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5" r:id="rId5"/>
    <p:sldMasterId id="2147483665" r:id="rId6"/>
    <p:sldMasterId id="2147483682" r:id="rId7"/>
  </p:sldMasterIdLst>
  <p:notesMasterIdLst>
    <p:notesMasterId r:id="rId16"/>
  </p:notesMasterIdLst>
  <p:sldIdLst>
    <p:sldId id="274" r:id="rId8"/>
    <p:sldId id="335" r:id="rId9"/>
    <p:sldId id="288" r:id="rId10"/>
    <p:sldId id="277" r:id="rId11"/>
    <p:sldId id="289" r:id="rId12"/>
    <p:sldId id="292" r:id="rId13"/>
    <p:sldId id="308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921618-794B-3791-090B-E8C8714BA596}" name="Kovar, Katherine L." initials="KK" userId="S::Katherine.Kovar@opm.gov::f7b3f2b1-58ca-4383-adbd-4b1d733f2aea" providerId="AD"/>
  <p188:author id="{F7586019-9D2B-E672-DF6E-3CC61A6596DE}" name="Arens, Megan" initials="MA" userId="S::Megan.Arens@opm.gov::1581a3a2-fbe7-403a-bb0a-1e4a1640b20f" providerId="AD"/>
  <p188:author id="{A85E6628-B9E8-ACD2-37ED-5E1BBBF27513}" name="Rost, Tiffany D." initials="RT" userId="S::tiffany.rost@opm.gov::257337a2-c90a-4e92-85f2-de2864393321" providerId="AD"/>
  <p188:author id="{66B11236-37A2-C7B6-E72F-B2D5C3B318B8}" name="Doyle, Colleen M - ODEP" initials="CD" userId="S::Doyle.Colleen.M@dol.gov::1ce69570-0c26-4b35-8175-f16504132409" providerId="AD"/>
  <p188:author id="{380C9562-7984-7D49-B85F-77EAC8852CE5}" name="Cullen, Aaron A." initials="CA" userId="S::aaron.cullen@opm.gov::7ed890cc-4704-47ef-8260-cae24416c992" providerId="AD"/>
  <p188:author id="{0E994879-5599-71A2-0204-658CE793DD04}" name="Vhay, Frances J - ODEP" initials="FV" userId="S::Vhay.Frances.J@dol.gov::22215c51-baf3-4970-8696-3946466ea65d" providerId="AD"/>
  <p188:author id="{E7849F94-5E94-C877-E580-88B1453382BD}" name="Hubbard, Meagan L." initials="HM" userId="S::meagan.hubbard@opm.gov::c849be99-7c15-448e-a79a-9594f1a1fe33" providerId="AD"/>
  <p188:author id="{1673C8A4-942C-5EEA-E918-8FA47C2E9124}" name="Hubbard, Meagan L." initials="MH" userId="S::Meagan.Hubbard@opm.gov::c849be99-7c15-448e-a79a-9594f1a1fe33" providerId="AD"/>
  <p188:author id="{A4FF6AF9-C646-43ED-6AB2-801981E45629}" name="Letalien, Bethany" initials="LB" userId="S::Bethany.Letalien@opm.gov::56670f19-73fe-448b-a517-77bedf18db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759"/>
    <a:srgbClr val="737577"/>
    <a:srgbClr val="D14045"/>
    <a:srgbClr val="22A0D2"/>
    <a:srgbClr val="215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38995F-20A2-4F49-AB34-0BD9069F3ACF}" v="1" dt="2026-01-22T01:14:38.5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Source Sans Pro" panose="020B0503030403020204" pitchFamily="34" charset="0"/>
              </a:defRPr>
            </a:lvl1pPr>
          </a:lstStyle>
          <a:p>
            <a:fld id="{30F366FF-8BA2-4256-B8BC-466BADF47731}" type="datetimeFigureOut">
              <a:rPr lang="en-US" smtClean="0"/>
              <a:pPr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Source Sans Pro" panose="020B0503030403020204" pitchFamily="34" charset="0"/>
              </a:defRPr>
            </a:lvl1pPr>
          </a:lstStyle>
          <a:p>
            <a:fld id="{560331E9-FE49-4B5C-9E3B-291FB4E4A5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6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1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2C7C0B4-5B9C-433E-893E-C323B6D8B49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71600" y="1371600"/>
            <a:ext cx="9372600" cy="2209759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4800" b="1" i="0">
                <a:solidFill>
                  <a:srgbClr val="073759"/>
                </a:solidFill>
                <a:latin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Title Text Which is Preferably Two Lines Max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EB470DC-A210-8712-5109-D2B1A3621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6 - Content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62DFA54-A328-4D44-B1EB-7132BD99A1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5C43E-AC43-4B78-B005-2E8338025BB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800" y="1947672"/>
            <a:ext cx="5394960" cy="4476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D46E1EB-E55C-4927-A124-DE115DDC06F1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85799" y="2395347"/>
            <a:ext cx="5394960" cy="354825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A52F0A-6B4C-47F0-9293-5096A2DEE5E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67270" y="1947672"/>
            <a:ext cx="5394960" cy="4476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E54E60A-6A43-4EFD-9F38-EF6901AE3700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3640" y="2395347"/>
            <a:ext cx="5394960" cy="354825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B3834EE-BB8D-48FC-BBD4-83C66929E5C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 - Content - Pic with attribution,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F85A425-1D60-4DAE-ABB1-08A1922DF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A3AAAB36-FEBD-4FD1-98A1-6E7F8980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85800" y="1947672"/>
            <a:ext cx="5334000" cy="34625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9D38A98-7BD3-467C-BBB7-D41B920CAA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5410200"/>
            <a:ext cx="5334000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Attribution, caption, or both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6CEC7BC-F243-4114-A99A-ED9C20333753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172200" y="1947672"/>
            <a:ext cx="54864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C754BC7-D89B-4C33-B66E-403C17197E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83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8 - Content - Pic with attribution,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4CA32B0-92AE-45B3-875D-05DF5DE078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98B3BC5-A6CA-4313-B898-F6012DFF30E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83172" y="1947672"/>
            <a:ext cx="5181600" cy="3938121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F16E91E8-B9C5-4949-A876-0D13E837EA0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28786" y="1947672"/>
            <a:ext cx="5629814" cy="35235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Image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E2F1DAF-C261-43BE-9483-CE4C7A71FD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28786" y="5471265"/>
            <a:ext cx="5629814" cy="4145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Attribution, caption, or both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77E746-D935-42BD-B47B-80BDBC45C90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25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9 - Content -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4701EDE-C3D1-4390-9206-337A636336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86CC6D-4B31-4ED1-AD46-ACA924F309D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85800" y="1947672"/>
            <a:ext cx="34290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F940A08-2128-4454-8A6E-939F51C713E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417189" y="1947672"/>
            <a:ext cx="34290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00EA425-D0B3-0554-7947-F6D6F43757E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148578" y="1947672"/>
            <a:ext cx="3510022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47C6E-5FCC-4BD3-9026-9A1B92CAB2C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60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0 - Content - Three Columns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29097B4-6CDC-471F-ABEF-713886F792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1BC8AB1-10A2-AF8F-F751-438CB5037E8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800" y="1947672"/>
            <a:ext cx="3429000" cy="4476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7286CC6D-4B31-4ED1-AD46-ACA924F309D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85800" y="2512327"/>
            <a:ext cx="3429000" cy="343127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ACA494F-80AA-0EBF-2DC1-D1A453776D0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83100" y="1947672"/>
            <a:ext cx="3429000" cy="4476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F940A08-2128-4454-8A6E-939F51C713E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480560" y="2512327"/>
            <a:ext cx="3429000" cy="343127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8E9E1424-9B3D-8B5A-4E1D-335B028117D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29600" y="1947672"/>
            <a:ext cx="3429000" cy="44767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000EA425-D0B3-0554-7947-F6D6F43757E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229600" y="2512327"/>
            <a:ext cx="3429000" cy="343127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408C5E-9679-4746-A088-14DDB23F6AC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1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3 - Section Break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5DBE439-213A-371F-3AAB-5B0DFC335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760"/>
            <a:ext cx="12192000" cy="5486400"/>
          </a:xfrm>
          <a:prstGeom prst="rect">
            <a:avLst/>
          </a:prstGeom>
          <a:solidFill>
            <a:srgbClr val="07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85A8D78-3D16-49E9-9C03-829DF60ED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1828800"/>
            <a:ext cx="9448800" cy="22098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4800" b="1" i="0" spc="-30" baseline="0">
                <a:solidFill>
                  <a:schemeClr val="bg1"/>
                </a:solidFill>
                <a:latin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Section Title Text Which is Preferably Two Lines Max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E04F461-4BCC-9126-DFE9-F2945298C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12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1 - End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38B095-195D-00A5-78FE-BD501C45BC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6BC748-48A9-4C97-A517-65A9DD59A2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10744200" cy="5029200"/>
          </a:xfrm>
          <a:prstGeom prst="rect">
            <a:avLst/>
          </a:prstGeom>
        </p:spPr>
        <p:txBody>
          <a:bodyPr lIns="0" tIns="0" rIns="0" bIns="0" anchor="ctr" anchorCtr="1"/>
          <a:lstStyle>
            <a:lvl1pPr>
              <a:spcAft>
                <a:spcPts val="0"/>
              </a:spcAft>
              <a:defRPr sz="3600" b="1" i="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Do Not Resize This Text Box</a:t>
            </a:r>
            <a:br>
              <a:rPr lang="en-US"/>
            </a:br>
            <a:r>
              <a:rPr lang="en-US"/>
              <a:t>To be used sparingly for slides such as: </a:t>
            </a:r>
            <a:br>
              <a:rPr lang="en-US"/>
            </a:br>
            <a:r>
              <a:rPr lang="en-US"/>
              <a:t>“Questions?” or “For more info:” content</a:t>
            </a:r>
          </a:p>
        </p:txBody>
      </p:sp>
    </p:spTree>
    <p:extLst>
      <p:ext uri="{BB962C8B-B14F-4D97-AF65-F5344CB8AC3E}">
        <p14:creationId xmlns:p14="http://schemas.microsoft.com/office/powerpoint/2010/main" val="15713080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1 - Content - Transition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2B1541F-C36E-4B35-90B3-649747105C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10744200" cy="5029200"/>
          </a:xfrm>
          <a:prstGeom prst="rect">
            <a:avLst/>
          </a:prstGeom>
        </p:spPr>
        <p:txBody>
          <a:bodyPr lIns="0" tIns="0" rIns="0" bIns="0" anchor="ctr" anchorCtr="1"/>
          <a:lstStyle>
            <a:lvl1pPr>
              <a:spcAft>
                <a:spcPts val="0"/>
              </a:spcAft>
              <a:defRPr sz="3600" b="1" i="0">
                <a:latin typeface="Source Sans Pro" panose="020B0503030403020204" pitchFamily="34" charset="0"/>
              </a:defRPr>
            </a:lvl1pPr>
          </a:lstStyle>
          <a:p>
            <a:r>
              <a:rPr lang="en-US"/>
              <a:t>Do Not Resize This Text Box</a:t>
            </a:r>
            <a:br>
              <a:rPr lang="en-US"/>
            </a:br>
            <a:r>
              <a:rPr lang="en-US"/>
              <a:t>To be used sparingly for slides such as: </a:t>
            </a:r>
            <a:br>
              <a:rPr lang="en-US"/>
            </a:br>
            <a:r>
              <a:rPr lang="en-US"/>
              <a:t>“Questions?” or “For more info:” content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A12776C-667D-5703-FAA0-F70DF740A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2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2 - Titl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CB304BA-D388-4DF9-A5FF-7B9CEF74DAD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71600" y="1371600"/>
            <a:ext cx="9372600" cy="2209759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4800" b="1" i="0">
                <a:solidFill>
                  <a:srgbClr val="073759"/>
                </a:solidFill>
                <a:latin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Title Text Which is Preferably Two Lines Max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F264D97-C971-4789-BF10-1BA67AE083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71600" y="3810000"/>
            <a:ext cx="9372600" cy="62706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3200" b="0" i="0">
                <a:solidFill>
                  <a:srgbClr val="737577"/>
                </a:solidFill>
                <a:latin typeface="Source Sans Pro Semibold" panose="020B050303040302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text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9616FC7-18BD-BCA8-FC08-28B6756699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9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3 - Section Break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5DBE439-213A-371F-3AAB-5B0DFC335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760"/>
            <a:ext cx="12192000" cy="5486400"/>
          </a:xfrm>
          <a:prstGeom prst="rect">
            <a:avLst/>
          </a:prstGeom>
          <a:solidFill>
            <a:srgbClr val="07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85A8D78-3D16-49E9-9C03-829DF60ED5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1828800"/>
            <a:ext cx="9448800" cy="22098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4800" b="1" i="0" spc="-30" baseline="0">
                <a:solidFill>
                  <a:schemeClr val="bg1"/>
                </a:solidFill>
                <a:latin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Section Title Text Which is Preferably Two Lines Max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2E04F461-4BCC-9126-DFE9-F2945298C8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4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4 - Section Break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5DBE439-213A-371F-3AAB-5B0DFC335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65760"/>
            <a:ext cx="12192000" cy="5486400"/>
          </a:xfrm>
          <a:prstGeom prst="rect">
            <a:avLst/>
          </a:prstGeom>
          <a:solidFill>
            <a:srgbClr val="7375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19CC31-9AB3-47B4-9644-2894DB252C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1828800"/>
            <a:ext cx="9448800" cy="22098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4800" b="1" i="0" spc="-30" baseline="0">
                <a:solidFill>
                  <a:schemeClr val="bg1"/>
                </a:solidFill>
                <a:latin typeface="Source Sans Pro" panose="020B050303040302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Section Title Text Which is Preferably Two Lines Max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5F9BA70-8CBE-0F6D-93A5-C4514DBFF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0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 - Conten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0732-224A-488B-B36C-A7BCCC6F43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ABBF6-D0BA-4B4B-8FF9-4CD4B5BD5C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947672"/>
            <a:ext cx="10972800" cy="36576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DB62E-1EA5-1A6E-A7A2-B82365FD8A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534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 - Content -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DE08B5E-53A6-4C00-B2E6-6402AD718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92A5C82-73E5-497D-B504-72A1437DF1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" y="1947672"/>
            <a:ext cx="10972800" cy="35052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2236E5F-0DED-3AAD-7F57-DD972B83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1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 - Content - Pic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6215AD7-01B4-4B90-A8B0-69A3C96249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92A5C82-73E5-497D-B504-72A1437DF1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" y="1947672"/>
            <a:ext cx="10972800" cy="336934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0417D21-28C8-4E1D-A3BD-BC83E9262B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5317012"/>
            <a:ext cx="10972800" cy="7120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caption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EF64F82-60DE-4C58-A65B-D99920DC1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94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 - Content - Speaker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374A78C-4230-4A94-84C4-60DD93C257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512064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Bio Slide Name Text, Do Not Resize, 1 line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F0D0860-DEC3-3BC7-75A9-27E92F3CF75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5800" y="1321677"/>
            <a:ext cx="7086600" cy="5071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 i="0">
                <a:solidFill>
                  <a:srgbClr val="737577"/>
                </a:solidFill>
                <a:latin typeface="Source Sans Pro Semibold" panose="020B0503030403020204" pitchFamily="34" charset="0"/>
              </a:defRPr>
            </a:lvl1pPr>
          </a:lstStyle>
          <a:p>
            <a:pPr lvl="0"/>
            <a:r>
              <a:rPr lang="en-US"/>
              <a:t>Speaker Title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14C1941-CA52-D1F9-33CD-1843394659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34528" y="1944429"/>
            <a:ext cx="3657600" cy="3657600"/>
          </a:xfrm>
          <a:prstGeom prst="ellipse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7286CC6D-4B31-4ED1-AD46-ACA924F309D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85800" y="1947672"/>
            <a:ext cx="70866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19316B9-6C9A-B493-586D-BC06AC4EC64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33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5 - 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B71B823-2CF7-4496-BAC1-DB1F9A6E0B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777240"/>
            <a:ext cx="10972800" cy="1051560"/>
          </a:xfrm>
          <a:prstGeom prst="rect">
            <a:avLst/>
          </a:prstGeom>
        </p:spPr>
        <p:txBody>
          <a:bodyPr/>
          <a:lstStyle>
            <a:lvl1pPr algn="l">
              <a:defRPr lang="en-US" sz="3600" b="1" i="0" kern="1200" dirty="0">
                <a:solidFill>
                  <a:srgbClr val="073759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+mn-cs"/>
              </a:defRPr>
            </a:lvl1pPr>
          </a:lstStyle>
          <a:p>
            <a:pPr lvl="0"/>
            <a:r>
              <a:rPr lang="en-US"/>
              <a:t>Content Slide Heading Text, Do Not Resize</a:t>
            </a:r>
            <a:br>
              <a:rPr lang="en-US"/>
            </a:br>
            <a:r>
              <a:rPr lang="en-US"/>
              <a:t>Two Lines of Text OK if Necessary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86CC6D-4B31-4ED1-AD46-ACA924F309D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85800" y="1947672"/>
            <a:ext cx="54102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F940A08-2128-4454-8A6E-939F51C713E7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172200" y="1947672"/>
            <a:ext cx="5410200" cy="399592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Source Sans Pro" panose="020B0503030403020204" pitchFamily="34" charset="0"/>
              </a:defRPr>
            </a:lvl1pPr>
            <a:lvl2pPr marL="685800" indent="-228600">
              <a:buFont typeface="Courier New" panose="02070309020205020404" pitchFamily="49" charset="0"/>
              <a:buChar char="o"/>
              <a:defRPr b="0" i="0">
                <a:latin typeface="Source Sans Pro" panose="020B0503030403020204" pitchFamily="34" charset="0"/>
              </a:defRPr>
            </a:lvl2pPr>
            <a:lvl3pPr>
              <a:defRPr b="0" i="0">
                <a:latin typeface="Source Sans Pro" panose="020B0503030403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—"/>
              <a:defRPr b="0" i="0">
                <a:latin typeface="Source Sans Pro" panose="020B0503030403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–"/>
              <a:defRPr b="0" i="0"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19316B9-6C9A-B493-586D-BC06AC4EC64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8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 descr="OPM brand elements: parallel horizontal stripes, one blue, one red, with overlay of thin wavy lines, together symbolize talent streams moving through open pathways of opportunity.">
            <a:extLst>
              <a:ext uri="{FF2B5EF4-FFF2-40B4-BE49-F238E27FC236}">
                <a16:creationId xmlns:a16="http://schemas.microsoft.com/office/drawing/2014/main" id="{32AA7E48-1558-CBB9-4F9D-F3B3FA9BF5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6479" y="0"/>
            <a:ext cx="12198477" cy="318914"/>
          </a:xfrm>
          <a:prstGeom prst="rect">
            <a:avLst/>
          </a:prstGeom>
        </p:spPr>
      </p:pic>
      <p:pic>
        <p:nvPicPr>
          <p:cNvPr id="8" name="Graphic 7" descr="OPM Logo">
            <a:extLst>
              <a:ext uri="{FF2B5EF4-FFF2-40B4-BE49-F238E27FC236}">
                <a16:creationId xmlns:a16="http://schemas.microsoft.com/office/drawing/2014/main" id="{B22BD645-6B9F-828E-2B3A-9558DE2728D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1000" y="6199632"/>
            <a:ext cx="2192308" cy="315646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5923DF9-FABA-E179-BA30-8ECBB7CFC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48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86" r:id="rId3"/>
    <p:sldLayoutId id="2147483693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OPM brand elements: parallel horizontal stripes, one blue, one red, with overlay of thin wavy lines, together symbolize talent streams moving through open pathways of opportunity.">
            <a:extLst>
              <a:ext uri="{FF2B5EF4-FFF2-40B4-BE49-F238E27FC236}">
                <a16:creationId xmlns:a16="http://schemas.microsoft.com/office/drawing/2014/main" id="{A5ECB75A-6F55-A4A2-21ED-AC232E5CCB0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-6479" y="0"/>
            <a:ext cx="12198477" cy="318914"/>
          </a:xfrm>
          <a:prstGeom prst="rect">
            <a:avLst/>
          </a:prstGeom>
        </p:spPr>
      </p:pic>
      <p:pic>
        <p:nvPicPr>
          <p:cNvPr id="6" name="Graphic 5" descr="OPM Logo">
            <a:extLst>
              <a:ext uri="{FF2B5EF4-FFF2-40B4-BE49-F238E27FC236}">
                <a16:creationId xmlns:a16="http://schemas.microsoft.com/office/drawing/2014/main" id="{1378D4E6-E22D-0C11-C9A9-C632214821C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81000" y="6199632"/>
            <a:ext cx="2192308" cy="31564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6EB34F-25B4-378F-A228-9BCD91C8C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0" r:id="rId2"/>
    <p:sldLayoutId id="2147483671" r:id="rId3"/>
    <p:sldLayoutId id="2147483694" r:id="rId4"/>
    <p:sldLayoutId id="2147483659" r:id="rId5"/>
    <p:sldLayoutId id="2147483660" r:id="rId6"/>
    <p:sldLayoutId id="2147483672" r:id="rId7"/>
    <p:sldLayoutId id="2147483673" r:id="rId8"/>
    <p:sldLayoutId id="2147483684" r:id="rId9"/>
    <p:sldLayoutId id="2147483685" r:id="rId10"/>
    <p:sldLayoutId id="2147483695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30" baseline="0">
          <a:solidFill>
            <a:srgbClr val="073759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>
            <a:extLst>
              <a:ext uri="{FF2B5EF4-FFF2-40B4-BE49-F238E27FC236}">
                <a16:creationId xmlns:a16="http://schemas.microsoft.com/office/drawing/2014/main" id="{0B851BBF-8E8A-4CAE-855B-3110273756E9}"/>
              </a:ext>
            </a:extLst>
          </p:cNvPr>
          <p:cNvSpPr txBox="1"/>
          <p:nvPr userDrawn="1"/>
        </p:nvSpPr>
        <p:spPr>
          <a:xfrm>
            <a:off x="9906000" y="5852160"/>
            <a:ext cx="2286000" cy="474147"/>
          </a:xfrm>
          <a:prstGeom prst="rect">
            <a:avLst/>
          </a:prstGeom>
          <a:solidFill>
            <a:srgbClr val="FFFF00">
              <a:alpha val="80000"/>
            </a:srgbClr>
          </a:solidFill>
        </p:spPr>
        <p:txBody>
          <a:bodyPr wrap="none" tIns="91440" rtlCol="0" anchor="t" anchorCtr="0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2000" b="1">
                <a:solidFill>
                  <a:srgbClr val="7030A0"/>
                </a:solidFill>
              </a:rPr>
              <a:t>Draft Pre-Decisional</a:t>
            </a:r>
          </a:p>
          <a:p>
            <a:pPr algn="ctr">
              <a:lnSpc>
                <a:spcPct val="70000"/>
              </a:lnSpc>
            </a:pPr>
            <a:r>
              <a:rPr lang="en-US" sz="1200" b="0">
                <a:solidFill>
                  <a:srgbClr val="7030A0"/>
                </a:solidFill>
              </a:rPr>
              <a:t>To remove, go to Master Slide</a:t>
            </a:r>
          </a:p>
        </p:txBody>
      </p:sp>
      <p:pic>
        <p:nvPicPr>
          <p:cNvPr id="4" name="Graphic 2">
            <a:extLst>
              <a:ext uri="{FF2B5EF4-FFF2-40B4-BE49-F238E27FC236}">
                <a16:creationId xmlns:a16="http://schemas.microsoft.com/office/drawing/2014/main" id="{6C25175C-E125-F01C-BB4A-33B934239A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6479" y="0"/>
            <a:ext cx="12198477" cy="318914"/>
          </a:xfrm>
          <a:prstGeom prst="rect">
            <a:avLst/>
          </a:prstGeom>
        </p:spPr>
      </p:pic>
      <p:pic>
        <p:nvPicPr>
          <p:cNvPr id="7" name="Graphic 3">
            <a:extLst>
              <a:ext uri="{FF2B5EF4-FFF2-40B4-BE49-F238E27FC236}">
                <a16:creationId xmlns:a16="http://schemas.microsoft.com/office/drawing/2014/main" id="{6A3D2522-F31F-3606-304A-985E5DAA3F7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1000" y="6199632"/>
            <a:ext cx="2192308" cy="315646"/>
          </a:xfrm>
          <a:prstGeom prst="rect">
            <a:avLst/>
          </a:prstGeom>
        </p:spPr>
      </p:pic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B95A9EB-206D-BA4A-CDA9-64C71EC0FF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6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30" baseline="0">
          <a:solidFill>
            <a:srgbClr val="073759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9374A020-3F58-49F9-BBDA-4920065100FE}"/>
              </a:ext>
            </a:extLst>
          </p:cNvPr>
          <p:cNvSpPr txBox="1"/>
          <p:nvPr userDrawn="1"/>
        </p:nvSpPr>
        <p:spPr>
          <a:xfrm>
            <a:off x="9906000" y="5852160"/>
            <a:ext cx="2286000" cy="529576"/>
          </a:xfrm>
          <a:prstGeom prst="rect">
            <a:avLst/>
          </a:prstGeom>
          <a:solidFill>
            <a:srgbClr val="FFFF00">
              <a:alpha val="80000"/>
            </a:srgbClr>
          </a:solidFill>
        </p:spPr>
        <p:txBody>
          <a:bodyPr wrap="none" tIns="91440" rtlCol="0" anchor="t" anchorCtr="0">
            <a:noAutofit/>
          </a:bodyPr>
          <a:lstStyle/>
          <a:p>
            <a:pPr algn="ctr">
              <a:lnSpc>
                <a:spcPct val="70000"/>
              </a:lnSpc>
            </a:pPr>
            <a:r>
              <a:rPr lang="en-US" sz="2000" b="1">
                <a:solidFill>
                  <a:srgbClr val="7030A0"/>
                </a:solidFill>
              </a:rPr>
              <a:t>Draft Pre-Decisional</a:t>
            </a:r>
          </a:p>
          <a:p>
            <a:pPr algn="ctr">
              <a:lnSpc>
                <a:spcPct val="70000"/>
              </a:lnSpc>
            </a:pPr>
            <a:r>
              <a:rPr lang="en-US" sz="1200" b="0">
                <a:solidFill>
                  <a:srgbClr val="7030A0"/>
                </a:solidFill>
              </a:rPr>
              <a:t>To remove, go to Master Slide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367AF41-022B-67D3-3DD1-92C267682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94159" y="6381736"/>
            <a:ext cx="1222248" cy="24766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 b="1" i="0">
                <a:solidFill>
                  <a:srgbClr val="215D8C"/>
                </a:solidFill>
                <a:latin typeface="Source Sans Pro" panose="020B0503030403020204" pitchFamily="34" charset="0"/>
              </a:defRPr>
            </a:lvl1pPr>
          </a:lstStyle>
          <a:p>
            <a:fld id="{4A217ABC-3BCB-4F47-AC3C-9D51779515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30" baseline="0">
          <a:solidFill>
            <a:srgbClr val="073759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rp.gov/" TargetMode="External"/><Relationship Id="rId2" Type="http://schemas.openxmlformats.org/officeDocument/2006/relationships/hyperlink" Target="https://www.eeoc.gov/publications/abcs-schedule-tips-hiring-managers-using-schedule-appointing-authority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recruiter-help@usajobs.gov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agencyportal.usajobs.gov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wrp@dol.gov" TargetMode="External"/><Relationship Id="rId2" Type="http://schemas.openxmlformats.org/officeDocument/2006/relationships/hyperlink" Target="https://www.dol.gov/agencies/odep/wrp/resources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5.jpeg"/><Relationship Id="rId4" Type="http://schemas.openxmlformats.org/officeDocument/2006/relationships/hyperlink" Target="mailto:recruiter-help@usajobs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EC5E0-6EF2-DC50-343A-0F840A76F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Requesting an ATP Account and Signing into Access the WRP Talent Program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A4CD1F0-62B9-1D1E-17AA-11939CD773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USAJOBS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3CB0F2-3042-6979-449F-56C052B15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959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FF52A-8212-E619-F145-D4F5BCB17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61B86-5D47-E228-2A95-8639B91A3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0CFCB-CEE1-EE99-ECAB-C9FCDB4E4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0199"/>
            <a:ext cx="10972800" cy="4179979"/>
          </a:xfrm>
        </p:spPr>
        <p:txBody>
          <a:bodyPr lIns="91440" tIns="45720" rIns="91440" bIns="45720" anchor="t"/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1800">
                <a:latin typeface="Source Sans Pro"/>
                <a:ea typeface="Source Sans Pro"/>
              </a:rPr>
              <a:t>The Workforce Recruitment Program (WRP) helps federal employers hire college students and recent graduates with disabilities for internships or permanent jobs. WRP candidates are eligible for the federal government's </a:t>
            </a:r>
            <a:r>
              <a:rPr lang="en-US" sz="1800">
                <a:latin typeface="Source Sans Pro"/>
                <a:ea typeface="Source Sans Pro"/>
                <a:hlinkClick r:id="rId2"/>
              </a:rPr>
              <a:t>Schedule A Hiring Authority for Persons with Disabilities</a:t>
            </a:r>
            <a:r>
              <a:rPr lang="en-US" sz="1800">
                <a:latin typeface="Source Sans Pro"/>
                <a:ea typeface="Source Sans Pro"/>
              </a:rPr>
              <a:t>, which allows agencies to hire without posting a job announcement or going through the certification process. Candidates provide documentation to verify Schedule A eligibility when applying to the program. The WRP is a key tool that supports federal agencies in maintaining compliance with requirements of Section 501 of the Rehabilitation Act.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>
                <a:latin typeface="Source Sans Pro"/>
                <a:ea typeface="Source Sans Pro"/>
              </a:rPr>
              <a:t>How WRP Can Help You Recruit Talent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>
                <a:latin typeface="Source Sans Pro"/>
                <a:ea typeface="Source Sans Pro"/>
              </a:rPr>
              <a:t>Increase disability employment in your workplace by hiring job-ready candidates. The candidate database is renewed each December, and candidates can update their application throughout the year.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>
                <a:latin typeface="Source Sans Pro"/>
                <a:ea typeface="Source Sans Pro"/>
              </a:rPr>
              <a:t>Streamline your searches for candidates with the customized search page. Filter candidates based on major, degree, job and location preference, keywords, and more.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>
                <a:latin typeface="Source Sans Pro"/>
                <a:ea typeface="Source Sans Pro"/>
              </a:rPr>
              <a:t>Access relevant candidate information easily. Bookmark candidate applications and resumes for later viewing.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>
                <a:latin typeface="Source Sans Pro"/>
                <a:ea typeface="Source Sans Pro"/>
              </a:rPr>
              <a:t>Expedite the hiring process by connecting with WRP candidates directly regarding job opportunities.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789DA-67C8-9B98-4ABC-3B9A3BF6A783}"/>
              </a:ext>
            </a:extLst>
          </p:cNvPr>
          <p:cNvSpPr txBox="1"/>
          <p:nvPr/>
        </p:nvSpPr>
        <p:spPr>
          <a:xfrm>
            <a:off x="9181640" y="6052314"/>
            <a:ext cx="2476960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73759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/>
              <a:t>Source: </a:t>
            </a:r>
            <a:r>
              <a:rPr lang="en-US" sz="1400">
                <a:hlinkClick r:id="rId3"/>
              </a:rPr>
              <a:t>https://www.wrp.gov/</a:t>
            </a:r>
            <a:endParaRPr lang="en-US" sz="1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96208-5EA6-7C68-A5DE-FB89C936CB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3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D4E54-EB56-B0BF-384C-79F65D662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Requesting an Agency Talent Portal (ATP) Account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BEB6A1-26D9-0E93-80C4-F03D10037D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15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F2943-3DE6-F779-4061-E4DB72236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56405-CDF4-81A3-C6B3-579F42C3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Create an ATP Account</a:t>
            </a:r>
          </a:p>
        </p:txBody>
      </p:sp>
      <p:sp>
        <p:nvSpPr>
          <p:cNvPr id="14" name="TextBox 13" descr="To join the WRP Talent Program, you must first create a USAJOBS profile.&#10;Select Create profile on the USAJOBS homepage. &#10;Review the USAJOBS terms and conditions, then select Agree.&#10;On the login page, select Create an account. &#10;Enter your email address, select your language preference, and check the box to agree that you have read and accept the Login.gov Rules of Use. &#10;Select Submit.&#10;">
            <a:extLst>
              <a:ext uri="{FF2B5EF4-FFF2-40B4-BE49-F238E27FC236}">
                <a16:creationId xmlns:a16="http://schemas.microsoft.com/office/drawing/2014/main" id="{F538CCB5-D9B7-4CB1-36C4-CC91310E7829}"/>
              </a:ext>
            </a:extLst>
          </p:cNvPr>
          <p:cNvSpPr txBox="1"/>
          <p:nvPr/>
        </p:nvSpPr>
        <p:spPr>
          <a:xfrm>
            <a:off x="581346" y="1599195"/>
            <a:ext cx="4688108" cy="43704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/>
              <a:t>To access the WRP talent program, you must first request an ATP account.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/>
              <a:t>Email </a:t>
            </a:r>
            <a:r>
              <a:rPr lang="en-US" sz="1600">
                <a:hlinkClick r:id="rId2"/>
              </a:rPr>
              <a:t>recruiter-help@usajobs.gov</a:t>
            </a:r>
            <a:r>
              <a:rPr lang="en-US" sz="1600"/>
              <a:t> to request an account and include:</a:t>
            </a:r>
            <a:endParaRPr lang="en-US" sz="1600">
              <a:ea typeface="Source Sans Pro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Your name </a:t>
            </a:r>
            <a:endParaRPr lang="en-US" sz="1600">
              <a:ea typeface="Source Sans Pro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Federal email address</a:t>
            </a:r>
            <a:endParaRPr lang="en-US" sz="1600">
              <a:ea typeface="Source Sans Pro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Agency and subagency or component (if applicable)</a:t>
            </a:r>
            <a:endParaRPr lang="en-US" sz="1600">
              <a:ea typeface="Source Sans Pro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Reason for requesting access</a:t>
            </a:r>
            <a:endParaRPr lang="en-US" sz="1600">
              <a:ea typeface="Source Sans Pro"/>
            </a:endParaRP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/>
              <a:t>Supervisor approval</a:t>
            </a:r>
            <a:endParaRPr lang="en-US" sz="1600">
              <a:ea typeface="Source Sans Pro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/>
              <a:t>If your agency has an ATP agency administrator, your request will be forwarded to them for processing. Otherwise, the ATP help desk will process your request.</a:t>
            </a:r>
            <a:endParaRPr lang="en-US" sz="1600">
              <a:ea typeface="Source Sans Pro"/>
            </a:endParaRPr>
          </a:p>
        </p:txBody>
      </p:sp>
      <p:pic>
        <p:nvPicPr>
          <p:cNvPr id="9" name="Picture 8" descr="ATP homepage with the help center email address circled.">
            <a:extLst>
              <a:ext uri="{FF2B5EF4-FFF2-40B4-BE49-F238E27FC236}">
                <a16:creationId xmlns:a16="http://schemas.microsoft.com/office/drawing/2014/main" id="{20610714-2DB4-6927-97E7-39900D33E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1169" y="1441488"/>
            <a:ext cx="6035238" cy="384994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7BE5BE49-BDD1-896E-D059-2DFCB81B9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98864" y="3142434"/>
            <a:ext cx="1386735" cy="338328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66FC92-9DAB-DB7E-9DE5-8129E5E6EB18}"/>
              </a:ext>
            </a:extLst>
          </p:cNvPr>
          <p:cNvSpPr txBox="1"/>
          <p:nvPr/>
        </p:nvSpPr>
        <p:spPr>
          <a:xfrm>
            <a:off x="7028301" y="5554124"/>
            <a:ext cx="3269132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/>
              <a:t>Access to ATP is restricted to federal employees who work in recruitment and hiring.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BF9ED-3ADE-C706-422A-1F61F9566B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94159" y="6381736"/>
            <a:ext cx="1222248" cy="247664"/>
          </a:xfrm>
        </p:spPr>
        <p:txBody>
          <a:bodyPr/>
          <a:lstStyle/>
          <a:p>
            <a:fld id="{4A217ABC-3BCB-4F47-AC3C-9D51779515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3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ED6C6-6761-63FD-3C55-E3D5DA849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8B63D-C075-2036-63C1-B93C713C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 the WRP Talent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C77F73-FC27-FA51-DCB8-7BD52D785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23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7212-D357-0B80-720A-8CCE7DA1F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 into ATP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2EA836-1864-CEA7-195B-D3F366E6EA1C}"/>
              </a:ext>
            </a:extLst>
          </p:cNvPr>
          <p:cNvSpPr txBox="1"/>
          <p:nvPr/>
        </p:nvSpPr>
        <p:spPr>
          <a:xfrm>
            <a:off x="335384" y="2191460"/>
            <a:ext cx="349595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/>
              <a:t>To log into ATP, visit </a:t>
            </a:r>
            <a:r>
              <a:rPr lang="en-US">
                <a:hlinkClick r:id="rId2"/>
              </a:rPr>
              <a:t>https://agencyportal.usajobs.gov/</a:t>
            </a:r>
            <a:endParaRPr lang="en-US"/>
          </a:p>
          <a:p>
            <a:endParaRPr lang="en-US"/>
          </a:p>
          <a:p>
            <a:r>
              <a:rPr lang="en-US"/>
              <a:t>Then select </a:t>
            </a:r>
            <a:r>
              <a:rPr lang="en-US" b="1"/>
              <a:t>Sign in</a:t>
            </a:r>
            <a:r>
              <a:rPr lang="en-US"/>
              <a:t>.</a:t>
            </a:r>
            <a:endParaRPr lang="en-US">
              <a:ea typeface="Source Sans Pro"/>
            </a:endParaRPr>
          </a:p>
          <a:p>
            <a:endParaRPr lang="en-US"/>
          </a:p>
          <a:p>
            <a:r>
              <a:rPr lang="en-US"/>
              <a:t>You can sign in using your CAC or PIV card, USA Staffing account (if applicable), or Login.gov.</a:t>
            </a:r>
            <a:endParaRPr lang="en-US">
              <a:ea typeface="Source Sans Pro"/>
            </a:endParaRPr>
          </a:p>
        </p:txBody>
      </p:sp>
      <p:pic>
        <p:nvPicPr>
          <p:cNvPr id="5" name="Picture 4" descr="ATP homepage with sign in button circled and an arrow pointing to an image of the ATP dashboard users see after logging in.">
            <a:extLst>
              <a:ext uri="{FF2B5EF4-FFF2-40B4-BE49-F238E27FC236}">
                <a16:creationId xmlns:a16="http://schemas.microsoft.com/office/drawing/2014/main" id="{DBF03F8B-FDBB-7103-C0EF-C2D5267E5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9934" y="686310"/>
            <a:ext cx="4634687" cy="266039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B4D68F8A-7BF5-CF12-9306-E455C6FE9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42882" y="2217370"/>
            <a:ext cx="932970" cy="455981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3C1D69E-F196-63CB-5390-91A771122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8844108">
            <a:off x="6766871" y="2244088"/>
            <a:ext cx="762222" cy="762222"/>
          </a:xfrm>
          <a:prstGeom prst="rect">
            <a:avLst/>
          </a:prstGeom>
        </p:spPr>
      </p:pic>
      <p:pic>
        <p:nvPicPr>
          <p:cNvPr id="12" name="Picture 11" descr="ATP dashboard users see once they log into ATP.">
            <a:extLst>
              <a:ext uri="{FF2B5EF4-FFF2-40B4-BE49-F238E27FC236}">
                <a16:creationId xmlns:a16="http://schemas.microsoft.com/office/drawing/2014/main" id="{E53DDB13-59A7-469F-EC96-BAF06B7E86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7732" y="2907699"/>
            <a:ext cx="4231830" cy="3474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B5B43-E140-6765-A8E4-1E5B629FD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45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0F7C8-4D10-8BD5-2340-24B442F86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2FA77-0671-7E04-44F1-B9442E98E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87072"/>
            <a:ext cx="10972800" cy="1051560"/>
          </a:xfrm>
        </p:spPr>
        <p:txBody>
          <a:bodyPr/>
          <a:lstStyle/>
          <a:p>
            <a:r>
              <a:rPr lang="en-US"/>
              <a:t>Go to Talent Programs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E3A2BC-525D-C014-7000-FFCC9A8D6055}"/>
              </a:ext>
            </a:extLst>
          </p:cNvPr>
          <p:cNvSpPr txBox="1"/>
          <p:nvPr/>
        </p:nvSpPr>
        <p:spPr>
          <a:xfrm>
            <a:off x="256536" y="1936046"/>
            <a:ext cx="2767139" cy="36317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/>
              <a:t>To navigate to the WRP Talent Program,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/>
              <a:t>Select </a:t>
            </a:r>
            <a:r>
              <a:rPr lang="en-US" sz="2000" b="1"/>
              <a:t>Talent search</a:t>
            </a:r>
            <a:r>
              <a:rPr lang="en-US" sz="2000"/>
              <a:t>.</a:t>
            </a:r>
            <a:endParaRPr lang="en-US" sz="2000">
              <a:ea typeface="Source Sans Pro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/>
              <a:t>Then select </a:t>
            </a:r>
            <a:r>
              <a:rPr lang="en-US" sz="2000" b="1"/>
              <a:t>Search Talent Programs</a:t>
            </a:r>
            <a:r>
              <a:rPr lang="en-US" sz="2000"/>
              <a:t>.</a:t>
            </a:r>
            <a:endParaRPr lang="en-US" sz="2000">
              <a:ea typeface="Source Sans Pro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/>
              <a:t>Then select </a:t>
            </a:r>
            <a:r>
              <a:rPr lang="en-US" sz="2000" b="1"/>
              <a:t>Workforce Recruitment Program (WRP)</a:t>
            </a:r>
            <a:r>
              <a:rPr lang="en-US" sz="2000"/>
              <a:t>.</a:t>
            </a:r>
            <a:endParaRPr lang="en-US" sz="2000">
              <a:ea typeface="Source Sans Pro"/>
            </a:endParaRPr>
          </a:p>
        </p:txBody>
      </p:sp>
      <p:pic>
        <p:nvPicPr>
          <p:cNvPr id="12" name="Picture 11" descr="ATP dashboard with the talent search link circled and an arrow pointing to an image of the talent search page.">
            <a:extLst>
              <a:ext uri="{FF2B5EF4-FFF2-40B4-BE49-F238E27FC236}">
                <a16:creationId xmlns:a16="http://schemas.microsoft.com/office/drawing/2014/main" id="{376ED673-D224-D5F8-54AD-B048D3101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2329" y="806212"/>
            <a:ext cx="4231830" cy="347403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06C7EF2F-2D01-BFFF-5366-049850E46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8471" y="2102915"/>
            <a:ext cx="1174552" cy="45598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pic>
        <p:nvPicPr>
          <p:cNvPr id="6" name="Picture 5" descr="The talent search page with a circle around Talent Programs button and an arrow pointing to the talent programs page.">
            <a:extLst>
              <a:ext uri="{FF2B5EF4-FFF2-40B4-BE49-F238E27FC236}">
                <a16:creationId xmlns:a16="http://schemas.microsoft.com/office/drawing/2014/main" id="{CB241275-D75B-10DA-4D06-8C1B6709D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155" y="3126430"/>
            <a:ext cx="4504305" cy="215642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9DD92E8-EF4C-D6CA-C39E-9BE0E977E2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01643" y="4962640"/>
            <a:ext cx="914401" cy="28776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2BE155EF-4EB2-AB83-9B7D-904FF8E41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8150496">
            <a:off x="6703010" y="5179064"/>
            <a:ext cx="684810" cy="813851"/>
          </a:xfrm>
          <a:prstGeom prst="rect">
            <a:avLst/>
          </a:prstGeom>
        </p:spPr>
      </p:pic>
      <p:pic>
        <p:nvPicPr>
          <p:cNvPr id="13" name="Picture 12" descr="Talent program page with a circle around the link for the Workforce Recruitment Program.">
            <a:extLst>
              <a:ext uri="{FF2B5EF4-FFF2-40B4-BE49-F238E27FC236}">
                <a16:creationId xmlns:a16="http://schemas.microsoft.com/office/drawing/2014/main" id="{34C57D3E-F500-4209-78D7-A32B72EF01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86201" y="3790336"/>
            <a:ext cx="4355382" cy="24777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C716BB06-BD21-29EB-A1ED-44137FF97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66662" y="5724144"/>
            <a:ext cx="1665828" cy="3261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7DAF24B-87F4-E62B-21BB-AD96076554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2336104">
            <a:off x="6703793" y="2524214"/>
            <a:ext cx="607311" cy="80886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7FB98-2FD2-B8E0-84A2-526F045AD0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57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76456-C0A4-6B7C-2422-F4154B630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D0AFCD-DBB3-87BA-3A57-FAB08255FF8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85800" y="1752600"/>
            <a:ext cx="10640961" cy="399592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3000"/>
              </a:spcAft>
            </a:pPr>
            <a:r>
              <a:rPr lang="en-US"/>
              <a:t>Review other user guides on the </a:t>
            </a:r>
            <a:r>
              <a:rPr lang="en-US">
                <a:hlinkClick r:id="rId2"/>
              </a:rPr>
              <a:t>Workforce Recruitment Program Resources</a:t>
            </a:r>
            <a:r>
              <a:rPr lang="en-US"/>
              <a:t> page.</a:t>
            </a:r>
          </a:p>
          <a:p>
            <a:pPr>
              <a:spcBef>
                <a:spcPts val="600"/>
              </a:spcBef>
              <a:spcAft>
                <a:spcPts val="3000"/>
              </a:spcAft>
            </a:pPr>
            <a:r>
              <a:rPr lang="en-US"/>
              <a:t>For questions about the Workforce Recruitment Program (WRP), email </a:t>
            </a:r>
            <a:r>
              <a:rPr lang="en-US">
                <a:hlinkClick r:id="rId3"/>
              </a:rPr>
              <a:t>wrp@dol.gov</a:t>
            </a:r>
            <a:r>
              <a:rPr lang="en-US"/>
              <a:t>.</a:t>
            </a:r>
          </a:p>
          <a:p>
            <a:pPr>
              <a:spcBef>
                <a:spcPts val="600"/>
              </a:spcBef>
              <a:spcAft>
                <a:spcPts val="3000"/>
              </a:spcAft>
            </a:pPr>
            <a:r>
              <a:rPr lang="en-US"/>
              <a:t>For technical assistance with the Agency Talent Portal (ATP), email</a:t>
            </a:r>
            <a:br>
              <a:rPr lang="en-US"/>
            </a:br>
            <a:r>
              <a:rPr lang="en-US">
                <a:hlinkClick r:id="rId4"/>
              </a:rPr>
              <a:t>recruiter-help@usajobs.gov</a:t>
            </a:r>
            <a:r>
              <a:rPr lang="en-US"/>
              <a:t>.</a:t>
            </a:r>
          </a:p>
          <a:p>
            <a:pPr>
              <a:spcBef>
                <a:spcPts val="600"/>
              </a:spcBef>
              <a:spcAft>
                <a:spcPts val="3000"/>
              </a:spcAft>
            </a:pPr>
            <a:endParaRPr lang="en-US"/>
          </a:p>
        </p:txBody>
      </p:sp>
      <p:pic>
        <p:nvPicPr>
          <p:cNvPr id="1026" name="Picture 2" descr="WRP: Workforce Recruitment Program Logo">
            <a:extLst>
              <a:ext uri="{FF2B5EF4-FFF2-40B4-BE49-F238E27FC236}">
                <a16:creationId xmlns:a16="http://schemas.microsoft.com/office/drawing/2014/main" id="{B688C54E-9D8A-08CF-B531-464FE6848D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150" y="5162740"/>
            <a:ext cx="232410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B57062-B696-64D6-F8D3-7E64A0D60F3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4A217ABC-3BCB-4F47-AC3C-9D51779515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58044"/>
      </p:ext>
    </p:extLst>
  </p:cSld>
  <p:clrMapOvr>
    <a:masterClrMapping/>
  </p:clrMapOvr>
</p:sld>
</file>

<file path=ppt/theme/theme1.xml><?xml version="1.0" encoding="utf-8"?>
<a:theme xmlns:a="http://schemas.openxmlformats.org/drawingml/2006/main" name="1.0 - Slide Master -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ource Sans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M-PPT-ApprovedTemplate--Option-2-withInstructions-Jan2023---byupdatingmasters.potx" id="{1FB824AB-3C2D-4749-BA2E-F42D9722D2AB}" vid="{B4EA3F1F-BEE8-46A1-8F89-CDF11DB6C6A7}"/>
    </a:ext>
  </a:extLst>
</a:theme>
</file>

<file path=ppt/theme/theme2.xml><?xml version="1.0" encoding="utf-8"?>
<a:theme xmlns:a="http://schemas.openxmlformats.org/drawingml/2006/main" name="2.0 - Slide Master - 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ource Sans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M-PPT-ApprovedTemplate--Option-2-withInstructions-Jan2023---byupdatingmasters.potx" id="{1FB824AB-3C2D-4749-BA2E-F42D9722D2AB}" vid="{8C6EE7DA-7FA2-4F5A-9EB4-982A1058089C}"/>
    </a:ext>
  </a:extLst>
</a:theme>
</file>

<file path=ppt/theme/theme3.xml><?xml version="1.0" encoding="utf-8"?>
<a:theme xmlns:a="http://schemas.openxmlformats.org/drawingml/2006/main" name="3.0 - Slide Master - End Conten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M-PPT-ApprovedTemplate--Option-2-withInstructions-Jan2023---byupdatingmasters.potx" id="{1FB824AB-3C2D-4749-BA2E-F42D9722D2AB}" vid="{BC42EDEF-2D27-4016-91B0-79E700DD56D2}"/>
    </a:ext>
  </a:extLst>
</a:theme>
</file>

<file path=ppt/theme/theme4.xml><?xml version="1.0" encoding="utf-8"?>
<a:theme xmlns:a="http://schemas.openxmlformats.org/drawingml/2006/main" name="4.0 - Content Slide Master - 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ource Sans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M-PPT-ApprovedTemplate--Option-2-withInstructions-Jan2023---byupdatingmasters.potx" id="{1FB824AB-3C2D-4749-BA2E-F42D9722D2AB}" vid="{5FBC46B1-1520-42E9-864C-F38EB049F938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E838BB3C3A11438C567A2B01190502" ma:contentTypeVersion="15" ma:contentTypeDescription="Create a new document." ma:contentTypeScope="" ma:versionID="109662a01c4ab4084ad9f8fad628b3bf">
  <xsd:schema xmlns:xsd="http://www.w3.org/2001/XMLSchema" xmlns:xs="http://www.w3.org/2001/XMLSchema" xmlns:p="http://schemas.microsoft.com/office/2006/metadata/properties" xmlns:ns2="d99f74e8-7f37-47f4-8499-ee96b35a8642" xmlns:ns3="5da5f8d8-98a1-4e88-912c-54edfda2addc" targetNamespace="http://schemas.microsoft.com/office/2006/metadata/properties" ma:root="true" ma:fieldsID="94c3163ab9ef1f9d4b00cce4993797a1" ns2:_="" ns3:_="">
    <xsd:import namespace="d99f74e8-7f37-47f4-8499-ee96b35a8642"/>
    <xsd:import namespace="5da5f8d8-98a1-4e88-912c-54edfda2ad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9f74e8-7f37-47f4-8499-ee96b35a86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5a8d78b-6148-4bf1-92dd-b4f00782c4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a5f8d8-98a1-4e88-912c-54edfda2add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c61b28f-d70f-4775-8ec5-da64e5caf834}" ma:internalName="TaxCatchAll" ma:showField="CatchAllData" ma:web="5da5f8d8-98a1-4e88-912c-54edfda2ad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a5f8d8-98a1-4e88-912c-54edfda2addc" xsi:nil="true"/>
    <lcf76f155ced4ddcb4097134ff3c332f xmlns="d99f74e8-7f37-47f4-8499-ee96b35a864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91B5EA-A5B5-4E0B-AB25-321E3345A4CA}">
  <ds:schemaRefs>
    <ds:schemaRef ds:uri="5da5f8d8-98a1-4e88-912c-54edfda2addc"/>
    <ds:schemaRef ds:uri="d99f74e8-7f37-47f4-8499-ee96b35a864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BB15A55-D176-4D2A-B5E5-A2EC07C708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29A1E8-7EA8-4126-A39A-880388111AF3}">
  <ds:schemaRefs>
    <ds:schemaRef ds:uri="5da5f8d8-98a1-4e88-912c-54edfda2addc"/>
    <ds:schemaRef ds:uri="d99f74e8-7f37-47f4-8499-ee96b35a86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OPM-PPT-ApprovedTemplate--Option-1-withInstructions-Jan2023</Templat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1.0 - Slide Master - Title</vt:lpstr>
      <vt:lpstr>2.0 - Slide Master - Content</vt:lpstr>
      <vt:lpstr>3.0 - Slide Master - End Content</vt:lpstr>
      <vt:lpstr>4.0 - Content Slide Master - Blank</vt:lpstr>
      <vt:lpstr>Requesting an ATP Account and Signing into Access the WRP Talent Program</vt:lpstr>
      <vt:lpstr>Background</vt:lpstr>
      <vt:lpstr>Requesting an Agency Talent Portal (ATP) Account</vt:lpstr>
      <vt:lpstr>Create an ATP Account</vt:lpstr>
      <vt:lpstr>Finding the WRP Talent Program</vt:lpstr>
      <vt:lpstr>Log into ATP</vt:lpstr>
      <vt:lpstr>Go to Talent Programs</vt:lpstr>
      <vt:lpstr>Questions?</vt:lpstr>
    </vt:vector>
  </TitlesOfParts>
  <Company>OPM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Guide: Requesting an ATP Account and Signing into Access the WRP Talent Program</dc:title>
  <dc:subject>Approved template for OPM presentations</dc:subject>
  <dc:creator>U.S. Office of Personnel Management</dc:creator>
  <cp:keywords>accessibility,Section 508,branding,USOPM,OPM</cp:keywords>
  <dc:description>v20230120, OPM Approved PowerPoint Template Option 1</dc:description>
  <cp:revision>1</cp:revision>
  <dcterms:created xsi:type="dcterms:W3CDTF">2025-08-05T15:31:00Z</dcterms:created>
  <dcterms:modified xsi:type="dcterms:W3CDTF">2026-01-22T01:14:52Z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0x01010060E838BB3C3A11438C567A2B01190502</vt:lpwstr>
  </property>
  <property fmtid="{D5CDD505-2E9C-101B-9397-08002B2CF9AE}" pid="3" name="Order">
    <vt:r8>4792300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