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0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584AB-2425-4F72-BD02-4FAEB8B23281}" v="1" dt="2025-08-28T15:41:36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hay, Frances J - ODEP" userId="22215c51-baf3-4970-8696-3946466ea65d" providerId="ADAL" clId="{62D6EE60-E56A-4073-8584-38BD4993BAEC}"/>
    <pc:docChg chg="modSld">
      <pc:chgData name="Vhay, Frances J - ODEP" userId="22215c51-baf3-4970-8696-3946466ea65d" providerId="ADAL" clId="{62D6EE60-E56A-4073-8584-38BD4993BAEC}" dt="2025-08-27T23:48:34.804" v="2" actId="20577"/>
      <pc:docMkLst>
        <pc:docMk/>
      </pc:docMkLst>
      <pc:sldChg chg="modSp mod">
        <pc:chgData name="Vhay, Frances J - ODEP" userId="22215c51-baf3-4970-8696-3946466ea65d" providerId="ADAL" clId="{62D6EE60-E56A-4073-8584-38BD4993BAEC}" dt="2025-08-27T23:48:34.804" v="2" actId="20577"/>
        <pc:sldMkLst>
          <pc:docMk/>
          <pc:sldMk cId="3093758044" sldId="307"/>
        </pc:sldMkLst>
        <pc:spChg chg="mod">
          <ac:chgData name="Vhay, Frances J - ODEP" userId="22215c51-baf3-4970-8696-3946466ea65d" providerId="ADAL" clId="{62D6EE60-E56A-4073-8584-38BD4993BAEC}" dt="2025-08-27T23:48:34.804" v="2" actId="20577"/>
          <ac:spMkLst>
            <pc:docMk/>
            <pc:sldMk cId="3093758044" sldId="307"/>
            <ac:spMk id="3" creationId="{7A558F65-4237-05E8-8F59-03A66C1572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0732-224A-488B-B36C-A7BCCC6F4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BBF6-D0BA-4B4B-8FF9-4CD4B5BD5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947672"/>
            <a:ext cx="10972800" cy="36576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B62E-1EA5-1A6E-A7A2-B82365FD8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0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Content - Three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9097B4-6CDC-471F-ABEF-713886F7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BC8AB1-10A2-AF8F-F751-438CB5037E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947672"/>
            <a:ext cx="3429000" cy="447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CA494F-80AA-0EBF-2DC1-D1A453776D0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83100" y="1947672"/>
            <a:ext cx="342900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8056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E9E1424-9B3D-8B5A-4E1D-335B028117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1947672"/>
            <a:ext cx="342900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00EA425-D0B3-0554-7947-F6D6F43757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29600" y="2512327"/>
            <a:ext cx="3429000" cy="343127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08C5E-9679-4746-A088-14DDB23F6A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- 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DBE439-213A-371F-3AAB-5B0DFC335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760"/>
            <a:ext cx="12192000" cy="5486400"/>
          </a:xfrm>
          <a:prstGeom prst="rect">
            <a:avLst/>
          </a:prstGeom>
          <a:solidFill>
            <a:srgbClr val="073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5A8D78-3D16-49E9-9C03-829DF60ED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9448800" cy="2209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800" b="1" i="0" spc="-30" baseline="0">
                <a:solidFill>
                  <a:schemeClr val="bg1"/>
                </a:solidFill>
                <a:latin typeface="Source Sans Pro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 Text Which is Preferably Two Lines Max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E04F461-4BCC-9126-DFE9-F2945298C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DE08B5E-53A6-4C00-B2E6-6402AD718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2A5C82-73E5-497D-B504-72A1437DF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947672"/>
            <a:ext cx="10972800" cy="3505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236E5F-0DED-3AAD-7F57-DD972B83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Content -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215AD7-01B4-4B90-A8B0-69A3C9624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92A5C82-73E5-497D-B504-72A1437DF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1947672"/>
            <a:ext cx="10972800" cy="33693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0417D21-28C8-4E1D-A3BD-BC83E9262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317012"/>
            <a:ext cx="10972800" cy="712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EF64F82-60DE-4C58-A65B-D99920DC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Content - Speak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374A78C-4230-4A94-84C4-60DD93C25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512064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Bio Slide Name Text, Do Not Resize, 1 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0D0860-DEC3-3BC7-75A9-27E92F3CF7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1321677"/>
            <a:ext cx="7086600" cy="50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737577"/>
                </a:solidFill>
                <a:latin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14C1941-CA52-D1F9-33CD-184339465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4528" y="1944429"/>
            <a:ext cx="3657600" cy="3657600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70866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9316B9-6C9A-B493-586D-BC06AC4EC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1B823-2CF7-4496-BAC1-DB1F9A6E0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54102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0" y="1947672"/>
            <a:ext cx="54102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19316B9-6C9A-B493-586D-BC06AC4EC6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Conten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2DFA54-A328-4D44-B1EB-7132BD99A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5C43E-AC43-4B78-B005-2E8338025B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947672"/>
            <a:ext cx="5394960" cy="447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D46E1EB-E55C-4927-A124-DE115DDC06F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85799" y="2395347"/>
            <a:ext cx="5394960" cy="354825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52F0A-6B4C-47F0-9293-5096A2DEE5E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7270" y="1947672"/>
            <a:ext cx="5394960" cy="4476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E54E60A-6A43-4EFD-9F38-EF6901AE37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3640" y="2395347"/>
            <a:ext cx="5394960" cy="354825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3834EE-BB8D-48FC-BBD4-83C66929E5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Content - Pic with attribu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85A425-1D60-4DAE-ABB1-08A1922DF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3AAAB36-FEBD-4FD1-98A1-6E7F8980FF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947672"/>
            <a:ext cx="5334000" cy="34625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D38A98-7BD3-467C-BBB7-D41B920CA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410200"/>
            <a:ext cx="533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Attribution, caption, or both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6CEC7BC-F243-4114-A99A-ED9C203337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0" y="1947672"/>
            <a:ext cx="54864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54BC7-D89B-4C33-B66E-403C17197E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Content - Pic with attribution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CA32B0-92AE-45B3-875D-05DF5DE0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8B3BC5-A6CA-4313-B898-F6012DFF30E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3172" y="1947672"/>
            <a:ext cx="5181600" cy="39381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6E91E8-B9C5-4949-A876-0D13E837EA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28786" y="1947672"/>
            <a:ext cx="5629814" cy="352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Source Sans Pro" panose="020B0503030403020204" pitchFamily="34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E2F1DAF-C261-43BE-9483-CE4C7A71FD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8786" y="5471265"/>
            <a:ext cx="5629814" cy="414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Attribution, caption, or both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77E746-D935-42BD-B47B-80BDBC45C9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0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4701EDE-C3D1-4390-9206-337A63633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77240"/>
            <a:ext cx="10972800" cy="1051560"/>
          </a:xfrm>
          <a:prstGeom prst="rect">
            <a:avLst/>
          </a:prstGeom>
        </p:spPr>
        <p:txBody>
          <a:bodyPr/>
          <a:lstStyle>
            <a:lvl1pPr algn="l">
              <a:defRPr lang="en-US" sz="3600" b="1" i="0" kern="1200" dirty="0">
                <a:solidFill>
                  <a:srgbClr val="073759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</a:lstStyle>
          <a:p>
            <a:pPr lvl="0"/>
            <a:r>
              <a:rPr lang="en-US"/>
              <a:t>Content Slide Heading Text, Do Not Resize</a:t>
            </a:r>
            <a:br>
              <a:rPr lang="en-US"/>
            </a:br>
            <a:r>
              <a:rPr lang="en-US"/>
              <a:t>Two Lines of Text OK if Necessary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6CC6D-4B31-4ED1-AD46-ACA924F309D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0" y="1947672"/>
            <a:ext cx="34290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F940A08-2128-4454-8A6E-939F51C713E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17189" y="1947672"/>
            <a:ext cx="3429000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00EA425-D0B3-0554-7947-F6D6F43757E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48578" y="1947672"/>
            <a:ext cx="3510022" cy="39959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Pro" panose="020B0503030403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 marL="1600200" indent="-228600">
              <a:buFont typeface="Calibri" panose="020F0502020204030204" pitchFamily="34" charset="0"/>
              <a:buChar char="—"/>
              <a:defRPr b="0" i="0">
                <a:latin typeface="Source Sans Pro" panose="020B0503030403020204" pitchFamily="34" charset="0"/>
              </a:defRPr>
            </a:lvl4pPr>
            <a:lvl5pPr marL="2057400" indent="-228600">
              <a:buFont typeface="Calibri" panose="020F0502020204030204" pitchFamily="34" charset="0"/>
              <a:buChar char="–"/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7C6E-5FCC-4BD3-9026-9A1B92CAB2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494159" y="6381736"/>
            <a:ext cx="1222248" cy="247664"/>
          </a:xfrm>
        </p:spPr>
        <p:txBody>
          <a:bodyPr/>
          <a:lstStyle/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OPM brand elements: parallel horizontal stripes, one blue, one red, with overlay of thin wavy lines, together symbolize talent streams moving through open pathways of opportunity.">
            <a:extLst>
              <a:ext uri="{FF2B5EF4-FFF2-40B4-BE49-F238E27FC236}">
                <a16:creationId xmlns:a16="http://schemas.microsoft.com/office/drawing/2014/main" id="{A5ECB75A-6F55-A4A2-21ED-AC232E5CCB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6479" y="0"/>
            <a:ext cx="12198477" cy="318914"/>
          </a:xfrm>
          <a:prstGeom prst="rect">
            <a:avLst/>
          </a:prstGeom>
        </p:spPr>
      </p:pic>
      <p:pic>
        <p:nvPicPr>
          <p:cNvPr id="6" name="Graphic 5" descr="OPM Logo">
            <a:extLst>
              <a:ext uri="{FF2B5EF4-FFF2-40B4-BE49-F238E27FC236}">
                <a16:creationId xmlns:a16="http://schemas.microsoft.com/office/drawing/2014/main" id="{1378D4E6-E22D-0C11-C9A9-C632214821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000" y="6199632"/>
            <a:ext cx="2192308" cy="31564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6EB34F-25B4-378F-A228-9BCD91C8C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4159" y="6381736"/>
            <a:ext cx="1222248" cy="2476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 i="0">
                <a:solidFill>
                  <a:srgbClr val="215D8C"/>
                </a:solidFill>
                <a:latin typeface="Source Sans Pro" panose="020B0503030403020204" pitchFamily="34" charset="0"/>
              </a:defRPr>
            </a:lvl1pPr>
          </a:lstStyle>
          <a:p>
            <a:fld id="{4A217ABC-3BCB-4F47-AC3C-9D517795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30" baseline="0">
          <a:solidFill>
            <a:srgbClr val="07375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wrp@dol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156FF-2C34-9A58-FD13-2DF405BA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9240-FAF9-8537-CB43-9675BB53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Joining the WRP Talent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BAF6B-5FA9-167B-260E-CC56E7F82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54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FA072-20F9-3E54-4146-52E233CC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6E77-21AD-4D0F-929A-5FE3D471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CA3CD-34B1-1495-7E02-102264F19749}"/>
              </a:ext>
            </a:extLst>
          </p:cNvPr>
          <p:cNvSpPr txBox="1"/>
          <p:nvPr/>
        </p:nvSpPr>
        <p:spPr>
          <a:xfrm>
            <a:off x="609600" y="2057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Congratulations!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have successfully joined the Workforce Recruitment Program.</a:t>
            </a:r>
          </a:p>
        </p:txBody>
      </p:sp>
      <p:sp>
        <p:nvSpPr>
          <p:cNvPr id="6" name="TextBox 5" descr="Let us know if you were hired! Log into USAJOBS and select Talent program in the top navigation bar. Then select Add hiring details to share your hiring details.&#10;">
            <a:extLst>
              <a:ext uri="{FF2B5EF4-FFF2-40B4-BE49-F238E27FC236}">
                <a16:creationId xmlns:a16="http://schemas.microsoft.com/office/drawing/2014/main" id="{4ADACFAD-F2E5-5649-0CCC-D2D2B7C4D4E8}"/>
              </a:ext>
            </a:extLst>
          </p:cNvPr>
          <p:cNvSpPr txBox="1"/>
          <p:nvPr/>
        </p:nvSpPr>
        <p:spPr>
          <a:xfrm>
            <a:off x="463024" y="3829672"/>
            <a:ext cx="365177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Let us know if you were hired! Log into USAJOBS and select Talent program in the top navigation bar. Then select Add hiring details to share your hiring details.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46B636-8921-1692-1D6F-0688329A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407727">
            <a:off x="3911018" y="3823474"/>
            <a:ext cx="823563" cy="823563"/>
          </a:xfrm>
          <a:prstGeom prst="rect">
            <a:avLst/>
          </a:prstGeom>
        </p:spPr>
      </p:pic>
      <p:pic>
        <p:nvPicPr>
          <p:cNvPr id="3" name="Picture 2" descr="Success page. Thank you for joining the Workforce Recruitment Program. Let us know if you were hired.">
            <a:extLst>
              <a:ext uri="{FF2B5EF4-FFF2-40B4-BE49-F238E27FC236}">
                <a16:creationId xmlns:a16="http://schemas.microsoft.com/office/drawing/2014/main" id="{1E423346-5690-1F50-1448-2B9BB062A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00" y="1391272"/>
            <a:ext cx="7406176" cy="3276600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 descr="Remember to keep your contact information up to date so employers can reach you! &#10;">
            <a:extLst>
              <a:ext uri="{FF2B5EF4-FFF2-40B4-BE49-F238E27FC236}">
                <a16:creationId xmlns:a16="http://schemas.microsoft.com/office/drawing/2014/main" id="{74F1877D-1B96-1945-2361-C87425DD377F}"/>
              </a:ext>
            </a:extLst>
          </p:cNvPr>
          <p:cNvSpPr txBox="1"/>
          <p:nvPr/>
        </p:nvSpPr>
        <p:spPr>
          <a:xfrm>
            <a:off x="5948516" y="5201638"/>
            <a:ext cx="44469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375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Remember to keep your contact information up to date so employers can reach you!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F5B97-5609-1D25-601D-B1A43AF4B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0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6456-C0A4-6B7C-2422-F4154B63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58F65-4237-05E8-8F59-03A66C157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Email </a:t>
            </a:r>
            <a:r>
              <a:rPr lang="en-US" dirty="0">
                <a:hlinkClick r:id="rId2"/>
              </a:rPr>
              <a:t>wrp@dol.gov</a:t>
            </a:r>
            <a:r>
              <a:rPr lang="en-US" dirty="0"/>
              <a:t> </a:t>
            </a:r>
          </a:p>
        </p:txBody>
      </p:sp>
      <p:pic>
        <p:nvPicPr>
          <p:cNvPr id="1026" name="Picture 2" descr="WRP: Workforce Recruitment Program Logo">
            <a:extLst>
              <a:ext uri="{FF2B5EF4-FFF2-40B4-BE49-F238E27FC236}">
                <a16:creationId xmlns:a16="http://schemas.microsoft.com/office/drawing/2014/main" id="{C9524F55-971E-83FE-0CA0-3C2A6DF8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32" y="2907837"/>
            <a:ext cx="2482229" cy="12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57062-B696-64D6-F8D3-7E64A0D6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5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E9CB6-4D25-8DF9-01BC-73795E33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33AA-1AE4-160F-18B3-6741FED8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the Workforce Recruitment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998E6-4471-617A-8687-5CC1CCE4D896}"/>
              </a:ext>
            </a:extLst>
          </p:cNvPr>
          <p:cNvSpPr txBox="1"/>
          <p:nvPr/>
        </p:nvSpPr>
        <p:spPr>
          <a:xfrm>
            <a:off x="843698" y="1863804"/>
            <a:ext cx="39427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will receive an email from USAJOBS inviting you to join the Workforce Recruitment Program (WRP).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Join the program link and log into your USAJOBS account.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will be prompted to complete additional steps in USAJOBS.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63B2A-CE6B-0911-5096-E0C1C53FDE01}"/>
              </a:ext>
            </a:extLst>
          </p:cNvPr>
          <p:cNvSpPr txBox="1"/>
          <p:nvPr/>
        </p:nvSpPr>
        <p:spPr>
          <a:xfrm>
            <a:off x="1029878" y="4419600"/>
            <a:ext cx="354212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375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Look for this email at the end of October! It will be sent to the email address you used to set up your USAJOBS account.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27D51DE-C020-C971-53BF-D7719E93D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3886200"/>
            <a:ext cx="685800" cy="685800"/>
          </a:xfrm>
          <a:prstGeom prst="rect">
            <a:avLst/>
          </a:prstGeom>
        </p:spPr>
      </p:pic>
      <p:pic>
        <p:nvPicPr>
          <p:cNvPr id="5" name="Picture 4" descr="Example email inviting applicants to join the Workforce Recruitment Program">
            <a:extLst>
              <a:ext uri="{FF2B5EF4-FFF2-40B4-BE49-F238E27FC236}">
                <a16:creationId xmlns:a16="http://schemas.microsoft.com/office/drawing/2014/main" id="{99275112-D6BB-6990-C01B-20C1F7B3C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92920"/>
            <a:ext cx="5562600" cy="4517692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A1AC4-7993-3D42-713F-9E75E6DF1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0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453B-62C2-1EED-CA6A-47B76FA5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Tasks in USAJOBS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32D53-4679-411A-3921-7CF163E829DE}"/>
              </a:ext>
            </a:extLst>
          </p:cNvPr>
          <p:cNvSpPr txBox="1"/>
          <p:nvPr/>
        </p:nvSpPr>
        <p:spPr>
          <a:xfrm>
            <a:off x="659876" y="2177877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When you log into your USAJOBS account, a blue banner appear at the top of your dashboard.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Complete tasks button and follow the prompts to submit the information required to join the Workforce Recruitment Program.</a:t>
            </a:r>
          </a:p>
        </p:txBody>
      </p:sp>
      <p:pic>
        <p:nvPicPr>
          <p:cNvPr id="6" name="Picture 5" descr="Usajobs dashboard showing a blue banner notifying the user to complete their application for the Workforce Recruitment Program.">
            <a:extLst>
              <a:ext uri="{FF2B5EF4-FFF2-40B4-BE49-F238E27FC236}">
                <a16:creationId xmlns:a16="http://schemas.microsoft.com/office/drawing/2014/main" id="{1BC0B470-0CCC-9BFB-5EB1-F6B8BFFE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33600"/>
            <a:ext cx="7758409" cy="3124668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609B4-0353-44AB-97C8-5357A66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6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05EE-DC62-4D0D-9AA9-5C64E3C5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a Resume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0EAB2-1481-BAA4-0738-3EDD64D2FFB2}"/>
              </a:ext>
            </a:extLst>
          </p:cNvPr>
          <p:cNvSpPr txBox="1"/>
          <p:nvPr/>
        </p:nvSpPr>
        <p:spPr>
          <a:xfrm>
            <a:off x="546755" y="1676400"/>
            <a:ext cx="37997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a resume to share with potential employers.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either: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a resume that is already saved to your USAJOBS profile;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Upload a new resume; or,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Build a resume using the USAJOBS resume builder tool.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770BE-CB86-7B2C-9D14-10EDFE531DE6}"/>
              </a:ext>
            </a:extLst>
          </p:cNvPr>
          <p:cNvSpPr txBox="1"/>
          <p:nvPr/>
        </p:nvSpPr>
        <p:spPr>
          <a:xfrm>
            <a:off x="6400800" y="1007296"/>
            <a:ext cx="3429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IMPORTANT: Due to new federal hiring requirements, your resume must not be longer than 2 pages!</a:t>
            </a:r>
          </a:p>
        </p:txBody>
      </p:sp>
      <p:pic>
        <p:nvPicPr>
          <p:cNvPr id="6" name="Picture 5" descr="Page 1 of the Talent Program application prompting applicants to select a resume.">
            <a:extLst>
              <a:ext uri="{FF2B5EF4-FFF2-40B4-BE49-F238E27FC236}">
                <a16:creationId xmlns:a16="http://schemas.microsoft.com/office/drawing/2014/main" id="{9D5F9DE0-366A-4BF6-510D-5BC919585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09402"/>
            <a:ext cx="7333120" cy="3968682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3E155-8159-7496-7DEA-DD4FA71C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4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458F-AACC-F4C8-0243-EC4CDA3F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Academic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8324E-626C-D809-F018-FB5351C91F52}"/>
              </a:ext>
            </a:extLst>
          </p:cNvPr>
          <p:cNvSpPr txBox="1"/>
          <p:nvPr/>
        </p:nvSpPr>
        <p:spPr>
          <a:xfrm>
            <a:off x="696012" y="1909771"/>
            <a:ext cx="34187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Add your most recent academic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either: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Enter a new education entry and type your responses into the required fields; or,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 an existing education entry from your USAJOBS profile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8" name="Picture 7" descr="Form with blank fields where applicants can enter their academic information.">
            <a:extLst>
              <a:ext uri="{FF2B5EF4-FFF2-40B4-BE49-F238E27FC236}">
                <a16:creationId xmlns:a16="http://schemas.microsoft.com/office/drawing/2014/main" id="{89F582E0-DECF-E9B1-2DDB-816576AC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46" y="1748670"/>
            <a:ext cx="3709781" cy="4550665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age 2 of the Talent Program application prompting applicants to enter their most recent academic information.">
            <a:extLst>
              <a:ext uri="{FF2B5EF4-FFF2-40B4-BE49-F238E27FC236}">
                <a16:creationId xmlns:a16="http://schemas.microsoft.com/office/drawing/2014/main" id="{0E014E5F-B5E5-9C0B-7494-C4DDFE2D6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04" y="1404231"/>
            <a:ext cx="4402794" cy="2619772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1E235CA-DCE5-3C98-DEFA-2E3BB360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961654">
            <a:off x="7064111" y="2941056"/>
            <a:ext cx="6858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6983EC-9CF2-2600-DA43-7340C9F03EAE}"/>
              </a:ext>
            </a:extLst>
          </p:cNvPr>
          <p:cNvSpPr txBox="1"/>
          <p:nvPr/>
        </p:nvSpPr>
        <p:spPr>
          <a:xfrm>
            <a:off x="8610600" y="4495801"/>
            <a:ext cx="3276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use an existing entry, you will still be able to review and update the information before continuing to the next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9E275-784E-5EC1-FE0F-F39C5902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21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9526-D968-1764-FC2F-6680C61F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Work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9F5D9-D17C-E282-351E-C101BBEA0549}"/>
              </a:ext>
            </a:extLst>
          </p:cNvPr>
          <p:cNvSpPr txBox="1"/>
          <p:nvPr/>
        </p:nvSpPr>
        <p:spPr>
          <a:xfrm>
            <a:off x="533400" y="1905000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Answer questions about your work history.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 the drop-down menu to indicate how much full-time work or volunteer experience you have.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For the remaining questions, respond by selecting either the yes or no radio button.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9" name="Group 8" descr="Screenshot of page 3 of WRP student application showing the work history section. ">
            <a:extLst>
              <a:ext uri="{FF2B5EF4-FFF2-40B4-BE49-F238E27FC236}">
                <a16:creationId xmlns:a16="http://schemas.microsoft.com/office/drawing/2014/main" id="{B664693B-2447-9BF2-0E8F-71CE24028C68}"/>
              </a:ext>
            </a:extLst>
          </p:cNvPr>
          <p:cNvGrpSpPr/>
          <p:nvPr/>
        </p:nvGrpSpPr>
        <p:grpSpPr>
          <a:xfrm>
            <a:off x="4495800" y="1653019"/>
            <a:ext cx="6889662" cy="4466362"/>
            <a:chOff x="4495800" y="1653019"/>
            <a:chExt cx="6889662" cy="4466362"/>
          </a:xfrm>
        </p:grpSpPr>
        <p:pic>
          <p:nvPicPr>
            <p:cNvPr id="6" name="Picture 5" descr="Page 3 of the Talent Program application prompting applicants to answer questions about their work history.">
              <a:extLst>
                <a:ext uri="{FF2B5EF4-FFF2-40B4-BE49-F238E27FC236}">
                  <a16:creationId xmlns:a16="http://schemas.microsoft.com/office/drawing/2014/main" id="{104AC3AD-50A7-FD26-BF92-E00CCB3B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1653019"/>
              <a:ext cx="6889662" cy="4466362"/>
            </a:xfrm>
            <a:prstGeom prst="rect">
              <a:avLst/>
            </a:prstGeom>
            <a:ln>
              <a:solidFill>
                <a:srgbClr val="737577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E9FC47-5D5E-77F5-04B8-110C9FFBDCBF}"/>
                </a:ext>
              </a:extLst>
            </p:cNvPr>
            <p:cNvSpPr/>
            <p:nvPr/>
          </p:nvSpPr>
          <p:spPr>
            <a:xfrm>
              <a:off x="5751871" y="3264310"/>
              <a:ext cx="471948" cy="1646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0C15FF7B-E641-F4F6-153B-BBEA62BEF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3600" y="3429001"/>
            <a:ext cx="914400" cy="76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CC009D-9319-8AFB-52D5-A43BA6BC787A}"/>
              </a:ext>
            </a:extLst>
          </p:cNvPr>
          <p:cNvSpPr txBox="1"/>
          <p:nvPr/>
        </p:nvSpPr>
        <p:spPr>
          <a:xfrm>
            <a:off x="8686800" y="4191000"/>
            <a:ext cx="3276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track your progress and saved responses on the right side of your screen. If you need to update a response, select the section you want to edit and then select Edit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F0853-E822-5C23-3FDA-7EC288B8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5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0C60-8930-F2F8-E416-1398F5EE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Indicate Your Job Preferences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ADB5E-5791-46A3-1BA7-2530F61F7759}"/>
              </a:ext>
            </a:extLst>
          </p:cNvPr>
          <p:cNvSpPr txBox="1"/>
          <p:nvPr/>
        </p:nvSpPr>
        <p:spPr>
          <a:xfrm>
            <a:off x="315682" y="1634446"/>
            <a:ext cx="363703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Share your job preferences.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all check boxes that match employment types you are open to.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Enter the date you are available to begin work. This field is optional.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 the drop-down menus to select two job preferences.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Write a short statement describing your career interests.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6" name="Picture 5" descr="Page 4 of the Talent Program application prompting applicants to indicate their job preferences.">
            <a:extLst>
              <a:ext uri="{FF2B5EF4-FFF2-40B4-BE49-F238E27FC236}">
                <a16:creationId xmlns:a16="http://schemas.microsoft.com/office/drawing/2014/main" id="{534E9A7B-2084-A59D-F14D-822146EF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18" y="1499739"/>
            <a:ext cx="5845959" cy="4881997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1BD91-75BC-F4F8-4504-A3D6866DE351}"/>
              </a:ext>
            </a:extLst>
          </p:cNvPr>
          <p:cNvSpPr txBox="1"/>
          <p:nvPr/>
        </p:nvSpPr>
        <p:spPr>
          <a:xfrm>
            <a:off x="10152783" y="777240"/>
            <a:ext cx="19050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If you are unsure what type of federal employment you’re interested in, the Career Explorer can help you identify career fields based on your interests!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0A24A19-1507-FE80-02A8-F9636C6EC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47505">
            <a:off x="9386895" y="1394170"/>
            <a:ext cx="823563" cy="823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EA3C7-6AE7-0FA0-3A68-EEF2DE379D70}"/>
              </a:ext>
            </a:extLst>
          </p:cNvPr>
          <p:cNvSpPr txBox="1"/>
          <p:nvPr/>
        </p:nvSpPr>
        <p:spPr>
          <a:xfrm>
            <a:off x="10152783" y="3687910"/>
            <a:ext cx="1905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7375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Review these career interest statement examples for guidance as you write your own.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3FD844-A01F-60E8-DF24-289DFA7BA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411255">
            <a:off x="9486581" y="3494543"/>
            <a:ext cx="762222" cy="7622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423B8-4368-0910-34D8-F25B3633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0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5231-3E11-3CD0-152C-D0B05D53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Indicate Your Location Preferences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3BEAE-80F3-83B6-CFB9-E08EEC5BA1E2}"/>
              </a:ext>
            </a:extLst>
          </p:cNvPr>
          <p:cNvSpPr txBox="1"/>
          <p:nvPr/>
        </p:nvSpPr>
        <p:spPr>
          <a:xfrm>
            <a:off x="381000" y="1579623"/>
            <a:ext cx="446449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List all states or territories where you can move and are interested in working.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a location from the drop-down list and then select Add. You can add several locations to your list.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 can share more detail about your location preferences in the optional comment box.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the Yes or No radio button to indicate your interest in working abroad.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Select all check boxes that match work sites you are interested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Then select Save and continue.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6" name="Picture 5" descr="Page 5 of the Talent Program application prompting applicants to indicate their location preferences.">
            <a:extLst>
              <a:ext uri="{FF2B5EF4-FFF2-40B4-BE49-F238E27FC236}">
                <a16:creationId xmlns:a16="http://schemas.microsoft.com/office/drawing/2014/main" id="{A685D635-F91D-DAE1-0DE4-94174601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542" y="1505146"/>
            <a:ext cx="6631230" cy="4629570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9B95-98F1-6536-6799-6EA878C9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09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AE0EC-0ED3-E432-A6C4-2C2D5609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Submit Your Responses</a:t>
            </a:r>
          </a:p>
        </p:txBody>
      </p:sp>
      <p:pic>
        <p:nvPicPr>
          <p:cNvPr id="6" name="Picture 5" descr="Page 6 of the Talent Program application prompting applicants to submit the application.">
            <a:extLst>
              <a:ext uri="{FF2B5EF4-FFF2-40B4-BE49-F238E27FC236}">
                <a16:creationId xmlns:a16="http://schemas.microsoft.com/office/drawing/2014/main" id="{59CA9199-32BD-E8A7-809E-A567CD4B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9386"/>
            <a:ext cx="8473581" cy="3167345"/>
          </a:xfrm>
          <a:prstGeom prst="rect">
            <a:avLst/>
          </a:prstGeom>
          <a:ln>
            <a:solidFill>
              <a:srgbClr val="73757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958B11-8AB0-1695-192B-3D099B748A0B}"/>
              </a:ext>
            </a:extLst>
          </p:cNvPr>
          <p:cNvSpPr txBox="1"/>
          <p:nvPr/>
        </p:nvSpPr>
        <p:spPr>
          <a:xfrm>
            <a:off x="9220200" y="1676398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Before submitting your application, review your responses using the menu on the right side of your screen.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on each section to review your saved responses and edit information as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When you are ready, select Submit application!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79F9AC-2EC4-36E7-E42C-15110BFD4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47505">
            <a:off x="8452295" y="1746693"/>
            <a:ext cx="823563" cy="8235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1398E-874D-5079-B674-80BC95EC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7ABC-3BCB-4F47-AC3C-9D517795156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15D8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215D8C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2035"/>
      </p:ext>
    </p:extLst>
  </p:cSld>
  <p:clrMapOvr>
    <a:masterClrMapping/>
  </p:clrMapOvr>
</p:sld>
</file>

<file path=ppt/theme/theme1.xml><?xml version="1.0" encoding="utf-8"?>
<a:theme xmlns:a="http://schemas.openxmlformats.org/drawingml/2006/main" name="2.0 - Slide Master -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-PPT-ApprovedTemplate--Option-2-withInstructions-Jan2023---byupdatingmasters.potx" id="{1FB824AB-3C2D-4749-BA2E-F42D9722D2AB}" vid="{8C6EE7DA-7FA2-4F5A-9EB4-982A105808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a5f8d8-98a1-4e88-912c-54edfda2addc" xsi:nil="true"/>
    <lcf76f155ced4ddcb4097134ff3c332f xmlns="d99f74e8-7f37-47f4-8499-ee96b35a864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838BB3C3A11438C567A2B01190502" ma:contentTypeVersion="15" ma:contentTypeDescription="Create a new document." ma:contentTypeScope="" ma:versionID="d603791f60c7b5143d4c028b9459bd0d">
  <xsd:schema xmlns:xsd="http://www.w3.org/2001/XMLSchema" xmlns:xs="http://www.w3.org/2001/XMLSchema" xmlns:p="http://schemas.microsoft.com/office/2006/metadata/properties" xmlns:ns2="d99f74e8-7f37-47f4-8499-ee96b35a8642" xmlns:ns3="5da5f8d8-98a1-4e88-912c-54edfda2addc" targetNamespace="http://schemas.microsoft.com/office/2006/metadata/properties" ma:root="true" ma:fieldsID="8165e8860abaf157d818c811a666d68b" ns2:_="" ns3:_="">
    <xsd:import namespace="d99f74e8-7f37-47f4-8499-ee96b35a8642"/>
    <xsd:import namespace="5da5f8d8-98a1-4e88-912c-54edfda2a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f74e8-7f37-47f4-8499-ee96b35a8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5a8d78b-6148-4bf1-92dd-b4f00782c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5f8d8-98a1-4e88-912c-54edfda2ad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61b28f-d70f-4775-8ec5-da64e5caf834}" ma:internalName="TaxCatchAll" ma:showField="CatchAllData" ma:web="5da5f8d8-98a1-4e88-912c-54edfda2a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9C1E2-5A8C-45D8-99DC-1A5B868CDA9B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da5f8d8-98a1-4e88-912c-54edfda2addc"/>
    <ds:schemaRef ds:uri="d99f74e8-7f37-47f4-8499-ee96b35a864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29E101-7D24-40FF-BB88-726ED22FA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EFC83-EBFA-40E7-BFCD-BFA92EEFC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f74e8-7f37-47f4-8499-ee96b35a8642"/>
    <ds:schemaRef ds:uri="5da5f8d8-98a1-4e88-912c-54edfda2a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666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Source Sans Pro</vt:lpstr>
      <vt:lpstr>Source Sans Pro Semibold</vt:lpstr>
      <vt:lpstr>2.0 - Slide Master - Content</vt:lpstr>
      <vt:lpstr>Joining the WRP Talent Program</vt:lpstr>
      <vt:lpstr>Join the Workforce Recruitment Program</vt:lpstr>
      <vt:lpstr>Complete Tasks in USAJOBS</vt:lpstr>
      <vt:lpstr>Select a Resume</vt:lpstr>
      <vt:lpstr>Add Academic Information</vt:lpstr>
      <vt:lpstr>Update Work History</vt:lpstr>
      <vt:lpstr>Indicate Your Job Preferences</vt:lpstr>
      <vt:lpstr>Indicate Your Location Preferences</vt:lpstr>
      <vt:lpstr>Submit Your Responses</vt:lpstr>
      <vt:lpstr>Success!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the WRP Talent Program through USAJOBS User Guide</dc:title>
  <dc:creator>U.S. Office of Personnel Management</dc:creator>
  <cp:lastModifiedBy>Doyle, Colleen M - ODEP</cp:lastModifiedBy>
  <cp:revision>1</cp:revision>
  <dcterms:created xsi:type="dcterms:W3CDTF">2025-08-27T23:40:54Z</dcterms:created>
  <dcterms:modified xsi:type="dcterms:W3CDTF">2025-08-28T15:41:40Z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0x01010060E838BB3C3A11438C567A2B01190502</vt:lpwstr>
  </property>
  <property fmtid="{D5CDD505-2E9C-101B-9397-08002B2CF9AE}" pid="3" name="MediaServiceImageTags">
    <vt:lpwstr/>
  </property>
</Properties>
</file>