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65" r:id="rId6"/>
    <p:sldMasterId id="2147483682" r:id="rId7"/>
  </p:sldMasterIdLst>
  <p:notesMasterIdLst>
    <p:notesMasterId r:id="rId45"/>
  </p:notesMasterIdLst>
  <p:sldIdLst>
    <p:sldId id="274" r:id="rId8"/>
    <p:sldId id="291" r:id="rId9"/>
    <p:sldId id="335" r:id="rId10"/>
    <p:sldId id="288" r:id="rId11"/>
    <p:sldId id="277" r:id="rId12"/>
    <p:sldId id="289" r:id="rId13"/>
    <p:sldId id="292" r:id="rId14"/>
    <p:sldId id="308" r:id="rId15"/>
    <p:sldId id="318" r:id="rId16"/>
    <p:sldId id="309" r:id="rId17"/>
    <p:sldId id="337" r:id="rId18"/>
    <p:sldId id="310" r:id="rId19"/>
    <p:sldId id="311" r:id="rId20"/>
    <p:sldId id="312" r:id="rId21"/>
    <p:sldId id="313" r:id="rId22"/>
    <p:sldId id="314" r:id="rId23"/>
    <p:sldId id="315" r:id="rId24"/>
    <p:sldId id="316" r:id="rId25"/>
    <p:sldId id="317" r:id="rId26"/>
    <p:sldId id="320" r:id="rId27"/>
    <p:sldId id="319" r:id="rId28"/>
    <p:sldId id="278" r:id="rId29"/>
    <p:sldId id="321" r:id="rId30"/>
    <p:sldId id="322" r:id="rId31"/>
    <p:sldId id="323" r:id="rId32"/>
    <p:sldId id="324" r:id="rId33"/>
    <p:sldId id="326" r:id="rId34"/>
    <p:sldId id="336" r:id="rId35"/>
    <p:sldId id="327" r:id="rId36"/>
    <p:sldId id="328" r:id="rId37"/>
    <p:sldId id="329" r:id="rId38"/>
    <p:sldId id="330" r:id="rId39"/>
    <p:sldId id="331" r:id="rId40"/>
    <p:sldId id="332" r:id="rId41"/>
    <p:sldId id="333" r:id="rId42"/>
    <p:sldId id="334" r:id="rId43"/>
    <p:sldId id="30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921618-794B-3791-090B-E8C8714BA596}" name="Kovar, Katherine L." initials="KK" userId="S::Katherine.Kovar@opm.gov::f7b3f2b1-58ca-4383-adbd-4b1d733f2aea" providerId="AD"/>
  <p188:author id="{F7586019-9D2B-E672-DF6E-3CC61A6596DE}" name="Arens, Megan" initials="MA" userId="S::Megan.Arens@opm.gov::1581a3a2-fbe7-403a-bb0a-1e4a1640b20f" providerId="AD"/>
  <p188:author id="{A85E6628-B9E8-ACD2-37ED-5E1BBBF27513}" name="Rost, Tiffany D." initials="RT" userId="S::tiffany.rost@opm.gov::257337a2-c90a-4e92-85f2-de2864393321" providerId="AD"/>
  <p188:author id="{66B11236-37A2-C7B6-E72F-B2D5C3B318B8}" name="Doyle, Colleen M - ODEP" initials="CD" userId="S::Doyle.Colleen.M@dol.gov::1ce69570-0c26-4b35-8175-f16504132409" providerId="AD"/>
  <p188:author id="{380C9562-7984-7D49-B85F-77EAC8852CE5}" name="Cullen, Aaron A." initials="CA" userId="S::aaron.cullen@opm.gov::7ed890cc-4704-47ef-8260-cae24416c992" providerId="AD"/>
  <p188:author id="{0E994879-5599-71A2-0204-658CE793DD04}" name="Vhay, Frances J - ODEP" initials="FV" userId="S::Vhay.Frances.J@dol.gov::22215c51-baf3-4970-8696-3946466ea65d" providerId="AD"/>
  <p188:author id="{E7849F94-5E94-C877-E580-88B1453382BD}" name="Hubbard, Meagan L." initials="HM" userId="S::meagan.hubbard@opm.gov::c849be99-7c15-448e-a79a-9594f1a1fe33" providerId="AD"/>
  <p188:author id="{1673C8A4-942C-5EEA-E918-8FA47C2E9124}" name="Hubbard, Meagan L." initials="MH" userId="S::Meagan.Hubbard@opm.gov::c849be99-7c15-448e-a79a-9594f1a1fe33" providerId="AD"/>
  <p188:author id="{A4FF6AF9-C646-43ED-6AB2-801981E45629}" name="Letalien, Bethany" initials="LB" userId="S::Bethany.Letalien@opm.gov::56670f19-73fe-448b-a517-77bedf18db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59"/>
    <a:srgbClr val="737577"/>
    <a:srgbClr val="D14045"/>
    <a:srgbClr val="22A0D2"/>
    <a:srgbClr val="215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08273-4EF4-4BEE-99B9-F13B7B000DE7}" v="1" dt="2026-01-22T01:12:56.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30F366FF-8BA2-4256-B8BC-466BADF47731}" type="datetimeFigureOut">
              <a:rPr lang="en-US" smtClean="0"/>
              <a:pPr/>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560331E9-FE49-4B5C-9E3B-291FB4E4A5A7}" type="slidenum">
              <a:rPr lang="en-US" smtClean="0"/>
              <a:pPr/>
              <a:t>‹#›</a:t>
            </a:fld>
            <a:endParaRPr lang="en-US"/>
          </a:p>
        </p:txBody>
      </p:sp>
    </p:spTree>
    <p:extLst>
      <p:ext uri="{BB962C8B-B14F-4D97-AF65-F5344CB8AC3E}">
        <p14:creationId xmlns:p14="http://schemas.microsoft.com/office/powerpoint/2010/main" val="209066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0"/>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 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C7C0B4-5B9C-433E-893E-C323B6D8B49A}"/>
              </a:ext>
            </a:extLst>
          </p:cNvPr>
          <p:cNvSpPr>
            <a:spLocks noGrp="1"/>
          </p:cNvSpPr>
          <p:nvPr>
            <p:ph type="ctrTitle" hasCustomPrompt="1"/>
          </p:nvPr>
        </p:nvSpPr>
        <p:spPr>
          <a:xfrm>
            <a:off x="1371600" y="1371600"/>
            <a:ext cx="9372600" cy="2209759"/>
          </a:xfrm>
          <a:prstGeom prst="rect">
            <a:avLst/>
          </a:prstGeom>
        </p:spPr>
        <p:txBody>
          <a:bodyPr lIns="0" tIns="0" rIns="0" bIns="0" anchor="b"/>
          <a:lstStyle>
            <a:lvl1pPr algn="l">
              <a:defRPr sz="4800"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2" name="Slide Number Placeholder 5">
            <a:extLst>
              <a:ext uri="{FF2B5EF4-FFF2-40B4-BE49-F238E27FC236}">
                <a16:creationId xmlns:a16="http://schemas.microsoft.com/office/drawing/2014/main" id="{EEB470DC-A210-8712-5109-D2B1A36219AE}"/>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9555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 Content - 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2DFA54-A328-4D44-B1EB-7132BD99A1D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3" name="Text Placeholder 2">
            <a:extLst>
              <a:ext uri="{FF2B5EF4-FFF2-40B4-BE49-F238E27FC236}">
                <a16:creationId xmlns:a16="http://schemas.microsoft.com/office/drawing/2014/main" id="{B915C43E-AC43-4B78-B005-2E8338025BB1}"/>
              </a:ext>
            </a:extLst>
          </p:cNvPr>
          <p:cNvSpPr>
            <a:spLocks noGrp="1"/>
          </p:cNvSpPr>
          <p:nvPr>
            <p:ph type="body" idx="1" hasCustomPrompt="1"/>
          </p:nvPr>
        </p:nvSpPr>
        <p:spPr>
          <a:xfrm>
            <a:off x="685800" y="1947672"/>
            <a:ext cx="5394960" cy="447675"/>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Content Placeholder 3">
            <a:extLst>
              <a:ext uri="{FF2B5EF4-FFF2-40B4-BE49-F238E27FC236}">
                <a16:creationId xmlns:a16="http://schemas.microsoft.com/office/drawing/2014/main" id="{2D46E1EB-E55C-4927-A124-DE115DDC06F1}"/>
              </a:ext>
            </a:extLst>
          </p:cNvPr>
          <p:cNvSpPr>
            <a:spLocks noGrp="1"/>
          </p:cNvSpPr>
          <p:nvPr>
            <p:ph idx="12" hasCustomPrompt="1"/>
          </p:nvPr>
        </p:nvSpPr>
        <p:spPr>
          <a:xfrm>
            <a:off x="685799" y="2395347"/>
            <a:ext cx="5394960" cy="354825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52F0A-6B4C-47F0-9293-5096A2DEE5E2}"/>
              </a:ext>
            </a:extLst>
          </p:cNvPr>
          <p:cNvSpPr>
            <a:spLocks noGrp="1"/>
          </p:cNvSpPr>
          <p:nvPr>
            <p:ph type="body" sz="quarter" idx="3" hasCustomPrompt="1"/>
          </p:nvPr>
        </p:nvSpPr>
        <p:spPr>
          <a:xfrm>
            <a:off x="6267270" y="1947672"/>
            <a:ext cx="539496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3" name="Content Placeholder 5">
            <a:extLst>
              <a:ext uri="{FF2B5EF4-FFF2-40B4-BE49-F238E27FC236}">
                <a16:creationId xmlns:a16="http://schemas.microsoft.com/office/drawing/2014/main" id="{EE54E60A-6A43-4EFD-9F38-EF6901AE3700}"/>
              </a:ext>
            </a:extLst>
          </p:cNvPr>
          <p:cNvSpPr>
            <a:spLocks noGrp="1"/>
          </p:cNvSpPr>
          <p:nvPr>
            <p:ph idx="13" hasCustomPrompt="1"/>
          </p:nvPr>
        </p:nvSpPr>
        <p:spPr>
          <a:xfrm>
            <a:off x="6263640" y="2395347"/>
            <a:ext cx="5394960" cy="354825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8B3834EE-BB8D-48FC-BBD4-83C66929E5C7}"/>
              </a:ext>
            </a:extLst>
          </p:cNvPr>
          <p:cNvSpPr>
            <a:spLocks noGrp="1"/>
          </p:cNvSpPr>
          <p:nvPr>
            <p:ph type="sldNum" sz="quarter" idx="14"/>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3001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 - Content - Pic with attribution,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85A425-1D60-4DAE-ABB1-08A1922DFE27}"/>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5" name="Picture Placeholder 2">
            <a:extLst>
              <a:ext uri="{FF2B5EF4-FFF2-40B4-BE49-F238E27FC236}">
                <a16:creationId xmlns:a16="http://schemas.microsoft.com/office/drawing/2014/main" id="{A3AAAB36-FEBD-4FD1-98A1-6E7F8980FF2F}"/>
              </a:ext>
            </a:extLst>
          </p:cNvPr>
          <p:cNvSpPr>
            <a:spLocks noGrp="1"/>
          </p:cNvSpPr>
          <p:nvPr>
            <p:ph type="pic" sz="quarter" idx="11"/>
          </p:nvPr>
        </p:nvSpPr>
        <p:spPr>
          <a:xfrm>
            <a:off x="685800" y="1947672"/>
            <a:ext cx="5334000" cy="3462528"/>
          </a:xfrm>
          <a:prstGeom prst="rect">
            <a:avLst/>
          </a:prstGeom>
        </p:spPr>
        <p:txBody>
          <a:bodyPr/>
          <a:lstStyle>
            <a:lvl1pPr>
              <a:defRPr b="0" i="0">
                <a:latin typeface="Source Sans Pro" panose="020B0503030403020204" pitchFamily="34" charset="0"/>
              </a:defRPr>
            </a:lvl1pPr>
          </a:lstStyle>
          <a:p>
            <a:endParaRPr lang="en-US"/>
          </a:p>
        </p:txBody>
      </p:sp>
      <p:sp>
        <p:nvSpPr>
          <p:cNvPr id="9" name="Text Placeholder 3">
            <a:extLst>
              <a:ext uri="{FF2B5EF4-FFF2-40B4-BE49-F238E27FC236}">
                <a16:creationId xmlns:a16="http://schemas.microsoft.com/office/drawing/2014/main" id="{A9D38A98-7BD3-467C-BBB7-D41B920CAAFF}"/>
              </a:ext>
            </a:extLst>
          </p:cNvPr>
          <p:cNvSpPr>
            <a:spLocks noGrp="1"/>
          </p:cNvSpPr>
          <p:nvPr>
            <p:ph type="body" sz="quarter" idx="13" hasCustomPrompt="1"/>
          </p:nvPr>
        </p:nvSpPr>
        <p:spPr>
          <a:xfrm>
            <a:off x="685800" y="5410200"/>
            <a:ext cx="5334000" cy="533400"/>
          </a:xfrm>
          <a:prstGeom prst="rect">
            <a:avLst/>
          </a:prstGeom>
        </p:spPr>
        <p:txBody>
          <a:bodyPr/>
          <a:lstStyle>
            <a:lvl1pPr marL="0" indent="0">
              <a:buNone/>
              <a:defRPr sz="2000" b="0" i="0">
                <a:latin typeface="Source Sans Pro" panose="020B0503030403020204" pitchFamily="34" charset="0"/>
              </a:defRPr>
            </a:lvl1pPr>
          </a:lstStyle>
          <a:p>
            <a:pPr lvl="0"/>
            <a:r>
              <a:rPr lang="en-US"/>
              <a:t>Attribution, caption, or both</a:t>
            </a:r>
          </a:p>
        </p:txBody>
      </p:sp>
      <p:sp>
        <p:nvSpPr>
          <p:cNvPr id="11" name="Content Placeholder 4">
            <a:extLst>
              <a:ext uri="{FF2B5EF4-FFF2-40B4-BE49-F238E27FC236}">
                <a16:creationId xmlns:a16="http://schemas.microsoft.com/office/drawing/2014/main" id="{36CEC7BC-F243-4114-A99A-ED9C20333753}"/>
              </a:ext>
            </a:extLst>
          </p:cNvPr>
          <p:cNvSpPr>
            <a:spLocks noGrp="1"/>
          </p:cNvSpPr>
          <p:nvPr>
            <p:ph idx="12" hasCustomPrompt="1"/>
          </p:nvPr>
        </p:nvSpPr>
        <p:spPr>
          <a:xfrm>
            <a:off x="6172200" y="1947672"/>
            <a:ext cx="54864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C754BC7-D89B-4C33-B66E-403C17197EB1}"/>
              </a:ext>
            </a:extLst>
          </p:cNvPr>
          <p:cNvSpPr>
            <a:spLocks noGrp="1"/>
          </p:cNvSpPr>
          <p:nvPr>
            <p:ph type="sldNum" sz="quarter" idx="14"/>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287588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 - Content - Pic with attribu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A32B0-92AE-45B3-875D-05DF5DE078F3}"/>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1" name="Content Placeholder 2">
            <a:extLst>
              <a:ext uri="{FF2B5EF4-FFF2-40B4-BE49-F238E27FC236}">
                <a16:creationId xmlns:a16="http://schemas.microsoft.com/office/drawing/2014/main" id="{B98B3BC5-A6CA-4313-B898-F6012DFF30EC}"/>
              </a:ext>
            </a:extLst>
          </p:cNvPr>
          <p:cNvSpPr>
            <a:spLocks noGrp="1"/>
          </p:cNvSpPr>
          <p:nvPr>
            <p:ph idx="11" hasCustomPrompt="1"/>
          </p:nvPr>
        </p:nvSpPr>
        <p:spPr>
          <a:xfrm>
            <a:off x="683172" y="1947672"/>
            <a:ext cx="5181600" cy="3938121"/>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F16E91E8-B9C5-4949-A876-0D13E837EA0C}"/>
              </a:ext>
            </a:extLst>
          </p:cNvPr>
          <p:cNvSpPr>
            <a:spLocks noGrp="1"/>
          </p:cNvSpPr>
          <p:nvPr>
            <p:ph type="pic" sz="quarter" idx="12" hasCustomPrompt="1"/>
          </p:nvPr>
        </p:nvSpPr>
        <p:spPr>
          <a:xfrm>
            <a:off x="6028786" y="1947672"/>
            <a:ext cx="5629814" cy="3523593"/>
          </a:xfrm>
          <a:prstGeom prst="rect">
            <a:avLst/>
          </a:prstGeom>
        </p:spPr>
        <p:txBody>
          <a:bodyPr/>
          <a:lstStyle>
            <a:lvl1pPr marL="0" indent="0">
              <a:buNone/>
              <a:defRPr b="0" i="0">
                <a:latin typeface="Source Sans Pro" panose="020B0503030403020204" pitchFamily="34" charset="0"/>
              </a:defRPr>
            </a:lvl1pPr>
          </a:lstStyle>
          <a:p>
            <a:r>
              <a:rPr lang="en-US"/>
              <a:t>Image</a:t>
            </a:r>
          </a:p>
        </p:txBody>
      </p:sp>
      <p:sp>
        <p:nvSpPr>
          <p:cNvPr id="9" name="Text Placeholder 4">
            <a:extLst>
              <a:ext uri="{FF2B5EF4-FFF2-40B4-BE49-F238E27FC236}">
                <a16:creationId xmlns:a16="http://schemas.microsoft.com/office/drawing/2014/main" id="{1E2F1DAF-C261-43BE-9483-CE4C7A71FDB6}"/>
              </a:ext>
            </a:extLst>
          </p:cNvPr>
          <p:cNvSpPr>
            <a:spLocks noGrp="1"/>
          </p:cNvSpPr>
          <p:nvPr>
            <p:ph type="body" sz="quarter" idx="13" hasCustomPrompt="1"/>
          </p:nvPr>
        </p:nvSpPr>
        <p:spPr>
          <a:xfrm>
            <a:off x="6028786" y="5471265"/>
            <a:ext cx="5629814" cy="414528"/>
          </a:xfrm>
          <a:prstGeom prst="rect">
            <a:avLst/>
          </a:prstGeom>
        </p:spPr>
        <p:txBody>
          <a:bodyPr/>
          <a:lstStyle>
            <a:lvl1pPr marL="0" indent="0">
              <a:buNone/>
              <a:defRPr sz="2000" b="0" i="0">
                <a:latin typeface="Source Sans Pro" panose="020B0503030403020204" pitchFamily="34" charset="0"/>
              </a:defRPr>
            </a:lvl1pPr>
          </a:lstStyle>
          <a:p>
            <a:pPr lvl="0"/>
            <a:r>
              <a:rPr lang="en-US"/>
              <a:t>Attribution, caption, or both</a:t>
            </a:r>
          </a:p>
        </p:txBody>
      </p:sp>
      <p:sp>
        <p:nvSpPr>
          <p:cNvPr id="8" name="Slide Number Placeholder 5">
            <a:extLst>
              <a:ext uri="{FF2B5EF4-FFF2-40B4-BE49-F238E27FC236}">
                <a16:creationId xmlns:a16="http://schemas.microsoft.com/office/drawing/2014/main" id="{C277E746-D935-42BD-B47B-80BDBC45C903}"/>
              </a:ext>
            </a:extLst>
          </p:cNvPr>
          <p:cNvSpPr>
            <a:spLocks noGrp="1"/>
          </p:cNvSpPr>
          <p:nvPr>
            <p:ph type="sldNum" sz="quarter" idx="14"/>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25722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9 - Content - Three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4701EDE-C3D1-4390-9206-337A636336F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34290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F940A08-2128-4454-8A6E-939F51C713E7}"/>
              </a:ext>
            </a:extLst>
          </p:cNvPr>
          <p:cNvSpPr>
            <a:spLocks noGrp="1"/>
          </p:cNvSpPr>
          <p:nvPr>
            <p:ph idx="12" hasCustomPrompt="1"/>
          </p:nvPr>
        </p:nvSpPr>
        <p:spPr>
          <a:xfrm>
            <a:off x="4417189" y="1947672"/>
            <a:ext cx="34290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000EA425-D0B3-0554-7947-F6D6F43757EC}"/>
              </a:ext>
            </a:extLst>
          </p:cNvPr>
          <p:cNvSpPr>
            <a:spLocks noGrp="1"/>
          </p:cNvSpPr>
          <p:nvPr>
            <p:ph idx="14" hasCustomPrompt="1"/>
          </p:nvPr>
        </p:nvSpPr>
        <p:spPr>
          <a:xfrm>
            <a:off x="8148578" y="1947672"/>
            <a:ext cx="3510022"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247C6E-5FCC-4BD3-9026-9A1B92CAB2C8}"/>
              </a:ext>
            </a:extLst>
          </p:cNvPr>
          <p:cNvSpPr>
            <a:spLocks noGrp="1"/>
          </p:cNvSpPr>
          <p:nvPr>
            <p:ph type="sldNum" sz="quarter" idx="15"/>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307236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0 - Content - Three Columns Comparis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9097B4-6CDC-471F-ABEF-713886F7925D}"/>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6" name="Text Placeholder 2">
            <a:extLst>
              <a:ext uri="{FF2B5EF4-FFF2-40B4-BE49-F238E27FC236}">
                <a16:creationId xmlns:a16="http://schemas.microsoft.com/office/drawing/2014/main" id="{31BC8AB1-10A2-AF8F-F751-438CB5037E8A}"/>
              </a:ext>
            </a:extLst>
          </p:cNvPr>
          <p:cNvSpPr>
            <a:spLocks noGrp="1"/>
          </p:cNvSpPr>
          <p:nvPr>
            <p:ph type="body" idx="1" hasCustomPrompt="1"/>
          </p:nvPr>
        </p:nvSpPr>
        <p:spPr>
          <a:xfrm>
            <a:off x="685800" y="1947672"/>
            <a:ext cx="3429000" cy="447675"/>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Content Placeholder 3">
            <a:extLst>
              <a:ext uri="{FF2B5EF4-FFF2-40B4-BE49-F238E27FC236}">
                <a16:creationId xmlns:a16="http://schemas.microsoft.com/office/drawing/2014/main" id="{7286CC6D-4B31-4ED1-AD46-ACA924F309DA}"/>
              </a:ext>
            </a:extLst>
          </p:cNvPr>
          <p:cNvSpPr>
            <a:spLocks noGrp="1"/>
          </p:cNvSpPr>
          <p:nvPr>
            <p:ph idx="11" hasCustomPrompt="1"/>
          </p:nvPr>
        </p:nvSpPr>
        <p:spPr>
          <a:xfrm>
            <a:off x="68580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ACA494F-80AA-0EBF-2DC1-D1A453776D0E}"/>
              </a:ext>
            </a:extLst>
          </p:cNvPr>
          <p:cNvSpPr>
            <a:spLocks noGrp="1"/>
          </p:cNvSpPr>
          <p:nvPr>
            <p:ph type="body" sz="quarter" idx="3" hasCustomPrompt="1"/>
          </p:nvPr>
        </p:nvSpPr>
        <p:spPr>
          <a:xfrm>
            <a:off x="4483100" y="1947672"/>
            <a:ext cx="342900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Content Placeholder 5">
            <a:extLst>
              <a:ext uri="{FF2B5EF4-FFF2-40B4-BE49-F238E27FC236}">
                <a16:creationId xmlns:a16="http://schemas.microsoft.com/office/drawing/2014/main" id="{AF940A08-2128-4454-8A6E-939F51C713E7}"/>
              </a:ext>
            </a:extLst>
          </p:cNvPr>
          <p:cNvSpPr>
            <a:spLocks noGrp="1"/>
          </p:cNvSpPr>
          <p:nvPr>
            <p:ph idx="12" hasCustomPrompt="1"/>
          </p:nvPr>
        </p:nvSpPr>
        <p:spPr>
          <a:xfrm>
            <a:off x="448056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8E9E1424-9B3D-8B5A-4E1D-335B028117D4}"/>
              </a:ext>
            </a:extLst>
          </p:cNvPr>
          <p:cNvSpPr>
            <a:spLocks noGrp="1"/>
          </p:cNvSpPr>
          <p:nvPr>
            <p:ph type="body" sz="quarter" idx="15" hasCustomPrompt="1"/>
          </p:nvPr>
        </p:nvSpPr>
        <p:spPr>
          <a:xfrm>
            <a:off x="8229600" y="1947672"/>
            <a:ext cx="342900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3" name="Content Placeholder 7">
            <a:extLst>
              <a:ext uri="{FF2B5EF4-FFF2-40B4-BE49-F238E27FC236}">
                <a16:creationId xmlns:a16="http://schemas.microsoft.com/office/drawing/2014/main" id="{000EA425-D0B3-0554-7947-F6D6F43757EC}"/>
              </a:ext>
            </a:extLst>
          </p:cNvPr>
          <p:cNvSpPr>
            <a:spLocks noGrp="1"/>
          </p:cNvSpPr>
          <p:nvPr>
            <p:ph idx="14" hasCustomPrompt="1"/>
          </p:nvPr>
        </p:nvSpPr>
        <p:spPr>
          <a:xfrm>
            <a:off x="822960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0408C5E-9679-4746-A088-14DDB23F6ACF}"/>
              </a:ext>
            </a:extLst>
          </p:cNvPr>
          <p:cNvSpPr>
            <a:spLocks noGrp="1"/>
          </p:cNvSpPr>
          <p:nvPr>
            <p:ph type="sldNum" sz="quarter" idx="16"/>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386270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 - Section Brea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92000" cy="5486400"/>
          </a:xfrm>
          <a:prstGeom prst="rect">
            <a:avLst/>
          </a:prstGeom>
          <a:solidFill>
            <a:srgbClr val="07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85A8D78-3D16-49E9-9C03-829DF60ED5E1}"/>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2E04F461-4BCC-9126-DFE9-F2945298C8FA}"/>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073812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 - End Content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38B095-195D-00A5-78FE-BD501C45BCEF}"/>
              </a:ext>
            </a:extLst>
          </p:cNvPr>
          <p:cNvSpPr>
            <a:spLocks noGrp="1"/>
          </p:cNvSpPr>
          <p:nvPr>
            <p:ph type="sldNum" sz="quarter" idx="10"/>
          </p:nvPr>
        </p:nvSpPr>
        <p:spPr/>
        <p:txBody>
          <a:bodyPr/>
          <a:lstStyle/>
          <a:p>
            <a:fld id="{4A217ABC-3BCB-4F47-AC3C-9D5177951563}" type="slidenum">
              <a:rPr lang="en-US" smtClean="0"/>
              <a:pPr/>
              <a:t>‹#›</a:t>
            </a:fld>
            <a:endParaRPr lang="en-US"/>
          </a:p>
        </p:txBody>
      </p:sp>
      <p:sp>
        <p:nvSpPr>
          <p:cNvPr id="6" name="Title 1">
            <a:extLst>
              <a:ext uri="{FF2B5EF4-FFF2-40B4-BE49-F238E27FC236}">
                <a16:creationId xmlns:a16="http://schemas.microsoft.com/office/drawing/2014/main" id="{826BC748-48A9-4C97-A517-65A9DD59A2CC}"/>
              </a:ext>
            </a:extLst>
          </p:cNvPr>
          <p:cNvSpPr>
            <a:spLocks noGrp="1"/>
          </p:cNvSpPr>
          <p:nvPr>
            <p:ph type="title" hasCustomPrompt="1"/>
          </p:nvPr>
        </p:nvSpPr>
        <p:spPr>
          <a:xfrm>
            <a:off x="685800" y="685800"/>
            <a:ext cx="10744200" cy="5029200"/>
          </a:xfrm>
          <a:prstGeom prst="rect">
            <a:avLst/>
          </a:prstGeom>
        </p:spPr>
        <p:txBody>
          <a:bodyPr lIns="0" tIns="0" rIns="0" bIns="0" anchor="ctr" anchorCtr="1"/>
          <a:lstStyle>
            <a:lvl1pPr>
              <a:spcAft>
                <a:spcPts val="0"/>
              </a:spcAft>
              <a:defRPr sz="3600" b="1" i="0">
                <a:latin typeface="Source Sans Pro" panose="020B0503030403020204" pitchFamily="34" charset="0"/>
              </a:defRPr>
            </a:lvl1pPr>
          </a:lstStyle>
          <a:p>
            <a:r>
              <a:rPr lang="en-US"/>
              <a:t>Do Not Resize This Text Box</a:t>
            </a:r>
            <a:br>
              <a:rPr lang="en-US"/>
            </a:br>
            <a:r>
              <a:rPr lang="en-US"/>
              <a:t>To be used sparingly for slides such as: </a:t>
            </a:r>
            <a:br>
              <a:rPr lang="en-US"/>
            </a:br>
            <a:r>
              <a:rPr lang="en-US"/>
              <a:t>“Questions?” or “For more info:” content</a:t>
            </a:r>
          </a:p>
        </p:txBody>
      </p:sp>
    </p:spTree>
    <p:extLst>
      <p:ext uri="{BB962C8B-B14F-4D97-AF65-F5344CB8AC3E}">
        <p14:creationId xmlns:p14="http://schemas.microsoft.com/office/powerpoint/2010/main" val="157130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 - Content - Transition - 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B1541F-C36E-4B35-90B3-649747105C07}"/>
              </a:ext>
            </a:extLst>
          </p:cNvPr>
          <p:cNvSpPr>
            <a:spLocks noGrp="1"/>
          </p:cNvSpPr>
          <p:nvPr>
            <p:ph type="title" hasCustomPrompt="1"/>
          </p:nvPr>
        </p:nvSpPr>
        <p:spPr>
          <a:xfrm>
            <a:off x="685800" y="685800"/>
            <a:ext cx="10744200" cy="5029200"/>
          </a:xfrm>
          <a:prstGeom prst="rect">
            <a:avLst/>
          </a:prstGeom>
        </p:spPr>
        <p:txBody>
          <a:bodyPr lIns="0" tIns="0" rIns="0" bIns="0" anchor="ctr" anchorCtr="1"/>
          <a:lstStyle>
            <a:lvl1pPr>
              <a:spcAft>
                <a:spcPts val="0"/>
              </a:spcAft>
              <a:defRPr sz="3600" b="1" i="0">
                <a:latin typeface="Source Sans Pro" panose="020B0503030403020204" pitchFamily="34" charset="0"/>
              </a:defRPr>
            </a:lvl1pPr>
          </a:lstStyle>
          <a:p>
            <a:r>
              <a:rPr lang="en-US"/>
              <a:t>Do Not Resize This Text Box</a:t>
            </a:r>
            <a:br>
              <a:rPr lang="en-US"/>
            </a:br>
            <a:r>
              <a:rPr lang="en-US"/>
              <a:t>To be used sparingly for slides such as: </a:t>
            </a:r>
            <a:br>
              <a:rPr lang="en-US"/>
            </a:br>
            <a:r>
              <a:rPr lang="en-US"/>
              <a:t>“Questions?” or “For more info:” content</a:t>
            </a:r>
          </a:p>
        </p:txBody>
      </p:sp>
      <p:sp>
        <p:nvSpPr>
          <p:cNvPr id="2" name="Slide Number Placeholder 5">
            <a:extLst>
              <a:ext uri="{FF2B5EF4-FFF2-40B4-BE49-F238E27FC236}">
                <a16:creationId xmlns:a16="http://schemas.microsoft.com/office/drawing/2014/main" id="{FA12776C-667D-5703-FAA0-F70DF740A118}"/>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79722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 Title with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B304BA-D388-4DF9-A5FF-7B9CEF74DADB}"/>
              </a:ext>
            </a:extLst>
          </p:cNvPr>
          <p:cNvSpPr>
            <a:spLocks noGrp="1"/>
          </p:cNvSpPr>
          <p:nvPr>
            <p:ph type="ctrTitle" hasCustomPrompt="1"/>
          </p:nvPr>
        </p:nvSpPr>
        <p:spPr>
          <a:xfrm>
            <a:off x="1371600" y="1371600"/>
            <a:ext cx="9372600" cy="2209759"/>
          </a:xfrm>
          <a:prstGeom prst="rect">
            <a:avLst/>
          </a:prstGeom>
        </p:spPr>
        <p:txBody>
          <a:bodyPr lIns="0" tIns="0" rIns="0" bIns="0" anchor="b"/>
          <a:lstStyle>
            <a:lvl1pPr algn="l">
              <a:defRPr sz="4800"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9" name="Subtitle 2">
            <a:extLst>
              <a:ext uri="{FF2B5EF4-FFF2-40B4-BE49-F238E27FC236}">
                <a16:creationId xmlns:a16="http://schemas.microsoft.com/office/drawing/2014/main" id="{DF264D97-C971-4789-BF10-1BA67AE0838F}"/>
              </a:ext>
            </a:extLst>
          </p:cNvPr>
          <p:cNvSpPr>
            <a:spLocks noGrp="1"/>
          </p:cNvSpPr>
          <p:nvPr>
            <p:ph type="subTitle" idx="1" hasCustomPrompt="1"/>
          </p:nvPr>
        </p:nvSpPr>
        <p:spPr>
          <a:xfrm>
            <a:off x="1371600" y="3810000"/>
            <a:ext cx="9372600" cy="627062"/>
          </a:xfrm>
          <a:prstGeom prst="rect">
            <a:avLst/>
          </a:prstGeom>
        </p:spPr>
        <p:txBody>
          <a:bodyPr lIns="0" tIns="0" rIns="0" bIns="0"/>
          <a:lstStyle>
            <a:lvl1pPr marL="0" indent="0" algn="l">
              <a:buNone/>
              <a:defRPr sz="3200" b="0" i="0">
                <a:solidFill>
                  <a:srgbClr val="737577"/>
                </a:solidFill>
                <a:latin typeface="Source Sans Pro Semibold" panose="020B0503030403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
        <p:nvSpPr>
          <p:cNvPr id="2" name="Slide Number Placeholder 5">
            <a:extLst>
              <a:ext uri="{FF2B5EF4-FFF2-40B4-BE49-F238E27FC236}">
                <a16:creationId xmlns:a16="http://schemas.microsoft.com/office/drawing/2014/main" id="{E9616FC7-18BD-BCA8-FC08-28B67566995E}"/>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76989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 Section Brea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92000" cy="5486400"/>
          </a:xfrm>
          <a:prstGeom prst="rect">
            <a:avLst/>
          </a:prstGeom>
          <a:solidFill>
            <a:srgbClr val="07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85A8D78-3D16-49E9-9C03-829DF60ED5E1}"/>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2E04F461-4BCC-9126-DFE9-F2945298C8FA}"/>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46744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 Section Break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92000" cy="5486400"/>
          </a:xfrm>
          <a:prstGeom prst="rect">
            <a:avLst/>
          </a:prstGeom>
          <a:solidFill>
            <a:srgbClr val="737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819CC31-9AB3-47B4-9644-2894DB252CDB}"/>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75F9BA70-8CBE-0F6D-93A5-C4514DBFFC43}"/>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9613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 Content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732-224A-488B-B36C-A7BCCC6F431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3" name="Content Placeholder 2">
            <a:extLst>
              <a:ext uri="{FF2B5EF4-FFF2-40B4-BE49-F238E27FC236}">
                <a16:creationId xmlns:a16="http://schemas.microsoft.com/office/drawing/2014/main" id="{1BFABBF6-D0BA-4B4B-8FF9-4CD4B5BD5CF9}"/>
              </a:ext>
            </a:extLst>
          </p:cNvPr>
          <p:cNvSpPr>
            <a:spLocks noGrp="1"/>
          </p:cNvSpPr>
          <p:nvPr>
            <p:ph idx="1" hasCustomPrompt="1"/>
          </p:nvPr>
        </p:nvSpPr>
        <p:spPr>
          <a:xfrm>
            <a:off x="685800" y="1947672"/>
            <a:ext cx="10972800" cy="3657600"/>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21DB62E-1EA5-1A6E-A7A2-B82365FD8A80}"/>
              </a:ext>
            </a:extLst>
          </p:cNvPr>
          <p:cNvSpPr>
            <a:spLocks noGrp="1"/>
          </p:cNvSpPr>
          <p:nvPr>
            <p:ph type="sldNum" sz="quarter" idx="11"/>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3216153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 Content - Pictur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E08B5E-53A6-4C00-B2E6-6402AD718CA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0" name="Picture Placeholder 2">
            <a:extLst>
              <a:ext uri="{FF2B5EF4-FFF2-40B4-BE49-F238E27FC236}">
                <a16:creationId xmlns:a16="http://schemas.microsoft.com/office/drawing/2014/main" id="{F92A5C82-73E5-497D-B504-72A1437DF13D}"/>
              </a:ext>
            </a:extLst>
          </p:cNvPr>
          <p:cNvSpPr>
            <a:spLocks noGrp="1"/>
          </p:cNvSpPr>
          <p:nvPr>
            <p:ph type="pic" sz="quarter" idx="10"/>
          </p:nvPr>
        </p:nvSpPr>
        <p:spPr>
          <a:xfrm>
            <a:off x="685800" y="1947672"/>
            <a:ext cx="10972800" cy="3505200"/>
          </a:xfrm>
          <a:prstGeom prst="rect">
            <a:avLst/>
          </a:prstGeom>
        </p:spPr>
        <p:txBody>
          <a:bodyPr/>
          <a:lstStyle>
            <a:lvl1pPr>
              <a:defRPr b="0" i="0">
                <a:latin typeface="Source Sans Pro" panose="020B0503030403020204" pitchFamily="34" charset="0"/>
              </a:defRPr>
            </a:lvl1pPr>
          </a:lstStyle>
          <a:p>
            <a:endParaRPr lang="en-US"/>
          </a:p>
        </p:txBody>
      </p:sp>
      <p:sp>
        <p:nvSpPr>
          <p:cNvPr id="2" name="Slide Number Placeholder 3">
            <a:extLst>
              <a:ext uri="{FF2B5EF4-FFF2-40B4-BE49-F238E27FC236}">
                <a16:creationId xmlns:a16="http://schemas.microsoft.com/office/drawing/2014/main" id="{A2236E5F-0DED-3AAD-7F57-DD972B8301BF}"/>
              </a:ext>
            </a:extLst>
          </p:cNvPr>
          <p:cNvSpPr>
            <a:spLocks noGrp="1"/>
          </p:cNvSpPr>
          <p:nvPr>
            <p:ph type="sldNum" sz="quarter" idx="12"/>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19321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 Content - Pic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215AD7-01B4-4B90-A8B0-69A3C96249A0}"/>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mn-lt"/>
                <a:ea typeface="+mn-ea"/>
                <a:cs typeface="+mn-cs"/>
              </a:defRPr>
            </a:lvl1pPr>
          </a:lstStyle>
          <a:p>
            <a:pPr lvl="0"/>
            <a:r>
              <a:rPr lang="en-US"/>
              <a:t>Content Slide Heading Text, Do Not Resize</a:t>
            </a:r>
            <a:br>
              <a:rPr lang="en-US"/>
            </a:br>
            <a:r>
              <a:rPr lang="en-US"/>
              <a:t>Two Lines of Text OK if Necessary</a:t>
            </a:r>
          </a:p>
        </p:txBody>
      </p:sp>
      <p:sp>
        <p:nvSpPr>
          <p:cNvPr id="10" name="Picture Placeholder 2">
            <a:extLst>
              <a:ext uri="{FF2B5EF4-FFF2-40B4-BE49-F238E27FC236}">
                <a16:creationId xmlns:a16="http://schemas.microsoft.com/office/drawing/2014/main" id="{F92A5C82-73E5-497D-B504-72A1437DF13D}"/>
              </a:ext>
            </a:extLst>
          </p:cNvPr>
          <p:cNvSpPr>
            <a:spLocks noGrp="1"/>
          </p:cNvSpPr>
          <p:nvPr>
            <p:ph type="pic" sz="quarter" idx="10"/>
          </p:nvPr>
        </p:nvSpPr>
        <p:spPr>
          <a:xfrm>
            <a:off x="685800" y="1947672"/>
            <a:ext cx="10972800" cy="3369340"/>
          </a:xfrm>
          <a:prstGeom prst="rect">
            <a:avLst/>
          </a:prstGeom>
        </p:spPr>
        <p:txBody>
          <a:bodyPr/>
          <a:lstStyle>
            <a:lvl1pPr>
              <a:defRPr b="0" i="0">
                <a:latin typeface="Source Sans Pro" panose="020B0503030403020204" pitchFamily="34" charset="0"/>
              </a:defRPr>
            </a:lvl1pPr>
          </a:lstStyle>
          <a:p>
            <a:endParaRPr lang="en-US"/>
          </a:p>
        </p:txBody>
      </p:sp>
      <p:sp>
        <p:nvSpPr>
          <p:cNvPr id="3" name="Text Placeholder 3">
            <a:extLst>
              <a:ext uri="{FF2B5EF4-FFF2-40B4-BE49-F238E27FC236}">
                <a16:creationId xmlns:a16="http://schemas.microsoft.com/office/drawing/2014/main" id="{60417D21-28C8-4E1D-A3BD-BC83E9262BED}"/>
              </a:ext>
            </a:extLst>
          </p:cNvPr>
          <p:cNvSpPr>
            <a:spLocks noGrp="1"/>
          </p:cNvSpPr>
          <p:nvPr>
            <p:ph type="body" sz="quarter" idx="11" hasCustomPrompt="1"/>
          </p:nvPr>
        </p:nvSpPr>
        <p:spPr>
          <a:xfrm>
            <a:off x="685800" y="5317012"/>
            <a:ext cx="10972800" cy="712076"/>
          </a:xfrm>
          <a:prstGeom prst="rect">
            <a:avLst/>
          </a:prstGeom>
        </p:spPr>
        <p:txBody>
          <a:bodyPr/>
          <a:lstStyle>
            <a:lvl1pPr marL="0" indent="0">
              <a:buNone/>
              <a:defRPr sz="2400" b="0" i="0">
                <a:latin typeface="Source Sans Pro" panose="020B0503030403020204" pitchFamily="34" charset="0"/>
              </a:defRPr>
            </a:lvl1pPr>
          </a:lstStyle>
          <a:p>
            <a:pPr lvl="0"/>
            <a:r>
              <a:rPr lang="en-US"/>
              <a:t>Click to edit caption</a:t>
            </a:r>
          </a:p>
        </p:txBody>
      </p:sp>
      <p:sp>
        <p:nvSpPr>
          <p:cNvPr id="6" name="Slide Number Placeholder 4">
            <a:extLst>
              <a:ext uri="{FF2B5EF4-FFF2-40B4-BE49-F238E27FC236}">
                <a16:creationId xmlns:a16="http://schemas.microsoft.com/office/drawing/2014/main" id="{FEF64F82-60DE-4C58-A65B-D99920DC186D}"/>
              </a:ext>
            </a:extLst>
          </p:cNvPr>
          <p:cNvSpPr>
            <a:spLocks noGrp="1"/>
          </p:cNvSpPr>
          <p:nvPr>
            <p:ph type="sldNum" sz="quarter" idx="12"/>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10349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 - Content - Speaker Bi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74A78C-4230-4A94-84C4-60DD93C2571E}"/>
              </a:ext>
            </a:extLst>
          </p:cNvPr>
          <p:cNvSpPr>
            <a:spLocks noGrp="1"/>
          </p:cNvSpPr>
          <p:nvPr>
            <p:ph type="title" hasCustomPrompt="1"/>
          </p:nvPr>
        </p:nvSpPr>
        <p:spPr>
          <a:xfrm>
            <a:off x="685800" y="777240"/>
            <a:ext cx="10972800" cy="512064"/>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Bio Slide Name Text, Do Not Resize, 1 line</a:t>
            </a:r>
          </a:p>
        </p:txBody>
      </p:sp>
      <p:sp>
        <p:nvSpPr>
          <p:cNvPr id="4" name="Text Placeholder 2">
            <a:extLst>
              <a:ext uri="{FF2B5EF4-FFF2-40B4-BE49-F238E27FC236}">
                <a16:creationId xmlns:a16="http://schemas.microsoft.com/office/drawing/2014/main" id="{AF0D0860-DEC3-3BC7-75A9-27E92F3CF757}"/>
              </a:ext>
            </a:extLst>
          </p:cNvPr>
          <p:cNvSpPr>
            <a:spLocks noGrp="1"/>
          </p:cNvSpPr>
          <p:nvPr>
            <p:ph type="body" sz="quarter" idx="15" hasCustomPrompt="1"/>
          </p:nvPr>
        </p:nvSpPr>
        <p:spPr>
          <a:xfrm>
            <a:off x="685800" y="1321677"/>
            <a:ext cx="7086600" cy="507123"/>
          </a:xfrm>
          <a:prstGeom prst="rect">
            <a:avLst/>
          </a:prstGeom>
        </p:spPr>
        <p:txBody>
          <a:bodyPr/>
          <a:lstStyle>
            <a:lvl1pPr marL="0" indent="0">
              <a:buNone/>
              <a:defRPr sz="1800" b="0" i="0">
                <a:solidFill>
                  <a:srgbClr val="737577"/>
                </a:solidFill>
                <a:latin typeface="Source Sans Pro Semibold" panose="020B0503030403020204" pitchFamily="34" charset="0"/>
              </a:defRPr>
            </a:lvl1pPr>
          </a:lstStyle>
          <a:p>
            <a:pPr lvl="0"/>
            <a:r>
              <a:rPr lang="en-US"/>
              <a:t>Speaker Title</a:t>
            </a:r>
          </a:p>
        </p:txBody>
      </p:sp>
      <p:sp>
        <p:nvSpPr>
          <p:cNvPr id="5" name="Picture Placeholder 3">
            <a:extLst>
              <a:ext uri="{FF2B5EF4-FFF2-40B4-BE49-F238E27FC236}">
                <a16:creationId xmlns:a16="http://schemas.microsoft.com/office/drawing/2014/main" id="{314C1941-CA52-D1F9-33CD-1843394659D8}"/>
              </a:ext>
            </a:extLst>
          </p:cNvPr>
          <p:cNvSpPr>
            <a:spLocks noGrp="1"/>
          </p:cNvSpPr>
          <p:nvPr>
            <p:ph type="pic" sz="quarter" idx="10"/>
          </p:nvPr>
        </p:nvSpPr>
        <p:spPr>
          <a:xfrm>
            <a:off x="7934528" y="1944429"/>
            <a:ext cx="3657600" cy="3657600"/>
          </a:xfrm>
          <a:prstGeom prst="ellipse">
            <a:avLst/>
          </a:prstGeom>
        </p:spPr>
        <p:txBody>
          <a:bodyPr/>
          <a:lstStyle>
            <a:lvl1pPr>
              <a:defRPr b="0" i="0">
                <a:latin typeface="Source Sans Pro" panose="020B0503030403020204" pitchFamily="34" charset="0"/>
              </a:defRPr>
            </a:lvl1pPr>
          </a:lstStyle>
          <a:p>
            <a:endParaRPr lang="en-US"/>
          </a:p>
        </p:txBody>
      </p:sp>
      <p:sp>
        <p:nvSpPr>
          <p:cNvPr id="10" name="Content Placeholder 4">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70866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9316B9-6C9A-B493-586D-BC06AC4EC64B}"/>
              </a:ext>
            </a:extLst>
          </p:cNvPr>
          <p:cNvSpPr>
            <a:spLocks noGrp="1"/>
          </p:cNvSpPr>
          <p:nvPr>
            <p:ph type="sldNum" sz="quarter" idx="14"/>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412423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 - Content - Two Colum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71B823-2CF7-4496-BAC1-DB1F9A6E0B97}"/>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54102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F940A08-2128-4454-8A6E-939F51C713E7}"/>
              </a:ext>
            </a:extLst>
          </p:cNvPr>
          <p:cNvSpPr>
            <a:spLocks noGrp="1"/>
          </p:cNvSpPr>
          <p:nvPr>
            <p:ph idx="12" hasCustomPrompt="1"/>
          </p:nvPr>
        </p:nvSpPr>
        <p:spPr>
          <a:xfrm>
            <a:off x="6172200" y="1947672"/>
            <a:ext cx="54102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619316B9-6C9A-B493-586D-BC06AC4EC64B}"/>
              </a:ext>
            </a:extLst>
          </p:cNvPr>
          <p:cNvSpPr>
            <a:spLocks noGrp="1"/>
          </p:cNvSpPr>
          <p:nvPr>
            <p:ph type="sldNum" sz="quarter" idx="14"/>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37608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phic 5" descr="OPM brand elements: parallel horizontal stripes, one blue, one red, with overlay of thin wavy lines, together symbolize talent streams moving through open pathways of opportunity.">
            <a:extLst>
              <a:ext uri="{FF2B5EF4-FFF2-40B4-BE49-F238E27FC236}">
                <a16:creationId xmlns:a16="http://schemas.microsoft.com/office/drawing/2014/main" id="{32AA7E48-1558-CBB9-4F9D-F3B3FA9BF545}"/>
              </a:ext>
              <a:ext uri="{C183D7F6-B498-43B3-948B-1728B52AA6E4}">
                <adec:decorative xmlns:adec="http://schemas.microsoft.com/office/drawing/2017/decorative" val="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9" y="0"/>
            <a:ext cx="12198477" cy="318914"/>
          </a:xfrm>
          <a:prstGeom prst="rect">
            <a:avLst/>
          </a:prstGeom>
        </p:spPr>
      </p:pic>
      <p:pic>
        <p:nvPicPr>
          <p:cNvPr id="8" name="Graphic 7" descr="OPM Logo">
            <a:extLst>
              <a:ext uri="{FF2B5EF4-FFF2-40B4-BE49-F238E27FC236}">
                <a16:creationId xmlns:a16="http://schemas.microsoft.com/office/drawing/2014/main" id="{B22BD645-6B9F-828E-2B3A-9558DE2728D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 y="6199632"/>
            <a:ext cx="2192308" cy="315646"/>
          </a:xfrm>
          <a:prstGeom prst="rect">
            <a:avLst/>
          </a:prstGeom>
        </p:spPr>
      </p:pic>
      <p:sp>
        <p:nvSpPr>
          <p:cNvPr id="2" name="Slide Number Placeholder 5">
            <a:extLst>
              <a:ext uri="{FF2B5EF4-FFF2-40B4-BE49-F238E27FC236}">
                <a16:creationId xmlns:a16="http://schemas.microsoft.com/office/drawing/2014/main" id="{95923DF9-FABA-E179-BA30-8ECBB7CFCA73}"/>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955948618"/>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86" r:id="rId3"/>
    <p:sldLayoutId id="214748369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descr="OPM brand elements: parallel horizontal stripes, one blue, one red, with overlay of thin wavy lines, together symbolize talent streams moving through open pathways of opportunity.">
            <a:extLst>
              <a:ext uri="{FF2B5EF4-FFF2-40B4-BE49-F238E27FC236}">
                <a16:creationId xmlns:a16="http://schemas.microsoft.com/office/drawing/2014/main" id="{A5ECB75A-6F55-A4A2-21ED-AC232E5CCB01}"/>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79" y="0"/>
            <a:ext cx="12198477" cy="318914"/>
          </a:xfrm>
          <a:prstGeom prst="rect">
            <a:avLst/>
          </a:prstGeom>
        </p:spPr>
      </p:pic>
      <p:pic>
        <p:nvPicPr>
          <p:cNvPr id="6" name="Graphic 5" descr="OPM Logo">
            <a:extLst>
              <a:ext uri="{FF2B5EF4-FFF2-40B4-BE49-F238E27FC236}">
                <a16:creationId xmlns:a16="http://schemas.microsoft.com/office/drawing/2014/main" id="{1378D4E6-E22D-0C11-C9A9-C632214821C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1000" y="6199632"/>
            <a:ext cx="2192308" cy="315646"/>
          </a:xfrm>
          <a:prstGeom prst="rect">
            <a:avLst/>
          </a:prstGeom>
        </p:spPr>
      </p:pic>
      <p:sp>
        <p:nvSpPr>
          <p:cNvPr id="7" name="Slide Number Placeholder 5">
            <a:extLst>
              <a:ext uri="{FF2B5EF4-FFF2-40B4-BE49-F238E27FC236}">
                <a16:creationId xmlns:a16="http://schemas.microsoft.com/office/drawing/2014/main" id="{1C6EB34F-25B4-378F-A228-9BCD91C8CDC1}"/>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165871209"/>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71" r:id="rId3"/>
    <p:sldLayoutId id="2147483694" r:id="rId4"/>
    <p:sldLayoutId id="2147483659" r:id="rId5"/>
    <p:sldLayoutId id="2147483660" r:id="rId6"/>
    <p:sldLayoutId id="2147483672" r:id="rId7"/>
    <p:sldLayoutId id="2147483673" r:id="rId8"/>
    <p:sldLayoutId id="2147483684" r:id="rId9"/>
    <p:sldLayoutId id="2147483685" r:id="rId10"/>
    <p:sldLayoutId id="2147483695" r:id="rId11"/>
  </p:sldLayoutIdLst>
  <p:hf hdr="0" ftr="0" dt="0"/>
  <p:txStyles>
    <p:titleStyle>
      <a:lvl1pPr algn="ctr" defTabSz="914400" rtl="0" eaLnBrk="1" latinLnBrk="0" hangingPunct="1">
        <a:lnSpc>
          <a:spcPct val="90000"/>
        </a:lnSpc>
        <a:spcBef>
          <a:spcPct val="0"/>
        </a:spcBef>
        <a:buNone/>
        <a:defRPr sz="4400" b="1" kern="1200" spc="-30" baseline="0">
          <a:solidFill>
            <a:srgbClr val="07375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0B851BBF-8E8A-4CAE-855B-3110273756E9}"/>
              </a:ext>
            </a:extLst>
          </p:cNvPr>
          <p:cNvSpPr txBox="1"/>
          <p:nvPr userDrawn="1"/>
        </p:nvSpPr>
        <p:spPr>
          <a:xfrm>
            <a:off x="9906000" y="5852160"/>
            <a:ext cx="2286000" cy="474147"/>
          </a:xfrm>
          <a:prstGeom prst="rect">
            <a:avLst/>
          </a:prstGeom>
          <a:solidFill>
            <a:srgbClr val="FFFF00">
              <a:alpha val="80000"/>
            </a:srgbClr>
          </a:solidFill>
        </p:spPr>
        <p:txBody>
          <a:bodyPr wrap="none" tIns="91440" rtlCol="0" anchor="t" anchorCtr="0">
            <a:noAutofit/>
          </a:bodyPr>
          <a:lstStyle/>
          <a:p>
            <a:pPr algn="ctr">
              <a:lnSpc>
                <a:spcPct val="70000"/>
              </a:lnSpc>
            </a:pPr>
            <a:r>
              <a:rPr lang="en-US" sz="2000" b="1">
                <a:solidFill>
                  <a:srgbClr val="7030A0"/>
                </a:solidFill>
              </a:rPr>
              <a:t>Draft Pre-Decisional</a:t>
            </a:r>
          </a:p>
          <a:p>
            <a:pPr algn="ctr">
              <a:lnSpc>
                <a:spcPct val="70000"/>
              </a:lnSpc>
            </a:pPr>
            <a:r>
              <a:rPr lang="en-US" sz="1200" b="0">
                <a:solidFill>
                  <a:srgbClr val="7030A0"/>
                </a:solidFill>
              </a:rPr>
              <a:t>To remove, go to Master Slide</a:t>
            </a:r>
          </a:p>
        </p:txBody>
      </p:sp>
      <p:pic>
        <p:nvPicPr>
          <p:cNvPr id="4" name="Graphic 2">
            <a:extLst>
              <a:ext uri="{FF2B5EF4-FFF2-40B4-BE49-F238E27FC236}">
                <a16:creationId xmlns:a16="http://schemas.microsoft.com/office/drawing/2014/main" id="{6C25175C-E125-F01C-BB4A-33B934239A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9" y="0"/>
            <a:ext cx="12198477" cy="318914"/>
          </a:xfrm>
          <a:prstGeom prst="rect">
            <a:avLst/>
          </a:prstGeom>
        </p:spPr>
      </p:pic>
      <p:pic>
        <p:nvPicPr>
          <p:cNvPr id="7" name="Graphic 3">
            <a:extLst>
              <a:ext uri="{FF2B5EF4-FFF2-40B4-BE49-F238E27FC236}">
                <a16:creationId xmlns:a16="http://schemas.microsoft.com/office/drawing/2014/main" id="{6A3D2522-F31F-3606-304A-985E5DAA3F7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6199632"/>
            <a:ext cx="2192308" cy="315646"/>
          </a:xfrm>
          <a:prstGeom prst="rect">
            <a:avLst/>
          </a:prstGeom>
        </p:spPr>
      </p:pic>
      <p:sp>
        <p:nvSpPr>
          <p:cNvPr id="8" name="Slide Number Placeholder 4">
            <a:extLst>
              <a:ext uri="{FF2B5EF4-FFF2-40B4-BE49-F238E27FC236}">
                <a16:creationId xmlns:a16="http://schemas.microsoft.com/office/drawing/2014/main" id="{8B95A9EB-206D-BA4A-CDA9-64C71EC0FF46}"/>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00206500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914400" rtl="0" eaLnBrk="1" latinLnBrk="0" hangingPunct="1">
        <a:lnSpc>
          <a:spcPct val="90000"/>
        </a:lnSpc>
        <a:spcBef>
          <a:spcPct val="0"/>
        </a:spcBef>
        <a:buNone/>
        <a:defRPr sz="4400" b="1" kern="1200" spc="-30" baseline="0">
          <a:solidFill>
            <a:srgbClr val="07375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374A020-3F58-49F9-BBDA-4920065100FE}"/>
              </a:ext>
            </a:extLst>
          </p:cNvPr>
          <p:cNvSpPr txBox="1"/>
          <p:nvPr userDrawn="1"/>
        </p:nvSpPr>
        <p:spPr>
          <a:xfrm>
            <a:off x="9906000" y="5852160"/>
            <a:ext cx="2286000" cy="529576"/>
          </a:xfrm>
          <a:prstGeom prst="rect">
            <a:avLst/>
          </a:prstGeom>
          <a:solidFill>
            <a:srgbClr val="FFFF00">
              <a:alpha val="80000"/>
            </a:srgbClr>
          </a:solidFill>
        </p:spPr>
        <p:txBody>
          <a:bodyPr wrap="none" tIns="91440" rtlCol="0" anchor="t" anchorCtr="0">
            <a:noAutofit/>
          </a:bodyPr>
          <a:lstStyle/>
          <a:p>
            <a:pPr algn="ctr">
              <a:lnSpc>
                <a:spcPct val="70000"/>
              </a:lnSpc>
            </a:pPr>
            <a:r>
              <a:rPr lang="en-US" sz="2000" b="1">
                <a:solidFill>
                  <a:srgbClr val="7030A0"/>
                </a:solidFill>
              </a:rPr>
              <a:t>Draft Pre-Decisional</a:t>
            </a:r>
          </a:p>
          <a:p>
            <a:pPr algn="ctr">
              <a:lnSpc>
                <a:spcPct val="70000"/>
              </a:lnSpc>
            </a:pPr>
            <a:r>
              <a:rPr lang="en-US" sz="1200" b="0">
                <a:solidFill>
                  <a:srgbClr val="7030A0"/>
                </a:solidFill>
              </a:rPr>
              <a:t>To remove, go to Master Slide</a:t>
            </a:r>
          </a:p>
        </p:txBody>
      </p:sp>
      <p:sp>
        <p:nvSpPr>
          <p:cNvPr id="3" name="Slide Number Placeholder 4">
            <a:extLst>
              <a:ext uri="{FF2B5EF4-FFF2-40B4-BE49-F238E27FC236}">
                <a16:creationId xmlns:a16="http://schemas.microsoft.com/office/drawing/2014/main" id="{B367AF41-022B-67D3-3DD1-92C267682413}"/>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507275128"/>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defTabSz="914400" rtl="0" eaLnBrk="1" latinLnBrk="0" hangingPunct="1">
        <a:lnSpc>
          <a:spcPct val="90000"/>
        </a:lnSpc>
        <a:spcBef>
          <a:spcPct val="0"/>
        </a:spcBef>
        <a:buNone/>
        <a:defRPr sz="4400" b="1" kern="1200" spc="-30" baseline="0">
          <a:solidFill>
            <a:srgbClr val="07375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21.xml"/><Relationship Id="rId5" Type="http://schemas.openxmlformats.org/officeDocument/2006/relationships/slide" Target="slide9.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wrp.gov/" TargetMode="External"/><Relationship Id="rId2" Type="http://schemas.openxmlformats.org/officeDocument/2006/relationships/hyperlink" Target="https://www.eeoc.gov/publications/abcs-schedule-tips-hiring-managers-using-schedule-appointing-authority"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hyperlink" Target="https://www.wrp.gov/agencies/odep/wrp"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WRP@dol.gov"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mailto:recruiter-help@usajobs.gov" TargetMode="External"/><Relationship Id="rId2" Type="http://schemas.openxmlformats.org/officeDocument/2006/relationships/hyperlink" Target="mailto:wrp@dol.gov" TargetMode="Externa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recruiter-help@usajobs.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gencyportal.usajobs.gov/"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C5E0-6EF2-DC50-343A-0F840A76F2B7}"/>
              </a:ext>
            </a:extLst>
          </p:cNvPr>
          <p:cNvSpPr>
            <a:spLocks noGrp="1"/>
          </p:cNvSpPr>
          <p:nvPr>
            <p:ph type="ctrTitle"/>
          </p:nvPr>
        </p:nvSpPr>
        <p:spPr/>
        <p:txBody>
          <a:bodyPr/>
          <a:lstStyle/>
          <a:p>
            <a:r>
              <a:rPr lang="en-US"/>
              <a:t>Find Candidates with the Workforce Recruitment Program (WRP) Talent Program</a:t>
            </a:r>
          </a:p>
        </p:txBody>
      </p:sp>
      <p:sp>
        <p:nvSpPr>
          <p:cNvPr id="4" name="Subtitle 3">
            <a:extLst>
              <a:ext uri="{FF2B5EF4-FFF2-40B4-BE49-F238E27FC236}">
                <a16:creationId xmlns:a16="http://schemas.microsoft.com/office/drawing/2014/main" id="{CA4CD1F0-62B9-1D1E-17AA-11939CD773E8}"/>
              </a:ext>
            </a:extLst>
          </p:cNvPr>
          <p:cNvSpPr>
            <a:spLocks noGrp="1"/>
          </p:cNvSpPr>
          <p:nvPr>
            <p:ph type="subTitle" idx="1"/>
          </p:nvPr>
        </p:nvSpPr>
        <p:spPr/>
        <p:txBody>
          <a:bodyPr/>
          <a:lstStyle/>
          <a:p>
            <a:r>
              <a:rPr lang="en-US"/>
              <a:t>USAJOBS</a:t>
            </a:r>
          </a:p>
        </p:txBody>
      </p:sp>
      <p:sp>
        <p:nvSpPr>
          <p:cNvPr id="3" name="Slide Number Placeholder 2">
            <a:extLst>
              <a:ext uri="{FF2B5EF4-FFF2-40B4-BE49-F238E27FC236}">
                <a16:creationId xmlns:a16="http://schemas.microsoft.com/office/drawing/2014/main" id="{543CB0F2-3042-6979-449F-56C052B15799}"/>
              </a:ext>
            </a:extLst>
          </p:cNvPr>
          <p:cNvSpPr>
            <a:spLocks noGrp="1"/>
          </p:cNvSpPr>
          <p:nvPr>
            <p:ph type="sldNum" sz="quarter" idx="4"/>
          </p:nvPr>
        </p:nvSpPr>
        <p:spPr/>
        <p:txBody>
          <a:bodyPr/>
          <a:lstStyle/>
          <a:p>
            <a:fld id="{4A217ABC-3BCB-4F47-AC3C-9D5177951563}" type="slidenum">
              <a:rPr lang="en-US" smtClean="0"/>
              <a:pPr/>
              <a:t>1</a:t>
            </a:fld>
            <a:endParaRPr lang="en-US"/>
          </a:p>
        </p:txBody>
      </p:sp>
    </p:spTree>
    <p:extLst>
      <p:ext uri="{BB962C8B-B14F-4D97-AF65-F5344CB8AC3E}">
        <p14:creationId xmlns:p14="http://schemas.microsoft.com/office/powerpoint/2010/main" val="198495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364F-1749-03CA-3B99-A62D18EB2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88639-1B18-DEB9-85B2-76CA3BAA6879}"/>
              </a:ext>
            </a:extLst>
          </p:cNvPr>
          <p:cNvSpPr>
            <a:spLocks noGrp="1"/>
          </p:cNvSpPr>
          <p:nvPr>
            <p:ph type="title"/>
          </p:nvPr>
        </p:nvSpPr>
        <p:spPr/>
        <p:txBody>
          <a:bodyPr/>
          <a:lstStyle/>
          <a:p>
            <a:r>
              <a:rPr lang="en-US" dirty="0"/>
              <a:t>Available Candidates List</a:t>
            </a:r>
          </a:p>
        </p:txBody>
      </p:sp>
      <p:sp>
        <p:nvSpPr>
          <p:cNvPr id="11" name="TextBox 10">
            <a:extLst>
              <a:ext uri="{FF2B5EF4-FFF2-40B4-BE49-F238E27FC236}">
                <a16:creationId xmlns:a16="http://schemas.microsoft.com/office/drawing/2014/main" id="{533FC007-F23E-0B31-015E-2FDB7F9EFE96}"/>
              </a:ext>
            </a:extLst>
          </p:cNvPr>
          <p:cNvSpPr txBox="1"/>
          <p:nvPr/>
        </p:nvSpPr>
        <p:spPr>
          <a:xfrm>
            <a:off x="510714" y="2981601"/>
            <a:ext cx="3495952" cy="1477328"/>
          </a:xfrm>
          <a:prstGeom prst="rect">
            <a:avLst/>
          </a:prstGeom>
          <a:noFill/>
        </p:spPr>
        <p:txBody>
          <a:bodyPr wrap="square" lIns="91440" tIns="45720" rIns="91440" bIns="45720" rtlCol="0" anchor="t">
            <a:spAutoFit/>
          </a:bodyPr>
          <a:lstStyle/>
          <a:p>
            <a:r>
              <a:rPr lang="en-US"/>
              <a:t>Here, you will find the full list of available candidates. You can narrow the candidate list using a keyword search, location search, and several job filters.</a:t>
            </a:r>
          </a:p>
        </p:txBody>
      </p:sp>
      <p:pic>
        <p:nvPicPr>
          <p:cNvPr id="6" name="Picture 5" descr="Workforce Recruitment Program candidate list with the keyword search, location search, and filters highlighted.">
            <a:extLst>
              <a:ext uri="{FF2B5EF4-FFF2-40B4-BE49-F238E27FC236}">
                <a16:creationId xmlns:a16="http://schemas.microsoft.com/office/drawing/2014/main" id="{38697B5F-3972-DD5A-7D03-B4EEF0467FF1}"/>
              </a:ext>
            </a:extLst>
          </p:cNvPr>
          <p:cNvPicPr>
            <a:picLocks noChangeAspect="1"/>
          </p:cNvPicPr>
          <p:nvPr/>
        </p:nvPicPr>
        <p:blipFill>
          <a:blip r:embed="rId2"/>
          <a:stretch>
            <a:fillRect/>
          </a:stretch>
        </p:blipFill>
        <p:spPr>
          <a:xfrm>
            <a:off x="4412310" y="1754861"/>
            <a:ext cx="6842371" cy="4325899"/>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A37B58A7-0032-5C3A-E502-20381C0BAC7F}"/>
              </a:ext>
              <a:ext uri="{C183D7F6-B498-43B3-948B-1728B52AA6E4}">
                <adec:decorative xmlns:adec="http://schemas.microsoft.com/office/drawing/2017/decorative" val="1"/>
              </a:ext>
            </a:extLst>
          </p:cNvPr>
          <p:cNvSpPr/>
          <p:nvPr/>
        </p:nvSpPr>
        <p:spPr>
          <a:xfrm>
            <a:off x="4322612" y="3502244"/>
            <a:ext cx="795575" cy="2312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8" name="Oval 7">
            <a:extLst>
              <a:ext uri="{FF2B5EF4-FFF2-40B4-BE49-F238E27FC236}">
                <a16:creationId xmlns:a16="http://schemas.microsoft.com/office/drawing/2014/main" id="{2FDB5140-051E-7A02-7F99-797C7B809599}"/>
              </a:ext>
              <a:ext uri="{C183D7F6-B498-43B3-948B-1728B52AA6E4}">
                <adec:decorative xmlns:adec="http://schemas.microsoft.com/office/drawing/2017/decorative" val="1"/>
              </a:ext>
            </a:extLst>
          </p:cNvPr>
          <p:cNvSpPr/>
          <p:nvPr/>
        </p:nvSpPr>
        <p:spPr>
          <a:xfrm>
            <a:off x="7502896" y="3497326"/>
            <a:ext cx="703012" cy="2361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a:extLst>
              <a:ext uri="{FF2B5EF4-FFF2-40B4-BE49-F238E27FC236}">
                <a16:creationId xmlns:a16="http://schemas.microsoft.com/office/drawing/2014/main" id="{29BDDCE2-5BC3-A11E-BE09-A9F767EB133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3509" y="4053291"/>
            <a:ext cx="518652" cy="518652"/>
          </a:xfrm>
          <a:prstGeom prst="rect">
            <a:avLst/>
          </a:prstGeom>
        </p:spPr>
      </p:pic>
      <p:sp>
        <p:nvSpPr>
          <p:cNvPr id="15" name="TextBox 14" descr="Text box with the word &quot;filters&quot; and an arrow pointing toward the various filters users can apply to the candidate list.">
            <a:extLst>
              <a:ext uri="{FF2B5EF4-FFF2-40B4-BE49-F238E27FC236}">
                <a16:creationId xmlns:a16="http://schemas.microsoft.com/office/drawing/2014/main" id="{070D32C3-2437-389B-2A14-4E0F5ABCA625}"/>
              </a:ext>
            </a:extLst>
          </p:cNvPr>
          <p:cNvSpPr txBox="1"/>
          <p:nvPr/>
        </p:nvSpPr>
        <p:spPr>
          <a:xfrm>
            <a:off x="10794354" y="4108437"/>
            <a:ext cx="851762" cy="369332"/>
          </a:xfrm>
          <a:prstGeom prst="rect">
            <a:avLst/>
          </a:prstGeom>
          <a:solidFill>
            <a:schemeClr val="bg1"/>
          </a:solidFill>
          <a:ln>
            <a:solidFill>
              <a:srgbClr val="073759"/>
            </a:solidFill>
          </a:ln>
        </p:spPr>
        <p:txBody>
          <a:bodyPr wrap="square" rtlCol="0">
            <a:spAutoFit/>
          </a:bodyPr>
          <a:lstStyle/>
          <a:p>
            <a:r>
              <a:rPr lang="en-US" b="1" dirty="0">
                <a:solidFill>
                  <a:srgbClr val="FF0000"/>
                </a:solidFill>
              </a:rPr>
              <a:t>Filters</a:t>
            </a:r>
          </a:p>
        </p:txBody>
      </p:sp>
      <p:sp>
        <p:nvSpPr>
          <p:cNvPr id="4" name="Slide Number Placeholder 3">
            <a:extLst>
              <a:ext uri="{FF2B5EF4-FFF2-40B4-BE49-F238E27FC236}">
                <a16:creationId xmlns:a16="http://schemas.microsoft.com/office/drawing/2014/main" id="{B6775A67-33E8-BACE-8FB4-EFF87B8E305E}"/>
              </a:ext>
            </a:extLst>
          </p:cNvPr>
          <p:cNvSpPr>
            <a:spLocks noGrp="1"/>
          </p:cNvSpPr>
          <p:nvPr>
            <p:ph type="sldNum" sz="quarter" idx="11"/>
          </p:nvPr>
        </p:nvSpPr>
        <p:spPr/>
        <p:txBody>
          <a:bodyPr/>
          <a:lstStyle/>
          <a:p>
            <a:fld id="{4A217ABC-3BCB-4F47-AC3C-9D5177951563}" type="slidenum">
              <a:rPr lang="en-US" smtClean="0"/>
              <a:pPr/>
              <a:t>10</a:t>
            </a:fld>
            <a:endParaRPr lang="en-US"/>
          </a:p>
        </p:txBody>
      </p:sp>
    </p:spTree>
    <p:extLst>
      <p:ext uri="{BB962C8B-B14F-4D97-AF65-F5344CB8AC3E}">
        <p14:creationId xmlns:p14="http://schemas.microsoft.com/office/powerpoint/2010/main" val="182264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E577-B696-26A6-5702-DFE3C7FE2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3C9FA-09AE-7B3B-8163-399F31780943}"/>
              </a:ext>
            </a:extLst>
          </p:cNvPr>
          <p:cNvSpPr>
            <a:spLocks noGrp="1"/>
          </p:cNvSpPr>
          <p:nvPr>
            <p:ph type="title"/>
          </p:nvPr>
        </p:nvSpPr>
        <p:spPr/>
        <p:txBody>
          <a:bodyPr/>
          <a:lstStyle/>
          <a:p>
            <a:r>
              <a:rPr lang="en-US"/>
              <a:t>Location Search</a:t>
            </a:r>
          </a:p>
        </p:txBody>
      </p:sp>
      <p:sp>
        <p:nvSpPr>
          <p:cNvPr id="11" name="TextBox 10">
            <a:extLst>
              <a:ext uri="{FF2B5EF4-FFF2-40B4-BE49-F238E27FC236}">
                <a16:creationId xmlns:a16="http://schemas.microsoft.com/office/drawing/2014/main" id="{6B0BD23D-8DD9-6F64-B852-D0730271682A}"/>
              </a:ext>
            </a:extLst>
          </p:cNvPr>
          <p:cNvSpPr txBox="1"/>
          <p:nvPr/>
        </p:nvSpPr>
        <p:spPr>
          <a:xfrm>
            <a:off x="381556" y="1785002"/>
            <a:ext cx="4485412" cy="3970318"/>
          </a:xfrm>
          <a:prstGeom prst="rect">
            <a:avLst/>
          </a:prstGeom>
          <a:noFill/>
        </p:spPr>
        <p:txBody>
          <a:bodyPr wrap="square" lIns="91440" tIns="45720" rIns="91440" bIns="45720" rtlCol="0" anchor="t">
            <a:spAutoFit/>
          </a:bodyPr>
          <a:lstStyle/>
          <a:p>
            <a:r>
              <a:rPr lang="en-US"/>
              <a:t>For the </a:t>
            </a:r>
            <a:r>
              <a:rPr lang="en-US" b="1"/>
              <a:t>Location</a:t>
            </a:r>
            <a:r>
              <a:rPr lang="en-US"/>
              <a:t> search, you can search either the candidates’ current location or their desired work locations.</a:t>
            </a:r>
          </a:p>
          <a:p>
            <a:endParaRPr lang="en-US">
              <a:ea typeface="Source Sans Pro"/>
            </a:endParaRPr>
          </a:p>
          <a:p>
            <a:r>
              <a:rPr lang="en-US">
                <a:ea typeface="Source Sans Pro"/>
              </a:rPr>
              <a:t>The search will default to current location. Enter the city, state, zip code, or country you want to search and select </a:t>
            </a:r>
            <a:r>
              <a:rPr lang="en-US" b="1">
                <a:ea typeface="Source Sans Pro"/>
              </a:rPr>
              <a:t>Apply</a:t>
            </a:r>
            <a:r>
              <a:rPr lang="en-US">
                <a:ea typeface="Source Sans Pro"/>
              </a:rPr>
              <a:t> to filter the candidate list.</a:t>
            </a:r>
          </a:p>
          <a:p>
            <a:endParaRPr lang="en-US">
              <a:ea typeface="Source Sans Pro"/>
            </a:endParaRPr>
          </a:p>
          <a:p>
            <a:r>
              <a:rPr lang="en-US">
                <a:ea typeface="Source Sans Pro"/>
              </a:rPr>
              <a:t>In their WRP applications, candidates can list their desired work locations by state. To search their desired locations, select the </a:t>
            </a:r>
            <a:r>
              <a:rPr lang="en-US" b="1">
                <a:ea typeface="Source Sans Pro"/>
              </a:rPr>
              <a:t>Desired</a:t>
            </a:r>
            <a:r>
              <a:rPr lang="en-US">
                <a:ea typeface="Source Sans Pro"/>
              </a:rPr>
              <a:t> radio button, enter the state you want to search, and select </a:t>
            </a:r>
            <a:r>
              <a:rPr lang="en-US" b="1">
                <a:ea typeface="Source Sans Pro"/>
              </a:rPr>
              <a:t>Apply</a:t>
            </a:r>
            <a:r>
              <a:rPr lang="en-US">
                <a:ea typeface="Source Sans Pro"/>
              </a:rPr>
              <a:t>.</a:t>
            </a:r>
          </a:p>
        </p:txBody>
      </p:sp>
      <p:sp>
        <p:nvSpPr>
          <p:cNvPr id="13" name="TextBox 12">
            <a:extLst>
              <a:ext uri="{FF2B5EF4-FFF2-40B4-BE49-F238E27FC236}">
                <a16:creationId xmlns:a16="http://schemas.microsoft.com/office/drawing/2014/main" id="{7A2B88B8-E407-3DD3-611F-A244FCFFDDF4}"/>
              </a:ext>
            </a:extLst>
          </p:cNvPr>
          <p:cNvSpPr txBox="1"/>
          <p:nvPr/>
        </p:nvSpPr>
        <p:spPr>
          <a:xfrm>
            <a:off x="5121098" y="1683611"/>
            <a:ext cx="974902" cy="369332"/>
          </a:xfrm>
          <a:prstGeom prst="rect">
            <a:avLst/>
          </a:prstGeom>
          <a:solidFill>
            <a:schemeClr val="accent5">
              <a:lumMod val="20000"/>
              <a:lumOff val="80000"/>
            </a:schemeClr>
          </a:solidFill>
          <a:ln>
            <a:solidFill>
              <a:srgbClr val="073759"/>
            </a:solidFill>
          </a:ln>
        </p:spPr>
        <p:txBody>
          <a:bodyPr wrap="square" rtlCol="0">
            <a:spAutoFit/>
          </a:bodyPr>
          <a:lstStyle/>
          <a:p>
            <a:r>
              <a:rPr lang="en-US" b="1" dirty="0"/>
              <a:t>Current</a:t>
            </a:r>
          </a:p>
        </p:txBody>
      </p:sp>
      <p:pic>
        <p:nvPicPr>
          <p:cNvPr id="6" name="Picture 5" descr="Current location search bar">
            <a:extLst>
              <a:ext uri="{FF2B5EF4-FFF2-40B4-BE49-F238E27FC236}">
                <a16:creationId xmlns:a16="http://schemas.microsoft.com/office/drawing/2014/main" id="{FC199E41-F71F-144B-F88B-BEE9447684BA}"/>
              </a:ext>
            </a:extLst>
          </p:cNvPr>
          <p:cNvPicPr>
            <a:picLocks noChangeAspect="1"/>
          </p:cNvPicPr>
          <p:nvPr/>
        </p:nvPicPr>
        <p:blipFill>
          <a:blip r:embed="rId2"/>
          <a:srcRect t="7916" b="5694"/>
          <a:stretch>
            <a:fillRect/>
          </a:stretch>
        </p:blipFill>
        <p:spPr>
          <a:xfrm>
            <a:off x="5122606" y="2115639"/>
            <a:ext cx="6569851" cy="1065619"/>
          </a:xfrm>
          <a:prstGeom prst="rect">
            <a:avLst/>
          </a:prstGeom>
          <a:ln>
            <a:solidFill>
              <a:srgbClr val="073759"/>
            </a:solid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DA35C7A9-D820-1CB5-DD91-F19E457022D1}"/>
              </a:ext>
            </a:extLst>
          </p:cNvPr>
          <p:cNvSpPr txBox="1"/>
          <p:nvPr/>
        </p:nvSpPr>
        <p:spPr>
          <a:xfrm>
            <a:off x="5121098" y="4236923"/>
            <a:ext cx="974902" cy="369332"/>
          </a:xfrm>
          <a:prstGeom prst="rect">
            <a:avLst/>
          </a:prstGeom>
          <a:solidFill>
            <a:schemeClr val="accent5">
              <a:lumMod val="20000"/>
              <a:lumOff val="80000"/>
            </a:schemeClr>
          </a:solidFill>
          <a:ln>
            <a:solidFill>
              <a:srgbClr val="073759"/>
            </a:solidFill>
          </a:ln>
        </p:spPr>
        <p:txBody>
          <a:bodyPr wrap="square" rtlCol="0">
            <a:spAutoFit/>
          </a:bodyPr>
          <a:lstStyle/>
          <a:p>
            <a:r>
              <a:rPr lang="en-US" b="1" dirty="0"/>
              <a:t>Desired</a:t>
            </a:r>
          </a:p>
        </p:txBody>
      </p:sp>
      <p:pic>
        <p:nvPicPr>
          <p:cNvPr id="10" name="Picture 9" descr="Desired location search bar">
            <a:extLst>
              <a:ext uri="{FF2B5EF4-FFF2-40B4-BE49-F238E27FC236}">
                <a16:creationId xmlns:a16="http://schemas.microsoft.com/office/drawing/2014/main" id="{39087CF8-9B99-2329-2C12-BBBA89906646}"/>
              </a:ext>
            </a:extLst>
          </p:cNvPr>
          <p:cNvPicPr>
            <a:picLocks noChangeAspect="1"/>
          </p:cNvPicPr>
          <p:nvPr/>
        </p:nvPicPr>
        <p:blipFill>
          <a:blip r:embed="rId3"/>
          <a:stretch>
            <a:fillRect/>
          </a:stretch>
        </p:blipFill>
        <p:spPr>
          <a:xfrm>
            <a:off x="5121098" y="4668951"/>
            <a:ext cx="6569851" cy="1135530"/>
          </a:xfrm>
          <a:prstGeom prst="rect">
            <a:avLst/>
          </a:prstGeom>
          <a:ln>
            <a:solidFill>
              <a:srgbClr val="073759"/>
            </a:solidFill>
          </a:ln>
          <a:effectLst>
            <a:outerShdw blurRad="292100" dist="139700" dir="2700000" algn="tl" rotWithShape="0">
              <a:srgbClr val="333333">
                <a:alpha val="65000"/>
              </a:srgbClr>
            </a:outerShdw>
          </a:effectLst>
        </p:spPr>
      </p:pic>
      <p:sp>
        <p:nvSpPr>
          <p:cNvPr id="17" name="Oval 16">
            <a:extLst>
              <a:ext uri="{FF2B5EF4-FFF2-40B4-BE49-F238E27FC236}">
                <a16:creationId xmlns:a16="http://schemas.microsoft.com/office/drawing/2014/main" id="{51C8E7AE-CE8B-148D-33C5-2CE42AAD6E26}"/>
              </a:ext>
              <a:ext uri="{C183D7F6-B498-43B3-948B-1728B52AA6E4}">
                <adec:decorative xmlns:adec="http://schemas.microsoft.com/office/drawing/2017/decorative" val="1"/>
              </a:ext>
            </a:extLst>
          </p:cNvPr>
          <p:cNvSpPr/>
          <p:nvPr/>
        </p:nvSpPr>
        <p:spPr>
          <a:xfrm>
            <a:off x="5180091" y="2865764"/>
            <a:ext cx="974902" cy="3154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8" name="Oval 17">
            <a:extLst>
              <a:ext uri="{FF2B5EF4-FFF2-40B4-BE49-F238E27FC236}">
                <a16:creationId xmlns:a16="http://schemas.microsoft.com/office/drawing/2014/main" id="{A21C132A-FF22-21E3-8AEE-8F0449CDB2AB}"/>
              </a:ext>
              <a:ext uri="{C183D7F6-B498-43B3-948B-1728B52AA6E4}">
                <adec:decorative xmlns:adec="http://schemas.microsoft.com/office/drawing/2017/decorative" val="1"/>
              </a:ext>
            </a:extLst>
          </p:cNvPr>
          <p:cNvSpPr/>
          <p:nvPr/>
        </p:nvSpPr>
        <p:spPr>
          <a:xfrm>
            <a:off x="6056672" y="5469323"/>
            <a:ext cx="974902" cy="3154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E820E45A-CB29-B3F0-E6B5-641D9F3D3C68}"/>
              </a:ext>
            </a:extLst>
          </p:cNvPr>
          <p:cNvSpPr>
            <a:spLocks noGrp="1"/>
          </p:cNvSpPr>
          <p:nvPr>
            <p:ph type="sldNum" sz="quarter" idx="11"/>
          </p:nvPr>
        </p:nvSpPr>
        <p:spPr/>
        <p:txBody>
          <a:bodyPr/>
          <a:lstStyle/>
          <a:p>
            <a:fld id="{4A217ABC-3BCB-4F47-AC3C-9D5177951563}" type="slidenum">
              <a:rPr lang="en-US" smtClean="0"/>
              <a:pPr/>
              <a:t>11</a:t>
            </a:fld>
            <a:endParaRPr lang="en-US"/>
          </a:p>
        </p:txBody>
      </p:sp>
    </p:spTree>
    <p:extLst>
      <p:ext uri="{BB962C8B-B14F-4D97-AF65-F5344CB8AC3E}">
        <p14:creationId xmlns:p14="http://schemas.microsoft.com/office/powerpoint/2010/main" val="327718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49C05-FEBF-51BC-CF25-80475DAF4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6A471-88C9-4798-352E-DF350BC9E538}"/>
              </a:ext>
            </a:extLst>
          </p:cNvPr>
          <p:cNvSpPr>
            <a:spLocks noGrp="1"/>
          </p:cNvSpPr>
          <p:nvPr>
            <p:ph type="title"/>
          </p:nvPr>
        </p:nvSpPr>
        <p:spPr/>
        <p:txBody>
          <a:bodyPr/>
          <a:lstStyle/>
          <a:p>
            <a:r>
              <a:rPr lang="en-US"/>
              <a:t>Job Type Filter</a:t>
            </a:r>
          </a:p>
        </p:txBody>
      </p:sp>
      <p:sp>
        <p:nvSpPr>
          <p:cNvPr id="11" name="TextBox 10">
            <a:extLst>
              <a:ext uri="{FF2B5EF4-FFF2-40B4-BE49-F238E27FC236}">
                <a16:creationId xmlns:a16="http://schemas.microsoft.com/office/drawing/2014/main" id="{3872054B-8CEC-E365-04AB-84E510B93E18}"/>
              </a:ext>
            </a:extLst>
          </p:cNvPr>
          <p:cNvSpPr txBox="1"/>
          <p:nvPr/>
        </p:nvSpPr>
        <p:spPr>
          <a:xfrm>
            <a:off x="533400" y="1828800"/>
            <a:ext cx="3586537" cy="3785652"/>
          </a:xfrm>
          <a:prstGeom prst="rect">
            <a:avLst/>
          </a:prstGeom>
          <a:noFill/>
        </p:spPr>
        <p:txBody>
          <a:bodyPr wrap="square" lIns="91440" tIns="45720" rIns="91440" bIns="45720" rtlCol="0" anchor="t">
            <a:spAutoFit/>
          </a:bodyPr>
          <a:lstStyle/>
          <a:p>
            <a:r>
              <a:rPr lang="en-US" sz="1600"/>
              <a:t>You can narrow your candidate list by the type of job candidates have expressed interest in.</a:t>
            </a:r>
          </a:p>
          <a:p>
            <a:endParaRPr lang="en-US" sz="1600"/>
          </a:p>
          <a:p>
            <a:r>
              <a:rPr lang="en-US" sz="1600"/>
              <a:t>Available job types include spring internship, summer internship, fall internship and long-term or permanent employment.</a:t>
            </a:r>
            <a:endParaRPr lang="en-US" sz="1600">
              <a:ea typeface="Source Sans Pro"/>
            </a:endParaRPr>
          </a:p>
          <a:p>
            <a:endParaRPr lang="en-US" sz="1600"/>
          </a:p>
          <a:p>
            <a:r>
              <a:rPr lang="en-US" sz="1600"/>
              <a:t>Select one or more checkboxes and then select </a:t>
            </a:r>
            <a:r>
              <a:rPr lang="en-US" sz="1600" b="1"/>
              <a:t>Apply</a:t>
            </a:r>
            <a:r>
              <a:rPr lang="en-US" sz="1600"/>
              <a:t> to filter the candidates.</a:t>
            </a:r>
            <a:endParaRPr lang="en-US" sz="1600">
              <a:ea typeface="Source Sans Pro"/>
            </a:endParaRPr>
          </a:p>
          <a:p>
            <a:endParaRPr lang="en-US" sz="1600"/>
          </a:p>
          <a:p>
            <a:r>
              <a:rPr lang="en-US" sz="1600"/>
              <a:t>If you want to clear the filter, select </a:t>
            </a:r>
            <a:r>
              <a:rPr lang="en-US" sz="1600" b="1"/>
              <a:t>Clear</a:t>
            </a:r>
            <a:r>
              <a:rPr lang="en-US" sz="1600"/>
              <a:t> in the upper-right corner.</a:t>
            </a:r>
            <a:endParaRPr lang="en-US" sz="1600">
              <a:ea typeface="Source Sans Pro"/>
            </a:endParaRPr>
          </a:p>
        </p:txBody>
      </p:sp>
      <p:pic>
        <p:nvPicPr>
          <p:cNvPr id="10" name="Picture 9" descr="Workforce Recruitment Program candidate list showing the job type filter. The apply and clear links are highlighted.">
            <a:extLst>
              <a:ext uri="{FF2B5EF4-FFF2-40B4-BE49-F238E27FC236}">
                <a16:creationId xmlns:a16="http://schemas.microsoft.com/office/drawing/2014/main" id="{BAAFA24C-9139-86E2-77EA-F10757A03F24}"/>
              </a:ext>
            </a:extLst>
          </p:cNvPr>
          <p:cNvPicPr>
            <a:picLocks noChangeAspect="1"/>
          </p:cNvPicPr>
          <p:nvPr/>
        </p:nvPicPr>
        <p:blipFill>
          <a:blip r:embed="rId2"/>
          <a:stretch>
            <a:fillRect/>
          </a:stretch>
        </p:blipFill>
        <p:spPr>
          <a:xfrm>
            <a:off x="4415158" y="1741948"/>
            <a:ext cx="6948221" cy="4426503"/>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5A4FAAE7-A7A2-9C04-EA41-FFF9536F1864}"/>
              </a:ext>
              <a:ext uri="{C183D7F6-B498-43B3-948B-1728B52AA6E4}">
                <adec:decorative xmlns:adec="http://schemas.microsoft.com/office/drawing/2017/decorative" val="1"/>
              </a:ext>
            </a:extLst>
          </p:cNvPr>
          <p:cNvSpPr/>
          <p:nvPr/>
        </p:nvSpPr>
        <p:spPr>
          <a:xfrm>
            <a:off x="4381800" y="4195442"/>
            <a:ext cx="639097" cy="238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6" name="TextBox 5" descr="Text box with the word &quot;clear&quot; and an arrow pointing toward the &quot;clear&quot; option that appears in the top right corner of each filter when it is selected.">
            <a:extLst>
              <a:ext uri="{FF2B5EF4-FFF2-40B4-BE49-F238E27FC236}">
                <a16:creationId xmlns:a16="http://schemas.microsoft.com/office/drawing/2014/main" id="{78BC1827-C2C2-3123-A6DD-705CDC3D5328}"/>
              </a:ext>
            </a:extLst>
          </p:cNvPr>
          <p:cNvSpPr txBox="1"/>
          <p:nvPr/>
        </p:nvSpPr>
        <p:spPr>
          <a:xfrm>
            <a:off x="7007987" y="4424213"/>
            <a:ext cx="670675" cy="338554"/>
          </a:xfrm>
          <a:prstGeom prst="rect">
            <a:avLst/>
          </a:prstGeom>
          <a:solidFill>
            <a:schemeClr val="bg1"/>
          </a:solidFill>
          <a:ln>
            <a:solidFill>
              <a:srgbClr val="073759"/>
            </a:solidFill>
          </a:ln>
        </p:spPr>
        <p:txBody>
          <a:bodyPr wrap="square" rtlCol="0">
            <a:spAutoFit/>
          </a:bodyPr>
          <a:lstStyle/>
          <a:p>
            <a:r>
              <a:rPr lang="en-US" sz="1600" b="1" dirty="0">
                <a:solidFill>
                  <a:srgbClr val="FF0000"/>
                </a:solidFill>
              </a:rPr>
              <a:t>Clear</a:t>
            </a:r>
          </a:p>
        </p:txBody>
      </p:sp>
      <p:pic>
        <p:nvPicPr>
          <p:cNvPr id="3" name="Picture 2">
            <a:extLst>
              <a:ext uri="{FF2B5EF4-FFF2-40B4-BE49-F238E27FC236}">
                <a16:creationId xmlns:a16="http://schemas.microsoft.com/office/drawing/2014/main" id="{AD33CE01-4E72-CFFE-101F-053F6C9B4D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05165" y="4314743"/>
            <a:ext cx="518205" cy="518205"/>
          </a:xfrm>
          <a:prstGeom prst="rect">
            <a:avLst/>
          </a:prstGeom>
        </p:spPr>
      </p:pic>
      <p:pic>
        <p:nvPicPr>
          <p:cNvPr id="5" name="Picture 4">
            <a:extLst>
              <a:ext uri="{FF2B5EF4-FFF2-40B4-BE49-F238E27FC236}">
                <a16:creationId xmlns:a16="http://schemas.microsoft.com/office/drawing/2014/main" id="{6A58EA71-2CEC-4CCE-F64F-7C9DA5F769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5442" y="5717414"/>
            <a:ext cx="518205" cy="518205"/>
          </a:xfrm>
          <a:prstGeom prst="rect">
            <a:avLst/>
          </a:prstGeom>
        </p:spPr>
      </p:pic>
      <p:sp>
        <p:nvSpPr>
          <p:cNvPr id="8" name="TextBox 7" descr="Text box with the word &quot;apply&quot; and an arrow pointing toward the &quot;apply&quot; option that appears in the bottom right corner of each filter when it is selected.">
            <a:extLst>
              <a:ext uri="{FF2B5EF4-FFF2-40B4-BE49-F238E27FC236}">
                <a16:creationId xmlns:a16="http://schemas.microsoft.com/office/drawing/2014/main" id="{5569405A-5641-9A93-8527-67731B85C855}"/>
              </a:ext>
              <a:ext uri="{C183D7F6-B498-43B3-948B-1728B52AA6E4}">
                <adec:decorative xmlns:adec="http://schemas.microsoft.com/office/drawing/2017/decorative" val="0"/>
              </a:ext>
            </a:extLst>
          </p:cNvPr>
          <p:cNvSpPr txBox="1"/>
          <p:nvPr/>
        </p:nvSpPr>
        <p:spPr>
          <a:xfrm>
            <a:off x="6959272" y="5815043"/>
            <a:ext cx="729668" cy="338554"/>
          </a:xfrm>
          <a:prstGeom prst="rect">
            <a:avLst/>
          </a:prstGeom>
          <a:solidFill>
            <a:schemeClr val="bg1"/>
          </a:solidFill>
          <a:ln>
            <a:solidFill>
              <a:srgbClr val="073759"/>
            </a:solidFill>
          </a:ln>
        </p:spPr>
        <p:txBody>
          <a:bodyPr wrap="square" rtlCol="0">
            <a:spAutoFit/>
          </a:bodyPr>
          <a:lstStyle/>
          <a:p>
            <a:r>
              <a:rPr lang="en-US" sz="1600" b="1" dirty="0">
                <a:solidFill>
                  <a:srgbClr val="FF0000"/>
                </a:solidFill>
              </a:rPr>
              <a:t>Apply</a:t>
            </a:r>
          </a:p>
        </p:txBody>
      </p:sp>
      <p:sp>
        <p:nvSpPr>
          <p:cNvPr id="4" name="Slide Number Placeholder 3">
            <a:extLst>
              <a:ext uri="{FF2B5EF4-FFF2-40B4-BE49-F238E27FC236}">
                <a16:creationId xmlns:a16="http://schemas.microsoft.com/office/drawing/2014/main" id="{D037DF7F-0969-047A-9D39-97854AD92508}"/>
              </a:ext>
            </a:extLst>
          </p:cNvPr>
          <p:cNvSpPr>
            <a:spLocks noGrp="1"/>
          </p:cNvSpPr>
          <p:nvPr>
            <p:ph type="sldNum" sz="quarter" idx="11"/>
          </p:nvPr>
        </p:nvSpPr>
        <p:spPr/>
        <p:txBody>
          <a:bodyPr/>
          <a:lstStyle/>
          <a:p>
            <a:fld id="{4A217ABC-3BCB-4F47-AC3C-9D5177951563}" type="slidenum">
              <a:rPr lang="en-US" smtClean="0"/>
              <a:pPr/>
              <a:t>12</a:t>
            </a:fld>
            <a:endParaRPr lang="en-US"/>
          </a:p>
        </p:txBody>
      </p:sp>
    </p:spTree>
    <p:extLst>
      <p:ext uri="{BB962C8B-B14F-4D97-AF65-F5344CB8AC3E}">
        <p14:creationId xmlns:p14="http://schemas.microsoft.com/office/powerpoint/2010/main" val="411323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75D9-5F03-5577-334A-D69C0C3D4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FA5DA-FD2B-76DC-ADA1-EAB175D8C86B}"/>
              </a:ext>
            </a:extLst>
          </p:cNvPr>
          <p:cNvSpPr>
            <a:spLocks noGrp="1"/>
          </p:cNvSpPr>
          <p:nvPr>
            <p:ph type="title"/>
          </p:nvPr>
        </p:nvSpPr>
        <p:spPr/>
        <p:txBody>
          <a:bodyPr/>
          <a:lstStyle/>
          <a:p>
            <a:r>
              <a:rPr lang="en-US"/>
              <a:t>Job Preference Filter</a:t>
            </a:r>
          </a:p>
        </p:txBody>
      </p:sp>
      <p:sp>
        <p:nvSpPr>
          <p:cNvPr id="11" name="TextBox 10">
            <a:extLst>
              <a:ext uri="{FF2B5EF4-FFF2-40B4-BE49-F238E27FC236}">
                <a16:creationId xmlns:a16="http://schemas.microsoft.com/office/drawing/2014/main" id="{9FFB462B-F055-B6AC-D5ED-728E11C7D2E4}"/>
              </a:ext>
            </a:extLst>
          </p:cNvPr>
          <p:cNvSpPr txBox="1"/>
          <p:nvPr/>
        </p:nvSpPr>
        <p:spPr>
          <a:xfrm>
            <a:off x="475593" y="1929856"/>
            <a:ext cx="3734818" cy="3693319"/>
          </a:xfrm>
          <a:prstGeom prst="rect">
            <a:avLst/>
          </a:prstGeom>
          <a:noFill/>
        </p:spPr>
        <p:txBody>
          <a:bodyPr wrap="square" lIns="91440" tIns="45720" rIns="91440" bIns="45720" rtlCol="0" anchor="t">
            <a:spAutoFit/>
          </a:bodyPr>
          <a:lstStyle/>
          <a:p>
            <a:r>
              <a:rPr lang="en-US"/>
              <a:t>You can narrow your candidate list by the candidates’ job preferences.</a:t>
            </a:r>
          </a:p>
          <a:p>
            <a:endParaRPr lang="en-US"/>
          </a:p>
          <a:p>
            <a:r>
              <a:rPr lang="en-US"/>
              <a:t>Several job preference categories are available to choose from.</a:t>
            </a:r>
            <a:endParaRPr lang="en-US">
              <a:ea typeface="Source Sans Pro"/>
            </a:endParaRPr>
          </a:p>
          <a:p>
            <a:endParaRPr lang="en-US"/>
          </a:p>
          <a:p>
            <a:r>
              <a:rPr lang="en-US"/>
              <a:t>Select one or more checkboxes and then select </a:t>
            </a:r>
            <a:r>
              <a:rPr lang="en-US" b="1"/>
              <a:t>Apply </a:t>
            </a:r>
            <a:r>
              <a:rPr lang="en-US"/>
              <a:t>to filter the candidates.</a:t>
            </a:r>
            <a:endParaRPr lang="en-US">
              <a:ea typeface="Source Sans Pro"/>
            </a:endParaRPr>
          </a:p>
          <a:p>
            <a:endParaRPr lang="en-US"/>
          </a:p>
          <a:p>
            <a:r>
              <a:rPr lang="en-US"/>
              <a:t>If you want to clear the filter, select </a:t>
            </a:r>
            <a:r>
              <a:rPr lang="en-US" b="1"/>
              <a:t>Clear</a:t>
            </a:r>
            <a:r>
              <a:rPr lang="en-US"/>
              <a:t> in the upper right corner.</a:t>
            </a:r>
            <a:endParaRPr lang="en-US">
              <a:ea typeface="Source Sans Pro"/>
            </a:endParaRPr>
          </a:p>
          <a:p>
            <a:endParaRPr lang="en-US"/>
          </a:p>
        </p:txBody>
      </p:sp>
      <p:pic>
        <p:nvPicPr>
          <p:cNvPr id="5" name="Picture 4" descr="Workforce Recruitment Program candidate list showing the job preference filter. ">
            <a:extLst>
              <a:ext uri="{FF2B5EF4-FFF2-40B4-BE49-F238E27FC236}">
                <a16:creationId xmlns:a16="http://schemas.microsoft.com/office/drawing/2014/main" id="{15E69CE9-1B6A-58EE-FE48-C53B11A71EB8}"/>
              </a:ext>
            </a:extLst>
          </p:cNvPr>
          <p:cNvPicPr>
            <a:picLocks noChangeAspect="1"/>
          </p:cNvPicPr>
          <p:nvPr/>
        </p:nvPicPr>
        <p:blipFill>
          <a:blip r:embed="rId2"/>
          <a:stretch>
            <a:fillRect/>
          </a:stretch>
        </p:blipFill>
        <p:spPr>
          <a:xfrm>
            <a:off x="4941870" y="1651826"/>
            <a:ext cx="6564330" cy="4466376"/>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CFED64EE-E781-1705-E3C3-31D92A2A6513}"/>
              </a:ext>
              <a:ext uri="{C183D7F6-B498-43B3-948B-1728B52AA6E4}">
                <adec:decorative xmlns:adec="http://schemas.microsoft.com/office/drawing/2017/decorative" val="1"/>
              </a:ext>
            </a:extLst>
          </p:cNvPr>
          <p:cNvSpPr/>
          <p:nvPr/>
        </p:nvSpPr>
        <p:spPr>
          <a:xfrm>
            <a:off x="5471589" y="3973669"/>
            <a:ext cx="835746" cy="238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E3F5CC0B-3841-6335-2AB6-5F882B0B1377}"/>
              </a:ext>
            </a:extLst>
          </p:cNvPr>
          <p:cNvSpPr>
            <a:spLocks noGrp="1"/>
          </p:cNvSpPr>
          <p:nvPr>
            <p:ph type="sldNum" sz="quarter" idx="11"/>
          </p:nvPr>
        </p:nvSpPr>
        <p:spPr/>
        <p:txBody>
          <a:bodyPr/>
          <a:lstStyle/>
          <a:p>
            <a:fld id="{4A217ABC-3BCB-4F47-AC3C-9D5177951563}" type="slidenum">
              <a:rPr lang="en-US" smtClean="0"/>
              <a:pPr/>
              <a:t>13</a:t>
            </a:fld>
            <a:endParaRPr lang="en-US"/>
          </a:p>
        </p:txBody>
      </p:sp>
    </p:spTree>
    <p:extLst>
      <p:ext uri="{BB962C8B-B14F-4D97-AF65-F5344CB8AC3E}">
        <p14:creationId xmlns:p14="http://schemas.microsoft.com/office/powerpoint/2010/main" val="239497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AC252-4AF7-0167-837B-1EA03251B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B7186-7D60-0FDB-3604-0D0EA51DD04D}"/>
              </a:ext>
            </a:extLst>
          </p:cNvPr>
          <p:cNvSpPr>
            <a:spLocks noGrp="1"/>
          </p:cNvSpPr>
          <p:nvPr>
            <p:ph type="title"/>
          </p:nvPr>
        </p:nvSpPr>
        <p:spPr/>
        <p:txBody>
          <a:bodyPr/>
          <a:lstStyle/>
          <a:p>
            <a:r>
              <a:rPr lang="en-US"/>
              <a:t>Degree Filter</a:t>
            </a:r>
          </a:p>
        </p:txBody>
      </p:sp>
      <p:sp>
        <p:nvSpPr>
          <p:cNvPr id="11" name="TextBox 10">
            <a:extLst>
              <a:ext uri="{FF2B5EF4-FFF2-40B4-BE49-F238E27FC236}">
                <a16:creationId xmlns:a16="http://schemas.microsoft.com/office/drawing/2014/main" id="{D79DA7B7-F718-2D54-B4FD-6CF4931DF048}"/>
              </a:ext>
            </a:extLst>
          </p:cNvPr>
          <p:cNvSpPr txBox="1"/>
          <p:nvPr/>
        </p:nvSpPr>
        <p:spPr>
          <a:xfrm>
            <a:off x="533399" y="1595592"/>
            <a:ext cx="4045681" cy="4632037"/>
          </a:xfrm>
          <a:prstGeom prst="rect">
            <a:avLst/>
          </a:prstGeom>
          <a:noFill/>
        </p:spPr>
        <p:txBody>
          <a:bodyPr wrap="square" lIns="91440" tIns="45720" rIns="91440" bIns="45720" rtlCol="0" anchor="t">
            <a:spAutoFit/>
          </a:bodyPr>
          <a:lstStyle/>
          <a:p>
            <a:r>
              <a:rPr lang="en-US" sz="1600" dirty="0"/>
              <a:t>You can narrow your candidate list by the candidates’ degree type.</a:t>
            </a:r>
          </a:p>
          <a:p>
            <a:endParaRPr lang="en-US" sz="1600" dirty="0"/>
          </a:p>
          <a:p>
            <a:pPr>
              <a:spcAft>
                <a:spcPts val="600"/>
              </a:spcAft>
            </a:pPr>
            <a:r>
              <a:rPr lang="en-US" sz="1600" dirty="0"/>
              <a:t>Degree types include:</a:t>
            </a:r>
            <a:endParaRPr lang="en-US" sz="1600" dirty="0">
              <a:ea typeface="Source Sans Pro"/>
            </a:endParaRPr>
          </a:p>
          <a:p>
            <a:pPr marL="285750" indent="-285750">
              <a:spcAft>
                <a:spcPts val="600"/>
              </a:spcAft>
              <a:buFont typeface="Arial" panose="020B0604020202020204" pitchFamily="34" charset="0"/>
              <a:buChar char="•"/>
            </a:pPr>
            <a:r>
              <a:rPr lang="en-US" sz="1400" dirty="0"/>
              <a:t>Technical or occupational certificate</a:t>
            </a:r>
            <a:endParaRPr lang="en-US" sz="1400" dirty="0">
              <a:ea typeface="Source Sans Pro"/>
            </a:endParaRPr>
          </a:p>
          <a:p>
            <a:pPr marL="285750" indent="-285750">
              <a:spcAft>
                <a:spcPts val="600"/>
              </a:spcAft>
              <a:buFont typeface="Arial" panose="020B0604020202020204" pitchFamily="34" charset="0"/>
              <a:buChar char="•"/>
            </a:pPr>
            <a:r>
              <a:rPr lang="en-US" sz="1400" dirty="0"/>
              <a:t>Associate’s degree</a:t>
            </a:r>
            <a:endParaRPr lang="en-US" sz="1400" dirty="0">
              <a:ea typeface="Source Sans Pro"/>
            </a:endParaRPr>
          </a:p>
          <a:p>
            <a:pPr marL="285750" indent="-285750">
              <a:spcAft>
                <a:spcPts val="600"/>
              </a:spcAft>
              <a:buFont typeface="Arial" panose="020B0604020202020204" pitchFamily="34" charset="0"/>
              <a:buChar char="•"/>
            </a:pPr>
            <a:r>
              <a:rPr lang="en-US" sz="1400" dirty="0"/>
              <a:t>Bachelor’s degree</a:t>
            </a:r>
            <a:endParaRPr lang="en-US" sz="1400" dirty="0">
              <a:ea typeface="Source Sans Pro"/>
            </a:endParaRPr>
          </a:p>
          <a:p>
            <a:pPr marL="285750" indent="-285750">
              <a:spcAft>
                <a:spcPts val="600"/>
              </a:spcAft>
              <a:buFont typeface="Arial" panose="020B0604020202020204" pitchFamily="34" charset="0"/>
              <a:buChar char="•"/>
            </a:pPr>
            <a:r>
              <a:rPr lang="en-US" sz="1400" dirty="0"/>
              <a:t>Master’s degree</a:t>
            </a:r>
            <a:endParaRPr lang="en-US" sz="1400" dirty="0">
              <a:ea typeface="Source Sans Pro"/>
            </a:endParaRPr>
          </a:p>
          <a:p>
            <a:pPr marL="285750" indent="-285750">
              <a:spcAft>
                <a:spcPts val="600"/>
              </a:spcAft>
              <a:buFont typeface="Arial" panose="020B0604020202020204" pitchFamily="34" charset="0"/>
              <a:buChar char="•"/>
            </a:pPr>
            <a:r>
              <a:rPr lang="en-US" sz="1400" dirty="0"/>
              <a:t>Doctorate degree</a:t>
            </a:r>
            <a:endParaRPr lang="en-US" sz="1400" dirty="0">
              <a:ea typeface="Source Sans Pro"/>
            </a:endParaRPr>
          </a:p>
          <a:p>
            <a:pPr marL="285750" indent="-285750">
              <a:spcAft>
                <a:spcPts val="600"/>
              </a:spcAft>
              <a:buFont typeface="Arial" panose="020B0604020202020204" pitchFamily="34" charset="0"/>
              <a:buChar char="•"/>
            </a:pPr>
            <a:r>
              <a:rPr lang="en-US" sz="1400" dirty="0"/>
              <a:t>Professional degree (e.g., MD, JD, DDS)</a:t>
            </a:r>
            <a:endParaRPr lang="en-US" sz="1400" dirty="0">
              <a:ea typeface="Source Sans Pro"/>
            </a:endParaRPr>
          </a:p>
          <a:p>
            <a:endParaRPr lang="en-US" sz="1600" dirty="0"/>
          </a:p>
          <a:p>
            <a:r>
              <a:rPr lang="en-US" sz="1600" dirty="0"/>
              <a:t>Select one or more checkboxes and then select </a:t>
            </a:r>
            <a:r>
              <a:rPr lang="en-US" sz="1600" b="1" dirty="0"/>
              <a:t>Apply</a:t>
            </a:r>
            <a:r>
              <a:rPr lang="en-US" sz="1600" dirty="0"/>
              <a:t> to filter the candidates.</a:t>
            </a:r>
            <a:endParaRPr lang="en-US" sz="1600" dirty="0">
              <a:ea typeface="Source Sans Pro"/>
            </a:endParaRPr>
          </a:p>
          <a:p>
            <a:endParaRPr lang="en-US" sz="1600" dirty="0"/>
          </a:p>
          <a:p>
            <a:r>
              <a:rPr lang="en-US" sz="1600" dirty="0"/>
              <a:t>If you want to clear the filter, select </a:t>
            </a:r>
            <a:r>
              <a:rPr lang="en-US" sz="1600" b="1" dirty="0"/>
              <a:t>Clear</a:t>
            </a:r>
            <a:r>
              <a:rPr lang="en-US" sz="1600" dirty="0"/>
              <a:t> in the upper right corner.</a:t>
            </a:r>
            <a:endParaRPr lang="en-US" sz="1600" dirty="0">
              <a:ea typeface="Source Sans Pro"/>
            </a:endParaRPr>
          </a:p>
          <a:p>
            <a:endParaRPr lang="en-US" sz="1600" dirty="0"/>
          </a:p>
        </p:txBody>
      </p:sp>
      <p:pic>
        <p:nvPicPr>
          <p:cNvPr id="6" name="Picture 5" descr="Workforce Recruitment Program candidate list showing the degree filter. ">
            <a:extLst>
              <a:ext uri="{FF2B5EF4-FFF2-40B4-BE49-F238E27FC236}">
                <a16:creationId xmlns:a16="http://schemas.microsoft.com/office/drawing/2014/main" id="{8E6A6C7E-5193-CD39-893D-D06508C9A2CE}"/>
              </a:ext>
            </a:extLst>
          </p:cNvPr>
          <p:cNvPicPr>
            <a:picLocks noChangeAspect="1"/>
          </p:cNvPicPr>
          <p:nvPr/>
        </p:nvPicPr>
        <p:blipFill>
          <a:blip r:embed="rId2"/>
          <a:stretch>
            <a:fillRect/>
          </a:stretch>
        </p:blipFill>
        <p:spPr>
          <a:xfrm>
            <a:off x="4731481" y="1595592"/>
            <a:ext cx="6774719" cy="4420919"/>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21FB53C7-5676-9C9B-FB1F-1CB050811FC3}"/>
              </a:ext>
              <a:ext uri="{C183D7F6-B498-43B3-948B-1728B52AA6E4}">
                <adec:decorative xmlns:adec="http://schemas.microsoft.com/office/drawing/2017/decorative" val="1"/>
              </a:ext>
            </a:extLst>
          </p:cNvPr>
          <p:cNvSpPr/>
          <p:nvPr/>
        </p:nvSpPr>
        <p:spPr>
          <a:xfrm>
            <a:off x="6131104" y="4000852"/>
            <a:ext cx="580104" cy="238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7F6D395A-E32E-4AC3-7963-BA3A645CBFB9}"/>
              </a:ext>
            </a:extLst>
          </p:cNvPr>
          <p:cNvSpPr>
            <a:spLocks noGrp="1"/>
          </p:cNvSpPr>
          <p:nvPr>
            <p:ph type="sldNum" sz="quarter" idx="11"/>
          </p:nvPr>
        </p:nvSpPr>
        <p:spPr/>
        <p:txBody>
          <a:bodyPr/>
          <a:lstStyle/>
          <a:p>
            <a:fld id="{4A217ABC-3BCB-4F47-AC3C-9D5177951563}" type="slidenum">
              <a:rPr lang="en-US" smtClean="0"/>
              <a:pPr/>
              <a:t>14</a:t>
            </a:fld>
            <a:endParaRPr lang="en-US"/>
          </a:p>
        </p:txBody>
      </p:sp>
    </p:spTree>
    <p:extLst>
      <p:ext uri="{BB962C8B-B14F-4D97-AF65-F5344CB8AC3E}">
        <p14:creationId xmlns:p14="http://schemas.microsoft.com/office/powerpoint/2010/main" val="355886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F6461-6E68-2E0F-B30F-BCACCE756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87F43-9028-FAED-5E03-9E704FDBE119}"/>
              </a:ext>
            </a:extLst>
          </p:cNvPr>
          <p:cNvSpPr>
            <a:spLocks noGrp="1"/>
          </p:cNvSpPr>
          <p:nvPr>
            <p:ph type="title"/>
          </p:nvPr>
        </p:nvSpPr>
        <p:spPr>
          <a:xfrm>
            <a:off x="685800" y="800686"/>
            <a:ext cx="10972800" cy="1051560"/>
          </a:xfrm>
        </p:spPr>
        <p:txBody>
          <a:bodyPr/>
          <a:lstStyle/>
          <a:p>
            <a:r>
              <a:rPr lang="en-US"/>
              <a:t>Grad Date Filter</a:t>
            </a:r>
          </a:p>
        </p:txBody>
      </p:sp>
      <p:sp>
        <p:nvSpPr>
          <p:cNvPr id="11" name="TextBox 10">
            <a:extLst>
              <a:ext uri="{FF2B5EF4-FFF2-40B4-BE49-F238E27FC236}">
                <a16:creationId xmlns:a16="http://schemas.microsoft.com/office/drawing/2014/main" id="{188E51F2-0287-7694-7114-F34377D52DA3}"/>
              </a:ext>
            </a:extLst>
          </p:cNvPr>
          <p:cNvSpPr txBox="1"/>
          <p:nvPr/>
        </p:nvSpPr>
        <p:spPr>
          <a:xfrm>
            <a:off x="475593" y="1828800"/>
            <a:ext cx="3974690" cy="4031873"/>
          </a:xfrm>
          <a:prstGeom prst="rect">
            <a:avLst/>
          </a:prstGeom>
          <a:noFill/>
        </p:spPr>
        <p:txBody>
          <a:bodyPr wrap="square" lIns="91440" tIns="45720" rIns="91440" bIns="45720" rtlCol="0" anchor="t">
            <a:spAutoFit/>
          </a:bodyPr>
          <a:lstStyle/>
          <a:p>
            <a:r>
              <a:rPr lang="en-US" sz="1600"/>
              <a:t>You can narrow your candidate list by the candidates’ expected or actual graduation date.</a:t>
            </a:r>
          </a:p>
          <a:p>
            <a:endParaRPr lang="en-US" sz="1600"/>
          </a:p>
          <a:p>
            <a:r>
              <a:rPr lang="en-US" sz="1600"/>
              <a:t>Enter a month and year and then select whether you want to search before that date, after that date or on that date.</a:t>
            </a:r>
            <a:endParaRPr lang="en-US" sz="1600">
              <a:ea typeface="Source Sans Pro"/>
            </a:endParaRPr>
          </a:p>
          <a:p>
            <a:endParaRPr lang="en-US" sz="1600"/>
          </a:p>
          <a:p>
            <a:r>
              <a:rPr lang="en-US" sz="1600"/>
              <a:t>You can also search within a specified date range if you select between and enter the start and end dates.</a:t>
            </a:r>
            <a:endParaRPr lang="en-US" sz="1600">
              <a:ea typeface="Source Sans Pro"/>
            </a:endParaRPr>
          </a:p>
          <a:p>
            <a:endParaRPr lang="en-US" sz="1600"/>
          </a:p>
          <a:p>
            <a:r>
              <a:rPr lang="en-US" sz="1600"/>
              <a:t>Select </a:t>
            </a:r>
            <a:r>
              <a:rPr lang="en-US" sz="1600" b="1"/>
              <a:t>Apply</a:t>
            </a:r>
            <a:r>
              <a:rPr lang="en-US" sz="1600"/>
              <a:t> to filter the candidates.</a:t>
            </a:r>
            <a:endParaRPr lang="en-US" sz="1600">
              <a:ea typeface="Source Sans Pro"/>
            </a:endParaRPr>
          </a:p>
          <a:p>
            <a:endParaRPr lang="en-US" sz="1600"/>
          </a:p>
          <a:p>
            <a:r>
              <a:rPr lang="en-US" sz="1600"/>
              <a:t>If you want to clear the filter, select </a:t>
            </a:r>
            <a:r>
              <a:rPr lang="en-US" sz="1600" b="1"/>
              <a:t>Clear </a:t>
            </a:r>
            <a:r>
              <a:rPr lang="en-US" sz="1600"/>
              <a:t>in the upper right corner.</a:t>
            </a:r>
            <a:endParaRPr lang="en-US" sz="1600">
              <a:ea typeface="Source Sans Pro"/>
            </a:endParaRPr>
          </a:p>
        </p:txBody>
      </p:sp>
      <p:pic>
        <p:nvPicPr>
          <p:cNvPr id="6" name="Picture 5" descr="Workforce Recruitment Program candidate list showing the Grad date filter. ">
            <a:extLst>
              <a:ext uri="{FF2B5EF4-FFF2-40B4-BE49-F238E27FC236}">
                <a16:creationId xmlns:a16="http://schemas.microsoft.com/office/drawing/2014/main" id="{AD01C21B-0F82-993E-369C-DFD53B4A10B2}"/>
              </a:ext>
            </a:extLst>
          </p:cNvPr>
          <p:cNvPicPr>
            <a:picLocks noChangeAspect="1"/>
          </p:cNvPicPr>
          <p:nvPr/>
        </p:nvPicPr>
        <p:blipFill>
          <a:blip r:embed="rId2"/>
          <a:stretch>
            <a:fillRect/>
          </a:stretch>
        </p:blipFill>
        <p:spPr>
          <a:xfrm>
            <a:off x="4797988" y="2118418"/>
            <a:ext cx="6415317" cy="4031873"/>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E75F2743-6D64-D536-850F-983B25E1E703}"/>
              </a:ext>
              <a:ext uri="{C183D7F6-B498-43B3-948B-1728B52AA6E4}">
                <adec:decorative xmlns:adec="http://schemas.microsoft.com/office/drawing/2017/decorative" val="1"/>
              </a:ext>
            </a:extLst>
          </p:cNvPr>
          <p:cNvSpPr/>
          <p:nvPr/>
        </p:nvSpPr>
        <p:spPr>
          <a:xfrm>
            <a:off x="6672568" y="4389706"/>
            <a:ext cx="580104" cy="238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9" name="Picture 8" descr="Additional view of the grad date filter options when between dates is selected.">
            <a:extLst>
              <a:ext uri="{FF2B5EF4-FFF2-40B4-BE49-F238E27FC236}">
                <a16:creationId xmlns:a16="http://schemas.microsoft.com/office/drawing/2014/main" id="{E6A351D8-2700-20EA-336E-511E69A57DF3}"/>
              </a:ext>
            </a:extLst>
          </p:cNvPr>
          <p:cNvPicPr>
            <a:picLocks noChangeAspect="1"/>
          </p:cNvPicPr>
          <p:nvPr/>
        </p:nvPicPr>
        <p:blipFill>
          <a:blip r:embed="rId3"/>
          <a:stretch>
            <a:fillRect/>
          </a:stretch>
        </p:blipFill>
        <p:spPr>
          <a:xfrm>
            <a:off x="9537291" y="521752"/>
            <a:ext cx="2400020" cy="2268151"/>
          </a:xfrm>
          <a:prstGeom prst="rect">
            <a:avLst/>
          </a:prstGeom>
          <a:ln>
            <a:solidFill>
              <a:srgbClr val="073759"/>
            </a:solidFill>
          </a:ln>
          <a:effectLst>
            <a:outerShdw blurRad="292100" dist="139700" dir="2700000" algn="tl" rotWithShape="0">
              <a:srgbClr val="333333">
                <a:alpha val="65000"/>
              </a:srgbClr>
            </a:outerShdw>
          </a:effectLst>
        </p:spPr>
      </p:pic>
      <p:sp>
        <p:nvSpPr>
          <p:cNvPr id="10" name="TextBox 9" descr="Text box explaining grad date filter option.">
            <a:extLst>
              <a:ext uri="{FF2B5EF4-FFF2-40B4-BE49-F238E27FC236}">
                <a16:creationId xmlns:a16="http://schemas.microsoft.com/office/drawing/2014/main" id="{7D29AA67-FD53-3AD6-83EF-8C8917595271}"/>
              </a:ext>
            </a:extLst>
          </p:cNvPr>
          <p:cNvSpPr txBox="1"/>
          <p:nvPr/>
        </p:nvSpPr>
        <p:spPr>
          <a:xfrm>
            <a:off x="6425382" y="1011225"/>
            <a:ext cx="3018503" cy="584775"/>
          </a:xfrm>
          <a:prstGeom prst="rect">
            <a:avLst/>
          </a:prstGeom>
          <a:solidFill>
            <a:schemeClr val="accent5">
              <a:lumMod val="20000"/>
              <a:lumOff val="80000"/>
            </a:schemeClr>
          </a:solidFill>
          <a:ln>
            <a:solidFill>
              <a:schemeClr val="accent1"/>
            </a:solidFill>
          </a:ln>
        </p:spPr>
        <p:txBody>
          <a:bodyPr wrap="square" rtlCol="0">
            <a:spAutoFit/>
          </a:bodyPr>
          <a:lstStyle/>
          <a:p>
            <a:r>
              <a:rPr lang="en-US" sz="1600"/>
              <a:t>If you select Between, you will be prompted to enter a date range.</a:t>
            </a:r>
          </a:p>
        </p:txBody>
      </p:sp>
      <p:pic>
        <p:nvPicPr>
          <p:cNvPr id="14" name="Graphic 13">
            <a:extLst>
              <a:ext uri="{FF2B5EF4-FFF2-40B4-BE49-F238E27FC236}">
                <a16:creationId xmlns:a16="http://schemas.microsoft.com/office/drawing/2014/main" id="{B5F92689-F16A-228A-4099-6B9EC255365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40842">
            <a:off x="8942439" y="1516626"/>
            <a:ext cx="624348" cy="624348"/>
          </a:xfrm>
          <a:prstGeom prst="rect">
            <a:avLst/>
          </a:prstGeom>
        </p:spPr>
      </p:pic>
      <p:sp>
        <p:nvSpPr>
          <p:cNvPr id="4" name="Slide Number Placeholder 3">
            <a:extLst>
              <a:ext uri="{FF2B5EF4-FFF2-40B4-BE49-F238E27FC236}">
                <a16:creationId xmlns:a16="http://schemas.microsoft.com/office/drawing/2014/main" id="{7CFC94E4-E7BB-7CBC-2514-D3542D9112A6}"/>
              </a:ext>
            </a:extLst>
          </p:cNvPr>
          <p:cNvSpPr>
            <a:spLocks noGrp="1"/>
          </p:cNvSpPr>
          <p:nvPr>
            <p:ph type="sldNum" sz="quarter" idx="11"/>
          </p:nvPr>
        </p:nvSpPr>
        <p:spPr>
          <a:xfrm>
            <a:off x="10494159" y="6405182"/>
            <a:ext cx="1222248" cy="247664"/>
          </a:xfrm>
        </p:spPr>
        <p:txBody>
          <a:bodyPr/>
          <a:lstStyle/>
          <a:p>
            <a:fld id="{4A217ABC-3BCB-4F47-AC3C-9D5177951563}" type="slidenum">
              <a:rPr lang="en-US" smtClean="0"/>
              <a:pPr/>
              <a:t>15</a:t>
            </a:fld>
            <a:endParaRPr lang="en-US"/>
          </a:p>
        </p:txBody>
      </p:sp>
    </p:spTree>
    <p:extLst>
      <p:ext uri="{BB962C8B-B14F-4D97-AF65-F5344CB8AC3E}">
        <p14:creationId xmlns:p14="http://schemas.microsoft.com/office/powerpoint/2010/main" val="246571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D93A-B1F6-D37D-9500-B542D8119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73FDE-F038-9C77-BC96-1FD0B2453260}"/>
              </a:ext>
            </a:extLst>
          </p:cNvPr>
          <p:cNvSpPr>
            <a:spLocks noGrp="1"/>
          </p:cNvSpPr>
          <p:nvPr>
            <p:ph type="title"/>
          </p:nvPr>
        </p:nvSpPr>
        <p:spPr/>
        <p:txBody>
          <a:bodyPr/>
          <a:lstStyle/>
          <a:p>
            <a:r>
              <a:rPr lang="en-US"/>
              <a:t>Work Site Filter</a:t>
            </a:r>
          </a:p>
        </p:txBody>
      </p:sp>
      <p:sp>
        <p:nvSpPr>
          <p:cNvPr id="11" name="TextBox 10">
            <a:extLst>
              <a:ext uri="{FF2B5EF4-FFF2-40B4-BE49-F238E27FC236}">
                <a16:creationId xmlns:a16="http://schemas.microsoft.com/office/drawing/2014/main" id="{6FFFBDD1-78C9-9D6C-179E-94EA7B98A195}"/>
              </a:ext>
            </a:extLst>
          </p:cNvPr>
          <p:cNvSpPr txBox="1"/>
          <p:nvPr/>
        </p:nvSpPr>
        <p:spPr>
          <a:xfrm>
            <a:off x="533400" y="1790090"/>
            <a:ext cx="3791604" cy="4016484"/>
          </a:xfrm>
          <a:prstGeom prst="rect">
            <a:avLst/>
          </a:prstGeom>
          <a:noFill/>
        </p:spPr>
        <p:txBody>
          <a:bodyPr wrap="square" lIns="91440" tIns="45720" rIns="91440" bIns="45720" rtlCol="0" anchor="t">
            <a:spAutoFit/>
          </a:bodyPr>
          <a:lstStyle/>
          <a:p>
            <a:r>
              <a:rPr lang="en-US" sz="1600"/>
              <a:t>You can narrow your candidate list by the candidates’ work site preferences.</a:t>
            </a:r>
          </a:p>
          <a:p>
            <a:endParaRPr lang="en-US" sz="1600"/>
          </a:p>
          <a:p>
            <a:pPr>
              <a:spcAft>
                <a:spcPts val="600"/>
              </a:spcAft>
            </a:pPr>
            <a:r>
              <a:rPr lang="en-US" sz="1600"/>
              <a:t>Work sites include:</a:t>
            </a:r>
            <a:endParaRPr lang="en-US" sz="1600">
              <a:ea typeface="Source Sans Pro"/>
            </a:endParaRPr>
          </a:p>
          <a:p>
            <a:pPr marL="285750" indent="-285750">
              <a:spcAft>
                <a:spcPts val="600"/>
              </a:spcAft>
              <a:buFont typeface="Arial" panose="020B0604020202020204" pitchFamily="34" charset="0"/>
              <a:buChar char="•"/>
            </a:pPr>
            <a:r>
              <a:rPr lang="en-US" sz="1400"/>
              <a:t>Interested in working abroad</a:t>
            </a:r>
            <a:endParaRPr lang="en-US" sz="1400">
              <a:ea typeface="Source Sans Pro"/>
            </a:endParaRPr>
          </a:p>
          <a:p>
            <a:pPr marL="285750" indent="-285750">
              <a:spcAft>
                <a:spcPts val="600"/>
              </a:spcAft>
              <a:buFont typeface="Arial" panose="020B0604020202020204" pitchFamily="34" charset="0"/>
              <a:buChar char="•"/>
            </a:pPr>
            <a:r>
              <a:rPr lang="en-US" sz="1400"/>
              <a:t>On-site (working at an office/work site)</a:t>
            </a:r>
            <a:endParaRPr lang="en-US" sz="1400">
              <a:ea typeface="Source Sans Pro"/>
            </a:endParaRPr>
          </a:p>
          <a:p>
            <a:pPr marL="285750" indent="-285750">
              <a:spcAft>
                <a:spcPts val="600"/>
              </a:spcAft>
              <a:buFont typeface="Arial" panose="020B0604020202020204" pitchFamily="34" charset="0"/>
              <a:buChar char="•"/>
            </a:pPr>
            <a:r>
              <a:rPr lang="en-US" sz="1400"/>
              <a:t>Hybrid (some days teleworking and some days at the office/work site)</a:t>
            </a:r>
            <a:endParaRPr lang="en-US" sz="1400">
              <a:ea typeface="Source Sans Pro"/>
            </a:endParaRPr>
          </a:p>
          <a:p>
            <a:pPr marL="285750" indent="-285750">
              <a:spcAft>
                <a:spcPts val="600"/>
              </a:spcAft>
              <a:buFont typeface="Arial" panose="020B0604020202020204" pitchFamily="34" charset="0"/>
              <a:buChar char="•"/>
            </a:pPr>
            <a:r>
              <a:rPr lang="en-US" sz="1400"/>
              <a:t>Remote</a:t>
            </a:r>
            <a:endParaRPr lang="en-US" sz="1400">
              <a:ea typeface="Source Sans Pro"/>
            </a:endParaRPr>
          </a:p>
          <a:p>
            <a:endParaRPr lang="en-US" sz="1600"/>
          </a:p>
          <a:p>
            <a:r>
              <a:rPr lang="en-US" sz="1600"/>
              <a:t>Select one or more checkboxes and then select </a:t>
            </a:r>
            <a:r>
              <a:rPr lang="en-US" sz="1600" b="1"/>
              <a:t>Apply</a:t>
            </a:r>
            <a:r>
              <a:rPr lang="en-US" sz="1600"/>
              <a:t> to filter the candidates.</a:t>
            </a:r>
            <a:endParaRPr lang="en-US" sz="1600">
              <a:ea typeface="Source Sans Pro"/>
            </a:endParaRPr>
          </a:p>
          <a:p>
            <a:endParaRPr lang="en-US" sz="1600"/>
          </a:p>
          <a:p>
            <a:r>
              <a:rPr lang="en-US" sz="1600"/>
              <a:t>If you want to clear the filter, select </a:t>
            </a:r>
            <a:r>
              <a:rPr lang="en-US" sz="1600" b="1"/>
              <a:t>Clear</a:t>
            </a:r>
            <a:r>
              <a:rPr lang="en-US" sz="1600"/>
              <a:t> in the upper right corner.</a:t>
            </a:r>
            <a:endParaRPr lang="en-US" sz="1600">
              <a:ea typeface="Source Sans Pro"/>
            </a:endParaRPr>
          </a:p>
        </p:txBody>
      </p:sp>
      <p:pic>
        <p:nvPicPr>
          <p:cNvPr id="5" name="Picture 4" descr="Workforce Recruitment Program candidate list showing the work site filter. ">
            <a:extLst>
              <a:ext uri="{FF2B5EF4-FFF2-40B4-BE49-F238E27FC236}">
                <a16:creationId xmlns:a16="http://schemas.microsoft.com/office/drawing/2014/main" id="{BF472AD3-4B80-F6EC-B5B4-80DA8BDA82C9}"/>
              </a:ext>
            </a:extLst>
          </p:cNvPr>
          <p:cNvPicPr>
            <a:picLocks noChangeAspect="1"/>
          </p:cNvPicPr>
          <p:nvPr/>
        </p:nvPicPr>
        <p:blipFill>
          <a:blip r:embed="rId2"/>
          <a:stretch>
            <a:fillRect/>
          </a:stretch>
        </p:blipFill>
        <p:spPr>
          <a:xfrm>
            <a:off x="4732191" y="1669186"/>
            <a:ext cx="6774009" cy="4297002"/>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BD5B43AA-FF66-791C-48FE-DFEAB99E945B}"/>
              </a:ext>
              <a:ext uri="{C183D7F6-B498-43B3-948B-1728B52AA6E4}">
                <adec:decorative xmlns:adec="http://schemas.microsoft.com/office/drawing/2017/decorative" val="1"/>
              </a:ext>
            </a:extLst>
          </p:cNvPr>
          <p:cNvSpPr/>
          <p:nvPr/>
        </p:nvSpPr>
        <p:spPr>
          <a:xfrm>
            <a:off x="7279962" y="4078444"/>
            <a:ext cx="703081" cy="238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33C1A16B-BEB8-91FB-FF34-7A34999EDC4D}"/>
              </a:ext>
            </a:extLst>
          </p:cNvPr>
          <p:cNvSpPr>
            <a:spLocks noGrp="1"/>
          </p:cNvSpPr>
          <p:nvPr>
            <p:ph type="sldNum" sz="quarter" idx="11"/>
          </p:nvPr>
        </p:nvSpPr>
        <p:spPr/>
        <p:txBody>
          <a:bodyPr/>
          <a:lstStyle/>
          <a:p>
            <a:fld id="{4A217ABC-3BCB-4F47-AC3C-9D5177951563}" type="slidenum">
              <a:rPr lang="en-US" smtClean="0"/>
              <a:pPr/>
              <a:t>16</a:t>
            </a:fld>
            <a:endParaRPr lang="en-US"/>
          </a:p>
        </p:txBody>
      </p:sp>
    </p:spTree>
    <p:extLst>
      <p:ext uri="{BB962C8B-B14F-4D97-AF65-F5344CB8AC3E}">
        <p14:creationId xmlns:p14="http://schemas.microsoft.com/office/powerpoint/2010/main" val="216238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83CC-FFBC-4FBA-6934-6BA18D364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6B052-EC43-54FF-88AD-5C0A5E71CDE1}"/>
              </a:ext>
            </a:extLst>
          </p:cNvPr>
          <p:cNvSpPr>
            <a:spLocks noGrp="1"/>
          </p:cNvSpPr>
          <p:nvPr>
            <p:ph type="title"/>
          </p:nvPr>
        </p:nvSpPr>
        <p:spPr/>
        <p:txBody>
          <a:bodyPr/>
          <a:lstStyle/>
          <a:p>
            <a:r>
              <a:rPr lang="en-US"/>
              <a:t>Experience Years Filter</a:t>
            </a:r>
          </a:p>
        </p:txBody>
      </p:sp>
      <p:sp>
        <p:nvSpPr>
          <p:cNvPr id="11" name="TextBox 10">
            <a:extLst>
              <a:ext uri="{FF2B5EF4-FFF2-40B4-BE49-F238E27FC236}">
                <a16:creationId xmlns:a16="http://schemas.microsoft.com/office/drawing/2014/main" id="{45572461-EACE-1BB8-15FA-E0AAC7B79997}"/>
              </a:ext>
            </a:extLst>
          </p:cNvPr>
          <p:cNvSpPr txBox="1"/>
          <p:nvPr/>
        </p:nvSpPr>
        <p:spPr>
          <a:xfrm>
            <a:off x="573918" y="1550757"/>
            <a:ext cx="4086571" cy="4385816"/>
          </a:xfrm>
          <a:prstGeom prst="rect">
            <a:avLst/>
          </a:prstGeom>
          <a:noFill/>
        </p:spPr>
        <p:txBody>
          <a:bodyPr wrap="square" lIns="91440" tIns="45720" rIns="91440" bIns="45720" rtlCol="0" anchor="t">
            <a:spAutoFit/>
          </a:bodyPr>
          <a:lstStyle/>
          <a:p>
            <a:r>
              <a:rPr lang="en-US" sz="1600"/>
              <a:t>You can narrow your candidate list by the candidates’ years of work experience.</a:t>
            </a:r>
          </a:p>
          <a:p>
            <a:endParaRPr lang="en-US" sz="1600"/>
          </a:p>
          <a:p>
            <a:pPr>
              <a:spcAft>
                <a:spcPts val="600"/>
              </a:spcAft>
            </a:pPr>
            <a:r>
              <a:rPr lang="en-US" sz="1600"/>
              <a:t>Options include:</a:t>
            </a:r>
            <a:endParaRPr lang="en-US" sz="1600">
              <a:ea typeface="Source Sans Pro"/>
            </a:endParaRPr>
          </a:p>
          <a:p>
            <a:pPr marL="285750" indent="-285750">
              <a:spcAft>
                <a:spcPts val="600"/>
              </a:spcAft>
              <a:buFont typeface="Arial" panose="020B0604020202020204" pitchFamily="34" charset="0"/>
              <a:buChar char="•"/>
            </a:pPr>
            <a:r>
              <a:rPr lang="en-US" sz="1400"/>
              <a:t>0-5 months</a:t>
            </a:r>
            <a:endParaRPr lang="en-US" sz="1400">
              <a:ea typeface="Source Sans Pro"/>
            </a:endParaRPr>
          </a:p>
          <a:p>
            <a:pPr marL="285750" indent="-285750">
              <a:spcAft>
                <a:spcPts val="600"/>
              </a:spcAft>
              <a:buFont typeface="Arial" panose="020B0604020202020204" pitchFamily="34" charset="0"/>
              <a:buChar char="•"/>
            </a:pPr>
            <a:r>
              <a:rPr lang="en-US" sz="1400"/>
              <a:t>6-11 months</a:t>
            </a:r>
            <a:endParaRPr lang="en-US" sz="1400">
              <a:ea typeface="Source Sans Pro"/>
            </a:endParaRPr>
          </a:p>
          <a:p>
            <a:pPr marL="285750" indent="-285750">
              <a:spcAft>
                <a:spcPts val="600"/>
              </a:spcAft>
              <a:buFont typeface="Arial" panose="020B0604020202020204" pitchFamily="34" charset="0"/>
              <a:buChar char="•"/>
            </a:pPr>
            <a:r>
              <a:rPr lang="en-US" sz="1400"/>
              <a:t>1-2 years</a:t>
            </a:r>
            <a:endParaRPr lang="en-US" sz="1400">
              <a:ea typeface="Source Sans Pro"/>
            </a:endParaRPr>
          </a:p>
          <a:p>
            <a:pPr marL="285750" indent="-285750">
              <a:spcAft>
                <a:spcPts val="600"/>
              </a:spcAft>
              <a:buFont typeface="Arial" panose="020B0604020202020204" pitchFamily="34" charset="0"/>
              <a:buChar char="•"/>
            </a:pPr>
            <a:r>
              <a:rPr lang="en-US" sz="1400"/>
              <a:t>3-4 years</a:t>
            </a:r>
            <a:endParaRPr lang="en-US" sz="1400">
              <a:ea typeface="Source Sans Pro"/>
            </a:endParaRPr>
          </a:p>
          <a:p>
            <a:pPr marL="285750" indent="-285750">
              <a:spcAft>
                <a:spcPts val="600"/>
              </a:spcAft>
              <a:buFont typeface="Arial" panose="020B0604020202020204" pitchFamily="34" charset="0"/>
              <a:buChar char="•"/>
            </a:pPr>
            <a:r>
              <a:rPr lang="en-US" sz="1400"/>
              <a:t>5-7 years</a:t>
            </a:r>
            <a:endParaRPr lang="en-US" sz="1400">
              <a:ea typeface="Source Sans Pro"/>
            </a:endParaRPr>
          </a:p>
          <a:p>
            <a:pPr marL="285750" indent="-285750">
              <a:spcAft>
                <a:spcPts val="600"/>
              </a:spcAft>
              <a:buFont typeface="Arial" panose="020B0604020202020204" pitchFamily="34" charset="0"/>
              <a:buChar char="•"/>
            </a:pPr>
            <a:r>
              <a:rPr lang="en-US" sz="1400"/>
              <a:t>8+ years</a:t>
            </a:r>
            <a:endParaRPr lang="en-US" sz="1400">
              <a:ea typeface="Source Sans Pro"/>
            </a:endParaRPr>
          </a:p>
          <a:p>
            <a:endParaRPr lang="en-US" sz="1600"/>
          </a:p>
          <a:p>
            <a:r>
              <a:rPr lang="en-US" sz="1600"/>
              <a:t>Select one or more checkboxes and then select </a:t>
            </a:r>
            <a:r>
              <a:rPr lang="en-US" sz="1600" b="1"/>
              <a:t>Apply</a:t>
            </a:r>
            <a:r>
              <a:rPr lang="en-US" sz="1600"/>
              <a:t> to filter the candidates.</a:t>
            </a:r>
            <a:endParaRPr lang="en-US" sz="1600">
              <a:ea typeface="Source Sans Pro"/>
            </a:endParaRPr>
          </a:p>
          <a:p>
            <a:endParaRPr lang="en-US" sz="1600"/>
          </a:p>
          <a:p>
            <a:r>
              <a:rPr lang="en-US" sz="1600"/>
              <a:t>If you want to clear the filter, select </a:t>
            </a:r>
            <a:r>
              <a:rPr lang="en-US" sz="1600" b="1"/>
              <a:t>Clear </a:t>
            </a:r>
            <a:r>
              <a:rPr lang="en-US" sz="1600"/>
              <a:t>in the upper right corner.</a:t>
            </a:r>
            <a:endParaRPr lang="en-US" sz="1600">
              <a:ea typeface="Source Sans Pro"/>
            </a:endParaRPr>
          </a:p>
        </p:txBody>
      </p:sp>
      <p:pic>
        <p:nvPicPr>
          <p:cNvPr id="6" name="Picture 5" descr="Workforce Recruitment Program candidate list showing the experience years filter. ">
            <a:extLst>
              <a:ext uri="{FF2B5EF4-FFF2-40B4-BE49-F238E27FC236}">
                <a16:creationId xmlns:a16="http://schemas.microsoft.com/office/drawing/2014/main" id="{7AA6D183-2ABD-6A4F-0FBD-4ADB14BCF7E6}"/>
              </a:ext>
            </a:extLst>
          </p:cNvPr>
          <p:cNvPicPr>
            <a:picLocks noChangeAspect="1"/>
          </p:cNvPicPr>
          <p:nvPr/>
        </p:nvPicPr>
        <p:blipFill>
          <a:blip r:embed="rId2"/>
          <a:stretch>
            <a:fillRect/>
          </a:stretch>
        </p:blipFill>
        <p:spPr>
          <a:xfrm>
            <a:off x="4795593" y="1694943"/>
            <a:ext cx="6727902" cy="4385817"/>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2CBC739F-31C7-3EC4-F889-7A500DCEE930}"/>
              </a:ext>
              <a:ext uri="{C183D7F6-B498-43B3-948B-1728B52AA6E4}">
                <adec:decorative xmlns:adec="http://schemas.microsoft.com/office/drawing/2017/decorative" val="1"/>
              </a:ext>
            </a:extLst>
          </p:cNvPr>
          <p:cNvSpPr/>
          <p:nvPr/>
        </p:nvSpPr>
        <p:spPr>
          <a:xfrm>
            <a:off x="7924475" y="4064771"/>
            <a:ext cx="973388" cy="2567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AC109C15-8AB7-AE36-981F-D8776873AD33}"/>
              </a:ext>
            </a:extLst>
          </p:cNvPr>
          <p:cNvSpPr>
            <a:spLocks noGrp="1"/>
          </p:cNvSpPr>
          <p:nvPr>
            <p:ph type="sldNum" sz="quarter" idx="11"/>
          </p:nvPr>
        </p:nvSpPr>
        <p:spPr/>
        <p:txBody>
          <a:bodyPr/>
          <a:lstStyle/>
          <a:p>
            <a:fld id="{4A217ABC-3BCB-4F47-AC3C-9D5177951563}" type="slidenum">
              <a:rPr lang="en-US" smtClean="0"/>
              <a:pPr/>
              <a:t>17</a:t>
            </a:fld>
            <a:endParaRPr lang="en-US"/>
          </a:p>
        </p:txBody>
      </p:sp>
    </p:spTree>
    <p:extLst>
      <p:ext uri="{BB962C8B-B14F-4D97-AF65-F5344CB8AC3E}">
        <p14:creationId xmlns:p14="http://schemas.microsoft.com/office/powerpoint/2010/main" val="260230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E51F-49D4-6D04-AAB4-872BCD1D1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0457C-E79C-FF3B-7E18-43187A1FB4A8}"/>
              </a:ext>
            </a:extLst>
          </p:cNvPr>
          <p:cNvSpPr>
            <a:spLocks noGrp="1"/>
          </p:cNvSpPr>
          <p:nvPr>
            <p:ph type="title"/>
          </p:nvPr>
        </p:nvSpPr>
        <p:spPr/>
        <p:txBody>
          <a:bodyPr/>
          <a:lstStyle/>
          <a:p>
            <a:r>
              <a:rPr lang="en-US"/>
              <a:t>Federal Experience Filter</a:t>
            </a:r>
          </a:p>
        </p:txBody>
      </p:sp>
      <p:sp>
        <p:nvSpPr>
          <p:cNvPr id="11" name="TextBox 10">
            <a:extLst>
              <a:ext uri="{FF2B5EF4-FFF2-40B4-BE49-F238E27FC236}">
                <a16:creationId xmlns:a16="http://schemas.microsoft.com/office/drawing/2014/main" id="{26664B1D-C98E-ECCD-3CAD-E236A0B1F9F3}"/>
              </a:ext>
            </a:extLst>
          </p:cNvPr>
          <p:cNvSpPr txBox="1"/>
          <p:nvPr/>
        </p:nvSpPr>
        <p:spPr>
          <a:xfrm>
            <a:off x="409859" y="2199687"/>
            <a:ext cx="4086571" cy="2862322"/>
          </a:xfrm>
          <a:prstGeom prst="rect">
            <a:avLst/>
          </a:prstGeom>
          <a:noFill/>
        </p:spPr>
        <p:txBody>
          <a:bodyPr wrap="square" lIns="91440" tIns="45720" rIns="91440" bIns="45720" rtlCol="0" anchor="t">
            <a:spAutoFit/>
          </a:bodyPr>
          <a:lstStyle/>
          <a:p>
            <a:r>
              <a:rPr lang="en-US"/>
              <a:t>You can narrow your candidate list by the candidates’ previous federal experience.</a:t>
            </a:r>
          </a:p>
          <a:p>
            <a:endParaRPr lang="en-US"/>
          </a:p>
          <a:p>
            <a:r>
              <a:rPr lang="en-US"/>
              <a:t>Select either the yes or no radio button and the candidate list will automatically update with that filter applied.</a:t>
            </a:r>
            <a:endParaRPr lang="en-US">
              <a:ea typeface="Source Sans Pro"/>
            </a:endParaRPr>
          </a:p>
          <a:p>
            <a:endParaRPr lang="en-US"/>
          </a:p>
          <a:p>
            <a:r>
              <a:rPr lang="en-US"/>
              <a:t>If you want to clear the filter, select </a:t>
            </a:r>
            <a:r>
              <a:rPr lang="en-US" b="1"/>
              <a:t>Clear</a:t>
            </a:r>
            <a:r>
              <a:rPr lang="en-US"/>
              <a:t> in the upper right corner.</a:t>
            </a:r>
            <a:endParaRPr lang="en-US">
              <a:ea typeface="Source Sans Pro"/>
            </a:endParaRPr>
          </a:p>
        </p:txBody>
      </p:sp>
      <p:pic>
        <p:nvPicPr>
          <p:cNvPr id="5" name="Picture 4" descr="Workforce Recruitment Program candidate list showing the federal experience filter. ">
            <a:extLst>
              <a:ext uri="{FF2B5EF4-FFF2-40B4-BE49-F238E27FC236}">
                <a16:creationId xmlns:a16="http://schemas.microsoft.com/office/drawing/2014/main" id="{97DA4B86-DD69-4137-FD12-2212916CD5CE}"/>
              </a:ext>
            </a:extLst>
          </p:cNvPr>
          <p:cNvPicPr>
            <a:picLocks noChangeAspect="1"/>
          </p:cNvPicPr>
          <p:nvPr/>
        </p:nvPicPr>
        <p:blipFill>
          <a:blip r:embed="rId2"/>
          <a:stretch>
            <a:fillRect/>
          </a:stretch>
        </p:blipFill>
        <p:spPr>
          <a:xfrm>
            <a:off x="4819559" y="1750644"/>
            <a:ext cx="6873199" cy="4330116"/>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3624911F-190A-4E2B-D4C4-4D7E3173769B}"/>
              </a:ext>
              <a:ext uri="{C183D7F6-B498-43B3-948B-1728B52AA6E4}">
                <adec:decorative xmlns:adec="http://schemas.microsoft.com/office/drawing/2017/decorative" val="1"/>
              </a:ext>
            </a:extLst>
          </p:cNvPr>
          <p:cNvSpPr/>
          <p:nvPr/>
        </p:nvSpPr>
        <p:spPr>
          <a:xfrm>
            <a:off x="8879527" y="4163093"/>
            <a:ext cx="1140537" cy="2469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F9058F14-A168-5854-26A0-99CA786A4C7A}"/>
              </a:ext>
            </a:extLst>
          </p:cNvPr>
          <p:cNvSpPr>
            <a:spLocks noGrp="1"/>
          </p:cNvSpPr>
          <p:nvPr>
            <p:ph type="sldNum" sz="quarter" idx="11"/>
          </p:nvPr>
        </p:nvSpPr>
        <p:spPr/>
        <p:txBody>
          <a:bodyPr/>
          <a:lstStyle/>
          <a:p>
            <a:fld id="{4A217ABC-3BCB-4F47-AC3C-9D5177951563}" type="slidenum">
              <a:rPr lang="en-US" smtClean="0"/>
              <a:pPr/>
              <a:t>18</a:t>
            </a:fld>
            <a:endParaRPr lang="en-US"/>
          </a:p>
        </p:txBody>
      </p:sp>
    </p:spTree>
    <p:extLst>
      <p:ext uri="{BB962C8B-B14F-4D97-AF65-F5344CB8AC3E}">
        <p14:creationId xmlns:p14="http://schemas.microsoft.com/office/powerpoint/2010/main" val="168132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D400-43E5-D32A-6E76-097045529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5BFF3-95DF-F1D0-C99C-D5F3CB011CD4}"/>
              </a:ext>
            </a:extLst>
          </p:cNvPr>
          <p:cNvSpPr>
            <a:spLocks noGrp="1"/>
          </p:cNvSpPr>
          <p:nvPr>
            <p:ph type="title"/>
          </p:nvPr>
        </p:nvSpPr>
        <p:spPr/>
        <p:txBody>
          <a:bodyPr/>
          <a:lstStyle/>
          <a:p>
            <a:r>
              <a:rPr lang="en-US"/>
              <a:t>Clearance Filter</a:t>
            </a:r>
          </a:p>
        </p:txBody>
      </p:sp>
      <p:sp>
        <p:nvSpPr>
          <p:cNvPr id="11" name="TextBox 10">
            <a:extLst>
              <a:ext uri="{FF2B5EF4-FFF2-40B4-BE49-F238E27FC236}">
                <a16:creationId xmlns:a16="http://schemas.microsoft.com/office/drawing/2014/main" id="{73E58288-9C32-8DC7-CD62-D2E45E5A42AC}"/>
              </a:ext>
            </a:extLst>
          </p:cNvPr>
          <p:cNvSpPr txBox="1"/>
          <p:nvPr/>
        </p:nvSpPr>
        <p:spPr>
          <a:xfrm>
            <a:off x="409859" y="2036786"/>
            <a:ext cx="4086571" cy="3416320"/>
          </a:xfrm>
          <a:prstGeom prst="rect">
            <a:avLst/>
          </a:prstGeom>
          <a:noFill/>
        </p:spPr>
        <p:txBody>
          <a:bodyPr wrap="square" lIns="91440" tIns="45720" rIns="91440" bIns="45720" rtlCol="0" anchor="t">
            <a:spAutoFit/>
          </a:bodyPr>
          <a:lstStyle/>
          <a:p>
            <a:r>
              <a:rPr lang="en-US"/>
              <a:t>You can narrow your candidate list by the candidates’ current or previous security clearance.</a:t>
            </a:r>
          </a:p>
          <a:p>
            <a:endParaRPr lang="en-US"/>
          </a:p>
          <a:p>
            <a:r>
              <a:rPr lang="en-US"/>
              <a:t>Several clearance options are available to choose from.</a:t>
            </a:r>
            <a:endParaRPr lang="en-US">
              <a:ea typeface="Source Sans Pro"/>
            </a:endParaRPr>
          </a:p>
          <a:p>
            <a:endParaRPr lang="en-US"/>
          </a:p>
          <a:p>
            <a:r>
              <a:rPr lang="en-US"/>
              <a:t>Select one or more checkboxes and then select</a:t>
            </a:r>
            <a:r>
              <a:rPr lang="en-US" b="1"/>
              <a:t> Apply</a:t>
            </a:r>
            <a:r>
              <a:rPr lang="en-US"/>
              <a:t> to filter the candidates.</a:t>
            </a:r>
            <a:endParaRPr lang="en-US">
              <a:ea typeface="Source Sans Pro"/>
            </a:endParaRPr>
          </a:p>
          <a:p>
            <a:endParaRPr lang="en-US"/>
          </a:p>
          <a:p>
            <a:r>
              <a:rPr lang="en-US"/>
              <a:t>If you want to clear the filter, select </a:t>
            </a:r>
            <a:r>
              <a:rPr lang="en-US" b="1"/>
              <a:t>Clear</a:t>
            </a:r>
            <a:r>
              <a:rPr lang="en-US"/>
              <a:t> in the upper-right corner.</a:t>
            </a:r>
            <a:endParaRPr lang="en-US">
              <a:ea typeface="Source Sans Pro"/>
            </a:endParaRPr>
          </a:p>
        </p:txBody>
      </p:sp>
      <p:pic>
        <p:nvPicPr>
          <p:cNvPr id="6" name="Picture 5" descr="Workforce Recruitment Program candidate list showing the clearance filter. ">
            <a:extLst>
              <a:ext uri="{FF2B5EF4-FFF2-40B4-BE49-F238E27FC236}">
                <a16:creationId xmlns:a16="http://schemas.microsoft.com/office/drawing/2014/main" id="{662AA621-E117-C324-34B4-17044FFDE787}"/>
              </a:ext>
            </a:extLst>
          </p:cNvPr>
          <p:cNvPicPr>
            <a:picLocks noChangeAspect="1"/>
          </p:cNvPicPr>
          <p:nvPr/>
        </p:nvPicPr>
        <p:blipFill>
          <a:blip r:embed="rId2"/>
          <a:stretch>
            <a:fillRect/>
          </a:stretch>
        </p:blipFill>
        <p:spPr>
          <a:xfrm>
            <a:off x="4765239" y="1655236"/>
            <a:ext cx="6893361" cy="4459982"/>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9895B28D-E43F-4F54-F7A2-B1809D608EC6}"/>
              </a:ext>
              <a:ext uri="{C183D7F6-B498-43B3-948B-1728B52AA6E4}">
                <adec:decorative xmlns:adec="http://schemas.microsoft.com/office/drawing/2017/decorative" val="1"/>
              </a:ext>
            </a:extLst>
          </p:cNvPr>
          <p:cNvSpPr/>
          <p:nvPr/>
        </p:nvSpPr>
        <p:spPr>
          <a:xfrm>
            <a:off x="9641917" y="3975397"/>
            <a:ext cx="648923" cy="238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097CD2D0-6460-F329-1653-3B0C8AA7291E}"/>
              </a:ext>
            </a:extLst>
          </p:cNvPr>
          <p:cNvSpPr>
            <a:spLocks noGrp="1"/>
          </p:cNvSpPr>
          <p:nvPr>
            <p:ph type="sldNum" sz="quarter" idx="11"/>
          </p:nvPr>
        </p:nvSpPr>
        <p:spPr/>
        <p:txBody>
          <a:bodyPr/>
          <a:lstStyle/>
          <a:p>
            <a:fld id="{4A217ABC-3BCB-4F47-AC3C-9D5177951563}" type="slidenum">
              <a:rPr lang="en-US" smtClean="0"/>
              <a:pPr/>
              <a:t>19</a:t>
            </a:fld>
            <a:endParaRPr lang="en-US"/>
          </a:p>
        </p:txBody>
      </p:sp>
    </p:spTree>
    <p:extLst>
      <p:ext uri="{BB962C8B-B14F-4D97-AF65-F5344CB8AC3E}">
        <p14:creationId xmlns:p14="http://schemas.microsoft.com/office/powerpoint/2010/main" val="66763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0422-2004-F27E-5352-00C156604D7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D0FDAB13-77AE-2E94-9FBE-E0E54FCF790E}"/>
              </a:ext>
            </a:extLst>
          </p:cNvPr>
          <p:cNvSpPr>
            <a:spLocks noGrp="1"/>
          </p:cNvSpPr>
          <p:nvPr>
            <p:ph idx="1"/>
          </p:nvPr>
        </p:nvSpPr>
        <p:spPr/>
        <p:txBody>
          <a:bodyPr/>
          <a:lstStyle/>
          <a:p>
            <a:pPr marL="0" indent="0">
              <a:buNone/>
            </a:pPr>
            <a:r>
              <a:rPr lang="en-US" dirty="0">
                <a:hlinkClick r:id="rId2" action="ppaction://hlinksldjump"/>
              </a:rPr>
              <a:t>Background</a:t>
            </a:r>
            <a:r>
              <a:rPr lang="en-US" u="sng" dirty="0">
                <a:solidFill>
                  <a:srgbClr val="073759"/>
                </a:solidFill>
              </a:rPr>
              <a:t> 								Slide 3</a:t>
            </a:r>
          </a:p>
          <a:p>
            <a:pPr marL="0" indent="0">
              <a:buNone/>
            </a:pPr>
            <a:r>
              <a:rPr lang="en-US" dirty="0">
                <a:hlinkClick r:id="rId3" action="ppaction://hlinksldjump"/>
              </a:rPr>
              <a:t>Requesting an Agency Talent Portal (ATP</a:t>
            </a:r>
            <a:r>
              <a:rPr lang="en-US">
                <a:hlinkClick r:id="rId3" action="ppaction://hlinksldjump"/>
              </a:rPr>
              <a:t>) Account</a:t>
            </a:r>
            <a:r>
              <a:rPr lang="en-US" u="sng">
                <a:solidFill>
                  <a:srgbClr val="073759"/>
                </a:solidFill>
              </a:rPr>
              <a:t> </a:t>
            </a:r>
            <a:r>
              <a:rPr lang="en-US" u="sng" dirty="0">
                <a:solidFill>
                  <a:srgbClr val="073759"/>
                </a:solidFill>
              </a:rPr>
              <a:t>		Slide 4</a:t>
            </a:r>
          </a:p>
          <a:p>
            <a:pPr marL="0" indent="0">
              <a:buNone/>
            </a:pPr>
            <a:r>
              <a:rPr lang="en-US" dirty="0">
                <a:hlinkClick r:id="rId4" action="ppaction://hlinksldjump"/>
              </a:rPr>
              <a:t>Finding the WRP Talent Program</a:t>
            </a:r>
            <a:r>
              <a:rPr lang="en-US" u="sng" dirty="0">
                <a:solidFill>
                  <a:srgbClr val="073759"/>
                </a:solidFill>
              </a:rPr>
              <a:t> 					Slide 6</a:t>
            </a:r>
          </a:p>
          <a:p>
            <a:pPr marL="0" indent="0">
              <a:buNone/>
            </a:pPr>
            <a:r>
              <a:rPr lang="en-US" dirty="0">
                <a:hlinkClick r:id="rId5" action="ppaction://hlinksldjump"/>
              </a:rPr>
              <a:t>Search and Filters</a:t>
            </a:r>
            <a:r>
              <a:rPr lang="en-US" u="sng" dirty="0">
                <a:solidFill>
                  <a:srgbClr val="073759"/>
                </a:solidFill>
              </a:rPr>
              <a:t> 								Slide 9</a:t>
            </a:r>
          </a:p>
          <a:p>
            <a:pPr marL="0" indent="0">
              <a:buNone/>
            </a:pPr>
            <a:r>
              <a:rPr lang="en-US" dirty="0">
                <a:hlinkClick r:id="rId6" action="ppaction://hlinksldjump"/>
              </a:rPr>
              <a:t>Candidate Information</a:t>
            </a:r>
            <a:r>
              <a:rPr lang="en-US" u="sng" dirty="0">
                <a:solidFill>
                  <a:srgbClr val="073759"/>
                </a:solidFill>
              </a:rPr>
              <a:t> 							Slide 21</a:t>
            </a:r>
          </a:p>
          <a:p>
            <a:pPr marL="0" indent="0">
              <a:buNone/>
            </a:pPr>
            <a:r>
              <a:rPr lang="en-US" dirty="0">
                <a:hlinkClick r:id="rId7" action="ppaction://hlinksldjump"/>
              </a:rPr>
              <a:t>Contacting Candidates</a:t>
            </a:r>
            <a:r>
              <a:rPr lang="en-US" u="sng" dirty="0">
                <a:solidFill>
                  <a:srgbClr val="073759"/>
                </a:solidFill>
              </a:rPr>
              <a:t> 							Slide 30</a:t>
            </a:r>
          </a:p>
          <a:p>
            <a:pPr marL="0" indent="0">
              <a:buNone/>
            </a:pPr>
            <a:r>
              <a:rPr lang="en-US" dirty="0">
                <a:hlinkClick r:id="rId8" action="ppaction://hlinksldjump"/>
              </a:rPr>
              <a:t>Hiring a Candidate from the WRP Talent Program</a:t>
            </a:r>
            <a:r>
              <a:rPr lang="en-US" u="sng" dirty="0">
                <a:solidFill>
                  <a:srgbClr val="073759"/>
                </a:solidFill>
              </a:rPr>
              <a:t> 		Slide 34</a:t>
            </a:r>
          </a:p>
          <a:p>
            <a:endParaRPr lang="en-US" dirty="0"/>
          </a:p>
        </p:txBody>
      </p:sp>
      <p:sp>
        <p:nvSpPr>
          <p:cNvPr id="4" name="Slide Number Placeholder 3">
            <a:extLst>
              <a:ext uri="{FF2B5EF4-FFF2-40B4-BE49-F238E27FC236}">
                <a16:creationId xmlns:a16="http://schemas.microsoft.com/office/drawing/2014/main" id="{D7903E32-B43C-DC10-A75A-BEF7816BE380}"/>
              </a:ext>
            </a:extLst>
          </p:cNvPr>
          <p:cNvSpPr>
            <a:spLocks noGrp="1"/>
          </p:cNvSpPr>
          <p:nvPr>
            <p:ph type="sldNum" sz="quarter" idx="11"/>
          </p:nvPr>
        </p:nvSpPr>
        <p:spPr/>
        <p:txBody>
          <a:bodyPr/>
          <a:lstStyle/>
          <a:p>
            <a:fld id="{4A217ABC-3BCB-4F47-AC3C-9D5177951563}" type="slidenum">
              <a:rPr lang="en-US" smtClean="0"/>
              <a:pPr/>
              <a:t>2</a:t>
            </a:fld>
            <a:endParaRPr lang="en-US"/>
          </a:p>
        </p:txBody>
      </p:sp>
    </p:spTree>
    <p:extLst>
      <p:ext uri="{BB962C8B-B14F-4D97-AF65-F5344CB8AC3E}">
        <p14:creationId xmlns:p14="http://schemas.microsoft.com/office/powerpoint/2010/main" val="308998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775F-394B-F55A-26FF-9205A1C23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946A7-A2FF-81C0-3B86-98344574DC59}"/>
              </a:ext>
            </a:extLst>
          </p:cNvPr>
          <p:cNvSpPr>
            <a:spLocks noGrp="1"/>
          </p:cNvSpPr>
          <p:nvPr>
            <p:ph type="title"/>
          </p:nvPr>
        </p:nvSpPr>
        <p:spPr/>
        <p:txBody>
          <a:bodyPr/>
          <a:lstStyle/>
          <a:p>
            <a:r>
              <a:rPr lang="en-US"/>
              <a:t>Bookmarked Candidates Filter</a:t>
            </a:r>
          </a:p>
        </p:txBody>
      </p:sp>
      <p:sp>
        <p:nvSpPr>
          <p:cNvPr id="11" name="TextBox 10">
            <a:extLst>
              <a:ext uri="{FF2B5EF4-FFF2-40B4-BE49-F238E27FC236}">
                <a16:creationId xmlns:a16="http://schemas.microsoft.com/office/drawing/2014/main" id="{34388155-6D8C-9551-84BE-EC76862ED4A6}"/>
              </a:ext>
            </a:extLst>
          </p:cNvPr>
          <p:cNvSpPr txBox="1"/>
          <p:nvPr/>
        </p:nvSpPr>
        <p:spPr>
          <a:xfrm>
            <a:off x="475341" y="1828800"/>
            <a:ext cx="3037761" cy="3970318"/>
          </a:xfrm>
          <a:prstGeom prst="rect">
            <a:avLst/>
          </a:prstGeom>
          <a:noFill/>
        </p:spPr>
        <p:txBody>
          <a:bodyPr wrap="square" lIns="91440" tIns="45720" rIns="91440" bIns="45720" rtlCol="0" anchor="t">
            <a:spAutoFit/>
          </a:bodyPr>
          <a:lstStyle/>
          <a:p>
            <a:r>
              <a:rPr lang="en-US"/>
              <a:t>You can narrow your candidate list by the candidates you have bookmarked.</a:t>
            </a:r>
          </a:p>
          <a:p>
            <a:endParaRPr lang="en-US"/>
          </a:p>
          <a:p>
            <a:r>
              <a:rPr lang="en-US"/>
              <a:t>To bookmark a candidate, select the star in the upper-right corner of their candidate card.</a:t>
            </a:r>
            <a:endParaRPr lang="en-US">
              <a:ea typeface="Source Sans Pro"/>
            </a:endParaRPr>
          </a:p>
          <a:p>
            <a:endParaRPr lang="en-US"/>
          </a:p>
          <a:p>
            <a:r>
              <a:rPr lang="en-US"/>
              <a:t>To filter your bookmarked candidates, select the check box next to Bookmarked candidates.</a:t>
            </a:r>
            <a:endParaRPr lang="en-US">
              <a:ea typeface="Source Sans Pro"/>
            </a:endParaRPr>
          </a:p>
        </p:txBody>
      </p:sp>
      <p:pic>
        <p:nvPicPr>
          <p:cNvPr id="5" name="Picture 4" descr="Workforce Recruitment Program candidate list showing the bookmarked candidates filter. ">
            <a:extLst>
              <a:ext uri="{FF2B5EF4-FFF2-40B4-BE49-F238E27FC236}">
                <a16:creationId xmlns:a16="http://schemas.microsoft.com/office/drawing/2014/main" id="{7CE2704F-46D1-4B6B-EF6E-6EA993DD902F}"/>
              </a:ext>
            </a:extLst>
          </p:cNvPr>
          <p:cNvPicPr>
            <a:picLocks noChangeAspect="1"/>
          </p:cNvPicPr>
          <p:nvPr/>
        </p:nvPicPr>
        <p:blipFill>
          <a:blip r:embed="rId2"/>
          <a:stretch>
            <a:fillRect/>
          </a:stretch>
        </p:blipFill>
        <p:spPr>
          <a:xfrm>
            <a:off x="3505318" y="1611018"/>
            <a:ext cx="6770597" cy="4780992"/>
          </a:xfrm>
          <a:prstGeom prst="rect">
            <a:avLst/>
          </a:prstGeom>
          <a:ln>
            <a:solidFill>
              <a:srgbClr val="073759"/>
            </a:solidFill>
          </a:ln>
          <a:effectLst>
            <a:outerShdw blurRad="292100" dist="139700" dir="2700000" algn="tl" rotWithShape="0">
              <a:srgbClr val="333333">
                <a:alpha val="65000"/>
              </a:srgbClr>
            </a:outerShdw>
          </a:effectLst>
        </p:spPr>
      </p:pic>
      <p:sp>
        <p:nvSpPr>
          <p:cNvPr id="10" name="TextBox 9" descr="Text box explaining how to use the bookmarked candidates filter with an arrow pointing at the filter.">
            <a:extLst>
              <a:ext uri="{FF2B5EF4-FFF2-40B4-BE49-F238E27FC236}">
                <a16:creationId xmlns:a16="http://schemas.microsoft.com/office/drawing/2014/main" id="{5855B94A-D818-6105-4379-D48644510F51}"/>
              </a:ext>
            </a:extLst>
          </p:cNvPr>
          <p:cNvSpPr txBox="1"/>
          <p:nvPr/>
        </p:nvSpPr>
        <p:spPr>
          <a:xfrm>
            <a:off x="10322912" y="2308897"/>
            <a:ext cx="1692107" cy="954107"/>
          </a:xfrm>
          <a:prstGeom prst="rect">
            <a:avLst/>
          </a:prstGeom>
          <a:solidFill>
            <a:schemeClr val="accent5">
              <a:lumMod val="20000"/>
              <a:lumOff val="80000"/>
            </a:schemeClr>
          </a:solidFill>
          <a:ln>
            <a:solidFill>
              <a:srgbClr val="073759"/>
            </a:solidFill>
          </a:ln>
        </p:spPr>
        <p:txBody>
          <a:bodyPr wrap="square" rtlCol="0">
            <a:spAutoFit/>
          </a:bodyPr>
          <a:lstStyle/>
          <a:p>
            <a:r>
              <a:rPr lang="en-US" sz="1400"/>
              <a:t>Select the check box to filter your bookmarked candidates.</a:t>
            </a:r>
          </a:p>
        </p:txBody>
      </p:sp>
      <p:pic>
        <p:nvPicPr>
          <p:cNvPr id="12" name="Picture 11">
            <a:extLst>
              <a:ext uri="{FF2B5EF4-FFF2-40B4-BE49-F238E27FC236}">
                <a16:creationId xmlns:a16="http://schemas.microsoft.com/office/drawing/2014/main" id="{C4C01B82-773A-A379-2352-8BC85B2217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6942">
            <a:off x="10164118" y="3142552"/>
            <a:ext cx="768297" cy="840486"/>
          </a:xfrm>
          <a:prstGeom prst="rect">
            <a:avLst/>
          </a:prstGeom>
        </p:spPr>
      </p:pic>
      <p:sp>
        <p:nvSpPr>
          <p:cNvPr id="7" name="Oval 6">
            <a:extLst>
              <a:ext uri="{FF2B5EF4-FFF2-40B4-BE49-F238E27FC236}">
                <a16:creationId xmlns:a16="http://schemas.microsoft.com/office/drawing/2014/main" id="{69199C99-D32B-1D86-967B-6D79C54FEA89}"/>
              </a:ext>
              <a:ext uri="{C183D7F6-B498-43B3-948B-1728B52AA6E4}">
                <adec:decorative xmlns:adec="http://schemas.microsoft.com/office/drawing/2017/decorative" val="1"/>
              </a:ext>
            </a:extLst>
          </p:cNvPr>
          <p:cNvSpPr/>
          <p:nvPr/>
        </p:nvSpPr>
        <p:spPr>
          <a:xfrm>
            <a:off x="8862142" y="3698032"/>
            <a:ext cx="1468094" cy="30679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9" name="TextBox 8" descr="Text box explaining how to bookmark a candidate with an arrow pointing toward the star on the candidate card.">
            <a:extLst>
              <a:ext uri="{FF2B5EF4-FFF2-40B4-BE49-F238E27FC236}">
                <a16:creationId xmlns:a16="http://schemas.microsoft.com/office/drawing/2014/main" id="{806A33BB-316A-991D-2C6B-E4A83007B3AA}"/>
              </a:ext>
            </a:extLst>
          </p:cNvPr>
          <p:cNvSpPr txBox="1"/>
          <p:nvPr/>
        </p:nvSpPr>
        <p:spPr>
          <a:xfrm>
            <a:off x="10494159" y="4404852"/>
            <a:ext cx="1520860" cy="954107"/>
          </a:xfrm>
          <a:prstGeom prst="rect">
            <a:avLst/>
          </a:prstGeom>
          <a:solidFill>
            <a:schemeClr val="accent5">
              <a:lumMod val="20000"/>
              <a:lumOff val="80000"/>
            </a:schemeClr>
          </a:solidFill>
          <a:ln>
            <a:solidFill>
              <a:srgbClr val="073759"/>
            </a:solidFill>
          </a:ln>
        </p:spPr>
        <p:txBody>
          <a:bodyPr wrap="square" rtlCol="0">
            <a:spAutoFit/>
          </a:bodyPr>
          <a:lstStyle/>
          <a:p>
            <a:r>
              <a:rPr lang="en-US" sz="1400"/>
              <a:t>Select the star on a candidate card to bookmark them.</a:t>
            </a:r>
          </a:p>
        </p:txBody>
      </p:sp>
      <p:pic>
        <p:nvPicPr>
          <p:cNvPr id="6" name="Picture 5">
            <a:extLst>
              <a:ext uri="{FF2B5EF4-FFF2-40B4-BE49-F238E27FC236}">
                <a16:creationId xmlns:a16="http://schemas.microsoft.com/office/drawing/2014/main" id="{47347EF6-1B88-6741-F7AF-5EA3474B6B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55317" y="4197494"/>
            <a:ext cx="518205" cy="518205"/>
          </a:xfrm>
          <a:prstGeom prst="rect">
            <a:avLst/>
          </a:prstGeom>
        </p:spPr>
      </p:pic>
      <p:sp>
        <p:nvSpPr>
          <p:cNvPr id="4" name="Slide Number Placeholder 3">
            <a:extLst>
              <a:ext uri="{FF2B5EF4-FFF2-40B4-BE49-F238E27FC236}">
                <a16:creationId xmlns:a16="http://schemas.microsoft.com/office/drawing/2014/main" id="{63A55F7D-5B69-8A6A-6550-EC535DBD154A}"/>
              </a:ext>
            </a:extLst>
          </p:cNvPr>
          <p:cNvSpPr>
            <a:spLocks noGrp="1"/>
          </p:cNvSpPr>
          <p:nvPr>
            <p:ph type="sldNum" sz="quarter" idx="11"/>
          </p:nvPr>
        </p:nvSpPr>
        <p:spPr/>
        <p:txBody>
          <a:bodyPr/>
          <a:lstStyle/>
          <a:p>
            <a:fld id="{4A217ABC-3BCB-4F47-AC3C-9D5177951563}" type="slidenum">
              <a:rPr lang="en-US" smtClean="0"/>
              <a:pPr/>
              <a:t>20</a:t>
            </a:fld>
            <a:endParaRPr lang="en-US"/>
          </a:p>
        </p:txBody>
      </p:sp>
    </p:spTree>
    <p:extLst>
      <p:ext uri="{BB962C8B-B14F-4D97-AF65-F5344CB8AC3E}">
        <p14:creationId xmlns:p14="http://schemas.microsoft.com/office/powerpoint/2010/main" val="173983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AE71A-22B2-4C39-7241-7258C1BD0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4EFFE-2222-B42F-BD4B-124BF36B623F}"/>
              </a:ext>
            </a:extLst>
          </p:cNvPr>
          <p:cNvSpPr>
            <a:spLocks noGrp="1"/>
          </p:cNvSpPr>
          <p:nvPr>
            <p:ph type="title"/>
          </p:nvPr>
        </p:nvSpPr>
        <p:spPr/>
        <p:txBody>
          <a:bodyPr/>
          <a:lstStyle/>
          <a:p>
            <a:r>
              <a:rPr lang="en-US"/>
              <a:t>Candidate Information</a:t>
            </a:r>
          </a:p>
        </p:txBody>
      </p:sp>
      <p:sp>
        <p:nvSpPr>
          <p:cNvPr id="3" name="Slide Number Placeholder 2">
            <a:extLst>
              <a:ext uri="{FF2B5EF4-FFF2-40B4-BE49-F238E27FC236}">
                <a16:creationId xmlns:a16="http://schemas.microsoft.com/office/drawing/2014/main" id="{40B572C9-D020-1688-8B44-E14ABDA4609D}"/>
              </a:ext>
            </a:extLst>
          </p:cNvPr>
          <p:cNvSpPr>
            <a:spLocks noGrp="1"/>
          </p:cNvSpPr>
          <p:nvPr>
            <p:ph type="sldNum" sz="quarter" idx="4"/>
          </p:nvPr>
        </p:nvSpPr>
        <p:spPr/>
        <p:txBody>
          <a:bodyPr/>
          <a:lstStyle/>
          <a:p>
            <a:fld id="{4A217ABC-3BCB-4F47-AC3C-9D5177951563}" type="slidenum">
              <a:rPr lang="en-US" smtClean="0"/>
              <a:pPr/>
              <a:t>21</a:t>
            </a:fld>
            <a:endParaRPr lang="en-US"/>
          </a:p>
        </p:txBody>
      </p:sp>
    </p:spTree>
    <p:extLst>
      <p:ext uri="{BB962C8B-B14F-4D97-AF65-F5344CB8AC3E}">
        <p14:creationId xmlns:p14="http://schemas.microsoft.com/office/powerpoint/2010/main" val="98580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9CB6-4D25-8DF9-01BC-73795E337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F33AA-1AE4-160F-18B3-6741FED8F940}"/>
              </a:ext>
            </a:extLst>
          </p:cNvPr>
          <p:cNvSpPr>
            <a:spLocks noGrp="1"/>
          </p:cNvSpPr>
          <p:nvPr>
            <p:ph type="title"/>
          </p:nvPr>
        </p:nvSpPr>
        <p:spPr/>
        <p:txBody>
          <a:bodyPr/>
          <a:lstStyle/>
          <a:p>
            <a:r>
              <a:rPr lang="en-US"/>
              <a:t>Candidate Overview</a:t>
            </a:r>
          </a:p>
        </p:txBody>
      </p:sp>
      <p:sp>
        <p:nvSpPr>
          <p:cNvPr id="3" name="TextBox 2">
            <a:extLst>
              <a:ext uri="{FF2B5EF4-FFF2-40B4-BE49-F238E27FC236}">
                <a16:creationId xmlns:a16="http://schemas.microsoft.com/office/drawing/2014/main" id="{173998E6-4471-617A-8687-5CC1CCE4D896}"/>
              </a:ext>
            </a:extLst>
          </p:cNvPr>
          <p:cNvSpPr txBox="1"/>
          <p:nvPr/>
        </p:nvSpPr>
        <p:spPr>
          <a:xfrm>
            <a:off x="765040" y="1539339"/>
            <a:ext cx="5412333" cy="646331"/>
          </a:xfrm>
          <a:prstGeom prst="rect">
            <a:avLst/>
          </a:prstGeom>
          <a:noFill/>
        </p:spPr>
        <p:txBody>
          <a:bodyPr wrap="square" rtlCol="0">
            <a:spAutoFit/>
          </a:bodyPr>
          <a:lstStyle/>
          <a:p>
            <a:pPr>
              <a:spcAft>
                <a:spcPts val="1200"/>
              </a:spcAft>
            </a:pPr>
            <a:r>
              <a:rPr lang="en-US"/>
              <a:t>The candidate card provides a high-level overview of the candidate’s background and job preferences.</a:t>
            </a:r>
            <a:endParaRPr lang="en-US" sz="1600"/>
          </a:p>
        </p:txBody>
      </p:sp>
      <p:pic>
        <p:nvPicPr>
          <p:cNvPr id="8" name="Picture 7" descr="Workforce recruitment program candidate card showing high-level candidate details.">
            <a:extLst>
              <a:ext uri="{FF2B5EF4-FFF2-40B4-BE49-F238E27FC236}">
                <a16:creationId xmlns:a16="http://schemas.microsoft.com/office/drawing/2014/main" id="{87F4A84B-AA2A-0210-A387-BB20348395B0}"/>
              </a:ext>
            </a:extLst>
          </p:cNvPr>
          <p:cNvPicPr>
            <a:picLocks noChangeAspect="1"/>
          </p:cNvPicPr>
          <p:nvPr/>
        </p:nvPicPr>
        <p:blipFill>
          <a:blip r:embed="rId2"/>
          <a:stretch>
            <a:fillRect/>
          </a:stretch>
        </p:blipFill>
        <p:spPr>
          <a:xfrm>
            <a:off x="1859622" y="3813533"/>
            <a:ext cx="8581444" cy="1304836"/>
          </a:xfrm>
          <a:prstGeom prst="rect">
            <a:avLst/>
          </a:prstGeom>
          <a:ln>
            <a:solidFill>
              <a:srgbClr val="073759"/>
            </a:solidFill>
          </a:ln>
          <a:effectLst>
            <a:outerShdw blurRad="292100" dist="139700" dir="2700000" algn="tl" rotWithShape="0">
              <a:srgbClr val="333333">
                <a:alpha val="65000"/>
              </a:srgbClr>
            </a:outerShdw>
          </a:effectLst>
        </p:spPr>
      </p:pic>
      <p:sp>
        <p:nvSpPr>
          <p:cNvPr id="16" name="TextBox 15" descr="Text box with an arrow pointing to candidate information on the candidate card.">
            <a:extLst>
              <a:ext uri="{FF2B5EF4-FFF2-40B4-BE49-F238E27FC236}">
                <a16:creationId xmlns:a16="http://schemas.microsoft.com/office/drawing/2014/main" id="{C8935C62-6164-7B66-870A-9650831E3958}"/>
              </a:ext>
            </a:extLst>
          </p:cNvPr>
          <p:cNvSpPr txBox="1"/>
          <p:nvPr/>
        </p:nvSpPr>
        <p:spPr>
          <a:xfrm>
            <a:off x="152346" y="3951257"/>
            <a:ext cx="1610470" cy="1600438"/>
          </a:xfrm>
          <a:prstGeom prst="rect">
            <a:avLst/>
          </a:prstGeom>
          <a:solidFill>
            <a:schemeClr val="accent5">
              <a:lumMod val="20000"/>
              <a:lumOff val="80000"/>
            </a:schemeClr>
          </a:solidFill>
          <a:ln>
            <a:solidFill>
              <a:srgbClr val="073759"/>
            </a:solidFill>
          </a:ln>
        </p:spPr>
        <p:txBody>
          <a:bodyPr wrap="square" rtlCol="0">
            <a:spAutoFit/>
          </a:bodyPr>
          <a:lstStyle/>
          <a:p>
            <a:r>
              <a:rPr lang="en-US" sz="1400" dirty="0"/>
              <a:t>The candidate’s graduation date, degree type and major, job preferences and preferred job types are provided.</a:t>
            </a:r>
          </a:p>
        </p:txBody>
      </p:sp>
      <p:pic>
        <p:nvPicPr>
          <p:cNvPr id="12" name="Picture 11">
            <a:extLst>
              <a:ext uri="{FF2B5EF4-FFF2-40B4-BE49-F238E27FC236}">
                <a16:creationId xmlns:a16="http://schemas.microsoft.com/office/drawing/2014/main" id="{33CE54A2-D71E-210A-02C1-E57EDD13BD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800000">
            <a:off x="1737363" y="4172288"/>
            <a:ext cx="518205" cy="518205"/>
          </a:xfrm>
          <a:prstGeom prst="rect">
            <a:avLst/>
          </a:prstGeom>
        </p:spPr>
      </p:pic>
      <p:sp>
        <p:nvSpPr>
          <p:cNvPr id="17" name="TextBox 16" descr="Text box with an arrow pointing to the candidate's name.">
            <a:extLst>
              <a:ext uri="{FF2B5EF4-FFF2-40B4-BE49-F238E27FC236}">
                <a16:creationId xmlns:a16="http://schemas.microsoft.com/office/drawing/2014/main" id="{C248F920-473C-80EF-347D-72510D87B0A6}"/>
              </a:ext>
            </a:extLst>
          </p:cNvPr>
          <p:cNvSpPr txBox="1"/>
          <p:nvPr/>
        </p:nvSpPr>
        <p:spPr>
          <a:xfrm>
            <a:off x="3632328" y="2791951"/>
            <a:ext cx="1981892" cy="738664"/>
          </a:xfrm>
          <a:prstGeom prst="rect">
            <a:avLst/>
          </a:prstGeom>
          <a:solidFill>
            <a:schemeClr val="accent5">
              <a:lumMod val="20000"/>
              <a:lumOff val="80000"/>
            </a:schemeClr>
          </a:solidFill>
          <a:ln>
            <a:solidFill>
              <a:srgbClr val="073759"/>
            </a:solidFill>
          </a:ln>
        </p:spPr>
        <p:txBody>
          <a:bodyPr wrap="square" rtlCol="0">
            <a:spAutoFit/>
          </a:bodyPr>
          <a:lstStyle/>
          <a:p>
            <a:r>
              <a:rPr lang="en-US" sz="1400" dirty="0"/>
              <a:t>Select the candidate’s name to view additional details and a resume.</a:t>
            </a:r>
          </a:p>
        </p:txBody>
      </p:sp>
      <p:pic>
        <p:nvPicPr>
          <p:cNvPr id="13" name="Picture 12">
            <a:extLst>
              <a:ext uri="{FF2B5EF4-FFF2-40B4-BE49-F238E27FC236}">
                <a16:creationId xmlns:a16="http://schemas.microsoft.com/office/drawing/2014/main" id="{45519EC9-5631-9B3C-BC0D-2D7BC991B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8901832">
            <a:off x="3173947" y="3434013"/>
            <a:ext cx="518205" cy="518205"/>
          </a:xfrm>
          <a:prstGeom prst="rect">
            <a:avLst/>
          </a:prstGeom>
        </p:spPr>
      </p:pic>
      <p:sp>
        <p:nvSpPr>
          <p:cNvPr id="9" name="TextBox 8" descr="Text box with an arrow pointing to the star for bookmarking candidates.">
            <a:extLst>
              <a:ext uri="{FF2B5EF4-FFF2-40B4-BE49-F238E27FC236}">
                <a16:creationId xmlns:a16="http://schemas.microsoft.com/office/drawing/2014/main" id="{C310B34F-0D96-634B-2F50-1C4142FF0894}"/>
              </a:ext>
            </a:extLst>
          </p:cNvPr>
          <p:cNvSpPr txBox="1"/>
          <p:nvPr/>
        </p:nvSpPr>
        <p:spPr>
          <a:xfrm>
            <a:off x="9134814" y="2508812"/>
            <a:ext cx="1906810" cy="738664"/>
          </a:xfrm>
          <a:prstGeom prst="rect">
            <a:avLst/>
          </a:prstGeom>
          <a:solidFill>
            <a:schemeClr val="accent5">
              <a:lumMod val="20000"/>
              <a:lumOff val="80000"/>
            </a:schemeClr>
          </a:solidFill>
          <a:ln>
            <a:solidFill>
              <a:srgbClr val="073759"/>
            </a:solidFill>
          </a:ln>
        </p:spPr>
        <p:txBody>
          <a:bodyPr wrap="square" rtlCol="0">
            <a:spAutoFit/>
          </a:bodyPr>
          <a:lstStyle/>
          <a:p>
            <a:r>
              <a:rPr lang="en-US" sz="1400" dirty="0"/>
              <a:t>Select the star to bookmark candidates you’re interested in. </a:t>
            </a:r>
          </a:p>
        </p:txBody>
      </p:sp>
      <p:pic>
        <p:nvPicPr>
          <p:cNvPr id="5" name="Picture 4">
            <a:extLst>
              <a:ext uri="{FF2B5EF4-FFF2-40B4-BE49-F238E27FC236}">
                <a16:creationId xmlns:a16="http://schemas.microsoft.com/office/drawing/2014/main" id="{0C62CEDA-3583-6351-8E13-0DB749205F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9768704" y="3360181"/>
            <a:ext cx="663945" cy="518205"/>
          </a:xfrm>
          <a:prstGeom prst="rect">
            <a:avLst/>
          </a:prstGeom>
        </p:spPr>
      </p:pic>
      <p:sp>
        <p:nvSpPr>
          <p:cNvPr id="10" name="TextBox 9" descr="Text box with an arrow pointing to the career interest statement.">
            <a:extLst>
              <a:ext uri="{FF2B5EF4-FFF2-40B4-BE49-F238E27FC236}">
                <a16:creationId xmlns:a16="http://schemas.microsoft.com/office/drawing/2014/main" id="{A6D1EEA5-F202-05C9-E626-12155EF703EB}"/>
              </a:ext>
            </a:extLst>
          </p:cNvPr>
          <p:cNvSpPr txBox="1"/>
          <p:nvPr/>
        </p:nvSpPr>
        <p:spPr>
          <a:xfrm>
            <a:off x="10494160" y="4059542"/>
            <a:ext cx="1579854" cy="1384995"/>
          </a:xfrm>
          <a:prstGeom prst="rect">
            <a:avLst/>
          </a:prstGeom>
          <a:solidFill>
            <a:schemeClr val="accent5">
              <a:lumMod val="20000"/>
              <a:lumOff val="80000"/>
            </a:schemeClr>
          </a:solidFill>
          <a:ln>
            <a:solidFill>
              <a:srgbClr val="073759"/>
            </a:solidFill>
          </a:ln>
        </p:spPr>
        <p:txBody>
          <a:bodyPr wrap="square" rtlCol="0">
            <a:spAutoFit/>
          </a:bodyPr>
          <a:lstStyle/>
          <a:p>
            <a:r>
              <a:rPr lang="en-US" sz="1400" dirty="0"/>
              <a:t>The career interest statement gives you a high-level overview of the candidates’ career interests.</a:t>
            </a:r>
          </a:p>
        </p:txBody>
      </p:sp>
      <p:pic>
        <p:nvPicPr>
          <p:cNvPr id="6" name="Picture 5">
            <a:extLst>
              <a:ext uri="{FF2B5EF4-FFF2-40B4-BE49-F238E27FC236}">
                <a16:creationId xmlns:a16="http://schemas.microsoft.com/office/drawing/2014/main" id="{7BF69857-246B-DBC9-22BB-2171EF2384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80924" y="4378850"/>
            <a:ext cx="518205" cy="518205"/>
          </a:xfrm>
          <a:prstGeom prst="rect">
            <a:avLst/>
          </a:prstGeom>
        </p:spPr>
      </p:pic>
      <p:sp>
        <p:nvSpPr>
          <p:cNvPr id="4" name="Slide Number Placeholder 3">
            <a:extLst>
              <a:ext uri="{FF2B5EF4-FFF2-40B4-BE49-F238E27FC236}">
                <a16:creationId xmlns:a16="http://schemas.microsoft.com/office/drawing/2014/main" id="{9B8A1AC4-7993-3D42-713F-9E75E6DF1CD1}"/>
              </a:ext>
            </a:extLst>
          </p:cNvPr>
          <p:cNvSpPr>
            <a:spLocks noGrp="1"/>
          </p:cNvSpPr>
          <p:nvPr>
            <p:ph type="sldNum" sz="quarter" idx="11"/>
          </p:nvPr>
        </p:nvSpPr>
        <p:spPr/>
        <p:txBody>
          <a:bodyPr/>
          <a:lstStyle/>
          <a:p>
            <a:fld id="{4A217ABC-3BCB-4F47-AC3C-9D5177951563}" type="slidenum">
              <a:rPr lang="en-US" smtClean="0"/>
              <a:pPr/>
              <a:t>22</a:t>
            </a:fld>
            <a:endParaRPr lang="en-US"/>
          </a:p>
        </p:txBody>
      </p:sp>
    </p:spTree>
    <p:extLst>
      <p:ext uri="{BB962C8B-B14F-4D97-AF65-F5344CB8AC3E}">
        <p14:creationId xmlns:p14="http://schemas.microsoft.com/office/powerpoint/2010/main" val="5000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76FA1-70E1-0F80-19F7-B75B8CFF6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50F0F-0EFE-42E0-49F2-C9070A3DAD3B}"/>
              </a:ext>
            </a:extLst>
          </p:cNvPr>
          <p:cNvSpPr>
            <a:spLocks noGrp="1"/>
          </p:cNvSpPr>
          <p:nvPr>
            <p:ph type="title"/>
          </p:nvPr>
        </p:nvSpPr>
        <p:spPr/>
        <p:txBody>
          <a:bodyPr/>
          <a:lstStyle/>
          <a:p>
            <a:r>
              <a:rPr lang="en-US"/>
              <a:t>Candidate Information Page</a:t>
            </a:r>
          </a:p>
        </p:txBody>
      </p:sp>
      <p:sp>
        <p:nvSpPr>
          <p:cNvPr id="11" name="TextBox 10">
            <a:extLst>
              <a:ext uri="{FF2B5EF4-FFF2-40B4-BE49-F238E27FC236}">
                <a16:creationId xmlns:a16="http://schemas.microsoft.com/office/drawing/2014/main" id="{50CD1202-D75A-175F-8B25-B49AF84A26AF}"/>
              </a:ext>
            </a:extLst>
          </p:cNvPr>
          <p:cNvSpPr txBox="1"/>
          <p:nvPr/>
        </p:nvSpPr>
        <p:spPr>
          <a:xfrm>
            <a:off x="497924" y="1951192"/>
            <a:ext cx="4298722" cy="3785652"/>
          </a:xfrm>
          <a:prstGeom prst="rect">
            <a:avLst/>
          </a:prstGeom>
          <a:noFill/>
        </p:spPr>
        <p:txBody>
          <a:bodyPr wrap="square" rtlCol="0">
            <a:spAutoFit/>
          </a:bodyPr>
          <a:lstStyle/>
          <a:p>
            <a:pPr>
              <a:spcAft>
                <a:spcPts val="600"/>
              </a:spcAft>
            </a:pPr>
            <a:r>
              <a:rPr lang="en-US"/>
              <a:t>The information the candidates submitted with their WRP applications can be found on the candidate information page, including:</a:t>
            </a:r>
          </a:p>
          <a:p>
            <a:pPr marL="285750" indent="-285750">
              <a:spcAft>
                <a:spcPts val="600"/>
              </a:spcAft>
              <a:buFont typeface="Arial" panose="020B0604020202020204" pitchFamily="34" charset="0"/>
              <a:buChar char="•"/>
            </a:pPr>
            <a:r>
              <a:rPr lang="en-US" sz="1600"/>
              <a:t>Contact information and current location</a:t>
            </a:r>
          </a:p>
          <a:p>
            <a:pPr marL="285750" indent="-285750">
              <a:spcAft>
                <a:spcPts val="600"/>
              </a:spcAft>
              <a:buFont typeface="Arial" panose="020B0604020202020204" pitchFamily="34" charset="0"/>
              <a:buChar char="•"/>
            </a:pPr>
            <a:r>
              <a:rPr lang="en-US" sz="1600"/>
              <a:t>The date their information was last updated</a:t>
            </a:r>
          </a:p>
          <a:p>
            <a:pPr marL="285750" indent="-285750">
              <a:spcAft>
                <a:spcPts val="600"/>
              </a:spcAft>
              <a:buFont typeface="Arial" panose="020B0604020202020204" pitchFamily="34" charset="0"/>
              <a:buChar char="•"/>
            </a:pPr>
            <a:r>
              <a:rPr lang="en-US" sz="1600"/>
              <a:t>Recent academic information</a:t>
            </a:r>
          </a:p>
          <a:p>
            <a:pPr marL="285750" indent="-285750">
              <a:spcAft>
                <a:spcPts val="600"/>
              </a:spcAft>
              <a:buFont typeface="Arial" panose="020B0604020202020204" pitchFamily="34" charset="0"/>
              <a:buChar char="•"/>
            </a:pPr>
            <a:r>
              <a:rPr lang="en-US" sz="1600"/>
              <a:t>Work history</a:t>
            </a:r>
          </a:p>
          <a:p>
            <a:pPr marL="285750" indent="-285750">
              <a:spcAft>
                <a:spcPts val="600"/>
              </a:spcAft>
              <a:buFont typeface="Arial" panose="020B0604020202020204" pitchFamily="34" charset="0"/>
              <a:buChar char="•"/>
            </a:pPr>
            <a:r>
              <a:rPr lang="en-US" sz="1600"/>
              <a:t>Job preference</a:t>
            </a:r>
          </a:p>
          <a:p>
            <a:pPr marL="285750" indent="-285750">
              <a:spcAft>
                <a:spcPts val="600"/>
              </a:spcAft>
              <a:buFont typeface="Arial" panose="020B0604020202020204" pitchFamily="34" charset="0"/>
              <a:buChar char="•"/>
            </a:pPr>
            <a:r>
              <a:rPr lang="en-US" sz="1600"/>
              <a:t>Location preference</a:t>
            </a:r>
          </a:p>
          <a:p>
            <a:pPr marL="285750" indent="-285750">
              <a:spcAft>
                <a:spcPts val="600"/>
              </a:spcAft>
              <a:buFont typeface="Arial" panose="020B0604020202020204" pitchFamily="34" charset="0"/>
              <a:buChar char="•"/>
            </a:pPr>
            <a:r>
              <a:rPr lang="en-US" sz="1600"/>
              <a:t>Hiring paths</a:t>
            </a:r>
          </a:p>
          <a:p>
            <a:pPr marL="285750" indent="-285750">
              <a:spcAft>
                <a:spcPts val="600"/>
              </a:spcAft>
              <a:buFont typeface="Arial" panose="020B0604020202020204" pitchFamily="34" charset="0"/>
              <a:buChar char="•"/>
            </a:pPr>
            <a:r>
              <a:rPr lang="en-US" sz="1600"/>
              <a:t>Resume</a:t>
            </a:r>
          </a:p>
        </p:txBody>
      </p:sp>
      <p:pic>
        <p:nvPicPr>
          <p:cNvPr id="8" name="Picture 7" descr="Candidate information page">
            <a:extLst>
              <a:ext uri="{FF2B5EF4-FFF2-40B4-BE49-F238E27FC236}">
                <a16:creationId xmlns:a16="http://schemas.microsoft.com/office/drawing/2014/main" id="{BC3561A7-064F-A767-393C-EDB06A29516A}"/>
              </a:ext>
            </a:extLst>
          </p:cNvPr>
          <p:cNvPicPr>
            <a:picLocks noChangeAspect="1"/>
          </p:cNvPicPr>
          <p:nvPr/>
        </p:nvPicPr>
        <p:blipFill>
          <a:blip r:embed="rId2"/>
          <a:stretch>
            <a:fillRect/>
          </a:stretch>
        </p:blipFill>
        <p:spPr>
          <a:xfrm>
            <a:off x="5599103" y="1585057"/>
            <a:ext cx="5618218" cy="4734232"/>
          </a:xfrm>
          <a:prstGeom prst="rect">
            <a:avLst/>
          </a:prstGeom>
          <a:ln>
            <a:solidFill>
              <a:srgbClr val="073759"/>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A1F9C3A-E12F-778E-9DC6-4EC631B75B46}"/>
              </a:ext>
            </a:extLst>
          </p:cNvPr>
          <p:cNvSpPr>
            <a:spLocks noGrp="1"/>
          </p:cNvSpPr>
          <p:nvPr>
            <p:ph type="sldNum" sz="quarter" idx="11"/>
          </p:nvPr>
        </p:nvSpPr>
        <p:spPr/>
        <p:txBody>
          <a:bodyPr/>
          <a:lstStyle/>
          <a:p>
            <a:fld id="{4A217ABC-3BCB-4F47-AC3C-9D5177951563}" type="slidenum">
              <a:rPr lang="en-US" smtClean="0"/>
              <a:pPr/>
              <a:t>23</a:t>
            </a:fld>
            <a:endParaRPr lang="en-US"/>
          </a:p>
        </p:txBody>
      </p:sp>
    </p:spTree>
    <p:extLst>
      <p:ext uri="{BB962C8B-B14F-4D97-AF65-F5344CB8AC3E}">
        <p14:creationId xmlns:p14="http://schemas.microsoft.com/office/powerpoint/2010/main" val="439871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4C0C-A4C7-814A-E3CD-2DCDF1926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1B227-FB89-6C9B-4C49-A7F052C489BF}"/>
              </a:ext>
            </a:extLst>
          </p:cNvPr>
          <p:cNvSpPr>
            <a:spLocks noGrp="1"/>
          </p:cNvSpPr>
          <p:nvPr>
            <p:ph type="title"/>
          </p:nvPr>
        </p:nvSpPr>
        <p:spPr/>
        <p:txBody>
          <a:bodyPr/>
          <a:lstStyle/>
          <a:p>
            <a:r>
              <a:rPr lang="en-US" dirty="0"/>
              <a:t>Recent Academic Information</a:t>
            </a:r>
          </a:p>
        </p:txBody>
      </p:sp>
      <p:sp>
        <p:nvSpPr>
          <p:cNvPr id="11" name="TextBox 10">
            <a:extLst>
              <a:ext uri="{FF2B5EF4-FFF2-40B4-BE49-F238E27FC236}">
                <a16:creationId xmlns:a16="http://schemas.microsoft.com/office/drawing/2014/main" id="{D1B7C8D1-8A02-F286-786D-7CBDC31CCD7E}"/>
              </a:ext>
            </a:extLst>
          </p:cNvPr>
          <p:cNvSpPr txBox="1"/>
          <p:nvPr/>
        </p:nvSpPr>
        <p:spPr>
          <a:xfrm>
            <a:off x="409860" y="2036786"/>
            <a:ext cx="3808180" cy="3677930"/>
          </a:xfrm>
          <a:prstGeom prst="rect">
            <a:avLst/>
          </a:prstGeom>
          <a:noFill/>
        </p:spPr>
        <p:txBody>
          <a:bodyPr wrap="square" rtlCol="0">
            <a:spAutoFit/>
          </a:bodyPr>
          <a:lstStyle/>
          <a:p>
            <a:pPr>
              <a:spcAft>
                <a:spcPts val="600"/>
              </a:spcAft>
            </a:pPr>
            <a:r>
              <a:rPr lang="en-US" dirty="0"/>
              <a:t>Under the </a:t>
            </a:r>
            <a:r>
              <a:rPr lang="en-US" b="1" dirty="0"/>
              <a:t>Recent academic information</a:t>
            </a:r>
            <a:r>
              <a:rPr lang="en-US" dirty="0"/>
              <a:t> tab, you will find the candidate’s:</a:t>
            </a:r>
          </a:p>
          <a:p>
            <a:pPr marL="285750" indent="-285750">
              <a:spcAft>
                <a:spcPts val="600"/>
              </a:spcAft>
              <a:buFont typeface="Arial" panose="020B0604020202020204" pitchFamily="34" charset="0"/>
              <a:buChar char="•"/>
            </a:pPr>
            <a:r>
              <a:rPr lang="en-US" sz="1600" dirty="0"/>
              <a:t>Most recently attended school</a:t>
            </a:r>
          </a:p>
          <a:p>
            <a:pPr marL="285750" indent="-285750">
              <a:spcAft>
                <a:spcPts val="600"/>
              </a:spcAft>
              <a:buFont typeface="Arial" panose="020B0604020202020204" pitchFamily="34" charset="0"/>
              <a:buChar char="•"/>
            </a:pPr>
            <a:r>
              <a:rPr lang="en-US" sz="1600" dirty="0"/>
              <a:t>Major</a:t>
            </a:r>
          </a:p>
          <a:p>
            <a:pPr marL="285750" indent="-285750">
              <a:spcAft>
                <a:spcPts val="600"/>
              </a:spcAft>
              <a:buFont typeface="Arial" panose="020B0604020202020204" pitchFamily="34" charset="0"/>
              <a:buChar char="•"/>
            </a:pPr>
            <a:r>
              <a:rPr lang="en-US" sz="1600" dirty="0"/>
              <a:t>Second major or minor (if applicable)</a:t>
            </a:r>
          </a:p>
          <a:p>
            <a:pPr marL="285750" indent="-285750">
              <a:spcAft>
                <a:spcPts val="600"/>
              </a:spcAft>
              <a:buFont typeface="Arial" panose="020B0604020202020204" pitchFamily="34" charset="0"/>
              <a:buChar char="•"/>
            </a:pPr>
            <a:r>
              <a:rPr lang="en-US" sz="1600" dirty="0"/>
              <a:t>Degree type</a:t>
            </a:r>
          </a:p>
          <a:p>
            <a:pPr marL="285750" indent="-285750">
              <a:spcAft>
                <a:spcPts val="600"/>
              </a:spcAft>
              <a:buFont typeface="Arial" panose="020B0604020202020204" pitchFamily="34" charset="0"/>
              <a:buChar char="•"/>
            </a:pPr>
            <a:r>
              <a:rPr lang="en-US" sz="1600" dirty="0"/>
              <a:t>Month and year of their expected or actual graduation date</a:t>
            </a:r>
          </a:p>
          <a:p>
            <a:pPr marL="285750" indent="-285750">
              <a:spcAft>
                <a:spcPts val="600"/>
              </a:spcAft>
              <a:buFont typeface="Arial" panose="020B0604020202020204" pitchFamily="34" charset="0"/>
              <a:buChar char="•"/>
            </a:pPr>
            <a:r>
              <a:rPr lang="en-US" sz="1600" dirty="0"/>
              <a:t>GPA (if provided)</a:t>
            </a:r>
          </a:p>
          <a:p>
            <a:pPr marL="285750" indent="-285750">
              <a:spcAft>
                <a:spcPts val="600"/>
              </a:spcAft>
              <a:buFont typeface="Arial" panose="020B0604020202020204" pitchFamily="34" charset="0"/>
              <a:buChar char="•"/>
            </a:pPr>
            <a:r>
              <a:rPr lang="en-US" sz="1600" dirty="0"/>
              <a:t>Technical skills, such as computer, technology, or language skills</a:t>
            </a:r>
          </a:p>
        </p:txBody>
      </p:sp>
      <p:pic>
        <p:nvPicPr>
          <p:cNvPr id="5" name="Picture 4" descr="Recent academic information tab in the candidate information page.">
            <a:extLst>
              <a:ext uri="{FF2B5EF4-FFF2-40B4-BE49-F238E27FC236}">
                <a16:creationId xmlns:a16="http://schemas.microsoft.com/office/drawing/2014/main" id="{AB9D00C9-1207-3DBA-48CD-E1A2F8518D43}"/>
              </a:ext>
            </a:extLst>
          </p:cNvPr>
          <p:cNvPicPr>
            <a:picLocks noChangeAspect="1"/>
          </p:cNvPicPr>
          <p:nvPr/>
        </p:nvPicPr>
        <p:blipFill>
          <a:blip r:embed="rId2"/>
          <a:stretch>
            <a:fillRect/>
          </a:stretch>
        </p:blipFill>
        <p:spPr>
          <a:xfrm>
            <a:off x="4562169" y="2283784"/>
            <a:ext cx="7247588" cy="2858489"/>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8DA11479-6290-5457-9979-B1351487B541}"/>
              </a:ext>
              <a:ext uri="{C183D7F6-B498-43B3-948B-1728B52AA6E4}">
                <adec:decorative xmlns:adec="http://schemas.microsoft.com/office/drawing/2017/decorative" val="1"/>
              </a:ext>
            </a:extLst>
          </p:cNvPr>
          <p:cNvSpPr/>
          <p:nvPr/>
        </p:nvSpPr>
        <p:spPr>
          <a:xfrm>
            <a:off x="4591665" y="3175819"/>
            <a:ext cx="1868128" cy="3774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EC9911DB-D69D-D726-69BE-5ABDE4E2A5A4}"/>
              </a:ext>
            </a:extLst>
          </p:cNvPr>
          <p:cNvSpPr>
            <a:spLocks noGrp="1"/>
          </p:cNvSpPr>
          <p:nvPr>
            <p:ph type="sldNum" sz="quarter" idx="11"/>
          </p:nvPr>
        </p:nvSpPr>
        <p:spPr/>
        <p:txBody>
          <a:bodyPr/>
          <a:lstStyle/>
          <a:p>
            <a:fld id="{4A217ABC-3BCB-4F47-AC3C-9D5177951563}" type="slidenum">
              <a:rPr lang="en-US" smtClean="0"/>
              <a:pPr/>
              <a:t>24</a:t>
            </a:fld>
            <a:endParaRPr lang="en-US"/>
          </a:p>
        </p:txBody>
      </p:sp>
    </p:spTree>
    <p:extLst>
      <p:ext uri="{BB962C8B-B14F-4D97-AF65-F5344CB8AC3E}">
        <p14:creationId xmlns:p14="http://schemas.microsoft.com/office/powerpoint/2010/main" val="67653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BFB7-4653-434F-6EE1-22BD66F5E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4E5B6-91D1-FC4C-5595-B0D5467AFB2F}"/>
              </a:ext>
            </a:extLst>
          </p:cNvPr>
          <p:cNvSpPr>
            <a:spLocks noGrp="1"/>
          </p:cNvSpPr>
          <p:nvPr>
            <p:ph type="title"/>
          </p:nvPr>
        </p:nvSpPr>
        <p:spPr/>
        <p:txBody>
          <a:bodyPr/>
          <a:lstStyle/>
          <a:p>
            <a:r>
              <a:rPr lang="en-US"/>
              <a:t>Work History</a:t>
            </a:r>
          </a:p>
        </p:txBody>
      </p:sp>
      <p:sp>
        <p:nvSpPr>
          <p:cNvPr id="11" name="TextBox 10">
            <a:extLst>
              <a:ext uri="{FF2B5EF4-FFF2-40B4-BE49-F238E27FC236}">
                <a16:creationId xmlns:a16="http://schemas.microsoft.com/office/drawing/2014/main" id="{C7221A7D-EC70-3D42-27FA-58A6BB6CED58}"/>
              </a:ext>
            </a:extLst>
          </p:cNvPr>
          <p:cNvSpPr txBox="1"/>
          <p:nvPr/>
        </p:nvSpPr>
        <p:spPr>
          <a:xfrm>
            <a:off x="475593" y="1756512"/>
            <a:ext cx="4221134" cy="3939540"/>
          </a:xfrm>
          <a:prstGeom prst="rect">
            <a:avLst/>
          </a:prstGeom>
          <a:noFill/>
        </p:spPr>
        <p:txBody>
          <a:bodyPr wrap="square" rtlCol="0">
            <a:spAutoFit/>
          </a:bodyPr>
          <a:lstStyle/>
          <a:p>
            <a:pPr>
              <a:spcAft>
                <a:spcPts val="1200"/>
              </a:spcAft>
            </a:pPr>
            <a:r>
              <a:rPr lang="en-US"/>
              <a:t>Under the </a:t>
            </a:r>
            <a:r>
              <a:rPr lang="en-US" b="1"/>
              <a:t>Work history </a:t>
            </a:r>
            <a:r>
              <a:rPr lang="en-US"/>
              <a:t>tab, you will find:</a:t>
            </a:r>
          </a:p>
          <a:p>
            <a:pPr marL="285750" indent="-285750">
              <a:spcAft>
                <a:spcPts val="1200"/>
              </a:spcAft>
              <a:buFont typeface="Arial" panose="020B0604020202020204" pitchFamily="34" charset="0"/>
              <a:buChar char="•"/>
            </a:pPr>
            <a:r>
              <a:rPr lang="en-US" sz="1600"/>
              <a:t>How much full-time work or volunteer experience the candidate has in months or years.</a:t>
            </a:r>
          </a:p>
          <a:p>
            <a:pPr marL="285750" indent="-285750">
              <a:spcAft>
                <a:spcPts val="1200"/>
              </a:spcAft>
              <a:buFont typeface="Arial" panose="020B0604020202020204" pitchFamily="34" charset="0"/>
              <a:buChar char="•"/>
            </a:pPr>
            <a:r>
              <a:rPr lang="en-US" sz="1600"/>
              <a:t>Whether a candidate has or previously had a security clearance and, if so, the level of that security clearance.</a:t>
            </a:r>
          </a:p>
          <a:p>
            <a:pPr marL="285750" indent="-285750">
              <a:spcAft>
                <a:spcPts val="1200"/>
              </a:spcAft>
              <a:buFont typeface="Arial" panose="020B0604020202020204" pitchFamily="34" charset="0"/>
              <a:buChar char="•"/>
            </a:pPr>
            <a:r>
              <a:rPr lang="en-US" sz="1600"/>
              <a:t>Whether the candidate currently or previously worked for the federal government. If so, up to five agencies may be listed.</a:t>
            </a:r>
          </a:p>
          <a:p>
            <a:pPr marL="285750" indent="-285750">
              <a:spcAft>
                <a:spcPts val="1200"/>
              </a:spcAft>
              <a:buFont typeface="Arial" panose="020B0604020202020204" pitchFamily="34" charset="0"/>
              <a:buChar char="•"/>
            </a:pPr>
            <a:r>
              <a:rPr lang="en-US" sz="1600"/>
              <a:t>Whether the candidate has previously been hired through WRP.</a:t>
            </a:r>
          </a:p>
        </p:txBody>
      </p:sp>
      <p:pic>
        <p:nvPicPr>
          <p:cNvPr id="9" name="Picture 8" descr="Work history tab in the candidate information page.">
            <a:extLst>
              <a:ext uri="{FF2B5EF4-FFF2-40B4-BE49-F238E27FC236}">
                <a16:creationId xmlns:a16="http://schemas.microsoft.com/office/drawing/2014/main" id="{8B3BE24F-035E-2956-4668-124B59E54B12}"/>
              </a:ext>
            </a:extLst>
          </p:cNvPr>
          <p:cNvPicPr>
            <a:picLocks noChangeAspect="1"/>
          </p:cNvPicPr>
          <p:nvPr/>
        </p:nvPicPr>
        <p:blipFill>
          <a:blip r:embed="rId2"/>
          <a:stretch>
            <a:fillRect/>
          </a:stretch>
        </p:blipFill>
        <p:spPr>
          <a:xfrm>
            <a:off x="5030740" y="1545599"/>
            <a:ext cx="6677020" cy="4229111"/>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D6EFE6B6-5C3C-7A39-3E48-084579041F51}"/>
              </a:ext>
              <a:ext uri="{C183D7F6-B498-43B3-948B-1728B52AA6E4}">
                <adec:decorative xmlns:adec="http://schemas.microsoft.com/office/drawing/2017/decorative" val="1"/>
              </a:ext>
            </a:extLst>
          </p:cNvPr>
          <p:cNvSpPr/>
          <p:nvPr/>
        </p:nvSpPr>
        <p:spPr>
          <a:xfrm>
            <a:off x="7030063" y="2448036"/>
            <a:ext cx="904569" cy="3272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550703E1-69DD-22CC-2CB5-637E4879D774}"/>
              </a:ext>
            </a:extLst>
          </p:cNvPr>
          <p:cNvSpPr>
            <a:spLocks noGrp="1"/>
          </p:cNvSpPr>
          <p:nvPr>
            <p:ph type="sldNum" sz="quarter" idx="11"/>
          </p:nvPr>
        </p:nvSpPr>
        <p:spPr/>
        <p:txBody>
          <a:bodyPr/>
          <a:lstStyle/>
          <a:p>
            <a:fld id="{4A217ABC-3BCB-4F47-AC3C-9D5177951563}" type="slidenum">
              <a:rPr lang="en-US" smtClean="0"/>
              <a:pPr/>
              <a:t>25</a:t>
            </a:fld>
            <a:endParaRPr lang="en-US"/>
          </a:p>
        </p:txBody>
      </p:sp>
    </p:spTree>
    <p:extLst>
      <p:ext uri="{BB962C8B-B14F-4D97-AF65-F5344CB8AC3E}">
        <p14:creationId xmlns:p14="http://schemas.microsoft.com/office/powerpoint/2010/main" val="3384730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5371B-3D37-83E6-43F5-F256F45FA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C08B7-8720-3495-81DB-DDD1C46395C3}"/>
              </a:ext>
            </a:extLst>
          </p:cNvPr>
          <p:cNvSpPr>
            <a:spLocks noGrp="1"/>
          </p:cNvSpPr>
          <p:nvPr>
            <p:ph type="title"/>
          </p:nvPr>
        </p:nvSpPr>
        <p:spPr/>
        <p:txBody>
          <a:bodyPr/>
          <a:lstStyle/>
          <a:p>
            <a:r>
              <a:rPr lang="en-US"/>
              <a:t>Job Preference</a:t>
            </a:r>
          </a:p>
        </p:txBody>
      </p:sp>
      <p:sp>
        <p:nvSpPr>
          <p:cNvPr id="11" name="TextBox 10">
            <a:extLst>
              <a:ext uri="{FF2B5EF4-FFF2-40B4-BE49-F238E27FC236}">
                <a16:creationId xmlns:a16="http://schemas.microsoft.com/office/drawing/2014/main" id="{701FB76B-0A19-ECFA-B2C3-CD5964D57B35}"/>
              </a:ext>
            </a:extLst>
          </p:cNvPr>
          <p:cNvSpPr txBox="1"/>
          <p:nvPr/>
        </p:nvSpPr>
        <p:spPr>
          <a:xfrm>
            <a:off x="400026" y="1640641"/>
            <a:ext cx="3709857" cy="4154984"/>
          </a:xfrm>
          <a:prstGeom prst="rect">
            <a:avLst/>
          </a:prstGeom>
          <a:noFill/>
        </p:spPr>
        <p:txBody>
          <a:bodyPr wrap="square" rtlCol="0">
            <a:spAutoFit/>
          </a:bodyPr>
          <a:lstStyle/>
          <a:p>
            <a:pPr>
              <a:spcAft>
                <a:spcPts val="1200"/>
              </a:spcAft>
            </a:pPr>
            <a:r>
              <a:rPr lang="en-US"/>
              <a:t>Under the </a:t>
            </a:r>
            <a:r>
              <a:rPr lang="en-US" b="1"/>
              <a:t>Job preference </a:t>
            </a:r>
            <a:r>
              <a:rPr lang="en-US"/>
              <a:t>tab, you will find the candidate’s:</a:t>
            </a:r>
          </a:p>
          <a:p>
            <a:pPr marL="285750" indent="-285750">
              <a:spcAft>
                <a:spcPts val="1200"/>
              </a:spcAft>
              <a:buFont typeface="Arial" panose="020B0604020202020204" pitchFamily="34" charset="0"/>
              <a:buChar char="•"/>
            </a:pPr>
            <a:r>
              <a:rPr lang="en-US" sz="1600"/>
              <a:t>Preferred employment type (internship or long-term/ permanent)</a:t>
            </a:r>
          </a:p>
          <a:p>
            <a:pPr marL="285750" indent="-285750">
              <a:spcAft>
                <a:spcPts val="1200"/>
              </a:spcAft>
              <a:buFont typeface="Arial" panose="020B0604020202020204" pitchFamily="34" charset="0"/>
              <a:buChar char="•"/>
            </a:pPr>
            <a:r>
              <a:rPr lang="en-US" sz="1600"/>
              <a:t>Date available to begin employment (if provided)</a:t>
            </a:r>
          </a:p>
          <a:p>
            <a:pPr marL="285750" indent="-285750">
              <a:spcAft>
                <a:spcPts val="1200"/>
              </a:spcAft>
              <a:buFont typeface="Arial" panose="020B0604020202020204" pitchFamily="34" charset="0"/>
              <a:buChar char="•"/>
            </a:pPr>
            <a:r>
              <a:rPr lang="en-US" sz="1600"/>
              <a:t>Up to two job preference categories based on their academic background and career interests</a:t>
            </a:r>
          </a:p>
          <a:p>
            <a:pPr marL="285750" indent="-285750">
              <a:spcAft>
                <a:spcPts val="1200"/>
              </a:spcAft>
              <a:buFont typeface="Arial" panose="020B0604020202020204" pitchFamily="34" charset="0"/>
              <a:buChar char="•"/>
            </a:pPr>
            <a:r>
              <a:rPr lang="en-US" sz="1600"/>
              <a:t>A short career interest statement indicating the types of opportunities they’re interested in</a:t>
            </a:r>
          </a:p>
          <a:p>
            <a:pPr>
              <a:spcAft>
                <a:spcPts val="1200"/>
              </a:spcAft>
            </a:pPr>
            <a:endParaRPr lang="en-US"/>
          </a:p>
        </p:txBody>
      </p:sp>
      <p:pic>
        <p:nvPicPr>
          <p:cNvPr id="5" name="Picture 4" descr="Job preference tab in the candidate information page.">
            <a:extLst>
              <a:ext uri="{FF2B5EF4-FFF2-40B4-BE49-F238E27FC236}">
                <a16:creationId xmlns:a16="http://schemas.microsoft.com/office/drawing/2014/main" id="{FC889514-2A33-CEBA-9D3E-75AE5A0EA03D}"/>
              </a:ext>
            </a:extLst>
          </p:cNvPr>
          <p:cNvPicPr>
            <a:picLocks noChangeAspect="1"/>
          </p:cNvPicPr>
          <p:nvPr/>
        </p:nvPicPr>
        <p:blipFill>
          <a:blip r:embed="rId2"/>
          <a:stretch>
            <a:fillRect/>
          </a:stretch>
        </p:blipFill>
        <p:spPr>
          <a:xfrm>
            <a:off x="4245609" y="1966450"/>
            <a:ext cx="7770210" cy="3236810"/>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B5A1FF38-FC60-8839-C7C3-FC6671356345}"/>
              </a:ext>
              <a:ext uri="{C183D7F6-B498-43B3-948B-1728B52AA6E4}">
                <adec:decorative xmlns:adec="http://schemas.microsoft.com/office/drawing/2017/decorative" val="1"/>
              </a:ext>
            </a:extLst>
          </p:cNvPr>
          <p:cNvSpPr/>
          <p:nvPr/>
        </p:nvSpPr>
        <p:spPr>
          <a:xfrm>
            <a:off x="7049728" y="2826431"/>
            <a:ext cx="1032388" cy="3272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45A67DCB-AF61-6C3D-C794-A5B21065F142}"/>
              </a:ext>
            </a:extLst>
          </p:cNvPr>
          <p:cNvSpPr>
            <a:spLocks noGrp="1"/>
          </p:cNvSpPr>
          <p:nvPr>
            <p:ph type="sldNum" sz="quarter" idx="11"/>
          </p:nvPr>
        </p:nvSpPr>
        <p:spPr/>
        <p:txBody>
          <a:bodyPr/>
          <a:lstStyle/>
          <a:p>
            <a:fld id="{4A217ABC-3BCB-4F47-AC3C-9D5177951563}" type="slidenum">
              <a:rPr lang="en-US" smtClean="0"/>
              <a:pPr/>
              <a:t>26</a:t>
            </a:fld>
            <a:endParaRPr lang="en-US"/>
          </a:p>
        </p:txBody>
      </p:sp>
    </p:spTree>
    <p:extLst>
      <p:ext uri="{BB962C8B-B14F-4D97-AF65-F5344CB8AC3E}">
        <p14:creationId xmlns:p14="http://schemas.microsoft.com/office/powerpoint/2010/main" val="389108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F9782-2D6B-ED89-B4A9-7CF9ADFD3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68EDC-2094-F21F-1C9A-1BD101CD121A}"/>
              </a:ext>
            </a:extLst>
          </p:cNvPr>
          <p:cNvSpPr>
            <a:spLocks noGrp="1"/>
          </p:cNvSpPr>
          <p:nvPr>
            <p:ph type="title"/>
          </p:nvPr>
        </p:nvSpPr>
        <p:spPr/>
        <p:txBody>
          <a:bodyPr/>
          <a:lstStyle/>
          <a:p>
            <a:r>
              <a:rPr lang="en-US"/>
              <a:t>Location Preference</a:t>
            </a:r>
          </a:p>
        </p:txBody>
      </p:sp>
      <p:sp>
        <p:nvSpPr>
          <p:cNvPr id="11" name="TextBox 10">
            <a:extLst>
              <a:ext uri="{FF2B5EF4-FFF2-40B4-BE49-F238E27FC236}">
                <a16:creationId xmlns:a16="http://schemas.microsoft.com/office/drawing/2014/main" id="{E6A00C20-F5C6-0B65-66BD-95B0A384C715}"/>
              </a:ext>
            </a:extLst>
          </p:cNvPr>
          <p:cNvSpPr txBox="1"/>
          <p:nvPr/>
        </p:nvSpPr>
        <p:spPr>
          <a:xfrm>
            <a:off x="345149" y="2283022"/>
            <a:ext cx="4086571" cy="2769989"/>
          </a:xfrm>
          <a:prstGeom prst="rect">
            <a:avLst/>
          </a:prstGeom>
          <a:noFill/>
        </p:spPr>
        <p:txBody>
          <a:bodyPr wrap="square" rtlCol="0">
            <a:spAutoFit/>
          </a:bodyPr>
          <a:lstStyle/>
          <a:p>
            <a:pPr>
              <a:spcAft>
                <a:spcPts val="1200"/>
              </a:spcAft>
            </a:pPr>
            <a:r>
              <a:rPr lang="en-US" dirty="0"/>
              <a:t>Under the </a:t>
            </a:r>
            <a:r>
              <a:rPr lang="en-US" b="1" dirty="0"/>
              <a:t>Location preference </a:t>
            </a:r>
            <a:r>
              <a:rPr lang="en-US" dirty="0"/>
              <a:t>tab, you will find the candidate’s:</a:t>
            </a:r>
          </a:p>
          <a:p>
            <a:pPr marL="285750" indent="-285750">
              <a:spcAft>
                <a:spcPts val="1200"/>
              </a:spcAft>
              <a:buFont typeface="Arial" panose="020B0604020202020204" pitchFamily="34" charset="0"/>
              <a:buChar char="•"/>
            </a:pPr>
            <a:r>
              <a:rPr lang="en-US" dirty="0"/>
              <a:t>List of preferred work locations, if specified</a:t>
            </a:r>
          </a:p>
          <a:p>
            <a:pPr marL="285750" indent="-285750">
              <a:spcAft>
                <a:spcPts val="1200"/>
              </a:spcAft>
              <a:buFont typeface="Arial" panose="020B0604020202020204" pitchFamily="34" charset="0"/>
              <a:buChar char="•"/>
            </a:pPr>
            <a:r>
              <a:rPr lang="en-US" dirty="0"/>
              <a:t>Information on a candidate’s willingness to work abroad</a:t>
            </a:r>
          </a:p>
          <a:p>
            <a:pPr marL="285750" indent="-285750">
              <a:spcAft>
                <a:spcPts val="1200"/>
              </a:spcAft>
              <a:buFont typeface="Arial" panose="020B0604020202020204" pitchFamily="34" charset="0"/>
              <a:buChar char="•"/>
            </a:pPr>
            <a:r>
              <a:rPr lang="en-US" dirty="0"/>
              <a:t>The work sites the candidate is interested in</a:t>
            </a:r>
          </a:p>
        </p:txBody>
      </p:sp>
      <p:pic>
        <p:nvPicPr>
          <p:cNvPr id="5" name="Picture 4" descr="Location preference tab in the candidate information page.">
            <a:extLst>
              <a:ext uri="{FF2B5EF4-FFF2-40B4-BE49-F238E27FC236}">
                <a16:creationId xmlns:a16="http://schemas.microsoft.com/office/drawing/2014/main" id="{6F249648-1999-0FBA-63AE-E5ACEAE7706A}"/>
              </a:ext>
            </a:extLst>
          </p:cNvPr>
          <p:cNvPicPr>
            <a:picLocks noChangeAspect="1"/>
          </p:cNvPicPr>
          <p:nvPr/>
        </p:nvPicPr>
        <p:blipFill>
          <a:blip r:embed="rId2"/>
          <a:stretch>
            <a:fillRect/>
          </a:stretch>
        </p:blipFill>
        <p:spPr>
          <a:xfrm>
            <a:off x="4739148" y="2204363"/>
            <a:ext cx="7169835" cy="3148710"/>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F53F6409-2621-C9E7-F51F-43E08036B41F}"/>
              </a:ext>
              <a:ext uri="{C183D7F6-B498-43B3-948B-1728B52AA6E4}">
                <adec:decorative xmlns:adec="http://schemas.microsoft.com/office/drawing/2017/decorative" val="1"/>
              </a:ext>
            </a:extLst>
          </p:cNvPr>
          <p:cNvSpPr/>
          <p:nvPr/>
        </p:nvSpPr>
        <p:spPr>
          <a:xfrm>
            <a:off x="8917857" y="3119084"/>
            <a:ext cx="1415845" cy="3272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3B11C848-D22B-8320-8106-319E952D9D8D}"/>
              </a:ext>
            </a:extLst>
          </p:cNvPr>
          <p:cNvSpPr>
            <a:spLocks noGrp="1"/>
          </p:cNvSpPr>
          <p:nvPr>
            <p:ph type="sldNum" sz="quarter" idx="11"/>
          </p:nvPr>
        </p:nvSpPr>
        <p:spPr/>
        <p:txBody>
          <a:bodyPr/>
          <a:lstStyle/>
          <a:p>
            <a:fld id="{4A217ABC-3BCB-4F47-AC3C-9D5177951563}" type="slidenum">
              <a:rPr lang="en-US" smtClean="0"/>
              <a:pPr/>
              <a:t>27</a:t>
            </a:fld>
            <a:endParaRPr lang="en-US"/>
          </a:p>
        </p:txBody>
      </p:sp>
    </p:spTree>
    <p:extLst>
      <p:ext uri="{BB962C8B-B14F-4D97-AF65-F5344CB8AC3E}">
        <p14:creationId xmlns:p14="http://schemas.microsoft.com/office/powerpoint/2010/main" val="395345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4FDD-3296-473D-6BB1-0500BF7E2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65863-33A7-54F1-D515-2A90517DFB0A}"/>
              </a:ext>
            </a:extLst>
          </p:cNvPr>
          <p:cNvSpPr>
            <a:spLocks noGrp="1"/>
          </p:cNvSpPr>
          <p:nvPr>
            <p:ph type="title"/>
          </p:nvPr>
        </p:nvSpPr>
        <p:spPr/>
        <p:txBody>
          <a:bodyPr/>
          <a:lstStyle/>
          <a:p>
            <a:r>
              <a:rPr lang="en-US"/>
              <a:t>Hiring Paths</a:t>
            </a:r>
          </a:p>
        </p:txBody>
      </p:sp>
      <p:sp>
        <p:nvSpPr>
          <p:cNvPr id="11" name="TextBox 10">
            <a:extLst>
              <a:ext uri="{FF2B5EF4-FFF2-40B4-BE49-F238E27FC236}">
                <a16:creationId xmlns:a16="http://schemas.microsoft.com/office/drawing/2014/main" id="{8697AF87-0043-51C3-A4FA-27F1E150610B}"/>
              </a:ext>
            </a:extLst>
          </p:cNvPr>
          <p:cNvSpPr txBox="1"/>
          <p:nvPr/>
        </p:nvSpPr>
        <p:spPr>
          <a:xfrm>
            <a:off x="360700" y="2536730"/>
            <a:ext cx="4086571" cy="2031325"/>
          </a:xfrm>
          <a:prstGeom prst="rect">
            <a:avLst/>
          </a:prstGeom>
          <a:noFill/>
        </p:spPr>
        <p:txBody>
          <a:bodyPr wrap="square" rtlCol="0">
            <a:spAutoFit/>
          </a:bodyPr>
          <a:lstStyle/>
          <a:p>
            <a:r>
              <a:rPr lang="en-US"/>
              <a:t>Candidates in the WRP Talent Program are eligible for the Schedule A hiring authority.</a:t>
            </a:r>
          </a:p>
          <a:p>
            <a:endParaRPr lang="en-US"/>
          </a:p>
          <a:p>
            <a:r>
              <a:rPr lang="en-US"/>
              <a:t>Under the hiring paths tab, candidates can indicate whether they are eligible for hiring under any other hiring paths.</a:t>
            </a:r>
          </a:p>
        </p:txBody>
      </p:sp>
      <p:pic>
        <p:nvPicPr>
          <p:cNvPr id="6" name="Picture 5" descr="Hiring paths tab in the candidate information page.">
            <a:extLst>
              <a:ext uri="{FF2B5EF4-FFF2-40B4-BE49-F238E27FC236}">
                <a16:creationId xmlns:a16="http://schemas.microsoft.com/office/drawing/2014/main" id="{D029A6DA-78EC-601A-BB10-8A8725B5B8A0}"/>
              </a:ext>
            </a:extLst>
          </p:cNvPr>
          <p:cNvPicPr>
            <a:picLocks noChangeAspect="1"/>
          </p:cNvPicPr>
          <p:nvPr/>
        </p:nvPicPr>
        <p:blipFill>
          <a:blip r:embed="rId2"/>
          <a:stretch>
            <a:fillRect/>
          </a:stretch>
        </p:blipFill>
        <p:spPr>
          <a:xfrm>
            <a:off x="4861584" y="2544801"/>
            <a:ext cx="7038540" cy="2031325"/>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A995D82C-F798-76EB-1A3B-3F6D77F404BB}"/>
              </a:ext>
              <a:ext uri="{C183D7F6-B498-43B3-948B-1728B52AA6E4}">
                <adec:decorative xmlns:adec="http://schemas.microsoft.com/office/drawing/2017/decorative" val="1"/>
              </a:ext>
            </a:extLst>
          </p:cNvPr>
          <p:cNvSpPr/>
          <p:nvPr/>
        </p:nvSpPr>
        <p:spPr>
          <a:xfrm>
            <a:off x="10553152" y="3493399"/>
            <a:ext cx="1085783" cy="3272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9349CCED-218F-0E4A-0DC3-D568005DBCF6}"/>
              </a:ext>
            </a:extLst>
          </p:cNvPr>
          <p:cNvSpPr>
            <a:spLocks noGrp="1"/>
          </p:cNvSpPr>
          <p:nvPr>
            <p:ph type="sldNum" sz="quarter" idx="11"/>
          </p:nvPr>
        </p:nvSpPr>
        <p:spPr/>
        <p:txBody>
          <a:bodyPr/>
          <a:lstStyle/>
          <a:p>
            <a:fld id="{4A217ABC-3BCB-4F47-AC3C-9D5177951563}" type="slidenum">
              <a:rPr lang="en-US" smtClean="0"/>
              <a:pPr/>
              <a:t>28</a:t>
            </a:fld>
            <a:endParaRPr lang="en-US"/>
          </a:p>
        </p:txBody>
      </p:sp>
    </p:spTree>
    <p:extLst>
      <p:ext uri="{BB962C8B-B14F-4D97-AF65-F5344CB8AC3E}">
        <p14:creationId xmlns:p14="http://schemas.microsoft.com/office/powerpoint/2010/main" val="64287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0817-84A6-60D7-CED2-71D41E802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62752-D30A-C740-1FF4-FED3BAD7725F}"/>
              </a:ext>
            </a:extLst>
          </p:cNvPr>
          <p:cNvSpPr>
            <a:spLocks noGrp="1"/>
          </p:cNvSpPr>
          <p:nvPr>
            <p:ph type="title"/>
          </p:nvPr>
        </p:nvSpPr>
        <p:spPr/>
        <p:txBody>
          <a:bodyPr/>
          <a:lstStyle/>
          <a:p>
            <a:r>
              <a:rPr lang="en-US" dirty="0"/>
              <a:t>Resume</a:t>
            </a:r>
          </a:p>
        </p:txBody>
      </p:sp>
      <p:sp>
        <p:nvSpPr>
          <p:cNvPr id="11" name="TextBox 10">
            <a:extLst>
              <a:ext uri="{FF2B5EF4-FFF2-40B4-BE49-F238E27FC236}">
                <a16:creationId xmlns:a16="http://schemas.microsoft.com/office/drawing/2014/main" id="{A20A31F6-827C-E336-B80D-0B65F168C7ED}"/>
              </a:ext>
            </a:extLst>
          </p:cNvPr>
          <p:cNvSpPr txBox="1"/>
          <p:nvPr/>
        </p:nvSpPr>
        <p:spPr>
          <a:xfrm>
            <a:off x="409860" y="2036786"/>
            <a:ext cx="3582038" cy="2862322"/>
          </a:xfrm>
          <a:prstGeom prst="rect">
            <a:avLst/>
          </a:prstGeom>
          <a:noFill/>
        </p:spPr>
        <p:txBody>
          <a:bodyPr wrap="square" lIns="91440" tIns="45720" rIns="91440" bIns="45720" rtlCol="0" anchor="t">
            <a:spAutoFit/>
          </a:bodyPr>
          <a:lstStyle/>
          <a:p>
            <a:r>
              <a:rPr lang="en-US" dirty="0"/>
              <a:t>The candidate information page will also display the resume the candidate submitted with their WRP application.</a:t>
            </a:r>
          </a:p>
          <a:p>
            <a:endParaRPr lang="en-US" dirty="0"/>
          </a:p>
          <a:p>
            <a:r>
              <a:rPr lang="en-US" dirty="0"/>
              <a:t>You can view the entire resume on the page, or you can download or print the resume using the icons in the upper-right corner of the resume PDF.</a:t>
            </a:r>
            <a:endParaRPr lang="en-US" dirty="0">
              <a:ea typeface="Source Sans Pro"/>
            </a:endParaRPr>
          </a:p>
        </p:txBody>
      </p:sp>
      <p:pic>
        <p:nvPicPr>
          <p:cNvPr id="5" name="Picture 4" descr="Candidate resume highlighting the print and save buttons">
            <a:extLst>
              <a:ext uri="{FF2B5EF4-FFF2-40B4-BE49-F238E27FC236}">
                <a16:creationId xmlns:a16="http://schemas.microsoft.com/office/drawing/2014/main" id="{8150FE80-F072-CB8C-963E-AE06E3AFA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898" y="1789918"/>
            <a:ext cx="7976546" cy="3356057"/>
          </a:xfrm>
          <a:prstGeom prst="rect">
            <a:avLst/>
          </a:prstGeom>
          <a:ln>
            <a:solidFill>
              <a:srgbClr val="073759"/>
            </a:solidFill>
          </a:ln>
          <a:effectLst>
            <a:outerShdw blurRad="292100" dist="139700" dir="2700000" algn="ctr" rotWithShape="0">
              <a:srgbClr val="073759">
                <a:alpha val="65000"/>
              </a:srgbClr>
            </a:outerShdw>
          </a:effectLst>
        </p:spPr>
      </p:pic>
      <p:sp>
        <p:nvSpPr>
          <p:cNvPr id="7" name="Oval 6">
            <a:extLst>
              <a:ext uri="{FF2B5EF4-FFF2-40B4-BE49-F238E27FC236}">
                <a16:creationId xmlns:a16="http://schemas.microsoft.com/office/drawing/2014/main" id="{C38A81F8-EA57-B4AD-6660-8BBA9B5AAF93}"/>
              </a:ext>
              <a:ext uri="{C183D7F6-B498-43B3-948B-1728B52AA6E4}">
                <adec:decorative xmlns:adec="http://schemas.microsoft.com/office/drawing/2017/decorative" val="1"/>
              </a:ext>
            </a:extLst>
          </p:cNvPr>
          <p:cNvSpPr/>
          <p:nvPr/>
        </p:nvSpPr>
        <p:spPr>
          <a:xfrm>
            <a:off x="11323116" y="2283047"/>
            <a:ext cx="786582" cy="3272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E204F3D6-E86C-87B4-117E-2DD32B1BD311}"/>
              </a:ext>
            </a:extLst>
          </p:cNvPr>
          <p:cNvSpPr>
            <a:spLocks noGrp="1"/>
          </p:cNvSpPr>
          <p:nvPr>
            <p:ph type="sldNum" sz="quarter" idx="11"/>
          </p:nvPr>
        </p:nvSpPr>
        <p:spPr/>
        <p:txBody>
          <a:bodyPr/>
          <a:lstStyle/>
          <a:p>
            <a:fld id="{4A217ABC-3BCB-4F47-AC3C-9D5177951563}" type="slidenum">
              <a:rPr lang="en-US" smtClean="0"/>
              <a:pPr/>
              <a:t>29</a:t>
            </a:fld>
            <a:endParaRPr lang="en-US"/>
          </a:p>
        </p:txBody>
      </p:sp>
    </p:spTree>
    <p:extLst>
      <p:ext uri="{BB962C8B-B14F-4D97-AF65-F5344CB8AC3E}">
        <p14:creationId xmlns:p14="http://schemas.microsoft.com/office/powerpoint/2010/main" val="157414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FF52A-8212-E619-F145-D4F5BCB17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61B86-5D47-E228-2A95-8639B91A3A0F}"/>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3830CFCB-CEE1-EE99-ECAB-C9FCDB4E466F}"/>
              </a:ext>
            </a:extLst>
          </p:cNvPr>
          <p:cNvSpPr>
            <a:spLocks noGrp="1"/>
          </p:cNvSpPr>
          <p:nvPr>
            <p:ph idx="1"/>
          </p:nvPr>
        </p:nvSpPr>
        <p:spPr>
          <a:xfrm>
            <a:off x="685800" y="1600199"/>
            <a:ext cx="10972800" cy="4179979"/>
          </a:xfrm>
        </p:spPr>
        <p:txBody>
          <a:bodyPr lIns="91440" tIns="45720" rIns="91440" bIns="45720" anchor="t"/>
          <a:lstStyle/>
          <a:p>
            <a:pPr marL="0" indent="0">
              <a:lnSpc>
                <a:spcPct val="100000"/>
              </a:lnSpc>
              <a:spcBef>
                <a:spcPts val="600"/>
              </a:spcBef>
              <a:spcAft>
                <a:spcPts val="1200"/>
              </a:spcAft>
              <a:buNone/>
            </a:pPr>
            <a:r>
              <a:rPr lang="en-US" sz="1800" dirty="0">
                <a:latin typeface="Source Sans Pro"/>
                <a:ea typeface="Source Sans Pro"/>
              </a:rPr>
              <a:t>The Workforce Recruitment Program (WRP) helps federal employers hire college students and recent graduates with disabilities for internships or permanent jobs. WRP candidates are eligible for the federal government's </a:t>
            </a:r>
            <a:r>
              <a:rPr lang="en-US" sz="1800" dirty="0">
                <a:latin typeface="Source Sans Pro"/>
                <a:ea typeface="Source Sans Pro"/>
                <a:hlinkClick r:id="rId2"/>
              </a:rPr>
              <a:t>Schedule A Hiring Authority for Persons with Disabilities</a:t>
            </a:r>
            <a:r>
              <a:rPr lang="en-US" sz="1800" dirty="0">
                <a:latin typeface="Source Sans Pro"/>
                <a:ea typeface="Source Sans Pro"/>
              </a:rPr>
              <a:t>, which allows agencies to hire without posting a job announcement or going through the certification process. Candidates provide documentation to verify Schedule A eligibility when applying to the program. The WRP is a key tool that supports federal agencies in maintaining compliance with requirements of Section 501 of the Rehabilitation Act.</a:t>
            </a:r>
          </a:p>
          <a:p>
            <a:pPr marL="0" indent="0">
              <a:lnSpc>
                <a:spcPct val="100000"/>
              </a:lnSpc>
              <a:spcBef>
                <a:spcPts val="600"/>
              </a:spcBef>
              <a:spcAft>
                <a:spcPts val="600"/>
              </a:spcAft>
              <a:buNone/>
            </a:pPr>
            <a:r>
              <a:rPr lang="en-US" sz="1800" b="1" dirty="0">
                <a:latin typeface="Source Sans Pro"/>
                <a:ea typeface="Source Sans Pro"/>
              </a:rPr>
              <a:t>How WRP Can Help You Recruit Talent</a:t>
            </a:r>
          </a:p>
          <a:p>
            <a:pPr>
              <a:lnSpc>
                <a:spcPct val="100000"/>
              </a:lnSpc>
              <a:spcBef>
                <a:spcPts val="600"/>
              </a:spcBef>
              <a:spcAft>
                <a:spcPts val="600"/>
              </a:spcAft>
            </a:pPr>
            <a:r>
              <a:rPr lang="en-US" sz="1600" dirty="0">
                <a:latin typeface="Source Sans Pro"/>
                <a:ea typeface="Source Sans Pro"/>
              </a:rPr>
              <a:t>Increase disability employment in your workplace by hiring job-ready candidates. The candidate database is renewed each December, and candidates can update their application throughout the year.</a:t>
            </a:r>
          </a:p>
          <a:p>
            <a:pPr>
              <a:lnSpc>
                <a:spcPct val="100000"/>
              </a:lnSpc>
              <a:spcBef>
                <a:spcPts val="600"/>
              </a:spcBef>
              <a:spcAft>
                <a:spcPts val="600"/>
              </a:spcAft>
            </a:pPr>
            <a:r>
              <a:rPr lang="en-US" sz="1600" dirty="0">
                <a:latin typeface="Source Sans Pro"/>
                <a:ea typeface="Source Sans Pro"/>
              </a:rPr>
              <a:t>Streamline your searches for candidates with the customized search page. Filter candidates based on major, degree, job and location preference, keywords, and more.</a:t>
            </a:r>
          </a:p>
          <a:p>
            <a:pPr>
              <a:lnSpc>
                <a:spcPct val="100000"/>
              </a:lnSpc>
              <a:spcBef>
                <a:spcPts val="600"/>
              </a:spcBef>
              <a:spcAft>
                <a:spcPts val="600"/>
              </a:spcAft>
            </a:pPr>
            <a:r>
              <a:rPr lang="en-US" sz="1600" dirty="0">
                <a:latin typeface="Source Sans Pro"/>
                <a:ea typeface="Source Sans Pro"/>
              </a:rPr>
              <a:t>Access relevant candidate information easily. Bookmark candidate applications and resumes for later viewing.</a:t>
            </a:r>
          </a:p>
          <a:p>
            <a:pPr>
              <a:lnSpc>
                <a:spcPct val="100000"/>
              </a:lnSpc>
              <a:spcBef>
                <a:spcPts val="600"/>
              </a:spcBef>
              <a:spcAft>
                <a:spcPts val="600"/>
              </a:spcAft>
            </a:pPr>
            <a:r>
              <a:rPr lang="en-US" sz="1600" dirty="0">
                <a:latin typeface="Source Sans Pro"/>
                <a:ea typeface="Source Sans Pro"/>
              </a:rPr>
              <a:t>Expedite the hiring process by connecting with WRP candidates directly regarding job opportunities.</a:t>
            </a:r>
          </a:p>
          <a:p>
            <a:pPr>
              <a:lnSpc>
                <a:spcPct val="100000"/>
              </a:lnSpc>
              <a:spcBef>
                <a:spcPts val="600"/>
              </a:spcBef>
              <a:spcAft>
                <a:spcPts val="600"/>
              </a:spcAft>
            </a:pPr>
            <a:endParaRPr lang="en-US" sz="1800" dirty="0"/>
          </a:p>
        </p:txBody>
      </p:sp>
      <p:sp>
        <p:nvSpPr>
          <p:cNvPr id="5" name="TextBox 4">
            <a:extLst>
              <a:ext uri="{FF2B5EF4-FFF2-40B4-BE49-F238E27FC236}">
                <a16:creationId xmlns:a16="http://schemas.microsoft.com/office/drawing/2014/main" id="{99D789DA-67C8-9B98-4ABC-3B9A3BF6A783}"/>
              </a:ext>
            </a:extLst>
          </p:cNvPr>
          <p:cNvSpPr txBox="1"/>
          <p:nvPr/>
        </p:nvSpPr>
        <p:spPr>
          <a:xfrm>
            <a:off x="9181640" y="6052314"/>
            <a:ext cx="2476960" cy="307777"/>
          </a:xfrm>
          <a:prstGeom prst="rect">
            <a:avLst/>
          </a:prstGeom>
          <a:solidFill>
            <a:schemeClr val="accent5">
              <a:lumMod val="20000"/>
              <a:lumOff val="80000"/>
            </a:schemeClr>
          </a:solidFill>
          <a:ln>
            <a:solidFill>
              <a:srgbClr val="073759"/>
            </a:solidFill>
          </a:ln>
        </p:spPr>
        <p:txBody>
          <a:bodyPr wrap="none" rtlCol="0">
            <a:spAutoFit/>
          </a:bodyPr>
          <a:lstStyle/>
          <a:p>
            <a:r>
              <a:rPr lang="en-US" sz="1400" dirty="0"/>
              <a:t>Source: </a:t>
            </a:r>
            <a:r>
              <a:rPr lang="en-US" sz="1400" dirty="0">
                <a:hlinkClick r:id="rId3"/>
              </a:rPr>
              <a:t>https://www.wrp.gov/</a:t>
            </a:r>
            <a:endParaRPr lang="en-US" sz="1400" dirty="0"/>
          </a:p>
        </p:txBody>
      </p:sp>
      <p:sp>
        <p:nvSpPr>
          <p:cNvPr id="4" name="Slide Number Placeholder 3">
            <a:extLst>
              <a:ext uri="{FF2B5EF4-FFF2-40B4-BE49-F238E27FC236}">
                <a16:creationId xmlns:a16="http://schemas.microsoft.com/office/drawing/2014/main" id="{26896208-5EA6-7C68-A5DE-FB89C936CB04}"/>
              </a:ext>
            </a:extLst>
          </p:cNvPr>
          <p:cNvSpPr>
            <a:spLocks noGrp="1"/>
          </p:cNvSpPr>
          <p:nvPr>
            <p:ph type="sldNum" sz="quarter" idx="11"/>
          </p:nvPr>
        </p:nvSpPr>
        <p:spPr/>
        <p:txBody>
          <a:bodyPr/>
          <a:lstStyle/>
          <a:p>
            <a:fld id="{4A217ABC-3BCB-4F47-AC3C-9D5177951563}" type="slidenum">
              <a:rPr lang="en-US" smtClean="0"/>
              <a:pPr/>
              <a:t>3</a:t>
            </a:fld>
            <a:endParaRPr lang="en-US"/>
          </a:p>
        </p:txBody>
      </p:sp>
    </p:spTree>
    <p:extLst>
      <p:ext uri="{BB962C8B-B14F-4D97-AF65-F5344CB8AC3E}">
        <p14:creationId xmlns:p14="http://schemas.microsoft.com/office/powerpoint/2010/main" val="237673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E305-86D9-33F3-3750-30145AC57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BA945-D56F-1ED7-2E93-4046479B9618}"/>
              </a:ext>
            </a:extLst>
          </p:cNvPr>
          <p:cNvSpPr>
            <a:spLocks noGrp="1"/>
          </p:cNvSpPr>
          <p:nvPr>
            <p:ph type="title"/>
          </p:nvPr>
        </p:nvSpPr>
        <p:spPr/>
        <p:txBody>
          <a:bodyPr/>
          <a:lstStyle/>
          <a:p>
            <a:r>
              <a:rPr lang="en-US"/>
              <a:t>Contacting Candidates</a:t>
            </a:r>
          </a:p>
        </p:txBody>
      </p:sp>
      <p:sp>
        <p:nvSpPr>
          <p:cNvPr id="3" name="Slide Number Placeholder 2">
            <a:extLst>
              <a:ext uri="{FF2B5EF4-FFF2-40B4-BE49-F238E27FC236}">
                <a16:creationId xmlns:a16="http://schemas.microsoft.com/office/drawing/2014/main" id="{4DFA4C4C-6203-4F47-50E2-B8D473645F7F}"/>
              </a:ext>
            </a:extLst>
          </p:cNvPr>
          <p:cNvSpPr>
            <a:spLocks noGrp="1"/>
          </p:cNvSpPr>
          <p:nvPr>
            <p:ph type="sldNum" sz="quarter" idx="4"/>
          </p:nvPr>
        </p:nvSpPr>
        <p:spPr/>
        <p:txBody>
          <a:bodyPr/>
          <a:lstStyle/>
          <a:p>
            <a:fld id="{4A217ABC-3BCB-4F47-AC3C-9D5177951563}" type="slidenum">
              <a:rPr lang="en-US" smtClean="0"/>
              <a:pPr/>
              <a:t>30</a:t>
            </a:fld>
            <a:endParaRPr lang="en-US"/>
          </a:p>
        </p:txBody>
      </p:sp>
    </p:spTree>
    <p:extLst>
      <p:ext uri="{BB962C8B-B14F-4D97-AF65-F5344CB8AC3E}">
        <p14:creationId xmlns:p14="http://schemas.microsoft.com/office/powerpoint/2010/main" val="37507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A79A-7B0D-0EB5-9B54-438BA44F4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25376-22C8-85B4-8F44-6E2AA2C4DB88}"/>
              </a:ext>
            </a:extLst>
          </p:cNvPr>
          <p:cNvSpPr>
            <a:spLocks noGrp="1"/>
          </p:cNvSpPr>
          <p:nvPr>
            <p:ph type="title"/>
          </p:nvPr>
        </p:nvSpPr>
        <p:spPr/>
        <p:txBody>
          <a:bodyPr/>
          <a:lstStyle/>
          <a:p>
            <a:r>
              <a:rPr lang="en-US"/>
              <a:t>Email All Candidates</a:t>
            </a:r>
          </a:p>
        </p:txBody>
      </p:sp>
      <p:sp>
        <p:nvSpPr>
          <p:cNvPr id="11" name="TextBox 10">
            <a:extLst>
              <a:ext uri="{FF2B5EF4-FFF2-40B4-BE49-F238E27FC236}">
                <a16:creationId xmlns:a16="http://schemas.microsoft.com/office/drawing/2014/main" id="{28E3A13B-69CE-65C1-0387-50FC5F7603BD}"/>
              </a:ext>
            </a:extLst>
          </p:cNvPr>
          <p:cNvSpPr txBox="1"/>
          <p:nvPr/>
        </p:nvSpPr>
        <p:spPr>
          <a:xfrm>
            <a:off x="533400" y="1705510"/>
            <a:ext cx="4320087" cy="4370607"/>
          </a:xfrm>
          <a:prstGeom prst="rect">
            <a:avLst/>
          </a:prstGeom>
          <a:noFill/>
        </p:spPr>
        <p:txBody>
          <a:bodyPr wrap="square" lIns="91440" tIns="45720" rIns="91440" bIns="45720" rtlCol="0" anchor="t">
            <a:spAutoFit/>
          </a:bodyPr>
          <a:lstStyle/>
          <a:p>
            <a:r>
              <a:rPr lang="en-US" dirty="0"/>
              <a:t>Once you have conducted a search, you have the option to email the resulting candidates by selecting </a:t>
            </a:r>
            <a:r>
              <a:rPr lang="en-US" b="1" dirty="0"/>
              <a:t>Email all candidates</a:t>
            </a:r>
            <a:r>
              <a:rPr lang="en-US" dirty="0"/>
              <a:t> at the top of the list. </a:t>
            </a:r>
          </a:p>
          <a:p>
            <a:endParaRPr lang="en-US" dirty="0"/>
          </a:p>
          <a:p>
            <a:r>
              <a:rPr lang="en-US" dirty="0"/>
              <a:t>This will generate a new email using your email client (e.g., Outlook) with all the candidates included in the blind copy (BCC) line.</a:t>
            </a:r>
          </a:p>
          <a:p>
            <a:endParaRPr lang="en-US" dirty="0"/>
          </a:p>
          <a:p>
            <a:r>
              <a:rPr lang="en-US" dirty="0"/>
              <a:t>You can only email 500 candidates at one time. If your search generates more than 500 candidates, the Email all candidates button will be disabled until you further narrow your search.</a:t>
            </a:r>
          </a:p>
        </p:txBody>
      </p:sp>
      <p:pic>
        <p:nvPicPr>
          <p:cNvPr id="6" name="Picture 5" descr="Workforce Recruitment Program candidate list with the email all candidates button highlighted.">
            <a:extLst>
              <a:ext uri="{FF2B5EF4-FFF2-40B4-BE49-F238E27FC236}">
                <a16:creationId xmlns:a16="http://schemas.microsoft.com/office/drawing/2014/main" id="{DF07A4BA-D07A-6B87-D10D-8AECB00A212E}"/>
              </a:ext>
            </a:extLst>
          </p:cNvPr>
          <p:cNvPicPr>
            <a:picLocks noChangeAspect="1"/>
          </p:cNvPicPr>
          <p:nvPr/>
        </p:nvPicPr>
        <p:blipFill>
          <a:blip r:embed="rId2"/>
          <a:stretch>
            <a:fillRect/>
          </a:stretch>
        </p:blipFill>
        <p:spPr>
          <a:xfrm>
            <a:off x="4945124" y="1569606"/>
            <a:ext cx="6612446" cy="4692939"/>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64D29EF7-AA89-C940-A61B-E03122224357}"/>
              </a:ext>
              <a:ext uri="{C183D7F6-B498-43B3-948B-1728B52AA6E4}">
                <adec:decorative xmlns:adec="http://schemas.microsoft.com/office/drawing/2017/decorative" val="1"/>
              </a:ext>
            </a:extLst>
          </p:cNvPr>
          <p:cNvSpPr/>
          <p:nvPr/>
        </p:nvSpPr>
        <p:spPr>
          <a:xfrm>
            <a:off x="4849808" y="3864706"/>
            <a:ext cx="1398638" cy="3272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A0249C15-9A03-8278-07BE-473625DF6462}"/>
              </a:ext>
            </a:extLst>
          </p:cNvPr>
          <p:cNvSpPr>
            <a:spLocks noGrp="1"/>
          </p:cNvSpPr>
          <p:nvPr>
            <p:ph type="sldNum" sz="quarter" idx="11"/>
          </p:nvPr>
        </p:nvSpPr>
        <p:spPr/>
        <p:txBody>
          <a:bodyPr/>
          <a:lstStyle/>
          <a:p>
            <a:fld id="{4A217ABC-3BCB-4F47-AC3C-9D5177951563}" type="slidenum">
              <a:rPr lang="en-US" smtClean="0"/>
              <a:pPr/>
              <a:t>31</a:t>
            </a:fld>
            <a:endParaRPr lang="en-US"/>
          </a:p>
        </p:txBody>
      </p:sp>
    </p:spTree>
    <p:extLst>
      <p:ext uri="{BB962C8B-B14F-4D97-AF65-F5344CB8AC3E}">
        <p14:creationId xmlns:p14="http://schemas.microsoft.com/office/powerpoint/2010/main" val="2570886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B533-9D11-1636-A5FA-01338B8FB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AD1DC-1C29-7774-3CE5-5A82CECCF2B3}"/>
              </a:ext>
            </a:extLst>
          </p:cNvPr>
          <p:cNvSpPr>
            <a:spLocks noGrp="1"/>
          </p:cNvSpPr>
          <p:nvPr>
            <p:ph type="title"/>
          </p:nvPr>
        </p:nvSpPr>
        <p:spPr/>
        <p:txBody>
          <a:bodyPr/>
          <a:lstStyle/>
          <a:p>
            <a:r>
              <a:rPr lang="en-US"/>
              <a:t>Email Select Candidates</a:t>
            </a:r>
          </a:p>
        </p:txBody>
      </p:sp>
      <p:sp>
        <p:nvSpPr>
          <p:cNvPr id="11" name="TextBox 10">
            <a:extLst>
              <a:ext uri="{FF2B5EF4-FFF2-40B4-BE49-F238E27FC236}">
                <a16:creationId xmlns:a16="http://schemas.microsoft.com/office/drawing/2014/main" id="{3C071AF7-B1BE-6C4B-E734-E857541F9EFC}"/>
              </a:ext>
            </a:extLst>
          </p:cNvPr>
          <p:cNvSpPr txBox="1"/>
          <p:nvPr/>
        </p:nvSpPr>
        <p:spPr>
          <a:xfrm>
            <a:off x="533400" y="1828086"/>
            <a:ext cx="4661590" cy="3970318"/>
          </a:xfrm>
          <a:prstGeom prst="rect">
            <a:avLst/>
          </a:prstGeom>
          <a:noFill/>
        </p:spPr>
        <p:txBody>
          <a:bodyPr wrap="square" lIns="91440" tIns="45720" rIns="91440" bIns="45720" rtlCol="0" anchor="t">
            <a:spAutoFit/>
          </a:bodyPr>
          <a:lstStyle/>
          <a:p>
            <a:r>
              <a:rPr lang="en-US"/>
              <a:t>If you want to email select candidates, check the box next to the name of each of the candidates you want to email and then select </a:t>
            </a:r>
            <a:r>
              <a:rPr lang="en-US" b="1"/>
              <a:t>Email selected candidates</a:t>
            </a:r>
            <a:r>
              <a:rPr lang="en-US"/>
              <a:t> at the top of the list.</a:t>
            </a:r>
          </a:p>
          <a:p>
            <a:endParaRPr lang="en-US"/>
          </a:p>
          <a:p>
            <a:r>
              <a:rPr lang="en-US"/>
              <a:t>Next to the </a:t>
            </a:r>
            <a:r>
              <a:rPr lang="en-US" b="1"/>
              <a:t>Email selected candidates</a:t>
            </a:r>
            <a:r>
              <a:rPr lang="en-US"/>
              <a:t> button, there is a number in parentheses indicating how many candidates you have selected.</a:t>
            </a:r>
            <a:endParaRPr lang="en-US">
              <a:ea typeface="Source Sans Pro"/>
            </a:endParaRPr>
          </a:p>
          <a:p>
            <a:endParaRPr lang="en-US"/>
          </a:p>
          <a:p>
            <a:r>
              <a:rPr lang="en-US"/>
              <a:t>A new email using your email client will generate with all the selected candidates included in the blind copy (BCC) line.</a:t>
            </a:r>
            <a:endParaRPr lang="en-US">
              <a:ea typeface="Source Sans Pro"/>
            </a:endParaRPr>
          </a:p>
          <a:p>
            <a:endParaRPr lang="en-US"/>
          </a:p>
        </p:txBody>
      </p:sp>
      <p:pic>
        <p:nvPicPr>
          <p:cNvPr id="6" name="Picture 5" descr="Workforce Recruitment Program candidate list with the email selected candidates button highlighted.">
            <a:extLst>
              <a:ext uri="{FF2B5EF4-FFF2-40B4-BE49-F238E27FC236}">
                <a16:creationId xmlns:a16="http://schemas.microsoft.com/office/drawing/2014/main" id="{BF286DB8-7BCD-FD0B-5305-C48CD1A895DC}"/>
              </a:ext>
            </a:extLst>
          </p:cNvPr>
          <p:cNvPicPr>
            <a:picLocks noChangeAspect="1"/>
          </p:cNvPicPr>
          <p:nvPr/>
        </p:nvPicPr>
        <p:blipFill>
          <a:blip r:embed="rId2"/>
          <a:srcRect b="6826"/>
          <a:stretch>
            <a:fillRect/>
          </a:stretch>
        </p:blipFill>
        <p:spPr>
          <a:xfrm>
            <a:off x="5424756" y="1489754"/>
            <a:ext cx="6262604" cy="4468594"/>
          </a:xfrm>
          <a:prstGeom prst="rect">
            <a:avLst/>
          </a:prstGeom>
          <a:ln>
            <a:solidFill>
              <a:srgbClr val="073759"/>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7BDF40C0-0BB1-7FD5-EE55-8D98CDBB182F}"/>
              </a:ext>
              <a:ext uri="{C183D7F6-B498-43B3-948B-1728B52AA6E4}">
                <adec:decorative xmlns:adec="http://schemas.microsoft.com/office/drawing/2017/decorative" val="1"/>
              </a:ext>
            </a:extLst>
          </p:cNvPr>
          <p:cNvSpPr/>
          <p:nvPr/>
        </p:nvSpPr>
        <p:spPr>
          <a:xfrm>
            <a:off x="5330171" y="3626778"/>
            <a:ext cx="1923384" cy="36073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18A44EC6-D107-44F8-E35E-DAA712A4D9B7}"/>
              </a:ext>
            </a:extLst>
          </p:cNvPr>
          <p:cNvSpPr>
            <a:spLocks noGrp="1"/>
          </p:cNvSpPr>
          <p:nvPr>
            <p:ph type="sldNum" sz="quarter" idx="11"/>
          </p:nvPr>
        </p:nvSpPr>
        <p:spPr/>
        <p:txBody>
          <a:bodyPr/>
          <a:lstStyle/>
          <a:p>
            <a:fld id="{4A217ABC-3BCB-4F47-AC3C-9D5177951563}" type="slidenum">
              <a:rPr lang="en-US" smtClean="0"/>
              <a:pPr/>
              <a:t>32</a:t>
            </a:fld>
            <a:endParaRPr lang="en-US"/>
          </a:p>
        </p:txBody>
      </p:sp>
    </p:spTree>
    <p:extLst>
      <p:ext uri="{BB962C8B-B14F-4D97-AF65-F5344CB8AC3E}">
        <p14:creationId xmlns:p14="http://schemas.microsoft.com/office/powerpoint/2010/main" val="306745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653B-4BF6-DBBC-E7F6-0851A2DF2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CB7BF-5753-13E9-C579-51094FB09ED1}"/>
              </a:ext>
            </a:extLst>
          </p:cNvPr>
          <p:cNvSpPr>
            <a:spLocks noGrp="1"/>
          </p:cNvSpPr>
          <p:nvPr>
            <p:ph type="title"/>
          </p:nvPr>
        </p:nvSpPr>
        <p:spPr/>
        <p:txBody>
          <a:bodyPr/>
          <a:lstStyle/>
          <a:p>
            <a:r>
              <a:rPr lang="en-US"/>
              <a:t>Email Individual Candidates</a:t>
            </a:r>
          </a:p>
        </p:txBody>
      </p:sp>
      <p:sp>
        <p:nvSpPr>
          <p:cNvPr id="11" name="TextBox 10">
            <a:extLst>
              <a:ext uri="{FF2B5EF4-FFF2-40B4-BE49-F238E27FC236}">
                <a16:creationId xmlns:a16="http://schemas.microsoft.com/office/drawing/2014/main" id="{553C6F5B-ADDA-3755-D019-75B083D6CF07}"/>
              </a:ext>
            </a:extLst>
          </p:cNvPr>
          <p:cNvSpPr txBox="1"/>
          <p:nvPr/>
        </p:nvSpPr>
        <p:spPr>
          <a:xfrm>
            <a:off x="467522" y="1676397"/>
            <a:ext cx="4428943" cy="4247317"/>
          </a:xfrm>
          <a:prstGeom prst="rect">
            <a:avLst/>
          </a:prstGeom>
          <a:noFill/>
        </p:spPr>
        <p:txBody>
          <a:bodyPr wrap="square" lIns="91440" tIns="45720" rIns="91440" bIns="45720" rtlCol="0" anchor="t">
            <a:spAutoFit/>
          </a:bodyPr>
          <a:lstStyle/>
          <a:p>
            <a:r>
              <a:rPr lang="en-US" dirty="0"/>
              <a:t>If you want to email an individual candidate, you have two options:</a:t>
            </a:r>
          </a:p>
          <a:p>
            <a:endParaRPr lang="en-US" dirty="0"/>
          </a:p>
          <a:p>
            <a:r>
              <a:rPr lang="en-US" b="1" dirty="0"/>
              <a:t>Option 1</a:t>
            </a:r>
            <a:r>
              <a:rPr lang="en-US" dirty="0"/>
              <a:t>: Select the check box next to the candidate's name in the candidate list and then select </a:t>
            </a:r>
            <a:r>
              <a:rPr lang="en-US" b="1" dirty="0"/>
              <a:t>Email selected candidates</a:t>
            </a:r>
            <a:r>
              <a:rPr lang="en-US" dirty="0"/>
              <a:t>.</a:t>
            </a:r>
            <a:endParaRPr lang="en-US" dirty="0">
              <a:ea typeface="Source Sans Pro"/>
            </a:endParaRPr>
          </a:p>
          <a:p>
            <a:endParaRPr lang="en-US" dirty="0"/>
          </a:p>
          <a:p>
            <a:r>
              <a:rPr lang="en-US" b="1" dirty="0"/>
              <a:t>Option 2</a:t>
            </a:r>
            <a:r>
              <a:rPr lang="en-US" dirty="0"/>
              <a:t>: On the candidate’s information page, select their email address under their name.</a:t>
            </a:r>
            <a:endParaRPr lang="en-US" dirty="0">
              <a:ea typeface="Source Sans Pro"/>
            </a:endParaRPr>
          </a:p>
          <a:p>
            <a:endParaRPr lang="en-US" dirty="0"/>
          </a:p>
          <a:p>
            <a:r>
              <a:rPr lang="en-US" dirty="0"/>
              <a:t>Both options will generate a new email using your email client with all the selected individual included in the blind copy (BCC) line.</a:t>
            </a:r>
            <a:endParaRPr lang="en-US" dirty="0">
              <a:ea typeface="Source Sans Pro"/>
            </a:endParaRPr>
          </a:p>
        </p:txBody>
      </p:sp>
      <p:sp>
        <p:nvSpPr>
          <p:cNvPr id="3" name="TextBox 2">
            <a:extLst>
              <a:ext uri="{FF2B5EF4-FFF2-40B4-BE49-F238E27FC236}">
                <a16:creationId xmlns:a16="http://schemas.microsoft.com/office/drawing/2014/main" id="{82D7FC42-862E-2EF5-7481-9BABAF2406FD}"/>
              </a:ext>
            </a:extLst>
          </p:cNvPr>
          <p:cNvSpPr txBox="1"/>
          <p:nvPr/>
        </p:nvSpPr>
        <p:spPr>
          <a:xfrm>
            <a:off x="8135908" y="1941634"/>
            <a:ext cx="1012723" cy="369332"/>
          </a:xfrm>
          <a:prstGeom prst="rect">
            <a:avLst/>
          </a:prstGeom>
          <a:solidFill>
            <a:schemeClr val="accent5">
              <a:lumMod val="20000"/>
              <a:lumOff val="80000"/>
            </a:schemeClr>
          </a:solidFill>
          <a:ln>
            <a:solidFill>
              <a:srgbClr val="073759"/>
            </a:solidFill>
          </a:ln>
        </p:spPr>
        <p:txBody>
          <a:bodyPr wrap="square" rtlCol="0">
            <a:spAutoFit/>
          </a:bodyPr>
          <a:lstStyle/>
          <a:p>
            <a:r>
              <a:rPr lang="en-US"/>
              <a:t>Option 1</a:t>
            </a:r>
          </a:p>
        </p:txBody>
      </p:sp>
      <p:pic>
        <p:nvPicPr>
          <p:cNvPr id="8" name="Picture 7" descr="Workforce Recruitment Program candidate list with the email selected candidates button highlighted.">
            <a:extLst>
              <a:ext uri="{FF2B5EF4-FFF2-40B4-BE49-F238E27FC236}">
                <a16:creationId xmlns:a16="http://schemas.microsoft.com/office/drawing/2014/main" id="{1CB627D8-DCD8-BBE4-9767-3768ABC3515B}"/>
              </a:ext>
            </a:extLst>
          </p:cNvPr>
          <p:cNvPicPr>
            <a:picLocks noChangeAspect="1"/>
          </p:cNvPicPr>
          <p:nvPr/>
        </p:nvPicPr>
        <p:blipFill>
          <a:blip r:embed="rId2"/>
          <a:stretch>
            <a:fillRect/>
          </a:stretch>
        </p:blipFill>
        <p:spPr>
          <a:xfrm>
            <a:off x="5138583" y="2504060"/>
            <a:ext cx="6949527" cy="1556094"/>
          </a:xfrm>
          <a:prstGeom prst="rect">
            <a:avLst/>
          </a:prstGeom>
          <a:ln>
            <a:solidFill>
              <a:srgbClr val="073759"/>
            </a:solid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BA513384-36DC-8F25-976E-8E80FE3B8E83}"/>
              </a:ext>
              <a:ext uri="{C183D7F6-B498-43B3-948B-1728B52AA6E4}">
                <adec:decorative xmlns:adec="http://schemas.microsoft.com/office/drawing/2017/decorative" val="1"/>
              </a:ext>
            </a:extLst>
          </p:cNvPr>
          <p:cNvSpPr/>
          <p:nvPr/>
        </p:nvSpPr>
        <p:spPr>
          <a:xfrm>
            <a:off x="5076186" y="2408805"/>
            <a:ext cx="2039628" cy="87330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5" name="TextBox 4">
            <a:extLst>
              <a:ext uri="{FF2B5EF4-FFF2-40B4-BE49-F238E27FC236}">
                <a16:creationId xmlns:a16="http://schemas.microsoft.com/office/drawing/2014/main" id="{3CF348C6-5A4C-3005-49BA-C70800B468E4}"/>
              </a:ext>
            </a:extLst>
          </p:cNvPr>
          <p:cNvSpPr txBox="1"/>
          <p:nvPr/>
        </p:nvSpPr>
        <p:spPr>
          <a:xfrm>
            <a:off x="8121445" y="4435402"/>
            <a:ext cx="1012723" cy="369332"/>
          </a:xfrm>
          <a:prstGeom prst="rect">
            <a:avLst/>
          </a:prstGeom>
          <a:solidFill>
            <a:schemeClr val="accent5">
              <a:lumMod val="20000"/>
              <a:lumOff val="80000"/>
            </a:schemeClr>
          </a:solidFill>
          <a:ln>
            <a:solidFill>
              <a:srgbClr val="073759"/>
            </a:solidFill>
          </a:ln>
        </p:spPr>
        <p:txBody>
          <a:bodyPr wrap="square" rtlCol="0">
            <a:spAutoFit/>
          </a:bodyPr>
          <a:lstStyle/>
          <a:p>
            <a:r>
              <a:rPr lang="en-US"/>
              <a:t>Option 2</a:t>
            </a:r>
          </a:p>
        </p:txBody>
      </p:sp>
      <p:pic>
        <p:nvPicPr>
          <p:cNvPr id="9" name="Picture 8" descr="Candidate information page with the candidate's email highlighted">
            <a:extLst>
              <a:ext uri="{FF2B5EF4-FFF2-40B4-BE49-F238E27FC236}">
                <a16:creationId xmlns:a16="http://schemas.microsoft.com/office/drawing/2014/main" id="{7E5C1A67-2C66-0B83-2166-EF7F025F2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366" y="4963989"/>
            <a:ext cx="6065338" cy="1116771"/>
          </a:xfrm>
          <a:prstGeom prst="rect">
            <a:avLst/>
          </a:prstGeom>
          <a:ln>
            <a:solidFill>
              <a:srgbClr val="073759"/>
            </a:solidFill>
          </a:ln>
          <a:effectLst>
            <a:outerShdw blurRad="292100" dist="139700" dir="2700000" algn="ctr" rotWithShape="0">
              <a:srgbClr val="073759">
                <a:alpha val="65000"/>
              </a:srgbClr>
            </a:outerShdw>
          </a:effectLst>
        </p:spPr>
      </p:pic>
      <p:sp>
        <p:nvSpPr>
          <p:cNvPr id="7" name="Oval 6">
            <a:extLst>
              <a:ext uri="{FF2B5EF4-FFF2-40B4-BE49-F238E27FC236}">
                <a16:creationId xmlns:a16="http://schemas.microsoft.com/office/drawing/2014/main" id="{D5A80DE9-0B2F-6433-AA12-83105911487E}"/>
              </a:ext>
              <a:ext uri="{C183D7F6-B498-43B3-948B-1728B52AA6E4}">
                <adec:decorative xmlns:adec="http://schemas.microsoft.com/office/drawing/2017/decorative" val="1"/>
              </a:ext>
            </a:extLst>
          </p:cNvPr>
          <p:cNvSpPr/>
          <p:nvPr/>
        </p:nvSpPr>
        <p:spPr>
          <a:xfrm>
            <a:off x="6479458" y="5397910"/>
            <a:ext cx="1622323" cy="3414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Slide Number Placeholder 3">
            <a:extLst>
              <a:ext uri="{FF2B5EF4-FFF2-40B4-BE49-F238E27FC236}">
                <a16:creationId xmlns:a16="http://schemas.microsoft.com/office/drawing/2014/main" id="{FC2DA859-CC89-C0A2-0FF5-B8D2E6852E8D}"/>
              </a:ext>
            </a:extLst>
          </p:cNvPr>
          <p:cNvSpPr>
            <a:spLocks noGrp="1"/>
          </p:cNvSpPr>
          <p:nvPr>
            <p:ph type="sldNum" sz="quarter" idx="11"/>
          </p:nvPr>
        </p:nvSpPr>
        <p:spPr/>
        <p:txBody>
          <a:bodyPr/>
          <a:lstStyle/>
          <a:p>
            <a:fld id="{4A217ABC-3BCB-4F47-AC3C-9D5177951563}" type="slidenum">
              <a:rPr lang="en-US" smtClean="0"/>
              <a:pPr/>
              <a:t>33</a:t>
            </a:fld>
            <a:endParaRPr lang="en-US"/>
          </a:p>
        </p:txBody>
      </p:sp>
    </p:spTree>
    <p:extLst>
      <p:ext uri="{BB962C8B-B14F-4D97-AF65-F5344CB8AC3E}">
        <p14:creationId xmlns:p14="http://schemas.microsoft.com/office/powerpoint/2010/main" val="2869497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0CCB-E168-ACC6-5FB3-FB296D8B4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5B3CF-34F6-1A67-E043-30433F1A9399}"/>
              </a:ext>
            </a:extLst>
          </p:cNvPr>
          <p:cNvSpPr>
            <a:spLocks noGrp="1"/>
          </p:cNvSpPr>
          <p:nvPr>
            <p:ph type="title"/>
          </p:nvPr>
        </p:nvSpPr>
        <p:spPr>
          <a:xfrm>
            <a:off x="1371600" y="1828800"/>
            <a:ext cx="8558981" cy="2209800"/>
          </a:xfrm>
        </p:spPr>
        <p:txBody>
          <a:bodyPr/>
          <a:lstStyle/>
          <a:p>
            <a:r>
              <a:rPr lang="en-US"/>
              <a:t>Hiring a Candidate from the WRP Talent Program</a:t>
            </a:r>
          </a:p>
        </p:txBody>
      </p:sp>
      <p:sp>
        <p:nvSpPr>
          <p:cNvPr id="3" name="Slide Number Placeholder 2">
            <a:extLst>
              <a:ext uri="{FF2B5EF4-FFF2-40B4-BE49-F238E27FC236}">
                <a16:creationId xmlns:a16="http://schemas.microsoft.com/office/drawing/2014/main" id="{D239A2D5-6D0E-5C4D-F1D1-92A7191AB78D}"/>
              </a:ext>
            </a:extLst>
          </p:cNvPr>
          <p:cNvSpPr>
            <a:spLocks noGrp="1"/>
          </p:cNvSpPr>
          <p:nvPr>
            <p:ph type="sldNum" sz="quarter" idx="4"/>
          </p:nvPr>
        </p:nvSpPr>
        <p:spPr/>
        <p:txBody>
          <a:bodyPr/>
          <a:lstStyle/>
          <a:p>
            <a:fld id="{4A217ABC-3BCB-4F47-AC3C-9D5177951563}" type="slidenum">
              <a:rPr lang="en-US" smtClean="0"/>
              <a:pPr/>
              <a:t>34</a:t>
            </a:fld>
            <a:endParaRPr lang="en-US"/>
          </a:p>
        </p:txBody>
      </p:sp>
    </p:spTree>
    <p:extLst>
      <p:ext uri="{BB962C8B-B14F-4D97-AF65-F5344CB8AC3E}">
        <p14:creationId xmlns:p14="http://schemas.microsoft.com/office/powerpoint/2010/main" val="183605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2E42-967D-C39B-F959-505DD3F8C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D0136-59F3-B02D-8A3E-A5E49355144E}"/>
              </a:ext>
            </a:extLst>
          </p:cNvPr>
          <p:cNvSpPr>
            <a:spLocks noGrp="1"/>
          </p:cNvSpPr>
          <p:nvPr>
            <p:ph type="title"/>
          </p:nvPr>
        </p:nvSpPr>
        <p:spPr/>
        <p:txBody>
          <a:bodyPr/>
          <a:lstStyle/>
          <a:p>
            <a:r>
              <a:rPr lang="en-US"/>
              <a:t>Next Steps to Hire a WRP Candidate</a:t>
            </a:r>
          </a:p>
        </p:txBody>
      </p:sp>
      <p:sp>
        <p:nvSpPr>
          <p:cNvPr id="11" name="TextBox 10">
            <a:extLst>
              <a:ext uri="{FF2B5EF4-FFF2-40B4-BE49-F238E27FC236}">
                <a16:creationId xmlns:a16="http://schemas.microsoft.com/office/drawing/2014/main" id="{4A56040C-921B-E910-5741-24FE926544B8}"/>
              </a:ext>
            </a:extLst>
          </p:cNvPr>
          <p:cNvSpPr txBox="1"/>
          <p:nvPr/>
        </p:nvSpPr>
        <p:spPr>
          <a:xfrm>
            <a:off x="602226" y="2036785"/>
            <a:ext cx="10685206" cy="270843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a:t>Contact WRP candidates to schedule an interview</a:t>
            </a:r>
          </a:p>
          <a:p>
            <a:pPr marL="285750" indent="-285750">
              <a:spcAft>
                <a:spcPts val="1200"/>
              </a:spcAft>
              <a:buFont typeface="Arial" panose="020B0604020202020204" pitchFamily="34" charset="0"/>
              <a:buChar char="•"/>
            </a:pPr>
            <a:r>
              <a:rPr lang="en-US" sz="2800"/>
              <a:t>Follow your agency’s hiring procedures and coordinate with your HR contact or WRP Coordinator (if applicable)</a:t>
            </a:r>
          </a:p>
          <a:p>
            <a:pPr marL="285750" indent="-285750">
              <a:spcAft>
                <a:spcPts val="1200"/>
              </a:spcAft>
              <a:buFont typeface="Arial" panose="020B0604020202020204" pitchFamily="34" charset="0"/>
              <a:buChar char="•"/>
            </a:pPr>
            <a:r>
              <a:rPr lang="en-US" sz="2800"/>
              <a:t>HR will obtain a Schedule A letter from the candidate</a:t>
            </a:r>
          </a:p>
          <a:p>
            <a:pPr marL="285750" indent="-285750">
              <a:spcAft>
                <a:spcPts val="1200"/>
              </a:spcAft>
              <a:buFont typeface="Arial" panose="020B0604020202020204" pitchFamily="34" charset="0"/>
              <a:buChar char="•"/>
            </a:pPr>
            <a:r>
              <a:rPr lang="en-US" sz="2800"/>
              <a:t>You may use other hiring authorities to hire WRP candidates</a:t>
            </a:r>
          </a:p>
        </p:txBody>
      </p:sp>
      <p:sp>
        <p:nvSpPr>
          <p:cNvPr id="3" name="TextBox 2">
            <a:extLst>
              <a:ext uri="{FF2B5EF4-FFF2-40B4-BE49-F238E27FC236}">
                <a16:creationId xmlns:a16="http://schemas.microsoft.com/office/drawing/2014/main" id="{35EB9AC6-CC8B-A31A-392A-9690749E2C4B}"/>
              </a:ext>
            </a:extLst>
          </p:cNvPr>
          <p:cNvSpPr txBox="1"/>
          <p:nvPr/>
        </p:nvSpPr>
        <p:spPr>
          <a:xfrm>
            <a:off x="9205684" y="6061750"/>
            <a:ext cx="2452916" cy="307777"/>
          </a:xfrm>
          <a:prstGeom prst="rect">
            <a:avLst/>
          </a:prstGeom>
          <a:solidFill>
            <a:schemeClr val="accent5">
              <a:lumMod val="20000"/>
              <a:lumOff val="80000"/>
            </a:schemeClr>
          </a:solidFill>
          <a:ln>
            <a:solidFill>
              <a:srgbClr val="073759"/>
            </a:solidFill>
          </a:ln>
        </p:spPr>
        <p:txBody>
          <a:bodyPr wrap="none" rtlCol="0">
            <a:spAutoFit/>
          </a:bodyPr>
          <a:lstStyle/>
          <a:p>
            <a:r>
              <a:rPr lang="en-US" sz="1400" dirty="0"/>
              <a:t>Source: </a:t>
            </a:r>
            <a:r>
              <a:rPr lang="en-US" sz="1400" dirty="0">
                <a:hlinkClick r:id="rId2"/>
              </a:rPr>
              <a:t>https://www.wrp.gov/</a:t>
            </a:r>
            <a:endParaRPr lang="en-US" sz="1400" dirty="0"/>
          </a:p>
        </p:txBody>
      </p:sp>
      <p:sp>
        <p:nvSpPr>
          <p:cNvPr id="4" name="Slide Number Placeholder 3">
            <a:extLst>
              <a:ext uri="{FF2B5EF4-FFF2-40B4-BE49-F238E27FC236}">
                <a16:creationId xmlns:a16="http://schemas.microsoft.com/office/drawing/2014/main" id="{6996861C-7282-1D81-E14F-599A5EA79C19}"/>
              </a:ext>
            </a:extLst>
          </p:cNvPr>
          <p:cNvSpPr>
            <a:spLocks noGrp="1"/>
          </p:cNvSpPr>
          <p:nvPr>
            <p:ph type="sldNum" sz="quarter" idx="11"/>
          </p:nvPr>
        </p:nvSpPr>
        <p:spPr/>
        <p:txBody>
          <a:bodyPr/>
          <a:lstStyle/>
          <a:p>
            <a:fld id="{4A217ABC-3BCB-4F47-AC3C-9D5177951563}" type="slidenum">
              <a:rPr lang="en-US" smtClean="0"/>
              <a:pPr/>
              <a:t>35</a:t>
            </a:fld>
            <a:endParaRPr lang="en-US"/>
          </a:p>
        </p:txBody>
      </p:sp>
    </p:spTree>
    <p:extLst>
      <p:ext uri="{BB962C8B-B14F-4D97-AF65-F5344CB8AC3E}">
        <p14:creationId xmlns:p14="http://schemas.microsoft.com/office/powerpoint/2010/main" val="386883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34E00-8749-9C0D-00BA-9C464A0B1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EB1D4-8718-A54E-5557-BBAA3DA14C3B}"/>
              </a:ext>
            </a:extLst>
          </p:cNvPr>
          <p:cNvSpPr>
            <a:spLocks noGrp="1"/>
          </p:cNvSpPr>
          <p:nvPr>
            <p:ph type="title"/>
          </p:nvPr>
        </p:nvSpPr>
        <p:spPr/>
        <p:txBody>
          <a:bodyPr/>
          <a:lstStyle/>
          <a:p>
            <a:r>
              <a:rPr lang="en-US"/>
              <a:t>Candidate Reporting</a:t>
            </a:r>
          </a:p>
        </p:txBody>
      </p:sp>
      <p:sp>
        <p:nvSpPr>
          <p:cNvPr id="11" name="TextBox 10">
            <a:extLst>
              <a:ext uri="{FF2B5EF4-FFF2-40B4-BE49-F238E27FC236}">
                <a16:creationId xmlns:a16="http://schemas.microsoft.com/office/drawing/2014/main" id="{DFD531D8-69B0-83CE-82C5-084B33D34B4C}"/>
              </a:ext>
            </a:extLst>
          </p:cNvPr>
          <p:cNvSpPr txBox="1"/>
          <p:nvPr/>
        </p:nvSpPr>
        <p:spPr>
          <a:xfrm>
            <a:off x="497914" y="2664441"/>
            <a:ext cx="4481052" cy="2554545"/>
          </a:xfrm>
          <a:prstGeom prst="rect">
            <a:avLst/>
          </a:prstGeom>
          <a:noFill/>
        </p:spPr>
        <p:txBody>
          <a:bodyPr wrap="square" rtlCol="0">
            <a:spAutoFit/>
          </a:bodyPr>
          <a:lstStyle/>
          <a:p>
            <a:r>
              <a:rPr lang="en-US" sz="2000"/>
              <a:t>It is important to email </a:t>
            </a:r>
            <a:r>
              <a:rPr lang="en-US" sz="2000">
                <a:hlinkClick r:id="rId2"/>
              </a:rPr>
              <a:t>WRP@dol.gov</a:t>
            </a:r>
            <a:r>
              <a:rPr lang="en-US" sz="2000"/>
              <a:t> to report any WRP candidates you have hired. Reporting hires is critical to the success of the WRP.</a:t>
            </a:r>
          </a:p>
          <a:p>
            <a:endParaRPr lang="en-US" sz="2000"/>
          </a:p>
          <a:p>
            <a:r>
              <a:rPr lang="en-US" sz="2000"/>
              <a:t>There are no additional actions you need to take in ATP to mark a candidate as hired.</a:t>
            </a:r>
          </a:p>
        </p:txBody>
      </p:sp>
      <p:sp>
        <p:nvSpPr>
          <p:cNvPr id="3" name="TextBox 2">
            <a:extLst>
              <a:ext uri="{FF2B5EF4-FFF2-40B4-BE49-F238E27FC236}">
                <a16:creationId xmlns:a16="http://schemas.microsoft.com/office/drawing/2014/main" id="{C99C00A9-94D0-B32B-7867-C457B0830046}"/>
              </a:ext>
            </a:extLst>
          </p:cNvPr>
          <p:cNvSpPr txBox="1"/>
          <p:nvPr/>
        </p:nvSpPr>
        <p:spPr>
          <a:xfrm>
            <a:off x="6548206" y="1775986"/>
            <a:ext cx="3953307" cy="1077218"/>
          </a:xfrm>
          <a:prstGeom prst="rect">
            <a:avLst/>
          </a:prstGeom>
          <a:solidFill>
            <a:schemeClr val="accent5">
              <a:lumMod val="20000"/>
              <a:lumOff val="80000"/>
            </a:schemeClr>
          </a:solidFill>
          <a:ln>
            <a:solidFill>
              <a:srgbClr val="073759"/>
            </a:solidFill>
          </a:ln>
        </p:spPr>
        <p:txBody>
          <a:bodyPr wrap="square" rtlCol="0">
            <a:spAutoFit/>
          </a:bodyPr>
          <a:lstStyle/>
          <a:p>
            <a:r>
              <a:rPr lang="en-US" sz="1600" dirty="0"/>
              <a:t>Candidates will be prompted to let us know if they have been hired when they log into USAJOBS. They should submit the details of their opportunity in their USAJOBS profile. </a:t>
            </a:r>
          </a:p>
        </p:txBody>
      </p:sp>
      <p:pic>
        <p:nvPicPr>
          <p:cNvPr id="8" name="Picture 7" descr="Candidate reporting page in USAJOBS">
            <a:extLst>
              <a:ext uri="{FF2B5EF4-FFF2-40B4-BE49-F238E27FC236}">
                <a16:creationId xmlns:a16="http://schemas.microsoft.com/office/drawing/2014/main" id="{C20E1221-F360-D00C-52CA-5FD9D72E6FC0}"/>
              </a:ext>
            </a:extLst>
          </p:cNvPr>
          <p:cNvPicPr>
            <a:picLocks noChangeAspect="1"/>
          </p:cNvPicPr>
          <p:nvPr/>
        </p:nvPicPr>
        <p:blipFill>
          <a:blip r:embed="rId3"/>
          <a:stretch>
            <a:fillRect/>
          </a:stretch>
        </p:blipFill>
        <p:spPr>
          <a:xfrm>
            <a:off x="5476012" y="2975979"/>
            <a:ext cx="6182588" cy="3258005"/>
          </a:xfrm>
          <a:prstGeom prst="rect">
            <a:avLst/>
          </a:prstGeom>
          <a:ln>
            <a:solidFill>
              <a:srgbClr val="073759"/>
            </a:solidFill>
          </a:ln>
          <a:effectLst>
            <a:outerShdw blurRad="292100" dist="139700" dir="2700000" algn="tl" rotWithShape="0">
              <a:srgbClr val="333333">
                <a:alpha val="65000"/>
              </a:srgbClr>
            </a:outerShdw>
          </a:effectLst>
        </p:spPr>
      </p:pic>
      <p:sp>
        <p:nvSpPr>
          <p:cNvPr id="5" name="TextBox 4" descr="Text box with the word &quot;filters&quot; and an arrow pointing toward the various filters users can apply to the candidate list.">
            <a:extLst>
              <a:ext uri="{FF2B5EF4-FFF2-40B4-BE49-F238E27FC236}">
                <a16:creationId xmlns:a16="http://schemas.microsoft.com/office/drawing/2014/main" id="{90A5E475-62CB-C223-1342-CB79BBD4C199}"/>
              </a:ext>
            </a:extLst>
          </p:cNvPr>
          <p:cNvSpPr txBox="1"/>
          <p:nvPr/>
        </p:nvSpPr>
        <p:spPr>
          <a:xfrm>
            <a:off x="9690881" y="5737447"/>
            <a:ext cx="1770941" cy="369332"/>
          </a:xfrm>
          <a:prstGeom prst="rect">
            <a:avLst/>
          </a:prstGeom>
          <a:solidFill>
            <a:schemeClr val="bg1"/>
          </a:solidFill>
          <a:ln>
            <a:solidFill>
              <a:srgbClr val="073759"/>
            </a:solidFill>
          </a:ln>
          <a:effectLst>
            <a:outerShdw blurRad="50800" dist="38100" dir="2700000" algn="tl" rotWithShape="0">
              <a:prstClr val="black">
                <a:alpha val="40000"/>
              </a:prstClr>
            </a:outerShdw>
          </a:effectLst>
        </p:spPr>
        <p:txBody>
          <a:bodyPr wrap="square" rtlCol="0">
            <a:spAutoFit/>
          </a:bodyPr>
          <a:lstStyle/>
          <a:p>
            <a:r>
              <a:rPr lang="en-US" b="1" dirty="0">
                <a:solidFill>
                  <a:srgbClr val="FF0000"/>
                </a:solidFill>
              </a:rPr>
              <a:t>Candidate View</a:t>
            </a:r>
          </a:p>
        </p:txBody>
      </p:sp>
      <p:sp>
        <p:nvSpPr>
          <p:cNvPr id="9" name="Oval 8">
            <a:extLst>
              <a:ext uri="{FF2B5EF4-FFF2-40B4-BE49-F238E27FC236}">
                <a16:creationId xmlns:a16="http://schemas.microsoft.com/office/drawing/2014/main" id="{74145E17-F348-3EC4-D0C3-8DA696582998}"/>
              </a:ext>
              <a:ext uri="{C183D7F6-B498-43B3-948B-1728B52AA6E4}">
                <adec:decorative xmlns:adec="http://schemas.microsoft.com/office/drawing/2017/decorative" val="1"/>
              </a:ext>
            </a:extLst>
          </p:cNvPr>
          <p:cNvSpPr/>
          <p:nvPr/>
        </p:nvSpPr>
        <p:spPr>
          <a:xfrm>
            <a:off x="5568593" y="5737448"/>
            <a:ext cx="1448656" cy="3693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0" name="Arrow: Bent-Up 9">
            <a:extLst>
              <a:ext uri="{FF2B5EF4-FFF2-40B4-BE49-F238E27FC236}">
                <a16:creationId xmlns:a16="http://schemas.microsoft.com/office/drawing/2014/main" id="{B0EEF050-C2EE-C973-4188-9638CCDA3DC2}"/>
              </a:ext>
              <a:ext uri="{C183D7F6-B498-43B3-948B-1728B52AA6E4}">
                <adec:decorative xmlns:adec="http://schemas.microsoft.com/office/drawing/2017/decorative" val="1"/>
              </a:ext>
            </a:extLst>
          </p:cNvPr>
          <p:cNvSpPr/>
          <p:nvPr/>
        </p:nvSpPr>
        <p:spPr>
          <a:xfrm flipV="1">
            <a:off x="10498625" y="2543787"/>
            <a:ext cx="600192" cy="403174"/>
          </a:xfrm>
          <a:prstGeom prst="ben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6CBB3E0-1537-84EC-80FE-B521FB15158B}"/>
              </a:ext>
            </a:extLst>
          </p:cNvPr>
          <p:cNvSpPr>
            <a:spLocks noGrp="1"/>
          </p:cNvSpPr>
          <p:nvPr>
            <p:ph type="sldNum" sz="quarter" idx="11"/>
          </p:nvPr>
        </p:nvSpPr>
        <p:spPr/>
        <p:txBody>
          <a:bodyPr/>
          <a:lstStyle/>
          <a:p>
            <a:fld id="{4A217ABC-3BCB-4F47-AC3C-9D5177951563}" type="slidenum">
              <a:rPr lang="en-US" smtClean="0"/>
              <a:pPr/>
              <a:t>36</a:t>
            </a:fld>
            <a:endParaRPr lang="en-US"/>
          </a:p>
        </p:txBody>
      </p:sp>
    </p:spTree>
    <p:extLst>
      <p:ext uri="{BB962C8B-B14F-4D97-AF65-F5344CB8AC3E}">
        <p14:creationId xmlns:p14="http://schemas.microsoft.com/office/powerpoint/2010/main" val="20042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6456-C0A4-6B7C-2422-F4154B630F9F}"/>
              </a:ext>
            </a:extLst>
          </p:cNvPr>
          <p:cNvSpPr>
            <a:spLocks noGrp="1"/>
          </p:cNvSpPr>
          <p:nvPr>
            <p:ph type="title"/>
          </p:nvPr>
        </p:nvSpPr>
        <p:spPr/>
        <p:txBody>
          <a:bodyPr/>
          <a:lstStyle/>
          <a:p>
            <a:r>
              <a:rPr lang="en-US"/>
              <a:t>Questions?</a:t>
            </a:r>
          </a:p>
        </p:txBody>
      </p:sp>
      <p:sp>
        <p:nvSpPr>
          <p:cNvPr id="6" name="Content Placeholder 5">
            <a:extLst>
              <a:ext uri="{FF2B5EF4-FFF2-40B4-BE49-F238E27FC236}">
                <a16:creationId xmlns:a16="http://schemas.microsoft.com/office/drawing/2014/main" id="{77D0AFCD-DBB3-87BA-3A57-FAB08255FF83}"/>
              </a:ext>
            </a:extLst>
          </p:cNvPr>
          <p:cNvSpPr>
            <a:spLocks noGrp="1"/>
          </p:cNvSpPr>
          <p:nvPr>
            <p:ph idx="12"/>
          </p:nvPr>
        </p:nvSpPr>
        <p:spPr>
          <a:xfrm>
            <a:off x="685799" y="1957504"/>
            <a:ext cx="10640961" cy="3995928"/>
          </a:xfrm>
        </p:spPr>
        <p:txBody>
          <a:bodyPr/>
          <a:lstStyle/>
          <a:p>
            <a:pPr>
              <a:spcBef>
                <a:spcPts val="600"/>
              </a:spcBef>
              <a:spcAft>
                <a:spcPts val="3000"/>
              </a:spcAft>
            </a:pPr>
            <a:r>
              <a:rPr lang="en-US" dirty="0"/>
              <a:t>For questions about the Workforce Recruitment Program (WRP), email </a:t>
            </a:r>
            <a:r>
              <a:rPr lang="en-US" dirty="0">
                <a:hlinkClick r:id="rId2"/>
              </a:rPr>
              <a:t>wrp@dol.gov</a:t>
            </a:r>
            <a:r>
              <a:rPr lang="en-US" dirty="0"/>
              <a:t>.</a:t>
            </a:r>
          </a:p>
          <a:p>
            <a:pPr>
              <a:spcBef>
                <a:spcPts val="600"/>
              </a:spcBef>
              <a:spcAft>
                <a:spcPts val="3000"/>
              </a:spcAft>
            </a:pPr>
            <a:r>
              <a:rPr lang="en-US" dirty="0"/>
              <a:t>For technical assistance with the Agency Talent Portal (ATP), email</a:t>
            </a:r>
            <a:br>
              <a:rPr lang="en-US" dirty="0"/>
            </a:br>
            <a:r>
              <a:rPr lang="en-US" dirty="0">
                <a:hlinkClick r:id="rId3"/>
              </a:rPr>
              <a:t>recruiter-help@usajobs.gov</a:t>
            </a:r>
            <a:r>
              <a:rPr lang="en-US" dirty="0"/>
              <a:t>.</a:t>
            </a:r>
          </a:p>
          <a:p>
            <a:pPr>
              <a:spcBef>
                <a:spcPts val="600"/>
              </a:spcBef>
              <a:spcAft>
                <a:spcPts val="3000"/>
              </a:spcAft>
            </a:pPr>
            <a:endParaRPr lang="en-US" dirty="0"/>
          </a:p>
        </p:txBody>
      </p:sp>
      <p:pic>
        <p:nvPicPr>
          <p:cNvPr id="1026" name="Picture 2" descr="WRP: Workforce Recruitment Program Logo">
            <a:extLst>
              <a:ext uri="{FF2B5EF4-FFF2-40B4-BE49-F238E27FC236}">
                <a16:creationId xmlns:a16="http://schemas.microsoft.com/office/drawing/2014/main" id="{B688C54E-9D8A-08CF-B531-464FE6848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4443413"/>
            <a:ext cx="2324100" cy="11715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B57062-B696-64D6-F8D3-7E64A0D60F36}"/>
              </a:ext>
            </a:extLst>
          </p:cNvPr>
          <p:cNvSpPr>
            <a:spLocks noGrp="1"/>
          </p:cNvSpPr>
          <p:nvPr>
            <p:ph type="sldNum" sz="quarter" idx="14"/>
          </p:nvPr>
        </p:nvSpPr>
        <p:spPr/>
        <p:txBody>
          <a:bodyPr/>
          <a:lstStyle/>
          <a:p>
            <a:fld id="{4A217ABC-3BCB-4F47-AC3C-9D5177951563}" type="slidenum">
              <a:rPr lang="en-US" smtClean="0"/>
              <a:pPr/>
              <a:t>37</a:t>
            </a:fld>
            <a:endParaRPr lang="en-US"/>
          </a:p>
        </p:txBody>
      </p:sp>
    </p:spTree>
    <p:extLst>
      <p:ext uri="{BB962C8B-B14F-4D97-AF65-F5344CB8AC3E}">
        <p14:creationId xmlns:p14="http://schemas.microsoft.com/office/powerpoint/2010/main" val="309375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4E54-EB56-B0BF-384C-79F65D662E77}"/>
              </a:ext>
            </a:extLst>
          </p:cNvPr>
          <p:cNvSpPr>
            <a:spLocks noGrp="1"/>
          </p:cNvSpPr>
          <p:nvPr>
            <p:ph type="title"/>
          </p:nvPr>
        </p:nvSpPr>
        <p:spPr/>
        <p:txBody>
          <a:bodyPr/>
          <a:lstStyle/>
          <a:p>
            <a:r>
              <a:rPr lang="en-US" dirty="0"/>
              <a:t>Requesting an Agency Talent Portal (ATP) Account</a:t>
            </a:r>
          </a:p>
        </p:txBody>
      </p:sp>
      <p:sp>
        <p:nvSpPr>
          <p:cNvPr id="3" name="Slide Number Placeholder 2">
            <a:extLst>
              <a:ext uri="{FF2B5EF4-FFF2-40B4-BE49-F238E27FC236}">
                <a16:creationId xmlns:a16="http://schemas.microsoft.com/office/drawing/2014/main" id="{35BEB6A1-26D9-0E93-80C4-F03D10037D32}"/>
              </a:ext>
            </a:extLst>
          </p:cNvPr>
          <p:cNvSpPr>
            <a:spLocks noGrp="1"/>
          </p:cNvSpPr>
          <p:nvPr>
            <p:ph type="sldNum" sz="quarter" idx="4"/>
          </p:nvPr>
        </p:nvSpPr>
        <p:spPr/>
        <p:txBody>
          <a:bodyPr/>
          <a:lstStyle/>
          <a:p>
            <a:fld id="{4A217ABC-3BCB-4F47-AC3C-9D5177951563}" type="slidenum">
              <a:rPr lang="en-US" smtClean="0"/>
              <a:pPr/>
              <a:t>4</a:t>
            </a:fld>
            <a:endParaRPr lang="en-US"/>
          </a:p>
        </p:txBody>
      </p:sp>
    </p:spTree>
    <p:extLst>
      <p:ext uri="{BB962C8B-B14F-4D97-AF65-F5344CB8AC3E}">
        <p14:creationId xmlns:p14="http://schemas.microsoft.com/office/powerpoint/2010/main" val="146111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F2943-3DE6-F779-4061-E4DB72236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56405-CDF4-81A3-C6B3-579F42C3B318}"/>
              </a:ext>
            </a:extLst>
          </p:cNvPr>
          <p:cNvSpPr>
            <a:spLocks noGrp="1"/>
          </p:cNvSpPr>
          <p:nvPr>
            <p:ph type="title"/>
          </p:nvPr>
        </p:nvSpPr>
        <p:spPr/>
        <p:txBody>
          <a:bodyPr/>
          <a:lstStyle/>
          <a:p>
            <a:r>
              <a:rPr lang="en-US"/>
              <a:t>Create an ATP Account</a:t>
            </a:r>
          </a:p>
        </p:txBody>
      </p:sp>
      <p:sp>
        <p:nvSpPr>
          <p:cNvPr id="14" name="TextBox 13" descr="To join the WRP Talent Program, you must first create a USAJOBS profile.&#10;Select Create profile on the USAJOBS homepage. &#10;Review the USAJOBS terms and conditions, then select Agree.&#10;On the login page, select Create an account. &#10;Enter your email address, select your language preference, and check the box to agree that you have read and accept the Login.gov Rules of Use. &#10;Select Submit.&#10;">
            <a:extLst>
              <a:ext uri="{FF2B5EF4-FFF2-40B4-BE49-F238E27FC236}">
                <a16:creationId xmlns:a16="http://schemas.microsoft.com/office/drawing/2014/main" id="{F538CCB5-D9B7-4CB1-36C4-CC91310E7829}"/>
              </a:ext>
            </a:extLst>
          </p:cNvPr>
          <p:cNvSpPr txBox="1"/>
          <p:nvPr/>
        </p:nvSpPr>
        <p:spPr>
          <a:xfrm>
            <a:off x="581346" y="1599195"/>
            <a:ext cx="4688108" cy="4370427"/>
          </a:xfrm>
          <a:prstGeom prst="rect">
            <a:avLst/>
          </a:prstGeom>
          <a:noFill/>
        </p:spPr>
        <p:txBody>
          <a:bodyPr wrap="square" lIns="91440" tIns="45720" rIns="91440" bIns="45720" rtlCol="0" anchor="t">
            <a:spAutoFit/>
          </a:bodyPr>
          <a:lstStyle/>
          <a:p>
            <a:pPr>
              <a:spcAft>
                <a:spcPts val="1200"/>
              </a:spcAft>
            </a:pPr>
            <a:r>
              <a:rPr lang="en-US" dirty="0"/>
              <a:t>To access the WRP talent program, you must first request an ATP account.</a:t>
            </a:r>
          </a:p>
          <a:p>
            <a:pPr marL="285750" indent="-285750">
              <a:spcAft>
                <a:spcPts val="1200"/>
              </a:spcAft>
              <a:buFont typeface="Arial" panose="020B0604020202020204" pitchFamily="34" charset="0"/>
              <a:buChar char="•"/>
            </a:pPr>
            <a:r>
              <a:rPr lang="en-US" sz="1600" dirty="0"/>
              <a:t>Email </a:t>
            </a:r>
            <a:r>
              <a:rPr lang="en-US" sz="1600" dirty="0">
                <a:hlinkClick r:id="rId2"/>
              </a:rPr>
              <a:t>recruiter-help@usajobs.gov</a:t>
            </a:r>
            <a:r>
              <a:rPr lang="en-US" sz="1600" dirty="0"/>
              <a:t> to request an account and include:</a:t>
            </a:r>
            <a:endParaRPr lang="en-US" sz="1600" dirty="0">
              <a:ea typeface="Source Sans Pro"/>
            </a:endParaRPr>
          </a:p>
          <a:p>
            <a:pPr marL="742950" lvl="1" indent="-285750">
              <a:spcAft>
                <a:spcPts val="600"/>
              </a:spcAft>
              <a:buFont typeface="Arial" panose="020B0604020202020204" pitchFamily="34" charset="0"/>
              <a:buChar char="•"/>
            </a:pPr>
            <a:r>
              <a:rPr lang="en-US" sz="1600" dirty="0"/>
              <a:t>Your name </a:t>
            </a:r>
            <a:endParaRPr lang="en-US" sz="1600" dirty="0">
              <a:ea typeface="Source Sans Pro"/>
            </a:endParaRPr>
          </a:p>
          <a:p>
            <a:pPr marL="742950" lvl="1" indent="-285750">
              <a:spcAft>
                <a:spcPts val="600"/>
              </a:spcAft>
              <a:buFont typeface="Arial" panose="020B0604020202020204" pitchFamily="34" charset="0"/>
              <a:buChar char="•"/>
            </a:pPr>
            <a:r>
              <a:rPr lang="en-US" sz="1600" dirty="0"/>
              <a:t>Federal email address</a:t>
            </a:r>
            <a:endParaRPr lang="en-US" sz="1600" dirty="0">
              <a:ea typeface="Source Sans Pro"/>
            </a:endParaRPr>
          </a:p>
          <a:p>
            <a:pPr marL="742950" lvl="1" indent="-285750">
              <a:spcAft>
                <a:spcPts val="600"/>
              </a:spcAft>
              <a:buFont typeface="Arial" panose="020B0604020202020204" pitchFamily="34" charset="0"/>
              <a:buChar char="•"/>
            </a:pPr>
            <a:r>
              <a:rPr lang="en-US" sz="1600" dirty="0"/>
              <a:t>Agency and subagency or component (if applicable)</a:t>
            </a:r>
            <a:endParaRPr lang="en-US" sz="1600" dirty="0">
              <a:ea typeface="Source Sans Pro"/>
            </a:endParaRPr>
          </a:p>
          <a:p>
            <a:pPr marL="742950" lvl="1" indent="-285750">
              <a:spcAft>
                <a:spcPts val="600"/>
              </a:spcAft>
              <a:buFont typeface="Arial" panose="020B0604020202020204" pitchFamily="34" charset="0"/>
              <a:buChar char="•"/>
            </a:pPr>
            <a:r>
              <a:rPr lang="en-US" sz="1600" dirty="0"/>
              <a:t>Reason for requesting access</a:t>
            </a:r>
            <a:endParaRPr lang="en-US" sz="1600" dirty="0">
              <a:ea typeface="Source Sans Pro"/>
            </a:endParaRPr>
          </a:p>
          <a:p>
            <a:pPr marL="742950" lvl="1" indent="-285750">
              <a:spcAft>
                <a:spcPts val="1200"/>
              </a:spcAft>
              <a:buFont typeface="Arial" panose="020B0604020202020204" pitchFamily="34" charset="0"/>
              <a:buChar char="•"/>
            </a:pPr>
            <a:r>
              <a:rPr lang="en-US" sz="1600" dirty="0"/>
              <a:t>Supervisor approval</a:t>
            </a:r>
            <a:endParaRPr lang="en-US" sz="1600" dirty="0">
              <a:ea typeface="Source Sans Pro"/>
            </a:endParaRPr>
          </a:p>
          <a:p>
            <a:pPr marL="285750" indent="-285750">
              <a:spcAft>
                <a:spcPts val="600"/>
              </a:spcAft>
              <a:buFont typeface="Arial" panose="020B0604020202020204" pitchFamily="34" charset="0"/>
              <a:buChar char="•"/>
            </a:pPr>
            <a:r>
              <a:rPr lang="en-US" sz="1600" dirty="0"/>
              <a:t>If your agency has an ATP agency administrator, your request will be forwarded to them for processing. Otherwise, the ATP help desk will process your request.</a:t>
            </a:r>
            <a:endParaRPr lang="en-US" sz="1600" dirty="0">
              <a:ea typeface="Source Sans Pro"/>
            </a:endParaRPr>
          </a:p>
        </p:txBody>
      </p:sp>
      <p:pic>
        <p:nvPicPr>
          <p:cNvPr id="9" name="Picture 8" descr="ATP homepage with the help center email address circled.">
            <a:extLst>
              <a:ext uri="{FF2B5EF4-FFF2-40B4-BE49-F238E27FC236}">
                <a16:creationId xmlns:a16="http://schemas.microsoft.com/office/drawing/2014/main" id="{20610714-2DB4-6927-97E7-39900D33E15B}"/>
              </a:ext>
            </a:extLst>
          </p:cNvPr>
          <p:cNvPicPr>
            <a:picLocks noChangeAspect="1"/>
          </p:cNvPicPr>
          <p:nvPr/>
        </p:nvPicPr>
        <p:blipFill>
          <a:blip r:embed="rId3"/>
          <a:stretch>
            <a:fillRect/>
          </a:stretch>
        </p:blipFill>
        <p:spPr>
          <a:xfrm>
            <a:off x="5681169" y="1441488"/>
            <a:ext cx="6035238" cy="384994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7BE5BE49-BDD1-896E-D059-2DFCB81B9BD6}"/>
              </a:ext>
              <a:ext uri="{C183D7F6-B498-43B3-948B-1728B52AA6E4}">
                <adec:decorative xmlns:adec="http://schemas.microsoft.com/office/drawing/2017/decorative" val="1"/>
              </a:ext>
            </a:extLst>
          </p:cNvPr>
          <p:cNvSpPr/>
          <p:nvPr/>
        </p:nvSpPr>
        <p:spPr>
          <a:xfrm>
            <a:off x="9198864" y="3142434"/>
            <a:ext cx="1386735" cy="338328"/>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2" name="TextBox 11">
            <a:extLst>
              <a:ext uri="{FF2B5EF4-FFF2-40B4-BE49-F238E27FC236}">
                <a16:creationId xmlns:a16="http://schemas.microsoft.com/office/drawing/2014/main" id="{3166FC92-9DAB-DB7E-9DE5-8129E5E6EB18}"/>
              </a:ext>
            </a:extLst>
          </p:cNvPr>
          <p:cNvSpPr txBox="1"/>
          <p:nvPr/>
        </p:nvSpPr>
        <p:spPr>
          <a:xfrm>
            <a:off x="7028301" y="5554124"/>
            <a:ext cx="3269132" cy="830997"/>
          </a:xfrm>
          <a:prstGeom prst="rect">
            <a:avLst/>
          </a:prstGeom>
          <a:solidFill>
            <a:schemeClr val="accent5">
              <a:lumMod val="20000"/>
              <a:lumOff val="80000"/>
            </a:schemeClr>
          </a:solidFill>
          <a:ln>
            <a:solidFill>
              <a:schemeClr val="tx1"/>
            </a:solidFill>
          </a:ln>
        </p:spPr>
        <p:txBody>
          <a:bodyPr wrap="square" rtlCol="0">
            <a:spAutoFit/>
          </a:bodyPr>
          <a:lstStyle/>
          <a:p>
            <a:r>
              <a:rPr lang="en-US" sz="1600"/>
              <a:t>Access to ATP is restricted to federal employees who work in recruitment and hiring. </a:t>
            </a:r>
          </a:p>
        </p:txBody>
      </p:sp>
      <p:sp>
        <p:nvSpPr>
          <p:cNvPr id="4" name="Slide Number Placeholder 3">
            <a:extLst>
              <a:ext uri="{FF2B5EF4-FFF2-40B4-BE49-F238E27FC236}">
                <a16:creationId xmlns:a16="http://schemas.microsoft.com/office/drawing/2014/main" id="{70ABF9ED-3ADE-C706-422A-1F61F9566B5E}"/>
              </a:ext>
            </a:extLst>
          </p:cNvPr>
          <p:cNvSpPr>
            <a:spLocks noGrp="1"/>
          </p:cNvSpPr>
          <p:nvPr>
            <p:ph type="sldNum" sz="quarter" idx="11"/>
          </p:nvPr>
        </p:nvSpPr>
        <p:spPr>
          <a:xfrm>
            <a:off x="10494159" y="6381736"/>
            <a:ext cx="1222248" cy="247664"/>
          </a:xfrm>
        </p:spPr>
        <p:txBody>
          <a:bodyPr/>
          <a:lstStyle/>
          <a:p>
            <a:fld id="{4A217ABC-3BCB-4F47-AC3C-9D5177951563}" type="slidenum">
              <a:rPr lang="en-US" smtClean="0"/>
              <a:pPr/>
              <a:t>5</a:t>
            </a:fld>
            <a:endParaRPr lang="en-US"/>
          </a:p>
        </p:txBody>
      </p:sp>
    </p:spTree>
    <p:extLst>
      <p:ext uri="{BB962C8B-B14F-4D97-AF65-F5344CB8AC3E}">
        <p14:creationId xmlns:p14="http://schemas.microsoft.com/office/powerpoint/2010/main" val="65603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D6C6-6761-63FD-3C55-E3D5DA849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8B63D-C075-2036-63C1-B93C713CBD9A}"/>
              </a:ext>
            </a:extLst>
          </p:cNvPr>
          <p:cNvSpPr>
            <a:spLocks noGrp="1"/>
          </p:cNvSpPr>
          <p:nvPr>
            <p:ph type="title"/>
          </p:nvPr>
        </p:nvSpPr>
        <p:spPr/>
        <p:txBody>
          <a:bodyPr/>
          <a:lstStyle/>
          <a:p>
            <a:r>
              <a:rPr lang="en-US"/>
              <a:t>Finding the WRP Talent Program</a:t>
            </a:r>
          </a:p>
        </p:txBody>
      </p:sp>
      <p:sp>
        <p:nvSpPr>
          <p:cNvPr id="3" name="Slide Number Placeholder 2">
            <a:extLst>
              <a:ext uri="{FF2B5EF4-FFF2-40B4-BE49-F238E27FC236}">
                <a16:creationId xmlns:a16="http://schemas.microsoft.com/office/drawing/2014/main" id="{30C77F73-FC27-FA51-DCB8-7BD52D785C29}"/>
              </a:ext>
            </a:extLst>
          </p:cNvPr>
          <p:cNvSpPr>
            <a:spLocks noGrp="1"/>
          </p:cNvSpPr>
          <p:nvPr>
            <p:ph type="sldNum" sz="quarter" idx="4"/>
          </p:nvPr>
        </p:nvSpPr>
        <p:spPr/>
        <p:txBody>
          <a:bodyPr/>
          <a:lstStyle/>
          <a:p>
            <a:fld id="{4A217ABC-3BCB-4F47-AC3C-9D5177951563}" type="slidenum">
              <a:rPr lang="en-US" smtClean="0"/>
              <a:pPr/>
              <a:t>6</a:t>
            </a:fld>
            <a:endParaRPr lang="en-US"/>
          </a:p>
        </p:txBody>
      </p:sp>
    </p:spTree>
    <p:extLst>
      <p:ext uri="{BB962C8B-B14F-4D97-AF65-F5344CB8AC3E}">
        <p14:creationId xmlns:p14="http://schemas.microsoft.com/office/powerpoint/2010/main" val="420332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7212-D357-0B80-720A-8CCE7DA1FA2B}"/>
              </a:ext>
            </a:extLst>
          </p:cNvPr>
          <p:cNvSpPr>
            <a:spLocks noGrp="1"/>
          </p:cNvSpPr>
          <p:nvPr>
            <p:ph type="title"/>
          </p:nvPr>
        </p:nvSpPr>
        <p:spPr/>
        <p:txBody>
          <a:bodyPr/>
          <a:lstStyle/>
          <a:p>
            <a:r>
              <a:rPr lang="en-US"/>
              <a:t>Log into ATP</a:t>
            </a:r>
          </a:p>
        </p:txBody>
      </p:sp>
      <p:sp>
        <p:nvSpPr>
          <p:cNvPr id="11" name="TextBox 10">
            <a:extLst>
              <a:ext uri="{FF2B5EF4-FFF2-40B4-BE49-F238E27FC236}">
                <a16:creationId xmlns:a16="http://schemas.microsoft.com/office/drawing/2014/main" id="{302EA836-1864-CEA7-195B-D3F366E6EA1C}"/>
              </a:ext>
            </a:extLst>
          </p:cNvPr>
          <p:cNvSpPr txBox="1"/>
          <p:nvPr/>
        </p:nvSpPr>
        <p:spPr>
          <a:xfrm>
            <a:off x="335384" y="2191460"/>
            <a:ext cx="3495952" cy="2308324"/>
          </a:xfrm>
          <a:prstGeom prst="rect">
            <a:avLst/>
          </a:prstGeom>
          <a:noFill/>
        </p:spPr>
        <p:txBody>
          <a:bodyPr wrap="square" lIns="91440" tIns="45720" rIns="91440" bIns="45720" rtlCol="0" anchor="t">
            <a:spAutoFit/>
          </a:bodyPr>
          <a:lstStyle/>
          <a:p>
            <a:r>
              <a:rPr lang="en-US"/>
              <a:t>To log into ATP, visit </a:t>
            </a:r>
            <a:r>
              <a:rPr lang="en-US">
                <a:hlinkClick r:id="rId2"/>
              </a:rPr>
              <a:t>https://agencyportal.usajobs.gov/</a:t>
            </a:r>
            <a:endParaRPr lang="en-US"/>
          </a:p>
          <a:p>
            <a:endParaRPr lang="en-US"/>
          </a:p>
          <a:p>
            <a:r>
              <a:rPr lang="en-US"/>
              <a:t>Then select </a:t>
            </a:r>
            <a:r>
              <a:rPr lang="en-US" b="1"/>
              <a:t>Sign in</a:t>
            </a:r>
            <a:r>
              <a:rPr lang="en-US"/>
              <a:t>.</a:t>
            </a:r>
            <a:endParaRPr lang="en-US">
              <a:ea typeface="Source Sans Pro"/>
            </a:endParaRPr>
          </a:p>
          <a:p>
            <a:endParaRPr lang="en-US"/>
          </a:p>
          <a:p>
            <a:r>
              <a:rPr lang="en-US"/>
              <a:t>You can sign in using your CAC or PIV card, USA Staffing account (if applicable), or Login.gov.</a:t>
            </a:r>
            <a:endParaRPr lang="en-US">
              <a:ea typeface="Source Sans Pro"/>
            </a:endParaRPr>
          </a:p>
        </p:txBody>
      </p:sp>
      <p:pic>
        <p:nvPicPr>
          <p:cNvPr id="5" name="Picture 4" descr="ATP homepage with sign in button circled and an arrow pointing to an image of the ATP dashboard users see after logging in.">
            <a:extLst>
              <a:ext uri="{FF2B5EF4-FFF2-40B4-BE49-F238E27FC236}">
                <a16:creationId xmlns:a16="http://schemas.microsoft.com/office/drawing/2014/main" id="{DBF03F8B-FDBB-7103-C0EF-C2D5267E554F}"/>
              </a:ext>
            </a:extLst>
          </p:cNvPr>
          <p:cNvPicPr>
            <a:picLocks noChangeAspect="1"/>
          </p:cNvPicPr>
          <p:nvPr/>
        </p:nvPicPr>
        <p:blipFill>
          <a:blip r:embed="rId3"/>
          <a:stretch>
            <a:fillRect/>
          </a:stretch>
        </p:blipFill>
        <p:spPr>
          <a:xfrm>
            <a:off x="4019934" y="686310"/>
            <a:ext cx="4634687" cy="2660394"/>
          </a:xfrm>
          <a:prstGeom prst="rect">
            <a:avLst/>
          </a:prstGeom>
          <a:ln>
            <a:solidFill>
              <a:schemeClr val="tx1"/>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B4D68F8A-7BF5-CF12-9306-E455C6FE9480}"/>
              </a:ext>
              <a:ext uri="{C183D7F6-B498-43B3-948B-1728B52AA6E4}">
                <adec:decorative xmlns:adec="http://schemas.microsoft.com/office/drawing/2017/decorative" val="1"/>
              </a:ext>
            </a:extLst>
          </p:cNvPr>
          <p:cNvSpPr/>
          <p:nvPr/>
        </p:nvSpPr>
        <p:spPr>
          <a:xfrm>
            <a:off x="5842882" y="2217370"/>
            <a:ext cx="932970" cy="45598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0" name="Graphic 9">
            <a:extLst>
              <a:ext uri="{FF2B5EF4-FFF2-40B4-BE49-F238E27FC236}">
                <a16:creationId xmlns:a16="http://schemas.microsoft.com/office/drawing/2014/main" id="{A3C1D69E-F196-63CB-5390-91A7711221A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844108">
            <a:off x="6766871" y="2244088"/>
            <a:ext cx="762222" cy="762222"/>
          </a:xfrm>
          <a:prstGeom prst="rect">
            <a:avLst/>
          </a:prstGeom>
        </p:spPr>
      </p:pic>
      <p:pic>
        <p:nvPicPr>
          <p:cNvPr id="12" name="Picture 11" descr="ATP dashboard users see once they log into ATP.">
            <a:extLst>
              <a:ext uri="{FF2B5EF4-FFF2-40B4-BE49-F238E27FC236}">
                <a16:creationId xmlns:a16="http://schemas.microsoft.com/office/drawing/2014/main" id="{E53DDB13-59A7-469F-EC96-BAF06B7E86B0}"/>
              </a:ext>
            </a:extLst>
          </p:cNvPr>
          <p:cNvPicPr>
            <a:picLocks noChangeAspect="1"/>
          </p:cNvPicPr>
          <p:nvPr/>
        </p:nvPicPr>
        <p:blipFill>
          <a:blip r:embed="rId6"/>
          <a:stretch>
            <a:fillRect/>
          </a:stretch>
        </p:blipFill>
        <p:spPr>
          <a:xfrm>
            <a:off x="6897732" y="2907699"/>
            <a:ext cx="4231830" cy="347403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02B5B43-E140-6765-A8E4-1E5B629FD5DF}"/>
              </a:ext>
            </a:extLst>
          </p:cNvPr>
          <p:cNvSpPr>
            <a:spLocks noGrp="1"/>
          </p:cNvSpPr>
          <p:nvPr>
            <p:ph type="sldNum" sz="quarter" idx="11"/>
          </p:nvPr>
        </p:nvSpPr>
        <p:spPr/>
        <p:txBody>
          <a:bodyPr/>
          <a:lstStyle/>
          <a:p>
            <a:fld id="{4A217ABC-3BCB-4F47-AC3C-9D5177951563}" type="slidenum">
              <a:rPr lang="en-US" smtClean="0"/>
              <a:pPr/>
              <a:t>7</a:t>
            </a:fld>
            <a:endParaRPr lang="en-US"/>
          </a:p>
        </p:txBody>
      </p:sp>
    </p:spTree>
    <p:extLst>
      <p:ext uri="{BB962C8B-B14F-4D97-AF65-F5344CB8AC3E}">
        <p14:creationId xmlns:p14="http://schemas.microsoft.com/office/powerpoint/2010/main" val="330144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F7C8-4D10-8BD5-2340-24B442F86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2FA77-0671-7E04-44F1-B9442E98E587}"/>
              </a:ext>
            </a:extLst>
          </p:cNvPr>
          <p:cNvSpPr>
            <a:spLocks noGrp="1"/>
          </p:cNvSpPr>
          <p:nvPr>
            <p:ph type="title"/>
          </p:nvPr>
        </p:nvSpPr>
        <p:spPr>
          <a:xfrm>
            <a:off x="685800" y="787072"/>
            <a:ext cx="10972800" cy="1051560"/>
          </a:xfrm>
        </p:spPr>
        <p:txBody>
          <a:bodyPr/>
          <a:lstStyle/>
          <a:p>
            <a:r>
              <a:rPr lang="en-US"/>
              <a:t>Go to Talent Programs</a:t>
            </a:r>
          </a:p>
        </p:txBody>
      </p:sp>
      <p:sp>
        <p:nvSpPr>
          <p:cNvPr id="11" name="TextBox 10">
            <a:extLst>
              <a:ext uri="{FF2B5EF4-FFF2-40B4-BE49-F238E27FC236}">
                <a16:creationId xmlns:a16="http://schemas.microsoft.com/office/drawing/2014/main" id="{5BE3A2BC-525D-C014-7000-FFCC9A8D6055}"/>
              </a:ext>
            </a:extLst>
          </p:cNvPr>
          <p:cNvSpPr txBox="1"/>
          <p:nvPr/>
        </p:nvSpPr>
        <p:spPr>
          <a:xfrm>
            <a:off x="256536" y="1936046"/>
            <a:ext cx="2767139" cy="3631763"/>
          </a:xfrm>
          <a:prstGeom prst="rect">
            <a:avLst/>
          </a:prstGeom>
          <a:noFill/>
        </p:spPr>
        <p:txBody>
          <a:bodyPr wrap="square" lIns="91440" tIns="45720" rIns="91440" bIns="45720" rtlCol="0" anchor="t">
            <a:spAutoFit/>
          </a:bodyPr>
          <a:lstStyle/>
          <a:p>
            <a:pPr>
              <a:spcAft>
                <a:spcPts val="1200"/>
              </a:spcAft>
            </a:pPr>
            <a:r>
              <a:rPr lang="en-US" sz="2000"/>
              <a:t>To navigate to the WRP Talent Program,</a:t>
            </a:r>
          </a:p>
          <a:p>
            <a:pPr marL="342900" indent="-342900">
              <a:spcAft>
                <a:spcPts val="1200"/>
              </a:spcAft>
              <a:buFont typeface="Arial" panose="020B0604020202020204" pitchFamily="34" charset="0"/>
              <a:buChar char="•"/>
            </a:pPr>
            <a:r>
              <a:rPr lang="en-US" sz="2000"/>
              <a:t>Select </a:t>
            </a:r>
            <a:r>
              <a:rPr lang="en-US" sz="2000" b="1"/>
              <a:t>Talent search</a:t>
            </a:r>
            <a:r>
              <a:rPr lang="en-US" sz="2000"/>
              <a:t>.</a:t>
            </a:r>
            <a:endParaRPr lang="en-US" sz="2000">
              <a:ea typeface="Source Sans Pro"/>
            </a:endParaRPr>
          </a:p>
          <a:p>
            <a:pPr marL="342900" indent="-342900">
              <a:spcAft>
                <a:spcPts val="1200"/>
              </a:spcAft>
              <a:buFont typeface="Arial" panose="020B0604020202020204" pitchFamily="34" charset="0"/>
              <a:buChar char="•"/>
            </a:pPr>
            <a:r>
              <a:rPr lang="en-US" sz="2000"/>
              <a:t>Then select </a:t>
            </a:r>
            <a:r>
              <a:rPr lang="en-US" sz="2000" b="1"/>
              <a:t>Search Talent Programs</a:t>
            </a:r>
            <a:r>
              <a:rPr lang="en-US" sz="2000"/>
              <a:t>.</a:t>
            </a:r>
            <a:endParaRPr lang="en-US" sz="2000">
              <a:ea typeface="Source Sans Pro"/>
            </a:endParaRPr>
          </a:p>
          <a:p>
            <a:pPr marL="342900" indent="-342900">
              <a:spcAft>
                <a:spcPts val="1200"/>
              </a:spcAft>
              <a:buFont typeface="Arial" panose="020B0604020202020204" pitchFamily="34" charset="0"/>
              <a:buChar char="•"/>
            </a:pPr>
            <a:r>
              <a:rPr lang="en-US" sz="2000"/>
              <a:t>Then select </a:t>
            </a:r>
            <a:r>
              <a:rPr lang="en-US" sz="2000" b="1"/>
              <a:t>Workforce Recruitment Program (WRP)</a:t>
            </a:r>
            <a:r>
              <a:rPr lang="en-US" sz="2000"/>
              <a:t>.</a:t>
            </a:r>
            <a:endParaRPr lang="en-US" sz="2000">
              <a:ea typeface="Source Sans Pro"/>
            </a:endParaRPr>
          </a:p>
        </p:txBody>
      </p:sp>
      <p:pic>
        <p:nvPicPr>
          <p:cNvPr id="12" name="Picture 11" descr="ATP dashboard with the talent search link circled and an arrow pointing to an image of the talent search page.">
            <a:extLst>
              <a:ext uri="{FF2B5EF4-FFF2-40B4-BE49-F238E27FC236}">
                <a16:creationId xmlns:a16="http://schemas.microsoft.com/office/drawing/2014/main" id="{376ED673-D224-D5F8-54AD-B048D3101E52}"/>
              </a:ext>
            </a:extLst>
          </p:cNvPr>
          <p:cNvPicPr>
            <a:picLocks noChangeAspect="1"/>
          </p:cNvPicPr>
          <p:nvPr/>
        </p:nvPicPr>
        <p:blipFill>
          <a:blip r:embed="rId2"/>
          <a:stretch>
            <a:fillRect/>
          </a:stretch>
        </p:blipFill>
        <p:spPr>
          <a:xfrm>
            <a:off x="6262329" y="806212"/>
            <a:ext cx="4231830" cy="3474037"/>
          </a:xfrm>
          <a:prstGeom prst="rect">
            <a:avLst/>
          </a:prstGeom>
          <a:ln>
            <a:solidFill>
              <a:schemeClr val="accent1"/>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06C7EF2F-2D01-BFFF-5366-049850E4648E}"/>
              </a:ext>
              <a:ext uri="{C183D7F6-B498-43B3-948B-1728B52AA6E4}">
                <adec:decorative xmlns:adec="http://schemas.microsoft.com/office/drawing/2017/decorative" val="1"/>
              </a:ext>
            </a:extLst>
          </p:cNvPr>
          <p:cNvSpPr/>
          <p:nvPr/>
        </p:nvSpPr>
        <p:spPr>
          <a:xfrm>
            <a:off x="6268471" y="2102915"/>
            <a:ext cx="1174552" cy="4559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6" name="Picture 5" descr="The talent search page with a circle around Talent Programs button and an arrow pointing to the talent programs page.">
            <a:extLst>
              <a:ext uri="{FF2B5EF4-FFF2-40B4-BE49-F238E27FC236}">
                <a16:creationId xmlns:a16="http://schemas.microsoft.com/office/drawing/2014/main" id="{CB241275-D75B-10DA-4D06-8C1B6709DB62}"/>
              </a:ext>
            </a:extLst>
          </p:cNvPr>
          <p:cNvPicPr>
            <a:picLocks noChangeAspect="1"/>
          </p:cNvPicPr>
          <p:nvPr/>
        </p:nvPicPr>
        <p:blipFill>
          <a:blip r:embed="rId3"/>
          <a:stretch>
            <a:fillRect/>
          </a:stretch>
        </p:blipFill>
        <p:spPr>
          <a:xfrm>
            <a:off x="3171155" y="3126430"/>
            <a:ext cx="4504305" cy="2156423"/>
          </a:xfrm>
          <a:prstGeom prst="rect">
            <a:avLst/>
          </a:prstGeom>
          <a:ln>
            <a:solidFill>
              <a:schemeClr val="accent1"/>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D9DD92E8-EF4C-D6CA-C39E-9BE0E977E285}"/>
              </a:ext>
              <a:ext uri="{C183D7F6-B498-43B3-948B-1728B52AA6E4}">
                <adec:decorative xmlns:adec="http://schemas.microsoft.com/office/drawing/2017/decorative" val="1"/>
              </a:ext>
            </a:extLst>
          </p:cNvPr>
          <p:cNvSpPr/>
          <p:nvPr/>
        </p:nvSpPr>
        <p:spPr>
          <a:xfrm>
            <a:off x="6101643" y="4962640"/>
            <a:ext cx="914401" cy="2877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6" name="Graphic 15">
            <a:extLst>
              <a:ext uri="{FF2B5EF4-FFF2-40B4-BE49-F238E27FC236}">
                <a16:creationId xmlns:a16="http://schemas.microsoft.com/office/drawing/2014/main" id="{2BE155EF-4EB2-AB83-9B7D-904FF8E41D7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50496">
            <a:off x="6703010" y="5179064"/>
            <a:ext cx="684810" cy="813851"/>
          </a:xfrm>
          <a:prstGeom prst="rect">
            <a:avLst/>
          </a:prstGeom>
        </p:spPr>
      </p:pic>
      <p:pic>
        <p:nvPicPr>
          <p:cNvPr id="13" name="Picture 12" descr="Talent program page with a circle around the link for the Workforce Recruitment Program.">
            <a:extLst>
              <a:ext uri="{FF2B5EF4-FFF2-40B4-BE49-F238E27FC236}">
                <a16:creationId xmlns:a16="http://schemas.microsoft.com/office/drawing/2014/main" id="{34C57D3E-F500-4209-78D7-A32B72EF0198}"/>
              </a:ext>
            </a:extLst>
          </p:cNvPr>
          <p:cNvPicPr>
            <a:picLocks noChangeAspect="1"/>
          </p:cNvPicPr>
          <p:nvPr/>
        </p:nvPicPr>
        <p:blipFill>
          <a:blip r:embed="rId6"/>
          <a:stretch>
            <a:fillRect/>
          </a:stretch>
        </p:blipFill>
        <p:spPr>
          <a:xfrm>
            <a:off x="7586201" y="3790336"/>
            <a:ext cx="4355382" cy="2477729"/>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C716BB06-BD21-29EB-A1ED-44137FF97930}"/>
              </a:ext>
              <a:ext uri="{C183D7F6-B498-43B3-948B-1728B52AA6E4}">
                <adec:decorative xmlns:adec="http://schemas.microsoft.com/office/drawing/2017/decorative" val="1"/>
              </a:ext>
            </a:extLst>
          </p:cNvPr>
          <p:cNvSpPr/>
          <p:nvPr/>
        </p:nvSpPr>
        <p:spPr>
          <a:xfrm>
            <a:off x="7566662" y="5724144"/>
            <a:ext cx="1665828" cy="32618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0" name="Graphic 9">
            <a:extLst>
              <a:ext uri="{FF2B5EF4-FFF2-40B4-BE49-F238E27FC236}">
                <a16:creationId xmlns:a16="http://schemas.microsoft.com/office/drawing/2014/main" id="{47DAF24B-87F4-E62B-21BB-AD96076554A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336104">
            <a:off x="6703793" y="2524214"/>
            <a:ext cx="607311" cy="808861"/>
          </a:xfrm>
          <a:prstGeom prst="rect">
            <a:avLst/>
          </a:prstGeom>
        </p:spPr>
      </p:pic>
      <p:sp>
        <p:nvSpPr>
          <p:cNvPr id="4" name="Slide Number Placeholder 3">
            <a:extLst>
              <a:ext uri="{FF2B5EF4-FFF2-40B4-BE49-F238E27FC236}">
                <a16:creationId xmlns:a16="http://schemas.microsoft.com/office/drawing/2014/main" id="{A677FB98-2FD2-B8E0-84A2-526F045AD09A}"/>
              </a:ext>
            </a:extLst>
          </p:cNvPr>
          <p:cNvSpPr>
            <a:spLocks noGrp="1"/>
          </p:cNvSpPr>
          <p:nvPr>
            <p:ph type="sldNum" sz="quarter" idx="11"/>
          </p:nvPr>
        </p:nvSpPr>
        <p:spPr/>
        <p:txBody>
          <a:bodyPr/>
          <a:lstStyle/>
          <a:p>
            <a:fld id="{4A217ABC-3BCB-4F47-AC3C-9D5177951563}" type="slidenum">
              <a:rPr lang="en-US" smtClean="0"/>
              <a:pPr/>
              <a:t>8</a:t>
            </a:fld>
            <a:endParaRPr lang="en-US"/>
          </a:p>
        </p:txBody>
      </p:sp>
    </p:spTree>
    <p:extLst>
      <p:ext uri="{BB962C8B-B14F-4D97-AF65-F5344CB8AC3E}">
        <p14:creationId xmlns:p14="http://schemas.microsoft.com/office/powerpoint/2010/main" val="200905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011D-A076-F365-857F-FCC3B0B8B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E1F0F-8327-F7FE-C2BB-B421BC3F0988}"/>
              </a:ext>
            </a:extLst>
          </p:cNvPr>
          <p:cNvSpPr>
            <a:spLocks noGrp="1"/>
          </p:cNvSpPr>
          <p:nvPr>
            <p:ph type="title"/>
          </p:nvPr>
        </p:nvSpPr>
        <p:spPr/>
        <p:txBody>
          <a:bodyPr/>
          <a:lstStyle/>
          <a:p>
            <a:r>
              <a:rPr lang="en-US"/>
              <a:t>Search and Filters</a:t>
            </a:r>
          </a:p>
        </p:txBody>
      </p:sp>
      <p:sp>
        <p:nvSpPr>
          <p:cNvPr id="3" name="Slide Number Placeholder 2">
            <a:extLst>
              <a:ext uri="{FF2B5EF4-FFF2-40B4-BE49-F238E27FC236}">
                <a16:creationId xmlns:a16="http://schemas.microsoft.com/office/drawing/2014/main" id="{25DECE39-58C0-9D46-31CA-BB88C62CA87C}"/>
              </a:ext>
            </a:extLst>
          </p:cNvPr>
          <p:cNvSpPr>
            <a:spLocks noGrp="1"/>
          </p:cNvSpPr>
          <p:nvPr>
            <p:ph type="sldNum" sz="quarter" idx="4"/>
          </p:nvPr>
        </p:nvSpPr>
        <p:spPr/>
        <p:txBody>
          <a:bodyPr/>
          <a:lstStyle/>
          <a:p>
            <a:fld id="{4A217ABC-3BCB-4F47-AC3C-9D5177951563}" type="slidenum">
              <a:rPr lang="en-US" smtClean="0"/>
              <a:pPr/>
              <a:t>9</a:t>
            </a:fld>
            <a:endParaRPr lang="en-US"/>
          </a:p>
        </p:txBody>
      </p:sp>
    </p:spTree>
    <p:extLst>
      <p:ext uri="{BB962C8B-B14F-4D97-AF65-F5344CB8AC3E}">
        <p14:creationId xmlns:p14="http://schemas.microsoft.com/office/powerpoint/2010/main" val="629340175"/>
      </p:ext>
    </p:extLst>
  </p:cSld>
  <p:clrMapOvr>
    <a:masterClrMapping/>
  </p:clrMapOvr>
</p:sld>
</file>

<file path=ppt/theme/theme1.xml><?xml version="1.0" encoding="utf-8"?>
<a:theme xmlns:a="http://schemas.openxmlformats.org/drawingml/2006/main" name="1.0 - Slide Master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2-withInstructions-Jan2023---byupdatingmasters.potx" id="{1FB824AB-3C2D-4749-BA2E-F42D9722D2AB}" vid="{B4EA3F1F-BEE8-46A1-8F89-CDF11DB6C6A7}"/>
    </a:ext>
  </a:extLst>
</a:theme>
</file>

<file path=ppt/theme/theme2.xml><?xml version="1.0" encoding="utf-8"?>
<a:theme xmlns:a="http://schemas.openxmlformats.org/drawingml/2006/main" name="2.0 - Slide Master -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2-withInstructions-Jan2023---byupdatingmasters.potx" id="{1FB824AB-3C2D-4749-BA2E-F42D9722D2AB}" vid="{8C6EE7DA-7FA2-4F5A-9EB4-982A1058089C}"/>
    </a:ext>
  </a:extLst>
</a:theme>
</file>

<file path=ppt/theme/theme3.xml><?xml version="1.0" encoding="utf-8"?>
<a:theme xmlns:a="http://schemas.openxmlformats.org/drawingml/2006/main" name="3.0 - Slide Master - End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2-withInstructions-Jan2023---byupdatingmasters.potx" id="{1FB824AB-3C2D-4749-BA2E-F42D9722D2AB}" vid="{BC42EDEF-2D27-4016-91B0-79E700DD56D2}"/>
    </a:ext>
  </a:extLst>
</a:theme>
</file>

<file path=ppt/theme/theme4.xml><?xml version="1.0" encoding="utf-8"?>
<a:theme xmlns:a="http://schemas.openxmlformats.org/drawingml/2006/main" name="4.0 - Content Slide Master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2-withInstructions-Jan2023---byupdatingmasters.potx" id="{1FB824AB-3C2D-4749-BA2E-F42D9722D2AB}" vid="{5FBC46B1-1520-42E9-864C-F38EB049F9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a5f8d8-98a1-4e88-912c-54edfda2addc" xsi:nil="true"/>
    <lcf76f155ced4ddcb4097134ff3c332f xmlns="d99f74e8-7f37-47f4-8499-ee96b35a864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E838BB3C3A11438C567A2B01190502" ma:contentTypeVersion="15" ma:contentTypeDescription="Create a new document." ma:contentTypeScope="" ma:versionID="109662a01c4ab4084ad9f8fad628b3bf">
  <xsd:schema xmlns:xsd="http://www.w3.org/2001/XMLSchema" xmlns:xs="http://www.w3.org/2001/XMLSchema" xmlns:p="http://schemas.microsoft.com/office/2006/metadata/properties" xmlns:ns2="d99f74e8-7f37-47f4-8499-ee96b35a8642" xmlns:ns3="5da5f8d8-98a1-4e88-912c-54edfda2addc" targetNamespace="http://schemas.microsoft.com/office/2006/metadata/properties" ma:root="true" ma:fieldsID="94c3163ab9ef1f9d4b00cce4993797a1" ns2:_="" ns3:_="">
    <xsd:import namespace="d99f74e8-7f37-47f4-8499-ee96b35a8642"/>
    <xsd:import namespace="5da5f8d8-98a1-4e88-912c-54edfda2a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f74e8-7f37-47f4-8499-ee96b35a8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a5f8d8-98a1-4e88-912c-54edfda2ad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61b28f-d70f-4775-8ec5-da64e5caf834}" ma:internalName="TaxCatchAll" ma:showField="CatchAllData" ma:web="5da5f8d8-98a1-4e88-912c-54edfda2add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9A1E8-7EA8-4126-A39A-880388111AF3}">
  <ds:schemaRefs>
    <ds:schemaRef ds:uri="http://www.w3.org/XML/1998/namespace"/>
    <ds:schemaRef ds:uri="http://schemas.microsoft.com/office/2006/documentManagement/types"/>
    <ds:schemaRef ds:uri="http://purl.org/dc/terms/"/>
    <ds:schemaRef ds:uri="http://schemas.microsoft.com/office/2006/metadata/properties"/>
    <ds:schemaRef ds:uri="d99f74e8-7f37-47f4-8499-ee96b35a8642"/>
    <ds:schemaRef ds:uri="http://purl.org/dc/dcmitype/"/>
    <ds:schemaRef ds:uri="http://schemas.microsoft.com/office/infopath/2007/PartnerControls"/>
    <ds:schemaRef ds:uri="http://schemas.openxmlformats.org/package/2006/metadata/core-properties"/>
    <ds:schemaRef ds:uri="5da5f8d8-98a1-4e88-912c-54edfda2addc"/>
    <ds:schemaRef ds:uri="http://purl.org/dc/elements/1.1/"/>
  </ds:schemaRefs>
</ds:datastoreItem>
</file>

<file path=customXml/itemProps2.xml><?xml version="1.0" encoding="utf-8"?>
<ds:datastoreItem xmlns:ds="http://schemas.openxmlformats.org/officeDocument/2006/customXml" ds:itemID="{8BB15A55-D176-4D2A-B5E5-A2EC07C708A8}">
  <ds:schemaRefs>
    <ds:schemaRef ds:uri="http://schemas.microsoft.com/sharepoint/v3/contenttype/forms"/>
  </ds:schemaRefs>
</ds:datastoreItem>
</file>

<file path=customXml/itemProps3.xml><?xml version="1.0" encoding="utf-8"?>
<ds:datastoreItem xmlns:ds="http://schemas.openxmlformats.org/officeDocument/2006/customXml" ds:itemID="{AE91B5EA-A5B5-4E0B-AB25-321E3345A4CA}">
  <ds:schemaRefs>
    <ds:schemaRef ds:uri="5da5f8d8-98a1-4e88-912c-54edfda2addc"/>
    <ds:schemaRef ds:uri="d99f74e8-7f37-47f4-8499-ee96b35a86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OPM-PPT-ApprovedTemplate--Option-1-withInstructions-Jan2023</Template>
  <TotalTime>1798</TotalTime>
  <Words>2190</Words>
  <Application>Microsoft Office PowerPoint</Application>
  <PresentationFormat>Widescreen</PresentationFormat>
  <Paragraphs>271</Paragraphs>
  <Slides>37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Courier New</vt:lpstr>
      <vt:lpstr>Source Sans Pro</vt:lpstr>
      <vt:lpstr>Source Sans Pro Semibold</vt:lpstr>
      <vt:lpstr>1.0 - Slide Master - Title</vt:lpstr>
      <vt:lpstr>2.0 - Slide Master - Content</vt:lpstr>
      <vt:lpstr>3.0 - Slide Master - End Content</vt:lpstr>
      <vt:lpstr>4.0 - Content Slide Master - Blank</vt:lpstr>
      <vt:lpstr>Find Candidates with the Workforce Recruitment Program (WRP) Talent Program</vt:lpstr>
      <vt:lpstr>Table of Contents</vt:lpstr>
      <vt:lpstr>Background</vt:lpstr>
      <vt:lpstr>Requesting an Agency Talent Portal (ATP) Account</vt:lpstr>
      <vt:lpstr>Create an ATP Account</vt:lpstr>
      <vt:lpstr>Finding the WRP Talent Program</vt:lpstr>
      <vt:lpstr>Log into ATP</vt:lpstr>
      <vt:lpstr>Go to Talent Programs</vt:lpstr>
      <vt:lpstr>Search and Filters</vt:lpstr>
      <vt:lpstr>Available Candidates List</vt:lpstr>
      <vt:lpstr>Location Search</vt:lpstr>
      <vt:lpstr>Job Type Filter</vt:lpstr>
      <vt:lpstr>Job Preference Filter</vt:lpstr>
      <vt:lpstr>Degree Filter</vt:lpstr>
      <vt:lpstr>Grad Date Filter</vt:lpstr>
      <vt:lpstr>Work Site Filter</vt:lpstr>
      <vt:lpstr>Experience Years Filter</vt:lpstr>
      <vt:lpstr>Federal Experience Filter</vt:lpstr>
      <vt:lpstr>Clearance Filter</vt:lpstr>
      <vt:lpstr>Bookmarked Candidates Filter</vt:lpstr>
      <vt:lpstr>Candidate Information</vt:lpstr>
      <vt:lpstr>Candidate Overview</vt:lpstr>
      <vt:lpstr>Candidate Information Page</vt:lpstr>
      <vt:lpstr>Recent Academic Information</vt:lpstr>
      <vt:lpstr>Work History</vt:lpstr>
      <vt:lpstr>Job Preference</vt:lpstr>
      <vt:lpstr>Location Preference</vt:lpstr>
      <vt:lpstr>Hiring Paths</vt:lpstr>
      <vt:lpstr>Resume</vt:lpstr>
      <vt:lpstr>Contacting Candidates</vt:lpstr>
      <vt:lpstr>Email All Candidates</vt:lpstr>
      <vt:lpstr>Email Select Candidates</vt:lpstr>
      <vt:lpstr>Email Individual Candidates</vt:lpstr>
      <vt:lpstr>Hiring a Candidate from the WRP Talent Program</vt:lpstr>
      <vt:lpstr>Next Steps to Hire a WRP Candidate</vt:lpstr>
      <vt:lpstr>Candidate Reporting</vt:lpstr>
      <vt:lpstr>Questions?</vt:lpstr>
    </vt:vector>
  </TitlesOfParts>
  <Company>OPM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Accessing the WRP Talent Program through USAJOBS</dc:title>
  <dc:subject>Approved template for OPM presentations</dc:subject>
  <dc:creator>U.S. Office of Personnel Management</dc:creator>
  <cp:keywords>accessibility,Section 508,branding,USOPM,OPM</cp:keywords>
  <dc:description>v20230120, OPM Approved PowerPoint Template Option 1</dc:description>
  <cp:lastModifiedBy>Vhay, Frances J - ODEP</cp:lastModifiedBy>
  <cp:revision>4</cp:revision>
  <dcterms:created xsi:type="dcterms:W3CDTF">2025-08-05T15:31:00Z</dcterms:created>
  <dcterms:modified xsi:type="dcterms:W3CDTF">2026-01-22T01:13:05Z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0x01010060E838BB3C3A11438C567A2B01190502</vt:lpwstr>
  </property>
  <property fmtid="{D5CDD505-2E9C-101B-9397-08002B2CF9AE}" pid="3" name="Order">
    <vt:r8>4792300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