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9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67043-3DDB-475A-AA9E-8AB1A46452A4}" v="1" dt="2025-08-27T23:38:30.645"/>
    <p1510:client id="{8E804B85-06BF-45C4-9661-B840D1386A27}" v="1" dt="2025-08-28T15:30:22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hay, Frances J - ODEP" userId="22215c51-baf3-4970-8696-3946466ea65d" providerId="ADAL" clId="{71067043-3DDB-475A-AA9E-8AB1A46452A4}"/>
    <pc:docChg chg="addSld delSld modSld delMainMaster">
      <pc:chgData name="Vhay, Frances J - ODEP" userId="22215c51-baf3-4970-8696-3946466ea65d" providerId="ADAL" clId="{71067043-3DDB-475A-AA9E-8AB1A46452A4}" dt="2025-08-27T23:40:36.016" v="4" actId="20577"/>
      <pc:docMkLst>
        <pc:docMk/>
      </pc:docMkLst>
      <pc:sldChg chg="del">
        <pc:chgData name="Vhay, Frances J - ODEP" userId="22215c51-baf3-4970-8696-3946466ea65d" providerId="ADAL" clId="{71067043-3DDB-475A-AA9E-8AB1A46452A4}" dt="2025-08-27T23:38:38.611" v="1" actId="2696"/>
        <pc:sldMkLst>
          <pc:docMk/>
          <pc:sldMk cId="3520126998" sldId="256"/>
        </pc:sldMkLst>
      </pc:sldChg>
      <pc:sldChg chg="modSp add mod">
        <pc:chgData name="Vhay, Frances J - ODEP" userId="22215c51-baf3-4970-8696-3946466ea65d" providerId="ADAL" clId="{71067043-3DDB-475A-AA9E-8AB1A46452A4}" dt="2025-08-27T23:40:36.016" v="4" actId="20577"/>
        <pc:sldMkLst>
          <pc:docMk/>
          <pc:sldMk cId="3093758044" sldId="307"/>
        </pc:sldMkLst>
        <pc:spChg chg="mod">
          <ac:chgData name="Vhay, Frances J - ODEP" userId="22215c51-baf3-4970-8696-3946466ea65d" providerId="ADAL" clId="{71067043-3DDB-475A-AA9E-8AB1A46452A4}" dt="2025-08-27T23:40:36.016" v="4" actId="20577"/>
          <ac:spMkLst>
            <pc:docMk/>
            <pc:sldMk cId="3093758044" sldId="307"/>
            <ac:spMk id="3" creationId="{7A558F65-4237-05E8-8F59-03A66C1572A8}"/>
          </ac:spMkLst>
        </pc:spChg>
      </pc:sldChg>
      <pc:sldMasterChg chg="del delSldLayout">
        <pc:chgData name="Vhay, Frances J - ODEP" userId="22215c51-baf3-4970-8696-3946466ea65d" providerId="ADAL" clId="{71067043-3DDB-475A-AA9E-8AB1A46452A4}" dt="2025-08-27T23:38:38.611" v="1" actId="2696"/>
        <pc:sldMasterMkLst>
          <pc:docMk/>
          <pc:sldMasterMk cId="270897523" sldId="2147483648"/>
        </pc:sldMasterMkLst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957110828" sldId="2147483649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537483813" sldId="2147483650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523809945" sldId="2147483651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4120227561" sldId="2147483652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1047049837" sldId="2147483653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3933709552" sldId="2147483654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1387588191" sldId="2147483655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529582369" sldId="2147483656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3916003601" sldId="2147483657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2999706122" sldId="2147483658"/>
          </pc:sldLayoutMkLst>
        </pc:sldLayoutChg>
        <pc:sldLayoutChg chg="del">
          <pc:chgData name="Vhay, Frances J - ODEP" userId="22215c51-baf3-4970-8696-3946466ea65d" providerId="ADAL" clId="{71067043-3DDB-475A-AA9E-8AB1A46452A4}" dt="2025-08-27T23:38:38.611" v="1" actId="2696"/>
          <pc:sldLayoutMkLst>
            <pc:docMk/>
            <pc:sldMasterMk cId="270897523" sldId="2147483648"/>
            <pc:sldLayoutMk cId="238680389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18A37-DFBB-43D9-AD6D-80621319BD7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AABF3-3775-4BA0-8507-37E6E08AF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31E9-FE49-4B5C-9E3B-291FB4E4A5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66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0732-224A-488B-B36C-A7BCCC6F4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BBF6-D0BA-4B4B-8FF9-4CD4B5BD5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947672"/>
            <a:ext cx="10972800" cy="36576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B62E-1EA5-1A6E-A7A2-B82365FD8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Content - Three Column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29097B4-6CDC-471F-ABEF-713886F79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BC8AB1-10A2-AF8F-F751-438CB5037E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947672"/>
            <a:ext cx="3429000" cy="447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2512327"/>
            <a:ext cx="3429000" cy="3431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CA494F-80AA-0EBF-2DC1-D1A453776D0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83100" y="1947672"/>
            <a:ext cx="3429000" cy="447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940A08-2128-4454-8A6E-939F51C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80560" y="2512327"/>
            <a:ext cx="3429000" cy="3431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E9E1424-9B3D-8B5A-4E1D-335B028117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9600" y="1947672"/>
            <a:ext cx="3429000" cy="447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000EA425-D0B3-0554-7947-F6D6F43757E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29600" y="2512327"/>
            <a:ext cx="3429000" cy="3431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08C5E-9679-4746-A088-14DDB23F6A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4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 - Section Brea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DBE439-213A-371F-3AAB-5B0DFC335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760"/>
            <a:ext cx="12192000" cy="5486400"/>
          </a:xfrm>
          <a:prstGeom prst="rect">
            <a:avLst/>
          </a:prstGeom>
          <a:solidFill>
            <a:srgbClr val="07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5A8D78-3D16-49E9-9C03-829DF60ED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9448800" cy="22098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800" b="1" i="0" spc="-30" baseline="0">
                <a:solidFill>
                  <a:schemeClr val="bg1"/>
                </a:solidFill>
                <a:latin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 Text Which is Preferably Two Lines Max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04F461-4BCC-9126-DFE9-F2945298C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08B5E-53A6-4C00-B2E6-6402AD718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2A5C82-73E5-497D-B504-72A1437DF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947672"/>
            <a:ext cx="10972800" cy="3505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2236E5F-0DED-3AAD-7F57-DD972B83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Content -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215AD7-01B4-4B90-A8B0-69A3C9624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2A5C82-73E5-497D-B504-72A1437DF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947672"/>
            <a:ext cx="10972800" cy="33693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0417D21-28C8-4E1D-A3BD-BC83E9262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317012"/>
            <a:ext cx="10972800" cy="712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EF64F82-60DE-4C58-A65B-D99920DC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5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Content - Speak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374A78C-4230-4A94-84C4-60DD93C25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512064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Bio Slide Name Text, Do Not Resize, 1 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0D0860-DEC3-3BC7-75A9-27E92F3CF7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321677"/>
            <a:ext cx="7086600" cy="50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737577"/>
                </a:solidFill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14C1941-CA52-D1F9-33CD-184339465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34528" y="1944429"/>
            <a:ext cx="3657600" cy="36576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947672"/>
            <a:ext cx="70866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9316B9-6C9A-B493-586D-BC06AC4EC6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6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- 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71B823-2CF7-4496-BAC1-DB1F9A6E0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947672"/>
            <a:ext cx="54102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F940A08-2128-4454-8A6E-939F51C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2200" y="1947672"/>
            <a:ext cx="54102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19316B9-6C9A-B493-586D-BC06AC4EC6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Conten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2DFA54-A328-4D44-B1EB-7132BD99A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5C43E-AC43-4B78-B005-2E8338025B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947672"/>
            <a:ext cx="5394960" cy="447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D46E1EB-E55C-4927-A124-DE115DDC06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85799" y="2395347"/>
            <a:ext cx="5394960" cy="354825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52F0A-6B4C-47F0-9293-5096A2DEE5E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7270" y="1947672"/>
            <a:ext cx="5394960" cy="447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E54E60A-6A43-4EFD-9F38-EF6901AE37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3640" y="2395347"/>
            <a:ext cx="5394960" cy="354825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B3834EE-BB8D-48FC-BBD4-83C66929E5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- Content - Pic with attribu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85A425-1D60-4DAE-ABB1-08A1922DF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3AAAB36-FEBD-4FD1-98A1-6E7F8980FF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947672"/>
            <a:ext cx="5334000" cy="34625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D38A98-7BD3-467C-BBB7-D41B920CA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410200"/>
            <a:ext cx="533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Attribution, caption, or both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6CEC7BC-F243-4114-A99A-ED9C203337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2200" y="1947672"/>
            <a:ext cx="54864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754BC7-D89B-4C33-B66E-403C17197E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Content - Pic with attribution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CA32B0-92AE-45B3-875D-05DF5DE0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8B3BC5-A6CA-4313-B898-F6012DFF30E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3172" y="1947672"/>
            <a:ext cx="5181600" cy="393812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16E91E8-B9C5-4949-A876-0D13E837EA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28786" y="1947672"/>
            <a:ext cx="5629814" cy="3523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E2F1DAF-C261-43BE-9483-CE4C7A71FD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8786" y="5471265"/>
            <a:ext cx="5629814" cy="414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Attribution, caption, or both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77E746-D935-42BD-B47B-80BDBC45C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4701EDE-C3D1-4390-9206-337A63633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947672"/>
            <a:ext cx="34290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F940A08-2128-4454-8A6E-939F51C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7189" y="1947672"/>
            <a:ext cx="34290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00EA425-D0B3-0554-7947-F6D6F43757E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8578" y="1947672"/>
            <a:ext cx="3510022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7C6E-5FCC-4BD3-9026-9A1B92CAB2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OPM brand elements: parallel horizontal stripes, one blue, one red, with overlay of thin wavy lines, together symbolize talent streams moving through open pathways of opportunity.">
            <a:extLst>
              <a:ext uri="{FF2B5EF4-FFF2-40B4-BE49-F238E27FC236}">
                <a16:creationId xmlns:a16="http://schemas.microsoft.com/office/drawing/2014/main" id="{A5ECB75A-6F55-A4A2-21ED-AC232E5CCB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6479" y="0"/>
            <a:ext cx="12198477" cy="318914"/>
          </a:xfrm>
          <a:prstGeom prst="rect">
            <a:avLst/>
          </a:prstGeom>
        </p:spPr>
      </p:pic>
      <p:pic>
        <p:nvPicPr>
          <p:cNvPr id="6" name="Graphic 5" descr="OPM Logo">
            <a:extLst>
              <a:ext uri="{FF2B5EF4-FFF2-40B4-BE49-F238E27FC236}">
                <a16:creationId xmlns:a16="http://schemas.microsoft.com/office/drawing/2014/main" id="{1378D4E6-E22D-0C11-C9A9-C632214821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1000" y="6199632"/>
            <a:ext cx="2192308" cy="31564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6EB34F-25B4-378F-A228-9BCD91C8C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30" baseline="0">
          <a:solidFill>
            <a:srgbClr val="07375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wrp@dol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ED6C6-6761-63FD-3C55-E3D5DA849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B63D-C075-2036-63C1-B93C713C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to the Workforce Recruitment Program (WRP)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77F73-FC27-FA51-DCB8-7BD52D785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32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C0AA-99E9-301F-389B-24CDD451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7AEA7-C81A-B73D-C34E-635DECE443EA}"/>
              </a:ext>
            </a:extLst>
          </p:cNvPr>
          <p:cNvSpPr txBox="1"/>
          <p:nvPr/>
        </p:nvSpPr>
        <p:spPr>
          <a:xfrm>
            <a:off x="533400" y="1876915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the appropriate radio button to indicate whether you are eligible for Veterans’ Preference.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the yes or no radio button to indicate whether you have a disability that qualifies you for Schedule A Disability hiring.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Continue.</a:t>
            </a:r>
          </a:p>
        </p:txBody>
      </p:sp>
      <p:pic>
        <p:nvPicPr>
          <p:cNvPr id="6" name="Picture 5" descr="Questions about eligibility related to Veteran's Preference and individuals with disabilities.">
            <a:extLst>
              <a:ext uri="{FF2B5EF4-FFF2-40B4-BE49-F238E27FC236}">
                <a16:creationId xmlns:a16="http://schemas.microsoft.com/office/drawing/2014/main" id="{6DE93E8C-16BC-A018-7F1A-29C1FA03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1564718"/>
            <a:ext cx="5029200" cy="4341561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78DEF16-8263-651D-A741-581C31D98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984649">
            <a:off x="7589875" y="5275383"/>
            <a:ext cx="824129" cy="8241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94705-0334-9B26-E401-80AE21FCCB57}"/>
              </a:ext>
            </a:extLst>
          </p:cNvPr>
          <p:cNvSpPr txBox="1"/>
          <p:nvPr/>
        </p:nvSpPr>
        <p:spPr>
          <a:xfrm>
            <a:off x="9219013" y="204797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If you select yes for either question, a notice will appear to remind you of required supporting documents to submit.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Review and select Confirm.</a:t>
            </a:r>
          </a:p>
        </p:txBody>
      </p:sp>
      <p:pic>
        <p:nvPicPr>
          <p:cNvPr id="8" name="Picture 7" descr="A note about required documents that must be submitted to prove eligibility.">
            <a:extLst>
              <a:ext uri="{FF2B5EF4-FFF2-40B4-BE49-F238E27FC236}">
                <a16:creationId xmlns:a16="http://schemas.microsoft.com/office/drawing/2014/main" id="{765350AE-5C10-A759-393D-6464048A0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006" y="4638770"/>
            <a:ext cx="3639207" cy="1486679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9411D-BF19-B913-AEBA-949D5BFE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5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90CA-084D-0445-C036-135C8E4E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CC57A-7C8D-C1E6-A6BA-96D12A129E7A}"/>
              </a:ext>
            </a:extLst>
          </p:cNvPr>
          <p:cNvSpPr txBox="1"/>
          <p:nvPr/>
        </p:nvSpPr>
        <p:spPr>
          <a:xfrm>
            <a:off x="685800" y="1752600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the yes or no radio button to indicate whether you are currently a full-time undergraduate or graduate student.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the yes or no radio button to indicate whether you are a recent graduate.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Continue.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6" name="Picture 5" descr="Preferences section with questions about whether you are a student or recent graduate.">
            <a:extLst>
              <a:ext uri="{FF2B5EF4-FFF2-40B4-BE49-F238E27FC236}">
                <a16:creationId xmlns:a16="http://schemas.microsoft.com/office/drawing/2014/main" id="{3D0E7B23-393A-DFB1-28D4-EB884109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16" y="1508760"/>
            <a:ext cx="6764942" cy="4572000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5871F-FD66-CCBB-8ABD-3AF977A6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0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A1EC-D5D8-8943-E36E-0C9642FA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2EA3A-2475-D84E-09C8-5E2AF23DA93B}"/>
              </a:ext>
            </a:extLst>
          </p:cNvPr>
          <p:cNvSpPr txBox="1"/>
          <p:nvPr/>
        </p:nvSpPr>
        <p:spPr>
          <a:xfrm>
            <a:off x="762000" y="17526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Assign the supporting documents you imported from USAJOBS to the appropriate document types in the list.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must assign at least one document for each document type marked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can choose a document from the drop-down list or upload a new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Continue.</a:t>
            </a:r>
          </a:p>
        </p:txBody>
      </p:sp>
      <p:pic>
        <p:nvPicPr>
          <p:cNvPr id="6" name="Picture 5" descr="Documents section where you upload all required and optional documents.">
            <a:extLst>
              <a:ext uri="{FF2B5EF4-FFF2-40B4-BE49-F238E27FC236}">
                <a16:creationId xmlns:a16="http://schemas.microsoft.com/office/drawing/2014/main" id="{143A01F5-3335-4EA1-BB1E-CA168AB1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66800"/>
            <a:ext cx="5051495" cy="5177783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C521C-D267-5967-11E3-5B7E4F6D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7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358F-83D5-2C98-50DC-18E07CBB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and Submit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06EC0-BDD7-F180-150D-A4025B040C81}"/>
              </a:ext>
            </a:extLst>
          </p:cNvPr>
          <p:cNvSpPr txBox="1"/>
          <p:nvPr/>
        </p:nvSpPr>
        <p:spPr>
          <a:xfrm>
            <a:off x="838200" y="18288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Review your application to verify that each section is complete and accurate. You may make changes to your application before submitting.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When ready, check the box acknowledging that all documents have been included and assigned to a document type.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Submit Application.</a:t>
            </a:r>
          </a:p>
        </p:txBody>
      </p:sp>
      <p:pic>
        <p:nvPicPr>
          <p:cNvPr id="8" name="Picture 7" descr="Review information to ensure application is complete and submit it.">
            <a:extLst>
              <a:ext uri="{FF2B5EF4-FFF2-40B4-BE49-F238E27FC236}">
                <a16:creationId xmlns:a16="http://schemas.microsoft.com/office/drawing/2014/main" id="{BAB8DF25-D17F-7EF1-69A0-BEEC6E45B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800"/>
            <a:ext cx="5506903" cy="5073703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1C597-E33A-43A3-E8B0-DFDDBDDB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8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AA2-6E6D-FEA6-F914-7ABB809D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Success!</a:t>
            </a:r>
          </a:p>
        </p:txBody>
      </p:sp>
      <p:pic>
        <p:nvPicPr>
          <p:cNvPr id="6" name="Picture 5" descr="Agency site application confirmation page.">
            <a:extLst>
              <a:ext uri="{FF2B5EF4-FFF2-40B4-BE49-F238E27FC236}">
                <a16:creationId xmlns:a16="http://schemas.microsoft.com/office/drawing/2014/main" id="{08415094-43C6-66D2-DC5E-F7FCC2B69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156" y="990600"/>
            <a:ext cx="4990889" cy="2101427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5D9C06-970D-409D-422A-62A5A45AE9B0}"/>
              </a:ext>
            </a:extLst>
          </p:cNvPr>
          <p:cNvSpPr txBox="1"/>
          <p:nvPr/>
        </p:nvSpPr>
        <p:spPr>
          <a:xfrm>
            <a:off x="685800" y="3765974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Congratulations! You submitted your application to the Workforce Recruitment Program!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Return to USAJOBS to go to the USAJOBS dashboard and see the application status and submission details.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579E17-32FD-0B7A-3BB5-816833AA3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820235">
            <a:off x="5674099" y="2962035"/>
            <a:ext cx="996200" cy="996200"/>
          </a:xfrm>
          <a:prstGeom prst="rect">
            <a:avLst/>
          </a:prstGeom>
        </p:spPr>
      </p:pic>
      <p:pic>
        <p:nvPicPr>
          <p:cNvPr id="7" name="Picture 6" descr="Usajobs dashboard showing the job was applied to successfully.">
            <a:extLst>
              <a:ext uri="{FF2B5EF4-FFF2-40B4-BE49-F238E27FC236}">
                <a16:creationId xmlns:a16="http://schemas.microsoft.com/office/drawing/2014/main" id="{0E601166-FEAB-291A-5C69-8C90A0D41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759720"/>
            <a:ext cx="5257800" cy="3594977"/>
          </a:xfrm>
          <a:prstGeom prst="rect">
            <a:avLst/>
          </a:prstGeom>
          <a:ln>
            <a:solidFill>
              <a:srgbClr val="737577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F7CA4-C09D-4DD8-6A9F-86348D83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8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6456-C0A4-6B7C-2422-F4154B63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58F65-4237-05E8-8F59-03A66C1572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Email </a:t>
            </a:r>
            <a:r>
              <a:rPr lang="en-US" dirty="0">
                <a:hlinkClick r:id="rId2"/>
              </a:rPr>
              <a:t>wrp@dol.gov</a:t>
            </a:r>
            <a:r>
              <a:rPr lang="en-US" dirty="0"/>
              <a:t> </a:t>
            </a:r>
          </a:p>
        </p:txBody>
      </p:sp>
      <p:pic>
        <p:nvPicPr>
          <p:cNvPr id="1026" name="Picture 2" descr="WRP: Workforce Recruitment Program Logo">
            <a:extLst>
              <a:ext uri="{FF2B5EF4-FFF2-40B4-BE49-F238E27FC236}">
                <a16:creationId xmlns:a16="http://schemas.microsoft.com/office/drawing/2014/main" id="{C9524F55-971E-83FE-0CA0-3C2A6DF8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32" y="2907837"/>
            <a:ext cx="2482229" cy="12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57062-B696-64D6-F8D3-7E64A0D6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5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212-D357-0B80-720A-8CCE7DA1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Your 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EA836-1864-CEA7-195B-D3F366E6EA1C}"/>
              </a:ext>
            </a:extLst>
          </p:cNvPr>
          <p:cNvSpPr txBox="1"/>
          <p:nvPr/>
        </p:nvSpPr>
        <p:spPr>
          <a:xfrm>
            <a:off x="335385" y="219146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Before starting your application, review the information provided in the job announcement to inform yourself about program eligibility, qualifications, and requirements.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To begin your application, select Apply, agree to USAJOBS’ terms and conditions, and log into your USAJOBS account.</a:t>
            </a:r>
          </a:p>
        </p:txBody>
      </p:sp>
      <p:pic>
        <p:nvPicPr>
          <p:cNvPr id="6" name="Picture 5" descr="The Workforce Recruitment Program job announcement on Usajobs.">
            <a:extLst>
              <a:ext uri="{FF2B5EF4-FFF2-40B4-BE49-F238E27FC236}">
                <a16:creationId xmlns:a16="http://schemas.microsoft.com/office/drawing/2014/main" id="{42E667DE-9BA4-D317-8ED4-1EAAAC0D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259" y="2274761"/>
            <a:ext cx="5221646" cy="3805999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4D68F8A-7BF5-CF12-9306-E455C6FE9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0999" y="2514600"/>
            <a:ext cx="1016333" cy="55052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8" name="Picture 7" descr="The login.gov login screen where applicants enter their email address and password to log into Usajobs.">
            <a:extLst>
              <a:ext uri="{FF2B5EF4-FFF2-40B4-BE49-F238E27FC236}">
                <a16:creationId xmlns:a16="http://schemas.microsoft.com/office/drawing/2014/main" id="{99C1711F-1820-41D5-D37A-780E8543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16" r="4516"/>
          <a:stretch>
            <a:fillRect/>
          </a:stretch>
        </p:blipFill>
        <p:spPr>
          <a:xfrm>
            <a:off x="9463829" y="674575"/>
            <a:ext cx="2492416" cy="3680050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3C1D69E-F196-63CB-5390-91A77112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188108">
            <a:off x="8879135" y="2057382"/>
            <a:ext cx="762222" cy="7622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B5B43-E140-6765-A8E4-1E5B629FD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4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D51D-B173-CAB2-49AC-D5D16ED4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or Upload a Resume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7BDDF-74B5-D2A1-3A7C-6C1467178AF3}"/>
              </a:ext>
            </a:extLst>
          </p:cNvPr>
          <p:cNvSpPr txBox="1"/>
          <p:nvPr/>
        </p:nvSpPr>
        <p:spPr>
          <a:xfrm>
            <a:off x="683342" y="1612881"/>
            <a:ext cx="45744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the resume you want to include with your application.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If you have resumes saved to your USAJOBS profile, they will automatically appear as options to select from.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can also upload a new resume by selecting Add resume.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Save and continue.</a:t>
            </a:r>
          </a:p>
        </p:txBody>
      </p:sp>
      <p:pic>
        <p:nvPicPr>
          <p:cNvPr id="10" name="Picture 9" descr="Select a resume page on the Usajobs application.">
            <a:extLst>
              <a:ext uri="{FF2B5EF4-FFF2-40B4-BE49-F238E27FC236}">
                <a16:creationId xmlns:a16="http://schemas.microsoft.com/office/drawing/2014/main" id="{1303C557-8A65-3054-89C8-1118A2191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87222"/>
            <a:ext cx="5777506" cy="4593538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892A2-CA02-2C5B-1D59-593C75110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15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7905-CC02-239A-CFD1-45371B0B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Documents</a:t>
            </a:r>
          </a:p>
        </p:txBody>
      </p:sp>
      <p:sp>
        <p:nvSpPr>
          <p:cNvPr id="8" name="TextBox 7" descr="Select documents page on the Usajobs application.">
            <a:extLst>
              <a:ext uri="{FF2B5EF4-FFF2-40B4-BE49-F238E27FC236}">
                <a16:creationId xmlns:a16="http://schemas.microsoft.com/office/drawing/2014/main" id="{54695124-AD67-C563-6496-8D61C604679D}"/>
              </a:ext>
            </a:extLst>
          </p:cNvPr>
          <p:cNvSpPr txBox="1"/>
          <p:nvPr/>
        </p:nvSpPr>
        <p:spPr>
          <a:xfrm>
            <a:off x="700548" y="172084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the documents you want to include with your application.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If you have documents saved to your USAJOBS profile, they will automatically appear as options to select from.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can also upload new documents by selecting Add document.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Save and continue.</a:t>
            </a:r>
          </a:p>
        </p:txBody>
      </p:sp>
      <p:pic>
        <p:nvPicPr>
          <p:cNvPr id="6" name="Picture 5" descr="Select documents page on the Usajobs application.">
            <a:extLst>
              <a:ext uri="{FF2B5EF4-FFF2-40B4-BE49-F238E27FC236}">
                <a16:creationId xmlns:a16="http://schemas.microsoft.com/office/drawing/2014/main" id="{F519EE52-E5B3-5E02-D624-B8F84A67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283" y="1225489"/>
            <a:ext cx="6096000" cy="4884768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CAE938-A415-B8DE-9342-43EA9600766E}"/>
              </a:ext>
            </a:extLst>
          </p:cNvPr>
          <p:cNvSpPr txBox="1"/>
          <p:nvPr/>
        </p:nvSpPr>
        <p:spPr>
          <a:xfrm>
            <a:off x="8596446" y="3833788"/>
            <a:ext cx="345603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can select Required documents to review the list of documents you must submit with your application.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1CFA1C3-91B7-24F1-876B-77F84F3A3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49230">
            <a:off x="10847462" y="2708122"/>
            <a:ext cx="1068960" cy="1068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B8748-A2B1-FCC4-1E97-440B9493C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05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8B74-FBEB-9403-586D-FFA1F71E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Your Documents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55EE3-EA57-BD64-9259-02C1906F642A}"/>
              </a:ext>
            </a:extLst>
          </p:cNvPr>
          <p:cNvSpPr txBox="1"/>
          <p:nvPr/>
        </p:nvSpPr>
        <p:spPr>
          <a:xfrm>
            <a:off x="914090" y="1769806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Review the documents you selected for your application to make sure you included all required documents.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Check the box to acknowledge that you have reviewed your resume and documents.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Save and continue.</a:t>
            </a:r>
          </a:p>
        </p:txBody>
      </p:sp>
      <p:pic>
        <p:nvPicPr>
          <p:cNvPr id="6" name="Picture 5" descr="Review the documents you selected to submit with your application.">
            <a:extLst>
              <a:ext uri="{FF2B5EF4-FFF2-40B4-BE49-F238E27FC236}">
                <a16:creationId xmlns:a16="http://schemas.microsoft.com/office/drawing/2014/main" id="{6FD5FFD1-195E-7D8B-6977-E19D8498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371600"/>
            <a:ext cx="5269780" cy="4924899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EDD3-3126-ADE0-F3A2-4178065BF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49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2640-197C-3A5C-B512-5A27DEFE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Optional Demographic Details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59CC3-0679-D30D-66CE-E2573D2879DB}"/>
              </a:ext>
            </a:extLst>
          </p:cNvPr>
          <p:cNvSpPr txBox="1"/>
          <p:nvPr/>
        </p:nvSpPr>
        <p:spPr>
          <a:xfrm>
            <a:off x="685800" y="22098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Check the box if you want to share your demographic details to help improve the hiring process.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If you do not want to share your demographic details, leave the box unchecked.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Save and continue.</a:t>
            </a:r>
          </a:p>
        </p:txBody>
      </p:sp>
      <p:pic>
        <p:nvPicPr>
          <p:cNvPr id="6" name="Picture 5" descr="Usajobs demographic details page where applications can choose whether they want to share their information.">
            <a:extLst>
              <a:ext uri="{FF2B5EF4-FFF2-40B4-BE49-F238E27FC236}">
                <a16:creationId xmlns:a16="http://schemas.microsoft.com/office/drawing/2014/main" id="{2F8C80EB-ACC5-6D81-730A-39B20BD8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81" y="2021940"/>
            <a:ext cx="7411048" cy="4166656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D7157-8776-D97C-C7E2-B2DD1561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1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55AF-772F-FEAF-35B9-5BF5A2FB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Optional Survey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C2C88-8586-CEB9-671B-4E1533A4420F}"/>
              </a:ext>
            </a:extLst>
          </p:cNvPr>
          <p:cNvSpPr txBox="1"/>
          <p:nvPr/>
        </p:nvSpPr>
        <p:spPr>
          <a:xfrm>
            <a:off x="685800" y="18288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Complete this optional survey to let us know how you heard about this job by selecting the appropriate radio button.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If you do not wish to share, select the radio button next to I prefer not to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Save and continue.</a:t>
            </a:r>
          </a:p>
        </p:txBody>
      </p:sp>
      <p:pic>
        <p:nvPicPr>
          <p:cNvPr id="6" name="Picture 5" descr="Optional survey to tell Usajobs how you heard about this job.">
            <a:extLst>
              <a:ext uri="{FF2B5EF4-FFF2-40B4-BE49-F238E27FC236}">
                <a16:creationId xmlns:a16="http://schemas.microsoft.com/office/drawing/2014/main" id="{C8DB90DD-973C-379B-A7E6-722DE9B6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427818"/>
            <a:ext cx="6128716" cy="4635736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3956F-A896-D097-A07B-79C677FC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3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B15D-B482-AEA3-1330-1E81EE15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86571"/>
            <a:ext cx="10972800" cy="1051560"/>
          </a:xfrm>
        </p:spPr>
        <p:txBody>
          <a:bodyPr/>
          <a:lstStyle/>
          <a:p>
            <a:r>
              <a:rPr lang="en-US"/>
              <a:t>Continue to Agency 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A96DB-3EC6-4744-12E0-12C8FBD35148}"/>
              </a:ext>
            </a:extLst>
          </p:cNvPr>
          <p:cNvSpPr txBox="1"/>
          <p:nvPr/>
        </p:nvSpPr>
        <p:spPr>
          <a:xfrm>
            <a:off x="685800" y="1914331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Check the box to certify that the information included in your application is true, complete, and made in good faith.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Continue to agency site.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Your application package will be transferred to the agency site where you will complete your application.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Continue.</a:t>
            </a:r>
          </a:p>
        </p:txBody>
      </p:sp>
      <p:pic>
        <p:nvPicPr>
          <p:cNvPr id="6" name="Picture 5" descr="Usajobs certify application and continue to agency site.">
            <a:extLst>
              <a:ext uri="{FF2B5EF4-FFF2-40B4-BE49-F238E27FC236}">
                <a16:creationId xmlns:a16="http://schemas.microsoft.com/office/drawing/2014/main" id="{5531C5C6-64C0-981F-CAF8-C1AFBE429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0"/>
            <a:ext cx="5455089" cy="3084363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D82EC33-FD01-DF18-C30A-E7B644A47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233671">
            <a:off x="6774018" y="4183218"/>
            <a:ext cx="1068960" cy="1068960"/>
          </a:xfrm>
          <a:prstGeom prst="rect">
            <a:avLst/>
          </a:prstGeom>
        </p:spPr>
      </p:pic>
      <p:pic>
        <p:nvPicPr>
          <p:cNvPr id="7" name="Picture 6" descr="Welcome page of agency site where application continues.">
            <a:extLst>
              <a:ext uri="{FF2B5EF4-FFF2-40B4-BE49-F238E27FC236}">
                <a16:creationId xmlns:a16="http://schemas.microsoft.com/office/drawing/2014/main" id="{43E619CC-B00C-2968-C400-AFFB99A5C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920" y="3545037"/>
            <a:ext cx="3084363" cy="3084363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34460-FC92-87C1-084E-49CB14AF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6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BE8F-5848-9634-0464-71EC4D2B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Confirm and Update Personal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D997D-1CE7-B30E-BF91-4F9B0F948C13}"/>
              </a:ext>
            </a:extLst>
          </p:cNvPr>
          <p:cNvSpPr txBox="1"/>
          <p:nvPr/>
        </p:nvSpPr>
        <p:spPr>
          <a:xfrm>
            <a:off x="437073" y="2137638"/>
            <a:ext cx="2909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For security purposes, enter your month and day of birth and the last 4 digits of your Social Security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Continue.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Confirm and update your Biographic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Continue.</a:t>
            </a:r>
          </a:p>
        </p:txBody>
      </p:sp>
      <p:pic>
        <p:nvPicPr>
          <p:cNvPr id="8" name="Picture 7" descr="Enter personal security information include moth and day of birth and last 4 digits of social security number on agency site.">
            <a:extLst>
              <a:ext uri="{FF2B5EF4-FFF2-40B4-BE49-F238E27FC236}">
                <a16:creationId xmlns:a16="http://schemas.microsoft.com/office/drawing/2014/main" id="{B5BBD229-3305-A361-9419-D7BF28E2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55" y="1602658"/>
            <a:ext cx="4915363" cy="3983139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D6599FA-D7A4-C004-1D25-1BDC90D55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15346">
            <a:off x="7300490" y="5243090"/>
            <a:ext cx="1068960" cy="1068960"/>
          </a:xfrm>
          <a:prstGeom prst="rect">
            <a:avLst/>
          </a:prstGeom>
        </p:spPr>
      </p:pic>
      <p:pic>
        <p:nvPicPr>
          <p:cNvPr id="10" name="Picture 9" descr="Confirm and update biographic information.">
            <a:extLst>
              <a:ext uri="{FF2B5EF4-FFF2-40B4-BE49-F238E27FC236}">
                <a16:creationId xmlns:a16="http://schemas.microsoft.com/office/drawing/2014/main" id="{93CC0998-94AB-2ADE-5C54-6F074D1B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888" y="2667000"/>
            <a:ext cx="3530497" cy="3506738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64EDB-C50D-9CCF-25E7-D640A0B5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913483"/>
      </p:ext>
    </p:extLst>
  </p:cSld>
  <p:clrMapOvr>
    <a:masterClrMapping/>
  </p:clrMapOvr>
</p:sld>
</file>

<file path=ppt/theme/theme1.xml><?xml version="1.0" encoding="utf-8"?>
<a:theme xmlns:a="http://schemas.openxmlformats.org/drawingml/2006/main" name="2.0 - Slide Master -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urce 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M-PPT-ApprovedTemplate--Option-2-withInstructions-Jan2023---byupdatingmasters.potx" id="{1FB824AB-3C2D-4749-BA2E-F42D9722D2AB}" vid="{8C6EE7DA-7FA2-4F5A-9EB4-982A10580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838BB3C3A11438C567A2B01190502" ma:contentTypeVersion="15" ma:contentTypeDescription="Create a new document." ma:contentTypeScope="" ma:versionID="d603791f60c7b5143d4c028b9459bd0d">
  <xsd:schema xmlns:xsd="http://www.w3.org/2001/XMLSchema" xmlns:xs="http://www.w3.org/2001/XMLSchema" xmlns:p="http://schemas.microsoft.com/office/2006/metadata/properties" xmlns:ns2="d99f74e8-7f37-47f4-8499-ee96b35a8642" xmlns:ns3="5da5f8d8-98a1-4e88-912c-54edfda2addc" targetNamespace="http://schemas.microsoft.com/office/2006/metadata/properties" ma:root="true" ma:fieldsID="8165e8860abaf157d818c811a666d68b" ns2:_="" ns3:_="">
    <xsd:import namespace="d99f74e8-7f37-47f4-8499-ee96b35a8642"/>
    <xsd:import namespace="5da5f8d8-98a1-4e88-912c-54edfda2a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f74e8-7f37-47f4-8499-ee96b35a8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5a8d78b-6148-4bf1-92dd-b4f00782c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5f8d8-98a1-4e88-912c-54edfda2ad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61b28f-d70f-4775-8ec5-da64e5caf834}" ma:internalName="TaxCatchAll" ma:showField="CatchAllData" ma:web="5da5f8d8-98a1-4e88-912c-54edfda2a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a5f8d8-98a1-4e88-912c-54edfda2addc" xsi:nil="true"/>
    <lcf76f155ced4ddcb4097134ff3c332f xmlns="d99f74e8-7f37-47f4-8499-ee96b35a86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E7E16D-6AA1-46EF-9780-9D2168086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F3E67-CD6C-4FE9-8FBC-4FA978D0E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f74e8-7f37-47f4-8499-ee96b35a8642"/>
    <ds:schemaRef ds:uri="5da5f8d8-98a1-4e88-912c-54edfda2a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8CC03A-9A51-46EE-A679-C7299098F3CF}">
  <ds:schemaRefs>
    <ds:schemaRef ds:uri="http://purl.org/dc/terms/"/>
    <ds:schemaRef ds:uri="http://schemas.microsoft.com/office/2006/documentManagement/types"/>
    <ds:schemaRef ds:uri="5da5f8d8-98a1-4e88-912c-54edfda2addc"/>
    <ds:schemaRef ds:uri="d99f74e8-7f37-47f4-8499-ee96b35a864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680</Words>
  <Application>Microsoft Office PowerPoint</Application>
  <PresentationFormat>Widescreen</PresentationFormat>
  <Paragraphs>107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Source Sans Pro</vt:lpstr>
      <vt:lpstr>Source Sans Pro Semibold</vt:lpstr>
      <vt:lpstr>2.0 - Slide Master - Content</vt:lpstr>
      <vt:lpstr>Applying to the Workforce Recruitment Program (WRP)</vt:lpstr>
      <vt:lpstr>Starting Your Application</vt:lpstr>
      <vt:lpstr>Select or Upload a Resume</vt:lpstr>
      <vt:lpstr>Select Documents</vt:lpstr>
      <vt:lpstr>Review Your Documents </vt:lpstr>
      <vt:lpstr>Optional Demographic Details</vt:lpstr>
      <vt:lpstr>Optional Survey</vt:lpstr>
      <vt:lpstr>Continue to Agency Site</vt:lpstr>
      <vt:lpstr>Confirm and Update Personal Information</vt:lpstr>
      <vt:lpstr>Eligibility</vt:lpstr>
      <vt:lpstr>Preferences</vt:lpstr>
      <vt:lpstr>Documents</vt:lpstr>
      <vt:lpstr>Review and Submit Application</vt:lpstr>
      <vt:lpstr>Success!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 the Workforce Recruitment Program through USAJOBS User Guide</dc:title>
  <dc:creator>U.S. Office of Personnel Management</dc:creator>
  <cp:lastModifiedBy>Doyle, Colleen M - ODEP</cp:lastModifiedBy>
  <cp:revision>1</cp:revision>
  <dcterms:created xsi:type="dcterms:W3CDTF">2025-08-27T23:33:02Z</dcterms:created>
  <dcterms:modified xsi:type="dcterms:W3CDTF">2025-08-28T15:30:26Z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0x01010060E838BB3C3A11438C567A2B01190502</vt:lpwstr>
  </property>
  <property fmtid="{D5CDD505-2E9C-101B-9397-08002B2CF9AE}" pid="3" name="MediaServiceImageTags">
    <vt:lpwstr/>
  </property>
</Properties>
</file>