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61"/>
  </p:notesMasterIdLst>
  <p:handoutMasterIdLst>
    <p:handoutMasterId r:id="rId62"/>
  </p:handoutMasterIdLst>
  <p:sldIdLst>
    <p:sldId id="256" r:id="rId5"/>
    <p:sldId id="1550" r:id="rId6"/>
    <p:sldId id="1268" r:id="rId7"/>
    <p:sldId id="1283" r:id="rId8"/>
    <p:sldId id="1284" r:id="rId9"/>
    <p:sldId id="1506" r:id="rId10"/>
    <p:sldId id="650" r:id="rId11"/>
    <p:sldId id="1263" r:id="rId12"/>
    <p:sldId id="424" r:id="rId13"/>
    <p:sldId id="1054" r:id="rId14"/>
    <p:sldId id="1392" r:id="rId15"/>
    <p:sldId id="1499" r:id="rId16"/>
    <p:sldId id="1517" r:id="rId17"/>
    <p:sldId id="1500" r:id="rId18"/>
    <p:sldId id="1503" r:id="rId19"/>
    <p:sldId id="1504" r:id="rId20"/>
    <p:sldId id="1525" r:id="rId21"/>
    <p:sldId id="1501" r:id="rId22"/>
    <p:sldId id="1502" r:id="rId23"/>
    <p:sldId id="1505" r:id="rId24"/>
    <p:sldId id="1518" r:id="rId25"/>
    <p:sldId id="1490" r:id="rId26"/>
    <p:sldId id="1491" r:id="rId27"/>
    <p:sldId id="1264" r:id="rId28"/>
    <p:sldId id="1545" r:id="rId29"/>
    <p:sldId id="1541" r:id="rId30"/>
    <p:sldId id="1543" r:id="rId31"/>
    <p:sldId id="1398" r:id="rId32"/>
    <p:sldId id="1546" r:id="rId33"/>
    <p:sldId id="1508" r:id="rId34"/>
    <p:sldId id="1510" r:id="rId35"/>
    <p:sldId id="857" r:id="rId36"/>
    <p:sldId id="858" r:id="rId37"/>
    <p:sldId id="1520" r:id="rId38"/>
    <p:sldId id="1512" r:id="rId39"/>
    <p:sldId id="860" r:id="rId40"/>
    <p:sldId id="1530" r:id="rId41"/>
    <p:sldId id="1531" r:id="rId42"/>
    <p:sldId id="1514" r:id="rId43"/>
    <p:sldId id="870" r:id="rId44"/>
    <p:sldId id="1522" r:id="rId45"/>
    <p:sldId id="1515" r:id="rId46"/>
    <p:sldId id="1532" r:id="rId47"/>
    <p:sldId id="1534" r:id="rId48"/>
    <p:sldId id="1547" r:id="rId49"/>
    <p:sldId id="1535" r:id="rId50"/>
    <p:sldId id="1536" r:id="rId51"/>
    <p:sldId id="1537" r:id="rId52"/>
    <p:sldId id="1538" r:id="rId53"/>
    <p:sldId id="1540" r:id="rId54"/>
    <p:sldId id="1539" r:id="rId55"/>
    <p:sldId id="1291" r:id="rId56"/>
    <p:sldId id="1318" r:id="rId57"/>
    <p:sldId id="1523" r:id="rId58"/>
    <p:sldId id="1319" r:id="rId59"/>
    <p:sldId id="132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cello, Andrew" initials="DA" lastIdx="10" clrIdx="0">
    <p:extLst>
      <p:ext uri="{19B8F6BF-5375-455C-9EA6-DF929625EA0E}">
        <p15:presenceInfo xmlns:p15="http://schemas.microsoft.com/office/powerpoint/2012/main" userId="S::ANDREW.DICELLO@tetratech.com::0c006b90-21d7-4a0c-903f-b4eb152579dc" providerId="AD"/>
      </p:ext>
    </p:extLst>
  </p:cmAuthor>
  <p:cmAuthor id="2" name="Zodrow, Gwynne" initials="ZG" lastIdx="41" clrIdx="1">
    <p:extLst>
      <p:ext uri="{19B8F6BF-5375-455C-9EA6-DF929625EA0E}">
        <p15:presenceInfo xmlns:p15="http://schemas.microsoft.com/office/powerpoint/2012/main" userId="S::GWYNNE.ZODROW@tetratech.com::f11ed61f-7b9e-4d00-8458-068b618d042b" providerId="AD"/>
      </p:ext>
    </p:extLst>
  </p:cmAuthor>
  <p:cmAuthor id="3" name="Chen, WeiCheng - ILAB" initials="CWI" lastIdx="59"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1A2"/>
    <a:srgbClr val="719024"/>
    <a:srgbClr val="F098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B95C2-1B91-4D28-ABCA-AB5FE5FC7FA8}" v="115" dt="2023-04-10T16:42:47.5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6388" autoAdjust="0"/>
  </p:normalViewPr>
  <p:slideViewPr>
    <p:cSldViewPr snapToGrid="0">
      <p:cViewPr varScale="1">
        <p:scale>
          <a:sx n="94" d="100"/>
          <a:sy n="94" d="100"/>
        </p:scale>
        <p:origin x="594" y="78"/>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882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Katie" userId="7900f837-0f1f-42ef-be7b-d0081bd84b40" providerId="ADAL" clId="{982B95C2-1B91-4D28-ABCA-AB5FE5FC7FA8}"/>
    <pc:docChg chg="modSld">
      <pc:chgData name="Graves, Katie" userId="7900f837-0f1f-42ef-be7b-d0081bd84b40" providerId="ADAL" clId="{982B95C2-1B91-4D28-ABCA-AB5FE5FC7FA8}" dt="2023-04-10T16:42:47.597" v="190" actId="962"/>
      <pc:docMkLst>
        <pc:docMk/>
      </pc:docMkLst>
      <pc:sldChg chg="modSp">
        <pc:chgData name="Graves, Katie" userId="7900f837-0f1f-42ef-be7b-d0081bd84b40" providerId="ADAL" clId="{982B95C2-1B91-4D28-ABCA-AB5FE5FC7FA8}" dt="2023-04-10T16:42:47.597" v="190" actId="962"/>
        <pc:sldMkLst>
          <pc:docMk/>
          <pc:sldMk cId="2502651785" sldId="256"/>
        </pc:sldMkLst>
        <pc:spChg chg="mod">
          <ac:chgData name="Graves, Katie" userId="7900f837-0f1f-42ef-be7b-d0081bd84b40" providerId="ADAL" clId="{982B95C2-1B91-4D28-ABCA-AB5FE5FC7FA8}" dt="2023-04-10T16:42:47.597" v="190" actId="962"/>
          <ac:spMkLst>
            <pc:docMk/>
            <pc:sldMk cId="2502651785" sldId="256"/>
            <ac:spMk id="2" creationId="{E981BF4E-579F-46AE-9B08-B1ED021CEDF1}"/>
          </ac:spMkLst>
        </pc:spChg>
      </pc:sldChg>
      <pc:sldChg chg="modSp mod">
        <pc:chgData name="Graves, Katie" userId="7900f837-0f1f-42ef-be7b-d0081bd84b40" providerId="ADAL" clId="{982B95C2-1B91-4D28-ABCA-AB5FE5FC7FA8}" dt="2023-04-10T16:27:54.468" v="63" actId="962"/>
        <pc:sldMkLst>
          <pc:docMk/>
          <pc:sldMk cId="1913253725" sldId="857"/>
        </pc:sldMkLst>
        <pc:spChg chg="mod">
          <ac:chgData name="Graves, Katie" userId="7900f837-0f1f-42ef-be7b-d0081bd84b40" providerId="ADAL" clId="{982B95C2-1B91-4D28-ABCA-AB5FE5FC7FA8}" dt="2023-04-10T16:27:54.468" v="63" actId="962"/>
          <ac:spMkLst>
            <pc:docMk/>
            <pc:sldMk cId="1913253725" sldId="857"/>
            <ac:spMk id="30" creationId="{2ACA240F-9E2E-4A1A-88AC-F95702E452CD}"/>
          </ac:spMkLst>
        </pc:spChg>
        <pc:spChg chg="mod">
          <ac:chgData name="Graves, Katie" userId="7900f837-0f1f-42ef-be7b-d0081bd84b40" providerId="ADAL" clId="{982B95C2-1B91-4D28-ABCA-AB5FE5FC7FA8}" dt="2023-04-10T16:27:45.082" v="62" actId="962"/>
          <ac:spMkLst>
            <pc:docMk/>
            <pc:sldMk cId="1913253725" sldId="857"/>
            <ac:spMk id="39" creationId="{00000000-0000-0000-0000-000000000000}"/>
          </ac:spMkLst>
        </pc:spChg>
      </pc:sldChg>
      <pc:sldChg chg="delSp modSp mod">
        <pc:chgData name="Graves, Katie" userId="7900f837-0f1f-42ef-be7b-d0081bd84b40" providerId="ADAL" clId="{982B95C2-1B91-4D28-ABCA-AB5FE5FC7FA8}" dt="2023-04-10T16:36:23.759" v="154" actId="478"/>
        <pc:sldMkLst>
          <pc:docMk/>
          <pc:sldMk cId="3218819987" sldId="860"/>
        </pc:sldMkLst>
        <pc:spChg chg="del mod">
          <ac:chgData name="Graves, Katie" userId="7900f837-0f1f-42ef-be7b-d0081bd84b40" providerId="ADAL" clId="{982B95C2-1B91-4D28-ABCA-AB5FE5FC7FA8}" dt="2023-04-10T16:36:23.759" v="154" actId="478"/>
          <ac:spMkLst>
            <pc:docMk/>
            <pc:sldMk cId="3218819987" sldId="860"/>
            <ac:spMk id="17" creationId="{00000000-0000-0000-0000-000000000000}"/>
          </ac:spMkLst>
        </pc:spChg>
        <pc:spChg chg="mod">
          <ac:chgData name="Graves, Katie" userId="7900f837-0f1f-42ef-be7b-d0081bd84b40" providerId="ADAL" clId="{982B95C2-1B91-4D28-ABCA-AB5FE5FC7FA8}" dt="2023-04-10T16:36:12.021" v="152" actId="13244"/>
          <ac:spMkLst>
            <pc:docMk/>
            <pc:sldMk cId="3218819987" sldId="860"/>
            <ac:spMk id="25" creationId="{67DE7231-CF4A-4189-AE55-7BFB05A90E4A}"/>
          </ac:spMkLst>
        </pc:spChg>
        <pc:spChg chg="mod">
          <ac:chgData name="Graves, Katie" userId="7900f837-0f1f-42ef-be7b-d0081bd84b40" providerId="ADAL" clId="{982B95C2-1B91-4D28-ABCA-AB5FE5FC7FA8}" dt="2023-04-10T16:35:57.704" v="149" actId="13244"/>
          <ac:spMkLst>
            <pc:docMk/>
            <pc:sldMk cId="3218819987" sldId="860"/>
            <ac:spMk id="128003" creationId="{00000000-0000-0000-0000-000000000000}"/>
          </ac:spMkLst>
        </pc:spChg>
        <pc:spChg chg="mod">
          <ac:chgData name="Graves, Katie" userId="7900f837-0f1f-42ef-be7b-d0081bd84b40" providerId="ADAL" clId="{982B95C2-1B91-4D28-ABCA-AB5FE5FC7FA8}" dt="2023-04-10T16:36:02.451" v="150" actId="13244"/>
          <ac:spMkLst>
            <pc:docMk/>
            <pc:sldMk cId="3218819987" sldId="860"/>
            <ac:spMk id="128004" creationId="{00000000-0000-0000-0000-000000000000}"/>
          </ac:spMkLst>
        </pc:spChg>
        <pc:spChg chg="mod">
          <ac:chgData name="Graves, Katie" userId="7900f837-0f1f-42ef-be7b-d0081bd84b40" providerId="ADAL" clId="{982B95C2-1B91-4D28-ABCA-AB5FE5FC7FA8}" dt="2023-04-10T16:36:07.539" v="151" actId="13244"/>
          <ac:spMkLst>
            <pc:docMk/>
            <pc:sldMk cId="3218819987" sldId="860"/>
            <ac:spMk id="128006" creationId="{00000000-0000-0000-0000-000000000000}"/>
          </ac:spMkLst>
        </pc:spChg>
        <pc:spChg chg="mod">
          <ac:chgData name="Graves, Katie" userId="7900f837-0f1f-42ef-be7b-d0081bd84b40" providerId="ADAL" clId="{982B95C2-1B91-4D28-ABCA-AB5FE5FC7FA8}" dt="2023-04-10T16:35:52.963" v="148" actId="13244"/>
          <ac:spMkLst>
            <pc:docMk/>
            <pc:sldMk cId="3218819987" sldId="860"/>
            <ac:spMk id="128017" creationId="{00000000-0000-0000-0000-000000000000}"/>
          </ac:spMkLst>
        </pc:spChg>
        <pc:spChg chg="mod">
          <ac:chgData name="Graves, Katie" userId="7900f837-0f1f-42ef-be7b-d0081bd84b40" providerId="ADAL" clId="{982B95C2-1B91-4D28-ABCA-AB5FE5FC7FA8}" dt="2023-04-10T16:35:44.204" v="147" actId="13244"/>
          <ac:spMkLst>
            <pc:docMk/>
            <pc:sldMk cId="3218819987" sldId="860"/>
            <ac:spMk id="202763" creationId="{00000000-0000-0000-0000-000000000000}"/>
          </ac:spMkLst>
        </pc:spChg>
        <pc:cxnChg chg="mod">
          <ac:chgData name="Graves, Katie" userId="7900f837-0f1f-42ef-be7b-d0081bd84b40" providerId="ADAL" clId="{982B95C2-1B91-4D28-ABCA-AB5FE5FC7FA8}" dt="2023-04-10T16:28:00.923" v="64" actId="962"/>
          <ac:cxnSpMkLst>
            <pc:docMk/>
            <pc:sldMk cId="3218819987" sldId="860"/>
            <ac:cxnSpMk id="128009" creationId="{00000000-0000-0000-0000-000000000000}"/>
          </ac:cxnSpMkLst>
        </pc:cxnChg>
        <pc:cxnChg chg="mod">
          <ac:chgData name="Graves, Katie" userId="7900f837-0f1f-42ef-be7b-d0081bd84b40" providerId="ADAL" clId="{982B95C2-1B91-4D28-ABCA-AB5FE5FC7FA8}" dt="2023-04-10T16:28:03.850" v="65" actId="962"/>
          <ac:cxnSpMkLst>
            <pc:docMk/>
            <pc:sldMk cId="3218819987" sldId="860"/>
            <ac:cxnSpMk id="128010" creationId="{00000000-0000-0000-0000-000000000000}"/>
          </ac:cxnSpMkLst>
        </pc:cxnChg>
        <pc:cxnChg chg="mod">
          <ac:chgData name="Graves, Katie" userId="7900f837-0f1f-42ef-be7b-d0081bd84b40" providerId="ADAL" clId="{982B95C2-1B91-4D28-ABCA-AB5FE5FC7FA8}" dt="2023-04-10T16:28:05.709" v="66" actId="962"/>
          <ac:cxnSpMkLst>
            <pc:docMk/>
            <pc:sldMk cId="3218819987" sldId="860"/>
            <ac:cxnSpMk id="202752" creationId="{70B64853-F84D-46DF-97C6-06AC0C088594}"/>
          </ac:cxnSpMkLst>
        </pc:cxnChg>
      </pc:sldChg>
      <pc:sldChg chg="modSp">
        <pc:chgData name="Graves, Katie" userId="7900f837-0f1f-42ef-be7b-d0081bd84b40" providerId="ADAL" clId="{982B95C2-1B91-4D28-ABCA-AB5FE5FC7FA8}" dt="2023-04-10T16:33:30.470" v="135" actId="13244"/>
        <pc:sldMkLst>
          <pc:docMk/>
          <pc:sldMk cId="2690174841" sldId="1263"/>
        </pc:sldMkLst>
        <pc:spChg chg="mod">
          <ac:chgData name="Graves, Katie" userId="7900f837-0f1f-42ef-be7b-d0081bd84b40" providerId="ADAL" clId="{982B95C2-1B91-4D28-ABCA-AB5FE5FC7FA8}" dt="2023-04-10T16:33:30.470" v="135" actId="13244"/>
          <ac:spMkLst>
            <pc:docMk/>
            <pc:sldMk cId="2690174841" sldId="1263"/>
            <ac:spMk id="4" creationId="{CB887033-6B9E-41D2-9846-860E74A832A3}"/>
          </ac:spMkLst>
        </pc:spChg>
      </pc:sldChg>
      <pc:sldChg chg="modSp">
        <pc:chgData name="Graves, Katie" userId="7900f837-0f1f-42ef-be7b-d0081bd84b40" providerId="ADAL" clId="{982B95C2-1B91-4D28-ABCA-AB5FE5FC7FA8}" dt="2023-04-10T16:29:45.408" v="84" actId="12100"/>
        <pc:sldMkLst>
          <pc:docMk/>
          <pc:sldMk cId="1694473423" sldId="1264"/>
        </pc:sldMkLst>
        <pc:graphicFrameChg chg="mod">
          <ac:chgData name="Graves, Katie" userId="7900f837-0f1f-42ef-be7b-d0081bd84b40" providerId="ADAL" clId="{982B95C2-1B91-4D28-ABCA-AB5FE5FC7FA8}" dt="2023-04-10T16:29:45.408" v="84" actId="12100"/>
          <ac:graphicFrameMkLst>
            <pc:docMk/>
            <pc:sldMk cId="1694473423" sldId="1264"/>
            <ac:graphicFrameMk id="8" creationId="{F020AD3B-3877-4E08-A9D7-1DC340E579E2}"/>
          </ac:graphicFrameMkLst>
        </pc:graphicFrameChg>
      </pc:sldChg>
      <pc:sldChg chg="modSp">
        <pc:chgData name="Graves, Katie" userId="7900f837-0f1f-42ef-be7b-d0081bd84b40" providerId="ADAL" clId="{982B95C2-1B91-4D28-ABCA-AB5FE5FC7FA8}" dt="2023-04-10T16:39:31.088" v="186" actId="13244"/>
        <pc:sldMkLst>
          <pc:docMk/>
          <pc:sldMk cId="3250546048" sldId="1318"/>
        </pc:sldMkLst>
        <pc:spChg chg="mod">
          <ac:chgData name="Graves, Katie" userId="7900f837-0f1f-42ef-be7b-d0081bd84b40" providerId="ADAL" clId="{982B95C2-1B91-4D28-ABCA-AB5FE5FC7FA8}" dt="2023-04-10T16:39:22.929" v="184" actId="13244"/>
          <ac:spMkLst>
            <pc:docMk/>
            <pc:sldMk cId="3250546048" sldId="1318"/>
            <ac:spMk id="2" creationId="{C731B885-2FDF-4680-BBA6-705BD14FABDE}"/>
          </ac:spMkLst>
        </pc:spChg>
        <pc:spChg chg="mod">
          <ac:chgData name="Graves, Katie" userId="7900f837-0f1f-42ef-be7b-d0081bd84b40" providerId="ADAL" clId="{982B95C2-1B91-4D28-ABCA-AB5FE5FC7FA8}" dt="2023-04-10T16:39:31.088" v="186" actId="13244"/>
          <ac:spMkLst>
            <pc:docMk/>
            <pc:sldMk cId="3250546048" sldId="1318"/>
            <ac:spMk id="3" creationId="{899D53A3-0873-4795-B6D8-E299669A3614}"/>
          </ac:spMkLst>
        </pc:spChg>
      </pc:sldChg>
      <pc:sldChg chg="modSp">
        <pc:chgData name="Graves, Katie" userId="7900f837-0f1f-42ef-be7b-d0081bd84b40" providerId="ADAL" clId="{982B95C2-1B91-4D28-ABCA-AB5FE5FC7FA8}" dt="2023-04-10T16:39:52.823" v="188" actId="13244"/>
        <pc:sldMkLst>
          <pc:docMk/>
          <pc:sldMk cId="3079581256" sldId="1319"/>
        </pc:sldMkLst>
        <pc:spChg chg="mod">
          <ac:chgData name="Graves, Katie" userId="7900f837-0f1f-42ef-be7b-d0081bd84b40" providerId="ADAL" clId="{982B95C2-1B91-4D28-ABCA-AB5FE5FC7FA8}" dt="2023-04-10T16:39:40.393" v="187" actId="13244"/>
          <ac:spMkLst>
            <pc:docMk/>
            <pc:sldMk cId="3079581256" sldId="1319"/>
            <ac:spMk id="2" creationId="{94B9A0DD-CA6E-4DC1-88BB-070C049E178A}"/>
          </ac:spMkLst>
        </pc:spChg>
        <pc:spChg chg="mod">
          <ac:chgData name="Graves, Katie" userId="7900f837-0f1f-42ef-be7b-d0081bd84b40" providerId="ADAL" clId="{982B95C2-1B91-4D28-ABCA-AB5FE5FC7FA8}" dt="2023-04-10T16:39:52.823" v="188" actId="13244"/>
          <ac:spMkLst>
            <pc:docMk/>
            <pc:sldMk cId="3079581256" sldId="1319"/>
            <ac:spMk id="3" creationId="{7F6E15F0-E5D0-4DAB-BE03-C526799FF2CE}"/>
          </ac:spMkLst>
        </pc:spChg>
      </pc:sldChg>
      <pc:sldChg chg="modSp mod">
        <pc:chgData name="Graves, Katie" userId="7900f837-0f1f-42ef-be7b-d0081bd84b40" providerId="ADAL" clId="{982B95C2-1B91-4D28-ABCA-AB5FE5FC7FA8}" dt="2023-04-10T16:34:09.862" v="137" actId="13244"/>
        <pc:sldMkLst>
          <pc:docMk/>
          <pc:sldMk cId="3373560724" sldId="1499"/>
        </pc:sldMkLst>
        <pc:spChg chg="mod">
          <ac:chgData name="Graves, Katie" userId="7900f837-0f1f-42ef-be7b-d0081bd84b40" providerId="ADAL" clId="{982B95C2-1B91-4D28-ABCA-AB5FE5FC7FA8}" dt="2023-04-10T16:34:02.915" v="136" actId="13244"/>
          <ac:spMkLst>
            <pc:docMk/>
            <pc:sldMk cId="3373560724" sldId="1499"/>
            <ac:spMk id="2" creationId="{019DF661-32D9-43B2-A684-DBE091475566}"/>
          </ac:spMkLst>
        </pc:spChg>
        <pc:picChg chg="mod">
          <ac:chgData name="Graves, Katie" userId="7900f837-0f1f-42ef-be7b-d0081bd84b40" providerId="ADAL" clId="{982B95C2-1B91-4D28-ABCA-AB5FE5FC7FA8}" dt="2023-04-10T16:34:09.862" v="137" actId="13244"/>
          <ac:picMkLst>
            <pc:docMk/>
            <pc:sldMk cId="3373560724" sldId="1499"/>
            <ac:picMk id="5" creationId="{74B88632-3014-490F-B495-A0A1E404BFF2}"/>
          </ac:picMkLst>
        </pc:picChg>
      </pc:sldChg>
      <pc:sldChg chg="modSp mod">
        <pc:chgData name="Graves, Katie" userId="7900f837-0f1f-42ef-be7b-d0081bd84b40" providerId="ADAL" clId="{982B95C2-1B91-4D28-ABCA-AB5FE5FC7FA8}" dt="2023-04-10T16:34:36.441" v="140" actId="13244"/>
        <pc:sldMkLst>
          <pc:docMk/>
          <pc:sldMk cId="633556711" sldId="1501"/>
        </pc:sldMkLst>
        <pc:spChg chg="mod">
          <ac:chgData name="Graves, Katie" userId="7900f837-0f1f-42ef-be7b-d0081bd84b40" providerId="ADAL" clId="{982B95C2-1B91-4D28-ABCA-AB5FE5FC7FA8}" dt="2023-04-10T16:34:21.533" v="138" actId="13244"/>
          <ac:spMkLst>
            <pc:docMk/>
            <pc:sldMk cId="633556711" sldId="1501"/>
            <ac:spMk id="2" creationId="{F5F14226-40EF-40B5-964A-62515D2F1C85}"/>
          </ac:spMkLst>
        </pc:spChg>
        <pc:grpChg chg="mod">
          <ac:chgData name="Graves, Katie" userId="7900f837-0f1f-42ef-be7b-d0081bd84b40" providerId="ADAL" clId="{982B95C2-1B91-4D28-ABCA-AB5FE5FC7FA8}" dt="2023-04-10T16:27:14.611" v="13" actId="962"/>
          <ac:grpSpMkLst>
            <pc:docMk/>
            <pc:sldMk cId="633556711" sldId="1501"/>
            <ac:grpSpMk id="14" creationId="{679842B4-660C-4437-AB32-B8C778A3E320}"/>
          </ac:grpSpMkLst>
        </pc:grpChg>
        <pc:graphicFrameChg chg="mod">
          <ac:chgData name="Graves, Katie" userId="7900f837-0f1f-42ef-be7b-d0081bd84b40" providerId="ADAL" clId="{982B95C2-1B91-4D28-ABCA-AB5FE5FC7FA8}" dt="2023-04-10T16:34:31.831" v="139" actId="13244"/>
          <ac:graphicFrameMkLst>
            <pc:docMk/>
            <pc:sldMk cId="633556711" sldId="1501"/>
            <ac:graphicFrameMk id="4" creationId="{E80502AD-BA22-42E8-BF2A-C0662751598B}"/>
          </ac:graphicFrameMkLst>
        </pc:graphicFrameChg>
        <pc:graphicFrameChg chg="mod">
          <ac:chgData name="Graves, Katie" userId="7900f837-0f1f-42ef-be7b-d0081bd84b40" providerId="ADAL" clId="{982B95C2-1B91-4D28-ABCA-AB5FE5FC7FA8}" dt="2023-04-10T16:34:36.441" v="140" actId="13244"/>
          <ac:graphicFrameMkLst>
            <pc:docMk/>
            <pc:sldMk cId="633556711" sldId="1501"/>
            <ac:graphicFrameMk id="5" creationId="{36DFEE00-1301-4C03-A9A0-A48CE0A8935B}"/>
          </ac:graphicFrameMkLst>
        </pc:graphicFrameChg>
      </pc:sldChg>
      <pc:sldChg chg="modSp">
        <pc:chgData name="Graves, Katie" userId="7900f837-0f1f-42ef-be7b-d0081bd84b40" providerId="ADAL" clId="{982B95C2-1B91-4D28-ABCA-AB5FE5FC7FA8}" dt="2023-04-10T16:34:58.790" v="142" actId="962"/>
        <pc:sldMkLst>
          <pc:docMk/>
          <pc:sldMk cId="4193647653" sldId="1502"/>
        </pc:sldMkLst>
        <pc:spChg chg="mod">
          <ac:chgData name="Graves, Katie" userId="7900f837-0f1f-42ef-be7b-d0081bd84b40" providerId="ADAL" clId="{982B95C2-1B91-4D28-ABCA-AB5FE5FC7FA8}" dt="2023-04-10T16:34:58.790" v="142" actId="962"/>
          <ac:spMkLst>
            <pc:docMk/>
            <pc:sldMk cId="4193647653" sldId="1502"/>
            <ac:spMk id="2" creationId="{55B87ADB-22F5-4D69-9297-AC291806962F}"/>
          </ac:spMkLst>
        </pc:spChg>
        <pc:graphicFrameChg chg="mod">
          <ac:chgData name="Graves, Katie" userId="7900f837-0f1f-42ef-be7b-d0081bd84b40" providerId="ADAL" clId="{982B95C2-1B91-4D28-ABCA-AB5FE5FC7FA8}" dt="2023-04-10T16:27:16.435" v="14" actId="962"/>
          <ac:graphicFrameMkLst>
            <pc:docMk/>
            <pc:sldMk cId="4193647653" sldId="1502"/>
            <ac:graphicFrameMk id="9" creationId="{0879D8D3-09FE-4819-AD26-B6A0F166A72A}"/>
          </ac:graphicFrameMkLst>
        </pc:graphicFrameChg>
        <pc:graphicFrameChg chg="mod">
          <ac:chgData name="Graves, Katie" userId="7900f837-0f1f-42ef-be7b-d0081bd84b40" providerId="ADAL" clId="{982B95C2-1B91-4D28-ABCA-AB5FE5FC7FA8}" dt="2023-04-10T16:27:18.140" v="15" actId="962"/>
          <ac:graphicFrameMkLst>
            <pc:docMk/>
            <pc:sldMk cId="4193647653" sldId="1502"/>
            <ac:graphicFrameMk id="12" creationId="{46239933-FEA7-418C-986F-3D3819C25AC2}"/>
          </ac:graphicFrameMkLst>
        </pc:graphicFrameChg>
      </pc:sldChg>
      <pc:sldChg chg="modSp mod">
        <pc:chgData name="Graves, Katie" userId="7900f837-0f1f-42ef-be7b-d0081bd84b40" providerId="ADAL" clId="{982B95C2-1B91-4D28-ABCA-AB5FE5FC7FA8}" dt="2023-04-10T16:27:11.229" v="12" actId="962"/>
        <pc:sldMkLst>
          <pc:docMk/>
          <pc:sldMk cId="4289263353" sldId="1504"/>
        </pc:sldMkLst>
        <pc:cxnChg chg="mod">
          <ac:chgData name="Graves, Katie" userId="7900f837-0f1f-42ef-be7b-d0081bd84b40" providerId="ADAL" clId="{982B95C2-1B91-4D28-ABCA-AB5FE5FC7FA8}" dt="2023-04-10T16:26:59.021" v="6" actId="962"/>
          <ac:cxnSpMkLst>
            <pc:docMk/>
            <pc:sldMk cId="4289263353" sldId="1504"/>
            <ac:cxnSpMk id="21" creationId="{66305C45-7043-473E-8852-71EB2B4A1787}"/>
          </ac:cxnSpMkLst>
        </pc:cxnChg>
        <pc:cxnChg chg="mod">
          <ac:chgData name="Graves, Katie" userId="7900f837-0f1f-42ef-be7b-d0081bd84b40" providerId="ADAL" clId="{982B95C2-1B91-4D28-ABCA-AB5FE5FC7FA8}" dt="2023-04-10T16:27:00.650" v="7" actId="962"/>
          <ac:cxnSpMkLst>
            <pc:docMk/>
            <pc:sldMk cId="4289263353" sldId="1504"/>
            <ac:cxnSpMk id="24" creationId="{AB701EFB-7053-41A9-A0ED-BE4826B76E86}"/>
          </ac:cxnSpMkLst>
        </pc:cxnChg>
        <pc:cxnChg chg="mod">
          <ac:chgData name="Graves, Katie" userId="7900f837-0f1f-42ef-be7b-d0081bd84b40" providerId="ADAL" clId="{982B95C2-1B91-4D28-ABCA-AB5FE5FC7FA8}" dt="2023-04-10T16:27:02.257" v="8" actId="962"/>
          <ac:cxnSpMkLst>
            <pc:docMk/>
            <pc:sldMk cId="4289263353" sldId="1504"/>
            <ac:cxnSpMk id="25" creationId="{D9D67BE1-0522-4B52-A28D-9AA0A6ED503F}"/>
          </ac:cxnSpMkLst>
        </pc:cxnChg>
        <pc:cxnChg chg="mod">
          <ac:chgData name="Graves, Katie" userId="7900f837-0f1f-42ef-be7b-d0081bd84b40" providerId="ADAL" clId="{982B95C2-1B91-4D28-ABCA-AB5FE5FC7FA8}" dt="2023-04-10T16:27:03.768" v="9" actId="962"/>
          <ac:cxnSpMkLst>
            <pc:docMk/>
            <pc:sldMk cId="4289263353" sldId="1504"/>
            <ac:cxnSpMk id="27" creationId="{2E2A3FD7-F6A7-46DC-9621-6E2F222999DE}"/>
          </ac:cxnSpMkLst>
        </pc:cxnChg>
        <pc:cxnChg chg="mod">
          <ac:chgData name="Graves, Katie" userId="7900f837-0f1f-42ef-be7b-d0081bd84b40" providerId="ADAL" clId="{982B95C2-1B91-4D28-ABCA-AB5FE5FC7FA8}" dt="2023-04-10T16:27:07.724" v="10" actId="962"/>
          <ac:cxnSpMkLst>
            <pc:docMk/>
            <pc:sldMk cId="4289263353" sldId="1504"/>
            <ac:cxnSpMk id="28" creationId="{FCF848B6-F376-41A4-BC96-F84EBAA8CD4D}"/>
          </ac:cxnSpMkLst>
        </pc:cxnChg>
        <pc:cxnChg chg="mod">
          <ac:chgData name="Graves, Katie" userId="7900f837-0f1f-42ef-be7b-d0081bd84b40" providerId="ADAL" clId="{982B95C2-1B91-4D28-ABCA-AB5FE5FC7FA8}" dt="2023-04-10T16:27:09.611" v="11" actId="962"/>
          <ac:cxnSpMkLst>
            <pc:docMk/>
            <pc:sldMk cId="4289263353" sldId="1504"/>
            <ac:cxnSpMk id="30" creationId="{EB9E6D06-7A2C-4506-BAAB-013C07FAD35F}"/>
          </ac:cxnSpMkLst>
        </pc:cxnChg>
        <pc:cxnChg chg="mod">
          <ac:chgData name="Graves, Katie" userId="7900f837-0f1f-42ef-be7b-d0081bd84b40" providerId="ADAL" clId="{982B95C2-1B91-4D28-ABCA-AB5FE5FC7FA8}" dt="2023-04-10T16:27:11.229" v="12" actId="962"/>
          <ac:cxnSpMkLst>
            <pc:docMk/>
            <pc:sldMk cId="4289263353" sldId="1504"/>
            <ac:cxnSpMk id="31" creationId="{A18048F1-689D-4E0B-9BC8-27DA32478CE2}"/>
          </ac:cxnSpMkLst>
        </pc:cxnChg>
      </pc:sldChg>
      <pc:sldChg chg="modSp mod">
        <pc:chgData name="Graves, Katie" userId="7900f837-0f1f-42ef-be7b-d0081bd84b40" providerId="ADAL" clId="{982B95C2-1B91-4D28-ABCA-AB5FE5FC7FA8}" dt="2023-04-10T16:27:36.757" v="24" actId="962"/>
        <pc:sldMkLst>
          <pc:docMk/>
          <pc:sldMk cId="237603116" sldId="1510"/>
        </pc:sldMkLst>
        <pc:spChg chg="mod">
          <ac:chgData name="Graves, Katie" userId="7900f837-0f1f-42ef-be7b-d0081bd84b40" providerId="ADAL" clId="{982B95C2-1B91-4D28-ABCA-AB5FE5FC7FA8}" dt="2023-04-10T16:27:34.732" v="23" actId="962"/>
          <ac:spMkLst>
            <pc:docMk/>
            <pc:sldMk cId="237603116" sldId="1510"/>
            <ac:spMk id="17" creationId="{3B409989-7DF0-471B-88C0-0FC05C44E8E2}"/>
          </ac:spMkLst>
        </pc:spChg>
        <pc:spChg chg="mod">
          <ac:chgData name="Graves, Katie" userId="7900f837-0f1f-42ef-be7b-d0081bd84b40" providerId="ADAL" clId="{982B95C2-1B91-4D28-ABCA-AB5FE5FC7FA8}" dt="2023-04-10T16:27:36.757" v="24" actId="962"/>
          <ac:spMkLst>
            <pc:docMk/>
            <pc:sldMk cId="237603116" sldId="1510"/>
            <ac:spMk id="18" creationId="{F5DC9259-A2F7-4DA5-9967-794033C0183C}"/>
          </ac:spMkLst>
        </pc:spChg>
      </pc:sldChg>
      <pc:sldChg chg="modSp">
        <pc:chgData name="Graves, Katie" userId="7900f837-0f1f-42ef-be7b-d0081bd84b40" providerId="ADAL" clId="{982B95C2-1B91-4D28-ABCA-AB5FE5FC7FA8}" dt="2023-04-10T16:35:06.076" v="143" actId="13244"/>
        <pc:sldMkLst>
          <pc:docMk/>
          <pc:sldMk cId="2422413133" sldId="1518"/>
        </pc:sldMkLst>
        <pc:spChg chg="mod">
          <ac:chgData name="Graves, Katie" userId="7900f837-0f1f-42ef-be7b-d0081bd84b40" providerId="ADAL" clId="{982B95C2-1B91-4D28-ABCA-AB5FE5FC7FA8}" dt="2023-04-10T16:35:06.076" v="143" actId="13244"/>
          <ac:spMkLst>
            <pc:docMk/>
            <pc:sldMk cId="2422413133" sldId="1518"/>
            <ac:spMk id="2" creationId="{66030929-A889-4877-A0A5-5ECF2CAAE9B2}"/>
          </ac:spMkLst>
        </pc:spChg>
      </pc:sldChg>
      <pc:sldChg chg="modSp mod">
        <pc:chgData name="Graves, Katie" userId="7900f837-0f1f-42ef-be7b-d0081bd84b40" providerId="ADAL" clId="{982B95C2-1B91-4D28-ABCA-AB5FE5FC7FA8}" dt="2023-04-10T16:30:29.193" v="129" actId="20577"/>
        <pc:sldMkLst>
          <pc:docMk/>
          <pc:sldMk cId="3657056856" sldId="1523"/>
        </pc:sldMkLst>
        <pc:spChg chg="mod">
          <ac:chgData name="Graves, Katie" userId="7900f837-0f1f-42ef-be7b-d0081bd84b40" providerId="ADAL" clId="{982B95C2-1B91-4D28-ABCA-AB5FE5FC7FA8}" dt="2023-04-10T16:28:33.273" v="74" actId="962"/>
          <ac:spMkLst>
            <pc:docMk/>
            <pc:sldMk cId="3657056856" sldId="1523"/>
            <ac:spMk id="3" creationId="{899D53A3-0873-4795-B6D8-E299669A3614}"/>
          </ac:spMkLst>
        </pc:spChg>
        <pc:spChg chg="mod">
          <ac:chgData name="Graves, Katie" userId="7900f837-0f1f-42ef-be7b-d0081bd84b40" providerId="ADAL" clId="{982B95C2-1B91-4D28-ABCA-AB5FE5FC7FA8}" dt="2023-04-10T16:30:29.193" v="129" actId="20577"/>
          <ac:spMkLst>
            <pc:docMk/>
            <pc:sldMk cId="3657056856" sldId="1523"/>
            <ac:spMk id="4" creationId="{AA5A2B27-8A8B-43EF-AF60-BD11A6E41202}"/>
          </ac:spMkLst>
        </pc:spChg>
      </pc:sldChg>
      <pc:sldChg chg="modSp">
        <pc:chgData name="Graves, Katie" userId="7900f837-0f1f-42ef-be7b-d0081bd84b40" providerId="ADAL" clId="{982B95C2-1B91-4D28-ABCA-AB5FE5FC7FA8}" dt="2023-04-10T16:29:24.688" v="83" actId="207"/>
        <pc:sldMkLst>
          <pc:docMk/>
          <pc:sldMk cId="1447670823" sldId="1525"/>
        </pc:sldMkLst>
        <pc:spChg chg="mod">
          <ac:chgData name="Graves, Katie" userId="7900f837-0f1f-42ef-be7b-d0081bd84b40" providerId="ADAL" clId="{982B95C2-1B91-4D28-ABCA-AB5FE5FC7FA8}" dt="2023-04-10T16:29:24.688" v="83" actId="207"/>
          <ac:spMkLst>
            <pc:docMk/>
            <pc:sldMk cId="1447670823" sldId="1525"/>
            <ac:spMk id="4" creationId="{A54D9136-8BBF-4EAB-AF3C-F90A0E94F4A8}"/>
          </ac:spMkLst>
        </pc:spChg>
      </pc:sldChg>
      <pc:sldChg chg="delSp modSp mod">
        <pc:chgData name="Graves, Katie" userId="7900f837-0f1f-42ef-be7b-d0081bd84b40" providerId="ADAL" clId="{982B95C2-1B91-4D28-ABCA-AB5FE5FC7FA8}" dt="2023-04-10T16:36:59.634" v="160" actId="478"/>
        <pc:sldMkLst>
          <pc:docMk/>
          <pc:sldMk cId="2858943629" sldId="1530"/>
        </pc:sldMkLst>
        <pc:spChg chg="del">
          <ac:chgData name="Graves, Katie" userId="7900f837-0f1f-42ef-be7b-d0081bd84b40" providerId="ADAL" clId="{982B95C2-1B91-4D28-ABCA-AB5FE5FC7FA8}" dt="2023-04-10T16:36:59.634" v="160" actId="478"/>
          <ac:spMkLst>
            <pc:docMk/>
            <pc:sldMk cId="2858943629" sldId="1530"/>
            <ac:spMk id="17" creationId="{00000000-0000-0000-0000-000000000000}"/>
          </ac:spMkLst>
        </pc:spChg>
        <pc:spChg chg="mod">
          <ac:chgData name="Graves, Katie" userId="7900f837-0f1f-42ef-be7b-d0081bd84b40" providerId="ADAL" clId="{982B95C2-1B91-4D28-ABCA-AB5FE5FC7FA8}" dt="2023-04-10T16:36:51.699" v="159" actId="13244"/>
          <ac:spMkLst>
            <pc:docMk/>
            <pc:sldMk cId="2858943629" sldId="1530"/>
            <ac:spMk id="25" creationId="{67DE7231-CF4A-4189-AE55-7BFB05A90E4A}"/>
          </ac:spMkLst>
        </pc:spChg>
        <pc:spChg chg="mod">
          <ac:chgData name="Graves, Katie" userId="7900f837-0f1f-42ef-be7b-d0081bd84b40" providerId="ADAL" clId="{982B95C2-1B91-4D28-ABCA-AB5FE5FC7FA8}" dt="2023-04-10T16:36:49.092" v="158" actId="13244"/>
          <ac:spMkLst>
            <pc:docMk/>
            <pc:sldMk cId="2858943629" sldId="1530"/>
            <ac:spMk id="128005" creationId="{00000000-0000-0000-0000-000000000000}"/>
          </ac:spMkLst>
        </pc:spChg>
        <pc:spChg chg="mod">
          <ac:chgData name="Graves, Katie" userId="7900f837-0f1f-42ef-be7b-d0081bd84b40" providerId="ADAL" clId="{982B95C2-1B91-4D28-ABCA-AB5FE5FC7FA8}" dt="2023-04-10T16:36:46.644" v="157" actId="13244"/>
          <ac:spMkLst>
            <pc:docMk/>
            <pc:sldMk cId="2858943629" sldId="1530"/>
            <ac:spMk id="128006" creationId="{00000000-0000-0000-0000-000000000000}"/>
          </ac:spMkLst>
        </pc:spChg>
        <pc:spChg chg="mod">
          <ac:chgData name="Graves, Katie" userId="7900f837-0f1f-42ef-be7b-d0081bd84b40" providerId="ADAL" clId="{982B95C2-1B91-4D28-ABCA-AB5FE5FC7FA8}" dt="2023-04-10T16:36:41.906" v="156" actId="13244"/>
          <ac:spMkLst>
            <pc:docMk/>
            <pc:sldMk cId="2858943629" sldId="1530"/>
            <ac:spMk id="128017" creationId="{00000000-0000-0000-0000-000000000000}"/>
          </ac:spMkLst>
        </pc:spChg>
        <pc:spChg chg="mod">
          <ac:chgData name="Graves, Katie" userId="7900f837-0f1f-42ef-be7b-d0081bd84b40" providerId="ADAL" clId="{982B95C2-1B91-4D28-ABCA-AB5FE5FC7FA8}" dt="2023-04-10T16:36:38.898" v="155" actId="13244"/>
          <ac:spMkLst>
            <pc:docMk/>
            <pc:sldMk cId="2858943629" sldId="1530"/>
            <ac:spMk id="202763" creationId="{00000000-0000-0000-0000-000000000000}"/>
          </ac:spMkLst>
        </pc:spChg>
        <pc:cxnChg chg="mod">
          <ac:chgData name="Graves, Katie" userId="7900f837-0f1f-42ef-be7b-d0081bd84b40" providerId="ADAL" clId="{982B95C2-1B91-4D28-ABCA-AB5FE5FC7FA8}" dt="2023-04-10T16:28:08.036" v="67" actId="962"/>
          <ac:cxnSpMkLst>
            <pc:docMk/>
            <pc:sldMk cId="2858943629" sldId="1530"/>
            <ac:cxnSpMk id="128009" creationId="{00000000-0000-0000-0000-000000000000}"/>
          </ac:cxnSpMkLst>
        </pc:cxnChg>
        <pc:cxnChg chg="mod">
          <ac:chgData name="Graves, Katie" userId="7900f837-0f1f-42ef-be7b-d0081bd84b40" providerId="ADAL" clId="{982B95C2-1B91-4D28-ABCA-AB5FE5FC7FA8}" dt="2023-04-10T16:28:10.414" v="68" actId="962"/>
          <ac:cxnSpMkLst>
            <pc:docMk/>
            <pc:sldMk cId="2858943629" sldId="1530"/>
            <ac:cxnSpMk id="128010" creationId="{00000000-0000-0000-0000-000000000000}"/>
          </ac:cxnSpMkLst>
        </pc:cxnChg>
        <pc:cxnChg chg="mod">
          <ac:chgData name="Graves, Katie" userId="7900f837-0f1f-42ef-be7b-d0081bd84b40" providerId="ADAL" clId="{982B95C2-1B91-4D28-ABCA-AB5FE5FC7FA8}" dt="2023-04-10T16:28:12.801" v="69" actId="962"/>
          <ac:cxnSpMkLst>
            <pc:docMk/>
            <pc:sldMk cId="2858943629" sldId="1530"/>
            <ac:cxnSpMk id="202752" creationId="{70B64853-F84D-46DF-97C6-06AC0C088594}"/>
          </ac:cxnSpMkLst>
        </pc:cxnChg>
      </pc:sldChg>
      <pc:sldChg chg="delSp modSp mod">
        <pc:chgData name="Graves, Katie" userId="7900f837-0f1f-42ef-be7b-d0081bd84b40" providerId="ADAL" clId="{982B95C2-1B91-4D28-ABCA-AB5FE5FC7FA8}" dt="2023-04-10T16:37:44.278" v="166" actId="478"/>
        <pc:sldMkLst>
          <pc:docMk/>
          <pc:sldMk cId="738034202" sldId="1531"/>
        </pc:sldMkLst>
        <pc:spChg chg="del">
          <ac:chgData name="Graves, Katie" userId="7900f837-0f1f-42ef-be7b-d0081bd84b40" providerId="ADAL" clId="{982B95C2-1B91-4D28-ABCA-AB5FE5FC7FA8}" dt="2023-04-10T16:37:44.278" v="166" actId="478"/>
          <ac:spMkLst>
            <pc:docMk/>
            <pc:sldMk cId="738034202" sldId="1531"/>
            <ac:spMk id="17" creationId="{00000000-0000-0000-0000-000000000000}"/>
          </ac:spMkLst>
        </pc:spChg>
        <pc:spChg chg="mod">
          <ac:chgData name="Graves, Katie" userId="7900f837-0f1f-42ef-be7b-d0081bd84b40" providerId="ADAL" clId="{982B95C2-1B91-4D28-ABCA-AB5FE5FC7FA8}" dt="2023-04-10T16:37:31.634" v="165" actId="13244"/>
          <ac:spMkLst>
            <pc:docMk/>
            <pc:sldMk cId="738034202" sldId="1531"/>
            <ac:spMk id="25" creationId="{67DE7231-CF4A-4189-AE55-7BFB05A90E4A}"/>
          </ac:spMkLst>
        </pc:spChg>
        <pc:spChg chg="mod">
          <ac:chgData name="Graves, Katie" userId="7900f837-0f1f-42ef-be7b-d0081bd84b40" providerId="ADAL" clId="{982B95C2-1B91-4D28-ABCA-AB5FE5FC7FA8}" dt="2023-04-10T16:37:29.097" v="164" actId="13244"/>
          <ac:spMkLst>
            <pc:docMk/>
            <pc:sldMk cId="738034202" sldId="1531"/>
            <ac:spMk id="128005" creationId="{00000000-0000-0000-0000-000000000000}"/>
          </ac:spMkLst>
        </pc:spChg>
        <pc:spChg chg="mod">
          <ac:chgData name="Graves, Katie" userId="7900f837-0f1f-42ef-be7b-d0081bd84b40" providerId="ADAL" clId="{982B95C2-1B91-4D28-ABCA-AB5FE5FC7FA8}" dt="2023-04-10T16:37:26.863" v="163" actId="13244"/>
          <ac:spMkLst>
            <pc:docMk/>
            <pc:sldMk cId="738034202" sldId="1531"/>
            <ac:spMk id="128006" creationId="{00000000-0000-0000-0000-000000000000}"/>
          </ac:spMkLst>
        </pc:spChg>
        <pc:spChg chg="mod">
          <ac:chgData name="Graves, Katie" userId="7900f837-0f1f-42ef-be7b-d0081bd84b40" providerId="ADAL" clId="{982B95C2-1B91-4D28-ABCA-AB5FE5FC7FA8}" dt="2023-04-10T16:37:22.237" v="162" actId="13244"/>
          <ac:spMkLst>
            <pc:docMk/>
            <pc:sldMk cId="738034202" sldId="1531"/>
            <ac:spMk id="128017" creationId="{00000000-0000-0000-0000-000000000000}"/>
          </ac:spMkLst>
        </pc:spChg>
        <pc:spChg chg="mod">
          <ac:chgData name="Graves, Katie" userId="7900f837-0f1f-42ef-be7b-d0081bd84b40" providerId="ADAL" clId="{982B95C2-1B91-4D28-ABCA-AB5FE5FC7FA8}" dt="2023-04-10T16:37:13.864" v="161" actId="13244"/>
          <ac:spMkLst>
            <pc:docMk/>
            <pc:sldMk cId="738034202" sldId="1531"/>
            <ac:spMk id="202763" creationId="{00000000-0000-0000-0000-000000000000}"/>
          </ac:spMkLst>
        </pc:spChg>
        <pc:cxnChg chg="mod">
          <ac:chgData name="Graves, Katie" userId="7900f837-0f1f-42ef-be7b-d0081bd84b40" providerId="ADAL" clId="{982B95C2-1B91-4D28-ABCA-AB5FE5FC7FA8}" dt="2023-04-10T16:28:15.228" v="70" actId="962"/>
          <ac:cxnSpMkLst>
            <pc:docMk/>
            <pc:sldMk cId="738034202" sldId="1531"/>
            <ac:cxnSpMk id="128009" creationId="{00000000-0000-0000-0000-000000000000}"/>
          </ac:cxnSpMkLst>
        </pc:cxnChg>
        <pc:cxnChg chg="mod">
          <ac:chgData name="Graves, Katie" userId="7900f837-0f1f-42ef-be7b-d0081bd84b40" providerId="ADAL" clId="{982B95C2-1B91-4D28-ABCA-AB5FE5FC7FA8}" dt="2023-04-10T16:28:16.814" v="71" actId="962"/>
          <ac:cxnSpMkLst>
            <pc:docMk/>
            <pc:sldMk cId="738034202" sldId="1531"/>
            <ac:cxnSpMk id="128010" creationId="{00000000-0000-0000-0000-000000000000}"/>
          </ac:cxnSpMkLst>
        </pc:cxnChg>
        <pc:cxnChg chg="mod">
          <ac:chgData name="Graves, Katie" userId="7900f837-0f1f-42ef-be7b-d0081bd84b40" providerId="ADAL" clId="{982B95C2-1B91-4D28-ABCA-AB5FE5FC7FA8}" dt="2023-04-10T16:28:18.304" v="72" actId="962"/>
          <ac:cxnSpMkLst>
            <pc:docMk/>
            <pc:sldMk cId="738034202" sldId="1531"/>
            <ac:cxnSpMk id="202752" creationId="{70B64853-F84D-46DF-97C6-06AC0C088594}"/>
          </ac:cxnSpMkLst>
        </pc:cxnChg>
      </pc:sldChg>
      <pc:sldChg chg="modSp">
        <pc:chgData name="Graves, Katie" userId="7900f837-0f1f-42ef-be7b-d0081bd84b40" providerId="ADAL" clId="{982B95C2-1B91-4D28-ABCA-AB5FE5FC7FA8}" dt="2023-04-10T16:30:12.135" v="95" actId="20577"/>
        <pc:sldMkLst>
          <pc:docMk/>
          <pc:sldMk cId="1135266403" sldId="1532"/>
        </pc:sldMkLst>
        <pc:spChg chg="mod">
          <ac:chgData name="Graves, Katie" userId="7900f837-0f1f-42ef-be7b-d0081bd84b40" providerId="ADAL" clId="{982B95C2-1B91-4D28-ABCA-AB5FE5FC7FA8}" dt="2023-04-10T16:30:12.135" v="95" actId="20577"/>
          <ac:spMkLst>
            <pc:docMk/>
            <pc:sldMk cId="1135266403" sldId="1532"/>
            <ac:spMk id="3" creationId="{AE128AD3-A40E-4131-9590-4E59B06808A3}"/>
          </ac:spMkLst>
        </pc:spChg>
      </pc:sldChg>
      <pc:sldChg chg="modSp mod">
        <pc:chgData name="Graves, Katie" userId="7900f837-0f1f-42ef-be7b-d0081bd84b40" providerId="ADAL" clId="{982B95C2-1B91-4D28-ABCA-AB5FE5FC7FA8}" dt="2023-04-10T16:37:57.178" v="169" actId="13244"/>
        <pc:sldMkLst>
          <pc:docMk/>
          <pc:sldMk cId="2958849271" sldId="1534"/>
        </pc:sldMkLst>
        <pc:spChg chg="mod">
          <ac:chgData name="Graves, Katie" userId="7900f837-0f1f-42ef-be7b-d0081bd84b40" providerId="ADAL" clId="{982B95C2-1B91-4D28-ABCA-AB5FE5FC7FA8}" dt="2023-04-10T16:37:57.178" v="169" actId="13244"/>
          <ac:spMkLst>
            <pc:docMk/>
            <pc:sldMk cId="2958849271" sldId="1534"/>
            <ac:spMk id="2" creationId="{9AAC7D46-795F-4597-BFEE-D9C7F2AB194A}"/>
          </ac:spMkLst>
        </pc:spChg>
        <pc:spChg chg="mod">
          <ac:chgData name="Graves, Katie" userId="7900f837-0f1f-42ef-be7b-d0081bd84b40" providerId="ADAL" clId="{982B95C2-1B91-4D28-ABCA-AB5FE5FC7FA8}" dt="2023-04-10T16:37:54.047" v="167" actId="13244"/>
          <ac:spMkLst>
            <pc:docMk/>
            <pc:sldMk cId="2958849271" sldId="1534"/>
            <ac:spMk id="3" creationId="{AE128AD3-A40E-4131-9590-4E59B06808A3}"/>
          </ac:spMkLst>
        </pc:spChg>
        <pc:picChg chg="mod">
          <ac:chgData name="Graves, Katie" userId="7900f837-0f1f-42ef-be7b-d0081bd84b40" providerId="ADAL" clId="{982B95C2-1B91-4D28-ABCA-AB5FE5FC7FA8}" dt="2023-04-10T16:28:20.726" v="73" actId="962"/>
          <ac:picMkLst>
            <pc:docMk/>
            <pc:sldMk cId="2958849271" sldId="1534"/>
            <ac:picMk id="6" creationId="{9E322FF6-E2FC-4B11-B304-E308A8765C25}"/>
          </ac:picMkLst>
        </pc:picChg>
      </pc:sldChg>
      <pc:sldChg chg="delSp modSp">
        <pc:chgData name="Graves, Katie" userId="7900f837-0f1f-42ef-be7b-d0081bd84b40" providerId="ADAL" clId="{982B95C2-1B91-4D28-ABCA-AB5FE5FC7FA8}" dt="2023-04-10T16:38:18.905" v="175" actId="478"/>
        <pc:sldMkLst>
          <pc:docMk/>
          <pc:sldMk cId="3511143518" sldId="1536"/>
        </pc:sldMkLst>
        <pc:spChg chg="mod">
          <ac:chgData name="Graves, Katie" userId="7900f837-0f1f-42ef-be7b-d0081bd84b40" providerId="ADAL" clId="{982B95C2-1B91-4D28-ABCA-AB5FE5FC7FA8}" dt="2023-04-10T16:38:10.183" v="170" actId="13244"/>
          <ac:spMkLst>
            <pc:docMk/>
            <pc:sldMk cId="3511143518" sldId="1536"/>
            <ac:spMk id="3" creationId="{00000000-0000-0000-0000-000000000000}"/>
          </ac:spMkLst>
        </pc:spChg>
        <pc:spChg chg="del mod">
          <ac:chgData name="Graves, Katie" userId="7900f837-0f1f-42ef-be7b-d0081bd84b40" providerId="ADAL" clId="{982B95C2-1B91-4D28-ABCA-AB5FE5FC7FA8}" dt="2023-04-10T16:38:18.905" v="175" actId="478"/>
          <ac:spMkLst>
            <pc:docMk/>
            <pc:sldMk cId="3511143518" sldId="1536"/>
            <ac:spMk id="4" creationId="{00000000-0000-0000-0000-000000000000}"/>
          </ac:spMkLst>
        </pc:spChg>
        <pc:spChg chg="mod">
          <ac:chgData name="Graves, Katie" userId="7900f837-0f1f-42ef-be7b-d0081bd84b40" providerId="ADAL" clId="{982B95C2-1B91-4D28-ABCA-AB5FE5FC7FA8}" dt="2023-04-10T16:38:15.231" v="173" actId="962"/>
          <ac:spMkLst>
            <pc:docMk/>
            <pc:sldMk cId="3511143518" sldId="1536"/>
            <ac:spMk id="5" creationId="{CB4D1609-3EFE-47E4-A855-5D815F5417BE}"/>
          </ac:spMkLst>
        </pc:spChg>
      </pc:sldChg>
      <pc:sldChg chg="delSp modSp">
        <pc:chgData name="Graves, Katie" userId="7900f837-0f1f-42ef-be7b-d0081bd84b40" providerId="ADAL" clId="{982B95C2-1B91-4D28-ABCA-AB5FE5FC7FA8}" dt="2023-04-10T16:38:34.765" v="177" actId="478"/>
        <pc:sldMkLst>
          <pc:docMk/>
          <pc:sldMk cId="1388846663" sldId="1537"/>
        </pc:sldMkLst>
        <pc:spChg chg="del">
          <ac:chgData name="Graves, Katie" userId="7900f837-0f1f-42ef-be7b-d0081bd84b40" providerId="ADAL" clId="{982B95C2-1B91-4D28-ABCA-AB5FE5FC7FA8}" dt="2023-04-10T16:38:34.765" v="177" actId="478"/>
          <ac:spMkLst>
            <pc:docMk/>
            <pc:sldMk cId="1388846663" sldId="1537"/>
            <ac:spMk id="4" creationId="{00000000-0000-0000-0000-000000000000}"/>
          </ac:spMkLst>
        </pc:spChg>
        <pc:spChg chg="mod">
          <ac:chgData name="Graves, Katie" userId="7900f837-0f1f-42ef-be7b-d0081bd84b40" providerId="ADAL" clId="{982B95C2-1B91-4D28-ABCA-AB5FE5FC7FA8}" dt="2023-04-10T16:38:29.200" v="176" actId="13244"/>
          <ac:spMkLst>
            <pc:docMk/>
            <pc:sldMk cId="1388846663" sldId="1537"/>
            <ac:spMk id="27650" creationId="{00000000-0000-0000-0000-000000000000}"/>
          </ac:spMkLst>
        </pc:spChg>
      </pc:sldChg>
      <pc:sldChg chg="delSp modSp">
        <pc:chgData name="Graves, Katie" userId="7900f837-0f1f-42ef-be7b-d0081bd84b40" providerId="ADAL" clId="{982B95C2-1B91-4D28-ABCA-AB5FE5FC7FA8}" dt="2023-04-10T16:38:51.558" v="179" actId="478"/>
        <pc:sldMkLst>
          <pc:docMk/>
          <pc:sldMk cId="2077666624" sldId="1538"/>
        </pc:sldMkLst>
        <pc:spChg chg="del">
          <ac:chgData name="Graves, Katie" userId="7900f837-0f1f-42ef-be7b-d0081bd84b40" providerId="ADAL" clId="{982B95C2-1B91-4D28-ABCA-AB5FE5FC7FA8}" dt="2023-04-10T16:38:51.558" v="179" actId="478"/>
          <ac:spMkLst>
            <pc:docMk/>
            <pc:sldMk cId="2077666624" sldId="1538"/>
            <ac:spMk id="4" creationId="{00000000-0000-0000-0000-000000000000}"/>
          </ac:spMkLst>
        </pc:spChg>
        <pc:spChg chg="mod">
          <ac:chgData name="Graves, Katie" userId="7900f837-0f1f-42ef-be7b-d0081bd84b40" providerId="ADAL" clId="{982B95C2-1B91-4D28-ABCA-AB5FE5FC7FA8}" dt="2023-04-10T16:38:45.291" v="178" actId="13244"/>
          <ac:spMkLst>
            <pc:docMk/>
            <pc:sldMk cId="2077666624" sldId="1538"/>
            <ac:spMk id="27650" creationId="{00000000-0000-0000-0000-000000000000}"/>
          </ac:spMkLst>
        </pc:spChg>
      </pc:sldChg>
      <pc:sldChg chg="modSp">
        <pc:chgData name="Graves, Katie" userId="7900f837-0f1f-42ef-be7b-d0081bd84b40" providerId="ADAL" clId="{982B95C2-1B91-4D28-ABCA-AB5FE5FC7FA8}" dt="2023-04-10T16:39:12.764" v="183" actId="13244"/>
        <pc:sldMkLst>
          <pc:docMk/>
          <pc:sldMk cId="634685664" sldId="1539"/>
        </pc:sldMkLst>
        <pc:spChg chg="mod">
          <ac:chgData name="Graves, Katie" userId="7900f837-0f1f-42ef-be7b-d0081bd84b40" providerId="ADAL" clId="{982B95C2-1B91-4D28-ABCA-AB5FE5FC7FA8}" dt="2023-04-10T16:39:12.764" v="183" actId="13244"/>
          <ac:spMkLst>
            <pc:docMk/>
            <pc:sldMk cId="634685664" sldId="1539"/>
            <ac:spMk id="2" creationId="{5085FC2B-B862-48B7-AB40-07D808CE6E8B}"/>
          </ac:spMkLst>
        </pc:spChg>
        <pc:spChg chg="mod">
          <ac:chgData name="Graves, Katie" userId="7900f837-0f1f-42ef-be7b-d0081bd84b40" providerId="ADAL" clId="{982B95C2-1B91-4D28-ABCA-AB5FE5FC7FA8}" dt="2023-04-10T16:39:10.910" v="182" actId="13244"/>
          <ac:spMkLst>
            <pc:docMk/>
            <pc:sldMk cId="634685664" sldId="1539"/>
            <ac:spMk id="4" creationId="{332CA246-1E75-419A-B9D7-55AEFC7AF142}"/>
          </ac:spMkLst>
        </pc:spChg>
      </pc:sldChg>
      <pc:sldChg chg="modSp">
        <pc:chgData name="Graves, Katie" userId="7900f837-0f1f-42ef-be7b-d0081bd84b40" providerId="ADAL" clId="{982B95C2-1B91-4D28-ABCA-AB5FE5FC7FA8}" dt="2023-04-10T16:39:03.148" v="181" actId="13244"/>
        <pc:sldMkLst>
          <pc:docMk/>
          <pc:sldMk cId="476269381" sldId="1540"/>
        </pc:sldMkLst>
        <pc:spChg chg="mod">
          <ac:chgData name="Graves, Katie" userId="7900f837-0f1f-42ef-be7b-d0081bd84b40" providerId="ADAL" clId="{982B95C2-1B91-4D28-ABCA-AB5FE5FC7FA8}" dt="2023-04-10T16:39:03.148" v="181" actId="13244"/>
          <ac:spMkLst>
            <pc:docMk/>
            <pc:sldMk cId="476269381" sldId="1540"/>
            <ac:spMk id="3" creationId="{6B48FE8A-C510-4895-B15E-7CD0A34656DF}"/>
          </ac:spMkLst>
        </pc:spChg>
        <pc:spChg chg="mod">
          <ac:chgData name="Graves, Katie" userId="7900f837-0f1f-42ef-be7b-d0081bd84b40" providerId="ADAL" clId="{982B95C2-1B91-4D28-ABCA-AB5FE5FC7FA8}" dt="2023-04-10T16:38:59.988" v="180" actId="13244"/>
          <ac:spMkLst>
            <pc:docMk/>
            <pc:sldMk cId="476269381" sldId="1540"/>
            <ac:spMk id="4" creationId="{149DEB67-E915-4A36-9FED-14CE587015CF}"/>
          </ac:spMkLst>
        </pc:spChg>
      </pc:sldChg>
      <pc:sldChg chg="modSp">
        <pc:chgData name="Graves, Katie" userId="7900f837-0f1f-42ef-be7b-d0081bd84b40" providerId="ADAL" clId="{982B95C2-1B91-4D28-ABCA-AB5FE5FC7FA8}" dt="2023-04-10T16:35:31.297" v="146" actId="962"/>
        <pc:sldMkLst>
          <pc:docMk/>
          <pc:sldMk cId="2160401548" sldId="1543"/>
        </pc:sldMkLst>
        <pc:spChg chg="mod">
          <ac:chgData name="Graves, Katie" userId="7900f837-0f1f-42ef-be7b-d0081bd84b40" providerId="ADAL" clId="{982B95C2-1B91-4D28-ABCA-AB5FE5FC7FA8}" dt="2023-04-10T16:35:31.297" v="146" actId="962"/>
          <ac:spMkLst>
            <pc:docMk/>
            <pc:sldMk cId="2160401548" sldId="1543"/>
            <ac:spMk id="2" creationId="{1B974FBB-D192-4AF2-B701-DF4C31804757}"/>
          </ac:spMkLst>
        </pc:spChg>
        <pc:picChg chg="mod">
          <ac:chgData name="Graves, Katie" userId="7900f837-0f1f-42ef-be7b-d0081bd84b40" providerId="ADAL" clId="{982B95C2-1B91-4D28-ABCA-AB5FE5FC7FA8}" dt="2023-04-10T16:35:26.807" v="145" actId="13244"/>
          <ac:picMkLst>
            <pc:docMk/>
            <pc:sldMk cId="2160401548" sldId="1543"/>
            <ac:picMk id="9" creationId="{1A425947-44DC-424D-8239-B01AA2DC0E3D}"/>
          </ac:picMkLst>
        </pc:picChg>
      </pc:sldChg>
      <pc:sldChg chg="modSp mod">
        <pc:chgData name="Graves, Katie" userId="7900f837-0f1f-42ef-be7b-d0081bd84b40" providerId="ADAL" clId="{982B95C2-1B91-4D28-ABCA-AB5FE5FC7FA8}" dt="2023-04-10T16:27:32.220" v="22" actId="962"/>
        <pc:sldMkLst>
          <pc:docMk/>
          <pc:sldMk cId="950963702" sldId="1546"/>
        </pc:sldMkLst>
        <pc:grpChg chg="mod">
          <ac:chgData name="Graves, Katie" userId="7900f837-0f1f-42ef-be7b-d0081bd84b40" providerId="ADAL" clId="{982B95C2-1B91-4D28-ABCA-AB5FE5FC7FA8}" dt="2023-04-10T16:27:19.741" v="16" actId="962"/>
          <ac:grpSpMkLst>
            <pc:docMk/>
            <pc:sldMk cId="950963702" sldId="1546"/>
            <ac:grpSpMk id="7" creationId="{CDA94C97-0FDD-4C4E-BDD0-641D7EBC5890}"/>
          </ac:grpSpMkLst>
        </pc:grpChg>
        <pc:grpChg chg="mod">
          <ac:chgData name="Graves, Katie" userId="7900f837-0f1f-42ef-be7b-d0081bd84b40" providerId="ADAL" clId="{982B95C2-1B91-4D28-ABCA-AB5FE5FC7FA8}" dt="2023-04-10T16:27:27.939" v="21" actId="962"/>
          <ac:grpSpMkLst>
            <pc:docMk/>
            <pc:sldMk cId="950963702" sldId="1546"/>
            <ac:grpSpMk id="27" creationId="{D9856A75-066D-4F07-8682-3ED0A2907E82}"/>
          </ac:grpSpMkLst>
        </pc:grpChg>
        <pc:cxnChg chg="mod">
          <ac:chgData name="Graves, Katie" userId="7900f837-0f1f-42ef-be7b-d0081bd84b40" providerId="ADAL" clId="{982B95C2-1B91-4D28-ABCA-AB5FE5FC7FA8}" dt="2023-04-10T16:27:21.312" v="17" actId="962"/>
          <ac:cxnSpMkLst>
            <pc:docMk/>
            <pc:sldMk cId="950963702" sldId="1546"/>
            <ac:cxnSpMk id="13" creationId="{8A1D2597-DBAC-4086-AD3C-91C187D519BD}"/>
          </ac:cxnSpMkLst>
        </pc:cxnChg>
        <pc:cxnChg chg="mod">
          <ac:chgData name="Graves, Katie" userId="7900f837-0f1f-42ef-be7b-d0081bd84b40" providerId="ADAL" clId="{982B95C2-1B91-4D28-ABCA-AB5FE5FC7FA8}" dt="2023-04-10T16:27:23.074" v="18" actId="962"/>
          <ac:cxnSpMkLst>
            <pc:docMk/>
            <pc:sldMk cId="950963702" sldId="1546"/>
            <ac:cxnSpMk id="15" creationId="{7D442CEE-4A20-4B9B-BC9B-8E3CDED655C4}"/>
          </ac:cxnSpMkLst>
        </pc:cxnChg>
        <pc:cxnChg chg="mod">
          <ac:chgData name="Graves, Katie" userId="7900f837-0f1f-42ef-be7b-d0081bd84b40" providerId="ADAL" clId="{982B95C2-1B91-4D28-ABCA-AB5FE5FC7FA8}" dt="2023-04-10T16:27:24.521" v="19" actId="962"/>
          <ac:cxnSpMkLst>
            <pc:docMk/>
            <pc:sldMk cId="950963702" sldId="1546"/>
            <ac:cxnSpMk id="20" creationId="{2D7EBFFF-F91B-40E5-9798-544B1241A9A7}"/>
          </ac:cxnSpMkLst>
        </pc:cxnChg>
        <pc:cxnChg chg="mod">
          <ac:chgData name="Graves, Katie" userId="7900f837-0f1f-42ef-be7b-d0081bd84b40" providerId="ADAL" clId="{982B95C2-1B91-4D28-ABCA-AB5FE5FC7FA8}" dt="2023-04-10T16:27:25.890" v="20" actId="962"/>
          <ac:cxnSpMkLst>
            <pc:docMk/>
            <pc:sldMk cId="950963702" sldId="1546"/>
            <ac:cxnSpMk id="26" creationId="{A80DD370-D44D-4008-B10E-F12354F514D7}"/>
          </ac:cxnSpMkLst>
        </pc:cxnChg>
        <pc:cxnChg chg="mod">
          <ac:chgData name="Graves, Katie" userId="7900f837-0f1f-42ef-be7b-d0081bd84b40" providerId="ADAL" clId="{982B95C2-1B91-4D28-ABCA-AB5FE5FC7FA8}" dt="2023-04-10T16:27:32.220" v="22" actId="962"/>
          <ac:cxnSpMkLst>
            <pc:docMk/>
            <pc:sldMk cId="950963702" sldId="1546"/>
            <ac:cxnSpMk id="47" creationId="{58444597-5B32-423F-8C36-C0EFF86E9F78}"/>
          </ac:cxnSpMkLst>
        </pc:cxnChg>
      </pc:sldChg>
      <pc:sldChg chg="modSp mod">
        <pc:chgData name="Graves, Katie" userId="7900f837-0f1f-42ef-be7b-d0081bd84b40" providerId="ADAL" clId="{982B95C2-1B91-4D28-ABCA-AB5FE5FC7FA8}" dt="2023-04-10T16:33:19.922" v="134" actId="13244"/>
        <pc:sldMkLst>
          <pc:docMk/>
          <pc:sldMk cId="2387854194" sldId="1550"/>
        </pc:sldMkLst>
        <pc:spChg chg="mod">
          <ac:chgData name="Graves, Katie" userId="7900f837-0f1f-42ef-be7b-d0081bd84b40" providerId="ADAL" clId="{982B95C2-1B91-4D28-ABCA-AB5FE5FC7FA8}" dt="2023-04-10T16:30:39.544" v="130" actId="13244"/>
          <ac:spMkLst>
            <pc:docMk/>
            <pc:sldMk cId="2387854194" sldId="1550"/>
            <ac:spMk id="2" creationId="{643C04A3-C432-47D3-AF09-63F31A740EDE}"/>
          </ac:spMkLst>
        </pc:spChg>
        <pc:spChg chg="mod">
          <ac:chgData name="Graves, Katie" userId="7900f837-0f1f-42ef-be7b-d0081bd84b40" providerId="ADAL" clId="{982B95C2-1B91-4D28-ABCA-AB5FE5FC7FA8}" dt="2023-04-10T16:30:44.778" v="131" actId="13244"/>
          <ac:spMkLst>
            <pc:docMk/>
            <pc:sldMk cId="2387854194" sldId="1550"/>
            <ac:spMk id="4" creationId="{6D410631-1F0C-411F-BC54-128C59FD33B3}"/>
          </ac:spMkLst>
        </pc:spChg>
        <pc:spChg chg="mod">
          <ac:chgData name="Graves, Katie" userId="7900f837-0f1f-42ef-be7b-d0081bd84b40" providerId="ADAL" clId="{982B95C2-1B91-4D28-ABCA-AB5FE5FC7FA8}" dt="2023-04-10T16:33:19.922" v="134" actId="13244"/>
          <ac:spMkLst>
            <pc:docMk/>
            <pc:sldMk cId="2387854194" sldId="1550"/>
            <ac:spMk id="10" creationId="{6F3DD347-2F55-4D87-BF63-9F3DFBD27493}"/>
          </ac:spMkLst>
        </pc:spChg>
        <pc:spChg chg="mod">
          <ac:chgData name="Graves, Katie" userId="7900f837-0f1f-42ef-be7b-d0081bd84b40" providerId="ADAL" clId="{982B95C2-1B91-4D28-ABCA-AB5FE5FC7FA8}" dt="2023-04-10T16:26:38.806" v="0" actId="962"/>
          <ac:spMkLst>
            <pc:docMk/>
            <pc:sldMk cId="2387854194" sldId="1550"/>
            <ac:spMk id="12" creationId="{CF0A2180-AB1B-4504-8819-8028371AD17A}"/>
          </ac:spMkLst>
        </pc:spChg>
        <pc:spChg chg="mod">
          <ac:chgData name="Graves, Katie" userId="7900f837-0f1f-42ef-be7b-d0081bd84b40" providerId="ADAL" clId="{982B95C2-1B91-4D28-ABCA-AB5FE5FC7FA8}" dt="2023-04-10T16:26:40.781" v="1" actId="962"/>
          <ac:spMkLst>
            <pc:docMk/>
            <pc:sldMk cId="2387854194" sldId="1550"/>
            <ac:spMk id="13" creationId="{47B23084-B172-4184-8E1C-BDFE2994F7F4}"/>
          </ac:spMkLst>
        </pc:spChg>
        <pc:spChg chg="mod">
          <ac:chgData name="Graves, Katie" userId="7900f837-0f1f-42ef-be7b-d0081bd84b40" providerId="ADAL" clId="{982B95C2-1B91-4D28-ABCA-AB5FE5FC7FA8}" dt="2023-04-10T16:26:42.511" v="2" actId="962"/>
          <ac:spMkLst>
            <pc:docMk/>
            <pc:sldMk cId="2387854194" sldId="1550"/>
            <ac:spMk id="14" creationId="{66ED1604-5A96-4FFD-8772-BA8BF5BC7215}"/>
          </ac:spMkLst>
        </pc:spChg>
        <pc:spChg chg="mod">
          <ac:chgData name="Graves, Katie" userId="7900f837-0f1f-42ef-be7b-d0081bd84b40" providerId="ADAL" clId="{982B95C2-1B91-4D28-ABCA-AB5FE5FC7FA8}" dt="2023-04-10T16:30:57.982" v="132" actId="13244"/>
          <ac:spMkLst>
            <pc:docMk/>
            <pc:sldMk cId="2387854194" sldId="1550"/>
            <ac:spMk id="15" creationId="{A321574B-DAE1-4FCC-A275-402563E93D02}"/>
          </ac:spMkLst>
        </pc:spChg>
        <pc:spChg chg="mod">
          <ac:chgData name="Graves, Katie" userId="7900f837-0f1f-42ef-be7b-d0081bd84b40" providerId="ADAL" clId="{982B95C2-1B91-4D28-ABCA-AB5FE5FC7FA8}" dt="2023-04-10T16:31:03.904" v="133" actId="13244"/>
          <ac:spMkLst>
            <pc:docMk/>
            <pc:sldMk cId="2387854194" sldId="1550"/>
            <ac:spMk id="16" creationId="{CDF6F01E-44A2-40E0-8868-AE291630CDA8}"/>
          </ac:spMkLst>
        </pc:spChg>
        <pc:spChg chg="mod">
          <ac:chgData name="Graves, Katie" userId="7900f837-0f1f-42ef-be7b-d0081bd84b40" providerId="ADAL" clId="{982B95C2-1B91-4D28-ABCA-AB5FE5FC7FA8}" dt="2023-04-10T16:26:44.284" v="3" actId="962"/>
          <ac:spMkLst>
            <pc:docMk/>
            <pc:sldMk cId="2387854194" sldId="1550"/>
            <ac:spMk id="17" creationId="{AC54F107-59D5-4F49-9351-A52F4C16F66D}"/>
          </ac:spMkLst>
        </pc:spChg>
        <pc:spChg chg="mod">
          <ac:chgData name="Graves, Katie" userId="7900f837-0f1f-42ef-be7b-d0081bd84b40" providerId="ADAL" clId="{982B95C2-1B91-4D28-ABCA-AB5FE5FC7FA8}" dt="2023-04-10T16:26:46.071" v="4" actId="962"/>
          <ac:spMkLst>
            <pc:docMk/>
            <pc:sldMk cId="2387854194" sldId="1550"/>
            <ac:spMk id="18" creationId="{EE72A6F0-621E-4A2A-871B-13E41E089B0C}"/>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wynne.zodrow\Desktop\DOL%20graphs%20for%20training.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Sheet1!$F$29</c:f>
              <c:strCache>
                <c:ptCount val="1"/>
                <c:pt idx="0">
                  <c:v>Target</c:v>
                </c:pt>
              </c:strCache>
            </c:strRef>
          </c:tx>
          <c:invertIfNegative val="0"/>
          <c:cat>
            <c:numRef>
              <c:f>Sheet1!$G$28:$M$28</c:f>
              <c:numCache>
                <c:formatCode>General</c:formatCode>
                <c:ptCount val="7"/>
                <c:pt idx="0">
                  <c:v>2006</c:v>
                </c:pt>
                <c:pt idx="1">
                  <c:v>2007</c:v>
                </c:pt>
                <c:pt idx="2">
                  <c:v>2008</c:v>
                </c:pt>
                <c:pt idx="3">
                  <c:v>2009</c:v>
                </c:pt>
                <c:pt idx="4">
                  <c:v>2010</c:v>
                </c:pt>
                <c:pt idx="5">
                  <c:v>2011</c:v>
                </c:pt>
                <c:pt idx="6">
                  <c:v>2012</c:v>
                </c:pt>
              </c:numCache>
            </c:numRef>
          </c:cat>
          <c:val>
            <c:numRef>
              <c:f>Sheet1!$G$29:$M$29</c:f>
              <c:numCache>
                <c:formatCode>General</c:formatCode>
                <c:ptCount val="7"/>
                <c:pt idx="0">
                  <c:v>80</c:v>
                </c:pt>
                <c:pt idx="1">
                  <c:v>180</c:v>
                </c:pt>
                <c:pt idx="2">
                  <c:v>250</c:v>
                </c:pt>
                <c:pt idx="3">
                  <c:v>250</c:v>
                </c:pt>
                <c:pt idx="4">
                  <c:v>250</c:v>
                </c:pt>
                <c:pt idx="5">
                  <c:v>150</c:v>
                </c:pt>
                <c:pt idx="6">
                  <c:v>100</c:v>
                </c:pt>
              </c:numCache>
            </c:numRef>
          </c:val>
          <c:extLst>
            <c:ext xmlns:c16="http://schemas.microsoft.com/office/drawing/2014/chart" uri="{C3380CC4-5D6E-409C-BE32-E72D297353CC}">
              <c16:uniqueId val="{00000000-9C71-400C-BEFC-343ED5E8A327}"/>
            </c:ext>
          </c:extLst>
        </c:ser>
        <c:ser>
          <c:idx val="1"/>
          <c:order val="1"/>
          <c:tx>
            <c:strRef>
              <c:f>Sheet1!$F$30</c:f>
              <c:strCache>
                <c:ptCount val="1"/>
                <c:pt idx="0">
                  <c:v>Actual</c:v>
                </c:pt>
              </c:strCache>
            </c:strRef>
          </c:tx>
          <c:invertIfNegative val="0"/>
          <c:cat>
            <c:numRef>
              <c:f>Sheet1!$G$28:$M$28</c:f>
              <c:numCache>
                <c:formatCode>General</c:formatCode>
                <c:ptCount val="7"/>
                <c:pt idx="0">
                  <c:v>2006</c:v>
                </c:pt>
                <c:pt idx="1">
                  <c:v>2007</c:v>
                </c:pt>
                <c:pt idx="2">
                  <c:v>2008</c:v>
                </c:pt>
                <c:pt idx="3">
                  <c:v>2009</c:v>
                </c:pt>
                <c:pt idx="4">
                  <c:v>2010</c:v>
                </c:pt>
                <c:pt idx="5">
                  <c:v>2011</c:v>
                </c:pt>
                <c:pt idx="6">
                  <c:v>2012</c:v>
                </c:pt>
              </c:numCache>
            </c:numRef>
          </c:cat>
          <c:val>
            <c:numRef>
              <c:f>Sheet1!$G$30:$M$30</c:f>
              <c:numCache>
                <c:formatCode>General</c:formatCode>
                <c:ptCount val="7"/>
                <c:pt idx="0">
                  <c:v>20</c:v>
                </c:pt>
                <c:pt idx="1">
                  <c:v>243</c:v>
                </c:pt>
                <c:pt idx="2">
                  <c:v>324</c:v>
                </c:pt>
                <c:pt idx="3">
                  <c:v>298</c:v>
                </c:pt>
                <c:pt idx="4">
                  <c:v>270</c:v>
                </c:pt>
                <c:pt idx="5">
                  <c:v>200</c:v>
                </c:pt>
                <c:pt idx="6">
                  <c:v>40</c:v>
                </c:pt>
              </c:numCache>
            </c:numRef>
          </c:val>
          <c:extLst>
            <c:ext xmlns:c16="http://schemas.microsoft.com/office/drawing/2014/chart" uri="{C3380CC4-5D6E-409C-BE32-E72D297353CC}">
              <c16:uniqueId val="{00000001-9C71-400C-BEFC-343ED5E8A327}"/>
            </c:ext>
          </c:extLst>
        </c:ser>
        <c:dLbls>
          <c:showLegendKey val="0"/>
          <c:showVal val="0"/>
          <c:showCatName val="0"/>
          <c:showSerName val="0"/>
          <c:showPercent val="0"/>
          <c:showBubbleSize val="0"/>
        </c:dLbls>
        <c:gapWidth val="150"/>
        <c:axId val="274144152"/>
        <c:axId val="549845008"/>
      </c:barChart>
      <c:catAx>
        <c:axId val="274144152"/>
        <c:scaling>
          <c:orientation val="minMax"/>
        </c:scaling>
        <c:delete val="0"/>
        <c:axPos val="b"/>
        <c:numFmt formatCode="General" sourceLinked="1"/>
        <c:majorTickMark val="out"/>
        <c:minorTickMark val="none"/>
        <c:tickLblPos val="nextTo"/>
        <c:crossAx val="549845008"/>
        <c:crosses val="autoZero"/>
        <c:auto val="1"/>
        <c:lblAlgn val="ctr"/>
        <c:lblOffset val="100"/>
        <c:noMultiLvlLbl val="0"/>
      </c:catAx>
      <c:valAx>
        <c:axId val="549845008"/>
        <c:scaling>
          <c:orientation val="minMax"/>
        </c:scaling>
        <c:delete val="0"/>
        <c:axPos val="l"/>
        <c:numFmt formatCode="General" sourceLinked="1"/>
        <c:majorTickMark val="out"/>
        <c:minorTickMark val="none"/>
        <c:tickLblPos val="nextTo"/>
        <c:crossAx val="274144152"/>
        <c:crosses val="autoZero"/>
        <c:crossBetween val="between"/>
      </c:valAx>
    </c:plotArea>
    <c:legend>
      <c:legendPos val="r"/>
      <c:overlay val="0"/>
      <c:txPr>
        <a:bodyPr/>
        <a:lstStyle/>
        <a:p>
          <a:pPr>
            <a:defRPr sz="20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a:t>
            </a:r>
            <a:r>
              <a:rPr lang="en-US" sz="2000" b="1" baseline="0" dirty="0"/>
              <a:t> of participants annually by Region</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Sheet1!$C$10</c:f>
              <c:strCache>
                <c:ptCount val="1"/>
                <c:pt idx="0">
                  <c:v># of participants in region A</c:v>
                </c:pt>
              </c:strCache>
            </c:strRef>
          </c:tx>
          <c:spPr>
            <a:solidFill>
              <a:srgbClr val="C00000"/>
            </a:solidFill>
            <a:ln>
              <a:noFill/>
            </a:ln>
            <a:effectLst/>
          </c:spPr>
          <c:invertIfNegative val="0"/>
          <c:cat>
            <c:numRef>
              <c:f>Sheet1!$D$9:$F$9</c:f>
              <c:numCache>
                <c:formatCode>General</c:formatCode>
                <c:ptCount val="3"/>
                <c:pt idx="0">
                  <c:v>2018</c:v>
                </c:pt>
                <c:pt idx="1">
                  <c:v>2019</c:v>
                </c:pt>
                <c:pt idx="2">
                  <c:v>2020</c:v>
                </c:pt>
              </c:numCache>
            </c:numRef>
          </c:cat>
          <c:val>
            <c:numRef>
              <c:f>Sheet1!$D$10:$F$10</c:f>
              <c:numCache>
                <c:formatCode>General</c:formatCode>
                <c:ptCount val="3"/>
                <c:pt idx="0">
                  <c:v>50</c:v>
                </c:pt>
                <c:pt idx="1">
                  <c:v>75</c:v>
                </c:pt>
                <c:pt idx="2">
                  <c:v>120</c:v>
                </c:pt>
              </c:numCache>
            </c:numRef>
          </c:val>
          <c:extLst>
            <c:ext xmlns:c16="http://schemas.microsoft.com/office/drawing/2014/chart" uri="{C3380CC4-5D6E-409C-BE32-E72D297353CC}">
              <c16:uniqueId val="{00000000-76D0-4804-A189-40A4BB227CCA}"/>
            </c:ext>
          </c:extLst>
        </c:ser>
        <c:ser>
          <c:idx val="1"/>
          <c:order val="1"/>
          <c:tx>
            <c:strRef>
              <c:f>Sheet1!$C$11</c:f>
              <c:strCache>
                <c:ptCount val="1"/>
                <c:pt idx="0">
                  <c:v># of participants in region B</c:v>
                </c:pt>
              </c:strCache>
            </c:strRef>
          </c:tx>
          <c:spPr>
            <a:solidFill>
              <a:schemeClr val="bg1">
                <a:lumMod val="50000"/>
              </a:schemeClr>
            </a:solidFill>
            <a:ln>
              <a:noFill/>
            </a:ln>
            <a:effectLst/>
          </c:spPr>
          <c:invertIfNegative val="0"/>
          <c:cat>
            <c:numRef>
              <c:f>Sheet1!$D$9:$F$9</c:f>
              <c:numCache>
                <c:formatCode>General</c:formatCode>
                <c:ptCount val="3"/>
                <c:pt idx="0">
                  <c:v>2018</c:v>
                </c:pt>
                <c:pt idx="1">
                  <c:v>2019</c:v>
                </c:pt>
                <c:pt idx="2">
                  <c:v>2020</c:v>
                </c:pt>
              </c:numCache>
            </c:numRef>
          </c:cat>
          <c:val>
            <c:numRef>
              <c:f>Sheet1!$D$11:$F$11</c:f>
              <c:numCache>
                <c:formatCode>General</c:formatCode>
                <c:ptCount val="3"/>
                <c:pt idx="0">
                  <c:v>20</c:v>
                </c:pt>
                <c:pt idx="1">
                  <c:v>30</c:v>
                </c:pt>
                <c:pt idx="2">
                  <c:v>32</c:v>
                </c:pt>
              </c:numCache>
            </c:numRef>
          </c:val>
          <c:extLst>
            <c:ext xmlns:c16="http://schemas.microsoft.com/office/drawing/2014/chart" uri="{C3380CC4-5D6E-409C-BE32-E72D297353CC}">
              <c16:uniqueId val="{00000001-76D0-4804-A189-40A4BB227CCA}"/>
            </c:ext>
          </c:extLst>
        </c:ser>
        <c:dLbls>
          <c:showLegendKey val="0"/>
          <c:showVal val="0"/>
          <c:showCatName val="0"/>
          <c:showSerName val="0"/>
          <c:showPercent val="0"/>
          <c:showBubbleSize val="0"/>
        </c:dLbls>
        <c:gapWidth val="219"/>
        <c:overlap val="-27"/>
        <c:axId val="527809784"/>
        <c:axId val="527815032"/>
      </c:barChart>
      <c:catAx>
        <c:axId val="52780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7815032"/>
        <c:crosses val="autoZero"/>
        <c:auto val="1"/>
        <c:lblAlgn val="ctr"/>
        <c:lblOffset val="100"/>
        <c:noMultiLvlLbl val="0"/>
      </c:catAx>
      <c:valAx>
        <c:axId val="527815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7809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 of participants quarterly by type of training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Sheet1!$C$25</c:f>
              <c:strCache>
                <c:ptCount val="1"/>
                <c:pt idx="0">
                  <c:v>QR One </c:v>
                </c:pt>
              </c:strCache>
            </c:strRef>
          </c:tx>
          <c:spPr>
            <a:solidFill>
              <a:schemeClr val="accent1"/>
            </a:solidFill>
            <a:ln>
              <a:noFill/>
            </a:ln>
            <a:effectLst/>
          </c:spPr>
          <c:invertIfNegative val="0"/>
          <c:cat>
            <c:strRef>
              <c:f>Sheet1!$D$24:$F$24</c:f>
              <c:strCache>
                <c:ptCount val="3"/>
                <c:pt idx="0">
                  <c:v>Livelihoods</c:v>
                </c:pt>
                <c:pt idx="1">
                  <c:v>Labor Law</c:v>
                </c:pt>
                <c:pt idx="2">
                  <c:v>Vocational </c:v>
                </c:pt>
              </c:strCache>
            </c:strRef>
          </c:cat>
          <c:val>
            <c:numRef>
              <c:f>Sheet1!$D$25:$F$25</c:f>
              <c:numCache>
                <c:formatCode>General</c:formatCode>
                <c:ptCount val="3"/>
                <c:pt idx="0">
                  <c:v>230</c:v>
                </c:pt>
                <c:pt idx="1">
                  <c:v>120</c:v>
                </c:pt>
                <c:pt idx="2">
                  <c:v>160</c:v>
                </c:pt>
              </c:numCache>
            </c:numRef>
          </c:val>
          <c:extLst>
            <c:ext xmlns:c16="http://schemas.microsoft.com/office/drawing/2014/chart" uri="{C3380CC4-5D6E-409C-BE32-E72D297353CC}">
              <c16:uniqueId val="{00000000-2482-4C45-AF0E-7FE3CFF4A179}"/>
            </c:ext>
          </c:extLst>
        </c:ser>
        <c:ser>
          <c:idx val="1"/>
          <c:order val="1"/>
          <c:tx>
            <c:strRef>
              <c:f>Sheet1!$C$26</c:f>
              <c:strCache>
                <c:ptCount val="1"/>
                <c:pt idx="0">
                  <c:v>QR Two</c:v>
                </c:pt>
              </c:strCache>
            </c:strRef>
          </c:tx>
          <c:spPr>
            <a:solidFill>
              <a:schemeClr val="accent2"/>
            </a:solidFill>
            <a:ln>
              <a:noFill/>
            </a:ln>
            <a:effectLst/>
          </c:spPr>
          <c:invertIfNegative val="0"/>
          <c:cat>
            <c:strRef>
              <c:f>Sheet1!$D$24:$F$24</c:f>
              <c:strCache>
                <c:ptCount val="3"/>
                <c:pt idx="0">
                  <c:v>Livelihoods</c:v>
                </c:pt>
                <c:pt idx="1">
                  <c:v>Labor Law</c:v>
                </c:pt>
                <c:pt idx="2">
                  <c:v>Vocational </c:v>
                </c:pt>
              </c:strCache>
            </c:strRef>
          </c:cat>
          <c:val>
            <c:numRef>
              <c:f>Sheet1!$D$26:$F$26</c:f>
              <c:numCache>
                <c:formatCode>General</c:formatCode>
                <c:ptCount val="3"/>
                <c:pt idx="0">
                  <c:v>247</c:v>
                </c:pt>
                <c:pt idx="1">
                  <c:v>289</c:v>
                </c:pt>
                <c:pt idx="2">
                  <c:v>275</c:v>
                </c:pt>
              </c:numCache>
            </c:numRef>
          </c:val>
          <c:extLst>
            <c:ext xmlns:c16="http://schemas.microsoft.com/office/drawing/2014/chart" uri="{C3380CC4-5D6E-409C-BE32-E72D297353CC}">
              <c16:uniqueId val="{00000001-2482-4C45-AF0E-7FE3CFF4A179}"/>
            </c:ext>
          </c:extLst>
        </c:ser>
        <c:ser>
          <c:idx val="2"/>
          <c:order val="2"/>
          <c:tx>
            <c:strRef>
              <c:f>Sheet1!$C$27</c:f>
              <c:strCache>
                <c:ptCount val="1"/>
                <c:pt idx="0">
                  <c:v>QR Three</c:v>
                </c:pt>
              </c:strCache>
            </c:strRef>
          </c:tx>
          <c:spPr>
            <a:solidFill>
              <a:schemeClr val="accent3"/>
            </a:solidFill>
            <a:ln>
              <a:noFill/>
            </a:ln>
            <a:effectLst/>
          </c:spPr>
          <c:invertIfNegative val="0"/>
          <c:cat>
            <c:strRef>
              <c:f>Sheet1!$D$24:$F$24</c:f>
              <c:strCache>
                <c:ptCount val="3"/>
                <c:pt idx="0">
                  <c:v>Livelihoods</c:v>
                </c:pt>
                <c:pt idx="1">
                  <c:v>Labor Law</c:v>
                </c:pt>
                <c:pt idx="2">
                  <c:v>Vocational </c:v>
                </c:pt>
              </c:strCache>
            </c:strRef>
          </c:cat>
          <c:val>
            <c:numRef>
              <c:f>Sheet1!$D$27:$F$27</c:f>
              <c:numCache>
                <c:formatCode>General</c:formatCode>
                <c:ptCount val="3"/>
                <c:pt idx="0">
                  <c:v>298</c:v>
                </c:pt>
                <c:pt idx="1">
                  <c:v>140</c:v>
                </c:pt>
                <c:pt idx="2">
                  <c:v>265</c:v>
                </c:pt>
              </c:numCache>
            </c:numRef>
          </c:val>
          <c:extLst>
            <c:ext xmlns:c16="http://schemas.microsoft.com/office/drawing/2014/chart" uri="{C3380CC4-5D6E-409C-BE32-E72D297353CC}">
              <c16:uniqueId val="{00000002-2482-4C45-AF0E-7FE3CFF4A179}"/>
            </c:ext>
          </c:extLst>
        </c:ser>
        <c:dLbls>
          <c:showLegendKey val="0"/>
          <c:showVal val="0"/>
          <c:showCatName val="0"/>
          <c:showSerName val="0"/>
          <c:showPercent val="0"/>
          <c:showBubbleSize val="0"/>
        </c:dLbls>
        <c:gapWidth val="219"/>
        <c:overlap val="-27"/>
        <c:axId val="690064200"/>
        <c:axId val="690070104"/>
      </c:barChart>
      <c:catAx>
        <c:axId val="69006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90070104"/>
        <c:crosses val="autoZero"/>
        <c:auto val="1"/>
        <c:lblAlgn val="ctr"/>
        <c:lblOffset val="100"/>
        <c:noMultiLvlLbl val="0"/>
      </c:catAx>
      <c:valAx>
        <c:axId val="690070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06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Sheet1!$D$5</c:f>
              <c:strCache>
                <c:ptCount val="1"/>
                <c:pt idx="0">
                  <c:v>Target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Sheet1!$E$4:$I$4</c:f>
              <c:strCache>
                <c:ptCount val="5"/>
                <c:pt idx="0">
                  <c:v>Jan</c:v>
                </c:pt>
                <c:pt idx="1">
                  <c:v>Feb</c:v>
                </c:pt>
                <c:pt idx="2">
                  <c:v>March</c:v>
                </c:pt>
                <c:pt idx="3">
                  <c:v>April </c:v>
                </c:pt>
                <c:pt idx="4">
                  <c:v>May </c:v>
                </c:pt>
              </c:strCache>
            </c:strRef>
          </c:cat>
          <c:val>
            <c:numRef>
              <c:f>Sheet1!$E$5:$I$5</c:f>
              <c:numCache>
                <c:formatCode>General</c:formatCode>
                <c:ptCount val="5"/>
                <c:pt idx="0">
                  <c:v>10</c:v>
                </c:pt>
                <c:pt idx="1">
                  <c:v>15</c:v>
                </c:pt>
                <c:pt idx="2">
                  <c:v>21</c:v>
                </c:pt>
                <c:pt idx="3">
                  <c:v>32</c:v>
                </c:pt>
                <c:pt idx="4">
                  <c:v>58</c:v>
                </c:pt>
              </c:numCache>
            </c:numRef>
          </c:val>
          <c:smooth val="0"/>
          <c:extLst>
            <c:ext xmlns:c16="http://schemas.microsoft.com/office/drawing/2014/chart" uri="{C3380CC4-5D6E-409C-BE32-E72D297353CC}">
              <c16:uniqueId val="{00000000-D572-412E-8252-0EFDBC000CDF}"/>
            </c:ext>
          </c:extLst>
        </c:ser>
        <c:ser>
          <c:idx val="1"/>
          <c:order val="1"/>
          <c:tx>
            <c:strRef>
              <c:f>Sheet1!$D$6</c:f>
              <c:strCache>
                <c:ptCount val="1"/>
                <c:pt idx="0">
                  <c:v>Actual </c:v>
                </c:pt>
              </c:strCache>
            </c:strRef>
          </c:tx>
          <c:spPr>
            <a:ln w="28575" cap="rnd">
              <a:solidFill>
                <a:srgbClr val="C00000"/>
              </a:solidFill>
              <a:round/>
            </a:ln>
            <a:effectLst/>
          </c:spPr>
          <c:marker>
            <c:symbol val="circle"/>
            <c:size val="5"/>
            <c:spPr>
              <a:solidFill>
                <a:schemeClr val="accent2"/>
              </a:solidFill>
              <a:ln w="9525">
                <a:solidFill>
                  <a:schemeClr val="accent2"/>
                </a:solidFill>
              </a:ln>
              <a:effectLst/>
            </c:spPr>
          </c:marker>
          <c:cat>
            <c:strRef>
              <c:f>Sheet1!$E$4:$I$4</c:f>
              <c:strCache>
                <c:ptCount val="5"/>
                <c:pt idx="0">
                  <c:v>Jan</c:v>
                </c:pt>
                <c:pt idx="1">
                  <c:v>Feb</c:v>
                </c:pt>
                <c:pt idx="2">
                  <c:v>March</c:v>
                </c:pt>
                <c:pt idx="3">
                  <c:v>April </c:v>
                </c:pt>
                <c:pt idx="4">
                  <c:v>May </c:v>
                </c:pt>
              </c:strCache>
            </c:strRef>
          </c:cat>
          <c:val>
            <c:numRef>
              <c:f>Sheet1!$E$6:$I$6</c:f>
              <c:numCache>
                <c:formatCode>General</c:formatCode>
                <c:ptCount val="5"/>
                <c:pt idx="0">
                  <c:v>10</c:v>
                </c:pt>
                <c:pt idx="1">
                  <c:v>10</c:v>
                </c:pt>
                <c:pt idx="2">
                  <c:v>12</c:v>
                </c:pt>
                <c:pt idx="3">
                  <c:v>12</c:v>
                </c:pt>
                <c:pt idx="4">
                  <c:v>16</c:v>
                </c:pt>
              </c:numCache>
            </c:numRef>
          </c:val>
          <c:smooth val="0"/>
          <c:extLst>
            <c:ext xmlns:c16="http://schemas.microsoft.com/office/drawing/2014/chart" uri="{C3380CC4-5D6E-409C-BE32-E72D297353CC}">
              <c16:uniqueId val="{00000001-D572-412E-8252-0EFDBC000CDF}"/>
            </c:ext>
          </c:extLst>
        </c:ser>
        <c:dLbls>
          <c:showLegendKey val="0"/>
          <c:showVal val="0"/>
          <c:showCatName val="0"/>
          <c:showSerName val="0"/>
          <c:showPercent val="0"/>
          <c:showBubbleSize val="0"/>
        </c:dLbls>
        <c:marker val="1"/>
        <c:smooth val="0"/>
        <c:axId val="689214072"/>
        <c:axId val="689209480"/>
      </c:lineChart>
      <c:catAx>
        <c:axId val="689214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89209480"/>
        <c:crosses val="autoZero"/>
        <c:auto val="1"/>
        <c:lblAlgn val="ctr"/>
        <c:lblOffset val="100"/>
        <c:noMultiLvlLbl val="0"/>
      </c:catAx>
      <c:valAx>
        <c:axId val="68920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89214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B97D6-753B-4F95-837C-16CD0D4D5DE2}"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0B0FACAC-96FD-4C05-8723-CDD688B56126}">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2800" b="1"/>
            <a:t>Basic Annex A Requirements</a:t>
          </a:r>
          <a:endParaRPr lang="en-US" sz="2800" dirty="0"/>
        </a:p>
      </dgm:t>
    </dgm:pt>
    <dgm:pt modelId="{83B1C768-8991-4E0C-826F-4811F69A950C}" type="parTrans" cxnId="{56A46699-D26F-4F3B-AE0B-B3D34C11F96B}">
      <dgm:prSet/>
      <dgm:spPr/>
      <dgm:t>
        <a:bodyPr/>
        <a:lstStyle/>
        <a:p>
          <a:endParaRPr lang="en-US"/>
        </a:p>
      </dgm:t>
    </dgm:pt>
    <dgm:pt modelId="{B3E27491-1CA5-4E88-99AB-B5949D10BD2C}" type="sibTrans" cxnId="{56A46699-D26F-4F3B-AE0B-B3D34C11F96B}">
      <dgm:prSet/>
      <dgm:spPr/>
      <dgm:t>
        <a:bodyPr/>
        <a:lstStyle/>
        <a:p>
          <a:endParaRPr lang="en-US"/>
        </a:p>
      </dgm:t>
    </dgm:pt>
    <dgm:pt modelId="{29D71835-C3C0-471B-A6F5-B279EFA6AC10}">
      <dgm:prSet phldrT="[Text]" custT="1">
        <dgm:style>
          <a:lnRef idx="1">
            <a:schemeClr val="accent6"/>
          </a:lnRef>
          <a:fillRef idx="3">
            <a:schemeClr val="accent6"/>
          </a:fillRef>
          <a:effectRef idx="2">
            <a:schemeClr val="accent6"/>
          </a:effectRef>
          <a:fontRef idx="minor">
            <a:schemeClr val="lt1"/>
          </a:fontRef>
        </dgm:style>
      </dgm:prSet>
      <dgm:spPr/>
      <dgm:t>
        <a:bodyPr/>
        <a:lstStyle/>
        <a:p>
          <a:pPr>
            <a:buFont typeface="Wingdings" panose="05000000000000000000" pitchFamily="2" charset="2"/>
            <a:buChar char="ü"/>
          </a:pPr>
          <a:r>
            <a:rPr lang="en-US" sz="2800" b="1"/>
            <a:t> Data Progress Review </a:t>
          </a:r>
          <a:endParaRPr lang="en-US" sz="2800" dirty="0"/>
        </a:p>
      </dgm:t>
      <dgm:extLst>
        <a:ext uri="{E40237B7-FDA0-4F09-8148-C483321AD2D9}">
          <dgm14:cNvPr xmlns:dgm14="http://schemas.microsoft.com/office/drawing/2010/diagram" id="0" name="" descr="Data Progress Review &#10;"/>
        </a:ext>
      </dgm:extLst>
    </dgm:pt>
    <dgm:pt modelId="{6A17FFF0-0772-4408-B58C-0562C4C598BC}" type="parTrans" cxnId="{B2AF0B44-C36B-4F27-BDC5-D3501C935829}">
      <dgm:prSet/>
      <dgm:spPr/>
      <dgm:t>
        <a:bodyPr/>
        <a:lstStyle/>
        <a:p>
          <a:endParaRPr lang="en-US"/>
        </a:p>
      </dgm:t>
    </dgm:pt>
    <dgm:pt modelId="{5FF4A7F0-E82D-45B6-B501-0FC3745F03B2}" type="sibTrans" cxnId="{B2AF0B44-C36B-4F27-BDC5-D3501C935829}">
      <dgm:prSet/>
      <dgm:spPr/>
      <dgm:t>
        <a:bodyPr/>
        <a:lstStyle/>
        <a:p>
          <a:endParaRPr lang="en-US"/>
        </a:p>
      </dgm:t>
    </dgm:pt>
    <dgm:pt modelId="{407443AF-CCEB-4B0D-B479-5B8BB8020160}">
      <dgm:prSet phldrT="[Text]" custT="1">
        <dgm:style>
          <a:lnRef idx="1">
            <a:schemeClr val="accent6"/>
          </a:lnRef>
          <a:fillRef idx="3">
            <a:schemeClr val="accent6"/>
          </a:fillRef>
          <a:effectRef idx="2">
            <a:schemeClr val="accent6"/>
          </a:effectRef>
          <a:fontRef idx="minor">
            <a:schemeClr val="lt1"/>
          </a:fontRef>
        </dgm:style>
      </dgm:prSet>
      <dgm:spPr/>
      <dgm:t>
        <a:bodyPr/>
        <a:lstStyle/>
        <a:p>
          <a:pPr>
            <a:buFont typeface="Wingdings" panose="05000000000000000000" pitchFamily="2" charset="2"/>
            <a:buChar char="ü"/>
          </a:pPr>
          <a:r>
            <a:rPr lang="en-US" sz="2400" b="1"/>
            <a:t> Reflection on Available Data</a:t>
          </a:r>
          <a:endParaRPr lang="en-US" sz="2400" b="0" dirty="0"/>
        </a:p>
      </dgm:t>
      <dgm:extLst>
        <a:ext uri="{E40237B7-FDA0-4F09-8148-C483321AD2D9}">
          <dgm14:cNvPr xmlns:dgm14="http://schemas.microsoft.com/office/drawing/2010/diagram" id="0" name="" descr="Reflection on Available Data&#10;"/>
        </a:ext>
      </dgm:extLst>
    </dgm:pt>
    <dgm:pt modelId="{E24BDD93-A128-4B19-9D04-0C17DB2D1244}" type="parTrans" cxnId="{469642B5-4327-474E-B0FB-D5B8F36DF728}">
      <dgm:prSet/>
      <dgm:spPr/>
      <dgm:t>
        <a:bodyPr/>
        <a:lstStyle/>
        <a:p>
          <a:endParaRPr lang="en-US"/>
        </a:p>
      </dgm:t>
    </dgm:pt>
    <dgm:pt modelId="{B5CD53DD-AAB5-4774-902C-6F9FC5374AEF}" type="sibTrans" cxnId="{469642B5-4327-474E-B0FB-D5B8F36DF728}">
      <dgm:prSet/>
      <dgm:spPr/>
      <dgm:t>
        <a:bodyPr/>
        <a:lstStyle/>
        <a:p>
          <a:endParaRPr lang="en-US"/>
        </a:p>
      </dgm:t>
    </dgm:pt>
    <dgm:pt modelId="{1C76F333-5DE9-4462-9F0E-6CA7712A7E1D}">
      <dgm:prSet phldrT="[Text]" custT="1">
        <dgm:style>
          <a:lnRef idx="1">
            <a:schemeClr val="accent6"/>
          </a:lnRef>
          <a:fillRef idx="2">
            <a:schemeClr val="accent6"/>
          </a:fillRef>
          <a:effectRef idx="1">
            <a:schemeClr val="accent6"/>
          </a:effectRef>
          <a:fontRef idx="minor">
            <a:schemeClr val="dk1"/>
          </a:fontRef>
        </dgm:style>
      </dgm:prSet>
      <dgm:spPr/>
      <dgm:t>
        <a:bodyPr/>
        <a:lstStyle/>
        <a:p>
          <a:pPr marL="288925" lvl="1" indent="-288925" algn="l" defTabSz="889000">
            <a:lnSpc>
              <a:spcPct val="90000"/>
            </a:lnSpc>
            <a:spcBef>
              <a:spcPct val="0"/>
            </a:spcBef>
            <a:spcAft>
              <a:spcPct val="15000"/>
            </a:spcAft>
          </a:pPr>
          <a:endParaRPr lang="en-US" sz="1050" kern="1200" dirty="0">
            <a:solidFill>
              <a:prstClr val="black">
                <a:hueOff val="0"/>
                <a:satOff val="0"/>
                <a:lumOff val="0"/>
                <a:alphaOff val="0"/>
              </a:prstClr>
            </a:solidFill>
            <a:latin typeface="+mn-lt"/>
            <a:ea typeface="+mn-ea"/>
            <a:cs typeface="+mn-cs"/>
          </a:endParaRPr>
        </a:p>
      </dgm:t>
    </dgm:pt>
    <dgm:pt modelId="{582B43D3-4555-4001-A664-C071C8585F09}" type="parTrans" cxnId="{A24C109A-479E-438A-8695-A0DC879CBDCA}">
      <dgm:prSet/>
      <dgm:spPr/>
      <dgm:t>
        <a:bodyPr/>
        <a:lstStyle/>
        <a:p>
          <a:endParaRPr lang="en-US"/>
        </a:p>
      </dgm:t>
    </dgm:pt>
    <dgm:pt modelId="{B03FBFB5-E851-4EC4-91A1-6532801FF723}" type="sibTrans" cxnId="{A24C109A-479E-438A-8695-A0DC879CBDCA}">
      <dgm:prSet/>
      <dgm:spPr/>
      <dgm:t>
        <a:bodyPr/>
        <a:lstStyle/>
        <a:p>
          <a:endParaRPr lang="en-US"/>
        </a:p>
      </dgm:t>
    </dgm:pt>
    <dgm:pt modelId="{50E1B5EE-636D-4D6D-A116-D68A2E60936C}">
      <dgm:prSe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1800" kern="1200" dirty="0">
            <a:solidFill>
              <a:prstClr val="black">
                <a:hueOff val="0"/>
                <a:satOff val="0"/>
                <a:lumOff val="0"/>
                <a:alphaOff val="0"/>
              </a:prstClr>
            </a:solidFill>
            <a:latin typeface="+mn-lt"/>
            <a:ea typeface="+mn-ea"/>
            <a:cs typeface="+mn-cs"/>
          </a:endParaRPr>
        </a:p>
      </dgm:t>
    </dgm:pt>
    <dgm:pt modelId="{1F4FEC5B-89BA-4E2B-B035-BE212F2646E4}" type="parTrans" cxnId="{C1C5EC18-EDBA-4A31-808D-74DB43593A97}">
      <dgm:prSet/>
      <dgm:spPr/>
      <dgm:t>
        <a:bodyPr/>
        <a:lstStyle/>
        <a:p>
          <a:endParaRPr lang="en-US"/>
        </a:p>
      </dgm:t>
    </dgm:pt>
    <dgm:pt modelId="{9525F146-DEB9-4125-AB07-E311BF5060A6}" type="sibTrans" cxnId="{C1C5EC18-EDBA-4A31-808D-74DB43593A97}">
      <dgm:prSet/>
      <dgm:spPr/>
      <dgm:t>
        <a:bodyPr/>
        <a:lstStyle/>
        <a:p>
          <a:endParaRPr lang="en-US"/>
        </a:p>
      </dgm:t>
    </dgm:pt>
    <dgm:pt modelId="{6BD72A38-D37D-42E8-A42C-9DB9F298F677}">
      <dgm:prSet phldrT="[Text]" custT="1">
        <dgm:style>
          <a:lnRef idx="1">
            <a:schemeClr val="accent6"/>
          </a:lnRef>
          <a:fillRef idx="2">
            <a:schemeClr val="accent6"/>
          </a:fillRef>
          <a:effectRef idx="1">
            <a:schemeClr val="accent6"/>
          </a:effectRef>
          <a:fontRef idx="minor">
            <a:schemeClr val="dk1"/>
          </a:fontRef>
        </dgm:style>
      </dgm:prSet>
      <dgm:spPr/>
      <dgm:t>
        <a:bodyPr/>
        <a:lstStyle/>
        <a:p>
          <a:endParaRPr lang="en-US" sz="1800" kern="1200" dirty="0">
            <a:latin typeface="+mn-lt"/>
          </a:endParaRPr>
        </a:p>
      </dgm:t>
    </dgm:pt>
    <dgm:pt modelId="{AB6A2648-0B4B-4893-84EC-0388AE62EE3B}" type="parTrans" cxnId="{4B636786-B52A-4B24-9689-EC25BBBB1BAC}">
      <dgm:prSet/>
      <dgm:spPr/>
      <dgm:t>
        <a:bodyPr/>
        <a:lstStyle/>
        <a:p>
          <a:endParaRPr lang="en-US"/>
        </a:p>
      </dgm:t>
    </dgm:pt>
    <dgm:pt modelId="{0B831743-0695-4CEE-AE44-F8F6E59B668C}" type="sibTrans" cxnId="{4B636786-B52A-4B24-9689-EC25BBBB1BAC}">
      <dgm:prSet/>
      <dgm:spPr/>
      <dgm:t>
        <a:bodyPr/>
        <a:lstStyle/>
        <a:p>
          <a:endParaRPr lang="en-US"/>
        </a:p>
      </dgm:t>
    </dgm:pt>
    <dgm:pt modelId="{08CC6AB9-44BA-4345-9D3A-26E36DBB4892}">
      <dgm:prSet phldrT="[Text]" custT="1">
        <dgm:style>
          <a:lnRef idx="1">
            <a:schemeClr val="accent6"/>
          </a:lnRef>
          <a:fillRef idx="2">
            <a:schemeClr val="accent6"/>
          </a:fillRef>
          <a:effectRef idx="1">
            <a:schemeClr val="accent6"/>
          </a:effectRef>
          <a:fontRef idx="minor">
            <a:schemeClr val="dk1"/>
          </a:fontRef>
        </dgm:style>
      </dgm:prSet>
      <dgm:spPr/>
      <dgm:t>
        <a:bodyPr/>
        <a:lstStyle/>
        <a:p>
          <a:pPr marL="228600" lvl="1" indent="-228600" algn="l" defTabSz="889000">
            <a:lnSpc>
              <a:spcPct val="90000"/>
            </a:lnSpc>
            <a:spcBef>
              <a:spcPct val="0"/>
            </a:spcBef>
            <a:spcAft>
              <a:spcPct val="15000"/>
            </a:spcAft>
          </a:pPr>
          <a:endParaRPr lang="en-US" sz="1800" kern="1200" dirty="0">
            <a:solidFill>
              <a:prstClr val="black">
                <a:hueOff val="0"/>
                <a:satOff val="0"/>
                <a:lumOff val="0"/>
                <a:alphaOff val="0"/>
              </a:prstClr>
            </a:solidFill>
            <a:latin typeface="+mn-lt"/>
            <a:ea typeface="+mn-ea"/>
            <a:cs typeface="+mn-cs"/>
          </a:endParaRPr>
        </a:p>
      </dgm:t>
    </dgm:pt>
    <dgm:pt modelId="{A0B65DA3-B2B9-4B1B-93E3-8E0D74B1D63F}" type="parTrans" cxnId="{08B18BAB-8049-47FB-84F1-95B691589AF6}">
      <dgm:prSet/>
      <dgm:spPr/>
      <dgm:t>
        <a:bodyPr/>
        <a:lstStyle/>
        <a:p>
          <a:endParaRPr lang="en-US"/>
        </a:p>
      </dgm:t>
    </dgm:pt>
    <dgm:pt modelId="{DD528FF1-C677-4B4D-979B-E759501813F4}" type="sibTrans" cxnId="{08B18BAB-8049-47FB-84F1-95B691589AF6}">
      <dgm:prSet/>
      <dgm:spPr/>
      <dgm:t>
        <a:bodyPr/>
        <a:lstStyle/>
        <a:p>
          <a:endParaRPr lang="en-US"/>
        </a:p>
      </dgm:t>
    </dgm:pt>
    <dgm:pt modelId="{60801AD0-6232-4ED9-98C1-584291BD2762}">
      <dgm:prSet phldrT="[Text]" custT="1">
        <dgm:style>
          <a:lnRef idx="1">
            <a:schemeClr val="accent6"/>
          </a:lnRef>
          <a:fillRef idx="3">
            <a:schemeClr val="accent6"/>
          </a:fillRef>
          <a:effectRef idx="2">
            <a:schemeClr val="accent6"/>
          </a:effectRef>
          <a:fontRef idx="minor">
            <a:schemeClr val="lt1"/>
          </a:fontRef>
        </dgm:style>
      </dgm:prSet>
      <dgm:spPr/>
      <dgm:t>
        <a:bodyPr/>
        <a:lstStyle/>
        <a:p>
          <a:pPr>
            <a:buFont typeface="Wingdings" panose="05000000000000000000" pitchFamily="2" charset="2"/>
            <a:buChar char="ü"/>
          </a:pPr>
          <a:r>
            <a:rPr lang="en-US" sz="2800" b="1"/>
            <a:t> Data Basics </a:t>
          </a:r>
          <a:endParaRPr lang="en-US" sz="2800" dirty="0"/>
        </a:p>
      </dgm:t>
    </dgm:pt>
    <dgm:pt modelId="{6BCE0C65-5B83-4960-8ADC-08E30BD724F0}" type="sibTrans" cxnId="{E7269E24-4E77-44E1-90B3-BB6826E2FA84}">
      <dgm:prSet/>
      <dgm:spPr/>
      <dgm:t>
        <a:bodyPr/>
        <a:lstStyle/>
        <a:p>
          <a:endParaRPr lang="en-US"/>
        </a:p>
      </dgm:t>
    </dgm:pt>
    <dgm:pt modelId="{8A55F27B-51A2-442D-A50D-A655614FEB2B}" type="parTrans" cxnId="{E7269E24-4E77-44E1-90B3-BB6826E2FA84}">
      <dgm:prSet/>
      <dgm:spPr/>
      <dgm:t>
        <a:bodyPr/>
        <a:lstStyle/>
        <a:p>
          <a:endParaRPr lang="en-US"/>
        </a:p>
      </dgm:t>
    </dgm:pt>
    <dgm:pt modelId="{ED6C4845-6D21-4B6D-9E98-40FC9A110A26}" type="pres">
      <dgm:prSet presAssocID="{D75B97D6-753B-4F95-837C-16CD0D4D5DE2}" presName="Name0" presStyleCnt="0">
        <dgm:presLayoutVars>
          <dgm:dir/>
          <dgm:animLvl val="lvl"/>
          <dgm:resizeHandles val="exact"/>
        </dgm:presLayoutVars>
      </dgm:prSet>
      <dgm:spPr/>
    </dgm:pt>
    <dgm:pt modelId="{E3B262A4-5611-4758-B75D-1AB2079EF2D9}" type="pres">
      <dgm:prSet presAssocID="{0B0FACAC-96FD-4C05-8723-CDD688B56126}" presName="linNode" presStyleCnt="0"/>
      <dgm:spPr/>
    </dgm:pt>
    <dgm:pt modelId="{6D465D0B-E800-4B0A-BCE7-DD7C79D55F8B}" type="pres">
      <dgm:prSet presAssocID="{0B0FACAC-96FD-4C05-8723-CDD688B56126}" presName="parentText" presStyleLbl="node1" presStyleIdx="0" presStyleCnt="4" custScaleX="67033" custScaleY="65225" custLinFactNeighborX="121" custLinFactNeighborY="688">
        <dgm:presLayoutVars>
          <dgm:chMax val="1"/>
          <dgm:bulletEnabled val="1"/>
        </dgm:presLayoutVars>
      </dgm:prSet>
      <dgm:spPr/>
    </dgm:pt>
    <dgm:pt modelId="{D381706C-7878-449D-B4E0-9C1DF94F2690}" type="pres">
      <dgm:prSet presAssocID="{0B0FACAC-96FD-4C05-8723-CDD688B56126}" presName="descendantText" presStyleLbl="alignAccFollowNode1" presStyleIdx="0" presStyleCnt="4" custScaleX="117743" custScaleY="82073" custLinFactNeighborX="-4072" custLinFactNeighborY="-1663">
        <dgm:presLayoutVars>
          <dgm:bulletEnabled val="1"/>
        </dgm:presLayoutVars>
      </dgm:prSet>
      <dgm:spPr/>
    </dgm:pt>
    <dgm:pt modelId="{6A42DAE7-21BB-402C-A2AF-2E62432990AA}" type="pres">
      <dgm:prSet presAssocID="{B3E27491-1CA5-4E88-99AB-B5949D10BD2C}" presName="sp" presStyleCnt="0"/>
      <dgm:spPr/>
    </dgm:pt>
    <dgm:pt modelId="{D5912C63-F2AB-4033-90FA-9A15E57761A1}" type="pres">
      <dgm:prSet presAssocID="{60801AD0-6232-4ED9-98C1-584291BD2762}" presName="linNode" presStyleCnt="0"/>
      <dgm:spPr/>
    </dgm:pt>
    <dgm:pt modelId="{ACB1C2A1-F1F6-4468-80D7-719E42862C0A}" type="pres">
      <dgm:prSet presAssocID="{60801AD0-6232-4ED9-98C1-584291BD2762}" presName="parentText" presStyleLbl="node1" presStyleIdx="1" presStyleCnt="4" custScaleX="67033" custScaleY="62211" custLinFactNeighborX="-281" custLinFactNeighborY="-142">
        <dgm:presLayoutVars>
          <dgm:chMax val="1"/>
          <dgm:bulletEnabled val="1"/>
        </dgm:presLayoutVars>
      </dgm:prSet>
      <dgm:spPr/>
    </dgm:pt>
    <dgm:pt modelId="{7BB17D39-2AF5-4D1E-A19F-7487C9786D58}" type="pres">
      <dgm:prSet presAssocID="{60801AD0-6232-4ED9-98C1-584291BD2762}" presName="descendantText" presStyleLbl="alignAccFollowNode1" presStyleIdx="1" presStyleCnt="4" custScaleX="117743" custScaleY="72857" custLinFactNeighborX="-5560" custLinFactNeighborY="-1777">
        <dgm:presLayoutVars>
          <dgm:bulletEnabled val="1"/>
        </dgm:presLayoutVars>
      </dgm:prSet>
      <dgm:spPr/>
    </dgm:pt>
    <dgm:pt modelId="{97C2C122-442F-45F9-A5C0-62A7822B2CDC}" type="pres">
      <dgm:prSet presAssocID="{6BCE0C65-5B83-4960-8ADC-08E30BD724F0}" presName="sp" presStyleCnt="0"/>
      <dgm:spPr/>
    </dgm:pt>
    <dgm:pt modelId="{0DE12A50-A3A0-4580-A22B-C5CA6C66E5FA}" type="pres">
      <dgm:prSet presAssocID="{29D71835-C3C0-471B-A6F5-B279EFA6AC10}" presName="linNode" presStyleCnt="0"/>
      <dgm:spPr/>
    </dgm:pt>
    <dgm:pt modelId="{3CA5AFB4-A3DB-422B-8AD4-0A5D6C12F0E8}" type="pres">
      <dgm:prSet presAssocID="{29D71835-C3C0-471B-A6F5-B279EFA6AC10}" presName="parentText" presStyleLbl="node1" presStyleIdx="2" presStyleCnt="4" custScaleX="81509" custScaleY="168312" custLinFactNeighborX="-845" custLinFactNeighborY="-2906">
        <dgm:presLayoutVars>
          <dgm:chMax val="1"/>
          <dgm:bulletEnabled val="1"/>
        </dgm:presLayoutVars>
      </dgm:prSet>
      <dgm:spPr/>
    </dgm:pt>
    <dgm:pt modelId="{D142F20A-40AC-4E67-840E-AF0457E1799C}" type="pres">
      <dgm:prSet presAssocID="{29D71835-C3C0-471B-A6F5-B279EFA6AC10}" presName="descendantText" presStyleLbl="alignAccFollowNode1" presStyleIdx="2" presStyleCnt="4" custScaleX="142255" custScaleY="214942" custLinFactNeighborX="-7064" custLinFactNeighborY="-4544">
        <dgm:presLayoutVars>
          <dgm:bulletEnabled val="1"/>
        </dgm:presLayoutVars>
      </dgm:prSet>
      <dgm:spPr/>
    </dgm:pt>
    <dgm:pt modelId="{C7D7751C-9949-42D5-AB05-1164D961A4B6}" type="pres">
      <dgm:prSet presAssocID="{5FF4A7F0-E82D-45B6-B501-0FC3745F03B2}" presName="sp" presStyleCnt="0"/>
      <dgm:spPr/>
    </dgm:pt>
    <dgm:pt modelId="{6CFD2F8D-E00F-4318-BD65-D38B7C5ED118}" type="pres">
      <dgm:prSet presAssocID="{407443AF-CCEB-4B0D-B479-5B8BB8020160}" presName="linNode" presStyleCnt="0"/>
      <dgm:spPr/>
    </dgm:pt>
    <dgm:pt modelId="{E3B5DBB7-D378-41B8-AFA5-1990310A029F}" type="pres">
      <dgm:prSet presAssocID="{407443AF-CCEB-4B0D-B479-5B8BB8020160}" presName="parentText" presStyleLbl="node1" presStyleIdx="3" presStyleCnt="4" custScaleX="67033" custScaleY="52743" custLinFactNeighborX="-287" custLinFactNeighborY="-4892">
        <dgm:presLayoutVars>
          <dgm:chMax val="1"/>
          <dgm:bulletEnabled val="1"/>
        </dgm:presLayoutVars>
      </dgm:prSet>
      <dgm:spPr/>
    </dgm:pt>
    <dgm:pt modelId="{0F0E68E2-E265-4C85-8927-E80088F4F77D}" type="pres">
      <dgm:prSet presAssocID="{407443AF-CCEB-4B0D-B479-5B8BB8020160}" presName="descendantText" presStyleLbl="alignAccFollowNode1" presStyleIdx="3" presStyleCnt="4" custScaleX="117743" custScaleY="56961" custLinFactNeighborX="-4118" custLinFactNeighborY="-6393">
        <dgm:presLayoutVars>
          <dgm:bulletEnabled val="1"/>
        </dgm:presLayoutVars>
      </dgm:prSet>
      <dgm:spPr/>
    </dgm:pt>
  </dgm:ptLst>
  <dgm:cxnLst>
    <dgm:cxn modelId="{0F426111-3EA9-4FF5-80FF-861A100102E4}" type="presOf" srcId="{08CC6AB9-44BA-4345-9D3A-26E36DBB4892}" destId="{7BB17D39-2AF5-4D1E-A19F-7487C9786D58}" srcOrd="0" destOrd="0" presId="urn:microsoft.com/office/officeart/2005/8/layout/vList5"/>
    <dgm:cxn modelId="{C1C5EC18-EDBA-4A31-808D-74DB43593A97}" srcId="{407443AF-CCEB-4B0D-B479-5B8BB8020160}" destId="{50E1B5EE-636D-4D6D-A116-D68A2E60936C}" srcOrd="0" destOrd="0" parTransId="{1F4FEC5B-89BA-4E2B-B035-BE212F2646E4}" sibTransId="{9525F146-DEB9-4125-AB07-E311BF5060A6}"/>
    <dgm:cxn modelId="{E7269E24-4E77-44E1-90B3-BB6826E2FA84}" srcId="{D75B97D6-753B-4F95-837C-16CD0D4D5DE2}" destId="{60801AD0-6232-4ED9-98C1-584291BD2762}" srcOrd="1" destOrd="0" parTransId="{8A55F27B-51A2-442D-A50D-A655614FEB2B}" sibTransId="{6BCE0C65-5B83-4960-8ADC-08E30BD724F0}"/>
    <dgm:cxn modelId="{C1958936-B8FC-4F23-810F-DB03E7D9DA86}" type="presOf" srcId="{1C76F333-5DE9-4462-9F0E-6CA7712A7E1D}" destId="{D381706C-7878-449D-B4E0-9C1DF94F2690}" srcOrd="0" destOrd="0" presId="urn:microsoft.com/office/officeart/2005/8/layout/vList5"/>
    <dgm:cxn modelId="{314BDD3C-6165-44AD-9EB8-F227B6D8BEB0}" type="presOf" srcId="{50E1B5EE-636D-4D6D-A116-D68A2E60936C}" destId="{0F0E68E2-E265-4C85-8927-E80088F4F77D}" srcOrd="0" destOrd="0" presId="urn:microsoft.com/office/officeart/2005/8/layout/vList5"/>
    <dgm:cxn modelId="{4973655E-78B0-4553-A9B2-EE2D1AF76882}" type="presOf" srcId="{6BD72A38-D37D-42E8-A42C-9DB9F298F677}" destId="{D142F20A-40AC-4E67-840E-AF0457E1799C}" srcOrd="0" destOrd="0" presId="urn:microsoft.com/office/officeart/2005/8/layout/vList5"/>
    <dgm:cxn modelId="{B2AF0B44-C36B-4F27-BDC5-D3501C935829}" srcId="{D75B97D6-753B-4F95-837C-16CD0D4D5DE2}" destId="{29D71835-C3C0-471B-A6F5-B279EFA6AC10}" srcOrd="2" destOrd="0" parTransId="{6A17FFF0-0772-4408-B58C-0562C4C598BC}" sibTransId="{5FF4A7F0-E82D-45B6-B501-0FC3745F03B2}"/>
    <dgm:cxn modelId="{CEF36B65-76A1-45AA-A6CF-47E0A33C7F26}" type="presOf" srcId="{60801AD0-6232-4ED9-98C1-584291BD2762}" destId="{ACB1C2A1-F1F6-4468-80D7-719E42862C0A}" srcOrd="0" destOrd="0" presId="urn:microsoft.com/office/officeart/2005/8/layout/vList5"/>
    <dgm:cxn modelId="{46150052-6C91-4EF3-AAA4-3E27C930B14A}" type="presOf" srcId="{407443AF-CCEB-4B0D-B479-5B8BB8020160}" destId="{E3B5DBB7-D378-41B8-AFA5-1990310A029F}" srcOrd="0" destOrd="0" presId="urn:microsoft.com/office/officeart/2005/8/layout/vList5"/>
    <dgm:cxn modelId="{4B636786-B52A-4B24-9689-EC25BBBB1BAC}" srcId="{29D71835-C3C0-471B-A6F5-B279EFA6AC10}" destId="{6BD72A38-D37D-42E8-A42C-9DB9F298F677}" srcOrd="0" destOrd="0" parTransId="{AB6A2648-0B4B-4893-84EC-0388AE62EE3B}" sibTransId="{0B831743-0695-4CEE-AE44-F8F6E59B668C}"/>
    <dgm:cxn modelId="{33CFCF86-0659-4D07-BC0F-E92D77083A3B}" type="presOf" srcId="{29D71835-C3C0-471B-A6F5-B279EFA6AC10}" destId="{3CA5AFB4-A3DB-422B-8AD4-0A5D6C12F0E8}" srcOrd="0" destOrd="0" presId="urn:microsoft.com/office/officeart/2005/8/layout/vList5"/>
    <dgm:cxn modelId="{54EB7993-3AEA-43AD-B7D7-F960DB731960}" type="presOf" srcId="{0B0FACAC-96FD-4C05-8723-CDD688B56126}" destId="{6D465D0B-E800-4B0A-BCE7-DD7C79D55F8B}" srcOrd="0" destOrd="0" presId="urn:microsoft.com/office/officeart/2005/8/layout/vList5"/>
    <dgm:cxn modelId="{56A46699-D26F-4F3B-AE0B-B3D34C11F96B}" srcId="{D75B97D6-753B-4F95-837C-16CD0D4D5DE2}" destId="{0B0FACAC-96FD-4C05-8723-CDD688B56126}" srcOrd="0" destOrd="0" parTransId="{83B1C768-8991-4E0C-826F-4811F69A950C}" sibTransId="{B3E27491-1CA5-4E88-99AB-B5949D10BD2C}"/>
    <dgm:cxn modelId="{A24C109A-479E-438A-8695-A0DC879CBDCA}" srcId="{0B0FACAC-96FD-4C05-8723-CDD688B56126}" destId="{1C76F333-5DE9-4462-9F0E-6CA7712A7E1D}" srcOrd="0" destOrd="0" parTransId="{582B43D3-4555-4001-A664-C071C8585F09}" sibTransId="{B03FBFB5-E851-4EC4-91A1-6532801FF723}"/>
    <dgm:cxn modelId="{08B18BAB-8049-47FB-84F1-95B691589AF6}" srcId="{60801AD0-6232-4ED9-98C1-584291BD2762}" destId="{08CC6AB9-44BA-4345-9D3A-26E36DBB4892}" srcOrd="0" destOrd="0" parTransId="{A0B65DA3-B2B9-4B1B-93E3-8E0D74B1D63F}" sibTransId="{DD528FF1-C677-4B4D-979B-E759501813F4}"/>
    <dgm:cxn modelId="{469642B5-4327-474E-B0FB-D5B8F36DF728}" srcId="{D75B97D6-753B-4F95-837C-16CD0D4D5DE2}" destId="{407443AF-CCEB-4B0D-B479-5B8BB8020160}" srcOrd="3" destOrd="0" parTransId="{E24BDD93-A128-4B19-9D04-0C17DB2D1244}" sibTransId="{B5CD53DD-AAB5-4774-902C-6F9FC5374AEF}"/>
    <dgm:cxn modelId="{AA7A26D4-0BA2-48BB-955F-9D49390FCF6E}" type="presOf" srcId="{D75B97D6-753B-4F95-837C-16CD0D4D5DE2}" destId="{ED6C4845-6D21-4B6D-9E98-40FC9A110A26}" srcOrd="0" destOrd="0" presId="urn:microsoft.com/office/officeart/2005/8/layout/vList5"/>
    <dgm:cxn modelId="{C4964166-1F01-4008-B17C-1DC3DF6A72B5}" type="presParOf" srcId="{ED6C4845-6D21-4B6D-9E98-40FC9A110A26}" destId="{E3B262A4-5611-4758-B75D-1AB2079EF2D9}" srcOrd="0" destOrd="0" presId="urn:microsoft.com/office/officeart/2005/8/layout/vList5"/>
    <dgm:cxn modelId="{6AE84E2E-3025-476F-AE39-0BC9BB0674CC}" type="presParOf" srcId="{E3B262A4-5611-4758-B75D-1AB2079EF2D9}" destId="{6D465D0B-E800-4B0A-BCE7-DD7C79D55F8B}" srcOrd="0" destOrd="0" presId="urn:microsoft.com/office/officeart/2005/8/layout/vList5"/>
    <dgm:cxn modelId="{C2C39AEF-918C-47F8-9AEF-EB018698BA30}" type="presParOf" srcId="{E3B262A4-5611-4758-B75D-1AB2079EF2D9}" destId="{D381706C-7878-449D-B4E0-9C1DF94F2690}" srcOrd="1" destOrd="0" presId="urn:microsoft.com/office/officeart/2005/8/layout/vList5"/>
    <dgm:cxn modelId="{1B3327B5-99A1-470C-96B4-073D7997E5DF}" type="presParOf" srcId="{ED6C4845-6D21-4B6D-9E98-40FC9A110A26}" destId="{6A42DAE7-21BB-402C-A2AF-2E62432990AA}" srcOrd="1" destOrd="0" presId="urn:microsoft.com/office/officeart/2005/8/layout/vList5"/>
    <dgm:cxn modelId="{F077E432-DA10-4383-8283-623EADEBA1F9}" type="presParOf" srcId="{ED6C4845-6D21-4B6D-9E98-40FC9A110A26}" destId="{D5912C63-F2AB-4033-90FA-9A15E57761A1}" srcOrd="2" destOrd="0" presId="urn:microsoft.com/office/officeart/2005/8/layout/vList5"/>
    <dgm:cxn modelId="{0D050339-9941-4360-972A-0AEE5CCC850A}" type="presParOf" srcId="{D5912C63-F2AB-4033-90FA-9A15E57761A1}" destId="{ACB1C2A1-F1F6-4468-80D7-719E42862C0A}" srcOrd="0" destOrd="0" presId="urn:microsoft.com/office/officeart/2005/8/layout/vList5"/>
    <dgm:cxn modelId="{C95604A3-0517-4B7E-998E-4476BC93AE25}" type="presParOf" srcId="{D5912C63-F2AB-4033-90FA-9A15E57761A1}" destId="{7BB17D39-2AF5-4D1E-A19F-7487C9786D58}" srcOrd="1" destOrd="0" presId="urn:microsoft.com/office/officeart/2005/8/layout/vList5"/>
    <dgm:cxn modelId="{743EB91F-341E-45FF-B011-7040A5776802}" type="presParOf" srcId="{ED6C4845-6D21-4B6D-9E98-40FC9A110A26}" destId="{97C2C122-442F-45F9-A5C0-62A7822B2CDC}" srcOrd="3" destOrd="0" presId="urn:microsoft.com/office/officeart/2005/8/layout/vList5"/>
    <dgm:cxn modelId="{28A78FB7-FFBB-4549-8E48-8F8CA2766F51}" type="presParOf" srcId="{ED6C4845-6D21-4B6D-9E98-40FC9A110A26}" destId="{0DE12A50-A3A0-4580-A22B-C5CA6C66E5FA}" srcOrd="4" destOrd="0" presId="urn:microsoft.com/office/officeart/2005/8/layout/vList5"/>
    <dgm:cxn modelId="{97BF3CD4-AD1F-4C6B-874B-B0C4E3FDBC40}" type="presParOf" srcId="{0DE12A50-A3A0-4580-A22B-C5CA6C66E5FA}" destId="{3CA5AFB4-A3DB-422B-8AD4-0A5D6C12F0E8}" srcOrd="0" destOrd="0" presId="urn:microsoft.com/office/officeart/2005/8/layout/vList5"/>
    <dgm:cxn modelId="{9E31630B-CAD2-49EA-8B92-D87F7381C5D4}" type="presParOf" srcId="{0DE12A50-A3A0-4580-A22B-C5CA6C66E5FA}" destId="{D142F20A-40AC-4E67-840E-AF0457E1799C}" srcOrd="1" destOrd="0" presId="urn:microsoft.com/office/officeart/2005/8/layout/vList5"/>
    <dgm:cxn modelId="{EDEB773B-1E48-43ED-A0FD-3B4C0D4BFD98}" type="presParOf" srcId="{ED6C4845-6D21-4B6D-9E98-40FC9A110A26}" destId="{C7D7751C-9949-42D5-AB05-1164D961A4B6}" srcOrd="5" destOrd="0" presId="urn:microsoft.com/office/officeart/2005/8/layout/vList5"/>
    <dgm:cxn modelId="{A2EFEAA2-3372-49F5-9F68-B04CEF5B6D54}" type="presParOf" srcId="{ED6C4845-6D21-4B6D-9E98-40FC9A110A26}" destId="{6CFD2F8D-E00F-4318-BD65-D38B7C5ED118}" srcOrd="6" destOrd="0" presId="urn:microsoft.com/office/officeart/2005/8/layout/vList5"/>
    <dgm:cxn modelId="{C0394B78-2234-4084-8E63-F06185226DF2}" type="presParOf" srcId="{6CFD2F8D-E00F-4318-BD65-D38B7C5ED118}" destId="{E3B5DBB7-D378-41B8-AFA5-1990310A029F}" srcOrd="0" destOrd="0" presId="urn:microsoft.com/office/officeart/2005/8/layout/vList5"/>
    <dgm:cxn modelId="{6DF0F8FB-F642-4924-9090-BCA3522F0B98}" type="presParOf" srcId="{6CFD2F8D-E00F-4318-BD65-D38B7C5ED118}" destId="{0F0E68E2-E265-4C85-8927-E80088F4F7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1706C-7878-449D-B4E0-9C1DF94F2690}">
      <dsp:nvSpPr>
        <dsp:cNvPr id="0" name=""/>
        <dsp:cNvSpPr/>
      </dsp:nvSpPr>
      <dsp:spPr>
        <a:xfrm rot="5400000">
          <a:off x="6606671" y="-3933298"/>
          <a:ext cx="1007655"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88925" lvl="1" indent="-288925" algn="l" defTabSz="889000">
            <a:lnSpc>
              <a:spcPct val="90000"/>
            </a:lnSpc>
            <a:spcBef>
              <a:spcPct val="0"/>
            </a:spcBef>
            <a:spcAft>
              <a:spcPct val="15000"/>
            </a:spcAft>
            <a:buChar char="•"/>
          </a:pPr>
          <a:endParaRPr lang="en-US" sz="1050" kern="1200" dirty="0">
            <a:solidFill>
              <a:prstClr val="black">
                <a:hueOff val="0"/>
                <a:satOff val="0"/>
                <a:lumOff val="0"/>
                <a:alphaOff val="0"/>
              </a:prstClr>
            </a:solidFill>
            <a:latin typeface="+mn-lt"/>
            <a:ea typeface="+mn-ea"/>
            <a:cs typeface="+mn-cs"/>
          </a:endParaRPr>
        </a:p>
      </dsp:txBody>
      <dsp:txXfrm rot="-5400000">
        <a:off x="2673372" y="49191"/>
        <a:ext cx="8825063" cy="909275"/>
      </dsp:txXfrm>
    </dsp:sp>
    <dsp:sp modelId="{6D465D0B-E800-4B0A-BCE7-DD7C79D55F8B}">
      <dsp:nvSpPr>
        <dsp:cNvPr id="0" name=""/>
        <dsp:cNvSpPr/>
      </dsp:nvSpPr>
      <dsp:spPr>
        <a:xfrm>
          <a:off x="13232" y="14790"/>
          <a:ext cx="2841894" cy="1001004"/>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Basic Annex A Requirements</a:t>
          </a:r>
          <a:endParaRPr lang="en-US" sz="2800" kern="1200" dirty="0"/>
        </a:p>
      </dsp:txBody>
      <dsp:txXfrm>
        <a:off x="62097" y="63655"/>
        <a:ext cx="2744164" cy="903274"/>
      </dsp:txXfrm>
    </dsp:sp>
    <dsp:sp modelId="{7BB17D39-2AF5-4D1E-A19F-7487C9786D58}">
      <dsp:nvSpPr>
        <dsp:cNvPr id="0" name=""/>
        <dsp:cNvSpPr/>
      </dsp:nvSpPr>
      <dsp:spPr>
        <a:xfrm rot="5400000">
          <a:off x="6600162" y="-2896273"/>
          <a:ext cx="894505"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1800" kern="1200" dirty="0">
            <a:solidFill>
              <a:prstClr val="black">
                <a:hueOff val="0"/>
                <a:satOff val="0"/>
                <a:lumOff val="0"/>
                <a:alphaOff val="0"/>
              </a:prstClr>
            </a:solidFill>
            <a:latin typeface="+mn-lt"/>
            <a:ea typeface="+mn-ea"/>
            <a:cs typeface="+mn-cs"/>
          </a:endParaRPr>
        </a:p>
      </dsp:txBody>
      <dsp:txXfrm rot="-5400000">
        <a:off x="2610288" y="1137267"/>
        <a:ext cx="8830587" cy="807173"/>
      </dsp:txXfrm>
    </dsp:sp>
    <dsp:sp modelId="{ACB1C2A1-F1F6-4468-80D7-719E42862C0A}">
      <dsp:nvSpPr>
        <dsp:cNvPr id="0" name=""/>
        <dsp:cNvSpPr/>
      </dsp:nvSpPr>
      <dsp:spPr>
        <a:xfrm>
          <a:off x="0" y="1083117"/>
          <a:ext cx="2841894" cy="954748"/>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b="1" kern="1200"/>
            <a:t> Data Basics </a:t>
          </a:r>
          <a:endParaRPr lang="en-US" sz="2800" kern="1200" dirty="0"/>
        </a:p>
      </dsp:txBody>
      <dsp:txXfrm>
        <a:off x="46607" y="1129724"/>
        <a:ext cx="2748680" cy="861534"/>
      </dsp:txXfrm>
    </dsp:sp>
    <dsp:sp modelId="{D142F20A-40AC-4E67-840E-AF0457E1799C}">
      <dsp:nvSpPr>
        <dsp:cNvPr id="0" name=""/>
        <dsp:cNvSpPr/>
      </dsp:nvSpPr>
      <dsp:spPr>
        <a:xfrm rot="5400000">
          <a:off x="5754396" y="-1069458"/>
          <a:ext cx="2638962" cy="8899861"/>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latin typeface="+mn-lt"/>
          </a:endParaRPr>
        </a:p>
      </dsp:txBody>
      <dsp:txXfrm rot="-5400000">
        <a:off x="2623947" y="2189815"/>
        <a:ext cx="8771037" cy="2381314"/>
      </dsp:txXfrm>
    </dsp:sp>
    <dsp:sp modelId="{3CA5AFB4-A3DB-422B-8AD4-0A5D6C12F0E8}">
      <dsp:nvSpPr>
        <dsp:cNvPr id="0" name=""/>
        <dsp:cNvSpPr/>
      </dsp:nvSpPr>
      <dsp:spPr>
        <a:xfrm>
          <a:off x="0" y="2100125"/>
          <a:ext cx="2868426" cy="2583075"/>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Wingdings" panose="05000000000000000000" pitchFamily="2" charset="2"/>
            <a:buNone/>
          </a:pPr>
          <a:r>
            <a:rPr lang="en-US" sz="2800" b="1" kern="1200"/>
            <a:t> Data Progress Review </a:t>
          </a:r>
          <a:endParaRPr lang="en-US" sz="2800" kern="1200" dirty="0"/>
        </a:p>
      </dsp:txBody>
      <dsp:txXfrm>
        <a:off x="126095" y="2226220"/>
        <a:ext cx="2616236" cy="2330885"/>
      </dsp:txXfrm>
    </dsp:sp>
    <dsp:sp modelId="{0F0E68E2-E265-4C85-8927-E80088F4F77D}">
      <dsp:nvSpPr>
        <dsp:cNvPr id="0" name=""/>
        <dsp:cNvSpPr/>
      </dsp:nvSpPr>
      <dsp:spPr>
        <a:xfrm rot="5400000">
          <a:off x="6758878" y="721582"/>
          <a:ext cx="699341" cy="8874253"/>
        </a:xfrm>
        <a:prstGeom prst="round2Same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endParaRPr lang="en-US" sz="1800" kern="1200" dirty="0">
            <a:solidFill>
              <a:prstClr val="black">
                <a:hueOff val="0"/>
                <a:satOff val="0"/>
                <a:lumOff val="0"/>
                <a:alphaOff val="0"/>
              </a:prstClr>
            </a:solidFill>
            <a:latin typeface="+mn-lt"/>
            <a:ea typeface="+mn-ea"/>
            <a:cs typeface="+mn-cs"/>
          </a:endParaRPr>
        </a:p>
      </dsp:txBody>
      <dsp:txXfrm rot="-5400000">
        <a:off x="2671423" y="4843177"/>
        <a:ext cx="8840114" cy="631063"/>
      </dsp:txXfrm>
    </dsp:sp>
    <dsp:sp modelId="{E3B5DBB7-D378-41B8-AFA5-1990310A029F}">
      <dsp:nvSpPr>
        <dsp:cNvPr id="0" name=""/>
        <dsp:cNvSpPr/>
      </dsp:nvSpPr>
      <dsp:spPr>
        <a:xfrm>
          <a:off x="0" y="4757400"/>
          <a:ext cx="2841894" cy="809443"/>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a:t> Reflection on Available Data</a:t>
          </a:r>
          <a:endParaRPr lang="en-US" sz="2400" b="0" kern="1200" dirty="0"/>
        </a:p>
      </dsp:txBody>
      <dsp:txXfrm>
        <a:off x="39514" y="4796914"/>
        <a:ext cx="2762866" cy="7304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0.66667</cdr:x>
      <cdr:y>0.18332</cdr:y>
    </cdr:from>
    <cdr:to>
      <cdr:x>1</cdr:x>
      <cdr:y>0.26689</cdr:y>
    </cdr:to>
    <cdr:sp macro="" textlink="">
      <cdr:nvSpPr>
        <cdr:cNvPr id="2" name="TextBox 23"/>
        <cdr:cNvSpPr txBox="1"/>
      </cdr:nvSpPr>
      <cdr:spPr>
        <a:xfrm xmlns:a="http://schemas.openxmlformats.org/drawingml/2006/main">
          <a:off x="5758262" y="810201"/>
          <a:ext cx="287908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800" dirty="0">
            <a:solidFill>
              <a:schemeClr val="accent1">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err="1"/>
              <a:t>htt</a:t>
            </a:r>
            <a:r>
              <a:rPr lang="en-US" dirty="0"/>
              <a: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US Department of Labor’s </a:t>
            </a:r>
            <a:r>
              <a:rPr lang="en-US" i="1" dirty="0"/>
              <a:t>Using Data for Project Improvement </a:t>
            </a:r>
            <a:r>
              <a:rPr lang="en-US" dirty="0"/>
              <a:t>course for grantees of the Bureau of International Labor Affairs (ILAB).</a:t>
            </a:r>
          </a:p>
          <a:p>
            <a:endParaRPr lang="en-US" dirty="0"/>
          </a:p>
        </p:txBody>
      </p:sp>
    </p:spTree>
    <p:extLst>
      <p:ext uri="{BB962C8B-B14F-4D97-AF65-F5344CB8AC3E}">
        <p14:creationId xmlns:p14="http://schemas.microsoft.com/office/powerpoint/2010/main" val="406526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moment to discuss the performance monitoring roles and responsibilities of Grantees and ILAB staff.</a:t>
            </a:r>
          </a:p>
          <a:p>
            <a:endParaRPr lang="en-US" dirty="0"/>
          </a:p>
          <a:p>
            <a:r>
              <a:rPr lang="en-US" dirty="0"/>
              <a:t>Grantees are responsible for:</a:t>
            </a:r>
          </a:p>
          <a:p>
            <a:pPr marL="171450" indent="-171450">
              <a:buFont typeface="Arial" panose="020B0604020202020204" pitchFamily="34" charset="0"/>
              <a:buChar char="•"/>
            </a:pPr>
            <a:r>
              <a:rPr lang="en-US" dirty="0"/>
              <a:t>Developing and implementing the their CMEP.</a:t>
            </a:r>
          </a:p>
          <a:p>
            <a:pPr marL="171450" indent="-171450">
              <a:buFont typeface="Arial" panose="020B0604020202020204" pitchFamily="34" charset="0"/>
              <a:buChar char="•"/>
            </a:pPr>
            <a:r>
              <a:rPr lang="en-US" dirty="0"/>
              <a:t>Collecting, analyzing and reporting performance data, including semi-annual reporting to ILAB.</a:t>
            </a:r>
          </a:p>
          <a:p>
            <a:pPr marL="171450" indent="-171450">
              <a:buFont typeface="Arial" panose="020B0604020202020204" pitchFamily="34" charset="0"/>
              <a:buChar char="•"/>
            </a:pPr>
            <a:r>
              <a:rPr lang="en-US" dirty="0"/>
              <a:t>Regularly reviewing and reflecting on data to inform decision-making</a:t>
            </a:r>
          </a:p>
          <a:p>
            <a:pPr marL="171450" indent="-171450">
              <a:buFont typeface="Arial" panose="020B0604020202020204" pitchFamily="34" charset="0"/>
              <a:buChar char="•"/>
            </a:pPr>
            <a:r>
              <a:rPr lang="en-US" dirty="0"/>
              <a:t>Collaborating with ILAB on decisions and potential changes.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ILAB Staff are responsible for:</a:t>
            </a:r>
          </a:p>
          <a:p>
            <a:pPr marL="403225" lvl="2" indent="-342900">
              <a:buClr>
                <a:schemeClr val="accent1"/>
              </a:buClr>
              <a:buFont typeface="Arial" panose="020B0604020202020204" pitchFamily="34" charset="0"/>
              <a:buChar char="•"/>
            </a:pPr>
            <a:r>
              <a:rPr lang="en-US" sz="1200" dirty="0"/>
              <a:t>Reviewing and providing feedback on the CMEP.</a:t>
            </a:r>
          </a:p>
          <a:p>
            <a:pPr marL="403225" lvl="2" indent="-342900">
              <a:buClr>
                <a:schemeClr val="accent1"/>
              </a:buClr>
              <a:buFont typeface="Arial" panose="020B0604020202020204" pitchFamily="34" charset="0"/>
              <a:buChar char="•"/>
            </a:pPr>
            <a:r>
              <a:rPr lang="en-US" sz="1200" dirty="0"/>
              <a:t>Reviewing Deliverables, such as grantee’s semi-annual reports and performance data. </a:t>
            </a:r>
          </a:p>
          <a:p>
            <a:pPr marL="403225" lvl="2" indent="-342900">
              <a:buClr>
                <a:schemeClr val="accent1"/>
              </a:buClr>
              <a:buFont typeface="Arial" panose="020B0604020202020204" pitchFamily="34" charset="0"/>
              <a:buChar char="•"/>
            </a:pPr>
            <a:r>
              <a:rPr lang="en-US" sz="1200" dirty="0"/>
              <a:t>Reflecting on progress with grantees and discussing/approving necessary project adjustments and</a:t>
            </a:r>
          </a:p>
          <a:p>
            <a:pPr marL="403225" lvl="2" indent="-342900">
              <a:buClr>
                <a:schemeClr val="accent1"/>
              </a:buClr>
              <a:buFont typeface="Arial" panose="020B0604020202020204" pitchFamily="34" charset="0"/>
              <a:buChar char="•"/>
            </a:pPr>
            <a:r>
              <a:rPr lang="en-US" sz="1200" dirty="0"/>
              <a:t>Sharing information internally and externally. </a:t>
            </a:r>
          </a:p>
          <a:p>
            <a:pPr marL="6286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281487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monitoring data is a critically important step to understand performance and enable informed decisions. </a:t>
            </a:r>
          </a:p>
        </p:txBody>
      </p:sp>
    </p:spTree>
    <p:extLst>
      <p:ext uri="{BB962C8B-B14F-4D97-AF65-F5344CB8AC3E}">
        <p14:creationId xmlns:p14="http://schemas.microsoft.com/office/powerpoint/2010/main" val="376162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When analyzing monitoring data, its important to look for patterns in the data. These can be patterns in individual indicators or across indicators for one or more results.</a:t>
            </a:r>
          </a:p>
          <a:p>
            <a:pPr marL="171450" indent="-171450">
              <a:buFont typeface="Arial" panose="020B0604020202020204" pitchFamily="34" charset="0"/>
              <a:buChar char="•"/>
            </a:pPr>
            <a:r>
              <a:rPr lang="en-US" baseline="0" dirty="0"/>
              <a:t>Some helpful questions to guide the review include: </a:t>
            </a:r>
          </a:p>
          <a:p>
            <a:pPr marL="852488" indent="-390525">
              <a:buFont typeface="Arial" panose="020B0604020202020204" pitchFamily="34" charset="0"/>
              <a:buChar char="•"/>
            </a:pPr>
            <a:r>
              <a:rPr lang="en-US" sz="1200" dirty="0"/>
              <a:t>How does performance compare with targets?</a:t>
            </a:r>
          </a:p>
          <a:p>
            <a:pPr marL="852488" indent="-390525">
              <a:buFont typeface="Arial" panose="020B0604020202020204" pitchFamily="34" charset="0"/>
              <a:buChar char="•"/>
            </a:pPr>
            <a:r>
              <a:rPr lang="en-US" sz="1200" dirty="0"/>
              <a:t>Is performance trending in the right direction?  By how much? </a:t>
            </a:r>
          </a:p>
          <a:p>
            <a:pPr marL="852488" indent="-390525">
              <a:buFont typeface="Arial" panose="020B0604020202020204" pitchFamily="34" charset="0"/>
              <a:buChar char="•"/>
            </a:pPr>
            <a:r>
              <a:rPr lang="en-US" sz="1200" dirty="0"/>
              <a:t>What is the pace of change compared to prior periods? Is it getting bigger, smaller or has it stayed the same?</a:t>
            </a: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79780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Grantees report semi-annually to ILAB through Technical Progress Reports (TPR).  Annex A of the TPR is where grantees report performance data on each indictor, including any </a:t>
            </a:r>
            <a:r>
              <a:rPr lang="en-US" dirty="0" err="1"/>
              <a:t>disaggregations</a:t>
            </a:r>
            <a:r>
              <a:rPr lang="en-US" dirty="0"/>
              <a:t> of data as required in their CMEPs.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a screenshot of Annex A.  The first column lists a project’s indicators by result.</a:t>
            </a:r>
          </a:p>
          <a:p>
            <a:pPr marL="171450" indent="-171450">
              <a:buFont typeface="Arial" panose="020B0604020202020204" pitchFamily="34" charset="0"/>
              <a:buChar char="•"/>
            </a:pPr>
            <a:r>
              <a:rPr lang="en-US" dirty="0"/>
              <a:t>The next column include the baseline and target values for the indicators</a:t>
            </a:r>
          </a:p>
          <a:p>
            <a:pPr marL="171450" indent="-171450">
              <a:buFont typeface="Arial" panose="020B0604020202020204" pitchFamily="34" charset="0"/>
              <a:buChar char="•"/>
            </a:pPr>
            <a:r>
              <a:rPr lang="en-US" dirty="0"/>
              <a:t>There are then a series of columns for semi-annual performance data, including disaggregated data.</a:t>
            </a:r>
          </a:p>
          <a:p>
            <a:pPr marL="171450" indent="-171450">
              <a:buFont typeface="Arial" panose="020B0604020202020204" pitchFamily="34" charset="0"/>
              <a:buChar char="•"/>
            </a:pPr>
            <a:r>
              <a:rPr lang="en-US" dirty="0"/>
              <a:t>The second to last column indicates the data collection frequency and indicator classification.</a:t>
            </a:r>
          </a:p>
          <a:p>
            <a:pPr marL="171450" indent="-171450">
              <a:buFont typeface="Arial" panose="020B0604020202020204" pitchFamily="34" charset="0"/>
              <a:buChar char="•"/>
            </a:pPr>
            <a:r>
              <a:rPr lang="en-US" dirty="0"/>
              <a:t>The final column provides space for grantees to provide a general explanation of results including any analysis of the data and important contextual factors that may have impacted performance. </a:t>
            </a:r>
          </a:p>
          <a:p>
            <a:endParaRPr lang="en-US" dirty="0"/>
          </a:p>
        </p:txBody>
      </p:sp>
    </p:spTree>
    <p:extLst>
      <p:ext uri="{BB962C8B-B14F-4D97-AF65-F5344CB8AC3E}">
        <p14:creationId xmlns:p14="http://schemas.microsoft.com/office/powerpoint/2010/main" val="270592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There are many ways data can be analyzed.  A few possible include:</a:t>
            </a:r>
          </a:p>
          <a:p>
            <a:endParaRPr lang="en-US" dirty="0"/>
          </a:p>
          <a:p>
            <a:pPr marL="171450" indent="-171450">
              <a:buFont typeface="Arial" panose="020B0604020202020204" pitchFamily="34" charset="0"/>
              <a:buChar char="•"/>
            </a:pPr>
            <a:r>
              <a:rPr lang="en-US" dirty="0"/>
              <a:t>Comparing actual values to target values</a:t>
            </a:r>
          </a:p>
          <a:p>
            <a:pPr marL="171450" indent="-171450">
              <a:buFont typeface="Arial" panose="020B0604020202020204" pitchFamily="34" charset="0"/>
              <a:buChar char="•"/>
            </a:pPr>
            <a:r>
              <a:rPr lang="en-US" dirty="0"/>
              <a:t>Looking at the trend in performance over time</a:t>
            </a:r>
          </a:p>
          <a:p>
            <a:pPr marL="171450" indent="-171450">
              <a:buFont typeface="Arial" panose="020B0604020202020204" pitchFamily="34" charset="0"/>
              <a:buChar char="•"/>
            </a:pPr>
            <a:r>
              <a:rPr lang="en-US" dirty="0"/>
              <a:t>Disaggregating data to look at differences in performance by key characteristics, such as gender, or geographic location and reviewing multiple indicators to get a broader picture of performance.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solidFill>
                  <a:schemeClr val="tx1"/>
                </a:solidFill>
              </a:rPr>
              <a:t>We will talk about each of these in more details on the next slides.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77461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One way to analyze data is to compare actual performance with the target for the specific reporting period. This gives a “snapshot in time” of what is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In the example we see that the percentage of targeted officials trained in District A was 67%,  which is 15% below the target of 82% for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Meanwhile, in District B 95% of targeted officials were trained, which is above the target by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p:txBody>
      </p:sp>
    </p:spTree>
    <p:extLst>
      <p:ext uri="{BB962C8B-B14F-4D97-AF65-F5344CB8AC3E}">
        <p14:creationId xmlns:p14="http://schemas.microsoft.com/office/powerpoint/2010/main" val="315848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A second way to analyze performance is to look at trends over time. In this example, we have 7 year’s worth of performance data and the corresponding targets for each year.  Graphing the data in a bar graph is an effective way to visualize the change over time. </a:t>
            </a:r>
          </a:p>
          <a:p>
            <a:pPr marL="0" indent="0">
              <a:buFont typeface="Arial" panose="020B0604020202020204" pitchFamily="34" charset="0"/>
              <a:buNone/>
            </a:pPr>
            <a:endParaRPr lang="en-US" sz="1000" dirty="0"/>
          </a:p>
          <a:p>
            <a:pPr marL="171450" indent="-171450">
              <a:buFont typeface="Arial" panose="020B0604020202020204" pitchFamily="34" charset="0"/>
              <a:buChar char="•"/>
            </a:pPr>
            <a:r>
              <a:rPr lang="en-US" sz="1000" b="0" dirty="0"/>
              <a:t>In this example,</a:t>
            </a:r>
            <a:r>
              <a:rPr lang="en-US" sz="1000" b="0" baseline="0" dirty="0"/>
              <a:t> the project </a:t>
            </a:r>
            <a:r>
              <a:rPr lang="en-US" sz="1000" b="0" dirty="0"/>
              <a:t>started late and so it missed the target for the number of youth to be trained in the first first year. However, there was a huge jump in the number of youth trained in 2007 and 2008 with demand for training exceeding expectations. This positive trend was followed by an expected decrease in trained youth in later years as the training activity wound down, while still exceeding targets in all but the last year when funds were depleted. </a:t>
            </a:r>
          </a:p>
          <a:p>
            <a:pPr marL="171450" indent="-171450">
              <a:buFont typeface="Arial" panose="020B0604020202020204" pitchFamily="34" charset="0"/>
              <a:buChar char="•"/>
            </a:pPr>
            <a:r>
              <a:rPr lang="en-US" sz="1000" b="0" dirty="0"/>
              <a:t>Because we have annual targets, we can see the trend in performance from year to year and compare it against targets over time.  Through this lens we see that for years 2-6, performance was consistently above expectations.</a:t>
            </a:r>
          </a:p>
          <a:p>
            <a:endParaRPr lang="en-US" dirty="0"/>
          </a:p>
        </p:txBody>
      </p:sp>
    </p:spTree>
    <p:extLst>
      <p:ext uri="{BB962C8B-B14F-4D97-AF65-F5344CB8AC3E}">
        <p14:creationId xmlns:p14="http://schemas.microsoft.com/office/powerpoint/2010/main" val="370426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analyzing performance trends there are three things to focus on:</a:t>
            </a:r>
          </a:p>
          <a:p>
            <a:pPr marL="171450" indent="-171450">
              <a:buFont typeface="Arial" panose="020B0604020202020204" pitchFamily="34" charset="0"/>
              <a:buChar char="•"/>
            </a:pPr>
            <a:r>
              <a:rPr lang="en-US" dirty="0"/>
              <a:t>One is the direction of change.  Is performance improving, stagnating or worsening?</a:t>
            </a:r>
          </a:p>
          <a:p>
            <a:pPr marL="171450" indent="-171450">
              <a:buFont typeface="Arial" panose="020B0604020202020204" pitchFamily="34" charset="0"/>
              <a:buChar char="•"/>
            </a:pPr>
            <a:r>
              <a:rPr lang="en-US" dirty="0"/>
              <a:t>A second thing to look at is the size of change.  How big is the change from one period to the next? </a:t>
            </a:r>
          </a:p>
          <a:p>
            <a:pPr marL="171450" indent="-171450">
              <a:buFont typeface="Arial" panose="020B0604020202020204" pitchFamily="34" charset="0"/>
              <a:buChar char="•"/>
            </a:pPr>
            <a:r>
              <a:rPr lang="en-US" dirty="0"/>
              <a:t>The third thing to consider is the rate of change.  Is the change accelerating or decelerating compared to prior periods?</a:t>
            </a:r>
          </a:p>
          <a:p>
            <a:endParaRPr lang="en-US" dirty="0"/>
          </a:p>
          <a:p>
            <a:r>
              <a:rPr lang="en-US" dirty="0"/>
              <a:t>Note that to do this trend analysis, the data has to be comparable such that the way things are counted and calculated is consistent across all periods.</a:t>
            </a:r>
          </a:p>
        </p:txBody>
      </p:sp>
    </p:spTree>
    <p:extLst>
      <p:ext uri="{BB962C8B-B14F-4D97-AF65-F5344CB8AC3E}">
        <p14:creationId xmlns:p14="http://schemas.microsoft.com/office/powerpoint/2010/main" val="424477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couple of examples.</a:t>
            </a:r>
          </a:p>
          <a:p>
            <a:pPr marL="171450" indent="-171450">
              <a:buFont typeface="Arial" panose="020B0604020202020204" pitchFamily="34" charset="0"/>
              <a:buChar char="•"/>
            </a:pPr>
            <a:r>
              <a:rPr lang="en-US" dirty="0"/>
              <a:t> In the first example, we see that the number of households engaging in new alternative income generating activities was 10 in year 1 and 12 in year 2, representing a 20% increase year-over-year.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second example we have four years of data which allows us to assess the direction, size and rate of change over four years.  We see that that the number of households increased to 12 in year 2, 16 in year 3 and 24 in year 4. </a:t>
            </a:r>
          </a:p>
          <a:p>
            <a:pPr marL="171450" indent="-171450">
              <a:buFont typeface="Arial" panose="020B0604020202020204" pitchFamily="34" charset="0"/>
              <a:buChar char="•"/>
            </a:pPr>
            <a:r>
              <a:rPr lang="en-US" dirty="0"/>
              <a:t>This equates to year-over-year increases of 20%, 33%, and 50%.</a:t>
            </a:r>
          </a:p>
        </p:txBody>
      </p:sp>
    </p:spTree>
    <p:extLst>
      <p:ext uri="{BB962C8B-B14F-4D97-AF65-F5344CB8AC3E}">
        <p14:creationId xmlns:p14="http://schemas.microsoft.com/office/powerpoint/2010/main" val="290392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type of comparative analysis is to examine </a:t>
            </a:r>
            <a:r>
              <a:rPr lang="en-US" dirty="0" err="1"/>
              <a:t>dissagregations</a:t>
            </a:r>
            <a:r>
              <a:rPr lang="en-US" dirty="0"/>
              <a:t> of the indicator to see if there are notable differences.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first bar chart we see the number of participants that received training each quarter disaggregated by the type of training received such as livelihoods, labor law, and vocational.  Through this analysis we can see that while livelihoods and vocational training had relatively similar numbers of participants each quarter, participants in the labor law training were significantly less, particularly in quarters 1 and 3.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the second bar chart the number of participants is disaggregated by region over time.  This allows us to see that the vast majority of participants have been trained in Region A and this trend increased over time.</a:t>
            </a:r>
          </a:p>
          <a:p>
            <a:endParaRPr lang="en-US" dirty="0"/>
          </a:p>
        </p:txBody>
      </p:sp>
    </p:spTree>
    <p:extLst>
      <p:ext uri="{BB962C8B-B14F-4D97-AF65-F5344CB8AC3E}">
        <p14:creationId xmlns:p14="http://schemas.microsoft.com/office/powerpoint/2010/main" val="195401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final of the six courses in ILAB’s M&amp;E Concepts training Series. Today’s course covers how to use data for project improvement.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example of analyzing data by </a:t>
            </a:r>
            <a:r>
              <a:rPr lang="en-US" dirty="0" err="1"/>
              <a:t>disaggregations</a:t>
            </a:r>
            <a:r>
              <a:rPr lang="en-US" dirty="0"/>
              <a:t>. Breaking out data by demographics or characteristics allows for identification of differentiated performance.  In the example on screen, we see the % of direct service participant children working in hazardous labor declined each year from 2018-2020 but more so for boys than girls.</a:t>
            </a:r>
          </a:p>
          <a:p>
            <a:br>
              <a:rPr lang="en-US" dirty="0"/>
            </a:br>
            <a:r>
              <a:rPr lang="en-US" dirty="0"/>
              <a:t>The second graph shows participation rates by District A and B.  This comparative analysis by district allows us to see that the reduction in participants in hazardous child labor dropped more significantly in District A than in District B.   </a:t>
            </a:r>
          </a:p>
        </p:txBody>
      </p:sp>
    </p:spTree>
    <p:extLst>
      <p:ext uri="{BB962C8B-B14F-4D97-AF65-F5344CB8AC3E}">
        <p14:creationId xmlns:p14="http://schemas.microsoft.com/office/powerpoint/2010/main" val="373468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analyzing a single indicator in each of the prior examples but in reality, projects typically have two or three indicators for a single result.  </a:t>
            </a:r>
          </a:p>
          <a:p>
            <a:endParaRPr lang="en-US" dirty="0"/>
          </a:p>
          <a:p>
            <a:r>
              <a:rPr lang="en-US" dirty="0"/>
              <a:t>In such cases, determining progress toward a result requires analysis of indicators both individually and collectively.  One of the first questions to consider is whether all the indicators are moving in the same direction and at similar rates of change. For example, it may be the case that all the indicators for a result are showing positive improvements but in other cases, indicators for the same result might move in different directions from one another.  </a:t>
            </a:r>
          </a:p>
          <a:p>
            <a:br>
              <a:rPr lang="en-US" dirty="0"/>
            </a:br>
            <a:r>
              <a:rPr lang="en-US" dirty="0"/>
              <a:t>In the example on screen, we see that the first and third indicators have shown improvement year to year, while performance for the second indicator declined from 2018-2019.   How would you assess this result if the message is mixed?</a:t>
            </a:r>
          </a:p>
          <a:p>
            <a:endParaRPr lang="en-US" dirty="0"/>
          </a:p>
          <a:p>
            <a:r>
              <a:rPr lang="en-US" dirty="0"/>
              <a:t>One option would be to decide whether one or two of the indicators are stronger measures of the result. In this example, the second indicator is the most direct measure of the result.  As such, a manager may decide to weigh the second indicator more heavily in making a determination about the performance of this result.  </a:t>
            </a:r>
          </a:p>
          <a:p>
            <a:br>
              <a:rPr lang="en-US" dirty="0"/>
            </a:br>
            <a:endParaRPr lang="en-US" dirty="0"/>
          </a:p>
        </p:txBody>
      </p:sp>
    </p:spTree>
    <p:extLst>
      <p:ext uri="{BB962C8B-B14F-4D97-AF65-F5344CB8AC3E}">
        <p14:creationId xmlns:p14="http://schemas.microsoft.com/office/powerpoint/2010/main" val="116643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determining progress, one can look at:</a:t>
            </a:r>
          </a:p>
          <a:p>
            <a:r>
              <a:rPr lang="en-US" dirty="0"/>
              <a:t>1.) Whether performance has increased or decreased during the current period and over time, including since baseline.</a:t>
            </a:r>
          </a:p>
          <a:p>
            <a:endParaRPr lang="en-US" dirty="0"/>
          </a:p>
          <a:p>
            <a:r>
              <a:rPr lang="en-US" dirty="0"/>
              <a:t>2.) Whether performance meets, exceeds or is below expectations for the period and as a general trend over time.  It is important to note that performance doesn’t necessarily have to hit targets to be meeting expectations.  Targets are important markers but not the sole determinant of success.</a:t>
            </a:r>
          </a:p>
          <a:p>
            <a:endParaRPr lang="en-US" dirty="0"/>
          </a:p>
          <a:p>
            <a:r>
              <a:rPr lang="en-US" dirty="0"/>
              <a:t>3.) It is also important to assess performance in the context of implementation.  Achievement of results is directly related to the implementation of high quality and timely activities, contextual issues and whether critical assumptions are holding. </a:t>
            </a:r>
          </a:p>
          <a:p>
            <a:endParaRPr lang="en-US" dirty="0"/>
          </a:p>
          <a:p>
            <a:r>
              <a:rPr lang="en-US" dirty="0"/>
              <a:t>All these factors can help explain performance and should be considered.</a:t>
            </a:r>
          </a:p>
        </p:txBody>
      </p:sp>
    </p:spTree>
    <p:extLst>
      <p:ext uri="{BB962C8B-B14F-4D97-AF65-F5344CB8AC3E}">
        <p14:creationId xmlns:p14="http://schemas.microsoft.com/office/powerpoint/2010/main" val="3700246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analysis and review process, it is important to identify and discuss issues, potential errors and inconsistency in the data.  </a:t>
            </a:r>
          </a:p>
          <a:p>
            <a:endParaRPr lang="en-US" dirty="0"/>
          </a:p>
          <a:p>
            <a:r>
              <a:rPr lang="en-US" dirty="0"/>
              <a:t>These could include </a:t>
            </a:r>
          </a:p>
          <a:p>
            <a:pPr marL="171450" indent="-171450">
              <a:buFont typeface="Arial" panose="020B0604020202020204" pitchFamily="34" charset="0"/>
              <a:buChar char="•"/>
            </a:pPr>
            <a:r>
              <a:rPr lang="en-US" dirty="0"/>
              <a:t>that actuals aren’t close to targets, </a:t>
            </a:r>
          </a:p>
          <a:p>
            <a:pPr marL="171450" indent="-171450">
              <a:buFont typeface="Arial" panose="020B0604020202020204" pitchFamily="34" charset="0"/>
              <a:buChar char="•"/>
            </a:pPr>
            <a:r>
              <a:rPr lang="en-US" dirty="0"/>
              <a:t>that there has been little or no change in performance since the inception of the project, </a:t>
            </a:r>
          </a:p>
          <a:p>
            <a:pPr marL="171450" indent="-171450">
              <a:buFont typeface="Arial" panose="020B0604020202020204" pitchFamily="34" charset="0"/>
              <a:buChar char="•"/>
            </a:pPr>
            <a:r>
              <a:rPr lang="en-US" dirty="0"/>
              <a:t>that performance isn’t consistent with what is expected given the pace of implementation of activities, or </a:t>
            </a:r>
          </a:p>
          <a:p>
            <a:pPr marL="171450" indent="-171450">
              <a:buFont typeface="Arial" panose="020B0604020202020204" pitchFamily="34" charset="0"/>
              <a:buChar char="•"/>
            </a:pPr>
            <a:r>
              <a:rPr lang="en-US" dirty="0"/>
              <a:t>that data is missing.</a:t>
            </a:r>
          </a:p>
          <a:p>
            <a:br>
              <a:rPr lang="en-US" dirty="0"/>
            </a:br>
            <a:r>
              <a:rPr lang="en-US" dirty="0"/>
              <a:t>Analyzing and visualizing the data as shown in the graph can help managers identify issues for further investigation and potential adjustments to programing.</a:t>
            </a:r>
          </a:p>
        </p:txBody>
      </p:sp>
    </p:spTree>
    <p:extLst>
      <p:ext uri="{BB962C8B-B14F-4D97-AF65-F5344CB8AC3E}">
        <p14:creationId xmlns:p14="http://schemas.microsoft.com/office/powerpoint/2010/main" val="1409541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Segoe UI" panose="020B0502040204020203" pitchFamily="34" charset="0"/>
              </a:rPr>
              <a:t>Here we have a checklist that can be used help ensure the TPR form has been completed with all project indicators and data. It also includes a set of questions to help review the data and assess performance. </a:t>
            </a:r>
          </a:p>
          <a:p>
            <a:endParaRPr lang="en-US" sz="1800" dirty="0">
              <a:effectLst/>
              <a:latin typeface="Segoe UI" panose="020B0502040204020203" pitchFamily="34" charset="0"/>
            </a:endParaRPr>
          </a:p>
          <a:p>
            <a:pPr marL="285750" indent="-285750">
              <a:buFont typeface="Arial" panose="020B0604020202020204" pitchFamily="34" charset="0"/>
              <a:buChar char="•"/>
            </a:pPr>
            <a:r>
              <a:rPr lang="en-US" sz="1800" dirty="0">
                <a:effectLst/>
                <a:latin typeface="Segoe UI" panose="020B0502040204020203" pitchFamily="34" charset="0"/>
              </a:rPr>
              <a:t>The first section includes a set of questions to ensure the basic Annex A requirements are covered.</a:t>
            </a:r>
          </a:p>
          <a:p>
            <a:pPr marL="285750" indent="-285750">
              <a:buFont typeface="Arial" panose="020B0604020202020204" pitchFamily="34" charset="0"/>
              <a:buChar char="•"/>
            </a:pPr>
            <a:r>
              <a:rPr lang="en-US" sz="1800" dirty="0">
                <a:effectLst/>
                <a:latin typeface="Segoe UI" panose="020B0502040204020203" pitchFamily="34" charset="0"/>
              </a:rPr>
              <a:t>The second section has questions about all the basic required data elements, including for disaggregated indicators.</a:t>
            </a:r>
          </a:p>
          <a:p>
            <a:pPr marL="285750" indent="-285750">
              <a:buFont typeface="Arial" panose="020B0604020202020204" pitchFamily="34" charset="0"/>
              <a:buChar char="•"/>
            </a:pPr>
            <a:r>
              <a:rPr lang="en-US" sz="1800" dirty="0">
                <a:effectLst/>
                <a:latin typeface="Segoe UI" panose="020B0502040204020203" pitchFamily="34" charset="0"/>
              </a:rPr>
              <a:t>The third section provides a set of questions to help review progress based on the data provided.</a:t>
            </a:r>
          </a:p>
          <a:p>
            <a:pPr marL="285750" indent="-285750">
              <a:buFont typeface="Arial" panose="020B0604020202020204" pitchFamily="34" charset="0"/>
              <a:buChar char="•"/>
            </a:pPr>
            <a:r>
              <a:rPr lang="en-US" sz="1800" dirty="0">
                <a:effectLst/>
                <a:latin typeface="Segoe UI" panose="020B0502040204020203" pitchFamily="34" charset="0"/>
              </a:rPr>
              <a:t>The fourth and final section asks if </a:t>
            </a:r>
            <a:r>
              <a:rPr lang="en-US" sz="1800" dirty="0">
                <a:effectLst/>
                <a:ea typeface="Eurostile"/>
                <a:cs typeface="Times New Roman" panose="02020603050405020304" pitchFamily="18" charset="0"/>
              </a:rPr>
              <a:t>there are other data or indicators that are missing that would provide information to better understand progress towards the result. </a:t>
            </a:r>
            <a:endParaRPr lang="en-US" sz="1800" dirty="0"/>
          </a:p>
          <a:p>
            <a:pPr marL="285750" indent="-285750">
              <a:buFont typeface="Arial" panose="020B0604020202020204" pitchFamily="34" charset="0"/>
              <a:buChar char="•"/>
            </a:pPr>
            <a:endParaRPr lang="en-US" sz="1800" dirty="0">
              <a:effectLst/>
              <a:latin typeface="Segoe UI" panose="020B0502040204020203" pitchFamily="34" charset="0"/>
            </a:endParaRPr>
          </a:p>
          <a:p>
            <a:pPr marL="285750" indent="-285750">
              <a:buFont typeface="Arial" panose="020B0604020202020204" pitchFamily="34" charset="0"/>
              <a:buChar char="•"/>
            </a:pPr>
            <a:r>
              <a:rPr lang="en-US" sz="1800" dirty="0">
                <a:effectLst/>
                <a:latin typeface="Segoe UI" panose="020B0502040204020203" pitchFamily="34" charset="0"/>
              </a:rPr>
              <a:t>Please note that any changes to indicator wording and changes to targets that were approved in the CMEP must be discussed and approved by ILAB prior to changing anything in Annex A.</a:t>
            </a:r>
          </a:p>
          <a:p>
            <a:pPr marL="285750" indent="-285750">
              <a:buFont typeface="Arial" panose="020B0604020202020204" pitchFamily="34" charset="0"/>
              <a:buChar char="•"/>
            </a:pPr>
            <a:r>
              <a:rPr lang="en-US" altLang="en-US" sz="1800" dirty="0">
                <a:effectLst/>
                <a:latin typeface="Segoe UI" panose="020B0502040204020203" pitchFamily="34" charset="0"/>
              </a:rPr>
              <a:t>While </a:t>
            </a:r>
            <a:r>
              <a:rPr lang="en-US" sz="1800" dirty="0">
                <a:effectLst/>
                <a:latin typeface="Segoe UI" panose="020B0502040204020203" pitchFamily="34" charset="0"/>
              </a:rPr>
              <a:t>targets can’t be removed from the TPR, it is possible to add a new row for an updated target. </a:t>
            </a:r>
          </a:p>
          <a:p>
            <a:pPr marL="285750" indent="-285750">
              <a:buFont typeface="Arial" panose="020B0604020202020204" pitchFamily="34" charset="0"/>
              <a:buChar char="•"/>
            </a:pPr>
            <a:r>
              <a:rPr lang="en-US" sz="1800" dirty="0">
                <a:effectLst/>
                <a:latin typeface="Segoe UI" panose="020B0502040204020203" pitchFamily="34" charset="0"/>
              </a:rPr>
              <a:t>In such cases, the original target is kept but labeled as "original" and a new line for "new/updated target" is added.  The reason for this is to learn from targeting and not lose visibility of the original targets just because they can’t be met.</a:t>
            </a:r>
            <a:endParaRPr lang="en-US" sz="1800" dirty="0">
              <a:effectLst/>
              <a:latin typeface="Arial" panose="020B0604020202020204" pitchFamily="34" charset="0"/>
            </a:endParaRPr>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24</a:t>
            </a:fld>
            <a:endParaRPr lang="en-US" altLang="en-US" dirty="0"/>
          </a:p>
        </p:txBody>
      </p:sp>
    </p:spTree>
    <p:extLst>
      <p:ext uri="{BB962C8B-B14F-4D97-AF65-F5344CB8AC3E}">
        <p14:creationId xmlns:p14="http://schemas.microsoft.com/office/powerpoint/2010/main" val="208322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of information, so let’s take a moment to do a couple of exercises to practice applying the concepts we’ve discussed.</a:t>
            </a:r>
          </a:p>
          <a:p>
            <a:endParaRPr lang="en-US" dirty="0"/>
          </a:p>
        </p:txBody>
      </p:sp>
    </p:spTree>
    <p:extLst>
      <p:ext uri="{BB962C8B-B14F-4D97-AF65-F5344CB8AC3E}">
        <p14:creationId xmlns:p14="http://schemas.microsoft.com/office/powerpoint/2010/main" val="130475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first exercise, you are going to review and analyze the data for a result with one indicator. Use the following questions to guide your review of the indicator, “Percentage of direct service participant children who regularly attend school”: </a:t>
            </a:r>
          </a:p>
          <a:p>
            <a:pPr marL="0" lvl="0" indent="0">
              <a:lnSpc>
                <a:spcPct val="100000"/>
              </a:lnSpc>
              <a:spcBef>
                <a:spcPts val="0"/>
              </a:spcBef>
              <a:buFont typeface="Arial" panose="020B0604020202020204" pitchFamily="34" charset="0"/>
              <a:buNone/>
              <a:tabLst>
                <a:tab pos="457200" algn="l"/>
              </a:tabLst>
            </a:pPr>
            <a:r>
              <a:rPr lang="en-US" dirty="0"/>
              <a:t>1.  How does the data compare to the targets for the current reporting period and overall? </a:t>
            </a:r>
          </a:p>
          <a:p>
            <a:pPr marL="0" lvl="0" indent="0">
              <a:lnSpc>
                <a:spcPct val="100000"/>
              </a:lnSpc>
              <a:spcBef>
                <a:spcPts val="0"/>
              </a:spcBef>
              <a:buFont typeface="Arial" panose="020B0604020202020204" pitchFamily="34" charset="0"/>
              <a:buNone/>
              <a:tabLst>
                <a:tab pos="457200" algn="l"/>
              </a:tabLst>
            </a:pPr>
            <a:r>
              <a:rPr lang="en-US" dirty="0"/>
              <a:t>2.  What is the trend?  Is it moving in the right direction? How is the pace of change?</a:t>
            </a:r>
          </a:p>
          <a:p>
            <a:pPr marL="228600" lvl="0" indent="-228600">
              <a:lnSpc>
                <a:spcPct val="100000"/>
              </a:lnSpc>
              <a:spcBef>
                <a:spcPts val="0"/>
              </a:spcBef>
              <a:buFont typeface="Arial" panose="020B0604020202020204" pitchFamily="34" charset="0"/>
              <a:buAutoNum type="arabicPeriod" startAt="3"/>
              <a:tabLst>
                <a:tab pos="457200" algn="l"/>
              </a:tabLst>
            </a:pPr>
            <a:r>
              <a:rPr lang="en-US" dirty="0"/>
              <a:t>What does the data say about male vs female participant children?</a:t>
            </a:r>
          </a:p>
          <a:p>
            <a:pPr marL="228600" lvl="0" indent="-228600">
              <a:lnSpc>
                <a:spcPct val="100000"/>
              </a:lnSpc>
              <a:spcBef>
                <a:spcPts val="0"/>
              </a:spcBef>
              <a:buFont typeface="Arial" panose="020B0604020202020204" pitchFamily="34" charset="0"/>
              <a:buAutoNum type="arabicPeriod" startAt="3"/>
              <a:tabLst>
                <a:tab pos="457200" algn="l"/>
              </a:tabLst>
            </a:pPr>
            <a:r>
              <a:rPr lang="en-US" dirty="0"/>
              <a:t>What additional information would you use to assess the result?</a:t>
            </a:r>
          </a:p>
          <a:p>
            <a:pPr marL="0" marR="0" lvl="0" indent="0">
              <a:lnSpc>
                <a:spcPct val="115000"/>
              </a:lnSpc>
              <a:spcBef>
                <a:spcPts val="0"/>
              </a:spcBef>
              <a:spcAft>
                <a:spcPts val="1000"/>
              </a:spcAft>
              <a:buFont typeface="+mj-lt"/>
              <a:buNone/>
              <a:tabLst>
                <a:tab pos="457200" algn="l"/>
              </a:tabLst>
            </a:pPr>
            <a:endParaRPr lang="en-US" b="1"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tabLst>
                <a:tab pos="457200" algn="l"/>
              </a:tabLst>
            </a:pPr>
            <a:r>
              <a:rPr lang="en-US" b="0" dirty="0">
                <a:effectLst/>
                <a:ea typeface="Calibri" panose="020F0502020204030204" pitchFamily="34" charset="0"/>
                <a:cs typeface="Times New Roman" panose="02020603050405020304" pitchFamily="18" charset="0"/>
              </a:rPr>
              <a:t>Press pause on the recording to analyze the data. Once you are able to answer the questions, press play.</a:t>
            </a:r>
          </a:p>
          <a:p>
            <a:pPr marL="0" marR="0" lvl="0" indent="0">
              <a:lnSpc>
                <a:spcPct val="115000"/>
              </a:lnSpc>
              <a:spcBef>
                <a:spcPts val="0"/>
              </a:spcBef>
              <a:spcAft>
                <a:spcPts val="1000"/>
              </a:spcAft>
              <a:buFont typeface="+mj-lt"/>
              <a:buNone/>
              <a:tabLst>
                <a:tab pos="457200" algn="l"/>
              </a:tabLst>
            </a:pPr>
            <a:endParaRPr lang="en-US" b="1"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tabLst>
                <a:tab pos="457200" algn="l"/>
              </a:tabLst>
            </a:pPr>
            <a:r>
              <a:rPr lang="en-US" b="0" dirty="0">
                <a:effectLst/>
                <a:ea typeface="Calibri" panose="020F0502020204030204" pitchFamily="34" charset="0"/>
                <a:cs typeface="Times New Roman" panose="02020603050405020304" pitchFamily="18" charset="0"/>
              </a:rPr>
              <a:t>Let’s see how you did.  </a:t>
            </a:r>
          </a:p>
          <a:p>
            <a:pPr marL="0" marR="0" lvl="0" indent="0">
              <a:lnSpc>
                <a:spcPct val="115000"/>
              </a:lnSpc>
              <a:spcBef>
                <a:spcPts val="0"/>
              </a:spcBef>
              <a:spcAft>
                <a:spcPts val="1000"/>
              </a:spcAft>
              <a:buFont typeface="+mj-lt"/>
              <a:buNone/>
              <a:tabLst>
                <a:tab pos="457200" algn="l"/>
              </a:tabLst>
            </a:pPr>
            <a:r>
              <a:rPr lang="en-US" b="1" dirty="0">
                <a:effectLst/>
                <a:ea typeface="Calibri" panose="020F0502020204030204" pitchFamily="34" charset="0"/>
                <a:cs typeface="Times New Roman" panose="02020603050405020304" pitchFamily="18" charset="0"/>
              </a:rPr>
              <a:t>Question 1: How does the data compare to the targets for the current reporting period and overall? </a:t>
            </a:r>
          </a:p>
          <a:p>
            <a:pPr lvl="1">
              <a:lnSpc>
                <a:spcPct val="115000"/>
              </a:lnSpc>
              <a:spcBef>
                <a:spcPts val="0"/>
              </a:spcBef>
              <a:spcAft>
                <a:spcPts val="1000"/>
              </a:spcAft>
              <a:buFont typeface="Calibri" panose="020F0502020204030204" pitchFamily="34" charset="0"/>
              <a:buChar char="–"/>
              <a:tabLst>
                <a:tab pos="457200" algn="l"/>
              </a:tabLst>
            </a:pPr>
            <a:r>
              <a:rPr lang="en-US" dirty="0">
                <a:cs typeface="Times New Roman" panose="02020603050405020304" pitchFamily="18" charset="0"/>
              </a:rPr>
              <a:t>The data is below the target for the current reporting period and has been consistently below targets in all periods. </a:t>
            </a:r>
          </a:p>
          <a:p>
            <a:pPr lvl="0">
              <a:lnSpc>
                <a:spcPct val="115000"/>
              </a:lnSpc>
              <a:spcBef>
                <a:spcPts val="0"/>
              </a:spcBef>
              <a:spcAft>
                <a:spcPts val="1000"/>
              </a:spcAft>
              <a:buFont typeface="Calibri" panose="020F0502020204030204" pitchFamily="34" charset="0"/>
              <a:buNone/>
              <a:tabLst>
                <a:tab pos="457200" algn="l"/>
              </a:tabLst>
            </a:pPr>
            <a:r>
              <a:rPr lang="en-US" b="1" dirty="0">
                <a:effectLst/>
                <a:ea typeface="Calibri" panose="020F0502020204030204" pitchFamily="34" charset="0"/>
                <a:cs typeface="Times New Roman" panose="02020603050405020304" pitchFamily="18" charset="0"/>
              </a:rPr>
              <a:t>Question 2: What is the trend? Is it moving in the right direction? How is the pace of change?</a:t>
            </a:r>
          </a:p>
          <a:p>
            <a:pPr lvl="1">
              <a:lnSpc>
                <a:spcPct val="115000"/>
              </a:lnSpc>
              <a:spcBef>
                <a:spcPts val="0"/>
              </a:spcBef>
              <a:spcAft>
                <a:spcPts val="1000"/>
              </a:spcAft>
              <a:buFont typeface="Calibri" panose="020F0502020204030204" pitchFamily="34" charset="0"/>
              <a:buChar char="–"/>
              <a:tabLst>
                <a:tab pos="457200" algn="l"/>
              </a:tabLst>
            </a:pPr>
            <a:r>
              <a:rPr lang="en-US" dirty="0">
                <a:cs typeface="Times New Roman" panose="02020603050405020304" pitchFamily="18" charset="0"/>
              </a:rPr>
              <a:t>It is moving in the right direction, but slowly. There was also a notable, one-off drop, in October 2019.</a:t>
            </a:r>
          </a:p>
          <a:p>
            <a:pPr marL="0" marR="0" lvl="0" indent="0">
              <a:lnSpc>
                <a:spcPct val="115000"/>
              </a:lnSpc>
              <a:spcBef>
                <a:spcPts val="0"/>
              </a:spcBef>
              <a:spcAft>
                <a:spcPts val="1000"/>
              </a:spcAft>
              <a:buFont typeface="+mj-lt"/>
              <a:buNone/>
              <a:tabLst>
                <a:tab pos="457200" algn="l"/>
              </a:tabLst>
            </a:pPr>
            <a:r>
              <a:rPr lang="en-US" b="1" dirty="0">
                <a:effectLst/>
                <a:ea typeface="Calibri" panose="020F0502020204030204" pitchFamily="34" charset="0"/>
                <a:cs typeface="Times New Roman" panose="02020603050405020304" pitchFamily="18" charset="0"/>
              </a:rPr>
              <a:t>Question 3: What does the data say about male vs female participant children? </a:t>
            </a:r>
          </a:p>
          <a:p>
            <a:pPr lvl="1">
              <a:lnSpc>
                <a:spcPct val="115000"/>
              </a:lnSpc>
              <a:spcBef>
                <a:spcPts val="0"/>
              </a:spcBef>
              <a:spcAft>
                <a:spcPts val="1000"/>
              </a:spcAft>
              <a:buFont typeface="Calibri" panose="020F0502020204030204" pitchFamily="34" charset="0"/>
              <a:buChar char="–"/>
              <a:tabLst>
                <a:tab pos="457200" algn="l"/>
              </a:tabLst>
            </a:pPr>
            <a:r>
              <a:rPr lang="en-US" dirty="0">
                <a:effectLst/>
                <a:ea typeface="Calibri" panose="020F0502020204030204" pitchFamily="34" charset="0"/>
                <a:cs typeface="Times New Roman" panose="02020603050405020304" pitchFamily="18" charset="0"/>
              </a:rPr>
              <a:t>Females started out higher than males but they have made relatively</a:t>
            </a:r>
            <a:r>
              <a:rPr lang="en-US" dirty="0">
                <a:ea typeface="Calibri" panose="020F0502020204030204" pitchFamily="34" charset="0"/>
                <a:cs typeface="Times New Roman" panose="02020603050405020304" pitchFamily="18" charset="0"/>
              </a:rPr>
              <a:t> less progress overall (11% increase from baseline value vs 17% percent for males).</a:t>
            </a:r>
            <a:endParaRPr lang="en-US" dirty="0">
              <a:effectLst/>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Font typeface="+mj-lt"/>
              <a:buNone/>
              <a:tabLst>
                <a:tab pos="457200" algn="l"/>
              </a:tabLst>
            </a:pPr>
            <a:r>
              <a:rPr lang="en-US" sz="2800" b="1" dirty="0">
                <a:effectLst/>
                <a:ea typeface="Calibri" panose="020F0502020204030204" pitchFamily="34" charset="0"/>
                <a:cs typeface="Times New Roman" panose="02020603050405020304" pitchFamily="18" charset="0"/>
              </a:rPr>
              <a:t>Question 4: What </a:t>
            </a:r>
            <a:r>
              <a:rPr lang="en-US" b="1" dirty="0">
                <a:ea typeface="Calibri" panose="020F0502020204030204" pitchFamily="34" charset="0"/>
                <a:cs typeface="Times New Roman" panose="02020603050405020304" pitchFamily="18" charset="0"/>
              </a:rPr>
              <a:t>additional information would be helpful to have to assess the result? </a:t>
            </a:r>
          </a:p>
          <a:p>
            <a:pPr lvl="1">
              <a:lnSpc>
                <a:spcPct val="115000"/>
              </a:lnSpc>
              <a:spcBef>
                <a:spcPts val="0"/>
              </a:spcBef>
              <a:spcAft>
                <a:spcPts val="1000"/>
              </a:spcAft>
              <a:buFont typeface="Calibri" panose="020F0502020204030204" pitchFamily="34" charset="0"/>
              <a:buChar char="–"/>
              <a:tabLst>
                <a:tab pos="457200" algn="l"/>
              </a:tabLst>
            </a:pPr>
            <a:r>
              <a:rPr lang="en-US" dirty="0">
                <a:cs typeface="Times New Roman" panose="02020603050405020304" pitchFamily="18" charset="0"/>
              </a:rPr>
              <a:t>It would be helpful to know why there was a dip in performance in October 2019. </a:t>
            </a:r>
          </a:p>
          <a:p>
            <a:pPr lvl="1">
              <a:lnSpc>
                <a:spcPct val="115000"/>
              </a:lnSpc>
              <a:spcBef>
                <a:spcPts val="0"/>
              </a:spcBef>
              <a:spcAft>
                <a:spcPts val="1000"/>
              </a:spcAft>
              <a:buFont typeface="Calibri" panose="020F0502020204030204" pitchFamily="34" charset="0"/>
              <a:buChar char="–"/>
              <a:tabLst>
                <a:tab pos="457200" algn="l"/>
              </a:tabLst>
            </a:pPr>
            <a:r>
              <a:rPr lang="en-US" dirty="0">
                <a:cs typeface="Times New Roman" panose="02020603050405020304" pitchFamily="18" charset="0"/>
              </a:rPr>
              <a:t>It would also be helpful to know if there are different barriers for females and males that are causing the different levels of progress.</a:t>
            </a:r>
            <a:endParaRPr lang="en-US" dirty="0"/>
          </a:p>
        </p:txBody>
      </p:sp>
    </p:spTree>
    <p:extLst>
      <p:ext uri="{BB962C8B-B14F-4D97-AF65-F5344CB8AC3E}">
        <p14:creationId xmlns:p14="http://schemas.microsoft.com/office/powerpoint/2010/main" val="429230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second exercise, you are going to review and analyze the data for a result with two indicators. </a:t>
            </a:r>
          </a:p>
          <a:p>
            <a:endParaRPr lang="en-US" dirty="0"/>
          </a:p>
          <a:p>
            <a:pPr marL="171450" indent="-171450">
              <a:buFont typeface="Arial" panose="020B0604020202020204" pitchFamily="34" charset="0"/>
              <a:buChar char="•"/>
            </a:pPr>
            <a:r>
              <a:rPr lang="en-US" dirty="0"/>
              <a:t>The first indicator is the “Number of target households’ businesses that received technical and/or entrepreneurial development services.”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second indicator is the “Number of target households that accessed credit at least once during the project life”.</a:t>
            </a:r>
          </a:p>
          <a:p>
            <a:r>
              <a:rPr lang="en-US" dirty="0"/>
              <a:t>.</a:t>
            </a:r>
          </a:p>
          <a:p>
            <a:r>
              <a:rPr lang="en-US" dirty="0"/>
              <a:t>Use the following questions to guide your review: </a:t>
            </a:r>
          </a:p>
          <a:p>
            <a:pPr lvl="1">
              <a:lnSpc>
                <a:spcPct val="100000"/>
              </a:lnSpc>
              <a:spcBef>
                <a:spcPts val="0"/>
              </a:spcBef>
              <a:tabLst>
                <a:tab pos="457200" algn="l"/>
              </a:tabLst>
            </a:pPr>
            <a:r>
              <a:rPr lang="en-US" dirty="0"/>
              <a:t>1. How does the actual performance data compare to the targets? </a:t>
            </a:r>
          </a:p>
          <a:p>
            <a:pPr lvl="1">
              <a:lnSpc>
                <a:spcPct val="100000"/>
              </a:lnSpc>
              <a:spcBef>
                <a:spcPts val="0"/>
              </a:spcBef>
              <a:tabLst>
                <a:tab pos="457200" algn="l"/>
              </a:tabLst>
            </a:pPr>
            <a:r>
              <a:rPr lang="en-US" dirty="0"/>
              <a:t>2. What is the trend?  Is it moving in the right direction? How is the pace of change? </a:t>
            </a:r>
          </a:p>
          <a:p>
            <a:pPr marL="457200" lvl="1" indent="0">
              <a:lnSpc>
                <a:spcPct val="100000"/>
              </a:lnSpc>
              <a:spcBef>
                <a:spcPts val="0"/>
              </a:spcBef>
              <a:buFont typeface="+mj-lt"/>
              <a:buNone/>
              <a:tabLst>
                <a:tab pos="457200" algn="l"/>
              </a:tabLst>
            </a:pPr>
            <a:r>
              <a:rPr lang="en-US" dirty="0"/>
              <a:t>3. Looking at the indicators together, is the project making progress towards the result? Why or Why not? </a:t>
            </a:r>
          </a:p>
          <a:p>
            <a:pPr marL="685800" lvl="1" indent="-228600">
              <a:lnSpc>
                <a:spcPct val="100000"/>
              </a:lnSpc>
              <a:spcBef>
                <a:spcPts val="0"/>
              </a:spcBef>
              <a:buAutoNum type="arabicPeriod" startAt="3"/>
              <a:tabLst>
                <a:tab pos="457200" algn="l"/>
              </a:tabLst>
            </a:pPr>
            <a:endParaRPr lang="en-US" dirty="0"/>
          </a:p>
          <a:p>
            <a:pPr marL="0" marR="0" lvl="0" indent="0">
              <a:lnSpc>
                <a:spcPct val="115000"/>
              </a:lnSpc>
              <a:spcBef>
                <a:spcPts val="0"/>
              </a:spcBef>
              <a:spcAft>
                <a:spcPts val="1000"/>
              </a:spcAft>
              <a:buFont typeface="+mj-lt"/>
              <a:buNone/>
              <a:tabLst>
                <a:tab pos="457200" algn="l"/>
              </a:tabLst>
            </a:pPr>
            <a:r>
              <a:rPr lang="en-US" b="0" dirty="0">
                <a:effectLst/>
                <a:ea typeface="Calibri" panose="020F0502020204030204" pitchFamily="34" charset="0"/>
                <a:cs typeface="Times New Roman" panose="02020603050405020304" pitchFamily="18" charset="0"/>
              </a:rPr>
              <a:t>Press pause on the recording to analyze the data. Once you have your answers for the questions, press play.</a:t>
            </a:r>
          </a:p>
          <a:p>
            <a:pPr marL="0" marR="0" lvl="0" indent="0">
              <a:lnSpc>
                <a:spcPct val="115000"/>
              </a:lnSpc>
              <a:spcBef>
                <a:spcPts val="0"/>
              </a:spcBef>
              <a:spcAft>
                <a:spcPts val="1000"/>
              </a:spcAft>
              <a:buFont typeface="+mj-lt"/>
              <a:buNone/>
              <a:tabLst>
                <a:tab pos="457200" algn="l"/>
              </a:tabLst>
            </a:pPr>
            <a:endParaRPr lang="en-US" b="1"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tabLst>
                <a:tab pos="457200" algn="l"/>
              </a:tabLst>
            </a:pPr>
            <a:r>
              <a:rPr lang="en-US" b="0" dirty="0">
                <a:effectLst/>
                <a:ea typeface="Calibri" panose="020F0502020204030204" pitchFamily="34" charset="0"/>
                <a:cs typeface="Times New Roman" panose="02020603050405020304" pitchFamily="18" charset="0"/>
              </a:rPr>
              <a:t>Let’s see how you did.  </a:t>
            </a:r>
          </a:p>
          <a:p>
            <a:endParaRPr lang="en-US" dirty="0"/>
          </a:p>
          <a:p>
            <a:pPr marL="342900" marR="0" lvl="0" indent="-342900">
              <a:lnSpc>
                <a:spcPct val="115000"/>
              </a:lnSpc>
              <a:spcBef>
                <a:spcPts val="0"/>
              </a:spcBef>
              <a:spcAft>
                <a:spcPts val="1000"/>
              </a:spcAft>
              <a:buFont typeface="+mj-lt"/>
              <a:buAutoNum type="arabicPeriod"/>
              <a:tabLst>
                <a:tab pos="457200" algn="l"/>
              </a:tabLst>
            </a:pPr>
            <a:r>
              <a:rPr lang="en-US" sz="2800" b="1" dirty="0">
                <a:effectLst/>
                <a:ea typeface="Calibri" panose="020F0502020204030204" pitchFamily="34" charset="0"/>
                <a:cs typeface="Times New Roman" panose="02020603050405020304" pitchFamily="18" charset="0"/>
              </a:rPr>
              <a:t>How does the actual performance data compare to the targets? </a:t>
            </a:r>
          </a:p>
          <a:p>
            <a:pPr lvl="1">
              <a:lnSpc>
                <a:spcPct val="115000"/>
              </a:lnSpc>
              <a:spcBef>
                <a:spcPts val="0"/>
              </a:spcBef>
              <a:spcAft>
                <a:spcPts val="1000"/>
              </a:spcAft>
              <a:buFont typeface="Calibri" panose="020F0502020204030204" pitchFamily="34" charset="0"/>
              <a:buChar char="–"/>
              <a:tabLst>
                <a:tab pos="457200" algn="l"/>
              </a:tabLst>
            </a:pPr>
            <a:r>
              <a:rPr lang="en-US" dirty="0">
                <a:ea typeface="Calibri" panose="020F0502020204030204" pitchFamily="34" charset="0"/>
                <a:cs typeface="Times New Roman" panose="02020603050405020304" pitchFamily="18" charset="0"/>
              </a:rPr>
              <a:t>The 1</a:t>
            </a:r>
            <a:r>
              <a:rPr lang="en-US" baseline="30000" dirty="0">
                <a:ea typeface="Calibri" panose="020F0502020204030204" pitchFamily="34" charset="0"/>
                <a:cs typeface="Times New Roman" panose="02020603050405020304" pitchFamily="18" charset="0"/>
              </a:rPr>
              <a:t>st</a:t>
            </a:r>
            <a:r>
              <a:rPr lang="en-US" dirty="0">
                <a:ea typeface="Calibri" panose="020F0502020204030204" pitchFamily="34" charset="0"/>
                <a:cs typeface="Times New Roman" panose="02020603050405020304" pitchFamily="18" charset="0"/>
              </a:rPr>
              <a:t> indicator is close to the targets (after the October 2019 dip) but the 2</a:t>
            </a:r>
            <a:r>
              <a:rPr lang="en-US" baseline="30000" dirty="0">
                <a:ea typeface="Calibri" panose="020F0502020204030204" pitchFamily="34" charset="0"/>
                <a:cs typeface="Times New Roman" panose="02020603050405020304" pitchFamily="18" charset="0"/>
              </a:rPr>
              <a:t>nd</a:t>
            </a:r>
            <a:r>
              <a:rPr lang="en-US" dirty="0">
                <a:ea typeface="Calibri" panose="020F0502020204030204" pitchFamily="34" charset="0"/>
                <a:cs typeface="Times New Roman" panose="02020603050405020304" pitchFamily="18" charset="0"/>
              </a:rPr>
              <a:t> indicator is lower than targets in each period including the latest. </a:t>
            </a: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2800" b="1" dirty="0">
                <a:effectLst/>
                <a:ea typeface="Calibri" panose="020F0502020204030204" pitchFamily="34" charset="0"/>
                <a:cs typeface="Times New Roman" panose="02020603050405020304" pitchFamily="18" charset="0"/>
              </a:rPr>
              <a:t>What is the trend? Is it moving in the right direction? How is the pace of change?</a:t>
            </a:r>
          </a:p>
          <a:p>
            <a:pPr lvl="1">
              <a:lnSpc>
                <a:spcPct val="115000"/>
              </a:lnSpc>
              <a:spcBef>
                <a:spcPts val="0"/>
              </a:spcBef>
              <a:spcAft>
                <a:spcPts val="1000"/>
              </a:spcAft>
              <a:buFont typeface="Calibri" panose="020F0502020204030204" pitchFamily="34" charset="0"/>
              <a:buChar char="–"/>
              <a:tabLst>
                <a:tab pos="457200" algn="l"/>
              </a:tabLst>
            </a:pPr>
            <a:r>
              <a:rPr lang="en-US" dirty="0">
                <a:cs typeface="Times New Roman" panose="02020603050405020304" pitchFamily="18" charset="0"/>
              </a:rPr>
              <a:t>Both indicators are increasing. The 2nd indicator is increasing but at a slower pace than is expected based on the targets. The first indicator’s performance has been strong and even exceeded this period’s target but it will need to accelerate in the final 18 months to meet the final target. </a:t>
            </a:r>
          </a:p>
          <a:p>
            <a:pPr marL="342900" marR="0" lvl="0" indent="-342900">
              <a:lnSpc>
                <a:spcPct val="115000"/>
              </a:lnSpc>
              <a:spcBef>
                <a:spcPts val="0"/>
              </a:spcBef>
              <a:spcAft>
                <a:spcPts val="600"/>
              </a:spcAft>
              <a:buFont typeface="+mj-lt"/>
              <a:buAutoNum type="arabicPeriod"/>
              <a:tabLst>
                <a:tab pos="457200" algn="l"/>
              </a:tabLst>
            </a:pPr>
            <a:r>
              <a:rPr lang="en-US" sz="2800" b="1" dirty="0">
                <a:effectLst/>
                <a:ea typeface="Calibri" panose="020F0502020204030204" pitchFamily="34" charset="0"/>
                <a:cs typeface="Times New Roman" panose="02020603050405020304" pitchFamily="18" charset="0"/>
              </a:rPr>
              <a:t>Looking at the indicators together, is the project making progress towards the result? Why or why not?</a:t>
            </a:r>
          </a:p>
          <a:p>
            <a:pPr lvl="1">
              <a:lnSpc>
                <a:spcPct val="115000"/>
              </a:lnSpc>
              <a:spcBef>
                <a:spcPts val="0"/>
              </a:spcBef>
              <a:spcAft>
                <a:spcPts val="1000"/>
              </a:spcAft>
              <a:buFont typeface="Calibri" panose="020F0502020204030204" pitchFamily="34" charset="0"/>
              <a:buChar char="–"/>
              <a:tabLst>
                <a:tab pos="457200" algn="l"/>
              </a:tabLst>
            </a:pPr>
            <a:r>
              <a:rPr lang="en-US" sz="1200" kern="1200" dirty="0">
                <a:solidFill>
                  <a:schemeClr val="tx1"/>
                </a:solidFill>
                <a:latin typeface="+mn-lt"/>
                <a:ea typeface="+mn-ea"/>
                <a:cs typeface="Times New Roman" panose="02020603050405020304" pitchFamily="18" charset="0"/>
              </a:rPr>
              <a:t>Generally, progress is being made against the result but it is not meeting targets in terms of households accessing credit. </a:t>
            </a:r>
            <a:r>
              <a:rPr lang="en-US" dirty="0">
                <a:cs typeface="Times New Roman" panose="02020603050405020304" pitchFamily="18" charset="0"/>
              </a:rPr>
              <a:t>It will be important to find out why households are not accessing credit as expected in order to make adjustments. </a:t>
            </a:r>
            <a:endParaRPr lang="en-US" dirty="0"/>
          </a:p>
        </p:txBody>
      </p:sp>
    </p:spTree>
    <p:extLst>
      <p:ext uri="{BB962C8B-B14F-4D97-AF65-F5344CB8AC3E}">
        <p14:creationId xmlns:p14="http://schemas.microsoft.com/office/powerpoint/2010/main" val="1226470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step five in the RBM process, Analyzing Data, let’s talk about step 6, Using data to make decisions and improve project performance.</a:t>
            </a:r>
          </a:p>
        </p:txBody>
      </p:sp>
    </p:spTree>
    <p:extLst>
      <p:ext uri="{BB962C8B-B14F-4D97-AF65-F5344CB8AC3E}">
        <p14:creationId xmlns:p14="http://schemas.microsoft.com/office/powerpoint/2010/main" val="257651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simple decision-tree to help move from analysis to decision-making.  </a:t>
            </a:r>
          </a:p>
          <a:p>
            <a:br>
              <a:rPr lang="en-US" dirty="0"/>
            </a:br>
            <a:r>
              <a:rPr lang="en-US" dirty="0"/>
              <a:t>Are the results as expected?  </a:t>
            </a:r>
          </a:p>
          <a:p>
            <a:endParaRPr lang="en-US" dirty="0"/>
          </a:p>
          <a:p>
            <a:r>
              <a:rPr lang="en-US" dirty="0"/>
              <a:t>If the answer is “yes”, is there anything to learn from the success?  What is working well or even better than expected?  Capture this learning and any good practices.  </a:t>
            </a:r>
          </a:p>
          <a:p>
            <a:endParaRPr lang="en-US" dirty="0"/>
          </a:p>
          <a:p>
            <a:r>
              <a:rPr lang="en-US" dirty="0"/>
              <a:t>If the answer is “no”,  Why?  What are the reasons for the gap in expected performance?   What adjustment can be made to address the performance gap and get back on track? </a:t>
            </a:r>
          </a:p>
          <a:p>
            <a:endParaRPr lang="en-US" dirty="0"/>
          </a:p>
        </p:txBody>
      </p:sp>
    </p:spTree>
    <p:extLst>
      <p:ext uri="{BB962C8B-B14F-4D97-AF65-F5344CB8AC3E}">
        <p14:creationId xmlns:p14="http://schemas.microsoft.com/office/powerpoint/2010/main" val="252084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training, participants will have increased their understanding of:</a:t>
            </a:r>
          </a:p>
          <a:p>
            <a:endParaRPr lang="en-US" dirty="0"/>
          </a:p>
          <a:p>
            <a:pPr marL="342900" marR="0" lvl="0" indent="-342900">
              <a:spcBef>
                <a:spcPts val="0"/>
              </a:spcBef>
              <a:spcAft>
                <a:spcPts val="0"/>
              </a:spcAft>
              <a:buFont typeface="Symbol" panose="05050102010706020507" pitchFamily="18" charset="2"/>
              <a:buChar char=""/>
            </a:pPr>
            <a:r>
              <a:rPr lang="en-US" dirty="0"/>
              <a:t>How to analyze and interpret project performance data and.</a:t>
            </a:r>
          </a:p>
          <a:p>
            <a:pPr marL="342900" marR="0" lvl="0" indent="-342900">
              <a:spcBef>
                <a:spcPts val="0"/>
              </a:spcBef>
              <a:spcAft>
                <a:spcPts val="0"/>
              </a:spcAft>
              <a:buFont typeface="Symbol" panose="05050102010706020507" pitchFamily="18" charset="2"/>
              <a:buChar char=""/>
            </a:pPr>
            <a:r>
              <a:rPr lang="en-US" dirty="0"/>
              <a:t>How to use data from project-specific indicators to make project improvements and share results with stakeholders.</a:t>
            </a:r>
          </a:p>
          <a:p>
            <a:endParaRPr lang="en-US" dirty="0"/>
          </a:p>
        </p:txBody>
      </p:sp>
    </p:spTree>
    <p:extLst>
      <p:ext uri="{BB962C8B-B14F-4D97-AF65-F5344CB8AC3E}">
        <p14:creationId xmlns:p14="http://schemas.microsoft.com/office/powerpoint/2010/main" val="362989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n-US" sz="1200" dirty="0">
                <a:solidFill>
                  <a:schemeClr val="tx1"/>
                </a:solidFill>
                <a:latin typeface="+mn-lt"/>
              </a:rPr>
              <a:t>The analysis of the data should permit managers to review performance in the context of the overall strategy and implementation.</a:t>
            </a: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endParaRPr lang="en-US" sz="1200" baseline="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n-US" sz="1200" dirty="0">
                <a:solidFill>
                  <a:schemeClr val="tx1"/>
                </a:solidFill>
                <a:latin typeface="+mn-lt"/>
              </a:rPr>
              <a:t>This can include reviewing performance of individual results, assessing performance at a strategic or whole of project level and reviewing performance together with the implementation of activities and other factors such as critical assumptions, staffing, budget, etc.</a:t>
            </a:r>
          </a:p>
          <a:p>
            <a:pPr marL="171450" marR="0" lvl="0" indent="-17145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endParaRPr lang="en-US" sz="1200" dirty="0">
              <a:solidFill>
                <a:schemeClr val="tx1"/>
              </a:solidFill>
              <a:latin typeface="+mn-lt"/>
            </a:endParaRPr>
          </a:p>
          <a:p>
            <a:pPr eaLnBrk="1" hangingPunct="1"/>
            <a:endParaRPr lang="en-US" altLang="en-US" sz="1200" dirty="0">
              <a:solidFill>
                <a:schemeClr val="tx1"/>
              </a:solidFill>
              <a:latin typeface="+mn-lt"/>
              <a:cs typeface="Arial" pitchFamily="34" charset="0"/>
            </a:endParaRPr>
          </a:p>
          <a:p>
            <a:endParaRPr lang="en-US" dirty="0"/>
          </a:p>
        </p:txBody>
      </p:sp>
    </p:spTree>
    <p:extLst>
      <p:ext uri="{BB962C8B-B14F-4D97-AF65-F5344CB8AC3E}">
        <p14:creationId xmlns:p14="http://schemas.microsoft.com/office/powerpoint/2010/main" val="64063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the previous section, you want to review and understand the performance of each result in the project’s framework.  </a:t>
            </a:r>
          </a:p>
          <a:p>
            <a:br>
              <a:rPr lang="en-US" dirty="0"/>
            </a:br>
            <a:r>
              <a:rPr lang="en-US" dirty="0"/>
              <a:t>This includes asking a series of questions:</a:t>
            </a:r>
          </a:p>
          <a:p>
            <a:pPr marL="457200" indent="-457200">
              <a:spcBef>
                <a:spcPct val="0"/>
              </a:spcBef>
              <a:spcAft>
                <a:spcPct val="50000"/>
              </a:spcAft>
              <a:buFont typeface="Arial" panose="020B0604020202020204" pitchFamily="34" charset="0"/>
              <a:buChar char="•"/>
            </a:pPr>
            <a:r>
              <a:rPr lang="en-US" altLang="en-US" sz="1200" dirty="0"/>
              <a:t>How is performance compared against targets?</a:t>
            </a:r>
          </a:p>
          <a:p>
            <a:pPr marL="457200" indent="-457200">
              <a:spcBef>
                <a:spcPct val="0"/>
              </a:spcBef>
              <a:spcAft>
                <a:spcPct val="50000"/>
              </a:spcAft>
              <a:buFont typeface="Arial" panose="020B0604020202020204" pitchFamily="34" charset="0"/>
              <a:buChar char="•"/>
            </a:pPr>
            <a:r>
              <a:rPr lang="en-US" altLang="en-US" sz="1200" dirty="0"/>
              <a:t>Is performance moving in the right direction?</a:t>
            </a:r>
          </a:p>
          <a:p>
            <a:pPr marL="457200" indent="-457200">
              <a:spcBef>
                <a:spcPct val="0"/>
              </a:spcBef>
              <a:spcAft>
                <a:spcPct val="50000"/>
              </a:spcAft>
              <a:buFont typeface="Arial" panose="020B0604020202020204" pitchFamily="34" charset="0"/>
              <a:buChar char="•"/>
            </a:pPr>
            <a:r>
              <a:rPr lang="en-US" altLang="en-US" sz="1200" dirty="0"/>
              <a:t>What is the size and rate of change?</a:t>
            </a:r>
          </a:p>
          <a:p>
            <a:pPr marL="457200" indent="-457200">
              <a:spcBef>
                <a:spcPct val="0"/>
              </a:spcBef>
              <a:spcAft>
                <a:spcPct val="50000"/>
              </a:spcAft>
              <a:buFont typeface="Arial" panose="020B0604020202020204" pitchFamily="34" charset="0"/>
              <a:buChar char="•"/>
            </a:pPr>
            <a:r>
              <a:rPr lang="en-US" altLang="en-US" sz="1200" dirty="0"/>
              <a:t>Is the data reliable and adequate?</a:t>
            </a:r>
          </a:p>
          <a:p>
            <a:pPr marL="457200" indent="-457200">
              <a:spcBef>
                <a:spcPct val="0"/>
              </a:spcBef>
              <a:spcAft>
                <a:spcPct val="50000"/>
              </a:spcAft>
              <a:buFont typeface="Arial" panose="020B0604020202020204" pitchFamily="34" charset="0"/>
              <a:buChar char="•"/>
            </a:pPr>
            <a:r>
              <a:rPr lang="en-US" altLang="en-US" sz="1200" dirty="0"/>
              <a:t>If </a:t>
            </a:r>
            <a:r>
              <a:rPr lang="en-US" altLang="en-US" dirty="0"/>
              <a:t>multiple indicators, are they telling a similar story?</a:t>
            </a:r>
          </a:p>
          <a:p>
            <a:pPr marL="457200" indent="-457200">
              <a:spcBef>
                <a:spcPct val="0"/>
              </a:spcBef>
              <a:spcAft>
                <a:spcPct val="50000"/>
              </a:spcAft>
              <a:buFont typeface="Arial" panose="020B0604020202020204" pitchFamily="34" charset="0"/>
              <a:buChar char="•"/>
            </a:pPr>
            <a:r>
              <a:rPr lang="en-US" altLang="en-US" dirty="0"/>
              <a:t>And if data is disaggregated, are there important differences?</a:t>
            </a:r>
          </a:p>
          <a:p>
            <a:pPr marL="457200" indent="-457200">
              <a:spcBef>
                <a:spcPct val="0"/>
              </a:spcBef>
              <a:spcAft>
                <a:spcPct val="50000"/>
              </a:spcAft>
              <a:buFont typeface="Arial" panose="020B0604020202020204" pitchFamily="34" charset="0"/>
              <a:buChar char="•"/>
            </a:pPr>
            <a:endParaRPr lang="en-US" altLang="en-US" dirty="0"/>
          </a:p>
          <a:p>
            <a:pPr marL="0" indent="0">
              <a:spcBef>
                <a:spcPct val="0"/>
              </a:spcBef>
              <a:spcAft>
                <a:spcPct val="50000"/>
              </a:spcAft>
              <a:buFont typeface="Arial" panose="020B0604020202020204" pitchFamily="34" charset="0"/>
              <a:buNone/>
            </a:pPr>
            <a:r>
              <a:rPr lang="en-US" altLang="en-US" sz="1200" dirty="0"/>
              <a:t>Ultimately, the project manager must make a determination about whether progress is being made toward a result.  Some projects find it helpful to use a color coding or stop-light system as short-hand for performance.  Green means the result is meeting or exceeding expectations, red means it is underperforming at a concerning level and yellow is somewhere in the middle or neutral. </a:t>
            </a:r>
          </a:p>
          <a:p>
            <a:endParaRPr lang="en-US" dirty="0"/>
          </a:p>
        </p:txBody>
      </p:sp>
    </p:spTree>
    <p:extLst>
      <p:ext uri="{BB962C8B-B14F-4D97-AF65-F5344CB8AC3E}">
        <p14:creationId xmlns:p14="http://schemas.microsoft.com/office/powerpoint/2010/main" val="77001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June 2009</a:t>
            </a:r>
          </a:p>
        </p:txBody>
      </p:sp>
      <p:sp>
        <p:nvSpPr>
          <p:cNvPr id="223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27A755FA-937A-4521-A9FF-C3A7199C08E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3236" name="Rectangle 2"/>
          <p:cNvSpPr>
            <a:spLocks noGrp="1" noRot="1" noChangeAspect="1" noChangeArrowheads="1" noTextEdit="1"/>
          </p:cNvSpPr>
          <p:nvPr>
            <p:ph type="sldImg"/>
          </p:nvPr>
        </p:nvSpPr>
        <p:spPr>
          <a:ln/>
        </p:spPr>
      </p:sp>
      <p:sp>
        <p:nvSpPr>
          <p:cNvPr id="223237"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 many cases, project results will have multiple indicators and it is possible that they aren’t all moving in the same direction (or have the same stop-light color).</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How could that be possible?  What might be possible explanations for this?</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88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June 2009</a:t>
            </a:r>
          </a:p>
        </p:txBody>
      </p:sp>
      <p:sp>
        <p:nvSpPr>
          <p:cNvPr id="224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E8FAA92E-49FD-4C03-9F99-4A2F1499B7F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075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When the indicator data are mixed for a particular result, there can be several potential causes that should be investigated.</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b="1" dirty="0">
                <a:latin typeface="Arial" panose="020B0604020202020204" pitchFamily="34" charset="0"/>
                <a:cs typeface="Arial" panose="020B0604020202020204" pitchFamily="34" charset="0"/>
              </a:rPr>
              <a:t>Is the result truly </a:t>
            </a:r>
            <a:r>
              <a:rPr lang="en-US" altLang="en-US" b="1" dirty="0" err="1">
                <a:latin typeface="Arial" panose="020B0604020202020204" pitchFamily="34" charset="0"/>
                <a:cs typeface="Arial" panose="020B0604020202020204" pitchFamily="34" charset="0"/>
              </a:rPr>
              <a:t>uni</a:t>
            </a:r>
            <a:r>
              <a:rPr lang="en-US" altLang="en-US" b="1" dirty="0">
                <a:latin typeface="Arial" panose="020B0604020202020204" pitchFamily="34" charset="0"/>
                <a:cs typeface="Arial" panose="020B0604020202020204" pitchFamily="34" charset="0"/>
              </a:rPr>
              <a:t>-dimensional?  </a:t>
            </a:r>
            <a:r>
              <a:rPr lang="en-US" altLang="en-US" dirty="0">
                <a:latin typeface="Arial" panose="020B0604020202020204" pitchFamily="34" charset="0"/>
                <a:cs typeface="Arial" panose="020B0604020202020204" pitchFamily="34" charset="0"/>
              </a:rPr>
              <a:t>Perhaps the result statement is multi-dimensional with indicators measuring slightly different dimensions of the result  It may be worth considering whether the result should be modified or if the indicators are all relevant.  In the example, it appears that this is a singular result statement and not multi-dimensional.</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Another question to ask is whether the data is reliable for each of the indicators?  Is the data (or source) truly valid? Is there possibly a data quality issue?</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Another question is,  Is there a timing issue such that the full set of data hasn’t been reported for one or more indicators?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Lastly, it will be important to weigh the relative importance of each indicator. It may be that one indicator is a more direct measure than the others. </a:t>
            </a:r>
          </a:p>
        </p:txBody>
      </p:sp>
    </p:spTree>
    <p:extLst>
      <p:ext uri="{BB962C8B-B14F-4D97-AF65-F5344CB8AC3E}">
        <p14:creationId xmlns:p14="http://schemas.microsoft.com/office/powerpoint/2010/main" val="272271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Once you have completed your analysis and made a determination about performance for each indicator and result, map them to the project’s results framework </a:t>
            </a:r>
            <a:r>
              <a:rPr lang="en-US" dirty="0"/>
              <a:t>as shown in the example on the slide.</a:t>
            </a:r>
          </a:p>
          <a:p>
            <a:endParaRPr lang="en-US" dirty="0"/>
          </a:p>
          <a:p>
            <a:r>
              <a:rPr lang="en-US" dirty="0"/>
              <a:t>This is an effective way to visualize the overall performance of the project and assess whether the theory of change is holding true. </a:t>
            </a:r>
          </a:p>
        </p:txBody>
      </p:sp>
    </p:spTree>
    <p:extLst>
      <p:ext uri="{BB962C8B-B14F-4D97-AF65-F5344CB8AC3E}">
        <p14:creationId xmlns:p14="http://schemas.microsoft.com/office/powerpoint/2010/main" val="3110735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reviewing and assessing the project’s theory of change, there are several questions and issues to consider:</a:t>
            </a:r>
          </a:p>
          <a:p>
            <a:endParaRPr lang="en-US" dirty="0"/>
          </a:p>
          <a:p>
            <a:pPr marL="344488" indent="-342900">
              <a:buSzPts val="2400"/>
              <a:buFont typeface="Arial" panose="020B0604020202020204" pitchFamily="34" charset="0"/>
              <a:buChar char="•"/>
            </a:pPr>
            <a:r>
              <a:rPr lang="en-US" dirty="0"/>
              <a:t>Is the theory’s “</a:t>
            </a:r>
            <a:r>
              <a:rPr lang="en-US" b="1" dirty="0"/>
              <a:t>if-</a:t>
            </a:r>
            <a:r>
              <a:rPr lang="en-US" b="1" dirty="0" err="1"/>
              <a:t>then”causal</a:t>
            </a:r>
            <a:r>
              <a:rPr lang="en-US" b="1" dirty="0"/>
              <a:t> logic </a:t>
            </a:r>
            <a:r>
              <a:rPr lang="en-US" dirty="0"/>
              <a:t>holding true?  Is there clear evidence that achievement of lower-level results drives performance at the next higher level?  </a:t>
            </a:r>
          </a:p>
          <a:p>
            <a:pPr marL="344488" marR="0" lvl="0" indent="-342900" algn="l" defTabSz="914400" rtl="0" eaLnBrk="1" fontAlgn="auto" latinLnBrk="0" hangingPunct="1">
              <a:lnSpc>
                <a:spcPct val="100000"/>
              </a:lnSpc>
              <a:spcBef>
                <a:spcPts val="0"/>
              </a:spcBef>
              <a:spcAft>
                <a:spcPts val="0"/>
              </a:spcAft>
              <a:buClrTx/>
              <a:buSzPts val="2400"/>
              <a:buFont typeface="Arial" panose="020B0604020202020204" pitchFamily="34" charset="0"/>
              <a:buChar char="•"/>
              <a:tabLst/>
              <a:defRPr/>
            </a:pPr>
            <a:r>
              <a:rPr lang="en-US" sz="1200" dirty="0"/>
              <a:t>Are the achievements of results at each level </a:t>
            </a:r>
            <a:r>
              <a:rPr lang="en-US" sz="1200" b="1" i="1" dirty="0"/>
              <a:t>necessary and sufficient </a:t>
            </a:r>
            <a:r>
              <a:rPr lang="en-US" sz="1200" b="0" i="0" dirty="0"/>
              <a:t>to achieve results at the next level as anticipated?  </a:t>
            </a:r>
            <a:endParaRPr lang="en-US" dirty="0"/>
          </a:p>
          <a:p>
            <a:pPr marL="344488" indent="-342900">
              <a:buSzPts val="2400"/>
              <a:buFont typeface="Arial" panose="020B0604020202020204" pitchFamily="34" charset="0"/>
              <a:buChar char="•"/>
            </a:pPr>
            <a:r>
              <a:rPr lang="en-US" dirty="0"/>
              <a:t>Is the scope and scale of implementation of project activities and outputs driving progress toward lower-level results (e.g., sub-outcomes)? </a:t>
            </a:r>
          </a:p>
          <a:p>
            <a:pPr marL="344488" indent="-342900">
              <a:buSzPts val="2400"/>
              <a:buFont typeface="Arial" panose="020B0604020202020204" pitchFamily="34" charset="0"/>
              <a:buChar char="•"/>
            </a:pPr>
            <a:r>
              <a:rPr lang="en-US" sz="1200" dirty="0"/>
              <a:t>Are </a:t>
            </a:r>
            <a:r>
              <a:rPr lang="en-US" sz="1200" b="1" dirty="0"/>
              <a:t>critical assumptions </a:t>
            </a:r>
            <a:r>
              <a:rPr lang="en-US" sz="1200" dirty="0"/>
              <a:t>holding? Have new/unexpected external factors emerged?</a:t>
            </a:r>
          </a:p>
          <a:p>
            <a:pPr marL="344488" indent="-342900">
              <a:buSzPts val="2400"/>
              <a:buFont typeface="Arial" panose="020B0604020202020204" pitchFamily="34" charset="0"/>
              <a:buChar char="•"/>
            </a:pPr>
            <a:endParaRPr lang="en-US" sz="1200" dirty="0"/>
          </a:p>
          <a:p>
            <a:pPr marL="344488" indent="-342900">
              <a:buSzPts val="2400"/>
              <a:buFont typeface="Arial" panose="020B0604020202020204" pitchFamily="34" charset="0"/>
              <a:buChar char="•"/>
            </a:pPr>
            <a:r>
              <a:rPr lang="en-US" sz="1200" dirty="0"/>
              <a:t>This analysis and review will help determine if the project’s theory of change is working as expected or if changes might be needed based on the reality of implementation.  </a:t>
            </a:r>
          </a:p>
          <a:p>
            <a:pPr marL="344488" indent="-342900">
              <a:buSzPts val="2400"/>
              <a:buFont typeface="Arial" panose="020B0604020202020204" pitchFamily="34" charset="0"/>
              <a:buChar char="•"/>
            </a:pPr>
            <a:r>
              <a:rPr lang="en-US" sz="1200" dirty="0"/>
              <a:t>Note that all potential changes to the framework need to be thoroughly discussed and approved by ILAB.</a:t>
            </a:r>
          </a:p>
          <a:p>
            <a:endParaRPr lang="en-US" dirty="0"/>
          </a:p>
        </p:txBody>
      </p:sp>
    </p:spTree>
    <p:extLst>
      <p:ext uri="{BB962C8B-B14F-4D97-AF65-F5344CB8AC3E}">
        <p14:creationId xmlns:p14="http://schemas.microsoft.com/office/powerpoint/2010/main" val="4097474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36</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Let’s look at a few scenarios to allow you to practice assessing the theory of change.</a:t>
            </a:r>
          </a:p>
          <a:p>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In Scenario A shown on the slide we see that </a:t>
            </a:r>
            <a:r>
              <a:rPr lang="en-US" sz="1200" b="0" i="0" u="none" strike="noStrike" kern="1200" baseline="0" dirty="0">
                <a:solidFill>
                  <a:schemeClr val="tx1"/>
                </a:solidFill>
                <a:latin typeface="+mn-lt"/>
                <a:ea typeface="ＭＳ Ｐゴシック" charset="-128"/>
                <a:cs typeface="ＭＳ Ｐゴシック" charset="-128"/>
              </a:rPr>
              <a:t>the data indicates that for Outcome 1 and 3, performance is moving in the right direction, while for Outcome 2 performance is below expectation.  We also see that at this point, performance is below expectation for the Project’s Objective.  Is the theory of change holding true?  </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What is the possible theory of change explanation for why the Project Objective is not being achieved as expected at this point in the project?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Pause the recording to think about your response.  Once ready, press play.</a:t>
            </a:r>
          </a:p>
          <a:p>
            <a:endParaRPr lang="en-US" alt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ＭＳ Ｐゴシック" charset="-128"/>
                <a:cs typeface="ＭＳ Ｐゴシック" charset="-128"/>
              </a:rPr>
              <a:t>Based on the project’s theory of change, Outcomes 1, 2 and 3 are all necessary for the achievement of the project objective. Therefore, since Outcome 2 is underperforming, it may be a logical to assume that performance of Outcome 2 is affecting the performance of the Project Objective. </a:t>
            </a:r>
          </a:p>
          <a:p>
            <a:endParaRPr lang="en-US" sz="1200" b="0" i="0" u="none" strike="noStrike" kern="1200" baseline="0" dirty="0">
              <a:solidFill>
                <a:schemeClr val="tx1"/>
              </a:solidFill>
              <a:latin typeface="+mn-lt"/>
              <a:ea typeface="ＭＳ Ｐゴシック" charset="-128"/>
              <a:cs typeface="ＭＳ Ｐゴシック" charset="-128"/>
            </a:endParaRPr>
          </a:p>
          <a:p>
            <a:r>
              <a:rPr lang="en-US" sz="1200" b="0" i="0" u="none" strike="noStrike" kern="1200" baseline="0" dirty="0">
                <a:solidFill>
                  <a:schemeClr val="tx1"/>
                </a:solidFill>
                <a:latin typeface="+mn-lt"/>
                <a:ea typeface="ＭＳ Ｐゴシック" charset="-128"/>
                <a:cs typeface="ＭＳ Ｐゴシック" charset="-128"/>
              </a:rPr>
              <a:t>The team would then want to further analyze  Outcome 2 to see why it is not occurring as expected—perhaps by looking at the even lower-level results contributing to it—and take corrective action to improve performance at that level. </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733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37</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Let’s look at Scenario B.  In this case Outcomes 1, 2 and 3 are all performing at or above expectations, but the Project Objective is not.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What might be possible explanations? </a:t>
            </a:r>
          </a:p>
          <a:p>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Pause the recording to think about your response.  Once ready, press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ＭＳ Ｐゴシック" charset="-128"/>
                <a:cs typeface="ＭＳ Ｐゴシック" charset="-128"/>
              </a:rPr>
              <a:t>There are several potential explanations to consider and investigate.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One is that the three outcomes are not sufficient to achieve the Project Objective.  Perhaps there is another factor/result that is necessary but has not been considered.</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Another possible explanation is that the degree of progress for the outcomes is not enough, at this point in the project, to affect the Project Objective. In other words, the outcomes could be meeting their targets and trending in the right direction, but they haven’t achieved a tipping point that will impact the change at the Project Objective level.</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ＭＳ Ｐゴシック" charset="-128"/>
              <a:cs typeface="ＭＳ Ｐゴシック"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Yet another possibility is that certain critical assumptions and external risks may be negatively affecting progress toward the Project Objective.</a:t>
            </a:r>
          </a:p>
          <a:p>
            <a:br>
              <a:rPr lang="en-US" altLang="en-US" sz="1200" b="0" i="0" u="none" strike="noStrike" kern="1200" baseline="0" dirty="0">
                <a:solidFill>
                  <a:schemeClr val="tx1"/>
                </a:solidFill>
                <a:latin typeface="+mn-lt"/>
                <a:ea typeface="ＭＳ Ｐゴシック" charset="-128"/>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291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6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DAE43D5-464E-48F4-B528-ED2F3DF03CA5}" type="slidenum">
              <a:rPr lang="en-US" altLang="en-US" sz="1200">
                <a:latin typeface="Arial" panose="020B0604020202020204" pitchFamily="34" charset="0"/>
                <a:cs typeface="Arial" panose="020B0604020202020204" pitchFamily="34" charset="0"/>
              </a:rPr>
              <a:pPr/>
              <a:t>38</a:t>
            </a:fld>
            <a:endParaRPr lang="en-US" altLang="en-US" sz="1200">
              <a:latin typeface="Arial" panose="020B0604020202020204" pitchFamily="34" charset="0"/>
              <a:cs typeface="Arial" panose="020B0604020202020204" pitchFamily="34" charset="0"/>
            </a:endParaRPr>
          </a:p>
        </p:txBody>
      </p:sp>
      <p:sp>
        <p:nvSpPr>
          <p:cNvPr id="226308" name="Rectangle 2"/>
          <p:cNvSpPr>
            <a:spLocks noGrp="1" noRot="1" noChangeAspect="1" noChangeArrowheads="1" noTextEdit="1"/>
          </p:cNvSpPr>
          <p:nvPr>
            <p:ph type="sldImg"/>
          </p:nvPr>
        </p:nvSpPr>
        <p:spPr>
          <a:ln/>
        </p:spPr>
      </p:sp>
      <p:sp>
        <p:nvSpPr>
          <p:cNvPr id="226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Let’s look at one more Scenario.  In this case, we see that the Project Objective is being achieved as expected but one of the three outcomes that support it is not.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What might be the explanation for this?  Pause the recording and when you have your answer, press play.</a:t>
            </a:r>
          </a:p>
          <a:p>
            <a:endParaRPr lang="en-US" alt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mn-lt"/>
                <a:ea typeface="ＭＳ Ｐゴシック" charset="-128"/>
                <a:cs typeface="ＭＳ Ｐゴシック" charset="-128"/>
              </a:rPr>
              <a:t>Since the Project Objective is being achieved despite the poor performance of Outcome 1, the project team might  consider the possibility that there is a flaw in the theory of change—i.e., that the non-performing result (Outcome 1) isn’t necessary.  </a:t>
            </a:r>
          </a:p>
          <a:p>
            <a:endParaRPr lang="en-US" altLang="en-US" sz="1200" b="0" i="0" u="none" strike="noStrike" kern="1200" baseline="0" dirty="0">
              <a:solidFill>
                <a:schemeClr val="tx1"/>
              </a:solidFill>
              <a:latin typeface="+mn-lt"/>
              <a:ea typeface="ＭＳ Ｐゴシック" charset="-128"/>
              <a:cs typeface="Arial" panose="020B0604020202020204" pitchFamily="34" charset="0"/>
            </a:endParaRPr>
          </a:p>
          <a:p>
            <a:r>
              <a:rPr lang="en-US" altLang="en-US" sz="1200" b="0" i="0" u="none" strike="noStrike" kern="1200" baseline="0" dirty="0">
                <a:solidFill>
                  <a:schemeClr val="tx1"/>
                </a:solidFill>
                <a:latin typeface="+mn-lt"/>
                <a:ea typeface="ＭＳ Ｐゴシック" charset="-128"/>
                <a:cs typeface="Arial" panose="020B0604020202020204" pitchFamily="34" charset="0"/>
              </a:rPr>
              <a:t>It may also be the case that there is an issue with the data for Outcome 1 or the determination of performance was wrong.  In any of these cases, it will be important for the project to research this further and make appropriate adjustments.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776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projects are not achieving their results, there could be i</a:t>
            </a:r>
            <a:r>
              <a:rPr lang="en-US" baseline="0" dirty="0"/>
              <a:t>ssues with the implementation of project activities.  Thus, it is important to review performance data and the implementation of activities concurrently.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Here are a few questions that can help guide the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Are activities on track? Are goods and services being delivered on time or were there delays that have impacted the performance of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Are activities being delivered at the expected quantity?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Is the quality of the activities and outputs adequate to drive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And are project partners performing as expected?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All of these are important implementation considerations that provide meaningful context for interpreting the performance data.</a:t>
            </a:r>
          </a:p>
          <a:p>
            <a:endParaRPr lang="en-US" dirty="0"/>
          </a:p>
        </p:txBody>
      </p:sp>
    </p:spTree>
    <p:extLst>
      <p:ext uri="{BB962C8B-B14F-4D97-AF65-F5344CB8AC3E}">
        <p14:creationId xmlns:p14="http://schemas.microsoft.com/office/powerpoint/2010/main" val="166781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include three sections:</a:t>
            </a:r>
          </a:p>
          <a:p>
            <a:pPr marL="171450" indent="-171450">
              <a:buFont typeface="Arial" panose="020B0604020202020204" pitchFamily="34" charset="0"/>
              <a:buChar char="•"/>
            </a:pPr>
            <a:r>
              <a:rPr lang="en-US" dirty="0"/>
              <a:t>An overview of performance monitoring.  </a:t>
            </a:r>
          </a:p>
          <a:p>
            <a:pPr marL="171450" indent="-171450">
              <a:buFont typeface="Arial" panose="020B0604020202020204" pitchFamily="34" charset="0"/>
              <a:buChar char="•"/>
            </a:pPr>
            <a:r>
              <a:rPr lang="en-US" dirty="0"/>
              <a:t>Analyzing monitoring data and</a:t>
            </a:r>
          </a:p>
          <a:p>
            <a:pPr marL="171450" indent="-171450">
              <a:buFont typeface="Arial" panose="020B0604020202020204" pitchFamily="34" charset="0"/>
              <a:buChar char="•"/>
            </a:pPr>
            <a:r>
              <a:rPr lang="en-US" dirty="0"/>
              <a:t>Using data for performance improvement.</a:t>
            </a:r>
          </a:p>
        </p:txBody>
      </p:sp>
    </p:spTree>
    <p:extLst>
      <p:ext uri="{BB962C8B-B14F-4D97-AF65-F5344CB8AC3E}">
        <p14:creationId xmlns:p14="http://schemas.microsoft.com/office/powerpoint/2010/main" val="3376111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1200">
                <a:latin typeface="Arial" panose="020B0604020202020204" pitchFamily="34" charset="0"/>
                <a:cs typeface="Arial" panose="020B0604020202020204" pitchFamily="34" charset="0"/>
              </a:rPr>
              <a:t>June 2009</a:t>
            </a:r>
          </a:p>
        </p:txBody>
      </p:sp>
      <p:sp>
        <p:nvSpPr>
          <p:cNvPr id="229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000">
                <a:solidFill>
                  <a:schemeClr val="tx1"/>
                </a:solidFill>
                <a:latin typeface="Times New Roman" panose="02020603050405020304" pitchFamily="18" charset="0"/>
                <a:ea typeface="MS PGothic" panose="020B0600070205080204" pitchFamily="34" charset="-128"/>
              </a:defRPr>
            </a:lvl1pPr>
            <a:lvl2pPr marL="742950" indent="-285750" defTabSz="920750">
              <a:defRPr sz="2000">
                <a:solidFill>
                  <a:schemeClr val="tx1"/>
                </a:solidFill>
                <a:latin typeface="Times New Roman" panose="02020603050405020304" pitchFamily="18" charset="0"/>
                <a:ea typeface="MS PGothic" panose="020B0600070205080204" pitchFamily="34" charset="-128"/>
              </a:defRPr>
            </a:lvl2pPr>
            <a:lvl3pPr marL="1143000" indent="-228600" defTabSz="920750">
              <a:defRPr sz="2000">
                <a:solidFill>
                  <a:schemeClr val="tx1"/>
                </a:solidFill>
                <a:latin typeface="Times New Roman" panose="02020603050405020304" pitchFamily="18" charset="0"/>
                <a:ea typeface="MS PGothic" panose="020B0600070205080204" pitchFamily="34" charset="-128"/>
              </a:defRPr>
            </a:lvl3pPr>
            <a:lvl4pPr marL="1600200" indent="-228600" defTabSz="920750">
              <a:defRPr sz="2000">
                <a:solidFill>
                  <a:schemeClr val="tx1"/>
                </a:solidFill>
                <a:latin typeface="Times New Roman" panose="02020603050405020304" pitchFamily="18" charset="0"/>
                <a:ea typeface="MS PGothic" panose="020B0600070205080204" pitchFamily="34" charset="-128"/>
              </a:defRPr>
            </a:lvl4pPr>
            <a:lvl5pPr marL="2057400" indent="-228600" defTabSz="920750">
              <a:defRPr sz="2000">
                <a:solidFill>
                  <a:schemeClr val="tx1"/>
                </a:solidFill>
                <a:latin typeface="Times New Roman"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8E3C666E-78DD-4181-A618-293CC69E9C3D}" type="slidenum">
              <a:rPr lang="en-US" altLang="en-US" sz="1200">
                <a:latin typeface="Arial" panose="020B0604020202020204" pitchFamily="34" charset="0"/>
                <a:cs typeface="Arial" panose="020B0604020202020204" pitchFamily="34" charset="0"/>
              </a:rPr>
              <a:pPr/>
              <a:t>40</a:t>
            </a:fld>
            <a:endParaRPr lang="en-US" altLang="en-US" sz="1200">
              <a:latin typeface="Arial" panose="020B0604020202020204" pitchFamily="34" charset="0"/>
              <a:cs typeface="Arial" panose="020B0604020202020204" pitchFamily="34" charset="0"/>
            </a:endParaRPr>
          </a:p>
        </p:txBody>
      </p:sp>
      <p:sp>
        <p:nvSpPr>
          <p:cNvPr id="229380" name="Rectangle 2"/>
          <p:cNvSpPr>
            <a:spLocks noGrp="1" noRot="1" noChangeAspect="1" noChangeArrowheads="1" noTextEdit="1"/>
          </p:cNvSpPr>
          <p:nvPr>
            <p:ph type="sldImg"/>
          </p:nvPr>
        </p:nvSpPr>
        <p:spPr>
          <a:ln/>
        </p:spPr>
      </p:sp>
      <p:sp>
        <p:nvSpPr>
          <p:cNvPr id="229381"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Here is a summary of reasons why project performance could be below expectation.</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It could be an implementation problem, a theory of change problem, critical assumptions may not be holding, there could be issues with data for particular indicators or it could be some combination of above.</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Note that poor or exceptionally good performance can be a trigger for an evaluation.</a:t>
            </a:r>
          </a:p>
        </p:txBody>
      </p:sp>
    </p:spTree>
    <p:extLst>
      <p:ext uri="{BB962C8B-B14F-4D97-AF65-F5344CB8AC3E}">
        <p14:creationId xmlns:p14="http://schemas.microsoft.com/office/powerpoint/2010/main" val="2677868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Evaluations provide a compliment to performance monitoring.  ILAB grants are required to have mid-term and final evaluations. These help answer specific questions about performance, including the results achieved, the effectiveness and efficiency of implementation. </a:t>
            </a:r>
          </a:p>
          <a:p>
            <a:br>
              <a:rPr lang="en-US" dirty="0"/>
            </a:br>
            <a:r>
              <a:rPr lang="en-US" dirty="0"/>
              <a:t>Evaluations can be used to improve understanding around</a:t>
            </a:r>
          </a:p>
          <a:p>
            <a:pPr marL="171450" indent="-171450">
              <a:buFont typeface="Arial" panose="020B0604020202020204" pitchFamily="34" charset="0"/>
              <a:buChar char="•"/>
            </a:pPr>
            <a:r>
              <a:rPr lang="en-US" dirty="0"/>
              <a:t>The strategy– is the project doing the right things to  achieve its goal?  </a:t>
            </a:r>
          </a:p>
          <a:p>
            <a:pPr marL="171450" indent="-171450">
              <a:buFont typeface="Arial" panose="020B0604020202020204" pitchFamily="34" charset="0"/>
              <a:buChar char="•"/>
            </a:pPr>
            <a:r>
              <a:rPr lang="en-US" dirty="0"/>
              <a:t>The operations- are the activities and approaches effective and efficient and are they meeting the needs of key stakeholders? </a:t>
            </a:r>
          </a:p>
          <a:p>
            <a:pPr marL="171450" indent="-171450">
              <a:buFont typeface="Arial" panose="020B0604020202020204" pitchFamily="34" charset="0"/>
              <a:buChar char="•"/>
            </a:pPr>
            <a:r>
              <a:rPr lang="en-US" dirty="0"/>
              <a:t>Learning-- Evaluations also document what has been learned- such as best practices and lessons learned. They also provide recommendations for alternative approaches and adjustments to improve the project’s performance.</a:t>
            </a:r>
          </a:p>
        </p:txBody>
      </p:sp>
    </p:spTree>
    <p:extLst>
      <p:ext uri="{BB962C8B-B14F-4D97-AF65-F5344CB8AC3E}">
        <p14:creationId xmlns:p14="http://schemas.microsoft.com/office/powerpoint/2010/main" val="349617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altLang="en-US" dirty="0">
                <a:latin typeface="Arial" panose="020B0604020202020204" pitchFamily="34" charset="0"/>
              </a:rPr>
              <a:t>The last step in the RBM cycle is to use the analysis of the data to Make Decisions.  One potential decision could be to revise the theory of change.  If approved by ILAB, modifications could include:</a:t>
            </a:r>
          </a:p>
          <a:p>
            <a:pPr marL="171450" indent="-171450" eaLnBrk="1" hangingPunct="1">
              <a:buFont typeface="Arial" panose="020B0604020202020204" pitchFamily="34" charset="0"/>
              <a:buChar char="•"/>
            </a:pPr>
            <a:r>
              <a:rPr lang="en-US" dirty="0">
                <a:latin typeface="Arial" panose="020B0604020202020204" pitchFamily="34" charset="0"/>
              </a:rPr>
              <a:t>adding additional results to address logic gaps; </a:t>
            </a:r>
          </a:p>
          <a:p>
            <a:pPr marL="171450" indent="-171450" eaLnBrk="1" hangingPunct="1">
              <a:buFont typeface="Arial" panose="020B0604020202020204" pitchFamily="34" charset="0"/>
              <a:buChar char="•"/>
            </a:pPr>
            <a:r>
              <a:rPr lang="en-US" dirty="0">
                <a:latin typeface="Arial" panose="020B0604020202020204" pitchFamily="34" charset="0"/>
              </a:rPr>
              <a:t>removing results that have turned out to be unnecessary to achieve the project’s objective;</a:t>
            </a:r>
          </a:p>
          <a:p>
            <a:pPr marL="171450" indent="-171450" eaLnBrk="1" hangingPunct="1">
              <a:buFont typeface="Arial" panose="020B0604020202020204" pitchFamily="34" charset="0"/>
              <a:buChar char="•"/>
            </a:pPr>
            <a:r>
              <a:rPr lang="en-US" dirty="0">
                <a:latin typeface="Arial" panose="020B0604020202020204" pitchFamily="34" charset="0"/>
              </a:rPr>
              <a:t>Or strengthen flawed results because for example they are multi-dimensional, or not measurable.</a:t>
            </a:r>
          </a:p>
          <a:p>
            <a:endParaRPr lang="en-US" dirty="0"/>
          </a:p>
        </p:txBody>
      </p:sp>
    </p:spTree>
    <p:extLst>
      <p:ext uri="{BB962C8B-B14F-4D97-AF65-F5344CB8AC3E}">
        <p14:creationId xmlns:p14="http://schemas.microsoft.com/office/powerpoint/2010/main" val="290497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and probably the most common, is to adjust some aspect of implementation.  This could include:</a:t>
            </a:r>
          </a:p>
          <a:p>
            <a:endParaRPr lang="en-US" dirty="0"/>
          </a:p>
          <a:p>
            <a:pPr marL="793750" lvl="1" indent="-336550">
              <a:lnSpc>
                <a:spcPct val="150000"/>
              </a:lnSpc>
              <a:buClr>
                <a:srgbClr val="C00000"/>
              </a:buClr>
              <a:buSzPct val="80000"/>
              <a:buFont typeface="Arial" panose="020B0604020202020204" pitchFamily="34" charset="0"/>
              <a:buChar char="•"/>
              <a:defRPr/>
            </a:pPr>
            <a:r>
              <a:rPr lang="en-US" sz="1200" dirty="0"/>
              <a:t>Adding new activities to enhance performance</a:t>
            </a:r>
          </a:p>
          <a:p>
            <a:pPr marL="793750" lvl="1" indent="-336550">
              <a:lnSpc>
                <a:spcPct val="150000"/>
              </a:lnSpc>
              <a:buClr>
                <a:srgbClr val="C00000"/>
              </a:buClr>
              <a:buSzPct val="80000"/>
              <a:buFont typeface="Arial" panose="020B0604020202020204" pitchFamily="34" charset="0"/>
              <a:buChar char="•"/>
              <a:defRPr/>
            </a:pPr>
            <a:r>
              <a:rPr lang="en-US" sz="1200" dirty="0"/>
              <a:t>Stopping ineffective activities</a:t>
            </a:r>
          </a:p>
          <a:p>
            <a:pPr marL="793750" lvl="1" indent="-336550">
              <a:lnSpc>
                <a:spcPct val="150000"/>
              </a:lnSpc>
              <a:buClr>
                <a:srgbClr val="C00000"/>
              </a:buClr>
              <a:buSzPct val="80000"/>
              <a:buFont typeface="Arial" panose="020B0604020202020204" pitchFamily="34" charset="0"/>
              <a:buChar char="•"/>
              <a:defRPr/>
            </a:pPr>
            <a:r>
              <a:rPr lang="en-US" sz="1200" dirty="0"/>
              <a:t>Improving the quality of activities </a:t>
            </a:r>
          </a:p>
          <a:p>
            <a:pPr marL="793750" lvl="1" indent="-336550">
              <a:lnSpc>
                <a:spcPct val="150000"/>
              </a:lnSpc>
              <a:buClr>
                <a:srgbClr val="C00000"/>
              </a:buClr>
              <a:buSzPct val="80000"/>
              <a:buFont typeface="Arial" panose="020B0604020202020204" pitchFamily="34" charset="0"/>
              <a:buChar char="•"/>
              <a:defRPr/>
            </a:pPr>
            <a:r>
              <a:rPr lang="en-US" sz="1200" dirty="0"/>
              <a:t>Shifting resources among activities</a:t>
            </a:r>
          </a:p>
          <a:p>
            <a:pPr marL="793750" lvl="1" indent="-336550">
              <a:lnSpc>
                <a:spcPct val="150000"/>
              </a:lnSpc>
              <a:buClr>
                <a:srgbClr val="C00000"/>
              </a:buClr>
              <a:buSzPct val="80000"/>
              <a:buFont typeface="Arial" panose="020B0604020202020204" pitchFamily="34" charset="0"/>
              <a:buChar char="•"/>
              <a:defRPr/>
            </a:pPr>
            <a:r>
              <a:rPr lang="en-US" sz="1200" dirty="0"/>
              <a:t>Modifying or terminating agreements with underperforming partners and</a:t>
            </a:r>
          </a:p>
          <a:p>
            <a:pPr marL="793750" lvl="1" indent="-336550">
              <a:lnSpc>
                <a:spcPct val="150000"/>
              </a:lnSpc>
              <a:buClr>
                <a:srgbClr val="C00000"/>
              </a:buClr>
              <a:buSzPct val="80000"/>
              <a:buFont typeface="Arial" panose="020B0604020202020204" pitchFamily="34" charset="0"/>
              <a:buChar char="•"/>
              <a:defRPr/>
            </a:pPr>
            <a:r>
              <a:rPr lang="en-US" sz="1200" dirty="0"/>
              <a:t>Making staffing changes.</a:t>
            </a:r>
          </a:p>
          <a:p>
            <a:endParaRPr lang="en-US" dirty="0"/>
          </a:p>
        </p:txBody>
      </p:sp>
    </p:spTree>
    <p:extLst>
      <p:ext uri="{BB962C8B-B14F-4D97-AF65-F5344CB8AC3E}">
        <p14:creationId xmlns:p14="http://schemas.microsoft.com/office/powerpoint/2010/main" val="244584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900" b="0" dirty="0"/>
              <a:t>It might be the case that indicators or targets need to be modified.</a:t>
            </a:r>
            <a:endParaRPr lang="en-US" altLang="en-US" sz="2900" b="1" dirty="0"/>
          </a:p>
          <a:p>
            <a:endParaRPr lang="en-US" altLang="en-US" sz="2900" b="1" dirty="0"/>
          </a:p>
          <a:p>
            <a:r>
              <a:rPr lang="en-US" altLang="en-US" sz="2900" b="0" dirty="0"/>
              <a:t>New indicators could be added to provide better data to assess results. Indicators that were not practical or useful, could be dropped or in some cases existing indicators may be modified</a:t>
            </a:r>
            <a:r>
              <a:rPr lang="en-US" altLang="en-US" sz="2900" dirty="0"/>
              <a:t>. Grantees must obtain the approval of ILAB to change indicators.</a:t>
            </a:r>
          </a:p>
          <a:p>
            <a:endParaRPr lang="en-US" altLang="en-US" sz="2900" dirty="0"/>
          </a:p>
          <a:p>
            <a:r>
              <a:rPr lang="en-US" altLang="en-US" sz="2900" dirty="0"/>
              <a:t>It may also be decided that targets need to be modified if the current ones aren’t realistic.  As noted earlier, targets cannot be removed from a grantee’s TPR report but new targets can be added with the label “New/updated target.”  </a:t>
            </a:r>
            <a:endParaRPr lang="en-US" dirty="0"/>
          </a:p>
        </p:txBody>
      </p:sp>
    </p:spTree>
    <p:extLst>
      <p:ext uri="{BB962C8B-B14F-4D97-AF65-F5344CB8AC3E}">
        <p14:creationId xmlns:p14="http://schemas.microsoft.com/office/powerpoint/2010/main" val="692807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a project’s analysis may have uncovered data quality issues that need to be addressed.  </a:t>
            </a:r>
          </a:p>
          <a:p>
            <a:endParaRPr lang="en-US" dirty="0"/>
          </a:p>
          <a:p>
            <a:r>
              <a:rPr lang="en-US" dirty="0"/>
              <a:t>This could include modifying or dropping indicators or targets, as discussed previously.</a:t>
            </a:r>
          </a:p>
          <a:p>
            <a:r>
              <a:rPr lang="en-US" dirty="0"/>
              <a:t>It could also entail modifications to the PMP such as adding definitions of key terms, changing the % of records verified, etc.</a:t>
            </a:r>
          </a:p>
          <a:p>
            <a:r>
              <a:rPr lang="en-US" dirty="0"/>
              <a:t>Lastly, action could be taken to address data issues stemming from the data collection.  This might mean improving data collection instruments, improving the training of data collectors, or adding in greater oversight and quality checks to the data collection process.</a:t>
            </a:r>
          </a:p>
          <a:p>
            <a:endParaRPr lang="en-US" dirty="0"/>
          </a:p>
          <a:p>
            <a:r>
              <a:rPr lang="en-US" dirty="0"/>
              <a:t>In sum, based on the evidence collected and analyzed a project will need to learn and adapt. These adaptations can be to implementation, to the project’s strategy/theory of change or to its indicators, targets and data quality procedures.</a:t>
            </a:r>
          </a:p>
        </p:txBody>
      </p:sp>
    </p:spTree>
    <p:extLst>
      <p:ext uri="{BB962C8B-B14F-4D97-AF65-F5344CB8AC3E}">
        <p14:creationId xmlns:p14="http://schemas.microsoft.com/office/powerpoint/2010/main" val="1494336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do a Knowledge Check.</a:t>
            </a:r>
          </a:p>
        </p:txBody>
      </p:sp>
    </p:spTree>
    <p:extLst>
      <p:ext uri="{BB962C8B-B14F-4D97-AF65-F5344CB8AC3E}">
        <p14:creationId xmlns:p14="http://schemas.microsoft.com/office/powerpoint/2010/main" val="1894465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buFont typeface="Arial" panose="020B0604020202020204" pitchFamily="34" charset="0"/>
              <a:buChar char="•"/>
            </a:pPr>
            <a:r>
              <a:rPr lang="en-US" b="0" dirty="0"/>
              <a:t>Question 1: </a:t>
            </a:r>
            <a:r>
              <a:rPr lang="en-US" altLang="en-US" sz="1200" b="1" dirty="0">
                <a:cs typeface="Times New Roman" panose="02020603050405020304" pitchFamily="18" charset="0"/>
              </a:rPr>
              <a:t>Which of the following are common ways to analyze indicator data? </a:t>
            </a:r>
            <a:r>
              <a:rPr lang="en-US" altLang="en-US" sz="1200" dirty="0">
                <a:cs typeface="Times New Roman" panose="02020603050405020304" pitchFamily="18" charset="0"/>
              </a:rPr>
              <a:t>(Select all that apply)</a:t>
            </a:r>
          </a:p>
          <a:p>
            <a:pPr marL="0" indent="0">
              <a:buNone/>
              <a:defRPr/>
            </a:pPr>
            <a:endParaRPr lang="en-US" altLang="en-US" sz="1200" b="1" dirty="0">
              <a:cs typeface="Times New Roman" panose="02020603050405020304" pitchFamily="18" charset="0"/>
            </a:endParaRPr>
          </a:p>
          <a:p>
            <a:pPr marL="628650" lvl="1" indent="-171450">
              <a:buFont typeface="Arial" panose="020B0604020202020204" pitchFamily="34" charset="0"/>
              <a:buChar char="•"/>
              <a:defRPr/>
            </a:pPr>
            <a:r>
              <a:rPr lang="en-US" altLang="en-US" sz="1200" dirty="0">
                <a:cs typeface="Times New Roman" panose="02020603050405020304" pitchFamily="18" charset="0"/>
              </a:rPr>
              <a:t>Compare against targets</a:t>
            </a:r>
          </a:p>
          <a:p>
            <a:pPr marL="628650" lvl="1" indent="-171450">
              <a:buFont typeface="Arial" panose="020B0604020202020204" pitchFamily="34" charset="0"/>
              <a:buChar char="•"/>
              <a:defRPr/>
            </a:pPr>
            <a:r>
              <a:rPr lang="en-US" altLang="en-US" sz="1200" dirty="0">
                <a:cs typeface="Times New Roman" panose="02020603050405020304" pitchFamily="18" charset="0"/>
              </a:rPr>
              <a:t>Compare against prior period</a:t>
            </a:r>
          </a:p>
          <a:p>
            <a:pPr marL="628650" lvl="1" indent="-171450">
              <a:buFont typeface="Arial" panose="020B0604020202020204" pitchFamily="34" charset="0"/>
              <a:buChar char="•"/>
              <a:defRPr/>
            </a:pPr>
            <a:r>
              <a:rPr lang="en-US" altLang="en-US" sz="1200" dirty="0">
                <a:cs typeface="Times New Roman" panose="02020603050405020304" pitchFamily="18" charset="0"/>
              </a:rPr>
              <a:t>Look at the performance trend against baseline</a:t>
            </a:r>
          </a:p>
          <a:p>
            <a:pPr marL="628650" lvl="1" indent="-171450">
              <a:buFont typeface="Arial" panose="020B0604020202020204" pitchFamily="34" charset="0"/>
              <a:buChar char="•"/>
              <a:defRPr/>
            </a:pPr>
            <a:r>
              <a:rPr lang="en-US" altLang="en-US" sz="1200" dirty="0">
                <a:cs typeface="Times New Roman" panose="02020603050405020304" pitchFamily="18" charset="0"/>
              </a:rPr>
              <a:t>Compare against the current workplan activities</a:t>
            </a:r>
          </a:p>
          <a:p>
            <a:pPr>
              <a:defRPr/>
            </a:pPr>
            <a:endParaRPr lang="en-US" dirty="0"/>
          </a:p>
          <a:p>
            <a:pPr>
              <a:defRPr/>
            </a:pPr>
            <a:r>
              <a:rPr lang="en-US" dirty="0"/>
              <a:t>Pause the recording and once you have answer, press play.</a:t>
            </a:r>
          </a:p>
          <a:p>
            <a:pPr>
              <a:defRPr/>
            </a:pPr>
            <a:endParaRPr lang="en-US" dirty="0"/>
          </a:p>
          <a:p>
            <a:pPr>
              <a:defRPr/>
            </a:pPr>
            <a:r>
              <a:rPr lang="en-US" dirty="0"/>
              <a:t>All of the answer choices are ways that can be used to analyze performance data.</a:t>
            </a:r>
          </a:p>
          <a:p>
            <a:pPr marL="362480" indent="-362480">
              <a:buFont typeface="Arial" panose="020B0604020202020204" pitchFamily="34" charset="0"/>
              <a:buChar char="•"/>
            </a:pPr>
            <a:endParaRPr lang="en-US" b="0" dirty="0"/>
          </a:p>
        </p:txBody>
      </p:sp>
    </p:spTree>
    <p:extLst>
      <p:ext uri="{BB962C8B-B14F-4D97-AF65-F5344CB8AC3E}">
        <p14:creationId xmlns:p14="http://schemas.microsoft.com/office/powerpoint/2010/main" val="2505010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Question 2: </a:t>
            </a:r>
            <a:r>
              <a:rPr lang="en-US" sz="1200" b="1" i="0" dirty="0">
                <a:effectLst/>
              </a:rPr>
              <a:t>If progress of lower results is strongly positive but the next higher-level result to which they contribute is </a:t>
            </a:r>
            <a:r>
              <a:rPr lang="en-US" sz="1200" b="1" i="0" u="sng" dirty="0">
                <a:effectLst/>
              </a:rPr>
              <a:t>Not</a:t>
            </a:r>
            <a:r>
              <a:rPr lang="en-US" sz="1200" b="1" i="0" dirty="0">
                <a:effectLst/>
              </a:rPr>
              <a:t> being achieved, it could mean which of the following?</a:t>
            </a:r>
          </a:p>
          <a:p>
            <a:pPr>
              <a:defRPr/>
            </a:pPr>
            <a:endParaRPr lang="en-US" altLang="en-US" sz="1000" dirty="0">
              <a:solidFill>
                <a:srgbClr val="04222D"/>
              </a:solidFill>
              <a:cs typeface="Times New Roman" panose="02020603050405020304" pitchFamily="18" charset="0"/>
            </a:endParaRPr>
          </a:p>
          <a:p>
            <a:pPr marL="628650" lvl="1" indent="-171450">
              <a:buFont typeface="Arial" panose="020B0604020202020204" pitchFamily="34" charset="0"/>
              <a:buChar char="•"/>
              <a:defRPr/>
            </a:pPr>
            <a:r>
              <a:rPr lang="en-US" altLang="en-US" sz="1200" dirty="0">
                <a:cs typeface="Times New Roman" panose="02020603050405020304" pitchFamily="18" charset="0"/>
              </a:rPr>
              <a:t>The theory of change logic is flawed</a:t>
            </a:r>
          </a:p>
          <a:p>
            <a:pPr marL="628650" lvl="1" indent="-171450">
              <a:buFont typeface="Arial" panose="020B0604020202020204" pitchFamily="34" charset="0"/>
              <a:buChar char="•"/>
              <a:defRPr/>
            </a:pPr>
            <a:r>
              <a:rPr lang="en-US" altLang="en-US" sz="1200" dirty="0">
                <a:cs typeface="Times New Roman" panose="02020603050405020304" pitchFamily="18" charset="0"/>
              </a:rPr>
              <a:t>There is a lag in the effect on the higher-level result</a:t>
            </a:r>
          </a:p>
          <a:p>
            <a:pPr marL="628650" lvl="1" indent="-171450">
              <a:buFont typeface="Arial" panose="020B0604020202020204" pitchFamily="34" charset="0"/>
              <a:buChar char="•"/>
              <a:defRPr/>
            </a:pPr>
            <a:r>
              <a:rPr lang="en-US" altLang="en-US" sz="1200" dirty="0">
                <a:cs typeface="Times New Roman" panose="02020603050405020304" pitchFamily="18" charset="0"/>
              </a:rPr>
              <a:t>The indicators are not good measures of performance</a:t>
            </a:r>
          </a:p>
          <a:p>
            <a:pPr marL="628650" lvl="1" indent="-171450">
              <a:buFont typeface="Arial" panose="020B0604020202020204" pitchFamily="34" charset="0"/>
              <a:buChar char="•"/>
              <a:defRPr/>
            </a:pPr>
            <a:r>
              <a:rPr lang="en-US" altLang="en-US" sz="1200" dirty="0">
                <a:cs typeface="Times New Roman" panose="02020603050405020304" pitchFamily="18" charset="0"/>
              </a:rPr>
              <a:t>All of the above</a:t>
            </a:r>
          </a:p>
          <a:p>
            <a:pPr marL="457200" lvl="1" indent="0">
              <a:buFont typeface="Arial" panose="020B0604020202020204" pitchFamily="34" charset="0"/>
              <a:buNone/>
              <a:defRPr/>
            </a:pPr>
            <a:br>
              <a:rPr lang="en-US" altLang="en-US" sz="1200" dirty="0">
                <a:cs typeface="Times New Roman" panose="02020603050405020304" pitchFamily="18" charset="0"/>
              </a:rPr>
            </a:br>
            <a:r>
              <a:rPr lang="en-US" altLang="en-US" sz="1200" dirty="0">
                <a:cs typeface="Times New Roman" panose="02020603050405020304" pitchFamily="18" charset="0"/>
              </a:rPr>
              <a:t>Pause the recording and when you have your answer, press play.</a:t>
            </a:r>
          </a:p>
          <a:p>
            <a:pPr marL="457200" lvl="1" indent="0">
              <a:buFont typeface="Arial" panose="020B0604020202020204" pitchFamily="34" charset="0"/>
              <a:buNone/>
              <a:defRPr/>
            </a:pPr>
            <a:endParaRPr lang="en-US" altLang="en-US" sz="1200" dirty="0">
              <a:cs typeface="Times New Roman" panose="02020603050405020304" pitchFamily="18" charset="0"/>
            </a:endParaRPr>
          </a:p>
          <a:p>
            <a:pPr marL="457200" lvl="1" indent="0">
              <a:buFont typeface="Arial" panose="020B0604020202020204" pitchFamily="34" charset="0"/>
              <a:buNone/>
              <a:defRPr/>
            </a:pPr>
            <a:r>
              <a:rPr lang="en-US" altLang="en-US" sz="1200" dirty="0">
                <a:cs typeface="Times New Roman" panose="02020603050405020304" pitchFamily="18" charset="0"/>
              </a:rPr>
              <a:t>The answer is  All of the Above.</a:t>
            </a:r>
          </a:p>
          <a:p>
            <a:pPr>
              <a:defRPr/>
            </a:pPr>
            <a:endParaRPr lang="en-US" dirty="0"/>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1222239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Question 3: </a:t>
            </a:r>
            <a:r>
              <a:rPr lang="en-US" sz="1200" b="1" dirty="0"/>
              <a:t>Annex A of the TPR includes data for all indicators AND all </a:t>
            </a:r>
            <a:r>
              <a:rPr lang="en-US" sz="1200" b="1" dirty="0" err="1"/>
              <a:t>disaggregations</a:t>
            </a:r>
            <a:r>
              <a:rPr lang="en-US" sz="1200" b="1" dirty="0"/>
              <a:t>. </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True or False</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Pause the recording and when you have your answer press play.</a:t>
            </a:r>
          </a:p>
          <a:p>
            <a:pPr marL="362480" marR="0" lvl="0" indent="-362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br>
              <a:rPr lang="en-US" sz="1200" b="0" dirty="0"/>
            </a:br>
            <a:r>
              <a:rPr lang="en-US" sz="1200" b="0" dirty="0"/>
              <a:t>The answer is True,  Annex A of the TPR includes data for all indicators AND all </a:t>
            </a:r>
            <a:r>
              <a:rPr lang="en-US" sz="1200" b="0" dirty="0" err="1"/>
              <a:t>disaggregations</a:t>
            </a:r>
            <a:r>
              <a:rPr lang="en-US" sz="1200" b="0" dirty="0"/>
              <a:t>.</a:t>
            </a:r>
          </a:p>
          <a:p>
            <a:pPr marL="362480" indent="-362480">
              <a:buFont typeface="Arial" panose="020B0604020202020204" pitchFamily="34" charset="0"/>
              <a:buChar char="•"/>
            </a:pPr>
            <a:endParaRPr lang="en-US" dirty="0"/>
          </a:p>
        </p:txBody>
      </p:sp>
    </p:spTree>
    <p:extLst>
      <p:ext uri="{BB962C8B-B14F-4D97-AF65-F5344CB8AC3E}">
        <p14:creationId xmlns:p14="http://schemas.microsoft.com/office/powerpoint/2010/main" val="338176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with an overview of Performance Monitoring.</a:t>
            </a:r>
          </a:p>
        </p:txBody>
      </p:sp>
    </p:spTree>
    <p:extLst>
      <p:ext uri="{BB962C8B-B14F-4D97-AF65-F5344CB8AC3E}">
        <p14:creationId xmlns:p14="http://schemas.microsoft.com/office/powerpoint/2010/main" val="3512868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a:t>
            </a:r>
          </a:p>
          <a:p>
            <a:pPr marL="0" indent="0">
              <a:buNone/>
            </a:pPr>
            <a:r>
              <a:rPr lang="en-US" sz="1200" b="1" dirty="0"/>
              <a:t>It is important to analyze performance data in conjunction with implementation of project activities. </a:t>
            </a:r>
          </a:p>
          <a:p>
            <a:pPr marL="0" indent="0">
              <a:buNone/>
            </a:pPr>
            <a:endParaRPr lang="en-US" dirty="0"/>
          </a:p>
          <a:p>
            <a:r>
              <a:rPr lang="en-US" dirty="0"/>
              <a:t>True</a:t>
            </a:r>
          </a:p>
          <a:p>
            <a:r>
              <a:rPr lang="en-US" dirty="0"/>
              <a:t>False</a:t>
            </a:r>
          </a:p>
          <a:p>
            <a:endParaRPr lang="en-US" dirty="0"/>
          </a:p>
          <a:p>
            <a:r>
              <a:rPr lang="en-US" dirty="0"/>
              <a:t>Pause the recording and when you have your answer, press play.</a:t>
            </a:r>
          </a:p>
          <a:p>
            <a:endParaRPr lang="en-US" dirty="0"/>
          </a:p>
          <a:p>
            <a:r>
              <a:rPr lang="en-US" dirty="0"/>
              <a:t>The answer is True.</a:t>
            </a:r>
          </a:p>
        </p:txBody>
      </p:sp>
    </p:spTree>
    <p:extLst>
      <p:ext uri="{BB962C8B-B14F-4D97-AF65-F5344CB8AC3E}">
        <p14:creationId xmlns:p14="http://schemas.microsoft.com/office/powerpoint/2010/main" val="4201084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5:  </a:t>
            </a:r>
            <a:r>
              <a:rPr lang="en-US" sz="1400" b="1" dirty="0"/>
              <a:t>Which of the following are potential actions to consider if performance is below expectations?                            </a:t>
            </a:r>
            <a:r>
              <a:rPr lang="en-US" sz="1400" dirty="0"/>
              <a:t>(</a:t>
            </a:r>
            <a:r>
              <a:rPr lang="en-US" dirty="0"/>
              <a:t>Check all that apply)</a:t>
            </a:r>
          </a:p>
          <a:p>
            <a:pPr marL="0" indent="0">
              <a:buNone/>
            </a:pPr>
            <a:endParaRPr lang="en-US" dirty="0"/>
          </a:p>
          <a:p>
            <a:pPr marL="171450" indent="-171450">
              <a:buFont typeface="Arial" panose="020B0604020202020204" pitchFamily="34" charset="0"/>
              <a:buChar char="•"/>
            </a:pPr>
            <a:r>
              <a:rPr lang="en-US" dirty="0"/>
              <a:t>Drop, add or modify project activities</a:t>
            </a:r>
          </a:p>
          <a:p>
            <a:pPr marL="171450" indent="-171450">
              <a:buFont typeface="Arial" panose="020B0604020202020204" pitchFamily="34" charset="0"/>
              <a:buChar char="•"/>
            </a:pPr>
            <a:r>
              <a:rPr lang="en-US" dirty="0"/>
              <a:t>Examine/revise the logic of the framework</a:t>
            </a:r>
          </a:p>
          <a:p>
            <a:pPr marL="171450" indent="-171450">
              <a:buFont typeface="Arial" panose="020B0604020202020204" pitchFamily="34" charset="0"/>
              <a:buChar char="•"/>
            </a:pPr>
            <a:r>
              <a:rPr lang="en-US" dirty="0"/>
              <a:t>Examine/change the indicators</a:t>
            </a:r>
          </a:p>
          <a:p>
            <a:pPr marL="171450" indent="-171450">
              <a:buFont typeface="Arial" panose="020B0604020202020204" pitchFamily="34" charset="0"/>
              <a:buChar char="•"/>
            </a:pPr>
            <a:r>
              <a:rPr lang="en-US" dirty="0"/>
              <a:t>Examine/change targets (if contractually possible)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Pause the recording and when you have your answer, press play.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answer is that they all apply. They are all actions to consider if performance is below expectations.</a:t>
            </a:r>
          </a:p>
          <a:p>
            <a:endParaRPr lang="en-US" dirty="0"/>
          </a:p>
        </p:txBody>
      </p:sp>
    </p:spTree>
    <p:extLst>
      <p:ext uri="{BB962C8B-B14F-4D97-AF65-F5344CB8AC3E}">
        <p14:creationId xmlns:p14="http://schemas.microsoft.com/office/powerpoint/2010/main" val="1805390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today’s course, let’s do a brief recap.</a:t>
            </a:r>
          </a:p>
        </p:txBody>
      </p:sp>
    </p:spTree>
    <p:extLst>
      <p:ext uri="{BB962C8B-B14F-4D97-AF65-F5344CB8AC3E}">
        <p14:creationId xmlns:p14="http://schemas.microsoft.com/office/powerpoint/2010/main" val="2015377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covered the benefits of performance monitoring, such as the ability to use data to explore and assess what is working and what is not, to engage key stakeholders in the design and implementation of the project, and to promote accountability by grantees for the achievement of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course we focused on the last two steps in the RBM cycle, Analyzing Performance Data and Using Analysis to Make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examined different ways to analyze indicator data including comparing actuals to targets, trend analysis, disaggregating data, and analyzing multiple indicators for a result.</a:t>
            </a:r>
          </a:p>
          <a:p>
            <a:endParaRPr lang="en-US" dirty="0"/>
          </a:p>
        </p:txBody>
      </p:sp>
    </p:spTree>
    <p:extLst>
      <p:ext uri="{BB962C8B-B14F-4D97-AF65-F5344CB8AC3E}">
        <p14:creationId xmlns:p14="http://schemas.microsoft.com/office/powerpoint/2010/main" val="2950261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talked about questions that can be used in performance reviews to help make a determination about progress.  </a:t>
            </a:r>
          </a:p>
          <a:p>
            <a:endParaRPr lang="en-US" dirty="0"/>
          </a:p>
          <a:p>
            <a:r>
              <a:rPr lang="en-US" dirty="0"/>
              <a:t>Lastly, we talked about different potential actions that can be taken, in consultation with ILAB, based on findings from the analysis and review.  These include:</a:t>
            </a:r>
          </a:p>
          <a:p>
            <a:pPr marL="171450" indent="-171450">
              <a:buFont typeface="Arial" panose="020B0604020202020204" pitchFamily="34" charset="0"/>
              <a:buChar char="•"/>
            </a:pPr>
            <a:r>
              <a:rPr lang="en-US" dirty="0"/>
              <a:t>	Changes to strategy and modifications to the project’s results framework</a:t>
            </a:r>
          </a:p>
          <a:p>
            <a:pPr marL="171450" indent="-171450">
              <a:buFont typeface="Arial" panose="020B0604020202020204" pitchFamily="34" charset="0"/>
              <a:buChar char="•"/>
            </a:pPr>
            <a:r>
              <a:rPr lang="en-US" dirty="0"/>
              <a:t>	Adjustments to implementation</a:t>
            </a:r>
          </a:p>
          <a:p>
            <a:pPr marL="171450" indent="-171450">
              <a:buFont typeface="Arial" panose="020B0604020202020204" pitchFamily="34" charset="0"/>
              <a:buChar char="•"/>
            </a:pPr>
            <a:r>
              <a:rPr lang="en-US" dirty="0"/>
              <a:t>	Adjustments to indicators and targets</a:t>
            </a:r>
          </a:p>
        </p:txBody>
      </p:sp>
    </p:spTree>
    <p:extLst>
      <p:ext uri="{BB962C8B-B14F-4D97-AF65-F5344CB8AC3E}">
        <p14:creationId xmlns:p14="http://schemas.microsoft.com/office/powerpoint/2010/main" val="351226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on Analyzing Data and Using the data to make decisions, we have included links to relevant resources including: </a:t>
            </a:r>
          </a:p>
          <a:p>
            <a:pPr marL="171450" indent="-171450">
              <a:buFont typeface="Arial" panose="020B0604020202020204" pitchFamily="34" charset="0"/>
              <a:buChar char="•"/>
            </a:pPr>
            <a:r>
              <a:rPr lang="en-US" dirty="0"/>
              <a:t>US DOL’s Monitoring and Evaluation Resource Guide for OCFT Projects </a:t>
            </a:r>
          </a:p>
          <a:p>
            <a:pPr marL="171450" indent="-171450">
              <a:buFont typeface="Arial" panose="020B0604020202020204" pitchFamily="34" charset="0"/>
              <a:buChar char="•"/>
            </a:pPr>
            <a:r>
              <a:rPr lang="en-US" dirty="0"/>
              <a:t>The Technical Progress Report’s Annex A template.</a:t>
            </a:r>
          </a:p>
          <a:p>
            <a:pPr marL="171450" indent="-171450">
              <a:buFont typeface="Arial" panose="020B0604020202020204" pitchFamily="34" charset="0"/>
              <a:buChar char="•"/>
            </a:pPr>
            <a:r>
              <a:rPr lang="en-US" dirty="0"/>
              <a:t>The World Bank’s Ten Steps to a Result-Based Monitoring and Evaluation System</a:t>
            </a:r>
          </a:p>
          <a:p>
            <a:pPr marL="171450" indent="-171450">
              <a:buFont typeface="Arial" panose="020B0604020202020204" pitchFamily="34" charset="0"/>
              <a:buChar char="•"/>
            </a:pPr>
            <a:r>
              <a:rPr lang="en-US" dirty="0"/>
              <a:t>ODI’s Making Sense of Learning and Decision-making</a:t>
            </a:r>
          </a:p>
          <a:p>
            <a:pPr marL="171450" indent="-171450">
              <a:buFont typeface="Arial" panose="020B0604020202020204" pitchFamily="34" charset="0"/>
              <a:buChar char="•"/>
            </a:pPr>
            <a:r>
              <a:rPr lang="en-US" dirty="0"/>
              <a:t>A short USAID guide for </a:t>
            </a:r>
            <a:r>
              <a:rPr lang="en-US" b="0" i="0" dirty="0">
                <a:solidFill>
                  <a:srgbClr val="222222"/>
                </a:solidFill>
                <a:effectLst/>
                <a:latin typeface="Source Sans Pro" panose="020B0503030403020204" pitchFamily="34" charset="0"/>
              </a:rPr>
              <a:t>analyzing, understanding and communicating performance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USAID’s How To Note for Strategy-Level Portfolio Reviews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22222"/>
                </a:solidFill>
                <a:effectLst/>
                <a:latin typeface="Source Sans Pro" panose="020B0503030403020204" pitchFamily="34" charset="0"/>
              </a:rPr>
              <a:t>The Measure Evaluation project’s chapter on Analyzing M&amp;E data.</a:t>
            </a:r>
          </a:p>
          <a:p>
            <a:pPr marL="171450" indent="-171450">
              <a:buFont typeface="Arial" panose="020B0604020202020204" pitchFamily="34" charset="0"/>
              <a:buChar char="•"/>
            </a:pPr>
            <a:endParaRPr lang="en-US" b="0" i="0" dirty="0">
              <a:solidFill>
                <a:srgbClr val="222222"/>
              </a:solidFill>
              <a:effectLst/>
              <a:latin typeface="Source Sans Pro" panose="020B050303040302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411654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participation in this final course in the M&amp;E Concept Training Series.</a:t>
            </a:r>
          </a:p>
        </p:txBody>
      </p:sp>
    </p:spTree>
    <p:extLst>
      <p:ext uri="{BB962C8B-B14F-4D97-AF65-F5344CB8AC3E}">
        <p14:creationId xmlns:p14="http://schemas.microsoft.com/office/powerpoint/2010/main" val="348529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There are many benefits to performance monitoring.  </a:t>
            </a:r>
          </a:p>
          <a:p>
            <a:pPr marL="344488" indent="-342900">
              <a:lnSpc>
                <a:spcPct val="100000"/>
              </a:lnSpc>
              <a:spcBef>
                <a:spcPts val="0"/>
              </a:spcBef>
              <a:buFont typeface="Arial" panose="020B0604020202020204" pitchFamily="34" charset="0"/>
              <a:buChar char="•"/>
            </a:pPr>
            <a:r>
              <a:rPr lang="en-US" sz="1200" b="1" dirty="0">
                <a:solidFill>
                  <a:schemeClr val="accent1"/>
                </a:solidFill>
              </a:rPr>
              <a:t>To explore </a:t>
            </a:r>
            <a:r>
              <a:rPr lang="en-US" sz="1200" dirty="0"/>
              <a:t>- seeing what works, what does not, and why. </a:t>
            </a:r>
          </a:p>
          <a:p>
            <a:pPr marL="344488" indent="-342900">
              <a:lnSpc>
                <a:spcPct val="100000"/>
              </a:lnSpc>
              <a:spcBef>
                <a:spcPts val="0"/>
              </a:spcBef>
              <a:buFont typeface="Arial" panose="020B0604020202020204" pitchFamily="34" charset="0"/>
              <a:buChar char="•"/>
            </a:pPr>
            <a:endParaRPr lang="en-US" sz="1200" dirty="0"/>
          </a:p>
          <a:p>
            <a:pPr marL="344488" indent="-342900">
              <a:lnSpc>
                <a:spcPct val="100000"/>
              </a:lnSpc>
              <a:spcBef>
                <a:spcPts val="0"/>
              </a:spcBef>
              <a:buFont typeface="Arial" panose="020B0604020202020204" pitchFamily="34" charset="0"/>
              <a:buChar char="•"/>
            </a:pPr>
            <a:r>
              <a:rPr lang="en-US" sz="1200" b="1" dirty="0">
                <a:solidFill>
                  <a:schemeClr val="accent1"/>
                </a:solidFill>
              </a:rPr>
              <a:t>To educate </a:t>
            </a:r>
            <a:r>
              <a:rPr lang="en-US" sz="1200" dirty="0"/>
              <a:t>- using evidence to help internal and external learning for grantees, ILAB and other stakeholders.</a:t>
            </a:r>
          </a:p>
          <a:p>
            <a:pPr marL="1588" indent="0">
              <a:lnSpc>
                <a:spcPct val="100000"/>
              </a:lnSpc>
              <a:spcBef>
                <a:spcPts val="0"/>
              </a:spcBef>
              <a:buFont typeface="Arial" panose="020B0604020202020204" pitchFamily="34" charset="0"/>
              <a:buNone/>
            </a:pPr>
            <a:endParaRPr lang="en-US" sz="1200" dirty="0"/>
          </a:p>
          <a:p>
            <a:pPr marL="344488" indent="-342900">
              <a:lnSpc>
                <a:spcPct val="100000"/>
              </a:lnSpc>
              <a:spcBef>
                <a:spcPts val="0"/>
              </a:spcBef>
              <a:buFont typeface="Arial" panose="020B0604020202020204" pitchFamily="34" charset="0"/>
              <a:buChar char="•"/>
            </a:pPr>
            <a:r>
              <a:rPr lang="en-US" sz="1200" b="1" dirty="0">
                <a:solidFill>
                  <a:schemeClr val="accent1"/>
                </a:solidFill>
              </a:rPr>
              <a:t>To document </a:t>
            </a:r>
            <a:r>
              <a:rPr lang="en-US" sz="1200" dirty="0"/>
              <a:t>– technical progress reports create records that promote institutional learning that extends beyond the life of the project.</a:t>
            </a:r>
          </a:p>
          <a:p>
            <a:pPr marL="344488" indent="-342900">
              <a:lnSpc>
                <a:spcPct val="100000"/>
              </a:lnSpc>
              <a:spcBef>
                <a:spcPts val="0"/>
              </a:spcBef>
              <a:buFont typeface="Arial" panose="020B0604020202020204" pitchFamily="34" charset="0"/>
              <a:buChar char="•"/>
            </a:pPr>
            <a:endParaRPr lang="en-US" sz="1200" dirty="0"/>
          </a:p>
          <a:p>
            <a:pPr marL="344488" indent="-342900">
              <a:lnSpc>
                <a:spcPct val="100000"/>
              </a:lnSpc>
              <a:spcBef>
                <a:spcPts val="0"/>
              </a:spcBef>
              <a:buFont typeface="Arial" panose="020B0604020202020204" pitchFamily="34" charset="0"/>
              <a:buChar char="•"/>
            </a:pPr>
            <a:r>
              <a:rPr lang="en-US" sz="1200" b="1" dirty="0">
                <a:solidFill>
                  <a:schemeClr val="accent1"/>
                </a:solidFill>
              </a:rPr>
              <a:t>To demonstrate accountability </a:t>
            </a:r>
            <a:r>
              <a:rPr lang="en-US" sz="1200" dirty="0"/>
              <a:t>– Performance monitoring enables grantees to demonstrate progress against the activities and results they committed to achieve.  </a:t>
            </a:r>
          </a:p>
          <a:p>
            <a:pPr marL="344488" indent="-342900">
              <a:lnSpc>
                <a:spcPct val="100000"/>
              </a:lnSpc>
              <a:spcBef>
                <a:spcPts val="0"/>
              </a:spcBef>
              <a:buFont typeface="Arial" panose="020B0604020202020204" pitchFamily="34" charset="0"/>
              <a:buChar char="•"/>
            </a:pPr>
            <a:endParaRPr lang="en-US" sz="1200" dirty="0"/>
          </a:p>
          <a:p>
            <a:pPr marL="344488" indent="-342900">
              <a:lnSpc>
                <a:spcPct val="100000"/>
              </a:lnSpc>
              <a:spcBef>
                <a:spcPts val="0"/>
              </a:spcBef>
              <a:buFont typeface="Arial" panose="020B0604020202020204" pitchFamily="34" charset="0"/>
              <a:buChar char="•"/>
            </a:pPr>
            <a:r>
              <a:rPr lang="en-US" sz="1200" b="1" dirty="0">
                <a:solidFill>
                  <a:schemeClr val="accent1"/>
                </a:solidFill>
              </a:rPr>
              <a:t>To involve </a:t>
            </a:r>
            <a:r>
              <a:rPr lang="en-US" sz="1200" dirty="0"/>
              <a:t>– Through participatory design and implementation of performance monitoring, key stakeholders can be engaged to build support for a project, improve implementation and promote sustainability of results.</a:t>
            </a:r>
          </a:p>
          <a:p>
            <a:pPr marL="344488" indent="-342900">
              <a:lnSpc>
                <a:spcPct val="100000"/>
              </a:lnSpc>
              <a:spcBef>
                <a:spcPts val="0"/>
              </a:spcBef>
              <a:buFont typeface="Arial" panose="020B0604020202020204" pitchFamily="34" charset="0"/>
              <a:buChar char="•"/>
            </a:pPr>
            <a:endParaRPr lang="en-US" sz="1200" dirty="0"/>
          </a:p>
          <a:p>
            <a:pPr marL="344488" indent="-342900">
              <a:lnSpc>
                <a:spcPct val="100000"/>
              </a:lnSpc>
              <a:spcBef>
                <a:spcPts val="0"/>
              </a:spcBef>
              <a:buFont typeface="Arial" panose="020B0604020202020204" pitchFamily="34" charset="0"/>
              <a:buChar char="•"/>
            </a:pPr>
            <a:r>
              <a:rPr lang="en-US" sz="1200" b="1" dirty="0">
                <a:solidFill>
                  <a:schemeClr val="accent1"/>
                </a:solidFill>
              </a:rPr>
              <a:t>To promote understanding </a:t>
            </a:r>
            <a:r>
              <a:rPr lang="en-US" sz="1200" dirty="0"/>
              <a:t>- Reporting on performance helps communicate the important work and benefits of projects and policies to external stakeholders.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027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Throughout the M&amp;E Concept training series we have reviewed the six Results Based Management (RBM) steps and placed each course within this process.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course today relates to steps 5 and 6:  analyzing data to understand performance and using the analysis to make evidence-based decisions.</a:t>
            </a:r>
          </a:p>
        </p:txBody>
      </p:sp>
    </p:spTree>
    <p:extLst>
      <p:ext uri="{BB962C8B-B14F-4D97-AF65-F5344CB8AC3E}">
        <p14:creationId xmlns:p14="http://schemas.microsoft.com/office/powerpoint/2010/main" val="299082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buFont typeface="Arial" panose="020B0604020202020204" pitchFamily="34" charset="0"/>
              <a:buChar char="•"/>
            </a:pPr>
            <a:r>
              <a:rPr lang="en-US" altLang="en-US" sz="3200" dirty="0">
                <a:solidFill>
                  <a:srgbClr val="000000"/>
                </a:solidFill>
                <a:ea typeface="ＭＳ Ｐゴシック" pitchFamily="34" charset="-128"/>
              </a:rPr>
              <a:t>Step 5 is the Analysis of Performance Data. </a:t>
            </a:r>
          </a:p>
          <a:p>
            <a:pPr marL="457200" indent="-457200" eaLnBrk="1" hangingPunct="1">
              <a:buFont typeface="Arial" panose="020B0604020202020204" pitchFamily="34" charset="0"/>
              <a:buChar char="•"/>
            </a:pPr>
            <a:endParaRPr lang="en-US" altLang="en-US" sz="3200" dirty="0">
              <a:solidFill>
                <a:srgbClr val="000000"/>
              </a:solidFill>
              <a:ea typeface="ＭＳ Ｐゴシック" pitchFamily="34" charset="-128"/>
            </a:endParaRPr>
          </a:p>
          <a:p>
            <a:pPr marL="457200" indent="-457200" eaLnBrk="1" hangingPunct="1">
              <a:buFont typeface="Arial" panose="020B0604020202020204" pitchFamily="34" charset="0"/>
              <a:buChar char="•"/>
            </a:pPr>
            <a:r>
              <a:rPr lang="en-US" altLang="en-US" sz="3200" dirty="0">
                <a:solidFill>
                  <a:srgbClr val="000000"/>
                </a:solidFill>
                <a:ea typeface="ＭＳ Ｐゴシック" pitchFamily="34" charset="-128"/>
              </a:rPr>
              <a:t>As performance data is collected over the life of a projects, grantees should analyze it to determine whether and to what extent progress is being made toward the achievement of the project’s intended results. </a:t>
            </a:r>
          </a:p>
          <a:p>
            <a:pPr marL="457200" indent="-457200" eaLnBrk="1" hangingPunct="1">
              <a:buFont typeface="Arial" panose="020B0604020202020204" pitchFamily="34" charset="0"/>
              <a:buChar char="•"/>
            </a:pPr>
            <a:endParaRPr lang="en-US" altLang="en-US" sz="2800" dirty="0">
              <a:solidFill>
                <a:srgbClr val="000000"/>
              </a:solidFill>
              <a:ea typeface="ＭＳ Ｐゴシック" pitchFamily="34" charset="-128"/>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800" dirty="0">
                <a:solidFill>
                  <a:srgbClr val="000000"/>
                </a:solidFill>
                <a:ea typeface="ＭＳ Ｐゴシック" pitchFamily="34" charset="-128"/>
              </a:rPr>
              <a:t>As we will discuss later in the course, there are many ways to analyze the data such as through a trend analysis that  compare actual performance against targets over time, as is depicted by the table and graph on the slide. </a:t>
            </a:r>
          </a:p>
          <a:p>
            <a:pPr marL="0" lvl="0" indent="0" eaLnBrk="1" hangingPunct="1">
              <a:buFont typeface="Arial" panose="020B0604020202020204" pitchFamily="34" charset="0"/>
              <a:buNone/>
            </a:pPr>
            <a:r>
              <a:rPr lang="en-US" altLang="en-US" sz="2800" dirty="0">
                <a:solidFill>
                  <a:srgbClr val="000000"/>
                </a:solidFill>
                <a:ea typeface="ＭＳ Ｐゴシック" pitchFamily="34" charset="-128"/>
              </a:rPr>
              <a:t>.</a:t>
            </a:r>
            <a:endParaRPr lang="en-US" altLang="en-US" dirty="0">
              <a:ea typeface="ＭＳ Ｐゴシック" pitchFamily="34" charset="-128"/>
            </a:endParaRPr>
          </a:p>
          <a:p>
            <a:pPr marL="457200" indent="-457200" eaLnBrk="1" hangingPunct="1">
              <a:buFont typeface="Arial" panose="020B0604020202020204" pitchFamily="34" charset="0"/>
              <a:buChar char="•"/>
            </a:pPr>
            <a:endParaRPr lang="en-US" altLang="en-US" dirty="0">
              <a:ea typeface="ＭＳ Ｐゴシック" pitchFamily="34"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85F25D78-4E5D-49D0-9BE9-3F6386CBFA46}" type="slidenum">
              <a:rPr lang="en-US" altLang="en-US" smtClean="0"/>
              <a:pPr eaLnBrk="1" hangingPunct="1">
                <a:spcBef>
                  <a:spcPct val="0"/>
                </a:spcBef>
              </a:pPr>
              <a:t>8</a:t>
            </a:fld>
            <a:endParaRPr lang="en-US" altLang="en-US" dirty="0"/>
          </a:p>
        </p:txBody>
      </p:sp>
    </p:spTree>
    <p:extLst>
      <p:ext uri="{BB962C8B-B14F-4D97-AF65-F5344CB8AC3E}">
        <p14:creationId xmlns:p14="http://schemas.microsoft.com/office/powerpoint/2010/main" val="1731081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itchFamily="34" charset="-128"/>
              </a:rPr>
              <a:t>Step 6 is to make decisions about adjustments to the project based on a thoughtful analysis of the data. </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Periodic performance reviews and discussions are a common way to reflect on the data and analysis and determine potential adjustments and mid-course corrections.</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Reviews can be held internally but also with ILAB counterparts to get their input and approval for making changes to certain elements of the project’s approach. </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Some examples of changes that could be considered in consultation with ILAB include changes to: </a:t>
            </a:r>
          </a:p>
          <a:p>
            <a:pPr lvl="1"/>
            <a:r>
              <a:rPr lang="en-US" altLang="en-US" sz="1200" dirty="0">
                <a:solidFill>
                  <a:srgbClr val="000000"/>
                </a:solidFill>
                <a:ea typeface="ＭＳ Ｐゴシック" pitchFamily="34" charset="-128"/>
              </a:rPr>
              <a:t>Project activities</a:t>
            </a:r>
          </a:p>
          <a:p>
            <a:pPr lvl="1"/>
            <a:r>
              <a:rPr lang="en-US" altLang="en-US" sz="1200" dirty="0">
                <a:solidFill>
                  <a:srgbClr val="000000"/>
                </a:solidFill>
                <a:ea typeface="ＭＳ Ｐゴシック" pitchFamily="34" charset="-128"/>
              </a:rPr>
              <a:t>Resource allocations</a:t>
            </a:r>
          </a:p>
          <a:p>
            <a:pPr lvl="1"/>
            <a:r>
              <a:rPr lang="en-US" altLang="en-US" sz="1200" dirty="0">
                <a:solidFill>
                  <a:srgbClr val="000000"/>
                </a:solidFill>
                <a:ea typeface="ＭＳ Ｐゴシック" pitchFamily="34" charset="-128"/>
              </a:rPr>
              <a:t>The Strategy or project’s Theory of change</a:t>
            </a:r>
          </a:p>
          <a:p>
            <a:pPr lvl="1"/>
            <a:r>
              <a:rPr lang="en-US" altLang="en-US" sz="1200" dirty="0">
                <a:solidFill>
                  <a:srgbClr val="000000"/>
                </a:solidFill>
                <a:ea typeface="ＭＳ Ｐゴシック" pitchFamily="34" charset="-128"/>
              </a:rPr>
              <a:t>And performance Indicators.</a:t>
            </a:r>
            <a:endParaRPr lang="en-US" altLang="en-US" dirty="0">
              <a:ea typeface="ＭＳ Ｐゴシック" pitchFamily="34" charset="-128"/>
            </a:endParaRPr>
          </a:p>
          <a:p>
            <a:pPr marL="171450" indent="-171450">
              <a:buFont typeface="Arial" panose="020B0604020202020204" pitchFamily="34" charset="0"/>
              <a:buChar char="•"/>
            </a:pPr>
            <a:endParaRPr lang="en-US" altLang="en-US" dirty="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1321954-0A55-45A5-B343-6BF508B4318A}" type="slidenum">
              <a:rPr lang="en-US" altLang="en-US" smtClean="0"/>
              <a:pPr eaLnBrk="1" hangingPunct="1">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pic>
        <p:nvPicPr>
          <p:cNvPr id="5" name="Picture 4">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dirty="0"/>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   https://www.dol.gov/agencies/ilab                                                                 Office of Child Labor, Forced Labor, and Human Trafficking                                                                                    @ILAB_DOL</a:t>
            </a:r>
            <a:endParaRPr lang="en-US" dirty="0"/>
          </a:p>
        </p:txBody>
      </p:sp>
      <p:sp>
        <p:nvSpPr>
          <p:cNvPr id="4" name="Slide Number Placeholder 3"/>
          <p:cNvSpPr>
            <a:spLocks noGrp="1"/>
          </p:cNvSpPr>
          <p:nvPr>
            <p:ph type="sldNum" sz="quarter" idx="12"/>
          </p:nvPr>
        </p:nvSpPr>
        <p:spPr/>
        <p:txBody>
          <a:bodyPr/>
          <a:lstStyle/>
          <a:p>
            <a:pPr>
              <a:defRPr/>
            </a:pPr>
            <a:fld id="{C0F1686A-FC94-446A-993E-BA277DEF0ACC}" type="slidenum">
              <a:rPr lang="en-US" smtClean="0"/>
              <a:pPr>
                <a:defRPr/>
              </a:pPr>
              <a:t>‹#›</a:t>
            </a:fld>
            <a:endParaRPr lang="en-US" dirty="0"/>
          </a:p>
        </p:txBody>
      </p:sp>
    </p:spTree>
    <p:extLst>
      <p:ext uri="{BB962C8B-B14F-4D97-AF65-F5344CB8AC3E}">
        <p14:creationId xmlns:p14="http://schemas.microsoft.com/office/powerpoint/2010/main" val="113753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dirty="0"/>
          </a:p>
        </p:txBody>
      </p:sp>
      <p:sp>
        <p:nvSpPr>
          <p:cNvPr id="10" name="Picture Placeholder 9"/>
          <p:cNvSpPr>
            <a:spLocks noGrp="1"/>
          </p:cNvSpPr>
          <p:nvPr>
            <p:ph type="pic" sz="quarter" idx="11"/>
          </p:nvPr>
        </p:nvSpPr>
        <p:spPr>
          <a:xfrm>
            <a:off x="6810375" y="2083442"/>
            <a:ext cx="5429250" cy="3860157"/>
          </a:xfrm>
        </p:spPr>
        <p:txBody>
          <a:bodyPr/>
          <a:lstStyle/>
          <a:p>
            <a:endParaRPr lang="en-US" dirty="0"/>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dirty="0"/>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6"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http://www.oregonrti.org/progress-monitoring"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hyperlink" Target="https://usaidlearninglab.org/sites/default/files/resource/files/how_to_note_strategy-level_portfolio_review_final2021.pdf" TargetMode="External"/><Relationship Id="rId3" Type="http://schemas.openxmlformats.org/officeDocument/2006/relationships/hyperlink" Target="https://www.dol.gov/sites/dolgov/files/ILAB/MandE-Resource-Guide-for-OCFT-Projects-508-Compliant-Version.pdf" TargetMode="External"/><Relationship Id="rId7" Type="http://schemas.openxmlformats.org/officeDocument/2006/relationships/hyperlink" Target="https://www.usaid.gov/project-starter/program-cycle/pmp/performance-indicator-elements/data-analysis"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hyperlink" Target="https://odi.org/en/about/features/making-sense-of-learning-and-decision-making/" TargetMode="External"/><Relationship Id="rId5" Type="http://schemas.openxmlformats.org/officeDocument/2006/relationships/hyperlink" Target="https://www.oecd.org/dac/peer-reviews/World%20bank%202004%2010_Steps_to_a_Results_Based_ME_System.pdf" TargetMode="External"/><Relationship Id="rId4" Type="http://schemas.openxmlformats.org/officeDocument/2006/relationships/hyperlink" Target="https://view.officeapps.live.com/op/view.aspx?src=https%3A%2F%2Fwww.dol.gov%2Fsites%2Fdolgov%2Ffiles%2FILAB%2FAnnex-8-OCFT-TPR-Annex-A-Suggested-Format.xlsx&amp;wdOrigin=BROWSELINK" TargetMode="External"/><Relationship Id="rId9" Type="http://schemas.openxmlformats.org/officeDocument/2006/relationships/hyperlink" Target="https://www.measureevaluation.org/resources/training/capacity-building-resources/data-quality-portuguese/AD_1.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mp;E Concepts: &#10;Using Data for Project Improvement">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r>
              <a:rPr lang="en-US" b="1" dirty="0"/>
              <a:t>M&amp;E Concepts: </a:t>
            </a:r>
            <a:br>
              <a:rPr lang="en-US" b="1" dirty="0"/>
            </a:br>
            <a:r>
              <a:rPr lang="en-US" sz="4000" b="1" dirty="0"/>
              <a:t>Using Data for Project Improvement</a:t>
            </a:r>
            <a:endParaRPr lang="en-US" b="1" dirty="0"/>
          </a:p>
        </p:txBody>
      </p:sp>
      <p:sp>
        <p:nvSpPr>
          <p:cNvPr id="3" name="Subtitle 2">
            <a:extLst>
              <a:ext uri="{FF2B5EF4-FFF2-40B4-BE49-F238E27FC236}">
                <a16:creationId xmlns:a16="http://schemas.microsoft.com/office/drawing/2014/main" id="{9C0F7688-9440-4BC5-BA99-C7439BDE9FB4}"/>
              </a:ext>
            </a:extLst>
          </p:cNvPr>
          <p:cNvSpPr>
            <a:spLocks noGrp="1"/>
          </p:cNvSpPr>
          <p:nvPr>
            <p:ph type="subTitle" idx="1"/>
          </p:nvPr>
        </p:nvSpPr>
        <p:spPr>
          <a:xfrm>
            <a:off x="1739585" y="5479430"/>
            <a:ext cx="4846320" cy="448056"/>
          </a:xfrm>
        </p:spPr>
        <p:txBody>
          <a:bodyPr/>
          <a:lstStyle/>
          <a:p>
            <a:pPr algn="r"/>
            <a:r>
              <a:rPr lang="en-US" dirty="0"/>
              <a:t>2022</a:t>
            </a:r>
          </a:p>
        </p:txBody>
      </p:sp>
    </p:spTree>
    <p:extLst>
      <p:ext uri="{BB962C8B-B14F-4D97-AF65-F5344CB8AC3E}">
        <p14:creationId xmlns:p14="http://schemas.microsoft.com/office/powerpoint/2010/main" val="25026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Roles and Responsibilities for Performance Monitoring ">
            <a:extLst>
              <a:ext uri="{FF2B5EF4-FFF2-40B4-BE49-F238E27FC236}">
                <a16:creationId xmlns:a16="http://schemas.microsoft.com/office/drawing/2014/main" id="{AAF23279-E8B1-4737-B0E8-68D20D4BD5AC}"/>
              </a:ext>
            </a:extLst>
          </p:cNvPr>
          <p:cNvSpPr>
            <a:spLocks noGrp="1"/>
          </p:cNvSpPr>
          <p:nvPr>
            <p:ph type="title"/>
          </p:nvPr>
        </p:nvSpPr>
        <p:spPr>
          <a:xfrm>
            <a:off x="675969" y="215931"/>
            <a:ext cx="10456820" cy="1283519"/>
          </a:xfrm>
        </p:spPr>
        <p:txBody>
          <a:bodyPr>
            <a:normAutofit/>
          </a:bodyPr>
          <a:lstStyle/>
          <a:p>
            <a:r>
              <a:rPr lang="en-US" sz="3600" dirty="0"/>
              <a:t>Roles and Responsibilities for Performance Monitoring </a:t>
            </a:r>
          </a:p>
        </p:txBody>
      </p:sp>
      <p:sp>
        <p:nvSpPr>
          <p:cNvPr id="5" name="Rectangle 4">
            <a:extLst>
              <a:ext uri="{FF2B5EF4-FFF2-40B4-BE49-F238E27FC236}">
                <a16:creationId xmlns:a16="http://schemas.microsoft.com/office/drawing/2014/main" id="{801331BF-8AAA-4787-93B1-98D7B5999463}"/>
              </a:ext>
              <a:ext uri="{C183D7F6-B498-43B3-948B-1728B52AA6E4}">
                <adec:decorative xmlns:adec="http://schemas.microsoft.com/office/drawing/2017/decorative" val="1"/>
              </a:ext>
            </a:extLst>
          </p:cNvPr>
          <p:cNvSpPr/>
          <p:nvPr/>
        </p:nvSpPr>
        <p:spPr>
          <a:xfrm>
            <a:off x="675969" y="1449797"/>
            <a:ext cx="10685206"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2DE8914-76CB-4D1A-88D2-2C83974BF4CE}"/>
              </a:ext>
              <a:ext uri="{C183D7F6-B498-43B3-948B-1728B52AA6E4}">
                <adec:decorative xmlns:adec="http://schemas.microsoft.com/office/drawing/2017/decorative" val="1"/>
              </a:ext>
            </a:extLst>
          </p:cNvPr>
          <p:cNvSpPr/>
          <p:nvPr/>
        </p:nvSpPr>
        <p:spPr>
          <a:xfrm>
            <a:off x="678426" y="3878825"/>
            <a:ext cx="10686436" cy="4068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Content Placeholder 3" descr="Review and provide feedback on the CMEP.&#10;Review Deliverables - reports and data. &#10;ILAB Staff &#10;Reflect on progress with grantee and make necessary project decisions. &#10;Share information internally and externally. &#10;">
            <a:extLst>
              <a:ext uri="{FF2B5EF4-FFF2-40B4-BE49-F238E27FC236}">
                <a16:creationId xmlns:a16="http://schemas.microsoft.com/office/drawing/2014/main" id="{6B287E07-637B-4520-AB92-AED1CF8CD357}"/>
              </a:ext>
            </a:extLst>
          </p:cNvPr>
          <p:cNvSpPr>
            <a:spLocks noGrp="1"/>
          </p:cNvSpPr>
          <p:nvPr>
            <p:ph idx="1"/>
          </p:nvPr>
        </p:nvSpPr>
        <p:spPr>
          <a:xfrm>
            <a:off x="760772" y="3878825"/>
            <a:ext cx="10486210" cy="2255275"/>
          </a:xfrm>
        </p:spPr>
        <p:txBody>
          <a:bodyPr>
            <a:normAutofit/>
          </a:bodyPr>
          <a:lstStyle/>
          <a:p>
            <a:pPr marL="0" indent="0">
              <a:spcBef>
                <a:spcPts val="1200"/>
              </a:spcBef>
              <a:buNone/>
            </a:pPr>
            <a:r>
              <a:rPr lang="en-US" b="1" dirty="0"/>
              <a:t>ILAB Staff</a:t>
            </a:r>
          </a:p>
          <a:p>
            <a:pPr marL="0" indent="0">
              <a:spcBef>
                <a:spcPts val="1200"/>
              </a:spcBef>
              <a:buNone/>
            </a:pPr>
            <a:endParaRPr lang="en-US" sz="300" dirty="0"/>
          </a:p>
          <a:p>
            <a:pPr marL="403225" lvl="2" indent="-342900">
              <a:buClr>
                <a:schemeClr val="accent1"/>
              </a:buClr>
            </a:pPr>
            <a:r>
              <a:rPr lang="en-US" sz="2400" dirty="0"/>
              <a:t>Review and provide feedback on the CMEP.</a:t>
            </a:r>
          </a:p>
          <a:p>
            <a:pPr marL="403225" lvl="2" indent="-342900">
              <a:buClr>
                <a:schemeClr val="accent1"/>
              </a:buClr>
            </a:pPr>
            <a:r>
              <a:rPr lang="en-US" sz="2400" dirty="0"/>
              <a:t>Review Deliverables - reports and data. </a:t>
            </a:r>
          </a:p>
          <a:p>
            <a:pPr marL="403225" lvl="2" indent="-342900">
              <a:buClr>
                <a:schemeClr val="accent1"/>
              </a:buClr>
            </a:pPr>
            <a:r>
              <a:rPr lang="en-US" sz="2400" dirty="0"/>
              <a:t>Reflect on progress with grantee and make necessary project decisions. </a:t>
            </a:r>
          </a:p>
          <a:p>
            <a:pPr marL="403225" lvl="2" indent="-342900">
              <a:buClr>
                <a:schemeClr val="accent1"/>
              </a:buClr>
            </a:pPr>
            <a:r>
              <a:rPr lang="en-US" sz="2400" dirty="0"/>
              <a:t>Share information internally and externally. </a:t>
            </a:r>
          </a:p>
          <a:p>
            <a:pPr marL="403225" lvl="2" indent="-342900">
              <a:buClr>
                <a:schemeClr val="accent1"/>
              </a:buClr>
            </a:pPr>
            <a:endParaRPr lang="en-US" dirty="0"/>
          </a:p>
          <a:p>
            <a:pPr marL="0" indent="0">
              <a:buNone/>
            </a:pPr>
            <a:endParaRPr lang="en-US" b="1" dirty="0"/>
          </a:p>
        </p:txBody>
      </p:sp>
      <p:sp>
        <p:nvSpPr>
          <p:cNvPr id="2" name="Footer Placeholder 1">
            <a:extLst>
              <a:ext uri="{FF2B5EF4-FFF2-40B4-BE49-F238E27FC236}">
                <a16:creationId xmlns:a16="http://schemas.microsoft.com/office/drawing/2014/main" id="{38582365-F052-4792-A10C-8BAF82E577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7" name="Content Placeholder 3" descr="Develop and implement CMEP. &#10;Collect, analyze and report data.&#10;Grantee&#10;&#10;Review and reflect on data to inform project decisions.&#10;Collaborate and communicate decisions with ILAB.&#10;">
            <a:extLst>
              <a:ext uri="{FF2B5EF4-FFF2-40B4-BE49-F238E27FC236}">
                <a16:creationId xmlns:a16="http://schemas.microsoft.com/office/drawing/2014/main" id="{0AD750CF-DFCF-4ECF-AE10-871977F01D8E}"/>
              </a:ext>
            </a:extLst>
          </p:cNvPr>
          <p:cNvSpPr txBox="1">
            <a:spLocks/>
          </p:cNvSpPr>
          <p:nvPr/>
        </p:nvSpPr>
        <p:spPr>
          <a:xfrm>
            <a:off x="731382" y="1483396"/>
            <a:ext cx="10515600" cy="2475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Grantee</a:t>
            </a:r>
          </a:p>
          <a:p>
            <a:pPr marL="403225" lvl="2" indent="-342900">
              <a:lnSpc>
                <a:spcPct val="100000"/>
              </a:lnSpc>
              <a:buClr>
                <a:schemeClr val="accent1"/>
              </a:buClr>
            </a:pPr>
            <a:r>
              <a:rPr lang="en-US" sz="2400" dirty="0"/>
              <a:t>Develop and implement CMEP. </a:t>
            </a:r>
          </a:p>
          <a:p>
            <a:pPr marL="403225" lvl="2" indent="-342900">
              <a:lnSpc>
                <a:spcPct val="100000"/>
              </a:lnSpc>
              <a:buClr>
                <a:schemeClr val="accent1"/>
              </a:buClr>
            </a:pPr>
            <a:r>
              <a:rPr lang="en-US" sz="2400" dirty="0"/>
              <a:t>Collect, analyze and report data.</a:t>
            </a:r>
          </a:p>
          <a:p>
            <a:pPr marL="403225" lvl="2" indent="-342900">
              <a:lnSpc>
                <a:spcPct val="100000"/>
              </a:lnSpc>
              <a:buClr>
                <a:schemeClr val="accent1"/>
              </a:buClr>
            </a:pPr>
            <a:r>
              <a:rPr lang="en-US" sz="2400" dirty="0"/>
              <a:t>Review and reflect on data to inform project decisions.</a:t>
            </a:r>
          </a:p>
          <a:p>
            <a:pPr marL="403225" lvl="2" indent="-342900">
              <a:lnSpc>
                <a:spcPct val="100000"/>
              </a:lnSpc>
              <a:buClr>
                <a:schemeClr val="accent1"/>
              </a:buClr>
            </a:pPr>
            <a:r>
              <a:rPr lang="en-US" sz="2400" dirty="0"/>
              <a:t>Collaborate and communicate decisions with ILAB.</a:t>
            </a:r>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1" dur="500"/>
                                        <p:tgtEl>
                                          <p:spTgt spid="4">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alyzing Monitoring Data">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Analyzing Monitoring Data</a:t>
            </a:r>
          </a:p>
        </p:txBody>
      </p:sp>
    </p:spTree>
    <p:extLst>
      <p:ext uri="{BB962C8B-B14F-4D97-AF65-F5344CB8AC3E}">
        <p14:creationId xmlns:p14="http://schemas.microsoft.com/office/powerpoint/2010/main" val="291004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9E6DA8-25FB-47C9-BB60-93EEDBD8A5BB}"/>
              </a:ext>
            </a:extLst>
          </p:cNvPr>
          <p:cNvSpPr>
            <a:spLocks noGrp="1"/>
          </p:cNvSpPr>
          <p:nvPr>
            <p:ph type="title"/>
          </p:nvPr>
        </p:nvSpPr>
        <p:spPr>
          <a:xfrm>
            <a:off x="666749" y="185530"/>
            <a:ext cx="10299470" cy="1325563"/>
          </a:xfrm>
        </p:spPr>
        <p:txBody>
          <a:bodyPr/>
          <a:lstStyle/>
          <a:p>
            <a:r>
              <a:rPr lang="en-US" dirty="0"/>
              <a:t>Analyzing the Monitoring Data </a:t>
            </a:r>
          </a:p>
        </p:txBody>
      </p:sp>
      <p:sp>
        <p:nvSpPr>
          <p:cNvPr id="4" name="Content Placeholder 3">
            <a:extLst>
              <a:ext uri="{FF2B5EF4-FFF2-40B4-BE49-F238E27FC236}">
                <a16:creationId xmlns:a16="http://schemas.microsoft.com/office/drawing/2014/main" id="{2380C9A5-6B11-429B-ADBD-D76388CC46C2}"/>
              </a:ext>
            </a:extLst>
          </p:cNvPr>
          <p:cNvSpPr>
            <a:spLocks noGrp="1"/>
          </p:cNvSpPr>
          <p:nvPr>
            <p:ph idx="1"/>
          </p:nvPr>
        </p:nvSpPr>
        <p:spPr>
          <a:xfrm>
            <a:off x="666749" y="1296469"/>
            <a:ext cx="11189970" cy="4351338"/>
          </a:xfrm>
        </p:spPr>
        <p:txBody>
          <a:bodyPr/>
          <a:lstStyle/>
          <a:p>
            <a:pPr marL="0" indent="0">
              <a:buNone/>
            </a:pPr>
            <a:r>
              <a:rPr lang="en-US" sz="2800" b="1" dirty="0">
                <a:solidFill>
                  <a:schemeClr val="accent1"/>
                </a:solidFill>
              </a:rPr>
              <a:t>Look for patterns among the available pieces of data in order to accurately interpret and understand a situation.</a:t>
            </a:r>
          </a:p>
          <a:p>
            <a:endParaRPr lang="en-US" dirty="0"/>
          </a:p>
        </p:txBody>
      </p:sp>
      <p:sp>
        <p:nvSpPr>
          <p:cNvPr id="7" name="TextBox 6">
            <a:extLst>
              <a:ext uri="{FF2B5EF4-FFF2-40B4-BE49-F238E27FC236}">
                <a16:creationId xmlns:a16="http://schemas.microsoft.com/office/drawing/2014/main" id="{EB056581-A2EF-427D-9B54-80BD33CE8517}"/>
              </a:ext>
            </a:extLst>
          </p:cNvPr>
          <p:cNvSpPr txBox="1"/>
          <p:nvPr/>
        </p:nvSpPr>
        <p:spPr>
          <a:xfrm>
            <a:off x="666749" y="2238098"/>
            <a:ext cx="6807168" cy="3108543"/>
          </a:xfrm>
          <a:prstGeom prst="rect">
            <a:avLst/>
          </a:prstGeom>
          <a:noFill/>
        </p:spPr>
        <p:txBody>
          <a:bodyPr wrap="square">
            <a:spAutoFit/>
          </a:bodyPr>
          <a:lstStyle/>
          <a:p>
            <a:pPr marL="344488" indent="-342900"/>
            <a:r>
              <a:rPr lang="en-US" sz="2800" dirty="0"/>
              <a:t>Ask: </a:t>
            </a:r>
          </a:p>
          <a:p>
            <a:pPr marL="852488" indent="-390525">
              <a:buFont typeface="Arial" panose="020B0604020202020204" pitchFamily="34" charset="0"/>
              <a:buChar char="•"/>
            </a:pPr>
            <a:r>
              <a:rPr lang="en-US" sz="2800" dirty="0"/>
              <a:t>How does the data compare to the targets? </a:t>
            </a:r>
          </a:p>
          <a:p>
            <a:pPr marL="852488" indent="-390525">
              <a:buFont typeface="Arial" panose="020B0604020202020204" pitchFamily="34" charset="0"/>
              <a:buChar char="•"/>
            </a:pPr>
            <a:r>
              <a:rPr lang="en-US" sz="2800" dirty="0"/>
              <a:t>Is performance moving in the right direction?</a:t>
            </a:r>
          </a:p>
          <a:p>
            <a:pPr marL="852488" indent="-390525">
              <a:buFont typeface="Arial" panose="020B0604020202020204" pitchFamily="34" charset="0"/>
              <a:buChar char="•"/>
            </a:pPr>
            <a:r>
              <a:rPr lang="en-US" sz="2800" dirty="0"/>
              <a:t>What is the pace of change compared to prior periods?</a:t>
            </a:r>
          </a:p>
        </p:txBody>
      </p:sp>
      <p:pic>
        <p:nvPicPr>
          <p:cNvPr id="5" name="Picture 4">
            <a:extLst>
              <a:ext uri="{FF2B5EF4-FFF2-40B4-BE49-F238E27FC236}">
                <a16:creationId xmlns:a16="http://schemas.microsoft.com/office/drawing/2014/main" id="{74B88632-3014-490F-B495-A0A1E404BFF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86980" y="2442792"/>
            <a:ext cx="4628926" cy="2171738"/>
          </a:xfrm>
          <a:prstGeom prst="rect">
            <a:avLst/>
          </a:prstGeom>
        </p:spPr>
      </p:pic>
      <p:sp>
        <p:nvSpPr>
          <p:cNvPr id="2" name="Footer Placeholder 1">
            <a:extLst>
              <a:ext uri="{FF2B5EF4-FFF2-40B4-BE49-F238E27FC236}">
                <a16:creationId xmlns:a16="http://schemas.microsoft.com/office/drawing/2014/main" id="{019DF661-32D9-43B2-A684-DBE09147556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3735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B3D265-984D-407B-9ADF-BF33532760E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Title 2" descr="Monitoring Data:&#10;Annex A of the Technical Progress Report (TPR)">
            <a:extLst>
              <a:ext uri="{FF2B5EF4-FFF2-40B4-BE49-F238E27FC236}">
                <a16:creationId xmlns:a16="http://schemas.microsoft.com/office/drawing/2014/main" id="{0AB04AE9-E3AC-4046-857C-170B4A042CD9}"/>
              </a:ext>
            </a:extLst>
          </p:cNvPr>
          <p:cNvSpPr>
            <a:spLocks noGrp="1"/>
          </p:cNvSpPr>
          <p:nvPr>
            <p:ph type="title"/>
          </p:nvPr>
        </p:nvSpPr>
        <p:spPr>
          <a:xfrm>
            <a:off x="647699" y="111615"/>
            <a:ext cx="11927531" cy="1183566"/>
          </a:xfrm>
        </p:spPr>
        <p:txBody>
          <a:bodyPr>
            <a:normAutofit/>
          </a:bodyPr>
          <a:lstStyle/>
          <a:p>
            <a:r>
              <a:rPr lang="en-US" sz="3600" dirty="0"/>
              <a:t>Monitoring Data:</a:t>
            </a:r>
            <a:br>
              <a:rPr lang="en-US" sz="3600" dirty="0"/>
            </a:br>
            <a:r>
              <a:rPr lang="en-US" sz="3600" dirty="0"/>
              <a:t>Annex A of the Technical Progress Report (TPR)</a:t>
            </a:r>
          </a:p>
        </p:txBody>
      </p:sp>
      <p:sp>
        <p:nvSpPr>
          <p:cNvPr id="4" name="Text Placeholder 3" descr="Includes: Indicators, baseline, targets, actuals, disaggregations, classification &#10;Reported semi-annually: April and October &#10;">
            <a:extLst>
              <a:ext uri="{FF2B5EF4-FFF2-40B4-BE49-F238E27FC236}">
                <a16:creationId xmlns:a16="http://schemas.microsoft.com/office/drawing/2014/main" id="{1FDBADC0-7D99-42DD-B153-2BFCBA3F0DE7}"/>
              </a:ext>
            </a:extLst>
          </p:cNvPr>
          <p:cNvSpPr>
            <a:spLocks noGrp="1"/>
          </p:cNvSpPr>
          <p:nvPr>
            <p:ph type="body" sz="quarter" idx="13"/>
          </p:nvPr>
        </p:nvSpPr>
        <p:spPr>
          <a:xfrm>
            <a:off x="628650" y="1407525"/>
            <a:ext cx="11446665" cy="3779838"/>
          </a:xfrm>
        </p:spPr>
        <p:txBody>
          <a:bodyPr/>
          <a:lstStyle/>
          <a:p>
            <a:r>
              <a:rPr lang="en-US" b="1" dirty="0"/>
              <a:t>Includes</a:t>
            </a:r>
            <a:r>
              <a:rPr lang="en-US" dirty="0"/>
              <a:t>: Indicators, baseline, targets, actuals, </a:t>
            </a:r>
            <a:r>
              <a:rPr lang="en-US" dirty="0" err="1"/>
              <a:t>disaggregations</a:t>
            </a:r>
            <a:r>
              <a:rPr lang="en-US" dirty="0"/>
              <a:t>, classification </a:t>
            </a:r>
          </a:p>
          <a:p>
            <a:r>
              <a:rPr lang="en-US" b="1" dirty="0"/>
              <a:t>Reported semi-annually</a:t>
            </a:r>
            <a:r>
              <a:rPr lang="en-US" dirty="0"/>
              <a:t>: April and October </a:t>
            </a:r>
          </a:p>
        </p:txBody>
      </p:sp>
      <p:pic>
        <p:nvPicPr>
          <p:cNvPr id="7" name="Picture 6" descr="Table">
            <a:extLst>
              <a:ext uri="{FF2B5EF4-FFF2-40B4-BE49-F238E27FC236}">
                <a16:creationId xmlns:a16="http://schemas.microsoft.com/office/drawing/2014/main" id="{580472CF-2EC1-4E24-8E05-C6A2EC007AFA}"/>
              </a:ext>
            </a:extLst>
          </p:cNvPr>
          <p:cNvPicPr>
            <a:picLocks noChangeAspect="1"/>
          </p:cNvPicPr>
          <p:nvPr/>
        </p:nvPicPr>
        <p:blipFill rotWithShape="1">
          <a:blip r:embed="rId3"/>
          <a:srcRect l="1680" t="27860" r="17612" b="27563"/>
          <a:stretch/>
        </p:blipFill>
        <p:spPr>
          <a:xfrm>
            <a:off x="659005" y="2441397"/>
            <a:ext cx="11395357" cy="3540304"/>
          </a:xfrm>
          <a:prstGeom prst="rect">
            <a:avLst/>
          </a:prstGeom>
        </p:spPr>
      </p:pic>
    </p:spTree>
    <p:extLst>
      <p:ext uri="{BB962C8B-B14F-4D97-AF65-F5344CB8AC3E}">
        <p14:creationId xmlns:p14="http://schemas.microsoft.com/office/powerpoint/2010/main" val="403360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A12058-D264-4931-921A-9A9C53D241D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Analyzing data from TPR Annex A">
            <a:extLst>
              <a:ext uri="{FF2B5EF4-FFF2-40B4-BE49-F238E27FC236}">
                <a16:creationId xmlns:a16="http://schemas.microsoft.com/office/drawing/2014/main" id="{1123D56A-EE8D-4F50-969F-1C2F84A67ABD}"/>
              </a:ext>
            </a:extLst>
          </p:cNvPr>
          <p:cNvSpPr>
            <a:spLocks noGrp="1"/>
          </p:cNvSpPr>
          <p:nvPr>
            <p:ph type="title"/>
          </p:nvPr>
        </p:nvSpPr>
        <p:spPr>
          <a:xfrm>
            <a:off x="482600" y="141605"/>
            <a:ext cx="10515600" cy="1325563"/>
          </a:xfrm>
        </p:spPr>
        <p:txBody>
          <a:bodyPr/>
          <a:lstStyle/>
          <a:p>
            <a:r>
              <a:rPr lang="en-US" dirty="0"/>
              <a:t>Analyzing data from TPR Annex A</a:t>
            </a:r>
          </a:p>
        </p:txBody>
      </p:sp>
      <p:sp>
        <p:nvSpPr>
          <p:cNvPr id="4" name="Content Placeholder 3" descr="There are many different ways data can be reviewed, including: &#10;&#10;Compare actuals to targets&#10;Trend in performance overtime &#10;Disaggregate data by different categories&#10;Multiple indicators per result &#10;&#10;">
            <a:extLst>
              <a:ext uri="{FF2B5EF4-FFF2-40B4-BE49-F238E27FC236}">
                <a16:creationId xmlns:a16="http://schemas.microsoft.com/office/drawing/2014/main" id="{06091C17-841F-47D1-A3C8-885A08A25950}"/>
              </a:ext>
            </a:extLst>
          </p:cNvPr>
          <p:cNvSpPr>
            <a:spLocks noGrp="1"/>
          </p:cNvSpPr>
          <p:nvPr>
            <p:ph idx="1"/>
          </p:nvPr>
        </p:nvSpPr>
        <p:spPr>
          <a:xfrm>
            <a:off x="502920" y="1480185"/>
            <a:ext cx="10515600" cy="4351338"/>
          </a:xfrm>
        </p:spPr>
        <p:txBody>
          <a:bodyPr/>
          <a:lstStyle/>
          <a:p>
            <a:pPr marL="103187" lvl="1" indent="0">
              <a:spcBef>
                <a:spcPts val="0"/>
              </a:spcBef>
              <a:buNone/>
            </a:pPr>
            <a:r>
              <a:rPr lang="en-US" sz="2400" b="1" dirty="0">
                <a:solidFill>
                  <a:schemeClr val="accent1"/>
                </a:solidFill>
              </a:rPr>
              <a:t>There are many different ways data can be reviewed, including: </a:t>
            </a:r>
          </a:p>
          <a:p>
            <a:pPr marL="103187" lvl="1" indent="0">
              <a:spcBef>
                <a:spcPts val="0"/>
              </a:spcBef>
              <a:buNone/>
            </a:pPr>
            <a:endParaRPr lang="en-US" dirty="0"/>
          </a:p>
          <a:p>
            <a:pPr marL="446087" lvl="1" indent="-342900">
              <a:lnSpc>
                <a:spcPct val="150000"/>
              </a:lnSpc>
              <a:spcBef>
                <a:spcPts val="0"/>
              </a:spcBef>
            </a:pPr>
            <a:r>
              <a:rPr lang="en-US" dirty="0"/>
              <a:t>Compare actuals to targets</a:t>
            </a:r>
          </a:p>
          <a:p>
            <a:pPr marL="446087" lvl="1" indent="-342900">
              <a:lnSpc>
                <a:spcPct val="150000"/>
              </a:lnSpc>
              <a:spcBef>
                <a:spcPts val="0"/>
              </a:spcBef>
            </a:pPr>
            <a:r>
              <a:rPr lang="en-US" dirty="0"/>
              <a:t>Trend in performance overtime </a:t>
            </a:r>
          </a:p>
          <a:p>
            <a:pPr marL="446087" lvl="1" indent="-342900">
              <a:lnSpc>
                <a:spcPct val="150000"/>
              </a:lnSpc>
              <a:spcBef>
                <a:spcPts val="0"/>
              </a:spcBef>
            </a:pPr>
            <a:r>
              <a:rPr lang="en-US" dirty="0"/>
              <a:t>Disaggregate data by different categories</a:t>
            </a:r>
          </a:p>
          <a:p>
            <a:pPr marL="446087" lvl="1" indent="-342900">
              <a:lnSpc>
                <a:spcPct val="150000"/>
              </a:lnSpc>
              <a:spcBef>
                <a:spcPts val="600"/>
              </a:spcBef>
            </a:pPr>
            <a:r>
              <a:rPr lang="en-US" dirty="0"/>
              <a:t>Multiple indicators per result </a:t>
            </a:r>
          </a:p>
          <a:p>
            <a:pPr marL="457200" lvl="1" indent="-354013">
              <a:spcBef>
                <a:spcPts val="600"/>
              </a:spcBef>
            </a:pPr>
            <a:endParaRPr lang="en-US" dirty="0"/>
          </a:p>
          <a:p>
            <a:endParaRPr lang="en-US" dirty="0"/>
          </a:p>
        </p:txBody>
      </p:sp>
      <p:pic>
        <p:nvPicPr>
          <p:cNvPr id="5" name="Picture 4">
            <a:extLst>
              <a:ext uri="{FF2B5EF4-FFF2-40B4-BE49-F238E27FC236}">
                <a16:creationId xmlns:a16="http://schemas.microsoft.com/office/drawing/2014/main" id="{BDFC685F-3EDB-4831-813B-9F9B2B5447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004" y="2194839"/>
            <a:ext cx="3800929" cy="3362367"/>
          </a:xfrm>
          <a:prstGeom prst="rect">
            <a:avLst/>
          </a:prstGeom>
        </p:spPr>
      </p:pic>
    </p:spTree>
    <p:extLst>
      <p:ext uri="{BB962C8B-B14F-4D97-AF65-F5344CB8AC3E}">
        <p14:creationId xmlns:p14="http://schemas.microsoft.com/office/powerpoint/2010/main" val="252726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AD45B0-F449-451C-B3B9-B302C00D9A1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Comparison with Targets  “Snapshot in Time”">
            <a:extLst>
              <a:ext uri="{FF2B5EF4-FFF2-40B4-BE49-F238E27FC236}">
                <a16:creationId xmlns:a16="http://schemas.microsoft.com/office/drawing/2014/main" id="{C6B94044-4CAD-4CFA-9BEE-C90A58C934CC}"/>
              </a:ext>
            </a:extLst>
          </p:cNvPr>
          <p:cNvSpPr>
            <a:spLocks noGrp="1"/>
          </p:cNvSpPr>
          <p:nvPr>
            <p:ph type="title"/>
          </p:nvPr>
        </p:nvSpPr>
        <p:spPr>
          <a:xfrm>
            <a:off x="519935" y="289965"/>
            <a:ext cx="10515600" cy="1325563"/>
          </a:xfrm>
        </p:spPr>
        <p:txBody>
          <a:bodyPr/>
          <a:lstStyle/>
          <a:p>
            <a:r>
              <a:rPr lang="en-US" dirty="0"/>
              <a:t>Comparison with Targets  “Snapshot in Time”</a:t>
            </a:r>
          </a:p>
        </p:txBody>
      </p:sp>
      <p:sp>
        <p:nvSpPr>
          <p:cNvPr id="4" name="Content Placeholder 3" descr="Compare actual data to current targets&#10;">
            <a:extLst>
              <a:ext uri="{FF2B5EF4-FFF2-40B4-BE49-F238E27FC236}">
                <a16:creationId xmlns:a16="http://schemas.microsoft.com/office/drawing/2014/main" id="{00E16A82-69DE-4B85-BDB8-8A851632EB33}"/>
              </a:ext>
            </a:extLst>
          </p:cNvPr>
          <p:cNvSpPr>
            <a:spLocks noGrp="1"/>
          </p:cNvSpPr>
          <p:nvPr>
            <p:ph idx="1"/>
          </p:nvPr>
        </p:nvSpPr>
        <p:spPr>
          <a:xfrm>
            <a:off x="1129554" y="4173029"/>
            <a:ext cx="7002711" cy="4351338"/>
          </a:xfrm>
        </p:spPr>
        <p:txBody>
          <a:bodyPr>
            <a:normAutofit/>
          </a:bodyPr>
          <a:lstStyle/>
          <a:p>
            <a:r>
              <a:rPr lang="en-US" dirty="0"/>
              <a:t>Compare actual data to current targets</a:t>
            </a:r>
            <a:endParaRPr lang="en-US" sz="2400" dirty="0"/>
          </a:p>
        </p:txBody>
      </p:sp>
      <p:graphicFrame>
        <p:nvGraphicFramePr>
          <p:cNvPr id="5" name="Table 4">
            <a:extLst>
              <a:ext uri="{FF2B5EF4-FFF2-40B4-BE49-F238E27FC236}">
                <a16:creationId xmlns:a16="http://schemas.microsoft.com/office/drawing/2014/main" id="{3FF26070-8BA0-46C1-B7F7-362AFC4DF6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2160300"/>
              </p:ext>
            </p:extLst>
          </p:nvPr>
        </p:nvGraphicFramePr>
        <p:xfrm>
          <a:off x="1123418" y="1949683"/>
          <a:ext cx="7002711" cy="1940016"/>
        </p:xfrm>
        <a:graphic>
          <a:graphicData uri="http://schemas.openxmlformats.org/drawingml/2006/table">
            <a:tbl>
              <a:tblPr firstRow="1" bandRow="1">
                <a:tableStyleId>{69012ECD-51FC-41F1-AA8D-1B2483CD663E}</a:tableStyleId>
              </a:tblPr>
              <a:tblGrid>
                <a:gridCol w="2259360">
                  <a:extLst>
                    <a:ext uri="{9D8B030D-6E8A-4147-A177-3AD203B41FA5}">
                      <a16:colId xmlns:a16="http://schemas.microsoft.com/office/drawing/2014/main" val="20000"/>
                    </a:ext>
                  </a:extLst>
                </a:gridCol>
                <a:gridCol w="1062443">
                  <a:extLst>
                    <a:ext uri="{9D8B030D-6E8A-4147-A177-3AD203B41FA5}">
                      <a16:colId xmlns:a16="http://schemas.microsoft.com/office/drawing/2014/main" val="20001"/>
                    </a:ext>
                  </a:extLst>
                </a:gridCol>
                <a:gridCol w="1015423">
                  <a:extLst>
                    <a:ext uri="{9D8B030D-6E8A-4147-A177-3AD203B41FA5}">
                      <a16:colId xmlns:a16="http://schemas.microsoft.com/office/drawing/2014/main" val="20002"/>
                    </a:ext>
                  </a:extLst>
                </a:gridCol>
                <a:gridCol w="2665485">
                  <a:extLst>
                    <a:ext uri="{9D8B030D-6E8A-4147-A177-3AD203B41FA5}">
                      <a16:colId xmlns:a16="http://schemas.microsoft.com/office/drawing/2014/main" val="20003"/>
                    </a:ext>
                  </a:extLst>
                </a:gridCol>
              </a:tblGrid>
              <a:tr h="910620">
                <a:tc>
                  <a:txBody>
                    <a:bodyPr/>
                    <a:lstStyle/>
                    <a:p>
                      <a:pPr algn="l"/>
                      <a:r>
                        <a:rPr lang="en-US" sz="2000" dirty="0"/>
                        <a:t>% of Targeted Officials Trained</a:t>
                      </a:r>
                    </a:p>
                  </a:txBody>
                  <a:tcPr/>
                </a:tc>
                <a:tc>
                  <a:txBody>
                    <a:bodyPr/>
                    <a:lstStyle/>
                    <a:p>
                      <a:pPr algn="l"/>
                      <a:r>
                        <a:rPr lang="en-US" sz="2000" dirty="0"/>
                        <a:t>2021 </a:t>
                      </a:r>
                    </a:p>
                    <a:p>
                      <a:pPr algn="l"/>
                      <a:r>
                        <a:rPr lang="en-US" sz="2000" dirty="0"/>
                        <a:t>Target</a:t>
                      </a:r>
                    </a:p>
                  </a:txBody>
                  <a:tcPr anchor="ctr"/>
                </a:tc>
                <a:tc>
                  <a:txBody>
                    <a:bodyPr/>
                    <a:lstStyle/>
                    <a:p>
                      <a:pPr algn="l"/>
                      <a:r>
                        <a:rPr lang="en-US" sz="2000" dirty="0"/>
                        <a:t>2021</a:t>
                      </a:r>
                    </a:p>
                    <a:p>
                      <a:pPr algn="l"/>
                      <a:r>
                        <a:rPr lang="en-US" sz="2000" dirty="0"/>
                        <a:t>Actual </a:t>
                      </a:r>
                    </a:p>
                  </a:txBody>
                  <a:tcPr anchor="ctr"/>
                </a:tc>
                <a:tc>
                  <a:txBody>
                    <a:bodyPr/>
                    <a:lstStyle/>
                    <a:p>
                      <a:pPr algn="l"/>
                      <a:r>
                        <a:rPr lang="en-US" sz="2000" dirty="0"/>
                        <a:t>Difference</a:t>
                      </a:r>
                    </a:p>
                  </a:txBody>
                  <a:tcPr anchor="ctr"/>
                </a:tc>
                <a:extLst>
                  <a:ext uri="{0D108BD9-81ED-4DB2-BD59-A6C34878D82A}">
                    <a16:rowId xmlns:a16="http://schemas.microsoft.com/office/drawing/2014/main" val="10000"/>
                  </a:ext>
                </a:extLst>
              </a:tr>
              <a:tr h="514698">
                <a:tc>
                  <a:txBody>
                    <a:bodyPr/>
                    <a:lstStyle/>
                    <a:p>
                      <a:pPr algn="l"/>
                      <a:r>
                        <a:rPr lang="en-US" sz="2000" dirty="0"/>
                        <a:t>District A</a:t>
                      </a:r>
                    </a:p>
                  </a:txBody>
                  <a:tcPr/>
                </a:tc>
                <a:tc>
                  <a:txBody>
                    <a:bodyPr/>
                    <a:lstStyle/>
                    <a:p>
                      <a:pPr algn="l"/>
                      <a:r>
                        <a:rPr lang="en-US" sz="2000" dirty="0"/>
                        <a:t>82%</a:t>
                      </a:r>
                    </a:p>
                  </a:txBody>
                  <a:tcPr/>
                </a:tc>
                <a:tc>
                  <a:txBody>
                    <a:bodyPr/>
                    <a:lstStyle/>
                    <a:p>
                      <a:pPr algn="l"/>
                      <a:r>
                        <a:rPr lang="en-US" sz="2000" dirty="0"/>
                        <a:t>67%</a:t>
                      </a:r>
                    </a:p>
                  </a:txBody>
                  <a:tcPr/>
                </a:tc>
                <a:tc>
                  <a:txBody>
                    <a:bodyPr/>
                    <a:lstStyle/>
                    <a:p>
                      <a:pPr algn="l"/>
                      <a:r>
                        <a:rPr lang="en-US" sz="2000" dirty="0"/>
                        <a:t>-15 percentage</a:t>
                      </a:r>
                      <a:r>
                        <a:rPr lang="en-US" sz="2000" baseline="0" dirty="0"/>
                        <a:t> points</a:t>
                      </a:r>
                      <a:endParaRPr lang="en-US" sz="2000" dirty="0"/>
                    </a:p>
                  </a:txBody>
                  <a:tcPr/>
                </a:tc>
                <a:extLst>
                  <a:ext uri="{0D108BD9-81ED-4DB2-BD59-A6C34878D82A}">
                    <a16:rowId xmlns:a16="http://schemas.microsoft.com/office/drawing/2014/main" val="10001"/>
                  </a:ext>
                </a:extLst>
              </a:tr>
              <a:tr h="514698">
                <a:tc>
                  <a:txBody>
                    <a:bodyPr/>
                    <a:lstStyle/>
                    <a:p>
                      <a:pPr algn="l"/>
                      <a:r>
                        <a:rPr lang="en-US" sz="2000" dirty="0"/>
                        <a:t>District B</a:t>
                      </a:r>
                    </a:p>
                  </a:txBody>
                  <a:tcPr/>
                </a:tc>
                <a:tc>
                  <a:txBody>
                    <a:bodyPr/>
                    <a:lstStyle/>
                    <a:p>
                      <a:pPr algn="l"/>
                      <a:r>
                        <a:rPr lang="en-US" sz="2000" dirty="0"/>
                        <a:t>93%</a:t>
                      </a:r>
                    </a:p>
                  </a:txBody>
                  <a:tcPr/>
                </a:tc>
                <a:tc>
                  <a:txBody>
                    <a:bodyPr/>
                    <a:lstStyle/>
                    <a:p>
                      <a:pPr algn="l"/>
                      <a:r>
                        <a:rPr lang="en-US" sz="2000" dirty="0"/>
                        <a:t>95%</a:t>
                      </a:r>
                    </a:p>
                  </a:txBody>
                  <a:tcPr/>
                </a:tc>
                <a:tc>
                  <a:txBody>
                    <a:bodyPr/>
                    <a:lstStyle/>
                    <a:p>
                      <a:pPr algn="l"/>
                      <a:r>
                        <a:rPr lang="en-US" sz="2000" dirty="0"/>
                        <a:t>+ 2 percentage points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013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671CAF-357B-4BFD-9620-F72CABBFE76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Comparison with Targets Over Time">
            <a:extLst>
              <a:ext uri="{FF2B5EF4-FFF2-40B4-BE49-F238E27FC236}">
                <a16:creationId xmlns:a16="http://schemas.microsoft.com/office/drawing/2014/main" id="{27BCA7FC-38CE-49AB-8A81-167839F129E0}"/>
              </a:ext>
            </a:extLst>
          </p:cNvPr>
          <p:cNvSpPr>
            <a:spLocks noGrp="1"/>
          </p:cNvSpPr>
          <p:nvPr>
            <p:ph type="title"/>
          </p:nvPr>
        </p:nvSpPr>
        <p:spPr>
          <a:xfrm>
            <a:off x="590549" y="-123390"/>
            <a:ext cx="10061793" cy="1325563"/>
          </a:xfrm>
        </p:spPr>
        <p:txBody>
          <a:bodyPr/>
          <a:lstStyle/>
          <a:p>
            <a:r>
              <a:rPr lang="en-US" sz="4400" dirty="0">
                <a:latin typeface="+mj-lt"/>
                <a:ea typeface="+mj-ea"/>
                <a:cs typeface="+mj-cs"/>
              </a:rPr>
              <a:t>Comparison with Targets Over Time</a:t>
            </a:r>
            <a:endParaRPr lang="en-US" dirty="0"/>
          </a:p>
        </p:txBody>
      </p:sp>
      <p:graphicFrame>
        <p:nvGraphicFramePr>
          <p:cNvPr id="19" name="Chart 18">
            <a:extLst>
              <a:ext uri="{FF2B5EF4-FFF2-40B4-BE49-F238E27FC236}">
                <a16:creationId xmlns:a16="http://schemas.microsoft.com/office/drawing/2014/main" id="{EEC21E1A-AF56-4542-A42E-1888F0DB8178}"/>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039473817"/>
              </p:ext>
            </p:extLst>
          </p:nvPr>
        </p:nvGraphicFramePr>
        <p:xfrm>
          <a:off x="2081047" y="1519659"/>
          <a:ext cx="863735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descr="Youth&#10;Trained&#10;">
            <a:extLst>
              <a:ext uri="{FF2B5EF4-FFF2-40B4-BE49-F238E27FC236}">
                <a16:creationId xmlns:a16="http://schemas.microsoft.com/office/drawing/2014/main" id="{B6587E1D-3992-4432-86E6-9A55BE133738}"/>
              </a:ext>
            </a:extLst>
          </p:cNvPr>
          <p:cNvSpPr txBox="1"/>
          <p:nvPr/>
        </p:nvSpPr>
        <p:spPr>
          <a:xfrm>
            <a:off x="1024004" y="2374105"/>
            <a:ext cx="978601" cy="707886"/>
          </a:xfrm>
          <a:prstGeom prst="rect">
            <a:avLst/>
          </a:prstGeom>
          <a:noFill/>
        </p:spPr>
        <p:txBody>
          <a:bodyPr wrap="none" rtlCol="0">
            <a:spAutoFit/>
          </a:bodyPr>
          <a:lstStyle/>
          <a:p>
            <a:r>
              <a:rPr lang="en-US" sz="2000" b="1" dirty="0"/>
              <a:t>Youth</a:t>
            </a:r>
          </a:p>
          <a:p>
            <a:r>
              <a:rPr lang="en-US" sz="2000" b="1" dirty="0"/>
              <a:t>Trained</a:t>
            </a:r>
          </a:p>
        </p:txBody>
      </p:sp>
      <p:cxnSp>
        <p:nvCxnSpPr>
          <p:cNvPr id="21" name="Straight Arrow Connector 20">
            <a:extLst>
              <a:ext uri="{FF2B5EF4-FFF2-40B4-BE49-F238E27FC236}">
                <a16:creationId xmlns:a16="http://schemas.microsoft.com/office/drawing/2014/main" id="{66305C45-7043-473E-8852-71EB2B4A1787}"/>
              </a:ext>
              <a:ext uri="{C183D7F6-B498-43B3-948B-1728B52AA6E4}">
                <adec:decorative xmlns:adec="http://schemas.microsoft.com/office/drawing/2017/decorative" val="1"/>
              </a:ext>
            </a:extLst>
          </p:cNvPr>
          <p:cNvCxnSpPr/>
          <p:nvPr/>
        </p:nvCxnSpPr>
        <p:spPr>
          <a:xfrm flipV="1">
            <a:off x="1862203" y="4754671"/>
            <a:ext cx="990600"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descr="Low target for &#10;project ramp-up&#10;">
            <a:extLst>
              <a:ext uri="{FF2B5EF4-FFF2-40B4-BE49-F238E27FC236}">
                <a16:creationId xmlns:a16="http://schemas.microsoft.com/office/drawing/2014/main" id="{B5CE7229-B27B-442F-BACF-B539E2E412F4}"/>
              </a:ext>
            </a:extLst>
          </p:cNvPr>
          <p:cNvSpPr txBox="1"/>
          <p:nvPr/>
        </p:nvSpPr>
        <p:spPr>
          <a:xfrm>
            <a:off x="284399" y="5026908"/>
            <a:ext cx="1708673" cy="646331"/>
          </a:xfrm>
          <a:prstGeom prst="rect">
            <a:avLst/>
          </a:prstGeom>
          <a:noFill/>
          <a:ln>
            <a:noFill/>
          </a:ln>
        </p:spPr>
        <p:txBody>
          <a:bodyPr wrap="none" rtlCol="0">
            <a:spAutoFit/>
          </a:bodyPr>
          <a:lstStyle/>
          <a:p>
            <a:r>
              <a:rPr lang="en-US" i="1" dirty="0">
                <a:solidFill>
                  <a:schemeClr val="accent1">
                    <a:lumMod val="75000"/>
                  </a:schemeClr>
                </a:solidFill>
              </a:rPr>
              <a:t>Low target for </a:t>
            </a:r>
          </a:p>
          <a:p>
            <a:r>
              <a:rPr lang="en-US" i="1" dirty="0">
                <a:solidFill>
                  <a:schemeClr val="accent1">
                    <a:lumMod val="75000"/>
                  </a:schemeClr>
                </a:solidFill>
              </a:rPr>
              <a:t>project ramp-up</a:t>
            </a:r>
          </a:p>
        </p:txBody>
      </p:sp>
      <p:sp>
        <p:nvSpPr>
          <p:cNvPr id="23" name="TextBox 22" descr="Project implementation started later than projected in year&#10;">
            <a:extLst>
              <a:ext uri="{FF2B5EF4-FFF2-40B4-BE49-F238E27FC236}">
                <a16:creationId xmlns:a16="http://schemas.microsoft.com/office/drawing/2014/main" id="{144789A2-9BAC-4FA6-82F3-EFC2F8C225A9}"/>
              </a:ext>
            </a:extLst>
          </p:cNvPr>
          <p:cNvSpPr txBox="1"/>
          <p:nvPr/>
        </p:nvSpPr>
        <p:spPr>
          <a:xfrm>
            <a:off x="3545840" y="5928796"/>
            <a:ext cx="6946297" cy="338554"/>
          </a:xfrm>
          <a:prstGeom prst="rect">
            <a:avLst/>
          </a:prstGeom>
          <a:noFill/>
          <a:ln>
            <a:noFill/>
          </a:ln>
        </p:spPr>
        <p:txBody>
          <a:bodyPr wrap="square" rtlCol="0">
            <a:spAutoFit/>
          </a:bodyPr>
          <a:lstStyle/>
          <a:p>
            <a:r>
              <a:rPr lang="en-US" sz="1600" i="1" dirty="0">
                <a:solidFill>
                  <a:schemeClr val="accent1">
                    <a:lumMod val="75000"/>
                  </a:schemeClr>
                </a:solidFill>
              </a:rPr>
              <a:t>Project implementation started later than projected in year</a:t>
            </a:r>
          </a:p>
        </p:txBody>
      </p:sp>
      <p:cxnSp>
        <p:nvCxnSpPr>
          <p:cNvPr id="24" name="Straight Arrow Connector 23">
            <a:extLst>
              <a:ext uri="{FF2B5EF4-FFF2-40B4-BE49-F238E27FC236}">
                <a16:creationId xmlns:a16="http://schemas.microsoft.com/office/drawing/2014/main" id="{AB701EFB-7053-41A9-A0ED-BE4826B76E86}"/>
              </a:ext>
              <a:ext uri="{C183D7F6-B498-43B3-948B-1728B52AA6E4}">
                <adec:decorative xmlns:adec="http://schemas.microsoft.com/office/drawing/2017/decorative" val="1"/>
              </a:ext>
            </a:extLst>
          </p:cNvPr>
          <p:cNvCxnSpPr/>
          <p:nvPr/>
        </p:nvCxnSpPr>
        <p:spPr>
          <a:xfrm flipH="1" flipV="1">
            <a:off x="3411190" y="5665146"/>
            <a:ext cx="152400" cy="4916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D67BE1-0522-4B52-A28D-9AA0A6ED503F}"/>
              </a:ext>
              <a:ext uri="{C183D7F6-B498-43B3-948B-1728B52AA6E4}">
                <adec:decorative xmlns:adec="http://schemas.microsoft.com/office/drawing/2017/decorative" val="1"/>
              </a:ext>
            </a:extLst>
          </p:cNvPr>
          <p:cNvCxnSpPr/>
          <p:nvPr/>
        </p:nvCxnSpPr>
        <p:spPr>
          <a:xfrm>
            <a:off x="3414933" y="1909872"/>
            <a:ext cx="636750" cy="129539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F388615-5C0A-4D0A-AE70-38914AC6D482}"/>
              </a:ext>
            </a:extLst>
          </p:cNvPr>
          <p:cNvSpPr txBox="1"/>
          <p:nvPr/>
        </p:nvSpPr>
        <p:spPr>
          <a:xfrm>
            <a:off x="2611120" y="990938"/>
            <a:ext cx="3451732" cy="646331"/>
          </a:xfrm>
          <a:prstGeom prst="rect">
            <a:avLst/>
          </a:prstGeom>
          <a:noFill/>
          <a:ln>
            <a:noFill/>
          </a:ln>
        </p:spPr>
        <p:txBody>
          <a:bodyPr wrap="square" rtlCol="0">
            <a:spAutoFit/>
          </a:bodyPr>
          <a:lstStyle/>
          <a:p>
            <a:r>
              <a:rPr lang="en-US" dirty="0">
                <a:solidFill>
                  <a:schemeClr val="accent1">
                    <a:lumMod val="75000"/>
                  </a:schemeClr>
                </a:solidFill>
              </a:rPr>
              <a:t>Demand For Project Exceeds Expectations</a:t>
            </a:r>
          </a:p>
        </p:txBody>
      </p:sp>
      <p:cxnSp>
        <p:nvCxnSpPr>
          <p:cNvPr id="27" name="Straight Arrow Connector 26">
            <a:extLst>
              <a:ext uri="{FF2B5EF4-FFF2-40B4-BE49-F238E27FC236}">
                <a16:creationId xmlns:a16="http://schemas.microsoft.com/office/drawing/2014/main" id="{2E2A3FD7-F6A7-46DC-9621-6E2F222999DE}"/>
              </a:ext>
              <a:ext uri="{C183D7F6-B498-43B3-948B-1728B52AA6E4}">
                <adec:decorative xmlns:adec="http://schemas.microsoft.com/office/drawing/2017/decorative" val="1"/>
              </a:ext>
            </a:extLst>
          </p:cNvPr>
          <p:cNvCxnSpPr/>
          <p:nvPr/>
        </p:nvCxnSpPr>
        <p:spPr>
          <a:xfrm>
            <a:off x="3797271" y="1607610"/>
            <a:ext cx="1262003" cy="6477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F848B6-F376-41A4-BC96-F84EBAA8CD4D}"/>
              </a:ext>
              <a:ext uri="{C183D7F6-B498-43B3-948B-1728B52AA6E4}">
                <adec:decorative xmlns:adec="http://schemas.microsoft.com/office/drawing/2017/decorative" val="1"/>
              </a:ext>
            </a:extLst>
          </p:cNvPr>
          <p:cNvCxnSpPr/>
          <p:nvPr/>
        </p:nvCxnSpPr>
        <p:spPr>
          <a:xfrm flipH="1">
            <a:off x="9492365" y="4835951"/>
            <a:ext cx="457199" cy="5465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descr="Project Funds are depleted early due to very successful activity &#10;">
            <a:extLst>
              <a:ext uri="{FF2B5EF4-FFF2-40B4-BE49-F238E27FC236}">
                <a16:creationId xmlns:a16="http://schemas.microsoft.com/office/drawing/2014/main" id="{34BCDD2B-AC96-4BEE-8FD1-446A94E4E922}"/>
              </a:ext>
            </a:extLst>
          </p:cNvPr>
          <p:cNvSpPr txBox="1"/>
          <p:nvPr/>
        </p:nvSpPr>
        <p:spPr>
          <a:xfrm>
            <a:off x="9946640" y="4623257"/>
            <a:ext cx="1851660" cy="1200329"/>
          </a:xfrm>
          <a:prstGeom prst="rect">
            <a:avLst/>
          </a:prstGeom>
          <a:noFill/>
          <a:ln>
            <a:noFill/>
          </a:ln>
        </p:spPr>
        <p:txBody>
          <a:bodyPr wrap="square" rtlCol="0">
            <a:spAutoFit/>
          </a:bodyPr>
          <a:lstStyle/>
          <a:p>
            <a:r>
              <a:rPr lang="en-US" i="1" dirty="0">
                <a:solidFill>
                  <a:schemeClr val="accent1">
                    <a:lumMod val="75000"/>
                  </a:schemeClr>
                </a:solidFill>
              </a:rPr>
              <a:t>Project Funds are depleted early due to very successful activity </a:t>
            </a:r>
          </a:p>
        </p:txBody>
      </p:sp>
      <p:cxnSp>
        <p:nvCxnSpPr>
          <p:cNvPr id="30" name="Straight Arrow Connector 29">
            <a:extLst>
              <a:ext uri="{FF2B5EF4-FFF2-40B4-BE49-F238E27FC236}">
                <a16:creationId xmlns:a16="http://schemas.microsoft.com/office/drawing/2014/main" id="{EB9E6D06-7A2C-4506-BAAB-013C07FAD35F}"/>
              </a:ext>
              <a:ext uri="{C183D7F6-B498-43B3-948B-1728B52AA6E4}">
                <adec:decorative xmlns:adec="http://schemas.microsoft.com/office/drawing/2017/decorative" val="1"/>
              </a:ext>
            </a:extLst>
          </p:cNvPr>
          <p:cNvCxnSpPr/>
          <p:nvPr/>
        </p:nvCxnSpPr>
        <p:spPr>
          <a:xfrm flipH="1">
            <a:off x="7764760" y="2989957"/>
            <a:ext cx="152400" cy="89603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8048F1-689D-4E0B-9BC8-27DA32478CE2}"/>
              </a:ext>
              <a:ext uri="{C183D7F6-B498-43B3-948B-1728B52AA6E4}">
                <adec:decorative xmlns:adec="http://schemas.microsoft.com/office/drawing/2017/decorative" val="1"/>
              </a:ext>
            </a:extLst>
          </p:cNvPr>
          <p:cNvCxnSpPr>
            <a:cxnSpLocks/>
          </p:cNvCxnSpPr>
          <p:nvPr/>
        </p:nvCxnSpPr>
        <p:spPr>
          <a:xfrm>
            <a:off x="8625437" y="2956560"/>
            <a:ext cx="287403" cy="14858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descr="Project expected to wind down&#10;">
            <a:extLst>
              <a:ext uri="{FF2B5EF4-FFF2-40B4-BE49-F238E27FC236}">
                <a16:creationId xmlns:a16="http://schemas.microsoft.com/office/drawing/2014/main" id="{9FDD6468-CD3E-4E3B-A3E9-938334933D1E}"/>
              </a:ext>
            </a:extLst>
          </p:cNvPr>
          <p:cNvSpPr/>
          <p:nvPr/>
        </p:nvSpPr>
        <p:spPr>
          <a:xfrm>
            <a:off x="7789525" y="2301534"/>
            <a:ext cx="2029480" cy="542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lumMod val="75000"/>
                  </a:schemeClr>
                </a:solidFill>
              </a:rPr>
              <a:t>Project expected to wind down</a:t>
            </a:r>
          </a:p>
        </p:txBody>
      </p:sp>
    </p:spTree>
    <p:extLst>
      <p:ext uri="{BB962C8B-B14F-4D97-AF65-F5344CB8AC3E}">
        <p14:creationId xmlns:p14="http://schemas.microsoft.com/office/powerpoint/2010/main" val="428926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2000"/>
                                        <p:tgtEl>
                                          <p:spTgt spid="26"/>
                                        </p:tgtEl>
                                      </p:cBhvr>
                                    </p:animEffect>
                                  </p:childTnLst>
                                </p:cTn>
                              </p:par>
                              <p:par>
                                <p:cTn id="26" presetID="21" presetClass="entr" presetSubtype="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2000"/>
                                        <p:tgtEl>
                                          <p:spTgt spid="25"/>
                                        </p:tgtEl>
                                      </p:cBhvr>
                                    </p:animEffect>
                                  </p:childTnLst>
                                </p:cTn>
                              </p:par>
                              <p:par>
                                <p:cTn id="29" presetID="21"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1)">
                                      <p:cBhvr>
                                        <p:cTn id="31" dur="2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par>
                                <p:cTn id="40" presetID="16" presetClass="entr" presetSubtype="21"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9"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F14226-40EF-40B5-964A-62515D2F1C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Trend in Performance Over Time">
            <a:extLst>
              <a:ext uri="{FF2B5EF4-FFF2-40B4-BE49-F238E27FC236}">
                <a16:creationId xmlns:a16="http://schemas.microsoft.com/office/drawing/2014/main" id="{C1C00A87-E214-40A3-BC67-39516C59D415}"/>
              </a:ext>
            </a:extLst>
          </p:cNvPr>
          <p:cNvSpPr>
            <a:spLocks noGrp="1"/>
          </p:cNvSpPr>
          <p:nvPr>
            <p:ph type="title"/>
          </p:nvPr>
        </p:nvSpPr>
        <p:spPr>
          <a:xfrm>
            <a:off x="635000" y="182245"/>
            <a:ext cx="10515600" cy="1325563"/>
          </a:xfrm>
        </p:spPr>
        <p:txBody>
          <a:bodyPr/>
          <a:lstStyle/>
          <a:p>
            <a:r>
              <a:rPr lang="en-US" dirty="0"/>
              <a:t>Trend in Performance Over Time</a:t>
            </a:r>
          </a:p>
        </p:txBody>
      </p:sp>
      <p:sp>
        <p:nvSpPr>
          <p:cNvPr id="4" name="Content Placeholder 3" descr="What is the…&#10;Direction of change  (improving, stagnating, worsening)&#10;Size of change (how much) &#10;Rate of change (accelerating or decelerating)&#10;">
            <a:extLst>
              <a:ext uri="{FF2B5EF4-FFF2-40B4-BE49-F238E27FC236}">
                <a16:creationId xmlns:a16="http://schemas.microsoft.com/office/drawing/2014/main" id="{A54D9136-8BBF-4EAB-AF3C-F90A0E94F4A8}"/>
              </a:ext>
            </a:extLst>
          </p:cNvPr>
          <p:cNvSpPr>
            <a:spLocks noGrp="1"/>
          </p:cNvSpPr>
          <p:nvPr>
            <p:ph idx="1"/>
          </p:nvPr>
        </p:nvSpPr>
        <p:spPr>
          <a:xfrm>
            <a:off x="536401" y="1752851"/>
            <a:ext cx="5125846" cy="3679416"/>
          </a:xfr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eaLnBrk="1" hangingPunct="1">
              <a:spcAft>
                <a:spcPct val="40000"/>
              </a:spcAft>
              <a:buNone/>
            </a:pPr>
            <a:r>
              <a:rPr lang="en-US" sz="2800" b="1" dirty="0">
                <a:solidFill>
                  <a:schemeClr val="tx1"/>
                </a:solidFill>
              </a:rPr>
              <a:t>What is the…</a:t>
            </a:r>
          </a:p>
          <a:p>
            <a:pPr>
              <a:spcAft>
                <a:spcPct val="40000"/>
              </a:spcAft>
            </a:pPr>
            <a:r>
              <a:rPr lang="en-US" sz="2800" b="1" dirty="0">
                <a:solidFill>
                  <a:schemeClr val="tx1"/>
                </a:solidFill>
              </a:rPr>
              <a:t>Direction of change  </a:t>
            </a:r>
            <a:r>
              <a:rPr lang="en-US" sz="2800" dirty="0">
                <a:solidFill>
                  <a:schemeClr val="tx1"/>
                </a:solidFill>
              </a:rPr>
              <a:t>(improving, stagnating, worsening)</a:t>
            </a:r>
          </a:p>
          <a:p>
            <a:pPr>
              <a:spcAft>
                <a:spcPct val="40000"/>
              </a:spcAft>
            </a:pPr>
            <a:r>
              <a:rPr lang="en-US" sz="2800" b="1" dirty="0">
                <a:solidFill>
                  <a:schemeClr val="tx1"/>
                </a:solidFill>
              </a:rPr>
              <a:t>Size of change </a:t>
            </a:r>
            <a:r>
              <a:rPr lang="en-US" sz="2800" dirty="0">
                <a:solidFill>
                  <a:schemeClr val="tx1"/>
                </a:solidFill>
              </a:rPr>
              <a:t>(how much) </a:t>
            </a:r>
          </a:p>
          <a:p>
            <a:pPr>
              <a:spcAft>
                <a:spcPct val="40000"/>
              </a:spcAft>
            </a:pPr>
            <a:r>
              <a:rPr lang="en-US" sz="2800" b="1" dirty="0">
                <a:solidFill>
                  <a:schemeClr val="tx1"/>
                </a:solidFill>
              </a:rPr>
              <a:t>Rate of change </a:t>
            </a:r>
            <a:r>
              <a:rPr lang="en-US" sz="2800" dirty="0">
                <a:solidFill>
                  <a:schemeClr val="tx1"/>
                </a:solidFill>
              </a:rPr>
              <a:t>(accelerating or decelerating)</a:t>
            </a:r>
          </a:p>
          <a:p>
            <a:pPr>
              <a:spcAft>
                <a:spcPct val="40000"/>
              </a:spcAft>
            </a:pPr>
            <a:endParaRPr lang="en-US" sz="2800" dirty="0">
              <a:solidFill>
                <a:srgbClr val="FF0000"/>
              </a:solidFill>
            </a:endParaRPr>
          </a:p>
          <a:p>
            <a:pPr marL="457200" lvl="1" indent="0">
              <a:spcAft>
                <a:spcPct val="40000"/>
              </a:spcAft>
              <a:buNone/>
            </a:pPr>
            <a:endParaRPr lang="en-US" sz="2800" dirty="0">
              <a:solidFill>
                <a:srgbClr val="FF0000"/>
              </a:solidFill>
            </a:endParaRPr>
          </a:p>
        </p:txBody>
      </p:sp>
      <p:sp>
        <p:nvSpPr>
          <p:cNvPr id="5" name="Rectangle 4" descr="Note: Comparative Analysis requires comparable data across time periods&#10;">
            <a:extLst>
              <a:ext uri="{FF2B5EF4-FFF2-40B4-BE49-F238E27FC236}">
                <a16:creationId xmlns:a16="http://schemas.microsoft.com/office/drawing/2014/main" id="{4B71A68F-6CD0-4456-A3A3-CCF5795BE459}"/>
              </a:ext>
            </a:extLst>
          </p:cNvPr>
          <p:cNvSpPr/>
          <p:nvPr/>
        </p:nvSpPr>
        <p:spPr>
          <a:xfrm>
            <a:off x="1201201" y="5578452"/>
            <a:ext cx="9383198" cy="461665"/>
          </a:xfrm>
          <a:prstGeom prst="rect">
            <a:avLst/>
          </a:prstGeom>
        </p:spPr>
        <p:txBody>
          <a:bodyPr wrap="square">
            <a:spAutoFit/>
          </a:bodyPr>
          <a:lstStyle/>
          <a:p>
            <a:pPr algn="ctr"/>
            <a:r>
              <a:rPr lang="en-US" altLang="en-US" sz="2400" b="1" i="1" dirty="0">
                <a:solidFill>
                  <a:schemeClr val="accent1"/>
                </a:solidFill>
              </a:rPr>
              <a:t>Note: </a:t>
            </a:r>
            <a:r>
              <a:rPr lang="en-US" altLang="en-US" sz="2400" dirty="0">
                <a:solidFill>
                  <a:schemeClr val="accent1"/>
                </a:solidFill>
              </a:rPr>
              <a:t>Comparative Analysis requires comparable data across time periods</a:t>
            </a:r>
          </a:p>
        </p:txBody>
      </p:sp>
      <p:sp>
        <p:nvSpPr>
          <p:cNvPr id="6" name="Content Placeholder 3" descr="Analyze&#10;Current vs last reporting period (e.g., last 6 months) &#10;Change over multiple reporting periods&#10;Change since baseline&#10;">
            <a:extLst>
              <a:ext uri="{FF2B5EF4-FFF2-40B4-BE49-F238E27FC236}">
                <a16:creationId xmlns:a16="http://schemas.microsoft.com/office/drawing/2014/main" id="{27AD3C26-3B7D-4666-B244-11784E312F59}"/>
              </a:ext>
            </a:extLst>
          </p:cNvPr>
          <p:cNvSpPr txBox="1">
            <a:spLocks/>
          </p:cNvSpPr>
          <p:nvPr/>
        </p:nvSpPr>
        <p:spPr>
          <a:xfrm>
            <a:off x="5892800" y="1752851"/>
            <a:ext cx="5713046" cy="3679416"/>
          </a:xfrm>
          <a:prstGeom prst="rect">
            <a:avLst/>
          </a:prstGeom>
          <a:solidFill>
            <a:schemeClr val="tx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40000"/>
              </a:spcAft>
              <a:buNone/>
            </a:pPr>
            <a:r>
              <a:rPr lang="en-US" b="1" dirty="0"/>
              <a:t>Analyze</a:t>
            </a:r>
          </a:p>
          <a:p>
            <a:pPr lvl="1">
              <a:spcAft>
                <a:spcPct val="40000"/>
              </a:spcAft>
            </a:pPr>
            <a:r>
              <a:rPr lang="en-US" sz="2800" dirty="0"/>
              <a:t>Current vs last reporting period (e.g., last 6 months) </a:t>
            </a:r>
            <a:endParaRPr lang="en-US" sz="3200" dirty="0"/>
          </a:p>
          <a:p>
            <a:pPr lvl="1"/>
            <a:r>
              <a:rPr lang="en-US" sz="2800" dirty="0"/>
              <a:t>Change over multiple reporting periods</a:t>
            </a:r>
          </a:p>
          <a:p>
            <a:pPr lvl="1"/>
            <a:r>
              <a:rPr lang="en-US" sz="2800" dirty="0"/>
              <a:t>Change since baseline</a:t>
            </a:r>
          </a:p>
        </p:txBody>
      </p:sp>
    </p:spTree>
    <p:extLst>
      <p:ext uri="{BB962C8B-B14F-4D97-AF65-F5344CB8AC3E}">
        <p14:creationId xmlns:p14="http://schemas.microsoft.com/office/powerpoint/2010/main" val="144767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arn(inVertical)">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ample: Trend in Performance Over Time">
            <a:extLst>
              <a:ext uri="{FF2B5EF4-FFF2-40B4-BE49-F238E27FC236}">
                <a16:creationId xmlns:a16="http://schemas.microsoft.com/office/drawing/2014/main" id="{C1C00A87-E214-40A3-BC67-39516C59D415}"/>
              </a:ext>
            </a:extLst>
          </p:cNvPr>
          <p:cNvSpPr>
            <a:spLocks noGrp="1"/>
          </p:cNvSpPr>
          <p:nvPr>
            <p:ph type="title"/>
          </p:nvPr>
        </p:nvSpPr>
        <p:spPr>
          <a:xfrm>
            <a:off x="623984" y="270380"/>
            <a:ext cx="10515600" cy="1325563"/>
          </a:xfrm>
        </p:spPr>
        <p:txBody>
          <a:bodyPr/>
          <a:lstStyle/>
          <a:p>
            <a:r>
              <a:rPr lang="en-US" dirty="0"/>
              <a:t>Example: Trend in Performance Over Time</a:t>
            </a:r>
          </a:p>
        </p:txBody>
      </p:sp>
      <p:sp>
        <p:nvSpPr>
          <p:cNvPr id="7" name="Text Box 4" descr="# of HHs engaging in new alternative income generating activities&#10;">
            <a:extLst>
              <a:ext uri="{FF2B5EF4-FFF2-40B4-BE49-F238E27FC236}">
                <a16:creationId xmlns:a16="http://schemas.microsoft.com/office/drawing/2014/main" id="{9F3A1D88-F158-4B25-AF72-724C2AB44745}"/>
              </a:ext>
            </a:extLst>
          </p:cNvPr>
          <p:cNvSpPr txBox="1">
            <a:spLocks noChangeArrowheads="1"/>
          </p:cNvSpPr>
          <p:nvPr/>
        </p:nvSpPr>
        <p:spPr bwMode="auto">
          <a:xfrm>
            <a:off x="740979" y="1953159"/>
            <a:ext cx="33882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algn="ctr" eaLnBrk="0" fontAlgn="base" hangingPunct="0">
              <a:spcBef>
                <a:spcPct val="0"/>
              </a:spcBef>
              <a:spcAft>
                <a:spcPct val="0"/>
              </a:spcAft>
              <a:defRPr sz="3600">
                <a:solidFill>
                  <a:schemeClr val="tx1"/>
                </a:solidFill>
                <a:latin typeface="Times New Roman" pitchFamily="18" charset="0"/>
              </a:defRPr>
            </a:lvl6pPr>
            <a:lvl7pPr marL="2971800" indent="-228600" algn="ctr" eaLnBrk="0" fontAlgn="base" hangingPunct="0">
              <a:spcBef>
                <a:spcPct val="0"/>
              </a:spcBef>
              <a:spcAft>
                <a:spcPct val="0"/>
              </a:spcAft>
              <a:defRPr sz="3600">
                <a:solidFill>
                  <a:schemeClr val="tx1"/>
                </a:solidFill>
                <a:latin typeface="Times New Roman" pitchFamily="18" charset="0"/>
              </a:defRPr>
            </a:lvl7pPr>
            <a:lvl8pPr marL="3429000" indent="-228600" algn="ctr" eaLnBrk="0" fontAlgn="base" hangingPunct="0">
              <a:spcBef>
                <a:spcPct val="0"/>
              </a:spcBef>
              <a:spcAft>
                <a:spcPct val="0"/>
              </a:spcAft>
              <a:defRPr sz="3600">
                <a:solidFill>
                  <a:schemeClr val="tx1"/>
                </a:solidFill>
                <a:latin typeface="Times New Roman" pitchFamily="18" charset="0"/>
              </a:defRPr>
            </a:lvl8pPr>
            <a:lvl9pPr marL="3886200" indent="-228600" algn="ctr" eaLnBrk="0" fontAlgn="base" hangingPunct="0">
              <a:spcBef>
                <a:spcPct val="0"/>
              </a:spcBef>
              <a:spcAft>
                <a:spcPct val="0"/>
              </a:spcAft>
              <a:defRPr sz="3600">
                <a:solidFill>
                  <a:schemeClr val="tx1"/>
                </a:solidFill>
                <a:latin typeface="Times New Roman" pitchFamily="18" charset="0"/>
              </a:defRPr>
            </a:lvl9pPr>
          </a:lstStyle>
          <a:p>
            <a:pPr algn="l" eaLnBrk="1" hangingPunct="1">
              <a:spcBef>
                <a:spcPct val="50000"/>
              </a:spcBef>
            </a:pPr>
            <a:r>
              <a:rPr lang="en-US" sz="2400" dirty="0">
                <a:latin typeface="Tahoma" pitchFamily="34" charset="0"/>
              </a:rPr>
              <a:t># of HHs engaging in new alternative income generating activities</a:t>
            </a:r>
          </a:p>
        </p:txBody>
      </p:sp>
      <p:graphicFrame>
        <p:nvGraphicFramePr>
          <p:cNvPr id="4" name="Table 4">
            <a:extLst>
              <a:ext uri="{FF2B5EF4-FFF2-40B4-BE49-F238E27FC236}">
                <a16:creationId xmlns:a16="http://schemas.microsoft.com/office/drawing/2014/main" id="{E80502AD-BA22-42E8-BF2A-C0662751598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5125581"/>
              </p:ext>
            </p:extLst>
          </p:nvPr>
        </p:nvGraphicFramePr>
        <p:xfrm>
          <a:off x="4118670" y="2138549"/>
          <a:ext cx="2565909" cy="914400"/>
        </p:xfrm>
        <a:graphic>
          <a:graphicData uri="http://schemas.openxmlformats.org/drawingml/2006/table">
            <a:tbl>
              <a:tblPr firstRow="1" bandRow="1">
                <a:tableStyleId>{5C22544A-7EE6-4342-B048-85BDC9FD1C3A}</a:tableStyleId>
              </a:tblPr>
              <a:tblGrid>
                <a:gridCol w="1281120">
                  <a:extLst>
                    <a:ext uri="{9D8B030D-6E8A-4147-A177-3AD203B41FA5}">
                      <a16:colId xmlns:a16="http://schemas.microsoft.com/office/drawing/2014/main" val="4269047497"/>
                    </a:ext>
                  </a:extLst>
                </a:gridCol>
                <a:gridCol w="1284789">
                  <a:extLst>
                    <a:ext uri="{9D8B030D-6E8A-4147-A177-3AD203B41FA5}">
                      <a16:colId xmlns:a16="http://schemas.microsoft.com/office/drawing/2014/main" val="1254273650"/>
                    </a:ext>
                  </a:extLst>
                </a:gridCol>
              </a:tblGrid>
              <a:tr h="370840">
                <a:tc>
                  <a:txBody>
                    <a:bodyPr/>
                    <a:lstStyle/>
                    <a:p>
                      <a:r>
                        <a:rPr lang="en-US" sz="2400" dirty="0"/>
                        <a:t> Year 1</a:t>
                      </a:r>
                    </a:p>
                  </a:txBody>
                  <a:tcPr/>
                </a:tc>
                <a:tc>
                  <a:txBody>
                    <a:bodyPr/>
                    <a:lstStyle/>
                    <a:p>
                      <a:r>
                        <a:rPr lang="en-US" sz="2400" dirty="0"/>
                        <a:t> Year 2</a:t>
                      </a:r>
                    </a:p>
                  </a:txBody>
                  <a:tcPr/>
                </a:tc>
                <a:extLst>
                  <a:ext uri="{0D108BD9-81ED-4DB2-BD59-A6C34878D82A}">
                    <a16:rowId xmlns:a16="http://schemas.microsoft.com/office/drawing/2014/main" val="2412670574"/>
                  </a:ext>
                </a:extLst>
              </a:tr>
              <a:tr h="370840">
                <a:tc>
                  <a:txBody>
                    <a:bodyPr/>
                    <a:lstStyle/>
                    <a:p>
                      <a:r>
                        <a:rPr lang="en-US" sz="2400" dirty="0"/>
                        <a:t>10</a:t>
                      </a:r>
                    </a:p>
                  </a:txBody>
                  <a:tcPr/>
                </a:tc>
                <a:tc>
                  <a:txBody>
                    <a:bodyPr/>
                    <a:lstStyle/>
                    <a:p>
                      <a:r>
                        <a:rPr lang="en-US" sz="2400" dirty="0"/>
                        <a:t>12</a:t>
                      </a:r>
                    </a:p>
                  </a:txBody>
                  <a:tcPr/>
                </a:tc>
                <a:extLst>
                  <a:ext uri="{0D108BD9-81ED-4DB2-BD59-A6C34878D82A}">
                    <a16:rowId xmlns:a16="http://schemas.microsoft.com/office/drawing/2014/main" val="2156872987"/>
                  </a:ext>
                </a:extLst>
              </a:tr>
            </a:tbl>
          </a:graphicData>
        </a:graphic>
      </p:graphicFrame>
      <p:sp>
        <p:nvSpPr>
          <p:cNvPr id="8" name="Text Box 5" descr="Annual Percent Change&#10;20%&#10;">
            <a:extLst>
              <a:ext uri="{FF2B5EF4-FFF2-40B4-BE49-F238E27FC236}">
                <a16:creationId xmlns:a16="http://schemas.microsoft.com/office/drawing/2014/main" id="{DEB92C52-A780-401B-A32D-15F133806838}"/>
              </a:ext>
            </a:extLst>
          </p:cNvPr>
          <p:cNvSpPr txBox="1">
            <a:spLocks noChangeArrowheads="1"/>
          </p:cNvSpPr>
          <p:nvPr/>
        </p:nvSpPr>
        <p:spPr bwMode="auto">
          <a:xfrm>
            <a:off x="8062786" y="2037286"/>
            <a:ext cx="35879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338138" algn="ctr"/>
                <a:tab pos="1376363" algn="ctr"/>
                <a:tab pos="3027363" algn="ctr"/>
              </a:tabLst>
              <a:defRPr sz="3600">
                <a:solidFill>
                  <a:schemeClr val="tx1"/>
                </a:solidFill>
                <a:latin typeface="Times New Roman" pitchFamily="18" charset="0"/>
              </a:defRPr>
            </a:lvl1pPr>
            <a:lvl2pPr marL="742950" indent="-285750" eaLnBrk="0" hangingPunct="0">
              <a:tabLst>
                <a:tab pos="338138" algn="ctr"/>
                <a:tab pos="1376363" algn="ctr"/>
                <a:tab pos="3027363" algn="ctr"/>
              </a:tabLst>
              <a:defRPr sz="3600">
                <a:solidFill>
                  <a:schemeClr val="tx1"/>
                </a:solidFill>
                <a:latin typeface="Times New Roman" pitchFamily="18" charset="0"/>
              </a:defRPr>
            </a:lvl2pPr>
            <a:lvl3pPr marL="1143000" indent="-228600" eaLnBrk="0" hangingPunct="0">
              <a:tabLst>
                <a:tab pos="338138" algn="ctr"/>
                <a:tab pos="1376363" algn="ctr"/>
                <a:tab pos="3027363" algn="ctr"/>
              </a:tabLst>
              <a:defRPr sz="3600">
                <a:solidFill>
                  <a:schemeClr val="tx1"/>
                </a:solidFill>
                <a:latin typeface="Times New Roman" pitchFamily="18" charset="0"/>
              </a:defRPr>
            </a:lvl3pPr>
            <a:lvl4pPr marL="1600200" indent="-228600" eaLnBrk="0" hangingPunct="0">
              <a:tabLst>
                <a:tab pos="338138" algn="ctr"/>
                <a:tab pos="1376363" algn="ctr"/>
                <a:tab pos="3027363" algn="ctr"/>
              </a:tabLst>
              <a:defRPr sz="3600">
                <a:solidFill>
                  <a:schemeClr val="tx1"/>
                </a:solidFill>
                <a:latin typeface="Times New Roman" pitchFamily="18" charset="0"/>
              </a:defRPr>
            </a:lvl4pPr>
            <a:lvl5pPr marL="2057400" indent="-228600" eaLnBrk="0" hangingPunct="0">
              <a:tabLst>
                <a:tab pos="338138" algn="ctr"/>
                <a:tab pos="1376363" algn="ctr"/>
                <a:tab pos="3027363" algn="ctr"/>
              </a:tabLst>
              <a:defRPr sz="3600">
                <a:solidFill>
                  <a:schemeClr val="tx1"/>
                </a:solidFill>
                <a:latin typeface="Times New Roman" pitchFamily="18" charset="0"/>
              </a:defRPr>
            </a:lvl5pPr>
            <a:lvl6pPr marL="25146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6pPr>
            <a:lvl7pPr marL="29718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7pPr>
            <a:lvl8pPr marL="34290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8pPr>
            <a:lvl9pPr marL="3886200" indent="-228600" algn="ctr" eaLnBrk="0" fontAlgn="base" hangingPunct="0">
              <a:spcBef>
                <a:spcPct val="0"/>
              </a:spcBef>
              <a:spcAft>
                <a:spcPct val="0"/>
              </a:spcAft>
              <a:tabLst>
                <a:tab pos="338138" algn="ctr"/>
                <a:tab pos="1376363" algn="ctr"/>
                <a:tab pos="3027363" algn="ctr"/>
              </a:tabLst>
              <a:defRPr sz="3600">
                <a:solidFill>
                  <a:schemeClr val="tx1"/>
                </a:solidFill>
                <a:latin typeface="Times New Roman" pitchFamily="18" charset="0"/>
              </a:defRPr>
            </a:lvl9pPr>
          </a:lstStyle>
          <a:p>
            <a:pPr eaLnBrk="1" hangingPunct="1">
              <a:spcBef>
                <a:spcPct val="50000"/>
              </a:spcBef>
            </a:pPr>
            <a:r>
              <a:rPr lang="en-US" sz="2400" u="sng" dirty="0">
                <a:latin typeface="Tahoma" pitchFamily="34" charset="0"/>
              </a:rPr>
              <a:t>Annu</a:t>
            </a:r>
            <a:r>
              <a:rPr lang="en-US" sz="2400" dirty="0">
                <a:latin typeface="Tahoma" pitchFamily="34" charset="0"/>
              </a:rPr>
              <a:t>al </a:t>
            </a:r>
            <a:r>
              <a:rPr lang="en-US" sz="2400" u="sng" dirty="0">
                <a:latin typeface="Tahoma" pitchFamily="34" charset="0"/>
              </a:rPr>
              <a:t>Percent Change</a:t>
            </a:r>
          </a:p>
          <a:p>
            <a:pPr algn="ctr" eaLnBrk="1" hangingPunct="1">
              <a:spcBef>
                <a:spcPct val="50000"/>
              </a:spcBef>
            </a:pPr>
            <a:r>
              <a:rPr lang="en-US" sz="2400" dirty="0">
                <a:latin typeface="Tahoma" pitchFamily="34" charset="0"/>
              </a:rPr>
              <a:t>20%</a:t>
            </a:r>
          </a:p>
        </p:txBody>
      </p:sp>
      <p:sp>
        <p:nvSpPr>
          <p:cNvPr id="9" name="Text Box 6" descr="# of HHs engaging in new alternative income generating activities&#10;">
            <a:extLst>
              <a:ext uri="{FF2B5EF4-FFF2-40B4-BE49-F238E27FC236}">
                <a16:creationId xmlns:a16="http://schemas.microsoft.com/office/drawing/2014/main" id="{E1CEC6C2-C506-484F-8F6B-0DA8EFF5D81C}"/>
              </a:ext>
            </a:extLst>
          </p:cNvPr>
          <p:cNvSpPr txBox="1">
            <a:spLocks noChangeArrowheads="1"/>
          </p:cNvSpPr>
          <p:nvPr/>
        </p:nvSpPr>
        <p:spPr bwMode="auto">
          <a:xfrm>
            <a:off x="730469" y="3880035"/>
            <a:ext cx="33987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algn="ctr" eaLnBrk="0" fontAlgn="base" hangingPunct="0">
              <a:spcBef>
                <a:spcPct val="0"/>
              </a:spcBef>
              <a:spcAft>
                <a:spcPct val="0"/>
              </a:spcAft>
              <a:defRPr sz="3600">
                <a:solidFill>
                  <a:schemeClr val="tx1"/>
                </a:solidFill>
                <a:latin typeface="Times New Roman" pitchFamily="18" charset="0"/>
              </a:defRPr>
            </a:lvl6pPr>
            <a:lvl7pPr marL="2971800" indent="-228600" algn="ctr" eaLnBrk="0" fontAlgn="base" hangingPunct="0">
              <a:spcBef>
                <a:spcPct val="0"/>
              </a:spcBef>
              <a:spcAft>
                <a:spcPct val="0"/>
              </a:spcAft>
              <a:defRPr sz="3600">
                <a:solidFill>
                  <a:schemeClr val="tx1"/>
                </a:solidFill>
                <a:latin typeface="Times New Roman" pitchFamily="18" charset="0"/>
              </a:defRPr>
            </a:lvl7pPr>
            <a:lvl8pPr marL="3429000" indent="-228600" algn="ctr" eaLnBrk="0" fontAlgn="base" hangingPunct="0">
              <a:spcBef>
                <a:spcPct val="0"/>
              </a:spcBef>
              <a:spcAft>
                <a:spcPct val="0"/>
              </a:spcAft>
              <a:defRPr sz="3600">
                <a:solidFill>
                  <a:schemeClr val="tx1"/>
                </a:solidFill>
                <a:latin typeface="Times New Roman" pitchFamily="18" charset="0"/>
              </a:defRPr>
            </a:lvl8pPr>
            <a:lvl9pPr marL="3886200" indent="-228600" algn="ctr"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pPr>
            <a:r>
              <a:rPr lang="en-US" sz="2400" dirty="0">
                <a:latin typeface="Tahoma" pitchFamily="34" charset="0"/>
              </a:rPr>
              <a:t># of HHs engaging in new alternative income generating activities</a:t>
            </a:r>
          </a:p>
        </p:txBody>
      </p:sp>
      <p:graphicFrame>
        <p:nvGraphicFramePr>
          <p:cNvPr id="5" name="Table 5">
            <a:extLst>
              <a:ext uri="{FF2B5EF4-FFF2-40B4-BE49-F238E27FC236}">
                <a16:creationId xmlns:a16="http://schemas.microsoft.com/office/drawing/2014/main" id="{36DFEE00-1301-4C03-A9A0-A48CE0A8935B}"/>
              </a:ext>
            </a:extLst>
          </p:cNvPr>
          <p:cNvGraphicFramePr>
            <a:graphicFrameLocks noGrp="1"/>
          </p:cNvGraphicFramePr>
          <p:nvPr>
            <p:extLst>
              <p:ext uri="{D42A27DB-BD31-4B8C-83A1-F6EECF244321}">
                <p14:modId xmlns:p14="http://schemas.microsoft.com/office/powerpoint/2010/main" val="2227662381"/>
              </p:ext>
            </p:extLst>
          </p:nvPr>
        </p:nvGraphicFramePr>
        <p:xfrm>
          <a:off x="4290300" y="3817793"/>
          <a:ext cx="4342128" cy="975270"/>
        </p:xfrm>
        <a:graphic>
          <a:graphicData uri="http://schemas.openxmlformats.org/drawingml/2006/table">
            <a:tbl>
              <a:tblPr firstRow="1" bandRow="1">
                <a:tableStyleId>{5C22544A-7EE6-4342-B048-85BDC9FD1C3A}</a:tableStyleId>
              </a:tblPr>
              <a:tblGrid>
                <a:gridCol w="1085532">
                  <a:extLst>
                    <a:ext uri="{9D8B030D-6E8A-4147-A177-3AD203B41FA5}">
                      <a16:colId xmlns:a16="http://schemas.microsoft.com/office/drawing/2014/main" val="2942149982"/>
                    </a:ext>
                  </a:extLst>
                </a:gridCol>
                <a:gridCol w="1085532">
                  <a:extLst>
                    <a:ext uri="{9D8B030D-6E8A-4147-A177-3AD203B41FA5}">
                      <a16:colId xmlns:a16="http://schemas.microsoft.com/office/drawing/2014/main" val="347923735"/>
                    </a:ext>
                  </a:extLst>
                </a:gridCol>
                <a:gridCol w="1085532">
                  <a:extLst>
                    <a:ext uri="{9D8B030D-6E8A-4147-A177-3AD203B41FA5}">
                      <a16:colId xmlns:a16="http://schemas.microsoft.com/office/drawing/2014/main" val="1895562988"/>
                    </a:ext>
                  </a:extLst>
                </a:gridCol>
                <a:gridCol w="1085532">
                  <a:extLst>
                    <a:ext uri="{9D8B030D-6E8A-4147-A177-3AD203B41FA5}">
                      <a16:colId xmlns:a16="http://schemas.microsoft.com/office/drawing/2014/main" val="646425502"/>
                    </a:ext>
                  </a:extLst>
                </a:gridCol>
              </a:tblGrid>
              <a:tr h="487635">
                <a:tc>
                  <a:txBody>
                    <a:bodyPr/>
                    <a:lstStyle/>
                    <a:p>
                      <a:r>
                        <a:rPr lang="en-US" sz="2400" dirty="0"/>
                        <a:t>Year 1</a:t>
                      </a:r>
                    </a:p>
                  </a:txBody>
                  <a:tcPr/>
                </a:tc>
                <a:tc>
                  <a:txBody>
                    <a:bodyPr/>
                    <a:lstStyle/>
                    <a:p>
                      <a:r>
                        <a:rPr lang="en-US" sz="2400" dirty="0"/>
                        <a:t>Year 2</a:t>
                      </a:r>
                    </a:p>
                  </a:txBody>
                  <a:tcPr/>
                </a:tc>
                <a:tc>
                  <a:txBody>
                    <a:bodyPr/>
                    <a:lstStyle/>
                    <a:p>
                      <a:r>
                        <a:rPr lang="en-US" sz="2400" dirty="0"/>
                        <a:t>Year 3</a:t>
                      </a:r>
                    </a:p>
                  </a:txBody>
                  <a:tcPr/>
                </a:tc>
                <a:tc>
                  <a:txBody>
                    <a:bodyPr/>
                    <a:lstStyle/>
                    <a:p>
                      <a:r>
                        <a:rPr lang="en-US" sz="2400" dirty="0"/>
                        <a:t>Year 4</a:t>
                      </a:r>
                    </a:p>
                  </a:txBody>
                  <a:tcPr/>
                </a:tc>
                <a:extLst>
                  <a:ext uri="{0D108BD9-81ED-4DB2-BD59-A6C34878D82A}">
                    <a16:rowId xmlns:a16="http://schemas.microsoft.com/office/drawing/2014/main" val="2372575404"/>
                  </a:ext>
                </a:extLst>
              </a:tr>
              <a:tr h="487635">
                <a:tc>
                  <a:txBody>
                    <a:bodyPr/>
                    <a:lstStyle/>
                    <a:p>
                      <a:r>
                        <a:rPr lang="en-US" sz="2400" dirty="0"/>
                        <a:t>10</a:t>
                      </a:r>
                    </a:p>
                  </a:txBody>
                  <a:tcPr/>
                </a:tc>
                <a:tc>
                  <a:txBody>
                    <a:bodyPr/>
                    <a:lstStyle/>
                    <a:p>
                      <a:r>
                        <a:rPr lang="en-US" sz="2400" dirty="0"/>
                        <a:t>12</a:t>
                      </a:r>
                    </a:p>
                  </a:txBody>
                  <a:tcPr/>
                </a:tc>
                <a:tc>
                  <a:txBody>
                    <a:bodyPr/>
                    <a:lstStyle/>
                    <a:p>
                      <a:r>
                        <a:rPr lang="en-US" sz="2400" dirty="0"/>
                        <a:t>16</a:t>
                      </a:r>
                    </a:p>
                  </a:txBody>
                  <a:tcPr/>
                </a:tc>
                <a:tc>
                  <a:txBody>
                    <a:bodyPr/>
                    <a:lstStyle/>
                    <a:p>
                      <a:r>
                        <a:rPr lang="en-US" sz="2400" dirty="0"/>
                        <a:t>24</a:t>
                      </a:r>
                    </a:p>
                  </a:txBody>
                  <a:tcPr/>
                </a:tc>
                <a:extLst>
                  <a:ext uri="{0D108BD9-81ED-4DB2-BD59-A6C34878D82A}">
                    <a16:rowId xmlns:a16="http://schemas.microsoft.com/office/drawing/2014/main" val="4292725471"/>
                  </a:ext>
                </a:extLst>
              </a:tr>
            </a:tbl>
          </a:graphicData>
        </a:graphic>
      </p:graphicFrame>
      <p:sp>
        <p:nvSpPr>
          <p:cNvPr id="10" name="Text Box 7" descr="Average Annual&#10; Percent Change&#10;         34%&#10;">
            <a:extLst>
              <a:ext uri="{FF2B5EF4-FFF2-40B4-BE49-F238E27FC236}">
                <a16:creationId xmlns:a16="http://schemas.microsoft.com/office/drawing/2014/main" id="{7BACADBC-E7C1-40BD-B125-5B53E2056AAC}"/>
              </a:ext>
            </a:extLst>
          </p:cNvPr>
          <p:cNvSpPr txBox="1">
            <a:spLocks noChangeArrowheads="1"/>
          </p:cNvSpPr>
          <p:nvPr/>
        </p:nvSpPr>
        <p:spPr bwMode="auto">
          <a:xfrm>
            <a:off x="9008718" y="3805052"/>
            <a:ext cx="339874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1pPr>
            <a:lvl2pPr marL="742950" indent="-28575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2pPr>
            <a:lvl3pPr marL="11430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3pPr>
            <a:lvl4pPr marL="16002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4pPr>
            <a:lvl5pPr marL="2057400" indent="-228600" eaLnBrk="0" hangingPunct="0">
              <a:tabLst>
                <a:tab pos="338138" algn="ctr"/>
                <a:tab pos="1079500" algn="ctr"/>
                <a:tab pos="1889125" algn="ctr"/>
                <a:tab pos="2635250" algn="ctr"/>
                <a:tab pos="4064000" algn="ctr"/>
              </a:tabLst>
              <a:defRPr sz="3600">
                <a:solidFill>
                  <a:schemeClr val="tx1"/>
                </a:solidFill>
                <a:latin typeface="Times New Roman" pitchFamily="18" charset="0"/>
              </a:defRPr>
            </a:lvl5pPr>
            <a:lvl6pPr marL="25146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6pPr>
            <a:lvl7pPr marL="29718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7pPr>
            <a:lvl8pPr marL="34290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8pPr>
            <a:lvl9pPr marL="3886200" indent="-228600" algn="ctr" eaLnBrk="0" fontAlgn="base" hangingPunct="0">
              <a:spcBef>
                <a:spcPct val="0"/>
              </a:spcBef>
              <a:spcAft>
                <a:spcPct val="0"/>
              </a:spcAft>
              <a:tabLst>
                <a:tab pos="338138" algn="ctr"/>
                <a:tab pos="1079500" algn="ctr"/>
                <a:tab pos="1889125" algn="ctr"/>
                <a:tab pos="2635250" algn="ctr"/>
                <a:tab pos="4064000" algn="ctr"/>
              </a:tabLst>
              <a:defRPr sz="3600">
                <a:solidFill>
                  <a:schemeClr val="tx1"/>
                </a:solidFill>
                <a:latin typeface="Times New Roman" pitchFamily="18" charset="0"/>
              </a:defRPr>
            </a:lvl9pPr>
          </a:lstStyle>
          <a:p>
            <a:pPr algn="l" eaLnBrk="1" hangingPunct="1">
              <a:spcBef>
                <a:spcPct val="50000"/>
              </a:spcBef>
            </a:pPr>
            <a:r>
              <a:rPr lang="en-US" sz="2400" u="sng" dirty="0">
                <a:latin typeface="Tahoma" pitchFamily="34" charset="0"/>
              </a:rPr>
              <a:t>Average Annual</a:t>
            </a:r>
            <a:br>
              <a:rPr lang="en-US" sz="2400" dirty="0">
                <a:latin typeface="Tahoma" pitchFamily="34" charset="0"/>
              </a:rPr>
            </a:br>
            <a:r>
              <a:rPr lang="en-US" sz="2400" dirty="0">
                <a:latin typeface="Tahoma" pitchFamily="34" charset="0"/>
              </a:rPr>
              <a:t>	</a:t>
            </a:r>
            <a:r>
              <a:rPr lang="en-US" sz="2400" u="sng" dirty="0">
                <a:latin typeface="Tahoma" pitchFamily="34" charset="0"/>
              </a:rPr>
              <a:t>Percent Change</a:t>
            </a:r>
          </a:p>
          <a:p>
            <a:pPr algn="l" eaLnBrk="1" hangingPunct="1">
              <a:spcBef>
                <a:spcPct val="50000"/>
              </a:spcBef>
            </a:pPr>
            <a:r>
              <a:rPr lang="en-US" sz="2400" dirty="0">
                <a:latin typeface="Tahoma" pitchFamily="34" charset="0"/>
              </a:rPr>
              <a:t>	        34%</a:t>
            </a:r>
          </a:p>
        </p:txBody>
      </p:sp>
      <p:grpSp>
        <p:nvGrpSpPr>
          <p:cNvPr id="11" name="Group 10">
            <a:extLst>
              <a:ext uri="{FF2B5EF4-FFF2-40B4-BE49-F238E27FC236}">
                <a16:creationId xmlns:a16="http://schemas.microsoft.com/office/drawing/2014/main" id="{DC3F6FD3-BF93-4C66-B259-DD9CC62DB577}"/>
              </a:ext>
              <a:ext uri="{C183D7F6-B498-43B3-948B-1728B52AA6E4}">
                <adec:decorative xmlns:adec="http://schemas.microsoft.com/office/drawing/2017/decorative" val="1"/>
              </a:ext>
            </a:extLst>
          </p:cNvPr>
          <p:cNvGrpSpPr/>
          <p:nvPr/>
        </p:nvGrpSpPr>
        <p:grpSpPr>
          <a:xfrm>
            <a:off x="4809603" y="4956991"/>
            <a:ext cx="1049148" cy="740917"/>
            <a:chOff x="4692316" y="4807830"/>
            <a:chExt cx="1049148" cy="740917"/>
          </a:xfrm>
        </p:grpSpPr>
        <p:sp>
          <p:nvSpPr>
            <p:cNvPr id="12" name="TextBox 11">
              <a:extLst>
                <a:ext uri="{FF2B5EF4-FFF2-40B4-BE49-F238E27FC236}">
                  <a16:creationId xmlns:a16="http://schemas.microsoft.com/office/drawing/2014/main" id="{F1C1050B-CF9A-4CDC-84A2-494244E68342}"/>
                </a:ext>
                <a:ext uri="{C183D7F6-B498-43B3-948B-1728B52AA6E4}">
                  <adec:decorative xmlns:adec="http://schemas.microsoft.com/office/drawing/2017/decorative" val="1"/>
                </a:ext>
              </a:extLst>
            </p:cNvPr>
            <p:cNvSpPr txBox="1"/>
            <p:nvPr/>
          </p:nvSpPr>
          <p:spPr>
            <a:xfrm>
              <a:off x="4740442" y="5087082"/>
              <a:ext cx="1001022" cy="461665"/>
            </a:xfrm>
            <a:prstGeom prst="rect">
              <a:avLst/>
            </a:prstGeom>
            <a:noFill/>
          </p:spPr>
          <p:txBody>
            <a:bodyPr wrap="square" rtlCol="0">
              <a:spAutoFit/>
            </a:bodyPr>
            <a:lstStyle/>
            <a:p>
              <a:r>
                <a:rPr lang="en-US" sz="2400" b="1" dirty="0"/>
                <a:t>20%</a:t>
              </a:r>
            </a:p>
          </p:txBody>
        </p:sp>
        <p:sp>
          <p:nvSpPr>
            <p:cNvPr id="13" name="Arrow: Curved Up 12">
              <a:extLst>
                <a:ext uri="{FF2B5EF4-FFF2-40B4-BE49-F238E27FC236}">
                  <a16:creationId xmlns:a16="http://schemas.microsoft.com/office/drawing/2014/main" id="{BD790653-5512-42F8-ADD8-46302F1279E1}"/>
                </a:ext>
              </a:extLst>
            </p:cNvPr>
            <p:cNvSpPr/>
            <p:nvPr/>
          </p:nvSpPr>
          <p:spPr>
            <a:xfrm>
              <a:off x="4692316" y="4807830"/>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679842B4-660C-4437-AB32-B8C778A3E320}"/>
              </a:ext>
              <a:ext uri="{C183D7F6-B498-43B3-948B-1728B52AA6E4}">
                <adec:decorative xmlns:adec="http://schemas.microsoft.com/office/drawing/2017/decorative" val="1"/>
              </a:ext>
            </a:extLst>
          </p:cNvPr>
          <p:cNvGrpSpPr/>
          <p:nvPr/>
        </p:nvGrpSpPr>
        <p:grpSpPr>
          <a:xfrm>
            <a:off x="7121563" y="4956991"/>
            <a:ext cx="1045538" cy="829258"/>
            <a:chOff x="6502273" y="4741497"/>
            <a:chExt cx="1045538" cy="829258"/>
          </a:xfrm>
        </p:grpSpPr>
        <p:sp>
          <p:nvSpPr>
            <p:cNvPr id="15" name="Arrow: Curved Up 14">
              <a:extLst>
                <a:ext uri="{FF2B5EF4-FFF2-40B4-BE49-F238E27FC236}">
                  <a16:creationId xmlns:a16="http://schemas.microsoft.com/office/drawing/2014/main" id="{D81FD9B5-0913-4064-8045-B2F13858CC41}"/>
                </a:ext>
              </a:extLst>
            </p:cNvPr>
            <p:cNvSpPr/>
            <p:nvPr/>
          </p:nvSpPr>
          <p:spPr>
            <a:xfrm>
              <a:off x="6502273" y="4741497"/>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C0E9E77-1C88-4196-8560-2CA259CCBE9F}"/>
                </a:ext>
                <a:ext uri="{C183D7F6-B498-43B3-948B-1728B52AA6E4}">
                  <adec:decorative xmlns:adec="http://schemas.microsoft.com/office/drawing/2017/decorative" val="1"/>
                </a:ext>
              </a:extLst>
            </p:cNvPr>
            <p:cNvSpPr txBox="1"/>
            <p:nvPr/>
          </p:nvSpPr>
          <p:spPr>
            <a:xfrm>
              <a:off x="6546789" y="5109090"/>
              <a:ext cx="1001022" cy="461665"/>
            </a:xfrm>
            <a:prstGeom prst="rect">
              <a:avLst/>
            </a:prstGeom>
            <a:noFill/>
          </p:spPr>
          <p:txBody>
            <a:bodyPr wrap="square" rtlCol="0">
              <a:spAutoFit/>
            </a:bodyPr>
            <a:lstStyle/>
            <a:p>
              <a:r>
                <a:rPr lang="en-US" sz="2400" b="1" dirty="0"/>
                <a:t>50%</a:t>
              </a:r>
            </a:p>
          </p:txBody>
        </p:sp>
      </p:grpSp>
      <p:grpSp>
        <p:nvGrpSpPr>
          <p:cNvPr id="17" name="Group 16">
            <a:extLst>
              <a:ext uri="{FF2B5EF4-FFF2-40B4-BE49-F238E27FC236}">
                <a16:creationId xmlns:a16="http://schemas.microsoft.com/office/drawing/2014/main" id="{9BED289B-8685-42BE-8272-C2822E3E94B3}"/>
              </a:ext>
              <a:ext uri="{C183D7F6-B498-43B3-948B-1728B52AA6E4}">
                <adec:decorative xmlns:adec="http://schemas.microsoft.com/office/drawing/2017/decorative" val="1"/>
              </a:ext>
            </a:extLst>
          </p:cNvPr>
          <p:cNvGrpSpPr/>
          <p:nvPr/>
        </p:nvGrpSpPr>
        <p:grpSpPr>
          <a:xfrm>
            <a:off x="5933398" y="4956991"/>
            <a:ext cx="1050779" cy="780609"/>
            <a:chOff x="5590674" y="4780291"/>
            <a:chExt cx="1050779" cy="780609"/>
          </a:xfrm>
        </p:grpSpPr>
        <p:sp>
          <p:nvSpPr>
            <p:cNvPr id="18" name="Arrow: Curved Up 17">
              <a:extLst>
                <a:ext uri="{FF2B5EF4-FFF2-40B4-BE49-F238E27FC236}">
                  <a16:creationId xmlns:a16="http://schemas.microsoft.com/office/drawing/2014/main" id="{27F1A51B-19E3-47DB-896A-F1EBEBE2F2D8}"/>
                </a:ext>
              </a:extLst>
            </p:cNvPr>
            <p:cNvSpPr/>
            <p:nvPr/>
          </p:nvSpPr>
          <p:spPr>
            <a:xfrm>
              <a:off x="5590674" y="4780291"/>
              <a:ext cx="673769" cy="20452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414246D0-EBE1-425C-BD9B-AFEBC7563C97}"/>
                </a:ext>
                <a:ext uri="{C183D7F6-B498-43B3-948B-1728B52AA6E4}">
                  <adec:decorative xmlns:adec="http://schemas.microsoft.com/office/drawing/2017/decorative" val="1"/>
                </a:ext>
              </a:extLst>
            </p:cNvPr>
            <p:cNvSpPr txBox="1"/>
            <p:nvPr/>
          </p:nvSpPr>
          <p:spPr>
            <a:xfrm>
              <a:off x="5640431" y="5099235"/>
              <a:ext cx="1001022" cy="461665"/>
            </a:xfrm>
            <a:prstGeom prst="rect">
              <a:avLst/>
            </a:prstGeom>
            <a:noFill/>
          </p:spPr>
          <p:txBody>
            <a:bodyPr wrap="square" rtlCol="0">
              <a:spAutoFit/>
            </a:bodyPr>
            <a:lstStyle/>
            <a:p>
              <a:r>
                <a:rPr lang="en-US" sz="2400" b="1" dirty="0"/>
                <a:t>33%</a:t>
              </a:r>
            </a:p>
          </p:txBody>
        </p:sp>
      </p:grpSp>
      <p:sp>
        <p:nvSpPr>
          <p:cNvPr id="2" name="Footer Placeholder 1">
            <a:extLst>
              <a:ext uri="{FF2B5EF4-FFF2-40B4-BE49-F238E27FC236}">
                <a16:creationId xmlns:a16="http://schemas.microsoft.com/office/drawing/2014/main" id="{F5F14226-40EF-40B5-964A-62515D2F1C8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6335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EDBF8C-CDF7-42AB-8D51-96B3DDC340A1}"/>
              </a:ext>
            </a:extLst>
          </p:cNvPr>
          <p:cNvSpPr>
            <a:spLocks noGrp="1"/>
          </p:cNvSpPr>
          <p:nvPr>
            <p:ph type="title"/>
          </p:nvPr>
        </p:nvSpPr>
        <p:spPr>
          <a:xfrm>
            <a:off x="431800" y="0"/>
            <a:ext cx="10515600" cy="1325563"/>
          </a:xfrm>
        </p:spPr>
        <p:txBody>
          <a:bodyPr/>
          <a:lstStyle/>
          <a:p>
            <a:r>
              <a:rPr lang="en-US" dirty="0"/>
              <a:t>Comparative Analysis</a:t>
            </a:r>
          </a:p>
        </p:txBody>
      </p:sp>
      <p:sp>
        <p:nvSpPr>
          <p:cNvPr id="4" name="Content Placeholder 3">
            <a:extLst>
              <a:ext uri="{FF2B5EF4-FFF2-40B4-BE49-F238E27FC236}">
                <a16:creationId xmlns:a16="http://schemas.microsoft.com/office/drawing/2014/main" id="{5A56ED6D-BA4D-4CD3-B819-049BEA7FFEA6}"/>
              </a:ext>
            </a:extLst>
          </p:cNvPr>
          <p:cNvSpPr>
            <a:spLocks noGrp="1"/>
          </p:cNvSpPr>
          <p:nvPr>
            <p:ph idx="1"/>
          </p:nvPr>
        </p:nvSpPr>
        <p:spPr>
          <a:xfrm>
            <a:off x="574040" y="1256665"/>
            <a:ext cx="11059160" cy="829893"/>
          </a:xfrm>
        </p:spPr>
        <p:txBody>
          <a:bodyPr>
            <a:normAutofit/>
          </a:bodyPr>
          <a:lstStyle/>
          <a:p>
            <a:pPr marL="0" indent="0">
              <a:buNone/>
            </a:pPr>
            <a:r>
              <a:rPr lang="en-US" sz="2800" b="1" dirty="0">
                <a:solidFill>
                  <a:schemeClr val="accent1"/>
                </a:solidFill>
              </a:rPr>
              <a:t>Look for outliers: high and low performers or any surprises in the data. </a:t>
            </a:r>
          </a:p>
          <a:p>
            <a:endParaRPr lang="en-US" dirty="0"/>
          </a:p>
        </p:txBody>
      </p:sp>
      <p:graphicFrame>
        <p:nvGraphicFramePr>
          <p:cNvPr id="9" name="Chart 8">
            <a:extLst>
              <a:ext uri="{FF2B5EF4-FFF2-40B4-BE49-F238E27FC236}">
                <a16:creationId xmlns:a16="http://schemas.microsoft.com/office/drawing/2014/main" id="{0879D8D3-09FE-4819-AD26-B6A0F166A72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938570642"/>
              </p:ext>
            </p:extLst>
          </p:nvPr>
        </p:nvGraphicFramePr>
        <p:xfrm>
          <a:off x="6312523" y="2086558"/>
          <a:ext cx="5278056" cy="42487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6239933-FEA7-418C-986F-3D3819C25AC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484978474"/>
              </p:ext>
            </p:extLst>
          </p:nvPr>
        </p:nvGraphicFramePr>
        <p:xfrm>
          <a:off x="164592" y="2033968"/>
          <a:ext cx="6053328" cy="4257104"/>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1">
            <a:extLst>
              <a:ext uri="{FF2B5EF4-FFF2-40B4-BE49-F238E27FC236}">
                <a16:creationId xmlns:a16="http://schemas.microsoft.com/office/drawing/2014/main" id="{55B87ADB-22F5-4D69-9297-AC291806962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1936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mp;E Training Course Series">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M&amp;E Training Course Series</a:t>
            </a:r>
          </a:p>
        </p:txBody>
      </p:sp>
      <p:sp>
        <p:nvSpPr>
          <p:cNvPr id="4" name="TextBox 3" descr="Six Courses&#10;">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descr="Introduction to Results-Based Management&#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p>
            <a:pPr marL="0" indent="0" algn="ctr">
              <a:spcBef>
                <a:spcPts val="0"/>
              </a:spcBef>
              <a:buNone/>
            </a:pPr>
            <a:r>
              <a:rPr lang="en-US" sz="1800" dirty="0"/>
              <a:t>Introduction to Results-Based Management</a:t>
            </a:r>
          </a:p>
          <a:p>
            <a:pPr marL="0" indent="0" algn="ctr">
              <a:spcBef>
                <a:spcPts val="0"/>
              </a:spcBef>
              <a:buNone/>
            </a:pPr>
            <a:endParaRPr lang="en-US" sz="1800" dirty="0"/>
          </a:p>
        </p:txBody>
      </p:sp>
      <p:sp>
        <p:nvSpPr>
          <p:cNvPr id="7" name="Content Placeholder 2" descr="2. Designing Results Frameworks &#10;">
            <a:extLst>
              <a:ext uri="{FF2B5EF4-FFF2-40B4-BE49-F238E27FC236}">
                <a16:creationId xmlns:a16="http://schemas.microsoft.com/office/drawing/2014/main" id="{2DF49A48-6360-4DF6-8C3B-B66F55F5E917}"/>
              </a:ext>
            </a:extLst>
          </p:cNvPr>
          <p:cNvSpPr txBox="1">
            <a:spLocks/>
          </p:cNvSpPr>
          <p:nvPr/>
        </p:nvSpPr>
        <p:spPr>
          <a:xfrm>
            <a:off x="2404533" y="2180001"/>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a:effectLst/>
                <a:ea typeface="Calibri" panose="020F0502020204030204" pitchFamily="34" charset="0"/>
              </a:rPr>
              <a:t>Designing Results </a:t>
            </a:r>
            <a:r>
              <a:rPr lang="en-US" sz="1800" dirty="0">
                <a:ea typeface="Calibri" panose="020F0502020204030204" pitchFamily="34" charset="0"/>
              </a:rPr>
              <a:t>F</a:t>
            </a:r>
            <a:r>
              <a:rPr lang="en-US" sz="1800" dirty="0">
                <a:effectLst/>
                <a:ea typeface="Calibri" panose="020F0502020204030204" pitchFamily="34" charset="0"/>
              </a:rPr>
              <a:t>rameworks </a:t>
            </a:r>
          </a:p>
          <a:p>
            <a:pPr marL="0" indent="0" algn="ctr">
              <a:spcBef>
                <a:spcPts val="0"/>
              </a:spcBef>
              <a:buNone/>
            </a:pPr>
            <a:endParaRPr lang="en-US" sz="1800" dirty="0"/>
          </a:p>
        </p:txBody>
      </p:sp>
      <p:sp>
        <p:nvSpPr>
          <p:cNvPr id="8" name="Content Placeholder 2" descr="3. Designing and Defining Performance Indicators &#10;">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a:t>
            </a:r>
            <a:r>
              <a:rPr lang="en-US" sz="1800" dirty="0">
                <a:effectLst/>
                <a:ea typeface="Calibri" panose="020F0502020204030204" pitchFamily="34" charset="0"/>
              </a:rPr>
              <a:t>Designing and Defining </a:t>
            </a:r>
            <a:r>
              <a:rPr lang="en-US" sz="1800" dirty="0">
                <a:ea typeface="Calibri" panose="020F0502020204030204" pitchFamily="34" charset="0"/>
              </a:rPr>
              <a:t>P</a:t>
            </a:r>
            <a:r>
              <a:rPr lang="en-US" sz="1800" dirty="0">
                <a:effectLst/>
                <a:ea typeface="Calibri" panose="020F0502020204030204" pitchFamily="34" charset="0"/>
              </a:rPr>
              <a:t>erformance </a:t>
            </a:r>
            <a:r>
              <a:rPr lang="en-US" sz="1800" dirty="0">
                <a:ea typeface="Calibri" panose="020F0502020204030204" pitchFamily="34" charset="0"/>
              </a:rPr>
              <a:t>I</a:t>
            </a:r>
            <a:r>
              <a:rPr lang="en-US" sz="1800" dirty="0">
                <a:effectLst/>
                <a:ea typeface="Calibri" panose="020F0502020204030204" pitchFamily="34" charset="0"/>
              </a:rPr>
              <a:t>ndicators </a:t>
            </a:r>
          </a:p>
          <a:p>
            <a:pPr marL="0" indent="0" algn="ctr">
              <a:buNone/>
            </a:pPr>
            <a:r>
              <a:rPr lang="en-US" sz="1800" dirty="0"/>
              <a:t> </a:t>
            </a:r>
          </a:p>
        </p:txBody>
      </p:sp>
      <p:sp>
        <p:nvSpPr>
          <p:cNvPr id="16" name="Content Placeholder 2" descr="4. Developing Data Collection Tools &#10;">
            <a:extLst>
              <a:ext uri="{FF2B5EF4-FFF2-40B4-BE49-F238E27FC236}">
                <a16:creationId xmlns:a16="http://schemas.microsoft.com/office/drawing/2014/main" id="{CDF6F01E-44A2-40E0-8868-AE291630CDA8}"/>
              </a:ext>
            </a:extLst>
          </p:cNvPr>
          <p:cNvSpPr txBox="1">
            <a:spLocks/>
          </p:cNvSpPr>
          <p:nvPr/>
        </p:nvSpPr>
        <p:spPr>
          <a:xfrm>
            <a:off x="6410364" y="3440712"/>
            <a:ext cx="1480569" cy="10409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a:effectLst/>
                <a:ea typeface="Calibri" panose="020F0502020204030204" pitchFamily="34" charset="0"/>
              </a:rPr>
              <a:t>Developing Data </a:t>
            </a:r>
            <a:r>
              <a:rPr lang="en-US" sz="1800" dirty="0">
                <a:ea typeface="Calibri" panose="020F0502020204030204" pitchFamily="34" charset="0"/>
              </a:rPr>
              <a:t>C</a:t>
            </a:r>
            <a:r>
              <a:rPr lang="en-US" sz="1800" dirty="0">
                <a:effectLst/>
                <a:ea typeface="Calibri" panose="020F0502020204030204" pitchFamily="34" charset="0"/>
              </a:rPr>
              <a:t>ollection </a:t>
            </a:r>
            <a:r>
              <a:rPr lang="en-US" sz="1800" dirty="0">
                <a:ea typeface="Calibri" panose="020F0502020204030204" pitchFamily="34" charset="0"/>
              </a:rPr>
              <a:t>T</a:t>
            </a:r>
            <a:r>
              <a:rPr lang="en-US" sz="1800" dirty="0">
                <a:effectLst/>
                <a:ea typeface="Calibri" panose="020F0502020204030204" pitchFamily="34" charset="0"/>
              </a:rPr>
              <a:t>ools </a:t>
            </a:r>
          </a:p>
          <a:p>
            <a:pPr marL="0" indent="0" algn="ctr">
              <a:buNone/>
            </a:pPr>
            <a:r>
              <a:rPr lang="en-US" sz="1800" dirty="0"/>
              <a:t> </a:t>
            </a:r>
          </a:p>
        </p:txBody>
      </p:sp>
      <p:sp>
        <p:nvSpPr>
          <p:cNvPr id="15" name="Content Placeholder 2" descr="5. Setting Baseline Values and Indicator Targets&#10;">
            <a:extLst>
              <a:ext uri="{FF2B5EF4-FFF2-40B4-BE49-F238E27FC236}">
                <a16:creationId xmlns:a16="http://schemas.microsoft.com/office/drawing/2014/main" id="{A321574B-DAE1-4FCC-A275-402563E93D02}"/>
              </a:ext>
            </a:extLst>
          </p:cNvPr>
          <p:cNvSpPr txBox="1">
            <a:spLocks/>
          </p:cNvSpPr>
          <p:nvPr/>
        </p:nvSpPr>
        <p:spPr>
          <a:xfrm>
            <a:off x="8223670" y="393741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ffectLst/>
                <a:ea typeface="Calibri" panose="020F0502020204030204" pitchFamily="34" charset="0"/>
              </a:rPr>
              <a:t>Setting Baseline </a:t>
            </a:r>
            <a:r>
              <a:rPr lang="en-US" sz="1800" dirty="0">
                <a:ea typeface="Calibri" panose="020F0502020204030204" pitchFamily="34" charset="0"/>
              </a:rPr>
              <a:t>V</a:t>
            </a:r>
            <a:r>
              <a:rPr lang="en-US" sz="1800" dirty="0">
                <a:effectLst/>
                <a:ea typeface="Calibri" panose="020F0502020204030204" pitchFamily="34" charset="0"/>
              </a:rPr>
              <a:t>alues and Indicator </a:t>
            </a:r>
            <a:r>
              <a:rPr lang="en-US" sz="1800" dirty="0">
                <a:ea typeface="Calibri" panose="020F0502020204030204" pitchFamily="34" charset="0"/>
              </a:rPr>
              <a:t>T</a:t>
            </a:r>
            <a:r>
              <a:rPr lang="en-US" sz="1800" dirty="0">
                <a:effectLst/>
                <a:ea typeface="Calibri" panose="020F0502020204030204" pitchFamily="34" charset="0"/>
              </a:rPr>
              <a:t>argets</a:t>
            </a:r>
          </a:p>
          <a:p>
            <a:pPr marL="0" indent="0" algn="ctr">
              <a:buNone/>
            </a:pPr>
            <a:r>
              <a:rPr lang="en-US" sz="1800" dirty="0"/>
              <a:t> </a:t>
            </a:r>
          </a:p>
        </p:txBody>
      </p:sp>
      <p:sp>
        <p:nvSpPr>
          <p:cNvPr id="10" name="Content Placeholder 2" descr="6. Using Data For Project Improvement&#10;">
            <a:extLst>
              <a:ext uri="{FF2B5EF4-FFF2-40B4-BE49-F238E27FC236}">
                <a16:creationId xmlns:a16="http://schemas.microsoft.com/office/drawing/2014/main" id="{6F3DD347-2F55-4D87-BF63-9F3DFBD27493}"/>
              </a:ext>
            </a:extLst>
          </p:cNvPr>
          <p:cNvSpPr txBox="1">
            <a:spLocks/>
          </p:cNvSpPr>
          <p:nvPr/>
        </p:nvSpPr>
        <p:spPr>
          <a:xfrm>
            <a:off x="10291254" y="5043034"/>
            <a:ext cx="1796668" cy="908880"/>
          </a:xfrm>
          <a:prstGeom prst="rect">
            <a:avLst/>
          </a:prstGeom>
          <a:solidFill>
            <a:schemeClr val="bg1">
              <a:lumMod val="85000"/>
            </a:schemeClr>
          </a:solidFill>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5425" marR="0" lvl="0" indent="-225425">
              <a:lnSpc>
                <a:spcPct val="90000"/>
              </a:lnSpc>
              <a:spcBef>
                <a:spcPts val="0"/>
              </a:spcBef>
              <a:spcAft>
                <a:spcPts val="0"/>
              </a:spcAft>
              <a:buFont typeface="+mj-lt"/>
              <a:buAutoNum type="arabicPeriod"/>
              <a:defRPr b="1">
                <a:effectLst/>
                <a:ea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6. Using Data For Project Improvement</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387854194"/>
      </p:ext>
    </p:extLst>
  </p:cSld>
  <p:clrMapOvr>
    <a:masterClrMapping/>
  </p:clrMapOvr>
  <mc:AlternateContent xmlns:mc="http://schemas.openxmlformats.org/markup-compatibility/2006" xmlns:p14="http://schemas.microsoft.com/office/powerpoint/2010/main">
    <mc:Choice Requires="p14">
      <p:transition spd="slow" p14:dur="2000" advTm="75428"/>
    </mc:Choice>
    <mc:Fallback xmlns="">
      <p:transition spd="slow" advTm="75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9BD546-D078-4E37-BFE4-A959CB0F72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Disaggregation">
            <a:extLst>
              <a:ext uri="{FF2B5EF4-FFF2-40B4-BE49-F238E27FC236}">
                <a16:creationId xmlns:a16="http://schemas.microsoft.com/office/drawing/2014/main" id="{A6E92411-142D-45CD-AB00-311E1B128DD9}"/>
              </a:ext>
            </a:extLst>
          </p:cNvPr>
          <p:cNvSpPr>
            <a:spLocks noGrp="1"/>
          </p:cNvSpPr>
          <p:nvPr>
            <p:ph type="title"/>
          </p:nvPr>
        </p:nvSpPr>
        <p:spPr>
          <a:xfrm>
            <a:off x="628649" y="0"/>
            <a:ext cx="10132888" cy="1325563"/>
          </a:xfrm>
        </p:spPr>
        <p:txBody>
          <a:bodyPr/>
          <a:lstStyle/>
          <a:p>
            <a:r>
              <a:rPr lang="en-US" sz="4400" dirty="0"/>
              <a:t>Disaggregation</a:t>
            </a:r>
            <a:endParaRPr lang="en-US" dirty="0"/>
          </a:p>
        </p:txBody>
      </p:sp>
      <p:sp>
        <p:nvSpPr>
          <p:cNvPr id="4" name="Content Placeholder 3" descr="Breaking out data by demographic or characteristics allows for identification of where performance is better or worse.&#10;Look at which characteristics relate to better outcomes and which to less successful outcomes.&#10;">
            <a:extLst>
              <a:ext uri="{FF2B5EF4-FFF2-40B4-BE49-F238E27FC236}">
                <a16:creationId xmlns:a16="http://schemas.microsoft.com/office/drawing/2014/main" id="{941DE6D8-FE5C-4087-AAAB-A2782F6A4914}"/>
              </a:ext>
            </a:extLst>
          </p:cNvPr>
          <p:cNvSpPr>
            <a:spLocks noGrp="1"/>
          </p:cNvSpPr>
          <p:nvPr>
            <p:ph idx="1"/>
          </p:nvPr>
        </p:nvSpPr>
        <p:spPr>
          <a:xfrm>
            <a:off x="647698" y="1564296"/>
            <a:ext cx="3238502" cy="4199476"/>
          </a:xfrm>
        </p:spPr>
        <p:style>
          <a:lnRef idx="2">
            <a:schemeClr val="dk1"/>
          </a:lnRef>
          <a:fillRef idx="1">
            <a:schemeClr val="lt1"/>
          </a:fillRef>
          <a:effectRef idx="0">
            <a:schemeClr val="dk1"/>
          </a:effectRef>
          <a:fontRef idx="minor">
            <a:schemeClr val="dk1"/>
          </a:fontRef>
        </p:style>
        <p:txBody>
          <a:bodyPr>
            <a:normAutofit/>
          </a:bodyPr>
          <a:lstStyle/>
          <a:p>
            <a:pPr marL="287338" indent="-285750">
              <a:spcBef>
                <a:spcPts val="200"/>
              </a:spcBef>
              <a:buFont typeface="Arial" panose="020B0604020202020204" pitchFamily="34" charset="0"/>
              <a:buChar char="•"/>
            </a:pPr>
            <a:r>
              <a:rPr lang="en-US" sz="2400" dirty="0">
                <a:solidFill>
                  <a:schemeClr val="accent5">
                    <a:lumMod val="50000"/>
                  </a:schemeClr>
                </a:solidFill>
              </a:rPr>
              <a:t>Breaking out data by demographic or characteristics allows for identification of where performance is better or worse.</a:t>
            </a:r>
          </a:p>
          <a:p>
            <a:pPr marL="287338" indent="-285750">
              <a:spcBef>
                <a:spcPts val="200"/>
              </a:spcBef>
              <a:buFont typeface="Arial" panose="020B0604020202020204" pitchFamily="34" charset="0"/>
              <a:buChar char="•"/>
            </a:pPr>
            <a:r>
              <a:rPr lang="en-US" sz="2400" dirty="0">
                <a:solidFill>
                  <a:schemeClr val="accent5">
                    <a:lumMod val="50000"/>
                  </a:schemeClr>
                </a:solidFill>
              </a:rPr>
              <a:t>Look at which characteristics relate to better outcomes and which to less successful outcomes.</a:t>
            </a:r>
          </a:p>
          <a:p>
            <a:endParaRPr lang="en-US" sz="2400" dirty="0"/>
          </a:p>
        </p:txBody>
      </p:sp>
      <p:sp>
        <p:nvSpPr>
          <p:cNvPr id="15" name="TextBox 14" descr="POC2: % of direct service participant children working in hazardous child labor &#10;">
            <a:extLst>
              <a:ext uri="{FF2B5EF4-FFF2-40B4-BE49-F238E27FC236}">
                <a16:creationId xmlns:a16="http://schemas.microsoft.com/office/drawing/2014/main" id="{D733B666-CFFD-41AF-B172-F68BAA72D995}"/>
              </a:ext>
            </a:extLst>
          </p:cNvPr>
          <p:cNvSpPr txBox="1"/>
          <p:nvPr/>
        </p:nvSpPr>
        <p:spPr>
          <a:xfrm>
            <a:off x="4026499" y="781165"/>
            <a:ext cx="7712766" cy="707886"/>
          </a:xfrm>
          <a:prstGeom prst="rect">
            <a:avLst/>
          </a:prstGeom>
          <a:noFill/>
        </p:spPr>
        <p:txBody>
          <a:bodyPr wrap="square" rtlCol="0">
            <a:spAutoFit/>
          </a:bodyPr>
          <a:lstStyle/>
          <a:p>
            <a:pPr algn="ctr"/>
            <a:r>
              <a:rPr lang="en-US" sz="2000" b="1" i="1" u="none" strike="noStrike" dirty="0">
                <a:solidFill>
                  <a:srgbClr val="000000"/>
                </a:solidFill>
                <a:effectLst/>
              </a:rPr>
              <a:t>POC2: % of direct service participant children working in hazardous child labor</a:t>
            </a:r>
            <a:r>
              <a:rPr lang="en-US" sz="1400" b="1" i="1" dirty="0"/>
              <a:t> </a:t>
            </a:r>
          </a:p>
        </p:txBody>
      </p:sp>
      <p:pic>
        <p:nvPicPr>
          <p:cNvPr id="9" name="Picture 8" descr="Graphical user interface, application, Word">
            <a:extLst>
              <a:ext uri="{FF2B5EF4-FFF2-40B4-BE49-F238E27FC236}">
                <a16:creationId xmlns:a16="http://schemas.microsoft.com/office/drawing/2014/main" id="{57A67FD5-72B6-48C9-9037-661105208964}"/>
              </a:ext>
            </a:extLst>
          </p:cNvPr>
          <p:cNvPicPr/>
          <p:nvPr/>
        </p:nvPicPr>
        <p:blipFill rotWithShape="1">
          <a:blip r:embed="rId3"/>
          <a:srcRect l="63157" t="30248" r="21149" b="38894"/>
          <a:stretch/>
        </p:blipFill>
        <p:spPr bwMode="auto">
          <a:xfrm>
            <a:off x="4107766" y="1547446"/>
            <a:ext cx="7897690" cy="4673893"/>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65E1EB68-6C63-470C-971A-C301B8592E9E}"/>
              </a:ext>
            </a:extLst>
          </p:cNvPr>
          <p:cNvSpPr/>
          <p:nvPr/>
        </p:nvSpPr>
        <p:spPr>
          <a:xfrm>
            <a:off x="4107766" y="1491022"/>
            <a:ext cx="883334" cy="117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Male</a:t>
            </a:r>
          </a:p>
          <a:p>
            <a:pPr algn="ctr"/>
            <a:endParaRPr lang="en-US" sz="500" dirty="0">
              <a:solidFill>
                <a:schemeClr val="tx1"/>
              </a:solidFill>
            </a:endParaRPr>
          </a:p>
          <a:p>
            <a:pPr algn="ctr"/>
            <a:r>
              <a:rPr lang="en-US" dirty="0">
                <a:solidFill>
                  <a:schemeClr val="tx1"/>
                </a:solidFill>
              </a:rPr>
              <a:t>Female</a:t>
            </a:r>
          </a:p>
          <a:p>
            <a:pPr algn="ctr"/>
            <a:endParaRPr lang="en-US" sz="700" dirty="0">
              <a:solidFill>
                <a:schemeClr val="tx1"/>
              </a:solidFill>
            </a:endParaRPr>
          </a:p>
          <a:p>
            <a:pPr algn="ctr"/>
            <a:r>
              <a:rPr lang="en-US" dirty="0">
                <a:solidFill>
                  <a:schemeClr val="tx1"/>
                </a:solidFill>
              </a:rPr>
              <a:t>Total</a:t>
            </a:r>
          </a:p>
        </p:txBody>
      </p:sp>
      <p:sp>
        <p:nvSpPr>
          <p:cNvPr id="8" name="Rectangle 7">
            <a:extLst>
              <a:ext uri="{FF2B5EF4-FFF2-40B4-BE49-F238E27FC236}">
                <a16:creationId xmlns:a16="http://schemas.microsoft.com/office/drawing/2014/main" id="{F4A2783B-CDF6-4F5B-9E8C-1A438AC95338}"/>
              </a:ext>
            </a:extLst>
          </p:cNvPr>
          <p:cNvSpPr/>
          <p:nvPr/>
        </p:nvSpPr>
        <p:spPr>
          <a:xfrm>
            <a:off x="10972801" y="4131650"/>
            <a:ext cx="1032655" cy="1632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District B</a:t>
            </a:r>
          </a:p>
          <a:p>
            <a:pPr algn="ctr"/>
            <a:endParaRPr lang="en-US" sz="1100" b="1" dirty="0">
              <a:solidFill>
                <a:schemeClr val="tx1"/>
              </a:solidFill>
            </a:endParaRPr>
          </a:p>
          <a:p>
            <a:pPr algn="ctr"/>
            <a:r>
              <a:rPr lang="en-US" sz="1400" b="1" dirty="0">
                <a:solidFill>
                  <a:schemeClr val="tx1"/>
                </a:solidFill>
              </a:rPr>
              <a:t>Total</a:t>
            </a:r>
          </a:p>
          <a:p>
            <a:pPr algn="ctr"/>
            <a:endParaRPr lang="en-US" sz="1100" b="1" dirty="0">
              <a:solidFill>
                <a:schemeClr val="tx1"/>
              </a:solidFill>
            </a:endParaRPr>
          </a:p>
          <a:p>
            <a:pPr algn="ctr"/>
            <a:r>
              <a:rPr lang="en-US" sz="1400" b="1" dirty="0">
                <a:solidFill>
                  <a:schemeClr val="tx1"/>
                </a:solidFill>
              </a:rPr>
              <a:t>District A</a:t>
            </a:r>
          </a:p>
        </p:txBody>
      </p:sp>
    </p:spTree>
    <p:extLst>
      <p:ext uri="{BB962C8B-B14F-4D97-AF65-F5344CB8AC3E}">
        <p14:creationId xmlns:p14="http://schemas.microsoft.com/office/powerpoint/2010/main" val="228272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4B3EE-F457-4745-8D48-07510FC62F83}"/>
              </a:ext>
            </a:extLst>
          </p:cNvPr>
          <p:cNvSpPr>
            <a:spLocks noGrp="1"/>
          </p:cNvSpPr>
          <p:nvPr>
            <p:ph type="title"/>
          </p:nvPr>
        </p:nvSpPr>
        <p:spPr>
          <a:xfrm>
            <a:off x="576561" y="156093"/>
            <a:ext cx="10515600" cy="1325563"/>
          </a:xfrm>
        </p:spPr>
        <p:txBody>
          <a:bodyPr/>
          <a:lstStyle/>
          <a:p>
            <a:r>
              <a:rPr lang="en-US" dirty="0"/>
              <a:t>Multiple Indicators </a:t>
            </a:r>
          </a:p>
        </p:txBody>
      </p:sp>
      <p:sp>
        <p:nvSpPr>
          <p:cNvPr id="4" name="Content Placeholder 3">
            <a:extLst>
              <a:ext uri="{FF2B5EF4-FFF2-40B4-BE49-F238E27FC236}">
                <a16:creationId xmlns:a16="http://schemas.microsoft.com/office/drawing/2014/main" id="{74A10CAC-536C-4F6E-95E3-B21A45CEB861}"/>
              </a:ext>
            </a:extLst>
          </p:cNvPr>
          <p:cNvSpPr>
            <a:spLocks noGrp="1"/>
          </p:cNvSpPr>
          <p:nvPr>
            <p:ph idx="1"/>
          </p:nvPr>
        </p:nvSpPr>
        <p:spPr>
          <a:xfrm>
            <a:off x="498756" y="1375513"/>
            <a:ext cx="10515600" cy="4351338"/>
          </a:xfrm>
        </p:spPr>
        <p:txBody>
          <a:bodyPr/>
          <a:lstStyle/>
          <a:p>
            <a:pPr marL="103187" lvl="1" indent="0">
              <a:spcBef>
                <a:spcPts val="600"/>
              </a:spcBef>
              <a:buNone/>
            </a:pPr>
            <a:r>
              <a:rPr lang="en-US" sz="2800" dirty="0">
                <a:solidFill>
                  <a:srgbClr val="000000"/>
                </a:solidFill>
                <a:effectLst/>
                <a:ea typeface="Times New Roman" panose="02020603050405020304" pitchFamily="18" charset="0"/>
                <a:cs typeface="Noto Sans Symbols"/>
              </a:rPr>
              <a:t>Analyzing multiple indicators to understand progress towards a single result and programming. </a:t>
            </a:r>
          </a:p>
          <a:p>
            <a:pPr marL="103187" lvl="1" indent="0">
              <a:spcBef>
                <a:spcPts val="600"/>
              </a:spcBef>
              <a:buNone/>
            </a:pPr>
            <a:endParaRPr lang="en-US" sz="500" dirty="0">
              <a:solidFill>
                <a:srgbClr val="000000"/>
              </a:solidFill>
              <a:ea typeface="Times New Roman" panose="02020603050405020304" pitchFamily="18" charset="0"/>
              <a:cs typeface="Noto Sans Symbols"/>
            </a:endParaRPr>
          </a:p>
          <a:p>
            <a:pPr marL="103187" lvl="1" indent="0">
              <a:spcBef>
                <a:spcPts val="600"/>
              </a:spcBef>
              <a:buNone/>
            </a:pPr>
            <a:r>
              <a:rPr lang="en-US" b="1" i="1" u="sng" dirty="0">
                <a:solidFill>
                  <a:schemeClr val="accent6">
                    <a:lumMod val="50000"/>
                  </a:schemeClr>
                </a:solidFill>
                <a:ea typeface="Times New Roman" panose="02020603050405020304" pitchFamily="18" charset="0"/>
                <a:cs typeface="Noto Sans Symbols"/>
              </a:rPr>
              <a:t>Result</a:t>
            </a:r>
            <a:r>
              <a:rPr lang="en-US" i="1" dirty="0">
                <a:solidFill>
                  <a:schemeClr val="accent6">
                    <a:lumMod val="50000"/>
                  </a:schemeClr>
                </a:solidFill>
                <a:ea typeface="Times New Roman" panose="02020603050405020304" pitchFamily="18" charset="0"/>
                <a:cs typeface="Noto Sans Symbols"/>
              </a:rPr>
              <a:t>: Enhanced knowledge and skills by vulnerable women &amp; girls </a:t>
            </a:r>
          </a:p>
          <a:p>
            <a:pPr marL="103187" lvl="1" indent="0">
              <a:spcBef>
                <a:spcPts val="600"/>
              </a:spcBef>
              <a:buNone/>
            </a:pPr>
            <a:endParaRPr lang="en-US" dirty="0">
              <a:ea typeface="Times New Roman" panose="02020603050405020304" pitchFamily="18" charset="0"/>
              <a:cs typeface="Noto Sans Symbols"/>
            </a:endParaRPr>
          </a:p>
        </p:txBody>
      </p:sp>
      <p:graphicFrame>
        <p:nvGraphicFramePr>
          <p:cNvPr id="5" name="Table 5">
            <a:extLst>
              <a:ext uri="{FF2B5EF4-FFF2-40B4-BE49-F238E27FC236}">
                <a16:creationId xmlns:a16="http://schemas.microsoft.com/office/drawing/2014/main" id="{928CBDDC-F0A1-4A89-888D-5FAEF3A75D31}"/>
              </a:ext>
            </a:extLst>
          </p:cNvPr>
          <p:cNvGraphicFramePr>
            <a:graphicFrameLocks noGrp="1"/>
          </p:cNvGraphicFramePr>
          <p:nvPr>
            <p:extLst>
              <p:ext uri="{D42A27DB-BD31-4B8C-83A1-F6EECF244321}">
                <p14:modId xmlns:p14="http://schemas.microsoft.com/office/powerpoint/2010/main" val="745385553"/>
              </p:ext>
            </p:extLst>
          </p:nvPr>
        </p:nvGraphicFramePr>
        <p:xfrm>
          <a:off x="650267" y="2931233"/>
          <a:ext cx="7969244" cy="2787094"/>
        </p:xfrm>
        <a:graphic>
          <a:graphicData uri="http://schemas.openxmlformats.org/drawingml/2006/table">
            <a:tbl>
              <a:tblPr firstRow="1" bandRow="1">
                <a:tableStyleId>{5C22544A-7EE6-4342-B048-85BDC9FD1C3A}</a:tableStyleId>
              </a:tblPr>
              <a:tblGrid>
                <a:gridCol w="6103690">
                  <a:extLst>
                    <a:ext uri="{9D8B030D-6E8A-4147-A177-3AD203B41FA5}">
                      <a16:colId xmlns:a16="http://schemas.microsoft.com/office/drawing/2014/main" val="3309030241"/>
                    </a:ext>
                  </a:extLst>
                </a:gridCol>
                <a:gridCol w="900978">
                  <a:extLst>
                    <a:ext uri="{9D8B030D-6E8A-4147-A177-3AD203B41FA5}">
                      <a16:colId xmlns:a16="http://schemas.microsoft.com/office/drawing/2014/main" val="895428893"/>
                    </a:ext>
                  </a:extLst>
                </a:gridCol>
                <a:gridCol w="964576">
                  <a:extLst>
                    <a:ext uri="{9D8B030D-6E8A-4147-A177-3AD203B41FA5}">
                      <a16:colId xmlns:a16="http://schemas.microsoft.com/office/drawing/2014/main" val="1316158139"/>
                    </a:ext>
                  </a:extLst>
                </a:gridCol>
              </a:tblGrid>
              <a:tr h="391368">
                <a:tc>
                  <a:txBody>
                    <a:bodyPr/>
                    <a:lstStyle/>
                    <a:p>
                      <a:pPr algn="ctr"/>
                      <a:r>
                        <a:rPr lang="en-US" dirty="0"/>
                        <a:t>Indicators</a:t>
                      </a:r>
                    </a:p>
                  </a:txBody>
                  <a:tcPr anchor="ctr"/>
                </a:tc>
                <a:tc>
                  <a:txBody>
                    <a:bodyPr/>
                    <a:lstStyle/>
                    <a:p>
                      <a:pPr algn="ctr"/>
                      <a:r>
                        <a:rPr lang="en-US" dirty="0"/>
                        <a:t>2018</a:t>
                      </a:r>
                    </a:p>
                  </a:txBody>
                  <a:tcPr/>
                </a:tc>
                <a:tc>
                  <a:txBody>
                    <a:bodyPr/>
                    <a:lstStyle/>
                    <a:p>
                      <a:pPr algn="ctr"/>
                      <a:r>
                        <a:rPr lang="en-US" dirty="0"/>
                        <a:t>2019</a:t>
                      </a:r>
                    </a:p>
                  </a:txBody>
                  <a:tcPr/>
                </a:tc>
                <a:extLst>
                  <a:ext uri="{0D108BD9-81ED-4DB2-BD59-A6C34878D82A}">
                    <a16:rowId xmlns:a16="http://schemas.microsoft.com/office/drawing/2014/main" val="429535788"/>
                  </a:ext>
                </a:extLst>
              </a:tr>
              <a:tr h="684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of female participants who complete their program related to vocational  or other employment-related training</a:t>
                      </a:r>
                    </a:p>
                  </a:txBody>
                  <a:tcPr/>
                </a:tc>
                <a:tc>
                  <a:txBody>
                    <a:bodyPr/>
                    <a:lstStyle/>
                    <a:p>
                      <a:pPr algn="ctr"/>
                      <a:r>
                        <a:rPr lang="en-US" sz="1800" dirty="0"/>
                        <a:t>90%</a:t>
                      </a:r>
                    </a:p>
                  </a:txBody>
                  <a:tcPr anchor="ctr"/>
                </a:tc>
                <a:tc>
                  <a:txBody>
                    <a:bodyPr/>
                    <a:lstStyle/>
                    <a:p>
                      <a:pPr algn="ctr"/>
                      <a:r>
                        <a:rPr lang="en-US" sz="1800" dirty="0"/>
                        <a:t>94%</a:t>
                      </a:r>
                    </a:p>
                  </a:txBody>
                  <a:tcPr anchor="ctr"/>
                </a:tc>
                <a:extLst>
                  <a:ext uri="{0D108BD9-81ED-4DB2-BD59-A6C34878D82A}">
                    <a16:rowId xmlns:a16="http://schemas.microsoft.com/office/drawing/2014/main" val="2427098636"/>
                  </a:ext>
                </a:extLst>
              </a:tr>
              <a:tr h="796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of female participants who pass vocational certification exam at the end of training program. </a:t>
                      </a:r>
                    </a:p>
                  </a:txBody>
                  <a:tcPr/>
                </a:tc>
                <a:tc>
                  <a:txBody>
                    <a:bodyPr/>
                    <a:lstStyle/>
                    <a:p>
                      <a:pPr algn="ctr"/>
                      <a:r>
                        <a:rPr lang="en-US" sz="1800" dirty="0"/>
                        <a:t>70%</a:t>
                      </a:r>
                    </a:p>
                  </a:txBody>
                  <a:tcPr anchor="ctr"/>
                </a:tc>
                <a:tc>
                  <a:txBody>
                    <a:bodyPr/>
                    <a:lstStyle/>
                    <a:p>
                      <a:pPr algn="ctr"/>
                      <a:r>
                        <a:rPr lang="en-US" sz="1800" dirty="0"/>
                        <a:t>65%</a:t>
                      </a:r>
                    </a:p>
                  </a:txBody>
                  <a:tcPr anchor="ctr"/>
                </a:tc>
                <a:extLst>
                  <a:ext uri="{0D108BD9-81ED-4DB2-BD59-A6C34878D82A}">
                    <a16:rowId xmlns:a16="http://schemas.microsoft.com/office/drawing/2014/main" val="288790498"/>
                  </a:ext>
                </a:extLst>
              </a:tr>
              <a:tr h="684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 of female participants who said the vocational training gave them the skills and confidence to apply for new jobs in their community.</a:t>
                      </a:r>
                    </a:p>
                  </a:txBody>
                  <a:tcPr/>
                </a:tc>
                <a:tc>
                  <a:txBody>
                    <a:bodyPr/>
                    <a:lstStyle/>
                    <a:p>
                      <a:pPr algn="ctr"/>
                      <a:r>
                        <a:rPr lang="en-US" sz="1800" dirty="0"/>
                        <a:t>50%</a:t>
                      </a:r>
                    </a:p>
                  </a:txBody>
                  <a:tcPr anchor="ctr"/>
                </a:tc>
                <a:tc>
                  <a:txBody>
                    <a:bodyPr/>
                    <a:lstStyle/>
                    <a:p>
                      <a:pPr algn="ctr"/>
                      <a:r>
                        <a:rPr lang="en-US" sz="1800" dirty="0"/>
                        <a:t>55%</a:t>
                      </a:r>
                    </a:p>
                  </a:txBody>
                  <a:tcPr anchor="ctr"/>
                </a:tc>
                <a:extLst>
                  <a:ext uri="{0D108BD9-81ED-4DB2-BD59-A6C34878D82A}">
                    <a16:rowId xmlns:a16="http://schemas.microsoft.com/office/drawing/2014/main" val="1052044646"/>
                  </a:ext>
                </a:extLst>
              </a:tr>
            </a:tbl>
          </a:graphicData>
        </a:graphic>
      </p:graphicFrame>
      <p:sp>
        <p:nvSpPr>
          <p:cNvPr id="10" name="TextBox 9">
            <a:extLst>
              <a:ext uri="{FF2B5EF4-FFF2-40B4-BE49-F238E27FC236}">
                <a16:creationId xmlns:a16="http://schemas.microsoft.com/office/drawing/2014/main" id="{E351ACC2-969A-4EDF-9BB0-9F32DFD31AEE}"/>
              </a:ext>
            </a:extLst>
          </p:cNvPr>
          <p:cNvSpPr txBox="1"/>
          <p:nvPr/>
        </p:nvSpPr>
        <p:spPr>
          <a:xfrm>
            <a:off x="9014400" y="3262184"/>
            <a:ext cx="2733589" cy="2031325"/>
          </a:xfrm>
          <a:prstGeom prst="rect">
            <a:avLst/>
          </a:prstGeom>
          <a:solidFill>
            <a:schemeClr val="accent3">
              <a:lumMod val="20000"/>
              <a:lumOff val="80000"/>
            </a:schemeClr>
          </a:solidFill>
        </p:spPr>
        <p:txBody>
          <a:bodyPr wrap="square" rtlCol="0">
            <a:spAutoFit/>
          </a:bodyPr>
          <a:lstStyle/>
          <a:p>
            <a:r>
              <a:rPr lang="en-US" dirty="0"/>
              <a:t>Are all indicators meeting expectations?</a:t>
            </a:r>
          </a:p>
          <a:p>
            <a:endParaRPr lang="en-US" dirty="0"/>
          </a:p>
          <a:p>
            <a:r>
              <a:rPr lang="en-US" dirty="0"/>
              <a:t>How would you assess the result if the indicators are moving in different directions?</a:t>
            </a:r>
          </a:p>
        </p:txBody>
      </p:sp>
      <p:sp>
        <p:nvSpPr>
          <p:cNvPr id="2" name="Footer Placeholder 1">
            <a:extLst>
              <a:ext uri="{FF2B5EF4-FFF2-40B4-BE49-F238E27FC236}">
                <a16:creationId xmlns:a16="http://schemas.microsoft.com/office/drawing/2014/main" id="{66030929-A889-4877-A0A5-5ECF2CAAE9B2}"/>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4224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030F62-850D-4BC7-8B51-754A5ED03D4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Title 2" descr="Identify Progress">
            <a:extLst>
              <a:ext uri="{FF2B5EF4-FFF2-40B4-BE49-F238E27FC236}">
                <a16:creationId xmlns:a16="http://schemas.microsoft.com/office/drawing/2014/main" id="{006EB099-43C5-4435-A51E-0633165B495F}"/>
              </a:ext>
            </a:extLst>
          </p:cNvPr>
          <p:cNvSpPr>
            <a:spLocks noGrp="1"/>
          </p:cNvSpPr>
          <p:nvPr>
            <p:ph type="title"/>
          </p:nvPr>
        </p:nvSpPr>
        <p:spPr>
          <a:xfrm>
            <a:off x="662480" y="175098"/>
            <a:ext cx="9371949" cy="1183566"/>
          </a:xfrm>
        </p:spPr>
        <p:txBody>
          <a:bodyPr/>
          <a:lstStyle/>
          <a:p>
            <a:r>
              <a:rPr lang="en-US" dirty="0"/>
              <a:t>Identify Progress</a:t>
            </a:r>
          </a:p>
        </p:txBody>
      </p:sp>
      <p:sp>
        <p:nvSpPr>
          <p:cNvPr id="4" name="Text Placeholder 3" descr="Increase or decrease in performance overtime&#10;Are changes since baseline as expected? &#10;&#10;Actuals are close to targets&#10;Does performance for the period and overtime generally align with targets and estimated growth? &#10;&#10;Performance vs implementation&#10;Is performance as expected compared to planned activities and current implementation (e.g., numbers improved when the planned activity is implemented)&#10;">
            <a:extLst>
              <a:ext uri="{FF2B5EF4-FFF2-40B4-BE49-F238E27FC236}">
                <a16:creationId xmlns:a16="http://schemas.microsoft.com/office/drawing/2014/main" id="{487EC1C2-EFAF-4AD6-847F-E1605933C7A4}"/>
              </a:ext>
            </a:extLst>
          </p:cNvPr>
          <p:cNvSpPr>
            <a:spLocks noGrp="1"/>
          </p:cNvSpPr>
          <p:nvPr>
            <p:ph type="body" sz="quarter" idx="13"/>
          </p:nvPr>
        </p:nvSpPr>
        <p:spPr>
          <a:xfrm>
            <a:off x="617663" y="1454090"/>
            <a:ext cx="7287545" cy="5159361"/>
          </a:xfrm>
        </p:spPr>
        <p:txBody>
          <a:bodyPr>
            <a:normAutofit/>
          </a:bodyPr>
          <a:lstStyle/>
          <a:p>
            <a:r>
              <a:rPr lang="en-US" b="1" dirty="0"/>
              <a:t>Increase or decrease in performance overtime</a:t>
            </a:r>
          </a:p>
          <a:p>
            <a:pPr lvl="1">
              <a:buFont typeface="Calibri" panose="020F0502020204030204" pitchFamily="34" charset="0"/>
              <a:buChar char="⁻"/>
            </a:pPr>
            <a:r>
              <a:rPr lang="en-US" dirty="0"/>
              <a:t>Are changes since baseline as expected? </a:t>
            </a:r>
          </a:p>
          <a:p>
            <a:pPr lvl="1">
              <a:buFont typeface="Calibri" panose="020F0502020204030204" pitchFamily="34" charset="0"/>
              <a:buChar char="⁻"/>
            </a:pPr>
            <a:endParaRPr lang="en-US" dirty="0"/>
          </a:p>
          <a:p>
            <a:r>
              <a:rPr lang="en-US" b="1" dirty="0"/>
              <a:t>Actuals are close to targets</a:t>
            </a:r>
          </a:p>
          <a:p>
            <a:pPr lvl="1">
              <a:buFont typeface="Calibri" panose="020F0502020204030204" pitchFamily="34" charset="0"/>
              <a:buChar char="⁻"/>
            </a:pPr>
            <a:r>
              <a:rPr lang="en-US" dirty="0"/>
              <a:t>Does performance for the period and overtime generally align with targets and estimated growth? </a:t>
            </a:r>
          </a:p>
          <a:p>
            <a:pPr lvl="1">
              <a:buFont typeface="Calibri" panose="020F0502020204030204" pitchFamily="34" charset="0"/>
              <a:buChar char="⁻"/>
            </a:pPr>
            <a:endParaRPr lang="en-US" dirty="0"/>
          </a:p>
          <a:p>
            <a:r>
              <a:rPr lang="en-US" b="1" dirty="0"/>
              <a:t>Performance vs implementation</a:t>
            </a:r>
          </a:p>
          <a:p>
            <a:pPr lvl="1">
              <a:buFont typeface="Calibri" panose="020F0502020204030204" pitchFamily="34" charset="0"/>
              <a:buChar char="⁻"/>
            </a:pPr>
            <a:r>
              <a:rPr lang="en-US" dirty="0"/>
              <a:t>Is performance as expected compared to planned activities and current implementation (e.g., numbers improved when the planned activity is implemented)</a:t>
            </a:r>
          </a:p>
          <a:p>
            <a:pPr lvl="1">
              <a:buFont typeface="Calibri" panose="020F0502020204030204" pitchFamily="34" charset="0"/>
              <a:buChar char="⁻"/>
            </a:pPr>
            <a:endParaRPr lang="en-US" dirty="0"/>
          </a:p>
        </p:txBody>
      </p:sp>
      <p:pic>
        <p:nvPicPr>
          <p:cNvPr id="8" name="Picture 7" descr="Chart">
            <a:extLst>
              <a:ext uri="{FF2B5EF4-FFF2-40B4-BE49-F238E27FC236}">
                <a16:creationId xmlns:a16="http://schemas.microsoft.com/office/drawing/2014/main" id="{0B5CD503-D22F-4ECA-8519-6160BD7A042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05209" y="1913388"/>
            <a:ext cx="4126062" cy="3094547"/>
          </a:xfrm>
          <a:prstGeom prst="rect">
            <a:avLst/>
          </a:prstGeom>
        </p:spPr>
      </p:pic>
    </p:spTree>
    <p:extLst>
      <p:ext uri="{BB962C8B-B14F-4D97-AF65-F5344CB8AC3E}">
        <p14:creationId xmlns:p14="http://schemas.microsoft.com/office/powerpoint/2010/main" val="218605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5" dur="500"/>
                                        <p:tgtEl>
                                          <p:spTgt spid="4">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arn(inVertical)">
                                      <p:cBhvr>
                                        <p:cTn id="23" dur="500"/>
                                        <p:tgtEl>
                                          <p:spTgt spid="4">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arn(inVertical)">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030F62-850D-4BC7-8B51-754A5ED03D4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Identify Issues, Errors or Inconsistencies">
            <a:extLst>
              <a:ext uri="{FF2B5EF4-FFF2-40B4-BE49-F238E27FC236}">
                <a16:creationId xmlns:a16="http://schemas.microsoft.com/office/drawing/2014/main" id="{006EB099-43C5-4435-A51E-0633165B495F}"/>
              </a:ext>
            </a:extLst>
          </p:cNvPr>
          <p:cNvSpPr>
            <a:spLocks noGrp="1"/>
          </p:cNvSpPr>
          <p:nvPr>
            <p:ph type="title"/>
          </p:nvPr>
        </p:nvSpPr>
        <p:spPr>
          <a:xfrm>
            <a:off x="590550" y="373364"/>
            <a:ext cx="9194824" cy="1183566"/>
          </a:xfrm>
        </p:spPr>
        <p:txBody>
          <a:bodyPr/>
          <a:lstStyle/>
          <a:p>
            <a:r>
              <a:rPr lang="en-US" dirty="0"/>
              <a:t>Identify Issues, Errors or Inconsistencies</a:t>
            </a:r>
          </a:p>
        </p:txBody>
      </p:sp>
      <p:sp>
        <p:nvSpPr>
          <p:cNvPr id="4" name="Text Placeholder 3" descr="Actuals aren’t close to targets&#10;Little to no change since baseline&#10;Zeros reported as values &#10;Numbers don’t align with workplan activities &#10;Missing values &#10;">
            <a:extLst>
              <a:ext uri="{FF2B5EF4-FFF2-40B4-BE49-F238E27FC236}">
                <a16:creationId xmlns:a16="http://schemas.microsoft.com/office/drawing/2014/main" id="{487EC1C2-EFAF-4AD6-847F-E1605933C7A4}"/>
              </a:ext>
            </a:extLst>
          </p:cNvPr>
          <p:cNvSpPr>
            <a:spLocks noGrp="1"/>
          </p:cNvSpPr>
          <p:nvPr>
            <p:ph type="body" sz="quarter" idx="13"/>
          </p:nvPr>
        </p:nvSpPr>
        <p:spPr>
          <a:xfrm>
            <a:off x="742951" y="1771650"/>
            <a:ext cx="5942330" cy="3779838"/>
          </a:xfrm>
        </p:spPr>
        <p:txBody>
          <a:bodyPr/>
          <a:lstStyle/>
          <a:p>
            <a:r>
              <a:rPr lang="en-US" dirty="0"/>
              <a:t>Actuals aren’t close to targets</a:t>
            </a:r>
          </a:p>
          <a:p>
            <a:r>
              <a:rPr lang="en-US" dirty="0"/>
              <a:t>Little to no change since baseline</a:t>
            </a:r>
          </a:p>
          <a:p>
            <a:pPr lvl="1"/>
            <a:r>
              <a:rPr lang="en-US" dirty="0"/>
              <a:t>Zeros reported as values </a:t>
            </a:r>
          </a:p>
          <a:p>
            <a:r>
              <a:rPr lang="en-US" dirty="0"/>
              <a:t>Numbers don’t align with workplan activities </a:t>
            </a:r>
          </a:p>
          <a:p>
            <a:r>
              <a:rPr lang="en-US" dirty="0"/>
              <a:t>Missing values </a:t>
            </a:r>
          </a:p>
          <a:p>
            <a:endParaRPr lang="en-US" dirty="0"/>
          </a:p>
        </p:txBody>
      </p:sp>
      <p:graphicFrame>
        <p:nvGraphicFramePr>
          <p:cNvPr id="8" name="Chart 7">
            <a:extLst>
              <a:ext uri="{FF2B5EF4-FFF2-40B4-BE49-F238E27FC236}">
                <a16:creationId xmlns:a16="http://schemas.microsoft.com/office/drawing/2014/main" id="{62C6E999-F735-4075-B235-4787AE08D26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958802074"/>
              </p:ext>
            </p:extLst>
          </p:nvPr>
        </p:nvGraphicFramePr>
        <p:xfrm>
          <a:off x="6447416" y="1782482"/>
          <a:ext cx="5344160" cy="3967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52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itle 3" descr="Checklist: Reviewing TPR Data"/>
          <p:cNvSpPr txBox="1">
            <a:spLocks noGrp="1" noChangeArrowheads="1"/>
          </p:cNvSpPr>
          <p:nvPr>
            <p:ph type="title" idx="4294967295"/>
          </p:nvPr>
        </p:nvSpPr>
        <p:spPr bwMode="auto">
          <a:xfrm>
            <a:off x="399517" y="81023"/>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Checklist: Reviewing TPR Data</a:t>
            </a:r>
          </a:p>
        </p:txBody>
      </p:sp>
      <p:graphicFrame>
        <p:nvGraphicFramePr>
          <p:cNvPr id="8" name="Diagram 7" descr="Diagram lists the following questions: Are they direct?, Are they objective?, Are they adequate?, and Are they practical?">
            <a:extLst>
              <a:ext uri="{FF2B5EF4-FFF2-40B4-BE49-F238E27FC236}">
                <a16:creationId xmlns:a16="http://schemas.microsoft.com/office/drawing/2014/main" id="{F020AD3B-3877-4E08-A9D7-1DC340E579E2}"/>
              </a:ext>
            </a:extLst>
          </p:cNvPr>
          <p:cNvGraphicFramePr/>
          <p:nvPr>
            <p:extLst>
              <p:ext uri="{D42A27DB-BD31-4B8C-83A1-F6EECF244321}">
                <p14:modId xmlns:p14="http://schemas.microsoft.com/office/powerpoint/2010/main" val="766503237"/>
              </p:ext>
            </p:extLst>
          </p:nvPr>
        </p:nvGraphicFramePr>
        <p:xfrm>
          <a:off x="288164" y="791631"/>
          <a:ext cx="11776514" cy="5642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2">
            <a:extLst>
              <a:ext uri="{FF2B5EF4-FFF2-40B4-BE49-F238E27FC236}">
                <a16:creationId xmlns:a16="http://schemas.microsoft.com/office/drawing/2014/main" id="{E690AD35-D6F2-4604-AD0F-521D716725F9}"/>
              </a:ext>
              <a:ext uri="{C183D7F6-B498-43B3-948B-1728B52AA6E4}">
                <adec:decorative xmlns:adec="http://schemas.microsoft.com/office/drawing/2017/decorative" val="1"/>
              </a:ext>
            </a:extLst>
          </p:cNvPr>
          <p:cNvSpPr>
            <a:spLocks noGrp="1"/>
          </p:cNvSpPr>
          <p:nvPr>
            <p:ph type="ftr" sz="quarter" idx="11"/>
          </p:nvPr>
        </p:nvSpPr>
        <p:spPr>
          <a:xfrm>
            <a:off x="-34724" y="6392943"/>
            <a:ext cx="12226724" cy="509302"/>
          </a:xfrm>
        </p:spPr>
        <p:txBody>
          <a:bodyPr/>
          <a:lstStyle/>
          <a:p>
            <a:r>
              <a:rPr lang="en-US" dirty="0"/>
              <a:t>   https://www.dol.gov/agencies/ilab                                                                 Office of Child Labor, Forced Labor, and Human Trafficking                                                                                    @ILAB_DOL</a:t>
            </a:r>
          </a:p>
        </p:txBody>
      </p:sp>
      <p:sp>
        <p:nvSpPr>
          <p:cNvPr id="5" name="TextBox 4" descr="Are all indicators from the PMP listed? &#10;Does each indicator have baseline data provided? Targets? &#10;Does each indicator have all the disaggregates that are provided in the PMP listed? &#10;">
            <a:extLst>
              <a:ext uri="{FF2B5EF4-FFF2-40B4-BE49-F238E27FC236}">
                <a16:creationId xmlns:a16="http://schemas.microsoft.com/office/drawing/2014/main" id="{8B1EAC92-D741-437E-8AB0-9EBF100D57C4}"/>
              </a:ext>
            </a:extLst>
          </p:cNvPr>
          <p:cNvSpPr txBox="1"/>
          <p:nvPr/>
        </p:nvSpPr>
        <p:spPr>
          <a:xfrm>
            <a:off x="3220859" y="823805"/>
            <a:ext cx="8097819" cy="939744"/>
          </a:xfrm>
          <a:prstGeom prst="rect">
            <a:avLst/>
          </a:prstGeom>
          <a:noFill/>
        </p:spPr>
        <p:txBody>
          <a:bodyPr wrap="square">
            <a:spAutoFit/>
          </a:bodyPr>
          <a:lstStyle/>
          <a:p>
            <a:pPr marL="285750" marR="0" indent="-285750">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Are all indicators from the PMP listed? </a:t>
            </a:r>
          </a:p>
          <a:p>
            <a:pPr marL="285750" marR="0" indent="-285750">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Does each indicator have baseline data provided? Targets? </a:t>
            </a:r>
          </a:p>
          <a:p>
            <a:pPr marL="285750" marR="0" indent="-285750">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Does each indicator have all the disaggregates that are provided in the PMP listed? </a:t>
            </a:r>
          </a:p>
        </p:txBody>
      </p:sp>
      <p:sp>
        <p:nvSpPr>
          <p:cNvPr id="6" name="TextBox 5" descr="Do the units of measure for the baseline, targets, &amp; disaggregates match the indicator?&#10;Is there any data missing (e.g., empty cells)?&#10;Do all the disaggregates for each Indicator have number values listed?&#10;">
            <a:extLst>
              <a:ext uri="{FF2B5EF4-FFF2-40B4-BE49-F238E27FC236}">
                <a16:creationId xmlns:a16="http://schemas.microsoft.com/office/drawing/2014/main" id="{2410670B-B75C-417C-B215-41C428363158}"/>
              </a:ext>
            </a:extLst>
          </p:cNvPr>
          <p:cNvSpPr txBox="1"/>
          <p:nvPr/>
        </p:nvSpPr>
        <p:spPr>
          <a:xfrm>
            <a:off x="3192485" y="1866758"/>
            <a:ext cx="9894348" cy="939744"/>
          </a:xfrm>
          <a:prstGeom prst="rect">
            <a:avLst/>
          </a:prstGeom>
          <a:noFill/>
        </p:spPr>
        <p:txBody>
          <a:bodyPr wrap="square">
            <a:spAutoFit/>
          </a:bodyPr>
          <a:lstStyle/>
          <a:p>
            <a:pPr marL="285750" marR="0" indent="-285750">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Do the units of measure for the baseline, targets, </a:t>
            </a:r>
            <a:r>
              <a:rPr lang="en-US" sz="1600" dirty="0">
                <a:ea typeface="Eurostile"/>
                <a:cs typeface="Times New Roman" panose="02020603050405020304" pitchFamily="18" charset="0"/>
              </a:rPr>
              <a:t>&amp;</a:t>
            </a:r>
            <a:r>
              <a:rPr lang="en-US" sz="1600" dirty="0">
                <a:effectLst/>
                <a:ea typeface="Eurostile"/>
                <a:cs typeface="Times New Roman" panose="02020603050405020304" pitchFamily="18" charset="0"/>
              </a:rPr>
              <a:t> disaggregates match the indicator?</a:t>
            </a:r>
            <a:endParaRPr lang="en-US" sz="2000" dirty="0">
              <a:effectLst/>
              <a:ea typeface="Eurostile"/>
              <a:cs typeface="Times New Roman" panose="02020603050405020304" pitchFamily="18" charset="0"/>
            </a:endParaRPr>
          </a:p>
          <a:p>
            <a:pPr marL="285750" marR="0" indent="-285750">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Is there any data missing (e.g., empty cells)?</a:t>
            </a:r>
            <a:endParaRPr lang="en-US" sz="2000" dirty="0">
              <a:effectLst/>
              <a:ea typeface="Eurostile"/>
              <a:cs typeface="Times New Roman" panose="02020603050405020304" pitchFamily="18" charset="0"/>
            </a:endParaRPr>
          </a:p>
          <a:p>
            <a:pPr marL="285750" marR="0" indent="-285750">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Do all the disaggregates for each Indicator have number values listed?</a:t>
            </a:r>
            <a:endParaRPr lang="en-US" sz="2000" dirty="0">
              <a:effectLst/>
              <a:ea typeface="Eurostile"/>
              <a:cs typeface="Times New Roman" panose="02020603050405020304" pitchFamily="18" charset="0"/>
            </a:endParaRPr>
          </a:p>
        </p:txBody>
      </p:sp>
      <p:sp>
        <p:nvSpPr>
          <p:cNvPr id="7" name="TextBox 6" descr="Are the actual indicator values close to the target values?&#10;If the indicator values have changed, is the change what was expected? Higher or lower? &#10;If the indicator values have remained the same, was this expected? Do you know the reason why? &#10;Do the changes in the values for each indicator align with the activity implementation? (e.g., increases in numbers when certain activities such as trainings have been conducted)&#10;Are there big differences between the values of the different disaggregates? &#10;Looking across all indicators for one result, do the indicators together show positive or expected progress towards the result?&#10;">
            <a:extLst>
              <a:ext uri="{FF2B5EF4-FFF2-40B4-BE49-F238E27FC236}">
                <a16:creationId xmlns:a16="http://schemas.microsoft.com/office/drawing/2014/main" id="{22B45385-919A-4E11-81EF-F281F57CBC88}"/>
              </a:ext>
            </a:extLst>
          </p:cNvPr>
          <p:cNvSpPr txBox="1"/>
          <p:nvPr/>
        </p:nvSpPr>
        <p:spPr>
          <a:xfrm>
            <a:off x="3217686" y="3034582"/>
            <a:ext cx="8560397" cy="2349426"/>
          </a:xfrm>
          <a:prstGeom prst="rect">
            <a:avLst/>
          </a:prstGeom>
          <a:noFill/>
        </p:spPr>
        <p:txBody>
          <a:bodyPr wrap="square">
            <a:spAutoFit/>
          </a:bodyPr>
          <a:lstStyle/>
          <a:p>
            <a:pPr marL="225425" marR="0" indent="-225425">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Are the actual indicator values close to the target values?</a:t>
            </a:r>
          </a:p>
          <a:p>
            <a:pPr marL="225425" marR="0" indent="-225425">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If the indicator values have </a:t>
            </a:r>
            <a:r>
              <a:rPr lang="en-US" sz="1600" dirty="0">
                <a:ea typeface="Eurostile"/>
                <a:cs typeface="Times New Roman" panose="02020603050405020304" pitchFamily="18" charset="0"/>
              </a:rPr>
              <a:t>changed</a:t>
            </a:r>
            <a:r>
              <a:rPr lang="en-US" sz="1600" dirty="0">
                <a:effectLst/>
                <a:ea typeface="Eurostile"/>
                <a:cs typeface="Times New Roman" panose="02020603050405020304" pitchFamily="18" charset="0"/>
              </a:rPr>
              <a:t>, is the change what was expected? Higher or lower? </a:t>
            </a:r>
          </a:p>
          <a:p>
            <a:pPr marL="225425" marR="0" indent="-225425">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If the indicator values have remained the same, was this expected? Do you know the reason why? </a:t>
            </a:r>
          </a:p>
          <a:p>
            <a:pPr marL="225425" indent="-225425">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Do the </a:t>
            </a:r>
            <a:r>
              <a:rPr lang="en-US" sz="1600" dirty="0">
                <a:ea typeface="Eurostile"/>
                <a:cs typeface="Times New Roman" panose="02020603050405020304" pitchFamily="18" charset="0"/>
              </a:rPr>
              <a:t>changes</a:t>
            </a:r>
            <a:r>
              <a:rPr lang="en-US" sz="1600" dirty="0">
                <a:effectLst/>
                <a:ea typeface="Eurostile"/>
                <a:cs typeface="Times New Roman" panose="02020603050405020304" pitchFamily="18" charset="0"/>
              </a:rPr>
              <a:t> in the values for each indicator align with the activity implementation? (e.g., increases in numbers when certain activities such as trainings have been conducted)</a:t>
            </a:r>
          </a:p>
          <a:p>
            <a:pPr marL="225425" marR="0" indent="-225425">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Are there big differences between the values of the different disaggregates? </a:t>
            </a:r>
          </a:p>
          <a:p>
            <a:pPr marL="225425" marR="0" indent="-225425">
              <a:lnSpc>
                <a:spcPct val="102000"/>
              </a:lnSpc>
              <a:spcBef>
                <a:spcPts val="200"/>
              </a:spcBef>
              <a:spcAft>
                <a:spcPts val="200"/>
              </a:spcAft>
              <a:buFont typeface="Arial" panose="020B0604020202020204" pitchFamily="34" charset="0"/>
              <a:buChar char="•"/>
            </a:pPr>
            <a:r>
              <a:rPr lang="en-US" sz="1600" dirty="0">
                <a:effectLst/>
                <a:ea typeface="Eurostile"/>
                <a:cs typeface="Times New Roman" panose="02020603050405020304" pitchFamily="18" charset="0"/>
              </a:rPr>
              <a:t>Looking across all indicators for one result, do the indicators together show positive or expected progress towards the result?</a:t>
            </a:r>
          </a:p>
        </p:txBody>
      </p:sp>
      <p:sp>
        <p:nvSpPr>
          <p:cNvPr id="9" name="TextBox 8" descr="Is there other data or indicators that are missing that would provide information to better understand progress towards the result? &#10;">
            <a:extLst>
              <a:ext uri="{FF2B5EF4-FFF2-40B4-BE49-F238E27FC236}">
                <a16:creationId xmlns:a16="http://schemas.microsoft.com/office/drawing/2014/main" id="{9C53F616-0737-4EDC-AE73-31226D35B06B}"/>
              </a:ext>
            </a:extLst>
          </p:cNvPr>
          <p:cNvSpPr txBox="1"/>
          <p:nvPr/>
        </p:nvSpPr>
        <p:spPr>
          <a:xfrm>
            <a:off x="3143607" y="5664316"/>
            <a:ext cx="8697294" cy="584775"/>
          </a:xfrm>
          <a:prstGeom prst="rect">
            <a:avLst/>
          </a:prstGeom>
          <a:noFill/>
        </p:spPr>
        <p:txBody>
          <a:bodyPr wrap="square">
            <a:spAutoFit/>
          </a:bodyPr>
          <a:lstStyle/>
          <a:p>
            <a:pPr marL="285750" indent="-285750">
              <a:buFont typeface="Arial" panose="020B0604020202020204" pitchFamily="34" charset="0"/>
              <a:buChar char="•"/>
            </a:pPr>
            <a:r>
              <a:rPr lang="en-US" sz="1600" dirty="0">
                <a:effectLst/>
                <a:ea typeface="Eurostile"/>
                <a:cs typeface="Times New Roman" panose="02020603050405020304" pitchFamily="18" charset="0"/>
              </a:rPr>
              <a:t>Is there other data or indicators that are missing that would provide information to better understand progress towards the result? </a:t>
            </a:r>
            <a:endParaRPr lang="en-US" sz="1600" dirty="0"/>
          </a:p>
        </p:txBody>
      </p:sp>
    </p:spTree>
    <p:extLst>
      <p:ext uri="{BB962C8B-B14F-4D97-AF65-F5344CB8AC3E}">
        <p14:creationId xmlns:p14="http://schemas.microsoft.com/office/powerpoint/2010/main" val="16944734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ercise ">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Exercise </a:t>
            </a:r>
          </a:p>
        </p:txBody>
      </p:sp>
    </p:spTree>
    <p:extLst>
      <p:ext uri="{BB962C8B-B14F-4D97-AF65-F5344CB8AC3E}">
        <p14:creationId xmlns:p14="http://schemas.microsoft.com/office/powerpoint/2010/main" val="2499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5E2BF8-A09C-4F3F-A24E-5C6300173FD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Exercise 1: Single Indicator Analysis">
            <a:extLst>
              <a:ext uri="{FF2B5EF4-FFF2-40B4-BE49-F238E27FC236}">
                <a16:creationId xmlns:a16="http://schemas.microsoft.com/office/drawing/2014/main" id="{69D25259-F4F6-4329-942C-E6D81FF613E2}"/>
              </a:ext>
            </a:extLst>
          </p:cNvPr>
          <p:cNvSpPr>
            <a:spLocks noGrp="1"/>
          </p:cNvSpPr>
          <p:nvPr>
            <p:ph type="title"/>
          </p:nvPr>
        </p:nvSpPr>
        <p:spPr>
          <a:xfrm>
            <a:off x="112525" y="96567"/>
            <a:ext cx="10515600" cy="598377"/>
          </a:xfrm>
        </p:spPr>
        <p:txBody>
          <a:bodyPr>
            <a:normAutofit fontScale="90000"/>
          </a:bodyPr>
          <a:lstStyle/>
          <a:p>
            <a:r>
              <a:rPr lang="en-US" dirty="0"/>
              <a:t>Exercise 1: Single Indicator Analysis</a:t>
            </a:r>
          </a:p>
        </p:txBody>
      </p:sp>
      <p:graphicFrame>
        <p:nvGraphicFramePr>
          <p:cNvPr id="5" name="Content Placeholder 4">
            <a:extLst>
              <a:ext uri="{FF2B5EF4-FFF2-40B4-BE49-F238E27FC236}">
                <a16:creationId xmlns:a16="http://schemas.microsoft.com/office/drawing/2014/main" id="{AFADD603-FD8C-4E55-95E2-8A670E1E77D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75294138"/>
              </p:ext>
            </p:extLst>
          </p:nvPr>
        </p:nvGraphicFramePr>
        <p:xfrm>
          <a:off x="182880" y="734196"/>
          <a:ext cx="11753088" cy="3673211"/>
        </p:xfrm>
        <a:graphic>
          <a:graphicData uri="http://schemas.openxmlformats.org/drawingml/2006/table">
            <a:tbl>
              <a:tblPr firstRow="1" firstCol="1" bandRow="1">
                <a:tableStyleId>{5C22544A-7EE6-4342-B048-85BDC9FD1C3A}</a:tableStyleId>
              </a:tblPr>
              <a:tblGrid>
                <a:gridCol w="1418910">
                  <a:extLst>
                    <a:ext uri="{9D8B030D-6E8A-4147-A177-3AD203B41FA5}">
                      <a16:colId xmlns:a16="http://schemas.microsoft.com/office/drawing/2014/main" val="3318860991"/>
                    </a:ext>
                  </a:extLst>
                </a:gridCol>
                <a:gridCol w="659658">
                  <a:extLst>
                    <a:ext uri="{9D8B030D-6E8A-4147-A177-3AD203B41FA5}">
                      <a16:colId xmlns:a16="http://schemas.microsoft.com/office/drawing/2014/main" val="2093493316"/>
                    </a:ext>
                  </a:extLst>
                </a:gridCol>
                <a:gridCol w="772221">
                  <a:extLst>
                    <a:ext uri="{9D8B030D-6E8A-4147-A177-3AD203B41FA5}">
                      <a16:colId xmlns:a16="http://schemas.microsoft.com/office/drawing/2014/main" val="577284340"/>
                    </a:ext>
                  </a:extLst>
                </a:gridCol>
                <a:gridCol w="825316">
                  <a:extLst>
                    <a:ext uri="{9D8B030D-6E8A-4147-A177-3AD203B41FA5}">
                      <a16:colId xmlns:a16="http://schemas.microsoft.com/office/drawing/2014/main" val="253416447"/>
                    </a:ext>
                  </a:extLst>
                </a:gridCol>
                <a:gridCol w="825316">
                  <a:extLst>
                    <a:ext uri="{9D8B030D-6E8A-4147-A177-3AD203B41FA5}">
                      <a16:colId xmlns:a16="http://schemas.microsoft.com/office/drawing/2014/main" val="4268678455"/>
                    </a:ext>
                  </a:extLst>
                </a:gridCol>
                <a:gridCol w="825316">
                  <a:extLst>
                    <a:ext uri="{9D8B030D-6E8A-4147-A177-3AD203B41FA5}">
                      <a16:colId xmlns:a16="http://schemas.microsoft.com/office/drawing/2014/main" val="96232930"/>
                    </a:ext>
                  </a:extLst>
                </a:gridCol>
                <a:gridCol w="825316">
                  <a:extLst>
                    <a:ext uri="{9D8B030D-6E8A-4147-A177-3AD203B41FA5}">
                      <a16:colId xmlns:a16="http://schemas.microsoft.com/office/drawing/2014/main" val="190551743"/>
                    </a:ext>
                  </a:extLst>
                </a:gridCol>
                <a:gridCol w="825316">
                  <a:extLst>
                    <a:ext uri="{9D8B030D-6E8A-4147-A177-3AD203B41FA5}">
                      <a16:colId xmlns:a16="http://schemas.microsoft.com/office/drawing/2014/main" val="4092565382"/>
                    </a:ext>
                  </a:extLst>
                </a:gridCol>
                <a:gridCol w="825316">
                  <a:extLst>
                    <a:ext uri="{9D8B030D-6E8A-4147-A177-3AD203B41FA5}">
                      <a16:colId xmlns:a16="http://schemas.microsoft.com/office/drawing/2014/main" val="4205410219"/>
                    </a:ext>
                  </a:extLst>
                </a:gridCol>
                <a:gridCol w="825316">
                  <a:extLst>
                    <a:ext uri="{9D8B030D-6E8A-4147-A177-3AD203B41FA5}">
                      <a16:colId xmlns:a16="http://schemas.microsoft.com/office/drawing/2014/main" val="1447575326"/>
                    </a:ext>
                  </a:extLst>
                </a:gridCol>
                <a:gridCol w="1001475">
                  <a:extLst>
                    <a:ext uri="{9D8B030D-6E8A-4147-A177-3AD203B41FA5}">
                      <a16:colId xmlns:a16="http://schemas.microsoft.com/office/drawing/2014/main" val="2725246930"/>
                    </a:ext>
                  </a:extLst>
                </a:gridCol>
                <a:gridCol w="1001475">
                  <a:extLst>
                    <a:ext uri="{9D8B030D-6E8A-4147-A177-3AD203B41FA5}">
                      <a16:colId xmlns:a16="http://schemas.microsoft.com/office/drawing/2014/main" val="4073244694"/>
                    </a:ext>
                  </a:extLst>
                </a:gridCol>
                <a:gridCol w="1122137">
                  <a:extLst>
                    <a:ext uri="{9D8B030D-6E8A-4147-A177-3AD203B41FA5}">
                      <a16:colId xmlns:a16="http://schemas.microsoft.com/office/drawing/2014/main" val="365628211"/>
                    </a:ext>
                  </a:extLst>
                </a:gridCol>
              </a:tblGrid>
              <a:tr h="120985">
                <a:tc rowSpan="2">
                  <a:txBody>
                    <a:bodyPr/>
                    <a:lstStyle/>
                    <a:p>
                      <a:pPr marL="0" marR="0" algn="ctr">
                        <a:lnSpc>
                          <a:spcPct val="115000"/>
                        </a:lnSpc>
                        <a:spcBef>
                          <a:spcPts val="0"/>
                        </a:spcBef>
                        <a:spcAft>
                          <a:spcPts val="0"/>
                        </a:spcAft>
                      </a:pPr>
                      <a:r>
                        <a:rPr lang="en-US" sz="1600" dirty="0">
                          <a:effectLst/>
                        </a:rPr>
                        <a:t>Indicator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rowSpan="2">
                  <a:txBody>
                    <a:bodyPr/>
                    <a:lstStyle/>
                    <a:p>
                      <a:pPr marL="0" marR="0" algn="ctr">
                        <a:lnSpc>
                          <a:spcPct val="115000"/>
                        </a:lnSpc>
                        <a:spcBef>
                          <a:spcPts val="0"/>
                        </a:spcBef>
                        <a:spcAft>
                          <a:spcPts val="0"/>
                        </a:spcAft>
                      </a:pPr>
                      <a:r>
                        <a:rPr lang="en-US" sz="1600" dirty="0">
                          <a:effectLst/>
                        </a:rPr>
                        <a:t>Base- line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rowSpan="2">
                  <a:txBody>
                    <a:bodyPr/>
                    <a:lstStyle/>
                    <a:p>
                      <a:pPr marL="0" marR="0" algn="ctr">
                        <a:lnSpc>
                          <a:spcPct val="115000"/>
                        </a:lnSpc>
                        <a:spcBef>
                          <a:spcPts val="0"/>
                        </a:spcBef>
                        <a:spcAft>
                          <a:spcPts val="0"/>
                        </a:spcAft>
                      </a:pPr>
                      <a:r>
                        <a:rPr lang="en-US" sz="1600" dirty="0">
                          <a:effectLst/>
                        </a:rPr>
                        <a:t>Target/ Actual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gridSpan="2">
                  <a:txBody>
                    <a:bodyPr/>
                    <a:lstStyle/>
                    <a:p>
                      <a:pPr marL="0" marR="0" algn="ctr">
                        <a:lnSpc>
                          <a:spcPct val="115000"/>
                        </a:lnSpc>
                        <a:spcBef>
                          <a:spcPts val="0"/>
                        </a:spcBef>
                        <a:spcAft>
                          <a:spcPts val="0"/>
                        </a:spcAft>
                      </a:pPr>
                      <a:r>
                        <a:rPr lang="en-US" sz="1600">
                          <a:effectLst/>
                        </a:rPr>
                        <a:t>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a:effectLst/>
                        </a:rPr>
                        <a:t>2020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a:effectLst/>
                        </a:rPr>
                        <a:t>2021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600">
                          <a:effectLst/>
                        </a:rPr>
                        <a:t>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effectLst/>
                        </a:rPr>
                        <a:t>Final 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rowSpan="2">
                  <a:txBody>
                    <a:bodyPr/>
                    <a:lstStyle/>
                    <a:p>
                      <a:pPr marL="0" marR="0" algn="ctr">
                        <a:lnSpc>
                          <a:spcPct val="115000"/>
                        </a:lnSpc>
                        <a:spcBef>
                          <a:spcPts val="0"/>
                        </a:spcBef>
                        <a:spcAft>
                          <a:spcPts val="0"/>
                        </a:spcAft>
                      </a:pPr>
                      <a:r>
                        <a:rPr lang="en-US" sz="1200" dirty="0">
                          <a:effectLst/>
                        </a:rPr>
                        <a:t>Indicator Classification if applicable (I=Incremental, C=Cumulative, S=Snapshot)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extLst>
                  <a:ext uri="{0D108BD9-81ED-4DB2-BD59-A6C34878D82A}">
                    <a16:rowId xmlns:a16="http://schemas.microsoft.com/office/drawing/2014/main" val="912485353"/>
                  </a:ext>
                </a:extLst>
              </a:tr>
              <a:tr h="3800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a:effectLst/>
                        </a:rPr>
                        <a:t>April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dirty="0">
                          <a:effectLst/>
                        </a:rPr>
                        <a:t>October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April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October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April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October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April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dirty="0">
                          <a:effectLst/>
                        </a:rPr>
                        <a:t>October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04089870"/>
                  </a:ext>
                </a:extLst>
              </a:tr>
              <a:tr h="104630">
                <a:tc gridSpan="12">
                  <a:txBody>
                    <a:bodyPr/>
                    <a:lstStyle/>
                    <a:p>
                      <a:pPr marL="0" marR="0">
                        <a:lnSpc>
                          <a:spcPct val="115000"/>
                        </a:lnSpc>
                        <a:spcBef>
                          <a:spcPts val="0"/>
                        </a:spcBef>
                        <a:spcAft>
                          <a:spcPts val="0"/>
                        </a:spcAft>
                      </a:pPr>
                      <a:r>
                        <a:rPr lang="en-US" sz="1600">
                          <a:effectLst/>
                        </a:rPr>
                        <a:t>Outcome 1: Increased school attendance among targeted children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extLst>
                  <a:ext uri="{0D108BD9-81ED-4DB2-BD59-A6C34878D82A}">
                    <a16:rowId xmlns:a16="http://schemas.microsoft.com/office/drawing/2014/main" val="3993988214"/>
                  </a:ext>
                </a:extLst>
              </a:tr>
              <a:tr h="438546">
                <a:tc rowSpan="4">
                  <a:txBody>
                    <a:bodyPr/>
                    <a:lstStyle/>
                    <a:p>
                      <a:pPr marL="0" marR="0" algn="ctr">
                        <a:lnSpc>
                          <a:spcPct val="115000"/>
                        </a:lnSpc>
                        <a:spcBef>
                          <a:spcPts val="0"/>
                        </a:spcBef>
                        <a:spcAft>
                          <a:spcPts val="0"/>
                        </a:spcAft>
                      </a:pPr>
                      <a:r>
                        <a:rPr lang="en-US" sz="1600" dirty="0">
                          <a:effectLst/>
                        </a:rPr>
                        <a:t>POC4. Percentage of direct service participant children who regularly attend school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rowSpan="4">
                  <a:txBody>
                    <a:bodyPr/>
                    <a:lstStyle/>
                    <a:p>
                      <a:pPr marL="0" marR="0" algn="ctr">
                        <a:lnSpc>
                          <a:spcPct val="115000"/>
                        </a:lnSpc>
                        <a:spcBef>
                          <a:spcPts val="0"/>
                        </a:spcBef>
                        <a:spcAft>
                          <a:spcPts val="0"/>
                        </a:spcAft>
                      </a:pPr>
                      <a:r>
                        <a:rPr lang="en-US" sz="1600" dirty="0">
                          <a:effectLst/>
                        </a:rPr>
                        <a:t>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Target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76%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rowSpan="4">
                  <a:txBody>
                    <a:bodyPr/>
                    <a:lstStyle/>
                    <a:p>
                      <a:pPr marL="0" marR="0" algn="ctr">
                        <a:lnSpc>
                          <a:spcPct val="115000"/>
                        </a:lnSpc>
                        <a:spcBef>
                          <a:spcPts val="0"/>
                        </a:spcBef>
                        <a:spcAft>
                          <a:spcPts val="0"/>
                        </a:spcAft>
                      </a:pPr>
                      <a:r>
                        <a:rPr lang="en-US" sz="1600" dirty="0">
                          <a:effectLst/>
                        </a:rPr>
                        <a:t>Snapshot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extLst>
                  <a:ext uri="{0D108BD9-81ED-4DB2-BD59-A6C34878D82A}">
                    <a16:rowId xmlns:a16="http://schemas.microsoft.com/office/drawing/2014/main" val="391493554"/>
                  </a:ext>
                </a:extLst>
              </a:tr>
              <a:tr h="53858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Actual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dirty="0">
                          <a:effectLst/>
                        </a:rPr>
                        <a:t>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b"/>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vMerge="1">
                  <a:txBody>
                    <a:bodyPr/>
                    <a:lstStyle/>
                    <a:p>
                      <a:endParaRPr lang="en-US"/>
                    </a:p>
                  </a:txBody>
                  <a:tcPr/>
                </a:tc>
                <a:extLst>
                  <a:ext uri="{0D108BD9-81ED-4DB2-BD59-A6C34878D82A}">
                    <a16:rowId xmlns:a16="http://schemas.microsoft.com/office/drawing/2014/main" val="1061370678"/>
                  </a:ext>
                </a:extLst>
              </a:tr>
              <a:tr h="66612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42%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52%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dirty="0">
                          <a:effectLst/>
                        </a:rPr>
                        <a:t>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b"/>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vMerge="1">
                  <a:txBody>
                    <a:bodyPr/>
                    <a:lstStyle/>
                    <a:p>
                      <a:endParaRPr lang="en-US"/>
                    </a:p>
                  </a:txBody>
                  <a:tcPr/>
                </a:tc>
                <a:extLst>
                  <a:ext uri="{0D108BD9-81ED-4DB2-BD59-A6C34878D82A}">
                    <a16:rowId xmlns:a16="http://schemas.microsoft.com/office/drawing/2014/main" val="1087102552"/>
                  </a:ext>
                </a:extLst>
              </a:tr>
              <a:tr h="51650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rPr>
                        <a:t>Female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dirty="0">
                          <a:effectLst/>
                        </a:rPr>
                        <a:t>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dirty="0">
                          <a:effectLst/>
                        </a:rPr>
                        <a:t>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600" dirty="0">
                          <a:effectLst/>
                        </a:rPr>
                        <a:t>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b"/>
                </a:tc>
                <a:tc>
                  <a:txBody>
                    <a:bodyPr/>
                    <a:lstStyle/>
                    <a:p>
                      <a:pPr marL="0" marR="0" algn="ctr">
                        <a:lnSpc>
                          <a:spcPct val="115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667" marR="14667" marT="0" marB="0" anchor="ctr"/>
                </a:tc>
                <a:tc vMerge="1">
                  <a:txBody>
                    <a:bodyPr/>
                    <a:lstStyle/>
                    <a:p>
                      <a:endParaRPr lang="en-US"/>
                    </a:p>
                  </a:txBody>
                  <a:tcPr/>
                </a:tc>
                <a:extLst>
                  <a:ext uri="{0D108BD9-81ED-4DB2-BD59-A6C34878D82A}">
                    <a16:rowId xmlns:a16="http://schemas.microsoft.com/office/drawing/2014/main" val="1327233300"/>
                  </a:ext>
                </a:extLst>
              </a:tr>
            </a:tbl>
          </a:graphicData>
        </a:graphic>
      </p:graphicFrame>
      <p:sp>
        <p:nvSpPr>
          <p:cNvPr id="9" name="TextBox 8" descr="How does the data compare to the targets for the current reporting period and overall? &#10;What is the trend? Is it moving in the right direction? How is the pace of change?&#10;What does the data say about male vs female participant children? &#10;What additional information would be helpful to have to assess the result? &#10;">
            <a:extLst>
              <a:ext uri="{FF2B5EF4-FFF2-40B4-BE49-F238E27FC236}">
                <a16:creationId xmlns:a16="http://schemas.microsoft.com/office/drawing/2014/main" id="{F4DD9838-64E8-4A68-A4C2-84FF75710A0F}"/>
              </a:ext>
            </a:extLst>
          </p:cNvPr>
          <p:cNvSpPr txBox="1"/>
          <p:nvPr/>
        </p:nvSpPr>
        <p:spPr>
          <a:xfrm>
            <a:off x="156126" y="4468710"/>
            <a:ext cx="9547431" cy="1732526"/>
          </a:xfrm>
          <a:prstGeom prst="rect">
            <a:avLst/>
          </a:prstGeom>
          <a:noFill/>
        </p:spPr>
        <p:txBody>
          <a:bodyPr wrap="square">
            <a:spAutoFit/>
          </a:bodyPr>
          <a:lstStyle/>
          <a:p>
            <a:pPr marL="342900" marR="0" lvl="0" indent="-342900">
              <a:lnSpc>
                <a:spcPct val="115000"/>
              </a:lnSpc>
              <a:spcBef>
                <a:spcPts val="0"/>
              </a:spcBef>
              <a:spcAft>
                <a:spcPts val="1000"/>
              </a:spcAft>
              <a:buFont typeface="+mj-lt"/>
              <a:buAutoNum type="arabicPeriod"/>
              <a:tabLst>
                <a:tab pos="457200" algn="l"/>
              </a:tabLst>
            </a:pPr>
            <a:r>
              <a:rPr lang="en-US" b="1" dirty="0">
                <a:effectLst/>
                <a:ea typeface="Calibri" panose="020F0502020204030204" pitchFamily="34" charset="0"/>
                <a:cs typeface="Times New Roman" panose="02020603050405020304" pitchFamily="18" charset="0"/>
              </a:rPr>
              <a:t>How does the data compare to the targets for the current reporting period and overall? </a:t>
            </a:r>
            <a:endParaRPr lang="en-US" sz="1600" b="1"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b="1" dirty="0">
                <a:effectLst/>
                <a:ea typeface="Calibri" panose="020F0502020204030204" pitchFamily="34" charset="0"/>
                <a:cs typeface="Times New Roman" panose="02020603050405020304" pitchFamily="18" charset="0"/>
              </a:rPr>
              <a:t>What is the trend? Is it moving in the right direction? How is the pace of change?</a:t>
            </a:r>
            <a:endParaRPr lang="en-US" sz="1600" b="1"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b="1" dirty="0">
                <a:effectLst/>
                <a:ea typeface="Calibri" panose="020F0502020204030204" pitchFamily="34" charset="0"/>
                <a:cs typeface="Times New Roman" panose="02020603050405020304" pitchFamily="18" charset="0"/>
              </a:rPr>
              <a:t>What does the data say about male vs female participant children? </a:t>
            </a:r>
            <a:endParaRPr lang="en-US" sz="1600" b="1"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b="1" dirty="0">
                <a:effectLst/>
                <a:ea typeface="Calibri" panose="020F0502020204030204" pitchFamily="34" charset="0"/>
                <a:cs typeface="Times New Roman" panose="02020603050405020304" pitchFamily="18" charset="0"/>
              </a:rPr>
              <a:t>What </a:t>
            </a:r>
            <a:r>
              <a:rPr lang="en-US" b="1" dirty="0">
                <a:ea typeface="Calibri" panose="020F0502020204030204" pitchFamily="34" charset="0"/>
                <a:cs typeface="Times New Roman" panose="02020603050405020304" pitchFamily="18" charset="0"/>
              </a:rPr>
              <a:t>additional information would be helpful to have to assess the result? </a:t>
            </a:r>
            <a:endParaRPr lang="en-US" sz="1600" b="1"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D654DC4-3EC8-4E2C-AF11-12F664C2B3DF}"/>
              </a:ext>
              <a:ext uri="{C183D7F6-B498-43B3-948B-1728B52AA6E4}">
                <adec:decorative xmlns:adec="http://schemas.microsoft.com/office/drawing/2017/decorative" val="1"/>
              </a:ext>
            </a:extLst>
          </p:cNvPr>
          <p:cNvSpPr txBox="1"/>
          <p:nvPr/>
        </p:nvSpPr>
        <p:spPr>
          <a:xfrm>
            <a:off x="8854731" y="4480427"/>
            <a:ext cx="2929129" cy="369332"/>
          </a:xfrm>
          <a:prstGeom prst="rect">
            <a:avLst/>
          </a:prstGeom>
          <a:noFill/>
        </p:spPr>
        <p:txBody>
          <a:bodyPr wrap="square" rtlCol="0">
            <a:spAutoFit/>
          </a:bodyPr>
          <a:lstStyle/>
          <a:p>
            <a:r>
              <a:rPr lang="en-US" b="1" dirty="0">
                <a:solidFill>
                  <a:schemeClr val="accent1"/>
                </a:solidFill>
              </a:rPr>
              <a:t>1. Consistently below targets</a:t>
            </a:r>
          </a:p>
        </p:txBody>
      </p:sp>
      <p:sp>
        <p:nvSpPr>
          <p:cNvPr id="8" name="TextBox 7">
            <a:extLst>
              <a:ext uri="{FF2B5EF4-FFF2-40B4-BE49-F238E27FC236}">
                <a16:creationId xmlns:a16="http://schemas.microsoft.com/office/drawing/2014/main" id="{B7D40882-7219-40A6-8DDD-464D53784BC0}"/>
              </a:ext>
              <a:ext uri="{C183D7F6-B498-43B3-948B-1728B52AA6E4}">
                <adec:decorative xmlns:adec="http://schemas.microsoft.com/office/drawing/2017/decorative" val="1"/>
              </a:ext>
            </a:extLst>
          </p:cNvPr>
          <p:cNvSpPr txBox="1"/>
          <p:nvPr/>
        </p:nvSpPr>
        <p:spPr>
          <a:xfrm>
            <a:off x="8244078" y="4940653"/>
            <a:ext cx="3799764" cy="369332"/>
          </a:xfrm>
          <a:prstGeom prst="rect">
            <a:avLst/>
          </a:prstGeom>
          <a:noFill/>
        </p:spPr>
        <p:txBody>
          <a:bodyPr wrap="square" rtlCol="0">
            <a:spAutoFit/>
          </a:bodyPr>
          <a:lstStyle/>
          <a:p>
            <a:r>
              <a:rPr lang="en-US" b="1" dirty="0">
                <a:solidFill>
                  <a:schemeClr val="accent1"/>
                </a:solidFill>
              </a:rPr>
              <a:t>2. Moving slowly in the right direction </a:t>
            </a:r>
          </a:p>
        </p:txBody>
      </p:sp>
      <p:sp>
        <p:nvSpPr>
          <p:cNvPr id="10" name="TextBox 9">
            <a:extLst>
              <a:ext uri="{FF2B5EF4-FFF2-40B4-BE49-F238E27FC236}">
                <a16:creationId xmlns:a16="http://schemas.microsoft.com/office/drawing/2014/main" id="{D16B545D-69DF-49B1-898E-35B2B95C20A6}"/>
              </a:ext>
              <a:ext uri="{C183D7F6-B498-43B3-948B-1728B52AA6E4}">
                <adec:decorative xmlns:adec="http://schemas.microsoft.com/office/drawing/2017/decorative" val="1"/>
              </a:ext>
            </a:extLst>
          </p:cNvPr>
          <p:cNvSpPr txBox="1"/>
          <p:nvPr/>
        </p:nvSpPr>
        <p:spPr>
          <a:xfrm>
            <a:off x="7071655" y="5277005"/>
            <a:ext cx="4972187" cy="646331"/>
          </a:xfrm>
          <a:prstGeom prst="rect">
            <a:avLst/>
          </a:prstGeom>
          <a:noFill/>
        </p:spPr>
        <p:txBody>
          <a:bodyPr wrap="square" rtlCol="0">
            <a:spAutoFit/>
          </a:bodyPr>
          <a:lstStyle/>
          <a:p>
            <a:r>
              <a:rPr lang="en-US" b="1" dirty="0">
                <a:solidFill>
                  <a:schemeClr val="accent1"/>
                </a:solidFill>
              </a:rPr>
              <a:t>3. Females started higher, but males have made relatively more improvement.</a:t>
            </a:r>
          </a:p>
        </p:txBody>
      </p:sp>
      <p:sp>
        <p:nvSpPr>
          <p:cNvPr id="11" name="TextBox 10">
            <a:extLst>
              <a:ext uri="{FF2B5EF4-FFF2-40B4-BE49-F238E27FC236}">
                <a16:creationId xmlns:a16="http://schemas.microsoft.com/office/drawing/2014/main" id="{1BECF9A4-E7E0-4AE5-BE36-266618E62ECD}"/>
              </a:ext>
              <a:ext uri="{C183D7F6-B498-43B3-948B-1728B52AA6E4}">
                <adec:decorative xmlns:adec="http://schemas.microsoft.com/office/drawing/2017/decorative" val="1"/>
              </a:ext>
            </a:extLst>
          </p:cNvPr>
          <p:cNvSpPr txBox="1"/>
          <p:nvPr/>
        </p:nvSpPr>
        <p:spPr>
          <a:xfrm>
            <a:off x="7692810" y="5846712"/>
            <a:ext cx="5377248" cy="369332"/>
          </a:xfrm>
          <a:prstGeom prst="rect">
            <a:avLst/>
          </a:prstGeom>
          <a:noFill/>
        </p:spPr>
        <p:txBody>
          <a:bodyPr wrap="square" rtlCol="0">
            <a:spAutoFit/>
          </a:bodyPr>
          <a:lstStyle/>
          <a:p>
            <a:r>
              <a:rPr lang="en-US" b="1" dirty="0">
                <a:solidFill>
                  <a:schemeClr val="accent1"/>
                </a:solidFill>
              </a:rPr>
              <a:t>4. Helpful to have explanation of Oct 2019 dip. </a:t>
            </a:r>
          </a:p>
        </p:txBody>
      </p:sp>
    </p:spTree>
    <p:extLst>
      <p:ext uri="{BB962C8B-B14F-4D97-AF65-F5344CB8AC3E}">
        <p14:creationId xmlns:p14="http://schemas.microsoft.com/office/powerpoint/2010/main" val="8043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xercise 2: Multiple Indicator Analysis ">
            <a:extLst>
              <a:ext uri="{FF2B5EF4-FFF2-40B4-BE49-F238E27FC236}">
                <a16:creationId xmlns:a16="http://schemas.microsoft.com/office/drawing/2014/main" id="{C259385B-1B48-43A8-A1FE-60AC56DFC793}"/>
              </a:ext>
            </a:extLst>
          </p:cNvPr>
          <p:cNvSpPr>
            <a:spLocks noGrp="1"/>
          </p:cNvSpPr>
          <p:nvPr>
            <p:ph type="title"/>
          </p:nvPr>
        </p:nvSpPr>
        <p:spPr>
          <a:xfrm>
            <a:off x="214376" y="283526"/>
            <a:ext cx="10515600" cy="390779"/>
          </a:xfrm>
        </p:spPr>
        <p:txBody>
          <a:bodyPr>
            <a:normAutofit fontScale="90000"/>
          </a:bodyPr>
          <a:lstStyle/>
          <a:p>
            <a:r>
              <a:rPr lang="en-US" sz="4000" dirty="0"/>
              <a:t>Exercise 2: Multiple Indicator Analysis </a:t>
            </a:r>
          </a:p>
        </p:txBody>
      </p:sp>
      <p:pic>
        <p:nvPicPr>
          <p:cNvPr id="9" name="Picture 8" descr="Graphical user interface, application, Word">
            <a:extLst>
              <a:ext uri="{FF2B5EF4-FFF2-40B4-BE49-F238E27FC236}">
                <a16:creationId xmlns:a16="http://schemas.microsoft.com/office/drawing/2014/main" id="{1A425947-44DC-424D-8239-B01AA2DC0E3D}"/>
              </a:ext>
            </a:extLst>
          </p:cNvPr>
          <p:cNvPicPr>
            <a:picLocks noChangeAspect="1"/>
          </p:cNvPicPr>
          <p:nvPr/>
        </p:nvPicPr>
        <p:blipFill rotWithShape="1">
          <a:blip r:embed="rId3"/>
          <a:srcRect l="54700" t="39244" r="4800" b="15956"/>
          <a:stretch/>
        </p:blipFill>
        <p:spPr>
          <a:xfrm>
            <a:off x="416706" y="835963"/>
            <a:ext cx="11265408" cy="3504794"/>
          </a:xfrm>
          <a:prstGeom prst="rect">
            <a:avLst/>
          </a:prstGeom>
        </p:spPr>
      </p:pic>
      <p:sp>
        <p:nvSpPr>
          <p:cNvPr id="4" name="Content Placeholder 3">
            <a:extLst>
              <a:ext uri="{FF2B5EF4-FFF2-40B4-BE49-F238E27FC236}">
                <a16:creationId xmlns:a16="http://schemas.microsoft.com/office/drawing/2014/main" id="{48BDD95C-364C-482C-B987-62C9EDA31CAC}"/>
              </a:ext>
              <a:ext uri="{C183D7F6-B498-43B3-948B-1728B52AA6E4}">
                <adec:decorative xmlns:adec="http://schemas.microsoft.com/office/drawing/2017/decorative" val="1"/>
              </a:ext>
            </a:extLst>
          </p:cNvPr>
          <p:cNvSpPr>
            <a:spLocks noGrp="1"/>
          </p:cNvSpPr>
          <p:nvPr>
            <p:ph idx="1"/>
          </p:nvPr>
        </p:nvSpPr>
        <p:spPr>
          <a:xfrm>
            <a:off x="416706" y="4340757"/>
            <a:ext cx="5905686" cy="2121637"/>
          </a:xfrm>
        </p:spPr>
        <p:txBody>
          <a:bodyPr/>
          <a:lstStyle/>
          <a:p>
            <a:pPr marL="342900" marR="0" lvl="0" indent="-342900">
              <a:lnSpc>
                <a:spcPct val="100000"/>
              </a:lnSpc>
              <a:spcBef>
                <a:spcPts val="0"/>
              </a:spcBef>
              <a:spcAft>
                <a:spcPts val="1000"/>
              </a:spcAft>
              <a:buFont typeface="+mj-lt"/>
              <a:buAutoNum type="arabicPeriod"/>
              <a:tabLst>
                <a:tab pos="457200" algn="l"/>
              </a:tabLst>
            </a:pPr>
            <a:r>
              <a:rPr lang="en-US" sz="1800" b="1" dirty="0">
                <a:effectLst/>
                <a:ea typeface="Calibri" panose="020F0502020204030204" pitchFamily="34" charset="0"/>
                <a:cs typeface="Times New Roman" panose="02020603050405020304" pitchFamily="18" charset="0"/>
              </a:rPr>
              <a:t>How does the actual performance data compare to the targets? </a:t>
            </a:r>
          </a:p>
          <a:p>
            <a:pPr marL="342900" marR="0" lvl="0" indent="-342900">
              <a:lnSpc>
                <a:spcPct val="100000"/>
              </a:lnSpc>
              <a:spcBef>
                <a:spcPts val="0"/>
              </a:spcBef>
              <a:spcAft>
                <a:spcPts val="1000"/>
              </a:spcAft>
              <a:buFont typeface="+mj-lt"/>
              <a:buAutoNum type="arabicPeriod"/>
              <a:tabLst>
                <a:tab pos="457200" algn="l"/>
              </a:tabLst>
            </a:pPr>
            <a:r>
              <a:rPr lang="en-US" sz="1800" b="1" dirty="0">
                <a:effectLst/>
                <a:ea typeface="Calibri" panose="020F0502020204030204" pitchFamily="34" charset="0"/>
                <a:cs typeface="Times New Roman" panose="02020603050405020304" pitchFamily="18" charset="0"/>
              </a:rPr>
              <a:t>What is the trend? Is it moving in the right direction? How is the pace of change?</a:t>
            </a:r>
          </a:p>
          <a:p>
            <a:pPr marL="342900" marR="0" lvl="0" indent="-342900">
              <a:lnSpc>
                <a:spcPct val="100000"/>
              </a:lnSpc>
              <a:spcBef>
                <a:spcPts val="0"/>
              </a:spcBef>
              <a:spcAft>
                <a:spcPts val="600"/>
              </a:spcAft>
              <a:buFont typeface="+mj-lt"/>
              <a:buAutoNum type="arabicPeriod"/>
              <a:tabLst>
                <a:tab pos="457200" algn="l"/>
              </a:tabLst>
            </a:pPr>
            <a:r>
              <a:rPr lang="en-US" sz="1800" b="1" dirty="0">
                <a:effectLst/>
                <a:ea typeface="Calibri" panose="020F0502020204030204" pitchFamily="34" charset="0"/>
                <a:cs typeface="Times New Roman" panose="02020603050405020304" pitchFamily="18" charset="0"/>
              </a:rPr>
              <a:t>Looking at the indicators together, is the project making progress towards the result? Why or why not?</a:t>
            </a:r>
          </a:p>
          <a:p>
            <a:pPr>
              <a:lnSpc>
                <a:spcPct val="100000"/>
              </a:lnSpc>
            </a:pPr>
            <a:endParaRPr lang="en-US" b="1" dirty="0"/>
          </a:p>
        </p:txBody>
      </p:sp>
      <p:sp>
        <p:nvSpPr>
          <p:cNvPr id="6" name="Content Placeholder 3">
            <a:extLst>
              <a:ext uri="{FF2B5EF4-FFF2-40B4-BE49-F238E27FC236}">
                <a16:creationId xmlns:a16="http://schemas.microsoft.com/office/drawing/2014/main" id="{A243FB48-DAB0-49DA-AE31-F1962F00A51C}"/>
              </a:ext>
              <a:ext uri="{C183D7F6-B498-43B3-948B-1728B52AA6E4}">
                <adec:decorative xmlns:adec="http://schemas.microsoft.com/office/drawing/2017/decorative" val="1"/>
              </a:ext>
            </a:extLst>
          </p:cNvPr>
          <p:cNvSpPr txBox="1">
            <a:spLocks/>
          </p:cNvSpPr>
          <p:nvPr/>
        </p:nvSpPr>
        <p:spPr>
          <a:xfrm>
            <a:off x="6240394" y="4381261"/>
            <a:ext cx="5586818" cy="8051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5000"/>
              </a:lnSpc>
              <a:spcBef>
                <a:spcPts val="0"/>
              </a:spcBef>
              <a:spcAft>
                <a:spcPts val="1000"/>
              </a:spcAft>
              <a:buFont typeface="+mj-lt"/>
              <a:buAutoNum type="arabicPeriod"/>
              <a:tabLst>
                <a:tab pos="457200" algn="l"/>
              </a:tabLst>
            </a:pPr>
            <a:r>
              <a:rPr lang="en-US" sz="1800" b="1" dirty="0">
                <a:solidFill>
                  <a:schemeClr val="accent1"/>
                </a:solidFill>
                <a:ea typeface="Calibri" panose="020F0502020204030204" pitchFamily="34" charset="0"/>
                <a:cs typeface="Times New Roman" panose="02020603050405020304" pitchFamily="18" charset="0"/>
              </a:rPr>
              <a:t>1</a:t>
            </a:r>
            <a:r>
              <a:rPr lang="en-US" sz="1800" b="1" baseline="30000" dirty="0">
                <a:solidFill>
                  <a:schemeClr val="accent1"/>
                </a:solidFill>
                <a:ea typeface="Calibri" panose="020F0502020204030204" pitchFamily="34" charset="0"/>
                <a:cs typeface="Times New Roman" panose="02020603050405020304" pitchFamily="18" charset="0"/>
              </a:rPr>
              <a:t>st</a:t>
            </a:r>
            <a:r>
              <a:rPr lang="en-US" sz="1800" b="1" dirty="0">
                <a:solidFill>
                  <a:schemeClr val="accent1"/>
                </a:solidFill>
                <a:ea typeface="Calibri" panose="020F0502020204030204" pitchFamily="34" charset="0"/>
                <a:cs typeface="Times New Roman" panose="02020603050405020304" pitchFamily="18" charset="0"/>
              </a:rPr>
              <a:t> indicator is close to target, 2</a:t>
            </a:r>
            <a:r>
              <a:rPr lang="en-US" sz="1800" b="1" baseline="30000" dirty="0">
                <a:solidFill>
                  <a:schemeClr val="accent1"/>
                </a:solidFill>
                <a:ea typeface="Calibri" panose="020F0502020204030204" pitchFamily="34" charset="0"/>
                <a:cs typeface="Times New Roman" panose="02020603050405020304" pitchFamily="18" charset="0"/>
              </a:rPr>
              <a:t>nd</a:t>
            </a:r>
            <a:r>
              <a:rPr lang="en-US" sz="1800" b="1" dirty="0">
                <a:solidFill>
                  <a:schemeClr val="accent1"/>
                </a:solidFill>
                <a:ea typeface="Calibri" panose="020F0502020204030204" pitchFamily="34" charset="0"/>
                <a:cs typeface="Times New Roman" panose="02020603050405020304" pitchFamily="18" charset="0"/>
              </a:rPr>
              <a:t> indicator is well below targets. </a:t>
            </a:r>
          </a:p>
          <a:p>
            <a:pPr marL="342900" indent="-342900">
              <a:lnSpc>
                <a:spcPct val="115000"/>
              </a:lnSpc>
              <a:spcBef>
                <a:spcPts val="0"/>
              </a:spcBef>
              <a:spcAft>
                <a:spcPts val="1000"/>
              </a:spcAft>
              <a:buFont typeface="+mj-lt"/>
              <a:buAutoNum type="arabicPeriod"/>
              <a:tabLst>
                <a:tab pos="457200" algn="l"/>
              </a:tabLst>
            </a:pPr>
            <a:endParaRPr lang="en-US" sz="1800" b="1" dirty="0">
              <a:solidFill>
                <a:srgbClr val="FF0000"/>
              </a:solidFill>
              <a:ea typeface="Calibri" panose="020F0502020204030204" pitchFamily="34"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DA9E42D3-1F0B-48EC-A901-B91E6AA25DF8}"/>
              </a:ext>
              <a:ext uri="{C183D7F6-B498-43B3-948B-1728B52AA6E4}">
                <adec:decorative xmlns:adec="http://schemas.microsoft.com/office/drawing/2017/decorative" val="1"/>
              </a:ext>
            </a:extLst>
          </p:cNvPr>
          <p:cNvSpPr txBox="1">
            <a:spLocks/>
          </p:cNvSpPr>
          <p:nvPr/>
        </p:nvSpPr>
        <p:spPr>
          <a:xfrm>
            <a:off x="6240394" y="5050052"/>
            <a:ext cx="5905685" cy="6645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8" indent="-280988">
              <a:lnSpc>
                <a:spcPct val="115000"/>
              </a:lnSpc>
              <a:spcBef>
                <a:spcPts val="0"/>
              </a:spcBef>
              <a:spcAft>
                <a:spcPts val="1000"/>
              </a:spcAft>
              <a:buNone/>
              <a:tabLst>
                <a:tab pos="457200" algn="l"/>
              </a:tabLst>
            </a:pPr>
            <a:r>
              <a:rPr lang="en-US" sz="1800" b="1" dirty="0">
                <a:solidFill>
                  <a:schemeClr val="accent1"/>
                </a:solidFill>
                <a:ea typeface="Calibri" panose="020F0502020204030204" pitchFamily="34" charset="0"/>
                <a:cs typeface="Times New Roman" panose="02020603050405020304" pitchFamily="18" charset="0"/>
              </a:rPr>
              <a:t>2.   1</a:t>
            </a:r>
            <a:r>
              <a:rPr lang="en-US" sz="1800" b="1" baseline="30000" dirty="0">
                <a:solidFill>
                  <a:schemeClr val="accent1"/>
                </a:solidFill>
                <a:ea typeface="Calibri" panose="020F0502020204030204" pitchFamily="34" charset="0"/>
                <a:cs typeface="Times New Roman" panose="02020603050405020304" pitchFamily="18" charset="0"/>
              </a:rPr>
              <a:t>st</a:t>
            </a:r>
            <a:r>
              <a:rPr lang="en-US" sz="1800" b="1" dirty="0">
                <a:solidFill>
                  <a:schemeClr val="accent1"/>
                </a:solidFill>
                <a:ea typeface="Calibri" panose="020F0502020204030204" pitchFamily="34" charset="0"/>
                <a:cs typeface="Times New Roman" panose="02020603050405020304" pitchFamily="18" charset="0"/>
              </a:rPr>
              <a:t> indicator generally trending down, except last period.  2</a:t>
            </a:r>
            <a:r>
              <a:rPr lang="en-US" sz="1800" b="1" baseline="30000" dirty="0">
                <a:solidFill>
                  <a:schemeClr val="accent1"/>
                </a:solidFill>
                <a:ea typeface="Calibri" panose="020F0502020204030204" pitchFamily="34" charset="0"/>
                <a:cs typeface="Times New Roman" panose="02020603050405020304" pitchFamily="18" charset="0"/>
              </a:rPr>
              <a:t>nd</a:t>
            </a:r>
            <a:r>
              <a:rPr lang="en-US" sz="1800" b="1" dirty="0">
                <a:solidFill>
                  <a:schemeClr val="accent1"/>
                </a:solidFill>
                <a:ea typeface="Calibri" panose="020F0502020204030204" pitchFamily="34" charset="0"/>
                <a:cs typeface="Times New Roman" panose="02020603050405020304" pitchFamily="18" charset="0"/>
              </a:rPr>
              <a:t>  indicator trending strongly rapidly in the right direction.  </a:t>
            </a:r>
            <a:endParaRPr lang="en-US" sz="1800" b="1" dirty="0">
              <a:solidFill>
                <a:srgbClr val="FF0000"/>
              </a:solidFill>
              <a:ea typeface="Calibri" panose="020F0502020204030204" pitchFamily="34" charset="0"/>
              <a:cs typeface="Times New Roman" panose="02020603050405020304" pitchFamily="18" charset="0"/>
            </a:endParaRPr>
          </a:p>
        </p:txBody>
      </p:sp>
      <p:sp>
        <p:nvSpPr>
          <p:cNvPr id="10" name="Content Placeholder 3">
            <a:extLst>
              <a:ext uri="{FF2B5EF4-FFF2-40B4-BE49-F238E27FC236}">
                <a16:creationId xmlns:a16="http://schemas.microsoft.com/office/drawing/2014/main" id="{A1572190-8DE3-44F1-A4CE-948F15663EDD}"/>
              </a:ext>
              <a:ext uri="{C183D7F6-B498-43B3-948B-1728B52AA6E4}">
                <adec:decorative xmlns:adec="http://schemas.microsoft.com/office/drawing/2017/decorative" val="1"/>
              </a:ext>
            </a:extLst>
          </p:cNvPr>
          <p:cNvSpPr txBox="1">
            <a:spLocks/>
          </p:cNvSpPr>
          <p:nvPr/>
        </p:nvSpPr>
        <p:spPr>
          <a:xfrm>
            <a:off x="6322391" y="5714568"/>
            <a:ext cx="5504821" cy="664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988" indent="-280988">
              <a:lnSpc>
                <a:spcPct val="115000"/>
              </a:lnSpc>
              <a:spcBef>
                <a:spcPts val="0"/>
              </a:spcBef>
              <a:spcAft>
                <a:spcPts val="1000"/>
              </a:spcAft>
              <a:buNone/>
              <a:tabLst>
                <a:tab pos="457200" algn="l"/>
              </a:tabLst>
            </a:pPr>
            <a:r>
              <a:rPr lang="en-US" sz="1600" b="1" dirty="0">
                <a:solidFill>
                  <a:schemeClr val="accent1"/>
                </a:solidFill>
                <a:ea typeface="Calibri" panose="020F0502020204030204" pitchFamily="34" charset="0"/>
                <a:cs typeface="Times New Roman" panose="02020603050405020304" pitchFamily="18" charset="0"/>
              </a:rPr>
              <a:t>3</a:t>
            </a:r>
            <a:r>
              <a:rPr lang="en-US" sz="1500" b="1" dirty="0">
                <a:solidFill>
                  <a:schemeClr val="accent1"/>
                </a:solidFill>
                <a:cs typeface="Times New Roman" panose="02020603050405020304" pitchFamily="18" charset="0"/>
              </a:rPr>
              <a:t>.   Generally making progress but not meeting targets in terms of households accessing credit.</a:t>
            </a:r>
          </a:p>
        </p:txBody>
      </p:sp>
      <p:sp>
        <p:nvSpPr>
          <p:cNvPr id="2" name="Footer Placeholder 1">
            <a:extLst>
              <a:ext uri="{FF2B5EF4-FFF2-40B4-BE49-F238E27FC236}">
                <a16:creationId xmlns:a16="http://schemas.microsoft.com/office/drawing/2014/main" id="{1B974FBB-D192-4AF2-B701-DF4C318047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1604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Using Data for Performance Improvement ">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Using Data for Performance Improvement </a:t>
            </a:r>
          </a:p>
        </p:txBody>
      </p:sp>
    </p:spTree>
    <p:extLst>
      <p:ext uri="{BB962C8B-B14F-4D97-AF65-F5344CB8AC3E}">
        <p14:creationId xmlns:p14="http://schemas.microsoft.com/office/powerpoint/2010/main" val="6684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9CE446-F739-4651-9A67-04F65715E99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descr="From Analysis to Decision-Making">
            <a:extLst>
              <a:ext uri="{FF2B5EF4-FFF2-40B4-BE49-F238E27FC236}">
                <a16:creationId xmlns:a16="http://schemas.microsoft.com/office/drawing/2014/main" id="{376C6F7B-C963-4C98-9819-2632C76E3E48}"/>
              </a:ext>
            </a:extLst>
          </p:cNvPr>
          <p:cNvSpPr>
            <a:spLocks noGrp="1"/>
          </p:cNvSpPr>
          <p:nvPr>
            <p:ph type="title"/>
          </p:nvPr>
        </p:nvSpPr>
        <p:spPr>
          <a:xfrm>
            <a:off x="387302" y="151338"/>
            <a:ext cx="9371949" cy="1183566"/>
          </a:xfrm>
        </p:spPr>
        <p:txBody>
          <a:bodyPr>
            <a:normAutofit/>
          </a:bodyPr>
          <a:lstStyle/>
          <a:p>
            <a:r>
              <a:rPr lang="en-US" sz="4400" dirty="0"/>
              <a:t>From Analysis to Decision-Making</a:t>
            </a:r>
            <a:endParaRPr lang="en-US" dirty="0"/>
          </a:p>
        </p:txBody>
      </p:sp>
      <p:sp>
        <p:nvSpPr>
          <p:cNvPr id="4" name="Rectangle 3" descr="Are the results as expected?&#10;">
            <a:extLst>
              <a:ext uri="{FF2B5EF4-FFF2-40B4-BE49-F238E27FC236}">
                <a16:creationId xmlns:a16="http://schemas.microsoft.com/office/drawing/2014/main" id="{DC7B1EAE-ED64-43BD-B03A-2B1B598D5799}"/>
              </a:ext>
            </a:extLst>
          </p:cNvPr>
          <p:cNvSpPr/>
          <p:nvPr/>
        </p:nvSpPr>
        <p:spPr>
          <a:xfrm>
            <a:off x="1028700" y="2324100"/>
            <a:ext cx="2095500" cy="2247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Are the results as expected?</a:t>
            </a:r>
          </a:p>
        </p:txBody>
      </p:sp>
      <p:grpSp>
        <p:nvGrpSpPr>
          <p:cNvPr id="6" name="Group 5" descr="YES">
            <a:extLst>
              <a:ext uri="{FF2B5EF4-FFF2-40B4-BE49-F238E27FC236}">
                <a16:creationId xmlns:a16="http://schemas.microsoft.com/office/drawing/2014/main" id="{85A44086-4050-4A4E-801A-B427CB62D2F3}"/>
              </a:ext>
            </a:extLst>
          </p:cNvPr>
          <p:cNvGrpSpPr/>
          <p:nvPr/>
        </p:nvGrpSpPr>
        <p:grpSpPr>
          <a:xfrm>
            <a:off x="4010538" y="1996180"/>
            <a:ext cx="932424" cy="569279"/>
            <a:chOff x="3582751" y="675502"/>
            <a:chExt cx="932424" cy="569279"/>
          </a:xfrm>
        </p:grpSpPr>
        <p:sp>
          <p:nvSpPr>
            <p:cNvPr id="10" name="Rectangle 9">
              <a:extLst>
                <a:ext uri="{FF2B5EF4-FFF2-40B4-BE49-F238E27FC236}">
                  <a16:creationId xmlns:a16="http://schemas.microsoft.com/office/drawing/2014/main" id="{B26E028B-D97E-42D6-BC3D-4A0D34F74894}"/>
                </a:ext>
              </a:extLst>
            </p:cNvPr>
            <p:cNvSpPr/>
            <p:nvPr/>
          </p:nvSpPr>
          <p:spPr>
            <a:xfrm>
              <a:off x="3582751" y="675502"/>
              <a:ext cx="932424" cy="569279"/>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1C2C8024-607B-454B-8FCD-680D59D495F7}"/>
                </a:ext>
              </a:extLst>
            </p:cNvPr>
            <p:cNvSpPr txBox="1"/>
            <p:nvPr/>
          </p:nvSpPr>
          <p:spPr>
            <a:xfrm>
              <a:off x="3582751" y="675502"/>
              <a:ext cx="932424" cy="56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itchFamily="34" charset="0"/>
                  <a:cs typeface="Calibri" pitchFamily="34" charset="0"/>
                </a:rPr>
                <a:t>Yes</a:t>
              </a:r>
            </a:p>
          </p:txBody>
        </p:sp>
      </p:grpSp>
      <p:grpSp>
        <p:nvGrpSpPr>
          <p:cNvPr id="7" name="Group 6">
            <a:extLst>
              <a:ext uri="{FF2B5EF4-FFF2-40B4-BE49-F238E27FC236}">
                <a16:creationId xmlns:a16="http://schemas.microsoft.com/office/drawing/2014/main" id="{CDA94C97-0FDD-4C4E-BDD0-641D7EBC5890}"/>
              </a:ext>
              <a:ext uri="{C183D7F6-B498-43B3-948B-1728B52AA6E4}">
                <adec:decorative xmlns:adec="http://schemas.microsoft.com/office/drawing/2017/decorative" val="1"/>
              </a:ext>
            </a:extLst>
          </p:cNvPr>
          <p:cNvGrpSpPr/>
          <p:nvPr/>
        </p:nvGrpSpPr>
        <p:grpSpPr>
          <a:xfrm>
            <a:off x="4010538" y="4263371"/>
            <a:ext cx="932424" cy="569279"/>
            <a:chOff x="3582751" y="2971863"/>
            <a:chExt cx="932424" cy="569279"/>
          </a:xfrm>
        </p:grpSpPr>
        <p:sp>
          <p:nvSpPr>
            <p:cNvPr id="8" name="Rectangle 7">
              <a:extLst>
                <a:ext uri="{FF2B5EF4-FFF2-40B4-BE49-F238E27FC236}">
                  <a16:creationId xmlns:a16="http://schemas.microsoft.com/office/drawing/2014/main" id="{5EAAEDAB-AC7B-49A6-83A0-A42ED5221162}"/>
                </a:ext>
              </a:extLst>
            </p:cNvPr>
            <p:cNvSpPr/>
            <p:nvPr/>
          </p:nvSpPr>
          <p:spPr>
            <a:xfrm>
              <a:off x="3582751" y="2971863"/>
              <a:ext cx="932424" cy="569279"/>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9" name="TextBox 8" descr="NO">
              <a:extLst>
                <a:ext uri="{FF2B5EF4-FFF2-40B4-BE49-F238E27FC236}">
                  <a16:creationId xmlns:a16="http://schemas.microsoft.com/office/drawing/2014/main" id="{4A856D8B-1069-4957-A8D4-630B4EE32601}"/>
                </a:ext>
              </a:extLst>
            </p:cNvPr>
            <p:cNvSpPr txBox="1"/>
            <p:nvPr/>
          </p:nvSpPr>
          <p:spPr>
            <a:xfrm>
              <a:off x="3582751" y="2971863"/>
              <a:ext cx="932424" cy="569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itchFamily="34" charset="0"/>
                  <a:cs typeface="Calibri" pitchFamily="34" charset="0"/>
                </a:rPr>
                <a:t>No</a:t>
              </a:r>
            </a:p>
          </p:txBody>
        </p:sp>
      </p:grpSp>
      <p:cxnSp>
        <p:nvCxnSpPr>
          <p:cNvPr id="13" name="Connector: Elbow 12">
            <a:extLst>
              <a:ext uri="{FF2B5EF4-FFF2-40B4-BE49-F238E27FC236}">
                <a16:creationId xmlns:a16="http://schemas.microsoft.com/office/drawing/2014/main" id="{8A1D2597-DBAC-4086-AD3C-91C187D519BD}"/>
              </a:ext>
              <a:ext uri="{C183D7F6-B498-43B3-948B-1728B52AA6E4}">
                <adec:decorative xmlns:adec="http://schemas.microsoft.com/office/drawing/2017/decorative" val="1"/>
              </a:ext>
            </a:extLst>
          </p:cNvPr>
          <p:cNvCxnSpPr>
            <a:stCxn id="4" idx="3"/>
            <a:endCxn id="11" idx="1"/>
          </p:cNvCxnSpPr>
          <p:nvPr/>
        </p:nvCxnSpPr>
        <p:spPr>
          <a:xfrm flipV="1">
            <a:off x="3124200" y="2280820"/>
            <a:ext cx="886338" cy="11672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D442CEE-4A20-4B9B-BC9B-8E3CDED655C4}"/>
              </a:ext>
              <a:ext uri="{C183D7F6-B498-43B3-948B-1728B52AA6E4}">
                <adec:decorative xmlns:adec="http://schemas.microsoft.com/office/drawing/2017/decorative" val="1"/>
              </a:ext>
            </a:extLst>
          </p:cNvPr>
          <p:cNvCxnSpPr>
            <a:cxnSpLocks/>
            <a:stCxn id="4" idx="3"/>
            <a:endCxn id="9" idx="1"/>
          </p:cNvCxnSpPr>
          <p:nvPr/>
        </p:nvCxnSpPr>
        <p:spPr>
          <a:xfrm>
            <a:off x="3124200" y="3448050"/>
            <a:ext cx="886338" cy="10999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D7EBFFF-F91B-40E5-9798-544B1241A9A7}"/>
              </a:ext>
              <a:ext uri="{C183D7F6-B498-43B3-948B-1728B52AA6E4}">
                <adec:decorative xmlns:adec="http://schemas.microsoft.com/office/drawing/2017/decorative" val="1"/>
              </a:ext>
            </a:extLst>
          </p:cNvPr>
          <p:cNvCxnSpPr>
            <a:cxnSpLocks/>
            <a:stCxn id="11" idx="3"/>
            <a:endCxn id="37" idx="1"/>
          </p:cNvCxnSpPr>
          <p:nvPr/>
        </p:nvCxnSpPr>
        <p:spPr>
          <a:xfrm flipV="1">
            <a:off x="4942962" y="2280819"/>
            <a:ext cx="788612"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80DD370-D44D-4008-B10E-F12354F514D7}"/>
              </a:ext>
              <a:ext uri="{C183D7F6-B498-43B3-948B-1728B52AA6E4}">
                <adec:decorative xmlns:adec="http://schemas.microsoft.com/office/drawing/2017/decorative" val="1"/>
              </a:ext>
            </a:extLst>
          </p:cNvPr>
          <p:cNvCxnSpPr>
            <a:cxnSpLocks/>
            <a:stCxn id="9" idx="3"/>
            <a:endCxn id="42" idx="1"/>
          </p:cNvCxnSpPr>
          <p:nvPr/>
        </p:nvCxnSpPr>
        <p:spPr>
          <a:xfrm>
            <a:off x="4942962" y="4548011"/>
            <a:ext cx="56488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9856A75-066D-4F07-8682-3ED0A2907E82}"/>
              </a:ext>
              <a:ext uri="{C183D7F6-B498-43B3-948B-1728B52AA6E4}">
                <adec:decorative xmlns:adec="http://schemas.microsoft.com/office/drawing/2017/decorative" val="1"/>
              </a:ext>
            </a:extLst>
          </p:cNvPr>
          <p:cNvGrpSpPr/>
          <p:nvPr/>
        </p:nvGrpSpPr>
        <p:grpSpPr>
          <a:xfrm>
            <a:off x="9542299" y="3653324"/>
            <a:ext cx="2365702" cy="1789373"/>
            <a:chOff x="8657869" y="2152582"/>
            <a:chExt cx="2365702" cy="2207843"/>
          </a:xfrm>
        </p:grpSpPr>
        <p:sp>
          <p:nvSpPr>
            <p:cNvPr id="28" name="Rectangle 27">
              <a:extLst>
                <a:ext uri="{FF2B5EF4-FFF2-40B4-BE49-F238E27FC236}">
                  <a16:creationId xmlns:a16="http://schemas.microsoft.com/office/drawing/2014/main" id="{AF25D8FF-92A1-4F1B-9FF0-559B6BEBAAFA}"/>
                </a:ext>
              </a:extLst>
            </p:cNvPr>
            <p:cNvSpPr/>
            <p:nvPr/>
          </p:nvSpPr>
          <p:spPr>
            <a:xfrm>
              <a:off x="8657869" y="2152582"/>
              <a:ext cx="2365702" cy="2207843"/>
            </a:xfrm>
            <a:prstGeom prst="rect">
              <a:avLst/>
            </a:prstGeom>
          </p:spPr>
          <p:style>
            <a:lnRef idx="2">
              <a:schemeClr val="accent2">
                <a:shade val="50000"/>
              </a:schemeClr>
            </a:lnRef>
            <a:fillRef idx="1">
              <a:schemeClr val="accent2"/>
            </a:fillRef>
            <a:effectRef idx="0">
              <a:schemeClr val="accent2"/>
            </a:effectRef>
            <a:fontRef idx="minor">
              <a:schemeClr val="lt1"/>
            </a:fontRef>
          </p:style>
        </p:sp>
        <p:sp>
          <p:nvSpPr>
            <p:cNvPr id="29" name="TextBox 28" descr="What adjustments are necessary to get back on-track?&#10;">
              <a:extLst>
                <a:ext uri="{FF2B5EF4-FFF2-40B4-BE49-F238E27FC236}">
                  <a16:creationId xmlns:a16="http://schemas.microsoft.com/office/drawing/2014/main" id="{DA1C28E6-F748-4022-ACBD-D31D57E6040D}"/>
                </a:ext>
              </a:extLst>
            </p:cNvPr>
            <p:cNvSpPr txBox="1"/>
            <p:nvPr/>
          </p:nvSpPr>
          <p:spPr>
            <a:xfrm>
              <a:off x="8657869" y="2152582"/>
              <a:ext cx="2365702" cy="22078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111125" algn="ctr" defTabSz="1066800">
                <a:lnSpc>
                  <a:spcPct val="90000"/>
                </a:lnSpc>
                <a:spcBef>
                  <a:spcPct val="0"/>
                </a:spcBef>
                <a:spcAft>
                  <a:spcPct val="35000"/>
                </a:spcAft>
                <a:buNone/>
              </a:pPr>
              <a:r>
                <a:rPr lang="en-US" sz="2400" kern="1200" dirty="0">
                  <a:latin typeface="Calibri" pitchFamily="34" charset="0"/>
                  <a:cs typeface="Calibri" pitchFamily="34" charset="0"/>
                </a:rPr>
                <a:t>What adjustments are necessary to get back on-track?</a:t>
              </a:r>
            </a:p>
          </p:txBody>
        </p:sp>
      </p:grpSp>
      <p:sp>
        <p:nvSpPr>
          <p:cNvPr id="37" name="Rectangle 36" descr="Any learnings to share?&#10;&#10;What is working well or better than expected?&#10;">
            <a:extLst>
              <a:ext uri="{FF2B5EF4-FFF2-40B4-BE49-F238E27FC236}">
                <a16:creationId xmlns:a16="http://schemas.microsoft.com/office/drawing/2014/main" id="{9303A85C-4D8E-4F73-8EC4-622BFA7BDE96}"/>
              </a:ext>
            </a:extLst>
          </p:cNvPr>
          <p:cNvSpPr/>
          <p:nvPr/>
        </p:nvSpPr>
        <p:spPr>
          <a:xfrm>
            <a:off x="5731574" y="1395060"/>
            <a:ext cx="3469575" cy="1771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066800">
              <a:spcBef>
                <a:spcPct val="0"/>
              </a:spcBef>
              <a:spcAft>
                <a:spcPct val="35000"/>
              </a:spcAft>
              <a:buNone/>
            </a:pPr>
            <a:r>
              <a:rPr lang="en-US" sz="2400" kern="1200" dirty="0">
                <a:latin typeface="Calibri" pitchFamily="34" charset="0"/>
                <a:cs typeface="Calibri" pitchFamily="34" charset="0"/>
              </a:rPr>
              <a:t>Any learnings to share?</a:t>
            </a:r>
          </a:p>
          <a:p>
            <a:pPr marL="0" lvl="0" indent="0" algn="ctr" defTabSz="1066800">
              <a:spcBef>
                <a:spcPct val="0"/>
              </a:spcBef>
              <a:spcAft>
                <a:spcPct val="35000"/>
              </a:spcAft>
              <a:buNone/>
            </a:pPr>
            <a:br>
              <a:rPr lang="en-US" sz="2400" kern="1200" dirty="0">
                <a:latin typeface="Calibri" pitchFamily="34" charset="0"/>
                <a:cs typeface="Calibri" pitchFamily="34" charset="0"/>
              </a:rPr>
            </a:br>
            <a:r>
              <a:rPr lang="en-US" sz="2400" kern="1200" dirty="0">
                <a:latin typeface="Calibri" pitchFamily="34" charset="0"/>
                <a:cs typeface="Calibri" pitchFamily="34" charset="0"/>
              </a:rPr>
              <a:t>What is working well or better than expected?</a:t>
            </a:r>
          </a:p>
        </p:txBody>
      </p:sp>
      <p:sp>
        <p:nvSpPr>
          <p:cNvPr id="42" name="Rectangle 41" descr="What are the reasons for the gap in expected  performance?&#10;">
            <a:extLst>
              <a:ext uri="{FF2B5EF4-FFF2-40B4-BE49-F238E27FC236}">
                <a16:creationId xmlns:a16="http://schemas.microsoft.com/office/drawing/2014/main" id="{D7BFC560-F54B-4735-BC7E-9C09A873FF3C}"/>
              </a:ext>
            </a:extLst>
          </p:cNvPr>
          <p:cNvSpPr/>
          <p:nvPr/>
        </p:nvSpPr>
        <p:spPr>
          <a:xfrm>
            <a:off x="5507843" y="3653324"/>
            <a:ext cx="3469575" cy="1789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Calibri" pitchFamily="34" charset="0"/>
                <a:cs typeface="Calibri" pitchFamily="34" charset="0"/>
              </a:rPr>
              <a:t>What are the reasons for the gap in expected  performance?</a:t>
            </a:r>
          </a:p>
        </p:txBody>
      </p:sp>
      <p:cxnSp>
        <p:nvCxnSpPr>
          <p:cNvPr id="47" name="Straight Arrow Connector 46">
            <a:extLst>
              <a:ext uri="{FF2B5EF4-FFF2-40B4-BE49-F238E27FC236}">
                <a16:creationId xmlns:a16="http://schemas.microsoft.com/office/drawing/2014/main" id="{58444597-5B32-423F-8C36-C0EFF86E9F78}"/>
              </a:ext>
              <a:ext uri="{C183D7F6-B498-43B3-948B-1728B52AA6E4}">
                <adec:decorative xmlns:adec="http://schemas.microsoft.com/office/drawing/2017/decorative" val="1"/>
              </a:ext>
            </a:extLst>
          </p:cNvPr>
          <p:cNvCxnSpPr>
            <a:cxnSpLocks/>
            <a:stCxn id="42" idx="3"/>
            <a:endCxn id="29" idx="1"/>
          </p:cNvCxnSpPr>
          <p:nvPr/>
        </p:nvCxnSpPr>
        <p:spPr>
          <a:xfrm>
            <a:off x="8977418" y="4548011"/>
            <a:ext cx="564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par>
                                <p:cTn id="34" presetID="16" presetClass="entr" presetSubtype="21"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descr="Training Objectives">
            <a:extLst>
              <a:ext uri="{FF2B5EF4-FFF2-40B4-BE49-F238E27FC236}">
                <a16:creationId xmlns:a16="http://schemas.microsoft.com/office/drawing/2014/main" id="{2AAAC7AD-1502-46C0-B47F-0DFBD9CF6960}"/>
              </a:ext>
            </a:extLst>
          </p:cNvPr>
          <p:cNvSpPr>
            <a:spLocks noGrp="1"/>
          </p:cNvSpPr>
          <p:nvPr>
            <p:ph type="ctrTitle"/>
          </p:nvPr>
        </p:nvSpPr>
        <p:spPr>
          <a:xfrm>
            <a:off x="456888" y="202899"/>
            <a:ext cx="10337220" cy="961175"/>
          </a:xfrm>
        </p:spPr>
        <p:txBody>
          <a:bodyPr>
            <a:normAutofit/>
          </a:bodyPr>
          <a:lstStyle/>
          <a:p>
            <a:pPr algn="l"/>
            <a:r>
              <a:rPr lang="en-US" sz="4400" dirty="0"/>
              <a:t>Training Objectives</a:t>
            </a:r>
          </a:p>
        </p:txBody>
      </p:sp>
      <p:sp>
        <p:nvSpPr>
          <p:cNvPr id="5" name="Content Placeholder 2" descr="At the end the training, participants will have increased their understanding of:&#10;&#10;How to analyze and interpret project performance data. &#10;&#10;How to use data from project-specific indicators to make project improvements and share results with stakeholders.&#10;">
            <a:extLst>
              <a:ext uri="{FF2B5EF4-FFF2-40B4-BE49-F238E27FC236}">
                <a16:creationId xmlns:a16="http://schemas.microsoft.com/office/drawing/2014/main" id="{70608293-DF14-4521-925C-A28F53E32FED}"/>
              </a:ext>
            </a:extLst>
          </p:cNvPr>
          <p:cNvSpPr>
            <a:spLocks noGrp="1"/>
          </p:cNvSpPr>
          <p:nvPr>
            <p:ph sz="quarter" idx="13"/>
          </p:nvPr>
        </p:nvSpPr>
        <p:spPr>
          <a:xfrm>
            <a:off x="456888" y="1493395"/>
            <a:ext cx="11070548" cy="4457700"/>
          </a:xfrm>
        </p:spPr>
        <p:txBody>
          <a:bodyPr>
            <a:noAutofit/>
          </a:bodyPr>
          <a:lstStyle/>
          <a:p>
            <a:pPr marL="0" indent="0">
              <a:buNone/>
            </a:pPr>
            <a:r>
              <a:rPr lang="en-US" dirty="0"/>
              <a:t>At the end the training, participants will have increased their understanding of:</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How to analyze and interpret project performance data.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How to use data from project-specific indicators to make project improvements and share results with stakeholders.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5DAD0A-EBA7-424A-B95F-38ACF798C0F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Title 2" descr="Reviewing Performance">
            <a:extLst>
              <a:ext uri="{FF2B5EF4-FFF2-40B4-BE49-F238E27FC236}">
                <a16:creationId xmlns:a16="http://schemas.microsoft.com/office/drawing/2014/main" id="{B9EF3682-03B7-4D8D-A152-7B72ED608777}"/>
              </a:ext>
            </a:extLst>
          </p:cNvPr>
          <p:cNvSpPr>
            <a:spLocks noGrp="1"/>
          </p:cNvSpPr>
          <p:nvPr>
            <p:ph type="title"/>
          </p:nvPr>
        </p:nvSpPr>
        <p:spPr>
          <a:xfrm>
            <a:off x="383829" y="131445"/>
            <a:ext cx="10515600" cy="1325563"/>
          </a:xfrm>
        </p:spPr>
        <p:txBody>
          <a:bodyPr/>
          <a:lstStyle/>
          <a:p>
            <a:r>
              <a:rPr lang="en-US" altLang="en-US" dirty="0">
                <a:cs typeface="Arial" panose="020B0604020202020204" pitchFamily="34" charset="0"/>
              </a:rPr>
              <a:t>Reviewing Performance</a:t>
            </a:r>
            <a:endParaRPr lang="en-US" dirty="0"/>
          </a:p>
        </p:txBody>
      </p:sp>
      <p:sp>
        <p:nvSpPr>
          <p:cNvPr id="4" name="Content Placeholder 3" descr="Place data within the context of the project’s theory of change and implementation.&#10;Individual results &#10;Project/Strategy Level (Results framework)&#10;Implementation/Activities &#10;">
            <a:extLst>
              <a:ext uri="{FF2B5EF4-FFF2-40B4-BE49-F238E27FC236}">
                <a16:creationId xmlns:a16="http://schemas.microsoft.com/office/drawing/2014/main" id="{1139FB4D-1425-4932-8046-738F33B8E52A}"/>
              </a:ext>
            </a:extLst>
          </p:cNvPr>
          <p:cNvSpPr>
            <a:spLocks noGrp="1"/>
          </p:cNvSpPr>
          <p:nvPr>
            <p:ph idx="1"/>
          </p:nvPr>
        </p:nvSpPr>
        <p:spPr>
          <a:xfrm>
            <a:off x="426238" y="1444037"/>
            <a:ext cx="11027207" cy="4351338"/>
          </a:xfrm>
        </p:spPr>
        <p:txBody>
          <a:bodyPr>
            <a:normAutofit lnSpcReduction="10000"/>
          </a:bodyPr>
          <a:lstStyle/>
          <a:p>
            <a:pPr marL="120650" lvl="2" indent="-11113">
              <a:buClr>
                <a:schemeClr val="accent1"/>
              </a:buClr>
              <a:buNone/>
            </a:pPr>
            <a:r>
              <a:rPr lang="en-US" sz="2800" b="1" dirty="0">
                <a:solidFill>
                  <a:schemeClr val="accent1"/>
                </a:solidFill>
                <a:cs typeface="Arial" panose="020B0604020202020204" pitchFamily="34" charset="0"/>
              </a:rPr>
              <a:t>Place data within the context of the project’s theory of change and implementation.</a:t>
            </a:r>
          </a:p>
          <a:p>
            <a:pPr marL="1027112" lvl="2" indent="-457200">
              <a:lnSpc>
                <a:spcPct val="260000"/>
              </a:lnSpc>
              <a:buClr>
                <a:schemeClr val="accent1"/>
              </a:buClr>
              <a:buFont typeface="Wingdings" panose="05000000000000000000" pitchFamily="2" charset="2"/>
              <a:buChar char="ü"/>
            </a:pPr>
            <a:r>
              <a:rPr lang="en-US" altLang="en-US" sz="2800" b="1" dirty="0">
                <a:solidFill>
                  <a:schemeClr val="bg2">
                    <a:lumMod val="50000"/>
                  </a:schemeClr>
                </a:solidFill>
              </a:rPr>
              <a:t>Individual results </a:t>
            </a:r>
            <a:endParaRPr lang="en-US" altLang="en-US" sz="2800" b="1" dirty="0">
              <a:solidFill>
                <a:schemeClr val="bg2">
                  <a:lumMod val="75000"/>
                </a:schemeClr>
              </a:solidFill>
            </a:endParaRPr>
          </a:p>
          <a:p>
            <a:pPr marL="1027112" lvl="2" indent="-457200">
              <a:lnSpc>
                <a:spcPct val="260000"/>
              </a:lnSpc>
              <a:buClr>
                <a:schemeClr val="accent1"/>
              </a:buClr>
              <a:buFont typeface="Wingdings" panose="05000000000000000000" pitchFamily="2" charset="2"/>
              <a:buChar char="ü"/>
            </a:pPr>
            <a:r>
              <a:rPr lang="en-US" altLang="en-US" sz="2800" b="1" dirty="0">
                <a:solidFill>
                  <a:schemeClr val="bg2">
                    <a:lumMod val="50000"/>
                  </a:schemeClr>
                </a:solidFill>
              </a:rPr>
              <a:t>Project/Strategy Level (Results framework)</a:t>
            </a:r>
          </a:p>
          <a:p>
            <a:pPr marL="1027112" lvl="2" indent="-457200">
              <a:lnSpc>
                <a:spcPct val="260000"/>
              </a:lnSpc>
              <a:buClr>
                <a:schemeClr val="accent1"/>
              </a:buClr>
              <a:buFont typeface="Wingdings" panose="05000000000000000000" pitchFamily="2" charset="2"/>
              <a:buChar char="ü"/>
            </a:pPr>
            <a:r>
              <a:rPr lang="en-US" altLang="en-US" sz="2800" b="1" dirty="0">
                <a:solidFill>
                  <a:schemeClr val="bg2">
                    <a:lumMod val="50000"/>
                  </a:schemeClr>
                </a:solidFill>
              </a:rPr>
              <a:t>Implementation/Activities</a:t>
            </a:r>
            <a:r>
              <a:rPr lang="en-US" altLang="en-US" sz="2800" dirty="0">
                <a:solidFill>
                  <a:schemeClr val="bg2">
                    <a:lumMod val="50000"/>
                  </a:schemeClr>
                </a:solidFill>
              </a:rPr>
              <a:t> </a:t>
            </a:r>
            <a:endParaRPr lang="en-US" altLang="en-US" sz="2800" dirty="0"/>
          </a:p>
          <a:p>
            <a:endParaRPr lang="en-US" dirty="0"/>
          </a:p>
        </p:txBody>
      </p:sp>
    </p:spTree>
    <p:extLst>
      <p:ext uri="{BB962C8B-B14F-4D97-AF65-F5344CB8AC3E}">
        <p14:creationId xmlns:p14="http://schemas.microsoft.com/office/powerpoint/2010/main" val="369571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D628BE-2C4B-4F6C-8732-228DAA4D881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descr="Reviewing the Individual Results ">
            <a:extLst>
              <a:ext uri="{FF2B5EF4-FFF2-40B4-BE49-F238E27FC236}">
                <a16:creationId xmlns:a16="http://schemas.microsoft.com/office/drawing/2014/main" id="{5E9A837A-17ED-4D12-BA76-1EB5A26A867A}"/>
              </a:ext>
            </a:extLst>
          </p:cNvPr>
          <p:cNvSpPr>
            <a:spLocks noGrp="1"/>
          </p:cNvSpPr>
          <p:nvPr>
            <p:ph type="title"/>
          </p:nvPr>
        </p:nvSpPr>
        <p:spPr>
          <a:xfrm>
            <a:off x="391160" y="131445"/>
            <a:ext cx="10515600" cy="1325563"/>
          </a:xfrm>
        </p:spPr>
        <p:txBody>
          <a:bodyPr/>
          <a:lstStyle/>
          <a:p>
            <a:r>
              <a:rPr lang="en-US" altLang="en-US" sz="4400" dirty="0">
                <a:cs typeface="Arial" panose="020B0604020202020204" pitchFamily="34" charset="0"/>
              </a:rPr>
              <a:t>Reviewing the Individual Results </a:t>
            </a:r>
            <a:endParaRPr lang="en-US" dirty="0"/>
          </a:p>
        </p:txBody>
      </p:sp>
      <p:sp>
        <p:nvSpPr>
          <p:cNvPr id="4" name="Content Placeholder 3" descr="What is happening with each individual project result?&#10;How did performance compare against targets?&#10;Is performance moving in the right direction?&#10;What is the size and rate of change?&#10;Is the data reliable and adequate?&#10;If multiple indicators, are they telling a similar story?&#10;If data is disaggregated, are there important difference?&#10;&#10;Decide if performance is:&#10;Meeting/Exceeding Expectations&#10;Neutral&#10;Below expectations&#10;">
            <a:extLst>
              <a:ext uri="{FF2B5EF4-FFF2-40B4-BE49-F238E27FC236}">
                <a16:creationId xmlns:a16="http://schemas.microsoft.com/office/drawing/2014/main" id="{21632588-93C3-44CA-9B8D-824E92AECDAD}"/>
              </a:ext>
            </a:extLst>
          </p:cNvPr>
          <p:cNvSpPr>
            <a:spLocks noGrp="1"/>
          </p:cNvSpPr>
          <p:nvPr>
            <p:ph idx="1"/>
          </p:nvPr>
        </p:nvSpPr>
        <p:spPr>
          <a:xfrm>
            <a:off x="436299" y="1331093"/>
            <a:ext cx="8709316" cy="4351338"/>
          </a:xfrm>
        </p:spPr>
        <p:txBody>
          <a:bodyPr>
            <a:normAutofit fontScale="70000" lnSpcReduction="20000"/>
          </a:bodyPr>
          <a:lstStyle/>
          <a:p>
            <a:pPr marL="0" indent="0">
              <a:spcBef>
                <a:spcPct val="0"/>
              </a:spcBef>
              <a:spcAft>
                <a:spcPct val="50000"/>
              </a:spcAft>
              <a:buNone/>
            </a:pPr>
            <a:r>
              <a:rPr lang="en-US" altLang="en-US" dirty="0">
                <a:solidFill>
                  <a:schemeClr val="accent1"/>
                </a:solidFill>
                <a:cs typeface="Arial" panose="020B0604020202020204" pitchFamily="34" charset="0"/>
              </a:rPr>
              <a:t>What is happening with each individual project result?</a:t>
            </a:r>
          </a:p>
          <a:p>
            <a:pPr marL="457200" indent="-457200">
              <a:spcBef>
                <a:spcPct val="0"/>
              </a:spcBef>
              <a:spcAft>
                <a:spcPct val="50000"/>
              </a:spcAft>
            </a:pPr>
            <a:r>
              <a:rPr lang="en-US" altLang="en-US" sz="2800" dirty="0"/>
              <a:t>How did performance compare against targets?</a:t>
            </a:r>
          </a:p>
          <a:p>
            <a:pPr marL="457200" indent="-457200">
              <a:spcBef>
                <a:spcPct val="0"/>
              </a:spcBef>
              <a:spcAft>
                <a:spcPct val="50000"/>
              </a:spcAft>
            </a:pPr>
            <a:r>
              <a:rPr lang="en-US" altLang="en-US" sz="2800" dirty="0"/>
              <a:t>Is performance moving in the right direction?</a:t>
            </a:r>
          </a:p>
          <a:p>
            <a:pPr marL="457200" indent="-457200">
              <a:spcBef>
                <a:spcPct val="0"/>
              </a:spcBef>
              <a:spcAft>
                <a:spcPct val="50000"/>
              </a:spcAft>
            </a:pPr>
            <a:r>
              <a:rPr lang="en-US" altLang="en-US" sz="2800" dirty="0"/>
              <a:t>What is the size and rate of change?</a:t>
            </a:r>
          </a:p>
          <a:p>
            <a:pPr marL="457200" indent="-457200">
              <a:spcBef>
                <a:spcPct val="0"/>
              </a:spcBef>
              <a:spcAft>
                <a:spcPct val="50000"/>
              </a:spcAft>
            </a:pPr>
            <a:r>
              <a:rPr lang="en-US" altLang="en-US" sz="2800" dirty="0"/>
              <a:t>Is the data reliable and adequate?</a:t>
            </a:r>
          </a:p>
          <a:p>
            <a:pPr marL="457200" indent="-457200">
              <a:spcBef>
                <a:spcPct val="0"/>
              </a:spcBef>
              <a:spcAft>
                <a:spcPct val="50000"/>
              </a:spcAft>
            </a:pPr>
            <a:r>
              <a:rPr lang="en-US" altLang="en-US" sz="2800" dirty="0"/>
              <a:t>If </a:t>
            </a:r>
            <a:r>
              <a:rPr lang="en-US" altLang="en-US" dirty="0"/>
              <a:t>multiple indicators, are they telling a similar story?</a:t>
            </a:r>
          </a:p>
          <a:p>
            <a:pPr marL="457200" indent="-457200">
              <a:spcBef>
                <a:spcPct val="0"/>
              </a:spcBef>
              <a:spcAft>
                <a:spcPct val="50000"/>
              </a:spcAft>
            </a:pPr>
            <a:r>
              <a:rPr lang="en-US" altLang="en-US" sz="2800" dirty="0"/>
              <a:t>If data is disaggregated, are there important difference?</a:t>
            </a:r>
          </a:p>
          <a:p>
            <a:pPr marL="457200" indent="-457200">
              <a:spcBef>
                <a:spcPct val="0"/>
              </a:spcBef>
              <a:spcAft>
                <a:spcPct val="50000"/>
              </a:spcAft>
            </a:pPr>
            <a:endParaRPr lang="en-US" altLang="en-US" sz="2800" dirty="0"/>
          </a:p>
          <a:p>
            <a:pPr marL="457200" indent="-457200">
              <a:spcBef>
                <a:spcPct val="0"/>
              </a:spcBef>
              <a:spcAft>
                <a:spcPct val="50000"/>
              </a:spcAft>
            </a:pPr>
            <a:r>
              <a:rPr lang="en-US" altLang="en-US" dirty="0"/>
              <a:t>Decide if performance is:</a:t>
            </a:r>
          </a:p>
          <a:p>
            <a:pPr marL="914400" lvl="1" indent="-457200">
              <a:spcBef>
                <a:spcPct val="0"/>
              </a:spcBef>
              <a:spcAft>
                <a:spcPct val="50000"/>
              </a:spcAft>
            </a:pPr>
            <a:r>
              <a:rPr lang="en-US" altLang="en-US" dirty="0"/>
              <a:t>Meeting/Exceeding Expectations</a:t>
            </a:r>
          </a:p>
          <a:p>
            <a:pPr marL="914400" lvl="1" indent="-457200">
              <a:spcBef>
                <a:spcPct val="0"/>
              </a:spcBef>
              <a:spcAft>
                <a:spcPct val="50000"/>
              </a:spcAft>
            </a:pPr>
            <a:r>
              <a:rPr lang="en-US" altLang="en-US" dirty="0"/>
              <a:t>Neutral</a:t>
            </a:r>
          </a:p>
          <a:p>
            <a:pPr marL="914400" lvl="1" indent="-457200">
              <a:spcBef>
                <a:spcPct val="0"/>
              </a:spcBef>
              <a:spcAft>
                <a:spcPct val="50000"/>
              </a:spcAft>
            </a:pPr>
            <a:r>
              <a:rPr lang="en-US" altLang="en-US" dirty="0"/>
              <a:t>Below expectations</a:t>
            </a:r>
          </a:p>
          <a:p>
            <a:pPr marL="914400" lvl="1" indent="-457200">
              <a:spcBef>
                <a:spcPct val="0"/>
              </a:spcBef>
              <a:spcAft>
                <a:spcPct val="50000"/>
              </a:spcAft>
            </a:pPr>
            <a:endParaRPr lang="en-US" altLang="en-US" dirty="0"/>
          </a:p>
          <a:p>
            <a:endParaRPr lang="en-US" dirty="0"/>
          </a:p>
        </p:txBody>
      </p:sp>
      <p:grpSp>
        <p:nvGrpSpPr>
          <p:cNvPr id="5" name="Group 15">
            <a:extLst>
              <a:ext uri="{FF2B5EF4-FFF2-40B4-BE49-F238E27FC236}">
                <a16:creationId xmlns:a16="http://schemas.microsoft.com/office/drawing/2014/main" id="{287F7426-1041-4083-810F-6A8B951D92E1}"/>
              </a:ext>
              <a:ext uri="{C183D7F6-B498-43B3-948B-1728B52AA6E4}">
                <adec:decorative xmlns:adec="http://schemas.microsoft.com/office/drawing/2017/decorative" val="1"/>
              </a:ext>
            </a:extLst>
          </p:cNvPr>
          <p:cNvGrpSpPr>
            <a:grpSpLocks/>
          </p:cNvGrpSpPr>
          <p:nvPr/>
        </p:nvGrpSpPr>
        <p:grpSpPr bwMode="auto">
          <a:xfrm>
            <a:off x="8497262" y="1292896"/>
            <a:ext cx="3247697" cy="1786758"/>
            <a:chOff x="2352" y="960"/>
            <a:chExt cx="3408" cy="1968"/>
          </a:xfrm>
        </p:grpSpPr>
        <p:sp>
          <p:nvSpPr>
            <p:cNvPr id="6" name="Rectangle 5">
              <a:extLst>
                <a:ext uri="{FF2B5EF4-FFF2-40B4-BE49-F238E27FC236}">
                  <a16:creationId xmlns:a16="http://schemas.microsoft.com/office/drawing/2014/main" id="{4F567BDC-1CB9-4B5B-9418-EC2BACE06C50}"/>
                </a:ext>
              </a:extLst>
            </p:cNvPr>
            <p:cNvSpPr>
              <a:spLocks noChangeArrowheads="1"/>
            </p:cNvSpPr>
            <p:nvPr/>
          </p:nvSpPr>
          <p:spPr bwMode="auto">
            <a:xfrm>
              <a:off x="4128" y="960"/>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7" name="Rectangle 6">
              <a:extLst>
                <a:ext uri="{FF2B5EF4-FFF2-40B4-BE49-F238E27FC236}">
                  <a16:creationId xmlns:a16="http://schemas.microsoft.com/office/drawing/2014/main" id="{AA422E18-8851-4922-90E1-9A4FDABFEDC0}"/>
                </a:ext>
              </a:extLst>
            </p:cNvPr>
            <p:cNvSpPr>
              <a:spLocks noChangeArrowheads="1"/>
            </p:cNvSpPr>
            <p:nvPr/>
          </p:nvSpPr>
          <p:spPr bwMode="auto">
            <a:xfrm>
              <a:off x="3792" y="244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8" name="Rectangle 7">
              <a:extLst>
                <a:ext uri="{FF2B5EF4-FFF2-40B4-BE49-F238E27FC236}">
                  <a16:creationId xmlns:a16="http://schemas.microsoft.com/office/drawing/2014/main" id="{FD5CE10B-727A-4E69-B0AF-29B0B53E4790}"/>
                </a:ext>
              </a:extLst>
            </p:cNvPr>
            <p:cNvSpPr>
              <a:spLocks noChangeArrowheads="1"/>
            </p:cNvSpPr>
            <p:nvPr/>
          </p:nvSpPr>
          <p:spPr bwMode="auto">
            <a:xfrm>
              <a:off x="2352" y="244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9" name="Rectangle 8">
              <a:extLst>
                <a:ext uri="{FF2B5EF4-FFF2-40B4-BE49-F238E27FC236}">
                  <a16:creationId xmlns:a16="http://schemas.microsoft.com/office/drawing/2014/main" id="{7BED31CF-9B23-4272-8D4B-17FD1E4C0B4A}"/>
                </a:ext>
              </a:extLst>
            </p:cNvPr>
            <p:cNvSpPr>
              <a:spLocks noChangeArrowheads="1"/>
            </p:cNvSpPr>
            <p:nvPr/>
          </p:nvSpPr>
          <p:spPr bwMode="auto">
            <a:xfrm>
              <a:off x="4752" y="1728"/>
              <a:ext cx="1008" cy="480"/>
            </a:xfrm>
            <a:prstGeom prst="rect">
              <a:avLst/>
            </a:prstGeom>
            <a:solidFill>
              <a:srgbClr val="C0C0C0"/>
            </a:solidFill>
            <a:ln w="28575">
              <a:solidFill>
                <a:srgbClr val="0070C0"/>
              </a:solidFill>
              <a:miter lim="800000"/>
              <a:headEnd/>
              <a:tailEnd/>
            </a:ln>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sp>
          <p:nvSpPr>
            <p:cNvPr id="10" name="Rectangle 9">
              <a:extLst>
                <a:ext uri="{FF2B5EF4-FFF2-40B4-BE49-F238E27FC236}">
                  <a16:creationId xmlns:a16="http://schemas.microsoft.com/office/drawing/2014/main" id="{68274089-41A7-4BB7-AA4A-D6FC4EAAD709}"/>
                </a:ext>
              </a:extLst>
            </p:cNvPr>
            <p:cNvSpPr>
              <a:spLocks noChangeArrowheads="1"/>
            </p:cNvSpPr>
            <p:nvPr/>
          </p:nvSpPr>
          <p:spPr bwMode="auto">
            <a:xfrm>
              <a:off x="3216" y="1728"/>
              <a:ext cx="1008" cy="48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endParaRPr lang="en-US" altLang="en-US" dirty="0"/>
            </a:p>
          </p:txBody>
        </p:sp>
        <p:cxnSp>
          <p:nvCxnSpPr>
            <p:cNvPr id="11" name="AutoShape 10">
              <a:extLst>
                <a:ext uri="{FF2B5EF4-FFF2-40B4-BE49-F238E27FC236}">
                  <a16:creationId xmlns:a16="http://schemas.microsoft.com/office/drawing/2014/main" id="{D42CF834-70D2-46E6-AF09-90016A754343}"/>
                </a:ext>
              </a:extLst>
            </p:cNvPr>
            <p:cNvCxnSpPr>
              <a:cxnSpLocks noChangeShapeType="1"/>
              <a:stCxn id="8" idx="0"/>
              <a:endCxn id="10" idx="2"/>
            </p:cNvCxnSpPr>
            <p:nvPr/>
          </p:nvCxnSpPr>
          <p:spPr bwMode="auto">
            <a:xfrm rot="-5400000">
              <a:off x="3178" y="1894"/>
              <a:ext cx="224" cy="863"/>
            </a:xfrm>
            <a:prstGeom prst="bentConnector3">
              <a:avLst>
                <a:gd name="adj1" fmla="val 50000"/>
              </a:avLst>
            </a:prstGeom>
            <a:noFill/>
            <a:ln w="28575">
              <a:solidFill>
                <a:srgbClr val="2D2D8A"/>
              </a:solidFill>
              <a:miter lim="800000"/>
              <a:headEnd/>
              <a:tailEnd type="triangle" w="med" len="med"/>
            </a:ln>
          </p:spPr>
        </p:cxnSp>
        <p:cxnSp>
          <p:nvCxnSpPr>
            <p:cNvPr id="12" name="AutoShape 11">
              <a:extLst>
                <a:ext uri="{FF2B5EF4-FFF2-40B4-BE49-F238E27FC236}">
                  <a16:creationId xmlns:a16="http://schemas.microsoft.com/office/drawing/2014/main" id="{7388F07B-122D-43E4-9B8D-9AA4597D90CC}"/>
                </a:ext>
              </a:extLst>
            </p:cNvPr>
            <p:cNvCxnSpPr>
              <a:cxnSpLocks noChangeShapeType="1"/>
              <a:stCxn id="7" idx="0"/>
              <a:endCxn id="10" idx="2"/>
            </p:cNvCxnSpPr>
            <p:nvPr/>
          </p:nvCxnSpPr>
          <p:spPr bwMode="auto">
            <a:xfrm rot="5400000" flipH="1">
              <a:off x="3898" y="2040"/>
              <a:ext cx="223" cy="576"/>
            </a:xfrm>
            <a:prstGeom prst="bentConnector3">
              <a:avLst>
                <a:gd name="adj1" fmla="val 50000"/>
              </a:avLst>
            </a:prstGeom>
            <a:noFill/>
            <a:ln w="28575">
              <a:solidFill>
                <a:srgbClr val="2D2D8A"/>
              </a:solidFill>
              <a:miter lim="800000"/>
              <a:headEnd/>
              <a:tailEnd type="triangle" w="med" len="med"/>
            </a:ln>
          </p:spPr>
        </p:cxnSp>
        <p:cxnSp>
          <p:nvCxnSpPr>
            <p:cNvPr id="13" name="AutoShape 12">
              <a:extLst>
                <a:ext uri="{FF2B5EF4-FFF2-40B4-BE49-F238E27FC236}">
                  <a16:creationId xmlns:a16="http://schemas.microsoft.com/office/drawing/2014/main" id="{DC2A1137-89F0-4CF4-9668-422EB921F89B}"/>
                </a:ext>
              </a:extLst>
            </p:cNvPr>
            <p:cNvCxnSpPr>
              <a:cxnSpLocks noChangeShapeType="1"/>
              <a:stCxn id="10" idx="0"/>
              <a:endCxn id="6" idx="2"/>
            </p:cNvCxnSpPr>
            <p:nvPr/>
          </p:nvCxnSpPr>
          <p:spPr bwMode="auto">
            <a:xfrm rot="-5400000">
              <a:off x="4041" y="1128"/>
              <a:ext cx="269" cy="912"/>
            </a:xfrm>
            <a:prstGeom prst="bentConnector3">
              <a:avLst>
                <a:gd name="adj1" fmla="val 50000"/>
              </a:avLst>
            </a:prstGeom>
            <a:noFill/>
            <a:ln w="28575">
              <a:solidFill>
                <a:srgbClr val="2D2D8A"/>
              </a:solidFill>
              <a:miter lim="800000"/>
              <a:headEnd/>
              <a:tailEnd type="triangle" w="med" len="med"/>
            </a:ln>
          </p:spPr>
        </p:cxnSp>
        <p:cxnSp>
          <p:nvCxnSpPr>
            <p:cNvPr id="14" name="AutoShape 13">
              <a:extLst>
                <a:ext uri="{FF2B5EF4-FFF2-40B4-BE49-F238E27FC236}">
                  <a16:creationId xmlns:a16="http://schemas.microsoft.com/office/drawing/2014/main" id="{05B84147-5E55-49FD-B9E8-03D8F17A8C7F}"/>
                </a:ext>
              </a:extLst>
            </p:cNvPr>
            <p:cNvCxnSpPr>
              <a:cxnSpLocks noChangeShapeType="1"/>
              <a:stCxn id="9" idx="0"/>
              <a:endCxn id="6" idx="2"/>
            </p:cNvCxnSpPr>
            <p:nvPr/>
          </p:nvCxnSpPr>
          <p:spPr bwMode="auto">
            <a:xfrm rot="5400000" flipH="1">
              <a:off x="4809" y="1272"/>
              <a:ext cx="269" cy="624"/>
            </a:xfrm>
            <a:prstGeom prst="bentConnector3">
              <a:avLst>
                <a:gd name="adj1" fmla="val 50000"/>
              </a:avLst>
            </a:prstGeom>
            <a:noFill/>
            <a:ln w="28575">
              <a:solidFill>
                <a:srgbClr val="2D2D8A"/>
              </a:solidFill>
              <a:miter lim="800000"/>
              <a:headEnd/>
              <a:tailEnd type="triangle" w="med" len="med"/>
            </a:ln>
          </p:spPr>
        </p:cxnSp>
        <p:sp>
          <p:nvSpPr>
            <p:cNvPr id="15" name="Freeform 14">
              <a:extLst>
                <a:ext uri="{FF2B5EF4-FFF2-40B4-BE49-F238E27FC236}">
                  <a16:creationId xmlns:a16="http://schemas.microsoft.com/office/drawing/2014/main" id="{C003436B-7CCC-430B-ABEC-0A057A106F4B}"/>
                </a:ext>
              </a:extLst>
            </p:cNvPr>
            <p:cNvSpPr>
              <a:spLocks/>
            </p:cNvSpPr>
            <p:nvPr/>
          </p:nvSpPr>
          <p:spPr bwMode="auto">
            <a:xfrm>
              <a:off x="2985" y="1584"/>
              <a:ext cx="1469" cy="776"/>
            </a:xfrm>
            <a:custGeom>
              <a:avLst/>
              <a:gdLst>
                <a:gd name="T0" fmla="*/ 112 w 1469"/>
                <a:gd name="T1" fmla="*/ 56 h 776"/>
                <a:gd name="T2" fmla="*/ 32 w 1469"/>
                <a:gd name="T3" fmla="*/ 208 h 776"/>
                <a:gd name="T4" fmla="*/ 8 w 1469"/>
                <a:gd name="T5" fmla="*/ 280 h 776"/>
                <a:gd name="T6" fmla="*/ 0 w 1469"/>
                <a:gd name="T7" fmla="*/ 304 h 776"/>
                <a:gd name="T8" fmla="*/ 8 w 1469"/>
                <a:gd name="T9" fmla="*/ 504 h 776"/>
                <a:gd name="T10" fmla="*/ 88 w 1469"/>
                <a:gd name="T11" fmla="*/ 640 h 776"/>
                <a:gd name="T12" fmla="*/ 128 w 1469"/>
                <a:gd name="T13" fmla="*/ 688 h 776"/>
                <a:gd name="T14" fmla="*/ 432 w 1469"/>
                <a:gd name="T15" fmla="*/ 776 h 776"/>
                <a:gd name="T16" fmla="*/ 1264 w 1469"/>
                <a:gd name="T17" fmla="*/ 768 h 776"/>
                <a:gd name="T18" fmla="*/ 1344 w 1469"/>
                <a:gd name="T19" fmla="*/ 728 h 776"/>
                <a:gd name="T20" fmla="*/ 1392 w 1469"/>
                <a:gd name="T21" fmla="*/ 680 h 776"/>
                <a:gd name="T22" fmla="*/ 1424 w 1469"/>
                <a:gd name="T23" fmla="*/ 600 h 776"/>
                <a:gd name="T24" fmla="*/ 1448 w 1469"/>
                <a:gd name="T25" fmla="*/ 528 h 776"/>
                <a:gd name="T26" fmla="*/ 1456 w 1469"/>
                <a:gd name="T27" fmla="*/ 504 h 776"/>
                <a:gd name="T28" fmla="*/ 1368 w 1469"/>
                <a:gd name="T29" fmla="*/ 208 h 776"/>
                <a:gd name="T30" fmla="*/ 1144 w 1469"/>
                <a:gd name="T31" fmla="*/ 40 h 776"/>
                <a:gd name="T32" fmla="*/ 968 w 1469"/>
                <a:gd name="T33" fmla="*/ 16 h 776"/>
                <a:gd name="T34" fmla="*/ 288 w 1469"/>
                <a:gd name="T35" fmla="*/ 24 h 776"/>
                <a:gd name="T36" fmla="*/ 88 w 1469"/>
                <a:gd name="T37" fmla="*/ 96 h 7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9"/>
                <a:gd name="T58" fmla="*/ 0 h 776"/>
                <a:gd name="T59" fmla="*/ 1469 w 1469"/>
                <a:gd name="T60" fmla="*/ 776 h 7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9" h="776">
                  <a:moveTo>
                    <a:pt x="112" y="56"/>
                  </a:moveTo>
                  <a:cubicBezTo>
                    <a:pt x="94" y="111"/>
                    <a:pt x="55" y="156"/>
                    <a:pt x="32" y="208"/>
                  </a:cubicBezTo>
                  <a:cubicBezTo>
                    <a:pt x="22" y="231"/>
                    <a:pt x="16" y="256"/>
                    <a:pt x="8" y="280"/>
                  </a:cubicBezTo>
                  <a:cubicBezTo>
                    <a:pt x="5" y="288"/>
                    <a:pt x="0" y="304"/>
                    <a:pt x="0" y="304"/>
                  </a:cubicBezTo>
                  <a:cubicBezTo>
                    <a:pt x="3" y="371"/>
                    <a:pt x="3" y="437"/>
                    <a:pt x="8" y="504"/>
                  </a:cubicBezTo>
                  <a:cubicBezTo>
                    <a:pt x="12" y="555"/>
                    <a:pt x="57" y="603"/>
                    <a:pt x="88" y="640"/>
                  </a:cubicBezTo>
                  <a:cubicBezTo>
                    <a:pt x="106" y="662"/>
                    <a:pt x="102" y="670"/>
                    <a:pt x="128" y="688"/>
                  </a:cubicBezTo>
                  <a:cubicBezTo>
                    <a:pt x="217" y="747"/>
                    <a:pt x="330" y="756"/>
                    <a:pt x="432" y="776"/>
                  </a:cubicBezTo>
                  <a:cubicBezTo>
                    <a:pt x="709" y="773"/>
                    <a:pt x="987" y="773"/>
                    <a:pt x="1264" y="768"/>
                  </a:cubicBezTo>
                  <a:cubicBezTo>
                    <a:pt x="1294" y="767"/>
                    <a:pt x="1344" y="728"/>
                    <a:pt x="1344" y="728"/>
                  </a:cubicBezTo>
                  <a:cubicBezTo>
                    <a:pt x="1382" y="671"/>
                    <a:pt x="1332" y="740"/>
                    <a:pt x="1392" y="680"/>
                  </a:cubicBezTo>
                  <a:cubicBezTo>
                    <a:pt x="1414" y="658"/>
                    <a:pt x="1416" y="628"/>
                    <a:pt x="1424" y="600"/>
                  </a:cubicBezTo>
                  <a:cubicBezTo>
                    <a:pt x="1424" y="600"/>
                    <a:pt x="1444" y="540"/>
                    <a:pt x="1448" y="528"/>
                  </a:cubicBezTo>
                  <a:cubicBezTo>
                    <a:pt x="1451" y="520"/>
                    <a:pt x="1456" y="504"/>
                    <a:pt x="1456" y="504"/>
                  </a:cubicBezTo>
                  <a:cubicBezTo>
                    <a:pt x="1451" y="395"/>
                    <a:pt x="1469" y="275"/>
                    <a:pt x="1368" y="208"/>
                  </a:cubicBezTo>
                  <a:cubicBezTo>
                    <a:pt x="1315" y="129"/>
                    <a:pt x="1234" y="70"/>
                    <a:pt x="1144" y="40"/>
                  </a:cubicBezTo>
                  <a:cubicBezTo>
                    <a:pt x="1091" y="22"/>
                    <a:pt x="1023" y="24"/>
                    <a:pt x="968" y="16"/>
                  </a:cubicBezTo>
                  <a:cubicBezTo>
                    <a:pt x="741" y="19"/>
                    <a:pt x="515" y="20"/>
                    <a:pt x="288" y="24"/>
                  </a:cubicBezTo>
                  <a:cubicBezTo>
                    <a:pt x="144" y="27"/>
                    <a:pt x="136" y="0"/>
                    <a:pt x="88" y="96"/>
                  </a:cubicBezTo>
                </a:path>
              </a:pathLst>
            </a:custGeom>
            <a:noFill/>
            <a:ln w="38100" cap="flat" cmpd="sng">
              <a:solidFill>
                <a:srgbClr val="0070C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grpSp>
      <p:sp>
        <p:nvSpPr>
          <p:cNvPr id="16" name="Rectangle 15">
            <a:extLst>
              <a:ext uri="{FF2B5EF4-FFF2-40B4-BE49-F238E27FC236}">
                <a16:creationId xmlns:a16="http://schemas.microsoft.com/office/drawing/2014/main" id="{51377A5E-027C-4D0F-B27F-B33D69411D21}"/>
              </a:ext>
              <a:ext uri="{C183D7F6-B498-43B3-948B-1728B52AA6E4}">
                <adec:decorative xmlns:adec="http://schemas.microsoft.com/office/drawing/2017/decorative" val="1"/>
              </a:ext>
            </a:extLst>
          </p:cNvPr>
          <p:cNvSpPr/>
          <p:nvPr/>
        </p:nvSpPr>
        <p:spPr>
          <a:xfrm>
            <a:off x="5285121" y="4604329"/>
            <a:ext cx="316523" cy="270094"/>
          </a:xfrm>
          <a:prstGeom prst="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409989-7DF0-471B-88C0-0FC05C44E8E2}"/>
              </a:ext>
              <a:ext uri="{C183D7F6-B498-43B3-948B-1728B52AA6E4}">
                <adec:decorative xmlns:adec="http://schemas.microsoft.com/office/drawing/2017/decorative" val="1"/>
              </a:ext>
            </a:extLst>
          </p:cNvPr>
          <p:cNvSpPr/>
          <p:nvPr/>
        </p:nvSpPr>
        <p:spPr>
          <a:xfrm>
            <a:off x="5282902" y="4977619"/>
            <a:ext cx="316523" cy="270094"/>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5DC9259-A2F7-4DA5-9967-794033C0183C}"/>
              </a:ext>
              <a:ext uri="{C183D7F6-B498-43B3-948B-1728B52AA6E4}">
                <adec:decorative xmlns:adec="http://schemas.microsoft.com/office/drawing/2017/decorative" val="1"/>
              </a:ext>
            </a:extLst>
          </p:cNvPr>
          <p:cNvSpPr/>
          <p:nvPr/>
        </p:nvSpPr>
        <p:spPr>
          <a:xfrm>
            <a:off x="5282902" y="5347326"/>
            <a:ext cx="316523" cy="2700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0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randombar(horizontal)">
                                      <p:cBhvr>
                                        <p:cTn id="28" dur="500"/>
                                        <p:tgtEl>
                                          <p:spTgt spid="4">
                                            <p:txEl>
                                              <p:pRg st="9" end="9"/>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1" dur="500"/>
                                        <p:tgtEl>
                                          <p:spTgt spid="4">
                                            <p:txEl>
                                              <p:pRg st="10" end="10"/>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34" dur="500"/>
                                        <p:tgtEl>
                                          <p:spTgt spid="4">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descr="What If the Indicators for a Single Result Provide a Mixed Picture?"/>
          <p:cNvSpPr>
            <a:spLocks noGrp="1" noChangeArrowheads="1"/>
          </p:cNvSpPr>
          <p:nvPr>
            <p:ph type="title"/>
          </p:nvPr>
        </p:nvSpPr>
        <p:spPr>
          <a:xfrm>
            <a:off x="790152" y="431589"/>
            <a:ext cx="9026769" cy="914541"/>
          </a:xfrm>
        </p:spPr>
        <p:txBody>
          <a:bodyPr>
            <a:noAutofit/>
          </a:bodyPr>
          <a:lstStyle/>
          <a:p>
            <a:pPr eaLnBrk="1" fontAlgn="auto" hangingPunct="1">
              <a:spcAft>
                <a:spcPts val="0"/>
              </a:spcAft>
              <a:defRPr/>
            </a:pPr>
            <a:r>
              <a:rPr lang="en-US" sz="4000" dirty="0">
                <a:cs typeface="Arial" panose="020B0604020202020204" pitchFamily="34" charset="0"/>
              </a:rPr>
              <a:t>What If the Indicators for a Single Result Provide a Mixed Picture?</a:t>
            </a:r>
          </a:p>
        </p:txBody>
      </p:sp>
      <p:sp>
        <p:nvSpPr>
          <p:cNvPr id="18" name="Rectangle 17" descr="Outcome 1: Increased compliance with child labor laws in the cocoa sector&#10;"/>
          <p:cNvSpPr/>
          <p:nvPr/>
        </p:nvSpPr>
        <p:spPr>
          <a:xfrm>
            <a:off x="790153" y="1752600"/>
            <a:ext cx="7538096" cy="1148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pPr>
            <a:r>
              <a:rPr lang="en-US" sz="2800" dirty="0">
                <a:solidFill>
                  <a:srgbClr val="000000"/>
                </a:solidFill>
                <a:latin typeface="Arial"/>
                <a:cs typeface="Arial"/>
              </a:rPr>
              <a:t>Outcome 1: Increased compliance with child labor laws in the cocoa sector</a:t>
            </a:r>
          </a:p>
        </p:txBody>
      </p:sp>
      <p:sp>
        <p:nvSpPr>
          <p:cNvPr id="21" name="Rectangle 20" descr="Red "/>
          <p:cNvSpPr/>
          <p:nvPr/>
        </p:nvSpPr>
        <p:spPr>
          <a:xfrm rot="16200000">
            <a:off x="770572" y="4587840"/>
            <a:ext cx="429391" cy="44608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cs typeface="Arial"/>
            </a:endParaRPr>
          </a:p>
        </p:txBody>
      </p:sp>
      <p:sp>
        <p:nvSpPr>
          <p:cNvPr id="22" name="Rectangle 21" descr="Yellow"/>
          <p:cNvSpPr/>
          <p:nvPr/>
        </p:nvSpPr>
        <p:spPr>
          <a:xfrm rot="16200000">
            <a:off x="764605" y="4093252"/>
            <a:ext cx="441325" cy="4460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dirty="0">
              <a:solidFill>
                <a:srgbClr val="FFFFFF"/>
              </a:solidFill>
              <a:latin typeface="Arial"/>
              <a:cs typeface="Arial"/>
            </a:endParaRPr>
          </a:p>
        </p:txBody>
      </p:sp>
      <p:sp>
        <p:nvSpPr>
          <p:cNvPr id="23" name="Rectangle 22" descr="Green "/>
          <p:cNvSpPr/>
          <p:nvPr/>
        </p:nvSpPr>
        <p:spPr>
          <a:xfrm rot="16200000">
            <a:off x="769369" y="3602385"/>
            <a:ext cx="441325" cy="455613"/>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cs typeface="Arial"/>
            </a:endParaRPr>
          </a:p>
        </p:txBody>
      </p:sp>
      <p:sp>
        <p:nvSpPr>
          <p:cNvPr id="124937" name="TextBox 23" descr="Indicator 1 "/>
          <p:cNvSpPr txBox="1">
            <a:spLocks noChangeArrowheads="1"/>
          </p:cNvSpPr>
          <p:nvPr/>
        </p:nvSpPr>
        <p:spPr bwMode="auto">
          <a:xfrm>
            <a:off x="1215641" y="3573017"/>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Indicator 1</a:t>
            </a:r>
          </a:p>
        </p:txBody>
      </p:sp>
      <p:sp>
        <p:nvSpPr>
          <p:cNvPr id="124938" name="TextBox 24" descr="Indicator 2 "/>
          <p:cNvSpPr txBox="1">
            <a:spLocks noChangeArrowheads="1"/>
          </p:cNvSpPr>
          <p:nvPr/>
        </p:nvSpPr>
        <p:spPr bwMode="auto">
          <a:xfrm>
            <a:off x="1228949" y="4054029"/>
            <a:ext cx="1747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Indicator 2</a:t>
            </a:r>
          </a:p>
        </p:txBody>
      </p:sp>
      <p:sp>
        <p:nvSpPr>
          <p:cNvPr id="124939" name="TextBox 25" descr="Indicator 3 "/>
          <p:cNvSpPr txBox="1">
            <a:spLocks noChangeArrowheads="1"/>
          </p:cNvSpPr>
          <p:nvPr/>
        </p:nvSpPr>
        <p:spPr bwMode="auto">
          <a:xfrm>
            <a:off x="1228949" y="4550864"/>
            <a:ext cx="1747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Indicator 3</a:t>
            </a:r>
          </a:p>
        </p:txBody>
      </p:sp>
      <p:sp>
        <p:nvSpPr>
          <p:cNvPr id="124940" name="TextBox 33" descr="above expectation "/>
          <p:cNvSpPr txBox="1">
            <a:spLocks noChangeArrowheads="1"/>
          </p:cNvSpPr>
          <p:nvPr/>
        </p:nvSpPr>
        <p:spPr bwMode="auto">
          <a:xfrm>
            <a:off x="3259119" y="3573017"/>
            <a:ext cx="30305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Above Expectation</a:t>
            </a:r>
          </a:p>
        </p:txBody>
      </p:sp>
      <p:sp>
        <p:nvSpPr>
          <p:cNvPr id="124941" name="TextBox 34" descr="Neutral/no change "/>
          <p:cNvSpPr txBox="1">
            <a:spLocks noChangeArrowheads="1"/>
          </p:cNvSpPr>
          <p:nvPr/>
        </p:nvSpPr>
        <p:spPr bwMode="auto">
          <a:xfrm>
            <a:off x="3294288" y="4072314"/>
            <a:ext cx="355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000000"/>
                </a:solidFill>
                <a:cs typeface="Arial"/>
              </a:rPr>
              <a:t>Neutral/No Change</a:t>
            </a:r>
          </a:p>
        </p:txBody>
      </p:sp>
      <p:sp>
        <p:nvSpPr>
          <p:cNvPr id="124942" name="TextBox 35" descr="Well below expectation "/>
          <p:cNvSpPr txBox="1">
            <a:spLocks noChangeArrowheads="1"/>
          </p:cNvSpPr>
          <p:nvPr/>
        </p:nvSpPr>
        <p:spPr bwMode="auto">
          <a:xfrm>
            <a:off x="3200402" y="4560389"/>
            <a:ext cx="373833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r" fontAlgn="base">
              <a:spcBef>
                <a:spcPct val="0"/>
              </a:spcBef>
              <a:spcAft>
                <a:spcPct val="0"/>
              </a:spcAft>
            </a:pPr>
            <a:r>
              <a:rPr lang="en-US" altLang="en-US" sz="2800" dirty="0">
                <a:solidFill>
                  <a:srgbClr val="000000"/>
                </a:solidFill>
                <a:cs typeface="Arial"/>
              </a:rPr>
              <a:t>Well Below Expectation</a:t>
            </a:r>
          </a:p>
        </p:txBody>
      </p:sp>
      <p:sp>
        <p:nvSpPr>
          <p:cNvPr id="39" name="Rectangle 38" descr="Indicator Analysis "/>
          <p:cNvSpPr/>
          <p:nvPr/>
        </p:nvSpPr>
        <p:spPr>
          <a:xfrm>
            <a:off x="790152" y="2996952"/>
            <a:ext cx="7295205" cy="442912"/>
          </a:xfrm>
          <a:prstGeom prst="rect">
            <a:avLst/>
          </a:prstGeom>
          <a:solidFill>
            <a:schemeClr val="accent4">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dirty="0">
              <a:solidFill>
                <a:srgbClr val="003399">
                  <a:lumMod val="60000"/>
                  <a:lumOff val="40000"/>
                </a:srgbClr>
              </a:solidFill>
              <a:latin typeface="Arial"/>
              <a:cs typeface="Arial"/>
            </a:endParaRPr>
          </a:p>
        </p:txBody>
      </p:sp>
      <p:sp>
        <p:nvSpPr>
          <p:cNvPr id="124944" name="TextBox 39"/>
          <p:cNvSpPr txBox="1">
            <a:spLocks noChangeArrowheads="1"/>
          </p:cNvSpPr>
          <p:nvPr/>
        </p:nvSpPr>
        <p:spPr bwMode="auto">
          <a:xfrm>
            <a:off x="961292" y="2924945"/>
            <a:ext cx="41265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r>
              <a:rPr lang="en-US" altLang="en-US" sz="2800" dirty="0">
                <a:solidFill>
                  <a:srgbClr val="FFFFFF"/>
                </a:solidFill>
                <a:cs typeface="Arial"/>
              </a:rPr>
              <a:t>Indicator Analysis</a:t>
            </a:r>
          </a:p>
        </p:txBody>
      </p:sp>
      <p:grpSp>
        <p:nvGrpSpPr>
          <p:cNvPr id="43" name="Group 15">
            <a:extLst>
              <a:ext uri="{C183D7F6-B498-43B3-948B-1728B52AA6E4}">
                <adec:decorative xmlns:adec="http://schemas.microsoft.com/office/drawing/2017/decorative" val="1"/>
              </a:ext>
            </a:extLst>
          </p:cNvPr>
          <p:cNvGrpSpPr>
            <a:grpSpLocks/>
          </p:cNvGrpSpPr>
          <p:nvPr/>
        </p:nvGrpSpPr>
        <p:grpSpPr bwMode="auto">
          <a:xfrm>
            <a:off x="8229600" y="2057400"/>
            <a:ext cx="2209800" cy="1752600"/>
            <a:chOff x="2352" y="960"/>
            <a:chExt cx="3408" cy="1968"/>
          </a:xfrm>
        </p:grpSpPr>
        <p:sp>
          <p:nvSpPr>
            <p:cNvPr id="124946" name="Rectangle 5"/>
            <p:cNvSpPr>
              <a:spLocks noChangeArrowheads="1"/>
            </p:cNvSpPr>
            <p:nvPr/>
          </p:nvSpPr>
          <p:spPr bwMode="auto">
            <a:xfrm>
              <a:off x="4128" y="960"/>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7" name="Rectangle 6"/>
            <p:cNvSpPr>
              <a:spLocks noChangeArrowheads="1"/>
            </p:cNvSpPr>
            <p:nvPr/>
          </p:nvSpPr>
          <p:spPr bwMode="auto">
            <a:xfrm>
              <a:off x="3792" y="244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8" name="Rectangle 7"/>
            <p:cNvSpPr>
              <a:spLocks noChangeArrowheads="1"/>
            </p:cNvSpPr>
            <p:nvPr/>
          </p:nvSpPr>
          <p:spPr bwMode="auto">
            <a:xfrm>
              <a:off x="2352" y="244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49" name="Rectangle 8"/>
            <p:cNvSpPr>
              <a:spLocks noChangeArrowheads="1"/>
            </p:cNvSpPr>
            <p:nvPr/>
          </p:nvSpPr>
          <p:spPr bwMode="auto">
            <a:xfrm>
              <a:off x="4752" y="1728"/>
              <a:ext cx="1008" cy="480"/>
            </a:xfrm>
            <a:prstGeom prst="rect">
              <a:avLst/>
            </a:prstGeom>
            <a:solidFill>
              <a:srgbClr val="C0C0C0"/>
            </a:solidFill>
            <a:ln w="28575">
              <a:solidFill>
                <a:srgbClr val="0070C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sp>
          <p:nvSpPr>
            <p:cNvPr id="124950" name="Rectangle 9"/>
            <p:cNvSpPr>
              <a:spLocks noChangeArrowheads="1"/>
            </p:cNvSpPr>
            <p:nvPr/>
          </p:nvSpPr>
          <p:spPr bwMode="auto">
            <a:xfrm>
              <a:off x="3216" y="1728"/>
              <a:ext cx="1008" cy="48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endParaRPr lang="en-US" altLang="en-US">
                <a:solidFill>
                  <a:srgbClr val="FFFFFF"/>
                </a:solidFill>
                <a:cs typeface="Arial"/>
              </a:endParaRPr>
            </a:p>
          </p:txBody>
        </p:sp>
        <p:cxnSp>
          <p:nvCxnSpPr>
            <p:cNvPr id="49" name="AutoShape 10"/>
            <p:cNvCxnSpPr>
              <a:cxnSpLocks noChangeShapeType="1"/>
              <a:stCxn id="124948" idx="0"/>
              <a:endCxn id="124950" idx="2"/>
            </p:cNvCxnSpPr>
            <p:nvPr/>
          </p:nvCxnSpPr>
          <p:spPr bwMode="auto">
            <a:xfrm rot="-5400000">
              <a:off x="3177" y="1895"/>
              <a:ext cx="225" cy="862"/>
            </a:xfrm>
            <a:prstGeom prst="bentConnector3">
              <a:avLst>
                <a:gd name="adj1" fmla="val 50000"/>
              </a:avLst>
            </a:prstGeom>
            <a:noFill/>
            <a:ln w="28575">
              <a:solidFill>
                <a:schemeClr val="accent6"/>
              </a:solidFill>
              <a:miter lim="800000"/>
              <a:headEnd/>
              <a:tailEnd type="triangle" w="med" len="med"/>
            </a:ln>
          </p:spPr>
        </p:cxnSp>
        <p:cxnSp>
          <p:nvCxnSpPr>
            <p:cNvPr id="50" name="AutoShape 11"/>
            <p:cNvCxnSpPr>
              <a:cxnSpLocks noChangeShapeType="1"/>
              <a:stCxn id="124947" idx="0"/>
              <a:endCxn id="124950" idx="2"/>
            </p:cNvCxnSpPr>
            <p:nvPr/>
          </p:nvCxnSpPr>
          <p:spPr bwMode="auto">
            <a:xfrm rot="5400000" flipH="1">
              <a:off x="3899" y="2040"/>
              <a:ext cx="223" cy="575"/>
            </a:xfrm>
            <a:prstGeom prst="bentConnector3">
              <a:avLst>
                <a:gd name="adj1" fmla="val 50000"/>
              </a:avLst>
            </a:prstGeom>
            <a:noFill/>
            <a:ln w="28575">
              <a:solidFill>
                <a:schemeClr val="accent6"/>
              </a:solidFill>
              <a:miter lim="800000"/>
              <a:headEnd/>
              <a:tailEnd type="triangle" w="med" len="med"/>
            </a:ln>
          </p:spPr>
        </p:cxnSp>
        <p:cxnSp>
          <p:nvCxnSpPr>
            <p:cNvPr id="51" name="AutoShape 12"/>
            <p:cNvCxnSpPr>
              <a:cxnSpLocks noChangeShapeType="1"/>
              <a:stCxn id="124950" idx="0"/>
              <a:endCxn id="124946" idx="2"/>
            </p:cNvCxnSpPr>
            <p:nvPr/>
          </p:nvCxnSpPr>
          <p:spPr bwMode="auto">
            <a:xfrm rot="-5400000">
              <a:off x="4041" y="1128"/>
              <a:ext cx="269" cy="911"/>
            </a:xfrm>
            <a:prstGeom prst="bentConnector3">
              <a:avLst>
                <a:gd name="adj1" fmla="val 50000"/>
              </a:avLst>
            </a:prstGeom>
            <a:noFill/>
            <a:ln w="28575">
              <a:solidFill>
                <a:schemeClr val="accent6"/>
              </a:solidFill>
              <a:miter lim="800000"/>
              <a:headEnd/>
              <a:tailEnd type="triangle" w="med" len="med"/>
            </a:ln>
          </p:spPr>
        </p:cxnSp>
        <p:cxnSp>
          <p:nvCxnSpPr>
            <p:cNvPr id="52" name="AutoShape 13"/>
            <p:cNvCxnSpPr>
              <a:cxnSpLocks noChangeShapeType="1"/>
              <a:stCxn id="124949" idx="0"/>
              <a:endCxn id="124946" idx="2"/>
            </p:cNvCxnSpPr>
            <p:nvPr/>
          </p:nvCxnSpPr>
          <p:spPr bwMode="auto">
            <a:xfrm rot="5400000" flipH="1">
              <a:off x="4809" y="1271"/>
              <a:ext cx="269" cy="624"/>
            </a:xfrm>
            <a:prstGeom prst="bentConnector3">
              <a:avLst>
                <a:gd name="adj1" fmla="val 50000"/>
              </a:avLst>
            </a:prstGeom>
            <a:noFill/>
            <a:ln w="28575">
              <a:solidFill>
                <a:schemeClr val="accent6"/>
              </a:solidFill>
              <a:miter lim="800000"/>
              <a:headEnd/>
              <a:tailEnd type="triangle" w="med" len="med"/>
            </a:ln>
          </p:spPr>
        </p:cxnSp>
        <p:sp>
          <p:nvSpPr>
            <p:cNvPr id="124955" name="Freeform 14"/>
            <p:cNvSpPr>
              <a:spLocks/>
            </p:cNvSpPr>
            <p:nvPr/>
          </p:nvSpPr>
          <p:spPr bwMode="auto">
            <a:xfrm>
              <a:off x="2985" y="1584"/>
              <a:ext cx="1469" cy="776"/>
            </a:xfrm>
            <a:custGeom>
              <a:avLst/>
              <a:gdLst>
                <a:gd name="T0" fmla="*/ 112 w 1469"/>
                <a:gd name="T1" fmla="*/ 56 h 776"/>
                <a:gd name="T2" fmla="*/ 32 w 1469"/>
                <a:gd name="T3" fmla="*/ 208 h 776"/>
                <a:gd name="T4" fmla="*/ 8 w 1469"/>
                <a:gd name="T5" fmla="*/ 280 h 776"/>
                <a:gd name="T6" fmla="*/ 0 w 1469"/>
                <a:gd name="T7" fmla="*/ 304 h 776"/>
                <a:gd name="T8" fmla="*/ 8 w 1469"/>
                <a:gd name="T9" fmla="*/ 504 h 776"/>
                <a:gd name="T10" fmla="*/ 88 w 1469"/>
                <a:gd name="T11" fmla="*/ 640 h 776"/>
                <a:gd name="T12" fmla="*/ 128 w 1469"/>
                <a:gd name="T13" fmla="*/ 688 h 776"/>
                <a:gd name="T14" fmla="*/ 432 w 1469"/>
                <a:gd name="T15" fmla="*/ 776 h 776"/>
                <a:gd name="T16" fmla="*/ 1264 w 1469"/>
                <a:gd name="T17" fmla="*/ 768 h 776"/>
                <a:gd name="T18" fmla="*/ 1344 w 1469"/>
                <a:gd name="T19" fmla="*/ 728 h 776"/>
                <a:gd name="T20" fmla="*/ 1392 w 1469"/>
                <a:gd name="T21" fmla="*/ 680 h 776"/>
                <a:gd name="T22" fmla="*/ 1424 w 1469"/>
                <a:gd name="T23" fmla="*/ 600 h 776"/>
                <a:gd name="T24" fmla="*/ 1448 w 1469"/>
                <a:gd name="T25" fmla="*/ 528 h 776"/>
                <a:gd name="T26" fmla="*/ 1456 w 1469"/>
                <a:gd name="T27" fmla="*/ 504 h 776"/>
                <a:gd name="T28" fmla="*/ 1368 w 1469"/>
                <a:gd name="T29" fmla="*/ 208 h 776"/>
                <a:gd name="T30" fmla="*/ 1144 w 1469"/>
                <a:gd name="T31" fmla="*/ 40 h 776"/>
                <a:gd name="T32" fmla="*/ 968 w 1469"/>
                <a:gd name="T33" fmla="*/ 16 h 776"/>
                <a:gd name="T34" fmla="*/ 288 w 1469"/>
                <a:gd name="T35" fmla="*/ 24 h 776"/>
                <a:gd name="T36" fmla="*/ 88 w 1469"/>
                <a:gd name="T37" fmla="*/ 96 h 7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9"/>
                <a:gd name="T58" fmla="*/ 0 h 776"/>
                <a:gd name="T59" fmla="*/ 1469 w 1469"/>
                <a:gd name="T60" fmla="*/ 776 h 7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9" h="776">
                  <a:moveTo>
                    <a:pt x="112" y="56"/>
                  </a:moveTo>
                  <a:cubicBezTo>
                    <a:pt x="94" y="111"/>
                    <a:pt x="55" y="156"/>
                    <a:pt x="32" y="208"/>
                  </a:cubicBezTo>
                  <a:cubicBezTo>
                    <a:pt x="22" y="231"/>
                    <a:pt x="16" y="256"/>
                    <a:pt x="8" y="280"/>
                  </a:cubicBezTo>
                  <a:cubicBezTo>
                    <a:pt x="5" y="288"/>
                    <a:pt x="0" y="304"/>
                    <a:pt x="0" y="304"/>
                  </a:cubicBezTo>
                  <a:cubicBezTo>
                    <a:pt x="3" y="371"/>
                    <a:pt x="3" y="437"/>
                    <a:pt x="8" y="504"/>
                  </a:cubicBezTo>
                  <a:cubicBezTo>
                    <a:pt x="12" y="555"/>
                    <a:pt x="57" y="603"/>
                    <a:pt x="88" y="640"/>
                  </a:cubicBezTo>
                  <a:cubicBezTo>
                    <a:pt x="106" y="662"/>
                    <a:pt x="102" y="670"/>
                    <a:pt x="128" y="688"/>
                  </a:cubicBezTo>
                  <a:cubicBezTo>
                    <a:pt x="217" y="747"/>
                    <a:pt x="330" y="756"/>
                    <a:pt x="432" y="776"/>
                  </a:cubicBezTo>
                  <a:cubicBezTo>
                    <a:pt x="709" y="773"/>
                    <a:pt x="987" y="773"/>
                    <a:pt x="1264" y="768"/>
                  </a:cubicBezTo>
                  <a:cubicBezTo>
                    <a:pt x="1294" y="767"/>
                    <a:pt x="1344" y="728"/>
                    <a:pt x="1344" y="728"/>
                  </a:cubicBezTo>
                  <a:cubicBezTo>
                    <a:pt x="1382" y="671"/>
                    <a:pt x="1332" y="740"/>
                    <a:pt x="1392" y="680"/>
                  </a:cubicBezTo>
                  <a:cubicBezTo>
                    <a:pt x="1414" y="658"/>
                    <a:pt x="1416" y="628"/>
                    <a:pt x="1424" y="600"/>
                  </a:cubicBezTo>
                  <a:cubicBezTo>
                    <a:pt x="1424" y="600"/>
                    <a:pt x="1444" y="540"/>
                    <a:pt x="1448" y="528"/>
                  </a:cubicBezTo>
                  <a:cubicBezTo>
                    <a:pt x="1451" y="520"/>
                    <a:pt x="1456" y="504"/>
                    <a:pt x="1456" y="504"/>
                  </a:cubicBezTo>
                  <a:cubicBezTo>
                    <a:pt x="1451" y="395"/>
                    <a:pt x="1469" y="275"/>
                    <a:pt x="1368" y="208"/>
                  </a:cubicBezTo>
                  <a:cubicBezTo>
                    <a:pt x="1315" y="129"/>
                    <a:pt x="1234" y="70"/>
                    <a:pt x="1144" y="40"/>
                  </a:cubicBezTo>
                  <a:cubicBezTo>
                    <a:pt x="1091" y="22"/>
                    <a:pt x="1023" y="24"/>
                    <a:pt x="968" y="16"/>
                  </a:cubicBezTo>
                  <a:cubicBezTo>
                    <a:pt x="741" y="19"/>
                    <a:pt x="515" y="20"/>
                    <a:pt x="288" y="24"/>
                  </a:cubicBezTo>
                  <a:cubicBezTo>
                    <a:pt x="144" y="27"/>
                    <a:pt x="136" y="0"/>
                    <a:pt x="88" y="96"/>
                  </a:cubicBezTo>
                </a:path>
              </a:pathLst>
            </a:custGeom>
            <a:noFill/>
            <a:ln w="38100" cap="flat" cmpd="sng">
              <a:solidFill>
                <a:srgbClr val="0070C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en-US">
                <a:solidFill>
                  <a:srgbClr val="FFFFFF"/>
                </a:solidFill>
                <a:latin typeface="Arial" charset="0"/>
                <a:cs typeface="Arial"/>
              </a:endParaRPr>
            </a:p>
          </p:txBody>
        </p:sp>
      </p:grpSp>
      <p:sp>
        <p:nvSpPr>
          <p:cNvPr id="29" name="Footer Placeholder 1">
            <a:extLst>
              <a:ext uri="{FF2B5EF4-FFF2-40B4-BE49-F238E27FC236}">
                <a16:creationId xmlns:a16="http://schemas.microsoft.com/office/drawing/2014/main" id="{F7E2F91E-34D1-49ED-8773-4E6F3A184BE9}"/>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30" name="Arrow: Right 29">
            <a:extLst>
              <a:ext uri="{FF2B5EF4-FFF2-40B4-BE49-F238E27FC236}">
                <a16:creationId xmlns:a16="http://schemas.microsoft.com/office/drawing/2014/main" id="{2ACA240F-9E2E-4A1A-88AC-F95702E452CD}"/>
              </a:ext>
              <a:ext uri="{C183D7F6-B498-43B3-948B-1728B52AA6E4}">
                <adec:decorative xmlns:adec="http://schemas.microsoft.com/office/drawing/2017/decorative" val="1"/>
              </a:ext>
            </a:extLst>
          </p:cNvPr>
          <p:cNvSpPr/>
          <p:nvPr/>
        </p:nvSpPr>
        <p:spPr>
          <a:xfrm rot="17693535">
            <a:off x="8933447" y="2886311"/>
            <a:ext cx="413056" cy="140200"/>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253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4937"/>
                                        </p:tgtEl>
                                        <p:attrNameLst>
                                          <p:attrName>style.visibility</p:attrName>
                                        </p:attrNameLst>
                                      </p:cBhvr>
                                      <p:to>
                                        <p:strVal val="visible"/>
                                      </p:to>
                                    </p:set>
                                    <p:animEffect transition="in" filter="barn(inVertical)">
                                      <p:cBhvr>
                                        <p:cTn id="10" dur="500"/>
                                        <p:tgtEl>
                                          <p:spTgt spid="12493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4940"/>
                                        </p:tgtEl>
                                        <p:attrNameLst>
                                          <p:attrName>style.visibility</p:attrName>
                                        </p:attrNameLst>
                                      </p:cBhvr>
                                      <p:to>
                                        <p:strVal val="visible"/>
                                      </p:to>
                                    </p:set>
                                    <p:animEffect transition="in" filter="barn(inVertical)">
                                      <p:cBhvr>
                                        <p:cTn id="13" dur="500"/>
                                        <p:tgtEl>
                                          <p:spTgt spid="1249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4938"/>
                                        </p:tgtEl>
                                        <p:attrNameLst>
                                          <p:attrName>style.visibility</p:attrName>
                                        </p:attrNameLst>
                                      </p:cBhvr>
                                      <p:to>
                                        <p:strVal val="visible"/>
                                      </p:to>
                                    </p:set>
                                    <p:animEffect transition="in" filter="barn(inVertical)">
                                      <p:cBhvr>
                                        <p:cTn id="21" dur="500"/>
                                        <p:tgtEl>
                                          <p:spTgt spid="12493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4941"/>
                                        </p:tgtEl>
                                        <p:attrNameLst>
                                          <p:attrName>style.visibility</p:attrName>
                                        </p:attrNameLst>
                                      </p:cBhvr>
                                      <p:to>
                                        <p:strVal val="visible"/>
                                      </p:to>
                                    </p:set>
                                    <p:animEffect transition="in" filter="barn(inVertical)">
                                      <p:cBhvr>
                                        <p:cTn id="24" dur="500"/>
                                        <p:tgtEl>
                                          <p:spTgt spid="12494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4939"/>
                                        </p:tgtEl>
                                        <p:attrNameLst>
                                          <p:attrName>style.visibility</p:attrName>
                                        </p:attrNameLst>
                                      </p:cBhvr>
                                      <p:to>
                                        <p:strVal val="visible"/>
                                      </p:to>
                                    </p:set>
                                    <p:animEffect transition="in" filter="randombar(horizontal)">
                                      <p:cBhvr>
                                        <p:cTn id="32" dur="500"/>
                                        <p:tgtEl>
                                          <p:spTgt spid="124939"/>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24942"/>
                                        </p:tgtEl>
                                        <p:attrNameLst>
                                          <p:attrName>style.visibility</p:attrName>
                                        </p:attrNameLst>
                                      </p:cBhvr>
                                      <p:to>
                                        <p:strVal val="visible"/>
                                      </p:to>
                                    </p:set>
                                    <p:animEffect transition="in" filter="randombar(horizontal)">
                                      <p:cBhvr>
                                        <p:cTn id="35" dur="500"/>
                                        <p:tgtEl>
                                          <p:spTgt spid="124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24937" grpId="0"/>
      <p:bldP spid="124938" grpId="0"/>
      <p:bldP spid="124939" grpId="0"/>
      <p:bldP spid="124940" grpId="0"/>
      <p:bldP spid="124941" grpId="0"/>
      <p:bldP spid="12494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descr="When the Indicator Data are Mixed for One Result…"/>
          <p:cNvSpPr>
            <a:spLocks noGrp="1" noChangeArrowheads="1"/>
          </p:cNvSpPr>
          <p:nvPr>
            <p:ph type="title"/>
          </p:nvPr>
        </p:nvSpPr>
        <p:spPr>
          <a:xfrm>
            <a:off x="457201" y="290147"/>
            <a:ext cx="10474656" cy="990600"/>
          </a:xfrm>
        </p:spPr>
        <p:txBody>
          <a:bodyPr>
            <a:noAutofit/>
          </a:bodyPr>
          <a:lstStyle/>
          <a:p>
            <a:pPr eaLnBrk="1" fontAlgn="auto" hangingPunct="1">
              <a:spcAft>
                <a:spcPts val="0"/>
              </a:spcAft>
              <a:defRPr/>
            </a:pPr>
            <a:r>
              <a:rPr lang="en-US" sz="3600" kern="1200" dirty="0"/>
              <a:t>When the Indicator Data are Mixed for One Result…</a:t>
            </a:r>
          </a:p>
        </p:txBody>
      </p:sp>
      <p:sp>
        <p:nvSpPr>
          <p:cNvPr id="182275" name="Rectangle 3" descr="Is the result truly uni-dimensional? i.e., is it a statement of one result or perhaps two or three?  &#10;Are the indicators measuring distinctly different elements? If so, should it be revised? &#10;Is there good data on all the related indicators?&#10;Is the data valid and reliable? &#10;Is it a timing issue?  &#10;Weigh the relative importance of each indicator to come up with an assessment of the results overall progress&#10;"/>
          <p:cNvSpPr>
            <a:spLocks noGrp="1" noChangeArrowheads="1"/>
          </p:cNvSpPr>
          <p:nvPr>
            <p:ph idx="1"/>
          </p:nvPr>
        </p:nvSpPr>
        <p:spPr>
          <a:xfrm>
            <a:off x="457200" y="2536823"/>
            <a:ext cx="11734799" cy="4771291"/>
          </a:xfrm>
        </p:spPr>
        <p:txBody>
          <a:bodyPr>
            <a:normAutofit/>
          </a:bodyPr>
          <a:lstStyle/>
          <a:p>
            <a:pPr marL="228600" indent="-228600" eaLnBrk="1" hangingPunct="1">
              <a:defRPr/>
            </a:pPr>
            <a:r>
              <a:rPr lang="en-US" b="1" dirty="0"/>
              <a:t>Is the result truly </a:t>
            </a:r>
            <a:r>
              <a:rPr lang="en-US" b="1" dirty="0" err="1"/>
              <a:t>uni</a:t>
            </a:r>
            <a:r>
              <a:rPr lang="en-US" b="1" dirty="0"/>
              <a:t>-dimensional? </a:t>
            </a:r>
            <a:r>
              <a:rPr lang="en-US" dirty="0"/>
              <a:t>i.e., is it a statement of one result or perhaps two or three?  </a:t>
            </a:r>
          </a:p>
          <a:p>
            <a:pPr marL="628618" lvl="1" indent="-228600" eaLnBrk="1" hangingPunct="1">
              <a:defRPr/>
            </a:pPr>
            <a:r>
              <a:rPr lang="en-US" dirty="0"/>
              <a:t>Are the indicators measuring distinctly different elements? If so, should it be revised? </a:t>
            </a:r>
            <a:endParaRPr lang="en-US" sz="1400" dirty="0"/>
          </a:p>
          <a:p>
            <a:pPr marL="228600" indent="-228600" eaLnBrk="1" hangingPunct="1">
              <a:defRPr/>
            </a:pPr>
            <a:r>
              <a:rPr lang="en-US" b="1" dirty="0"/>
              <a:t>Is there good data on all the related indicators?</a:t>
            </a:r>
          </a:p>
          <a:p>
            <a:pPr marL="628650" lvl="1" indent="-228600" eaLnBrk="1" hangingPunct="1">
              <a:defRPr/>
            </a:pPr>
            <a:r>
              <a:rPr lang="en-US" dirty="0"/>
              <a:t>Is the data valid and reliable? </a:t>
            </a:r>
          </a:p>
          <a:p>
            <a:pPr marL="628650" lvl="1" indent="-228600" eaLnBrk="1" hangingPunct="1">
              <a:defRPr/>
            </a:pPr>
            <a:r>
              <a:rPr lang="en-US" dirty="0"/>
              <a:t>Is it a timing issue?  </a:t>
            </a:r>
            <a:endParaRPr lang="en-US" sz="1600" dirty="0"/>
          </a:p>
          <a:p>
            <a:pPr marL="228600" indent="-228600" eaLnBrk="1" hangingPunct="1">
              <a:defRPr/>
            </a:pPr>
            <a:r>
              <a:rPr lang="en-US" dirty="0"/>
              <a:t>Weigh the relative importance of each indicator to </a:t>
            </a:r>
            <a:r>
              <a:rPr lang="en-US" b="1" dirty="0"/>
              <a:t>come up with an assessment of the results overall progress</a:t>
            </a:r>
          </a:p>
        </p:txBody>
      </p:sp>
      <p:sp>
        <p:nvSpPr>
          <p:cNvPr id="5" name="Footer Placeholder 1">
            <a:extLst>
              <a:ext uri="{FF2B5EF4-FFF2-40B4-BE49-F238E27FC236}">
                <a16:creationId xmlns:a16="http://schemas.microsoft.com/office/drawing/2014/main" id="{E9FB1199-A43C-4AF4-962F-821EA88E556A}"/>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6" name="Rectangle 5" descr="Outcome 1: Increased compliance with child labor laws in the cocoa sector&#10;">
            <a:extLst>
              <a:ext uri="{FF2B5EF4-FFF2-40B4-BE49-F238E27FC236}">
                <a16:creationId xmlns:a16="http://schemas.microsoft.com/office/drawing/2014/main" id="{2D389FC4-B3CA-49B7-B586-1CC9F862F5BE}"/>
              </a:ext>
            </a:extLst>
          </p:cNvPr>
          <p:cNvSpPr/>
          <p:nvPr/>
        </p:nvSpPr>
        <p:spPr>
          <a:xfrm>
            <a:off x="580032" y="1526097"/>
            <a:ext cx="7376615" cy="9424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pPr>
            <a:r>
              <a:rPr lang="en-US" sz="2600" dirty="0">
                <a:solidFill>
                  <a:srgbClr val="000000"/>
                </a:solidFill>
                <a:latin typeface="Arial"/>
                <a:cs typeface="Arial"/>
              </a:rPr>
              <a:t>Outcome 1: Increased compliance with child labor laws in the cocoa sector</a:t>
            </a:r>
          </a:p>
        </p:txBody>
      </p:sp>
    </p:spTree>
    <p:extLst>
      <p:ext uri="{BB962C8B-B14F-4D97-AF65-F5344CB8AC3E}">
        <p14:creationId xmlns:p14="http://schemas.microsoft.com/office/powerpoint/2010/main" val="1661386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wipe(down)">
                                      <p:cBhvr>
                                        <p:cTn id="7" dur="500"/>
                                        <p:tgtEl>
                                          <p:spTgt spid="18227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2275">
                                            <p:txEl>
                                              <p:pRg st="1" end="1"/>
                                            </p:txEl>
                                          </p:spTgt>
                                        </p:tgtEl>
                                        <p:attrNameLst>
                                          <p:attrName>style.visibility</p:attrName>
                                        </p:attrNameLst>
                                      </p:cBhvr>
                                      <p:to>
                                        <p:strVal val="visible"/>
                                      </p:to>
                                    </p:set>
                                    <p:animEffect transition="in" filter="wipe(down)">
                                      <p:cBhvr>
                                        <p:cTn id="10" dur="500"/>
                                        <p:tgtEl>
                                          <p:spTgt spid="1822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wipe(down)">
                                      <p:cBhvr>
                                        <p:cTn id="15" dur="500"/>
                                        <p:tgtEl>
                                          <p:spTgt spid="182275">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82275">
                                            <p:txEl>
                                              <p:pRg st="3" end="3"/>
                                            </p:txEl>
                                          </p:spTgt>
                                        </p:tgtEl>
                                        <p:attrNameLst>
                                          <p:attrName>style.visibility</p:attrName>
                                        </p:attrNameLst>
                                      </p:cBhvr>
                                      <p:to>
                                        <p:strVal val="visible"/>
                                      </p:to>
                                    </p:set>
                                    <p:animEffect transition="in" filter="wipe(down)">
                                      <p:cBhvr>
                                        <p:cTn id="18" dur="500"/>
                                        <p:tgtEl>
                                          <p:spTgt spid="182275">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82275">
                                            <p:txEl>
                                              <p:pRg st="4" end="4"/>
                                            </p:txEl>
                                          </p:spTgt>
                                        </p:tgtEl>
                                        <p:attrNameLst>
                                          <p:attrName>style.visibility</p:attrName>
                                        </p:attrNameLst>
                                      </p:cBhvr>
                                      <p:to>
                                        <p:strVal val="visible"/>
                                      </p:to>
                                    </p:set>
                                    <p:animEffect transition="in" filter="wipe(down)">
                                      <p:cBhvr>
                                        <p:cTn id="21" dur="500"/>
                                        <p:tgtEl>
                                          <p:spTgt spid="18227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2275">
                                            <p:txEl>
                                              <p:pRg st="5" end="5"/>
                                            </p:txEl>
                                          </p:spTgt>
                                        </p:tgtEl>
                                        <p:attrNameLst>
                                          <p:attrName>style.visibility</p:attrName>
                                        </p:attrNameLst>
                                      </p:cBhvr>
                                      <p:to>
                                        <p:strVal val="visible"/>
                                      </p:to>
                                    </p:set>
                                    <p:animEffect transition="in" filter="wipe(down)">
                                      <p:cBhvr>
                                        <p:cTn id="26" dur="500"/>
                                        <p:tgtEl>
                                          <p:spTgt spid="182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17D387-854F-46E3-93EF-2211E6A07D8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Reviewing the Theory of Change">
            <a:extLst>
              <a:ext uri="{FF2B5EF4-FFF2-40B4-BE49-F238E27FC236}">
                <a16:creationId xmlns:a16="http://schemas.microsoft.com/office/drawing/2014/main" id="{A0005A6A-1A55-4651-B77E-C03DFA1E77CF}"/>
              </a:ext>
            </a:extLst>
          </p:cNvPr>
          <p:cNvSpPr>
            <a:spLocks noGrp="1"/>
          </p:cNvSpPr>
          <p:nvPr>
            <p:ph type="title"/>
          </p:nvPr>
        </p:nvSpPr>
        <p:spPr>
          <a:xfrm>
            <a:off x="515554" y="0"/>
            <a:ext cx="10218486" cy="1325563"/>
          </a:xfrm>
        </p:spPr>
        <p:txBody>
          <a:bodyPr/>
          <a:lstStyle/>
          <a:p>
            <a:r>
              <a:rPr lang="en-US" dirty="0"/>
              <a:t>Reviewing the Theory of Change</a:t>
            </a:r>
          </a:p>
        </p:txBody>
      </p:sp>
      <p:grpSp>
        <p:nvGrpSpPr>
          <p:cNvPr id="5" name="Group 4" descr="Diagram illustrates the example, to reduce incidence of child labor in the targeted communities, then the implementation of child labor programming by civil society must be improved (by improving the capacity of civil society to address child labor, and to increase resources for civil society to address child labor), awareness of child labor among community members and small business owners must be increased, and enforcement of labor laws and regulations by government must be increased. ">
            <a:extLst>
              <a:ext uri="{FF2B5EF4-FFF2-40B4-BE49-F238E27FC236}">
                <a16:creationId xmlns:a16="http://schemas.microsoft.com/office/drawing/2014/main" id="{487DE700-442F-4F3E-A281-A5F7D9B8B243}"/>
              </a:ext>
            </a:extLst>
          </p:cNvPr>
          <p:cNvGrpSpPr/>
          <p:nvPr/>
        </p:nvGrpSpPr>
        <p:grpSpPr>
          <a:xfrm>
            <a:off x="515554" y="1493284"/>
            <a:ext cx="10982049" cy="4040000"/>
            <a:chOff x="993074" y="1655844"/>
            <a:chExt cx="10982049" cy="4040000"/>
          </a:xfrm>
        </p:grpSpPr>
        <p:sp>
          <p:nvSpPr>
            <p:cNvPr id="7" name="Text Box 3" descr="Reduced incidence of child labor in targeted communities &#10;">
              <a:extLst>
                <a:ext uri="{FF2B5EF4-FFF2-40B4-BE49-F238E27FC236}">
                  <a16:creationId xmlns:a16="http://schemas.microsoft.com/office/drawing/2014/main" id="{44FF98C9-8C7C-4A7B-9ED3-0E2887F4A02D}"/>
                </a:ext>
              </a:extLst>
            </p:cNvPr>
            <p:cNvSpPr txBox="1">
              <a:spLocks noChangeArrowheads="1"/>
            </p:cNvSpPr>
            <p:nvPr/>
          </p:nvSpPr>
          <p:spPr bwMode="auto">
            <a:xfrm>
              <a:off x="4295245" y="1655844"/>
              <a:ext cx="4032448" cy="707886"/>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spcAft>
                  <a:spcPct val="60000"/>
                </a:spcAft>
                <a:buFontTx/>
                <a:buNone/>
              </a:pPr>
              <a:r>
                <a:rPr lang="en-US" altLang="en-US" sz="2000" b="1" dirty="0">
                  <a:solidFill>
                    <a:schemeClr val="tx1"/>
                  </a:solidFill>
                  <a:latin typeface="+mn-lt"/>
                </a:rPr>
                <a:t>Reduced incidence of child labor in targeted communities </a:t>
              </a:r>
            </a:p>
          </p:txBody>
        </p:sp>
        <p:sp>
          <p:nvSpPr>
            <p:cNvPr id="8" name="Text Box 4" descr="Improved implementations of child labor programming by civil society &#10;">
              <a:extLst>
                <a:ext uri="{FF2B5EF4-FFF2-40B4-BE49-F238E27FC236}">
                  <a16:creationId xmlns:a16="http://schemas.microsoft.com/office/drawing/2014/main" id="{A8F26F58-B958-46A3-A10C-E0734C405ABB}"/>
                </a:ext>
              </a:extLst>
            </p:cNvPr>
            <p:cNvSpPr txBox="1">
              <a:spLocks noChangeArrowheads="1"/>
            </p:cNvSpPr>
            <p:nvPr/>
          </p:nvSpPr>
          <p:spPr bwMode="auto">
            <a:xfrm>
              <a:off x="1358900" y="3114357"/>
              <a:ext cx="3333719"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tx1"/>
                  </a:solidFill>
                  <a:latin typeface="+mn-lt"/>
                </a:rPr>
                <a:t>Improved implementations of child labor programming by civil society </a:t>
              </a:r>
            </a:p>
          </p:txBody>
        </p:sp>
        <p:cxnSp>
          <p:nvCxnSpPr>
            <p:cNvPr id="9" name="Elbow Connector 2">
              <a:extLst>
                <a:ext uri="{FF2B5EF4-FFF2-40B4-BE49-F238E27FC236}">
                  <a16:creationId xmlns:a16="http://schemas.microsoft.com/office/drawing/2014/main" id="{78CB5F0A-0F7C-4BDE-A3CD-E2FA235425CA}"/>
                </a:ext>
              </a:extLst>
            </p:cNvPr>
            <p:cNvCxnSpPr>
              <a:cxnSpLocks/>
              <a:stCxn id="8" idx="0"/>
              <a:endCxn id="7" idx="2"/>
            </p:cNvCxnSpPr>
            <p:nvPr/>
          </p:nvCxnSpPr>
          <p:spPr>
            <a:xfrm rot="5400000" flipH="1" flipV="1">
              <a:off x="4293301" y="1096190"/>
              <a:ext cx="750627" cy="32857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0" name="Text Box 4" descr="Increased awareness of child labor among community members and small business owners &#10;">
              <a:extLst>
                <a:ext uri="{FF2B5EF4-FFF2-40B4-BE49-F238E27FC236}">
                  <a16:creationId xmlns:a16="http://schemas.microsoft.com/office/drawing/2014/main" id="{9D198A61-0A7C-4603-832D-B3F39596A9CB}"/>
                </a:ext>
              </a:extLst>
            </p:cNvPr>
            <p:cNvSpPr txBox="1">
              <a:spLocks noChangeArrowheads="1"/>
            </p:cNvSpPr>
            <p:nvPr/>
          </p:nvSpPr>
          <p:spPr bwMode="auto">
            <a:xfrm>
              <a:off x="5551136" y="3039874"/>
              <a:ext cx="2994987"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tx1"/>
                  </a:solidFill>
                  <a:latin typeface="+mn-lt"/>
                </a:rPr>
                <a:t>Increased awareness of child labor among community members and small business owners </a:t>
              </a:r>
            </a:p>
          </p:txBody>
        </p:sp>
        <p:cxnSp>
          <p:nvCxnSpPr>
            <p:cNvPr id="11" name="Elbow Connector 6">
              <a:extLst>
                <a:ext uri="{FF2B5EF4-FFF2-40B4-BE49-F238E27FC236}">
                  <a16:creationId xmlns:a16="http://schemas.microsoft.com/office/drawing/2014/main" id="{5838908F-8692-4C9B-BF2A-C530C9DAACF7}"/>
                </a:ext>
              </a:extLst>
            </p:cNvPr>
            <p:cNvCxnSpPr>
              <a:cxnSpLocks/>
              <a:stCxn id="10" idx="0"/>
              <a:endCxn id="7" idx="2"/>
            </p:cNvCxnSpPr>
            <p:nvPr/>
          </p:nvCxnSpPr>
          <p:spPr>
            <a:xfrm rot="16200000" flipV="1">
              <a:off x="6341978" y="2333221"/>
              <a:ext cx="676144" cy="737161"/>
            </a:xfrm>
            <a:prstGeom prst="bentConnector3">
              <a:avLst>
                <a:gd name="adj1" fmla="val 42198"/>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2" name="Text Box 4" descr="Improved capacity of civil society to address child labor&#10;">
              <a:extLst>
                <a:ext uri="{FF2B5EF4-FFF2-40B4-BE49-F238E27FC236}">
                  <a16:creationId xmlns:a16="http://schemas.microsoft.com/office/drawing/2014/main" id="{4234E8E1-535D-45F2-A169-ACCEBD607E3B}"/>
                </a:ext>
              </a:extLst>
            </p:cNvPr>
            <p:cNvSpPr txBox="1">
              <a:spLocks noChangeArrowheads="1"/>
            </p:cNvSpPr>
            <p:nvPr/>
          </p:nvSpPr>
          <p:spPr bwMode="auto">
            <a:xfrm>
              <a:off x="993074" y="4680181"/>
              <a:ext cx="2469437"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tx1"/>
                  </a:solidFill>
                  <a:latin typeface="+mn-lt"/>
                </a:rPr>
                <a:t>Improved capacity of civil society to address child labor</a:t>
              </a:r>
            </a:p>
          </p:txBody>
        </p:sp>
        <p:cxnSp>
          <p:nvCxnSpPr>
            <p:cNvPr id="13" name="Elbow Connector 8">
              <a:extLst>
                <a:ext uri="{FF2B5EF4-FFF2-40B4-BE49-F238E27FC236}">
                  <a16:creationId xmlns:a16="http://schemas.microsoft.com/office/drawing/2014/main" id="{83D2E8A0-1CDF-4A98-B02B-CDE16DF655BC}"/>
                </a:ext>
              </a:extLst>
            </p:cNvPr>
            <p:cNvCxnSpPr>
              <a:cxnSpLocks/>
              <a:stCxn id="12" idx="0"/>
              <a:endCxn id="8" idx="2"/>
            </p:cNvCxnSpPr>
            <p:nvPr/>
          </p:nvCxnSpPr>
          <p:spPr>
            <a:xfrm rot="5400000" flipH="1" flipV="1">
              <a:off x="2351696" y="4006118"/>
              <a:ext cx="550161" cy="797967"/>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4" name="Text Box 4" descr="Increased resources for civil society to address child labor&#10;">
              <a:extLst>
                <a:ext uri="{FF2B5EF4-FFF2-40B4-BE49-F238E27FC236}">
                  <a16:creationId xmlns:a16="http://schemas.microsoft.com/office/drawing/2014/main" id="{A8FC358C-B0E4-4D34-87AA-9B3C483471FA}"/>
                </a:ext>
              </a:extLst>
            </p:cNvPr>
            <p:cNvSpPr txBox="1">
              <a:spLocks noChangeArrowheads="1"/>
            </p:cNvSpPr>
            <p:nvPr/>
          </p:nvSpPr>
          <p:spPr bwMode="auto">
            <a:xfrm>
              <a:off x="4229134" y="4680180"/>
              <a:ext cx="2417850"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tx1"/>
                  </a:solidFill>
                  <a:latin typeface="+mn-lt"/>
                </a:rPr>
                <a:t>Increased resources for civil society to address child labor</a:t>
              </a:r>
            </a:p>
          </p:txBody>
        </p:sp>
        <p:cxnSp>
          <p:nvCxnSpPr>
            <p:cNvPr id="15" name="Elbow Connector 10">
              <a:extLst>
                <a:ext uri="{FF2B5EF4-FFF2-40B4-BE49-F238E27FC236}">
                  <a16:creationId xmlns:a16="http://schemas.microsoft.com/office/drawing/2014/main" id="{25321EB0-42AB-4C54-82AC-6BCBC80A2795}"/>
                </a:ext>
              </a:extLst>
            </p:cNvPr>
            <p:cNvCxnSpPr>
              <a:cxnSpLocks/>
              <a:stCxn id="14" idx="0"/>
              <a:endCxn id="8" idx="2"/>
            </p:cNvCxnSpPr>
            <p:nvPr/>
          </p:nvCxnSpPr>
          <p:spPr>
            <a:xfrm rot="16200000" flipV="1">
              <a:off x="3956830" y="3198950"/>
              <a:ext cx="550160" cy="2412299"/>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6" name="Text Box 4" descr="Increased enforcement of labor laws and regulations by government &#10;">
              <a:extLst>
                <a:ext uri="{FF2B5EF4-FFF2-40B4-BE49-F238E27FC236}">
                  <a16:creationId xmlns:a16="http://schemas.microsoft.com/office/drawing/2014/main" id="{B93C64C7-7D5D-4CA5-B424-CEF96AB13115}"/>
                </a:ext>
              </a:extLst>
            </p:cNvPr>
            <p:cNvSpPr txBox="1">
              <a:spLocks noChangeArrowheads="1"/>
            </p:cNvSpPr>
            <p:nvPr/>
          </p:nvSpPr>
          <p:spPr bwMode="auto">
            <a:xfrm>
              <a:off x="9484938" y="3037472"/>
              <a:ext cx="2490185"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tx1"/>
                  </a:solidFill>
                  <a:latin typeface="+mn-lt"/>
                </a:rPr>
                <a:t>Increased enforcement of labor laws and regulations by government </a:t>
              </a:r>
            </a:p>
          </p:txBody>
        </p:sp>
        <p:cxnSp>
          <p:nvCxnSpPr>
            <p:cNvPr id="17" name="Elbow Connector 20">
              <a:extLst>
                <a:ext uri="{FF2B5EF4-FFF2-40B4-BE49-F238E27FC236}">
                  <a16:creationId xmlns:a16="http://schemas.microsoft.com/office/drawing/2014/main" id="{DABFF807-FF62-4E81-BACB-0C8B32623702}"/>
                </a:ext>
              </a:extLst>
            </p:cNvPr>
            <p:cNvCxnSpPr>
              <a:cxnSpLocks/>
              <a:stCxn id="16" idx="0"/>
              <a:endCxn id="7" idx="2"/>
            </p:cNvCxnSpPr>
            <p:nvPr/>
          </p:nvCxnSpPr>
          <p:spPr>
            <a:xfrm rot="16200000" flipV="1">
              <a:off x="8183879" y="491320"/>
              <a:ext cx="673742" cy="4418562"/>
            </a:xfrm>
            <a:prstGeom prst="bentConnector3">
              <a:avLst>
                <a:gd name="adj1" fmla="val 4478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23" name="Rectangle 22" descr="Mapping Progress ">
            <a:extLst>
              <a:ext uri="{FF2B5EF4-FFF2-40B4-BE49-F238E27FC236}">
                <a16:creationId xmlns:a16="http://schemas.microsoft.com/office/drawing/2014/main" id="{DF785EC2-6572-4659-9F87-8DEA5D4A341A}"/>
              </a:ext>
            </a:extLst>
          </p:cNvPr>
          <p:cNvSpPr/>
          <p:nvPr/>
        </p:nvSpPr>
        <p:spPr>
          <a:xfrm>
            <a:off x="515554" y="1533342"/>
            <a:ext cx="2829945" cy="461665"/>
          </a:xfrm>
          <a:prstGeom prst="rect">
            <a:avLst/>
          </a:prstGeom>
        </p:spPr>
        <p:txBody>
          <a:bodyPr wrap="square">
            <a:spAutoFit/>
          </a:bodyPr>
          <a:lstStyle/>
          <a:p>
            <a:r>
              <a:rPr lang="en-US" sz="2400" b="1" dirty="0"/>
              <a:t>Mapping Progress</a:t>
            </a:r>
          </a:p>
        </p:txBody>
      </p:sp>
      <p:sp>
        <p:nvSpPr>
          <p:cNvPr id="27" name="Arrow: Right 26">
            <a:extLst>
              <a:ext uri="{FF2B5EF4-FFF2-40B4-BE49-F238E27FC236}">
                <a16:creationId xmlns:a16="http://schemas.microsoft.com/office/drawing/2014/main" id="{FD3AA30A-2067-42CE-9B4B-71E32AD34867}"/>
              </a:ext>
              <a:ext uri="{C183D7F6-B498-43B3-948B-1728B52AA6E4}">
                <adec:decorative xmlns:adec="http://schemas.microsoft.com/office/drawing/2017/decorative" val="1"/>
              </a:ext>
            </a:extLst>
          </p:cNvPr>
          <p:cNvSpPr/>
          <p:nvPr/>
        </p:nvSpPr>
        <p:spPr>
          <a:xfrm rot="17693535">
            <a:off x="9979739" y="3179833"/>
            <a:ext cx="726800" cy="581767"/>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C3A4E581-25C4-4774-BB64-0DCC57993A75}"/>
              </a:ext>
              <a:ext uri="{C183D7F6-B498-43B3-948B-1728B52AA6E4}">
                <adec:decorative xmlns:adec="http://schemas.microsoft.com/office/drawing/2017/decorative" val="1"/>
              </a:ext>
            </a:extLst>
          </p:cNvPr>
          <p:cNvSpPr/>
          <p:nvPr/>
        </p:nvSpPr>
        <p:spPr>
          <a:xfrm rot="17693535">
            <a:off x="1353899" y="4653033"/>
            <a:ext cx="726800" cy="581767"/>
          </a:xfrm>
          <a:prstGeom prst="rightArrow">
            <a:avLst/>
          </a:prstGeom>
          <a:gradFill flip="none" rotWithShape="1">
            <a:gsLst>
              <a:gs pos="0">
                <a:srgbClr val="719024">
                  <a:tint val="66000"/>
                  <a:satMod val="160000"/>
                  <a:alpha val="0"/>
                </a:srgbClr>
              </a:gs>
              <a:gs pos="50000">
                <a:srgbClr val="719024">
                  <a:tint val="44500"/>
                  <a:satMod val="160000"/>
                </a:srgbClr>
              </a:gs>
              <a:gs pos="100000">
                <a:srgbClr val="719024">
                  <a:tint val="23500"/>
                  <a:satMod val="160000"/>
                </a:srgb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8665329E-C9E1-4600-A191-7C34C6130F52}"/>
              </a:ext>
              <a:ext uri="{C183D7F6-B498-43B3-948B-1728B52AA6E4}">
                <adec:decorative xmlns:adec="http://schemas.microsoft.com/office/drawing/2017/decorative" val="1"/>
              </a:ext>
            </a:extLst>
          </p:cNvPr>
          <p:cNvSpPr/>
          <p:nvPr/>
        </p:nvSpPr>
        <p:spPr>
          <a:xfrm rot="3378892">
            <a:off x="4605099" y="4724152"/>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80C0EEE3-05DB-40CD-8011-D660E6B3101F}"/>
              </a:ext>
              <a:ext uri="{C183D7F6-B498-43B3-948B-1728B52AA6E4}">
                <adec:decorative xmlns:adec="http://schemas.microsoft.com/office/drawing/2017/decorative" val="1"/>
              </a:ext>
            </a:extLst>
          </p:cNvPr>
          <p:cNvSpPr/>
          <p:nvPr/>
        </p:nvSpPr>
        <p:spPr>
          <a:xfrm rot="3378892">
            <a:off x="2187019" y="3108713"/>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64848056-6076-47C5-8D20-E7E8D75ACD58}"/>
              </a:ext>
              <a:ext uri="{C183D7F6-B498-43B3-948B-1728B52AA6E4}">
                <adec:decorative xmlns:adec="http://schemas.microsoft.com/office/drawing/2017/decorative" val="1"/>
              </a:ext>
            </a:extLst>
          </p:cNvPr>
          <p:cNvSpPr/>
          <p:nvPr/>
        </p:nvSpPr>
        <p:spPr>
          <a:xfrm rot="3378892">
            <a:off x="6230699" y="3240792"/>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75085FD1-7131-497F-9E18-C73FD760265F}"/>
              </a:ext>
              <a:ext uri="{C183D7F6-B498-43B3-948B-1728B52AA6E4}">
                <adec:decorative xmlns:adec="http://schemas.microsoft.com/office/drawing/2017/decorative" val="1"/>
              </a:ext>
            </a:extLst>
          </p:cNvPr>
          <p:cNvSpPr/>
          <p:nvPr/>
        </p:nvSpPr>
        <p:spPr>
          <a:xfrm rot="3378892">
            <a:off x="5499179" y="1574552"/>
            <a:ext cx="726800" cy="581767"/>
          </a:xfrm>
          <a:prstGeom prst="rightArrow">
            <a:avLst/>
          </a:prstGeom>
          <a:solidFill>
            <a:schemeClr val="accent2">
              <a:lumMod val="40000"/>
              <a:lumOff val="60000"/>
              <a:alpha val="79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340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740A7E-42F9-46D7-90A9-C367BD06771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Title 2" descr="Reviewing the Theory of Change ">
            <a:extLst>
              <a:ext uri="{FF2B5EF4-FFF2-40B4-BE49-F238E27FC236}">
                <a16:creationId xmlns:a16="http://schemas.microsoft.com/office/drawing/2014/main" id="{F08C72B1-1963-4C59-941A-F6C0BD0D7835}"/>
              </a:ext>
            </a:extLst>
          </p:cNvPr>
          <p:cNvSpPr>
            <a:spLocks noGrp="1"/>
          </p:cNvSpPr>
          <p:nvPr>
            <p:ph type="title"/>
          </p:nvPr>
        </p:nvSpPr>
        <p:spPr>
          <a:xfrm>
            <a:off x="421640" y="0"/>
            <a:ext cx="10515600" cy="1325563"/>
          </a:xfrm>
        </p:spPr>
        <p:txBody>
          <a:bodyPr/>
          <a:lstStyle/>
          <a:p>
            <a:r>
              <a:rPr lang="en-US" dirty="0"/>
              <a:t>Reviewing the Theory of Change </a:t>
            </a:r>
          </a:p>
        </p:txBody>
      </p:sp>
      <p:sp>
        <p:nvSpPr>
          <p:cNvPr id="4" name="Content Placeholder 3" descr="Review questions and issues related to project’s Theory of Change:&#10;Is the theory’s “if-then” causal logic holding true?&#10;Are the achievement of all results at one level necessary and sufficient to achieve the results a next higher level? &#10;Is the scope and scale of implementation of project activities and outputs driving progress toward lower-level results (e.g., sub-outcomes)?  &#10;Are critical assumptions holding? Have new/unexpected external factors emerged?&#10;">
            <a:extLst>
              <a:ext uri="{FF2B5EF4-FFF2-40B4-BE49-F238E27FC236}">
                <a16:creationId xmlns:a16="http://schemas.microsoft.com/office/drawing/2014/main" id="{FC7B1090-CAF7-4636-A10B-F76C8875440C}"/>
              </a:ext>
            </a:extLst>
          </p:cNvPr>
          <p:cNvSpPr>
            <a:spLocks noGrp="1"/>
          </p:cNvSpPr>
          <p:nvPr>
            <p:ph idx="1"/>
          </p:nvPr>
        </p:nvSpPr>
        <p:spPr>
          <a:xfrm>
            <a:off x="534814" y="1331919"/>
            <a:ext cx="8782333" cy="4682019"/>
          </a:xfrm>
        </p:spPr>
        <p:txBody>
          <a:bodyPr>
            <a:normAutofit/>
          </a:bodyPr>
          <a:lstStyle/>
          <a:p>
            <a:pPr marL="0" indent="0">
              <a:buNone/>
            </a:pPr>
            <a:r>
              <a:rPr lang="en-US" b="1" dirty="0">
                <a:solidFill>
                  <a:schemeClr val="accent1"/>
                </a:solidFill>
              </a:rPr>
              <a:t>Review questions and issues related to project’s Theory of Change:</a:t>
            </a:r>
          </a:p>
          <a:p>
            <a:pPr marL="344488" indent="-342900">
              <a:buSzPts val="2400"/>
            </a:pPr>
            <a:r>
              <a:rPr lang="en-US" dirty="0"/>
              <a:t>Is the theory’s “</a:t>
            </a:r>
            <a:r>
              <a:rPr lang="en-US" b="1" dirty="0"/>
              <a:t>if-then” causal logic </a:t>
            </a:r>
            <a:r>
              <a:rPr lang="en-US" dirty="0"/>
              <a:t>holding true?</a:t>
            </a:r>
          </a:p>
          <a:p>
            <a:pPr marL="344488" indent="-342900">
              <a:buSzPts val="2400"/>
            </a:pPr>
            <a:r>
              <a:rPr lang="en-US" dirty="0"/>
              <a:t>Are the achievement of all results at one level </a:t>
            </a:r>
            <a:r>
              <a:rPr lang="en-US" b="1" i="1" dirty="0"/>
              <a:t>necessary and sufficient </a:t>
            </a:r>
            <a:r>
              <a:rPr lang="en-US" dirty="0"/>
              <a:t>to achieve the results a next higher level? </a:t>
            </a:r>
          </a:p>
          <a:p>
            <a:pPr marL="344488" indent="-342900">
              <a:buSzPts val="2400"/>
            </a:pPr>
            <a:r>
              <a:rPr lang="en-US" dirty="0"/>
              <a:t>Is the scope and scale of implementation of project activities and outputs driving progress toward lower-level results (e.g., sub-outcomes)?  </a:t>
            </a:r>
            <a:endParaRPr lang="en-US" sz="2800" dirty="0"/>
          </a:p>
          <a:p>
            <a:pPr marL="344488" indent="-342900">
              <a:buSzPts val="2400"/>
            </a:pPr>
            <a:r>
              <a:rPr lang="en-US" sz="2800" dirty="0"/>
              <a:t>Are </a:t>
            </a:r>
            <a:r>
              <a:rPr lang="en-US" sz="2800" b="1" dirty="0"/>
              <a:t>critical assumptions </a:t>
            </a:r>
            <a:r>
              <a:rPr lang="en-US" sz="2800" dirty="0"/>
              <a:t>holding? Have new/unexpected external factors emerged?</a:t>
            </a:r>
          </a:p>
          <a:p>
            <a:pPr marL="0" indent="0">
              <a:buNone/>
            </a:pPr>
            <a:endParaRPr lang="en-US" sz="2800" dirty="0">
              <a:solidFill>
                <a:schemeClr val="accent1"/>
              </a:solidFill>
            </a:endParaRPr>
          </a:p>
          <a:p>
            <a:endParaRPr lang="en-US" dirty="0"/>
          </a:p>
        </p:txBody>
      </p:sp>
      <p:grpSp>
        <p:nvGrpSpPr>
          <p:cNvPr id="5" name="Group 4">
            <a:extLst>
              <a:ext uri="{FF2B5EF4-FFF2-40B4-BE49-F238E27FC236}">
                <a16:creationId xmlns:a16="http://schemas.microsoft.com/office/drawing/2014/main" id="{C1596C62-A474-468E-953C-37665E849885}"/>
              </a:ext>
              <a:ext uri="{C183D7F6-B498-43B3-948B-1728B52AA6E4}">
                <adec:decorative xmlns:adec="http://schemas.microsoft.com/office/drawing/2017/decorative" val="1"/>
              </a:ext>
            </a:extLst>
          </p:cNvPr>
          <p:cNvGrpSpPr/>
          <p:nvPr/>
        </p:nvGrpSpPr>
        <p:grpSpPr>
          <a:xfrm>
            <a:off x="8557846" y="3594575"/>
            <a:ext cx="3413034" cy="2425719"/>
            <a:chOff x="8276491" y="3594575"/>
            <a:chExt cx="3694389" cy="2419363"/>
          </a:xfrm>
        </p:grpSpPr>
        <p:sp>
          <p:nvSpPr>
            <p:cNvPr id="6" name="Rectangle 4">
              <a:extLst>
                <a:ext uri="{FF2B5EF4-FFF2-40B4-BE49-F238E27FC236}">
                  <a16:creationId xmlns:a16="http://schemas.microsoft.com/office/drawing/2014/main" id="{DECCEAE4-DD67-4A72-A5CA-29286E405261}"/>
                </a:ext>
              </a:extLst>
            </p:cNvPr>
            <p:cNvSpPr>
              <a:spLocks noChangeArrowheads="1"/>
            </p:cNvSpPr>
            <p:nvPr/>
          </p:nvSpPr>
          <p:spPr bwMode="auto">
            <a:xfrm>
              <a:off x="10119535" y="3809629"/>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7" name="Rectangle 5">
              <a:extLst>
                <a:ext uri="{FF2B5EF4-FFF2-40B4-BE49-F238E27FC236}">
                  <a16:creationId xmlns:a16="http://schemas.microsoft.com/office/drawing/2014/main" id="{9741ED93-3496-4EDC-A4C3-0899383D85D8}"/>
                </a:ext>
                <a:ext uri="{C183D7F6-B498-43B3-948B-1728B52AA6E4}">
                  <adec:decorative xmlns:adec="http://schemas.microsoft.com/office/drawing/2017/decorative" val="1"/>
                </a:ext>
              </a:extLst>
            </p:cNvPr>
            <p:cNvSpPr>
              <a:spLocks noChangeArrowheads="1"/>
            </p:cNvSpPr>
            <p:nvPr/>
          </p:nvSpPr>
          <p:spPr bwMode="auto">
            <a:xfrm>
              <a:off x="9770851" y="5476302"/>
              <a:ext cx="1046052" cy="537636"/>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8" name="Rectangle 6">
              <a:extLst>
                <a:ext uri="{FF2B5EF4-FFF2-40B4-BE49-F238E27FC236}">
                  <a16:creationId xmlns:a16="http://schemas.microsoft.com/office/drawing/2014/main" id="{C0D467B8-F2E4-4B51-BC48-4F2AD8F813FA}"/>
                </a:ext>
                <a:ext uri="{C183D7F6-B498-43B3-948B-1728B52AA6E4}">
                  <adec:decorative xmlns:adec="http://schemas.microsoft.com/office/drawing/2017/decorative" val="1"/>
                </a:ext>
              </a:extLst>
            </p:cNvPr>
            <p:cNvSpPr>
              <a:spLocks noChangeArrowheads="1"/>
            </p:cNvSpPr>
            <p:nvPr/>
          </p:nvSpPr>
          <p:spPr bwMode="auto">
            <a:xfrm>
              <a:off x="8276491" y="5476302"/>
              <a:ext cx="1046052" cy="537636"/>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9" name="Rectangle 7">
              <a:extLst>
                <a:ext uri="{FF2B5EF4-FFF2-40B4-BE49-F238E27FC236}">
                  <a16:creationId xmlns:a16="http://schemas.microsoft.com/office/drawing/2014/main" id="{B9676916-F65B-4F60-BA3B-43CC5EF73C06}"/>
                </a:ext>
                <a:ext uri="{C183D7F6-B498-43B3-948B-1728B52AA6E4}">
                  <adec:decorative xmlns:adec="http://schemas.microsoft.com/office/drawing/2017/decorative" val="1"/>
                </a:ext>
              </a:extLst>
            </p:cNvPr>
            <p:cNvSpPr>
              <a:spLocks noChangeArrowheads="1"/>
            </p:cNvSpPr>
            <p:nvPr/>
          </p:nvSpPr>
          <p:spPr bwMode="auto">
            <a:xfrm>
              <a:off x="10767090" y="4669847"/>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0" name="Rectangle 8">
              <a:extLst>
                <a:ext uri="{FF2B5EF4-FFF2-40B4-BE49-F238E27FC236}">
                  <a16:creationId xmlns:a16="http://schemas.microsoft.com/office/drawing/2014/main" id="{EA172C5B-3A90-4D0B-AAE6-6447310486F4}"/>
                </a:ext>
                <a:ext uri="{C183D7F6-B498-43B3-948B-1728B52AA6E4}">
                  <adec:decorative xmlns:adec="http://schemas.microsoft.com/office/drawing/2017/decorative" val="1"/>
                </a:ext>
              </a:extLst>
            </p:cNvPr>
            <p:cNvSpPr>
              <a:spLocks noChangeArrowheads="1"/>
            </p:cNvSpPr>
            <p:nvPr/>
          </p:nvSpPr>
          <p:spPr bwMode="auto">
            <a:xfrm>
              <a:off x="9173107" y="4669847"/>
              <a:ext cx="1046052" cy="537636"/>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1" name="AutoShape 9">
              <a:extLst>
                <a:ext uri="{FF2B5EF4-FFF2-40B4-BE49-F238E27FC236}">
                  <a16:creationId xmlns:a16="http://schemas.microsoft.com/office/drawing/2014/main" id="{82F5D7E6-2F51-42BC-B719-0665A2CF0B0A}"/>
                </a:ext>
              </a:extLst>
            </p:cNvPr>
            <p:cNvCxnSpPr>
              <a:cxnSpLocks noChangeShapeType="1"/>
              <a:stCxn id="8" idx="0"/>
              <a:endCxn id="10" idx="2"/>
            </p:cNvCxnSpPr>
            <p:nvPr/>
          </p:nvCxnSpPr>
          <p:spPr bwMode="auto">
            <a:xfrm rot="16200000">
              <a:off x="9123496" y="4893585"/>
              <a:ext cx="248657" cy="896616"/>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2" name="AutoShape 10">
              <a:extLst>
                <a:ext uri="{FF2B5EF4-FFF2-40B4-BE49-F238E27FC236}">
                  <a16:creationId xmlns:a16="http://schemas.microsoft.com/office/drawing/2014/main" id="{385F0122-9FC3-4862-B55F-9C7B040678B8}"/>
                </a:ext>
                <a:ext uri="{C183D7F6-B498-43B3-948B-1728B52AA6E4}">
                  <adec:decorative xmlns:adec="http://schemas.microsoft.com/office/drawing/2017/decorative" val="1"/>
                </a:ext>
              </a:extLst>
            </p:cNvPr>
            <p:cNvCxnSpPr>
              <a:cxnSpLocks noChangeShapeType="1"/>
              <a:stCxn id="7" idx="0"/>
              <a:endCxn id="10" idx="2"/>
            </p:cNvCxnSpPr>
            <p:nvPr/>
          </p:nvCxnSpPr>
          <p:spPr bwMode="auto">
            <a:xfrm rot="5400000" flipH="1">
              <a:off x="9870676" y="5043021"/>
              <a:ext cx="248657" cy="597744"/>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3" name="AutoShape 11">
              <a:extLst>
                <a:ext uri="{FF2B5EF4-FFF2-40B4-BE49-F238E27FC236}">
                  <a16:creationId xmlns:a16="http://schemas.microsoft.com/office/drawing/2014/main" id="{74BCBAD2-8502-4055-B9A8-F0AD16BBA2E9}"/>
                </a:ext>
                <a:ext uri="{C183D7F6-B498-43B3-948B-1728B52AA6E4}">
                  <adec:decorative xmlns:adec="http://schemas.microsoft.com/office/drawing/2017/decorative" val="1"/>
                </a:ext>
              </a:extLst>
            </p:cNvPr>
            <p:cNvCxnSpPr>
              <a:cxnSpLocks noChangeShapeType="1"/>
              <a:stCxn id="10" idx="0"/>
              <a:endCxn id="6" idx="2"/>
            </p:cNvCxnSpPr>
            <p:nvPr/>
          </p:nvCxnSpPr>
          <p:spPr bwMode="auto">
            <a:xfrm rot="16200000">
              <a:off x="10018136" y="4035343"/>
              <a:ext cx="302420" cy="946428"/>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14" name="AutoShape 12">
              <a:extLst>
                <a:ext uri="{FF2B5EF4-FFF2-40B4-BE49-F238E27FC236}">
                  <a16:creationId xmlns:a16="http://schemas.microsoft.com/office/drawing/2014/main" id="{7376B6EA-A493-4F25-BD51-84A907265E4D}"/>
                </a:ext>
                <a:ext uri="{C183D7F6-B498-43B3-948B-1728B52AA6E4}">
                  <adec:decorative xmlns:adec="http://schemas.microsoft.com/office/drawing/2017/decorative" val="1"/>
                </a:ext>
              </a:extLst>
            </p:cNvPr>
            <p:cNvCxnSpPr>
              <a:cxnSpLocks noChangeShapeType="1"/>
              <a:stCxn id="9" idx="0"/>
              <a:endCxn id="6" idx="2"/>
            </p:cNvCxnSpPr>
            <p:nvPr/>
          </p:nvCxnSpPr>
          <p:spPr bwMode="auto">
            <a:xfrm rot="5400000" flipH="1">
              <a:off x="10815128" y="4184779"/>
              <a:ext cx="302420" cy="647556"/>
            </a:xfrm>
            <a:prstGeom prst="bentConnector3">
              <a:avLst>
                <a:gd name="adj1" fmla="val 50000"/>
              </a:avLst>
            </a:prstGeom>
            <a:noFill/>
            <a:ln w="28575">
              <a:solidFill>
                <a:srgbClr val="002060"/>
              </a:solidFill>
              <a:miter lim="800000"/>
              <a:headEnd/>
              <a:tailEnd type="triangle" w="med" len="med"/>
            </a:ln>
            <a:extLst>
              <a:ext uri="{909E8E84-426E-40DD-AFC4-6F175D3DCCD1}">
                <a14:hiddenFill xmlns:a14="http://schemas.microsoft.com/office/drawing/2010/main">
                  <a:noFill/>
                </a14:hiddenFill>
              </a:ext>
            </a:extLst>
          </p:spPr>
        </p:cxnSp>
        <p:sp>
          <p:nvSpPr>
            <p:cNvPr id="15" name="Freeform 14">
              <a:extLst>
                <a:ext uri="{FF2B5EF4-FFF2-40B4-BE49-F238E27FC236}">
                  <a16:creationId xmlns:a16="http://schemas.microsoft.com/office/drawing/2014/main" id="{D86E14E5-FBA1-4FCA-A111-64D20E7731FE}"/>
                </a:ext>
                <a:ext uri="{C183D7F6-B498-43B3-948B-1728B52AA6E4}">
                  <adec:decorative xmlns:adec="http://schemas.microsoft.com/office/drawing/2017/decorative" val="1"/>
                </a:ext>
              </a:extLst>
            </p:cNvPr>
            <p:cNvSpPr>
              <a:spLocks/>
            </p:cNvSpPr>
            <p:nvPr/>
          </p:nvSpPr>
          <p:spPr bwMode="auto">
            <a:xfrm>
              <a:off x="8990463" y="3594575"/>
              <a:ext cx="2980417" cy="1923170"/>
            </a:xfrm>
            <a:custGeom>
              <a:avLst/>
              <a:gdLst>
                <a:gd name="T0" fmla="*/ 1544 w 2872"/>
                <a:gd name="T1" fmla="*/ 48 h 1717"/>
                <a:gd name="T2" fmla="*/ 1040 w 2872"/>
                <a:gd name="T3" fmla="*/ 64 h 1717"/>
                <a:gd name="T4" fmla="*/ 976 w 2872"/>
                <a:gd name="T5" fmla="*/ 96 h 1717"/>
                <a:gd name="T6" fmla="*/ 928 w 2872"/>
                <a:gd name="T7" fmla="*/ 128 h 1717"/>
                <a:gd name="T8" fmla="*/ 712 w 2872"/>
                <a:gd name="T9" fmla="*/ 192 h 1717"/>
                <a:gd name="T10" fmla="*/ 616 w 2872"/>
                <a:gd name="T11" fmla="*/ 248 h 1717"/>
                <a:gd name="T12" fmla="*/ 544 w 2872"/>
                <a:gd name="T13" fmla="*/ 288 h 1717"/>
                <a:gd name="T14" fmla="*/ 472 w 2872"/>
                <a:gd name="T15" fmla="*/ 336 h 1717"/>
                <a:gd name="T16" fmla="*/ 416 w 2872"/>
                <a:gd name="T17" fmla="*/ 408 h 1717"/>
                <a:gd name="T18" fmla="*/ 392 w 2872"/>
                <a:gd name="T19" fmla="*/ 424 h 1717"/>
                <a:gd name="T20" fmla="*/ 296 w 2872"/>
                <a:gd name="T21" fmla="*/ 488 h 1717"/>
                <a:gd name="T22" fmla="*/ 192 w 2872"/>
                <a:gd name="T23" fmla="*/ 592 h 1717"/>
                <a:gd name="T24" fmla="*/ 128 w 2872"/>
                <a:gd name="T25" fmla="*/ 688 h 1717"/>
                <a:gd name="T26" fmla="*/ 104 w 2872"/>
                <a:gd name="T27" fmla="*/ 760 h 1717"/>
                <a:gd name="T28" fmla="*/ 0 w 2872"/>
                <a:gd name="T29" fmla="*/ 1080 h 1717"/>
                <a:gd name="T30" fmla="*/ 8 w 2872"/>
                <a:gd name="T31" fmla="*/ 1416 h 1717"/>
                <a:gd name="T32" fmla="*/ 64 w 2872"/>
                <a:gd name="T33" fmla="*/ 1504 h 1717"/>
                <a:gd name="T34" fmla="*/ 104 w 2872"/>
                <a:gd name="T35" fmla="*/ 1552 h 1717"/>
                <a:gd name="T36" fmla="*/ 240 w 2872"/>
                <a:gd name="T37" fmla="*/ 1608 h 1717"/>
                <a:gd name="T38" fmla="*/ 432 w 2872"/>
                <a:gd name="T39" fmla="*/ 1664 h 1717"/>
                <a:gd name="T40" fmla="*/ 584 w 2872"/>
                <a:gd name="T41" fmla="*/ 1704 h 1717"/>
                <a:gd name="T42" fmla="*/ 1288 w 2872"/>
                <a:gd name="T43" fmla="*/ 1672 h 1717"/>
                <a:gd name="T44" fmla="*/ 2088 w 2872"/>
                <a:gd name="T45" fmla="*/ 1680 h 1717"/>
                <a:gd name="T46" fmla="*/ 2512 w 2872"/>
                <a:gd name="T47" fmla="*/ 1656 h 1717"/>
                <a:gd name="T48" fmla="*/ 2608 w 2872"/>
                <a:gd name="T49" fmla="*/ 1624 h 1717"/>
                <a:gd name="T50" fmla="*/ 2680 w 2872"/>
                <a:gd name="T51" fmla="*/ 1584 h 1717"/>
                <a:gd name="T52" fmla="*/ 2704 w 2872"/>
                <a:gd name="T53" fmla="*/ 1560 h 1717"/>
                <a:gd name="T54" fmla="*/ 2752 w 2872"/>
                <a:gd name="T55" fmla="*/ 1544 h 1717"/>
                <a:gd name="T56" fmla="*/ 2768 w 2872"/>
                <a:gd name="T57" fmla="*/ 1520 h 1717"/>
                <a:gd name="T58" fmla="*/ 2792 w 2872"/>
                <a:gd name="T59" fmla="*/ 1504 h 1717"/>
                <a:gd name="T60" fmla="*/ 2824 w 2872"/>
                <a:gd name="T61" fmla="*/ 1456 h 1717"/>
                <a:gd name="T62" fmla="*/ 2840 w 2872"/>
                <a:gd name="T63" fmla="*/ 1400 h 1717"/>
                <a:gd name="T64" fmla="*/ 2872 w 2872"/>
                <a:gd name="T65" fmla="*/ 1344 h 1717"/>
                <a:gd name="T66" fmla="*/ 2800 w 2872"/>
                <a:gd name="T67" fmla="*/ 848 h 1717"/>
                <a:gd name="T68" fmla="*/ 2768 w 2872"/>
                <a:gd name="T69" fmla="*/ 752 h 1717"/>
                <a:gd name="T70" fmla="*/ 2712 w 2872"/>
                <a:gd name="T71" fmla="*/ 568 h 1717"/>
                <a:gd name="T72" fmla="*/ 2680 w 2872"/>
                <a:gd name="T73" fmla="*/ 456 h 1717"/>
                <a:gd name="T74" fmla="*/ 2608 w 2872"/>
                <a:gd name="T75" fmla="*/ 280 h 1717"/>
                <a:gd name="T76" fmla="*/ 2600 w 2872"/>
                <a:gd name="T77" fmla="*/ 256 h 1717"/>
                <a:gd name="T78" fmla="*/ 2576 w 2872"/>
                <a:gd name="T79" fmla="*/ 240 h 1717"/>
                <a:gd name="T80" fmla="*/ 2440 w 2872"/>
                <a:gd name="T81" fmla="*/ 144 h 1717"/>
                <a:gd name="T82" fmla="*/ 2408 w 2872"/>
                <a:gd name="T83" fmla="*/ 128 h 1717"/>
                <a:gd name="T84" fmla="*/ 2312 w 2872"/>
                <a:gd name="T85" fmla="*/ 120 h 1717"/>
                <a:gd name="T86" fmla="*/ 1488 w 2872"/>
                <a:gd name="T87" fmla="*/ 64 h 17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72"/>
                <a:gd name="T133" fmla="*/ 0 h 1717"/>
                <a:gd name="T134" fmla="*/ 2872 w 2872"/>
                <a:gd name="T135" fmla="*/ 1717 h 17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72" h="1717">
                  <a:moveTo>
                    <a:pt x="1544" y="48"/>
                  </a:moveTo>
                  <a:cubicBezTo>
                    <a:pt x="1384" y="8"/>
                    <a:pt x="1194" y="0"/>
                    <a:pt x="1040" y="64"/>
                  </a:cubicBezTo>
                  <a:cubicBezTo>
                    <a:pt x="1018" y="73"/>
                    <a:pt x="996" y="83"/>
                    <a:pt x="976" y="96"/>
                  </a:cubicBezTo>
                  <a:cubicBezTo>
                    <a:pt x="960" y="107"/>
                    <a:pt x="947" y="123"/>
                    <a:pt x="928" y="128"/>
                  </a:cubicBezTo>
                  <a:cubicBezTo>
                    <a:pt x="870" y="142"/>
                    <a:pt x="761" y="160"/>
                    <a:pt x="712" y="192"/>
                  </a:cubicBezTo>
                  <a:cubicBezTo>
                    <a:pt x="679" y="214"/>
                    <a:pt x="653" y="236"/>
                    <a:pt x="616" y="248"/>
                  </a:cubicBezTo>
                  <a:cubicBezTo>
                    <a:pt x="580" y="284"/>
                    <a:pt x="603" y="268"/>
                    <a:pt x="544" y="288"/>
                  </a:cubicBezTo>
                  <a:cubicBezTo>
                    <a:pt x="517" y="297"/>
                    <a:pt x="496" y="320"/>
                    <a:pt x="472" y="336"/>
                  </a:cubicBezTo>
                  <a:cubicBezTo>
                    <a:pt x="449" y="351"/>
                    <a:pt x="429" y="389"/>
                    <a:pt x="416" y="408"/>
                  </a:cubicBezTo>
                  <a:cubicBezTo>
                    <a:pt x="411" y="416"/>
                    <a:pt x="399" y="418"/>
                    <a:pt x="392" y="424"/>
                  </a:cubicBezTo>
                  <a:cubicBezTo>
                    <a:pt x="360" y="451"/>
                    <a:pt x="330" y="465"/>
                    <a:pt x="296" y="488"/>
                  </a:cubicBezTo>
                  <a:cubicBezTo>
                    <a:pt x="268" y="530"/>
                    <a:pt x="223" y="552"/>
                    <a:pt x="192" y="592"/>
                  </a:cubicBezTo>
                  <a:cubicBezTo>
                    <a:pt x="178" y="610"/>
                    <a:pt x="137" y="662"/>
                    <a:pt x="128" y="688"/>
                  </a:cubicBezTo>
                  <a:cubicBezTo>
                    <a:pt x="120" y="712"/>
                    <a:pt x="118" y="739"/>
                    <a:pt x="104" y="760"/>
                  </a:cubicBezTo>
                  <a:cubicBezTo>
                    <a:pt x="43" y="851"/>
                    <a:pt x="21" y="973"/>
                    <a:pt x="0" y="1080"/>
                  </a:cubicBezTo>
                  <a:cubicBezTo>
                    <a:pt x="3" y="1192"/>
                    <a:pt x="1" y="1304"/>
                    <a:pt x="8" y="1416"/>
                  </a:cubicBezTo>
                  <a:cubicBezTo>
                    <a:pt x="12" y="1474"/>
                    <a:pt x="28" y="1478"/>
                    <a:pt x="64" y="1504"/>
                  </a:cubicBezTo>
                  <a:cubicBezTo>
                    <a:pt x="110" y="1537"/>
                    <a:pt x="69" y="1517"/>
                    <a:pt x="104" y="1552"/>
                  </a:cubicBezTo>
                  <a:cubicBezTo>
                    <a:pt x="135" y="1583"/>
                    <a:pt x="198" y="1600"/>
                    <a:pt x="240" y="1608"/>
                  </a:cubicBezTo>
                  <a:cubicBezTo>
                    <a:pt x="301" y="1639"/>
                    <a:pt x="365" y="1654"/>
                    <a:pt x="432" y="1664"/>
                  </a:cubicBezTo>
                  <a:cubicBezTo>
                    <a:pt x="482" y="1681"/>
                    <a:pt x="534" y="1687"/>
                    <a:pt x="584" y="1704"/>
                  </a:cubicBezTo>
                  <a:cubicBezTo>
                    <a:pt x="810" y="1700"/>
                    <a:pt x="1061" y="1717"/>
                    <a:pt x="1288" y="1672"/>
                  </a:cubicBezTo>
                  <a:cubicBezTo>
                    <a:pt x="1561" y="1682"/>
                    <a:pt x="1810" y="1685"/>
                    <a:pt x="2088" y="1680"/>
                  </a:cubicBezTo>
                  <a:cubicBezTo>
                    <a:pt x="2229" y="1670"/>
                    <a:pt x="2371" y="1667"/>
                    <a:pt x="2512" y="1656"/>
                  </a:cubicBezTo>
                  <a:cubicBezTo>
                    <a:pt x="2544" y="1645"/>
                    <a:pt x="2576" y="1635"/>
                    <a:pt x="2608" y="1624"/>
                  </a:cubicBezTo>
                  <a:cubicBezTo>
                    <a:pt x="2634" y="1615"/>
                    <a:pt x="2654" y="1593"/>
                    <a:pt x="2680" y="1584"/>
                  </a:cubicBezTo>
                  <a:cubicBezTo>
                    <a:pt x="2688" y="1576"/>
                    <a:pt x="2694" y="1565"/>
                    <a:pt x="2704" y="1560"/>
                  </a:cubicBezTo>
                  <a:cubicBezTo>
                    <a:pt x="2719" y="1552"/>
                    <a:pt x="2752" y="1544"/>
                    <a:pt x="2752" y="1544"/>
                  </a:cubicBezTo>
                  <a:cubicBezTo>
                    <a:pt x="2757" y="1536"/>
                    <a:pt x="2761" y="1527"/>
                    <a:pt x="2768" y="1520"/>
                  </a:cubicBezTo>
                  <a:cubicBezTo>
                    <a:pt x="2775" y="1513"/>
                    <a:pt x="2786" y="1511"/>
                    <a:pt x="2792" y="1504"/>
                  </a:cubicBezTo>
                  <a:cubicBezTo>
                    <a:pt x="2805" y="1490"/>
                    <a:pt x="2813" y="1472"/>
                    <a:pt x="2824" y="1456"/>
                  </a:cubicBezTo>
                  <a:cubicBezTo>
                    <a:pt x="2830" y="1448"/>
                    <a:pt x="2838" y="1406"/>
                    <a:pt x="2840" y="1400"/>
                  </a:cubicBezTo>
                  <a:cubicBezTo>
                    <a:pt x="2849" y="1377"/>
                    <a:pt x="2859" y="1364"/>
                    <a:pt x="2872" y="1344"/>
                  </a:cubicBezTo>
                  <a:cubicBezTo>
                    <a:pt x="2866" y="1133"/>
                    <a:pt x="2868" y="1028"/>
                    <a:pt x="2800" y="848"/>
                  </a:cubicBezTo>
                  <a:cubicBezTo>
                    <a:pt x="2787" y="814"/>
                    <a:pt x="2789" y="783"/>
                    <a:pt x="2768" y="752"/>
                  </a:cubicBezTo>
                  <a:cubicBezTo>
                    <a:pt x="2756" y="690"/>
                    <a:pt x="2740" y="624"/>
                    <a:pt x="2712" y="568"/>
                  </a:cubicBezTo>
                  <a:cubicBezTo>
                    <a:pt x="2705" y="520"/>
                    <a:pt x="2701" y="498"/>
                    <a:pt x="2680" y="456"/>
                  </a:cubicBezTo>
                  <a:cubicBezTo>
                    <a:pt x="2667" y="392"/>
                    <a:pt x="2637" y="338"/>
                    <a:pt x="2608" y="280"/>
                  </a:cubicBezTo>
                  <a:cubicBezTo>
                    <a:pt x="2604" y="272"/>
                    <a:pt x="2605" y="263"/>
                    <a:pt x="2600" y="256"/>
                  </a:cubicBezTo>
                  <a:cubicBezTo>
                    <a:pt x="2594" y="248"/>
                    <a:pt x="2583" y="246"/>
                    <a:pt x="2576" y="240"/>
                  </a:cubicBezTo>
                  <a:cubicBezTo>
                    <a:pt x="2527" y="196"/>
                    <a:pt x="2501" y="170"/>
                    <a:pt x="2440" y="144"/>
                  </a:cubicBezTo>
                  <a:cubicBezTo>
                    <a:pt x="2429" y="139"/>
                    <a:pt x="2420" y="130"/>
                    <a:pt x="2408" y="128"/>
                  </a:cubicBezTo>
                  <a:cubicBezTo>
                    <a:pt x="2376" y="122"/>
                    <a:pt x="2344" y="123"/>
                    <a:pt x="2312" y="120"/>
                  </a:cubicBezTo>
                  <a:cubicBezTo>
                    <a:pt x="2044" y="60"/>
                    <a:pt x="1761" y="64"/>
                    <a:pt x="1488" y="64"/>
                  </a:cubicBezTo>
                </a:path>
              </a:pathLst>
            </a:custGeom>
            <a:noFill/>
            <a:ln w="38100" cap="flat" cmpd="sng">
              <a:solidFill>
                <a:srgbClr val="002060"/>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Tree>
    <p:extLst>
      <p:ext uri="{BB962C8B-B14F-4D97-AF65-F5344CB8AC3E}">
        <p14:creationId xmlns:p14="http://schemas.microsoft.com/office/powerpoint/2010/main" val="39579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Exercise 3: Scenario A&#10;"/>
          <p:cNvSpPr>
            <a:spLocks noGrp="1" noChangeArrowheads="1"/>
          </p:cNvSpPr>
          <p:nvPr>
            <p:ph type="title" idx="4294967295"/>
          </p:nvPr>
        </p:nvSpPr>
        <p:spPr bwMode="auto">
          <a:xfrm>
            <a:off x="879231" y="366936"/>
            <a:ext cx="9331569"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mj-lt"/>
                <a:ea typeface="+mj-ea"/>
                <a:cs typeface="+mj-cs"/>
              </a:rPr>
              <a:t>Exercise 3: Scenario A</a:t>
            </a:r>
          </a:p>
        </p:txBody>
      </p:sp>
      <p:sp>
        <p:nvSpPr>
          <p:cNvPr id="128017" name="TextBox 26" descr="Possible Explanations?&#10;"/>
          <p:cNvSpPr txBox="1">
            <a:spLocks noChangeArrowheads="1"/>
          </p:cNvSpPr>
          <p:nvPr/>
        </p:nvSpPr>
        <p:spPr bwMode="auto">
          <a:xfrm>
            <a:off x="879232" y="1222132"/>
            <a:ext cx="37007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Possible Explanations?</a:t>
            </a:r>
          </a:p>
        </p:txBody>
      </p:sp>
      <p:sp>
        <p:nvSpPr>
          <p:cNvPr id="128002" name="Rectangle 3" descr="PO: Reduced Child Labor in Target Communities&#10;"/>
          <p:cNvSpPr>
            <a:spLocks noChangeArrowheads="1"/>
          </p:cNvSpPr>
          <p:nvPr/>
        </p:nvSpPr>
        <p:spPr bwMode="auto">
          <a:xfrm>
            <a:off x="4953999" y="1551125"/>
            <a:ext cx="2688166"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Reduced Child Labor in Target Communities</a:t>
            </a:r>
          </a:p>
        </p:txBody>
      </p:sp>
      <p:sp>
        <p:nvSpPr>
          <p:cNvPr id="128006" name="Rectangle 7" descr="Outcome 1:  Improved implementation of child labor programming by civil society&#10;"/>
          <p:cNvSpPr>
            <a:spLocks noChangeArrowheads="1"/>
          </p:cNvSpPr>
          <p:nvPr/>
        </p:nvSpPr>
        <p:spPr bwMode="auto">
          <a:xfrm>
            <a:off x="2127977" y="3263072"/>
            <a:ext cx="2743200"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Outcome 1:  Improved implementation of child labor programming by civil society</a:t>
            </a:r>
          </a:p>
        </p:txBody>
      </p:sp>
      <p:sp>
        <p:nvSpPr>
          <p:cNvPr id="128005" name="Rectangle 6" descr="Outcome 2: Increased awareness of child labor among community members and small business owners&#10;"/>
          <p:cNvSpPr>
            <a:spLocks noChangeArrowheads="1"/>
          </p:cNvSpPr>
          <p:nvPr/>
        </p:nvSpPr>
        <p:spPr bwMode="auto">
          <a:xfrm>
            <a:off x="5090455" y="3276366"/>
            <a:ext cx="2527101"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dirty="0">
                <a:solidFill>
                  <a:schemeClr val="tx1"/>
                </a:solidFill>
              </a:rPr>
              <a:t>Outcome 2: Increased awareness of child labor among community members and small business owners</a:t>
            </a:r>
          </a:p>
        </p:txBody>
      </p:sp>
      <p:sp>
        <p:nvSpPr>
          <p:cNvPr id="25" name="Text Box 4" descr="Outcome 3: Increased enforcement of labor laws and regulations by government &#10;">
            <a:extLst>
              <a:ext uri="{FF2B5EF4-FFF2-40B4-BE49-F238E27FC236}">
                <a16:creationId xmlns:a16="http://schemas.microsoft.com/office/drawing/2014/main" id="{67DE7231-CF4A-4189-AE55-7BFB05A90E4A}"/>
              </a:ext>
            </a:extLst>
          </p:cNvPr>
          <p:cNvSpPr txBox="1">
            <a:spLocks noChangeArrowheads="1"/>
          </p:cNvSpPr>
          <p:nvPr/>
        </p:nvSpPr>
        <p:spPr bwMode="auto">
          <a:xfrm>
            <a:off x="7800061" y="3262477"/>
            <a:ext cx="2161534"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solidFill>
                  <a:schemeClr val="tx1"/>
                </a:solidFill>
              </a:rPr>
              <a:t>Outcome 3: Increased enforcement of labor laws and regulations by government </a:t>
            </a:r>
          </a:p>
        </p:txBody>
      </p:sp>
      <p:cxnSp>
        <p:nvCxnSpPr>
          <p:cNvPr id="128007" name="AutoShape 8">
            <a:extLst>
              <a:ext uri="{C183D7F6-B498-43B3-948B-1728B52AA6E4}">
                <adec:decorative xmlns:adec="http://schemas.microsoft.com/office/drawing/2017/decorative" val="1"/>
              </a:ext>
            </a:extLst>
          </p:cNvPr>
          <p:cNvCxnSpPr>
            <a:cxnSpLocks noChangeShapeType="1"/>
            <a:stCxn id="128004" idx="0"/>
            <a:endCxn id="128006" idx="2"/>
          </p:cNvCxnSpPr>
          <p:nvPr/>
        </p:nvCxnSpPr>
        <p:spPr bwMode="auto">
          <a:xfrm rot="5400000" flipH="1" flipV="1">
            <a:off x="2740961" y="4351139"/>
            <a:ext cx="523243" cy="99398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a:extLst>
              <a:ext uri="{C183D7F6-B498-43B3-948B-1728B52AA6E4}">
                <adec:decorative xmlns:adec="http://schemas.microsoft.com/office/drawing/2017/decorative" val="1"/>
              </a:ext>
            </a:extLst>
          </p:cNvPr>
          <p:cNvCxnSpPr>
            <a:cxnSpLocks noChangeShapeType="1"/>
            <a:stCxn id="128003" idx="0"/>
            <a:endCxn id="128006" idx="2"/>
          </p:cNvCxnSpPr>
          <p:nvPr/>
        </p:nvCxnSpPr>
        <p:spPr bwMode="auto">
          <a:xfrm rot="16200000" flipV="1">
            <a:off x="3781261" y="4304827"/>
            <a:ext cx="517004" cy="1080372"/>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9" name="AutoShape 10">
            <a:extLst>
              <a:ext uri="{C183D7F6-B498-43B3-948B-1728B52AA6E4}">
                <adec:decorative xmlns:adec="http://schemas.microsoft.com/office/drawing/2017/decorative" val="1"/>
              </a:ext>
            </a:extLst>
          </p:cNvPr>
          <p:cNvCxnSpPr>
            <a:cxnSpLocks noChangeShapeType="1"/>
            <a:stCxn id="128006" idx="0"/>
            <a:endCxn id="128002" idx="2"/>
          </p:cNvCxnSpPr>
          <p:nvPr/>
        </p:nvCxnSpPr>
        <p:spPr bwMode="auto">
          <a:xfrm rot="5400000" flipH="1" flipV="1">
            <a:off x="4550687" y="1515678"/>
            <a:ext cx="696284" cy="2798505"/>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a:extLst>
              <a:ext uri="{C183D7F6-B498-43B3-948B-1728B52AA6E4}">
                <adec:decorative xmlns:adec="http://schemas.microsoft.com/office/drawing/2017/decorative" val="1"/>
              </a:ext>
            </a:extLst>
          </p:cNvPr>
          <p:cNvCxnSpPr>
            <a:cxnSpLocks noChangeShapeType="1"/>
            <a:stCxn id="128005" idx="0"/>
            <a:endCxn id="128002" idx="2"/>
          </p:cNvCxnSpPr>
          <p:nvPr/>
        </p:nvCxnSpPr>
        <p:spPr bwMode="auto">
          <a:xfrm rot="16200000" flipV="1">
            <a:off x="5971255" y="2893615"/>
            <a:ext cx="709578" cy="55924"/>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21" name="AutoShape 42">
            <a:extLst>
              <a:ext uri="{C183D7F6-B498-43B3-948B-1728B52AA6E4}">
                <adec:decorative xmlns:adec="http://schemas.microsoft.com/office/drawing/2017/decorative" val="1"/>
              </a:ext>
            </a:extLst>
          </p:cNvPr>
          <p:cNvSpPr>
            <a:spLocks noChangeArrowheads="1"/>
          </p:cNvSpPr>
          <p:nvPr/>
        </p:nvSpPr>
        <p:spPr bwMode="auto">
          <a:xfrm rot="7993964">
            <a:off x="5813491" y="3481381"/>
            <a:ext cx="665469" cy="763510"/>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37" name="AutoShape 42">
            <a:extLst>
              <a:ext uri="{C183D7F6-B498-43B3-948B-1728B52AA6E4}">
                <adec:decorative xmlns:adec="http://schemas.microsoft.com/office/drawing/2017/decorative" val="1"/>
              </a:ext>
            </a:extLst>
          </p:cNvPr>
          <p:cNvSpPr>
            <a:spLocks noChangeArrowheads="1"/>
          </p:cNvSpPr>
          <p:nvPr/>
        </p:nvSpPr>
        <p:spPr bwMode="auto">
          <a:xfrm rot="7993964">
            <a:off x="5303152" y="1897294"/>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38" name="AutoShape 44">
            <a:extLst>
              <a:ext uri="{C183D7F6-B498-43B3-948B-1728B52AA6E4}">
                <adec:decorative xmlns:adec="http://schemas.microsoft.com/office/drawing/2017/decorative" val="1"/>
              </a:ext>
            </a:extLst>
          </p:cNvPr>
          <p:cNvSpPr>
            <a:spLocks noChangeArrowheads="1"/>
          </p:cNvSpPr>
          <p:nvPr/>
        </p:nvSpPr>
        <p:spPr bwMode="auto">
          <a:xfrm rot="2357857">
            <a:off x="2831862" y="3691680"/>
            <a:ext cx="495812" cy="719864"/>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cxnSp>
        <p:nvCxnSpPr>
          <p:cNvPr id="202752" name="Connector: Elbow 202751">
            <a:extLst>
              <a:ext uri="{FF2B5EF4-FFF2-40B4-BE49-F238E27FC236}">
                <a16:creationId xmlns:a16="http://schemas.microsoft.com/office/drawing/2014/main" id="{70B64853-F84D-46DF-97C6-06AC0C088594}"/>
              </a:ext>
              <a:ext uri="{C183D7F6-B498-43B3-948B-1728B52AA6E4}">
                <adec:decorative xmlns:adec="http://schemas.microsoft.com/office/drawing/2017/decorative" val="1"/>
              </a:ext>
            </a:extLst>
          </p:cNvPr>
          <p:cNvCxnSpPr>
            <a:stCxn id="25" idx="0"/>
            <a:endCxn id="128002" idx="2"/>
          </p:cNvCxnSpPr>
          <p:nvPr/>
        </p:nvCxnSpPr>
        <p:spPr>
          <a:xfrm rot="16200000" flipV="1">
            <a:off x="7241611" y="1623260"/>
            <a:ext cx="695689" cy="258274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28003" name="Rectangle 4">
            <a:extLst>
              <a:ext uri="{C183D7F6-B498-43B3-948B-1728B52AA6E4}">
                <adec:decorative xmlns:adec="http://schemas.microsoft.com/office/drawing/2017/decorative" val="1"/>
              </a:ext>
            </a:extLst>
          </p:cNvPr>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4" name="Rectangle 5">
            <a:extLst>
              <a:ext uri="{C183D7F6-B498-43B3-948B-1728B52AA6E4}">
                <adec:decorative xmlns:adec="http://schemas.microsoft.com/office/drawing/2017/decorative" val="1"/>
              </a:ext>
            </a:extLst>
          </p:cNvPr>
          <p:cNvSpPr>
            <a:spLocks noChangeArrowheads="1"/>
          </p:cNvSpPr>
          <p:nvPr/>
        </p:nvSpPr>
        <p:spPr bwMode="auto">
          <a:xfrm>
            <a:off x="1575691" y="5109754"/>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54" name="AutoShape 44">
            <a:extLst>
              <a:ext uri="{FF2B5EF4-FFF2-40B4-BE49-F238E27FC236}">
                <a16:creationId xmlns:a16="http://schemas.microsoft.com/office/drawing/2014/main" id="{5F12FCC4-2C92-4156-B0A9-0AF993151B1B}"/>
              </a:ext>
              <a:ext uri="{C183D7F6-B498-43B3-948B-1728B52AA6E4}">
                <adec:decorative xmlns:adec="http://schemas.microsoft.com/office/drawing/2017/decorative" val="1"/>
              </a:ext>
            </a:extLst>
          </p:cNvPr>
          <p:cNvSpPr>
            <a:spLocks noChangeArrowheads="1"/>
          </p:cNvSpPr>
          <p:nvPr/>
        </p:nvSpPr>
        <p:spPr bwMode="auto">
          <a:xfrm rot="2357857">
            <a:off x="7974637" y="3753000"/>
            <a:ext cx="507208" cy="616253"/>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3" name="Footer Placeholder 1">
            <a:extLst>
              <a:ext uri="{FF2B5EF4-FFF2-40B4-BE49-F238E27FC236}">
                <a16:creationId xmlns:a16="http://schemas.microsoft.com/office/drawing/2014/main" id="{3307B1FA-3A8B-427B-A08E-A989F3EE8FD2}"/>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2188199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Exercise 3:  Scenario B&#10;"/>
          <p:cNvSpPr>
            <a:spLocks noGrp="1" noChangeArrowheads="1"/>
          </p:cNvSpPr>
          <p:nvPr>
            <p:ph type="title" idx="4294967295"/>
          </p:nvPr>
        </p:nvSpPr>
        <p:spPr bwMode="auto">
          <a:xfrm>
            <a:off x="879231" y="366936"/>
            <a:ext cx="9331569"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mj-lt"/>
                <a:ea typeface="+mj-ea"/>
                <a:cs typeface="+mj-cs"/>
              </a:rPr>
              <a:t>Exercise 3:  Scenario B</a:t>
            </a:r>
          </a:p>
        </p:txBody>
      </p:sp>
      <p:sp>
        <p:nvSpPr>
          <p:cNvPr id="128017" name="TextBox 26" descr="Possible Explanations?&#10;"/>
          <p:cNvSpPr txBox="1">
            <a:spLocks noChangeArrowheads="1"/>
          </p:cNvSpPr>
          <p:nvPr/>
        </p:nvSpPr>
        <p:spPr bwMode="auto">
          <a:xfrm>
            <a:off x="879231" y="1222132"/>
            <a:ext cx="502309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Possible Explanations?</a:t>
            </a:r>
          </a:p>
        </p:txBody>
      </p:sp>
      <p:sp>
        <p:nvSpPr>
          <p:cNvPr id="128002" name="Rectangle 3" descr="PO: Reduced Child Labor in Target Communities&#10;"/>
          <p:cNvSpPr>
            <a:spLocks noChangeArrowheads="1"/>
          </p:cNvSpPr>
          <p:nvPr/>
        </p:nvSpPr>
        <p:spPr bwMode="auto">
          <a:xfrm>
            <a:off x="4953999" y="1551125"/>
            <a:ext cx="2688166"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Reduced Child Labor in Target Communities</a:t>
            </a:r>
          </a:p>
        </p:txBody>
      </p:sp>
      <p:sp>
        <p:nvSpPr>
          <p:cNvPr id="128006" name="Rectangle 7" descr="Outcome 1:  Improved implementation of child labor programming by civil society&#10;"/>
          <p:cNvSpPr>
            <a:spLocks noChangeArrowheads="1"/>
          </p:cNvSpPr>
          <p:nvPr/>
        </p:nvSpPr>
        <p:spPr bwMode="auto">
          <a:xfrm>
            <a:off x="2127977" y="3263072"/>
            <a:ext cx="2743200"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Outcome 1:  Improved implementation of child labor programming by civil society</a:t>
            </a:r>
          </a:p>
        </p:txBody>
      </p:sp>
      <p:sp>
        <p:nvSpPr>
          <p:cNvPr id="128005" name="Rectangle 6" descr="Outcome 2: Increased awareness of child labor among community members and small business owners&#10;"/>
          <p:cNvSpPr>
            <a:spLocks noChangeArrowheads="1"/>
          </p:cNvSpPr>
          <p:nvPr/>
        </p:nvSpPr>
        <p:spPr bwMode="auto">
          <a:xfrm>
            <a:off x="5090455" y="3276366"/>
            <a:ext cx="2527101"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dirty="0">
                <a:solidFill>
                  <a:schemeClr val="tx1"/>
                </a:solidFill>
              </a:rPr>
              <a:t>Outcome 2: Increased awareness of child labor among community members and small business owners</a:t>
            </a:r>
          </a:p>
        </p:txBody>
      </p:sp>
      <p:sp>
        <p:nvSpPr>
          <p:cNvPr id="25" name="Text Box 4" descr="Outcome 3: Increased enforcement of labor laws and regulations by government &#10;">
            <a:extLst>
              <a:ext uri="{FF2B5EF4-FFF2-40B4-BE49-F238E27FC236}">
                <a16:creationId xmlns:a16="http://schemas.microsoft.com/office/drawing/2014/main" id="{67DE7231-CF4A-4189-AE55-7BFB05A90E4A}"/>
              </a:ext>
            </a:extLst>
          </p:cNvPr>
          <p:cNvSpPr txBox="1">
            <a:spLocks noChangeArrowheads="1"/>
          </p:cNvSpPr>
          <p:nvPr/>
        </p:nvSpPr>
        <p:spPr bwMode="auto">
          <a:xfrm>
            <a:off x="7800061" y="3262477"/>
            <a:ext cx="2161534"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solidFill>
                  <a:schemeClr val="tx1"/>
                </a:solidFill>
              </a:rPr>
              <a:t>Outcome 3: Increased enforcement of labor laws and regulations by government </a:t>
            </a:r>
          </a:p>
        </p:txBody>
      </p:sp>
      <p:sp>
        <p:nvSpPr>
          <p:cNvPr id="128003" name="Rectangle 4">
            <a:extLst>
              <a:ext uri="{C183D7F6-B498-43B3-948B-1728B52AA6E4}">
                <adec:decorative xmlns:adec="http://schemas.microsoft.com/office/drawing/2017/decorative" val="1"/>
              </a:ext>
            </a:extLst>
          </p:cNvPr>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4" name="Rectangle 5">
            <a:extLst>
              <a:ext uri="{C183D7F6-B498-43B3-948B-1728B52AA6E4}">
                <adec:decorative xmlns:adec="http://schemas.microsoft.com/office/drawing/2017/decorative" val="1"/>
              </a:ext>
            </a:extLst>
          </p:cNvPr>
          <p:cNvSpPr>
            <a:spLocks noChangeArrowheads="1"/>
          </p:cNvSpPr>
          <p:nvPr/>
        </p:nvSpPr>
        <p:spPr bwMode="auto">
          <a:xfrm>
            <a:off x="1575691" y="5109754"/>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28007" name="AutoShape 8">
            <a:extLst>
              <a:ext uri="{C183D7F6-B498-43B3-948B-1728B52AA6E4}">
                <adec:decorative xmlns:adec="http://schemas.microsoft.com/office/drawing/2017/decorative" val="1"/>
              </a:ext>
            </a:extLst>
          </p:cNvPr>
          <p:cNvCxnSpPr>
            <a:cxnSpLocks noChangeShapeType="1"/>
            <a:stCxn id="128004" idx="0"/>
            <a:endCxn id="128006" idx="2"/>
          </p:cNvCxnSpPr>
          <p:nvPr/>
        </p:nvCxnSpPr>
        <p:spPr bwMode="auto">
          <a:xfrm rot="5400000" flipH="1" flipV="1">
            <a:off x="2740961" y="4351139"/>
            <a:ext cx="523243" cy="99398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a:extLst>
              <a:ext uri="{C183D7F6-B498-43B3-948B-1728B52AA6E4}">
                <adec:decorative xmlns:adec="http://schemas.microsoft.com/office/drawing/2017/decorative" val="1"/>
              </a:ext>
            </a:extLst>
          </p:cNvPr>
          <p:cNvCxnSpPr>
            <a:cxnSpLocks noChangeShapeType="1"/>
            <a:stCxn id="128003" idx="0"/>
            <a:endCxn id="128006" idx="2"/>
          </p:cNvCxnSpPr>
          <p:nvPr/>
        </p:nvCxnSpPr>
        <p:spPr bwMode="auto">
          <a:xfrm rot="16200000" flipV="1">
            <a:off x="3781261" y="4304827"/>
            <a:ext cx="517004" cy="1080372"/>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9" name="AutoShape 10">
            <a:extLst>
              <a:ext uri="{C183D7F6-B498-43B3-948B-1728B52AA6E4}">
                <adec:decorative xmlns:adec="http://schemas.microsoft.com/office/drawing/2017/decorative" val="1"/>
              </a:ext>
            </a:extLst>
          </p:cNvPr>
          <p:cNvCxnSpPr>
            <a:cxnSpLocks noChangeShapeType="1"/>
            <a:stCxn id="128006" idx="0"/>
            <a:endCxn id="128002" idx="2"/>
          </p:cNvCxnSpPr>
          <p:nvPr/>
        </p:nvCxnSpPr>
        <p:spPr bwMode="auto">
          <a:xfrm rot="5400000" flipH="1" flipV="1">
            <a:off x="4550687" y="1515678"/>
            <a:ext cx="696284" cy="2798505"/>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a:extLst>
              <a:ext uri="{C183D7F6-B498-43B3-948B-1728B52AA6E4}">
                <adec:decorative xmlns:adec="http://schemas.microsoft.com/office/drawing/2017/decorative" val="1"/>
              </a:ext>
            </a:extLst>
          </p:cNvPr>
          <p:cNvCxnSpPr>
            <a:cxnSpLocks noChangeShapeType="1"/>
            <a:stCxn id="128005" idx="0"/>
            <a:endCxn id="128002" idx="2"/>
          </p:cNvCxnSpPr>
          <p:nvPr/>
        </p:nvCxnSpPr>
        <p:spPr bwMode="auto">
          <a:xfrm rot="16200000" flipV="1">
            <a:off x="5971255" y="2893615"/>
            <a:ext cx="709578" cy="55924"/>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sp>
        <p:nvSpPr>
          <p:cNvPr id="37" name="AutoShape 42">
            <a:extLst>
              <a:ext uri="{C183D7F6-B498-43B3-948B-1728B52AA6E4}">
                <adec:decorative xmlns:adec="http://schemas.microsoft.com/office/drawing/2017/decorative" val="1"/>
              </a:ext>
            </a:extLst>
          </p:cNvPr>
          <p:cNvSpPr>
            <a:spLocks noChangeArrowheads="1"/>
          </p:cNvSpPr>
          <p:nvPr/>
        </p:nvSpPr>
        <p:spPr bwMode="auto">
          <a:xfrm rot="7993964">
            <a:off x="5303152" y="1897294"/>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38" name="AutoShape 44">
            <a:extLst>
              <a:ext uri="{C183D7F6-B498-43B3-948B-1728B52AA6E4}">
                <adec:decorative xmlns:adec="http://schemas.microsoft.com/office/drawing/2017/decorative" val="1"/>
              </a:ext>
            </a:extLst>
          </p:cNvPr>
          <p:cNvSpPr>
            <a:spLocks noChangeArrowheads="1"/>
          </p:cNvSpPr>
          <p:nvPr/>
        </p:nvSpPr>
        <p:spPr bwMode="auto">
          <a:xfrm rot="2357857">
            <a:off x="2831862" y="3691680"/>
            <a:ext cx="495812" cy="719864"/>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cxnSp>
        <p:nvCxnSpPr>
          <p:cNvPr id="202752" name="Connector: Elbow 202751">
            <a:extLst>
              <a:ext uri="{FF2B5EF4-FFF2-40B4-BE49-F238E27FC236}">
                <a16:creationId xmlns:a16="http://schemas.microsoft.com/office/drawing/2014/main" id="{70B64853-F84D-46DF-97C6-06AC0C088594}"/>
              </a:ext>
              <a:ext uri="{C183D7F6-B498-43B3-948B-1728B52AA6E4}">
                <adec:decorative xmlns:adec="http://schemas.microsoft.com/office/drawing/2017/decorative" val="1"/>
              </a:ext>
            </a:extLst>
          </p:cNvPr>
          <p:cNvCxnSpPr>
            <a:stCxn id="25" idx="0"/>
            <a:endCxn id="128002" idx="2"/>
          </p:cNvCxnSpPr>
          <p:nvPr/>
        </p:nvCxnSpPr>
        <p:spPr>
          <a:xfrm rot="16200000" flipV="1">
            <a:off x="7241611" y="1623260"/>
            <a:ext cx="695689" cy="258274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4" name="AutoShape 44">
            <a:extLst>
              <a:ext uri="{FF2B5EF4-FFF2-40B4-BE49-F238E27FC236}">
                <a16:creationId xmlns:a16="http://schemas.microsoft.com/office/drawing/2014/main" id="{5F12FCC4-2C92-4156-B0A9-0AF993151B1B}"/>
              </a:ext>
              <a:ext uri="{C183D7F6-B498-43B3-948B-1728B52AA6E4}">
                <adec:decorative xmlns:adec="http://schemas.microsoft.com/office/drawing/2017/decorative" val="1"/>
              </a:ext>
            </a:extLst>
          </p:cNvPr>
          <p:cNvSpPr>
            <a:spLocks noChangeArrowheads="1"/>
          </p:cNvSpPr>
          <p:nvPr/>
        </p:nvSpPr>
        <p:spPr bwMode="auto">
          <a:xfrm rot="2357857">
            <a:off x="7974637" y="3753000"/>
            <a:ext cx="507208" cy="616253"/>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3" name="Footer Placeholder 1">
            <a:extLst>
              <a:ext uri="{FF2B5EF4-FFF2-40B4-BE49-F238E27FC236}">
                <a16:creationId xmlns:a16="http://schemas.microsoft.com/office/drawing/2014/main" id="{3307B1FA-3A8B-427B-A08E-A989F3EE8FD2}"/>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22" name="AutoShape 44">
            <a:extLst>
              <a:ext uri="{FF2B5EF4-FFF2-40B4-BE49-F238E27FC236}">
                <a16:creationId xmlns:a16="http://schemas.microsoft.com/office/drawing/2014/main" id="{D00A129B-F321-4E68-84D9-4EC0AC6501D4}"/>
              </a:ext>
              <a:ext uri="{C183D7F6-B498-43B3-948B-1728B52AA6E4}">
                <adec:decorative xmlns:adec="http://schemas.microsoft.com/office/drawing/2017/decorative" val="1"/>
              </a:ext>
            </a:extLst>
          </p:cNvPr>
          <p:cNvSpPr>
            <a:spLocks noChangeArrowheads="1"/>
          </p:cNvSpPr>
          <p:nvPr/>
        </p:nvSpPr>
        <p:spPr bwMode="auto">
          <a:xfrm rot="2357857">
            <a:off x="5782426" y="3753001"/>
            <a:ext cx="507208" cy="616253"/>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Tree>
    <p:extLst>
      <p:ext uri="{BB962C8B-B14F-4D97-AF65-F5344CB8AC3E}">
        <p14:creationId xmlns:p14="http://schemas.microsoft.com/office/powerpoint/2010/main" val="28589436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63" name="Rectangle 13" descr="Exercise 3:  Scenario C&#10;"/>
          <p:cNvSpPr>
            <a:spLocks noGrp="1" noChangeArrowheads="1"/>
          </p:cNvSpPr>
          <p:nvPr>
            <p:ph type="title" idx="4294967295"/>
          </p:nvPr>
        </p:nvSpPr>
        <p:spPr bwMode="auto">
          <a:xfrm>
            <a:off x="879231" y="366936"/>
            <a:ext cx="9331569" cy="685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2"/>
                </a:solidFill>
                <a:effectLst/>
                <a:uLnTx/>
                <a:uFillTx/>
                <a:latin typeface="+mj-lt"/>
                <a:ea typeface="+mj-ea"/>
                <a:cs typeface="+mj-cs"/>
              </a:rPr>
              <a:t>Exercise 3:  Scenario C</a:t>
            </a:r>
          </a:p>
        </p:txBody>
      </p:sp>
      <p:sp>
        <p:nvSpPr>
          <p:cNvPr id="128017" name="TextBox 26" descr="Possible Explanations?&#10;"/>
          <p:cNvSpPr txBox="1">
            <a:spLocks noChangeArrowheads="1"/>
          </p:cNvSpPr>
          <p:nvPr/>
        </p:nvSpPr>
        <p:spPr bwMode="auto">
          <a:xfrm>
            <a:off x="879231" y="1222132"/>
            <a:ext cx="502309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r>
              <a:rPr lang="en-US" altLang="en-US" sz="3200" dirty="0"/>
              <a:t>Possible Explanations?</a:t>
            </a:r>
          </a:p>
        </p:txBody>
      </p:sp>
      <p:sp>
        <p:nvSpPr>
          <p:cNvPr id="128002" name="Rectangle 3"/>
          <p:cNvSpPr>
            <a:spLocks noChangeArrowheads="1"/>
          </p:cNvSpPr>
          <p:nvPr/>
        </p:nvSpPr>
        <p:spPr bwMode="auto">
          <a:xfrm>
            <a:off x="4953999" y="1551125"/>
            <a:ext cx="2688166" cy="101566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PO: Reduced Child Labor in Target Communities</a:t>
            </a:r>
          </a:p>
        </p:txBody>
      </p:sp>
      <p:sp>
        <p:nvSpPr>
          <p:cNvPr id="128006" name="Rectangle 7" descr="Outcome 1:  Improved implementation of child labor programming by civil society&#10;"/>
          <p:cNvSpPr>
            <a:spLocks noChangeArrowheads="1"/>
          </p:cNvSpPr>
          <p:nvPr/>
        </p:nvSpPr>
        <p:spPr bwMode="auto">
          <a:xfrm>
            <a:off x="2127977" y="3263072"/>
            <a:ext cx="2743200" cy="13234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sz="2000" dirty="0">
                <a:solidFill>
                  <a:schemeClr val="tx1"/>
                </a:solidFill>
              </a:rPr>
              <a:t>Outcome 1:  Improved implementation of child labor programming by civil society</a:t>
            </a:r>
          </a:p>
        </p:txBody>
      </p:sp>
      <p:sp>
        <p:nvSpPr>
          <p:cNvPr id="128005" name="Rectangle 6" descr="Outcome 2: Increased awareness of child labor among community members and small business owners&#10;"/>
          <p:cNvSpPr>
            <a:spLocks noChangeArrowheads="1"/>
          </p:cNvSpPr>
          <p:nvPr/>
        </p:nvSpPr>
        <p:spPr bwMode="auto">
          <a:xfrm>
            <a:off x="5090455" y="3276366"/>
            <a:ext cx="2527101"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spcBef>
                <a:spcPct val="50000"/>
              </a:spcBef>
              <a:spcAft>
                <a:spcPct val="60000"/>
              </a:spcAft>
            </a:pPr>
            <a:r>
              <a:rPr lang="en-US" altLang="en-US" dirty="0">
                <a:solidFill>
                  <a:schemeClr val="tx1"/>
                </a:solidFill>
              </a:rPr>
              <a:t>Outcome 2: Increased awareness of child labor among community members and small business owners</a:t>
            </a:r>
          </a:p>
        </p:txBody>
      </p:sp>
      <p:sp>
        <p:nvSpPr>
          <p:cNvPr id="25" name="Text Box 4" descr="Outcome 3: Increased enforcement of labor laws and regulations by government &#10;">
            <a:extLst>
              <a:ext uri="{FF2B5EF4-FFF2-40B4-BE49-F238E27FC236}">
                <a16:creationId xmlns:a16="http://schemas.microsoft.com/office/drawing/2014/main" id="{67DE7231-CF4A-4189-AE55-7BFB05A90E4A}"/>
              </a:ext>
            </a:extLst>
          </p:cNvPr>
          <p:cNvSpPr txBox="1">
            <a:spLocks noChangeArrowheads="1"/>
          </p:cNvSpPr>
          <p:nvPr/>
        </p:nvSpPr>
        <p:spPr bwMode="auto">
          <a:xfrm>
            <a:off x="7800061" y="3262477"/>
            <a:ext cx="2161534" cy="147732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n-US"/>
            </a:defPPr>
            <a:lvl1pPr algn="ctr">
              <a:spcBef>
                <a:spcPct val="50000"/>
              </a:spcBef>
              <a:spcAft>
                <a:spcPct val="60000"/>
              </a:spcAft>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dirty="0">
                <a:solidFill>
                  <a:schemeClr val="tx1"/>
                </a:solidFill>
              </a:rPr>
              <a:t>Outcome 3: Increased enforcement of labor laws and regulations by government </a:t>
            </a:r>
          </a:p>
        </p:txBody>
      </p:sp>
      <p:sp>
        <p:nvSpPr>
          <p:cNvPr id="128003" name="Rectangle 4">
            <a:extLst>
              <a:ext uri="{C183D7F6-B498-43B3-948B-1728B52AA6E4}">
                <adec:decorative xmlns:adec="http://schemas.microsoft.com/office/drawing/2017/decorative" val="1"/>
              </a:ext>
            </a:extLst>
          </p:cNvPr>
          <p:cNvSpPr>
            <a:spLocks noChangeArrowheads="1"/>
          </p:cNvSpPr>
          <p:nvPr/>
        </p:nvSpPr>
        <p:spPr bwMode="auto">
          <a:xfrm>
            <a:off x="3650052" y="5103515"/>
            <a:ext cx="1859794" cy="1005853"/>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28004" name="Rectangle 5">
            <a:extLst>
              <a:ext uri="{C183D7F6-B498-43B3-948B-1728B52AA6E4}">
                <adec:decorative xmlns:adec="http://schemas.microsoft.com/office/drawing/2017/decorative" val="1"/>
              </a:ext>
            </a:extLst>
          </p:cNvPr>
          <p:cNvSpPr>
            <a:spLocks noChangeArrowheads="1"/>
          </p:cNvSpPr>
          <p:nvPr/>
        </p:nvSpPr>
        <p:spPr bwMode="auto">
          <a:xfrm>
            <a:off x="1575691" y="5109754"/>
            <a:ext cx="1859794" cy="999614"/>
          </a:xfrm>
          <a:prstGeom prst="rect">
            <a:avLst/>
          </a:prstGeom>
          <a:solidFill>
            <a:srgbClr val="C0C0C0"/>
          </a:solidFill>
          <a:ln w="28575">
            <a:solidFill>
              <a:srgbClr val="002060"/>
            </a:solidFill>
            <a:miter lim="800000"/>
            <a:headEnd/>
            <a:tailEnd/>
          </a:ln>
        </p:spPr>
        <p:txBody>
          <a:bodyPr wrap="none"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cxnSp>
        <p:nvCxnSpPr>
          <p:cNvPr id="128007" name="AutoShape 8">
            <a:extLst>
              <a:ext uri="{C183D7F6-B498-43B3-948B-1728B52AA6E4}">
                <adec:decorative xmlns:adec="http://schemas.microsoft.com/office/drawing/2017/decorative" val="1"/>
              </a:ext>
            </a:extLst>
          </p:cNvPr>
          <p:cNvCxnSpPr>
            <a:cxnSpLocks noChangeShapeType="1"/>
            <a:stCxn id="128004" idx="0"/>
            <a:endCxn id="128006" idx="2"/>
          </p:cNvCxnSpPr>
          <p:nvPr/>
        </p:nvCxnSpPr>
        <p:spPr bwMode="auto">
          <a:xfrm rot="5400000" flipH="1" flipV="1">
            <a:off x="2740961" y="4351139"/>
            <a:ext cx="523243" cy="993989"/>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8" name="AutoShape 9">
            <a:extLst>
              <a:ext uri="{C183D7F6-B498-43B3-948B-1728B52AA6E4}">
                <adec:decorative xmlns:adec="http://schemas.microsoft.com/office/drawing/2017/decorative" val="1"/>
              </a:ext>
            </a:extLst>
          </p:cNvPr>
          <p:cNvCxnSpPr>
            <a:cxnSpLocks noChangeShapeType="1"/>
            <a:stCxn id="128003" idx="0"/>
            <a:endCxn id="128006" idx="2"/>
          </p:cNvCxnSpPr>
          <p:nvPr/>
        </p:nvCxnSpPr>
        <p:spPr bwMode="auto">
          <a:xfrm rot="16200000" flipV="1">
            <a:off x="3781261" y="4304827"/>
            <a:ext cx="517004" cy="1080372"/>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09" name="AutoShape 10">
            <a:extLst>
              <a:ext uri="{C183D7F6-B498-43B3-948B-1728B52AA6E4}">
                <adec:decorative xmlns:adec="http://schemas.microsoft.com/office/drawing/2017/decorative" val="1"/>
              </a:ext>
            </a:extLst>
          </p:cNvPr>
          <p:cNvCxnSpPr>
            <a:cxnSpLocks noChangeShapeType="1"/>
            <a:stCxn id="128006" idx="0"/>
            <a:endCxn id="128002" idx="2"/>
          </p:cNvCxnSpPr>
          <p:nvPr/>
        </p:nvCxnSpPr>
        <p:spPr bwMode="auto">
          <a:xfrm rot="5400000" flipH="1" flipV="1">
            <a:off x="4550687" y="1515678"/>
            <a:ext cx="696284" cy="2798505"/>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128010" name="AutoShape 11">
            <a:extLst>
              <a:ext uri="{C183D7F6-B498-43B3-948B-1728B52AA6E4}">
                <adec:decorative xmlns:adec="http://schemas.microsoft.com/office/drawing/2017/decorative" val="1"/>
              </a:ext>
            </a:extLst>
          </p:cNvPr>
          <p:cNvCxnSpPr>
            <a:cxnSpLocks noChangeShapeType="1"/>
            <a:stCxn id="128005" idx="0"/>
            <a:endCxn id="128002" idx="2"/>
          </p:cNvCxnSpPr>
          <p:nvPr/>
        </p:nvCxnSpPr>
        <p:spPr bwMode="auto">
          <a:xfrm rot="16200000" flipV="1">
            <a:off x="5971255" y="2893615"/>
            <a:ext cx="709578" cy="55924"/>
          </a:xfrm>
          <a:prstGeom prst="bent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2">
            <a:schemeClr val="dk1"/>
          </a:lnRef>
          <a:fillRef idx="0">
            <a:schemeClr val="dk1"/>
          </a:fillRef>
          <a:effectRef idx="1">
            <a:schemeClr val="dk1"/>
          </a:effectRef>
          <a:fontRef idx="minor">
            <a:schemeClr val="tx1"/>
          </a:fontRef>
        </p:style>
      </p:cxnSp>
      <p:cxnSp>
        <p:nvCxnSpPr>
          <p:cNvPr id="202752" name="Connector: Elbow 202751">
            <a:extLst>
              <a:ext uri="{FF2B5EF4-FFF2-40B4-BE49-F238E27FC236}">
                <a16:creationId xmlns:a16="http://schemas.microsoft.com/office/drawing/2014/main" id="{70B64853-F84D-46DF-97C6-06AC0C088594}"/>
              </a:ext>
              <a:ext uri="{C183D7F6-B498-43B3-948B-1728B52AA6E4}">
                <adec:decorative xmlns:adec="http://schemas.microsoft.com/office/drawing/2017/decorative" val="1"/>
              </a:ext>
            </a:extLst>
          </p:cNvPr>
          <p:cNvCxnSpPr>
            <a:stCxn id="25" idx="0"/>
            <a:endCxn id="128002" idx="2"/>
          </p:cNvCxnSpPr>
          <p:nvPr/>
        </p:nvCxnSpPr>
        <p:spPr>
          <a:xfrm rot="16200000" flipV="1">
            <a:off x="7241611" y="1623260"/>
            <a:ext cx="695689" cy="258274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4" name="AutoShape 44">
            <a:extLst>
              <a:ext uri="{FF2B5EF4-FFF2-40B4-BE49-F238E27FC236}">
                <a16:creationId xmlns:a16="http://schemas.microsoft.com/office/drawing/2014/main" id="{5F12FCC4-2C92-4156-B0A9-0AF993151B1B}"/>
              </a:ext>
              <a:ext uri="{C183D7F6-B498-43B3-948B-1728B52AA6E4}">
                <adec:decorative xmlns:adec="http://schemas.microsoft.com/office/drawing/2017/decorative" val="1"/>
              </a:ext>
            </a:extLst>
          </p:cNvPr>
          <p:cNvSpPr>
            <a:spLocks noChangeArrowheads="1"/>
          </p:cNvSpPr>
          <p:nvPr/>
        </p:nvSpPr>
        <p:spPr bwMode="auto">
          <a:xfrm rot="2357857">
            <a:off x="7974637" y="3753000"/>
            <a:ext cx="507208" cy="616253"/>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3" name="Footer Placeholder 1">
            <a:extLst>
              <a:ext uri="{FF2B5EF4-FFF2-40B4-BE49-F238E27FC236}">
                <a16:creationId xmlns:a16="http://schemas.microsoft.com/office/drawing/2014/main" id="{3307B1FA-3A8B-427B-A08E-A989F3EE8FD2}"/>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22" name="AutoShape 44">
            <a:extLst>
              <a:ext uri="{FF2B5EF4-FFF2-40B4-BE49-F238E27FC236}">
                <a16:creationId xmlns:a16="http://schemas.microsoft.com/office/drawing/2014/main" id="{D00A129B-F321-4E68-84D9-4EC0AC6501D4}"/>
              </a:ext>
              <a:ext uri="{C183D7F6-B498-43B3-948B-1728B52AA6E4}">
                <adec:decorative xmlns:adec="http://schemas.microsoft.com/office/drawing/2017/decorative" val="1"/>
              </a:ext>
            </a:extLst>
          </p:cNvPr>
          <p:cNvSpPr>
            <a:spLocks noChangeArrowheads="1"/>
          </p:cNvSpPr>
          <p:nvPr/>
        </p:nvSpPr>
        <p:spPr bwMode="auto">
          <a:xfrm rot="2357857">
            <a:off x="5782426" y="3753001"/>
            <a:ext cx="507208" cy="616253"/>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
        <p:nvSpPr>
          <p:cNvPr id="28" name="AutoShape 42">
            <a:extLst>
              <a:ext uri="{FF2B5EF4-FFF2-40B4-BE49-F238E27FC236}">
                <a16:creationId xmlns:a16="http://schemas.microsoft.com/office/drawing/2014/main" id="{84CB2536-1668-4699-B71B-E4CEA490B451}"/>
              </a:ext>
              <a:ext uri="{C183D7F6-B498-43B3-948B-1728B52AA6E4}">
                <adec:decorative xmlns:adec="http://schemas.microsoft.com/office/drawing/2017/decorative" val="1"/>
              </a:ext>
            </a:extLst>
          </p:cNvPr>
          <p:cNvSpPr>
            <a:spLocks noChangeArrowheads="1"/>
          </p:cNvSpPr>
          <p:nvPr/>
        </p:nvSpPr>
        <p:spPr bwMode="auto">
          <a:xfrm rot="7993964">
            <a:off x="3169554" y="3644031"/>
            <a:ext cx="510697" cy="613688"/>
          </a:xfrm>
          <a:prstGeom prst="upArrow">
            <a:avLst>
              <a:gd name="adj1" fmla="val 50000"/>
              <a:gd name="adj2" fmla="val 31250"/>
            </a:avLst>
          </a:prstGeom>
          <a:solidFill>
            <a:srgbClr val="FF0000">
              <a:alpha val="1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21" name="AutoShape 44">
            <a:extLst>
              <a:ext uri="{FF2B5EF4-FFF2-40B4-BE49-F238E27FC236}">
                <a16:creationId xmlns:a16="http://schemas.microsoft.com/office/drawing/2014/main" id="{F7E32941-71D1-4422-8312-2848529437CB}"/>
              </a:ext>
              <a:ext uri="{C183D7F6-B498-43B3-948B-1728B52AA6E4}">
                <adec:decorative xmlns:adec="http://schemas.microsoft.com/office/drawing/2017/decorative" val="1"/>
              </a:ext>
            </a:extLst>
          </p:cNvPr>
          <p:cNvSpPr>
            <a:spLocks noChangeArrowheads="1"/>
          </p:cNvSpPr>
          <p:nvPr/>
        </p:nvSpPr>
        <p:spPr bwMode="auto">
          <a:xfrm rot="2357857">
            <a:off x="4939619" y="1912155"/>
            <a:ext cx="507208" cy="616253"/>
          </a:xfrm>
          <a:prstGeom prst="upArrow">
            <a:avLst>
              <a:gd name="adj1" fmla="val 50000"/>
              <a:gd name="adj2" fmla="val 31250"/>
            </a:avLst>
          </a:prstGeom>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spcBef>
                <a:spcPct val="50000"/>
              </a:spcBef>
            </a:pPr>
            <a:endParaRPr lang="en-US">
              <a:solidFill>
                <a:schemeClr val="tx1"/>
              </a:solidFill>
            </a:endParaRPr>
          </a:p>
        </p:txBody>
      </p:sp>
    </p:spTree>
    <p:extLst>
      <p:ext uri="{BB962C8B-B14F-4D97-AF65-F5344CB8AC3E}">
        <p14:creationId xmlns:p14="http://schemas.microsoft.com/office/powerpoint/2010/main" val="7380342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B4F642-86B1-4208-AB6D-7D6FD690060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Reviewing Implementation of Activities ">
            <a:extLst>
              <a:ext uri="{FF2B5EF4-FFF2-40B4-BE49-F238E27FC236}">
                <a16:creationId xmlns:a16="http://schemas.microsoft.com/office/drawing/2014/main" id="{9BBD2B9B-9D53-4FD4-AF47-FDC45C99C24F}"/>
              </a:ext>
            </a:extLst>
          </p:cNvPr>
          <p:cNvSpPr>
            <a:spLocks noGrp="1"/>
          </p:cNvSpPr>
          <p:nvPr>
            <p:ph type="title"/>
          </p:nvPr>
        </p:nvSpPr>
        <p:spPr>
          <a:xfrm>
            <a:off x="584200" y="0"/>
            <a:ext cx="10515600" cy="1325563"/>
          </a:xfrm>
        </p:spPr>
        <p:txBody>
          <a:bodyPr/>
          <a:lstStyle/>
          <a:p>
            <a:r>
              <a:rPr lang="en-US" dirty="0"/>
              <a:t>Reviewing Implementation of Activities </a:t>
            </a:r>
          </a:p>
        </p:txBody>
      </p:sp>
      <p:sp>
        <p:nvSpPr>
          <p:cNvPr id="4" name="Content Placeholder 3" descr="Review questions and issues related to project activities and implementation:&#10;Are the activities on track and are outputs being produced on time?&#10;Are outputs being produced in sufficient quantity?&#10;Is the quality of the activities and outputs adequate?&#10;Are partners achieving critical results and outputs for which they are responsible?&#10;Do we need more information?&#10;">
            <a:extLst>
              <a:ext uri="{FF2B5EF4-FFF2-40B4-BE49-F238E27FC236}">
                <a16:creationId xmlns:a16="http://schemas.microsoft.com/office/drawing/2014/main" id="{486ECAF4-674A-480F-8275-5124310E623E}"/>
              </a:ext>
            </a:extLst>
          </p:cNvPr>
          <p:cNvSpPr>
            <a:spLocks noGrp="1"/>
          </p:cNvSpPr>
          <p:nvPr>
            <p:ph idx="1"/>
          </p:nvPr>
        </p:nvSpPr>
        <p:spPr>
          <a:xfrm>
            <a:off x="699229" y="1316346"/>
            <a:ext cx="7905508" cy="4351338"/>
          </a:xfrm>
        </p:spPr>
        <p:txBody>
          <a:bodyPr>
            <a:normAutofit lnSpcReduction="10000"/>
          </a:bodyPr>
          <a:lstStyle/>
          <a:p>
            <a:pPr marL="0" indent="0">
              <a:spcAft>
                <a:spcPct val="25000"/>
              </a:spcAft>
              <a:buSzPct val="140000"/>
              <a:buNone/>
            </a:pPr>
            <a:r>
              <a:rPr lang="en-US" sz="2800" b="1" dirty="0">
                <a:solidFill>
                  <a:schemeClr val="accent1"/>
                </a:solidFill>
              </a:rPr>
              <a:t>Review questions and issues related to project activities and implementation:</a:t>
            </a:r>
          </a:p>
          <a:p>
            <a:pPr marL="344488" indent="-342900">
              <a:buSzPts val="2400"/>
            </a:pPr>
            <a:r>
              <a:rPr lang="en-US" sz="2800" dirty="0"/>
              <a:t>Are the activities on track and are outputs being produced </a:t>
            </a:r>
            <a:r>
              <a:rPr lang="en-US" sz="2800" b="1" dirty="0"/>
              <a:t>on time</a:t>
            </a:r>
            <a:r>
              <a:rPr lang="en-US" sz="2800" dirty="0"/>
              <a:t>?</a:t>
            </a:r>
          </a:p>
          <a:p>
            <a:pPr marL="344488" indent="-342900"/>
            <a:r>
              <a:rPr lang="en-US" sz="2800" dirty="0"/>
              <a:t>Are outputs being produced in sufficient </a:t>
            </a:r>
            <a:r>
              <a:rPr lang="en-US" sz="2800" b="1" dirty="0"/>
              <a:t>quantity</a:t>
            </a:r>
            <a:r>
              <a:rPr lang="en-US" sz="2800" dirty="0"/>
              <a:t>?</a:t>
            </a:r>
          </a:p>
          <a:p>
            <a:pPr marL="344488" indent="-342900"/>
            <a:r>
              <a:rPr lang="en-US" sz="2800" dirty="0"/>
              <a:t>Is the </a:t>
            </a:r>
            <a:r>
              <a:rPr lang="en-US" sz="2800" b="1" dirty="0"/>
              <a:t>quality</a:t>
            </a:r>
            <a:r>
              <a:rPr lang="en-US" sz="2800" dirty="0"/>
              <a:t> of the activities and outputs adequate?</a:t>
            </a:r>
          </a:p>
          <a:p>
            <a:pPr marL="344488" indent="-342900"/>
            <a:r>
              <a:rPr lang="en-US" sz="2800" dirty="0"/>
              <a:t>Are </a:t>
            </a:r>
            <a:r>
              <a:rPr lang="en-US" sz="2800" b="1" dirty="0"/>
              <a:t>partners</a:t>
            </a:r>
            <a:r>
              <a:rPr lang="en-US" sz="2800" dirty="0"/>
              <a:t> achieving critical results and outputs for which they are responsible?</a:t>
            </a:r>
          </a:p>
          <a:p>
            <a:pPr marL="344488" indent="-342900"/>
            <a:r>
              <a:rPr lang="en-US" sz="2800" dirty="0"/>
              <a:t>Do we need more information?</a:t>
            </a:r>
          </a:p>
          <a:p>
            <a:endParaRPr lang="en-US" dirty="0"/>
          </a:p>
        </p:txBody>
      </p:sp>
      <p:grpSp>
        <p:nvGrpSpPr>
          <p:cNvPr id="5" name="Group 4" descr="Flow chart illustrating how the Project Objective is made up of Results 1 and 2. Result 1 is made up of Results 1.1 and 1.2. (Activities 1 and 2 make up Result 1.1, and Activity 3 makes up Result 1.2.) Result 2 is made up of Results 2.1 and 2.2. (Activities 4 and 5 make up Result 2.1, and Activities 6 and 7 make up Result 2.2.) ">
            <a:extLst>
              <a:ext uri="{FF2B5EF4-FFF2-40B4-BE49-F238E27FC236}">
                <a16:creationId xmlns:a16="http://schemas.microsoft.com/office/drawing/2014/main" id="{C131B7C1-3F8E-4D23-A0F5-8FD3442AAEEB}"/>
              </a:ext>
            </a:extLst>
          </p:cNvPr>
          <p:cNvGrpSpPr/>
          <p:nvPr/>
        </p:nvGrpSpPr>
        <p:grpSpPr>
          <a:xfrm>
            <a:off x="8277962" y="3141785"/>
            <a:ext cx="3618498" cy="2820771"/>
            <a:chOff x="1876425" y="2092409"/>
            <a:chExt cx="5201621" cy="3626753"/>
          </a:xfrm>
        </p:grpSpPr>
        <p:sp>
          <p:nvSpPr>
            <p:cNvPr id="6" name="Rectangle 4">
              <a:extLst>
                <a:ext uri="{FF2B5EF4-FFF2-40B4-BE49-F238E27FC236}">
                  <a16:creationId xmlns:a16="http://schemas.microsoft.com/office/drawing/2014/main" id="{219BABEC-5CAA-4AA5-A40E-58CC0E983EB8}"/>
                </a:ext>
                <a:ext uri="{C183D7F6-B498-43B3-948B-1728B52AA6E4}">
                  <adec:decorative xmlns:adec="http://schemas.microsoft.com/office/drawing/2017/decorative" val="1"/>
                </a:ext>
              </a:extLst>
            </p:cNvPr>
            <p:cNvSpPr>
              <a:spLocks noChangeArrowheads="1"/>
            </p:cNvSpPr>
            <p:nvPr/>
          </p:nvSpPr>
          <p:spPr bwMode="auto">
            <a:xfrm>
              <a:off x="5283201" y="3285673"/>
              <a:ext cx="1003300"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400" dirty="0">
                  <a:solidFill>
                    <a:schemeClr val="bg1"/>
                  </a:solidFill>
                  <a:latin typeface="Times New Roman" pitchFamily="18" charset="0"/>
                </a:rPr>
                <a:t>Result 2</a:t>
              </a:r>
            </a:p>
          </p:txBody>
        </p:sp>
        <p:sp>
          <p:nvSpPr>
            <p:cNvPr id="7" name="Rectangle 5">
              <a:extLst>
                <a:ext uri="{FF2B5EF4-FFF2-40B4-BE49-F238E27FC236}">
                  <a16:creationId xmlns:a16="http://schemas.microsoft.com/office/drawing/2014/main" id="{9C871CCC-BF3F-4964-90F8-8CAC329EA487}"/>
                </a:ext>
                <a:ext uri="{C183D7F6-B498-43B3-948B-1728B52AA6E4}">
                  <adec:decorative xmlns:adec="http://schemas.microsoft.com/office/drawing/2017/decorative" val="1"/>
                </a:ext>
              </a:extLst>
            </p:cNvPr>
            <p:cNvSpPr>
              <a:spLocks noChangeArrowheads="1"/>
            </p:cNvSpPr>
            <p:nvPr/>
          </p:nvSpPr>
          <p:spPr bwMode="auto">
            <a:xfrm>
              <a:off x="2557687" y="3285673"/>
              <a:ext cx="1003300"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400" dirty="0">
                  <a:solidFill>
                    <a:schemeClr val="bg1"/>
                  </a:solidFill>
                  <a:latin typeface="Times New Roman" pitchFamily="18" charset="0"/>
                </a:rPr>
                <a:t>Result 1 </a:t>
              </a:r>
            </a:p>
          </p:txBody>
        </p:sp>
        <p:sp>
          <p:nvSpPr>
            <p:cNvPr id="8" name="Rectangle 14">
              <a:extLst>
                <a:ext uri="{FF2B5EF4-FFF2-40B4-BE49-F238E27FC236}">
                  <a16:creationId xmlns:a16="http://schemas.microsoft.com/office/drawing/2014/main" id="{6F06FF50-2657-465B-BE56-6A75C844A0AE}"/>
                </a:ext>
              </a:extLst>
            </p:cNvPr>
            <p:cNvSpPr>
              <a:spLocks noChangeArrowheads="1"/>
            </p:cNvSpPr>
            <p:nvPr/>
          </p:nvSpPr>
          <p:spPr bwMode="auto">
            <a:xfrm>
              <a:off x="1882776" y="4263573"/>
              <a:ext cx="962023"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a:solidFill>
                    <a:schemeClr val="bg1"/>
                  </a:solidFill>
                  <a:latin typeface="Times New Roman" pitchFamily="18" charset="0"/>
                </a:rPr>
                <a:t>Result </a:t>
              </a:r>
            </a:p>
            <a:p>
              <a:pPr algn="ctr" eaLnBrk="1" hangingPunct="1">
                <a:spcBef>
                  <a:spcPts val="0"/>
                </a:spcBef>
                <a:buFontTx/>
                <a:buNone/>
              </a:pPr>
              <a:r>
                <a:rPr lang="en-US" altLang="en-US" sz="1100" dirty="0">
                  <a:solidFill>
                    <a:schemeClr val="bg1"/>
                  </a:solidFill>
                  <a:latin typeface="Times New Roman" pitchFamily="18" charset="0"/>
                </a:rPr>
                <a:t>1.1</a:t>
              </a:r>
            </a:p>
          </p:txBody>
        </p:sp>
        <p:sp>
          <p:nvSpPr>
            <p:cNvPr id="9" name="Rectangle 16">
              <a:extLst>
                <a:ext uri="{FF2B5EF4-FFF2-40B4-BE49-F238E27FC236}">
                  <a16:creationId xmlns:a16="http://schemas.microsoft.com/office/drawing/2014/main" id="{2BF26C75-0AE1-4D94-8E58-90EABDB9598C}"/>
                </a:ext>
              </a:extLst>
            </p:cNvPr>
            <p:cNvSpPr>
              <a:spLocks noChangeArrowheads="1"/>
            </p:cNvSpPr>
            <p:nvPr/>
          </p:nvSpPr>
          <p:spPr bwMode="auto">
            <a:xfrm>
              <a:off x="3286125" y="4276273"/>
              <a:ext cx="904875"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a:solidFill>
                    <a:schemeClr val="bg1"/>
                  </a:solidFill>
                  <a:latin typeface="Times New Roman" pitchFamily="18" charset="0"/>
                </a:rPr>
                <a:t>Result </a:t>
              </a:r>
            </a:p>
            <a:p>
              <a:pPr algn="ctr" eaLnBrk="1" hangingPunct="1">
                <a:spcBef>
                  <a:spcPts val="0"/>
                </a:spcBef>
                <a:buFontTx/>
                <a:buNone/>
              </a:pPr>
              <a:r>
                <a:rPr lang="en-US" altLang="en-US" sz="1100" dirty="0">
                  <a:solidFill>
                    <a:schemeClr val="bg1"/>
                  </a:solidFill>
                  <a:latin typeface="Times New Roman" pitchFamily="18" charset="0"/>
                </a:rPr>
                <a:t>1.2</a:t>
              </a:r>
            </a:p>
          </p:txBody>
        </p:sp>
        <p:sp>
          <p:nvSpPr>
            <p:cNvPr id="10" name="Rectangle 18">
              <a:extLst>
                <a:ext uri="{FF2B5EF4-FFF2-40B4-BE49-F238E27FC236}">
                  <a16:creationId xmlns:a16="http://schemas.microsoft.com/office/drawing/2014/main" id="{9E30F847-9D27-493A-BA07-A63FB8C353D7}"/>
                </a:ext>
              </a:extLst>
            </p:cNvPr>
            <p:cNvSpPr>
              <a:spLocks noChangeArrowheads="1"/>
            </p:cNvSpPr>
            <p:nvPr/>
          </p:nvSpPr>
          <p:spPr bwMode="auto">
            <a:xfrm>
              <a:off x="3713389" y="2092409"/>
              <a:ext cx="1355725" cy="570964"/>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200" dirty="0">
                  <a:solidFill>
                    <a:schemeClr val="bg1"/>
                  </a:solidFill>
                  <a:latin typeface="Times New Roman" pitchFamily="18" charset="0"/>
                </a:rPr>
                <a:t>Project </a:t>
              </a:r>
            </a:p>
            <a:p>
              <a:pPr algn="ctr" eaLnBrk="1" hangingPunct="1">
                <a:spcBef>
                  <a:spcPts val="0"/>
                </a:spcBef>
                <a:buFontTx/>
                <a:buNone/>
              </a:pPr>
              <a:r>
                <a:rPr lang="en-US" altLang="en-US" sz="1200" dirty="0">
                  <a:solidFill>
                    <a:schemeClr val="bg1"/>
                  </a:solidFill>
                  <a:latin typeface="Times New Roman" pitchFamily="18" charset="0"/>
                </a:rPr>
                <a:t>Objective</a:t>
              </a:r>
            </a:p>
          </p:txBody>
        </p:sp>
        <p:sp>
          <p:nvSpPr>
            <p:cNvPr id="11" name="Rectangle 20">
              <a:extLst>
                <a:ext uri="{FF2B5EF4-FFF2-40B4-BE49-F238E27FC236}">
                  <a16:creationId xmlns:a16="http://schemas.microsoft.com/office/drawing/2014/main" id="{5BD26EC6-2140-435B-9238-72C283AF1270}"/>
                </a:ext>
                <a:ext uri="{C183D7F6-B498-43B3-948B-1728B52AA6E4}">
                  <adec:decorative xmlns:adec="http://schemas.microsoft.com/office/drawing/2017/decorative" val="1"/>
                </a:ext>
              </a:extLst>
            </p:cNvPr>
            <p:cNvSpPr>
              <a:spLocks noChangeArrowheads="1"/>
            </p:cNvSpPr>
            <p:nvPr/>
          </p:nvSpPr>
          <p:spPr bwMode="auto">
            <a:xfrm>
              <a:off x="5927725" y="4263573"/>
              <a:ext cx="930275"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1100" dirty="0">
                  <a:solidFill>
                    <a:schemeClr val="bg1"/>
                  </a:solidFill>
                  <a:latin typeface="Times New Roman" pitchFamily="18" charset="0"/>
                </a:rPr>
                <a:t>Result </a:t>
              </a:r>
            </a:p>
            <a:p>
              <a:pPr algn="ctr" eaLnBrk="1" hangingPunct="1">
                <a:spcBef>
                  <a:spcPts val="0"/>
                </a:spcBef>
                <a:buFontTx/>
                <a:buNone/>
              </a:pPr>
              <a:r>
                <a:rPr lang="en-US" altLang="en-US" sz="1100" dirty="0">
                  <a:solidFill>
                    <a:schemeClr val="bg1"/>
                  </a:solidFill>
                  <a:latin typeface="Times New Roman" pitchFamily="18" charset="0"/>
                </a:rPr>
                <a:t>2.2</a:t>
              </a:r>
            </a:p>
          </p:txBody>
        </p:sp>
        <p:sp>
          <p:nvSpPr>
            <p:cNvPr id="12" name="Rectangle 22">
              <a:extLst>
                <a:ext uri="{FF2B5EF4-FFF2-40B4-BE49-F238E27FC236}">
                  <a16:creationId xmlns:a16="http://schemas.microsoft.com/office/drawing/2014/main" id="{3F737EB9-B440-42C6-9179-A1A6FE3B7252}"/>
                </a:ext>
              </a:extLst>
            </p:cNvPr>
            <p:cNvSpPr>
              <a:spLocks noChangeArrowheads="1"/>
            </p:cNvSpPr>
            <p:nvPr/>
          </p:nvSpPr>
          <p:spPr bwMode="auto">
            <a:xfrm>
              <a:off x="4632326" y="4288973"/>
              <a:ext cx="892174"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100" dirty="0">
                  <a:solidFill>
                    <a:schemeClr val="bg1"/>
                  </a:solidFill>
                  <a:latin typeface="Times New Roman" pitchFamily="18" charset="0"/>
                </a:rPr>
                <a:t>Result </a:t>
              </a:r>
            </a:p>
            <a:p>
              <a:pPr algn="ctr" eaLnBrk="1" hangingPunct="1">
                <a:spcBef>
                  <a:spcPts val="0"/>
                </a:spcBef>
                <a:buFontTx/>
                <a:buNone/>
              </a:pPr>
              <a:r>
                <a:rPr lang="en-US" altLang="en-US" sz="1100" dirty="0">
                  <a:solidFill>
                    <a:schemeClr val="bg1"/>
                  </a:solidFill>
                  <a:latin typeface="Times New Roman" pitchFamily="18" charset="0"/>
                </a:rPr>
                <a:t>2.1</a:t>
              </a:r>
            </a:p>
          </p:txBody>
        </p:sp>
        <p:sp>
          <p:nvSpPr>
            <p:cNvPr id="13" name="Text Box 24">
              <a:extLst>
                <a:ext uri="{FF2B5EF4-FFF2-40B4-BE49-F238E27FC236}">
                  <a16:creationId xmlns:a16="http://schemas.microsoft.com/office/drawing/2014/main" id="{F58D6CDA-427E-44E8-A554-672474048794}"/>
                </a:ext>
                <a:ext uri="{C183D7F6-B498-43B3-948B-1728B52AA6E4}">
                  <adec:decorative xmlns:adec="http://schemas.microsoft.com/office/drawing/2017/decorative" val="1"/>
                </a:ext>
              </a:extLst>
            </p:cNvPr>
            <p:cNvSpPr txBox="1">
              <a:spLocks noChangeArrowheads="1"/>
            </p:cNvSpPr>
            <p:nvPr/>
          </p:nvSpPr>
          <p:spPr bwMode="auto">
            <a:xfrm>
              <a:off x="1876425" y="5125585"/>
              <a:ext cx="1150321"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a:solidFill>
                    <a:schemeClr val="tx1"/>
                  </a:solidFill>
                  <a:latin typeface="Arial" pitchFamily="34" charset="0"/>
                </a:rPr>
                <a:t>Activity 1</a:t>
              </a:r>
            </a:p>
            <a:p>
              <a:pPr>
                <a:spcBef>
                  <a:spcPct val="0"/>
                </a:spcBef>
                <a:buFontTx/>
                <a:buNone/>
              </a:pPr>
              <a:r>
                <a:rPr lang="en-US" altLang="en-US" sz="1200" dirty="0">
                  <a:solidFill>
                    <a:srgbClr val="FF0000"/>
                  </a:solidFill>
                  <a:latin typeface="Arial" pitchFamily="34" charset="0"/>
                </a:rPr>
                <a:t>Activity 2</a:t>
              </a:r>
            </a:p>
          </p:txBody>
        </p:sp>
        <p:sp>
          <p:nvSpPr>
            <p:cNvPr id="14" name="Text Box 25">
              <a:extLst>
                <a:ext uri="{FF2B5EF4-FFF2-40B4-BE49-F238E27FC236}">
                  <a16:creationId xmlns:a16="http://schemas.microsoft.com/office/drawing/2014/main" id="{62D06669-A063-4623-A662-90BD41CCC469}"/>
                </a:ext>
                <a:ext uri="{C183D7F6-B498-43B3-948B-1728B52AA6E4}">
                  <adec:decorative xmlns:adec="http://schemas.microsoft.com/office/drawing/2017/decorative" val="1"/>
                </a:ext>
              </a:extLst>
            </p:cNvPr>
            <p:cNvSpPr txBox="1">
              <a:spLocks noChangeArrowheads="1"/>
            </p:cNvSpPr>
            <p:nvPr/>
          </p:nvSpPr>
          <p:spPr bwMode="auto">
            <a:xfrm>
              <a:off x="3286125" y="5112886"/>
              <a:ext cx="1150321"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a:solidFill>
                    <a:schemeClr val="tx1"/>
                  </a:solidFill>
                  <a:latin typeface="Arial" pitchFamily="34" charset="0"/>
                </a:rPr>
                <a:t>Activity 3</a:t>
              </a:r>
            </a:p>
            <a:p>
              <a:pPr>
                <a:spcBef>
                  <a:spcPct val="0"/>
                </a:spcBef>
                <a:buFontTx/>
                <a:buNone/>
              </a:pPr>
              <a:endParaRPr lang="en-US" altLang="en-US" sz="1200" dirty="0">
                <a:solidFill>
                  <a:schemeClr val="tx1"/>
                </a:solidFill>
                <a:latin typeface="Arial" pitchFamily="34" charset="0"/>
              </a:endParaRPr>
            </a:p>
          </p:txBody>
        </p:sp>
        <p:sp>
          <p:nvSpPr>
            <p:cNvPr id="15" name="Text Box 26">
              <a:extLst>
                <a:ext uri="{FF2B5EF4-FFF2-40B4-BE49-F238E27FC236}">
                  <a16:creationId xmlns:a16="http://schemas.microsoft.com/office/drawing/2014/main" id="{23828927-AC5D-4E58-9D27-00DE3594861D}"/>
                </a:ext>
                <a:ext uri="{C183D7F6-B498-43B3-948B-1728B52AA6E4}">
                  <adec:decorative xmlns:adec="http://schemas.microsoft.com/office/drawing/2017/decorative" val="1"/>
                </a:ext>
              </a:extLst>
            </p:cNvPr>
            <p:cNvSpPr txBox="1">
              <a:spLocks noChangeArrowheads="1"/>
            </p:cNvSpPr>
            <p:nvPr/>
          </p:nvSpPr>
          <p:spPr bwMode="auto">
            <a:xfrm>
              <a:off x="4606924" y="5098596"/>
              <a:ext cx="1150321"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a:solidFill>
                    <a:srgbClr val="FF0000"/>
                  </a:solidFill>
                  <a:latin typeface="Arial" pitchFamily="34" charset="0"/>
                </a:rPr>
                <a:t>Activity 4</a:t>
              </a:r>
            </a:p>
            <a:p>
              <a:pPr>
                <a:spcBef>
                  <a:spcPct val="0"/>
                </a:spcBef>
                <a:buFontTx/>
                <a:buNone/>
              </a:pPr>
              <a:r>
                <a:rPr lang="en-US" altLang="en-US" sz="1200" dirty="0">
                  <a:solidFill>
                    <a:schemeClr val="tx1"/>
                  </a:solidFill>
                  <a:latin typeface="Arial" pitchFamily="34" charset="0"/>
                </a:rPr>
                <a:t>Activity 5</a:t>
              </a:r>
            </a:p>
          </p:txBody>
        </p:sp>
        <p:sp>
          <p:nvSpPr>
            <p:cNvPr id="16" name="Text Box 27">
              <a:extLst>
                <a:ext uri="{FF2B5EF4-FFF2-40B4-BE49-F238E27FC236}">
                  <a16:creationId xmlns:a16="http://schemas.microsoft.com/office/drawing/2014/main" id="{08307637-F108-4E99-8082-425CBDD220FC}"/>
                </a:ext>
                <a:ext uri="{C183D7F6-B498-43B3-948B-1728B52AA6E4}">
                  <adec:decorative xmlns:adec="http://schemas.microsoft.com/office/drawing/2017/decorative" val="1"/>
                </a:ext>
              </a:extLst>
            </p:cNvPr>
            <p:cNvSpPr txBox="1">
              <a:spLocks noChangeArrowheads="1"/>
            </p:cNvSpPr>
            <p:nvPr/>
          </p:nvSpPr>
          <p:spPr bwMode="auto">
            <a:xfrm>
              <a:off x="5927725" y="5060498"/>
              <a:ext cx="1150321" cy="59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200" dirty="0">
                  <a:solidFill>
                    <a:schemeClr val="tx1"/>
                  </a:solidFill>
                  <a:latin typeface="Arial" pitchFamily="34" charset="0"/>
                </a:rPr>
                <a:t>Activity 6</a:t>
              </a:r>
            </a:p>
            <a:p>
              <a:pPr>
                <a:spcBef>
                  <a:spcPct val="0"/>
                </a:spcBef>
                <a:buFontTx/>
                <a:buNone/>
              </a:pPr>
              <a:r>
                <a:rPr lang="en-US" altLang="en-US" sz="1200" dirty="0">
                  <a:solidFill>
                    <a:schemeClr val="tx1"/>
                  </a:solidFill>
                  <a:latin typeface="Arial" pitchFamily="34" charset="0"/>
                </a:rPr>
                <a:t>Activity 7</a:t>
              </a:r>
            </a:p>
          </p:txBody>
        </p:sp>
        <p:sp>
          <p:nvSpPr>
            <p:cNvPr id="17" name="Line 30">
              <a:extLst>
                <a:ext uri="{FF2B5EF4-FFF2-40B4-BE49-F238E27FC236}">
                  <a16:creationId xmlns:a16="http://schemas.microsoft.com/office/drawing/2014/main" id="{DB6EFDC4-CE97-4191-8F8C-EBBB7CDFFB9A}"/>
                </a:ext>
              </a:extLst>
            </p:cNvPr>
            <p:cNvSpPr>
              <a:spLocks noChangeShapeType="1"/>
            </p:cNvSpPr>
            <p:nvPr/>
          </p:nvSpPr>
          <p:spPr bwMode="auto">
            <a:xfrm flipV="1">
              <a:off x="24638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18" name="Line 32">
              <a:extLst>
                <a:ext uri="{FF2B5EF4-FFF2-40B4-BE49-F238E27FC236}">
                  <a16:creationId xmlns:a16="http://schemas.microsoft.com/office/drawing/2014/main" id="{3C2AF6B4-4825-4614-B035-4A70CDB210CD}"/>
                </a:ext>
              </a:extLst>
            </p:cNvPr>
            <p:cNvSpPr>
              <a:spLocks noChangeShapeType="1"/>
            </p:cNvSpPr>
            <p:nvPr/>
          </p:nvSpPr>
          <p:spPr bwMode="auto">
            <a:xfrm flipV="1">
              <a:off x="64770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19" name="Line 33">
              <a:extLst>
                <a:ext uri="{FF2B5EF4-FFF2-40B4-BE49-F238E27FC236}">
                  <a16:creationId xmlns:a16="http://schemas.microsoft.com/office/drawing/2014/main" id="{B15F1AA2-5305-4197-9CBB-240EE951A7C0}"/>
                </a:ext>
              </a:extLst>
            </p:cNvPr>
            <p:cNvSpPr>
              <a:spLocks noChangeShapeType="1"/>
            </p:cNvSpPr>
            <p:nvPr/>
          </p:nvSpPr>
          <p:spPr bwMode="auto">
            <a:xfrm flipV="1">
              <a:off x="5156200" y="47842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sp>
          <p:nvSpPr>
            <p:cNvPr id="20" name="Line 34">
              <a:extLst>
                <a:ext uri="{FF2B5EF4-FFF2-40B4-BE49-F238E27FC236}">
                  <a16:creationId xmlns:a16="http://schemas.microsoft.com/office/drawing/2014/main" id="{5A450C93-BFD1-421F-A07E-0F2CE46B6F3C}"/>
                </a:ext>
              </a:extLst>
            </p:cNvPr>
            <p:cNvSpPr>
              <a:spLocks noChangeShapeType="1"/>
            </p:cNvSpPr>
            <p:nvPr/>
          </p:nvSpPr>
          <p:spPr bwMode="auto">
            <a:xfrm flipV="1">
              <a:off x="3835400" y="477157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dirty="0"/>
            </a:p>
          </p:txBody>
        </p:sp>
        <p:cxnSp>
          <p:nvCxnSpPr>
            <p:cNvPr id="21" name="Connector: Elbow 20">
              <a:extLst>
                <a:ext uri="{FF2B5EF4-FFF2-40B4-BE49-F238E27FC236}">
                  <a16:creationId xmlns:a16="http://schemas.microsoft.com/office/drawing/2014/main" id="{26BDEB37-4023-47B1-8D07-29A82F8A93E9}"/>
                </a:ext>
              </a:extLst>
            </p:cNvPr>
            <p:cNvCxnSpPr>
              <a:cxnSpLocks/>
              <a:stCxn id="7" idx="0"/>
              <a:endCxn id="10" idx="2"/>
            </p:cNvCxnSpPr>
            <p:nvPr/>
          </p:nvCxnSpPr>
          <p:spPr>
            <a:xfrm rot="5400000" flipH="1" flipV="1">
              <a:off x="3414144" y="2308566"/>
              <a:ext cx="622300" cy="13319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0B657A6-9DA5-4AEC-9EDA-2611CBFA4C34}"/>
                </a:ext>
              </a:extLst>
            </p:cNvPr>
            <p:cNvCxnSpPr>
              <a:cxnSpLocks/>
              <a:stCxn id="6" idx="0"/>
              <a:endCxn id="10" idx="2"/>
            </p:cNvCxnSpPr>
            <p:nvPr/>
          </p:nvCxnSpPr>
          <p:spPr>
            <a:xfrm rot="16200000" flipV="1">
              <a:off x="4776902" y="2277723"/>
              <a:ext cx="622300" cy="13935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9E50477-C492-4059-8F88-4B1C55E90F8D}"/>
                </a:ext>
              </a:extLst>
            </p:cNvPr>
            <p:cNvCxnSpPr>
              <a:cxnSpLocks/>
              <a:stCxn id="8" idx="0"/>
              <a:endCxn id="7" idx="2"/>
            </p:cNvCxnSpPr>
            <p:nvPr/>
          </p:nvCxnSpPr>
          <p:spPr>
            <a:xfrm rot="5400000" flipH="1" flipV="1">
              <a:off x="2444862" y="3649099"/>
              <a:ext cx="533400" cy="6955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886D44C-E103-48F9-8A8A-714D7AAFD323}"/>
                </a:ext>
              </a:extLst>
            </p:cNvPr>
            <p:cNvCxnSpPr>
              <a:cxnSpLocks/>
              <a:stCxn id="9" idx="0"/>
              <a:endCxn id="7" idx="2"/>
            </p:cNvCxnSpPr>
            <p:nvPr/>
          </p:nvCxnSpPr>
          <p:spPr>
            <a:xfrm rot="16200000" flipV="1">
              <a:off x="3125900" y="3663610"/>
              <a:ext cx="546100" cy="6792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F138B06-61CD-440B-A273-4FBEE55C109B}"/>
                </a:ext>
                <a:ext uri="{C183D7F6-B498-43B3-948B-1728B52AA6E4}">
                  <adec:decorative xmlns:adec="http://schemas.microsoft.com/office/drawing/2017/decorative" val="1"/>
                </a:ext>
              </a:extLst>
            </p:cNvPr>
            <p:cNvCxnSpPr>
              <a:cxnSpLocks/>
              <a:stCxn id="12" idx="0"/>
              <a:endCxn id="6" idx="2"/>
            </p:cNvCxnSpPr>
            <p:nvPr/>
          </p:nvCxnSpPr>
          <p:spPr>
            <a:xfrm rot="5400000" flipH="1" flipV="1">
              <a:off x="5152232" y="3656354"/>
              <a:ext cx="558800" cy="7064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963D263-E0C0-43F9-BB36-C4E4DD510720}"/>
                </a:ext>
              </a:extLst>
            </p:cNvPr>
            <p:cNvCxnSpPr>
              <a:cxnSpLocks/>
              <a:stCxn id="11" idx="0"/>
              <a:endCxn id="6" idx="2"/>
            </p:cNvCxnSpPr>
            <p:nvPr/>
          </p:nvCxnSpPr>
          <p:spPr>
            <a:xfrm rot="16200000" flipV="1">
              <a:off x="5822157" y="3692867"/>
              <a:ext cx="533400" cy="6080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Arrow: Right 27">
            <a:extLst>
              <a:ext uri="{FF2B5EF4-FFF2-40B4-BE49-F238E27FC236}">
                <a16:creationId xmlns:a16="http://schemas.microsoft.com/office/drawing/2014/main" id="{E025FD35-175D-4928-B77C-7B9A2EBD727E}"/>
              </a:ext>
              <a:ext uri="{C183D7F6-B498-43B3-948B-1728B52AA6E4}">
                <adec:decorative xmlns:adec="http://schemas.microsoft.com/office/drawing/2017/decorative" val="1"/>
              </a:ext>
            </a:extLst>
          </p:cNvPr>
          <p:cNvSpPr/>
          <p:nvPr/>
        </p:nvSpPr>
        <p:spPr>
          <a:xfrm>
            <a:off x="6991773" y="5524079"/>
            <a:ext cx="939316" cy="432353"/>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3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2AAAC7AD-1502-46C0-B47F-0DFBD9CF6960}"/>
              </a:ext>
            </a:extLst>
          </p:cNvPr>
          <p:cNvSpPr>
            <a:spLocks noGrp="1"/>
          </p:cNvSpPr>
          <p:nvPr>
            <p:ph type="ctrTitle"/>
          </p:nvPr>
        </p:nvSpPr>
        <p:spPr>
          <a:xfrm>
            <a:off x="497711" y="0"/>
            <a:ext cx="5034046" cy="1461778"/>
          </a:xfrm>
        </p:spPr>
        <p:txBody>
          <a:bodyPr vert="horz" lIns="91440" tIns="45720" rIns="91440" bIns="45720" rtlCol="0" anchor="ctr">
            <a:normAutofit/>
          </a:bodyPr>
          <a:lstStyle/>
          <a:p>
            <a:pPr algn="l"/>
            <a:r>
              <a:rPr lang="en-US" sz="4400" dirty="0"/>
              <a:t>Agenda</a:t>
            </a:r>
          </a:p>
        </p:txBody>
      </p:sp>
      <p:sp>
        <p:nvSpPr>
          <p:cNvPr id="5" name="Content Placeholder 2" descr="Overview of Performance Monitoring &#10;Analyzing Monitoring Data&#10;Using Data for Performance Improvement &#10;">
            <a:extLst>
              <a:ext uri="{FF2B5EF4-FFF2-40B4-BE49-F238E27FC236}">
                <a16:creationId xmlns:a16="http://schemas.microsoft.com/office/drawing/2014/main" id="{70608293-DF14-4521-925C-A28F53E32FED}"/>
              </a:ext>
            </a:extLst>
          </p:cNvPr>
          <p:cNvSpPr>
            <a:spLocks noGrp="1"/>
          </p:cNvSpPr>
          <p:nvPr>
            <p:ph sz="quarter" idx="13"/>
          </p:nvPr>
        </p:nvSpPr>
        <p:spPr>
          <a:xfrm>
            <a:off x="590309" y="1438576"/>
            <a:ext cx="8418780" cy="4416124"/>
          </a:xfrm>
        </p:spPr>
        <p:txBody>
          <a:bodyPr vert="horz" lIns="91440" tIns="45720" rIns="91440" bIns="45720" numCol="1" rtlCol="0">
            <a:normAutofit/>
          </a:bodyPr>
          <a:lstStyle/>
          <a:p>
            <a:r>
              <a:rPr lang="en-US" sz="3300" dirty="0"/>
              <a:t>Overview of Performance Monitoring </a:t>
            </a:r>
          </a:p>
          <a:p>
            <a:r>
              <a:rPr lang="en-US" sz="3300" dirty="0"/>
              <a:t>Analyzing Monitoring Data</a:t>
            </a:r>
          </a:p>
          <a:p>
            <a:r>
              <a:rPr lang="en-US" sz="3300" dirty="0"/>
              <a:t>Using Data for Performance Improvement </a:t>
            </a:r>
          </a:p>
          <a:p>
            <a:pPr marL="0" indent="0">
              <a:buNone/>
            </a:pPr>
            <a:endParaRPr lang="en-US" sz="3300" dirty="0"/>
          </a:p>
          <a:p>
            <a:pPr marL="0" indent="0">
              <a:buNone/>
            </a:pPr>
            <a:endParaRPr lang="en-US" sz="3600" b="1" dirty="0"/>
          </a:p>
          <a:p>
            <a:pPr marL="0" indent="0">
              <a:buNone/>
            </a:pPr>
            <a:endParaRPr lang="en-US" sz="3600" b="1" dirty="0"/>
          </a:p>
          <a:p>
            <a:pPr marL="0" indent="0">
              <a:buNone/>
            </a:pPr>
            <a:endParaRPr lang="en-US" sz="3300" b="1" dirty="0"/>
          </a:p>
          <a:p>
            <a:endParaRPr lang="en-US" sz="3300" dirty="0"/>
          </a:p>
          <a:p>
            <a:endParaRPr lang="en-US" sz="3300" dirty="0"/>
          </a:p>
          <a:p>
            <a:pPr marL="0" indent="0">
              <a:buNone/>
            </a:pPr>
            <a:endParaRPr lang="en-US" sz="3300" b="1" dirty="0">
              <a:highlight>
                <a:srgbClr val="FFFF00"/>
              </a:highlight>
            </a:endParaRPr>
          </a:p>
          <a:p>
            <a:pPr marL="0" indent="0">
              <a:buNone/>
            </a:pPr>
            <a:endParaRPr lang="en-US" b="1" dirty="0">
              <a:highlight>
                <a:srgbClr val="FFFF00"/>
              </a:highlight>
            </a:endParaRPr>
          </a:p>
          <a:p>
            <a:pPr marL="0" indent="0">
              <a:buNone/>
            </a:pPr>
            <a:endParaRPr lang="en-US" b="1" dirty="0">
              <a:highlight>
                <a:srgbClr val="FFFF00"/>
              </a:highlight>
            </a:endParaRPr>
          </a:p>
          <a:p>
            <a:endParaRPr lang="en-US" dirty="0"/>
          </a:p>
          <a:p>
            <a:pPr marL="0"/>
            <a:endParaRPr lang="en-US" dirty="0"/>
          </a:p>
        </p:txBody>
      </p:sp>
      <p:pic>
        <p:nvPicPr>
          <p:cNvPr id="9" name="Graphic 8">
            <a:extLst>
              <a:ext uri="{FF2B5EF4-FFF2-40B4-BE49-F238E27FC236}">
                <a16:creationId xmlns:a16="http://schemas.microsoft.com/office/drawing/2014/main" id="{57072575-9C34-4E47-8D7A-648666B823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1907"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Summary: Reasons Project Performance is Below Expectations"/>
          <p:cNvSpPr>
            <a:spLocks noGrp="1" noChangeArrowheads="1"/>
          </p:cNvSpPr>
          <p:nvPr>
            <p:ph type="title"/>
          </p:nvPr>
        </p:nvSpPr>
        <p:spPr>
          <a:xfrm>
            <a:off x="504092" y="728660"/>
            <a:ext cx="11183816" cy="859139"/>
          </a:xfrm>
        </p:spPr>
        <p:txBody>
          <a:bodyPr>
            <a:noAutofit/>
          </a:bodyPr>
          <a:lstStyle/>
          <a:p>
            <a:pPr>
              <a:defRPr/>
            </a:pPr>
            <a:r>
              <a:rPr lang="en-US" sz="4000" dirty="0"/>
              <a:t>Summary: Reasons Project Performance is Below Expectations</a:t>
            </a:r>
          </a:p>
        </p:txBody>
      </p:sp>
      <p:sp>
        <p:nvSpPr>
          <p:cNvPr id="210947" name="Rectangle 3" descr="Implementation problems?&#10;Theory of Change problems?&#10;Critical Assumptions problem?&#10;Data problems?&#10;A combination of the above?&#10;"/>
          <p:cNvSpPr>
            <a:spLocks noGrp="1" noChangeArrowheads="1"/>
          </p:cNvSpPr>
          <p:nvPr>
            <p:ph idx="1"/>
          </p:nvPr>
        </p:nvSpPr>
        <p:spPr>
          <a:xfrm>
            <a:off x="1230928" y="1986523"/>
            <a:ext cx="7924800" cy="2759354"/>
          </a:xfrm>
          <a:solidFill>
            <a:srgbClr val="3F51A2"/>
          </a:solidFill>
        </p:spPr>
        <p:style>
          <a:lnRef idx="3">
            <a:schemeClr val="lt1"/>
          </a:lnRef>
          <a:fillRef idx="1">
            <a:schemeClr val="accent2"/>
          </a:fillRef>
          <a:effectRef idx="1">
            <a:schemeClr val="accent2"/>
          </a:effectRef>
          <a:fontRef idx="minor">
            <a:schemeClr val="lt1"/>
          </a:fontRef>
        </p:style>
        <p:txBody>
          <a:bodyPr>
            <a:normAutofit/>
          </a:bodyPr>
          <a:lstStyle/>
          <a:p>
            <a:pPr marL="577850" indent="-577850">
              <a:buFont typeface="Wingdings" panose="05000000000000000000" pitchFamily="2" charset="2"/>
              <a:buChar char="ü"/>
              <a:defRPr/>
            </a:pPr>
            <a:r>
              <a:rPr lang="en-US" dirty="0"/>
              <a:t>Implementation problems?</a:t>
            </a:r>
          </a:p>
          <a:p>
            <a:pPr marL="577850" indent="-577850">
              <a:buFont typeface="Wingdings" panose="05000000000000000000" pitchFamily="2" charset="2"/>
              <a:buChar char="ü"/>
              <a:defRPr/>
            </a:pPr>
            <a:r>
              <a:rPr lang="en-US" dirty="0"/>
              <a:t>Theory of Change problems?</a:t>
            </a:r>
          </a:p>
          <a:p>
            <a:pPr marL="577850" indent="-577850">
              <a:buFont typeface="Wingdings" panose="05000000000000000000" pitchFamily="2" charset="2"/>
              <a:buChar char="ü"/>
              <a:defRPr/>
            </a:pPr>
            <a:r>
              <a:rPr lang="en-US" dirty="0"/>
              <a:t>Critical Assumptions problem?</a:t>
            </a:r>
          </a:p>
          <a:p>
            <a:pPr marL="577850" indent="-577850">
              <a:buFont typeface="Wingdings" panose="05000000000000000000" pitchFamily="2" charset="2"/>
              <a:buChar char="ü"/>
              <a:defRPr/>
            </a:pPr>
            <a:r>
              <a:rPr lang="en-US" dirty="0"/>
              <a:t>Data problems?</a:t>
            </a:r>
          </a:p>
          <a:p>
            <a:pPr marL="577850" indent="-577850">
              <a:buFont typeface="Wingdings" panose="05000000000000000000" pitchFamily="2" charset="2"/>
              <a:buChar char="ü"/>
              <a:defRPr/>
            </a:pPr>
            <a:r>
              <a:rPr lang="en-US" dirty="0"/>
              <a:t>A combination of the above?</a:t>
            </a:r>
          </a:p>
        </p:txBody>
      </p:sp>
      <p:sp>
        <p:nvSpPr>
          <p:cNvPr id="131078" name="Rectangle 3" descr="Note:  Poor (or exceptional) performance can be a trigger for an evaluation to uncover why it happened?&#10;"/>
          <p:cNvSpPr txBox="1">
            <a:spLocks noChangeArrowheads="1"/>
          </p:cNvSpPr>
          <p:nvPr/>
        </p:nvSpPr>
        <p:spPr bwMode="auto">
          <a:xfrm>
            <a:off x="961292" y="5144600"/>
            <a:ext cx="881575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Font typeface="Arial" panose="020B0604020202020204" pitchFamily="34" charset="0"/>
              <a:buNone/>
            </a:pPr>
            <a:r>
              <a:rPr lang="en-US" altLang="en-US" sz="2800" dirty="0">
                <a:latin typeface="+mn-lt"/>
                <a:ea typeface="ＭＳ Ｐゴシック" charset="-128"/>
                <a:cs typeface="ＭＳ Ｐゴシック" charset="-128"/>
              </a:rPr>
              <a:t>Note:  Poor (or exceptional) performance can be a trigger for an evaluation to uncover why it happened?</a:t>
            </a:r>
          </a:p>
          <a:p>
            <a:pPr eaLnBrk="1" hangingPunct="1">
              <a:spcBef>
                <a:spcPct val="20000"/>
              </a:spcBef>
              <a:buFont typeface="Arial" panose="020B0604020202020204" pitchFamily="34" charset="0"/>
              <a:buNone/>
            </a:pPr>
            <a:endParaRPr lang="en-US" altLang="en-US" sz="2800" dirty="0">
              <a:latin typeface="+mn-lt"/>
              <a:ea typeface="ＭＳ Ｐゴシック" charset="-128"/>
              <a:cs typeface="ＭＳ Ｐゴシック" charset="-128"/>
            </a:endParaRPr>
          </a:p>
        </p:txBody>
      </p:sp>
      <p:sp>
        <p:nvSpPr>
          <p:cNvPr id="6" name="Slide Number Placeholder 3"/>
          <p:cNvSpPr>
            <a:spLocks noGrp="1"/>
          </p:cNvSpPr>
          <p:nvPr>
            <p:ph type="sldNum" sz="quarter" idx="12"/>
          </p:nvPr>
        </p:nvSpPr>
        <p:spPr bwMode="auto">
          <a:xfrm>
            <a:off x="8534405" y="6550026"/>
            <a:ext cx="533400" cy="231775"/>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defPPr>
              <a:defRPr lang="en-US"/>
            </a:defPPr>
            <a:lvl1pPr algn="r" rtl="0" fontAlgn="auto">
              <a:spcBef>
                <a:spcPts val="0"/>
              </a:spcBef>
              <a:spcAft>
                <a:spcPts val="0"/>
              </a:spcAft>
              <a:defRPr sz="1000" kern="1200">
                <a:solidFill>
                  <a:srgbClr val="000000"/>
                </a:solidFill>
                <a:latin typeface="+mn-lt"/>
                <a:ea typeface="+mn-ea"/>
                <a:cs typeface="+mn-cs"/>
              </a:defRPr>
            </a:lvl1pPr>
            <a:lvl2pPr marL="457164" algn="l" rtl="0" fontAlgn="base">
              <a:spcBef>
                <a:spcPct val="0"/>
              </a:spcBef>
              <a:spcAft>
                <a:spcPct val="0"/>
              </a:spcAft>
              <a:defRPr kern="1200">
                <a:solidFill>
                  <a:schemeClr val="tx1"/>
                </a:solidFill>
                <a:latin typeface="Arial" charset="0"/>
                <a:ea typeface="+mn-ea"/>
                <a:cs typeface="+mn-cs"/>
              </a:defRPr>
            </a:lvl2pPr>
            <a:lvl3pPr marL="914328" algn="l" rtl="0" fontAlgn="base">
              <a:spcBef>
                <a:spcPct val="0"/>
              </a:spcBef>
              <a:spcAft>
                <a:spcPct val="0"/>
              </a:spcAft>
              <a:defRPr kern="1200">
                <a:solidFill>
                  <a:schemeClr val="tx1"/>
                </a:solidFill>
                <a:latin typeface="Arial" charset="0"/>
                <a:ea typeface="+mn-ea"/>
                <a:cs typeface="+mn-cs"/>
              </a:defRPr>
            </a:lvl3pPr>
            <a:lvl4pPr marL="1371492" algn="l" rtl="0" fontAlgn="base">
              <a:spcBef>
                <a:spcPct val="0"/>
              </a:spcBef>
              <a:spcAft>
                <a:spcPct val="0"/>
              </a:spcAft>
              <a:defRPr kern="1200">
                <a:solidFill>
                  <a:schemeClr val="tx1"/>
                </a:solidFill>
                <a:latin typeface="Arial" charset="0"/>
                <a:ea typeface="+mn-ea"/>
                <a:cs typeface="+mn-cs"/>
              </a:defRPr>
            </a:lvl4pPr>
            <a:lvl5pPr marL="1828656" algn="l" rtl="0" fontAlgn="base">
              <a:spcBef>
                <a:spcPct val="0"/>
              </a:spcBef>
              <a:spcAft>
                <a:spcPct val="0"/>
              </a:spcAft>
              <a:defRPr kern="1200">
                <a:solidFill>
                  <a:schemeClr val="tx1"/>
                </a:solidFill>
                <a:latin typeface="Arial" charset="0"/>
                <a:ea typeface="+mn-ea"/>
                <a:cs typeface="+mn-cs"/>
              </a:defRPr>
            </a:lvl5pPr>
            <a:lvl6pPr marL="2285820" algn="l" defTabSz="457164" rtl="0" eaLnBrk="1" latinLnBrk="0" hangingPunct="1">
              <a:defRPr kern="1200">
                <a:solidFill>
                  <a:schemeClr val="tx1"/>
                </a:solidFill>
                <a:latin typeface="Arial" charset="0"/>
                <a:ea typeface="+mn-ea"/>
                <a:cs typeface="+mn-cs"/>
              </a:defRPr>
            </a:lvl6pPr>
            <a:lvl7pPr marL="2742984" algn="l" defTabSz="457164" rtl="0" eaLnBrk="1" latinLnBrk="0" hangingPunct="1">
              <a:defRPr kern="1200">
                <a:solidFill>
                  <a:schemeClr val="tx1"/>
                </a:solidFill>
                <a:latin typeface="Arial" charset="0"/>
                <a:ea typeface="+mn-ea"/>
                <a:cs typeface="+mn-cs"/>
              </a:defRPr>
            </a:lvl7pPr>
            <a:lvl8pPr marL="3200144" algn="l" defTabSz="457164" rtl="0" eaLnBrk="1" latinLnBrk="0" hangingPunct="1">
              <a:defRPr kern="1200">
                <a:solidFill>
                  <a:schemeClr val="tx1"/>
                </a:solidFill>
                <a:latin typeface="Arial" charset="0"/>
                <a:ea typeface="+mn-ea"/>
                <a:cs typeface="+mn-cs"/>
              </a:defRPr>
            </a:lvl8pPr>
            <a:lvl9pPr marL="3657308" algn="l" defTabSz="457164" rtl="0" eaLnBrk="1" latinLnBrk="0" hangingPunct="1">
              <a:defRPr kern="1200">
                <a:solidFill>
                  <a:schemeClr val="tx1"/>
                </a:solidFill>
                <a:latin typeface="Arial" charset="0"/>
                <a:ea typeface="+mn-ea"/>
                <a:cs typeface="+mn-cs"/>
              </a:defRPr>
            </a:lvl9pPr>
          </a:lstStyle>
          <a:p>
            <a:pPr>
              <a:defRPr/>
            </a:pPr>
            <a:fld id="{F5861796-A3C3-49A7-93CE-7D8972DA12C8}" type="slidenum">
              <a:rPr lang="en-US" smtClean="0"/>
              <a:pPr>
                <a:defRPr/>
              </a:pPr>
              <a:t>40</a:t>
            </a:fld>
            <a:endParaRPr lang="en-US" dirty="0"/>
          </a:p>
        </p:txBody>
      </p:sp>
      <p:sp>
        <p:nvSpPr>
          <p:cNvPr id="7" name="Footer Placeholder 1">
            <a:extLst>
              <a:ext uri="{FF2B5EF4-FFF2-40B4-BE49-F238E27FC236}">
                <a16:creationId xmlns:a16="http://schemas.microsoft.com/office/drawing/2014/main" id="{931C9F74-3232-4849-8EC4-CB0F469CAD29}"/>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a:solidFill>
            <a:srgbClr val="3F51A2">
              <a:alpha val="89804"/>
            </a:srgbClr>
          </a:solidFill>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058598786"/>
      </p:ext>
    </p:extLst>
  </p:cSld>
  <p:clrMapOvr>
    <a:masterClrMapping/>
  </p:clrMapOvr>
  <p:transition>
    <p:wheel spokes="3"/>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FE0293-F5E7-4AC7-A2A3-C08B6275FF7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descr="Using Evaluation Data ">
            <a:extLst>
              <a:ext uri="{FF2B5EF4-FFF2-40B4-BE49-F238E27FC236}">
                <a16:creationId xmlns:a16="http://schemas.microsoft.com/office/drawing/2014/main" id="{3160D82F-3013-4435-A0A2-8F1CEEDA161F}"/>
              </a:ext>
            </a:extLst>
          </p:cNvPr>
          <p:cNvSpPr>
            <a:spLocks noGrp="1"/>
          </p:cNvSpPr>
          <p:nvPr>
            <p:ph type="title"/>
          </p:nvPr>
        </p:nvSpPr>
        <p:spPr>
          <a:xfrm>
            <a:off x="570155" y="0"/>
            <a:ext cx="9153582" cy="1183566"/>
          </a:xfrm>
        </p:spPr>
        <p:txBody>
          <a:bodyPr>
            <a:normAutofit/>
          </a:bodyPr>
          <a:lstStyle/>
          <a:p>
            <a:r>
              <a:rPr lang="en-US" dirty="0"/>
              <a:t>Using Evaluation Data </a:t>
            </a:r>
          </a:p>
        </p:txBody>
      </p:sp>
      <p:sp>
        <p:nvSpPr>
          <p:cNvPr id="4" name="Text Placeholder 3" descr="Monitoring data does not always provide information for attribution and causality for change. &#10;Use evaluation findings in project reviews and provide information on: &#10;Strategy: are the right things being done? &#10;Rationale or justification &#10;Clear theory of change &#10;Operations: are things being done right? &#10;Effectiveness in achieving expected outcomes &#10;Efficiency in optimizing resources &#10;Client satisfaction &#10;Learning: are there better ways?&#10;Alternatives&#10;Best practices&#10;Lessons learned&#10;">
            <a:extLst>
              <a:ext uri="{FF2B5EF4-FFF2-40B4-BE49-F238E27FC236}">
                <a16:creationId xmlns:a16="http://schemas.microsoft.com/office/drawing/2014/main" id="{AAC0059D-E3CA-4C7E-B51B-4E34D5E6CCB0}"/>
              </a:ext>
            </a:extLst>
          </p:cNvPr>
          <p:cNvSpPr>
            <a:spLocks noGrp="1"/>
          </p:cNvSpPr>
          <p:nvPr>
            <p:ph type="body" sz="quarter" idx="13"/>
          </p:nvPr>
        </p:nvSpPr>
        <p:spPr>
          <a:xfrm>
            <a:off x="570156" y="1190856"/>
            <a:ext cx="10262796" cy="5222005"/>
          </a:xfrm>
        </p:spPr>
        <p:txBody>
          <a:bodyPr>
            <a:normAutofit/>
          </a:bodyPr>
          <a:lstStyle/>
          <a:p>
            <a:pPr marL="0" indent="0">
              <a:buNone/>
            </a:pPr>
            <a:r>
              <a:rPr lang="en-US" sz="2400" b="1" dirty="0">
                <a:solidFill>
                  <a:schemeClr val="accent1"/>
                </a:solidFill>
              </a:rPr>
              <a:t>Monitoring data does not always provide information for attribution and causality for change. </a:t>
            </a:r>
          </a:p>
          <a:p>
            <a:r>
              <a:rPr lang="en-US" sz="2600" dirty="0"/>
              <a:t>Use evaluation findings in project reviews and provide information on: </a:t>
            </a:r>
          </a:p>
          <a:p>
            <a:pPr lvl="1"/>
            <a:r>
              <a:rPr lang="en-US" b="1" dirty="0"/>
              <a:t>Strategy</a:t>
            </a:r>
            <a:r>
              <a:rPr lang="en-US" dirty="0"/>
              <a:t>: are the right things being done? </a:t>
            </a:r>
          </a:p>
          <a:p>
            <a:pPr lvl="2"/>
            <a:r>
              <a:rPr lang="en-US" dirty="0"/>
              <a:t>Rationale or justification </a:t>
            </a:r>
          </a:p>
          <a:p>
            <a:pPr lvl="2"/>
            <a:r>
              <a:rPr lang="en-US" dirty="0"/>
              <a:t>Clear theory of change </a:t>
            </a:r>
          </a:p>
          <a:p>
            <a:pPr lvl="1"/>
            <a:r>
              <a:rPr lang="en-US" b="1" dirty="0"/>
              <a:t>Operations: </a:t>
            </a:r>
            <a:r>
              <a:rPr lang="en-US" dirty="0"/>
              <a:t>are things being done right? </a:t>
            </a:r>
          </a:p>
          <a:p>
            <a:pPr lvl="2"/>
            <a:r>
              <a:rPr lang="en-US" dirty="0"/>
              <a:t>Effectiveness in achieving expected outcomes </a:t>
            </a:r>
          </a:p>
          <a:p>
            <a:pPr lvl="2"/>
            <a:r>
              <a:rPr lang="en-US" dirty="0"/>
              <a:t>Efficiency in optimizing resources </a:t>
            </a:r>
          </a:p>
          <a:p>
            <a:pPr lvl="2"/>
            <a:r>
              <a:rPr lang="en-US" dirty="0"/>
              <a:t>Client satisfaction </a:t>
            </a:r>
          </a:p>
          <a:p>
            <a:pPr lvl="1"/>
            <a:r>
              <a:rPr lang="en-US" b="1" dirty="0"/>
              <a:t>Learning: </a:t>
            </a:r>
            <a:r>
              <a:rPr lang="en-US" dirty="0"/>
              <a:t>are there better ways?</a:t>
            </a:r>
          </a:p>
          <a:p>
            <a:pPr lvl="2"/>
            <a:r>
              <a:rPr lang="en-US" dirty="0"/>
              <a:t>Alternatives</a:t>
            </a:r>
          </a:p>
          <a:p>
            <a:pPr lvl="2"/>
            <a:r>
              <a:rPr lang="en-US" dirty="0"/>
              <a:t>Best practices</a:t>
            </a:r>
          </a:p>
          <a:p>
            <a:pPr lvl="2"/>
            <a:r>
              <a:rPr lang="en-US" dirty="0"/>
              <a:t>Lessons learned</a:t>
            </a:r>
          </a:p>
        </p:txBody>
      </p:sp>
      <p:pic>
        <p:nvPicPr>
          <p:cNvPr id="5" name="Picture 4">
            <a:extLst>
              <a:ext uri="{FF2B5EF4-FFF2-40B4-BE49-F238E27FC236}">
                <a16:creationId xmlns:a16="http://schemas.microsoft.com/office/drawing/2014/main" id="{13D8B70E-A95A-44E2-87C8-E47E8F5F91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07752" y="2867367"/>
            <a:ext cx="2525200" cy="2515950"/>
          </a:xfrm>
          <a:prstGeom prst="rect">
            <a:avLst/>
          </a:prstGeom>
        </p:spPr>
      </p:pic>
    </p:spTree>
    <p:extLst>
      <p:ext uri="{BB962C8B-B14F-4D97-AF65-F5344CB8AC3E}">
        <p14:creationId xmlns:p14="http://schemas.microsoft.com/office/powerpoint/2010/main" val="84326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C7D46-795F-4597-BFEE-D9C7F2AB19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Title 2" descr="Managing Performance: Making Decisions ">
            <a:extLst>
              <a:ext uri="{FF2B5EF4-FFF2-40B4-BE49-F238E27FC236}">
                <a16:creationId xmlns:a16="http://schemas.microsoft.com/office/drawing/2014/main" id="{AE128AD3-A40E-4131-9590-4E59B06808A3}"/>
              </a:ext>
            </a:extLst>
          </p:cNvPr>
          <p:cNvSpPr>
            <a:spLocks noGrp="1"/>
          </p:cNvSpPr>
          <p:nvPr>
            <p:ph type="title"/>
          </p:nvPr>
        </p:nvSpPr>
        <p:spPr>
          <a:xfrm>
            <a:off x="349685" y="152182"/>
            <a:ext cx="10515600" cy="1325563"/>
          </a:xfrm>
        </p:spPr>
        <p:txBody>
          <a:bodyPr/>
          <a:lstStyle/>
          <a:p>
            <a:r>
              <a:rPr lang="en-US" dirty="0"/>
              <a:t>Managing Performance: Making Decisions </a:t>
            </a:r>
          </a:p>
        </p:txBody>
      </p:sp>
      <p:sp>
        <p:nvSpPr>
          <p:cNvPr id="4" name="Content Placeholder 3" descr=" Modify the Theory of Change (if possible)&#10;Add additional results to address logic gaps. &#10;Remove results that are not contributing/unnecessary&#10;Fix results that are multi-dimensional or too ambiguous&#10;">
            <a:extLst>
              <a:ext uri="{FF2B5EF4-FFF2-40B4-BE49-F238E27FC236}">
                <a16:creationId xmlns:a16="http://schemas.microsoft.com/office/drawing/2014/main" id="{E5EDB81F-1924-4DC8-85B1-AC436EDB904F}"/>
              </a:ext>
            </a:extLst>
          </p:cNvPr>
          <p:cNvSpPr>
            <a:spLocks noGrp="1"/>
          </p:cNvSpPr>
          <p:nvPr>
            <p:ph idx="1"/>
          </p:nvPr>
        </p:nvSpPr>
        <p:spPr>
          <a:xfrm>
            <a:off x="496656" y="1438312"/>
            <a:ext cx="9042759" cy="4578162"/>
          </a:xfrm>
        </p:spPr>
        <p:txBody>
          <a:bodyPr>
            <a:normAutofit/>
          </a:bodyPr>
          <a:lstStyle/>
          <a:p>
            <a:pPr>
              <a:buFont typeface="Wingdings" panose="05000000000000000000" pitchFamily="2" charset="2"/>
              <a:buChar char="Ø"/>
            </a:pPr>
            <a:r>
              <a:rPr lang="en-US" sz="2800" b="1" dirty="0">
                <a:solidFill>
                  <a:schemeClr val="accent1"/>
                </a:solidFill>
              </a:rPr>
              <a:t> Modify the Theory of Change (if possible)</a:t>
            </a:r>
          </a:p>
          <a:p>
            <a:pPr marL="793750" lvl="1" indent="-336550">
              <a:lnSpc>
                <a:spcPct val="150000"/>
              </a:lnSpc>
              <a:buClr>
                <a:srgbClr val="C00000"/>
              </a:buClr>
              <a:buSzPct val="80000"/>
              <a:defRPr/>
            </a:pPr>
            <a:r>
              <a:rPr lang="en-US" sz="2800" dirty="0"/>
              <a:t>Add additional results to address logic gaps. </a:t>
            </a:r>
          </a:p>
          <a:p>
            <a:pPr marL="793750" lvl="1" indent="-336550">
              <a:lnSpc>
                <a:spcPct val="150000"/>
              </a:lnSpc>
              <a:buClr>
                <a:srgbClr val="C00000"/>
              </a:buClr>
              <a:buSzPct val="80000"/>
              <a:defRPr/>
            </a:pPr>
            <a:r>
              <a:rPr lang="en-US" sz="2800" dirty="0"/>
              <a:t>Remove results that are not contributing/unnecessary</a:t>
            </a:r>
          </a:p>
          <a:p>
            <a:pPr marL="793750" lvl="1" indent="-336550">
              <a:lnSpc>
                <a:spcPct val="150000"/>
              </a:lnSpc>
              <a:buClr>
                <a:srgbClr val="C00000"/>
              </a:buClr>
              <a:buSzPct val="80000"/>
              <a:defRPr/>
            </a:pPr>
            <a:r>
              <a:rPr lang="en-US" sz="2800" dirty="0"/>
              <a:t>Fix results that are multi-dimensional or too ambiguous</a:t>
            </a:r>
          </a:p>
          <a:p>
            <a:endParaRPr lang="en-US" dirty="0"/>
          </a:p>
        </p:txBody>
      </p:sp>
      <p:pic>
        <p:nvPicPr>
          <p:cNvPr id="5" name="Picture 4">
            <a:extLst>
              <a:ext uri="{FF2B5EF4-FFF2-40B4-BE49-F238E27FC236}">
                <a16:creationId xmlns:a16="http://schemas.microsoft.com/office/drawing/2014/main" id="{A32A8000-EA40-44E8-BBE3-C14653F2D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39415" y="3776229"/>
            <a:ext cx="2190817" cy="2190817"/>
          </a:xfrm>
          <a:prstGeom prst="rect">
            <a:avLst/>
          </a:prstGeom>
        </p:spPr>
      </p:pic>
    </p:spTree>
    <p:extLst>
      <p:ext uri="{BB962C8B-B14F-4D97-AF65-F5344CB8AC3E}">
        <p14:creationId xmlns:p14="http://schemas.microsoft.com/office/powerpoint/2010/main" val="26744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C7D46-795F-4597-BFEE-D9C7F2AB19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Title 2" descr="Managing Performance: Making Decisions ">
            <a:extLst>
              <a:ext uri="{FF2B5EF4-FFF2-40B4-BE49-F238E27FC236}">
                <a16:creationId xmlns:a16="http://schemas.microsoft.com/office/drawing/2014/main" id="{AE128AD3-A40E-4131-9590-4E59B06808A3}"/>
              </a:ext>
            </a:extLst>
          </p:cNvPr>
          <p:cNvSpPr>
            <a:spLocks noGrp="1"/>
          </p:cNvSpPr>
          <p:nvPr>
            <p:ph type="title"/>
          </p:nvPr>
        </p:nvSpPr>
        <p:spPr>
          <a:xfrm>
            <a:off x="349685" y="152182"/>
            <a:ext cx="10515600" cy="1325563"/>
          </a:xfrm>
        </p:spPr>
        <p:txBody>
          <a:bodyPr/>
          <a:lstStyle/>
          <a:p>
            <a:r>
              <a:rPr lang="en-US" dirty="0"/>
              <a:t>Managing Performance: Making Decisions (continued)</a:t>
            </a:r>
          </a:p>
        </p:txBody>
      </p:sp>
      <p:pic>
        <p:nvPicPr>
          <p:cNvPr id="5" name="Picture 4">
            <a:extLst>
              <a:ext uri="{FF2B5EF4-FFF2-40B4-BE49-F238E27FC236}">
                <a16:creationId xmlns:a16="http://schemas.microsoft.com/office/drawing/2014/main" id="{A32A8000-EA40-44E8-BBE3-C14653F2D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81342" y="2405897"/>
            <a:ext cx="2506072" cy="2506072"/>
          </a:xfrm>
          <a:prstGeom prst="rect">
            <a:avLst/>
          </a:prstGeom>
        </p:spPr>
      </p:pic>
      <p:sp>
        <p:nvSpPr>
          <p:cNvPr id="7" name="Content Placeholder 3" descr="Adjust Implementation&#10;Add new activities that will enhance performance&#10;Stop ineffective activities&#10;Improve the quality of activities &#10;Shift resources among activities&#10;Modify or terminate partners agreements&#10;Make staffing changes&#10;">
            <a:extLst>
              <a:ext uri="{FF2B5EF4-FFF2-40B4-BE49-F238E27FC236}">
                <a16:creationId xmlns:a16="http://schemas.microsoft.com/office/drawing/2014/main" id="{0889ABB6-94D9-47BF-95F4-F4465203227F}"/>
              </a:ext>
            </a:extLst>
          </p:cNvPr>
          <p:cNvSpPr txBox="1">
            <a:spLocks/>
          </p:cNvSpPr>
          <p:nvPr/>
        </p:nvSpPr>
        <p:spPr>
          <a:xfrm>
            <a:off x="496656" y="1438312"/>
            <a:ext cx="9042759" cy="45781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solidFill>
                  <a:schemeClr val="accent1"/>
                </a:solidFill>
              </a:rPr>
              <a:t> Adjust Implementation</a:t>
            </a:r>
          </a:p>
          <a:p>
            <a:pPr marL="793750" lvl="1" indent="-336550">
              <a:lnSpc>
                <a:spcPct val="150000"/>
              </a:lnSpc>
              <a:buClr>
                <a:srgbClr val="C00000"/>
              </a:buClr>
              <a:buSzPct val="80000"/>
              <a:defRPr/>
            </a:pPr>
            <a:r>
              <a:rPr lang="en-US" sz="2800" dirty="0"/>
              <a:t>Add new activities that will enhance performance</a:t>
            </a:r>
          </a:p>
          <a:p>
            <a:pPr marL="793750" lvl="1" indent="-336550">
              <a:lnSpc>
                <a:spcPct val="150000"/>
              </a:lnSpc>
              <a:buClr>
                <a:srgbClr val="C00000"/>
              </a:buClr>
              <a:buSzPct val="80000"/>
              <a:defRPr/>
            </a:pPr>
            <a:r>
              <a:rPr lang="en-US" sz="2800" dirty="0"/>
              <a:t>Stop ineffective activities</a:t>
            </a:r>
          </a:p>
          <a:p>
            <a:pPr marL="793750" lvl="1" indent="-336550">
              <a:lnSpc>
                <a:spcPct val="150000"/>
              </a:lnSpc>
              <a:buClr>
                <a:srgbClr val="C00000"/>
              </a:buClr>
              <a:buSzPct val="80000"/>
              <a:defRPr/>
            </a:pPr>
            <a:r>
              <a:rPr lang="en-US" sz="2800" dirty="0"/>
              <a:t>Improve the quality of activities </a:t>
            </a:r>
          </a:p>
          <a:p>
            <a:pPr marL="793750" lvl="1" indent="-336550">
              <a:lnSpc>
                <a:spcPct val="150000"/>
              </a:lnSpc>
              <a:buClr>
                <a:srgbClr val="C00000"/>
              </a:buClr>
              <a:buSzPct val="80000"/>
              <a:defRPr/>
            </a:pPr>
            <a:r>
              <a:rPr lang="en-US" sz="2800" dirty="0"/>
              <a:t>Shift resources among activities</a:t>
            </a:r>
          </a:p>
          <a:p>
            <a:pPr marL="793750" lvl="1" indent="-336550">
              <a:lnSpc>
                <a:spcPct val="150000"/>
              </a:lnSpc>
              <a:buClr>
                <a:srgbClr val="C00000"/>
              </a:buClr>
              <a:buSzPct val="80000"/>
              <a:defRPr/>
            </a:pPr>
            <a:r>
              <a:rPr lang="en-US" sz="2800" dirty="0"/>
              <a:t>Modify or terminate partners agreements</a:t>
            </a:r>
          </a:p>
          <a:p>
            <a:pPr marL="793750" lvl="1" indent="-336550">
              <a:lnSpc>
                <a:spcPct val="150000"/>
              </a:lnSpc>
              <a:buClr>
                <a:srgbClr val="C00000"/>
              </a:buClr>
              <a:buSzPct val="80000"/>
              <a:defRPr/>
            </a:pPr>
            <a:r>
              <a:rPr lang="en-US" sz="2800" dirty="0"/>
              <a:t>Make staffing changes</a:t>
            </a:r>
          </a:p>
        </p:txBody>
      </p:sp>
    </p:spTree>
    <p:extLst>
      <p:ext uri="{BB962C8B-B14F-4D97-AF65-F5344CB8AC3E}">
        <p14:creationId xmlns:p14="http://schemas.microsoft.com/office/powerpoint/2010/main" val="11352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0" dur="500"/>
                                        <p:tgtEl>
                                          <p:spTgt spid="7">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barn(inVertical)">
                                      <p:cBhvr>
                                        <p:cTn id="18" dur="500"/>
                                        <p:tgtEl>
                                          <p:spTgt spid="7">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barn(inVertical)">
                                      <p:cBhvr>
                                        <p:cTn id="21" dur="500"/>
                                        <p:tgtEl>
                                          <p:spTgt spid="7">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barn(inVertical)">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128AD3-A40E-4131-9590-4E59B06808A3}"/>
              </a:ext>
            </a:extLst>
          </p:cNvPr>
          <p:cNvSpPr>
            <a:spLocks noGrp="1"/>
          </p:cNvSpPr>
          <p:nvPr>
            <p:ph type="title"/>
          </p:nvPr>
        </p:nvSpPr>
        <p:spPr>
          <a:xfrm>
            <a:off x="349685" y="152182"/>
            <a:ext cx="10515600" cy="1325563"/>
          </a:xfrm>
        </p:spPr>
        <p:txBody>
          <a:bodyPr/>
          <a:lstStyle/>
          <a:p>
            <a:r>
              <a:rPr lang="en-US" dirty="0"/>
              <a:t>Managing Performance: Making Decisions (continued, 2)</a:t>
            </a:r>
          </a:p>
        </p:txBody>
      </p:sp>
      <p:sp>
        <p:nvSpPr>
          <p:cNvPr id="7" name="Content Placeholder 3">
            <a:extLst>
              <a:ext uri="{FF2B5EF4-FFF2-40B4-BE49-F238E27FC236}">
                <a16:creationId xmlns:a16="http://schemas.microsoft.com/office/drawing/2014/main" id="{0889ABB6-94D9-47BF-95F4-F4465203227F}"/>
              </a:ext>
            </a:extLst>
          </p:cNvPr>
          <p:cNvSpPr txBox="1">
            <a:spLocks/>
          </p:cNvSpPr>
          <p:nvPr/>
        </p:nvSpPr>
        <p:spPr>
          <a:xfrm>
            <a:off x="496656" y="1438312"/>
            <a:ext cx="8772850" cy="45781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b="1" dirty="0">
                <a:solidFill>
                  <a:schemeClr val="accent1"/>
                </a:solidFill>
              </a:rPr>
              <a:t>Adjusting Indicators:  </a:t>
            </a:r>
          </a:p>
          <a:p>
            <a:pPr marL="0" indent="0">
              <a:buNone/>
            </a:pPr>
            <a:r>
              <a:rPr lang="en-US" sz="2400" dirty="0"/>
              <a:t>Dropping/modifying indicators must be done in consultation with ILAB</a:t>
            </a:r>
          </a:p>
          <a:p>
            <a:pPr marL="457200" lvl="1" indent="0">
              <a:buNone/>
            </a:pPr>
            <a:endParaRPr lang="en-US" dirty="0"/>
          </a:p>
          <a:p>
            <a:pPr>
              <a:buFont typeface="Wingdings" panose="05000000000000000000" pitchFamily="2" charset="2"/>
              <a:buChar char="Ø"/>
            </a:pPr>
            <a:r>
              <a:rPr lang="en-US" sz="2400" b="1" dirty="0">
                <a:solidFill>
                  <a:schemeClr val="accent1"/>
                </a:solidFill>
              </a:rPr>
              <a:t>Adjusting Targets:</a:t>
            </a:r>
          </a:p>
          <a:p>
            <a:pPr marL="0" indent="0">
              <a:buNone/>
            </a:pPr>
            <a:r>
              <a:rPr lang="en-US" sz="2400" dirty="0"/>
              <a:t>Dropping/modifying indicators must be done in consultation with ILAB</a:t>
            </a:r>
          </a:p>
          <a:p>
            <a:pPr marL="0" indent="0">
              <a:buNone/>
            </a:pPr>
            <a:r>
              <a:rPr lang="en-US" sz="2400" dirty="0"/>
              <a:t>Targets cannot be removed from TPR reporting but grantees can add a new row for an updated target (keeping the original target in there but labeled as "original" and adding the "new/updated target" row, ). </a:t>
            </a:r>
          </a:p>
          <a:p>
            <a:pPr marL="0" indent="0">
              <a:buNone/>
            </a:pPr>
            <a:r>
              <a:rPr lang="en-US" sz="2400" dirty="0"/>
              <a:t>Important to learn from targeting and do not want to erase a target simply because it will not be met.</a:t>
            </a:r>
          </a:p>
          <a:p>
            <a:pPr>
              <a:buFont typeface="Wingdings" panose="05000000000000000000" pitchFamily="2" charset="2"/>
              <a:buChar char="Ø"/>
            </a:pPr>
            <a:endParaRPr lang="en-US" sz="2400" dirty="0"/>
          </a:p>
          <a:p>
            <a:pPr marL="457200" lvl="1" indent="0">
              <a:buNone/>
            </a:pPr>
            <a:endParaRPr lang="en-US" dirty="0"/>
          </a:p>
        </p:txBody>
      </p:sp>
      <p:sp>
        <p:nvSpPr>
          <p:cNvPr id="2" name="Footer Placeholder 1">
            <a:extLst>
              <a:ext uri="{FF2B5EF4-FFF2-40B4-BE49-F238E27FC236}">
                <a16:creationId xmlns:a16="http://schemas.microsoft.com/office/drawing/2014/main" id="{9AAC7D46-795F-4597-BFEE-D9C7F2AB19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pic>
        <p:nvPicPr>
          <p:cNvPr id="6" name="Picture 5">
            <a:extLst>
              <a:ext uri="{FF2B5EF4-FFF2-40B4-BE49-F238E27FC236}">
                <a16:creationId xmlns:a16="http://schemas.microsoft.com/office/drawing/2014/main" id="{9E322FF6-E2FC-4B11-B304-E308A8765C2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16477" y="2423478"/>
            <a:ext cx="2506072" cy="2506072"/>
          </a:xfrm>
          <a:prstGeom prst="rect">
            <a:avLst/>
          </a:prstGeom>
        </p:spPr>
      </p:pic>
    </p:spTree>
    <p:extLst>
      <p:ext uri="{BB962C8B-B14F-4D97-AF65-F5344CB8AC3E}">
        <p14:creationId xmlns:p14="http://schemas.microsoft.com/office/powerpoint/2010/main" val="2958849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AC7D46-795F-4597-BFEE-D9C7F2AB19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Title 2" descr="Managing Performance:  Making Decisions">
            <a:extLst>
              <a:ext uri="{FF2B5EF4-FFF2-40B4-BE49-F238E27FC236}">
                <a16:creationId xmlns:a16="http://schemas.microsoft.com/office/drawing/2014/main" id="{AE128AD3-A40E-4131-9590-4E59B06808A3}"/>
              </a:ext>
            </a:extLst>
          </p:cNvPr>
          <p:cNvSpPr>
            <a:spLocks noGrp="1"/>
          </p:cNvSpPr>
          <p:nvPr>
            <p:ph type="title"/>
          </p:nvPr>
        </p:nvSpPr>
        <p:spPr>
          <a:xfrm>
            <a:off x="349685" y="152182"/>
            <a:ext cx="10515600" cy="1325563"/>
          </a:xfrm>
        </p:spPr>
        <p:txBody>
          <a:bodyPr/>
          <a:lstStyle/>
          <a:p>
            <a:r>
              <a:rPr lang="en-US" dirty="0"/>
              <a:t>Managing Performance:  Making Decisions</a:t>
            </a:r>
          </a:p>
        </p:txBody>
      </p:sp>
      <p:pic>
        <p:nvPicPr>
          <p:cNvPr id="5" name="Picture 4">
            <a:extLst>
              <a:ext uri="{FF2B5EF4-FFF2-40B4-BE49-F238E27FC236}">
                <a16:creationId xmlns:a16="http://schemas.microsoft.com/office/drawing/2014/main" id="{A32A8000-EA40-44E8-BBE3-C14653F2D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54678" y="3974706"/>
            <a:ext cx="2210607" cy="2210607"/>
          </a:xfrm>
          <a:prstGeom prst="rect">
            <a:avLst/>
          </a:prstGeom>
        </p:spPr>
      </p:pic>
      <p:sp>
        <p:nvSpPr>
          <p:cNvPr id="9" name="Content Placeholder 3" descr="Address Data Issues&#10;Drop, add or modify indicators &#10;Improve quality of data&#10;Adjust PMP (e.g., definitions, frequency of collection, % verification)&#10;Improve data collection instruments&#10;Adjust targets&#10;">
            <a:extLst>
              <a:ext uri="{FF2B5EF4-FFF2-40B4-BE49-F238E27FC236}">
                <a16:creationId xmlns:a16="http://schemas.microsoft.com/office/drawing/2014/main" id="{55298AA2-07CE-4D6A-B9AB-F79C161CF7FF}"/>
              </a:ext>
            </a:extLst>
          </p:cNvPr>
          <p:cNvSpPr txBox="1">
            <a:spLocks/>
          </p:cNvSpPr>
          <p:nvPr/>
        </p:nvSpPr>
        <p:spPr>
          <a:xfrm>
            <a:off x="496656" y="1936376"/>
            <a:ext cx="9866544" cy="4080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b="1" dirty="0">
                <a:solidFill>
                  <a:schemeClr val="accent1"/>
                </a:solidFill>
              </a:rPr>
              <a:t>Address Data Issues</a:t>
            </a:r>
          </a:p>
          <a:p>
            <a:pPr marL="793750" lvl="1" indent="-336550">
              <a:lnSpc>
                <a:spcPct val="100000"/>
              </a:lnSpc>
              <a:buClr>
                <a:srgbClr val="C00000"/>
              </a:buClr>
              <a:buSzPct val="80000"/>
              <a:defRPr/>
            </a:pPr>
            <a:r>
              <a:rPr lang="en-US" sz="2800" dirty="0"/>
              <a:t>Drop, add or modify indicators </a:t>
            </a:r>
          </a:p>
          <a:p>
            <a:pPr marL="793750" lvl="1" indent="-336550">
              <a:lnSpc>
                <a:spcPct val="100000"/>
              </a:lnSpc>
              <a:buClr>
                <a:srgbClr val="C00000"/>
              </a:buClr>
              <a:buSzPct val="80000"/>
              <a:defRPr/>
            </a:pPr>
            <a:r>
              <a:rPr lang="en-US" sz="2800" dirty="0"/>
              <a:t>Improve quality of data</a:t>
            </a:r>
          </a:p>
          <a:p>
            <a:pPr marL="1250950" lvl="2" indent="-336550">
              <a:lnSpc>
                <a:spcPct val="100000"/>
              </a:lnSpc>
              <a:buClr>
                <a:srgbClr val="C00000"/>
              </a:buClr>
              <a:buSzPct val="80000"/>
              <a:defRPr/>
            </a:pPr>
            <a:r>
              <a:rPr lang="en-US" sz="2400" dirty="0"/>
              <a:t>Adjust PMP (e.g., definitions, frequency of collection, % verification)</a:t>
            </a:r>
          </a:p>
          <a:p>
            <a:pPr marL="1250950" lvl="2" indent="-336550">
              <a:lnSpc>
                <a:spcPct val="100000"/>
              </a:lnSpc>
              <a:buClr>
                <a:srgbClr val="C00000"/>
              </a:buClr>
              <a:buSzPct val="80000"/>
              <a:defRPr/>
            </a:pPr>
            <a:r>
              <a:rPr lang="en-US" sz="2400" dirty="0"/>
              <a:t>Improve data collection instruments</a:t>
            </a:r>
          </a:p>
          <a:p>
            <a:pPr marL="793750" lvl="1" indent="-336550">
              <a:lnSpc>
                <a:spcPct val="100000"/>
              </a:lnSpc>
              <a:buClr>
                <a:srgbClr val="C00000"/>
              </a:buClr>
              <a:buSzPct val="80000"/>
              <a:defRPr/>
            </a:pPr>
            <a:r>
              <a:rPr lang="en-US" sz="2800" dirty="0"/>
              <a:t>Adjust targets</a:t>
            </a:r>
          </a:p>
          <a:p>
            <a:pPr marL="457200" lvl="1" indent="0">
              <a:lnSpc>
                <a:spcPct val="100000"/>
              </a:lnSpc>
              <a:buClr>
                <a:srgbClr val="C00000"/>
              </a:buClr>
              <a:buSzPct val="80000"/>
              <a:buNone/>
              <a:defRPr/>
            </a:pPr>
            <a:endParaRPr lang="en-US" sz="2800" dirty="0"/>
          </a:p>
        </p:txBody>
      </p:sp>
    </p:spTree>
    <p:extLst>
      <p:ext uri="{BB962C8B-B14F-4D97-AF65-F5344CB8AC3E}">
        <p14:creationId xmlns:p14="http://schemas.microsoft.com/office/powerpoint/2010/main" val="210303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nowledge Check ">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Knowledge Check </a:t>
            </a:r>
          </a:p>
        </p:txBody>
      </p:sp>
    </p:spTree>
    <p:extLst>
      <p:ext uri="{BB962C8B-B14F-4D97-AF65-F5344CB8AC3E}">
        <p14:creationId xmlns:p14="http://schemas.microsoft.com/office/powerpoint/2010/main" val="23487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1: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1: </a:t>
            </a:r>
            <a:endParaRPr lang="en-US" altLang="en-US" sz="4800"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
        <p:nvSpPr>
          <p:cNvPr id="3" name="Content Placeholder 2" descr="Which of the following are common ways to analyze indicator data? (Select all that apply)&#10;&#10;Compare against targets&#10;Compare against prior period&#10;Look at the performance trend against baseline&#10;Compare against the current workplan activities&#10;"/>
          <p:cNvSpPr>
            <a:spLocks noGrp="1"/>
          </p:cNvSpPr>
          <p:nvPr>
            <p:ph sz="quarter" idx="13"/>
          </p:nvPr>
        </p:nvSpPr>
        <p:spPr>
          <a:xfrm>
            <a:off x="386174" y="1495708"/>
            <a:ext cx="11594332" cy="4625173"/>
          </a:xfrm>
        </p:spPr>
        <p:txBody>
          <a:bodyPr>
            <a:normAutofit/>
          </a:bodyPr>
          <a:lstStyle/>
          <a:p>
            <a:pPr marL="0" indent="0">
              <a:buNone/>
              <a:defRPr/>
            </a:pPr>
            <a:r>
              <a:rPr lang="en-US" altLang="en-US" sz="3042" b="1" dirty="0">
                <a:cs typeface="Times New Roman" panose="02020603050405020304" pitchFamily="18" charset="0"/>
              </a:rPr>
              <a:t>Which of the following are common ways to analyze indicator data? </a:t>
            </a:r>
            <a:r>
              <a:rPr lang="en-US" altLang="en-US" sz="3042" dirty="0">
                <a:cs typeface="Times New Roman" panose="02020603050405020304" pitchFamily="18" charset="0"/>
              </a:rPr>
              <a:t>(Select all that apply)</a:t>
            </a:r>
          </a:p>
          <a:p>
            <a:pPr marL="0" indent="0">
              <a:buNone/>
              <a:defRPr/>
            </a:pPr>
            <a:endParaRPr lang="en-US" altLang="en-US" sz="3042" b="1" dirty="0">
              <a:cs typeface="Times New Roman" panose="02020603050405020304" pitchFamily="18" charset="0"/>
            </a:endParaRPr>
          </a:p>
          <a:p>
            <a:pPr>
              <a:defRPr/>
            </a:pPr>
            <a:r>
              <a:rPr lang="en-US" altLang="en-US" sz="3042" dirty="0">
                <a:cs typeface="Times New Roman" panose="02020603050405020304" pitchFamily="18" charset="0"/>
              </a:rPr>
              <a:t>Compare against targets</a:t>
            </a:r>
          </a:p>
          <a:p>
            <a:pPr>
              <a:defRPr/>
            </a:pPr>
            <a:r>
              <a:rPr lang="en-US" altLang="en-US" sz="3042" dirty="0">
                <a:cs typeface="Times New Roman" panose="02020603050405020304" pitchFamily="18" charset="0"/>
              </a:rPr>
              <a:t>Compare against prior period</a:t>
            </a:r>
          </a:p>
          <a:p>
            <a:pPr>
              <a:defRPr/>
            </a:pPr>
            <a:r>
              <a:rPr lang="en-US" altLang="en-US" sz="3042" dirty="0">
                <a:cs typeface="Times New Roman" panose="02020603050405020304" pitchFamily="18" charset="0"/>
              </a:rPr>
              <a:t>Look at the performance trend against baseline</a:t>
            </a:r>
          </a:p>
          <a:p>
            <a:pPr>
              <a:defRPr/>
            </a:pPr>
            <a:r>
              <a:rPr lang="en-US" altLang="en-US" sz="3042" dirty="0">
                <a:cs typeface="Times New Roman" panose="02020603050405020304" pitchFamily="18" charset="0"/>
              </a:rPr>
              <a:t>Compare against the current workplan activities</a:t>
            </a:r>
          </a:p>
          <a:p>
            <a:pPr>
              <a:defRPr/>
            </a:pPr>
            <a:endParaRPr lang="en-US" dirty="0"/>
          </a:p>
          <a:p>
            <a:pPr marL="0" indent="0">
              <a:buNone/>
              <a:defRPr/>
            </a:pPr>
            <a:endParaRPr lang="en-US" sz="3174" dirty="0"/>
          </a:p>
        </p:txBody>
      </p:sp>
    </p:spTree>
    <p:extLst>
      <p:ext uri="{BB962C8B-B14F-4D97-AF65-F5344CB8AC3E}">
        <p14:creationId xmlns:p14="http://schemas.microsoft.com/office/powerpoint/2010/main" val="351114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3" end="3"/>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4" end="4"/>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2: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2: </a:t>
            </a:r>
            <a:endParaRPr lang="en-US" altLang="en-US" sz="4800" dirty="0"/>
          </a:p>
        </p:txBody>
      </p:sp>
      <p:sp>
        <p:nvSpPr>
          <p:cNvPr id="3" name="Content Placeholder 2" descr="If progress of lower results is strongly positive but the next higher-level result to which they contribute is Not being achieved, it could mean which of the following?&#10;&#10;The theory of change logic is flawed&#10;There is a lag in the effect on the higher-level result&#10;The indicators are not good measures of performance&#10;All of the above&#10;"/>
          <p:cNvSpPr>
            <a:spLocks noGrp="1"/>
          </p:cNvSpPr>
          <p:nvPr>
            <p:ph sz="quarter" idx="13"/>
          </p:nvPr>
        </p:nvSpPr>
        <p:spPr>
          <a:xfrm>
            <a:off x="386174" y="1495708"/>
            <a:ext cx="11594332" cy="4625173"/>
          </a:xfrm>
        </p:spPr>
        <p:txBody>
          <a:bodyPr>
            <a:normAutofit/>
          </a:bodyPr>
          <a:lstStyle/>
          <a:p>
            <a:pPr marL="0" indent="0">
              <a:buNone/>
              <a:defRPr/>
            </a:pPr>
            <a:r>
              <a:rPr lang="en-US" sz="3000" b="1" i="0" dirty="0">
                <a:effectLst/>
              </a:rPr>
              <a:t>If progress of lower results is strongly positive but the next higher-level result to which they contribute is </a:t>
            </a:r>
            <a:r>
              <a:rPr lang="en-US" sz="3000" b="1" i="0" u="sng" dirty="0">
                <a:effectLst/>
              </a:rPr>
              <a:t>Not</a:t>
            </a:r>
            <a:r>
              <a:rPr lang="en-US" sz="3000" b="1" i="0" dirty="0">
                <a:effectLst/>
              </a:rPr>
              <a:t> being achieved, it could mean which of the following?</a:t>
            </a:r>
          </a:p>
          <a:p>
            <a:pPr>
              <a:defRPr/>
            </a:pPr>
            <a:endParaRPr lang="en-US" altLang="en-US" sz="2000" dirty="0">
              <a:solidFill>
                <a:srgbClr val="04222D"/>
              </a:solidFill>
              <a:cs typeface="Times New Roman" panose="02020603050405020304" pitchFamily="18" charset="0"/>
            </a:endParaRPr>
          </a:p>
          <a:p>
            <a:pPr>
              <a:defRPr/>
            </a:pPr>
            <a:r>
              <a:rPr lang="en-US" altLang="en-US" sz="3042" dirty="0">
                <a:cs typeface="Times New Roman" panose="02020603050405020304" pitchFamily="18" charset="0"/>
              </a:rPr>
              <a:t>The theory of change logic is flawed</a:t>
            </a:r>
          </a:p>
          <a:p>
            <a:pPr>
              <a:defRPr/>
            </a:pPr>
            <a:r>
              <a:rPr lang="en-US" altLang="en-US" sz="3042" dirty="0">
                <a:cs typeface="Times New Roman" panose="02020603050405020304" pitchFamily="18" charset="0"/>
              </a:rPr>
              <a:t>There is a lag in the effect on the higher-level result</a:t>
            </a:r>
          </a:p>
          <a:p>
            <a:pPr>
              <a:defRPr/>
            </a:pPr>
            <a:r>
              <a:rPr lang="en-US" altLang="en-US" sz="3042" dirty="0">
                <a:cs typeface="Times New Roman" panose="02020603050405020304" pitchFamily="18" charset="0"/>
              </a:rPr>
              <a:t>The indicators are not good measures of performance</a:t>
            </a:r>
          </a:p>
          <a:p>
            <a:pPr>
              <a:defRPr/>
            </a:pPr>
            <a:r>
              <a:rPr lang="en-US" altLang="en-US" sz="3042" dirty="0">
                <a:cs typeface="Times New Roman" panose="02020603050405020304" pitchFamily="18" charset="0"/>
              </a:rPr>
              <a:t>All of the above</a:t>
            </a:r>
          </a:p>
          <a:p>
            <a:pPr>
              <a:defRPr/>
            </a:pPr>
            <a:endParaRPr lang="en-US" dirty="0"/>
          </a:p>
          <a:p>
            <a:pPr marL="0" indent="0">
              <a:buNone/>
              <a:defRPr/>
            </a:pPr>
            <a:endParaRPr lang="en-US" sz="3174" dirty="0"/>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38884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Question 3: "/>
          <p:cNvSpPr>
            <a:spLocks noGrp="1"/>
          </p:cNvSpPr>
          <p:nvPr>
            <p:ph type="ctrTitle"/>
          </p:nvPr>
        </p:nvSpPr>
        <p:spPr>
          <a:xfrm>
            <a:off x="393784" y="291005"/>
            <a:ext cx="10577453" cy="961175"/>
          </a:xfrm>
          <a:prstGeom prst="rect">
            <a:avLst/>
          </a:prstGeom>
        </p:spPr>
        <p:txBody>
          <a:bodyPr>
            <a:normAutofit/>
          </a:bodyPr>
          <a:lstStyle/>
          <a:p>
            <a:pPr algn="l"/>
            <a:r>
              <a:rPr lang="en-US" altLang="en-US" sz="4800" dirty="0">
                <a:cs typeface="Times New Roman" panose="02020603050405020304" pitchFamily="18" charset="0"/>
              </a:rPr>
              <a:t>Question 3: </a:t>
            </a:r>
            <a:endParaRPr lang="en-US" altLang="en-US" sz="4800" dirty="0"/>
          </a:p>
        </p:txBody>
      </p:sp>
      <p:sp>
        <p:nvSpPr>
          <p:cNvPr id="3" name="Content Placeholder 2" descr="Annex A of the TPR includes data for all indicators AND all disaggregations. &#10;&#10;True&#10;False&#10;"/>
          <p:cNvSpPr>
            <a:spLocks noGrp="1"/>
          </p:cNvSpPr>
          <p:nvPr>
            <p:ph sz="quarter" idx="13"/>
          </p:nvPr>
        </p:nvSpPr>
        <p:spPr>
          <a:xfrm>
            <a:off x="386174" y="1495708"/>
            <a:ext cx="11594332" cy="4625173"/>
          </a:xfrm>
        </p:spPr>
        <p:txBody>
          <a:bodyPr>
            <a:normAutofit/>
          </a:bodyPr>
          <a:lstStyle/>
          <a:p>
            <a:pPr marL="0" indent="0">
              <a:buNone/>
              <a:defRPr/>
            </a:pPr>
            <a:r>
              <a:rPr lang="en-US" sz="3174" b="1" dirty="0"/>
              <a:t>Annex A of the TPR includes data for all indicators AND all </a:t>
            </a:r>
            <a:r>
              <a:rPr lang="en-US" sz="3174" b="1" dirty="0" err="1"/>
              <a:t>disaggregations</a:t>
            </a:r>
            <a:r>
              <a:rPr lang="en-US" sz="3174" b="1" dirty="0"/>
              <a:t>. </a:t>
            </a:r>
          </a:p>
          <a:p>
            <a:pPr marL="0" indent="0">
              <a:buNone/>
              <a:defRPr/>
            </a:pPr>
            <a:endParaRPr lang="en-US" sz="3174" dirty="0"/>
          </a:p>
          <a:p>
            <a:pPr>
              <a:defRPr/>
            </a:pPr>
            <a:r>
              <a:rPr lang="en-US" sz="3174" dirty="0"/>
              <a:t>True</a:t>
            </a:r>
          </a:p>
          <a:p>
            <a:pPr>
              <a:defRPr/>
            </a:pPr>
            <a:r>
              <a:rPr lang="en-US" sz="3174" dirty="0"/>
              <a:t>False</a:t>
            </a:r>
          </a:p>
        </p:txBody>
      </p:sp>
      <p:sp>
        <p:nvSpPr>
          <p:cNvPr id="5" name="Footer Placeholder 1">
            <a:extLst>
              <a:ext uri="{FF2B5EF4-FFF2-40B4-BE49-F238E27FC236}">
                <a16:creationId xmlns:a16="http://schemas.microsoft.com/office/drawing/2014/main" id="{CB4D1609-3EFE-47E4-A855-5D815F5417BE}"/>
              </a:ext>
              <a:ext uri="{C183D7F6-B498-43B3-948B-1728B52AA6E4}">
                <adec:decorative xmlns:adec="http://schemas.microsoft.com/office/drawing/2017/decorative" val="1"/>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07766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verview of Performance Monitoring ">
            <a:extLst>
              <a:ext uri="{FF2B5EF4-FFF2-40B4-BE49-F238E27FC236}">
                <a16:creationId xmlns:a16="http://schemas.microsoft.com/office/drawing/2014/main" id="{E981BF4E-579F-46AE-9B08-B1ED021CEDF1}"/>
              </a:ext>
            </a:extLst>
          </p:cNvPr>
          <p:cNvSpPr>
            <a:spLocks noGrp="1"/>
          </p:cNvSpPr>
          <p:nvPr>
            <p:ph type="ctrTitle"/>
          </p:nvPr>
        </p:nvSpPr>
        <p:spPr/>
        <p:txBody>
          <a:bodyPr/>
          <a:lstStyle/>
          <a:p>
            <a:r>
              <a:rPr lang="en-US" b="1" dirty="0"/>
              <a:t>Overview of Performance Monitoring </a:t>
            </a:r>
          </a:p>
        </p:txBody>
      </p:sp>
    </p:spTree>
    <p:extLst>
      <p:ext uri="{BB962C8B-B14F-4D97-AF65-F5344CB8AC3E}">
        <p14:creationId xmlns:p14="http://schemas.microsoft.com/office/powerpoint/2010/main" val="326032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 4: ">
            <a:extLst>
              <a:ext uri="{FF2B5EF4-FFF2-40B4-BE49-F238E27FC236}">
                <a16:creationId xmlns:a16="http://schemas.microsoft.com/office/drawing/2014/main" id="{149DEB67-E915-4A36-9FED-14CE587015CF}"/>
              </a:ext>
            </a:extLst>
          </p:cNvPr>
          <p:cNvSpPr>
            <a:spLocks noGrp="1"/>
          </p:cNvSpPr>
          <p:nvPr>
            <p:ph type="ctrTitle"/>
          </p:nvPr>
        </p:nvSpPr>
        <p:spPr>
          <a:xfrm>
            <a:off x="465692" y="318624"/>
            <a:ext cx="10577453" cy="961175"/>
          </a:xfrm>
        </p:spPr>
        <p:txBody>
          <a:bodyPr>
            <a:normAutofit/>
          </a:bodyPr>
          <a:lstStyle/>
          <a:p>
            <a:pPr algn="l"/>
            <a:r>
              <a:rPr lang="en-US" sz="4400" dirty="0"/>
              <a:t>Question 4: </a:t>
            </a:r>
          </a:p>
        </p:txBody>
      </p:sp>
      <p:sp>
        <p:nvSpPr>
          <p:cNvPr id="3" name="Content Placeholder 2" descr="It is important to analyze performance data in conjunction with implementation of project activities. &#10;&#10;True&#10;False&#10;">
            <a:extLst>
              <a:ext uri="{FF2B5EF4-FFF2-40B4-BE49-F238E27FC236}">
                <a16:creationId xmlns:a16="http://schemas.microsoft.com/office/drawing/2014/main" id="{6B48FE8A-C510-4895-B15E-7CD0A34656DF}"/>
              </a:ext>
            </a:extLst>
          </p:cNvPr>
          <p:cNvSpPr>
            <a:spLocks noGrp="1"/>
          </p:cNvSpPr>
          <p:nvPr>
            <p:ph sz="quarter" idx="13"/>
          </p:nvPr>
        </p:nvSpPr>
        <p:spPr>
          <a:xfrm>
            <a:off x="605132" y="1650970"/>
            <a:ext cx="10597479" cy="3734358"/>
          </a:xfrm>
        </p:spPr>
        <p:txBody>
          <a:bodyPr/>
          <a:lstStyle/>
          <a:p>
            <a:pPr marL="0" indent="0">
              <a:buNone/>
            </a:pPr>
            <a:r>
              <a:rPr lang="en-US" sz="3000" b="1" dirty="0"/>
              <a:t>It is important to analyze performance data in conjunction with implementation of project activities. </a:t>
            </a:r>
          </a:p>
          <a:p>
            <a:pPr marL="0" indent="0">
              <a:buNone/>
            </a:pPr>
            <a:endParaRPr lang="en-US" dirty="0"/>
          </a:p>
          <a:p>
            <a:r>
              <a:rPr lang="en-US" dirty="0"/>
              <a:t>True</a:t>
            </a:r>
          </a:p>
          <a:p>
            <a:r>
              <a:rPr lang="en-US" dirty="0"/>
              <a:t>False</a:t>
            </a:r>
          </a:p>
        </p:txBody>
      </p:sp>
      <p:sp>
        <p:nvSpPr>
          <p:cNvPr id="2" name="Footer Placeholder 1">
            <a:extLst>
              <a:ext uri="{FF2B5EF4-FFF2-40B4-BE49-F238E27FC236}">
                <a16:creationId xmlns:a16="http://schemas.microsoft.com/office/drawing/2014/main" id="{0D9ACBFD-DE76-4E10-873E-9D7AB0CCD15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4762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 5: ">
            <a:extLst>
              <a:ext uri="{FF2B5EF4-FFF2-40B4-BE49-F238E27FC236}">
                <a16:creationId xmlns:a16="http://schemas.microsoft.com/office/drawing/2014/main" id="{332CA246-1E75-419A-B9D7-55AEFC7AF142}"/>
              </a:ext>
            </a:extLst>
          </p:cNvPr>
          <p:cNvSpPr>
            <a:spLocks noGrp="1"/>
          </p:cNvSpPr>
          <p:nvPr>
            <p:ph type="ctrTitle"/>
          </p:nvPr>
        </p:nvSpPr>
        <p:spPr>
          <a:xfrm>
            <a:off x="380348" y="318624"/>
            <a:ext cx="10577453" cy="961175"/>
          </a:xfrm>
        </p:spPr>
        <p:txBody>
          <a:bodyPr>
            <a:normAutofit/>
          </a:bodyPr>
          <a:lstStyle/>
          <a:p>
            <a:pPr algn="l"/>
            <a:r>
              <a:rPr lang="en-US" sz="4400" dirty="0"/>
              <a:t>Question 5: </a:t>
            </a:r>
          </a:p>
        </p:txBody>
      </p:sp>
      <p:sp>
        <p:nvSpPr>
          <p:cNvPr id="3" name="Content Placeholder 2" descr="Which of the following are potential actions to consider if performance is below expectations?  (Check all that apply)&#10;&#10;Drop, add or modify project activities&#10;Examine/revise the logic of the framework&#10;Examine/change the indicators&#10;Examine/change targets (if contractually possible)&#10;">
            <a:extLst>
              <a:ext uri="{FF2B5EF4-FFF2-40B4-BE49-F238E27FC236}">
                <a16:creationId xmlns:a16="http://schemas.microsoft.com/office/drawing/2014/main" id="{FC8ACB4E-40A0-474D-A1A7-954D08EE97C5}"/>
              </a:ext>
            </a:extLst>
          </p:cNvPr>
          <p:cNvSpPr>
            <a:spLocks noGrp="1"/>
          </p:cNvSpPr>
          <p:nvPr>
            <p:ph sz="quarter" idx="13"/>
          </p:nvPr>
        </p:nvSpPr>
        <p:spPr>
          <a:xfrm>
            <a:off x="544172" y="1687546"/>
            <a:ext cx="10597479" cy="3734358"/>
          </a:xfrm>
        </p:spPr>
        <p:txBody>
          <a:bodyPr/>
          <a:lstStyle/>
          <a:p>
            <a:pPr marL="0" indent="0">
              <a:buNone/>
            </a:pPr>
            <a:r>
              <a:rPr lang="en-US" sz="3000" b="1" dirty="0"/>
              <a:t>Which of the following are potential actions to consider if performance is below expectations?  </a:t>
            </a:r>
            <a:r>
              <a:rPr lang="en-US" sz="3000" dirty="0"/>
              <a:t>(</a:t>
            </a:r>
            <a:r>
              <a:rPr lang="en-US" dirty="0"/>
              <a:t>Check all that apply)</a:t>
            </a:r>
          </a:p>
          <a:p>
            <a:pPr marL="0" indent="0">
              <a:buNone/>
            </a:pPr>
            <a:endParaRPr lang="en-US" dirty="0"/>
          </a:p>
          <a:p>
            <a:r>
              <a:rPr lang="en-US" dirty="0"/>
              <a:t>Drop, add or modify project activities</a:t>
            </a:r>
          </a:p>
          <a:p>
            <a:r>
              <a:rPr lang="en-US" dirty="0"/>
              <a:t>Examine/revise the logic of the framework</a:t>
            </a:r>
          </a:p>
          <a:p>
            <a:r>
              <a:rPr lang="en-US" dirty="0"/>
              <a:t>Examine/change the indicators</a:t>
            </a:r>
          </a:p>
          <a:p>
            <a:r>
              <a:rPr lang="en-US" dirty="0"/>
              <a:t>Examine/change targets (if contractually possible)</a:t>
            </a:r>
          </a:p>
        </p:txBody>
      </p:sp>
      <p:sp>
        <p:nvSpPr>
          <p:cNvPr id="2" name="Footer Placeholder 1">
            <a:extLst>
              <a:ext uri="{FF2B5EF4-FFF2-40B4-BE49-F238E27FC236}">
                <a16:creationId xmlns:a16="http://schemas.microsoft.com/office/drawing/2014/main" id="{5085FC2B-B862-48B7-AB40-07D808CE6E8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6346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3" end="3"/>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4" end="4"/>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
            <a:extLst>
              <a:ext uri="{FF2B5EF4-FFF2-40B4-BE49-F238E27FC236}">
                <a16:creationId xmlns:a16="http://schemas.microsoft.com/office/drawing/2014/main" id="{E981BF4E-579F-46AE-9B08-B1ED021CEDF1}"/>
              </a:ext>
            </a:extLst>
          </p:cNvPr>
          <p:cNvSpPr>
            <a:spLocks noGrp="1"/>
          </p:cNvSpPr>
          <p:nvPr>
            <p:ph type="ctrTitle"/>
          </p:nvPr>
        </p:nvSpPr>
        <p:spPr/>
        <p:txBody>
          <a:bodyPr>
            <a:normAutofit/>
          </a:bodyPr>
          <a:lstStyle/>
          <a:p>
            <a:br>
              <a:rPr lang="en-US" b="1" dirty="0"/>
            </a:br>
            <a:r>
              <a:rPr lang="en-US" b="1" dirty="0"/>
              <a:t>Conclusion</a:t>
            </a:r>
          </a:p>
        </p:txBody>
      </p:sp>
    </p:spTree>
    <p:extLst>
      <p:ext uri="{BB962C8B-B14F-4D97-AF65-F5344CB8AC3E}">
        <p14:creationId xmlns:p14="http://schemas.microsoft.com/office/powerpoint/2010/main" val="1518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ummary of Performance Monitoring ">
            <a:extLst>
              <a:ext uri="{FF2B5EF4-FFF2-40B4-BE49-F238E27FC236}">
                <a16:creationId xmlns:a16="http://schemas.microsoft.com/office/drawing/2014/main" id="{AA5A2B27-8A8B-43EF-AF60-BD11A6E41202}"/>
              </a:ext>
            </a:extLst>
          </p:cNvPr>
          <p:cNvSpPr>
            <a:spLocks noGrp="1"/>
          </p:cNvSpPr>
          <p:nvPr>
            <p:ph type="ctrTitle"/>
          </p:nvPr>
        </p:nvSpPr>
        <p:spPr>
          <a:xfrm>
            <a:off x="559398" y="92598"/>
            <a:ext cx="10446092" cy="961175"/>
          </a:xfrm>
        </p:spPr>
        <p:txBody>
          <a:bodyPr>
            <a:normAutofit/>
          </a:bodyPr>
          <a:lstStyle/>
          <a:p>
            <a:pPr algn="l"/>
            <a:r>
              <a:rPr lang="en-US" sz="4400" dirty="0"/>
              <a:t>Summary of Performance Monitoring </a:t>
            </a:r>
          </a:p>
        </p:txBody>
      </p:sp>
      <p:sp>
        <p:nvSpPr>
          <p:cNvPr id="3" name="Content Placeholder 2" descr="Benefits of performance monitoring: &#10;Learning, stakeholder involvement and accountability.&#10;Key final RBM steps: &#10;Analyze Performance Data&#10;Use analysis to inform decisions through data and project reviews&#10;Methods for Analyzing Data: &#10;Compare actuals to targets&#10;Trend analysis overtime&#10;Disaggregate data by different categories&#10;Multiple indicators per result &#10;">
            <a:extLst>
              <a:ext uri="{FF2B5EF4-FFF2-40B4-BE49-F238E27FC236}">
                <a16:creationId xmlns:a16="http://schemas.microsoft.com/office/drawing/2014/main" id="{899D53A3-0873-4795-B6D8-E299669A3614}"/>
              </a:ext>
            </a:extLst>
          </p:cNvPr>
          <p:cNvSpPr>
            <a:spLocks noGrp="1"/>
          </p:cNvSpPr>
          <p:nvPr>
            <p:ph sz="quarter" idx="13"/>
          </p:nvPr>
        </p:nvSpPr>
        <p:spPr>
          <a:xfrm>
            <a:off x="559398" y="1240534"/>
            <a:ext cx="11287608" cy="4935735"/>
          </a:xfrm>
        </p:spPr>
        <p:txBody>
          <a:bodyPr>
            <a:normAutofit/>
          </a:bodyPr>
          <a:lstStyle/>
          <a:p>
            <a:pPr>
              <a:lnSpc>
                <a:spcPct val="107000"/>
              </a:lnSpc>
              <a:spcBef>
                <a:spcPts val="0"/>
              </a:spcBef>
              <a:spcAft>
                <a:spcPts val="800"/>
              </a:spcAft>
            </a:pPr>
            <a:r>
              <a:rPr lang="en-US" sz="2400" b="1" dirty="0">
                <a:solidFill>
                  <a:schemeClr val="accent6">
                    <a:lumMod val="50000"/>
                  </a:schemeClr>
                </a:solidFill>
                <a:effectLst/>
                <a:ea typeface="Calibri" panose="020F0502020204030204" pitchFamily="34" charset="0"/>
                <a:cs typeface="Times New Roman" panose="02020603050405020304" pitchFamily="18" charset="0"/>
              </a:rPr>
              <a:t>Benefits of performance monitoring: </a:t>
            </a:r>
          </a:p>
          <a:p>
            <a:pPr lvl="1">
              <a:lnSpc>
                <a:spcPct val="107000"/>
              </a:lnSpc>
              <a:spcBef>
                <a:spcPts val="0"/>
              </a:spcBef>
              <a:spcAft>
                <a:spcPts val="800"/>
              </a:spcAft>
            </a:pPr>
            <a:r>
              <a:rPr lang="en-US" sz="2000" dirty="0">
                <a:effectLst/>
                <a:ea typeface="Calibri" panose="020F0502020204030204" pitchFamily="34" charset="0"/>
                <a:cs typeface="Times New Roman" panose="02020603050405020304" pitchFamily="18" charset="0"/>
              </a:rPr>
              <a:t>Learning, stakeholder involvement and accountability.</a:t>
            </a:r>
            <a:endParaRPr lang="en-US" sz="2400" b="1" dirty="0">
              <a:solidFill>
                <a:schemeClr val="accent6">
                  <a:lumMod val="50000"/>
                </a:schemeClr>
              </a:solidFill>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b="1" dirty="0">
                <a:solidFill>
                  <a:schemeClr val="accent6">
                    <a:lumMod val="50000"/>
                  </a:schemeClr>
                </a:solidFill>
                <a:effectLst/>
                <a:ea typeface="Calibri" panose="020F0502020204030204" pitchFamily="34" charset="0"/>
                <a:cs typeface="Times New Roman" panose="02020603050405020304" pitchFamily="18" charset="0"/>
              </a:rPr>
              <a:t>Key </a:t>
            </a:r>
            <a:r>
              <a:rPr lang="en-US" sz="2400" b="1" dirty="0">
                <a:solidFill>
                  <a:schemeClr val="accent6">
                    <a:lumMod val="50000"/>
                  </a:schemeClr>
                </a:solidFill>
                <a:ea typeface="Calibri" panose="020F0502020204030204" pitchFamily="34" charset="0"/>
                <a:cs typeface="Times New Roman" panose="02020603050405020304" pitchFamily="18" charset="0"/>
              </a:rPr>
              <a:t>final </a:t>
            </a:r>
            <a:r>
              <a:rPr lang="en-US" sz="2400" b="1" dirty="0">
                <a:solidFill>
                  <a:schemeClr val="accent6">
                    <a:lumMod val="50000"/>
                  </a:schemeClr>
                </a:solidFill>
                <a:effectLst/>
                <a:ea typeface="Calibri" panose="020F0502020204030204" pitchFamily="34" charset="0"/>
                <a:cs typeface="Times New Roman" panose="02020603050405020304" pitchFamily="18" charset="0"/>
              </a:rPr>
              <a:t>RBM steps: </a:t>
            </a:r>
          </a:p>
          <a:p>
            <a:pPr marL="971550" lvl="2" indent="-28575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Analyze Performance Data</a:t>
            </a:r>
          </a:p>
          <a:p>
            <a:pPr marL="971550" lvl="2" indent="-28575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Use analysis to inform decisions through data and project reviews</a:t>
            </a:r>
          </a:p>
          <a:p>
            <a:pPr marL="342900" marR="0" indent="-342900">
              <a:lnSpc>
                <a:spcPct val="107000"/>
              </a:lnSpc>
              <a:spcBef>
                <a:spcPts val="0"/>
              </a:spcBef>
              <a:spcAft>
                <a:spcPts val="800"/>
              </a:spcAft>
              <a:buFont typeface="Arial" panose="020B0604020202020204" pitchFamily="34" charset="0"/>
              <a:buChar char="•"/>
            </a:pPr>
            <a:r>
              <a:rPr lang="en-US" sz="2400" b="1" dirty="0">
                <a:solidFill>
                  <a:schemeClr val="accent6">
                    <a:lumMod val="50000"/>
                  </a:schemeClr>
                </a:solidFill>
                <a:cs typeface="Times New Roman" panose="02020603050405020304" pitchFamily="18" charset="0"/>
              </a:rPr>
              <a:t>Methods for Analyzing Data: </a:t>
            </a:r>
          </a:p>
          <a:p>
            <a:pPr marL="742950" lvl="1" indent="-285750">
              <a:lnSpc>
                <a:spcPct val="107000"/>
              </a:lnSpc>
              <a:spcAft>
                <a:spcPts val="80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Compare actuals to targets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Trend analysis overtime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Disaggregate data by different categories</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Multiple indicators per result </a:t>
            </a:r>
          </a:p>
          <a:p>
            <a:pPr marL="971550" lvl="2" indent="-285750">
              <a:lnSpc>
                <a:spcPct val="107000"/>
              </a:lnSpc>
              <a:spcBef>
                <a:spcPts val="0"/>
              </a:spcBef>
              <a:spcAft>
                <a:spcPts val="800"/>
              </a:spcAft>
            </a:pPr>
            <a:endParaRPr lang="en-US" dirty="0">
              <a:effectLst/>
              <a:ea typeface="Calibri" panose="020F0502020204030204" pitchFamily="34" charset="0"/>
              <a:cs typeface="Times New Roman" panose="02020603050405020304" pitchFamily="18" charset="0"/>
            </a:endParaRPr>
          </a:p>
          <a:p>
            <a:endParaRPr lang="en-US" sz="3600" dirty="0"/>
          </a:p>
        </p:txBody>
      </p:sp>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32505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31B885-2FDF-4680-BBA6-705BD14FAB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3" name="Content Placeholder 2">
            <a:extLst>
              <a:ext uri="{FF2B5EF4-FFF2-40B4-BE49-F238E27FC236}">
                <a16:creationId xmlns:a16="http://schemas.microsoft.com/office/drawing/2014/main" id="{899D53A3-0873-4795-B6D8-E299669A3614}"/>
              </a:ext>
              <a:ext uri="{C183D7F6-B498-43B3-948B-1728B52AA6E4}">
                <adec:decorative xmlns:adec="http://schemas.microsoft.com/office/drawing/2017/decorative" val="1"/>
              </a:ext>
            </a:extLst>
          </p:cNvPr>
          <p:cNvSpPr>
            <a:spLocks noGrp="1"/>
          </p:cNvSpPr>
          <p:nvPr>
            <p:ph sz="quarter" idx="13"/>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tle 3" descr="Summary of Performance Monitoring ">
            <a:extLst>
              <a:ext uri="{FF2B5EF4-FFF2-40B4-BE49-F238E27FC236}">
                <a16:creationId xmlns:a16="http://schemas.microsoft.com/office/drawing/2014/main" id="{AA5A2B27-8A8B-43EF-AF60-BD11A6E41202}"/>
              </a:ext>
            </a:extLst>
          </p:cNvPr>
          <p:cNvSpPr>
            <a:spLocks noGrp="1"/>
          </p:cNvSpPr>
          <p:nvPr>
            <p:ph type="ctrTitle"/>
          </p:nvPr>
        </p:nvSpPr>
        <p:spPr>
          <a:xfrm>
            <a:off x="457739" y="0"/>
            <a:ext cx="10577453" cy="961175"/>
          </a:xfrm>
        </p:spPr>
        <p:txBody>
          <a:bodyPr>
            <a:normAutofit/>
          </a:bodyPr>
          <a:lstStyle/>
          <a:p>
            <a:pPr algn="l"/>
            <a:r>
              <a:rPr lang="en-US" sz="4400" dirty="0"/>
              <a:t>Summary of Performance Monitoring (cont.) </a:t>
            </a:r>
          </a:p>
        </p:txBody>
      </p:sp>
      <p:sp>
        <p:nvSpPr>
          <p:cNvPr id="6" name="TextBox 5" descr="Analyzing Data from TPR, ask: &#10;What looks different than expected? How does the data compare to the targets? &#10;What is the trend over time? &#10;What is the size and rate of change over time?&#10;Are you missing data that could help you better understand the information, situation or progress towards the results? &#10;&#10;Based on the findings from analysis, what actions might be needed: &#10;Modify strategic approach &amp; theory of change.&#10;Adjust implementation plan – add, drop or adjust specific activities; shift resources; modify partner agreements&#10;Adjust indicators and targets- modify, drop, add.&#10;">
            <a:extLst>
              <a:ext uri="{FF2B5EF4-FFF2-40B4-BE49-F238E27FC236}">
                <a16:creationId xmlns:a16="http://schemas.microsoft.com/office/drawing/2014/main" id="{A95330C1-A5EA-46E6-BD9B-E015D6A838F0}"/>
              </a:ext>
            </a:extLst>
          </p:cNvPr>
          <p:cNvSpPr txBox="1"/>
          <p:nvPr/>
        </p:nvSpPr>
        <p:spPr>
          <a:xfrm>
            <a:off x="457739" y="1023804"/>
            <a:ext cx="11080819" cy="4936416"/>
          </a:xfrm>
          <a:prstGeom prst="rect">
            <a:avLst/>
          </a:prstGeom>
          <a:noFill/>
        </p:spPr>
        <p:txBody>
          <a:bodyPr wrap="square">
            <a:spAutoFit/>
          </a:bodyPr>
          <a:lstStyle/>
          <a:p>
            <a:pPr>
              <a:lnSpc>
                <a:spcPct val="107000"/>
              </a:lnSpc>
              <a:spcBef>
                <a:spcPts val="0"/>
              </a:spcBef>
              <a:spcAft>
                <a:spcPts val="800"/>
              </a:spcAft>
            </a:pPr>
            <a:r>
              <a:rPr lang="en-US" sz="2400" b="1" dirty="0">
                <a:solidFill>
                  <a:schemeClr val="accent6">
                    <a:lumMod val="50000"/>
                  </a:schemeClr>
                </a:solidFill>
                <a:cs typeface="Times New Roman" panose="02020603050405020304" pitchFamily="18" charset="0"/>
              </a:rPr>
              <a:t>Analyzing Data from TPR, ask: </a:t>
            </a:r>
          </a:p>
          <a:p>
            <a:pPr lvl="1">
              <a:lnSpc>
                <a:spcPct val="107000"/>
              </a:lnSpc>
              <a:spcBef>
                <a:spcPts val="0"/>
              </a:spcBef>
              <a:spcAft>
                <a:spcPts val="800"/>
              </a:spcAft>
              <a:tabLst>
                <a:tab pos="457200" algn="l"/>
              </a:tabLst>
            </a:pPr>
            <a:r>
              <a:rPr lang="en-US" sz="2000" dirty="0">
                <a:effectLst/>
                <a:ea typeface="Calibri" panose="020F0502020204030204" pitchFamily="34" charset="0"/>
                <a:cs typeface="Times New Roman" panose="02020603050405020304" pitchFamily="18" charset="0"/>
              </a:rPr>
              <a:t>What looks different than expected? How does the data compare to the targets? </a:t>
            </a:r>
          </a:p>
          <a:p>
            <a:pPr lvl="1">
              <a:lnSpc>
                <a:spcPct val="107000"/>
              </a:lnSpc>
              <a:spcBef>
                <a:spcPts val="0"/>
              </a:spcBef>
              <a:spcAft>
                <a:spcPts val="800"/>
              </a:spcAft>
              <a:tabLst>
                <a:tab pos="457200" algn="l"/>
              </a:tabLst>
            </a:pPr>
            <a:r>
              <a:rPr lang="en-US" sz="2000" dirty="0">
                <a:effectLst/>
                <a:ea typeface="Calibri" panose="020F0502020204030204" pitchFamily="34" charset="0"/>
                <a:cs typeface="Times New Roman" panose="02020603050405020304" pitchFamily="18" charset="0"/>
              </a:rPr>
              <a:t>What is the trend over time? </a:t>
            </a:r>
          </a:p>
          <a:p>
            <a:pPr lvl="1">
              <a:lnSpc>
                <a:spcPct val="107000"/>
              </a:lnSpc>
              <a:spcBef>
                <a:spcPts val="0"/>
              </a:spcBef>
              <a:spcAft>
                <a:spcPts val="800"/>
              </a:spcAft>
              <a:tabLst>
                <a:tab pos="457200" algn="l"/>
              </a:tabLst>
            </a:pPr>
            <a:r>
              <a:rPr lang="en-US" sz="2000" dirty="0">
                <a:effectLst/>
                <a:ea typeface="Calibri" panose="020F0502020204030204" pitchFamily="34" charset="0"/>
                <a:cs typeface="Times New Roman" panose="02020603050405020304" pitchFamily="18" charset="0"/>
              </a:rPr>
              <a:t>Wha</a:t>
            </a:r>
            <a:r>
              <a:rPr lang="en-US" sz="2000" dirty="0">
                <a:ea typeface="Calibri" panose="020F0502020204030204" pitchFamily="34" charset="0"/>
                <a:cs typeface="Times New Roman" panose="02020603050405020304" pitchFamily="18" charset="0"/>
              </a:rPr>
              <a:t>t is the size and rate of change over time?</a:t>
            </a:r>
            <a:endParaRPr lang="en-US" sz="2000" dirty="0">
              <a:effectLst/>
              <a:ea typeface="Calibri" panose="020F0502020204030204" pitchFamily="34" charset="0"/>
              <a:cs typeface="Times New Roman" panose="02020603050405020304" pitchFamily="18" charset="0"/>
            </a:endParaRPr>
          </a:p>
          <a:p>
            <a:pPr lvl="1">
              <a:lnSpc>
                <a:spcPct val="107000"/>
              </a:lnSpc>
              <a:spcBef>
                <a:spcPts val="0"/>
              </a:spcBef>
              <a:spcAft>
                <a:spcPts val="800"/>
              </a:spcAft>
              <a:tabLst>
                <a:tab pos="457200" algn="l"/>
              </a:tabLst>
            </a:pPr>
            <a:r>
              <a:rPr lang="en-US" sz="2000" dirty="0">
                <a:effectLst/>
                <a:ea typeface="Calibri" panose="020F0502020204030204" pitchFamily="34" charset="0"/>
                <a:cs typeface="Times New Roman" panose="02020603050405020304" pitchFamily="18" charset="0"/>
              </a:rPr>
              <a:t>Are you missing data that could help you better understand the information, situation or progress towards the results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dirty="0">
                <a:solidFill>
                  <a:schemeClr val="accent6">
                    <a:lumMod val="50000"/>
                  </a:schemeClr>
                </a:solidFill>
                <a:cs typeface="Times New Roman" panose="02020603050405020304" pitchFamily="18" charset="0"/>
              </a:rPr>
              <a:t>Based on the findings from analysis, what actions might be needed: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ffectLst/>
                <a:ea typeface="Calibri" panose="020F0502020204030204" pitchFamily="34" charset="0"/>
                <a:cs typeface="Times New Roman" panose="02020603050405020304" pitchFamily="18" charset="0"/>
              </a:rPr>
              <a:t>Modify strategic approach &amp; theory of change.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ffectLst/>
                <a:ea typeface="Calibri" panose="020F0502020204030204" pitchFamily="34" charset="0"/>
                <a:cs typeface="Times New Roman" panose="02020603050405020304" pitchFamily="18" charset="0"/>
              </a:rPr>
              <a:t>Adjust implementation plan – add, drop or adjust specific activities</a:t>
            </a:r>
            <a:r>
              <a:rPr lang="en-US" sz="2000" dirty="0">
                <a:ea typeface="Calibri" panose="020F0502020204030204" pitchFamily="34" charset="0"/>
                <a:cs typeface="Times New Roman" panose="02020603050405020304" pitchFamily="18" charset="0"/>
              </a:rPr>
              <a:t>; shift resources; modify partner agreements</a:t>
            </a:r>
            <a:endParaRPr lang="en-US" sz="20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Adjust indicators and targets- modify, drop, add</a:t>
            </a:r>
            <a:r>
              <a:rPr lang="en-US" sz="20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570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ources">
            <a:extLst>
              <a:ext uri="{FF2B5EF4-FFF2-40B4-BE49-F238E27FC236}">
                <a16:creationId xmlns:a16="http://schemas.microsoft.com/office/drawing/2014/main" id="{E83B329D-07C9-4DBC-BD95-259AD363AFC3}"/>
              </a:ext>
            </a:extLst>
          </p:cNvPr>
          <p:cNvSpPr>
            <a:spLocks noGrp="1"/>
          </p:cNvSpPr>
          <p:nvPr>
            <p:ph type="ctrTitle"/>
          </p:nvPr>
        </p:nvSpPr>
        <p:spPr>
          <a:xfrm>
            <a:off x="408835" y="0"/>
            <a:ext cx="10577453" cy="961175"/>
          </a:xfrm>
        </p:spPr>
        <p:txBody>
          <a:bodyPr>
            <a:normAutofit/>
          </a:bodyPr>
          <a:lstStyle/>
          <a:p>
            <a:pPr algn="l"/>
            <a:r>
              <a:rPr lang="en-US" sz="4400" dirty="0"/>
              <a:t>Resources</a:t>
            </a:r>
          </a:p>
        </p:txBody>
      </p:sp>
      <p:sp>
        <p:nvSpPr>
          <p:cNvPr id="3" name="Content Placeholder 2" descr="Monitoring and Evaluation Resource Guide for OCFT Projects: Monitoring and Evaluation Resource Guide for OCFT Projects (dol.gov)&#10;Annex A Template: Annex-8-OCFT-TPR-Annex-A-Suggested-Format.xlsx (live.com)&#10;Ten steps to a Result-Based Monitoring and Evaluation System (The World Bank) (Chapter 6 – 11): Ten Steps to a Results-Based Monitoring and Evaluation System - ISBN: 0821358235 (oecd.org)&#10;ODI: Making Sense of Learning and Decision-making: Making sense of learning and decision-making | ODI: Think change&#10;USAID Data Analysis: Data Analysis | Program Cycle | Project Starter | U.S. Agency for International Development (usaid.gov)&#10;USAID How-To-Not: Strategy-level Portfolio Review: How To Note Strategy-Level Portfolio Review (usaidlearninglab.org)&#10;The USAID funded Measure Evaluation Project:  Analyzing M&amp;E Data&#10;">
            <a:extLst>
              <a:ext uri="{FF2B5EF4-FFF2-40B4-BE49-F238E27FC236}">
                <a16:creationId xmlns:a16="http://schemas.microsoft.com/office/drawing/2014/main" id="{7F6E15F0-E5D0-4DAB-BE03-C526799FF2CE}"/>
              </a:ext>
            </a:extLst>
          </p:cNvPr>
          <p:cNvSpPr>
            <a:spLocks noGrp="1"/>
          </p:cNvSpPr>
          <p:nvPr>
            <p:ph sz="quarter" idx="13"/>
          </p:nvPr>
        </p:nvSpPr>
        <p:spPr>
          <a:xfrm>
            <a:off x="434327" y="1220637"/>
            <a:ext cx="11398133" cy="5112213"/>
          </a:xfrm>
        </p:spPr>
        <p:txBody>
          <a:bodyPr>
            <a:normAutofit/>
          </a:bodyPr>
          <a:lstStyle/>
          <a:p>
            <a:pPr>
              <a:lnSpc>
                <a:spcPct val="100000"/>
              </a:lnSpc>
            </a:pPr>
            <a:r>
              <a:rPr lang="en-US" sz="2000" dirty="0"/>
              <a:t>Monitoring and Evaluation Resource Guide for OCFT Projects: </a:t>
            </a:r>
            <a:r>
              <a:rPr lang="en-US" sz="2000" dirty="0">
                <a:hlinkClick r:id="rId3"/>
              </a:rPr>
              <a:t>Monitoring and Evaluation Resource Guide for OCFT Projects (dol.gov)</a:t>
            </a:r>
            <a:endParaRPr lang="en-US" sz="2000" dirty="0"/>
          </a:p>
          <a:p>
            <a:pPr>
              <a:lnSpc>
                <a:spcPct val="100000"/>
              </a:lnSpc>
            </a:pPr>
            <a:r>
              <a:rPr lang="en-US" sz="2000" dirty="0"/>
              <a:t>Annex A Template: </a:t>
            </a:r>
            <a:r>
              <a:rPr lang="en-US" sz="2000" dirty="0">
                <a:hlinkClick r:id="rId4"/>
              </a:rPr>
              <a:t>Annex-8-OCFT-TPR-Annex-A-Suggested-Format.xlsx (live.com)</a:t>
            </a:r>
            <a:endParaRPr lang="en-US" sz="2000" dirty="0"/>
          </a:p>
          <a:p>
            <a:pPr>
              <a:lnSpc>
                <a:spcPct val="100000"/>
              </a:lnSpc>
            </a:pPr>
            <a:r>
              <a:rPr lang="en-US" sz="2000" dirty="0"/>
              <a:t>Ten steps to a Result-Based Monitoring and Evaluation System (The World Bank) (Chapter 6 – 11): </a:t>
            </a:r>
            <a:r>
              <a:rPr lang="en-US" sz="2000" dirty="0">
                <a:hlinkClick r:id="rId5"/>
              </a:rPr>
              <a:t>Ten Steps to a Results-Based Monitoring and Evaluation System - ISBN: 0821358235 (oecd.org)</a:t>
            </a:r>
            <a:endParaRPr lang="en-US" sz="2000" dirty="0"/>
          </a:p>
          <a:p>
            <a:pPr>
              <a:lnSpc>
                <a:spcPct val="100000"/>
              </a:lnSpc>
            </a:pPr>
            <a:r>
              <a:rPr lang="en-US" sz="2000" dirty="0"/>
              <a:t>ODI: Making Sense of Learning and Decision-making: </a:t>
            </a:r>
            <a:r>
              <a:rPr lang="en-US" sz="2000" dirty="0">
                <a:hlinkClick r:id="rId6"/>
              </a:rPr>
              <a:t>Making sense of learning and decision-making | ODI: Think change</a:t>
            </a:r>
            <a:endParaRPr lang="en-US" sz="2000" dirty="0"/>
          </a:p>
          <a:p>
            <a:pPr>
              <a:lnSpc>
                <a:spcPct val="100000"/>
              </a:lnSpc>
            </a:pPr>
            <a:r>
              <a:rPr lang="en-US" sz="2000" dirty="0"/>
              <a:t>USAID Data Analysis: </a:t>
            </a:r>
            <a:r>
              <a:rPr lang="en-US" sz="2000" dirty="0">
                <a:hlinkClick r:id="rId7"/>
              </a:rPr>
              <a:t>Data Analysis | Program Cycle | Project Starter | U.S. Agency for International Development (usaid.gov)</a:t>
            </a:r>
            <a:endParaRPr lang="en-US" sz="2000" dirty="0"/>
          </a:p>
          <a:p>
            <a:pPr>
              <a:lnSpc>
                <a:spcPct val="100000"/>
              </a:lnSpc>
            </a:pPr>
            <a:r>
              <a:rPr lang="en-US" sz="2000" dirty="0"/>
              <a:t>USAID How-To-Not: Strategy-level Portfolio Review: </a:t>
            </a:r>
            <a:r>
              <a:rPr lang="en-US" sz="2000" dirty="0">
                <a:hlinkClick r:id="rId8"/>
              </a:rPr>
              <a:t>How To Note Strategy-Level Portfolio Review (usaidlearninglab.org)</a:t>
            </a:r>
            <a:endParaRPr lang="en-US" sz="2000" dirty="0"/>
          </a:p>
          <a:p>
            <a:pPr>
              <a:lnSpc>
                <a:spcPct val="100000"/>
              </a:lnSpc>
            </a:pPr>
            <a:r>
              <a:rPr lang="en-US" sz="2000" dirty="0"/>
              <a:t>The USAID funded Measure Evaluation Project:  </a:t>
            </a:r>
            <a:r>
              <a:rPr lang="en-US" sz="2000" dirty="0">
                <a:hlinkClick r:id="rId9"/>
              </a:rPr>
              <a:t>Analyzing M&amp;E Data</a:t>
            </a:r>
            <a:endParaRPr lang="en-US" sz="2000" dirty="0"/>
          </a:p>
          <a:p>
            <a:pPr>
              <a:lnSpc>
                <a:spcPct val="100000"/>
              </a:lnSpc>
            </a:pPr>
            <a:endParaRPr lang="en-US" sz="2000" dirty="0"/>
          </a:p>
        </p:txBody>
      </p:sp>
      <p:sp>
        <p:nvSpPr>
          <p:cNvPr id="2" name="Footer Placeholder 1">
            <a:extLst>
              <a:ext uri="{FF2B5EF4-FFF2-40B4-BE49-F238E27FC236}">
                <a16:creationId xmlns:a16="http://schemas.microsoft.com/office/drawing/2014/main" id="{94B9A0DD-CA6E-4DC1-88BB-070C049E178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7958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F1D46B-7090-4297-989E-93AEB9B67F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4" name="Title 3" descr="Thank You">
            <a:extLst>
              <a:ext uri="{FF2B5EF4-FFF2-40B4-BE49-F238E27FC236}">
                <a16:creationId xmlns:a16="http://schemas.microsoft.com/office/drawing/2014/main" id="{F869EF2C-2DE0-4B25-8521-BC9A0F34AF68}"/>
              </a:ext>
            </a:extLst>
          </p:cNvPr>
          <p:cNvSpPr>
            <a:spLocks noGrp="1"/>
          </p:cNvSpPr>
          <p:nvPr>
            <p:ph type="ctrTitle"/>
          </p:nvPr>
        </p:nvSpPr>
        <p:spPr>
          <a:xfrm>
            <a:off x="807273" y="2467825"/>
            <a:ext cx="10577453" cy="961175"/>
          </a:xfrm>
        </p:spPr>
        <p:txBody>
          <a:bodyPr/>
          <a:lstStyle/>
          <a:p>
            <a:r>
              <a:rPr lang="en-US" dirty="0"/>
              <a:t>THANK YOU</a:t>
            </a:r>
          </a:p>
        </p:txBody>
      </p:sp>
    </p:spTree>
    <p:extLst>
      <p:ext uri="{BB962C8B-B14F-4D97-AF65-F5344CB8AC3E}">
        <p14:creationId xmlns:p14="http://schemas.microsoft.com/office/powerpoint/2010/main" val="23041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1D769-F527-4A79-A75D-441F35A1DD9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
        <p:nvSpPr>
          <p:cNvPr id="3" name="Title 2" descr="Benefits of Performance Monitoring ">
            <a:extLst>
              <a:ext uri="{FF2B5EF4-FFF2-40B4-BE49-F238E27FC236}">
                <a16:creationId xmlns:a16="http://schemas.microsoft.com/office/drawing/2014/main" id="{FD6CF797-04D9-49A2-8BEE-87BEB86E0565}"/>
              </a:ext>
            </a:extLst>
          </p:cNvPr>
          <p:cNvSpPr>
            <a:spLocks noGrp="1"/>
          </p:cNvSpPr>
          <p:nvPr>
            <p:ph type="title"/>
          </p:nvPr>
        </p:nvSpPr>
        <p:spPr>
          <a:xfrm>
            <a:off x="411480" y="121285"/>
            <a:ext cx="10515600" cy="1325563"/>
          </a:xfrm>
        </p:spPr>
        <p:txBody>
          <a:bodyPr/>
          <a:lstStyle/>
          <a:p>
            <a:r>
              <a:rPr lang="en-US" dirty="0"/>
              <a:t>Benefits of Performance Monitoring </a:t>
            </a:r>
          </a:p>
        </p:txBody>
      </p:sp>
      <p:sp>
        <p:nvSpPr>
          <p:cNvPr id="4" name="Content Placeholder 3" descr="To explore - seeing what works, what does not, and why.&#10;To educate - using evidence to help internal and external learning.&#10;To document - record and create an institutional memory.&#10;To demonstrate accountability - delivering on commitments.&#10;To involve - engaging stakeholders through a participatory process.&#10;To promote understanding - enhance understanding of projects and policies.&#10;">
            <a:extLst>
              <a:ext uri="{FF2B5EF4-FFF2-40B4-BE49-F238E27FC236}">
                <a16:creationId xmlns:a16="http://schemas.microsoft.com/office/drawing/2014/main" id="{C0BA2A8D-6E48-4810-A7E0-9E6FFB3BC51D}"/>
              </a:ext>
            </a:extLst>
          </p:cNvPr>
          <p:cNvSpPr>
            <a:spLocks noGrp="1"/>
          </p:cNvSpPr>
          <p:nvPr>
            <p:ph idx="1"/>
          </p:nvPr>
        </p:nvSpPr>
        <p:spPr>
          <a:xfrm>
            <a:off x="533399" y="1409065"/>
            <a:ext cx="11304639" cy="4883580"/>
          </a:xfrm>
        </p:spPr>
        <p:txBody>
          <a:bodyPr/>
          <a:lstStyle/>
          <a:p>
            <a:pPr marL="344488" indent="-342900">
              <a:lnSpc>
                <a:spcPct val="100000"/>
              </a:lnSpc>
              <a:spcBef>
                <a:spcPts val="0"/>
              </a:spcBef>
            </a:pPr>
            <a:r>
              <a:rPr lang="en-US" sz="3200" b="1" dirty="0">
                <a:solidFill>
                  <a:schemeClr val="accent1"/>
                </a:solidFill>
              </a:rPr>
              <a:t>To explore </a:t>
            </a:r>
            <a:r>
              <a:rPr lang="en-US" sz="3200" dirty="0"/>
              <a:t>- seeing what works, what does not, and why.</a:t>
            </a:r>
          </a:p>
          <a:p>
            <a:pPr marL="344488" indent="-342900">
              <a:lnSpc>
                <a:spcPct val="100000"/>
              </a:lnSpc>
              <a:spcBef>
                <a:spcPts val="0"/>
              </a:spcBef>
            </a:pPr>
            <a:r>
              <a:rPr lang="en-US" sz="3200" b="1" dirty="0">
                <a:solidFill>
                  <a:schemeClr val="accent1"/>
                </a:solidFill>
              </a:rPr>
              <a:t>To educate </a:t>
            </a:r>
            <a:r>
              <a:rPr lang="en-US" sz="3200" dirty="0"/>
              <a:t>- using evidence to help internal and external learning.</a:t>
            </a:r>
          </a:p>
          <a:p>
            <a:pPr marL="344488" indent="-342900">
              <a:lnSpc>
                <a:spcPct val="100000"/>
              </a:lnSpc>
              <a:spcBef>
                <a:spcPts val="0"/>
              </a:spcBef>
            </a:pPr>
            <a:r>
              <a:rPr lang="en-US" sz="3200" b="1" dirty="0">
                <a:solidFill>
                  <a:schemeClr val="accent1"/>
                </a:solidFill>
              </a:rPr>
              <a:t>To document </a:t>
            </a:r>
            <a:r>
              <a:rPr lang="en-US" sz="3200" dirty="0"/>
              <a:t>- record and create an institutional memory.</a:t>
            </a:r>
          </a:p>
          <a:p>
            <a:pPr marL="344488" indent="-342900">
              <a:lnSpc>
                <a:spcPct val="100000"/>
              </a:lnSpc>
              <a:spcBef>
                <a:spcPts val="0"/>
              </a:spcBef>
            </a:pPr>
            <a:r>
              <a:rPr lang="en-US" sz="3200" b="1" dirty="0">
                <a:solidFill>
                  <a:schemeClr val="accent1"/>
                </a:solidFill>
              </a:rPr>
              <a:t>To demonstrate accountability </a:t>
            </a:r>
            <a:r>
              <a:rPr lang="en-US" sz="3200" dirty="0"/>
              <a:t>- delivering on commitments.</a:t>
            </a:r>
          </a:p>
          <a:p>
            <a:pPr marL="344488" indent="-342900">
              <a:lnSpc>
                <a:spcPct val="100000"/>
              </a:lnSpc>
              <a:spcBef>
                <a:spcPts val="0"/>
              </a:spcBef>
            </a:pPr>
            <a:r>
              <a:rPr lang="en-US" sz="3200" b="1" dirty="0">
                <a:solidFill>
                  <a:schemeClr val="accent1"/>
                </a:solidFill>
              </a:rPr>
              <a:t>To involve </a:t>
            </a:r>
            <a:r>
              <a:rPr lang="en-US" sz="3200" dirty="0"/>
              <a:t>- engaging stakeholders through a participatory process.</a:t>
            </a:r>
          </a:p>
          <a:p>
            <a:pPr marL="344488" indent="-342900">
              <a:lnSpc>
                <a:spcPct val="100000"/>
              </a:lnSpc>
              <a:spcBef>
                <a:spcPts val="0"/>
              </a:spcBef>
            </a:pPr>
            <a:r>
              <a:rPr lang="en-US" sz="3200" b="1" dirty="0">
                <a:solidFill>
                  <a:schemeClr val="accent1"/>
                </a:solidFill>
              </a:rPr>
              <a:t>To promote understanding </a:t>
            </a:r>
            <a:r>
              <a:rPr lang="en-US" sz="3200" dirty="0"/>
              <a:t>- enhance understanding of projects and policies.</a:t>
            </a:r>
          </a:p>
          <a:p>
            <a:endParaRPr lang="en-US" dirty="0"/>
          </a:p>
        </p:txBody>
      </p:sp>
    </p:spTree>
    <p:extLst>
      <p:ext uri="{BB962C8B-B14F-4D97-AF65-F5344CB8AC3E}">
        <p14:creationId xmlns:p14="http://schemas.microsoft.com/office/powerpoint/2010/main" val="212905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Using Results Based Management (RBM)">
            <a:extLst>
              <a:ext uri="{FF2B5EF4-FFF2-40B4-BE49-F238E27FC236}">
                <a16:creationId xmlns:a16="http://schemas.microsoft.com/office/drawing/2014/main" id="{8C29A560-DCA1-4795-B667-0A6CD0F65DA3}"/>
              </a:ext>
            </a:extLst>
          </p:cNvPr>
          <p:cNvSpPr>
            <a:spLocks noGrp="1"/>
          </p:cNvSpPr>
          <p:nvPr>
            <p:ph type="title"/>
          </p:nvPr>
        </p:nvSpPr>
        <p:spPr>
          <a:xfrm>
            <a:off x="450197" y="0"/>
            <a:ext cx="10571314" cy="1325563"/>
          </a:xfrm>
        </p:spPr>
        <p:txBody>
          <a:bodyPr/>
          <a:lstStyle/>
          <a:p>
            <a:r>
              <a:rPr lang="en-US" dirty="0"/>
              <a:t>Using Results Based Management (RBM)</a:t>
            </a:r>
          </a:p>
        </p:txBody>
      </p:sp>
      <p:grpSp>
        <p:nvGrpSpPr>
          <p:cNvPr id="4" name="Group 3" descr="Flow chart illustrating the Six Steps: &#10;1. Define Results,&#10;2. Select Performance Indicators,&#10;3. Develop a  Performance Monitoring Plan,&#10;4. Collect Performance Data,&#10;5. Analyze Performance Data, and&#10;6. Use Analysis to Inform Management Decisions, which cycles back to 1, Define Results.&#10;">
            <a:extLst>
              <a:ext uri="{FF2B5EF4-FFF2-40B4-BE49-F238E27FC236}">
                <a16:creationId xmlns:a16="http://schemas.microsoft.com/office/drawing/2014/main" id="{AFED0769-06C9-FCAB-8B94-86098BE89989}"/>
              </a:ext>
            </a:extLst>
          </p:cNvPr>
          <p:cNvGrpSpPr/>
          <p:nvPr/>
        </p:nvGrpSpPr>
        <p:grpSpPr>
          <a:xfrm>
            <a:off x="2544446" y="2693240"/>
            <a:ext cx="7560841" cy="3330722"/>
            <a:chOff x="2226946" y="2058240"/>
            <a:chExt cx="7560841" cy="3330722"/>
          </a:xfrm>
        </p:grpSpPr>
        <p:sp>
          <p:nvSpPr>
            <p:cNvPr id="6" name="Rectangle 6" descr="Define &#10;Results &#10;(RF)&#10;">
              <a:extLst>
                <a:ext uri="{FF2B5EF4-FFF2-40B4-BE49-F238E27FC236}">
                  <a16:creationId xmlns:a16="http://schemas.microsoft.com/office/drawing/2014/main" id="{0C13CB20-E596-4CDA-AE0B-36E4A54E18C7}"/>
                </a:ext>
              </a:extLst>
            </p:cNvPr>
            <p:cNvSpPr>
              <a:spLocks noChangeArrowheads="1"/>
            </p:cNvSpPr>
            <p:nvPr/>
          </p:nvSpPr>
          <p:spPr bwMode="auto">
            <a:xfrm>
              <a:off x="2226947" y="2058240"/>
              <a:ext cx="2082431"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n-US" altLang="en-US" sz="2000" b="0" dirty="0">
                  <a:solidFill>
                    <a:schemeClr val="tx1"/>
                  </a:solidFill>
                  <a:latin typeface="Tahoma" pitchFamily="34" charset="0"/>
                  <a:cs typeface="Times New Roman" pitchFamily="18" charset="0"/>
                </a:rPr>
                <a:t>Define </a:t>
              </a:r>
            </a:p>
            <a:p>
              <a:pPr algn="ctr">
                <a:spcBef>
                  <a:spcPct val="0"/>
                </a:spcBef>
                <a:buSzTx/>
                <a:buNone/>
              </a:pPr>
              <a:r>
                <a:rPr lang="en-US" altLang="en-US" sz="2000" b="0" dirty="0">
                  <a:solidFill>
                    <a:schemeClr val="tx1"/>
                  </a:solidFill>
                  <a:latin typeface="Tahoma" pitchFamily="34" charset="0"/>
                  <a:cs typeface="Times New Roman" pitchFamily="18" charset="0"/>
                </a:rPr>
                <a:t>Results </a:t>
              </a:r>
            </a:p>
            <a:p>
              <a:pPr algn="ctr">
                <a:spcBef>
                  <a:spcPct val="0"/>
                </a:spcBef>
                <a:buSzTx/>
                <a:buNone/>
              </a:pPr>
              <a:r>
                <a:rPr lang="en-US" altLang="en-US" sz="2000" b="0" dirty="0">
                  <a:solidFill>
                    <a:schemeClr val="tx1"/>
                  </a:solidFill>
                  <a:latin typeface="Tahoma" pitchFamily="34" charset="0"/>
                  <a:cs typeface="Times New Roman" pitchFamily="18" charset="0"/>
                </a:rPr>
                <a:t>(RF)</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cxnSp>
          <p:nvCxnSpPr>
            <p:cNvPr id="14" name="Straight Arrow Connector 13">
              <a:extLst>
                <a:ext uri="{FF2B5EF4-FFF2-40B4-BE49-F238E27FC236}">
                  <a16:creationId xmlns:a16="http://schemas.microsoft.com/office/drawing/2014/main" id="{D4CD2E6C-D59C-45FA-A346-0FD8CEA2D498}"/>
                </a:ext>
              </a:extLst>
            </p:cNvPr>
            <p:cNvCxnSpPr>
              <a:stCxn id="6" idx="3"/>
              <a:endCxn id="5" idx="1"/>
            </p:cNvCxnSpPr>
            <p:nvPr/>
          </p:nvCxnSpPr>
          <p:spPr>
            <a:xfrm>
              <a:off x="4309377" y="2788412"/>
              <a:ext cx="57494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descr="2. &#10;Select&#10;Performance &#10;Indicators&#10;">
              <a:extLst>
                <a:ext uri="{FF2B5EF4-FFF2-40B4-BE49-F238E27FC236}">
                  <a16:creationId xmlns:a16="http://schemas.microsoft.com/office/drawing/2014/main" id="{BE5A9FFF-6EB5-4775-998D-53BB83E8FA2D}"/>
                </a:ext>
              </a:extLst>
            </p:cNvPr>
            <p:cNvSpPr>
              <a:spLocks noChangeArrowheads="1"/>
            </p:cNvSpPr>
            <p:nvPr/>
          </p:nvSpPr>
          <p:spPr bwMode="auto">
            <a:xfrm>
              <a:off x="4884324" y="2058240"/>
              <a:ext cx="2167159"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Select</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Indicators</a:t>
              </a:r>
            </a:p>
          </p:txBody>
        </p:sp>
        <p:cxnSp>
          <p:nvCxnSpPr>
            <p:cNvPr id="15" name="Straight Arrow Connector 14">
              <a:extLst>
                <a:ext uri="{FF2B5EF4-FFF2-40B4-BE49-F238E27FC236}">
                  <a16:creationId xmlns:a16="http://schemas.microsoft.com/office/drawing/2014/main" id="{1487F665-8BB1-4954-A24E-730B74A78870}"/>
                </a:ext>
              </a:extLst>
            </p:cNvPr>
            <p:cNvCxnSpPr>
              <a:cxnSpLocks/>
              <a:stCxn id="5" idx="3"/>
              <a:endCxn id="7" idx="1"/>
            </p:cNvCxnSpPr>
            <p:nvPr/>
          </p:nvCxnSpPr>
          <p:spPr>
            <a:xfrm>
              <a:off x="7051483" y="2788412"/>
              <a:ext cx="52583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8" descr="3. &#10;Develop a  &#10;Performance &#10;Monitoring Plan&#10;">
              <a:extLst>
                <a:ext uri="{FF2B5EF4-FFF2-40B4-BE49-F238E27FC236}">
                  <a16:creationId xmlns:a16="http://schemas.microsoft.com/office/drawing/2014/main" id="{35E4D6C6-FCFD-40EA-BDF7-9BBE1452069F}"/>
                </a:ext>
              </a:extLst>
            </p:cNvPr>
            <p:cNvSpPr>
              <a:spLocks noChangeArrowheads="1"/>
            </p:cNvSpPr>
            <p:nvPr/>
          </p:nvSpPr>
          <p:spPr bwMode="auto">
            <a:xfrm>
              <a:off x="7577322" y="2058240"/>
              <a:ext cx="2210465"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Develop a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Monitoring Plan</a:t>
              </a:r>
            </a:p>
          </p:txBody>
        </p:sp>
        <p:cxnSp>
          <p:nvCxnSpPr>
            <p:cNvPr id="11" name="Elbow Connector 2">
              <a:extLst>
                <a:ext uri="{FF2B5EF4-FFF2-40B4-BE49-F238E27FC236}">
                  <a16:creationId xmlns:a16="http://schemas.microsoft.com/office/drawing/2014/main" id="{3473CC9E-C5BF-4F59-9000-836211C0D41A}"/>
                </a:ext>
              </a:extLst>
            </p:cNvPr>
            <p:cNvCxnSpPr>
              <a:cxnSpLocks/>
            </p:cNvCxnSpPr>
            <p:nvPr/>
          </p:nvCxnSpPr>
          <p:spPr>
            <a:xfrm flipH="1">
              <a:off x="9715778" y="2803653"/>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8" name="Rectangle 10" descr="4. &#10;Collect  &#10;Performance &#10;Data&#10;">
              <a:extLst>
                <a:ext uri="{FF2B5EF4-FFF2-40B4-BE49-F238E27FC236}">
                  <a16:creationId xmlns:a16="http://schemas.microsoft.com/office/drawing/2014/main" id="{6C8B8D2A-E999-4014-B503-9524B7318347}"/>
                </a:ext>
              </a:extLst>
            </p:cNvPr>
            <p:cNvSpPr>
              <a:spLocks noChangeArrowheads="1"/>
            </p:cNvSpPr>
            <p:nvPr/>
          </p:nvSpPr>
          <p:spPr bwMode="auto">
            <a:xfrm>
              <a:off x="7591926" y="3928617"/>
              <a:ext cx="2123853"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Collect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Performance </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Data</a:t>
              </a:r>
            </a:p>
          </p:txBody>
        </p:sp>
        <p:cxnSp>
          <p:nvCxnSpPr>
            <p:cNvPr id="12" name="Straight Arrow Connector 11">
              <a:extLst>
                <a:ext uri="{FF2B5EF4-FFF2-40B4-BE49-F238E27FC236}">
                  <a16:creationId xmlns:a16="http://schemas.microsoft.com/office/drawing/2014/main" id="{DDE6A8A4-488F-4292-AD03-A57F0496A1C4}"/>
                </a:ext>
              </a:extLst>
            </p:cNvPr>
            <p:cNvCxnSpPr>
              <a:stCxn id="8" idx="1"/>
              <a:endCxn id="9" idx="3"/>
            </p:cNvCxnSpPr>
            <p:nvPr/>
          </p:nvCxnSpPr>
          <p:spPr>
            <a:xfrm flipH="1">
              <a:off x="7051483" y="4658789"/>
              <a:ext cx="5404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descr="5. &#10;Analyze &#10;Performance &#10;Data&#10;">
              <a:extLst>
                <a:ext uri="{FF2B5EF4-FFF2-40B4-BE49-F238E27FC236}">
                  <a16:creationId xmlns:a16="http://schemas.microsoft.com/office/drawing/2014/main" id="{A2B4D503-079C-440C-9F43-C81E9121368F}"/>
                </a:ext>
              </a:extLst>
            </p:cNvPr>
            <p:cNvSpPr>
              <a:spLocks noChangeArrowheads="1"/>
            </p:cNvSpPr>
            <p:nvPr/>
          </p:nvSpPr>
          <p:spPr bwMode="auto">
            <a:xfrm>
              <a:off x="4886206" y="3928617"/>
              <a:ext cx="2165276" cy="1460345"/>
            </a:xfrm>
            <a:prstGeom prst="rect">
              <a:avLst/>
            </a:prstGeom>
            <a:solidFill>
              <a:srgbClr val="F098A9"/>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dirty="0">
                  <a:solidFill>
                    <a:schemeClr val="tx1"/>
                  </a:solidFill>
                  <a:latin typeface="Tahoma" pitchFamily="34" charset="0"/>
                  <a:cs typeface="Times New Roman" pitchFamily="18" charset="0"/>
                </a:rPr>
                <a:t>5. </a:t>
              </a:r>
            </a:p>
            <a:p>
              <a:pPr algn="ctr">
                <a:spcBef>
                  <a:spcPct val="0"/>
                </a:spcBef>
                <a:buSzTx/>
                <a:buNone/>
              </a:pPr>
              <a:r>
                <a:rPr lang="en-US" altLang="en-US" sz="2000" dirty="0">
                  <a:solidFill>
                    <a:schemeClr val="tx1"/>
                  </a:solidFill>
                  <a:latin typeface="Tahoma" pitchFamily="34" charset="0"/>
                  <a:cs typeface="Times New Roman" pitchFamily="18" charset="0"/>
                </a:rPr>
                <a:t>Analyze </a:t>
              </a:r>
            </a:p>
            <a:p>
              <a:pPr algn="ctr">
                <a:spcBef>
                  <a:spcPct val="0"/>
                </a:spcBef>
                <a:buSzTx/>
                <a:buNone/>
              </a:pPr>
              <a:r>
                <a:rPr lang="en-US" altLang="en-US" sz="2000" dirty="0">
                  <a:solidFill>
                    <a:schemeClr val="tx1"/>
                  </a:solidFill>
                  <a:latin typeface="Tahoma" pitchFamily="34" charset="0"/>
                  <a:cs typeface="Times New Roman" pitchFamily="18" charset="0"/>
                </a:rPr>
                <a:t>Performance </a:t>
              </a:r>
            </a:p>
            <a:p>
              <a:pPr algn="ctr">
                <a:spcBef>
                  <a:spcPct val="0"/>
                </a:spcBef>
                <a:buSzTx/>
                <a:buNone/>
              </a:pPr>
              <a:r>
                <a:rPr lang="en-US" altLang="en-US" sz="2000" dirty="0">
                  <a:solidFill>
                    <a:schemeClr val="tx1"/>
                  </a:solidFill>
                  <a:latin typeface="Tahoma" pitchFamily="34" charset="0"/>
                  <a:cs typeface="Times New Roman" pitchFamily="18" charset="0"/>
                </a:rPr>
                <a:t>Data</a:t>
              </a:r>
            </a:p>
          </p:txBody>
        </p:sp>
        <p:cxnSp>
          <p:nvCxnSpPr>
            <p:cNvPr id="13" name="Straight Arrow Connector 12">
              <a:extLst>
                <a:ext uri="{FF2B5EF4-FFF2-40B4-BE49-F238E27FC236}">
                  <a16:creationId xmlns:a16="http://schemas.microsoft.com/office/drawing/2014/main" id="{69D3F569-5366-4919-868B-CAEDBB058CBA}"/>
                </a:ext>
              </a:extLst>
            </p:cNvPr>
            <p:cNvCxnSpPr>
              <a:stCxn id="9" idx="1"/>
              <a:endCxn id="10" idx="3"/>
            </p:cNvCxnSpPr>
            <p:nvPr/>
          </p:nvCxnSpPr>
          <p:spPr>
            <a:xfrm flipH="1" flipV="1">
              <a:off x="4427996" y="4658789"/>
              <a:ext cx="45821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descr="6. &#10;Use Analysis to  &#10;Inform &#10;Mgmt Decisions&#10;">
              <a:extLst>
                <a:ext uri="{FF2B5EF4-FFF2-40B4-BE49-F238E27FC236}">
                  <a16:creationId xmlns:a16="http://schemas.microsoft.com/office/drawing/2014/main" id="{706D0A86-C510-4CDC-A5EF-4B279D0D9AF5}"/>
                </a:ext>
              </a:extLst>
            </p:cNvPr>
            <p:cNvSpPr>
              <a:spLocks noChangeArrowheads="1"/>
            </p:cNvSpPr>
            <p:nvPr/>
          </p:nvSpPr>
          <p:spPr bwMode="auto">
            <a:xfrm>
              <a:off x="2226946" y="3928616"/>
              <a:ext cx="2201050" cy="1460345"/>
            </a:xfrm>
            <a:prstGeom prst="rect">
              <a:avLst/>
            </a:prstGeom>
            <a:solidFill>
              <a:srgbClr val="F098A9"/>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dirty="0">
                  <a:solidFill>
                    <a:schemeClr val="tx1"/>
                  </a:solidFill>
                  <a:latin typeface="Tahoma" pitchFamily="34" charset="0"/>
                  <a:cs typeface="Times New Roman" pitchFamily="18" charset="0"/>
                </a:rPr>
                <a:t>6. </a:t>
              </a:r>
            </a:p>
            <a:p>
              <a:pPr algn="ctr" eaLnBrk="1" hangingPunct="1">
                <a:spcBef>
                  <a:spcPct val="0"/>
                </a:spcBef>
                <a:buSzTx/>
                <a:buFontTx/>
                <a:buNone/>
              </a:pPr>
              <a:r>
                <a:rPr lang="en-US" altLang="en-US" sz="2000" dirty="0">
                  <a:solidFill>
                    <a:schemeClr val="tx1"/>
                  </a:solidFill>
                  <a:latin typeface="Tahoma" pitchFamily="34" charset="0"/>
                  <a:cs typeface="Times New Roman" pitchFamily="18" charset="0"/>
                </a:rPr>
                <a:t>Use Analysis to  </a:t>
              </a:r>
            </a:p>
            <a:p>
              <a:pPr algn="ctr" eaLnBrk="1" hangingPunct="1">
                <a:spcBef>
                  <a:spcPct val="0"/>
                </a:spcBef>
                <a:buSzTx/>
                <a:buFontTx/>
                <a:buNone/>
              </a:pPr>
              <a:r>
                <a:rPr lang="en-US" altLang="en-US" sz="2000" dirty="0">
                  <a:solidFill>
                    <a:schemeClr val="tx1"/>
                  </a:solidFill>
                  <a:latin typeface="Tahoma" pitchFamily="34" charset="0"/>
                  <a:cs typeface="Times New Roman" pitchFamily="18" charset="0"/>
                </a:rPr>
                <a:t>Inform </a:t>
              </a:r>
            </a:p>
            <a:p>
              <a:pPr algn="ctr" eaLnBrk="1" hangingPunct="1">
                <a:spcBef>
                  <a:spcPct val="0"/>
                </a:spcBef>
                <a:buSzTx/>
                <a:buFontTx/>
                <a:buNone/>
              </a:pPr>
              <a:r>
                <a:rPr lang="en-US" altLang="en-US" sz="2000" dirty="0">
                  <a:solidFill>
                    <a:schemeClr val="tx1"/>
                  </a:solidFill>
                  <a:latin typeface="Tahoma" pitchFamily="34" charset="0"/>
                  <a:cs typeface="Times New Roman" pitchFamily="18" charset="0"/>
                </a:rPr>
                <a:t>Mgmt Decisions</a:t>
              </a:r>
            </a:p>
          </p:txBody>
        </p:sp>
        <p:cxnSp>
          <p:nvCxnSpPr>
            <p:cNvPr id="16" name="Elbow Connector 12">
              <a:extLst>
                <a:ext uri="{FF2B5EF4-FFF2-40B4-BE49-F238E27FC236}">
                  <a16:creationId xmlns:a16="http://schemas.microsoft.com/office/drawing/2014/main" id="{79E5AC0A-AA2B-4243-9EBA-9B7163C7BB60}"/>
                </a:ext>
              </a:extLst>
            </p:cNvPr>
            <p:cNvCxnSpPr>
              <a:stCxn id="10" idx="1"/>
              <a:endCxn id="6" idx="1"/>
            </p:cNvCxnSpPr>
            <p:nvPr/>
          </p:nvCxnSpPr>
          <p:spPr>
            <a:xfrm rot="10800000">
              <a:off x="2226946" y="2788412"/>
              <a:ext cx="12700" cy="1870376"/>
            </a:xfrm>
            <a:prstGeom prst="bentConnector3">
              <a:avLst>
                <a:gd name="adj1" fmla="val 3116134"/>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grpSp>
      <p:sp>
        <p:nvSpPr>
          <p:cNvPr id="2" name="Footer Placeholder 1">
            <a:extLst>
              <a:ext uri="{FF2B5EF4-FFF2-40B4-BE49-F238E27FC236}">
                <a16:creationId xmlns:a16="http://schemas.microsoft.com/office/drawing/2014/main" id="{2B239CF2-04EB-436C-99B2-F382F7C28D80}"/>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19" name="TextBox 18" descr="The final RBM steps are to analyze data and make decisions to take actions based on this information.&#10;">
            <a:extLst>
              <a:ext uri="{FF2B5EF4-FFF2-40B4-BE49-F238E27FC236}">
                <a16:creationId xmlns:a16="http://schemas.microsoft.com/office/drawing/2014/main" id="{7F78C357-6626-4440-BEE2-810DBB9321ED}"/>
              </a:ext>
            </a:extLst>
          </p:cNvPr>
          <p:cNvSpPr txBox="1"/>
          <p:nvPr/>
        </p:nvSpPr>
        <p:spPr>
          <a:xfrm>
            <a:off x="593724" y="1213535"/>
            <a:ext cx="10594975" cy="954107"/>
          </a:xfrm>
          <a:prstGeom prst="rect">
            <a:avLst/>
          </a:prstGeom>
          <a:noFill/>
        </p:spPr>
        <p:txBody>
          <a:bodyPr wrap="square">
            <a:spAutoFit/>
          </a:bodyPr>
          <a:lstStyle/>
          <a:p>
            <a:r>
              <a:rPr lang="en-US" altLang="en-US" sz="2800" dirty="0">
                <a:solidFill>
                  <a:srgbClr val="000000"/>
                </a:solidFill>
                <a:ea typeface="ＭＳ Ｐゴシック" pitchFamily="34" charset="-128"/>
              </a:rPr>
              <a:t>The final RBM steps are to analyze data and make decisions to take actions based on this information.</a:t>
            </a:r>
          </a:p>
        </p:txBody>
      </p:sp>
    </p:spTree>
    <p:extLst>
      <p:ext uri="{BB962C8B-B14F-4D97-AF65-F5344CB8AC3E}">
        <p14:creationId xmlns:p14="http://schemas.microsoft.com/office/powerpoint/2010/main" val="45492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ep 5: Analyze Performance Data">
            <a:extLst>
              <a:ext uri="{FF2B5EF4-FFF2-40B4-BE49-F238E27FC236}">
                <a16:creationId xmlns:a16="http://schemas.microsoft.com/office/drawing/2014/main" id="{290ED35D-7DB6-A41D-19DA-166B0579A4DA}"/>
              </a:ext>
            </a:extLst>
          </p:cNvPr>
          <p:cNvSpPr>
            <a:spLocks noGrp="1"/>
          </p:cNvSpPr>
          <p:nvPr>
            <p:ph type="title" idx="4294967295"/>
          </p:nvPr>
        </p:nvSpPr>
        <p:spPr>
          <a:xfrm>
            <a:off x="355600" y="0"/>
            <a:ext cx="10515600" cy="1325563"/>
          </a:xfrm>
        </p:spPr>
        <p:txBody>
          <a:bodyPr/>
          <a:lstStyle/>
          <a:p>
            <a:r>
              <a:rPr lang="en-US" dirty="0">
                <a:solidFill>
                  <a:schemeClr val="accent2"/>
                </a:solidFill>
              </a:rPr>
              <a:t>Step 5: Analyze Performance Data</a:t>
            </a:r>
            <a:endParaRPr lang="en-US" dirty="0"/>
          </a:p>
        </p:txBody>
      </p:sp>
      <p:sp>
        <p:nvSpPr>
          <p:cNvPr id="4" name="TextBox 3" descr="Visualizing data can help show trends overtime. &#10;">
            <a:extLst>
              <a:ext uri="{FF2B5EF4-FFF2-40B4-BE49-F238E27FC236}">
                <a16:creationId xmlns:a16="http://schemas.microsoft.com/office/drawing/2014/main" id="{CB887033-6B9E-41D2-9846-860E74A832A3}"/>
              </a:ext>
            </a:extLst>
          </p:cNvPr>
          <p:cNvSpPr txBox="1"/>
          <p:nvPr/>
        </p:nvSpPr>
        <p:spPr>
          <a:xfrm>
            <a:off x="443788" y="1231122"/>
            <a:ext cx="7380097" cy="523220"/>
          </a:xfrm>
          <a:prstGeom prst="rect">
            <a:avLst/>
          </a:prstGeom>
          <a:noFill/>
        </p:spPr>
        <p:txBody>
          <a:bodyPr wrap="none" rtlCol="0">
            <a:spAutoFit/>
          </a:bodyPr>
          <a:lstStyle/>
          <a:p>
            <a:r>
              <a:rPr lang="en-US" sz="2800" b="1" dirty="0">
                <a:solidFill>
                  <a:schemeClr val="accent1"/>
                </a:solidFill>
              </a:rPr>
              <a:t>Visualizing data can help show trends overtime. </a:t>
            </a:r>
          </a:p>
        </p:txBody>
      </p:sp>
      <p:graphicFrame>
        <p:nvGraphicFramePr>
          <p:cNvPr id="16" name="Group 6" descr="Example data table.">
            <a:extLst>
              <a:ext uri="{FF2B5EF4-FFF2-40B4-BE49-F238E27FC236}">
                <a16:creationId xmlns:a16="http://schemas.microsoft.com/office/drawing/2014/main" id="{AEDC3E6F-A59A-419B-9257-157D0BCD3513}"/>
              </a:ext>
            </a:extLst>
          </p:cNvPr>
          <p:cNvGraphicFramePr>
            <a:graphicFrameLocks noGrp="1"/>
          </p:cNvGraphicFramePr>
          <p:nvPr/>
        </p:nvGraphicFramePr>
        <p:xfrm>
          <a:off x="324024" y="2376497"/>
          <a:ext cx="5811305" cy="2587290"/>
        </p:xfrm>
        <a:graphic>
          <a:graphicData uri="http://schemas.openxmlformats.org/drawingml/2006/table">
            <a:tbl>
              <a:tblPr firstRow="1"/>
              <a:tblGrid>
                <a:gridCol w="2489029">
                  <a:extLst>
                    <a:ext uri="{9D8B030D-6E8A-4147-A177-3AD203B41FA5}">
                      <a16:colId xmlns:a16="http://schemas.microsoft.com/office/drawing/2014/main" val="20000"/>
                    </a:ext>
                  </a:extLst>
                </a:gridCol>
                <a:gridCol w="655011">
                  <a:extLst>
                    <a:ext uri="{9D8B030D-6E8A-4147-A177-3AD203B41FA5}">
                      <a16:colId xmlns:a16="http://schemas.microsoft.com/office/drawing/2014/main" val="3141301790"/>
                    </a:ext>
                  </a:extLst>
                </a:gridCol>
                <a:gridCol w="641642">
                  <a:extLst>
                    <a:ext uri="{9D8B030D-6E8A-4147-A177-3AD203B41FA5}">
                      <a16:colId xmlns:a16="http://schemas.microsoft.com/office/drawing/2014/main" val="20002"/>
                    </a:ext>
                  </a:extLst>
                </a:gridCol>
                <a:gridCol w="731647">
                  <a:extLst>
                    <a:ext uri="{9D8B030D-6E8A-4147-A177-3AD203B41FA5}">
                      <a16:colId xmlns:a16="http://schemas.microsoft.com/office/drawing/2014/main" val="20003"/>
                    </a:ext>
                  </a:extLst>
                </a:gridCol>
                <a:gridCol w="705806">
                  <a:extLst>
                    <a:ext uri="{9D8B030D-6E8A-4147-A177-3AD203B41FA5}">
                      <a16:colId xmlns:a16="http://schemas.microsoft.com/office/drawing/2014/main" val="20004"/>
                    </a:ext>
                  </a:extLst>
                </a:gridCol>
                <a:gridCol w="588170">
                  <a:extLst>
                    <a:ext uri="{9D8B030D-6E8A-4147-A177-3AD203B41FA5}">
                      <a16:colId xmlns:a16="http://schemas.microsoft.com/office/drawing/2014/main" val="20005"/>
                    </a:ext>
                  </a:extLst>
                </a:gridCol>
              </a:tblGrid>
              <a:tr h="43590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ea typeface="ＭＳ Ｐゴシック" pitchFamily="-109" charset="-128"/>
                        </a:rPr>
                        <a:t>Result 1: Improved labor practices among targeted private sector actors: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ＭＳ Ｐゴシック" pitchFamily="-109" charset="-128"/>
                        </a:rPr>
                        <a:t>Result /Indicator</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Base-line </a:t>
                      </a:r>
                      <a:endParaRPr kumimoji="0" lang="en-US" sz="18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 Year 1 Target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Year 1 Actual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Year 2 Target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Year 2 Actual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1"/>
                  </a:ext>
                </a:extLst>
              </a:tr>
              <a:tr h="64867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200" b="1" i="0" u="sng" strike="noStrike" cap="none" normalizeH="0" baseline="0" dirty="0">
                          <a:ln>
                            <a:noFill/>
                          </a:ln>
                          <a:solidFill>
                            <a:schemeClr val="tx1"/>
                          </a:solidFill>
                          <a:effectLst/>
                          <a:latin typeface="+mn-lt"/>
                          <a:ea typeface="ＭＳ Ｐゴシック" pitchFamily="-109" charset="-128"/>
                        </a:rPr>
                        <a:t>Indicator</a:t>
                      </a:r>
                      <a:r>
                        <a:rPr kumimoji="0" lang="en-US" sz="1200" b="1" i="0" u="none" strike="noStrike" cap="none" normalizeH="0" baseline="0" dirty="0">
                          <a:ln>
                            <a:noFill/>
                          </a:ln>
                          <a:solidFill>
                            <a:schemeClr val="tx1"/>
                          </a:solidFill>
                          <a:effectLst/>
                          <a:latin typeface="+mn-lt"/>
                          <a:ea typeface="ＭＳ Ｐゴシック" pitchFamily="-109" charset="-128"/>
                        </a:rPr>
                        <a:t>: % of private sector actors who adopt new labor rights policies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200" b="1" i="0" u="none" strike="noStrike" cap="none" normalizeH="0" baseline="0" dirty="0">
                          <a:ln>
                            <a:noFill/>
                          </a:ln>
                          <a:solidFill>
                            <a:schemeClr val="tx1"/>
                          </a:solidFill>
                          <a:effectLst/>
                          <a:latin typeface="+mn-lt"/>
                          <a:ea typeface="ＭＳ Ｐゴシック" pitchFamily="-109" charset="-128"/>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50%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65%</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70%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84%</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18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a:ln>
                            <a:noFill/>
                          </a:ln>
                          <a:solidFill>
                            <a:schemeClr val="tx1"/>
                          </a:solidFill>
                          <a:effectLst/>
                          <a:latin typeface="+mn-lt"/>
                          <a:ea typeface="ＭＳ Ｐゴシック" pitchFamily="-109" charset="-128"/>
                        </a:rPr>
                        <a:t>Indicator</a:t>
                      </a:r>
                      <a:r>
                        <a:rPr kumimoji="0" lang="en-US" sz="1200" b="1" i="0" u="none" strike="noStrike" cap="none" normalizeH="0" baseline="0" dirty="0">
                          <a:ln>
                            <a:noFill/>
                          </a:ln>
                          <a:solidFill>
                            <a:schemeClr val="tx1"/>
                          </a:solidFill>
                          <a:effectLst/>
                          <a:latin typeface="+mn-lt"/>
                          <a:ea typeface="ＭＳ Ｐゴシック" pitchFamily="-109" charset="-128"/>
                        </a:rPr>
                        <a:t>: # of private sector actors who improved labor practices (adopted 3 5 out of 7 new practice)</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13</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20</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ea typeface="ＭＳ Ｐゴシック" pitchFamily="-109" charset="-128"/>
                        </a:rPr>
                        <a:t>24</a:t>
                      </a:r>
                      <a:endParaRPr kumimoji="0" lang="en-US" sz="1400" b="1" i="0" u="none" strike="noStrike" cap="none" normalizeH="0" baseline="0" dirty="0">
                        <a:ln>
                          <a:noFill/>
                        </a:ln>
                        <a:solidFill>
                          <a:schemeClr val="tx1"/>
                        </a:solidFill>
                        <a:effectLst/>
                        <a:latin typeface="+mn-lt"/>
                        <a:ea typeface="ＭＳ Ｐゴシック" pitchFamily="-109"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 name="Group 2" descr="Line graph example illustrating a simple trend analysis of data.">
            <a:extLst>
              <a:ext uri="{FF2B5EF4-FFF2-40B4-BE49-F238E27FC236}">
                <a16:creationId xmlns:a16="http://schemas.microsoft.com/office/drawing/2014/main" id="{B92D96FD-8875-65BC-C5EE-D4340B757FFE}"/>
              </a:ext>
            </a:extLst>
          </p:cNvPr>
          <p:cNvGrpSpPr/>
          <p:nvPr/>
        </p:nvGrpSpPr>
        <p:grpSpPr>
          <a:xfrm>
            <a:off x="6135329" y="1744944"/>
            <a:ext cx="5830529" cy="3921352"/>
            <a:chOff x="6135329" y="1744944"/>
            <a:chExt cx="5830529" cy="3921352"/>
          </a:xfrm>
        </p:grpSpPr>
        <p:sp>
          <p:nvSpPr>
            <p:cNvPr id="1394691" name="Rectangle 3" descr="Simple Trend Analysis&#10;"/>
            <p:cNvSpPr>
              <a:spLocks noChangeArrowheads="1"/>
            </p:cNvSpPr>
            <p:nvPr/>
          </p:nvSpPr>
          <p:spPr bwMode="auto">
            <a:xfrm>
              <a:off x="7386700" y="1744944"/>
              <a:ext cx="4579158" cy="708025"/>
            </a:xfrm>
            <a:prstGeom prst="rect">
              <a:avLst/>
            </a:prstGeom>
            <a:noFill/>
            <a:ln w="9525">
              <a:noFill/>
              <a:miter lim="800000"/>
              <a:headEnd/>
              <a:tailEnd/>
            </a:ln>
            <a:effectLst/>
          </p:spPr>
          <p:txBody>
            <a:bodyPr lIns="92075" tIns="46038" rIns="92075" bIns="46038" anchor="ctr"/>
            <a:lstStyle/>
            <a:p>
              <a:pPr algn="ctr">
                <a:spcBef>
                  <a:spcPct val="50000"/>
                </a:spcBef>
                <a:defRPr/>
              </a:pPr>
              <a:r>
                <a:rPr lang="en-US" sz="3200" b="1" dirty="0">
                  <a:latin typeface="Calibri" pitchFamily="34" charset="0"/>
                  <a:ea typeface="ＭＳ Ｐゴシック" pitchFamily="34" charset="-128"/>
                  <a:cs typeface="+mj-cs"/>
                </a:rPr>
                <a:t>Simple Trend Analysis</a:t>
              </a:r>
            </a:p>
          </p:txBody>
        </p:sp>
        <p:sp>
          <p:nvSpPr>
            <p:cNvPr id="25606" name="Freeform 6"/>
            <p:cNvSpPr>
              <a:spLocks/>
            </p:cNvSpPr>
            <p:nvPr/>
          </p:nvSpPr>
          <p:spPr bwMode="auto">
            <a:xfrm>
              <a:off x="7629620" y="2759773"/>
              <a:ext cx="3615579" cy="2370593"/>
            </a:xfrm>
            <a:custGeom>
              <a:avLst/>
              <a:gdLst>
                <a:gd name="T0" fmla="*/ 0 w 2992"/>
                <a:gd name="T1" fmla="*/ 0 h 2048"/>
                <a:gd name="T2" fmla="*/ 0 w 2992"/>
                <a:gd name="T3" fmla="*/ 2048 h 2048"/>
                <a:gd name="T4" fmla="*/ 2992 w 2992"/>
                <a:gd name="T5" fmla="*/ 2048 h 2048"/>
                <a:gd name="T6" fmla="*/ 0 60000 65536"/>
                <a:gd name="T7" fmla="*/ 0 60000 65536"/>
                <a:gd name="T8" fmla="*/ 0 60000 65536"/>
                <a:gd name="T9" fmla="*/ 0 w 2992"/>
                <a:gd name="T10" fmla="*/ 0 h 2048"/>
                <a:gd name="T11" fmla="*/ 2992 w 2992"/>
                <a:gd name="T12" fmla="*/ 2048 h 2048"/>
              </a:gdLst>
              <a:ahLst/>
              <a:cxnLst>
                <a:cxn ang="T6">
                  <a:pos x="T0" y="T1"/>
                </a:cxn>
                <a:cxn ang="T7">
                  <a:pos x="T2" y="T3"/>
                </a:cxn>
                <a:cxn ang="T8">
                  <a:pos x="T4" y="T5"/>
                </a:cxn>
              </a:cxnLst>
              <a:rect l="T9" t="T10" r="T11" b="T12"/>
              <a:pathLst>
                <a:path w="2992" h="2048">
                  <a:moveTo>
                    <a:pt x="0" y="0"/>
                  </a:moveTo>
                  <a:lnTo>
                    <a:pt x="0" y="2048"/>
                  </a:lnTo>
                  <a:lnTo>
                    <a:pt x="2992" y="204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7" name="Freeform 7"/>
            <p:cNvSpPr>
              <a:spLocks/>
            </p:cNvSpPr>
            <p:nvPr/>
          </p:nvSpPr>
          <p:spPr bwMode="auto">
            <a:xfrm>
              <a:off x="7648954" y="2750513"/>
              <a:ext cx="3364228" cy="1639043"/>
            </a:xfrm>
            <a:custGeom>
              <a:avLst/>
              <a:gdLst>
                <a:gd name="T0" fmla="*/ 0 w 2784"/>
                <a:gd name="T1" fmla="*/ 1416 h 1416"/>
                <a:gd name="T2" fmla="*/ 1032 w 2784"/>
                <a:gd name="T3" fmla="*/ 1360 h 1416"/>
                <a:gd name="T4" fmla="*/ 1840 w 2784"/>
                <a:gd name="T5" fmla="*/ 872 h 1416"/>
                <a:gd name="T6" fmla="*/ 2784 w 2784"/>
                <a:gd name="T7" fmla="*/ 0 h 1416"/>
                <a:gd name="T8" fmla="*/ 0 60000 65536"/>
                <a:gd name="T9" fmla="*/ 0 60000 65536"/>
                <a:gd name="T10" fmla="*/ 0 60000 65536"/>
                <a:gd name="T11" fmla="*/ 0 60000 65536"/>
                <a:gd name="T12" fmla="*/ 0 w 2784"/>
                <a:gd name="T13" fmla="*/ 0 h 1416"/>
                <a:gd name="T14" fmla="*/ 2784 w 2784"/>
                <a:gd name="T15" fmla="*/ 1416 h 1416"/>
              </a:gdLst>
              <a:ahLst/>
              <a:cxnLst>
                <a:cxn ang="T8">
                  <a:pos x="T0" y="T1"/>
                </a:cxn>
                <a:cxn ang="T9">
                  <a:pos x="T2" y="T3"/>
                </a:cxn>
                <a:cxn ang="T10">
                  <a:pos x="T4" y="T5"/>
                </a:cxn>
                <a:cxn ang="T11">
                  <a:pos x="T6" y="T7"/>
                </a:cxn>
              </a:cxnLst>
              <a:rect l="T12" t="T13" r="T14" b="T15"/>
              <a:pathLst>
                <a:path w="2784" h="1416">
                  <a:moveTo>
                    <a:pt x="0" y="1416"/>
                  </a:moveTo>
                  <a:lnTo>
                    <a:pt x="1032" y="1360"/>
                  </a:lnTo>
                  <a:lnTo>
                    <a:pt x="1840" y="872"/>
                  </a:lnTo>
                  <a:lnTo>
                    <a:pt x="2784" y="0"/>
                  </a:lnTo>
                </a:path>
              </a:pathLst>
            </a:cu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8" name="Freeform 8"/>
            <p:cNvSpPr>
              <a:spLocks/>
            </p:cNvSpPr>
            <p:nvPr/>
          </p:nvSpPr>
          <p:spPr bwMode="auto">
            <a:xfrm>
              <a:off x="7610285" y="3000536"/>
              <a:ext cx="3460901" cy="1407540"/>
            </a:xfrm>
            <a:custGeom>
              <a:avLst/>
              <a:gdLst>
                <a:gd name="T0" fmla="*/ 0 w 2864"/>
                <a:gd name="T1" fmla="*/ 1216 h 1216"/>
                <a:gd name="T2" fmla="*/ 1040 w 2864"/>
                <a:gd name="T3" fmla="*/ 912 h 1216"/>
                <a:gd name="T4" fmla="*/ 1840 w 2864"/>
                <a:gd name="T5" fmla="*/ 664 h 1216"/>
                <a:gd name="T6" fmla="*/ 2864 w 2864"/>
                <a:gd name="T7" fmla="*/ 0 h 1216"/>
                <a:gd name="T8" fmla="*/ 0 60000 65536"/>
                <a:gd name="T9" fmla="*/ 0 60000 65536"/>
                <a:gd name="T10" fmla="*/ 0 60000 65536"/>
                <a:gd name="T11" fmla="*/ 0 60000 65536"/>
                <a:gd name="T12" fmla="*/ 0 w 2864"/>
                <a:gd name="T13" fmla="*/ 0 h 1216"/>
                <a:gd name="T14" fmla="*/ 2864 w 2864"/>
                <a:gd name="T15" fmla="*/ 1216 h 1216"/>
              </a:gdLst>
              <a:ahLst/>
              <a:cxnLst>
                <a:cxn ang="T8">
                  <a:pos x="T0" y="T1"/>
                </a:cxn>
                <a:cxn ang="T9">
                  <a:pos x="T2" y="T3"/>
                </a:cxn>
                <a:cxn ang="T10">
                  <a:pos x="T4" y="T5"/>
                </a:cxn>
                <a:cxn ang="T11">
                  <a:pos x="T6" y="T7"/>
                </a:cxn>
              </a:cxnLst>
              <a:rect l="T12" t="T13" r="T14" b="T15"/>
              <a:pathLst>
                <a:path w="2864" h="1216">
                  <a:moveTo>
                    <a:pt x="0" y="1216"/>
                  </a:moveTo>
                  <a:lnTo>
                    <a:pt x="1040" y="912"/>
                  </a:lnTo>
                  <a:lnTo>
                    <a:pt x="1840" y="664"/>
                  </a:lnTo>
                  <a:lnTo>
                    <a:pt x="2864" y="0"/>
                  </a:lnTo>
                </a:path>
              </a:pathLst>
            </a:cu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dirty="0"/>
            </a:p>
          </p:txBody>
        </p:sp>
        <p:sp>
          <p:nvSpPr>
            <p:cNvPr id="25609" name="Text Box 9"/>
            <p:cNvSpPr txBox="1">
              <a:spLocks noChangeArrowheads="1"/>
            </p:cNvSpPr>
            <p:nvPr/>
          </p:nvSpPr>
          <p:spPr bwMode="auto">
            <a:xfrm>
              <a:off x="9911108" y="2630131"/>
              <a:ext cx="986067"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Actual</a:t>
              </a:r>
            </a:p>
          </p:txBody>
        </p:sp>
        <p:sp>
          <p:nvSpPr>
            <p:cNvPr id="25610" name="Text Box 10"/>
            <p:cNvSpPr txBox="1">
              <a:spLocks noChangeArrowheads="1"/>
            </p:cNvSpPr>
            <p:nvPr/>
          </p:nvSpPr>
          <p:spPr bwMode="auto">
            <a:xfrm>
              <a:off x="10375139" y="3574664"/>
              <a:ext cx="1102075"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Expected</a:t>
              </a:r>
            </a:p>
          </p:txBody>
        </p:sp>
        <p:sp>
          <p:nvSpPr>
            <p:cNvPr id="25611" name="Text Box 11"/>
            <p:cNvSpPr txBox="1">
              <a:spLocks noChangeArrowheads="1"/>
            </p:cNvSpPr>
            <p:nvPr/>
          </p:nvSpPr>
          <p:spPr bwMode="auto">
            <a:xfrm>
              <a:off x="10665159" y="5241488"/>
              <a:ext cx="986067"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Year 3</a:t>
              </a:r>
            </a:p>
          </p:txBody>
        </p:sp>
        <p:sp>
          <p:nvSpPr>
            <p:cNvPr id="25612" name="Text Box 12"/>
            <p:cNvSpPr txBox="1">
              <a:spLocks noChangeArrowheads="1"/>
            </p:cNvSpPr>
            <p:nvPr/>
          </p:nvSpPr>
          <p:spPr bwMode="auto">
            <a:xfrm>
              <a:off x="7184923" y="5297048"/>
              <a:ext cx="1160079" cy="36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Baseline</a:t>
              </a:r>
            </a:p>
          </p:txBody>
        </p:sp>
        <p:sp>
          <p:nvSpPr>
            <p:cNvPr id="25604" name="Text Box 13"/>
            <p:cNvSpPr txBox="1">
              <a:spLocks noChangeArrowheads="1"/>
            </p:cNvSpPr>
            <p:nvPr/>
          </p:nvSpPr>
          <p:spPr bwMode="auto">
            <a:xfrm>
              <a:off x="6135329" y="2961969"/>
              <a:ext cx="152154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a:solidFill>
                    <a:schemeClr val="tx1"/>
                  </a:solidFill>
                  <a:latin typeface="Tahoma" pitchFamily="34" charset="0"/>
                  <a:cs typeface="Times New Roman" pitchFamily="18" charset="0"/>
                </a:rPr>
                <a:t>Compare trends of actual and expected performance</a:t>
              </a:r>
            </a:p>
          </p:txBody>
        </p:sp>
      </p:grpSp>
      <p:sp>
        <p:nvSpPr>
          <p:cNvPr id="15" name="Footer Placeholder 2">
            <a:extLst>
              <a:ext uri="{FF2B5EF4-FFF2-40B4-BE49-F238E27FC236}">
                <a16:creationId xmlns:a16="http://schemas.microsoft.com/office/drawing/2014/main" id="{97FA6F26-5C72-4F06-A001-B643E75F47F9}"/>
              </a:ext>
              <a:ext uri="{C183D7F6-B498-43B3-948B-1728B52AA6E4}">
                <adec:decorative xmlns:adec="http://schemas.microsoft.com/office/drawing/2017/decorative" val="1"/>
              </a:ext>
            </a:extLst>
          </p:cNvPr>
          <p:cNvSpPr>
            <a:spLocks noGrp="1"/>
          </p:cNvSpPr>
          <p:nvPr>
            <p:ph type="ftr" sz="quarter" idx="11"/>
          </p:nvPr>
        </p:nvSpPr>
        <p:spPr>
          <a:xfrm>
            <a:off x="0" y="6418617"/>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69017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1" descr="Step 6:  Make Management Decisions"/>
          <p:cNvSpPr>
            <a:spLocks noGrp="1" noChangeArrowheads="1"/>
          </p:cNvSpPr>
          <p:nvPr>
            <p:ph type="title"/>
          </p:nvPr>
        </p:nvSpPr>
        <p:spPr>
          <a:xfrm>
            <a:off x="448452" y="195452"/>
            <a:ext cx="9418320" cy="1066800"/>
          </a:xfrm>
        </p:spPr>
        <p:txBody>
          <a:bodyPr>
            <a:normAutofit/>
          </a:bodyPr>
          <a:lstStyle/>
          <a:p>
            <a:pPr>
              <a:spcBef>
                <a:spcPct val="50000"/>
              </a:spcBef>
              <a:defRPr/>
            </a:pPr>
            <a:r>
              <a:rPr lang="en-US" altLang="en-US" dirty="0"/>
              <a:t>Step 6:  Make Management Decisions</a:t>
            </a:r>
          </a:p>
        </p:txBody>
      </p:sp>
      <p:sp>
        <p:nvSpPr>
          <p:cNvPr id="28675" name="Rectangle 4" descr="Consider mid-course corrections to:&#10;Project activities&#10;Resource allocations&#10;Strategy/Theory of change&#10;Indicators (if data is unreliable, not meaningful, etc.)&#10;"/>
          <p:cNvSpPr>
            <a:spLocks noGrp="1" noChangeArrowheads="1"/>
          </p:cNvSpPr>
          <p:nvPr>
            <p:ph idx="1"/>
          </p:nvPr>
        </p:nvSpPr>
        <p:spPr>
          <a:xfrm>
            <a:off x="657100" y="2579618"/>
            <a:ext cx="7023463" cy="3332452"/>
          </a:xfrm>
        </p:spPr>
        <p:txBody>
          <a:bodyPr>
            <a:normAutofit/>
          </a:bodyPr>
          <a:lstStyle/>
          <a:p>
            <a:pPr eaLnBrk="1" hangingPunct="1"/>
            <a:r>
              <a:rPr lang="en-US" altLang="en-US" sz="3200" dirty="0">
                <a:solidFill>
                  <a:srgbClr val="000000"/>
                </a:solidFill>
                <a:ea typeface="ＭＳ Ｐゴシック" pitchFamily="34" charset="-128"/>
              </a:rPr>
              <a:t>Consider mid-course corrections to:</a:t>
            </a:r>
          </a:p>
          <a:p>
            <a:pPr lvl="1"/>
            <a:r>
              <a:rPr lang="en-US" altLang="en-US" sz="2800" dirty="0">
                <a:solidFill>
                  <a:srgbClr val="000000"/>
                </a:solidFill>
                <a:ea typeface="ＭＳ Ｐゴシック" pitchFamily="34" charset="-128"/>
              </a:rPr>
              <a:t>Project activities</a:t>
            </a:r>
          </a:p>
          <a:p>
            <a:pPr lvl="1"/>
            <a:r>
              <a:rPr lang="en-US" altLang="en-US" sz="2800" dirty="0">
                <a:solidFill>
                  <a:srgbClr val="000000"/>
                </a:solidFill>
                <a:ea typeface="ＭＳ Ｐゴシック" pitchFamily="34" charset="-128"/>
              </a:rPr>
              <a:t>Resource allocations</a:t>
            </a:r>
          </a:p>
          <a:p>
            <a:pPr lvl="1"/>
            <a:r>
              <a:rPr lang="en-US" altLang="en-US" sz="2800" dirty="0">
                <a:solidFill>
                  <a:srgbClr val="000000"/>
                </a:solidFill>
                <a:ea typeface="ＭＳ Ｐゴシック" pitchFamily="34" charset="-128"/>
              </a:rPr>
              <a:t>Strategy/Theory of change</a:t>
            </a:r>
          </a:p>
          <a:p>
            <a:pPr lvl="1"/>
            <a:r>
              <a:rPr lang="en-US" altLang="en-US" sz="2800" dirty="0">
                <a:solidFill>
                  <a:srgbClr val="000000"/>
                </a:solidFill>
                <a:ea typeface="ＭＳ Ｐゴシック" pitchFamily="34" charset="-128"/>
              </a:rPr>
              <a:t>Indicators (if data is unreliable, not meaningful, etc.)</a:t>
            </a:r>
          </a:p>
        </p:txBody>
      </p:sp>
      <p:pic>
        <p:nvPicPr>
          <p:cNvPr id="6" name="Picture 5">
            <a:extLst>
              <a:ext uri="{FF2B5EF4-FFF2-40B4-BE49-F238E27FC236}">
                <a16:creationId xmlns:a16="http://schemas.microsoft.com/office/drawing/2014/main" id="{44E981BE-3D38-49E2-9790-D6084FCA58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51102" y="3221409"/>
            <a:ext cx="3920732" cy="2412759"/>
          </a:xfrm>
          <a:prstGeom prst="rect">
            <a:avLst/>
          </a:prstGeom>
        </p:spPr>
      </p:pic>
      <p:sp>
        <p:nvSpPr>
          <p:cNvPr id="5" name="Footer Placeholder 2">
            <a:extLst>
              <a:ext uri="{FF2B5EF4-FFF2-40B4-BE49-F238E27FC236}">
                <a16:creationId xmlns:a16="http://schemas.microsoft.com/office/drawing/2014/main" id="{ADFDCCE9-D18A-422D-9971-9A1639F5D60F}"/>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
        <p:nvSpPr>
          <p:cNvPr id="8" name="TextBox 7" descr="Using data to inform decisions. Hold internal review sessions or sessions with ILAB staff.&#10;">
            <a:extLst>
              <a:ext uri="{FF2B5EF4-FFF2-40B4-BE49-F238E27FC236}">
                <a16:creationId xmlns:a16="http://schemas.microsoft.com/office/drawing/2014/main" id="{86ADDB4E-F0A7-4F55-B9AC-71EA778C7EF3}"/>
              </a:ext>
            </a:extLst>
          </p:cNvPr>
          <p:cNvSpPr txBox="1"/>
          <p:nvPr/>
        </p:nvSpPr>
        <p:spPr>
          <a:xfrm>
            <a:off x="532084" y="1292801"/>
            <a:ext cx="10724495" cy="954107"/>
          </a:xfrm>
          <a:prstGeom prst="rect">
            <a:avLst/>
          </a:prstGeom>
          <a:noFill/>
        </p:spPr>
        <p:txBody>
          <a:bodyPr wrap="square">
            <a:spAutoFit/>
          </a:bodyPr>
          <a:lstStyle/>
          <a:p>
            <a:pPr eaLnBrk="1" hangingPunct="1"/>
            <a:r>
              <a:rPr lang="en-US" altLang="en-US" sz="2800" b="1" dirty="0">
                <a:solidFill>
                  <a:schemeClr val="accent1"/>
                </a:solidFill>
              </a:rPr>
              <a:t>Using data to inform decisions. Hold internal review sessions or sessions with ILAB staff.</a:t>
            </a:r>
          </a:p>
        </p:txBody>
      </p:sp>
    </p:spTree>
    <p:extLst>
      <p:ext uri="{BB962C8B-B14F-4D97-AF65-F5344CB8AC3E}">
        <p14:creationId xmlns:p14="http://schemas.microsoft.com/office/powerpoint/2010/main" val="310557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fade">
                                      <p:cBhvr>
                                        <p:cTn id="10" dur="500"/>
                                        <p:tgtEl>
                                          <p:spTgt spid="2867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fade">
                                      <p:cBhvr>
                                        <p:cTn id="13" dur="500"/>
                                        <p:tgtEl>
                                          <p:spTgt spid="2867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675">
                                            <p:txEl>
                                              <p:pRg st="3" end="3"/>
                                            </p:txEl>
                                          </p:spTgt>
                                        </p:tgtEl>
                                        <p:attrNameLst>
                                          <p:attrName>style.visibility</p:attrName>
                                        </p:attrNameLst>
                                      </p:cBhvr>
                                      <p:to>
                                        <p:strVal val="visible"/>
                                      </p:to>
                                    </p:set>
                                    <p:animEffect transition="in" filter="fade">
                                      <p:cBhvr>
                                        <p:cTn id="16" dur="500"/>
                                        <p:tgtEl>
                                          <p:spTgt spid="2867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Effect transition="in" filter="fade">
                                      <p:cBhvr>
                                        <p:cTn id="19"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3.xml><?xml version="1.0" encoding="utf-8"?>
<ds:datastoreItem xmlns:ds="http://schemas.openxmlformats.org/officeDocument/2006/customXml" ds:itemID="{F324E8F2-1A42-4842-96BD-112CE037DC5C}">
  <ds:schemaRefs>
    <ds:schemaRef ds:uri="http://purl.org/dc/terms/"/>
    <ds:schemaRef ds:uri="http://schemas.openxmlformats.org/package/2006/metadata/core-propertie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schemas.microsoft.com/office/infopath/2007/PartnerControls"/>
    <ds:schemaRef ds:uri="23419116-3dd7-4e11-a071-637505d159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38852</TotalTime>
  <Words>10223</Words>
  <Application>Microsoft Office PowerPoint</Application>
  <PresentationFormat>Widescreen</PresentationFormat>
  <Paragraphs>975</Paragraphs>
  <Slides>56</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Calibri</vt:lpstr>
      <vt:lpstr>Calibri Light</vt:lpstr>
      <vt:lpstr>Century Gothic</vt:lpstr>
      <vt:lpstr>Segoe UI</vt:lpstr>
      <vt:lpstr>Source Sans Pro</vt:lpstr>
      <vt:lpstr>Symbol</vt:lpstr>
      <vt:lpstr>Tahoma</vt:lpstr>
      <vt:lpstr>Times New Roman</vt:lpstr>
      <vt:lpstr>Wingdings</vt:lpstr>
      <vt:lpstr>1_Office Theme</vt:lpstr>
      <vt:lpstr>M&amp;E Concepts:  Using Data for Project Improvement</vt:lpstr>
      <vt:lpstr>M&amp;E Training Course Series</vt:lpstr>
      <vt:lpstr>Training Objectives</vt:lpstr>
      <vt:lpstr>Agenda</vt:lpstr>
      <vt:lpstr>Overview of Performance Monitoring </vt:lpstr>
      <vt:lpstr>Benefits of Performance Monitoring </vt:lpstr>
      <vt:lpstr>Using Results Based Management (RBM)</vt:lpstr>
      <vt:lpstr>Step 5: Analyze Performance Data</vt:lpstr>
      <vt:lpstr>Step 6:  Make Management Decisions</vt:lpstr>
      <vt:lpstr>Roles and Responsibilities for Performance Monitoring </vt:lpstr>
      <vt:lpstr>Analyzing Monitoring Data</vt:lpstr>
      <vt:lpstr>Analyzing the Monitoring Data </vt:lpstr>
      <vt:lpstr>Monitoring Data: Annex A of the Technical Progress Report (TPR)</vt:lpstr>
      <vt:lpstr>Analyzing data from TPR Annex A</vt:lpstr>
      <vt:lpstr>Comparison with Targets  “Snapshot in Time”</vt:lpstr>
      <vt:lpstr>Comparison with Targets Over Time</vt:lpstr>
      <vt:lpstr>Trend in Performance Over Time</vt:lpstr>
      <vt:lpstr>Example: Trend in Performance Over Time</vt:lpstr>
      <vt:lpstr>Comparative Analysis</vt:lpstr>
      <vt:lpstr>Disaggregation</vt:lpstr>
      <vt:lpstr>Multiple Indicators </vt:lpstr>
      <vt:lpstr>Identify Progress</vt:lpstr>
      <vt:lpstr>Identify Issues, Errors or Inconsistencies</vt:lpstr>
      <vt:lpstr>Checklist: Reviewing TPR Data</vt:lpstr>
      <vt:lpstr> Exercise </vt:lpstr>
      <vt:lpstr>Exercise 1: Single Indicator Analysis</vt:lpstr>
      <vt:lpstr>Exercise 2: Multiple Indicator Analysis </vt:lpstr>
      <vt:lpstr>Using Data for Performance Improvement </vt:lpstr>
      <vt:lpstr>From Analysis to Decision-Making</vt:lpstr>
      <vt:lpstr>Reviewing Performance</vt:lpstr>
      <vt:lpstr>Reviewing the Individual Results </vt:lpstr>
      <vt:lpstr>What If the Indicators for a Single Result Provide a Mixed Picture?</vt:lpstr>
      <vt:lpstr>When the Indicator Data are Mixed for One Result…</vt:lpstr>
      <vt:lpstr>Reviewing the Theory of Change</vt:lpstr>
      <vt:lpstr>Reviewing the Theory of Change </vt:lpstr>
      <vt:lpstr>Exercise 3: Scenario A</vt:lpstr>
      <vt:lpstr>Exercise 3:  Scenario B</vt:lpstr>
      <vt:lpstr>Exercise 3:  Scenario C</vt:lpstr>
      <vt:lpstr>Reviewing Implementation of Activities </vt:lpstr>
      <vt:lpstr>Summary: Reasons Project Performance is Below Expectations</vt:lpstr>
      <vt:lpstr>Using Evaluation Data </vt:lpstr>
      <vt:lpstr>Managing Performance: Making Decisions </vt:lpstr>
      <vt:lpstr>Managing Performance: Making Decisions (continued)</vt:lpstr>
      <vt:lpstr>Managing Performance: Making Decisions (continued, 2)</vt:lpstr>
      <vt:lpstr>Managing Performance:  Making Decisions</vt:lpstr>
      <vt:lpstr> Knowledge Check </vt:lpstr>
      <vt:lpstr>Question 1: </vt:lpstr>
      <vt:lpstr>Question 2: </vt:lpstr>
      <vt:lpstr>Question 3: </vt:lpstr>
      <vt:lpstr>Question 4: </vt:lpstr>
      <vt:lpstr>Question 5: </vt:lpstr>
      <vt:lpstr> Conclusion</vt:lpstr>
      <vt:lpstr>Summary of Performance Monitoring </vt:lpstr>
      <vt:lpstr>Summary of Performance Monitoring (cont.) </vt:lpstr>
      <vt:lpstr>Resources</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Zodrow, Gwynne</cp:lastModifiedBy>
  <cp:revision>634</cp:revision>
  <dcterms:created xsi:type="dcterms:W3CDTF">2021-10-08T17:43:47Z</dcterms:created>
  <dcterms:modified xsi:type="dcterms:W3CDTF">2023-04-10T19:59:41Z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