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44"/>
  </p:notesMasterIdLst>
  <p:handoutMasterIdLst>
    <p:handoutMasterId r:id="rId45"/>
  </p:handoutMasterIdLst>
  <p:sldIdLst>
    <p:sldId id="256" r:id="rId5"/>
    <p:sldId id="1508" r:id="rId6"/>
    <p:sldId id="1268" r:id="rId7"/>
    <p:sldId id="1283" r:id="rId8"/>
    <p:sldId id="1399" r:id="rId9"/>
    <p:sldId id="1437" r:id="rId10"/>
    <p:sldId id="1438" r:id="rId11"/>
    <p:sldId id="1489" r:id="rId12"/>
    <p:sldId id="1188" r:id="rId13"/>
    <p:sldId id="1185" r:id="rId14"/>
    <p:sldId id="1187" r:id="rId15"/>
    <p:sldId id="1488" r:id="rId16"/>
    <p:sldId id="1402" r:id="rId17"/>
    <p:sldId id="1401" r:id="rId18"/>
    <p:sldId id="1403" r:id="rId19"/>
    <p:sldId id="1400" r:id="rId20"/>
    <p:sldId id="1407" r:id="rId21"/>
    <p:sldId id="1408" r:id="rId22"/>
    <p:sldId id="1409" r:id="rId23"/>
    <p:sldId id="1404" r:id="rId24"/>
    <p:sldId id="1410" r:id="rId25"/>
    <p:sldId id="1414" r:id="rId26"/>
    <p:sldId id="356" r:id="rId27"/>
    <p:sldId id="358" r:id="rId28"/>
    <p:sldId id="359" r:id="rId29"/>
    <p:sldId id="389" r:id="rId30"/>
    <p:sldId id="390" r:id="rId31"/>
    <p:sldId id="366" r:id="rId32"/>
    <p:sldId id="387" r:id="rId33"/>
    <p:sldId id="1491" r:id="rId34"/>
    <p:sldId id="1492" r:id="rId35"/>
    <p:sldId id="1493" r:id="rId36"/>
    <p:sldId id="1494" r:id="rId37"/>
    <p:sldId id="1496" r:id="rId38"/>
    <p:sldId id="1291" r:id="rId39"/>
    <p:sldId id="1490" r:id="rId40"/>
    <p:sldId id="369" r:id="rId41"/>
    <p:sldId id="1319" r:id="rId42"/>
    <p:sldId id="14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6"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F0"/>
    <a:srgbClr val="CED0E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p:scale>
          <a:sx n="81" d="100"/>
          <a:sy n="81" d="100"/>
        </p:scale>
        <p:origin x="90" y="372"/>
      </p:cViewPr>
      <p:guideLst/>
    </p:cSldViewPr>
  </p:slideViewPr>
  <p:outlineViewPr>
    <p:cViewPr>
      <p:scale>
        <a:sx n="33" d="100"/>
        <a:sy n="33" d="100"/>
      </p:scale>
      <p:origin x="0" y="-774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Katie" userId="7900f837-0f1f-42ef-be7b-d0081bd84b40" providerId="ADAL" clId="{150771A3-C921-4C9D-BB0A-5A3FA1F09CF3}"/>
    <pc:docChg chg="modSld">
      <pc:chgData name="Graves, Katie" userId="7900f837-0f1f-42ef-be7b-d0081bd84b40" providerId="ADAL" clId="{150771A3-C921-4C9D-BB0A-5A3FA1F09CF3}" dt="2023-04-10T17:28:04.081" v="94" actId="962"/>
      <pc:docMkLst>
        <pc:docMk/>
      </pc:docMkLst>
      <pc:sldChg chg="modSp mod">
        <pc:chgData name="Graves, Katie" userId="7900f837-0f1f-42ef-be7b-d0081bd84b40" providerId="ADAL" clId="{150771A3-C921-4C9D-BB0A-5A3FA1F09CF3}" dt="2023-04-10T17:28:04.081" v="94" actId="962"/>
        <pc:sldMkLst>
          <pc:docMk/>
          <pc:sldMk cId="2291389980" sldId="1437"/>
        </pc:sldMkLst>
        <pc:graphicFrameChg chg="mod">
          <ac:chgData name="Graves, Katie" userId="7900f837-0f1f-42ef-be7b-d0081bd84b40" providerId="ADAL" clId="{150771A3-C921-4C9D-BB0A-5A3FA1F09CF3}" dt="2023-04-10T17:28:04.081" v="94" actId="962"/>
          <ac:graphicFrameMkLst>
            <pc:docMk/>
            <pc:sldMk cId="2291389980" sldId="1437"/>
            <ac:graphicFrameMk id="6" creationId="{3A5B30BB-0B7D-452B-84C1-07EF597B356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US" dirty="0"/>
              <a:t>Targets for number of Teachers Trained (Interim)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Sheet1!$B$33:$B$38</c:f>
              <c:numCache>
                <c:formatCode>General</c:formatCode>
                <c:ptCount val="6"/>
                <c:pt idx="0">
                  <c:v>2014</c:v>
                </c:pt>
                <c:pt idx="1">
                  <c:v>2015</c:v>
                </c:pt>
                <c:pt idx="2">
                  <c:v>2016</c:v>
                </c:pt>
                <c:pt idx="3">
                  <c:v>2017</c:v>
                </c:pt>
                <c:pt idx="4">
                  <c:v>2018</c:v>
                </c:pt>
                <c:pt idx="5">
                  <c:v>2019</c:v>
                </c:pt>
              </c:numCache>
            </c:numRef>
          </c:cat>
          <c:val>
            <c:numRef>
              <c:f>Sheet1!$C$33:$C$38</c:f>
              <c:numCache>
                <c:formatCode>General</c:formatCode>
                <c:ptCount val="6"/>
                <c:pt idx="1">
                  <c:v>50</c:v>
                </c:pt>
                <c:pt idx="2">
                  <c:v>180</c:v>
                </c:pt>
                <c:pt idx="3">
                  <c:v>300</c:v>
                </c:pt>
                <c:pt idx="4">
                  <c:v>250</c:v>
                </c:pt>
                <c:pt idx="5">
                  <c:v>50</c:v>
                </c:pt>
              </c:numCache>
            </c:numRef>
          </c:val>
          <c:extLst>
            <c:ext xmlns:c16="http://schemas.microsoft.com/office/drawing/2014/chart" uri="{C3380CC4-5D6E-409C-BE32-E72D297353CC}">
              <c16:uniqueId val="{00000000-2117-49F5-A7CC-E84D0F07E4AF}"/>
            </c:ext>
          </c:extLst>
        </c:ser>
        <c:dLbls>
          <c:dLblPos val="outEnd"/>
          <c:showLegendKey val="0"/>
          <c:showVal val="1"/>
          <c:showCatName val="0"/>
          <c:showSerName val="0"/>
          <c:showPercent val="0"/>
          <c:showBubbleSize val="0"/>
        </c:dLbls>
        <c:gapWidth val="100"/>
        <c:overlap val="-24"/>
        <c:axId val="186960440"/>
        <c:axId val="186960832"/>
      </c:barChart>
      <c:catAx>
        <c:axId val="1869604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0832"/>
        <c:crosses val="autoZero"/>
        <c:auto val="1"/>
        <c:lblAlgn val="ctr"/>
        <c:lblOffset val="100"/>
        <c:noMultiLvlLbl val="0"/>
      </c:catAx>
      <c:valAx>
        <c:axId val="1869608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04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US"/>
              <a:t>Targets for number of Teachers Trained (Cumulative) </a:t>
            </a:r>
          </a:p>
        </c:rich>
      </c:tx>
      <c:layout>
        <c:manualLayout>
          <c:xMode val="edge"/>
          <c:yMode val="edge"/>
          <c:x val="0.15454855643044618"/>
          <c:y val="7.5265652193667806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6689851268591421E-2"/>
          <c:y val="0.28836780210467261"/>
          <c:w val="0.89164348206474187"/>
          <c:h val="0.62373811503989474"/>
        </c:manualLayout>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Sheet1!$E$33:$E$38</c:f>
              <c:numCache>
                <c:formatCode>General</c:formatCode>
                <c:ptCount val="6"/>
                <c:pt idx="0">
                  <c:v>2014</c:v>
                </c:pt>
                <c:pt idx="1">
                  <c:v>2015</c:v>
                </c:pt>
                <c:pt idx="2">
                  <c:v>2016</c:v>
                </c:pt>
                <c:pt idx="3">
                  <c:v>2017</c:v>
                </c:pt>
                <c:pt idx="4">
                  <c:v>2018</c:v>
                </c:pt>
                <c:pt idx="5">
                  <c:v>2019</c:v>
                </c:pt>
              </c:numCache>
            </c:numRef>
          </c:cat>
          <c:val>
            <c:numRef>
              <c:f>Sheet1!$F$33:$F$38</c:f>
              <c:numCache>
                <c:formatCode>General</c:formatCode>
                <c:ptCount val="6"/>
                <c:pt idx="1">
                  <c:v>50</c:v>
                </c:pt>
                <c:pt idx="2">
                  <c:v>230</c:v>
                </c:pt>
                <c:pt idx="3">
                  <c:v>530</c:v>
                </c:pt>
                <c:pt idx="4">
                  <c:v>780</c:v>
                </c:pt>
                <c:pt idx="5">
                  <c:v>830</c:v>
                </c:pt>
              </c:numCache>
            </c:numRef>
          </c:val>
          <c:extLst>
            <c:ext xmlns:c16="http://schemas.microsoft.com/office/drawing/2014/chart" uri="{C3380CC4-5D6E-409C-BE32-E72D297353CC}">
              <c16:uniqueId val="{00000000-5AD1-4FF4-8070-4F861509C950}"/>
            </c:ext>
          </c:extLst>
        </c:ser>
        <c:dLbls>
          <c:dLblPos val="outEnd"/>
          <c:showLegendKey val="0"/>
          <c:showVal val="1"/>
          <c:showCatName val="0"/>
          <c:showSerName val="0"/>
          <c:showPercent val="0"/>
          <c:showBubbleSize val="0"/>
        </c:dLbls>
        <c:gapWidth val="100"/>
        <c:overlap val="-24"/>
        <c:axId val="186961616"/>
        <c:axId val="138099184"/>
      </c:barChart>
      <c:catAx>
        <c:axId val="186961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38099184"/>
        <c:crosses val="autoZero"/>
        <c:auto val="1"/>
        <c:lblAlgn val="ctr"/>
        <c:lblOffset val="100"/>
        <c:noMultiLvlLbl val="0"/>
      </c:catAx>
      <c:valAx>
        <c:axId val="13809918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161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Percentage of children attending secondary schools </a:t>
            </a:r>
          </a:p>
        </c:rich>
      </c:tx>
      <c:layout>
        <c:manualLayout>
          <c:xMode val="edge"/>
          <c:yMode val="edge"/>
          <c:x val="0.10073646222999785"/>
          <c:y val="3.727694124866720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527821665269726E-2"/>
          <c:y val="0.19712959855838549"/>
          <c:w val="0.91126641708166656"/>
          <c:h val="0.67706547093116931"/>
        </c:manualLayout>
      </c:layout>
      <c:barChart>
        <c:barDir val="col"/>
        <c:grouping val="clustered"/>
        <c:varyColors val="0"/>
        <c:ser>
          <c:idx val="0"/>
          <c:order val="0"/>
          <c:spPr>
            <a:solidFill>
              <a:schemeClr val="accent1"/>
            </a:solidFill>
            <a:ln>
              <a:noFill/>
            </a:ln>
            <a:effectLst/>
          </c:spPr>
          <c:invertIfNegative val="0"/>
          <c:cat>
            <c:numRef>
              <c:f>Sheet1!$E$7:$E$13</c:f>
              <c:numCache>
                <c:formatCode>General</c:formatCode>
                <c:ptCount val="7"/>
                <c:pt idx="0">
                  <c:v>2002</c:v>
                </c:pt>
                <c:pt idx="1">
                  <c:v>2003</c:v>
                </c:pt>
                <c:pt idx="2">
                  <c:v>2004</c:v>
                </c:pt>
                <c:pt idx="3">
                  <c:v>2005</c:v>
                </c:pt>
                <c:pt idx="4">
                  <c:v>2006</c:v>
                </c:pt>
                <c:pt idx="5">
                  <c:v>2007</c:v>
                </c:pt>
                <c:pt idx="6">
                  <c:v>2008</c:v>
                </c:pt>
              </c:numCache>
            </c:numRef>
          </c:cat>
          <c:val>
            <c:numRef>
              <c:f>Sheet1!$F$7:$F$13</c:f>
              <c:numCache>
                <c:formatCode>General</c:formatCode>
                <c:ptCount val="7"/>
                <c:pt idx="0">
                  <c:v>30</c:v>
                </c:pt>
                <c:pt idx="1">
                  <c:v>20</c:v>
                </c:pt>
                <c:pt idx="2">
                  <c:v>45</c:v>
                </c:pt>
                <c:pt idx="3">
                  <c:v>50</c:v>
                </c:pt>
                <c:pt idx="4">
                  <c:v>25</c:v>
                </c:pt>
                <c:pt idx="5">
                  <c:v>30</c:v>
                </c:pt>
              </c:numCache>
            </c:numRef>
          </c:val>
          <c:extLst>
            <c:ext xmlns:c16="http://schemas.microsoft.com/office/drawing/2014/chart" uri="{C3380CC4-5D6E-409C-BE32-E72D297353CC}">
              <c16:uniqueId val="{00000000-35F2-498E-9B14-EA0E7274699F}"/>
            </c:ext>
          </c:extLst>
        </c:ser>
        <c:dLbls>
          <c:showLegendKey val="0"/>
          <c:showVal val="0"/>
          <c:showCatName val="0"/>
          <c:showSerName val="0"/>
          <c:showPercent val="0"/>
          <c:showBubbleSize val="0"/>
        </c:dLbls>
        <c:gapWidth val="219"/>
        <c:overlap val="-27"/>
        <c:axId val="280875864"/>
        <c:axId val="280876256"/>
      </c:barChart>
      <c:catAx>
        <c:axId val="28087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876256"/>
        <c:crosses val="autoZero"/>
        <c:auto val="1"/>
        <c:lblAlgn val="ctr"/>
        <c:lblOffset val="100"/>
        <c:noMultiLvlLbl val="0"/>
      </c:catAx>
      <c:valAx>
        <c:axId val="28087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87586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0.15077</cdr:x>
      <cdr:y>0.72862</cdr:y>
    </cdr:from>
    <cdr:to>
      <cdr:x>0.15128</cdr:x>
      <cdr:y>0.88829</cdr:y>
    </cdr:to>
    <cdr:cxnSp macro="">
      <cdr:nvCxnSpPr>
        <cdr:cNvPr id="2" name="Straight Arrow Connector 1">
          <a:extLst xmlns:a="http://schemas.openxmlformats.org/drawingml/2006/main">
            <a:ext uri="{FF2B5EF4-FFF2-40B4-BE49-F238E27FC236}">
              <a16:creationId xmlns:a16="http://schemas.microsoft.com/office/drawing/2014/main" id="{6F5EEAC6-072E-4A1B-9BB8-EC437213B3C4}"/>
            </a:ext>
          </a:extLst>
        </cdr:cNvPr>
        <cdr:cNvCxnSpPr/>
      </cdr:nvCxnSpPr>
      <cdr:spPr>
        <a:xfrm xmlns:a="http://schemas.openxmlformats.org/drawingml/2006/main" flipH="1">
          <a:off x="689319" y="1998762"/>
          <a:ext cx="2343" cy="43799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0.07388</cdr:x>
      <cdr:y>0.58986</cdr:y>
    </cdr:from>
    <cdr:to>
      <cdr:x>0.3292</cdr:x>
      <cdr:y>0.70205</cdr:y>
    </cdr:to>
    <cdr:sp macro="" textlink="">
      <cdr:nvSpPr>
        <cdr:cNvPr id="3" name="TextBox 9"/>
        <cdr:cNvSpPr txBox="1"/>
      </cdr:nvSpPr>
      <cdr:spPr>
        <a:xfrm xmlns:a="http://schemas.openxmlformats.org/drawingml/2006/main">
          <a:off x="337796" y="1618091"/>
          <a:ext cx="116730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rgbClr val="FF0000"/>
              </a:solidFill>
            </a:rPr>
            <a:t>Baseline = 0  </a:t>
          </a:r>
        </a:p>
      </cdr:txBody>
    </cdr:sp>
  </cdr:relSizeAnchor>
</c:userShapes>
</file>

<file path=ppt/drawings/drawing2.xml><?xml version="1.0" encoding="utf-8"?>
<c:userShapes xmlns:c="http://schemas.openxmlformats.org/drawingml/2006/chart">
  <cdr:relSizeAnchor xmlns:cdr="http://schemas.openxmlformats.org/drawingml/2006/chartDrawing">
    <cdr:from>
      <cdr:x>0.86793</cdr:x>
      <cdr:y>0.75459</cdr:y>
    </cdr:from>
    <cdr:to>
      <cdr:x>0.98135</cdr:x>
      <cdr:y>0.98918</cdr:y>
    </cdr:to>
    <cdr:sp macro="" textlink="">
      <cdr:nvSpPr>
        <cdr:cNvPr id="2" name="TextBox 1">
          <a:extLst xmlns:a="http://schemas.openxmlformats.org/drawingml/2006/main">
            <a:ext uri="{FF2B5EF4-FFF2-40B4-BE49-F238E27FC236}">
              <a16:creationId xmlns:a16="http://schemas.microsoft.com/office/drawing/2014/main" id="{C8EB6E28-C03D-4A55-BD2C-8055F826756D}"/>
            </a:ext>
          </a:extLst>
        </cdr:cNvPr>
        <cdr:cNvSpPr txBox="1"/>
      </cdr:nvSpPr>
      <cdr:spPr>
        <a:xfrm xmlns:a="http://schemas.openxmlformats.org/drawingml/2006/main">
          <a:off x="6996936" y="29412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C00000"/>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US Department of Labor’s Setting Baseline Values and Indicator Targets course for grantees of the Bureau of International Labor Affairs (ILAB).</a:t>
            </a:r>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anose="020B0604020202020204" pitchFamily="34" charset="0"/>
              <a:buChar char="•"/>
            </a:pPr>
            <a:r>
              <a:rPr lang="en-US" altLang="en-US" sz="2400" b="0" dirty="0"/>
              <a:t>Baselines can also be set based on already establishing data.  </a:t>
            </a:r>
          </a:p>
          <a:p>
            <a:pPr marL="342900" indent="-342900">
              <a:buFont typeface="Arial" panose="020B0604020202020204" pitchFamily="34" charset="0"/>
              <a:buChar char="•"/>
            </a:pPr>
            <a:r>
              <a:rPr lang="en-US" altLang="en-US" sz="2400" b="0" dirty="0"/>
              <a:t>These are often used when there is available secondary data, or a project is following a previous project.</a:t>
            </a:r>
          </a:p>
          <a:p>
            <a:pPr marL="342900" indent="-342900">
              <a:buFont typeface="Arial" panose="020B0604020202020204" pitchFamily="34" charset="0"/>
              <a:buChar char="•"/>
            </a:pPr>
            <a:r>
              <a:rPr lang="en-US" altLang="en-US" sz="2400" dirty="0">
                <a:latin typeface="Arial" pitchFamily="34" charset="0"/>
                <a:ea typeface="ＭＳ Ｐゴシック" pitchFamily="34" charset="-128"/>
              </a:rPr>
              <a:t>The third column shows examples of indicators for which baseline data could be obtained from secondary sources, such as the Ministry of Education, the Ministry of Labor and the records of a prior project. </a:t>
            </a:r>
            <a:endParaRPr lang="en-US" dirty="0"/>
          </a:p>
          <a:p>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altLang="en-US" sz="2400"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10</a:t>
            </a:fld>
            <a:endParaRPr lang="en-US" altLang="en-US" sz="1200" dirty="0"/>
          </a:p>
        </p:txBody>
      </p:sp>
    </p:spTree>
    <p:extLst>
      <p:ext uri="{BB962C8B-B14F-4D97-AF65-F5344CB8AC3E}">
        <p14:creationId xmlns:p14="http://schemas.microsoft.com/office/powerpoint/2010/main" val="19692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b="0" dirty="0">
                <a:latin typeface="Arial" pitchFamily="34" charset="0"/>
                <a:ea typeface="ＭＳ Ｐゴシック" pitchFamily="34" charset="-128"/>
              </a:rPr>
              <a:t>The third type of baseline is one of the most common, especially for higher level outcome indicators. This is baseline data that is collected prior to implementation by the project when it is not available from secondary sources. Some examples are: </a:t>
            </a:r>
          </a:p>
          <a:p>
            <a:pPr marL="285750" indent="-285750">
              <a:buFont typeface="Arial" panose="020B0604020202020204" pitchFamily="34" charset="0"/>
              <a:buChar char="•"/>
            </a:pPr>
            <a:r>
              <a:rPr lang="en-US" sz="1200" dirty="0"/>
              <a:t>A baseline assessment of the institutional capacity of target NGOs</a:t>
            </a:r>
            <a:endParaRPr lang="en-US" sz="800" dirty="0"/>
          </a:p>
          <a:p>
            <a:pPr marL="285750" indent="-285750">
              <a:buFont typeface="Arial" panose="020B0604020202020204" pitchFamily="34" charset="0"/>
              <a:buChar char="•"/>
            </a:pPr>
            <a:r>
              <a:rPr lang="en-US" sz="1200" dirty="0"/>
              <a:t>A baseline survey of citizen perception of government in labor rights </a:t>
            </a:r>
          </a:p>
          <a:p>
            <a:pPr marL="285750" indent="-285750">
              <a:buFont typeface="Arial" panose="020B0604020202020204" pitchFamily="34" charset="0"/>
              <a:buChar char="•"/>
            </a:pPr>
            <a:r>
              <a:rPr lang="en-US" sz="1200" dirty="0"/>
              <a:t>A baseline survey to document the average income for target households.</a:t>
            </a:r>
            <a:endParaRPr lang="en-US" dirty="0"/>
          </a:p>
          <a:p>
            <a:pPr marL="454025" lvl="1" indent="0">
              <a:buNone/>
            </a:pPr>
            <a:endParaRPr lang="en-US" altLang="en-US" sz="2400" dirty="0"/>
          </a:p>
          <a:p>
            <a:endParaRPr lang="en-US" b="1" dirty="0"/>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11</a:t>
            </a:fld>
            <a:endParaRPr lang="en-US" altLang="en-US" sz="1200" dirty="0"/>
          </a:p>
        </p:txBody>
      </p:sp>
    </p:spTree>
    <p:extLst>
      <p:ext uri="{BB962C8B-B14F-4D97-AF65-F5344CB8AC3E}">
        <p14:creationId xmlns:p14="http://schemas.microsoft.com/office/powerpoint/2010/main" val="140394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last type of baseline is a Rolling Baseline. This is one of the more complex types.  Rolling baselines are used when there are multiple baseline values for the indicator because implementation is staggered by region or for different groups of beneficiaries over time.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if a project registers beneficiaries for services in different targeted provinces in different years, the baseline for beneficiaries would be established each year rather than at the beginning of the project.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second example, if a project provides capacity building to different cohorts of beneficiaries each year, establishing baseline test scores for cohorts could only be done once the cohorts are formed.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cases with rolling baseline its important that grantees create a baseline collection plan that reflects this implementation rollout.</a:t>
            </a:r>
          </a:p>
          <a:p>
            <a:endParaRPr lang="en-US" dirty="0"/>
          </a:p>
        </p:txBody>
      </p:sp>
    </p:spTree>
    <p:extLst>
      <p:ext uri="{BB962C8B-B14F-4D97-AF65-F5344CB8AC3E}">
        <p14:creationId xmlns:p14="http://schemas.microsoft.com/office/powerpoint/2010/main" val="321280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turn our attention to target setting.</a:t>
            </a:r>
          </a:p>
        </p:txBody>
      </p:sp>
    </p:spTree>
    <p:extLst>
      <p:ext uri="{BB962C8B-B14F-4D97-AF65-F5344CB8AC3E}">
        <p14:creationId xmlns:p14="http://schemas.microsoft.com/office/powerpoint/2010/main" val="162536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a target?   A target is the specific, planned level of result to be achieved within a timeframe with a given level of resources.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Targets are to be set for all project indicators.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look at the table on screen, we have the indicator “Number of youth trained in vocational job skills” with target values in one column and actual values in the last column.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the indicator tells us what we will measure, the baseline tells us the value of the indicator before the project’s activities and the targets tells us what level of progress is expected at different points in the life of the project.</a:t>
            </a:r>
          </a:p>
          <a:p>
            <a:pPr lvl="0"/>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accent1"/>
              </a:solidFill>
            </a:endParaRPr>
          </a:p>
        </p:txBody>
      </p:sp>
    </p:spTree>
    <p:extLst>
      <p:ext uri="{BB962C8B-B14F-4D97-AF65-F5344CB8AC3E}">
        <p14:creationId xmlns:p14="http://schemas.microsoft.com/office/powerpoint/2010/main" val="359779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Why Set Targets?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Targets help communicate clear expectations about performance for individual results and the strategy overall.  This can help improve planning by ensuring resources and activities are sufficient to achieve the targets.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Targets allow grantees and ILAB to assess performance during implementation. Targets serve as guideposts for what performance was expected to be at a certain point in the project and including by the end.  Knowing this allows managers to better determine if mid-course corrections are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Targets promote transparency by stating clearly from the outset the level of performance a project aims to achieve.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Lastly, targets promote accountability by enabling comparison of actual performance against targets when reports are submitted every six months.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Tree>
    <p:extLst>
      <p:ext uri="{BB962C8B-B14F-4D97-AF65-F5344CB8AC3E}">
        <p14:creationId xmlns:p14="http://schemas.microsoft.com/office/powerpoint/2010/main" val="162049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There are two types of targets, final and interim targets.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A Final targets is the expected value of the indicator at the end of the project (or some specific planning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An interim target is the expected value of an indicator for defined periods, between the baseline year and the final target year.  For example, if a project reports on an indicator semi-annually, the interim targets would be set for each reporting period.</a:t>
            </a:r>
            <a:endParaRPr lang="en-US" dirty="0"/>
          </a:p>
        </p:txBody>
      </p:sp>
    </p:spTree>
    <p:extLst>
      <p:ext uri="{BB962C8B-B14F-4D97-AF65-F5344CB8AC3E}">
        <p14:creationId xmlns:p14="http://schemas.microsoft.com/office/powerpoint/2010/main" val="389258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accent1"/>
                </a:solidFill>
              </a:rPr>
              <a:t>Now let’s discuss how to set targets. There are three steps: 1.) Identify the baseline; 2.) conduct analysis of relevant information and 3.) Document target values and reason selected.  We’ll go into each step.</a:t>
            </a:r>
          </a:p>
        </p:txBody>
      </p:sp>
    </p:spTree>
    <p:extLst>
      <p:ext uri="{BB962C8B-B14F-4D97-AF65-F5344CB8AC3E}">
        <p14:creationId xmlns:p14="http://schemas.microsoft.com/office/powerpoint/2010/main" val="948378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The first step is to determine the baseline.  As we discussed previously, this is the indicator’s value before implementation of activities begin.  Baseline values can be zero, established from existing data, collected directly by the project before project activities begin or they can be established as part of a rolling implementation baseline.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p:txBody>
      </p:sp>
    </p:spTree>
    <p:extLst>
      <p:ext uri="{BB962C8B-B14F-4D97-AF65-F5344CB8AC3E}">
        <p14:creationId xmlns:p14="http://schemas.microsoft.com/office/powerpoint/2010/main" val="263573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Step 2 is to conduct analysis through different methods.  We’ll discuss each of these in the next slides.</a:t>
            </a:r>
          </a:p>
        </p:txBody>
      </p:sp>
    </p:spTree>
    <p:extLst>
      <p:ext uri="{BB962C8B-B14F-4D97-AF65-F5344CB8AC3E}">
        <p14:creationId xmlns:p14="http://schemas.microsoft.com/office/powerpoint/2010/main" val="174173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fifth of the six courses in ILAB’s M&amp;E Concepts Training Series. </a:t>
            </a:r>
          </a:p>
          <a:p>
            <a:pPr marL="171450" indent="-171450">
              <a:buFont typeface="Arial" panose="020B0604020202020204" pitchFamily="34" charset="0"/>
              <a:buChar char="•"/>
            </a:pPr>
            <a:r>
              <a:rPr lang="en-US" dirty="0"/>
              <a:t>This course will cover how to set indicator baselines and select targets for project indicators.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One of the most common ways to set a target is to analyze the target in relation to other targets in a project’s results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Let’s look at this example. We have a results chain with three results, each of which has an indicator, and each indicator has a target value.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What’s notable is that the target value of the lower-level results effects the target values of the higher-level results in the framework.  For example, the target value for the # of supervisors trained on improved labor practices is 2,000. The value of the indicator for the next higher-level  result, must be some fraction of the 2,000 trained.  In this example, the target number of supervisors that will be able to identify 4 or more good labor practices is 1,200.  Because of the framework’s “if-then” logic, the target for the indicator, “# of supervisors observed using improved labor practices” must be 1,200 or less.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Thus, this approach helps set targets based on the scope and scale of interventions and the targets at lower levels of the framework. </a:t>
            </a:r>
          </a:p>
        </p:txBody>
      </p:sp>
    </p:spTree>
    <p:extLst>
      <p:ext uri="{BB962C8B-B14F-4D97-AF65-F5344CB8AC3E}">
        <p14:creationId xmlns:p14="http://schemas.microsoft.com/office/powerpoint/2010/main" val="390163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Another approach that can be used is to consider the timing and pace of implementation and its potential effect on the result to be measured. Will the project ramp up gradually? Will there be a big spike in activities and performance for the result in particular years more so than in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In many cases, targets should be correlated with the anticipated pace of implementation. In the examples targets for the number of teachers trained are graphed annually from 2014 when the project begins through 2019 when it ends.  Targets are low in the first couple years but rapidly increase in 2016 and 2017 before slightly declining in 2018 and then dropping off precipitously in the final year. This is clearly an example of setting targets based on expected pace and timing of implementation of relevant activities, which in this example is teacher training. </a:t>
            </a:r>
          </a:p>
          <a:p>
            <a:endParaRPr lang="en-US" dirty="0"/>
          </a:p>
        </p:txBody>
      </p:sp>
    </p:spTree>
    <p:extLst>
      <p:ext uri="{BB962C8B-B14F-4D97-AF65-F5344CB8AC3E}">
        <p14:creationId xmlns:p14="http://schemas.microsoft.com/office/powerpoint/2010/main" val="3960694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Another form of analysis is to look at the changes/trends in data over time for a given indicator. </a:t>
            </a:r>
          </a:p>
          <a:p>
            <a:pPr lvl="0">
              <a:buFont typeface="Arial" panose="020B0604020202020204" pitchFamily="34" charset="0"/>
              <a:buChar char="•"/>
            </a:pPr>
            <a:r>
              <a:rPr lang="en-US" sz="1200" dirty="0"/>
              <a:t>If available for a particular indicator, looking at trends in historical data can be used to estimate future target levels.  </a:t>
            </a:r>
          </a:p>
          <a:p>
            <a:pPr>
              <a:buFont typeface="Arial" panose="020B0604020202020204" pitchFamily="34" charset="0"/>
              <a:buChar char="•"/>
            </a:pPr>
            <a:r>
              <a:rPr lang="en-US" sz="1200" dirty="0"/>
              <a:t>The more prior data points that can be used, the more reliable this sort of analysis might be for predicting future values. </a:t>
            </a:r>
          </a:p>
          <a:p>
            <a:pPr>
              <a:buFont typeface="Arial" panose="020B0604020202020204" pitchFamily="34" charset="0"/>
              <a:buChar char="•"/>
            </a:pPr>
            <a:r>
              <a:rPr lang="en-US" sz="1200" dirty="0"/>
              <a:t>In the graph on screen, we see that the % of children attending secondary school has fluctuated fairly significantly over time.   </a:t>
            </a:r>
          </a:p>
          <a:p>
            <a:pPr>
              <a:buFont typeface="Arial" panose="020B0604020202020204" pitchFamily="34" charset="0"/>
              <a:buChar char="•"/>
            </a:pPr>
            <a:r>
              <a:rPr lang="en-US" sz="1200" dirty="0"/>
              <a:t> One option might be to assume a continued upward trend in 2008 and then include the “Value added” by the project to set the target. </a:t>
            </a:r>
            <a:endParaRPr lang="en-US" dirty="0"/>
          </a:p>
        </p:txBody>
      </p:sp>
    </p:spTree>
    <p:extLst>
      <p:ext uri="{BB962C8B-B14F-4D97-AF65-F5344CB8AC3E}">
        <p14:creationId xmlns:p14="http://schemas.microsoft.com/office/powerpoint/2010/main" val="71751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is to look at the performance of the result/indicator in other projects and contexts.  This benchmarking method could review other DOL projects that have measured the same result or similar projects of other non-DOL projects working in the sector.  A project may also look at parallel experiences from other countries to estimate what realistic targets could be.</a:t>
            </a:r>
          </a:p>
        </p:txBody>
      </p:sp>
    </p:spTree>
    <p:extLst>
      <p:ext uri="{BB962C8B-B14F-4D97-AF65-F5344CB8AC3E}">
        <p14:creationId xmlns:p14="http://schemas.microsoft.com/office/powerpoint/2010/main" val="3389691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method is to conduct research and solicit expert opinions to set targets.  Research could include data from development literature, reviews of evaluations to see what levels of performance were achieved for similar or prior projects.  </a:t>
            </a:r>
          </a:p>
          <a:p>
            <a:r>
              <a:rPr lang="en-US" dirty="0"/>
              <a:t>When researching other projects, it is important to make sure the context is similar enough to have confidence that similar results are possible for your project in its specific country and sector context. </a:t>
            </a:r>
          </a:p>
          <a:p>
            <a:endParaRPr lang="en-US" dirty="0"/>
          </a:p>
          <a:p>
            <a:r>
              <a:rPr lang="en-US" dirty="0"/>
              <a:t>Grantees can also engage with technical experts that understand a sector, a particular issue and constraints and opportunities that could help or hinder achievement of results.  In addition to experts, grantees could consider speaking with local partners, local project staff and even project participants to assess what targets are reasonable.</a:t>
            </a:r>
          </a:p>
        </p:txBody>
      </p:sp>
    </p:spTree>
    <p:extLst>
      <p:ext uri="{BB962C8B-B14F-4D97-AF65-F5344CB8AC3E}">
        <p14:creationId xmlns:p14="http://schemas.microsoft.com/office/powerpoint/2010/main" val="3141255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Step 3,  Document Target.  As a final step after setting targets,  document the values and provide a reasoning for them.  Documenting the rationale helps to understand how a project is performing against its targets.  It can also provide justification for revising targets in the future and helps respond to inquires or audits about targets and performance.</a:t>
            </a:r>
            <a:endParaRPr lang="en-US" dirty="0"/>
          </a:p>
        </p:txBody>
      </p:sp>
    </p:spTree>
    <p:extLst>
      <p:ext uri="{BB962C8B-B14F-4D97-AF65-F5344CB8AC3E}">
        <p14:creationId xmlns:p14="http://schemas.microsoft.com/office/powerpoint/2010/main" val="105748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recognize that setting targets is tricky.  While we’ve reviewed a number of helpful methods for analyzing and setting targets, it is as much art as it is science.  Here are a few tips to remember.</a:t>
            </a:r>
          </a:p>
          <a:p>
            <a:br>
              <a:rPr lang="en-US" dirty="0"/>
            </a:br>
            <a:r>
              <a:rPr lang="en-US" dirty="0"/>
              <a:t>1. Don’t set an indicator target in isolation.  Consider whether the target is reasonable in relation to other targets up and down the results chain.  Consider interim targets in relation to the expected pace of implementation.  Targets don’t always move in a straight line over time.</a:t>
            </a:r>
          </a:p>
          <a:p>
            <a:endParaRPr lang="en-US" dirty="0"/>
          </a:p>
          <a:p>
            <a:pPr marL="228600" indent="-228600">
              <a:buAutoNum type="arabicPeriod" startAt="2"/>
            </a:pPr>
            <a:r>
              <a:rPr lang="en-US" dirty="0"/>
              <a:t>Even the best analysis rarely captures all eventualities.  It is wise to do research, talk to experts and validate targets through a few different methods whenever possible.</a:t>
            </a:r>
          </a:p>
          <a:p>
            <a:pPr marL="228600" indent="-228600">
              <a:buAutoNum type="arabicPeriod" startAt="2"/>
            </a:pPr>
            <a:r>
              <a:rPr lang="en-US" dirty="0"/>
              <a:t>The higher up in the framework a result is, the less direct influence the project has over it and as such projecting targets can be more difficult than for lower-level results and outputs. </a:t>
            </a:r>
          </a:p>
        </p:txBody>
      </p:sp>
      <p:sp>
        <p:nvSpPr>
          <p:cNvPr id="4" name="Slide Number Placeholder 3"/>
          <p:cNvSpPr>
            <a:spLocks noGrp="1"/>
          </p:cNvSpPr>
          <p:nvPr>
            <p:ph type="sldNum" sz="quarter" idx="10"/>
          </p:nvPr>
        </p:nvSpPr>
        <p:spPr/>
        <p:txBody>
          <a:bodyPr/>
          <a:lstStyle/>
          <a:p>
            <a:fld id="{824A558B-E4E9-A94A-B9C1-029E46A76ABA}" type="slidenum">
              <a:rPr lang="en-US" smtClean="0"/>
              <a:t>26</a:t>
            </a:fld>
            <a:endParaRPr lang="en-US" dirty="0"/>
          </a:p>
        </p:txBody>
      </p:sp>
    </p:spTree>
    <p:extLst>
      <p:ext uri="{BB962C8B-B14F-4D97-AF65-F5344CB8AC3E}">
        <p14:creationId xmlns:p14="http://schemas.microsoft.com/office/powerpoint/2010/main" val="3077715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hung up on a single target value, consider a feasible set of possible values. If possible, use a target range for results for which it is particularly hard to set a single value with confidence and a a range of target values would be acceptable.  </a:t>
            </a:r>
          </a:p>
          <a:p>
            <a:endParaRPr lang="en-US" dirty="0"/>
          </a:p>
          <a:p>
            <a:r>
              <a:rPr lang="en-US" dirty="0"/>
              <a:t>Patterns of change and progress are hard to predict, especially at the project objective and outcome level.  </a:t>
            </a:r>
          </a:p>
        </p:txBody>
      </p:sp>
      <p:sp>
        <p:nvSpPr>
          <p:cNvPr id="4" name="Slide Number Placeholder 3"/>
          <p:cNvSpPr>
            <a:spLocks noGrp="1"/>
          </p:cNvSpPr>
          <p:nvPr>
            <p:ph type="sldNum" sz="quarter" idx="10"/>
          </p:nvPr>
        </p:nvSpPr>
        <p:spPr/>
        <p:txBody>
          <a:bodyPr/>
          <a:lstStyle/>
          <a:p>
            <a:fld id="{824A558B-E4E9-A94A-B9C1-029E46A76ABA}" type="slidenum">
              <a:rPr lang="en-US" smtClean="0"/>
              <a:t>27</a:t>
            </a:fld>
            <a:endParaRPr lang="en-US" dirty="0"/>
          </a:p>
        </p:txBody>
      </p:sp>
    </p:spTree>
    <p:extLst>
      <p:ext uri="{BB962C8B-B14F-4D97-AF65-F5344CB8AC3E}">
        <p14:creationId xmlns:p14="http://schemas.microsoft.com/office/powerpoint/2010/main" val="377529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In setting indicators there are a few common pitfalls to avoid: </a:t>
            </a:r>
          </a:p>
          <a:p>
            <a:pPr marL="171450" lvl="0" indent="-171450">
              <a:buFont typeface="Arial" panose="020B0604020202020204" pitchFamily="34" charset="0"/>
              <a:buChar char="•"/>
            </a:pPr>
            <a:r>
              <a:rPr lang="en-US" sz="2400" b="1" i="1" kern="1200" dirty="0">
                <a:solidFill>
                  <a:schemeClr val="tx1"/>
                </a:solidFill>
                <a:effectLst/>
                <a:latin typeface="+mn-lt"/>
                <a:ea typeface="+mn-ea"/>
                <a:cs typeface="+mn-cs"/>
              </a:rPr>
              <a:t>Lack of Analysis. </a:t>
            </a:r>
            <a:r>
              <a:rPr lang="en-US" sz="2400" b="0" i="0" kern="1200" dirty="0">
                <a:solidFill>
                  <a:schemeClr val="tx1"/>
                </a:solidFill>
                <a:effectLst/>
                <a:latin typeface="+mn-lt"/>
                <a:ea typeface="+mn-ea"/>
                <a:cs typeface="+mn-cs"/>
              </a:rPr>
              <a:t>T</a:t>
            </a:r>
            <a:r>
              <a:rPr lang="en-US" sz="2400" kern="1200" dirty="0">
                <a:solidFill>
                  <a:schemeClr val="tx1"/>
                </a:solidFill>
                <a:effectLst/>
                <a:latin typeface="+mn-lt"/>
                <a:ea typeface="+mn-ea"/>
                <a:cs typeface="+mn-cs"/>
              </a:rPr>
              <a:t>argets are often set without much supporting analysis. Use some of the analytical methods we’ve discussed to develop well-informed targets. </a:t>
            </a:r>
          </a:p>
          <a:p>
            <a:pPr marL="171450" lvl="0" indent="-171450">
              <a:buFont typeface="Arial" panose="020B0604020202020204" pitchFamily="34" charset="0"/>
              <a:buChar char="•"/>
            </a:pPr>
            <a:r>
              <a:rPr lang="en-US" sz="2400" b="1" i="1" kern="1200" dirty="0">
                <a:solidFill>
                  <a:schemeClr val="tx1"/>
                </a:solidFill>
                <a:effectLst/>
                <a:latin typeface="+mn-lt"/>
                <a:ea typeface="+mn-ea"/>
                <a:cs typeface="+mn-cs"/>
              </a:rPr>
              <a:t>Lack of Consultation. </a:t>
            </a:r>
            <a:r>
              <a:rPr lang="en-US" sz="2400" kern="1200" dirty="0">
                <a:solidFill>
                  <a:schemeClr val="tx1"/>
                </a:solidFill>
                <a:effectLst/>
                <a:latin typeface="+mn-lt"/>
                <a:ea typeface="+mn-ea"/>
                <a:cs typeface="+mn-cs"/>
              </a:rPr>
              <a:t>Key stakeholders</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bring important and informed opinions about what is possible and</a:t>
            </a:r>
            <a:r>
              <a:rPr lang="en-US" sz="2400" kern="1200" baseline="0" dirty="0">
                <a:solidFill>
                  <a:schemeClr val="tx1"/>
                </a:solidFill>
                <a:effectLst/>
                <a:latin typeface="+mn-lt"/>
                <a:ea typeface="+mn-ea"/>
                <a:cs typeface="+mn-cs"/>
              </a:rPr>
              <a:t> what can be achieved. Engaging partners and local s</a:t>
            </a:r>
            <a:r>
              <a:rPr lang="en-US" sz="2400" kern="1200" dirty="0">
                <a:solidFill>
                  <a:schemeClr val="tx1"/>
                </a:solidFill>
                <a:effectLst/>
                <a:latin typeface="+mn-lt"/>
                <a:ea typeface="+mn-ea"/>
                <a:cs typeface="+mn-cs"/>
              </a:rPr>
              <a:t>takeholders can improve the accuracy of targets and improve accountability, and shared commitment to targets.</a:t>
            </a:r>
          </a:p>
          <a:p>
            <a:pPr marL="171450" lvl="0" indent="-171450">
              <a:buFont typeface="Arial" panose="020B0604020202020204" pitchFamily="34" charset="0"/>
              <a:buChar char="•"/>
            </a:pPr>
            <a:r>
              <a:rPr lang="en-US" sz="2400" b="1" i="1" kern="1200" dirty="0">
                <a:solidFill>
                  <a:schemeClr val="tx1"/>
                </a:solidFill>
                <a:effectLst/>
                <a:latin typeface="+mn-lt"/>
                <a:ea typeface="+mn-ea"/>
                <a:cs typeface="+mn-cs"/>
              </a:rPr>
              <a:t>Assuming that Progress is a Straight Line. </a:t>
            </a:r>
            <a:r>
              <a:rPr lang="en-US" sz="2400" kern="1200" dirty="0">
                <a:solidFill>
                  <a:schemeClr val="tx1"/>
                </a:solidFill>
                <a:effectLst/>
                <a:latin typeface="+mn-lt"/>
                <a:ea typeface="+mn-ea"/>
                <a:cs typeface="+mn-cs"/>
              </a:rPr>
              <a:t>Progress in development work is rarely represented by a straight upward line. We don’t often see significant change during the start-up phase. Performance may hit plateaus or take off points where performance is accelerated. During the final years, early work should come to fruition and one would expect much more progress. </a:t>
            </a:r>
          </a:p>
          <a:p>
            <a:pPr marL="171450" lvl="0" indent="-171450">
              <a:buFont typeface="Arial" panose="020B0604020202020204" pitchFamily="34" charset="0"/>
              <a:buChar char="•"/>
            </a:pPr>
            <a:r>
              <a:rPr lang="en-US" sz="2400" b="1" i="1" kern="1200" dirty="0">
                <a:solidFill>
                  <a:schemeClr val="tx1"/>
                </a:solidFill>
                <a:effectLst/>
                <a:latin typeface="+mn-lt"/>
                <a:ea typeface="+mn-ea"/>
                <a:cs typeface="+mn-cs"/>
              </a:rPr>
              <a:t>Lack of Readjustment over Time. </a:t>
            </a:r>
            <a:r>
              <a:rPr lang="en-US" sz="2400" kern="1200" dirty="0">
                <a:solidFill>
                  <a:schemeClr val="tx1"/>
                </a:solidFill>
                <a:effectLst/>
                <a:latin typeface="+mn-lt"/>
                <a:ea typeface="+mn-ea"/>
                <a:cs typeface="+mn-cs"/>
              </a:rPr>
              <a:t>In a learning organization, it is essential to use what you learn when you review performance to make adjustments. If targets are set too low or too high, they should be revised in consultation with ILAB and the reasons appropriately documented.</a:t>
            </a:r>
          </a:p>
          <a:p>
            <a:pPr lvl="0"/>
            <a:endParaRPr lang="en-US" sz="2400" dirty="0">
              <a:effectLst/>
              <a:latin typeface="+mn-lt"/>
              <a:ea typeface="+mn-ea"/>
              <a:cs typeface="+mn-cs"/>
              <a:sym typeface="Avenir Roman"/>
            </a:endParaRPr>
          </a:p>
        </p:txBody>
      </p:sp>
    </p:spTree>
    <p:extLst>
      <p:ext uri="{BB962C8B-B14F-4D97-AF65-F5344CB8AC3E}">
        <p14:creationId xmlns:p14="http://schemas.microsoft.com/office/powerpoint/2010/main" val="1740087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finalizing targets, the following questions can be helpful to assess the targets: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the target ambitious enough?  Is the target overly ambitious? Is it feasible?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the expected change achievable given the resources needed to achieve it?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a lower-level result, is the target sufficient to drive higher level results and targets?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Are there any external contextual factors that would affect the achievement of this target?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 are assessing the target during the life of the project,  has the target been reviewed and adjusted since it was initially set?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answer to any of these questions is “no,” there may be a need to re-visit the indicator, proposed targets, and/or proposed interventions.</a:t>
            </a:r>
          </a:p>
          <a:p>
            <a:endParaRPr lang="en-US" b="0" dirty="0"/>
          </a:p>
        </p:txBody>
      </p:sp>
    </p:spTree>
    <p:extLst>
      <p:ext uri="{BB962C8B-B14F-4D97-AF65-F5344CB8AC3E}">
        <p14:creationId xmlns:p14="http://schemas.microsoft.com/office/powerpoint/2010/main" val="10574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the training are to improve participants’ understanding of:</a:t>
            </a:r>
          </a:p>
          <a:p>
            <a:pPr marL="171450" indent="-171450">
              <a:buFont typeface="Arial" panose="020B0604020202020204" pitchFamily="34" charset="0"/>
              <a:buChar char="•"/>
            </a:pPr>
            <a:r>
              <a:rPr lang="en-US" dirty="0"/>
              <a:t>The methods and approaches for setting baseline values and</a:t>
            </a:r>
          </a:p>
          <a:p>
            <a:pPr marL="171450" indent="-171450">
              <a:buFont typeface="Arial" panose="020B0604020202020204" pitchFamily="34" charset="0"/>
              <a:buChar char="•"/>
            </a:pPr>
            <a:r>
              <a:rPr lang="en-US" dirty="0"/>
              <a:t>How to establish realistic targets for performance indicators.</a:t>
            </a:r>
          </a:p>
        </p:txBody>
      </p:sp>
    </p:spTree>
    <p:extLst>
      <p:ext uri="{BB962C8B-B14F-4D97-AF65-F5344CB8AC3E}">
        <p14:creationId xmlns:p14="http://schemas.microsoft.com/office/powerpoint/2010/main" val="215604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quick knowledge check.</a:t>
            </a:r>
          </a:p>
        </p:txBody>
      </p:sp>
    </p:spTree>
    <p:extLst>
      <p:ext uri="{BB962C8B-B14F-4D97-AF65-F5344CB8AC3E}">
        <p14:creationId xmlns:p14="http://schemas.microsoft.com/office/powerpoint/2010/main" val="3875095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Question 1, W</a:t>
            </a:r>
            <a:r>
              <a:rPr lang="en-US" sz="1200" b="1" dirty="0"/>
              <a:t>hich of the following is NOT a benefit of collecting baseline data?</a:t>
            </a:r>
          </a:p>
          <a:p>
            <a:pPr marL="628650" lvl="1" indent="-171450">
              <a:buFont typeface="Arial" panose="020B0604020202020204" pitchFamily="34" charset="0"/>
              <a:buChar char="•"/>
              <a:defRPr/>
            </a:pPr>
            <a:r>
              <a:rPr lang="en-US" dirty="0"/>
              <a:t>Help setting targets </a:t>
            </a:r>
          </a:p>
          <a:p>
            <a:pPr marL="628650" lvl="1" indent="-171450">
              <a:buFont typeface="Arial" panose="020B0604020202020204" pitchFamily="34" charset="0"/>
              <a:buChar char="•"/>
              <a:defRPr/>
            </a:pPr>
            <a:r>
              <a:rPr lang="en-US" dirty="0"/>
              <a:t>Help select performance indicators </a:t>
            </a:r>
          </a:p>
          <a:p>
            <a:pPr marL="628650" lvl="1" indent="-171450">
              <a:buFont typeface="Arial" panose="020B0604020202020204" pitchFamily="34" charset="0"/>
              <a:buChar char="•"/>
              <a:defRPr/>
            </a:pPr>
            <a:r>
              <a:rPr lang="en-US" dirty="0"/>
              <a:t>Help interpret performance over the life of a project </a:t>
            </a:r>
            <a:endParaRPr lang="en-US" sz="18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once you have your answer, press play.  (Pause for 3 second before showing answer/speaking)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answer is “Help select performance indicators.”  Targets are set for indicators, which must already be known.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95644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Question 2, </a:t>
            </a:r>
            <a:r>
              <a:rPr lang="en-US" sz="1200" b="1" dirty="0"/>
              <a:t>Which of the following is </a:t>
            </a:r>
            <a:r>
              <a:rPr lang="en-US" sz="1200" b="1" u="sng" dirty="0"/>
              <a:t>NOT</a:t>
            </a:r>
            <a:r>
              <a:rPr lang="en-US" sz="1200" b="1" dirty="0"/>
              <a:t> a potential consideration when setting targets? </a:t>
            </a:r>
          </a:p>
          <a:p>
            <a:pPr marL="628650" lvl="1" indent="-171450">
              <a:buFont typeface="Arial" panose="020B0604020202020204" pitchFamily="34" charset="0"/>
              <a:buChar char="•"/>
              <a:defRPr/>
            </a:pPr>
            <a:r>
              <a:rPr lang="en-US" sz="1200" dirty="0"/>
              <a:t>Historical data and trends </a:t>
            </a:r>
          </a:p>
          <a:p>
            <a:pPr marL="628650" lvl="1" indent="-171450">
              <a:buFont typeface="Arial" panose="020B0604020202020204" pitchFamily="34" charset="0"/>
              <a:buChar char="•"/>
              <a:defRPr/>
            </a:pPr>
            <a:r>
              <a:rPr lang="en-US" sz="1200" dirty="0"/>
              <a:t>Expected pace of project implementation </a:t>
            </a:r>
          </a:p>
          <a:p>
            <a:pPr marL="628650" lvl="1" indent="-171450">
              <a:buFont typeface="Arial" panose="020B0604020202020204" pitchFamily="34" charset="0"/>
              <a:buChar char="•"/>
              <a:defRPr/>
            </a:pPr>
            <a:r>
              <a:rPr lang="en-US" sz="1200" dirty="0"/>
              <a:t>Expert opinions </a:t>
            </a:r>
          </a:p>
          <a:p>
            <a:pPr marL="628650" lvl="1" indent="-171450">
              <a:buFont typeface="Arial" panose="020B0604020202020204" pitchFamily="34" charset="0"/>
              <a:buChar char="•"/>
              <a:defRPr/>
            </a:pPr>
            <a:r>
              <a:rPr lang="en-US" sz="1200" dirty="0"/>
              <a:t>Past performance of similar projects </a:t>
            </a:r>
          </a:p>
          <a:p>
            <a:pPr marL="628650" lvl="1" indent="-171450">
              <a:buFont typeface="Arial" panose="020B0604020202020204" pitchFamily="34" charset="0"/>
              <a:buChar char="•"/>
              <a:defRPr/>
            </a:pPr>
            <a:r>
              <a:rPr lang="en-US" sz="1200" dirty="0"/>
              <a:t>Whether data can be collected</a:t>
            </a:r>
            <a:endParaRPr lang="en-US" altLang="en-US" sz="1800" b="1" dirty="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Pause the recording and once you have your answer, press play.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answer is </a:t>
            </a:r>
            <a:r>
              <a:rPr lang="en-US" u="sng" dirty="0"/>
              <a:t>W</a:t>
            </a:r>
            <a:r>
              <a:rPr lang="en-US" sz="1200" u="sng" dirty="0"/>
              <a:t>hether data can be collected</a:t>
            </a:r>
            <a:r>
              <a:rPr lang="en-US" sz="1200" dirty="0"/>
              <a:t>.  Determining whether data can be collected is part of the indicator selection process, not target setting.  </a:t>
            </a:r>
            <a:endParaRPr lang="en-US" altLang="en-US" sz="1800" b="1" dirty="0">
              <a:cs typeface="Times New Roman" panose="02020603050405020304" pitchFamily="18" charset="0"/>
            </a:endParaRP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26351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b="1" kern="1200" dirty="0">
                <a:solidFill>
                  <a:schemeClr val="tx1"/>
                </a:solidFill>
                <a:latin typeface="+mn-lt"/>
                <a:ea typeface="+mn-ea"/>
                <a:cs typeface="+mn-cs"/>
              </a:rPr>
              <a:t>Question 3:  ILAB </a:t>
            </a:r>
            <a:r>
              <a:rPr lang="en-US" sz="1200" b="1" dirty="0"/>
              <a:t>only requires grantees to propose targets for output level indicators, because targets for indicators at the outcome and project objective levels are too hard to set.</a:t>
            </a:r>
          </a:p>
          <a:p>
            <a:pPr marL="628650" lvl="1" indent="-171450">
              <a:buFont typeface="Arial" panose="020B0604020202020204" pitchFamily="34" charset="0"/>
              <a:buChar char="•"/>
              <a:defRPr/>
            </a:pPr>
            <a:r>
              <a:rPr lang="en-US" altLang="en-US" sz="1200" dirty="0">
                <a:cs typeface="Times New Roman" panose="02020603050405020304" pitchFamily="18" charset="0"/>
              </a:rPr>
              <a:t>True</a:t>
            </a:r>
          </a:p>
          <a:p>
            <a:pPr marL="628650" lvl="1" indent="-171450">
              <a:buFont typeface="Arial" panose="020B0604020202020204" pitchFamily="34" charset="0"/>
              <a:buChar char="•"/>
              <a:defRPr/>
            </a:pPr>
            <a:r>
              <a:rPr lang="en-US" altLang="en-US" sz="1200" dirty="0">
                <a:cs typeface="Times New Roman" panose="02020603050405020304" pitchFamily="18" charset="0"/>
              </a:rPr>
              <a:t>False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once you have your answer, press play.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answers is “False.”  Targets are required for all indicators.</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92023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Question 4: </a:t>
            </a:r>
            <a:r>
              <a:rPr lang="en-US" sz="1200" b="1" dirty="0"/>
              <a:t>Grantees that meet their targets are great performers and those that miss their targets are poor performers.</a:t>
            </a:r>
          </a:p>
          <a:p>
            <a:pPr marL="628650" lvl="1" indent="-171450">
              <a:buFont typeface="Arial" panose="020B0604020202020204" pitchFamily="34" charset="0"/>
              <a:buChar char="•"/>
              <a:defRPr/>
            </a:pPr>
            <a:r>
              <a:rPr lang="en-US" altLang="en-US" sz="1200" dirty="0">
                <a:cs typeface="Times New Roman" panose="02020603050405020304" pitchFamily="18" charset="0"/>
              </a:rPr>
              <a:t>True</a:t>
            </a:r>
          </a:p>
          <a:p>
            <a:pPr marL="628650" lvl="1" indent="-171450">
              <a:buFont typeface="Arial" panose="020B0604020202020204" pitchFamily="34" charset="0"/>
              <a:buChar char="•"/>
              <a:defRPr/>
            </a:pPr>
            <a:r>
              <a:rPr lang="en-US" altLang="en-US" sz="1200" dirty="0">
                <a:cs typeface="Times New Roman" panose="02020603050405020304" pitchFamily="18" charset="0"/>
              </a:rPr>
              <a:t>False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once you have your answer, press play.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 is False.  Grantees may on occasion miss their targets and there are many acceptable reasons, so the answer is False.  Similarly, if targets are set very low a project may achieve them but not be high performing.</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01207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 lot of information about baselines and targets.  We’ll conclude with a summary of the key points and concepts from the session.</a:t>
            </a:r>
          </a:p>
        </p:txBody>
      </p:sp>
    </p:spTree>
    <p:extLst>
      <p:ext uri="{BB962C8B-B14F-4D97-AF65-F5344CB8AC3E}">
        <p14:creationId xmlns:p14="http://schemas.microsoft.com/office/powerpoint/2010/main" val="305923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dirty="0"/>
              <a:t>We began with a discussion of baselines.  Baselines values for indictors can be:</a:t>
            </a:r>
          </a:p>
          <a:p>
            <a:pPr lvl="2">
              <a:spcBef>
                <a:spcPts val="1587"/>
              </a:spcBef>
              <a:buClr>
                <a:srgbClr val="6C6463"/>
              </a:buClr>
              <a:buSzPct val="90000"/>
              <a:buFont typeface="Gill Sans MT" panose="020B0502020104020203" pitchFamily="34" charset="0"/>
              <a:buChar char="•"/>
              <a:tabLst>
                <a:tab pos="1583239" algn="l"/>
              </a:tabLst>
              <a:defRPr/>
            </a:pPr>
            <a:r>
              <a:rPr lang="en-US" b="0" u="sng" dirty="0">
                <a:solidFill>
                  <a:schemeClr val="accent6">
                    <a:lumMod val="50000"/>
                  </a:schemeClr>
                </a:solidFill>
              </a:rPr>
              <a:t>Set to zero- </a:t>
            </a:r>
          </a:p>
          <a:p>
            <a:pPr lvl="2">
              <a:spcBef>
                <a:spcPts val="1587"/>
              </a:spcBef>
              <a:buClr>
                <a:srgbClr val="6C6463"/>
              </a:buClr>
              <a:buSzPct val="90000"/>
              <a:buFont typeface="Gill Sans MT" panose="020B0502020104020203" pitchFamily="34" charset="0"/>
              <a:buChar char="•"/>
              <a:tabLst>
                <a:tab pos="1583239" algn="l"/>
              </a:tabLst>
              <a:defRPr/>
            </a:pPr>
            <a:r>
              <a:rPr lang="en-US" b="0" dirty="0">
                <a:solidFill>
                  <a:schemeClr val="accent6">
                    <a:lumMod val="50000"/>
                  </a:schemeClr>
                </a:solidFill>
              </a:rPr>
              <a:t>Set based on </a:t>
            </a:r>
            <a:r>
              <a:rPr lang="en-US" b="0" u="sng" dirty="0">
                <a:solidFill>
                  <a:schemeClr val="accent6">
                    <a:lumMod val="50000"/>
                  </a:schemeClr>
                </a:solidFill>
              </a:rPr>
              <a:t>existing data that is already known and available</a:t>
            </a:r>
            <a:r>
              <a:rPr lang="en-US" b="0" dirty="0">
                <a:solidFill>
                  <a:schemeClr val="accent6">
                    <a:lumMod val="50000"/>
                  </a:schemeClr>
                </a:solidFill>
              </a:rPr>
              <a:t> from secondary sources.</a:t>
            </a:r>
          </a:p>
          <a:p>
            <a:pPr lvl="2">
              <a:spcBef>
                <a:spcPts val="1587"/>
              </a:spcBef>
              <a:buClr>
                <a:srgbClr val="6C6463"/>
              </a:buClr>
              <a:buSzPct val="90000"/>
              <a:buFont typeface="Gill Sans MT" panose="020B0502020104020203" pitchFamily="34" charset="0"/>
              <a:buChar char="•"/>
              <a:tabLst>
                <a:tab pos="1583239" algn="l"/>
              </a:tabLst>
              <a:defRPr/>
            </a:pPr>
            <a:r>
              <a:rPr lang="en-US" b="0" u="sng" dirty="0">
                <a:solidFill>
                  <a:schemeClr val="accent6">
                    <a:lumMod val="50000"/>
                  </a:schemeClr>
                </a:solidFill>
              </a:rPr>
              <a:t>Collected pre-implementation by the project</a:t>
            </a:r>
            <a:r>
              <a:rPr lang="en-US" b="0" dirty="0">
                <a:solidFill>
                  <a:schemeClr val="accent6">
                    <a:lumMod val="50000"/>
                  </a:schemeClr>
                </a:solidFill>
              </a:rPr>
              <a:t>. </a:t>
            </a:r>
          </a:p>
          <a:p>
            <a:pPr lvl="2">
              <a:spcBef>
                <a:spcPts val="1587"/>
              </a:spcBef>
              <a:buClr>
                <a:srgbClr val="6C6463"/>
              </a:buClr>
              <a:buSzPct val="90000"/>
              <a:buFont typeface="Gill Sans MT" panose="020B0502020104020203" pitchFamily="34" charset="0"/>
              <a:buChar char="•"/>
              <a:tabLst>
                <a:tab pos="1583239" algn="l"/>
              </a:tabLst>
              <a:defRPr/>
            </a:pPr>
            <a:r>
              <a:rPr lang="en-US" b="0" dirty="0">
                <a:solidFill>
                  <a:schemeClr val="accent6">
                    <a:lumMod val="50000"/>
                  </a:schemeClr>
                </a:solidFill>
              </a:rPr>
              <a:t>Set as part of </a:t>
            </a:r>
            <a:r>
              <a:rPr lang="en-US" b="0" u="sng" dirty="0">
                <a:solidFill>
                  <a:schemeClr val="accent6">
                    <a:lumMod val="50000"/>
                  </a:schemeClr>
                </a:solidFill>
              </a:rPr>
              <a:t>a Rolling Baseline</a:t>
            </a:r>
            <a:endParaRPr lang="en-US" u="sng" dirty="0"/>
          </a:p>
        </p:txBody>
      </p:sp>
    </p:spTree>
    <p:extLst>
      <p:ext uri="{BB962C8B-B14F-4D97-AF65-F5344CB8AC3E}">
        <p14:creationId xmlns:p14="http://schemas.microsoft.com/office/powerpoint/2010/main" val="838742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dirty="0"/>
              <a:t>The other focus of this course was on setting targets. We discussed the key benefits that include</a:t>
            </a:r>
          </a:p>
          <a:p>
            <a:pPr marL="819680" lvl="1" indent="-362480">
              <a:buFont typeface="Arial" panose="020B0604020202020204" pitchFamily="34" charset="0"/>
              <a:buChar char="•"/>
            </a:pPr>
            <a:r>
              <a:rPr lang="en-US" dirty="0"/>
              <a:t>Creating a shared expectation between different partners about what level of performance the project aims to achieve;</a:t>
            </a:r>
          </a:p>
          <a:p>
            <a:pPr marL="819680" lvl="1" indent="-362480">
              <a:buFont typeface="Arial" panose="020B0604020202020204" pitchFamily="34" charset="0"/>
              <a:buChar char="•"/>
            </a:pPr>
            <a:r>
              <a:rPr lang="en-US" dirty="0"/>
              <a:t>Strengthening the ability of the team to assess performance and manage the project effectively; and</a:t>
            </a:r>
          </a:p>
          <a:p>
            <a:pPr marL="819680" lvl="1" indent="-362480">
              <a:buFont typeface="Arial" panose="020B0604020202020204" pitchFamily="34" charset="0"/>
              <a:buChar char="•"/>
            </a:pPr>
            <a:r>
              <a:rPr lang="en-US" dirty="0"/>
              <a:t>Improving planning and ownership of performance by staff and partners.</a:t>
            </a:r>
          </a:p>
          <a:p>
            <a:pPr marL="362480" indent="-362480">
              <a:buFont typeface="Arial" panose="020B0604020202020204" pitchFamily="34" charset="0"/>
              <a:buChar char="•"/>
            </a:pPr>
            <a:endParaRPr lang="en-US" dirty="0"/>
          </a:p>
          <a:p>
            <a:pPr marL="362480" indent="-362480">
              <a:buFont typeface="Arial" panose="020B0604020202020204" pitchFamily="34" charset="0"/>
              <a:buChar char="•"/>
            </a:pPr>
            <a:r>
              <a:rPr lang="en-US" dirty="0"/>
              <a:t>We reviewed the steps for setting targets:</a:t>
            </a:r>
          </a:p>
          <a:p>
            <a:pPr marL="819680" lvl="1" indent="-362480">
              <a:buFont typeface="Arial" panose="020B0604020202020204" pitchFamily="34" charset="0"/>
              <a:buChar char="•"/>
            </a:pPr>
            <a:r>
              <a:rPr lang="en-US" dirty="0"/>
              <a:t>1. Identifying the baseline value</a:t>
            </a:r>
          </a:p>
          <a:p>
            <a:pPr marL="819680" lvl="1" indent="-362480">
              <a:buFont typeface="Arial" panose="020B0604020202020204" pitchFamily="34" charset="0"/>
              <a:buChar char="•"/>
            </a:pPr>
            <a:r>
              <a:rPr lang="en-US" dirty="0"/>
              <a:t>2. Conducting analysis for which we touched on four different types that can be used, namely:</a:t>
            </a:r>
          </a:p>
          <a:p>
            <a:pPr marL="1276880" lvl="2" indent="-362480">
              <a:buFont typeface="Arial" panose="020B0604020202020204" pitchFamily="34" charset="0"/>
              <a:buChar char="•"/>
            </a:pPr>
            <a:r>
              <a:rPr lang="en-US" dirty="0"/>
              <a:t>Review scope, scale and pace of interventions, </a:t>
            </a:r>
          </a:p>
          <a:p>
            <a:pPr marL="1276880" lvl="2" indent="-362480">
              <a:buFont typeface="Arial" panose="020B0604020202020204" pitchFamily="34" charset="0"/>
              <a:buChar char="•"/>
            </a:pPr>
            <a:r>
              <a:rPr lang="en-US" dirty="0"/>
              <a:t>Look at historical data </a:t>
            </a:r>
          </a:p>
          <a:p>
            <a:pPr marL="1276880" lvl="2" indent="-362480">
              <a:buFont typeface="Arial" panose="020B0604020202020204" pitchFamily="34" charset="0"/>
              <a:buChar char="•"/>
            </a:pPr>
            <a:r>
              <a:rPr lang="en-US" dirty="0"/>
              <a:t>Look at other projects and activities to find benchmarks </a:t>
            </a:r>
          </a:p>
          <a:p>
            <a:pPr marL="1276880" lvl="2" indent="-362480">
              <a:buFont typeface="Arial" panose="020B0604020202020204" pitchFamily="34" charset="0"/>
              <a:buChar char="•"/>
            </a:pPr>
            <a:r>
              <a:rPr lang="en-US" dirty="0"/>
              <a:t>Conduct research and get expert options</a:t>
            </a:r>
          </a:p>
          <a:p>
            <a:pPr marL="819680" lvl="1" indent="-362480">
              <a:buFont typeface="Arial" panose="020B0604020202020204" pitchFamily="34" charset="0"/>
              <a:buChar char="•"/>
            </a:pPr>
            <a:r>
              <a:rPr lang="en-US" dirty="0"/>
              <a:t>3.  The last step is to Document the target values and rationale for it </a:t>
            </a:r>
          </a:p>
          <a:p>
            <a:pPr marL="819680" lvl="1" indent="-362480">
              <a:buFont typeface="Arial" panose="020B0604020202020204" pitchFamily="34" charset="0"/>
              <a:buChar char="•"/>
            </a:pPr>
            <a:endParaRPr lang="en-US" dirty="0"/>
          </a:p>
          <a:p>
            <a:pPr marL="362480" indent="-362480">
              <a:buFont typeface="Arial" panose="020B0604020202020204" pitchFamily="34" charset="0"/>
              <a:buChar char="•"/>
            </a:pPr>
            <a:r>
              <a:rPr lang="en-US" dirty="0"/>
              <a:t>We ended the target section with some tips and considerations that can be helpful when setting and revieing targets. </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2814803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more information on target settings, here are links to three guides that could be useful:</a:t>
            </a:r>
          </a:p>
          <a:p>
            <a:endParaRPr lang="en-US" dirty="0"/>
          </a:p>
          <a:p>
            <a:pPr marL="171450" indent="-171450">
              <a:lnSpc>
                <a:spcPct val="100000"/>
              </a:lnSpc>
              <a:buFont typeface="Arial" panose="020B0604020202020204" pitchFamily="34" charset="0"/>
              <a:buChar char="•"/>
            </a:pPr>
            <a:r>
              <a:rPr lang="en-US" sz="1200" dirty="0"/>
              <a:t>DOL’s Monitoring and Evaluation Resource Guide for OCFT Projects available on DOL’s website.</a:t>
            </a:r>
          </a:p>
          <a:p>
            <a:pPr marL="171450" indent="-171450">
              <a:lnSpc>
                <a:spcPct val="100000"/>
              </a:lnSpc>
              <a:buFont typeface="Arial" panose="020B0604020202020204" pitchFamily="34" charset="0"/>
              <a:buChar char="•"/>
            </a:pPr>
            <a:r>
              <a:rPr lang="en-US" sz="1200" dirty="0"/>
              <a:t>And two USAID guidance documents on setting targets which can be found on USAID’s website.</a:t>
            </a:r>
          </a:p>
        </p:txBody>
      </p:sp>
    </p:spTree>
    <p:extLst>
      <p:ext uri="{BB962C8B-B14F-4D97-AF65-F5344CB8AC3E}">
        <p14:creationId xmlns:p14="http://schemas.microsoft.com/office/powerpoint/2010/main" val="251008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Thank you for your participation in this course on Setting Baseline Vales and Indicator Targets.  </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121943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module has two sections,  Establishing Baselines and Setting Targets</a:t>
            </a:r>
          </a:p>
        </p:txBody>
      </p:sp>
    </p:spTree>
    <p:extLst>
      <p:ext uri="{BB962C8B-B14F-4D97-AF65-F5344CB8AC3E}">
        <p14:creationId xmlns:p14="http://schemas.microsoft.com/office/powerpoint/2010/main" val="337611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establishment of baseline values.</a:t>
            </a:r>
          </a:p>
        </p:txBody>
      </p:sp>
    </p:spTree>
    <p:extLst>
      <p:ext uri="{BB962C8B-B14F-4D97-AF65-F5344CB8AC3E}">
        <p14:creationId xmlns:p14="http://schemas.microsoft.com/office/powerpoint/2010/main" val="67725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is a baseline?</a:t>
            </a:r>
          </a:p>
          <a:p>
            <a:pPr marL="171450" indent="-171450">
              <a:buFont typeface="Arial" panose="020B0604020202020204" pitchFamily="34" charset="0"/>
              <a:buChar char="•"/>
            </a:pPr>
            <a:r>
              <a:rPr lang="en-US" dirty="0"/>
              <a:t>A baseline is the value of an indicator BEFORE a project starts major implementation of activities. </a:t>
            </a:r>
          </a:p>
          <a:p>
            <a:pPr marL="171450" indent="-171450">
              <a:buFont typeface="Arial" panose="020B0604020202020204" pitchFamily="34" charset="0"/>
              <a:buChar char="•"/>
            </a:pPr>
            <a:r>
              <a:rPr lang="en-US" dirty="0"/>
              <a:t>The table shows examples of baseline values for four different indicators.  Note that the second indicator includes baseline literacy rates overall and disaggregated by gender.  Also note that the third indicator “Number of training courses delivered is zero,” which is not uncommon.  We’ll talk more about this later in the presentation.</a:t>
            </a:r>
          </a:p>
        </p:txBody>
      </p:sp>
    </p:spTree>
    <p:extLst>
      <p:ext uri="{BB962C8B-B14F-4D97-AF65-F5344CB8AC3E}">
        <p14:creationId xmlns:p14="http://schemas.microsoft.com/office/powerpoint/2010/main" val="147338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Why are baselines useful?</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Baselines help assess progress.  They provide a starting point against which to interpret progress during the life of a project.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example, if at the end of the first year of a project 40% of 3</a:t>
            </a:r>
            <a:r>
              <a:rPr lang="en-US" sz="1200" b="0" i="0" u="none" strike="noStrike" kern="1200" baseline="30000" dirty="0">
                <a:solidFill>
                  <a:schemeClr val="tx1"/>
                </a:solidFill>
                <a:latin typeface="+mn-lt"/>
                <a:ea typeface="+mn-ea"/>
                <a:cs typeface="+mn-cs"/>
              </a:rPr>
              <a:t>rd</a:t>
            </a:r>
            <a:r>
              <a:rPr lang="en-US" sz="1200" b="0" i="0" u="none" strike="noStrike" kern="1200" baseline="0" dirty="0">
                <a:solidFill>
                  <a:schemeClr val="tx1"/>
                </a:solidFill>
                <a:latin typeface="+mn-lt"/>
                <a:ea typeface="+mn-ea"/>
                <a:cs typeface="+mn-cs"/>
              </a:rPr>
              <a:t> grade students are reading at grade level, we would want to know what the baseline value was to assess whether 40% is an improvement.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Establishing baselines also helps in setting targets.  If we know what the baseline value is, it informs potential target values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Lastly, baselines provide a key point </a:t>
            </a:r>
            <a:r>
              <a:rPr lang="en-US" altLang="en-US" sz="1200" dirty="0"/>
              <a:t>of </a:t>
            </a:r>
            <a:r>
              <a:rPr lang="en-US" altLang="en-US" sz="1200" b="1" dirty="0"/>
              <a:t>comparison</a:t>
            </a:r>
            <a:r>
              <a:rPr lang="en-US" altLang="en-US" sz="1200" dirty="0"/>
              <a:t> for evaluations and improve the conclusiveness of evaluation findings.</a:t>
            </a:r>
          </a:p>
          <a:p>
            <a:pPr marL="0" indent="0">
              <a:buFont typeface="Arial" panose="020B0604020202020204" pitchFamily="34" charset="0"/>
              <a:buNone/>
            </a:pPr>
            <a:endParaRPr lang="en-US" sz="1200" b="0" dirty="0">
              <a:solidFill>
                <a:schemeClr val="accent1"/>
              </a:solidFill>
            </a:endParaRPr>
          </a:p>
          <a:p>
            <a:endParaRPr lang="en-US" dirty="0"/>
          </a:p>
        </p:txBody>
      </p:sp>
    </p:spTree>
    <p:extLst>
      <p:ext uri="{BB962C8B-B14F-4D97-AF65-F5344CB8AC3E}">
        <p14:creationId xmlns:p14="http://schemas.microsoft.com/office/powerpoint/2010/main" val="128439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Establishing a Baseline</a:t>
            </a:r>
          </a:p>
          <a:p>
            <a:pPr marL="171450" indent="-171450">
              <a:buFont typeface="Arial" panose="020B0604020202020204" pitchFamily="34" charset="0"/>
              <a:buChar char="•"/>
            </a:pPr>
            <a:r>
              <a:rPr lang="en-US" dirty="0"/>
              <a:t>Depending on the indicator, baseline values can be one of the following:</a:t>
            </a:r>
          </a:p>
          <a:p>
            <a:pPr marL="0" indent="0">
              <a:buFont typeface="Arial" panose="020B0604020202020204" pitchFamily="34" charset="0"/>
              <a:buNone/>
            </a:pPr>
            <a:endParaRPr lang="en-US" dirty="0"/>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Set to zero – </a:t>
            </a:r>
            <a:r>
              <a:rPr lang="en-US" b="0" dirty="0">
                <a:solidFill>
                  <a:schemeClr val="accent6">
                    <a:lumMod val="50000"/>
                  </a:schemeClr>
                </a:solidFill>
              </a:rPr>
              <a:t>Baselines are frequently set to zero for </a:t>
            </a:r>
            <a:r>
              <a:rPr lang="en-US" sz="1200" b="0" dirty="0"/>
              <a:t>project </a:t>
            </a:r>
            <a:r>
              <a:rPr lang="en-US" sz="1200" dirty="0"/>
              <a:t>output indicators or indicators of lower-level results that measure the provision of goods and services.</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Already known or determined </a:t>
            </a:r>
            <a:r>
              <a:rPr lang="en-US" dirty="0">
                <a:solidFill>
                  <a:schemeClr val="accent6">
                    <a:lumMod val="50000"/>
                  </a:schemeClr>
                </a:solidFill>
              </a:rPr>
              <a:t>– Sometimes baseline values are available from </a:t>
            </a:r>
            <a:r>
              <a:rPr lang="en-US" sz="1200" dirty="0"/>
              <a:t>secondary sources, or from prior projects. For example, historical data on school attendance rates from government reports or from a prior child labor project.</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Collected pre-implementation – </a:t>
            </a:r>
            <a:r>
              <a:rPr lang="en-US" b="0" dirty="0">
                <a:solidFill>
                  <a:schemeClr val="accent6">
                    <a:lumMod val="50000"/>
                  </a:schemeClr>
                </a:solidFill>
              </a:rPr>
              <a:t>This is baseline data that is collected directly by the project before activities begin, such as through a survey, rapid assessment, etc. </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Rolling Baseline </a:t>
            </a:r>
            <a:r>
              <a:rPr lang="en-US" sz="1200" b="0" kern="1200" dirty="0">
                <a:solidFill>
                  <a:schemeClr val="accent6">
                    <a:lumMod val="50000"/>
                  </a:schemeClr>
                </a:solidFill>
                <a:latin typeface="+mn-lt"/>
                <a:ea typeface="+mn-ea"/>
                <a:cs typeface="+mn-cs"/>
              </a:rPr>
              <a:t>–Baselines </a:t>
            </a:r>
            <a:r>
              <a:rPr lang="en-US" b="0" dirty="0">
                <a:solidFill>
                  <a:schemeClr val="accent6">
                    <a:lumMod val="50000"/>
                  </a:schemeClr>
                </a:solidFill>
              </a:rPr>
              <a:t>can be established on a “rolling” bases – which is to say, at different points in project implementation based on when services are delivered to </a:t>
            </a:r>
            <a:r>
              <a:rPr lang="en-US" altLang="en-US" sz="1200" dirty="0"/>
              <a:t>different groups and/or geographic areas of a country.</a:t>
            </a:r>
          </a:p>
          <a:p>
            <a:pPr>
              <a:spcBef>
                <a:spcPts val="1587"/>
              </a:spcBef>
              <a:buClr>
                <a:srgbClr val="6C6463"/>
              </a:buClr>
              <a:buSzPct val="90000"/>
              <a:buFont typeface="Gill Sans MT" panose="020B0502020104020203" pitchFamily="34" charset="0"/>
              <a:buChar char="•"/>
              <a:tabLst>
                <a:tab pos="1583239" algn="l"/>
              </a:tabLst>
              <a:defRPr/>
            </a:pPr>
            <a:endParaRPr lang="en-US" altLang="en-US" sz="1200" dirty="0"/>
          </a:p>
          <a:p>
            <a:pPr>
              <a:spcBef>
                <a:spcPts val="1587"/>
              </a:spcBef>
              <a:buClr>
                <a:srgbClr val="6C6463"/>
              </a:buClr>
              <a:buSzPct val="90000"/>
              <a:buFont typeface="Gill Sans MT" panose="020B0502020104020203" pitchFamily="34" charset="0"/>
              <a:buChar char="•"/>
              <a:tabLst>
                <a:tab pos="1583239" algn="l"/>
              </a:tabLst>
              <a:defRPr/>
            </a:pPr>
            <a:r>
              <a:rPr lang="en-US" altLang="en-US" sz="1200" dirty="0"/>
              <a:t> We’ll explain these further in the following slides.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43092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itchFamily="34" charset="0"/>
                <a:ea typeface="ＭＳ Ｐゴシック" pitchFamily="34" charset="-128"/>
              </a:rPr>
              <a:t>Set to Zero.  Baselines are zero when the starting value of the indicator is zero. </a:t>
            </a:r>
            <a:r>
              <a:rPr lang="en-US" altLang="en-US" sz="1200" b="0" dirty="0">
                <a:latin typeface="Arial" pitchFamily="34" charset="0"/>
                <a:ea typeface="ＭＳ Ｐゴシック" pitchFamily="34" charset="-128"/>
              </a:rPr>
              <a:t>Zero baselines are typically used for indicators measuring delivery of project specific goods and services for the first time.  </a:t>
            </a:r>
          </a:p>
          <a:p>
            <a:pPr marL="171450" indent="-171450">
              <a:buFont typeface="Arial" panose="020B0604020202020204" pitchFamily="34" charset="0"/>
              <a:buChar char="•"/>
            </a:pPr>
            <a:r>
              <a:rPr lang="en-US" altLang="en-US" sz="2400" b="0" dirty="0"/>
              <a:t>For Example, </a:t>
            </a:r>
          </a:p>
          <a:p>
            <a:pPr marL="171450" indent="-171450">
              <a:buFont typeface="Arial" panose="020B0604020202020204" pitchFamily="34" charset="0"/>
              <a:buChar char="•"/>
            </a:pPr>
            <a:r>
              <a:rPr lang="en-US" altLang="en-US" sz="2400" b="0" dirty="0"/>
              <a:t>For the indicator “</a:t>
            </a:r>
            <a:r>
              <a:rPr lang="en-US" sz="2400" dirty="0"/>
              <a:t>Number of investigators trained”; the baseline value would be “0” since no investigators have been trained by the grantee before the project begins.</a:t>
            </a:r>
          </a:p>
          <a:p>
            <a:pPr marL="171450" indent="-171450">
              <a:buFont typeface="Arial" panose="020B0604020202020204" pitchFamily="34" charset="0"/>
              <a:buChar char="•"/>
            </a:pPr>
            <a:r>
              <a:rPr lang="en-US" sz="2400" dirty="0"/>
              <a:t>For the indicator, “Number of union meetings facilitated, none would have been facilitated before the project starts.” </a:t>
            </a:r>
            <a:endParaRPr lang="en-US" sz="1400" dirty="0"/>
          </a:p>
          <a:p>
            <a:pPr marL="171450" indent="-171450">
              <a:buFont typeface="Arial" panose="020B0604020202020204" pitchFamily="34" charset="0"/>
              <a:buChar char="•"/>
            </a:pPr>
            <a:r>
              <a:rPr lang="en-US" sz="2400" dirty="0"/>
              <a:t>Similarly, for the indicator “Number of project beneficiaries that obtain new employment within 6 months of completing the vocational program” the value would be zero. </a:t>
            </a:r>
            <a:endParaRPr lang="en-US" altLang="en-US" sz="2400" b="1" dirty="0"/>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9</a:t>
            </a:fld>
            <a:endParaRPr lang="en-US" altLang="en-US" sz="1200" dirty="0"/>
          </a:p>
        </p:txBody>
      </p:sp>
    </p:spTree>
    <p:extLst>
      <p:ext uri="{BB962C8B-B14F-4D97-AF65-F5344CB8AC3E}">
        <p14:creationId xmlns:p14="http://schemas.microsoft.com/office/powerpoint/2010/main" val="51302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tntfamilyhistory.blogspot.com/2014/08/fear-comes-in-many-different-forms.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hyperlink" Target="https://pdf.usaid.gov/pdf_docs/PA00Z9PQ.pdf" TargetMode="External"/><Relationship Id="rId4" Type="http://schemas.openxmlformats.org/officeDocument/2006/relationships/hyperlink" Target="https://usaidlearninglab.org/sites/default/files/resource/files/mt_performance_indicator_targets_final2021.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mp;E Concepts: &#10;Setting Baseline Values and Indicator Targets">
            <a:extLst>
              <a:ext uri="{FF2B5EF4-FFF2-40B4-BE49-F238E27FC236}">
                <a16:creationId xmlns:a16="http://schemas.microsoft.com/office/drawing/2014/main" id="{E981BF4E-579F-46AE-9B08-B1ED021CEDF1}"/>
              </a:ext>
            </a:extLst>
          </p:cNvPr>
          <p:cNvSpPr>
            <a:spLocks noGrp="1"/>
          </p:cNvSpPr>
          <p:nvPr>
            <p:ph type="ctrTitle"/>
          </p:nvPr>
        </p:nvSpPr>
        <p:spPr/>
        <p:txBody>
          <a:bodyPr>
            <a:normAutofit fontScale="90000"/>
          </a:bodyPr>
          <a:lstStyle/>
          <a:p>
            <a:r>
              <a:rPr lang="en-US" b="1" dirty="0"/>
              <a:t>M&amp;E Concepts: </a:t>
            </a:r>
            <a:br>
              <a:rPr lang="en-US" b="1" dirty="0"/>
            </a:br>
            <a:r>
              <a:rPr lang="en-US" b="1" dirty="0"/>
              <a:t>Setting Baseline Values and Indicator Targets</a:t>
            </a:r>
            <a:br>
              <a:rPr lang="en-US" sz="4000" dirty="0">
                <a:effectLst/>
                <a:ea typeface="Calibri" panose="020F0502020204030204" pitchFamily="34" charset="0"/>
              </a:rPr>
            </a:br>
            <a:endParaRPr lang="en-US" b="1" dirty="0"/>
          </a:p>
        </p:txBody>
      </p:sp>
      <p:sp>
        <p:nvSpPr>
          <p:cNvPr id="3" name="Subtitle 2">
            <a:extLst>
              <a:ext uri="{FF2B5EF4-FFF2-40B4-BE49-F238E27FC236}">
                <a16:creationId xmlns:a16="http://schemas.microsoft.com/office/drawing/2014/main" id="{9C0F7688-9440-4BC5-BA99-C7439BDE9FB4}"/>
              </a:ext>
            </a:extLst>
          </p:cNvPr>
          <p:cNvSpPr>
            <a:spLocks noGrp="1"/>
          </p:cNvSpPr>
          <p:nvPr>
            <p:ph type="subTitle" idx="1"/>
          </p:nvPr>
        </p:nvSpPr>
        <p:spPr>
          <a:xfrm>
            <a:off x="1706057" y="5553344"/>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Baseline Already Established "/>
          <p:cNvSpPr txBox="1">
            <a:spLocks noGrp="1"/>
          </p:cNvSpPr>
          <p:nvPr>
            <p:ph type="title" idx="4294967295"/>
          </p:nvPr>
        </p:nvSpPr>
        <p:spPr>
          <a:xfrm>
            <a:off x="486137" y="270064"/>
            <a:ext cx="11513797"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BA0C2F"/>
                </a:solidFill>
                <a:effectLst/>
                <a:uLnTx/>
                <a:uFillTx/>
                <a:latin typeface="+mj-lt"/>
                <a:ea typeface="+mj-ea"/>
                <a:cs typeface="Gill Sans MT"/>
              </a:rPr>
              <a:t>Baseline Already Established </a:t>
            </a:r>
          </a:p>
        </p:txBody>
      </p:sp>
      <p:graphicFrame>
        <p:nvGraphicFramePr>
          <p:cNvPr id="8" name="Table 8" descr="Scenario: &#10;Baseline Already Established &#10;When: &#10;Baseline exists and can be obtained from secondary sources (e.g., government, business, donors) or from past project reports&#10;Example: &#10;Secondary school drop out rate (Ministry of Education)&#10;&#10;% of business inspected for labor violations last year (Ministry of Labor)&#10;&#10;Number of farmers reporting using child labor (prior project)&#10;&#10;">
            <a:extLst>
              <a:ext uri="{FF2B5EF4-FFF2-40B4-BE49-F238E27FC236}">
                <a16:creationId xmlns:a16="http://schemas.microsoft.com/office/drawing/2014/main" id="{87079FCE-5312-4E56-95CB-DB44687E1A09}"/>
              </a:ext>
            </a:extLst>
          </p:cNvPr>
          <p:cNvGraphicFramePr>
            <a:graphicFrameLocks noGrp="1"/>
          </p:cNvGraphicFramePr>
          <p:nvPr>
            <p:extLst>
              <p:ext uri="{D42A27DB-BD31-4B8C-83A1-F6EECF244321}">
                <p14:modId xmlns:p14="http://schemas.microsoft.com/office/powerpoint/2010/main" val="3252137115"/>
              </p:ext>
            </p:extLst>
          </p:nvPr>
        </p:nvGraphicFramePr>
        <p:xfrm>
          <a:off x="638909" y="1363226"/>
          <a:ext cx="10642847" cy="4475128"/>
        </p:xfrm>
        <a:graphic>
          <a:graphicData uri="http://schemas.openxmlformats.org/drawingml/2006/table">
            <a:tbl>
              <a:tblPr firstRow="1" bandRow="1">
                <a:tableStyleId>{5C22544A-7EE6-4342-B048-85BDC9FD1C3A}</a:tableStyleId>
              </a:tblPr>
              <a:tblGrid>
                <a:gridCol w="2022736">
                  <a:extLst>
                    <a:ext uri="{9D8B030D-6E8A-4147-A177-3AD203B41FA5}">
                      <a16:colId xmlns:a16="http://schemas.microsoft.com/office/drawing/2014/main" val="3125638786"/>
                    </a:ext>
                  </a:extLst>
                </a:gridCol>
                <a:gridCol w="2890577">
                  <a:extLst>
                    <a:ext uri="{9D8B030D-6E8A-4147-A177-3AD203B41FA5}">
                      <a16:colId xmlns:a16="http://schemas.microsoft.com/office/drawing/2014/main" val="3446928159"/>
                    </a:ext>
                  </a:extLst>
                </a:gridCol>
                <a:gridCol w="5729534">
                  <a:extLst>
                    <a:ext uri="{9D8B030D-6E8A-4147-A177-3AD203B41FA5}">
                      <a16:colId xmlns:a16="http://schemas.microsoft.com/office/drawing/2014/main" val="4278236714"/>
                    </a:ext>
                  </a:extLst>
                </a:gridCol>
              </a:tblGrid>
              <a:tr h="524114">
                <a:tc>
                  <a:txBody>
                    <a:bodyPr/>
                    <a:lstStyle/>
                    <a:p>
                      <a:pPr algn="ctr"/>
                      <a:r>
                        <a:rPr lang="en-US" sz="2600" dirty="0"/>
                        <a:t>Scenario</a:t>
                      </a:r>
                    </a:p>
                  </a:txBody>
                  <a:tcPr marL="120949" marR="120949" marT="60475" marB="60475"/>
                </a:tc>
                <a:tc>
                  <a:txBody>
                    <a:bodyPr/>
                    <a:lstStyle/>
                    <a:p>
                      <a:pPr algn="ctr"/>
                      <a:r>
                        <a:rPr lang="en-US" sz="2600" dirty="0"/>
                        <a:t>When</a:t>
                      </a:r>
                    </a:p>
                  </a:txBody>
                  <a:tcPr marL="120949" marR="120949" marT="60475" marB="60475"/>
                </a:tc>
                <a:tc>
                  <a:txBody>
                    <a:bodyPr/>
                    <a:lstStyle/>
                    <a:p>
                      <a:pPr algn="ctr"/>
                      <a:r>
                        <a:rPr lang="en-US" sz="2600" dirty="0"/>
                        <a:t>Example</a:t>
                      </a:r>
                    </a:p>
                  </a:txBody>
                  <a:tcPr marL="120949" marR="120949" marT="60475" marB="60475"/>
                </a:tc>
                <a:extLst>
                  <a:ext uri="{0D108BD9-81ED-4DB2-BD59-A6C34878D82A}">
                    <a16:rowId xmlns:a16="http://schemas.microsoft.com/office/drawing/2014/main" val="3047411975"/>
                  </a:ext>
                </a:extLst>
              </a:tr>
              <a:tr h="3951014">
                <a:tc>
                  <a:txBody>
                    <a:bodyPr/>
                    <a:lstStyle/>
                    <a:p>
                      <a:r>
                        <a:rPr lang="en-US" sz="2600" b="1" dirty="0"/>
                        <a:t>Baseline  Already Established</a:t>
                      </a:r>
                    </a:p>
                  </a:txBody>
                  <a:tcPr marL="120949" marR="120949" marT="60475" marB="60475"/>
                </a:tc>
                <a:tc>
                  <a:txBody>
                    <a:bodyPr/>
                    <a:lstStyle/>
                    <a:p>
                      <a:pPr>
                        <a:spcBef>
                          <a:spcPts val="1200"/>
                        </a:spcBef>
                        <a:buClr>
                          <a:srgbClr val="6C6463"/>
                        </a:buClr>
                        <a:buSzPct val="90000"/>
                        <a:buFont typeface="Gill Sans MT" panose="020B0502020104020203" pitchFamily="34" charset="0"/>
                        <a:buNone/>
                        <a:tabLst>
                          <a:tab pos="1196975" algn="l"/>
                        </a:tabLst>
                        <a:defRPr/>
                      </a:pPr>
                      <a:r>
                        <a:rPr lang="en-US" sz="2600" dirty="0"/>
                        <a:t>Baseline exists and can be obtained from secondary sources (e.g., government, business, donors) or from past project reports</a:t>
                      </a:r>
                    </a:p>
                    <a:p>
                      <a:pPr>
                        <a:spcBef>
                          <a:spcPts val="1200"/>
                        </a:spcBef>
                        <a:buClr>
                          <a:srgbClr val="6C6463"/>
                        </a:buClr>
                        <a:buSzPct val="90000"/>
                        <a:buFont typeface="Gill Sans MT" panose="020B0502020104020203" pitchFamily="34" charset="0"/>
                        <a:buNone/>
                        <a:tabLst>
                          <a:tab pos="1196975" algn="l"/>
                        </a:tabLst>
                        <a:defRPr/>
                      </a:pPr>
                      <a:endParaRPr lang="en-US" sz="2600" dirty="0"/>
                    </a:p>
                  </a:txBody>
                  <a:tcPr marL="120949" marR="120949" marT="60475" marB="60475"/>
                </a:tc>
                <a:tc>
                  <a:txBody>
                    <a:bodyPr/>
                    <a:lstStyle/>
                    <a:p>
                      <a:pPr marL="285750" indent="-285750">
                        <a:buFont typeface="Arial" panose="020B0604020202020204" pitchFamily="34" charset="0"/>
                        <a:buChar char="•"/>
                      </a:pPr>
                      <a:r>
                        <a:rPr lang="en-US" sz="2600" dirty="0"/>
                        <a:t>Secondary school drop out rate (Ministry of Education)</a:t>
                      </a:r>
                    </a:p>
                    <a:p>
                      <a:pPr marL="0" indent="0">
                        <a:buFont typeface="Arial" panose="020B0604020202020204" pitchFamily="34" charset="0"/>
                        <a:buNone/>
                      </a:pPr>
                      <a:endParaRPr lang="en-US" sz="1400" dirty="0"/>
                    </a:p>
                    <a:p>
                      <a:pPr marL="285750" indent="-285750">
                        <a:buFont typeface="Arial" panose="020B0604020202020204" pitchFamily="34" charset="0"/>
                        <a:buChar char="•"/>
                      </a:pPr>
                      <a:r>
                        <a:rPr lang="en-US" sz="2600" dirty="0"/>
                        <a:t>% of business inspected for labor violations last year (Ministry of Labor)</a:t>
                      </a:r>
                    </a:p>
                    <a:p>
                      <a:pPr marL="285750" indent="-285750">
                        <a:buFont typeface="Arial" panose="020B0604020202020204" pitchFamily="34" charset="0"/>
                        <a:buChar char="•"/>
                      </a:pPr>
                      <a:endParaRPr lang="en-US" sz="1600" dirty="0">
                        <a:highlight>
                          <a:srgbClr val="FFFF00"/>
                        </a:highlight>
                      </a:endParaRPr>
                    </a:p>
                    <a:p>
                      <a:pPr marL="285750" indent="-285750">
                        <a:buFont typeface="Arial" panose="020B0604020202020204" pitchFamily="34" charset="0"/>
                        <a:buChar char="•"/>
                      </a:pPr>
                      <a:r>
                        <a:rPr lang="en-US" sz="2600" dirty="0"/>
                        <a:t>Number of farmers reporting using child labor (prior project)</a:t>
                      </a:r>
                    </a:p>
                  </a:txBody>
                  <a:tcPr marL="120949" marR="120949" marT="60475" marB="60475"/>
                </a:tc>
                <a:extLst>
                  <a:ext uri="{0D108BD9-81ED-4DB2-BD59-A6C34878D82A}">
                    <a16:rowId xmlns:a16="http://schemas.microsoft.com/office/drawing/2014/main" val="3357760276"/>
                  </a:ext>
                </a:extLst>
              </a:tr>
            </a:tbl>
          </a:graphicData>
        </a:graphic>
      </p:graphicFrame>
      <p:sp>
        <p:nvSpPr>
          <p:cNvPr id="5" name="Footer Placeholder 1">
            <a:extLst>
              <a:ext uri="{FF2B5EF4-FFF2-40B4-BE49-F238E27FC236}">
                <a16:creationId xmlns:a16="http://schemas.microsoft.com/office/drawing/2014/main" id="{851005B7-5CD5-4C1C-B2EE-92FAE14BED60}"/>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1659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Collect pre-implementation"/>
          <p:cNvSpPr txBox="1">
            <a:spLocks noGrp="1"/>
          </p:cNvSpPr>
          <p:nvPr>
            <p:ph type="title" idx="4294967295"/>
          </p:nvPr>
        </p:nvSpPr>
        <p:spPr>
          <a:xfrm>
            <a:off x="532435" y="169855"/>
            <a:ext cx="11943488"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BA0C2F"/>
                </a:solidFill>
                <a:effectLst/>
                <a:uLnTx/>
                <a:uFillTx/>
                <a:latin typeface="+mj-lt"/>
                <a:ea typeface="+mj-ea"/>
                <a:cs typeface="Gill Sans MT"/>
              </a:rPr>
              <a:t>Collect pre-implementation</a:t>
            </a:r>
          </a:p>
        </p:txBody>
      </p:sp>
      <p:graphicFrame>
        <p:nvGraphicFramePr>
          <p:cNvPr id="5" name="Table 8" descr="Scenario: &#10;Collect pre-implementation &#10;When: &#10;Secondary or past data do not exist; Primary data collection is required to establish baseline; &#10;Example: &#10;Institutional capacity of target NGOs &#10;&#10;Citizen perception of government involvement in labor rights&#10;Average income for target households&#10;&#10;">
            <a:extLst>
              <a:ext uri="{FF2B5EF4-FFF2-40B4-BE49-F238E27FC236}">
                <a16:creationId xmlns:a16="http://schemas.microsoft.com/office/drawing/2014/main" id="{B96E5F63-DF63-4681-928F-D5107A1CB8A4}"/>
              </a:ext>
            </a:extLst>
          </p:cNvPr>
          <p:cNvGraphicFramePr>
            <a:graphicFrameLocks noGrp="1"/>
          </p:cNvGraphicFramePr>
          <p:nvPr>
            <p:extLst>
              <p:ext uri="{D42A27DB-BD31-4B8C-83A1-F6EECF244321}">
                <p14:modId xmlns:p14="http://schemas.microsoft.com/office/powerpoint/2010/main" val="3433142690"/>
              </p:ext>
            </p:extLst>
          </p:nvPr>
        </p:nvGraphicFramePr>
        <p:xfrm>
          <a:off x="873675" y="1456976"/>
          <a:ext cx="10280703" cy="3919090"/>
        </p:xfrm>
        <a:graphic>
          <a:graphicData uri="http://schemas.openxmlformats.org/drawingml/2006/table">
            <a:tbl>
              <a:tblPr firstRow="1" bandRow="1">
                <a:tableStyleId>{5C22544A-7EE6-4342-B048-85BDC9FD1C3A}</a:tableStyleId>
              </a:tblPr>
              <a:tblGrid>
                <a:gridCol w="2955491">
                  <a:extLst>
                    <a:ext uri="{9D8B030D-6E8A-4147-A177-3AD203B41FA5}">
                      <a16:colId xmlns:a16="http://schemas.microsoft.com/office/drawing/2014/main" val="3125638786"/>
                    </a:ext>
                  </a:extLst>
                </a:gridCol>
                <a:gridCol w="2852240">
                  <a:extLst>
                    <a:ext uri="{9D8B030D-6E8A-4147-A177-3AD203B41FA5}">
                      <a16:colId xmlns:a16="http://schemas.microsoft.com/office/drawing/2014/main" val="3446928159"/>
                    </a:ext>
                  </a:extLst>
                </a:gridCol>
                <a:gridCol w="4472972">
                  <a:extLst>
                    <a:ext uri="{9D8B030D-6E8A-4147-A177-3AD203B41FA5}">
                      <a16:colId xmlns:a16="http://schemas.microsoft.com/office/drawing/2014/main" val="4278236714"/>
                    </a:ext>
                  </a:extLst>
                </a:gridCol>
              </a:tblGrid>
              <a:tr h="562744">
                <a:tc>
                  <a:txBody>
                    <a:bodyPr/>
                    <a:lstStyle/>
                    <a:p>
                      <a:pPr algn="ctr"/>
                      <a:r>
                        <a:rPr lang="en-US" sz="2600" dirty="0"/>
                        <a:t>Scenario</a:t>
                      </a:r>
                    </a:p>
                  </a:txBody>
                  <a:tcPr marL="120949" marR="120949" marT="60475" marB="60475"/>
                </a:tc>
                <a:tc>
                  <a:txBody>
                    <a:bodyPr/>
                    <a:lstStyle/>
                    <a:p>
                      <a:pPr algn="ctr"/>
                      <a:r>
                        <a:rPr lang="en-US" sz="2600" dirty="0"/>
                        <a:t>When</a:t>
                      </a:r>
                    </a:p>
                  </a:txBody>
                  <a:tcPr marL="120949" marR="120949" marT="60475" marB="60475"/>
                </a:tc>
                <a:tc>
                  <a:txBody>
                    <a:bodyPr/>
                    <a:lstStyle/>
                    <a:p>
                      <a:pPr algn="ctr"/>
                      <a:r>
                        <a:rPr lang="en-US" sz="2600" dirty="0"/>
                        <a:t>Example</a:t>
                      </a:r>
                    </a:p>
                  </a:txBody>
                  <a:tcPr marL="120949" marR="120949" marT="60475" marB="60475"/>
                </a:tc>
                <a:extLst>
                  <a:ext uri="{0D108BD9-81ED-4DB2-BD59-A6C34878D82A}">
                    <a16:rowId xmlns:a16="http://schemas.microsoft.com/office/drawing/2014/main" val="3047411975"/>
                  </a:ext>
                </a:extLst>
              </a:tr>
              <a:tr h="3356346">
                <a:tc>
                  <a:txBody>
                    <a:bodyPr/>
                    <a:lstStyle/>
                    <a:p>
                      <a:r>
                        <a:rPr lang="en-US" sz="2600" b="1" dirty="0"/>
                        <a:t>Collect pre-implementation</a:t>
                      </a:r>
                    </a:p>
                  </a:txBody>
                  <a:tcPr marL="120949" marR="120949" marT="60475" marB="60475"/>
                </a:tc>
                <a:tc>
                  <a:txBody>
                    <a:bodyPr/>
                    <a:lstStyle/>
                    <a:p>
                      <a:r>
                        <a:rPr lang="en-US" sz="2600" dirty="0"/>
                        <a:t>Secondary or past data do not exist; Primary data collection is required to establish baseline; </a:t>
                      </a:r>
                    </a:p>
                  </a:txBody>
                  <a:tcPr marL="120949" marR="120949" marT="60475" marB="60475"/>
                </a:tc>
                <a:tc>
                  <a:txBody>
                    <a:bodyPr/>
                    <a:lstStyle/>
                    <a:p>
                      <a:pPr marL="285750" indent="-285750">
                        <a:buFont typeface="Arial" panose="020B0604020202020204" pitchFamily="34" charset="0"/>
                        <a:buChar char="•"/>
                      </a:pPr>
                      <a:r>
                        <a:rPr lang="en-US" sz="2600" dirty="0"/>
                        <a:t>Institutional capacity of target NGOs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600" dirty="0"/>
                        <a:t>Citizen perception of government involvement in labor rights</a:t>
                      </a:r>
                      <a:endParaRPr lang="en-US" sz="1300" dirty="0"/>
                    </a:p>
                    <a:p>
                      <a:pPr marL="285750" indent="-285750">
                        <a:buFont typeface="Arial" panose="020B0604020202020204" pitchFamily="34" charset="0"/>
                        <a:buChar char="•"/>
                      </a:pPr>
                      <a:r>
                        <a:rPr lang="en-US" sz="2600" dirty="0"/>
                        <a:t>Average income for target households</a:t>
                      </a:r>
                    </a:p>
                  </a:txBody>
                  <a:tcPr marL="120949" marR="120949" marT="60475" marB="60475"/>
                </a:tc>
                <a:extLst>
                  <a:ext uri="{0D108BD9-81ED-4DB2-BD59-A6C34878D82A}">
                    <a16:rowId xmlns:a16="http://schemas.microsoft.com/office/drawing/2014/main" val="3357760276"/>
                  </a:ext>
                </a:extLst>
              </a:tr>
            </a:tbl>
          </a:graphicData>
        </a:graphic>
      </p:graphicFrame>
      <p:sp>
        <p:nvSpPr>
          <p:cNvPr id="8" name="Footer Placeholder 1">
            <a:extLst>
              <a:ext uri="{FF2B5EF4-FFF2-40B4-BE49-F238E27FC236}">
                <a16:creationId xmlns:a16="http://schemas.microsoft.com/office/drawing/2014/main" id="{DAB00B38-94D8-4AF6-BA16-BF2DB38C5BFD}"/>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7950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olling Baseline ">
            <a:extLst>
              <a:ext uri="{FF2B5EF4-FFF2-40B4-BE49-F238E27FC236}">
                <a16:creationId xmlns:a16="http://schemas.microsoft.com/office/drawing/2014/main" id="{EA418718-CB0A-4F50-9972-5BA39C01C642}"/>
              </a:ext>
            </a:extLst>
          </p:cNvPr>
          <p:cNvSpPr>
            <a:spLocks noGrp="1"/>
          </p:cNvSpPr>
          <p:nvPr>
            <p:ph type="title"/>
          </p:nvPr>
        </p:nvSpPr>
        <p:spPr/>
        <p:txBody>
          <a:bodyPr/>
          <a:lstStyle/>
          <a:p>
            <a:r>
              <a:rPr lang="en-US" dirty="0"/>
              <a:t>Rolling Baseline </a:t>
            </a:r>
          </a:p>
        </p:txBody>
      </p:sp>
      <p:graphicFrame>
        <p:nvGraphicFramePr>
          <p:cNvPr id="5" name="Table 8" descr="Scenario: &#10;Rolling Baseline &#10;When: &#10;An indicator has multiple baseline values and baseline dates;&#10;An activity is rolled out to different groups/regions at different times&#10;Example: &#10;Registry of beneficiaries by target province in different years&#10;&#10;Average pre-test score of project participants by cohort&#10;&#10;">
            <a:extLst>
              <a:ext uri="{FF2B5EF4-FFF2-40B4-BE49-F238E27FC236}">
                <a16:creationId xmlns:a16="http://schemas.microsoft.com/office/drawing/2014/main" id="{CA0C3C54-A4A8-40E8-9E04-8D429833A2AD}"/>
              </a:ext>
            </a:extLst>
          </p:cNvPr>
          <p:cNvGraphicFramePr>
            <a:graphicFrameLocks noGrp="1"/>
          </p:cNvGraphicFramePr>
          <p:nvPr>
            <p:extLst>
              <p:ext uri="{D42A27DB-BD31-4B8C-83A1-F6EECF244321}">
                <p14:modId xmlns:p14="http://schemas.microsoft.com/office/powerpoint/2010/main" val="1344547138"/>
              </p:ext>
            </p:extLst>
          </p:nvPr>
        </p:nvGraphicFramePr>
        <p:xfrm>
          <a:off x="788324" y="1775267"/>
          <a:ext cx="10280704" cy="3505847"/>
        </p:xfrm>
        <a:graphic>
          <a:graphicData uri="http://schemas.openxmlformats.org/drawingml/2006/table">
            <a:tbl>
              <a:tblPr firstRow="1" bandRow="1">
                <a:tableStyleId>{5C22544A-7EE6-4342-B048-85BDC9FD1C3A}</a:tableStyleId>
              </a:tblPr>
              <a:tblGrid>
                <a:gridCol w="1691840">
                  <a:extLst>
                    <a:ext uri="{9D8B030D-6E8A-4147-A177-3AD203B41FA5}">
                      <a16:colId xmlns:a16="http://schemas.microsoft.com/office/drawing/2014/main" val="3125638786"/>
                    </a:ext>
                  </a:extLst>
                </a:gridCol>
                <a:gridCol w="4386673">
                  <a:extLst>
                    <a:ext uri="{9D8B030D-6E8A-4147-A177-3AD203B41FA5}">
                      <a16:colId xmlns:a16="http://schemas.microsoft.com/office/drawing/2014/main" val="3446928159"/>
                    </a:ext>
                  </a:extLst>
                </a:gridCol>
                <a:gridCol w="4202191">
                  <a:extLst>
                    <a:ext uri="{9D8B030D-6E8A-4147-A177-3AD203B41FA5}">
                      <a16:colId xmlns:a16="http://schemas.microsoft.com/office/drawing/2014/main" val="4278236714"/>
                    </a:ext>
                  </a:extLst>
                </a:gridCol>
              </a:tblGrid>
              <a:tr h="562744">
                <a:tc>
                  <a:txBody>
                    <a:bodyPr/>
                    <a:lstStyle/>
                    <a:p>
                      <a:r>
                        <a:rPr lang="en-US" sz="2600" dirty="0"/>
                        <a:t>Scenario</a:t>
                      </a:r>
                    </a:p>
                  </a:txBody>
                  <a:tcPr marL="120949" marR="120949" marT="60475" marB="60475"/>
                </a:tc>
                <a:tc>
                  <a:txBody>
                    <a:bodyPr/>
                    <a:lstStyle/>
                    <a:p>
                      <a:pPr algn="ctr"/>
                      <a:r>
                        <a:rPr lang="en-US" sz="2600" dirty="0"/>
                        <a:t>When</a:t>
                      </a:r>
                    </a:p>
                  </a:txBody>
                  <a:tcPr marL="120949" marR="120949" marT="60475" marB="60475"/>
                </a:tc>
                <a:tc>
                  <a:txBody>
                    <a:bodyPr/>
                    <a:lstStyle/>
                    <a:p>
                      <a:pPr algn="ctr"/>
                      <a:r>
                        <a:rPr lang="en-US" sz="2600" dirty="0"/>
                        <a:t>Example</a:t>
                      </a:r>
                    </a:p>
                  </a:txBody>
                  <a:tcPr marL="120949" marR="120949" marT="60475" marB="60475"/>
                </a:tc>
                <a:extLst>
                  <a:ext uri="{0D108BD9-81ED-4DB2-BD59-A6C34878D82A}">
                    <a16:rowId xmlns:a16="http://schemas.microsoft.com/office/drawing/2014/main" val="3047411975"/>
                  </a:ext>
                </a:extLst>
              </a:tr>
              <a:tr h="2943103">
                <a:tc>
                  <a:txBody>
                    <a:bodyPr/>
                    <a:lstStyle/>
                    <a:p>
                      <a:r>
                        <a:rPr lang="en-US" sz="2600" b="1" dirty="0"/>
                        <a:t>Rolling Baseline</a:t>
                      </a:r>
                    </a:p>
                  </a:txBody>
                  <a:tcPr marL="120949" marR="120949" marT="60475" marB="60475"/>
                </a:tc>
                <a:tc>
                  <a:txBody>
                    <a:bodyPr/>
                    <a:lstStyle/>
                    <a:p>
                      <a:pPr marL="55563" lvl="1" indent="0">
                        <a:buNone/>
                      </a:pPr>
                      <a:r>
                        <a:rPr lang="en-US" altLang="en-US" sz="2600" dirty="0"/>
                        <a:t>An indicator has multiple baseline values and baseline dates;</a:t>
                      </a:r>
                    </a:p>
                    <a:p>
                      <a:pPr marL="55563" lvl="1" indent="0">
                        <a:buNone/>
                      </a:pPr>
                      <a:r>
                        <a:rPr lang="en-US" altLang="en-US" sz="2600" dirty="0"/>
                        <a:t>An activity is rolled out to different groups/regions at different times</a:t>
                      </a:r>
                    </a:p>
                  </a:txBody>
                  <a:tcPr marL="120949" marR="120949" marT="60475" marB="60475"/>
                </a:tc>
                <a:tc>
                  <a:txBody>
                    <a:bodyPr/>
                    <a:lstStyle/>
                    <a:p>
                      <a:pPr marL="398463" lvl="1" indent="-342900">
                        <a:buFont typeface="Arial" panose="020B0604020202020204" pitchFamily="34" charset="0"/>
                        <a:buChar char="•"/>
                      </a:pPr>
                      <a:r>
                        <a:rPr lang="en-US" altLang="en-US" sz="2600" dirty="0"/>
                        <a:t>Registry of beneficiaries by target province in different years</a:t>
                      </a:r>
                    </a:p>
                    <a:p>
                      <a:pPr marL="55563" lvl="1" indent="0">
                        <a:buFont typeface="Arial" panose="020B0604020202020204" pitchFamily="34" charset="0"/>
                        <a:buNone/>
                      </a:pPr>
                      <a:endParaRPr lang="en-US" altLang="en-US" sz="2600" dirty="0"/>
                    </a:p>
                    <a:p>
                      <a:pPr marL="398463" lvl="1" indent="-342900">
                        <a:buFont typeface="Arial" panose="020B0604020202020204" pitchFamily="34" charset="0"/>
                        <a:buChar char="•"/>
                      </a:pPr>
                      <a:r>
                        <a:rPr lang="en-US" altLang="en-US" sz="2600" dirty="0"/>
                        <a:t>Average pre-test score of project participants by cohort</a:t>
                      </a:r>
                    </a:p>
                  </a:txBody>
                  <a:tcPr marL="120949" marR="120949" marT="60475" marB="60475"/>
                </a:tc>
                <a:extLst>
                  <a:ext uri="{0D108BD9-81ED-4DB2-BD59-A6C34878D82A}">
                    <a16:rowId xmlns:a16="http://schemas.microsoft.com/office/drawing/2014/main" val="3357760276"/>
                  </a:ext>
                </a:extLst>
              </a:tr>
            </a:tbl>
          </a:graphicData>
        </a:graphic>
      </p:graphicFrame>
      <p:sp>
        <p:nvSpPr>
          <p:cNvPr id="2" name="Footer Placeholder 1">
            <a:extLst>
              <a:ext uri="{FF2B5EF4-FFF2-40B4-BE49-F238E27FC236}">
                <a16:creationId xmlns:a16="http://schemas.microsoft.com/office/drawing/2014/main" id="{B27E06E9-35F9-4DAB-9267-E994AAB8D8C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31162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rget Setting ">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Target Setting </a:t>
            </a:r>
          </a:p>
        </p:txBody>
      </p:sp>
    </p:spTree>
    <p:extLst>
      <p:ext uri="{BB962C8B-B14F-4D97-AF65-F5344CB8AC3E}">
        <p14:creationId xmlns:p14="http://schemas.microsoft.com/office/powerpoint/2010/main" val="3121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at is a target?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What is a target? </a:t>
            </a:r>
          </a:p>
        </p:txBody>
      </p:sp>
      <p:sp>
        <p:nvSpPr>
          <p:cNvPr id="3" name="Content Placeholder 2" descr="A target is the specific, planned level of result to be achieved within an explicit timeframe with a given level of resources. &#10;Targets are set for all project indicators.&#10;">
            <a:extLst>
              <a:ext uri="{FF2B5EF4-FFF2-40B4-BE49-F238E27FC236}">
                <a16:creationId xmlns:a16="http://schemas.microsoft.com/office/drawing/2014/main" id="{899D53A3-0873-4795-B6D8-E299669A3614}"/>
              </a:ext>
            </a:extLst>
          </p:cNvPr>
          <p:cNvSpPr>
            <a:spLocks noGrp="1"/>
          </p:cNvSpPr>
          <p:nvPr>
            <p:ph sz="quarter" idx="13"/>
          </p:nvPr>
        </p:nvSpPr>
        <p:spPr>
          <a:xfrm>
            <a:off x="591661" y="1307611"/>
            <a:ext cx="10639048" cy="1667818"/>
          </a:xfrm>
        </p:spPr>
        <p:txBody>
          <a:bodyPr>
            <a:normAutofit/>
          </a:bodyPr>
          <a:lstStyle/>
          <a:p>
            <a:pPr>
              <a:lnSpc>
                <a:spcPct val="110000"/>
              </a:lnSpc>
            </a:pPr>
            <a:r>
              <a:rPr lang="en-US" sz="2800" dirty="0"/>
              <a:t>A </a:t>
            </a:r>
            <a:r>
              <a:rPr lang="en-US" sz="2800" b="1" dirty="0"/>
              <a:t>target </a:t>
            </a:r>
            <a:r>
              <a:rPr lang="en-US" sz="2800" dirty="0"/>
              <a:t>is the specific, planned level of result to be achieved within an explicit timeframe with a given level of resources. </a:t>
            </a:r>
          </a:p>
          <a:p>
            <a:r>
              <a:rPr lang="en-US" altLang="en-US" sz="2800" dirty="0"/>
              <a:t>Targets are set for all project indicators.</a:t>
            </a:r>
          </a:p>
          <a:p>
            <a:pPr marL="0" indent="0">
              <a:buNone/>
            </a:pPr>
            <a:endParaRPr lang="en-US" sz="2800" dirty="0"/>
          </a:p>
          <a:p>
            <a:endParaRPr lang="en-US" dirty="0"/>
          </a:p>
        </p:txBody>
      </p:sp>
      <p:graphicFrame>
        <p:nvGraphicFramePr>
          <p:cNvPr id="5" name="Table 4" descr="Indicator table &#10;Number of youth trained in vocational job skills &#10;Years--Baseline 2016, then 2017, 2018, then end of project year 2019 &#10;Targets and actual figures ">
            <a:extLst>
              <a:ext uri="{FF2B5EF4-FFF2-40B4-BE49-F238E27FC236}">
                <a16:creationId xmlns:a16="http://schemas.microsoft.com/office/drawing/2014/main" id="{2961E645-132C-491C-ADDC-511F7C0960A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10034447"/>
              </p:ext>
            </p:extLst>
          </p:nvPr>
        </p:nvGraphicFramePr>
        <p:xfrm>
          <a:off x="1532505" y="3202419"/>
          <a:ext cx="8360217" cy="2651760"/>
        </p:xfrm>
        <a:graphic>
          <a:graphicData uri="http://schemas.openxmlformats.org/drawingml/2006/table">
            <a:tbl>
              <a:tblPr firstRow="1" bandRow="1">
                <a:tableStyleId>{5C22544A-7EE6-4342-B048-85BDC9FD1C3A}</a:tableStyleId>
              </a:tblPr>
              <a:tblGrid>
                <a:gridCol w="2797955">
                  <a:extLst>
                    <a:ext uri="{9D8B030D-6E8A-4147-A177-3AD203B41FA5}">
                      <a16:colId xmlns:a16="http://schemas.microsoft.com/office/drawing/2014/main" val="20000"/>
                    </a:ext>
                  </a:extLst>
                </a:gridCol>
                <a:gridCol w="2455206">
                  <a:extLst>
                    <a:ext uri="{9D8B030D-6E8A-4147-A177-3AD203B41FA5}">
                      <a16:colId xmlns:a16="http://schemas.microsoft.com/office/drawing/2014/main" val="20001"/>
                    </a:ext>
                  </a:extLst>
                </a:gridCol>
                <a:gridCol w="1805558">
                  <a:extLst>
                    <a:ext uri="{9D8B030D-6E8A-4147-A177-3AD203B41FA5}">
                      <a16:colId xmlns:a16="http://schemas.microsoft.com/office/drawing/2014/main" val="20002"/>
                    </a:ext>
                  </a:extLst>
                </a:gridCol>
                <a:gridCol w="1301498">
                  <a:extLst>
                    <a:ext uri="{9D8B030D-6E8A-4147-A177-3AD203B41FA5}">
                      <a16:colId xmlns:a16="http://schemas.microsoft.com/office/drawing/2014/main" val="20003"/>
                    </a:ext>
                  </a:extLst>
                </a:gridCol>
              </a:tblGrid>
              <a:tr h="433787">
                <a:tc rowSpan="5">
                  <a:txBody>
                    <a:bodyPr/>
                    <a:lstStyle/>
                    <a:p>
                      <a:pPr algn="ctr"/>
                      <a:r>
                        <a:rPr lang="en-US" sz="2400" dirty="0"/>
                        <a:t>Indicator:</a:t>
                      </a:r>
                      <a:r>
                        <a:rPr lang="en-US" sz="2400" baseline="0" dirty="0"/>
                        <a:t> </a:t>
                      </a:r>
                    </a:p>
                    <a:p>
                      <a:pPr algn="ctr"/>
                      <a:endParaRPr lang="en-US" sz="2400" baseline="0" dirty="0"/>
                    </a:p>
                    <a:p>
                      <a:pPr algn="ctr"/>
                      <a:r>
                        <a:rPr lang="en-US" sz="2400" b="0" baseline="0" dirty="0"/>
                        <a:t>Number of youth trained in vocational job skills</a:t>
                      </a:r>
                      <a:endParaRPr lang="en-US" sz="2400" b="0" dirty="0"/>
                    </a:p>
                  </a:txBody>
                  <a:tcPr/>
                </a:tc>
                <a:tc>
                  <a:txBody>
                    <a:bodyPr/>
                    <a:lstStyle/>
                    <a:p>
                      <a:pPr algn="ctr"/>
                      <a:r>
                        <a:rPr lang="en-US" sz="2400" dirty="0"/>
                        <a:t>Year</a:t>
                      </a:r>
                      <a:r>
                        <a:rPr lang="en-US" sz="2400" baseline="0" dirty="0"/>
                        <a:t> </a:t>
                      </a:r>
                      <a:r>
                        <a:rPr lang="en-US" sz="2400" dirty="0"/>
                        <a:t> </a:t>
                      </a:r>
                    </a:p>
                  </a:txBody>
                  <a:tcPr/>
                </a:tc>
                <a:tc>
                  <a:txBody>
                    <a:bodyPr/>
                    <a:lstStyle/>
                    <a:p>
                      <a:pPr algn="ctr"/>
                      <a:r>
                        <a:rPr lang="en-US" sz="2400" dirty="0"/>
                        <a:t>Target </a:t>
                      </a:r>
                    </a:p>
                  </a:txBody>
                  <a:tcPr/>
                </a:tc>
                <a:tc>
                  <a:txBody>
                    <a:bodyPr/>
                    <a:lstStyle/>
                    <a:p>
                      <a:pPr algn="ctr"/>
                      <a:r>
                        <a:rPr lang="en-US" sz="2400" dirty="0"/>
                        <a:t>Actual</a:t>
                      </a:r>
                    </a:p>
                  </a:txBody>
                  <a:tcPr/>
                </a:tc>
                <a:extLst>
                  <a:ext uri="{0D108BD9-81ED-4DB2-BD59-A6C34878D82A}">
                    <a16:rowId xmlns:a16="http://schemas.microsoft.com/office/drawing/2014/main" val="10000"/>
                  </a:ext>
                </a:extLst>
              </a:tr>
              <a:tr h="370840">
                <a:tc vMerge="1">
                  <a:txBody>
                    <a:bodyPr/>
                    <a:lstStyle/>
                    <a:p>
                      <a:pPr algn="ctr"/>
                      <a:endParaRPr lang="en-US" b="0" dirty="0">
                        <a:solidFill>
                          <a:schemeClr val="tx1"/>
                        </a:solidFill>
                      </a:endParaRPr>
                    </a:p>
                  </a:txBody>
                  <a:tcPr/>
                </a:tc>
                <a:tc>
                  <a:txBody>
                    <a:bodyPr/>
                    <a:lstStyle/>
                    <a:p>
                      <a:pPr algn="ctr"/>
                      <a:r>
                        <a:rPr lang="en-US" sz="2400" b="0" dirty="0">
                          <a:solidFill>
                            <a:schemeClr val="tx1"/>
                          </a:solidFill>
                          <a:latin typeface="+mn-lt"/>
                          <a:cs typeface="Tahoma" pitchFamily="34" charset="0"/>
                        </a:rPr>
                        <a:t>Baseline (2016) </a:t>
                      </a:r>
                      <a:endParaRPr lang="en-US" sz="2400" b="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0</a:t>
                      </a:r>
                    </a:p>
                  </a:txBody>
                  <a:tcPr/>
                </a:tc>
                <a:extLst>
                  <a:ext uri="{0D108BD9-81ED-4DB2-BD59-A6C34878D82A}">
                    <a16:rowId xmlns:a16="http://schemas.microsoft.com/office/drawing/2014/main" val="10001"/>
                  </a:ext>
                </a:extLst>
              </a:tr>
              <a:tr h="370840">
                <a:tc vMerge="1">
                  <a:txBody>
                    <a:bodyPr/>
                    <a:lstStyle/>
                    <a:p>
                      <a:pPr algn="ctr"/>
                      <a:endParaRPr lang="en-US" b="0" dirty="0">
                        <a:solidFill>
                          <a:schemeClr val="tx1"/>
                        </a:solidFill>
                      </a:endParaRPr>
                    </a:p>
                  </a:txBody>
                  <a:tcPr/>
                </a:tc>
                <a:tc>
                  <a:txBody>
                    <a:bodyPr/>
                    <a:lstStyle/>
                    <a:p>
                      <a:pPr algn="ctr"/>
                      <a:r>
                        <a:rPr lang="en-US" sz="2400" b="0" dirty="0">
                          <a:solidFill>
                            <a:schemeClr val="tx1"/>
                          </a:solidFill>
                          <a:latin typeface="+mn-lt"/>
                          <a:cs typeface="Times New Roman" pitchFamily="18" charset="0"/>
                        </a:rPr>
                        <a:t>2017</a:t>
                      </a:r>
                      <a:endParaRPr lang="en-US" sz="2400" b="0" dirty="0">
                        <a:solidFill>
                          <a:schemeClr val="tx1"/>
                        </a:solidFill>
                      </a:endParaRPr>
                    </a:p>
                  </a:txBody>
                  <a:tcPr/>
                </a:tc>
                <a:tc>
                  <a:txBody>
                    <a:bodyPr/>
                    <a:lstStyle/>
                    <a:p>
                      <a:pPr algn="ctr"/>
                      <a:r>
                        <a:rPr lang="en-US" sz="2400" b="1" dirty="0">
                          <a:solidFill>
                            <a:schemeClr val="tx1"/>
                          </a:solidFill>
                        </a:rPr>
                        <a:t>10,000</a:t>
                      </a:r>
                    </a:p>
                  </a:txBody>
                  <a:tcPr/>
                </a:tc>
                <a:tc>
                  <a:txBody>
                    <a:bodyPr/>
                    <a:lstStyle/>
                    <a:p>
                      <a:pPr algn="ctr"/>
                      <a:r>
                        <a:rPr lang="en-US" sz="2400" b="0" dirty="0">
                          <a:solidFill>
                            <a:schemeClr val="tx1"/>
                          </a:solidFill>
                        </a:rPr>
                        <a:t>8,500</a:t>
                      </a:r>
                    </a:p>
                  </a:txBody>
                  <a:tcPr/>
                </a:tc>
                <a:extLst>
                  <a:ext uri="{0D108BD9-81ED-4DB2-BD59-A6C34878D82A}">
                    <a16:rowId xmlns:a16="http://schemas.microsoft.com/office/drawing/2014/main" val="10002"/>
                  </a:ext>
                </a:extLst>
              </a:tr>
              <a:tr h="370840">
                <a:tc vMerge="1">
                  <a:txBody>
                    <a:bodyPr/>
                    <a:lstStyle/>
                    <a:p>
                      <a:pPr algn="ctr"/>
                      <a:endParaRPr lang="en-US" b="0" dirty="0">
                        <a:solidFill>
                          <a:schemeClr val="tx1"/>
                        </a:solidFill>
                      </a:endParaRPr>
                    </a:p>
                  </a:txBody>
                  <a:tcPr/>
                </a:tc>
                <a:tc>
                  <a:txBody>
                    <a:bodyPr/>
                    <a:lstStyle/>
                    <a:p>
                      <a:pPr algn="ctr"/>
                      <a:r>
                        <a:rPr lang="en-US" sz="2400" b="0" dirty="0">
                          <a:solidFill>
                            <a:schemeClr val="tx1"/>
                          </a:solidFill>
                          <a:latin typeface="+mn-lt"/>
                          <a:cs typeface="Times New Roman" pitchFamily="18" charset="0"/>
                        </a:rPr>
                        <a:t>2018</a:t>
                      </a:r>
                      <a:endParaRPr lang="en-US" sz="2400" b="0" dirty="0">
                        <a:solidFill>
                          <a:schemeClr val="tx1"/>
                        </a:solidFill>
                      </a:endParaRPr>
                    </a:p>
                  </a:txBody>
                  <a:tcPr/>
                </a:tc>
                <a:tc>
                  <a:txBody>
                    <a:bodyPr/>
                    <a:lstStyle/>
                    <a:p>
                      <a:pPr algn="ctr"/>
                      <a:r>
                        <a:rPr lang="en-US" sz="2400" b="1" dirty="0">
                          <a:solidFill>
                            <a:schemeClr val="tx1"/>
                          </a:solidFill>
                        </a:rPr>
                        <a:t>14,000</a:t>
                      </a:r>
                    </a:p>
                  </a:txBody>
                  <a:tcPr/>
                </a:tc>
                <a:tc>
                  <a:txBody>
                    <a:bodyPr/>
                    <a:lstStyle/>
                    <a:p>
                      <a:pPr algn="ctr"/>
                      <a:r>
                        <a:rPr lang="en-US" sz="2400" b="0" dirty="0">
                          <a:solidFill>
                            <a:schemeClr val="tx1"/>
                          </a:solidFill>
                        </a:rPr>
                        <a:t>15,200</a:t>
                      </a:r>
                    </a:p>
                  </a:txBody>
                  <a:tcPr/>
                </a:tc>
                <a:extLst>
                  <a:ext uri="{0D108BD9-81ED-4DB2-BD59-A6C34878D82A}">
                    <a16:rowId xmlns:a16="http://schemas.microsoft.com/office/drawing/2014/main" val="10003"/>
                  </a:ext>
                </a:extLst>
              </a:tr>
              <a:tr h="370840">
                <a:tc vMerge="1">
                  <a:txBody>
                    <a:bodyPr/>
                    <a:lstStyle/>
                    <a:p>
                      <a:pPr algn="ctr"/>
                      <a:endParaRPr lang="en-US" b="0" dirty="0">
                        <a:solidFill>
                          <a:schemeClr val="tx1"/>
                        </a:solidFill>
                      </a:endParaRPr>
                    </a:p>
                  </a:txBody>
                  <a:tcPr/>
                </a:tc>
                <a:tc>
                  <a:txBody>
                    <a:bodyPr/>
                    <a:lstStyle/>
                    <a:p>
                      <a:pPr algn="ctr"/>
                      <a:r>
                        <a:rPr lang="en-US" sz="2400" b="0" dirty="0">
                          <a:solidFill>
                            <a:schemeClr val="tx1"/>
                          </a:solidFill>
                          <a:latin typeface="+mn-lt"/>
                          <a:cs typeface="Times New Roman" pitchFamily="18" charset="0"/>
                        </a:rPr>
                        <a:t>End of Project (2019)</a:t>
                      </a:r>
                      <a:endParaRPr lang="en-US" sz="2400" b="0" dirty="0">
                        <a:solidFill>
                          <a:schemeClr val="tx1"/>
                        </a:solidFill>
                      </a:endParaRPr>
                    </a:p>
                  </a:txBody>
                  <a:tcPr/>
                </a:tc>
                <a:tc>
                  <a:txBody>
                    <a:bodyPr/>
                    <a:lstStyle/>
                    <a:p>
                      <a:pPr algn="ctr"/>
                      <a:r>
                        <a:rPr lang="en-US" sz="2400" b="1" dirty="0">
                          <a:solidFill>
                            <a:schemeClr val="tx1"/>
                          </a:solidFill>
                        </a:rPr>
                        <a:t>16,000</a:t>
                      </a:r>
                    </a:p>
                  </a:txBody>
                  <a:tcPr/>
                </a:tc>
                <a:tc>
                  <a:txBody>
                    <a:bodyPr/>
                    <a:lstStyle/>
                    <a:p>
                      <a:pPr algn="ctr"/>
                      <a:r>
                        <a:rPr lang="en-US" sz="2400" b="0" dirty="0">
                          <a:solidFill>
                            <a:schemeClr val="tx1"/>
                          </a:solidFill>
                        </a:rPr>
                        <a:t>16,700</a:t>
                      </a:r>
                    </a:p>
                  </a:txBody>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3340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y Set Targets?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Why Set Targets? </a:t>
            </a:r>
          </a:p>
        </p:txBody>
      </p:sp>
      <p:sp>
        <p:nvSpPr>
          <p:cNvPr id="3" name="Content Placeholder 2" descr="Communicate clear expectations and define success.&#10;Serve as the guideposts for planning and managing. &#10;Promote transparency and accountability.&#10;">
            <a:extLst>
              <a:ext uri="{FF2B5EF4-FFF2-40B4-BE49-F238E27FC236}">
                <a16:creationId xmlns:a16="http://schemas.microsoft.com/office/drawing/2014/main" id="{899D53A3-0873-4795-B6D8-E299669A3614}"/>
              </a:ext>
            </a:extLst>
          </p:cNvPr>
          <p:cNvSpPr>
            <a:spLocks noGrp="1"/>
          </p:cNvSpPr>
          <p:nvPr>
            <p:ph sz="quarter" idx="13"/>
          </p:nvPr>
        </p:nvSpPr>
        <p:spPr>
          <a:xfrm>
            <a:off x="632933" y="1448771"/>
            <a:ext cx="6072668" cy="2990708"/>
          </a:xfrm>
        </p:spPr>
        <p:txBody>
          <a:bodyPr>
            <a:normAutofit/>
          </a:bodyPr>
          <a:lstStyle/>
          <a:p>
            <a:r>
              <a:rPr lang="en-US" sz="3200" dirty="0"/>
              <a:t>Communicate clear expectations and define success.</a:t>
            </a:r>
          </a:p>
          <a:p>
            <a:r>
              <a:rPr lang="en-US" sz="3200" dirty="0"/>
              <a:t>Serve as the guideposts for planning and managing. </a:t>
            </a:r>
          </a:p>
          <a:p>
            <a:r>
              <a:rPr lang="en-US" sz="3200" dirty="0"/>
              <a:t>Promote transparency and accountability.</a:t>
            </a:r>
          </a:p>
          <a:p>
            <a:endParaRPr lang="en-US" sz="3200" dirty="0"/>
          </a:p>
        </p:txBody>
      </p:sp>
      <p:pic>
        <p:nvPicPr>
          <p:cNvPr id="7" name="Picture 6" descr="A picture containing text, sign, outdoor, street--Success/Failure">
            <a:extLst>
              <a:ext uri="{FF2B5EF4-FFF2-40B4-BE49-F238E27FC236}">
                <a16:creationId xmlns:a16="http://schemas.microsoft.com/office/drawing/2014/main" id="{DDFFD693-10FB-4B20-95D9-0FBA83ECE5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40460" y="3205815"/>
            <a:ext cx="4031422" cy="2679710"/>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671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ypes of Targets ">
            <a:extLst>
              <a:ext uri="{FF2B5EF4-FFF2-40B4-BE49-F238E27FC236}">
                <a16:creationId xmlns:a16="http://schemas.microsoft.com/office/drawing/2014/main" id="{AA5A2B27-8A8B-43EF-AF60-BD11A6E41202}"/>
              </a:ext>
            </a:extLst>
          </p:cNvPr>
          <p:cNvSpPr>
            <a:spLocks noGrp="1"/>
          </p:cNvSpPr>
          <p:nvPr>
            <p:ph type="ctrTitle"/>
          </p:nvPr>
        </p:nvSpPr>
        <p:spPr>
          <a:xfrm>
            <a:off x="686893" y="230192"/>
            <a:ext cx="10276913" cy="961175"/>
          </a:xfrm>
        </p:spPr>
        <p:txBody>
          <a:bodyPr>
            <a:normAutofit/>
          </a:bodyPr>
          <a:lstStyle/>
          <a:p>
            <a:pPr algn="l"/>
            <a:r>
              <a:rPr lang="en-US" sz="4400" dirty="0"/>
              <a:t>Types of Targets </a:t>
            </a:r>
          </a:p>
        </p:txBody>
      </p:sp>
      <p:sp>
        <p:nvSpPr>
          <p:cNvPr id="3" name="Content Placeholder 2" descr="Final Target: The expected value of an indicator and the end of a project (or some specific planning period).&#10;&#10;Interim Target: The expected value of an indicator for defined time periods, between the baseline year and the final target year (e.g., annually).&#10;&#10;Targets should be set based on indicator reporting periods (e.g. quarterly, annually, etc.) &#10;">
            <a:extLst>
              <a:ext uri="{FF2B5EF4-FFF2-40B4-BE49-F238E27FC236}">
                <a16:creationId xmlns:a16="http://schemas.microsoft.com/office/drawing/2014/main" id="{899D53A3-0873-4795-B6D8-E299669A3614}"/>
              </a:ext>
            </a:extLst>
          </p:cNvPr>
          <p:cNvSpPr>
            <a:spLocks noGrp="1"/>
          </p:cNvSpPr>
          <p:nvPr>
            <p:ph sz="quarter" idx="13"/>
          </p:nvPr>
        </p:nvSpPr>
        <p:spPr>
          <a:xfrm>
            <a:off x="720614" y="1624134"/>
            <a:ext cx="11041326" cy="4120943"/>
          </a:xfrm>
        </p:spPr>
        <p:txBody>
          <a:bodyPr>
            <a:normAutofit/>
          </a:bodyPr>
          <a:lstStyle/>
          <a:p>
            <a:pPr>
              <a:defRPr/>
            </a:pPr>
            <a:r>
              <a:rPr lang="en-US" sz="2800" b="1" dirty="0"/>
              <a:t>Final Target</a:t>
            </a:r>
            <a:r>
              <a:rPr lang="en-US" sz="2800" dirty="0"/>
              <a:t>: The expected value of an indicator and the end of a project (or some specific planning period).</a:t>
            </a:r>
          </a:p>
          <a:p>
            <a:pPr marL="0" indent="0">
              <a:buNone/>
              <a:defRPr/>
            </a:pPr>
            <a:endParaRPr lang="en-US" sz="2000" dirty="0"/>
          </a:p>
          <a:p>
            <a:pPr>
              <a:defRPr/>
            </a:pPr>
            <a:r>
              <a:rPr lang="en-US" sz="2800" b="1" dirty="0"/>
              <a:t>Interim Target</a:t>
            </a:r>
            <a:r>
              <a:rPr lang="en-US" sz="2800" dirty="0"/>
              <a:t>: The expected value of an indicator for defined time periods, between the baseline year and the final target year (e.g., annually).</a:t>
            </a:r>
          </a:p>
          <a:p>
            <a:pPr>
              <a:defRPr/>
            </a:pPr>
            <a:endParaRPr lang="en-US" sz="2800" dirty="0"/>
          </a:p>
          <a:p>
            <a:pPr marL="0" indent="0" algn="ctr">
              <a:buNone/>
              <a:defRPr/>
            </a:pPr>
            <a:r>
              <a:rPr lang="en-US" sz="3200" dirty="0">
                <a:solidFill>
                  <a:srgbClr val="002F6C"/>
                </a:solidFill>
              </a:rPr>
              <a:t>Targets should be set based on indicator reporting periods (e.g. quarterly, annually, etc.) </a:t>
            </a:r>
          </a:p>
          <a:p>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75277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ow to set targets">
            <a:extLst>
              <a:ext uri="{FF2B5EF4-FFF2-40B4-BE49-F238E27FC236}">
                <a16:creationId xmlns:a16="http://schemas.microsoft.com/office/drawing/2014/main" id="{AA5A2B27-8A8B-43EF-AF60-BD11A6E41202}"/>
              </a:ext>
            </a:extLst>
          </p:cNvPr>
          <p:cNvSpPr>
            <a:spLocks noGrp="1"/>
          </p:cNvSpPr>
          <p:nvPr>
            <p:ph type="ctrTitle"/>
          </p:nvPr>
        </p:nvSpPr>
        <p:spPr>
          <a:xfrm>
            <a:off x="649314" y="217666"/>
            <a:ext cx="10276913" cy="961175"/>
          </a:xfrm>
        </p:spPr>
        <p:txBody>
          <a:bodyPr>
            <a:normAutofit/>
          </a:bodyPr>
          <a:lstStyle/>
          <a:p>
            <a:pPr algn="l"/>
            <a:r>
              <a:rPr lang="en-US" sz="4400" dirty="0"/>
              <a:t>How to set targets</a:t>
            </a:r>
          </a:p>
        </p:txBody>
      </p:sp>
      <p:sp>
        <p:nvSpPr>
          <p:cNvPr id="3" name="Content Placeholder 2" descr="Step 1: Identify the baseline&#10;Step 2: Conduct analysis of relevant information&#10;Step 3: Document target values and reason selected &#10;">
            <a:extLst>
              <a:ext uri="{FF2B5EF4-FFF2-40B4-BE49-F238E27FC236}">
                <a16:creationId xmlns:a16="http://schemas.microsoft.com/office/drawing/2014/main" id="{899D53A3-0873-4795-B6D8-E299669A3614}"/>
              </a:ext>
            </a:extLst>
          </p:cNvPr>
          <p:cNvSpPr>
            <a:spLocks noGrp="1"/>
          </p:cNvSpPr>
          <p:nvPr>
            <p:ph sz="quarter" idx="13"/>
          </p:nvPr>
        </p:nvSpPr>
        <p:spPr>
          <a:xfrm>
            <a:off x="720614" y="1624134"/>
            <a:ext cx="10001665" cy="4120943"/>
          </a:xfrm>
        </p:spPr>
        <p:txBody>
          <a:bodyPr>
            <a:normAutofit/>
          </a:bodyPr>
          <a:lstStyle/>
          <a:p>
            <a:pPr marL="58738" lvl="1" indent="0">
              <a:lnSpc>
                <a:spcPct val="150000"/>
              </a:lnSpc>
              <a:buNone/>
              <a:defRPr/>
            </a:pPr>
            <a:r>
              <a:rPr lang="en-US" sz="3200" b="1" dirty="0"/>
              <a:t>Step 1: Identify the baseline</a:t>
            </a:r>
          </a:p>
          <a:p>
            <a:pPr marL="58738" lvl="1" indent="0">
              <a:lnSpc>
                <a:spcPct val="150000"/>
              </a:lnSpc>
              <a:buNone/>
              <a:defRPr/>
            </a:pPr>
            <a:r>
              <a:rPr lang="en-US" sz="3200" b="1" dirty="0"/>
              <a:t>Step 2: Conduct analysis of relevant information</a:t>
            </a:r>
          </a:p>
          <a:p>
            <a:pPr marL="58738" lvl="1" indent="0">
              <a:lnSpc>
                <a:spcPct val="150000"/>
              </a:lnSpc>
              <a:buNone/>
              <a:defRPr/>
            </a:pPr>
            <a:r>
              <a:rPr lang="en-US" sz="3200" b="1" dirty="0"/>
              <a:t>Step 3: Document target values and reason selected </a:t>
            </a:r>
            <a:endParaRPr lang="en-US" sz="2800" b="1" dirty="0"/>
          </a:p>
          <a:p>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5166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tep 1: Determine Baseline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Step 1: Determine Baseline </a:t>
            </a:r>
          </a:p>
        </p:txBody>
      </p:sp>
      <p:sp>
        <p:nvSpPr>
          <p:cNvPr id="3" name="Content Placeholder 2" descr="Define or identify the baseline&#10;What is the level of performance before the intervention?&#10;&#10;Baselines are either:&#10;Set to zero &#10;Already known or determined &#10;Collected pre-implementation &#10;Rolling Baseline &#10;">
            <a:extLst>
              <a:ext uri="{FF2B5EF4-FFF2-40B4-BE49-F238E27FC236}">
                <a16:creationId xmlns:a16="http://schemas.microsoft.com/office/drawing/2014/main" id="{899D53A3-0873-4795-B6D8-E299669A3614}"/>
              </a:ext>
            </a:extLst>
          </p:cNvPr>
          <p:cNvSpPr>
            <a:spLocks noGrp="1"/>
          </p:cNvSpPr>
          <p:nvPr>
            <p:ph sz="quarter" idx="13"/>
          </p:nvPr>
        </p:nvSpPr>
        <p:spPr>
          <a:xfrm>
            <a:off x="507671" y="1285932"/>
            <a:ext cx="10978696" cy="4676457"/>
          </a:xfrm>
        </p:spPr>
        <p:txBody>
          <a:bodyPr>
            <a:normAutofit/>
          </a:bodyPr>
          <a:lstStyle/>
          <a:p>
            <a:pPr marL="58738" lvl="1" indent="0">
              <a:buNone/>
              <a:defRPr/>
            </a:pPr>
            <a:r>
              <a:rPr lang="en-US" sz="3200" b="1" dirty="0"/>
              <a:t>Define or identify the baseline</a:t>
            </a:r>
          </a:p>
          <a:p>
            <a:pPr marL="401638" lvl="1" indent="-342900">
              <a:buFont typeface="Arial" panose="020B0604020202020204" pitchFamily="34" charset="0"/>
              <a:buChar char="•"/>
              <a:defRPr/>
            </a:pPr>
            <a:r>
              <a:rPr lang="en-US" sz="2800" dirty="0"/>
              <a:t>What is the level of performance before the intervention?</a:t>
            </a:r>
          </a:p>
          <a:p>
            <a:pPr marL="282575" indent="-282575">
              <a:spcBef>
                <a:spcPts val="1200"/>
              </a:spcBef>
              <a:buClr>
                <a:srgbClr val="B2B2B2"/>
              </a:buClr>
              <a:buSzPct val="90000"/>
              <a:buNone/>
              <a:tabLst>
                <a:tab pos="1196975" algn="l"/>
              </a:tabLst>
              <a:defRPr/>
            </a:pPr>
            <a:endParaRPr lang="en-US" sz="2400" b="1" i="1" dirty="0">
              <a:solidFill>
                <a:srgbClr val="C00000"/>
              </a:solidFill>
            </a:endParaRPr>
          </a:p>
          <a:p>
            <a:pPr marL="282575" indent="-282575">
              <a:spcBef>
                <a:spcPts val="1200"/>
              </a:spcBef>
              <a:buClr>
                <a:srgbClr val="B2B2B2"/>
              </a:buClr>
              <a:buSzPct val="90000"/>
              <a:buNone/>
              <a:tabLst>
                <a:tab pos="1196975" algn="l"/>
              </a:tabLst>
              <a:defRPr/>
            </a:pPr>
            <a:r>
              <a:rPr lang="en-US" sz="2400" b="1" i="1" dirty="0">
                <a:solidFill>
                  <a:srgbClr val="C00000"/>
                </a:solidFill>
              </a:rPr>
              <a:t>Baselines are either:</a:t>
            </a:r>
          </a:p>
          <a:p>
            <a:pPr>
              <a:spcBef>
                <a:spcPts val="1587"/>
              </a:spcBef>
              <a:buClr>
                <a:srgbClr val="6C6463"/>
              </a:buClr>
              <a:buSzPct val="90000"/>
              <a:buFont typeface="Gill Sans MT" panose="020B0502020104020203" pitchFamily="34" charset="0"/>
              <a:buChar char="•"/>
              <a:tabLst>
                <a:tab pos="1583239" algn="l"/>
              </a:tabLst>
              <a:defRPr/>
            </a:pPr>
            <a:r>
              <a:rPr lang="en-US" sz="2400" b="1" dirty="0">
                <a:solidFill>
                  <a:schemeClr val="accent6">
                    <a:lumMod val="50000"/>
                  </a:schemeClr>
                </a:solidFill>
              </a:rPr>
              <a:t>Set to zero </a:t>
            </a:r>
          </a:p>
          <a:p>
            <a:pPr>
              <a:spcBef>
                <a:spcPts val="1587"/>
              </a:spcBef>
              <a:buClr>
                <a:srgbClr val="6C6463"/>
              </a:buClr>
              <a:buSzPct val="90000"/>
              <a:buFont typeface="Gill Sans MT" panose="020B0502020104020203" pitchFamily="34" charset="0"/>
              <a:buChar char="•"/>
              <a:tabLst>
                <a:tab pos="1583239" algn="l"/>
              </a:tabLst>
              <a:defRPr/>
            </a:pPr>
            <a:r>
              <a:rPr lang="en-US" sz="2400" b="1" dirty="0">
                <a:solidFill>
                  <a:schemeClr val="accent6">
                    <a:lumMod val="50000"/>
                  </a:schemeClr>
                </a:solidFill>
              </a:rPr>
              <a:t>Already known or determined </a:t>
            </a:r>
          </a:p>
          <a:p>
            <a:pPr>
              <a:spcBef>
                <a:spcPts val="1587"/>
              </a:spcBef>
              <a:buClr>
                <a:srgbClr val="6C6463"/>
              </a:buClr>
              <a:buSzPct val="90000"/>
              <a:buFont typeface="Gill Sans MT" panose="020B0502020104020203" pitchFamily="34" charset="0"/>
              <a:buChar char="•"/>
              <a:tabLst>
                <a:tab pos="1583239" algn="l"/>
              </a:tabLst>
              <a:defRPr/>
            </a:pPr>
            <a:r>
              <a:rPr lang="en-US" sz="2400" b="1" dirty="0">
                <a:solidFill>
                  <a:schemeClr val="accent6">
                    <a:lumMod val="50000"/>
                  </a:schemeClr>
                </a:solidFill>
              </a:rPr>
              <a:t>Collected pre-implementation </a:t>
            </a:r>
          </a:p>
          <a:p>
            <a:pPr>
              <a:spcBef>
                <a:spcPts val="1587"/>
              </a:spcBef>
              <a:buClr>
                <a:srgbClr val="6C6463"/>
              </a:buClr>
              <a:buSzPct val="90000"/>
              <a:buFont typeface="Gill Sans MT" panose="020B0502020104020203" pitchFamily="34" charset="0"/>
              <a:buChar char="•"/>
              <a:tabLst>
                <a:tab pos="1583239" algn="l"/>
              </a:tabLst>
              <a:defRPr/>
            </a:pPr>
            <a:r>
              <a:rPr lang="en-US" sz="2400" b="1" dirty="0">
                <a:solidFill>
                  <a:schemeClr val="accent6">
                    <a:lumMod val="50000"/>
                  </a:schemeClr>
                </a:solidFill>
              </a:rPr>
              <a:t>Rolling Baseline </a:t>
            </a:r>
            <a:endParaRPr lang="en-US" altLang="en-US" sz="2400" dirty="0"/>
          </a:p>
          <a:p>
            <a:endParaRPr lang="en-US" sz="3600"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4034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tep 2: Conduct Analysis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Step 2: Conduct Analysis </a:t>
            </a:r>
          </a:p>
        </p:txBody>
      </p:sp>
      <p:sp>
        <p:nvSpPr>
          <p:cNvPr id="3" name="Content Placeholder 2" descr="Conduct Analysis of Relevant Information: &#10;&#10;Consider your intervention &#10;Review historical trends of the data&#10;Benchmark&#10;Research and expert opinion&#10;">
            <a:extLst>
              <a:ext uri="{FF2B5EF4-FFF2-40B4-BE49-F238E27FC236}">
                <a16:creationId xmlns:a16="http://schemas.microsoft.com/office/drawing/2014/main" id="{899D53A3-0873-4795-B6D8-E299669A3614}"/>
              </a:ext>
            </a:extLst>
          </p:cNvPr>
          <p:cNvSpPr>
            <a:spLocks noGrp="1"/>
          </p:cNvSpPr>
          <p:nvPr>
            <p:ph sz="quarter" idx="13"/>
          </p:nvPr>
        </p:nvSpPr>
        <p:spPr>
          <a:xfrm>
            <a:off x="570302" y="1298457"/>
            <a:ext cx="10202082" cy="4120943"/>
          </a:xfrm>
        </p:spPr>
        <p:txBody>
          <a:bodyPr>
            <a:normAutofit/>
          </a:bodyPr>
          <a:lstStyle/>
          <a:p>
            <a:pPr marL="0" indent="0">
              <a:buNone/>
              <a:defRPr/>
            </a:pPr>
            <a:r>
              <a:rPr lang="en-US" sz="3200" b="1" dirty="0"/>
              <a:t>Conduct Analysis of Relevant Information</a:t>
            </a:r>
            <a:r>
              <a:rPr lang="en-US" sz="3200" dirty="0"/>
              <a:t>: </a:t>
            </a:r>
          </a:p>
          <a:p>
            <a:pPr marL="0" indent="0">
              <a:buNone/>
              <a:defRPr/>
            </a:pPr>
            <a:endParaRPr lang="en-US" sz="900" dirty="0"/>
          </a:p>
          <a:p>
            <a:pPr marL="1085850" lvl="1" indent="-628650">
              <a:buFont typeface="+mj-lt"/>
              <a:buAutoNum type="alphaLcParenR"/>
              <a:defRPr/>
            </a:pPr>
            <a:r>
              <a:rPr lang="en-US" sz="2800" dirty="0"/>
              <a:t>Consider your intervention </a:t>
            </a:r>
          </a:p>
          <a:p>
            <a:pPr marL="1085850" lvl="1" indent="-628650">
              <a:buFont typeface="+mj-lt"/>
              <a:buAutoNum type="alphaLcParenR"/>
              <a:defRPr/>
            </a:pPr>
            <a:r>
              <a:rPr lang="en-US" sz="2800" dirty="0"/>
              <a:t>Review historical trends of the data</a:t>
            </a:r>
          </a:p>
          <a:p>
            <a:pPr marL="1085850" lvl="1" indent="-628650">
              <a:buFont typeface="+mj-lt"/>
              <a:buAutoNum type="alphaLcParenR"/>
              <a:defRPr/>
            </a:pPr>
            <a:r>
              <a:rPr lang="en-US" sz="2800" dirty="0"/>
              <a:t>Benchmark</a:t>
            </a:r>
          </a:p>
          <a:p>
            <a:pPr marL="1085850" lvl="1" indent="-628650">
              <a:buFont typeface="+mj-lt"/>
              <a:buAutoNum type="alphaLcParenR"/>
              <a:defRPr/>
            </a:pPr>
            <a:r>
              <a:rPr lang="en-US" sz="2800" dirty="0"/>
              <a:t>Research and expert opinion</a:t>
            </a:r>
            <a:endParaRPr lang="en-US" sz="3200" dirty="0"/>
          </a:p>
          <a:p>
            <a:endParaRPr lang="en-US" sz="3600"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065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mp;E Training Course Series">
            <a:extLst>
              <a:ext uri="{FF2B5EF4-FFF2-40B4-BE49-F238E27FC236}">
                <a16:creationId xmlns:a16="http://schemas.microsoft.com/office/drawing/2014/main" id="{877DC4DB-6A04-41E9-90AB-0B6B3FAE46F3}"/>
              </a:ext>
            </a:extLst>
          </p:cNvPr>
          <p:cNvSpPr>
            <a:spLocks noGrp="1"/>
          </p:cNvSpPr>
          <p:nvPr>
            <p:ph type="title"/>
          </p:nvPr>
        </p:nvSpPr>
        <p:spPr>
          <a:xfrm>
            <a:off x="168992" y="1"/>
            <a:ext cx="10353234" cy="1128676"/>
          </a:xfrm>
        </p:spPr>
        <p:txBody>
          <a:bodyPr>
            <a:normAutofit/>
          </a:bodyPr>
          <a:lstStyle/>
          <a:p>
            <a:r>
              <a:rPr lang="en-US" dirty="0"/>
              <a:t>M&amp;E Training Course Series</a:t>
            </a:r>
          </a:p>
        </p:txBody>
      </p:sp>
      <p:sp>
        <p:nvSpPr>
          <p:cNvPr id="4" name="TextBox 3" descr="Six Courses">
            <a:extLst>
              <a:ext uri="{FF2B5EF4-FFF2-40B4-BE49-F238E27FC236}">
                <a16:creationId xmlns:a16="http://schemas.microsoft.com/office/drawing/2014/main" id="{6D410631-1F0C-411F-BC54-128C59FD33B3}"/>
              </a:ext>
            </a:extLst>
          </p:cNvPr>
          <p:cNvSpPr txBox="1"/>
          <p:nvPr/>
        </p:nvSpPr>
        <p:spPr>
          <a:xfrm>
            <a:off x="356894" y="1119643"/>
            <a:ext cx="1855444" cy="523220"/>
          </a:xfrm>
          <a:prstGeom prst="rect">
            <a:avLst/>
          </a:prstGeom>
          <a:noFill/>
        </p:spPr>
        <p:txBody>
          <a:bodyPr wrap="none" rtlCol="0">
            <a:spAutoFit/>
          </a:bodyPr>
          <a:lstStyle/>
          <a:p>
            <a:r>
              <a:rPr lang="en-US" sz="2800" b="1" dirty="0"/>
              <a:t>Six Courses</a:t>
            </a:r>
          </a:p>
        </p:txBody>
      </p:sp>
      <p:sp>
        <p:nvSpPr>
          <p:cNvPr id="6" name="Content Placeholder 2" descr="Introduction to Results-Based Management&#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dirty="0">
                <a:effectLst/>
                <a:ea typeface="Calibri" panose="020F0502020204030204" pitchFamily="34" charset="0"/>
              </a:rPr>
              <a:t>Introduction to Results-Based </a:t>
            </a:r>
            <a:r>
              <a:rPr lang="en-US" sz="1800" dirty="0">
                <a:ea typeface="Calibri" panose="020F0502020204030204" pitchFamily="34" charset="0"/>
              </a:rPr>
              <a:t>M</a:t>
            </a:r>
            <a:r>
              <a:rPr lang="en-US" sz="1800" dirty="0">
                <a:effectLst/>
                <a:ea typeface="Calibri" panose="020F0502020204030204" pitchFamily="34" charset="0"/>
              </a:rPr>
              <a:t>anagement</a:t>
            </a:r>
          </a:p>
          <a:p>
            <a:pPr marL="0" indent="0" algn="ctr">
              <a:lnSpc>
                <a:spcPct val="110000"/>
              </a:lnSpc>
              <a:spcBef>
                <a:spcPts val="0"/>
              </a:spcBef>
              <a:buNone/>
            </a:pPr>
            <a:endParaRPr lang="en-US" sz="1800" dirty="0"/>
          </a:p>
        </p:txBody>
      </p:sp>
      <p:sp>
        <p:nvSpPr>
          <p:cNvPr id="12" name="Arrow: Right 11" descr="Arrow pointing right ">
            <a:extLst>
              <a:ext uri="{FF2B5EF4-FFF2-40B4-BE49-F238E27FC236}">
                <a16:creationId xmlns:a16="http://schemas.microsoft.com/office/drawing/2014/main" id="{CF0A2180-AB1B-4504-8819-8028371AD17A}"/>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2. Designing Results Frameworks ">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a:effectLst/>
                <a:ea typeface="Calibri" panose="020F0502020204030204" pitchFamily="34" charset="0"/>
              </a:rPr>
              <a:t>Designing Results </a:t>
            </a:r>
            <a:r>
              <a:rPr lang="en-US" sz="1800" dirty="0">
                <a:ea typeface="Calibri" panose="020F0502020204030204" pitchFamily="34" charset="0"/>
              </a:rPr>
              <a:t>F</a:t>
            </a:r>
            <a:r>
              <a:rPr lang="en-US" sz="1800" dirty="0">
                <a:effectLst/>
                <a:ea typeface="Calibri" panose="020F0502020204030204" pitchFamily="34" charset="0"/>
              </a:rPr>
              <a:t>rameworks </a:t>
            </a:r>
          </a:p>
          <a:p>
            <a:pPr marL="0" indent="0" algn="ctr">
              <a:spcBef>
                <a:spcPts val="0"/>
              </a:spcBef>
              <a:buNone/>
            </a:pPr>
            <a:endParaRPr lang="en-US" sz="1800" dirty="0"/>
          </a:p>
        </p:txBody>
      </p:sp>
      <p:sp>
        <p:nvSpPr>
          <p:cNvPr id="13" name="Arrow: Right 12" descr="Arrow pointing right ">
            <a:extLst>
              <a:ext uri="{FF2B5EF4-FFF2-40B4-BE49-F238E27FC236}">
                <a16:creationId xmlns:a16="http://schemas.microsoft.com/office/drawing/2014/main" id="{47B23084-B172-4184-8E1C-BDFE2994F7F4}"/>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2. Designing and Defining Performance Indicators ">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en-US"/>
            </a:defPPr>
            <a:lvl1pPr indent="0" algn="ctr">
              <a:lnSpc>
                <a:spcPct val="90000"/>
              </a:lnSpc>
              <a:spcBef>
                <a:spcPts val="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3. Designing and Defining Performance Indicators  </a:t>
            </a:r>
          </a:p>
        </p:txBody>
      </p:sp>
      <p:sp>
        <p:nvSpPr>
          <p:cNvPr id="17" name="Arrow: Right 16" descr="Arrow pointing right ">
            <a:extLst>
              <a:ext uri="{FF2B5EF4-FFF2-40B4-BE49-F238E27FC236}">
                <a16:creationId xmlns:a16="http://schemas.microsoft.com/office/drawing/2014/main" id="{AC54F107-59D5-4F49-9351-A52F4C16F66D}"/>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4. Developing Data Collection Tools &#10;">
            <a:extLst>
              <a:ext uri="{FF2B5EF4-FFF2-40B4-BE49-F238E27FC236}">
                <a16:creationId xmlns:a16="http://schemas.microsoft.com/office/drawing/2014/main" id="{CDF6F01E-44A2-40E0-8868-AE291630CDA8}"/>
              </a:ext>
            </a:extLst>
          </p:cNvPr>
          <p:cNvSpPr txBox="1">
            <a:spLocks/>
          </p:cNvSpPr>
          <p:nvPr/>
        </p:nvSpPr>
        <p:spPr>
          <a:xfrm>
            <a:off x="6410364" y="3440712"/>
            <a:ext cx="1480569" cy="1040980"/>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defPPr>
              <a:defRPr lang="en-US"/>
            </a:defPPr>
            <a:lvl1pPr indent="0" algn="ctr">
              <a:lnSpc>
                <a:spcPct val="90000"/>
              </a:lnSpc>
              <a:spcBef>
                <a:spcPts val="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 Developing Data Collection Tools </a:t>
            </a:r>
          </a:p>
          <a:p>
            <a:r>
              <a:rPr lang="en-US" dirty="0"/>
              <a:t> </a:t>
            </a:r>
          </a:p>
        </p:txBody>
      </p:sp>
      <p:sp>
        <p:nvSpPr>
          <p:cNvPr id="14" name="Arrow: Right 13" descr="Arrow pointing right ">
            <a:extLst>
              <a:ext uri="{FF2B5EF4-FFF2-40B4-BE49-F238E27FC236}">
                <a16:creationId xmlns:a16="http://schemas.microsoft.com/office/drawing/2014/main" id="{66ED1604-5A96-4FFD-8772-BA8BF5BC7215}"/>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5. Setting Baseline Values and Indicator Targets&#10;">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defPPr>
              <a:defRPr lang="en-US"/>
            </a:defPPr>
            <a:lvl1pPr indent="0" algn="ctr">
              <a:lnSpc>
                <a:spcPct val="90000"/>
              </a:lnSpc>
              <a:spcBef>
                <a:spcPts val="1000"/>
              </a:spcBef>
              <a:buFont typeface="Arial" panose="020B0604020202020204" pitchFamily="34" charset="0"/>
              <a:buNone/>
              <a:defRPr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5. Setting Baseline Values and Indicator Targets</a:t>
            </a:r>
          </a:p>
          <a:p>
            <a:r>
              <a:rPr lang="en-US" dirty="0"/>
              <a:t> </a:t>
            </a:r>
          </a:p>
        </p:txBody>
      </p:sp>
      <p:sp>
        <p:nvSpPr>
          <p:cNvPr id="18" name="Arrow: Right 17" descr="Arrow pointing right ">
            <a:extLst>
              <a:ext uri="{FF2B5EF4-FFF2-40B4-BE49-F238E27FC236}">
                <a16:creationId xmlns:a16="http://schemas.microsoft.com/office/drawing/2014/main" id="{EE72A6F0-621E-4A2A-871B-13E41E089B0C}"/>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6. Using Data For Project Improvement&#10;">
            <a:extLst>
              <a:ext uri="{FF2B5EF4-FFF2-40B4-BE49-F238E27FC236}">
                <a16:creationId xmlns:a16="http://schemas.microsoft.com/office/drawing/2014/main" id="{6F3DD347-2F55-4D87-BF63-9F3DFBD27493}"/>
              </a:ext>
            </a:extLst>
          </p:cNvPr>
          <p:cNvSpPr txBox="1">
            <a:spLocks/>
          </p:cNvSpPr>
          <p:nvPr/>
        </p:nvSpPr>
        <p:spPr>
          <a:xfrm>
            <a:off x="10282047" y="5023945"/>
            <a:ext cx="1635149" cy="9088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a:effectLst/>
                <a:ea typeface="Calibri" panose="020F0502020204030204" pitchFamily="34" charset="0"/>
              </a:rPr>
              <a:t>Using Data For </a:t>
            </a:r>
            <a:r>
              <a:rPr lang="en-US" sz="1800" dirty="0">
                <a:ea typeface="Calibri" panose="020F0502020204030204" pitchFamily="34" charset="0"/>
              </a:rPr>
              <a:t>P</a:t>
            </a:r>
            <a:r>
              <a:rPr lang="en-US" sz="1800" dirty="0">
                <a:effectLst/>
                <a:ea typeface="Calibri" panose="020F0502020204030204" pitchFamily="34" charset="0"/>
              </a:rPr>
              <a:t>roject </a:t>
            </a:r>
            <a:r>
              <a:rPr lang="en-US" sz="1800" dirty="0">
                <a:ea typeface="Calibri" panose="020F0502020204030204" pitchFamily="34" charset="0"/>
              </a:rPr>
              <a:t>I</a:t>
            </a:r>
            <a:r>
              <a:rPr lang="en-US" sz="1800" dirty="0">
                <a:effectLst/>
                <a:ea typeface="Calibri" panose="020F0502020204030204" pitchFamily="34" charset="0"/>
              </a:rPr>
              <a:t>mprovement</a:t>
            </a:r>
          </a:p>
          <a:p>
            <a:pPr marL="0" indent="0" algn="ctr">
              <a:buNone/>
            </a:pPr>
            <a:r>
              <a:rPr lang="en-US" sz="1800" dirty="0"/>
              <a:t> </a:t>
            </a:r>
          </a:p>
        </p:txBody>
      </p:sp>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1149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tep 2a: Consider Your Intervention">
            <a:extLst>
              <a:ext uri="{FF2B5EF4-FFF2-40B4-BE49-F238E27FC236}">
                <a16:creationId xmlns:a16="http://schemas.microsoft.com/office/drawing/2014/main" id="{AA5A2B27-8A8B-43EF-AF60-BD11A6E41202}"/>
              </a:ext>
            </a:extLst>
          </p:cNvPr>
          <p:cNvSpPr>
            <a:spLocks noGrp="1"/>
          </p:cNvSpPr>
          <p:nvPr>
            <p:ph type="ctrTitle"/>
          </p:nvPr>
        </p:nvSpPr>
        <p:spPr>
          <a:xfrm>
            <a:off x="411320" y="142509"/>
            <a:ext cx="10654245" cy="1024426"/>
          </a:xfrm>
        </p:spPr>
        <p:txBody>
          <a:bodyPr>
            <a:normAutofit/>
          </a:bodyPr>
          <a:lstStyle/>
          <a:p>
            <a:pPr algn="l"/>
            <a:r>
              <a:rPr lang="en-US" sz="4800" dirty="0"/>
              <a:t>Step 2a: Consider Your Intervention</a:t>
            </a:r>
            <a:endParaRPr lang="en-US" sz="11500" dirty="0"/>
          </a:p>
        </p:txBody>
      </p:sp>
      <p:sp>
        <p:nvSpPr>
          <p:cNvPr id="16" name="TextBox 15" descr="Results Chain &#10;">
            <a:extLst>
              <a:ext uri="{FF2B5EF4-FFF2-40B4-BE49-F238E27FC236}">
                <a16:creationId xmlns:a16="http://schemas.microsoft.com/office/drawing/2014/main" id="{D57E2ADC-2CEF-4AFD-B14D-A09E1C74ECFD}"/>
              </a:ext>
            </a:extLst>
          </p:cNvPr>
          <p:cNvSpPr txBox="1"/>
          <p:nvPr/>
        </p:nvSpPr>
        <p:spPr>
          <a:xfrm>
            <a:off x="1250164" y="1945485"/>
            <a:ext cx="1918539" cy="461665"/>
          </a:xfrm>
          <a:prstGeom prst="rect">
            <a:avLst/>
          </a:prstGeom>
          <a:noFill/>
        </p:spPr>
        <p:txBody>
          <a:bodyPr wrap="none" rtlCol="0">
            <a:spAutoFit/>
          </a:bodyPr>
          <a:lstStyle/>
          <a:p>
            <a:r>
              <a:rPr lang="en-US" sz="2400" u="sng" dirty="0"/>
              <a:t>Results Chain </a:t>
            </a:r>
          </a:p>
        </p:txBody>
      </p:sp>
      <p:sp>
        <p:nvSpPr>
          <p:cNvPr id="3" name="Content Placeholder 2" descr="Consider this indicator/target in relation to other indicators and targets&#10;">
            <a:extLst>
              <a:ext uri="{FF2B5EF4-FFF2-40B4-BE49-F238E27FC236}">
                <a16:creationId xmlns:a16="http://schemas.microsoft.com/office/drawing/2014/main" id="{899D53A3-0873-4795-B6D8-E299669A3614}"/>
              </a:ext>
            </a:extLst>
          </p:cNvPr>
          <p:cNvSpPr>
            <a:spLocks noGrp="1"/>
          </p:cNvSpPr>
          <p:nvPr>
            <p:ph sz="quarter" idx="13"/>
          </p:nvPr>
        </p:nvSpPr>
        <p:spPr>
          <a:xfrm>
            <a:off x="662000" y="1225551"/>
            <a:ext cx="11013166" cy="585059"/>
          </a:xfrm>
        </p:spPr>
        <p:txBody>
          <a:bodyPr>
            <a:normAutofit/>
          </a:bodyPr>
          <a:lstStyle/>
          <a:p>
            <a:pPr marL="0" indent="0">
              <a:buNone/>
            </a:pPr>
            <a:r>
              <a:rPr lang="en-US" sz="2800" dirty="0"/>
              <a:t>Consider this indicator/target in relation to other indicators and targets</a:t>
            </a:r>
          </a:p>
          <a:p>
            <a:endParaRPr lang="en-US" dirty="0"/>
          </a:p>
        </p:txBody>
      </p:sp>
      <p:sp>
        <p:nvSpPr>
          <p:cNvPr id="7" name="Rectangle 6" descr="Trained supervisors in labor practice &#10;">
            <a:extLst>
              <a:ext uri="{FF2B5EF4-FFF2-40B4-BE49-F238E27FC236}">
                <a16:creationId xmlns:a16="http://schemas.microsoft.com/office/drawing/2014/main" id="{F3E14668-872C-4B36-B659-C23874B364C6}"/>
              </a:ext>
            </a:extLst>
          </p:cNvPr>
          <p:cNvSpPr/>
          <p:nvPr/>
        </p:nvSpPr>
        <p:spPr>
          <a:xfrm>
            <a:off x="886457" y="4896475"/>
            <a:ext cx="3222080" cy="8241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Trained supervisors in labor practice </a:t>
            </a:r>
          </a:p>
        </p:txBody>
      </p:sp>
      <p:sp>
        <p:nvSpPr>
          <p:cNvPr id="9" name="Right Arrow 11" descr="Arrow pointing up">
            <a:extLst>
              <a:ext uri="{FF2B5EF4-FFF2-40B4-BE49-F238E27FC236}">
                <a16:creationId xmlns:a16="http://schemas.microsoft.com/office/drawing/2014/main" id="{BC00F360-E217-464F-A30C-E3FF20ED872C}"/>
              </a:ext>
            </a:extLst>
          </p:cNvPr>
          <p:cNvSpPr/>
          <p:nvPr/>
        </p:nvSpPr>
        <p:spPr>
          <a:xfrm rot="16200000">
            <a:off x="2264356" y="4512224"/>
            <a:ext cx="399632" cy="318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Rectangle 5" descr="Increased knowledge of labor practices by private sector actors &#10;">
            <a:extLst>
              <a:ext uri="{FF2B5EF4-FFF2-40B4-BE49-F238E27FC236}">
                <a16:creationId xmlns:a16="http://schemas.microsoft.com/office/drawing/2014/main" id="{5B39D3B3-88E0-47EE-BBDB-4DE877ABE64B}"/>
              </a:ext>
            </a:extLst>
          </p:cNvPr>
          <p:cNvSpPr/>
          <p:nvPr/>
        </p:nvSpPr>
        <p:spPr>
          <a:xfrm>
            <a:off x="924035" y="3623664"/>
            <a:ext cx="3222080" cy="8606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Increased knowledge of labor practices by private sector actors </a:t>
            </a:r>
          </a:p>
        </p:txBody>
      </p:sp>
      <p:sp>
        <p:nvSpPr>
          <p:cNvPr id="10" name="Right Arrow 12" descr="Arrow pointing up">
            <a:extLst>
              <a:ext uri="{FF2B5EF4-FFF2-40B4-BE49-F238E27FC236}">
                <a16:creationId xmlns:a16="http://schemas.microsoft.com/office/drawing/2014/main" id="{DEADEC3E-74D5-48F8-8C2A-CBDE99668F78}"/>
              </a:ext>
            </a:extLst>
          </p:cNvPr>
          <p:cNvSpPr/>
          <p:nvPr/>
        </p:nvSpPr>
        <p:spPr>
          <a:xfrm rot="16200000">
            <a:off x="2285952" y="3282415"/>
            <a:ext cx="318867" cy="35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descr="Increased use of improved labor practices &#10;">
            <a:extLst>
              <a:ext uri="{FF2B5EF4-FFF2-40B4-BE49-F238E27FC236}">
                <a16:creationId xmlns:a16="http://schemas.microsoft.com/office/drawing/2014/main" id="{C2C60FAF-6468-460C-AE4B-C39A2B5052BC}"/>
              </a:ext>
            </a:extLst>
          </p:cNvPr>
          <p:cNvSpPr/>
          <p:nvPr/>
        </p:nvSpPr>
        <p:spPr>
          <a:xfrm>
            <a:off x="1002082" y="2618793"/>
            <a:ext cx="3093929" cy="667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Increased use of improved labor practices </a:t>
            </a:r>
          </a:p>
        </p:txBody>
      </p:sp>
      <p:sp>
        <p:nvSpPr>
          <p:cNvPr id="17" name="TextBox 16" descr="Indicator">
            <a:extLst>
              <a:ext uri="{FF2B5EF4-FFF2-40B4-BE49-F238E27FC236}">
                <a16:creationId xmlns:a16="http://schemas.microsoft.com/office/drawing/2014/main" id="{4BAFF2FB-D045-48D4-A2AF-C890710B1388}"/>
              </a:ext>
            </a:extLst>
          </p:cNvPr>
          <p:cNvSpPr txBox="1"/>
          <p:nvPr/>
        </p:nvSpPr>
        <p:spPr>
          <a:xfrm>
            <a:off x="5217593" y="1940817"/>
            <a:ext cx="1411669" cy="461665"/>
          </a:xfrm>
          <a:prstGeom prst="rect">
            <a:avLst/>
          </a:prstGeom>
          <a:noFill/>
        </p:spPr>
        <p:txBody>
          <a:bodyPr wrap="none" rtlCol="0">
            <a:spAutoFit/>
          </a:bodyPr>
          <a:lstStyle/>
          <a:p>
            <a:r>
              <a:rPr lang="en-US" sz="2400" u="sng" dirty="0"/>
              <a:t>Indicators</a:t>
            </a:r>
          </a:p>
        </p:txBody>
      </p:sp>
      <p:sp>
        <p:nvSpPr>
          <p:cNvPr id="11" name="Rectangle 10" descr="# of supervisors trained on improved labor practices&#10;">
            <a:extLst>
              <a:ext uri="{FF2B5EF4-FFF2-40B4-BE49-F238E27FC236}">
                <a16:creationId xmlns:a16="http://schemas.microsoft.com/office/drawing/2014/main" id="{B7F7FE69-6B9E-4331-82F8-EC4542F61C88}"/>
              </a:ext>
            </a:extLst>
          </p:cNvPr>
          <p:cNvSpPr/>
          <p:nvPr/>
        </p:nvSpPr>
        <p:spPr>
          <a:xfrm>
            <a:off x="4639048" y="4847474"/>
            <a:ext cx="4266958" cy="707886"/>
          </a:xfrm>
          <a:prstGeom prst="rect">
            <a:avLst/>
          </a:prstGeom>
        </p:spPr>
        <p:txBody>
          <a:bodyPr wrap="square">
            <a:spAutoFit/>
          </a:bodyPr>
          <a:lstStyle/>
          <a:p>
            <a:r>
              <a:rPr lang="en-US" sz="2000" dirty="0"/>
              <a:t># of supervisors trained on improved labor practices</a:t>
            </a:r>
          </a:p>
        </p:txBody>
      </p:sp>
      <p:sp>
        <p:nvSpPr>
          <p:cNvPr id="13" name="Rectangle 12" descr="# of supervisors who can identify 4 or more good labor practices&#10;">
            <a:extLst>
              <a:ext uri="{FF2B5EF4-FFF2-40B4-BE49-F238E27FC236}">
                <a16:creationId xmlns:a16="http://schemas.microsoft.com/office/drawing/2014/main" id="{717CA459-964A-4D1E-9D22-910172474B5B}"/>
              </a:ext>
            </a:extLst>
          </p:cNvPr>
          <p:cNvSpPr/>
          <p:nvPr/>
        </p:nvSpPr>
        <p:spPr>
          <a:xfrm>
            <a:off x="4709217" y="3620590"/>
            <a:ext cx="4209314" cy="707886"/>
          </a:xfrm>
          <a:prstGeom prst="rect">
            <a:avLst/>
          </a:prstGeom>
        </p:spPr>
        <p:txBody>
          <a:bodyPr wrap="square">
            <a:spAutoFit/>
          </a:bodyPr>
          <a:lstStyle/>
          <a:p>
            <a:r>
              <a:rPr lang="en-US" sz="2000" dirty="0"/>
              <a:t># of supervisors who can identify 4 or more good labor practices</a:t>
            </a:r>
          </a:p>
        </p:txBody>
      </p:sp>
      <p:sp>
        <p:nvSpPr>
          <p:cNvPr id="8" name="Rectangle 7" descr="# of supervisors observed using improved labor practices&#10;">
            <a:extLst>
              <a:ext uri="{FF2B5EF4-FFF2-40B4-BE49-F238E27FC236}">
                <a16:creationId xmlns:a16="http://schemas.microsoft.com/office/drawing/2014/main" id="{87EA87CB-9D51-4260-8C94-CBD3D4AC4C69}"/>
              </a:ext>
            </a:extLst>
          </p:cNvPr>
          <p:cNvSpPr/>
          <p:nvPr/>
        </p:nvSpPr>
        <p:spPr>
          <a:xfrm>
            <a:off x="4689203" y="2532689"/>
            <a:ext cx="3828495" cy="707886"/>
          </a:xfrm>
          <a:prstGeom prst="rect">
            <a:avLst/>
          </a:prstGeom>
        </p:spPr>
        <p:txBody>
          <a:bodyPr wrap="square">
            <a:spAutoFit/>
          </a:bodyPr>
          <a:lstStyle/>
          <a:p>
            <a:r>
              <a:rPr lang="en-US" sz="2000" dirty="0"/>
              <a:t># of supervisors observed using improved labor practices</a:t>
            </a:r>
          </a:p>
        </p:txBody>
      </p:sp>
      <p:sp>
        <p:nvSpPr>
          <p:cNvPr id="18" name="TextBox 17" descr="Targets&#10;">
            <a:extLst>
              <a:ext uri="{FF2B5EF4-FFF2-40B4-BE49-F238E27FC236}">
                <a16:creationId xmlns:a16="http://schemas.microsoft.com/office/drawing/2014/main" id="{A2DDAEFF-7581-4DF0-A584-DF4B62DBF787}"/>
              </a:ext>
            </a:extLst>
          </p:cNvPr>
          <p:cNvSpPr txBox="1"/>
          <p:nvPr/>
        </p:nvSpPr>
        <p:spPr>
          <a:xfrm>
            <a:off x="9100891" y="1912469"/>
            <a:ext cx="1078693" cy="461665"/>
          </a:xfrm>
          <a:prstGeom prst="rect">
            <a:avLst/>
          </a:prstGeom>
          <a:noFill/>
        </p:spPr>
        <p:txBody>
          <a:bodyPr wrap="none" rtlCol="0">
            <a:spAutoFit/>
          </a:bodyPr>
          <a:lstStyle/>
          <a:p>
            <a:r>
              <a:rPr lang="en-US" sz="2400" u="sng" dirty="0"/>
              <a:t>Targets</a:t>
            </a:r>
          </a:p>
        </p:txBody>
      </p:sp>
      <p:sp>
        <p:nvSpPr>
          <p:cNvPr id="12" name="Rectangle 11" descr="2,000">
            <a:extLst>
              <a:ext uri="{FF2B5EF4-FFF2-40B4-BE49-F238E27FC236}">
                <a16:creationId xmlns:a16="http://schemas.microsoft.com/office/drawing/2014/main" id="{08449039-F6AA-4980-98CA-F6C2DF0B2DFA}"/>
              </a:ext>
            </a:extLst>
          </p:cNvPr>
          <p:cNvSpPr/>
          <p:nvPr/>
        </p:nvSpPr>
        <p:spPr>
          <a:xfrm>
            <a:off x="9180558" y="4841702"/>
            <a:ext cx="1679508" cy="461665"/>
          </a:xfrm>
          <a:prstGeom prst="rect">
            <a:avLst/>
          </a:prstGeom>
        </p:spPr>
        <p:txBody>
          <a:bodyPr wrap="square">
            <a:spAutoFit/>
          </a:bodyPr>
          <a:lstStyle/>
          <a:p>
            <a:r>
              <a:rPr lang="en-US" sz="2400" dirty="0"/>
              <a:t>2,000</a:t>
            </a:r>
          </a:p>
        </p:txBody>
      </p:sp>
      <p:sp>
        <p:nvSpPr>
          <p:cNvPr id="14" name="Rectangle 13" descr="1,200">
            <a:extLst>
              <a:ext uri="{FF2B5EF4-FFF2-40B4-BE49-F238E27FC236}">
                <a16:creationId xmlns:a16="http://schemas.microsoft.com/office/drawing/2014/main" id="{5C4A7D0E-1E2F-4BED-A822-6EF44104C8F6}"/>
              </a:ext>
            </a:extLst>
          </p:cNvPr>
          <p:cNvSpPr/>
          <p:nvPr/>
        </p:nvSpPr>
        <p:spPr>
          <a:xfrm>
            <a:off x="9137270" y="3663995"/>
            <a:ext cx="1710270" cy="461665"/>
          </a:xfrm>
          <a:prstGeom prst="rect">
            <a:avLst/>
          </a:prstGeom>
        </p:spPr>
        <p:txBody>
          <a:bodyPr wrap="square">
            <a:spAutoFit/>
          </a:bodyPr>
          <a:lstStyle/>
          <a:p>
            <a:r>
              <a:rPr lang="en-US" sz="2400" dirty="0"/>
              <a:t>1,200</a:t>
            </a:r>
          </a:p>
        </p:txBody>
      </p:sp>
      <p:sp>
        <p:nvSpPr>
          <p:cNvPr id="15" name="Rectangle 14" descr="???">
            <a:extLst>
              <a:ext uri="{FF2B5EF4-FFF2-40B4-BE49-F238E27FC236}">
                <a16:creationId xmlns:a16="http://schemas.microsoft.com/office/drawing/2014/main" id="{170DD403-2F4B-4195-B2E6-E53CAE95A21E}"/>
              </a:ext>
            </a:extLst>
          </p:cNvPr>
          <p:cNvSpPr/>
          <p:nvPr/>
        </p:nvSpPr>
        <p:spPr>
          <a:xfrm>
            <a:off x="9295029" y="2614564"/>
            <a:ext cx="889564" cy="461665"/>
          </a:xfrm>
          <a:prstGeom prst="rect">
            <a:avLst/>
          </a:prstGeom>
        </p:spPr>
        <p:txBody>
          <a:bodyPr wrap="square">
            <a:spAutoFit/>
          </a:bodyPr>
          <a:lstStyle/>
          <a:p>
            <a:r>
              <a:rPr lang="en-US" sz="2400" dirty="0"/>
              <a:t>???</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411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tep 2a: Consider Your Intervention (cont.)">
            <a:extLst>
              <a:ext uri="{FF2B5EF4-FFF2-40B4-BE49-F238E27FC236}">
                <a16:creationId xmlns:a16="http://schemas.microsoft.com/office/drawing/2014/main" id="{AA5A2B27-8A8B-43EF-AF60-BD11A6E41202}"/>
              </a:ext>
              <a:ext uri="{C183D7F6-B498-43B3-948B-1728B52AA6E4}">
                <adec:decorative xmlns:adec="http://schemas.microsoft.com/office/drawing/2017/decorative" val="0"/>
              </a:ext>
            </a:extLst>
          </p:cNvPr>
          <p:cNvSpPr>
            <a:spLocks noGrp="1"/>
          </p:cNvSpPr>
          <p:nvPr>
            <p:ph type="ctrTitle"/>
          </p:nvPr>
        </p:nvSpPr>
        <p:spPr>
          <a:xfrm>
            <a:off x="256406" y="154523"/>
            <a:ext cx="10276913" cy="961175"/>
          </a:xfrm>
        </p:spPr>
        <p:txBody>
          <a:bodyPr>
            <a:normAutofit/>
          </a:bodyPr>
          <a:lstStyle/>
          <a:p>
            <a:pPr algn="l"/>
            <a:r>
              <a:rPr lang="en-US" sz="4400" dirty="0"/>
              <a:t>Step 2a: Consider Your Intervention (cont.)</a:t>
            </a:r>
            <a:endParaRPr lang="en-US" sz="9600" dirty="0"/>
          </a:p>
        </p:txBody>
      </p:sp>
      <p:sp>
        <p:nvSpPr>
          <p:cNvPr id="3" name="Content Placeholder 2" descr="Consider the pace of the change:&#10;When will you be implementing different components of your intervention? &#10;How many beneficiaries can you target in each year with the resources you have?&#10;">
            <a:extLst>
              <a:ext uri="{FF2B5EF4-FFF2-40B4-BE49-F238E27FC236}">
                <a16:creationId xmlns:a16="http://schemas.microsoft.com/office/drawing/2014/main" id="{899D53A3-0873-4795-B6D8-E299669A3614}"/>
              </a:ext>
            </a:extLst>
          </p:cNvPr>
          <p:cNvSpPr>
            <a:spLocks noGrp="1"/>
          </p:cNvSpPr>
          <p:nvPr>
            <p:ph sz="quarter" idx="13"/>
          </p:nvPr>
        </p:nvSpPr>
        <p:spPr>
          <a:xfrm>
            <a:off x="276851" y="1423511"/>
            <a:ext cx="11583846" cy="1611237"/>
          </a:xfrm>
        </p:spPr>
        <p:txBody>
          <a:bodyPr>
            <a:normAutofit/>
          </a:bodyPr>
          <a:lstStyle/>
          <a:p>
            <a:pPr marL="0" indent="0">
              <a:buNone/>
            </a:pPr>
            <a:r>
              <a:rPr lang="en-US" sz="3200" b="1" dirty="0"/>
              <a:t>Consider the pace of the change:</a:t>
            </a:r>
          </a:p>
          <a:p>
            <a:r>
              <a:rPr lang="en-US" sz="2400" dirty="0"/>
              <a:t>When will you be implementing different components of your intervention? </a:t>
            </a:r>
          </a:p>
          <a:p>
            <a:r>
              <a:rPr lang="en-US" sz="2400" dirty="0"/>
              <a:t>How many beneficiaries can you target in each year with the resources you have?</a:t>
            </a:r>
          </a:p>
        </p:txBody>
      </p:sp>
      <p:graphicFrame>
        <p:nvGraphicFramePr>
          <p:cNvPr id="5" name="Chart 4" descr="Graphic depiction of Target for number of teacher trained (interim) ">
            <a:extLst>
              <a:ext uri="{FF2B5EF4-FFF2-40B4-BE49-F238E27FC236}">
                <a16:creationId xmlns:a16="http://schemas.microsoft.com/office/drawing/2014/main" id="{4D8F43DB-EC07-4265-A776-8DD92106CDF2}"/>
              </a:ext>
            </a:extLst>
          </p:cNvPr>
          <p:cNvGraphicFramePr>
            <a:graphicFrameLocks/>
          </p:cNvGraphicFramePr>
          <p:nvPr>
            <p:extLst>
              <p:ext uri="{D42A27DB-BD31-4B8C-83A1-F6EECF244321}">
                <p14:modId xmlns:p14="http://schemas.microsoft.com/office/powerpoint/2010/main" val="1630406605"/>
              </p:ext>
            </p:extLst>
          </p:nvPr>
        </p:nvGraphicFramePr>
        <p:xfrm>
          <a:off x="276851" y="3280371"/>
          <a:ext cx="5523722" cy="2617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Graphic depicting Targets for Number of Teacher Trained (Cumulative) ">
            <a:extLst>
              <a:ext uri="{FF2B5EF4-FFF2-40B4-BE49-F238E27FC236}">
                <a16:creationId xmlns:a16="http://schemas.microsoft.com/office/drawing/2014/main" id="{996E204E-FB32-45DE-A7B7-3183EA68937B}"/>
              </a:ext>
            </a:extLst>
          </p:cNvPr>
          <p:cNvGraphicFramePr>
            <a:graphicFrameLocks/>
          </p:cNvGraphicFramePr>
          <p:nvPr>
            <p:extLst>
              <p:ext uri="{D42A27DB-BD31-4B8C-83A1-F6EECF244321}">
                <p14:modId xmlns:p14="http://schemas.microsoft.com/office/powerpoint/2010/main" val="975851827"/>
              </p:ext>
            </p:extLst>
          </p:nvPr>
        </p:nvGraphicFramePr>
        <p:xfrm>
          <a:off x="6113362" y="3142778"/>
          <a:ext cx="5896946" cy="2892491"/>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755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tep 2b: Historical Trends and Forecasting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Step 2b: Historical Trends and Forecasting </a:t>
            </a:r>
          </a:p>
        </p:txBody>
      </p:sp>
      <p:graphicFrame>
        <p:nvGraphicFramePr>
          <p:cNvPr id="6" name="Chart 5" descr="Graphic depicting Percentage of children attending secondary schools (2002-2008) ">
            <a:extLst>
              <a:ext uri="{FF2B5EF4-FFF2-40B4-BE49-F238E27FC236}">
                <a16:creationId xmlns:a16="http://schemas.microsoft.com/office/drawing/2014/main" id="{4C2B541D-FBAC-4B41-9168-3BCF7D4D1D18}"/>
              </a:ext>
            </a:extLst>
          </p:cNvPr>
          <p:cNvGraphicFramePr>
            <a:graphicFrameLocks/>
          </p:cNvGraphicFramePr>
          <p:nvPr>
            <p:extLst>
              <p:ext uri="{D42A27DB-BD31-4B8C-83A1-F6EECF244321}">
                <p14:modId xmlns:p14="http://schemas.microsoft.com/office/powerpoint/2010/main" val="597090783"/>
              </p:ext>
            </p:extLst>
          </p:nvPr>
        </p:nvGraphicFramePr>
        <p:xfrm>
          <a:off x="574158" y="1480074"/>
          <a:ext cx="8061649" cy="38978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descr="Baseline--depiction">
            <a:extLst>
              <a:ext uri="{FF2B5EF4-FFF2-40B4-BE49-F238E27FC236}">
                <a16:creationId xmlns:a16="http://schemas.microsoft.com/office/drawing/2014/main" id="{F0E673BE-4A75-46CA-9E50-28DC07B2AABA}"/>
              </a:ext>
            </a:extLst>
          </p:cNvPr>
          <p:cNvCxnSpPr>
            <a:cxnSpLocks/>
          </p:cNvCxnSpPr>
          <p:nvPr/>
        </p:nvCxnSpPr>
        <p:spPr>
          <a:xfrm flipH="1">
            <a:off x="7004239" y="2490160"/>
            <a:ext cx="506597" cy="9939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C218505-ACDA-4C85-AF99-2820D9131733}"/>
              </a:ext>
            </a:extLst>
          </p:cNvPr>
          <p:cNvSpPr txBox="1"/>
          <p:nvPr/>
        </p:nvSpPr>
        <p:spPr>
          <a:xfrm>
            <a:off x="6291431" y="2176817"/>
            <a:ext cx="1298753" cy="461665"/>
          </a:xfrm>
          <a:prstGeom prst="rect">
            <a:avLst/>
          </a:prstGeom>
          <a:noFill/>
        </p:spPr>
        <p:txBody>
          <a:bodyPr wrap="none" rtlCol="0">
            <a:spAutoFit/>
          </a:bodyPr>
          <a:lstStyle/>
          <a:p>
            <a:r>
              <a:rPr lang="en-US" sz="2400" dirty="0">
                <a:solidFill>
                  <a:srgbClr val="FF0000"/>
                </a:solidFill>
              </a:rPr>
              <a:t>Baseline </a:t>
            </a:r>
          </a:p>
        </p:txBody>
      </p:sp>
      <p:sp>
        <p:nvSpPr>
          <p:cNvPr id="5" name="TextBox 4" descr="Use historic data to estimate a future trend, then add the “value added”  by the intervention’s activities. &#10;">
            <a:extLst>
              <a:ext uri="{FF2B5EF4-FFF2-40B4-BE49-F238E27FC236}">
                <a16:creationId xmlns:a16="http://schemas.microsoft.com/office/drawing/2014/main" id="{8E5EDC6A-26C9-42F5-8BB0-E4BDDDF835E8}"/>
              </a:ext>
            </a:extLst>
          </p:cNvPr>
          <p:cNvSpPr txBox="1"/>
          <p:nvPr/>
        </p:nvSpPr>
        <p:spPr>
          <a:xfrm>
            <a:off x="8856275" y="2193267"/>
            <a:ext cx="3068247" cy="2677656"/>
          </a:xfrm>
          <a:prstGeom prst="rect">
            <a:avLst/>
          </a:prstGeom>
          <a:noFill/>
        </p:spPr>
        <p:txBody>
          <a:bodyPr wrap="square" rtlCol="0">
            <a:spAutoFit/>
          </a:bodyPr>
          <a:lstStyle/>
          <a:p>
            <a:pPr marL="19050" lvl="3" algn="ctr">
              <a:spcBef>
                <a:spcPts val="435"/>
              </a:spcBef>
              <a:buClr>
                <a:srgbClr val="B2B2B2"/>
              </a:buClr>
              <a:buSzPct val="100000"/>
            </a:pPr>
            <a:r>
              <a:rPr lang="en-US" altLang="en-US" sz="2800" dirty="0"/>
              <a:t>Use historic data to estimate a future trend, then add the “value added”  by the intervention’s activities.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9692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ep 2c: Benchmarking "/>
          <p:cNvSpPr>
            <a:spLocks noGrp="1"/>
          </p:cNvSpPr>
          <p:nvPr>
            <p:ph type="ctrTitle"/>
          </p:nvPr>
        </p:nvSpPr>
        <p:spPr>
          <a:xfrm>
            <a:off x="442157" y="328327"/>
            <a:ext cx="10529080" cy="961175"/>
          </a:xfrm>
          <a:prstGeom prst="rect">
            <a:avLst/>
          </a:prstGeom>
        </p:spPr>
        <p:txBody>
          <a:bodyPr>
            <a:normAutofit/>
          </a:bodyPr>
          <a:lstStyle/>
          <a:p>
            <a:pPr algn="l"/>
            <a:r>
              <a:rPr lang="en-US" sz="4400" dirty="0"/>
              <a:t>Step 2c: Benchmarking </a:t>
            </a:r>
          </a:p>
        </p:txBody>
      </p:sp>
      <p:sp>
        <p:nvSpPr>
          <p:cNvPr id="3" name="Content Placeholder 2" descr="Compare against similar programs and activities. &#10;&#10;Look at the achievement of other similar programs both within DOL and by other donor agencies.&#10;Look across similar context and indicators.&#10;Consider parallel experience from other countries.&#10;"/>
          <p:cNvSpPr>
            <a:spLocks noGrp="1"/>
          </p:cNvSpPr>
          <p:nvPr>
            <p:ph sz="quarter" idx="13"/>
          </p:nvPr>
        </p:nvSpPr>
        <p:spPr>
          <a:xfrm>
            <a:off x="442158" y="1644998"/>
            <a:ext cx="10529080" cy="2873993"/>
          </a:xfrm>
        </p:spPr>
        <p:txBody>
          <a:bodyPr/>
          <a:lstStyle/>
          <a:p>
            <a:pPr marL="0" indent="0">
              <a:buNone/>
            </a:pPr>
            <a:r>
              <a:rPr lang="en-US" sz="3174" dirty="0"/>
              <a:t>Compare against similar programs and activities. </a:t>
            </a:r>
          </a:p>
          <a:p>
            <a:pPr marL="0" indent="0">
              <a:buNone/>
            </a:pPr>
            <a:endParaRPr lang="en-US" sz="1190" dirty="0"/>
          </a:p>
          <a:p>
            <a:pPr lvl="1">
              <a:buFont typeface="Arial" panose="020B0604020202020204" pitchFamily="34" charset="0"/>
              <a:buChar char="•"/>
            </a:pPr>
            <a:r>
              <a:rPr lang="en-US" sz="2910" dirty="0"/>
              <a:t>Look at the achievement of other similar programs both within DOL and by other donor agencies.</a:t>
            </a:r>
          </a:p>
          <a:p>
            <a:pPr lvl="1">
              <a:buFont typeface="Arial" panose="020B0604020202020204" pitchFamily="34" charset="0"/>
              <a:buChar char="•"/>
            </a:pPr>
            <a:r>
              <a:rPr lang="en-US" sz="2910" dirty="0"/>
              <a:t>Look across similar context and indicators.</a:t>
            </a:r>
          </a:p>
          <a:p>
            <a:pPr lvl="1">
              <a:buFont typeface="Arial" panose="020B0604020202020204" pitchFamily="34" charset="0"/>
              <a:buChar char="•"/>
            </a:pPr>
            <a:r>
              <a:rPr lang="en-US" sz="2910" dirty="0">
                <a:sym typeface="Avenir Roman"/>
              </a:rPr>
              <a:t>Consider parallel experience from other countries</a:t>
            </a:r>
            <a:r>
              <a:rPr lang="en-US" sz="2645" dirty="0">
                <a:sym typeface="Avenir Roman"/>
              </a:rPr>
              <a:t>.</a:t>
            </a:r>
            <a:endParaRPr lang="en-US" sz="2645"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4" name="Footer Placeholder 1">
            <a:extLst>
              <a:ext uri="{FF2B5EF4-FFF2-40B4-BE49-F238E27FC236}">
                <a16:creationId xmlns:a16="http://schemas.microsoft.com/office/drawing/2014/main" id="{40F119B9-03FF-4352-B42F-A2E45CBCB9E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1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ep 2d: Research and Expert Opinion"/>
          <p:cNvSpPr>
            <a:spLocks noGrp="1"/>
          </p:cNvSpPr>
          <p:nvPr>
            <p:ph type="ctrTitle"/>
          </p:nvPr>
        </p:nvSpPr>
        <p:spPr>
          <a:xfrm>
            <a:off x="561703" y="291006"/>
            <a:ext cx="10297566" cy="961175"/>
          </a:xfrm>
          <a:prstGeom prst="rect">
            <a:avLst/>
          </a:prstGeom>
        </p:spPr>
        <p:txBody>
          <a:bodyPr vert="horz" lIns="91440" tIns="45720" rIns="91440" bIns="45720" rtlCol="0" anchor="b">
            <a:normAutofit/>
          </a:bodyPr>
          <a:lstStyle/>
          <a:p>
            <a:pPr algn="l"/>
            <a:r>
              <a:rPr lang="en-US" sz="4400" dirty="0"/>
              <a:t>Step 2d: Research and Expert Opinion</a:t>
            </a:r>
          </a:p>
        </p:txBody>
      </p:sp>
      <p:sp>
        <p:nvSpPr>
          <p:cNvPr id="3" name="Content Placeholder 2" descr="Review development research, literature focusing on evaluations and studies of relevant sectors, programs and projects.&#10;Think about external conditions that may affect indicator values over time (e.g., conflict, drought). &#10;&#10;Engage with technical experts, partners, program staff and beneficiaries about:&#10;What is possible and reasonable  with respect to a particular indicator and country setting?&#10;What factor may influence (positively or negatively) the level of targets?&#10;"/>
          <p:cNvSpPr>
            <a:spLocks noGrp="1"/>
          </p:cNvSpPr>
          <p:nvPr>
            <p:ph sz="quarter" idx="13"/>
          </p:nvPr>
        </p:nvSpPr>
        <p:spPr>
          <a:xfrm>
            <a:off x="423496" y="1439725"/>
            <a:ext cx="11519688" cy="4737140"/>
          </a:xfrm>
        </p:spPr>
        <p:txBody>
          <a:bodyPr>
            <a:normAutofit/>
          </a:bodyPr>
          <a:lstStyle/>
          <a:p>
            <a:pPr marL="416378" lvl="1" indent="-377962"/>
            <a:r>
              <a:rPr lang="en-US" sz="3200" dirty="0"/>
              <a:t>Review development research, literature focusing on evaluations and studies of relevant sectors, programs and projects.</a:t>
            </a:r>
          </a:p>
          <a:p>
            <a:pPr marL="720846" lvl="2" indent="-377962"/>
            <a:r>
              <a:rPr lang="en-US" sz="2800" dirty="0"/>
              <a:t>Think about external conditions that may affect indicator values over time (e.g., conflict, drought). </a:t>
            </a:r>
          </a:p>
          <a:p>
            <a:pPr marL="457182" lvl="2" indent="0">
              <a:buNone/>
            </a:pPr>
            <a:endParaRPr lang="en-US" sz="2800" dirty="0"/>
          </a:p>
          <a:p>
            <a:pPr marL="416378" lvl="1" indent="-377962"/>
            <a:r>
              <a:rPr lang="en-US" sz="3200" dirty="0"/>
              <a:t>Engage with technical experts, partners, program staff and beneficiaries about:</a:t>
            </a:r>
          </a:p>
          <a:p>
            <a:pPr marL="720846" lvl="2" indent="-377962"/>
            <a:r>
              <a:rPr lang="en-US" sz="2800" dirty="0"/>
              <a:t>What is possible and reasonable  with respect to a particular indicator and country setting?</a:t>
            </a:r>
          </a:p>
          <a:p>
            <a:pPr marL="720846" lvl="2" indent="-377962"/>
            <a:r>
              <a:rPr lang="en-US" sz="2800" dirty="0"/>
              <a:t>What factor may influence (positively or negatively) the level of targets?</a:t>
            </a:r>
          </a:p>
          <a:p>
            <a:pPr marL="38416" lvl="1" indent="0">
              <a:buNone/>
            </a:pPr>
            <a:endParaRPr lang="en-US" dirty="0"/>
          </a:p>
          <a:p>
            <a:endParaRPr lang="en-US" dirty="0"/>
          </a:p>
          <a:p>
            <a:endParaRPr lang="en-US" dirty="0"/>
          </a:p>
        </p:txBody>
      </p:sp>
      <p:sp>
        <p:nvSpPr>
          <p:cNvPr id="4" name="Footer Placeholder 1">
            <a:extLst>
              <a:ext uri="{FF2B5EF4-FFF2-40B4-BE49-F238E27FC236}">
                <a16:creationId xmlns:a16="http://schemas.microsoft.com/office/drawing/2014/main" id="{C29880EF-C4AA-4328-B7D2-DDEC86E09F54}"/>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60225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ep 3: Document Target"/>
          <p:cNvSpPr>
            <a:spLocks noGrp="1"/>
          </p:cNvSpPr>
          <p:nvPr>
            <p:ph type="ctrTitle"/>
          </p:nvPr>
        </p:nvSpPr>
        <p:spPr>
          <a:xfrm>
            <a:off x="535577" y="140437"/>
            <a:ext cx="10484997" cy="961175"/>
          </a:xfrm>
        </p:spPr>
        <p:txBody>
          <a:bodyPr>
            <a:normAutofit/>
          </a:bodyPr>
          <a:lstStyle/>
          <a:p>
            <a:pPr algn="l"/>
            <a:r>
              <a:rPr lang="en-US" sz="4400" dirty="0"/>
              <a:t>Step 3: Document Target</a:t>
            </a:r>
          </a:p>
        </p:txBody>
      </p:sp>
      <p:sp>
        <p:nvSpPr>
          <p:cNvPr id="3" name="Content Placeholder 2" descr="Document Target Values and Reasons Selected &#10;&#10;Document and file information on how/why you set the target values, to serve as a reference for:&#10;&#10;Analyzing actual performance data&#10;Setting targets in later years&#10;Responding to inquiries or audits"/>
          <p:cNvSpPr>
            <a:spLocks noGrp="1"/>
          </p:cNvSpPr>
          <p:nvPr>
            <p:ph sz="quarter" idx="13"/>
          </p:nvPr>
        </p:nvSpPr>
        <p:spPr>
          <a:xfrm>
            <a:off x="529587" y="1351020"/>
            <a:ext cx="10484997" cy="3734358"/>
          </a:xfrm>
        </p:spPr>
        <p:txBody>
          <a:bodyPr>
            <a:normAutofit/>
          </a:bodyPr>
          <a:lstStyle/>
          <a:p>
            <a:pPr marL="0" indent="0">
              <a:buNone/>
              <a:defRPr/>
            </a:pPr>
            <a:r>
              <a:rPr lang="en-US" sz="3174" b="1" dirty="0"/>
              <a:t>Document Target Values and Reasons Selected </a:t>
            </a:r>
          </a:p>
          <a:p>
            <a:pPr marL="0" indent="0">
              <a:buNone/>
              <a:defRPr/>
            </a:pPr>
            <a:endParaRPr lang="en-US" sz="1323" dirty="0"/>
          </a:p>
          <a:p>
            <a:pPr lvl="1">
              <a:defRPr/>
            </a:pPr>
            <a:r>
              <a:rPr lang="en-US" sz="3174" dirty="0"/>
              <a:t>Document and file information on how/why you set the target values, to serve as a reference for:</a:t>
            </a:r>
          </a:p>
          <a:p>
            <a:pPr marL="457182" lvl="1" indent="0">
              <a:buNone/>
              <a:defRPr/>
            </a:pPr>
            <a:endParaRPr lang="en-US" dirty="0"/>
          </a:p>
          <a:p>
            <a:pPr lvl="2">
              <a:spcBef>
                <a:spcPts val="0"/>
              </a:spcBef>
              <a:buFont typeface="Arial" pitchFamily="34" charset="0"/>
              <a:buChar char="-"/>
              <a:defRPr/>
            </a:pPr>
            <a:r>
              <a:rPr lang="en-US" sz="2645" dirty="0"/>
              <a:t>Analyzing actual performance data</a:t>
            </a:r>
          </a:p>
          <a:p>
            <a:pPr lvl="2">
              <a:spcBef>
                <a:spcPts val="0"/>
              </a:spcBef>
              <a:buFont typeface="Arial" pitchFamily="34" charset="0"/>
              <a:buChar char="-"/>
              <a:defRPr/>
            </a:pPr>
            <a:r>
              <a:rPr lang="en-US" sz="2645" dirty="0"/>
              <a:t>Setting targets in later years</a:t>
            </a:r>
          </a:p>
          <a:p>
            <a:pPr lvl="2">
              <a:spcBef>
                <a:spcPts val="0"/>
              </a:spcBef>
              <a:buFont typeface="Arial" pitchFamily="34" charset="0"/>
              <a:buChar char="-"/>
              <a:defRPr/>
            </a:pPr>
            <a:r>
              <a:rPr lang="en-US" sz="2645" dirty="0"/>
              <a:t>Responding to inquiries or audits</a:t>
            </a:r>
          </a:p>
        </p:txBody>
      </p:sp>
      <p:sp>
        <p:nvSpPr>
          <p:cNvPr id="6" name="Footer Placeholder 1">
            <a:extLst>
              <a:ext uri="{FF2B5EF4-FFF2-40B4-BE49-F238E27FC236}">
                <a16:creationId xmlns:a16="http://schemas.microsoft.com/office/drawing/2014/main" id="{91C118C2-63C2-42F1-A21A-7A0B75098FE3}"/>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469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Remember… &#10;Don’t set an indicator target in isolation.&#10;Consider targets in relation to targets of other indicators up and down the results chain.&#10;Consider interim targets in relation to the expected pace of change.&#10;&#10;Even the best analysis rarely captures all eventualities.&#10;Be sure to consult technical experts, partners, implementers, etc. &#10;&#10;The higher up the framework, the lower the project’s direct influence –  and targets become more tenuous. &#10;"/>
          <p:cNvSpPr>
            <a:spLocks noGrp="1"/>
          </p:cNvSpPr>
          <p:nvPr>
            <p:ph sz="quarter" idx="13"/>
          </p:nvPr>
        </p:nvSpPr>
        <p:spPr>
          <a:xfrm>
            <a:off x="522254" y="1345285"/>
            <a:ext cx="10597479" cy="4516017"/>
          </a:xfrm>
        </p:spPr>
        <p:txBody>
          <a:bodyPr>
            <a:normAutofit lnSpcReduction="10000"/>
          </a:bodyPr>
          <a:lstStyle/>
          <a:p>
            <a:pPr marL="0" indent="0">
              <a:buNone/>
            </a:pPr>
            <a:r>
              <a:rPr lang="en-US" sz="2910" b="1" dirty="0"/>
              <a:t>Remember… </a:t>
            </a:r>
          </a:p>
          <a:p>
            <a:pPr>
              <a:buFont typeface="Wingdings" panose="05000000000000000000" pitchFamily="2" charset="2"/>
              <a:buChar char="ü"/>
            </a:pPr>
            <a:r>
              <a:rPr lang="en-US" sz="3174" dirty="0"/>
              <a:t>Don’t set an indicator target in isolation.</a:t>
            </a:r>
          </a:p>
          <a:p>
            <a:pPr lvl="1">
              <a:buFont typeface="Wingdings" panose="05000000000000000000" pitchFamily="2" charset="2"/>
              <a:buChar char="ü"/>
            </a:pPr>
            <a:r>
              <a:rPr lang="en-US" sz="2381" dirty="0"/>
              <a:t>Consider targets in relation to targets of other indicators up and down the results chain.</a:t>
            </a:r>
          </a:p>
          <a:p>
            <a:pPr lvl="1">
              <a:buFont typeface="Wingdings" panose="05000000000000000000" pitchFamily="2" charset="2"/>
              <a:buChar char="ü"/>
            </a:pPr>
            <a:r>
              <a:rPr lang="en-US" sz="2381" dirty="0"/>
              <a:t>Consider interim targets in relation to the expected pace of change.</a:t>
            </a:r>
          </a:p>
          <a:p>
            <a:pPr lvl="1">
              <a:buFont typeface="Wingdings" panose="05000000000000000000" pitchFamily="2" charset="2"/>
              <a:buChar char="ü"/>
            </a:pPr>
            <a:endParaRPr lang="en-US" sz="2381" dirty="0"/>
          </a:p>
          <a:p>
            <a:pPr>
              <a:buFont typeface="Wingdings" panose="05000000000000000000" pitchFamily="2" charset="2"/>
              <a:buChar char="ü"/>
              <a:defRPr/>
            </a:pPr>
            <a:r>
              <a:rPr lang="en-US" sz="3174" dirty="0"/>
              <a:t>Even the best analysis rarely captures all eventualities.</a:t>
            </a:r>
          </a:p>
          <a:p>
            <a:pPr lvl="1">
              <a:buFont typeface="Wingdings" panose="05000000000000000000" pitchFamily="2" charset="2"/>
              <a:buChar char="ü"/>
              <a:defRPr/>
            </a:pPr>
            <a:r>
              <a:rPr lang="en-US" sz="2381" dirty="0"/>
              <a:t>Be sure to consult technical experts, partners, implementers, etc. </a:t>
            </a:r>
          </a:p>
          <a:p>
            <a:pPr lvl="1">
              <a:buFont typeface="Wingdings" panose="05000000000000000000" pitchFamily="2" charset="2"/>
              <a:buChar char="ü"/>
              <a:defRPr/>
            </a:pPr>
            <a:endParaRPr lang="en-US" sz="2381" dirty="0"/>
          </a:p>
          <a:p>
            <a:pPr>
              <a:buFont typeface="Wingdings" panose="05000000000000000000" pitchFamily="2" charset="2"/>
              <a:buChar char="ü"/>
              <a:defRPr/>
            </a:pPr>
            <a:r>
              <a:rPr lang="en-US" sz="3174" dirty="0"/>
              <a:t>The higher up the framework, the lower the project’s direct influence –  and targets become more tenuous. </a:t>
            </a:r>
          </a:p>
          <a:p>
            <a:pPr>
              <a:defRPr/>
            </a:pPr>
            <a:endParaRPr lang="en-US" dirty="0"/>
          </a:p>
          <a:p>
            <a:pPr marL="457182" indent="-457182">
              <a:buFont typeface="+mj-lt"/>
              <a:buAutoNum type="arabicPeriod"/>
            </a:pPr>
            <a:endParaRPr lang="en-US" dirty="0"/>
          </a:p>
          <a:p>
            <a:pPr marL="457182" indent="-457182">
              <a:buFont typeface="+mj-lt"/>
              <a:buAutoNum type="arabicPeriod"/>
            </a:pPr>
            <a:endParaRPr lang="en-US" dirty="0"/>
          </a:p>
          <a:p>
            <a:endParaRPr lang="en-US" dirty="0"/>
          </a:p>
          <a:p>
            <a:endParaRPr lang="en-US" dirty="0"/>
          </a:p>
        </p:txBody>
      </p:sp>
      <p:sp>
        <p:nvSpPr>
          <p:cNvPr id="2" name="Title 1" descr="Setting Targets is Tricky"/>
          <p:cNvSpPr>
            <a:spLocks noGrp="1"/>
          </p:cNvSpPr>
          <p:nvPr>
            <p:ph type="ctrTitle"/>
          </p:nvPr>
        </p:nvSpPr>
        <p:spPr>
          <a:xfrm>
            <a:off x="362085" y="221729"/>
            <a:ext cx="10577453" cy="961175"/>
          </a:xfrm>
          <a:prstGeom prst="rect">
            <a:avLst/>
          </a:prstGeom>
        </p:spPr>
        <p:txBody>
          <a:bodyPr>
            <a:normAutofit/>
          </a:bodyPr>
          <a:lstStyle/>
          <a:p>
            <a:pPr algn="l"/>
            <a:r>
              <a:rPr lang="en-US" altLang="en-US" sz="4400" dirty="0"/>
              <a:t>Setting Targets is Tricky</a:t>
            </a:r>
            <a:endParaRPr lang="en-US" sz="4400" dirty="0"/>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p>
            <a:fld id="{C9767EEA-4D98-4475-BF7C-83944D23DE29}" type="slidenum">
              <a:rPr lang="en-US" altLang="en-US" smtClean="0"/>
              <a:pPr/>
              <a:t>26</a:t>
            </a:fld>
            <a:endParaRPr lang="en-US" altLang="en-US" dirty="0"/>
          </a:p>
        </p:txBody>
      </p:sp>
      <p:sp>
        <p:nvSpPr>
          <p:cNvPr id="7" name="Footer Placeholder 1">
            <a:extLst>
              <a:ext uri="{FF2B5EF4-FFF2-40B4-BE49-F238E27FC236}">
                <a16:creationId xmlns:a16="http://schemas.microsoft.com/office/drawing/2014/main" id="{7894A7CF-1A04-4E86-BFFE-B5A91BF8C079}"/>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79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tting Targets is Tricky (continued)"/>
          <p:cNvSpPr>
            <a:spLocks noGrp="1"/>
          </p:cNvSpPr>
          <p:nvPr>
            <p:ph type="ctrTitle"/>
          </p:nvPr>
        </p:nvSpPr>
        <p:spPr>
          <a:xfrm>
            <a:off x="522682" y="301487"/>
            <a:ext cx="10435518" cy="961175"/>
          </a:xfrm>
          <a:prstGeom prst="rect">
            <a:avLst/>
          </a:prstGeom>
        </p:spPr>
        <p:txBody>
          <a:bodyPr>
            <a:normAutofit/>
          </a:bodyPr>
          <a:lstStyle/>
          <a:p>
            <a:pPr algn="l"/>
            <a:r>
              <a:rPr lang="en-US" altLang="en-US" sz="4400" dirty="0"/>
              <a:t>Setting Targets is Tricky (continued)</a:t>
            </a:r>
            <a:endParaRPr lang="en-US" sz="4400" dirty="0"/>
          </a:p>
        </p:txBody>
      </p:sp>
      <p:sp>
        <p:nvSpPr>
          <p:cNvPr id="3" name="Content Placeholder 2" descr="Remember… &#10;Don’t get stuck on a single target value, start with the “feasible set” of possible indicator values.&#10;&#10;Consider a “target range” which allows for “reasonable” fluctuations of performance.&#10;&#10;Patterns of change/progress are hard to predict.&#10;"/>
          <p:cNvSpPr>
            <a:spLocks noGrp="1"/>
          </p:cNvSpPr>
          <p:nvPr>
            <p:ph sz="quarter" idx="13"/>
          </p:nvPr>
        </p:nvSpPr>
        <p:spPr>
          <a:xfrm>
            <a:off x="522682" y="1590039"/>
            <a:ext cx="10597479" cy="4110393"/>
          </a:xfrm>
        </p:spPr>
        <p:txBody>
          <a:bodyPr>
            <a:normAutofit lnSpcReduction="10000"/>
          </a:bodyPr>
          <a:lstStyle/>
          <a:p>
            <a:pPr marL="0" indent="0">
              <a:buNone/>
            </a:pPr>
            <a:r>
              <a:rPr lang="en-US" sz="3174" b="1" dirty="0"/>
              <a:t>Remember… </a:t>
            </a:r>
          </a:p>
          <a:p>
            <a:pPr>
              <a:buFont typeface="Wingdings" panose="05000000000000000000" pitchFamily="2" charset="2"/>
              <a:buChar char="ü"/>
            </a:pPr>
            <a:r>
              <a:rPr lang="en-US" sz="3174" dirty="0"/>
              <a:t>Don’t get stuck on a single target value, start with the “feasible set” of possible indicator values.</a:t>
            </a:r>
          </a:p>
          <a:p>
            <a:pPr marL="0" indent="0">
              <a:buNone/>
            </a:pPr>
            <a:endParaRPr lang="en-US" sz="3174" dirty="0"/>
          </a:p>
          <a:p>
            <a:pPr>
              <a:buFont typeface="Wingdings" panose="05000000000000000000" pitchFamily="2" charset="2"/>
              <a:buChar char="ü"/>
            </a:pPr>
            <a:r>
              <a:rPr lang="en-US" sz="3174" dirty="0"/>
              <a:t>Consider a “target range” which allows for “reasonable” fluctuations of performance.</a:t>
            </a:r>
          </a:p>
          <a:p>
            <a:pPr marL="0" indent="0">
              <a:buNone/>
            </a:pPr>
            <a:endParaRPr lang="en-US" sz="3174" dirty="0"/>
          </a:p>
          <a:p>
            <a:pPr marL="377962" lvl="1" indent="-377962">
              <a:buFont typeface="Wingdings" panose="05000000000000000000" pitchFamily="2" charset="2"/>
              <a:buChar char="ü"/>
            </a:pPr>
            <a:r>
              <a:rPr lang="en-US" altLang="en-US" sz="3174" dirty="0"/>
              <a:t>Patterns of change/progress are hard to predict.</a:t>
            </a:r>
          </a:p>
          <a:p>
            <a:pPr marL="600539" lvl="1" indent="0">
              <a:buNone/>
            </a:pPr>
            <a:endParaRPr lang="en-US" sz="2645" dirty="0"/>
          </a:p>
          <a:p>
            <a:pPr marL="600539" lvl="1" indent="0">
              <a:buNone/>
            </a:pPr>
            <a:endParaRPr lang="en-US" sz="2645" dirty="0"/>
          </a:p>
          <a:p>
            <a:pPr marL="457182" indent="-457182">
              <a:buFont typeface="+mj-lt"/>
              <a:buAutoNum type="arabicPeriod"/>
              <a:defRPr/>
            </a:pPr>
            <a:endParaRPr lang="en-US" dirty="0"/>
          </a:p>
        </p:txBody>
      </p:sp>
      <p:sp>
        <p:nvSpPr>
          <p:cNvPr id="5" name="Footer Placeholder 1">
            <a:extLst>
              <a:ext uri="{FF2B5EF4-FFF2-40B4-BE49-F238E27FC236}">
                <a16:creationId xmlns:a16="http://schemas.microsoft.com/office/drawing/2014/main" id="{F14E5E3D-47C4-47A3-BB29-467C238BD232}"/>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59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he following are the most common pitfalls in setting targets:&#10;Lack of analysis&#10;Lack of consultation &#10;Assuming that progress is a straight line&#10;Lack of readjustment over time&#10;"/>
          <p:cNvSpPr>
            <a:spLocks noGrp="1"/>
          </p:cNvSpPr>
          <p:nvPr>
            <p:ph sz="quarter" idx="13"/>
          </p:nvPr>
        </p:nvSpPr>
        <p:spPr>
          <a:xfrm>
            <a:off x="554124" y="1700981"/>
            <a:ext cx="10597479" cy="3734358"/>
          </a:xfrm>
        </p:spPr>
        <p:txBody>
          <a:bodyPr>
            <a:normAutofit/>
          </a:bodyPr>
          <a:lstStyle/>
          <a:p>
            <a:pPr marL="0" indent="0">
              <a:buNone/>
            </a:pPr>
            <a:r>
              <a:rPr lang="en-US" sz="3174" dirty="0"/>
              <a:t>The following are the most common pitfalls in setting targets</a:t>
            </a:r>
            <a:r>
              <a:rPr lang="en-US" sz="3174" b="1" dirty="0"/>
              <a:t>:</a:t>
            </a:r>
          </a:p>
          <a:p>
            <a:pPr marL="911307" indent="-390560"/>
            <a:r>
              <a:rPr lang="en-US" sz="3174" dirty="0"/>
              <a:t>Lack of analysis</a:t>
            </a:r>
          </a:p>
          <a:p>
            <a:pPr marL="911307" indent="-390560"/>
            <a:r>
              <a:rPr lang="en-US" sz="3174" dirty="0"/>
              <a:t>Lack of consultation </a:t>
            </a:r>
          </a:p>
          <a:p>
            <a:pPr marL="911307" indent="-390560"/>
            <a:r>
              <a:rPr lang="en-US" sz="3174" dirty="0"/>
              <a:t>Assuming that progress is a straight line</a:t>
            </a:r>
          </a:p>
          <a:p>
            <a:pPr marL="911307" indent="-390560"/>
            <a:r>
              <a:rPr lang="en-US" sz="3174" dirty="0"/>
              <a:t>Lack of readjustment over time</a:t>
            </a:r>
          </a:p>
        </p:txBody>
      </p:sp>
      <p:sp>
        <p:nvSpPr>
          <p:cNvPr id="2" name="Title 1" descr="Common Pitfalls "/>
          <p:cNvSpPr>
            <a:spLocks noGrp="1"/>
          </p:cNvSpPr>
          <p:nvPr>
            <p:ph type="ctrTitle"/>
          </p:nvPr>
        </p:nvSpPr>
        <p:spPr>
          <a:xfrm>
            <a:off x="487090" y="346989"/>
            <a:ext cx="10577453" cy="961175"/>
          </a:xfrm>
          <a:prstGeom prst="rect">
            <a:avLst/>
          </a:prstGeom>
        </p:spPr>
        <p:txBody>
          <a:bodyPr>
            <a:normAutofit/>
          </a:bodyPr>
          <a:lstStyle/>
          <a:p>
            <a:pPr algn="l"/>
            <a:r>
              <a:rPr lang="en-US" altLang="en-US" sz="4400" dirty="0"/>
              <a:t>Common Pitfalls </a:t>
            </a:r>
            <a:endParaRPr lang="en-US" sz="4400" dirty="0"/>
          </a:p>
        </p:txBody>
      </p:sp>
      <p:sp>
        <p:nvSpPr>
          <p:cNvPr id="5" name="Footer Placeholder 1">
            <a:extLst>
              <a:ext uri="{FF2B5EF4-FFF2-40B4-BE49-F238E27FC236}">
                <a16:creationId xmlns:a16="http://schemas.microsoft.com/office/drawing/2014/main" id="{1D53BE91-CAEA-4FC0-BB58-E301948DBDDA}"/>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pic>
        <p:nvPicPr>
          <p:cNvPr id="10" name="Graphic 9" descr="Warning">
            <a:extLst>
              <a:ext uri="{FF2B5EF4-FFF2-40B4-BE49-F238E27FC236}">
                <a16:creationId xmlns:a16="http://schemas.microsoft.com/office/drawing/2014/main" id="{EBDB8A88-03EB-4D0C-AC95-286AC6F646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2914651"/>
            <a:ext cx="1541572" cy="1541572"/>
          </a:xfrm>
          <a:prstGeom prst="rect">
            <a:avLst/>
          </a:prstGeom>
        </p:spPr>
      </p:pic>
    </p:spTree>
    <p:extLst>
      <p:ext uri="{BB962C8B-B14F-4D97-AF65-F5344CB8AC3E}">
        <p14:creationId xmlns:p14="http://schemas.microsoft.com/office/powerpoint/2010/main" val="9606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descr="Assessing Targets "/>
          <p:cNvSpPr>
            <a:spLocks noGrp="1"/>
          </p:cNvSpPr>
          <p:nvPr>
            <p:ph type="ctrTitle"/>
          </p:nvPr>
        </p:nvSpPr>
        <p:spPr>
          <a:xfrm>
            <a:off x="354455" y="119886"/>
            <a:ext cx="10588434" cy="1062644"/>
          </a:xfrm>
        </p:spPr>
        <p:txBody>
          <a:bodyPr vert="horz" lIns="91440" tIns="45720" rIns="91440" bIns="45720" rtlCol="0" anchor="b">
            <a:normAutofit/>
          </a:bodyPr>
          <a:lstStyle/>
          <a:p>
            <a:pPr algn="l"/>
            <a:r>
              <a:rPr lang="en-US" altLang="en-US" sz="5400" dirty="0"/>
              <a:t>Assessing Targets </a:t>
            </a:r>
            <a:endParaRPr lang="en-US" sz="5400" dirty="0"/>
          </a:p>
        </p:txBody>
      </p:sp>
      <p:pic>
        <p:nvPicPr>
          <p:cNvPr id="18" name="Graphic 9" descr="Bullseye">
            <a:extLst>
              <a:ext uri="{FF2B5EF4-FFF2-40B4-BE49-F238E27FC236}">
                <a16:creationId xmlns:a16="http://schemas.microsoft.com/office/drawing/2014/main" id="{54152C6E-1BBE-4FB6-9770-28991AA396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696" y="2060916"/>
            <a:ext cx="2453028" cy="2453028"/>
          </a:xfrm>
          <a:prstGeom prst="rect">
            <a:avLst/>
          </a:prstGeom>
        </p:spPr>
      </p:pic>
      <p:sp>
        <p:nvSpPr>
          <p:cNvPr id="3" name="Content Placeholder 2" descr="Is the target ambitious enough? &#10;Is the target achievable given the resources needed to achieve it?&#10;If for a lower-level result, is the target sufficient to drive higher level results/targets?&#10;Are there external contextual factors that would affect the achievement of this target? &#10;If assessing the target during the life of the strategy or  project, has the target been reviewed/adjusted since it was initially set?&#10;"/>
          <p:cNvSpPr>
            <a:spLocks noGrp="1"/>
          </p:cNvSpPr>
          <p:nvPr>
            <p:ph sz="quarter" idx="13"/>
          </p:nvPr>
        </p:nvSpPr>
        <p:spPr>
          <a:xfrm>
            <a:off x="2702769" y="1474031"/>
            <a:ext cx="9212536" cy="4635221"/>
          </a:xfrm>
        </p:spPr>
        <p:txBody>
          <a:bodyPr vert="horz" lIns="91440" tIns="45720" rIns="91440" bIns="45720" rtlCol="0">
            <a:normAutofit/>
          </a:bodyPr>
          <a:lstStyle/>
          <a:p>
            <a:pPr lvl="1">
              <a:lnSpc>
                <a:spcPct val="100000"/>
              </a:lnSpc>
            </a:pPr>
            <a:r>
              <a:rPr lang="en-US" sz="2800" dirty="0"/>
              <a:t>Is the target ambitious enough? </a:t>
            </a:r>
          </a:p>
          <a:p>
            <a:pPr lvl="1">
              <a:lnSpc>
                <a:spcPct val="100000"/>
              </a:lnSpc>
            </a:pPr>
            <a:r>
              <a:rPr lang="en-US" sz="2800" dirty="0"/>
              <a:t>Is the target achievable given the resources needed to achieve it?</a:t>
            </a:r>
          </a:p>
          <a:p>
            <a:pPr lvl="1">
              <a:lnSpc>
                <a:spcPct val="100000"/>
              </a:lnSpc>
            </a:pPr>
            <a:r>
              <a:rPr lang="en-US" sz="2800" dirty="0"/>
              <a:t>If for a lower-level result, is the target sufficient to drive higher level results/targets?</a:t>
            </a:r>
          </a:p>
          <a:p>
            <a:pPr lvl="1">
              <a:lnSpc>
                <a:spcPct val="100000"/>
              </a:lnSpc>
            </a:pPr>
            <a:r>
              <a:rPr lang="en-US" sz="2800" dirty="0"/>
              <a:t>Are there external contextual factors that would affect the achievement of this target? </a:t>
            </a:r>
          </a:p>
          <a:p>
            <a:pPr lvl="1">
              <a:lnSpc>
                <a:spcPct val="100000"/>
              </a:lnSpc>
            </a:pPr>
            <a:r>
              <a:rPr lang="en-US" sz="2800" dirty="0"/>
              <a:t>If assessing the target during the life of the strategy or  project, has the target been reviewed/adjusted since it was initially set?</a:t>
            </a:r>
          </a:p>
        </p:txBody>
      </p:sp>
      <p:sp>
        <p:nvSpPr>
          <p:cNvPr id="19" name="Footer Placeholder 1">
            <a:extLst>
              <a:ext uri="{FF2B5EF4-FFF2-40B4-BE49-F238E27FC236}">
                <a16:creationId xmlns:a16="http://schemas.microsoft.com/office/drawing/2014/main" id="{32527D91-C22B-4BFB-AF3B-61A165EDF450}"/>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51431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raining Objectives">
            <a:extLst>
              <a:ext uri="{FF2B5EF4-FFF2-40B4-BE49-F238E27FC236}">
                <a16:creationId xmlns:a16="http://schemas.microsoft.com/office/drawing/2014/main" id="{2AAAC7AD-1502-46C0-B47F-0DFBD9CF6960}"/>
              </a:ext>
            </a:extLst>
          </p:cNvPr>
          <p:cNvSpPr>
            <a:spLocks noGrp="1"/>
          </p:cNvSpPr>
          <p:nvPr>
            <p:ph type="ctrTitle"/>
          </p:nvPr>
        </p:nvSpPr>
        <p:spPr>
          <a:xfrm>
            <a:off x="216655" y="202899"/>
            <a:ext cx="10577453" cy="961175"/>
          </a:xfrm>
        </p:spPr>
        <p:txBody>
          <a:bodyPr>
            <a:normAutofit/>
          </a:bodyPr>
          <a:lstStyle/>
          <a:p>
            <a:pPr algn="l"/>
            <a:r>
              <a:rPr lang="en-US" sz="4400" dirty="0"/>
              <a:t>Training Objectives</a:t>
            </a:r>
          </a:p>
        </p:txBody>
      </p:sp>
      <p:sp>
        <p:nvSpPr>
          <p:cNvPr id="5" name="Content Placeholder 2" descr="At the end the training, participants will have increased their understanding of:&#10;&#10;The methods and approaches for setting baseline values. &#10;&#10;How to establish realistic targets.&#10;">
            <a:extLst>
              <a:ext uri="{FF2B5EF4-FFF2-40B4-BE49-F238E27FC236}">
                <a16:creationId xmlns:a16="http://schemas.microsoft.com/office/drawing/2014/main" id="{70608293-DF14-4521-925C-A28F53E32FED}"/>
              </a:ext>
            </a:extLst>
          </p:cNvPr>
          <p:cNvSpPr>
            <a:spLocks noGrp="1"/>
          </p:cNvSpPr>
          <p:nvPr>
            <p:ph sz="quarter" idx="13"/>
          </p:nvPr>
        </p:nvSpPr>
        <p:spPr>
          <a:xfrm>
            <a:off x="456887" y="1493395"/>
            <a:ext cx="11006243" cy="2866570"/>
          </a:xfrm>
        </p:spPr>
        <p:txBody>
          <a:bodyPr>
            <a:noAutofit/>
          </a:bodyPr>
          <a:lstStyle/>
          <a:p>
            <a:pPr marL="0" indent="0">
              <a:buNone/>
            </a:pPr>
            <a:r>
              <a:rPr lang="en-US" dirty="0"/>
              <a:t>At the end the training, participants will have increased their understanding of:</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The methods and approaches for setting baseline values.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How to establish realistic targets.</a:t>
            </a:r>
          </a:p>
          <a:p>
            <a:pPr marL="0" marR="0" lvl="0" indent="0" algn="just">
              <a:spcBef>
                <a:spcPts val="0"/>
              </a:spcBef>
              <a:spcAft>
                <a:spcPts val="0"/>
              </a:spcAft>
              <a:buNone/>
            </a:pPr>
            <a:endParaRPr lang="en-US" dirty="0"/>
          </a:p>
          <a:p>
            <a:pPr marL="342900" marR="0" lvl="0" indent="-342900" algn="just">
              <a:spcBef>
                <a:spcPts val="0"/>
              </a:spcBef>
              <a:spcAft>
                <a:spcPts val="0"/>
              </a:spcAft>
              <a:buFont typeface="Symbol" panose="05050102010706020507" pitchFamily="18" charset="2"/>
              <a:buChar char=""/>
            </a:pPr>
            <a:endParaRPr lang="en-US" dirty="0">
              <a:effectLst/>
              <a:ea typeface="Calibri" panose="020F0502020204030204" pitchFamily="34" charset="0"/>
            </a:endParaRPr>
          </a:p>
          <a:p>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nowledge Check ">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Knowledge Check </a:t>
            </a:r>
          </a:p>
        </p:txBody>
      </p:sp>
    </p:spTree>
    <p:extLst>
      <p:ext uri="{BB962C8B-B14F-4D97-AF65-F5344CB8AC3E}">
        <p14:creationId xmlns:p14="http://schemas.microsoft.com/office/powerpoint/2010/main" val="23487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1: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1: </a:t>
            </a:r>
            <a:endParaRPr lang="en-US" altLang="en-US" sz="4800" dirty="0"/>
          </a:p>
        </p:txBody>
      </p:sp>
      <p:sp>
        <p:nvSpPr>
          <p:cNvPr id="3" name="Content Placeholder 2" descr="Which of the following is NOT a benefit of collecting baseline data?&#10;&#10;Help setting targets &#10;Help select performance indicators &#10;Help interpret performance over the life of a project &#10;"/>
          <p:cNvSpPr>
            <a:spLocks noGrp="1"/>
          </p:cNvSpPr>
          <p:nvPr>
            <p:ph sz="quarter" idx="13"/>
          </p:nvPr>
        </p:nvSpPr>
        <p:spPr>
          <a:xfrm>
            <a:off x="568644" y="1487853"/>
            <a:ext cx="10775217" cy="3574478"/>
          </a:xfrm>
        </p:spPr>
        <p:txBody>
          <a:bodyPr>
            <a:normAutofit/>
          </a:bodyPr>
          <a:lstStyle/>
          <a:p>
            <a:pPr marL="0" indent="0">
              <a:buNone/>
              <a:defRPr/>
            </a:pPr>
            <a:r>
              <a:rPr lang="en-US" sz="3200" b="1" dirty="0">
                <a:cs typeface="Times New Roman" panose="02020603050405020304" pitchFamily="18" charset="0"/>
              </a:rPr>
              <a:t>W</a:t>
            </a:r>
            <a:r>
              <a:rPr lang="en-US" sz="3200" b="1" dirty="0"/>
              <a:t>hich of the following is </a:t>
            </a:r>
            <a:r>
              <a:rPr lang="en-US" sz="3200" b="1" u="sng" dirty="0"/>
              <a:t>NOT</a:t>
            </a:r>
            <a:r>
              <a:rPr lang="en-US" sz="3200" b="1" dirty="0"/>
              <a:t> a benefit of collecting baseline data?</a:t>
            </a:r>
          </a:p>
          <a:p>
            <a:pPr marL="0" indent="0">
              <a:buNone/>
              <a:defRPr/>
            </a:pPr>
            <a:endParaRPr lang="en-US" sz="3200" b="1" dirty="0"/>
          </a:p>
          <a:p>
            <a:pPr>
              <a:defRPr/>
            </a:pPr>
            <a:r>
              <a:rPr lang="en-US" dirty="0"/>
              <a:t>Help setting targets </a:t>
            </a:r>
          </a:p>
          <a:p>
            <a:pPr>
              <a:defRPr/>
            </a:pPr>
            <a:r>
              <a:rPr lang="en-US" dirty="0"/>
              <a:t>Help select performance indicators </a:t>
            </a:r>
          </a:p>
          <a:p>
            <a:pPr>
              <a:defRPr/>
            </a:pPr>
            <a:r>
              <a:rPr lang="en-US" dirty="0"/>
              <a:t>Help interpret performance over the life of a project </a:t>
            </a:r>
            <a:endParaRPr lang="en-US" sz="4000" b="1" dirty="0"/>
          </a:p>
          <a:p>
            <a:pPr marL="0" indent="0">
              <a:buNone/>
              <a:defRPr/>
            </a:pPr>
            <a:endParaRPr lang="en-US" sz="3174"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049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2: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2: </a:t>
            </a:r>
            <a:endParaRPr lang="en-US" altLang="en-US" sz="4800" dirty="0"/>
          </a:p>
        </p:txBody>
      </p:sp>
      <p:sp>
        <p:nvSpPr>
          <p:cNvPr id="3" name="Content Placeholder 2" descr="Which of the following is NOT a potential consideration when setting targets? &#10;&#10;Historical data and trends &#10;Expected pace of project implementation &#10;Expert opinions &#10;Past performance of similar projects &#10;Whether data can be collected&#10;"/>
          <p:cNvSpPr>
            <a:spLocks noGrp="1"/>
          </p:cNvSpPr>
          <p:nvPr>
            <p:ph sz="quarter" idx="13"/>
          </p:nvPr>
        </p:nvSpPr>
        <p:spPr>
          <a:xfrm>
            <a:off x="386174" y="1495709"/>
            <a:ext cx="11580539" cy="4176222"/>
          </a:xfrm>
        </p:spPr>
        <p:txBody>
          <a:bodyPr>
            <a:normAutofit/>
          </a:bodyPr>
          <a:lstStyle/>
          <a:p>
            <a:pPr marL="0" indent="0">
              <a:buNone/>
              <a:defRPr/>
            </a:pPr>
            <a:r>
              <a:rPr lang="en-US" sz="3200" b="1" dirty="0"/>
              <a:t>Which of the following is </a:t>
            </a:r>
            <a:r>
              <a:rPr lang="en-US" sz="3200" b="1" u="sng" dirty="0"/>
              <a:t>NOT</a:t>
            </a:r>
            <a:r>
              <a:rPr lang="en-US" sz="3200" b="1" dirty="0"/>
              <a:t> a potential consideration when setting targets? </a:t>
            </a:r>
          </a:p>
          <a:p>
            <a:pPr marL="0" indent="0">
              <a:buNone/>
              <a:defRPr/>
            </a:pPr>
            <a:endParaRPr lang="en-US" b="1" dirty="0"/>
          </a:p>
          <a:p>
            <a:pPr>
              <a:defRPr/>
            </a:pPr>
            <a:r>
              <a:rPr lang="en-US" sz="2800" dirty="0"/>
              <a:t>Historical data and trends </a:t>
            </a:r>
          </a:p>
          <a:p>
            <a:pPr>
              <a:defRPr/>
            </a:pPr>
            <a:r>
              <a:rPr lang="en-US" sz="2800" dirty="0"/>
              <a:t>Expected pace of project implementation </a:t>
            </a:r>
          </a:p>
          <a:p>
            <a:pPr>
              <a:defRPr/>
            </a:pPr>
            <a:r>
              <a:rPr lang="en-US" sz="2800" dirty="0"/>
              <a:t>Expert opinions </a:t>
            </a:r>
          </a:p>
          <a:p>
            <a:pPr>
              <a:defRPr/>
            </a:pPr>
            <a:r>
              <a:rPr lang="en-US" sz="2800" dirty="0"/>
              <a:t>Past performance of similar projects </a:t>
            </a:r>
          </a:p>
          <a:p>
            <a:pPr>
              <a:defRPr/>
            </a:pPr>
            <a:r>
              <a:rPr lang="en-US" sz="2800" dirty="0"/>
              <a:t>Whether data can be collected</a:t>
            </a:r>
            <a:endParaRPr lang="en-US" altLang="en-US" sz="4000" b="1" dirty="0">
              <a:cs typeface="Times New Roman" panose="02020603050405020304" pitchFamily="18" charset="0"/>
            </a:endParaRPr>
          </a:p>
          <a:p>
            <a:pPr>
              <a:defRPr/>
            </a:pPr>
            <a:endParaRPr lang="en-US" dirty="0"/>
          </a:p>
          <a:p>
            <a:pPr marL="0" indent="0">
              <a:buNone/>
              <a:defRPr/>
            </a:pPr>
            <a:endParaRPr lang="en-US" sz="3174"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77899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3: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3: </a:t>
            </a:r>
            <a:endParaRPr lang="en-US" altLang="en-US" sz="4800" dirty="0"/>
          </a:p>
        </p:txBody>
      </p:sp>
      <p:sp>
        <p:nvSpPr>
          <p:cNvPr id="3" name="Content Placeholder 2" descr="ILAB only requires grantees to propose targets for output level indicators, because targets for indicators at the outcome and project objective levels are too hard to set.&#10;&#10;True&#10;False&#10;"/>
          <p:cNvSpPr>
            <a:spLocks noGrp="1"/>
          </p:cNvSpPr>
          <p:nvPr>
            <p:ph sz="quarter" idx="13"/>
          </p:nvPr>
        </p:nvSpPr>
        <p:spPr>
          <a:xfrm>
            <a:off x="386174" y="1495708"/>
            <a:ext cx="11448017" cy="3606379"/>
          </a:xfrm>
        </p:spPr>
        <p:txBody>
          <a:bodyPr>
            <a:normAutofit/>
          </a:bodyPr>
          <a:lstStyle/>
          <a:p>
            <a:pPr marL="0" indent="0">
              <a:buNone/>
              <a:defRPr/>
            </a:pPr>
            <a:r>
              <a:rPr lang="en-US" sz="3200" b="1" dirty="0"/>
              <a:t>ILAB only requires grantees to propose targets for output level indicators, because targets for indicators at the outcome and project objective levels are too hard to set.</a:t>
            </a:r>
          </a:p>
          <a:p>
            <a:pPr marL="0" indent="0">
              <a:buNone/>
              <a:defRPr/>
            </a:pPr>
            <a:endParaRPr lang="en-US" sz="3174" dirty="0"/>
          </a:p>
          <a:p>
            <a:r>
              <a:rPr lang="en-US" sz="3200" dirty="0"/>
              <a:t>True</a:t>
            </a:r>
          </a:p>
          <a:p>
            <a:r>
              <a:rPr lang="en-US" sz="3200" dirty="0"/>
              <a:t>False</a:t>
            </a:r>
          </a:p>
          <a:p>
            <a:pPr marL="0" indent="0">
              <a:buNone/>
              <a:defRPr/>
            </a:pPr>
            <a:endParaRPr lang="en-US" sz="3174"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7984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4: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4: </a:t>
            </a:r>
            <a:endParaRPr lang="en-US" altLang="en-US" sz="4800" dirty="0"/>
          </a:p>
        </p:txBody>
      </p:sp>
      <p:sp>
        <p:nvSpPr>
          <p:cNvPr id="3" name="Content Placeholder 2" descr="Grantees that meet their targets are great performers and those that miss their targets are poor performers.&#10;&#10;True&#10;False&#10;"/>
          <p:cNvSpPr>
            <a:spLocks noGrp="1"/>
          </p:cNvSpPr>
          <p:nvPr>
            <p:ph sz="quarter" idx="13"/>
          </p:nvPr>
        </p:nvSpPr>
        <p:spPr>
          <a:xfrm>
            <a:off x="386174" y="1495708"/>
            <a:ext cx="11381756" cy="2877509"/>
          </a:xfrm>
        </p:spPr>
        <p:txBody>
          <a:bodyPr>
            <a:normAutofit/>
          </a:bodyPr>
          <a:lstStyle/>
          <a:p>
            <a:pPr marL="0" indent="0">
              <a:buNone/>
              <a:defRPr/>
            </a:pPr>
            <a:r>
              <a:rPr lang="en-US" sz="3200" b="1" dirty="0"/>
              <a:t>Grantees that meet their targets are great performers and those that miss their targets are poor performers.</a:t>
            </a:r>
          </a:p>
          <a:p>
            <a:pPr marL="0" indent="0">
              <a:buNone/>
              <a:defRPr/>
            </a:pPr>
            <a:endParaRPr lang="en-US" sz="3200" b="1" dirty="0"/>
          </a:p>
          <a:p>
            <a:r>
              <a:rPr lang="en-US" sz="3200" dirty="0"/>
              <a:t>True</a:t>
            </a:r>
          </a:p>
          <a:p>
            <a:r>
              <a:rPr lang="en-US" sz="3200" dirty="0"/>
              <a:t>False</a:t>
            </a:r>
          </a:p>
          <a:p>
            <a:pPr marL="0" indent="0">
              <a:buNone/>
              <a:defRPr/>
            </a:pPr>
            <a:endParaRPr lang="en-US" sz="3200" b="1" dirty="0"/>
          </a:p>
          <a:p>
            <a:pPr marL="0" indent="0">
              <a:buNone/>
              <a:defRPr/>
            </a:pPr>
            <a:endParaRPr lang="en-US" sz="3174"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5586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Conclusion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Baseline Summary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Baseline Summary  </a:t>
            </a:r>
            <a:endParaRPr lang="en-US" altLang="en-US" sz="4800" dirty="0"/>
          </a:p>
        </p:txBody>
      </p:sp>
      <p:sp>
        <p:nvSpPr>
          <p:cNvPr id="3" name="Content Placeholder 2" descr="Baselines are either:&#10;Set to zero &#10;Already known or determined &#10;Collected pre-implementation &#10;Rolling Baseline &#10;"/>
          <p:cNvSpPr>
            <a:spLocks noGrp="1"/>
          </p:cNvSpPr>
          <p:nvPr>
            <p:ph sz="quarter" idx="13"/>
          </p:nvPr>
        </p:nvSpPr>
        <p:spPr>
          <a:xfrm>
            <a:off x="386174" y="1495708"/>
            <a:ext cx="11342000" cy="3473857"/>
          </a:xfrm>
        </p:spPr>
        <p:txBody>
          <a:bodyPr>
            <a:normAutofit/>
          </a:bodyPr>
          <a:lstStyle/>
          <a:p>
            <a:pPr marL="373762" indent="-373762">
              <a:spcBef>
                <a:spcPts val="1587"/>
              </a:spcBef>
              <a:buClr>
                <a:srgbClr val="B2B2B2"/>
              </a:buClr>
              <a:buSzPct val="90000"/>
              <a:buNone/>
              <a:tabLst>
                <a:tab pos="1583239" algn="l"/>
              </a:tabLst>
              <a:defRPr/>
            </a:pPr>
            <a:r>
              <a:rPr lang="en-US" sz="3000" b="1" dirty="0">
                <a:ea typeface="+mj-ea"/>
                <a:cs typeface="+mj-cs"/>
              </a:rPr>
              <a:t>Baselines are either</a:t>
            </a:r>
            <a:r>
              <a:rPr lang="en-US" sz="3000" b="1" i="1" dirty="0"/>
              <a:t>:</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Set to zero </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Already known or determined </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Collected pre-implementation </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Rolling Baseline </a:t>
            </a:r>
            <a:endParaRPr lang="en-US" dirty="0"/>
          </a:p>
          <a:p>
            <a:pPr marL="0" indent="0">
              <a:buNone/>
              <a:defRPr/>
            </a:pPr>
            <a:endParaRPr lang="en-US" sz="3174"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69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Target Setting Summary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Target Setting Summary  </a:t>
            </a:r>
            <a:endParaRPr lang="en-US" altLang="en-US" sz="4800" dirty="0"/>
          </a:p>
        </p:txBody>
      </p:sp>
      <p:sp>
        <p:nvSpPr>
          <p:cNvPr id="3" name="Content Placeholder 2" descr="The Benefits of Targets:&#10;Targets define a shared set of expectations around project success for project staff, partners and stakeholders.&#10;Targets help us judge performance and manage the project. &#10;Targets bring the objectives of the project into sharp focus and orient staff and partners to a very specific goal.&#10;&#10;The Overall Steps for Target Setting:&#10;Step 1: Identify the baseline&#10;Step 2: Conduct analysis of relevant information&#10;Step 3: Document target values and reason selected &#10;"/>
          <p:cNvSpPr>
            <a:spLocks noGrp="1"/>
          </p:cNvSpPr>
          <p:nvPr>
            <p:ph sz="quarter" idx="13"/>
          </p:nvPr>
        </p:nvSpPr>
        <p:spPr>
          <a:xfrm>
            <a:off x="386174" y="1495708"/>
            <a:ext cx="11594332" cy="4625173"/>
          </a:xfrm>
        </p:spPr>
        <p:txBody>
          <a:bodyPr>
            <a:normAutofit fontScale="77500" lnSpcReduction="20000"/>
          </a:bodyPr>
          <a:lstStyle/>
          <a:p>
            <a:pPr marL="0" indent="0">
              <a:buNone/>
              <a:defRPr/>
            </a:pPr>
            <a:r>
              <a:rPr lang="en-US" altLang="en-US" sz="3042" b="1" dirty="0">
                <a:cs typeface="Times New Roman" panose="02020603050405020304" pitchFamily="18" charset="0"/>
              </a:rPr>
              <a:t>The Benefits of Targets:</a:t>
            </a:r>
          </a:p>
          <a:p>
            <a:pPr>
              <a:lnSpc>
                <a:spcPct val="120000"/>
              </a:lnSpc>
              <a:defRPr/>
            </a:pPr>
            <a:r>
              <a:rPr lang="en-US" sz="3042" dirty="0"/>
              <a:t>Targets define a shared set of expectations around project success for project staff, partners and stakeholders.</a:t>
            </a:r>
          </a:p>
          <a:p>
            <a:pPr>
              <a:defRPr/>
            </a:pPr>
            <a:r>
              <a:rPr lang="en-US" sz="3042" dirty="0"/>
              <a:t>Targets help us judge performance and manage the project. </a:t>
            </a:r>
          </a:p>
          <a:p>
            <a:pPr>
              <a:lnSpc>
                <a:spcPct val="120000"/>
              </a:lnSpc>
              <a:defRPr/>
            </a:pPr>
            <a:r>
              <a:rPr lang="en-US" sz="3042" dirty="0"/>
              <a:t>Targets bring the objectives of the project into sharp focus and orient staff and partners to a very specific goal.</a:t>
            </a:r>
          </a:p>
          <a:p>
            <a:pPr>
              <a:defRPr/>
            </a:pPr>
            <a:endParaRPr lang="en-US" sz="3042" dirty="0"/>
          </a:p>
          <a:p>
            <a:pPr marL="0" indent="0">
              <a:buNone/>
              <a:defRPr/>
            </a:pPr>
            <a:r>
              <a:rPr lang="en-US" sz="3042" b="1" dirty="0"/>
              <a:t>The Overall Steps for Target Setting:</a:t>
            </a:r>
          </a:p>
          <a:p>
            <a:pPr marL="377962" lvl="1" indent="-300270">
              <a:lnSpc>
                <a:spcPct val="120000"/>
              </a:lnSpc>
              <a:defRPr/>
            </a:pPr>
            <a:r>
              <a:rPr lang="en-US" sz="3042" dirty="0"/>
              <a:t>Step 1: Identify the baseline</a:t>
            </a:r>
          </a:p>
          <a:p>
            <a:pPr marL="377962" lvl="1" indent="-300270">
              <a:lnSpc>
                <a:spcPct val="120000"/>
              </a:lnSpc>
              <a:defRPr/>
            </a:pPr>
            <a:r>
              <a:rPr lang="en-US" sz="3042" dirty="0"/>
              <a:t>Step 2: Conduct analysis of relevant information</a:t>
            </a:r>
          </a:p>
          <a:p>
            <a:pPr marL="377962" lvl="1" indent="-300270">
              <a:lnSpc>
                <a:spcPct val="120000"/>
              </a:lnSpc>
              <a:defRPr/>
            </a:pPr>
            <a:r>
              <a:rPr lang="en-US" sz="3042" dirty="0"/>
              <a:t>Step 3: Document target values and reason selected </a:t>
            </a:r>
          </a:p>
          <a:p>
            <a:pPr marL="0" indent="0">
              <a:buNone/>
              <a:defRPr/>
            </a:pPr>
            <a:endParaRPr lang="en-US" altLang="en-US" sz="3042" b="1" dirty="0">
              <a:cs typeface="Times New Roman" panose="02020603050405020304" pitchFamily="18" charset="0"/>
            </a:endParaRPr>
          </a:p>
          <a:p>
            <a:pPr>
              <a:defRPr/>
            </a:pPr>
            <a:endParaRPr lang="en-US" dirty="0"/>
          </a:p>
          <a:p>
            <a:pPr marL="0" indent="0">
              <a:buNone/>
              <a:defRPr/>
            </a:pPr>
            <a:endParaRPr lang="en-US" sz="3174"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167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B329D-07C9-4DBC-BD95-259AD363AFC3}"/>
              </a:ext>
            </a:extLst>
          </p:cNvPr>
          <p:cNvSpPr>
            <a:spLocks noGrp="1"/>
          </p:cNvSpPr>
          <p:nvPr>
            <p:ph type="ctrTitle"/>
          </p:nvPr>
        </p:nvSpPr>
        <p:spPr>
          <a:xfrm>
            <a:off x="235214" y="0"/>
            <a:ext cx="10577453" cy="961175"/>
          </a:xfrm>
        </p:spPr>
        <p:txBody>
          <a:bodyPr>
            <a:normAutofit/>
          </a:bodyPr>
          <a:lstStyle/>
          <a:p>
            <a:pPr algn="l"/>
            <a:r>
              <a:rPr lang="en-US" sz="4400" dirty="0"/>
              <a:t>Resources</a:t>
            </a:r>
          </a:p>
        </p:txBody>
      </p:sp>
      <p:sp>
        <p:nvSpPr>
          <p:cNvPr id="3" name="Content Placeholder 2" descr="Monitoring and Evaluation Resource Guide OCFT Projects: https://www.dol.gov/sites/dolgov/files/ILAB/MandE-Resource-Guide-for-OCFT-Projects-508-Compliant-Version.pdf &#10;USAID Performance indicator targets: Monitoring Toolkit-Performance Indicator Targets (usaidlearninglab.org)&#10;USAID Target Setting Guide: Target Setting Guide (usaid.gov)&#10;">
            <a:extLst>
              <a:ext uri="{FF2B5EF4-FFF2-40B4-BE49-F238E27FC236}">
                <a16:creationId xmlns:a16="http://schemas.microsoft.com/office/drawing/2014/main" id="{7F6E15F0-E5D0-4DAB-BE03-C526799FF2CE}"/>
              </a:ext>
            </a:extLst>
          </p:cNvPr>
          <p:cNvSpPr>
            <a:spLocks noGrp="1"/>
          </p:cNvSpPr>
          <p:nvPr>
            <p:ph sz="quarter" idx="13"/>
          </p:nvPr>
        </p:nvSpPr>
        <p:spPr>
          <a:xfrm>
            <a:off x="295430" y="1116465"/>
            <a:ext cx="11578122" cy="4247106"/>
          </a:xfrm>
        </p:spPr>
        <p:txBody>
          <a:bodyPr>
            <a:normAutofit/>
          </a:bodyPr>
          <a:lstStyle/>
          <a:p>
            <a:pPr>
              <a:lnSpc>
                <a:spcPct val="100000"/>
              </a:lnSpc>
              <a:spcBef>
                <a:spcPts val="0"/>
              </a:spcBef>
              <a:spcAft>
                <a:spcPts val="1000"/>
              </a:spcAft>
            </a:pPr>
            <a:r>
              <a:rPr lang="en-US" sz="2400" dirty="0"/>
              <a:t>Monitoring and Evaluation Resource Guide OCFT Projects: </a:t>
            </a:r>
            <a:r>
              <a:rPr lang="en-US" sz="2400"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n-US" sz="2400" dirty="0">
                <a:solidFill>
                  <a:srgbClr val="0070C0"/>
                </a:solidFill>
                <a:cs typeface="Times New Roman" panose="02020603050405020304" pitchFamily="18" charset="0"/>
              </a:rPr>
              <a:t> </a:t>
            </a:r>
            <a:endParaRPr lang="en-US" sz="3200" dirty="0">
              <a:solidFill>
                <a:srgbClr val="0070C0"/>
              </a:solidFill>
              <a:cs typeface="Times New Roman" panose="02020603050405020304" pitchFamily="18" charset="0"/>
            </a:endParaRPr>
          </a:p>
          <a:p>
            <a:pPr>
              <a:lnSpc>
                <a:spcPct val="100000"/>
              </a:lnSpc>
            </a:pPr>
            <a:r>
              <a:rPr lang="en-US" sz="2400" dirty="0"/>
              <a:t>USAID Performance indicator targets: </a:t>
            </a:r>
            <a:r>
              <a:rPr lang="en-US" sz="2400" dirty="0">
                <a:hlinkClick r:id="rId4"/>
              </a:rPr>
              <a:t>Monitoring Toolkit-Performance Indicator Targets (usaidlearninglab.org)</a:t>
            </a:r>
            <a:endParaRPr lang="en-US" sz="2400" dirty="0"/>
          </a:p>
          <a:p>
            <a:pPr>
              <a:lnSpc>
                <a:spcPct val="100000"/>
              </a:lnSpc>
            </a:pPr>
            <a:r>
              <a:rPr lang="en-US" sz="2400" dirty="0"/>
              <a:t>USAID Target Setting Guide: </a:t>
            </a:r>
            <a:r>
              <a:rPr lang="en-US" sz="2400" dirty="0">
                <a:hlinkClick r:id="rId5"/>
              </a:rPr>
              <a:t>Target Setting Guide (usaid.gov)</a:t>
            </a:r>
            <a:endParaRPr lang="en-US" sz="2400" dirty="0"/>
          </a:p>
          <a:p>
            <a:pPr>
              <a:lnSpc>
                <a:spcPct val="100000"/>
              </a:lnSpc>
            </a:pPr>
            <a:endParaRPr lang="en-US" sz="2000"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THANK YOU"/>
          <p:cNvSpPr>
            <a:spLocks noGrp="1"/>
          </p:cNvSpPr>
          <p:nvPr>
            <p:ph type="ctrTitle"/>
          </p:nvPr>
        </p:nvSpPr>
        <p:spPr>
          <a:xfrm>
            <a:off x="3927063" y="2467825"/>
            <a:ext cx="5992502" cy="961175"/>
          </a:xfrm>
          <a:prstGeom prst="rect">
            <a:avLst/>
          </a:prstGeom>
        </p:spPr>
        <p:txBody>
          <a:bodyPr>
            <a:normAutofit/>
          </a:bodyPr>
          <a:lstStyle/>
          <a:p>
            <a:pPr algn="l"/>
            <a:r>
              <a:rPr lang="en-US" altLang="en-US" dirty="0">
                <a:cs typeface="Times New Roman" panose="02020603050405020304" pitchFamily="18" charset="0"/>
              </a:rPr>
              <a:t>THANK  YOU</a:t>
            </a:r>
            <a:endParaRPr lang="en-US" altLang="en-US" dirty="0"/>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39</a:t>
            </a:fld>
            <a:endParaRPr lang="en-US" altLang="en-US" dirty="0">
              <a:solidFill>
                <a:schemeClr val="bg1"/>
              </a:solidFill>
              <a:latin typeface="Arial" panose="020B0604020202020204" pitchFamily="34" charset="0"/>
            </a:endParaRPr>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531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
            <a:extLst>
              <a:ext uri="{FF2B5EF4-FFF2-40B4-BE49-F238E27FC236}">
                <a16:creationId xmlns:a16="http://schemas.microsoft.com/office/drawing/2014/main" id="{2AAAC7AD-1502-46C0-B47F-0DFBD9CF6960}"/>
              </a:ext>
            </a:extLst>
          </p:cNvPr>
          <p:cNvSpPr>
            <a:spLocks noGrp="1"/>
          </p:cNvSpPr>
          <p:nvPr>
            <p:ph type="ctrTitle"/>
          </p:nvPr>
        </p:nvSpPr>
        <p:spPr>
          <a:xfrm>
            <a:off x="225864" y="0"/>
            <a:ext cx="5130795" cy="1461778"/>
          </a:xfrm>
        </p:spPr>
        <p:txBody>
          <a:bodyPr vert="horz" lIns="91440" tIns="45720" rIns="91440" bIns="45720" rtlCol="0" anchor="ctr">
            <a:normAutofit/>
          </a:bodyPr>
          <a:lstStyle/>
          <a:p>
            <a:pPr algn="l"/>
            <a:r>
              <a:rPr lang="en-US" sz="4400" dirty="0"/>
              <a:t>Agenda</a:t>
            </a:r>
          </a:p>
        </p:txBody>
      </p:sp>
      <p:sp>
        <p:nvSpPr>
          <p:cNvPr id="5" name="Content Placeholder 2" descr="Establishing Baseline &#10;Target Setting &#10;">
            <a:extLst>
              <a:ext uri="{FF2B5EF4-FFF2-40B4-BE49-F238E27FC236}">
                <a16:creationId xmlns:a16="http://schemas.microsoft.com/office/drawing/2014/main" id="{70608293-DF14-4521-925C-A28F53E32FED}"/>
              </a:ext>
            </a:extLst>
          </p:cNvPr>
          <p:cNvSpPr>
            <a:spLocks noGrp="1"/>
          </p:cNvSpPr>
          <p:nvPr>
            <p:ph sz="quarter" idx="13"/>
          </p:nvPr>
        </p:nvSpPr>
        <p:spPr>
          <a:xfrm>
            <a:off x="577914" y="1868882"/>
            <a:ext cx="6819174" cy="3437726"/>
          </a:xfrm>
        </p:spPr>
        <p:txBody>
          <a:bodyPr vert="horz" lIns="91440" tIns="45720" rIns="91440" bIns="45720" numCol="2" rtlCol="0">
            <a:normAutofit/>
          </a:bodyPr>
          <a:lstStyle/>
          <a:p>
            <a:r>
              <a:rPr lang="en-US" sz="3300" dirty="0"/>
              <a:t>Establishing Baseline </a:t>
            </a:r>
          </a:p>
          <a:p>
            <a:r>
              <a:rPr lang="en-US" sz="3300" dirty="0"/>
              <a:t>Target Setting </a:t>
            </a:r>
          </a:p>
          <a:p>
            <a:pPr marL="0" indent="0">
              <a:buNone/>
            </a:pPr>
            <a:endParaRPr lang="en-US" sz="3600" b="1" dirty="0"/>
          </a:p>
          <a:p>
            <a:pPr marL="0" indent="0">
              <a:buNone/>
            </a:pPr>
            <a:endParaRPr lang="en-US" sz="3600" b="1" dirty="0"/>
          </a:p>
          <a:p>
            <a:pPr marL="0" indent="0">
              <a:buNone/>
            </a:pPr>
            <a:endParaRPr lang="en-US" sz="3300" b="1" dirty="0"/>
          </a:p>
          <a:p>
            <a:endParaRPr lang="en-US" sz="3300" dirty="0"/>
          </a:p>
          <a:p>
            <a:endParaRPr lang="en-US" sz="3300" dirty="0"/>
          </a:p>
          <a:p>
            <a:pPr marL="0" indent="0">
              <a:buNone/>
            </a:pPr>
            <a:endParaRPr lang="en-US" sz="3300" b="1" dirty="0">
              <a:highlight>
                <a:srgbClr val="FFFF00"/>
              </a:highlight>
            </a:endParaRPr>
          </a:p>
          <a:p>
            <a:pPr marL="0" indent="0">
              <a:buNone/>
            </a:pPr>
            <a:endParaRPr lang="en-US" b="1" dirty="0">
              <a:highlight>
                <a:srgbClr val="FFFF00"/>
              </a:highlight>
            </a:endParaRPr>
          </a:p>
          <a:p>
            <a:pPr marL="0" indent="0">
              <a:buNone/>
            </a:pPr>
            <a:endParaRPr lang="en-US" b="1" dirty="0">
              <a:highlight>
                <a:srgbClr val="FFFF00"/>
              </a:highlight>
            </a:endParaRPr>
          </a:p>
          <a:p>
            <a:endParaRPr lang="en-US" dirty="0"/>
          </a:p>
          <a:p>
            <a:pPr marL="0"/>
            <a:endParaRPr lang="en-US" dirty="0"/>
          </a:p>
        </p:txBody>
      </p:sp>
      <p:pic>
        <p:nvPicPr>
          <p:cNvPr id="9" name="Graphic 8" descr="Check List">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3412" y="1551392"/>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stablishing Baseline ">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Establishing Baseline </a:t>
            </a:r>
          </a:p>
        </p:txBody>
      </p:sp>
    </p:spTree>
    <p:extLst>
      <p:ext uri="{BB962C8B-B14F-4D97-AF65-F5344CB8AC3E}">
        <p14:creationId xmlns:p14="http://schemas.microsoft.com/office/powerpoint/2010/main" val="90113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at is a Baseline?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000" dirty="0">
                <a:solidFill>
                  <a:schemeClr val="accent2"/>
                </a:solidFill>
              </a:rPr>
              <a:t>What is a Baseline? </a:t>
            </a:r>
            <a:endParaRPr lang="en-US" sz="5400" dirty="0"/>
          </a:p>
        </p:txBody>
      </p:sp>
      <p:sp>
        <p:nvSpPr>
          <p:cNvPr id="3" name="Content Placeholder 2" descr="The value of an indicator before project implementation has started">
            <a:extLst>
              <a:ext uri="{FF2B5EF4-FFF2-40B4-BE49-F238E27FC236}">
                <a16:creationId xmlns:a16="http://schemas.microsoft.com/office/drawing/2014/main" id="{899D53A3-0873-4795-B6D8-E299669A3614}"/>
              </a:ext>
            </a:extLst>
          </p:cNvPr>
          <p:cNvSpPr>
            <a:spLocks noGrp="1"/>
          </p:cNvSpPr>
          <p:nvPr>
            <p:ph sz="quarter" idx="13"/>
          </p:nvPr>
        </p:nvSpPr>
        <p:spPr>
          <a:xfrm>
            <a:off x="472611" y="1677656"/>
            <a:ext cx="10566450" cy="720988"/>
          </a:xfrm>
        </p:spPr>
        <p:txBody>
          <a:bodyPr>
            <a:normAutofit/>
          </a:bodyPr>
          <a:lstStyle/>
          <a:p>
            <a:pPr marL="0" indent="0" algn="ctr">
              <a:buNone/>
            </a:pPr>
            <a:r>
              <a:rPr lang="en-US" sz="2800" b="1" dirty="0"/>
              <a:t>The value of an indicator </a:t>
            </a:r>
            <a:r>
              <a:rPr lang="en-US" sz="2800" b="1" u="sng" dirty="0"/>
              <a:t>before</a:t>
            </a:r>
            <a:r>
              <a:rPr lang="en-US" sz="2800" b="1" dirty="0"/>
              <a:t> project implementation has started.</a:t>
            </a:r>
          </a:p>
          <a:p>
            <a:pPr algn="ctr"/>
            <a:endParaRPr lang="en-US" b="1" dirty="0"/>
          </a:p>
        </p:txBody>
      </p:sp>
      <p:sp>
        <p:nvSpPr>
          <p:cNvPr id="8" name="TextBox 7" descr="Example of baseline values before implementation begins: &#10;">
            <a:extLst>
              <a:ext uri="{FF2B5EF4-FFF2-40B4-BE49-F238E27FC236}">
                <a16:creationId xmlns:a16="http://schemas.microsoft.com/office/drawing/2014/main" id="{E53F7878-AB5F-4B78-867B-C3DF998CA9DB}"/>
              </a:ext>
            </a:extLst>
          </p:cNvPr>
          <p:cNvSpPr txBox="1"/>
          <p:nvPr/>
        </p:nvSpPr>
        <p:spPr>
          <a:xfrm>
            <a:off x="1181457" y="2455579"/>
            <a:ext cx="8575640" cy="400110"/>
          </a:xfrm>
          <a:prstGeom prst="rect">
            <a:avLst/>
          </a:prstGeom>
          <a:noFill/>
        </p:spPr>
        <p:txBody>
          <a:bodyPr wrap="square">
            <a:spAutoFit/>
          </a:bodyPr>
          <a:lstStyle/>
          <a:p>
            <a:pPr marL="0" indent="0">
              <a:buNone/>
            </a:pPr>
            <a:r>
              <a:rPr lang="en-US" altLang="en-US" sz="2000" b="1" dirty="0">
                <a:solidFill>
                  <a:schemeClr val="tx1"/>
                </a:solidFill>
              </a:rPr>
              <a:t>Example of baseline values before implementation begins: </a:t>
            </a:r>
          </a:p>
        </p:txBody>
      </p:sp>
      <p:graphicFrame>
        <p:nvGraphicFramePr>
          <p:cNvPr id="6" name="Table 6" descr="Table with Indicators and Baseline figures ">
            <a:extLst>
              <a:ext uri="{FF2B5EF4-FFF2-40B4-BE49-F238E27FC236}">
                <a16:creationId xmlns:a16="http://schemas.microsoft.com/office/drawing/2014/main" id="{3A5B30BB-0B7D-452B-84C1-07EF597B356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1147293"/>
              </p:ext>
            </p:extLst>
          </p:nvPr>
        </p:nvGraphicFramePr>
        <p:xfrm>
          <a:off x="1405277" y="3195739"/>
          <a:ext cx="8128000" cy="2590800"/>
        </p:xfrm>
        <a:graphic>
          <a:graphicData uri="http://schemas.openxmlformats.org/drawingml/2006/table">
            <a:tbl>
              <a:tblPr firstRow="1" bandRow="1">
                <a:tableStyleId>{5C22544A-7EE6-4342-B048-85BDC9FD1C3A}</a:tableStyleId>
              </a:tblPr>
              <a:tblGrid>
                <a:gridCol w="5262651">
                  <a:extLst>
                    <a:ext uri="{9D8B030D-6E8A-4147-A177-3AD203B41FA5}">
                      <a16:colId xmlns:a16="http://schemas.microsoft.com/office/drawing/2014/main" val="1435728746"/>
                    </a:ext>
                  </a:extLst>
                </a:gridCol>
                <a:gridCol w="2865349">
                  <a:extLst>
                    <a:ext uri="{9D8B030D-6E8A-4147-A177-3AD203B41FA5}">
                      <a16:colId xmlns:a16="http://schemas.microsoft.com/office/drawing/2014/main" val="647418258"/>
                    </a:ext>
                  </a:extLst>
                </a:gridCol>
              </a:tblGrid>
              <a:tr h="370840">
                <a:tc>
                  <a:txBody>
                    <a:bodyPr/>
                    <a:lstStyle/>
                    <a:p>
                      <a:pPr algn="ctr"/>
                      <a:r>
                        <a:rPr lang="en-US" sz="2000" dirty="0"/>
                        <a:t>Indicator </a:t>
                      </a:r>
                    </a:p>
                  </a:txBody>
                  <a:tcPr/>
                </a:tc>
                <a:tc>
                  <a:txBody>
                    <a:bodyPr/>
                    <a:lstStyle/>
                    <a:p>
                      <a:pPr algn="ctr"/>
                      <a:r>
                        <a:rPr lang="en-US" sz="2000" dirty="0"/>
                        <a:t>Baseline </a:t>
                      </a:r>
                    </a:p>
                  </a:txBody>
                  <a:tcPr/>
                </a:tc>
                <a:extLst>
                  <a:ext uri="{0D108BD9-81ED-4DB2-BD59-A6C34878D82A}">
                    <a16:rowId xmlns:a16="http://schemas.microsoft.com/office/drawing/2014/main" val="3588219931"/>
                  </a:ext>
                </a:extLst>
              </a:tr>
              <a:tr h="36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of beneficiaries that graduated from secondary school</a:t>
                      </a:r>
                    </a:p>
                  </a:txBody>
                  <a:tcPr anchor="ctr"/>
                </a:tc>
                <a:tc>
                  <a:txBody>
                    <a:bodyPr/>
                    <a:lstStyle/>
                    <a:p>
                      <a:pPr algn="ctr"/>
                      <a:r>
                        <a:rPr lang="en-US" sz="2000" dirty="0">
                          <a:latin typeface="+mn-lt"/>
                        </a:rPr>
                        <a:t>20%</a:t>
                      </a:r>
                    </a:p>
                  </a:txBody>
                  <a:tcPr anchor="ctr"/>
                </a:tc>
                <a:extLst>
                  <a:ext uri="{0D108BD9-81ED-4DB2-BD59-A6C34878D82A}">
                    <a16:rowId xmlns:a16="http://schemas.microsoft.com/office/drawing/2014/main" val="1907479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County literacy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(Female: 30%; Male 60%)</a:t>
                      </a:r>
                    </a:p>
                  </a:txBody>
                  <a:tcPr anchor="ctr"/>
                </a:tc>
                <a:extLst>
                  <a:ext uri="{0D108BD9-81ED-4DB2-BD59-A6C34878D82A}">
                    <a16:rowId xmlns:a16="http://schemas.microsoft.com/office/drawing/2014/main" val="755584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Number of training courses delivered </a:t>
                      </a:r>
                    </a:p>
                  </a:txBody>
                  <a:tcPr anchor="ctr"/>
                </a:tc>
                <a:tc>
                  <a:txBody>
                    <a:bodyPr/>
                    <a:lstStyle/>
                    <a:p>
                      <a:pPr algn="ctr"/>
                      <a:r>
                        <a:rPr lang="en-US" sz="2000" dirty="0">
                          <a:latin typeface="+mn-lt"/>
                        </a:rPr>
                        <a:t>0</a:t>
                      </a:r>
                    </a:p>
                  </a:txBody>
                  <a:tcPr anchor="ctr"/>
                </a:tc>
                <a:extLst>
                  <a:ext uri="{0D108BD9-81ED-4DB2-BD59-A6C34878D82A}">
                    <a16:rowId xmlns:a16="http://schemas.microsoft.com/office/drawing/2014/main" val="510290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Number of households below poverty line</a:t>
                      </a:r>
                    </a:p>
                  </a:txBody>
                  <a:tcPr anchor="ctr"/>
                </a:tc>
                <a:tc>
                  <a:txBody>
                    <a:bodyPr/>
                    <a:lstStyle/>
                    <a:p>
                      <a:pPr algn="ctr"/>
                      <a:r>
                        <a:rPr lang="en-US" sz="2000" dirty="0">
                          <a:latin typeface="+mn-lt"/>
                        </a:rPr>
                        <a:t>200</a:t>
                      </a:r>
                    </a:p>
                  </a:txBody>
                  <a:tcPr anchor="ctr"/>
                </a:tc>
                <a:extLst>
                  <a:ext uri="{0D108BD9-81ED-4DB2-BD59-A6C34878D82A}">
                    <a16:rowId xmlns:a16="http://schemas.microsoft.com/office/drawing/2014/main" val="2162745018"/>
                  </a:ext>
                </a:extLst>
              </a:tr>
            </a:tbl>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913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y are Baselines Useful? ">
            <a:extLst>
              <a:ext uri="{FF2B5EF4-FFF2-40B4-BE49-F238E27FC236}">
                <a16:creationId xmlns:a16="http://schemas.microsoft.com/office/drawing/2014/main" id="{AA5A2B27-8A8B-43EF-AF60-BD11A6E41202}"/>
              </a:ext>
            </a:extLst>
          </p:cNvPr>
          <p:cNvSpPr>
            <a:spLocks noGrp="1"/>
          </p:cNvSpPr>
          <p:nvPr>
            <p:ph type="ctrTitle"/>
          </p:nvPr>
        </p:nvSpPr>
        <p:spPr>
          <a:xfrm>
            <a:off x="488009" y="310204"/>
            <a:ext cx="10276913" cy="961175"/>
          </a:xfrm>
        </p:spPr>
        <p:txBody>
          <a:bodyPr>
            <a:normAutofit/>
          </a:bodyPr>
          <a:lstStyle/>
          <a:p>
            <a:pPr algn="l"/>
            <a:r>
              <a:rPr lang="en-US" sz="4400" dirty="0">
                <a:solidFill>
                  <a:schemeClr val="accent2"/>
                </a:solidFill>
              </a:rPr>
              <a:t>Why are Baselines Useful? </a:t>
            </a:r>
            <a:endParaRPr lang="en-US" dirty="0"/>
          </a:p>
        </p:txBody>
      </p:sp>
      <p:sp>
        <p:nvSpPr>
          <p:cNvPr id="3" name="Content Placeholder 2" descr="Help determine progress in achieving outputs and outcomes&#10;Enable effective interpretation of performance data&#10;Inform target setting for indicators&#10;Provide key point of comparison for evaluations and improves the conclusiveness of evaluation findings&#10;">
            <a:extLst>
              <a:ext uri="{FF2B5EF4-FFF2-40B4-BE49-F238E27FC236}">
                <a16:creationId xmlns:a16="http://schemas.microsoft.com/office/drawing/2014/main" id="{899D53A3-0873-4795-B6D8-E299669A3614}"/>
              </a:ext>
            </a:extLst>
          </p:cNvPr>
          <p:cNvSpPr>
            <a:spLocks noGrp="1"/>
          </p:cNvSpPr>
          <p:nvPr>
            <p:ph sz="quarter" idx="13"/>
          </p:nvPr>
        </p:nvSpPr>
        <p:spPr>
          <a:xfrm>
            <a:off x="595353" y="1536452"/>
            <a:ext cx="11035957" cy="4120943"/>
          </a:xfrm>
        </p:spPr>
        <p:txBody>
          <a:bodyPr>
            <a:normAutofit/>
          </a:bodyPr>
          <a:lstStyle/>
          <a:p>
            <a:r>
              <a:rPr lang="en-US" sz="2800" dirty="0"/>
              <a:t>Help determine </a:t>
            </a:r>
            <a:r>
              <a:rPr lang="en-US" sz="2800" b="1" dirty="0"/>
              <a:t>progress</a:t>
            </a:r>
            <a:r>
              <a:rPr lang="en-US" sz="2800" dirty="0"/>
              <a:t> in achieving outputs and outcomes</a:t>
            </a:r>
          </a:p>
          <a:p>
            <a:r>
              <a:rPr lang="en-US" altLang="en-US" sz="2800" dirty="0"/>
              <a:t>Enable effective </a:t>
            </a:r>
            <a:r>
              <a:rPr lang="en-US" altLang="en-US" sz="2800" b="1" dirty="0"/>
              <a:t>interpretation</a:t>
            </a:r>
            <a:r>
              <a:rPr lang="en-US" altLang="en-US" sz="2800" dirty="0"/>
              <a:t> of performance data</a:t>
            </a:r>
            <a:endParaRPr lang="en-US" sz="2800" dirty="0"/>
          </a:p>
          <a:p>
            <a:r>
              <a:rPr lang="en-US" altLang="en-US" sz="2800" dirty="0"/>
              <a:t>Inform </a:t>
            </a:r>
            <a:r>
              <a:rPr lang="en-US" altLang="en-US" sz="2800" b="1" dirty="0"/>
              <a:t>target</a:t>
            </a:r>
            <a:r>
              <a:rPr lang="en-US" altLang="en-US" sz="2800" dirty="0"/>
              <a:t> setting for indicators</a:t>
            </a:r>
          </a:p>
          <a:p>
            <a:r>
              <a:rPr lang="en-US" altLang="en-US" sz="2800" dirty="0"/>
              <a:t>Provide key point of </a:t>
            </a:r>
            <a:r>
              <a:rPr lang="en-US" altLang="en-US" sz="2800" b="1" dirty="0"/>
              <a:t>comparison</a:t>
            </a:r>
            <a:r>
              <a:rPr lang="en-US" altLang="en-US" sz="2800" dirty="0"/>
              <a:t> for evaluations and improves the conclusiveness of evaluation findings</a:t>
            </a:r>
          </a:p>
          <a:p>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627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stablishing a Baseline">
            <a:extLst>
              <a:ext uri="{FF2B5EF4-FFF2-40B4-BE49-F238E27FC236}">
                <a16:creationId xmlns:a16="http://schemas.microsoft.com/office/drawing/2014/main" id="{B9BDF7CE-6ED0-422D-A25F-7C6FFE0AFF31}"/>
              </a:ext>
            </a:extLst>
          </p:cNvPr>
          <p:cNvSpPr>
            <a:spLocks noGrp="1"/>
          </p:cNvSpPr>
          <p:nvPr>
            <p:ph type="title"/>
          </p:nvPr>
        </p:nvSpPr>
        <p:spPr>
          <a:xfrm>
            <a:off x="362211" y="114604"/>
            <a:ext cx="10515600" cy="1325563"/>
          </a:xfrm>
        </p:spPr>
        <p:txBody>
          <a:bodyPr/>
          <a:lstStyle/>
          <a:p>
            <a:r>
              <a:rPr lang="en-US" dirty="0">
                <a:solidFill>
                  <a:schemeClr val="accent2"/>
                </a:solidFill>
              </a:rPr>
              <a:t>Establishing a Baseline</a:t>
            </a:r>
            <a:endParaRPr lang="en-US" dirty="0"/>
          </a:p>
        </p:txBody>
      </p:sp>
      <p:sp>
        <p:nvSpPr>
          <p:cNvPr id="4" name="Content Placeholder 3" descr="Baselines are either:&#10;Set to zero - frequently the case for project specific output indicators and some indicators of lower-level results&#10;Already known or determined - available from secondary sources, or prior projects&#10;Collected pre-implementation - primary data collection, rapid assessment, survey,  etc. &#10;Rolling Baseline - activity is rolled out to different groups/regions at different times&#10;">
            <a:extLst>
              <a:ext uri="{FF2B5EF4-FFF2-40B4-BE49-F238E27FC236}">
                <a16:creationId xmlns:a16="http://schemas.microsoft.com/office/drawing/2014/main" id="{F6C08DF6-E96E-45E6-A042-FB5B36C3D391}"/>
              </a:ext>
            </a:extLst>
          </p:cNvPr>
          <p:cNvSpPr>
            <a:spLocks noGrp="1"/>
          </p:cNvSpPr>
          <p:nvPr>
            <p:ph idx="1"/>
          </p:nvPr>
        </p:nvSpPr>
        <p:spPr>
          <a:xfrm>
            <a:off x="449893" y="1332089"/>
            <a:ext cx="10515600" cy="4506671"/>
          </a:xfrm>
        </p:spPr>
        <p:txBody>
          <a:bodyPr>
            <a:normAutofit/>
          </a:bodyPr>
          <a:lstStyle/>
          <a:p>
            <a:pPr marL="373762" indent="-373762">
              <a:spcBef>
                <a:spcPts val="1587"/>
              </a:spcBef>
              <a:buClr>
                <a:srgbClr val="B2B2B2"/>
              </a:buClr>
              <a:buSzPct val="90000"/>
              <a:buNone/>
              <a:tabLst>
                <a:tab pos="1583239" algn="l"/>
              </a:tabLst>
              <a:defRPr/>
            </a:pPr>
            <a:r>
              <a:rPr lang="en-US" sz="3000" b="1" dirty="0">
                <a:ea typeface="+mj-ea"/>
                <a:cs typeface="+mj-cs"/>
              </a:rPr>
              <a:t>Baselines are either</a:t>
            </a:r>
            <a:r>
              <a:rPr lang="en-US" sz="3000" b="1" i="1" dirty="0"/>
              <a:t>:</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Set to zero - </a:t>
            </a:r>
            <a:r>
              <a:rPr lang="en-US" sz="2800" dirty="0"/>
              <a:t>frequently the case for project specific output indicators and some indicators of lower-level results</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Already known or determined </a:t>
            </a:r>
            <a:r>
              <a:rPr lang="en-US" dirty="0">
                <a:solidFill>
                  <a:schemeClr val="accent6">
                    <a:lumMod val="50000"/>
                  </a:schemeClr>
                </a:solidFill>
              </a:rPr>
              <a:t>- </a:t>
            </a:r>
            <a:r>
              <a:rPr lang="en-US" dirty="0"/>
              <a:t>a</a:t>
            </a:r>
            <a:r>
              <a:rPr lang="en-US" sz="2800" dirty="0"/>
              <a:t>vailable from secondary sources, or prior projects</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Collected pre-implementation - </a:t>
            </a:r>
            <a:r>
              <a:rPr lang="en-US" sz="2800" dirty="0"/>
              <a:t>primary data collection, rapid assessment, survey,  etc. </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Rolling Baseline - </a:t>
            </a:r>
            <a:r>
              <a:rPr lang="en-US" altLang="en-US" sz="2800" dirty="0"/>
              <a:t>activity is rolled out to different groups/regions at different times</a:t>
            </a:r>
          </a:p>
          <a:p>
            <a:pPr>
              <a:spcBef>
                <a:spcPts val="1587"/>
              </a:spcBef>
              <a:buClr>
                <a:srgbClr val="6C6463"/>
              </a:buClr>
              <a:buSzPct val="90000"/>
              <a:buFont typeface="Gill Sans MT" panose="020B0502020104020203" pitchFamily="34" charset="0"/>
              <a:buChar char="•"/>
              <a:tabLst>
                <a:tab pos="1583239" algn="l"/>
              </a:tabLst>
              <a:defRPr/>
            </a:pPr>
            <a:endParaRPr lang="en-US" b="1" dirty="0">
              <a:solidFill>
                <a:schemeClr val="accent6">
                  <a:lumMod val="50000"/>
                </a:schemeClr>
              </a:solidFill>
            </a:endParaRPr>
          </a:p>
          <a:p>
            <a:pPr>
              <a:spcBef>
                <a:spcPts val="1587"/>
              </a:spcBef>
              <a:buClr>
                <a:srgbClr val="6C6463"/>
              </a:buClr>
              <a:buSzPct val="90000"/>
              <a:buFont typeface="Gill Sans MT" panose="020B0502020104020203" pitchFamily="34" charset="0"/>
              <a:buChar char="•"/>
              <a:tabLst>
                <a:tab pos="1583239" algn="l"/>
              </a:tabLst>
              <a:defRPr/>
            </a:pPr>
            <a:endParaRPr lang="en-US" sz="2800" dirty="0"/>
          </a:p>
          <a:p>
            <a:endParaRPr lang="en-US" dirty="0"/>
          </a:p>
        </p:txBody>
      </p:sp>
      <p:sp>
        <p:nvSpPr>
          <p:cNvPr id="2" name="Footer Placeholder 1">
            <a:extLst>
              <a:ext uri="{FF2B5EF4-FFF2-40B4-BE49-F238E27FC236}">
                <a16:creationId xmlns:a16="http://schemas.microsoft.com/office/drawing/2014/main" id="{E56BB804-1671-4B19-BBF9-E43AF7360A6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9690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Set to Zero"/>
          <p:cNvSpPr txBox="1">
            <a:spLocks noGrp="1"/>
          </p:cNvSpPr>
          <p:nvPr>
            <p:ph type="title" idx="4294967295"/>
          </p:nvPr>
        </p:nvSpPr>
        <p:spPr>
          <a:xfrm>
            <a:off x="577388" y="282589"/>
            <a:ext cx="10642848"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BA0C2F"/>
                </a:solidFill>
                <a:effectLst/>
                <a:uLnTx/>
                <a:uFillTx/>
                <a:latin typeface="+mj-lt"/>
                <a:ea typeface="+mj-ea"/>
                <a:cs typeface="Gill Sans MT"/>
              </a:rPr>
              <a:t>Set to Zero</a:t>
            </a:r>
          </a:p>
        </p:txBody>
      </p:sp>
      <p:graphicFrame>
        <p:nvGraphicFramePr>
          <p:cNvPr id="8" name="Table 8" descr="Scenario: &#10;Set to Zero &#10;When: &#10;Number of investigators trained&#10;&#10;&#10;Common for output indicators for products and services offered for the first time&#10;&#10;Example:&#10;&#10;Number of union meetings facilitated &#10;&#10;Number of beneficiaries that obtain new employment within 6 months &#10;">
            <a:extLst>
              <a:ext uri="{FF2B5EF4-FFF2-40B4-BE49-F238E27FC236}">
                <a16:creationId xmlns:a16="http://schemas.microsoft.com/office/drawing/2014/main" id="{4A4DA9CF-B7F4-4AD9-84A6-57CB753D071D}"/>
              </a:ext>
            </a:extLst>
          </p:cNvPr>
          <p:cNvGraphicFramePr>
            <a:graphicFrameLocks noGrp="1"/>
          </p:cNvGraphicFramePr>
          <p:nvPr>
            <p:extLst>
              <p:ext uri="{D42A27DB-BD31-4B8C-83A1-F6EECF244321}">
                <p14:modId xmlns:p14="http://schemas.microsoft.com/office/powerpoint/2010/main" val="4140618640"/>
              </p:ext>
            </p:extLst>
          </p:nvPr>
        </p:nvGraphicFramePr>
        <p:xfrm>
          <a:off x="764169" y="1538590"/>
          <a:ext cx="10642847" cy="3114447"/>
        </p:xfrm>
        <a:graphic>
          <a:graphicData uri="http://schemas.openxmlformats.org/drawingml/2006/table">
            <a:tbl>
              <a:tblPr firstRow="1" bandRow="1">
                <a:tableStyleId>{5C22544A-7EE6-4342-B048-85BDC9FD1C3A}</a:tableStyleId>
              </a:tblPr>
              <a:tblGrid>
                <a:gridCol w="2022736">
                  <a:extLst>
                    <a:ext uri="{9D8B030D-6E8A-4147-A177-3AD203B41FA5}">
                      <a16:colId xmlns:a16="http://schemas.microsoft.com/office/drawing/2014/main" val="3125638786"/>
                    </a:ext>
                  </a:extLst>
                </a:gridCol>
                <a:gridCol w="2890577">
                  <a:extLst>
                    <a:ext uri="{9D8B030D-6E8A-4147-A177-3AD203B41FA5}">
                      <a16:colId xmlns:a16="http://schemas.microsoft.com/office/drawing/2014/main" val="3446928159"/>
                    </a:ext>
                  </a:extLst>
                </a:gridCol>
                <a:gridCol w="5729534">
                  <a:extLst>
                    <a:ext uri="{9D8B030D-6E8A-4147-A177-3AD203B41FA5}">
                      <a16:colId xmlns:a16="http://schemas.microsoft.com/office/drawing/2014/main" val="4278236714"/>
                    </a:ext>
                  </a:extLst>
                </a:gridCol>
              </a:tblGrid>
              <a:tr h="524114">
                <a:tc>
                  <a:txBody>
                    <a:bodyPr/>
                    <a:lstStyle/>
                    <a:p>
                      <a:pPr algn="ctr"/>
                      <a:r>
                        <a:rPr lang="en-US" sz="2600" dirty="0"/>
                        <a:t>Scenario</a:t>
                      </a:r>
                    </a:p>
                  </a:txBody>
                  <a:tcPr marL="120949" marR="120949" marT="60475" marB="60475"/>
                </a:tc>
                <a:tc>
                  <a:txBody>
                    <a:bodyPr/>
                    <a:lstStyle/>
                    <a:p>
                      <a:pPr algn="ctr"/>
                      <a:r>
                        <a:rPr lang="en-US" sz="2600" dirty="0"/>
                        <a:t>When</a:t>
                      </a:r>
                    </a:p>
                  </a:txBody>
                  <a:tcPr marL="120949" marR="120949" marT="60475" marB="60475"/>
                </a:tc>
                <a:tc>
                  <a:txBody>
                    <a:bodyPr/>
                    <a:lstStyle/>
                    <a:p>
                      <a:pPr algn="ctr"/>
                      <a:r>
                        <a:rPr lang="en-US" sz="2600" dirty="0"/>
                        <a:t>Example</a:t>
                      </a:r>
                    </a:p>
                  </a:txBody>
                  <a:tcPr marL="120949" marR="120949" marT="60475" marB="60475"/>
                </a:tc>
                <a:extLst>
                  <a:ext uri="{0D108BD9-81ED-4DB2-BD59-A6C34878D82A}">
                    <a16:rowId xmlns:a16="http://schemas.microsoft.com/office/drawing/2014/main" val="3047411975"/>
                  </a:ext>
                </a:extLst>
              </a:tr>
              <a:tr h="2590333">
                <a:tc>
                  <a:txBody>
                    <a:bodyPr/>
                    <a:lstStyle/>
                    <a:p>
                      <a:r>
                        <a:rPr lang="en-US" sz="2600" b="1" dirty="0"/>
                        <a:t>Set to Zero</a:t>
                      </a:r>
                    </a:p>
                  </a:txBody>
                  <a:tcPr marL="120949" marR="120949" marT="60475" marB="60475"/>
                </a:tc>
                <a:tc>
                  <a:txBody>
                    <a:bodyPr/>
                    <a:lstStyle/>
                    <a:p>
                      <a:r>
                        <a:rPr lang="en-US" sz="2600" dirty="0"/>
                        <a:t>Common for output indicators for products and services offered for the first time</a:t>
                      </a:r>
                    </a:p>
                  </a:txBody>
                  <a:tcPr marL="120949" marR="120949" marT="60475" marB="60475"/>
                </a:tc>
                <a:tc>
                  <a:txBody>
                    <a:bodyPr/>
                    <a:lstStyle/>
                    <a:p>
                      <a:pPr marL="285750" indent="-285750">
                        <a:buFont typeface="Arial" panose="020B0604020202020204" pitchFamily="34" charset="0"/>
                        <a:buChar char="•"/>
                      </a:pPr>
                      <a:r>
                        <a:rPr lang="en-US" sz="2600" dirty="0"/>
                        <a:t>Number of investigators trained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600" dirty="0"/>
                        <a:t>Number of union meetings facilitated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600" dirty="0"/>
                        <a:t>Number of beneficiaries that obtain new employment within 6 months </a:t>
                      </a:r>
                    </a:p>
                  </a:txBody>
                  <a:tcPr marL="120949" marR="120949" marT="60475" marB="60475"/>
                </a:tc>
                <a:extLst>
                  <a:ext uri="{0D108BD9-81ED-4DB2-BD59-A6C34878D82A}">
                    <a16:rowId xmlns:a16="http://schemas.microsoft.com/office/drawing/2014/main" val="3357760276"/>
                  </a:ext>
                </a:extLst>
              </a:tr>
            </a:tbl>
          </a:graphicData>
        </a:graphic>
      </p:graphicFrame>
      <p:sp>
        <p:nvSpPr>
          <p:cNvPr id="5" name="Footer Placeholder 1">
            <a:extLst>
              <a:ext uri="{FF2B5EF4-FFF2-40B4-BE49-F238E27FC236}">
                <a16:creationId xmlns:a16="http://schemas.microsoft.com/office/drawing/2014/main" id="{05AA6D3B-43F0-4F6D-BFE1-64EE9869C8B1}"/>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5531366"/>
      </p:ext>
    </p:extLst>
  </p:cSld>
  <p:clrMapOvr>
    <a:masterClrMapping/>
  </p:clrMapOvr>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31362</TotalTime>
  <Words>5750</Words>
  <Application>Microsoft Office PowerPoint</Application>
  <PresentationFormat>Widescreen</PresentationFormat>
  <Paragraphs>486</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Gill Sans MT</vt:lpstr>
      <vt:lpstr>Symbol</vt:lpstr>
      <vt:lpstr>Wingdings</vt:lpstr>
      <vt:lpstr>1_Office Theme</vt:lpstr>
      <vt:lpstr>M&amp;E Concepts:  Setting Baseline Values and Indicator Targets </vt:lpstr>
      <vt:lpstr>M&amp;E Training Course Series</vt:lpstr>
      <vt:lpstr>Training Objectives</vt:lpstr>
      <vt:lpstr>Agenda</vt:lpstr>
      <vt:lpstr>Establishing Baseline </vt:lpstr>
      <vt:lpstr>What is a Baseline? </vt:lpstr>
      <vt:lpstr>Why are Baselines Useful? </vt:lpstr>
      <vt:lpstr>Establishing a Baseline</vt:lpstr>
      <vt:lpstr>Set to Zero</vt:lpstr>
      <vt:lpstr>Baseline Already Established </vt:lpstr>
      <vt:lpstr>Collect pre-implementation</vt:lpstr>
      <vt:lpstr>Rolling Baseline </vt:lpstr>
      <vt:lpstr>Target Setting </vt:lpstr>
      <vt:lpstr>What is a target? </vt:lpstr>
      <vt:lpstr>Why Set Targets? </vt:lpstr>
      <vt:lpstr>Types of Targets </vt:lpstr>
      <vt:lpstr>How to set targets</vt:lpstr>
      <vt:lpstr>Step 1: Determine Baseline </vt:lpstr>
      <vt:lpstr>Step 2: Conduct Analysis </vt:lpstr>
      <vt:lpstr>Step 2a: Consider Your Intervention</vt:lpstr>
      <vt:lpstr>Step 2a: Consider Your Intervention (cont.)</vt:lpstr>
      <vt:lpstr>Step 2b: Historical Trends and Forecasting </vt:lpstr>
      <vt:lpstr>Step 2c: Benchmarking </vt:lpstr>
      <vt:lpstr>Step 2d: Research and Expert Opinion</vt:lpstr>
      <vt:lpstr>Step 3: Document Target</vt:lpstr>
      <vt:lpstr>Setting Targets is Tricky</vt:lpstr>
      <vt:lpstr>Setting Targets is Tricky (continued)</vt:lpstr>
      <vt:lpstr>Common Pitfalls </vt:lpstr>
      <vt:lpstr>Assessing Targets </vt:lpstr>
      <vt:lpstr> Knowledge Check </vt:lpstr>
      <vt:lpstr>Question 1: </vt:lpstr>
      <vt:lpstr>Question 2: </vt:lpstr>
      <vt:lpstr>Question 3: </vt:lpstr>
      <vt:lpstr>Question 4: </vt:lpstr>
      <vt:lpstr> Conclusion</vt:lpstr>
      <vt:lpstr>Baseline Summary  </vt:lpstr>
      <vt:lpstr>Target Setting Summary  </vt:lpstr>
      <vt:lpstr>Resources</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Zodrow, Gwynne</cp:lastModifiedBy>
  <cp:revision>528</cp:revision>
  <dcterms:created xsi:type="dcterms:W3CDTF">2021-10-08T17:43:47Z</dcterms:created>
  <dcterms:modified xsi:type="dcterms:W3CDTF">2023-04-10T19:56:15Z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