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44"/>
  </p:notesMasterIdLst>
  <p:handoutMasterIdLst>
    <p:handoutMasterId r:id="rId45"/>
  </p:handoutMasterIdLst>
  <p:sldIdLst>
    <p:sldId id="256" r:id="rId5"/>
    <p:sldId id="1267" r:id="rId6"/>
    <p:sldId id="1268" r:id="rId7"/>
    <p:sldId id="1283" r:id="rId8"/>
    <p:sldId id="1399" r:id="rId9"/>
    <p:sldId id="1437" r:id="rId10"/>
    <p:sldId id="1438" r:id="rId11"/>
    <p:sldId id="1489" r:id="rId12"/>
    <p:sldId id="1188" r:id="rId13"/>
    <p:sldId id="1185" r:id="rId14"/>
    <p:sldId id="1187" r:id="rId15"/>
    <p:sldId id="1488" r:id="rId16"/>
    <p:sldId id="1402" r:id="rId17"/>
    <p:sldId id="1401" r:id="rId18"/>
    <p:sldId id="1403" r:id="rId19"/>
    <p:sldId id="1400" r:id="rId20"/>
    <p:sldId id="1407" r:id="rId21"/>
    <p:sldId id="1408" r:id="rId22"/>
    <p:sldId id="1409" r:id="rId23"/>
    <p:sldId id="1404" r:id="rId24"/>
    <p:sldId id="1410" r:id="rId25"/>
    <p:sldId id="1414" r:id="rId26"/>
    <p:sldId id="356" r:id="rId27"/>
    <p:sldId id="358" r:id="rId28"/>
    <p:sldId id="359" r:id="rId29"/>
    <p:sldId id="389" r:id="rId30"/>
    <p:sldId id="390" r:id="rId31"/>
    <p:sldId id="366" r:id="rId32"/>
    <p:sldId id="387" r:id="rId33"/>
    <p:sldId id="1491" r:id="rId34"/>
    <p:sldId id="1492" r:id="rId35"/>
    <p:sldId id="1493" r:id="rId36"/>
    <p:sldId id="1494" r:id="rId37"/>
    <p:sldId id="1496" r:id="rId38"/>
    <p:sldId id="1291" r:id="rId39"/>
    <p:sldId id="1490" r:id="rId40"/>
    <p:sldId id="369" r:id="rId41"/>
    <p:sldId id="1319" r:id="rId42"/>
    <p:sldId id="14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6"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F0"/>
    <a:srgbClr val="CED0E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4" autoAdjust="0"/>
    <p:restoredTop sz="43995" autoAdjust="0"/>
  </p:normalViewPr>
  <p:slideViewPr>
    <p:cSldViewPr snapToGrid="0">
      <p:cViewPr varScale="1">
        <p:scale>
          <a:sx n="29" d="100"/>
          <a:sy n="29" d="100"/>
        </p:scale>
        <p:origin x="780" y="24"/>
      </p:cViewPr>
      <p:guideLst/>
    </p:cSldViewPr>
  </p:slideViewPr>
  <p:outlineViewPr>
    <p:cViewPr>
      <p:scale>
        <a:sx n="33" d="100"/>
        <a:sy n="33" d="100"/>
      </p:scale>
      <p:origin x="0" y="-534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US" dirty="0" err="1"/>
              <a:t>Objetivos</a:t>
            </a:r>
            <a:r>
              <a:rPr lang="en-US" dirty="0"/>
              <a:t> para</a:t>
            </a:r>
            <a:r>
              <a:rPr lang="en-US" baseline="0" dirty="0"/>
              <a:t> </a:t>
            </a:r>
            <a:r>
              <a:rPr lang="en-US" baseline="0" dirty="0" err="1"/>
              <a:t>el</a:t>
            </a:r>
            <a:r>
              <a:rPr lang="en-US" baseline="0" dirty="0"/>
              <a:t> n</a:t>
            </a:r>
            <a:r>
              <a:rPr lang="es-CO" baseline="0" dirty="0" err="1"/>
              <a:t>úmero</a:t>
            </a:r>
            <a:r>
              <a:rPr lang="es-CO" baseline="0" dirty="0"/>
              <a:t> de maestros capacitados </a:t>
            </a:r>
            <a:r>
              <a:rPr lang="en-US" baseline="0" dirty="0"/>
              <a:t>(</a:t>
            </a:r>
            <a:r>
              <a:rPr lang="en-US" baseline="0" dirty="0" err="1"/>
              <a:t>interino</a:t>
            </a:r>
            <a:r>
              <a:rPr lang="en-US" baseline="0" dirty="0"/>
              <a:t>)</a:t>
            </a:r>
            <a:endParaRPr lang="en-US" dirty="0"/>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Sheet1!$B$33:$B$38</c:f>
              <c:numCache>
                <c:formatCode>General</c:formatCode>
                <c:ptCount val="6"/>
                <c:pt idx="0">
                  <c:v>2014</c:v>
                </c:pt>
                <c:pt idx="1">
                  <c:v>2015</c:v>
                </c:pt>
                <c:pt idx="2">
                  <c:v>2016</c:v>
                </c:pt>
                <c:pt idx="3">
                  <c:v>2017</c:v>
                </c:pt>
                <c:pt idx="4">
                  <c:v>2018</c:v>
                </c:pt>
                <c:pt idx="5">
                  <c:v>2019</c:v>
                </c:pt>
              </c:numCache>
            </c:numRef>
          </c:cat>
          <c:val>
            <c:numRef>
              <c:f>Sheet1!$C$33:$C$38</c:f>
              <c:numCache>
                <c:formatCode>General</c:formatCode>
                <c:ptCount val="6"/>
                <c:pt idx="1">
                  <c:v>50</c:v>
                </c:pt>
                <c:pt idx="2">
                  <c:v>180</c:v>
                </c:pt>
                <c:pt idx="3">
                  <c:v>300</c:v>
                </c:pt>
                <c:pt idx="4">
                  <c:v>250</c:v>
                </c:pt>
                <c:pt idx="5">
                  <c:v>50</c:v>
                </c:pt>
              </c:numCache>
            </c:numRef>
          </c:val>
          <c:extLst>
            <c:ext xmlns:c16="http://schemas.microsoft.com/office/drawing/2014/chart" uri="{C3380CC4-5D6E-409C-BE32-E72D297353CC}">
              <c16:uniqueId val="{00000000-2117-49F5-A7CC-E84D0F07E4AF}"/>
            </c:ext>
          </c:extLst>
        </c:ser>
        <c:dLbls>
          <c:dLblPos val="outEnd"/>
          <c:showLegendKey val="0"/>
          <c:showVal val="1"/>
          <c:showCatName val="0"/>
          <c:showSerName val="0"/>
          <c:showPercent val="0"/>
          <c:showBubbleSize val="0"/>
        </c:dLbls>
        <c:gapWidth val="100"/>
        <c:overlap val="-24"/>
        <c:axId val="186960440"/>
        <c:axId val="186960832"/>
      </c:barChart>
      <c:catAx>
        <c:axId val="1869604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0832"/>
        <c:crosses val="autoZero"/>
        <c:auto val="1"/>
        <c:lblAlgn val="ctr"/>
        <c:lblOffset val="100"/>
        <c:noMultiLvlLbl val="0"/>
      </c:catAx>
      <c:valAx>
        <c:axId val="1869608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04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US" dirty="0" err="1"/>
              <a:t>Objetivos</a:t>
            </a:r>
            <a:r>
              <a:rPr lang="en-US" dirty="0"/>
              <a:t> para </a:t>
            </a:r>
            <a:r>
              <a:rPr lang="en-US" dirty="0" err="1"/>
              <a:t>el</a:t>
            </a:r>
            <a:r>
              <a:rPr lang="en-US" baseline="0" dirty="0"/>
              <a:t> n</a:t>
            </a:r>
            <a:r>
              <a:rPr lang="es-CO" baseline="0" dirty="0" err="1"/>
              <a:t>úmero</a:t>
            </a:r>
            <a:r>
              <a:rPr lang="es-CO" baseline="0" dirty="0"/>
              <a:t> de maestros capacitados </a:t>
            </a:r>
            <a:r>
              <a:rPr lang="en-US" dirty="0"/>
              <a:t>(</a:t>
            </a:r>
            <a:r>
              <a:rPr lang="en-US" dirty="0" err="1"/>
              <a:t>Acumulativo</a:t>
            </a:r>
            <a:r>
              <a:rPr lang="en-US" dirty="0"/>
              <a:t>) </a:t>
            </a:r>
          </a:p>
        </c:rich>
      </c:tx>
      <c:layout>
        <c:manualLayout>
          <c:xMode val="edge"/>
          <c:yMode val="edge"/>
          <c:x val="0.15454855643044618"/>
          <c:y val="7.5265652193667806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6689851268591421E-2"/>
          <c:y val="0.28836780210467261"/>
          <c:w val="0.89164348206474187"/>
          <c:h val="0.62373811503989474"/>
        </c:manualLayout>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Sheet1!$E$33:$E$38</c:f>
              <c:numCache>
                <c:formatCode>General</c:formatCode>
                <c:ptCount val="6"/>
                <c:pt idx="0">
                  <c:v>2014</c:v>
                </c:pt>
                <c:pt idx="1">
                  <c:v>2015</c:v>
                </c:pt>
                <c:pt idx="2">
                  <c:v>2016</c:v>
                </c:pt>
                <c:pt idx="3">
                  <c:v>2017</c:v>
                </c:pt>
                <c:pt idx="4">
                  <c:v>2018</c:v>
                </c:pt>
                <c:pt idx="5">
                  <c:v>2019</c:v>
                </c:pt>
              </c:numCache>
            </c:numRef>
          </c:cat>
          <c:val>
            <c:numRef>
              <c:f>Sheet1!$F$33:$F$38</c:f>
              <c:numCache>
                <c:formatCode>General</c:formatCode>
                <c:ptCount val="6"/>
                <c:pt idx="1">
                  <c:v>50</c:v>
                </c:pt>
                <c:pt idx="2">
                  <c:v>230</c:v>
                </c:pt>
                <c:pt idx="3">
                  <c:v>530</c:v>
                </c:pt>
                <c:pt idx="4">
                  <c:v>780</c:v>
                </c:pt>
                <c:pt idx="5">
                  <c:v>830</c:v>
                </c:pt>
              </c:numCache>
            </c:numRef>
          </c:val>
          <c:extLst>
            <c:ext xmlns:c16="http://schemas.microsoft.com/office/drawing/2014/chart" uri="{C3380CC4-5D6E-409C-BE32-E72D297353CC}">
              <c16:uniqueId val="{00000000-5AD1-4FF4-8070-4F861509C950}"/>
            </c:ext>
          </c:extLst>
        </c:ser>
        <c:dLbls>
          <c:dLblPos val="outEnd"/>
          <c:showLegendKey val="0"/>
          <c:showVal val="1"/>
          <c:showCatName val="0"/>
          <c:showSerName val="0"/>
          <c:showPercent val="0"/>
          <c:showBubbleSize val="0"/>
        </c:dLbls>
        <c:gapWidth val="100"/>
        <c:overlap val="-24"/>
        <c:axId val="186961616"/>
        <c:axId val="138099184"/>
      </c:barChart>
      <c:catAx>
        <c:axId val="186961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38099184"/>
        <c:crosses val="autoZero"/>
        <c:auto val="1"/>
        <c:lblAlgn val="ctr"/>
        <c:lblOffset val="100"/>
        <c:noMultiLvlLbl val="0"/>
      </c:catAx>
      <c:valAx>
        <c:axId val="13809918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161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err="1"/>
              <a:t>Porcentaje</a:t>
            </a:r>
            <a:r>
              <a:rPr lang="en-US" baseline="0" dirty="0"/>
              <a:t> de </a:t>
            </a:r>
            <a:r>
              <a:rPr lang="en-US" baseline="0" dirty="0" err="1"/>
              <a:t>niños</a:t>
            </a:r>
            <a:r>
              <a:rPr lang="en-US" baseline="0" dirty="0"/>
              <a:t> que </a:t>
            </a:r>
            <a:r>
              <a:rPr lang="en-US" baseline="0" dirty="0" err="1"/>
              <a:t>asisten</a:t>
            </a:r>
            <a:r>
              <a:rPr lang="en-US" baseline="0" dirty="0"/>
              <a:t> a la </a:t>
            </a:r>
            <a:r>
              <a:rPr lang="en-US" baseline="0" dirty="0" err="1"/>
              <a:t>escuela</a:t>
            </a:r>
            <a:r>
              <a:rPr lang="en-US" baseline="0" dirty="0"/>
              <a:t> </a:t>
            </a:r>
            <a:r>
              <a:rPr lang="en-US" baseline="0" dirty="0" err="1"/>
              <a:t>secundaria</a:t>
            </a:r>
            <a:endParaRPr lang="en-US" dirty="0"/>
          </a:p>
        </c:rich>
      </c:tx>
      <c:layout>
        <c:manualLayout>
          <c:xMode val="edge"/>
          <c:yMode val="edge"/>
          <c:x val="0.11333934285652975"/>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527821665269726E-2"/>
          <c:y val="0.19712959855838549"/>
          <c:w val="0.91126641708166656"/>
          <c:h val="0.67706547093116931"/>
        </c:manualLayout>
      </c:layout>
      <c:barChart>
        <c:barDir val="col"/>
        <c:grouping val="clustered"/>
        <c:varyColors val="0"/>
        <c:ser>
          <c:idx val="0"/>
          <c:order val="0"/>
          <c:spPr>
            <a:solidFill>
              <a:schemeClr val="accent1"/>
            </a:solidFill>
            <a:ln>
              <a:noFill/>
            </a:ln>
            <a:effectLst/>
          </c:spPr>
          <c:invertIfNegative val="0"/>
          <c:cat>
            <c:numRef>
              <c:f>Sheet1!$E$7:$E$13</c:f>
              <c:numCache>
                <c:formatCode>General</c:formatCode>
                <c:ptCount val="7"/>
                <c:pt idx="0">
                  <c:v>2002</c:v>
                </c:pt>
                <c:pt idx="1">
                  <c:v>2003</c:v>
                </c:pt>
                <c:pt idx="2">
                  <c:v>2004</c:v>
                </c:pt>
                <c:pt idx="3">
                  <c:v>2005</c:v>
                </c:pt>
                <c:pt idx="4">
                  <c:v>2006</c:v>
                </c:pt>
                <c:pt idx="5">
                  <c:v>2007</c:v>
                </c:pt>
                <c:pt idx="6">
                  <c:v>2008</c:v>
                </c:pt>
              </c:numCache>
            </c:numRef>
          </c:cat>
          <c:val>
            <c:numRef>
              <c:f>Sheet1!$F$7:$F$13</c:f>
              <c:numCache>
                <c:formatCode>General</c:formatCode>
                <c:ptCount val="7"/>
                <c:pt idx="0">
                  <c:v>30</c:v>
                </c:pt>
                <c:pt idx="1">
                  <c:v>20</c:v>
                </c:pt>
                <c:pt idx="2">
                  <c:v>45</c:v>
                </c:pt>
                <c:pt idx="3">
                  <c:v>50</c:v>
                </c:pt>
                <c:pt idx="4">
                  <c:v>25</c:v>
                </c:pt>
                <c:pt idx="5">
                  <c:v>30</c:v>
                </c:pt>
              </c:numCache>
            </c:numRef>
          </c:val>
          <c:extLst>
            <c:ext xmlns:c16="http://schemas.microsoft.com/office/drawing/2014/chart" uri="{C3380CC4-5D6E-409C-BE32-E72D297353CC}">
              <c16:uniqueId val="{00000000-35F2-498E-9B14-EA0E7274699F}"/>
            </c:ext>
          </c:extLst>
        </c:ser>
        <c:dLbls>
          <c:showLegendKey val="0"/>
          <c:showVal val="0"/>
          <c:showCatName val="0"/>
          <c:showSerName val="0"/>
          <c:showPercent val="0"/>
          <c:showBubbleSize val="0"/>
        </c:dLbls>
        <c:gapWidth val="219"/>
        <c:overlap val="-27"/>
        <c:axId val="280875864"/>
        <c:axId val="280876256"/>
      </c:barChart>
      <c:catAx>
        <c:axId val="28087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876256"/>
        <c:crosses val="autoZero"/>
        <c:auto val="1"/>
        <c:lblAlgn val="ctr"/>
        <c:lblOffset val="100"/>
        <c:noMultiLvlLbl val="0"/>
      </c:catAx>
      <c:valAx>
        <c:axId val="28087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87586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0.15077</cdr:x>
      <cdr:y>0.72862</cdr:y>
    </cdr:from>
    <cdr:to>
      <cdr:x>0.15128</cdr:x>
      <cdr:y>0.88829</cdr:y>
    </cdr:to>
    <cdr:cxnSp macro="">
      <cdr:nvCxnSpPr>
        <cdr:cNvPr id="2" name="Straight Arrow Connector 1">
          <a:extLst xmlns:a="http://schemas.openxmlformats.org/drawingml/2006/main">
            <a:ext uri="{FF2B5EF4-FFF2-40B4-BE49-F238E27FC236}">
              <a16:creationId xmlns:a16="http://schemas.microsoft.com/office/drawing/2014/main" id="{6F5EEAC6-072E-4A1B-9BB8-EC437213B3C4}"/>
            </a:ext>
          </a:extLst>
        </cdr:cNvPr>
        <cdr:cNvCxnSpPr/>
      </cdr:nvCxnSpPr>
      <cdr:spPr>
        <a:xfrm xmlns:a="http://schemas.openxmlformats.org/drawingml/2006/main" flipH="1">
          <a:off x="689319" y="1998762"/>
          <a:ext cx="2343" cy="43799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0.07388</cdr:x>
      <cdr:y>0.58986</cdr:y>
    </cdr:from>
    <cdr:to>
      <cdr:x>0.3418</cdr:x>
      <cdr:y>0.70745</cdr:y>
    </cdr:to>
    <cdr:sp macro="" textlink="">
      <cdr:nvSpPr>
        <cdr:cNvPr id="3" name="TextBox 9"/>
        <cdr:cNvSpPr txBox="1"/>
      </cdr:nvSpPr>
      <cdr:spPr>
        <a:xfrm xmlns:a="http://schemas.openxmlformats.org/drawingml/2006/main">
          <a:off x="408093" y="1543845"/>
          <a:ext cx="1479892"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err="1">
              <a:solidFill>
                <a:srgbClr val="FF0000"/>
              </a:solidFill>
            </a:rPr>
            <a:t>Línea</a:t>
          </a:r>
          <a:r>
            <a:rPr lang="en-US" sz="1400" dirty="0">
              <a:solidFill>
                <a:srgbClr val="FF0000"/>
              </a:solidFill>
            </a:rPr>
            <a:t> de base= 0  </a:t>
          </a:r>
        </a:p>
      </cdr:txBody>
    </cdr:sp>
  </cdr:relSizeAnchor>
</c:userShapes>
</file>

<file path=ppt/drawings/drawing2.xml><?xml version="1.0" encoding="utf-8"?>
<c:userShapes xmlns:c="http://schemas.openxmlformats.org/drawingml/2006/chart">
  <cdr:relSizeAnchor xmlns:cdr="http://schemas.openxmlformats.org/drawingml/2006/chartDrawing">
    <cdr:from>
      <cdr:x>0.86917</cdr:x>
      <cdr:y>0.76541</cdr:y>
    </cdr:from>
    <cdr:to>
      <cdr:x>0.98259</cdr:x>
      <cdr:y>1</cdr:y>
    </cdr:to>
    <cdr:sp macro="" textlink="">
      <cdr:nvSpPr>
        <cdr:cNvPr id="2" name="TextBox 1">
          <a:extLst xmlns:a="http://schemas.openxmlformats.org/drawingml/2006/main">
            <a:ext uri="{FF2B5EF4-FFF2-40B4-BE49-F238E27FC236}">
              <a16:creationId xmlns:a16="http://schemas.microsoft.com/office/drawing/2014/main" id="{C8EB6E28-C03D-4A55-BD2C-8055F826756D}"/>
            </a:ext>
          </a:extLst>
        </cdr:cNvPr>
        <cdr:cNvSpPr txBox="1"/>
      </cdr:nvSpPr>
      <cdr:spPr>
        <a:xfrm xmlns:a="http://schemas.openxmlformats.org/drawingml/2006/main">
          <a:off x="7006983" y="2983455"/>
          <a:ext cx="914352" cy="9143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C00000"/>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3/30/2023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3/30/2023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Bienvenido al curso Estableciendo Valores para la Línea de Base y Objetivos para los Indicadores para beneficiarios de la Oficina de Asuntos Laborales Internacionales (ILAB) del Departamento del Trabajo.</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3600" b="0" i="0" u="none" strike="noStrike" kern="1200" cap="none" spc="0" normalizeH="0" baseline="0" noProof="0" dirty="0">
                <a:ln>
                  <a:noFill/>
                </a:ln>
                <a:solidFill>
                  <a:prstClr val="black"/>
                </a:solidFill>
                <a:effectLst/>
                <a:uLnTx/>
                <a:uFillTx/>
                <a:latin typeface="Calibri"/>
                <a:ea typeface="+mn-ea"/>
                <a:cs typeface="+mn-cs"/>
              </a:rPr>
              <a:t>También se pueden fijar los valores de la línea de base empleando datos existentes.</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3600" b="0" i="0" u="none" strike="noStrike" kern="1200" cap="none" spc="0" normalizeH="0" baseline="0" noProof="0" dirty="0">
                <a:ln>
                  <a:noFill/>
                </a:ln>
                <a:solidFill>
                  <a:prstClr val="black"/>
                </a:solidFill>
                <a:effectLst/>
                <a:uLnTx/>
                <a:uFillTx/>
                <a:latin typeface="Calibri"/>
                <a:ea typeface="+mn-ea"/>
                <a:cs typeface="+mn-cs"/>
              </a:rPr>
              <a:t>Esto suele suceder cuando hay datos secundarios disponibles, o cuando un proyecto </a:t>
            </a:r>
            <a:r>
              <a:rPr kumimoji="0" lang="en-US" sz="3600" b="0" i="0" u="none" strike="noStrike" kern="1200" cap="none" spc="0" normalizeH="0" baseline="0" noProof="0" dirty="0">
                <a:ln>
                  <a:noFill/>
                </a:ln>
                <a:solidFill>
                  <a:prstClr val="black"/>
                </a:solidFill>
                <a:effectLst/>
                <a:uLnTx/>
                <a:uFillTx/>
                <a:latin typeface="Calibri"/>
                <a:ea typeface="+mn-ea"/>
                <a:cs typeface="+mn-cs"/>
              </a:rPr>
              <a:t>da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continuidad</a:t>
            </a:r>
            <a:r>
              <a:rPr kumimoji="0" lang="en-US" sz="3600" b="0" i="0" u="none" strike="noStrike" kern="1200" cap="none" spc="0" normalizeH="0" baseline="0" noProof="0" dirty="0">
                <a:ln>
                  <a:noFill/>
                </a:ln>
                <a:solidFill>
                  <a:prstClr val="black"/>
                </a:solidFill>
                <a:effectLst/>
                <a:uLnTx/>
                <a:uFillTx/>
                <a:latin typeface="Calibri"/>
                <a:ea typeface="+mn-ea"/>
                <a:cs typeface="+mn-cs"/>
              </a:rPr>
              <a:t> a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intervenciones</a:t>
            </a:r>
            <a:r>
              <a:rPr kumimoji="0" lang="en-US" sz="3600" b="0" i="0" u="none" strike="noStrike" kern="1200" cap="none" spc="0" normalizeH="0" baseline="0" noProof="0" dirty="0">
                <a:ln>
                  <a:noFill/>
                </a:ln>
                <a:solidFill>
                  <a:prstClr val="black"/>
                </a:solidFill>
                <a:effectLst/>
                <a:uLnTx/>
                <a:uFillTx/>
                <a:latin typeface="Calibri"/>
                <a:ea typeface="+mn-ea"/>
                <a:cs typeface="+mn-cs"/>
              </a:rPr>
              <a:t> previas</a:t>
            </a:r>
            <a:r>
              <a:rPr kumimoji="0" lang="es-ES" sz="36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3600" b="0" i="0" u="none" strike="noStrike" kern="1200" cap="none" spc="0" normalizeH="0" baseline="0" noProof="0" dirty="0">
                <a:ln>
                  <a:noFill/>
                </a:ln>
                <a:solidFill>
                  <a:prstClr val="black"/>
                </a:solidFill>
                <a:effectLst/>
                <a:uLnTx/>
                <a:uFillTx/>
                <a:latin typeface="Calibri"/>
                <a:ea typeface="+mn-ea"/>
                <a:cs typeface="+mn-cs"/>
              </a:rPr>
              <a:t>La tercera columna contiene ejemplos de indicadores cuyos valores de l</a:t>
            </a:r>
            <a:r>
              <a:rPr kumimoji="0" lang="es-CO" sz="3600" b="0" i="0" u="none" strike="noStrike" kern="1200" cap="none" spc="0" normalizeH="0" baseline="0" noProof="0" dirty="0" err="1">
                <a:ln>
                  <a:noFill/>
                </a:ln>
                <a:solidFill>
                  <a:prstClr val="black"/>
                </a:solidFill>
                <a:effectLst/>
                <a:uLnTx/>
                <a:uFillTx/>
                <a:latin typeface="Calibri"/>
                <a:ea typeface="+mn-ea"/>
                <a:cs typeface="+mn-cs"/>
              </a:rPr>
              <a:t>ínea</a:t>
            </a:r>
            <a:r>
              <a:rPr kumimoji="0" lang="es-CO" sz="3600" b="0" i="0" u="none" strike="noStrike" kern="1200" cap="none" spc="0" normalizeH="0" baseline="0" noProof="0" dirty="0">
                <a:ln>
                  <a:noFill/>
                </a:ln>
                <a:solidFill>
                  <a:prstClr val="black"/>
                </a:solidFill>
                <a:effectLst/>
                <a:uLnTx/>
                <a:uFillTx/>
                <a:latin typeface="Calibri"/>
                <a:ea typeface="+mn-ea"/>
                <a:cs typeface="+mn-cs"/>
              </a:rPr>
              <a:t> de base se </a:t>
            </a:r>
            <a:r>
              <a:rPr kumimoji="0" lang="es-ES" sz="3600" b="0" i="0" u="none" strike="noStrike" kern="1200" cap="none" spc="0" normalizeH="0" baseline="0" noProof="0" dirty="0">
                <a:ln>
                  <a:noFill/>
                </a:ln>
                <a:solidFill>
                  <a:prstClr val="black"/>
                </a:solidFill>
                <a:effectLst/>
                <a:uLnTx/>
                <a:uFillTx/>
                <a:latin typeface="Calibri"/>
                <a:ea typeface="+mn-ea"/>
                <a:cs typeface="+mn-cs"/>
              </a:rPr>
              <a:t>pueden establecer usando datos secundarios, como los registros del Ministerio de Educación, del Ministerio del Trabajo y de los proyectos anteriores.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10</a:t>
            </a:fld>
            <a:endParaRPr lang="en-US" altLang="en-US" sz="1200" dirty="0"/>
          </a:p>
        </p:txBody>
      </p:sp>
    </p:spTree>
    <p:extLst>
      <p:ext uri="{BB962C8B-B14F-4D97-AF65-F5344CB8AC3E}">
        <p14:creationId xmlns:p14="http://schemas.microsoft.com/office/powerpoint/2010/main" val="19692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El tercer tipo de línea de base es uno de los más comunes, especialmente en relación a indicadores de resultados de nivel superior. Cuando no hay fuentes secundarias que contengan los datos necesarios para establecer la línea de base, los proyectos los levantan antes de arrancar su implementación. A continuación compartimos algunos ejemplos: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Una evaluación de base sobre la capacidad institucional de las ONG de enfoque.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Una encuesta de línea base de percepción ciudadana sobre la incidencia del gobierno en los derechos laborales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Una encuesta de línea de base para documentar el ingreso promedio de los hogares de enfoque</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11</a:t>
            </a:fld>
            <a:endParaRPr lang="en-US" altLang="en-US" sz="1200" dirty="0"/>
          </a:p>
        </p:txBody>
      </p:sp>
    </p:spTree>
    <p:extLst>
      <p:ext uri="{BB962C8B-B14F-4D97-AF65-F5344CB8AC3E}">
        <p14:creationId xmlns:p14="http://schemas.microsoft.com/office/powerpoint/2010/main" val="140394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Por último tenemos la línea de base rotatoria. Esta es una de las más complejas. Cuando se fijan varios valores para la línea de base de un indicador, porque se escalona la implementación por región o grupo de beneficiarios a lo largo del tiempo, se establecen líneas de base rotatorias.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Por ejemplo, si un proyecto inscribe beneficiarios de varias provincias de enfoque para la prestación de servicios por varios años, la línea de base no se establecer</a:t>
            </a:r>
            <a:r>
              <a:rPr kumimoji="0" lang="es-CO" sz="12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ía</a:t>
            </a:r>
            <a:r>
              <a:rPr kumimoji="0" lang="es-CO"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a:t>
            </a: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al comienzo del proyecto, sino anualmente.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En cuanto al segundo ejemplo en pantalla, si un proyecto capacita a varios grupos de beneficiarios anualmente, tendría que definir los cohortes de enfoque antes de establecer las calificaciones de referencia de sus exámenes.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Cuando se usan líneas de base rotatorias, es importante que los donatarios definan un plan para el levantamiento de sus datos que refleje el despliegue de las actividades.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21280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Ahora nos enfocaremos en la Definición de objetivos.</a:t>
            </a:r>
          </a:p>
          <a:p>
            <a:endParaRPr lang="en-US" dirty="0"/>
          </a:p>
        </p:txBody>
      </p:sp>
    </p:spTree>
    <p:extLst>
      <p:ext uri="{BB962C8B-B14F-4D97-AF65-F5344CB8AC3E}">
        <p14:creationId xmlns:p14="http://schemas.microsoft.com/office/powerpoint/2010/main" val="162536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Qué</a:t>
            </a:r>
            <a:r>
              <a:rPr kumimoji="0" lang="en-US" sz="1200" b="0" i="0" u="none" strike="noStrike" kern="1200" cap="none" spc="0" normalizeH="0" baseline="0" noProof="0" dirty="0">
                <a:ln>
                  <a:noFill/>
                </a:ln>
                <a:solidFill>
                  <a:prstClr val="black"/>
                </a:solidFill>
                <a:effectLst/>
                <a:uLnTx/>
                <a:uFillTx/>
                <a:latin typeface="Calibri"/>
                <a:ea typeface="+mn-ea"/>
                <a:cs typeface="+mn-cs"/>
              </a:rPr>
              <a:t> es un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objetivo</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 objetivo es el nivel específico y planificado de resultado que se logrará en el tiempo establecido y con los recursos provistos.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Se establecen objetivos para todos los indicadores del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En</a:t>
            </a:r>
            <a:r>
              <a:rPr kumimoji="0" lang="en-US" sz="1200" b="0" i="0" u="none" strike="noStrike" kern="1200" cap="none" spc="0" normalizeH="0" baseline="0" noProof="0" dirty="0">
                <a:ln>
                  <a:noFill/>
                </a:ln>
                <a:solidFill>
                  <a:prstClr val="black"/>
                </a:solidFill>
                <a:effectLst/>
                <a:uLnTx/>
                <a:uFillTx/>
                <a:latin typeface="Calibri"/>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tabla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pantalla</a:t>
            </a:r>
            <a:r>
              <a:rPr kumimoji="0" lang="en-US" sz="1200" b="0" i="0" u="none" strike="noStrike" kern="1200" cap="none" spc="0" normalizeH="0" baseline="0" noProof="0" dirty="0">
                <a:ln>
                  <a:noFill/>
                </a:ln>
                <a:solidFill>
                  <a:prstClr val="black"/>
                </a:solidFill>
                <a:effectLst/>
                <a:uLnTx/>
                <a:uFillTx/>
                <a:latin typeface="Calibri"/>
                <a:ea typeface="+mn-ea"/>
                <a:cs typeface="+mn-cs"/>
              </a:rPr>
              <a:t>  temenos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indicador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Número de jóvenes capacitados en competencias laborales vocacionales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200" b="0" i="0" u="none" strike="noStrike" kern="1200" cap="none" spc="0" normalizeH="0" baseline="0" noProof="0" dirty="0">
                <a:ln>
                  <a:noFill/>
                </a:ln>
                <a:solidFill>
                  <a:prstClr val="black"/>
                </a:solidFill>
                <a:effectLst/>
                <a:uLnTx/>
                <a:uFillTx/>
                <a:latin typeface="Calibri"/>
                <a:ea typeface="+mn-ea"/>
                <a:cs typeface="+mn-cs"/>
              </a:rPr>
              <a:t>con valores objetivo en una columna y valores reales en la otra.</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Tenga en cuenta que</a:t>
            </a:r>
            <a:r>
              <a:rPr kumimoji="0" lang="en-U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t>
            </a: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El indicador nos muestra qué mediremos; la línea de base nos muestra el valor del indicador previo al inicio de las actividades del proyecto; y los objetivos reflejan el avance previsto en diferentes momentos </a:t>
            </a:r>
            <a:r>
              <a:rPr kumimoji="0" lang="en-U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del </a:t>
            </a:r>
            <a:r>
              <a:rPr kumimoji="0" lang="en-US" sz="12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periodo</a:t>
            </a:r>
            <a:r>
              <a:rPr kumimoji="0" lang="en-U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 de </a:t>
            </a:r>
            <a:r>
              <a:rPr kumimoji="0" lang="en-US" sz="12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ejecuci</a:t>
            </a:r>
            <a:r>
              <a:rPr kumimoji="0" lang="es-CO" sz="1200" b="0" i="0" u="none" strike="noStrike" kern="1200" cap="none" spc="0" normalizeH="0" baseline="0" noProof="0" dirty="0" err="1">
                <a:ln>
                  <a:noFill/>
                </a:ln>
                <a:solidFill>
                  <a:srgbClr val="202124"/>
                </a:solidFill>
                <a:effectLst/>
                <a:uLnTx/>
                <a:uFillTx/>
                <a:latin typeface="arial" panose="020B0604020202020204" pitchFamily="34" charset="0"/>
                <a:ea typeface="+mn-ea"/>
                <a:cs typeface="+mn-cs"/>
              </a:rPr>
              <a:t>ón</a:t>
            </a:r>
            <a:r>
              <a:rPr kumimoji="0" lang="es-CO"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accent1"/>
              </a:solidFill>
            </a:endParaRPr>
          </a:p>
        </p:txBody>
      </p:sp>
    </p:spTree>
    <p:extLst>
      <p:ext uri="{BB962C8B-B14F-4D97-AF65-F5344CB8AC3E}">
        <p14:creationId xmlns:p14="http://schemas.microsoft.com/office/powerpoint/2010/main" val="359779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¿Por qué se establecen los objetivos?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Los objetivos ayudan a comunicar expectativas claras sobre la estrategia y resultados del programa. Esto puede mejorar la planificación, garantizando que los recursos y actividades previstos bastaran para lograr los objetivos.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Los objetivos permiten que ILAB y sus beneficiarios evalúen el desempeño de los proyectos a lo largo de su implementación. Estos muestran el rendimiento previsto en diferentes momentos del periodo de </a:t>
            </a:r>
            <a:r>
              <a:rPr kumimoji="0" lang="es-ES" sz="1200" b="0" i="0" u="none" strike="noStrike" kern="1200" cap="none" spc="0" normalizeH="0" baseline="0" noProof="0" dirty="0" err="1">
                <a:ln>
                  <a:noFill/>
                </a:ln>
                <a:solidFill>
                  <a:prstClr val="black"/>
                </a:solidFill>
                <a:effectLst/>
                <a:uLnTx/>
                <a:uFillTx/>
                <a:latin typeface="Calibri"/>
                <a:ea typeface="+mn-ea"/>
                <a:cs typeface="+mn-cs"/>
              </a:rPr>
              <a:t>ejecuci</a:t>
            </a:r>
            <a:r>
              <a:rPr kumimoji="0" lang="es-CO" sz="1200" b="0" i="0" u="none" strike="noStrike" kern="1200" cap="none" spc="0" normalizeH="0" baseline="0" noProof="0" dirty="0" err="1">
                <a:ln>
                  <a:noFill/>
                </a:ln>
                <a:solidFill>
                  <a:prstClr val="black"/>
                </a:solidFill>
                <a:effectLst/>
                <a:uLnTx/>
                <a:uFillTx/>
                <a:latin typeface="Calibri"/>
                <a:ea typeface="+mn-ea"/>
                <a:cs typeface="+mn-cs"/>
              </a:rPr>
              <a:t>ón</a:t>
            </a:r>
            <a:r>
              <a:rPr kumimoji="0" lang="es-CO"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s-CO" sz="1200" b="0" i="0" u="none" strike="noStrike" kern="1200" cap="none" spc="0" normalizeH="0" baseline="0" noProof="0" dirty="0">
                <a:ln>
                  <a:noFill/>
                </a:ln>
                <a:solidFill>
                  <a:prstClr val="black"/>
                </a:solidFill>
                <a:effectLst/>
                <a:uLnTx/>
                <a:uFillTx/>
                <a:latin typeface="Calibri"/>
                <a:ea typeface="+mn-ea"/>
                <a:cs typeface="+mn-cs"/>
              </a:rPr>
              <a:t>incluyendo su conclusión), </a:t>
            </a:r>
            <a:r>
              <a:rPr kumimoji="0" lang="es-ES" sz="1200" b="0" i="0" u="none" strike="noStrike" kern="1200" cap="none" spc="0" normalizeH="0" baseline="0" noProof="0" dirty="0">
                <a:ln>
                  <a:noFill/>
                </a:ln>
                <a:solidFill>
                  <a:prstClr val="black"/>
                </a:solidFill>
                <a:effectLst/>
                <a:uLnTx/>
                <a:uFillTx/>
                <a:latin typeface="Calibri"/>
                <a:ea typeface="+mn-ea"/>
                <a:cs typeface="+mn-cs"/>
              </a:rPr>
              <a:t> lo que permite a los gerentes determinar si se requieren ajustes a mediano plazo.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Los objetivos fomentan la transparencia, pues establecen claramente el nivel de desempeño esperado desde el principio del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Por último, los objetivos promueven la rendición de cuentas, pues son comparados contra el rendimiento logrado cuando se reportan los resultados del proyecto semestralmente.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Tree>
    <p:extLst>
      <p:ext uri="{BB962C8B-B14F-4D97-AF65-F5344CB8AC3E}">
        <p14:creationId xmlns:p14="http://schemas.microsoft.com/office/powerpoint/2010/main" val="162049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Hay dos tipos de objetivos, finales e interinos.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Objetivo final: Es el valor esperado de un indicador al final de un proyecto (o algún período de planificación específico).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Objetivo interino: Es el valor esperado de un indicador dentro de períodos de tiempo definidos, entre el año de la </a:t>
            </a:r>
            <a:r>
              <a:rPr lang="es-ES" sz="1200" b="0" dirty="0" err="1">
                <a:solidFill>
                  <a:schemeClr val="accent1"/>
                </a:solidFill>
              </a:rPr>
              <a:t>llínea</a:t>
            </a:r>
            <a:r>
              <a:rPr lang="es-ES" sz="1200" b="0" dirty="0">
                <a:solidFill>
                  <a:schemeClr val="accent1"/>
                </a:solidFill>
              </a:rPr>
              <a:t> de base y el año del objetivo final (por ejemplo, anualmente). </a:t>
            </a:r>
            <a:br>
              <a:rPr lang="es-ES" sz="1200" b="0" dirty="0">
                <a:solidFill>
                  <a:schemeClr val="accent1"/>
                </a:solidFill>
              </a:rPr>
            </a:br>
            <a:r>
              <a:rPr lang="es-ES" sz="1200" b="0" dirty="0">
                <a:solidFill>
                  <a:schemeClr val="accent1"/>
                </a:solidFill>
              </a:rPr>
              <a:t>Por ejemplo, si un proyecto reporta un indicador semestralmente, establecería objetivos provisionales por cada período reportado.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89258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Ahora revisemos cómo establecer objetivos.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Hay tres pasos:</a:t>
            </a:r>
            <a:r>
              <a:rPr kumimoji="0" lang="en-US" sz="1200" b="0" i="0" u="none" strike="noStrike" kern="1200" cap="none" spc="0" normalizeH="0" baseline="0" noProof="0" dirty="0">
                <a:ln>
                  <a:noFill/>
                </a:ln>
                <a:solidFill>
                  <a:srgbClr val="5B9BD5"/>
                </a:solidFill>
                <a:effectLst/>
                <a:uLnTx/>
                <a:uFillTx/>
                <a:latin typeface="Calibri"/>
                <a:ea typeface="+mn-ea"/>
                <a:cs typeface="+mn-cs"/>
              </a:rPr>
              <a:t> 1.) </a:t>
            </a:r>
            <a:r>
              <a:rPr kumimoji="0" lang="es-ES" sz="1200" b="0" i="0" u="none" strike="noStrike" kern="1200" cap="none" spc="0" normalizeH="0" baseline="0" noProof="0" dirty="0">
                <a:ln>
                  <a:noFill/>
                </a:ln>
                <a:solidFill>
                  <a:prstClr val="black"/>
                </a:solidFill>
                <a:effectLst/>
                <a:uLnTx/>
                <a:uFillTx/>
                <a:latin typeface="Calibri"/>
                <a:ea typeface="+mn-ea"/>
                <a:cs typeface="+mn-cs"/>
              </a:rPr>
              <a:t>Definir la línea de base</a:t>
            </a:r>
            <a:r>
              <a:rPr kumimoji="0" lang="en-US" sz="1200" b="0" i="0" u="none" strike="noStrike" kern="1200" cap="none" spc="0" normalizeH="0" baseline="0" noProof="0" dirty="0">
                <a:ln>
                  <a:noFill/>
                </a:ln>
                <a:solidFill>
                  <a:srgbClr val="5B9BD5"/>
                </a:solidFill>
                <a:effectLst/>
                <a:uLnTx/>
                <a:uFillTx/>
                <a:latin typeface="Calibri"/>
                <a:ea typeface="+mn-ea"/>
                <a:cs typeface="+mn-cs"/>
              </a:rPr>
              <a:t>; 2.) </a:t>
            </a:r>
            <a:r>
              <a:rPr kumimoji="0" lang="en-US" sz="1200" b="0" i="0" u="none" strike="noStrike" kern="1200" cap="none" spc="0" normalizeH="0" baseline="0" noProof="0" dirty="0">
                <a:ln>
                  <a:noFill/>
                </a:ln>
                <a:solidFill>
                  <a:prstClr val="black"/>
                </a:solidFill>
                <a:effectLst/>
                <a:uLnTx/>
                <a:uFillTx/>
                <a:latin typeface="Calibri"/>
                <a:ea typeface="+mn-ea"/>
                <a:cs typeface="+mn-cs"/>
              </a:rPr>
              <a:t>A</a:t>
            </a:r>
            <a:r>
              <a:rPr kumimoji="0" lang="es-ES" sz="1200" b="0" i="0" u="none" strike="noStrike" kern="1200" cap="none" spc="0" normalizeH="0" baseline="0" noProof="0" dirty="0" err="1">
                <a:ln>
                  <a:noFill/>
                </a:ln>
                <a:solidFill>
                  <a:prstClr val="black"/>
                </a:solidFill>
                <a:effectLst/>
                <a:uLnTx/>
                <a:uFillTx/>
                <a:latin typeface="Calibri"/>
                <a:ea typeface="+mn-ea"/>
                <a:cs typeface="+mn-cs"/>
              </a:rPr>
              <a:t>nalizar</a:t>
            </a:r>
            <a:r>
              <a:rPr kumimoji="0" lang="es-ES" sz="1200" b="0" i="0" u="none" strike="noStrike" kern="1200" cap="none" spc="0" normalizeH="0" baseline="0" noProof="0" dirty="0">
                <a:ln>
                  <a:noFill/>
                </a:ln>
                <a:solidFill>
                  <a:prstClr val="black"/>
                </a:solidFill>
                <a:effectLst/>
                <a:uLnTx/>
                <a:uFillTx/>
                <a:latin typeface="Calibri"/>
                <a:ea typeface="+mn-ea"/>
                <a:cs typeface="+mn-cs"/>
              </a:rPr>
              <a:t> la información relevante.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a:ln>
                  <a:noFill/>
                </a:ln>
                <a:solidFill>
                  <a:srgbClr val="5B9BD5"/>
                </a:solidFill>
                <a:effectLst/>
                <a:uLnTx/>
                <a:uFillTx/>
                <a:latin typeface="Calibri"/>
                <a:ea typeface="+mn-ea"/>
                <a:cs typeface="+mn-cs"/>
              </a:rPr>
              <a:t>3.) </a:t>
            </a:r>
            <a:r>
              <a:rPr kumimoji="0" lang="es-ES" sz="1200" b="0" i="0" u="none" strike="noStrike" kern="1200" cap="none" spc="0" normalizeH="0" baseline="0" noProof="0" dirty="0">
                <a:ln>
                  <a:noFill/>
                </a:ln>
                <a:solidFill>
                  <a:prstClr val="black"/>
                </a:solidFill>
                <a:effectLst/>
                <a:uLnTx/>
                <a:uFillTx/>
                <a:latin typeface="Calibri"/>
                <a:ea typeface="+mn-ea"/>
                <a:cs typeface="+mn-cs"/>
              </a:rPr>
              <a:t>Documentar los valores objetivo y la razón por la que fueron seleccionados.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err="1">
                <a:ln>
                  <a:noFill/>
                </a:ln>
                <a:solidFill>
                  <a:srgbClr val="5B9BD5"/>
                </a:solidFill>
                <a:effectLst/>
                <a:uLnTx/>
                <a:uFillTx/>
                <a:latin typeface="Calibri"/>
                <a:ea typeface="+mn-ea"/>
                <a:cs typeface="+mn-cs"/>
              </a:rPr>
              <a:t>En</a:t>
            </a:r>
            <a:r>
              <a:rPr kumimoji="0" lang="en-US" sz="1200" b="0" i="0" u="none" strike="noStrike" kern="1200" cap="none" spc="0" normalizeH="0" baseline="0" noProof="0" dirty="0">
                <a:ln>
                  <a:noFill/>
                </a:ln>
                <a:solidFill>
                  <a:srgbClr val="5B9BD5"/>
                </a:solidFill>
                <a:effectLst/>
                <a:uLnTx/>
                <a:uFillTx/>
                <a:latin typeface="Calibri"/>
                <a:ea typeface="+mn-ea"/>
                <a:cs typeface="+mn-cs"/>
              </a:rPr>
              <a:t> las </a:t>
            </a:r>
            <a:r>
              <a:rPr kumimoji="0" lang="en-US" sz="1200" b="0" i="0" u="none" strike="noStrike" kern="1200" cap="none" spc="0" normalizeH="0" baseline="0" noProof="0" dirty="0" err="1">
                <a:ln>
                  <a:noFill/>
                </a:ln>
                <a:solidFill>
                  <a:srgbClr val="5B9BD5"/>
                </a:solidFill>
                <a:effectLst/>
                <a:uLnTx/>
                <a:uFillTx/>
                <a:latin typeface="Calibri"/>
                <a:ea typeface="+mn-ea"/>
                <a:cs typeface="+mn-cs"/>
              </a:rPr>
              <a:t>dispositivas</a:t>
            </a:r>
            <a:r>
              <a:rPr kumimoji="0" lang="en-US" sz="1200" b="0" i="0" u="none" strike="noStrike" kern="1200" cap="none" spc="0" normalizeH="0" baseline="0" noProof="0" dirty="0">
                <a:ln>
                  <a:noFill/>
                </a:ln>
                <a:solidFill>
                  <a:srgbClr val="5B9BD5"/>
                </a:solidFill>
                <a:effectLst/>
                <a:uLnTx/>
                <a:uFillTx/>
                <a:latin typeface="Calibri"/>
                <a:ea typeface="+mn-ea"/>
                <a:cs typeface="+mn-cs"/>
              </a:rPr>
              <a:t> a </a:t>
            </a:r>
            <a:r>
              <a:rPr kumimoji="0" lang="en-US" sz="1200" b="0" i="0" u="none" strike="noStrike" kern="1200" cap="none" spc="0" normalizeH="0" baseline="0" noProof="0" dirty="0" err="1">
                <a:ln>
                  <a:noFill/>
                </a:ln>
                <a:solidFill>
                  <a:srgbClr val="5B9BD5"/>
                </a:solidFill>
                <a:effectLst/>
                <a:uLnTx/>
                <a:uFillTx/>
                <a:latin typeface="Calibri"/>
                <a:ea typeface="+mn-ea"/>
                <a:cs typeface="+mn-cs"/>
              </a:rPr>
              <a:t>continuaci</a:t>
            </a:r>
            <a:r>
              <a:rPr kumimoji="0" lang="es-CO" sz="1200" b="0" i="0" u="none" strike="noStrike" kern="1200" cap="none" spc="0" normalizeH="0" baseline="0" noProof="0" dirty="0" err="1">
                <a:ln>
                  <a:noFill/>
                </a:ln>
                <a:solidFill>
                  <a:srgbClr val="5B9BD5"/>
                </a:solidFill>
                <a:effectLst/>
                <a:uLnTx/>
                <a:uFillTx/>
                <a:latin typeface="Calibri"/>
                <a:ea typeface="+mn-ea"/>
                <a:cs typeface="+mn-cs"/>
              </a:rPr>
              <a:t>ón</a:t>
            </a:r>
            <a:r>
              <a:rPr kumimoji="0" lang="es-CO" sz="1200" b="0" i="0" u="none" strike="noStrike" kern="1200" cap="none" spc="0" normalizeH="0" baseline="0" noProof="0" dirty="0">
                <a:ln>
                  <a:noFill/>
                </a:ln>
                <a:solidFill>
                  <a:srgbClr val="5B9BD5"/>
                </a:solidFill>
                <a:effectLst/>
                <a:uLnTx/>
                <a:uFillTx/>
                <a:latin typeface="Calibri"/>
                <a:ea typeface="+mn-ea"/>
                <a:cs typeface="+mn-cs"/>
              </a:rPr>
              <a:t> explicaremos cada paso más a fondo</a:t>
            </a:r>
            <a:r>
              <a:rPr kumimoji="0" lang="en-US" sz="1200" b="0" i="0" u="none" strike="noStrike" kern="1200" cap="none" spc="0" normalizeH="0" baseline="0" noProof="0" dirty="0">
                <a:ln>
                  <a:noFill/>
                </a:ln>
                <a:solidFill>
                  <a:srgbClr val="5B9BD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accent1"/>
              </a:solidFill>
            </a:endParaRPr>
          </a:p>
        </p:txBody>
      </p:sp>
    </p:spTree>
    <p:extLst>
      <p:ext uri="{BB962C8B-B14F-4D97-AF65-F5344CB8AC3E}">
        <p14:creationId xmlns:p14="http://schemas.microsoft.com/office/powerpoint/2010/main" val="948378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El primer paso es definir la línea de base. </a:t>
            </a:r>
            <a:br>
              <a:rPr lang="es-ES" sz="1200" b="0" dirty="0">
                <a:solidFill>
                  <a:schemeClr val="accent1"/>
                </a:solidFill>
              </a:rPr>
            </a:br>
            <a:r>
              <a:rPr lang="es-ES" sz="1200" b="0" dirty="0">
                <a:solidFill>
                  <a:schemeClr val="accent1"/>
                </a:solidFill>
              </a:rPr>
              <a:t>Como mencionamos anteriormente, este es el valor del indicador antes de que comience la implementación de las actividades. El valor de la línea de base puede: fijarse en cero; definirse a partir de datos disponibles; establecerse a partir de datos levantados por el proyecto previo al inicio se sus actividades; o ser rotatorio.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p:txBody>
      </p:sp>
    </p:spTree>
    <p:extLst>
      <p:ext uri="{BB962C8B-B14F-4D97-AF65-F5344CB8AC3E}">
        <p14:creationId xmlns:p14="http://schemas.microsoft.com/office/powerpoint/2010/main" val="263573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El segundo paso es llevar a cabo el análisis, usando varios métodos. Revisaremos cada uno de estos en las diapositivas a continuación.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accent1"/>
              </a:solidFill>
            </a:endParaRPr>
          </a:p>
        </p:txBody>
      </p:sp>
    </p:spTree>
    <p:extLst>
      <p:ext uri="{BB962C8B-B14F-4D97-AF65-F5344CB8AC3E}">
        <p14:creationId xmlns:p14="http://schemas.microsoft.com/office/powerpoint/2010/main" val="174173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Este es el quinto de seis cursos en la serie de capacitación sobre conceptos de M&amp;E, y se enfoca en la definición de líneas de base y la selección de objetivos para los indicadores.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Una de las formas más comunes de establecer un objetivo es analizarlo en relación a los otros objetivos del marco de resultados del proyecto.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Veamos un ejemplo. Tenemos una cadena de tres resultados. Cada uno de éstos tiene un indicador con su respectivo valor objetivo.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Cabe resaltar que el valor objetivo de los resultados de nivel inferior afecta los valores objetivo de los resultados de nivel superior del marco. Por ejemplo, el valor objetivo para el número de supervisores capacitados en mejores prácticas laborales es 2000. El valor del indicador del resultado de nivel superior debe ser una fracción de los 2000 supervisores capacitados. En este ejemplo, el número objetivo de supervisores que podrán identificar 4 o mejores prácticas laborales es 1200. Debido a la lógica de “si-entonces” del marco, el objetivo del indicador “Número de supervisores observados utilizando mejores prácticas laborales” debe ser 1200 o menos.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Por lo tanto, este planteamiento ayuda a establecer objetivos, basado ​​en el alcance y la escala de las intervenciones y los objetivos de los niveles más bajos del marco de resultados.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p:txBody>
      </p:sp>
    </p:spTree>
    <p:extLst>
      <p:ext uri="{BB962C8B-B14F-4D97-AF65-F5344CB8AC3E}">
        <p14:creationId xmlns:p14="http://schemas.microsoft.com/office/powerpoint/2010/main" val="390163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Otro planteamiento disponible consiste en considerar el momento y el ritmo de la implementación y el efecto que podrían tener en el resultado que se va a medir. ¿El proyecto acelerará gradualmente su ejecución? ¿Habrán años en los que el aumento de las actividades y el rendimiento del resultado será relativamente más notable?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dirty="0">
                <a:solidFill>
                  <a:schemeClr val="accent1"/>
                </a:solidFill>
              </a:rPr>
              <a:t>En muchos casos, se debe definir los objetivos en relación al ritmo de implementación previsto. En los ejemplos en pantalla, los objetivos establecidos para la cantidad de docentes capacitados se representan anualmente en la gráfica, desde el inicio del proyecto en el 2014, hasta su cierre en el 2019. Los primeros dos años, los objetivos son bajos, pero aumentan rápidamente en el 2016 y el 2017.  Estos disminuyen ligeramente en el 2018, y caen precipitadamente en el último año de ejecución. Este es un ejemplo claro de definición de objetivos en base al momento de la implementación y ritmo previstos.</a:t>
            </a:r>
          </a:p>
          <a:p>
            <a:endParaRPr lang="en-US" dirty="0"/>
          </a:p>
        </p:txBody>
      </p:sp>
    </p:spTree>
    <p:extLst>
      <p:ext uri="{BB962C8B-B14F-4D97-AF65-F5344CB8AC3E}">
        <p14:creationId xmlns:p14="http://schemas.microsoft.com/office/powerpoint/2010/main" val="3960694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s-ES" sz="1200" dirty="0"/>
              <a:t>Otro método de análisis, consiste en observar los cambios y tendencias en los datos de un indicador a lo largo del tiempo.</a:t>
            </a:r>
          </a:p>
          <a:p>
            <a:pPr>
              <a:buFont typeface="Arial" panose="020B0604020202020204" pitchFamily="34" charset="0"/>
              <a:buChar char="•"/>
            </a:pPr>
            <a:r>
              <a:rPr lang="es-ES" sz="1200" dirty="0"/>
              <a:t>Si se cuenta con datos históricos para el indicador en cuestión, se pueden evaluar para identificar tendencias y estimar los niveles de objetivos futuros.</a:t>
            </a:r>
          </a:p>
          <a:p>
            <a:pPr>
              <a:buFont typeface="Arial" panose="020B0604020202020204" pitchFamily="34" charset="0"/>
              <a:buChar char="•"/>
            </a:pPr>
            <a:r>
              <a:rPr lang="es-ES" sz="1200" dirty="0"/>
              <a:t>Mientras más datos hayan, más confiables serán los valores futuros arrojados por este tipo de análisis.</a:t>
            </a:r>
          </a:p>
          <a:p>
            <a:pPr>
              <a:buFont typeface="Arial" panose="020B0604020202020204" pitchFamily="34" charset="0"/>
              <a:buChar char="•"/>
            </a:pPr>
            <a:r>
              <a:rPr lang="es-ES" sz="1200" dirty="0"/>
              <a:t>En la gráfica en pantalla, vemos que el % de niños que asisten a la escuela secundaria ha fluctuado significativamente a lo largo del tiempo.</a:t>
            </a:r>
          </a:p>
          <a:p>
            <a:pPr>
              <a:buFont typeface="Arial" panose="020B0604020202020204" pitchFamily="34" charset="0"/>
              <a:buChar char="•"/>
            </a:pPr>
            <a:r>
              <a:rPr lang="es-ES" sz="1200" dirty="0"/>
              <a:t> Una opción podría ser asumir una tendencia ascendente continua en el 2008, y posteriormente añadir el “Valor agregado” por el proyecto para fijar el objetivo.</a:t>
            </a:r>
          </a:p>
        </p:txBody>
      </p:sp>
    </p:spTree>
    <p:extLst>
      <p:ext uri="{BB962C8B-B14F-4D97-AF65-F5344CB8AC3E}">
        <p14:creationId xmlns:p14="http://schemas.microsoft.com/office/powerpoint/2010/main" val="71751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Otro método consiste en observar el desempeño de los resultados e indicadores de otros proyectos y entornos. Este método de análisis comparativo puede enfocarse en otros proyectos del Departamento del Trabajo que midieron el mismo resultado o proyectos similares de otras entidades del mismo sector. Un proyecto también puede analizar experiencias paralelas de otros países para definir objetivos realistas.</a:t>
            </a:r>
          </a:p>
          <a:p>
            <a:endParaRPr lang="en-US" dirty="0"/>
          </a:p>
        </p:txBody>
      </p:sp>
    </p:spTree>
    <p:extLst>
      <p:ext uri="{BB962C8B-B14F-4D97-AF65-F5344CB8AC3E}">
        <p14:creationId xmlns:p14="http://schemas.microsoft.com/office/powerpoint/2010/main" val="3389691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último método requiere la investigación y la solicitud de opiniones de expertos para establecer los objetivos, incluyendo: Datos de la literatura de la cooperación internacional y evaluaciones que reflejen el nivel de desempeño alcanzado por proyectos similares. </a:t>
            </a:r>
          </a:p>
          <a:p>
            <a:r>
              <a:rPr lang="es-ES" dirty="0"/>
              <a:t>Al investigar otros proyectos, es importante confirmar que el contexto en el que fueron implementados se asemeja lo suficiente al de su país y su sector, para garantizar que su proyecto podrá lograr resultados similares.</a:t>
            </a:r>
          </a:p>
          <a:p>
            <a:endParaRPr lang="es-ES" dirty="0"/>
          </a:p>
          <a:p>
            <a:r>
              <a:rPr lang="es-ES" dirty="0"/>
              <a:t>Los donatarios también pueden colaborar con expertos técnicos que entienden su sector, su problemática y las limitaciones y oportunidades que podrían ayudar o dificultar el logro de los resultados. Además, los donatarios pueden consultar a socios locales, al personal local del proyecto y a sus participantes para determinar qué objetivos serían razonables.</a:t>
            </a:r>
          </a:p>
          <a:p>
            <a:endParaRPr lang="en-US" dirty="0"/>
          </a:p>
        </p:txBody>
      </p:sp>
    </p:spTree>
    <p:extLst>
      <p:ext uri="{BB962C8B-B14F-4D97-AF65-F5344CB8AC3E}">
        <p14:creationId xmlns:p14="http://schemas.microsoft.com/office/powerpoint/2010/main" val="3141255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Paso 3, Documentar los Objetivos. Luego de establecer los objetivos, documente los valores correspondientes y el razonamiento que los justifica. Documentar la justificación ayuda a analizar el desempeño del proyecto en relación a sus objetivos. También puede justificar ajustes futuros a los objetivos, y ayudar a los proyectos a abordar auditorías de sus objetivos y su desempeño.</a:t>
            </a:r>
          </a:p>
          <a:p>
            <a:br>
              <a:rPr lang="en-US" baseline="0" dirty="0"/>
            </a:br>
            <a:endParaRPr lang="en-US" dirty="0"/>
          </a:p>
        </p:txBody>
      </p:sp>
    </p:spTree>
    <p:extLst>
      <p:ext uri="{BB962C8B-B14F-4D97-AF65-F5344CB8AC3E}">
        <p14:creationId xmlns:p14="http://schemas.microsoft.com/office/powerpoint/2010/main" val="105748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a:p>
            <a:r>
              <a:rPr lang="es-ES" dirty="0"/>
              <a:t>Es importante reconocer que establecer objetivos es complicado. Si bien hemos revisado una serie de métodos útiles para analizar y establecer objetivos, este proceso es un arte y una ciencia. A continuación compartimos algunos consejos para tener en cuenta.</a:t>
            </a:r>
          </a:p>
          <a:p>
            <a:br>
              <a:rPr lang="es-ES" dirty="0"/>
            </a:br>
            <a:r>
              <a:rPr lang="es-ES" dirty="0"/>
              <a:t>1. No defina el objetivo de un indicador de forma aislada. Para determinar si el objetivo es razonable, estudie los objetivos de todos los indicadores conjuntamente, revisando la cadena de resultados de arriba hacia abajo y viceversa.</a:t>
            </a:r>
          </a:p>
          <a:p>
            <a:r>
              <a:rPr lang="es-ES" dirty="0"/>
              <a:t> </a:t>
            </a:r>
          </a:p>
          <a:p>
            <a:r>
              <a:rPr lang="es-ES" dirty="0"/>
              <a:t>Revise objetivos intermedios en relación al ritmo de cambio esperado. Los objetivos no siempre avanzan en línea recta a lo largo del tiempo.</a:t>
            </a:r>
          </a:p>
          <a:p>
            <a:endParaRPr lang="es-ES" dirty="0"/>
          </a:p>
          <a:p>
            <a:r>
              <a:rPr lang="es-ES" dirty="0"/>
              <a:t>Ni el mejor análisis logra capturar todas las eventualidades. En la medida de lo posible, es recomendable investigar, consultar a expertos y emplear varios métodos para validar los objetivos.</a:t>
            </a:r>
          </a:p>
          <a:p>
            <a:endParaRPr lang="es-ES" dirty="0"/>
          </a:p>
          <a:p>
            <a:r>
              <a:rPr lang="es-ES" dirty="0"/>
              <a:t>3. Cuanto más arriba en el marco, menor es la influencia directa del proyecto sobre el resultado. En relación a los resultados de nivel inferior y sus efectos, definir los objetivos de los resultados de nivel superior puede resultar más difícil.</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26</a:t>
            </a:fld>
            <a:endParaRPr lang="en-US" dirty="0"/>
          </a:p>
        </p:txBody>
      </p:sp>
    </p:spTree>
    <p:extLst>
      <p:ext uri="{BB962C8B-B14F-4D97-AF65-F5344CB8AC3E}">
        <p14:creationId xmlns:p14="http://schemas.microsoft.com/office/powerpoint/2010/main" val="3077715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No se obsesione con el valor de un solo objetivo. Considere una serie de valores factibles. En la medida de lo posible, establezca un rango de objetivos para los resultados para los que se dificulta definir un valor único. Es aceptable fijar un rango de valores para un objetivo.</a:t>
            </a:r>
          </a:p>
          <a:p>
            <a:endParaRPr lang="es-ES" dirty="0"/>
          </a:p>
          <a:p>
            <a:r>
              <a:rPr lang="es-ES" dirty="0"/>
              <a:t>Es difícil predecir las tendencias de cambio y avance, especialmente a nivel de objetivos y resultados.</a:t>
            </a:r>
          </a:p>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27</a:t>
            </a:fld>
            <a:endParaRPr lang="en-US" dirty="0"/>
          </a:p>
        </p:txBody>
      </p:sp>
    </p:spTree>
    <p:extLst>
      <p:ext uri="{BB962C8B-B14F-4D97-AF65-F5344CB8AC3E}">
        <p14:creationId xmlns:p14="http://schemas.microsoft.com/office/powerpoint/2010/main" val="377529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a:ea typeface="+mn-ea"/>
                <a:cs typeface="+mn-cs"/>
              </a:rPr>
              <a:t>A continuación enumeramos los escollos mas comunes que surgen al establecer objetivos: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Falta de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análisis</a:t>
            </a:r>
            <a:r>
              <a:rPr kumimoji="0" lang="en-US" sz="2400" b="1" i="1" u="none" strike="noStrike" kern="1200" cap="none" spc="0" normalizeH="0" baseline="0" noProof="0" dirty="0">
                <a:ln>
                  <a:noFill/>
                </a:ln>
                <a:solidFill>
                  <a:prstClr val="black"/>
                </a:solidFill>
                <a:effectLst/>
                <a:uLnTx/>
                <a:uFillTx/>
                <a:latin typeface="Calibri"/>
                <a:ea typeface="+mn-ea"/>
                <a:cs typeface="+mn-cs"/>
              </a:rPr>
              <a:t>. </a:t>
            </a:r>
            <a:r>
              <a:rPr kumimoji="0" lang="es-ES" sz="2400" b="0" i="0" u="none" strike="noStrike" kern="1200" cap="none" spc="0" normalizeH="0" baseline="0" noProof="0" dirty="0">
                <a:ln>
                  <a:noFill/>
                </a:ln>
                <a:solidFill>
                  <a:prstClr val="black"/>
                </a:solidFill>
                <a:effectLst/>
                <a:uLnTx/>
                <a:uFillTx/>
                <a:latin typeface="Calibri"/>
                <a:ea typeface="+mn-ea"/>
                <a:cs typeface="+mn-cs"/>
              </a:rPr>
              <a:t>A menudo, se establecen objetivos sin un análisis que los sostenga. Use los métodos analíticos que revisamos anteriormente para fijar objetivos bien fundamentados.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Falta de consulta</a:t>
            </a:r>
            <a:r>
              <a:rPr kumimoji="0" lang="en-US" sz="2400" b="1" i="1" u="none" strike="noStrike" kern="1200" cap="none" spc="0" normalizeH="0" baseline="0" noProof="0" dirty="0">
                <a:ln>
                  <a:noFill/>
                </a:ln>
                <a:solidFill>
                  <a:prstClr val="black"/>
                </a:solidFill>
                <a:effectLst/>
                <a:uLnTx/>
                <a:uFillTx/>
                <a:latin typeface="Calibri"/>
                <a:ea typeface="+mn-ea"/>
                <a:cs typeface="+mn-cs"/>
              </a:rPr>
              <a:t>. </a:t>
            </a:r>
            <a:r>
              <a:rPr kumimoji="0" lang="es-ES" sz="2400" b="0" i="0" u="none" strike="noStrike" kern="1200" cap="none" spc="0" normalizeH="0" baseline="0" noProof="0" dirty="0">
                <a:ln>
                  <a:noFill/>
                </a:ln>
                <a:solidFill>
                  <a:prstClr val="black"/>
                </a:solidFill>
                <a:effectLst/>
                <a:uLnTx/>
                <a:uFillTx/>
                <a:latin typeface="Calibri"/>
                <a:ea typeface="+mn-ea"/>
                <a:cs typeface="+mn-cs"/>
              </a:rPr>
              <a:t>Las partes interesadas aportan opiniones importantes y bien fundamentadas sobre lo que es posible y lo que se puede lograr. Involucrar a socios y partes interesadas locales puede aumentar la precisión, el compromiso con los objetivos, y mejorar la rendición de cuentas.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1" i="1" u="none" strike="noStrike" kern="1200" cap="none" spc="0" normalizeH="0" baseline="0" noProof="0" dirty="0">
                <a:ln>
                  <a:noFill/>
                </a:ln>
                <a:solidFill>
                  <a:prstClr val="black"/>
                </a:solidFill>
                <a:effectLst/>
                <a:uLnTx/>
                <a:uFillTx/>
                <a:latin typeface="Calibri"/>
                <a:ea typeface="+mn-ea"/>
                <a:cs typeface="+mn-cs"/>
              </a:rPr>
              <a:t>Asumir avance lineal hace un objetivo </a:t>
            </a:r>
            <a:r>
              <a:rPr kumimoji="0" lang="en-US" sz="2400" b="1" i="1" u="none" strike="noStrike" kern="1200" cap="none" spc="0" normalizeH="0" baseline="0" noProof="0" dirty="0">
                <a:ln>
                  <a:noFill/>
                </a:ln>
                <a:solidFill>
                  <a:prstClr val="black"/>
                </a:solidFill>
                <a:effectLst/>
                <a:uLnTx/>
                <a:uFillTx/>
                <a:latin typeface="Calibri"/>
                <a:ea typeface="+mn-ea"/>
                <a:cs typeface="+mn-cs"/>
              </a:rPr>
              <a:t>. </a:t>
            </a:r>
            <a:r>
              <a:rPr kumimoji="0" lang="es-ES" sz="2400" b="0" i="0" u="none" strike="noStrike" kern="1200" cap="none" spc="0" normalizeH="0" baseline="0" noProof="0" dirty="0">
                <a:ln>
                  <a:noFill/>
                </a:ln>
                <a:solidFill>
                  <a:prstClr val="black"/>
                </a:solidFill>
                <a:effectLst/>
                <a:uLnTx/>
                <a:uFillTx/>
                <a:latin typeface="Calibri"/>
                <a:ea typeface="+mn-ea"/>
                <a:cs typeface="+mn-cs"/>
              </a:rPr>
              <a:t>El avance logrado por la cooperación internacional rara vez fluye en una línea recta ascendente. No es común identificar cambios significativos durante la fase de arranque. El rendimiento puede estancarse o acelerarse. Se espera ver los frutos del trabajo inicial y un adelanto superior durante los últimos años de ejecución.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1" i="1" u="none" strike="noStrike" kern="1200" cap="none" spc="0" normalizeH="0" baseline="0" noProof="0" dirty="0">
                <a:ln>
                  <a:noFill/>
                </a:ln>
                <a:solidFill>
                  <a:prstClr val="black"/>
                </a:solidFill>
                <a:effectLst/>
                <a:uLnTx/>
                <a:uFillTx/>
                <a:latin typeface="Calibri"/>
                <a:ea typeface="+mn-ea"/>
                <a:cs typeface="+mn-cs"/>
              </a:rPr>
              <a:t>Falta de ajustes a lo largo del tiempo</a:t>
            </a:r>
            <a:r>
              <a:rPr kumimoji="0" lang="en-US" sz="2400" b="1" i="1" u="none" strike="noStrike" kern="1200" cap="none" spc="0" normalizeH="0" baseline="0" noProof="0" dirty="0">
                <a:ln>
                  <a:noFill/>
                </a:ln>
                <a:solidFill>
                  <a:prstClr val="black"/>
                </a:solidFill>
                <a:effectLst/>
                <a:uLnTx/>
                <a:uFillTx/>
                <a:latin typeface="Calibri"/>
                <a:ea typeface="+mn-ea"/>
                <a:cs typeface="+mn-cs"/>
              </a:rPr>
              <a:t>. </a:t>
            </a:r>
            <a:r>
              <a:rPr kumimoji="0" lang="es-ES" sz="2400" b="0" i="0" u="none" strike="noStrike" kern="1200" cap="none" spc="0" normalizeH="0" baseline="0" noProof="0" dirty="0">
                <a:ln>
                  <a:noFill/>
                </a:ln>
                <a:solidFill>
                  <a:prstClr val="black"/>
                </a:solidFill>
                <a:effectLst/>
                <a:uLnTx/>
                <a:uFillTx/>
                <a:latin typeface="Calibri"/>
                <a:ea typeface="+mn-ea"/>
                <a:cs typeface="+mn-cs"/>
              </a:rPr>
              <a:t>Para las organizaciones que valoran el aprendizaje, es fundamental evaluar y ajustar su desempeño de acuerdo con las lecciones que han aprendido. Si los objetivos resultan muy bajos o muy altos, se deben ajustar en consulta con ILAB, documentando adecuadamente el razonamiento que fundamenta los cambios realizados.</a:t>
            </a: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Avenir Roman"/>
            </a:endParaRPr>
          </a:p>
          <a:p>
            <a:pPr lvl="0"/>
            <a:endParaRPr lang="en-US" sz="2400" dirty="0">
              <a:effectLst/>
              <a:latin typeface="+mn-lt"/>
              <a:ea typeface="+mn-ea"/>
              <a:cs typeface="+mn-cs"/>
              <a:sym typeface="Avenir Roman"/>
            </a:endParaRPr>
          </a:p>
        </p:txBody>
      </p:sp>
    </p:spTree>
    <p:extLst>
      <p:ext uri="{BB962C8B-B14F-4D97-AF65-F5344CB8AC3E}">
        <p14:creationId xmlns:p14="http://schemas.microsoft.com/office/powerpoint/2010/main" val="1740087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Las siguientes preguntas pueden ser útiles para evaluar y definir los objetivos:</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objetivo es lo suficientemente ambicioso? ¿El objetivo es demasiado ambicioso? ¿Es factible? </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objetivo es alcanzable dados los recursos necesarios para lograrlo?</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Tratándose de un resultado de nivel inferior, ¿El objetivo basta para impulsar resultados/objetivos de nivel superior?</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¿Existen factores contextuales externos que afectarían el logro de este objetivo?</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Si se evalúa el objetivo durante el periodo de ejecución de la estrategia o proyecto, ¿Se revisó/ajustó desde que se estableció inicialmente?</a:t>
            </a:r>
          </a:p>
          <a:p>
            <a:pPr marL="171450" lvl="0" indent="-171450">
              <a:buFont typeface="Arial" panose="020B0604020202020204" pitchFamily="34" charset="0"/>
              <a:buChar char="•"/>
            </a:pPr>
            <a:endParaRPr lang="es-E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Si la respuesta a alguna de estas preguntas es negativa, es posible que deba ajustar el indicador, los objetivos y/o las intervenciones propuestos.</a:t>
            </a:r>
          </a:p>
          <a:p>
            <a:endParaRPr lang="en-US" b="0" dirty="0"/>
          </a:p>
        </p:txBody>
      </p:sp>
    </p:spTree>
    <p:extLst>
      <p:ext uri="{BB962C8B-B14F-4D97-AF65-F5344CB8AC3E}">
        <p14:creationId xmlns:p14="http://schemas.microsoft.com/office/powerpoint/2010/main" val="10574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objetivo de la capacitación es aumentar el conocimiento de los participantes sobre:</a:t>
            </a:r>
          </a:p>
          <a:p>
            <a:pPr marL="171450" indent="-171450">
              <a:buFont typeface="Arial" panose="020B0604020202020204" pitchFamily="34" charset="0"/>
              <a:buChar char="•"/>
            </a:pPr>
            <a:r>
              <a:rPr lang="es-ES" b="0" i="0" dirty="0">
                <a:solidFill>
                  <a:srgbClr val="202124"/>
                </a:solidFill>
                <a:effectLst/>
                <a:latin typeface="Roboto" panose="02000000000000000000" pitchFamily="2" charset="0"/>
              </a:rPr>
              <a:t>Métodos y planteamientos para establecer valores para la línea de base y </a:t>
            </a:r>
          </a:p>
          <a:p>
            <a:pPr marL="171450" indent="-171450">
              <a:buFont typeface="Arial" panose="020B0604020202020204" pitchFamily="34" charset="0"/>
              <a:buChar char="•"/>
            </a:pPr>
            <a:r>
              <a:rPr lang="es-ES" b="0" i="0" dirty="0">
                <a:solidFill>
                  <a:srgbClr val="202124"/>
                </a:solidFill>
                <a:effectLst/>
                <a:latin typeface="Roboto" panose="02000000000000000000" pitchFamily="2" charset="0"/>
              </a:rPr>
              <a:t>Cómo establecer metas reales para los indicadores de desempeño.</a:t>
            </a:r>
            <a:endParaRPr lang="en-US" dirty="0"/>
          </a:p>
          <a:p>
            <a:endParaRPr lang="en-US" dirty="0"/>
          </a:p>
        </p:txBody>
      </p:sp>
    </p:spTree>
    <p:extLst>
      <p:ext uri="{BB962C8B-B14F-4D97-AF65-F5344CB8AC3E}">
        <p14:creationId xmlns:p14="http://schemas.microsoft.com/office/powerpoint/2010/main" val="215604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Hagamos una prueba de conocimientos.</a:t>
            </a:r>
          </a:p>
          <a:p>
            <a:endParaRPr lang="en-US" dirty="0"/>
          </a:p>
        </p:txBody>
      </p:sp>
    </p:spTree>
    <p:extLst>
      <p:ext uri="{BB962C8B-B14F-4D97-AF65-F5344CB8AC3E}">
        <p14:creationId xmlns:p14="http://schemas.microsoft.com/office/powerpoint/2010/main" val="3706989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Primera </a:t>
            </a:r>
            <a:r>
              <a:rPr kumimoji="0" lang="en-US" sz="1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pregunta</a:t>
            </a:r>
            <a:r>
              <a:rPr kumimoji="0" lang="en-US" sz="1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s-ES" sz="1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¿Cuál de los siguientes NO es una ayuda para el levantamiento de  datos para la l</a:t>
            </a:r>
            <a:r>
              <a:rPr kumimoji="0" lang="es-CO" sz="1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ínea</a:t>
            </a:r>
            <a:r>
              <a:rPr kumimoji="0" lang="es-CO" sz="1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de</a:t>
            </a:r>
            <a:r>
              <a:rPr kumimoji="0" lang="es-ES" sz="1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base</a:t>
            </a:r>
            <a:r>
              <a:rPr kumimoji="0" lang="en-US" sz="12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Ayuda</a:t>
            </a:r>
            <a:r>
              <a:rPr kumimoji="0" lang="en-US" sz="1200" b="0" i="0" u="none" strike="noStrike" kern="1200" cap="none" spc="0" normalizeH="0" baseline="0" noProof="0" dirty="0">
                <a:ln>
                  <a:noFill/>
                </a:ln>
                <a:solidFill>
                  <a:prstClr val="black"/>
                </a:solidFill>
                <a:effectLst/>
                <a:uLnTx/>
                <a:uFillTx/>
                <a:latin typeface="Calibri"/>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establecer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objetivos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Ayuda</a:t>
            </a:r>
            <a:r>
              <a:rPr kumimoji="0" lang="en-US" sz="1200" b="0" i="0" u="none" strike="noStrike" kern="1200" cap="none" spc="0" normalizeH="0" baseline="0" noProof="0" dirty="0">
                <a:ln>
                  <a:noFill/>
                </a:ln>
                <a:solidFill>
                  <a:prstClr val="black"/>
                </a:solidFill>
                <a:effectLst/>
                <a:uLnTx/>
                <a:uFillTx/>
                <a:latin typeface="Calibri"/>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seleccionar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indicadores</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desempeño</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Ayuda a analizar el rendimiento a lo largo del periodo de ejecución del proyecto</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3736" marR="0" lvl="0" indent="-173736"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Detenga la grabación y cuando tenga su respuesta, presione el botón de reproducir.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respuesta</a:t>
            </a:r>
            <a:r>
              <a:rPr kumimoji="0" lang="en-US" sz="1200" b="0" i="0" u="none" strike="noStrike" kern="1200" cap="none" spc="0" normalizeH="0" baseline="0" noProof="0" dirty="0">
                <a:ln>
                  <a:noFill/>
                </a:ln>
                <a:solidFill>
                  <a:prstClr val="black"/>
                </a:solidFill>
                <a:effectLst/>
                <a:uLnTx/>
                <a:uFillTx/>
                <a:latin typeface="Calibri"/>
                <a:ea typeface="+mn-ea"/>
                <a:cs typeface="+mn-cs"/>
              </a:rPr>
              <a:t> es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Ayuda</a:t>
            </a:r>
            <a:r>
              <a:rPr kumimoji="0" lang="en-US" sz="1200" b="0" i="0" u="none" strike="noStrike" kern="1200" cap="none" spc="0" normalizeH="0" baseline="0" noProof="0" dirty="0">
                <a:ln>
                  <a:noFill/>
                </a:ln>
                <a:solidFill>
                  <a:prstClr val="black"/>
                </a:solidFill>
                <a:effectLst/>
                <a:uLnTx/>
                <a:uFillTx/>
                <a:latin typeface="Calibri"/>
                <a:ea typeface="+mn-ea"/>
                <a:cs typeface="+mn-cs"/>
              </a:rPr>
              <a:t> 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seleccionar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indicadores</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desempeño</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br>
              <a:rPr kumimoji="0" lang="es-ES" sz="1200" b="0" i="0" u="none" strike="noStrike" kern="1200" cap="none" spc="0" normalizeH="0" baseline="0" noProof="0" dirty="0">
                <a:ln>
                  <a:noFill/>
                </a:ln>
                <a:solidFill>
                  <a:prstClr val="black"/>
                </a:solidFill>
                <a:effectLst/>
                <a:uLnTx/>
                <a:uFillTx/>
                <a:latin typeface="Calibri"/>
                <a:ea typeface="+mn-ea"/>
                <a:cs typeface="+mn-cs"/>
              </a:rPr>
            </a:b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Se establecen objetivos para indicadores previamente definidos.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95644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Segunda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200" b="1" i="0" u="none" strike="noStrike" kern="1200" cap="none" spc="0" normalizeH="0" baseline="0" noProof="0" dirty="0">
                <a:ln>
                  <a:noFill/>
                </a:ln>
                <a:solidFill>
                  <a:prstClr val="black"/>
                </a:solidFill>
                <a:effectLst/>
                <a:uLnTx/>
                <a:uFillTx/>
                <a:latin typeface="Calibri"/>
                <a:ea typeface="+mn-ea"/>
                <a:cs typeface="+mn-cs"/>
              </a:rPr>
              <a:t>¿Cuál de los siguientes factores puede obviarse al establecer objetivos?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históricos</a:t>
            </a:r>
            <a:r>
              <a:rPr kumimoji="0" lang="en-US" sz="1200" b="0" i="0" u="none" strike="noStrike" kern="1200" cap="none" spc="0" normalizeH="0" baseline="0" noProof="0" dirty="0">
                <a:ln>
                  <a:noFill/>
                </a:ln>
                <a:solidFill>
                  <a:prstClr val="black"/>
                </a:solidFill>
                <a:effectLst/>
                <a:uLnTx/>
                <a:uFillTx/>
                <a:latin typeface="Calibri"/>
                <a:ea typeface="+mn-ea"/>
                <a:cs typeface="+mn-cs"/>
              </a:rPr>
              <a:t> y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tendencias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Ritmo de implementación esperado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opiniones</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expertos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El desempeño de proyectos similares previos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Si es posible levantar datos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3736" marR="0" lvl="0" indent="-173736"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Detenga la grabación y cuando tenga su respuesta, presione el botón de reproducir.</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respuesta</a:t>
            </a:r>
            <a:r>
              <a:rPr kumimoji="0" lang="en-US" sz="1200" b="0" i="0" u="none" strike="noStrike" kern="1200" cap="none" spc="0" normalizeH="0" baseline="0" noProof="0" dirty="0">
                <a:ln>
                  <a:noFill/>
                </a:ln>
                <a:solidFill>
                  <a:prstClr val="black"/>
                </a:solidFill>
                <a:effectLst/>
                <a:uLnTx/>
                <a:uFillTx/>
                <a:latin typeface="Calibri"/>
                <a:ea typeface="+mn-ea"/>
                <a:cs typeface="+mn-cs"/>
              </a:rPr>
              <a:t> es, </a:t>
            </a:r>
            <a:r>
              <a:rPr kumimoji="0" lang="es-ES" sz="1200" b="0" i="0" u="sng" strike="noStrike" kern="1200" cap="none" spc="0" normalizeH="0" baseline="0" noProof="0" dirty="0">
                <a:ln>
                  <a:noFill/>
                </a:ln>
                <a:solidFill>
                  <a:prstClr val="black"/>
                </a:solidFill>
                <a:effectLst/>
                <a:uLnTx/>
                <a:uFillTx/>
                <a:latin typeface="Calibri"/>
                <a:ea typeface="+mn-ea"/>
                <a:cs typeface="+mn-cs"/>
              </a:rPr>
              <a:t>si es posible levantar los datos.</a:t>
            </a:r>
            <a:r>
              <a:rPr kumimoji="0" lang="en-US" sz="1200" b="0" i="0" u="sng" strike="noStrike" kern="1200" cap="none" spc="0" normalizeH="0" baseline="0" noProof="0" dirty="0">
                <a:ln>
                  <a:noFill/>
                </a:ln>
                <a:solidFill>
                  <a:prstClr val="black"/>
                </a:solidFill>
                <a:effectLst/>
                <a:uLnTx/>
                <a:uFillTx/>
                <a:latin typeface="Calibri"/>
                <a:ea typeface="+mn-ea"/>
                <a:cs typeface="+mn-cs"/>
              </a:rPr>
              <a:t> </a:t>
            </a:r>
            <a:br>
              <a:rPr kumimoji="0" lang="es-ES" sz="1200" b="0" i="0" u="none" strike="noStrike" kern="1200" cap="none" spc="0" normalizeH="0" baseline="0" noProof="0" dirty="0">
                <a:ln>
                  <a:noFill/>
                </a:ln>
                <a:solidFill>
                  <a:prstClr val="black"/>
                </a:solidFill>
                <a:effectLst/>
                <a:uLnTx/>
                <a:uFillTx/>
                <a:latin typeface="Calibri"/>
                <a:ea typeface="+mn-ea"/>
                <a:cs typeface="+mn-cs"/>
              </a:rPr>
            </a:br>
            <a:r>
              <a:rPr kumimoji="0" lang="es-ES" sz="1200" b="0" i="0" u="none" strike="noStrike" kern="1200" cap="none" spc="0" normalizeH="0" baseline="0" noProof="0" dirty="0">
                <a:ln>
                  <a:noFill/>
                </a:ln>
                <a:solidFill>
                  <a:prstClr val="black"/>
                </a:solidFill>
                <a:effectLst/>
                <a:uLnTx/>
                <a:uFillTx/>
                <a:latin typeface="Calibri"/>
                <a:ea typeface="+mn-ea"/>
                <a:cs typeface="+mn-cs"/>
              </a:rPr>
              <a:t>D</a:t>
            </a: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eterminar si se pueden recopilar los datos es un elemento importante del proceso de selección de indicadores, mas no guarda relación con el establecimiento de objetivos.</a:t>
            </a:r>
            <a:endParaRPr kumimoji="0" lang="en-US" altLang="en-US" sz="1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26351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a:ea typeface="+mn-ea"/>
                <a:cs typeface="+mn-cs"/>
              </a:rPr>
              <a:t>Tercera</a:t>
            </a:r>
            <a:r>
              <a:rPr kumimoji="0" lang="en-US" sz="1200" b="1" i="0" u="none" strike="noStrike" kern="1200" cap="none" spc="0" normalizeH="0" baseline="0" noProof="0" dirty="0">
                <a:ln>
                  <a:noFill/>
                </a:ln>
                <a:solidFill>
                  <a:prstClr val="black"/>
                </a:solidFill>
                <a:effectLst/>
                <a:uLnTx/>
                <a:uFillTx/>
                <a:latin typeface="Calibri"/>
                <a:ea typeface="+mn-ea"/>
                <a:cs typeface="+mn-cs"/>
              </a:rPr>
              <a:t> </a:t>
            </a:r>
            <a:r>
              <a:rPr kumimoji="0" lang="en-US" sz="1200" b="1" i="0" u="none" strike="noStrike" kern="1200" cap="none" spc="0" normalizeH="0" baseline="0" noProof="0" dirty="0" err="1">
                <a:ln>
                  <a:noFill/>
                </a:ln>
                <a:solidFill>
                  <a:prstClr val="black"/>
                </a:solidFill>
                <a:effectLst/>
                <a:uLnTx/>
                <a:uFillTx/>
                <a:latin typeface="Calibri"/>
                <a:ea typeface="+mn-ea"/>
                <a:cs typeface="+mn-cs"/>
              </a:rPr>
              <a:t>pregunta</a:t>
            </a:r>
            <a:r>
              <a:rPr kumimoji="0" lang="en-US" sz="1200" b="1" i="0" u="none" strike="noStrike" kern="1200" cap="none" spc="0" normalizeH="0" baseline="0" noProof="0" dirty="0">
                <a:ln>
                  <a:noFill/>
                </a:ln>
                <a:solidFill>
                  <a:prstClr val="black"/>
                </a:solidFill>
                <a:effectLst/>
                <a:uLnTx/>
                <a:uFillTx/>
                <a:latin typeface="Calibri"/>
                <a:ea typeface="+mn-ea"/>
                <a:cs typeface="+mn-cs"/>
              </a:rPr>
              <a:t>:  </a:t>
            </a:r>
            <a:r>
              <a:rPr kumimoji="0" lang="es-ES" sz="1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ILAB solo requiere que los donatarios propongan objetivos para los indicadores de efecto, </a:t>
            </a:r>
            <a:r>
              <a:rPr kumimoji="0" lang="es-ES" sz="1200" b="1" i="0" u="none" strike="noStrike" kern="1200" cap="none" spc="0" normalizeH="0" baseline="0" noProof="0" dirty="0">
                <a:ln>
                  <a:noFill/>
                </a:ln>
                <a:solidFill>
                  <a:prstClr val="black"/>
                </a:solidFill>
                <a:effectLst/>
                <a:uLnTx/>
                <a:uFillTx/>
                <a:latin typeface="Calibri"/>
                <a:ea typeface="+mn-ea"/>
                <a:cs typeface="+mn-cs"/>
              </a:rPr>
              <a:t>porque es demasiado difícil establecer los objetivos de los indicadores de resultados y del </a:t>
            </a:r>
            <a:r>
              <a:rPr kumimoji="0" lang="es-ES" sz="1200" b="1" i="0" u="none" strike="noStrike" kern="1200" cap="none" spc="0" normalizeH="0" baseline="0" noProof="0" dirty="0" err="1">
                <a:ln>
                  <a:noFill/>
                </a:ln>
                <a:solidFill>
                  <a:prstClr val="black"/>
                </a:solidFill>
                <a:effectLst/>
                <a:uLnTx/>
                <a:uFillTx/>
                <a:latin typeface="Calibri"/>
                <a:ea typeface="+mn-ea"/>
                <a:cs typeface="+mn-cs"/>
              </a:rPr>
              <a:t>próposito</a:t>
            </a:r>
            <a:r>
              <a:rPr kumimoji="0" lang="es-ES" sz="1200" b="1" i="0" u="none" strike="noStrike" kern="1200" cap="none" spc="0" normalizeH="0" baseline="0" noProof="0" dirty="0">
                <a:ln>
                  <a:noFill/>
                </a:ln>
                <a:solidFill>
                  <a:prstClr val="black"/>
                </a:solidFill>
                <a:effectLst/>
                <a:uLnTx/>
                <a:uFillTx/>
                <a:latin typeface="Calibri"/>
                <a:ea typeface="+mn-ea"/>
                <a:cs typeface="+mn-cs"/>
              </a:rPr>
              <a:t> del proyecto.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Verdadero</a:t>
            </a:r>
            <a:endPar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Falso</a:t>
            </a: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3736" marR="0" lvl="0" indent="-173736"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Detenga la grabación y cuando tenga su respuesta, presione el botón de reproducir.</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respuesta</a:t>
            </a:r>
            <a:r>
              <a:rPr kumimoji="0" lang="en-US" sz="1200" b="0" i="0" u="none" strike="noStrike" kern="1200" cap="none" spc="0" normalizeH="0" baseline="0" noProof="0" dirty="0">
                <a:ln>
                  <a:noFill/>
                </a:ln>
                <a:solidFill>
                  <a:prstClr val="black"/>
                </a:solidFill>
                <a:effectLst/>
                <a:uLnTx/>
                <a:uFillTx/>
                <a:latin typeface="Calibri"/>
                <a:ea typeface="+mn-ea"/>
                <a:cs typeface="+mn-cs"/>
              </a:rPr>
              <a:t> es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Falso</a:t>
            </a:r>
            <a:r>
              <a:rPr kumimoji="0" lang="en-US" sz="1200" b="0" i="0" u="none" strike="noStrike" kern="1200" cap="none" spc="0" normalizeH="0" baseline="0" noProof="0" dirty="0">
                <a:ln>
                  <a:noFill/>
                </a:ln>
                <a:solidFill>
                  <a:prstClr val="black"/>
                </a:solidFill>
                <a:effectLst/>
                <a:uLnTx/>
                <a:uFillTx/>
                <a:latin typeface="Calibri"/>
                <a:ea typeface="+mn-ea"/>
                <a:cs typeface="+mn-cs"/>
              </a:rPr>
              <a:t>.”  Se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deben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fijar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objetivos</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todos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indicadores</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92023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Cuarta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pregunta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200" b="1" i="0" u="none" strike="noStrike" kern="1200" cap="none" spc="0" normalizeH="0" baseline="0" noProof="0" dirty="0">
                <a:ln>
                  <a:noFill/>
                </a:ln>
                <a:solidFill>
                  <a:prstClr val="black"/>
                </a:solidFill>
                <a:effectLst/>
                <a:uLnTx/>
                <a:uFillTx/>
                <a:latin typeface="Calibri"/>
                <a:ea typeface="+mn-ea"/>
                <a:cs typeface="+mn-cs"/>
              </a:rPr>
              <a:t>Se considera que los donatarios que cumplen sus objetivos tienen un excelente rendimiento y que los que no lo logran tienen un desempeño deficiente.</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Verdadero</a:t>
            </a:r>
            <a:endPar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Falso</a:t>
            </a:r>
            <a:r>
              <a:rPr kumimoji="0" lang="en-US" alt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Detenga la grabación y cuando tenga su respuesta, presione el botón de reproducir.</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La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respuesta</a:t>
            </a:r>
            <a:r>
              <a:rPr kumimoji="0" lang="en-US" sz="1200" b="0" i="0" u="none" strike="noStrike" kern="1200" cap="none" spc="0" normalizeH="0" baseline="0" noProof="0" dirty="0">
                <a:ln>
                  <a:noFill/>
                </a:ln>
                <a:solidFill>
                  <a:prstClr val="black"/>
                </a:solidFill>
                <a:effectLst/>
                <a:uLnTx/>
                <a:uFillTx/>
                <a:latin typeface="Calibri"/>
                <a:ea typeface="+mn-ea"/>
                <a:cs typeface="+mn-cs"/>
              </a:rPr>
              <a:t> es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falso</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br>
              <a:rPr kumimoji="0" lang="es-ES" sz="1200" b="0" i="0" u="none" strike="noStrike" kern="1200" cap="none" spc="0" normalizeH="0" baseline="0" noProof="0" dirty="0">
                <a:ln>
                  <a:noFill/>
                </a:ln>
                <a:solidFill>
                  <a:prstClr val="black"/>
                </a:solidFill>
                <a:effectLst/>
                <a:uLnTx/>
                <a:uFillTx/>
                <a:latin typeface="Calibri"/>
                <a:ea typeface="+mn-ea"/>
                <a:cs typeface="+mn-cs"/>
              </a:rPr>
            </a:b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 veces los beneficiarios no logran sus objetivos por razones de peso.  Además, si los objetivos establecidos son bajos, el rendimiento del proyecto no será alto, aun si logra alcanzarlos.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01207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Hemos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revisado</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mucha</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información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sobre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líneas</a:t>
            </a:r>
            <a:r>
              <a:rPr kumimoji="0" lang="en-US" sz="1200" b="0" i="0" u="none" strike="noStrike" kern="1200" cap="none" spc="0" normalizeH="0" baseline="0" noProof="0" dirty="0">
                <a:ln>
                  <a:noFill/>
                </a:ln>
                <a:solidFill>
                  <a:prstClr val="black"/>
                </a:solidFill>
                <a:effectLst/>
                <a:uLnTx/>
                <a:uFillTx/>
                <a:latin typeface="Calibri"/>
                <a:ea typeface="+mn-ea"/>
                <a:cs typeface="+mn-cs"/>
              </a:rPr>
              <a:t> de base y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objetivos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Concluiremos con un resumen de los conceptos y puntos principales que revisamos durante el curso.</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305923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Iniciamos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curso</a:t>
            </a:r>
            <a:r>
              <a:rPr kumimoji="0" lang="en-US" sz="1200" b="0" i="0" u="none" strike="noStrike" kern="1200" cap="none" spc="0" normalizeH="0" baseline="0" noProof="0" dirty="0">
                <a:ln>
                  <a:noFill/>
                </a:ln>
                <a:solidFill>
                  <a:prstClr val="black"/>
                </a:solidFill>
                <a:effectLst/>
                <a:uLnTx/>
                <a:uFillTx/>
                <a:latin typeface="Calibri"/>
                <a:ea typeface="+mn-ea"/>
                <a:cs typeface="+mn-cs"/>
              </a:rPr>
              <a:t> con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una</a:t>
            </a:r>
            <a:r>
              <a:rPr kumimoji="0" lang="en-US" sz="1200" b="0" i="0" u="none" strike="noStrike" kern="1200" cap="none" spc="0" normalizeH="0" baseline="0" noProof="0" dirty="0">
                <a:ln>
                  <a:noFill/>
                </a:ln>
                <a:solidFill>
                  <a:prstClr val="black"/>
                </a:solidFill>
                <a:effectLst/>
                <a:uLnTx/>
                <a:uFillTx/>
                <a:latin typeface="Calibri"/>
                <a:ea typeface="+mn-ea"/>
                <a:cs typeface="+mn-cs"/>
              </a:rPr>
              <a:t> revision de las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líneas</a:t>
            </a:r>
            <a:r>
              <a:rPr kumimoji="0" lang="en-US" sz="1200" b="0" i="0" u="none" strike="noStrike" kern="1200" cap="none" spc="0" normalizeH="0" baseline="0" noProof="0" dirty="0">
                <a:ln>
                  <a:noFill/>
                </a:ln>
                <a:solidFill>
                  <a:prstClr val="black"/>
                </a:solidFill>
                <a:effectLst/>
                <a:uLnTx/>
                <a:uFillTx/>
                <a:latin typeface="Calibri"/>
                <a:ea typeface="+mn-ea"/>
                <a:cs typeface="+mn-cs"/>
              </a:rPr>
              <a:t> de base. </a:t>
            </a:r>
            <a:br>
              <a:rPr kumimoji="0" lang="es-ES" sz="1200" b="0" i="0" u="none" strike="noStrike" kern="1200" cap="none" spc="0" normalizeH="0" baseline="0" noProof="0" dirty="0">
                <a:ln>
                  <a:noFill/>
                </a:ln>
                <a:solidFill>
                  <a:prstClr val="black"/>
                </a:solidFill>
                <a:effectLst/>
                <a:uLnTx/>
                <a:uFillTx/>
                <a:latin typeface="Calibri"/>
                <a:ea typeface="+mn-ea"/>
                <a:cs typeface="+mn-cs"/>
              </a:rPr>
            </a:b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Los valores de la línea de base de los indicadores pueden</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914400" marR="0" lvl="2"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n-US" sz="1800" b="0" i="0" u="sng" strike="noStrike" kern="1200" cap="none" spc="0" normalizeH="0" baseline="0" noProof="0" dirty="0" err="1">
                <a:ln>
                  <a:noFill/>
                </a:ln>
                <a:solidFill>
                  <a:srgbClr val="385723"/>
                </a:solidFill>
                <a:effectLst/>
                <a:uLnTx/>
                <a:uFillTx/>
                <a:latin typeface="Calibri" panose="020F0502020204030204" pitchFamily="34" charset="0"/>
                <a:ea typeface="+mn-ea"/>
                <a:cs typeface="+mn-cs"/>
              </a:rPr>
              <a:t>Fijarse</a:t>
            </a:r>
            <a:r>
              <a:rPr kumimoji="0" lang="en-US" sz="1800" b="0" i="0" u="sng" strike="noStrike" kern="1200" cap="none" spc="0" normalizeH="0" baseline="0" noProof="0" dirty="0">
                <a:ln>
                  <a:noFill/>
                </a:ln>
                <a:solidFill>
                  <a:srgbClr val="385723"/>
                </a:solidFill>
                <a:effectLst/>
                <a:uLnTx/>
                <a:uFillTx/>
                <a:latin typeface="Calibri" panose="020F0502020204030204" pitchFamily="34" charset="0"/>
                <a:ea typeface="+mn-ea"/>
                <a:cs typeface="+mn-cs"/>
              </a:rPr>
              <a:t> </a:t>
            </a:r>
            <a:r>
              <a:rPr kumimoji="0" lang="en-US" sz="1800" b="0" i="0" u="sng" strike="noStrike" kern="1200" cap="none" spc="0" normalizeH="0" baseline="0" noProof="0" dirty="0" err="1">
                <a:ln>
                  <a:noFill/>
                </a:ln>
                <a:solidFill>
                  <a:srgbClr val="385723"/>
                </a:solidFill>
                <a:effectLst/>
                <a:uLnTx/>
                <a:uFillTx/>
                <a:latin typeface="Calibri" panose="020F0502020204030204" pitchFamily="34" charset="0"/>
                <a:ea typeface="+mn-ea"/>
                <a:cs typeface="+mn-cs"/>
              </a:rPr>
              <a:t>en</a:t>
            </a:r>
            <a:r>
              <a:rPr kumimoji="0" lang="en-US" sz="1800" b="0" i="0" u="sng" strike="noStrike" kern="1200" cap="none" spc="0" normalizeH="0" baseline="0" noProof="0" dirty="0">
                <a:ln>
                  <a:noFill/>
                </a:ln>
                <a:solidFill>
                  <a:srgbClr val="385723"/>
                </a:solidFill>
                <a:effectLst/>
                <a:uLnTx/>
                <a:uFillTx/>
                <a:latin typeface="Calibri" panose="020F0502020204030204" pitchFamily="34" charset="0"/>
                <a:ea typeface="+mn-ea"/>
                <a:cs typeface="+mn-cs"/>
              </a:rPr>
              <a:t> Cero- </a:t>
            </a:r>
            <a:endPar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endParaRPr>
          </a:p>
          <a:p>
            <a:pPr marL="914400" marR="0" lvl="2"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Definirse</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basado</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en</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datos</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disponibles</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de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fuentes</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secundarias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a:t>
            </a:r>
          </a:p>
          <a:p>
            <a:pPr marL="914400" marR="0" lvl="2"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Establecerse</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partir</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de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datos</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levantados</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directamente</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por</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el</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proyecto</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previo</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al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inicio</a:t>
            </a: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 de sus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actividades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p>
          <a:p>
            <a:pPr marL="914400" marR="0" lvl="2"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n-US" sz="1200" b="0" i="0" u="sng" strike="noStrike" kern="1200" cap="none" spc="0" normalizeH="0" baseline="0" noProof="0" dirty="0">
                <a:ln>
                  <a:noFill/>
                </a:ln>
                <a:solidFill>
                  <a:srgbClr val="70AD47">
                    <a:lumMod val="50000"/>
                  </a:srgbClr>
                </a:solidFill>
                <a:effectLst/>
                <a:uLnTx/>
                <a:uFillTx/>
                <a:latin typeface="Calibri"/>
                <a:ea typeface="+mn-ea"/>
                <a:cs typeface="+mn-cs"/>
              </a:rPr>
              <a:t>Ser </a:t>
            </a:r>
            <a:r>
              <a:rPr kumimoji="0" lang="en-US" sz="1200" b="0" i="0" u="sng" strike="noStrike" kern="1200" cap="none" spc="0" normalizeH="0" baseline="0" noProof="0" dirty="0" err="1">
                <a:ln>
                  <a:noFill/>
                </a:ln>
                <a:solidFill>
                  <a:srgbClr val="70AD47">
                    <a:lumMod val="50000"/>
                  </a:srgbClr>
                </a:solidFill>
                <a:effectLst/>
                <a:uLnTx/>
                <a:uFillTx/>
                <a:latin typeface="Calibri"/>
                <a:ea typeface="+mn-ea"/>
                <a:cs typeface="+mn-cs"/>
              </a:rPr>
              <a:t>rotatorios</a:t>
            </a:r>
            <a:endParaRPr lang="en-US" dirty="0"/>
          </a:p>
        </p:txBody>
      </p:sp>
    </p:spTree>
    <p:extLst>
      <p:ext uri="{BB962C8B-B14F-4D97-AF65-F5344CB8AC3E}">
        <p14:creationId xmlns:p14="http://schemas.microsoft.com/office/powerpoint/2010/main" val="838742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El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curso</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también</a:t>
            </a:r>
            <a:r>
              <a:rPr kumimoji="0" lang="en-US" sz="1200" b="0" i="0" u="none" strike="noStrike" kern="1200" cap="none" spc="0" normalizeH="0" baseline="0" noProof="0" dirty="0">
                <a:ln>
                  <a:noFill/>
                </a:ln>
                <a:solidFill>
                  <a:prstClr val="black"/>
                </a:solidFill>
                <a:effectLst/>
                <a:uLnTx/>
                <a:uFillTx/>
                <a:latin typeface="Calibri"/>
                <a:ea typeface="+mn-ea"/>
                <a:cs typeface="+mn-cs"/>
              </a:rPr>
              <a:t> se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enfocó</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establecimiento</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objetivos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200" b="0" i="0" u="none" strike="noStrike" kern="1200" cap="none" spc="0" normalizeH="0" baseline="0" noProof="0" dirty="0">
                <a:ln>
                  <a:noFill/>
                </a:ln>
                <a:solidFill>
                  <a:prstClr val="black"/>
                </a:solidFill>
                <a:effectLst/>
                <a:uLnTx/>
                <a:uFillTx/>
                <a:latin typeface="Calibri"/>
                <a:ea typeface="+mn-ea"/>
                <a:cs typeface="+mn-cs"/>
              </a:rPr>
              <a:t>Sus beneficios son:</a:t>
            </a:r>
          </a:p>
          <a:p>
            <a:pPr marL="819680" marR="0" lvl="1"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Los objetivos crean una serie de expectativas compartidas por los socios del proyecto en torno al nivel de desempeño previsto.</a:t>
            </a:r>
          </a:p>
          <a:p>
            <a:pPr marL="819680" marR="0" lvl="1"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Los objetivos aumentan la capacidad del personal para gerenciar el proyecto efectivamente y evaluar su desempeño</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819680" marR="0" lvl="1"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Los objetivos mejoran la planificación y el compromiso del personal y socios con el desempeño del proyecto.</a:t>
            </a:r>
          </a:p>
          <a:p>
            <a:pPr marL="819680" marR="0" lvl="1"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También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hablamos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sobre</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pasos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requeridos</a:t>
            </a:r>
            <a:r>
              <a:rPr kumimoji="0" lang="en-US" sz="1200" b="0" i="0" u="none" strike="noStrike" kern="1200" cap="none" spc="0" normalizeH="0" baseline="0" noProof="0" dirty="0">
                <a:ln>
                  <a:noFill/>
                </a:ln>
                <a:solidFill>
                  <a:prstClr val="black"/>
                </a:solidFill>
                <a:effectLst/>
                <a:uLnTx/>
                <a:uFillTx/>
                <a:latin typeface="Calibri"/>
                <a:ea typeface="+mn-ea"/>
                <a:cs typeface="+mn-cs"/>
              </a:rPr>
              <a:t> para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establecer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objetivos</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819680" marR="0" lvl="1"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1. </a:t>
            </a:r>
            <a:r>
              <a:rPr kumimoji="0" lang="es-ES" sz="1200" b="0" i="0" u="none" strike="noStrike" kern="1200" cap="none" spc="0" normalizeH="0" baseline="0" noProof="0" dirty="0">
                <a:ln>
                  <a:noFill/>
                </a:ln>
                <a:solidFill>
                  <a:prstClr val="black"/>
                </a:solidFill>
                <a:effectLst/>
                <a:uLnTx/>
                <a:uFillTx/>
                <a:latin typeface="Calibri"/>
                <a:ea typeface="+mn-ea"/>
                <a:cs typeface="+mn-cs"/>
              </a:rPr>
              <a:t>Identificar los valores de la línea de base</a:t>
            </a:r>
          </a:p>
          <a:p>
            <a:pPr marL="819680" marR="0" lvl="1"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Realizar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análisis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usando</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alguno</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cuatro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métodos</a:t>
            </a:r>
            <a:r>
              <a:rPr kumimoji="0" lang="en-US" sz="1200" b="0" i="0" u="none" strike="noStrike" kern="1200" cap="none" spc="0" normalizeH="0" baseline="0" noProof="0" dirty="0">
                <a:ln>
                  <a:noFill/>
                </a:ln>
                <a:solidFill>
                  <a:prstClr val="black"/>
                </a:solidFill>
                <a:effectLst/>
                <a:uLnTx/>
                <a:uFillTx/>
                <a:latin typeface="Calibri"/>
                <a:ea typeface="+mn-ea"/>
                <a:cs typeface="+mn-cs"/>
              </a:rPr>
              <a:t> que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revisamos</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p>
          <a:p>
            <a:pPr marL="1276880" marR="0" lvl="2"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Revisar el alcance, la escala y el ritmo de las intervenciones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1276880" marR="0" lvl="2"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Mirar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datos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históricos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276880" marR="0" lvl="2"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Revisar otros proyectos y actividades para encontrar puntos de referencia.</a:t>
            </a:r>
          </a:p>
          <a:p>
            <a:pPr marL="1276880" marR="0" lvl="2"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Hacer investigaciones y consultar a expertos.</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3. D</a:t>
            </a:r>
            <a:r>
              <a:rPr kumimoji="0" lang="es-ES" sz="1200" b="0" i="0" u="none" strike="noStrike" kern="1200" cap="none" spc="0" normalizeH="0" baseline="0" noProof="0" dirty="0" err="1">
                <a:ln>
                  <a:noFill/>
                </a:ln>
                <a:solidFill>
                  <a:prstClr val="black"/>
                </a:solidFill>
                <a:effectLst/>
                <a:uLnTx/>
                <a:uFillTx/>
                <a:latin typeface="Calibri"/>
                <a:ea typeface="+mn-ea"/>
                <a:cs typeface="+mn-cs"/>
              </a:rPr>
              <a:t>ocumentar</a:t>
            </a:r>
            <a:r>
              <a:rPr kumimoji="0" lang="es-ES" sz="1200" b="0" i="0" u="none" strike="noStrike" kern="1200" cap="none" spc="0" normalizeH="0" baseline="0" noProof="0" dirty="0">
                <a:ln>
                  <a:noFill/>
                </a:ln>
                <a:solidFill>
                  <a:prstClr val="black"/>
                </a:solidFill>
                <a:effectLst/>
                <a:uLnTx/>
                <a:uFillTx/>
                <a:latin typeface="Calibri"/>
                <a:ea typeface="+mn-ea"/>
                <a:cs typeface="+mn-cs"/>
              </a:rPr>
              <a:t> los valores objetivo y la razón por la que fueron seleccionados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Concluimos la sección sobre los objetivos con algunos consejos y consideraciones que pueden  resultar útiles al establecerlos y ajustarlos.</a:t>
            </a:r>
            <a:endParaRPr lang="en-US" dirty="0"/>
          </a:p>
        </p:txBody>
      </p:sp>
    </p:spTree>
    <p:extLst>
      <p:ext uri="{BB962C8B-B14F-4D97-AF65-F5344CB8AC3E}">
        <p14:creationId xmlns:p14="http://schemas.microsoft.com/office/powerpoint/2010/main" val="2814803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A continuación compartimos enlaces a tres guías que usted podría consultar si desea obtener más información acerca de la definición de objetivos: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Guía de Recursos de Monitoreo y Evaluación de los Proyectos de la OCFT, </a:t>
            </a:r>
            <a:r>
              <a:rPr kumimoji="0" lang="en-US" sz="1200" b="0" i="0" u="none" strike="noStrike" kern="1200" cap="none" spc="0" normalizeH="0" baseline="0" noProof="0" dirty="0">
                <a:ln>
                  <a:noFill/>
                </a:ln>
                <a:solidFill>
                  <a:prstClr val="black"/>
                </a:solidFill>
                <a:effectLst/>
                <a:uLnTx/>
                <a:uFillTx/>
                <a:latin typeface="Calibri"/>
                <a:ea typeface="+mn-ea"/>
                <a:cs typeface="+mn-cs"/>
              </a:rPr>
              <a:t>disponible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en</a:t>
            </a:r>
            <a:r>
              <a:rPr kumimoji="0" lang="en-US" sz="1200" b="0" i="0" u="none" strike="noStrike" kern="1200" cap="none" spc="0" normalizeH="0" baseline="0" noProof="0" dirty="0">
                <a:ln>
                  <a:noFill/>
                </a:ln>
                <a:solidFill>
                  <a:prstClr val="black"/>
                </a:solidFill>
                <a:effectLst/>
                <a:uLnTx/>
                <a:uFillTx/>
                <a:latin typeface="Calibri"/>
                <a:ea typeface="+mn-ea"/>
                <a:cs typeface="+mn-cs"/>
              </a:rPr>
              <a:t> la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página</a:t>
            </a:r>
            <a:r>
              <a:rPr kumimoji="0" lang="en-US" sz="1200" b="0" i="0" u="none" strike="noStrike" kern="1200" cap="none" spc="0" normalizeH="0" baseline="0" noProof="0" dirty="0">
                <a:ln>
                  <a:noFill/>
                </a:ln>
                <a:solidFill>
                  <a:prstClr val="black"/>
                </a:solidFill>
                <a:effectLst/>
                <a:uLnTx/>
                <a:uFillTx/>
                <a:latin typeface="Calibri"/>
                <a:ea typeface="+mn-ea"/>
                <a:cs typeface="+mn-cs"/>
              </a:rPr>
              <a:t> web del DOL.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Y dos documentos de orientación sobre el establecimiento de objetivos, ubicados en la página web de USAID.</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sz="1200" dirty="0"/>
          </a:p>
        </p:txBody>
      </p:sp>
    </p:spTree>
    <p:extLst>
      <p:ext uri="{BB962C8B-B14F-4D97-AF65-F5344CB8AC3E}">
        <p14:creationId xmlns:p14="http://schemas.microsoft.com/office/powerpoint/2010/main" val="251008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Gracias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por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su</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paricipación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en</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curso</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Establecimiento</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Valores</a:t>
            </a:r>
            <a:r>
              <a:rPr kumimoji="0" lang="en-US" sz="1200" b="0" i="0" u="none" strike="noStrike" kern="1200" cap="none" spc="0" normalizeH="0" baseline="0" noProof="0" dirty="0">
                <a:ln>
                  <a:noFill/>
                </a:ln>
                <a:solidFill>
                  <a:prstClr val="black"/>
                </a:solidFill>
                <a:effectLst/>
                <a:uLnTx/>
                <a:uFillTx/>
                <a:latin typeface="Calibri"/>
                <a:ea typeface="+mn-ea"/>
                <a:cs typeface="+mn-cs"/>
              </a:rPr>
              <a:t> para la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Línea</a:t>
            </a:r>
            <a:r>
              <a:rPr kumimoji="0" lang="en-US" sz="1200" b="0" i="0" u="none" strike="noStrike" kern="1200" cap="none" spc="0" normalizeH="0" baseline="0" noProof="0" dirty="0">
                <a:ln>
                  <a:noFill/>
                </a:ln>
                <a:solidFill>
                  <a:prstClr val="black"/>
                </a:solidFill>
                <a:effectLst/>
                <a:uLnTx/>
                <a:uFillTx/>
                <a:latin typeface="Calibri"/>
                <a:ea typeface="+mn-ea"/>
                <a:cs typeface="+mn-cs"/>
              </a:rPr>
              <a:t> de base y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Objetivos</a:t>
            </a:r>
            <a:r>
              <a:rPr kumimoji="0" lang="en-US" sz="1200" b="0" i="0" u="none" strike="noStrike" kern="1200" cap="none" spc="0" normalizeH="0" baseline="0" noProof="0" dirty="0">
                <a:ln>
                  <a:noFill/>
                </a:ln>
                <a:solidFill>
                  <a:prstClr val="black"/>
                </a:solidFill>
                <a:effectLst/>
                <a:uLnTx/>
                <a:uFillTx/>
                <a:latin typeface="Calibri"/>
                <a:ea typeface="+mn-ea"/>
                <a:cs typeface="+mn-cs"/>
              </a:rPr>
              <a:t> de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Indicadores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1943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módulo está dividido en dos secciones</a:t>
            </a:r>
            <a:r>
              <a:rPr lang="en-US" dirty="0"/>
              <a:t>:</a:t>
            </a:r>
            <a:r>
              <a:rPr lang="es-ES" dirty="0"/>
              <a:t> </a:t>
            </a:r>
          </a:p>
          <a:p>
            <a:r>
              <a:rPr lang="es-ES" dirty="0"/>
              <a:t>Establecimiento de valores para la línea de base y </a:t>
            </a:r>
          </a:p>
          <a:p>
            <a:r>
              <a:rPr lang="es-ES" dirty="0"/>
              <a:t>Definición de objetivos</a:t>
            </a:r>
            <a:endParaRPr lang="en-US" dirty="0"/>
          </a:p>
          <a:p>
            <a:endParaRPr lang="en-US" dirty="0"/>
          </a:p>
        </p:txBody>
      </p:sp>
    </p:spTree>
    <p:extLst>
      <p:ext uri="{BB962C8B-B14F-4D97-AF65-F5344CB8AC3E}">
        <p14:creationId xmlns:p14="http://schemas.microsoft.com/office/powerpoint/2010/main" val="337611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Iniciaremos</a:t>
            </a:r>
            <a:r>
              <a:rPr lang="en-US" dirty="0"/>
              <a:t> con </a:t>
            </a:r>
            <a:r>
              <a:rPr lang="en-US" dirty="0" err="1"/>
              <a:t>el</a:t>
            </a:r>
            <a:r>
              <a:rPr lang="en-US" dirty="0"/>
              <a:t> </a:t>
            </a:r>
            <a:r>
              <a:rPr lang="en-US" dirty="0" err="1"/>
              <a:t>Establecimiento</a:t>
            </a:r>
            <a:r>
              <a:rPr lang="en-US" dirty="0"/>
              <a:t> de </a:t>
            </a:r>
            <a:r>
              <a:rPr lang="en-US" dirty="0" err="1"/>
              <a:t>valores</a:t>
            </a:r>
            <a:r>
              <a:rPr lang="en-US" dirty="0"/>
              <a:t> para la l</a:t>
            </a:r>
            <a:r>
              <a:rPr lang="es-CO" dirty="0" err="1"/>
              <a:t>ínea</a:t>
            </a:r>
            <a:r>
              <a:rPr lang="es-CO" dirty="0"/>
              <a:t> de base</a:t>
            </a:r>
            <a:r>
              <a:rPr lang="en-US" dirty="0"/>
              <a:t>.</a:t>
            </a:r>
          </a:p>
          <a:p>
            <a:endParaRPr lang="en-US" dirty="0"/>
          </a:p>
        </p:txBody>
      </p:sp>
    </p:spTree>
    <p:extLst>
      <p:ext uri="{BB962C8B-B14F-4D97-AF65-F5344CB8AC3E}">
        <p14:creationId xmlns:p14="http://schemas.microsoft.com/office/powerpoint/2010/main" val="67725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dirty="0"/>
              <a:t>Qué es una línea de base?</a:t>
            </a:r>
          </a:p>
          <a:p>
            <a:pPr marL="171450" indent="-171450">
              <a:buFont typeface="Arial" panose="020B0604020202020204" pitchFamily="34" charset="0"/>
              <a:buChar char="•"/>
            </a:pPr>
            <a:r>
              <a:rPr lang="es-ES" dirty="0"/>
              <a:t>La línea de base corresponde al valor de un indicador, previo al inicio de la implementación de actividades del proyecto.</a:t>
            </a:r>
          </a:p>
          <a:p>
            <a:pPr marL="171450" indent="-171450">
              <a:buFont typeface="Arial" panose="020B0604020202020204" pitchFamily="34" charset="0"/>
              <a:buChar char="•"/>
            </a:pPr>
            <a:r>
              <a:rPr lang="es-ES" dirty="0"/>
              <a:t>La tabla muestra ejemplos de valores de línea de base de cuatro indicadores. Tenga en cuenta que el segundo indicador incluye las tasas de alfabetización de referencia globales </a:t>
            </a:r>
            <a:r>
              <a:rPr lang="es-ES" dirty="0" err="1"/>
              <a:t>desglozadas</a:t>
            </a:r>
            <a:r>
              <a:rPr lang="es-ES" dirty="0"/>
              <a:t> por género. También considere que el tercer indicador “Número de cursos de capacitación realizados” es cero, lo cual es común. Revisaremos este tema más a fondo en las diapositivas a continuación.</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47338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¿Por qué son útiles las líneas de base?</a:t>
            </a:r>
          </a:p>
          <a:p>
            <a:pPr marL="171450" indent="-171450">
              <a:buFont typeface="Arial" panose="020B0604020202020204" pitchFamily="34" charset="0"/>
              <a:buChar char="•"/>
            </a:pPr>
            <a:endParaRPr lang="es-E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Ayudan a evaluar el avance hacia los objetivos previstos. Establecen un punto de partida que permite interpretar los logros alcanzados durante el periodo de ejecución del proyecto.</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Por ejemplo, si al cabo del primer año de implementación de un proyecto, el 40 % de los estudiantes de 3er grado están leyendo al nivel que les corresponde, sería útil saber cuál fue el valor de referencia para determinar si esta cifra refleja una mejoría.</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Establecer valores para la línea de base también permite definir objetivos. Si conocemos el valor de referencia, contamos con el fundamento necesario para establecer los valores de posibles objetivos futuros.</a:t>
            </a:r>
          </a:p>
          <a:p>
            <a:pPr marL="171450" indent="-171450">
              <a:buFont typeface="Arial" panose="020B0604020202020204" pitchFamily="34" charset="0"/>
              <a:buChar char="•"/>
            </a:pPr>
            <a:r>
              <a:rPr lang="es-ES" sz="1200" b="0" i="0" u="none" strike="noStrike" kern="1200" baseline="0" dirty="0">
                <a:solidFill>
                  <a:schemeClr val="tx1"/>
                </a:solidFill>
                <a:latin typeface="+mn-lt"/>
                <a:ea typeface="+mn-ea"/>
                <a:cs typeface="+mn-cs"/>
              </a:rPr>
              <a:t>Por </a:t>
            </a:r>
            <a:r>
              <a:rPr lang="es-ES" sz="1200" b="0" i="0" u="none" strike="noStrike" kern="1200" baseline="0" dirty="0" err="1">
                <a:solidFill>
                  <a:schemeClr val="tx1"/>
                </a:solidFill>
                <a:latin typeface="+mn-lt"/>
                <a:ea typeface="+mn-ea"/>
                <a:cs typeface="+mn-cs"/>
              </a:rPr>
              <a:t>úlltimo</a:t>
            </a:r>
            <a:r>
              <a:rPr lang="es-ES" sz="1200" b="0" i="0" u="none" strike="noStrike" kern="1200" baseline="0" dirty="0">
                <a:solidFill>
                  <a:schemeClr val="tx1"/>
                </a:solidFill>
                <a:latin typeface="+mn-lt"/>
                <a:ea typeface="+mn-ea"/>
                <a:cs typeface="+mn-cs"/>
              </a:rPr>
              <a:t>, los valores de la línea de base constituyen un punto de comparación clave para las evaluaciones, e incrementan el carácter concluyente de los resultados de la evaluación.</a:t>
            </a:r>
          </a:p>
          <a:p>
            <a:pPr marL="171450" indent="-171450">
              <a:buFont typeface="Arial" panose="020B0604020202020204" pitchFamily="34" charset="0"/>
              <a:buChar char="•"/>
            </a:pPr>
            <a:endParaRPr lang="es-E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28439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Estableciendo</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los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valores</a:t>
            </a:r>
            <a:r>
              <a:rPr kumimoji="0" lang="en-US" sz="1200" b="0" i="0" u="none" strike="noStrike" kern="1200" cap="none" spc="0" normalizeH="0" baseline="0" noProof="0" dirty="0">
                <a:ln>
                  <a:noFill/>
                </a:ln>
                <a:solidFill>
                  <a:prstClr val="black"/>
                </a:solidFill>
                <a:effectLst/>
                <a:uLnTx/>
                <a:uFillTx/>
                <a:latin typeface="Calibri"/>
                <a:ea typeface="+mn-ea"/>
                <a:cs typeface="+mn-cs"/>
              </a:rPr>
              <a:t> de la l</a:t>
            </a:r>
            <a:r>
              <a:rPr kumimoji="0" lang="es-CO" sz="1200" b="0" i="0" u="none" strike="noStrike" kern="1200" cap="none" spc="0" normalizeH="0" baseline="0" noProof="0" dirty="0" err="1">
                <a:ln>
                  <a:noFill/>
                </a:ln>
                <a:solidFill>
                  <a:prstClr val="black"/>
                </a:solidFill>
                <a:effectLst/>
                <a:uLnTx/>
                <a:uFillTx/>
                <a:latin typeface="Calibri"/>
                <a:ea typeface="+mn-ea"/>
                <a:cs typeface="+mn-cs"/>
              </a:rPr>
              <a:t>ínea</a:t>
            </a:r>
            <a:r>
              <a:rPr kumimoji="0" lang="es-CO" sz="1200" b="0" i="0" u="none" strike="noStrike" kern="1200" cap="none" spc="0" normalizeH="0" baseline="0" noProof="0" dirty="0">
                <a:ln>
                  <a:noFill/>
                </a:ln>
                <a:solidFill>
                  <a:prstClr val="black"/>
                </a:solidFill>
                <a:effectLst/>
                <a:uLnTx/>
                <a:uFillTx/>
                <a:latin typeface="Calibri"/>
                <a:ea typeface="+mn-ea"/>
                <a:cs typeface="+mn-cs"/>
              </a:rPr>
              <a:t> de base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Dependiendo del indicador, las líneas de base pueden: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Fijarse</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en</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Cero-  </a:t>
            </a:r>
            <a:r>
              <a:rPr kumimoji="0" lang="es-ES" sz="1200" b="0" i="0" u="none" strike="noStrike" kern="1200" cap="none" spc="0" normalizeH="0" baseline="0" noProof="0" dirty="0">
                <a:ln>
                  <a:noFill/>
                </a:ln>
                <a:solidFill>
                  <a:prstClr val="black"/>
                </a:solidFill>
                <a:effectLst/>
                <a:uLnTx/>
                <a:uFillTx/>
                <a:latin typeface="Calibri"/>
                <a:ea typeface="+mn-ea"/>
                <a:cs typeface="+mn-cs"/>
              </a:rPr>
              <a:t>Suele ser el caso con los indicadores de efecto del proyecto, así como de algunos indicadores de resultados de nivel inferior que miden la prestación de bienes y servicios.</a:t>
            </a:r>
          </a:p>
          <a:p>
            <a:pPr marL="0" marR="0" lvl="0"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s-ES" sz="1200" b="1" i="0" u="none" strike="noStrike" kern="1200" cap="none" spc="0" normalizeH="0" baseline="0" noProof="0" dirty="0">
                <a:ln>
                  <a:noFill/>
                </a:ln>
                <a:solidFill>
                  <a:srgbClr val="70AD47">
                    <a:lumMod val="50000"/>
                  </a:srgbClr>
                </a:solidFill>
                <a:effectLst/>
                <a:uLnTx/>
                <a:uFillTx/>
                <a:latin typeface="Calibri"/>
                <a:ea typeface="+mn-ea"/>
                <a:cs typeface="+mn-cs"/>
              </a:rPr>
              <a:t>Ser conocidas o definidas </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En</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ocaciones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los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valores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de la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línea</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de base se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pueden</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obtener</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de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fuentes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secundarias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o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proyectos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anteriores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sz="1200" b="0" i="0" u="none" strike="noStrike" kern="1200" cap="none" spc="0" normalizeH="0" baseline="0" noProof="0" dirty="0" err="1">
                <a:ln>
                  <a:noFill/>
                </a:ln>
                <a:solidFill>
                  <a:prstClr val="black"/>
                </a:solidFill>
                <a:effectLst/>
                <a:uLnTx/>
                <a:uFillTx/>
                <a:latin typeface="Calibri"/>
                <a:ea typeface="+mn-ea"/>
                <a:cs typeface="+mn-cs"/>
              </a:rPr>
              <a:t>e.j</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s-ES" sz="1200" b="0" i="0" u="none" strike="noStrike" kern="1200" cap="none" spc="0" normalizeH="0" baseline="0" noProof="0" dirty="0">
                <a:ln>
                  <a:noFill/>
                </a:ln>
                <a:solidFill>
                  <a:prstClr val="black"/>
                </a:solidFill>
                <a:effectLst/>
                <a:uLnTx/>
                <a:uFillTx/>
                <a:latin typeface="Calibri"/>
                <a:ea typeface="+mn-ea"/>
                <a:cs typeface="+mn-cs"/>
              </a:rPr>
              <a:t>Informes gubernamentales o registros de proyectos previos de trabajo infantil que contienen datos históricos sobre la tasa de asistencia escolar</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Establecerse</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previo</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al </a:t>
            </a: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incio</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de la </a:t>
            </a: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implementación</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s-ES" sz="1200" b="0" i="0" u="none" strike="noStrike" kern="1200" cap="none" spc="0" normalizeH="0" baseline="0" noProof="0" dirty="0">
                <a:ln>
                  <a:noFill/>
                </a:ln>
                <a:solidFill>
                  <a:prstClr val="black"/>
                </a:solidFill>
                <a:effectLst/>
                <a:uLnTx/>
                <a:uFillTx/>
                <a:latin typeface="Calibri"/>
                <a:ea typeface="+mn-ea"/>
                <a:cs typeface="+mn-cs"/>
              </a:rPr>
              <a:t>Es decir que el proyecto levanta directamente los datos de la l</a:t>
            </a:r>
            <a:r>
              <a:rPr kumimoji="0" lang="es-CO" sz="1200" b="0" i="0" u="none" strike="noStrike" kern="1200" cap="none" spc="0" normalizeH="0" baseline="0" noProof="0" dirty="0" err="1">
                <a:ln>
                  <a:noFill/>
                </a:ln>
                <a:solidFill>
                  <a:prstClr val="black"/>
                </a:solidFill>
                <a:effectLst/>
                <a:uLnTx/>
                <a:uFillTx/>
                <a:latin typeface="Calibri"/>
                <a:ea typeface="+mn-ea"/>
                <a:cs typeface="+mn-cs"/>
              </a:rPr>
              <a:t>ínea</a:t>
            </a:r>
            <a:r>
              <a:rPr kumimoji="0" lang="es-CO" sz="1200" b="0" i="0" u="none" strike="noStrike" kern="1200" cap="none" spc="0" normalizeH="0" baseline="0" noProof="0" dirty="0">
                <a:ln>
                  <a:noFill/>
                </a:ln>
                <a:solidFill>
                  <a:prstClr val="black"/>
                </a:solidFill>
                <a:effectLst/>
                <a:uLnTx/>
                <a:uFillTx/>
                <a:latin typeface="Calibri"/>
                <a:ea typeface="+mn-ea"/>
                <a:cs typeface="+mn-cs"/>
              </a:rPr>
              <a:t> de base</a:t>
            </a:r>
            <a:r>
              <a:rPr kumimoji="0" lang="es-ES" sz="1200" b="0" i="0" u="none" strike="noStrike" kern="1200" cap="none" spc="0" normalizeH="0" baseline="0" noProof="0" dirty="0">
                <a:ln>
                  <a:noFill/>
                </a:ln>
                <a:solidFill>
                  <a:prstClr val="black"/>
                </a:solidFill>
                <a:effectLst/>
                <a:uLnTx/>
                <a:uFillTx/>
                <a:latin typeface="Calibri"/>
                <a:ea typeface="+mn-ea"/>
                <a:cs typeface="+mn-cs"/>
              </a:rPr>
              <a:t> previo a la implementación de sus actividades, empleando metodologías como las encuestas, sondeos rápidos, etc.</a:t>
            </a:r>
          </a:p>
          <a:p>
            <a:pPr marL="0" marR="0" lvl="0"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s-ES" sz="1200" b="1" i="0" u="none" strike="noStrike" kern="1200" cap="none" spc="0" normalizeH="0" baseline="0" noProof="0" dirty="0">
                <a:ln>
                  <a:noFill/>
                </a:ln>
                <a:solidFill>
                  <a:srgbClr val="70AD47">
                    <a:lumMod val="50000"/>
                  </a:srgbClr>
                </a:solidFill>
                <a:effectLst/>
                <a:uLnTx/>
                <a:uFillTx/>
                <a:latin typeface="Calibri"/>
                <a:ea typeface="+mn-ea"/>
                <a:cs typeface="+mn-cs"/>
              </a:rPr>
              <a:t>Ser rotatorias </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Los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valores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de la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línea</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de base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pueden</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ser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rotatorios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Es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decir</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que son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establecidos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en</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diferentes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momentos</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 lo largo de la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implementación</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del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proyecto</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70AD47">
                    <a:lumMod val="50000"/>
                  </a:srgbClr>
                </a:solidFill>
                <a:effectLst/>
                <a:uLnTx/>
                <a:uFillTx/>
                <a:latin typeface="Calibri"/>
                <a:ea typeface="+mn-ea"/>
                <a:cs typeface="+mn-cs"/>
              </a:rPr>
              <a:t>dependiendo</a:t>
            </a:r>
            <a:r>
              <a:rPr kumimoji="0" lang="en-US" sz="1200" b="0" i="0" u="none" strike="noStrike" kern="1200" cap="none" spc="0" normalizeH="0" baseline="0" noProof="0" dirty="0">
                <a:ln>
                  <a:noFill/>
                </a:ln>
                <a:solidFill>
                  <a:srgbClr val="70AD47">
                    <a:lumMod val="50000"/>
                  </a:srgbClr>
                </a:solidFill>
                <a:effectLst/>
                <a:uLnTx/>
                <a:uFillTx/>
                <a:latin typeface="Calibri"/>
                <a:ea typeface="+mn-ea"/>
                <a:cs typeface="+mn-cs"/>
              </a:rPr>
              <a:t> de </a:t>
            </a:r>
            <a:r>
              <a:rPr kumimoji="0" lang="es-ES" sz="1200" b="0" i="0" u="none" strike="noStrike" kern="1200" cap="none" spc="0" normalizeH="0" baseline="0" noProof="0" dirty="0">
                <a:ln>
                  <a:noFill/>
                </a:ln>
                <a:solidFill>
                  <a:prstClr val="black"/>
                </a:solidFill>
                <a:effectLst/>
                <a:uLnTx/>
                <a:uFillTx/>
                <a:latin typeface="Calibri"/>
                <a:ea typeface="+mn-ea"/>
                <a:cs typeface="+mn-cs"/>
              </a:rPr>
              <a:t>cuándo se prestan los servicios a diferentes grupos y/o áreas geográficas del país.</a:t>
            </a:r>
          </a:p>
          <a:p>
            <a:pPr marL="0" marR="0" lvl="0"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1587"/>
              </a:spcBef>
              <a:spcAft>
                <a:spcPts val="0"/>
              </a:spcAft>
              <a:buClr>
                <a:srgbClr val="6C6463"/>
              </a:buClr>
              <a:buSzPct val="90000"/>
              <a:buFont typeface="Gill Sans MT" panose="020B0502020104020203" pitchFamily="34" charset="0"/>
              <a:buChar char="•"/>
              <a:tabLst>
                <a:tab pos="1583239" algn="l"/>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Revisaremos</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este</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tema</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más</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fondo</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en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las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diapositivas</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continuación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43092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Fijarse</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a:t>
            </a:r>
            <a:r>
              <a:rPr kumimoji="0" lang="en-US" sz="1200" b="1" i="0" u="none" strike="noStrike" kern="1200" cap="none" spc="0" normalizeH="0" baseline="0" noProof="0" dirty="0" err="1">
                <a:ln>
                  <a:noFill/>
                </a:ln>
                <a:solidFill>
                  <a:srgbClr val="70AD47">
                    <a:lumMod val="50000"/>
                  </a:srgbClr>
                </a:solidFill>
                <a:effectLst/>
                <a:uLnTx/>
                <a:uFillTx/>
                <a:latin typeface="Calibri"/>
                <a:ea typeface="+mn-ea"/>
                <a:cs typeface="+mn-cs"/>
              </a:rPr>
              <a:t>en</a:t>
            </a:r>
            <a:r>
              <a:rPr kumimoji="0" lang="en-US" sz="1200" b="1" i="0" u="none" strike="noStrike" kern="1200" cap="none" spc="0" normalizeH="0" baseline="0" noProof="0" dirty="0">
                <a:ln>
                  <a:noFill/>
                </a:ln>
                <a:solidFill>
                  <a:srgbClr val="70AD47">
                    <a:lumMod val="50000"/>
                  </a:srgbClr>
                </a:solidFill>
                <a:effectLst/>
                <a:uLnTx/>
                <a:uFillTx/>
                <a:latin typeface="Calibri"/>
                <a:ea typeface="+mn-ea"/>
                <a:cs typeface="+mn-cs"/>
              </a:rPr>
              <a:t> Cero- </a:t>
            </a:r>
            <a:r>
              <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a:t>
            </a:r>
            <a:r>
              <a:rPr kumimoji="0" lang="es-ES" sz="1200" b="0" i="0" u="none" strike="noStrike" kern="1200" cap="none" spc="0" normalizeH="0" baseline="0" noProof="0" dirty="0">
                <a:ln>
                  <a:noFill/>
                </a:ln>
                <a:solidFill>
                  <a:prstClr val="black"/>
                </a:solidFill>
                <a:effectLst/>
                <a:uLnTx/>
                <a:uFillTx/>
                <a:latin typeface="Calibri"/>
                <a:ea typeface="+mn-ea"/>
                <a:cs typeface="+mn-cs"/>
              </a:rPr>
              <a:t>El valor de la línea de base se fija en cero cuando el valor inicial del indicador es cero.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Frecuentemente se fija la línea de base de indicadores de productos y servicios del proyecto ofrecidos por primera vez en cero.</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Por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ejemplo</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Para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el</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indicador</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Número</a:t>
            </a:r>
            <a:r>
              <a:rPr kumimoji="0" lang="en-US" sz="2400" b="0" i="0" u="none" strike="noStrike" kern="1200" cap="none" spc="0" normalizeH="0" baseline="0" noProof="0" dirty="0">
                <a:ln>
                  <a:noFill/>
                </a:ln>
                <a:solidFill>
                  <a:prstClr val="black"/>
                </a:solidFill>
                <a:effectLst/>
                <a:uLnTx/>
                <a:uFillTx/>
                <a:latin typeface="Calibri"/>
                <a:ea typeface="+mn-ea"/>
                <a:cs typeface="+mn-cs"/>
              </a:rPr>
              <a:t> de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investigadores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capacitados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s-ES" sz="36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el valor de referencia sería “0”, ya que el donatario no capacitará a ningún investigador previo a que comience el proyecto.</a:t>
            </a:r>
          </a:p>
          <a:p>
            <a:pPr marL="173736" marR="0" lvl="0" indent="-173736"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indicador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Número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reuniones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sindicales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facilitadas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no se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facilitar</a:t>
            </a:r>
            <a:r>
              <a:rPr kumimoji="0" lang="es-CO"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ía</a:t>
            </a:r>
            <a:r>
              <a:rPr kumimoji="0" lang="es-CO"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ninguna antes del arranque del proyecto</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173736" marR="0" lvl="0" indent="-173736"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Igualmente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indicador</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Número de beneficiarios que obtienen un nuevo empleo 6 meses después de recibir formación vocacional.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valor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sería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cero.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9</a:t>
            </a:fld>
            <a:endParaRPr lang="en-US" altLang="en-US" sz="1200" dirty="0"/>
          </a:p>
        </p:txBody>
      </p:sp>
    </p:spTree>
    <p:extLst>
      <p:ext uri="{BB962C8B-B14F-4D97-AF65-F5344CB8AC3E}">
        <p14:creationId xmlns:p14="http://schemas.microsoft.com/office/powerpoint/2010/main" val="51302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tntfamilyhistory.blogspot.com/2014/08/fear-comes-in-many-different-forms.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hyperlink" Target="https://pdf.usaid.gov/pdf_docs/PA00Z9PQ.pdf" TargetMode="External"/><Relationship Id="rId4" Type="http://schemas.openxmlformats.org/officeDocument/2006/relationships/hyperlink" Target="https://usaidlearninglab.org/sites/default/files/resource/files/mt_performance_indicator_targets_final2021.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 Conceptos de Monitoreo y Evaluación: Estableciendo Valores para la Línea de Base y Objetivos para los Indicadore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a:xfrm>
            <a:off x="1751777" y="1408176"/>
            <a:ext cx="4846320" cy="3999130"/>
          </a:xfrm>
        </p:spPr>
        <p:txBody>
          <a:bodyPr>
            <a:normAutofit fontScale="90000"/>
          </a:bodyPr>
          <a:lstStyle/>
          <a:p>
            <a:r>
              <a:rPr lang="es-ES_tradnl" sz="4000" b="1" kern="1200" spc="120" baseline="0" dirty="0">
                <a:solidFill>
                  <a:srgbClr val="FFFFFF"/>
                </a:solidFill>
                <a:effectLst/>
                <a:latin typeface="Arial" panose="020B0604020202020204" pitchFamily="34" charset="0"/>
                <a:ea typeface="+mj-ea"/>
                <a:cs typeface="Arial" panose="020B0604020202020204" pitchFamily="34" charset="0"/>
              </a:rPr>
              <a:t>Conceptos de Monitoreo y Evaluación</a:t>
            </a:r>
            <a:r>
              <a:rPr lang="en-US" b="1" dirty="0"/>
              <a:t>: </a:t>
            </a:r>
            <a:br>
              <a:rPr lang="en-US" b="1" dirty="0"/>
            </a:br>
            <a:r>
              <a:rPr lang="en-US" b="1" dirty="0" err="1"/>
              <a:t>Estableciendo</a:t>
            </a:r>
            <a:r>
              <a:rPr lang="en-US" b="1" dirty="0"/>
              <a:t> </a:t>
            </a:r>
            <a:r>
              <a:rPr lang="en-US" b="1" dirty="0" err="1"/>
              <a:t>Valores</a:t>
            </a:r>
            <a:r>
              <a:rPr lang="en-US" b="1" dirty="0"/>
              <a:t> para la L</a:t>
            </a:r>
            <a:r>
              <a:rPr lang="es-CO" b="1" dirty="0" err="1"/>
              <a:t>ínea</a:t>
            </a:r>
            <a:r>
              <a:rPr lang="es-CO" b="1" dirty="0"/>
              <a:t> de Base y Objetivos para los Indicadores</a:t>
            </a:r>
            <a:endParaRPr lang="en-US" b="1" dirty="0"/>
          </a:p>
        </p:txBody>
      </p:sp>
      <p:sp>
        <p:nvSpPr>
          <p:cNvPr id="3" name="Subtitle 2" descr="2022&#10;">
            <a:extLst>
              <a:ext uri="{FF2B5EF4-FFF2-40B4-BE49-F238E27FC236}">
                <a16:creationId xmlns:a16="http://schemas.microsoft.com/office/drawing/2014/main" id="{9C0F7688-9440-4BC5-BA99-C7439BDE9FB4}"/>
              </a:ext>
            </a:extLst>
          </p:cNvPr>
          <p:cNvSpPr>
            <a:spLocks noGrp="1"/>
          </p:cNvSpPr>
          <p:nvPr>
            <p:ph type="subTitle" idx="1"/>
          </p:nvPr>
        </p:nvSpPr>
        <p:spPr>
          <a:xfrm>
            <a:off x="1706057" y="5553344"/>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Diapositiva 10: Líneas de Base Establecidas"/>
          <p:cNvSpPr txBox="1">
            <a:spLocks noGrp="1"/>
          </p:cNvSpPr>
          <p:nvPr>
            <p:ph type="title" idx="4294967295"/>
          </p:nvPr>
        </p:nvSpPr>
        <p:spPr>
          <a:xfrm>
            <a:off x="486137" y="270064"/>
            <a:ext cx="11513797"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Líneas</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de Base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Establecidas</a:t>
            </a:r>
            <a:endParaRPr kumimoji="0" lang="en-US" sz="4400" b="0" i="0" u="none" strike="noStrike" kern="1200" cap="none" spc="0" normalizeH="0" baseline="0" noProof="0" dirty="0">
              <a:ln>
                <a:noFill/>
              </a:ln>
              <a:solidFill>
                <a:srgbClr val="BA0C2F"/>
              </a:solidFill>
              <a:effectLst/>
              <a:uLnTx/>
              <a:uFillTx/>
              <a:latin typeface="+mj-lt"/>
              <a:ea typeface="+mj-ea"/>
              <a:cs typeface="Gill Sans MT"/>
            </a:endParaRPr>
          </a:p>
        </p:txBody>
      </p:sp>
      <p:graphicFrame>
        <p:nvGraphicFramePr>
          <p:cNvPr id="8" name="Table 8" descr="Tabla:&#10;&#10;Escenario:&#10;Línea de base establecida previamente&#10;&#10;Cuando:&#10;La línea de base existe y se puede obtener de fuentes secundarias (por ejemplo, entidades gubernamentales, empresas, donantes) o de informes de proyectos previos&#10;&#10;Ejemplos:&#10;Tasa de deserción de escuelas secundarias (MoE)&#10;% de empresas inspeccionadas por infracciones laborales el año pasado (registros gubernamentales)&#10;&#10;Número de agricultores que reportan haber empleado a menores de edad (datos de proyectos previos)&#10;&#10;&#10;&#10;">
            <a:extLst>
              <a:ext uri="{FF2B5EF4-FFF2-40B4-BE49-F238E27FC236}">
                <a16:creationId xmlns:a16="http://schemas.microsoft.com/office/drawing/2014/main" id="{87079FCE-5312-4E56-95CB-DB44687E1A09}"/>
              </a:ext>
            </a:extLst>
          </p:cNvPr>
          <p:cNvGraphicFramePr>
            <a:graphicFrameLocks noGrp="1"/>
          </p:cNvGraphicFramePr>
          <p:nvPr>
            <p:extLst>
              <p:ext uri="{D42A27DB-BD31-4B8C-83A1-F6EECF244321}">
                <p14:modId xmlns:p14="http://schemas.microsoft.com/office/powerpoint/2010/main" val="2959114933"/>
              </p:ext>
            </p:extLst>
          </p:nvPr>
        </p:nvGraphicFramePr>
        <p:xfrm>
          <a:off x="638909" y="1363226"/>
          <a:ext cx="10642847" cy="4607464"/>
        </p:xfrm>
        <a:graphic>
          <a:graphicData uri="http://schemas.openxmlformats.org/drawingml/2006/table">
            <a:tbl>
              <a:tblPr firstRow="1" bandRow="1">
                <a:tableStyleId>{5C22544A-7EE6-4342-B048-85BDC9FD1C3A}</a:tableStyleId>
              </a:tblPr>
              <a:tblGrid>
                <a:gridCol w="2022736">
                  <a:extLst>
                    <a:ext uri="{9D8B030D-6E8A-4147-A177-3AD203B41FA5}">
                      <a16:colId xmlns:a16="http://schemas.microsoft.com/office/drawing/2014/main" val="3125638786"/>
                    </a:ext>
                  </a:extLst>
                </a:gridCol>
                <a:gridCol w="2890577">
                  <a:extLst>
                    <a:ext uri="{9D8B030D-6E8A-4147-A177-3AD203B41FA5}">
                      <a16:colId xmlns:a16="http://schemas.microsoft.com/office/drawing/2014/main" val="3446928159"/>
                    </a:ext>
                  </a:extLst>
                </a:gridCol>
                <a:gridCol w="5729534">
                  <a:extLst>
                    <a:ext uri="{9D8B030D-6E8A-4147-A177-3AD203B41FA5}">
                      <a16:colId xmlns:a16="http://schemas.microsoft.com/office/drawing/2014/main" val="4278236714"/>
                    </a:ext>
                  </a:extLst>
                </a:gridCol>
              </a:tblGrid>
              <a:tr h="524114">
                <a:tc>
                  <a:txBody>
                    <a:bodyPr/>
                    <a:lstStyle/>
                    <a:p>
                      <a:pPr algn="ctr"/>
                      <a:r>
                        <a:rPr lang="en-US" sz="2600" dirty="0" err="1"/>
                        <a:t>Escenario</a:t>
                      </a:r>
                      <a:endParaRPr lang="en-US" sz="2600" dirty="0"/>
                    </a:p>
                  </a:txBody>
                  <a:tcPr marL="120949" marR="120949" marT="60475" marB="60475"/>
                </a:tc>
                <a:tc>
                  <a:txBody>
                    <a:bodyPr/>
                    <a:lstStyle/>
                    <a:p>
                      <a:pPr algn="ctr"/>
                      <a:r>
                        <a:rPr lang="en-US" sz="2600" dirty="0" err="1"/>
                        <a:t>Cuando</a:t>
                      </a:r>
                      <a:endParaRPr lang="en-US" sz="2600" dirty="0"/>
                    </a:p>
                  </a:txBody>
                  <a:tcPr marL="120949" marR="120949" marT="60475" marB="60475"/>
                </a:tc>
                <a:tc>
                  <a:txBody>
                    <a:bodyPr/>
                    <a:lstStyle/>
                    <a:p>
                      <a:pPr algn="ctr"/>
                      <a:r>
                        <a:rPr lang="en-US" sz="2600" dirty="0" err="1"/>
                        <a:t>Ejemplos</a:t>
                      </a:r>
                      <a:endParaRPr lang="en-US" sz="2600" dirty="0"/>
                    </a:p>
                  </a:txBody>
                  <a:tcPr marL="120949" marR="120949" marT="60475" marB="60475"/>
                </a:tc>
                <a:extLst>
                  <a:ext uri="{0D108BD9-81ED-4DB2-BD59-A6C34878D82A}">
                    <a16:rowId xmlns:a16="http://schemas.microsoft.com/office/drawing/2014/main" val="3047411975"/>
                  </a:ext>
                </a:extLst>
              </a:tr>
              <a:tr h="3951014">
                <a:tc>
                  <a:txBody>
                    <a:bodyPr/>
                    <a:lstStyle/>
                    <a:p>
                      <a:r>
                        <a:rPr lang="en-US" sz="2600" b="1" dirty="0" err="1"/>
                        <a:t>Línea</a:t>
                      </a:r>
                      <a:r>
                        <a:rPr lang="en-US" sz="2600" b="1" dirty="0"/>
                        <a:t> de base </a:t>
                      </a:r>
                      <a:r>
                        <a:rPr lang="en-US" sz="2600" b="1" dirty="0" err="1"/>
                        <a:t>establecida</a:t>
                      </a:r>
                      <a:r>
                        <a:rPr lang="en-US" sz="2600" b="1" dirty="0"/>
                        <a:t> </a:t>
                      </a:r>
                      <a:r>
                        <a:rPr lang="en-US" sz="2600" b="1" dirty="0" err="1"/>
                        <a:t>previamente</a:t>
                      </a:r>
                      <a:endParaRPr lang="en-US" sz="2600" b="1" dirty="0"/>
                    </a:p>
                  </a:txBody>
                  <a:tcPr marL="120949" marR="120949" marT="60475" marB="60475"/>
                </a:tc>
                <a:tc>
                  <a:txBody>
                    <a:bodyPr/>
                    <a:lstStyle/>
                    <a:p>
                      <a:pPr>
                        <a:spcBef>
                          <a:spcPts val="1200"/>
                        </a:spcBef>
                        <a:buClr>
                          <a:srgbClr val="6C6463"/>
                        </a:buClr>
                        <a:buSzPct val="90000"/>
                        <a:buFont typeface="Gill Sans MT" panose="020B0502020104020203" pitchFamily="34" charset="0"/>
                        <a:buNone/>
                        <a:tabLst>
                          <a:tab pos="1196975" algn="l"/>
                        </a:tabLst>
                        <a:defRPr/>
                      </a:pPr>
                      <a:r>
                        <a:rPr lang="es-ES" sz="2600" dirty="0"/>
                        <a:t>La línea de base existe y se puede obtener de fuentes secundarias (por ejemplo, entidades gubernamentales, empresas, donantes) o de informes de proyectos previos</a:t>
                      </a:r>
                      <a:endParaRPr lang="en-US" sz="2600" dirty="0"/>
                    </a:p>
                  </a:txBody>
                  <a:tcPr marL="120949" marR="120949" marT="60475" marB="60475"/>
                </a:tc>
                <a:tc>
                  <a:txBody>
                    <a:bodyPr/>
                    <a:lstStyle/>
                    <a:p>
                      <a:pPr marL="285750" indent="-285750">
                        <a:buFont typeface="Arial" panose="020B0604020202020204" pitchFamily="34" charset="0"/>
                        <a:buChar char="•"/>
                      </a:pPr>
                      <a:r>
                        <a:rPr lang="es-ES" sz="2800" dirty="0"/>
                        <a:t>Tasa de deserción de escuelas secundarias (</a:t>
                      </a:r>
                      <a:r>
                        <a:rPr lang="es-ES" sz="2800" dirty="0" err="1"/>
                        <a:t>MoE</a:t>
                      </a:r>
                      <a:r>
                        <a:rPr lang="es-ES" sz="2800" dirty="0"/>
                        <a:t>)</a:t>
                      </a:r>
                      <a:endParaRPr lang="en-US" sz="1400" dirty="0"/>
                    </a:p>
                    <a:p>
                      <a:pPr marL="285750" indent="-285750">
                        <a:buFont typeface="Arial" panose="020B0604020202020204" pitchFamily="34" charset="0"/>
                        <a:buChar char="•"/>
                      </a:pPr>
                      <a:r>
                        <a:rPr lang="es-ES" sz="2600" dirty="0"/>
                        <a:t>% de empresas inspeccionadas por infracciones laborales el año pasado (registros gubernamentales)</a:t>
                      </a:r>
                    </a:p>
                    <a:p>
                      <a:pPr marL="285750" indent="-285750">
                        <a:buFont typeface="Arial" panose="020B0604020202020204" pitchFamily="34" charset="0"/>
                        <a:buChar char="•"/>
                      </a:pPr>
                      <a:endParaRPr lang="en-US" sz="1600" dirty="0">
                        <a:highlight>
                          <a:srgbClr val="FFFF00"/>
                        </a:highlight>
                      </a:endParaRPr>
                    </a:p>
                    <a:p>
                      <a:pPr marL="285750" indent="-285750">
                        <a:buFont typeface="Arial" panose="020B0604020202020204" pitchFamily="34" charset="0"/>
                        <a:buChar char="•"/>
                      </a:pPr>
                      <a:r>
                        <a:rPr lang="es-ES" sz="2600" dirty="0"/>
                        <a:t>Número de agricultores que reportan haber empleado a menores de edad (datos de proyectos previos)</a:t>
                      </a:r>
                      <a:endParaRPr lang="en-US" sz="2600" dirty="0"/>
                    </a:p>
                  </a:txBody>
                  <a:tcPr marL="120949" marR="120949" marT="60475" marB="60475"/>
                </a:tc>
                <a:extLst>
                  <a:ext uri="{0D108BD9-81ED-4DB2-BD59-A6C34878D82A}">
                    <a16:rowId xmlns:a16="http://schemas.microsoft.com/office/drawing/2014/main" val="3357760276"/>
                  </a:ext>
                </a:extLst>
              </a:tr>
            </a:tbl>
          </a:graphicData>
        </a:graphic>
      </p:graphicFrame>
      <p:sp>
        <p:nvSpPr>
          <p:cNvPr id="5" name="Footer Placeholder 1">
            <a:extLst>
              <a:ext uri="{FF2B5EF4-FFF2-40B4-BE49-F238E27FC236}">
                <a16:creationId xmlns:a16="http://schemas.microsoft.com/office/drawing/2014/main" id="{851005B7-5CD5-4C1C-B2EE-92FAE14BED60}"/>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
        <p:nvSpPr>
          <p:cNvPr id="6" name="Slide Number Placeholder 2"/>
          <p:cNvSpPr txBox="1">
            <a:spLocks/>
          </p:cNvSpPr>
          <p:nvPr/>
        </p:nvSpPr>
        <p:spPr>
          <a:xfrm>
            <a:off x="9848850" y="6260759"/>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10</a:t>
            </a:fld>
            <a:endParaRPr lang="en-US" dirty="0"/>
          </a:p>
        </p:txBody>
      </p:sp>
    </p:spTree>
    <p:extLst>
      <p:ext uri="{BB962C8B-B14F-4D97-AF65-F5344CB8AC3E}">
        <p14:creationId xmlns:p14="http://schemas.microsoft.com/office/powerpoint/2010/main" val="331659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Diapositiva 11: Datos Levantados Previo a la Implementación"/>
          <p:cNvSpPr txBox="1">
            <a:spLocks noGrp="1"/>
          </p:cNvSpPr>
          <p:nvPr>
            <p:ph type="title" idx="4294967295"/>
          </p:nvPr>
        </p:nvSpPr>
        <p:spPr>
          <a:xfrm>
            <a:off x="532435" y="169855"/>
            <a:ext cx="11943488"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Datos</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Levantados</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Previo</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a la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Implementación</a:t>
            </a:r>
            <a:endParaRPr kumimoji="0" lang="en-US" sz="4400" b="0" i="0" u="none" strike="noStrike" kern="1200" cap="none" spc="0" normalizeH="0" baseline="0" noProof="0" dirty="0">
              <a:ln>
                <a:noFill/>
              </a:ln>
              <a:solidFill>
                <a:srgbClr val="BA0C2F"/>
              </a:solidFill>
              <a:effectLst/>
              <a:uLnTx/>
              <a:uFillTx/>
              <a:latin typeface="+mj-lt"/>
              <a:ea typeface="+mj-ea"/>
              <a:cs typeface="Gill Sans MT"/>
            </a:endParaRPr>
          </a:p>
        </p:txBody>
      </p:sp>
      <p:graphicFrame>
        <p:nvGraphicFramePr>
          <p:cNvPr id="5" name="Table 8" descr="Tabla:&#10;&#10;Escenario: &#10;Datos levantados previo al inicio de la implementación&#10;&#10;Cuando:&#10;No existen datos previos o de fuentes secundarias; se requiere el levantamiento de datos primarios para establecer la línea de base.&#10;&#10;Ejemplos:&#10;Evaluación de la capacidad institucional de las ONG de enfoque&#10;&#10;Percepción ciudadana sobre la participación de entidades gubernamentales en lo relacionado a los derecho laborales&#10;&#10;Ingreso promedio de los hogares de enfoque&#10;&#10;&#10;&#10;&#10;&#10;">
            <a:extLst>
              <a:ext uri="{FF2B5EF4-FFF2-40B4-BE49-F238E27FC236}">
                <a16:creationId xmlns:a16="http://schemas.microsoft.com/office/drawing/2014/main" id="{B96E5F63-DF63-4681-928F-D5107A1CB8A4}"/>
              </a:ext>
            </a:extLst>
          </p:cNvPr>
          <p:cNvGraphicFramePr>
            <a:graphicFrameLocks noGrp="1"/>
          </p:cNvGraphicFramePr>
          <p:nvPr>
            <p:extLst>
              <p:ext uri="{D42A27DB-BD31-4B8C-83A1-F6EECF244321}">
                <p14:modId xmlns:p14="http://schemas.microsoft.com/office/powerpoint/2010/main" val="744597317"/>
              </p:ext>
            </p:extLst>
          </p:nvPr>
        </p:nvGraphicFramePr>
        <p:xfrm>
          <a:off x="684988" y="1060459"/>
          <a:ext cx="11080292" cy="4889237"/>
        </p:xfrm>
        <a:graphic>
          <a:graphicData uri="http://schemas.openxmlformats.org/drawingml/2006/table">
            <a:tbl>
              <a:tblPr firstRow="1" bandRow="1">
                <a:tableStyleId>{5C22544A-7EE6-4342-B048-85BDC9FD1C3A}</a:tableStyleId>
              </a:tblPr>
              <a:tblGrid>
                <a:gridCol w="2878151">
                  <a:extLst>
                    <a:ext uri="{9D8B030D-6E8A-4147-A177-3AD203B41FA5}">
                      <a16:colId xmlns:a16="http://schemas.microsoft.com/office/drawing/2014/main" val="3125638786"/>
                    </a:ext>
                  </a:extLst>
                </a:gridCol>
                <a:gridCol w="3381281">
                  <a:extLst>
                    <a:ext uri="{9D8B030D-6E8A-4147-A177-3AD203B41FA5}">
                      <a16:colId xmlns:a16="http://schemas.microsoft.com/office/drawing/2014/main" val="3446928159"/>
                    </a:ext>
                  </a:extLst>
                </a:gridCol>
                <a:gridCol w="4820860">
                  <a:extLst>
                    <a:ext uri="{9D8B030D-6E8A-4147-A177-3AD203B41FA5}">
                      <a16:colId xmlns:a16="http://schemas.microsoft.com/office/drawing/2014/main" val="4278236714"/>
                    </a:ext>
                  </a:extLst>
                </a:gridCol>
              </a:tblGrid>
              <a:tr h="525029">
                <a:tc>
                  <a:txBody>
                    <a:bodyPr/>
                    <a:lstStyle/>
                    <a:p>
                      <a:pPr algn="ctr"/>
                      <a:r>
                        <a:rPr lang="en-US" sz="2600" dirty="0" err="1"/>
                        <a:t>Escenario</a:t>
                      </a:r>
                      <a:endParaRPr lang="en-US" sz="2600" dirty="0"/>
                    </a:p>
                  </a:txBody>
                  <a:tcPr marL="120949" marR="120949" marT="60475" marB="60475"/>
                </a:tc>
                <a:tc>
                  <a:txBody>
                    <a:bodyPr/>
                    <a:lstStyle/>
                    <a:p>
                      <a:pPr algn="ctr"/>
                      <a:r>
                        <a:rPr lang="en-US" sz="2600" dirty="0" err="1"/>
                        <a:t>Cuando</a:t>
                      </a:r>
                      <a:endParaRPr lang="en-US" sz="2600" dirty="0"/>
                    </a:p>
                  </a:txBody>
                  <a:tcPr marL="120949" marR="120949" marT="60475" marB="60475"/>
                </a:tc>
                <a:tc>
                  <a:txBody>
                    <a:bodyPr/>
                    <a:lstStyle/>
                    <a:p>
                      <a:pPr algn="ctr"/>
                      <a:r>
                        <a:rPr lang="en-US" sz="2600" dirty="0" err="1"/>
                        <a:t>Ejemplos</a:t>
                      </a:r>
                      <a:endParaRPr lang="en-US" sz="2600" dirty="0"/>
                    </a:p>
                  </a:txBody>
                  <a:tcPr marL="120949" marR="120949" marT="60475" marB="60475"/>
                </a:tc>
                <a:extLst>
                  <a:ext uri="{0D108BD9-81ED-4DB2-BD59-A6C34878D82A}">
                    <a16:rowId xmlns:a16="http://schemas.microsoft.com/office/drawing/2014/main" val="3047411975"/>
                  </a:ext>
                </a:extLst>
              </a:tr>
              <a:tr h="4364208">
                <a:tc>
                  <a:txBody>
                    <a:bodyPr/>
                    <a:lstStyle/>
                    <a:p>
                      <a:r>
                        <a:rPr lang="es-ES" sz="2400" b="1" dirty="0"/>
                        <a:t>Datos levantados previo al inicio de la implementación</a:t>
                      </a:r>
                    </a:p>
                  </a:txBody>
                  <a:tcPr marL="120949" marR="120949" marT="60475" marB="60475"/>
                </a:tc>
                <a:tc>
                  <a:txBody>
                    <a:bodyPr/>
                    <a:lstStyle/>
                    <a:p>
                      <a:r>
                        <a:rPr lang="es-ES" sz="2400" dirty="0"/>
                        <a:t>No existen datos previos o de fuentes secundarias; se requiere el levantamiento de datos primarios para establecer la línea de base.</a:t>
                      </a:r>
                      <a:endParaRPr lang="en-US" sz="2400" dirty="0"/>
                    </a:p>
                  </a:txBody>
                  <a:tcPr marL="120949" marR="120949" marT="60475" marB="60475"/>
                </a:tc>
                <a:tc>
                  <a:txBody>
                    <a:bodyPr/>
                    <a:lstStyle/>
                    <a:p>
                      <a:pPr marL="285750" indent="-285750">
                        <a:buFont typeface="Arial" panose="020B0604020202020204" pitchFamily="34" charset="0"/>
                        <a:buChar char="•"/>
                      </a:pPr>
                      <a:r>
                        <a:rPr lang="es-ES" sz="2400" dirty="0"/>
                        <a:t>Evaluación de la capacidad institucional de las ONG </a:t>
                      </a:r>
                      <a:r>
                        <a:rPr lang="en-US" sz="2400" dirty="0"/>
                        <a:t>de </a:t>
                      </a:r>
                      <a:r>
                        <a:rPr lang="en-US" sz="2400" dirty="0" err="1"/>
                        <a:t>enfoque</a:t>
                      </a:r>
                      <a:endParaRPr lang="en-US" sz="2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s-ES" sz="2400" dirty="0"/>
                        <a:t>Percepción ciudadana sobre la participación de entidades gubernamentales en lo relacionado a los derecho laborales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s-ES" sz="2400" dirty="0"/>
                        <a:t>Ingreso promedio de los hogares de enfoque</a:t>
                      </a:r>
                      <a:endParaRPr lang="en-US" sz="2400" dirty="0"/>
                    </a:p>
                  </a:txBody>
                  <a:tcPr marL="120949" marR="120949" marT="60475" marB="60475"/>
                </a:tc>
                <a:extLst>
                  <a:ext uri="{0D108BD9-81ED-4DB2-BD59-A6C34878D82A}">
                    <a16:rowId xmlns:a16="http://schemas.microsoft.com/office/drawing/2014/main" val="3357760276"/>
                  </a:ext>
                </a:extLst>
              </a:tr>
            </a:tbl>
          </a:graphicData>
        </a:graphic>
      </p:graphicFrame>
      <p:sp>
        <p:nvSpPr>
          <p:cNvPr id="8" name="Footer Placeholder 1">
            <a:extLst>
              <a:ext uri="{FF2B5EF4-FFF2-40B4-BE49-F238E27FC236}">
                <a16:creationId xmlns:a16="http://schemas.microsoft.com/office/drawing/2014/main" id="{DAB00B38-94D8-4AF6-BA16-BF2DB38C5BFD}"/>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
        <p:nvSpPr>
          <p:cNvPr id="6" name="Slide Number Placeholder 2"/>
          <p:cNvSpPr txBox="1">
            <a:spLocks/>
          </p:cNvSpPr>
          <p:nvPr/>
        </p:nvSpPr>
        <p:spPr>
          <a:xfrm>
            <a:off x="9848850" y="6260759"/>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11</a:t>
            </a:fld>
            <a:endParaRPr lang="en-US" dirty="0"/>
          </a:p>
        </p:txBody>
      </p:sp>
    </p:spTree>
    <p:extLst>
      <p:ext uri="{BB962C8B-B14F-4D97-AF65-F5344CB8AC3E}">
        <p14:creationId xmlns:p14="http://schemas.microsoft.com/office/powerpoint/2010/main" val="307950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12: Línea de Base Rotatoria&#10;&#10;&#10;&#10;">
            <a:extLst>
              <a:ext uri="{FF2B5EF4-FFF2-40B4-BE49-F238E27FC236}">
                <a16:creationId xmlns:a16="http://schemas.microsoft.com/office/drawing/2014/main" id="{EA418718-CB0A-4F50-9972-5BA39C01C642}"/>
              </a:ext>
            </a:extLst>
          </p:cNvPr>
          <p:cNvSpPr>
            <a:spLocks noGrp="1"/>
          </p:cNvSpPr>
          <p:nvPr>
            <p:ph type="title"/>
          </p:nvPr>
        </p:nvSpPr>
        <p:spPr>
          <a:xfrm>
            <a:off x="686632" y="416211"/>
            <a:ext cx="10515600" cy="1325563"/>
          </a:xfrm>
        </p:spPr>
        <p:txBody>
          <a:bodyPr/>
          <a:lstStyle/>
          <a:p>
            <a:r>
              <a:rPr lang="en-US" dirty="0"/>
              <a:t>L</a:t>
            </a:r>
            <a:r>
              <a:rPr lang="es-CO" dirty="0" err="1"/>
              <a:t>ínea</a:t>
            </a:r>
            <a:r>
              <a:rPr lang="es-CO" dirty="0"/>
              <a:t> de Base Rotatoria</a:t>
            </a:r>
            <a:endParaRPr lang="en-US" dirty="0"/>
          </a:p>
        </p:txBody>
      </p:sp>
      <p:graphicFrame>
        <p:nvGraphicFramePr>
          <p:cNvPr id="5" name="Table 8" descr="Tabla: &#10;&#10;Escenario:&#10;Línea de base rotatoria&#10;&#10;Cuando:&#10;La línea de base de un indicador tiene varios valores y fechas; &#10;Una actividad se implementa en diferentes regiones y momentos, y se enfoca en grupos distintos.&#10;&#10;Ejemplos:&#10;Registro de beneficiarios en base a provincias de enfoque o periodos de tiempo&#10;&#10;Puntaje promedio en evaluaciones previas de los participantes del proyecto, orgnanizado por cohorte&#10;&#10;&#10;&#10;">
            <a:extLst>
              <a:ext uri="{FF2B5EF4-FFF2-40B4-BE49-F238E27FC236}">
                <a16:creationId xmlns:a16="http://schemas.microsoft.com/office/drawing/2014/main" id="{CA0C3C54-A4A8-40E8-9E04-8D429833A2AD}"/>
              </a:ext>
            </a:extLst>
          </p:cNvPr>
          <p:cNvGraphicFramePr>
            <a:graphicFrameLocks noGrp="1"/>
          </p:cNvGraphicFramePr>
          <p:nvPr>
            <p:extLst>
              <p:ext uri="{D42A27DB-BD31-4B8C-83A1-F6EECF244321}">
                <p14:modId xmlns:p14="http://schemas.microsoft.com/office/powerpoint/2010/main" val="58422532"/>
              </p:ext>
            </p:extLst>
          </p:nvPr>
        </p:nvGraphicFramePr>
        <p:xfrm>
          <a:off x="788324" y="1531426"/>
          <a:ext cx="10499252" cy="4247581"/>
        </p:xfrm>
        <a:graphic>
          <a:graphicData uri="http://schemas.openxmlformats.org/drawingml/2006/table">
            <a:tbl>
              <a:tblPr firstRow="1" bandRow="1">
                <a:tableStyleId>{5C22544A-7EE6-4342-B048-85BDC9FD1C3A}</a:tableStyleId>
              </a:tblPr>
              <a:tblGrid>
                <a:gridCol w="1727805">
                  <a:extLst>
                    <a:ext uri="{9D8B030D-6E8A-4147-A177-3AD203B41FA5}">
                      <a16:colId xmlns:a16="http://schemas.microsoft.com/office/drawing/2014/main" val="3125638786"/>
                    </a:ext>
                  </a:extLst>
                </a:gridCol>
                <a:gridCol w="4479925">
                  <a:extLst>
                    <a:ext uri="{9D8B030D-6E8A-4147-A177-3AD203B41FA5}">
                      <a16:colId xmlns:a16="http://schemas.microsoft.com/office/drawing/2014/main" val="3446928159"/>
                    </a:ext>
                  </a:extLst>
                </a:gridCol>
                <a:gridCol w="4291522">
                  <a:extLst>
                    <a:ext uri="{9D8B030D-6E8A-4147-A177-3AD203B41FA5}">
                      <a16:colId xmlns:a16="http://schemas.microsoft.com/office/drawing/2014/main" val="4278236714"/>
                    </a:ext>
                  </a:extLst>
                </a:gridCol>
              </a:tblGrid>
              <a:tr h="601253">
                <a:tc>
                  <a:txBody>
                    <a:bodyPr/>
                    <a:lstStyle/>
                    <a:p>
                      <a:r>
                        <a:rPr lang="en-US" sz="2400" dirty="0" err="1"/>
                        <a:t>Escenario</a:t>
                      </a:r>
                      <a:endParaRPr lang="en-US" sz="2400" dirty="0"/>
                    </a:p>
                  </a:txBody>
                  <a:tcPr marL="120949" marR="120949" marT="60475" marB="60475"/>
                </a:tc>
                <a:tc>
                  <a:txBody>
                    <a:bodyPr/>
                    <a:lstStyle/>
                    <a:p>
                      <a:pPr algn="ctr"/>
                      <a:r>
                        <a:rPr lang="en-US" sz="2400" dirty="0" err="1"/>
                        <a:t>Cuando</a:t>
                      </a:r>
                      <a:endParaRPr lang="en-US" sz="2400" dirty="0"/>
                    </a:p>
                  </a:txBody>
                  <a:tcPr marL="120949" marR="120949" marT="60475" marB="60475"/>
                </a:tc>
                <a:tc>
                  <a:txBody>
                    <a:bodyPr/>
                    <a:lstStyle/>
                    <a:p>
                      <a:pPr algn="ctr"/>
                      <a:r>
                        <a:rPr lang="en-US" sz="2400" dirty="0" err="1"/>
                        <a:t>Ejemplos</a:t>
                      </a:r>
                      <a:endParaRPr lang="en-US" sz="2400" dirty="0"/>
                    </a:p>
                  </a:txBody>
                  <a:tcPr marL="120949" marR="120949" marT="60475" marB="60475"/>
                </a:tc>
                <a:extLst>
                  <a:ext uri="{0D108BD9-81ED-4DB2-BD59-A6C34878D82A}">
                    <a16:rowId xmlns:a16="http://schemas.microsoft.com/office/drawing/2014/main" val="3047411975"/>
                  </a:ext>
                </a:extLst>
              </a:tr>
              <a:tr h="3646328">
                <a:tc>
                  <a:txBody>
                    <a:bodyPr/>
                    <a:lstStyle/>
                    <a:p>
                      <a:r>
                        <a:rPr lang="en-US" sz="2400" dirty="0"/>
                        <a:t>L</a:t>
                      </a:r>
                      <a:r>
                        <a:rPr lang="es-CO" sz="2400" dirty="0" err="1"/>
                        <a:t>ínea</a:t>
                      </a:r>
                      <a:r>
                        <a:rPr lang="es-CO" sz="2400" dirty="0"/>
                        <a:t> de base rotatoria</a:t>
                      </a:r>
                      <a:endParaRPr lang="en-US" sz="2400" b="1" dirty="0"/>
                    </a:p>
                  </a:txBody>
                  <a:tcPr marL="120949" marR="120949" marT="60475" marB="60475"/>
                </a:tc>
                <a:tc>
                  <a:txBody>
                    <a:bodyPr/>
                    <a:lstStyle/>
                    <a:p>
                      <a:pPr marL="55563" lvl="1" indent="0">
                        <a:buNone/>
                      </a:pPr>
                      <a:r>
                        <a:rPr lang="es-ES" sz="2400" dirty="0"/>
                        <a:t>La línea de base de un indicador tiene varios valores y fechas; </a:t>
                      </a:r>
                    </a:p>
                    <a:p>
                      <a:pPr marL="55563" marR="0" lvl="1" indent="0" algn="l" defTabSz="914400" rtl="0" eaLnBrk="1" fontAlgn="auto" latinLnBrk="0" hangingPunct="1">
                        <a:lnSpc>
                          <a:spcPct val="100000"/>
                        </a:lnSpc>
                        <a:spcBef>
                          <a:spcPts val="0"/>
                        </a:spcBef>
                        <a:spcAft>
                          <a:spcPts val="0"/>
                        </a:spcAft>
                        <a:buClrTx/>
                        <a:buSzTx/>
                        <a:buFontTx/>
                        <a:buNone/>
                        <a:tabLst/>
                        <a:defRPr/>
                      </a:pPr>
                      <a:r>
                        <a:rPr lang="es-ES" altLang="en-US" sz="2400" dirty="0"/>
                        <a:t>Una actividad se implementa en diferentes regiones y momentos, </a:t>
                      </a:r>
                      <a:r>
                        <a:rPr lang="es-CO" sz="2400" dirty="0"/>
                        <a:t>y se enfoca en grupos distintos.</a:t>
                      </a:r>
                      <a:endParaRPr lang="en-US" sz="2400" dirty="0"/>
                    </a:p>
                    <a:p>
                      <a:pPr marL="55563" lvl="1" indent="0">
                        <a:buNone/>
                      </a:pPr>
                      <a:endParaRPr lang="en-US" altLang="en-US" sz="2400" dirty="0"/>
                    </a:p>
                  </a:txBody>
                  <a:tcPr marL="120949" marR="120949" marT="60475" marB="60475"/>
                </a:tc>
                <a:tc>
                  <a:txBody>
                    <a:bodyPr/>
                    <a:lstStyle/>
                    <a:p>
                      <a:pPr marL="398463" lvl="1" indent="-342900">
                        <a:buFont typeface="Arial" panose="020B0604020202020204" pitchFamily="34" charset="0"/>
                        <a:buChar char="•"/>
                      </a:pPr>
                      <a:r>
                        <a:rPr lang="en-US" altLang="en-US" sz="2400" dirty="0" err="1"/>
                        <a:t>Registro</a:t>
                      </a:r>
                      <a:r>
                        <a:rPr lang="en-US" altLang="en-US" sz="2400" dirty="0"/>
                        <a:t> de </a:t>
                      </a:r>
                      <a:r>
                        <a:rPr lang="en-US" altLang="en-US" sz="2400" dirty="0" err="1"/>
                        <a:t>beneficiarios</a:t>
                      </a:r>
                      <a:r>
                        <a:rPr lang="en-US" altLang="en-US" sz="2400" dirty="0"/>
                        <a:t> </a:t>
                      </a:r>
                      <a:r>
                        <a:rPr lang="en-US" altLang="en-US" sz="2400" dirty="0" err="1"/>
                        <a:t>en</a:t>
                      </a:r>
                      <a:r>
                        <a:rPr lang="en-US" altLang="en-US" sz="2400" dirty="0"/>
                        <a:t> base a </a:t>
                      </a:r>
                      <a:r>
                        <a:rPr lang="en-US" altLang="en-US" sz="2400" dirty="0" err="1"/>
                        <a:t>provincias</a:t>
                      </a:r>
                      <a:r>
                        <a:rPr lang="en-US" altLang="en-US" sz="2400" dirty="0"/>
                        <a:t> de </a:t>
                      </a:r>
                      <a:r>
                        <a:rPr lang="en-US" altLang="en-US" sz="2400" dirty="0" err="1"/>
                        <a:t>enfoque</a:t>
                      </a:r>
                      <a:r>
                        <a:rPr lang="en-US" altLang="en-US" sz="2400" dirty="0"/>
                        <a:t> o </a:t>
                      </a:r>
                      <a:r>
                        <a:rPr lang="en-US" altLang="en-US" sz="2400" dirty="0" err="1"/>
                        <a:t>periodos</a:t>
                      </a:r>
                      <a:r>
                        <a:rPr lang="en-US" altLang="en-US" sz="2400" dirty="0"/>
                        <a:t> de </a:t>
                      </a:r>
                      <a:r>
                        <a:rPr lang="en-US" altLang="en-US" sz="2400" dirty="0" err="1"/>
                        <a:t>tiempo</a:t>
                      </a:r>
                      <a:endParaRPr lang="en-US" altLang="en-US" sz="2400" dirty="0"/>
                    </a:p>
                    <a:p>
                      <a:pPr marL="398463" lvl="1" indent="-342900">
                        <a:buFont typeface="Arial" panose="020B0604020202020204" pitchFamily="34" charset="0"/>
                        <a:buChar char="•"/>
                      </a:pPr>
                      <a:endParaRPr lang="en-US" altLang="en-US" sz="2400" dirty="0"/>
                    </a:p>
                    <a:p>
                      <a:pPr marL="398463" lvl="1" indent="-342900">
                        <a:buFont typeface="Arial" panose="020B0604020202020204" pitchFamily="34" charset="0"/>
                        <a:buChar char="•"/>
                      </a:pPr>
                      <a:r>
                        <a:rPr lang="es-ES" altLang="en-US" sz="2400" dirty="0"/>
                        <a:t>Puntaje promedio en evaluaciones previas de los participantes del proyecto, </a:t>
                      </a:r>
                      <a:r>
                        <a:rPr lang="es-ES" altLang="en-US" sz="2400" dirty="0" err="1"/>
                        <a:t>orgnanizado</a:t>
                      </a:r>
                      <a:r>
                        <a:rPr lang="es-ES" altLang="en-US" sz="2400" dirty="0"/>
                        <a:t> por cohorte</a:t>
                      </a:r>
                      <a:endParaRPr lang="en-US" altLang="en-US" sz="2400" dirty="0"/>
                    </a:p>
                  </a:txBody>
                  <a:tcPr marL="120949" marR="120949" marT="60475" marB="60475"/>
                </a:tc>
                <a:extLst>
                  <a:ext uri="{0D108BD9-81ED-4DB2-BD59-A6C34878D82A}">
                    <a16:rowId xmlns:a16="http://schemas.microsoft.com/office/drawing/2014/main" val="3357760276"/>
                  </a:ext>
                </a:extLst>
              </a:tr>
            </a:tbl>
          </a:graphicData>
        </a:graphic>
      </p:graphicFrame>
      <p:sp>
        <p:nvSpPr>
          <p:cNvPr id="2" name="Footer Placeholder 1">
            <a:extLst>
              <a:ext uri="{FF2B5EF4-FFF2-40B4-BE49-F238E27FC236}">
                <a16:creationId xmlns:a16="http://schemas.microsoft.com/office/drawing/2014/main" id="{B27E06E9-35F9-4DAB-9267-E994AAB8D8C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31162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13: Estableciendo Objetivo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Estableciendo</a:t>
            </a:r>
            <a:r>
              <a:rPr lang="en-US" b="1" dirty="0"/>
              <a:t> </a:t>
            </a:r>
            <a:r>
              <a:rPr lang="en-US" b="1" dirty="0" err="1"/>
              <a:t>Objetivos</a:t>
            </a:r>
            <a:endParaRPr lang="en-US" b="1" dirty="0"/>
          </a:p>
        </p:txBody>
      </p:sp>
    </p:spTree>
    <p:extLst>
      <p:ext uri="{BB962C8B-B14F-4D97-AF65-F5344CB8AC3E}">
        <p14:creationId xmlns:p14="http://schemas.microsoft.com/office/powerpoint/2010/main" val="3121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4: Qué es un Objetivo?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Qu</a:t>
            </a:r>
            <a:r>
              <a:rPr lang="es-CO" sz="4400" dirty="0"/>
              <a:t>é</a:t>
            </a:r>
            <a:r>
              <a:rPr lang="en-US" sz="4400" dirty="0"/>
              <a:t> es un </a:t>
            </a:r>
            <a:r>
              <a:rPr lang="en-US" sz="4400" dirty="0" err="1"/>
              <a:t>Objetivo</a:t>
            </a:r>
            <a:r>
              <a:rPr lang="en-US" sz="4400" dirty="0"/>
              <a:t>? </a:t>
            </a:r>
          </a:p>
        </p:txBody>
      </p:sp>
      <p:sp>
        <p:nvSpPr>
          <p:cNvPr id="3" name="Content Placeholder 2" descr="Un objetivo es el nivel específico y planificado de resultado que se logrará en el tiempo establecido y con los recursos provistos.&#10;Se establecen objetivos para los indicadores de todos los niveles.&#10;">
            <a:extLst>
              <a:ext uri="{FF2B5EF4-FFF2-40B4-BE49-F238E27FC236}">
                <a16:creationId xmlns:a16="http://schemas.microsoft.com/office/drawing/2014/main" id="{899D53A3-0873-4795-B6D8-E299669A3614}"/>
              </a:ext>
              <a:ext uri="{C183D7F6-B498-43B3-948B-1728B52AA6E4}">
                <adec:decorative xmlns:adec="http://schemas.microsoft.com/office/drawing/2017/decorative" val="0"/>
              </a:ext>
            </a:extLst>
          </p:cNvPr>
          <p:cNvSpPr>
            <a:spLocks noGrp="1"/>
          </p:cNvSpPr>
          <p:nvPr>
            <p:ph sz="quarter" idx="13"/>
          </p:nvPr>
        </p:nvSpPr>
        <p:spPr>
          <a:xfrm>
            <a:off x="591661" y="1307611"/>
            <a:ext cx="10639048" cy="1667818"/>
          </a:xfrm>
        </p:spPr>
        <p:txBody>
          <a:bodyPr>
            <a:normAutofit/>
          </a:bodyPr>
          <a:lstStyle/>
          <a:p>
            <a:pPr>
              <a:lnSpc>
                <a:spcPct val="110000"/>
              </a:lnSpc>
            </a:pPr>
            <a:r>
              <a:rPr lang="es-ES" sz="2800" dirty="0"/>
              <a:t>Un objetivo es el nivel específico y planificado de resultado que se logrará en el tiempo establecido y con los recursos provistos.</a:t>
            </a:r>
          </a:p>
          <a:p>
            <a:pPr>
              <a:lnSpc>
                <a:spcPct val="110000"/>
              </a:lnSpc>
            </a:pPr>
            <a:r>
              <a:rPr lang="es-ES" altLang="en-US" sz="2800" dirty="0"/>
              <a:t>Se establecen objetivos para los indicadores de todos los niveles.</a:t>
            </a:r>
            <a:endParaRPr lang="en-US" sz="2800" dirty="0"/>
          </a:p>
        </p:txBody>
      </p:sp>
      <p:pic>
        <p:nvPicPr>
          <p:cNvPr id="9" name="Picture 8" descr="Tabla que muestra el indicador “Número de jóvenes capacitados en competencias laborales vocacionales”, con valores objetivo en una columna y valores reales en la otra.">
            <a:extLst>
              <a:ext uri="{FF2B5EF4-FFF2-40B4-BE49-F238E27FC236}">
                <a16:creationId xmlns:a16="http://schemas.microsoft.com/office/drawing/2014/main" id="{FDF9D228-7A81-FB70-6835-7A9FAC161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58" y="3429000"/>
            <a:ext cx="10108710" cy="2748776"/>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3340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5: Por qué se Establecen los Objetivos?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Por </a:t>
            </a:r>
            <a:r>
              <a:rPr lang="en-US" sz="4400" dirty="0" err="1"/>
              <a:t>qué</a:t>
            </a:r>
            <a:r>
              <a:rPr lang="en-US" sz="4400" dirty="0"/>
              <a:t> se </a:t>
            </a:r>
            <a:r>
              <a:rPr lang="en-US" sz="4400" dirty="0" err="1"/>
              <a:t>Establecen</a:t>
            </a:r>
            <a:r>
              <a:rPr lang="en-US" sz="4400" dirty="0"/>
              <a:t> </a:t>
            </a:r>
            <a:r>
              <a:rPr lang="en-US" sz="4400" dirty="0" err="1"/>
              <a:t>los</a:t>
            </a:r>
            <a:r>
              <a:rPr lang="en-US" sz="4400" dirty="0"/>
              <a:t> </a:t>
            </a:r>
            <a:r>
              <a:rPr lang="en-US" sz="4400" dirty="0" err="1"/>
              <a:t>Objetivos</a:t>
            </a:r>
            <a:r>
              <a:rPr lang="en-US" sz="4400" dirty="0"/>
              <a:t>? </a:t>
            </a:r>
          </a:p>
        </p:txBody>
      </p:sp>
      <p:sp>
        <p:nvSpPr>
          <p:cNvPr id="3" name="Content Placeholder 2" descr="Comunicar expectativas claras y definir el éxito.&#10;Orientar la planificación y la gestión.&#10;Fomentar la transparencia y la rendición de cuentas.&#10;">
            <a:extLst>
              <a:ext uri="{FF2B5EF4-FFF2-40B4-BE49-F238E27FC236}">
                <a16:creationId xmlns:a16="http://schemas.microsoft.com/office/drawing/2014/main" id="{899D53A3-0873-4795-B6D8-E299669A3614}"/>
              </a:ext>
              <a:ext uri="{C183D7F6-B498-43B3-948B-1728B52AA6E4}">
                <adec:decorative xmlns:adec="http://schemas.microsoft.com/office/drawing/2017/decorative" val="0"/>
              </a:ext>
            </a:extLst>
          </p:cNvPr>
          <p:cNvSpPr>
            <a:spLocks noGrp="1"/>
          </p:cNvSpPr>
          <p:nvPr>
            <p:ph sz="quarter" idx="13"/>
          </p:nvPr>
        </p:nvSpPr>
        <p:spPr>
          <a:xfrm>
            <a:off x="632932" y="1448770"/>
            <a:ext cx="9701041" cy="4120943"/>
          </a:xfrm>
        </p:spPr>
        <p:txBody>
          <a:bodyPr>
            <a:normAutofit/>
          </a:bodyPr>
          <a:lstStyle/>
          <a:p>
            <a:r>
              <a:rPr lang="es-ES" sz="3200" dirty="0"/>
              <a:t>Comunicar expectativas claras y definir el éxito</a:t>
            </a:r>
            <a:r>
              <a:rPr lang="en-US" sz="3200" dirty="0"/>
              <a:t>.</a:t>
            </a:r>
          </a:p>
          <a:p>
            <a:r>
              <a:rPr lang="es-ES" sz="3200" dirty="0"/>
              <a:t>Orientar la planificación y la gestión.</a:t>
            </a:r>
          </a:p>
          <a:p>
            <a:r>
              <a:rPr lang="es-ES" sz="3200" dirty="0"/>
              <a:t>Fomentar la transparencia y la rendición de cuentas.</a:t>
            </a:r>
            <a:endParaRPr lang="en-US" sz="3200" dirty="0"/>
          </a:p>
        </p:txBody>
      </p:sp>
      <p:pic>
        <p:nvPicPr>
          <p:cNvPr id="7" name="Picture 6">
            <a:extLst>
              <a:ext uri="{FF2B5EF4-FFF2-40B4-BE49-F238E27FC236}">
                <a16:creationId xmlns:a16="http://schemas.microsoft.com/office/drawing/2014/main" id="{DDFFD693-10FB-4B20-95D9-0FBA83ECE5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40460" y="3205815"/>
            <a:ext cx="4031422" cy="2679710"/>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671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6: Tipos de Objetivos">
            <a:extLst>
              <a:ext uri="{FF2B5EF4-FFF2-40B4-BE49-F238E27FC236}">
                <a16:creationId xmlns:a16="http://schemas.microsoft.com/office/drawing/2014/main" id="{AA5A2B27-8A8B-43EF-AF60-BD11A6E41202}"/>
              </a:ext>
            </a:extLst>
          </p:cNvPr>
          <p:cNvSpPr>
            <a:spLocks noGrp="1"/>
          </p:cNvSpPr>
          <p:nvPr>
            <p:ph type="ctrTitle"/>
          </p:nvPr>
        </p:nvSpPr>
        <p:spPr>
          <a:xfrm>
            <a:off x="686893" y="230192"/>
            <a:ext cx="10276913" cy="961175"/>
          </a:xfrm>
        </p:spPr>
        <p:txBody>
          <a:bodyPr>
            <a:normAutofit/>
          </a:bodyPr>
          <a:lstStyle/>
          <a:p>
            <a:pPr algn="l"/>
            <a:r>
              <a:rPr lang="en-US" sz="4400" dirty="0" err="1"/>
              <a:t>Tipos</a:t>
            </a:r>
            <a:r>
              <a:rPr lang="en-US" sz="4400" dirty="0"/>
              <a:t> de </a:t>
            </a:r>
            <a:r>
              <a:rPr lang="en-US" sz="4400" dirty="0" err="1"/>
              <a:t>Objetivos</a:t>
            </a:r>
            <a:endParaRPr lang="en-US" sz="4400" dirty="0"/>
          </a:p>
        </p:txBody>
      </p:sp>
      <p:sp>
        <p:nvSpPr>
          <p:cNvPr id="3" name="Content Placeholder 2" descr="Objetivo final: El valor esperado de un indicador al final de un proyecto (o algún período de planificación específico).&#10;&#10;Objetivo Interino: El valor esperado de un indicador dentro de períodos de tiempo definidos, entre el año de la llínea de base y el año del objetivo final (por ejemplo, anualmente).&#10;&#10;Los objetivos deben establecerse en función a los períodos de presentación de informes de indicadores (por ejemplo, trimestralmente, anualmente, etc.)&#10;">
            <a:extLst>
              <a:ext uri="{FF2B5EF4-FFF2-40B4-BE49-F238E27FC236}">
                <a16:creationId xmlns:a16="http://schemas.microsoft.com/office/drawing/2014/main" id="{899D53A3-0873-4795-B6D8-E299669A3614}"/>
              </a:ext>
            </a:extLst>
          </p:cNvPr>
          <p:cNvSpPr>
            <a:spLocks noGrp="1"/>
          </p:cNvSpPr>
          <p:nvPr>
            <p:ph sz="quarter" idx="13"/>
          </p:nvPr>
        </p:nvSpPr>
        <p:spPr>
          <a:xfrm>
            <a:off x="720614" y="1624134"/>
            <a:ext cx="11041326" cy="4120943"/>
          </a:xfrm>
        </p:spPr>
        <p:txBody>
          <a:bodyPr>
            <a:normAutofit lnSpcReduction="10000"/>
          </a:bodyPr>
          <a:lstStyle/>
          <a:p>
            <a:pPr>
              <a:defRPr/>
            </a:pPr>
            <a:r>
              <a:rPr lang="es-ES" sz="2800" b="1" dirty="0"/>
              <a:t>Objetivo final: </a:t>
            </a:r>
            <a:r>
              <a:rPr lang="es-ES" dirty="0"/>
              <a:t>E</a:t>
            </a:r>
            <a:r>
              <a:rPr lang="es-ES" sz="2800" dirty="0"/>
              <a:t>l valor esperado de un indicador al final de un proyecto (o algún período de planificación específico).</a:t>
            </a:r>
          </a:p>
          <a:p>
            <a:pPr>
              <a:defRPr/>
            </a:pPr>
            <a:endParaRPr lang="en-US" sz="2000" dirty="0"/>
          </a:p>
          <a:p>
            <a:pPr>
              <a:defRPr/>
            </a:pPr>
            <a:r>
              <a:rPr lang="es-ES" sz="2800" b="1" dirty="0"/>
              <a:t>Objetivo Interino: </a:t>
            </a:r>
            <a:r>
              <a:rPr lang="es-ES" sz="2800" dirty="0"/>
              <a:t>El valor esperado de un indicador dentro de períodos de tiempo definidos, entre el año de la l</a:t>
            </a:r>
            <a:r>
              <a:rPr lang="es-CO" sz="2800" dirty="0"/>
              <a:t>línea de base</a:t>
            </a:r>
            <a:r>
              <a:rPr lang="es-ES" sz="2800" dirty="0"/>
              <a:t> y el año del objetivo final (por ejemplo, anualmente).</a:t>
            </a:r>
          </a:p>
          <a:p>
            <a:pPr>
              <a:defRPr/>
            </a:pPr>
            <a:endParaRPr lang="en-US" sz="2800" dirty="0"/>
          </a:p>
          <a:p>
            <a:pPr marL="0" indent="0" algn="ctr">
              <a:buNone/>
              <a:defRPr/>
            </a:pPr>
            <a:r>
              <a:rPr lang="es-ES" sz="3200" dirty="0">
                <a:solidFill>
                  <a:srgbClr val="002F6C"/>
                </a:solidFill>
              </a:rPr>
              <a:t>Los objetivos deben establecerse en función a los períodos de presentación de informes de indicadores (por ejemplo, trimestralmente, anualmente, etc.)</a:t>
            </a:r>
            <a:endParaRPr lang="en-US"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75277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7: Cómo Trazar los Objetivos">
            <a:extLst>
              <a:ext uri="{FF2B5EF4-FFF2-40B4-BE49-F238E27FC236}">
                <a16:creationId xmlns:a16="http://schemas.microsoft.com/office/drawing/2014/main" id="{AA5A2B27-8A8B-43EF-AF60-BD11A6E41202}"/>
              </a:ext>
            </a:extLst>
          </p:cNvPr>
          <p:cNvSpPr>
            <a:spLocks noGrp="1"/>
          </p:cNvSpPr>
          <p:nvPr>
            <p:ph type="ctrTitle"/>
          </p:nvPr>
        </p:nvSpPr>
        <p:spPr>
          <a:xfrm>
            <a:off x="649314" y="217666"/>
            <a:ext cx="10276913" cy="961175"/>
          </a:xfrm>
        </p:spPr>
        <p:txBody>
          <a:bodyPr>
            <a:normAutofit/>
          </a:bodyPr>
          <a:lstStyle/>
          <a:p>
            <a:pPr algn="l"/>
            <a:r>
              <a:rPr lang="en-US" sz="4400" dirty="0" err="1"/>
              <a:t>Cómo</a:t>
            </a:r>
            <a:r>
              <a:rPr lang="en-US" sz="4400" dirty="0"/>
              <a:t> </a:t>
            </a:r>
            <a:r>
              <a:rPr lang="en-US" sz="4400" dirty="0" err="1"/>
              <a:t>Trazar</a:t>
            </a:r>
            <a:r>
              <a:rPr lang="en-US" sz="4400" dirty="0"/>
              <a:t> </a:t>
            </a:r>
            <a:r>
              <a:rPr lang="en-US" sz="4400" dirty="0" err="1"/>
              <a:t>los</a:t>
            </a:r>
            <a:r>
              <a:rPr lang="en-US" sz="4400" dirty="0"/>
              <a:t> </a:t>
            </a:r>
            <a:r>
              <a:rPr lang="en-US" sz="4400" dirty="0" err="1"/>
              <a:t>Objetivos</a:t>
            </a:r>
            <a:endParaRPr lang="en-US" sz="4400" dirty="0"/>
          </a:p>
        </p:txBody>
      </p:sp>
      <p:sp>
        <p:nvSpPr>
          <p:cNvPr id="3" name="Content Placeholder 2" descr="Paso 1: Definir la línea de base&#10;Paso 2: Analizar la información relevante.&#10;Paso 3: Documentar los valores objetivo y la razón por la que fueron seleccionados.&#10;">
            <a:extLst>
              <a:ext uri="{FF2B5EF4-FFF2-40B4-BE49-F238E27FC236}">
                <a16:creationId xmlns:a16="http://schemas.microsoft.com/office/drawing/2014/main" id="{899D53A3-0873-4795-B6D8-E299669A3614}"/>
              </a:ext>
            </a:extLst>
          </p:cNvPr>
          <p:cNvSpPr>
            <a:spLocks noGrp="1"/>
          </p:cNvSpPr>
          <p:nvPr>
            <p:ph sz="quarter" idx="13"/>
          </p:nvPr>
        </p:nvSpPr>
        <p:spPr>
          <a:xfrm>
            <a:off x="720614" y="1624134"/>
            <a:ext cx="10001665" cy="4120943"/>
          </a:xfrm>
        </p:spPr>
        <p:txBody>
          <a:bodyPr>
            <a:normAutofit/>
          </a:bodyPr>
          <a:lstStyle/>
          <a:p>
            <a:pPr marL="58738" lvl="1" indent="0">
              <a:lnSpc>
                <a:spcPct val="150000"/>
              </a:lnSpc>
              <a:buNone/>
              <a:defRPr/>
            </a:pPr>
            <a:r>
              <a:rPr lang="en-US" sz="3200" b="1" dirty="0"/>
              <a:t>Paso 1: </a:t>
            </a:r>
            <a:r>
              <a:rPr lang="es-ES" sz="3200" b="1" dirty="0"/>
              <a:t>Definir la línea de base</a:t>
            </a:r>
          </a:p>
          <a:p>
            <a:pPr marL="58738" lvl="1" indent="0">
              <a:lnSpc>
                <a:spcPct val="150000"/>
              </a:lnSpc>
              <a:buNone/>
              <a:defRPr/>
            </a:pPr>
            <a:r>
              <a:rPr lang="en-US" sz="3200" b="1" dirty="0"/>
              <a:t>Paso 2: A</a:t>
            </a:r>
            <a:r>
              <a:rPr lang="es-ES" sz="3200" b="1" dirty="0" err="1"/>
              <a:t>nalizar</a:t>
            </a:r>
            <a:r>
              <a:rPr lang="es-ES" sz="3200" b="1" dirty="0"/>
              <a:t> la información relevante.</a:t>
            </a:r>
            <a:endParaRPr lang="en-US" sz="3200" b="1" dirty="0"/>
          </a:p>
          <a:p>
            <a:pPr marL="58738" lvl="1" indent="0">
              <a:lnSpc>
                <a:spcPct val="150000"/>
              </a:lnSpc>
              <a:buNone/>
              <a:defRPr/>
            </a:pPr>
            <a:r>
              <a:rPr lang="en-US" sz="3200" b="1" dirty="0"/>
              <a:t>Paso 3: </a:t>
            </a:r>
            <a:r>
              <a:rPr lang="es-ES" sz="3200" b="1" dirty="0"/>
              <a:t>Documentar los valores objetivo y la razón por la que fueron seleccionados.</a:t>
            </a:r>
            <a:endParaRPr lang="en-US" sz="2800" b="1"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5166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8: Paso 1: Definir la Línea de Base">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Paso 1: </a:t>
            </a:r>
            <a:r>
              <a:rPr lang="es-ES" sz="4400" dirty="0"/>
              <a:t>Definir la Línea de Base</a:t>
            </a:r>
            <a:endParaRPr lang="en-US" sz="4400" dirty="0"/>
          </a:p>
        </p:txBody>
      </p:sp>
      <p:sp>
        <p:nvSpPr>
          <p:cNvPr id="3" name="Content Placeholder 2" descr="Definir o identificar la línea base&#10;¿Cuál es el nivel de desempeño previo a la intervención?&#10;&#10;&#10;Las líneas de base son:&#10;Fijadas al valor cero&#10;Conocidas o determinadas a priori&#10;Levantadas previo a la implementación&#10;Líneas de base rotatorias&#10;">
            <a:extLst>
              <a:ext uri="{FF2B5EF4-FFF2-40B4-BE49-F238E27FC236}">
                <a16:creationId xmlns:a16="http://schemas.microsoft.com/office/drawing/2014/main" id="{899D53A3-0873-4795-B6D8-E299669A3614}"/>
              </a:ext>
            </a:extLst>
          </p:cNvPr>
          <p:cNvSpPr>
            <a:spLocks noGrp="1"/>
          </p:cNvSpPr>
          <p:nvPr>
            <p:ph sz="quarter" idx="13"/>
          </p:nvPr>
        </p:nvSpPr>
        <p:spPr>
          <a:xfrm>
            <a:off x="507671" y="1285932"/>
            <a:ext cx="10978696" cy="4676457"/>
          </a:xfrm>
        </p:spPr>
        <p:txBody>
          <a:bodyPr>
            <a:normAutofit/>
          </a:bodyPr>
          <a:lstStyle/>
          <a:p>
            <a:pPr marL="58738" lvl="1" indent="0">
              <a:buNone/>
              <a:defRPr/>
            </a:pPr>
            <a:r>
              <a:rPr lang="es-ES" sz="3200" b="1" dirty="0"/>
              <a:t>Definir o identificar la línea base</a:t>
            </a:r>
          </a:p>
          <a:p>
            <a:pPr marL="58738" lvl="1" indent="0">
              <a:buNone/>
              <a:defRPr/>
            </a:pPr>
            <a:r>
              <a:rPr lang="es-ES" sz="2800" dirty="0"/>
              <a:t>¿Cuál es el nivel de desempeño previo a la intervención?</a:t>
            </a:r>
          </a:p>
          <a:p>
            <a:pPr marL="58738" lvl="1" indent="0">
              <a:buNone/>
              <a:defRPr/>
            </a:pPr>
            <a:endParaRPr lang="en-US" sz="2400" b="1" i="1" dirty="0">
              <a:solidFill>
                <a:srgbClr val="C00000"/>
              </a:solidFill>
            </a:endParaRPr>
          </a:p>
          <a:p>
            <a:pPr marL="282575" indent="-282575">
              <a:spcBef>
                <a:spcPts val="1200"/>
              </a:spcBef>
              <a:buClr>
                <a:srgbClr val="B2B2B2"/>
              </a:buClr>
              <a:buSzPct val="90000"/>
              <a:buNone/>
              <a:tabLst>
                <a:tab pos="1196975" algn="l"/>
              </a:tabLst>
              <a:defRPr/>
            </a:pPr>
            <a:endParaRPr lang="es-ES" sz="2400" b="1" i="1" dirty="0">
              <a:solidFill>
                <a:srgbClr val="C00000"/>
              </a:solidFill>
            </a:endParaRPr>
          </a:p>
          <a:p>
            <a:pPr marL="282575" indent="-282575">
              <a:spcBef>
                <a:spcPts val="1200"/>
              </a:spcBef>
              <a:buClr>
                <a:srgbClr val="B2B2B2"/>
              </a:buClr>
              <a:buSzPct val="90000"/>
              <a:buNone/>
              <a:tabLst>
                <a:tab pos="1196975" algn="l"/>
              </a:tabLst>
              <a:defRPr/>
            </a:pPr>
            <a:r>
              <a:rPr lang="es-ES" sz="2400" b="1" i="1" dirty="0">
                <a:solidFill>
                  <a:srgbClr val="C00000"/>
                </a:solidFill>
              </a:rPr>
              <a:t>Las líneas de base son:</a:t>
            </a:r>
          </a:p>
          <a:p>
            <a:pPr>
              <a:spcBef>
                <a:spcPts val="1200"/>
              </a:spcBef>
              <a:buClr>
                <a:srgbClr val="B2B2B2"/>
              </a:buClr>
              <a:buSzPct val="90000"/>
              <a:tabLst>
                <a:tab pos="1196975" algn="l"/>
              </a:tabLst>
              <a:defRPr/>
            </a:pPr>
            <a:r>
              <a:rPr lang="en-US" sz="2400" b="1" dirty="0" err="1">
                <a:solidFill>
                  <a:schemeClr val="accent6">
                    <a:lumMod val="50000"/>
                  </a:schemeClr>
                </a:solidFill>
              </a:rPr>
              <a:t>Fijadas</a:t>
            </a:r>
            <a:r>
              <a:rPr lang="en-US" sz="2400" b="1" dirty="0">
                <a:solidFill>
                  <a:schemeClr val="accent6">
                    <a:lumMod val="50000"/>
                  </a:schemeClr>
                </a:solidFill>
              </a:rPr>
              <a:t> al valor cero</a:t>
            </a:r>
          </a:p>
          <a:p>
            <a:pPr>
              <a:spcBef>
                <a:spcPts val="1200"/>
              </a:spcBef>
              <a:buClr>
                <a:srgbClr val="B2B2B2"/>
              </a:buClr>
              <a:buSzPct val="90000"/>
              <a:tabLst>
                <a:tab pos="1196975" algn="l"/>
              </a:tabLst>
              <a:defRPr/>
            </a:pPr>
            <a:r>
              <a:rPr lang="en-US" sz="2400" b="1" dirty="0" err="1">
                <a:solidFill>
                  <a:schemeClr val="accent6">
                    <a:lumMod val="50000"/>
                  </a:schemeClr>
                </a:solidFill>
              </a:rPr>
              <a:t>Conocidas</a:t>
            </a:r>
            <a:r>
              <a:rPr lang="en-US" sz="2400" b="1" dirty="0">
                <a:solidFill>
                  <a:schemeClr val="accent6">
                    <a:lumMod val="50000"/>
                  </a:schemeClr>
                </a:solidFill>
              </a:rPr>
              <a:t> o </a:t>
            </a:r>
            <a:r>
              <a:rPr lang="en-US" sz="2400" b="1" dirty="0" err="1">
                <a:solidFill>
                  <a:schemeClr val="accent6">
                    <a:lumMod val="50000"/>
                  </a:schemeClr>
                </a:solidFill>
              </a:rPr>
              <a:t>determinadas</a:t>
            </a:r>
            <a:r>
              <a:rPr lang="en-US" sz="2400" b="1" dirty="0">
                <a:solidFill>
                  <a:schemeClr val="accent6">
                    <a:lumMod val="50000"/>
                  </a:schemeClr>
                </a:solidFill>
              </a:rPr>
              <a:t> a priori</a:t>
            </a:r>
          </a:p>
          <a:p>
            <a:pPr>
              <a:spcBef>
                <a:spcPts val="1587"/>
              </a:spcBef>
              <a:buClr>
                <a:srgbClr val="6C6463"/>
              </a:buClr>
              <a:buSzPct val="90000"/>
              <a:buFont typeface="Gill Sans MT" panose="020B0502020104020203" pitchFamily="34" charset="0"/>
              <a:buChar char="•"/>
              <a:tabLst>
                <a:tab pos="1583239" algn="l"/>
              </a:tabLst>
              <a:defRPr/>
            </a:pPr>
            <a:r>
              <a:rPr lang="en-US" sz="2400" b="1" dirty="0" err="1">
                <a:solidFill>
                  <a:schemeClr val="accent6">
                    <a:lumMod val="50000"/>
                  </a:schemeClr>
                </a:solidFill>
              </a:rPr>
              <a:t>Levantadas</a:t>
            </a:r>
            <a:r>
              <a:rPr lang="en-US" sz="2400" b="1" dirty="0">
                <a:solidFill>
                  <a:schemeClr val="accent6">
                    <a:lumMod val="50000"/>
                  </a:schemeClr>
                </a:solidFill>
              </a:rPr>
              <a:t> </a:t>
            </a:r>
            <a:r>
              <a:rPr lang="en-US" sz="2400" b="1" dirty="0" err="1">
                <a:solidFill>
                  <a:schemeClr val="accent6">
                    <a:lumMod val="50000"/>
                  </a:schemeClr>
                </a:solidFill>
              </a:rPr>
              <a:t>previo</a:t>
            </a:r>
            <a:r>
              <a:rPr lang="en-US" sz="2400" b="1" dirty="0">
                <a:solidFill>
                  <a:schemeClr val="accent6">
                    <a:lumMod val="50000"/>
                  </a:schemeClr>
                </a:solidFill>
              </a:rPr>
              <a:t> a la </a:t>
            </a:r>
            <a:r>
              <a:rPr lang="en-US" sz="2400" b="1" dirty="0" err="1">
                <a:solidFill>
                  <a:schemeClr val="accent6">
                    <a:lumMod val="50000"/>
                  </a:schemeClr>
                </a:solidFill>
              </a:rPr>
              <a:t>implementación</a:t>
            </a:r>
            <a:endParaRPr lang="en-US" sz="2400" b="1" dirty="0">
              <a:solidFill>
                <a:schemeClr val="accent6">
                  <a:lumMod val="50000"/>
                </a:schemeClr>
              </a:solidFill>
            </a:endParaRPr>
          </a:p>
          <a:p>
            <a:pPr>
              <a:spcBef>
                <a:spcPts val="1587"/>
              </a:spcBef>
              <a:buClr>
                <a:srgbClr val="6C6463"/>
              </a:buClr>
              <a:buSzPct val="90000"/>
              <a:buFont typeface="Gill Sans MT" panose="020B0502020104020203" pitchFamily="34" charset="0"/>
              <a:buChar char="•"/>
              <a:tabLst>
                <a:tab pos="1583239" algn="l"/>
              </a:tabLst>
              <a:defRPr/>
            </a:pPr>
            <a:r>
              <a:rPr lang="en-US" sz="2400" b="1" dirty="0" err="1">
                <a:solidFill>
                  <a:schemeClr val="accent6">
                    <a:lumMod val="50000"/>
                  </a:schemeClr>
                </a:solidFill>
              </a:rPr>
              <a:t>Líneas</a:t>
            </a:r>
            <a:r>
              <a:rPr lang="en-US" sz="2400" b="1" dirty="0">
                <a:solidFill>
                  <a:schemeClr val="accent6">
                    <a:lumMod val="50000"/>
                  </a:schemeClr>
                </a:solidFill>
              </a:rPr>
              <a:t> de base </a:t>
            </a:r>
            <a:r>
              <a:rPr lang="en-US" sz="2400" b="1" dirty="0" err="1">
                <a:solidFill>
                  <a:schemeClr val="accent6">
                    <a:lumMod val="50000"/>
                  </a:schemeClr>
                </a:solidFill>
              </a:rPr>
              <a:t>rotatorias</a:t>
            </a:r>
            <a:endParaRPr lang="en-US" altLang="en-US" sz="2400" dirty="0"/>
          </a:p>
          <a:p>
            <a:endParaRPr lang="en-US" sz="3600"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4034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19: Paso 2: Llevar a Cabo el Análisis">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Paso 2: </a:t>
            </a:r>
            <a:r>
              <a:rPr lang="en-US" sz="4400" dirty="0" err="1"/>
              <a:t>Llevar</a:t>
            </a:r>
            <a:r>
              <a:rPr lang="en-US" sz="4400" dirty="0"/>
              <a:t> a Cabo </a:t>
            </a:r>
            <a:r>
              <a:rPr lang="en-US" sz="4400" dirty="0" err="1"/>
              <a:t>el</a:t>
            </a:r>
            <a:r>
              <a:rPr lang="en-US" sz="4400" dirty="0"/>
              <a:t> </a:t>
            </a:r>
            <a:r>
              <a:rPr lang="en-US" sz="4400" dirty="0" err="1"/>
              <a:t>Análisis</a:t>
            </a:r>
            <a:endParaRPr lang="en-US" sz="4400" dirty="0"/>
          </a:p>
        </p:txBody>
      </p:sp>
      <p:sp>
        <p:nvSpPr>
          <p:cNvPr id="3" name="Content Placeholder 2" descr="Analizar la información relevante: &#10;&#10;Evaluar la intervención&#10;Revisar las tendencias históricas de los datos&#10;Punto de referencia&#10;Investigar y revisar las opiniones de los expertos&#10;">
            <a:extLst>
              <a:ext uri="{FF2B5EF4-FFF2-40B4-BE49-F238E27FC236}">
                <a16:creationId xmlns:a16="http://schemas.microsoft.com/office/drawing/2014/main" id="{899D53A3-0873-4795-B6D8-E299669A3614}"/>
              </a:ext>
            </a:extLst>
          </p:cNvPr>
          <p:cNvSpPr>
            <a:spLocks noGrp="1"/>
          </p:cNvSpPr>
          <p:nvPr>
            <p:ph sz="quarter" idx="13"/>
          </p:nvPr>
        </p:nvSpPr>
        <p:spPr>
          <a:xfrm>
            <a:off x="570302" y="1298457"/>
            <a:ext cx="10202082" cy="4120943"/>
          </a:xfrm>
        </p:spPr>
        <p:txBody>
          <a:bodyPr>
            <a:normAutofit/>
          </a:bodyPr>
          <a:lstStyle/>
          <a:p>
            <a:pPr marL="0" indent="0">
              <a:buNone/>
              <a:defRPr/>
            </a:pPr>
            <a:r>
              <a:rPr lang="en-US" sz="3200" b="1" dirty="0" err="1"/>
              <a:t>Analizar</a:t>
            </a:r>
            <a:r>
              <a:rPr lang="en-US" sz="3200" b="1" dirty="0"/>
              <a:t> la </a:t>
            </a:r>
            <a:r>
              <a:rPr lang="en-US" sz="3200" b="1" dirty="0" err="1"/>
              <a:t>información</a:t>
            </a:r>
            <a:r>
              <a:rPr lang="en-US" sz="3200" b="1" dirty="0"/>
              <a:t> </a:t>
            </a:r>
            <a:r>
              <a:rPr lang="en-US" sz="3200" b="1" dirty="0" err="1"/>
              <a:t>relevante</a:t>
            </a:r>
            <a:r>
              <a:rPr lang="en-US" sz="3200" dirty="0"/>
              <a:t>: </a:t>
            </a:r>
          </a:p>
          <a:p>
            <a:pPr marL="0" indent="0">
              <a:buNone/>
              <a:defRPr/>
            </a:pPr>
            <a:endParaRPr lang="en-US" sz="900" dirty="0"/>
          </a:p>
          <a:p>
            <a:pPr marL="1085850" lvl="1" indent="-628650">
              <a:buFont typeface="+mj-lt"/>
              <a:buAutoNum type="alphaLcParenR"/>
              <a:defRPr/>
            </a:pPr>
            <a:r>
              <a:rPr lang="en-US" sz="2800" dirty="0" err="1"/>
              <a:t>Evaluar</a:t>
            </a:r>
            <a:r>
              <a:rPr lang="en-US" sz="2800" dirty="0"/>
              <a:t> la </a:t>
            </a:r>
            <a:r>
              <a:rPr lang="en-US" sz="2800" dirty="0" err="1"/>
              <a:t>intervención</a:t>
            </a:r>
            <a:endParaRPr lang="en-US" sz="2800" dirty="0"/>
          </a:p>
          <a:p>
            <a:pPr marL="1085850" lvl="1" indent="-628650">
              <a:buFont typeface="+mj-lt"/>
              <a:buAutoNum type="alphaLcParenR"/>
              <a:defRPr/>
            </a:pPr>
            <a:r>
              <a:rPr lang="es-ES" sz="2800" dirty="0"/>
              <a:t>Revisar las tendencias históricas de los datos</a:t>
            </a:r>
          </a:p>
          <a:p>
            <a:pPr marL="1085850" lvl="1" indent="-628650">
              <a:buFont typeface="+mj-lt"/>
              <a:buAutoNum type="alphaLcParenR"/>
              <a:defRPr/>
            </a:pPr>
            <a:r>
              <a:rPr lang="en-US" sz="2800" dirty="0"/>
              <a:t>Punto de </a:t>
            </a:r>
            <a:r>
              <a:rPr lang="en-US" sz="2800" dirty="0" err="1"/>
              <a:t>referencia</a:t>
            </a:r>
            <a:endParaRPr lang="en-US" sz="2800" dirty="0"/>
          </a:p>
          <a:p>
            <a:pPr marL="1085850" lvl="1" indent="-628650">
              <a:buFont typeface="+mj-lt"/>
              <a:buAutoNum type="alphaLcParenR"/>
              <a:defRPr/>
            </a:pPr>
            <a:r>
              <a:rPr lang="es-ES" sz="2800" dirty="0"/>
              <a:t>Investigar y revisar las opiniones de los expertos</a:t>
            </a:r>
            <a:endParaRPr lang="en-US" sz="3600"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065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2: Serie de Cursos de Capacitación para el Monitoreo y la Evaluación">
            <a:extLst>
              <a:ext uri="{FF2B5EF4-FFF2-40B4-BE49-F238E27FC236}">
                <a16:creationId xmlns:a16="http://schemas.microsoft.com/office/drawing/2014/main" id="{877DC4DB-6A04-41E9-90AB-0B6B3FAE46F3}"/>
              </a:ext>
            </a:extLst>
          </p:cNvPr>
          <p:cNvSpPr>
            <a:spLocks noGrp="1"/>
          </p:cNvSpPr>
          <p:nvPr>
            <p:ph type="title"/>
          </p:nvPr>
        </p:nvSpPr>
        <p:spPr>
          <a:xfrm>
            <a:off x="707136" y="0"/>
            <a:ext cx="11296178" cy="1325563"/>
          </a:xfrm>
        </p:spPr>
        <p:txBody>
          <a:bodyPr>
            <a:normAutofit/>
          </a:bodyPr>
          <a:lstStyle/>
          <a:p>
            <a:r>
              <a:rPr lang="es-ES_tradnl" sz="4000" kern="1200" dirty="0">
                <a:solidFill>
                  <a:srgbClr val="CB2042"/>
                </a:solidFill>
                <a:effectLst/>
                <a:latin typeface="Calibri Light" panose="020F0302020204030204" pitchFamily="34" charset="0"/>
                <a:ea typeface="+mj-ea"/>
                <a:cs typeface="+mj-cs"/>
              </a:rPr>
              <a:t>Serie de Cursos de Capacitación para el Monitoreo y la Evaluación</a:t>
            </a:r>
            <a:endParaRPr lang="en-US" sz="4000" dirty="0"/>
          </a:p>
        </p:txBody>
      </p:sp>
      <p:sp>
        <p:nvSpPr>
          <p:cNvPr id="4" name="TextBox 3" descr="Seis Cursos&#10;">
            <a:extLst>
              <a:ext uri="{FF2B5EF4-FFF2-40B4-BE49-F238E27FC236}">
                <a16:creationId xmlns:a16="http://schemas.microsoft.com/office/drawing/2014/main" id="{6D410631-1F0C-411F-BC54-128C59FD33B3}"/>
              </a:ext>
            </a:extLst>
          </p:cNvPr>
          <p:cNvSpPr txBox="1"/>
          <p:nvPr/>
        </p:nvSpPr>
        <p:spPr>
          <a:xfrm>
            <a:off x="168992" y="1132114"/>
            <a:ext cx="2005650" cy="523220"/>
          </a:xfrm>
          <a:prstGeom prst="rect">
            <a:avLst/>
          </a:prstGeom>
          <a:noFill/>
        </p:spPr>
        <p:txBody>
          <a:bodyPr wrap="square" rtlCol="0">
            <a:spAutoFit/>
          </a:bodyPr>
          <a:lstStyle/>
          <a:p>
            <a:r>
              <a:rPr lang="en-US" sz="2800" b="1" dirty="0"/>
              <a:t>Seis </a:t>
            </a:r>
            <a:r>
              <a:rPr lang="en-US" sz="2800" b="1" dirty="0" err="1"/>
              <a:t>Cursos</a:t>
            </a:r>
            <a:endParaRPr lang="en-US" sz="2800" b="1" dirty="0"/>
          </a:p>
        </p:txBody>
      </p:sp>
      <p:sp>
        <p:nvSpPr>
          <p:cNvPr id="6" name="Content Placeholder 2" descr="Introducción a la Gerencia Basada en Resultados&#10;">
            <a:extLst>
              <a:ext uri="{FF2B5EF4-FFF2-40B4-BE49-F238E27FC236}">
                <a16:creationId xmlns:a16="http://schemas.microsoft.com/office/drawing/2014/main" id="{ECF6870B-70E6-46BC-9D1C-93F474E4D55B}"/>
              </a:ext>
              <a:ext uri="{C183D7F6-B498-43B3-948B-1728B52AA6E4}">
                <adec:decorative xmlns:adec="http://schemas.microsoft.com/office/drawing/2017/decorative" val="0"/>
              </a:ext>
            </a:extLst>
          </p:cNvPr>
          <p:cNvSpPr>
            <a:spLocks noGrp="1"/>
          </p:cNvSpPr>
          <p:nvPr>
            <p:ph idx="1"/>
          </p:nvPr>
        </p:nvSpPr>
        <p:spPr>
          <a:xfrm>
            <a:off x="124456" y="1675009"/>
            <a:ext cx="1873677" cy="1112439"/>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8600" marR="0" indent="-228600" algn="l" rtl="0" eaLnBrk="1" latinLnBrk="0" hangingPunct="1">
              <a:lnSpc>
                <a:spcPct val="90000"/>
              </a:lnSpc>
              <a:spcBef>
                <a:spcPts val="0"/>
              </a:spcBef>
              <a:spcAft>
                <a:spcPts val="0"/>
              </a:spcAft>
              <a:buClrTx/>
              <a:buSzPts val="1800"/>
              <a:buFont typeface="+mj-lt"/>
              <a:buAutoNum type="arabicPeriod"/>
            </a:pPr>
            <a:r>
              <a:rPr lang="es-ES_tradnl" sz="1800" kern="1200" dirty="0">
                <a:solidFill>
                  <a:srgbClr val="000000"/>
                </a:solidFill>
                <a:effectLst/>
                <a:latin typeface="Calibri" panose="020F0502020204030204" pitchFamily="34" charset="0"/>
                <a:ea typeface="+mn-ea"/>
                <a:cs typeface="+mn-cs"/>
              </a:rPr>
              <a:t>Introducción a la  Gerencia Basada en Resultados</a:t>
            </a:r>
            <a:endParaRPr lang="en-US" sz="1800" dirty="0">
              <a:effectLst/>
            </a:endParaRP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Diseñando Marcos de Resultados&#10;">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s-ES_tradnl" sz="1800" kern="1200" dirty="0">
                <a:solidFill>
                  <a:srgbClr val="000000"/>
                </a:solidFill>
                <a:effectLst/>
                <a:latin typeface="Calibri" panose="020F0502020204030204" pitchFamily="34" charset="0"/>
                <a:ea typeface="Calibri" panose="020F0502020204030204" pitchFamily="34" charset="0"/>
                <a:cs typeface="+mn-cs"/>
              </a:rPr>
              <a:t>Diseñando Marcos de Resultados</a:t>
            </a:r>
            <a:endParaRPr lang="en-US" sz="1800" dirty="0">
              <a:effectLst/>
              <a:ea typeface="Calibri" panose="020F0502020204030204" pitchFamily="34" charset="0"/>
            </a:endParaRPr>
          </a:p>
          <a:p>
            <a:pPr marL="0" indent="0" algn="ctr">
              <a:spcBef>
                <a:spcPts val="0"/>
              </a:spcBef>
              <a:buNone/>
            </a:pPr>
            <a:endParaRPr lang="en-US"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Diseñando y Definiendo Indicadores de Desempeño&#10;">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0" eaLnBrk="1" latinLnBrk="0" hangingPunct="1">
              <a:spcBef>
                <a:spcPts val="0"/>
              </a:spcBef>
              <a:spcAft>
                <a:spcPts val="0"/>
              </a:spcAft>
              <a:buNone/>
            </a:pPr>
            <a:r>
              <a:rPr lang="en-US" sz="1800" dirty="0"/>
              <a:t>3. </a:t>
            </a:r>
            <a:r>
              <a:rPr lang="es-ES_tradnl" sz="1800" kern="1200" dirty="0">
                <a:solidFill>
                  <a:srgbClr val="000000"/>
                </a:solidFill>
                <a:effectLst/>
                <a:latin typeface="Calibri" panose="020F0502020204030204" pitchFamily="34" charset="0"/>
                <a:ea typeface="Calibri" panose="020F0502020204030204" pitchFamily="34" charset="0"/>
                <a:cs typeface="+mn-cs"/>
              </a:rPr>
              <a:t>Diseñando y Definiendo Indicadores de Desempeño</a:t>
            </a:r>
            <a:endParaRPr lang="en-US" sz="1200" dirty="0">
              <a:effectLst/>
            </a:endParaRPr>
          </a:p>
          <a:p>
            <a:pPr marL="0" indent="0" algn="ctr">
              <a:buNone/>
            </a:pPr>
            <a:r>
              <a:rPr lang="en-US"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Elaborando Instrumentos para el Levantamiento de Datos ">
            <a:extLst>
              <a:ext uri="{FF2B5EF4-FFF2-40B4-BE49-F238E27FC236}">
                <a16:creationId xmlns:a16="http://schemas.microsoft.com/office/drawing/2014/main" id="{CDF6F01E-44A2-40E0-8868-AE291630CDA8}"/>
              </a:ext>
            </a:extLst>
          </p:cNvPr>
          <p:cNvSpPr txBox="1">
            <a:spLocks/>
          </p:cNvSpPr>
          <p:nvPr/>
        </p:nvSpPr>
        <p:spPr>
          <a:xfrm>
            <a:off x="6410364" y="3440711"/>
            <a:ext cx="1605699" cy="132556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0" eaLnBrk="1" latinLnBrk="0" hangingPunct="1">
              <a:spcBef>
                <a:spcPts val="0"/>
              </a:spcBef>
              <a:spcAft>
                <a:spcPts val="0"/>
              </a:spcAft>
              <a:buNone/>
            </a:pPr>
            <a:r>
              <a:rPr lang="en-US" sz="1800" dirty="0"/>
              <a:t>4. </a:t>
            </a:r>
            <a:r>
              <a:rPr lang="es-ES_tradnl" sz="1800" kern="1200" dirty="0">
                <a:solidFill>
                  <a:srgbClr val="000000"/>
                </a:solidFill>
                <a:effectLst/>
                <a:latin typeface="Calibri" panose="020F0502020204030204" pitchFamily="34" charset="0"/>
                <a:ea typeface="Calibri" panose="020F0502020204030204" pitchFamily="34" charset="0"/>
                <a:cs typeface="+mn-cs"/>
              </a:rPr>
              <a:t>Elaborando Instrumentos para el Levantamiento de Datos</a:t>
            </a:r>
            <a:r>
              <a:rPr lang="en-US"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Estableciendo Valores para la Línea de Base y Objetivos para los Indicadores ">
            <a:extLst>
              <a:ext uri="{FF2B5EF4-FFF2-40B4-BE49-F238E27FC236}">
                <a16:creationId xmlns:a16="http://schemas.microsoft.com/office/drawing/2014/main" id="{A321574B-DAE1-4FCC-A275-402563E93D02}"/>
              </a:ext>
            </a:extLst>
          </p:cNvPr>
          <p:cNvSpPr txBox="1">
            <a:spLocks/>
          </p:cNvSpPr>
          <p:nvPr/>
        </p:nvSpPr>
        <p:spPr>
          <a:xfrm>
            <a:off x="8232877" y="3945587"/>
            <a:ext cx="1605698" cy="1816583"/>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rtl="0" eaLnBrk="1" latinLnBrk="0" hangingPunct="1">
              <a:spcBef>
                <a:spcPts val="0"/>
              </a:spcBef>
              <a:spcAft>
                <a:spcPts val="0"/>
              </a:spcAft>
              <a:buNone/>
            </a:pPr>
            <a:r>
              <a:rPr lang="en-US" sz="1800" b="1" dirty="0"/>
              <a:t>5. </a:t>
            </a:r>
            <a:r>
              <a:rPr lang="es-ES_tradnl" sz="1800" b="1" kern="1200" dirty="0">
                <a:solidFill>
                  <a:srgbClr val="000000"/>
                </a:solidFill>
                <a:effectLst/>
                <a:latin typeface="Calibri" panose="020F0502020204030204" pitchFamily="34" charset="0"/>
                <a:ea typeface="Calibri" panose="020F0502020204030204" pitchFamily="34" charset="0"/>
                <a:cs typeface="+mn-cs"/>
              </a:rPr>
              <a:t>Estableciendo Valores para la Línea de Base y Objetivos para los Indicadores</a:t>
            </a:r>
            <a:r>
              <a:rPr lang="en-US" sz="1800" b="1"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Uso de Datos para Mejorar la Implementación de los Proyectos ">
            <a:extLst>
              <a:ext uri="{FF2B5EF4-FFF2-40B4-BE49-F238E27FC236}">
                <a16:creationId xmlns:a16="http://schemas.microsoft.com/office/drawing/2014/main" id="{6F3DD347-2F55-4D87-BF63-9F3DFBD27493}"/>
              </a:ext>
            </a:extLst>
          </p:cNvPr>
          <p:cNvSpPr txBox="1">
            <a:spLocks/>
          </p:cNvSpPr>
          <p:nvPr/>
        </p:nvSpPr>
        <p:spPr>
          <a:xfrm>
            <a:off x="10282047" y="4608071"/>
            <a:ext cx="1721267" cy="156096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s-ES_tradnl" sz="1800" kern="1200" dirty="0">
                <a:solidFill>
                  <a:srgbClr val="000000"/>
                </a:solidFill>
                <a:effectLst/>
                <a:latin typeface="Calibri" panose="020F0502020204030204" pitchFamily="34" charset="0"/>
                <a:ea typeface="Calibri" panose="020F0502020204030204" pitchFamily="34" charset="0"/>
                <a:cs typeface="+mn-cs"/>
              </a:rPr>
              <a:t>Uso de Datos para Mejorar la Implementación de los Proyectos</a:t>
            </a:r>
            <a:r>
              <a:rPr lang="en-US" sz="1800" dirty="0"/>
              <a:t> </a:t>
            </a:r>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81209221"/>
      </p:ext>
    </p:extLst>
  </p:cSld>
  <p:clrMapOvr>
    <a:masterClrMapping/>
  </p:clrMapOvr>
  <mc:AlternateContent xmlns:mc="http://schemas.openxmlformats.org/markup-compatibility/2006" xmlns:p14="http://schemas.microsoft.com/office/powerpoint/2010/main">
    <mc:Choice Requires="p14">
      <p:transition spd="slow" p14:dur="2000" advTm="12130"/>
    </mc:Choice>
    <mc:Fallback xmlns="">
      <p:transition spd="slow" advTm="12130"/>
    </mc:Fallback>
  </mc:AlternateContent>
  <p:extLst>
    <p:ext uri="{3A86A75C-4F4B-4683-9AE1-C65F6400EC91}">
      <p14:laserTraceLst xmlns:p14="http://schemas.microsoft.com/office/powerpoint/2010/main">
        <p14:tracePtLst>
          <p14:tracePt t="1078" x="11657013" y="2813050"/>
          <p14:tracePt t="1089" x="11256963" y="2736850"/>
          <p14:tracePt t="1102" x="10874375" y="2686050"/>
          <p14:tracePt t="1108" x="10458450" y="2660650"/>
          <p14:tracePt t="1119" x="10085388" y="2668588"/>
          <p14:tracePt t="1131" x="9855200" y="2719388"/>
          <p14:tracePt t="1139" x="9728200" y="2744788"/>
          <p14:tracePt t="1154" x="9626600" y="2778125"/>
          <p14:tracePt t="1161" x="9550400" y="2787650"/>
          <p14:tracePt t="1173" x="9507538" y="2805113"/>
          <p14:tracePt t="1182" x="9482138" y="2813050"/>
          <p14:tracePt t="1189" x="9464675" y="2820988"/>
          <p14:tracePt t="1408" x="9236075" y="2805113"/>
          <p14:tracePt t="1418" x="8836025" y="2711450"/>
          <p14:tracePt t="1432" x="8410575" y="2608263"/>
          <p14:tracePt t="1438" x="7951788" y="2489200"/>
          <p14:tracePt t="1451" x="7477125" y="2387600"/>
          <p14:tracePt t="1458" x="6992938" y="2311400"/>
          <p14:tracePt t="1470" x="6575425" y="2252663"/>
          <p14:tracePt t="1483" x="6202363" y="2252663"/>
          <p14:tracePt t="1487" x="6015038" y="2243138"/>
          <p14:tracePt t="1502" x="5895975" y="2243138"/>
          <p14:tracePt t="1507" x="5794375" y="2243138"/>
          <p14:tracePt t="1519" x="5735638" y="2243138"/>
          <p14:tracePt t="1532" x="5700713" y="2243138"/>
          <p14:tracePt t="1537" x="5675313" y="2252663"/>
          <p14:tracePt t="1758" x="5437188" y="2174875"/>
          <p14:tracePt t="1768" x="5064125" y="2065338"/>
          <p14:tracePt t="1783" x="4664075" y="1946275"/>
          <p14:tracePt t="1787" x="4256088" y="1835150"/>
          <p14:tracePt t="1801" x="3890963" y="1758950"/>
          <p14:tracePt t="1808" x="3559175" y="1708150"/>
          <p14:tracePt t="1819" x="3389313" y="1682750"/>
          <p14:tracePt t="1831" x="3262313" y="1674813"/>
          <p14:tracePt t="1838" x="3194050" y="1657350"/>
          <p14:tracePt t="1851" x="3152775" y="1657350"/>
          <p14:tracePt t="2058" x="2947988" y="1622425"/>
          <p14:tracePt t="2068" x="2803525" y="1597025"/>
          <p14:tracePt t="2082" x="2668588" y="1546225"/>
          <p14:tracePt t="2088" x="2557463" y="1512888"/>
          <p14:tracePt t="2102" x="2463800" y="1477963"/>
          <p14:tracePt t="2107" x="2379663" y="1444625"/>
          <p14:tracePt t="2118" x="2301875" y="1427163"/>
          <p14:tracePt t="2131" x="2225675" y="1401763"/>
          <p14:tracePt t="2138" x="2166938" y="1393825"/>
          <p14:tracePt t="2150" x="2106613" y="1385888"/>
          <p14:tracePt t="2158" x="2065338" y="1385888"/>
          <p14:tracePt t="2168" x="2030413" y="1385888"/>
          <p14:tracePt t="2182" x="2005013" y="1385888"/>
          <p14:tracePt t="2187" x="1979613" y="1385888"/>
          <p14:tracePt t="2201" x="1946275" y="1385888"/>
          <p14:tracePt t="2208" x="1928813" y="1385888"/>
          <p14:tracePt t="2222" x="1911350" y="1385888"/>
          <p14:tracePt t="2231" x="1893888" y="1393825"/>
          <p14:tracePt t="2241" x="1868488" y="1401763"/>
          <p14:tracePt t="2427" x="1852613" y="1401763"/>
          <p14:tracePt t="2437" x="1776413" y="1401763"/>
          <p14:tracePt t="2451" x="1579563" y="1401763"/>
          <p14:tracePt t="2456" x="1427163" y="1401763"/>
          <p14:tracePt t="2468" x="1257300" y="1401763"/>
          <p14:tracePt t="2484" x="1112838" y="1401763"/>
          <p14:tracePt t="2490" x="985838" y="1411288"/>
          <p14:tracePt t="2503" x="858838" y="1419225"/>
          <p14:tracePt t="2508" x="747713" y="1436688"/>
          <p14:tracePt t="2520" x="646113" y="1444625"/>
          <p14:tracePt t="2532" x="527050" y="1470025"/>
          <p14:tracePt t="2538" x="441325" y="1504950"/>
          <p14:tracePt t="2551" x="347663" y="1520825"/>
          <p14:tracePt t="2558" x="271463" y="1555750"/>
          <p14:tracePt t="2568" x="212725" y="1589088"/>
          <p14:tracePt t="2583" x="152400" y="1614488"/>
          <p14:tracePt t="2587" x="101600" y="1649413"/>
          <p14:tracePt t="2602" x="50800" y="1665288"/>
          <p14:tracePt t="2608" x="17463" y="1690688"/>
          <p14:tracePt t="2748" x="76200" y="2286000"/>
          <p14:tracePt t="2757" x="177800" y="2344738"/>
          <p14:tracePt t="2769" x="296863" y="2405063"/>
          <p14:tracePt t="2783" x="425450" y="2447925"/>
          <p14:tracePt t="2787" x="544513" y="2481263"/>
          <p14:tracePt t="2801" x="671513" y="2506663"/>
          <p14:tracePt t="2809" x="773113" y="2532063"/>
          <p14:tracePt t="2819" x="874713" y="2541588"/>
          <p14:tracePt t="2833" x="960438" y="2541588"/>
          <p14:tracePt t="2837" x="1044575" y="2549525"/>
          <p14:tracePt t="2851" x="1147763" y="2549525"/>
          <p14:tracePt t="2858" x="1231900" y="2549525"/>
          <p14:tracePt t="2869" x="1333500" y="2541588"/>
          <p14:tracePt t="2884" x="1435100" y="2516188"/>
          <p14:tracePt t="2892" x="1520825" y="2481263"/>
          <p14:tracePt t="2901" x="1614488" y="2447925"/>
          <p14:tracePt t="2908" x="1690688" y="2405063"/>
          <p14:tracePt t="2919" x="1749425" y="2354263"/>
          <p14:tracePt t="2930" x="1817688" y="2293938"/>
          <p14:tracePt t="2937" x="1852613" y="2260600"/>
          <p14:tracePt t="2950" x="1885950" y="2209800"/>
          <p14:tracePt t="2958" x="1911350" y="2174875"/>
          <p14:tracePt t="2968" x="1936750" y="2124075"/>
          <p14:tracePt t="2985" x="1946275" y="2073275"/>
          <p14:tracePt t="2986" x="1946275" y="2022475"/>
          <p14:tracePt t="3001" x="1946275" y="1979613"/>
          <p14:tracePt t="3007" x="1946275" y="1928813"/>
          <p14:tracePt t="3024" x="1920875" y="1878013"/>
          <p14:tracePt t="3030" x="1878013" y="1819275"/>
          <p14:tracePt t="3038" x="1809750" y="1751013"/>
          <p14:tracePt t="3052" x="1724025" y="1674813"/>
          <p14:tracePt t="3058" x="1639888" y="1606550"/>
          <p14:tracePt t="3070" x="1546225" y="1520825"/>
          <p14:tracePt t="3085" x="1470025" y="1470025"/>
          <p14:tracePt t="3087" x="1393825" y="1411288"/>
          <p14:tracePt t="3102" x="1300163" y="1376363"/>
          <p14:tracePt t="3107" x="1231900" y="1343025"/>
          <p14:tracePt t="3119" x="1138238" y="1325563"/>
          <p14:tracePt t="3131" x="1054100" y="1325563"/>
          <p14:tracePt t="3136" x="950913" y="1325563"/>
          <p14:tracePt t="3151" x="858838" y="1325563"/>
          <p14:tracePt t="3158" x="755650" y="1360488"/>
          <p14:tracePt t="3169" x="646113" y="1393825"/>
          <p14:tracePt t="3185" x="560388" y="1452563"/>
          <p14:tracePt t="3187" x="466725" y="1495425"/>
          <p14:tracePt t="3201" x="390525" y="1555750"/>
          <p14:tracePt t="3208" x="322263" y="1606550"/>
          <p14:tracePt t="3218" x="263525" y="1657350"/>
          <p14:tracePt t="3232" x="203200" y="1708150"/>
          <p14:tracePt t="3237" x="169863" y="1758950"/>
          <p14:tracePt t="3251" x="136525" y="1809750"/>
          <p14:tracePt t="3257" x="111125" y="1852613"/>
          <p14:tracePt t="3268" x="93663" y="1885950"/>
          <p14:tracePt t="3285" x="85725" y="1928813"/>
          <p14:tracePt t="3289" x="85725" y="1971675"/>
          <p14:tracePt t="3303" x="85725" y="2030413"/>
          <p14:tracePt t="3309" x="127000" y="2108200"/>
          <p14:tracePt t="3320" x="195263" y="2192338"/>
          <p14:tracePt t="3335" x="263525" y="2252663"/>
          <p14:tracePt t="3337" x="331788" y="2311400"/>
          <p14:tracePt t="3352" x="415925" y="2371725"/>
          <p14:tracePt t="3362" x="534988" y="2430463"/>
          <p14:tracePt t="3370" x="661988" y="2463800"/>
          <p14:tracePt t="3386" x="831850" y="2498725"/>
          <p14:tracePt t="3387" x="1011238" y="2516188"/>
          <p14:tracePt t="3402" x="1214438" y="2516188"/>
          <p14:tracePt t="3409" x="1435100" y="2489200"/>
          <p14:tracePt t="3420" x="1571625" y="2481263"/>
          <p14:tracePt t="3431" x="1690688" y="2455863"/>
          <p14:tracePt t="3437" x="1809750" y="2430463"/>
          <p14:tracePt t="3451" x="1893888" y="2413000"/>
          <p14:tracePt t="3459" x="1954213" y="2387600"/>
          <p14:tracePt t="3469" x="2005013" y="2371725"/>
          <p14:tracePt t="3484" x="2038350" y="2354263"/>
          <p14:tracePt t="3487" x="2065338" y="2336800"/>
          <p14:tracePt t="3502" x="2081213" y="2311400"/>
          <p14:tracePt t="3507" x="2098675" y="2268538"/>
          <p14:tracePt t="3518" x="2116138" y="2184400"/>
          <p14:tracePt t="3532" x="2124075" y="2108200"/>
          <p14:tracePt t="3537" x="2124075" y="2039938"/>
          <p14:tracePt t="3551" x="2124075" y="1979613"/>
          <p14:tracePt t="3562" x="2124075" y="1920875"/>
          <p14:tracePt t="3569" x="2098675" y="1860550"/>
          <p14:tracePt t="3585" x="2038350" y="1793875"/>
          <p14:tracePt t="3587" x="1962150" y="1733550"/>
          <p14:tracePt t="3601" x="1860550" y="1682750"/>
          <p14:tracePt t="3608" x="1749425" y="1622425"/>
          <p14:tracePt t="3619" x="1606550" y="1571625"/>
          <p14:tracePt t="3632" x="1477963" y="1538288"/>
          <p14:tracePt t="3638" x="1333500" y="1512888"/>
          <p14:tracePt t="3651" x="1223963" y="1487488"/>
          <p14:tracePt t="3661" x="1095375" y="1487488"/>
          <p14:tracePt t="3669" x="968375" y="1487488"/>
          <p14:tracePt t="3684" x="866775" y="1495425"/>
          <p14:tracePt t="3687" x="765175" y="1504950"/>
          <p14:tracePt t="3702" x="679450" y="1538288"/>
          <p14:tracePt t="3710" x="603250" y="1555750"/>
          <p14:tracePt t="3718" x="534988" y="1589088"/>
          <p14:tracePt t="3731" x="492125" y="1622425"/>
          <p14:tracePt t="3736" x="450850" y="1657350"/>
          <p14:tracePt t="3751" x="425450" y="1708150"/>
          <p14:tracePt t="3760" x="400050" y="1784350"/>
          <p14:tracePt t="3769" x="390525" y="1895475"/>
          <p14:tracePt t="3785" x="390525" y="1997075"/>
          <p14:tracePt t="3786" x="390525" y="2108200"/>
          <p14:tracePt t="3802" x="400050" y="2209800"/>
          <p14:tracePt t="3807" x="450850" y="2311400"/>
          <p14:tracePt t="3820" x="492125" y="2413000"/>
          <p14:tracePt t="3833" x="577850" y="2506663"/>
          <p14:tracePt t="3837" x="679450" y="2592388"/>
          <p14:tracePt t="3851" x="798513" y="2660650"/>
          <p14:tracePt t="3859" x="950913" y="2711450"/>
          <p14:tracePt t="3869" x="1120775" y="2752725"/>
          <p14:tracePt t="3893" x="1376363" y="2787650"/>
          <p14:tracePt t="3901" x="1470025" y="2787650"/>
          <p14:tracePt t="3908" x="1571625" y="2787650"/>
          <p14:tracePt t="3920" x="1665288" y="2762250"/>
          <p14:tracePt t="3931" x="1749425" y="2701925"/>
          <p14:tracePt t="3937" x="1817688" y="2643188"/>
          <p14:tracePt t="3952" x="1868488" y="2574925"/>
          <p14:tracePt t="3959" x="1920875" y="2498725"/>
          <p14:tracePt t="3969" x="1936750" y="2405063"/>
          <p14:tracePt t="3986" x="1962150" y="2336800"/>
          <p14:tracePt t="3988" x="1962150" y="2260600"/>
          <p14:tracePt t="4002" x="1962150" y="2174875"/>
          <p14:tracePt t="4011" x="1962150" y="2108200"/>
          <p14:tracePt t="4019" x="1911350" y="1997075"/>
          <p14:tracePt t="4034" x="1843088" y="1878013"/>
          <p14:tracePt t="4038" x="1758950" y="1776413"/>
          <p14:tracePt t="4052" x="1673225" y="1682750"/>
          <p14:tracePt t="4059" x="1597025" y="1614488"/>
          <p14:tracePt t="4068" x="1503363" y="1555750"/>
          <p14:tracePt t="4085" x="1444625" y="1512888"/>
          <p14:tracePt t="4087" x="1343025" y="1495425"/>
          <p14:tracePt t="4102" x="1239838" y="1470025"/>
          <p14:tracePt t="4107" x="1138238" y="1470025"/>
          <p14:tracePt t="4119" x="1028700" y="1470025"/>
          <p14:tracePt t="4131" x="909638" y="1487488"/>
          <p14:tracePt t="4137" x="806450" y="1520825"/>
          <p14:tracePt t="4151" x="704850" y="1563688"/>
          <p14:tracePt t="4159" x="611188" y="1622425"/>
          <p14:tracePt t="4169" x="527050" y="1690688"/>
          <p14:tracePt t="4185" x="441325" y="1758950"/>
          <p14:tracePt t="4187" x="373063" y="1835150"/>
          <p14:tracePt t="4201" x="322263" y="1903413"/>
          <p14:tracePt t="4208" x="280988" y="1979613"/>
          <p14:tracePt t="4219" x="255588" y="2055813"/>
          <p14:tracePt t="4230" x="246063" y="2141538"/>
          <p14:tracePt t="4237" x="246063" y="2243138"/>
          <p14:tracePt t="4251" x="263525" y="2344738"/>
          <p14:tracePt t="4257" x="306388" y="2430463"/>
          <p14:tracePt t="4269" x="347663" y="2506663"/>
          <p14:tracePt t="4283" x="415925" y="2592388"/>
          <p14:tracePt t="4287" x="492125" y="2660650"/>
          <p14:tracePt t="4302" x="603250" y="2711450"/>
          <p14:tracePt t="4307" x="722313" y="2762250"/>
          <p14:tracePt t="4319" x="900113" y="2787650"/>
          <p14:tracePt t="4331" x="1079500" y="2795588"/>
          <p14:tracePt t="4336" x="1282700" y="2795588"/>
          <p14:tracePt t="4351" x="1528763" y="2778125"/>
          <p14:tracePt t="4359" x="1758950" y="2719388"/>
          <p14:tracePt t="4369" x="2005013" y="2617788"/>
          <p14:tracePt t="4385" x="2192338" y="2516188"/>
          <p14:tracePt t="4386" x="2319338" y="2413000"/>
          <p14:tracePt t="4402" x="2405063" y="2336800"/>
          <p14:tracePt t="4408" x="2455863" y="2243138"/>
          <p14:tracePt t="4419" x="2481263" y="2141538"/>
          <p14:tracePt t="4431" x="2489200" y="2055813"/>
          <p14:tracePt t="4437" x="2489200" y="1971675"/>
          <p14:tracePt t="4451" x="2446338" y="1895475"/>
          <p14:tracePt t="4459" x="2379663" y="1809750"/>
          <p14:tracePt t="4469" x="2268538" y="1716088"/>
          <p14:tracePt t="4483" x="2132013" y="1649413"/>
          <p14:tracePt t="4486" x="1971675" y="1563688"/>
          <p14:tracePt t="4503" x="1741488" y="1504950"/>
          <p14:tracePt t="4509" x="1520825" y="1452563"/>
          <p14:tracePt t="4518" x="1333500" y="1444625"/>
          <p14:tracePt t="4531" x="1198563" y="1427163"/>
          <p14:tracePt t="4536" x="1054100" y="1427163"/>
          <p14:tracePt t="4551" x="950913" y="1444625"/>
          <p14:tracePt t="4559" x="849313" y="1477963"/>
          <p14:tracePt t="4569" x="755650" y="1520825"/>
          <p14:tracePt t="4585" x="661988" y="1597025"/>
          <p14:tracePt t="4587" x="603250" y="1649413"/>
          <p14:tracePt t="4601" x="560388" y="1725613"/>
          <p14:tracePt t="4608" x="509588" y="1801813"/>
          <p14:tracePt t="4618" x="501650" y="1903413"/>
          <p14:tracePt t="4631" x="501650" y="2039938"/>
          <p14:tracePt t="4637" x="534988" y="2209800"/>
          <p14:tracePt t="4651" x="611188" y="2371725"/>
          <p14:tracePt t="4658" x="704850" y="2516188"/>
          <p14:tracePt t="4668" x="798513" y="2617788"/>
          <p14:tracePt t="4685" x="892175" y="2711450"/>
          <p14:tracePt t="4686" x="1003300" y="2787650"/>
          <p14:tracePt t="4701" x="1087438" y="2830513"/>
          <p14:tracePt t="4707" x="1189038" y="2855913"/>
          <p14:tracePt t="4718" x="1290638" y="2855913"/>
          <p14:tracePt t="4731" x="1384300" y="2855913"/>
          <p14:tracePt t="4736" x="1477963" y="2813050"/>
          <p14:tracePt t="4750" x="1554163" y="2762250"/>
          <p14:tracePt t="4767" x="1622425" y="2693988"/>
          <p14:tracePt t="4769" x="1665288" y="2617788"/>
          <p14:tracePt t="4783" x="1698625" y="2524125"/>
          <p14:tracePt t="4787" x="1724025" y="2413000"/>
          <p14:tracePt t="4801" x="1724025" y="2311400"/>
          <p14:tracePt t="4807" x="1724025" y="2217738"/>
          <p14:tracePt t="4821" x="1724025" y="2116138"/>
          <p14:tracePt t="4832" x="1698625" y="2022475"/>
          <p14:tracePt t="4837" x="1673225" y="1954213"/>
          <p14:tracePt t="4852" x="1647825" y="1878013"/>
          <p14:tracePt t="4858" x="1606550" y="1809750"/>
          <p14:tracePt t="4869" x="1520825" y="1741488"/>
          <p14:tracePt t="4883" x="1419225" y="1674813"/>
          <p14:tracePt t="4891" x="1300163" y="1622425"/>
          <p14:tracePt t="4902" x="1173163" y="1589088"/>
          <p14:tracePt t="4912" x="1054100" y="1581150"/>
          <p14:tracePt t="4919" x="960438" y="1581150"/>
          <p14:tracePt t="4932" x="858838" y="1581150"/>
          <p14:tracePt t="4937" x="773113" y="1581150"/>
          <p14:tracePt t="4951" x="696913" y="1606550"/>
          <p14:tracePt t="4960" x="611188" y="1639888"/>
          <p14:tracePt t="4969" x="517525" y="1682750"/>
          <p14:tracePt t="4984" x="450850" y="1733550"/>
          <p14:tracePt t="4986" x="390525" y="1793875"/>
          <p14:tracePt t="5001" x="347663" y="1827213"/>
          <p14:tracePt t="5010" x="322263" y="1878013"/>
          <p14:tracePt t="5019" x="288925" y="1911350"/>
          <p14:tracePt t="5028" x="280988" y="1963738"/>
          <p14:tracePt t="5049" x="306388" y="2149475"/>
          <p14:tracePt t="5061" x="400050" y="2286000"/>
          <p14:tracePt t="5069" x="560388" y="2455863"/>
          <p14:tracePt t="5083" x="747713" y="2608263"/>
          <p14:tracePt t="5087" x="976313" y="2752725"/>
          <p14:tracePt t="5101" x="1147763" y="2855913"/>
          <p14:tracePt t="5108" x="1333500" y="2940050"/>
          <p14:tracePt t="5119" x="1477963" y="2974975"/>
          <p14:tracePt t="5130" x="1606550" y="3000375"/>
          <p14:tracePt t="5137" x="1716088" y="3000375"/>
          <p14:tracePt t="5150" x="1801813" y="3000375"/>
          <p14:tracePt t="5159" x="1893888" y="2949575"/>
          <p14:tracePt t="5168" x="1971675" y="2881313"/>
          <p14:tracePt t="5182" x="2030413" y="2805113"/>
          <p14:tracePt t="5186" x="2065338" y="2727325"/>
          <p14:tracePt t="5201" x="2081213" y="2625725"/>
          <p14:tracePt t="5208" x="2081213" y="2489200"/>
          <p14:tracePt t="5219" x="2038350" y="2303463"/>
          <p14:tracePt t="5230" x="1936750" y="2030413"/>
          <p14:tracePt t="5236" x="1776413" y="1700213"/>
          <p14:tracePt t="5250" x="1589088" y="1360488"/>
          <p14:tracePt t="5259" x="1358900" y="1112838"/>
          <p14:tracePt t="5268" x="1223963" y="977900"/>
          <p14:tracePt t="5283" x="1112838" y="917575"/>
          <p14:tracePt t="5286" x="1028700" y="874713"/>
          <p14:tracePt t="5304" x="925513" y="874713"/>
          <p14:tracePt t="5308" x="823913" y="874713"/>
          <p14:tracePt t="5319" x="704850" y="935038"/>
          <p14:tracePt t="5331" x="628650" y="1003300"/>
          <p14:tracePt t="5336" x="552450" y="1069975"/>
          <p14:tracePt t="5350" x="484188" y="1138238"/>
          <p14:tracePt t="5356" x="425450" y="1216025"/>
          <p14:tracePt t="5369" x="400050" y="1292225"/>
          <p14:tracePt t="5383" x="365125" y="1368425"/>
          <p14:tracePt t="5386" x="331788" y="1452563"/>
          <p14:tracePt t="5401" x="322263" y="1530350"/>
          <p14:tracePt t="5408" x="306388" y="1614488"/>
          <p14:tracePt t="5418" x="296863" y="1700213"/>
          <p14:tracePt t="5431" x="296863" y="1784350"/>
          <p14:tracePt t="5436" x="296863" y="1844675"/>
          <p14:tracePt t="5450" x="296863" y="1903413"/>
          <p14:tracePt t="5458" x="296863" y="1963738"/>
          <p14:tracePt t="5468" x="339725" y="2039938"/>
          <p14:tracePt t="5484" x="433388" y="2133600"/>
          <p14:tracePt t="5486" x="577850" y="2217738"/>
          <p14:tracePt t="5500" x="849313" y="2336800"/>
          <p14:tracePt t="5505" x="1138238" y="2447925"/>
          <p14:tracePt t="5518" x="1452563" y="2516188"/>
          <p14:tracePt t="5530" x="1708150" y="2557463"/>
          <p14:tracePt t="5536" x="1852613" y="2582863"/>
          <p14:tracePt t="5550" x="1971675" y="2582863"/>
          <p14:tracePt t="5559" x="2055813" y="2582863"/>
          <p14:tracePt t="5570" x="2124075" y="2574925"/>
          <p14:tracePt t="5581" x="2166938" y="2549525"/>
          <p14:tracePt t="5587" x="2208213" y="2524125"/>
          <p14:tracePt t="5602" x="2225675" y="2489200"/>
          <p14:tracePt t="5606" x="2225675" y="2405063"/>
          <p14:tracePt t="5619" x="2208213" y="2278063"/>
          <p14:tracePt t="5630" x="2132013" y="2098675"/>
          <p14:tracePt t="5636" x="2005013" y="1903413"/>
          <p14:tracePt t="5649" x="1911350" y="1758950"/>
          <p14:tracePt t="5660" x="1843088" y="1665288"/>
          <p14:tracePt t="5668" x="1792288" y="1606550"/>
          <p14:tracePt t="5681" x="1749425" y="1563688"/>
          <p14:tracePt t="5686" x="1724025" y="1538288"/>
          <p14:tracePt t="5701" x="1716088" y="1520825"/>
          <p14:tracePt t="5705" x="1698625" y="1520825"/>
          <p14:tracePt t="5718" x="1682750" y="1512888"/>
          <p14:tracePt t="5729" x="1665288" y="1504950"/>
          <p14:tracePt t="5736" x="1657350" y="1495425"/>
          <p14:tracePt t="5750" x="1589088" y="1495425"/>
          <p14:tracePt t="5755" x="1503363" y="1487488"/>
          <p14:tracePt t="5768" x="1419225" y="1470025"/>
          <p14:tracePt t="5781" x="1333500" y="1470025"/>
          <p14:tracePt t="5786" x="1231900" y="1470025"/>
          <p14:tracePt t="5801" x="1155700" y="1477963"/>
          <p14:tracePt t="5807" x="1087438" y="1477963"/>
          <p14:tracePt t="5818" x="1044575" y="1487488"/>
          <p14:tracePt t="5827" x="993775" y="1495425"/>
          <p14:tracePt t="5841" x="968375" y="1504950"/>
          <p14:tracePt t="5851" x="942975" y="1512888"/>
          <p14:tracePt t="5856" x="917575" y="1512888"/>
          <p14:tracePt t="5869" x="892175" y="1520825"/>
          <p14:tracePt t="5902" x="858838" y="1520825"/>
          <p14:tracePt t="5906" x="849313" y="1520825"/>
          <p14:tracePt t="5965" x="849313" y="1530350"/>
          <p14:tracePt t="6936" x="884238" y="1530350"/>
          <p14:tracePt t="6945" x="1011238" y="1520825"/>
          <p14:tracePt t="6955" x="1155700" y="1504950"/>
          <p14:tracePt t="6968" x="1265238" y="1504950"/>
          <p14:tracePt t="6985" x="1435100" y="1512888"/>
          <p14:tracePt t="7001" x="1538288" y="1530350"/>
          <p14:tracePt t="7005" x="1639888" y="1546225"/>
          <p14:tracePt t="7018" x="1741488" y="1563688"/>
          <p14:tracePt t="7031" x="1852613" y="1597025"/>
          <p14:tracePt t="7036" x="1946275" y="1631950"/>
          <p14:tracePt t="7051" x="2030413" y="1657350"/>
          <p14:tracePt t="7056" x="2081213" y="1690688"/>
          <p14:tracePt t="7068" x="2132013" y="1708150"/>
          <p14:tracePt t="7084" x="2157413" y="1725613"/>
          <p14:tracePt t="7086" x="2166938" y="1733550"/>
          <p14:tracePt t="7100" x="2182813" y="1733550"/>
          <p14:tracePt t="7105" x="2192338" y="1741488"/>
          <p14:tracePt t="7119" x="2192338" y="1751013"/>
          <p14:tracePt t="7131" x="2192338" y="1758950"/>
          <p14:tracePt t="7135" x="2200275" y="1758950"/>
          <p14:tracePt t="7149" x="2208213" y="1758950"/>
          <p14:tracePt t="7159" x="2217738" y="1776413"/>
          <p14:tracePt t="7465" x="2395538" y="1885950"/>
          <p14:tracePt t="7481" x="2633663" y="2055813"/>
          <p14:tracePt t="7485" x="2760663" y="2159000"/>
          <p14:tracePt t="7500" x="2879725" y="2243138"/>
          <p14:tracePt t="7505" x="2955925" y="2303463"/>
          <p14:tracePt t="7517" x="3024188" y="2362200"/>
          <p14:tracePt t="7531" x="3059113" y="2397125"/>
          <p14:tracePt t="7535" x="3074988" y="2413000"/>
          <p14:tracePt t="7550" x="3092450" y="2430463"/>
          <p14:tracePt t="7555" x="3100388" y="2447925"/>
          <p14:tracePt t="7567" x="3109913" y="2447925"/>
          <p14:tracePt t="7581" x="3117850" y="2455863"/>
          <p14:tracePt t="7601" x="3117850" y="2463800"/>
          <p14:tracePt t="7605" x="3127375" y="2463800"/>
          <p14:tracePt t="7629" x="3127375" y="2473325"/>
          <p14:tracePt t="7795" x="3143250" y="2473325"/>
          <p14:tracePt t="7805" x="3186113" y="2481263"/>
          <p14:tracePt t="7817" x="3254375" y="2481263"/>
          <p14:tracePt t="7832" x="3348038" y="2498725"/>
          <p14:tracePt t="7836" x="3441700" y="2498725"/>
          <p14:tracePt t="7849" x="3543300" y="2516188"/>
          <p14:tracePt t="7855" x="3627438" y="2532063"/>
          <p14:tracePt t="7867" x="3703638" y="2541588"/>
          <p14:tracePt t="8085" x="3908425" y="2592388"/>
          <p14:tracePt t="8101" x="4171950" y="2676525"/>
          <p14:tracePt t="8106" x="4384675" y="2752725"/>
          <p14:tracePt t="8119" x="4511675" y="2795588"/>
          <p14:tracePt t="8130" x="4630738" y="2846388"/>
          <p14:tracePt t="8135" x="4706938" y="2881313"/>
          <p14:tracePt t="8149" x="4757738" y="2897188"/>
          <p14:tracePt t="8155" x="4791075" y="2906713"/>
          <p14:tracePt t="8168" x="4808538" y="2914650"/>
          <p14:tracePt t="8180" x="4826000" y="2922588"/>
          <p14:tracePt t="8185" x="4833938" y="2922588"/>
          <p14:tracePt t="8217" x="4843463" y="2922588"/>
          <p14:tracePt t="8239" x="4851400" y="2932113"/>
          <p14:tracePt t="8255" x="4859338" y="2940050"/>
          <p14:tracePt t="8279" x="4868863" y="2949575"/>
          <p14:tracePt t="8286" x="4876800" y="2957513"/>
          <p14:tracePt t="8305" x="4876800" y="2965450"/>
          <p14:tracePt t="8318" x="4884738" y="2965450"/>
          <p14:tracePt t="8554" x="5106988" y="2965450"/>
          <p14:tracePt t="8564" x="5429250" y="2982913"/>
          <p14:tracePt t="8579" x="5751513" y="3016250"/>
          <p14:tracePt t="8585" x="6065838" y="3094038"/>
          <p14:tracePt t="8601" x="6329363" y="3170238"/>
          <p14:tracePt t="8605" x="6542088" y="3246438"/>
          <p14:tracePt t="8617" x="6729413" y="3330575"/>
          <p14:tracePt t="8631" x="6856413" y="3390900"/>
          <p14:tracePt t="8635" x="6950075" y="3449638"/>
          <p14:tracePt t="8648" x="7018338" y="3492500"/>
          <p14:tracePt t="8655" x="7034213" y="3517900"/>
          <p14:tracePt t="8667" x="7059613" y="3535363"/>
          <p14:tracePt t="8682" x="7077075" y="3552825"/>
          <p14:tracePt t="8685" x="7085013" y="3552825"/>
          <p14:tracePt t="8701" x="7085013" y="3560763"/>
          <p14:tracePt t="8704" x="7094538" y="3568700"/>
          <p14:tracePt t="8731" x="7094538" y="3578225"/>
          <p14:tracePt t="8735" x="7094538" y="3586163"/>
          <p14:tracePt t="8749" x="7094538" y="3594100"/>
          <p14:tracePt t="8760" x="7094538" y="3619500"/>
          <p14:tracePt t="8770" x="7094538" y="3646488"/>
          <p14:tracePt t="8783" x="7085013" y="3662363"/>
          <p14:tracePt t="8786" x="7085013" y="3671888"/>
          <p14:tracePt t="8801" x="7077075" y="3687763"/>
          <p14:tracePt t="8808" x="7069138" y="3705225"/>
          <p14:tracePt t="8829" x="7059613" y="3705225"/>
          <p14:tracePt t="8835" x="7051675" y="3713163"/>
          <p14:tracePt t="8855" x="7051675" y="3722688"/>
          <p14:tracePt t="9105" x="7239000" y="3697288"/>
          <p14:tracePt t="9114" x="7535863" y="3662363"/>
          <p14:tracePt t="9128" x="7807325" y="3646488"/>
          <p14:tracePt t="9135" x="8037513" y="3646488"/>
          <p14:tracePt t="9147" x="8189913" y="3646488"/>
          <p14:tracePt t="9155" x="8334375" y="3687763"/>
          <p14:tracePt t="9167" x="8462963" y="3705225"/>
          <p14:tracePt t="9180" x="8572500" y="3738563"/>
          <p14:tracePt t="9185" x="8674100" y="3773488"/>
          <p14:tracePt t="9200" x="8750300" y="3824288"/>
          <p14:tracePt t="9205" x="8810625" y="3849688"/>
          <p14:tracePt t="9216" x="8843963" y="3883025"/>
          <p14:tracePt t="9228" x="8886825" y="3908425"/>
          <p14:tracePt t="9234" x="8912225" y="3935413"/>
          <p14:tracePt t="9247" x="8929688" y="3968750"/>
          <p14:tracePt t="9255" x="8947150" y="3994150"/>
          <p14:tracePt t="9267" x="8963025" y="4027488"/>
          <p14:tracePt t="9280" x="8963025" y="4037013"/>
          <p14:tracePt t="9284" x="8972550" y="4062413"/>
          <p14:tracePt t="9301" x="8972550" y="4070350"/>
          <p14:tracePt t="9306" x="8972550" y="4079875"/>
          <p14:tracePt t="9319" x="8972550" y="4087813"/>
          <p14:tracePt t="9328" x="8972550" y="4105275"/>
          <p14:tracePt t="9335" x="8972550" y="4130675"/>
          <p14:tracePt t="9348" x="8972550" y="4181475"/>
          <p14:tracePt t="9355" x="8972550" y="4257675"/>
          <p14:tracePt t="9367" x="8980488" y="4316413"/>
          <p14:tracePt t="9380" x="8980488" y="4359275"/>
          <p14:tracePt t="9385" x="8980488" y="4394200"/>
          <p14:tracePt t="9399" x="8980488" y="4402138"/>
          <p14:tracePt t="9404" x="8988425" y="4419600"/>
          <p14:tracePt t="9417" x="8988425" y="4435475"/>
          <p14:tracePt t="9435" x="8988425" y="4445000"/>
          <p14:tracePt t="9455" x="8988425" y="4452938"/>
          <p14:tracePt t="9544" x="8988425" y="4445000"/>
          <p14:tracePt t="9558" x="8997950" y="4410075"/>
          <p14:tracePt t="9567" x="9048750" y="4308475"/>
          <p14:tracePt t="9576" x="9091613" y="4224338"/>
          <p14:tracePt t="9584" x="9150350" y="4130675"/>
          <p14:tracePt t="9599" x="9226550" y="4062413"/>
          <p14:tracePt t="9604" x="9320213" y="4002088"/>
          <p14:tracePt t="9617" x="9405938" y="3960813"/>
          <p14:tracePt t="9628" x="9498013" y="3935413"/>
          <p14:tracePt t="9635" x="9601200" y="3917950"/>
          <p14:tracePt t="9648" x="9694863" y="3917950"/>
          <p14:tracePt t="9655" x="9779000" y="3917950"/>
          <p14:tracePt t="9667" x="9880600" y="3943350"/>
          <p14:tracePt t="9679" x="9974263" y="3986213"/>
          <p14:tracePt t="9685" x="10050463" y="4044950"/>
          <p14:tracePt t="9699" x="10126663" y="4087813"/>
          <p14:tracePt t="9704" x="10186988" y="4138613"/>
          <p14:tracePt t="9717" x="10220325" y="4189413"/>
          <p14:tracePt t="9728" x="10255250" y="4224338"/>
          <p14:tracePt t="9734" x="10255250" y="4249738"/>
          <p14:tracePt t="9748" x="10271125" y="4275138"/>
          <p14:tracePt t="9754" x="10271125" y="4283075"/>
          <p14:tracePt t="9767" x="10271125" y="4300538"/>
          <p14:tracePt t="9964" x="10450513" y="4503738"/>
          <p14:tracePt t="9980" x="10688638" y="4775200"/>
          <p14:tracePt t="9986" x="10874375" y="5013325"/>
          <p14:tracePt t="10000" x="10977563" y="5116513"/>
          <p14:tracePt t="10004" x="11061700" y="5226050"/>
          <p14:tracePt t="10017" x="11112500" y="5294313"/>
          <p14:tracePt t="10027" x="11155363" y="5345113"/>
          <p14:tracePt t="10035" x="11172825" y="5362575"/>
          <p14:tracePt t="10047" x="11188700" y="5387975"/>
          <p14:tracePt t="10054" x="11198225" y="5405438"/>
          <p14:tracePt t="10068" x="11206163" y="5413375"/>
          <p14:tracePt t="10099" x="11206163" y="5421313"/>
          <p14:tracePt t="10127" x="11206163" y="5430838"/>
          <p14:tracePt t="10414" x="11342688" y="5226050"/>
          <p14:tracePt t="10428" x="11571288" y="4911725"/>
          <p14:tracePt t="10435" x="11809413" y="4614863"/>
          <p14:tracePt t="10448" x="12065000" y="4359275"/>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0: Paso 2a: Evalue su Intervención">
            <a:extLst>
              <a:ext uri="{FF2B5EF4-FFF2-40B4-BE49-F238E27FC236}">
                <a16:creationId xmlns:a16="http://schemas.microsoft.com/office/drawing/2014/main" id="{AA5A2B27-8A8B-43EF-AF60-BD11A6E41202}"/>
              </a:ext>
            </a:extLst>
          </p:cNvPr>
          <p:cNvSpPr>
            <a:spLocks noGrp="1"/>
          </p:cNvSpPr>
          <p:nvPr>
            <p:ph type="ctrTitle"/>
          </p:nvPr>
        </p:nvSpPr>
        <p:spPr>
          <a:xfrm>
            <a:off x="411320" y="142509"/>
            <a:ext cx="10276913" cy="961175"/>
          </a:xfrm>
        </p:spPr>
        <p:txBody>
          <a:bodyPr>
            <a:normAutofit/>
          </a:bodyPr>
          <a:lstStyle/>
          <a:p>
            <a:pPr algn="l"/>
            <a:r>
              <a:rPr lang="en-US" sz="4800" dirty="0"/>
              <a:t>Paso 2a: </a:t>
            </a:r>
            <a:r>
              <a:rPr lang="en-US" sz="4800" dirty="0" err="1"/>
              <a:t>Evalue</a:t>
            </a:r>
            <a:r>
              <a:rPr lang="en-US" sz="4800" dirty="0"/>
              <a:t> </a:t>
            </a:r>
            <a:r>
              <a:rPr lang="en-US" sz="4800" dirty="0" err="1"/>
              <a:t>su</a:t>
            </a:r>
            <a:r>
              <a:rPr lang="en-US" sz="4800" dirty="0"/>
              <a:t> </a:t>
            </a:r>
            <a:r>
              <a:rPr lang="en-US" sz="4800" dirty="0" err="1"/>
              <a:t>Intervención</a:t>
            </a:r>
            <a:endParaRPr lang="en-US" sz="11500" dirty="0"/>
          </a:p>
        </p:txBody>
      </p:sp>
      <p:sp>
        <p:nvSpPr>
          <p:cNvPr id="3" name="Content Placeholder 2" descr="Considere un indicador u objetivo en relación al resto de ellos.&#10;">
            <a:extLst>
              <a:ext uri="{FF2B5EF4-FFF2-40B4-BE49-F238E27FC236}">
                <a16:creationId xmlns:a16="http://schemas.microsoft.com/office/drawing/2014/main" id="{899D53A3-0873-4795-B6D8-E299669A3614}"/>
              </a:ext>
            </a:extLst>
          </p:cNvPr>
          <p:cNvSpPr>
            <a:spLocks noGrp="1"/>
          </p:cNvSpPr>
          <p:nvPr>
            <p:ph sz="quarter" idx="13"/>
          </p:nvPr>
        </p:nvSpPr>
        <p:spPr>
          <a:xfrm>
            <a:off x="661999" y="1225551"/>
            <a:ext cx="11049837" cy="628302"/>
          </a:xfrm>
        </p:spPr>
        <p:txBody>
          <a:bodyPr>
            <a:normAutofit/>
          </a:bodyPr>
          <a:lstStyle/>
          <a:p>
            <a:pPr marL="0" indent="0">
              <a:buNone/>
            </a:pPr>
            <a:r>
              <a:rPr lang="es-ES" sz="2800" dirty="0"/>
              <a:t>Considere un indicador u objetivo en relación al resto de ellos.</a:t>
            </a:r>
            <a:endParaRPr lang="en-US" dirty="0"/>
          </a:p>
        </p:txBody>
      </p:sp>
      <p:grpSp>
        <p:nvGrpSpPr>
          <p:cNvPr id="19" name="Group 18" descr="Cadena de tres resultados con sus respectivos indicadores y objetivos:&#10;&#10;Cadena de resultados:&#10;1) Supervisores capacitados en prácticas laborales&#10;&#10;2) Actores del sector privado aumentan su conocimiento de las prácticas laborales&#10;&#10;3) Mayor uso de mejores prácticas laborales&#10;&#10;Indicadores:&#10;&#10;1) # de supervisores capacitados en prácticas laborales mejoradas&#10;&#10;2) # de supervisores que pueden identificar 4 o más prácticas laborales buenas&#10;&#10;3) # de supervisores observados usando mejores prácticas laborales&#10;&#10;Objetivos:&#10;&#10;1) 2,000&#10;&#10;2) 1,200&#10;&#10;3) ???&#10;&#10;&#10;&#10;">
            <a:extLst>
              <a:ext uri="{FF2B5EF4-FFF2-40B4-BE49-F238E27FC236}">
                <a16:creationId xmlns:a16="http://schemas.microsoft.com/office/drawing/2014/main" id="{EFA51FD0-FFF1-30CA-7AAC-D60F03EFC840}"/>
              </a:ext>
            </a:extLst>
          </p:cNvPr>
          <p:cNvGrpSpPr/>
          <p:nvPr/>
        </p:nvGrpSpPr>
        <p:grpSpPr>
          <a:xfrm>
            <a:off x="886457" y="1912469"/>
            <a:ext cx="9973609" cy="3808187"/>
            <a:chOff x="886457" y="1912469"/>
            <a:chExt cx="9973609" cy="3808187"/>
          </a:xfrm>
        </p:grpSpPr>
        <p:sp>
          <p:nvSpPr>
            <p:cNvPr id="16" name="TextBox 15" descr="Cadena de resultados&#10;&#10;">
              <a:extLst>
                <a:ext uri="{FF2B5EF4-FFF2-40B4-BE49-F238E27FC236}">
                  <a16:creationId xmlns:a16="http://schemas.microsoft.com/office/drawing/2014/main" id="{D57E2ADC-2CEF-4AFD-B14D-A09E1C74ECFD}"/>
                </a:ext>
              </a:extLst>
            </p:cNvPr>
            <p:cNvSpPr txBox="1"/>
            <p:nvPr/>
          </p:nvSpPr>
          <p:spPr>
            <a:xfrm>
              <a:off x="1250164" y="1945485"/>
              <a:ext cx="2874698" cy="461665"/>
            </a:xfrm>
            <a:prstGeom prst="rect">
              <a:avLst/>
            </a:prstGeom>
            <a:noFill/>
          </p:spPr>
          <p:txBody>
            <a:bodyPr wrap="none" rtlCol="0">
              <a:spAutoFit/>
            </a:bodyPr>
            <a:lstStyle/>
            <a:p>
              <a:r>
                <a:rPr lang="en-US" sz="2400" u="sng" dirty="0"/>
                <a:t>Cadena de </a:t>
              </a:r>
              <a:r>
                <a:rPr lang="en-US" sz="2400" u="sng" dirty="0" err="1"/>
                <a:t>resultados</a:t>
              </a:r>
              <a:endParaRPr lang="en-US" sz="2400" u="sng" dirty="0"/>
            </a:p>
          </p:txBody>
        </p:sp>
        <p:sp>
          <p:nvSpPr>
            <p:cNvPr id="17" name="TextBox 16" descr="Indicadores&#10;">
              <a:extLst>
                <a:ext uri="{FF2B5EF4-FFF2-40B4-BE49-F238E27FC236}">
                  <a16:creationId xmlns:a16="http://schemas.microsoft.com/office/drawing/2014/main" id="{4BAFF2FB-D045-48D4-A2AF-C890710B1388}"/>
                </a:ext>
              </a:extLst>
            </p:cNvPr>
            <p:cNvSpPr txBox="1"/>
            <p:nvPr/>
          </p:nvSpPr>
          <p:spPr>
            <a:xfrm>
              <a:off x="5217593" y="1940817"/>
              <a:ext cx="1631985" cy="461665"/>
            </a:xfrm>
            <a:prstGeom prst="rect">
              <a:avLst/>
            </a:prstGeom>
            <a:noFill/>
          </p:spPr>
          <p:txBody>
            <a:bodyPr wrap="none" rtlCol="0">
              <a:spAutoFit/>
            </a:bodyPr>
            <a:lstStyle/>
            <a:p>
              <a:r>
                <a:rPr lang="en-US" sz="2400" u="sng" dirty="0" err="1"/>
                <a:t>Indicadores</a:t>
              </a:r>
              <a:endParaRPr lang="en-US" sz="2400" u="sng" dirty="0"/>
            </a:p>
          </p:txBody>
        </p:sp>
        <p:sp>
          <p:nvSpPr>
            <p:cNvPr id="18" name="TextBox 17" descr="Objetivos&#10;">
              <a:extLst>
                <a:ext uri="{FF2B5EF4-FFF2-40B4-BE49-F238E27FC236}">
                  <a16:creationId xmlns:a16="http://schemas.microsoft.com/office/drawing/2014/main" id="{A2DDAEFF-7581-4DF0-A584-DF4B62DBF787}"/>
                </a:ext>
              </a:extLst>
            </p:cNvPr>
            <p:cNvSpPr txBox="1"/>
            <p:nvPr/>
          </p:nvSpPr>
          <p:spPr>
            <a:xfrm>
              <a:off x="9100891" y="1912469"/>
              <a:ext cx="1367939" cy="461665"/>
            </a:xfrm>
            <a:prstGeom prst="rect">
              <a:avLst/>
            </a:prstGeom>
            <a:noFill/>
          </p:spPr>
          <p:txBody>
            <a:bodyPr wrap="none" rtlCol="0">
              <a:spAutoFit/>
            </a:bodyPr>
            <a:lstStyle/>
            <a:p>
              <a:r>
                <a:rPr lang="en-US" sz="2400" u="sng" dirty="0" err="1"/>
                <a:t>Objetivos</a:t>
              </a:r>
              <a:endParaRPr lang="en-US" sz="2400" u="sng" dirty="0"/>
            </a:p>
          </p:txBody>
        </p:sp>
        <p:sp>
          <p:nvSpPr>
            <p:cNvPr id="7" name="Rectangle 6" descr="Supervisores capacitados en prácticas laborales&#10;">
              <a:extLst>
                <a:ext uri="{FF2B5EF4-FFF2-40B4-BE49-F238E27FC236}">
                  <a16:creationId xmlns:a16="http://schemas.microsoft.com/office/drawing/2014/main" id="{F3E14668-872C-4B36-B659-C23874B364C6}"/>
                </a:ext>
              </a:extLst>
            </p:cNvPr>
            <p:cNvSpPr/>
            <p:nvPr/>
          </p:nvSpPr>
          <p:spPr>
            <a:xfrm>
              <a:off x="886457" y="4896475"/>
              <a:ext cx="3222080" cy="8241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endParaRPr>
            </a:p>
            <a:p>
              <a:pPr algn="ctr"/>
              <a:r>
                <a:rPr lang="es-ES" dirty="0">
                  <a:solidFill>
                    <a:schemeClr val="tx1"/>
                  </a:solidFill>
                </a:rPr>
                <a:t>Supervisores capacitados en prácticas laborales</a:t>
              </a:r>
              <a:endParaRPr lang="en-US" dirty="0">
                <a:solidFill>
                  <a:schemeClr val="tx1"/>
                </a:solidFill>
              </a:endParaRPr>
            </a:p>
          </p:txBody>
        </p:sp>
        <p:sp>
          <p:nvSpPr>
            <p:cNvPr id="11" name="Rectangle 10" descr="# de supervisores capacitados en prácticas laborales mejoradas&#10;">
              <a:extLst>
                <a:ext uri="{FF2B5EF4-FFF2-40B4-BE49-F238E27FC236}">
                  <a16:creationId xmlns:a16="http://schemas.microsoft.com/office/drawing/2014/main" id="{B7F7FE69-6B9E-4331-82F8-EC4542F61C88}"/>
                </a:ext>
              </a:extLst>
            </p:cNvPr>
            <p:cNvSpPr/>
            <p:nvPr/>
          </p:nvSpPr>
          <p:spPr>
            <a:xfrm>
              <a:off x="4639048" y="4847474"/>
              <a:ext cx="4266958" cy="707886"/>
            </a:xfrm>
            <a:prstGeom prst="rect">
              <a:avLst/>
            </a:prstGeom>
          </p:spPr>
          <p:txBody>
            <a:bodyPr wrap="square">
              <a:spAutoFit/>
            </a:bodyPr>
            <a:lstStyle/>
            <a:p>
              <a:r>
                <a:rPr lang="es-ES" sz="2000" b="0" i="0" dirty="0">
                  <a:solidFill>
                    <a:srgbClr val="202124"/>
                  </a:solidFill>
                  <a:effectLst/>
                  <a:latin typeface="Roboto" panose="02000000000000000000" pitchFamily="2" charset="0"/>
                </a:rPr>
                <a:t># de supervisores capacitados en prácticas laborales mejoradas</a:t>
              </a:r>
              <a:endParaRPr lang="en-US" sz="2000" dirty="0"/>
            </a:p>
          </p:txBody>
        </p:sp>
        <p:sp>
          <p:nvSpPr>
            <p:cNvPr id="12" name="Rectangle 11" descr="2,000&#10;">
              <a:extLst>
                <a:ext uri="{FF2B5EF4-FFF2-40B4-BE49-F238E27FC236}">
                  <a16:creationId xmlns:a16="http://schemas.microsoft.com/office/drawing/2014/main" id="{08449039-F6AA-4980-98CA-F6C2DF0B2DFA}"/>
                </a:ext>
              </a:extLst>
            </p:cNvPr>
            <p:cNvSpPr/>
            <p:nvPr/>
          </p:nvSpPr>
          <p:spPr>
            <a:xfrm>
              <a:off x="9180558" y="4841702"/>
              <a:ext cx="1679508" cy="461665"/>
            </a:xfrm>
            <a:prstGeom prst="rect">
              <a:avLst/>
            </a:prstGeom>
          </p:spPr>
          <p:txBody>
            <a:bodyPr wrap="square">
              <a:spAutoFit/>
            </a:bodyPr>
            <a:lstStyle/>
            <a:p>
              <a:r>
                <a:rPr lang="en-US" sz="2400" dirty="0"/>
                <a:t>2,000</a:t>
              </a:r>
            </a:p>
          </p:txBody>
        </p:sp>
        <p:sp>
          <p:nvSpPr>
            <p:cNvPr id="9" name="Right Arrow 11">
              <a:extLst>
                <a:ext uri="{FF2B5EF4-FFF2-40B4-BE49-F238E27FC236}">
                  <a16:creationId xmlns:a16="http://schemas.microsoft.com/office/drawing/2014/main" id="{BC00F360-E217-464F-A30C-E3FF20ED872C}"/>
                </a:ext>
              </a:extLst>
            </p:cNvPr>
            <p:cNvSpPr/>
            <p:nvPr/>
          </p:nvSpPr>
          <p:spPr>
            <a:xfrm rot="16200000">
              <a:off x="2264356" y="4512224"/>
              <a:ext cx="399632" cy="318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Rectangle 5" descr="Actores del sector privado aumentan su conocimiento de las prácticas laborales&#10;">
              <a:extLst>
                <a:ext uri="{FF2B5EF4-FFF2-40B4-BE49-F238E27FC236}">
                  <a16:creationId xmlns:a16="http://schemas.microsoft.com/office/drawing/2014/main" id="{5B39D3B3-88E0-47EE-BBDB-4DE877ABE64B}"/>
                </a:ext>
              </a:extLst>
            </p:cNvPr>
            <p:cNvSpPr/>
            <p:nvPr/>
          </p:nvSpPr>
          <p:spPr>
            <a:xfrm>
              <a:off x="924035" y="3623664"/>
              <a:ext cx="3222080" cy="8606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rPr>
                <a:t>Actores del sector privado aumentan su conocimiento de las prácticas laborales</a:t>
              </a:r>
              <a:endParaRPr lang="en-US" dirty="0">
                <a:solidFill>
                  <a:schemeClr val="tx1"/>
                </a:solidFill>
              </a:endParaRPr>
            </a:p>
          </p:txBody>
        </p:sp>
        <p:sp>
          <p:nvSpPr>
            <p:cNvPr id="13" name="Rectangle 12" descr="# de supervisores que pueden identificar 4 o más prácticas laborales buenas&#10;">
              <a:extLst>
                <a:ext uri="{FF2B5EF4-FFF2-40B4-BE49-F238E27FC236}">
                  <a16:creationId xmlns:a16="http://schemas.microsoft.com/office/drawing/2014/main" id="{717CA459-964A-4D1E-9D22-910172474B5B}"/>
                </a:ext>
              </a:extLst>
            </p:cNvPr>
            <p:cNvSpPr/>
            <p:nvPr/>
          </p:nvSpPr>
          <p:spPr>
            <a:xfrm>
              <a:off x="4709217" y="3620590"/>
              <a:ext cx="4209314" cy="1015663"/>
            </a:xfrm>
            <a:prstGeom prst="rect">
              <a:avLst/>
            </a:prstGeom>
          </p:spPr>
          <p:txBody>
            <a:bodyPr wrap="square">
              <a:spAutoFit/>
            </a:bodyPr>
            <a:lstStyle/>
            <a:p>
              <a:r>
                <a:rPr lang="es-ES" sz="2000" dirty="0"/>
                <a:t># de supervisores que pueden identificar 4 o más prácticas laborales buenas</a:t>
              </a:r>
              <a:endParaRPr lang="en-US" sz="2000" dirty="0"/>
            </a:p>
          </p:txBody>
        </p:sp>
        <p:sp>
          <p:nvSpPr>
            <p:cNvPr id="14" name="Rectangle 13" descr="1,200&#10;">
              <a:extLst>
                <a:ext uri="{FF2B5EF4-FFF2-40B4-BE49-F238E27FC236}">
                  <a16:creationId xmlns:a16="http://schemas.microsoft.com/office/drawing/2014/main" id="{5C4A7D0E-1E2F-4BED-A822-6EF44104C8F6}"/>
                </a:ext>
              </a:extLst>
            </p:cNvPr>
            <p:cNvSpPr/>
            <p:nvPr/>
          </p:nvSpPr>
          <p:spPr>
            <a:xfrm>
              <a:off x="9149796" y="3781772"/>
              <a:ext cx="1710270" cy="461665"/>
            </a:xfrm>
            <a:prstGeom prst="rect">
              <a:avLst/>
            </a:prstGeom>
          </p:spPr>
          <p:txBody>
            <a:bodyPr wrap="square">
              <a:spAutoFit/>
            </a:bodyPr>
            <a:lstStyle/>
            <a:p>
              <a:r>
                <a:rPr lang="en-US" sz="2400" dirty="0"/>
                <a:t>1,200</a:t>
              </a:r>
            </a:p>
          </p:txBody>
        </p:sp>
        <p:sp>
          <p:nvSpPr>
            <p:cNvPr id="10" name="Right Arrow 12">
              <a:extLst>
                <a:ext uri="{FF2B5EF4-FFF2-40B4-BE49-F238E27FC236}">
                  <a16:creationId xmlns:a16="http://schemas.microsoft.com/office/drawing/2014/main" id="{DEADEC3E-74D5-48F8-8C2A-CBDE99668F78}"/>
                </a:ext>
              </a:extLst>
            </p:cNvPr>
            <p:cNvSpPr/>
            <p:nvPr/>
          </p:nvSpPr>
          <p:spPr>
            <a:xfrm rot="16200000">
              <a:off x="2285952" y="3282415"/>
              <a:ext cx="318867" cy="35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descr="Mayor uso de mejores prácticas laborales&#10;">
              <a:extLst>
                <a:ext uri="{FF2B5EF4-FFF2-40B4-BE49-F238E27FC236}">
                  <a16:creationId xmlns:a16="http://schemas.microsoft.com/office/drawing/2014/main" id="{C2C60FAF-6468-460C-AE4B-C39A2B5052BC}"/>
                </a:ext>
              </a:extLst>
            </p:cNvPr>
            <p:cNvSpPr/>
            <p:nvPr/>
          </p:nvSpPr>
          <p:spPr>
            <a:xfrm>
              <a:off x="1002082" y="2618793"/>
              <a:ext cx="3093929" cy="667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rPr>
                <a:t>Mayor uso de mejores prácticas laborales</a:t>
              </a:r>
              <a:endParaRPr lang="en-US" dirty="0">
                <a:solidFill>
                  <a:schemeClr val="tx1"/>
                </a:solidFill>
              </a:endParaRPr>
            </a:p>
          </p:txBody>
        </p:sp>
        <p:sp>
          <p:nvSpPr>
            <p:cNvPr id="8" name="Rectangle 7" descr="# de supervisores observados usando mejores prácticas laborales&#10;">
              <a:extLst>
                <a:ext uri="{FF2B5EF4-FFF2-40B4-BE49-F238E27FC236}">
                  <a16:creationId xmlns:a16="http://schemas.microsoft.com/office/drawing/2014/main" id="{87EA87CB-9D51-4260-8C94-CBD3D4AC4C69}"/>
                </a:ext>
              </a:extLst>
            </p:cNvPr>
            <p:cNvSpPr/>
            <p:nvPr/>
          </p:nvSpPr>
          <p:spPr>
            <a:xfrm>
              <a:off x="4689203" y="2532689"/>
              <a:ext cx="3828495" cy="707886"/>
            </a:xfrm>
            <a:prstGeom prst="rect">
              <a:avLst/>
            </a:prstGeom>
          </p:spPr>
          <p:txBody>
            <a:bodyPr wrap="square">
              <a:spAutoFit/>
            </a:bodyPr>
            <a:lstStyle/>
            <a:p>
              <a:r>
                <a:rPr lang="es-ES" sz="2000" dirty="0"/>
                <a:t># de supervisores observados usando mejores prácticas laborales</a:t>
              </a:r>
              <a:endParaRPr lang="en-US" sz="2000" dirty="0"/>
            </a:p>
          </p:txBody>
        </p:sp>
        <p:sp>
          <p:nvSpPr>
            <p:cNvPr id="15" name="Rectangle 14" descr="???&#10;">
              <a:extLst>
                <a:ext uri="{FF2B5EF4-FFF2-40B4-BE49-F238E27FC236}">
                  <a16:creationId xmlns:a16="http://schemas.microsoft.com/office/drawing/2014/main" id="{170DD403-2F4B-4195-B2E6-E53CAE95A21E}"/>
                </a:ext>
              </a:extLst>
            </p:cNvPr>
            <p:cNvSpPr/>
            <p:nvPr/>
          </p:nvSpPr>
          <p:spPr>
            <a:xfrm>
              <a:off x="9295029" y="2614564"/>
              <a:ext cx="889564" cy="461665"/>
            </a:xfrm>
            <a:prstGeom prst="rect">
              <a:avLst/>
            </a:prstGeom>
          </p:spPr>
          <p:txBody>
            <a:bodyPr wrap="square">
              <a:spAutoFit/>
            </a:bodyPr>
            <a:lstStyle/>
            <a:p>
              <a:r>
                <a:rPr lang="en-US" sz="2400" dirty="0"/>
                <a:t>???</a:t>
              </a:r>
            </a:p>
          </p:txBody>
        </p:sp>
      </p:gr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411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1: Paso 2a: Evalue su Intervención">
            <a:extLst>
              <a:ext uri="{FF2B5EF4-FFF2-40B4-BE49-F238E27FC236}">
                <a16:creationId xmlns:a16="http://schemas.microsoft.com/office/drawing/2014/main" id="{AA5A2B27-8A8B-43EF-AF60-BD11A6E41202}"/>
              </a:ext>
            </a:extLst>
          </p:cNvPr>
          <p:cNvSpPr>
            <a:spLocks noGrp="1"/>
          </p:cNvSpPr>
          <p:nvPr>
            <p:ph type="ctrTitle"/>
          </p:nvPr>
        </p:nvSpPr>
        <p:spPr>
          <a:xfrm>
            <a:off x="256406" y="154523"/>
            <a:ext cx="10276913" cy="961175"/>
          </a:xfrm>
        </p:spPr>
        <p:txBody>
          <a:bodyPr>
            <a:normAutofit/>
          </a:bodyPr>
          <a:lstStyle/>
          <a:p>
            <a:pPr algn="l"/>
            <a:r>
              <a:rPr lang="en-US" sz="4400" dirty="0"/>
              <a:t>Paso 2a: </a:t>
            </a:r>
            <a:r>
              <a:rPr lang="en-US" sz="4400" dirty="0" err="1"/>
              <a:t>Evalue</a:t>
            </a:r>
            <a:r>
              <a:rPr lang="en-US" sz="4400" dirty="0"/>
              <a:t> </a:t>
            </a:r>
            <a:r>
              <a:rPr lang="en-US" sz="4400" dirty="0" err="1"/>
              <a:t>su</a:t>
            </a:r>
            <a:r>
              <a:rPr lang="en-US" sz="4400" dirty="0"/>
              <a:t> </a:t>
            </a:r>
            <a:r>
              <a:rPr lang="en-US" sz="4400" dirty="0" err="1"/>
              <a:t>Intervenci</a:t>
            </a:r>
            <a:r>
              <a:rPr lang="es-CO" sz="4400" dirty="0" err="1"/>
              <a:t>ón</a:t>
            </a:r>
            <a:endParaRPr lang="en-US" sz="9600" dirty="0"/>
          </a:p>
        </p:txBody>
      </p:sp>
      <p:sp>
        <p:nvSpPr>
          <p:cNvPr id="3" name="Content Placeholder 2" descr="Tome en cuenta el ritmo del cambio:&#10;¿Cuándo implementará los componentes de su intervención?&#10;¿Cuántos beneficiarios espera alcanzar anualmente con los recursos disponibles?&#10;">
            <a:extLst>
              <a:ext uri="{FF2B5EF4-FFF2-40B4-BE49-F238E27FC236}">
                <a16:creationId xmlns:a16="http://schemas.microsoft.com/office/drawing/2014/main" id="{899D53A3-0873-4795-B6D8-E299669A3614}"/>
              </a:ext>
            </a:extLst>
          </p:cNvPr>
          <p:cNvSpPr>
            <a:spLocks noGrp="1"/>
          </p:cNvSpPr>
          <p:nvPr>
            <p:ph sz="quarter" idx="13"/>
          </p:nvPr>
        </p:nvSpPr>
        <p:spPr>
          <a:xfrm>
            <a:off x="276850" y="1423511"/>
            <a:ext cx="11635509" cy="1892789"/>
          </a:xfrm>
        </p:spPr>
        <p:txBody>
          <a:bodyPr>
            <a:normAutofit/>
          </a:bodyPr>
          <a:lstStyle/>
          <a:p>
            <a:pPr marL="0" indent="0">
              <a:buNone/>
            </a:pPr>
            <a:r>
              <a:rPr lang="en-US" sz="3200" b="1" dirty="0"/>
              <a:t>Tome </a:t>
            </a:r>
            <a:r>
              <a:rPr lang="en-US" sz="3200" b="1" dirty="0" err="1"/>
              <a:t>en</a:t>
            </a:r>
            <a:r>
              <a:rPr lang="en-US" sz="3200" b="1" dirty="0"/>
              <a:t> </a:t>
            </a:r>
            <a:r>
              <a:rPr lang="en-US" sz="3200" b="1" dirty="0" err="1"/>
              <a:t>cuenta</a:t>
            </a:r>
            <a:r>
              <a:rPr lang="en-US" sz="3200" b="1" dirty="0"/>
              <a:t> </a:t>
            </a:r>
            <a:r>
              <a:rPr lang="en-US" sz="3200" b="1" dirty="0" err="1"/>
              <a:t>el</a:t>
            </a:r>
            <a:r>
              <a:rPr lang="en-US" sz="3200" b="1" dirty="0"/>
              <a:t> </a:t>
            </a:r>
            <a:r>
              <a:rPr lang="en-US" sz="3200" b="1" dirty="0" err="1"/>
              <a:t>ritmo</a:t>
            </a:r>
            <a:r>
              <a:rPr lang="en-US" sz="3200" b="1" dirty="0"/>
              <a:t> del </a:t>
            </a:r>
            <a:r>
              <a:rPr lang="en-US" sz="3200" b="1" dirty="0" err="1"/>
              <a:t>cambio</a:t>
            </a:r>
            <a:r>
              <a:rPr lang="en-US" sz="3200" b="1" dirty="0"/>
              <a:t>:</a:t>
            </a:r>
          </a:p>
          <a:p>
            <a:r>
              <a:rPr lang="es-ES" sz="2400" dirty="0"/>
              <a:t>¿Cuándo implementará los componentes de su intervención?</a:t>
            </a:r>
          </a:p>
          <a:p>
            <a:r>
              <a:rPr lang="es-ES" sz="2400" dirty="0"/>
              <a:t>¿Cuántos beneficiarios espera alcanzar anualmente con los recursos disponibles?</a:t>
            </a:r>
            <a:endParaRPr lang="en-US" sz="2400" dirty="0"/>
          </a:p>
        </p:txBody>
      </p:sp>
      <p:graphicFrame>
        <p:nvGraphicFramePr>
          <p:cNvPr id="5" name="Chart 4" descr="Gráfica de barra de los objetivos para el número de maestros capacitados (interino)&#10;&#10;Eje X muestra los años del 2014 al 2019&#10;&#10;Eje Y muestra los objetivos trazados de 0 a 400.">
            <a:extLst>
              <a:ext uri="{FF2B5EF4-FFF2-40B4-BE49-F238E27FC236}">
                <a16:creationId xmlns:a16="http://schemas.microsoft.com/office/drawing/2014/main" id="{4D8F43DB-EC07-4265-A776-8DD92106CDF2}"/>
              </a:ext>
            </a:extLst>
          </p:cNvPr>
          <p:cNvGraphicFramePr>
            <a:graphicFrameLocks/>
          </p:cNvGraphicFramePr>
          <p:nvPr>
            <p:extLst>
              <p:ext uri="{D42A27DB-BD31-4B8C-83A1-F6EECF244321}">
                <p14:modId xmlns:p14="http://schemas.microsoft.com/office/powerpoint/2010/main" val="2497882663"/>
              </p:ext>
            </p:extLst>
          </p:nvPr>
        </p:nvGraphicFramePr>
        <p:xfrm>
          <a:off x="186613" y="3582955"/>
          <a:ext cx="5523722" cy="2617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Gráfica de barra de los objetivos para el número de maestros capacitados (Acumulativo)&#10;&#10;Eje X muestra los años del 2014 al 2019&#10;&#10;Eje Y muestra los objetivos trazados de 0 a 1000.">
            <a:extLst>
              <a:ext uri="{FF2B5EF4-FFF2-40B4-BE49-F238E27FC236}">
                <a16:creationId xmlns:a16="http://schemas.microsoft.com/office/drawing/2014/main" id="{996E204E-FB32-45DE-A7B7-3183EA68937B}"/>
              </a:ext>
            </a:extLst>
          </p:cNvPr>
          <p:cNvGraphicFramePr>
            <a:graphicFrameLocks/>
          </p:cNvGraphicFramePr>
          <p:nvPr>
            <p:extLst>
              <p:ext uri="{D42A27DB-BD31-4B8C-83A1-F6EECF244321}">
                <p14:modId xmlns:p14="http://schemas.microsoft.com/office/powerpoint/2010/main" val="3333408401"/>
              </p:ext>
            </p:extLst>
          </p:nvPr>
        </p:nvGraphicFramePr>
        <p:xfrm>
          <a:off x="6139544" y="3303037"/>
          <a:ext cx="5896946" cy="2892491"/>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755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22: Paso 2b: Tendencias Históricas y Pronósticos">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Paso 2b: </a:t>
            </a:r>
            <a:r>
              <a:rPr lang="en-US" sz="4400" dirty="0" err="1"/>
              <a:t>Tendencias</a:t>
            </a:r>
            <a:r>
              <a:rPr lang="en-US" sz="4400" dirty="0"/>
              <a:t> </a:t>
            </a:r>
            <a:r>
              <a:rPr lang="en-US" sz="4400" dirty="0" err="1"/>
              <a:t>Históricas</a:t>
            </a:r>
            <a:r>
              <a:rPr lang="en-US" sz="4400" dirty="0"/>
              <a:t> y </a:t>
            </a:r>
            <a:r>
              <a:rPr lang="en-US" sz="4400" dirty="0" err="1"/>
              <a:t>Pronósticos</a:t>
            </a:r>
            <a:r>
              <a:rPr lang="en-US" sz="4400" dirty="0"/>
              <a:t>	</a:t>
            </a:r>
          </a:p>
        </p:txBody>
      </p:sp>
      <p:grpSp>
        <p:nvGrpSpPr>
          <p:cNvPr id="3" name="Group 2" descr="Gráfica de barra que muestra el porcentaje de niños que asisten a la escuela secundaria.&#10;&#10;Eje X muestra los años del 2002 al 2008&#10;&#10;Eje Y muestra el porcentaje de 0 a 60%.&#10;">
            <a:extLst>
              <a:ext uri="{FF2B5EF4-FFF2-40B4-BE49-F238E27FC236}">
                <a16:creationId xmlns:a16="http://schemas.microsoft.com/office/drawing/2014/main" id="{C115FA32-C871-2F71-C520-40CC693143A9}"/>
              </a:ext>
            </a:extLst>
          </p:cNvPr>
          <p:cNvGrpSpPr/>
          <p:nvPr/>
        </p:nvGrpSpPr>
        <p:grpSpPr>
          <a:xfrm>
            <a:off x="503853" y="1419664"/>
            <a:ext cx="8061649" cy="3897852"/>
            <a:chOff x="503853" y="1419664"/>
            <a:chExt cx="8061649" cy="3897852"/>
          </a:xfrm>
        </p:grpSpPr>
        <p:graphicFrame>
          <p:nvGraphicFramePr>
            <p:cNvPr id="6" name="Chart 5" descr="Gráfica de barra que muestra el porcentaje de niños que asisten a la escuela secundaria.&#10;&#10;Eje X muestra los años del 2002 al 2008&#10;&#10;Eje Y muestra el porcentaje de 0 a 60%.">
              <a:extLst>
                <a:ext uri="{FF2B5EF4-FFF2-40B4-BE49-F238E27FC236}">
                  <a16:creationId xmlns:a16="http://schemas.microsoft.com/office/drawing/2014/main" id="{4C2B541D-FBAC-4B41-9168-3BCF7D4D1D18}"/>
                </a:ext>
              </a:extLst>
            </p:cNvPr>
            <p:cNvGraphicFramePr>
              <a:graphicFrameLocks/>
            </p:cNvGraphicFramePr>
            <p:nvPr>
              <p:extLst>
                <p:ext uri="{D42A27DB-BD31-4B8C-83A1-F6EECF244321}">
                  <p14:modId xmlns:p14="http://schemas.microsoft.com/office/powerpoint/2010/main" val="2683185906"/>
                </p:ext>
              </p:extLst>
            </p:nvPr>
          </p:nvGraphicFramePr>
          <p:xfrm>
            <a:off x="503853" y="1419664"/>
            <a:ext cx="8061649" cy="38978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descr="Flecha que apunta a la línea de base">
              <a:extLst>
                <a:ext uri="{FF2B5EF4-FFF2-40B4-BE49-F238E27FC236}">
                  <a16:creationId xmlns:a16="http://schemas.microsoft.com/office/drawing/2014/main" id="{F0E673BE-4A75-46CA-9E50-28DC07B2AABA}"/>
                </a:ext>
              </a:extLst>
            </p:cNvPr>
            <p:cNvCxnSpPr>
              <a:cxnSpLocks/>
            </p:cNvCxnSpPr>
            <p:nvPr/>
          </p:nvCxnSpPr>
          <p:spPr>
            <a:xfrm flipH="1">
              <a:off x="7004239" y="2490160"/>
              <a:ext cx="506597" cy="9939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descr="Línea de base ">
              <a:extLst>
                <a:ext uri="{FF2B5EF4-FFF2-40B4-BE49-F238E27FC236}">
                  <a16:creationId xmlns:a16="http://schemas.microsoft.com/office/drawing/2014/main" id="{FC218505-ACDA-4C85-AF99-2820D9131733}"/>
                </a:ext>
              </a:extLst>
            </p:cNvPr>
            <p:cNvSpPr txBox="1"/>
            <p:nvPr/>
          </p:nvSpPr>
          <p:spPr>
            <a:xfrm>
              <a:off x="6291431" y="2176817"/>
              <a:ext cx="1954381" cy="461665"/>
            </a:xfrm>
            <a:prstGeom prst="rect">
              <a:avLst/>
            </a:prstGeom>
            <a:noFill/>
          </p:spPr>
          <p:txBody>
            <a:bodyPr wrap="none" rtlCol="0">
              <a:spAutoFit/>
            </a:bodyPr>
            <a:lstStyle/>
            <a:p>
              <a:r>
                <a:rPr lang="en-US" sz="2400" dirty="0">
                  <a:solidFill>
                    <a:srgbClr val="FF0000"/>
                  </a:solidFill>
                </a:rPr>
                <a:t>L</a:t>
              </a:r>
              <a:r>
                <a:rPr lang="es-CO" sz="2400" dirty="0" err="1">
                  <a:solidFill>
                    <a:srgbClr val="FF0000"/>
                  </a:solidFill>
                </a:rPr>
                <a:t>ínea</a:t>
              </a:r>
              <a:r>
                <a:rPr lang="es-CO" sz="2400" dirty="0">
                  <a:solidFill>
                    <a:srgbClr val="FF0000"/>
                  </a:solidFill>
                </a:rPr>
                <a:t> de base</a:t>
              </a:r>
              <a:r>
                <a:rPr lang="en-US" sz="2400" dirty="0">
                  <a:solidFill>
                    <a:srgbClr val="FF0000"/>
                  </a:solidFill>
                </a:rPr>
                <a:t> </a:t>
              </a:r>
            </a:p>
          </p:txBody>
        </p:sp>
      </p:grpSp>
      <p:sp>
        <p:nvSpPr>
          <p:cNvPr id="5" name="TextBox 4" descr="Use datos históricos para identificar tendencias futuras. Luego añada el &quot;valor agregado&quot; por las intervenciones.&#10;">
            <a:extLst>
              <a:ext uri="{FF2B5EF4-FFF2-40B4-BE49-F238E27FC236}">
                <a16:creationId xmlns:a16="http://schemas.microsoft.com/office/drawing/2014/main" id="{8E5EDC6A-26C9-42F5-8BB0-E4BDDDF835E8}"/>
              </a:ext>
            </a:extLst>
          </p:cNvPr>
          <p:cNvSpPr txBox="1"/>
          <p:nvPr/>
        </p:nvSpPr>
        <p:spPr>
          <a:xfrm>
            <a:off x="8856275" y="2193267"/>
            <a:ext cx="3068247" cy="3539430"/>
          </a:xfrm>
          <a:prstGeom prst="rect">
            <a:avLst/>
          </a:prstGeom>
          <a:noFill/>
        </p:spPr>
        <p:txBody>
          <a:bodyPr wrap="square" rtlCol="0">
            <a:spAutoFit/>
          </a:bodyPr>
          <a:lstStyle/>
          <a:p>
            <a:pPr marL="19050" lvl="3" algn="ctr">
              <a:spcBef>
                <a:spcPts val="435"/>
              </a:spcBef>
              <a:buClr>
                <a:srgbClr val="B2B2B2"/>
              </a:buClr>
              <a:buSzPct val="100000"/>
            </a:pPr>
            <a:r>
              <a:rPr lang="es-ES" altLang="en-US" sz="2800" dirty="0"/>
              <a:t>Use datos históricos para identificar tendencias futuras. Luego añada el "valor agregado" por las intervenciones.</a:t>
            </a:r>
            <a:endParaRPr lang="en-US" altLang="en-US" sz="2800"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9692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3: Paso 2c: Análisis Comparativo "/>
          <p:cNvSpPr>
            <a:spLocks noGrp="1"/>
          </p:cNvSpPr>
          <p:nvPr>
            <p:ph type="ctrTitle"/>
          </p:nvPr>
        </p:nvSpPr>
        <p:spPr>
          <a:xfrm>
            <a:off x="442157" y="328327"/>
            <a:ext cx="10529080" cy="961175"/>
          </a:xfrm>
          <a:prstGeom prst="rect">
            <a:avLst/>
          </a:prstGeom>
        </p:spPr>
        <p:txBody>
          <a:bodyPr>
            <a:normAutofit/>
          </a:bodyPr>
          <a:lstStyle/>
          <a:p>
            <a:pPr algn="l"/>
            <a:r>
              <a:rPr lang="en-US" sz="4400" dirty="0"/>
              <a:t>Paso 2c: </a:t>
            </a:r>
            <a:r>
              <a:rPr lang="en-US" sz="4400" dirty="0" err="1"/>
              <a:t>Análisis</a:t>
            </a:r>
            <a:r>
              <a:rPr lang="en-US" sz="4400" dirty="0"/>
              <a:t> </a:t>
            </a:r>
            <a:r>
              <a:rPr lang="en-US" sz="4400" dirty="0" err="1"/>
              <a:t>Comparativo</a:t>
            </a:r>
            <a:r>
              <a:rPr lang="en-US" sz="4400" dirty="0"/>
              <a:t> </a:t>
            </a:r>
          </a:p>
        </p:txBody>
      </p:sp>
      <p:sp>
        <p:nvSpPr>
          <p:cNvPr id="3" name="Content Placeholder 2" descr="Compare con programas y actividades similares&#10;&#10;Evalúe el logro de programas similares, incluyendo los implementados por el DOL y los financiados por otras agencias.&#10;Revise contextos e indicadores similares.&#10;Tome en cuenta la experiencia paralela de otros países.&#10;"/>
          <p:cNvSpPr>
            <a:spLocks noGrp="1"/>
          </p:cNvSpPr>
          <p:nvPr>
            <p:ph sz="quarter" idx="13"/>
          </p:nvPr>
        </p:nvSpPr>
        <p:spPr>
          <a:xfrm>
            <a:off x="442157" y="1644998"/>
            <a:ext cx="10597479" cy="3734358"/>
          </a:xfrm>
        </p:spPr>
        <p:txBody>
          <a:bodyPr/>
          <a:lstStyle/>
          <a:p>
            <a:pPr marL="0" indent="0">
              <a:buNone/>
            </a:pPr>
            <a:r>
              <a:rPr lang="es-ES" sz="3174" dirty="0"/>
              <a:t>Compare con programas y actividades similares</a:t>
            </a:r>
          </a:p>
          <a:p>
            <a:pPr marL="0" indent="0">
              <a:buNone/>
            </a:pPr>
            <a:endParaRPr lang="en-US" sz="1190" dirty="0"/>
          </a:p>
          <a:p>
            <a:pPr lvl="1">
              <a:buFont typeface="Arial" panose="020B0604020202020204" pitchFamily="34" charset="0"/>
              <a:buChar char="•"/>
            </a:pPr>
            <a:r>
              <a:rPr lang="es-ES" sz="2910" dirty="0" err="1"/>
              <a:t>Eval</a:t>
            </a:r>
            <a:r>
              <a:rPr lang="es-CO" sz="2910" dirty="0"/>
              <a:t>ú</a:t>
            </a:r>
            <a:r>
              <a:rPr lang="es-ES" sz="2910" dirty="0"/>
              <a:t>e el logro de programas similares, incluyendo los implementados por el DOL y los financiados por otras agencias.</a:t>
            </a:r>
          </a:p>
          <a:p>
            <a:pPr lvl="1">
              <a:buFont typeface="Arial" panose="020B0604020202020204" pitchFamily="34" charset="0"/>
              <a:buChar char="•"/>
            </a:pPr>
            <a:r>
              <a:rPr lang="pt-BR" sz="2910" dirty="0"/>
              <a:t>Revise contextos e indicadores similares.</a:t>
            </a:r>
          </a:p>
          <a:p>
            <a:pPr lvl="1">
              <a:buFont typeface="Arial" panose="020B0604020202020204" pitchFamily="34" charset="0"/>
              <a:buChar char="•"/>
            </a:pPr>
            <a:r>
              <a:rPr lang="es-ES" sz="2910" dirty="0">
                <a:sym typeface="Avenir Roman"/>
              </a:rPr>
              <a:t>Tome en cuenta la experiencia paralela de otros países.</a:t>
            </a:r>
            <a:endParaRPr lang="en-US" dirty="0"/>
          </a:p>
        </p:txBody>
      </p:sp>
      <p:sp>
        <p:nvSpPr>
          <p:cNvPr id="4" name="Footer Placeholder 1">
            <a:extLst>
              <a:ext uri="{FF2B5EF4-FFF2-40B4-BE49-F238E27FC236}">
                <a16:creationId xmlns:a16="http://schemas.microsoft.com/office/drawing/2014/main" id="{40F119B9-03FF-4352-B42F-A2E45CBCB9E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1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4: Paso 2d: La Investigación y la Opinión de los Expertos"/>
          <p:cNvSpPr>
            <a:spLocks noGrp="1"/>
          </p:cNvSpPr>
          <p:nvPr>
            <p:ph type="ctrTitle"/>
          </p:nvPr>
        </p:nvSpPr>
        <p:spPr>
          <a:xfrm>
            <a:off x="561702" y="205662"/>
            <a:ext cx="11227961" cy="961175"/>
          </a:xfrm>
          <a:prstGeom prst="rect">
            <a:avLst/>
          </a:prstGeom>
        </p:spPr>
        <p:txBody>
          <a:bodyPr vert="horz" lIns="91440" tIns="45720" rIns="91440" bIns="45720" rtlCol="0" anchor="b">
            <a:normAutofit fontScale="90000"/>
          </a:bodyPr>
          <a:lstStyle/>
          <a:p>
            <a:pPr algn="l"/>
            <a:r>
              <a:rPr lang="en-US" sz="4400" dirty="0"/>
              <a:t>Paso 2d: La </a:t>
            </a:r>
            <a:r>
              <a:rPr lang="en-US" sz="4400" dirty="0" err="1"/>
              <a:t>Investigación</a:t>
            </a:r>
            <a:r>
              <a:rPr lang="en-US" sz="4400" dirty="0"/>
              <a:t> y la </a:t>
            </a:r>
            <a:r>
              <a:rPr lang="en-US" sz="4400" dirty="0" err="1"/>
              <a:t>Opinión</a:t>
            </a:r>
            <a:r>
              <a:rPr lang="en-US" sz="4400" dirty="0"/>
              <a:t> de </a:t>
            </a:r>
            <a:r>
              <a:rPr lang="en-US" sz="4400" dirty="0" err="1"/>
              <a:t>los</a:t>
            </a:r>
            <a:r>
              <a:rPr lang="en-US" sz="4400" dirty="0"/>
              <a:t> </a:t>
            </a:r>
            <a:r>
              <a:rPr lang="en-US" sz="4400" dirty="0" err="1"/>
              <a:t>Expertos</a:t>
            </a:r>
            <a:endParaRPr lang="en-US" sz="4400" dirty="0"/>
          </a:p>
        </p:txBody>
      </p:sp>
      <p:sp>
        <p:nvSpPr>
          <p:cNvPr id="3" name="Content Placeholder 2" descr="Revise investigaciones acerca de la cooperación internacional, literatura centrada en evaluaciones y estudios de sectores, programas y proyectos relevantes.&#10;Piense en las condiciones externas que pudieran afectar los valores de los indicadores en el transcurso del tiempo (p. ej., conflicto, sequía, etc.).&#10;Consulte a expertos técnicos, socios, personal del programa y beneficiarios acerca de:&#10;¿Qué es posible y razonable esperar de un indicador, tomando en cuenta las condiciones del país?&#10;¿Qué factor puede influir (positiva o negativamente) en el nivel de los objetivos?&#10;"/>
          <p:cNvSpPr>
            <a:spLocks noGrp="1"/>
          </p:cNvSpPr>
          <p:nvPr>
            <p:ph sz="quarter" idx="13"/>
          </p:nvPr>
        </p:nvSpPr>
        <p:spPr>
          <a:xfrm>
            <a:off x="423496" y="1439725"/>
            <a:ext cx="11519688" cy="4737140"/>
          </a:xfrm>
        </p:spPr>
        <p:txBody>
          <a:bodyPr>
            <a:normAutofit/>
          </a:bodyPr>
          <a:lstStyle/>
          <a:p>
            <a:pPr marL="416378" lvl="1" indent="-377962"/>
            <a:r>
              <a:rPr lang="es-ES" sz="3200" dirty="0"/>
              <a:t>Revise investigaciones acerca de la cooperación internacional, literatura centrada en evaluaciones y estudios de sectores, programas y proyectos relevantes.</a:t>
            </a:r>
          </a:p>
          <a:p>
            <a:pPr marL="952816" lvl="2" indent="-457200"/>
            <a:r>
              <a:rPr lang="es-ES" dirty="0"/>
              <a:t>Piense en las condiciones externas que pudieran afectar los valores de los indicadores en el transcurso del tiempo (p. ej., conflicto, sequía, etc.).</a:t>
            </a:r>
            <a:endParaRPr lang="es-ES" sz="3200" dirty="0"/>
          </a:p>
          <a:p>
            <a:pPr marL="416378" lvl="1" indent="-377962"/>
            <a:r>
              <a:rPr lang="es-ES" sz="3200" dirty="0"/>
              <a:t>Consulte a expertos técnicos, socios, personal del programa y beneficiarios acerca de:</a:t>
            </a:r>
          </a:p>
          <a:p>
            <a:pPr marL="873578" lvl="2" indent="-377962"/>
            <a:r>
              <a:rPr lang="es-ES" sz="2400" dirty="0"/>
              <a:t>¿Qué es posible y razonable esperar de un indicador, tomando en cuenta las condiciones del país?</a:t>
            </a:r>
          </a:p>
          <a:p>
            <a:pPr marL="873578" lvl="2" indent="-377962"/>
            <a:r>
              <a:rPr lang="es-ES" sz="2400" dirty="0"/>
              <a:t>¿Qué factor puede influir (positiva o negativamente) en el nivel de los objetivos?</a:t>
            </a:r>
            <a:endParaRPr lang="en-US" dirty="0"/>
          </a:p>
        </p:txBody>
      </p:sp>
      <p:sp>
        <p:nvSpPr>
          <p:cNvPr id="4" name="Footer Placeholder 1">
            <a:extLst>
              <a:ext uri="{FF2B5EF4-FFF2-40B4-BE49-F238E27FC236}">
                <a16:creationId xmlns:a16="http://schemas.microsoft.com/office/drawing/2014/main" id="{C29880EF-C4AA-4328-B7D2-DDEC86E09F54}"/>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60225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5: Paso 3: Documentar los Objetivos"/>
          <p:cNvSpPr>
            <a:spLocks noGrp="1"/>
          </p:cNvSpPr>
          <p:nvPr>
            <p:ph type="ctrTitle"/>
          </p:nvPr>
        </p:nvSpPr>
        <p:spPr>
          <a:xfrm>
            <a:off x="658368" y="140437"/>
            <a:ext cx="10362206" cy="961175"/>
          </a:xfrm>
        </p:spPr>
        <p:txBody>
          <a:bodyPr>
            <a:normAutofit/>
          </a:bodyPr>
          <a:lstStyle/>
          <a:p>
            <a:pPr algn="l"/>
            <a:r>
              <a:rPr lang="en-US" sz="4400" dirty="0"/>
              <a:t>Paso 3: </a:t>
            </a:r>
            <a:r>
              <a:rPr lang="en-US" sz="4400" dirty="0" err="1"/>
              <a:t>Documentar</a:t>
            </a:r>
            <a:r>
              <a:rPr lang="en-US" sz="4400" dirty="0"/>
              <a:t> </a:t>
            </a:r>
            <a:r>
              <a:rPr lang="en-US" sz="4400" dirty="0" err="1"/>
              <a:t>los</a:t>
            </a:r>
            <a:r>
              <a:rPr lang="en-US" sz="4400" dirty="0"/>
              <a:t> </a:t>
            </a:r>
            <a:r>
              <a:rPr lang="en-US" sz="4400" dirty="0" err="1"/>
              <a:t>Objetivos</a:t>
            </a:r>
            <a:endParaRPr lang="en-US" sz="4400" dirty="0"/>
          </a:p>
        </p:txBody>
      </p:sp>
      <p:sp>
        <p:nvSpPr>
          <p:cNvPr id="3" name="Content Placeholder 2" descr="Documente los valores de los objetivos y el razonamiento que llevo a su selección&#10;&#10;Documente y archive la información relacionada a cómo y por qué se establecieron los valores de los objetivos, a fin de que sirvan como referencia para:&#10;&#10;Análisis de datos de rendimiento reales&#10;Establecimiento de objetivos de años posteriores&#10;Responder a consultas o auditorías&#10;"/>
          <p:cNvSpPr>
            <a:spLocks noGrp="1"/>
          </p:cNvSpPr>
          <p:nvPr>
            <p:ph sz="quarter" idx="13"/>
          </p:nvPr>
        </p:nvSpPr>
        <p:spPr>
          <a:xfrm>
            <a:off x="652379" y="1351020"/>
            <a:ext cx="10362205" cy="3734358"/>
          </a:xfrm>
        </p:spPr>
        <p:txBody>
          <a:bodyPr>
            <a:normAutofit lnSpcReduction="10000"/>
          </a:bodyPr>
          <a:lstStyle/>
          <a:p>
            <a:pPr marL="0" indent="0">
              <a:buNone/>
              <a:defRPr/>
            </a:pPr>
            <a:r>
              <a:rPr lang="en-US" sz="3174" b="1" dirty="0" err="1"/>
              <a:t>Documente</a:t>
            </a:r>
            <a:r>
              <a:rPr lang="en-US" sz="3174" b="1" dirty="0"/>
              <a:t> </a:t>
            </a:r>
            <a:r>
              <a:rPr lang="en-US" sz="3174" b="1" dirty="0" err="1"/>
              <a:t>los</a:t>
            </a:r>
            <a:r>
              <a:rPr lang="en-US" sz="3174" b="1" dirty="0"/>
              <a:t> </a:t>
            </a:r>
            <a:r>
              <a:rPr lang="en-US" sz="3174" b="1" dirty="0" err="1"/>
              <a:t>valores</a:t>
            </a:r>
            <a:r>
              <a:rPr lang="en-US" sz="3174" b="1" dirty="0"/>
              <a:t> de </a:t>
            </a:r>
            <a:r>
              <a:rPr lang="en-US" sz="3174" b="1" dirty="0" err="1"/>
              <a:t>los</a:t>
            </a:r>
            <a:r>
              <a:rPr lang="en-US" sz="3174" b="1" dirty="0"/>
              <a:t> </a:t>
            </a:r>
            <a:r>
              <a:rPr lang="en-US" sz="3174" b="1" dirty="0" err="1"/>
              <a:t>objetivos</a:t>
            </a:r>
            <a:r>
              <a:rPr lang="en-US" sz="3174" b="1" dirty="0"/>
              <a:t> y </a:t>
            </a:r>
            <a:r>
              <a:rPr lang="en-US" sz="3174" b="1" dirty="0" err="1"/>
              <a:t>el</a:t>
            </a:r>
            <a:r>
              <a:rPr lang="en-US" sz="3174" b="1" dirty="0"/>
              <a:t> </a:t>
            </a:r>
            <a:r>
              <a:rPr lang="en-US" sz="3174" b="1" dirty="0" err="1"/>
              <a:t>razonamiento</a:t>
            </a:r>
            <a:r>
              <a:rPr lang="en-US" sz="3174" b="1" dirty="0"/>
              <a:t> que </a:t>
            </a:r>
            <a:r>
              <a:rPr lang="en-US" sz="3174" b="1" dirty="0" err="1"/>
              <a:t>llevo</a:t>
            </a:r>
            <a:r>
              <a:rPr lang="en-US" sz="3174" b="1" dirty="0"/>
              <a:t> a </a:t>
            </a:r>
            <a:r>
              <a:rPr lang="en-US" sz="3174" b="1" dirty="0" err="1"/>
              <a:t>su</a:t>
            </a:r>
            <a:r>
              <a:rPr lang="en-US" sz="3174" b="1" dirty="0"/>
              <a:t> </a:t>
            </a:r>
            <a:r>
              <a:rPr lang="en-US" sz="3174" b="1" dirty="0" err="1"/>
              <a:t>selección</a:t>
            </a:r>
            <a:endParaRPr lang="en-US" sz="3174" b="1" dirty="0"/>
          </a:p>
          <a:p>
            <a:pPr marL="0" indent="0">
              <a:buNone/>
              <a:defRPr/>
            </a:pPr>
            <a:endParaRPr lang="en-US" sz="1323" dirty="0"/>
          </a:p>
          <a:p>
            <a:pPr lvl="1">
              <a:defRPr/>
            </a:pPr>
            <a:r>
              <a:rPr lang="es-ES" sz="3174" dirty="0"/>
              <a:t>Documente y archive la información relacionada a cómo y por qué se establecieron los valores de los objetivos, a fin de que sirvan como referencia para:</a:t>
            </a:r>
          </a:p>
          <a:p>
            <a:pPr lvl="1">
              <a:defRPr/>
            </a:pPr>
            <a:endParaRPr lang="en-US" dirty="0"/>
          </a:p>
          <a:p>
            <a:pPr lvl="2">
              <a:spcBef>
                <a:spcPts val="0"/>
              </a:spcBef>
              <a:buFont typeface="Arial" pitchFamily="34" charset="0"/>
              <a:buChar char="-"/>
              <a:defRPr/>
            </a:pPr>
            <a:r>
              <a:rPr lang="es-ES" sz="2645" dirty="0"/>
              <a:t>Análisis de datos de rendimiento reales</a:t>
            </a:r>
          </a:p>
          <a:p>
            <a:pPr lvl="2">
              <a:spcBef>
                <a:spcPts val="0"/>
              </a:spcBef>
              <a:buFont typeface="Arial" pitchFamily="34" charset="0"/>
              <a:buChar char="-"/>
              <a:defRPr/>
            </a:pPr>
            <a:r>
              <a:rPr lang="es-ES" sz="2645" dirty="0"/>
              <a:t>Establecimiento de objetivos de años posteriores</a:t>
            </a:r>
          </a:p>
          <a:p>
            <a:pPr lvl="2">
              <a:spcBef>
                <a:spcPts val="0"/>
              </a:spcBef>
              <a:buFont typeface="Arial" pitchFamily="34" charset="0"/>
              <a:buChar char="-"/>
              <a:defRPr/>
            </a:pPr>
            <a:r>
              <a:rPr lang="en-US" sz="2645" dirty="0"/>
              <a:t>Responder a </a:t>
            </a:r>
            <a:r>
              <a:rPr lang="en-US" sz="2645" dirty="0" err="1"/>
              <a:t>consultas</a:t>
            </a:r>
            <a:r>
              <a:rPr lang="en-US" sz="2645" dirty="0"/>
              <a:t> o </a:t>
            </a:r>
            <a:r>
              <a:rPr lang="en-US" sz="2645" dirty="0" err="1"/>
              <a:t>auditorías</a:t>
            </a:r>
            <a:endParaRPr lang="en-US" sz="2645" dirty="0"/>
          </a:p>
        </p:txBody>
      </p:sp>
      <p:sp>
        <p:nvSpPr>
          <p:cNvPr id="6" name="Footer Placeholder 1">
            <a:extLst>
              <a:ext uri="{FF2B5EF4-FFF2-40B4-BE49-F238E27FC236}">
                <a16:creationId xmlns:a16="http://schemas.microsoft.com/office/drawing/2014/main" id="{91C118C2-63C2-42F1-A21A-7A0B75098FE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117401D7-2DB5-4ED7-9A86-78A183D2FAFA}" type="slidenum">
              <a:rPr lang="en-US" altLang="en-US">
                <a:solidFill>
                  <a:schemeClr val="bg1"/>
                </a:solidFill>
                <a:latin typeface="Arial" panose="020B0604020202020204" pitchFamily="34" charset="0"/>
              </a:rPr>
              <a:pPr eaLnBrk="1" hangingPunct="1"/>
              <a:t>25</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40469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6: Establecer Objetivos es Complejo"/>
          <p:cNvSpPr>
            <a:spLocks noGrp="1"/>
          </p:cNvSpPr>
          <p:nvPr>
            <p:ph type="ctrTitle"/>
          </p:nvPr>
        </p:nvSpPr>
        <p:spPr>
          <a:xfrm>
            <a:off x="707136" y="221729"/>
            <a:ext cx="10232402" cy="961175"/>
          </a:xfrm>
          <a:prstGeom prst="rect">
            <a:avLst/>
          </a:prstGeom>
        </p:spPr>
        <p:txBody>
          <a:bodyPr>
            <a:normAutofit/>
          </a:bodyPr>
          <a:lstStyle/>
          <a:p>
            <a:pPr algn="l"/>
            <a:r>
              <a:rPr lang="en-US" altLang="en-US" sz="4400" dirty="0" err="1"/>
              <a:t>Establecer</a:t>
            </a:r>
            <a:r>
              <a:rPr lang="en-US" altLang="en-US" sz="4400" dirty="0"/>
              <a:t> </a:t>
            </a:r>
            <a:r>
              <a:rPr lang="en-US" altLang="en-US" sz="4400" dirty="0" err="1"/>
              <a:t>Objetivos</a:t>
            </a:r>
            <a:r>
              <a:rPr lang="en-US" altLang="en-US" sz="4400" dirty="0"/>
              <a:t> es </a:t>
            </a:r>
            <a:r>
              <a:rPr lang="en-US" altLang="en-US" sz="4400" dirty="0" err="1"/>
              <a:t>Complejo</a:t>
            </a:r>
            <a:endParaRPr lang="en-US" sz="4400" dirty="0"/>
          </a:p>
        </p:txBody>
      </p:sp>
      <p:sp>
        <p:nvSpPr>
          <p:cNvPr id="3" name="Content Placeholder 2" descr="Recuerde… &#10;&#10;No defina el objetivo de un indicador de forma aislada.&#10;Estudie los objetivos de todos los indicadores conjuntamente, revisando la cadena de resultados de arriba hacia abajo y viceversa.&#10;Revise objetivos intermedios en relación al ritmo de cambio esperado.&#10;Ni el mejor análisis logra capturar todas las eventualidades.&#10;Asegúrese de consultar a expertos técnicos, socios, implementadores, etc.&#10;Cuanto más arriba en el marco, menor es la influencia directa del proyecto sobre el resultado. Los objetivos tienden a ser más tenues.&#10;">
            <a:extLst>
              <a:ext uri="{C183D7F6-B498-43B3-948B-1728B52AA6E4}">
                <adec:decorative xmlns:adec="http://schemas.microsoft.com/office/drawing/2017/decorative" val="0"/>
              </a:ext>
            </a:extLst>
          </p:cNvPr>
          <p:cNvSpPr>
            <a:spLocks noGrp="1"/>
          </p:cNvSpPr>
          <p:nvPr>
            <p:ph sz="quarter" idx="13"/>
          </p:nvPr>
        </p:nvSpPr>
        <p:spPr>
          <a:xfrm>
            <a:off x="707136" y="1345285"/>
            <a:ext cx="10412597" cy="4516017"/>
          </a:xfrm>
        </p:spPr>
        <p:txBody>
          <a:bodyPr>
            <a:normAutofit lnSpcReduction="10000"/>
          </a:bodyPr>
          <a:lstStyle/>
          <a:p>
            <a:pPr marL="0" indent="0">
              <a:buNone/>
            </a:pPr>
            <a:r>
              <a:rPr lang="en-US" sz="2910" b="1" dirty="0" err="1"/>
              <a:t>Recuerde</a:t>
            </a:r>
            <a:r>
              <a:rPr lang="en-US" sz="2910" b="1" dirty="0"/>
              <a:t>… </a:t>
            </a:r>
          </a:p>
          <a:p>
            <a:pPr>
              <a:buFont typeface="Wingdings" panose="05000000000000000000" pitchFamily="2" charset="2"/>
              <a:buChar char="ü"/>
            </a:pPr>
            <a:endParaRPr lang="es-ES" sz="3174" dirty="0"/>
          </a:p>
          <a:p>
            <a:pPr>
              <a:buFont typeface="Wingdings" panose="05000000000000000000" pitchFamily="2" charset="2"/>
              <a:buChar char="ü"/>
            </a:pPr>
            <a:r>
              <a:rPr lang="es-ES" sz="3174" dirty="0"/>
              <a:t>No defina el objetivo de un indicador de forma aislada.</a:t>
            </a:r>
          </a:p>
          <a:p>
            <a:pPr lvl="1">
              <a:buFont typeface="Wingdings" panose="05000000000000000000" pitchFamily="2" charset="2"/>
              <a:buChar char="ü"/>
            </a:pPr>
            <a:r>
              <a:rPr lang="es-ES" sz="1981" dirty="0"/>
              <a:t>Estudie los objetivos de todos los indicadores conjuntamente, revisando la cadena de resultados de arriba hacia abajo y viceversa.</a:t>
            </a:r>
          </a:p>
          <a:p>
            <a:pPr lvl="1">
              <a:buFont typeface="Wingdings" panose="05000000000000000000" pitchFamily="2" charset="2"/>
              <a:buChar char="ü"/>
            </a:pPr>
            <a:r>
              <a:rPr lang="es-ES" sz="1981" dirty="0"/>
              <a:t>Revise objetivos intermedios en relación al ritmo de cambio esperado.</a:t>
            </a:r>
            <a:endParaRPr lang="en-US" sz="1981" dirty="0"/>
          </a:p>
          <a:p>
            <a:pPr>
              <a:buFont typeface="Wingdings" panose="05000000000000000000" pitchFamily="2" charset="2"/>
              <a:buChar char="ü"/>
              <a:defRPr/>
            </a:pPr>
            <a:r>
              <a:rPr lang="es-ES" sz="3174" dirty="0"/>
              <a:t>Ni el mejor análisis logra capturar todas las eventualidades</a:t>
            </a:r>
            <a:r>
              <a:rPr lang="en-US" sz="3174" dirty="0"/>
              <a:t>.</a:t>
            </a:r>
          </a:p>
          <a:p>
            <a:pPr lvl="1">
              <a:buFont typeface="Wingdings" panose="05000000000000000000" pitchFamily="2" charset="2"/>
              <a:buChar char="ü"/>
              <a:defRPr/>
            </a:pPr>
            <a:r>
              <a:rPr lang="en-US" sz="2381" dirty="0" err="1"/>
              <a:t>Asegúrese</a:t>
            </a:r>
            <a:r>
              <a:rPr lang="en-US" sz="2381" dirty="0"/>
              <a:t> de </a:t>
            </a:r>
            <a:r>
              <a:rPr lang="en-US" sz="2381" dirty="0" err="1"/>
              <a:t>consultar</a:t>
            </a:r>
            <a:r>
              <a:rPr lang="en-US" sz="2381" dirty="0"/>
              <a:t> a </a:t>
            </a:r>
            <a:r>
              <a:rPr lang="en-US" sz="2381" dirty="0" err="1"/>
              <a:t>expertos</a:t>
            </a:r>
            <a:r>
              <a:rPr lang="en-US" sz="2381" dirty="0"/>
              <a:t> </a:t>
            </a:r>
            <a:r>
              <a:rPr lang="en-US" sz="2381" dirty="0" err="1"/>
              <a:t>técnicos</a:t>
            </a:r>
            <a:r>
              <a:rPr lang="en-US" sz="2381" dirty="0"/>
              <a:t>, </a:t>
            </a:r>
            <a:r>
              <a:rPr lang="en-US" sz="2381" dirty="0" err="1"/>
              <a:t>socios</a:t>
            </a:r>
            <a:r>
              <a:rPr lang="en-US" sz="2381" dirty="0"/>
              <a:t>, </a:t>
            </a:r>
            <a:r>
              <a:rPr lang="en-US" sz="2381" dirty="0" err="1"/>
              <a:t>implementadores</a:t>
            </a:r>
            <a:r>
              <a:rPr lang="en-US" sz="2381" dirty="0"/>
              <a:t>, etc.</a:t>
            </a:r>
          </a:p>
          <a:p>
            <a:pPr>
              <a:buFont typeface="Wingdings" panose="05000000000000000000" pitchFamily="2" charset="2"/>
              <a:buChar char="ü"/>
              <a:defRPr/>
            </a:pPr>
            <a:r>
              <a:rPr lang="es-ES" sz="3174" dirty="0"/>
              <a:t>Cuanto más arriba en el marco, menor es la influencia directa del proyecto sobre el resultado. Los objetivos tienden a ser más tenues.</a:t>
            </a:r>
            <a:endParaRPr lang="en-US" dirty="0"/>
          </a:p>
        </p:txBody>
      </p:sp>
      <p:sp>
        <p:nvSpPr>
          <p:cNvPr id="7" name="Footer Placeholder 1">
            <a:extLst>
              <a:ext uri="{FF2B5EF4-FFF2-40B4-BE49-F238E27FC236}">
                <a16:creationId xmlns:a16="http://schemas.microsoft.com/office/drawing/2014/main" id="{7894A7CF-1A04-4E86-BFFE-B5A91BF8C079}"/>
              </a:ext>
            </a:extLst>
          </p:cNvPr>
          <p:cNvSpPr>
            <a:spLocks noGrp="1"/>
          </p:cNvSpPr>
          <p:nvPr>
            <p:ph type="ftr" sz="quarter" idx="11"/>
          </p:nvPr>
        </p:nvSpPr>
        <p:spPr>
          <a:xfrm>
            <a:off x="0" y="6339767"/>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79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7: Establecer Objetivos es Complejo (continuación)"/>
          <p:cNvSpPr>
            <a:spLocks noGrp="1"/>
          </p:cNvSpPr>
          <p:nvPr>
            <p:ph type="ctrTitle"/>
          </p:nvPr>
        </p:nvSpPr>
        <p:spPr>
          <a:xfrm>
            <a:off x="522682" y="301487"/>
            <a:ext cx="10435518" cy="961175"/>
          </a:xfrm>
          <a:prstGeom prst="rect">
            <a:avLst/>
          </a:prstGeom>
        </p:spPr>
        <p:txBody>
          <a:bodyPr>
            <a:normAutofit fontScale="90000"/>
          </a:bodyPr>
          <a:lstStyle/>
          <a:p>
            <a:pPr algn="l"/>
            <a:r>
              <a:rPr lang="en-US" altLang="en-US" sz="4400" dirty="0" err="1"/>
              <a:t>Establecer</a:t>
            </a:r>
            <a:r>
              <a:rPr lang="en-US" altLang="en-US" sz="4400" dirty="0"/>
              <a:t> </a:t>
            </a:r>
            <a:r>
              <a:rPr lang="en-US" altLang="en-US" sz="4400" dirty="0" err="1"/>
              <a:t>Objetivos</a:t>
            </a:r>
            <a:r>
              <a:rPr lang="en-US" altLang="en-US" sz="4400" dirty="0"/>
              <a:t> es </a:t>
            </a:r>
            <a:r>
              <a:rPr lang="en-US" altLang="en-US" sz="4400" dirty="0" err="1"/>
              <a:t>Complejo</a:t>
            </a:r>
            <a:r>
              <a:rPr lang="en-US" altLang="en-US" sz="4400" dirty="0"/>
              <a:t> (</a:t>
            </a:r>
            <a:r>
              <a:rPr lang="en-US" altLang="en-US" sz="4400" dirty="0" err="1"/>
              <a:t>continuación</a:t>
            </a:r>
            <a:r>
              <a:rPr lang="en-US" altLang="en-US" sz="4400" dirty="0"/>
              <a:t>)</a:t>
            </a:r>
            <a:endParaRPr lang="en-US" sz="4400" dirty="0"/>
          </a:p>
        </p:txBody>
      </p:sp>
      <p:sp>
        <p:nvSpPr>
          <p:cNvPr id="3" name="Content Placeholder 2" descr="Recuerde… &#10;No se quede atascado definiendo el valor de un solo objetivo. Comience con un &quot;conjunto factible&quot; de posibles valores para los indicadores.&#10;Considere un &quot;rango objetivo&quot; que permita fluctuaciones &quot;razonables&quot; de rendimiento.&#10;Es difícil predecir los patrones de cambio/avance.&#10;"/>
          <p:cNvSpPr>
            <a:spLocks noGrp="1"/>
          </p:cNvSpPr>
          <p:nvPr>
            <p:ph sz="quarter" idx="13"/>
          </p:nvPr>
        </p:nvSpPr>
        <p:spPr>
          <a:xfrm>
            <a:off x="522682" y="1590039"/>
            <a:ext cx="10597479" cy="4110393"/>
          </a:xfrm>
        </p:spPr>
        <p:txBody>
          <a:bodyPr>
            <a:normAutofit/>
          </a:bodyPr>
          <a:lstStyle/>
          <a:p>
            <a:pPr marL="0" indent="0">
              <a:buNone/>
            </a:pPr>
            <a:r>
              <a:rPr lang="en-US" sz="3174" b="1" dirty="0" err="1"/>
              <a:t>Recuerde</a:t>
            </a:r>
            <a:r>
              <a:rPr lang="en-US" sz="3174" b="1" dirty="0"/>
              <a:t>… </a:t>
            </a:r>
          </a:p>
          <a:p>
            <a:pPr>
              <a:buFont typeface="Wingdings" panose="05000000000000000000" pitchFamily="2" charset="2"/>
              <a:buChar char="ü"/>
            </a:pPr>
            <a:r>
              <a:rPr lang="es-ES" sz="3174" dirty="0"/>
              <a:t>No se quede atascado definiendo el valor de un solo objetivo. Comience con un "conjunto factible" de posibles valores para los indicadores.</a:t>
            </a:r>
            <a:endParaRPr lang="en-US" sz="3174" dirty="0"/>
          </a:p>
          <a:p>
            <a:pPr>
              <a:buFont typeface="Wingdings" panose="05000000000000000000" pitchFamily="2" charset="2"/>
              <a:buChar char="ü"/>
            </a:pPr>
            <a:r>
              <a:rPr lang="es-ES" sz="3174" dirty="0"/>
              <a:t>Considere un "rango objetivo" que permita fluctuaciones "razonables" de rendimiento.</a:t>
            </a:r>
            <a:endParaRPr lang="en-US" sz="3174" dirty="0"/>
          </a:p>
          <a:p>
            <a:pPr marL="377962" lvl="1" indent="-377962">
              <a:buFont typeface="Wingdings" panose="05000000000000000000" pitchFamily="2" charset="2"/>
              <a:buChar char="ü"/>
            </a:pPr>
            <a:r>
              <a:rPr lang="es-ES" altLang="en-US" sz="3174" dirty="0"/>
              <a:t>Es difícil predecir los patrones de cambio/avance.</a:t>
            </a:r>
            <a:endParaRPr lang="en-US" sz="2645" dirty="0"/>
          </a:p>
        </p:txBody>
      </p:sp>
      <p:sp>
        <p:nvSpPr>
          <p:cNvPr id="5" name="Footer Placeholder 1">
            <a:extLst>
              <a:ext uri="{FF2B5EF4-FFF2-40B4-BE49-F238E27FC236}">
                <a16:creationId xmlns:a16="http://schemas.microsoft.com/office/drawing/2014/main" id="{F14E5E3D-47C4-47A3-BB29-467C238BD23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702DA2DD-413C-4EE2-BBB9-3C44C0A6FE14}" type="slidenum">
              <a:rPr lang="en-US" altLang="en-US">
                <a:solidFill>
                  <a:schemeClr val="bg1"/>
                </a:solidFill>
                <a:latin typeface="Arial" panose="020B0604020202020204" pitchFamily="34" charset="0"/>
              </a:rPr>
              <a:pPr eaLnBrk="1" hangingPunct="1"/>
              <a:t>27</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459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28: Escollos Comunes"/>
          <p:cNvSpPr>
            <a:spLocks noGrp="1"/>
          </p:cNvSpPr>
          <p:nvPr>
            <p:ph type="ctrTitle"/>
          </p:nvPr>
        </p:nvSpPr>
        <p:spPr>
          <a:xfrm>
            <a:off x="487090" y="346989"/>
            <a:ext cx="10577453" cy="961175"/>
          </a:xfrm>
          <a:prstGeom prst="rect">
            <a:avLst/>
          </a:prstGeom>
        </p:spPr>
        <p:txBody>
          <a:bodyPr>
            <a:normAutofit/>
          </a:bodyPr>
          <a:lstStyle/>
          <a:p>
            <a:pPr algn="l"/>
            <a:r>
              <a:rPr lang="en-US" altLang="en-US" sz="4400" dirty="0" err="1"/>
              <a:t>Escollos</a:t>
            </a:r>
            <a:r>
              <a:rPr lang="en-US" altLang="en-US" sz="4400" dirty="0"/>
              <a:t> </a:t>
            </a:r>
            <a:r>
              <a:rPr lang="en-US" altLang="en-US" sz="4400" dirty="0" err="1"/>
              <a:t>Comunes</a:t>
            </a:r>
            <a:endParaRPr lang="en-US" sz="4400" dirty="0"/>
          </a:p>
        </p:txBody>
      </p:sp>
      <p:sp>
        <p:nvSpPr>
          <p:cNvPr id="3" name="Content Placeholder 2" descr="A continuación enumeramos los escollos que surgen más a menudo al establecer objetivos:&#10;&#10;Falta de análisis&#10;Falta de consulta&#10;Asumir avance lineal hacia un objetivo &#10;Falta de ajustes a lo largo del tiempo.&#10;"/>
          <p:cNvSpPr>
            <a:spLocks noGrp="1"/>
          </p:cNvSpPr>
          <p:nvPr>
            <p:ph sz="quarter" idx="13"/>
          </p:nvPr>
        </p:nvSpPr>
        <p:spPr>
          <a:xfrm>
            <a:off x="554124" y="1700981"/>
            <a:ext cx="10597479" cy="3734358"/>
          </a:xfrm>
        </p:spPr>
        <p:txBody>
          <a:bodyPr>
            <a:normAutofit lnSpcReduction="10000"/>
          </a:bodyPr>
          <a:lstStyle/>
          <a:p>
            <a:pPr marL="0" indent="0">
              <a:buNone/>
            </a:pPr>
            <a:r>
              <a:rPr lang="es-ES" sz="3174" dirty="0"/>
              <a:t>A continuación enumeramos los escollos que surgen más a menudo al establecer objetivos:</a:t>
            </a:r>
          </a:p>
          <a:p>
            <a:pPr marL="911307" lvl="1" indent="-390560">
              <a:spcBef>
                <a:spcPts val="1000"/>
              </a:spcBef>
            </a:pPr>
            <a:endParaRPr lang="en-US" sz="3174" dirty="0"/>
          </a:p>
          <a:p>
            <a:pPr marL="911307" lvl="1" indent="-390560">
              <a:spcBef>
                <a:spcPts val="1000"/>
              </a:spcBef>
            </a:pPr>
            <a:r>
              <a:rPr lang="en-US" sz="3174" dirty="0"/>
              <a:t>Falta </a:t>
            </a:r>
            <a:r>
              <a:rPr lang="es-PR" sz="3174" dirty="0"/>
              <a:t>de análisis</a:t>
            </a:r>
          </a:p>
          <a:p>
            <a:pPr marL="911307" lvl="1" indent="-390560">
              <a:spcBef>
                <a:spcPts val="1000"/>
              </a:spcBef>
            </a:pPr>
            <a:r>
              <a:rPr lang="en-US" sz="3174" dirty="0"/>
              <a:t>Falta de consulta</a:t>
            </a:r>
          </a:p>
          <a:p>
            <a:pPr marL="911307" lvl="1" indent="-390560">
              <a:spcBef>
                <a:spcPts val="1000"/>
              </a:spcBef>
            </a:pPr>
            <a:r>
              <a:rPr lang="es-ES" sz="3174" dirty="0"/>
              <a:t>Asumir avance lineal hacia un objetivo </a:t>
            </a:r>
          </a:p>
          <a:p>
            <a:pPr marL="911307" lvl="1" indent="-390560">
              <a:spcBef>
                <a:spcPts val="1000"/>
              </a:spcBef>
            </a:pPr>
            <a:r>
              <a:rPr lang="es-ES" sz="3174" dirty="0"/>
              <a:t>Falta de ajustes a lo largo del tiempo.</a:t>
            </a:r>
            <a:endParaRPr lang="en-US" sz="3174" dirty="0"/>
          </a:p>
        </p:txBody>
      </p:sp>
      <p:pic>
        <p:nvPicPr>
          <p:cNvPr id="10" name="Graphic 9" descr="Símbolo de advertencia.">
            <a:extLst>
              <a:ext uri="{FF2B5EF4-FFF2-40B4-BE49-F238E27FC236}">
                <a16:creationId xmlns:a16="http://schemas.microsoft.com/office/drawing/2014/main" id="{EBDB8A88-03EB-4D0C-AC95-286AC6F646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2914651"/>
            <a:ext cx="1541572" cy="1541572"/>
          </a:xfrm>
          <a:prstGeom prst="rect">
            <a:avLst/>
          </a:prstGeom>
        </p:spPr>
      </p:pic>
      <p:sp>
        <p:nvSpPr>
          <p:cNvPr id="5" name="Footer Placeholder 1">
            <a:extLst>
              <a:ext uri="{FF2B5EF4-FFF2-40B4-BE49-F238E27FC236}">
                <a16:creationId xmlns:a16="http://schemas.microsoft.com/office/drawing/2014/main" id="{1D53BE91-CAEA-4FC0-BB58-E301948DBDDA}"/>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9606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descr="Diapositiva 29: Evaluando Objetivos"/>
          <p:cNvSpPr>
            <a:spLocks noGrp="1"/>
          </p:cNvSpPr>
          <p:nvPr>
            <p:ph type="ctrTitle"/>
          </p:nvPr>
        </p:nvSpPr>
        <p:spPr>
          <a:xfrm>
            <a:off x="573023" y="119886"/>
            <a:ext cx="10369865" cy="1062644"/>
          </a:xfrm>
        </p:spPr>
        <p:txBody>
          <a:bodyPr vert="horz" lIns="91440" tIns="45720" rIns="91440" bIns="45720" rtlCol="0" anchor="b">
            <a:normAutofit/>
          </a:bodyPr>
          <a:lstStyle/>
          <a:p>
            <a:pPr algn="l"/>
            <a:r>
              <a:rPr lang="en-US" altLang="en-US" sz="5400" dirty="0" err="1"/>
              <a:t>Evaluando</a:t>
            </a:r>
            <a:r>
              <a:rPr lang="en-US" altLang="en-US" sz="5400" dirty="0"/>
              <a:t> </a:t>
            </a:r>
            <a:r>
              <a:rPr lang="en-US" altLang="en-US" sz="5400" dirty="0" err="1"/>
              <a:t>Objetivos</a:t>
            </a:r>
            <a:endParaRPr lang="en-US" sz="5400" dirty="0"/>
          </a:p>
        </p:txBody>
      </p:sp>
      <p:sp>
        <p:nvSpPr>
          <p:cNvPr id="3" name="Content Placeholder 2" descr="¿El objetivo es lo suficientemente ambicioso?&#10;¿El objetivo es alcanzable dado los recursos necesarios para lograrlo?&#10;Si se trata de un resultado de nivel inferior, ¿El objetivo basta para impulsar resultados/objetivos de nivel superior?&#10;¿Existen factores contextuales externos que afectarían el logro de este objetivo?&#10;Si se evalúa el objetivo durante el periodo de ejecución de la estrategia o proyecto, ¿Se revisó/ajustó desde que se estableció inicialmente?&#10;"/>
          <p:cNvSpPr>
            <a:spLocks noGrp="1"/>
          </p:cNvSpPr>
          <p:nvPr>
            <p:ph sz="quarter" idx="13"/>
          </p:nvPr>
        </p:nvSpPr>
        <p:spPr>
          <a:xfrm>
            <a:off x="2702768" y="1474031"/>
            <a:ext cx="9279681" cy="4837995"/>
          </a:xfrm>
        </p:spPr>
        <p:txBody>
          <a:bodyPr vert="horz" lIns="91440" tIns="45720" rIns="91440" bIns="45720" rtlCol="0">
            <a:normAutofit lnSpcReduction="10000"/>
          </a:bodyPr>
          <a:lstStyle/>
          <a:p>
            <a:pPr lvl="1">
              <a:lnSpc>
                <a:spcPct val="100000"/>
              </a:lnSpc>
            </a:pPr>
            <a:r>
              <a:rPr lang="es-ES" sz="2800" dirty="0"/>
              <a:t>¿El objetivo es lo suficientemente ambicioso?</a:t>
            </a:r>
          </a:p>
          <a:p>
            <a:pPr lvl="1">
              <a:lnSpc>
                <a:spcPct val="100000"/>
              </a:lnSpc>
            </a:pPr>
            <a:r>
              <a:rPr lang="es-ES" sz="2800" dirty="0"/>
              <a:t>¿El objetivo es alcanzable dado los recursos necesarios para lograrlo?</a:t>
            </a:r>
          </a:p>
          <a:p>
            <a:pPr lvl="1">
              <a:lnSpc>
                <a:spcPct val="100000"/>
              </a:lnSpc>
            </a:pPr>
            <a:r>
              <a:rPr lang="es-ES" sz="2800" dirty="0"/>
              <a:t>Si se trata de un resultado de nivel inferior, ¿El objetivo basta para impulsar resultados/objetivos de nivel superior?</a:t>
            </a:r>
          </a:p>
          <a:p>
            <a:pPr lvl="1">
              <a:lnSpc>
                <a:spcPct val="100000"/>
              </a:lnSpc>
            </a:pPr>
            <a:r>
              <a:rPr lang="es-ES" sz="2800" dirty="0"/>
              <a:t>¿Existen factores contextuales externos que afectarían el logro de este objetivo?</a:t>
            </a:r>
          </a:p>
          <a:p>
            <a:pPr lvl="1">
              <a:lnSpc>
                <a:spcPct val="100000"/>
              </a:lnSpc>
            </a:pPr>
            <a:r>
              <a:rPr lang="es-ES" sz="2800" dirty="0"/>
              <a:t>Si se evalúa el objetivo durante el periodo de ejecución de la estrategia o proyecto, ¿Se revisó/ajustó desde que se estableció inicialmente?</a:t>
            </a:r>
            <a:endParaRPr lang="en-US" sz="2800" dirty="0"/>
          </a:p>
        </p:txBody>
      </p:sp>
      <p:pic>
        <p:nvPicPr>
          <p:cNvPr id="18" name="Graphic 9" descr="Imagen de una flecha dando en el blanco.">
            <a:extLst>
              <a:ext uri="{FF2B5EF4-FFF2-40B4-BE49-F238E27FC236}">
                <a16:creationId xmlns:a16="http://schemas.microsoft.com/office/drawing/2014/main" id="{54152C6E-1BBE-4FB6-9770-28991AA396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696" y="2060916"/>
            <a:ext cx="2453028" cy="2453028"/>
          </a:xfrm>
          <a:prstGeom prst="rect">
            <a:avLst/>
          </a:prstGeom>
        </p:spPr>
      </p:pic>
      <p:sp>
        <p:nvSpPr>
          <p:cNvPr id="19" name="Footer Placeholder 1">
            <a:extLst>
              <a:ext uri="{FF2B5EF4-FFF2-40B4-BE49-F238E27FC236}">
                <a16:creationId xmlns:a16="http://schemas.microsoft.com/office/drawing/2014/main" id="{32527D91-C22B-4BFB-AF3B-61A165EDF450}"/>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
        <p:nvSpPr>
          <p:cNvPr id="4" name="Slide Number Placeholder 3"/>
          <p:cNvSpPr>
            <a:spLocks noGrp="1"/>
          </p:cNvSpPr>
          <p:nvPr>
            <p:ph type="sldNum" sz="quarter" idx="4294967295"/>
          </p:nvPr>
        </p:nvSpPr>
        <p:spPr>
          <a:xfrm>
            <a:off x="11277600" y="6218238"/>
            <a:ext cx="914400" cy="365125"/>
          </a:xfrm>
          <a:prstGeom prst="rect">
            <a:avLst/>
          </a:prstGeom>
        </p:spPr>
        <p:txBody>
          <a:bodyPr vert="horz" lIns="91440" tIns="45720" rIns="91440" bIns="45720" rtlCol="0" anchor="ctr">
            <a:norm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r" eaLnBrk="1" hangingPunct="1">
              <a:spcAft>
                <a:spcPts val="600"/>
              </a:spcAft>
            </a:pPr>
            <a:fld id="{117401D7-2DB5-4ED7-9A86-78A183D2FAFA}" type="slidenum">
              <a:rPr lang="en-US" altLang="en-US" sz="1200" smtClean="0">
                <a:solidFill>
                  <a:prstClr val="black">
                    <a:lumMod val="50000"/>
                    <a:lumOff val="50000"/>
                  </a:prstClr>
                </a:solidFill>
                <a:latin typeface="+mn-lt"/>
                <a:cs typeface="+mn-cs"/>
              </a:rPr>
              <a:pPr algn="r" eaLnBrk="1" hangingPunct="1">
                <a:spcAft>
                  <a:spcPts val="600"/>
                </a:spcAft>
              </a:pPr>
              <a:t>29</a:t>
            </a:fld>
            <a:endParaRPr lang="en-US" altLang="en-US" sz="1200">
              <a:solidFill>
                <a:prstClr val="black">
                  <a:lumMod val="50000"/>
                  <a:lumOff val="50000"/>
                </a:prstClr>
              </a:solidFill>
              <a:latin typeface="+mn-lt"/>
              <a:cs typeface="+mn-cs"/>
            </a:endParaRPr>
          </a:p>
        </p:txBody>
      </p:sp>
    </p:spTree>
    <p:extLst>
      <p:ext uri="{BB962C8B-B14F-4D97-AF65-F5344CB8AC3E}">
        <p14:creationId xmlns:p14="http://schemas.microsoft.com/office/powerpoint/2010/main" val="1151431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 Objetivos de la Capacitación">
            <a:extLst>
              <a:ext uri="{FF2B5EF4-FFF2-40B4-BE49-F238E27FC236}">
                <a16:creationId xmlns:a16="http://schemas.microsoft.com/office/drawing/2014/main" id="{2AAAC7AD-1502-46C0-B47F-0DFBD9CF6960}"/>
              </a:ext>
            </a:extLst>
          </p:cNvPr>
          <p:cNvSpPr>
            <a:spLocks noGrp="1"/>
          </p:cNvSpPr>
          <p:nvPr>
            <p:ph type="ctrTitle"/>
          </p:nvPr>
        </p:nvSpPr>
        <p:spPr>
          <a:xfrm>
            <a:off x="682752" y="202899"/>
            <a:ext cx="10111356" cy="961175"/>
          </a:xfrm>
        </p:spPr>
        <p:txBody>
          <a:bodyPr>
            <a:normAutofit/>
          </a:bodyPr>
          <a:lstStyle/>
          <a:p>
            <a:pPr algn="l"/>
            <a:r>
              <a:rPr lang="en-US" sz="4400" dirty="0" err="1"/>
              <a:t>Objetivos</a:t>
            </a:r>
            <a:r>
              <a:rPr lang="en-US" sz="4400" dirty="0"/>
              <a:t> de la </a:t>
            </a:r>
            <a:r>
              <a:rPr lang="en-US" sz="4400" dirty="0" err="1"/>
              <a:t>Capacitaci</a:t>
            </a:r>
            <a:r>
              <a:rPr lang="es-CO" sz="4400" dirty="0" err="1"/>
              <a:t>ón</a:t>
            </a:r>
            <a:endParaRPr lang="en-US" sz="4400" dirty="0"/>
          </a:p>
        </p:txBody>
      </p:sp>
      <p:sp>
        <p:nvSpPr>
          <p:cNvPr id="5" name="Content Placeholder 2" descr="Al concluir la capacitación, los participantes habrán aumentado sus conocimientos sobre:&#10;&#10;Las metodologías y planteamientos para establecer los valores de la línea de base.&#10;&#10;Cómo definir objetivos alcanzables.&#10;">
            <a:extLst>
              <a:ext uri="{FF2B5EF4-FFF2-40B4-BE49-F238E27FC236}">
                <a16:creationId xmlns:a16="http://schemas.microsoft.com/office/drawing/2014/main" id="{70608293-DF14-4521-925C-A28F53E32FED}"/>
              </a:ext>
            </a:extLst>
          </p:cNvPr>
          <p:cNvSpPr>
            <a:spLocks noGrp="1"/>
          </p:cNvSpPr>
          <p:nvPr>
            <p:ph sz="quarter" idx="13"/>
          </p:nvPr>
        </p:nvSpPr>
        <p:spPr>
          <a:xfrm>
            <a:off x="682752" y="1493395"/>
            <a:ext cx="11236720" cy="4457700"/>
          </a:xfrm>
        </p:spPr>
        <p:txBody>
          <a:bodyPr>
            <a:noAutofit/>
          </a:bodyPr>
          <a:lstStyle/>
          <a:p>
            <a:pPr marL="0" indent="0">
              <a:buNone/>
            </a:pPr>
            <a:r>
              <a:rPr lang="es-ES_tradnl" dirty="0"/>
              <a:t>Al concluir la capacitación, los participantes habrán aumentado sus conocimientos sobre:</a:t>
            </a:r>
            <a:endParaRPr lang="en-US" dirty="0"/>
          </a:p>
          <a:p>
            <a:pPr marL="0" indent="0">
              <a:buNone/>
            </a:pPr>
            <a:endParaRPr lang="en-US" dirty="0"/>
          </a:p>
          <a:p>
            <a:pPr marL="342900" marR="0" lvl="0" indent="-342900">
              <a:spcBef>
                <a:spcPts val="0"/>
              </a:spcBef>
              <a:spcAft>
                <a:spcPts val="0"/>
              </a:spcAft>
              <a:buFont typeface="Symbol" panose="05050102010706020507" pitchFamily="18" charset="2"/>
              <a:buChar char=""/>
            </a:pPr>
            <a:r>
              <a:rPr lang="es-ES" dirty="0"/>
              <a:t>Las </a:t>
            </a:r>
            <a:r>
              <a:rPr lang="es-ES" dirty="0" err="1"/>
              <a:t>metodolog</a:t>
            </a:r>
            <a:r>
              <a:rPr lang="es-CO" dirty="0" err="1"/>
              <a:t>ías</a:t>
            </a:r>
            <a:r>
              <a:rPr lang="es-CO" dirty="0"/>
              <a:t> </a:t>
            </a:r>
            <a:r>
              <a:rPr lang="es-ES" dirty="0"/>
              <a:t>y planteamientos para establecer los valores de la l</a:t>
            </a:r>
            <a:r>
              <a:rPr lang="es-CO" dirty="0" err="1"/>
              <a:t>ínea</a:t>
            </a:r>
            <a:r>
              <a:rPr lang="es-CO" dirty="0"/>
              <a:t> de base</a:t>
            </a:r>
            <a:r>
              <a:rPr lang="es-ES" dirty="0"/>
              <a:t>.</a:t>
            </a:r>
          </a:p>
          <a:p>
            <a:pPr marL="342900" marR="0" lvl="0" indent="-342900">
              <a:spcBef>
                <a:spcPts val="0"/>
              </a:spcBef>
              <a:spcAft>
                <a:spcPts val="0"/>
              </a:spcAft>
              <a:buFont typeface="Symbol" panose="05050102010706020507" pitchFamily="18" charset="2"/>
              <a:buChar char=""/>
            </a:pPr>
            <a:endParaRPr lang="es-ES" dirty="0"/>
          </a:p>
          <a:p>
            <a:pPr marL="342900" marR="0" lvl="0" indent="-342900">
              <a:spcBef>
                <a:spcPts val="0"/>
              </a:spcBef>
              <a:spcAft>
                <a:spcPts val="0"/>
              </a:spcAft>
              <a:buFont typeface="Symbol" panose="05050102010706020507" pitchFamily="18" charset="2"/>
              <a:buChar char=""/>
            </a:pPr>
            <a:r>
              <a:rPr lang="es-ES" dirty="0"/>
              <a:t>Cómo definir objetivos alcanzables.</a:t>
            </a:r>
            <a:endParaRPr lang="en-US" dirty="0"/>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30: Evaluación de Conocimientos&#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Evaluación</a:t>
            </a:r>
            <a:r>
              <a:rPr lang="en-US" b="1" dirty="0"/>
              <a:t> de </a:t>
            </a:r>
            <a:r>
              <a:rPr lang="en-US" b="1" dirty="0" err="1"/>
              <a:t>Conocimientos</a:t>
            </a:r>
            <a:endParaRPr lang="en-US" b="1" dirty="0"/>
          </a:p>
        </p:txBody>
      </p:sp>
    </p:spTree>
    <p:extLst>
      <p:ext uri="{BB962C8B-B14F-4D97-AF65-F5344CB8AC3E}">
        <p14:creationId xmlns:p14="http://schemas.microsoft.com/office/powerpoint/2010/main" val="23487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31: Pregunta 1: &#10;&#10;"/>
          <p:cNvSpPr>
            <a:spLocks noGrp="1"/>
          </p:cNvSpPr>
          <p:nvPr>
            <p:ph type="ctrTitle"/>
          </p:nvPr>
        </p:nvSpPr>
        <p:spPr>
          <a:xfrm>
            <a:off x="694944" y="291005"/>
            <a:ext cx="10276293" cy="961175"/>
          </a:xfrm>
          <a:prstGeom prst="rect">
            <a:avLst/>
          </a:prstGeom>
        </p:spPr>
        <p:txBody>
          <a:bodyPr>
            <a:normAutofit/>
          </a:bodyPr>
          <a:lstStyle/>
          <a:p>
            <a:pPr algn="l"/>
            <a:r>
              <a:rPr lang="en-US" altLang="en-US" sz="4800" dirty="0" err="1">
                <a:cs typeface="Times New Roman" panose="02020603050405020304" pitchFamily="18" charset="0"/>
              </a:rPr>
              <a:t>Pregunta</a:t>
            </a:r>
            <a:r>
              <a:rPr lang="en-US" altLang="en-US" sz="4800" dirty="0">
                <a:cs typeface="Times New Roman" panose="02020603050405020304" pitchFamily="18" charset="0"/>
              </a:rPr>
              <a:t> 1: </a:t>
            </a:r>
            <a:endParaRPr lang="en-US" altLang="en-US" sz="4800" dirty="0"/>
          </a:p>
        </p:txBody>
      </p:sp>
      <p:sp>
        <p:nvSpPr>
          <p:cNvPr id="3" name="Content Placeholder 2" descr="¿Cuál de los siguientes NO es un beneficio de levantar datos para la línea de base?&#10;&#10;Ayuda a establecer objetivos&#10;Ayuda a seleccionar indicadores de desempeño&#10;Ayuda a analizar el rendimiento a lo largo del periodo de ejecución del proyecto&#10;">
            <a:extLst>
              <a:ext uri="{C183D7F6-B498-43B3-948B-1728B52AA6E4}">
                <adec:decorative xmlns:adec="http://schemas.microsoft.com/office/drawing/2017/decorative" val="0"/>
              </a:ext>
            </a:extLst>
          </p:cNvPr>
          <p:cNvSpPr>
            <a:spLocks noGrp="1"/>
          </p:cNvSpPr>
          <p:nvPr>
            <p:ph sz="quarter" idx="13"/>
          </p:nvPr>
        </p:nvSpPr>
        <p:spPr>
          <a:xfrm>
            <a:off x="694944" y="1495708"/>
            <a:ext cx="10745942" cy="4625173"/>
          </a:xfrm>
        </p:spPr>
        <p:txBody>
          <a:bodyPr>
            <a:normAutofit/>
          </a:bodyPr>
          <a:lstStyle/>
          <a:p>
            <a:pPr marL="0" indent="0">
              <a:buNone/>
              <a:defRPr/>
            </a:pPr>
            <a:r>
              <a:rPr lang="es-ES" sz="3200" b="1" dirty="0">
                <a:cs typeface="Times New Roman" panose="02020603050405020304" pitchFamily="18" charset="0"/>
              </a:rPr>
              <a:t>¿Cuál de los siguientes NO es un beneficio de levantar datos para la l</a:t>
            </a:r>
            <a:r>
              <a:rPr lang="es-CO" sz="3200" b="1" dirty="0" err="1">
                <a:cs typeface="Times New Roman" panose="02020603050405020304" pitchFamily="18" charset="0"/>
              </a:rPr>
              <a:t>ínea</a:t>
            </a:r>
            <a:r>
              <a:rPr lang="es-CO" sz="3200" b="1" dirty="0">
                <a:cs typeface="Times New Roman" panose="02020603050405020304" pitchFamily="18" charset="0"/>
              </a:rPr>
              <a:t> de</a:t>
            </a:r>
            <a:r>
              <a:rPr lang="es-ES" sz="3200" b="1" dirty="0">
                <a:cs typeface="Times New Roman" panose="02020603050405020304" pitchFamily="18" charset="0"/>
              </a:rPr>
              <a:t> base</a:t>
            </a:r>
            <a:r>
              <a:rPr lang="en-US" sz="3200" b="1" dirty="0"/>
              <a:t>?</a:t>
            </a:r>
          </a:p>
          <a:p>
            <a:pPr marL="0" indent="0">
              <a:buNone/>
              <a:defRPr/>
            </a:pPr>
            <a:endParaRPr lang="en-US" sz="3200" b="1" dirty="0"/>
          </a:p>
          <a:p>
            <a:pPr>
              <a:defRPr/>
            </a:pPr>
            <a:r>
              <a:rPr lang="en-US" dirty="0" err="1"/>
              <a:t>Ayuda</a:t>
            </a:r>
            <a:r>
              <a:rPr lang="en-US" dirty="0"/>
              <a:t> a </a:t>
            </a:r>
            <a:r>
              <a:rPr lang="en-US" dirty="0" err="1"/>
              <a:t>establecer</a:t>
            </a:r>
            <a:r>
              <a:rPr lang="en-US" dirty="0"/>
              <a:t> </a:t>
            </a:r>
            <a:r>
              <a:rPr lang="en-US" dirty="0" err="1"/>
              <a:t>objetivos</a:t>
            </a:r>
            <a:endParaRPr lang="en-US" dirty="0"/>
          </a:p>
          <a:p>
            <a:pPr>
              <a:defRPr/>
            </a:pPr>
            <a:r>
              <a:rPr lang="en-US" dirty="0" err="1"/>
              <a:t>Ayuda</a:t>
            </a:r>
            <a:r>
              <a:rPr lang="en-US" dirty="0"/>
              <a:t> a </a:t>
            </a:r>
            <a:r>
              <a:rPr lang="en-US" dirty="0" err="1"/>
              <a:t>seleccionar</a:t>
            </a:r>
            <a:r>
              <a:rPr lang="en-US" dirty="0"/>
              <a:t> </a:t>
            </a:r>
            <a:r>
              <a:rPr lang="en-US" dirty="0" err="1"/>
              <a:t>indicadores</a:t>
            </a:r>
            <a:r>
              <a:rPr lang="en-US" dirty="0"/>
              <a:t> de </a:t>
            </a:r>
            <a:r>
              <a:rPr lang="en-US" dirty="0" err="1"/>
              <a:t>desempeño</a:t>
            </a:r>
            <a:endParaRPr lang="en-US" dirty="0"/>
          </a:p>
          <a:p>
            <a:pPr>
              <a:defRPr/>
            </a:pPr>
            <a:r>
              <a:rPr lang="es-ES" dirty="0"/>
              <a:t>Ayuda a analizar el rendimiento a lo largo del periodo de ejecución del proyecto</a:t>
            </a:r>
            <a:endParaRPr lang="en-US" sz="3174"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31</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8049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32: Pregunta 2: "/>
          <p:cNvSpPr>
            <a:spLocks noGrp="1"/>
          </p:cNvSpPr>
          <p:nvPr>
            <p:ph type="ctrTitle"/>
          </p:nvPr>
        </p:nvSpPr>
        <p:spPr>
          <a:xfrm>
            <a:off x="694944" y="291005"/>
            <a:ext cx="10276293" cy="961175"/>
          </a:xfrm>
          <a:prstGeom prst="rect">
            <a:avLst/>
          </a:prstGeom>
        </p:spPr>
        <p:txBody>
          <a:bodyPr>
            <a:normAutofit/>
          </a:bodyPr>
          <a:lstStyle/>
          <a:p>
            <a:pPr algn="l"/>
            <a:r>
              <a:rPr lang="en-US" altLang="en-US" sz="4800" dirty="0" err="1">
                <a:cs typeface="Times New Roman" panose="02020603050405020304" pitchFamily="18" charset="0"/>
              </a:rPr>
              <a:t>Pregunta</a:t>
            </a:r>
            <a:r>
              <a:rPr lang="en-US" altLang="en-US" sz="4800" dirty="0">
                <a:cs typeface="Times New Roman" panose="02020603050405020304" pitchFamily="18" charset="0"/>
              </a:rPr>
              <a:t> 2: </a:t>
            </a:r>
            <a:endParaRPr lang="en-US" altLang="en-US" sz="4800" dirty="0"/>
          </a:p>
        </p:txBody>
      </p:sp>
      <p:sp>
        <p:nvSpPr>
          <p:cNvPr id="3" name="Content Placeholder 2" descr="¿Cuál de los siguientes factores puede obviarse al establecer objetivos?&#10;&#10;Datos históricos y tendencias&#10;Ritmo de implementación esperado&#10;Las opiniones de los expertos&#10;El desempeño de proyectos similares previos&#10;Si es posible levantar datos&#10;"/>
          <p:cNvSpPr>
            <a:spLocks noGrp="1"/>
          </p:cNvSpPr>
          <p:nvPr>
            <p:ph sz="quarter" idx="13"/>
          </p:nvPr>
        </p:nvSpPr>
        <p:spPr>
          <a:xfrm>
            <a:off x="694944" y="1495708"/>
            <a:ext cx="11285562" cy="4625173"/>
          </a:xfrm>
        </p:spPr>
        <p:txBody>
          <a:bodyPr>
            <a:normAutofit/>
          </a:bodyPr>
          <a:lstStyle/>
          <a:p>
            <a:pPr marL="0" indent="0">
              <a:buNone/>
              <a:defRPr/>
            </a:pPr>
            <a:r>
              <a:rPr lang="es-ES" sz="3200" b="1" dirty="0"/>
              <a:t>¿Cuál de los siguientes factores puede obviarse al establecer objetivos?</a:t>
            </a:r>
          </a:p>
          <a:p>
            <a:pPr marL="0" indent="0">
              <a:buNone/>
              <a:defRPr/>
            </a:pPr>
            <a:endParaRPr lang="en-US" b="1" dirty="0"/>
          </a:p>
          <a:p>
            <a:pPr>
              <a:defRPr/>
            </a:pPr>
            <a:r>
              <a:rPr lang="en-US" dirty="0" err="1"/>
              <a:t>Datos</a:t>
            </a:r>
            <a:r>
              <a:rPr lang="en-US" dirty="0"/>
              <a:t> </a:t>
            </a:r>
            <a:r>
              <a:rPr lang="en-US" dirty="0" err="1"/>
              <a:t>históricos</a:t>
            </a:r>
            <a:r>
              <a:rPr lang="en-US" dirty="0"/>
              <a:t> y </a:t>
            </a:r>
            <a:r>
              <a:rPr lang="en-US" dirty="0" err="1"/>
              <a:t>tendencias</a:t>
            </a:r>
            <a:endParaRPr lang="en-US" dirty="0"/>
          </a:p>
          <a:p>
            <a:pPr>
              <a:defRPr/>
            </a:pPr>
            <a:r>
              <a:rPr lang="es-ES" dirty="0"/>
              <a:t>Ritmo de implementación esperado</a:t>
            </a:r>
          </a:p>
          <a:p>
            <a:pPr>
              <a:defRPr/>
            </a:pPr>
            <a:r>
              <a:rPr lang="en-US" dirty="0"/>
              <a:t>Las </a:t>
            </a:r>
            <a:r>
              <a:rPr lang="en-US" dirty="0" err="1"/>
              <a:t>opiniones</a:t>
            </a:r>
            <a:r>
              <a:rPr lang="en-US" dirty="0"/>
              <a:t> de </a:t>
            </a:r>
            <a:r>
              <a:rPr lang="en-US" dirty="0" err="1"/>
              <a:t>los</a:t>
            </a:r>
            <a:r>
              <a:rPr lang="en-US" dirty="0"/>
              <a:t> </a:t>
            </a:r>
            <a:r>
              <a:rPr lang="en-US" dirty="0" err="1"/>
              <a:t>expertos</a:t>
            </a:r>
            <a:endParaRPr lang="en-US" dirty="0"/>
          </a:p>
          <a:p>
            <a:pPr>
              <a:defRPr/>
            </a:pPr>
            <a:r>
              <a:rPr lang="es-ES" dirty="0"/>
              <a:t>El desempeño de proyectos similares previos</a:t>
            </a:r>
          </a:p>
          <a:p>
            <a:pPr>
              <a:defRPr/>
            </a:pPr>
            <a:r>
              <a:rPr lang="es-ES" dirty="0"/>
              <a:t>Si es posible levantar datos</a:t>
            </a:r>
            <a:endParaRPr lang="en-US"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32</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77899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33: Pregunta 3: "/>
          <p:cNvSpPr>
            <a:spLocks noGrp="1"/>
          </p:cNvSpPr>
          <p:nvPr>
            <p:ph type="ctrTitle"/>
          </p:nvPr>
        </p:nvSpPr>
        <p:spPr>
          <a:xfrm>
            <a:off x="670560" y="291005"/>
            <a:ext cx="10300677" cy="961175"/>
          </a:xfrm>
          <a:prstGeom prst="rect">
            <a:avLst/>
          </a:prstGeom>
        </p:spPr>
        <p:txBody>
          <a:bodyPr>
            <a:normAutofit/>
          </a:bodyPr>
          <a:lstStyle/>
          <a:p>
            <a:pPr algn="l"/>
            <a:r>
              <a:rPr lang="en-US" altLang="en-US" sz="4800" dirty="0" err="1">
                <a:cs typeface="Times New Roman" panose="02020603050405020304" pitchFamily="18" charset="0"/>
              </a:rPr>
              <a:t>Pregunta</a:t>
            </a:r>
            <a:r>
              <a:rPr lang="en-US" altLang="en-US" sz="4800" dirty="0">
                <a:cs typeface="Times New Roman" panose="02020603050405020304" pitchFamily="18" charset="0"/>
              </a:rPr>
              <a:t> 3: </a:t>
            </a:r>
            <a:endParaRPr lang="en-US" altLang="en-US" sz="4800" dirty="0"/>
          </a:p>
        </p:txBody>
      </p:sp>
      <p:sp>
        <p:nvSpPr>
          <p:cNvPr id="3" name="Content Placeholder 2" descr="ILAB solo requiere que los donatarios propongan objetivos para los indicadores de efecto.&#10;&#10;Verdadero&#10;Falso&#10;"/>
          <p:cNvSpPr>
            <a:spLocks noGrp="1"/>
          </p:cNvSpPr>
          <p:nvPr>
            <p:ph sz="quarter" idx="13"/>
          </p:nvPr>
        </p:nvSpPr>
        <p:spPr>
          <a:xfrm>
            <a:off x="670560" y="1495708"/>
            <a:ext cx="11309946" cy="4625173"/>
          </a:xfrm>
        </p:spPr>
        <p:txBody>
          <a:bodyPr>
            <a:normAutofit/>
          </a:bodyPr>
          <a:lstStyle/>
          <a:p>
            <a:pPr marL="0" indent="0">
              <a:buNone/>
              <a:defRPr/>
            </a:pPr>
            <a:r>
              <a:rPr lang="es-ES" sz="3200" b="1" dirty="0">
                <a:cs typeface="Times New Roman" panose="02020603050405020304" pitchFamily="18" charset="0"/>
              </a:rPr>
              <a:t>ILAB solo requiere que los donatarios propongan objetivos para los indicadores de efecto.</a:t>
            </a:r>
            <a:endParaRPr lang="en-US" sz="3174" dirty="0"/>
          </a:p>
          <a:p>
            <a:r>
              <a:rPr lang="en-US" sz="3200" dirty="0" err="1"/>
              <a:t>Verdadero</a:t>
            </a:r>
            <a:endParaRPr lang="en-US" sz="3200" dirty="0"/>
          </a:p>
          <a:p>
            <a:r>
              <a:rPr lang="en-US" sz="3200" dirty="0" err="1"/>
              <a:t>Falso</a:t>
            </a:r>
            <a:endParaRPr lang="en-US" sz="3200"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33</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367984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34: Pregunta 4: "/>
          <p:cNvSpPr>
            <a:spLocks noGrp="1"/>
          </p:cNvSpPr>
          <p:nvPr>
            <p:ph type="ctrTitle"/>
          </p:nvPr>
        </p:nvSpPr>
        <p:spPr>
          <a:xfrm>
            <a:off x="682752" y="291005"/>
            <a:ext cx="10288485" cy="961175"/>
          </a:xfrm>
          <a:prstGeom prst="rect">
            <a:avLst/>
          </a:prstGeom>
        </p:spPr>
        <p:txBody>
          <a:bodyPr>
            <a:normAutofit/>
          </a:bodyPr>
          <a:lstStyle/>
          <a:p>
            <a:pPr algn="l"/>
            <a:r>
              <a:rPr lang="en-US" altLang="en-US" sz="4800" dirty="0" err="1">
                <a:cs typeface="Times New Roman" panose="02020603050405020304" pitchFamily="18" charset="0"/>
              </a:rPr>
              <a:t>Pregunta</a:t>
            </a:r>
            <a:r>
              <a:rPr lang="en-US" altLang="en-US" sz="4800" dirty="0">
                <a:cs typeface="Times New Roman" panose="02020603050405020304" pitchFamily="18" charset="0"/>
              </a:rPr>
              <a:t> 4: </a:t>
            </a:r>
            <a:endParaRPr lang="en-US" altLang="en-US" sz="4800" dirty="0"/>
          </a:p>
        </p:txBody>
      </p:sp>
      <p:sp>
        <p:nvSpPr>
          <p:cNvPr id="3" name="Content Placeholder 2" descr="Se considera que los donatarios que cumplen sus objetivos tienen buen rendimiento, y que los que no lo logran tienen un desempeño deficiente.&#10;&#10;Verdadero&#10;Falso&#10;"/>
          <p:cNvSpPr>
            <a:spLocks noGrp="1"/>
          </p:cNvSpPr>
          <p:nvPr>
            <p:ph sz="quarter" idx="13"/>
          </p:nvPr>
        </p:nvSpPr>
        <p:spPr>
          <a:xfrm>
            <a:off x="682752" y="1495708"/>
            <a:ext cx="10911840" cy="4625173"/>
          </a:xfrm>
        </p:spPr>
        <p:txBody>
          <a:bodyPr>
            <a:normAutofit/>
          </a:bodyPr>
          <a:lstStyle/>
          <a:p>
            <a:pPr marL="0" indent="0">
              <a:buNone/>
              <a:defRPr/>
            </a:pPr>
            <a:r>
              <a:rPr lang="es-ES" sz="3200" b="1" dirty="0"/>
              <a:t>Se considera que los donatarios que cumplen sus objetivos tienen buen rendimiento, y que los que no lo logran tienen un desempeño deficiente.</a:t>
            </a:r>
            <a:endParaRPr lang="en-US" sz="3200" b="1" dirty="0"/>
          </a:p>
          <a:p>
            <a:r>
              <a:rPr lang="en-US" sz="3200" dirty="0" err="1"/>
              <a:t>Verdadero</a:t>
            </a:r>
            <a:endParaRPr lang="en-US" sz="3200" dirty="0"/>
          </a:p>
          <a:p>
            <a:r>
              <a:rPr lang="en-US" sz="3200" dirty="0" err="1"/>
              <a:t>Falso</a:t>
            </a:r>
            <a:endParaRPr lang="en-US" sz="3200"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34</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25586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35: Conclusión&#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Conclusión</a:t>
            </a:r>
            <a:endParaRPr lang="en-US" b="1" dirty="0"/>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36: Resumén de las Líneas de base"/>
          <p:cNvSpPr>
            <a:spLocks noGrp="1"/>
          </p:cNvSpPr>
          <p:nvPr>
            <p:ph type="ctrTitle"/>
          </p:nvPr>
        </p:nvSpPr>
        <p:spPr>
          <a:xfrm>
            <a:off x="597408" y="291005"/>
            <a:ext cx="10373829" cy="961175"/>
          </a:xfrm>
          <a:prstGeom prst="rect">
            <a:avLst/>
          </a:prstGeom>
        </p:spPr>
        <p:txBody>
          <a:bodyPr>
            <a:normAutofit/>
          </a:bodyPr>
          <a:lstStyle/>
          <a:p>
            <a:pPr algn="l"/>
            <a:r>
              <a:rPr lang="en-US" altLang="en-US" sz="4800" dirty="0" err="1">
                <a:cs typeface="Times New Roman" panose="02020603050405020304" pitchFamily="18" charset="0"/>
              </a:rPr>
              <a:t>Resumén</a:t>
            </a:r>
            <a:r>
              <a:rPr lang="en-US" altLang="en-US" sz="4800" dirty="0">
                <a:cs typeface="Times New Roman" panose="02020603050405020304" pitchFamily="18" charset="0"/>
              </a:rPr>
              <a:t> de las </a:t>
            </a:r>
            <a:r>
              <a:rPr lang="en-US" altLang="en-US" sz="4800" dirty="0" err="1">
                <a:cs typeface="Times New Roman" panose="02020603050405020304" pitchFamily="18" charset="0"/>
              </a:rPr>
              <a:t>Líneas</a:t>
            </a:r>
            <a:r>
              <a:rPr lang="en-US" altLang="en-US" sz="4800" dirty="0">
                <a:cs typeface="Times New Roman" panose="02020603050405020304" pitchFamily="18" charset="0"/>
              </a:rPr>
              <a:t> de base</a:t>
            </a:r>
            <a:endParaRPr lang="en-US" altLang="en-US" sz="4800" dirty="0"/>
          </a:p>
        </p:txBody>
      </p:sp>
      <p:sp>
        <p:nvSpPr>
          <p:cNvPr id="3" name="Content Placeholder 2" descr="Las líneas de base son:&#10;Fijadas al valor cero&#10;Conocidas o determinadas a priori&#10;Levantadas previo a la implementación&#10;Líneas de base rotatorias&#10;"/>
          <p:cNvSpPr>
            <a:spLocks noGrp="1"/>
          </p:cNvSpPr>
          <p:nvPr>
            <p:ph sz="quarter" idx="13"/>
          </p:nvPr>
        </p:nvSpPr>
        <p:spPr>
          <a:xfrm>
            <a:off x="597408" y="1495708"/>
            <a:ext cx="11383098" cy="4625173"/>
          </a:xfrm>
        </p:spPr>
        <p:txBody>
          <a:bodyPr>
            <a:normAutofit/>
          </a:bodyPr>
          <a:lstStyle/>
          <a:p>
            <a:pPr marL="373762" indent="-373762">
              <a:spcBef>
                <a:spcPts val="1587"/>
              </a:spcBef>
              <a:buClr>
                <a:srgbClr val="B2B2B2"/>
              </a:buClr>
              <a:buSzPct val="90000"/>
              <a:buNone/>
              <a:tabLst>
                <a:tab pos="1583239" algn="l"/>
              </a:tabLst>
              <a:defRPr/>
            </a:pPr>
            <a:r>
              <a:rPr lang="es-ES" sz="3000" b="1" dirty="0">
                <a:ea typeface="+mj-ea"/>
                <a:cs typeface="+mj-cs"/>
              </a:rPr>
              <a:t>Las líneas de base son</a:t>
            </a:r>
            <a:r>
              <a:rPr lang="en-US" sz="3000" b="1" i="1" dirty="0"/>
              <a:t>:</a:t>
            </a:r>
          </a:p>
          <a:p>
            <a:pPr>
              <a:spcBef>
                <a:spcPts val="1200"/>
              </a:spcBef>
              <a:buClr>
                <a:srgbClr val="B2B2B2"/>
              </a:buClr>
              <a:buSzPct val="90000"/>
              <a:tabLst>
                <a:tab pos="1196975" algn="l"/>
              </a:tabLst>
              <a:defRPr/>
            </a:pPr>
            <a:r>
              <a:rPr lang="en-US" sz="2800" b="1" dirty="0" err="1">
                <a:solidFill>
                  <a:schemeClr val="accent6">
                    <a:lumMod val="50000"/>
                  </a:schemeClr>
                </a:solidFill>
              </a:rPr>
              <a:t>Fijadas</a:t>
            </a:r>
            <a:r>
              <a:rPr lang="en-US" sz="2800" b="1" dirty="0">
                <a:solidFill>
                  <a:schemeClr val="accent6">
                    <a:lumMod val="50000"/>
                  </a:schemeClr>
                </a:solidFill>
              </a:rPr>
              <a:t> al valor cero</a:t>
            </a:r>
          </a:p>
          <a:p>
            <a:pPr>
              <a:spcBef>
                <a:spcPts val="1200"/>
              </a:spcBef>
              <a:buClr>
                <a:srgbClr val="B2B2B2"/>
              </a:buClr>
              <a:buSzPct val="90000"/>
              <a:tabLst>
                <a:tab pos="1196975" algn="l"/>
              </a:tabLst>
              <a:defRPr/>
            </a:pPr>
            <a:r>
              <a:rPr lang="en-US" sz="2800" b="1" dirty="0" err="1">
                <a:solidFill>
                  <a:schemeClr val="accent6">
                    <a:lumMod val="50000"/>
                  </a:schemeClr>
                </a:solidFill>
              </a:rPr>
              <a:t>Conocidas</a:t>
            </a:r>
            <a:r>
              <a:rPr lang="en-US" sz="2800" b="1" dirty="0">
                <a:solidFill>
                  <a:schemeClr val="accent6">
                    <a:lumMod val="50000"/>
                  </a:schemeClr>
                </a:solidFill>
              </a:rPr>
              <a:t> o </a:t>
            </a:r>
            <a:r>
              <a:rPr lang="en-US" sz="2800" b="1" dirty="0" err="1">
                <a:solidFill>
                  <a:schemeClr val="accent6">
                    <a:lumMod val="50000"/>
                  </a:schemeClr>
                </a:solidFill>
              </a:rPr>
              <a:t>determinadas</a:t>
            </a:r>
            <a:r>
              <a:rPr lang="en-US" sz="2800" b="1" dirty="0">
                <a:solidFill>
                  <a:schemeClr val="accent6">
                    <a:lumMod val="50000"/>
                  </a:schemeClr>
                </a:solidFill>
              </a:rPr>
              <a:t> a priori</a:t>
            </a:r>
          </a:p>
          <a:p>
            <a:pPr>
              <a:spcBef>
                <a:spcPts val="1587"/>
              </a:spcBef>
              <a:buClr>
                <a:srgbClr val="6C6463"/>
              </a:buClr>
              <a:buSzPct val="90000"/>
              <a:buFont typeface="Gill Sans MT" panose="020B0502020104020203" pitchFamily="34" charset="0"/>
              <a:buChar char="•"/>
              <a:tabLst>
                <a:tab pos="1583239" algn="l"/>
              </a:tabLst>
              <a:defRPr/>
            </a:pPr>
            <a:r>
              <a:rPr lang="en-US" sz="2800" b="1" dirty="0" err="1">
                <a:solidFill>
                  <a:schemeClr val="accent6">
                    <a:lumMod val="50000"/>
                  </a:schemeClr>
                </a:solidFill>
              </a:rPr>
              <a:t>Levantadas</a:t>
            </a:r>
            <a:r>
              <a:rPr lang="en-US" sz="2800" b="1" dirty="0">
                <a:solidFill>
                  <a:schemeClr val="accent6">
                    <a:lumMod val="50000"/>
                  </a:schemeClr>
                </a:solidFill>
              </a:rPr>
              <a:t> </a:t>
            </a:r>
            <a:r>
              <a:rPr lang="en-US" sz="2800" b="1" dirty="0" err="1">
                <a:solidFill>
                  <a:schemeClr val="accent6">
                    <a:lumMod val="50000"/>
                  </a:schemeClr>
                </a:solidFill>
              </a:rPr>
              <a:t>previo</a:t>
            </a:r>
            <a:r>
              <a:rPr lang="en-US" sz="2800" b="1" dirty="0">
                <a:solidFill>
                  <a:schemeClr val="accent6">
                    <a:lumMod val="50000"/>
                  </a:schemeClr>
                </a:solidFill>
              </a:rPr>
              <a:t> a la </a:t>
            </a:r>
            <a:r>
              <a:rPr lang="en-US" sz="2800" b="1" dirty="0" err="1">
                <a:solidFill>
                  <a:schemeClr val="accent6">
                    <a:lumMod val="50000"/>
                  </a:schemeClr>
                </a:solidFill>
              </a:rPr>
              <a:t>implementación</a:t>
            </a:r>
            <a:endParaRPr lang="en-US" sz="2800" b="1" dirty="0">
              <a:solidFill>
                <a:schemeClr val="accent6">
                  <a:lumMod val="50000"/>
                </a:schemeClr>
              </a:solidFill>
            </a:endParaRPr>
          </a:p>
          <a:p>
            <a:pPr>
              <a:spcBef>
                <a:spcPts val="1587"/>
              </a:spcBef>
              <a:buClr>
                <a:srgbClr val="6C6463"/>
              </a:buClr>
              <a:buSzPct val="90000"/>
              <a:buFont typeface="Gill Sans MT" panose="020B0502020104020203" pitchFamily="34" charset="0"/>
              <a:buChar char="•"/>
              <a:tabLst>
                <a:tab pos="1583239" algn="l"/>
              </a:tabLst>
              <a:defRPr/>
            </a:pPr>
            <a:r>
              <a:rPr lang="en-US" sz="2800" b="1" dirty="0" err="1">
                <a:solidFill>
                  <a:schemeClr val="accent6">
                    <a:lumMod val="50000"/>
                  </a:schemeClr>
                </a:solidFill>
              </a:rPr>
              <a:t>Líneas</a:t>
            </a:r>
            <a:r>
              <a:rPr lang="en-US" sz="2800" b="1" dirty="0">
                <a:solidFill>
                  <a:schemeClr val="accent6">
                    <a:lumMod val="50000"/>
                  </a:schemeClr>
                </a:solidFill>
              </a:rPr>
              <a:t> de base </a:t>
            </a:r>
            <a:r>
              <a:rPr lang="en-US" sz="2800" b="1" dirty="0" err="1">
                <a:solidFill>
                  <a:schemeClr val="accent6">
                    <a:lumMod val="50000"/>
                  </a:schemeClr>
                </a:solidFill>
              </a:rPr>
              <a:t>rotatorias</a:t>
            </a:r>
            <a:endParaRPr lang="en-US" altLang="en-US" sz="2800"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36</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869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37: Resumen del Establecimiento de Objetivos"/>
          <p:cNvSpPr>
            <a:spLocks noGrp="1"/>
          </p:cNvSpPr>
          <p:nvPr>
            <p:ph type="ctrTitle"/>
          </p:nvPr>
        </p:nvSpPr>
        <p:spPr>
          <a:xfrm>
            <a:off x="694944" y="291005"/>
            <a:ext cx="10276293" cy="961175"/>
          </a:xfrm>
          <a:prstGeom prst="rect">
            <a:avLst/>
          </a:prstGeom>
        </p:spPr>
        <p:txBody>
          <a:bodyPr>
            <a:normAutofit fontScale="90000"/>
          </a:bodyPr>
          <a:lstStyle/>
          <a:p>
            <a:pPr algn="l"/>
            <a:r>
              <a:rPr lang="es-ES" altLang="en-US" sz="4800" dirty="0">
                <a:cs typeface="Times New Roman" panose="02020603050405020304" pitchFamily="18" charset="0"/>
              </a:rPr>
              <a:t>Resumen del Establecimiento de Objetivos</a:t>
            </a:r>
            <a:endParaRPr lang="en-US" altLang="en-US" sz="4800" dirty="0"/>
          </a:p>
        </p:txBody>
      </p:sp>
      <p:sp>
        <p:nvSpPr>
          <p:cNvPr id="3" name="Content Placeholder 2" descr="Los beneficios de los objetivos son:&#10;Los objetivos refieren a una serie de expectativas compartidas en torno al éxito del personal, socios y las partes interesadas del proyecto.&#10;Los objetivos nos ayudan a gerenciar el proyecto y a evaluar su desempeño&#10;Los objetivos enfocan el propósito del proyecto, y trazan la ruta que seguirán el personal y sus socios para alcanzar metas específicas.&#10;Los pasos generales a seguir para el establecimiento de objetivos son: &#10;Paso 1: Identificar la línea de base&#10;Paso 2: Analizar la información pertinente&#10;Paso 3: Documentar los valores de los objetivos y el razonamiento que condujo a su selección.&#10;"/>
          <p:cNvSpPr>
            <a:spLocks noGrp="1"/>
          </p:cNvSpPr>
          <p:nvPr>
            <p:ph sz="quarter" idx="13"/>
          </p:nvPr>
        </p:nvSpPr>
        <p:spPr>
          <a:xfrm>
            <a:off x="694944" y="1495708"/>
            <a:ext cx="11285562" cy="4625173"/>
          </a:xfrm>
        </p:spPr>
        <p:txBody>
          <a:bodyPr>
            <a:normAutofit fontScale="92500" lnSpcReduction="10000"/>
          </a:bodyPr>
          <a:lstStyle/>
          <a:p>
            <a:pPr marL="0" indent="0">
              <a:buNone/>
              <a:defRPr/>
            </a:pPr>
            <a:r>
              <a:rPr lang="es-ES" altLang="en-US" sz="3042" b="1" dirty="0">
                <a:cs typeface="Times New Roman" panose="02020603050405020304" pitchFamily="18" charset="0"/>
              </a:rPr>
              <a:t>Los beneficios de los objetivos son</a:t>
            </a:r>
            <a:r>
              <a:rPr lang="en-US" altLang="en-US" sz="3042" b="1" dirty="0">
                <a:cs typeface="Times New Roman" panose="02020603050405020304" pitchFamily="18" charset="0"/>
              </a:rPr>
              <a:t>:</a:t>
            </a:r>
          </a:p>
          <a:p>
            <a:pPr>
              <a:defRPr/>
            </a:pPr>
            <a:r>
              <a:rPr lang="es-ES" sz="3042" dirty="0"/>
              <a:t>Los objetivos refieren a una serie de expectativas compartidas en torno al éxito del personal, socios y las partes interesadas del proyecto.</a:t>
            </a:r>
          </a:p>
          <a:p>
            <a:pPr>
              <a:defRPr/>
            </a:pPr>
            <a:r>
              <a:rPr lang="es-ES" sz="3042" dirty="0"/>
              <a:t>Los objetivos nos ayudan a gerenciar el proyecto y a evaluar su desempeño</a:t>
            </a:r>
          </a:p>
          <a:p>
            <a:pPr>
              <a:defRPr/>
            </a:pPr>
            <a:r>
              <a:rPr lang="es-ES" sz="3042" dirty="0"/>
              <a:t>Los objetivos enfocan el </a:t>
            </a:r>
            <a:r>
              <a:rPr lang="es-ES" sz="3042" dirty="0" err="1"/>
              <a:t>pr</a:t>
            </a:r>
            <a:r>
              <a:rPr lang="es-CO" sz="3042" dirty="0"/>
              <a:t>opósito</a:t>
            </a:r>
            <a:r>
              <a:rPr lang="es-ES" sz="3042" dirty="0"/>
              <a:t> del proyecto, y trazan la ruta que seguirán el personal y sus socios para alcanzar metas específicas.</a:t>
            </a:r>
            <a:endParaRPr lang="en-US" sz="3042" dirty="0"/>
          </a:p>
          <a:p>
            <a:pPr marL="77692" lvl="1" indent="0">
              <a:buNone/>
              <a:defRPr/>
            </a:pPr>
            <a:r>
              <a:rPr lang="es-ES" sz="3042" b="1" dirty="0"/>
              <a:t>Los pasos generales a seguir para el establecimiento de objetivos son: </a:t>
            </a:r>
          </a:p>
          <a:p>
            <a:pPr marL="377962" lvl="1" indent="-300270">
              <a:defRPr/>
            </a:pPr>
            <a:r>
              <a:rPr lang="en-US" sz="3000" dirty="0"/>
              <a:t>Paso 1: </a:t>
            </a:r>
            <a:r>
              <a:rPr lang="en-US" sz="3000" dirty="0" err="1"/>
              <a:t>Identificar</a:t>
            </a:r>
            <a:r>
              <a:rPr lang="en-US" sz="3000" dirty="0"/>
              <a:t> la </a:t>
            </a:r>
            <a:r>
              <a:rPr lang="en-US" sz="3000" dirty="0" err="1"/>
              <a:t>línea</a:t>
            </a:r>
            <a:r>
              <a:rPr lang="en-US" sz="3000" dirty="0"/>
              <a:t> de base</a:t>
            </a:r>
          </a:p>
          <a:p>
            <a:pPr marL="377962" lvl="1" indent="-300270">
              <a:defRPr/>
            </a:pPr>
            <a:r>
              <a:rPr lang="en-US" sz="3042" dirty="0"/>
              <a:t>Paso 2: </a:t>
            </a:r>
            <a:r>
              <a:rPr lang="en-US" sz="3042" dirty="0" err="1"/>
              <a:t>Analizar</a:t>
            </a:r>
            <a:r>
              <a:rPr lang="en-US" sz="3042" dirty="0"/>
              <a:t> la </a:t>
            </a:r>
            <a:r>
              <a:rPr lang="en-US" sz="3042" dirty="0" err="1"/>
              <a:t>información</a:t>
            </a:r>
            <a:r>
              <a:rPr lang="en-US" sz="3042" dirty="0"/>
              <a:t> </a:t>
            </a:r>
            <a:r>
              <a:rPr lang="en-US" sz="3042" dirty="0" err="1"/>
              <a:t>pertinente</a:t>
            </a:r>
            <a:endParaRPr lang="en-US" sz="3042" dirty="0"/>
          </a:p>
          <a:p>
            <a:pPr marL="377962" lvl="1" indent="-300270">
              <a:defRPr/>
            </a:pPr>
            <a:r>
              <a:rPr lang="en-US" sz="3042" dirty="0"/>
              <a:t>Paso 3: </a:t>
            </a:r>
            <a:r>
              <a:rPr lang="en-US" sz="3042" dirty="0" err="1"/>
              <a:t>Documentar</a:t>
            </a:r>
            <a:r>
              <a:rPr lang="en-US" sz="3042" dirty="0"/>
              <a:t> </a:t>
            </a:r>
            <a:r>
              <a:rPr lang="en-US" sz="3042" dirty="0" err="1"/>
              <a:t>los</a:t>
            </a:r>
            <a:r>
              <a:rPr lang="en-US" sz="3042" dirty="0"/>
              <a:t> </a:t>
            </a:r>
            <a:r>
              <a:rPr lang="en-US" sz="3042" dirty="0" err="1"/>
              <a:t>valores</a:t>
            </a:r>
            <a:r>
              <a:rPr lang="en-US" sz="3042" dirty="0"/>
              <a:t> de </a:t>
            </a:r>
            <a:r>
              <a:rPr lang="en-US" sz="3042" dirty="0" err="1"/>
              <a:t>los</a:t>
            </a:r>
            <a:r>
              <a:rPr lang="en-US" sz="3042" dirty="0"/>
              <a:t> </a:t>
            </a:r>
            <a:r>
              <a:rPr lang="en-US" sz="3042" dirty="0" err="1"/>
              <a:t>objetivos</a:t>
            </a:r>
            <a:r>
              <a:rPr lang="en-US" sz="3042" dirty="0"/>
              <a:t> y </a:t>
            </a:r>
            <a:r>
              <a:rPr lang="en-US" sz="3042" dirty="0" err="1"/>
              <a:t>el</a:t>
            </a:r>
            <a:r>
              <a:rPr lang="en-US" sz="3042" dirty="0"/>
              <a:t> </a:t>
            </a:r>
            <a:r>
              <a:rPr lang="en-US" sz="3042" dirty="0" err="1"/>
              <a:t>razonamiento</a:t>
            </a:r>
            <a:r>
              <a:rPr lang="en-US" sz="3042" dirty="0"/>
              <a:t> que </a:t>
            </a:r>
            <a:r>
              <a:rPr lang="en-US" sz="3042" dirty="0" err="1"/>
              <a:t>condujo</a:t>
            </a:r>
            <a:r>
              <a:rPr lang="en-US" sz="3042" dirty="0"/>
              <a:t> a </a:t>
            </a:r>
            <a:r>
              <a:rPr lang="en-US" sz="3042" dirty="0" err="1"/>
              <a:t>su</a:t>
            </a:r>
            <a:r>
              <a:rPr lang="en-US" sz="3042" dirty="0"/>
              <a:t> </a:t>
            </a:r>
            <a:r>
              <a:rPr lang="en-US" sz="3042" dirty="0" err="1"/>
              <a:t>selección</a:t>
            </a:r>
            <a:r>
              <a:rPr lang="en-US" sz="3042" dirty="0"/>
              <a:t>.</a:t>
            </a:r>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37</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4167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38: Recursos">
            <a:extLst>
              <a:ext uri="{FF2B5EF4-FFF2-40B4-BE49-F238E27FC236}">
                <a16:creationId xmlns:a16="http://schemas.microsoft.com/office/drawing/2014/main" id="{E83B329D-07C9-4DBC-BD95-259AD363AFC3}"/>
              </a:ext>
            </a:extLst>
          </p:cNvPr>
          <p:cNvSpPr>
            <a:spLocks noGrp="1"/>
          </p:cNvSpPr>
          <p:nvPr>
            <p:ph type="ctrTitle"/>
          </p:nvPr>
        </p:nvSpPr>
        <p:spPr>
          <a:xfrm>
            <a:off x="620486" y="0"/>
            <a:ext cx="10192181" cy="961175"/>
          </a:xfrm>
        </p:spPr>
        <p:txBody>
          <a:bodyPr>
            <a:normAutofit/>
          </a:bodyPr>
          <a:lstStyle/>
          <a:p>
            <a:pPr algn="l"/>
            <a:r>
              <a:rPr lang="en-US" sz="4400" dirty="0" err="1"/>
              <a:t>Recursos</a:t>
            </a:r>
            <a:endParaRPr lang="en-US" sz="4400" dirty="0"/>
          </a:p>
        </p:txBody>
      </p:sp>
      <p:sp>
        <p:nvSpPr>
          <p:cNvPr id="3" name="Content Placeholder 2" descr="Guía de Recursos de Monitoreo y Evaluación de los Proyectos de la OCFT: https://www.dol.gov/sites/dolgov/files/ILAB/MandE-Resource-Guide-for-OCFT-Projects-508-Compliant-Version.pdf &#10;Objetivos de los Indicadores de Desempeño de USAID: Monitoring Toolkit-Performance Indicator Targets (usaidlearninglab.org)&#10;Guía para el Establecimiento de Objetivos de USAID: Target Setting Guide (usaid.gov)&#10;">
            <a:extLst>
              <a:ext uri="{FF2B5EF4-FFF2-40B4-BE49-F238E27FC236}">
                <a16:creationId xmlns:a16="http://schemas.microsoft.com/office/drawing/2014/main" id="{7F6E15F0-E5D0-4DAB-BE03-C526799FF2CE}"/>
              </a:ext>
            </a:extLst>
          </p:cNvPr>
          <p:cNvSpPr>
            <a:spLocks noGrp="1"/>
          </p:cNvSpPr>
          <p:nvPr>
            <p:ph sz="quarter" idx="13"/>
          </p:nvPr>
        </p:nvSpPr>
        <p:spPr>
          <a:xfrm>
            <a:off x="620486" y="1116464"/>
            <a:ext cx="11073077" cy="5112213"/>
          </a:xfrm>
        </p:spPr>
        <p:txBody>
          <a:bodyPr>
            <a:normAutofit/>
          </a:bodyPr>
          <a:lstStyle/>
          <a:p>
            <a:pPr>
              <a:lnSpc>
                <a:spcPct val="100000"/>
              </a:lnSpc>
              <a:spcBef>
                <a:spcPts val="0"/>
              </a:spcBef>
              <a:spcAft>
                <a:spcPts val="1000"/>
              </a:spcAft>
            </a:pPr>
            <a:r>
              <a:rPr lang="es-ES" sz="2400" dirty="0"/>
              <a:t>Guía de Recursos de Monitoreo y Evaluación de los Proyectos de la OCFT: </a:t>
            </a:r>
            <a:r>
              <a:rPr lang="en-US" sz="2400"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n-US" sz="2400" dirty="0">
                <a:solidFill>
                  <a:srgbClr val="0070C0"/>
                </a:solidFill>
                <a:cs typeface="Times New Roman" panose="02020603050405020304" pitchFamily="18" charset="0"/>
              </a:rPr>
              <a:t> </a:t>
            </a:r>
            <a:endParaRPr lang="en-US" sz="3200" dirty="0">
              <a:solidFill>
                <a:srgbClr val="0070C0"/>
              </a:solidFill>
              <a:cs typeface="Times New Roman" panose="02020603050405020304" pitchFamily="18" charset="0"/>
            </a:endParaRPr>
          </a:p>
          <a:p>
            <a:pPr>
              <a:lnSpc>
                <a:spcPct val="100000"/>
              </a:lnSpc>
            </a:pPr>
            <a:r>
              <a:rPr lang="es-PR" sz="2400" dirty="0"/>
              <a:t>Objetivos de los Indicadores de Desempeño de </a:t>
            </a:r>
            <a:r>
              <a:rPr lang="en-US" sz="2400" dirty="0"/>
              <a:t>USAID: </a:t>
            </a:r>
            <a:r>
              <a:rPr lang="en-US" sz="2400" dirty="0">
                <a:solidFill>
                  <a:srgbClr val="0070C0"/>
                </a:solidFill>
                <a:hlinkClick r:id="rId4">
                  <a:extLst>
                    <a:ext uri="{A12FA001-AC4F-418D-AE19-62706E023703}">
                      <ahyp:hlinkClr xmlns:ahyp="http://schemas.microsoft.com/office/drawing/2018/hyperlinkcolor" val="tx"/>
                    </a:ext>
                  </a:extLst>
                </a:hlinkClick>
              </a:rPr>
              <a:t>Monitoring Toolkit-Performance Indicator Targets (usaidlearninglab.org)</a:t>
            </a:r>
            <a:endParaRPr lang="en-US" sz="2400" dirty="0">
              <a:solidFill>
                <a:srgbClr val="0070C0"/>
              </a:solidFill>
            </a:endParaRPr>
          </a:p>
          <a:p>
            <a:pPr>
              <a:lnSpc>
                <a:spcPct val="100000"/>
              </a:lnSpc>
            </a:pPr>
            <a:r>
              <a:rPr lang="es-ES" sz="2400" dirty="0"/>
              <a:t>Guía para el Establecimiento de Objetivos de USAID</a:t>
            </a:r>
            <a:r>
              <a:rPr lang="en-US" sz="2400" dirty="0"/>
              <a:t>: </a:t>
            </a:r>
            <a:r>
              <a:rPr lang="en-US" sz="2400" dirty="0">
                <a:solidFill>
                  <a:srgbClr val="0070C0"/>
                </a:solidFill>
                <a:hlinkClick r:id="rId5">
                  <a:extLst>
                    <a:ext uri="{A12FA001-AC4F-418D-AE19-62706E023703}">
                      <ahyp:hlinkClr xmlns:ahyp="http://schemas.microsoft.com/office/drawing/2018/hyperlinkcolor" val="tx"/>
                    </a:ext>
                  </a:extLst>
                </a:hlinkClick>
              </a:rPr>
              <a:t>Target Setting Guide (usaid.gov)</a:t>
            </a:r>
            <a:endParaRPr lang="en-US" sz="2400" dirty="0">
              <a:solidFill>
                <a:srgbClr val="0070C0"/>
              </a:solidFill>
            </a:endParaRPr>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Diapositiva 39: Gracias"/>
          <p:cNvSpPr>
            <a:spLocks noGrp="1"/>
          </p:cNvSpPr>
          <p:nvPr>
            <p:ph type="ctrTitle"/>
          </p:nvPr>
        </p:nvSpPr>
        <p:spPr>
          <a:xfrm>
            <a:off x="4277226" y="2467825"/>
            <a:ext cx="2989206" cy="961175"/>
          </a:xfrm>
          <a:prstGeom prst="rect">
            <a:avLst/>
          </a:prstGeom>
        </p:spPr>
        <p:txBody>
          <a:bodyPr>
            <a:normAutofit/>
          </a:bodyPr>
          <a:lstStyle/>
          <a:p>
            <a:pPr algn="l"/>
            <a:r>
              <a:rPr lang="en-US" altLang="en-US" dirty="0">
                <a:cs typeface="Times New Roman" panose="02020603050405020304" pitchFamily="18" charset="0"/>
              </a:rPr>
              <a:t>Gracias</a:t>
            </a:r>
            <a:endParaRPr lang="en-US" altLang="en-US"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4" name="Slide Number Placeholder 3"/>
          <p:cNvSpPr>
            <a:spLocks noGrp="1"/>
          </p:cNvSpPr>
          <p:nvPr>
            <p:ph type="sldNum" sz="quarter" idx="4294967295"/>
          </p:nvPr>
        </p:nvSpPr>
        <p:spPr>
          <a:xfrm>
            <a:off x="9347200" y="6424613"/>
            <a:ext cx="2844800" cy="214312"/>
          </a:xfrm>
          <a:prstGeom prst="rect">
            <a:avLst/>
          </a:prstGeom>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21" indent="-285739" eaLnBrk="0" hangingPunct="0">
              <a:defRPr>
                <a:solidFill>
                  <a:schemeClr val="tx1"/>
                </a:solidFill>
                <a:latin typeface="Century Gothic" panose="020B0502020202020204" pitchFamily="34" charset="0"/>
                <a:cs typeface="Arial" panose="020B0604020202020204" pitchFamily="34" charset="0"/>
              </a:defRPr>
            </a:lvl2pPr>
            <a:lvl3pPr marL="1142956" indent="-228592" eaLnBrk="0" hangingPunct="0">
              <a:defRPr>
                <a:solidFill>
                  <a:schemeClr val="tx1"/>
                </a:solidFill>
                <a:latin typeface="Century Gothic" panose="020B0502020202020204" pitchFamily="34" charset="0"/>
                <a:cs typeface="Arial" panose="020B0604020202020204" pitchFamily="34" charset="0"/>
              </a:defRPr>
            </a:lvl3pPr>
            <a:lvl4pPr marL="1600138" indent="-228592" eaLnBrk="0" hangingPunct="0">
              <a:defRPr>
                <a:solidFill>
                  <a:schemeClr val="tx1"/>
                </a:solidFill>
                <a:latin typeface="Century Gothic" panose="020B0502020202020204" pitchFamily="34" charset="0"/>
                <a:cs typeface="Arial" panose="020B0604020202020204" pitchFamily="34" charset="0"/>
              </a:defRPr>
            </a:lvl4pPr>
            <a:lvl5pPr marL="2057320" indent="-228592" eaLnBrk="0" hangingPunct="0">
              <a:defRPr>
                <a:solidFill>
                  <a:schemeClr val="tx1"/>
                </a:solidFill>
                <a:latin typeface="Century Gothic" panose="020B0502020202020204" pitchFamily="34" charset="0"/>
                <a:cs typeface="Arial" panose="020B0604020202020204" pitchFamily="34" charset="0"/>
              </a:defRPr>
            </a:lvl5pPr>
            <a:lvl6pPr marL="2514503"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685"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8867"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049" indent="-228592"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5A33D987-705E-455E-A6ED-502419EF92A7}" type="slidenum">
              <a:rPr lang="en-US" altLang="en-US">
                <a:solidFill>
                  <a:schemeClr val="bg1"/>
                </a:solidFill>
                <a:latin typeface="Arial" panose="020B0604020202020204" pitchFamily="34" charset="0"/>
              </a:rPr>
              <a:pPr eaLnBrk="1" hangingPunct="1"/>
              <a:t>39</a:t>
            </a:fld>
            <a:endParaRPr lang="en-US" alt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6531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4: Agenda">
            <a:extLst>
              <a:ext uri="{FF2B5EF4-FFF2-40B4-BE49-F238E27FC236}">
                <a16:creationId xmlns:a16="http://schemas.microsoft.com/office/drawing/2014/main" id="{2AAAC7AD-1502-46C0-B47F-0DFBD9CF6960}"/>
              </a:ext>
            </a:extLst>
          </p:cNvPr>
          <p:cNvSpPr>
            <a:spLocks noGrp="1"/>
          </p:cNvSpPr>
          <p:nvPr>
            <p:ph type="ctrTitle"/>
          </p:nvPr>
        </p:nvSpPr>
        <p:spPr>
          <a:xfrm>
            <a:off x="719328" y="0"/>
            <a:ext cx="4637331" cy="1461778"/>
          </a:xfrm>
        </p:spPr>
        <p:txBody>
          <a:bodyPr vert="horz" lIns="91440" tIns="45720" rIns="91440" bIns="45720" rtlCol="0" anchor="ctr">
            <a:normAutofit/>
          </a:bodyPr>
          <a:lstStyle/>
          <a:p>
            <a:pPr algn="l"/>
            <a:r>
              <a:rPr lang="en-US" sz="4400" dirty="0"/>
              <a:t>Agenda</a:t>
            </a:r>
          </a:p>
        </p:txBody>
      </p:sp>
      <p:sp>
        <p:nvSpPr>
          <p:cNvPr id="5" name="Content Placeholder 2" descr="Estableciendo la línea de base.&#10;Definiendo objetivos&#10;">
            <a:extLst>
              <a:ext uri="{FF2B5EF4-FFF2-40B4-BE49-F238E27FC236}">
                <a16:creationId xmlns:a16="http://schemas.microsoft.com/office/drawing/2014/main" id="{70608293-DF14-4521-925C-A28F53E32FED}"/>
              </a:ext>
            </a:extLst>
          </p:cNvPr>
          <p:cNvSpPr>
            <a:spLocks noGrp="1"/>
          </p:cNvSpPr>
          <p:nvPr>
            <p:ph sz="quarter" idx="13"/>
          </p:nvPr>
        </p:nvSpPr>
        <p:spPr>
          <a:xfrm>
            <a:off x="577913" y="1868882"/>
            <a:ext cx="12226724" cy="6566172"/>
          </a:xfrm>
        </p:spPr>
        <p:txBody>
          <a:bodyPr vert="horz" lIns="91440" tIns="45720" rIns="91440" bIns="45720" numCol="2" rtlCol="0">
            <a:normAutofit/>
          </a:bodyPr>
          <a:lstStyle/>
          <a:p>
            <a:r>
              <a:rPr lang="en-US" sz="3300" dirty="0" err="1"/>
              <a:t>Estableciendo</a:t>
            </a:r>
            <a:r>
              <a:rPr lang="en-US" sz="3300" dirty="0"/>
              <a:t> la </a:t>
            </a:r>
            <a:r>
              <a:rPr lang="en-US" sz="3300" dirty="0" err="1"/>
              <a:t>línea</a:t>
            </a:r>
            <a:r>
              <a:rPr lang="en-US" sz="3300" dirty="0"/>
              <a:t> de base.</a:t>
            </a:r>
          </a:p>
          <a:p>
            <a:r>
              <a:rPr lang="en-US" sz="3300" dirty="0" err="1"/>
              <a:t>Definiendo</a:t>
            </a:r>
            <a:r>
              <a:rPr lang="en-US" sz="3300" dirty="0"/>
              <a:t> </a:t>
            </a:r>
            <a:r>
              <a:rPr lang="en-US" sz="3300" dirty="0" err="1"/>
              <a:t>objetivos</a:t>
            </a:r>
            <a:endParaRPr lang="en-US" sz="3300" dirty="0"/>
          </a:p>
        </p:txBody>
      </p:sp>
      <p:pic>
        <p:nvPicPr>
          <p:cNvPr id="9" name="Graphic 8" descr="Imagen que representa una lista de verificación.">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3412" y="1551392"/>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apositiva 5: Estableciendo la línea de base&#10;&#10;Foto de la izquierda: Niña sentada, concentrada en un objeto en su mano.&#10;&#10;Foto de la derecha: Trabajadores cargando materiales para construir una estructur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Estableciendo</a:t>
            </a:r>
            <a:r>
              <a:rPr lang="en-US" b="1" dirty="0"/>
              <a:t> la l</a:t>
            </a:r>
            <a:r>
              <a:rPr lang="es-CO" b="1" dirty="0" err="1"/>
              <a:t>ínea</a:t>
            </a:r>
            <a:r>
              <a:rPr lang="es-CO" b="1" dirty="0"/>
              <a:t> de base</a:t>
            </a:r>
            <a:endParaRPr lang="en-US" b="1" dirty="0"/>
          </a:p>
        </p:txBody>
      </p:sp>
    </p:spTree>
    <p:extLst>
      <p:ext uri="{BB962C8B-B14F-4D97-AF65-F5344CB8AC3E}">
        <p14:creationId xmlns:p14="http://schemas.microsoft.com/office/powerpoint/2010/main" val="90113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6: Qué es una Línea de Base? ">
            <a:extLst>
              <a:ext uri="{FF2B5EF4-FFF2-40B4-BE49-F238E27FC236}">
                <a16:creationId xmlns:a16="http://schemas.microsoft.com/office/drawing/2014/main" id="{AA5A2B27-8A8B-43EF-AF60-BD11A6E41202}"/>
              </a:ext>
            </a:extLst>
          </p:cNvPr>
          <p:cNvSpPr>
            <a:spLocks noGrp="1"/>
          </p:cNvSpPr>
          <p:nvPr>
            <p:ph type="ctrTitle"/>
          </p:nvPr>
        </p:nvSpPr>
        <p:spPr>
          <a:xfrm>
            <a:off x="694944" y="104931"/>
            <a:ext cx="10156127" cy="961175"/>
          </a:xfrm>
        </p:spPr>
        <p:txBody>
          <a:bodyPr>
            <a:normAutofit/>
          </a:bodyPr>
          <a:lstStyle/>
          <a:p>
            <a:pPr algn="l"/>
            <a:r>
              <a:rPr lang="en-US" sz="4000" dirty="0">
                <a:solidFill>
                  <a:schemeClr val="accent2"/>
                </a:solidFill>
              </a:rPr>
              <a:t>Qu</a:t>
            </a:r>
            <a:r>
              <a:rPr lang="es-CO" sz="4000" dirty="0">
                <a:solidFill>
                  <a:schemeClr val="accent2"/>
                </a:solidFill>
              </a:rPr>
              <a:t>é es una Línea de Base</a:t>
            </a:r>
            <a:r>
              <a:rPr lang="en-US" sz="4000" dirty="0">
                <a:solidFill>
                  <a:schemeClr val="accent2"/>
                </a:solidFill>
              </a:rPr>
              <a:t>? </a:t>
            </a:r>
            <a:endParaRPr lang="en-US" sz="5400" dirty="0"/>
          </a:p>
        </p:txBody>
      </p:sp>
      <p:sp>
        <p:nvSpPr>
          <p:cNvPr id="3" name="Content Placeholder 2" descr="El valor de un indicador antes de iniciar la implementación del proyecto.&#10;">
            <a:extLst>
              <a:ext uri="{FF2B5EF4-FFF2-40B4-BE49-F238E27FC236}">
                <a16:creationId xmlns:a16="http://schemas.microsoft.com/office/drawing/2014/main" id="{899D53A3-0873-4795-B6D8-E299669A3614}"/>
              </a:ext>
            </a:extLst>
          </p:cNvPr>
          <p:cNvSpPr>
            <a:spLocks noGrp="1"/>
          </p:cNvSpPr>
          <p:nvPr>
            <p:ph sz="quarter" idx="13"/>
          </p:nvPr>
        </p:nvSpPr>
        <p:spPr>
          <a:xfrm>
            <a:off x="694944" y="1153370"/>
            <a:ext cx="10461596" cy="780863"/>
          </a:xfrm>
        </p:spPr>
        <p:txBody>
          <a:bodyPr>
            <a:normAutofit fontScale="85000" lnSpcReduction="20000"/>
          </a:bodyPr>
          <a:lstStyle/>
          <a:p>
            <a:pPr marL="0" indent="0" algn="ctr">
              <a:buNone/>
            </a:pPr>
            <a:endParaRPr lang="es-ES" sz="2800" b="1" dirty="0"/>
          </a:p>
          <a:p>
            <a:pPr marL="0" indent="0">
              <a:buNone/>
            </a:pPr>
            <a:r>
              <a:rPr lang="es-ES" sz="2800" b="1" dirty="0"/>
              <a:t>El valor de un indicador antes de iniciar la implementación del proyecto.</a:t>
            </a:r>
            <a:endParaRPr lang="en-US" b="1" dirty="0"/>
          </a:p>
        </p:txBody>
      </p:sp>
      <p:sp>
        <p:nvSpPr>
          <p:cNvPr id="8" name="TextBox 7" descr="Ejemplos de valores de línea de base:&#10;">
            <a:extLst>
              <a:ext uri="{FF2B5EF4-FFF2-40B4-BE49-F238E27FC236}">
                <a16:creationId xmlns:a16="http://schemas.microsoft.com/office/drawing/2014/main" id="{E53F7878-AB5F-4B78-867B-C3DF998CA9DB}"/>
              </a:ext>
            </a:extLst>
          </p:cNvPr>
          <p:cNvSpPr txBox="1"/>
          <p:nvPr/>
        </p:nvSpPr>
        <p:spPr>
          <a:xfrm>
            <a:off x="754737" y="2213520"/>
            <a:ext cx="8575640" cy="400110"/>
          </a:xfrm>
          <a:prstGeom prst="rect">
            <a:avLst/>
          </a:prstGeom>
          <a:noFill/>
        </p:spPr>
        <p:txBody>
          <a:bodyPr wrap="square">
            <a:spAutoFit/>
          </a:bodyPr>
          <a:lstStyle/>
          <a:p>
            <a:pPr marL="0" indent="0">
              <a:buNone/>
            </a:pPr>
            <a:r>
              <a:rPr lang="es-ES" altLang="en-US" sz="2000" b="1" dirty="0">
                <a:solidFill>
                  <a:schemeClr val="tx1"/>
                </a:solidFill>
              </a:rPr>
              <a:t>Ejemplos de valores de </a:t>
            </a:r>
            <a:r>
              <a:rPr lang="es-ES" altLang="en-US" sz="2000" b="1" dirty="0"/>
              <a:t>líne</a:t>
            </a:r>
            <a:r>
              <a:rPr lang="es-ES" altLang="en-US" sz="2000" b="1" dirty="0">
                <a:solidFill>
                  <a:schemeClr val="tx1"/>
                </a:solidFill>
              </a:rPr>
              <a:t>a de base</a:t>
            </a:r>
            <a:r>
              <a:rPr lang="en-US" altLang="en-US" sz="2000" b="1" dirty="0">
                <a:solidFill>
                  <a:schemeClr val="tx1"/>
                </a:solidFill>
              </a:rPr>
              <a:t>:</a:t>
            </a:r>
          </a:p>
        </p:txBody>
      </p:sp>
      <p:graphicFrame>
        <p:nvGraphicFramePr>
          <p:cNvPr id="6" name="Table 6" descr="Tabla: &#10;&#10;Indicadores:&#10;1) % de beneficiarios que se graduaron de la escuela secundaria &#10;&#10;2) Tasa de alfabetización del condado&#10;&#10;3) Número de capacitaciones realizadas&#10;&#10;4) Número de hogares por debajo del umbral establecido para medir la pobreza&#10;&#10;Línea de Base:&#10;1) 20%&#10;&#10;2) 47%&#10;(Mujeres: 30%; &#10;Hombres 60%)&#10;&#10;3) 0&#10;&#10;4) 200&#10;&#10;&#10;&#10;&#10;&#10;&#10;">
            <a:extLst>
              <a:ext uri="{FF2B5EF4-FFF2-40B4-BE49-F238E27FC236}">
                <a16:creationId xmlns:a16="http://schemas.microsoft.com/office/drawing/2014/main" id="{3A5B30BB-0B7D-452B-84C1-07EF597B3561}"/>
              </a:ext>
            </a:extLst>
          </p:cNvPr>
          <p:cNvGraphicFramePr>
            <a:graphicFrameLocks noGrp="1"/>
          </p:cNvGraphicFramePr>
          <p:nvPr>
            <p:extLst>
              <p:ext uri="{D42A27DB-BD31-4B8C-83A1-F6EECF244321}">
                <p14:modId xmlns:p14="http://schemas.microsoft.com/office/powerpoint/2010/main" val="1027341083"/>
              </p:ext>
            </p:extLst>
          </p:nvPr>
        </p:nvGraphicFramePr>
        <p:xfrm>
          <a:off x="852273" y="2876224"/>
          <a:ext cx="8128000" cy="3200400"/>
        </p:xfrm>
        <a:graphic>
          <a:graphicData uri="http://schemas.openxmlformats.org/drawingml/2006/table">
            <a:tbl>
              <a:tblPr firstRow="1" bandRow="1">
                <a:tableStyleId>{5C22544A-7EE6-4342-B048-85BDC9FD1C3A}</a:tableStyleId>
              </a:tblPr>
              <a:tblGrid>
                <a:gridCol w="5262651">
                  <a:extLst>
                    <a:ext uri="{9D8B030D-6E8A-4147-A177-3AD203B41FA5}">
                      <a16:colId xmlns:a16="http://schemas.microsoft.com/office/drawing/2014/main" val="1435728746"/>
                    </a:ext>
                  </a:extLst>
                </a:gridCol>
                <a:gridCol w="2865349">
                  <a:extLst>
                    <a:ext uri="{9D8B030D-6E8A-4147-A177-3AD203B41FA5}">
                      <a16:colId xmlns:a16="http://schemas.microsoft.com/office/drawing/2014/main" val="647418258"/>
                    </a:ext>
                  </a:extLst>
                </a:gridCol>
              </a:tblGrid>
              <a:tr h="370840">
                <a:tc>
                  <a:txBody>
                    <a:bodyPr/>
                    <a:lstStyle/>
                    <a:p>
                      <a:pPr algn="ctr"/>
                      <a:r>
                        <a:rPr lang="en-US" sz="2000" dirty="0" err="1"/>
                        <a:t>Indicadores</a:t>
                      </a:r>
                      <a:endParaRPr lang="en-US" sz="2000" dirty="0"/>
                    </a:p>
                  </a:txBody>
                  <a:tcPr/>
                </a:tc>
                <a:tc>
                  <a:txBody>
                    <a:bodyPr/>
                    <a:lstStyle/>
                    <a:p>
                      <a:pPr algn="ctr"/>
                      <a:r>
                        <a:rPr lang="en-US" sz="2000" dirty="0" err="1"/>
                        <a:t>Línea</a:t>
                      </a:r>
                      <a:r>
                        <a:rPr lang="en-US" sz="2000" dirty="0"/>
                        <a:t> de Base</a:t>
                      </a:r>
                    </a:p>
                  </a:txBody>
                  <a:tcPr/>
                </a:tc>
                <a:extLst>
                  <a:ext uri="{0D108BD9-81ED-4DB2-BD59-A6C34878D82A}">
                    <a16:rowId xmlns:a16="http://schemas.microsoft.com/office/drawing/2014/main" val="35882199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2000" b="0" i="0" u="none" strike="noStrike" kern="1200" cap="none" spc="0" normalizeH="0" baseline="0" noProof="0" dirty="0">
                          <a:ln>
                            <a:noFill/>
                          </a:ln>
                          <a:solidFill>
                            <a:prstClr val="black"/>
                          </a:solidFill>
                          <a:effectLst/>
                          <a:uLnTx/>
                          <a:uFillTx/>
                          <a:latin typeface="+mn-lt"/>
                          <a:ea typeface="+mn-ea"/>
                          <a:cs typeface="+mn-cs"/>
                        </a:rPr>
                        <a:t>% de beneficiarios que se graduaron de la escuela secundaria </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latin typeface="+mn-lt"/>
                        </a:rPr>
                        <a:t>20%</a:t>
                      </a:r>
                    </a:p>
                  </a:txBody>
                  <a:tcPr anchor="ctr"/>
                </a:tc>
                <a:extLst>
                  <a:ext uri="{0D108BD9-81ED-4DB2-BD59-A6C34878D82A}">
                    <a16:rowId xmlns:a16="http://schemas.microsoft.com/office/drawing/2014/main" val="1907479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2000" b="0" i="0" u="none" strike="noStrike" kern="1200" cap="none" spc="0" normalizeH="0" baseline="0" noProof="0" dirty="0">
                          <a:ln>
                            <a:noFill/>
                          </a:ln>
                          <a:solidFill>
                            <a:prstClr val="black"/>
                          </a:solidFill>
                          <a:effectLst/>
                          <a:uLnTx/>
                          <a:uFillTx/>
                          <a:latin typeface="+mn-lt"/>
                          <a:ea typeface="+mn-ea"/>
                          <a:cs typeface="+mn-cs"/>
                        </a:rPr>
                        <a:t>Tasa de alfabetización del condado</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Mujeres</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Hombres 60%)</a:t>
                      </a:r>
                    </a:p>
                  </a:txBody>
                  <a:tcPr anchor="ctr"/>
                </a:tc>
                <a:extLst>
                  <a:ext uri="{0D108BD9-81ED-4DB2-BD59-A6C34878D82A}">
                    <a16:rowId xmlns:a16="http://schemas.microsoft.com/office/drawing/2014/main" val="755584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2000" b="0" i="0" u="none" strike="noStrike" kern="1200" cap="none" spc="0" normalizeH="0" baseline="0" noProof="0" dirty="0">
                          <a:ln>
                            <a:noFill/>
                          </a:ln>
                          <a:solidFill>
                            <a:prstClr val="black"/>
                          </a:solidFill>
                          <a:effectLst/>
                          <a:uLnTx/>
                          <a:uFillTx/>
                          <a:latin typeface="+mn-lt"/>
                          <a:ea typeface="+mn-ea"/>
                          <a:cs typeface="+mn-cs"/>
                        </a:rPr>
                        <a:t>Número de </a:t>
                      </a:r>
                      <a:r>
                        <a:rPr kumimoji="0" lang="es-ES" altLang="en-US" sz="2000" b="0" i="0" u="none" strike="noStrike" kern="1200" cap="none" spc="0" normalizeH="0" baseline="0" noProof="0" dirty="0" err="1">
                          <a:ln>
                            <a:noFill/>
                          </a:ln>
                          <a:solidFill>
                            <a:prstClr val="black"/>
                          </a:solidFill>
                          <a:effectLst/>
                          <a:uLnTx/>
                          <a:uFillTx/>
                          <a:latin typeface="+mn-lt"/>
                          <a:ea typeface="+mn-ea"/>
                          <a:cs typeface="+mn-cs"/>
                        </a:rPr>
                        <a:t>capacitaci</a:t>
                      </a:r>
                      <a:r>
                        <a:rPr kumimoji="0" lang="es-CO" altLang="en-US" sz="2000" b="0" i="0" u="none" strike="noStrike" kern="1200" cap="none" spc="0" normalizeH="0" baseline="0" noProof="0" dirty="0" err="1">
                          <a:ln>
                            <a:noFill/>
                          </a:ln>
                          <a:solidFill>
                            <a:prstClr val="black"/>
                          </a:solidFill>
                          <a:effectLst/>
                          <a:uLnTx/>
                          <a:uFillTx/>
                          <a:latin typeface="+mn-lt"/>
                          <a:ea typeface="+mn-ea"/>
                          <a:cs typeface="+mn-cs"/>
                        </a:rPr>
                        <a:t>ones</a:t>
                      </a:r>
                      <a:r>
                        <a:rPr kumimoji="0" lang="es-ES" altLang="en-US" sz="2000" b="0" i="0" u="none" strike="noStrike" kern="1200" cap="none" spc="0" normalizeH="0" baseline="0" noProof="0" dirty="0">
                          <a:ln>
                            <a:noFill/>
                          </a:ln>
                          <a:solidFill>
                            <a:prstClr val="black"/>
                          </a:solidFill>
                          <a:effectLst/>
                          <a:uLnTx/>
                          <a:uFillTx/>
                          <a:latin typeface="+mn-lt"/>
                          <a:ea typeface="+mn-ea"/>
                          <a:cs typeface="+mn-cs"/>
                        </a:rPr>
                        <a:t> realizadas</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latin typeface="+mn-lt"/>
                        </a:rPr>
                        <a:t>0</a:t>
                      </a:r>
                    </a:p>
                  </a:txBody>
                  <a:tcPr anchor="ctr"/>
                </a:tc>
                <a:extLst>
                  <a:ext uri="{0D108BD9-81ED-4DB2-BD59-A6C34878D82A}">
                    <a16:rowId xmlns:a16="http://schemas.microsoft.com/office/drawing/2014/main" val="510290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n-US" sz="2000" b="0" i="0" u="none" strike="noStrike" kern="1200" cap="none" spc="0" normalizeH="0" baseline="0" noProof="0" dirty="0">
                          <a:ln>
                            <a:noFill/>
                          </a:ln>
                          <a:solidFill>
                            <a:prstClr val="black"/>
                          </a:solidFill>
                          <a:effectLst/>
                          <a:uLnTx/>
                          <a:uFillTx/>
                          <a:latin typeface="+mn-lt"/>
                          <a:ea typeface="+mn-ea"/>
                          <a:cs typeface="+mn-cs"/>
                        </a:rPr>
                        <a:t>Número de hogares por debajo del umbral establecido para medir la pobreza</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latin typeface="+mn-lt"/>
                        </a:rPr>
                        <a:t>200</a:t>
                      </a:r>
                    </a:p>
                  </a:txBody>
                  <a:tcPr anchor="ctr"/>
                </a:tc>
                <a:extLst>
                  <a:ext uri="{0D108BD9-81ED-4DB2-BD59-A6C34878D82A}">
                    <a16:rowId xmlns:a16="http://schemas.microsoft.com/office/drawing/2014/main" val="2162745018"/>
                  </a:ext>
                </a:extLst>
              </a:tr>
            </a:tbl>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913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positiva 7: ¿Por qué son Útiles las Líneas de Base? ">
            <a:extLst>
              <a:ext uri="{FF2B5EF4-FFF2-40B4-BE49-F238E27FC236}">
                <a16:creationId xmlns:a16="http://schemas.microsoft.com/office/drawing/2014/main" id="{AA5A2B27-8A8B-43EF-AF60-BD11A6E41202}"/>
              </a:ext>
            </a:extLst>
          </p:cNvPr>
          <p:cNvSpPr>
            <a:spLocks noGrp="1"/>
          </p:cNvSpPr>
          <p:nvPr>
            <p:ph type="ctrTitle"/>
          </p:nvPr>
        </p:nvSpPr>
        <p:spPr>
          <a:xfrm>
            <a:off x="488009" y="310204"/>
            <a:ext cx="10276913" cy="961175"/>
          </a:xfrm>
        </p:spPr>
        <p:txBody>
          <a:bodyPr>
            <a:normAutofit/>
          </a:bodyPr>
          <a:lstStyle/>
          <a:p>
            <a:pPr algn="l"/>
            <a:r>
              <a:rPr lang="es-ES" sz="4400" dirty="0">
                <a:solidFill>
                  <a:schemeClr val="accent2"/>
                </a:solidFill>
              </a:rPr>
              <a:t>¿Por qué </a:t>
            </a:r>
            <a:r>
              <a:rPr lang="es-ES" sz="4400" dirty="0"/>
              <a:t>s</a:t>
            </a:r>
            <a:r>
              <a:rPr lang="es-ES" sz="4400" dirty="0">
                <a:solidFill>
                  <a:schemeClr val="accent2"/>
                </a:solidFill>
              </a:rPr>
              <a:t>on Útiles las Líneas de Base?</a:t>
            </a:r>
            <a:endParaRPr lang="en-US" dirty="0"/>
          </a:p>
        </p:txBody>
      </p:sp>
      <p:sp>
        <p:nvSpPr>
          <p:cNvPr id="3" name="Content Placeholder 2" descr="Ayudan a demostrar el avance  hacia el logro de efectos y resultados&#10;Permiten la interpretación eficaz de los datos de desempeño&#10;Sientan los fundamentos para el establecimiento de objetivos para los indicadores&#10;Constituyen un punto de comparación clave para las evaluaciones, e incrementan el carácter concluyente de los resultados de la evaluación&#10;">
            <a:extLst>
              <a:ext uri="{FF2B5EF4-FFF2-40B4-BE49-F238E27FC236}">
                <a16:creationId xmlns:a16="http://schemas.microsoft.com/office/drawing/2014/main" id="{899D53A3-0873-4795-B6D8-E299669A3614}"/>
              </a:ext>
            </a:extLst>
          </p:cNvPr>
          <p:cNvSpPr>
            <a:spLocks noGrp="1"/>
          </p:cNvSpPr>
          <p:nvPr>
            <p:ph sz="quarter" idx="13"/>
          </p:nvPr>
        </p:nvSpPr>
        <p:spPr>
          <a:xfrm>
            <a:off x="595353" y="1536452"/>
            <a:ext cx="11035957" cy="4120943"/>
          </a:xfrm>
        </p:spPr>
        <p:txBody>
          <a:bodyPr>
            <a:normAutofit/>
          </a:bodyPr>
          <a:lstStyle/>
          <a:p>
            <a:r>
              <a:rPr lang="es-ES" sz="2800" dirty="0"/>
              <a:t>Ayudan a demostrar </a:t>
            </a:r>
            <a:r>
              <a:rPr lang="es-ES" dirty="0"/>
              <a:t>el avance  hacia </a:t>
            </a:r>
            <a:r>
              <a:rPr lang="es-ES" sz="2800" dirty="0"/>
              <a:t>el logro de efectos y resultados</a:t>
            </a:r>
          </a:p>
          <a:p>
            <a:r>
              <a:rPr lang="es-ES" altLang="en-US" sz="2800" dirty="0"/>
              <a:t>Permiten la interpretación eficaz de los datos de desempeño</a:t>
            </a:r>
          </a:p>
          <a:p>
            <a:r>
              <a:rPr lang="es-ES" altLang="en-US" sz="2800" dirty="0"/>
              <a:t>Sientan los fundamentos para el establecimiento de objetivos para los indicadores</a:t>
            </a:r>
          </a:p>
          <a:p>
            <a:r>
              <a:rPr lang="es-ES" altLang="en-US" sz="2800" dirty="0"/>
              <a:t>Constituyen un punto de comparación clave para las evaluaciones, e incrementan el carácter concluyente de los resultados de la evaluación</a:t>
            </a:r>
            <a:endParaRPr lang="en-US"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627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iapositiva 8: Estableciendo la Línea de Base">
            <a:extLst>
              <a:ext uri="{FF2B5EF4-FFF2-40B4-BE49-F238E27FC236}">
                <a16:creationId xmlns:a16="http://schemas.microsoft.com/office/drawing/2014/main" id="{B9BDF7CE-6ED0-422D-A25F-7C6FFE0AFF31}"/>
              </a:ext>
            </a:extLst>
          </p:cNvPr>
          <p:cNvSpPr>
            <a:spLocks noGrp="1"/>
          </p:cNvSpPr>
          <p:nvPr>
            <p:ph type="title"/>
          </p:nvPr>
        </p:nvSpPr>
        <p:spPr>
          <a:xfrm>
            <a:off x="707135" y="114604"/>
            <a:ext cx="10170675" cy="1325563"/>
          </a:xfrm>
        </p:spPr>
        <p:txBody>
          <a:bodyPr/>
          <a:lstStyle/>
          <a:p>
            <a:r>
              <a:rPr lang="es-ES" dirty="0">
                <a:solidFill>
                  <a:schemeClr val="accent2"/>
                </a:solidFill>
              </a:rPr>
              <a:t>Estableciendo la Línea de </a:t>
            </a:r>
            <a:r>
              <a:rPr lang="es-ES" dirty="0"/>
              <a:t>B</a:t>
            </a:r>
            <a:r>
              <a:rPr lang="es-ES" dirty="0">
                <a:solidFill>
                  <a:schemeClr val="accent2"/>
                </a:solidFill>
              </a:rPr>
              <a:t>ase</a:t>
            </a:r>
            <a:endParaRPr lang="en-US" dirty="0"/>
          </a:p>
        </p:txBody>
      </p:sp>
      <p:sp>
        <p:nvSpPr>
          <p:cNvPr id="4" name="Content Placeholder 3" descr="Las líneas de base pueden:&#10;Fijarse en Cero- Suele ser el caso con los indicadores de efecto del proyecto, así como de algunos indicadores de resultados de nivel inferior&#10;Ser conocidas o definidas - Obtenido de fuentes secundarias o proyectos anteriores&#10;Leventarse previo a la implementación- Datos primarios, sondeos rápidos, encuestas, etc.&#10;Ser rotatorias: la actividad se implementa en diferentes regiones y momentos, y se enfoca en grupos distintos.&#10;">
            <a:extLst>
              <a:ext uri="{FF2B5EF4-FFF2-40B4-BE49-F238E27FC236}">
                <a16:creationId xmlns:a16="http://schemas.microsoft.com/office/drawing/2014/main" id="{F6C08DF6-E96E-45E6-A042-FB5B36C3D391}"/>
              </a:ext>
            </a:extLst>
          </p:cNvPr>
          <p:cNvSpPr>
            <a:spLocks noGrp="1"/>
          </p:cNvSpPr>
          <p:nvPr>
            <p:ph idx="1"/>
          </p:nvPr>
        </p:nvSpPr>
        <p:spPr>
          <a:xfrm>
            <a:off x="794817" y="1332089"/>
            <a:ext cx="10170676" cy="4506671"/>
          </a:xfrm>
        </p:spPr>
        <p:txBody>
          <a:bodyPr>
            <a:normAutofit lnSpcReduction="10000"/>
          </a:bodyPr>
          <a:lstStyle/>
          <a:p>
            <a:pPr marL="373762" indent="-373762">
              <a:spcBef>
                <a:spcPts val="1587"/>
              </a:spcBef>
              <a:buClr>
                <a:srgbClr val="B2B2B2"/>
              </a:buClr>
              <a:buSzPct val="90000"/>
              <a:buNone/>
              <a:tabLst>
                <a:tab pos="1583239" algn="l"/>
              </a:tabLst>
              <a:defRPr/>
            </a:pPr>
            <a:r>
              <a:rPr lang="en-US" sz="3000" b="1" dirty="0">
                <a:ea typeface="+mj-ea"/>
                <a:cs typeface="+mj-cs"/>
              </a:rPr>
              <a:t>Las </a:t>
            </a:r>
            <a:r>
              <a:rPr lang="en-US" sz="3000" b="1" dirty="0" err="1">
                <a:ea typeface="+mj-ea"/>
                <a:cs typeface="+mj-cs"/>
              </a:rPr>
              <a:t>líneas</a:t>
            </a:r>
            <a:r>
              <a:rPr lang="en-US" sz="3000" b="1" dirty="0">
                <a:ea typeface="+mj-ea"/>
                <a:cs typeface="+mj-cs"/>
              </a:rPr>
              <a:t> de base </a:t>
            </a:r>
            <a:r>
              <a:rPr lang="en-US" sz="3000" b="1" dirty="0" err="1">
                <a:ea typeface="+mj-ea"/>
                <a:cs typeface="+mj-cs"/>
              </a:rPr>
              <a:t>pueden</a:t>
            </a:r>
            <a:r>
              <a:rPr lang="en-US" sz="3000" b="1" i="1" dirty="0"/>
              <a:t>:</a:t>
            </a:r>
          </a:p>
          <a:p>
            <a:pPr>
              <a:spcBef>
                <a:spcPts val="1587"/>
              </a:spcBef>
              <a:buClr>
                <a:srgbClr val="6C6463"/>
              </a:buClr>
              <a:buSzPct val="90000"/>
              <a:buFont typeface="Gill Sans MT" panose="020B0502020104020203" pitchFamily="34" charset="0"/>
              <a:buChar char="•"/>
              <a:tabLst>
                <a:tab pos="1583239" algn="l"/>
              </a:tabLst>
              <a:defRPr/>
            </a:pPr>
            <a:r>
              <a:rPr lang="en-US" b="1" dirty="0" err="1">
                <a:solidFill>
                  <a:schemeClr val="accent6">
                    <a:lumMod val="50000"/>
                  </a:schemeClr>
                </a:solidFill>
              </a:rPr>
              <a:t>Fijarse</a:t>
            </a:r>
            <a:r>
              <a:rPr lang="en-US" b="1" dirty="0">
                <a:solidFill>
                  <a:schemeClr val="accent6">
                    <a:lumMod val="50000"/>
                  </a:schemeClr>
                </a:solidFill>
              </a:rPr>
              <a:t> </a:t>
            </a:r>
            <a:r>
              <a:rPr lang="en-US" b="1" dirty="0" err="1">
                <a:solidFill>
                  <a:schemeClr val="accent6">
                    <a:lumMod val="50000"/>
                  </a:schemeClr>
                </a:solidFill>
              </a:rPr>
              <a:t>en</a:t>
            </a:r>
            <a:r>
              <a:rPr lang="en-US" b="1" dirty="0">
                <a:solidFill>
                  <a:schemeClr val="accent6">
                    <a:lumMod val="50000"/>
                  </a:schemeClr>
                </a:solidFill>
              </a:rPr>
              <a:t> Cero- </a:t>
            </a:r>
            <a:r>
              <a:rPr lang="es-ES" sz="2800" dirty="0"/>
              <a:t>Suele ser el caso con los indicadores de efecto del proyecto, así como de algunos indicadores de resultados de nivel inferior</a:t>
            </a:r>
          </a:p>
          <a:p>
            <a:pPr>
              <a:spcBef>
                <a:spcPts val="1587"/>
              </a:spcBef>
              <a:buClr>
                <a:srgbClr val="6C6463"/>
              </a:buClr>
              <a:buSzPct val="90000"/>
              <a:buFont typeface="Gill Sans MT" panose="020B0502020104020203" pitchFamily="34" charset="0"/>
              <a:buChar char="•"/>
              <a:tabLst>
                <a:tab pos="1583239" algn="l"/>
              </a:tabLst>
              <a:defRPr/>
            </a:pPr>
            <a:r>
              <a:rPr lang="es-ES" b="1" dirty="0">
                <a:solidFill>
                  <a:schemeClr val="accent6">
                    <a:lumMod val="50000"/>
                  </a:schemeClr>
                </a:solidFill>
              </a:rPr>
              <a:t>Ser conocidas o definidas </a:t>
            </a:r>
            <a:r>
              <a:rPr lang="es-ES" sz="2800" dirty="0"/>
              <a:t>- Obtenido de fuentes secundarias o proyectos anteriores</a:t>
            </a:r>
          </a:p>
          <a:p>
            <a:pPr>
              <a:spcBef>
                <a:spcPts val="1587"/>
              </a:spcBef>
              <a:buClr>
                <a:srgbClr val="6C6463"/>
              </a:buClr>
              <a:buSzPct val="90000"/>
              <a:buFont typeface="Gill Sans MT" panose="020B0502020104020203" pitchFamily="34" charset="0"/>
              <a:buChar char="•"/>
              <a:tabLst>
                <a:tab pos="1583239" algn="l"/>
              </a:tabLst>
              <a:defRPr/>
            </a:pPr>
            <a:r>
              <a:rPr lang="en-US" b="1" dirty="0" err="1">
                <a:solidFill>
                  <a:schemeClr val="accent6">
                    <a:lumMod val="50000"/>
                  </a:schemeClr>
                </a:solidFill>
              </a:rPr>
              <a:t>Leventarse</a:t>
            </a:r>
            <a:r>
              <a:rPr lang="en-US" b="1" dirty="0">
                <a:solidFill>
                  <a:schemeClr val="accent6">
                    <a:lumMod val="50000"/>
                  </a:schemeClr>
                </a:solidFill>
              </a:rPr>
              <a:t> </a:t>
            </a:r>
            <a:r>
              <a:rPr lang="en-US" b="1" dirty="0" err="1">
                <a:solidFill>
                  <a:schemeClr val="accent6">
                    <a:lumMod val="50000"/>
                  </a:schemeClr>
                </a:solidFill>
              </a:rPr>
              <a:t>previo</a:t>
            </a:r>
            <a:r>
              <a:rPr lang="en-US" b="1" dirty="0">
                <a:solidFill>
                  <a:schemeClr val="accent6">
                    <a:lumMod val="50000"/>
                  </a:schemeClr>
                </a:solidFill>
              </a:rPr>
              <a:t> a la </a:t>
            </a:r>
            <a:r>
              <a:rPr lang="en-US" b="1" dirty="0" err="1">
                <a:solidFill>
                  <a:schemeClr val="accent6">
                    <a:lumMod val="50000"/>
                  </a:schemeClr>
                </a:solidFill>
              </a:rPr>
              <a:t>implementación</a:t>
            </a:r>
            <a:r>
              <a:rPr lang="en-US" b="1" dirty="0">
                <a:solidFill>
                  <a:schemeClr val="accent6">
                    <a:lumMod val="50000"/>
                  </a:schemeClr>
                </a:solidFill>
              </a:rPr>
              <a:t>- </a:t>
            </a:r>
            <a:r>
              <a:rPr lang="es-ES" sz="2800" dirty="0"/>
              <a:t>Datos primarios, sondeos rápidos, encuestas, etc.</a:t>
            </a:r>
            <a:endParaRPr lang="en-US" sz="2800" dirty="0"/>
          </a:p>
          <a:p>
            <a:pPr>
              <a:spcBef>
                <a:spcPts val="1587"/>
              </a:spcBef>
              <a:buClr>
                <a:srgbClr val="6C6463"/>
              </a:buClr>
              <a:buSzPct val="90000"/>
              <a:buFont typeface="Gill Sans MT" panose="020B0502020104020203" pitchFamily="34" charset="0"/>
              <a:buChar char="•"/>
              <a:tabLst>
                <a:tab pos="1583239" algn="l"/>
              </a:tabLst>
              <a:defRPr/>
            </a:pPr>
            <a:r>
              <a:rPr lang="es-ES" b="1" dirty="0">
                <a:solidFill>
                  <a:schemeClr val="accent6">
                    <a:lumMod val="50000"/>
                  </a:schemeClr>
                </a:solidFill>
              </a:rPr>
              <a:t>Ser rotatorias: </a:t>
            </a:r>
            <a:r>
              <a:rPr lang="es-ES" dirty="0"/>
              <a:t>la actividad se implementa en diferentes regiones</a:t>
            </a:r>
            <a:r>
              <a:rPr lang="es-CO" dirty="0"/>
              <a:t> y momentos, y se enfoca en grupos distintos.</a:t>
            </a:r>
            <a:endParaRPr lang="en-US" dirty="0"/>
          </a:p>
        </p:txBody>
      </p:sp>
      <p:sp>
        <p:nvSpPr>
          <p:cNvPr id="2" name="Footer Placeholder 1">
            <a:extLst>
              <a:ext uri="{FF2B5EF4-FFF2-40B4-BE49-F238E27FC236}">
                <a16:creationId xmlns:a16="http://schemas.microsoft.com/office/drawing/2014/main" id="{E56BB804-1671-4B19-BBF9-E43AF7360A68}"/>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6908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Diapositiva 9: Fijando la Línea de Base al Valor Cero&#10;&#10;&#10;&#10;"/>
          <p:cNvSpPr txBox="1">
            <a:spLocks noGrp="1"/>
          </p:cNvSpPr>
          <p:nvPr>
            <p:ph type="title" idx="4294967295"/>
          </p:nvPr>
        </p:nvSpPr>
        <p:spPr>
          <a:xfrm>
            <a:off x="577388" y="282589"/>
            <a:ext cx="10642848"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Fijando</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la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Línea</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de Base al Valor Cero</a:t>
            </a:r>
          </a:p>
        </p:txBody>
      </p:sp>
      <p:graphicFrame>
        <p:nvGraphicFramePr>
          <p:cNvPr id="8" name="Table 8" descr="Tabla:&#10;&#10;Escenario:&#10;&#10;Valor Cero.&#10;&#10;Cuando: &#10;&#10;Frecuentemente se fija la línea de base de indicadores de efecto de productos y servicios ofrecidos por primera vez en cero.&#10;&#10;Ejemplos:&#10;&#10;Número de reuniones sindicales facilitadas&#10;Número de beneficiarios que obtienen un nuevo empleo en un plazo de 6 meses&#10;&#10;&#10;&#10;&#10;&#10;">
            <a:extLst>
              <a:ext uri="{FF2B5EF4-FFF2-40B4-BE49-F238E27FC236}">
                <a16:creationId xmlns:a16="http://schemas.microsoft.com/office/drawing/2014/main" id="{4A4DA9CF-B7F4-4AD9-84A6-57CB753D071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706027211"/>
              </p:ext>
            </p:extLst>
          </p:nvPr>
        </p:nvGraphicFramePr>
        <p:xfrm>
          <a:off x="764169" y="1538590"/>
          <a:ext cx="10642847" cy="3814984"/>
        </p:xfrm>
        <a:graphic>
          <a:graphicData uri="http://schemas.openxmlformats.org/drawingml/2006/table">
            <a:tbl>
              <a:tblPr firstRow="1" bandRow="1">
                <a:tableStyleId>{5C22544A-7EE6-4342-B048-85BDC9FD1C3A}</a:tableStyleId>
              </a:tblPr>
              <a:tblGrid>
                <a:gridCol w="2022736">
                  <a:extLst>
                    <a:ext uri="{9D8B030D-6E8A-4147-A177-3AD203B41FA5}">
                      <a16:colId xmlns:a16="http://schemas.microsoft.com/office/drawing/2014/main" val="3125638786"/>
                    </a:ext>
                  </a:extLst>
                </a:gridCol>
                <a:gridCol w="2890577">
                  <a:extLst>
                    <a:ext uri="{9D8B030D-6E8A-4147-A177-3AD203B41FA5}">
                      <a16:colId xmlns:a16="http://schemas.microsoft.com/office/drawing/2014/main" val="3446928159"/>
                    </a:ext>
                  </a:extLst>
                </a:gridCol>
                <a:gridCol w="5729534">
                  <a:extLst>
                    <a:ext uri="{9D8B030D-6E8A-4147-A177-3AD203B41FA5}">
                      <a16:colId xmlns:a16="http://schemas.microsoft.com/office/drawing/2014/main" val="4278236714"/>
                    </a:ext>
                  </a:extLst>
                </a:gridCol>
              </a:tblGrid>
              <a:tr h="524114">
                <a:tc>
                  <a:txBody>
                    <a:bodyPr/>
                    <a:lstStyle/>
                    <a:p>
                      <a:pPr algn="ctr"/>
                      <a:r>
                        <a:rPr lang="en-US" sz="2600" dirty="0" err="1"/>
                        <a:t>Escenario</a:t>
                      </a:r>
                      <a:endParaRPr lang="en-US" sz="2600" dirty="0"/>
                    </a:p>
                  </a:txBody>
                  <a:tcPr marL="120949" marR="120949" marT="60475" marB="60475"/>
                </a:tc>
                <a:tc>
                  <a:txBody>
                    <a:bodyPr/>
                    <a:lstStyle/>
                    <a:p>
                      <a:pPr algn="ctr"/>
                      <a:r>
                        <a:rPr lang="es-CO" sz="2600" dirty="0"/>
                        <a:t>C</a:t>
                      </a:r>
                      <a:r>
                        <a:rPr lang="en-US" sz="2600" dirty="0" err="1"/>
                        <a:t>uando</a:t>
                      </a:r>
                      <a:endParaRPr lang="en-US" sz="2600" dirty="0"/>
                    </a:p>
                  </a:txBody>
                  <a:tcPr marL="120949" marR="120949" marT="60475" marB="60475"/>
                </a:tc>
                <a:tc>
                  <a:txBody>
                    <a:bodyPr/>
                    <a:lstStyle/>
                    <a:p>
                      <a:pPr algn="ctr"/>
                      <a:r>
                        <a:rPr lang="en-US" sz="2600" dirty="0" err="1"/>
                        <a:t>Ejemplos</a:t>
                      </a:r>
                      <a:endParaRPr lang="en-US" sz="2600" dirty="0"/>
                    </a:p>
                  </a:txBody>
                  <a:tcPr marL="120949" marR="120949" marT="60475" marB="60475"/>
                </a:tc>
                <a:extLst>
                  <a:ext uri="{0D108BD9-81ED-4DB2-BD59-A6C34878D82A}">
                    <a16:rowId xmlns:a16="http://schemas.microsoft.com/office/drawing/2014/main" val="3047411975"/>
                  </a:ext>
                </a:extLst>
              </a:tr>
              <a:tr h="2590333">
                <a:tc>
                  <a:txBody>
                    <a:bodyPr/>
                    <a:lstStyle/>
                    <a:p>
                      <a:r>
                        <a:rPr lang="en-US" sz="2600" b="1" dirty="0"/>
                        <a:t>Valor Cero</a:t>
                      </a:r>
                    </a:p>
                  </a:txBody>
                  <a:tcPr marL="120949" marR="120949" marT="60475" marB="60475"/>
                </a:tc>
                <a:tc>
                  <a:txBody>
                    <a:bodyPr/>
                    <a:lstStyle/>
                    <a:p>
                      <a:r>
                        <a:rPr lang="es-ES" sz="2600" dirty="0"/>
                        <a:t>Frecuentemente se fija la línea de base de indicadores de efecto de productos y servicios ofrecidos por primera vez en cero.</a:t>
                      </a:r>
                      <a:endParaRPr lang="en-US" sz="2600" dirty="0"/>
                    </a:p>
                  </a:txBody>
                  <a:tcPr marL="120949" marR="120949" marT="60475" marB="60475"/>
                </a:tc>
                <a:tc>
                  <a:txBody>
                    <a:bodyPr/>
                    <a:lstStyle/>
                    <a:p>
                      <a:pPr marL="285750" indent="-285750">
                        <a:buFont typeface="Arial" panose="020B0604020202020204" pitchFamily="34" charset="0"/>
                        <a:buChar char="•"/>
                      </a:pPr>
                      <a:r>
                        <a:rPr lang="en-US" sz="2600" dirty="0" err="1"/>
                        <a:t>Número</a:t>
                      </a:r>
                      <a:r>
                        <a:rPr lang="en-US" sz="2600" dirty="0"/>
                        <a:t> de </a:t>
                      </a:r>
                      <a:r>
                        <a:rPr lang="en-US" sz="2600" dirty="0" err="1"/>
                        <a:t>investigadores</a:t>
                      </a:r>
                      <a:r>
                        <a:rPr lang="en-US" sz="2600" dirty="0"/>
                        <a:t> </a:t>
                      </a:r>
                      <a:r>
                        <a:rPr lang="en-US" sz="2600" dirty="0" err="1"/>
                        <a:t>capacitados</a:t>
                      </a:r>
                      <a:endParaRPr lang="en-US" sz="1400" dirty="0"/>
                    </a:p>
                    <a:p>
                      <a:pPr marL="285750" indent="-285750">
                        <a:buFont typeface="Arial" panose="020B0604020202020204" pitchFamily="34" charset="0"/>
                        <a:buChar char="•"/>
                      </a:pPr>
                      <a:r>
                        <a:rPr lang="en-US" sz="2600" dirty="0" err="1"/>
                        <a:t>Número</a:t>
                      </a:r>
                      <a:r>
                        <a:rPr lang="en-US" sz="2600" dirty="0"/>
                        <a:t> de </a:t>
                      </a:r>
                      <a:r>
                        <a:rPr lang="en-US" sz="2600" dirty="0" err="1"/>
                        <a:t>reuniones</a:t>
                      </a:r>
                      <a:r>
                        <a:rPr lang="en-US" sz="2600" dirty="0"/>
                        <a:t> </a:t>
                      </a:r>
                      <a:r>
                        <a:rPr lang="en-US" sz="2600" dirty="0" err="1"/>
                        <a:t>sindicales</a:t>
                      </a:r>
                      <a:r>
                        <a:rPr lang="en-US" sz="2600" dirty="0"/>
                        <a:t> </a:t>
                      </a:r>
                      <a:r>
                        <a:rPr lang="en-US" sz="2600" dirty="0" err="1"/>
                        <a:t>facilitadas</a:t>
                      </a:r>
                      <a:endParaRPr lang="en-US" sz="1600" dirty="0"/>
                    </a:p>
                    <a:p>
                      <a:pPr marL="285750" indent="-285750">
                        <a:buFont typeface="Arial" panose="020B0604020202020204" pitchFamily="34" charset="0"/>
                        <a:buChar char="•"/>
                      </a:pPr>
                      <a:r>
                        <a:rPr lang="es-ES" sz="2600" dirty="0"/>
                        <a:t>Número de beneficiarios que obtienen un nuevo empleo en un plazo de 6 meses</a:t>
                      </a:r>
                      <a:endParaRPr lang="en-US" sz="2600" dirty="0"/>
                    </a:p>
                  </a:txBody>
                  <a:tcPr marL="120949" marR="120949" marT="60475" marB="60475"/>
                </a:tc>
                <a:extLst>
                  <a:ext uri="{0D108BD9-81ED-4DB2-BD59-A6C34878D82A}">
                    <a16:rowId xmlns:a16="http://schemas.microsoft.com/office/drawing/2014/main" val="3357760276"/>
                  </a:ext>
                </a:extLst>
              </a:tr>
            </a:tbl>
          </a:graphicData>
        </a:graphic>
      </p:graphicFrame>
      <p:sp>
        <p:nvSpPr>
          <p:cNvPr id="5" name="Footer Placeholder 1">
            <a:extLst>
              <a:ext uri="{FF2B5EF4-FFF2-40B4-BE49-F238E27FC236}">
                <a16:creationId xmlns:a16="http://schemas.microsoft.com/office/drawing/2014/main" id="{05AA6D3B-43F0-4F6D-BFE1-64EE9869C8B1}"/>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
        <p:nvSpPr>
          <p:cNvPr id="6" name="Slide Number Placeholder 2"/>
          <p:cNvSpPr txBox="1">
            <a:spLocks/>
          </p:cNvSpPr>
          <p:nvPr/>
        </p:nvSpPr>
        <p:spPr>
          <a:xfrm>
            <a:off x="9848850" y="6260759"/>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9</a:t>
            </a:fld>
            <a:endParaRPr lang="en-US" dirty="0"/>
          </a:p>
        </p:txBody>
      </p:sp>
    </p:spTree>
    <p:extLst>
      <p:ext uri="{BB962C8B-B14F-4D97-AF65-F5344CB8AC3E}">
        <p14:creationId xmlns:p14="http://schemas.microsoft.com/office/powerpoint/2010/main" val="195531366"/>
      </p:ext>
    </p:extLst>
  </p:cSld>
  <p:clrMapOvr>
    <a:masterClrMapping/>
  </p:clrMapOvr>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F324E8F2-1A42-4842-96BD-112CE037DC5C}">
  <ds:schemaRefs>
    <ds:schemaRef ds:uri="http://schemas.microsoft.com/office/2006/documentManagement/types"/>
    <ds:schemaRef ds:uri="9ea6dfaf-69d9-45fb-867a-9e780093ed3e"/>
    <ds:schemaRef ds:uri="23419116-3dd7-4e11-a071-637505d1595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29145</TotalTime>
  <Words>6533</Words>
  <Application>Microsoft Office PowerPoint</Application>
  <PresentationFormat>Widescreen</PresentationFormat>
  <Paragraphs>463</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vt:lpstr>
      <vt:lpstr>Calibri</vt:lpstr>
      <vt:lpstr>Calibri Light</vt:lpstr>
      <vt:lpstr>Gill Sans MT</vt:lpstr>
      <vt:lpstr>Roboto</vt:lpstr>
      <vt:lpstr>Symbol</vt:lpstr>
      <vt:lpstr>Wingdings</vt:lpstr>
      <vt:lpstr>1_Office Theme</vt:lpstr>
      <vt:lpstr>Conceptos de Monitoreo y Evaluación:  Estableciendo Valores para la Línea de Base y Objetivos para los Indicadores</vt:lpstr>
      <vt:lpstr>Serie de Cursos de Capacitación para el Monitoreo y la Evaluación</vt:lpstr>
      <vt:lpstr>Objetivos de la Capacitación</vt:lpstr>
      <vt:lpstr>Agenda</vt:lpstr>
      <vt:lpstr>Estableciendo la línea de base</vt:lpstr>
      <vt:lpstr>Qué es una Línea de Base? </vt:lpstr>
      <vt:lpstr>¿Por qué son Útiles las Líneas de Base?</vt:lpstr>
      <vt:lpstr>Estableciendo la Línea de Base</vt:lpstr>
      <vt:lpstr>Fijando la Línea de Base al Valor Cero</vt:lpstr>
      <vt:lpstr>Líneas de Base Establecidas</vt:lpstr>
      <vt:lpstr>Datos Levantados Previo a la Implementación</vt:lpstr>
      <vt:lpstr>Línea de Base Rotatoria</vt:lpstr>
      <vt:lpstr>Estableciendo Objetivos</vt:lpstr>
      <vt:lpstr>Qué es un Objetivo? </vt:lpstr>
      <vt:lpstr>Por qué se Establecen los Objetivos? </vt:lpstr>
      <vt:lpstr>Tipos de Objetivos</vt:lpstr>
      <vt:lpstr>Cómo Trazar los Objetivos</vt:lpstr>
      <vt:lpstr>Paso 1: Definir la Línea de Base</vt:lpstr>
      <vt:lpstr>Paso 2: Llevar a Cabo el Análisis</vt:lpstr>
      <vt:lpstr>Paso 2a: Evalue su Intervención</vt:lpstr>
      <vt:lpstr>Paso 2a: Evalue su Intervención</vt:lpstr>
      <vt:lpstr>Paso 2b: Tendencias Históricas y Pronósticos </vt:lpstr>
      <vt:lpstr>Paso 2c: Análisis Comparativo </vt:lpstr>
      <vt:lpstr>Paso 2d: La Investigación y la Opinión de los Expertos</vt:lpstr>
      <vt:lpstr>Paso 3: Documentar los Objetivos</vt:lpstr>
      <vt:lpstr>Establecer Objetivos es Complejo</vt:lpstr>
      <vt:lpstr>Establecer Objetivos es Complejo (continuación)</vt:lpstr>
      <vt:lpstr>Escollos Comunes</vt:lpstr>
      <vt:lpstr>Evaluando Objetivos</vt:lpstr>
      <vt:lpstr>Evaluación de Conocimientos</vt:lpstr>
      <vt:lpstr>Pregunta 1: </vt:lpstr>
      <vt:lpstr>Pregunta 2: </vt:lpstr>
      <vt:lpstr>Pregunta 3: </vt:lpstr>
      <vt:lpstr>Pregunta 4: </vt:lpstr>
      <vt:lpstr>Conclusión</vt:lpstr>
      <vt:lpstr>Resumén de las Líneas de base</vt:lpstr>
      <vt:lpstr>Resumen del Establecimiento de Objetivos</vt:lpstr>
      <vt:lpstr>Recursos</vt:lpstr>
      <vt:lpstr>Gracias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Sarmiento, Carlos</cp:lastModifiedBy>
  <cp:revision>585</cp:revision>
  <dcterms:created xsi:type="dcterms:W3CDTF">2021-10-08T17:43:47Z</dcterms:created>
  <dcterms:modified xsi:type="dcterms:W3CDTF">2023-03-31T17:44:26Z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