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54"/>
  </p:notesMasterIdLst>
  <p:handoutMasterIdLst>
    <p:handoutMasterId r:id="rId55"/>
  </p:handoutMasterIdLst>
  <p:sldIdLst>
    <p:sldId id="256" r:id="rId5"/>
    <p:sldId id="1508" r:id="rId6"/>
    <p:sldId id="1268" r:id="rId7"/>
    <p:sldId id="1283" r:id="rId8"/>
    <p:sldId id="1284" r:id="rId9"/>
    <p:sldId id="1294" r:id="rId10"/>
    <p:sldId id="1388" r:id="rId11"/>
    <p:sldId id="1435" r:id="rId12"/>
    <p:sldId id="1471" r:id="rId13"/>
    <p:sldId id="1338" r:id="rId14"/>
    <p:sldId id="1054" r:id="rId15"/>
    <p:sldId id="1392" r:id="rId16"/>
    <p:sldId id="1440" r:id="rId17"/>
    <p:sldId id="1441" r:id="rId18"/>
    <p:sldId id="1495" r:id="rId19"/>
    <p:sldId id="1442" r:id="rId20"/>
    <p:sldId id="1496" r:id="rId21"/>
    <p:sldId id="1448" r:id="rId22"/>
    <p:sldId id="1389" r:id="rId23"/>
    <p:sldId id="1481" r:id="rId24"/>
    <p:sldId id="1482" r:id="rId25"/>
    <p:sldId id="1497" r:id="rId26"/>
    <p:sldId id="1490" r:id="rId27"/>
    <p:sldId id="1451" r:id="rId28"/>
    <p:sldId id="1424" r:id="rId29"/>
    <p:sldId id="1455" r:id="rId30"/>
    <p:sldId id="1426" r:id="rId31"/>
    <p:sldId id="1483" r:id="rId32"/>
    <p:sldId id="1427" r:id="rId33"/>
    <p:sldId id="1492" r:id="rId34"/>
    <p:sldId id="1498" r:id="rId35"/>
    <p:sldId id="1486" r:id="rId36"/>
    <p:sldId id="1487" r:id="rId37"/>
    <p:sldId id="1477" r:id="rId38"/>
    <p:sldId id="1506" r:id="rId39"/>
    <p:sldId id="1478" r:id="rId40"/>
    <p:sldId id="465" r:id="rId41"/>
    <p:sldId id="1499" r:id="rId42"/>
    <p:sldId id="1500" r:id="rId43"/>
    <p:sldId id="1501" r:id="rId44"/>
    <p:sldId id="1502" r:id="rId45"/>
    <p:sldId id="1504" r:id="rId46"/>
    <p:sldId id="1503" r:id="rId47"/>
    <p:sldId id="1505" r:id="rId48"/>
    <p:sldId id="1291" r:id="rId49"/>
    <p:sldId id="1318" r:id="rId50"/>
    <p:sldId id="260" r:id="rId51"/>
    <p:sldId id="1319" r:id="rId52"/>
    <p:sldId id="150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E52878-1549-D1C2-8BC3-879EE540D8AB}" name="Pancio, Kristen E - ILAB" initials="PKEI" userId="S::Pancio.Kristen.E@dol.gov::45caccdd-e67c-42e6-9937-aaad91a648dd" providerId="AD"/>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cello, Andrew" initials="DA" lastIdx="10" clrIdx="0">
    <p:extLst>
      <p:ext uri="{19B8F6BF-5375-455C-9EA6-DF929625EA0E}">
        <p15:presenceInfo xmlns:p15="http://schemas.microsoft.com/office/powerpoint/2012/main" userId="S::ANDREW.DICELLO@tetratech.com::0c006b90-21d7-4a0c-903f-b4eb152579dc" providerId="AD"/>
      </p:ext>
    </p:extLst>
  </p:cmAuthor>
  <p:cmAuthor id="2" name="Zodrow, Gwynne" initials="ZG" lastIdx="36" clrIdx="1">
    <p:extLst>
      <p:ext uri="{19B8F6BF-5375-455C-9EA6-DF929625EA0E}">
        <p15:presenceInfo xmlns:p15="http://schemas.microsoft.com/office/powerpoint/2012/main" userId="S::GWYNNE.ZODROW@tetratech.com::f11ed61f-7b9e-4d00-8458-068b618d042b" providerId="AD"/>
      </p:ext>
    </p:extLst>
  </p:cmAuthor>
  <p:cmAuthor id="3" name="Chen, WeiCheng - ILAB" initials="CWI" lastIdx="59"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F0"/>
    <a:srgbClr val="CED0E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52362" autoAdjust="0"/>
  </p:normalViewPr>
  <p:slideViewPr>
    <p:cSldViewPr snapToGrid="0">
      <p:cViewPr varScale="1">
        <p:scale>
          <a:sx n="35" d="100"/>
          <a:sy n="35" d="100"/>
        </p:scale>
        <p:origin x="1140" y="2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5C469-3C4D-4DA0-A588-8947FF8BCEA9}" type="doc">
      <dgm:prSet loTypeId="urn:microsoft.com/office/officeart/2005/8/layout/hProcess9" loCatId="process" qsTypeId="urn:microsoft.com/office/officeart/2005/8/quickstyle/simple1" qsCatId="simple" csTypeId="urn:microsoft.com/office/officeart/2005/8/colors/accent1_2" csCatId="accent1" phldr="1"/>
      <dgm:spPr/>
    </dgm:pt>
    <dgm:pt modelId="{8EEBE163-AAE8-4AFE-9E89-DFBC1096DB54}">
      <dgm:prSet phldrT="[Text]"/>
      <dgm:spPr/>
      <dgm:t>
        <a:bodyPr/>
        <a:lstStyle/>
        <a:p>
          <a:r>
            <a:rPr lang="es-ES" b="1" u="sng" dirty="0"/>
            <a:t>Línea de base: </a:t>
          </a:r>
          <a:r>
            <a:rPr lang="es-ES" b="1" u="none" dirty="0"/>
            <a:t> Se establece la l</a:t>
          </a:r>
          <a:r>
            <a:rPr lang="es-CO" b="1" u="none" dirty="0" err="1"/>
            <a:t>ínea</a:t>
          </a:r>
          <a:r>
            <a:rPr lang="es-CO" b="1" u="none" dirty="0"/>
            <a:t> de base </a:t>
          </a:r>
          <a:r>
            <a:rPr lang="es-ES" b="0" u="none" dirty="0"/>
            <a:t>antes de que arranquen las actividades (o se levanten datos)</a:t>
          </a:r>
          <a:endParaRPr lang="en-US" b="0" u="none" dirty="0"/>
        </a:p>
      </dgm:t>
      <dgm:extLst>
        <a:ext uri="{E40237B7-FDA0-4F09-8148-C483321AD2D9}">
          <dgm14:cNvPr xmlns:dgm14="http://schemas.microsoft.com/office/drawing/2010/diagram" id="0" name="" descr="Línea de base:  Se establece la línea de base antes de que arranquen las actividades (o se levanten datos)&#10;"/>
        </a:ext>
      </dgm:extLst>
    </dgm:pt>
    <dgm:pt modelId="{9DC27A57-3467-4406-8940-CE40BB3D19B0}" type="parTrans" cxnId="{54CF9CCF-26C4-4321-9AC3-F925493EF5FB}">
      <dgm:prSet/>
      <dgm:spPr/>
      <dgm:t>
        <a:bodyPr/>
        <a:lstStyle/>
        <a:p>
          <a:endParaRPr lang="en-US"/>
        </a:p>
      </dgm:t>
    </dgm:pt>
    <dgm:pt modelId="{B7DEB7FF-D21C-4BF9-811E-5B3DF4CEA099}" type="sibTrans" cxnId="{54CF9CCF-26C4-4321-9AC3-F925493EF5FB}">
      <dgm:prSet/>
      <dgm:spPr/>
      <dgm:t>
        <a:bodyPr/>
        <a:lstStyle/>
        <a:p>
          <a:endParaRPr lang="en-US"/>
        </a:p>
      </dgm:t>
    </dgm:pt>
    <dgm:pt modelId="{73C65B1E-8A38-47C9-969F-FEABA39BD381}">
      <dgm:prSet phldrT="[Text]"/>
      <dgm:spPr/>
      <dgm:t>
        <a:bodyPr/>
        <a:lstStyle/>
        <a:p>
          <a:r>
            <a:rPr lang="es-ES" b="1" u="sng" dirty="0"/>
            <a:t>Fase Final</a:t>
          </a:r>
          <a:r>
            <a:rPr lang="es-ES" b="1" u="none" dirty="0"/>
            <a:t>: Al concluir el proyecto (p. ej., levantamiento de datos final o evaluación final)</a:t>
          </a:r>
          <a:endParaRPr lang="en-US" u="none" dirty="0"/>
        </a:p>
      </dgm:t>
      <dgm:extLst>
        <a:ext uri="{E40237B7-FDA0-4F09-8148-C483321AD2D9}">
          <dgm14:cNvPr xmlns:dgm14="http://schemas.microsoft.com/office/drawing/2010/diagram" id="0" name="" descr="Fase Final: Al concluir el proyecto (p. ej., levantamiento de datos final o evaluación final)&#10;"/>
        </a:ext>
      </dgm:extLst>
    </dgm:pt>
    <dgm:pt modelId="{E429524D-7DAC-4269-BDDD-6618340F75FB}" type="parTrans" cxnId="{22B32037-C2C4-4964-961B-0B6E3216ACF6}">
      <dgm:prSet/>
      <dgm:spPr/>
      <dgm:t>
        <a:bodyPr/>
        <a:lstStyle/>
        <a:p>
          <a:endParaRPr lang="en-US"/>
        </a:p>
      </dgm:t>
    </dgm:pt>
    <dgm:pt modelId="{3EB589FF-CD1C-4665-A19F-60E35F829DB6}" type="sibTrans" cxnId="{22B32037-C2C4-4964-961B-0B6E3216ACF6}">
      <dgm:prSet/>
      <dgm:spPr/>
      <dgm:t>
        <a:bodyPr/>
        <a:lstStyle/>
        <a:p>
          <a:endParaRPr lang="en-US"/>
        </a:p>
      </dgm:t>
    </dgm:pt>
    <dgm:pt modelId="{D7F95943-38A4-4164-A5F5-FB32F27E1A06}">
      <dgm:prSet/>
      <dgm:spPr/>
      <dgm:t>
        <a:bodyPr/>
        <a:lstStyle/>
        <a:p>
          <a:r>
            <a:rPr lang="es-ES" b="1" u="sng" dirty="0"/>
            <a:t>Durante la implementación </a:t>
          </a:r>
          <a:r>
            <a:rPr lang="es-ES" b="1" u="none" dirty="0"/>
            <a:t>(periódica) (p. ej., datos de indicadores, evaluación a mediano plazo)</a:t>
          </a:r>
          <a:endParaRPr lang="en-US" u="none" dirty="0"/>
        </a:p>
      </dgm:t>
      <dgm:extLst>
        <a:ext uri="{E40237B7-FDA0-4F09-8148-C483321AD2D9}">
          <dgm14:cNvPr xmlns:dgm14="http://schemas.microsoft.com/office/drawing/2010/diagram" id="0" name="" descr="Durante la implementación (periódica) (p. ej., datos de indicadores, evaluación a mediano plazo)&#10;"/>
        </a:ext>
      </dgm:extLst>
    </dgm:pt>
    <dgm:pt modelId="{7489B606-D2C2-4400-8163-9EF25D39E345}" type="parTrans" cxnId="{ADB939AF-1A88-4CBD-9873-2D7CCAB12E7F}">
      <dgm:prSet/>
      <dgm:spPr/>
      <dgm:t>
        <a:bodyPr/>
        <a:lstStyle/>
        <a:p>
          <a:endParaRPr lang="en-US"/>
        </a:p>
      </dgm:t>
    </dgm:pt>
    <dgm:pt modelId="{C7A25CA3-6CB9-4C3A-B161-49FC3C27A108}" type="sibTrans" cxnId="{ADB939AF-1A88-4CBD-9873-2D7CCAB12E7F}">
      <dgm:prSet/>
      <dgm:spPr/>
      <dgm:t>
        <a:bodyPr/>
        <a:lstStyle/>
        <a:p>
          <a:endParaRPr lang="en-US"/>
        </a:p>
      </dgm:t>
    </dgm:pt>
    <dgm:pt modelId="{C5B0594A-F620-4FE6-B375-1D597382CE7B}" type="pres">
      <dgm:prSet presAssocID="{AE45C469-3C4D-4DA0-A588-8947FF8BCEA9}" presName="CompostProcess" presStyleCnt="0">
        <dgm:presLayoutVars>
          <dgm:dir/>
          <dgm:resizeHandles val="exact"/>
        </dgm:presLayoutVars>
      </dgm:prSet>
      <dgm:spPr/>
    </dgm:pt>
    <dgm:pt modelId="{9DB79120-3C55-4BD9-82B8-C148D621056F}" type="pres">
      <dgm:prSet presAssocID="{AE45C469-3C4D-4DA0-A588-8947FF8BCEA9}" presName="arrow" presStyleLbl="bgShp" presStyleIdx="0" presStyleCnt="1"/>
      <dgm:spPr/>
    </dgm:pt>
    <dgm:pt modelId="{A8BF3230-487C-4D40-AA24-ECC642256255}" type="pres">
      <dgm:prSet presAssocID="{AE45C469-3C4D-4DA0-A588-8947FF8BCEA9}" presName="linearProcess" presStyleCnt="0"/>
      <dgm:spPr/>
    </dgm:pt>
    <dgm:pt modelId="{AD3913AA-C7EB-41FB-BA89-AA2B1A9566BA}" type="pres">
      <dgm:prSet presAssocID="{8EEBE163-AAE8-4AFE-9E89-DFBC1096DB54}" presName="textNode" presStyleLbl="node1" presStyleIdx="0" presStyleCnt="3">
        <dgm:presLayoutVars>
          <dgm:bulletEnabled val="1"/>
        </dgm:presLayoutVars>
      </dgm:prSet>
      <dgm:spPr/>
    </dgm:pt>
    <dgm:pt modelId="{D2A4B305-6111-49F4-8E5F-81179C2AE4EF}" type="pres">
      <dgm:prSet presAssocID="{B7DEB7FF-D21C-4BF9-811E-5B3DF4CEA099}" presName="sibTrans" presStyleCnt="0"/>
      <dgm:spPr/>
    </dgm:pt>
    <dgm:pt modelId="{803B2628-9661-4FE4-9D06-9F94EC3791EC}" type="pres">
      <dgm:prSet presAssocID="{D7F95943-38A4-4164-A5F5-FB32F27E1A06}" presName="textNode" presStyleLbl="node1" presStyleIdx="1" presStyleCnt="3">
        <dgm:presLayoutVars>
          <dgm:bulletEnabled val="1"/>
        </dgm:presLayoutVars>
      </dgm:prSet>
      <dgm:spPr/>
    </dgm:pt>
    <dgm:pt modelId="{0B0DB937-72F3-4D35-84C0-5C2FC5DB58AD}" type="pres">
      <dgm:prSet presAssocID="{C7A25CA3-6CB9-4C3A-B161-49FC3C27A108}" presName="sibTrans" presStyleCnt="0"/>
      <dgm:spPr/>
    </dgm:pt>
    <dgm:pt modelId="{D2436E8D-CD2E-4995-A4AC-CEBC72D5A7C8}" type="pres">
      <dgm:prSet presAssocID="{73C65B1E-8A38-47C9-969F-FEABA39BD381}" presName="textNode" presStyleLbl="node1" presStyleIdx="2" presStyleCnt="3">
        <dgm:presLayoutVars>
          <dgm:bulletEnabled val="1"/>
        </dgm:presLayoutVars>
      </dgm:prSet>
      <dgm:spPr/>
    </dgm:pt>
  </dgm:ptLst>
  <dgm:cxnLst>
    <dgm:cxn modelId="{22B32037-C2C4-4964-961B-0B6E3216ACF6}" srcId="{AE45C469-3C4D-4DA0-A588-8947FF8BCEA9}" destId="{73C65B1E-8A38-47C9-969F-FEABA39BD381}" srcOrd="2" destOrd="0" parTransId="{E429524D-7DAC-4269-BDDD-6618340F75FB}" sibTransId="{3EB589FF-CD1C-4665-A19F-60E35F829DB6}"/>
    <dgm:cxn modelId="{F0778243-EA99-4A08-8BE8-73C8FE76E593}" type="presOf" srcId="{D7F95943-38A4-4164-A5F5-FB32F27E1A06}" destId="{803B2628-9661-4FE4-9D06-9F94EC3791EC}" srcOrd="0" destOrd="0" presId="urn:microsoft.com/office/officeart/2005/8/layout/hProcess9"/>
    <dgm:cxn modelId="{4D811E94-0954-4F7B-9E62-8BD6671A3B21}" type="presOf" srcId="{8EEBE163-AAE8-4AFE-9E89-DFBC1096DB54}" destId="{AD3913AA-C7EB-41FB-BA89-AA2B1A9566BA}" srcOrd="0" destOrd="0" presId="urn:microsoft.com/office/officeart/2005/8/layout/hProcess9"/>
    <dgm:cxn modelId="{4F1C4697-46F6-4130-A851-0A89E2103C62}" type="presOf" srcId="{73C65B1E-8A38-47C9-969F-FEABA39BD381}" destId="{D2436E8D-CD2E-4995-A4AC-CEBC72D5A7C8}" srcOrd="0" destOrd="0" presId="urn:microsoft.com/office/officeart/2005/8/layout/hProcess9"/>
    <dgm:cxn modelId="{ADB939AF-1A88-4CBD-9873-2D7CCAB12E7F}" srcId="{AE45C469-3C4D-4DA0-A588-8947FF8BCEA9}" destId="{D7F95943-38A4-4164-A5F5-FB32F27E1A06}" srcOrd="1" destOrd="0" parTransId="{7489B606-D2C2-4400-8163-9EF25D39E345}" sibTransId="{C7A25CA3-6CB9-4C3A-B161-49FC3C27A108}"/>
    <dgm:cxn modelId="{54CF9CCF-26C4-4321-9AC3-F925493EF5FB}" srcId="{AE45C469-3C4D-4DA0-A588-8947FF8BCEA9}" destId="{8EEBE163-AAE8-4AFE-9E89-DFBC1096DB54}" srcOrd="0" destOrd="0" parTransId="{9DC27A57-3467-4406-8940-CE40BB3D19B0}" sibTransId="{B7DEB7FF-D21C-4BF9-811E-5B3DF4CEA099}"/>
    <dgm:cxn modelId="{649109FD-12E9-4FD5-AB5D-40EBE3BB3FB2}" type="presOf" srcId="{AE45C469-3C4D-4DA0-A588-8947FF8BCEA9}" destId="{C5B0594A-F620-4FE6-B375-1D597382CE7B}" srcOrd="0" destOrd="0" presId="urn:microsoft.com/office/officeart/2005/8/layout/hProcess9"/>
    <dgm:cxn modelId="{F8C5452E-230A-4C02-B040-5F117A2E97AF}" type="presParOf" srcId="{C5B0594A-F620-4FE6-B375-1D597382CE7B}" destId="{9DB79120-3C55-4BD9-82B8-C148D621056F}" srcOrd="0" destOrd="0" presId="urn:microsoft.com/office/officeart/2005/8/layout/hProcess9"/>
    <dgm:cxn modelId="{E7D60844-6F3C-43D3-936F-35F9E825746D}" type="presParOf" srcId="{C5B0594A-F620-4FE6-B375-1D597382CE7B}" destId="{A8BF3230-487C-4D40-AA24-ECC642256255}" srcOrd="1" destOrd="0" presId="urn:microsoft.com/office/officeart/2005/8/layout/hProcess9"/>
    <dgm:cxn modelId="{4BD80174-EC78-417B-8B16-31E43A24E04F}" type="presParOf" srcId="{A8BF3230-487C-4D40-AA24-ECC642256255}" destId="{AD3913AA-C7EB-41FB-BA89-AA2B1A9566BA}" srcOrd="0" destOrd="0" presId="urn:microsoft.com/office/officeart/2005/8/layout/hProcess9"/>
    <dgm:cxn modelId="{2BA2C237-7255-4357-9B68-3DA0A146DE31}" type="presParOf" srcId="{A8BF3230-487C-4D40-AA24-ECC642256255}" destId="{D2A4B305-6111-49F4-8E5F-81179C2AE4EF}" srcOrd="1" destOrd="0" presId="urn:microsoft.com/office/officeart/2005/8/layout/hProcess9"/>
    <dgm:cxn modelId="{46448C62-3CFF-465F-962A-C6956B8E9C99}" type="presParOf" srcId="{A8BF3230-487C-4D40-AA24-ECC642256255}" destId="{803B2628-9661-4FE4-9D06-9F94EC3791EC}" srcOrd="2" destOrd="0" presId="urn:microsoft.com/office/officeart/2005/8/layout/hProcess9"/>
    <dgm:cxn modelId="{6A2FC407-31F6-4568-BA8C-5B3DD749D981}" type="presParOf" srcId="{A8BF3230-487C-4D40-AA24-ECC642256255}" destId="{0B0DB937-72F3-4D35-84C0-5C2FC5DB58AD}" srcOrd="3" destOrd="0" presId="urn:microsoft.com/office/officeart/2005/8/layout/hProcess9"/>
    <dgm:cxn modelId="{CB48771A-7086-4D5A-AC1D-DA77A6A227E2}" type="presParOf" srcId="{A8BF3230-487C-4D40-AA24-ECC642256255}" destId="{D2436E8D-CD2E-4995-A4AC-CEBC72D5A7C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5672AD-73A5-4C91-90CB-C5EEC456B5C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38CC6B-D44E-4CDA-B2BF-F9277600FA94}">
      <dgm:prSet custT="1"/>
      <dgm:spPr/>
      <dgm:t>
        <a:bodyPr/>
        <a:lstStyle/>
        <a:p>
          <a:r>
            <a:rPr lang="en-US" sz="2800" b="1" dirty="0" err="1"/>
            <a:t>Costo</a:t>
          </a:r>
          <a:endParaRPr lang="en-US" sz="2800" b="1" dirty="0"/>
        </a:p>
      </dgm:t>
      <dgm:extLst>
        <a:ext uri="{E40237B7-FDA0-4F09-8148-C483321AD2D9}">
          <dgm14:cNvPr xmlns:dgm14="http://schemas.microsoft.com/office/drawing/2010/diagram" id="0" name="" descr="Costo&#10;"/>
        </a:ext>
      </dgm:extLst>
    </dgm:pt>
    <dgm:pt modelId="{8E8BE439-A6EA-4D64-A578-3DC1551701C7}" type="parTrans" cxnId="{16B1F1F8-689C-4FAD-84B4-4807286AA571}">
      <dgm:prSet/>
      <dgm:spPr/>
      <dgm:t>
        <a:bodyPr/>
        <a:lstStyle/>
        <a:p>
          <a:endParaRPr lang="en-US" sz="2800" b="1"/>
        </a:p>
      </dgm:t>
    </dgm:pt>
    <dgm:pt modelId="{E16EA2CC-481B-44D9-BECD-6CF4A3DA6D7C}" type="sibTrans" cxnId="{16B1F1F8-689C-4FAD-84B4-4807286AA571}">
      <dgm:prSet/>
      <dgm:spPr/>
      <dgm:t>
        <a:bodyPr/>
        <a:lstStyle/>
        <a:p>
          <a:endParaRPr lang="en-US" sz="2800" b="1"/>
        </a:p>
      </dgm:t>
    </dgm:pt>
    <dgm:pt modelId="{28D05C4C-2E23-4E25-BDC3-66149B554F9B}">
      <dgm:prSet custT="1"/>
      <dgm:spPr/>
      <dgm:t>
        <a:bodyPr/>
        <a:lstStyle/>
        <a:p>
          <a:r>
            <a:rPr lang="en-US" sz="2800" b="1" dirty="0" err="1"/>
            <a:t>Duración</a:t>
          </a:r>
          <a:endParaRPr lang="en-US" sz="2800" b="1" dirty="0"/>
        </a:p>
      </dgm:t>
      <dgm:extLst>
        <a:ext uri="{E40237B7-FDA0-4F09-8148-C483321AD2D9}">
          <dgm14:cNvPr xmlns:dgm14="http://schemas.microsoft.com/office/drawing/2010/diagram" id="0" name="" descr="Duración&#10;"/>
        </a:ext>
      </dgm:extLst>
    </dgm:pt>
    <dgm:pt modelId="{2D641DAB-2353-4028-A4A0-43155101B496}" type="parTrans" cxnId="{62D8F073-0927-4565-8A33-A9865E3E227A}">
      <dgm:prSet/>
      <dgm:spPr/>
      <dgm:t>
        <a:bodyPr/>
        <a:lstStyle/>
        <a:p>
          <a:endParaRPr lang="en-US" sz="2800" b="1"/>
        </a:p>
      </dgm:t>
    </dgm:pt>
    <dgm:pt modelId="{A1DEB1A4-1F56-4D9C-A1E4-04E46B75775E}" type="sibTrans" cxnId="{62D8F073-0927-4565-8A33-A9865E3E227A}">
      <dgm:prSet/>
      <dgm:spPr/>
      <dgm:t>
        <a:bodyPr/>
        <a:lstStyle/>
        <a:p>
          <a:endParaRPr lang="en-US" sz="2800" b="1"/>
        </a:p>
      </dgm:t>
    </dgm:pt>
    <dgm:pt modelId="{35419F92-0BD3-4623-8937-62934419C667}">
      <dgm:prSet custT="1"/>
      <dgm:spPr/>
      <dgm:t>
        <a:bodyPr/>
        <a:lstStyle/>
        <a:p>
          <a:r>
            <a:rPr lang="en-US" sz="2800" b="1" dirty="0" err="1"/>
            <a:t>Diversidad</a:t>
          </a:r>
          <a:r>
            <a:rPr lang="en-US" sz="2800" b="1" dirty="0"/>
            <a:t> </a:t>
          </a:r>
          <a:r>
            <a:rPr lang="en-US" sz="2800" b="1" dirty="0" err="1"/>
            <a:t>Geográfica</a:t>
          </a:r>
          <a:endParaRPr lang="en-US" sz="2800" b="1" dirty="0"/>
        </a:p>
      </dgm:t>
      <dgm:extLst>
        <a:ext uri="{E40237B7-FDA0-4F09-8148-C483321AD2D9}">
          <dgm14:cNvPr xmlns:dgm14="http://schemas.microsoft.com/office/drawing/2010/diagram" id="0" name="" descr="Diversidad Geográfica&#10;"/>
        </a:ext>
      </dgm:extLst>
    </dgm:pt>
    <dgm:pt modelId="{99B3F7AE-7CC1-4DEC-BD86-2BE861159380}" type="parTrans" cxnId="{CDA6F2F9-8698-43A7-A9E9-C2894C8AE8BB}">
      <dgm:prSet/>
      <dgm:spPr/>
      <dgm:t>
        <a:bodyPr/>
        <a:lstStyle/>
        <a:p>
          <a:endParaRPr lang="en-US" sz="2800" b="1"/>
        </a:p>
      </dgm:t>
    </dgm:pt>
    <dgm:pt modelId="{E92F7AC4-4D82-46C5-A45D-C6602EA58088}" type="sibTrans" cxnId="{CDA6F2F9-8698-43A7-A9E9-C2894C8AE8BB}">
      <dgm:prSet/>
      <dgm:spPr/>
      <dgm:t>
        <a:bodyPr/>
        <a:lstStyle/>
        <a:p>
          <a:endParaRPr lang="en-US" sz="2800" b="1"/>
        </a:p>
      </dgm:t>
    </dgm:pt>
    <dgm:pt modelId="{A4ADB374-076A-4151-9B4E-621483559297}">
      <dgm:prSet custT="1"/>
      <dgm:spPr/>
      <dgm:t>
        <a:bodyPr/>
        <a:lstStyle/>
        <a:p>
          <a:r>
            <a:rPr lang="en-US" sz="2800" b="1" dirty="0"/>
            <a:t>Nivel de </a:t>
          </a:r>
          <a:r>
            <a:rPr lang="en-US" sz="2800" b="1" dirty="0" err="1"/>
            <a:t>Precisión</a:t>
          </a:r>
          <a:endParaRPr lang="en-US" sz="2800" b="1" dirty="0"/>
        </a:p>
      </dgm:t>
      <dgm:extLst>
        <a:ext uri="{E40237B7-FDA0-4F09-8148-C483321AD2D9}">
          <dgm14:cNvPr xmlns:dgm14="http://schemas.microsoft.com/office/drawing/2010/diagram" id="0" name="" descr="Nivel de Precisión&#10;"/>
        </a:ext>
      </dgm:extLst>
    </dgm:pt>
    <dgm:pt modelId="{85769F83-A443-4A77-B6FC-92AD91F0420D}" type="parTrans" cxnId="{207F3A0E-F3C4-42BE-AB6C-C9F94B388F7F}">
      <dgm:prSet/>
      <dgm:spPr/>
      <dgm:t>
        <a:bodyPr/>
        <a:lstStyle/>
        <a:p>
          <a:endParaRPr lang="en-US" sz="2800" b="1"/>
        </a:p>
      </dgm:t>
    </dgm:pt>
    <dgm:pt modelId="{89E04AB4-78FC-478B-BE00-5D999074CF1C}" type="sibTrans" cxnId="{207F3A0E-F3C4-42BE-AB6C-C9F94B388F7F}">
      <dgm:prSet/>
      <dgm:spPr/>
      <dgm:t>
        <a:bodyPr/>
        <a:lstStyle/>
        <a:p>
          <a:endParaRPr lang="en-US" sz="2800" b="1"/>
        </a:p>
      </dgm:t>
    </dgm:pt>
    <dgm:pt modelId="{734CB4ED-BAA3-45D6-81D2-EADE9582835D}">
      <dgm:prSet custT="1"/>
      <dgm:spPr/>
      <dgm:t>
        <a:bodyPr/>
        <a:lstStyle/>
        <a:p>
          <a:r>
            <a:rPr lang="en-US" sz="2800" b="1" dirty="0" err="1"/>
            <a:t>Frecuencia</a:t>
          </a:r>
          <a:endParaRPr lang="en-US" sz="2800" b="1" dirty="0"/>
        </a:p>
      </dgm:t>
      <dgm:extLst>
        <a:ext uri="{E40237B7-FDA0-4F09-8148-C483321AD2D9}">
          <dgm14:cNvPr xmlns:dgm14="http://schemas.microsoft.com/office/drawing/2010/diagram" id="0" name="" descr="Frecuencia&#10;"/>
        </a:ext>
      </dgm:extLst>
    </dgm:pt>
    <dgm:pt modelId="{E3BDBEDD-EA6A-4F48-B7F1-1134AA7E26C8}" type="parTrans" cxnId="{055575BC-6BE3-4C88-AA1D-CB8380ADCDE1}">
      <dgm:prSet/>
      <dgm:spPr/>
      <dgm:t>
        <a:bodyPr/>
        <a:lstStyle/>
        <a:p>
          <a:endParaRPr lang="en-US" sz="2800" b="1"/>
        </a:p>
      </dgm:t>
    </dgm:pt>
    <dgm:pt modelId="{E794F4F2-208B-44D4-9771-0FD3D5B4BDE2}" type="sibTrans" cxnId="{055575BC-6BE3-4C88-AA1D-CB8380ADCDE1}">
      <dgm:prSet/>
      <dgm:spPr/>
      <dgm:t>
        <a:bodyPr/>
        <a:lstStyle/>
        <a:p>
          <a:endParaRPr lang="en-US" sz="2800" b="1"/>
        </a:p>
      </dgm:t>
    </dgm:pt>
    <dgm:pt modelId="{80ACA223-4A84-4976-B932-38AB1107374C}">
      <dgm:prSet custT="1"/>
      <dgm:spPr/>
      <dgm:t>
        <a:bodyPr/>
        <a:lstStyle/>
        <a:p>
          <a:r>
            <a:rPr lang="en-US" sz="2800" b="1" dirty="0" err="1"/>
            <a:t>Fiabilidad</a:t>
          </a:r>
          <a:endParaRPr lang="en-US" sz="2800" b="1" dirty="0"/>
        </a:p>
      </dgm:t>
      <dgm:extLst>
        <a:ext uri="{E40237B7-FDA0-4F09-8148-C483321AD2D9}">
          <dgm14:cNvPr xmlns:dgm14="http://schemas.microsoft.com/office/drawing/2010/diagram" id="0" name="" descr="Fiabilidad&#10;"/>
        </a:ext>
      </dgm:extLst>
    </dgm:pt>
    <dgm:pt modelId="{244EFB00-2FC4-4A44-A796-D96DF725A32B}" type="parTrans" cxnId="{13394149-28BF-43C0-A8B0-3301D8796175}">
      <dgm:prSet/>
      <dgm:spPr/>
      <dgm:t>
        <a:bodyPr/>
        <a:lstStyle/>
        <a:p>
          <a:endParaRPr lang="en-US" sz="2800" b="1"/>
        </a:p>
      </dgm:t>
    </dgm:pt>
    <dgm:pt modelId="{F8F972E5-E13B-4516-85E4-EA8C018F2DAE}" type="sibTrans" cxnId="{13394149-28BF-43C0-A8B0-3301D8796175}">
      <dgm:prSet/>
      <dgm:spPr/>
      <dgm:t>
        <a:bodyPr/>
        <a:lstStyle/>
        <a:p>
          <a:endParaRPr lang="en-US" sz="2800" b="1"/>
        </a:p>
      </dgm:t>
    </dgm:pt>
    <dgm:pt modelId="{EC053C66-3A91-4B1D-971B-C5DFC427EFEB}" type="pres">
      <dgm:prSet presAssocID="{215672AD-73A5-4C91-90CB-C5EEC456B5C4}" presName="root" presStyleCnt="0">
        <dgm:presLayoutVars>
          <dgm:dir/>
          <dgm:resizeHandles val="exact"/>
        </dgm:presLayoutVars>
      </dgm:prSet>
      <dgm:spPr/>
    </dgm:pt>
    <dgm:pt modelId="{5E0D9978-85B7-4AA6-BFF6-D70A5CA00158}" type="pres">
      <dgm:prSet presAssocID="{1A38CC6B-D44E-4CDA-B2BF-F9277600FA94}" presName="compNode" presStyleCnt="0"/>
      <dgm:spPr/>
    </dgm:pt>
    <dgm:pt modelId="{C0ECE7D3-DAD6-4286-882C-410F30880668}" type="pres">
      <dgm:prSet presAssocID="{1A38CC6B-D44E-4CDA-B2BF-F9277600FA94}" presName="bgRect" presStyleLbl="bgShp" presStyleIdx="0" presStyleCnt="6"/>
      <dgm:spPr/>
    </dgm:pt>
    <dgm:pt modelId="{D2A49AA3-ED91-4F23-B30C-4E9026F6CAAA}" type="pres">
      <dgm:prSet presAssocID="{1A38CC6B-D44E-4CDA-B2BF-F9277600FA94}" presName="iconRect" presStyleLbl="node1" presStyleIdx="0" presStyleCnt="6" custScaleX="122284" custScaleY="1373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622C1FCF-BAAC-4095-B72A-C2B42EB8B036}" type="pres">
      <dgm:prSet presAssocID="{1A38CC6B-D44E-4CDA-B2BF-F9277600FA94}" presName="spaceRect" presStyleCnt="0"/>
      <dgm:spPr/>
    </dgm:pt>
    <dgm:pt modelId="{1F09132F-DC00-4485-8E2A-E4DAB6D3E944}" type="pres">
      <dgm:prSet presAssocID="{1A38CC6B-D44E-4CDA-B2BF-F9277600FA94}" presName="parTx" presStyleLbl="revTx" presStyleIdx="0" presStyleCnt="6">
        <dgm:presLayoutVars>
          <dgm:chMax val="0"/>
          <dgm:chPref val="0"/>
        </dgm:presLayoutVars>
      </dgm:prSet>
      <dgm:spPr/>
    </dgm:pt>
    <dgm:pt modelId="{9C771668-A332-44C3-9BDB-39A6830B155F}" type="pres">
      <dgm:prSet presAssocID="{E16EA2CC-481B-44D9-BECD-6CF4A3DA6D7C}" presName="sibTrans" presStyleCnt="0"/>
      <dgm:spPr/>
    </dgm:pt>
    <dgm:pt modelId="{78C63F4F-CEA8-4DAE-A4B6-04CFA21F3312}" type="pres">
      <dgm:prSet presAssocID="{28D05C4C-2E23-4E25-BDC3-66149B554F9B}" presName="compNode" presStyleCnt="0"/>
      <dgm:spPr/>
    </dgm:pt>
    <dgm:pt modelId="{E65AA47C-ADF2-4197-815F-A22ABC94FCD3}" type="pres">
      <dgm:prSet presAssocID="{28D05C4C-2E23-4E25-BDC3-66149B554F9B}" presName="bgRect" presStyleLbl="bgShp" presStyleIdx="1" presStyleCnt="6"/>
      <dgm:spPr/>
    </dgm:pt>
    <dgm:pt modelId="{D151DFF5-247D-4F63-B9A2-2CE9ADE9110D}" type="pres">
      <dgm:prSet presAssocID="{28D05C4C-2E23-4E25-BDC3-66149B554F9B}" presName="iconRect" presStyleLbl="node1" presStyleIdx="1" presStyleCnt="6" custScaleX="155730" custScaleY="15708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A1BAB6D5-A866-4067-A0F2-A941411171FC}" type="pres">
      <dgm:prSet presAssocID="{28D05C4C-2E23-4E25-BDC3-66149B554F9B}" presName="spaceRect" presStyleCnt="0"/>
      <dgm:spPr/>
    </dgm:pt>
    <dgm:pt modelId="{72968518-9B0B-4D5C-A313-ED256ED837FD}" type="pres">
      <dgm:prSet presAssocID="{28D05C4C-2E23-4E25-BDC3-66149B554F9B}" presName="parTx" presStyleLbl="revTx" presStyleIdx="1" presStyleCnt="6">
        <dgm:presLayoutVars>
          <dgm:chMax val="0"/>
          <dgm:chPref val="0"/>
        </dgm:presLayoutVars>
      </dgm:prSet>
      <dgm:spPr/>
    </dgm:pt>
    <dgm:pt modelId="{5D450A6F-A1F3-459F-94BB-87508539120F}" type="pres">
      <dgm:prSet presAssocID="{A1DEB1A4-1F56-4D9C-A1E4-04E46B75775E}" presName="sibTrans" presStyleCnt="0"/>
      <dgm:spPr/>
    </dgm:pt>
    <dgm:pt modelId="{F713E883-1D88-44BF-A536-CA6FA803C8DB}" type="pres">
      <dgm:prSet presAssocID="{35419F92-0BD3-4623-8937-62934419C667}" presName="compNode" presStyleCnt="0"/>
      <dgm:spPr/>
    </dgm:pt>
    <dgm:pt modelId="{77B06E1C-0242-47D1-99D7-3A26F496D0D3}" type="pres">
      <dgm:prSet presAssocID="{35419F92-0BD3-4623-8937-62934419C667}" presName="bgRect" presStyleLbl="bgShp" presStyleIdx="2" presStyleCnt="6"/>
      <dgm:spPr/>
    </dgm:pt>
    <dgm:pt modelId="{D363B65C-C6DD-4815-987E-D3E1973C9594}" type="pres">
      <dgm:prSet presAssocID="{35419F92-0BD3-4623-8937-62934419C667}" presName="iconRect" presStyleLbl="node1" presStyleIdx="2" presStyleCnt="6" custScaleX="135662" custScaleY="14339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5D4D9B9E-9B2B-44F6-A9CA-A2D44E29B3AB}" type="pres">
      <dgm:prSet presAssocID="{35419F92-0BD3-4623-8937-62934419C667}" presName="spaceRect" presStyleCnt="0"/>
      <dgm:spPr/>
    </dgm:pt>
    <dgm:pt modelId="{B2287791-9E88-404D-A416-8581D83618C9}" type="pres">
      <dgm:prSet presAssocID="{35419F92-0BD3-4623-8937-62934419C667}" presName="parTx" presStyleLbl="revTx" presStyleIdx="2" presStyleCnt="6">
        <dgm:presLayoutVars>
          <dgm:chMax val="0"/>
          <dgm:chPref val="0"/>
        </dgm:presLayoutVars>
      </dgm:prSet>
      <dgm:spPr/>
    </dgm:pt>
    <dgm:pt modelId="{1B0910EC-5719-43C0-8005-0729C8CF0EA4}" type="pres">
      <dgm:prSet presAssocID="{E92F7AC4-4D82-46C5-A45D-C6602EA58088}" presName="sibTrans" presStyleCnt="0"/>
      <dgm:spPr/>
    </dgm:pt>
    <dgm:pt modelId="{0DE72FEA-7413-4544-9999-F55F3BD3079C}" type="pres">
      <dgm:prSet presAssocID="{A4ADB374-076A-4151-9B4E-621483559297}" presName="compNode" presStyleCnt="0"/>
      <dgm:spPr/>
    </dgm:pt>
    <dgm:pt modelId="{C0B582FA-7EEF-4BC6-A88D-D44B4C947072}" type="pres">
      <dgm:prSet presAssocID="{A4ADB374-076A-4151-9B4E-621483559297}" presName="bgRect" presStyleLbl="bgShp" presStyleIdx="3" presStyleCnt="6"/>
      <dgm:spPr/>
    </dgm:pt>
    <dgm:pt modelId="{02A5451B-7B46-482B-B39A-3DCAF43A706D}" type="pres">
      <dgm:prSet presAssocID="{A4ADB374-076A-4151-9B4E-621483559297}" presName="iconRect" presStyleLbl="node1" presStyleIdx="3" presStyleCnt="6" custScaleX="135662" custScaleY="15645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170F2C70-F2BC-40AC-873C-ADEC981637E8}" type="pres">
      <dgm:prSet presAssocID="{A4ADB374-076A-4151-9B4E-621483559297}" presName="spaceRect" presStyleCnt="0"/>
      <dgm:spPr/>
    </dgm:pt>
    <dgm:pt modelId="{8C2ABE66-4C82-4FB7-BF74-6B04F7A984F4}" type="pres">
      <dgm:prSet presAssocID="{A4ADB374-076A-4151-9B4E-621483559297}" presName="parTx" presStyleLbl="revTx" presStyleIdx="3" presStyleCnt="6">
        <dgm:presLayoutVars>
          <dgm:chMax val="0"/>
          <dgm:chPref val="0"/>
        </dgm:presLayoutVars>
      </dgm:prSet>
      <dgm:spPr/>
    </dgm:pt>
    <dgm:pt modelId="{6750CCD1-AD45-4BA8-B415-BCE9144C0A98}" type="pres">
      <dgm:prSet presAssocID="{89E04AB4-78FC-478B-BE00-5D999074CF1C}" presName="sibTrans" presStyleCnt="0"/>
      <dgm:spPr/>
    </dgm:pt>
    <dgm:pt modelId="{C4DBFFD9-7179-4783-8AC8-A5C9BC031E23}" type="pres">
      <dgm:prSet presAssocID="{734CB4ED-BAA3-45D6-81D2-EADE9582835D}" presName="compNode" presStyleCnt="0"/>
      <dgm:spPr/>
    </dgm:pt>
    <dgm:pt modelId="{05744821-BFC5-4C47-AA6E-07D19648A278}" type="pres">
      <dgm:prSet presAssocID="{734CB4ED-BAA3-45D6-81D2-EADE9582835D}" presName="bgRect" presStyleLbl="bgShp" presStyleIdx="4" presStyleCnt="6"/>
      <dgm:spPr/>
    </dgm:pt>
    <dgm:pt modelId="{6602CE02-9938-4276-A32E-BA22D7668240}" type="pres">
      <dgm:prSet presAssocID="{734CB4ED-BAA3-45D6-81D2-EADE9582835D}" presName="iconRect" presStyleLbl="node1" presStyleIdx="4" presStyleCnt="6" custScaleX="142351" custScaleY="15613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ck"/>
        </a:ext>
      </dgm:extLst>
    </dgm:pt>
    <dgm:pt modelId="{BC02D096-742C-499D-B3B2-DC8AD4B58E1C}" type="pres">
      <dgm:prSet presAssocID="{734CB4ED-BAA3-45D6-81D2-EADE9582835D}" presName="spaceRect" presStyleCnt="0"/>
      <dgm:spPr/>
    </dgm:pt>
    <dgm:pt modelId="{6E21CB3B-4B88-4753-AC66-66FECAE1CA86}" type="pres">
      <dgm:prSet presAssocID="{734CB4ED-BAA3-45D6-81D2-EADE9582835D}" presName="parTx" presStyleLbl="revTx" presStyleIdx="4" presStyleCnt="6">
        <dgm:presLayoutVars>
          <dgm:chMax val="0"/>
          <dgm:chPref val="0"/>
        </dgm:presLayoutVars>
      </dgm:prSet>
      <dgm:spPr/>
    </dgm:pt>
    <dgm:pt modelId="{7AF65C66-8137-4F51-831A-D2C4D4DD9012}" type="pres">
      <dgm:prSet presAssocID="{E794F4F2-208B-44D4-9771-0FD3D5B4BDE2}" presName="sibTrans" presStyleCnt="0"/>
      <dgm:spPr/>
    </dgm:pt>
    <dgm:pt modelId="{612FA3C8-0A29-474D-A8AB-7566441CA05E}" type="pres">
      <dgm:prSet presAssocID="{80ACA223-4A84-4976-B932-38AB1107374C}" presName="compNode" presStyleCnt="0"/>
      <dgm:spPr/>
    </dgm:pt>
    <dgm:pt modelId="{CC3D53BF-18B1-4DBC-B608-15F24246F798}" type="pres">
      <dgm:prSet presAssocID="{80ACA223-4A84-4976-B932-38AB1107374C}" presName="bgRect" presStyleLbl="bgShp" presStyleIdx="5" presStyleCnt="6"/>
      <dgm:spPr/>
    </dgm:pt>
    <dgm:pt modelId="{C5636079-A6C0-414D-99AE-0680D7B4C549}" type="pres">
      <dgm:prSet presAssocID="{80ACA223-4A84-4976-B932-38AB1107374C}" presName="iconRect" presStyleLbl="node1" presStyleIdx="5" presStyleCnt="6" custScaleX="115595" custScaleY="14244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FF43F2AE-680B-471D-8B0F-F01ADEAFC4CC}" type="pres">
      <dgm:prSet presAssocID="{80ACA223-4A84-4976-B932-38AB1107374C}" presName="spaceRect" presStyleCnt="0"/>
      <dgm:spPr/>
    </dgm:pt>
    <dgm:pt modelId="{1C27C670-978D-4860-90F0-1B6956C1C543}" type="pres">
      <dgm:prSet presAssocID="{80ACA223-4A84-4976-B932-38AB1107374C}" presName="parTx" presStyleLbl="revTx" presStyleIdx="5" presStyleCnt="6">
        <dgm:presLayoutVars>
          <dgm:chMax val="0"/>
          <dgm:chPref val="0"/>
        </dgm:presLayoutVars>
      </dgm:prSet>
      <dgm:spPr/>
    </dgm:pt>
  </dgm:ptLst>
  <dgm:cxnLst>
    <dgm:cxn modelId="{207F3A0E-F3C4-42BE-AB6C-C9F94B388F7F}" srcId="{215672AD-73A5-4C91-90CB-C5EEC456B5C4}" destId="{A4ADB374-076A-4151-9B4E-621483559297}" srcOrd="3" destOrd="0" parTransId="{85769F83-A443-4A77-B6FC-92AD91F0420D}" sibTransId="{89E04AB4-78FC-478B-BE00-5D999074CF1C}"/>
    <dgm:cxn modelId="{50746B1E-CD1D-4DA6-91F3-8408E6341C45}" type="presOf" srcId="{35419F92-0BD3-4623-8937-62934419C667}" destId="{B2287791-9E88-404D-A416-8581D83618C9}" srcOrd="0" destOrd="0" presId="urn:microsoft.com/office/officeart/2018/2/layout/IconVerticalSolidList"/>
    <dgm:cxn modelId="{A9335238-B12D-4D1C-A006-4974406E15CE}" type="presOf" srcId="{215672AD-73A5-4C91-90CB-C5EEC456B5C4}" destId="{EC053C66-3A91-4B1D-971B-C5DFC427EFEB}" srcOrd="0" destOrd="0" presId="urn:microsoft.com/office/officeart/2018/2/layout/IconVerticalSolidList"/>
    <dgm:cxn modelId="{13394149-28BF-43C0-A8B0-3301D8796175}" srcId="{215672AD-73A5-4C91-90CB-C5EEC456B5C4}" destId="{80ACA223-4A84-4976-B932-38AB1107374C}" srcOrd="5" destOrd="0" parTransId="{244EFB00-2FC4-4A44-A796-D96DF725A32B}" sibTransId="{F8F972E5-E13B-4516-85E4-EA8C018F2DAE}"/>
    <dgm:cxn modelId="{75AC7072-927F-438A-97FB-7F2530EF483D}" type="presOf" srcId="{734CB4ED-BAA3-45D6-81D2-EADE9582835D}" destId="{6E21CB3B-4B88-4753-AC66-66FECAE1CA86}" srcOrd="0" destOrd="0" presId="urn:microsoft.com/office/officeart/2018/2/layout/IconVerticalSolidList"/>
    <dgm:cxn modelId="{62D8F073-0927-4565-8A33-A9865E3E227A}" srcId="{215672AD-73A5-4C91-90CB-C5EEC456B5C4}" destId="{28D05C4C-2E23-4E25-BDC3-66149B554F9B}" srcOrd="1" destOrd="0" parTransId="{2D641DAB-2353-4028-A4A0-43155101B496}" sibTransId="{A1DEB1A4-1F56-4D9C-A1E4-04E46B75775E}"/>
    <dgm:cxn modelId="{C8FE9B77-FA78-4A37-A94D-FF75B1180002}" type="presOf" srcId="{1A38CC6B-D44E-4CDA-B2BF-F9277600FA94}" destId="{1F09132F-DC00-4485-8E2A-E4DAB6D3E944}" srcOrd="0" destOrd="0" presId="urn:microsoft.com/office/officeart/2018/2/layout/IconVerticalSolidList"/>
    <dgm:cxn modelId="{6CB55D9E-3256-400E-ADA7-68EC5A4BB0C6}" type="presOf" srcId="{A4ADB374-076A-4151-9B4E-621483559297}" destId="{8C2ABE66-4C82-4FB7-BF74-6B04F7A984F4}" srcOrd="0" destOrd="0" presId="urn:microsoft.com/office/officeart/2018/2/layout/IconVerticalSolidList"/>
    <dgm:cxn modelId="{E6F844B8-0023-4659-AEBA-95809BDB3AC4}" type="presOf" srcId="{28D05C4C-2E23-4E25-BDC3-66149B554F9B}" destId="{72968518-9B0B-4D5C-A313-ED256ED837FD}" srcOrd="0" destOrd="0" presId="urn:microsoft.com/office/officeart/2018/2/layout/IconVerticalSolidList"/>
    <dgm:cxn modelId="{055575BC-6BE3-4C88-AA1D-CB8380ADCDE1}" srcId="{215672AD-73A5-4C91-90CB-C5EEC456B5C4}" destId="{734CB4ED-BAA3-45D6-81D2-EADE9582835D}" srcOrd="4" destOrd="0" parTransId="{E3BDBEDD-EA6A-4F48-B7F1-1134AA7E26C8}" sibTransId="{E794F4F2-208B-44D4-9771-0FD3D5B4BDE2}"/>
    <dgm:cxn modelId="{AAD49FDD-4D96-4D3E-A9B1-07486930DBD0}" type="presOf" srcId="{80ACA223-4A84-4976-B932-38AB1107374C}" destId="{1C27C670-978D-4860-90F0-1B6956C1C543}" srcOrd="0" destOrd="0" presId="urn:microsoft.com/office/officeart/2018/2/layout/IconVerticalSolidList"/>
    <dgm:cxn modelId="{16B1F1F8-689C-4FAD-84B4-4807286AA571}" srcId="{215672AD-73A5-4C91-90CB-C5EEC456B5C4}" destId="{1A38CC6B-D44E-4CDA-B2BF-F9277600FA94}" srcOrd="0" destOrd="0" parTransId="{8E8BE439-A6EA-4D64-A578-3DC1551701C7}" sibTransId="{E16EA2CC-481B-44D9-BECD-6CF4A3DA6D7C}"/>
    <dgm:cxn modelId="{CDA6F2F9-8698-43A7-A9E9-C2894C8AE8BB}" srcId="{215672AD-73A5-4C91-90CB-C5EEC456B5C4}" destId="{35419F92-0BD3-4623-8937-62934419C667}" srcOrd="2" destOrd="0" parTransId="{99B3F7AE-7CC1-4DEC-BD86-2BE861159380}" sibTransId="{E92F7AC4-4D82-46C5-A45D-C6602EA58088}"/>
    <dgm:cxn modelId="{6D32869D-76D6-43BC-BAB0-7A9541BE4AE3}" type="presParOf" srcId="{EC053C66-3A91-4B1D-971B-C5DFC427EFEB}" destId="{5E0D9978-85B7-4AA6-BFF6-D70A5CA00158}" srcOrd="0" destOrd="0" presId="urn:microsoft.com/office/officeart/2018/2/layout/IconVerticalSolidList"/>
    <dgm:cxn modelId="{7BD39003-82B9-4A41-8B67-808DA8A1E5BB}" type="presParOf" srcId="{5E0D9978-85B7-4AA6-BFF6-D70A5CA00158}" destId="{C0ECE7D3-DAD6-4286-882C-410F30880668}" srcOrd="0" destOrd="0" presId="urn:microsoft.com/office/officeart/2018/2/layout/IconVerticalSolidList"/>
    <dgm:cxn modelId="{766C6263-E51C-4A44-82B2-0C5686D00A67}" type="presParOf" srcId="{5E0D9978-85B7-4AA6-BFF6-D70A5CA00158}" destId="{D2A49AA3-ED91-4F23-B30C-4E9026F6CAAA}" srcOrd="1" destOrd="0" presId="urn:microsoft.com/office/officeart/2018/2/layout/IconVerticalSolidList"/>
    <dgm:cxn modelId="{D232B3DB-6731-47DF-8C2D-F5DB47F2705F}" type="presParOf" srcId="{5E0D9978-85B7-4AA6-BFF6-D70A5CA00158}" destId="{622C1FCF-BAAC-4095-B72A-C2B42EB8B036}" srcOrd="2" destOrd="0" presId="urn:microsoft.com/office/officeart/2018/2/layout/IconVerticalSolidList"/>
    <dgm:cxn modelId="{12075870-18B4-45F0-A609-92C0DC4F7E6E}" type="presParOf" srcId="{5E0D9978-85B7-4AA6-BFF6-D70A5CA00158}" destId="{1F09132F-DC00-4485-8E2A-E4DAB6D3E944}" srcOrd="3" destOrd="0" presId="urn:microsoft.com/office/officeart/2018/2/layout/IconVerticalSolidList"/>
    <dgm:cxn modelId="{324330F9-874A-4E2D-BD24-8696154F11E2}" type="presParOf" srcId="{EC053C66-3A91-4B1D-971B-C5DFC427EFEB}" destId="{9C771668-A332-44C3-9BDB-39A6830B155F}" srcOrd="1" destOrd="0" presId="urn:microsoft.com/office/officeart/2018/2/layout/IconVerticalSolidList"/>
    <dgm:cxn modelId="{83FB4852-AC72-42FB-89C4-DC637F075A72}" type="presParOf" srcId="{EC053C66-3A91-4B1D-971B-C5DFC427EFEB}" destId="{78C63F4F-CEA8-4DAE-A4B6-04CFA21F3312}" srcOrd="2" destOrd="0" presId="urn:microsoft.com/office/officeart/2018/2/layout/IconVerticalSolidList"/>
    <dgm:cxn modelId="{E024DCD3-F36D-4B1C-A310-07F30D367DB3}" type="presParOf" srcId="{78C63F4F-CEA8-4DAE-A4B6-04CFA21F3312}" destId="{E65AA47C-ADF2-4197-815F-A22ABC94FCD3}" srcOrd="0" destOrd="0" presId="urn:microsoft.com/office/officeart/2018/2/layout/IconVerticalSolidList"/>
    <dgm:cxn modelId="{53DF362B-2AE0-45FE-A53D-4C12979F5CF3}" type="presParOf" srcId="{78C63F4F-CEA8-4DAE-A4B6-04CFA21F3312}" destId="{D151DFF5-247D-4F63-B9A2-2CE9ADE9110D}" srcOrd="1" destOrd="0" presId="urn:microsoft.com/office/officeart/2018/2/layout/IconVerticalSolidList"/>
    <dgm:cxn modelId="{77218786-BDE5-457F-BE1A-5835297D81A4}" type="presParOf" srcId="{78C63F4F-CEA8-4DAE-A4B6-04CFA21F3312}" destId="{A1BAB6D5-A866-4067-A0F2-A941411171FC}" srcOrd="2" destOrd="0" presId="urn:microsoft.com/office/officeart/2018/2/layout/IconVerticalSolidList"/>
    <dgm:cxn modelId="{6C55D846-8D64-462A-93E9-60A5B79C24D0}" type="presParOf" srcId="{78C63F4F-CEA8-4DAE-A4B6-04CFA21F3312}" destId="{72968518-9B0B-4D5C-A313-ED256ED837FD}" srcOrd="3" destOrd="0" presId="urn:microsoft.com/office/officeart/2018/2/layout/IconVerticalSolidList"/>
    <dgm:cxn modelId="{DC5B41FE-889B-414C-BA95-A67B9A54AE2C}" type="presParOf" srcId="{EC053C66-3A91-4B1D-971B-C5DFC427EFEB}" destId="{5D450A6F-A1F3-459F-94BB-87508539120F}" srcOrd="3" destOrd="0" presId="urn:microsoft.com/office/officeart/2018/2/layout/IconVerticalSolidList"/>
    <dgm:cxn modelId="{5A68FC7C-A1EF-434D-A67D-F95F614FEA96}" type="presParOf" srcId="{EC053C66-3A91-4B1D-971B-C5DFC427EFEB}" destId="{F713E883-1D88-44BF-A536-CA6FA803C8DB}" srcOrd="4" destOrd="0" presId="urn:microsoft.com/office/officeart/2018/2/layout/IconVerticalSolidList"/>
    <dgm:cxn modelId="{42246425-39DD-4AFC-BF44-0C49E6E036E9}" type="presParOf" srcId="{F713E883-1D88-44BF-A536-CA6FA803C8DB}" destId="{77B06E1C-0242-47D1-99D7-3A26F496D0D3}" srcOrd="0" destOrd="0" presId="urn:microsoft.com/office/officeart/2018/2/layout/IconVerticalSolidList"/>
    <dgm:cxn modelId="{FC2E8820-0A93-4384-9B93-2909588F80F0}" type="presParOf" srcId="{F713E883-1D88-44BF-A536-CA6FA803C8DB}" destId="{D363B65C-C6DD-4815-987E-D3E1973C9594}" srcOrd="1" destOrd="0" presId="urn:microsoft.com/office/officeart/2018/2/layout/IconVerticalSolidList"/>
    <dgm:cxn modelId="{8B4DC2AC-D13F-414E-B14C-550080BEB98E}" type="presParOf" srcId="{F713E883-1D88-44BF-A536-CA6FA803C8DB}" destId="{5D4D9B9E-9B2B-44F6-A9CA-A2D44E29B3AB}" srcOrd="2" destOrd="0" presId="urn:microsoft.com/office/officeart/2018/2/layout/IconVerticalSolidList"/>
    <dgm:cxn modelId="{9FCEA6D0-9D19-4539-AC4D-6AAC63E18EC6}" type="presParOf" srcId="{F713E883-1D88-44BF-A536-CA6FA803C8DB}" destId="{B2287791-9E88-404D-A416-8581D83618C9}" srcOrd="3" destOrd="0" presId="urn:microsoft.com/office/officeart/2018/2/layout/IconVerticalSolidList"/>
    <dgm:cxn modelId="{0F7B59A0-E525-46B5-8155-145C158BF1D6}" type="presParOf" srcId="{EC053C66-3A91-4B1D-971B-C5DFC427EFEB}" destId="{1B0910EC-5719-43C0-8005-0729C8CF0EA4}" srcOrd="5" destOrd="0" presId="urn:microsoft.com/office/officeart/2018/2/layout/IconVerticalSolidList"/>
    <dgm:cxn modelId="{9CE62346-8A78-4531-B855-831B87717D15}" type="presParOf" srcId="{EC053C66-3A91-4B1D-971B-C5DFC427EFEB}" destId="{0DE72FEA-7413-4544-9999-F55F3BD3079C}" srcOrd="6" destOrd="0" presId="urn:microsoft.com/office/officeart/2018/2/layout/IconVerticalSolidList"/>
    <dgm:cxn modelId="{DDAF84DC-77C0-4A04-BBE8-97965F2D94B2}" type="presParOf" srcId="{0DE72FEA-7413-4544-9999-F55F3BD3079C}" destId="{C0B582FA-7EEF-4BC6-A88D-D44B4C947072}" srcOrd="0" destOrd="0" presId="urn:microsoft.com/office/officeart/2018/2/layout/IconVerticalSolidList"/>
    <dgm:cxn modelId="{E97DF38E-F639-47BF-AF74-0F28E333C94D}" type="presParOf" srcId="{0DE72FEA-7413-4544-9999-F55F3BD3079C}" destId="{02A5451B-7B46-482B-B39A-3DCAF43A706D}" srcOrd="1" destOrd="0" presId="urn:microsoft.com/office/officeart/2018/2/layout/IconVerticalSolidList"/>
    <dgm:cxn modelId="{8FD15A69-AF06-4D4E-BF07-727B4A7968CD}" type="presParOf" srcId="{0DE72FEA-7413-4544-9999-F55F3BD3079C}" destId="{170F2C70-F2BC-40AC-873C-ADEC981637E8}" srcOrd="2" destOrd="0" presId="urn:microsoft.com/office/officeart/2018/2/layout/IconVerticalSolidList"/>
    <dgm:cxn modelId="{B9D63559-803E-4E93-8CA1-71604C468B78}" type="presParOf" srcId="{0DE72FEA-7413-4544-9999-F55F3BD3079C}" destId="{8C2ABE66-4C82-4FB7-BF74-6B04F7A984F4}" srcOrd="3" destOrd="0" presId="urn:microsoft.com/office/officeart/2018/2/layout/IconVerticalSolidList"/>
    <dgm:cxn modelId="{5E90D579-0F18-40C0-A5D7-F99DC71C837A}" type="presParOf" srcId="{EC053C66-3A91-4B1D-971B-C5DFC427EFEB}" destId="{6750CCD1-AD45-4BA8-B415-BCE9144C0A98}" srcOrd="7" destOrd="0" presId="urn:microsoft.com/office/officeart/2018/2/layout/IconVerticalSolidList"/>
    <dgm:cxn modelId="{574EBD47-DE3D-48E9-A803-0DD807510183}" type="presParOf" srcId="{EC053C66-3A91-4B1D-971B-C5DFC427EFEB}" destId="{C4DBFFD9-7179-4783-8AC8-A5C9BC031E23}" srcOrd="8" destOrd="0" presId="urn:microsoft.com/office/officeart/2018/2/layout/IconVerticalSolidList"/>
    <dgm:cxn modelId="{47E2A10B-5CAA-426B-AC1B-24B28E96C43A}" type="presParOf" srcId="{C4DBFFD9-7179-4783-8AC8-A5C9BC031E23}" destId="{05744821-BFC5-4C47-AA6E-07D19648A278}" srcOrd="0" destOrd="0" presId="urn:microsoft.com/office/officeart/2018/2/layout/IconVerticalSolidList"/>
    <dgm:cxn modelId="{6ACF57D9-4CDB-4905-BB7B-F8F6370F875A}" type="presParOf" srcId="{C4DBFFD9-7179-4783-8AC8-A5C9BC031E23}" destId="{6602CE02-9938-4276-A32E-BA22D7668240}" srcOrd="1" destOrd="0" presId="urn:microsoft.com/office/officeart/2018/2/layout/IconVerticalSolidList"/>
    <dgm:cxn modelId="{439790A6-023A-4990-8E9F-9E28328F5427}" type="presParOf" srcId="{C4DBFFD9-7179-4783-8AC8-A5C9BC031E23}" destId="{BC02D096-742C-499D-B3B2-DC8AD4B58E1C}" srcOrd="2" destOrd="0" presId="urn:microsoft.com/office/officeart/2018/2/layout/IconVerticalSolidList"/>
    <dgm:cxn modelId="{C926E933-9A0D-4B0F-BC21-DEDE83E6E79B}" type="presParOf" srcId="{C4DBFFD9-7179-4783-8AC8-A5C9BC031E23}" destId="{6E21CB3B-4B88-4753-AC66-66FECAE1CA86}" srcOrd="3" destOrd="0" presId="urn:microsoft.com/office/officeart/2018/2/layout/IconVerticalSolidList"/>
    <dgm:cxn modelId="{615707E5-E145-4A33-9D11-F8D4FA93ED10}" type="presParOf" srcId="{EC053C66-3A91-4B1D-971B-C5DFC427EFEB}" destId="{7AF65C66-8137-4F51-831A-D2C4D4DD9012}" srcOrd="9" destOrd="0" presId="urn:microsoft.com/office/officeart/2018/2/layout/IconVerticalSolidList"/>
    <dgm:cxn modelId="{E7023B64-9CFB-4F56-8257-987AAE17A408}" type="presParOf" srcId="{EC053C66-3A91-4B1D-971B-C5DFC427EFEB}" destId="{612FA3C8-0A29-474D-A8AB-7566441CA05E}" srcOrd="10" destOrd="0" presId="urn:microsoft.com/office/officeart/2018/2/layout/IconVerticalSolidList"/>
    <dgm:cxn modelId="{376A8F04-F8A5-45D9-B0B1-9A4F186F61AD}" type="presParOf" srcId="{612FA3C8-0A29-474D-A8AB-7566441CA05E}" destId="{CC3D53BF-18B1-4DBC-B608-15F24246F798}" srcOrd="0" destOrd="0" presId="urn:microsoft.com/office/officeart/2018/2/layout/IconVerticalSolidList"/>
    <dgm:cxn modelId="{DA9EE7C4-52A3-416A-B94C-4CDF4AF5234D}" type="presParOf" srcId="{612FA3C8-0A29-474D-A8AB-7566441CA05E}" destId="{C5636079-A6C0-414D-99AE-0680D7B4C549}" srcOrd="1" destOrd="0" presId="urn:microsoft.com/office/officeart/2018/2/layout/IconVerticalSolidList"/>
    <dgm:cxn modelId="{9187584C-1044-4AAD-9E7F-4ADDFFE47416}" type="presParOf" srcId="{612FA3C8-0A29-474D-A8AB-7566441CA05E}" destId="{FF43F2AE-680B-471D-8B0F-F01ADEAFC4CC}" srcOrd="2" destOrd="0" presId="urn:microsoft.com/office/officeart/2018/2/layout/IconVerticalSolidList"/>
    <dgm:cxn modelId="{18747B0D-0697-4320-8DB8-E7384DD16789}" type="presParOf" srcId="{612FA3C8-0A29-474D-A8AB-7566441CA05E}" destId="{1C27C670-978D-4860-90F0-1B6956C1C5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64FF13-8BC0-45C8-BBF5-A8086B2AE804}"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8303C00F-9EE3-4968-9872-090A9799A0BE}">
      <dgm:prSet custT="1"/>
      <dgm:spPr/>
      <dgm:t>
        <a:bodyPr/>
        <a:lstStyle/>
        <a:p>
          <a:pPr>
            <a:lnSpc>
              <a:spcPct val="100000"/>
            </a:lnSpc>
          </a:pPr>
          <a:r>
            <a:rPr lang="en-US" sz="2400" b="1" dirty="0" err="1"/>
            <a:t>Preguntas</a:t>
          </a:r>
          <a:r>
            <a:rPr lang="en-US" sz="2400" b="1" dirty="0"/>
            <a:t> </a:t>
          </a:r>
          <a:r>
            <a:rPr lang="en-US" sz="2400" b="1" dirty="0" err="1"/>
            <a:t>cerradas</a:t>
          </a:r>
          <a:r>
            <a:rPr lang="en-US" sz="2400" dirty="0"/>
            <a:t>-  L</a:t>
          </a:r>
          <a:r>
            <a:rPr lang="es-ES" sz="2400" dirty="0"/>
            <a:t>imita las respuestas posibles, ya sea una o varias respuestas por pregunta, o un rango del el cual los encuestados pueden elegir (p. ej., selección múltiple, matriz, escala)</a:t>
          </a:r>
          <a:endParaRPr lang="en-US" sz="2400" b="0" dirty="0"/>
        </a:p>
      </dgm:t>
      <dgm:extLst>
        <a:ext uri="{E40237B7-FDA0-4F09-8148-C483321AD2D9}">
          <dgm14:cNvPr xmlns:dgm14="http://schemas.microsoft.com/office/drawing/2010/diagram" id="0" name="" descr="Preguntas cerradas-  Limita las respuestas posibles, ya sea una o varias respuestas por pregunta, o un rango del el cual los encuestados pueden elegir (p. ej., selección múltiple, matriz, escala)&#10;"/>
        </a:ext>
      </dgm:extLst>
    </dgm:pt>
    <dgm:pt modelId="{E793E142-4211-4FEF-91D4-49374596FD76}" type="parTrans" cxnId="{18FFFCDF-F493-4C13-A8EF-407A7154C37D}">
      <dgm:prSet/>
      <dgm:spPr/>
      <dgm:t>
        <a:bodyPr/>
        <a:lstStyle/>
        <a:p>
          <a:endParaRPr lang="en-US"/>
        </a:p>
      </dgm:t>
    </dgm:pt>
    <dgm:pt modelId="{3201A308-9C35-4A02-AD7F-37A405407E4F}" type="sibTrans" cxnId="{18FFFCDF-F493-4C13-A8EF-407A7154C37D}">
      <dgm:prSet/>
      <dgm:spPr/>
      <dgm:t>
        <a:bodyPr/>
        <a:lstStyle/>
        <a:p>
          <a:endParaRPr lang="en-US"/>
        </a:p>
      </dgm:t>
    </dgm:pt>
    <dgm:pt modelId="{661CE3D3-D99E-45CF-A545-7CAC4606ADE6}">
      <dgm:prSet/>
      <dgm:spPr/>
      <dgm:t>
        <a:bodyPr/>
        <a:lstStyle/>
        <a:p>
          <a:pPr>
            <a:lnSpc>
              <a:spcPct val="100000"/>
            </a:lnSpc>
          </a:pPr>
          <a:r>
            <a:rPr lang="en-US" b="1" dirty="0" err="1"/>
            <a:t>Preguntas</a:t>
          </a:r>
          <a:r>
            <a:rPr lang="en-US" b="1" dirty="0"/>
            <a:t> </a:t>
          </a:r>
          <a:r>
            <a:rPr lang="en-US" b="1" dirty="0" err="1"/>
            <a:t>abiertas</a:t>
          </a:r>
          <a:r>
            <a:rPr lang="en-US" dirty="0"/>
            <a:t>-  </a:t>
          </a:r>
          <a:r>
            <a:rPr lang="en-US" dirty="0" err="1"/>
            <a:t>Permiten</a:t>
          </a:r>
          <a:r>
            <a:rPr lang="en-US" dirty="0"/>
            <a:t> a </a:t>
          </a:r>
          <a:r>
            <a:rPr lang="en-US" dirty="0" err="1"/>
            <a:t>los</a:t>
          </a:r>
          <a:r>
            <a:rPr lang="en-US" dirty="0"/>
            <a:t> </a:t>
          </a:r>
          <a:r>
            <a:rPr lang="en-US" dirty="0" err="1"/>
            <a:t>encuestados</a:t>
          </a:r>
          <a:r>
            <a:rPr lang="en-US" dirty="0"/>
            <a:t> </a:t>
          </a:r>
          <a:r>
            <a:rPr lang="en-US" dirty="0" err="1"/>
            <a:t>desarrollar</a:t>
          </a:r>
          <a:r>
            <a:rPr lang="en-US" dirty="0"/>
            <a:t> sus </a:t>
          </a:r>
          <a:r>
            <a:rPr lang="en-US" dirty="0" err="1"/>
            <a:t>respuestas</a:t>
          </a:r>
          <a:r>
            <a:rPr lang="en-US" dirty="0"/>
            <a:t>. </a:t>
          </a:r>
        </a:p>
      </dgm:t>
      <dgm:extLst>
        <a:ext uri="{E40237B7-FDA0-4F09-8148-C483321AD2D9}">
          <dgm14:cNvPr xmlns:dgm14="http://schemas.microsoft.com/office/drawing/2010/diagram" id="0" name="" descr="Preguntas abiertas-  Permiten a los encuestados desarrollar sus respuestas. &#10;"/>
        </a:ext>
      </dgm:extLst>
    </dgm:pt>
    <dgm:pt modelId="{55A3FBFA-1924-4C28-AFB1-34C12A267EF7}" type="sibTrans" cxnId="{0CAD3AC0-FD7E-4CFF-81EA-8059362E93A0}">
      <dgm:prSet/>
      <dgm:spPr/>
      <dgm:t>
        <a:bodyPr/>
        <a:lstStyle/>
        <a:p>
          <a:endParaRPr lang="en-US"/>
        </a:p>
      </dgm:t>
    </dgm:pt>
    <dgm:pt modelId="{5ECF502A-56FF-4283-8CC2-B5DC5ECCCC5C}" type="parTrans" cxnId="{0CAD3AC0-FD7E-4CFF-81EA-8059362E93A0}">
      <dgm:prSet/>
      <dgm:spPr/>
      <dgm:t>
        <a:bodyPr/>
        <a:lstStyle/>
        <a:p>
          <a:endParaRPr lang="en-US"/>
        </a:p>
      </dgm:t>
    </dgm:pt>
    <dgm:pt modelId="{E436F50C-3F1D-4DC7-818D-C4888D23C99D}" type="pres">
      <dgm:prSet presAssocID="{0164FF13-8BC0-45C8-BBF5-A8086B2AE804}" presName="root" presStyleCnt="0">
        <dgm:presLayoutVars>
          <dgm:dir/>
          <dgm:resizeHandles val="exact"/>
        </dgm:presLayoutVars>
      </dgm:prSet>
      <dgm:spPr/>
    </dgm:pt>
    <dgm:pt modelId="{13E2CF03-B30A-46F9-B4DB-0EF7809993A7}" type="pres">
      <dgm:prSet presAssocID="{8303C00F-9EE3-4968-9872-090A9799A0BE}" presName="compNode" presStyleCnt="0"/>
      <dgm:spPr/>
    </dgm:pt>
    <dgm:pt modelId="{391CF1A5-4669-4CB2-BE0B-11361D0E0056}" type="pres">
      <dgm:prSet presAssocID="{8303C00F-9EE3-4968-9872-090A9799A0BE}" presName="bgRect" presStyleLbl="bgShp" presStyleIdx="0" presStyleCnt="2"/>
      <dgm:spPr/>
    </dgm:pt>
    <dgm:pt modelId="{027815C8-7432-4454-88ED-21122396DE19}" type="pres">
      <dgm:prSet presAssocID="{8303C00F-9EE3-4968-9872-090A9799A0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gno de interrogación"/>
        </a:ext>
      </dgm:extLst>
    </dgm:pt>
    <dgm:pt modelId="{0AA6FB73-4538-4ECD-94D0-754AB5D73D40}" type="pres">
      <dgm:prSet presAssocID="{8303C00F-9EE3-4968-9872-090A9799A0BE}" presName="spaceRect" presStyleCnt="0"/>
      <dgm:spPr/>
    </dgm:pt>
    <dgm:pt modelId="{3FDE90E9-8093-4F2E-BEC3-F0BD5EF2DAF1}" type="pres">
      <dgm:prSet presAssocID="{8303C00F-9EE3-4968-9872-090A9799A0BE}" presName="parTx" presStyleLbl="revTx" presStyleIdx="0" presStyleCnt="2">
        <dgm:presLayoutVars>
          <dgm:chMax val="0"/>
          <dgm:chPref val="0"/>
        </dgm:presLayoutVars>
      </dgm:prSet>
      <dgm:spPr/>
    </dgm:pt>
    <dgm:pt modelId="{394D3BCD-02DF-4BC9-81A0-8FD10A008458}" type="pres">
      <dgm:prSet presAssocID="{3201A308-9C35-4A02-AD7F-37A405407E4F}" presName="sibTrans" presStyleCnt="0"/>
      <dgm:spPr/>
    </dgm:pt>
    <dgm:pt modelId="{143B2DAD-158C-4F19-89C2-0BB3528AF208}" type="pres">
      <dgm:prSet presAssocID="{661CE3D3-D99E-45CF-A545-7CAC4606ADE6}" presName="compNode" presStyleCnt="0"/>
      <dgm:spPr/>
    </dgm:pt>
    <dgm:pt modelId="{88B4E647-F1FB-46CF-8737-9312EA92463E}" type="pres">
      <dgm:prSet presAssocID="{661CE3D3-D99E-45CF-A545-7CAC4606ADE6}" presName="bgRect" presStyleLbl="bgShp" presStyleIdx="1" presStyleCnt="2"/>
      <dgm:spPr/>
    </dgm:pt>
    <dgm:pt modelId="{D8B86444-45A4-4BC0-9BE8-381A72862170}" type="pres">
      <dgm:prSet presAssocID="{661CE3D3-D99E-45CF-A545-7CAC4606AD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ientes dando retroalimentación"/>
        </a:ext>
      </dgm:extLst>
    </dgm:pt>
    <dgm:pt modelId="{902F9F22-76E3-4809-B2FA-0742854BBFA2}" type="pres">
      <dgm:prSet presAssocID="{661CE3D3-D99E-45CF-A545-7CAC4606ADE6}" presName="spaceRect" presStyleCnt="0"/>
      <dgm:spPr/>
    </dgm:pt>
    <dgm:pt modelId="{1DC77710-15F2-4BD2-AE50-C5DFB0497892}" type="pres">
      <dgm:prSet presAssocID="{661CE3D3-D99E-45CF-A545-7CAC4606ADE6}" presName="parTx" presStyleLbl="revTx" presStyleIdx="1" presStyleCnt="2">
        <dgm:presLayoutVars>
          <dgm:chMax val="0"/>
          <dgm:chPref val="0"/>
        </dgm:presLayoutVars>
      </dgm:prSet>
      <dgm:spPr/>
    </dgm:pt>
  </dgm:ptLst>
  <dgm:cxnLst>
    <dgm:cxn modelId="{1365EA9F-618E-49D6-BEB4-77070C3A695C}" type="presOf" srcId="{661CE3D3-D99E-45CF-A545-7CAC4606ADE6}" destId="{1DC77710-15F2-4BD2-AE50-C5DFB0497892}" srcOrd="0" destOrd="0" presId="urn:microsoft.com/office/officeart/2018/2/layout/IconVerticalSolidList"/>
    <dgm:cxn modelId="{A76ED6B1-9704-4A17-A920-37ED2C819403}" type="presOf" srcId="{8303C00F-9EE3-4968-9872-090A9799A0BE}" destId="{3FDE90E9-8093-4F2E-BEC3-F0BD5EF2DAF1}" srcOrd="0" destOrd="0" presId="urn:microsoft.com/office/officeart/2018/2/layout/IconVerticalSolidList"/>
    <dgm:cxn modelId="{0CAD3AC0-FD7E-4CFF-81EA-8059362E93A0}" srcId="{0164FF13-8BC0-45C8-BBF5-A8086B2AE804}" destId="{661CE3D3-D99E-45CF-A545-7CAC4606ADE6}" srcOrd="1" destOrd="0" parTransId="{5ECF502A-56FF-4283-8CC2-B5DC5ECCCC5C}" sibTransId="{55A3FBFA-1924-4C28-AFB1-34C12A267EF7}"/>
    <dgm:cxn modelId="{18FFFCDF-F493-4C13-A8EF-407A7154C37D}" srcId="{0164FF13-8BC0-45C8-BBF5-A8086B2AE804}" destId="{8303C00F-9EE3-4968-9872-090A9799A0BE}" srcOrd="0" destOrd="0" parTransId="{E793E142-4211-4FEF-91D4-49374596FD76}" sibTransId="{3201A308-9C35-4A02-AD7F-37A405407E4F}"/>
    <dgm:cxn modelId="{5741D4EE-A9AD-4405-A7A4-6238ECE90B75}" type="presOf" srcId="{0164FF13-8BC0-45C8-BBF5-A8086B2AE804}" destId="{E436F50C-3F1D-4DC7-818D-C4888D23C99D}" srcOrd="0" destOrd="0" presId="urn:microsoft.com/office/officeart/2018/2/layout/IconVerticalSolidList"/>
    <dgm:cxn modelId="{4F3D6818-1A00-4CF6-AC29-72358B0DD1C0}" type="presParOf" srcId="{E436F50C-3F1D-4DC7-818D-C4888D23C99D}" destId="{13E2CF03-B30A-46F9-B4DB-0EF7809993A7}" srcOrd="0" destOrd="0" presId="urn:microsoft.com/office/officeart/2018/2/layout/IconVerticalSolidList"/>
    <dgm:cxn modelId="{CD197AE5-9950-4BF1-9AAD-A9A4046A479F}" type="presParOf" srcId="{13E2CF03-B30A-46F9-B4DB-0EF7809993A7}" destId="{391CF1A5-4669-4CB2-BE0B-11361D0E0056}" srcOrd="0" destOrd="0" presId="urn:microsoft.com/office/officeart/2018/2/layout/IconVerticalSolidList"/>
    <dgm:cxn modelId="{128E03EB-2DFC-4F86-A153-E29C83411ADB}" type="presParOf" srcId="{13E2CF03-B30A-46F9-B4DB-0EF7809993A7}" destId="{027815C8-7432-4454-88ED-21122396DE19}" srcOrd="1" destOrd="0" presId="urn:microsoft.com/office/officeart/2018/2/layout/IconVerticalSolidList"/>
    <dgm:cxn modelId="{7B392E41-F4F9-4D63-893D-832F126350CB}" type="presParOf" srcId="{13E2CF03-B30A-46F9-B4DB-0EF7809993A7}" destId="{0AA6FB73-4538-4ECD-94D0-754AB5D73D40}" srcOrd="2" destOrd="0" presId="urn:microsoft.com/office/officeart/2018/2/layout/IconVerticalSolidList"/>
    <dgm:cxn modelId="{9A0BA9A3-27EF-40C5-A055-BB22C2EAB2A9}" type="presParOf" srcId="{13E2CF03-B30A-46F9-B4DB-0EF7809993A7}" destId="{3FDE90E9-8093-4F2E-BEC3-F0BD5EF2DAF1}" srcOrd="3" destOrd="0" presId="urn:microsoft.com/office/officeart/2018/2/layout/IconVerticalSolidList"/>
    <dgm:cxn modelId="{4786060F-0AD4-474D-9645-BE413F122E74}" type="presParOf" srcId="{E436F50C-3F1D-4DC7-818D-C4888D23C99D}" destId="{394D3BCD-02DF-4BC9-81A0-8FD10A008458}" srcOrd="1" destOrd="0" presId="urn:microsoft.com/office/officeart/2018/2/layout/IconVerticalSolidList"/>
    <dgm:cxn modelId="{23792125-B906-4280-A5EF-E8E939A10733}" type="presParOf" srcId="{E436F50C-3F1D-4DC7-818D-C4888D23C99D}" destId="{143B2DAD-158C-4F19-89C2-0BB3528AF208}" srcOrd="2" destOrd="0" presId="urn:microsoft.com/office/officeart/2018/2/layout/IconVerticalSolidList"/>
    <dgm:cxn modelId="{72F809B0-270F-4980-BE31-AA8FAC8FB2B1}" type="presParOf" srcId="{143B2DAD-158C-4F19-89C2-0BB3528AF208}" destId="{88B4E647-F1FB-46CF-8737-9312EA92463E}" srcOrd="0" destOrd="0" presId="urn:microsoft.com/office/officeart/2018/2/layout/IconVerticalSolidList"/>
    <dgm:cxn modelId="{B29E6233-D305-47A3-BD79-CE5971E991DA}" type="presParOf" srcId="{143B2DAD-158C-4F19-89C2-0BB3528AF208}" destId="{D8B86444-45A4-4BC0-9BE8-381A72862170}" srcOrd="1" destOrd="0" presId="urn:microsoft.com/office/officeart/2018/2/layout/IconVerticalSolidList"/>
    <dgm:cxn modelId="{998EBCB3-6C10-4D47-AB41-DD9CCB89BFCD}" type="presParOf" srcId="{143B2DAD-158C-4F19-89C2-0BB3528AF208}" destId="{902F9F22-76E3-4809-B2FA-0742854BBFA2}" srcOrd="2" destOrd="0" presId="urn:microsoft.com/office/officeart/2018/2/layout/IconVerticalSolidList"/>
    <dgm:cxn modelId="{ACBE5A43-7F2E-4656-942B-C29B6F63F8C0}" type="presParOf" srcId="{143B2DAD-158C-4F19-89C2-0BB3528AF208}" destId="{1DC77710-15F2-4BD2-AE50-C5DFB04978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81CC76-E5FC-475B-AB5C-724AEF24E89E}" type="doc">
      <dgm:prSet loTypeId="urn:microsoft.com/office/officeart/2005/8/layout/hProcess11" loCatId="process" qsTypeId="urn:microsoft.com/office/officeart/2005/8/quickstyle/simple1" qsCatId="simple" csTypeId="urn:microsoft.com/office/officeart/2005/8/colors/accent1_2" csCatId="accent1" phldr="1"/>
      <dgm:spPr/>
    </dgm:pt>
    <dgm:pt modelId="{67DDA789-6129-45DA-8211-97828663C5B2}">
      <dgm:prSet phldrT="[Text]"/>
      <dgm:spPr/>
      <dgm:t>
        <a:bodyPr/>
        <a:lstStyle/>
        <a:p>
          <a:r>
            <a:rPr lang="es-ES" dirty="0"/>
            <a:t>Recopilación de datos en el Distrito A</a:t>
          </a:r>
          <a:endParaRPr lang="en-US" dirty="0"/>
        </a:p>
      </dgm:t>
      <dgm:extLst>
        <a:ext uri="{E40237B7-FDA0-4F09-8148-C483321AD2D9}">
          <dgm14:cNvPr xmlns:dgm14="http://schemas.microsoft.com/office/drawing/2010/diagram" id="0" name="" descr="Recopilación de datos en el Distrito A&#10;"/>
        </a:ext>
      </dgm:extLst>
    </dgm:pt>
    <dgm:pt modelId="{2BEA1D7C-6F4A-423B-8326-A89EDB3DB360}" type="parTrans" cxnId="{0F073F28-733B-4C10-A7BE-51DCDA18F83B}">
      <dgm:prSet/>
      <dgm:spPr/>
      <dgm:t>
        <a:bodyPr/>
        <a:lstStyle/>
        <a:p>
          <a:endParaRPr lang="en-US"/>
        </a:p>
      </dgm:t>
    </dgm:pt>
    <dgm:pt modelId="{86D0927B-0292-485E-921C-E60DCC3CC614}" type="sibTrans" cxnId="{0F073F28-733B-4C10-A7BE-51DCDA18F83B}">
      <dgm:prSet/>
      <dgm:spPr/>
      <dgm:t>
        <a:bodyPr/>
        <a:lstStyle/>
        <a:p>
          <a:endParaRPr lang="en-US"/>
        </a:p>
      </dgm:t>
    </dgm:pt>
    <dgm:pt modelId="{D783767F-17A0-47FC-89ED-ACA9FF6F683E}">
      <dgm:prSet phldrT="[Text]"/>
      <dgm:spPr/>
      <dgm:t>
        <a:bodyPr/>
        <a:lstStyle/>
        <a:p>
          <a:r>
            <a:rPr lang="es-ES" dirty="0"/>
            <a:t>Recopilación de datos en el Distrito B</a:t>
          </a:r>
          <a:endParaRPr lang="en-US" dirty="0"/>
        </a:p>
      </dgm:t>
      <dgm:extLst>
        <a:ext uri="{E40237B7-FDA0-4F09-8148-C483321AD2D9}">
          <dgm14:cNvPr xmlns:dgm14="http://schemas.microsoft.com/office/drawing/2010/diagram" id="0" name="" descr="Recopilación de datos en el Distrito B&#10;"/>
        </a:ext>
      </dgm:extLst>
    </dgm:pt>
    <dgm:pt modelId="{6AC1A06A-4656-4D8B-BA82-45DE5BD6E1EA}" type="parTrans" cxnId="{85E0F1A8-A642-4308-8916-F44FE0480627}">
      <dgm:prSet/>
      <dgm:spPr/>
      <dgm:t>
        <a:bodyPr/>
        <a:lstStyle/>
        <a:p>
          <a:endParaRPr lang="en-US"/>
        </a:p>
      </dgm:t>
    </dgm:pt>
    <dgm:pt modelId="{7DACFC37-C288-438F-996F-6C871D307152}" type="sibTrans" cxnId="{85E0F1A8-A642-4308-8916-F44FE0480627}">
      <dgm:prSet/>
      <dgm:spPr/>
      <dgm:t>
        <a:bodyPr/>
        <a:lstStyle/>
        <a:p>
          <a:endParaRPr lang="en-US"/>
        </a:p>
      </dgm:t>
    </dgm:pt>
    <dgm:pt modelId="{8C9EB4D1-F713-4D73-8EEF-6EDF471E4AA6}">
      <dgm:prSet phldrT="[Text]"/>
      <dgm:spPr/>
      <dgm:t>
        <a:bodyPr/>
        <a:lstStyle/>
        <a:p>
          <a:endParaRPr lang="en-US" dirty="0"/>
        </a:p>
        <a:p>
          <a:r>
            <a:rPr lang="es-ES" dirty="0"/>
            <a:t>Recopilación de datos en el Distrito C</a:t>
          </a:r>
          <a:endParaRPr lang="en-US" dirty="0"/>
        </a:p>
      </dgm:t>
      <dgm:extLst>
        <a:ext uri="{E40237B7-FDA0-4F09-8148-C483321AD2D9}">
          <dgm14:cNvPr xmlns:dgm14="http://schemas.microsoft.com/office/drawing/2010/diagram" id="0" name="" descr="Recopilación de datos en el Distrito C&#10;"/>
        </a:ext>
      </dgm:extLst>
    </dgm:pt>
    <dgm:pt modelId="{97B09550-FE8E-4F54-9594-B49E9C471575}" type="parTrans" cxnId="{0CADDECE-34D3-4F0C-9C05-CC394F387CB5}">
      <dgm:prSet/>
      <dgm:spPr/>
      <dgm:t>
        <a:bodyPr/>
        <a:lstStyle/>
        <a:p>
          <a:endParaRPr lang="en-US"/>
        </a:p>
      </dgm:t>
    </dgm:pt>
    <dgm:pt modelId="{AAE300A2-07E8-42DA-A3F8-93866CAF3407}" type="sibTrans" cxnId="{0CADDECE-34D3-4F0C-9C05-CC394F387CB5}">
      <dgm:prSet/>
      <dgm:spPr/>
      <dgm:t>
        <a:bodyPr/>
        <a:lstStyle/>
        <a:p>
          <a:endParaRPr lang="en-US"/>
        </a:p>
      </dgm:t>
    </dgm:pt>
    <dgm:pt modelId="{5655CCB2-933B-4DDF-9F5B-3C18144DF113}" type="pres">
      <dgm:prSet presAssocID="{FE81CC76-E5FC-475B-AB5C-724AEF24E89E}" presName="Name0" presStyleCnt="0">
        <dgm:presLayoutVars>
          <dgm:dir/>
          <dgm:resizeHandles val="exact"/>
        </dgm:presLayoutVars>
      </dgm:prSet>
      <dgm:spPr/>
    </dgm:pt>
    <dgm:pt modelId="{A3C43CA7-6B82-4196-B61D-EF05907EA8B8}" type="pres">
      <dgm:prSet presAssocID="{FE81CC76-E5FC-475B-AB5C-724AEF24E89E}" presName="arrow" presStyleLbl="bgShp" presStyleIdx="0" presStyleCnt="1"/>
      <dgm:spPr/>
      <dgm:extLst>
        <a:ext uri="{E40237B7-FDA0-4F09-8148-C483321AD2D9}">
          <dgm14:cNvPr xmlns:dgm14="http://schemas.microsoft.com/office/drawing/2010/diagram" id="0" name="" descr="Flecha que apunta a la derecha."/>
        </a:ext>
      </dgm:extLst>
    </dgm:pt>
    <dgm:pt modelId="{4CBC1881-F900-44BE-9521-504EA9B6D7BC}" type="pres">
      <dgm:prSet presAssocID="{FE81CC76-E5FC-475B-AB5C-724AEF24E89E}" presName="points" presStyleCnt="0"/>
      <dgm:spPr/>
    </dgm:pt>
    <dgm:pt modelId="{B7159FE9-AB17-404D-9FC1-FFB836C39E2B}" type="pres">
      <dgm:prSet presAssocID="{67DDA789-6129-45DA-8211-97828663C5B2}" presName="compositeA" presStyleCnt="0"/>
      <dgm:spPr/>
    </dgm:pt>
    <dgm:pt modelId="{159C5E3E-B309-442C-9D6E-23E1BC3785F2}" type="pres">
      <dgm:prSet presAssocID="{67DDA789-6129-45DA-8211-97828663C5B2}" presName="textA" presStyleLbl="revTx" presStyleIdx="0" presStyleCnt="3">
        <dgm:presLayoutVars>
          <dgm:bulletEnabled val="1"/>
        </dgm:presLayoutVars>
      </dgm:prSet>
      <dgm:spPr/>
    </dgm:pt>
    <dgm:pt modelId="{26120467-BBD1-42CA-B71F-708F648BEF07}" type="pres">
      <dgm:prSet presAssocID="{67DDA789-6129-45DA-8211-97828663C5B2}" presName="circleA" presStyleLbl="node1" presStyleIdx="0" presStyleCnt="3"/>
      <dgm:spPr/>
      <dgm:extLst>
        <a:ext uri="{E40237B7-FDA0-4F09-8148-C483321AD2D9}">
          <dgm14:cNvPr xmlns:dgm14="http://schemas.microsoft.com/office/drawing/2010/diagram" id="0" name="" descr="Distrito A"/>
        </a:ext>
      </dgm:extLst>
    </dgm:pt>
    <dgm:pt modelId="{02CE4632-28ED-4EC7-983F-70B50BFF2C6D}" type="pres">
      <dgm:prSet presAssocID="{67DDA789-6129-45DA-8211-97828663C5B2}" presName="spaceA" presStyleCnt="0"/>
      <dgm:spPr/>
    </dgm:pt>
    <dgm:pt modelId="{AEC29C66-D797-4958-91ED-F1EFE7BE5F1A}" type="pres">
      <dgm:prSet presAssocID="{86D0927B-0292-485E-921C-E60DCC3CC614}" presName="space" presStyleCnt="0"/>
      <dgm:spPr/>
    </dgm:pt>
    <dgm:pt modelId="{FFEB4777-3276-4A01-AE55-5ECF06925B84}" type="pres">
      <dgm:prSet presAssocID="{D783767F-17A0-47FC-89ED-ACA9FF6F683E}" presName="compositeB" presStyleCnt="0"/>
      <dgm:spPr/>
    </dgm:pt>
    <dgm:pt modelId="{00F74DA9-5660-4AE1-99DC-CACA81208B19}" type="pres">
      <dgm:prSet presAssocID="{D783767F-17A0-47FC-89ED-ACA9FF6F683E}" presName="textB" presStyleLbl="revTx" presStyleIdx="1" presStyleCnt="3">
        <dgm:presLayoutVars>
          <dgm:bulletEnabled val="1"/>
        </dgm:presLayoutVars>
      </dgm:prSet>
      <dgm:spPr/>
    </dgm:pt>
    <dgm:pt modelId="{C3CA83FD-D174-42DD-A530-9A5AB14DEC23}" type="pres">
      <dgm:prSet presAssocID="{D783767F-17A0-47FC-89ED-ACA9FF6F683E}" presName="circleB" presStyleLbl="node1" presStyleIdx="1" presStyleCnt="3"/>
      <dgm:spPr/>
      <dgm:extLst>
        <a:ext uri="{E40237B7-FDA0-4F09-8148-C483321AD2D9}">
          <dgm14:cNvPr xmlns:dgm14="http://schemas.microsoft.com/office/drawing/2010/diagram" id="0" name="" descr="Distrito B"/>
        </a:ext>
      </dgm:extLst>
    </dgm:pt>
    <dgm:pt modelId="{E8B8789C-DCA6-4989-8230-45AEB48BD487}" type="pres">
      <dgm:prSet presAssocID="{D783767F-17A0-47FC-89ED-ACA9FF6F683E}" presName="spaceB" presStyleCnt="0"/>
      <dgm:spPr/>
    </dgm:pt>
    <dgm:pt modelId="{EE78D1B9-B908-4AF1-858F-0EB93FAC715B}" type="pres">
      <dgm:prSet presAssocID="{7DACFC37-C288-438F-996F-6C871D307152}" presName="space" presStyleCnt="0"/>
      <dgm:spPr/>
    </dgm:pt>
    <dgm:pt modelId="{AE713E50-A559-42C3-8391-9C2B05E533DB}" type="pres">
      <dgm:prSet presAssocID="{8C9EB4D1-F713-4D73-8EEF-6EDF471E4AA6}" presName="compositeA" presStyleCnt="0"/>
      <dgm:spPr/>
    </dgm:pt>
    <dgm:pt modelId="{7A4785D6-09B0-4790-A9E2-30A13A502022}" type="pres">
      <dgm:prSet presAssocID="{8C9EB4D1-F713-4D73-8EEF-6EDF471E4AA6}" presName="textA" presStyleLbl="revTx" presStyleIdx="2" presStyleCnt="3">
        <dgm:presLayoutVars>
          <dgm:bulletEnabled val="1"/>
        </dgm:presLayoutVars>
      </dgm:prSet>
      <dgm:spPr/>
    </dgm:pt>
    <dgm:pt modelId="{686CEFF7-C7E6-4C68-B842-B5375EC86D05}" type="pres">
      <dgm:prSet presAssocID="{8C9EB4D1-F713-4D73-8EEF-6EDF471E4AA6}" presName="circleA" presStyleLbl="node1" presStyleIdx="2" presStyleCnt="3"/>
      <dgm:spPr/>
      <dgm:extLst>
        <a:ext uri="{E40237B7-FDA0-4F09-8148-C483321AD2D9}">
          <dgm14:cNvPr xmlns:dgm14="http://schemas.microsoft.com/office/drawing/2010/diagram" id="0" name="" descr="Distrito C"/>
        </a:ext>
      </dgm:extLst>
    </dgm:pt>
    <dgm:pt modelId="{C5D4219A-4309-4129-8D4B-BA8CB9E1C227}" type="pres">
      <dgm:prSet presAssocID="{8C9EB4D1-F713-4D73-8EEF-6EDF471E4AA6}" presName="spaceA" presStyleCnt="0"/>
      <dgm:spPr/>
    </dgm:pt>
  </dgm:ptLst>
  <dgm:cxnLst>
    <dgm:cxn modelId="{EDDAC502-5D69-4368-BCDB-65313D3E2F98}" type="presOf" srcId="{FE81CC76-E5FC-475B-AB5C-724AEF24E89E}" destId="{5655CCB2-933B-4DDF-9F5B-3C18144DF113}" srcOrd="0" destOrd="0" presId="urn:microsoft.com/office/officeart/2005/8/layout/hProcess11"/>
    <dgm:cxn modelId="{0F073F28-733B-4C10-A7BE-51DCDA18F83B}" srcId="{FE81CC76-E5FC-475B-AB5C-724AEF24E89E}" destId="{67DDA789-6129-45DA-8211-97828663C5B2}" srcOrd="0" destOrd="0" parTransId="{2BEA1D7C-6F4A-423B-8326-A89EDB3DB360}" sibTransId="{86D0927B-0292-485E-921C-E60DCC3CC614}"/>
    <dgm:cxn modelId="{EC17287F-3B41-4FEE-8DC7-5F18DF747B63}" type="presOf" srcId="{67DDA789-6129-45DA-8211-97828663C5B2}" destId="{159C5E3E-B309-442C-9D6E-23E1BC3785F2}" srcOrd="0" destOrd="0" presId="urn:microsoft.com/office/officeart/2005/8/layout/hProcess11"/>
    <dgm:cxn modelId="{DDE9098A-CFC8-48BA-A07C-A613BB51196F}" type="presOf" srcId="{D783767F-17A0-47FC-89ED-ACA9FF6F683E}" destId="{00F74DA9-5660-4AE1-99DC-CACA81208B19}" srcOrd="0" destOrd="0" presId="urn:microsoft.com/office/officeart/2005/8/layout/hProcess11"/>
    <dgm:cxn modelId="{85E0F1A8-A642-4308-8916-F44FE0480627}" srcId="{FE81CC76-E5FC-475B-AB5C-724AEF24E89E}" destId="{D783767F-17A0-47FC-89ED-ACA9FF6F683E}" srcOrd="1" destOrd="0" parTransId="{6AC1A06A-4656-4D8B-BA82-45DE5BD6E1EA}" sibTransId="{7DACFC37-C288-438F-996F-6C871D307152}"/>
    <dgm:cxn modelId="{0CADDECE-34D3-4F0C-9C05-CC394F387CB5}" srcId="{FE81CC76-E5FC-475B-AB5C-724AEF24E89E}" destId="{8C9EB4D1-F713-4D73-8EEF-6EDF471E4AA6}" srcOrd="2" destOrd="0" parTransId="{97B09550-FE8E-4F54-9594-B49E9C471575}" sibTransId="{AAE300A2-07E8-42DA-A3F8-93866CAF3407}"/>
    <dgm:cxn modelId="{C167FAD9-A347-42C3-8BCD-27A835ECEF03}" type="presOf" srcId="{8C9EB4D1-F713-4D73-8EEF-6EDF471E4AA6}" destId="{7A4785D6-09B0-4790-A9E2-30A13A502022}" srcOrd="0" destOrd="0" presId="urn:microsoft.com/office/officeart/2005/8/layout/hProcess11"/>
    <dgm:cxn modelId="{B352AC98-3962-42C4-BD00-2A7F939502C5}" type="presParOf" srcId="{5655CCB2-933B-4DDF-9F5B-3C18144DF113}" destId="{A3C43CA7-6B82-4196-B61D-EF05907EA8B8}" srcOrd="0" destOrd="0" presId="urn:microsoft.com/office/officeart/2005/8/layout/hProcess11"/>
    <dgm:cxn modelId="{D179F09B-45CF-4BFF-A874-1EFBA1EB3375}" type="presParOf" srcId="{5655CCB2-933B-4DDF-9F5B-3C18144DF113}" destId="{4CBC1881-F900-44BE-9521-504EA9B6D7BC}" srcOrd="1" destOrd="0" presId="urn:microsoft.com/office/officeart/2005/8/layout/hProcess11"/>
    <dgm:cxn modelId="{940AC807-0593-4B12-BFB5-10A0F0713413}" type="presParOf" srcId="{4CBC1881-F900-44BE-9521-504EA9B6D7BC}" destId="{B7159FE9-AB17-404D-9FC1-FFB836C39E2B}" srcOrd="0" destOrd="0" presId="urn:microsoft.com/office/officeart/2005/8/layout/hProcess11"/>
    <dgm:cxn modelId="{D400FD39-ADED-4B96-8DB6-14995555161C}" type="presParOf" srcId="{B7159FE9-AB17-404D-9FC1-FFB836C39E2B}" destId="{159C5E3E-B309-442C-9D6E-23E1BC3785F2}" srcOrd="0" destOrd="0" presId="urn:microsoft.com/office/officeart/2005/8/layout/hProcess11"/>
    <dgm:cxn modelId="{ADF5D1AB-EF79-43BF-9435-248299557E40}" type="presParOf" srcId="{B7159FE9-AB17-404D-9FC1-FFB836C39E2B}" destId="{26120467-BBD1-42CA-B71F-708F648BEF07}" srcOrd="1" destOrd="0" presId="urn:microsoft.com/office/officeart/2005/8/layout/hProcess11"/>
    <dgm:cxn modelId="{56FD09BE-ACCA-41FE-8B45-D334A246BF46}" type="presParOf" srcId="{B7159FE9-AB17-404D-9FC1-FFB836C39E2B}" destId="{02CE4632-28ED-4EC7-983F-70B50BFF2C6D}" srcOrd="2" destOrd="0" presId="urn:microsoft.com/office/officeart/2005/8/layout/hProcess11"/>
    <dgm:cxn modelId="{555AD41F-3B53-4708-9A00-3D0789DEB9A3}" type="presParOf" srcId="{4CBC1881-F900-44BE-9521-504EA9B6D7BC}" destId="{AEC29C66-D797-4958-91ED-F1EFE7BE5F1A}" srcOrd="1" destOrd="0" presId="urn:microsoft.com/office/officeart/2005/8/layout/hProcess11"/>
    <dgm:cxn modelId="{4F1318E4-DF01-4667-A8AB-4B05D4645038}" type="presParOf" srcId="{4CBC1881-F900-44BE-9521-504EA9B6D7BC}" destId="{FFEB4777-3276-4A01-AE55-5ECF06925B84}" srcOrd="2" destOrd="0" presId="urn:microsoft.com/office/officeart/2005/8/layout/hProcess11"/>
    <dgm:cxn modelId="{5C50E827-B33E-4647-91FE-00527DEED2FA}" type="presParOf" srcId="{FFEB4777-3276-4A01-AE55-5ECF06925B84}" destId="{00F74DA9-5660-4AE1-99DC-CACA81208B19}" srcOrd="0" destOrd="0" presId="urn:microsoft.com/office/officeart/2005/8/layout/hProcess11"/>
    <dgm:cxn modelId="{BB277487-9D0C-4657-A822-538C62DDC6DC}" type="presParOf" srcId="{FFEB4777-3276-4A01-AE55-5ECF06925B84}" destId="{C3CA83FD-D174-42DD-A530-9A5AB14DEC23}" srcOrd="1" destOrd="0" presId="urn:microsoft.com/office/officeart/2005/8/layout/hProcess11"/>
    <dgm:cxn modelId="{9105220A-7B8A-4FE8-A688-36F7E9D93537}" type="presParOf" srcId="{FFEB4777-3276-4A01-AE55-5ECF06925B84}" destId="{E8B8789C-DCA6-4989-8230-45AEB48BD487}" srcOrd="2" destOrd="0" presId="urn:microsoft.com/office/officeart/2005/8/layout/hProcess11"/>
    <dgm:cxn modelId="{CC0FBE1B-8CE0-4DA8-89E8-8F686CDBDD5C}" type="presParOf" srcId="{4CBC1881-F900-44BE-9521-504EA9B6D7BC}" destId="{EE78D1B9-B908-4AF1-858F-0EB93FAC715B}" srcOrd="3" destOrd="0" presId="urn:microsoft.com/office/officeart/2005/8/layout/hProcess11"/>
    <dgm:cxn modelId="{DA29672A-3CE4-409B-B1B3-735F08CCEC78}" type="presParOf" srcId="{4CBC1881-F900-44BE-9521-504EA9B6D7BC}" destId="{AE713E50-A559-42C3-8391-9C2B05E533DB}" srcOrd="4" destOrd="0" presId="urn:microsoft.com/office/officeart/2005/8/layout/hProcess11"/>
    <dgm:cxn modelId="{A28304FC-4895-430D-AD25-69E9E0FE5C48}" type="presParOf" srcId="{AE713E50-A559-42C3-8391-9C2B05E533DB}" destId="{7A4785D6-09B0-4790-A9E2-30A13A502022}" srcOrd="0" destOrd="0" presId="urn:microsoft.com/office/officeart/2005/8/layout/hProcess11"/>
    <dgm:cxn modelId="{BF003F03-1BC4-4E8D-8D0D-EC219E719B6E}" type="presParOf" srcId="{AE713E50-A559-42C3-8391-9C2B05E533DB}" destId="{686CEFF7-C7E6-4C68-B842-B5375EC86D05}" srcOrd="1" destOrd="0" presId="urn:microsoft.com/office/officeart/2005/8/layout/hProcess11"/>
    <dgm:cxn modelId="{AF8037ED-6092-4EF5-BDD2-61AE6473130C}" type="presParOf" srcId="{AE713E50-A559-42C3-8391-9C2B05E533DB}" destId="{C5D4219A-4309-4129-8D4B-BA8CB9E1C22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05774D-51DF-47BF-9515-2D224B86C4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E400BB6-F76C-4802-B7CC-40A498F423E5}">
      <dgm:prSet custT="1"/>
      <dgm:spPr/>
      <dgm:t>
        <a:bodyPr/>
        <a:lstStyle/>
        <a:p>
          <a:pPr rtl="0"/>
          <a:r>
            <a:rPr lang="es-ES" sz="2400" b="1" dirty="0"/>
            <a:t>Muchas cosas pueden salir mal</a:t>
          </a:r>
          <a:endParaRPr lang="en-US" sz="2400" b="1" dirty="0"/>
        </a:p>
      </dgm:t>
      <dgm:extLst>
        <a:ext uri="{E40237B7-FDA0-4F09-8148-C483321AD2D9}">
          <dgm14:cNvPr xmlns:dgm14="http://schemas.microsoft.com/office/drawing/2010/diagram" id="0" name="" descr="Muchas cosas pueden salir mal:&#10;&#10;Errores en la metodología o el levantamiento de los datos (p. ej., instrumentos de recopilación de datos deficientes)&#10;Mala planificación para el levantamiento de los datos.&#10;Mala interpretación o análisis deficiente de los datos&#10;Mala gestión de datos o bases de datos con registros duplicados, parciales o faltantes&#10;&#10;Mitigar problemas con la calidad de los datos: &#10;&#10;Depurar datos exportados de bases de datos antes de usarlos&#10;Triangulación&#10;Revisión de datos, incluso durante el levantamiento de éstos.&#10;Auditorías informales y formales (durante y después de la recopilación de los datos)&#10;&#10;"/>
        </a:ext>
      </dgm:extLst>
    </dgm:pt>
    <dgm:pt modelId="{8E30E44A-7A6E-4D53-972C-A20BE329F041}" type="parTrans" cxnId="{6E57CB33-1AAC-43C3-9181-AB6BE3DE7B95}">
      <dgm:prSet/>
      <dgm:spPr/>
      <dgm:t>
        <a:bodyPr/>
        <a:lstStyle/>
        <a:p>
          <a:endParaRPr lang="en-US"/>
        </a:p>
      </dgm:t>
    </dgm:pt>
    <dgm:pt modelId="{6E501FB0-3541-4A31-BACE-EDE5428A9CBF}" type="sibTrans" cxnId="{6E57CB33-1AAC-43C3-9181-AB6BE3DE7B95}">
      <dgm:prSet/>
      <dgm:spPr/>
      <dgm:t>
        <a:bodyPr/>
        <a:lstStyle/>
        <a:p>
          <a:endParaRPr lang="en-US"/>
        </a:p>
      </dgm:t>
    </dgm:pt>
    <dgm:pt modelId="{BF469175-D0B7-410A-BB18-1139B5D6AA17}">
      <dgm:prSet custT="1"/>
      <dgm:spPr/>
      <dgm:t>
        <a:bodyPr/>
        <a:lstStyle/>
        <a:p>
          <a:pPr rtl="0"/>
          <a:endParaRPr lang="en-US" sz="2000" b="0" dirty="0"/>
        </a:p>
      </dgm:t>
      <dgm:extLst>
        <a:ext uri="{E40237B7-FDA0-4F09-8148-C483321AD2D9}">
          <dgm14:cNvPr xmlns:dgm14="http://schemas.microsoft.com/office/drawing/2010/diagram" id="0" name="" descr="Muchas cosas pueden salir mal:&#10;&#10;Errores en la metodología o el levantamiento de los datos (p. ej., instrumentos de recopilación de datos deficientes)&#10;Mala planificación para el levantamiento de los datos.&#10;Mala interpretación o análisis deficiente de los datos&#10;Mala gestión de datos o bases de datos con registros duplicados, parciales o faltantes&#10;&#10;Mitigar problemas con la calidad de los datos:&#10;&#10;Depurar datos exportados de bases de datos antes de usarlos&#10;Triangulación&#10;Revisión de datos, incluso durante el levantamiento de éstos.&#10;Auditorías informales y formales (durante y después de la recopilación de los datos)&#10;&#10;"/>
        </a:ext>
      </dgm:extLst>
    </dgm:pt>
    <dgm:pt modelId="{654BA76A-ECB3-4E2B-9506-023397868C3E}" type="parTrans" cxnId="{EC31F307-66E6-46DE-BF18-F5E17D726CBF}">
      <dgm:prSet/>
      <dgm:spPr/>
      <dgm:t>
        <a:bodyPr/>
        <a:lstStyle/>
        <a:p>
          <a:endParaRPr lang="en-US"/>
        </a:p>
      </dgm:t>
    </dgm:pt>
    <dgm:pt modelId="{BA89342C-6808-4C52-A2E5-D4570F3246E4}" type="sibTrans" cxnId="{EC31F307-66E6-46DE-BF18-F5E17D726CBF}">
      <dgm:prSet/>
      <dgm:spPr/>
      <dgm:t>
        <a:bodyPr/>
        <a:lstStyle/>
        <a:p>
          <a:endParaRPr lang="en-US"/>
        </a:p>
      </dgm:t>
    </dgm:pt>
    <dgm:pt modelId="{37F97ADC-E2BA-4736-B282-A2D3BAA5070C}">
      <dgm:prSet custT="1"/>
      <dgm:spPr/>
      <dgm:t>
        <a:bodyPr/>
        <a:lstStyle/>
        <a:p>
          <a:pPr rtl="0"/>
          <a:r>
            <a:rPr lang="es-ES" sz="2000" b="0" dirty="0"/>
            <a:t>Mala interpretación o análisis deficiente de los datos</a:t>
          </a:r>
          <a:endParaRPr lang="en-US" sz="2000" b="0" dirty="0"/>
        </a:p>
      </dgm:t>
    </dgm:pt>
    <dgm:pt modelId="{B2654A28-1E80-4B98-8F3B-D5F73AFDC98E}" type="parTrans" cxnId="{D1D42429-773D-4BC8-B160-0A3F21F07FF7}">
      <dgm:prSet/>
      <dgm:spPr/>
      <dgm:t>
        <a:bodyPr/>
        <a:lstStyle/>
        <a:p>
          <a:endParaRPr lang="en-US"/>
        </a:p>
      </dgm:t>
    </dgm:pt>
    <dgm:pt modelId="{16E37564-D9AB-47EE-A750-315CA86B1E46}" type="sibTrans" cxnId="{D1D42429-773D-4BC8-B160-0A3F21F07FF7}">
      <dgm:prSet/>
      <dgm:spPr/>
      <dgm:t>
        <a:bodyPr/>
        <a:lstStyle/>
        <a:p>
          <a:endParaRPr lang="en-US"/>
        </a:p>
      </dgm:t>
    </dgm:pt>
    <dgm:pt modelId="{67145FDF-1FEC-4107-BA9E-C4DE11F5693E}">
      <dgm:prSet custT="1"/>
      <dgm:spPr/>
      <dgm:t>
        <a:bodyPr/>
        <a:lstStyle/>
        <a:p>
          <a:pPr rtl="0"/>
          <a:r>
            <a:rPr lang="es-ES" sz="2400" b="1" dirty="0"/>
            <a:t>Mitigar problemas con la calidad de los datos</a:t>
          </a:r>
          <a:endParaRPr lang="en-US" sz="2400" b="1" dirty="0"/>
        </a:p>
      </dgm:t>
      <dgm:extLst>
        <a:ext uri="{E40237B7-FDA0-4F09-8148-C483321AD2D9}">
          <dgm14:cNvPr xmlns:dgm14="http://schemas.microsoft.com/office/drawing/2010/diagram" id="0" name="" descr="Mitigar problemas con la calidad de los datos&#10;"/>
        </a:ext>
      </dgm:extLst>
    </dgm:pt>
    <dgm:pt modelId="{B9C62279-7F32-4603-94BC-3DE6E50D5EC6}" type="parTrans" cxnId="{D43389B2-076C-4FB3-9E6D-A99D514EFEA2}">
      <dgm:prSet/>
      <dgm:spPr/>
      <dgm:t>
        <a:bodyPr/>
        <a:lstStyle/>
        <a:p>
          <a:endParaRPr lang="en-US"/>
        </a:p>
      </dgm:t>
    </dgm:pt>
    <dgm:pt modelId="{2CE1D39F-F408-46D1-8A57-A2487D2BDF78}" type="sibTrans" cxnId="{D43389B2-076C-4FB3-9E6D-A99D514EFEA2}">
      <dgm:prSet/>
      <dgm:spPr/>
      <dgm:t>
        <a:bodyPr/>
        <a:lstStyle/>
        <a:p>
          <a:endParaRPr lang="en-US"/>
        </a:p>
      </dgm:t>
    </dgm:pt>
    <dgm:pt modelId="{7451CF0D-54AD-4528-A7DF-0492AEB25C14}">
      <dgm:prSet custT="1"/>
      <dgm:spPr/>
      <dgm:t>
        <a:bodyPr/>
        <a:lstStyle/>
        <a:p>
          <a:pPr rtl="0"/>
          <a:r>
            <a:rPr lang="en-US" sz="2000" b="0" dirty="0" err="1"/>
            <a:t>Triangulación</a:t>
          </a:r>
          <a:endParaRPr lang="en-US" sz="2000" b="0" dirty="0"/>
        </a:p>
      </dgm:t>
    </dgm:pt>
    <dgm:pt modelId="{84D21D64-B6D0-4109-A33C-1A4ECA27CDB6}" type="parTrans" cxnId="{17CB6BB1-65C7-4489-9D5E-F20AE9475F57}">
      <dgm:prSet/>
      <dgm:spPr/>
      <dgm:t>
        <a:bodyPr/>
        <a:lstStyle/>
        <a:p>
          <a:endParaRPr lang="en-US"/>
        </a:p>
      </dgm:t>
    </dgm:pt>
    <dgm:pt modelId="{3E4AA68A-1A91-4AED-B808-673BD03B4E9E}" type="sibTrans" cxnId="{17CB6BB1-65C7-4489-9D5E-F20AE9475F57}">
      <dgm:prSet/>
      <dgm:spPr/>
      <dgm:t>
        <a:bodyPr/>
        <a:lstStyle/>
        <a:p>
          <a:endParaRPr lang="en-US"/>
        </a:p>
      </dgm:t>
    </dgm:pt>
    <dgm:pt modelId="{CBC4345A-DE3F-41FB-8052-7F9AD58117D3}">
      <dgm:prSet custT="1"/>
      <dgm:spPr/>
      <dgm:t>
        <a:bodyPr/>
        <a:lstStyle/>
        <a:p>
          <a:pPr rtl="0"/>
          <a:r>
            <a:rPr lang="es-ES" sz="2000" b="0" dirty="0"/>
            <a:t>Auditorías informales y formales (durante y después de la recopilación de los datos)</a:t>
          </a:r>
          <a:endParaRPr lang="en-US" sz="2000" b="0" dirty="0"/>
        </a:p>
      </dgm:t>
    </dgm:pt>
    <dgm:pt modelId="{2931583C-04FF-439D-93A4-D5C9993ACBA0}" type="parTrans" cxnId="{1963913D-4022-4EDC-801B-16B087355811}">
      <dgm:prSet/>
      <dgm:spPr/>
      <dgm:t>
        <a:bodyPr/>
        <a:lstStyle/>
        <a:p>
          <a:endParaRPr lang="en-US"/>
        </a:p>
      </dgm:t>
    </dgm:pt>
    <dgm:pt modelId="{1CC84B91-0993-4DF1-8F22-014CC854128F}" type="sibTrans" cxnId="{1963913D-4022-4EDC-801B-16B087355811}">
      <dgm:prSet/>
      <dgm:spPr/>
      <dgm:t>
        <a:bodyPr/>
        <a:lstStyle/>
        <a:p>
          <a:endParaRPr lang="en-US"/>
        </a:p>
      </dgm:t>
    </dgm:pt>
    <dgm:pt modelId="{6B82F2FF-B1B5-4CB6-9184-D2BB13A56358}">
      <dgm:prSet custT="1"/>
      <dgm:spPr/>
      <dgm:t>
        <a:bodyPr/>
        <a:lstStyle/>
        <a:p>
          <a:pPr rtl="0"/>
          <a:r>
            <a:rPr lang="en-US" sz="2000" b="0" dirty="0"/>
            <a:t>Mala </a:t>
          </a:r>
          <a:r>
            <a:rPr lang="en-US" sz="2000" b="0" dirty="0" err="1"/>
            <a:t>gestión</a:t>
          </a:r>
          <a:r>
            <a:rPr lang="en-US" sz="2000" b="0" dirty="0"/>
            <a:t> de </a:t>
          </a:r>
          <a:r>
            <a:rPr lang="en-US" sz="2000" b="0" dirty="0" err="1"/>
            <a:t>datos</a:t>
          </a:r>
          <a:r>
            <a:rPr lang="en-US" sz="2000" b="0" dirty="0"/>
            <a:t> o bases de </a:t>
          </a:r>
          <a:r>
            <a:rPr lang="en-US" sz="2000" b="0" dirty="0" err="1"/>
            <a:t>datos</a:t>
          </a:r>
          <a:r>
            <a:rPr lang="en-US" sz="2000" b="0" dirty="0"/>
            <a:t> con </a:t>
          </a:r>
          <a:r>
            <a:rPr lang="en-US" sz="2000" b="0" dirty="0" err="1"/>
            <a:t>registros</a:t>
          </a:r>
          <a:r>
            <a:rPr lang="en-US" sz="2000" b="0" dirty="0"/>
            <a:t> </a:t>
          </a:r>
          <a:r>
            <a:rPr lang="en-US" sz="2000" b="0" dirty="0" err="1"/>
            <a:t>duplicados</a:t>
          </a:r>
          <a:r>
            <a:rPr lang="en-US" sz="2000" b="0" dirty="0"/>
            <a:t>, </a:t>
          </a:r>
          <a:r>
            <a:rPr lang="en-US" sz="2000" b="0" dirty="0" err="1"/>
            <a:t>parciales</a:t>
          </a:r>
          <a:r>
            <a:rPr lang="en-US" sz="2000" b="0" dirty="0"/>
            <a:t> o </a:t>
          </a:r>
          <a:r>
            <a:rPr lang="en-US" sz="2000" b="0" dirty="0" err="1"/>
            <a:t>faltantes</a:t>
          </a:r>
          <a:endParaRPr lang="en-US" sz="2000" b="0" dirty="0"/>
        </a:p>
      </dgm:t>
    </dgm:pt>
    <dgm:pt modelId="{FAFAD6AA-7E59-4EF6-8B7C-E817218B7035}" type="parTrans" cxnId="{CCB255D7-7832-4C52-96BA-763684F66D69}">
      <dgm:prSet/>
      <dgm:spPr/>
      <dgm:t>
        <a:bodyPr/>
        <a:lstStyle/>
        <a:p>
          <a:endParaRPr lang="en-US"/>
        </a:p>
      </dgm:t>
    </dgm:pt>
    <dgm:pt modelId="{72D920A4-8956-47F1-9C2F-B3C6CFED50DB}" type="sibTrans" cxnId="{CCB255D7-7832-4C52-96BA-763684F66D69}">
      <dgm:prSet/>
      <dgm:spPr/>
      <dgm:t>
        <a:bodyPr/>
        <a:lstStyle/>
        <a:p>
          <a:endParaRPr lang="en-US"/>
        </a:p>
      </dgm:t>
    </dgm:pt>
    <dgm:pt modelId="{4FD65CE5-E894-40DC-B89A-23FB2272A420}">
      <dgm:prSet custT="1"/>
      <dgm:spPr/>
      <dgm:t>
        <a:bodyPr/>
        <a:lstStyle/>
        <a:p>
          <a:pPr rtl="0"/>
          <a:r>
            <a:rPr lang="es-ES" sz="2000" b="0" dirty="0"/>
            <a:t>Mala planificación para el levantamiento de los datos.</a:t>
          </a:r>
          <a:endParaRPr lang="en-US" sz="2000" b="0" dirty="0"/>
        </a:p>
      </dgm:t>
    </dgm:pt>
    <dgm:pt modelId="{E4D89BEB-6037-42B4-8413-3BE15041C3DA}" type="parTrans" cxnId="{897C25E3-B65D-4782-B071-14C3C6DEEA5F}">
      <dgm:prSet/>
      <dgm:spPr/>
      <dgm:t>
        <a:bodyPr/>
        <a:lstStyle/>
        <a:p>
          <a:endParaRPr lang="en-US"/>
        </a:p>
      </dgm:t>
    </dgm:pt>
    <dgm:pt modelId="{799B899C-2713-46FC-9596-039B7A44BF8F}" type="sibTrans" cxnId="{897C25E3-B65D-4782-B071-14C3C6DEEA5F}">
      <dgm:prSet/>
      <dgm:spPr/>
      <dgm:t>
        <a:bodyPr/>
        <a:lstStyle/>
        <a:p>
          <a:endParaRPr lang="en-US"/>
        </a:p>
      </dgm:t>
    </dgm:pt>
    <dgm:pt modelId="{120AEFCA-EB0B-42AC-A92B-505E291D7EAA}">
      <dgm:prSet custT="1"/>
      <dgm:spPr/>
      <dgm:t>
        <a:bodyPr/>
        <a:lstStyle/>
        <a:p>
          <a:pPr rtl="0"/>
          <a:r>
            <a:rPr lang="es-ES" sz="2000" b="0" dirty="0"/>
            <a:t>Errores en la metodología o el levantamiento de los datos (p. ej., instrumentos de recopilación de datos deficientes</a:t>
          </a:r>
          <a:r>
            <a:rPr lang="en-US" sz="2000" b="0" dirty="0"/>
            <a:t>)</a:t>
          </a:r>
        </a:p>
      </dgm:t>
    </dgm:pt>
    <dgm:pt modelId="{95E51EC3-2B38-4773-9AA6-C4F88A20408E}" type="parTrans" cxnId="{9D6BEF6C-FA40-44F5-89A6-DA7D91862063}">
      <dgm:prSet/>
      <dgm:spPr/>
      <dgm:t>
        <a:bodyPr/>
        <a:lstStyle/>
        <a:p>
          <a:endParaRPr lang="en-US"/>
        </a:p>
      </dgm:t>
    </dgm:pt>
    <dgm:pt modelId="{91A56847-E55B-4238-878A-5CF2209837BC}" type="sibTrans" cxnId="{9D6BEF6C-FA40-44F5-89A6-DA7D91862063}">
      <dgm:prSet/>
      <dgm:spPr/>
      <dgm:t>
        <a:bodyPr/>
        <a:lstStyle/>
        <a:p>
          <a:endParaRPr lang="en-US"/>
        </a:p>
      </dgm:t>
    </dgm:pt>
    <dgm:pt modelId="{F5C319B8-0E0A-424B-BF80-0DF404850A47}">
      <dgm:prSet custT="1"/>
      <dgm:spPr/>
      <dgm:t>
        <a:bodyPr/>
        <a:lstStyle/>
        <a:p>
          <a:r>
            <a:rPr lang="es-ES" sz="2000" b="0" dirty="0"/>
            <a:t>Depurar datos exportados de bases de datos antes de usarlos</a:t>
          </a:r>
          <a:endParaRPr lang="en-US" sz="2000" b="0" dirty="0"/>
        </a:p>
      </dgm:t>
      <dgm:extLst>
        <a:ext uri="{E40237B7-FDA0-4F09-8148-C483321AD2D9}">
          <dgm14:cNvPr xmlns:dgm14="http://schemas.microsoft.com/office/drawing/2010/diagram" id="0" name="" descr="Mitigar problemas con la calidad de los datos:&#10;&#10;&#10;Depurar datos exportados de bases de datos antes de usarlos&#10;Triangulación&#10;Revisión de datos, incluso durante el levantamiento de éstos.&#10;Auditorías informales y formales (durante y después de la recopilación de los datos)&#10;"/>
        </a:ext>
      </dgm:extLst>
    </dgm:pt>
    <dgm:pt modelId="{AB14940B-5A27-4F8D-8089-C1C348E06DAB}" type="parTrans" cxnId="{3EEFFC46-4E99-49EE-BBDC-61F9662FD0AA}">
      <dgm:prSet/>
      <dgm:spPr/>
      <dgm:t>
        <a:bodyPr/>
        <a:lstStyle/>
        <a:p>
          <a:endParaRPr lang="en-US"/>
        </a:p>
      </dgm:t>
    </dgm:pt>
    <dgm:pt modelId="{7659493F-B78E-4BB7-80EF-BB5104016CDA}" type="sibTrans" cxnId="{3EEFFC46-4E99-49EE-BBDC-61F9662FD0AA}">
      <dgm:prSet/>
      <dgm:spPr/>
      <dgm:t>
        <a:bodyPr/>
        <a:lstStyle/>
        <a:p>
          <a:endParaRPr lang="en-US"/>
        </a:p>
      </dgm:t>
    </dgm:pt>
    <dgm:pt modelId="{C8613755-4B0E-4AAD-8085-44D563CA8AA7}">
      <dgm:prSet custT="1"/>
      <dgm:spPr/>
      <dgm:t>
        <a:bodyPr/>
        <a:lstStyle/>
        <a:p>
          <a:pPr rtl="0"/>
          <a:r>
            <a:rPr lang="es-ES" sz="2000" b="0" dirty="0"/>
            <a:t>Revisión de datos, incluso durante el levantamiento de éstos.</a:t>
          </a:r>
          <a:endParaRPr lang="en-US" sz="2000" b="0" dirty="0"/>
        </a:p>
      </dgm:t>
    </dgm:pt>
    <dgm:pt modelId="{2294F5A4-A56F-4A6B-8215-0F1869A01499}" type="parTrans" cxnId="{3CC22C46-0DBD-4A02-8005-1E1AACE49996}">
      <dgm:prSet/>
      <dgm:spPr/>
      <dgm:t>
        <a:bodyPr/>
        <a:lstStyle/>
        <a:p>
          <a:endParaRPr lang="en-US"/>
        </a:p>
      </dgm:t>
    </dgm:pt>
    <dgm:pt modelId="{1B55E39E-3ACF-4DF2-A060-A382D3C596CD}" type="sibTrans" cxnId="{3CC22C46-0DBD-4A02-8005-1E1AACE49996}">
      <dgm:prSet/>
      <dgm:spPr/>
      <dgm:t>
        <a:bodyPr/>
        <a:lstStyle/>
        <a:p>
          <a:endParaRPr lang="en-US"/>
        </a:p>
      </dgm:t>
    </dgm:pt>
    <dgm:pt modelId="{88F9EE55-C61E-468C-9CB6-3B5EA85E9223}" type="pres">
      <dgm:prSet presAssocID="{9F05774D-51DF-47BF-9515-2D224B86C447}" presName="linear" presStyleCnt="0">
        <dgm:presLayoutVars>
          <dgm:dir/>
          <dgm:animLvl val="lvl"/>
          <dgm:resizeHandles val="exact"/>
        </dgm:presLayoutVars>
      </dgm:prSet>
      <dgm:spPr/>
    </dgm:pt>
    <dgm:pt modelId="{91DD6397-18AB-40CD-B083-668601114321}" type="pres">
      <dgm:prSet presAssocID="{6E400BB6-F76C-4802-B7CC-40A498F423E5}" presName="parentLin" presStyleCnt="0"/>
      <dgm:spPr/>
    </dgm:pt>
    <dgm:pt modelId="{C1DD69EA-D1A4-48EE-A4C5-F3B0E0CCDBA5}" type="pres">
      <dgm:prSet presAssocID="{6E400BB6-F76C-4802-B7CC-40A498F423E5}" presName="parentLeftMargin" presStyleLbl="node1" presStyleIdx="0" presStyleCnt="2"/>
      <dgm:spPr/>
    </dgm:pt>
    <dgm:pt modelId="{F1FA59E0-04D6-4412-AE1A-CE8AFA161A88}" type="pres">
      <dgm:prSet presAssocID="{6E400BB6-F76C-4802-B7CC-40A498F423E5}" presName="parentText" presStyleLbl="node1" presStyleIdx="0" presStyleCnt="2" custScaleX="109135" custScaleY="77200">
        <dgm:presLayoutVars>
          <dgm:chMax val="0"/>
          <dgm:bulletEnabled val="1"/>
        </dgm:presLayoutVars>
      </dgm:prSet>
      <dgm:spPr/>
    </dgm:pt>
    <dgm:pt modelId="{35739F03-1DC8-40EE-9F07-C066C5C8A14F}" type="pres">
      <dgm:prSet presAssocID="{6E400BB6-F76C-4802-B7CC-40A498F423E5}" presName="negativeSpace" presStyleCnt="0"/>
      <dgm:spPr/>
    </dgm:pt>
    <dgm:pt modelId="{652E3A30-EA53-4C64-95AB-33DFC22A4B56}" type="pres">
      <dgm:prSet presAssocID="{6E400BB6-F76C-4802-B7CC-40A498F423E5}" presName="childText" presStyleLbl="conFgAcc1" presStyleIdx="0" presStyleCnt="2" custLinFactNeighborX="-298">
        <dgm:presLayoutVars>
          <dgm:bulletEnabled val="1"/>
        </dgm:presLayoutVars>
      </dgm:prSet>
      <dgm:spPr/>
    </dgm:pt>
    <dgm:pt modelId="{9278FC74-BDB1-40A9-906A-605AA87E9F22}" type="pres">
      <dgm:prSet presAssocID="{6E501FB0-3541-4A31-BACE-EDE5428A9CBF}" presName="spaceBetweenRectangles" presStyleCnt="0"/>
      <dgm:spPr/>
    </dgm:pt>
    <dgm:pt modelId="{695931DF-1B9C-4E0F-A491-BDEED3E45F65}" type="pres">
      <dgm:prSet presAssocID="{67145FDF-1FEC-4107-BA9E-C4DE11F5693E}" presName="parentLin" presStyleCnt="0"/>
      <dgm:spPr/>
    </dgm:pt>
    <dgm:pt modelId="{44B781A1-6E45-466F-918E-CE30D3C17125}" type="pres">
      <dgm:prSet presAssocID="{67145FDF-1FEC-4107-BA9E-C4DE11F5693E}" presName="parentLeftMargin" presStyleLbl="node1" presStyleIdx="0" presStyleCnt="2"/>
      <dgm:spPr/>
    </dgm:pt>
    <dgm:pt modelId="{D3A0F85B-1ECD-4E48-A8E1-8E2829AEE117}" type="pres">
      <dgm:prSet presAssocID="{67145FDF-1FEC-4107-BA9E-C4DE11F5693E}" presName="parentText" presStyleLbl="node1" presStyleIdx="1" presStyleCnt="2" custScaleX="125625" custScaleY="66620" custLinFactNeighborY="2647">
        <dgm:presLayoutVars>
          <dgm:chMax val="0"/>
          <dgm:bulletEnabled val="1"/>
        </dgm:presLayoutVars>
      </dgm:prSet>
      <dgm:spPr/>
    </dgm:pt>
    <dgm:pt modelId="{B8354F49-F82A-4AF0-AD4D-B4F9B857006E}" type="pres">
      <dgm:prSet presAssocID="{67145FDF-1FEC-4107-BA9E-C4DE11F5693E}" presName="negativeSpace" presStyleCnt="0"/>
      <dgm:spPr/>
    </dgm:pt>
    <dgm:pt modelId="{CB38C6C0-2109-431B-B006-E59952BF0096}" type="pres">
      <dgm:prSet presAssocID="{67145FDF-1FEC-4107-BA9E-C4DE11F5693E}" presName="childText" presStyleLbl="conFgAcc1" presStyleIdx="1" presStyleCnt="2">
        <dgm:presLayoutVars>
          <dgm:bulletEnabled val="1"/>
        </dgm:presLayoutVars>
      </dgm:prSet>
      <dgm:spPr/>
    </dgm:pt>
  </dgm:ptLst>
  <dgm:cxnLst>
    <dgm:cxn modelId="{EC31F307-66E6-46DE-BF18-F5E17D726CBF}" srcId="{6E400BB6-F76C-4802-B7CC-40A498F423E5}" destId="{BF469175-D0B7-410A-BB18-1139B5D6AA17}" srcOrd="0" destOrd="0" parTransId="{654BA76A-ECB3-4E2B-9506-023397868C3E}" sibTransId="{BA89342C-6808-4C52-A2E5-D4570F3246E4}"/>
    <dgm:cxn modelId="{F3FB3114-67F1-4140-9B8C-F5671886DFBD}" type="presOf" srcId="{120AEFCA-EB0B-42AC-A92B-505E291D7EAA}" destId="{652E3A30-EA53-4C64-95AB-33DFC22A4B56}" srcOrd="0" destOrd="1" presId="urn:microsoft.com/office/officeart/2005/8/layout/list1"/>
    <dgm:cxn modelId="{D1D42429-773D-4BC8-B160-0A3F21F07FF7}" srcId="{6E400BB6-F76C-4802-B7CC-40A498F423E5}" destId="{37F97ADC-E2BA-4736-B282-A2D3BAA5070C}" srcOrd="3" destOrd="0" parTransId="{B2654A28-1E80-4B98-8F3B-D5F73AFDC98E}" sibTransId="{16E37564-D9AB-47EE-A750-315CA86B1E46}"/>
    <dgm:cxn modelId="{4F4FF12D-7583-4F64-AECD-241C8ACCA04A}" type="presOf" srcId="{CBC4345A-DE3F-41FB-8052-7F9AD58117D3}" destId="{CB38C6C0-2109-431B-B006-E59952BF0096}" srcOrd="0" destOrd="3" presId="urn:microsoft.com/office/officeart/2005/8/layout/list1"/>
    <dgm:cxn modelId="{6E57CB33-1AAC-43C3-9181-AB6BE3DE7B95}" srcId="{9F05774D-51DF-47BF-9515-2D224B86C447}" destId="{6E400BB6-F76C-4802-B7CC-40A498F423E5}" srcOrd="0" destOrd="0" parTransId="{8E30E44A-7A6E-4D53-972C-A20BE329F041}" sibTransId="{6E501FB0-3541-4A31-BACE-EDE5428A9CBF}"/>
    <dgm:cxn modelId="{A7731A39-836B-40E9-A8A2-027F283D69D6}" type="presOf" srcId="{F5C319B8-0E0A-424B-BF80-0DF404850A47}" destId="{CB38C6C0-2109-431B-B006-E59952BF0096}" srcOrd="0" destOrd="0" presId="urn:microsoft.com/office/officeart/2005/8/layout/list1"/>
    <dgm:cxn modelId="{1963913D-4022-4EDC-801B-16B087355811}" srcId="{67145FDF-1FEC-4107-BA9E-C4DE11F5693E}" destId="{CBC4345A-DE3F-41FB-8052-7F9AD58117D3}" srcOrd="3" destOrd="0" parTransId="{2931583C-04FF-439D-93A4-D5C9993ACBA0}" sibTransId="{1CC84B91-0993-4DF1-8F22-014CC854128F}"/>
    <dgm:cxn modelId="{FB0FC15E-25EA-496E-BBFA-F2388FB8ADD7}" type="presOf" srcId="{4FD65CE5-E894-40DC-B89A-23FB2272A420}" destId="{652E3A30-EA53-4C64-95AB-33DFC22A4B56}" srcOrd="0" destOrd="2" presId="urn:microsoft.com/office/officeart/2005/8/layout/list1"/>
    <dgm:cxn modelId="{BE971841-FE08-49B3-A77E-94F5AE32276F}" type="presOf" srcId="{7451CF0D-54AD-4528-A7DF-0492AEB25C14}" destId="{CB38C6C0-2109-431B-B006-E59952BF0096}" srcOrd="0" destOrd="1" presId="urn:microsoft.com/office/officeart/2005/8/layout/list1"/>
    <dgm:cxn modelId="{AAC87C63-D9CF-4D99-906A-1A94EA1A5B99}" type="presOf" srcId="{37F97ADC-E2BA-4736-B282-A2D3BAA5070C}" destId="{652E3A30-EA53-4C64-95AB-33DFC22A4B56}" srcOrd="0" destOrd="3" presId="urn:microsoft.com/office/officeart/2005/8/layout/list1"/>
    <dgm:cxn modelId="{3CC22C46-0DBD-4A02-8005-1E1AACE49996}" srcId="{67145FDF-1FEC-4107-BA9E-C4DE11F5693E}" destId="{C8613755-4B0E-4AAD-8085-44D563CA8AA7}" srcOrd="2" destOrd="0" parTransId="{2294F5A4-A56F-4A6B-8215-0F1869A01499}" sibTransId="{1B55E39E-3ACF-4DF2-A060-A382D3C596CD}"/>
    <dgm:cxn modelId="{3EEFFC46-4E99-49EE-BBDC-61F9662FD0AA}" srcId="{67145FDF-1FEC-4107-BA9E-C4DE11F5693E}" destId="{F5C319B8-0E0A-424B-BF80-0DF404850A47}" srcOrd="0" destOrd="0" parTransId="{AB14940B-5A27-4F8D-8089-C1C348E06DAB}" sibTransId="{7659493F-B78E-4BB7-80EF-BB5104016CDA}"/>
    <dgm:cxn modelId="{7FDF0F49-39D4-4B25-8088-E2DAE76935AB}" type="presOf" srcId="{67145FDF-1FEC-4107-BA9E-C4DE11F5693E}" destId="{44B781A1-6E45-466F-918E-CE30D3C17125}" srcOrd="0" destOrd="0" presId="urn:microsoft.com/office/officeart/2005/8/layout/list1"/>
    <dgm:cxn modelId="{9D6BEF6C-FA40-44F5-89A6-DA7D91862063}" srcId="{6E400BB6-F76C-4802-B7CC-40A498F423E5}" destId="{120AEFCA-EB0B-42AC-A92B-505E291D7EAA}" srcOrd="1" destOrd="0" parTransId="{95E51EC3-2B38-4773-9AA6-C4F88A20408E}" sibTransId="{91A56847-E55B-4238-878A-5CF2209837BC}"/>
    <dgm:cxn modelId="{651A9477-6272-4383-B0CE-B9FC59AD9D15}" type="presOf" srcId="{6B82F2FF-B1B5-4CB6-9184-D2BB13A56358}" destId="{652E3A30-EA53-4C64-95AB-33DFC22A4B56}" srcOrd="0" destOrd="4" presId="urn:microsoft.com/office/officeart/2005/8/layout/list1"/>
    <dgm:cxn modelId="{17CB6BB1-65C7-4489-9D5E-F20AE9475F57}" srcId="{67145FDF-1FEC-4107-BA9E-C4DE11F5693E}" destId="{7451CF0D-54AD-4528-A7DF-0492AEB25C14}" srcOrd="1" destOrd="0" parTransId="{84D21D64-B6D0-4109-A33C-1A4ECA27CDB6}" sibTransId="{3E4AA68A-1A91-4AED-B808-673BD03B4E9E}"/>
    <dgm:cxn modelId="{D43389B2-076C-4FB3-9E6D-A99D514EFEA2}" srcId="{9F05774D-51DF-47BF-9515-2D224B86C447}" destId="{67145FDF-1FEC-4107-BA9E-C4DE11F5693E}" srcOrd="1" destOrd="0" parTransId="{B9C62279-7F32-4603-94BC-3DE6E50D5EC6}" sibTransId="{2CE1D39F-F408-46D1-8A57-A2487D2BDF78}"/>
    <dgm:cxn modelId="{1785DEC7-495D-48F6-A295-BD373A214628}" type="presOf" srcId="{9F05774D-51DF-47BF-9515-2D224B86C447}" destId="{88F9EE55-C61E-468C-9CB6-3B5EA85E9223}" srcOrd="0" destOrd="0" presId="urn:microsoft.com/office/officeart/2005/8/layout/list1"/>
    <dgm:cxn modelId="{CCB255D7-7832-4C52-96BA-763684F66D69}" srcId="{6E400BB6-F76C-4802-B7CC-40A498F423E5}" destId="{6B82F2FF-B1B5-4CB6-9184-D2BB13A56358}" srcOrd="4" destOrd="0" parTransId="{FAFAD6AA-7E59-4EF6-8B7C-E817218B7035}" sibTransId="{72D920A4-8956-47F1-9C2F-B3C6CFED50DB}"/>
    <dgm:cxn modelId="{7E3998D8-D726-443A-8F24-F243150A3AB1}" type="presOf" srcId="{67145FDF-1FEC-4107-BA9E-C4DE11F5693E}" destId="{D3A0F85B-1ECD-4E48-A8E1-8E2829AEE117}" srcOrd="1" destOrd="0" presId="urn:microsoft.com/office/officeart/2005/8/layout/list1"/>
    <dgm:cxn modelId="{897C25E3-B65D-4782-B071-14C3C6DEEA5F}" srcId="{6E400BB6-F76C-4802-B7CC-40A498F423E5}" destId="{4FD65CE5-E894-40DC-B89A-23FB2272A420}" srcOrd="2" destOrd="0" parTransId="{E4D89BEB-6037-42B4-8413-3BE15041C3DA}" sibTransId="{799B899C-2713-46FC-9596-039B7A44BF8F}"/>
    <dgm:cxn modelId="{293671E3-265A-49AA-B691-53281F5AE206}" type="presOf" srcId="{C8613755-4B0E-4AAD-8085-44D563CA8AA7}" destId="{CB38C6C0-2109-431B-B006-E59952BF0096}" srcOrd="0" destOrd="2" presId="urn:microsoft.com/office/officeart/2005/8/layout/list1"/>
    <dgm:cxn modelId="{BC21BEED-17C1-493D-9768-AA33A6A48666}" type="presOf" srcId="{6E400BB6-F76C-4802-B7CC-40A498F423E5}" destId="{F1FA59E0-04D6-4412-AE1A-CE8AFA161A88}" srcOrd="1" destOrd="0" presId="urn:microsoft.com/office/officeart/2005/8/layout/list1"/>
    <dgm:cxn modelId="{FB8D94EF-988D-497F-AAF3-1400ACA6DE6E}" type="presOf" srcId="{6E400BB6-F76C-4802-B7CC-40A498F423E5}" destId="{C1DD69EA-D1A4-48EE-A4C5-F3B0E0CCDBA5}" srcOrd="0" destOrd="0" presId="urn:microsoft.com/office/officeart/2005/8/layout/list1"/>
    <dgm:cxn modelId="{C5C501F2-6327-433B-887C-D83060B33585}" type="presOf" srcId="{BF469175-D0B7-410A-BB18-1139B5D6AA17}" destId="{652E3A30-EA53-4C64-95AB-33DFC22A4B56}" srcOrd="0" destOrd="0" presId="urn:microsoft.com/office/officeart/2005/8/layout/list1"/>
    <dgm:cxn modelId="{A01CE5A6-1E34-4CEA-9DBD-7F75C2C435FD}" type="presParOf" srcId="{88F9EE55-C61E-468C-9CB6-3B5EA85E9223}" destId="{91DD6397-18AB-40CD-B083-668601114321}" srcOrd="0" destOrd="0" presId="urn:microsoft.com/office/officeart/2005/8/layout/list1"/>
    <dgm:cxn modelId="{7D41AE46-9934-412E-BFE4-03D40974CF26}" type="presParOf" srcId="{91DD6397-18AB-40CD-B083-668601114321}" destId="{C1DD69EA-D1A4-48EE-A4C5-F3B0E0CCDBA5}" srcOrd="0" destOrd="0" presId="urn:microsoft.com/office/officeart/2005/8/layout/list1"/>
    <dgm:cxn modelId="{C7911F2F-D691-4B76-B118-14473991FD5D}" type="presParOf" srcId="{91DD6397-18AB-40CD-B083-668601114321}" destId="{F1FA59E0-04D6-4412-AE1A-CE8AFA161A88}" srcOrd="1" destOrd="0" presId="urn:microsoft.com/office/officeart/2005/8/layout/list1"/>
    <dgm:cxn modelId="{C2537DA5-7528-4EA7-8781-6A91DC916850}" type="presParOf" srcId="{88F9EE55-C61E-468C-9CB6-3B5EA85E9223}" destId="{35739F03-1DC8-40EE-9F07-C066C5C8A14F}" srcOrd="1" destOrd="0" presId="urn:microsoft.com/office/officeart/2005/8/layout/list1"/>
    <dgm:cxn modelId="{D32A5773-12C9-4E16-8047-E455D4D7F806}" type="presParOf" srcId="{88F9EE55-C61E-468C-9CB6-3B5EA85E9223}" destId="{652E3A30-EA53-4C64-95AB-33DFC22A4B56}" srcOrd="2" destOrd="0" presId="urn:microsoft.com/office/officeart/2005/8/layout/list1"/>
    <dgm:cxn modelId="{ADA0372B-1AC8-423F-ACF4-C63599C4E139}" type="presParOf" srcId="{88F9EE55-C61E-468C-9CB6-3B5EA85E9223}" destId="{9278FC74-BDB1-40A9-906A-605AA87E9F22}" srcOrd="3" destOrd="0" presId="urn:microsoft.com/office/officeart/2005/8/layout/list1"/>
    <dgm:cxn modelId="{4D6984A1-5CDF-41F4-ADBF-443917EA3450}" type="presParOf" srcId="{88F9EE55-C61E-468C-9CB6-3B5EA85E9223}" destId="{695931DF-1B9C-4E0F-A491-BDEED3E45F65}" srcOrd="4" destOrd="0" presId="urn:microsoft.com/office/officeart/2005/8/layout/list1"/>
    <dgm:cxn modelId="{4DD40678-7223-4DDE-83BD-CDF9A58CD5FD}" type="presParOf" srcId="{695931DF-1B9C-4E0F-A491-BDEED3E45F65}" destId="{44B781A1-6E45-466F-918E-CE30D3C17125}" srcOrd="0" destOrd="0" presId="urn:microsoft.com/office/officeart/2005/8/layout/list1"/>
    <dgm:cxn modelId="{AF3D6D65-5097-4500-B237-3BD426C72772}" type="presParOf" srcId="{695931DF-1B9C-4E0F-A491-BDEED3E45F65}" destId="{D3A0F85B-1ECD-4E48-A8E1-8E2829AEE117}" srcOrd="1" destOrd="0" presId="urn:microsoft.com/office/officeart/2005/8/layout/list1"/>
    <dgm:cxn modelId="{4AAED1AE-5F55-442F-8048-AC323799E783}" type="presParOf" srcId="{88F9EE55-C61E-468C-9CB6-3B5EA85E9223}" destId="{B8354F49-F82A-4AF0-AD4D-B4F9B857006E}" srcOrd="5" destOrd="0" presId="urn:microsoft.com/office/officeart/2005/8/layout/list1"/>
    <dgm:cxn modelId="{19AF9401-A0A0-4F67-9B6D-F15BE82A7E9F}" type="presParOf" srcId="{88F9EE55-C61E-468C-9CB6-3B5EA85E9223}" destId="{CB38C6C0-2109-431B-B006-E59952BF0096}"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79120-3C55-4BD9-82B8-C148D621056F}">
      <dsp:nvSpPr>
        <dsp:cNvPr id="0" name=""/>
        <dsp:cNvSpPr/>
      </dsp:nvSpPr>
      <dsp:spPr>
        <a:xfrm>
          <a:off x="820322" y="0"/>
          <a:ext cx="9296986" cy="436976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913AA-C7EB-41FB-BA89-AA2B1A9566BA}">
      <dsp:nvSpPr>
        <dsp:cNvPr id="0" name=""/>
        <dsp:cNvSpPr/>
      </dsp:nvSpPr>
      <dsp:spPr>
        <a:xfrm>
          <a:off x="11749" y="1310929"/>
          <a:ext cx="3520549" cy="174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u="sng" kern="1200" dirty="0"/>
            <a:t>Línea de base: </a:t>
          </a:r>
          <a:r>
            <a:rPr lang="es-ES" sz="2100" b="1" u="none" kern="1200" dirty="0"/>
            <a:t> Se establece la l</a:t>
          </a:r>
          <a:r>
            <a:rPr lang="es-CO" sz="2100" b="1" u="none" kern="1200" dirty="0" err="1"/>
            <a:t>ínea</a:t>
          </a:r>
          <a:r>
            <a:rPr lang="es-CO" sz="2100" b="1" u="none" kern="1200" dirty="0"/>
            <a:t> de base </a:t>
          </a:r>
          <a:r>
            <a:rPr lang="es-ES" sz="2100" b="0" u="none" kern="1200" dirty="0"/>
            <a:t>antes de que arranquen las actividades (o se levanten datos)</a:t>
          </a:r>
          <a:endParaRPr lang="en-US" sz="2100" b="0" u="none" kern="1200" dirty="0"/>
        </a:p>
      </dsp:txBody>
      <dsp:txXfrm>
        <a:off x="97075" y="1396255"/>
        <a:ext cx="3349897" cy="1577254"/>
      </dsp:txXfrm>
    </dsp:sp>
    <dsp:sp modelId="{803B2628-9661-4FE4-9D06-9F94EC3791EC}">
      <dsp:nvSpPr>
        <dsp:cNvPr id="0" name=""/>
        <dsp:cNvSpPr/>
      </dsp:nvSpPr>
      <dsp:spPr>
        <a:xfrm>
          <a:off x="3708540" y="1310929"/>
          <a:ext cx="3520549" cy="174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u="sng" kern="1200" dirty="0"/>
            <a:t>Durante la implementación </a:t>
          </a:r>
          <a:r>
            <a:rPr lang="es-ES" sz="2100" b="1" u="none" kern="1200" dirty="0"/>
            <a:t>(periódica) (p. ej., datos de indicadores, evaluación a mediano plazo)</a:t>
          </a:r>
          <a:endParaRPr lang="en-US" sz="2100" u="none" kern="1200" dirty="0"/>
        </a:p>
      </dsp:txBody>
      <dsp:txXfrm>
        <a:off x="3793866" y="1396255"/>
        <a:ext cx="3349897" cy="1577254"/>
      </dsp:txXfrm>
    </dsp:sp>
    <dsp:sp modelId="{D2436E8D-CD2E-4995-A4AC-CEBC72D5A7C8}">
      <dsp:nvSpPr>
        <dsp:cNvPr id="0" name=""/>
        <dsp:cNvSpPr/>
      </dsp:nvSpPr>
      <dsp:spPr>
        <a:xfrm>
          <a:off x="7405331" y="1310929"/>
          <a:ext cx="3520549" cy="174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u="sng" kern="1200" dirty="0"/>
            <a:t>Fase Final</a:t>
          </a:r>
          <a:r>
            <a:rPr lang="es-ES" sz="2100" b="1" u="none" kern="1200" dirty="0"/>
            <a:t>: Al concluir el proyecto (p. ej., levantamiento de datos final o evaluación final)</a:t>
          </a:r>
          <a:endParaRPr lang="en-US" sz="2100" u="none" kern="1200" dirty="0"/>
        </a:p>
      </dsp:txBody>
      <dsp:txXfrm>
        <a:off x="7490657" y="1396255"/>
        <a:ext cx="3349897" cy="1577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CE7D3-DAD6-4286-882C-410F30880668}">
      <dsp:nvSpPr>
        <dsp:cNvPr id="0" name=""/>
        <dsp:cNvSpPr/>
      </dsp:nvSpPr>
      <dsp:spPr>
        <a:xfrm>
          <a:off x="0" y="1620"/>
          <a:ext cx="6245265" cy="6903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A49AA3-ED91-4F23-B30C-4E9026F6CAAA}">
      <dsp:nvSpPr>
        <dsp:cNvPr id="0" name=""/>
        <dsp:cNvSpPr/>
      </dsp:nvSpPr>
      <dsp:spPr>
        <a:xfrm>
          <a:off x="166537" y="86071"/>
          <a:ext cx="464335" cy="521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09132F-DC00-4485-8E2A-E4DAB6D3E944}">
      <dsp:nvSpPr>
        <dsp:cNvPr id="0" name=""/>
        <dsp:cNvSpPr/>
      </dsp:nvSpPr>
      <dsp:spPr>
        <a:xfrm>
          <a:off x="797409" y="1620"/>
          <a:ext cx="5447855" cy="69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67" tIns="73067" rIns="73067" bIns="73067" numCol="1" spcCol="1270" anchor="ctr" anchorCtr="0">
          <a:noAutofit/>
        </a:bodyPr>
        <a:lstStyle/>
        <a:p>
          <a:pPr marL="0" lvl="0" indent="0" algn="l" defTabSz="1244600">
            <a:lnSpc>
              <a:spcPct val="90000"/>
            </a:lnSpc>
            <a:spcBef>
              <a:spcPct val="0"/>
            </a:spcBef>
            <a:spcAft>
              <a:spcPct val="35000"/>
            </a:spcAft>
            <a:buNone/>
          </a:pPr>
          <a:r>
            <a:rPr lang="en-US" sz="2800" b="1" kern="1200" dirty="0" err="1"/>
            <a:t>Costo</a:t>
          </a:r>
          <a:endParaRPr lang="en-US" sz="2800" b="1" kern="1200" dirty="0"/>
        </a:p>
      </dsp:txBody>
      <dsp:txXfrm>
        <a:off x="797409" y="1620"/>
        <a:ext cx="5447855" cy="690398"/>
      </dsp:txXfrm>
    </dsp:sp>
    <dsp:sp modelId="{E65AA47C-ADF2-4197-815F-A22ABC94FCD3}">
      <dsp:nvSpPr>
        <dsp:cNvPr id="0" name=""/>
        <dsp:cNvSpPr/>
      </dsp:nvSpPr>
      <dsp:spPr>
        <a:xfrm>
          <a:off x="0" y="864617"/>
          <a:ext cx="6245265" cy="6903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1DFF5-247D-4F63-B9A2-2CE9ADE9110D}">
      <dsp:nvSpPr>
        <dsp:cNvPr id="0" name=""/>
        <dsp:cNvSpPr/>
      </dsp:nvSpPr>
      <dsp:spPr>
        <a:xfrm>
          <a:off x="103036" y="911572"/>
          <a:ext cx="591336" cy="5964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968518-9B0B-4D5C-A313-ED256ED837FD}">
      <dsp:nvSpPr>
        <dsp:cNvPr id="0" name=""/>
        <dsp:cNvSpPr/>
      </dsp:nvSpPr>
      <dsp:spPr>
        <a:xfrm>
          <a:off x="797409" y="864617"/>
          <a:ext cx="5447855" cy="69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67" tIns="73067" rIns="73067" bIns="73067" numCol="1" spcCol="1270" anchor="ctr" anchorCtr="0">
          <a:noAutofit/>
        </a:bodyPr>
        <a:lstStyle/>
        <a:p>
          <a:pPr marL="0" lvl="0" indent="0" algn="l" defTabSz="1244600">
            <a:lnSpc>
              <a:spcPct val="90000"/>
            </a:lnSpc>
            <a:spcBef>
              <a:spcPct val="0"/>
            </a:spcBef>
            <a:spcAft>
              <a:spcPct val="35000"/>
            </a:spcAft>
            <a:buNone/>
          </a:pPr>
          <a:r>
            <a:rPr lang="en-US" sz="2800" b="1" kern="1200" dirty="0" err="1"/>
            <a:t>Duración</a:t>
          </a:r>
          <a:endParaRPr lang="en-US" sz="2800" b="1" kern="1200" dirty="0"/>
        </a:p>
      </dsp:txBody>
      <dsp:txXfrm>
        <a:off x="797409" y="864617"/>
        <a:ext cx="5447855" cy="690398"/>
      </dsp:txXfrm>
    </dsp:sp>
    <dsp:sp modelId="{77B06E1C-0242-47D1-99D7-3A26F496D0D3}">
      <dsp:nvSpPr>
        <dsp:cNvPr id="0" name=""/>
        <dsp:cNvSpPr/>
      </dsp:nvSpPr>
      <dsp:spPr>
        <a:xfrm>
          <a:off x="0" y="1727615"/>
          <a:ext cx="6245265" cy="6903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63B65C-C6DD-4815-987E-D3E1973C9594}">
      <dsp:nvSpPr>
        <dsp:cNvPr id="0" name=""/>
        <dsp:cNvSpPr/>
      </dsp:nvSpPr>
      <dsp:spPr>
        <a:xfrm>
          <a:off x="141137" y="1800571"/>
          <a:ext cx="515134" cy="5444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287791-9E88-404D-A416-8581D83618C9}">
      <dsp:nvSpPr>
        <dsp:cNvPr id="0" name=""/>
        <dsp:cNvSpPr/>
      </dsp:nvSpPr>
      <dsp:spPr>
        <a:xfrm>
          <a:off x="797409" y="1727615"/>
          <a:ext cx="5447855" cy="69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67" tIns="73067" rIns="73067" bIns="73067" numCol="1" spcCol="1270" anchor="ctr" anchorCtr="0">
          <a:noAutofit/>
        </a:bodyPr>
        <a:lstStyle/>
        <a:p>
          <a:pPr marL="0" lvl="0" indent="0" algn="l" defTabSz="1244600">
            <a:lnSpc>
              <a:spcPct val="90000"/>
            </a:lnSpc>
            <a:spcBef>
              <a:spcPct val="0"/>
            </a:spcBef>
            <a:spcAft>
              <a:spcPct val="35000"/>
            </a:spcAft>
            <a:buNone/>
          </a:pPr>
          <a:r>
            <a:rPr lang="en-US" sz="2800" b="1" kern="1200" dirty="0" err="1"/>
            <a:t>Diversidad</a:t>
          </a:r>
          <a:r>
            <a:rPr lang="en-US" sz="2800" b="1" kern="1200" dirty="0"/>
            <a:t> </a:t>
          </a:r>
          <a:r>
            <a:rPr lang="en-US" sz="2800" b="1" kern="1200" dirty="0" err="1"/>
            <a:t>Geográfica</a:t>
          </a:r>
          <a:endParaRPr lang="en-US" sz="2800" b="1" kern="1200" dirty="0"/>
        </a:p>
      </dsp:txBody>
      <dsp:txXfrm>
        <a:off x="797409" y="1727615"/>
        <a:ext cx="5447855" cy="690398"/>
      </dsp:txXfrm>
    </dsp:sp>
    <dsp:sp modelId="{C0B582FA-7EEF-4BC6-A88D-D44B4C947072}">
      <dsp:nvSpPr>
        <dsp:cNvPr id="0" name=""/>
        <dsp:cNvSpPr/>
      </dsp:nvSpPr>
      <dsp:spPr>
        <a:xfrm>
          <a:off x="0" y="2590613"/>
          <a:ext cx="6245265" cy="6903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5451B-7B46-482B-B39A-3DCAF43A706D}">
      <dsp:nvSpPr>
        <dsp:cNvPr id="0" name=""/>
        <dsp:cNvSpPr/>
      </dsp:nvSpPr>
      <dsp:spPr>
        <a:xfrm>
          <a:off x="141137" y="2638771"/>
          <a:ext cx="515134" cy="5940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2ABE66-4C82-4FB7-BF74-6B04F7A984F4}">
      <dsp:nvSpPr>
        <dsp:cNvPr id="0" name=""/>
        <dsp:cNvSpPr/>
      </dsp:nvSpPr>
      <dsp:spPr>
        <a:xfrm>
          <a:off x="797409" y="2590613"/>
          <a:ext cx="5447855" cy="69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67" tIns="73067" rIns="73067" bIns="73067" numCol="1" spcCol="1270" anchor="ctr" anchorCtr="0">
          <a:noAutofit/>
        </a:bodyPr>
        <a:lstStyle/>
        <a:p>
          <a:pPr marL="0" lvl="0" indent="0" algn="l" defTabSz="1244600">
            <a:lnSpc>
              <a:spcPct val="90000"/>
            </a:lnSpc>
            <a:spcBef>
              <a:spcPct val="0"/>
            </a:spcBef>
            <a:spcAft>
              <a:spcPct val="35000"/>
            </a:spcAft>
            <a:buNone/>
          </a:pPr>
          <a:r>
            <a:rPr lang="en-US" sz="2800" b="1" kern="1200" dirty="0"/>
            <a:t>Nivel de </a:t>
          </a:r>
          <a:r>
            <a:rPr lang="en-US" sz="2800" b="1" kern="1200" dirty="0" err="1"/>
            <a:t>Precisión</a:t>
          </a:r>
          <a:endParaRPr lang="en-US" sz="2800" b="1" kern="1200" dirty="0"/>
        </a:p>
      </dsp:txBody>
      <dsp:txXfrm>
        <a:off x="797409" y="2590613"/>
        <a:ext cx="5447855" cy="690398"/>
      </dsp:txXfrm>
    </dsp:sp>
    <dsp:sp modelId="{05744821-BFC5-4C47-AA6E-07D19648A278}">
      <dsp:nvSpPr>
        <dsp:cNvPr id="0" name=""/>
        <dsp:cNvSpPr/>
      </dsp:nvSpPr>
      <dsp:spPr>
        <a:xfrm>
          <a:off x="0" y="3453610"/>
          <a:ext cx="6245265" cy="6903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02CE02-9938-4276-A32E-BA22D7668240}">
      <dsp:nvSpPr>
        <dsp:cNvPr id="0" name=""/>
        <dsp:cNvSpPr/>
      </dsp:nvSpPr>
      <dsp:spPr>
        <a:xfrm>
          <a:off x="128438" y="3502371"/>
          <a:ext cx="540533" cy="5928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21CB3B-4B88-4753-AC66-66FECAE1CA86}">
      <dsp:nvSpPr>
        <dsp:cNvPr id="0" name=""/>
        <dsp:cNvSpPr/>
      </dsp:nvSpPr>
      <dsp:spPr>
        <a:xfrm>
          <a:off x="797409" y="3453610"/>
          <a:ext cx="5447855" cy="69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67" tIns="73067" rIns="73067" bIns="73067" numCol="1" spcCol="1270" anchor="ctr" anchorCtr="0">
          <a:noAutofit/>
        </a:bodyPr>
        <a:lstStyle/>
        <a:p>
          <a:pPr marL="0" lvl="0" indent="0" algn="l" defTabSz="1244600">
            <a:lnSpc>
              <a:spcPct val="90000"/>
            </a:lnSpc>
            <a:spcBef>
              <a:spcPct val="0"/>
            </a:spcBef>
            <a:spcAft>
              <a:spcPct val="35000"/>
            </a:spcAft>
            <a:buNone/>
          </a:pPr>
          <a:r>
            <a:rPr lang="en-US" sz="2800" b="1" kern="1200" dirty="0" err="1"/>
            <a:t>Frecuencia</a:t>
          </a:r>
          <a:endParaRPr lang="en-US" sz="2800" b="1" kern="1200" dirty="0"/>
        </a:p>
      </dsp:txBody>
      <dsp:txXfrm>
        <a:off x="797409" y="3453610"/>
        <a:ext cx="5447855" cy="690398"/>
      </dsp:txXfrm>
    </dsp:sp>
    <dsp:sp modelId="{CC3D53BF-18B1-4DBC-B608-15F24246F798}">
      <dsp:nvSpPr>
        <dsp:cNvPr id="0" name=""/>
        <dsp:cNvSpPr/>
      </dsp:nvSpPr>
      <dsp:spPr>
        <a:xfrm>
          <a:off x="0" y="4316608"/>
          <a:ext cx="6245265" cy="6903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36079-A6C0-414D-99AE-0680D7B4C549}">
      <dsp:nvSpPr>
        <dsp:cNvPr id="0" name=""/>
        <dsp:cNvSpPr/>
      </dsp:nvSpPr>
      <dsp:spPr>
        <a:xfrm>
          <a:off x="179236" y="4391371"/>
          <a:ext cx="438936" cy="5408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27C670-978D-4860-90F0-1B6956C1C543}">
      <dsp:nvSpPr>
        <dsp:cNvPr id="0" name=""/>
        <dsp:cNvSpPr/>
      </dsp:nvSpPr>
      <dsp:spPr>
        <a:xfrm>
          <a:off x="797409" y="4316608"/>
          <a:ext cx="5447855" cy="69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67" tIns="73067" rIns="73067" bIns="73067" numCol="1" spcCol="1270" anchor="ctr" anchorCtr="0">
          <a:noAutofit/>
        </a:bodyPr>
        <a:lstStyle/>
        <a:p>
          <a:pPr marL="0" lvl="0" indent="0" algn="l" defTabSz="1244600">
            <a:lnSpc>
              <a:spcPct val="90000"/>
            </a:lnSpc>
            <a:spcBef>
              <a:spcPct val="0"/>
            </a:spcBef>
            <a:spcAft>
              <a:spcPct val="35000"/>
            </a:spcAft>
            <a:buNone/>
          </a:pPr>
          <a:r>
            <a:rPr lang="en-US" sz="2800" b="1" kern="1200" dirty="0" err="1"/>
            <a:t>Fiabilidad</a:t>
          </a:r>
          <a:endParaRPr lang="en-US" sz="2800" b="1" kern="1200" dirty="0"/>
        </a:p>
      </dsp:txBody>
      <dsp:txXfrm>
        <a:off x="797409" y="4316608"/>
        <a:ext cx="5447855" cy="690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CF1A5-4669-4CB2-BE0B-11361D0E0056}">
      <dsp:nvSpPr>
        <dsp:cNvPr id="0" name=""/>
        <dsp:cNvSpPr/>
      </dsp:nvSpPr>
      <dsp:spPr>
        <a:xfrm>
          <a:off x="0" y="584711"/>
          <a:ext cx="10515600" cy="14277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815C8-7432-4454-88ED-21122396DE19}">
      <dsp:nvSpPr>
        <dsp:cNvPr id="0" name=""/>
        <dsp:cNvSpPr/>
      </dsp:nvSpPr>
      <dsp:spPr>
        <a:xfrm>
          <a:off x="431904" y="905962"/>
          <a:ext cx="785280" cy="7852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DE90E9-8093-4F2E-BEC3-F0BD5EF2DAF1}">
      <dsp:nvSpPr>
        <dsp:cNvPr id="0" name=""/>
        <dsp:cNvSpPr/>
      </dsp:nvSpPr>
      <dsp:spPr>
        <a:xfrm>
          <a:off x="1649089" y="584711"/>
          <a:ext cx="8866510" cy="142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07" tIns="151107" rIns="151107" bIns="151107" numCol="1" spcCol="1270" anchor="ctr" anchorCtr="0">
          <a:noAutofit/>
        </a:bodyPr>
        <a:lstStyle/>
        <a:p>
          <a:pPr marL="0" lvl="0" indent="0" algn="l" defTabSz="1066800">
            <a:lnSpc>
              <a:spcPct val="100000"/>
            </a:lnSpc>
            <a:spcBef>
              <a:spcPct val="0"/>
            </a:spcBef>
            <a:spcAft>
              <a:spcPct val="35000"/>
            </a:spcAft>
            <a:buNone/>
          </a:pPr>
          <a:r>
            <a:rPr lang="en-US" sz="2400" b="1" kern="1200" dirty="0" err="1"/>
            <a:t>Preguntas</a:t>
          </a:r>
          <a:r>
            <a:rPr lang="en-US" sz="2400" b="1" kern="1200" dirty="0"/>
            <a:t> </a:t>
          </a:r>
          <a:r>
            <a:rPr lang="en-US" sz="2400" b="1" kern="1200" dirty="0" err="1"/>
            <a:t>cerradas</a:t>
          </a:r>
          <a:r>
            <a:rPr lang="en-US" sz="2400" kern="1200" dirty="0"/>
            <a:t>-  L</a:t>
          </a:r>
          <a:r>
            <a:rPr lang="es-ES" sz="2400" kern="1200" dirty="0"/>
            <a:t>imita las respuestas posibles, ya sea una o varias respuestas por pregunta, o un rango del el cual los encuestados pueden elegir (p. ej., selección múltiple, matriz, escala)</a:t>
          </a:r>
          <a:endParaRPr lang="en-US" sz="2400" b="0" kern="1200" dirty="0"/>
        </a:p>
      </dsp:txBody>
      <dsp:txXfrm>
        <a:off x="1649089" y="584711"/>
        <a:ext cx="8866510" cy="1427782"/>
      </dsp:txXfrm>
    </dsp:sp>
    <dsp:sp modelId="{88B4E647-F1FB-46CF-8737-9312EA92463E}">
      <dsp:nvSpPr>
        <dsp:cNvPr id="0" name=""/>
        <dsp:cNvSpPr/>
      </dsp:nvSpPr>
      <dsp:spPr>
        <a:xfrm>
          <a:off x="0" y="2338844"/>
          <a:ext cx="10515600" cy="14277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B86444-45A4-4BC0-9BE8-381A72862170}">
      <dsp:nvSpPr>
        <dsp:cNvPr id="0" name=""/>
        <dsp:cNvSpPr/>
      </dsp:nvSpPr>
      <dsp:spPr>
        <a:xfrm>
          <a:off x="431904" y="2660095"/>
          <a:ext cx="785280" cy="7852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C77710-15F2-4BD2-AE50-C5DFB0497892}">
      <dsp:nvSpPr>
        <dsp:cNvPr id="0" name=""/>
        <dsp:cNvSpPr/>
      </dsp:nvSpPr>
      <dsp:spPr>
        <a:xfrm>
          <a:off x="1649089" y="2338844"/>
          <a:ext cx="8866510" cy="142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07" tIns="151107" rIns="151107" bIns="151107" numCol="1" spcCol="1270" anchor="ctr" anchorCtr="0">
          <a:noAutofit/>
        </a:bodyPr>
        <a:lstStyle/>
        <a:p>
          <a:pPr marL="0" lvl="0" indent="0" algn="l" defTabSz="1111250">
            <a:lnSpc>
              <a:spcPct val="100000"/>
            </a:lnSpc>
            <a:spcBef>
              <a:spcPct val="0"/>
            </a:spcBef>
            <a:spcAft>
              <a:spcPct val="35000"/>
            </a:spcAft>
            <a:buNone/>
          </a:pPr>
          <a:r>
            <a:rPr lang="en-US" sz="2500" b="1" kern="1200" dirty="0" err="1"/>
            <a:t>Preguntas</a:t>
          </a:r>
          <a:r>
            <a:rPr lang="en-US" sz="2500" b="1" kern="1200" dirty="0"/>
            <a:t> </a:t>
          </a:r>
          <a:r>
            <a:rPr lang="en-US" sz="2500" b="1" kern="1200" dirty="0" err="1"/>
            <a:t>abiertas</a:t>
          </a:r>
          <a:r>
            <a:rPr lang="en-US" sz="2500" kern="1200" dirty="0"/>
            <a:t>-  </a:t>
          </a:r>
          <a:r>
            <a:rPr lang="en-US" sz="2500" kern="1200" dirty="0" err="1"/>
            <a:t>Permiten</a:t>
          </a:r>
          <a:r>
            <a:rPr lang="en-US" sz="2500" kern="1200" dirty="0"/>
            <a:t> a </a:t>
          </a:r>
          <a:r>
            <a:rPr lang="en-US" sz="2500" kern="1200" dirty="0" err="1"/>
            <a:t>los</a:t>
          </a:r>
          <a:r>
            <a:rPr lang="en-US" sz="2500" kern="1200" dirty="0"/>
            <a:t> </a:t>
          </a:r>
          <a:r>
            <a:rPr lang="en-US" sz="2500" kern="1200" dirty="0" err="1"/>
            <a:t>encuestados</a:t>
          </a:r>
          <a:r>
            <a:rPr lang="en-US" sz="2500" kern="1200" dirty="0"/>
            <a:t> </a:t>
          </a:r>
          <a:r>
            <a:rPr lang="en-US" sz="2500" kern="1200" dirty="0" err="1"/>
            <a:t>desarrollar</a:t>
          </a:r>
          <a:r>
            <a:rPr lang="en-US" sz="2500" kern="1200" dirty="0"/>
            <a:t> sus </a:t>
          </a:r>
          <a:r>
            <a:rPr lang="en-US" sz="2500" kern="1200" dirty="0" err="1"/>
            <a:t>respuestas</a:t>
          </a:r>
          <a:r>
            <a:rPr lang="en-US" sz="2500" kern="1200" dirty="0"/>
            <a:t>. </a:t>
          </a:r>
        </a:p>
      </dsp:txBody>
      <dsp:txXfrm>
        <a:off x="1649089" y="2338844"/>
        <a:ext cx="8866510" cy="1427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43CA7-6B82-4196-B61D-EF05907EA8B8}">
      <dsp:nvSpPr>
        <dsp:cNvPr id="0" name=""/>
        <dsp:cNvSpPr/>
      </dsp:nvSpPr>
      <dsp:spPr>
        <a:xfrm>
          <a:off x="0" y="601423"/>
          <a:ext cx="7942893" cy="80189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C5E3E-B309-442C-9D6E-23E1BC3785F2}">
      <dsp:nvSpPr>
        <dsp:cNvPr id="0" name=""/>
        <dsp:cNvSpPr/>
      </dsp:nvSpPr>
      <dsp:spPr>
        <a:xfrm>
          <a:off x="3490" y="0"/>
          <a:ext cx="2303749" cy="801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s-ES" sz="1300" kern="1200" dirty="0"/>
            <a:t>Recopilación de datos en el Distrito A</a:t>
          </a:r>
          <a:endParaRPr lang="en-US" sz="1300" kern="1200" dirty="0"/>
        </a:p>
      </dsp:txBody>
      <dsp:txXfrm>
        <a:off x="3490" y="0"/>
        <a:ext cx="2303749" cy="801897"/>
      </dsp:txXfrm>
    </dsp:sp>
    <dsp:sp modelId="{26120467-BBD1-42CA-B71F-708F648BEF07}">
      <dsp:nvSpPr>
        <dsp:cNvPr id="0" name=""/>
        <dsp:cNvSpPr/>
      </dsp:nvSpPr>
      <dsp:spPr>
        <a:xfrm>
          <a:off x="1055127" y="902134"/>
          <a:ext cx="200474" cy="2004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74DA9-5660-4AE1-99DC-CACA81208B19}">
      <dsp:nvSpPr>
        <dsp:cNvPr id="0" name=""/>
        <dsp:cNvSpPr/>
      </dsp:nvSpPr>
      <dsp:spPr>
        <a:xfrm>
          <a:off x="2422427" y="1202846"/>
          <a:ext cx="2303749" cy="801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s-ES" sz="1300" kern="1200" dirty="0"/>
            <a:t>Recopilación de datos en el Distrito B</a:t>
          </a:r>
          <a:endParaRPr lang="en-US" sz="1300" kern="1200" dirty="0"/>
        </a:p>
      </dsp:txBody>
      <dsp:txXfrm>
        <a:off x="2422427" y="1202846"/>
        <a:ext cx="2303749" cy="801897"/>
      </dsp:txXfrm>
    </dsp:sp>
    <dsp:sp modelId="{C3CA83FD-D174-42DD-A530-9A5AB14DEC23}">
      <dsp:nvSpPr>
        <dsp:cNvPr id="0" name=""/>
        <dsp:cNvSpPr/>
      </dsp:nvSpPr>
      <dsp:spPr>
        <a:xfrm>
          <a:off x="3474064" y="902134"/>
          <a:ext cx="200474" cy="2004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785D6-09B0-4790-A9E2-30A13A502022}">
      <dsp:nvSpPr>
        <dsp:cNvPr id="0" name=""/>
        <dsp:cNvSpPr/>
      </dsp:nvSpPr>
      <dsp:spPr>
        <a:xfrm>
          <a:off x="4841363" y="0"/>
          <a:ext cx="2303749" cy="801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endParaRPr lang="en-US" sz="1300" kern="1200" dirty="0"/>
        </a:p>
        <a:p>
          <a:pPr marL="0" lvl="0" indent="0" algn="ctr" defTabSz="577850">
            <a:lnSpc>
              <a:spcPct val="90000"/>
            </a:lnSpc>
            <a:spcBef>
              <a:spcPct val="0"/>
            </a:spcBef>
            <a:spcAft>
              <a:spcPct val="35000"/>
            </a:spcAft>
            <a:buNone/>
          </a:pPr>
          <a:r>
            <a:rPr lang="es-ES" sz="1300" kern="1200" dirty="0"/>
            <a:t>Recopilación de datos en el Distrito C</a:t>
          </a:r>
          <a:endParaRPr lang="en-US" sz="1300" kern="1200" dirty="0"/>
        </a:p>
      </dsp:txBody>
      <dsp:txXfrm>
        <a:off x="4841363" y="0"/>
        <a:ext cx="2303749" cy="801897"/>
      </dsp:txXfrm>
    </dsp:sp>
    <dsp:sp modelId="{686CEFF7-C7E6-4C68-B842-B5375EC86D05}">
      <dsp:nvSpPr>
        <dsp:cNvPr id="0" name=""/>
        <dsp:cNvSpPr/>
      </dsp:nvSpPr>
      <dsp:spPr>
        <a:xfrm>
          <a:off x="5893001" y="902134"/>
          <a:ext cx="200474" cy="2004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E3A30-EA53-4C64-95AB-33DFC22A4B56}">
      <dsp:nvSpPr>
        <dsp:cNvPr id="0" name=""/>
        <dsp:cNvSpPr/>
      </dsp:nvSpPr>
      <dsp:spPr>
        <a:xfrm>
          <a:off x="0" y="129172"/>
          <a:ext cx="10571967" cy="2579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0502" tIns="270764" rIns="820502" bIns="142240" numCol="1" spcCol="1270" anchor="t" anchorCtr="0">
          <a:noAutofit/>
        </a:bodyPr>
        <a:lstStyle/>
        <a:p>
          <a:pPr marL="228600" lvl="1" indent="-228600" algn="l" defTabSz="889000" rtl="0">
            <a:lnSpc>
              <a:spcPct val="90000"/>
            </a:lnSpc>
            <a:spcBef>
              <a:spcPct val="0"/>
            </a:spcBef>
            <a:spcAft>
              <a:spcPct val="15000"/>
            </a:spcAft>
            <a:buChar char="•"/>
          </a:pPr>
          <a:endParaRPr lang="en-US" sz="2000" b="0" kern="1200" dirty="0"/>
        </a:p>
        <a:p>
          <a:pPr marL="228600" lvl="1" indent="-228600" algn="l" defTabSz="889000" rtl="0">
            <a:lnSpc>
              <a:spcPct val="90000"/>
            </a:lnSpc>
            <a:spcBef>
              <a:spcPct val="0"/>
            </a:spcBef>
            <a:spcAft>
              <a:spcPct val="15000"/>
            </a:spcAft>
            <a:buChar char="•"/>
          </a:pPr>
          <a:r>
            <a:rPr lang="es-ES" sz="2000" b="0" kern="1200" dirty="0"/>
            <a:t>Errores en la metodología o el levantamiento de los datos (p. ej., instrumentos de recopilación de datos deficientes</a:t>
          </a:r>
          <a:r>
            <a:rPr lang="en-US" sz="2000" b="0" kern="1200" dirty="0"/>
            <a:t>)</a:t>
          </a:r>
        </a:p>
        <a:p>
          <a:pPr marL="228600" lvl="1" indent="-228600" algn="l" defTabSz="889000" rtl="0">
            <a:lnSpc>
              <a:spcPct val="90000"/>
            </a:lnSpc>
            <a:spcBef>
              <a:spcPct val="0"/>
            </a:spcBef>
            <a:spcAft>
              <a:spcPct val="15000"/>
            </a:spcAft>
            <a:buChar char="•"/>
          </a:pPr>
          <a:r>
            <a:rPr lang="es-ES" sz="2000" b="0" kern="1200" dirty="0"/>
            <a:t>Mala planificación para el levantamiento de los datos.</a:t>
          </a:r>
          <a:endParaRPr lang="en-US" sz="2000" b="0" kern="1200" dirty="0"/>
        </a:p>
        <a:p>
          <a:pPr marL="228600" lvl="1" indent="-228600" algn="l" defTabSz="889000" rtl="0">
            <a:lnSpc>
              <a:spcPct val="90000"/>
            </a:lnSpc>
            <a:spcBef>
              <a:spcPct val="0"/>
            </a:spcBef>
            <a:spcAft>
              <a:spcPct val="15000"/>
            </a:spcAft>
            <a:buChar char="•"/>
          </a:pPr>
          <a:r>
            <a:rPr lang="es-ES" sz="2000" b="0" kern="1200" dirty="0"/>
            <a:t>Mala interpretación o análisis deficiente de los datos</a:t>
          </a:r>
          <a:endParaRPr lang="en-US" sz="2000" b="0" kern="1200" dirty="0"/>
        </a:p>
        <a:p>
          <a:pPr marL="228600" lvl="1" indent="-228600" algn="l" defTabSz="889000" rtl="0">
            <a:lnSpc>
              <a:spcPct val="90000"/>
            </a:lnSpc>
            <a:spcBef>
              <a:spcPct val="0"/>
            </a:spcBef>
            <a:spcAft>
              <a:spcPct val="15000"/>
            </a:spcAft>
            <a:buChar char="•"/>
          </a:pPr>
          <a:r>
            <a:rPr lang="en-US" sz="2000" b="0" kern="1200" dirty="0"/>
            <a:t>Mala </a:t>
          </a:r>
          <a:r>
            <a:rPr lang="en-US" sz="2000" b="0" kern="1200" dirty="0" err="1"/>
            <a:t>gestión</a:t>
          </a:r>
          <a:r>
            <a:rPr lang="en-US" sz="2000" b="0" kern="1200" dirty="0"/>
            <a:t> de </a:t>
          </a:r>
          <a:r>
            <a:rPr lang="en-US" sz="2000" b="0" kern="1200" dirty="0" err="1"/>
            <a:t>datos</a:t>
          </a:r>
          <a:r>
            <a:rPr lang="en-US" sz="2000" b="0" kern="1200" dirty="0"/>
            <a:t> o bases de </a:t>
          </a:r>
          <a:r>
            <a:rPr lang="en-US" sz="2000" b="0" kern="1200" dirty="0" err="1"/>
            <a:t>datos</a:t>
          </a:r>
          <a:r>
            <a:rPr lang="en-US" sz="2000" b="0" kern="1200" dirty="0"/>
            <a:t> con </a:t>
          </a:r>
          <a:r>
            <a:rPr lang="en-US" sz="2000" b="0" kern="1200" dirty="0" err="1"/>
            <a:t>registros</a:t>
          </a:r>
          <a:r>
            <a:rPr lang="en-US" sz="2000" b="0" kern="1200" dirty="0"/>
            <a:t> </a:t>
          </a:r>
          <a:r>
            <a:rPr lang="en-US" sz="2000" b="0" kern="1200" dirty="0" err="1"/>
            <a:t>duplicados</a:t>
          </a:r>
          <a:r>
            <a:rPr lang="en-US" sz="2000" b="0" kern="1200" dirty="0"/>
            <a:t>, </a:t>
          </a:r>
          <a:r>
            <a:rPr lang="en-US" sz="2000" b="0" kern="1200" dirty="0" err="1"/>
            <a:t>parciales</a:t>
          </a:r>
          <a:r>
            <a:rPr lang="en-US" sz="2000" b="0" kern="1200" dirty="0"/>
            <a:t> o </a:t>
          </a:r>
          <a:r>
            <a:rPr lang="en-US" sz="2000" b="0" kern="1200" dirty="0" err="1"/>
            <a:t>faltantes</a:t>
          </a:r>
          <a:endParaRPr lang="en-US" sz="2000" b="0" kern="1200" dirty="0"/>
        </a:p>
      </dsp:txBody>
      <dsp:txXfrm>
        <a:off x="0" y="129172"/>
        <a:ext cx="10571967" cy="2579850"/>
      </dsp:txXfrm>
    </dsp:sp>
    <dsp:sp modelId="{F1FA59E0-04D6-4412-AE1A-CE8AFA161A88}">
      <dsp:nvSpPr>
        <dsp:cNvPr id="0" name=""/>
        <dsp:cNvSpPr/>
      </dsp:nvSpPr>
      <dsp:spPr>
        <a:xfrm>
          <a:off x="528598" y="24790"/>
          <a:ext cx="8076401" cy="2962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717" tIns="0" rIns="279717" bIns="0" numCol="1" spcCol="1270" anchor="ctr" anchorCtr="0">
          <a:noAutofit/>
        </a:bodyPr>
        <a:lstStyle/>
        <a:p>
          <a:pPr marL="0" lvl="0" indent="0" algn="l" defTabSz="1066800" rtl="0">
            <a:lnSpc>
              <a:spcPct val="90000"/>
            </a:lnSpc>
            <a:spcBef>
              <a:spcPct val="0"/>
            </a:spcBef>
            <a:spcAft>
              <a:spcPct val="35000"/>
            </a:spcAft>
            <a:buNone/>
          </a:pPr>
          <a:r>
            <a:rPr lang="es-ES" sz="2400" b="1" kern="1200" dirty="0"/>
            <a:t>Muchas cosas pueden salir mal</a:t>
          </a:r>
          <a:endParaRPr lang="en-US" sz="2400" b="1" kern="1200" dirty="0"/>
        </a:p>
      </dsp:txBody>
      <dsp:txXfrm>
        <a:off x="543060" y="39252"/>
        <a:ext cx="8047477" cy="267338"/>
      </dsp:txXfrm>
    </dsp:sp>
    <dsp:sp modelId="{CB38C6C0-2109-431B-B006-E59952BF0096}">
      <dsp:nvSpPr>
        <dsp:cNvPr id="0" name=""/>
        <dsp:cNvSpPr/>
      </dsp:nvSpPr>
      <dsp:spPr>
        <a:xfrm>
          <a:off x="0" y="2843003"/>
          <a:ext cx="10571967" cy="167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0502" tIns="270764" rIns="820502" bIns="142240" numCol="1" spcCol="1270" anchor="t" anchorCtr="0">
          <a:noAutofit/>
        </a:bodyPr>
        <a:lstStyle/>
        <a:p>
          <a:pPr marL="228600" lvl="1" indent="-228600" algn="l" defTabSz="889000">
            <a:lnSpc>
              <a:spcPct val="90000"/>
            </a:lnSpc>
            <a:spcBef>
              <a:spcPct val="0"/>
            </a:spcBef>
            <a:spcAft>
              <a:spcPct val="15000"/>
            </a:spcAft>
            <a:buChar char="•"/>
          </a:pPr>
          <a:r>
            <a:rPr lang="es-ES" sz="2000" b="0" kern="1200" dirty="0"/>
            <a:t>Depurar datos exportados de bases de datos antes de usarlos</a:t>
          </a:r>
          <a:endParaRPr lang="en-US" sz="2000" b="0" kern="1200" dirty="0"/>
        </a:p>
        <a:p>
          <a:pPr marL="228600" lvl="1" indent="-228600" algn="l" defTabSz="889000" rtl="0">
            <a:lnSpc>
              <a:spcPct val="90000"/>
            </a:lnSpc>
            <a:spcBef>
              <a:spcPct val="0"/>
            </a:spcBef>
            <a:spcAft>
              <a:spcPct val="15000"/>
            </a:spcAft>
            <a:buChar char="•"/>
          </a:pPr>
          <a:r>
            <a:rPr lang="en-US" sz="2000" b="0" kern="1200" dirty="0" err="1"/>
            <a:t>Triangulación</a:t>
          </a:r>
          <a:endParaRPr lang="en-US" sz="2000" b="0" kern="1200" dirty="0"/>
        </a:p>
        <a:p>
          <a:pPr marL="228600" lvl="1" indent="-228600" algn="l" defTabSz="889000" rtl="0">
            <a:lnSpc>
              <a:spcPct val="90000"/>
            </a:lnSpc>
            <a:spcBef>
              <a:spcPct val="0"/>
            </a:spcBef>
            <a:spcAft>
              <a:spcPct val="15000"/>
            </a:spcAft>
            <a:buChar char="•"/>
          </a:pPr>
          <a:r>
            <a:rPr lang="es-ES" sz="2000" b="0" kern="1200" dirty="0"/>
            <a:t>Revisión de datos, incluso durante el levantamiento de éstos.</a:t>
          </a:r>
          <a:endParaRPr lang="en-US" sz="2000" b="0" kern="1200" dirty="0"/>
        </a:p>
        <a:p>
          <a:pPr marL="228600" lvl="1" indent="-228600" algn="l" defTabSz="889000" rtl="0">
            <a:lnSpc>
              <a:spcPct val="90000"/>
            </a:lnSpc>
            <a:spcBef>
              <a:spcPct val="0"/>
            </a:spcBef>
            <a:spcAft>
              <a:spcPct val="15000"/>
            </a:spcAft>
            <a:buChar char="•"/>
          </a:pPr>
          <a:r>
            <a:rPr lang="es-ES" sz="2000" b="0" kern="1200" dirty="0"/>
            <a:t>Auditorías informales y formales (durante y después de la recopilación de los datos)</a:t>
          </a:r>
          <a:endParaRPr lang="en-US" sz="2000" b="0" kern="1200" dirty="0"/>
        </a:p>
      </dsp:txBody>
      <dsp:txXfrm>
        <a:off x="0" y="2843003"/>
        <a:ext cx="10571967" cy="1678950"/>
      </dsp:txXfrm>
    </dsp:sp>
    <dsp:sp modelId="{D3A0F85B-1ECD-4E48-A8E1-8E2829AEE117}">
      <dsp:nvSpPr>
        <dsp:cNvPr id="0" name=""/>
        <dsp:cNvSpPr/>
      </dsp:nvSpPr>
      <dsp:spPr>
        <a:xfrm>
          <a:off x="528598" y="2789381"/>
          <a:ext cx="9296723" cy="255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717" tIns="0" rIns="279717" bIns="0" numCol="1" spcCol="1270" anchor="ctr" anchorCtr="0">
          <a:noAutofit/>
        </a:bodyPr>
        <a:lstStyle/>
        <a:p>
          <a:pPr marL="0" lvl="0" indent="0" algn="l" defTabSz="1066800" rtl="0">
            <a:lnSpc>
              <a:spcPct val="90000"/>
            </a:lnSpc>
            <a:spcBef>
              <a:spcPct val="0"/>
            </a:spcBef>
            <a:spcAft>
              <a:spcPct val="35000"/>
            </a:spcAft>
            <a:buNone/>
          </a:pPr>
          <a:r>
            <a:rPr lang="es-ES" sz="2400" b="1" kern="1200" dirty="0"/>
            <a:t>Mitigar problemas con la calidad de los datos</a:t>
          </a:r>
          <a:endParaRPr lang="en-US" sz="2400" b="1" kern="1200" dirty="0"/>
        </a:p>
      </dsp:txBody>
      <dsp:txXfrm>
        <a:off x="541078" y="2801861"/>
        <a:ext cx="9271763" cy="2307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3/30/2023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3/30/2023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err="1"/>
              <a:t>htt</a:t>
            </a:r>
            <a:r>
              <a:rPr lang="en-US" dirty="0"/>
              <a: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Bienvenido al curso de Desarrollo de Instrumentos de Levantamiento de Datos para beneficiarios de la Oficina de Asuntos Laborales Internacionales (ILAB) del Departamento del Trabajo.</a:t>
            </a:r>
            <a:endParaRPr lang="en-US" dirty="0"/>
          </a:p>
        </p:txBody>
      </p:sp>
    </p:spTree>
    <p:extLst>
      <p:ext uri="{BB962C8B-B14F-4D97-AF65-F5344CB8AC3E}">
        <p14:creationId xmlns:p14="http://schemas.microsoft.com/office/powerpoint/2010/main" val="406526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Los datos pueden ser cuantitativos o cualitativos</a:t>
            </a:r>
            <a:r>
              <a:rPr lang="en-US"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solidFill>
                  <a:srgbClr val="202124"/>
                </a:solidFill>
                <a:effectLst/>
                <a:latin typeface="Roboto" panose="02000000000000000000" pitchFamily="2" charset="0"/>
              </a:rPr>
              <a:t>Los datos cuantitativos se usan para contar personas, servicios, bienes, etc.</a:t>
            </a:r>
            <a:r>
              <a:rPr lang="en-US" sz="1200" b="0" i="0" dirty="0">
                <a:solidFill>
                  <a:srgbClr val="202124"/>
                </a:solidFill>
                <a:effectLst/>
                <a:latin typeface="Roboto" panose="02000000000000000000" pitchFamily="2" charset="0"/>
              </a:rPr>
              <a:t> </a:t>
            </a:r>
            <a:r>
              <a:rPr lang="es-ES" dirty="0"/>
              <a:t>Éstos</a:t>
            </a:r>
            <a:r>
              <a:rPr lang="en-US" sz="1200" b="0" dirty="0"/>
              <a:t> </a:t>
            </a:r>
            <a:r>
              <a:rPr lang="en-US" sz="1200" b="0" dirty="0" err="1"/>
              <a:t>brindan</a:t>
            </a:r>
            <a:r>
              <a:rPr lang="en-US" sz="1200" b="0" dirty="0"/>
              <a:t> </a:t>
            </a:r>
            <a:r>
              <a:rPr lang="en-US" sz="1200" b="0" dirty="0" err="1"/>
              <a:t>informaci</a:t>
            </a:r>
            <a:r>
              <a:rPr lang="es-CO" sz="1200" b="0" dirty="0" err="1"/>
              <a:t>ón</a:t>
            </a:r>
            <a:r>
              <a:rPr lang="es-CO" sz="1200" b="0" dirty="0"/>
              <a:t> acerca de </a:t>
            </a:r>
            <a:r>
              <a:rPr lang="es-ES" sz="1200" dirty="0">
                <a:solidFill>
                  <a:schemeClr val="tx1"/>
                </a:solidFill>
              </a:rPr>
              <a:t>cuántos, qué cantidad y con qué frecuencia ocurren los eventos.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Los datos cuantitativos son más fáciles de recopilar, lo que permite seleccionar muestras más grandes. También se prestan para el análisis estadístico y la repetición.</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Los datos cualitativos son intrínsicamente descriptivos y subjetivos, y ayudan a explicar qué sucedió, por qué y cómo.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Éstos fomentan el debate,</a:t>
            </a:r>
            <a:r>
              <a:rPr lang="es-ES" baseline="0" dirty="0"/>
              <a:t> </a:t>
            </a:r>
            <a:r>
              <a:rPr lang="es-ES" dirty="0"/>
              <a:t>análisis de los problemas, las actitudes, los comportamientos y por lo tanto tienden a aportar más conocimientos y entendimiento que los datos cuantitativos.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t>Sin embargo, generalmente, los datos cualitativos no son estadísticamente representativos, pues sus muestras tienden a ser más pequeñas. Por ende, si no se combinan con datos cuantitativos más sólidos y representativos, los datos cualitativos pueden producir conclusiones engañosas.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kern="1200" dirty="0">
                <a:solidFill>
                  <a:schemeClr val="dk1"/>
                </a:solidFill>
                <a:effectLst/>
              </a:rPr>
              <a:t>En pantalla podemos ver ejemplos de datos cuantitativos y cualitativos</a:t>
            </a:r>
            <a:r>
              <a:rPr lang="en-US" sz="1200" b="0" kern="1200" dirty="0">
                <a:solidFill>
                  <a:schemeClr val="dk1"/>
                </a:solidFill>
                <a:effectLst/>
              </a:rPr>
              <a:t>.</a:t>
            </a: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b="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79828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Esta diapositiva muestra las funciones generales del donatario y el personal de ILAB con respecto al levantamiento de datos y el desarrollo de instrumentos para ello a lo largo del periodo de </a:t>
            </a:r>
            <a:r>
              <a:rPr lang="es-ES" dirty="0" err="1"/>
              <a:t>ejecuci</a:t>
            </a:r>
            <a:r>
              <a:rPr lang="es-CO" dirty="0" err="1"/>
              <a:t>ón</a:t>
            </a:r>
            <a:r>
              <a:rPr lang="es-CO" dirty="0"/>
              <a:t> del proyecto</a:t>
            </a:r>
            <a:r>
              <a:rPr lang="es-ES" dirty="0"/>
              <a:t>.</a:t>
            </a:r>
          </a:p>
          <a:p>
            <a:pPr marL="0" indent="0">
              <a:buFont typeface="Arial" panose="020B0604020202020204" pitchFamily="34" charset="0"/>
              <a:buNone/>
            </a:pPr>
            <a:endParaRPr lang="es-ES" dirty="0"/>
          </a:p>
          <a:p>
            <a:pPr marL="0" indent="0">
              <a:buFont typeface="Arial" panose="020B0604020202020204" pitchFamily="34" charset="0"/>
              <a:buNone/>
            </a:pPr>
            <a:r>
              <a:rPr lang="es-ES" dirty="0"/>
              <a:t>Los donatarios deben</a:t>
            </a:r>
            <a:r>
              <a:rPr lang="en-US" dirty="0"/>
              <a:t>:</a:t>
            </a:r>
          </a:p>
          <a:p>
            <a:pPr marL="171450" lvl="1" indent="-171450" algn="l" defTabSz="914400" rtl="0" eaLnBrk="1" latinLnBrk="0" hangingPunct="1">
              <a:lnSpc>
                <a:spcPct val="120000"/>
              </a:lnSpc>
              <a:buFont typeface="Arial" panose="020B0604020202020204" pitchFamily="34" charset="0"/>
              <a:buChar char="•"/>
            </a:pPr>
            <a:r>
              <a:rPr lang="es-ES" sz="1200" kern="1200" dirty="0">
                <a:solidFill>
                  <a:schemeClr val="tx1"/>
                </a:solidFill>
                <a:latin typeface="+mn-lt"/>
                <a:ea typeface="+mn-ea"/>
                <a:cs typeface="+mn-cs"/>
              </a:rPr>
              <a:t>Elaborar instrumentos para el levantamiento de datos primarios y consolidar acceso a fuentes de datos secundarias fiables.</a:t>
            </a:r>
          </a:p>
          <a:p>
            <a:pPr marL="171450" indent="-171450">
              <a:buFont typeface="Arial" panose="020B0604020202020204" pitchFamily="34" charset="0"/>
              <a:buChar char="•"/>
            </a:pPr>
            <a:r>
              <a:rPr lang="es-ES" dirty="0"/>
              <a:t>Garantizar que los instrumentos y fuentes arrojen los datos que se necesitan para los indicadores.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Ajustar los instrumentos y procedimientos para el levantamiento de datos en concordancia con la retroalimentación de ILAB (</a:t>
            </a:r>
            <a:r>
              <a:rPr lang="es-ES" b="0" i="0" dirty="0">
                <a:solidFill>
                  <a:srgbClr val="202124"/>
                </a:solidFill>
                <a:effectLst/>
                <a:latin typeface="Roboto" panose="02000000000000000000" pitchFamily="2" charset="0"/>
              </a:rPr>
              <a:t>normalmente durante el desarrollo del CMEP).</a:t>
            </a:r>
            <a:endParaRPr lang="es-ES" sz="1200" dirty="0"/>
          </a:p>
          <a:p>
            <a:pPr marL="171450" indent="-171450">
              <a:buFont typeface="Arial" panose="020B0604020202020204" pitchFamily="34" charset="0"/>
              <a:buChar char="•"/>
            </a:pPr>
            <a:r>
              <a:rPr lang="es-ES" sz="1200" dirty="0"/>
              <a:t>Definir las funciones y responsabilidades del personal y los socios para el levantamiento de datos. </a:t>
            </a:r>
            <a:r>
              <a:rPr lang="es-CO" sz="1200" dirty="0"/>
              <a:t>Estas deben documentarse en el CMEP, incluyendo la sección del PMP.</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Levantar datos, controlar su calidad y reportarlos a ILAB.</a:t>
            </a:r>
            <a:r>
              <a:rPr lang="en-US" sz="14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Analizar</a:t>
            </a:r>
            <a:r>
              <a:rPr lang="en-US" dirty="0"/>
              <a:t> los </a:t>
            </a:r>
            <a:r>
              <a:rPr lang="en-US" dirty="0" err="1"/>
              <a:t>datos</a:t>
            </a:r>
            <a:r>
              <a:rPr lang="en-US" dirty="0"/>
              <a:t> y </a:t>
            </a:r>
            <a:r>
              <a:rPr lang="en-US" dirty="0" err="1"/>
              <a:t>tomar</a:t>
            </a:r>
            <a:r>
              <a:rPr lang="en-US" dirty="0"/>
              <a:t> </a:t>
            </a:r>
            <a:r>
              <a:rPr lang="en-US" dirty="0" err="1"/>
              <a:t>desiciones</a:t>
            </a:r>
            <a:r>
              <a:rPr lang="en-US" dirty="0"/>
              <a:t> de </a:t>
            </a:r>
            <a:r>
              <a:rPr lang="en-US" dirty="0" err="1"/>
              <a:t>gerencia</a:t>
            </a:r>
            <a:r>
              <a:rPr lang="en-US" dirty="0"/>
              <a:t> se</a:t>
            </a:r>
            <a:r>
              <a:rPr lang="es-CO" dirty="0" err="1"/>
              <a:t>gún</a:t>
            </a:r>
            <a:r>
              <a:rPr lang="es-CO" dirty="0"/>
              <a:t> </a:t>
            </a:r>
            <a:r>
              <a:rPr lang="en-US" dirty="0" err="1"/>
              <a:t>su</a:t>
            </a:r>
            <a:r>
              <a:rPr lang="en-US" dirty="0"/>
              <a:t> </a:t>
            </a:r>
            <a:r>
              <a:rPr lang="en-US" dirty="0" err="1"/>
              <a:t>análisis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r>
              <a:rPr lang="en-US" dirty="0"/>
              <a:t>El personal de ILAB </a:t>
            </a:r>
            <a:r>
              <a:rPr lang="en-US" dirty="0" err="1"/>
              <a:t>debe</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Asegurarse de que el beneficiario cuenta con instrumentos/fuentes de levantamiento de datos adecuados para todos los indicadores de su CMEP.</a:t>
            </a:r>
          </a:p>
          <a:p>
            <a:pPr marL="171450" indent="-171450">
              <a:buFont typeface="Arial" panose="020B0604020202020204" pitchFamily="34" charset="0"/>
              <a:buChar char="•"/>
            </a:pPr>
            <a:r>
              <a:rPr lang="es-ES" dirty="0"/>
              <a:t>Revisar los instrumentos y los procedimientos de levantamiento de datos y  asegurar que las funciones y responsabilidades relacionadas estén adecuadamente definidas y documentadas en el CMEP.</a:t>
            </a:r>
          </a:p>
          <a:p>
            <a:pPr marL="171450" indent="-171450">
              <a:buFont typeface="Arial" panose="020B0604020202020204" pitchFamily="34" charset="0"/>
              <a:buChar char="•"/>
            </a:pPr>
            <a:r>
              <a:rPr lang="es-ES" sz="1200" dirty="0">
                <a:latin typeface="Segoe UI" panose="020B0502040204020203" pitchFamily="34" charset="0"/>
              </a:rPr>
              <a:t>Una vez finiquitados los formularios de admisión, aprobar la prestación de servicios directos a adultos/niños.</a:t>
            </a:r>
            <a:endParaRPr lang="en-US" sz="1200" dirty="0">
              <a:effectLst/>
              <a:latin typeface="Segoe UI" panose="020B0502040204020203" pitchFamily="34" charset="0"/>
            </a:endParaRP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81487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Ahora que hemos brindado una descripción general de la recopilación de datos, revisemos el desarrollo de instrumentos de levantamiento de datos más a fondo.</a:t>
            </a:r>
            <a:endParaRPr lang="en-US" dirty="0"/>
          </a:p>
          <a:p>
            <a:endParaRPr lang="en-US" dirty="0"/>
          </a:p>
        </p:txBody>
      </p:sp>
    </p:spTree>
    <p:extLst>
      <p:ext uri="{BB962C8B-B14F-4D97-AF65-F5344CB8AC3E}">
        <p14:creationId xmlns:p14="http://schemas.microsoft.com/office/powerpoint/2010/main" val="1905759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s-ES" sz="1200" b="0" dirty="0">
                <a:solidFill>
                  <a:schemeClr val="accent6">
                    <a:lumMod val="50000"/>
                  </a:schemeClr>
                </a:solidFill>
              </a:rPr>
              <a:t>A continuación detallamos los pasos sugeridos para la elaboración de instrumentos de recopilación de datos.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dirty="0">
                <a:solidFill>
                  <a:schemeClr val="accent6">
                    <a:lumMod val="50000"/>
                  </a:schemeClr>
                </a:solidFill>
              </a:rPr>
              <a:t>Paso 1</a:t>
            </a:r>
            <a:r>
              <a:rPr lang="en-US" sz="1200" b="0" dirty="0">
                <a:solidFill>
                  <a:schemeClr val="accent6">
                    <a:lumMod val="50000"/>
                  </a:schemeClr>
                </a:solidFill>
              </a:rPr>
              <a:t>, </a:t>
            </a:r>
            <a:r>
              <a:rPr lang="en-US" sz="1200" b="1" dirty="0" err="1"/>
              <a:t>Definir</a:t>
            </a:r>
            <a:r>
              <a:rPr lang="en-US" sz="1200" b="1" dirty="0"/>
              <a:t> </a:t>
            </a:r>
            <a:r>
              <a:rPr lang="en-US" sz="1200" b="1" dirty="0" err="1"/>
              <a:t>el</a:t>
            </a:r>
            <a:r>
              <a:rPr lang="en-US" sz="1200" b="1" dirty="0"/>
              <a:t> </a:t>
            </a:r>
            <a:r>
              <a:rPr lang="en-US" sz="1200" b="1" dirty="0" err="1"/>
              <a:t>propósito</a:t>
            </a:r>
            <a:r>
              <a:rPr lang="en-US" sz="1200" b="1" dirty="0"/>
              <a:t> y </a:t>
            </a:r>
            <a:r>
              <a:rPr lang="en-US" sz="1200" b="1" dirty="0" err="1"/>
              <a:t>datos</a:t>
            </a:r>
            <a:r>
              <a:rPr lang="en-US" sz="1200" b="1" dirty="0"/>
              <a:t> </a:t>
            </a:r>
            <a:r>
              <a:rPr lang="en-US" sz="1200" b="1" dirty="0" err="1"/>
              <a:t>necesarios</a:t>
            </a:r>
            <a:r>
              <a:rPr lang="en-US" sz="1200" b="1" dirty="0"/>
              <a:t> </a:t>
            </a:r>
            <a:r>
              <a:rPr lang="en-US" sz="1200" dirty="0"/>
              <a:t>- </a:t>
            </a:r>
            <a:r>
              <a:rPr lang="es-ES" sz="1800" dirty="0"/>
              <a:t>¿Qué desea aprender y qué información desea recopilar?</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6">
                    <a:lumMod val="50000"/>
                  </a:schemeClr>
                </a:solidFill>
              </a:rPr>
              <a:t>Paso 2, </a:t>
            </a:r>
            <a:r>
              <a:rPr lang="en-US" sz="1200" b="1" dirty="0" err="1"/>
              <a:t>Identificar</a:t>
            </a:r>
            <a:r>
              <a:rPr lang="en-US" sz="1200" b="1" dirty="0"/>
              <a:t> </a:t>
            </a:r>
            <a:r>
              <a:rPr lang="en-US" sz="1200" b="1" dirty="0" err="1"/>
              <a:t>los</a:t>
            </a:r>
            <a:r>
              <a:rPr lang="en-US" sz="1200" b="1" dirty="0"/>
              <a:t> </a:t>
            </a:r>
            <a:r>
              <a:rPr lang="en-US" sz="1200" b="1" dirty="0" err="1"/>
              <a:t>encuestados</a:t>
            </a:r>
            <a:r>
              <a:rPr lang="en-US" sz="1200" b="1" dirty="0"/>
              <a:t> de </a:t>
            </a:r>
            <a:r>
              <a:rPr lang="en-US" sz="1200" b="1" dirty="0" err="1"/>
              <a:t>enfoque</a:t>
            </a:r>
            <a:r>
              <a:rPr lang="en-US" sz="1200" b="1" dirty="0"/>
              <a:t> </a:t>
            </a:r>
            <a:r>
              <a:rPr lang="en-US" sz="1200" dirty="0"/>
              <a:t>– </a:t>
            </a:r>
            <a:r>
              <a:rPr lang="es-ES" sz="1800" dirty="0"/>
              <a:t>¿A quién entrevistará o quién será su fuente de datos?</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6">
                    <a:lumMod val="50000"/>
                  </a:schemeClr>
                </a:solidFill>
              </a:rPr>
              <a:t>Paso 3, </a:t>
            </a:r>
            <a:r>
              <a:rPr lang="es-ES" sz="1200" b="1" dirty="0"/>
              <a:t>Definir el método y </a:t>
            </a:r>
            <a:r>
              <a:rPr lang="es-ES" sz="1200" b="1" dirty="0" err="1"/>
              <a:t>plateamiento</a:t>
            </a:r>
            <a:r>
              <a:rPr lang="es-ES" sz="1200" dirty="0"/>
              <a:t>. </a:t>
            </a:r>
            <a:r>
              <a:rPr lang="en-US" sz="1200" dirty="0"/>
              <a:t>- ¿</a:t>
            </a:r>
            <a:r>
              <a:rPr lang="en-US" sz="1200" dirty="0" err="1"/>
              <a:t>Cómo</a:t>
            </a:r>
            <a:r>
              <a:rPr lang="en-US" sz="1200" dirty="0"/>
              <a:t> </a:t>
            </a:r>
            <a:r>
              <a:rPr lang="en-US" sz="1200" dirty="0" err="1"/>
              <a:t>recopilará</a:t>
            </a:r>
            <a:r>
              <a:rPr lang="en-US" sz="1200" dirty="0"/>
              <a:t> los </a:t>
            </a:r>
            <a:r>
              <a:rPr lang="en-US" sz="1200" dirty="0" err="1"/>
              <a:t>datos</a:t>
            </a:r>
            <a:r>
              <a:rPr lang="en-US" sz="12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6">
                    <a:lumMod val="50000"/>
                  </a:schemeClr>
                </a:solidFill>
              </a:rPr>
              <a:t>Paso 4, </a:t>
            </a:r>
            <a:r>
              <a:rPr lang="es-ES" sz="1200" b="1" dirty="0"/>
              <a:t>Seleccionar y crear el instrumento de levantamiento de datos</a:t>
            </a:r>
            <a:r>
              <a:rPr lang="en-US" sz="1200" dirty="0"/>
              <a:t>- </a:t>
            </a:r>
            <a:r>
              <a:rPr lang="es-ES" sz="1800" dirty="0"/>
              <a:t>¿Qué instrumentos de recopilación de datos necesitará y qué preguntas hará?</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6">
                    <a:lumMod val="50000"/>
                  </a:schemeClr>
                </a:solidFill>
              </a:rPr>
              <a:t>Paso 5</a:t>
            </a:r>
            <a:r>
              <a:rPr lang="en-US" sz="1200" b="0" dirty="0">
                <a:solidFill>
                  <a:schemeClr val="accent6">
                    <a:lumMod val="50000"/>
                  </a:schemeClr>
                </a:solidFill>
              </a:rPr>
              <a:t>,</a:t>
            </a:r>
            <a:r>
              <a:rPr lang="en-US" sz="1200" b="1" dirty="0">
                <a:solidFill>
                  <a:schemeClr val="accent6">
                    <a:lumMod val="50000"/>
                  </a:schemeClr>
                </a:solidFill>
              </a:rPr>
              <a:t> </a:t>
            </a:r>
            <a:r>
              <a:rPr lang="es-ES" sz="1200" b="1" dirty="0"/>
              <a:t>Probar el instrumento de levantamiento de datos</a:t>
            </a:r>
            <a:r>
              <a:rPr lang="en-US" sz="1200" dirty="0"/>
              <a:t>- </a:t>
            </a:r>
            <a:r>
              <a:rPr lang="es-ES" sz="1800" b="0" i="0" dirty="0">
                <a:solidFill>
                  <a:srgbClr val="202124"/>
                </a:solidFill>
                <a:effectLst/>
                <a:latin typeface="Roboto" panose="02000000000000000000" pitchFamily="2" charset="0"/>
              </a:rPr>
              <a:t>Pruebe las preguntas y ajústelas según sea necesario.</a:t>
            </a:r>
            <a:r>
              <a:rPr lang="en-US" sz="12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6">
                    <a:lumMod val="50000"/>
                  </a:schemeClr>
                </a:solidFill>
              </a:rPr>
              <a:t>Y </a:t>
            </a:r>
            <a:r>
              <a:rPr lang="en-US" sz="1200" b="1" dirty="0" err="1">
                <a:solidFill>
                  <a:schemeClr val="accent6">
                    <a:lumMod val="50000"/>
                  </a:schemeClr>
                </a:solidFill>
              </a:rPr>
              <a:t>por</a:t>
            </a:r>
            <a:r>
              <a:rPr lang="en-US" sz="1200" b="1" dirty="0">
                <a:solidFill>
                  <a:schemeClr val="accent6">
                    <a:lumMod val="50000"/>
                  </a:schemeClr>
                </a:solidFill>
              </a:rPr>
              <a:t> </a:t>
            </a:r>
            <a:r>
              <a:rPr lang="es-CO" sz="1200" b="1" dirty="0">
                <a:solidFill>
                  <a:schemeClr val="accent6">
                    <a:lumMod val="50000"/>
                  </a:schemeClr>
                </a:solidFill>
              </a:rPr>
              <a:t>último</a:t>
            </a:r>
            <a:r>
              <a:rPr lang="en-US" sz="1200" b="1" dirty="0">
                <a:solidFill>
                  <a:schemeClr val="accent6">
                    <a:lumMod val="50000"/>
                  </a:schemeClr>
                </a:solidFill>
              </a:rPr>
              <a:t>,  paso 6- </a:t>
            </a:r>
            <a:r>
              <a:rPr lang="es-ES" sz="1200" b="1" dirty="0" err="1"/>
              <a:t>Prepárarse</a:t>
            </a:r>
            <a:r>
              <a:rPr lang="es-ES" sz="1200" b="1" dirty="0"/>
              <a:t> para el levantamiento de datos</a:t>
            </a:r>
            <a:r>
              <a:rPr lang="en-US" sz="1200" b="1" dirty="0">
                <a:solidFill>
                  <a:schemeClr val="tx1"/>
                </a:solidFill>
              </a:rPr>
              <a:t> </a:t>
            </a:r>
            <a:r>
              <a:rPr lang="en-US" sz="1200" b="1" dirty="0">
                <a:solidFill>
                  <a:schemeClr val="accent6">
                    <a:lumMod val="50000"/>
                  </a:schemeClr>
                </a:solidFill>
              </a:rPr>
              <a:t>– </a:t>
            </a:r>
            <a:r>
              <a:rPr lang="es-ES" sz="1800" b="0" i="0" dirty="0">
                <a:solidFill>
                  <a:srgbClr val="202124"/>
                </a:solidFill>
                <a:effectLst/>
                <a:latin typeface="Roboto" panose="02000000000000000000" pitchFamily="2" charset="0"/>
              </a:rPr>
              <a:t>Evalúe los métodos y la logística de levantamiento de datos.</a:t>
            </a:r>
          </a:p>
          <a:p>
            <a:pPr marL="857250" marR="0" lvl="0" indent="-857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6">
                  <a:lumMod val="50000"/>
                </a:schemeClr>
              </a:solidFill>
            </a:endParaRPr>
          </a:p>
          <a:p>
            <a:pPr marL="0" indent="0">
              <a:buFont typeface="+mj-lt"/>
              <a:buNone/>
            </a:pPr>
            <a:r>
              <a:rPr lang="es-ES" sz="1800" dirty="0"/>
              <a:t>En las diapositivas a continuación, revisaremos cada uno de estos pasos </a:t>
            </a:r>
            <a:r>
              <a:rPr lang="es-CO" sz="1800" dirty="0"/>
              <a:t>más a fondo.</a:t>
            </a:r>
            <a:endParaRPr lang="en-US" sz="800" dirty="0">
              <a:solidFill>
                <a:srgbClr val="000000"/>
              </a:solidFill>
              <a:effectLst/>
              <a:ea typeface="Times New Roman" panose="02020603050405020304" pitchFamily="18" charset="0"/>
              <a:cs typeface="Noto Sans Symbols"/>
            </a:endParaRPr>
          </a:p>
          <a:p>
            <a:pPr>
              <a:lnSpc>
                <a:spcPct val="100000"/>
              </a:lnSpc>
              <a:spcBef>
                <a:spcPts val="0"/>
              </a:spcBef>
            </a:pPr>
            <a:endParaRPr lang="en-US" sz="800" dirty="0">
              <a:solidFill>
                <a:srgbClr val="000000"/>
              </a:solidFill>
              <a:effectLst/>
              <a:ea typeface="Times New Roman" panose="02020603050405020304" pitchFamily="18" charset="0"/>
              <a:cs typeface="Noto Sans Symbols"/>
            </a:endParaRPr>
          </a:p>
          <a:p>
            <a:endParaRPr lang="en-US" dirty="0"/>
          </a:p>
        </p:txBody>
      </p:sp>
    </p:spTree>
    <p:extLst>
      <p:ext uri="{BB962C8B-B14F-4D97-AF65-F5344CB8AC3E}">
        <p14:creationId xmlns:p14="http://schemas.microsoft.com/office/powerpoint/2010/main" val="204190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US" sz="1200" dirty="0"/>
              <a:t>El primer paso </a:t>
            </a:r>
            <a:r>
              <a:rPr lang="es-ES" dirty="0"/>
              <a:t>es definir el propósito de la recopilación de datos y los datos necesarios.</a:t>
            </a:r>
            <a:endParaRPr lang="en-US" sz="1200" dirty="0"/>
          </a:p>
          <a:p>
            <a:pPr marL="0" indent="0">
              <a:spcAft>
                <a:spcPts val="600"/>
              </a:spcAft>
              <a:buFont typeface="Arial" panose="020B0604020202020204" pitchFamily="34" charset="0"/>
              <a:buNone/>
            </a:pPr>
            <a:endParaRPr lang="en-US" sz="1200" dirty="0"/>
          </a:p>
          <a:p>
            <a:pPr marL="171450" indent="-171450">
              <a:spcAft>
                <a:spcPts val="600"/>
              </a:spcAft>
              <a:buFont typeface="Arial" panose="020B0604020202020204" pitchFamily="34" charset="0"/>
              <a:buChar char="•"/>
            </a:pPr>
            <a:r>
              <a:rPr lang="es-ES" dirty="0"/>
              <a:t>¿Qué información necesita para poder reportar sus indicadores</a:t>
            </a:r>
            <a:r>
              <a:rPr lang="en-US" dirty="0"/>
              <a:t>?</a:t>
            </a:r>
            <a:r>
              <a:rPr lang="en-US" sz="1200" dirty="0"/>
              <a:t> </a:t>
            </a:r>
          </a:p>
          <a:p>
            <a:pPr marL="171450" indent="-171450">
              <a:spcAft>
                <a:spcPts val="600"/>
              </a:spcAft>
              <a:buFont typeface="Arial" panose="020B0604020202020204" pitchFamily="34" charset="0"/>
              <a:buChar char="•"/>
            </a:pPr>
            <a:r>
              <a:rPr lang="es-ES" dirty="0"/>
              <a:t>¿Qué desea aprender a medida que adelanta la </a:t>
            </a:r>
            <a:r>
              <a:rPr lang="es-ES" dirty="0" err="1"/>
              <a:t>implementaci</a:t>
            </a:r>
            <a:r>
              <a:rPr lang="es-CO" dirty="0" err="1"/>
              <a:t>ón</a:t>
            </a:r>
            <a:r>
              <a:rPr lang="es-ES" dirty="0"/>
              <a:t> del proyecto?</a:t>
            </a:r>
          </a:p>
          <a:p>
            <a:pPr marL="171450" indent="-171450">
              <a:spcAft>
                <a:spcPts val="600"/>
              </a:spcAft>
              <a:buFont typeface="Arial" panose="020B0604020202020204" pitchFamily="34" charset="0"/>
              <a:buChar char="•"/>
            </a:pPr>
            <a:r>
              <a:rPr lang="es-ES" dirty="0"/>
              <a:t>Por último, ¿Cómo usar</a:t>
            </a:r>
            <a:r>
              <a:rPr lang="es-CO" dirty="0"/>
              <a:t>á </a:t>
            </a:r>
            <a:r>
              <a:rPr lang="es-ES" dirty="0"/>
              <a:t>los datos?</a:t>
            </a:r>
            <a:endParaRPr lang="en-US" sz="1200" dirty="0"/>
          </a:p>
          <a:p>
            <a:pPr marL="457200" indent="-457200">
              <a:spcAft>
                <a:spcPts val="60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2455050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b="0" i="0" dirty="0">
                <a:solidFill>
                  <a:srgbClr val="202124"/>
                </a:solidFill>
                <a:effectLst/>
                <a:latin typeface="Roboto" panose="02000000000000000000" pitchFamily="2" charset="0"/>
              </a:rPr>
              <a:t>Ahora veremos ejemplos de la información que requieren algunos indicadores. </a:t>
            </a:r>
            <a:r>
              <a:rPr lang="en-US" dirty="0"/>
              <a:t>El primer </a:t>
            </a:r>
            <a:r>
              <a:rPr lang="en-US" dirty="0" err="1"/>
              <a:t>indicador</a:t>
            </a:r>
            <a:r>
              <a:rPr lang="en-US" dirty="0"/>
              <a:t> es </a:t>
            </a:r>
            <a:r>
              <a:rPr lang="en-US" dirty="0" err="1"/>
              <a:t>el</a:t>
            </a:r>
            <a:r>
              <a:rPr lang="en-US" dirty="0"/>
              <a:t> “</a:t>
            </a:r>
            <a:r>
              <a:rPr lang="es-ES" sz="1800" b="0" kern="1200" dirty="0">
                <a:solidFill>
                  <a:srgbClr val="000000"/>
                </a:solidFill>
                <a:effectLst/>
                <a:latin typeface="Calibri" panose="020F0502020204030204" pitchFamily="34" charset="0"/>
                <a:ea typeface="+mn-ea"/>
                <a:cs typeface="+mn-cs"/>
              </a:rPr>
              <a:t># de niños involucrados o en alto riesgo de ingresar al mercado laboral infantil  que reciben servicios de educación o capacitación </a:t>
            </a:r>
            <a:r>
              <a:rPr lang="en-US" b="0" i="1" dirty="0"/>
              <a:t>(E1)”,  </a:t>
            </a:r>
            <a:r>
              <a:rPr lang="en-US" b="0" dirty="0" err="1"/>
              <a:t>desglozado</a:t>
            </a:r>
            <a:r>
              <a:rPr lang="en-US" b="0" dirty="0"/>
              <a:t> </a:t>
            </a:r>
            <a:r>
              <a:rPr lang="en-US" b="0" dirty="0" err="1"/>
              <a:t>por</a:t>
            </a:r>
            <a:r>
              <a:rPr lang="en-US" b="0" dirty="0"/>
              <a:t> </a:t>
            </a:r>
            <a:r>
              <a:rPr lang="es-ES" b="0" dirty="0"/>
              <a:t>g</a:t>
            </a:r>
            <a:r>
              <a:rPr lang="es-CO" b="0" dirty="0" err="1"/>
              <a:t>énero</a:t>
            </a:r>
            <a:r>
              <a:rPr lang="es-ES" dirty="0"/>
              <a:t>, ubicación y tipo de educación.</a:t>
            </a:r>
            <a:endParaRPr lang="en-US" sz="1200" i="1" kern="1200" dirty="0">
              <a:solidFill>
                <a:schemeClr val="dk1"/>
              </a:solidFill>
              <a:latin typeface="+mn-lt"/>
              <a:ea typeface="+mn-ea"/>
              <a:cs typeface="+mn-cs"/>
            </a:endParaRPr>
          </a:p>
          <a:p>
            <a:pPr marL="171450" indent="-171450">
              <a:buFont typeface="Arial" panose="020B0604020202020204" pitchFamily="34" charset="0"/>
              <a:buChar char="•"/>
            </a:pPr>
            <a:endParaRPr lang="en-US" sz="1200" i="1" kern="1200" dirty="0">
              <a:solidFill>
                <a:schemeClr val="dk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Para este indicador necesitamos</a:t>
            </a:r>
            <a:r>
              <a:rPr lang="en-US" b="0"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kern="1200" dirty="0">
                <a:solidFill>
                  <a:schemeClr val="tx1"/>
                </a:solidFill>
                <a:latin typeface="+mn-lt"/>
                <a:ea typeface="+mn-ea"/>
                <a:cs typeface="+mn-cs"/>
              </a:rPr>
              <a:t>La edad de los niños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kern="1200" dirty="0">
                <a:solidFill>
                  <a:schemeClr val="tx1"/>
                </a:solidFill>
                <a:latin typeface="+mn-lt"/>
                <a:ea typeface="+mn-ea"/>
                <a:cs typeface="+mn-cs"/>
              </a:rPr>
              <a:t>Confirmar que están involucrados en el trabajo infantil o que están en alto riesgo de ingresar en el mercado laboral infantil.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kern="1200" dirty="0">
                <a:solidFill>
                  <a:schemeClr val="tx1"/>
                </a:solidFill>
                <a:latin typeface="+mn-lt"/>
                <a:ea typeface="+mn-ea"/>
                <a:cs typeface="+mn-cs"/>
              </a:rPr>
              <a:t>El tipo de servicio de educación o capacitación que recibieron.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kern="1200" dirty="0">
                <a:solidFill>
                  <a:schemeClr val="tx1"/>
                </a:solidFill>
                <a:latin typeface="+mn-lt"/>
                <a:ea typeface="+mn-ea"/>
                <a:cs typeface="+mn-cs"/>
              </a:rPr>
              <a:t>Y el género y la ubicación.</a:t>
            </a:r>
            <a:r>
              <a:rPr lang="en-US" sz="1200" b="0" kern="1200" dirty="0">
                <a:solidFill>
                  <a:schemeClr val="tx1"/>
                </a:solidFill>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Veamos un segundo ejemplo.</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El </a:t>
            </a:r>
            <a:r>
              <a:rPr lang="en-US" b="0" dirty="0" err="1"/>
              <a:t>indicador</a:t>
            </a:r>
            <a:r>
              <a:rPr lang="en-US" b="0" dirty="0"/>
              <a:t> es </a:t>
            </a:r>
            <a:r>
              <a:rPr lang="en-US" b="0" dirty="0" err="1"/>
              <a:t>el</a:t>
            </a:r>
            <a:r>
              <a:rPr lang="en-US" b="0" dirty="0"/>
              <a:t> “</a:t>
            </a:r>
            <a:r>
              <a:rPr lang="es-ES" sz="1800" b="0" kern="1200" dirty="0">
                <a:solidFill>
                  <a:srgbClr val="000000"/>
                </a:solidFill>
                <a:effectLst/>
                <a:latin typeface="Calibri" panose="020F0502020204030204" pitchFamily="34" charset="0"/>
                <a:ea typeface="+mn-ea"/>
                <a:cs typeface="+mn-cs"/>
              </a:rPr>
              <a:t>% de negocios de enfoque que implementaron mejores procedimientos laborales</a:t>
            </a:r>
            <a:r>
              <a:rPr lang="en-US" b="0" i="1" dirty="0"/>
              <a:t>”, </a:t>
            </a:r>
            <a:r>
              <a:rPr lang="en-US" b="0" i="1" dirty="0" err="1"/>
              <a:t>desglozados</a:t>
            </a:r>
            <a:r>
              <a:rPr lang="en-US" b="0" i="1" dirty="0"/>
              <a:t> </a:t>
            </a:r>
            <a:r>
              <a:rPr lang="en-US" b="0" i="1" dirty="0" err="1"/>
              <a:t>por</a:t>
            </a:r>
            <a:r>
              <a:rPr lang="en-US" b="0" i="1" dirty="0"/>
              <a:t> </a:t>
            </a:r>
            <a:r>
              <a:rPr lang="es-ES" dirty="0"/>
              <a:t>tipo de negocio y ubicación</a:t>
            </a:r>
            <a:r>
              <a:rPr lang="en-US" b="0" i="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¿Qué datos considera necesarios? </a:t>
            </a:r>
            <a:r>
              <a:rPr lang="es-ES" b="0" i="0" dirty="0">
                <a:solidFill>
                  <a:srgbClr val="202124"/>
                </a:solidFill>
                <a:effectLst/>
                <a:latin typeface="Roboto" panose="02000000000000000000" pitchFamily="2" charset="0"/>
              </a:rPr>
              <a:t>Detenga la grabación y cuando tenga su respuesta, presione el botón de reproducir.</a:t>
            </a:r>
            <a:endParaRPr lang="en-US" b="0" i="0"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br>
              <a:rPr lang="es-ES" dirty="0"/>
            </a:br>
            <a:r>
              <a:rPr lang="es-ES" dirty="0"/>
              <a:t>M</a:t>
            </a:r>
            <a:r>
              <a:rPr lang="es-ES" b="0" i="0" dirty="0">
                <a:solidFill>
                  <a:srgbClr val="202124"/>
                </a:solidFill>
                <a:effectLst/>
                <a:latin typeface="Roboto" panose="02000000000000000000" pitchFamily="2" charset="0"/>
              </a:rPr>
              <a:t>ínimo necesita información sobre las prácticas laborales mejoradas e implementadas, los tipos de empresa y su </a:t>
            </a:r>
            <a:r>
              <a:rPr lang="es-ES" b="0" i="0" dirty="0" err="1">
                <a:solidFill>
                  <a:srgbClr val="202124"/>
                </a:solidFill>
                <a:effectLst/>
                <a:latin typeface="Roboto" panose="02000000000000000000" pitchFamily="2" charset="0"/>
              </a:rPr>
              <a:t>ubicaci</a:t>
            </a:r>
            <a:r>
              <a:rPr lang="es-CO" b="0" i="0" dirty="0" err="1">
                <a:solidFill>
                  <a:srgbClr val="202124"/>
                </a:solidFill>
                <a:effectLst/>
                <a:latin typeface="Roboto" panose="02000000000000000000" pitchFamily="2" charset="0"/>
              </a:rPr>
              <a:t>ón</a:t>
            </a: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1403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Clr>
                <a:schemeClr val="accent1"/>
              </a:buClr>
              <a:buFont typeface="Arial" panose="020B0604020202020204" pitchFamily="34" charset="0"/>
              <a:buChar char="•"/>
            </a:pPr>
            <a:r>
              <a:rPr lang="en-US" sz="1200" dirty="0">
                <a:solidFill>
                  <a:srgbClr val="9E0000"/>
                </a:solidFill>
              </a:rPr>
              <a:t>Paso 2- </a:t>
            </a:r>
            <a:r>
              <a:rPr lang="en-US" b="0" i="0" dirty="0" err="1">
                <a:solidFill>
                  <a:srgbClr val="202124"/>
                </a:solidFill>
                <a:effectLst/>
                <a:latin typeface="Roboto" panose="02000000000000000000" pitchFamily="2" charset="0"/>
              </a:rPr>
              <a:t>Identifique</a:t>
            </a:r>
            <a:r>
              <a:rPr lang="en-US" b="0" i="0" dirty="0">
                <a:solidFill>
                  <a:srgbClr val="202124"/>
                </a:solidFill>
                <a:effectLst/>
                <a:latin typeface="Roboto" panose="02000000000000000000" pitchFamily="2" charset="0"/>
              </a:rPr>
              <a:t> </a:t>
            </a:r>
            <a:r>
              <a:rPr lang="en-US" b="0" i="0" dirty="0" err="1">
                <a:solidFill>
                  <a:srgbClr val="202124"/>
                </a:solidFill>
                <a:effectLst/>
                <a:latin typeface="Roboto" panose="02000000000000000000" pitchFamily="2" charset="0"/>
              </a:rPr>
              <a:t>los</a:t>
            </a:r>
            <a:r>
              <a:rPr lang="en-US" b="0" i="0" dirty="0">
                <a:solidFill>
                  <a:srgbClr val="202124"/>
                </a:solidFill>
                <a:effectLst/>
                <a:latin typeface="Roboto" panose="02000000000000000000" pitchFamily="2" charset="0"/>
              </a:rPr>
              <a:t> </a:t>
            </a:r>
            <a:r>
              <a:rPr lang="en-US" b="0" i="0" dirty="0" err="1">
                <a:solidFill>
                  <a:srgbClr val="202124"/>
                </a:solidFill>
                <a:effectLst/>
                <a:latin typeface="Roboto" panose="02000000000000000000" pitchFamily="2" charset="0"/>
              </a:rPr>
              <a:t>encuestados</a:t>
            </a:r>
            <a:r>
              <a:rPr lang="en-US" b="0" i="0" dirty="0">
                <a:solidFill>
                  <a:srgbClr val="202124"/>
                </a:solidFill>
                <a:effectLst/>
                <a:latin typeface="Roboto" panose="02000000000000000000" pitchFamily="2" charset="0"/>
              </a:rPr>
              <a:t> de </a:t>
            </a:r>
            <a:r>
              <a:rPr lang="en-US" b="0" i="0" dirty="0" err="1">
                <a:solidFill>
                  <a:srgbClr val="202124"/>
                </a:solidFill>
                <a:effectLst/>
                <a:latin typeface="Roboto" panose="02000000000000000000" pitchFamily="2" charset="0"/>
              </a:rPr>
              <a:t>enfoque</a:t>
            </a:r>
            <a:r>
              <a:rPr lang="en-US" sz="1200" dirty="0">
                <a:solidFill>
                  <a:srgbClr val="9E0000"/>
                </a:solidFill>
              </a:rPr>
              <a:t>.  </a:t>
            </a:r>
          </a:p>
          <a:p>
            <a:pPr marL="171450" lvl="1" indent="-171450">
              <a:buClr>
                <a:schemeClr val="accent1"/>
              </a:buClr>
              <a:buFont typeface="Arial" panose="020B0604020202020204" pitchFamily="34" charset="0"/>
              <a:buChar char="•"/>
            </a:pPr>
            <a:r>
              <a:rPr lang="es-ES" b="0" i="0" dirty="0">
                <a:solidFill>
                  <a:srgbClr val="202124"/>
                </a:solidFill>
                <a:effectLst/>
                <a:latin typeface="Roboto" panose="02000000000000000000" pitchFamily="2" charset="0"/>
              </a:rPr>
              <a:t>Una vez que defina los datos necesarios del indicador, determine quién los brindará. ¿Cuál es la población de enfoque que proporcionará la información?</a:t>
            </a:r>
            <a:endParaRPr lang="en-US" sz="1200" dirty="0">
              <a:solidFill>
                <a:srgbClr val="9E0000"/>
              </a:solidFill>
            </a:endParaRPr>
          </a:p>
          <a:p>
            <a:pPr marL="0" lvl="1" indent="0">
              <a:buClr>
                <a:schemeClr val="accent1"/>
              </a:buClr>
              <a:buFont typeface="Arial" panose="020B0604020202020204" pitchFamily="34" charset="0"/>
              <a:buNone/>
            </a:pPr>
            <a:r>
              <a:rPr lang="en-US" sz="1200" dirty="0">
                <a:solidFill>
                  <a:srgbClr val="9E0000"/>
                </a:solidFill>
              </a:rPr>
              <a:t>Por </a:t>
            </a:r>
            <a:r>
              <a:rPr lang="en-US" sz="1200" dirty="0" err="1">
                <a:solidFill>
                  <a:srgbClr val="9E0000"/>
                </a:solidFill>
              </a:rPr>
              <a:t>ejemplo</a:t>
            </a:r>
            <a:r>
              <a:rPr lang="en-US" sz="1200" dirty="0">
                <a:solidFill>
                  <a:srgbClr val="9E0000"/>
                </a:solidFill>
              </a:rPr>
              <a:t>,  </a:t>
            </a:r>
          </a:p>
          <a:p>
            <a:pPr marL="171450" lvl="1" indent="-171450">
              <a:buClr>
                <a:schemeClr val="accent1"/>
              </a:buClr>
              <a:buFont typeface="Arial" panose="020B0604020202020204" pitchFamily="34" charset="0"/>
              <a:buChar char="•"/>
            </a:pPr>
            <a:r>
              <a:rPr lang="es-ES" dirty="0"/>
              <a:t>Si un proyecto desea determinar la relevancia de su capacitación, lo m</a:t>
            </a:r>
            <a:r>
              <a:rPr lang="es-CO" dirty="0" err="1"/>
              <a:t>ás</a:t>
            </a:r>
            <a:r>
              <a:rPr lang="es-CO" dirty="0"/>
              <a:t> indicado es entrevistar a los participantes</a:t>
            </a:r>
            <a:r>
              <a:rPr lang="es-ES" dirty="0"/>
              <a:t>.</a:t>
            </a:r>
          </a:p>
          <a:p>
            <a:pPr marL="171450" lvl="1" indent="-171450" algn="l" defTabSz="914400" rtl="0" eaLnBrk="1" latinLnBrk="0" hangingPunct="1">
              <a:buClr>
                <a:schemeClr val="accent1"/>
              </a:buClr>
              <a:buFont typeface="Arial" panose="020B0604020202020204" pitchFamily="34" charset="0"/>
              <a:buChar char="•"/>
            </a:pPr>
            <a:r>
              <a:rPr lang="es-ES" sz="1200" kern="1200" dirty="0">
                <a:solidFill>
                  <a:schemeClr val="tx1"/>
                </a:solidFill>
                <a:latin typeface="+mn-lt"/>
                <a:ea typeface="+mn-ea"/>
                <a:cs typeface="+mn-cs"/>
              </a:rPr>
              <a:t>Si un proyecto desea conocer más acerca de la aplicación de competencias en el puesto de trabajo, lo más indicado es entrevistar al supervisor de los participantes.</a:t>
            </a:r>
            <a:endParaRPr lang="en-US" sz="1200" kern="1200" dirty="0">
              <a:solidFill>
                <a:schemeClr val="tx1"/>
              </a:solidFill>
              <a:latin typeface="+mn-lt"/>
              <a:ea typeface="+mn-ea"/>
              <a:cs typeface="+mn-cs"/>
            </a:endParaRPr>
          </a:p>
          <a:p>
            <a:pPr marL="171450" lvl="1" indent="-171450">
              <a:buClr>
                <a:schemeClr val="accent1"/>
              </a:buClr>
              <a:buFont typeface="Arial" panose="020B0604020202020204" pitchFamily="34" charset="0"/>
              <a:buChar char="•"/>
            </a:pPr>
            <a:endParaRPr lang="en-US" dirty="0"/>
          </a:p>
          <a:p>
            <a:pPr marL="171450" lvl="1" indent="-171450">
              <a:buClr>
                <a:schemeClr val="accent1"/>
              </a:buClr>
              <a:buFont typeface="Arial" panose="020B0604020202020204" pitchFamily="34" charset="0"/>
              <a:buChar char="•"/>
            </a:pPr>
            <a:endParaRPr lang="en-US" sz="1200" dirty="0">
              <a:solidFill>
                <a:srgbClr val="9E0000"/>
              </a:solidFill>
            </a:endParaRPr>
          </a:p>
          <a:p>
            <a:pPr marL="0" lvl="1" indent="0">
              <a:buClr>
                <a:schemeClr val="accent1"/>
              </a:buClr>
              <a:buNone/>
            </a:pPr>
            <a:r>
              <a:rPr lang="en-US" sz="1200" dirty="0">
                <a:solidFill>
                  <a:srgbClr val="9E0000"/>
                </a:solidFill>
              </a:rPr>
              <a:t> </a:t>
            </a:r>
            <a:endParaRPr lang="en-US" dirty="0"/>
          </a:p>
          <a:p>
            <a:pPr marL="171450" lvl="1" indent="-171450">
              <a:buClr>
                <a:schemeClr val="accent1"/>
              </a:buClr>
              <a:buFont typeface="Arial" panose="020B0604020202020204" pitchFamily="34" charset="0"/>
              <a:buChar char="•"/>
            </a:pPr>
            <a:endParaRPr lang="en-US" dirty="0"/>
          </a:p>
        </p:txBody>
      </p:sp>
    </p:spTree>
    <p:extLst>
      <p:ext uri="{BB962C8B-B14F-4D97-AF65-F5344CB8AC3E}">
        <p14:creationId xmlns:p14="http://schemas.microsoft.com/office/powerpoint/2010/main" val="2285414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Usando los mismos indicadores de la dispositiva anterior, identifiquemos posibles encuestados.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En cuanto al primer indicador, para obtener información sobre la edad, el género, la ubicación, la participación en el mercado laboral infantil o los factores de riesgo de un niño, lo indicado es encuestar a sus padres o cabeza de familia.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Si necesitáramos información acerca de los servicios de educación o capacitación recibidos, podríamos entrevistar a los maestros o capacitadores.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En cuanto al segundo indicador, ¿Qué tipos de encuestados podrían brindar información sobre las prácticas laborales implementadas, los tipos de empresa  y su ubicación?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Detenga la grabación y cuando tenga su respuesta, presione el botón de reproducir.</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Podríamos  encuestar a los dueños de empresa y/o sus empleados. También podríamos encuestar a los inspectores a cargo de verificar el uso de prácticas laborales adecuadas.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859774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Paso 3:  </a:t>
            </a: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Elija el método y el planteamiento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Una vez que tenga una idea de los datos que necesita y quién podría brindarlos, el siguiente paso es definir cómo llegará a los encuestados. ¿Los entrevistará u observará directamente, o revisará los registros del proyecto para levantar los datos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por ejemplo las listas de asistencia o registros de </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exámenes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previos? </a:t>
            </a:r>
            <a:b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También debe considerar cómo se recopilarán los datos. ¿Los levantará en persona, por teléfono, por correo electrónico o a través de encuestas en línea? ¿Necesitará diferentes métodos para llegar a diferentes tipos de encuestados?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918964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Aquí compartimos las metodologías de recopilación de datos que los proyectos usan frecuentemente.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Entrevistas: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Usadas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frecuentemente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para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obtener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información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f</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uentes</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fundamentales (ej., beneficiarios, maestros, gerentes de empresa, funcionarios, y etc.)</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Grupos focales: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Realizados con grupos de entre 6 y 8 personas con experiencias o características en común.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Encuestas: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Comunmente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realizan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encuestas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para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obtener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información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sobre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comportamientos, percepciones, satisfacción y conciencia de grupos grandes de partes interesadas.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Evaluación</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Se hacen pruebas cuando el proyecto desea determinar si sus actividades han aumentado el conocimiento y competencias del grupo de enfoque.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Observaciones: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Incluyendo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observación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prácticas y comportamientos y la aplicación de competencias/técnicas.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Revisión de registros del proyecto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Levantamiento de datos de formularios administrativos del proyecto, como por ejemplo los registros de asistencia.</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Evaluaciones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capacidad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Empleadas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para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evaluar la capacidad corporativa (ej., ONG, CBO).</a:t>
            </a:r>
            <a:endPar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120247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Este es el cuarto de seis cursos en la serie de capacitación sobre conceptos de M&amp;E, y se enfoca en la </a:t>
            </a:r>
            <a:r>
              <a:rPr lang="es-ES" dirty="0" err="1"/>
              <a:t>planificaci</a:t>
            </a:r>
            <a:r>
              <a:rPr lang="es-CO" dirty="0" err="1"/>
              <a:t>ón</a:t>
            </a:r>
            <a:r>
              <a:rPr lang="es-CO" dirty="0"/>
              <a:t> y </a:t>
            </a:r>
            <a:r>
              <a:rPr lang="es-ES" dirty="0"/>
              <a:t>desarrollo de instrumentos para el levantamiento de datos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Los cursos restantes de la serie incluyen:</a:t>
            </a:r>
            <a:r>
              <a:rPr lang="en-US" dirty="0"/>
              <a:t> </a:t>
            </a:r>
          </a:p>
          <a:p>
            <a:pPr marL="800100" marR="0" lvl="1" indent="-342900" algn="just">
              <a:spcBef>
                <a:spcPts val="0"/>
              </a:spcBef>
              <a:spcAft>
                <a:spcPts val="0"/>
              </a:spcAft>
              <a:buFont typeface="Arial" panose="020B0604020202020204" pitchFamily="34" charset="0"/>
              <a:buChar char="•"/>
            </a:pPr>
            <a:r>
              <a:rPr lang="es-ES" sz="1800" dirty="0">
                <a:effectLst/>
                <a:latin typeface="Times New Roman" panose="02020603050405020304" pitchFamily="18" charset="0"/>
                <a:ea typeface="Calibri" panose="020F0502020204030204" pitchFamily="34" charset="0"/>
              </a:rPr>
              <a:t>Estableciendo Valores para la Línea de Base y Objetivos para los Indicadores</a:t>
            </a:r>
          </a:p>
          <a:p>
            <a:pPr marL="800100" marR="0" lvl="1" indent="-342900" algn="just">
              <a:spcBef>
                <a:spcPts val="0"/>
              </a:spcBef>
              <a:spcAft>
                <a:spcPts val="0"/>
              </a:spcAft>
              <a:buFont typeface="Arial" panose="020B0604020202020204" pitchFamily="34" charset="0"/>
              <a:buChar char="•"/>
            </a:pPr>
            <a:r>
              <a:rPr lang="es-ES" sz="1800" dirty="0">
                <a:effectLst/>
                <a:latin typeface="Times New Roman" panose="02020603050405020304" pitchFamily="18" charset="0"/>
                <a:ea typeface="Calibri" panose="020F0502020204030204" pitchFamily="34" charset="0"/>
              </a:rPr>
              <a:t>Uso de Datos para Mejorar la Implementación de los Proyectos</a:t>
            </a:r>
            <a:r>
              <a:rPr lang="en-US" sz="1800" dirty="0">
                <a:effectLst/>
                <a:latin typeface="Times New Roman" panose="02020603050405020304" pitchFamily="18"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Los siguientes son algunos lineamientos claves a considerar al evaluar los métodos para la recopilación de los datos y su pragmatismo:</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rPr>
              <a:t>Costo</a:t>
            </a: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¿Qué costo sería razonable pagar por el levantamiento de los datos? ¿El proyecto cuenta con los fondos necesarios para recopilar los datos? y de no ser así, </a:t>
            </a:r>
            <a:r>
              <a:rPr kumimoji="0" lang="es-ES" sz="1200" b="0" i="0" u="none" strike="noStrike" kern="1200" cap="none" spc="0" normalizeH="0" baseline="0" noProof="0" dirty="0">
                <a:ln>
                  <a:noFill/>
                </a:ln>
                <a:solidFill>
                  <a:prstClr val="black"/>
                </a:solidFill>
                <a:effectLst/>
                <a:uLnTx/>
                <a:uFillTx/>
                <a:latin typeface="+mn-lt"/>
                <a:ea typeface="+mn-ea"/>
                <a:cs typeface="+mn-cs"/>
              </a:rPr>
              <a:t>¿Hay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datos secundarios disponibles?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Duración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¿Qué tan rápido se pueden recopilar los datos? ¿Se pueden recopilar oportunamente, sin sacrificar su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presici</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ón</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y confiabilidad?</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Diversidad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Geográfica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¿En qué área geográfica incidirá el programa? ¿Se pueden levantar datos en áreas dispersas o de difícil acceso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Nivel de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Precisión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¿Cuan precisos deben ser los datos? ¿Necesita que todos los encuestados brinden información, o bastaría una muestra?</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Frecuencia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¿Con qué frecuencia se recopilarán los datos? ¿Cuenta con el personal y recursos para lograrlo?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Fiabilidad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¿Es posible recopilar datos comparables usando el mismo método en todas las ubicaciones objetivo a lo largo del periodo de ejecución del proyecto?</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4110282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Cada método tiene sus pros y sus contras. A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continuaci</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ón</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 compartimos algunos de ellos.</a:t>
            </a: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Entrevistas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Los pros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incluyen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Permiten recopilar información detallada 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crean el espacio para realizar preguntas de seguimiento para despejar dudas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ademas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  o</a:t>
            </a:r>
            <a:r>
              <a:rPr kumimoji="0" lang="es-E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frecer</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un planteamiento personalizado.</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Los contras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incluyen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La necesidad de capacitar a los entrevistadores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dado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costo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las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entrevistas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y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plazo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requerido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para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hacerlas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sus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muestras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tienden a ser más pequeñas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último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posible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que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presencia del entrevistador influya en las respuestas de los entrevistados.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Grupos focales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Son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eficientes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pues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permiten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entrevistar a varias personas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simultaneamente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Tambi</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én</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permiten identificar nuevas ideas e inconvenientes, 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crean el espacio para realizar preguntas de seguimiento para despejar dudas.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Sin embargo,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grupos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focales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requieren facilitadores altamente cualificados, y siendo que toman en cuenta </a:t>
            </a:r>
            <a:r>
              <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rPr>
              <a:t>múltiples voces y perspectivas,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el análisis de los datos levantados tiende a ser m</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ás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dificil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algunos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casos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pueden resultar costosos, por ejemplo, si requieren el alquiler de un local para reunir a los grupos.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Observaciones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beneficio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es que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permiten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observar actividades y comportamientos en su entorno natural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ejemplo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observar a maestros y estudiantes interactuando en la escuela u observar a las personas que trabajan en granjas y empresas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Sin embargo,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esta metodología requiere observadores hábiles que sepan qué buscar y cómo documentarlo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Otra limitación es que generalizar los hallazgos a poblaciones o ubicaciones de enfoque grandes puede resultar difícil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último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las personas tienden a actuar distinto cuando son observadas, y esto puede afectar la objetividad de los datos recopilados.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Encuestas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La encuesta tiende a ser un método rentable para obtener datos de muestras grandes de partes interesadas y generalmente resulta relativamente fácil realizarla. Debido a que evalúan muestras grandes y a que son cuantitativas por naturaleza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posible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realizar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análisis estadístico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 puede hacer encuestas presencialmente y en línea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Algunas desventajas de las encuestas incluyen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permiten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hacer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preguntas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seguimiento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definir las muestras puede resultar difícil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intrisicamente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impersonales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y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veces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hasta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costosas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resumen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debe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alinear sus métodos con los datos requeridos y a la vez, tomar en cuenta las ventajas y desventajas de los métodos disponibles al momento de elegirlos.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837388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Miremos la tabla que hemos venido completando. En cuanto al indicador, “# de niños involucrados o en alto riesgo de ingresar al mercado laboral infantil  que reciben servicios de educación o capacitación (E1)”, conocemos la información requerida y posibles encuestados </a:t>
            </a:r>
            <a:r>
              <a:rPr kumimoji="0" lang="en-U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a:t>
            </a: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cabezas de familia y maestros/capacitadores). Por último, debemos determinar el método o métodos de recopilación de datos que usaremos.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Algunos métodos que podrían ayudarnos a obtener la información necesaria incluyen</a:t>
            </a:r>
            <a:r>
              <a:rPr kumimoji="0" lang="en-U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a:t>
            </a: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 Encuesta a los hogares; revisión de registros del proyecto; y entrevistas a maestros sobre los servicios educativos brindados.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cuanto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segundo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indicador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 negocios de enfoque que implementaron mejores procedimientos laborales</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hemos definido la información requerida y posibles encuestados.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Los métodos que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podr</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íamos</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 usar</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para recopilar los datos del indicador son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Hacer una encuesta a los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due</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ños</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de empresa y sus empleados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entrevistar a los inspectores, observar directamente las prácticas comerciales y revisar los registros comerciales para confirmar que se han codificado mejores prácticas laborales.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820727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Una vez que defina sus métodos, generalmente es sencillo identificar el instrumento o instrumentos que usará. A continuación compartimos algunos ejemplos de instrumentos para la recopilación de datos primarios: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Encuestas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Guías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para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entrevistas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grupos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enfoque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exámenes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instrumentos para la evaluación de la capacidad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listas de verificación para la observación y formularios de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prestaci</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ón</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de servicios del proyecto.</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Una cosa que se debe tener en cuenta al desarrollar instrumentos, es cómo optimizarlos. Es decir, en la medida de lo posible, use un instrumento para levantar los datos de varios indicadores.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1915662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Las siguientes son algunas consideraciones importantes para el desarrollo del instrumento.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Primero, confirme que el instrumento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est</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á</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bien estructurado. A menudo, los instrumentos, como las encuestas o las guías de entrevista, están estructurados por tema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ej</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características demográficas, actitudes o comportamientos). Asegúrese de que sus preguntas corresponden con los datos requeridos.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Además, asegúrese de incluir las instrucciones para el uso correcto del instrumento, as</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í como cualquier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mensaje que deba transmitir a los encuestados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ej</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Notificaciones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confidencialidad y solicitudes de consentimiento).</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El siguiente paso es definir los tipos de preguntas que usar</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á</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Determine si requiere una combinación de preguntas abiertas y cerradas. Asegúrese de que los encuestados podrán entender y contestar sus preguntas.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Hay seis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criterios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que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debe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terner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cuenta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redactar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sus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preguntas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59702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Propósito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de la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pregunta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Cada pregunta debe tener un objetivo claro relacionado a los datos o las necesidades del proyecto.</a:t>
            </a:r>
          </a:p>
          <a:p>
            <a:pPr marL="159702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Tipos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pregunta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Pregunta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abierta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selecci</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ón</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multiple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59702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El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texto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de las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preguntas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e.j</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claro y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sencillo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59702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El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orden</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de las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preguntas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s-ES" sz="36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Es recomendable organizar las preguntas de manera que vayan de lo general a lo específico.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59702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200" b="1" i="0" u="none" strike="noStrike" kern="1200" cap="none" spc="0" normalizeH="0" baseline="0" noProof="0" dirty="0">
                <a:ln>
                  <a:noFill/>
                </a:ln>
                <a:solidFill>
                  <a:prstClr val="black"/>
                </a:solidFill>
                <a:effectLst/>
                <a:uLnTx/>
                <a:uFillTx/>
                <a:latin typeface="Calibri" panose="020F0502020204030204"/>
                <a:ea typeface="+mn-ea"/>
                <a:cs typeface="+mn-cs"/>
              </a:rPr>
              <a:t>Volumen del instrumento – </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Tenga en cuenta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el tiempo requerido para usar el instrumento.</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59702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Relevancia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grupo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encuestado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Asegúrese de que los encuestados pueden brindar la información solicitada (es decir, que conocen las respuestas)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Revisaremos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criterios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más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fondo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diapositivas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continuación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en-US" dirty="0"/>
          </a:p>
        </p:txBody>
      </p:sp>
    </p:spTree>
    <p:extLst>
      <p:ext uri="{BB962C8B-B14F-4D97-AF65-F5344CB8AC3E}">
        <p14:creationId xmlns:p14="http://schemas.microsoft.com/office/powerpoint/2010/main" val="406438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Tipos</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preguntas</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Preguntas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cerradas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Limitan</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las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respuestas</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posibles</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por</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ejemplo</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si</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”/“no”,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verdadero</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falso</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selección</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multiple.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Son útiles cuando conoce el rango de respuestas posibles.</a:t>
            </a:r>
            <a:endPar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2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Preguntas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abiertas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12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Permiten</a:t>
            </a:r>
            <a:r>
              <a:rPr kumimoji="0" lang="en-US" altLang="en-US" sz="12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rPr>
              <a:t> a </a:t>
            </a:r>
            <a:r>
              <a:rPr kumimoji="0" lang="en-US" altLang="en-US" sz="12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los</a:t>
            </a:r>
            <a:r>
              <a:rPr kumimoji="0" lang="en-US" altLang="en-US" sz="12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rPr>
              <a:t> </a:t>
            </a:r>
            <a:r>
              <a:rPr kumimoji="0" lang="en-US" altLang="en-US" sz="12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encuestados</a:t>
            </a:r>
            <a:r>
              <a:rPr kumimoji="0" lang="en-US" altLang="en-US" sz="12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rPr>
              <a:t> </a:t>
            </a:r>
            <a:r>
              <a:rPr kumimoji="0" lang="en-US" altLang="en-US" sz="12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desarrollar</a:t>
            </a:r>
            <a:r>
              <a:rPr kumimoji="0" lang="en-US" altLang="en-US" sz="12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rPr>
              <a:t> sus </a:t>
            </a:r>
            <a:r>
              <a:rPr kumimoji="0" lang="en-US" altLang="en-US" sz="12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respuestas</a:t>
            </a:r>
            <a:r>
              <a:rPr kumimoji="0" lang="en-US" altLang="en-US" sz="12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Además permiten conocer la voz, opiniones y experiencias del encuestado, sin respuestas preseleccionadas.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A menudo, los instrumentos de recopilación de datos combinan los dos tipos de pregunta.</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108109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Veamos algunos ejemplos de diferentes tipos de pregunta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El primer ejemplo es de una pregunta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cerrada</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de selección múltiple.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El segundo es de una pregunta cerrada con opciones de respuesta "Sí" o "No".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El tercero es de una pregunta abierta que permite a los encuestados explicar, en sus propias palabras, cuales fueron las actividades más útiles y por qué.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El último ejemplo es de un acuerdo cerrado o escala de Likert que evalúa cuan de acuerdo están los encuestados con una declaración. Los encuestados tienen que elegir entre las opciones A, B, C o D.</a:t>
            </a:r>
          </a:p>
          <a:p>
            <a:endParaRPr lang="en-US" dirty="0"/>
          </a:p>
        </p:txBody>
      </p:sp>
    </p:spTree>
    <p:extLst>
      <p:ext uri="{BB962C8B-B14F-4D97-AF65-F5344CB8AC3E}">
        <p14:creationId xmlns:p14="http://schemas.microsoft.com/office/powerpoint/2010/main" val="3159620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Aquí tenemos un ejemplo del registro de un proyecto que usa preguntas cerradas para documentar si las organizaciones consideran que la capacitación recibida fue útil. Los encuestados pueden responder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"Muy útil", "Medianamente útil" o “inútil".</a:t>
            </a:r>
            <a:endPar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endParaRPr lang="en-US" dirty="0"/>
          </a:p>
        </p:txBody>
      </p:sp>
    </p:spTree>
    <p:extLst>
      <p:ext uri="{BB962C8B-B14F-4D97-AF65-F5344CB8AC3E}">
        <p14:creationId xmlns:p14="http://schemas.microsoft.com/office/powerpoint/2010/main" val="2504167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Aquí compartimos  algunos de los beneficios de los dos tipos de preguntas, incluyendo algunos que mencionamos anteriormente.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Ventajas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las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preguntas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cerradas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incluyen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Es fácil preguntarlas y registrarlas;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permiten</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respuestas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más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rápidas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las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categorías de respuesta ayudan a estimular la memoria, como por ejemplo, cuando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el evento sobre el que está preguntando sucedió hace mucho tiempo y los encuestados lo han olvidado; y dado</a:t>
            </a: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 que las opciones de respuesta son fijas, las preguntas cerradas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reducen el margen de error del análisis.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Las preguntas abiertas ayudan a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averi</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gu</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ar "Por qué" y "Cómo" sucedieron las cosas. Permiten que los encuestados brinden más detalles, aclaraciones y a menudo, información inesperada. También pueden generar citas que resalten hallazgos importantes. Por último,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responden preguntas para las cuales resultaría difícil crear categorías de respuesta.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2874043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Aquí compartimos algunos consejos para desarrollar buenas preguntas: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Evite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el</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doble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negativo</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Por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ejemplo</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“¿Discrepa con que no debería haber un cambio en las leyes laborales?” Este tipo de pregunta con doble negativo puede resultar confusa para los encuestados</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 quienes podrían contestar incorrectamente.</a:t>
            </a:r>
            <a:endPar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Evite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incognitas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con doble-</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barril</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srgbClr val="5B9BD5"/>
                </a:solidFill>
                <a:effectLst/>
                <a:uLnTx/>
                <a:uFillTx/>
                <a:latin typeface="Calibri" panose="020F0502020204030204"/>
                <a:ea typeface="+mn-ea"/>
                <a:cs typeface="+mn-cs"/>
              </a:rPr>
              <a:t>que preguntan sobre dos o más cosas</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Por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ejemplo</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“¿Cree que su trabajo es interesante y estresante o aburrido y relajado?</a:t>
            </a: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Este tipo de preguntas puede confundir a los encuestados, pues no aclaran la incógnita que deben responder.</a:t>
            </a:r>
            <a:endPar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5B9BD5"/>
                </a:solidFill>
                <a:effectLst/>
                <a:uLnTx/>
                <a:uFillTx/>
                <a:latin typeface="Calibri" panose="020F0502020204030204"/>
                <a:ea typeface="+mn-ea"/>
                <a:cs typeface="+mn-cs"/>
              </a:rPr>
              <a:t>Evite </a:t>
            </a: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es-ES" sz="1200" b="1" i="0" u="none" strike="noStrike" kern="1200" cap="none" spc="0" normalizeH="0" baseline="0" noProof="0" dirty="0" err="1">
                <a:ln>
                  <a:noFill/>
                </a:ln>
                <a:solidFill>
                  <a:prstClr val="black"/>
                </a:solidFill>
                <a:effectLst/>
                <a:uLnTx/>
                <a:uFillTx/>
                <a:latin typeface="Calibri" panose="020F0502020204030204"/>
                <a:ea typeface="+mn-ea"/>
                <a:cs typeface="+mn-cs"/>
              </a:rPr>
              <a:t>inclusi</a:t>
            </a:r>
            <a:r>
              <a:rPr kumimoji="0" lang="es-CO" sz="1200" b="1" i="0" u="none" strike="noStrike" kern="1200" cap="none" spc="0" normalizeH="0" baseline="0" noProof="0" dirty="0" err="1">
                <a:ln>
                  <a:noFill/>
                </a:ln>
                <a:solidFill>
                  <a:prstClr val="black"/>
                </a:solidFill>
                <a:effectLst/>
                <a:uLnTx/>
                <a:uFillTx/>
                <a:latin typeface="Calibri" panose="020F0502020204030204"/>
                <a:ea typeface="+mn-ea"/>
                <a:cs typeface="+mn-cs"/>
              </a:rPr>
              <a:t>ón</a:t>
            </a:r>
            <a:r>
              <a:rPr kumimoji="0" lang="es-CO" sz="1200" b="1" i="0" u="none" strike="noStrike" kern="1200" cap="none" spc="0" normalizeH="0" baseline="0" noProof="0" dirty="0">
                <a:ln>
                  <a:noFill/>
                </a:ln>
                <a:solidFill>
                  <a:prstClr val="black"/>
                </a:solidFill>
                <a:effectLst/>
                <a:uLnTx/>
                <a:uFillTx/>
                <a:latin typeface="Calibri" panose="020F0502020204030204"/>
                <a:ea typeface="+mn-ea"/>
                <a:cs typeface="+mn-cs"/>
              </a:rPr>
              <a:t> de</a:t>
            </a: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 sesgos en sus preguntas. </a:t>
            </a:r>
            <a:r>
              <a:rPr kumimoji="0" lang="en-US" sz="1200" b="1" i="0" u="none" strike="noStrike" kern="1200" cap="none" spc="0" normalizeH="0" baseline="0" noProof="0" dirty="0">
                <a:ln>
                  <a:noFill/>
                </a:ln>
                <a:solidFill>
                  <a:srgbClr val="5B9BD5"/>
                </a:solidFill>
                <a:effectLst/>
                <a:uLnTx/>
                <a:uFillTx/>
                <a:latin typeface="Calibri" panose="020F0502020204030204"/>
                <a:ea typeface="+mn-ea"/>
                <a:cs typeface="+mn-cs"/>
              </a:rPr>
              <a:t>Use palabras </a:t>
            </a:r>
            <a:r>
              <a:rPr kumimoji="0" lang="en-US" sz="1200" b="1" i="0" u="none" strike="noStrike" kern="1200" cap="none" spc="0" normalizeH="0" baseline="0" noProof="0" dirty="0" err="1">
                <a:ln>
                  <a:noFill/>
                </a:ln>
                <a:solidFill>
                  <a:srgbClr val="5B9BD5"/>
                </a:solidFill>
                <a:effectLst/>
                <a:uLnTx/>
                <a:uFillTx/>
                <a:latin typeface="Calibri" panose="020F0502020204030204"/>
                <a:ea typeface="+mn-ea"/>
                <a:cs typeface="+mn-cs"/>
              </a:rPr>
              <a:t>neutrales</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no revele su juicio. En lugar de referirse a algo como "bueno" o "malo“ solicite la opinión del encuestado. Por ejemplo,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Deberían designarse funcionarios gubernamentales para detener y sancionar las </a:t>
            </a:r>
            <a:r>
              <a:rPr kumimoji="0" lang="es-ES" sz="1200" b="0" i="0" u="sng" strike="noStrike" kern="1200" cap="none" spc="0" normalizeH="0" baseline="0" noProof="0" dirty="0">
                <a:ln>
                  <a:noFill/>
                </a:ln>
                <a:solidFill>
                  <a:prstClr val="black"/>
                </a:solidFill>
                <a:effectLst/>
                <a:uLnTx/>
                <a:uFillTx/>
                <a:latin typeface="Calibri" panose="020F0502020204030204"/>
                <a:ea typeface="+mn-ea"/>
                <a:cs typeface="+mn-cs"/>
              </a:rPr>
              <a:t>malas</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prácticas laborales de su empresa?” Clasificar las prácticas laborales como “malas” expresa su juicio y orienta la respuesta del entrevistado.</a:t>
            </a:r>
            <a:endPar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Sea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espec</a:t>
            </a:r>
            <a:r>
              <a:rPr kumimoji="0" lang="es-CO" sz="1200" b="1" i="0" u="none" strike="noStrike" kern="1200" cap="none" spc="0" normalizeH="0" baseline="0" noProof="0" dirty="0" err="1">
                <a:ln>
                  <a:noFill/>
                </a:ln>
                <a:solidFill>
                  <a:prstClr val="black"/>
                </a:solidFill>
                <a:effectLst/>
                <a:uLnTx/>
                <a:uFillTx/>
                <a:latin typeface="Calibri" panose="020F0502020204030204"/>
                <a:ea typeface="+mn-ea"/>
                <a:cs typeface="+mn-cs"/>
              </a:rPr>
              <a:t>ífico</a:t>
            </a:r>
            <a:r>
              <a:rPr kumimoji="0" lang="es-CO" sz="1200" b="1" i="0" u="none" strike="noStrike" kern="1200" cap="none" spc="0" normalizeH="0" baseline="0" noProof="0" dirty="0">
                <a:ln>
                  <a:noFill/>
                </a:ln>
                <a:solidFill>
                  <a:prstClr val="black"/>
                </a:solidFill>
                <a:effectLst/>
                <a:uLnTx/>
                <a:uFillTx/>
                <a:latin typeface="Calibri" panose="020F0502020204030204"/>
                <a:ea typeface="+mn-ea"/>
                <a:cs typeface="+mn-cs"/>
              </a:rPr>
              <a:t> con sus preguntas y respuestas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evite la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ambigüedad</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Asegúrese de que el encuestado comprende las opciones de respuesta.</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Evite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categorías</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respuesta</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superpuestas</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y las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escalas</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respuesta</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srgbClr val="5B9BD5"/>
                </a:solidFill>
                <a:effectLst/>
                <a:uLnTx/>
                <a:uFillTx/>
                <a:latin typeface="Calibri" panose="020F0502020204030204"/>
                <a:ea typeface="+mn-ea"/>
                <a:cs typeface="+mn-cs"/>
              </a:rPr>
              <a:t>desequilibradas</a:t>
            </a:r>
            <a:r>
              <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55725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Al concluir la capacitación, los participantes habrán aumentado sus conocimientos sobre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marR="0" lvl="0" indent="-342900">
              <a:spcBef>
                <a:spcPts val="0"/>
              </a:spcBef>
              <a:spcAft>
                <a:spcPts val="0"/>
              </a:spcAft>
              <a:buFont typeface="Symbol" panose="05050102010706020507" pitchFamily="18" charset="2"/>
              <a:buChar char=""/>
            </a:pPr>
            <a:r>
              <a:rPr lang="es-ES" dirty="0"/>
              <a:t>El diseño de instrumentos de recopilación de datos para apoyar el monitoreo de los proyectos</a:t>
            </a:r>
            <a:r>
              <a:rPr lang="en-US" dirty="0"/>
              <a:t>.</a:t>
            </a:r>
          </a:p>
          <a:p>
            <a:pPr marL="342900" marR="0" lvl="0" indent="-342900">
              <a:spcBef>
                <a:spcPts val="0"/>
              </a:spcBef>
              <a:spcAft>
                <a:spcPts val="0"/>
              </a:spcAft>
              <a:buFont typeface="Symbol" panose="05050102010706020507" pitchFamily="18" charset="2"/>
              <a:buChar char=""/>
            </a:pPr>
            <a:r>
              <a:rPr lang="es-ES" dirty="0"/>
              <a:t>Consideraciones importantes para la planificación del levantamiento de datos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897585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Aquí</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compartimos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algunos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consejos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adicionales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Simplifique las preguntas lo más posible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Use oraciones sencillas y un lenguaje común para que sus preguntas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sean fáciles de entender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Evite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el</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uso</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jerga</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abreviaturas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highlight>
                  <a:srgbClr val="E8E9F0"/>
                </a:highligh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Estas pueden confundir a los encuestados. E</a:t>
            </a: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s posible que no entiendan lo que está preguntando.</a:t>
            </a:r>
            <a:endParaRPr kumimoji="0" lang="en-US" sz="1200" b="0" i="0" u="none" strike="noStrike" kern="1200" cap="none" spc="0" normalizeH="0" baseline="0" noProof="0" dirty="0">
              <a:ln>
                <a:noFill/>
              </a:ln>
              <a:solidFill>
                <a:prstClr val="black"/>
              </a:solidFill>
              <a:effectLst/>
              <a:highlight>
                <a:srgbClr val="E8E9F0"/>
              </a:highligh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highlight>
                  <a:srgbClr val="E8E9F0"/>
                </a:highlight>
                <a:uLnTx/>
                <a:uFillTx/>
                <a:latin typeface="Calibri" panose="020F0502020204030204"/>
                <a:ea typeface="+mn-ea"/>
                <a:cs typeface="+mn-cs"/>
              </a:rPr>
              <a:t>Por</a:t>
            </a:r>
            <a:r>
              <a:rPr kumimoji="0" lang="en-US" sz="1200" b="0" i="0" u="none" strike="noStrike" kern="1200" cap="none" spc="0" normalizeH="0" baseline="0" noProof="0" dirty="0">
                <a:ln>
                  <a:noFill/>
                </a:ln>
                <a:solidFill>
                  <a:prstClr val="black"/>
                </a:solidFill>
                <a:effectLst/>
                <a:highlight>
                  <a:srgbClr val="E8E9F0"/>
                </a:highligh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highlight>
                  <a:srgbClr val="E8E9F0"/>
                </a:highlight>
                <a:uLnTx/>
                <a:uFillTx/>
                <a:latin typeface="Calibri" panose="020F0502020204030204"/>
                <a:ea typeface="+mn-ea"/>
                <a:cs typeface="+mn-cs"/>
              </a:rPr>
              <a:t>último</a:t>
            </a:r>
            <a:r>
              <a:rPr kumimoji="0" lang="en-US" sz="1200" b="0" i="0" u="none" strike="noStrike" kern="1200" cap="none" spc="0" normalizeH="0" baseline="0" noProof="0" dirty="0">
                <a:ln>
                  <a:noFill/>
                </a:ln>
                <a:solidFill>
                  <a:prstClr val="black"/>
                </a:solidFill>
                <a:effectLst/>
                <a:highlight>
                  <a:srgbClr val="E8E9F0"/>
                </a:highligh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evite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hacer</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demasiadas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preguntas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abiertas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Estas pueden resultar agotadoras para los encuestados y requieren más análisis. A fin de definir las preguntas abiertas, es recomendable identificar cuales son las incógnitas más importantes.</a:t>
            </a:r>
            <a:endParaRPr kumimoji="0" lang="en-US" sz="12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p:txBody>
      </p:sp>
    </p:spTree>
    <p:extLst>
      <p:ext uri="{BB962C8B-B14F-4D97-AF65-F5344CB8AC3E}">
        <p14:creationId xmlns:p14="http://schemas.microsoft.com/office/powerpoint/2010/main" val="2919194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En cuanto al primer indicador, usaremos un formulario de admisión que los padres llenarán por sus hijos. Revisaremos las listas de asistencia para confirmar la participación y el tipo de servicio educativo brindado. Por último, usaremos una guía de entrevista para consultar a los maestros en cuanto a los servicios educativos prestados.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cuanto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segundo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indicador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haremos una </a:t>
            </a: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encuesta a los dueños de empresa y una entrevista a los inspectores. Desarrollaremos una lista de verificación que usaremos para observar las prácticas laborales mejoradas in situ y revisaremos los manuales de políticas de las empresas para</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confirmar que se han codificado mejores prácticas laborales.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3560426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Paso 5: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Pruebas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piloto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del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instrumento de levantamiento de datos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Este paso es muy importante para garantizar que se levantarán datos fiables. Ayuda a garantizar la calidad del instrumento y disminuye el margen de error.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Las pruebas piloto se deben llevar a cabo sistemáticamente, empleando el mismo método que se usar</a:t>
            </a:r>
            <a:r>
              <a:rPr kumimoji="0" lang="es-CO"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á </a:t>
            </a: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al levantar los datos.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Estas se deben hacer con grupos pequeños de encuestados con características demográficas similares a las de la población objetivo. Sin embargo, es importante garantizar que el grupo seleccionado para la prueba piloto no forme parte de la muestra de la encuesta.</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4053239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Después de la prueba piloto, asegúrese de recopilar la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retroalimentaci</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ón</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de los encuestados o de reunirse con los encuestadores para analizar la retroalimentación recibida.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Posteriormente, ajuste el instrumento, incorporando la retroalimentación recibida sobre la prueba.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Para las encuestas en línea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realizar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prueba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piloto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importante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confirmar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funcionalidad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incluyendo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secuencia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items que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contienen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excepciones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y las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preguntas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obligatorias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Puede resultar útil preguntar lo siguiente</a:t>
            </a: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para ajustar el instrumento.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¿Fue fácil seguir y comprender las instrucciones?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¿Hubo preguntas confusas o redundantes?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¿Fueron claras las preguntas y las opciones de respuesta?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¿Pudieron responder todas las preguntas?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¿Cuánto tiempo se requiere para contestar la encuesta? ¿Demasiado larga?</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1303799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Paso 6: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Planificando el levantamiento de datos.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alturas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conoce que información necesita, cómo la recopilará y cuales serán sus fuentes.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El último paso es planificar la recopilación de datos. Algunas de las preguntas que debemos contestar en esta etapa son: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¿Cuándo se levantar</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los datos? ¿Con qué frecuencia?</a:t>
            </a:r>
            <a:r>
              <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rPr>
              <a:t>¿Se recopilarán durante la inscripción? ¿Inmediatamente después de que concluyan las actividades? ¿Habrá levantamiento de datos para establecer la línea de base/a mediano plazo/durante la fase final?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Quién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levantará</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los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20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El personal del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proyecto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Socios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encuestadores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contratados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s-ES" sz="20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Qui</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mn-cs"/>
              </a:rPr>
              <a:t>é</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capacitará</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al personal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designado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para usar los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instrumentos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levantamiento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datos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s-ES" sz="3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¿Cuáles son las funciones y responsabilidades a asignar para realizar la prueba piloto, ajustar y usar los instrumentos, verificar la calidad de los datos, etc.?</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3622034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Dónde se levantarán los datos?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a:t>
            </a:r>
            <a:r>
              <a:rPr kumimoji="0" lang="en-US" sz="1200" b="0" i="0" u="none" strike="noStrike" kern="1200" cap="none" spc="0" normalizeH="0" baseline="0" noProof="0" dirty="0" err="1">
                <a:ln>
                  <a:noFill/>
                </a:ln>
                <a:solidFill>
                  <a:srgbClr val="202124"/>
                </a:solidFill>
                <a:effectLst/>
                <a:uLnTx/>
                <a:uFillTx/>
                <a:latin typeface="Roboto" panose="02000000000000000000" pitchFamily="2" charset="0"/>
                <a:ea typeface="+mn-ea"/>
                <a:cs typeface="+mn-cs"/>
              </a:rPr>
              <a:t>Qué</a:t>
            </a:r>
            <a:r>
              <a:rPr kumimoji="0" lang="en-U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 </a:t>
            </a:r>
            <a:r>
              <a:rPr kumimoji="0" lang="en-US" sz="1200" b="0" i="0" u="none" strike="noStrike" kern="1200" cap="none" spc="0" normalizeH="0" baseline="0" noProof="0" dirty="0" err="1">
                <a:ln>
                  <a:noFill/>
                </a:ln>
                <a:solidFill>
                  <a:srgbClr val="202124"/>
                </a:solidFill>
                <a:effectLst/>
                <a:uLnTx/>
                <a:uFillTx/>
                <a:latin typeface="Roboto" panose="02000000000000000000" pitchFamily="2" charset="0"/>
                <a:ea typeface="+mn-ea"/>
                <a:cs typeface="+mn-cs"/>
              </a:rPr>
              <a:t>ubicaciones</a:t>
            </a:r>
            <a:r>
              <a:rPr kumimoji="0" lang="en-U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¿Casas, negocios, escuelas, granjas?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¿En cuanto a la logística, qué debemos tener en cuenta?</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¿Debemos seguir instrucciones o procesos para recopilar los datos? Por ejemplo, se requiere una carta del gobierno para acceder a una escuela? ¿Cómo se programarán las visitas? ¿Cuáles son las pautas a seguir para programar visitas o entrevistas adecuadamente?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¿Cómo se controlar</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á</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la calidad de los datos para garantizar que se levanten correctamente y que sean precisos?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Recuerde que debe documentar detalladamente el plan de levantamiento de datos en la cuarta sección del CMEP.</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2808155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Funciones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y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Responsabilidades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Generalmente, hay varias personas involucradas en la recopilación de datos, con diferentes funciones y responsabilidades. Es importante documentar esto muy bien para que este proceso fluya eficaz y eficientemente   evitando así,  errores.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En pantalla podemos ver algunas de las funciones comunes relacionadas al levantamiento de datos, incluyendo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Levantamiento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Gesti</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ón</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 del levantamiento de datos.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Control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calidad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Análisis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y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reporte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dirty="0"/>
          </a:p>
        </p:txBody>
      </p:sp>
    </p:spTree>
    <p:extLst>
      <p:ext uri="{BB962C8B-B14F-4D97-AF65-F5344CB8AC3E}">
        <p14:creationId xmlns:p14="http://schemas.microsoft.com/office/powerpoint/2010/main" val="1975104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B728C-620F-444E-91AA-C0A1B523C03B}" type="slidenum">
              <a:rPr lang="en-US"/>
              <a:pPr/>
              <a:t>37</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Garantizando la calidad de los datos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Como mencionamos anteriormente, el levantamiento de datos es un proceso intensivo y llevarlo a cabo bien requiere de tiempo y recursos. Por ende, garantizar que brinde datos precisos y fiables es fundamental.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Hay varias cosas que pueden salir mal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incluyendo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Selección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métodos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levantamiento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inadecuados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elaboraci</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ón</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 de instrumentos deficientes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mala planificación para el levantamiento de los datos; y </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uso incorrecto de los instrumentos.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Algunas ideas para mitigar estos riesgos incluyen: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Realizar pilotos para probar el instrumento seleccionado para el levantamiento de los datos y capacitar al personal a cargo sobre su aplicación y procedimientos.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Combinar métodos para el levantamiento de datos del indicador.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También es recomendable revisar los datos frecuentemente para identificar valores atípicos sospechosos, pues sería posible hacerles seguimiento si se detectan durante el levantamiento de los datos.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 Por último, se sugiere la realización de auditorías informales y formales. Estas se pueden llevar a cabo durante la recopilación o el análisis de los datos, según el área de enfoque.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43281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Hemos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revisado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mucha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información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Hagamos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prueba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conocimientos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en-US" dirty="0"/>
          </a:p>
        </p:txBody>
      </p:sp>
    </p:spTree>
    <p:extLst>
      <p:ext uri="{BB962C8B-B14F-4D97-AF65-F5344CB8AC3E}">
        <p14:creationId xmlns:p14="http://schemas.microsoft.com/office/powerpoint/2010/main" val="1359181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Primera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pregunta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Cada indicador de desempeño debe estar vinculado a al menos un instrumento de levantamiento de datos del CMEP</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Verdadero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o </a:t>
            </a:r>
            <a:r>
              <a:rPr kumimoji="0" lang="en-US" altLang="en-US" sz="12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Falso</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Detenga la grabación y cuando tenga su respuesta, presione el botón de reproducir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La respuesta es "Verdadero". Para recopilar los datos de un indicador, se requiere al menos un instrumento. Inclusive cuando se usan fuentes secundarias, es necesario  especificar el registro o informe que contiene los datos revisados.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326098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agenda de la sesión incluye los siguientes tema</a:t>
            </a:r>
            <a:r>
              <a:rPr lang="en-US" dirty="0"/>
              <a:t>s: </a:t>
            </a:r>
          </a:p>
          <a:p>
            <a:pPr marL="171450" indent="-171450">
              <a:buFont typeface="Arial" panose="020B0604020202020204" pitchFamily="34" charset="0"/>
              <a:buChar char="•"/>
            </a:pPr>
            <a:r>
              <a:rPr lang="es-ES" sz="1200" dirty="0"/>
              <a:t>Descripción general del levantamiento de datos.</a:t>
            </a:r>
          </a:p>
          <a:p>
            <a:pPr marL="171450" indent="-171450">
              <a:buFont typeface="Arial" panose="020B0604020202020204" pitchFamily="34" charset="0"/>
              <a:buChar char="•"/>
            </a:pPr>
            <a:r>
              <a:rPr lang="es-ES" sz="1200" dirty="0"/>
              <a:t>Desarrollo de instrumentos de recopilación de datos.</a:t>
            </a:r>
          </a:p>
          <a:p>
            <a:pPr marL="171450" indent="-171450">
              <a:buFont typeface="Arial" panose="020B0604020202020204" pitchFamily="34" charset="0"/>
              <a:buChar char="•"/>
            </a:pPr>
            <a:r>
              <a:rPr lang="es-ES" sz="1200" dirty="0"/>
              <a:t>Planificación para el levantamiento de datos.</a:t>
            </a:r>
            <a:endParaRPr lang="en-US" sz="1200" dirty="0"/>
          </a:p>
          <a:p>
            <a:endParaRPr lang="en-US" dirty="0"/>
          </a:p>
        </p:txBody>
      </p:sp>
    </p:spTree>
    <p:extLst>
      <p:ext uri="{BB962C8B-B14F-4D97-AF65-F5344CB8AC3E}">
        <p14:creationId xmlns:p14="http://schemas.microsoft.com/office/powerpoint/2010/main" val="3376111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Segunda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pregunta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Los instrumentos de levantamiento de datos deben  elaborarse después de que el CMEP final ha sido aprobado.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Verdadero</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o </a:t>
            </a:r>
            <a:r>
              <a:rPr kumimoji="0" lang="en-US" altLang="en-US" sz="12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falso</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mn-lt"/>
                <a:ea typeface="+mn-ea"/>
                <a:cs typeface="+mn-cs"/>
              </a:rPr>
              <a:t>Detenga la grabación y cuando tenga su respuesta, presione el botón de reproducir</a:t>
            </a:r>
            <a:r>
              <a:rPr kumimoji="0" lang="en-US" sz="18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Pts val="1200"/>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La respuesta es "falso". Los instrumentos de recolección de datos se elaboran a medida que se desarrolla el CMEP.</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480365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Tercera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pregunta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¿Los datos relacionados a la edad de los beneficiarios, calificaciones obtenidas en pruebas realizadas, situación laboral y origen étnico refieren a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qu</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é tipo de datos</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Cuantitativos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Cualitativos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mn-lt"/>
                <a:ea typeface="+mn-ea"/>
                <a:cs typeface="+mn-cs"/>
              </a:rPr>
              <a:t>Detenga la grabación y cuando tenga su respuesta, presione el botón de reproducir</a:t>
            </a:r>
            <a:r>
              <a:rPr kumimoji="0" lang="en-US" sz="18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La respuesta es "cuantitativos".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2533378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Cuarta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pregunta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En relación a los datos cualitativos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suele ser más fácil consolidar, analizar e interpretar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os datos cualitativos.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Verdadero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falso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mn-lt"/>
                <a:ea typeface="+mn-ea"/>
                <a:cs typeface="+mn-cs"/>
              </a:rPr>
              <a:t>Detenga la grabación y cuando tenga su respuesta, presione el botón de reproducir</a:t>
            </a:r>
            <a:r>
              <a:rPr kumimoji="0" lang="en-US" sz="18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La respuesta es "Falso". Suele ser más difícil consolidar, analizar e interpretar los datos cualitativos que los datos cuantitativos.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4063350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Quinta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pregunta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¿Cuál de las siguientes metodologías de levantamiento de datos es la más adecuada para recopilar información de grupos numerosos?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Grupos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focales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Entrevista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fuentes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clave.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Observación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Encuesta</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3736" marR="0" lvl="0" indent="-173736" algn="l" defTabSz="9144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mn-lt"/>
                <a:ea typeface="+mn-ea"/>
                <a:cs typeface="+mn-cs"/>
              </a:rPr>
              <a:t>Detenga la grabación y cuando tenga su respuesta, presione el botón de reproducir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173736" marR="0" lvl="0" indent="-173736" algn="l" defTabSz="914400" rtl="0" eaLnBrk="1" fontAlgn="auto" latinLnBrk="0" hangingPunct="1">
              <a:lnSpc>
                <a:spcPct val="100000"/>
              </a:lnSpc>
              <a:spcBef>
                <a:spcPts val="0"/>
              </a:spcBef>
              <a:spcAft>
                <a:spcPts val="0"/>
              </a:spcAft>
              <a:buClrTx/>
              <a:buSzPts val="1200"/>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La </a:t>
            </a:r>
            <a:r>
              <a:rPr kumimoji="0" lang="en-US" sz="1200" b="0" i="0" u="none" strike="noStrike" kern="1200" cap="none" spc="0" normalizeH="0" baseline="0" noProof="0" dirty="0" err="1">
                <a:ln>
                  <a:noFill/>
                </a:ln>
                <a:solidFill>
                  <a:srgbClr val="202124"/>
                </a:solidFill>
                <a:effectLst/>
                <a:uLnTx/>
                <a:uFillTx/>
                <a:latin typeface="Roboto" panose="02000000000000000000" pitchFamily="2" charset="0"/>
                <a:ea typeface="+mn-ea"/>
                <a:cs typeface="+mn-cs"/>
              </a:rPr>
              <a:t>respuesta</a:t>
            </a:r>
            <a:r>
              <a:rPr kumimoji="0" lang="en-U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 </a:t>
            </a:r>
            <a:r>
              <a:rPr kumimoji="0" lang="en-US" sz="1200" b="0" i="0" u="none" strike="noStrike" kern="1200" cap="none" spc="0" normalizeH="0" baseline="0" noProof="0" dirty="0" err="1">
                <a:ln>
                  <a:noFill/>
                </a:ln>
                <a:solidFill>
                  <a:srgbClr val="202124"/>
                </a:solidFill>
                <a:effectLst/>
                <a:uLnTx/>
                <a:uFillTx/>
                <a:latin typeface="Roboto" panose="02000000000000000000" pitchFamily="2" charset="0"/>
                <a:ea typeface="+mn-ea"/>
                <a:cs typeface="+mn-cs"/>
              </a:rPr>
              <a:t>es</a:t>
            </a:r>
            <a:r>
              <a:rPr kumimoji="0" lang="en-U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 “La </a:t>
            </a:r>
            <a:r>
              <a:rPr kumimoji="0" lang="en-US" sz="1200" b="0" i="0" u="none" strike="noStrike" kern="1200" cap="none" spc="0" normalizeH="0" baseline="0" noProof="0" dirty="0" err="1">
                <a:ln>
                  <a:noFill/>
                </a:ln>
                <a:solidFill>
                  <a:srgbClr val="202124"/>
                </a:solidFill>
                <a:effectLst/>
                <a:uLnTx/>
                <a:uFillTx/>
                <a:latin typeface="Roboto" panose="02000000000000000000" pitchFamily="2" charset="0"/>
                <a:ea typeface="+mn-ea"/>
                <a:cs typeface="+mn-cs"/>
              </a:rPr>
              <a:t>encuesta</a:t>
            </a:r>
            <a:r>
              <a:rPr kumimoji="0" lang="en-US" sz="1200" b="0" i="0" u="none" strike="noStrike" kern="1200" cap="none" spc="0" normalizeH="0" baseline="0" noProof="0" dirty="0">
                <a:ln>
                  <a:noFill/>
                </a:ln>
                <a:solidFill>
                  <a:srgbClr val="202124"/>
                </a:solidFill>
                <a:effectLst/>
                <a:uLnTx/>
                <a:uFillTx/>
                <a:latin typeface="Roboto" panose="02000000000000000000" pitchFamily="2" charset="0"/>
                <a:ea typeface="+mn-ea"/>
                <a:cs typeface="+mn-cs"/>
              </a:rPr>
              <a: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349476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Sexta</a:t>
            </a:r>
            <a:r>
              <a:rPr lang="en-US" dirty="0"/>
              <a:t> </a:t>
            </a:r>
            <a:r>
              <a:rPr lang="en-US" dirty="0" err="1"/>
              <a:t>pregunta</a:t>
            </a:r>
            <a:r>
              <a:rPr lang="en-US" dirty="0"/>
              <a:t>:  </a:t>
            </a:r>
            <a:r>
              <a:rPr lang="en-US" b="0" i="1" dirty="0"/>
              <a:t>“</a:t>
            </a:r>
            <a:r>
              <a:rPr lang="es-ES" b="0" dirty="0"/>
              <a:t>Los donatarios solo tienen que probar sus instrumentos si deben realizar una encuesta.”</a:t>
            </a:r>
            <a:endParaRPr lang="en-US" b="0" dirty="0"/>
          </a:p>
          <a:p>
            <a:pPr marL="0" indent="0">
              <a:buNone/>
            </a:pPr>
            <a:endParaRPr lang="en-US" sz="1200" b="0" i="1" dirty="0"/>
          </a:p>
          <a:p>
            <a:pPr marL="171450" indent="-171450">
              <a:buFont typeface="Arial" panose="020B0604020202020204" pitchFamily="34" charset="0"/>
              <a:buChar char="•"/>
            </a:pPr>
            <a:r>
              <a:rPr lang="en-US" sz="1200" dirty="0" err="1"/>
              <a:t>Verdadero</a:t>
            </a:r>
            <a:r>
              <a:rPr lang="en-US" sz="1200" dirty="0"/>
              <a:t> o </a:t>
            </a:r>
            <a:r>
              <a:rPr lang="en-US" sz="1200" dirty="0" err="1"/>
              <a:t>falso</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black"/>
                </a:solidFill>
                <a:effectLst/>
                <a:uLnTx/>
                <a:uFillTx/>
                <a:latin typeface="+mn-lt"/>
                <a:ea typeface="+mn-ea"/>
                <a:cs typeface="+mn-cs"/>
              </a:rPr>
              <a:t>Detenga la grabación y cuando tenga su respuesta, presione el botón de reproducir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0000"/>
                </a:solidFill>
                <a:effectLst/>
                <a:latin typeface="Calibri" panose="020F0502020204030204" pitchFamily="34" charset="0"/>
                <a:ea typeface="+mn-ea"/>
                <a:cs typeface="+mn-cs"/>
              </a:rPr>
              <a:t> </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La respuesta es “Falso”. Es importante probar previamente otros instrumentos</a:t>
            </a:r>
            <a:r>
              <a:rPr lang="es-ES" baseline="0" dirty="0"/>
              <a:t> y </a:t>
            </a:r>
            <a:r>
              <a:rPr lang="es-ES" dirty="0"/>
              <a:t> no solo las encuestas.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Espero que le haya ido bien en la </a:t>
            </a:r>
            <a:r>
              <a:rPr lang="en-US" dirty="0" err="1"/>
              <a:t>prueba</a:t>
            </a:r>
            <a:r>
              <a:rPr lang="en-US" dirty="0"/>
              <a:t> de </a:t>
            </a:r>
            <a:r>
              <a:rPr lang="en-US" dirty="0" err="1"/>
              <a:t>conocimientos</a:t>
            </a:r>
            <a:r>
              <a:rPr lang="en-US" dirty="0"/>
              <a:t>.</a:t>
            </a:r>
          </a:p>
          <a:p>
            <a:endParaRPr lang="en-US" dirty="0"/>
          </a:p>
        </p:txBody>
      </p:sp>
    </p:spTree>
    <p:extLst>
      <p:ext uri="{BB962C8B-B14F-4D97-AF65-F5344CB8AC3E}">
        <p14:creationId xmlns:p14="http://schemas.microsoft.com/office/powerpoint/2010/main" val="2582797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Concluiremos con un resumen de los conceptos y puntos principales que revisamos durante el curso.</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30925630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levantamiento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tiene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muchas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ventajas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Los datos de rendimiento ayudan a los proyectos a rendir cuentas sobre los resultados previstos.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Tambi</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én</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permiten el aprendizaje y la evaluación de problemas y buenas prácticas.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Además los datos pueden ayudar a los proyectos a involucrar a las partes interesadas en discusiones acerca de sus logros y a demostrar beneficios tangibles para ganarse su apoyo.</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También revisamos diferentes tipos de instrumentos y métodos de levantamiento de datos, incluyendo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Encuestas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registros del proyecto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gu</a:t>
            </a:r>
            <a:r>
              <a:rPr kumimoji="0" lang="es-CO" sz="1200" b="0" i="0" u="none" strike="noStrike" kern="1200" cap="none" spc="0" normalizeH="0" baseline="0" noProof="0" dirty="0" err="1">
                <a:ln>
                  <a:noFill/>
                </a:ln>
                <a:solidFill>
                  <a:prstClr val="black"/>
                </a:solidFill>
                <a:effectLst/>
                <a:uLnTx/>
                <a:uFillTx/>
                <a:latin typeface="Calibri" panose="020F0502020204030204"/>
                <a:ea typeface="+mn-ea"/>
                <a:cs typeface="+mn-cs"/>
              </a:rPr>
              <a:t>ías</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entrevistas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pruebas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conocimientos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etc. </a:t>
            </a:r>
            <a:r>
              <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rPr>
              <a:t>El entendimiento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de los datos necesarios y de las fuentes que pueden brindarlos debe fundamentar la selección de los métodos e instrumentos.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fuentes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primarios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incluyen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Beneficiarios, socios del proyecto, funcionarios gubernamentales, organizaciones locales,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También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vimos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los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tipos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datos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primarios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son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aquellos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que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el proyecto levanta directamente, mientras que los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secundarios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provienen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otras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fuentes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tales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entidades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gubernamentales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empresas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y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organizaciones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locales.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Además hablamos sobre los pros y los contras de los datos cualitativos y cuantitativos y de cómo pueden complementarse entre sí para brindar datos más sólidos para el análisis y la elaboración de informes.</a:t>
            </a:r>
          </a:p>
          <a:p>
            <a:endParaRPr lang="en-US" dirty="0"/>
          </a:p>
        </p:txBody>
      </p:sp>
    </p:spTree>
    <p:extLst>
      <p:ext uri="{BB962C8B-B14F-4D97-AF65-F5344CB8AC3E}">
        <p14:creationId xmlns:p14="http://schemas.microsoft.com/office/powerpoint/2010/main" val="1877427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También revisamos los seis pasos para desarrollar instrumentos y procesos para el levantamiento de los datos: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Definir</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propósito</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y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datos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necesarios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Identificar</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los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encuestados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enfoque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Definir el método y </a:t>
            </a:r>
            <a:r>
              <a:rPr kumimoji="0" lang="es-E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plateamiento</a:t>
            </a: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Seleccionar y crear el instrumento de levantamiento de datos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Probar el instrumento de levantamiento de datos 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s-E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Prepárarse</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para el levantamiento de datos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296399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Si desea obtener más información sobre el levantamiento de datos, puede consultar los siguientes recursos.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Guía de Recursos de Monitoreo y Evaluación (M&amp;E) de los Proyectos de la OCFT,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disponible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página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web DOL.gov.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Métodos e instrumentos de levantamiento de datos de USAID para el monitoreo del desempeño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disponible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página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web usaidlearninglab.gov.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La guía definitiva para el levantamiento eficaz de datos,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disponible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página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web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Orange.NGO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Metodologías de levantamiento de datos y análisis para el Monitoreo y la Evaluación (IOM)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Consejos para elaborar instrumentos de encuesta y cuestionarios,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disponible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página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web del </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Departamento de Estado de los Estados Unidos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(State.gov).</a:t>
            </a:r>
          </a:p>
          <a:p>
            <a:endParaRPr lang="en-US" dirty="0"/>
          </a:p>
        </p:txBody>
      </p:sp>
    </p:spTree>
    <p:extLst>
      <p:ext uri="{BB962C8B-B14F-4D97-AF65-F5344CB8AC3E}">
        <p14:creationId xmlns:p14="http://schemas.microsoft.com/office/powerpoint/2010/main" val="18172633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Gracias por participar en el cuarto curso de la serie, Conceptos de M&amp;E</a:t>
            </a:r>
            <a:r>
              <a:rPr lang="en-US" dirty="0"/>
              <a:t>.</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14000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Comenzaremos con una descripción general del levantamiento de datos.</a:t>
            </a:r>
            <a:endParaRPr lang="en-US" dirty="0"/>
          </a:p>
          <a:p>
            <a:endParaRPr lang="en-US" dirty="0"/>
          </a:p>
        </p:txBody>
      </p:sp>
    </p:spTree>
    <p:extLst>
      <p:ext uri="{BB962C8B-B14F-4D97-AF65-F5344CB8AC3E}">
        <p14:creationId xmlns:p14="http://schemas.microsoft.com/office/powerpoint/2010/main" val="260917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accent1"/>
                </a:solidFill>
              </a:rPr>
              <a:t>Recordarán que durante el curso, Introducción a la Gerencia Basada en Resultados, revisamos su ciclo de seis pasos, y que los cursos anteriores de la serie de capacitación sobre conceptos de M&amp;E se enfocaron en los primeros tres pasos de dicho ciclo. Ahora revisaremos el cuarto paso, recopilación de datos durante la implementación.</a:t>
            </a:r>
            <a:endParaRPr lang="en-US" dirty="0"/>
          </a:p>
          <a:p>
            <a:endParaRPr lang="en-US" dirty="0"/>
          </a:p>
        </p:txBody>
      </p:sp>
    </p:spTree>
    <p:extLst>
      <p:ext uri="{BB962C8B-B14F-4D97-AF65-F5344CB8AC3E}">
        <p14:creationId xmlns:p14="http://schemas.microsoft.com/office/powerpoint/2010/main" val="1245986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Los proyectos levantan datos a lo largo de su periodo de </a:t>
            </a:r>
            <a:r>
              <a:rPr lang="es-ES" sz="1200" b="0" dirty="0" err="1">
                <a:solidFill>
                  <a:schemeClr val="accent1"/>
                </a:solidFill>
              </a:rPr>
              <a:t>ejecuci</a:t>
            </a:r>
            <a:r>
              <a:rPr lang="es-CO" sz="1200" b="0" dirty="0" err="1">
                <a:solidFill>
                  <a:schemeClr val="accent1"/>
                </a:solidFill>
              </a:rPr>
              <a:t>ón</a:t>
            </a:r>
            <a:r>
              <a:rPr lang="es-ES" sz="1200" b="0" dirty="0">
                <a:solidFill>
                  <a:schemeClr val="accent1"/>
                </a:solidFill>
              </a:rPr>
              <a:t>. El ciclo comienza con la recopilación de datos para el establecimiento de la línea de base, previo al arranque de las actividades del proyecto y continúa a lo largo de la implementación, concluyendo con la recopilación final llevada a cabo durante la fase de cierre del proyecto.</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endParaRPr lang="en-US" dirty="0"/>
          </a:p>
        </p:txBody>
      </p:sp>
    </p:spTree>
    <p:extLst>
      <p:ext uri="{BB962C8B-B14F-4D97-AF65-F5344CB8AC3E}">
        <p14:creationId xmlns:p14="http://schemas.microsoft.com/office/powerpoint/2010/main" val="382547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Por qué es importante levantar datos</a:t>
            </a:r>
            <a:r>
              <a:rPr lang="en-US" dirty="0"/>
              <a:t>?</a:t>
            </a:r>
            <a:r>
              <a:rPr lang="es-ES" dirty="0"/>
              <a:t> En primer lugar, los datos sustentan la </a:t>
            </a:r>
            <a:r>
              <a:rPr lang="es-ES" dirty="0" err="1"/>
              <a:t>rendici</a:t>
            </a:r>
            <a:r>
              <a:rPr lang="es-CO" dirty="0" err="1"/>
              <a:t>ón</a:t>
            </a:r>
            <a:r>
              <a:rPr lang="es-CO" dirty="0"/>
              <a:t> de cuentas sobre el compromiso </a:t>
            </a:r>
            <a:r>
              <a:rPr lang="es-ES" dirty="0"/>
              <a:t>de las organizaciones</a:t>
            </a:r>
            <a:r>
              <a:rPr lang="es-CO" dirty="0"/>
              <a:t> a </a:t>
            </a:r>
            <a:r>
              <a:rPr lang="es-ES" dirty="0"/>
              <a:t>prestar servicios y a lograr objetivos. Los datos permiten que los proyectos determinen lo que funciona, lo que no y por qué, basado en evidencia. Los datos, especialmente cuando se reportan a ILAB, crean un registro que sustenta la memoria institucional. Además los datos pueden ayudar a los proyectos a involucrar a las partes interesadas en discusiones acerca de sus logros, lo que necesitan para mejorar, y a demostrar beneficios tangibles </a:t>
            </a:r>
            <a:r>
              <a:rPr lang="es-ES" sz="1200" b="0" dirty="0"/>
              <a:t>para ganarse su apoyo.</a:t>
            </a:r>
            <a:endParaRPr lang="en-US" dirty="0"/>
          </a:p>
          <a:p>
            <a:endParaRPr lang="en-US" dirty="0"/>
          </a:p>
        </p:txBody>
      </p:sp>
    </p:spTree>
    <p:extLst>
      <p:ext uri="{BB962C8B-B14F-4D97-AF65-F5344CB8AC3E}">
        <p14:creationId xmlns:p14="http://schemas.microsoft.com/office/powerpoint/2010/main" val="2774529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10000"/>
              </a:lnSpc>
              <a:buFont typeface="Arial" panose="020B0604020202020204" pitchFamily="34" charset="0"/>
              <a:buChar char="•"/>
            </a:pPr>
            <a:r>
              <a:rPr lang="es-ES" dirty="0"/>
              <a:t>Se puede levantar datos de fuentes primarias o secundarias.</a:t>
            </a:r>
          </a:p>
          <a:p>
            <a:pPr marL="228600" indent="-228600">
              <a:lnSpc>
                <a:spcPct val="110000"/>
              </a:lnSpc>
              <a:buFont typeface="Arial" panose="020B0604020202020204" pitchFamily="34" charset="0"/>
              <a:buChar char="•"/>
            </a:pPr>
            <a:r>
              <a:rPr lang="en-US" dirty="0"/>
              <a:t>Las </a:t>
            </a:r>
            <a:r>
              <a:rPr lang="en-US" dirty="0" err="1"/>
              <a:t>fuentes</a:t>
            </a:r>
            <a:r>
              <a:rPr lang="en-US" dirty="0"/>
              <a:t> </a:t>
            </a:r>
            <a:r>
              <a:rPr lang="en-US" dirty="0" err="1"/>
              <a:t>primarias</a:t>
            </a:r>
            <a:r>
              <a:rPr lang="en-US" dirty="0"/>
              <a:t> </a:t>
            </a:r>
            <a:r>
              <a:rPr lang="en-US" dirty="0" err="1"/>
              <a:t>incluyen</a:t>
            </a:r>
            <a:r>
              <a:rPr lang="en-US" dirty="0"/>
              <a:t>:</a:t>
            </a:r>
          </a:p>
          <a:p>
            <a:pPr marL="685800" marR="0" lvl="1"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altLang="en-US" sz="1200" b="1" dirty="0" err="1"/>
              <a:t>Entrevistas</a:t>
            </a:r>
            <a:r>
              <a:rPr lang="en-US" sz="1200" dirty="0"/>
              <a:t>- Con </a:t>
            </a:r>
            <a:r>
              <a:rPr lang="en-US" sz="1200" dirty="0" err="1"/>
              <a:t>fuentes</a:t>
            </a:r>
            <a:r>
              <a:rPr lang="en-US" sz="1200" dirty="0"/>
              <a:t> clave o </a:t>
            </a:r>
            <a:r>
              <a:rPr lang="en-US" sz="1200" dirty="0" err="1"/>
              <a:t>beneficiarios</a:t>
            </a:r>
            <a:r>
              <a:rPr lang="en-US" sz="1200" dirty="0"/>
              <a:t>.</a:t>
            </a:r>
          </a:p>
          <a:p>
            <a:pPr marL="685800" marR="0" lvl="1"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200" b="1" dirty="0" err="1"/>
              <a:t>Encuestas</a:t>
            </a:r>
            <a:r>
              <a:rPr lang="en-US" sz="1200" b="1" dirty="0"/>
              <a:t> y </a:t>
            </a:r>
            <a:r>
              <a:rPr lang="en-US" sz="1200" b="1" dirty="0" err="1"/>
              <a:t>cuestionarios</a:t>
            </a:r>
            <a:r>
              <a:rPr lang="en-US" sz="1200" dirty="0"/>
              <a:t>, </a:t>
            </a:r>
            <a:r>
              <a:rPr lang="en-US" sz="1200" dirty="0" err="1"/>
              <a:t>como</a:t>
            </a:r>
            <a:r>
              <a:rPr lang="en-US" sz="1200" dirty="0"/>
              <a:t> </a:t>
            </a:r>
            <a:r>
              <a:rPr lang="en-US" sz="1200" dirty="0" err="1"/>
              <a:t>por</a:t>
            </a:r>
            <a:r>
              <a:rPr lang="en-US" sz="1200" dirty="0"/>
              <a:t> </a:t>
            </a:r>
            <a:r>
              <a:rPr lang="en-US" sz="1200" dirty="0" err="1"/>
              <a:t>ejemplo</a:t>
            </a:r>
            <a:r>
              <a:rPr lang="en-US" sz="1200" dirty="0"/>
              <a:t> </a:t>
            </a:r>
            <a:r>
              <a:rPr lang="es-ES" altLang="en-US" sz="1200" dirty="0"/>
              <a:t>encuestas familiares </a:t>
            </a:r>
            <a:r>
              <a:rPr lang="en-US" sz="1200" dirty="0"/>
              <a:t>, </a:t>
            </a:r>
            <a:r>
              <a:rPr lang="en-US" sz="1200" dirty="0" err="1"/>
              <a:t>e</a:t>
            </a:r>
            <a:r>
              <a:rPr lang="en-US" altLang="en-US" sz="1200" dirty="0" err="1"/>
              <a:t>ncuestas</a:t>
            </a:r>
            <a:r>
              <a:rPr lang="en-US" altLang="en-US" sz="1200" dirty="0"/>
              <a:t> de </a:t>
            </a:r>
            <a:r>
              <a:rPr lang="en-US" altLang="en-US" sz="1200" dirty="0" err="1"/>
              <a:t>satisfacción</a:t>
            </a:r>
            <a:r>
              <a:rPr lang="en-US" altLang="en-US" sz="1200" dirty="0"/>
              <a:t> </a:t>
            </a:r>
            <a:r>
              <a:rPr lang="en-US" sz="1200" dirty="0"/>
              <a:t>o </a:t>
            </a:r>
            <a:r>
              <a:rPr lang="en-US" sz="1200" dirty="0" err="1"/>
              <a:t>e</a:t>
            </a:r>
            <a:r>
              <a:rPr lang="en-US" altLang="en-US" sz="1200" dirty="0" err="1"/>
              <a:t>ncuestas</a:t>
            </a:r>
            <a:r>
              <a:rPr lang="en-US" altLang="en-US" sz="1200" dirty="0"/>
              <a:t> </a:t>
            </a:r>
            <a:r>
              <a:rPr lang="en-US" altLang="en-US" sz="1200" dirty="0" err="1"/>
              <a:t>en</a:t>
            </a:r>
            <a:r>
              <a:rPr lang="en-US" altLang="en-US" sz="1200" dirty="0"/>
              <a:t> </a:t>
            </a:r>
            <a:r>
              <a:rPr lang="en-US" altLang="en-US" sz="1200" dirty="0" err="1"/>
              <a:t>línea</a:t>
            </a:r>
            <a:r>
              <a:rPr lang="en-US" altLang="en-US" sz="1200" dirty="0"/>
              <a:t>.</a:t>
            </a:r>
            <a:endParaRPr lang="en-US" sz="1200" dirty="0"/>
          </a:p>
          <a:p>
            <a:pPr marL="685800" marR="0" lvl="1"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200" b="1" dirty="0" err="1"/>
              <a:t>Observación</a:t>
            </a:r>
            <a:r>
              <a:rPr lang="en-US" sz="1200" b="1" dirty="0"/>
              <a:t> </a:t>
            </a:r>
            <a:r>
              <a:rPr lang="en-US" sz="1200" b="1" dirty="0" err="1"/>
              <a:t>directa</a:t>
            </a:r>
            <a:r>
              <a:rPr lang="en-US" sz="1200" dirty="0"/>
              <a:t>, </a:t>
            </a:r>
            <a:r>
              <a:rPr lang="en-US" sz="1200" dirty="0" err="1"/>
              <a:t>por</a:t>
            </a:r>
            <a:r>
              <a:rPr lang="en-US" sz="1200" dirty="0"/>
              <a:t> </a:t>
            </a:r>
            <a:r>
              <a:rPr lang="en-US" sz="1200" dirty="0" err="1"/>
              <a:t>ejemplo</a:t>
            </a:r>
            <a:r>
              <a:rPr lang="en-US" sz="1200" dirty="0"/>
              <a:t> </a:t>
            </a:r>
            <a:r>
              <a:rPr lang="en-US" altLang="en-US" sz="1200" dirty="0" err="1"/>
              <a:t>registros</a:t>
            </a:r>
            <a:r>
              <a:rPr lang="en-US" altLang="en-US" sz="1200" dirty="0"/>
              <a:t> de </a:t>
            </a:r>
            <a:r>
              <a:rPr lang="en-US" altLang="en-US" sz="1200" dirty="0" err="1"/>
              <a:t>visitas</a:t>
            </a:r>
            <a:r>
              <a:rPr lang="en-US" altLang="en-US" sz="1200" dirty="0"/>
              <a:t> in situ, </a:t>
            </a:r>
            <a:r>
              <a:rPr lang="en-US" sz="1200" dirty="0" err="1"/>
              <a:t>observaci</a:t>
            </a:r>
            <a:r>
              <a:rPr lang="es-CO" sz="1200" dirty="0" err="1"/>
              <a:t>ón</a:t>
            </a:r>
            <a:r>
              <a:rPr lang="es-CO" sz="1200" dirty="0"/>
              <a:t> de la prestación de servicios </a:t>
            </a:r>
            <a:r>
              <a:rPr lang="en-US" sz="1200" dirty="0"/>
              <a:t>o </a:t>
            </a:r>
            <a:r>
              <a:rPr lang="en-US" sz="1200" dirty="0" err="1"/>
              <a:t>el</a:t>
            </a:r>
            <a:r>
              <a:rPr lang="en-US" sz="1200" dirty="0"/>
              <a:t> </a:t>
            </a:r>
            <a:r>
              <a:rPr lang="en-US" sz="1200" dirty="0" err="1"/>
              <a:t>uso</a:t>
            </a:r>
            <a:r>
              <a:rPr lang="en-US" sz="1200" dirty="0"/>
              <a:t> de </a:t>
            </a:r>
            <a:r>
              <a:rPr lang="es-ES" altLang="en-US" sz="1200" dirty="0"/>
              <a:t>listas de verificación.</a:t>
            </a:r>
            <a:endParaRPr lang="en-US" sz="1200" dirty="0"/>
          </a:p>
          <a:p>
            <a:pPr marL="685800" lvl="1" indent="-228600">
              <a:lnSpc>
                <a:spcPct val="110000"/>
              </a:lnSpc>
              <a:buFont typeface="Arial" panose="020B0604020202020204" pitchFamily="34" charset="0"/>
              <a:buChar char="•"/>
            </a:pPr>
            <a:r>
              <a:rPr lang="es-ES" altLang="en-US" sz="1200" b="1" dirty="0"/>
              <a:t>Pruebas de conocimientos o competencias</a:t>
            </a:r>
            <a:r>
              <a:rPr lang="en-US" altLang="en-US" sz="1200" b="1" dirty="0"/>
              <a:t> </a:t>
            </a:r>
            <a:r>
              <a:rPr lang="en-US" sz="1200" dirty="0"/>
              <a:t> </a:t>
            </a:r>
            <a:r>
              <a:rPr lang="en-US" sz="1200" dirty="0" err="1"/>
              <a:t>realizadas</a:t>
            </a:r>
            <a:r>
              <a:rPr lang="en-US" sz="1200" dirty="0"/>
              <a:t> </a:t>
            </a:r>
            <a:r>
              <a:rPr lang="en-US" sz="1200" dirty="0" err="1"/>
              <a:t>después</a:t>
            </a:r>
            <a:r>
              <a:rPr lang="en-US" sz="1200" dirty="0"/>
              <a:t> de las </a:t>
            </a:r>
            <a:r>
              <a:rPr lang="en-US" sz="1200" dirty="0" err="1"/>
              <a:t>capacitaciones</a:t>
            </a:r>
            <a:r>
              <a:rPr lang="en-US" sz="1200" dirty="0"/>
              <a:t>, </a:t>
            </a:r>
            <a:r>
              <a:rPr lang="en-US" sz="1200" dirty="0" err="1"/>
              <a:t>aseroramiento</a:t>
            </a:r>
            <a:r>
              <a:rPr lang="en-US" sz="1200" dirty="0"/>
              <a:t> o </a:t>
            </a:r>
            <a:r>
              <a:rPr lang="es-ES" dirty="0"/>
              <a:t>cualquier otra actividad orientada a la capacitación</a:t>
            </a:r>
            <a:r>
              <a:rPr lang="en-US" sz="1200" dirty="0"/>
              <a:t>; y</a:t>
            </a:r>
          </a:p>
          <a:p>
            <a:pPr marL="685800" lvl="1" indent="-228600">
              <a:lnSpc>
                <a:spcPct val="110000"/>
              </a:lnSpc>
              <a:buFont typeface="Arial" panose="020B0604020202020204" pitchFamily="34" charset="0"/>
              <a:buChar char="•"/>
            </a:pPr>
            <a:r>
              <a:rPr lang="es-ES" altLang="en-US" sz="1200" b="1" dirty="0"/>
              <a:t>Registros del proyecto, </a:t>
            </a:r>
            <a:r>
              <a:rPr lang="es-ES" altLang="en-US" sz="1200" b="0" dirty="0"/>
              <a:t>por ejemplo listas de asistencia, registros de reuniones y formularios de </a:t>
            </a:r>
            <a:r>
              <a:rPr lang="es-ES" altLang="en-US" sz="1200" b="0" dirty="0" err="1"/>
              <a:t>inscripci</a:t>
            </a:r>
            <a:r>
              <a:rPr lang="es-CO" altLang="en-US" sz="1200" b="0" dirty="0" err="1"/>
              <a:t>ón</a:t>
            </a:r>
            <a:r>
              <a:rPr lang="es-CO" altLang="en-US" sz="1200" b="0" dirty="0"/>
              <a:t>.</a:t>
            </a:r>
            <a:r>
              <a:rPr lang="es-ES" altLang="en-US" sz="1200" b="0" dirty="0"/>
              <a:t> </a:t>
            </a:r>
            <a:endParaRPr lang="en-US" sz="1200" b="0" dirty="0"/>
          </a:p>
          <a:p>
            <a:pPr marL="685800" lvl="1" indent="-228600">
              <a:lnSpc>
                <a:spcPct val="110000"/>
              </a:lnSpc>
              <a:buFont typeface="Arial" panose="020B0604020202020204" pitchFamily="34" charset="0"/>
              <a:buChar char="•"/>
            </a:pPr>
            <a:r>
              <a:rPr lang="en-US" sz="1200" dirty="0"/>
              <a:t>Las </a:t>
            </a:r>
            <a:r>
              <a:rPr lang="en-US" sz="1200" dirty="0" err="1"/>
              <a:t>fuentes</a:t>
            </a:r>
            <a:r>
              <a:rPr lang="en-US" sz="1200" dirty="0"/>
              <a:t> </a:t>
            </a:r>
            <a:r>
              <a:rPr lang="en-US" sz="1200" dirty="0" err="1"/>
              <a:t>secundarias</a:t>
            </a:r>
            <a:r>
              <a:rPr lang="en-US" sz="1200" dirty="0"/>
              <a:t>, es </a:t>
            </a:r>
            <a:r>
              <a:rPr lang="en-US" sz="1200" dirty="0" err="1"/>
              <a:t>decir</a:t>
            </a:r>
            <a:r>
              <a:rPr lang="en-US" sz="1200" dirty="0"/>
              <a:t> </a:t>
            </a:r>
            <a:r>
              <a:rPr lang="en-US" sz="1200" dirty="0" err="1"/>
              <a:t>datos</a:t>
            </a:r>
            <a:r>
              <a:rPr lang="en-US" sz="1200" dirty="0"/>
              <a:t> </a:t>
            </a:r>
            <a:r>
              <a:rPr lang="en-US" sz="1200" dirty="0" err="1"/>
              <a:t>levantados</a:t>
            </a:r>
            <a:r>
              <a:rPr lang="en-US" sz="1200" dirty="0"/>
              <a:t> </a:t>
            </a:r>
            <a:r>
              <a:rPr lang="en-US" sz="1200" dirty="0" err="1"/>
              <a:t>por</a:t>
            </a:r>
            <a:r>
              <a:rPr lang="en-US" sz="1200" dirty="0"/>
              <a:t> </a:t>
            </a:r>
            <a:r>
              <a:rPr lang="en-US" sz="1200" dirty="0" err="1"/>
              <a:t>otras</a:t>
            </a:r>
            <a:r>
              <a:rPr lang="en-US" sz="1200" dirty="0"/>
              <a:t> </a:t>
            </a:r>
            <a:r>
              <a:rPr lang="en-US" sz="1200" dirty="0" err="1"/>
              <a:t>organizaciones</a:t>
            </a:r>
            <a:r>
              <a:rPr lang="en-US" sz="1200" dirty="0"/>
              <a:t>, </a:t>
            </a:r>
            <a:r>
              <a:rPr lang="en-US" sz="1200" dirty="0" err="1"/>
              <a:t>incluyen</a:t>
            </a:r>
            <a:r>
              <a:rPr lang="en-US" sz="1200" dirty="0"/>
              <a:t>:</a:t>
            </a:r>
          </a:p>
          <a:p>
            <a:pPr marL="1143000" marR="0" lvl="2"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200" b="1" dirty="0" err="1"/>
              <a:t>Datos</a:t>
            </a:r>
            <a:r>
              <a:rPr lang="en-US" sz="1200" b="1" dirty="0"/>
              <a:t> </a:t>
            </a:r>
            <a:r>
              <a:rPr lang="en-US" sz="1200" b="1" dirty="0" err="1"/>
              <a:t>levantados</a:t>
            </a:r>
            <a:r>
              <a:rPr lang="en-US" sz="1200" b="1" dirty="0"/>
              <a:t> </a:t>
            </a:r>
            <a:r>
              <a:rPr lang="en-US" sz="1200" b="1" dirty="0" err="1"/>
              <a:t>por</a:t>
            </a:r>
            <a:r>
              <a:rPr lang="en-US" sz="1200" b="1" dirty="0"/>
              <a:t> </a:t>
            </a:r>
            <a:r>
              <a:rPr lang="en-US" sz="1200" b="1" dirty="0" err="1"/>
              <a:t>entidades</a:t>
            </a:r>
            <a:r>
              <a:rPr lang="en-US" sz="1200" b="1" dirty="0"/>
              <a:t> </a:t>
            </a:r>
            <a:r>
              <a:rPr lang="en-US" sz="1200" b="1" dirty="0" err="1"/>
              <a:t>gubernamentales</a:t>
            </a:r>
            <a:r>
              <a:rPr lang="en-US" sz="1200" dirty="0" err="1"/>
              <a:t>,por</a:t>
            </a:r>
            <a:r>
              <a:rPr lang="en-US" sz="1200" dirty="0"/>
              <a:t> </a:t>
            </a:r>
            <a:r>
              <a:rPr lang="en-US" sz="1200" dirty="0" err="1"/>
              <a:t>ejemplo</a:t>
            </a:r>
            <a:r>
              <a:rPr lang="en-US" sz="1200" dirty="0"/>
              <a:t> </a:t>
            </a:r>
            <a:r>
              <a:rPr lang="es-ES" sz="1200" dirty="0"/>
              <a:t>datos del censo o datos o informes de inspecciones</a:t>
            </a:r>
            <a:endParaRPr lang="en-US" sz="1200" dirty="0"/>
          </a:p>
          <a:p>
            <a:pPr marL="1143000" lvl="2" indent="-228600">
              <a:lnSpc>
                <a:spcPct val="110000"/>
              </a:lnSpc>
              <a:buFont typeface="Arial" panose="020B0604020202020204" pitchFamily="34" charset="0"/>
              <a:buChar char="•"/>
            </a:pPr>
            <a:r>
              <a:rPr lang="es-ES" sz="1200" b="1" kern="1200" dirty="0">
                <a:solidFill>
                  <a:schemeClr val="tx1"/>
                </a:solidFill>
                <a:latin typeface="+mn-lt"/>
                <a:ea typeface="+mn-ea"/>
                <a:cs typeface="+mn-cs"/>
              </a:rPr>
              <a:t>Datos administrativos recopilados por partes interesadas</a:t>
            </a:r>
            <a:r>
              <a:rPr lang="en-US" sz="1200" dirty="0"/>
              <a:t>, </a:t>
            </a:r>
            <a:r>
              <a:rPr lang="en-US" sz="1200" dirty="0" err="1"/>
              <a:t>por</a:t>
            </a:r>
            <a:r>
              <a:rPr lang="en-US" sz="1200" dirty="0"/>
              <a:t> </a:t>
            </a:r>
            <a:r>
              <a:rPr lang="en-US" sz="1200" dirty="0" err="1"/>
              <a:t>ejemplo</a:t>
            </a:r>
            <a:r>
              <a:rPr lang="en-US" sz="1200" dirty="0"/>
              <a:t> </a:t>
            </a:r>
            <a:r>
              <a:rPr lang="en-US" sz="1200" dirty="0" err="1"/>
              <a:t>registros</a:t>
            </a:r>
            <a:r>
              <a:rPr lang="en-US" sz="1200" dirty="0"/>
              <a:t> </a:t>
            </a:r>
            <a:r>
              <a:rPr lang="en-US" sz="1200" dirty="0" err="1"/>
              <a:t>escolares</a:t>
            </a:r>
            <a:r>
              <a:rPr lang="en-US" sz="1200" dirty="0"/>
              <a:t> o </a:t>
            </a:r>
            <a:r>
              <a:rPr lang="en-US" sz="1200" dirty="0" err="1"/>
              <a:t>empresariales</a:t>
            </a:r>
            <a:r>
              <a:rPr lang="en-US" sz="1200" dirty="0"/>
              <a:t>.</a:t>
            </a:r>
          </a:p>
          <a:p>
            <a:pPr marL="1143000" lvl="2" indent="-228600">
              <a:lnSpc>
                <a:spcPct val="110000"/>
              </a:lnSpc>
              <a:buFont typeface="Arial" panose="020B0604020202020204" pitchFamily="34" charset="0"/>
              <a:buChar char="•"/>
            </a:pPr>
            <a:r>
              <a:rPr lang="es-ES" b="1" dirty="0"/>
              <a:t>Investigación documental o bibliográfica</a:t>
            </a:r>
            <a:r>
              <a:rPr lang="en-US" sz="1200" b="1" dirty="0"/>
              <a:t> </a:t>
            </a:r>
            <a:r>
              <a:rPr lang="en-US" sz="1200" dirty="0" err="1"/>
              <a:t>relevante</a:t>
            </a:r>
            <a:r>
              <a:rPr lang="en-US" sz="1200" dirty="0"/>
              <a:t>.</a:t>
            </a:r>
          </a:p>
          <a:p>
            <a:pPr marL="1143000" marR="0" lvl="2"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b="1" dirty="0" err="1"/>
              <a:t>Análisis</a:t>
            </a:r>
            <a:r>
              <a:rPr lang="en-US" b="1" dirty="0"/>
              <a:t> de </a:t>
            </a:r>
            <a:r>
              <a:rPr lang="en-US" b="1" dirty="0" err="1"/>
              <a:t>datos</a:t>
            </a:r>
            <a:r>
              <a:rPr lang="en-US" b="1" dirty="0"/>
              <a:t>, </a:t>
            </a:r>
            <a:r>
              <a:rPr lang="en-US" sz="1200" b="1" dirty="0" err="1"/>
              <a:t>reportes</a:t>
            </a:r>
            <a:r>
              <a:rPr lang="en-US" sz="1200" b="1" dirty="0"/>
              <a:t> y </a:t>
            </a:r>
            <a:r>
              <a:rPr lang="en-US" sz="1200" b="1" dirty="0" err="1"/>
              <a:t>estudios</a:t>
            </a:r>
            <a:r>
              <a:rPr lang="en-US" sz="1200" b="1" dirty="0"/>
              <a:t> </a:t>
            </a:r>
            <a:r>
              <a:rPr lang="en-US" sz="1800" b="1" kern="1200" dirty="0">
                <a:solidFill>
                  <a:srgbClr val="000000"/>
                </a:solidFill>
                <a:effectLst/>
                <a:latin typeface="Calibri" panose="020F0502020204030204" pitchFamily="34" charset="0"/>
                <a:ea typeface="+mn-ea"/>
                <a:cs typeface="+mn-cs"/>
              </a:rPr>
              <a:t>p</a:t>
            </a:r>
            <a:r>
              <a:rPr lang="es-CO" sz="1800" b="1" kern="1200" dirty="0" err="1">
                <a:solidFill>
                  <a:srgbClr val="000000"/>
                </a:solidFill>
                <a:effectLst/>
                <a:latin typeface="Calibri" panose="020F0502020204030204" pitchFamily="34" charset="0"/>
                <a:ea typeface="+mn-ea"/>
                <a:cs typeface="+mn-cs"/>
              </a:rPr>
              <a:t>úblicos</a:t>
            </a:r>
            <a:r>
              <a:rPr lang="en-US" sz="1200" dirty="0"/>
              <a:t>.</a:t>
            </a:r>
          </a:p>
          <a:p>
            <a:endParaRPr lang="en-US" dirty="0"/>
          </a:p>
        </p:txBody>
      </p:sp>
    </p:spTree>
    <p:extLst>
      <p:ext uri="{BB962C8B-B14F-4D97-AF65-F5344CB8AC3E}">
        <p14:creationId xmlns:p14="http://schemas.microsoft.com/office/powerpoint/2010/main" val="813809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hyperlink" Target="https://thetoolkit.me/123-method/metrics-based-evaluation/metrics-step-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9.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hyperlink" Target="https://pixabay.com/fr/d-affaires-personnes-l-%C3%A9quipe-1180883/" TargetMode="External"/></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7.xml"/><Relationship Id="rId7" Type="http://schemas.openxmlformats.org/officeDocument/2006/relationships/diagramColors" Target="../diagrams/colors5.xml"/><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hyperlink" Target="https://thetoolkit.me/123-method/metrics-based-evaluation/metrics-step-2/"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pdf" TargetMode="External"/><Relationship Id="rId7" Type="http://schemas.openxmlformats.org/officeDocument/2006/relationships/hyperlink" Target="https://eca.state.gov/files/bureau/eca_survey_best_practices_final_formatted.pdf"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hyperlink" Target="https://publications.iom.int/system/files/pdf/IOM-Monitoring-and-Evaluation-Guidelines-Chapter-4_0.pdf" TargetMode="External"/><Relationship Id="rId5" Type="http://schemas.openxmlformats.org/officeDocument/2006/relationships/hyperlink" Target="https://orange.ngo/wp-content/uploads/2017/08/The-Ultimate-Guide-to-Effective-Data-Collection.pdf" TargetMode="External"/><Relationship Id="rId4" Type="http://schemas.openxmlformats.org/officeDocument/2006/relationships/hyperlink" Target="https://usaidlearninglab.org/sites/default/files/resource/files/data_collection_perf_monitoring_final2021.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 Conceptos de Monitoreo y Evaluación: Elaborando Instrumentos para el Levantamiento de Datos&#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a:xfrm>
            <a:off x="1751777" y="1940312"/>
            <a:ext cx="4846320" cy="3466994"/>
          </a:xfrm>
        </p:spPr>
        <p:txBody>
          <a:bodyPr>
            <a:normAutofit fontScale="90000"/>
          </a:bodyPr>
          <a:lstStyle/>
          <a:p>
            <a:r>
              <a:rPr lang="es-ES_tradnl" sz="4000" b="1" kern="1200" spc="120" baseline="0" dirty="0">
                <a:solidFill>
                  <a:srgbClr val="FFFFFF"/>
                </a:solidFill>
                <a:effectLst/>
                <a:latin typeface="Arial" panose="020B0604020202020204" pitchFamily="34" charset="0"/>
                <a:ea typeface="+mj-ea"/>
                <a:cs typeface="Arial" panose="020B0604020202020204" pitchFamily="34" charset="0"/>
              </a:rPr>
              <a:t>Conceptos de Monitoreo y Evaluación</a:t>
            </a:r>
            <a:r>
              <a:rPr lang="es-ES_tradnl" b="1" dirty="0"/>
              <a:t>: </a:t>
            </a:r>
            <a:r>
              <a:rPr lang="en-US" b="1" dirty="0"/>
              <a:t> </a:t>
            </a:r>
            <a:br>
              <a:rPr lang="en-US" b="1" dirty="0"/>
            </a:br>
            <a:r>
              <a:rPr lang="en-US" b="1" dirty="0" err="1"/>
              <a:t>Elaborando</a:t>
            </a:r>
            <a:r>
              <a:rPr lang="en-US" b="1" dirty="0"/>
              <a:t> </a:t>
            </a:r>
            <a:r>
              <a:rPr lang="es-ES_tradnl" sz="4000" b="1" dirty="0">
                <a:effectLst/>
                <a:ea typeface="Calibri" panose="020F0502020204030204" pitchFamily="34" charset="0"/>
              </a:rPr>
              <a:t>Instrumentos</a:t>
            </a:r>
            <a:r>
              <a:rPr lang="en-US" b="1" dirty="0"/>
              <a:t> para </a:t>
            </a:r>
            <a:r>
              <a:rPr lang="en-US" b="1" dirty="0" err="1"/>
              <a:t>el</a:t>
            </a:r>
            <a:r>
              <a:rPr lang="en-US" b="1" dirty="0"/>
              <a:t> </a:t>
            </a:r>
            <a:r>
              <a:rPr lang="en-US" b="1" dirty="0" err="1"/>
              <a:t>Levantamiento</a:t>
            </a:r>
            <a:r>
              <a:rPr lang="en-US" b="1" dirty="0"/>
              <a:t> de </a:t>
            </a:r>
            <a:r>
              <a:rPr lang="en-US" b="1" dirty="0" err="1"/>
              <a:t>Datos</a:t>
            </a:r>
            <a:endParaRPr lang="en-US" b="1" dirty="0"/>
          </a:p>
        </p:txBody>
      </p:sp>
      <p:sp>
        <p:nvSpPr>
          <p:cNvPr id="3" name="Subtitle 2">
            <a:extLst>
              <a:ext uri="{FF2B5EF4-FFF2-40B4-BE49-F238E27FC236}">
                <a16:creationId xmlns:a16="http://schemas.microsoft.com/office/drawing/2014/main" id="{9C0F7688-9440-4BC5-BA99-C7439BDE9FB4}"/>
              </a:ext>
            </a:extLst>
          </p:cNvPr>
          <p:cNvSpPr>
            <a:spLocks noGrp="1"/>
          </p:cNvSpPr>
          <p:nvPr>
            <p:ph type="subTitle" idx="1"/>
          </p:nvPr>
        </p:nvSpPr>
        <p:spPr>
          <a:xfrm>
            <a:off x="1706057" y="5553344"/>
            <a:ext cx="4846320" cy="448056"/>
          </a:xfrm>
        </p:spPr>
        <p:txBody>
          <a:bodyPr/>
          <a:lstStyle/>
          <a:p>
            <a:pPr algn="r"/>
            <a:r>
              <a:rPr lang="en-US" dirty="0"/>
              <a:t>2022</a:t>
            </a:r>
          </a:p>
        </p:txBody>
      </p:sp>
    </p:spTree>
    <p:extLst>
      <p:ext uri="{BB962C8B-B14F-4D97-AF65-F5344CB8AC3E}">
        <p14:creationId xmlns:p14="http://schemas.microsoft.com/office/powerpoint/2010/main" val="25026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0: Tipos de Datos: Cuantitativos y Cualitativos">
            <a:extLst>
              <a:ext uri="{FF2B5EF4-FFF2-40B4-BE49-F238E27FC236}">
                <a16:creationId xmlns:a16="http://schemas.microsoft.com/office/drawing/2014/main" id="{AA5A2B27-8A8B-43EF-AF60-BD11A6E41202}"/>
              </a:ext>
            </a:extLst>
          </p:cNvPr>
          <p:cNvSpPr>
            <a:spLocks noGrp="1"/>
          </p:cNvSpPr>
          <p:nvPr>
            <p:ph type="ctrTitle"/>
          </p:nvPr>
        </p:nvSpPr>
        <p:spPr>
          <a:xfrm>
            <a:off x="556843" y="122885"/>
            <a:ext cx="10766278" cy="961175"/>
          </a:xfrm>
        </p:spPr>
        <p:txBody>
          <a:bodyPr>
            <a:normAutofit/>
          </a:bodyPr>
          <a:lstStyle/>
          <a:p>
            <a:pPr algn="l"/>
            <a:r>
              <a:rPr lang="es-ES" sz="4400" dirty="0"/>
              <a:t>Tipos de Datos: Cuantitativos y Cualitativos</a:t>
            </a:r>
            <a:endParaRPr lang="en-US" sz="4400" dirty="0"/>
          </a:p>
        </p:txBody>
      </p:sp>
      <p:sp>
        <p:nvSpPr>
          <p:cNvPr id="9" name="Freeform 11" descr="Cuantitativo&#10;">
            <a:extLst>
              <a:ext uri="{FF2B5EF4-FFF2-40B4-BE49-F238E27FC236}">
                <a16:creationId xmlns:a16="http://schemas.microsoft.com/office/drawing/2014/main" id="{698A09C3-0939-46AB-96DB-49134C8E2299}"/>
              </a:ext>
            </a:extLst>
          </p:cNvPr>
          <p:cNvSpPr/>
          <p:nvPr/>
        </p:nvSpPr>
        <p:spPr>
          <a:xfrm>
            <a:off x="776242" y="1421205"/>
            <a:ext cx="5231153" cy="434615"/>
          </a:xfrm>
          <a:custGeom>
            <a:avLst/>
            <a:gdLst>
              <a:gd name="connsiteX0" fmla="*/ 58199 w 3069822"/>
              <a:gd name="connsiteY0" fmla="*/ 0 h 349125"/>
              <a:gd name="connsiteX1" fmla="*/ 3011623 w 3069822"/>
              <a:gd name="connsiteY1" fmla="*/ 0 h 349125"/>
              <a:gd name="connsiteX2" fmla="*/ 3069822 w 3069822"/>
              <a:gd name="connsiteY2" fmla="*/ 58199 h 349125"/>
              <a:gd name="connsiteX3" fmla="*/ 3069822 w 3069822"/>
              <a:gd name="connsiteY3" fmla="*/ 349125 h 349125"/>
              <a:gd name="connsiteX4" fmla="*/ 3069822 w 3069822"/>
              <a:gd name="connsiteY4" fmla="*/ 349125 h 349125"/>
              <a:gd name="connsiteX5" fmla="*/ 0 w 3069822"/>
              <a:gd name="connsiteY5" fmla="*/ 349125 h 349125"/>
              <a:gd name="connsiteX6" fmla="*/ 0 w 3069822"/>
              <a:gd name="connsiteY6" fmla="*/ 349125 h 349125"/>
              <a:gd name="connsiteX7" fmla="*/ 0 w 3069822"/>
              <a:gd name="connsiteY7" fmla="*/ 58199 h 349125"/>
              <a:gd name="connsiteX8" fmla="*/ 58199 w 3069822"/>
              <a:gd name="connsiteY8" fmla="*/ 0 h 34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9822" h="349125">
                <a:moveTo>
                  <a:pt x="58199" y="0"/>
                </a:moveTo>
                <a:lnTo>
                  <a:pt x="3011623" y="0"/>
                </a:lnTo>
                <a:cubicBezTo>
                  <a:pt x="3043765" y="0"/>
                  <a:pt x="3069822" y="26057"/>
                  <a:pt x="3069822" y="58199"/>
                </a:cubicBezTo>
                <a:lnTo>
                  <a:pt x="3069822" y="349125"/>
                </a:lnTo>
                <a:lnTo>
                  <a:pt x="3069822" y="349125"/>
                </a:lnTo>
                <a:lnTo>
                  <a:pt x="0" y="349125"/>
                </a:lnTo>
                <a:lnTo>
                  <a:pt x="0" y="349125"/>
                </a:lnTo>
                <a:lnTo>
                  <a:pt x="0" y="58199"/>
                </a:lnTo>
                <a:cubicBezTo>
                  <a:pt x="0" y="26057"/>
                  <a:pt x="26057" y="0"/>
                  <a:pt x="58199" y="0"/>
                </a:cubicBezTo>
                <a:close/>
              </a:path>
            </a:pathLst>
          </a:custGeom>
          <a:solidFill>
            <a:srgbClr val="002F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146" tIns="55146" rIns="55146" bIns="38100" numCol="1" spcCol="1270" anchor="ctr" anchorCtr="0">
            <a:noAutofit/>
          </a:bodyPr>
          <a:lstStyle/>
          <a:p>
            <a:pPr algn="ctr" defTabSz="889000">
              <a:lnSpc>
                <a:spcPct val="90000"/>
              </a:lnSpc>
              <a:spcBef>
                <a:spcPct val="0"/>
              </a:spcBef>
              <a:spcAft>
                <a:spcPct val="35000"/>
              </a:spcAft>
            </a:pPr>
            <a:r>
              <a:rPr lang="en-US" sz="2800" b="1" dirty="0" err="1"/>
              <a:t>Cuantitativo</a:t>
            </a:r>
            <a:endParaRPr lang="en-US" sz="2800" dirty="0"/>
          </a:p>
        </p:txBody>
      </p:sp>
      <p:sp>
        <p:nvSpPr>
          <p:cNvPr id="3" name="Rectangle 2" descr="Basado en números, cuantificable&#10;Muestra cuántos, qué cantidad y con qué frecuencia&#10;Los métodos miden y cuantifican (p. ej., preguntas de encuesta cerradas)&#10;Evaluado a través del análisis estadístico&#10;Ejemplos: &#10;Edad, altura, ingresos, asistencia, tamaño del grupo, calificación, retroalimentación/opinión basada en una escala fija.&#10;">
            <a:extLst>
              <a:ext uri="{FF2B5EF4-FFF2-40B4-BE49-F238E27FC236}">
                <a16:creationId xmlns:a16="http://schemas.microsoft.com/office/drawing/2014/main" id="{4567AFD2-0474-4BAD-ACF0-39A88B56CF24}"/>
              </a:ext>
            </a:extLst>
          </p:cNvPr>
          <p:cNvSpPr/>
          <p:nvPr/>
        </p:nvSpPr>
        <p:spPr>
          <a:xfrm>
            <a:off x="776242" y="1855820"/>
            <a:ext cx="5231153" cy="4289156"/>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Freeform 14" descr="Cualitativo&#10;">
            <a:extLst>
              <a:ext uri="{FF2B5EF4-FFF2-40B4-BE49-F238E27FC236}">
                <a16:creationId xmlns:a16="http://schemas.microsoft.com/office/drawing/2014/main" id="{9745D7C7-8382-4B5E-9C79-19E9D1E820D3}"/>
              </a:ext>
            </a:extLst>
          </p:cNvPr>
          <p:cNvSpPr/>
          <p:nvPr/>
        </p:nvSpPr>
        <p:spPr>
          <a:xfrm>
            <a:off x="6418182" y="1415586"/>
            <a:ext cx="5432409" cy="485262"/>
          </a:xfrm>
          <a:custGeom>
            <a:avLst/>
            <a:gdLst>
              <a:gd name="connsiteX0" fmla="*/ 59562 w 2985595"/>
              <a:gd name="connsiteY0" fmla="*/ 0 h 357301"/>
              <a:gd name="connsiteX1" fmla="*/ 2926033 w 2985595"/>
              <a:gd name="connsiteY1" fmla="*/ 0 h 357301"/>
              <a:gd name="connsiteX2" fmla="*/ 2985595 w 2985595"/>
              <a:gd name="connsiteY2" fmla="*/ 59562 h 357301"/>
              <a:gd name="connsiteX3" fmla="*/ 2985595 w 2985595"/>
              <a:gd name="connsiteY3" fmla="*/ 357301 h 357301"/>
              <a:gd name="connsiteX4" fmla="*/ 2985595 w 2985595"/>
              <a:gd name="connsiteY4" fmla="*/ 357301 h 357301"/>
              <a:gd name="connsiteX5" fmla="*/ 0 w 2985595"/>
              <a:gd name="connsiteY5" fmla="*/ 357301 h 357301"/>
              <a:gd name="connsiteX6" fmla="*/ 0 w 2985595"/>
              <a:gd name="connsiteY6" fmla="*/ 357301 h 357301"/>
              <a:gd name="connsiteX7" fmla="*/ 0 w 2985595"/>
              <a:gd name="connsiteY7" fmla="*/ 59562 h 357301"/>
              <a:gd name="connsiteX8" fmla="*/ 59562 w 2985595"/>
              <a:gd name="connsiteY8" fmla="*/ 0 h 3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5595" h="357301">
                <a:moveTo>
                  <a:pt x="59562" y="0"/>
                </a:moveTo>
                <a:lnTo>
                  <a:pt x="2926033" y="0"/>
                </a:lnTo>
                <a:cubicBezTo>
                  <a:pt x="2958928" y="0"/>
                  <a:pt x="2985595" y="26667"/>
                  <a:pt x="2985595" y="59562"/>
                </a:cubicBezTo>
                <a:lnTo>
                  <a:pt x="2985595" y="357301"/>
                </a:lnTo>
                <a:lnTo>
                  <a:pt x="2985595" y="357301"/>
                </a:lnTo>
                <a:lnTo>
                  <a:pt x="0" y="357301"/>
                </a:lnTo>
                <a:lnTo>
                  <a:pt x="0" y="357301"/>
                </a:lnTo>
                <a:lnTo>
                  <a:pt x="0" y="59562"/>
                </a:lnTo>
                <a:cubicBezTo>
                  <a:pt x="0" y="26667"/>
                  <a:pt x="26667" y="0"/>
                  <a:pt x="59562" y="0"/>
                </a:cubicBezTo>
                <a:close/>
              </a:path>
            </a:pathLst>
          </a:custGeom>
          <a:solidFill>
            <a:srgbClr val="002F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545" tIns="55545" rIns="55545" bIns="38100" numCol="1" spcCol="1270" anchor="ctr" anchorCtr="0">
            <a:noAutofit/>
          </a:bodyPr>
          <a:lstStyle/>
          <a:p>
            <a:pPr lvl="1" algn="ctr" defTabSz="889000">
              <a:lnSpc>
                <a:spcPct val="90000"/>
              </a:lnSpc>
              <a:spcBef>
                <a:spcPct val="0"/>
              </a:spcBef>
              <a:spcAft>
                <a:spcPct val="35000"/>
              </a:spcAft>
            </a:pPr>
            <a:r>
              <a:rPr lang="en-US" sz="2800" b="1" dirty="0" err="1"/>
              <a:t>Cualitativo</a:t>
            </a:r>
            <a:endParaRPr lang="en-US" sz="2800" b="1" dirty="0"/>
          </a:p>
        </p:txBody>
      </p:sp>
      <p:sp>
        <p:nvSpPr>
          <p:cNvPr id="24" name="Rectangle 23" descr="Basado en la interpretación y descriptivo&#10;Ayuda a entender qué sucedió, por qué y cómo &#10;Subjetivo y único&#10;Fomenta el diálogo y el análisis de actitudes y comportamientos. &#10;Los métodos son entrevistar y observar.&#10; Se consolidan los datos en categorías y temas para el análisis (p. ej., análisis de contenido)&#10;Ejemplos: &#10;Retroalimentación, estrategias para resolver problemas utilizadas, cambios o explicación de comportamientos, observaciones o perspectivas individuales o grupales.&#10;">
            <a:extLst>
              <a:ext uri="{FF2B5EF4-FFF2-40B4-BE49-F238E27FC236}">
                <a16:creationId xmlns:a16="http://schemas.microsoft.com/office/drawing/2014/main" id="{117C7DF8-B493-4D1B-9537-A0DBB424934C}"/>
              </a:ext>
            </a:extLst>
          </p:cNvPr>
          <p:cNvSpPr/>
          <p:nvPr/>
        </p:nvSpPr>
        <p:spPr>
          <a:xfrm>
            <a:off x="6418183" y="1912686"/>
            <a:ext cx="5432410" cy="4232290"/>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Freeform 12">
            <a:extLst>
              <a:ext uri="{FF2B5EF4-FFF2-40B4-BE49-F238E27FC236}">
                <a16:creationId xmlns:a16="http://schemas.microsoft.com/office/drawing/2014/main" id="{562CEABC-E79A-4E0F-948B-8199D9BFC350}"/>
              </a:ext>
              <a:ext uri="{C183D7F6-B498-43B3-948B-1728B52AA6E4}">
                <adec:decorative xmlns:adec="http://schemas.microsoft.com/office/drawing/2017/decorative" val="1"/>
              </a:ext>
            </a:extLst>
          </p:cNvPr>
          <p:cNvSpPr/>
          <p:nvPr/>
        </p:nvSpPr>
        <p:spPr>
          <a:xfrm>
            <a:off x="365454" y="1971386"/>
            <a:ext cx="5688013" cy="1835833"/>
          </a:xfrm>
          <a:custGeom>
            <a:avLst/>
            <a:gdLst>
              <a:gd name="connsiteX0" fmla="*/ 0 w 7222958"/>
              <a:gd name="connsiteY0" fmla="*/ 0 h 1505887"/>
              <a:gd name="connsiteX1" fmla="*/ 7222958 w 7222958"/>
              <a:gd name="connsiteY1" fmla="*/ 0 h 1505887"/>
              <a:gd name="connsiteX2" fmla="*/ 7222958 w 7222958"/>
              <a:gd name="connsiteY2" fmla="*/ 1505887 h 1505887"/>
              <a:gd name="connsiteX3" fmla="*/ 0 w 7222958"/>
              <a:gd name="connsiteY3" fmla="*/ 1505887 h 1505887"/>
              <a:gd name="connsiteX4" fmla="*/ 0 w 7222958"/>
              <a:gd name="connsiteY4" fmla="*/ 0 h 15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2958" h="1505887">
                <a:moveTo>
                  <a:pt x="0" y="0"/>
                </a:moveTo>
                <a:lnTo>
                  <a:pt x="7222958" y="0"/>
                </a:lnTo>
                <a:lnTo>
                  <a:pt x="7222958" y="1505887"/>
                </a:lnTo>
                <a:lnTo>
                  <a:pt x="0" y="150588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685800" lvl="1" indent="-168275" defTabSz="711200">
              <a:lnSpc>
                <a:spcPct val="90000"/>
              </a:lnSpc>
              <a:spcBef>
                <a:spcPct val="0"/>
              </a:spcBef>
              <a:spcAft>
                <a:spcPct val="15000"/>
              </a:spcAft>
              <a:buChar char="••"/>
            </a:pPr>
            <a:r>
              <a:rPr lang="es-ES" sz="2000" b="1" dirty="0">
                <a:solidFill>
                  <a:schemeClr val="tx1"/>
                </a:solidFill>
              </a:rPr>
              <a:t>Basado en números, </a:t>
            </a:r>
            <a:r>
              <a:rPr lang="es-ES" sz="2000" dirty="0">
                <a:solidFill>
                  <a:schemeClr val="tx1"/>
                </a:solidFill>
              </a:rPr>
              <a:t>cuantificable</a:t>
            </a:r>
          </a:p>
          <a:p>
            <a:pPr marL="685800" lvl="1" indent="-168275" defTabSz="711200">
              <a:lnSpc>
                <a:spcPct val="90000"/>
              </a:lnSpc>
              <a:spcBef>
                <a:spcPct val="0"/>
              </a:spcBef>
              <a:spcAft>
                <a:spcPct val="15000"/>
              </a:spcAft>
              <a:buChar char="••"/>
            </a:pPr>
            <a:r>
              <a:rPr lang="es-ES" sz="2000" dirty="0">
                <a:solidFill>
                  <a:schemeClr val="tx1"/>
                </a:solidFill>
              </a:rPr>
              <a:t>Muestra cuántos, qué cantidad y con qué frecuencia</a:t>
            </a:r>
          </a:p>
          <a:p>
            <a:pPr marL="685800" lvl="1" indent="-168275" defTabSz="711200">
              <a:lnSpc>
                <a:spcPct val="90000"/>
              </a:lnSpc>
              <a:spcBef>
                <a:spcPct val="0"/>
              </a:spcBef>
              <a:spcAft>
                <a:spcPct val="15000"/>
              </a:spcAft>
              <a:buChar char="••"/>
            </a:pPr>
            <a:r>
              <a:rPr lang="es-ES" sz="2000" dirty="0">
                <a:solidFill>
                  <a:schemeClr val="tx1"/>
                </a:solidFill>
              </a:rPr>
              <a:t>Los métodos miden y cuantifican (p. ej., preguntas de encuesta cerradas)</a:t>
            </a:r>
          </a:p>
          <a:p>
            <a:pPr marL="685800" lvl="1" indent="-168275" defTabSz="711200">
              <a:lnSpc>
                <a:spcPct val="90000"/>
              </a:lnSpc>
              <a:spcBef>
                <a:spcPct val="0"/>
              </a:spcBef>
              <a:spcAft>
                <a:spcPct val="15000"/>
              </a:spcAft>
              <a:buChar char="••"/>
            </a:pPr>
            <a:r>
              <a:rPr lang="en-US" sz="2000" dirty="0" err="1">
                <a:solidFill>
                  <a:schemeClr val="tx1"/>
                </a:solidFill>
              </a:rPr>
              <a:t>Evaluado</a:t>
            </a:r>
            <a:r>
              <a:rPr lang="en-US" sz="2000" dirty="0">
                <a:solidFill>
                  <a:schemeClr val="tx1"/>
                </a:solidFill>
              </a:rPr>
              <a:t> a </a:t>
            </a:r>
            <a:r>
              <a:rPr lang="en-US" sz="2000" dirty="0" err="1">
                <a:solidFill>
                  <a:schemeClr val="tx1"/>
                </a:solidFill>
              </a:rPr>
              <a:t>través</a:t>
            </a:r>
            <a:r>
              <a:rPr lang="en-US" sz="2000" dirty="0">
                <a:solidFill>
                  <a:schemeClr val="tx1"/>
                </a:solidFill>
              </a:rPr>
              <a:t> del </a:t>
            </a:r>
            <a:r>
              <a:rPr lang="en-US" sz="2000" dirty="0" err="1">
                <a:solidFill>
                  <a:schemeClr val="tx1"/>
                </a:solidFill>
              </a:rPr>
              <a:t>análisis</a:t>
            </a:r>
            <a:r>
              <a:rPr lang="en-US" sz="2000" dirty="0">
                <a:solidFill>
                  <a:schemeClr val="tx1"/>
                </a:solidFill>
              </a:rPr>
              <a:t> </a:t>
            </a:r>
            <a:r>
              <a:rPr lang="en-US" sz="2000" dirty="0" err="1">
                <a:solidFill>
                  <a:schemeClr val="tx1"/>
                </a:solidFill>
              </a:rPr>
              <a:t>estadístico</a:t>
            </a:r>
            <a:endParaRPr lang="en-US" sz="2000" dirty="0">
              <a:solidFill>
                <a:schemeClr val="tx1"/>
              </a:solidFill>
            </a:endParaRPr>
          </a:p>
          <a:p>
            <a:pPr marL="685800" lvl="1" indent="-168275" defTabSz="711200">
              <a:lnSpc>
                <a:spcPct val="90000"/>
              </a:lnSpc>
              <a:spcBef>
                <a:spcPct val="0"/>
              </a:spcBef>
              <a:spcAft>
                <a:spcPct val="15000"/>
              </a:spcAft>
              <a:buChar char="••"/>
            </a:pPr>
            <a:r>
              <a:rPr lang="en-US" sz="2000" dirty="0" err="1">
                <a:solidFill>
                  <a:schemeClr val="tx1"/>
                </a:solidFill>
              </a:rPr>
              <a:t>Ejemplos</a:t>
            </a:r>
            <a:r>
              <a:rPr lang="en-US" sz="2000" dirty="0">
                <a:solidFill>
                  <a:schemeClr val="tx1"/>
                </a:solidFill>
              </a:rPr>
              <a:t>: </a:t>
            </a:r>
          </a:p>
          <a:p>
            <a:pPr marL="1143000" lvl="2" indent="-168275" defTabSz="711200">
              <a:lnSpc>
                <a:spcPct val="90000"/>
              </a:lnSpc>
              <a:spcBef>
                <a:spcPct val="0"/>
              </a:spcBef>
              <a:spcAft>
                <a:spcPct val="15000"/>
              </a:spcAft>
              <a:buChar char="••"/>
            </a:pPr>
            <a:r>
              <a:rPr lang="es-ES" sz="2000" dirty="0">
                <a:solidFill>
                  <a:srgbClr val="002F6C"/>
                </a:solidFill>
              </a:rPr>
              <a:t>Edad, altura, ingresos, asistencia, tamaño del grupo, </a:t>
            </a:r>
            <a:r>
              <a:rPr lang="es-ES" sz="2000" dirty="0" err="1">
                <a:solidFill>
                  <a:srgbClr val="002F6C"/>
                </a:solidFill>
              </a:rPr>
              <a:t>calificaci</a:t>
            </a:r>
            <a:r>
              <a:rPr lang="es-CO" sz="2000" dirty="0" err="1">
                <a:solidFill>
                  <a:srgbClr val="002F6C"/>
                </a:solidFill>
              </a:rPr>
              <a:t>ón</a:t>
            </a:r>
            <a:r>
              <a:rPr lang="es-ES" sz="2000" dirty="0">
                <a:solidFill>
                  <a:srgbClr val="002F6C"/>
                </a:solidFill>
              </a:rPr>
              <a:t>, retroalimentación/opinión basada en una escala fija.</a:t>
            </a:r>
            <a:endParaRPr lang="en-US" sz="2000" dirty="0"/>
          </a:p>
        </p:txBody>
      </p:sp>
      <p:sp>
        <p:nvSpPr>
          <p:cNvPr id="22" name="Freeform 15">
            <a:extLst>
              <a:ext uri="{FF2B5EF4-FFF2-40B4-BE49-F238E27FC236}">
                <a16:creationId xmlns:a16="http://schemas.microsoft.com/office/drawing/2014/main" id="{C6E5A8AB-999B-4D35-ABB9-71393D72BE3A}"/>
              </a:ext>
              <a:ext uri="{C183D7F6-B498-43B3-948B-1728B52AA6E4}">
                <adec:decorative xmlns:adec="http://schemas.microsoft.com/office/drawing/2017/decorative" val="1"/>
              </a:ext>
            </a:extLst>
          </p:cNvPr>
          <p:cNvSpPr/>
          <p:nvPr/>
        </p:nvSpPr>
        <p:spPr>
          <a:xfrm>
            <a:off x="6464255" y="2099572"/>
            <a:ext cx="5362291" cy="796936"/>
          </a:xfrm>
          <a:custGeom>
            <a:avLst/>
            <a:gdLst>
              <a:gd name="connsiteX0" fmla="*/ 0 w 7222958"/>
              <a:gd name="connsiteY0" fmla="*/ 0 h 1505887"/>
              <a:gd name="connsiteX1" fmla="*/ 7222958 w 7222958"/>
              <a:gd name="connsiteY1" fmla="*/ 0 h 1505887"/>
              <a:gd name="connsiteX2" fmla="*/ 7222958 w 7222958"/>
              <a:gd name="connsiteY2" fmla="*/ 1505887 h 1505887"/>
              <a:gd name="connsiteX3" fmla="*/ 0 w 7222958"/>
              <a:gd name="connsiteY3" fmla="*/ 1505887 h 1505887"/>
              <a:gd name="connsiteX4" fmla="*/ 0 w 7222958"/>
              <a:gd name="connsiteY4" fmla="*/ 0 h 15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2958" h="1505887">
                <a:moveTo>
                  <a:pt x="0" y="0"/>
                </a:moveTo>
                <a:lnTo>
                  <a:pt x="7222958" y="0"/>
                </a:lnTo>
                <a:lnTo>
                  <a:pt x="7222958" y="1505887"/>
                </a:lnTo>
                <a:lnTo>
                  <a:pt x="0" y="150588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228600" indent="-168275" defTabSz="711200">
              <a:lnSpc>
                <a:spcPct val="90000"/>
              </a:lnSpc>
              <a:spcBef>
                <a:spcPct val="0"/>
              </a:spcBef>
              <a:spcAft>
                <a:spcPct val="15000"/>
              </a:spcAft>
              <a:buChar char="••"/>
            </a:pPr>
            <a:r>
              <a:rPr lang="es-ES" sz="2000" dirty="0">
                <a:solidFill>
                  <a:schemeClr val="tx1"/>
                </a:solidFill>
              </a:rPr>
              <a:t>Basado en la interpretación y descriptivo</a:t>
            </a:r>
          </a:p>
          <a:p>
            <a:pPr marL="228600" indent="-168275" defTabSz="711200">
              <a:lnSpc>
                <a:spcPct val="90000"/>
              </a:lnSpc>
              <a:spcBef>
                <a:spcPct val="0"/>
              </a:spcBef>
              <a:spcAft>
                <a:spcPct val="15000"/>
              </a:spcAft>
              <a:buFont typeface="Arial" panose="020B0604020202020204" pitchFamily="34" charset="0"/>
              <a:buChar char="••"/>
            </a:pPr>
            <a:r>
              <a:rPr lang="es-ES" sz="2000" dirty="0">
                <a:solidFill>
                  <a:schemeClr val="tx1"/>
                </a:solidFill>
              </a:rPr>
              <a:t>Ayuda a entender qué sucedió, por qué y cómo </a:t>
            </a:r>
          </a:p>
          <a:p>
            <a:pPr marL="228600" indent="-168275" defTabSz="711200">
              <a:lnSpc>
                <a:spcPct val="90000"/>
              </a:lnSpc>
              <a:spcBef>
                <a:spcPct val="0"/>
              </a:spcBef>
              <a:spcAft>
                <a:spcPct val="15000"/>
              </a:spcAft>
              <a:buFont typeface="Arial" panose="020B0604020202020204" pitchFamily="34" charset="0"/>
              <a:buChar char="••"/>
            </a:pPr>
            <a:r>
              <a:rPr lang="en-US" sz="2000" dirty="0" err="1">
                <a:solidFill>
                  <a:schemeClr val="tx1"/>
                </a:solidFill>
              </a:rPr>
              <a:t>Subjetivo</a:t>
            </a:r>
            <a:r>
              <a:rPr lang="en-US" sz="2000" dirty="0">
                <a:solidFill>
                  <a:schemeClr val="tx1"/>
                </a:solidFill>
              </a:rPr>
              <a:t> y </a:t>
            </a:r>
            <a:r>
              <a:rPr lang="en-US" sz="2000" dirty="0" err="1">
                <a:solidFill>
                  <a:schemeClr val="tx1"/>
                </a:solidFill>
              </a:rPr>
              <a:t>único</a:t>
            </a:r>
            <a:endParaRPr lang="en-US" sz="2000" dirty="0">
              <a:solidFill>
                <a:schemeClr val="tx1"/>
              </a:solidFill>
            </a:endParaRPr>
          </a:p>
          <a:p>
            <a:pPr marL="228600" indent="-168275" defTabSz="711200">
              <a:lnSpc>
                <a:spcPct val="90000"/>
              </a:lnSpc>
              <a:spcBef>
                <a:spcPct val="0"/>
              </a:spcBef>
              <a:spcAft>
                <a:spcPct val="15000"/>
              </a:spcAft>
              <a:buChar char="••"/>
            </a:pPr>
            <a:r>
              <a:rPr lang="es-ES" sz="2000" dirty="0">
                <a:solidFill>
                  <a:schemeClr val="tx1"/>
                </a:solidFill>
              </a:rPr>
              <a:t>Fomenta el diálogo y el análisis de actitudes y comportamientos. </a:t>
            </a:r>
          </a:p>
          <a:p>
            <a:pPr marL="228600" indent="-168275" defTabSz="711200">
              <a:lnSpc>
                <a:spcPct val="90000"/>
              </a:lnSpc>
              <a:spcBef>
                <a:spcPct val="0"/>
              </a:spcBef>
              <a:spcAft>
                <a:spcPct val="15000"/>
              </a:spcAft>
              <a:buChar char="••"/>
            </a:pPr>
            <a:r>
              <a:rPr lang="es-ES" sz="2000" dirty="0">
                <a:solidFill>
                  <a:schemeClr val="tx1"/>
                </a:solidFill>
              </a:rPr>
              <a:t>Los métodos son entrevistar y observar.</a:t>
            </a:r>
          </a:p>
          <a:p>
            <a:pPr marL="228600" indent="-168275" defTabSz="711200">
              <a:lnSpc>
                <a:spcPct val="90000"/>
              </a:lnSpc>
              <a:spcBef>
                <a:spcPct val="0"/>
              </a:spcBef>
              <a:spcAft>
                <a:spcPct val="15000"/>
              </a:spcAft>
              <a:buChar char="••"/>
            </a:pPr>
            <a:r>
              <a:rPr lang="es-ES" sz="2000" dirty="0">
                <a:solidFill>
                  <a:schemeClr val="tx1"/>
                </a:solidFill>
              </a:rPr>
              <a:t> Se consolidan los datos en categorías y temas para el análisis (p. ej., análisis de contenido)</a:t>
            </a:r>
            <a:endParaRPr lang="en-US" sz="100" dirty="0">
              <a:solidFill>
                <a:schemeClr val="tx1"/>
              </a:solidFill>
            </a:endParaRPr>
          </a:p>
          <a:p>
            <a:pPr marL="228600" indent="-168275" defTabSz="711200">
              <a:lnSpc>
                <a:spcPct val="90000"/>
              </a:lnSpc>
              <a:spcBef>
                <a:spcPct val="0"/>
              </a:spcBef>
              <a:spcAft>
                <a:spcPct val="15000"/>
              </a:spcAft>
              <a:buChar char="••"/>
            </a:pPr>
            <a:r>
              <a:rPr lang="en-US" sz="2000" dirty="0" err="1">
                <a:solidFill>
                  <a:schemeClr val="tx1"/>
                </a:solidFill>
              </a:rPr>
              <a:t>Ejemplos</a:t>
            </a:r>
            <a:r>
              <a:rPr lang="en-US" sz="2000" dirty="0">
                <a:solidFill>
                  <a:schemeClr val="tx1"/>
                </a:solidFill>
              </a:rPr>
              <a:t>: </a:t>
            </a:r>
          </a:p>
          <a:p>
            <a:pPr marL="685800" lvl="1" indent="-168275" defTabSz="711200">
              <a:lnSpc>
                <a:spcPct val="90000"/>
              </a:lnSpc>
              <a:spcBef>
                <a:spcPct val="0"/>
              </a:spcBef>
              <a:spcAft>
                <a:spcPct val="15000"/>
              </a:spcAft>
              <a:buChar char="••"/>
            </a:pPr>
            <a:r>
              <a:rPr lang="es-ES" sz="2000" dirty="0">
                <a:solidFill>
                  <a:srgbClr val="002F6C"/>
                </a:solidFill>
              </a:rPr>
              <a:t>Retroalimentación, estrategias para resolver problemas utilizadas, cambios o explicación de comportamientos, observaciones o perspectivas individuales o grupales.</a:t>
            </a:r>
            <a:endParaRPr lang="en-US" sz="2000" dirty="0">
              <a:solidFill>
                <a:srgbClr val="002F6C"/>
              </a:solidFill>
            </a:endParaRP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a:xfrm>
            <a:off x="0" y="6606640"/>
            <a:ext cx="12226724" cy="251359"/>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12896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1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1: Funciones y responsabilidades para el levantamiento de datos e instrumentos">
            <a:extLst>
              <a:ext uri="{FF2B5EF4-FFF2-40B4-BE49-F238E27FC236}">
                <a16:creationId xmlns:a16="http://schemas.microsoft.com/office/drawing/2014/main" id="{AAF23279-E8B1-4737-B0E8-68D20D4BD5AC}"/>
              </a:ext>
            </a:extLst>
          </p:cNvPr>
          <p:cNvSpPr>
            <a:spLocks noGrp="1"/>
          </p:cNvSpPr>
          <p:nvPr>
            <p:ph type="title"/>
          </p:nvPr>
        </p:nvSpPr>
        <p:spPr>
          <a:xfrm>
            <a:off x="407587" y="0"/>
            <a:ext cx="10515600" cy="1325563"/>
          </a:xfrm>
        </p:spPr>
        <p:txBody>
          <a:bodyPr>
            <a:normAutofit/>
          </a:bodyPr>
          <a:lstStyle/>
          <a:p>
            <a:r>
              <a:rPr lang="es-ES" sz="3600" dirty="0"/>
              <a:t>Funciones y responsabilidades para el levantamiento de datos e instrumentos</a:t>
            </a:r>
            <a:endParaRPr lang="en-US" sz="3600" dirty="0"/>
          </a:p>
        </p:txBody>
      </p:sp>
      <p:sp>
        <p:nvSpPr>
          <p:cNvPr id="15" name="Rectangle 14" descr="Donatarios&#10;">
            <a:extLst>
              <a:ext uri="{FF2B5EF4-FFF2-40B4-BE49-F238E27FC236}">
                <a16:creationId xmlns:a16="http://schemas.microsoft.com/office/drawing/2014/main" id="{92DE8914-76CB-4D1A-88D2-2C83974BF4CE}"/>
              </a:ext>
            </a:extLst>
          </p:cNvPr>
          <p:cNvSpPr/>
          <p:nvPr/>
        </p:nvSpPr>
        <p:spPr>
          <a:xfrm>
            <a:off x="519099" y="1301086"/>
            <a:ext cx="10797830" cy="2854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8" name="Graphic 7">
            <a:extLst>
              <a:ext uri="{FF2B5EF4-FFF2-40B4-BE49-F238E27FC236}">
                <a16:creationId xmlns:a16="http://schemas.microsoft.com/office/drawing/2014/main" id="{ABE0009E-2DBF-4DB5-9B19-49DE12E010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569" y="2209108"/>
            <a:ext cx="914400" cy="914400"/>
          </a:xfrm>
          <a:prstGeom prst="rect">
            <a:avLst/>
          </a:prstGeom>
        </p:spPr>
      </p:pic>
      <p:sp>
        <p:nvSpPr>
          <p:cNvPr id="7" name="Content Placeholder 3" descr="Donatarios&#10;Elaborar instrumentos o consolidar acceso a fuentes de datos secundarios fiables&#10;Alinear los instrumentos (incluyendo los números de pregunta) con los datos de  indicadores requeridos&#10;Ajustar los instrumentos y procedimientos para el levantamiento de datos en concordancia con la retroalimentación de ILAB&#10;Definir funciones  y responsabilidades del personal y los socios para el levantamiento de datos. &#10;Levantar, controlar y reportar datos.&#10;">
            <a:extLst>
              <a:ext uri="{FF2B5EF4-FFF2-40B4-BE49-F238E27FC236}">
                <a16:creationId xmlns:a16="http://schemas.microsoft.com/office/drawing/2014/main" id="{D00DDFAC-A3C7-4950-BD93-20187E6F3B2F}"/>
              </a:ext>
            </a:extLst>
          </p:cNvPr>
          <p:cNvSpPr txBox="1">
            <a:spLocks/>
          </p:cNvSpPr>
          <p:nvPr/>
        </p:nvSpPr>
        <p:spPr>
          <a:xfrm>
            <a:off x="910737" y="1192974"/>
            <a:ext cx="9835167" cy="278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Donatarios</a:t>
            </a:r>
            <a:endParaRPr lang="en-US" dirty="0"/>
          </a:p>
          <a:p>
            <a:pPr lvl="1">
              <a:lnSpc>
                <a:spcPct val="120000"/>
              </a:lnSpc>
              <a:spcBef>
                <a:spcPts val="0"/>
              </a:spcBef>
            </a:pPr>
            <a:r>
              <a:rPr lang="es-ES" sz="1800" dirty="0"/>
              <a:t>Elaborar instrumentos o consolidar acceso a fuentes de datos secundarios fiables</a:t>
            </a:r>
          </a:p>
          <a:p>
            <a:pPr lvl="1">
              <a:lnSpc>
                <a:spcPct val="120000"/>
              </a:lnSpc>
              <a:spcBef>
                <a:spcPts val="0"/>
              </a:spcBef>
            </a:pPr>
            <a:r>
              <a:rPr lang="es-ES" sz="1800" dirty="0"/>
              <a:t>Alinear los instrumentos (incluyendo los números de pregunta) con los datos de  indicadores requeridos</a:t>
            </a:r>
          </a:p>
          <a:p>
            <a:pPr lvl="1">
              <a:lnSpc>
                <a:spcPct val="120000"/>
              </a:lnSpc>
              <a:spcBef>
                <a:spcPts val="0"/>
              </a:spcBef>
            </a:pPr>
            <a:r>
              <a:rPr lang="es-ES" sz="1800" dirty="0"/>
              <a:t>Ajustar los instrumentos y procedimientos para el levantamiento de datos en concordancia con la retroalimentación de ILAB</a:t>
            </a:r>
          </a:p>
          <a:p>
            <a:pPr lvl="1">
              <a:lnSpc>
                <a:spcPct val="120000"/>
              </a:lnSpc>
              <a:spcBef>
                <a:spcPts val="0"/>
              </a:spcBef>
            </a:pPr>
            <a:r>
              <a:rPr lang="es-ES" sz="1800" dirty="0"/>
              <a:t>Definir funciones  y responsabilidades del personal y los socios para el levantamiento de datos. </a:t>
            </a:r>
          </a:p>
          <a:p>
            <a:pPr lvl="1">
              <a:lnSpc>
                <a:spcPct val="120000"/>
              </a:lnSpc>
              <a:spcBef>
                <a:spcPts val="0"/>
              </a:spcBef>
            </a:pPr>
            <a:r>
              <a:rPr lang="es-ES" sz="1800" dirty="0"/>
              <a:t>Levantar, controlar y reportar datos.</a:t>
            </a:r>
            <a:endParaRPr lang="en-US" sz="2000" dirty="0"/>
          </a:p>
        </p:txBody>
      </p:sp>
      <p:sp>
        <p:nvSpPr>
          <p:cNvPr id="12" name="Rectangle 11" descr="Personal de ILAB &#10;">
            <a:extLst>
              <a:ext uri="{FF2B5EF4-FFF2-40B4-BE49-F238E27FC236}">
                <a16:creationId xmlns:a16="http://schemas.microsoft.com/office/drawing/2014/main" id="{D7A3A519-0CF9-4BAF-81DE-5D2FDE8BB815}"/>
              </a:ext>
            </a:extLst>
          </p:cNvPr>
          <p:cNvSpPr/>
          <p:nvPr/>
        </p:nvSpPr>
        <p:spPr>
          <a:xfrm>
            <a:off x="617655" y="4056171"/>
            <a:ext cx="10685206" cy="4460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EA3D1CEE-7072-40A8-AB3A-D7088CEC97D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501" y="4746853"/>
            <a:ext cx="914400" cy="914400"/>
          </a:xfrm>
          <a:prstGeom prst="rect">
            <a:avLst/>
          </a:prstGeom>
        </p:spPr>
      </p:pic>
      <p:sp>
        <p:nvSpPr>
          <p:cNvPr id="13" name="Content Placeholder 3" descr="Personal de ILAB &#10;Asegurarse de que el beneficiario cuenta con instrumentos/fuentes de levantamiento de datos para todos los indicadores&#10;Ofrecer retroalimentación y aprobar instrumentos y fuentes de datos (si son secundarios)&#10;Aprobar instrumentos relacionados al CMEP&#10;Confirmar que el CMEP define claramente las funciones y responsabilidades para el levantamiento de datos &#10;Aprobar la prestación de servicios directos a adultos/niños después de finiquitar los formularios de admisión&#10;">
            <a:extLst>
              <a:ext uri="{FF2B5EF4-FFF2-40B4-BE49-F238E27FC236}">
                <a16:creationId xmlns:a16="http://schemas.microsoft.com/office/drawing/2014/main" id="{5C5315A5-36C8-4FBC-98B5-9B4285F87E55}"/>
              </a:ext>
            </a:extLst>
          </p:cNvPr>
          <p:cNvSpPr>
            <a:spLocks noGrp="1"/>
          </p:cNvSpPr>
          <p:nvPr>
            <p:ph idx="1"/>
          </p:nvPr>
        </p:nvSpPr>
        <p:spPr>
          <a:xfrm>
            <a:off x="861003" y="4140079"/>
            <a:ext cx="10406192" cy="2717921"/>
          </a:xfrm>
        </p:spPr>
        <p:txBody>
          <a:bodyPr>
            <a:normAutofit lnSpcReduction="10000"/>
          </a:bodyPr>
          <a:lstStyle/>
          <a:p>
            <a:pPr marL="0" indent="0">
              <a:buNone/>
            </a:pPr>
            <a:r>
              <a:rPr lang="en-US" sz="2400" dirty="0"/>
              <a:t>Personal de ILAB </a:t>
            </a:r>
          </a:p>
          <a:p>
            <a:pPr lvl="1"/>
            <a:r>
              <a:rPr lang="es-ES" sz="1900" dirty="0"/>
              <a:t>Asegurarse de que el beneficiario cuenta con instrumentos/fuentes de levantamiento de datos para todos los indicadores</a:t>
            </a:r>
          </a:p>
          <a:p>
            <a:pPr lvl="1"/>
            <a:r>
              <a:rPr lang="es-ES" sz="1900" dirty="0"/>
              <a:t>Ofrecer retroalimentación y aprobar instrumentos y fuentes de datos (si son secundarios)</a:t>
            </a:r>
          </a:p>
          <a:p>
            <a:pPr lvl="1"/>
            <a:r>
              <a:rPr lang="es-ES" sz="1900" dirty="0"/>
              <a:t>Aprobar instrumentos relacionados al CMEP</a:t>
            </a:r>
          </a:p>
          <a:p>
            <a:pPr lvl="1"/>
            <a:r>
              <a:rPr lang="es-ES" sz="1900" dirty="0"/>
              <a:t>Confirmar que el CMEP define claramente las funciones y responsabilidades para el levantamiento de datos </a:t>
            </a:r>
            <a:endParaRPr lang="es-ES" sz="1700" dirty="0">
              <a:latin typeface="Segoe UI" panose="020B0502040204020203" pitchFamily="34" charset="0"/>
            </a:endParaRPr>
          </a:p>
          <a:p>
            <a:pPr lvl="1"/>
            <a:r>
              <a:rPr lang="es-ES" sz="1700" dirty="0">
                <a:latin typeface="Segoe UI" panose="020B0502040204020203" pitchFamily="34" charset="0"/>
              </a:rPr>
              <a:t>Aprobar la prestación de servicios directos a adultos/niños después de finiquitar los formularios de admisión</a:t>
            </a:r>
            <a:endParaRPr lang="en-US" sz="1700" dirty="0">
              <a:effectLst/>
              <a:latin typeface="Segoe UI" panose="020B0502040204020203" pitchFamily="34" charset="0"/>
            </a:endParaRPr>
          </a:p>
        </p:txBody>
      </p:sp>
      <p:sp>
        <p:nvSpPr>
          <p:cNvPr id="2" name="Footer Placeholder 1">
            <a:extLst>
              <a:ext uri="{FF2B5EF4-FFF2-40B4-BE49-F238E27FC236}">
                <a16:creationId xmlns:a16="http://schemas.microsoft.com/office/drawing/2014/main" id="{38582365-F052-4792-A10C-8BAF82E5779E}"/>
              </a:ext>
            </a:extLst>
          </p:cNvPr>
          <p:cNvSpPr>
            <a:spLocks noGrp="1"/>
          </p:cNvSpPr>
          <p:nvPr>
            <p:ph type="ftr" sz="quarter" idx="11"/>
          </p:nvPr>
        </p:nvSpPr>
        <p:spPr>
          <a:xfrm>
            <a:off x="118219" y="7855172"/>
            <a:ext cx="12224251" cy="285417"/>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5231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down)">
                                      <p:cBhvr>
                                        <p:cTn id="15" dur="500"/>
                                        <p:tgtEl>
                                          <p:spTgt spid="13">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wipe(down)">
                                      <p:cBhvr>
                                        <p:cTn id="18" dur="500"/>
                                        <p:tgtEl>
                                          <p:spTgt spid="13">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wipe(down)">
                                      <p:cBhvr>
                                        <p:cTn id="21" dur="500"/>
                                        <p:tgtEl>
                                          <p:spTgt spid="13">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wipe(down)">
                                      <p:cBhvr>
                                        <p:cTn id="24" dur="500"/>
                                        <p:tgtEl>
                                          <p:spTgt spid="13">
                                            <p:txEl>
                                              <p:pRg st="3" end="3"/>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down)">
                                      <p:cBhvr>
                                        <p:cTn id="27" dur="500"/>
                                        <p:tgtEl>
                                          <p:spTgt spid="1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xEl>
                                              <p:pRg st="5" end="5"/>
                                            </p:txEl>
                                          </p:spTgt>
                                        </p:tgtEl>
                                        <p:attrNameLst>
                                          <p:attrName>style.visibility</p:attrName>
                                        </p:attrNameLst>
                                      </p:cBhvr>
                                      <p:to>
                                        <p:strVal val="visible"/>
                                      </p:to>
                                    </p:set>
                                    <p:animEffect transition="in" filter="wipe(down)">
                                      <p:cBhvr>
                                        <p:cTn id="30" dur="500"/>
                                        <p:tgtEl>
                                          <p:spTgt spid="13">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2: Elaborando Instrumentos  para el Levantamiento de Datos.&#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a:xfrm>
            <a:off x="1762287" y="3072258"/>
            <a:ext cx="4846320" cy="2387600"/>
          </a:xfrm>
        </p:spPr>
        <p:txBody>
          <a:bodyPr>
            <a:normAutofit fontScale="90000"/>
          </a:bodyPr>
          <a:lstStyle/>
          <a:p>
            <a:r>
              <a:rPr lang="es-ES" b="1" dirty="0"/>
              <a:t>Elaborando Instrumentos  para el Levantamiento de Datos</a:t>
            </a:r>
            <a:endParaRPr lang="en-US" b="1" dirty="0"/>
          </a:p>
        </p:txBody>
      </p:sp>
    </p:spTree>
    <p:extLst>
      <p:ext uri="{BB962C8B-B14F-4D97-AF65-F5344CB8AC3E}">
        <p14:creationId xmlns:p14="http://schemas.microsoft.com/office/powerpoint/2010/main" val="291004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3: Pasos para Elaborar Instrumentos para el Levantamiento de Datos">
            <a:extLst>
              <a:ext uri="{FF2B5EF4-FFF2-40B4-BE49-F238E27FC236}">
                <a16:creationId xmlns:a16="http://schemas.microsoft.com/office/drawing/2014/main" id="{5D807793-23F7-4204-9274-D038DA746D94}"/>
              </a:ext>
            </a:extLst>
          </p:cNvPr>
          <p:cNvSpPr>
            <a:spLocks noGrp="1"/>
          </p:cNvSpPr>
          <p:nvPr>
            <p:ph type="title"/>
          </p:nvPr>
        </p:nvSpPr>
        <p:spPr>
          <a:xfrm>
            <a:off x="589309" y="145620"/>
            <a:ext cx="10247046" cy="1325563"/>
          </a:xfrm>
        </p:spPr>
        <p:txBody>
          <a:bodyPr>
            <a:normAutofit/>
          </a:bodyPr>
          <a:lstStyle/>
          <a:p>
            <a:r>
              <a:rPr lang="es-ES" altLang="en-US" sz="4000" dirty="0"/>
              <a:t>Pasos para Elaborar Instrumentos para el Levantamiento de Datos</a:t>
            </a:r>
            <a:endParaRPr lang="en-US" sz="2800" dirty="0"/>
          </a:p>
        </p:txBody>
      </p:sp>
      <p:sp>
        <p:nvSpPr>
          <p:cNvPr id="3" name="Content Placeholder 2" descr="Definir el propósito y datos necesarios&#10;Identificar los encuestados de enfoque&#10;Definir los métodos y acercamientos.&#10;Seleccionar y crear el instrumento de levantamiento de datos&#10;Probar el instrumento de levantamiento de datos&#10;Prepárese para el levantamiento de datos">
            <a:extLst>
              <a:ext uri="{FF2B5EF4-FFF2-40B4-BE49-F238E27FC236}">
                <a16:creationId xmlns:a16="http://schemas.microsoft.com/office/drawing/2014/main" id="{7AEBCEA1-F21A-4D3F-9B3C-45B48D5DA50B}"/>
              </a:ext>
            </a:extLst>
          </p:cNvPr>
          <p:cNvSpPr>
            <a:spLocks noGrp="1"/>
          </p:cNvSpPr>
          <p:nvPr>
            <p:ph idx="1"/>
          </p:nvPr>
        </p:nvSpPr>
        <p:spPr>
          <a:xfrm>
            <a:off x="589309" y="1884721"/>
            <a:ext cx="11048105" cy="4718628"/>
          </a:xfrm>
        </p:spPr>
        <p:txBody>
          <a:bodyPr>
            <a:normAutofit/>
          </a:bodyPr>
          <a:lstStyle/>
          <a:p>
            <a:pPr marL="400050" indent="-400050">
              <a:buFont typeface="+mj-lt"/>
              <a:buAutoNum type="arabicPeriod"/>
            </a:pPr>
            <a:r>
              <a:rPr lang="en-US" sz="3200" dirty="0" err="1"/>
              <a:t>Definir</a:t>
            </a:r>
            <a:r>
              <a:rPr lang="en-US" sz="3200" dirty="0"/>
              <a:t> </a:t>
            </a:r>
            <a:r>
              <a:rPr lang="en-US" sz="3200" dirty="0" err="1"/>
              <a:t>el</a:t>
            </a:r>
            <a:r>
              <a:rPr lang="en-US" sz="3200" dirty="0"/>
              <a:t> </a:t>
            </a:r>
            <a:r>
              <a:rPr lang="en-US" sz="3200" dirty="0" err="1"/>
              <a:t>propósito</a:t>
            </a:r>
            <a:r>
              <a:rPr lang="en-US" sz="3200" dirty="0"/>
              <a:t> y </a:t>
            </a:r>
            <a:r>
              <a:rPr lang="en-US" sz="3200" dirty="0" err="1"/>
              <a:t>datos</a:t>
            </a:r>
            <a:r>
              <a:rPr lang="en-US" sz="3200" dirty="0"/>
              <a:t> </a:t>
            </a:r>
            <a:r>
              <a:rPr lang="en-US" sz="3200" dirty="0" err="1"/>
              <a:t>necesarios</a:t>
            </a:r>
            <a:endParaRPr lang="en-US" sz="3200" dirty="0"/>
          </a:p>
          <a:p>
            <a:pPr marL="400050" indent="-400050">
              <a:buFont typeface="+mj-lt"/>
              <a:buAutoNum type="arabicPeriod"/>
            </a:pPr>
            <a:r>
              <a:rPr lang="en-US" sz="3200" dirty="0" err="1"/>
              <a:t>Identificar</a:t>
            </a:r>
            <a:r>
              <a:rPr lang="en-US" sz="3200" dirty="0"/>
              <a:t> </a:t>
            </a:r>
            <a:r>
              <a:rPr lang="en-US" sz="3200" dirty="0" err="1"/>
              <a:t>los</a:t>
            </a:r>
            <a:r>
              <a:rPr lang="en-US" sz="3200" dirty="0"/>
              <a:t> </a:t>
            </a:r>
            <a:r>
              <a:rPr lang="en-US" sz="3200" dirty="0" err="1"/>
              <a:t>encuestados</a:t>
            </a:r>
            <a:r>
              <a:rPr lang="en-US" sz="3200" dirty="0"/>
              <a:t> de </a:t>
            </a:r>
            <a:r>
              <a:rPr lang="en-US" sz="3200" dirty="0" err="1"/>
              <a:t>enfoque</a:t>
            </a:r>
            <a:endParaRPr lang="en-US" sz="3200" dirty="0"/>
          </a:p>
          <a:p>
            <a:pPr marL="400050" indent="-400050">
              <a:buFont typeface="+mj-lt"/>
              <a:buAutoNum type="arabicPeriod"/>
            </a:pPr>
            <a:r>
              <a:rPr lang="es-ES" sz="3200" dirty="0"/>
              <a:t>Definir los métodos y acercamientos.</a:t>
            </a:r>
          </a:p>
          <a:p>
            <a:pPr marL="400050" indent="-400050">
              <a:buFont typeface="+mj-lt"/>
              <a:buAutoNum type="arabicPeriod"/>
            </a:pPr>
            <a:r>
              <a:rPr lang="es-ES" sz="3200" dirty="0"/>
              <a:t>Seleccionar y crear el instrumento de levantamiento de datos</a:t>
            </a:r>
          </a:p>
          <a:p>
            <a:pPr marL="400050" indent="-400050">
              <a:buFont typeface="+mj-lt"/>
              <a:buAutoNum type="arabicPeriod"/>
            </a:pPr>
            <a:r>
              <a:rPr lang="es-ES" sz="3200" dirty="0"/>
              <a:t>Probar el instrumento de levantamiento de datos</a:t>
            </a:r>
          </a:p>
          <a:p>
            <a:pPr marL="400050" indent="-400050">
              <a:buFont typeface="+mj-lt"/>
              <a:buAutoNum type="arabicPeriod"/>
            </a:pPr>
            <a:r>
              <a:rPr lang="es-ES" sz="3200" dirty="0"/>
              <a:t>Prepárese para el levantamiento de datos</a:t>
            </a:r>
            <a:endParaRPr lang="en-US" sz="3200" dirty="0"/>
          </a:p>
        </p:txBody>
      </p:sp>
      <p:sp>
        <p:nvSpPr>
          <p:cNvPr id="2" name="Footer Placeholder 1">
            <a:extLst>
              <a:ext uri="{FF2B5EF4-FFF2-40B4-BE49-F238E27FC236}">
                <a16:creationId xmlns:a16="http://schemas.microsoft.com/office/drawing/2014/main" id="{39929C96-1ED5-482C-B98F-21952C197A03}"/>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0057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4: Paso 1: Definir el Propósito o los Datos Necesarios">
            <a:extLst>
              <a:ext uri="{FF2B5EF4-FFF2-40B4-BE49-F238E27FC236}">
                <a16:creationId xmlns:a16="http://schemas.microsoft.com/office/drawing/2014/main" id="{8A845CCE-350A-4D2B-9630-F37DC6637A90}"/>
              </a:ext>
            </a:extLst>
          </p:cNvPr>
          <p:cNvSpPr>
            <a:spLocks noGrp="1"/>
          </p:cNvSpPr>
          <p:nvPr>
            <p:ph type="ctrTitle"/>
          </p:nvPr>
        </p:nvSpPr>
        <p:spPr>
          <a:xfrm>
            <a:off x="619759" y="145429"/>
            <a:ext cx="11061911" cy="961175"/>
          </a:xfrm>
        </p:spPr>
        <p:txBody>
          <a:bodyPr>
            <a:normAutofit fontScale="90000"/>
          </a:bodyPr>
          <a:lstStyle/>
          <a:p>
            <a:pPr algn="l"/>
            <a:r>
              <a:rPr lang="es-ES" sz="4400" dirty="0"/>
              <a:t>Paso 1: Definir el Propósito o los Datos Necesarios</a:t>
            </a:r>
            <a:endParaRPr lang="en-US" sz="4400" dirty="0"/>
          </a:p>
        </p:txBody>
      </p:sp>
      <p:sp>
        <p:nvSpPr>
          <p:cNvPr id="3" name="Content Placeholder 2" descr="Capturar datos confiables para cada indicador de desempeño del CMEP&#10;Definir la información que desea recopilar.&#10;¿Qué tipo de información necesita levantar para reportar sobre los indicadores? ¿Qué desea saber o descubrir?&#10;¿Cómo se van a utilizar los datos?&#10;">
            <a:extLst>
              <a:ext uri="{FF2B5EF4-FFF2-40B4-BE49-F238E27FC236}">
                <a16:creationId xmlns:a16="http://schemas.microsoft.com/office/drawing/2014/main" id="{6B8CD63A-E83D-4F88-8493-856694EBE57D}"/>
              </a:ext>
            </a:extLst>
          </p:cNvPr>
          <p:cNvSpPr>
            <a:spLocks noGrp="1"/>
          </p:cNvSpPr>
          <p:nvPr>
            <p:ph sz="quarter" idx="13"/>
          </p:nvPr>
        </p:nvSpPr>
        <p:spPr>
          <a:xfrm>
            <a:off x="619759" y="1442742"/>
            <a:ext cx="11328775" cy="4621876"/>
          </a:xfrm>
        </p:spPr>
        <p:txBody>
          <a:bodyPr>
            <a:normAutofit/>
          </a:bodyPr>
          <a:lstStyle/>
          <a:p>
            <a:pPr marL="0" indent="0">
              <a:spcBef>
                <a:spcPts val="0"/>
              </a:spcBef>
              <a:spcAft>
                <a:spcPts val="600"/>
              </a:spcAft>
              <a:buNone/>
            </a:pPr>
            <a:r>
              <a:rPr lang="es-ES" b="1" dirty="0">
                <a:solidFill>
                  <a:schemeClr val="accent6">
                    <a:lumMod val="50000"/>
                  </a:schemeClr>
                </a:solidFill>
              </a:rPr>
              <a:t>Capturar datos confiables para cada indicador de desempeño del CMEP</a:t>
            </a:r>
          </a:p>
          <a:p>
            <a:pPr>
              <a:lnSpc>
                <a:spcPct val="150000"/>
              </a:lnSpc>
              <a:spcBef>
                <a:spcPts val="0"/>
              </a:spcBef>
              <a:spcAft>
                <a:spcPts val="600"/>
              </a:spcAft>
            </a:pPr>
            <a:r>
              <a:rPr lang="es-ES" dirty="0"/>
              <a:t>Definir la información que desea recopilar.</a:t>
            </a:r>
          </a:p>
          <a:p>
            <a:pPr>
              <a:lnSpc>
                <a:spcPct val="150000"/>
              </a:lnSpc>
              <a:spcBef>
                <a:spcPts val="0"/>
              </a:spcBef>
              <a:spcAft>
                <a:spcPts val="600"/>
              </a:spcAft>
            </a:pPr>
            <a:r>
              <a:rPr lang="es-ES" dirty="0"/>
              <a:t>¿Qué tipo de información necesita levantar para reportar sobre los indicadores? ¿Qué desea saber o descubrir?</a:t>
            </a:r>
            <a:endParaRPr lang="en-US" dirty="0"/>
          </a:p>
          <a:p>
            <a:pPr>
              <a:lnSpc>
                <a:spcPct val="150000"/>
              </a:lnSpc>
              <a:spcBef>
                <a:spcPts val="0"/>
              </a:spcBef>
              <a:spcAft>
                <a:spcPts val="600"/>
              </a:spcAft>
            </a:pPr>
            <a:r>
              <a:rPr lang="es-ES" dirty="0"/>
              <a:t>¿Cómo se van a utilizar los datos?</a:t>
            </a:r>
            <a:endParaRPr lang="en-US" dirty="0"/>
          </a:p>
        </p:txBody>
      </p:sp>
      <p:sp>
        <p:nvSpPr>
          <p:cNvPr id="2" name="Footer Placeholder 1">
            <a:extLst>
              <a:ext uri="{FF2B5EF4-FFF2-40B4-BE49-F238E27FC236}">
                <a16:creationId xmlns:a16="http://schemas.microsoft.com/office/drawing/2014/main" id="{EE305E8D-8277-4784-ACD0-F6C083FF6CA6}"/>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80335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5: Ejemplo: Identificando la Información Necesaria">
            <a:extLst>
              <a:ext uri="{FF2B5EF4-FFF2-40B4-BE49-F238E27FC236}">
                <a16:creationId xmlns:a16="http://schemas.microsoft.com/office/drawing/2014/main" id="{AC91F979-B3CD-44EC-8EA6-69B18F5E0C9E}"/>
              </a:ext>
            </a:extLst>
          </p:cNvPr>
          <p:cNvSpPr>
            <a:spLocks noGrp="1"/>
          </p:cNvSpPr>
          <p:nvPr>
            <p:ph type="ctrTitle"/>
          </p:nvPr>
        </p:nvSpPr>
        <p:spPr>
          <a:xfrm>
            <a:off x="685800" y="0"/>
            <a:ext cx="10296820" cy="961175"/>
          </a:xfrm>
        </p:spPr>
        <p:txBody>
          <a:bodyPr>
            <a:normAutofit fontScale="90000"/>
          </a:bodyPr>
          <a:lstStyle/>
          <a:p>
            <a:pPr algn="l"/>
            <a:r>
              <a:rPr lang="es-ES" sz="4400" dirty="0"/>
              <a:t>Ejemplo: Identificando la Información Necesaria</a:t>
            </a:r>
            <a:endParaRPr lang="en-US" sz="4400" dirty="0"/>
          </a:p>
        </p:txBody>
      </p:sp>
      <p:sp>
        <p:nvSpPr>
          <p:cNvPr id="3" name="Content Placeholder 2" descr="¿Qué tipo de información necesita recopilar?&#10;">
            <a:extLst>
              <a:ext uri="{FF2B5EF4-FFF2-40B4-BE49-F238E27FC236}">
                <a16:creationId xmlns:a16="http://schemas.microsoft.com/office/drawing/2014/main" id="{6C039BC9-19FF-4AA4-B345-4016D7C712C9}"/>
              </a:ext>
            </a:extLst>
          </p:cNvPr>
          <p:cNvSpPr>
            <a:spLocks noGrp="1"/>
          </p:cNvSpPr>
          <p:nvPr>
            <p:ph sz="quarter" idx="13"/>
          </p:nvPr>
        </p:nvSpPr>
        <p:spPr>
          <a:xfrm>
            <a:off x="685800" y="1290435"/>
            <a:ext cx="6814335" cy="645549"/>
          </a:xfrm>
        </p:spPr>
        <p:txBody>
          <a:bodyPr/>
          <a:lstStyle/>
          <a:p>
            <a:pPr marL="0" indent="0">
              <a:buNone/>
            </a:pPr>
            <a:r>
              <a:rPr lang="es-ES" b="1" dirty="0"/>
              <a:t>¿Qué tipo de información necesita recopilar?</a:t>
            </a:r>
            <a:endParaRPr lang="en-US" b="1" dirty="0"/>
          </a:p>
        </p:txBody>
      </p:sp>
      <p:graphicFrame>
        <p:nvGraphicFramePr>
          <p:cNvPr id="5" name="Table 5" descr="Indicador:&#10;&#10;1) # de niños involucrados o en alto riesgo de ingresar al mercado laboral infantil provistos servicios de educación o capacitación (E1) Desglosado por sexo, ubicación, tipo de educación.&#10;&#10;2) % de negocios de enfoque que implementaron mejores procedimientos laborales desglosado por tipo de negocio y ubicación.&#10;&#10;Información necesaria:&#10;&#10;1) Edad del niño involucrado en el trabajo infantil o en alto riesgo de ingresar al mercado laboral.&#10;Tipo de servicio de educación/formación ofrecido&#10;Sexo&#10;Ubicación&#10;&#10;2) Prácticas laborales implementadas&#10;Tipo de negocio&#10;Ubicación del negocio&#10;&#10;&#10;&#10;&#10;">
            <a:extLst>
              <a:ext uri="{FF2B5EF4-FFF2-40B4-BE49-F238E27FC236}">
                <a16:creationId xmlns:a16="http://schemas.microsoft.com/office/drawing/2014/main" id="{1620BF78-A3C9-46A2-B656-036E8A9DD1EA}"/>
              </a:ext>
            </a:extLst>
          </p:cNvPr>
          <p:cNvGraphicFramePr>
            <a:graphicFrameLocks noGrp="1"/>
          </p:cNvGraphicFramePr>
          <p:nvPr>
            <p:extLst>
              <p:ext uri="{D42A27DB-BD31-4B8C-83A1-F6EECF244321}">
                <p14:modId xmlns:p14="http://schemas.microsoft.com/office/powerpoint/2010/main" val="3397579000"/>
              </p:ext>
            </p:extLst>
          </p:nvPr>
        </p:nvGraphicFramePr>
        <p:xfrm>
          <a:off x="820285" y="2173419"/>
          <a:ext cx="10322706" cy="4011859"/>
        </p:xfrm>
        <a:graphic>
          <a:graphicData uri="http://schemas.openxmlformats.org/drawingml/2006/table">
            <a:tbl>
              <a:tblPr firstRow="1" bandRow="1">
                <a:tableStyleId>{5C22544A-7EE6-4342-B048-85BDC9FD1C3A}</a:tableStyleId>
              </a:tblPr>
              <a:tblGrid>
                <a:gridCol w="5181504">
                  <a:extLst>
                    <a:ext uri="{9D8B030D-6E8A-4147-A177-3AD203B41FA5}">
                      <a16:colId xmlns:a16="http://schemas.microsoft.com/office/drawing/2014/main" val="1943968339"/>
                    </a:ext>
                  </a:extLst>
                </a:gridCol>
                <a:gridCol w="5141202">
                  <a:extLst>
                    <a:ext uri="{9D8B030D-6E8A-4147-A177-3AD203B41FA5}">
                      <a16:colId xmlns:a16="http://schemas.microsoft.com/office/drawing/2014/main" val="2723129955"/>
                    </a:ext>
                  </a:extLst>
                </a:gridCol>
              </a:tblGrid>
              <a:tr h="499712">
                <a:tc>
                  <a:txBody>
                    <a:bodyPr/>
                    <a:lstStyle/>
                    <a:p>
                      <a:pPr algn="ctr"/>
                      <a:r>
                        <a:rPr lang="en-US" sz="2000" dirty="0" err="1"/>
                        <a:t>Indicador</a:t>
                      </a:r>
                      <a:endParaRPr lang="en-US" sz="2000" dirty="0"/>
                    </a:p>
                  </a:txBody>
                  <a:tcPr/>
                </a:tc>
                <a:tc>
                  <a:txBody>
                    <a:bodyPr/>
                    <a:lstStyle/>
                    <a:p>
                      <a:pPr algn="ctr"/>
                      <a:r>
                        <a:rPr lang="en-US" sz="2000" dirty="0" err="1"/>
                        <a:t>Información</a:t>
                      </a:r>
                      <a:r>
                        <a:rPr lang="en-US" sz="2000" dirty="0"/>
                        <a:t> </a:t>
                      </a:r>
                      <a:r>
                        <a:rPr lang="en-US" sz="2000" dirty="0" err="1"/>
                        <a:t>necesaria</a:t>
                      </a:r>
                      <a:endParaRPr lang="en-US" sz="2000" dirty="0"/>
                    </a:p>
                  </a:txBody>
                  <a:tcPr/>
                </a:tc>
                <a:extLst>
                  <a:ext uri="{0D108BD9-81ED-4DB2-BD59-A6C34878D82A}">
                    <a16:rowId xmlns:a16="http://schemas.microsoft.com/office/drawing/2014/main" val="3097499641"/>
                  </a:ext>
                </a:extLst>
              </a:tr>
              <a:tr h="2279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t># de niños involucrados o en alto riesgo de ingresar al mercado laboral infantil provistos servicios de educación o capacitación (E1) </a:t>
                      </a:r>
                      <a:r>
                        <a:rPr lang="es-ES" sz="2000" i="1" kern="1200" dirty="0">
                          <a:solidFill>
                            <a:schemeClr val="dk1"/>
                          </a:solidFill>
                          <a:latin typeface="+mn-lt"/>
                          <a:ea typeface="+mn-ea"/>
                          <a:cs typeface="+mn-cs"/>
                        </a:rPr>
                        <a:t>Desglosado por sexo, ubicación, tipo de educación</a:t>
                      </a:r>
                      <a:endParaRPr lang="en-US" sz="2000" i="1" kern="1200" dirty="0">
                        <a:solidFill>
                          <a:schemeClr val="dk1"/>
                        </a:solidFill>
                        <a:latin typeface="+mn-lt"/>
                        <a:ea typeface="+mn-ea"/>
                        <a:cs typeface="+mn-cs"/>
                      </a:endParaRPr>
                    </a:p>
                  </a:txBody>
                  <a:tcPr>
                    <a:solidFill>
                      <a:schemeClr val="tx2">
                        <a:lumMod val="20000"/>
                        <a:lumOff val="80000"/>
                      </a:schemeClr>
                    </a:solidFill>
                  </a:tcPr>
                </a:tc>
                <a:tc>
                  <a:txBody>
                    <a:bodyPr/>
                    <a:lstStyle/>
                    <a:p>
                      <a:pPr marL="285750" indent="-285750">
                        <a:buFont typeface="Arial" panose="020B0604020202020204" pitchFamily="34" charset="0"/>
                        <a:buChar char="•"/>
                      </a:pPr>
                      <a:r>
                        <a:rPr lang="es-ES" sz="2000" dirty="0"/>
                        <a:t>Edad del niño involucrado en el trabajo infantil o en alto riesgo de ingresar al mercado laboral.</a:t>
                      </a:r>
                    </a:p>
                    <a:p>
                      <a:pPr marL="285750" indent="-285750">
                        <a:buFont typeface="Arial" panose="020B0604020202020204" pitchFamily="34" charset="0"/>
                        <a:buChar char="•"/>
                      </a:pPr>
                      <a:r>
                        <a:rPr lang="es-ES" sz="2000" dirty="0"/>
                        <a:t>Tipo de servicio de educación/formación ofrecido</a:t>
                      </a:r>
                    </a:p>
                    <a:p>
                      <a:pPr marL="285750" indent="-285750">
                        <a:buFont typeface="Arial" panose="020B0604020202020204" pitchFamily="34" charset="0"/>
                        <a:buChar char="•"/>
                      </a:pPr>
                      <a:r>
                        <a:rPr lang="es-ES" sz="2000" dirty="0"/>
                        <a:t>Sexo</a:t>
                      </a:r>
                    </a:p>
                    <a:p>
                      <a:pPr marL="285750" indent="-285750">
                        <a:buFont typeface="Arial" panose="020B0604020202020204" pitchFamily="34" charset="0"/>
                        <a:buChar char="•"/>
                      </a:pPr>
                      <a:r>
                        <a:rPr lang="es-ES" sz="2000" dirty="0"/>
                        <a:t>Ubicación</a:t>
                      </a:r>
                      <a:endParaRPr lang="en-US" sz="2000" dirty="0"/>
                    </a:p>
                  </a:txBody>
                  <a:tcPr>
                    <a:solidFill>
                      <a:schemeClr val="tx2">
                        <a:lumMod val="20000"/>
                        <a:lumOff val="80000"/>
                      </a:schemeClr>
                    </a:solidFill>
                  </a:tcPr>
                </a:tc>
                <a:extLst>
                  <a:ext uri="{0D108BD9-81ED-4DB2-BD59-A6C34878D82A}">
                    <a16:rowId xmlns:a16="http://schemas.microsoft.com/office/drawing/2014/main" val="1311066220"/>
                  </a:ext>
                </a:extLst>
              </a:tr>
              <a:tr h="1232168">
                <a:tc>
                  <a:txBody>
                    <a:bodyPr/>
                    <a:lstStyle/>
                    <a:p>
                      <a:r>
                        <a:rPr lang="es-ES" sz="2000" b="1" dirty="0"/>
                        <a:t>% de negocios de enfoque que implementaron mejores procedimientos laborales</a:t>
                      </a:r>
                    </a:p>
                    <a:p>
                      <a:r>
                        <a:rPr lang="es-ES" sz="2000" i="1" kern="1200" dirty="0">
                          <a:solidFill>
                            <a:schemeClr val="dk1"/>
                          </a:solidFill>
                          <a:latin typeface="+mn-lt"/>
                          <a:ea typeface="+mn-ea"/>
                          <a:cs typeface="+mn-cs"/>
                        </a:rPr>
                        <a:t>Desglosado por tipo de negocio y ubicación</a:t>
                      </a:r>
                      <a:endParaRPr lang="en-US" sz="2000" i="1" kern="1200" dirty="0">
                        <a:solidFill>
                          <a:schemeClr val="dk1"/>
                        </a:solidFill>
                        <a:latin typeface="+mn-lt"/>
                        <a:ea typeface="+mn-ea"/>
                        <a:cs typeface="+mn-cs"/>
                      </a:endParaRPr>
                    </a:p>
                  </a:txBody>
                  <a:tcPr>
                    <a:solidFill>
                      <a:schemeClr val="tx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txBody>
                  <a:tcPr>
                    <a:solidFill>
                      <a:schemeClr val="tx2">
                        <a:lumMod val="20000"/>
                        <a:lumOff val="80000"/>
                      </a:schemeClr>
                    </a:solidFill>
                  </a:tcPr>
                </a:tc>
                <a:extLst>
                  <a:ext uri="{0D108BD9-81ED-4DB2-BD59-A6C34878D82A}">
                    <a16:rowId xmlns:a16="http://schemas.microsoft.com/office/drawing/2014/main" val="2116835608"/>
                  </a:ext>
                </a:extLst>
              </a:tr>
            </a:tbl>
          </a:graphicData>
        </a:graphic>
      </p:graphicFrame>
      <p:sp>
        <p:nvSpPr>
          <p:cNvPr id="6" name="TextBox 5">
            <a:extLst>
              <a:ext uri="{FF2B5EF4-FFF2-40B4-BE49-F238E27FC236}">
                <a16:creationId xmlns:a16="http://schemas.microsoft.com/office/drawing/2014/main" id="{BA8563D8-1A8D-4A9E-BFD0-C2AE7F2CB763}"/>
              </a:ext>
              <a:ext uri="{C183D7F6-B498-43B3-948B-1728B52AA6E4}">
                <adec:decorative xmlns:adec="http://schemas.microsoft.com/office/drawing/2017/decorative" val="1"/>
              </a:ext>
            </a:extLst>
          </p:cNvPr>
          <p:cNvSpPr txBox="1"/>
          <p:nvPr/>
        </p:nvSpPr>
        <p:spPr>
          <a:xfrm>
            <a:off x="6081932" y="4932180"/>
            <a:ext cx="4328160" cy="1015663"/>
          </a:xfrm>
          <a:prstGeom prst="rect">
            <a:avLst/>
          </a:prstGeom>
          <a:noFill/>
        </p:spPr>
        <p:txBody>
          <a:bodyPr wrap="square" rtlCol="0">
            <a:spAutoFit/>
          </a:bodyPr>
          <a:lstStyle/>
          <a:p>
            <a:pPr marL="285750" lvl="0" indent="-285750">
              <a:buFont typeface="Arial" panose="020B0604020202020204" pitchFamily="34" charset="0"/>
              <a:buChar char="•"/>
              <a:defRPr/>
            </a:pPr>
            <a:r>
              <a:rPr lang="es-ES" sz="2000" dirty="0"/>
              <a:t>Prácticas laborales implementadas</a:t>
            </a:r>
          </a:p>
          <a:p>
            <a:pPr marL="285750" lvl="0" indent="-285750">
              <a:buFont typeface="Arial" panose="020B0604020202020204" pitchFamily="34" charset="0"/>
              <a:buChar char="•"/>
              <a:defRPr/>
            </a:pPr>
            <a:r>
              <a:rPr lang="es-ES" sz="2000" dirty="0"/>
              <a:t>Tipo de negocio</a:t>
            </a:r>
          </a:p>
          <a:p>
            <a:pPr marL="285750" lvl="0" indent="-285750">
              <a:buFont typeface="Arial" panose="020B0604020202020204" pitchFamily="34" charset="0"/>
              <a:buChar char="•"/>
              <a:defRPr/>
            </a:pPr>
            <a:r>
              <a:rPr lang="es-ES" sz="2000" dirty="0"/>
              <a:t>Ubicación del negocio</a:t>
            </a:r>
            <a:endParaRPr lang="en-US" sz="2400" dirty="0"/>
          </a:p>
        </p:txBody>
      </p:sp>
      <p:sp>
        <p:nvSpPr>
          <p:cNvPr id="2" name="Footer Placeholder 1">
            <a:extLst>
              <a:ext uri="{FF2B5EF4-FFF2-40B4-BE49-F238E27FC236}">
                <a16:creationId xmlns:a16="http://schemas.microsoft.com/office/drawing/2014/main" id="{FA3D72EA-5C89-4876-8B60-685703F12DA6}"/>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0144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6: Paso 2: Identificar Encuestados de Enfoque">
            <a:extLst>
              <a:ext uri="{FF2B5EF4-FFF2-40B4-BE49-F238E27FC236}">
                <a16:creationId xmlns:a16="http://schemas.microsoft.com/office/drawing/2014/main" id="{116C7162-F512-45DC-A012-86ED40C209B1}"/>
              </a:ext>
            </a:extLst>
          </p:cNvPr>
          <p:cNvSpPr>
            <a:spLocks noGrp="1"/>
          </p:cNvSpPr>
          <p:nvPr>
            <p:ph type="ctrTitle"/>
          </p:nvPr>
        </p:nvSpPr>
        <p:spPr>
          <a:xfrm>
            <a:off x="615820" y="308648"/>
            <a:ext cx="10265503" cy="961175"/>
          </a:xfrm>
        </p:spPr>
        <p:txBody>
          <a:bodyPr>
            <a:normAutofit/>
          </a:bodyPr>
          <a:lstStyle/>
          <a:p>
            <a:pPr algn="l"/>
            <a:r>
              <a:rPr lang="en-US" sz="4400" dirty="0"/>
              <a:t>Paso 2: </a:t>
            </a:r>
            <a:r>
              <a:rPr lang="en-US" sz="4400" dirty="0" err="1"/>
              <a:t>Identificar</a:t>
            </a:r>
            <a:r>
              <a:rPr lang="en-US" sz="4400" dirty="0"/>
              <a:t> </a:t>
            </a:r>
            <a:r>
              <a:rPr lang="en-US" sz="4400" dirty="0" err="1"/>
              <a:t>Encuestados</a:t>
            </a:r>
            <a:r>
              <a:rPr lang="en-US" sz="4400" dirty="0"/>
              <a:t> de </a:t>
            </a:r>
            <a:r>
              <a:rPr lang="en-US" sz="4400" dirty="0" err="1"/>
              <a:t>Enfoque</a:t>
            </a:r>
            <a:endParaRPr lang="en-US" sz="4400" dirty="0"/>
          </a:p>
        </p:txBody>
      </p:sp>
      <p:sp>
        <p:nvSpPr>
          <p:cNvPr id="3" name="Content Placeholder 2" descr="¿Quién suministrará los datos?&#10;Una vez que identifique la información necesaria, defina la población de enfoque y quién suministrará la información. &#10;Ejemplo:  &#10;Si desea averiguar el contenido de una capacitación, lo más indicado es entrevistar a los participantes.&#10;Si desea conocer más acerca de la aplicación de competencias en el puesto de trabajo, lo más indicado es entrevistar al supervisor de los participantes.&#10;">
            <a:extLst>
              <a:ext uri="{FF2B5EF4-FFF2-40B4-BE49-F238E27FC236}">
                <a16:creationId xmlns:a16="http://schemas.microsoft.com/office/drawing/2014/main" id="{0BC72192-C8C3-4C90-8986-4847655F6CA7}"/>
              </a:ext>
            </a:extLst>
          </p:cNvPr>
          <p:cNvSpPr>
            <a:spLocks noGrp="1"/>
          </p:cNvSpPr>
          <p:nvPr>
            <p:ph sz="quarter" idx="13"/>
          </p:nvPr>
        </p:nvSpPr>
        <p:spPr>
          <a:xfrm>
            <a:off x="615820" y="1569164"/>
            <a:ext cx="10431620" cy="3734358"/>
          </a:xfrm>
        </p:spPr>
        <p:txBody>
          <a:bodyPr>
            <a:normAutofit/>
          </a:bodyPr>
          <a:lstStyle/>
          <a:p>
            <a:pPr marL="0" indent="0">
              <a:buNone/>
            </a:pPr>
            <a:r>
              <a:rPr lang="es-ES" sz="3000" b="1" dirty="0">
                <a:solidFill>
                  <a:schemeClr val="accent6">
                    <a:lumMod val="50000"/>
                  </a:schemeClr>
                </a:solidFill>
              </a:rPr>
              <a:t>¿Quién suministrar</a:t>
            </a:r>
            <a:r>
              <a:rPr lang="es-CO" sz="3000" b="1" dirty="0">
                <a:solidFill>
                  <a:schemeClr val="accent6">
                    <a:lumMod val="50000"/>
                  </a:schemeClr>
                </a:solidFill>
              </a:rPr>
              <a:t>á los </a:t>
            </a:r>
            <a:r>
              <a:rPr lang="es-ES" sz="3000" b="1" dirty="0">
                <a:solidFill>
                  <a:schemeClr val="accent6">
                    <a:lumMod val="50000"/>
                  </a:schemeClr>
                </a:solidFill>
              </a:rPr>
              <a:t>datos?</a:t>
            </a:r>
          </a:p>
          <a:p>
            <a:pPr marL="0" indent="0">
              <a:buNone/>
            </a:pPr>
            <a:r>
              <a:rPr lang="es-ES" dirty="0"/>
              <a:t>Una vez que identifique la información necesaria, defina la población de enfoque y quién suministrar</a:t>
            </a:r>
            <a:r>
              <a:rPr lang="es-CO" dirty="0"/>
              <a:t>á </a:t>
            </a:r>
            <a:r>
              <a:rPr lang="es-ES" dirty="0"/>
              <a:t>la información.</a:t>
            </a:r>
            <a:r>
              <a:rPr lang="en-US" dirty="0"/>
              <a:t> </a:t>
            </a:r>
          </a:p>
          <a:p>
            <a:pPr marL="0" indent="0">
              <a:buNone/>
            </a:pPr>
            <a:r>
              <a:rPr lang="en-US" dirty="0" err="1"/>
              <a:t>Ejemplo</a:t>
            </a:r>
            <a:r>
              <a:rPr lang="en-US" dirty="0"/>
              <a:t>: 	</a:t>
            </a:r>
          </a:p>
          <a:p>
            <a:pPr lvl="1"/>
            <a:r>
              <a:rPr lang="es-ES" dirty="0"/>
              <a:t>Si desea averiguar el contenido de una capacitación, lo m</a:t>
            </a:r>
            <a:r>
              <a:rPr lang="es-CO" dirty="0" err="1"/>
              <a:t>ás</a:t>
            </a:r>
            <a:r>
              <a:rPr lang="es-CO" dirty="0"/>
              <a:t> indicado es entrevistar a los participantes</a:t>
            </a:r>
            <a:r>
              <a:rPr lang="es-ES" dirty="0"/>
              <a:t>.</a:t>
            </a:r>
          </a:p>
          <a:p>
            <a:pPr lvl="1"/>
            <a:r>
              <a:rPr lang="es-ES" dirty="0"/>
              <a:t>Si desea conocer más acerca de la aplicación de competencias en el puesto de trabajo, lo más indicado es entrevistar al supervisor de los participantes.</a:t>
            </a:r>
            <a:endParaRPr lang="en-US" dirty="0"/>
          </a:p>
        </p:txBody>
      </p:sp>
      <p:sp>
        <p:nvSpPr>
          <p:cNvPr id="2" name="Footer Placeholder 1">
            <a:extLst>
              <a:ext uri="{FF2B5EF4-FFF2-40B4-BE49-F238E27FC236}">
                <a16:creationId xmlns:a16="http://schemas.microsoft.com/office/drawing/2014/main" id="{51598456-A9E0-49B7-A2FB-6873C6809C92}"/>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73425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7: Ejemplo: Identificando Encuestados">
            <a:extLst>
              <a:ext uri="{FF2B5EF4-FFF2-40B4-BE49-F238E27FC236}">
                <a16:creationId xmlns:a16="http://schemas.microsoft.com/office/drawing/2014/main" id="{AC91F979-B3CD-44EC-8EA6-69B18F5E0C9E}"/>
              </a:ext>
            </a:extLst>
          </p:cNvPr>
          <p:cNvSpPr>
            <a:spLocks noGrp="1"/>
          </p:cNvSpPr>
          <p:nvPr>
            <p:ph type="ctrTitle"/>
          </p:nvPr>
        </p:nvSpPr>
        <p:spPr>
          <a:xfrm>
            <a:off x="541894" y="104393"/>
            <a:ext cx="10400633" cy="961175"/>
          </a:xfrm>
        </p:spPr>
        <p:txBody>
          <a:bodyPr>
            <a:normAutofit/>
          </a:bodyPr>
          <a:lstStyle/>
          <a:p>
            <a:pPr algn="l"/>
            <a:r>
              <a:rPr lang="en-US" sz="4400" dirty="0" err="1"/>
              <a:t>Ejemplo</a:t>
            </a:r>
            <a:r>
              <a:rPr lang="en-US" sz="4400" dirty="0"/>
              <a:t>: </a:t>
            </a:r>
            <a:r>
              <a:rPr lang="en-US" sz="4400" dirty="0" err="1"/>
              <a:t>Identificando</a:t>
            </a:r>
            <a:r>
              <a:rPr lang="en-US" sz="4400" dirty="0"/>
              <a:t> </a:t>
            </a:r>
            <a:r>
              <a:rPr lang="en-US" sz="4400" dirty="0" err="1"/>
              <a:t>Encuestados</a:t>
            </a:r>
            <a:endParaRPr lang="en-US" sz="4400" dirty="0"/>
          </a:p>
        </p:txBody>
      </p:sp>
      <p:sp>
        <p:nvSpPr>
          <p:cNvPr id="3" name="Content Placeholder 2" descr="¿Quién proporcionará la información?&#10;">
            <a:extLst>
              <a:ext uri="{FF2B5EF4-FFF2-40B4-BE49-F238E27FC236}">
                <a16:creationId xmlns:a16="http://schemas.microsoft.com/office/drawing/2014/main" id="{6C039BC9-19FF-4AA4-B345-4016D7C712C9}"/>
              </a:ext>
            </a:extLst>
          </p:cNvPr>
          <p:cNvSpPr>
            <a:spLocks noGrp="1"/>
          </p:cNvSpPr>
          <p:nvPr>
            <p:ph sz="quarter" idx="13"/>
          </p:nvPr>
        </p:nvSpPr>
        <p:spPr>
          <a:xfrm>
            <a:off x="541895" y="1364280"/>
            <a:ext cx="6824676" cy="372053"/>
          </a:xfrm>
        </p:spPr>
        <p:txBody>
          <a:bodyPr>
            <a:normAutofit fontScale="85000" lnSpcReduction="20000"/>
          </a:bodyPr>
          <a:lstStyle/>
          <a:p>
            <a:pPr marL="0" indent="0">
              <a:buNone/>
            </a:pPr>
            <a:r>
              <a:rPr lang="en-US" b="1" dirty="0"/>
              <a:t>¿</a:t>
            </a:r>
            <a:r>
              <a:rPr lang="en-US" b="1" dirty="0" err="1"/>
              <a:t>Quién</a:t>
            </a:r>
            <a:r>
              <a:rPr lang="en-US" b="1" dirty="0"/>
              <a:t> </a:t>
            </a:r>
            <a:r>
              <a:rPr lang="en-US" b="1" dirty="0" err="1"/>
              <a:t>proporcionará</a:t>
            </a:r>
            <a:r>
              <a:rPr lang="en-US" b="1" dirty="0"/>
              <a:t> la </a:t>
            </a:r>
            <a:r>
              <a:rPr lang="en-US" b="1" dirty="0" err="1"/>
              <a:t>información</a:t>
            </a:r>
            <a:r>
              <a:rPr lang="en-US" b="1" dirty="0"/>
              <a:t>?</a:t>
            </a:r>
          </a:p>
        </p:txBody>
      </p:sp>
      <p:graphicFrame>
        <p:nvGraphicFramePr>
          <p:cNvPr id="7" name="Table 5" descr="Indicador: &#10;&#10;1) # de niños involucrados o en alto riesgo de ingresar al mercado laboral infantil provistos servicios de educación o capacitación (E1) Desglosado por sexo, ubicación, tipo de educación.&#10;&#10;2) % de negocios de enfoque que implementaron mejores procedimientos laborales, desglosado por tipo de negocio y ubicación.&#10;&#10;Información necesaria: &#10;&#10;1) Edad del niño involucrado en el trabajo infantil o en alto riesgo de ingresar al mercado laboral.&#10;Tipo de servicio de educación/formación ofrecido&#10;Sexo&#10;Ubicación&#10;&#10;2) Prácticas laborales implementadas&#10;Tipo de negocio&#10;Ubicación del negocio&#10;&#10;&#10;Encuestado:&#10;&#10;1) Cabeza de familia&#10;Profesor o formador&#10;&#10;2) Propietario o empleado de la empresa&#10;Inspector.&#10;&#10;&#10;">
            <a:extLst>
              <a:ext uri="{FF2B5EF4-FFF2-40B4-BE49-F238E27FC236}">
                <a16:creationId xmlns:a16="http://schemas.microsoft.com/office/drawing/2014/main" id="{E3B1C917-8D04-477E-BF75-BEFCD667DEDD}"/>
              </a:ext>
            </a:extLst>
          </p:cNvPr>
          <p:cNvGraphicFramePr>
            <a:graphicFrameLocks noGrp="1"/>
          </p:cNvGraphicFramePr>
          <p:nvPr>
            <p:extLst>
              <p:ext uri="{D42A27DB-BD31-4B8C-83A1-F6EECF244321}">
                <p14:modId xmlns:p14="http://schemas.microsoft.com/office/powerpoint/2010/main" val="3126196778"/>
              </p:ext>
            </p:extLst>
          </p:nvPr>
        </p:nvGraphicFramePr>
        <p:xfrm>
          <a:off x="693285" y="1912920"/>
          <a:ext cx="10597479" cy="3887138"/>
        </p:xfrm>
        <a:graphic>
          <a:graphicData uri="http://schemas.openxmlformats.org/drawingml/2006/table">
            <a:tbl>
              <a:tblPr firstRow="1" bandRow="1">
                <a:tableStyleId>{5C22544A-7EE6-4342-B048-85BDC9FD1C3A}</a:tableStyleId>
              </a:tblPr>
              <a:tblGrid>
                <a:gridCol w="4176903">
                  <a:extLst>
                    <a:ext uri="{9D8B030D-6E8A-4147-A177-3AD203B41FA5}">
                      <a16:colId xmlns:a16="http://schemas.microsoft.com/office/drawing/2014/main" val="1943968339"/>
                    </a:ext>
                  </a:extLst>
                </a:gridCol>
                <a:gridCol w="3633732">
                  <a:extLst>
                    <a:ext uri="{9D8B030D-6E8A-4147-A177-3AD203B41FA5}">
                      <a16:colId xmlns:a16="http://schemas.microsoft.com/office/drawing/2014/main" val="2723129955"/>
                    </a:ext>
                  </a:extLst>
                </a:gridCol>
                <a:gridCol w="2786844">
                  <a:extLst>
                    <a:ext uri="{9D8B030D-6E8A-4147-A177-3AD203B41FA5}">
                      <a16:colId xmlns:a16="http://schemas.microsoft.com/office/drawing/2014/main" val="419389120"/>
                    </a:ext>
                  </a:extLst>
                </a:gridCol>
              </a:tblGrid>
              <a:tr h="412418">
                <a:tc>
                  <a:txBody>
                    <a:bodyPr/>
                    <a:lstStyle/>
                    <a:p>
                      <a:pPr algn="ctr"/>
                      <a:r>
                        <a:rPr lang="en-US" sz="2000" dirty="0" err="1"/>
                        <a:t>Indicador</a:t>
                      </a:r>
                      <a:endParaRPr lang="en-US" sz="2000" dirty="0"/>
                    </a:p>
                  </a:txBody>
                  <a:tcPr/>
                </a:tc>
                <a:tc>
                  <a:txBody>
                    <a:bodyPr/>
                    <a:lstStyle/>
                    <a:p>
                      <a:pPr algn="ctr"/>
                      <a:r>
                        <a:rPr lang="en-US" sz="2000" dirty="0" err="1"/>
                        <a:t>Informaci</a:t>
                      </a:r>
                      <a:r>
                        <a:rPr lang="es-CO" sz="2000" dirty="0" err="1"/>
                        <a:t>ón</a:t>
                      </a:r>
                      <a:r>
                        <a:rPr lang="es-CO" sz="2000" dirty="0"/>
                        <a:t> necesaria</a:t>
                      </a:r>
                      <a:endParaRPr lang="en-US" sz="2000" dirty="0"/>
                    </a:p>
                  </a:txBody>
                  <a:tcPr/>
                </a:tc>
                <a:tc>
                  <a:txBody>
                    <a:bodyPr/>
                    <a:lstStyle/>
                    <a:p>
                      <a:pPr algn="ctr"/>
                      <a:r>
                        <a:rPr lang="en-US" sz="2000" dirty="0" err="1"/>
                        <a:t>Encuestado</a:t>
                      </a:r>
                      <a:endParaRPr lang="en-US" sz="2000" dirty="0"/>
                    </a:p>
                  </a:txBody>
                  <a:tcPr/>
                </a:tc>
                <a:extLst>
                  <a:ext uri="{0D108BD9-81ED-4DB2-BD59-A6C34878D82A}">
                    <a16:rowId xmlns:a16="http://schemas.microsoft.com/office/drawing/2014/main" val="3097499641"/>
                  </a:ext>
                </a:extLst>
              </a:tr>
              <a:tr h="1999944">
                <a:tc>
                  <a:txBody>
                    <a:bodyPr/>
                    <a:lstStyle/>
                    <a:p>
                      <a:pPr rtl="0" eaLnBrk="1" fontAlgn="auto" latinLnBrk="0" hangingPunct="1"/>
                      <a:r>
                        <a:rPr lang="es-ES" sz="1800" b="1" kern="1200" dirty="0">
                          <a:solidFill>
                            <a:schemeClr val="dk1"/>
                          </a:solidFill>
                          <a:effectLst/>
                          <a:latin typeface="+mn-lt"/>
                          <a:ea typeface="+mn-ea"/>
                          <a:cs typeface="+mn-cs"/>
                        </a:rPr>
                        <a:t># de niños involucrados o en alto riesgo de ingresar al mercado laboral infantil provistos servicios de educación o capacitación (E1) </a:t>
                      </a:r>
                      <a:r>
                        <a:rPr lang="es-ES" sz="1800" i="1" kern="1200" dirty="0">
                          <a:solidFill>
                            <a:schemeClr val="dk1"/>
                          </a:solidFill>
                          <a:effectLst/>
                          <a:latin typeface="+mn-lt"/>
                          <a:ea typeface="+mn-ea"/>
                          <a:cs typeface="+mn-cs"/>
                        </a:rPr>
                        <a:t>Desglosado por sexo, ubicación, tipo de educación</a:t>
                      </a:r>
                      <a:endParaRPr lang="en-US" sz="2000" dirty="0">
                        <a:effectLst/>
                      </a:endParaRPr>
                    </a:p>
                  </a:txBody>
                  <a:tcPr>
                    <a:solidFill>
                      <a:schemeClr val="tx2">
                        <a:lumMod val="20000"/>
                        <a:lumOff val="80000"/>
                      </a:schemeClr>
                    </a:solidFill>
                  </a:tcPr>
                </a:tc>
                <a:tc>
                  <a:txBody>
                    <a:bodyPr/>
                    <a:lstStyle/>
                    <a:p>
                      <a:pPr marL="283464" indent="-283464" algn="l" rtl="0" eaLnBrk="1" latinLnBrk="0" hangingPunct="1">
                        <a:spcBef>
                          <a:spcPts val="0"/>
                        </a:spcBef>
                        <a:spcAft>
                          <a:spcPts val="0"/>
                        </a:spcAft>
                        <a:buClrTx/>
                        <a:buSzPts val="2000"/>
                        <a:buFont typeface="Arial" panose="020B0604020202020204" pitchFamily="34" charset="0"/>
                        <a:buChar char="•"/>
                      </a:pPr>
                      <a:r>
                        <a:rPr lang="es-ES" sz="1800" kern="1200" dirty="0">
                          <a:solidFill>
                            <a:srgbClr val="000000"/>
                          </a:solidFill>
                          <a:effectLst/>
                          <a:latin typeface="Calibri" panose="020F0502020204030204" pitchFamily="34" charset="0"/>
                          <a:ea typeface="+mn-ea"/>
                          <a:cs typeface="+mn-cs"/>
                        </a:rPr>
                        <a:t>Edad del niño involucrado en el trabajo infantil o en alto riesgo de ingresar al mercado laboral.</a:t>
                      </a:r>
                      <a:endParaRPr lang="en-US" sz="1800" dirty="0">
                        <a:effectLst/>
                      </a:endParaRPr>
                    </a:p>
                    <a:p>
                      <a:pPr marL="285750" indent="-285750" algn="l" rtl="0" eaLnBrk="1" latinLnBrk="0" hangingPunct="1">
                        <a:spcBef>
                          <a:spcPts val="0"/>
                        </a:spcBef>
                        <a:spcAft>
                          <a:spcPts val="0"/>
                        </a:spcAft>
                        <a:buFont typeface="Arial" panose="020B0604020202020204" pitchFamily="34" charset="0"/>
                        <a:buChar char="•"/>
                      </a:pPr>
                      <a:r>
                        <a:rPr lang="es-ES" sz="1800" kern="1200" dirty="0">
                          <a:solidFill>
                            <a:srgbClr val="000000"/>
                          </a:solidFill>
                          <a:effectLst/>
                          <a:latin typeface="Calibri" panose="020F0502020204030204" pitchFamily="34" charset="0"/>
                          <a:ea typeface="+mn-ea"/>
                          <a:cs typeface="+mn-cs"/>
                        </a:rPr>
                        <a:t>Tipo de servicio de educación/formación ofrecido</a:t>
                      </a:r>
                      <a:endParaRPr lang="en-US" dirty="0">
                        <a:effectLst/>
                      </a:endParaRPr>
                    </a:p>
                    <a:p>
                      <a:pPr marL="285750" indent="-285750" algn="l" rtl="0" eaLnBrk="1" latinLnBrk="0" hangingPunct="1">
                        <a:spcBef>
                          <a:spcPts val="0"/>
                        </a:spcBef>
                        <a:spcAft>
                          <a:spcPts val="0"/>
                        </a:spcAft>
                        <a:buFont typeface="Arial" panose="020B0604020202020204" pitchFamily="34" charset="0"/>
                        <a:buChar char="•"/>
                      </a:pPr>
                      <a:r>
                        <a:rPr lang="es-ES" sz="1800" kern="1200" dirty="0">
                          <a:solidFill>
                            <a:srgbClr val="000000"/>
                          </a:solidFill>
                          <a:effectLst/>
                          <a:latin typeface="Calibri" panose="020F0502020204030204" pitchFamily="34" charset="0"/>
                          <a:ea typeface="+mn-ea"/>
                          <a:cs typeface="+mn-cs"/>
                        </a:rPr>
                        <a:t>Sexo</a:t>
                      </a:r>
                      <a:endParaRPr lang="en-US" dirty="0">
                        <a:effectLst/>
                      </a:endParaRPr>
                    </a:p>
                    <a:p>
                      <a:pPr marL="285750" indent="-285750" algn="l" rtl="0" eaLnBrk="1" latinLnBrk="0" hangingPunct="1">
                        <a:spcBef>
                          <a:spcPts val="0"/>
                        </a:spcBef>
                        <a:spcAft>
                          <a:spcPts val="0"/>
                        </a:spcAft>
                        <a:buFont typeface="Arial" panose="020B0604020202020204" pitchFamily="34" charset="0"/>
                        <a:buChar char="•"/>
                      </a:pPr>
                      <a:r>
                        <a:rPr lang="es-ES" sz="1800" kern="1200" dirty="0">
                          <a:solidFill>
                            <a:srgbClr val="000000"/>
                          </a:solidFill>
                          <a:effectLst/>
                          <a:latin typeface="Calibri" panose="020F0502020204030204" pitchFamily="34" charset="0"/>
                          <a:ea typeface="+mn-ea"/>
                          <a:cs typeface="+mn-cs"/>
                        </a:rPr>
                        <a:t>Ubicación</a:t>
                      </a:r>
                      <a:endParaRPr lang="en-US" dirty="0">
                        <a:effectLst/>
                      </a:endParaRP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sz="1800" dirty="0"/>
                        <a:t>Cabeza de </a:t>
                      </a:r>
                      <a:r>
                        <a:rPr lang="en-US" sz="1800" dirty="0" err="1"/>
                        <a:t>familia</a:t>
                      </a:r>
                      <a:endParaRPr lang="en-US" sz="1800" dirty="0"/>
                    </a:p>
                    <a:p>
                      <a:pPr marL="285750" indent="-285750">
                        <a:buFont typeface="Arial" panose="020B0604020202020204" pitchFamily="34" charset="0"/>
                        <a:buChar char="•"/>
                      </a:pPr>
                      <a:r>
                        <a:rPr lang="es-ES" dirty="0"/>
                        <a:t>Profesor o formador</a:t>
                      </a:r>
                      <a:endParaRPr lang="en-US" sz="1800" dirty="0"/>
                    </a:p>
                  </a:txBody>
                  <a:tcPr>
                    <a:solidFill>
                      <a:schemeClr val="tx2">
                        <a:lumMod val="20000"/>
                        <a:lumOff val="80000"/>
                      </a:schemeClr>
                    </a:solidFill>
                  </a:tcPr>
                </a:tc>
                <a:extLst>
                  <a:ext uri="{0D108BD9-81ED-4DB2-BD59-A6C34878D82A}">
                    <a16:rowId xmlns:a16="http://schemas.microsoft.com/office/drawing/2014/main" val="1311066220"/>
                  </a:ext>
                </a:extLst>
              </a:tr>
              <a:tr h="1321997">
                <a:tc>
                  <a:txBody>
                    <a:bodyPr/>
                    <a:lstStyle/>
                    <a:p>
                      <a:pPr rtl="0" eaLnBrk="1" latinLnBrk="0" hangingPunct="1"/>
                      <a:r>
                        <a:rPr lang="es-ES" sz="1800" b="1" kern="1200" dirty="0">
                          <a:solidFill>
                            <a:schemeClr val="dk1"/>
                          </a:solidFill>
                          <a:effectLst/>
                          <a:latin typeface="+mn-lt"/>
                          <a:ea typeface="+mn-ea"/>
                          <a:cs typeface="+mn-cs"/>
                        </a:rPr>
                        <a:t>% de negocios de enfoque que implementaron mejores procedimientos laborales</a:t>
                      </a:r>
                      <a:endParaRPr lang="en-US" sz="2000" dirty="0">
                        <a:effectLst/>
                      </a:endParaRPr>
                    </a:p>
                    <a:p>
                      <a:pPr rtl="0" eaLnBrk="1" latinLnBrk="0" hangingPunct="1"/>
                      <a:r>
                        <a:rPr lang="es-ES" sz="1800" i="1" kern="1200" dirty="0">
                          <a:solidFill>
                            <a:schemeClr val="dk1"/>
                          </a:solidFill>
                          <a:effectLst/>
                          <a:latin typeface="+mn-lt"/>
                          <a:ea typeface="+mn-ea"/>
                          <a:cs typeface="+mn-cs"/>
                        </a:rPr>
                        <a:t>Desglosado por tipo de negocio y ubicación</a:t>
                      </a:r>
                      <a:endParaRPr lang="en-US" sz="2000" dirty="0">
                        <a:effectLst/>
                      </a:endParaRPr>
                    </a:p>
                  </a:txBody>
                  <a:tcPr>
                    <a:solidFill>
                      <a:schemeClr val="tx2">
                        <a:lumMod val="20000"/>
                        <a:lumOff val="80000"/>
                      </a:schemeClr>
                    </a:solidFill>
                  </a:tcPr>
                </a:tc>
                <a:tc>
                  <a:txBody>
                    <a:bodyPr/>
                    <a:lstStyle/>
                    <a:p>
                      <a:pPr marL="285750" lvl="0" indent="-285750">
                        <a:buFont typeface="Arial" panose="020B0604020202020204" pitchFamily="34" charset="0"/>
                        <a:buChar char="•"/>
                        <a:defRPr/>
                      </a:pPr>
                      <a:r>
                        <a:rPr lang="es-ES" sz="1800" dirty="0"/>
                        <a:t>Prácticas laborales implementadas</a:t>
                      </a:r>
                    </a:p>
                    <a:p>
                      <a:pPr marL="285750" lvl="0" indent="-285750">
                        <a:buFont typeface="Arial" panose="020B0604020202020204" pitchFamily="34" charset="0"/>
                        <a:buChar char="•"/>
                        <a:defRPr/>
                      </a:pPr>
                      <a:r>
                        <a:rPr lang="es-ES" sz="1800" dirty="0"/>
                        <a:t>Tipo de negocio</a:t>
                      </a:r>
                    </a:p>
                    <a:p>
                      <a:pPr marL="285750" lvl="0" indent="-285750">
                        <a:buFont typeface="Arial" panose="020B0604020202020204" pitchFamily="34" charset="0"/>
                        <a:buChar char="•"/>
                        <a:defRPr/>
                      </a:pPr>
                      <a:r>
                        <a:rPr lang="es-ES" sz="1800" dirty="0"/>
                        <a:t>Ubicación del negocio</a:t>
                      </a:r>
                      <a:endParaRPr lang="en-US" sz="2000" dirty="0"/>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sz="1800" dirty="0" err="1"/>
                        <a:t>Propietario</a:t>
                      </a:r>
                      <a:r>
                        <a:rPr lang="en-US" sz="1800" dirty="0"/>
                        <a:t> o </a:t>
                      </a:r>
                      <a:r>
                        <a:rPr lang="en-US" sz="1800" dirty="0" err="1"/>
                        <a:t>empleado</a:t>
                      </a:r>
                      <a:r>
                        <a:rPr lang="en-US" sz="1800" dirty="0"/>
                        <a:t> de la </a:t>
                      </a:r>
                      <a:r>
                        <a:rPr lang="en-US" sz="1800" dirty="0" err="1"/>
                        <a:t>empresa</a:t>
                      </a:r>
                      <a:endParaRPr lang="en-US" sz="1800" dirty="0"/>
                    </a:p>
                    <a:p>
                      <a:pPr marL="285750" indent="-285750">
                        <a:buFont typeface="Arial" panose="020B0604020202020204" pitchFamily="34" charset="0"/>
                        <a:buChar char="•"/>
                      </a:pPr>
                      <a:r>
                        <a:rPr lang="en-US" sz="1800" dirty="0"/>
                        <a:t>Inspector</a:t>
                      </a:r>
                    </a:p>
                  </a:txBody>
                  <a:tcPr>
                    <a:solidFill>
                      <a:schemeClr val="tx2">
                        <a:lumMod val="20000"/>
                        <a:lumOff val="80000"/>
                      </a:schemeClr>
                    </a:solidFill>
                  </a:tcPr>
                </a:tc>
                <a:extLst>
                  <a:ext uri="{0D108BD9-81ED-4DB2-BD59-A6C34878D82A}">
                    <a16:rowId xmlns:a16="http://schemas.microsoft.com/office/drawing/2014/main" val="2116835608"/>
                  </a:ext>
                </a:extLst>
              </a:tr>
            </a:tbl>
          </a:graphicData>
        </a:graphic>
      </p:graphicFrame>
      <p:sp>
        <p:nvSpPr>
          <p:cNvPr id="2" name="Footer Placeholder 1">
            <a:extLst>
              <a:ext uri="{FF2B5EF4-FFF2-40B4-BE49-F238E27FC236}">
                <a16:creationId xmlns:a16="http://schemas.microsoft.com/office/drawing/2014/main" id="{FA3D72EA-5C89-4876-8B60-685703F12DA6}"/>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97643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8: Paso 3: Elija el Método y el Planteamiento&#10;">
            <a:extLst>
              <a:ext uri="{FF2B5EF4-FFF2-40B4-BE49-F238E27FC236}">
                <a16:creationId xmlns:a16="http://schemas.microsoft.com/office/drawing/2014/main" id="{C41B1667-0F43-4393-8383-49F876DF08F9}"/>
              </a:ext>
            </a:extLst>
          </p:cNvPr>
          <p:cNvSpPr>
            <a:spLocks noGrp="1"/>
          </p:cNvSpPr>
          <p:nvPr>
            <p:ph type="title"/>
          </p:nvPr>
        </p:nvSpPr>
        <p:spPr>
          <a:xfrm>
            <a:off x="617951" y="150827"/>
            <a:ext cx="10387122" cy="1183566"/>
          </a:xfrm>
        </p:spPr>
        <p:txBody>
          <a:bodyPr>
            <a:normAutofit/>
          </a:bodyPr>
          <a:lstStyle/>
          <a:p>
            <a:r>
              <a:rPr lang="en-US" sz="4400" dirty="0"/>
              <a:t>Paso 3: </a:t>
            </a:r>
            <a:r>
              <a:rPr lang="es-ES" sz="4400" dirty="0"/>
              <a:t>Elija el Método y el Planteamiento</a:t>
            </a:r>
            <a:endParaRPr lang="en-US" dirty="0"/>
          </a:p>
        </p:txBody>
      </p:sp>
      <p:sp>
        <p:nvSpPr>
          <p:cNvPr id="4" name="Text Placeholder 3" descr="Determine la mejor manera de llegar al encuestado&#10;¿Qué métodos se utilizarán?&#10;Entrevistas, encuestas, observaciones, registros de proyectos, etc. &#10;¿Cómo se levantarán los datos?&#10;En persona: Por correo o llamada telefónica &#10;Virtual: A través del correo electrónico o página de internet.&#10;">
            <a:extLst>
              <a:ext uri="{FF2B5EF4-FFF2-40B4-BE49-F238E27FC236}">
                <a16:creationId xmlns:a16="http://schemas.microsoft.com/office/drawing/2014/main" id="{B8DC2A1A-8BE3-44C7-82D6-80AF2C877C62}"/>
              </a:ext>
            </a:extLst>
          </p:cNvPr>
          <p:cNvSpPr>
            <a:spLocks noGrp="1"/>
          </p:cNvSpPr>
          <p:nvPr>
            <p:ph type="body" sz="quarter" idx="13"/>
          </p:nvPr>
        </p:nvSpPr>
        <p:spPr>
          <a:xfrm>
            <a:off x="617951" y="1320713"/>
            <a:ext cx="10956098" cy="4566520"/>
          </a:xfrm>
        </p:spPr>
        <p:txBody>
          <a:bodyPr>
            <a:normAutofit/>
          </a:bodyPr>
          <a:lstStyle/>
          <a:p>
            <a:pPr marL="0" indent="0">
              <a:buNone/>
            </a:pPr>
            <a:r>
              <a:rPr lang="es-ES" b="1" dirty="0">
                <a:solidFill>
                  <a:schemeClr val="accent6">
                    <a:lumMod val="50000"/>
                  </a:schemeClr>
                </a:solidFill>
              </a:rPr>
              <a:t>Determine la mejor manera de llegar al encuestado</a:t>
            </a:r>
            <a:endParaRPr lang="en-US" sz="400" dirty="0"/>
          </a:p>
          <a:p>
            <a:r>
              <a:rPr lang="en-US" b="1" dirty="0"/>
              <a:t>¿</a:t>
            </a:r>
            <a:r>
              <a:rPr lang="en-US" b="1" dirty="0" err="1"/>
              <a:t>Qué</a:t>
            </a:r>
            <a:r>
              <a:rPr lang="en-US" b="1" dirty="0"/>
              <a:t> </a:t>
            </a:r>
            <a:r>
              <a:rPr lang="en-US" b="1" dirty="0" err="1"/>
              <a:t>métodos</a:t>
            </a:r>
            <a:r>
              <a:rPr lang="en-US" b="1" dirty="0"/>
              <a:t> se </a:t>
            </a:r>
            <a:r>
              <a:rPr lang="en-US" b="1" dirty="0" err="1"/>
              <a:t>utilizarán</a:t>
            </a:r>
            <a:r>
              <a:rPr lang="en-US" b="1" dirty="0"/>
              <a:t>?</a:t>
            </a:r>
          </a:p>
          <a:p>
            <a:pPr lvl="1"/>
            <a:r>
              <a:rPr lang="es-ES" dirty="0"/>
              <a:t>Entrevistas, encuestas, observaciones, registros de proyectos, etc.</a:t>
            </a:r>
            <a:r>
              <a:rPr lang="en-US" dirty="0"/>
              <a:t> </a:t>
            </a:r>
          </a:p>
          <a:p>
            <a:r>
              <a:rPr lang="es-ES" b="1" dirty="0"/>
              <a:t>¿Cómo se levantarán los datos?</a:t>
            </a:r>
          </a:p>
          <a:p>
            <a:pPr lvl="2"/>
            <a:r>
              <a:rPr lang="es-ES" dirty="0"/>
              <a:t>En persona: Por correo o llamada </a:t>
            </a:r>
            <a:r>
              <a:rPr lang="es-ES" dirty="0" err="1"/>
              <a:t>telef</a:t>
            </a:r>
            <a:r>
              <a:rPr lang="es-CO" dirty="0" err="1"/>
              <a:t>ónica</a:t>
            </a:r>
            <a:r>
              <a:rPr lang="es-ES" dirty="0"/>
              <a:t> </a:t>
            </a:r>
          </a:p>
          <a:p>
            <a:pPr lvl="2"/>
            <a:r>
              <a:rPr lang="es-ES" dirty="0"/>
              <a:t>Virtual: A través del correo electrónico o página de internet.</a:t>
            </a:r>
            <a:endParaRPr lang="en-US" i="1" dirty="0"/>
          </a:p>
        </p:txBody>
      </p:sp>
      <p:sp>
        <p:nvSpPr>
          <p:cNvPr id="2" name="Footer Placeholder 1">
            <a:extLst>
              <a:ext uri="{FF2B5EF4-FFF2-40B4-BE49-F238E27FC236}">
                <a16:creationId xmlns:a16="http://schemas.microsoft.com/office/drawing/2014/main" id="{E71795C8-A68D-404D-AFFC-F94C4056E64A}"/>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78247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descr="Diapositiva 19: Tipos de Métodos para el Levantamiento de Datos">
            <a:extLst>
              <a:ext uri="{FF2B5EF4-FFF2-40B4-BE49-F238E27FC236}">
                <a16:creationId xmlns:a16="http://schemas.microsoft.com/office/drawing/2014/main" id="{AA5A2B27-8A8B-43EF-AF60-BD11A6E41202}"/>
              </a:ext>
            </a:extLst>
          </p:cNvPr>
          <p:cNvSpPr>
            <a:spLocks noGrp="1"/>
          </p:cNvSpPr>
          <p:nvPr>
            <p:ph type="ctrTitle"/>
          </p:nvPr>
        </p:nvSpPr>
        <p:spPr>
          <a:xfrm>
            <a:off x="670560" y="30480"/>
            <a:ext cx="8729095" cy="1336817"/>
          </a:xfrm>
        </p:spPr>
        <p:txBody>
          <a:bodyPr vert="horz" lIns="91440" tIns="45720" rIns="91440" bIns="45720" rtlCol="0" anchor="ctr">
            <a:normAutofit/>
          </a:bodyPr>
          <a:lstStyle/>
          <a:p>
            <a:pPr algn="l"/>
            <a:r>
              <a:rPr lang="es-ES" sz="4000" dirty="0"/>
              <a:t>Tipos de Métodos para el Levantamiento de Datos</a:t>
            </a:r>
            <a:endParaRPr lang="en-US" sz="4000" dirty="0"/>
          </a:p>
        </p:txBody>
      </p:sp>
      <p:sp>
        <p:nvSpPr>
          <p:cNvPr id="2" name="TextBox 1" descr="Métodos comúnmente empleados por los beneficiarios de ILAB:&#10;">
            <a:extLst>
              <a:ext uri="{FF2B5EF4-FFF2-40B4-BE49-F238E27FC236}">
                <a16:creationId xmlns:a16="http://schemas.microsoft.com/office/drawing/2014/main" id="{1EF84728-9CB1-4AC5-8259-92C09EFF9233}"/>
              </a:ext>
            </a:extLst>
          </p:cNvPr>
          <p:cNvSpPr txBox="1"/>
          <p:nvPr/>
        </p:nvSpPr>
        <p:spPr>
          <a:xfrm>
            <a:off x="762000" y="1257056"/>
            <a:ext cx="8418186" cy="954107"/>
          </a:xfrm>
          <a:prstGeom prst="rect">
            <a:avLst/>
          </a:prstGeom>
          <a:noFill/>
        </p:spPr>
        <p:txBody>
          <a:bodyPr wrap="square" rtlCol="0">
            <a:spAutoFit/>
          </a:bodyPr>
          <a:lstStyle/>
          <a:p>
            <a:r>
              <a:rPr lang="es-ES" sz="2800" b="1" dirty="0">
                <a:solidFill>
                  <a:schemeClr val="accent6">
                    <a:lumMod val="50000"/>
                  </a:schemeClr>
                </a:solidFill>
              </a:rPr>
              <a:t>Métodos comúnmente empleados por los beneficiarios de ILAB:</a:t>
            </a:r>
            <a:endParaRPr lang="en-US" sz="2800" b="1" dirty="0">
              <a:solidFill>
                <a:schemeClr val="accent6">
                  <a:lumMod val="50000"/>
                </a:schemeClr>
              </a:solidFill>
            </a:endParaRPr>
          </a:p>
        </p:txBody>
      </p:sp>
      <p:sp>
        <p:nvSpPr>
          <p:cNvPr id="3" name="Content Placeholder 2" descr="Entrevistas: Fuentes fundamentales (p. ej., beneficiarios, socios)&#10;Grupos focales: 6-8 personas con experiencias en común.&#10;Encuestas: Comportamiento, Percepción, Satisfacción, Conciencia, etc.&#10;Evaluación: Conocimiento, competencias, certificación.&#10;Observaciones: Prácticas, comportamientos, competencias/técnicas.&#10;Revisión de registros del proyecto: Levantamiento de datos de formularios administrativos del proyecto.&#10;Evaluaciones de capacidad: Evaluar la capacidad corporativa (p. ej., ONG, CBO)&#10;">
            <a:extLst>
              <a:ext uri="{FF2B5EF4-FFF2-40B4-BE49-F238E27FC236}">
                <a16:creationId xmlns:a16="http://schemas.microsoft.com/office/drawing/2014/main" id="{899D53A3-0873-4795-B6D8-E299669A3614}"/>
              </a:ext>
            </a:extLst>
          </p:cNvPr>
          <p:cNvSpPr>
            <a:spLocks noGrp="1"/>
          </p:cNvSpPr>
          <p:nvPr>
            <p:ph sz="quarter" idx="13"/>
          </p:nvPr>
        </p:nvSpPr>
        <p:spPr>
          <a:xfrm>
            <a:off x="760010" y="2207957"/>
            <a:ext cx="8132732" cy="4878501"/>
          </a:xfrm>
        </p:spPr>
        <p:txBody>
          <a:bodyPr vert="horz" lIns="91440" tIns="45720" rIns="91440" bIns="45720" rtlCol="0">
            <a:normAutofit/>
          </a:bodyPr>
          <a:lstStyle/>
          <a:p>
            <a:pPr>
              <a:lnSpc>
                <a:spcPct val="100000"/>
              </a:lnSpc>
              <a:spcBef>
                <a:spcPts val="600"/>
              </a:spcBef>
            </a:pPr>
            <a:r>
              <a:rPr lang="es-ES" sz="2000" b="1" dirty="0"/>
              <a:t>Entrevistas: </a:t>
            </a:r>
            <a:r>
              <a:rPr lang="es-ES" sz="2000" dirty="0"/>
              <a:t>Fuentes fundamentales (p. ej., beneficiarios, socios)</a:t>
            </a:r>
          </a:p>
          <a:p>
            <a:pPr>
              <a:lnSpc>
                <a:spcPct val="100000"/>
              </a:lnSpc>
              <a:spcBef>
                <a:spcPts val="600"/>
              </a:spcBef>
            </a:pPr>
            <a:r>
              <a:rPr lang="es-ES" sz="2000" b="1" dirty="0"/>
              <a:t>Grupos focales: </a:t>
            </a:r>
            <a:r>
              <a:rPr lang="es-ES" sz="2000" dirty="0"/>
              <a:t>6-8 personas con experiencias en común.</a:t>
            </a:r>
          </a:p>
          <a:p>
            <a:pPr>
              <a:lnSpc>
                <a:spcPct val="100000"/>
              </a:lnSpc>
              <a:spcBef>
                <a:spcPts val="600"/>
              </a:spcBef>
            </a:pPr>
            <a:r>
              <a:rPr lang="es-ES" sz="2000" b="1" dirty="0"/>
              <a:t>Encuestas: </a:t>
            </a:r>
            <a:r>
              <a:rPr lang="es-ES" sz="2000" dirty="0"/>
              <a:t>Comportamiento, Percepción, Satisfacción, Conciencia, etc.</a:t>
            </a:r>
          </a:p>
          <a:p>
            <a:pPr>
              <a:lnSpc>
                <a:spcPct val="100000"/>
              </a:lnSpc>
              <a:spcBef>
                <a:spcPts val="600"/>
              </a:spcBef>
            </a:pPr>
            <a:r>
              <a:rPr lang="en-US" sz="2000" b="1" dirty="0" err="1"/>
              <a:t>Evaluación</a:t>
            </a:r>
            <a:r>
              <a:rPr lang="en-US" sz="2000" b="1" dirty="0"/>
              <a:t>: </a:t>
            </a:r>
            <a:r>
              <a:rPr lang="en-US" sz="2000" dirty="0" err="1"/>
              <a:t>Conocimiento</a:t>
            </a:r>
            <a:r>
              <a:rPr lang="en-US" sz="2000" dirty="0"/>
              <a:t>, </a:t>
            </a:r>
            <a:r>
              <a:rPr lang="en-US" sz="2000" dirty="0" err="1"/>
              <a:t>competencias</a:t>
            </a:r>
            <a:r>
              <a:rPr lang="en-US" sz="2000" dirty="0"/>
              <a:t>, </a:t>
            </a:r>
            <a:r>
              <a:rPr lang="en-US" sz="2000" dirty="0" err="1"/>
              <a:t>certificación</a:t>
            </a:r>
            <a:r>
              <a:rPr lang="en-US" sz="2000" dirty="0"/>
              <a:t>.</a:t>
            </a:r>
          </a:p>
          <a:p>
            <a:pPr>
              <a:lnSpc>
                <a:spcPct val="100000"/>
              </a:lnSpc>
              <a:spcBef>
                <a:spcPts val="600"/>
              </a:spcBef>
            </a:pPr>
            <a:r>
              <a:rPr lang="es-ES" sz="2000" b="1" dirty="0"/>
              <a:t>Observaciones: </a:t>
            </a:r>
            <a:r>
              <a:rPr lang="es-ES" sz="2000" dirty="0"/>
              <a:t>Prácticas, comportamientos, competencias/técnicas.</a:t>
            </a:r>
          </a:p>
          <a:p>
            <a:pPr>
              <a:lnSpc>
                <a:spcPct val="100000"/>
              </a:lnSpc>
              <a:spcBef>
                <a:spcPts val="600"/>
              </a:spcBef>
            </a:pPr>
            <a:r>
              <a:rPr lang="es-ES" sz="2000" b="1" dirty="0"/>
              <a:t>Revisión de registros del proyecto: </a:t>
            </a:r>
            <a:r>
              <a:rPr lang="es-ES" sz="2000" dirty="0"/>
              <a:t>Levantamiento de datos de formularios administrativos del proyecto.</a:t>
            </a:r>
          </a:p>
          <a:p>
            <a:pPr>
              <a:lnSpc>
                <a:spcPct val="100000"/>
              </a:lnSpc>
              <a:spcBef>
                <a:spcPts val="600"/>
              </a:spcBef>
            </a:pPr>
            <a:r>
              <a:rPr lang="en-US" sz="2000" b="1" dirty="0" err="1"/>
              <a:t>Evaluaciones</a:t>
            </a:r>
            <a:r>
              <a:rPr lang="en-US" sz="2000" b="1" dirty="0"/>
              <a:t> de </a:t>
            </a:r>
            <a:r>
              <a:rPr lang="en-US" sz="2000" b="1" dirty="0" err="1"/>
              <a:t>capacidad</a:t>
            </a:r>
            <a:r>
              <a:rPr lang="en-US" sz="2000" dirty="0"/>
              <a:t>: </a:t>
            </a:r>
            <a:r>
              <a:rPr lang="es-ES" sz="2000" dirty="0"/>
              <a:t>Evaluar la capacidad corporativa (p. ej., ONG, CBO)</a:t>
            </a:r>
            <a:endParaRPr lang="en-US" sz="2000" dirty="0"/>
          </a:p>
        </p:txBody>
      </p:sp>
      <p:sp>
        <p:nvSpPr>
          <p:cNvPr id="19" name="Freeform: Shape 18">
            <a:extLst>
              <a:ext uri="{FF2B5EF4-FFF2-40B4-BE49-F238E27FC236}">
                <a16:creationId xmlns:a16="http://schemas.microsoft.com/office/drawing/2014/main" id="{4842F084-28AE-458A-9633-FBC3E2A69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2176" y="607951"/>
            <a:ext cx="2464414" cy="178085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25EE36A9-82E3-4CB5-8169-61463801AD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4180" y="795345"/>
            <a:ext cx="1412612" cy="1412612"/>
          </a:xfrm>
          <a:prstGeom prst="rect">
            <a:avLst/>
          </a:prstGeom>
        </p:spPr>
      </p:pic>
      <p:sp>
        <p:nvSpPr>
          <p:cNvPr id="23" name="Rectangle 6">
            <a:extLst>
              <a:ext uri="{FF2B5EF4-FFF2-40B4-BE49-F238E27FC236}">
                <a16:creationId xmlns:a16="http://schemas.microsoft.com/office/drawing/2014/main" id="{0CA5ED4B-E306-4431-876E-C91851D3E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4876">
            <a:off x="10606620" y="2368283"/>
            <a:ext cx="1203216"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26B38427-698A-4037-8803-2E4F11C55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9385" y="2612543"/>
            <a:ext cx="2464414" cy="178085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a:extLst>
              <a:ext uri="{FF2B5EF4-FFF2-40B4-BE49-F238E27FC236}">
                <a16:creationId xmlns:a16="http://schemas.microsoft.com/office/drawing/2014/main" id="{0585926F-89A8-44AD-AA85-B3C1011EDE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99655" y="2800351"/>
            <a:ext cx="1443872" cy="1443872"/>
          </a:xfrm>
          <a:prstGeom prst="rect">
            <a:avLst/>
          </a:prstGeom>
        </p:spPr>
      </p:pic>
      <p:sp>
        <p:nvSpPr>
          <p:cNvPr id="25" name="Freeform: Shape 24">
            <a:extLst>
              <a:ext uri="{FF2B5EF4-FFF2-40B4-BE49-F238E27FC236}">
                <a16:creationId xmlns:a16="http://schemas.microsoft.com/office/drawing/2014/main" id="{F6678D8D-0F79-43DA-8E1A-D0F97435B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2134" y="4517935"/>
            <a:ext cx="2464414" cy="1780507"/>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a:extLst>
              <a:ext uri="{FF2B5EF4-FFF2-40B4-BE49-F238E27FC236}">
                <a16:creationId xmlns:a16="http://schemas.microsoft.com/office/drawing/2014/main" id="{908C2113-27F7-4C29-84CC-C6B43255DBB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58034" y="4701882"/>
            <a:ext cx="1412612" cy="1412612"/>
          </a:xfrm>
          <a:prstGeom prst="rect">
            <a:avLst/>
          </a:prstGeom>
        </p:spPr>
      </p:pic>
      <p:sp>
        <p:nvSpPr>
          <p:cNvPr id="14" name="Footer Placeholder 1">
            <a:extLst>
              <a:ext uri="{FF2B5EF4-FFF2-40B4-BE49-F238E27FC236}">
                <a16:creationId xmlns:a16="http://schemas.microsoft.com/office/drawing/2014/main" id="{19733141-23C6-489E-B859-D497F7307E1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983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 Serie de Cursos de Capacitación para el Monitoreo y la Evaluación">
            <a:extLst>
              <a:ext uri="{FF2B5EF4-FFF2-40B4-BE49-F238E27FC236}">
                <a16:creationId xmlns:a16="http://schemas.microsoft.com/office/drawing/2014/main" id="{877DC4DB-6A04-41E9-90AB-0B6B3FAE46F3}"/>
              </a:ext>
            </a:extLst>
          </p:cNvPr>
          <p:cNvSpPr>
            <a:spLocks noGrp="1"/>
          </p:cNvSpPr>
          <p:nvPr>
            <p:ph type="title"/>
          </p:nvPr>
        </p:nvSpPr>
        <p:spPr>
          <a:xfrm>
            <a:off x="225414" y="93784"/>
            <a:ext cx="11333540" cy="1325563"/>
          </a:xfrm>
        </p:spPr>
        <p:txBody>
          <a:bodyPr>
            <a:normAutofit/>
          </a:bodyPr>
          <a:lstStyle/>
          <a:p>
            <a:r>
              <a:rPr lang="es-ES_tradnl" sz="4000" dirty="0"/>
              <a:t>Serie de Cursos de Capacitación para el Monitoreo y la Evaluación</a:t>
            </a:r>
            <a:endParaRPr lang="en-US" sz="4000" dirty="0"/>
          </a:p>
        </p:txBody>
      </p:sp>
      <p:sp>
        <p:nvSpPr>
          <p:cNvPr id="4" name="TextBox 3" descr="Seis Cursos&#10;">
            <a:extLst>
              <a:ext uri="{FF2B5EF4-FFF2-40B4-BE49-F238E27FC236}">
                <a16:creationId xmlns:a16="http://schemas.microsoft.com/office/drawing/2014/main" id="{6D410631-1F0C-411F-BC54-128C59FD33B3}"/>
              </a:ext>
            </a:extLst>
          </p:cNvPr>
          <p:cNvSpPr txBox="1"/>
          <p:nvPr/>
        </p:nvSpPr>
        <p:spPr>
          <a:xfrm>
            <a:off x="225414" y="1120560"/>
            <a:ext cx="1855444" cy="523220"/>
          </a:xfrm>
          <a:prstGeom prst="rect">
            <a:avLst/>
          </a:prstGeom>
          <a:noFill/>
        </p:spPr>
        <p:txBody>
          <a:bodyPr wrap="none" rtlCol="0">
            <a:spAutoFit/>
          </a:bodyPr>
          <a:lstStyle/>
          <a:p>
            <a:r>
              <a:rPr lang="es-ES_tradnl" sz="2800" b="1" dirty="0"/>
              <a:t>Seis Cursos</a:t>
            </a:r>
          </a:p>
        </p:txBody>
      </p:sp>
      <p:sp>
        <p:nvSpPr>
          <p:cNvPr id="19" name="Content Placeholder 2" descr="Introducción a la  Gerencia Basada en Resultados&#10;">
            <a:extLst>
              <a:ext uri="{FF2B5EF4-FFF2-40B4-BE49-F238E27FC236}">
                <a16:creationId xmlns:a16="http://schemas.microsoft.com/office/drawing/2014/main" id="{D89BD59F-8E96-4086-AAD7-092E9B926BA2}"/>
              </a:ext>
            </a:extLst>
          </p:cNvPr>
          <p:cNvSpPr>
            <a:spLocks noGrp="1"/>
          </p:cNvSpPr>
          <p:nvPr>
            <p:ph idx="1"/>
          </p:nvPr>
        </p:nvSpPr>
        <p:spPr>
          <a:xfrm>
            <a:off x="124456" y="1675009"/>
            <a:ext cx="1873677" cy="1087497"/>
          </a:xfrm>
          <a:solidFill>
            <a:schemeClr val="bg1"/>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es-ES_tradnl" sz="1800" dirty="0"/>
              <a:t>Introducción a la  Gerencia Basada en Resultados</a:t>
            </a:r>
          </a:p>
        </p:txBody>
      </p:sp>
      <p:sp>
        <p:nvSpPr>
          <p:cNvPr id="23" name="Arrow: Right 22">
            <a:extLst>
              <a:ext uri="{FF2B5EF4-FFF2-40B4-BE49-F238E27FC236}">
                <a16:creationId xmlns:a16="http://schemas.microsoft.com/office/drawing/2014/main" id="{234243A6-D6AC-44AF-9C60-0CA7B45F7843}"/>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descr="Diseñando Marcos de Resultados&#10;">
            <a:extLst>
              <a:ext uri="{FF2B5EF4-FFF2-40B4-BE49-F238E27FC236}">
                <a16:creationId xmlns:a16="http://schemas.microsoft.com/office/drawing/2014/main" id="{2758D79C-96EF-4B59-86BB-ACEBB747F017}"/>
              </a:ext>
            </a:extLst>
          </p:cNvPr>
          <p:cNvSpPr txBox="1">
            <a:spLocks/>
          </p:cNvSpPr>
          <p:nvPr/>
        </p:nvSpPr>
        <p:spPr>
          <a:xfrm>
            <a:off x="2427111" y="2167519"/>
            <a:ext cx="1494493" cy="92295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dirty="0"/>
              <a:t>2. </a:t>
            </a:r>
            <a:r>
              <a:rPr lang="es-ES_tradnl" sz="1800" dirty="0">
                <a:effectLst/>
                <a:ea typeface="Calibri" panose="020F0502020204030204" pitchFamily="34" charset="0"/>
              </a:rPr>
              <a:t>Diseñando Marcos de </a:t>
            </a:r>
            <a:r>
              <a:rPr lang="es-ES_tradnl" sz="1800" dirty="0">
                <a:ea typeface="Calibri" panose="020F0502020204030204" pitchFamily="34" charset="0"/>
              </a:rPr>
              <a:t>Resultados</a:t>
            </a:r>
            <a:endParaRPr lang="en-US" sz="1800" dirty="0">
              <a:effectLst/>
              <a:ea typeface="Calibri" panose="020F0502020204030204" pitchFamily="34" charset="0"/>
            </a:endParaRPr>
          </a:p>
          <a:p>
            <a:pPr marL="0" indent="0" algn="ctr">
              <a:spcBef>
                <a:spcPts val="0"/>
              </a:spcBef>
              <a:buNone/>
            </a:pPr>
            <a:endParaRPr lang="en-US" sz="1800" dirty="0"/>
          </a:p>
        </p:txBody>
      </p:sp>
      <p:sp>
        <p:nvSpPr>
          <p:cNvPr id="24" name="Arrow: Right 23">
            <a:extLst>
              <a:ext uri="{FF2B5EF4-FFF2-40B4-BE49-F238E27FC236}">
                <a16:creationId xmlns:a16="http://schemas.microsoft.com/office/drawing/2014/main" id="{77E01F7C-20B9-456D-B5AF-328CD5377961}"/>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2" descr="Diseñando y Definiendo Indicadores de Desempeño&#10;">
            <a:extLst>
              <a:ext uri="{FF2B5EF4-FFF2-40B4-BE49-F238E27FC236}">
                <a16:creationId xmlns:a16="http://schemas.microsoft.com/office/drawing/2014/main" id="{CC30A890-E83D-4C88-8FDB-70A20294873C}"/>
              </a:ext>
            </a:extLst>
          </p:cNvPr>
          <p:cNvSpPr txBox="1">
            <a:spLocks/>
          </p:cNvSpPr>
          <p:nvPr/>
        </p:nvSpPr>
        <p:spPr>
          <a:xfrm>
            <a:off x="4293890" y="2699074"/>
            <a:ext cx="1654486" cy="110553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3. </a:t>
            </a:r>
            <a:r>
              <a:rPr lang="es-ES_tradnl" sz="1800" dirty="0">
                <a:effectLst/>
                <a:ea typeface="Calibri" panose="020F0502020204030204" pitchFamily="34" charset="0"/>
              </a:rPr>
              <a:t>Diseñando y </a:t>
            </a:r>
            <a:r>
              <a:rPr lang="es-ES_tradnl" sz="1800" dirty="0">
                <a:ea typeface="Calibri" panose="020F0502020204030204" pitchFamily="34" charset="0"/>
              </a:rPr>
              <a:t>Definiendo Indicadores de Desempeño</a:t>
            </a:r>
            <a:endParaRPr lang="en-US" sz="1800" dirty="0">
              <a:effectLst/>
              <a:ea typeface="Calibri" panose="020F0502020204030204" pitchFamily="34" charset="0"/>
            </a:endParaRPr>
          </a:p>
          <a:p>
            <a:pPr marL="0" indent="0" algn="ctr">
              <a:buNone/>
            </a:pPr>
            <a:r>
              <a:rPr lang="en-US" sz="1800" dirty="0"/>
              <a:t> </a:t>
            </a:r>
          </a:p>
        </p:txBody>
      </p:sp>
      <p:sp>
        <p:nvSpPr>
          <p:cNvPr id="28" name="Arrow: Right 27">
            <a:extLst>
              <a:ext uri="{FF2B5EF4-FFF2-40B4-BE49-F238E27FC236}">
                <a16:creationId xmlns:a16="http://schemas.microsoft.com/office/drawing/2014/main" id="{58E4F617-DC64-4AD1-93D2-ABD235E29EDF}"/>
              </a:ext>
              <a:ext uri="{C183D7F6-B498-43B3-948B-1728B52AA6E4}">
                <adec:decorative xmlns:adec="http://schemas.microsoft.com/office/drawing/2017/decorative" val="1"/>
              </a:ext>
            </a:extLst>
          </p:cNvPr>
          <p:cNvSpPr/>
          <p:nvPr/>
        </p:nvSpPr>
        <p:spPr>
          <a:xfrm>
            <a:off x="5974279" y="3426057"/>
            <a:ext cx="210622"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descr="Elaborando Instrumentos para el Levantamiento de Datos">
            <a:extLst>
              <a:ext uri="{FF2B5EF4-FFF2-40B4-BE49-F238E27FC236}">
                <a16:creationId xmlns:a16="http://schemas.microsoft.com/office/drawing/2014/main" id="{CF76128C-D710-4243-8145-F4A74E4F2971}"/>
              </a:ext>
            </a:extLst>
          </p:cNvPr>
          <p:cNvSpPr txBox="1">
            <a:spLocks/>
          </p:cNvSpPr>
          <p:nvPr/>
        </p:nvSpPr>
        <p:spPr>
          <a:xfrm>
            <a:off x="6184900" y="3440712"/>
            <a:ext cx="1706033" cy="1341306"/>
          </a:xfrm>
          <a:prstGeom prst="rect">
            <a:avLst/>
          </a:prstGeom>
          <a:solidFill>
            <a:schemeClr val="bg1">
              <a:lumMod val="85000"/>
            </a:schemeClr>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b="1" dirty="0"/>
              <a:t>4. </a:t>
            </a:r>
            <a:r>
              <a:rPr lang="es-ES_tradnl" sz="1800" b="1" dirty="0">
                <a:effectLst/>
                <a:ea typeface="Calibri" panose="020F0502020204030204" pitchFamily="34" charset="0"/>
              </a:rPr>
              <a:t>Elaborando Instrumentos para el Levantamiento de Datos</a:t>
            </a:r>
          </a:p>
          <a:p>
            <a:pPr marL="0" indent="0" algn="ctr">
              <a:buNone/>
            </a:pPr>
            <a:r>
              <a:rPr lang="en-US" sz="1800" b="1" dirty="0"/>
              <a:t> </a:t>
            </a:r>
          </a:p>
        </p:txBody>
      </p:sp>
      <p:sp>
        <p:nvSpPr>
          <p:cNvPr id="25" name="Arrow: Right 24">
            <a:extLst>
              <a:ext uri="{FF2B5EF4-FFF2-40B4-BE49-F238E27FC236}">
                <a16:creationId xmlns:a16="http://schemas.microsoft.com/office/drawing/2014/main" id="{7D276A28-8A22-428B-843E-8DD4B9C199D3}"/>
              </a:ext>
              <a:ext uri="{C183D7F6-B498-43B3-948B-1728B52AA6E4}">
                <adec:decorative xmlns:adec="http://schemas.microsoft.com/office/drawing/2017/decorative" val="1"/>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ntent Placeholder 2" descr="Estableciendo Valores para la Línea de Base y Objetivos para los Indicadores&#10;">
            <a:extLst>
              <a:ext uri="{FF2B5EF4-FFF2-40B4-BE49-F238E27FC236}">
                <a16:creationId xmlns:a16="http://schemas.microsoft.com/office/drawing/2014/main" id="{45C67014-B588-4A35-9CCD-1D741BAEA91C}"/>
              </a:ext>
            </a:extLst>
          </p:cNvPr>
          <p:cNvSpPr txBox="1">
            <a:spLocks/>
          </p:cNvSpPr>
          <p:nvPr/>
        </p:nvSpPr>
        <p:spPr>
          <a:xfrm>
            <a:off x="8232877" y="3945588"/>
            <a:ext cx="1605698" cy="1782112"/>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5. </a:t>
            </a:r>
            <a:r>
              <a:rPr lang="es-ES_tradnl" sz="1800" dirty="0">
                <a:effectLst/>
                <a:ea typeface="Calibri" panose="020F0502020204030204" pitchFamily="34" charset="0"/>
              </a:rPr>
              <a:t>Estableciendo Valores para la Línea de Base y Objetivos para los Indicadores</a:t>
            </a:r>
            <a:endParaRPr lang="en-US" sz="1800" dirty="0">
              <a:effectLst/>
              <a:ea typeface="Calibri" panose="020F0502020204030204" pitchFamily="34" charset="0"/>
            </a:endParaRPr>
          </a:p>
          <a:p>
            <a:pPr marL="0" indent="0" algn="ctr">
              <a:buNone/>
            </a:pPr>
            <a:r>
              <a:rPr lang="en-US" sz="1800" dirty="0"/>
              <a:t> </a:t>
            </a:r>
          </a:p>
        </p:txBody>
      </p:sp>
      <p:sp>
        <p:nvSpPr>
          <p:cNvPr id="29" name="Arrow: Right 28">
            <a:extLst>
              <a:ext uri="{FF2B5EF4-FFF2-40B4-BE49-F238E27FC236}">
                <a16:creationId xmlns:a16="http://schemas.microsoft.com/office/drawing/2014/main" id="{1077E490-7964-4F0F-8100-01B7E21202EB}"/>
              </a:ext>
              <a:ext uri="{C183D7F6-B498-43B3-948B-1728B52AA6E4}">
                <adec:decorative xmlns:adec="http://schemas.microsoft.com/office/drawing/2017/decorative" val="1"/>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descr="Uso de Datos para Mejorar la Implementación de los Proyectos ">
            <a:extLst>
              <a:ext uri="{FF2B5EF4-FFF2-40B4-BE49-F238E27FC236}">
                <a16:creationId xmlns:a16="http://schemas.microsoft.com/office/drawing/2014/main" id="{BD9AC785-E477-48BD-8BD6-1318548749AE}"/>
              </a:ext>
            </a:extLst>
          </p:cNvPr>
          <p:cNvSpPr txBox="1">
            <a:spLocks/>
          </p:cNvSpPr>
          <p:nvPr/>
        </p:nvSpPr>
        <p:spPr>
          <a:xfrm>
            <a:off x="10235155" y="4875802"/>
            <a:ext cx="1808353" cy="132556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6. </a:t>
            </a:r>
            <a:r>
              <a:rPr lang="es-ES_tradnl" sz="1800" dirty="0">
                <a:effectLst/>
                <a:ea typeface="Calibri" panose="020F0502020204030204" pitchFamily="34" charset="0"/>
              </a:rPr>
              <a:t>Uso de Datos para Mejorar la Implementación de los Proyectos</a:t>
            </a:r>
            <a:r>
              <a:rPr lang="en-US" sz="1800" dirty="0"/>
              <a:t> </a:t>
            </a:r>
          </a:p>
        </p:txBody>
      </p:sp>
      <p:sp>
        <p:nvSpPr>
          <p:cNvPr id="2" name="Footer Placeholder 1">
            <a:extLst>
              <a:ext uri="{FF2B5EF4-FFF2-40B4-BE49-F238E27FC236}">
                <a16:creationId xmlns:a16="http://schemas.microsoft.com/office/drawing/2014/main" id="{643C04A3-C432-47D3-AF09-63F31A740E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11493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descr="Diapositiva 20: Definiendo Metodología">
            <a:extLst>
              <a:ext uri="{FF2B5EF4-FFF2-40B4-BE49-F238E27FC236}">
                <a16:creationId xmlns:a16="http://schemas.microsoft.com/office/drawing/2014/main" id="{61839ED2-C712-4917-A415-A895BBDBE020}"/>
              </a:ext>
            </a:extLst>
          </p:cNvPr>
          <p:cNvSpPr>
            <a:spLocks noGrp="1"/>
          </p:cNvSpPr>
          <p:nvPr>
            <p:ph type="ctrTitle"/>
          </p:nvPr>
        </p:nvSpPr>
        <p:spPr>
          <a:xfrm>
            <a:off x="418434" y="485584"/>
            <a:ext cx="3939688" cy="5583126"/>
          </a:xfrm>
        </p:spPr>
        <p:txBody>
          <a:bodyPr vert="horz" lIns="91440" tIns="45720" rIns="91440" bIns="45720" rtlCol="0" anchor="ctr">
            <a:normAutofit/>
          </a:bodyPr>
          <a:lstStyle/>
          <a:p>
            <a:pPr algn="l"/>
            <a:r>
              <a:rPr lang="en-US" sz="4400" dirty="0" err="1"/>
              <a:t>Definiendo</a:t>
            </a:r>
            <a:r>
              <a:rPr lang="en-US" sz="4400" dirty="0"/>
              <a:t> </a:t>
            </a:r>
            <a:r>
              <a:rPr lang="en-US" sz="4400" dirty="0" err="1"/>
              <a:t>Metodología</a:t>
            </a:r>
            <a:endParaRPr lang="en-US" sz="4400" dirty="0"/>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descr="Costo&#10;Duración&#10;Diversidad Geográfica&#10;Nivel de Precisión&#10;Frecuencia&#10;Fiabilidad">
            <a:extLst>
              <a:ext uri="{FF2B5EF4-FFF2-40B4-BE49-F238E27FC236}">
                <a16:creationId xmlns:a16="http://schemas.microsoft.com/office/drawing/2014/main" id="{8A488846-B2F4-A482-DAD7-6E58D375098E}"/>
              </a:ext>
            </a:extLst>
          </p:cNvPr>
          <p:cNvGraphicFramePr>
            <a:graphicFrameLocks noGrp="1"/>
          </p:cNvGraphicFramePr>
          <p:nvPr>
            <p:ph sz="quarter" idx="13"/>
            <p:extLst>
              <p:ext uri="{D42A27DB-BD31-4B8C-83A1-F6EECF244321}">
                <p14:modId xmlns:p14="http://schemas.microsoft.com/office/powerpoint/2010/main" val="1309262699"/>
              </p:ext>
            </p:extLst>
          </p:nvPr>
        </p:nvGraphicFramePr>
        <p:xfrm>
          <a:off x="5446863" y="891829"/>
          <a:ext cx="6245265" cy="5008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
            <a:extLst>
              <a:ext uri="{FF2B5EF4-FFF2-40B4-BE49-F238E27FC236}">
                <a16:creationId xmlns:a16="http://schemas.microsoft.com/office/drawing/2014/main" id="{7CAB4DEC-E40F-4C61-952F-A23DE1C3F36A}"/>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76545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Diapositiva 21: Definiendo Métodos: Pros y Contras">
            <a:extLst>
              <a:ext uri="{FF2B5EF4-FFF2-40B4-BE49-F238E27FC236}">
                <a16:creationId xmlns:a16="http://schemas.microsoft.com/office/drawing/2014/main" id="{FB7D5C02-CE90-49FE-B0E4-80B0379EB10C}"/>
              </a:ext>
            </a:extLst>
          </p:cNvPr>
          <p:cNvSpPr>
            <a:spLocks noGrp="1"/>
          </p:cNvSpPr>
          <p:nvPr>
            <p:ph type="title"/>
          </p:nvPr>
        </p:nvSpPr>
        <p:spPr>
          <a:xfrm>
            <a:off x="699247" y="-74895"/>
            <a:ext cx="10561652" cy="1183566"/>
          </a:xfrm>
        </p:spPr>
        <p:txBody>
          <a:bodyPr>
            <a:normAutofit/>
          </a:bodyPr>
          <a:lstStyle/>
          <a:p>
            <a:r>
              <a:rPr lang="es-ES" dirty="0"/>
              <a:t>Definiendo Métodos: Pros y Contras</a:t>
            </a:r>
            <a:endParaRPr lang="en-US" dirty="0"/>
          </a:p>
        </p:txBody>
      </p:sp>
      <p:graphicFrame>
        <p:nvGraphicFramePr>
          <p:cNvPr id="3" name="Table 2" descr="Método: &#10;&#10;1) Entrevistas&#10;2) Grupos de enfoque&#10;3) Observaciones&#10;4) Encuestas&#10;">
            <a:extLst>
              <a:ext uri="{FF2B5EF4-FFF2-40B4-BE49-F238E27FC236}">
                <a16:creationId xmlns:a16="http://schemas.microsoft.com/office/drawing/2014/main" id="{7459C29B-DFEA-4578-A868-B4E75735FE18}"/>
              </a:ext>
            </a:extLst>
          </p:cNvPr>
          <p:cNvGraphicFramePr>
            <a:graphicFrameLocks noGrp="1"/>
          </p:cNvGraphicFramePr>
          <p:nvPr>
            <p:extLst>
              <p:ext uri="{D42A27DB-BD31-4B8C-83A1-F6EECF244321}">
                <p14:modId xmlns:p14="http://schemas.microsoft.com/office/powerpoint/2010/main" val="3934665932"/>
              </p:ext>
            </p:extLst>
          </p:nvPr>
        </p:nvGraphicFramePr>
        <p:xfrm>
          <a:off x="699247" y="968189"/>
          <a:ext cx="1782929" cy="5050746"/>
        </p:xfrm>
        <a:graphic>
          <a:graphicData uri="http://schemas.openxmlformats.org/drawingml/2006/table">
            <a:tbl>
              <a:tblPr firstRow="1" bandRow="1">
                <a:tableStyleId>{5C22544A-7EE6-4342-B048-85BDC9FD1C3A}</a:tableStyleId>
              </a:tblPr>
              <a:tblGrid>
                <a:gridCol w="1782929">
                  <a:extLst>
                    <a:ext uri="{9D8B030D-6E8A-4147-A177-3AD203B41FA5}">
                      <a16:colId xmlns:a16="http://schemas.microsoft.com/office/drawing/2014/main" val="255623089"/>
                    </a:ext>
                  </a:extLst>
                </a:gridCol>
              </a:tblGrid>
              <a:tr h="529290">
                <a:tc>
                  <a:txBody>
                    <a:bodyPr/>
                    <a:lstStyle/>
                    <a:p>
                      <a:pPr algn="ctr"/>
                      <a:r>
                        <a:rPr lang="en-US" dirty="0" err="1"/>
                        <a:t>Método</a:t>
                      </a:r>
                      <a:endParaRPr lang="en-US" dirty="0"/>
                    </a:p>
                  </a:txBody>
                  <a:tcPr/>
                </a:tc>
                <a:extLst>
                  <a:ext uri="{0D108BD9-81ED-4DB2-BD59-A6C34878D82A}">
                    <a16:rowId xmlns:a16="http://schemas.microsoft.com/office/drawing/2014/main" val="1626905714"/>
                  </a:ext>
                </a:extLst>
              </a:tr>
              <a:tr h="1147923">
                <a:tc>
                  <a:txBody>
                    <a:bodyPr/>
                    <a:lstStyle/>
                    <a:p>
                      <a:r>
                        <a:rPr lang="en-US" sz="2000" b="1" dirty="0" err="1"/>
                        <a:t>Entrevistas</a:t>
                      </a:r>
                      <a:endParaRPr lang="en-US" sz="2000" b="1" dirty="0"/>
                    </a:p>
                  </a:txBody>
                  <a:tcPr/>
                </a:tc>
                <a:extLst>
                  <a:ext uri="{0D108BD9-81ED-4DB2-BD59-A6C34878D82A}">
                    <a16:rowId xmlns:a16="http://schemas.microsoft.com/office/drawing/2014/main" val="650825867"/>
                  </a:ext>
                </a:extLst>
              </a:tr>
              <a:tr h="1196484">
                <a:tc>
                  <a:txBody>
                    <a:bodyPr/>
                    <a:lstStyle/>
                    <a:p>
                      <a:r>
                        <a:rPr lang="en-US" sz="2000" b="1" dirty="0" err="1"/>
                        <a:t>Grupos</a:t>
                      </a:r>
                      <a:r>
                        <a:rPr lang="en-US" sz="2000" b="1" dirty="0"/>
                        <a:t> de </a:t>
                      </a:r>
                      <a:r>
                        <a:rPr lang="en-US" sz="2000" b="1" dirty="0" err="1"/>
                        <a:t>enfoque</a:t>
                      </a:r>
                      <a:endParaRPr lang="en-US" sz="2000" b="1" dirty="0"/>
                    </a:p>
                  </a:txBody>
                  <a:tcPr/>
                </a:tc>
                <a:extLst>
                  <a:ext uri="{0D108BD9-81ED-4DB2-BD59-A6C34878D82A}">
                    <a16:rowId xmlns:a16="http://schemas.microsoft.com/office/drawing/2014/main" val="240380411"/>
                  </a:ext>
                </a:extLst>
              </a:tr>
              <a:tr h="1164577">
                <a:tc>
                  <a:txBody>
                    <a:bodyPr/>
                    <a:lstStyle/>
                    <a:p>
                      <a:r>
                        <a:rPr lang="en-US" sz="2000" b="1" dirty="0" err="1"/>
                        <a:t>Observaciones</a:t>
                      </a:r>
                      <a:endParaRPr lang="en-US" sz="2000" b="1" dirty="0"/>
                    </a:p>
                  </a:txBody>
                  <a:tcPr/>
                </a:tc>
                <a:extLst>
                  <a:ext uri="{0D108BD9-81ED-4DB2-BD59-A6C34878D82A}">
                    <a16:rowId xmlns:a16="http://schemas.microsoft.com/office/drawing/2014/main" val="3006731132"/>
                  </a:ext>
                </a:extLst>
              </a:tr>
              <a:tr h="1012472">
                <a:tc>
                  <a:txBody>
                    <a:bodyPr/>
                    <a:lstStyle/>
                    <a:p>
                      <a:r>
                        <a:rPr lang="en-US" sz="2000" b="1" dirty="0" err="1"/>
                        <a:t>Encuestas</a:t>
                      </a:r>
                      <a:endParaRPr lang="en-US" sz="2000" b="1" dirty="0"/>
                    </a:p>
                  </a:txBody>
                  <a:tcPr>
                    <a:solidFill>
                      <a:srgbClr val="E8E9F0"/>
                    </a:solidFill>
                  </a:tcPr>
                </a:tc>
                <a:extLst>
                  <a:ext uri="{0D108BD9-81ED-4DB2-BD59-A6C34878D82A}">
                    <a16:rowId xmlns:a16="http://schemas.microsoft.com/office/drawing/2014/main" val="75231663"/>
                  </a:ext>
                </a:extLst>
              </a:tr>
            </a:tbl>
          </a:graphicData>
        </a:graphic>
      </p:graphicFrame>
      <p:graphicFrame>
        <p:nvGraphicFramePr>
          <p:cNvPr id="7" name="Table 6" descr="Pros de las Entrevistas: &#10;Permiten recopilar información detallada.&#10;Ofrecen un planteamiento personalizado.&#10;Crean el espacio para realizar preguntas de seguimiento para despejar dudas. &#10;&#10;Contras: &#10;Requieren entrevistadores capacitados&#10;Requieren muestras más pequeñas dentro de la línea de tiempo&#10;La presencia o las características del entrevistador pueden  crear sesgos.&#10;">
            <a:extLst>
              <a:ext uri="{FF2B5EF4-FFF2-40B4-BE49-F238E27FC236}">
                <a16:creationId xmlns:a16="http://schemas.microsoft.com/office/drawing/2014/main" id="{6DAA64E0-2AA4-47ED-B3C5-A5E1DE814F37}"/>
              </a:ext>
            </a:extLst>
          </p:cNvPr>
          <p:cNvGraphicFramePr>
            <a:graphicFrameLocks noGrp="1"/>
          </p:cNvGraphicFramePr>
          <p:nvPr>
            <p:extLst>
              <p:ext uri="{D42A27DB-BD31-4B8C-83A1-F6EECF244321}">
                <p14:modId xmlns:p14="http://schemas.microsoft.com/office/powerpoint/2010/main" val="3610450024"/>
              </p:ext>
            </p:extLst>
          </p:nvPr>
        </p:nvGraphicFramePr>
        <p:xfrm>
          <a:off x="2621129" y="949859"/>
          <a:ext cx="9356436" cy="1669227"/>
        </p:xfrm>
        <a:graphic>
          <a:graphicData uri="http://schemas.openxmlformats.org/drawingml/2006/table">
            <a:tbl>
              <a:tblPr firstRow="1" bandRow="1">
                <a:tableStyleId>{5C22544A-7EE6-4342-B048-85BDC9FD1C3A}</a:tableStyleId>
              </a:tblPr>
              <a:tblGrid>
                <a:gridCol w="4505228">
                  <a:extLst>
                    <a:ext uri="{9D8B030D-6E8A-4147-A177-3AD203B41FA5}">
                      <a16:colId xmlns:a16="http://schemas.microsoft.com/office/drawing/2014/main" val="688298902"/>
                    </a:ext>
                  </a:extLst>
                </a:gridCol>
                <a:gridCol w="4851208">
                  <a:extLst>
                    <a:ext uri="{9D8B030D-6E8A-4147-A177-3AD203B41FA5}">
                      <a16:colId xmlns:a16="http://schemas.microsoft.com/office/drawing/2014/main" val="2828088137"/>
                    </a:ext>
                  </a:extLst>
                </a:gridCol>
              </a:tblGrid>
              <a:tr h="510987">
                <a:tc>
                  <a:txBody>
                    <a:bodyPr/>
                    <a:lstStyle/>
                    <a:p>
                      <a:pPr algn="ctr"/>
                      <a:r>
                        <a:rPr lang="en-US" dirty="0"/>
                        <a:t>Pros</a:t>
                      </a:r>
                    </a:p>
                  </a:txBody>
                  <a:tcPr/>
                </a:tc>
                <a:tc>
                  <a:txBody>
                    <a:bodyPr/>
                    <a:lstStyle/>
                    <a:p>
                      <a:pPr algn="ctr"/>
                      <a:r>
                        <a:rPr lang="en-US" dirty="0"/>
                        <a:t>Contras </a:t>
                      </a:r>
                    </a:p>
                  </a:txBody>
                  <a:tcPr/>
                </a:tc>
                <a:extLst>
                  <a:ext uri="{0D108BD9-81ED-4DB2-BD59-A6C34878D82A}">
                    <a16:rowId xmlns:a16="http://schemas.microsoft.com/office/drawing/2014/main" val="161331161"/>
                  </a:ext>
                </a:extLst>
              </a:tr>
              <a:tr h="370840">
                <a:tc>
                  <a:txBody>
                    <a:bodyPr/>
                    <a:lstStyle/>
                    <a:p>
                      <a:pPr marL="285750" indent="-285750">
                        <a:buFont typeface="Arial" panose="020B0604020202020204" pitchFamily="34" charset="0"/>
                        <a:buChar char="•"/>
                      </a:pPr>
                      <a:r>
                        <a:rPr lang="es-ES" sz="1400" dirty="0"/>
                        <a:t>Permiten recopilar información detallada.</a:t>
                      </a:r>
                    </a:p>
                    <a:p>
                      <a:pPr marL="285750" indent="-285750">
                        <a:buFont typeface="Arial" panose="020B0604020202020204" pitchFamily="34" charset="0"/>
                        <a:buChar char="•"/>
                      </a:pPr>
                      <a:r>
                        <a:rPr lang="es-ES" sz="1400" dirty="0"/>
                        <a:t>Ofrecen un planteamiento personalizado.</a:t>
                      </a:r>
                    </a:p>
                    <a:p>
                      <a:pPr marL="285750" indent="-285750">
                        <a:buFont typeface="Arial" panose="020B0604020202020204" pitchFamily="34" charset="0"/>
                        <a:buChar char="•"/>
                      </a:pPr>
                      <a:r>
                        <a:rPr lang="es-ES" sz="1400" dirty="0"/>
                        <a:t>Crean el espacio para realizar preguntas de seguimiento para despejar dudas. </a:t>
                      </a:r>
                      <a:endParaRPr lang="en-US" sz="1400" dirty="0"/>
                    </a:p>
                  </a:txBody>
                  <a:tcPr/>
                </a:tc>
                <a:tc>
                  <a:txBody>
                    <a:bodyPr/>
                    <a:lstStyle/>
                    <a:p>
                      <a:pPr marL="285750" indent="-285750">
                        <a:buFont typeface="Arial" panose="020B0604020202020204" pitchFamily="34" charset="0"/>
                        <a:buChar char="•"/>
                      </a:pPr>
                      <a:r>
                        <a:rPr lang="es-ES" sz="1400" dirty="0"/>
                        <a:t>Requieren entrevistadores capacitados</a:t>
                      </a:r>
                    </a:p>
                    <a:p>
                      <a:pPr marL="285750" indent="-285750">
                        <a:buFont typeface="Arial" panose="020B0604020202020204" pitchFamily="34" charset="0"/>
                        <a:buChar char="•"/>
                      </a:pPr>
                      <a:r>
                        <a:rPr lang="es-ES" sz="1400" dirty="0"/>
                        <a:t>Requieren muestras más pequeñas dentro de la línea de tiempo</a:t>
                      </a:r>
                    </a:p>
                    <a:p>
                      <a:pPr marL="285750" indent="-285750">
                        <a:buFont typeface="Arial" panose="020B0604020202020204" pitchFamily="34" charset="0"/>
                        <a:buChar char="•"/>
                      </a:pPr>
                      <a:r>
                        <a:rPr lang="es-ES" sz="1400" dirty="0"/>
                        <a:t>La presencia o las características del entrevistador pueden  crear sesgos.</a:t>
                      </a:r>
                      <a:endParaRPr lang="en-US" sz="1400" dirty="0"/>
                    </a:p>
                  </a:txBody>
                  <a:tcPr/>
                </a:tc>
                <a:extLst>
                  <a:ext uri="{0D108BD9-81ED-4DB2-BD59-A6C34878D82A}">
                    <a16:rowId xmlns:a16="http://schemas.microsoft.com/office/drawing/2014/main" val="2792611024"/>
                  </a:ext>
                </a:extLst>
              </a:tr>
            </a:tbl>
          </a:graphicData>
        </a:graphic>
      </p:graphicFrame>
      <p:graphicFrame>
        <p:nvGraphicFramePr>
          <p:cNvPr id="8" name="Table 7" descr="Pros de los grupos de enfoque: &#10;Permiten identificar nuevas ideas e inconvenientes.&#10;Tienden a ser más expeditos que las entrevistas individuales&#10;Crean el espacio para realizar preguntas de seguimiento para despejar dudas. &#10;&#10;Contras: &#10;El análisis de los datos levantados tiende a ser más dificil.&#10;Requieren facilitadores o moderadores altamente cualificados&#10;Pueden resultar costosos (por ejemplo, si requieren el alquiler de un local)&#10;">
            <a:extLst>
              <a:ext uri="{FF2B5EF4-FFF2-40B4-BE49-F238E27FC236}">
                <a16:creationId xmlns:a16="http://schemas.microsoft.com/office/drawing/2014/main" id="{8236A792-4973-4A84-BF47-09675D589ABF}"/>
              </a:ext>
            </a:extLst>
          </p:cNvPr>
          <p:cNvGraphicFramePr>
            <a:graphicFrameLocks noGrp="1"/>
          </p:cNvGraphicFramePr>
          <p:nvPr>
            <p:extLst>
              <p:ext uri="{D42A27DB-BD31-4B8C-83A1-F6EECF244321}">
                <p14:modId xmlns:p14="http://schemas.microsoft.com/office/powerpoint/2010/main" val="1017326181"/>
              </p:ext>
            </p:extLst>
          </p:nvPr>
        </p:nvGraphicFramePr>
        <p:xfrm>
          <a:off x="2621129" y="2652256"/>
          <a:ext cx="9356436" cy="1371600"/>
        </p:xfrm>
        <a:graphic>
          <a:graphicData uri="http://schemas.openxmlformats.org/drawingml/2006/table">
            <a:tbl>
              <a:tblPr firstRow="1" bandRow="1">
                <a:tableStyleId>{5C22544A-7EE6-4342-B048-85BDC9FD1C3A}</a:tableStyleId>
              </a:tblPr>
              <a:tblGrid>
                <a:gridCol w="4532706">
                  <a:extLst>
                    <a:ext uri="{9D8B030D-6E8A-4147-A177-3AD203B41FA5}">
                      <a16:colId xmlns:a16="http://schemas.microsoft.com/office/drawing/2014/main" val="3842616911"/>
                    </a:ext>
                  </a:extLst>
                </a:gridCol>
                <a:gridCol w="4823730">
                  <a:extLst>
                    <a:ext uri="{9D8B030D-6E8A-4147-A177-3AD203B41FA5}">
                      <a16:colId xmlns:a16="http://schemas.microsoft.com/office/drawing/2014/main" val="853946096"/>
                    </a:ext>
                  </a:extLst>
                </a:gridCol>
              </a:tblGrid>
              <a:tr h="1142700">
                <a:tc>
                  <a:txBody>
                    <a:bodyPr/>
                    <a:lstStyle/>
                    <a:p>
                      <a:pPr marL="285750" indent="-285750">
                        <a:buFont typeface="Arial" panose="020B0604020202020204" pitchFamily="34" charset="0"/>
                        <a:buChar char="•"/>
                      </a:pPr>
                      <a:r>
                        <a:rPr lang="es-ES" sz="1400" b="0" dirty="0">
                          <a:solidFill>
                            <a:schemeClr val="tx1"/>
                          </a:solidFill>
                        </a:rPr>
                        <a:t>Permiten identificar nuevas ideas e inconvenientes.</a:t>
                      </a:r>
                    </a:p>
                    <a:p>
                      <a:pPr marL="285750" indent="-285750">
                        <a:buFont typeface="Arial" panose="020B0604020202020204" pitchFamily="34" charset="0"/>
                        <a:buChar char="•"/>
                      </a:pPr>
                      <a:r>
                        <a:rPr lang="es-ES" sz="1400" b="0" dirty="0">
                          <a:solidFill>
                            <a:schemeClr val="tx1"/>
                          </a:solidFill>
                        </a:rPr>
                        <a:t>Tienden a ser más expeditos que las entrevistas individuales</a:t>
                      </a:r>
                    </a:p>
                    <a:p>
                      <a:pPr marL="285750" indent="-285750">
                        <a:buFont typeface="Arial" panose="020B0604020202020204" pitchFamily="34" charset="0"/>
                        <a:buChar char="•"/>
                      </a:pPr>
                      <a:r>
                        <a:rPr lang="es-ES" sz="1400" b="0" dirty="0">
                          <a:solidFill>
                            <a:schemeClr val="tx1"/>
                          </a:solidFill>
                        </a:rPr>
                        <a:t>Crean el espacio para realizar preguntas de seguimiento para despejar dudas. </a:t>
                      </a:r>
                    </a:p>
                    <a:p>
                      <a:pPr marL="285750" indent="-285750">
                        <a:buFont typeface="Arial" panose="020B0604020202020204" pitchFamily="34" charset="0"/>
                        <a:buChar char="•"/>
                      </a:pPr>
                      <a:endParaRPr lang="es-ES" sz="1400" b="0" dirty="0">
                        <a:solidFill>
                          <a:schemeClr val="tx1"/>
                        </a:solidFill>
                      </a:endParaRPr>
                    </a:p>
                  </a:txBody>
                  <a:tcPr>
                    <a:noFill/>
                  </a:tcPr>
                </a:tc>
                <a:tc>
                  <a:txBody>
                    <a:bodyPr/>
                    <a:lstStyle/>
                    <a:p>
                      <a:pPr marL="285750" indent="-285750">
                        <a:buFont typeface="Arial" panose="020B0604020202020204" pitchFamily="34" charset="0"/>
                        <a:buChar char="•"/>
                      </a:pPr>
                      <a:r>
                        <a:rPr lang="es-ES" sz="1400" b="0" dirty="0">
                          <a:solidFill>
                            <a:schemeClr val="tx1"/>
                          </a:solidFill>
                        </a:rPr>
                        <a:t>El análisis de los datos levantados tiende a ser m</a:t>
                      </a:r>
                      <a:r>
                        <a:rPr lang="en-US" sz="1400" b="0" dirty="0" err="1">
                          <a:solidFill>
                            <a:schemeClr val="tx1"/>
                          </a:solidFill>
                        </a:rPr>
                        <a:t>ás</a:t>
                      </a:r>
                      <a:r>
                        <a:rPr lang="en-US" sz="1400" b="0" dirty="0">
                          <a:solidFill>
                            <a:schemeClr val="tx1"/>
                          </a:solidFill>
                        </a:rPr>
                        <a:t> </a:t>
                      </a:r>
                      <a:r>
                        <a:rPr lang="en-US" sz="1400" b="0" dirty="0" err="1">
                          <a:solidFill>
                            <a:schemeClr val="tx1"/>
                          </a:solidFill>
                        </a:rPr>
                        <a:t>dificil</a:t>
                      </a:r>
                      <a:r>
                        <a:rPr lang="es-ES" sz="1400" b="0" dirty="0">
                          <a:solidFill>
                            <a:schemeClr val="tx1"/>
                          </a:solidFill>
                        </a:rPr>
                        <a:t>.</a:t>
                      </a:r>
                    </a:p>
                    <a:p>
                      <a:pPr marL="285750" indent="-285750">
                        <a:buFont typeface="Arial" panose="020B0604020202020204" pitchFamily="34" charset="0"/>
                        <a:buChar char="•"/>
                      </a:pPr>
                      <a:r>
                        <a:rPr lang="es-ES" sz="1400" b="0" dirty="0">
                          <a:solidFill>
                            <a:schemeClr val="tx1"/>
                          </a:solidFill>
                        </a:rPr>
                        <a:t>Requieren facilitadores o moderadores altamente cualificados</a:t>
                      </a:r>
                    </a:p>
                    <a:p>
                      <a:pPr marL="285750" indent="-285750">
                        <a:buFont typeface="Arial" panose="020B0604020202020204" pitchFamily="34" charset="0"/>
                        <a:buChar char="•"/>
                      </a:pPr>
                      <a:r>
                        <a:rPr lang="es-ES" sz="1400" b="0" dirty="0">
                          <a:solidFill>
                            <a:schemeClr val="tx1"/>
                          </a:solidFill>
                        </a:rPr>
                        <a:t>Pueden resultar costosos (por ejemplo, si requieren el alquiler de un local)</a:t>
                      </a:r>
                      <a:endParaRPr lang="en-US" sz="1400" b="0" dirty="0">
                        <a:solidFill>
                          <a:schemeClr val="tx1"/>
                        </a:solidFill>
                      </a:endParaRPr>
                    </a:p>
                  </a:txBody>
                  <a:tcPr>
                    <a:noFill/>
                  </a:tcPr>
                </a:tc>
                <a:extLst>
                  <a:ext uri="{0D108BD9-81ED-4DB2-BD59-A6C34878D82A}">
                    <a16:rowId xmlns:a16="http://schemas.microsoft.com/office/drawing/2014/main" val="2424784376"/>
                  </a:ext>
                </a:extLst>
              </a:tr>
            </a:tbl>
          </a:graphicData>
        </a:graphic>
      </p:graphicFrame>
      <p:graphicFrame>
        <p:nvGraphicFramePr>
          <p:cNvPr id="9" name="Table 8" descr="Pros de las observaciones: &#10;Se realizan en el entorno natural&#10;Permiten elegir el nivel de interacción del recopilador de datos&#10;&#10;Contras:&#10;Requieren observadores altamente cualificados.&#10;La generalización de los resultados obtenidos a grupos grandes de enfoque puede resultar difícil.&#10;Las interacciones de los recolectores de datos podrían afectar la objetividad de la información que recopilan.&#10;">
            <a:extLst>
              <a:ext uri="{FF2B5EF4-FFF2-40B4-BE49-F238E27FC236}">
                <a16:creationId xmlns:a16="http://schemas.microsoft.com/office/drawing/2014/main" id="{E8A7C902-026C-4841-9E00-40E9D7E8EE27}"/>
              </a:ext>
            </a:extLst>
          </p:cNvPr>
          <p:cNvGraphicFramePr>
            <a:graphicFrameLocks noGrp="1"/>
          </p:cNvGraphicFramePr>
          <p:nvPr>
            <p:extLst>
              <p:ext uri="{D42A27DB-BD31-4B8C-83A1-F6EECF244321}">
                <p14:modId xmlns:p14="http://schemas.microsoft.com/office/powerpoint/2010/main" val="2069627681"/>
              </p:ext>
            </p:extLst>
          </p:nvPr>
        </p:nvGraphicFramePr>
        <p:xfrm>
          <a:off x="2621129" y="3854228"/>
          <a:ext cx="9356436" cy="1158240"/>
        </p:xfrm>
        <a:graphic>
          <a:graphicData uri="http://schemas.openxmlformats.org/drawingml/2006/table">
            <a:tbl>
              <a:tblPr firstRow="1" bandRow="1">
                <a:tableStyleId>{5C22544A-7EE6-4342-B048-85BDC9FD1C3A}</a:tableStyleId>
              </a:tblPr>
              <a:tblGrid>
                <a:gridCol w="4535045">
                  <a:extLst>
                    <a:ext uri="{9D8B030D-6E8A-4147-A177-3AD203B41FA5}">
                      <a16:colId xmlns:a16="http://schemas.microsoft.com/office/drawing/2014/main" val="1504044587"/>
                    </a:ext>
                  </a:extLst>
                </a:gridCol>
                <a:gridCol w="4821391">
                  <a:extLst>
                    <a:ext uri="{9D8B030D-6E8A-4147-A177-3AD203B41FA5}">
                      <a16:colId xmlns:a16="http://schemas.microsoft.com/office/drawing/2014/main" val="4168004922"/>
                    </a:ext>
                  </a:extLst>
                </a:gridCol>
              </a:tblGrid>
              <a:tr h="570864">
                <a:tc>
                  <a:txBody>
                    <a:bodyPr/>
                    <a:lstStyle/>
                    <a:p>
                      <a:pPr marL="285750" indent="-285750">
                        <a:buFont typeface="Arial" panose="020B0604020202020204" pitchFamily="34" charset="0"/>
                        <a:buChar char="•"/>
                      </a:pPr>
                      <a:r>
                        <a:rPr lang="es-ES" sz="1400" b="0" dirty="0">
                          <a:solidFill>
                            <a:schemeClr val="tx1"/>
                          </a:solidFill>
                        </a:rPr>
                        <a:t>Se realizan en el entorno natural</a:t>
                      </a:r>
                    </a:p>
                    <a:p>
                      <a:pPr marL="285750" indent="-285750">
                        <a:buFont typeface="Arial" panose="020B0604020202020204" pitchFamily="34" charset="0"/>
                        <a:buChar char="•"/>
                      </a:pPr>
                      <a:r>
                        <a:rPr lang="es-ES" sz="1400" b="0" dirty="0">
                          <a:solidFill>
                            <a:schemeClr val="tx1"/>
                          </a:solidFill>
                        </a:rPr>
                        <a:t>Permiten elegir el nivel de interacción del recopilador de datos</a:t>
                      </a:r>
                      <a:endParaRPr lang="en-US" sz="1400" b="0" dirty="0">
                        <a:solidFill>
                          <a:schemeClr val="tx1"/>
                        </a:solidFill>
                      </a:endParaRPr>
                    </a:p>
                  </a:txBody>
                  <a:tcPr>
                    <a:solidFill>
                      <a:srgbClr val="CED0E0"/>
                    </a:solidFill>
                  </a:tcPr>
                </a:tc>
                <a:tc>
                  <a:txBody>
                    <a:bodyPr/>
                    <a:lstStyle/>
                    <a:p>
                      <a:pPr marL="285750" indent="-285750">
                        <a:buFont typeface="Arial" panose="020B0604020202020204" pitchFamily="34" charset="0"/>
                        <a:buChar char="•"/>
                      </a:pPr>
                      <a:r>
                        <a:rPr lang="es-ES" sz="1400" b="0" dirty="0">
                          <a:solidFill>
                            <a:schemeClr val="tx1"/>
                          </a:solidFill>
                        </a:rPr>
                        <a:t>Requieren observadores altamente cualificados.</a:t>
                      </a:r>
                    </a:p>
                    <a:p>
                      <a:pPr marL="285750" indent="-285750">
                        <a:buFont typeface="Arial" panose="020B0604020202020204" pitchFamily="34" charset="0"/>
                        <a:buChar char="•"/>
                      </a:pPr>
                      <a:r>
                        <a:rPr lang="es-ES" sz="1400" b="0" dirty="0">
                          <a:solidFill>
                            <a:schemeClr val="tx1"/>
                          </a:solidFill>
                        </a:rPr>
                        <a:t>La generalización de los resultados obtenidos </a:t>
                      </a:r>
                      <a:r>
                        <a:rPr lang="en-US" sz="1400" b="0" dirty="0">
                          <a:solidFill>
                            <a:schemeClr val="tx1"/>
                          </a:solidFill>
                        </a:rPr>
                        <a:t>a </a:t>
                      </a:r>
                      <a:r>
                        <a:rPr lang="es-ES" sz="1400" b="0" dirty="0">
                          <a:solidFill>
                            <a:schemeClr val="tx1"/>
                          </a:solidFill>
                        </a:rPr>
                        <a:t>grupos grandes de enfoque puede resultar difícil.</a:t>
                      </a:r>
                    </a:p>
                    <a:p>
                      <a:pPr marL="285750" indent="-285750">
                        <a:buFont typeface="Arial" panose="020B0604020202020204" pitchFamily="34" charset="0"/>
                        <a:buChar char="•"/>
                      </a:pPr>
                      <a:r>
                        <a:rPr lang="es-ES" sz="1400" b="0" dirty="0">
                          <a:solidFill>
                            <a:schemeClr val="tx1"/>
                          </a:solidFill>
                        </a:rPr>
                        <a:t>Las interacciones de los recolectores de datos podrían afectar la objetividad de la </a:t>
                      </a:r>
                      <a:r>
                        <a:rPr lang="es-ES" sz="1400" b="0" dirty="0" err="1">
                          <a:solidFill>
                            <a:schemeClr val="tx1"/>
                          </a:solidFill>
                        </a:rPr>
                        <a:t>informaci</a:t>
                      </a:r>
                      <a:r>
                        <a:rPr lang="es-CO" sz="1400" b="0" dirty="0" err="1">
                          <a:solidFill>
                            <a:schemeClr val="tx1"/>
                          </a:solidFill>
                        </a:rPr>
                        <a:t>ón</a:t>
                      </a:r>
                      <a:r>
                        <a:rPr lang="es-CO" sz="1400" b="0" dirty="0">
                          <a:solidFill>
                            <a:schemeClr val="tx1"/>
                          </a:solidFill>
                        </a:rPr>
                        <a:t> que recopilan.</a:t>
                      </a:r>
                      <a:endParaRPr lang="en-US" sz="1400" b="0" dirty="0">
                        <a:solidFill>
                          <a:schemeClr val="tx1"/>
                        </a:solidFill>
                      </a:endParaRPr>
                    </a:p>
                  </a:txBody>
                  <a:tcPr>
                    <a:solidFill>
                      <a:srgbClr val="CED0E0"/>
                    </a:solidFill>
                  </a:tcPr>
                </a:tc>
                <a:extLst>
                  <a:ext uri="{0D108BD9-81ED-4DB2-BD59-A6C34878D82A}">
                    <a16:rowId xmlns:a16="http://schemas.microsoft.com/office/drawing/2014/main" val="3146335298"/>
                  </a:ext>
                </a:extLst>
              </a:tr>
            </a:tbl>
          </a:graphicData>
        </a:graphic>
      </p:graphicFrame>
      <p:graphicFrame>
        <p:nvGraphicFramePr>
          <p:cNvPr id="10" name="Table 9" descr="Pros de las encuestas:&#10;Permiten evaluar grupos grandes.&#10;Facilitan el análisis estadístico.&#10;Las encuestas en línea son rentables.&#10;&#10;Contras: &#10;No permiten la recolección de información adicional.&#10;La definición de las muestras puede resultar difícil.&#10;Pueden resultar costosas.&#10;&#10;">
            <a:extLst>
              <a:ext uri="{FF2B5EF4-FFF2-40B4-BE49-F238E27FC236}">
                <a16:creationId xmlns:a16="http://schemas.microsoft.com/office/drawing/2014/main" id="{829C3C10-4C59-4209-9013-6ECBB7EAEC6D}"/>
              </a:ext>
            </a:extLst>
          </p:cNvPr>
          <p:cNvGraphicFramePr>
            <a:graphicFrameLocks noGrp="1"/>
          </p:cNvGraphicFramePr>
          <p:nvPr>
            <p:extLst>
              <p:ext uri="{D42A27DB-BD31-4B8C-83A1-F6EECF244321}">
                <p14:modId xmlns:p14="http://schemas.microsoft.com/office/powerpoint/2010/main" val="1645058283"/>
              </p:ext>
            </p:extLst>
          </p:nvPr>
        </p:nvGraphicFramePr>
        <p:xfrm>
          <a:off x="2621129" y="5010376"/>
          <a:ext cx="9356436" cy="1008559"/>
        </p:xfrm>
        <a:graphic>
          <a:graphicData uri="http://schemas.openxmlformats.org/drawingml/2006/table">
            <a:tbl>
              <a:tblPr firstRow="1" bandRow="1">
                <a:tableStyleId>{5C22544A-7EE6-4342-B048-85BDC9FD1C3A}</a:tableStyleId>
              </a:tblPr>
              <a:tblGrid>
                <a:gridCol w="4519259">
                  <a:extLst>
                    <a:ext uri="{9D8B030D-6E8A-4147-A177-3AD203B41FA5}">
                      <a16:colId xmlns:a16="http://schemas.microsoft.com/office/drawing/2014/main" val="2447486274"/>
                    </a:ext>
                  </a:extLst>
                </a:gridCol>
                <a:gridCol w="4837177">
                  <a:extLst>
                    <a:ext uri="{9D8B030D-6E8A-4147-A177-3AD203B41FA5}">
                      <a16:colId xmlns:a16="http://schemas.microsoft.com/office/drawing/2014/main" val="1528735332"/>
                    </a:ext>
                  </a:extLst>
                </a:gridCol>
              </a:tblGrid>
              <a:tr h="1008559">
                <a:tc>
                  <a:txBody>
                    <a:bodyPr/>
                    <a:lstStyle/>
                    <a:p>
                      <a:pPr marL="285750" indent="-285750">
                        <a:buFont typeface="Arial" panose="020B0604020202020204" pitchFamily="34" charset="0"/>
                        <a:buChar char="•"/>
                      </a:pPr>
                      <a:r>
                        <a:rPr lang="es-ES" sz="1400" b="0" dirty="0">
                          <a:solidFill>
                            <a:schemeClr val="tx1"/>
                          </a:solidFill>
                        </a:rPr>
                        <a:t>Permiten evaluar grupos grandes.</a:t>
                      </a:r>
                    </a:p>
                    <a:p>
                      <a:pPr marL="285750" indent="-285750">
                        <a:buFont typeface="Arial" panose="020B0604020202020204" pitchFamily="34" charset="0"/>
                        <a:buChar char="•"/>
                      </a:pPr>
                      <a:r>
                        <a:rPr lang="es-ES" sz="1400" b="0" dirty="0">
                          <a:solidFill>
                            <a:schemeClr val="tx1"/>
                          </a:solidFill>
                        </a:rPr>
                        <a:t>Facilitan el análisis estadístico.</a:t>
                      </a:r>
                    </a:p>
                    <a:p>
                      <a:pPr marL="285750" indent="-285750">
                        <a:buFont typeface="Arial" panose="020B0604020202020204" pitchFamily="34" charset="0"/>
                        <a:buChar char="•"/>
                      </a:pPr>
                      <a:r>
                        <a:rPr lang="es-ES" sz="1400" b="0" dirty="0">
                          <a:solidFill>
                            <a:schemeClr val="tx1"/>
                          </a:solidFill>
                        </a:rPr>
                        <a:t>Las encuestas en línea son rentables.</a:t>
                      </a:r>
                      <a:endParaRPr lang="en-US" sz="1400" b="0" dirty="0">
                        <a:solidFill>
                          <a:schemeClr val="tx1"/>
                        </a:solidFill>
                      </a:endParaRPr>
                    </a:p>
                  </a:txBody>
                  <a:tcPr>
                    <a:noFill/>
                  </a:tcPr>
                </a:tc>
                <a:tc>
                  <a:txBody>
                    <a:bodyPr/>
                    <a:lstStyle/>
                    <a:p>
                      <a:pPr marL="285750" indent="-285750">
                        <a:buFont typeface="Arial" panose="020B0604020202020204" pitchFamily="34" charset="0"/>
                        <a:buChar char="•"/>
                      </a:pPr>
                      <a:r>
                        <a:rPr lang="es-ES" sz="1400" b="0" dirty="0">
                          <a:solidFill>
                            <a:schemeClr val="tx1"/>
                          </a:solidFill>
                        </a:rPr>
                        <a:t>No permiten la </a:t>
                      </a:r>
                      <a:r>
                        <a:rPr lang="es-ES" sz="1400" b="0" dirty="0" err="1">
                          <a:solidFill>
                            <a:schemeClr val="tx1"/>
                          </a:solidFill>
                        </a:rPr>
                        <a:t>recolecci</a:t>
                      </a:r>
                      <a:r>
                        <a:rPr lang="es-CO" sz="1400" b="0" dirty="0" err="1">
                          <a:solidFill>
                            <a:schemeClr val="tx1"/>
                          </a:solidFill>
                        </a:rPr>
                        <a:t>ón</a:t>
                      </a:r>
                      <a:r>
                        <a:rPr lang="es-ES" sz="1400" b="0" dirty="0">
                          <a:solidFill>
                            <a:schemeClr val="tx1"/>
                          </a:solidFill>
                        </a:rPr>
                        <a:t> de información adicional.</a:t>
                      </a:r>
                    </a:p>
                    <a:p>
                      <a:pPr marL="285750" indent="-285750">
                        <a:buFont typeface="Arial" panose="020B0604020202020204" pitchFamily="34" charset="0"/>
                        <a:buChar char="•"/>
                      </a:pPr>
                      <a:r>
                        <a:rPr lang="es-ES" sz="1400" b="0" dirty="0">
                          <a:solidFill>
                            <a:schemeClr val="tx1"/>
                          </a:solidFill>
                        </a:rPr>
                        <a:t>La definición de las muestras puede resultar difícil.</a:t>
                      </a:r>
                    </a:p>
                    <a:p>
                      <a:pPr marL="285750" indent="-285750">
                        <a:buFont typeface="Arial" panose="020B0604020202020204" pitchFamily="34" charset="0"/>
                        <a:buChar char="•"/>
                      </a:pPr>
                      <a:r>
                        <a:rPr lang="es-ES" sz="1400" b="0" dirty="0">
                          <a:solidFill>
                            <a:schemeClr val="tx1"/>
                          </a:solidFill>
                        </a:rPr>
                        <a:t>Pueden resultar costosas.</a:t>
                      </a:r>
                      <a:endParaRPr lang="en-US" sz="1400" b="0" dirty="0">
                        <a:solidFill>
                          <a:schemeClr val="tx1"/>
                        </a:solidFill>
                      </a:endParaRPr>
                    </a:p>
                  </a:txBody>
                  <a:tcPr>
                    <a:noFill/>
                  </a:tcPr>
                </a:tc>
                <a:extLst>
                  <a:ext uri="{0D108BD9-81ED-4DB2-BD59-A6C34878D82A}">
                    <a16:rowId xmlns:a16="http://schemas.microsoft.com/office/drawing/2014/main" val="3603843522"/>
                  </a:ext>
                </a:extLst>
              </a:tr>
            </a:tbl>
          </a:graphicData>
        </a:graphic>
      </p:graphicFrame>
      <p:sp>
        <p:nvSpPr>
          <p:cNvPr id="2" name="Footer Placeholder 1">
            <a:extLst>
              <a:ext uri="{FF2B5EF4-FFF2-40B4-BE49-F238E27FC236}">
                <a16:creationId xmlns:a16="http://schemas.microsoft.com/office/drawing/2014/main" id="{5EACC649-5787-4656-8603-0C477591325C}"/>
              </a:ext>
            </a:extLst>
          </p:cNvPr>
          <p:cNvSpPr>
            <a:spLocks noGrp="1"/>
          </p:cNvSpPr>
          <p:nvPr>
            <p:ph type="ftr" sz="quarter" idx="11"/>
          </p:nvPr>
        </p:nvSpPr>
        <p:spPr>
          <a:xfrm>
            <a:off x="0" y="6321804"/>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097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2: Ejemplo: Definiendo Métodos&#10;">
            <a:extLst>
              <a:ext uri="{FF2B5EF4-FFF2-40B4-BE49-F238E27FC236}">
                <a16:creationId xmlns:a16="http://schemas.microsoft.com/office/drawing/2014/main" id="{AC91F979-B3CD-44EC-8EA6-69B18F5E0C9E}"/>
              </a:ext>
            </a:extLst>
          </p:cNvPr>
          <p:cNvSpPr>
            <a:spLocks noGrp="1"/>
          </p:cNvSpPr>
          <p:nvPr>
            <p:ph type="ctrTitle"/>
          </p:nvPr>
        </p:nvSpPr>
        <p:spPr>
          <a:xfrm>
            <a:off x="670560" y="117093"/>
            <a:ext cx="10386267" cy="961175"/>
          </a:xfrm>
        </p:spPr>
        <p:txBody>
          <a:bodyPr>
            <a:normAutofit/>
          </a:bodyPr>
          <a:lstStyle/>
          <a:p>
            <a:pPr algn="l"/>
            <a:r>
              <a:rPr lang="en-US" sz="4400" dirty="0" err="1"/>
              <a:t>Ejemplo</a:t>
            </a:r>
            <a:r>
              <a:rPr lang="en-US" sz="4400" dirty="0"/>
              <a:t>: </a:t>
            </a:r>
            <a:r>
              <a:rPr lang="en-US" sz="4400" dirty="0" err="1"/>
              <a:t>Definiendo</a:t>
            </a:r>
            <a:r>
              <a:rPr lang="en-US" sz="4400" dirty="0"/>
              <a:t> </a:t>
            </a:r>
            <a:r>
              <a:rPr lang="en-US" sz="4400" dirty="0" err="1"/>
              <a:t>Métodos</a:t>
            </a:r>
            <a:endParaRPr lang="en-US" sz="4400" dirty="0"/>
          </a:p>
        </p:txBody>
      </p:sp>
      <p:sp>
        <p:nvSpPr>
          <p:cNvPr id="3" name="Content Placeholder 2" descr="¿Cómo obtendrá la información?&#10;">
            <a:extLst>
              <a:ext uri="{FF2B5EF4-FFF2-40B4-BE49-F238E27FC236}">
                <a16:creationId xmlns:a16="http://schemas.microsoft.com/office/drawing/2014/main" id="{6C039BC9-19FF-4AA4-B345-4016D7C712C9}"/>
              </a:ext>
            </a:extLst>
          </p:cNvPr>
          <p:cNvSpPr>
            <a:spLocks noGrp="1"/>
          </p:cNvSpPr>
          <p:nvPr>
            <p:ph sz="quarter" idx="13"/>
          </p:nvPr>
        </p:nvSpPr>
        <p:spPr>
          <a:xfrm>
            <a:off x="670561" y="1199999"/>
            <a:ext cx="6110384" cy="433592"/>
          </a:xfrm>
        </p:spPr>
        <p:txBody>
          <a:bodyPr>
            <a:normAutofit fontScale="92500" lnSpcReduction="10000"/>
          </a:bodyPr>
          <a:lstStyle/>
          <a:p>
            <a:pPr marL="0" indent="0">
              <a:buNone/>
            </a:pPr>
            <a:r>
              <a:rPr lang="en-US" b="1" dirty="0"/>
              <a:t>¿</a:t>
            </a:r>
            <a:r>
              <a:rPr lang="en-US" b="1" dirty="0" err="1"/>
              <a:t>Cómo</a:t>
            </a:r>
            <a:r>
              <a:rPr lang="en-US" b="1" dirty="0"/>
              <a:t> </a:t>
            </a:r>
            <a:r>
              <a:rPr lang="en-US" b="1" dirty="0" err="1"/>
              <a:t>obtendrá</a:t>
            </a:r>
            <a:r>
              <a:rPr lang="en-US" b="1" dirty="0"/>
              <a:t> la </a:t>
            </a:r>
            <a:r>
              <a:rPr lang="en-US" b="1" dirty="0" err="1"/>
              <a:t>información</a:t>
            </a:r>
            <a:r>
              <a:rPr lang="en-US" b="1" dirty="0"/>
              <a:t>?</a:t>
            </a:r>
          </a:p>
        </p:txBody>
      </p:sp>
      <p:graphicFrame>
        <p:nvGraphicFramePr>
          <p:cNvPr id="6" name="Table 5" descr="Indicador:&#10;&#10;1) # de niños involucrados o con alto riesgo de ingresar al mercado laboral que reciben servicios de educación o capacitación (E1) Desglosado por sexo, ubicación, tipo de educación.&#10;&#10;2) % de empresas seleccionadas que implementaron mejores prácticas laborales Desglosado por tipo de negocio y ubicación.&#10;&#10;Información Requerida:&#10;&#10;1) Edad del niño involucrado en el trabajo infantil o en alto riesgo de ingresar al mercado laboral.&#10;Tipo de servicio de educación/formación proporcionado&#10;Sexo&#10;Ubicación&#10;&#10;2) Prácticas laborales implementadas&#10;Tipo de negocio&#10;Ubicación del negocio&#10;&#10;Encuestado: &#10;&#10;1) Cabeza de familia&#10;Profesor o formador&#10;&#10;2) Propietario o empleado de la empresa&#10;Inspector&#10;&#10;Método: &#10;&#10;1) Encuesta&#10;Revisar los registros del proyecto.&#10;&#10;2) Observación&#10;Revisar registros comerciales o formularios de registro&#10;&#10;&#10;&#10;&#10;&#10;&#10;&#10;&#10;&#10;&#10;">
            <a:extLst>
              <a:ext uri="{FF2B5EF4-FFF2-40B4-BE49-F238E27FC236}">
                <a16:creationId xmlns:a16="http://schemas.microsoft.com/office/drawing/2014/main" id="{0D4AAF6C-C170-42C3-BC8A-94729324DD25}"/>
              </a:ext>
            </a:extLst>
          </p:cNvPr>
          <p:cNvGraphicFramePr>
            <a:graphicFrameLocks noGrp="1"/>
          </p:cNvGraphicFramePr>
          <p:nvPr>
            <p:extLst>
              <p:ext uri="{D42A27DB-BD31-4B8C-83A1-F6EECF244321}">
                <p14:modId xmlns:p14="http://schemas.microsoft.com/office/powerpoint/2010/main" val="838229968"/>
              </p:ext>
            </p:extLst>
          </p:nvPr>
        </p:nvGraphicFramePr>
        <p:xfrm>
          <a:off x="831761" y="1785308"/>
          <a:ext cx="10225065" cy="4185921"/>
        </p:xfrm>
        <a:graphic>
          <a:graphicData uri="http://schemas.openxmlformats.org/drawingml/2006/table">
            <a:tbl>
              <a:tblPr firstRow="1" bandRow="1">
                <a:tableStyleId>{5C22544A-7EE6-4342-B048-85BDC9FD1C3A}</a:tableStyleId>
              </a:tblPr>
              <a:tblGrid>
                <a:gridCol w="3093123">
                  <a:extLst>
                    <a:ext uri="{9D8B030D-6E8A-4147-A177-3AD203B41FA5}">
                      <a16:colId xmlns:a16="http://schemas.microsoft.com/office/drawing/2014/main" val="1943968339"/>
                    </a:ext>
                  </a:extLst>
                </a:gridCol>
                <a:gridCol w="2377314">
                  <a:extLst>
                    <a:ext uri="{9D8B030D-6E8A-4147-A177-3AD203B41FA5}">
                      <a16:colId xmlns:a16="http://schemas.microsoft.com/office/drawing/2014/main" val="2723129955"/>
                    </a:ext>
                  </a:extLst>
                </a:gridCol>
                <a:gridCol w="2377314">
                  <a:extLst>
                    <a:ext uri="{9D8B030D-6E8A-4147-A177-3AD203B41FA5}">
                      <a16:colId xmlns:a16="http://schemas.microsoft.com/office/drawing/2014/main" val="419389120"/>
                    </a:ext>
                  </a:extLst>
                </a:gridCol>
                <a:gridCol w="2377314">
                  <a:extLst>
                    <a:ext uri="{9D8B030D-6E8A-4147-A177-3AD203B41FA5}">
                      <a16:colId xmlns:a16="http://schemas.microsoft.com/office/drawing/2014/main" val="1651000243"/>
                    </a:ext>
                  </a:extLst>
                </a:gridCol>
              </a:tblGrid>
              <a:tr h="379593">
                <a:tc>
                  <a:txBody>
                    <a:bodyPr/>
                    <a:lstStyle/>
                    <a:p>
                      <a:pPr algn="ctr"/>
                      <a:r>
                        <a:rPr lang="en-US" dirty="0" err="1"/>
                        <a:t>Indicador</a:t>
                      </a:r>
                      <a:endParaRPr lang="en-US" dirty="0"/>
                    </a:p>
                  </a:txBody>
                  <a:tcPr/>
                </a:tc>
                <a:tc>
                  <a:txBody>
                    <a:bodyPr/>
                    <a:lstStyle/>
                    <a:p>
                      <a:pPr algn="ctr"/>
                      <a:r>
                        <a:rPr lang="en-US" dirty="0" err="1"/>
                        <a:t>Información</a:t>
                      </a:r>
                      <a:r>
                        <a:rPr lang="en-US" dirty="0"/>
                        <a:t> </a:t>
                      </a:r>
                      <a:r>
                        <a:rPr lang="en-US" dirty="0" err="1"/>
                        <a:t>Requerida</a:t>
                      </a:r>
                      <a:endParaRPr lang="en-US" dirty="0"/>
                    </a:p>
                  </a:txBody>
                  <a:tcPr/>
                </a:tc>
                <a:tc>
                  <a:txBody>
                    <a:bodyPr/>
                    <a:lstStyle/>
                    <a:p>
                      <a:pPr algn="ctr"/>
                      <a:r>
                        <a:rPr lang="es-CO" dirty="0"/>
                        <a:t>E</a:t>
                      </a:r>
                      <a:r>
                        <a:rPr lang="en-US" dirty="0" err="1"/>
                        <a:t>ncuestado</a:t>
                      </a:r>
                      <a:endParaRPr lang="en-US" dirty="0"/>
                    </a:p>
                  </a:txBody>
                  <a:tcPr/>
                </a:tc>
                <a:tc>
                  <a:txBody>
                    <a:bodyPr/>
                    <a:lstStyle/>
                    <a:p>
                      <a:pPr algn="ctr"/>
                      <a:r>
                        <a:rPr lang="en-US" dirty="0" err="1"/>
                        <a:t>Método</a:t>
                      </a:r>
                      <a:endParaRPr lang="en-US" dirty="0"/>
                    </a:p>
                  </a:txBody>
                  <a:tcPr/>
                </a:tc>
                <a:extLst>
                  <a:ext uri="{0D108BD9-81ED-4DB2-BD59-A6C34878D82A}">
                    <a16:rowId xmlns:a16="http://schemas.microsoft.com/office/drawing/2014/main" val="3097499641"/>
                  </a:ext>
                </a:extLst>
              </a:tr>
              <a:tr h="2589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s-ES" b="1" dirty="0"/>
                        <a:t>de niños involucrados o con alto riesgo de ingresar al mercado laboral que reciben servicios de educación o capacitación (E1)</a:t>
                      </a:r>
                      <a:r>
                        <a:rPr lang="es-ES" sz="1800" i="1" kern="1200" dirty="0">
                          <a:solidFill>
                            <a:schemeClr val="dk1"/>
                          </a:solidFill>
                          <a:latin typeface="+mn-lt"/>
                          <a:ea typeface="+mn-ea"/>
                          <a:cs typeface="+mn-cs"/>
                        </a:rPr>
                        <a:t> Desglosado por sexo, ubicación, tipo de educación</a:t>
                      </a:r>
                      <a:endParaRPr lang="en-US" sz="1800" i="1" kern="1200" dirty="0">
                        <a:solidFill>
                          <a:schemeClr val="dk1"/>
                        </a:solidFill>
                        <a:latin typeface="+mn-lt"/>
                        <a:ea typeface="+mn-ea"/>
                        <a:cs typeface="+mn-cs"/>
                      </a:endParaRPr>
                    </a:p>
                  </a:txBody>
                  <a:tcPr>
                    <a:solidFill>
                      <a:schemeClr val="tx2">
                        <a:lumMod val="20000"/>
                        <a:lumOff val="80000"/>
                      </a:schemeClr>
                    </a:solidFill>
                  </a:tcPr>
                </a:tc>
                <a:tc>
                  <a:txBody>
                    <a:bodyPr/>
                    <a:lstStyle/>
                    <a:p>
                      <a:pPr marL="285750" indent="-285750">
                        <a:buFont typeface="Arial" panose="020B0604020202020204" pitchFamily="34" charset="0"/>
                        <a:buChar char="•"/>
                      </a:pPr>
                      <a:r>
                        <a:rPr lang="es-ES" sz="1600" dirty="0"/>
                        <a:t>Edad del niño involucrado en el trabajo infantil o en alto riesgo de ingresar al mercado laboral.</a:t>
                      </a:r>
                    </a:p>
                    <a:p>
                      <a:pPr marL="285750" indent="-285750">
                        <a:buFont typeface="Arial" panose="020B0604020202020204" pitchFamily="34" charset="0"/>
                        <a:buChar char="•"/>
                      </a:pPr>
                      <a:r>
                        <a:rPr lang="es-ES" sz="1600" dirty="0"/>
                        <a:t>Tipo de servicio de educación/formación proporcionado</a:t>
                      </a:r>
                    </a:p>
                    <a:p>
                      <a:pPr marL="285750" indent="-285750">
                        <a:buFont typeface="Arial" panose="020B0604020202020204" pitchFamily="34" charset="0"/>
                        <a:buChar char="•"/>
                      </a:pPr>
                      <a:r>
                        <a:rPr lang="es-ES" sz="1600" dirty="0"/>
                        <a:t>Sexo</a:t>
                      </a:r>
                    </a:p>
                    <a:p>
                      <a:pPr marL="285750" indent="-285750">
                        <a:buFont typeface="Arial" panose="020B0604020202020204" pitchFamily="34" charset="0"/>
                        <a:buChar char="•"/>
                      </a:pPr>
                      <a:r>
                        <a:rPr lang="es-ES" sz="1600" dirty="0"/>
                        <a:t>Ubicación</a:t>
                      </a:r>
                      <a:endParaRPr lang="en-US" sz="1600" dirty="0"/>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sz="1600" dirty="0"/>
                        <a:t>Cabeza de </a:t>
                      </a:r>
                      <a:r>
                        <a:rPr lang="en-US" sz="1600" dirty="0" err="1"/>
                        <a:t>familia</a:t>
                      </a:r>
                      <a:endParaRPr lang="en-US" sz="1600" dirty="0"/>
                    </a:p>
                    <a:p>
                      <a:pPr marL="285750" indent="-285750">
                        <a:buFont typeface="Arial" panose="020B0604020202020204" pitchFamily="34" charset="0"/>
                        <a:buChar char="•"/>
                      </a:pPr>
                      <a:r>
                        <a:rPr lang="en-US" sz="1600" dirty="0" err="1"/>
                        <a:t>Profesor</a:t>
                      </a:r>
                      <a:r>
                        <a:rPr lang="en-US" sz="1600" dirty="0"/>
                        <a:t> o </a:t>
                      </a:r>
                      <a:r>
                        <a:rPr lang="en-US" sz="1600" dirty="0" err="1"/>
                        <a:t>formador</a:t>
                      </a:r>
                      <a:endParaRPr lang="en-US" sz="1600" dirty="0"/>
                    </a:p>
                  </a:txBody>
                  <a:tcPr>
                    <a:solidFill>
                      <a:schemeClr val="tx2">
                        <a:lumMod val="20000"/>
                        <a:lumOff val="80000"/>
                      </a:schemeClr>
                    </a:solidFill>
                  </a:tcPr>
                </a:tc>
                <a:tc>
                  <a:txBody>
                    <a:bodyPr/>
                    <a:lstStyle/>
                    <a:p>
                      <a:pPr marL="285750" indent="-285750">
                        <a:buFont typeface="Arial" panose="020B0604020202020204" pitchFamily="34" charset="0"/>
                        <a:buChar char="•"/>
                      </a:pPr>
                      <a:r>
                        <a:rPr lang="es-ES" sz="1600" dirty="0"/>
                        <a:t>Encuesta</a:t>
                      </a:r>
                    </a:p>
                    <a:p>
                      <a:pPr marL="285750" indent="-285750">
                        <a:buFont typeface="Arial" panose="020B0604020202020204" pitchFamily="34" charset="0"/>
                        <a:buChar char="•"/>
                      </a:pPr>
                      <a:r>
                        <a:rPr lang="es-ES" sz="1600" dirty="0"/>
                        <a:t>Revisar los registros del proyecto</a:t>
                      </a:r>
                      <a:endParaRPr lang="en-US" sz="1600" dirty="0"/>
                    </a:p>
                  </a:txBody>
                  <a:tcPr>
                    <a:solidFill>
                      <a:schemeClr val="tx2">
                        <a:lumMod val="20000"/>
                        <a:lumOff val="80000"/>
                      </a:schemeClr>
                    </a:solidFill>
                  </a:tcPr>
                </a:tc>
                <a:extLst>
                  <a:ext uri="{0D108BD9-81ED-4DB2-BD59-A6C34878D82A}">
                    <a16:rowId xmlns:a16="http://schemas.microsoft.com/office/drawing/2014/main" val="1311066220"/>
                  </a:ext>
                </a:extLst>
              </a:tr>
              <a:tr h="1216777">
                <a:tc>
                  <a:txBody>
                    <a:bodyPr/>
                    <a:lstStyle/>
                    <a:p>
                      <a:r>
                        <a:rPr lang="en-US" b="1" dirty="0"/>
                        <a:t>% </a:t>
                      </a:r>
                      <a:r>
                        <a:rPr lang="es-ES" b="1" dirty="0"/>
                        <a:t>de empresas seleccionadas que implementaron mejores prácticas laborales </a:t>
                      </a:r>
                      <a:r>
                        <a:rPr lang="es-ES" sz="1800" i="1" kern="1200" dirty="0">
                          <a:solidFill>
                            <a:schemeClr val="dk1"/>
                          </a:solidFill>
                          <a:latin typeface="+mn-lt"/>
                          <a:ea typeface="+mn-ea"/>
                          <a:cs typeface="+mn-cs"/>
                        </a:rPr>
                        <a:t>Desglosado por tipo de negocio y ubicación</a:t>
                      </a:r>
                      <a:endParaRPr lang="en-US" sz="1800" i="1" kern="1200" dirty="0">
                        <a:solidFill>
                          <a:schemeClr val="dk1"/>
                        </a:solidFill>
                        <a:latin typeface="+mn-lt"/>
                        <a:ea typeface="+mn-ea"/>
                        <a:cs typeface="+mn-cs"/>
                      </a:endParaRPr>
                    </a:p>
                  </a:txBody>
                  <a:tcPr>
                    <a:solidFill>
                      <a:schemeClr val="tx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t>Prácticas laborales implementadas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t>Tipo de negocio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t>Ubicación del negocio</a:t>
                      </a:r>
                      <a:endParaRPr lang="en-US" sz="1600" dirty="0"/>
                    </a:p>
                  </a:txBody>
                  <a:tcPr>
                    <a:solidFill>
                      <a:schemeClr val="tx2">
                        <a:lumMod val="20000"/>
                        <a:lumOff val="80000"/>
                      </a:schemeClr>
                    </a:solidFill>
                  </a:tcPr>
                </a:tc>
                <a:tc>
                  <a:txBody>
                    <a:bodyPr/>
                    <a:lstStyle/>
                    <a:p>
                      <a:pPr marL="285750" indent="-285750">
                        <a:buFont typeface="Arial" panose="020B0604020202020204" pitchFamily="34" charset="0"/>
                        <a:buChar char="•"/>
                      </a:pPr>
                      <a:r>
                        <a:rPr lang="es-ES" sz="1600" dirty="0"/>
                        <a:t>Propietario o empleado de la empresa</a:t>
                      </a:r>
                    </a:p>
                    <a:p>
                      <a:pPr marL="285750" indent="-285750">
                        <a:buFont typeface="Arial" panose="020B0604020202020204" pitchFamily="34" charset="0"/>
                        <a:buChar char="•"/>
                      </a:pPr>
                      <a:r>
                        <a:rPr lang="es-ES" sz="1600" dirty="0"/>
                        <a:t>Inspector</a:t>
                      </a:r>
                      <a:endParaRPr lang="en-US" sz="1600" dirty="0"/>
                    </a:p>
                  </a:txBody>
                  <a:tcPr>
                    <a:solidFill>
                      <a:schemeClr val="tx2">
                        <a:lumMod val="20000"/>
                        <a:lumOff val="80000"/>
                      </a:schemeClr>
                    </a:solidFill>
                  </a:tcPr>
                </a:tc>
                <a:tc>
                  <a:txBody>
                    <a:bodyPr/>
                    <a:lstStyle/>
                    <a:p>
                      <a:pPr marL="285750" indent="-285750">
                        <a:buFont typeface="Arial" panose="020B0604020202020204" pitchFamily="34" charset="0"/>
                        <a:buChar char="•"/>
                      </a:pPr>
                      <a:endParaRPr lang="en-US" sz="1600" dirty="0"/>
                    </a:p>
                  </a:txBody>
                  <a:tcPr>
                    <a:solidFill>
                      <a:schemeClr val="tx2">
                        <a:lumMod val="20000"/>
                        <a:lumOff val="80000"/>
                      </a:schemeClr>
                    </a:solidFill>
                  </a:tcPr>
                </a:tc>
                <a:extLst>
                  <a:ext uri="{0D108BD9-81ED-4DB2-BD59-A6C34878D82A}">
                    <a16:rowId xmlns:a16="http://schemas.microsoft.com/office/drawing/2014/main" val="2116835608"/>
                  </a:ext>
                </a:extLst>
              </a:tr>
            </a:tbl>
          </a:graphicData>
        </a:graphic>
      </p:graphicFrame>
      <p:sp>
        <p:nvSpPr>
          <p:cNvPr id="5" name="TextBox 4">
            <a:extLst>
              <a:ext uri="{FF2B5EF4-FFF2-40B4-BE49-F238E27FC236}">
                <a16:creationId xmlns:a16="http://schemas.microsoft.com/office/drawing/2014/main" id="{5D65F223-5F68-458B-ABB7-65BABE773A57}"/>
              </a:ext>
              <a:ext uri="{C183D7F6-B498-43B3-948B-1728B52AA6E4}">
                <adec:decorative xmlns:adec="http://schemas.microsoft.com/office/drawing/2017/decorative" val="1"/>
              </a:ext>
            </a:extLst>
          </p:cNvPr>
          <p:cNvSpPr txBox="1"/>
          <p:nvPr/>
        </p:nvSpPr>
        <p:spPr>
          <a:xfrm>
            <a:off x="8687851" y="4688429"/>
            <a:ext cx="2067951"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t>Observación</a:t>
            </a:r>
            <a:endParaRPr lang="en-US" sz="1600" dirty="0"/>
          </a:p>
          <a:p>
            <a:pPr marL="285750" indent="-285750">
              <a:buFont typeface="Arial" panose="020B0604020202020204" pitchFamily="34" charset="0"/>
              <a:buChar char="•"/>
            </a:pPr>
            <a:r>
              <a:rPr lang="en-US" sz="1600" dirty="0" err="1"/>
              <a:t>Revisar</a:t>
            </a:r>
            <a:r>
              <a:rPr lang="en-US" sz="1600" dirty="0"/>
              <a:t> </a:t>
            </a:r>
            <a:r>
              <a:rPr lang="en-US" sz="1600" dirty="0" err="1"/>
              <a:t>registros</a:t>
            </a:r>
            <a:r>
              <a:rPr lang="en-US" sz="1600" dirty="0"/>
              <a:t> </a:t>
            </a:r>
            <a:r>
              <a:rPr lang="en-US" sz="1600" dirty="0" err="1"/>
              <a:t>comerciales</a:t>
            </a:r>
            <a:r>
              <a:rPr lang="en-US" sz="1600" dirty="0"/>
              <a:t> o </a:t>
            </a:r>
            <a:r>
              <a:rPr lang="en-US" sz="1600" dirty="0" err="1"/>
              <a:t>formularios</a:t>
            </a:r>
            <a:r>
              <a:rPr lang="en-US" sz="1600" dirty="0"/>
              <a:t> de </a:t>
            </a:r>
            <a:r>
              <a:rPr lang="en-US" sz="1600" dirty="0" err="1"/>
              <a:t>registro</a:t>
            </a:r>
            <a:endParaRPr lang="en-US" sz="1600" dirty="0"/>
          </a:p>
        </p:txBody>
      </p:sp>
      <p:sp>
        <p:nvSpPr>
          <p:cNvPr id="2" name="Footer Placeholder 1">
            <a:extLst>
              <a:ext uri="{FF2B5EF4-FFF2-40B4-BE49-F238E27FC236}">
                <a16:creationId xmlns:a16="http://schemas.microsoft.com/office/drawing/2014/main" id="{FA3D72EA-5C89-4876-8B60-685703F12DA6}"/>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33378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3: Paso 4: Selección y Elaboración del Instrumento de Levantamiento de Datos">
            <a:extLst>
              <a:ext uri="{FF2B5EF4-FFF2-40B4-BE49-F238E27FC236}">
                <a16:creationId xmlns:a16="http://schemas.microsoft.com/office/drawing/2014/main" id="{CBEF5C87-AB90-44C8-890A-B807170B67C4}"/>
              </a:ext>
            </a:extLst>
          </p:cNvPr>
          <p:cNvSpPr>
            <a:spLocks noGrp="1"/>
          </p:cNvSpPr>
          <p:nvPr>
            <p:ph type="title"/>
          </p:nvPr>
        </p:nvSpPr>
        <p:spPr>
          <a:xfrm>
            <a:off x="648746" y="149087"/>
            <a:ext cx="11543253" cy="1183566"/>
          </a:xfrm>
        </p:spPr>
        <p:txBody>
          <a:bodyPr>
            <a:normAutofit fontScale="90000"/>
          </a:bodyPr>
          <a:lstStyle/>
          <a:p>
            <a:r>
              <a:rPr lang="en-US" dirty="0"/>
              <a:t>Paso 4: </a:t>
            </a:r>
            <a:r>
              <a:rPr lang="es-ES" dirty="0"/>
              <a:t>Selección y Elaboración del Instrumento de Levantamiento de Datos</a:t>
            </a:r>
            <a:endParaRPr lang="en-US" dirty="0"/>
          </a:p>
        </p:txBody>
      </p:sp>
      <p:sp>
        <p:nvSpPr>
          <p:cNvPr id="4" name="Text Placeholder 3" descr="Instrumentos de levantamiento de datos primarios&#10;Encuestas (p. ej., formularios de admisión de HH)&#10;Guías para entrevistas o grupos de enfoque&#10;Evaluaciones (por ejemplo, de conocimientos o competencias)&#10;Instrumentos para la evaluación de la capacidad&#10;Listas de verificación para la observación&#10;Formularios de prestación de servicios del proyecto (por ejemplo, listas de asistencia, formatos de inventario, registros de actividades, formularios de inscripción)&#10;">
            <a:extLst>
              <a:ext uri="{FF2B5EF4-FFF2-40B4-BE49-F238E27FC236}">
                <a16:creationId xmlns:a16="http://schemas.microsoft.com/office/drawing/2014/main" id="{6127798A-6C7F-4202-8016-8835C3E89D14}"/>
              </a:ext>
            </a:extLst>
          </p:cNvPr>
          <p:cNvSpPr>
            <a:spLocks noGrp="1"/>
          </p:cNvSpPr>
          <p:nvPr>
            <p:ph type="body" sz="quarter" idx="13"/>
          </p:nvPr>
        </p:nvSpPr>
        <p:spPr>
          <a:xfrm>
            <a:off x="648747" y="1377111"/>
            <a:ext cx="10493375" cy="4297555"/>
          </a:xfrm>
        </p:spPr>
        <p:txBody>
          <a:bodyPr>
            <a:normAutofit/>
          </a:bodyPr>
          <a:lstStyle/>
          <a:p>
            <a:pPr marL="0" indent="0">
              <a:buNone/>
            </a:pPr>
            <a:r>
              <a:rPr lang="es-ES" sz="3000" b="1" dirty="0">
                <a:solidFill>
                  <a:schemeClr val="accent6">
                    <a:lumMod val="50000"/>
                  </a:schemeClr>
                </a:solidFill>
              </a:rPr>
              <a:t>Instrumentos de levantamiento de datos primarios</a:t>
            </a:r>
          </a:p>
          <a:p>
            <a:pPr marL="228600" lvl="1">
              <a:spcBef>
                <a:spcPts val="1000"/>
              </a:spcBef>
            </a:pPr>
            <a:r>
              <a:rPr lang="es-ES" dirty="0"/>
              <a:t>Encuestas (p. ej., formularios de admisión de HH)</a:t>
            </a:r>
          </a:p>
          <a:p>
            <a:pPr marL="228600" lvl="1">
              <a:spcBef>
                <a:spcPts val="1000"/>
              </a:spcBef>
            </a:pPr>
            <a:r>
              <a:rPr lang="en-US" dirty="0" err="1"/>
              <a:t>Guías</a:t>
            </a:r>
            <a:r>
              <a:rPr lang="en-US" dirty="0"/>
              <a:t> para </a:t>
            </a:r>
            <a:r>
              <a:rPr lang="en-US" dirty="0" err="1"/>
              <a:t>entrevistas</a:t>
            </a:r>
            <a:r>
              <a:rPr lang="en-US" dirty="0"/>
              <a:t> o </a:t>
            </a:r>
            <a:r>
              <a:rPr lang="en-US" dirty="0" err="1"/>
              <a:t>grupos</a:t>
            </a:r>
            <a:r>
              <a:rPr lang="en-US" dirty="0"/>
              <a:t> de </a:t>
            </a:r>
            <a:r>
              <a:rPr lang="en-US" dirty="0" err="1"/>
              <a:t>enfoque</a:t>
            </a:r>
            <a:endParaRPr lang="en-US" dirty="0"/>
          </a:p>
          <a:p>
            <a:pPr marL="228600" lvl="1">
              <a:spcBef>
                <a:spcPts val="1000"/>
              </a:spcBef>
            </a:pPr>
            <a:r>
              <a:rPr lang="es-ES" dirty="0"/>
              <a:t>Evaluaciones (por ejemplo, de conocimientos o competencias)</a:t>
            </a:r>
          </a:p>
          <a:p>
            <a:pPr marL="228600" lvl="1">
              <a:spcBef>
                <a:spcPts val="1000"/>
              </a:spcBef>
            </a:pPr>
            <a:r>
              <a:rPr lang="es-ES" dirty="0"/>
              <a:t>Instrumentos para la evaluación de la capacidad</a:t>
            </a:r>
          </a:p>
          <a:p>
            <a:pPr marL="228600" lvl="1">
              <a:spcBef>
                <a:spcPts val="1000"/>
              </a:spcBef>
            </a:pPr>
            <a:r>
              <a:rPr lang="es-ES" dirty="0"/>
              <a:t>Listas de verificación para la observación</a:t>
            </a:r>
          </a:p>
          <a:p>
            <a:pPr marL="228600" lvl="1">
              <a:spcBef>
                <a:spcPts val="1000"/>
              </a:spcBef>
            </a:pPr>
            <a:r>
              <a:rPr lang="es-ES" dirty="0"/>
              <a:t>Formularios de </a:t>
            </a:r>
            <a:r>
              <a:rPr lang="es-ES" dirty="0" err="1"/>
              <a:t>prestaci</a:t>
            </a:r>
            <a:r>
              <a:rPr lang="es-CO" dirty="0" err="1"/>
              <a:t>ón</a:t>
            </a:r>
            <a:r>
              <a:rPr lang="es-ES" dirty="0"/>
              <a:t> de servicios del proyecto (por ejemplo, listas de asistencia, formatos de inventario, registros de actividades, formularios de inscripción)</a:t>
            </a:r>
            <a:endParaRPr lang="en-US" dirty="0"/>
          </a:p>
        </p:txBody>
      </p:sp>
      <p:pic>
        <p:nvPicPr>
          <p:cNvPr id="6" name="Picture 5">
            <a:extLst>
              <a:ext uri="{FF2B5EF4-FFF2-40B4-BE49-F238E27FC236}">
                <a16:creationId xmlns:a16="http://schemas.microsoft.com/office/drawing/2014/main" id="{EA9AE2D7-E9D7-4C3B-9451-138EB9D5059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20480" y="1801542"/>
            <a:ext cx="2990060" cy="1956846"/>
          </a:xfrm>
          <a:prstGeom prst="rect">
            <a:avLst/>
          </a:prstGeom>
        </p:spPr>
      </p:pic>
      <p:sp>
        <p:nvSpPr>
          <p:cNvPr id="7" name="TextBox 6" descr="Agilice el proceso de levantamiento de datos (por ejemplo, en la medida de lo posible, use un instrumento para levantar los datos de varios indicadores)&#10;">
            <a:extLst>
              <a:ext uri="{FF2B5EF4-FFF2-40B4-BE49-F238E27FC236}">
                <a16:creationId xmlns:a16="http://schemas.microsoft.com/office/drawing/2014/main" id="{5B4106E7-FDB6-448A-8126-FD97781F8077}"/>
              </a:ext>
            </a:extLst>
          </p:cNvPr>
          <p:cNvSpPr txBox="1"/>
          <p:nvPr/>
        </p:nvSpPr>
        <p:spPr>
          <a:xfrm>
            <a:off x="1391479" y="5560801"/>
            <a:ext cx="8763000" cy="707886"/>
          </a:xfrm>
          <a:prstGeom prst="rect">
            <a:avLst/>
          </a:prstGeom>
          <a:noFill/>
        </p:spPr>
        <p:txBody>
          <a:bodyPr wrap="square">
            <a:spAutoFit/>
          </a:bodyPr>
          <a:lstStyle/>
          <a:p>
            <a:pPr marL="0" lvl="1"/>
            <a:r>
              <a:rPr lang="es-ES" sz="2000" b="1" dirty="0">
                <a:solidFill>
                  <a:srgbClr val="C00000"/>
                </a:solidFill>
              </a:rPr>
              <a:t>Agilice el proceso de levantamiento de datos (por ejemplo, en la medida de lo posible, use un instrumento para levantar los datos de varios indicadores)</a:t>
            </a:r>
            <a:endParaRPr lang="en-US" sz="2000" dirty="0">
              <a:solidFill>
                <a:srgbClr val="C00000"/>
              </a:solidFill>
            </a:endParaRPr>
          </a:p>
        </p:txBody>
      </p:sp>
      <p:sp>
        <p:nvSpPr>
          <p:cNvPr id="2" name="Footer Placeholder 1">
            <a:extLst>
              <a:ext uri="{FF2B5EF4-FFF2-40B4-BE49-F238E27FC236}">
                <a16:creationId xmlns:a16="http://schemas.microsoft.com/office/drawing/2014/main" id="{008C06DC-ACB7-49AA-9A34-DF96B595F137}"/>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57142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4: Paso 4: Elaborando el Instrumento de Levantamiento de Datos">
            <a:extLst>
              <a:ext uri="{FF2B5EF4-FFF2-40B4-BE49-F238E27FC236}">
                <a16:creationId xmlns:a16="http://schemas.microsoft.com/office/drawing/2014/main" id="{E7298A67-BB5D-40CB-8449-ABC81DA25412}"/>
              </a:ext>
            </a:extLst>
          </p:cNvPr>
          <p:cNvSpPr>
            <a:spLocks noGrp="1"/>
          </p:cNvSpPr>
          <p:nvPr>
            <p:ph type="title"/>
          </p:nvPr>
        </p:nvSpPr>
        <p:spPr>
          <a:xfrm>
            <a:off x="603865" y="60960"/>
            <a:ext cx="11018991" cy="1183566"/>
          </a:xfrm>
        </p:spPr>
        <p:txBody>
          <a:bodyPr>
            <a:normAutofit fontScale="90000"/>
          </a:bodyPr>
          <a:lstStyle/>
          <a:p>
            <a:r>
              <a:rPr lang="en-US" dirty="0"/>
              <a:t>Paso 4: </a:t>
            </a:r>
            <a:r>
              <a:rPr lang="es-ES" dirty="0"/>
              <a:t>Elaborando el Instrumento de Levantamiento de Datos</a:t>
            </a:r>
            <a:endParaRPr lang="en-US" dirty="0"/>
          </a:p>
        </p:txBody>
      </p:sp>
      <p:sp>
        <p:nvSpPr>
          <p:cNvPr id="4" name="Text Placeholder 3" descr="Definiendo la estructura del instrumento  &#10;Identifique &amp; organice los temas que se revisarán (p. ej., datos demográficos, actitudes, comportamientos , comentarios). Los datos demográficos deben corresponderse con el desglose de los indicadores&#10;Incluya instrucciones sobre cómo usar el instrumento&#10;Incluya información sobre: El propósito del instrumento; cómo se utilizarán los datos y su confidencialidad; la solicitud del consentimiento del grupo de enfoque.&#10;">
            <a:extLst>
              <a:ext uri="{FF2B5EF4-FFF2-40B4-BE49-F238E27FC236}">
                <a16:creationId xmlns:a16="http://schemas.microsoft.com/office/drawing/2014/main" id="{2390F335-43C0-40F7-A537-950F174C3140}"/>
              </a:ext>
            </a:extLst>
          </p:cNvPr>
          <p:cNvSpPr>
            <a:spLocks noGrp="1"/>
          </p:cNvSpPr>
          <p:nvPr>
            <p:ph type="body" sz="quarter" idx="13"/>
          </p:nvPr>
        </p:nvSpPr>
        <p:spPr>
          <a:xfrm>
            <a:off x="603866" y="1235188"/>
            <a:ext cx="11018991" cy="2930593"/>
          </a:xfrm>
        </p:spPr>
        <p:txBody>
          <a:bodyPr>
            <a:normAutofit/>
          </a:bodyPr>
          <a:lstStyle/>
          <a:p>
            <a:pPr marL="0" indent="0">
              <a:buNone/>
            </a:pPr>
            <a:r>
              <a:rPr lang="en-US" b="1" dirty="0" err="1">
                <a:solidFill>
                  <a:schemeClr val="accent6">
                    <a:lumMod val="50000"/>
                  </a:schemeClr>
                </a:solidFill>
              </a:rPr>
              <a:t>Definiendo</a:t>
            </a:r>
            <a:r>
              <a:rPr lang="en-US" b="1" dirty="0">
                <a:solidFill>
                  <a:schemeClr val="accent6">
                    <a:lumMod val="50000"/>
                  </a:schemeClr>
                </a:solidFill>
              </a:rPr>
              <a:t> la </a:t>
            </a:r>
            <a:r>
              <a:rPr lang="en-US" b="1" dirty="0" err="1">
                <a:solidFill>
                  <a:schemeClr val="accent6">
                    <a:lumMod val="50000"/>
                  </a:schemeClr>
                </a:solidFill>
              </a:rPr>
              <a:t>estructura</a:t>
            </a:r>
            <a:r>
              <a:rPr lang="en-US" b="1" dirty="0">
                <a:solidFill>
                  <a:schemeClr val="accent6">
                    <a:lumMod val="50000"/>
                  </a:schemeClr>
                </a:solidFill>
              </a:rPr>
              <a:t> del </a:t>
            </a:r>
            <a:r>
              <a:rPr lang="en-US" b="1" dirty="0" err="1">
                <a:solidFill>
                  <a:schemeClr val="accent6">
                    <a:lumMod val="50000"/>
                  </a:schemeClr>
                </a:solidFill>
              </a:rPr>
              <a:t>instrumento</a:t>
            </a:r>
            <a:r>
              <a:rPr lang="en-US" b="1" dirty="0">
                <a:solidFill>
                  <a:schemeClr val="accent6">
                    <a:lumMod val="50000"/>
                  </a:schemeClr>
                </a:solidFill>
              </a:rPr>
              <a:t>  </a:t>
            </a:r>
          </a:p>
          <a:p>
            <a:r>
              <a:rPr lang="en-US" sz="2400" dirty="0" err="1"/>
              <a:t>Identifique</a:t>
            </a:r>
            <a:r>
              <a:rPr lang="en-US" sz="2400" dirty="0"/>
              <a:t> </a:t>
            </a:r>
            <a:r>
              <a:rPr lang="es-ES" sz="2400" dirty="0"/>
              <a:t>&amp; organice los temas que se revisarán (p. ej., datos demográficos, actitudes, comportamientos , comentarios).</a:t>
            </a:r>
            <a:r>
              <a:rPr lang="es-ES" sz="2000" dirty="0"/>
              <a:t> </a:t>
            </a:r>
            <a:r>
              <a:rPr lang="es-ES" sz="2400" dirty="0"/>
              <a:t>Los datos demográficos deben corresponderse con el desglose de los indicadores</a:t>
            </a:r>
            <a:endParaRPr lang="en-US" sz="2400" dirty="0"/>
          </a:p>
          <a:p>
            <a:r>
              <a:rPr lang="es-ES" sz="2400" dirty="0"/>
              <a:t>Incluya instrucciones sobre cómo usar el instrumento</a:t>
            </a:r>
          </a:p>
          <a:p>
            <a:r>
              <a:rPr lang="es-ES" sz="2400" dirty="0"/>
              <a:t>Incluya información sobre</a:t>
            </a:r>
            <a:r>
              <a:rPr lang="en-US" sz="2400" dirty="0"/>
              <a:t>:</a:t>
            </a:r>
            <a:r>
              <a:rPr lang="es-ES" sz="2400" dirty="0"/>
              <a:t> El propósito del instrumento; cómo se utilizarán los datos y su confidencialidad; la solicitud del consentimiento del grupo de enfoque.</a:t>
            </a:r>
          </a:p>
        </p:txBody>
      </p:sp>
      <p:sp>
        <p:nvSpPr>
          <p:cNvPr id="5" name="TextBox 4" descr="Redactando las preguntas&#10;Propósito de la pregunta&#10;Tipos de pregunta&#10;El texto de las preguntas&#10;&#10;&#10;El orden de las preguntas&#10;Volumen del instrumento&#10;Relevancia al grupo encuestado&#10;">
            <a:extLst>
              <a:ext uri="{FF2B5EF4-FFF2-40B4-BE49-F238E27FC236}">
                <a16:creationId xmlns:a16="http://schemas.microsoft.com/office/drawing/2014/main" id="{B1B3F800-2A36-45F1-9AB7-CE84B2A9AF92}"/>
              </a:ext>
            </a:extLst>
          </p:cNvPr>
          <p:cNvSpPr txBox="1"/>
          <p:nvPr/>
        </p:nvSpPr>
        <p:spPr>
          <a:xfrm>
            <a:off x="603866" y="4165781"/>
            <a:ext cx="9231014" cy="2277547"/>
          </a:xfrm>
          <a:prstGeom prst="rect">
            <a:avLst/>
          </a:prstGeom>
          <a:noFill/>
        </p:spPr>
        <p:txBody>
          <a:bodyPr wrap="square" numCol="2" rtlCol="0">
            <a:spAutoFit/>
          </a:bodyPr>
          <a:lstStyle/>
          <a:p>
            <a:pPr marL="0" lvl="1">
              <a:spcBef>
                <a:spcPts val="600"/>
              </a:spcBef>
            </a:pPr>
            <a:r>
              <a:rPr lang="en-US" sz="2600" b="1" dirty="0" err="1">
                <a:solidFill>
                  <a:schemeClr val="accent6">
                    <a:lumMod val="50000"/>
                  </a:schemeClr>
                </a:solidFill>
              </a:rPr>
              <a:t>Redactando</a:t>
            </a:r>
            <a:r>
              <a:rPr lang="en-US" sz="2600" b="1" dirty="0">
                <a:solidFill>
                  <a:schemeClr val="accent6">
                    <a:lumMod val="50000"/>
                  </a:schemeClr>
                </a:solidFill>
              </a:rPr>
              <a:t> las </a:t>
            </a:r>
            <a:r>
              <a:rPr lang="en-US" sz="2600" b="1" dirty="0" err="1">
                <a:solidFill>
                  <a:schemeClr val="accent6">
                    <a:lumMod val="50000"/>
                  </a:schemeClr>
                </a:solidFill>
              </a:rPr>
              <a:t>preguntas</a:t>
            </a:r>
            <a:endParaRPr lang="en-US" sz="2600" b="1" dirty="0">
              <a:solidFill>
                <a:schemeClr val="accent6">
                  <a:lumMod val="50000"/>
                </a:schemeClr>
              </a:solidFill>
            </a:endParaRPr>
          </a:p>
          <a:p>
            <a:pPr marL="338138" lvl="1" indent="-338138">
              <a:spcBef>
                <a:spcPts val="600"/>
              </a:spcBef>
              <a:buFont typeface="+mj-lt"/>
              <a:buAutoNum type="arabicPeriod"/>
            </a:pPr>
            <a:r>
              <a:rPr lang="en-US" sz="2400" dirty="0" err="1"/>
              <a:t>Propósito</a:t>
            </a:r>
            <a:r>
              <a:rPr lang="en-US" sz="2400" dirty="0"/>
              <a:t> de la </a:t>
            </a:r>
            <a:r>
              <a:rPr lang="en-US" sz="2400" dirty="0" err="1"/>
              <a:t>pregunta</a:t>
            </a:r>
            <a:endParaRPr lang="en-US" sz="2400" dirty="0"/>
          </a:p>
          <a:p>
            <a:pPr marL="338138" lvl="1" indent="-338138">
              <a:spcBef>
                <a:spcPts val="600"/>
              </a:spcBef>
              <a:buFont typeface="+mj-lt"/>
              <a:buAutoNum type="arabicPeriod"/>
            </a:pPr>
            <a:r>
              <a:rPr lang="en-US" sz="2400" dirty="0" err="1"/>
              <a:t>Tipos</a:t>
            </a:r>
            <a:r>
              <a:rPr lang="en-US" sz="2400" dirty="0"/>
              <a:t> de </a:t>
            </a:r>
            <a:r>
              <a:rPr lang="en-US" sz="2400" dirty="0" err="1"/>
              <a:t>pregunta</a:t>
            </a:r>
            <a:endParaRPr lang="en-US" sz="2400" dirty="0"/>
          </a:p>
          <a:p>
            <a:pPr marL="338138" lvl="1" indent="-338138">
              <a:spcBef>
                <a:spcPts val="600"/>
              </a:spcBef>
              <a:buFont typeface="+mj-lt"/>
              <a:buAutoNum type="arabicPeriod"/>
            </a:pPr>
            <a:r>
              <a:rPr lang="en-US" sz="2400" dirty="0"/>
              <a:t>El </a:t>
            </a:r>
            <a:r>
              <a:rPr lang="en-US" sz="2400" dirty="0" err="1"/>
              <a:t>texto</a:t>
            </a:r>
            <a:r>
              <a:rPr lang="en-US" sz="2400" dirty="0"/>
              <a:t> de las </a:t>
            </a:r>
            <a:r>
              <a:rPr lang="en-US" sz="2400" dirty="0" err="1"/>
              <a:t>preguntas</a:t>
            </a:r>
            <a:endParaRPr lang="en-US" sz="2400" dirty="0"/>
          </a:p>
          <a:p>
            <a:pPr marL="0" lvl="1">
              <a:spcBef>
                <a:spcPts val="600"/>
              </a:spcBef>
            </a:pPr>
            <a:endParaRPr lang="en-US" sz="2400" dirty="0"/>
          </a:p>
          <a:p>
            <a:pPr marL="225425" lvl="1" indent="-225425">
              <a:spcBef>
                <a:spcPts val="600"/>
              </a:spcBef>
              <a:buFont typeface="+mj-lt"/>
              <a:buAutoNum type="arabicPeriod"/>
            </a:pPr>
            <a:endParaRPr lang="en-US" sz="2400" dirty="0"/>
          </a:p>
          <a:p>
            <a:pPr lvl="1" indent="-457200">
              <a:spcBef>
                <a:spcPts val="600"/>
              </a:spcBef>
              <a:buFont typeface="+mj-lt"/>
              <a:buAutoNum type="arabicPeriod" startAt="4"/>
            </a:pPr>
            <a:r>
              <a:rPr lang="en-US" sz="2400" dirty="0"/>
              <a:t>El </a:t>
            </a:r>
            <a:r>
              <a:rPr lang="en-US" sz="2400" dirty="0" err="1"/>
              <a:t>orden</a:t>
            </a:r>
            <a:r>
              <a:rPr lang="en-US" sz="2400" dirty="0"/>
              <a:t> de las </a:t>
            </a:r>
            <a:r>
              <a:rPr lang="en-US" sz="2400" dirty="0" err="1"/>
              <a:t>preguntas</a:t>
            </a:r>
            <a:endParaRPr lang="en-US" sz="2400" dirty="0"/>
          </a:p>
          <a:p>
            <a:pPr lvl="1" indent="-457200">
              <a:spcBef>
                <a:spcPts val="600"/>
              </a:spcBef>
              <a:buFont typeface="+mj-lt"/>
              <a:buAutoNum type="arabicPeriod" startAt="4"/>
            </a:pPr>
            <a:r>
              <a:rPr lang="es-CO" sz="2400" dirty="0"/>
              <a:t>Volumen del instrumento</a:t>
            </a:r>
            <a:endParaRPr lang="en-US" sz="2400" dirty="0"/>
          </a:p>
          <a:p>
            <a:pPr lvl="1" indent="-457200">
              <a:spcBef>
                <a:spcPts val="600"/>
              </a:spcBef>
              <a:buFont typeface="+mj-lt"/>
              <a:buAutoNum type="arabicPeriod" startAt="4"/>
            </a:pPr>
            <a:r>
              <a:rPr lang="en-US" sz="2400" dirty="0" err="1"/>
              <a:t>Relevancia</a:t>
            </a:r>
            <a:r>
              <a:rPr lang="en-US" sz="2400" dirty="0"/>
              <a:t> al </a:t>
            </a:r>
            <a:r>
              <a:rPr lang="en-US" sz="2400" dirty="0" err="1"/>
              <a:t>grupo</a:t>
            </a:r>
            <a:r>
              <a:rPr lang="en-US" sz="2400" dirty="0"/>
              <a:t> </a:t>
            </a:r>
            <a:r>
              <a:rPr lang="en-US" sz="2400" dirty="0" err="1"/>
              <a:t>encuestado</a:t>
            </a:r>
            <a:endParaRPr lang="en-US" sz="2400" dirty="0"/>
          </a:p>
          <a:p>
            <a:pPr>
              <a:spcBef>
                <a:spcPts val="600"/>
              </a:spcBef>
            </a:pPr>
            <a:endParaRPr lang="en-US" sz="2400" dirty="0"/>
          </a:p>
        </p:txBody>
      </p:sp>
      <p:sp>
        <p:nvSpPr>
          <p:cNvPr id="8" name="Rectangle 7" descr="Lápiz rojo.">
            <a:extLst>
              <a:ext uri="{FF2B5EF4-FFF2-40B4-BE49-F238E27FC236}">
                <a16:creationId xmlns:a16="http://schemas.microsoft.com/office/drawing/2014/main" id="{9B945499-E657-440A-8F75-D34CA416F911}"/>
              </a:ext>
            </a:extLst>
          </p:cNvPr>
          <p:cNvSpPr/>
          <p:nvPr/>
        </p:nvSpPr>
        <p:spPr>
          <a:xfrm>
            <a:off x="10872704" y="4068817"/>
            <a:ext cx="1098562" cy="109856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2" name="Footer Placeholder 1">
            <a:extLst>
              <a:ext uri="{FF2B5EF4-FFF2-40B4-BE49-F238E27FC236}">
                <a16:creationId xmlns:a16="http://schemas.microsoft.com/office/drawing/2014/main" id="{D6FCC725-3A62-4020-9227-7ED055FE9054}"/>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231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descr="Diapositiva 25: Tipos de Preguntas">
            <a:extLst>
              <a:ext uri="{FF2B5EF4-FFF2-40B4-BE49-F238E27FC236}">
                <a16:creationId xmlns:a16="http://schemas.microsoft.com/office/drawing/2014/main" id="{AA5A2B27-8A8B-43EF-AF60-BD11A6E41202}"/>
              </a:ext>
            </a:extLst>
          </p:cNvPr>
          <p:cNvSpPr>
            <a:spLocks noGrp="1"/>
          </p:cNvSpPr>
          <p:nvPr>
            <p:ph type="ctrTitle"/>
          </p:nvPr>
        </p:nvSpPr>
        <p:spPr>
          <a:xfrm>
            <a:off x="687411" y="248771"/>
            <a:ext cx="10347889" cy="1133693"/>
          </a:xfrm>
        </p:spPr>
        <p:txBody>
          <a:bodyPr vert="horz" lIns="91440" tIns="45720" rIns="91440" bIns="45720" rtlCol="0" anchor="ctr">
            <a:normAutofit/>
          </a:bodyPr>
          <a:lstStyle/>
          <a:p>
            <a:pPr algn="l"/>
            <a:r>
              <a:rPr lang="en-US" sz="4400" dirty="0" err="1"/>
              <a:t>Tipos</a:t>
            </a:r>
            <a:r>
              <a:rPr lang="en-US" sz="4400" dirty="0"/>
              <a:t> de </a:t>
            </a:r>
            <a:r>
              <a:rPr lang="en-US" sz="4400" dirty="0" err="1"/>
              <a:t>Preguntas</a:t>
            </a:r>
            <a:endParaRPr lang="en-US" sz="4400" dirty="0"/>
          </a:p>
        </p:txBody>
      </p:sp>
      <p:graphicFrame>
        <p:nvGraphicFramePr>
          <p:cNvPr id="6" name="Content Placeholder 2" descr="Preguntas cerradas-  Limita las respuestas posibles, ya sea una o varias respuestas por pregunta, o un rango del el cual los encuestados pueden elegir (p. ej., selección múltiple, matriz, escala)&#10;&#10;Preguntas abiertas-  Permiten a los encuestados desarrollar sus respuestas. &#10;">
            <a:extLst>
              <a:ext uri="{FF2B5EF4-FFF2-40B4-BE49-F238E27FC236}">
                <a16:creationId xmlns:a16="http://schemas.microsoft.com/office/drawing/2014/main" id="{9356A267-07EC-42D5-FF27-6A7213A9E9CE}"/>
              </a:ext>
            </a:extLst>
          </p:cNvPr>
          <p:cNvGraphicFramePr>
            <a:graphicFrameLocks noGrp="1"/>
          </p:cNvGraphicFramePr>
          <p:nvPr>
            <p:ph sz="quarter" idx="13"/>
            <p:extLst>
              <p:ext uri="{D42A27DB-BD31-4B8C-83A1-F6EECF244321}">
                <p14:modId xmlns:p14="http://schemas.microsoft.com/office/powerpoint/2010/main" val="15860758"/>
              </p:ext>
            </p:extLst>
          </p:nvPr>
        </p:nvGraphicFramePr>
        <p:xfrm>
          <a:off x="725185" y="119890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ooter Placeholder 1">
            <a:extLst>
              <a:ext uri="{FF2B5EF4-FFF2-40B4-BE49-F238E27FC236}">
                <a16:creationId xmlns:a16="http://schemas.microsoft.com/office/drawing/2014/main" id="{CB647661-6AFE-418F-83C5-E4DFB42B0715}"/>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38991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6: Tipos de Preguntas: Ejemplos">
            <a:extLst>
              <a:ext uri="{FF2B5EF4-FFF2-40B4-BE49-F238E27FC236}">
                <a16:creationId xmlns:a16="http://schemas.microsoft.com/office/drawing/2014/main" id="{DE650BD0-CAE3-4317-8BCA-A0282F090906}"/>
              </a:ext>
            </a:extLst>
          </p:cNvPr>
          <p:cNvSpPr>
            <a:spLocks noGrp="1"/>
          </p:cNvSpPr>
          <p:nvPr>
            <p:ph type="title"/>
          </p:nvPr>
        </p:nvSpPr>
        <p:spPr>
          <a:xfrm>
            <a:off x="579120" y="209585"/>
            <a:ext cx="9279124" cy="1183566"/>
          </a:xfrm>
        </p:spPr>
        <p:txBody>
          <a:bodyPr>
            <a:normAutofit/>
          </a:bodyPr>
          <a:lstStyle/>
          <a:p>
            <a:r>
              <a:rPr lang="en-US" sz="4400" dirty="0" err="1"/>
              <a:t>Tipos</a:t>
            </a:r>
            <a:r>
              <a:rPr lang="en-US" sz="4400" dirty="0"/>
              <a:t> de </a:t>
            </a:r>
            <a:r>
              <a:rPr lang="en-US" sz="4400" dirty="0" err="1"/>
              <a:t>Preguntas</a:t>
            </a:r>
            <a:r>
              <a:rPr lang="en-US" sz="4400" dirty="0"/>
              <a:t>: </a:t>
            </a:r>
            <a:r>
              <a:rPr lang="en-US" sz="4400" dirty="0" err="1"/>
              <a:t>Ejemplos</a:t>
            </a:r>
            <a:endParaRPr lang="en-US" dirty="0"/>
          </a:p>
        </p:txBody>
      </p:sp>
      <p:sp>
        <p:nvSpPr>
          <p:cNvPr id="5" name="Content Placeholder 2" descr="1. Cerradas/Selección multiple: ¿Donde vive?&#10;DC     b) Virginia   c) Maryland   d) otro&#10;&#10;2.   Cerrada: ¿Fue útil este programa? &#10;Sí _____    No_________&#10;&#10;3.    Abierta: ¿Cuáles fueron las actividades más útiles  del programa  y por qué?__________________&#10;&#10;4. Escala de acuerdo (escala de Likert): ¿Qué tan de acuerdo está con la siguiente declaración: la campaña por los derechos del niño cambió eficazmente la opinión pública sobre el trabajo infantil?&#10;a.) Totalmente de acuerdo          &#10;b.) De acuerdo           &#10;C.) Discrepo      &#10;D.)  Discrepo totalmente&#10;">
            <a:extLst>
              <a:ext uri="{FF2B5EF4-FFF2-40B4-BE49-F238E27FC236}">
                <a16:creationId xmlns:a16="http://schemas.microsoft.com/office/drawing/2014/main" id="{F7A42C03-E480-4743-A677-59950C34ED9D}"/>
              </a:ext>
            </a:extLst>
          </p:cNvPr>
          <p:cNvSpPr txBox="1">
            <a:spLocks/>
          </p:cNvSpPr>
          <p:nvPr/>
        </p:nvSpPr>
        <p:spPr>
          <a:xfrm>
            <a:off x="660401" y="1496124"/>
            <a:ext cx="10439748" cy="50470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sz="2000" b="1" dirty="0" err="1"/>
              <a:t>Cerradas</a:t>
            </a:r>
            <a:r>
              <a:rPr lang="en-US" sz="2000" b="1" dirty="0"/>
              <a:t>/</a:t>
            </a:r>
            <a:r>
              <a:rPr lang="en-US" sz="2000" b="1" dirty="0" err="1"/>
              <a:t>Selección</a:t>
            </a:r>
            <a:r>
              <a:rPr lang="en-US" sz="2000" b="1" dirty="0"/>
              <a:t> multiple: </a:t>
            </a:r>
            <a:r>
              <a:rPr lang="en-US" sz="2000" dirty="0"/>
              <a:t>¿</a:t>
            </a:r>
            <a:r>
              <a:rPr lang="en-US" sz="2000" dirty="0" err="1"/>
              <a:t>Donde</a:t>
            </a:r>
            <a:r>
              <a:rPr lang="en-US" sz="2000" dirty="0"/>
              <a:t> </a:t>
            </a:r>
            <a:r>
              <a:rPr lang="en-US" sz="2000" dirty="0" err="1"/>
              <a:t>vive</a:t>
            </a:r>
            <a:r>
              <a:rPr lang="en-US" sz="2000" dirty="0"/>
              <a:t>?</a:t>
            </a:r>
          </a:p>
          <a:p>
            <a:pPr marL="739775" lvl="1" indent="-282575">
              <a:buFont typeface="Arial" panose="020B0604020202020204" pitchFamily="34" charset="0"/>
              <a:buAutoNum type="alphaLcParenR"/>
            </a:pPr>
            <a:r>
              <a:rPr lang="en-US" sz="2000" dirty="0"/>
              <a:t>DC     b) Virginia   c) Maryland   d) </a:t>
            </a:r>
            <a:r>
              <a:rPr lang="en-US" sz="2000" dirty="0" err="1"/>
              <a:t>otro</a:t>
            </a:r>
            <a:endParaRPr lang="en-US" sz="2000" dirty="0"/>
          </a:p>
          <a:p>
            <a:pPr marL="739775" lvl="1" indent="-282575">
              <a:buFont typeface="Arial" panose="020B0604020202020204" pitchFamily="34" charset="0"/>
              <a:buAutoNum type="alphaLcParenR"/>
            </a:pPr>
            <a:endParaRPr lang="en-US" sz="2000" b="1" dirty="0"/>
          </a:p>
          <a:p>
            <a:pPr marL="0" indent="0">
              <a:buNone/>
            </a:pPr>
            <a:r>
              <a:rPr lang="en-US" sz="2400" dirty="0"/>
              <a:t>2.   </a:t>
            </a:r>
            <a:r>
              <a:rPr lang="en-US" sz="2000" b="1" dirty="0" err="1"/>
              <a:t>Cerrada</a:t>
            </a:r>
            <a:r>
              <a:rPr lang="en-US" sz="2400" b="1" dirty="0"/>
              <a:t>: </a:t>
            </a:r>
            <a:r>
              <a:rPr lang="en-US" sz="2000" dirty="0"/>
              <a:t>¿</a:t>
            </a:r>
            <a:r>
              <a:rPr lang="en-US" sz="2000" dirty="0" err="1"/>
              <a:t>Fue</a:t>
            </a:r>
            <a:r>
              <a:rPr lang="en-US" sz="2000" dirty="0"/>
              <a:t> </a:t>
            </a:r>
            <a:r>
              <a:rPr lang="en-US" sz="2000" dirty="0" err="1"/>
              <a:t>útil</a:t>
            </a:r>
            <a:r>
              <a:rPr lang="en-US" sz="2000" dirty="0"/>
              <a:t> </a:t>
            </a:r>
            <a:r>
              <a:rPr lang="en-US" sz="2000" dirty="0" err="1"/>
              <a:t>este</a:t>
            </a:r>
            <a:r>
              <a:rPr lang="en-US" sz="2000" dirty="0"/>
              <a:t> </a:t>
            </a:r>
            <a:r>
              <a:rPr lang="en-US" sz="2000" dirty="0" err="1"/>
              <a:t>programa</a:t>
            </a:r>
            <a:r>
              <a:rPr lang="en-US" sz="2000" dirty="0"/>
              <a:t>? </a:t>
            </a:r>
            <a:r>
              <a:rPr lang="en-US" sz="2000" dirty="0" err="1"/>
              <a:t>Sí</a:t>
            </a:r>
            <a:r>
              <a:rPr lang="en-US" sz="2000" dirty="0"/>
              <a:t> _____    No_________</a:t>
            </a:r>
          </a:p>
          <a:p>
            <a:pPr marL="0" indent="0">
              <a:buFont typeface="Arial" panose="020B0604020202020204" pitchFamily="34" charset="0"/>
              <a:buNone/>
            </a:pPr>
            <a:endParaRPr lang="en-US" sz="2000" dirty="0"/>
          </a:p>
          <a:p>
            <a:pPr marL="0" indent="0">
              <a:buNone/>
            </a:pPr>
            <a:r>
              <a:rPr lang="en-US" sz="2000" b="1" dirty="0"/>
              <a:t>3.    </a:t>
            </a:r>
            <a:r>
              <a:rPr lang="en-US" sz="2000" b="1" dirty="0" err="1"/>
              <a:t>Abierta</a:t>
            </a:r>
            <a:r>
              <a:rPr lang="en-US" sz="2000" dirty="0"/>
              <a:t>: </a:t>
            </a:r>
            <a:r>
              <a:rPr lang="es-ES" sz="2000" dirty="0"/>
              <a:t>¿Cuáles fueron las actividades más útiles  del programa  y por qué?</a:t>
            </a:r>
            <a:r>
              <a:rPr lang="en-US" sz="2000" dirty="0"/>
              <a:t>__________________</a:t>
            </a:r>
          </a:p>
          <a:p>
            <a:pPr marL="0" indent="0">
              <a:buFont typeface="Arial" panose="020B0604020202020204" pitchFamily="34" charset="0"/>
              <a:buNone/>
            </a:pPr>
            <a:endParaRPr lang="en-US" sz="2000" dirty="0"/>
          </a:p>
          <a:p>
            <a:pPr marL="338138" lvl="1" indent="-338138">
              <a:buClr>
                <a:schemeClr val="accent1"/>
              </a:buClr>
              <a:buFont typeface="Arial" panose="020B0604020202020204" pitchFamily="34" charset="0"/>
              <a:buNone/>
            </a:pPr>
            <a:r>
              <a:rPr lang="en-US" sz="2000" dirty="0"/>
              <a:t>4. </a:t>
            </a:r>
            <a:r>
              <a:rPr lang="es-ES" sz="2000" dirty="0"/>
              <a:t>Escala de acuerdo (escala de Likert): ¿Qué tan de acuerdo está con la siguiente declaración: la campaña por los derechos del niño cambió eficazmente la opinión pública sobre el trabajo infantil?</a:t>
            </a:r>
            <a:endParaRPr lang="en-US" sz="2000" dirty="0"/>
          </a:p>
          <a:p>
            <a:pPr marL="457200" lvl="1" indent="0">
              <a:buFont typeface="Arial" panose="020B0604020202020204" pitchFamily="34" charset="0"/>
              <a:buNone/>
            </a:pPr>
            <a:r>
              <a:rPr lang="en-US" sz="2000" dirty="0"/>
              <a:t>a.) </a:t>
            </a:r>
            <a:r>
              <a:rPr lang="en-US" sz="2000" dirty="0" err="1"/>
              <a:t>Totalmente</a:t>
            </a:r>
            <a:r>
              <a:rPr lang="en-US" sz="2000" dirty="0"/>
              <a:t> de </a:t>
            </a:r>
            <a:r>
              <a:rPr lang="en-US" sz="2000" dirty="0" err="1"/>
              <a:t>acuerdo</a:t>
            </a:r>
            <a:r>
              <a:rPr lang="en-US" sz="2000" dirty="0"/>
              <a:t>          b.) De </a:t>
            </a:r>
            <a:r>
              <a:rPr lang="en-US" sz="2000" dirty="0" err="1"/>
              <a:t>acuerdo</a:t>
            </a:r>
            <a:r>
              <a:rPr lang="en-US" sz="2000" dirty="0"/>
              <a:t>           C.) </a:t>
            </a:r>
            <a:r>
              <a:rPr lang="en-US" sz="2000" dirty="0" err="1"/>
              <a:t>Discrepo</a:t>
            </a:r>
            <a:r>
              <a:rPr lang="en-US" sz="2000" dirty="0"/>
              <a:t>      D.)  </a:t>
            </a:r>
            <a:r>
              <a:rPr lang="en-US" sz="2000" dirty="0" err="1"/>
              <a:t>Discrepo</a:t>
            </a:r>
            <a:r>
              <a:rPr lang="en-US" sz="2000" dirty="0"/>
              <a:t> </a:t>
            </a:r>
            <a:r>
              <a:rPr lang="en-US" sz="2000" dirty="0" err="1"/>
              <a:t>totalmente</a:t>
            </a:r>
            <a:endParaRPr lang="en-US" sz="2000" dirty="0"/>
          </a:p>
          <a:p>
            <a:endParaRPr lang="en-US" sz="2000" dirty="0"/>
          </a:p>
          <a:p>
            <a:pPr marL="457200" lvl="1" indent="0">
              <a:buFont typeface="Arial" panose="020B0604020202020204" pitchFamily="34" charset="0"/>
              <a:buNone/>
            </a:pPr>
            <a:endParaRPr lang="en-US" dirty="0"/>
          </a:p>
        </p:txBody>
      </p:sp>
      <p:sp>
        <p:nvSpPr>
          <p:cNvPr id="2" name="Footer Placeholder 1">
            <a:extLst>
              <a:ext uri="{FF2B5EF4-FFF2-40B4-BE49-F238E27FC236}">
                <a16:creationId xmlns:a16="http://schemas.microsoft.com/office/drawing/2014/main" id="{9AF649D3-0B6D-400F-9560-143E463F4758}"/>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14192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7: Tipos de Preguntas: Ejemplos">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err="1"/>
              <a:t>Tipos</a:t>
            </a:r>
            <a:r>
              <a:rPr lang="en-US" sz="4400" dirty="0"/>
              <a:t> de </a:t>
            </a:r>
            <a:r>
              <a:rPr lang="en-US" sz="4400" dirty="0" err="1"/>
              <a:t>Preguntas</a:t>
            </a:r>
            <a:r>
              <a:rPr lang="en-US" sz="4400" dirty="0"/>
              <a:t>: </a:t>
            </a:r>
            <a:r>
              <a:rPr lang="en-US" sz="4400" dirty="0" err="1"/>
              <a:t>Ejemplos</a:t>
            </a:r>
            <a:endParaRPr lang="en-US" sz="4400" dirty="0"/>
          </a:p>
        </p:txBody>
      </p:sp>
      <p:sp>
        <p:nvSpPr>
          <p:cNvPr id="6" name="Text Box 1026" descr="Cerradas – Registros del proyecto:&#10;">
            <a:extLst>
              <a:ext uri="{FF2B5EF4-FFF2-40B4-BE49-F238E27FC236}">
                <a16:creationId xmlns:a16="http://schemas.microsoft.com/office/drawing/2014/main" id="{20810D9E-0D51-4322-8D8F-9B585039A31B}"/>
              </a:ext>
            </a:extLst>
          </p:cNvPr>
          <p:cNvSpPr txBox="1">
            <a:spLocks noChangeArrowheads="1"/>
          </p:cNvSpPr>
          <p:nvPr/>
        </p:nvSpPr>
        <p:spPr bwMode="auto">
          <a:xfrm>
            <a:off x="574158" y="1231880"/>
            <a:ext cx="524021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err="1"/>
              <a:t>Cerradas</a:t>
            </a:r>
            <a:r>
              <a:rPr lang="en-US" altLang="en-US" sz="2800" b="1" dirty="0"/>
              <a:t> – </a:t>
            </a:r>
            <a:r>
              <a:rPr lang="en-US" altLang="en-US" sz="2800" b="1" dirty="0" err="1"/>
              <a:t>Registros</a:t>
            </a:r>
            <a:r>
              <a:rPr lang="en-US" altLang="en-US" sz="2800" b="1" dirty="0"/>
              <a:t> del </a:t>
            </a:r>
            <a:r>
              <a:rPr lang="en-US" altLang="en-US" sz="2800" b="1" dirty="0" err="1"/>
              <a:t>proyecto</a:t>
            </a:r>
            <a:r>
              <a:rPr lang="en-US" altLang="en-US" sz="2800" b="1" dirty="0"/>
              <a:t>:</a:t>
            </a:r>
            <a:endParaRPr lang="en-US" altLang="en-US" sz="2800" dirty="0"/>
          </a:p>
        </p:txBody>
      </p:sp>
      <p:graphicFrame>
        <p:nvGraphicFramePr>
          <p:cNvPr id="7" name="Object 1028" descr="Ejemplo del registro de un proyecto que usa una tabla de preguntas cerradas para documentar si las organizaciones consideran que la capacitación recibida fue útil. Los encuestados pueden responder: &quot;Muy útil&quot;, &quot;Medianamente útil&quot; o “inútil&quot;.&#10;">
            <a:extLst>
              <a:ext uri="{FF2B5EF4-FFF2-40B4-BE49-F238E27FC236}">
                <a16:creationId xmlns:a16="http://schemas.microsoft.com/office/drawing/2014/main" id="{31A39A91-809A-4E19-99BF-FF27A89ABCFB}"/>
              </a:ext>
            </a:extLst>
          </p:cNvPr>
          <p:cNvGraphicFramePr>
            <a:graphicFrameLocks noChangeAspect="1"/>
          </p:cNvGraphicFramePr>
          <p:nvPr>
            <p:extLst>
              <p:ext uri="{D42A27DB-BD31-4B8C-83A1-F6EECF244321}">
                <p14:modId xmlns:p14="http://schemas.microsoft.com/office/powerpoint/2010/main" val="3563876336"/>
              </p:ext>
            </p:extLst>
          </p:nvPr>
        </p:nvGraphicFramePr>
        <p:xfrm>
          <a:off x="833438" y="2082800"/>
          <a:ext cx="10625137" cy="4110038"/>
        </p:xfrm>
        <a:graphic>
          <a:graphicData uri="http://schemas.openxmlformats.org/presentationml/2006/ole">
            <mc:AlternateContent xmlns:mc="http://schemas.openxmlformats.org/markup-compatibility/2006">
              <mc:Choice xmlns:v="urn:schemas-microsoft-com:vml" Requires="v">
                <p:oleObj name="Document" r:id="rId3" imgW="6959321" imgH="2693055" progId="Word.Document.8">
                  <p:embed/>
                </p:oleObj>
              </mc:Choice>
              <mc:Fallback>
                <p:oleObj name="Document" r:id="rId3" imgW="6959321" imgH="2693055" progId="Word.Document.8">
                  <p:embed/>
                  <p:pic>
                    <p:nvPicPr>
                      <p:cNvPr id="7" name="Object 1028">
                        <a:extLst>
                          <a:ext uri="{FF2B5EF4-FFF2-40B4-BE49-F238E27FC236}">
                            <a16:creationId xmlns:a16="http://schemas.microsoft.com/office/drawing/2014/main" id="{31A39A91-809A-4E19-99BF-FF27A89ABCFB}"/>
                          </a:ext>
                        </a:extLst>
                      </p:cNvPr>
                      <p:cNvPicPr>
                        <a:picLocks noChangeAspect="1" noChangeArrowheads="1"/>
                      </p:cNvPicPr>
                      <p:nvPr/>
                    </p:nvPicPr>
                    <p:blipFill>
                      <a:blip r:embed="rId4"/>
                      <a:srcRect/>
                      <a:stretch>
                        <a:fillRect/>
                      </a:stretch>
                    </p:blipFill>
                    <p:spPr bwMode="auto">
                      <a:xfrm>
                        <a:off x="833438" y="2082800"/>
                        <a:ext cx="10625137" cy="4110038"/>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22430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3" descr="Diapositiva 28: Beneficios de Cada Tipo de Pregunta&#10;&#10;">
            <a:extLst>
              <a:ext uri="{FF2B5EF4-FFF2-40B4-BE49-F238E27FC236}">
                <a16:creationId xmlns:a16="http://schemas.microsoft.com/office/drawing/2014/main" id="{2038421F-D9BC-4311-A288-8D1BFBBA3592}"/>
              </a:ext>
            </a:extLst>
          </p:cNvPr>
          <p:cNvSpPr txBox="1">
            <a:spLocks noGrp="1"/>
          </p:cNvSpPr>
          <p:nvPr>
            <p:ph type="title" idx="4294967295"/>
          </p:nvPr>
        </p:nvSpPr>
        <p:spPr>
          <a:xfrm>
            <a:off x="497122" y="295850"/>
            <a:ext cx="10515600" cy="11336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0" i="0" u="none" strike="noStrike" kern="1200" cap="none" spc="0" normalizeH="0" baseline="0" noProof="0" dirty="0">
                <a:ln>
                  <a:noFill/>
                </a:ln>
                <a:solidFill>
                  <a:schemeClr val="accent2"/>
                </a:solidFill>
                <a:effectLst/>
                <a:uLnTx/>
                <a:uFillTx/>
                <a:latin typeface="+mj-lt"/>
                <a:ea typeface="+mj-ea"/>
                <a:cs typeface="+mj-cs"/>
              </a:rPr>
              <a:t>Beneficios de Cada Tipo de Pregunta</a:t>
            </a:r>
            <a:endParaRPr kumimoji="0" lang="en-US" sz="4400" b="0" i="0" u="none" strike="noStrike" kern="1200" cap="none" spc="0" normalizeH="0" baseline="0" noProof="0" dirty="0">
              <a:ln>
                <a:noFill/>
              </a:ln>
              <a:solidFill>
                <a:schemeClr val="accent2"/>
              </a:solidFill>
              <a:effectLst/>
              <a:uLnTx/>
              <a:uFillTx/>
              <a:latin typeface="+mj-lt"/>
              <a:ea typeface="+mj-ea"/>
              <a:cs typeface="+mj-cs"/>
            </a:endParaRPr>
          </a:p>
        </p:txBody>
      </p:sp>
      <p:graphicFrame>
        <p:nvGraphicFramePr>
          <p:cNvPr id="5" name="Content Placeholder 4" descr="Preguntas cerradas:&#10;Fácil de preguntar y registrar&#10;Permiten respuestas más rápidas&#10;Las categorías de respuesta estimulan la memoria&#10;Reducen el margen de error de la codificación y el análisis&#10;&#10;&#10;&#10;">
            <a:extLst>
              <a:ext uri="{FF2B5EF4-FFF2-40B4-BE49-F238E27FC236}">
                <a16:creationId xmlns:a16="http://schemas.microsoft.com/office/drawing/2014/main" id="{D3F960CC-ECF8-461F-ABD8-D92694407803}"/>
              </a:ext>
              <a:ext uri="{C183D7F6-B498-43B3-948B-1728B52AA6E4}">
                <adec:decorative xmlns:adec="http://schemas.microsoft.com/office/drawing/2017/decorative" val="0"/>
              </a:ext>
            </a:extLst>
          </p:cNvPr>
          <p:cNvGraphicFramePr>
            <a:graphicFrameLocks noGrp="1"/>
          </p:cNvGraphicFramePr>
          <p:nvPr>
            <p:ph sz="half" idx="1"/>
            <p:extLst>
              <p:ext uri="{D42A27DB-BD31-4B8C-83A1-F6EECF244321}">
                <p14:modId xmlns:p14="http://schemas.microsoft.com/office/powerpoint/2010/main" val="2181654244"/>
              </p:ext>
            </p:extLst>
          </p:nvPr>
        </p:nvGraphicFramePr>
        <p:xfrm>
          <a:off x="712427" y="1775081"/>
          <a:ext cx="5181600" cy="3671126"/>
        </p:xfrm>
        <a:graphic>
          <a:graphicData uri="http://schemas.openxmlformats.org/drawingml/2006/table">
            <a:tbl>
              <a:tblPr firstRow="1" bandRow="1">
                <a:tableStyleId>{7DF18680-E054-41AD-8BC1-D1AEF772440D}</a:tableStyleId>
              </a:tblPr>
              <a:tblGrid>
                <a:gridCol w="5181600">
                  <a:extLst>
                    <a:ext uri="{9D8B030D-6E8A-4147-A177-3AD203B41FA5}">
                      <a16:colId xmlns:a16="http://schemas.microsoft.com/office/drawing/2014/main" val="3886327382"/>
                    </a:ext>
                  </a:extLst>
                </a:gridCol>
              </a:tblGrid>
              <a:tr h="55397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2400" b="1" u="none" dirty="0" err="1">
                          <a:solidFill>
                            <a:schemeClr val="bg1"/>
                          </a:solidFill>
                        </a:rPr>
                        <a:t>Preguntas</a:t>
                      </a:r>
                      <a:r>
                        <a:rPr lang="en-US" altLang="en-US" sz="2400" b="1" u="none" dirty="0">
                          <a:solidFill>
                            <a:schemeClr val="bg1"/>
                          </a:solidFill>
                        </a:rPr>
                        <a:t> </a:t>
                      </a:r>
                      <a:r>
                        <a:rPr lang="en-US" altLang="en-US" sz="2400" b="1" u="none" dirty="0" err="1">
                          <a:solidFill>
                            <a:schemeClr val="bg1"/>
                          </a:solidFill>
                        </a:rPr>
                        <a:t>cerradas</a:t>
                      </a:r>
                      <a:endParaRPr lang="en-US" sz="2400" u="none" dirty="0">
                        <a:solidFill>
                          <a:schemeClr val="bg1"/>
                        </a:solidFill>
                      </a:endParaRPr>
                    </a:p>
                  </a:txBody>
                  <a:tcPr marL="103508" marR="103508" marT="51754" marB="51754"/>
                </a:tc>
                <a:extLst>
                  <a:ext uri="{0D108BD9-81ED-4DB2-BD59-A6C34878D82A}">
                    <a16:rowId xmlns:a16="http://schemas.microsoft.com/office/drawing/2014/main" val="2785995031"/>
                  </a:ext>
                </a:extLst>
              </a:tr>
              <a:tr h="3117152">
                <a:tc>
                  <a:txBody>
                    <a:bodyPr/>
                    <a:lstStyle/>
                    <a:p>
                      <a:pPr marL="461963" indent="-461963">
                        <a:buClr>
                          <a:srgbClr val="A50021"/>
                        </a:buClr>
                        <a:buFont typeface="Wingdings" pitchFamily="2" charset="2"/>
                        <a:buChar char="ü"/>
                      </a:pPr>
                      <a:r>
                        <a:rPr lang="es-ES" altLang="en-US" sz="2400" b="1" dirty="0"/>
                        <a:t>Fácil </a:t>
                      </a:r>
                      <a:r>
                        <a:rPr lang="es-ES" altLang="en-US" sz="2400" b="0" dirty="0"/>
                        <a:t>de preguntar y registrar</a:t>
                      </a:r>
                    </a:p>
                    <a:p>
                      <a:pPr marL="461963" indent="-461963">
                        <a:buClr>
                          <a:srgbClr val="A50021"/>
                        </a:buClr>
                        <a:buFont typeface="Wingdings" pitchFamily="2" charset="2"/>
                        <a:buChar char="ü"/>
                      </a:pPr>
                      <a:r>
                        <a:rPr lang="en-US" altLang="en-US" sz="2400" b="0" dirty="0" err="1"/>
                        <a:t>Permiten</a:t>
                      </a:r>
                      <a:r>
                        <a:rPr lang="en-US" altLang="en-US" sz="2400" b="0" dirty="0"/>
                        <a:t> </a:t>
                      </a:r>
                      <a:r>
                        <a:rPr lang="en-US" altLang="en-US" sz="2400" b="0" dirty="0" err="1"/>
                        <a:t>respuestas</a:t>
                      </a:r>
                      <a:r>
                        <a:rPr lang="en-US" altLang="en-US" sz="2400" b="0" dirty="0"/>
                        <a:t> </a:t>
                      </a:r>
                      <a:r>
                        <a:rPr lang="en-US" altLang="en-US" sz="2400" b="0" dirty="0" err="1"/>
                        <a:t>más</a:t>
                      </a:r>
                      <a:r>
                        <a:rPr lang="en-US" altLang="en-US" sz="2400" b="0" dirty="0"/>
                        <a:t> </a:t>
                      </a:r>
                      <a:r>
                        <a:rPr lang="en-US" altLang="en-US" sz="2400" b="0" dirty="0" err="1"/>
                        <a:t>rápidas</a:t>
                      </a:r>
                      <a:endParaRPr lang="en-US" altLang="en-US" sz="2400" b="0" dirty="0"/>
                    </a:p>
                    <a:p>
                      <a:pPr marL="461963" indent="-461963" algn="l" defTabSz="914400" rtl="0" eaLnBrk="1" latinLnBrk="0" hangingPunct="1">
                        <a:buClr>
                          <a:srgbClr val="A50021"/>
                        </a:buClr>
                        <a:buFont typeface="Wingdings" pitchFamily="2" charset="2"/>
                        <a:buChar char="ü"/>
                      </a:pPr>
                      <a:r>
                        <a:rPr lang="es-ES" altLang="en-US" sz="2400" b="0" kern="1200" dirty="0">
                          <a:solidFill>
                            <a:schemeClr val="dk1"/>
                          </a:solidFill>
                          <a:latin typeface="+mn-lt"/>
                          <a:ea typeface="+mn-ea"/>
                          <a:cs typeface="+mn-cs"/>
                        </a:rPr>
                        <a:t>Las categorías de respuesta estimulan la memoria</a:t>
                      </a:r>
                    </a:p>
                    <a:p>
                      <a:pPr marL="461963" indent="-461963" algn="l" defTabSz="914400" rtl="0" eaLnBrk="1" latinLnBrk="0" hangingPunct="1">
                        <a:buClr>
                          <a:srgbClr val="A50021"/>
                        </a:buClr>
                        <a:buFont typeface="Wingdings" pitchFamily="2" charset="2"/>
                        <a:buChar char="ü"/>
                      </a:pPr>
                      <a:r>
                        <a:rPr lang="es-ES" altLang="en-US" sz="2400" b="0" dirty="0"/>
                        <a:t>Reducen el margen de error de la codificación y el análisis</a:t>
                      </a:r>
                      <a:endParaRPr lang="en-US" sz="2000" dirty="0"/>
                    </a:p>
                  </a:txBody>
                  <a:tcPr marL="103508" marR="103508" marT="51754" marB="51754"/>
                </a:tc>
                <a:extLst>
                  <a:ext uri="{0D108BD9-81ED-4DB2-BD59-A6C34878D82A}">
                    <a16:rowId xmlns:a16="http://schemas.microsoft.com/office/drawing/2014/main" val="1603067230"/>
                  </a:ext>
                </a:extLst>
              </a:tr>
            </a:tbl>
          </a:graphicData>
        </a:graphic>
      </p:graphicFrame>
      <p:graphicFrame>
        <p:nvGraphicFramePr>
          <p:cNvPr id="9" name="Content Placeholder 10" descr="Preguntas abiertas: &#10;&#10;Ayudan a obtener información relacionada al &quot;por qué&quot; y &quot;cómo“ de los hechos.&#10;Permiten respuestas detalladas y aclaraciones&#10;Producen respuestas perspicaces&#10;Responden preguntas para las cuales resultaría difícil crear categorías de respuesta&#10;Ofrecen perspectivas inesperadas.&#10;">
            <a:extLst>
              <a:ext uri="{FF2B5EF4-FFF2-40B4-BE49-F238E27FC236}">
                <a16:creationId xmlns:a16="http://schemas.microsoft.com/office/drawing/2014/main" id="{5118B561-55BB-4E5A-8800-7C5A24B13294}"/>
              </a:ext>
            </a:extLst>
          </p:cNvPr>
          <p:cNvGraphicFramePr>
            <a:graphicFrameLocks/>
          </p:cNvGraphicFramePr>
          <p:nvPr>
            <p:extLst>
              <p:ext uri="{D42A27DB-BD31-4B8C-83A1-F6EECF244321}">
                <p14:modId xmlns:p14="http://schemas.microsoft.com/office/powerpoint/2010/main" val="679389158"/>
              </p:ext>
            </p:extLst>
          </p:nvPr>
        </p:nvGraphicFramePr>
        <p:xfrm>
          <a:off x="6059147" y="1778660"/>
          <a:ext cx="5245250" cy="4281501"/>
        </p:xfrm>
        <a:graphic>
          <a:graphicData uri="http://schemas.openxmlformats.org/drawingml/2006/table">
            <a:tbl>
              <a:tblPr firstRow="1" bandRow="1">
                <a:tableStyleId>{7DF18680-E054-41AD-8BC1-D1AEF772440D}</a:tableStyleId>
              </a:tblPr>
              <a:tblGrid>
                <a:gridCol w="5245250">
                  <a:extLst>
                    <a:ext uri="{9D8B030D-6E8A-4147-A177-3AD203B41FA5}">
                      <a16:colId xmlns:a16="http://schemas.microsoft.com/office/drawing/2014/main" val="20001"/>
                    </a:ext>
                  </a:extLst>
                </a:gridCol>
              </a:tblGrid>
              <a:tr h="532461">
                <a:tc>
                  <a:txBody>
                    <a:bodyPr/>
                    <a:lstStyle/>
                    <a:p>
                      <a:pPr algn="ctr"/>
                      <a:r>
                        <a:rPr lang="en-US" altLang="en-US" sz="2400" b="1" u="none" dirty="0" err="1">
                          <a:solidFill>
                            <a:schemeClr val="bg1"/>
                          </a:solidFill>
                        </a:rPr>
                        <a:t>Preguntas</a:t>
                      </a:r>
                      <a:r>
                        <a:rPr lang="en-US" altLang="en-US" sz="2400" b="1" u="none" dirty="0">
                          <a:solidFill>
                            <a:schemeClr val="bg1"/>
                          </a:solidFill>
                        </a:rPr>
                        <a:t> </a:t>
                      </a:r>
                      <a:r>
                        <a:rPr lang="en-US" altLang="en-US" sz="2400" b="1" u="none" dirty="0" err="1">
                          <a:solidFill>
                            <a:schemeClr val="bg1"/>
                          </a:solidFill>
                        </a:rPr>
                        <a:t>abiertas</a:t>
                      </a:r>
                      <a:endParaRPr lang="en-US" sz="2400" u="none" dirty="0">
                        <a:solidFill>
                          <a:schemeClr val="bg1"/>
                        </a:solidFill>
                      </a:endParaRPr>
                    </a:p>
                  </a:txBody>
                  <a:tcPr/>
                </a:tc>
                <a:extLst>
                  <a:ext uri="{0D108BD9-81ED-4DB2-BD59-A6C34878D82A}">
                    <a16:rowId xmlns:a16="http://schemas.microsoft.com/office/drawing/2014/main" val="10000"/>
                  </a:ext>
                </a:extLst>
              </a:tr>
              <a:tr h="3119448">
                <a:tc>
                  <a:txBody>
                    <a:bodyPr/>
                    <a:lstStyle/>
                    <a:p>
                      <a:pPr marL="352425" marR="0" lvl="0" indent="-352425" algn="l" defTabSz="914400" rtl="0" eaLnBrk="1" fontAlgn="auto" latinLnBrk="0" hangingPunct="1">
                        <a:lnSpc>
                          <a:spcPct val="100000"/>
                        </a:lnSpc>
                        <a:spcBef>
                          <a:spcPts val="0"/>
                        </a:spcBef>
                        <a:spcAft>
                          <a:spcPts val="0"/>
                        </a:spcAft>
                        <a:buClr>
                          <a:srgbClr val="A50021"/>
                        </a:buClr>
                        <a:buSzTx/>
                        <a:buFont typeface="Wingdings" pitchFamily="2" charset="2"/>
                        <a:buChar char="ü"/>
                        <a:tabLst/>
                        <a:defRPr/>
                      </a:pPr>
                      <a:r>
                        <a:rPr lang="es-ES" altLang="en-US" sz="2400" b="0" dirty="0"/>
                        <a:t>Ayudan a obtener información relacionada al "por qué" y "cómo“ de los hechos.</a:t>
                      </a:r>
                    </a:p>
                    <a:p>
                      <a:pPr marL="352425" marR="0" lvl="0" indent="-352425" algn="l" defTabSz="914400" rtl="0" eaLnBrk="1" fontAlgn="auto" latinLnBrk="0" hangingPunct="1">
                        <a:lnSpc>
                          <a:spcPct val="100000"/>
                        </a:lnSpc>
                        <a:spcBef>
                          <a:spcPts val="0"/>
                        </a:spcBef>
                        <a:spcAft>
                          <a:spcPts val="0"/>
                        </a:spcAft>
                        <a:buClr>
                          <a:srgbClr val="A50021"/>
                        </a:buClr>
                        <a:buSzTx/>
                        <a:buFont typeface="Wingdings" pitchFamily="2" charset="2"/>
                        <a:buChar char="ü"/>
                        <a:tabLst/>
                        <a:defRPr/>
                      </a:pPr>
                      <a:r>
                        <a:rPr lang="en-US" altLang="en-US" sz="2400" b="0" dirty="0" err="1"/>
                        <a:t>Permiten</a:t>
                      </a:r>
                      <a:r>
                        <a:rPr lang="en-US" altLang="en-US" sz="2400" b="0" dirty="0"/>
                        <a:t> </a:t>
                      </a:r>
                      <a:r>
                        <a:rPr lang="en-US" altLang="en-US" sz="2400" b="0" dirty="0" err="1"/>
                        <a:t>respuestas</a:t>
                      </a:r>
                      <a:r>
                        <a:rPr lang="en-US" altLang="en-US" sz="2400" b="0" dirty="0"/>
                        <a:t> </a:t>
                      </a:r>
                      <a:r>
                        <a:rPr lang="en-US" altLang="en-US" sz="2400" b="0" dirty="0" err="1"/>
                        <a:t>detalladas</a:t>
                      </a:r>
                      <a:r>
                        <a:rPr lang="en-US" altLang="en-US" sz="2400" b="0" dirty="0"/>
                        <a:t> y </a:t>
                      </a:r>
                      <a:r>
                        <a:rPr lang="en-US" altLang="en-US" sz="2400" b="0" dirty="0" err="1"/>
                        <a:t>aclaraciones</a:t>
                      </a:r>
                      <a:endParaRPr lang="en-US" altLang="en-US" sz="2400" b="0" dirty="0"/>
                    </a:p>
                    <a:p>
                      <a:pPr marL="352425" marR="0" lvl="0" indent="-352425" algn="l" defTabSz="914400" rtl="0" eaLnBrk="1" fontAlgn="auto" latinLnBrk="0" hangingPunct="1">
                        <a:lnSpc>
                          <a:spcPct val="100000"/>
                        </a:lnSpc>
                        <a:spcBef>
                          <a:spcPts val="0"/>
                        </a:spcBef>
                        <a:spcAft>
                          <a:spcPts val="0"/>
                        </a:spcAft>
                        <a:buClr>
                          <a:srgbClr val="A50021"/>
                        </a:buClr>
                        <a:buSzTx/>
                        <a:buFont typeface="Wingdings" pitchFamily="2" charset="2"/>
                        <a:buChar char="ü"/>
                        <a:tabLst/>
                        <a:defRPr/>
                      </a:pPr>
                      <a:r>
                        <a:rPr lang="en-US" altLang="en-US" sz="2400" b="0" dirty="0" err="1"/>
                        <a:t>Producen</a:t>
                      </a:r>
                      <a:r>
                        <a:rPr lang="en-US" altLang="en-US" sz="2400" b="0" dirty="0"/>
                        <a:t> </a:t>
                      </a:r>
                      <a:r>
                        <a:rPr lang="en-US" altLang="en-US" sz="2400" b="0" dirty="0" err="1"/>
                        <a:t>respuestas</a:t>
                      </a:r>
                      <a:r>
                        <a:rPr lang="en-US" altLang="en-US" sz="2400" b="0" dirty="0"/>
                        <a:t> </a:t>
                      </a:r>
                      <a:r>
                        <a:rPr lang="en-US" altLang="en-US" sz="2400" b="0" dirty="0" err="1"/>
                        <a:t>perspicaces</a:t>
                      </a:r>
                      <a:endParaRPr lang="en-US" altLang="en-US" sz="2400" b="0" dirty="0"/>
                    </a:p>
                    <a:p>
                      <a:pPr marL="352425" indent="-352425">
                        <a:lnSpc>
                          <a:spcPct val="100000"/>
                        </a:lnSpc>
                        <a:buClr>
                          <a:srgbClr val="A50021"/>
                        </a:buClr>
                        <a:buFont typeface="Wingdings" pitchFamily="2" charset="2"/>
                        <a:buChar char="ü"/>
                      </a:pPr>
                      <a:r>
                        <a:rPr lang="es-ES" altLang="en-US" sz="2400" b="0" dirty="0"/>
                        <a:t>Responden preguntas para las cuales resultaría difícil crear categorías de respuesta</a:t>
                      </a:r>
                    </a:p>
                    <a:p>
                      <a:pPr marL="352425" indent="-352425">
                        <a:lnSpc>
                          <a:spcPct val="100000"/>
                        </a:lnSpc>
                        <a:buClr>
                          <a:srgbClr val="A50021"/>
                        </a:buClr>
                        <a:buFont typeface="Wingdings" pitchFamily="2" charset="2"/>
                        <a:buChar char="ü"/>
                      </a:pPr>
                      <a:r>
                        <a:rPr lang="en-US" altLang="en-US" sz="2400" b="0" dirty="0" err="1"/>
                        <a:t>Ofrecen</a:t>
                      </a:r>
                      <a:r>
                        <a:rPr lang="en-US" altLang="en-US" sz="2400" b="0" dirty="0"/>
                        <a:t> </a:t>
                      </a:r>
                      <a:r>
                        <a:rPr lang="en-US" altLang="en-US" sz="2400" b="0" dirty="0" err="1"/>
                        <a:t>perspectivas</a:t>
                      </a:r>
                      <a:r>
                        <a:rPr lang="en-US" altLang="en-US" sz="2400" b="0" dirty="0"/>
                        <a:t> </a:t>
                      </a:r>
                      <a:r>
                        <a:rPr lang="en-US" altLang="en-US" sz="2400" b="0" dirty="0" err="1"/>
                        <a:t>inesperadas</a:t>
                      </a:r>
                      <a:r>
                        <a:rPr lang="en-US" altLang="en-US" sz="2400" b="0" dirty="0"/>
                        <a:t>.</a:t>
                      </a:r>
                      <a:endParaRPr lang="en-US" altLang="en-US" sz="2400" b="1" dirty="0"/>
                    </a:p>
                  </a:txBody>
                  <a:tcPr/>
                </a:tc>
                <a:extLst>
                  <a:ext uri="{0D108BD9-81ED-4DB2-BD59-A6C34878D82A}">
                    <a16:rowId xmlns:a16="http://schemas.microsoft.com/office/drawing/2014/main" val="10001"/>
                  </a:ext>
                </a:extLst>
              </a:tr>
            </a:tbl>
          </a:graphicData>
        </a:graphic>
      </p:graphicFrame>
      <p:sp>
        <p:nvSpPr>
          <p:cNvPr id="13" name="Footer Placeholder 1">
            <a:extLst>
              <a:ext uri="{FF2B5EF4-FFF2-40B4-BE49-F238E27FC236}">
                <a16:creationId xmlns:a16="http://schemas.microsoft.com/office/drawing/2014/main" id="{73D7B4DD-E584-4A60-B6A5-23B4A9F8EFCB}"/>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Slide Number Placeholder 5"/>
          <p:cNvSpPr>
            <a:spLocks noGrp="1"/>
          </p:cNvSpPr>
          <p:nvPr>
            <p:ph type="sldNum" sz="quarter" idx="4294967295"/>
          </p:nvPr>
        </p:nvSpPr>
        <p:spPr>
          <a:xfrm>
            <a:off x="11677650" y="6356350"/>
            <a:ext cx="51435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6AB8E405-736C-4ABB-B5D5-5FE06A81B2CB}" type="slidenum">
              <a:rPr lang="en-US" sz="1200">
                <a:solidFill>
                  <a:schemeClr val="tx1">
                    <a:alpha val="80000"/>
                  </a:schemeClr>
                </a:solidFill>
                <a:latin typeface="+mn-lt"/>
                <a:cs typeface="+mn-cs"/>
              </a:rPr>
              <a:pPr defTabSz="914400">
                <a:spcAft>
                  <a:spcPts val="600"/>
                </a:spcAft>
                <a:defRPr/>
              </a:pPr>
              <a:t>28</a:t>
            </a:fld>
            <a:endParaRPr lang="en-US" sz="1200">
              <a:solidFill>
                <a:schemeClr val="tx1">
                  <a:alpha val="80000"/>
                </a:schemeClr>
              </a:solidFill>
              <a:latin typeface="+mn-lt"/>
              <a:cs typeface="+mn-cs"/>
            </a:endParaRPr>
          </a:p>
        </p:txBody>
      </p:sp>
    </p:spTree>
    <p:extLst>
      <p:ext uri="{BB962C8B-B14F-4D97-AF65-F5344CB8AC3E}">
        <p14:creationId xmlns:p14="http://schemas.microsoft.com/office/powerpoint/2010/main" val="1145744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4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descr="Diapositiva 29: Sugerencia para redactar buenas preguntas">
            <a:extLst>
              <a:ext uri="{FF2B5EF4-FFF2-40B4-BE49-F238E27FC236}">
                <a16:creationId xmlns:a16="http://schemas.microsoft.com/office/drawing/2014/main" id="{AA5A2B27-8A8B-43EF-AF60-BD11A6E41202}"/>
              </a:ext>
            </a:extLst>
          </p:cNvPr>
          <p:cNvSpPr>
            <a:spLocks noGrp="1"/>
          </p:cNvSpPr>
          <p:nvPr>
            <p:ph type="ctrTitle"/>
          </p:nvPr>
        </p:nvSpPr>
        <p:spPr>
          <a:xfrm>
            <a:off x="810438" y="563918"/>
            <a:ext cx="3839202" cy="5251646"/>
          </a:xfrm>
        </p:spPr>
        <p:txBody>
          <a:bodyPr vert="horz" lIns="91440" tIns="45720" rIns="91440" bIns="45720" rtlCol="0" anchor="ctr">
            <a:normAutofit/>
          </a:bodyPr>
          <a:lstStyle/>
          <a:p>
            <a:pPr algn="l"/>
            <a:r>
              <a:rPr lang="es-ES" sz="4400" kern="1200" dirty="0">
                <a:solidFill>
                  <a:srgbClr val="FFFFFF"/>
                </a:solidFill>
                <a:latin typeface="+mj-lt"/>
                <a:ea typeface="+mj-ea"/>
                <a:cs typeface="+mj-cs"/>
              </a:rPr>
              <a:t>Sugerencia para redactar buenas preguntas</a:t>
            </a:r>
            <a:endParaRPr lang="en-US" sz="4400" kern="1200" dirty="0">
              <a:solidFill>
                <a:srgbClr val="FFFFFF"/>
              </a:solidFill>
              <a:latin typeface="+mj-lt"/>
              <a:ea typeface="+mj-ea"/>
              <a:cs typeface="+mj-cs"/>
            </a:endParaRPr>
          </a:p>
        </p:txBody>
      </p:sp>
      <p:sp>
        <p:nvSpPr>
          <p:cNvPr id="8" name="Content Placeholder 2" descr="Evite el doble negativo:“¿Discrepa con que no debería haber un cambio en las leyes laborales?”&#10;Evite el doble-barril: &#10;“¿Cree que su trabajo es interesante y estresante o aburrido y relajado?&#10;Minimice la inclusión de sesgos en sus preguntas:&#10;“¿Deberían designarse funcionarios gubernamentales para detener y sancionar sus malas prácticas laborales?”&#10;Sea específico con sus preguntas y respuestas – evite la ambigüedad&#10;Sea claro en lo que está preguntando y tenga cuidado con las categorías de respuesta superpuestas o las escalas de respuesta desequilibradas.&#10;">
            <a:extLst>
              <a:ext uri="{FF2B5EF4-FFF2-40B4-BE49-F238E27FC236}">
                <a16:creationId xmlns:a16="http://schemas.microsoft.com/office/drawing/2014/main" id="{F85E4FB9-5806-4F95-AC1E-30BDDDF1F434}"/>
              </a:ext>
            </a:extLst>
          </p:cNvPr>
          <p:cNvSpPr>
            <a:spLocks noGrp="1"/>
          </p:cNvSpPr>
          <p:nvPr>
            <p:ph sz="quarter" idx="13"/>
          </p:nvPr>
        </p:nvSpPr>
        <p:spPr>
          <a:xfrm>
            <a:off x="4839316" y="395528"/>
            <a:ext cx="7191910" cy="5521414"/>
          </a:xfrm>
        </p:spPr>
        <p:txBody>
          <a:bodyPr vert="horz" lIns="91440" tIns="45720" rIns="91440" bIns="45720" rtlCol="0" anchor="ctr">
            <a:normAutofit/>
          </a:bodyPr>
          <a:lstStyle/>
          <a:p>
            <a:pPr marL="0" indent="0">
              <a:buNone/>
            </a:pPr>
            <a:r>
              <a:rPr lang="en-US" sz="2400" b="1" dirty="0"/>
              <a:t>Evite </a:t>
            </a:r>
            <a:r>
              <a:rPr lang="en-US" sz="2400" b="1" dirty="0" err="1"/>
              <a:t>el</a:t>
            </a:r>
            <a:r>
              <a:rPr lang="en-US" sz="2400" b="1" dirty="0"/>
              <a:t> doble </a:t>
            </a:r>
            <a:r>
              <a:rPr lang="en-US" sz="2400" b="1" dirty="0" err="1"/>
              <a:t>negativo</a:t>
            </a:r>
            <a:r>
              <a:rPr lang="en-US" sz="2400" b="1" dirty="0"/>
              <a:t>:</a:t>
            </a:r>
            <a:r>
              <a:rPr lang="es-ES" sz="2200" dirty="0"/>
              <a:t>“¿Discrepa con que no debería haber un cambio en las leyes laborales?”</a:t>
            </a:r>
          </a:p>
          <a:p>
            <a:pPr marL="0" indent="0">
              <a:buNone/>
            </a:pPr>
            <a:r>
              <a:rPr lang="en-US" sz="2400" b="1" dirty="0"/>
              <a:t>Evite </a:t>
            </a:r>
            <a:r>
              <a:rPr lang="en-US" sz="2400" b="1" dirty="0" err="1"/>
              <a:t>el</a:t>
            </a:r>
            <a:r>
              <a:rPr lang="en-US" sz="2400" b="1" dirty="0"/>
              <a:t> doble-</a:t>
            </a:r>
            <a:r>
              <a:rPr lang="en-US" sz="2400" b="1" dirty="0" err="1"/>
              <a:t>barril</a:t>
            </a:r>
            <a:r>
              <a:rPr lang="en-US" sz="2400" dirty="0"/>
              <a:t>: </a:t>
            </a:r>
          </a:p>
          <a:p>
            <a:pPr lvl="1"/>
            <a:r>
              <a:rPr lang="es-ES" sz="2200" dirty="0"/>
              <a:t>“¿Cree que su trabajo es interesante y estresante o aburrido y relajado?</a:t>
            </a:r>
            <a:endParaRPr lang="es-ES" sz="2200" b="1" dirty="0"/>
          </a:p>
          <a:p>
            <a:pPr marL="0" lvl="1" indent="0">
              <a:spcBef>
                <a:spcPts val="1000"/>
              </a:spcBef>
              <a:buNone/>
            </a:pPr>
            <a:r>
              <a:rPr lang="es-ES" b="1" dirty="0"/>
              <a:t>Minimice la </a:t>
            </a:r>
            <a:r>
              <a:rPr lang="es-ES" b="1" dirty="0" err="1"/>
              <a:t>inclusi</a:t>
            </a:r>
            <a:r>
              <a:rPr lang="es-CO" b="1" dirty="0" err="1"/>
              <a:t>ón</a:t>
            </a:r>
            <a:r>
              <a:rPr lang="es-CO" b="1" dirty="0"/>
              <a:t> de</a:t>
            </a:r>
            <a:r>
              <a:rPr lang="es-ES" b="1" dirty="0"/>
              <a:t> sesgos en sus preguntas:</a:t>
            </a:r>
          </a:p>
          <a:p>
            <a:pPr marL="0" lvl="1" indent="0">
              <a:spcBef>
                <a:spcPts val="1000"/>
              </a:spcBef>
              <a:buNone/>
            </a:pPr>
            <a:r>
              <a:rPr lang="es-ES" sz="2200" dirty="0"/>
              <a:t>“¿Deberían designarse funcionarios gubernamentales para detener y sancionar sus </a:t>
            </a:r>
            <a:r>
              <a:rPr lang="es-ES" sz="2200" u="sng" dirty="0"/>
              <a:t>malas</a:t>
            </a:r>
            <a:r>
              <a:rPr lang="es-ES" sz="2200" dirty="0"/>
              <a:t> prácticas laborales?”</a:t>
            </a:r>
          </a:p>
          <a:p>
            <a:pPr marL="0" lvl="1" indent="0">
              <a:spcBef>
                <a:spcPts val="1000"/>
              </a:spcBef>
              <a:buNone/>
            </a:pPr>
            <a:r>
              <a:rPr lang="en-US" b="1" dirty="0"/>
              <a:t>Sea </a:t>
            </a:r>
            <a:r>
              <a:rPr lang="en-US" b="1" dirty="0" err="1"/>
              <a:t>espec</a:t>
            </a:r>
            <a:r>
              <a:rPr lang="es-CO" b="1" dirty="0" err="1"/>
              <a:t>ífico</a:t>
            </a:r>
            <a:r>
              <a:rPr lang="es-CO" b="1" dirty="0"/>
              <a:t> con sus preguntas y respuestas </a:t>
            </a:r>
            <a:r>
              <a:rPr lang="en-US" b="1" dirty="0"/>
              <a:t>– evite la </a:t>
            </a:r>
            <a:r>
              <a:rPr lang="en-US" b="1" dirty="0" err="1"/>
              <a:t>ambigüedad</a:t>
            </a:r>
            <a:endParaRPr lang="en-US" b="1" dirty="0"/>
          </a:p>
          <a:p>
            <a:pPr marL="0" lvl="1" indent="0">
              <a:spcBef>
                <a:spcPts val="1000"/>
              </a:spcBef>
              <a:buNone/>
            </a:pPr>
            <a:r>
              <a:rPr lang="es-ES" sz="2200" dirty="0"/>
              <a:t>Sea claro en lo que está preguntando y tenga cuidado con las categorías de respuesta superpuestas o las escalas de respuesta desequilibradas.</a:t>
            </a:r>
            <a:endParaRPr lang="en-US" sz="2200" dirty="0"/>
          </a:p>
        </p:txBody>
      </p:sp>
      <p:sp>
        <p:nvSpPr>
          <p:cNvPr id="26" name="Footer Placeholder 1">
            <a:extLst>
              <a:ext uri="{FF2B5EF4-FFF2-40B4-BE49-F238E27FC236}">
                <a16:creationId xmlns:a16="http://schemas.microsoft.com/office/drawing/2014/main" id="{D71E1371-5B95-41FB-90A8-2EF990E643DC}"/>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82343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 Objetivos de la Capacitación">
            <a:extLst>
              <a:ext uri="{FF2B5EF4-FFF2-40B4-BE49-F238E27FC236}">
                <a16:creationId xmlns:a16="http://schemas.microsoft.com/office/drawing/2014/main" id="{2AAAC7AD-1502-46C0-B47F-0DFBD9CF6960}"/>
              </a:ext>
            </a:extLst>
          </p:cNvPr>
          <p:cNvSpPr>
            <a:spLocks noGrp="1"/>
          </p:cNvSpPr>
          <p:nvPr>
            <p:ph type="ctrTitle"/>
          </p:nvPr>
        </p:nvSpPr>
        <p:spPr>
          <a:xfrm>
            <a:off x="755374" y="202899"/>
            <a:ext cx="10038734" cy="961175"/>
          </a:xfrm>
        </p:spPr>
        <p:txBody>
          <a:bodyPr>
            <a:normAutofit/>
          </a:bodyPr>
          <a:lstStyle/>
          <a:p>
            <a:pPr algn="l"/>
            <a:r>
              <a:rPr lang="es-ES_tradnl" sz="4400" dirty="0"/>
              <a:t>Objetivos de la Capacitación</a:t>
            </a:r>
            <a:endParaRPr lang="en-US" sz="4400" dirty="0"/>
          </a:p>
        </p:txBody>
      </p:sp>
      <p:sp>
        <p:nvSpPr>
          <p:cNvPr id="5" name="Content Placeholder 2" descr="Al concluir la capacitación, los participantes habrán aumentado sus conocimientos sobre:&#10;&#10;Cómo diseñar instrumentos para el levantamiento de datos que sustenten el monitoreo de los proyectos.&#10;&#10;Criterios fundamentales a considerar para la planificación del levantamiento de datos.&#10;">
            <a:extLst>
              <a:ext uri="{FF2B5EF4-FFF2-40B4-BE49-F238E27FC236}">
                <a16:creationId xmlns:a16="http://schemas.microsoft.com/office/drawing/2014/main" id="{70608293-DF14-4521-925C-A28F53E32FED}"/>
              </a:ext>
            </a:extLst>
          </p:cNvPr>
          <p:cNvSpPr>
            <a:spLocks noGrp="1"/>
          </p:cNvSpPr>
          <p:nvPr>
            <p:ph sz="quarter" idx="13"/>
          </p:nvPr>
        </p:nvSpPr>
        <p:spPr>
          <a:xfrm>
            <a:off x="874643" y="1493395"/>
            <a:ext cx="11044829" cy="4457700"/>
          </a:xfrm>
        </p:spPr>
        <p:txBody>
          <a:bodyPr>
            <a:noAutofit/>
          </a:bodyPr>
          <a:lstStyle/>
          <a:p>
            <a:pPr marL="0" indent="0">
              <a:buNone/>
            </a:pPr>
            <a:r>
              <a:rPr lang="es-ES_tradnl" dirty="0"/>
              <a:t>Al concluir la capacitación, los participantes habrán aumentado sus conocimientos sobre</a:t>
            </a:r>
            <a:r>
              <a:rPr lang="en-US" dirty="0"/>
              <a:t>:</a:t>
            </a:r>
          </a:p>
          <a:p>
            <a:pPr marL="0" indent="0">
              <a:buNone/>
            </a:pPr>
            <a:endParaRPr lang="en-US" dirty="0"/>
          </a:p>
          <a:p>
            <a:pPr marL="342900" marR="0" lvl="0" indent="-342900">
              <a:spcBef>
                <a:spcPts val="0"/>
              </a:spcBef>
              <a:spcAft>
                <a:spcPts val="0"/>
              </a:spcAft>
              <a:buFont typeface="Symbol" panose="05050102010706020507" pitchFamily="18" charset="2"/>
              <a:buChar char=""/>
            </a:pPr>
            <a:r>
              <a:rPr lang="es-ES" dirty="0"/>
              <a:t>Cómo diseñar instrumentos para el levantamiento de datos que sustenten el monitoreo de los proyectos.</a:t>
            </a:r>
            <a:endParaRPr lang="en-US" dirty="0"/>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s-ES" dirty="0"/>
              <a:t>Criterios fundamentales a considerar para la planificación del levantamiento de datos.</a:t>
            </a:r>
            <a:endParaRPr lang="en-US" dirty="0"/>
          </a:p>
        </p:txBody>
      </p:sp>
      <p:sp>
        <p:nvSpPr>
          <p:cNvPr id="2" name="Footer Placeholder 1">
            <a:extLst>
              <a:ext uri="{FF2B5EF4-FFF2-40B4-BE49-F238E27FC236}">
                <a16:creationId xmlns:a16="http://schemas.microsoft.com/office/drawing/2014/main" id="{DE2E6C44-FC9A-4320-BFC6-7EE8FBC591C7}"/>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4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descr="Diapositiva 30: Sugerencia para redactar buenas preguntas">
            <a:extLst>
              <a:ext uri="{FF2B5EF4-FFF2-40B4-BE49-F238E27FC236}">
                <a16:creationId xmlns:a16="http://schemas.microsoft.com/office/drawing/2014/main" id="{AA5A2B27-8A8B-43EF-AF60-BD11A6E41202}"/>
              </a:ext>
            </a:extLst>
          </p:cNvPr>
          <p:cNvSpPr>
            <a:spLocks noGrp="1"/>
          </p:cNvSpPr>
          <p:nvPr>
            <p:ph type="ctrTitle"/>
          </p:nvPr>
        </p:nvSpPr>
        <p:spPr>
          <a:xfrm>
            <a:off x="810438" y="563918"/>
            <a:ext cx="3919000" cy="5251645"/>
          </a:xfrm>
        </p:spPr>
        <p:txBody>
          <a:bodyPr vert="horz" lIns="91440" tIns="45720" rIns="91440" bIns="45720" rtlCol="0" anchor="ctr">
            <a:normAutofit/>
          </a:bodyPr>
          <a:lstStyle/>
          <a:p>
            <a:pPr algn="l"/>
            <a:r>
              <a:rPr lang="es-ES" sz="4400" kern="1200" dirty="0">
                <a:solidFill>
                  <a:srgbClr val="FFFFFF"/>
                </a:solidFill>
                <a:latin typeface="+mj-lt"/>
                <a:ea typeface="+mj-ea"/>
                <a:cs typeface="+mj-cs"/>
              </a:rPr>
              <a:t>Sugerencia para redactar buenas preguntas</a:t>
            </a:r>
            <a:endParaRPr lang="en-US" sz="4400" kern="1200" dirty="0">
              <a:solidFill>
                <a:srgbClr val="FFFFFF"/>
              </a:solidFill>
              <a:latin typeface="+mj-lt"/>
              <a:ea typeface="+mj-ea"/>
              <a:cs typeface="+mj-cs"/>
            </a:endParaRPr>
          </a:p>
        </p:txBody>
      </p:sp>
      <p:sp>
        <p:nvSpPr>
          <p:cNvPr id="8" name="Content Placeholder 2" descr="Simplifique las preguntas lo más posible&#10;Sea natural en su redacción. Redacte sus preguntas como si tuviera que hacerlas presencialmente.&#10;Evite hacer demasiadas preguntas abiertas.&#10;Las preguntas cerradas son mucho más fáciles de analizar que las abiertas. No pida información por escrito a menos que esté dispuesto a invertir el tiempo necesario para analizarla. De lo contrario, el encuestado perderá su tiempo al suministrar estos datos.&#10;Evite las preguntas coaccionadas y use palabras neutrales.&#10;Utilice expresiones como &quot;¿Cuál es su opinión sobre...?&quot;, &quot;¿Cómo se siente acerca de...?&quot;, pero NO, &quot;¿Qué tan bueno...?&quot;, “¿Cuan importante... ?”&#10;Evite el uso de jerga o abreviaturas.&#10;Estas pueden confundir al encuestado y afectar sus respuestas.&#10;">
            <a:extLst>
              <a:ext uri="{FF2B5EF4-FFF2-40B4-BE49-F238E27FC236}">
                <a16:creationId xmlns:a16="http://schemas.microsoft.com/office/drawing/2014/main" id="{F85E4FB9-5806-4F95-AC1E-30BDDDF1F434}"/>
              </a:ext>
            </a:extLst>
          </p:cNvPr>
          <p:cNvSpPr>
            <a:spLocks noGrp="1"/>
          </p:cNvSpPr>
          <p:nvPr>
            <p:ph sz="quarter" idx="13"/>
          </p:nvPr>
        </p:nvSpPr>
        <p:spPr>
          <a:xfrm>
            <a:off x="4767209" y="615882"/>
            <a:ext cx="7191910" cy="5521414"/>
          </a:xfrm>
        </p:spPr>
        <p:txBody>
          <a:bodyPr vert="horz" lIns="91440" tIns="45720" rIns="91440" bIns="45720" rtlCol="0" anchor="ctr">
            <a:normAutofit fontScale="92500" lnSpcReduction="10000"/>
          </a:bodyPr>
          <a:lstStyle/>
          <a:p>
            <a:pPr marL="0" lvl="0" indent="0">
              <a:buNone/>
            </a:pPr>
            <a:r>
              <a:rPr lang="es-ES" b="1" dirty="0"/>
              <a:t>Simplifique las preguntas lo más posible</a:t>
            </a:r>
          </a:p>
          <a:p>
            <a:pPr marL="0" lvl="0" indent="0">
              <a:buNone/>
            </a:pPr>
            <a:r>
              <a:rPr lang="es-ES" sz="2200" dirty="0"/>
              <a:t>Sea natural en su redacción</a:t>
            </a:r>
            <a:r>
              <a:rPr lang="en-US" sz="2200" dirty="0"/>
              <a:t>. </a:t>
            </a:r>
            <a:r>
              <a:rPr lang="en-US" sz="2200" dirty="0" err="1"/>
              <a:t>Redacte</a:t>
            </a:r>
            <a:r>
              <a:rPr lang="en-US" sz="2200" dirty="0"/>
              <a:t> sus </a:t>
            </a:r>
            <a:r>
              <a:rPr lang="en-US" sz="2200" dirty="0" err="1"/>
              <a:t>preguntas</a:t>
            </a:r>
            <a:r>
              <a:rPr lang="en-US" sz="2200" dirty="0"/>
              <a:t> </a:t>
            </a:r>
            <a:r>
              <a:rPr lang="en-US" sz="2200" dirty="0" err="1"/>
              <a:t>como</a:t>
            </a:r>
            <a:r>
              <a:rPr lang="en-US" sz="2200" dirty="0"/>
              <a:t> </a:t>
            </a:r>
            <a:r>
              <a:rPr lang="en-US" sz="2200" dirty="0" err="1"/>
              <a:t>si</a:t>
            </a:r>
            <a:r>
              <a:rPr lang="en-US" sz="2200" dirty="0"/>
              <a:t> </a:t>
            </a:r>
            <a:r>
              <a:rPr lang="en-US" sz="2200" dirty="0" err="1"/>
              <a:t>tuviera</a:t>
            </a:r>
            <a:r>
              <a:rPr lang="en-US" sz="2200" dirty="0"/>
              <a:t> que </a:t>
            </a:r>
            <a:r>
              <a:rPr lang="en-US" sz="2200" dirty="0" err="1"/>
              <a:t>hacerlas</a:t>
            </a:r>
            <a:r>
              <a:rPr lang="en-US" sz="2200" dirty="0"/>
              <a:t> </a:t>
            </a:r>
            <a:r>
              <a:rPr lang="en-US" sz="2200" dirty="0" err="1"/>
              <a:t>presencialmente</a:t>
            </a:r>
            <a:r>
              <a:rPr lang="en-US" sz="2200" dirty="0"/>
              <a:t>.</a:t>
            </a:r>
            <a:endParaRPr lang="es-ES" sz="2200" dirty="0"/>
          </a:p>
          <a:p>
            <a:pPr marL="0" lvl="0" indent="0">
              <a:buNone/>
            </a:pPr>
            <a:r>
              <a:rPr lang="en-US" b="1" dirty="0"/>
              <a:t>Evite </a:t>
            </a:r>
            <a:r>
              <a:rPr lang="en-US" b="1" dirty="0" err="1"/>
              <a:t>hacer</a:t>
            </a:r>
            <a:r>
              <a:rPr lang="en-US" b="1" dirty="0"/>
              <a:t> </a:t>
            </a:r>
            <a:r>
              <a:rPr lang="en-US" b="1" dirty="0" err="1"/>
              <a:t>demasiadas</a:t>
            </a:r>
            <a:r>
              <a:rPr lang="en-US" b="1" dirty="0"/>
              <a:t> </a:t>
            </a:r>
            <a:r>
              <a:rPr lang="en-US" b="1" dirty="0" err="1"/>
              <a:t>preguntas</a:t>
            </a:r>
            <a:r>
              <a:rPr lang="en-US" b="1" dirty="0"/>
              <a:t> </a:t>
            </a:r>
            <a:r>
              <a:rPr lang="en-US" b="1" dirty="0" err="1"/>
              <a:t>abiertas</a:t>
            </a:r>
            <a:r>
              <a:rPr lang="en-US" b="1" dirty="0"/>
              <a:t>.</a:t>
            </a:r>
          </a:p>
          <a:p>
            <a:pPr marL="0" lvl="0" indent="0">
              <a:buNone/>
            </a:pPr>
            <a:r>
              <a:rPr lang="es-ES" sz="2200" dirty="0"/>
              <a:t>Las preguntas cerradas son mucho más fáciles de analizar que las abiertas. No pida información por escrito a menos que esté dispuesto a invertir el tiempo necesario para analizarla. De lo contrario, el encuestado perderá su tiempo al suministrar estos datos.</a:t>
            </a:r>
          </a:p>
          <a:p>
            <a:pPr marL="0" lvl="0" indent="0">
              <a:buNone/>
            </a:pPr>
            <a:r>
              <a:rPr lang="es-ES" b="1" dirty="0"/>
              <a:t>Evite las preguntas coaccionadas y use palabras neutrales.</a:t>
            </a:r>
          </a:p>
          <a:p>
            <a:pPr marL="0" lvl="0" indent="0">
              <a:buNone/>
            </a:pPr>
            <a:r>
              <a:rPr lang="es-ES" sz="2000" dirty="0"/>
              <a:t>Utilice expresiones como "¿Cuál es su opinión sobre...?", "¿Cómo se siente acerca de...?", pero NO, "¿Qué tan bueno...?", “¿Cuan importante... ?”</a:t>
            </a:r>
            <a:endParaRPr lang="en-US" sz="900" dirty="0"/>
          </a:p>
          <a:p>
            <a:pPr marL="457200" lvl="1" indent="-457200">
              <a:buNone/>
            </a:pPr>
            <a:r>
              <a:rPr lang="en-US" sz="2800" b="1" dirty="0"/>
              <a:t>Evite </a:t>
            </a:r>
            <a:r>
              <a:rPr lang="en-US" sz="2800" b="1" dirty="0" err="1"/>
              <a:t>el</a:t>
            </a:r>
            <a:r>
              <a:rPr lang="en-US" sz="2800" b="1" dirty="0"/>
              <a:t> </a:t>
            </a:r>
            <a:r>
              <a:rPr lang="en-US" sz="2800" b="1" dirty="0" err="1"/>
              <a:t>uso</a:t>
            </a:r>
            <a:r>
              <a:rPr lang="en-US" sz="2800" b="1" dirty="0"/>
              <a:t> de </a:t>
            </a:r>
            <a:r>
              <a:rPr lang="en-US" sz="2800" b="1" dirty="0" err="1"/>
              <a:t>jerga</a:t>
            </a:r>
            <a:r>
              <a:rPr lang="en-US" sz="2800" b="1" dirty="0"/>
              <a:t> o </a:t>
            </a:r>
            <a:r>
              <a:rPr lang="en-US" sz="2800" b="1" dirty="0" err="1"/>
              <a:t>abreviaturas</a:t>
            </a:r>
            <a:r>
              <a:rPr lang="en-US" sz="2800" b="1" dirty="0"/>
              <a:t>.</a:t>
            </a:r>
          </a:p>
          <a:p>
            <a:pPr marL="0" indent="0">
              <a:buNone/>
            </a:pPr>
            <a:r>
              <a:rPr lang="es-ES" sz="2100" dirty="0"/>
              <a:t>Estas pueden confundir al encuestado y afectar sus respuestas.</a:t>
            </a:r>
            <a:endParaRPr lang="en-US" sz="2000" dirty="0"/>
          </a:p>
        </p:txBody>
      </p:sp>
      <p:sp>
        <p:nvSpPr>
          <p:cNvPr id="26" name="Footer Placeholder 1">
            <a:extLst>
              <a:ext uri="{FF2B5EF4-FFF2-40B4-BE49-F238E27FC236}">
                <a16:creationId xmlns:a16="http://schemas.microsoft.com/office/drawing/2014/main" id="{D71E1371-5B95-41FB-90A8-2EF990E643DC}"/>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26328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1: Ejemplo: Definiendo el Instrumento">
            <a:extLst>
              <a:ext uri="{FF2B5EF4-FFF2-40B4-BE49-F238E27FC236}">
                <a16:creationId xmlns:a16="http://schemas.microsoft.com/office/drawing/2014/main" id="{AC91F979-B3CD-44EC-8EA6-69B18F5E0C9E}"/>
              </a:ext>
            </a:extLst>
          </p:cNvPr>
          <p:cNvSpPr>
            <a:spLocks noGrp="1"/>
          </p:cNvSpPr>
          <p:nvPr>
            <p:ph type="ctrTitle"/>
          </p:nvPr>
        </p:nvSpPr>
        <p:spPr>
          <a:xfrm>
            <a:off x="479374" y="117093"/>
            <a:ext cx="10577453" cy="961175"/>
          </a:xfrm>
        </p:spPr>
        <p:txBody>
          <a:bodyPr>
            <a:normAutofit/>
          </a:bodyPr>
          <a:lstStyle/>
          <a:p>
            <a:pPr algn="l"/>
            <a:r>
              <a:rPr lang="en-US" sz="4400" dirty="0" err="1"/>
              <a:t>Ejemplo</a:t>
            </a:r>
            <a:r>
              <a:rPr lang="en-US" sz="4400" dirty="0"/>
              <a:t>: </a:t>
            </a:r>
            <a:r>
              <a:rPr lang="en-US" sz="4400" dirty="0" err="1"/>
              <a:t>Definiendo</a:t>
            </a:r>
            <a:r>
              <a:rPr lang="en-US" sz="4400" dirty="0"/>
              <a:t> </a:t>
            </a:r>
            <a:r>
              <a:rPr lang="en-US" sz="4400" dirty="0" err="1"/>
              <a:t>el</a:t>
            </a:r>
            <a:r>
              <a:rPr lang="en-US" sz="4400" dirty="0"/>
              <a:t> </a:t>
            </a:r>
            <a:r>
              <a:rPr lang="en-US" sz="4400" dirty="0" err="1"/>
              <a:t>Instrumento</a:t>
            </a:r>
            <a:endParaRPr lang="en-US" sz="4400" dirty="0"/>
          </a:p>
        </p:txBody>
      </p:sp>
      <p:sp>
        <p:nvSpPr>
          <p:cNvPr id="3" name="Content Placeholder 2" descr="¿Qué instrumento utilizará para levantar los datos?&#10;">
            <a:extLst>
              <a:ext uri="{FF2B5EF4-FFF2-40B4-BE49-F238E27FC236}">
                <a16:creationId xmlns:a16="http://schemas.microsoft.com/office/drawing/2014/main" id="{6C039BC9-19FF-4AA4-B345-4016D7C712C9}"/>
              </a:ext>
            </a:extLst>
          </p:cNvPr>
          <p:cNvSpPr>
            <a:spLocks noGrp="1"/>
          </p:cNvSpPr>
          <p:nvPr>
            <p:ph sz="quarter" idx="13"/>
          </p:nvPr>
        </p:nvSpPr>
        <p:spPr>
          <a:xfrm>
            <a:off x="505318" y="1123719"/>
            <a:ext cx="7577978" cy="446001"/>
          </a:xfrm>
        </p:spPr>
        <p:txBody>
          <a:bodyPr>
            <a:normAutofit fontScale="92500" lnSpcReduction="10000"/>
          </a:bodyPr>
          <a:lstStyle/>
          <a:p>
            <a:pPr marL="0" indent="0">
              <a:buNone/>
            </a:pPr>
            <a:r>
              <a:rPr lang="es-ES" b="1" dirty="0"/>
              <a:t>¿Qué instrumento utilizará para levantar los datos?</a:t>
            </a:r>
            <a:endParaRPr lang="en-US" b="1" dirty="0"/>
          </a:p>
        </p:txBody>
      </p:sp>
      <p:graphicFrame>
        <p:nvGraphicFramePr>
          <p:cNvPr id="6" name="Table 5" descr="Indicador:&#10;&#10;1) # de niños involucrados o con alto riesgo de ingresar al mercado laboral que reciben servicios de educación o capacitación (E1) Desglosado por sexo, ubicación, tipo de educación&#10;&#10;2) % de empresas seleccionadas que implementaron mejores prácticas laborales Desglosado por tipo de negocio y ubicación&#10;&#10;Información necesaria:&#10;&#10;1) Edad del niño involucrado en el trabajo infantil o con alto riesgo de ingresar al mercado laboral.&#10;Tipo de servicio de educación/formación proporcionado&#10;Sexo&#10;Ubicación&#10;&#10;2) Prácticas laborales implementadas&#10;Tipo de negocio&#10;Ubicación del negocio&#10;&#10;Encuestado:&#10;&#10;1) Cabeza de familia&#10;Profesor o formador&#10;&#10;2) Propietario o empleado de la empresa&#10;Inspector&#10;&#10;Método:&#10;&#10;1) Encuesta&#10;Revisar los registros del proyecto&#10;&#10;2) Observación&#10;Revisar registros comerciales o formularios de registro&#10;&#10;Instrumento: &#10;&#10;1) Formulario de admisión&#10;Lista de asistencia&#10;&#10;2) Lista de verificación de observación&#10;Formulario de inscripción&#10;&#10;&#10;&#10;&#10;&#10;&#10;&#10;">
            <a:extLst>
              <a:ext uri="{FF2B5EF4-FFF2-40B4-BE49-F238E27FC236}">
                <a16:creationId xmlns:a16="http://schemas.microsoft.com/office/drawing/2014/main" id="{0D4AAF6C-C170-42C3-BC8A-94729324DD25}"/>
              </a:ext>
            </a:extLst>
          </p:cNvPr>
          <p:cNvGraphicFramePr>
            <a:graphicFrameLocks noGrp="1"/>
          </p:cNvGraphicFramePr>
          <p:nvPr>
            <p:extLst>
              <p:ext uri="{D42A27DB-BD31-4B8C-83A1-F6EECF244321}">
                <p14:modId xmlns:p14="http://schemas.microsoft.com/office/powerpoint/2010/main" val="133285647"/>
              </p:ext>
            </p:extLst>
          </p:nvPr>
        </p:nvGraphicFramePr>
        <p:xfrm>
          <a:off x="479374" y="1657453"/>
          <a:ext cx="11379201" cy="4668520"/>
        </p:xfrm>
        <a:graphic>
          <a:graphicData uri="http://schemas.openxmlformats.org/drawingml/2006/table">
            <a:tbl>
              <a:tblPr firstRow="1" bandRow="1">
                <a:tableStyleId>{5C22544A-7EE6-4342-B048-85BDC9FD1C3A}</a:tableStyleId>
              </a:tblPr>
              <a:tblGrid>
                <a:gridCol w="2959100">
                  <a:extLst>
                    <a:ext uri="{9D8B030D-6E8A-4147-A177-3AD203B41FA5}">
                      <a16:colId xmlns:a16="http://schemas.microsoft.com/office/drawing/2014/main" val="1943968339"/>
                    </a:ext>
                  </a:extLst>
                </a:gridCol>
                <a:gridCol w="2857588">
                  <a:extLst>
                    <a:ext uri="{9D8B030D-6E8A-4147-A177-3AD203B41FA5}">
                      <a16:colId xmlns:a16="http://schemas.microsoft.com/office/drawing/2014/main" val="2723129955"/>
                    </a:ext>
                  </a:extLst>
                </a:gridCol>
                <a:gridCol w="1638212">
                  <a:extLst>
                    <a:ext uri="{9D8B030D-6E8A-4147-A177-3AD203B41FA5}">
                      <a16:colId xmlns:a16="http://schemas.microsoft.com/office/drawing/2014/main" val="419389120"/>
                    </a:ext>
                  </a:extLst>
                </a:gridCol>
                <a:gridCol w="2110828">
                  <a:extLst>
                    <a:ext uri="{9D8B030D-6E8A-4147-A177-3AD203B41FA5}">
                      <a16:colId xmlns:a16="http://schemas.microsoft.com/office/drawing/2014/main" val="1651000243"/>
                    </a:ext>
                  </a:extLst>
                </a:gridCol>
                <a:gridCol w="1813473">
                  <a:extLst>
                    <a:ext uri="{9D8B030D-6E8A-4147-A177-3AD203B41FA5}">
                      <a16:colId xmlns:a16="http://schemas.microsoft.com/office/drawing/2014/main" val="423378411"/>
                    </a:ext>
                  </a:extLst>
                </a:gridCol>
              </a:tblGrid>
              <a:tr h="370840">
                <a:tc>
                  <a:txBody>
                    <a:bodyPr/>
                    <a:lstStyle/>
                    <a:p>
                      <a:pPr algn="ctr"/>
                      <a:r>
                        <a:rPr lang="en-US" dirty="0" err="1"/>
                        <a:t>Indicador</a:t>
                      </a:r>
                      <a:endParaRPr lang="en-US" dirty="0"/>
                    </a:p>
                  </a:txBody>
                  <a:tcPr/>
                </a:tc>
                <a:tc>
                  <a:txBody>
                    <a:bodyPr/>
                    <a:lstStyle/>
                    <a:p>
                      <a:pPr algn="ctr"/>
                      <a:r>
                        <a:rPr lang="en-US" dirty="0" err="1"/>
                        <a:t>Informaci</a:t>
                      </a:r>
                      <a:r>
                        <a:rPr lang="es-CO" dirty="0" err="1"/>
                        <a:t>ón</a:t>
                      </a:r>
                      <a:r>
                        <a:rPr lang="es-CO" dirty="0"/>
                        <a:t> necesaria</a:t>
                      </a:r>
                      <a:endParaRPr lang="en-US" dirty="0"/>
                    </a:p>
                  </a:txBody>
                  <a:tcPr/>
                </a:tc>
                <a:tc>
                  <a:txBody>
                    <a:bodyPr/>
                    <a:lstStyle/>
                    <a:p>
                      <a:pPr algn="ctr"/>
                      <a:r>
                        <a:rPr lang="en-US" dirty="0" err="1"/>
                        <a:t>Encuestado</a:t>
                      </a:r>
                      <a:endParaRPr lang="en-US" dirty="0"/>
                    </a:p>
                  </a:txBody>
                  <a:tcPr/>
                </a:tc>
                <a:tc>
                  <a:txBody>
                    <a:bodyPr/>
                    <a:lstStyle/>
                    <a:p>
                      <a:pPr algn="ctr"/>
                      <a:r>
                        <a:rPr lang="en-US" dirty="0" err="1"/>
                        <a:t>Método</a:t>
                      </a:r>
                      <a:endParaRPr lang="en-US" dirty="0"/>
                    </a:p>
                  </a:txBody>
                  <a:tcPr/>
                </a:tc>
                <a:tc>
                  <a:txBody>
                    <a:bodyPr/>
                    <a:lstStyle/>
                    <a:p>
                      <a:pPr algn="ctr"/>
                      <a:r>
                        <a:rPr lang="es-CO" dirty="0"/>
                        <a:t>Instrumento</a:t>
                      </a:r>
                      <a:endParaRPr lang="en-US" dirty="0"/>
                    </a:p>
                  </a:txBody>
                  <a:tcPr/>
                </a:tc>
                <a:extLst>
                  <a:ext uri="{0D108BD9-81ED-4DB2-BD59-A6C34878D82A}">
                    <a16:rowId xmlns:a16="http://schemas.microsoft.com/office/drawing/2014/main" val="3097499641"/>
                  </a:ext>
                </a:extLst>
              </a:tr>
              <a:tr h="370840">
                <a:tc>
                  <a:txBody>
                    <a:bodyPr/>
                    <a:lstStyle/>
                    <a:p>
                      <a:pPr rtl="0" eaLnBrk="1" fontAlgn="auto" latinLnBrk="0" hangingPunct="1"/>
                      <a:r>
                        <a:rPr lang="en-US" sz="1800" b="1" kern="1200" dirty="0">
                          <a:solidFill>
                            <a:schemeClr val="dk1"/>
                          </a:solidFill>
                          <a:effectLst/>
                          <a:latin typeface="+mn-lt"/>
                          <a:ea typeface="+mn-ea"/>
                          <a:cs typeface="+mn-cs"/>
                        </a:rPr>
                        <a:t># </a:t>
                      </a:r>
                      <a:r>
                        <a:rPr lang="es-ES" sz="1800" b="1" kern="1200" dirty="0">
                          <a:solidFill>
                            <a:schemeClr val="dk1"/>
                          </a:solidFill>
                          <a:effectLst/>
                          <a:latin typeface="+mn-lt"/>
                          <a:ea typeface="+mn-ea"/>
                          <a:cs typeface="+mn-cs"/>
                        </a:rPr>
                        <a:t>de niños involucrados o con alto riesgo de ingresar al mercado laboral que reciben servicios de educación o capacitación (E1)</a:t>
                      </a:r>
                      <a:r>
                        <a:rPr lang="es-ES" sz="1800" i="1" kern="1200" dirty="0">
                          <a:solidFill>
                            <a:schemeClr val="dk1"/>
                          </a:solidFill>
                          <a:effectLst/>
                          <a:latin typeface="+mn-lt"/>
                          <a:ea typeface="+mn-ea"/>
                          <a:cs typeface="+mn-cs"/>
                        </a:rPr>
                        <a:t> Desglosado por sexo, ubicación, tipo de educación</a:t>
                      </a:r>
                      <a:endParaRPr lang="en-US" dirty="0">
                        <a:effectLst/>
                      </a:endParaRPr>
                    </a:p>
                  </a:txBody>
                  <a:tcPr>
                    <a:solidFill>
                      <a:schemeClr val="tx2">
                        <a:lumMod val="20000"/>
                        <a:lumOff val="80000"/>
                      </a:schemeClr>
                    </a:solidFill>
                  </a:tcPr>
                </a:tc>
                <a:tc>
                  <a:txBody>
                    <a:bodyPr/>
                    <a:lstStyle/>
                    <a:p>
                      <a:pPr marL="285750" indent="-285750" rtl="0" eaLnBrk="1" latinLnBrk="0" hangingPunct="1">
                        <a:buFont typeface="Arial" panose="020B0604020202020204" pitchFamily="34" charset="0"/>
                        <a:buChar char="•"/>
                      </a:pPr>
                      <a:r>
                        <a:rPr lang="es-ES" sz="1800" kern="1200" dirty="0">
                          <a:solidFill>
                            <a:schemeClr val="dk1"/>
                          </a:solidFill>
                          <a:effectLst/>
                          <a:latin typeface="+mn-lt"/>
                          <a:ea typeface="+mn-ea"/>
                          <a:cs typeface="+mn-cs"/>
                        </a:rPr>
                        <a:t>Edad del niño involucrado en el trabajo infantil o con alto riesgo de ingresar al mercado laboral.</a:t>
                      </a:r>
                      <a:endParaRPr lang="en-US" sz="1800" dirty="0">
                        <a:effectLst/>
                      </a:endParaRPr>
                    </a:p>
                    <a:p>
                      <a:pPr marL="285750" indent="-285750" rtl="0" eaLnBrk="1" latinLnBrk="0" hangingPunct="1">
                        <a:buFont typeface="Arial" panose="020B0604020202020204" pitchFamily="34" charset="0"/>
                        <a:buChar char="•"/>
                      </a:pPr>
                      <a:r>
                        <a:rPr lang="es-ES" sz="1800" kern="1200" dirty="0">
                          <a:solidFill>
                            <a:schemeClr val="dk1"/>
                          </a:solidFill>
                          <a:effectLst/>
                          <a:latin typeface="+mn-lt"/>
                          <a:ea typeface="+mn-ea"/>
                          <a:cs typeface="+mn-cs"/>
                        </a:rPr>
                        <a:t>Tipo de servicio de educación/formación proporcionado</a:t>
                      </a:r>
                      <a:endParaRPr lang="en-US" sz="1600" dirty="0">
                        <a:effectLst/>
                      </a:endParaRPr>
                    </a:p>
                    <a:p>
                      <a:pPr marL="285750" indent="-285750" rtl="0" eaLnBrk="1" latinLnBrk="0" hangingPunct="1">
                        <a:buFont typeface="Arial" panose="020B0604020202020204" pitchFamily="34" charset="0"/>
                        <a:buChar char="•"/>
                      </a:pPr>
                      <a:r>
                        <a:rPr lang="es-ES" sz="1800" kern="1200" dirty="0">
                          <a:solidFill>
                            <a:schemeClr val="dk1"/>
                          </a:solidFill>
                          <a:effectLst/>
                          <a:latin typeface="+mn-lt"/>
                          <a:ea typeface="+mn-ea"/>
                          <a:cs typeface="+mn-cs"/>
                        </a:rPr>
                        <a:t>Sexo</a:t>
                      </a:r>
                      <a:endParaRPr lang="en-US" sz="1600" dirty="0">
                        <a:effectLst/>
                      </a:endParaRPr>
                    </a:p>
                    <a:p>
                      <a:pPr marL="285750" indent="-285750" rtl="0" eaLnBrk="1" latinLnBrk="0" hangingPunct="1">
                        <a:buFont typeface="Arial" panose="020B0604020202020204" pitchFamily="34" charset="0"/>
                        <a:buChar char="•"/>
                      </a:pPr>
                      <a:r>
                        <a:rPr lang="es-ES" sz="1800" kern="1200" dirty="0">
                          <a:solidFill>
                            <a:schemeClr val="dk1"/>
                          </a:solidFill>
                          <a:effectLst/>
                          <a:latin typeface="+mn-lt"/>
                          <a:ea typeface="+mn-ea"/>
                          <a:cs typeface="+mn-cs"/>
                        </a:rPr>
                        <a:t>Ubicación</a:t>
                      </a:r>
                      <a:endParaRPr lang="en-US" sz="1600" dirty="0">
                        <a:effectLst/>
                      </a:endParaRPr>
                    </a:p>
                  </a:txBody>
                  <a:tcPr>
                    <a:solidFill>
                      <a:schemeClr val="tx2">
                        <a:lumMod val="20000"/>
                        <a:lumOff val="80000"/>
                      </a:schemeClr>
                    </a:solidFill>
                  </a:tcPr>
                </a:tc>
                <a:tc>
                  <a:txBody>
                    <a:bodyPr/>
                    <a:lstStyle/>
                    <a:p>
                      <a:pPr marL="285750" indent="-285750" rtl="0" eaLnBrk="1" latinLnBrk="0" hangingPunct="1">
                        <a:buFont typeface="Arial" panose="020B0604020202020204" pitchFamily="34" charset="0"/>
                        <a:buChar char="•"/>
                      </a:pPr>
                      <a:r>
                        <a:rPr lang="en-US" sz="1800" kern="1200" dirty="0">
                          <a:solidFill>
                            <a:schemeClr val="dk1"/>
                          </a:solidFill>
                          <a:effectLst/>
                          <a:latin typeface="+mn-lt"/>
                          <a:ea typeface="+mn-ea"/>
                          <a:cs typeface="+mn-cs"/>
                        </a:rPr>
                        <a:t>Cabeza de </a:t>
                      </a:r>
                      <a:r>
                        <a:rPr lang="en-US" sz="1800" kern="1200" dirty="0" err="1">
                          <a:solidFill>
                            <a:schemeClr val="dk1"/>
                          </a:solidFill>
                          <a:effectLst/>
                          <a:latin typeface="+mn-lt"/>
                          <a:ea typeface="+mn-ea"/>
                          <a:cs typeface="+mn-cs"/>
                        </a:rPr>
                        <a:t>familia</a:t>
                      </a:r>
                      <a:endParaRPr lang="en-US" sz="1800" dirty="0">
                        <a:effectLst/>
                      </a:endParaRPr>
                    </a:p>
                    <a:p>
                      <a:pPr marL="285750" indent="-285750" rtl="0" eaLnBrk="1" latinLnBrk="0" hangingPunct="1">
                        <a:buFont typeface="Arial" panose="020B0604020202020204" pitchFamily="34" charset="0"/>
                        <a:buChar char="•"/>
                      </a:pPr>
                      <a:r>
                        <a:rPr lang="en-US" sz="1800" kern="1200" dirty="0" err="1">
                          <a:solidFill>
                            <a:schemeClr val="dk1"/>
                          </a:solidFill>
                          <a:effectLst/>
                          <a:latin typeface="+mn-lt"/>
                          <a:ea typeface="+mn-ea"/>
                          <a:cs typeface="+mn-cs"/>
                        </a:rPr>
                        <a:t>Profesor</a:t>
                      </a:r>
                      <a:r>
                        <a:rPr lang="en-US" sz="1800" kern="1200" dirty="0">
                          <a:solidFill>
                            <a:schemeClr val="dk1"/>
                          </a:solidFill>
                          <a:effectLst/>
                          <a:latin typeface="+mn-lt"/>
                          <a:ea typeface="+mn-ea"/>
                          <a:cs typeface="+mn-cs"/>
                        </a:rPr>
                        <a:t> o </a:t>
                      </a:r>
                      <a:r>
                        <a:rPr lang="en-US" sz="1800" kern="1200" dirty="0" err="1">
                          <a:solidFill>
                            <a:schemeClr val="dk1"/>
                          </a:solidFill>
                          <a:effectLst/>
                          <a:latin typeface="+mn-lt"/>
                          <a:ea typeface="+mn-ea"/>
                          <a:cs typeface="+mn-cs"/>
                        </a:rPr>
                        <a:t>formador</a:t>
                      </a:r>
                      <a:endParaRPr lang="en-US" sz="1600" dirty="0">
                        <a:effectLst/>
                      </a:endParaRPr>
                    </a:p>
                  </a:txBody>
                  <a:tcPr>
                    <a:solidFill>
                      <a:schemeClr val="tx2">
                        <a:lumMod val="20000"/>
                        <a:lumOff val="80000"/>
                      </a:schemeClr>
                    </a:solidFill>
                  </a:tcPr>
                </a:tc>
                <a:tc>
                  <a:txBody>
                    <a:bodyPr/>
                    <a:lstStyle/>
                    <a:p>
                      <a:pPr marL="285750" indent="-285750" rtl="0" eaLnBrk="1" latinLnBrk="0" hangingPunct="1">
                        <a:buFont typeface="Arial" panose="020B0604020202020204" pitchFamily="34" charset="0"/>
                        <a:buChar char="•"/>
                      </a:pPr>
                      <a:r>
                        <a:rPr lang="es-ES" sz="1800" kern="1200" dirty="0">
                          <a:solidFill>
                            <a:schemeClr val="dk1"/>
                          </a:solidFill>
                          <a:effectLst/>
                          <a:latin typeface="+mn-lt"/>
                          <a:ea typeface="+mn-ea"/>
                          <a:cs typeface="+mn-cs"/>
                        </a:rPr>
                        <a:t>Encuesta</a:t>
                      </a:r>
                      <a:endParaRPr lang="en-US" sz="1800" dirty="0">
                        <a:effectLst/>
                      </a:endParaRPr>
                    </a:p>
                    <a:p>
                      <a:pPr marL="285750" indent="-285750" rtl="0" eaLnBrk="1" latinLnBrk="0" hangingPunct="1">
                        <a:buFont typeface="Arial" panose="020B0604020202020204" pitchFamily="34" charset="0"/>
                        <a:buChar char="•"/>
                      </a:pPr>
                      <a:r>
                        <a:rPr lang="es-ES" sz="1800" kern="1200" dirty="0">
                          <a:solidFill>
                            <a:schemeClr val="dk1"/>
                          </a:solidFill>
                          <a:effectLst/>
                          <a:latin typeface="+mn-lt"/>
                          <a:ea typeface="+mn-ea"/>
                          <a:cs typeface="+mn-cs"/>
                        </a:rPr>
                        <a:t>Revisar los registros del proyecto</a:t>
                      </a:r>
                      <a:endParaRPr lang="en-US" sz="1600" dirty="0">
                        <a:effectLst/>
                      </a:endParaRPr>
                    </a:p>
                  </a:txBody>
                  <a:tcPr>
                    <a:solidFill>
                      <a:schemeClr val="tx2">
                        <a:lumMod val="20000"/>
                        <a:lumOff val="80000"/>
                      </a:schemeClr>
                    </a:solidFill>
                  </a:tcPr>
                </a:tc>
                <a:tc>
                  <a:txBody>
                    <a:bodyPr/>
                    <a:lstStyle/>
                    <a:p>
                      <a:pPr marL="285750" indent="-285750">
                        <a:buFont typeface="Arial" panose="020B0604020202020204" pitchFamily="34" charset="0"/>
                        <a:buChar char="•"/>
                      </a:pPr>
                      <a:r>
                        <a:rPr lang="es-ES" sz="1600" dirty="0"/>
                        <a:t>Formulario de admisión</a:t>
                      </a:r>
                    </a:p>
                    <a:p>
                      <a:pPr marL="285750" indent="-285750">
                        <a:buFont typeface="Arial" panose="020B0604020202020204" pitchFamily="34" charset="0"/>
                        <a:buChar char="•"/>
                      </a:pPr>
                      <a:r>
                        <a:rPr lang="es-ES" sz="1600" dirty="0"/>
                        <a:t>Lista de asistencia</a:t>
                      </a:r>
                      <a:endParaRPr lang="en-US" sz="1600" dirty="0"/>
                    </a:p>
                  </a:txBody>
                  <a:tcPr>
                    <a:solidFill>
                      <a:schemeClr val="tx2">
                        <a:lumMod val="20000"/>
                        <a:lumOff val="80000"/>
                      </a:schemeClr>
                    </a:solidFill>
                  </a:tcPr>
                </a:tc>
                <a:extLst>
                  <a:ext uri="{0D108BD9-81ED-4DB2-BD59-A6C34878D82A}">
                    <a16:rowId xmlns:a16="http://schemas.microsoft.com/office/drawing/2014/main" val="1311066220"/>
                  </a:ext>
                </a:extLst>
              </a:tr>
              <a:tr h="370840">
                <a:tc>
                  <a:txBody>
                    <a:bodyPr/>
                    <a:lstStyle/>
                    <a:p>
                      <a:pPr rtl="0" eaLnBrk="1" latinLnBrk="0" hangingPunct="1"/>
                      <a:r>
                        <a:rPr lang="en-US" sz="1800" b="1" kern="1200" dirty="0">
                          <a:solidFill>
                            <a:schemeClr val="dk1"/>
                          </a:solidFill>
                          <a:effectLst/>
                          <a:latin typeface="+mn-lt"/>
                          <a:ea typeface="+mn-ea"/>
                          <a:cs typeface="+mn-cs"/>
                        </a:rPr>
                        <a:t>% </a:t>
                      </a:r>
                      <a:r>
                        <a:rPr lang="es-ES" sz="1800" b="1" kern="1200" dirty="0">
                          <a:solidFill>
                            <a:schemeClr val="dk1"/>
                          </a:solidFill>
                          <a:effectLst/>
                          <a:latin typeface="+mn-lt"/>
                          <a:ea typeface="+mn-ea"/>
                          <a:cs typeface="+mn-cs"/>
                        </a:rPr>
                        <a:t>de empresas seleccionadas que implementaron mejores prácticas laborales </a:t>
                      </a:r>
                      <a:r>
                        <a:rPr lang="es-ES" sz="1800" i="1" kern="1200" dirty="0">
                          <a:solidFill>
                            <a:schemeClr val="dk1"/>
                          </a:solidFill>
                          <a:effectLst/>
                          <a:latin typeface="+mn-lt"/>
                          <a:ea typeface="+mn-ea"/>
                          <a:cs typeface="+mn-cs"/>
                        </a:rPr>
                        <a:t>Desglosado por tipo de negocio y ubicación</a:t>
                      </a:r>
                      <a:endParaRPr lang="en-US" dirty="0">
                        <a:effectLst/>
                      </a:endParaRPr>
                    </a:p>
                  </a:txBody>
                  <a:tcPr>
                    <a:solidFill>
                      <a:schemeClr val="tx2">
                        <a:lumMod val="20000"/>
                        <a:lumOff val="80000"/>
                      </a:schemeClr>
                    </a:solidFill>
                  </a:tcPr>
                </a:tc>
                <a:tc>
                  <a:txBody>
                    <a:bodyPr/>
                    <a:lstStyle/>
                    <a:p>
                      <a:pPr marL="285750" indent="-285750" rtl="0" eaLnBrk="1" fontAlgn="auto" latinLnBrk="0" hangingPunct="1">
                        <a:buFont typeface="Arial" panose="020B0604020202020204" pitchFamily="34" charset="0"/>
                        <a:buChar char="•"/>
                      </a:pPr>
                      <a:r>
                        <a:rPr lang="es-ES" sz="1800" kern="1200" dirty="0">
                          <a:solidFill>
                            <a:schemeClr val="dk1"/>
                          </a:solidFill>
                          <a:effectLst/>
                          <a:latin typeface="+mn-lt"/>
                          <a:ea typeface="+mn-ea"/>
                          <a:cs typeface="+mn-cs"/>
                        </a:rPr>
                        <a:t>Prácticas laborales implementadas</a:t>
                      </a:r>
                      <a:endParaRPr lang="en-US" sz="1800" dirty="0">
                        <a:effectLst/>
                      </a:endParaRPr>
                    </a:p>
                    <a:p>
                      <a:pPr marL="285750" indent="-285750" rtl="0" eaLnBrk="1" fontAlgn="auto" latinLnBrk="0" hangingPunct="1">
                        <a:buFont typeface="Arial" panose="020B0604020202020204" pitchFamily="34" charset="0"/>
                        <a:buChar char="•"/>
                      </a:pPr>
                      <a:r>
                        <a:rPr lang="es-ES" sz="1800" kern="1200" dirty="0">
                          <a:solidFill>
                            <a:schemeClr val="dk1"/>
                          </a:solidFill>
                          <a:effectLst/>
                          <a:latin typeface="+mn-lt"/>
                          <a:ea typeface="+mn-ea"/>
                          <a:cs typeface="+mn-cs"/>
                        </a:rPr>
                        <a:t>Tipo de negocio</a:t>
                      </a:r>
                      <a:endParaRPr lang="en-US" sz="1600" dirty="0">
                        <a:effectLst/>
                      </a:endParaRPr>
                    </a:p>
                    <a:p>
                      <a:pPr marL="285750" indent="-285750" rtl="0" eaLnBrk="1" fontAlgn="auto" latinLnBrk="0" hangingPunct="1">
                        <a:buFont typeface="Arial" panose="020B0604020202020204" pitchFamily="34" charset="0"/>
                        <a:buChar char="•"/>
                      </a:pPr>
                      <a:r>
                        <a:rPr lang="es-ES" sz="1800" kern="1200" dirty="0">
                          <a:solidFill>
                            <a:schemeClr val="dk1"/>
                          </a:solidFill>
                          <a:effectLst/>
                          <a:latin typeface="+mn-lt"/>
                          <a:ea typeface="+mn-ea"/>
                          <a:cs typeface="+mn-cs"/>
                        </a:rPr>
                        <a:t>Ubicación del negocio</a:t>
                      </a:r>
                      <a:endParaRPr lang="en-US" sz="1600" dirty="0">
                        <a:effectLst/>
                      </a:endParaRPr>
                    </a:p>
                  </a:txBody>
                  <a:tcPr>
                    <a:solidFill>
                      <a:schemeClr val="tx2">
                        <a:lumMod val="20000"/>
                        <a:lumOff val="80000"/>
                      </a:schemeClr>
                    </a:solidFill>
                  </a:tcPr>
                </a:tc>
                <a:tc>
                  <a:txBody>
                    <a:bodyPr/>
                    <a:lstStyle/>
                    <a:p>
                      <a:pPr marL="285750" indent="-285750" rtl="0" eaLnBrk="1" latinLnBrk="0" hangingPunct="1">
                        <a:buFont typeface="Arial" panose="020B0604020202020204" pitchFamily="34" charset="0"/>
                        <a:buChar char="•"/>
                      </a:pPr>
                      <a:r>
                        <a:rPr lang="es-ES" sz="1800" kern="1200" dirty="0">
                          <a:solidFill>
                            <a:schemeClr val="dk1"/>
                          </a:solidFill>
                          <a:effectLst/>
                          <a:latin typeface="+mn-lt"/>
                          <a:ea typeface="+mn-ea"/>
                          <a:cs typeface="+mn-cs"/>
                        </a:rPr>
                        <a:t>Propietario o empleado de la empresa</a:t>
                      </a:r>
                      <a:endParaRPr lang="en-US" sz="1800" dirty="0">
                        <a:effectLst/>
                      </a:endParaRPr>
                    </a:p>
                    <a:p>
                      <a:pPr marL="285750" indent="-285750" rtl="0" eaLnBrk="1" latinLnBrk="0" hangingPunct="1">
                        <a:buFont typeface="Arial" panose="020B0604020202020204" pitchFamily="34" charset="0"/>
                        <a:buChar char="•"/>
                      </a:pPr>
                      <a:r>
                        <a:rPr lang="es-ES" sz="1800" kern="1200" dirty="0">
                          <a:solidFill>
                            <a:schemeClr val="dk1"/>
                          </a:solidFill>
                          <a:effectLst/>
                          <a:latin typeface="+mn-lt"/>
                          <a:ea typeface="+mn-ea"/>
                          <a:cs typeface="+mn-cs"/>
                        </a:rPr>
                        <a:t>Inspector</a:t>
                      </a:r>
                      <a:endParaRPr lang="en-US" sz="1600" dirty="0">
                        <a:effectLst/>
                      </a:endParaRPr>
                    </a:p>
                  </a:txBody>
                  <a:tcPr>
                    <a:solidFill>
                      <a:schemeClr val="tx2">
                        <a:lumMod val="20000"/>
                        <a:lumOff val="80000"/>
                      </a:schemeClr>
                    </a:solidFill>
                  </a:tcPr>
                </a:tc>
                <a:tc>
                  <a:txBody>
                    <a:bodyPr/>
                    <a:lstStyle/>
                    <a:p>
                      <a:pPr marL="285750" indent="-285750" algn="l" defTabSz="914400" rtl="0" eaLnBrk="1" latinLnBrk="0" hangingPunct="1">
                        <a:buFont typeface="Arial" panose="020B0604020202020204" pitchFamily="34" charset="0"/>
                        <a:buChar char="•"/>
                      </a:pPr>
                      <a:r>
                        <a:rPr lang="en-US" sz="1800" kern="1200" dirty="0" err="1">
                          <a:solidFill>
                            <a:schemeClr val="dk1"/>
                          </a:solidFill>
                          <a:effectLst/>
                          <a:latin typeface="+mn-lt"/>
                          <a:ea typeface="+mn-ea"/>
                          <a:cs typeface="+mn-cs"/>
                        </a:rPr>
                        <a:t>Observación</a:t>
                      </a:r>
                      <a:endParaRPr lang="en-US" sz="1800" kern="1200" dirty="0">
                        <a:solidFill>
                          <a:schemeClr val="dk1"/>
                        </a:solidFill>
                        <a:effectLst/>
                        <a:latin typeface="+mn-lt"/>
                        <a:ea typeface="+mn-ea"/>
                        <a:cs typeface="+mn-cs"/>
                      </a:endParaRPr>
                    </a:p>
                    <a:p>
                      <a:pPr marL="285750" indent="-285750" algn="l" defTabSz="914400" rtl="0" eaLnBrk="1" latinLnBrk="0" hangingPunct="1">
                        <a:buFont typeface="Arial" panose="020B0604020202020204" pitchFamily="34" charset="0"/>
                        <a:buChar char="•"/>
                      </a:pPr>
                      <a:r>
                        <a:rPr lang="en-US" sz="1800" kern="1200" dirty="0" err="1">
                          <a:solidFill>
                            <a:schemeClr val="dk1"/>
                          </a:solidFill>
                          <a:effectLst/>
                          <a:latin typeface="+mn-lt"/>
                          <a:ea typeface="+mn-ea"/>
                          <a:cs typeface="+mn-cs"/>
                        </a:rPr>
                        <a:t>Revisar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registros</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comerciales</a:t>
                      </a:r>
                      <a:r>
                        <a:rPr lang="en-US" sz="1800" kern="1200" dirty="0">
                          <a:solidFill>
                            <a:schemeClr val="dk1"/>
                          </a:solidFill>
                          <a:effectLst/>
                          <a:latin typeface="+mn-lt"/>
                          <a:ea typeface="+mn-ea"/>
                          <a:cs typeface="+mn-cs"/>
                        </a:rPr>
                        <a:t> o </a:t>
                      </a:r>
                      <a:r>
                        <a:rPr lang="en-US" sz="1800" kern="1200" dirty="0" err="1">
                          <a:solidFill>
                            <a:schemeClr val="dk1"/>
                          </a:solidFill>
                          <a:effectLst/>
                          <a:latin typeface="+mn-lt"/>
                          <a:ea typeface="+mn-ea"/>
                          <a:cs typeface="+mn-cs"/>
                        </a:rPr>
                        <a:t>formularios</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registro</a:t>
                      </a:r>
                      <a:endParaRPr lang="en-US" sz="1800" kern="1200" dirty="0">
                        <a:solidFill>
                          <a:schemeClr val="dk1"/>
                        </a:solidFill>
                        <a:effectLst/>
                        <a:latin typeface="+mn-lt"/>
                        <a:ea typeface="+mn-ea"/>
                        <a:cs typeface="+mn-cs"/>
                      </a:endParaRPr>
                    </a:p>
                  </a:txBody>
                  <a:tcPr>
                    <a:solidFill>
                      <a:schemeClr val="tx2">
                        <a:lumMod val="20000"/>
                        <a:lumOff val="80000"/>
                      </a:schemeClr>
                    </a:solidFill>
                  </a:tcPr>
                </a:tc>
                <a:tc>
                  <a:txBody>
                    <a:bodyPr/>
                    <a:lstStyle/>
                    <a:p>
                      <a:pPr marL="285750" indent="-285750">
                        <a:buFont typeface="Arial" panose="020B0604020202020204" pitchFamily="34" charset="0"/>
                        <a:buChar char="•"/>
                      </a:pPr>
                      <a:endParaRPr lang="en-US" sz="1600" dirty="0"/>
                    </a:p>
                  </a:txBody>
                  <a:tcPr>
                    <a:solidFill>
                      <a:schemeClr val="tx2">
                        <a:lumMod val="20000"/>
                        <a:lumOff val="80000"/>
                      </a:schemeClr>
                    </a:solidFill>
                  </a:tcPr>
                </a:tc>
                <a:extLst>
                  <a:ext uri="{0D108BD9-81ED-4DB2-BD59-A6C34878D82A}">
                    <a16:rowId xmlns:a16="http://schemas.microsoft.com/office/drawing/2014/main" val="2116835608"/>
                  </a:ext>
                </a:extLst>
              </a:tr>
            </a:tbl>
          </a:graphicData>
        </a:graphic>
      </p:graphicFrame>
      <p:sp>
        <p:nvSpPr>
          <p:cNvPr id="5" name="TextBox 4">
            <a:extLst>
              <a:ext uri="{FF2B5EF4-FFF2-40B4-BE49-F238E27FC236}">
                <a16:creationId xmlns:a16="http://schemas.microsoft.com/office/drawing/2014/main" id="{87703931-0FA8-4E3F-BDE5-A21DB8AF3288}"/>
              </a:ext>
              <a:ext uri="{C183D7F6-B498-43B3-948B-1728B52AA6E4}">
                <adec:decorative xmlns:adec="http://schemas.microsoft.com/office/drawing/2017/decorative" val="1"/>
              </a:ext>
            </a:extLst>
          </p:cNvPr>
          <p:cNvSpPr txBox="1"/>
          <p:nvPr/>
        </p:nvSpPr>
        <p:spPr>
          <a:xfrm>
            <a:off x="10026739" y="4979808"/>
            <a:ext cx="1770291" cy="1323439"/>
          </a:xfrm>
          <a:prstGeom prst="rect">
            <a:avLst/>
          </a:prstGeom>
          <a:noFill/>
        </p:spPr>
        <p:txBody>
          <a:bodyPr wrap="square" rtlCol="0">
            <a:spAutoFit/>
          </a:bodyPr>
          <a:lstStyle/>
          <a:p>
            <a:pPr marL="285750" indent="-285750">
              <a:buFont typeface="Arial" panose="020B0604020202020204" pitchFamily="34" charset="0"/>
              <a:buChar char="•"/>
            </a:pPr>
            <a:r>
              <a:rPr lang="es-ES" sz="1600" dirty="0"/>
              <a:t>Lista de verificación de observación</a:t>
            </a:r>
          </a:p>
          <a:p>
            <a:pPr marL="285750" indent="-285750">
              <a:buFont typeface="Arial" panose="020B0604020202020204" pitchFamily="34" charset="0"/>
              <a:buChar char="•"/>
            </a:pPr>
            <a:r>
              <a:rPr lang="en-US" sz="1600" dirty="0" err="1"/>
              <a:t>Formulario</a:t>
            </a:r>
            <a:r>
              <a:rPr lang="en-US" sz="1600" dirty="0"/>
              <a:t> de </a:t>
            </a:r>
            <a:r>
              <a:rPr lang="en-US" sz="1600" dirty="0" err="1"/>
              <a:t>inscripción</a:t>
            </a:r>
            <a:endParaRPr lang="en-US" sz="1600" dirty="0"/>
          </a:p>
        </p:txBody>
      </p:sp>
      <p:sp>
        <p:nvSpPr>
          <p:cNvPr id="2" name="Footer Placeholder 1">
            <a:extLst>
              <a:ext uri="{FF2B5EF4-FFF2-40B4-BE49-F238E27FC236}">
                <a16:creationId xmlns:a16="http://schemas.microsoft.com/office/drawing/2014/main" id="{FA3D72EA-5C89-4876-8B60-685703F12DA6}"/>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2480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2: Paso 5: Instrumento de Levantamiento de Datos Piloto">
            <a:extLst>
              <a:ext uri="{FF2B5EF4-FFF2-40B4-BE49-F238E27FC236}">
                <a16:creationId xmlns:a16="http://schemas.microsoft.com/office/drawing/2014/main" id="{07B0E4AB-25F8-4E13-B581-BFFBBB56B071}"/>
              </a:ext>
            </a:extLst>
          </p:cNvPr>
          <p:cNvSpPr>
            <a:spLocks noGrp="1"/>
          </p:cNvSpPr>
          <p:nvPr>
            <p:ph type="title"/>
          </p:nvPr>
        </p:nvSpPr>
        <p:spPr>
          <a:xfrm>
            <a:off x="518160" y="179751"/>
            <a:ext cx="11465293" cy="1183566"/>
          </a:xfrm>
        </p:spPr>
        <p:txBody>
          <a:bodyPr>
            <a:normAutofit fontScale="90000"/>
          </a:bodyPr>
          <a:lstStyle/>
          <a:p>
            <a:r>
              <a:rPr lang="en-US" dirty="0"/>
              <a:t>Paso 5: </a:t>
            </a:r>
            <a:r>
              <a:rPr lang="es-ES" dirty="0"/>
              <a:t>Instrumento de Levantamiento de Datos Piloto</a:t>
            </a:r>
            <a:endParaRPr lang="en-US" dirty="0"/>
          </a:p>
        </p:txBody>
      </p:sp>
      <p:sp>
        <p:nvSpPr>
          <p:cNvPr id="4" name="Text Placeholder 3" descr="Los pilotos son importantes!  &#10;Garantizan la calidad del instrumento y disminuyen la posibilidad de  cometer errores.&#10;Deben realizarse de forma sistemática, empleando el mismo método constantemente.&#10;Deben llevarse a cabo con grupos de encuestados pequeños, con datos demográficos/características similares a los de la población de enfoque, a pesar de que no forman parte de la muestra.&#10;">
            <a:extLst>
              <a:ext uri="{FF2B5EF4-FFF2-40B4-BE49-F238E27FC236}">
                <a16:creationId xmlns:a16="http://schemas.microsoft.com/office/drawing/2014/main" id="{839B3AF4-3F78-4B9C-A3F3-ED3BF5A5CD5A}"/>
              </a:ext>
            </a:extLst>
          </p:cNvPr>
          <p:cNvSpPr>
            <a:spLocks noGrp="1"/>
          </p:cNvSpPr>
          <p:nvPr>
            <p:ph type="body" sz="quarter" idx="13"/>
          </p:nvPr>
        </p:nvSpPr>
        <p:spPr>
          <a:xfrm>
            <a:off x="629920" y="1456467"/>
            <a:ext cx="10280654" cy="4620931"/>
          </a:xfrm>
        </p:spPr>
        <p:txBody>
          <a:bodyPr>
            <a:normAutofit/>
          </a:bodyPr>
          <a:lstStyle/>
          <a:p>
            <a:pPr marL="0" indent="0">
              <a:spcAft>
                <a:spcPts val="600"/>
              </a:spcAft>
              <a:buNone/>
            </a:pPr>
            <a:r>
              <a:rPr lang="en-US" sz="3000" b="1" dirty="0">
                <a:solidFill>
                  <a:schemeClr val="accent6">
                    <a:lumMod val="50000"/>
                  </a:schemeClr>
                </a:solidFill>
              </a:rPr>
              <a:t>Los </a:t>
            </a:r>
            <a:r>
              <a:rPr lang="en-US" sz="3000" b="1" dirty="0" err="1">
                <a:solidFill>
                  <a:schemeClr val="accent6">
                    <a:lumMod val="50000"/>
                  </a:schemeClr>
                </a:solidFill>
              </a:rPr>
              <a:t>pilotos</a:t>
            </a:r>
            <a:r>
              <a:rPr lang="en-US" sz="3000" b="1" dirty="0">
                <a:solidFill>
                  <a:schemeClr val="accent6">
                    <a:lumMod val="50000"/>
                  </a:schemeClr>
                </a:solidFill>
              </a:rPr>
              <a:t> son </a:t>
            </a:r>
            <a:r>
              <a:rPr lang="en-US" sz="3000" b="1" dirty="0" err="1">
                <a:solidFill>
                  <a:schemeClr val="accent6">
                    <a:lumMod val="50000"/>
                  </a:schemeClr>
                </a:solidFill>
              </a:rPr>
              <a:t>importantes</a:t>
            </a:r>
            <a:r>
              <a:rPr lang="en-US" sz="3000" b="1" dirty="0">
                <a:solidFill>
                  <a:schemeClr val="accent6">
                    <a:lumMod val="50000"/>
                  </a:schemeClr>
                </a:solidFill>
              </a:rPr>
              <a:t>!  </a:t>
            </a:r>
          </a:p>
          <a:p>
            <a:r>
              <a:rPr lang="es-ES" dirty="0"/>
              <a:t>Garantizan la calidad del instrumento y disminuyen la posibilidad de  cometer errores.</a:t>
            </a:r>
            <a:endParaRPr lang="en-US" sz="1050" dirty="0"/>
          </a:p>
          <a:p>
            <a:r>
              <a:rPr lang="es-ES" dirty="0"/>
              <a:t>Deben realizarse de forma sistemática, empleando el mismo método constantemente.</a:t>
            </a:r>
            <a:endParaRPr lang="en-US" sz="1800" dirty="0"/>
          </a:p>
          <a:p>
            <a:r>
              <a:rPr lang="es-ES" dirty="0"/>
              <a:t>Deben llevarse a cabo con grupos de encuestados pequeños, con datos demográficos/características similares a los de la población de enfoque, a pesar de que no forman parte de la muestra.</a:t>
            </a:r>
            <a:endParaRPr lang="en-US" sz="1050" dirty="0"/>
          </a:p>
        </p:txBody>
      </p:sp>
      <p:sp>
        <p:nvSpPr>
          <p:cNvPr id="2" name="Footer Placeholder 1">
            <a:extLst>
              <a:ext uri="{FF2B5EF4-FFF2-40B4-BE49-F238E27FC236}">
                <a16:creationId xmlns:a16="http://schemas.microsoft.com/office/drawing/2014/main" id="{088EC33A-5E26-473B-9C42-D98639882793}"/>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0268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3: Posterior al Piloto">
            <a:extLst>
              <a:ext uri="{FF2B5EF4-FFF2-40B4-BE49-F238E27FC236}">
                <a16:creationId xmlns:a16="http://schemas.microsoft.com/office/drawing/2014/main" id="{2B93DAC2-3D49-48EA-99BD-F536A39D56DB}"/>
              </a:ext>
            </a:extLst>
          </p:cNvPr>
          <p:cNvSpPr>
            <a:spLocks noGrp="1"/>
          </p:cNvSpPr>
          <p:nvPr>
            <p:ph type="title"/>
          </p:nvPr>
        </p:nvSpPr>
        <p:spPr>
          <a:xfrm>
            <a:off x="629920" y="203711"/>
            <a:ext cx="9222346" cy="804324"/>
          </a:xfrm>
        </p:spPr>
        <p:txBody>
          <a:bodyPr/>
          <a:lstStyle/>
          <a:p>
            <a:r>
              <a:rPr lang="en-US" dirty="0"/>
              <a:t>Posterior al </a:t>
            </a:r>
            <a:r>
              <a:rPr lang="en-US" dirty="0" err="1"/>
              <a:t>Piloto</a:t>
            </a:r>
            <a:endParaRPr lang="en-US" dirty="0"/>
          </a:p>
        </p:txBody>
      </p:sp>
      <p:sp>
        <p:nvSpPr>
          <p:cNvPr id="4" name="Text Placeholder 3" descr="Solicite retroalimentación de los encuestados o reflexione en grupo sobre la utilidad del instrumento.&#10;Ajuste el instrumento, incorporando la retroalimentación  recibida sobre el piloto.&#10;De ser necesario, realice otro piloto, de lo contrario, prepárese para la implementación.&#10;Para las encuestas en línea: Pruebe su funcionalidad&#10;Revise la secuencias de los ítems que contienen excepciones&#10;Revise las preguntas obligatorias&#10;Asegúrese de que utilizar el instrumento sea sencillo&#10;">
            <a:extLst>
              <a:ext uri="{FF2B5EF4-FFF2-40B4-BE49-F238E27FC236}">
                <a16:creationId xmlns:a16="http://schemas.microsoft.com/office/drawing/2014/main" id="{94DF1B15-A886-4A2D-B5B3-2ECF0B924ECD}"/>
              </a:ext>
            </a:extLst>
          </p:cNvPr>
          <p:cNvSpPr>
            <a:spLocks noGrp="1"/>
          </p:cNvSpPr>
          <p:nvPr>
            <p:ph type="body" sz="quarter" idx="13"/>
          </p:nvPr>
        </p:nvSpPr>
        <p:spPr>
          <a:xfrm>
            <a:off x="500539" y="1266113"/>
            <a:ext cx="5790358" cy="4783867"/>
          </a:xfrm>
        </p:spPr>
        <p:txBody>
          <a:bodyPr>
            <a:normAutofit fontScale="85000" lnSpcReduction="20000"/>
          </a:bodyPr>
          <a:lstStyle/>
          <a:p>
            <a:r>
              <a:rPr lang="es-ES" dirty="0"/>
              <a:t>Solicite retroalimentación de los encuestados o reflexione en grupo sobre la utilidad del instrumento.</a:t>
            </a:r>
            <a:endParaRPr lang="en-US" sz="1100" dirty="0"/>
          </a:p>
          <a:p>
            <a:pPr lvl="0"/>
            <a:r>
              <a:rPr lang="es-ES" sz="2800" b="1" dirty="0"/>
              <a:t>Ajuste el instrumento, </a:t>
            </a:r>
            <a:r>
              <a:rPr lang="es-ES" sz="2800" dirty="0"/>
              <a:t>incorporando la retroalimentación  recibida sobre el piloto.</a:t>
            </a:r>
          </a:p>
          <a:p>
            <a:pPr lvl="0"/>
            <a:r>
              <a:rPr lang="es-ES" sz="2800" dirty="0"/>
              <a:t>De ser necesario, realice otro piloto, de lo contrario, prepárese para la implementación.</a:t>
            </a:r>
            <a:endParaRPr lang="en-US" sz="1000" dirty="0"/>
          </a:p>
          <a:p>
            <a:r>
              <a:rPr lang="es-ES" sz="2800" b="1" dirty="0"/>
              <a:t>Para las encuestas en línea: </a:t>
            </a:r>
            <a:r>
              <a:rPr lang="es-ES" sz="2800" dirty="0"/>
              <a:t>Pruebe su funcionalidad</a:t>
            </a:r>
          </a:p>
          <a:p>
            <a:pPr lvl="1">
              <a:buFont typeface="Courier New" panose="02070309020205020404" pitchFamily="49" charset="0"/>
              <a:buChar char="o"/>
            </a:pPr>
            <a:r>
              <a:rPr lang="es-ES" sz="2600" dirty="0"/>
              <a:t>Revise la secuencias de los ítems que contienen excepciones</a:t>
            </a:r>
          </a:p>
          <a:p>
            <a:pPr lvl="1">
              <a:buFont typeface="Courier New" panose="02070309020205020404" pitchFamily="49" charset="0"/>
              <a:buChar char="o"/>
            </a:pPr>
            <a:r>
              <a:rPr lang="es-ES" sz="2600" dirty="0"/>
              <a:t>Revise las preguntas obligatorias</a:t>
            </a:r>
          </a:p>
          <a:p>
            <a:pPr lvl="1">
              <a:buFont typeface="Courier New" panose="02070309020205020404" pitchFamily="49" charset="0"/>
              <a:buChar char="o"/>
            </a:pPr>
            <a:r>
              <a:rPr lang="es-ES" sz="2600" dirty="0"/>
              <a:t>Asegúrese de que utilizar el instrumento sea sencillo</a:t>
            </a:r>
            <a:endParaRPr lang="en-US" sz="2600" dirty="0"/>
          </a:p>
        </p:txBody>
      </p:sp>
      <p:sp>
        <p:nvSpPr>
          <p:cNvPr id="6" name="TextBox 5" descr="Puede resultar útil preguntar lo siguiente:&#10;¿Fue fácil seguir y comprender las instrucciones?&#10;¿Hubo preguntas confusas o redundantes? &#10;¿Fueron claras las preguntas y las opciones de respuesta?&#10;¿Pudieron responder todas las preguntas?&#10;¿Cuánto tiempo se requiere para contestar la encuesta? ¿Demasiada larga?&#10;">
            <a:extLst>
              <a:ext uri="{FF2B5EF4-FFF2-40B4-BE49-F238E27FC236}">
                <a16:creationId xmlns:a16="http://schemas.microsoft.com/office/drawing/2014/main" id="{F1CFE302-F243-4548-98FA-90C1A7EC6DEF}"/>
              </a:ext>
            </a:extLst>
          </p:cNvPr>
          <p:cNvSpPr txBox="1"/>
          <p:nvPr/>
        </p:nvSpPr>
        <p:spPr>
          <a:xfrm>
            <a:off x="6379285" y="1223234"/>
            <a:ext cx="5312176" cy="48936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indent="0" algn="ctr">
              <a:buNone/>
            </a:pPr>
            <a:r>
              <a:rPr lang="es-ES" sz="2400" b="1" dirty="0">
                <a:solidFill>
                  <a:schemeClr val="tx1"/>
                </a:solidFill>
              </a:rPr>
              <a:t>Puede resultar útil preguntar lo siguiente:</a:t>
            </a:r>
          </a:p>
          <a:p>
            <a:pPr marL="342900" indent="-342900">
              <a:buFont typeface="Arial" panose="020B0604020202020204" pitchFamily="34" charset="0"/>
              <a:buChar char="•"/>
            </a:pPr>
            <a:r>
              <a:rPr lang="es-ES" sz="2400" dirty="0">
                <a:solidFill>
                  <a:schemeClr val="tx1"/>
                </a:solidFill>
              </a:rPr>
              <a:t>¿Fue fácil seguir y comprender las instrucciones?</a:t>
            </a:r>
          </a:p>
          <a:p>
            <a:pPr marL="342900" indent="-342900">
              <a:buFont typeface="Arial" panose="020B0604020202020204" pitchFamily="34" charset="0"/>
              <a:buChar char="•"/>
            </a:pPr>
            <a:r>
              <a:rPr lang="es-ES" sz="2400" dirty="0">
                <a:solidFill>
                  <a:schemeClr val="tx1"/>
                </a:solidFill>
              </a:rPr>
              <a:t>¿Hubo preguntas confusas o redundantes? </a:t>
            </a:r>
          </a:p>
          <a:p>
            <a:pPr marL="342900" indent="-342900">
              <a:buFont typeface="Arial" panose="020B0604020202020204" pitchFamily="34" charset="0"/>
              <a:buChar char="•"/>
            </a:pPr>
            <a:r>
              <a:rPr lang="es-ES" sz="2400" dirty="0">
                <a:solidFill>
                  <a:schemeClr val="tx1"/>
                </a:solidFill>
              </a:rPr>
              <a:t>¿Fueron claras las preguntas y las opciones de respuesta?</a:t>
            </a:r>
          </a:p>
          <a:p>
            <a:pPr marL="342900" indent="-342900">
              <a:buFont typeface="Arial" panose="020B0604020202020204" pitchFamily="34" charset="0"/>
              <a:buChar char="•"/>
            </a:pPr>
            <a:r>
              <a:rPr lang="es-ES" sz="2400" dirty="0">
                <a:solidFill>
                  <a:schemeClr val="tx1"/>
                </a:solidFill>
              </a:rPr>
              <a:t>¿Pudieron responder todas las preguntas?</a:t>
            </a:r>
          </a:p>
          <a:p>
            <a:pPr marL="342900" indent="-342900">
              <a:buFont typeface="Arial" panose="020B0604020202020204" pitchFamily="34" charset="0"/>
              <a:buChar char="•"/>
            </a:pPr>
            <a:r>
              <a:rPr lang="es-ES" sz="2400" dirty="0">
                <a:solidFill>
                  <a:schemeClr val="tx1"/>
                </a:solidFill>
              </a:rPr>
              <a:t>¿Cuánto tiempo se requiere para contestar la encuesta? ¿Demasiada larga?</a:t>
            </a:r>
            <a:endParaRPr lang="en-US" sz="2400" dirty="0">
              <a:solidFill>
                <a:schemeClr val="tx1"/>
              </a:solidFill>
            </a:endParaRPr>
          </a:p>
        </p:txBody>
      </p:sp>
      <p:sp>
        <p:nvSpPr>
          <p:cNvPr id="2" name="Footer Placeholder 1">
            <a:extLst>
              <a:ext uri="{FF2B5EF4-FFF2-40B4-BE49-F238E27FC236}">
                <a16:creationId xmlns:a16="http://schemas.microsoft.com/office/drawing/2014/main" id="{D22F305A-D35A-4E06-9CA9-C935331F3840}"/>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2277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4: Paso 6: Planificando para el Levantamiento de Datos">
            <a:extLst>
              <a:ext uri="{FF2B5EF4-FFF2-40B4-BE49-F238E27FC236}">
                <a16:creationId xmlns:a16="http://schemas.microsoft.com/office/drawing/2014/main" id="{9437DF74-CA2E-40DF-8CE4-7FF660F20A21}"/>
              </a:ext>
            </a:extLst>
          </p:cNvPr>
          <p:cNvSpPr>
            <a:spLocks noGrp="1"/>
          </p:cNvSpPr>
          <p:nvPr>
            <p:ph type="ctrTitle"/>
          </p:nvPr>
        </p:nvSpPr>
        <p:spPr>
          <a:xfrm>
            <a:off x="602181" y="165204"/>
            <a:ext cx="10880722" cy="961175"/>
          </a:xfrm>
        </p:spPr>
        <p:txBody>
          <a:bodyPr>
            <a:normAutofit fontScale="90000"/>
          </a:bodyPr>
          <a:lstStyle/>
          <a:p>
            <a:pPr algn="l"/>
            <a:r>
              <a:rPr lang="en-US" sz="4400" dirty="0"/>
              <a:t>Paso 6: </a:t>
            </a:r>
            <a:r>
              <a:rPr lang="es-ES" sz="4400" dirty="0"/>
              <a:t>Planificando para el Levantamiento de Datos</a:t>
            </a:r>
            <a:endParaRPr lang="en-US" sz="4400" dirty="0"/>
          </a:p>
        </p:txBody>
      </p:sp>
      <p:sp>
        <p:nvSpPr>
          <p:cNvPr id="3" name="Content Placeholder 2" descr="¿Cuándo se levantarán los datos? ¿Con qué frecuencia?&#10; Durante la inscripción, línea base/mediano plazo/fase final, trimestralmente&#10;¿Quién los levantará?&#10;Personal del proyecto, encuestadores contratados&#10;Capacitación de recolectores de datos&#10;Funciones y responsabilidades">
            <a:extLst>
              <a:ext uri="{FF2B5EF4-FFF2-40B4-BE49-F238E27FC236}">
                <a16:creationId xmlns:a16="http://schemas.microsoft.com/office/drawing/2014/main" id="{27D04BFB-D132-45C8-9102-068435B61981}"/>
              </a:ext>
            </a:extLst>
          </p:cNvPr>
          <p:cNvSpPr>
            <a:spLocks noGrp="1"/>
          </p:cNvSpPr>
          <p:nvPr>
            <p:ph sz="quarter" idx="13"/>
          </p:nvPr>
        </p:nvSpPr>
        <p:spPr>
          <a:xfrm>
            <a:off x="709097" y="1288737"/>
            <a:ext cx="10972620" cy="3143410"/>
          </a:xfrm>
        </p:spPr>
        <p:txBody>
          <a:bodyPr>
            <a:normAutofit/>
          </a:bodyPr>
          <a:lstStyle/>
          <a:p>
            <a:r>
              <a:rPr lang="es-ES" sz="2400" b="1" dirty="0"/>
              <a:t>¿Cuándo se levantarán los datos? ¿Con qué frecuencia?</a:t>
            </a:r>
          </a:p>
          <a:p>
            <a:pPr lvl="1"/>
            <a:r>
              <a:rPr lang="es-ES" sz="2000" b="1" dirty="0"/>
              <a:t> </a:t>
            </a:r>
            <a:r>
              <a:rPr lang="es-ES" dirty="0"/>
              <a:t>Durante la inscripción, línea base/mediano plazo/fase final, trimestralmente</a:t>
            </a:r>
            <a:endParaRPr lang="en-US" sz="2400" dirty="0"/>
          </a:p>
          <a:p>
            <a:r>
              <a:rPr lang="en-US" sz="2400" b="1" dirty="0"/>
              <a:t>¿</a:t>
            </a:r>
            <a:r>
              <a:rPr lang="en-US" sz="2400" b="1" dirty="0" err="1"/>
              <a:t>Quién</a:t>
            </a:r>
            <a:r>
              <a:rPr lang="en-US" sz="2400" b="1" dirty="0"/>
              <a:t> </a:t>
            </a:r>
            <a:r>
              <a:rPr lang="en-US" sz="2400" b="1" dirty="0" err="1"/>
              <a:t>los</a:t>
            </a:r>
            <a:r>
              <a:rPr lang="en-US" sz="2400" b="1" dirty="0"/>
              <a:t> </a:t>
            </a:r>
            <a:r>
              <a:rPr lang="en-US" sz="2400" b="1" dirty="0" err="1"/>
              <a:t>levantará</a:t>
            </a:r>
            <a:r>
              <a:rPr lang="en-US" sz="2400" b="1" dirty="0"/>
              <a:t>?</a:t>
            </a:r>
          </a:p>
          <a:p>
            <a:pPr lvl="1"/>
            <a:r>
              <a:rPr lang="es-ES" dirty="0"/>
              <a:t>Personal del proyecto, encuestadores contratados</a:t>
            </a:r>
          </a:p>
          <a:p>
            <a:pPr lvl="1"/>
            <a:r>
              <a:rPr lang="es-ES" dirty="0"/>
              <a:t>Capacitación de recolectores de datos</a:t>
            </a:r>
          </a:p>
          <a:p>
            <a:pPr lvl="1"/>
            <a:r>
              <a:rPr lang="es-ES" dirty="0"/>
              <a:t>Funciones y responsabilidades</a:t>
            </a:r>
            <a:endParaRPr lang="en-US" dirty="0"/>
          </a:p>
        </p:txBody>
      </p:sp>
      <p:sp>
        <p:nvSpPr>
          <p:cNvPr id="6" name="Rectangle 5" descr="CMEP Sección IV: Implementación y Gestión del CMEP&#10;">
            <a:extLst>
              <a:ext uri="{FF2B5EF4-FFF2-40B4-BE49-F238E27FC236}">
                <a16:creationId xmlns:a16="http://schemas.microsoft.com/office/drawing/2014/main" id="{270657F5-A683-4881-83C0-DDD97D1FE350}"/>
              </a:ext>
            </a:extLst>
          </p:cNvPr>
          <p:cNvSpPr/>
          <p:nvPr/>
        </p:nvSpPr>
        <p:spPr>
          <a:xfrm>
            <a:off x="9371470" y="2489555"/>
            <a:ext cx="2111433" cy="1396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CMEP Sección IV: Implementación y Gestión del CMEP</a:t>
            </a:r>
            <a:endParaRPr lang="en-US" dirty="0"/>
          </a:p>
        </p:txBody>
      </p:sp>
      <p:graphicFrame>
        <p:nvGraphicFramePr>
          <p:cNvPr id="5" name="Diagram 4" descr="Diagrama que muestra los lugares donde se levantaron los datos (Distritos A, B y C)">
            <a:extLst>
              <a:ext uri="{FF2B5EF4-FFF2-40B4-BE49-F238E27FC236}">
                <a16:creationId xmlns:a16="http://schemas.microsoft.com/office/drawing/2014/main" id="{FE36B328-252E-4290-905F-DC6077694CB3}"/>
              </a:ext>
            </a:extLst>
          </p:cNvPr>
          <p:cNvGraphicFramePr/>
          <p:nvPr>
            <p:extLst>
              <p:ext uri="{D42A27DB-BD31-4B8C-83A1-F6EECF244321}">
                <p14:modId xmlns:p14="http://schemas.microsoft.com/office/powerpoint/2010/main" val="3222078173"/>
              </p:ext>
            </p:extLst>
          </p:nvPr>
        </p:nvGraphicFramePr>
        <p:xfrm>
          <a:off x="2102749" y="4432147"/>
          <a:ext cx="7942893" cy="200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F5B8B8D5-ECB0-4179-B3D9-3ED60F1C1DB7}"/>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63392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5: Paso 6: Planificando para el Levantamiento de Datos&#10;&#10;">
            <a:extLst>
              <a:ext uri="{FF2B5EF4-FFF2-40B4-BE49-F238E27FC236}">
                <a16:creationId xmlns:a16="http://schemas.microsoft.com/office/drawing/2014/main" id="{9437DF74-CA2E-40DF-8CE4-7FF660F20A21}"/>
              </a:ext>
            </a:extLst>
          </p:cNvPr>
          <p:cNvSpPr>
            <a:spLocks noGrp="1"/>
          </p:cNvSpPr>
          <p:nvPr>
            <p:ph type="ctrTitle"/>
          </p:nvPr>
        </p:nvSpPr>
        <p:spPr>
          <a:xfrm>
            <a:off x="652825" y="367577"/>
            <a:ext cx="10981155" cy="780504"/>
          </a:xfrm>
        </p:spPr>
        <p:txBody>
          <a:bodyPr>
            <a:normAutofit fontScale="90000"/>
          </a:bodyPr>
          <a:lstStyle/>
          <a:p>
            <a:pPr algn="l"/>
            <a:r>
              <a:rPr lang="en-US" sz="4400" dirty="0"/>
              <a:t>Paso 6: </a:t>
            </a:r>
            <a:r>
              <a:rPr lang="es-ES" sz="4400" dirty="0"/>
              <a:t>Planificando para el Levantamiento de Datos</a:t>
            </a:r>
            <a:endParaRPr lang="en-US" sz="4400" dirty="0"/>
          </a:p>
        </p:txBody>
      </p:sp>
      <p:sp>
        <p:nvSpPr>
          <p:cNvPr id="3" name="Content Placeholder 2" descr="¿Dónde se levantarán los datos (p. ej., ubicación)?&#10;Hogares, lugares donde se implementan las actividades del proyecto, empresas, etc.&#10;Logística: transporte, hora del día, etc.&#10;¿Alguna instrucción o procedimiento que deba seguirse para levantar los datos?&#10;Problemas de acceso o permisos (p. ej., carta del gobierno)&#10;Notificar o programar citas con los encuestados&#10;Planificación para definir los controles y la supervisión requeridos para garantizar la calidad de los datos recopilados.&#10;">
            <a:extLst>
              <a:ext uri="{FF2B5EF4-FFF2-40B4-BE49-F238E27FC236}">
                <a16:creationId xmlns:a16="http://schemas.microsoft.com/office/drawing/2014/main" id="{27D04BFB-D132-45C8-9102-068435B61981}"/>
              </a:ext>
            </a:extLst>
          </p:cNvPr>
          <p:cNvSpPr>
            <a:spLocks noGrp="1"/>
          </p:cNvSpPr>
          <p:nvPr>
            <p:ph sz="quarter" idx="13"/>
          </p:nvPr>
        </p:nvSpPr>
        <p:spPr>
          <a:xfrm>
            <a:off x="652826" y="1246534"/>
            <a:ext cx="10981155" cy="4290665"/>
          </a:xfrm>
        </p:spPr>
        <p:txBody>
          <a:bodyPr>
            <a:normAutofit/>
          </a:bodyPr>
          <a:lstStyle/>
          <a:p>
            <a:r>
              <a:rPr lang="es-ES" sz="2600" b="1" dirty="0"/>
              <a:t>¿Dónde se levantarán los datos (p. ej., ubicación)?</a:t>
            </a:r>
          </a:p>
          <a:p>
            <a:pPr lvl="1"/>
            <a:r>
              <a:rPr lang="es-ES" sz="2600" dirty="0"/>
              <a:t>Hogares, lugares donde se implementan las actividades del proyecto, empresas, etc.</a:t>
            </a:r>
          </a:p>
          <a:p>
            <a:pPr lvl="1"/>
            <a:r>
              <a:rPr lang="en-US" sz="2600" dirty="0" err="1"/>
              <a:t>Logística</a:t>
            </a:r>
            <a:r>
              <a:rPr lang="en-US" sz="2600" dirty="0"/>
              <a:t>: </a:t>
            </a:r>
            <a:r>
              <a:rPr lang="es-ES" sz="2600" dirty="0"/>
              <a:t>transporte, hora del día, etc.</a:t>
            </a:r>
            <a:endParaRPr lang="en-US" sz="2600" dirty="0"/>
          </a:p>
          <a:p>
            <a:r>
              <a:rPr lang="es-ES" sz="2600" b="1" dirty="0"/>
              <a:t>¿Alguna instrucción o procedimiento que deba seguirse para levantar los datos?</a:t>
            </a:r>
          </a:p>
          <a:p>
            <a:pPr lvl="1"/>
            <a:r>
              <a:rPr lang="es-ES" sz="2600" dirty="0"/>
              <a:t>Problemas de acceso o permisos (p. ej., carta del gobierno)</a:t>
            </a:r>
          </a:p>
          <a:p>
            <a:pPr lvl="1"/>
            <a:r>
              <a:rPr lang="es-ES" sz="2600" dirty="0"/>
              <a:t>Notificar o programar citas con los encuestados</a:t>
            </a:r>
          </a:p>
          <a:p>
            <a:pPr lvl="1"/>
            <a:r>
              <a:rPr lang="es-ES" sz="2600" dirty="0"/>
              <a:t>Planificación para definir los controles y la supervisión requeridos para garantizar la calidad de los datos recopilados.</a:t>
            </a:r>
            <a:endParaRPr lang="en-US" sz="2600" dirty="0"/>
          </a:p>
        </p:txBody>
      </p:sp>
      <p:sp>
        <p:nvSpPr>
          <p:cNvPr id="2" name="Footer Placeholder 1">
            <a:extLst>
              <a:ext uri="{FF2B5EF4-FFF2-40B4-BE49-F238E27FC236}">
                <a16:creationId xmlns:a16="http://schemas.microsoft.com/office/drawing/2014/main" id="{F5B8B8D5-ECB0-4179-B3D9-3ED60F1C1DB7}"/>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394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6: Funciones y Responsabilidades ">
            <a:extLst>
              <a:ext uri="{FF2B5EF4-FFF2-40B4-BE49-F238E27FC236}">
                <a16:creationId xmlns:a16="http://schemas.microsoft.com/office/drawing/2014/main" id="{C5862460-A723-475C-86D9-CBD26856E6E7}"/>
              </a:ext>
            </a:extLst>
          </p:cNvPr>
          <p:cNvSpPr>
            <a:spLocks noGrp="1"/>
          </p:cNvSpPr>
          <p:nvPr>
            <p:ph type="title"/>
          </p:nvPr>
        </p:nvSpPr>
        <p:spPr>
          <a:xfrm>
            <a:off x="650239" y="114604"/>
            <a:ext cx="10277675" cy="1325563"/>
          </a:xfrm>
        </p:spPr>
        <p:txBody>
          <a:bodyPr>
            <a:normAutofit/>
          </a:bodyPr>
          <a:lstStyle/>
          <a:p>
            <a:pPr algn="l"/>
            <a:r>
              <a:rPr lang="en-US" sz="4400" dirty="0" err="1"/>
              <a:t>Funciones</a:t>
            </a:r>
            <a:r>
              <a:rPr lang="en-US" sz="4400" dirty="0"/>
              <a:t> y </a:t>
            </a:r>
            <a:r>
              <a:rPr lang="en-US" sz="4400" dirty="0" err="1"/>
              <a:t>Responsabilidades</a:t>
            </a:r>
            <a:r>
              <a:rPr lang="en-US" sz="4400" dirty="0"/>
              <a:t> </a:t>
            </a:r>
          </a:p>
        </p:txBody>
      </p:sp>
      <p:sp>
        <p:nvSpPr>
          <p:cNvPr id="8" name="Content Placeholder 7" descr="Recolectores de datos (p. ej., personal del proyecto, encuestadores)&#10;Gestión del levantamiento de datos (p. ej., logística, monitores de campo)&#10;Control de calidad&#10;Análisis de datos&#10;Reporte &#10;">
            <a:extLst>
              <a:ext uri="{FF2B5EF4-FFF2-40B4-BE49-F238E27FC236}">
                <a16:creationId xmlns:a16="http://schemas.microsoft.com/office/drawing/2014/main" id="{1DAD273E-3DBB-4D1A-94C9-0163208F90C0}"/>
              </a:ext>
            </a:extLst>
          </p:cNvPr>
          <p:cNvSpPr>
            <a:spLocks noGrp="1"/>
          </p:cNvSpPr>
          <p:nvPr>
            <p:ph idx="1"/>
          </p:nvPr>
        </p:nvSpPr>
        <p:spPr>
          <a:xfrm>
            <a:off x="650238" y="1446326"/>
            <a:ext cx="10805447" cy="4351338"/>
          </a:xfrm>
        </p:spPr>
        <p:txBody>
          <a:bodyPr/>
          <a:lstStyle/>
          <a:p>
            <a:r>
              <a:rPr lang="es-ES" dirty="0"/>
              <a:t>Recolectores de datos (p. ej., personal del proyecto, encuestadores)</a:t>
            </a:r>
          </a:p>
          <a:p>
            <a:r>
              <a:rPr lang="es-ES" dirty="0"/>
              <a:t>Gestión del levantamiento de datos (p. ej., logística, monitores de campo)</a:t>
            </a:r>
          </a:p>
          <a:p>
            <a:r>
              <a:rPr lang="en-US" dirty="0"/>
              <a:t>Control de </a:t>
            </a:r>
            <a:r>
              <a:rPr lang="en-US" dirty="0" err="1"/>
              <a:t>calidad</a:t>
            </a:r>
            <a:endParaRPr lang="en-US" dirty="0"/>
          </a:p>
          <a:p>
            <a:r>
              <a:rPr lang="en-US" dirty="0" err="1"/>
              <a:t>Análisis</a:t>
            </a:r>
            <a:r>
              <a:rPr lang="en-US" dirty="0"/>
              <a:t> de </a:t>
            </a:r>
            <a:r>
              <a:rPr lang="en-US" dirty="0" err="1"/>
              <a:t>datos</a:t>
            </a:r>
            <a:endParaRPr lang="en-US" dirty="0"/>
          </a:p>
          <a:p>
            <a:r>
              <a:rPr lang="en-US" dirty="0" err="1"/>
              <a:t>Reporte</a:t>
            </a:r>
            <a:r>
              <a:rPr lang="en-US" dirty="0"/>
              <a:t> </a:t>
            </a:r>
          </a:p>
        </p:txBody>
      </p:sp>
      <p:pic>
        <p:nvPicPr>
          <p:cNvPr id="9" name="Content Placeholder 5">
            <a:extLst>
              <a:ext uri="{FF2B5EF4-FFF2-40B4-BE49-F238E27FC236}">
                <a16:creationId xmlns:a16="http://schemas.microsoft.com/office/drawing/2014/main" id="{86F9C06D-CFF0-49B7-9A15-2270BA4FC25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37462" y="3219615"/>
            <a:ext cx="2782144" cy="2578049"/>
          </a:xfrm>
          <a:prstGeom prst="rect">
            <a:avLst/>
          </a:prstGeom>
        </p:spPr>
      </p:pic>
      <p:sp>
        <p:nvSpPr>
          <p:cNvPr id="2" name="Footer Placeholder 1">
            <a:extLst>
              <a:ext uri="{FF2B5EF4-FFF2-40B4-BE49-F238E27FC236}">
                <a16:creationId xmlns:a16="http://schemas.microsoft.com/office/drawing/2014/main" id="{2FB91758-9B67-4338-AB5B-25FAEE4E336D}"/>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48551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Diapositiva 37: Garantizando la Calidad de los Datos">
            <a:extLst>
              <a:ext uri="{C183D7F6-B498-43B3-948B-1728B52AA6E4}">
                <adec:decorative xmlns:adec="http://schemas.microsoft.com/office/drawing/2017/decorative" val="0"/>
              </a:ext>
            </a:extLst>
          </p:cNvPr>
          <p:cNvSpPr>
            <a:spLocks noGrp="1"/>
          </p:cNvSpPr>
          <p:nvPr>
            <p:ph type="title"/>
          </p:nvPr>
        </p:nvSpPr>
        <p:spPr>
          <a:xfrm>
            <a:off x="639811" y="221287"/>
            <a:ext cx="10251651" cy="1325563"/>
          </a:xfrm>
        </p:spPr>
        <p:txBody>
          <a:bodyPr/>
          <a:lstStyle/>
          <a:p>
            <a:r>
              <a:rPr lang="en-US" sz="4400" dirty="0" err="1"/>
              <a:t>Garantizando</a:t>
            </a:r>
            <a:r>
              <a:rPr lang="en-US" sz="4400" dirty="0"/>
              <a:t> la Calidad de </a:t>
            </a:r>
            <a:r>
              <a:rPr lang="en-US" sz="4400" dirty="0" err="1"/>
              <a:t>los</a:t>
            </a:r>
            <a:r>
              <a:rPr lang="en-US" sz="4400" dirty="0"/>
              <a:t> </a:t>
            </a:r>
            <a:r>
              <a:rPr lang="en-US" sz="4400" dirty="0" err="1"/>
              <a:t>Datos</a:t>
            </a:r>
            <a:endParaRPr lang="en-US" dirty="0"/>
          </a:p>
        </p:txBody>
      </p:sp>
      <p:graphicFrame>
        <p:nvGraphicFramePr>
          <p:cNvPr id="2" name="Diagram 1" descr="Muchas cosas pueden salir mal:&#10;&#10;Errores en la metodología o el levantamiento de los datos (p. ej., instrumentos de recopilación de datos deficientes)&#10;Mala planificación para el levantamiento de los datos.&#10;Mala interpretación o análisis deficiente de los datos&#10;Mala gestión de datos o bases de datos con registros duplicados, parciales o faltantes&#10;&#10;Mitigar problemas con la calidad de los datos:&#10;&#10;Depurar datos exportados de bases de datos antes de usarlos&#10;Triangulación&#10;Revisión de datos, incluso durante el levantamiento de éstos.&#10;Auditorías informales y formales (durante y después de la recopilación de los datos)"/>
          <p:cNvGraphicFramePr/>
          <p:nvPr>
            <p:extLst>
              <p:ext uri="{D42A27DB-BD31-4B8C-83A1-F6EECF244321}">
                <p14:modId xmlns:p14="http://schemas.microsoft.com/office/powerpoint/2010/main" val="161046234"/>
              </p:ext>
            </p:extLst>
          </p:nvPr>
        </p:nvGraphicFramePr>
        <p:xfrm>
          <a:off x="639812" y="1249903"/>
          <a:ext cx="10571967" cy="45467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1">
            <a:extLst>
              <a:ext uri="{FF2B5EF4-FFF2-40B4-BE49-F238E27FC236}">
                <a16:creationId xmlns:a16="http://schemas.microsoft.com/office/drawing/2014/main" id="{F6BAA8D0-6B05-42B8-87D4-108ECF1E95B8}"/>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3" name="Slide Number Placeholder 2"/>
          <p:cNvSpPr>
            <a:spLocks noGrp="1"/>
          </p:cNvSpPr>
          <p:nvPr>
            <p:ph type="sldNum" sz="quarter" idx="4"/>
          </p:nvPr>
        </p:nvSpPr>
        <p:spPr>
          <a:xfrm>
            <a:off x="10277582" y="6420786"/>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5CB07C-8B9C-7849-8DD9-F6ED0241CA0A}" type="slidenum">
              <a:rPr lang="en-US" smtClean="0"/>
              <a:pPr/>
              <a:t>37</a:t>
            </a:fld>
            <a:endParaRPr lang="en-US" altLang="en-US" dirty="0"/>
          </a:p>
        </p:txBody>
      </p:sp>
    </p:spTree>
    <p:custDataLst>
      <p:tags r:id="rId1"/>
    </p:custDataLst>
    <p:extLst>
      <p:ext uri="{BB962C8B-B14F-4D97-AF65-F5344CB8AC3E}">
        <p14:creationId xmlns:p14="http://schemas.microsoft.com/office/powerpoint/2010/main" val="375948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38: Evaluación de Conocimientos&#10;&#10;Foto de la izquierda: Una sección del globo terráqueo.&#10;&#10;Foto de la derecha: Un niño cargando un saco de ramas cortadas.">
            <a:extLst>
              <a:ext uri="{FF2B5EF4-FFF2-40B4-BE49-F238E27FC236}">
                <a16:creationId xmlns:a16="http://schemas.microsoft.com/office/drawing/2014/main" id="{50786503-9EBD-4125-87AD-BC075A4AEA30}"/>
              </a:ext>
            </a:extLst>
          </p:cNvPr>
          <p:cNvSpPr>
            <a:spLocks noGrp="1"/>
          </p:cNvSpPr>
          <p:nvPr>
            <p:ph type="title"/>
          </p:nvPr>
        </p:nvSpPr>
        <p:spPr/>
        <p:txBody>
          <a:bodyPr/>
          <a:lstStyle/>
          <a:p>
            <a:r>
              <a:rPr lang="en-US" b="1" dirty="0" err="1"/>
              <a:t>Evaluaci</a:t>
            </a:r>
            <a:r>
              <a:rPr lang="es-CO" b="1" dirty="0" err="1"/>
              <a:t>ón</a:t>
            </a:r>
            <a:r>
              <a:rPr lang="es-CO" b="1" dirty="0"/>
              <a:t> de Conocimientos</a:t>
            </a:r>
            <a:endParaRPr lang="en-US" b="1" dirty="0"/>
          </a:p>
        </p:txBody>
      </p:sp>
    </p:spTree>
    <p:extLst>
      <p:ext uri="{BB962C8B-B14F-4D97-AF65-F5344CB8AC3E}">
        <p14:creationId xmlns:p14="http://schemas.microsoft.com/office/powerpoint/2010/main" val="179613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9: Pregunta 1">
            <a:extLst>
              <a:ext uri="{FF2B5EF4-FFF2-40B4-BE49-F238E27FC236}">
                <a16:creationId xmlns:a16="http://schemas.microsoft.com/office/drawing/2014/main" id="{AC608BAA-6FBA-4CAA-AB4D-25DF2158BD21}"/>
              </a:ext>
            </a:extLst>
          </p:cNvPr>
          <p:cNvSpPr>
            <a:spLocks noGrp="1"/>
          </p:cNvSpPr>
          <p:nvPr>
            <p:ph type="ctrTitle"/>
          </p:nvPr>
        </p:nvSpPr>
        <p:spPr>
          <a:xfrm>
            <a:off x="515816" y="222820"/>
            <a:ext cx="10453449" cy="780559"/>
          </a:xfrm>
        </p:spPr>
        <p:txBody>
          <a:bodyPr>
            <a:normAutofit/>
          </a:bodyPr>
          <a:lstStyle/>
          <a:p>
            <a:pPr algn="l"/>
            <a:r>
              <a:rPr lang="en-US" sz="4400" dirty="0" err="1"/>
              <a:t>Pregunta</a:t>
            </a:r>
            <a:r>
              <a:rPr lang="en-US" sz="4400" dirty="0"/>
              <a:t> 1: </a:t>
            </a:r>
          </a:p>
        </p:txBody>
      </p:sp>
      <p:sp>
        <p:nvSpPr>
          <p:cNvPr id="3" name="Content Placeholder 2" descr="Cada indicador de desempeño debe estar vinculado a al menos un instrumento de levantamiento de datos del CMEP&#10;&#10;Verdadero&#10;Falso &#10;">
            <a:extLst>
              <a:ext uri="{FF2B5EF4-FFF2-40B4-BE49-F238E27FC236}">
                <a16:creationId xmlns:a16="http://schemas.microsoft.com/office/drawing/2014/main" id="{362FC34D-AFAA-478E-9232-4A3A88BE9C9F}"/>
              </a:ext>
            </a:extLst>
          </p:cNvPr>
          <p:cNvSpPr>
            <a:spLocks noGrp="1"/>
          </p:cNvSpPr>
          <p:nvPr>
            <p:ph sz="quarter" idx="13"/>
          </p:nvPr>
        </p:nvSpPr>
        <p:spPr>
          <a:xfrm>
            <a:off x="592628" y="1397478"/>
            <a:ext cx="10597479" cy="3734358"/>
          </a:xfrm>
        </p:spPr>
        <p:txBody>
          <a:bodyPr/>
          <a:lstStyle/>
          <a:p>
            <a:pPr marL="0" indent="0">
              <a:buNone/>
            </a:pPr>
            <a:r>
              <a:rPr lang="es-ES" b="1" dirty="0"/>
              <a:t>Cada indicador de desempeño debe estar vinculado a al menos un instrumento de levantamiento de datos del CMEP</a:t>
            </a:r>
            <a:endParaRPr lang="en-US" sz="1100" dirty="0"/>
          </a:p>
          <a:p>
            <a:r>
              <a:rPr lang="en-US" sz="2400" dirty="0" err="1"/>
              <a:t>Verdadero</a:t>
            </a:r>
            <a:endParaRPr lang="en-US" sz="2400" dirty="0"/>
          </a:p>
          <a:p>
            <a:r>
              <a:rPr lang="en-US" sz="2400" dirty="0" err="1"/>
              <a:t>Falso</a:t>
            </a:r>
            <a:r>
              <a:rPr lang="en-US" sz="2400" dirty="0"/>
              <a:t> </a:t>
            </a:r>
            <a:endParaRPr lang="en-US" dirty="0"/>
          </a:p>
        </p:txBody>
      </p:sp>
      <p:sp>
        <p:nvSpPr>
          <p:cNvPr id="2" name="Footer Placeholder 1">
            <a:extLst>
              <a:ext uri="{FF2B5EF4-FFF2-40B4-BE49-F238E27FC236}">
                <a16:creationId xmlns:a16="http://schemas.microsoft.com/office/drawing/2014/main" id="{3155C768-1EE5-45C8-B228-7C2E515355CF}"/>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16632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 Agenda">
            <a:extLst>
              <a:ext uri="{FF2B5EF4-FFF2-40B4-BE49-F238E27FC236}">
                <a16:creationId xmlns:a16="http://schemas.microsoft.com/office/drawing/2014/main" id="{2AAAC7AD-1502-46C0-B47F-0DFBD9CF6960}"/>
              </a:ext>
            </a:extLst>
          </p:cNvPr>
          <p:cNvSpPr>
            <a:spLocks noGrp="1"/>
          </p:cNvSpPr>
          <p:nvPr>
            <p:ph type="ctrTitle"/>
          </p:nvPr>
        </p:nvSpPr>
        <p:spPr>
          <a:xfrm>
            <a:off x="637674" y="0"/>
            <a:ext cx="4718985" cy="1461778"/>
          </a:xfrm>
        </p:spPr>
        <p:txBody>
          <a:bodyPr vert="horz" lIns="91440" tIns="45720" rIns="91440" bIns="45720" rtlCol="0" anchor="ctr">
            <a:normAutofit/>
          </a:bodyPr>
          <a:lstStyle/>
          <a:p>
            <a:pPr algn="l"/>
            <a:r>
              <a:rPr lang="en-US" sz="4400" dirty="0"/>
              <a:t>Agenda</a:t>
            </a:r>
          </a:p>
        </p:txBody>
      </p:sp>
      <p:sp>
        <p:nvSpPr>
          <p:cNvPr id="5" name="Content Placeholder 2" descr="Visión general del levantamiento de datos&#10;Elaboración de instrumentos de levantamiento de datos.&#10;Planificación para el levantamiento de datos&#10;">
            <a:extLst>
              <a:ext uri="{FF2B5EF4-FFF2-40B4-BE49-F238E27FC236}">
                <a16:creationId xmlns:a16="http://schemas.microsoft.com/office/drawing/2014/main" id="{70608293-DF14-4521-925C-A28F53E32FED}"/>
              </a:ext>
            </a:extLst>
          </p:cNvPr>
          <p:cNvSpPr>
            <a:spLocks noGrp="1"/>
          </p:cNvSpPr>
          <p:nvPr>
            <p:ph sz="quarter" idx="13"/>
          </p:nvPr>
        </p:nvSpPr>
        <p:spPr>
          <a:xfrm>
            <a:off x="637674" y="1438576"/>
            <a:ext cx="8371415" cy="6566172"/>
          </a:xfrm>
        </p:spPr>
        <p:txBody>
          <a:bodyPr vert="horz" lIns="91440" tIns="45720" rIns="91440" bIns="45720" numCol="1" rtlCol="0">
            <a:normAutofit/>
          </a:bodyPr>
          <a:lstStyle/>
          <a:p>
            <a:r>
              <a:rPr lang="en-US" sz="3300" dirty="0" err="1"/>
              <a:t>Visi</a:t>
            </a:r>
            <a:r>
              <a:rPr lang="es-CO" sz="3300" dirty="0" err="1"/>
              <a:t>ón</a:t>
            </a:r>
            <a:r>
              <a:rPr lang="es-CO" sz="3300" dirty="0"/>
              <a:t> general del </a:t>
            </a:r>
            <a:r>
              <a:rPr lang="en-US" sz="3300" dirty="0" err="1"/>
              <a:t>levantamiento</a:t>
            </a:r>
            <a:r>
              <a:rPr lang="en-US" sz="3300" dirty="0"/>
              <a:t> de </a:t>
            </a:r>
            <a:r>
              <a:rPr lang="en-US" sz="3300" dirty="0" err="1"/>
              <a:t>datos</a:t>
            </a:r>
            <a:endParaRPr lang="en-US" sz="3300" dirty="0"/>
          </a:p>
          <a:p>
            <a:r>
              <a:rPr lang="es-ES" sz="3300" dirty="0"/>
              <a:t>Elaboración de instrumentos de levantamiento de datos.</a:t>
            </a:r>
          </a:p>
          <a:p>
            <a:r>
              <a:rPr lang="es-ES" sz="3300" dirty="0"/>
              <a:t>Planificación para el levantamiento de datos</a:t>
            </a:r>
            <a:endParaRPr lang="en-US" sz="3300" dirty="0"/>
          </a:p>
        </p:txBody>
      </p:sp>
      <p:pic>
        <p:nvPicPr>
          <p:cNvPr id="9" name="Graphic 8" descr="Imagen que representa una lista de verificación.">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2539" y="1820333"/>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0: Pregunta 2: ">
            <a:extLst>
              <a:ext uri="{FF2B5EF4-FFF2-40B4-BE49-F238E27FC236}">
                <a16:creationId xmlns:a16="http://schemas.microsoft.com/office/drawing/2014/main" id="{AC608BAA-6FBA-4CAA-AB4D-25DF2158BD21}"/>
              </a:ext>
            </a:extLst>
          </p:cNvPr>
          <p:cNvSpPr>
            <a:spLocks noGrp="1"/>
          </p:cNvSpPr>
          <p:nvPr>
            <p:ph type="ctrTitle"/>
          </p:nvPr>
        </p:nvSpPr>
        <p:spPr>
          <a:xfrm>
            <a:off x="640080" y="284480"/>
            <a:ext cx="10237549" cy="768520"/>
          </a:xfrm>
        </p:spPr>
        <p:txBody>
          <a:bodyPr>
            <a:normAutofit/>
          </a:bodyPr>
          <a:lstStyle/>
          <a:p>
            <a:pPr algn="l"/>
            <a:r>
              <a:rPr lang="en-US" sz="4400" dirty="0" err="1"/>
              <a:t>Pregunta</a:t>
            </a:r>
            <a:r>
              <a:rPr lang="en-US" sz="4400" dirty="0"/>
              <a:t> 2: </a:t>
            </a:r>
          </a:p>
        </p:txBody>
      </p:sp>
      <p:sp>
        <p:nvSpPr>
          <p:cNvPr id="3" name="Content Placeholder 2" descr="Los instrumentos de levantamiento de datos deben  elaborarse después de que el CMEP final ha sido aprobado.&#10;&#10;Verdadero&#10;Falso &#10;">
            <a:extLst>
              <a:ext uri="{FF2B5EF4-FFF2-40B4-BE49-F238E27FC236}">
                <a16:creationId xmlns:a16="http://schemas.microsoft.com/office/drawing/2014/main" id="{362FC34D-AFAA-478E-9232-4A3A88BE9C9F}"/>
              </a:ext>
            </a:extLst>
          </p:cNvPr>
          <p:cNvSpPr>
            <a:spLocks noGrp="1"/>
          </p:cNvSpPr>
          <p:nvPr>
            <p:ph sz="quarter" idx="13"/>
          </p:nvPr>
        </p:nvSpPr>
        <p:spPr>
          <a:xfrm>
            <a:off x="640080" y="1245078"/>
            <a:ext cx="10407591" cy="3734358"/>
          </a:xfrm>
        </p:spPr>
        <p:txBody>
          <a:bodyPr/>
          <a:lstStyle/>
          <a:p>
            <a:pPr marL="0" indent="0">
              <a:buNone/>
            </a:pPr>
            <a:r>
              <a:rPr lang="es-ES" sz="3200" b="1" dirty="0"/>
              <a:t>Los instrumentos de levantamiento de datos deben  elaborarse después de que el CMEP final ha sido aprobado.</a:t>
            </a:r>
            <a:endParaRPr lang="en-US" sz="1100" dirty="0"/>
          </a:p>
          <a:p>
            <a:r>
              <a:rPr lang="en-US" dirty="0" err="1"/>
              <a:t>Verdadero</a:t>
            </a:r>
            <a:endParaRPr lang="en-US" dirty="0"/>
          </a:p>
          <a:p>
            <a:r>
              <a:rPr lang="en-US" dirty="0" err="1"/>
              <a:t>Falso</a:t>
            </a:r>
            <a:r>
              <a:rPr lang="en-US" dirty="0"/>
              <a:t> </a:t>
            </a:r>
          </a:p>
        </p:txBody>
      </p:sp>
      <p:sp>
        <p:nvSpPr>
          <p:cNvPr id="2" name="Footer Placeholder 1">
            <a:extLst>
              <a:ext uri="{FF2B5EF4-FFF2-40B4-BE49-F238E27FC236}">
                <a16:creationId xmlns:a16="http://schemas.microsoft.com/office/drawing/2014/main" id="{3155C768-1EE5-45C8-B228-7C2E515355CF}"/>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11709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1: Pregunta 3: ">
            <a:extLst>
              <a:ext uri="{FF2B5EF4-FFF2-40B4-BE49-F238E27FC236}">
                <a16:creationId xmlns:a16="http://schemas.microsoft.com/office/drawing/2014/main" id="{AC608BAA-6FBA-4CAA-AB4D-25DF2158BD21}"/>
              </a:ext>
            </a:extLst>
          </p:cNvPr>
          <p:cNvSpPr>
            <a:spLocks noGrp="1"/>
          </p:cNvSpPr>
          <p:nvPr>
            <p:ph type="ctrTitle"/>
          </p:nvPr>
        </p:nvSpPr>
        <p:spPr>
          <a:xfrm>
            <a:off x="589892" y="330280"/>
            <a:ext cx="10363937" cy="821584"/>
          </a:xfrm>
        </p:spPr>
        <p:txBody>
          <a:bodyPr>
            <a:normAutofit/>
          </a:bodyPr>
          <a:lstStyle/>
          <a:p>
            <a:pPr algn="l"/>
            <a:r>
              <a:rPr lang="en-US" sz="4400" dirty="0" err="1"/>
              <a:t>Pregunta</a:t>
            </a:r>
            <a:r>
              <a:rPr lang="en-US" sz="4400" dirty="0"/>
              <a:t> 3: </a:t>
            </a:r>
          </a:p>
        </p:txBody>
      </p:sp>
      <p:sp>
        <p:nvSpPr>
          <p:cNvPr id="3" name="Content Placeholder 2" descr="¿Los datos relacionados a la edad de los beneficiarios, calificaciones obtenidas en pruebas realizadas, situación laboral y origen étnico refieren a qué tipo de datos?&#10;Cuantitativos&#10;Cualitativos&#10;">
            <a:extLst>
              <a:ext uri="{FF2B5EF4-FFF2-40B4-BE49-F238E27FC236}">
                <a16:creationId xmlns:a16="http://schemas.microsoft.com/office/drawing/2014/main" id="{362FC34D-AFAA-478E-9232-4A3A88BE9C9F}"/>
              </a:ext>
            </a:extLst>
          </p:cNvPr>
          <p:cNvSpPr>
            <a:spLocks noGrp="1"/>
          </p:cNvSpPr>
          <p:nvPr>
            <p:ph sz="quarter" idx="13"/>
          </p:nvPr>
        </p:nvSpPr>
        <p:spPr>
          <a:xfrm>
            <a:off x="589892" y="1486378"/>
            <a:ext cx="10597479" cy="3734358"/>
          </a:xfrm>
        </p:spPr>
        <p:txBody>
          <a:bodyPr>
            <a:normAutofit/>
          </a:bodyPr>
          <a:lstStyle/>
          <a:p>
            <a:pPr marL="0" indent="0">
              <a:buNone/>
            </a:pPr>
            <a:r>
              <a:rPr lang="es-ES" b="1" dirty="0"/>
              <a:t>¿Los datos relacionados a la edad de los beneficiarios, calificaciones obtenidas en pruebas realizadas, situación laboral y origen étnico refieren a </a:t>
            </a:r>
            <a:r>
              <a:rPr lang="es-ES" b="1" dirty="0" err="1"/>
              <a:t>qu</a:t>
            </a:r>
            <a:r>
              <a:rPr lang="es-CO" b="1" dirty="0"/>
              <a:t>é tipo de datos</a:t>
            </a:r>
            <a:r>
              <a:rPr lang="es-ES" b="1" dirty="0"/>
              <a:t>?</a:t>
            </a:r>
            <a:endParaRPr lang="en-US" sz="1100" b="1" dirty="0"/>
          </a:p>
          <a:p>
            <a:r>
              <a:rPr lang="en-US" dirty="0" err="1"/>
              <a:t>Cuantitativos</a:t>
            </a:r>
            <a:endParaRPr lang="en-US" dirty="0"/>
          </a:p>
          <a:p>
            <a:r>
              <a:rPr lang="en-US" dirty="0" err="1"/>
              <a:t>Cualitativos</a:t>
            </a:r>
            <a:endParaRPr lang="en-US" dirty="0"/>
          </a:p>
        </p:txBody>
      </p:sp>
      <p:sp>
        <p:nvSpPr>
          <p:cNvPr id="2" name="Footer Placeholder 1">
            <a:extLst>
              <a:ext uri="{FF2B5EF4-FFF2-40B4-BE49-F238E27FC236}">
                <a16:creationId xmlns:a16="http://schemas.microsoft.com/office/drawing/2014/main" id="{3155C768-1EE5-45C8-B228-7C2E515355CF}"/>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7399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2: Pregunta 4: ">
            <a:extLst>
              <a:ext uri="{FF2B5EF4-FFF2-40B4-BE49-F238E27FC236}">
                <a16:creationId xmlns:a16="http://schemas.microsoft.com/office/drawing/2014/main" id="{AC608BAA-6FBA-4CAA-AB4D-25DF2158BD21}"/>
              </a:ext>
            </a:extLst>
          </p:cNvPr>
          <p:cNvSpPr>
            <a:spLocks noGrp="1"/>
          </p:cNvSpPr>
          <p:nvPr>
            <p:ph type="ctrTitle"/>
          </p:nvPr>
        </p:nvSpPr>
        <p:spPr>
          <a:xfrm>
            <a:off x="589892" y="168025"/>
            <a:ext cx="10376637" cy="961175"/>
          </a:xfrm>
        </p:spPr>
        <p:txBody>
          <a:bodyPr>
            <a:normAutofit/>
          </a:bodyPr>
          <a:lstStyle/>
          <a:p>
            <a:pPr algn="l"/>
            <a:r>
              <a:rPr lang="en-US" sz="4400" dirty="0" err="1"/>
              <a:t>Pregunta</a:t>
            </a:r>
            <a:r>
              <a:rPr lang="en-US" sz="4400" dirty="0"/>
              <a:t> 4: </a:t>
            </a:r>
          </a:p>
        </p:txBody>
      </p:sp>
      <p:sp>
        <p:nvSpPr>
          <p:cNvPr id="3" name="Content Placeholder 2" descr="En relación a los datos cualitativos, suele ser más fácil consolidar, analizar e interpretar los datos cuantitativos.&#10;&#10;Verdadero&#10;Falso&#10;">
            <a:extLst>
              <a:ext uri="{FF2B5EF4-FFF2-40B4-BE49-F238E27FC236}">
                <a16:creationId xmlns:a16="http://schemas.microsoft.com/office/drawing/2014/main" id="{362FC34D-AFAA-478E-9232-4A3A88BE9C9F}"/>
              </a:ext>
            </a:extLst>
          </p:cNvPr>
          <p:cNvSpPr>
            <a:spLocks noGrp="1"/>
          </p:cNvSpPr>
          <p:nvPr>
            <p:ph sz="quarter" idx="13"/>
          </p:nvPr>
        </p:nvSpPr>
        <p:spPr>
          <a:xfrm>
            <a:off x="589892" y="1626078"/>
            <a:ext cx="10597479" cy="3734358"/>
          </a:xfrm>
        </p:spPr>
        <p:txBody>
          <a:bodyPr>
            <a:normAutofit/>
          </a:bodyPr>
          <a:lstStyle/>
          <a:p>
            <a:pPr marL="0" indent="0">
              <a:buNone/>
            </a:pPr>
            <a:r>
              <a:rPr lang="es-ES" b="1" dirty="0"/>
              <a:t>En relación a los datos cualitativos</a:t>
            </a:r>
            <a:r>
              <a:rPr lang="en-US" b="1" dirty="0"/>
              <a:t>, </a:t>
            </a:r>
            <a:r>
              <a:rPr lang="es-ES" b="1" dirty="0"/>
              <a:t>suele ser más fácil consolidar, analizar e interpretar</a:t>
            </a:r>
            <a:r>
              <a:rPr lang="en-US" b="1" dirty="0"/>
              <a:t> l</a:t>
            </a:r>
            <a:r>
              <a:rPr lang="es-ES" b="1" dirty="0"/>
              <a:t>os datos cuantitativos.</a:t>
            </a:r>
          </a:p>
          <a:p>
            <a:pPr marL="0" indent="0">
              <a:buNone/>
            </a:pPr>
            <a:endParaRPr lang="en-US" sz="1100" b="1" dirty="0"/>
          </a:p>
          <a:p>
            <a:r>
              <a:rPr lang="en-US" dirty="0" err="1"/>
              <a:t>Verdadero</a:t>
            </a:r>
            <a:endParaRPr lang="en-US" dirty="0"/>
          </a:p>
          <a:p>
            <a:r>
              <a:rPr lang="en-US" dirty="0" err="1"/>
              <a:t>Falso</a:t>
            </a:r>
            <a:endParaRPr lang="en-US" dirty="0"/>
          </a:p>
        </p:txBody>
      </p:sp>
      <p:sp>
        <p:nvSpPr>
          <p:cNvPr id="2" name="Footer Placeholder 1">
            <a:extLst>
              <a:ext uri="{FF2B5EF4-FFF2-40B4-BE49-F238E27FC236}">
                <a16:creationId xmlns:a16="http://schemas.microsoft.com/office/drawing/2014/main" id="{3155C768-1EE5-45C8-B228-7C2E515355CF}"/>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1470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3: Pregunta 5: ">
            <a:extLst>
              <a:ext uri="{FF2B5EF4-FFF2-40B4-BE49-F238E27FC236}">
                <a16:creationId xmlns:a16="http://schemas.microsoft.com/office/drawing/2014/main" id="{AC608BAA-6FBA-4CAA-AB4D-25DF2158BD21}"/>
              </a:ext>
            </a:extLst>
          </p:cNvPr>
          <p:cNvSpPr>
            <a:spLocks noGrp="1"/>
          </p:cNvSpPr>
          <p:nvPr>
            <p:ph type="ctrTitle"/>
          </p:nvPr>
        </p:nvSpPr>
        <p:spPr>
          <a:xfrm>
            <a:off x="640080" y="91825"/>
            <a:ext cx="10301049" cy="961175"/>
          </a:xfrm>
        </p:spPr>
        <p:txBody>
          <a:bodyPr>
            <a:normAutofit/>
          </a:bodyPr>
          <a:lstStyle/>
          <a:p>
            <a:pPr algn="l"/>
            <a:r>
              <a:rPr lang="en-US" sz="4400" dirty="0" err="1"/>
              <a:t>Pregunta</a:t>
            </a:r>
            <a:r>
              <a:rPr lang="en-US" sz="4400" dirty="0"/>
              <a:t> 5: </a:t>
            </a:r>
          </a:p>
        </p:txBody>
      </p:sp>
      <p:sp>
        <p:nvSpPr>
          <p:cNvPr id="3" name="Content Placeholder 2" descr="¿Cuál de las siguientes metodologías de levantamiento de datos es la más adecuada para recopilar información de grupos numerosos?&#10;&#10;Grupos focales&#10;Entrevista con fuentes clave&#10;Observación &#10;Encuesta&#10;">
            <a:extLst>
              <a:ext uri="{FF2B5EF4-FFF2-40B4-BE49-F238E27FC236}">
                <a16:creationId xmlns:a16="http://schemas.microsoft.com/office/drawing/2014/main" id="{362FC34D-AFAA-478E-9232-4A3A88BE9C9F}"/>
              </a:ext>
            </a:extLst>
          </p:cNvPr>
          <p:cNvSpPr>
            <a:spLocks noGrp="1"/>
          </p:cNvSpPr>
          <p:nvPr>
            <p:ph sz="quarter" idx="13"/>
          </p:nvPr>
        </p:nvSpPr>
        <p:spPr>
          <a:xfrm>
            <a:off x="790582" y="1460978"/>
            <a:ext cx="10301049" cy="3734358"/>
          </a:xfrm>
        </p:spPr>
        <p:txBody>
          <a:bodyPr>
            <a:normAutofit/>
          </a:bodyPr>
          <a:lstStyle/>
          <a:p>
            <a:pPr marL="0" indent="0">
              <a:buNone/>
            </a:pPr>
            <a:r>
              <a:rPr lang="es-ES" b="1" dirty="0"/>
              <a:t>¿Cuál de las siguientes metodologías de levantamiento de datos es la más adecuada para recopilar información de grupos numerosos?</a:t>
            </a:r>
          </a:p>
          <a:p>
            <a:pPr marL="0" indent="0">
              <a:buNone/>
            </a:pPr>
            <a:endParaRPr lang="en-US" sz="3200" b="1" dirty="0"/>
          </a:p>
          <a:p>
            <a:r>
              <a:rPr lang="en-US" sz="2400" dirty="0" err="1"/>
              <a:t>Grupos</a:t>
            </a:r>
            <a:r>
              <a:rPr lang="en-US" sz="2400" dirty="0"/>
              <a:t> </a:t>
            </a:r>
            <a:r>
              <a:rPr lang="en-US" sz="2400" dirty="0" err="1"/>
              <a:t>focales</a:t>
            </a:r>
            <a:endParaRPr lang="en-US" sz="2400" dirty="0"/>
          </a:p>
          <a:p>
            <a:r>
              <a:rPr lang="en-US" sz="2400" dirty="0" err="1"/>
              <a:t>Entrevista</a:t>
            </a:r>
            <a:r>
              <a:rPr lang="en-US" sz="2400" dirty="0"/>
              <a:t> con </a:t>
            </a:r>
            <a:r>
              <a:rPr lang="en-US" sz="2400" dirty="0" err="1"/>
              <a:t>fuentes</a:t>
            </a:r>
            <a:r>
              <a:rPr lang="en-US" sz="2400" dirty="0"/>
              <a:t> clave</a:t>
            </a:r>
          </a:p>
          <a:p>
            <a:r>
              <a:rPr lang="en-US" sz="2400" dirty="0" err="1"/>
              <a:t>Observación</a:t>
            </a:r>
            <a:r>
              <a:rPr lang="en-US" sz="2400" dirty="0"/>
              <a:t> </a:t>
            </a:r>
          </a:p>
          <a:p>
            <a:r>
              <a:rPr lang="en-US" sz="2400" dirty="0" err="1"/>
              <a:t>Encuesta</a:t>
            </a:r>
            <a:endParaRPr lang="en-US" sz="4000" b="1" dirty="0"/>
          </a:p>
        </p:txBody>
      </p:sp>
      <p:sp>
        <p:nvSpPr>
          <p:cNvPr id="2" name="Footer Placeholder 1">
            <a:extLst>
              <a:ext uri="{FF2B5EF4-FFF2-40B4-BE49-F238E27FC236}">
                <a16:creationId xmlns:a16="http://schemas.microsoft.com/office/drawing/2014/main" id="{3155C768-1EE5-45C8-B228-7C2E515355CF}"/>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83828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4: Pregunta 6: ">
            <a:extLst>
              <a:ext uri="{FF2B5EF4-FFF2-40B4-BE49-F238E27FC236}">
                <a16:creationId xmlns:a16="http://schemas.microsoft.com/office/drawing/2014/main" id="{AC608BAA-6FBA-4CAA-AB4D-25DF2158BD21}"/>
              </a:ext>
            </a:extLst>
          </p:cNvPr>
          <p:cNvSpPr>
            <a:spLocks noGrp="1"/>
          </p:cNvSpPr>
          <p:nvPr>
            <p:ph type="ctrTitle"/>
          </p:nvPr>
        </p:nvSpPr>
        <p:spPr>
          <a:xfrm>
            <a:off x="564492" y="91825"/>
            <a:ext cx="10376637" cy="961175"/>
          </a:xfrm>
        </p:spPr>
        <p:txBody>
          <a:bodyPr>
            <a:normAutofit/>
          </a:bodyPr>
          <a:lstStyle/>
          <a:p>
            <a:pPr algn="l"/>
            <a:r>
              <a:rPr lang="en-US" sz="4400" dirty="0" err="1"/>
              <a:t>Pregunta</a:t>
            </a:r>
            <a:r>
              <a:rPr lang="en-US" sz="4400" dirty="0"/>
              <a:t> 6: </a:t>
            </a:r>
          </a:p>
        </p:txBody>
      </p:sp>
      <p:sp>
        <p:nvSpPr>
          <p:cNvPr id="3" name="Content Placeholder 2" descr="Los donatarios solo tienen que probar sus instrumentos si deben realizar una encuesta.&#10;&#10;Verdadero&#10;Falso &#10;">
            <a:extLst>
              <a:ext uri="{FF2B5EF4-FFF2-40B4-BE49-F238E27FC236}">
                <a16:creationId xmlns:a16="http://schemas.microsoft.com/office/drawing/2014/main" id="{362FC34D-AFAA-478E-9232-4A3A88BE9C9F}"/>
              </a:ext>
            </a:extLst>
          </p:cNvPr>
          <p:cNvSpPr>
            <a:spLocks noGrp="1"/>
          </p:cNvSpPr>
          <p:nvPr>
            <p:ph sz="quarter" idx="13"/>
          </p:nvPr>
        </p:nvSpPr>
        <p:spPr>
          <a:xfrm>
            <a:off x="564492" y="1524478"/>
            <a:ext cx="10597479" cy="3734358"/>
          </a:xfrm>
        </p:spPr>
        <p:txBody>
          <a:bodyPr>
            <a:normAutofit/>
          </a:bodyPr>
          <a:lstStyle/>
          <a:p>
            <a:pPr marL="0" indent="0">
              <a:buNone/>
            </a:pPr>
            <a:r>
              <a:rPr lang="es-ES" b="1" dirty="0"/>
              <a:t>Los donatarios solo tienen que probar sus instrumentos si deben realizar una encuesta.</a:t>
            </a:r>
          </a:p>
          <a:p>
            <a:pPr marL="0" indent="0">
              <a:buNone/>
            </a:pPr>
            <a:endParaRPr lang="en-US" sz="1100" b="1" dirty="0"/>
          </a:p>
          <a:p>
            <a:r>
              <a:rPr lang="en-US" sz="2400" dirty="0" err="1"/>
              <a:t>Verdadero</a:t>
            </a:r>
            <a:endParaRPr lang="en-US" sz="2400" dirty="0"/>
          </a:p>
          <a:p>
            <a:r>
              <a:rPr lang="en-US" sz="2400" dirty="0" err="1"/>
              <a:t>Falso</a:t>
            </a:r>
            <a:r>
              <a:rPr lang="en-US" sz="2400" dirty="0"/>
              <a:t> </a:t>
            </a:r>
          </a:p>
        </p:txBody>
      </p:sp>
      <p:sp>
        <p:nvSpPr>
          <p:cNvPr id="2" name="Footer Placeholder 1">
            <a:extLst>
              <a:ext uri="{FF2B5EF4-FFF2-40B4-BE49-F238E27FC236}">
                <a16:creationId xmlns:a16="http://schemas.microsoft.com/office/drawing/2014/main" id="{3155C768-1EE5-45C8-B228-7C2E515355CF}"/>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8754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45: Conclusión&#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err="1"/>
              <a:t>Conclusi</a:t>
            </a:r>
            <a:r>
              <a:rPr lang="es-CO" b="1" dirty="0" err="1"/>
              <a:t>ó</a:t>
            </a:r>
            <a:r>
              <a:rPr lang="en-US" b="1" dirty="0"/>
              <a:t>n</a:t>
            </a:r>
          </a:p>
        </p:txBody>
      </p:sp>
    </p:spTree>
    <p:extLst>
      <p:ext uri="{BB962C8B-B14F-4D97-AF65-F5344CB8AC3E}">
        <p14:creationId xmlns:p14="http://schemas.microsoft.com/office/powerpoint/2010/main" val="1518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6: Instrumentos, Métodos, Fuentes y Tipos de Datos">
            <a:extLst>
              <a:ext uri="{FF2B5EF4-FFF2-40B4-BE49-F238E27FC236}">
                <a16:creationId xmlns:a16="http://schemas.microsoft.com/office/drawing/2014/main" id="{AA5A2B27-8A8B-43EF-AF60-BD11A6E41202}"/>
              </a:ext>
            </a:extLst>
          </p:cNvPr>
          <p:cNvSpPr>
            <a:spLocks noGrp="1"/>
          </p:cNvSpPr>
          <p:nvPr>
            <p:ph type="ctrTitle"/>
          </p:nvPr>
        </p:nvSpPr>
        <p:spPr>
          <a:xfrm>
            <a:off x="708659" y="243223"/>
            <a:ext cx="11037863" cy="961175"/>
          </a:xfrm>
        </p:spPr>
        <p:txBody>
          <a:bodyPr>
            <a:normAutofit fontScale="90000"/>
          </a:bodyPr>
          <a:lstStyle/>
          <a:p>
            <a:pPr algn="l"/>
            <a:r>
              <a:rPr lang="en-US" sz="4400" dirty="0" err="1"/>
              <a:t>Instrumentos</a:t>
            </a:r>
            <a:r>
              <a:rPr lang="en-US" sz="4400" dirty="0"/>
              <a:t>, M</a:t>
            </a:r>
            <a:r>
              <a:rPr lang="es-ES" sz="4400" dirty="0" err="1"/>
              <a:t>étodos</a:t>
            </a:r>
            <a:r>
              <a:rPr lang="es-ES" sz="4400" dirty="0"/>
              <a:t>, </a:t>
            </a:r>
            <a:r>
              <a:rPr lang="en-US" sz="4400" dirty="0"/>
              <a:t>Fuentes y </a:t>
            </a:r>
            <a:r>
              <a:rPr lang="en-US" sz="4400" dirty="0" err="1"/>
              <a:t>Tipos</a:t>
            </a:r>
            <a:r>
              <a:rPr lang="en-US" sz="4400" dirty="0"/>
              <a:t> de </a:t>
            </a:r>
            <a:r>
              <a:rPr lang="en-US" sz="4400" dirty="0" err="1"/>
              <a:t>Datos</a:t>
            </a:r>
            <a:endParaRPr lang="en-US" sz="4400" dirty="0"/>
          </a:p>
        </p:txBody>
      </p:sp>
      <p:sp>
        <p:nvSpPr>
          <p:cNvPr id="3" name="Content Placeholder 2" descr="Levantamiento de datos en el ciclo del proyecto: línea de base, mediano plazo y fase final&#10;Tipos de instrumentos y métodos para el levantamiento de datos: Encuestas, documentos del proyectos, guías de entrevista, pruebas de conocimiento y etc.&#10;Fuentes primarias: &#10;Beneficiarios, socios del proyecto, funcionarios gubernamentales, etc.&#10;Tipos de Datos: &#10;Datos primarios versus secundarios&#10;Datos cualitativos versus cuantitativos">
            <a:extLst>
              <a:ext uri="{FF2B5EF4-FFF2-40B4-BE49-F238E27FC236}">
                <a16:creationId xmlns:a16="http://schemas.microsoft.com/office/drawing/2014/main" id="{899D53A3-0873-4795-B6D8-E299669A3614}"/>
              </a:ext>
            </a:extLst>
          </p:cNvPr>
          <p:cNvSpPr>
            <a:spLocks noGrp="1"/>
          </p:cNvSpPr>
          <p:nvPr>
            <p:ph sz="quarter" idx="13"/>
          </p:nvPr>
        </p:nvSpPr>
        <p:spPr>
          <a:xfrm>
            <a:off x="708660" y="1260670"/>
            <a:ext cx="10727128" cy="4935735"/>
          </a:xfrm>
        </p:spPr>
        <p:txBody>
          <a:bodyPr>
            <a:normAutofit/>
          </a:bodyPr>
          <a:lstStyle/>
          <a:p>
            <a:r>
              <a:rPr lang="es-ES" dirty="0"/>
              <a:t>Levantamiento de datos en el ciclo del proyecto: línea de base, mediano plazo y fase final</a:t>
            </a:r>
          </a:p>
          <a:p>
            <a:r>
              <a:rPr lang="es-ES" dirty="0"/>
              <a:t>Tipos de instrumentos y métodos para el levantamiento de datos</a:t>
            </a:r>
            <a:r>
              <a:rPr lang="en-US" dirty="0"/>
              <a:t>: </a:t>
            </a:r>
            <a:r>
              <a:rPr lang="es-ES" sz="2400" dirty="0"/>
              <a:t>Encuestas, documentos del proyectos, guías de entrevista, pruebas de conocimiento y etc.</a:t>
            </a:r>
          </a:p>
          <a:p>
            <a:r>
              <a:rPr lang="en-US" dirty="0"/>
              <a:t>Fuentes </a:t>
            </a:r>
            <a:r>
              <a:rPr lang="en-US" dirty="0" err="1"/>
              <a:t>primarias</a:t>
            </a:r>
            <a:r>
              <a:rPr lang="en-US" dirty="0"/>
              <a:t>: </a:t>
            </a:r>
          </a:p>
          <a:p>
            <a:pPr lvl="1"/>
            <a:r>
              <a:rPr lang="es-ES" dirty="0"/>
              <a:t>Beneficiarios, socios del proyecto, funcionarios gubernamentales, etc.</a:t>
            </a:r>
          </a:p>
          <a:p>
            <a:pPr marL="228600" lvl="1">
              <a:spcBef>
                <a:spcPts val="1000"/>
              </a:spcBef>
            </a:pPr>
            <a:r>
              <a:rPr lang="en-US" sz="2800" dirty="0" err="1"/>
              <a:t>Tipos</a:t>
            </a:r>
            <a:r>
              <a:rPr lang="en-US" sz="2800" dirty="0"/>
              <a:t> de </a:t>
            </a:r>
            <a:r>
              <a:rPr lang="en-US" sz="2800" dirty="0" err="1"/>
              <a:t>Datos</a:t>
            </a:r>
            <a:r>
              <a:rPr lang="en-US" sz="2800" dirty="0"/>
              <a:t>: </a:t>
            </a:r>
          </a:p>
          <a:p>
            <a:pPr lvl="1"/>
            <a:r>
              <a:rPr lang="en-US" dirty="0" err="1"/>
              <a:t>Datos</a:t>
            </a:r>
            <a:r>
              <a:rPr lang="en-US" dirty="0"/>
              <a:t> </a:t>
            </a:r>
            <a:r>
              <a:rPr lang="en-US" dirty="0" err="1"/>
              <a:t>primarios</a:t>
            </a:r>
            <a:r>
              <a:rPr lang="en-US" dirty="0"/>
              <a:t> versus </a:t>
            </a:r>
            <a:r>
              <a:rPr lang="en-US" dirty="0" err="1"/>
              <a:t>secundarios</a:t>
            </a:r>
            <a:endParaRPr lang="en-US" dirty="0"/>
          </a:p>
          <a:p>
            <a:pPr lvl="1"/>
            <a:r>
              <a:rPr lang="en-US" dirty="0" err="1"/>
              <a:t>Datos</a:t>
            </a:r>
            <a:r>
              <a:rPr lang="en-US" dirty="0"/>
              <a:t> </a:t>
            </a:r>
            <a:r>
              <a:rPr lang="en-US" dirty="0" err="1"/>
              <a:t>cualitativos</a:t>
            </a:r>
            <a:r>
              <a:rPr lang="en-US" dirty="0"/>
              <a:t> versus </a:t>
            </a:r>
            <a:r>
              <a:rPr lang="en-US" dirty="0" err="1"/>
              <a:t>cuantitativos</a:t>
            </a:r>
            <a:endParaRPr lang="en-US" dirty="0"/>
          </a:p>
        </p:txBody>
      </p:sp>
      <p:pic>
        <p:nvPicPr>
          <p:cNvPr id="6" name="Picture 5">
            <a:extLst>
              <a:ext uri="{FF2B5EF4-FFF2-40B4-BE49-F238E27FC236}">
                <a16:creationId xmlns:a16="http://schemas.microsoft.com/office/drawing/2014/main" id="{9480A976-7AF6-407D-A7CF-0FEA6B00F60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53941" y="4205436"/>
            <a:ext cx="4011059" cy="2067116"/>
          </a:xfrm>
          <a:prstGeom prst="rect">
            <a:avLst/>
          </a:prstGeom>
        </p:spPr>
      </p:pic>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2505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7: Pasos para Elaborar Instrumentos para el Levantamiento de Datos">
            <a:extLst>
              <a:ext uri="{FF2B5EF4-FFF2-40B4-BE49-F238E27FC236}">
                <a16:creationId xmlns:a16="http://schemas.microsoft.com/office/drawing/2014/main" id="{57E1D2D6-0F11-46DE-8A25-B81B7EFA3110}"/>
              </a:ext>
            </a:extLst>
          </p:cNvPr>
          <p:cNvSpPr>
            <a:spLocks noGrp="1"/>
          </p:cNvSpPr>
          <p:nvPr>
            <p:ph type="ctrTitle"/>
          </p:nvPr>
        </p:nvSpPr>
        <p:spPr>
          <a:xfrm>
            <a:off x="628650" y="274784"/>
            <a:ext cx="10411563" cy="961175"/>
          </a:xfrm>
        </p:spPr>
        <p:txBody>
          <a:bodyPr>
            <a:normAutofit fontScale="90000"/>
          </a:bodyPr>
          <a:lstStyle/>
          <a:p>
            <a:pPr algn="l"/>
            <a:r>
              <a:rPr lang="es-ES" altLang="en-US" sz="4400" dirty="0"/>
              <a:t>Pasos para Elaborar Instrumentos para el Levantamiento de Datos</a:t>
            </a:r>
            <a:endParaRPr lang="en-US" sz="4400" dirty="0"/>
          </a:p>
        </p:txBody>
      </p:sp>
      <p:sp>
        <p:nvSpPr>
          <p:cNvPr id="3" name="Content Placeholder 2" descr="Definir el propósito y datos necesarios&#10;Identificar los encuestados de enfoque.&#10;Definir las metodologías y el planteamiento.&#10;Seleccionar y crear el instrumento de levantamiento de datos&#10;Probar el instrumento de levantamiento de datos.&#10;Prepárese para el levantamiento de datos &#10;">
            <a:extLst>
              <a:ext uri="{FF2B5EF4-FFF2-40B4-BE49-F238E27FC236}">
                <a16:creationId xmlns:a16="http://schemas.microsoft.com/office/drawing/2014/main" id="{BC157EB6-4285-4B5D-930A-65AF2A16A8A7}"/>
              </a:ext>
            </a:extLst>
          </p:cNvPr>
          <p:cNvSpPr>
            <a:spLocks noGrp="1"/>
          </p:cNvSpPr>
          <p:nvPr>
            <p:ph sz="quarter" idx="13"/>
          </p:nvPr>
        </p:nvSpPr>
        <p:spPr>
          <a:xfrm>
            <a:off x="628650" y="1376419"/>
            <a:ext cx="10391852" cy="4449028"/>
          </a:xfrm>
        </p:spPr>
        <p:txBody>
          <a:bodyPr>
            <a:normAutofit/>
          </a:bodyPr>
          <a:lstStyle/>
          <a:p>
            <a:pPr marL="400050" indent="-400050">
              <a:buFont typeface="+mj-lt"/>
              <a:buAutoNum type="arabicPeriod"/>
            </a:pPr>
            <a:r>
              <a:rPr lang="es-ES" dirty="0"/>
              <a:t>Definir el propósito y datos necesarios</a:t>
            </a:r>
          </a:p>
          <a:p>
            <a:pPr marL="400050" indent="-400050">
              <a:buFont typeface="+mj-lt"/>
              <a:buAutoNum type="arabicPeriod"/>
            </a:pPr>
            <a:r>
              <a:rPr lang="es-ES" dirty="0"/>
              <a:t>Identificar los encuestados de enfoque.</a:t>
            </a:r>
          </a:p>
          <a:p>
            <a:pPr marL="400050" indent="-400050">
              <a:buFont typeface="+mj-lt"/>
              <a:buAutoNum type="arabicPeriod"/>
            </a:pPr>
            <a:r>
              <a:rPr lang="es-ES" dirty="0"/>
              <a:t>Definir las metodologías y el planteamiento.</a:t>
            </a:r>
          </a:p>
          <a:p>
            <a:pPr marL="400050" indent="-400050">
              <a:buFont typeface="+mj-lt"/>
              <a:buAutoNum type="arabicPeriod"/>
            </a:pPr>
            <a:r>
              <a:rPr lang="es-ES" dirty="0"/>
              <a:t>Seleccionar y crear el instrumento de levantamiento de datos</a:t>
            </a:r>
          </a:p>
          <a:p>
            <a:pPr marL="400050" indent="-400050">
              <a:buFont typeface="+mj-lt"/>
              <a:buAutoNum type="arabicPeriod"/>
            </a:pPr>
            <a:r>
              <a:rPr lang="es-ES" dirty="0"/>
              <a:t>Probar el instrumento de levantamiento de datos.</a:t>
            </a:r>
          </a:p>
          <a:p>
            <a:pPr marL="400050" indent="-400050">
              <a:buFont typeface="+mj-lt"/>
              <a:buAutoNum type="arabicPeriod"/>
            </a:pPr>
            <a:r>
              <a:rPr lang="es-ES" dirty="0"/>
              <a:t>Prepárese para el levantamiento de datos </a:t>
            </a:r>
          </a:p>
        </p:txBody>
      </p:sp>
      <p:sp>
        <p:nvSpPr>
          <p:cNvPr id="2" name="Footer Placeholder 1">
            <a:extLst>
              <a:ext uri="{FF2B5EF4-FFF2-40B4-BE49-F238E27FC236}">
                <a16:creationId xmlns:a16="http://schemas.microsoft.com/office/drawing/2014/main" id="{0636D956-57BC-4180-A868-AD12468ED6B2}"/>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59208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8: Recursos">
            <a:extLst>
              <a:ext uri="{FF2B5EF4-FFF2-40B4-BE49-F238E27FC236}">
                <a16:creationId xmlns:a16="http://schemas.microsoft.com/office/drawing/2014/main" id="{E83B329D-07C9-4DBC-BD95-259AD363AFC3}"/>
              </a:ext>
            </a:extLst>
          </p:cNvPr>
          <p:cNvSpPr>
            <a:spLocks noGrp="1"/>
          </p:cNvSpPr>
          <p:nvPr>
            <p:ph type="ctrTitle"/>
          </p:nvPr>
        </p:nvSpPr>
        <p:spPr>
          <a:xfrm>
            <a:off x="731520" y="0"/>
            <a:ext cx="10081147" cy="961175"/>
          </a:xfrm>
        </p:spPr>
        <p:txBody>
          <a:bodyPr>
            <a:normAutofit/>
          </a:bodyPr>
          <a:lstStyle/>
          <a:p>
            <a:pPr algn="l"/>
            <a:r>
              <a:rPr lang="en-US" sz="4400" dirty="0" err="1"/>
              <a:t>Recursos</a:t>
            </a:r>
            <a:endParaRPr lang="en-US" sz="4400" dirty="0"/>
          </a:p>
        </p:txBody>
      </p:sp>
      <p:sp>
        <p:nvSpPr>
          <p:cNvPr id="3" name="Content Placeholder 2" descr="Guía de Recursos de Monitoreo y Evaluación (M&amp;E) de los Proyectos OCFT: Monitoring and Evaluation (M&amp;E) Resource Guide for OCFT Projects (dol.gov)&#10;Métodos e instrumentos de levantamiento de datos de USAID para el monitoreo del desempeño: Data Collection Methods and Tools for Performance Monitoring (usaidlearninglab.org)&#10;La guía definitiva para el levantamiento eficaz de datos: The-Ultimate-Guide-to-Effective-Data-Collection.pdf (orange.ngo)&#10;Metodologías de levantamiento de datos y análisis para el Monitoreo y la Evaluación (IOM): IOM-Monitoring-and-Evaluation-Guidelines-Chapter-4_0.pdf&#10;Consejos para elaborar instrumentos de encuesta y cuestionarios (División de Evaluación de la Oficina de Asuntos Educativos y Culturales): eca_survey_best_practices_final_formatted.pdf (state.gov)&#10;">
            <a:extLst>
              <a:ext uri="{FF2B5EF4-FFF2-40B4-BE49-F238E27FC236}">
                <a16:creationId xmlns:a16="http://schemas.microsoft.com/office/drawing/2014/main" id="{7F6E15F0-E5D0-4DAB-BE03-C526799FF2CE}"/>
              </a:ext>
            </a:extLst>
          </p:cNvPr>
          <p:cNvSpPr>
            <a:spLocks noGrp="1"/>
          </p:cNvSpPr>
          <p:nvPr>
            <p:ph sz="quarter" idx="13"/>
          </p:nvPr>
        </p:nvSpPr>
        <p:spPr>
          <a:xfrm>
            <a:off x="731520" y="1116464"/>
            <a:ext cx="10962043" cy="5112213"/>
          </a:xfrm>
        </p:spPr>
        <p:txBody>
          <a:bodyPr>
            <a:normAutofit/>
          </a:bodyPr>
          <a:lstStyle/>
          <a:p>
            <a:pPr>
              <a:lnSpc>
                <a:spcPct val="100000"/>
              </a:lnSpc>
            </a:pPr>
            <a:r>
              <a:rPr lang="es-ES" sz="2000" dirty="0"/>
              <a:t>Guía de Recursos de Monitoreo y Evaluación (M&amp;E) de los Proyectos OCFT</a:t>
            </a:r>
            <a:r>
              <a:rPr lang="en-US" sz="2000" dirty="0"/>
              <a:t>: </a:t>
            </a:r>
            <a:r>
              <a:rPr lang="en-US" sz="2000" dirty="0">
                <a:hlinkClick r:id="rId3"/>
              </a:rPr>
              <a:t>Monitoring and Evaluation (M&amp;E) Resource Guide for OCFT Projects (dol.gov)</a:t>
            </a:r>
            <a:endParaRPr lang="en-US" sz="2000" dirty="0"/>
          </a:p>
          <a:p>
            <a:pPr>
              <a:lnSpc>
                <a:spcPct val="100000"/>
              </a:lnSpc>
            </a:pPr>
            <a:r>
              <a:rPr lang="es-ES" sz="2000" dirty="0"/>
              <a:t>Métodos e instrumentos de levantamiento de datos de USAID para el monitoreo del desempeño</a:t>
            </a:r>
            <a:r>
              <a:rPr lang="en-US" sz="2000" dirty="0"/>
              <a:t>: </a:t>
            </a:r>
            <a:r>
              <a:rPr lang="en-US" sz="2000" dirty="0">
                <a:hlinkClick r:id="rId4"/>
              </a:rPr>
              <a:t>Data Collection Methods and Tools for Performance Monitoring (usaidlearninglab.org)</a:t>
            </a:r>
            <a:endParaRPr lang="en-US" sz="2000" dirty="0"/>
          </a:p>
          <a:p>
            <a:pPr>
              <a:lnSpc>
                <a:spcPct val="100000"/>
              </a:lnSpc>
            </a:pPr>
            <a:r>
              <a:rPr lang="es-ES" sz="2000" dirty="0"/>
              <a:t>La guía definitiva para el levantamiento eficaz de datos</a:t>
            </a:r>
            <a:r>
              <a:rPr lang="en-US" sz="2000" dirty="0"/>
              <a:t>: </a:t>
            </a:r>
            <a:r>
              <a:rPr lang="en-US" sz="2000" dirty="0">
                <a:hlinkClick r:id="rId5"/>
              </a:rPr>
              <a:t>The-Ultimate-Guide-to-Effective-Data-Collection.pdf (</a:t>
            </a:r>
            <a:r>
              <a:rPr lang="en-US" sz="2000" dirty="0" err="1">
                <a:hlinkClick r:id="rId5"/>
              </a:rPr>
              <a:t>orange.ngo</a:t>
            </a:r>
            <a:r>
              <a:rPr lang="en-US" sz="2000" dirty="0">
                <a:hlinkClick r:id="rId5"/>
              </a:rPr>
              <a:t>)</a:t>
            </a:r>
            <a:endParaRPr lang="en-US" sz="2000" dirty="0"/>
          </a:p>
          <a:p>
            <a:pPr>
              <a:lnSpc>
                <a:spcPct val="100000"/>
              </a:lnSpc>
            </a:pPr>
            <a:r>
              <a:rPr lang="es-ES" sz="2000" dirty="0"/>
              <a:t>Metodologías de levantamiento de datos y análisis para el Monitoreo y la Evaluación (IOM)</a:t>
            </a:r>
            <a:r>
              <a:rPr lang="en-US" sz="2000" dirty="0"/>
              <a:t>: </a:t>
            </a:r>
            <a:r>
              <a:rPr lang="en-US" sz="2000" dirty="0">
                <a:hlinkClick r:id="rId6"/>
              </a:rPr>
              <a:t>IOM-Monitoring-and-Evaluation-Guidelines-Chapter-4_0.pdf</a:t>
            </a:r>
            <a:endParaRPr lang="en-US" sz="2000" dirty="0"/>
          </a:p>
          <a:p>
            <a:pPr>
              <a:lnSpc>
                <a:spcPct val="100000"/>
              </a:lnSpc>
            </a:pPr>
            <a:r>
              <a:rPr lang="es-ES" sz="2000" dirty="0"/>
              <a:t>Consejos para elaborar instrumentos de encuesta y cuestionarios (División de Evaluación de la Oficina de Asuntos Educativos y Culturales)</a:t>
            </a:r>
            <a:r>
              <a:rPr lang="en-US" sz="2000" dirty="0"/>
              <a:t>: </a:t>
            </a:r>
            <a:r>
              <a:rPr lang="en-US" sz="2000" dirty="0">
                <a:hlinkClick r:id="rId7"/>
              </a:rPr>
              <a:t>eca_survey_best_practices_final_formatted.pdf (state.gov)</a:t>
            </a:r>
            <a:endParaRPr lang="en-US" sz="2000" dirty="0"/>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79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descr="Diapositiva 49: GRACIAS">
            <a:extLst>
              <a:ext uri="{FF2B5EF4-FFF2-40B4-BE49-F238E27FC236}">
                <a16:creationId xmlns:a16="http://schemas.microsoft.com/office/drawing/2014/main" id="{3BE630A1-3336-4B15-BB43-CA2BA941B8D4}"/>
              </a:ext>
            </a:extLst>
          </p:cNvPr>
          <p:cNvSpPr>
            <a:spLocks noGrp="1"/>
          </p:cNvSpPr>
          <p:nvPr>
            <p:ph type="ctrTitle"/>
          </p:nvPr>
        </p:nvSpPr>
        <p:spPr>
          <a:xfrm>
            <a:off x="2574193" y="2467825"/>
            <a:ext cx="6071044" cy="961175"/>
          </a:xfrm>
        </p:spPr>
        <p:txBody>
          <a:bodyPr>
            <a:normAutofit/>
          </a:bodyPr>
          <a:lstStyle/>
          <a:p>
            <a:r>
              <a:rPr lang="en-US" dirty="0"/>
              <a:t>GRACIAS</a:t>
            </a:r>
          </a:p>
        </p:txBody>
      </p:sp>
      <p:sp>
        <p:nvSpPr>
          <p:cNvPr id="2" name="Footer Placeholder 1">
            <a:extLst>
              <a:ext uri="{FF2B5EF4-FFF2-40B4-BE49-F238E27FC236}">
                <a16:creationId xmlns:a16="http://schemas.microsoft.com/office/drawing/2014/main" id="{0636D956-57BC-4180-A868-AD12468ED6B2}"/>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61110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5: Visión General del Levantamiento de Datos&#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s-ES" b="1" dirty="0"/>
              <a:t>Visión General del Levantamiento de Datos</a:t>
            </a:r>
            <a:endParaRPr lang="en-US" b="1" dirty="0"/>
          </a:p>
        </p:txBody>
      </p:sp>
    </p:spTree>
    <p:extLst>
      <p:ext uri="{BB962C8B-B14F-4D97-AF65-F5344CB8AC3E}">
        <p14:creationId xmlns:p14="http://schemas.microsoft.com/office/powerpoint/2010/main" val="326032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6: Levantamiento de Datos en el Ciclo RBM">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s-ES" sz="4400" dirty="0"/>
              <a:t>Levantamiento de Datos en el Ciclo RBM</a:t>
            </a:r>
            <a:endParaRPr lang="en-US" sz="4400" dirty="0"/>
          </a:p>
        </p:txBody>
      </p:sp>
      <p:sp>
        <p:nvSpPr>
          <p:cNvPr id="6" name="Rectangle 6" descr="1. Definir resultados (DR)&#10;">
            <a:extLst>
              <a:ext uri="{FF2B5EF4-FFF2-40B4-BE49-F238E27FC236}">
                <a16:creationId xmlns:a16="http://schemas.microsoft.com/office/drawing/2014/main" id="{47354B61-CA32-4922-8A5D-AD5A34ABF545}"/>
              </a:ext>
            </a:extLst>
          </p:cNvPr>
          <p:cNvSpPr>
            <a:spLocks noChangeArrowheads="1"/>
          </p:cNvSpPr>
          <p:nvPr/>
        </p:nvSpPr>
        <p:spPr bwMode="auto">
          <a:xfrm>
            <a:off x="2226947" y="2058240"/>
            <a:ext cx="2082431"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n-US" altLang="en-US" sz="2000" b="0" dirty="0">
                <a:solidFill>
                  <a:schemeClr val="tx1"/>
                </a:solidFill>
                <a:latin typeface="Tahoma" pitchFamily="34" charset="0"/>
                <a:cs typeface="Times New Roman" pitchFamily="18" charset="0"/>
              </a:rPr>
              <a:t>1. </a:t>
            </a:r>
          </a:p>
          <a:p>
            <a:pPr algn="ctr">
              <a:spcBef>
                <a:spcPct val="0"/>
              </a:spcBef>
              <a:buSzTx/>
              <a:buNone/>
            </a:pPr>
            <a:r>
              <a:rPr lang="es-ES_tradnl" altLang="en-US" sz="2000" b="0" dirty="0">
                <a:solidFill>
                  <a:schemeClr val="tx1"/>
                </a:solidFill>
                <a:latin typeface="Tahoma" pitchFamily="34" charset="0"/>
                <a:cs typeface="Times New Roman" pitchFamily="18" charset="0"/>
              </a:rPr>
              <a:t>Definir resultados</a:t>
            </a:r>
          </a:p>
          <a:p>
            <a:pPr algn="ctr">
              <a:spcBef>
                <a:spcPct val="0"/>
              </a:spcBef>
              <a:buSzTx/>
              <a:buNone/>
            </a:pPr>
            <a:r>
              <a:rPr lang="es-ES_tradnl" altLang="en-US" sz="2000" b="0" dirty="0">
                <a:solidFill>
                  <a:schemeClr val="tx1"/>
                </a:solidFill>
                <a:latin typeface="Tahoma" pitchFamily="34" charset="0"/>
                <a:cs typeface="Times New Roman" pitchFamily="18" charset="0"/>
              </a:rPr>
              <a:t>(DR)</a:t>
            </a:r>
          </a:p>
          <a:p>
            <a:pPr algn="ctr">
              <a:spcBef>
                <a:spcPct val="0"/>
              </a:spcBef>
              <a:buSzTx/>
              <a:buNone/>
            </a:pPr>
            <a:endParaRPr lang="en-US" altLang="en-US" sz="2000" b="0" dirty="0">
              <a:solidFill>
                <a:schemeClr val="tx1"/>
              </a:solidFill>
              <a:latin typeface="Tahoma" pitchFamily="34" charset="0"/>
              <a:cs typeface="Times New Roman" pitchFamily="18" charset="0"/>
            </a:endParaRPr>
          </a:p>
        </p:txBody>
      </p:sp>
      <p:cxnSp>
        <p:nvCxnSpPr>
          <p:cNvPr id="14" name="Straight Arrow Connector 13" descr="Flecha que conecta los pasos 1 y 2 del ciclo RBM">
            <a:extLst>
              <a:ext uri="{FF2B5EF4-FFF2-40B4-BE49-F238E27FC236}">
                <a16:creationId xmlns:a16="http://schemas.microsoft.com/office/drawing/2014/main" id="{4568F400-2836-498F-8E32-8A649165F856}"/>
              </a:ext>
            </a:extLst>
          </p:cNvPr>
          <p:cNvCxnSpPr>
            <a:stCxn id="6" idx="3"/>
            <a:endCxn id="5" idx="1"/>
          </p:cNvCxnSpPr>
          <p:nvPr/>
        </p:nvCxnSpPr>
        <p:spPr>
          <a:xfrm>
            <a:off x="4309377" y="2788412"/>
            <a:ext cx="57494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ectangle 5" descr="Seleccionar los indicadores de desempeño">
            <a:extLst>
              <a:ext uri="{FF2B5EF4-FFF2-40B4-BE49-F238E27FC236}">
                <a16:creationId xmlns:a16="http://schemas.microsoft.com/office/drawing/2014/main" id="{EB2395FA-DDA2-4EF8-A1BD-2E3B2699CE64}"/>
              </a:ext>
            </a:extLst>
          </p:cNvPr>
          <p:cNvSpPr>
            <a:spLocks noChangeArrowheads="1"/>
          </p:cNvSpPr>
          <p:nvPr/>
        </p:nvSpPr>
        <p:spPr bwMode="auto">
          <a:xfrm>
            <a:off x="4884324" y="2058240"/>
            <a:ext cx="2167159"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2.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Seleccionar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los indicadores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 desempeño</a:t>
            </a:r>
            <a:endParaRPr lang="en-US" altLang="en-US" sz="2000" b="0" dirty="0">
              <a:solidFill>
                <a:schemeClr val="tx1"/>
              </a:solidFill>
              <a:latin typeface="Tahoma" pitchFamily="34" charset="0"/>
              <a:cs typeface="Times New Roman" pitchFamily="18" charset="0"/>
            </a:endParaRPr>
          </a:p>
        </p:txBody>
      </p:sp>
      <p:cxnSp>
        <p:nvCxnSpPr>
          <p:cNvPr id="15" name="Straight Arrow Connector 14" descr="Flecha que conecta los pasos 2 y 3 del ciclo RBM">
            <a:extLst>
              <a:ext uri="{FF2B5EF4-FFF2-40B4-BE49-F238E27FC236}">
                <a16:creationId xmlns:a16="http://schemas.microsoft.com/office/drawing/2014/main" id="{0EF50DF4-CD70-4CAD-A95F-183CAF558518}"/>
              </a:ext>
            </a:extLst>
          </p:cNvPr>
          <p:cNvCxnSpPr>
            <a:cxnSpLocks/>
            <a:stCxn id="5" idx="3"/>
            <a:endCxn id="7" idx="1"/>
          </p:cNvCxnSpPr>
          <p:nvPr/>
        </p:nvCxnSpPr>
        <p:spPr>
          <a:xfrm>
            <a:off x="7051483" y="2788412"/>
            <a:ext cx="52583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ectangle 8" descr="Elaborar un Plan de Monitoreo del Desempeño">
            <a:extLst>
              <a:ext uri="{FF2B5EF4-FFF2-40B4-BE49-F238E27FC236}">
                <a16:creationId xmlns:a16="http://schemas.microsoft.com/office/drawing/2014/main" id="{D433C104-A4ED-4778-9C54-1C8353FABBEF}"/>
              </a:ext>
            </a:extLst>
          </p:cNvPr>
          <p:cNvSpPr>
            <a:spLocks noChangeArrowheads="1"/>
          </p:cNvSpPr>
          <p:nvPr/>
        </p:nvSpPr>
        <p:spPr bwMode="auto">
          <a:xfrm>
            <a:off x="7577322" y="2058240"/>
            <a:ext cx="2210465"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3.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Elaborar un Plan</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 Monitoreo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del Desempeño</a:t>
            </a:r>
          </a:p>
        </p:txBody>
      </p:sp>
      <p:cxnSp>
        <p:nvCxnSpPr>
          <p:cNvPr id="11" name="Elbow Connector 2" descr="Codo que conecta los pasos 3 y 4 del ciclo RBM">
            <a:extLst>
              <a:ext uri="{FF2B5EF4-FFF2-40B4-BE49-F238E27FC236}">
                <a16:creationId xmlns:a16="http://schemas.microsoft.com/office/drawing/2014/main" id="{79FE5E45-D068-479C-8287-BFC2483D07BD}"/>
              </a:ext>
            </a:extLst>
          </p:cNvPr>
          <p:cNvCxnSpPr>
            <a:cxnSpLocks/>
          </p:cNvCxnSpPr>
          <p:nvPr/>
        </p:nvCxnSpPr>
        <p:spPr>
          <a:xfrm flipH="1">
            <a:off x="9715778" y="2803653"/>
            <a:ext cx="72008" cy="1870377"/>
          </a:xfrm>
          <a:prstGeom prst="bentConnector3">
            <a:avLst>
              <a:gd name="adj1" fmla="val -317465"/>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8" name="Rectangle 10" descr="Levantar datos de desempeño&#10;">
            <a:extLst>
              <a:ext uri="{FF2B5EF4-FFF2-40B4-BE49-F238E27FC236}">
                <a16:creationId xmlns:a16="http://schemas.microsoft.com/office/drawing/2014/main" id="{D30F80AB-F332-4014-A286-AA798B3515A6}"/>
              </a:ext>
            </a:extLst>
          </p:cNvPr>
          <p:cNvSpPr>
            <a:spLocks noChangeArrowheads="1"/>
          </p:cNvSpPr>
          <p:nvPr/>
        </p:nvSpPr>
        <p:spPr bwMode="auto">
          <a:xfrm>
            <a:off x="7591926" y="3928617"/>
            <a:ext cx="2123853" cy="157048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4.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Levantar datos de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desempeño</a:t>
            </a:r>
          </a:p>
        </p:txBody>
      </p:sp>
      <p:cxnSp>
        <p:nvCxnSpPr>
          <p:cNvPr id="12" name="Straight Arrow Connector 11" descr="Flecha que conecta los pasos 4 y 5 del ciclo RBM">
            <a:extLst>
              <a:ext uri="{FF2B5EF4-FFF2-40B4-BE49-F238E27FC236}">
                <a16:creationId xmlns:a16="http://schemas.microsoft.com/office/drawing/2014/main" id="{0F4E8DA5-25A1-4249-AE02-CF0DEBA9A7FC}"/>
              </a:ext>
            </a:extLst>
          </p:cNvPr>
          <p:cNvCxnSpPr>
            <a:cxnSpLocks/>
            <a:stCxn id="8" idx="1"/>
            <a:endCxn id="9" idx="3"/>
          </p:cNvCxnSpPr>
          <p:nvPr/>
        </p:nvCxnSpPr>
        <p:spPr>
          <a:xfrm flipH="1">
            <a:off x="7051482" y="4713859"/>
            <a:ext cx="5404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16" descr="Analizar datos de desempeño&#10;">
            <a:extLst>
              <a:ext uri="{FF2B5EF4-FFF2-40B4-BE49-F238E27FC236}">
                <a16:creationId xmlns:a16="http://schemas.microsoft.com/office/drawing/2014/main" id="{EAA0482B-12D4-4E64-A66B-69C31D7ACB81}"/>
              </a:ext>
            </a:extLst>
          </p:cNvPr>
          <p:cNvSpPr>
            <a:spLocks noChangeArrowheads="1"/>
          </p:cNvSpPr>
          <p:nvPr/>
        </p:nvSpPr>
        <p:spPr bwMode="auto">
          <a:xfrm>
            <a:off x="4886206" y="3928617"/>
            <a:ext cx="2165276" cy="157048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5.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Analizar datos de</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desempeño</a:t>
            </a:r>
          </a:p>
          <a:p>
            <a:pPr algn="ctr" eaLnBrk="1" hangingPunct="1">
              <a:spcBef>
                <a:spcPct val="0"/>
              </a:spcBef>
              <a:buSzTx/>
              <a:buFontTx/>
              <a:buNone/>
            </a:pPr>
            <a:endParaRPr lang="en-US" altLang="en-US" sz="2000" b="0" dirty="0">
              <a:solidFill>
                <a:schemeClr val="tx1"/>
              </a:solidFill>
              <a:latin typeface="Tahoma" pitchFamily="34" charset="0"/>
              <a:cs typeface="Times New Roman" pitchFamily="18" charset="0"/>
            </a:endParaRPr>
          </a:p>
        </p:txBody>
      </p:sp>
      <p:cxnSp>
        <p:nvCxnSpPr>
          <p:cNvPr id="13" name="Straight Arrow Connector 12" descr="Flecha que conecta los pasos 5 y 6 del ciclo RBM">
            <a:extLst>
              <a:ext uri="{FF2B5EF4-FFF2-40B4-BE49-F238E27FC236}">
                <a16:creationId xmlns:a16="http://schemas.microsoft.com/office/drawing/2014/main" id="{A7B7B0D7-EF20-428A-A1B0-03EE7F647A7B}"/>
              </a:ext>
            </a:extLst>
          </p:cNvPr>
          <p:cNvCxnSpPr>
            <a:cxnSpLocks/>
            <a:stCxn id="9" idx="1"/>
            <a:endCxn id="10" idx="3"/>
          </p:cNvCxnSpPr>
          <p:nvPr/>
        </p:nvCxnSpPr>
        <p:spPr>
          <a:xfrm flipH="1" flipV="1">
            <a:off x="4427996" y="4713858"/>
            <a:ext cx="45821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18" descr="Tomar decisiones de desempeño &#10;basado en el análisis&#10;">
            <a:extLst>
              <a:ext uri="{FF2B5EF4-FFF2-40B4-BE49-F238E27FC236}">
                <a16:creationId xmlns:a16="http://schemas.microsoft.com/office/drawing/2014/main" id="{A95FE998-104A-442A-8D8C-CA76E1C5422E}"/>
              </a:ext>
            </a:extLst>
          </p:cNvPr>
          <p:cNvSpPr>
            <a:spLocks noChangeArrowheads="1"/>
          </p:cNvSpPr>
          <p:nvPr/>
        </p:nvSpPr>
        <p:spPr bwMode="auto">
          <a:xfrm>
            <a:off x="2226946" y="3928616"/>
            <a:ext cx="2201050" cy="157048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6.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Tomar decisiones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 desempeño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basado en el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análisis</a:t>
            </a:r>
            <a:endParaRPr lang="en-US" altLang="en-US" sz="2000" b="0" dirty="0">
              <a:solidFill>
                <a:schemeClr val="tx1"/>
              </a:solidFill>
              <a:latin typeface="Tahoma" pitchFamily="34" charset="0"/>
              <a:cs typeface="Times New Roman" pitchFamily="18" charset="0"/>
            </a:endParaRPr>
          </a:p>
        </p:txBody>
      </p:sp>
      <p:cxnSp>
        <p:nvCxnSpPr>
          <p:cNvPr id="16" name="Elbow Connector 12" descr="Codo que conecta los pasos 1 y 6 del ciclo RBM">
            <a:extLst>
              <a:ext uri="{FF2B5EF4-FFF2-40B4-BE49-F238E27FC236}">
                <a16:creationId xmlns:a16="http://schemas.microsoft.com/office/drawing/2014/main" id="{54C5CCA9-6AC4-40BA-B656-A8322342FBD8}"/>
              </a:ext>
            </a:extLst>
          </p:cNvPr>
          <p:cNvCxnSpPr>
            <a:cxnSpLocks/>
            <a:stCxn id="10" idx="1"/>
            <a:endCxn id="6" idx="1"/>
          </p:cNvCxnSpPr>
          <p:nvPr/>
        </p:nvCxnSpPr>
        <p:spPr>
          <a:xfrm rot="10800000" flipH="1">
            <a:off x="2226945" y="2788414"/>
            <a:ext cx="1" cy="1925445"/>
          </a:xfrm>
          <a:prstGeom prst="bentConnector3">
            <a:avLst>
              <a:gd name="adj1" fmla="val -22860000000"/>
            </a:avLst>
          </a:prstGeom>
          <a:ln w="38100">
            <a:prstDash val="lgDashDot"/>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9112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7: Levantamiento de Datos en el Ciclo del Proyecto">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fontScale="90000"/>
          </a:bodyPr>
          <a:lstStyle/>
          <a:p>
            <a:pPr algn="l"/>
            <a:r>
              <a:rPr lang="es-ES" sz="4400" dirty="0"/>
              <a:t>Levantamiento de Datos en el Ciclo del Proyecto</a:t>
            </a:r>
            <a:endParaRPr lang="en-US" sz="4400" dirty="0"/>
          </a:p>
        </p:txBody>
      </p:sp>
      <p:sp>
        <p:nvSpPr>
          <p:cNvPr id="3" name="Content Placeholder 2" descr="Se levantan datos a lo largo del periodo de ejecución de los proyectos.&#10;">
            <a:extLst>
              <a:ext uri="{FF2B5EF4-FFF2-40B4-BE49-F238E27FC236}">
                <a16:creationId xmlns:a16="http://schemas.microsoft.com/office/drawing/2014/main" id="{899D53A3-0873-4795-B6D8-E299669A3614}"/>
              </a:ext>
            </a:extLst>
          </p:cNvPr>
          <p:cNvSpPr>
            <a:spLocks noGrp="1"/>
          </p:cNvSpPr>
          <p:nvPr>
            <p:ph sz="quarter" idx="13"/>
          </p:nvPr>
        </p:nvSpPr>
        <p:spPr>
          <a:xfrm>
            <a:off x="603384" y="1295887"/>
            <a:ext cx="10715649" cy="486021"/>
          </a:xfrm>
        </p:spPr>
        <p:txBody>
          <a:bodyPr>
            <a:normAutofit/>
          </a:bodyPr>
          <a:lstStyle/>
          <a:p>
            <a:pPr marL="0" indent="0">
              <a:buNone/>
            </a:pPr>
            <a:r>
              <a:rPr lang="es-ES" b="1" dirty="0"/>
              <a:t>Se levantan datos a lo largo del periodo de ejecución de los proyectos.</a:t>
            </a:r>
            <a:endParaRPr lang="en-US" b="1" dirty="0"/>
          </a:p>
        </p:txBody>
      </p:sp>
      <p:graphicFrame>
        <p:nvGraphicFramePr>
          <p:cNvPr id="5" name="Diagram 4" descr="Gráfica que representa al levantamiento de datos a lo largo del ciclo del proyecto, incluyendo: Línea de base, la implementación y la fase final.&#10;">
            <a:extLst>
              <a:ext uri="{FF2B5EF4-FFF2-40B4-BE49-F238E27FC236}">
                <a16:creationId xmlns:a16="http://schemas.microsoft.com/office/drawing/2014/main" id="{2E730B88-B0C6-40B7-B3A3-49C253D7B3D7}"/>
              </a:ext>
            </a:extLst>
          </p:cNvPr>
          <p:cNvGraphicFramePr/>
          <p:nvPr>
            <p:extLst>
              <p:ext uri="{D42A27DB-BD31-4B8C-83A1-F6EECF244321}">
                <p14:modId xmlns:p14="http://schemas.microsoft.com/office/powerpoint/2010/main" val="808688866"/>
              </p:ext>
            </p:extLst>
          </p:nvPr>
        </p:nvGraphicFramePr>
        <p:xfrm>
          <a:off x="480242" y="1671145"/>
          <a:ext cx="10937631" cy="4369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79583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8: ¿Por qué se Levantan Datos?">
            <a:extLst>
              <a:ext uri="{FF2B5EF4-FFF2-40B4-BE49-F238E27FC236}">
                <a16:creationId xmlns:a16="http://schemas.microsoft.com/office/drawing/2014/main" id="{DEF7C575-2B6A-47AC-ABAA-7381AAA98CFB}"/>
              </a:ext>
            </a:extLst>
          </p:cNvPr>
          <p:cNvSpPr>
            <a:spLocks noGrp="1"/>
          </p:cNvSpPr>
          <p:nvPr>
            <p:ph type="title"/>
          </p:nvPr>
        </p:nvSpPr>
        <p:spPr>
          <a:xfrm>
            <a:off x="649705" y="86567"/>
            <a:ext cx="9006203" cy="1183566"/>
          </a:xfrm>
        </p:spPr>
        <p:txBody>
          <a:bodyPr/>
          <a:lstStyle/>
          <a:p>
            <a:r>
              <a:rPr lang="en-US" dirty="0"/>
              <a:t>¿Por </a:t>
            </a:r>
            <a:r>
              <a:rPr lang="en-US" dirty="0" err="1"/>
              <a:t>qué</a:t>
            </a:r>
            <a:r>
              <a:rPr lang="en-US" dirty="0"/>
              <a:t> se </a:t>
            </a:r>
            <a:r>
              <a:rPr lang="en-US" dirty="0" err="1"/>
              <a:t>Levantan</a:t>
            </a:r>
            <a:r>
              <a:rPr lang="en-US" dirty="0"/>
              <a:t> </a:t>
            </a:r>
            <a:r>
              <a:rPr lang="en-US" dirty="0" err="1"/>
              <a:t>Datos</a:t>
            </a:r>
            <a:r>
              <a:rPr lang="en-US" dirty="0"/>
              <a:t>?</a:t>
            </a:r>
          </a:p>
        </p:txBody>
      </p:sp>
      <p:sp>
        <p:nvSpPr>
          <p:cNvPr id="4" name="Oval 3">
            <a:extLst>
              <a:ext uri="{FF2B5EF4-FFF2-40B4-BE49-F238E27FC236}">
                <a16:creationId xmlns:a16="http://schemas.microsoft.com/office/drawing/2014/main" id="{A1ACA612-630C-4607-BC11-45BAF812DFF1}"/>
              </a:ext>
              <a:ext uri="{C183D7F6-B498-43B3-948B-1728B52AA6E4}">
                <adec:decorative xmlns:adec="http://schemas.microsoft.com/office/drawing/2017/decorative" val="1"/>
              </a:ext>
            </a:extLst>
          </p:cNvPr>
          <p:cNvSpPr/>
          <p:nvPr/>
        </p:nvSpPr>
        <p:spPr>
          <a:xfrm>
            <a:off x="736702" y="1911164"/>
            <a:ext cx="919053" cy="91905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ctangle 5" descr="Apretón de manos">
            <a:extLst>
              <a:ext uri="{FF2B5EF4-FFF2-40B4-BE49-F238E27FC236}">
                <a16:creationId xmlns:a16="http://schemas.microsoft.com/office/drawing/2014/main" id="{A88A6EFA-C1D7-4F4C-9A29-1C1AC10AC67E}"/>
              </a:ext>
            </a:extLst>
          </p:cNvPr>
          <p:cNvSpPr/>
          <p:nvPr/>
        </p:nvSpPr>
        <p:spPr>
          <a:xfrm>
            <a:off x="929703" y="2104165"/>
            <a:ext cx="533051" cy="53305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Freeform: Shape 6" descr="Para demostrar la rendición de cuentas - el cumplimiento de los compromisos adquiridos.&#10;">
            <a:extLst>
              <a:ext uri="{FF2B5EF4-FFF2-40B4-BE49-F238E27FC236}">
                <a16:creationId xmlns:a16="http://schemas.microsoft.com/office/drawing/2014/main" id="{202B55CD-CE15-4D82-A8D3-EFF1D303BCCD}"/>
              </a:ext>
            </a:extLst>
          </p:cNvPr>
          <p:cNvSpPr/>
          <p:nvPr/>
        </p:nvSpPr>
        <p:spPr>
          <a:xfrm>
            <a:off x="1852695" y="1483818"/>
            <a:ext cx="2166340" cy="1773745"/>
          </a:xfrm>
          <a:custGeom>
            <a:avLst/>
            <a:gdLst>
              <a:gd name="connsiteX0" fmla="*/ 0 w 2166340"/>
              <a:gd name="connsiteY0" fmla="*/ 0 h 1773745"/>
              <a:gd name="connsiteX1" fmla="*/ 2166340 w 2166340"/>
              <a:gd name="connsiteY1" fmla="*/ 0 h 1773745"/>
              <a:gd name="connsiteX2" fmla="*/ 2166340 w 2166340"/>
              <a:gd name="connsiteY2" fmla="*/ 1773745 h 1773745"/>
              <a:gd name="connsiteX3" fmla="*/ 0 w 2166340"/>
              <a:gd name="connsiteY3" fmla="*/ 1773745 h 1773745"/>
              <a:gd name="connsiteX4" fmla="*/ 0 w 2166340"/>
              <a:gd name="connsiteY4" fmla="*/ 0 h 177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340" h="1773745">
                <a:moveTo>
                  <a:pt x="0" y="0"/>
                </a:moveTo>
                <a:lnTo>
                  <a:pt x="2166340" y="0"/>
                </a:lnTo>
                <a:lnTo>
                  <a:pt x="2166340" y="1773745"/>
                </a:lnTo>
                <a:lnTo>
                  <a:pt x="0" y="1773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endParaRPr lang="en-US" sz="1800" b="1" kern="1200" dirty="0"/>
          </a:p>
          <a:p>
            <a:pPr marL="0" lvl="0" indent="0" algn="l" defTabSz="800100">
              <a:spcBef>
                <a:spcPct val="0"/>
              </a:spcBef>
              <a:spcAft>
                <a:spcPct val="35000"/>
              </a:spcAft>
              <a:buNone/>
            </a:pPr>
            <a:r>
              <a:rPr lang="es-ES" sz="1800" b="1" kern="1200" dirty="0"/>
              <a:t>Para demostrar la rendición de cuentas - </a:t>
            </a:r>
            <a:r>
              <a:rPr lang="es-ES" sz="1800" b="0" kern="1200" dirty="0"/>
              <a:t>el cumplimiento de los compromisos adquiridos.</a:t>
            </a:r>
            <a:endParaRPr lang="en-US" sz="1400" b="0" kern="1200" dirty="0"/>
          </a:p>
        </p:txBody>
      </p:sp>
      <p:sp>
        <p:nvSpPr>
          <p:cNvPr id="8" name="Oval 7">
            <a:extLst>
              <a:ext uri="{FF2B5EF4-FFF2-40B4-BE49-F238E27FC236}">
                <a16:creationId xmlns:a16="http://schemas.microsoft.com/office/drawing/2014/main" id="{4F0B395E-B1CF-4A9E-95A9-B2899D03C9DB}"/>
              </a:ext>
              <a:ext uri="{C183D7F6-B498-43B3-948B-1728B52AA6E4}">
                <adec:decorative xmlns:adec="http://schemas.microsoft.com/office/drawing/2017/decorative" val="1"/>
              </a:ext>
            </a:extLst>
          </p:cNvPr>
          <p:cNvSpPr/>
          <p:nvPr/>
        </p:nvSpPr>
        <p:spPr>
          <a:xfrm>
            <a:off x="4396504" y="1911164"/>
            <a:ext cx="919053" cy="91905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descr="Persona y un bombillo que representa una idea.">
            <a:extLst>
              <a:ext uri="{FF2B5EF4-FFF2-40B4-BE49-F238E27FC236}">
                <a16:creationId xmlns:a16="http://schemas.microsoft.com/office/drawing/2014/main" id="{96BB9C0D-ADAA-4CBD-8446-A8C4333B1454}"/>
              </a:ext>
            </a:extLst>
          </p:cNvPr>
          <p:cNvSpPr/>
          <p:nvPr/>
        </p:nvSpPr>
        <p:spPr>
          <a:xfrm>
            <a:off x="4589506" y="2104165"/>
            <a:ext cx="533051" cy="53305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Shape 9" descr="Para fomentar el aprendizaje: Se usa evidencia y se reportan los hallazgos para apoyar el aprendizaje interno y externo. &#10;">
            <a:extLst>
              <a:ext uri="{FF2B5EF4-FFF2-40B4-BE49-F238E27FC236}">
                <a16:creationId xmlns:a16="http://schemas.microsoft.com/office/drawing/2014/main" id="{3789040D-ED10-47C4-93DE-B3FF7ADEC5BC}"/>
              </a:ext>
            </a:extLst>
          </p:cNvPr>
          <p:cNvSpPr/>
          <p:nvPr/>
        </p:nvSpPr>
        <p:spPr>
          <a:xfrm>
            <a:off x="5512498" y="1911164"/>
            <a:ext cx="2166340" cy="919053"/>
          </a:xfrm>
          <a:custGeom>
            <a:avLst/>
            <a:gdLst>
              <a:gd name="connsiteX0" fmla="*/ 0 w 2166340"/>
              <a:gd name="connsiteY0" fmla="*/ 0 h 919053"/>
              <a:gd name="connsiteX1" fmla="*/ 2166340 w 2166340"/>
              <a:gd name="connsiteY1" fmla="*/ 0 h 919053"/>
              <a:gd name="connsiteX2" fmla="*/ 2166340 w 2166340"/>
              <a:gd name="connsiteY2" fmla="*/ 919053 h 919053"/>
              <a:gd name="connsiteX3" fmla="*/ 0 w 2166340"/>
              <a:gd name="connsiteY3" fmla="*/ 919053 h 919053"/>
              <a:gd name="connsiteX4" fmla="*/ 0 w 2166340"/>
              <a:gd name="connsiteY4" fmla="*/ 0 h 91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340" h="919053">
                <a:moveTo>
                  <a:pt x="0" y="0"/>
                </a:moveTo>
                <a:lnTo>
                  <a:pt x="2166340" y="0"/>
                </a:lnTo>
                <a:lnTo>
                  <a:pt x="2166340" y="919053"/>
                </a:lnTo>
                <a:lnTo>
                  <a:pt x="0" y="9190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s-ES" sz="1800" b="1" kern="1200" dirty="0"/>
              <a:t>Para fomentar el aprendizaje: </a:t>
            </a:r>
            <a:r>
              <a:rPr lang="es-ES" sz="1800" b="0" kern="1200" dirty="0"/>
              <a:t>Se</a:t>
            </a:r>
            <a:r>
              <a:rPr lang="es-ES" sz="1800" b="1" kern="1200" dirty="0"/>
              <a:t> </a:t>
            </a:r>
            <a:r>
              <a:rPr lang="es-ES" sz="1800" b="0" kern="1200" dirty="0"/>
              <a:t>usa evidencia y se reportan los hallazgos para apoyar el aprendizaje interno y externo. </a:t>
            </a:r>
            <a:endParaRPr lang="en-US" sz="1400" b="0" kern="1200" dirty="0"/>
          </a:p>
        </p:txBody>
      </p:sp>
      <p:sp>
        <p:nvSpPr>
          <p:cNvPr id="11" name="Oval 10">
            <a:extLst>
              <a:ext uri="{FF2B5EF4-FFF2-40B4-BE49-F238E27FC236}">
                <a16:creationId xmlns:a16="http://schemas.microsoft.com/office/drawing/2014/main" id="{617A6A61-BD9E-48C1-9CAF-17915D695711}"/>
              </a:ext>
              <a:ext uri="{C183D7F6-B498-43B3-948B-1728B52AA6E4}">
                <adec:decorative xmlns:adec="http://schemas.microsoft.com/office/drawing/2017/decorative" val="1"/>
              </a:ext>
            </a:extLst>
          </p:cNvPr>
          <p:cNvSpPr/>
          <p:nvPr/>
        </p:nvSpPr>
        <p:spPr>
          <a:xfrm>
            <a:off x="8056307" y="1911164"/>
            <a:ext cx="919053" cy="91905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tangle 11" descr="Una lupa que magnifica un insecto.">
            <a:extLst>
              <a:ext uri="{FF2B5EF4-FFF2-40B4-BE49-F238E27FC236}">
                <a16:creationId xmlns:a16="http://schemas.microsoft.com/office/drawing/2014/main" id="{DAE52C9B-A706-4320-8DA0-33FA7C74C1EC}"/>
              </a:ext>
            </a:extLst>
          </p:cNvPr>
          <p:cNvSpPr/>
          <p:nvPr/>
        </p:nvSpPr>
        <p:spPr>
          <a:xfrm>
            <a:off x="8249308" y="2104165"/>
            <a:ext cx="533051" cy="53305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eform: Shape 12" descr="Explorar: Definir qué funciona y qué no y por qué.&#10;">
            <a:extLst>
              <a:ext uri="{FF2B5EF4-FFF2-40B4-BE49-F238E27FC236}">
                <a16:creationId xmlns:a16="http://schemas.microsoft.com/office/drawing/2014/main" id="{DA5DB446-F321-413E-9D16-5B148F3AB67B}"/>
              </a:ext>
            </a:extLst>
          </p:cNvPr>
          <p:cNvSpPr/>
          <p:nvPr/>
        </p:nvSpPr>
        <p:spPr>
          <a:xfrm>
            <a:off x="9172301" y="1911164"/>
            <a:ext cx="2166340" cy="919053"/>
          </a:xfrm>
          <a:custGeom>
            <a:avLst/>
            <a:gdLst>
              <a:gd name="connsiteX0" fmla="*/ 0 w 2166340"/>
              <a:gd name="connsiteY0" fmla="*/ 0 h 919053"/>
              <a:gd name="connsiteX1" fmla="*/ 2166340 w 2166340"/>
              <a:gd name="connsiteY1" fmla="*/ 0 h 919053"/>
              <a:gd name="connsiteX2" fmla="*/ 2166340 w 2166340"/>
              <a:gd name="connsiteY2" fmla="*/ 919053 h 919053"/>
              <a:gd name="connsiteX3" fmla="*/ 0 w 2166340"/>
              <a:gd name="connsiteY3" fmla="*/ 919053 h 919053"/>
              <a:gd name="connsiteX4" fmla="*/ 0 w 2166340"/>
              <a:gd name="connsiteY4" fmla="*/ 0 h 91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340" h="919053">
                <a:moveTo>
                  <a:pt x="0" y="0"/>
                </a:moveTo>
                <a:lnTo>
                  <a:pt x="2166340" y="0"/>
                </a:lnTo>
                <a:lnTo>
                  <a:pt x="2166340" y="919053"/>
                </a:lnTo>
                <a:lnTo>
                  <a:pt x="0" y="9190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ES" sz="2000" b="1" kern="1200" dirty="0"/>
              <a:t>Explorar: </a:t>
            </a:r>
            <a:r>
              <a:rPr lang="es-ES" sz="2000" b="0" kern="1200" dirty="0"/>
              <a:t>Definir qué funciona y qué no y por qué.</a:t>
            </a:r>
            <a:endParaRPr lang="en-US" sz="1600" b="0" kern="1200" dirty="0"/>
          </a:p>
        </p:txBody>
      </p:sp>
      <p:sp>
        <p:nvSpPr>
          <p:cNvPr id="14" name="Oval 13">
            <a:extLst>
              <a:ext uri="{FF2B5EF4-FFF2-40B4-BE49-F238E27FC236}">
                <a16:creationId xmlns:a16="http://schemas.microsoft.com/office/drawing/2014/main" id="{09926D1C-031E-474E-9BAD-D0E7B0DF183E}"/>
              </a:ext>
              <a:ext uri="{C183D7F6-B498-43B3-948B-1728B52AA6E4}">
                <adec:decorative xmlns:adec="http://schemas.microsoft.com/office/drawing/2017/decorative" val="1"/>
              </a:ext>
            </a:extLst>
          </p:cNvPr>
          <p:cNvSpPr/>
          <p:nvPr/>
        </p:nvSpPr>
        <p:spPr>
          <a:xfrm>
            <a:off x="736702" y="4081909"/>
            <a:ext cx="919053" cy="91905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Rectangle 14" descr="Documento">
            <a:extLst>
              <a:ext uri="{FF2B5EF4-FFF2-40B4-BE49-F238E27FC236}">
                <a16:creationId xmlns:a16="http://schemas.microsoft.com/office/drawing/2014/main" id="{ABF84DC9-94D2-48A5-A48A-19D1239E0579}"/>
              </a:ext>
            </a:extLst>
          </p:cNvPr>
          <p:cNvSpPr/>
          <p:nvPr/>
        </p:nvSpPr>
        <p:spPr>
          <a:xfrm>
            <a:off x="929703" y="4274910"/>
            <a:ext cx="533051" cy="53305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Shape 15" descr="Documentar -  Crear y asentar  un registro institucional.- Reportar el desempeño &#10;">
            <a:extLst>
              <a:ext uri="{FF2B5EF4-FFF2-40B4-BE49-F238E27FC236}">
                <a16:creationId xmlns:a16="http://schemas.microsoft.com/office/drawing/2014/main" id="{BAE82640-E00F-46E2-BEAD-BB118454C757}"/>
              </a:ext>
            </a:extLst>
          </p:cNvPr>
          <p:cNvSpPr/>
          <p:nvPr/>
        </p:nvSpPr>
        <p:spPr>
          <a:xfrm>
            <a:off x="1852695" y="4081909"/>
            <a:ext cx="2166340" cy="919053"/>
          </a:xfrm>
          <a:custGeom>
            <a:avLst/>
            <a:gdLst>
              <a:gd name="connsiteX0" fmla="*/ 0 w 2166340"/>
              <a:gd name="connsiteY0" fmla="*/ 0 h 919053"/>
              <a:gd name="connsiteX1" fmla="*/ 2166340 w 2166340"/>
              <a:gd name="connsiteY1" fmla="*/ 0 h 919053"/>
              <a:gd name="connsiteX2" fmla="*/ 2166340 w 2166340"/>
              <a:gd name="connsiteY2" fmla="*/ 919053 h 919053"/>
              <a:gd name="connsiteX3" fmla="*/ 0 w 2166340"/>
              <a:gd name="connsiteY3" fmla="*/ 919053 h 919053"/>
              <a:gd name="connsiteX4" fmla="*/ 0 w 2166340"/>
              <a:gd name="connsiteY4" fmla="*/ 0 h 91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340" h="919053">
                <a:moveTo>
                  <a:pt x="0" y="0"/>
                </a:moveTo>
                <a:lnTo>
                  <a:pt x="2166340" y="0"/>
                </a:lnTo>
                <a:lnTo>
                  <a:pt x="2166340" y="919053"/>
                </a:lnTo>
                <a:lnTo>
                  <a:pt x="0" y="9190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ES" sz="2000" b="1" kern="1200" dirty="0"/>
              <a:t>Documentar - </a:t>
            </a:r>
            <a:r>
              <a:rPr lang="es-ES" sz="2000" b="0" kern="1200" dirty="0"/>
              <a:t> Crear y asentar  un registro institucional.- Reportar el desempeño </a:t>
            </a:r>
            <a:endParaRPr lang="en-US" sz="1600" b="0" kern="1200" dirty="0"/>
          </a:p>
        </p:txBody>
      </p:sp>
      <p:sp>
        <p:nvSpPr>
          <p:cNvPr id="17" name="Oval 16">
            <a:extLst>
              <a:ext uri="{FF2B5EF4-FFF2-40B4-BE49-F238E27FC236}">
                <a16:creationId xmlns:a16="http://schemas.microsoft.com/office/drawing/2014/main" id="{761F2DA8-64F1-4A8D-A587-61680FCF46B3}"/>
              </a:ext>
              <a:ext uri="{C183D7F6-B498-43B3-948B-1728B52AA6E4}">
                <adec:decorative xmlns:adec="http://schemas.microsoft.com/office/drawing/2017/decorative" val="1"/>
              </a:ext>
            </a:extLst>
          </p:cNvPr>
          <p:cNvSpPr/>
          <p:nvPr/>
        </p:nvSpPr>
        <p:spPr>
          <a:xfrm>
            <a:off x="4396504" y="4081909"/>
            <a:ext cx="919053" cy="91905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ctangle 17" descr="Varias manos juntas que representan la colaboración.">
            <a:extLst>
              <a:ext uri="{FF2B5EF4-FFF2-40B4-BE49-F238E27FC236}">
                <a16:creationId xmlns:a16="http://schemas.microsoft.com/office/drawing/2014/main" id="{53837618-160A-46B4-9FCD-CBE024CBC956}"/>
              </a:ext>
            </a:extLst>
          </p:cNvPr>
          <p:cNvSpPr/>
          <p:nvPr/>
        </p:nvSpPr>
        <p:spPr>
          <a:xfrm>
            <a:off x="4589506" y="4274910"/>
            <a:ext cx="533051" cy="533051"/>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reeform: Shape 18" descr="Involucrar: Involucrar a las partes interesadas a través de un proceso participativo.&#10;">
            <a:extLst>
              <a:ext uri="{FF2B5EF4-FFF2-40B4-BE49-F238E27FC236}">
                <a16:creationId xmlns:a16="http://schemas.microsoft.com/office/drawing/2014/main" id="{A9530077-891C-489B-AAD1-78CDD494B089}"/>
              </a:ext>
            </a:extLst>
          </p:cNvPr>
          <p:cNvSpPr/>
          <p:nvPr/>
        </p:nvSpPr>
        <p:spPr>
          <a:xfrm>
            <a:off x="5512498" y="4081909"/>
            <a:ext cx="2166340" cy="919053"/>
          </a:xfrm>
          <a:custGeom>
            <a:avLst/>
            <a:gdLst>
              <a:gd name="connsiteX0" fmla="*/ 0 w 2166340"/>
              <a:gd name="connsiteY0" fmla="*/ 0 h 919053"/>
              <a:gd name="connsiteX1" fmla="*/ 2166340 w 2166340"/>
              <a:gd name="connsiteY1" fmla="*/ 0 h 919053"/>
              <a:gd name="connsiteX2" fmla="*/ 2166340 w 2166340"/>
              <a:gd name="connsiteY2" fmla="*/ 919053 h 919053"/>
              <a:gd name="connsiteX3" fmla="*/ 0 w 2166340"/>
              <a:gd name="connsiteY3" fmla="*/ 919053 h 919053"/>
              <a:gd name="connsiteX4" fmla="*/ 0 w 2166340"/>
              <a:gd name="connsiteY4" fmla="*/ 0 h 91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340" h="919053">
                <a:moveTo>
                  <a:pt x="0" y="0"/>
                </a:moveTo>
                <a:lnTo>
                  <a:pt x="2166340" y="0"/>
                </a:lnTo>
                <a:lnTo>
                  <a:pt x="2166340" y="919053"/>
                </a:lnTo>
                <a:lnTo>
                  <a:pt x="0" y="9190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s-ES" sz="1800" b="1" kern="1200" dirty="0"/>
              <a:t>Involucrar</a:t>
            </a:r>
            <a:r>
              <a:rPr lang="es-ES" sz="1800" b="0" kern="1200" dirty="0"/>
              <a:t>: Involucrar a las partes interesadas a través de un proceso participativo.</a:t>
            </a:r>
            <a:endParaRPr lang="en-US" sz="1400" b="0" kern="1200" dirty="0"/>
          </a:p>
        </p:txBody>
      </p:sp>
      <p:sp>
        <p:nvSpPr>
          <p:cNvPr id="20" name="Oval 19">
            <a:extLst>
              <a:ext uri="{FF2B5EF4-FFF2-40B4-BE49-F238E27FC236}">
                <a16:creationId xmlns:a16="http://schemas.microsoft.com/office/drawing/2014/main" id="{76BB90B6-D95A-4C68-98E8-B22DCC138846}"/>
              </a:ext>
              <a:ext uri="{C183D7F6-B498-43B3-948B-1728B52AA6E4}">
                <adec:decorative xmlns:adec="http://schemas.microsoft.com/office/drawing/2017/decorative" val="1"/>
              </a:ext>
            </a:extLst>
          </p:cNvPr>
          <p:cNvSpPr/>
          <p:nvPr/>
        </p:nvSpPr>
        <p:spPr>
          <a:xfrm>
            <a:off x="8056307" y="4081909"/>
            <a:ext cx="919053" cy="91905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Rectangle 20" descr="Un megáfono.">
            <a:extLst>
              <a:ext uri="{FF2B5EF4-FFF2-40B4-BE49-F238E27FC236}">
                <a16:creationId xmlns:a16="http://schemas.microsoft.com/office/drawing/2014/main" id="{81EFEE7B-B347-4805-AC22-417AF6B08F9C}"/>
              </a:ext>
            </a:extLst>
          </p:cNvPr>
          <p:cNvSpPr/>
          <p:nvPr/>
        </p:nvSpPr>
        <p:spPr>
          <a:xfrm>
            <a:off x="8249308" y="4274910"/>
            <a:ext cx="533051" cy="533051"/>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reeform: Shape 21" descr="Para obtener apoyo: Demostrar resultados para ganarse el apoyo de las partes interesadas.&#10;">
            <a:extLst>
              <a:ext uri="{FF2B5EF4-FFF2-40B4-BE49-F238E27FC236}">
                <a16:creationId xmlns:a16="http://schemas.microsoft.com/office/drawing/2014/main" id="{AF43A374-2120-483D-9BC6-650E8A2920CF}"/>
              </a:ext>
            </a:extLst>
          </p:cNvPr>
          <p:cNvSpPr/>
          <p:nvPr/>
        </p:nvSpPr>
        <p:spPr>
          <a:xfrm>
            <a:off x="9172301" y="4081909"/>
            <a:ext cx="2166340" cy="919053"/>
          </a:xfrm>
          <a:custGeom>
            <a:avLst/>
            <a:gdLst>
              <a:gd name="connsiteX0" fmla="*/ 0 w 2166340"/>
              <a:gd name="connsiteY0" fmla="*/ 0 h 919053"/>
              <a:gd name="connsiteX1" fmla="*/ 2166340 w 2166340"/>
              <a:gd name="connsiteY1" fmla="*/ 0 h 919053"/>
              <a:gd name="connsiteX2" fmla="*/ 2166340 w 2166340"/>
              <a:gd name="connsiteY2" fmla="*/ 919053 h 919053"/>
              <a:gd name="connsiteX3" fmla="*/ 0 w 2166340"/>
              <a:gd name="connsiteY3" fmla="*/ 919053 h 919053"/>
              <a:gd name="connsiteX4" fmla="*/ 0 w 2166340"/>
              <a:gd name="connsiteY4" fmla="*/ 0 h 91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340" h="919053">
                <a:moveTo>
                  <a:pt x="0" y="0"/>
                </a:moveTo>
                <a:lnTo>
                  <a:pt x="2166340" y="0"/>
                </a:lnTo>
                <a:lnTo>
                  <a:pt x="2166340" y="919053"/>
                </a:lnTo>
                <a:lnTo>
                  <a:pt x="0" y="9190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s-ES" sz="1800" b="1" kern="1200" dirty="0"/>
              <a:t>Para obtener apoyo: </a:t>
            </a:r>
            <a:r>
              <a:rPr lang="es-ES" sz="1800" b="0" kern="1200" dirty="0"/>
              <a:t>Demostrar resultados para ganarse el apoyo de las partes interesadas.</a:t>
            </a:r>
            <a:endParaRPr lang="en-US" sz="1400" b="0" kern="1200" dirty="0"/>
          </a:p>
        </p:txBody>
      </p:sp>
      <p:sp>
        <p:nvSpPr>
          <p:cNvPr id="5" name="Footer Placeholder 1">
            <a:extLst>
              <a:ext uri="{FF2B5EF4-FFF2-40B4-BE49-F238E27FC236}">
                <a16:creationId xmlns:a16="http://schemas.microsoft.com/office/drawing/2014/main" id="{7919536A-96AB-4964-B166-97BA1961A4B9}"/>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9672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par>
                                <p:cTn id="22" presetID="14"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par>
                                <p:cTn id="44" presetID="14"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P spid="19"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9: Instrumentos y Metodologías para el Levantamiento de Datos">
            <a:extLst>
              <a:ext uri="{FF2B5EF4-FFF2-40B4-BE49-F238E27FC236}">
                <a16:creationId xmlns:a16="http://schemas.microsoft.com/office/drawing/2014/main" id="{F582347F-2349-4D03-AA7F-D14C9E9EC1DD}"/>
              </a:ext>
            </a:extLst>
          </p:cNvPr>
          <p:cNvSpPr>
            <a:spLocks noGrp="1"/>
          </p:cNvSpPr>
          <p:nvPr>
            <p:ph type="title"/>
          </p:nvPr>
        </p:nvSpPr>
        <p:spPr>
          <a:xfrm>
            <a:off x="433137" y="0"/>
            <a:ext cx="10459914" cy="1325563"/>
          </a:xfrm>
        </p:spPr>
        <p:txBody>
          <a:bodyPr>
            <a:normAutofit/>
          </a:bodyPr>
          <a:lstStyle/>
          <a:p>
            <a:r>
              <a:rPr lang="es-ES" sz="4000" dirty="0"/>
              <a:t>Instrumentos y </a:t>
            </a:r>
            <a:r>
              <a:rPr lang="es-ES" sz="4000" dirty="0" err="1"/>
              <a:t>Metodolog</a:t>
            </a:r>
            <a:r>
              <a:rPr lang="en-US" sz="4000" dirty="0" err="1"/>
              <a:t>ía</a:t>
            </a:r>
            <a:r>
              <a:rPr lang="es-ES" sz="4000" dirty="0"/>
              <a:t>s para el </a:t>
            </a:r>
            <a:r>
              <a:rPr lang="es-ES" sz="3600" dirty="0"/>
              <a:t>Levantamiento de Datos</a:t>
            </a:r>
            <a:endParaRPr lang="en-US" sz="4000" dirty="0"/>
          </a:p>
        </p:txBody>
      </p:sp>
      <p:sp>
        <p:nvSpPr>
          <p:cNvPr id="4" name="Text Placeholder 3" descr="Primarios (Datos levantados por el proyecto)&#10;">
            <a:extLst>
              <a:ext uri="{FF2B5EF4-FFF2-40B4-BE49-F238E27FC236}">
                <a16:creationId xmlns:a16="http://schemas.microsoft.com/office/drawing/2014/main" id="{F44B2FC9-44EF-4DB6-870F-55D77CFD538C}"/>
              </a:ext>
            </a:extLst>
          </p:cNvPr>
          <p:cNvSpPr>
            <a:spLocks noGrp="1"/>
          </p:cNvSpPr>
          <p:nvPr>
            <p:ph type="body" idx="1"/>
          </p:nvPr>
        </p:nvSpPr>
        <p:spPr>
          <a:xfrm>
            <a:off x="528554" y="1200673"/>
            <a:ext cx="5465846" cy="492152"/>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err="1">
                <a:solidFill>
                  <a:schemeClr val="bg1"/>
                </a:solidFill>
              </a:rPr>
              <a:t>Primarios</a:t>
            </a:r>
            <a:r>
              <a:rPr lang="en-US" dirty="0">
                <a:solidFill>
                  <a:schemeClr val="accent6">
                    <a:lumMod val="50000"/>
                  </a:schemeClr>
                </a:solidFill>
              </a:rPr>
              <a:t> </a:t>
            </a:r>
            <a:r>
              <a:rPr lang="en-US" sz="2000" b="0" dirty="0"/>
              <a:t>(</a:t>
            </a:r>
            <a:r>
              <a:rPr lang="en-US" sz="2000" b="0" dirty="0" err="1"/>
              <a:t>Datos</a:t>
            </a:r>
            <a:r>
              <a:rPr lang="en-US" sz="2000" b="0" dirty="0"/>
              <a:t> </a:t>
            </a:r>
            <a:r>
              <a:rPr lang="en-US" sz="2000" b="0" dirty="0" err="1"/>
              <a:t>levantados</a:t>
            </a:r>
            <a:r>
              <a:rPr lang="en-US" sz="2000" b="0" dirty="0"/>
              <a:t> </a:t>
            </a:r>
            <a:r>
              <a:rPr lang="en-US" sz="2000" b="0" dirty="0" err="1"/>
              <a:t>por</a:t>
            </a:r>
            <a:r>
              <a:rPr lang="en-US" sz="2000" b="0" dirty="0"/>
              <a:t> </a:t>
            </a:r>
            <a:r>
              <a:rPr lang="en-US" sz="2000" b="0" dirty="0" err="1"/>
              <a:t>el</a:t>
            </a:r>
            <a:r>
              <a:rPr lang="en-US" sz="2000" b="0" dirty="0"/>
              <a:t> </a:t>
            </a:r>
            <a:r>
              <a:rPr lang="en-US" sz="2000" b="0" dirty="0" err="1"/>
              <a:t>proyecto</a:t>
            </a:r>
            <a:r>
              <a:rPr lang="en-US" sz="2000" b="0" dirty="0"/>
              <a:t>)</a:t>
            </a:r>
            <a:endParaRPr lang="en-US" b="0" dirty="0"/>
          </a:p>
        </p:txBody>
      </p:sp>
      <p:sp>
        <p:nvSpPr>
          <p:cNvPr id="5" name="Content Placeholder 4" descr="Entrevistas&#10;Fuente clave, grupo (p. ej., comunidad)&#10;Encuestas y cuestionarios&#10;Encuestas familiares (Formularios de admisión)&#10;Encuestas de satisfacción&#10;Encuestas en línea&#10;Observación directa (estructurada o no estructurada)&#10;Registros de visitas in situ&#10;Listas de verificación de prestación de servicios (por ejemplo, lugar de trabajo, escuelas, etc.)&#10;Pruebas de conocimientos o competencias&#10;Registros del proyecto (por ejemplo, listas de asistencia, registros de reuniones, formularios de inscripción)&#10;">
            <a:extLst>
              <a:ext uri="{FF2B5EF4-FFF2-40B4-BE49-F238E27FC236}">
                <a16:creationId xmlns:a16="http://schemas.microsoft.com/office/drawing/2014/main" id="{B63E13B2-815B-4F9D-BB15-AECDB179267E}"/>
              </a:ext>
            </a:extLst>
          </p:cNvPr>
          <p:cNvSpPr>
            <a:spLocks noGrp="1"/>
          </p:cNvSpPr>
          <p:nvPr>
            <p:ph sz="half" idx="2"/>
          </p:nvPr>
        </p:nvSpPr>
        <p:spPr>
          <a:xfrm>
            <a:off x="528554" y="1768949"/>
            <a:ext cx="5465846" cy="4212487"/>
          </a:xfrm>
          <a:solidFill>
            <a:srgbClr val="F8F8F8"/>
          </a:solidFill>
        </p:spPr>
        <p:txBody>
          <a:bodyPr>
            <a:normAutofit fontScale="85000" lnSpcReduction="20000"/>
          </a:bodyPr>
          <a:lstStyle/>
          <a:p>
            <a:r>
              <a:rPr lang="en-US" altLang="en-US" sz="2400" dirty="0" err="1"/>
              <a:t>Entrevistas</a:t>
            </a:r>
            <a:endParaRPr lang="en-US" altLang="en-US" sz="2400" dirty="0"/>
          </a:p>
          <a:p>
            <a:pPr lvl="1"/>
            <a:r>
              <a:rPr lang="es-ES" altLang="en-US" sz="1900" dirty="0"/>
              <a:t>Fuente clave, grupo (p. ej., comunidad)</a:t>
            </a:r>
          </a:p>
          <a:p>
            <a:r>
              <a:rPr lang="en-US" altLang="en-US" sz="2400" dirty="0" err="1"/>
              <a:t>Encuestas</a:t>
            </a:r>
            <a:r>
              <a:rPr lang="en-US" altLang="en-US" sz="2400" dirty="0"/>
              <a:t> y </a:t>
            </a:r>
            <a:r>
              <a:rPr lang="en-US" altLang="en-US" sz="2400" dirty="0" err="1"/>
              <a:t>cuestionarios</a:t>
            </a:r>
            <a:endParaRPr lang="en-US" altLang="en-US" sz="2400" dirty="0"/>
          </a:p>
          <a:p>
            <a:pPr lvl="1"/>
            <a:r>
              <a:rPr lang="es-ES" altLang="en-US" sz="1800" dirty="0"/>
              <a:t>Encuestas familiares </a:t>
            </a:r>
            <a:r>
              <a:rPr lang="en-US" altLang="en-US" sz="1800" dirty="0"/>
              <a:t>(</a:t>
            </a:r>
            <a:r>
              <a:rPr lang="en-US" altLang="en-US" sz="1800" dirty="0" err="1"/>
              <a:t>Formularios</a:t>
            </a:r>
            <a:r>
              <a:rPr lang="en-US" altLang="en-US" sz="1800" dirty="0"/>
              <a:t> de </a:t>
            </a:r>
            <a:r>
              <a:rPr lang="en-US" altLang="en-US" sz="1800" dirty="0" err="1"/>
              <a:t>admisión</a:t>
            </a:r>
            <a:r>
              <a:rPr lang="en-US" altLang="en-US" sz="1800" dirty="0"/>
              <a:t>)</a:t>
            </a:r>
            <a:endParaRPr lang="en-US" altLang="en-US" sz="1800" b="0" dirty="0"/>
          </a:p>
          <a:p>
            <a:pPr lvl="1"/>
            <a:r>
              <a:rPr lang="en-US" altLang="en-US" sz="1800" dirty="0" err="1"/>
              <a:t>Encuestas</a:t>
            </a:r>
            <a:r>
              <a:rPr lang="en-US" altLang="en-US" sz="1800" dirty="0"/>
              <a:t> de </a:t>
            </a:r>
            <a:r>
              <a:rPr lang="en-US" altLang="en-US" sz="1800" dirty="0" err="1"/>
              <a:t>satisfacción</a:t>
            </a:r>
            <a:endParaRPr lang="en-US" altLang="en-US" sz="1800" dirty="0"/>
          </a:p>
          <a:p>
            <a:pPr lvl="1"/>
            <a:r>
              <a:rPr lang="en-US" altLang="en-US" sz="1800" dirty="0" err="1"/>
              <a:t>Encuestas</a:t>
            </a:r>
            <a:r>
              <a:rPr lang="en-US" altLang="en-US" sz="1800" dirty="0"/>
              <a:t> </a:t>
            </a:r>
            <a:r>
              <a:rPr lang="en-US" altLang="en-US" sz="1800" dirty="0" err="1"/>
              <a:t>en</a:t>
            </a:r>
            <a:r>
              <a:rPr lang="en-US" altLang="en-US" sz="1800" dirty="0"/>
              <a:t> </a:t>
            </a:r>
            <a:r>
              <a:rPr lang="en-US" altLang="en-US" sz="1800" dirty="0" err="1"/>
              <a:t>línea</a:t>
            </a:r>
            <a:endParaRPr lang="en-US" altLang="en-US" sz="1800" dirty="0"/>
          </a:p>
          <a:p>
            <a:r>
              <a:rPr lang="es-ES" altLang="en-US" sz="2400" dirty="0"/>
              <a:t>Observación directa (estructurada o no estructurada)</a:t>
            </a:r>
          </a:p>
          <a:p>
            <a:pPr lvl="1"/>
            <a:r>
              <a:rPr lang="en-US" altLang="en-US" sz="1900" dirty="0" err="1"/>
              <a:t>Registros</a:t>
            </a:r>
            <a:r>
              <a:rPr lang="en-US" altLang="en-US" sz="1900" dirty="0"/>
              <a:t> de </a:t>
            </a:r>
            <a:r>
              <a:rPr lang="en-US" altLang="en-US" sz="1900" dirty="0" err="1"/>
              <a:t>visitas</a:t>
            </a:r>
            <a:r>
              <a:rPr lang="en-US" altLang="en-US" sz="1900" dirty="0"/>
              <a:t> in situ</a:t>
            </a:r>
          </a:p>
          <a:p>
            <a:pPr lvl="1"/>
            <a:r>
              <a:rPr lang="es-ES" altLang="en-US" sz="1900" dirty="0"/>
              <a:t>Listas de verificación de prestación de servicios (por ejemplo, lugar de trabajo, escuelas, etc.)</a:t>
            </a:r>
          </a:p>
          <a:p>
            <a:r>
              <a:rPr lang="es-ES" altLang="en-US" sz="2400" dirty="0"/>
              <a:t>Pruebas de conocimientos o competencias</a:t>
            </a:r>
          </a:p>
          <a:p>
            <a:r>
              <a:rPr lang="es-ES" altLang="en-US" sz="2300" dirty="0"/>
              <a:t>Registros del proyecto (por ejemplo, listas de asistencia, registros de reuniones, formularios de </a:t>
            </a:r>
            <a:r>
              <a:rPr lang="es-ES" altLang="en-US" sz="2300" dirty="0" err="1"/>
              <a:t>inscripci</a:t>
            </a:r>
            <a:r>
              <a:rPr lang="es-CO" altLang="en-US" sz="2300" dirty="0" err="1"/>
              <a:t>ón</a:t>
            </a:r>
            <a:r>
              <a:rPr lang="es-ES" altLang="en-US" sz="2300" dirty="0"/>
              <a:t>)</a:t>
            </a:r>
            <a:endParaRPr lang="en-US" altLang="en-US" sz="2400" dirty="0"/>
          </a:p>
        </p:txBody>
      </p:sp>
      <p:sp>
        <p:nvSpPr>
          <p:cNvPr id="6" name="Text Placeholder 5" descr="Secundarios (Datos citados de otra fuente)&#10;">
            <a:extLst>
              <a:ext uri="{FF2B5EF4-FFF2-40B4-BE49-F238E27FC236}">
                <a16:creationId xmlns:a16="http://schemas.microsoft.com/office/drawing/2014/main" id="{C5F36CDC-5E34-432C-8203-9AC3BB71B3E5}"/>
              </a:ext>
            </a:extLst>
          </p:cNvPr>
          <p:cNvSpPr>
            <a:spLocks noGrp="1"/>
          </p:cNvSpPr>
          <p:nvPr>
            <p:ph type="body" sz="quarter" idx="3"/>
          </p:nvPr>
        </p:nvSpPr>
        <p:spPr>
          <a:xfrm>
            <a:off x="6237061" y="1200673"/>
            <a:ext cx="5335178" cy="509692"/>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err="1">
                <a:solidFill>
                  <a:schemeClr val="bg1"/>
                </a:solidFill>
              </a:rPr>
              <a:t>Secundarios</a:t>
            </a:r>
            <a:r>
              <a:rPr lang="en-US" dirty="0">
                <a:solidFill>
                  <a:schemeClr val="bg1"/>
                </a:solidFill>
              </a:rPr>
              <a:t> </a:t>
            </a:r>
            <a:r>
              <a:rPr lang="en-US" sz="2000" b="0" dirty="0">
                <a:solidFill>
                  <a:schemeClr val="bg1"/>
                </a:solidFill>
              </a:rPr>
              <a:t>(</a:t>
            </a:r>
            <a:r>
              <a:rPr lang="en-US" sz="2000" b="0" dirty="0" err="1">
                <a:solidFill>
                  <a:schemeClr val="bg1"/>
                </a:solidFill>
              </a:rPr>
              <a:t>Datos</a:t>
            </a:r>
            <a:r>
              <a:rPr lang="en-US" sz="2000" b="0" dirty="0">
                <a:solidFill>
                  <a:schemeClr val="bg1"/>
                </a:solidFill>
              </a:rPr>
              <a:t> </a:t>
            </a:r>
            <a:r>
              <a:rPr lang="en-US" sz="2000" b="0" dirty="0" err="1">
                <a:solidFill>
                  <a:schemeClr val="bg1"/>
                </a:solidFill>
              </a:rPr>
              <a:t>citados</a:t>
            </a:r>
            <a:r>
              <a:rPr lang="en-US" sz="2000" b="0" dirty="0">
                <a:solidFill>
                  <a:schemeClr val="bg1"/>
                </a:solidFill>
              </a:rPr>
              <a:t> de </a:t>
            </a:r>
            <a:r>
              <a:rPr lang="en-US" sz="2000" b="0" dirty="0" err="1">
                <a:solidFill>
                  <a:schemeClr val="bg1"/>
                </a:solidFill>
              </a:rPr>
              <a:t>otra</a:t>
            </a:r>
            <a:r>
              <a:rPr lang="en-US" sz="2000" b="0" dirty="0">
                <a:solidFill>
                  <a:schemeClr val="bg1"/>
                </a:solidFill>
              </a:rPr>
              <a:t> </a:t>
            </a:r>
            <a:r>
              <a:rPr lang="en-US" sz="2000" b="0" dirty="0" err="1">
                <a:solidFill>
                  <a:schemeClr val="bg1"/>
                </a:solidFill>
              </a:rPr>
              <a:t>fuente</a:t>
            </a:r>
            <a:r>
              <a:rPr lang="en-US" sz="2000" b="0" dirty="0">
                <a:solidFill>
                  <a:schemeClr val="bg1"/>
                </a:solidFill>
              </a:rPr>
              <a:t>)</a:t>
            </a:r>
          </a:p>
        </p:txBody>
      </p:sp>
      <p:sp>
        <p:nvSpPr>
          <p:cNvPr id="7" name="Content Placeholder 6" descr="Obtener datos levantados por entidades gubernamentales&#10;Datos del censo, datos o informes de inspecciones&#10;Datos administrativos recopilados por partes interesadas&#10;Registros escolares o empresariales, etc.&#10;Investigación documental o bibliográfica (p. ej., pesquisa cualitativa &#10;Análisis de datos públicos&#10;Investigación en línea de datos exitentes, informes y estudios.&#10;">
            <a:extLst>
              <a:ext uri="{FF2B5EF4-FFF2-40B4-BE49-F238E27FC236}">
                <a16:creationId xmlns:a16="http://schemas.microsoft.com/office/drawing/2014/main" id="{62AAEC58-0705-4B3C-883C-186D1C2EDC38}"/>
              </a:ext>
            </a:extLst>
          </p:cNvPr>
          <p:cNvSpPr>
            <a:spLocks noGrp="1"/>
          </p:cNvSpPr>
          <p:nvPr>
            <p:ph sz="quarter" idx="4"/>
          </p:nvPr>
        </p:nvSpPr>
        <p:spPr>
          <a:xfrm>
            <a:off x="6237060" y="1766637"/>
            <a:ext cx="5335179" cy="3815037"/>
          </a:xfrm>
          <a:solidFill>
            <a:srgbClr val="F8F8F8"/>
          </a:solidFill>
        </p:spPr>
        <p:txBody>
          <a:bodyPr vert="horz" lIns="91440" tIns="45720" rIns="91440" bIns="45720" rtlCol="0">
            <a:normAutofit fontScale="92500" lnSpcReduction="20000"/>
          </a:bodyPr>
          <a:lstStyle/>
          <a:p>
            <a:r>
              <a:rPr lang="en-US" sz="2400" dirty="0" err="1"/>
              <a:t>Obtener</a:t>
            </a:r>
            <a:r>
              <a:rPr lang="en-US" sz="2400" dirty="0"/>
              <a:t> </a:t>
            </a:r>
            <a:r>
              <a:rPr lang="en-US" sz="2400" dirty="0" err="1"/>
              <a:t>datos</a:t>
            </a:r>
            <a:r>
              <a:rPr lang="en-US" sz="2400" dirty="0"/>
              <a:t> </a:t>
            </a:r>
            <a:r>
              <a:rPr lang="en-US" sz="2400" dirty="0" err="1"/>
              <a:t>levantados</a:t>
            </a:r>
            <a:r>
              <a:rPr lang="en-US" sz="2400" dirty="0"/>
              <a:t> </a:t>
            </a:r>
            <a:r>
              <a:rPr lang="en-US" sz="2400" dirty="0" err="1"/>
              <a:t>por</a:t>
            </a:r>
            <a:r>
              <a:rPr lang="en-US" sz="2400" dirty="0"/>
              <a:t> </a:t>
            </a:r>
            <a:r>
              <a:rPr lang="en-US" sz="2400" dirty="0" err="1"/>
              <a:t>entidades</a:t>
            </a:r>
            <a:r>
              <a:rPr lang="en-US" sz="2400" dirty="0"/>
              <a:t> </a:t>
            </a:r>
            <a:r>
              <a:rPr lang="en-US" sz="2400" dirty="0" err="1"/>
              <a:t>gubernamentales</a:t>
            </a:r>
            <a:endParaRPr lang="en-US" sz="2400" dirty="0"/>
          </a:p>
          <a:p>
            <a:pPr lvl="1"/>
            <a:r>
              <a:rPr lang="es-ES" sz="1900" dirty="0"/>
              <a:t>Datos del censo, datos o informes de inspecciones</a:t>
            </a:r>
          </a:p>
          <a:p>
            <a:pPr marL="228600" lvl="1">
              <a:spcBef>
                <a:spcPts val="1000"/>
              </a:spcBef>
            </a:pPr>
            <a:r>
              <a:rPr lang="es-ES" dirty="0"/>
              <a:t>Datos administrativos recopilados por partes interesadas</a:t>
            </a:r>
          </a:p>
          <a:p>
            <a:pPr marL="685800" lvl="2">
              <a:spcBef>
                <a:spcPts val="1000"/>
              </a:spcBef>
            </a:pPr>
            <a:r>
              <a:rPr lang="en-US" sz="1900" dirty="0" err="1"/>
              <a:t>Registros</a:t>
            </a:r>
            <a:r>
              <a:rPr lang="en-US" sz="1900" dirty="0"/>
              <a:t> </a:t>
            </a:r>
            <a:r>
              <a:rPr lang="en-US" sz="1900" dirty="0" err="1"/>
              <a:t>escolares</a:t>
            </a:r>
            <a:r>
              <a:rPr lang="en-US" sz="1900" dirty="0"/>
              <a:t> o </a:t>
            </a:r>
            <a:r>
              <a:rPr lang="en-US" sz="1900" dirty="0" err="1"/>
              <a:t>empresariales</a:t>
            </a:r>
            <a:r>
              <a:rPr lang="en-US" sz="1900" dirty="0"/>
              <a:t>, etc.</a:t>
            </a:r>
          </a:p>
          <a:p>
            <a:pPr marL="228600" lvl="1">
              <a:spcBef>
                <a:spcPts val="1000"/>
              </a:spcBef>
            </a:pPr>
            <a:r>
              <a:rPr lang="es-ES" dirty="0"/>
              <a:t>Investigación documental o bibliográfica (p. ej., pesquisa cualitativa </a:t>
            </a:r>
          </a:p>
          <a:p>
            <a:pPr marL="228600" lvl="1">
              <a:spcBef>
                <a:spcPts val="1000"/>
              </a:spcBef>
            </a:pPr>
            <a:r>
              <a:rPr lang="en-US" dirty="0" err="1"/>
              <a:t>Análisis</a:t>
            </a:r>
            <a:r>
              <a:rPr lang="en-US" dirty="0"/>
              <a:t> de </a:t>
            </a:r>
            <a:r>
              <a:rPr lang="en-US" dirty="0" err="1"/>
              <a:t>datos</a:t>
            </a:r>
            <a:r>
              <a:rPr lang="en-US" dirty="0"/>
              <a:t> p</a:t>
            </a:r>
            <a:r>
              <a:rPr lang="es-CO" dirty="0" err="1"/>
              <a:t>úblicos</a:t>
            </a:r>
            <a:endParaRPr lang="en-US" dirty="0"/>
          </a:p>
          <a:p>
            <a:pPr marL="228600" lvl="1">
              <a:spcBef>
                <a:spcPts val="1000"/>
              </a:spcBef>
            </a:pPr>
            <a:r>
              <a:rPr lang="es-ES" dirty="0" err="1"/>
              <a:t>Investigaci</a:t>
            </a:r>
            <a:r>
              <a:rPr lang="es-CO" dirty="0" err="1"/>
              <a:t>ón</a:t>
            </a:r>
            <a:r>
              <a:rPr lang="es-CO" dirty="0"/>
              <a:t> en línea</a:t>
            </a:r>
            <a:r>
              <a:rPr lang="es-ES" dirty="0"/>
              <a:t> de datos </a:t>
            </a:r>
            <a:r>
              <a:rPr lang="es-ES" dirty="0" err="1"/>
              <a:t>exitentes</a:t>
            </a:r>
            <a:r>
              <a:rPr lang="es-ES" dirty="0"/>
              <a:t>, informes y estudios.</a:t>
            </a:r>
            <a:endParaRPr lang="en-US" sz="2400" dirty="0"/>
          </a:p>
        </p:txBody>
      </p:sp>
      <p:sp>
        <p:nvSpPr>
          <p:cNvPr id="2" name="Footer Placeholder 1">
            <a:extLst>
              <a:ext uri="{FF2B5EF4-FFF2-40B4-BE49-F238E27FC236}">
                <a16:creationId xmlns:a16="http://schemas.microsoft.com/office/drawing/2014/main" id="{EB548B19-5952-477A-987C-9A0BDA51DB6F}"/>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0554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8" dur="500"/>
                                        <p:tgtEl>
                                          <p:spTgt spid="5">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1" dur="500"/>
                                        <p:tgtEl>
                                          <p:spTgt spid="5">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9" dur="500"/>
                                        <p:tgtEl>
                                          <p:spTgt spid="5">
                                            <p:txEl>
                                              <p:pRg st="6" end="6"/>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2" dur="500"/>
                                        <p:tgtEl>
                                          <p:spTgt spid="5">
                                            <p:txEl>
                                              <p:pRg st="7" end="7"/>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randombar(horizontal)">
                                      <p:cBhvr>
                                        <p:cTn id="40" dur="500"/>
                                        <p:tgtEl>
                                          <p:spTgt spid="5">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45" dur="500"/>
                                        <p:tgtEl>
                                          <p:spTgt spid="5">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50" dur="500"/>
                                        <p:tgtEl>
                                          <p:spTgt spid="7">
                                            <p:txEl>
                                              <p:pRg st="0" end="0"/>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randombar(horizontal)">
                                      <p:cBhvr>
                                        <p:cTn id="58" dur="500"/>
                                        <p:tgtEl>
                                          <p:spTgt spid="7">
                                            <p:txEl>
                                              <p:pRg st="2" end="2"/>
                                            </p:txEl>
                                          </p:spTgt>
                                        </p:tgtEl>
                                      </p:cBhvr>
                                    </p:animEffect>
                                  </p:childTnLst>
                                </p:cTn>
                              </p:par>
                              <p:par>
                                <p:cTn id="59" presetID="14" presetClass="entr" presetSubtype="10" fill="hold" nodeType="with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randombar(horizontal)">
                                      <p:cBhvr>
                                        <p:cTn id="61" dur="500"/>
                                        <p:tgtEl>
                                          <p:spTgt spid="7">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7">
                                            <p:txEl>
                                              <p:pRg st="4" end="4"/>
                                            </p:txEl>
                                          </p:spTgt>
                                        </p:tgtEl>
                                        <p:attrNameLst>
                                          <p:attrName>style.visibility</p:attrName>
                                        </p:attrNameLst>
                                      </p:cBhvr>
                                      <p:to>
                                        <p:strVal val="visible"/>
                                      </p:to>
                                    </p:set>
                                    <p:animEffect transition="in" filter="randombar(horizontal)">
                                      <p:cBhvr>
                                        <p:cTn id="66" dur="500"/>
                                        <p:tgtEl>
                                          <p:spTgt spid="7">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randombar(horizontal)">
                                      <p:cBhvr>
                                        <p:cTn id="71" dur="500"/>
                                        <p:tgtEl>
                                          <p:spTgt spid="7">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randombar(horizontal)">
                                      <p:cBhvr>
                                        <p:cTn id="7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5,-1610904676,C:\Users\Betsy\Documents\aaa- consulting 2009\umb collins\Online Course\Actual Content\module 3\version 3 - april 2010\Module 3 - presentation 2 - Designing High Quality Indicators - version 3 - april 10.ppc"/>
</p:tagLst>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24E8F2-1A42-4842-96BD-112CE037DC5C}">
  <ds:schemaRefs>
    <ds:schemaRef ds:uri="http://purl.org/dc/terms/"/>
    <ds:schemaRef ds:uri="http://schemas.openxmlformats.org/package/2006/metadata/core-properties"/>
    <ds:schemaRef ds:uri="http://purl.org/dc/dcmitype/"/>
    <ds:schemaRef ds:uri="9ea6dfaf-69d9-45fb-867a-9e780093ed3e"/>
    <ds:schemaRef ds:uri="http://schemas.microsoft.com/office/2006/documentManagement/types"/>
    <ds:schemaRef ds:uri="http://purl.org/dc/elements/1.1/"/>
    <ds:schemaRef ds:uri="http://schemas.microsoft.com/office/2006/metadata/properties"/>
    <ds:schemaRef ds:uri="http://schemas.microsoft.com/office/infopath/2007/PartnerControls"/>
    <ds:schemaRef ds:uri="23419116-3dd7-4e11-a071-637505d1595e"/>
    <ds:schemaRef ds:uri="http://www.w3.org/XML/1998/namespace"/>
  </ds:schemaRefs>
</ds:datastoreItem>
</file>

<file path=customXml/itemProps2.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3.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26821</TotalTime>
  <Words>10321</Words>
  <Application>Microsoft Office PowerPoint</Application>
  <PresentationFormat>Widescreen</PresentationFormat>
  <Paragraphs>796</Paragraphs>
  <Slides>49</Slides>
  <Notes>49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2" baseType="lpstr">
      <vt:lpstr>Arial</vt:lpstr>
      <vt:lpstr>Calibri</vt:lpstr>
      <vt:lpstr>Calibri Light</vt:lpstr>
      <vt:lpstr>Courier New</vt:lpstr>
      <vt:lpstr>Gill Sans MT</vt:lpstr>
      <vt:lpstr>Roboto</vt:lpstr>
      <vt:lpstr>Segoe UI</vt:lpstr>
      <vt:lpstr>Symbol</vt:lpstr>
      <vt:lpstr>Tahoma</vt:lpstr>
      <vt:lpstr>Times New Roman</vt:lpstr>
      <vt:lpstr>Wingdings</vt:lpstr>
      <vt:lpstr>1_Office Theme</vt:lpstr>
      <vt:lpstr>Document</vt:lpstr>
      <vt:lpstr>Conceptos de Monitoreo y Evaluación:   Elaborando Instrumentos para el Levantamiento de Datos</vt:lpstr>
      <vt:lpstr>Serie de Cursos de Capacitación para el Monitoreo y la Evaluación</vt:lpstr>
      <vt:lpstr>Objetivos de la Capacitación</vt:lpstr>
      <vt:lpstr>Agenda</vt:lpstr>
      <vt:lpstr>Visión General del Levantamiento de Datos</vt:lpstr>
      <vt:lpstr>Levantamiento de Datos en el Ciclo RBM</vt:lpstr>
      <vt:lpstr>Levantamiento de Datos en el Ciclo del Proyecto</vt:lpstr>
      <vt:lpstr>¿Por qué se Levantan Datos?</vt:lpstr>
      <vt:lpstr>Instrumentos y Metodologías para el Levantamiento de Datos</vt:lpstr>
      <vt:lpstr>Tipos de Datos: Cuantitativos y Cualitativos</vt:lpstr>
      <vt:lpstr>Funciones y responsabilidades para el levantamiento de datos e instrumentos</vt:lpstr>
      <vt:lpstr>Elaborando Instrumentos  para el Levantamiento de Datos</vt:lpstr>
      <vt:lpstr>Pasos para Elaborar Instrumentos para el Levantamiento de Datos</vt:lpstr>
      <vt:lpstr>Paso 1: Definir el Propósito o los Datos Necesarios</vt:lpstr>
      <vt:lpstr>Ejemplo: Identificando la Información Necesaria</vt:lpstr>
      <vt:lpstr>Paso 2: Identificar Encuestados de Enfoque</vt:lpstr>
      <vt:lpstr>Ejemplo: Identificando Encuestados</vt:lpstr>
      <vt:lpstr>Paso 3: Elija el Método y el Planteamiento</vt:lpstr>
      <vt:lpstr>Tipos de Métodos para el Levantamiento de Datos</vt:lpstr>
      <vt:lpstr>Definiendo Metodología</vt:lpstr>
      <vt:lpstr>Definiendo Métodos: Pros y Contras</vt:lpstr>
      <vt:lpstr>Ejemplo: Definiendo Métodos</vt:lpstr>
      <vt:lpstr>Paso 4: Selección y Elaboración del Instrumento de Levantamiento de Datos</vt:lpstr>
      <vt:lpstr>Paso 4: Elaborando el Instrumento de Levantamiento de Datos</vt:lpstr>
      <vt:lpstr>Tipos de Preguntas</vt:lpstr>
      <vt:lpstr>Tipos de Preguntas: Ejemplos</vt:lpstr>
      <vt:lpstr>Tipos de Preguntas: Ejemplos</vt:lpstr>
      <vt:lpstr>Beneficios de Cada Tipo de Pregunta</vt:lpstr>
      <vt:lpstr>Sugerencia para redactar buenas preguntas</vt:lpstr>
      <vt:lpstr>Sugerencia para redactar buenas preguntas</vt:lpstr>
      <vt:lpstr>Ejemplo: Definiendo el Instrumento</vt:lpstr>
      <vt:lpstr>Paso 5: Instrumento de Levantamiento de Datos Piloto</vt:lpstr>
      <vt:lpstr>Posterior al Piloto</vt:lpstr>
      <vt:lpstr>Paso 6: Planificando para el Levantamiento de Datos</vt:lpstr>
      <vt:lpstr>Paso 6: Planificando para el Levantamiento de Datos</vt:lpstr>
      <vt:lpstr>Funciones y Responsabilidades </vt:lpstr>
      <vt:lpstr>Garantizando la Calidad de los Datos</vt:lpstr>
      <vt:lpstr>Evaluación de Conocimientos</vt:lpstr>
      <vt:lpstr>Pregunta 1: </vt:lpstr>
      <vt:lpstr>Pregunta 2: </vt:lpstr>
      <vt:lpstr>Pregunta 3: </vt:lpstr>
      <vt:lpstr>Pregunta 4: </vt:lpstr>
      <vt:lpstr>Pregunta 5: </vt:lpstr>
      <vt:lpstr>Pregunta 6: </vt:lpstr>
      <vt:lpstr>Conclusión</vt:lpstr>
      <vt:lpstr>Instrumentos, Métodos, Fuentes y Tipos de Datos</vt:lpstr>
      <vt:lpstr>Pasos para Elaborar Instrumentos para el Levantamiento de Datos</vt:lpstr>
      <vt:lpstr>Recursos</vt:lpstr>
      <vt:lpstr>GRACIAS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Sarmiento, Carlos</cp:lastModifiedBy>
  <cp:revision>643</cp:revision>
  <dcterms:created xsi:type="dcterms:W3CDTF">2021-10-08T17:43:47Z</dcterms:created>
  <dcterms:modified xsi:type="dcterms:W3CDTF">2023-03-30T22:41:43Z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