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82"/>
  </p:notesMasterIdLst>
  <p:handoutMasterIdLst>
    <p:handoutMasterId r:id="rId83"/>
  </p:handoutMasterIdLst>
  <p:sldIdLst>
    <p:sldId id="256" r:id="rId5"/>
    <p:sldId id="1267" r:id="rId6"/>
    <p:sldId id="1268" r:id="rId7"/>
    <p:sldId id="1283" r:id="rId8"/>
    <p:sldId id="1284" r:id="rId9"/>
    <p:sldId id="1294" r:id="rId10"/>
    <p:sldId id="257" r:id="rId11"/>
    <p:sldId id="1337" r:id="rId12"/>
    <p:sldId id="1296" r:id="rId13"/>
    <p:sldId id="1320" r:id="rId14"/>
    <p:sldId id="1338" r:id="rId15"/>
    <p:sldId id="1324" r:id="rId16"/>
    <p:sldId id="1321" r:id="rId17"/>
    <p:sldId id="1326" r:id="rId18"/>
    <p:sldId id="1325" r:id="rId19"/>
    <p:sldId id="1297" r:id="rId20"/>
    <p:sldId id="1358" r:id="rId21"/>
    <p:sldId id="1359" r:id="rId22"/>
    <p:sldId id="1293" r:id="rId23"/>
    <p:sldId id="1392" r:id="rId24"/>
    <p:sldId id="1339" r:id="rId25"/>
    <p:sldId id="1363" r:id="rId26"/>
    <p:sldId id="1341" r:id="rId27"/>
    <p:sldId id="1364" r:id="rId28"/>
    <p:sldId id="1393" r:id="rId29"/>
    <p:sldId id="1394" r:id="rId30"/>
    <p:sldId id="1395" r:id="rId31"/>
    <p:sldId id="1396" r:id="rId32"/>
    <p:sldId id="1397" r:id="rId33"/>
    <p:sldId id="1285" r:id="rId34"/>
    <p:sldId id="1299" r:id="rId35"/>
    <p:sldId id="258" r:id="rId36"/>
    <p:sldId id="1352" r:id="rId37"/>
    <p:sldId id="1300" r:id="rId38"/>
    <p:sldId id="1356" r:id="rId39"/>
    <p:sldId id="1301" r:id="rId40"/>
    <p:sldId id="1306" r:id="rId41"/>
    <p:sldId id="1355" r:id="rId42"/>
    <p:sldId id="1307" r:id="rId43"/>
    <p:sldId id="1304" r:id="rId44"/>
    <p:sldId id="1354" r:id="rId45"/>
    <p:sldId id="1305" r:id="rId46"/>
    <p:sldId id="1353" r:id="rId47"/>
    <p:sldId id="1327" r:id="rId48"/>
    <p:sldId id="1286" r:id="rId49"/>
    <p:sldId id="1328" r:id="rId50"/>
    <p:sldId id="1264" r:id="rId51"/>
    <p:sldId id="1287" r:id="rId52"/>
    <p:sldId id="1322" r:id="rId53"/>
    <p:sldId id="1323" r:id="rId54"/>
    <p:sldId id="1372" r:id="rId55"/>
    <p:sldId id="1333" r:id="rId56"/>
    <p:sldId id="1303" r:id="rId57"/>
    <p:sldId id="1387" r:id="rId58"/>
    <p:sldId id="1332" r:id="rId59"/>
    <p:sldId id="1373" r:id="rId60"/>
    <p:sldId id="1334" r:id="rId61"/>
    <p:sldId id="1367" r:id="rId62"/>
    <p:sldId id="1335" r:id="rId63"/>
    <p:sldId id="1368" r:id="rId64"/>
    <p:sldId id="1336" r:id="rId65"/>
    <p:sldId id="1371" r:id="rId66"/>
    <p:sldId id="259" r:id="rId67"/>
    <p:sldId id="1366" r:id="rId68"/>
    <p:sldId id="1054" r:id="rId69"/>
    <p:sldId id="1315" r:id="rId70"/>
    <p:sldId id="1390" r:id="rId71"/>
    <p:sldId id="1316" r:id="rId72"/>
    <p:sldId id="1312" r:id="rId73"/>
    <p:sldId id="1317" r:id="rId74"/>
    <p:sldId id="1388" r:id="rId75"/>
    <p:sldId id="1389" r:id="rId76"/>
    <p:sldId id="1291" r:id="rId77"/>
    <p:sldId id="260" r:id="rId78"/>
    <p:sldId id="1318" r:id="rId79"/>
    <p:sldId id="1319" r:id="rId80"/>
    <p:sldId id="139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C78150-D957-6C4D-A71F-3B0C3136E3E7}" name="Sarmiento, Carlos" initials="SC" userId="S::CARLOS.SARMIENTO@tetratech.com::f2a54254-f562-48da-a277-b30dc758ae07"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4"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35"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65317" autoAdjust="0"/>
  </p:normalViewPr>
  <p:slideViewPr>
    <p:cSldViewPr snapToGrid="0">
      <p:cViewPr>
        <p:scale>
          <a:sx n="50" d="100"/>
          <a:sy n="50" d="100"/>
        </p:scale>
        <p:origin x="512" y="-24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1" d="100"/>
          <a:sy n="51" d="100"/>
        </p:scale>
        <p:origin x="164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89"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B97D6-753B-4F95-837C-16CD0D4D5D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B0FACAC-96FD-4C05-8723-CDD688B56126}">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s-CO" sz="3600" b="1" noProof="0" dirty="0">
              <a:solidFill>
                <a:srgbClr val="002060"/>
              </a:solidFill>
            </a:rPr>
            <a:t>Son directos?</a:t>
          </a:r>
          <a:endParaRPr lang="es-CO" sz="3600" noProof="0" dirty="0">
            <a:solidFill>
              <a:srgbClr val="002060"/>
            </a:solidFill>
          </a:endParaRPr>
        </a:p>
      </dgm:t>
      <dgm:extLst>
        <a:ext uri="{E40237B7-FDA0-4F09-8148-C483321AD2D9}">
          <dgm14:cNvPr xmlns:dgm14="http://schemas.microsoft.com/office/drawing/2010/diagram" id="0" name="" descr="&#10;"/>
        </a:ext>
      </dgm:extLst>
    </dgm:pt>
    <dgm:pt modelId="{83B1C768-8991-4E0C-826F-4811F69A950C}" type="parTrans" cxnId="{56A46699-D26F-4F3B-AE0B-B3D34C11F96B}">
      <dgm:prSet/>
      <dgm:spPr/>
      <dgm:t>
        <a:bodyPr/>
        <a:lstStyle/>
        <a:p>
          <a:endParaRPr lang="es-CO" noProof="0" dirty="0"/>
        </a:p>
      </dgm:t>
    </dgm:pt>
    <dgm:pt modelId="{B3E27491-1CA5-4E88-99AB-B5949D10BD2C}" type="sibTrans" cxnId="{56A46699-D26F-4F3B-AE0B-B3D34C11F96B}">
      <dgm:prSet/>
      <dgm:spPr/>
      <dgm:t>
        <a:bodyPr/>
        <a:lstStyle/>
        <a:p>
          <a:endParaRPr lang="es-CO" noProof="0" dirty="0"/>
        </a:p>
      </dgm:t>
    </dgm:pt>
    <dgm:pt modelId="{29D71835-C3C0-471B-A6F5-B279EFA6AC1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s-CO" sz="3600" b="1" noProof="0" dirty="0">
              <a:solidFill>
                <a:srgbClr val="002060"/>
              </a:solidFill>
            </a:rPr>
            <a:t>¿Son adecuados?</a:t>
          </a:r>
          <a:endParaRPr lang="es-CO" sz="3600" noProof="0" dirty="0">
            <a:solidFill>
              <a:srgbClr val="002060"/>
            </a:solidFill>
          </a:endParaRPr>
        </a:p>
      </dgm:t>
      <dgm:extLst>
        <a:ext uri="{E40237B7-FDA0-4F09-8148-C483321AD2D9}">
          <dgm14:cNvPr xmlns:dgm14="http://schemas.microsoft.com/office/drawing/2010/diagram" id="0" name="" descr="&#10;"/>
        </a:ext>
      </dgm:extLst>
    </dgm:pt>
    <dgm:pt modelId="{6A17FFF0-0772-4408-B58C-0562C4C598BC}" type="parTrans" cxnId="{B2AF0B44-C36B-4F27-BDC5-D3501C935829}">
      <dgm:prSet/>
      <dgm:spPr/>
      <dgm:t>
        <a:bodyPr/>
        <a:lstStyle/>
        <a:p>
          <a:endParaRPr lang="es-CO" noProof="0" dirty="0"/>
        </a:p>
      </dgm:t>
    </dgm:pt>
    <dgm:pt modelId="{5FF4A7F0-E82D-45B6-B501-0FC3745F03B2}" type="sibTrans" cxnId="{B2AF0B44-C36B-4F27-BDC5-D3501C935829}">
      <dgm:prSet/>
      <dgm:spPr/>
      <dgm:t>
        <a:bodyPr/>
        <a:lstStyle/>
        <a:p>
          <a:endParaRPr lang="es-CO" noProof="0" dirty="0"/>
        </a:p>
      </dgm:t>
    </dgm:pt>
    <dgm:pt modelId="{407443AF-CCEB-4B0D-B479-5B8BB8020160}">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s-CO" sz="3600" b="1" noProof="0" dirty="0">
              <a:solidFill>
                <a:srgbClr val="002060"/>
              </a:solidFill>
            </a:rPr>
            <a:t>¿Son prácticos?</a:t>
          </a:r>
          <a:endParaRPr lang="es-CO" sz="3600" b="0" noProof="0" dirty="0">
            <a:solidFill>
              <a:srgbClr val="002060"/>
            </a:solidFill>
          </a:endParaRPr>
        </a:p>
      </dgm:t>
      <dgm:extLst>
        <a:ext uri="{E40237B7-FDA0-4F09-8148-C483321AD2D9}">
          <dgm14:cNvPr xmlns:dgm14="http://schemas.microsoft.com/office/drawing/2010/diagram" id="0" name="" descr="&#10;"/>
        </a:ext>
      </dgm:extLst>
    </dgm:pt>
    <dgm:pt modelId="{E24BDD93-A128-4B19-9D04-0C17DB2D1244}" type="parTrans" cxnId="{469642B5-4327-474E-B0FB-D5B8F36DF728}">
      <dgm:prSet/>
      <dgm:spPr/>
      <dgm:t>
        <a:bodyPr/>
        <a:lstStyle/>
        <a:p>
          <a:endParaRPr lang="es-CO" noProof="0" dirty="0"/>
        </a:p>
      </dgm:t>
    </dgm:pt>
    <dgm:pt modelId="{B5CD53DD-AAB5-4774-902C-6F9FC5374AEF}" type="sibTrans" cxnId="{469642B5-4327-474E-B0FB-D5B8F36DF728}">
      <dgm:prSet/>
      <dgm:spPr/>
      <dgm:t>
        <a:bodyPr/>
        <a:lstStyle/>
        <a:p>
          <a:endParaRPr lang="es-CO" noProof="0" dirty="0"/>
        </a:p>
      </dgm:t>
    </dgm:pt>
    <dgm:pt modelId="{60801AD0-6232-4ED9-98C1-584291BD2762}">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buFont typeface="Wingdings" panose="05000000000000000000" pitchFamily="2" charset="2"/>
            <a:buChar char="ü"/>
          </a:pPr>
          <a:r>
            <a:rPr lang="es-CO" sz="3600" b="1" noProof="0" dirty="0">
              <a:solidFill>
                <a:srgbClr val="002060"/>
              </a:solidFill>
            </a:rPr>
            <a:t>¿Son objetivos?</a:t>
          </a:r>
          <a:endParaRPr lang="es-CO" sz="3600" noProof="0" dirty="0">
            <a:solidFill>
              <a:srgbClr val="002060"/>
            </a:solidFill>
          </a:endParaRPr>
        </a:p>
      </dgm:t>
      <dgm:extLst>
        <a:ext uri="{E40237B7-FDA0-4F09-8148-C483321AD2D9}">
          <dgm14:cNvPr xmlns:dgm14="http://schemas.microsoft.com/office/drawing/2010/diagram" id="0" name="" descr="&#10;"/>
        </a:ext>
      </dgm:extLst>
    </dgm:pt>
    <dgm:pt modelId="{8A55F27B-51A2-442D-A50D-A655614FEB2B}" type="parTrans" cxnId="{E7269E24-4E77-44E1-90B3-BB6826E2FA84}">
      <dgm:prSet/>
      <dgm:spPr/>
      <dgm:t>
        <a:bodyPr/>
        <a:lstStyle/>
        <a:p>
          <a:endParaRPr lang="es-CO" noProof="0" dirty="0"/>
        </a:p>
      </dgm:t>
    </dgm:pt>
    <dgm:pt modelId="{6BCE0C65-5B83-4960-8ADC-08E30BD724F0}" type="sibTrans" cxnId="{E7269E24-4E77-44E1-90B3-BB6826E2FA84}">
      <dgm:prSet/>
      <dgm:spPr/>
      <dgm:t>
        <a:bodyPr/>
        <a:lstStyle/>
        <a:p>
          <a:endParaRPr lang="es-CO" noProof="0" dirty="0"/>
        </a:p>
      </dgm:t>
    </dgm:pt>
    <dgm:pt modelId="{1C76F333-5DE9-4462-9F0E-6CA7712A7E1D}">
      <dgm:prSet phldrT="[Text]" custT="1">
        <dgm:style>
          <a:lnRef idx="1">
            <a:schemeClr val="accent6"/>
          </a:lnRef>
          <a:fillRef idx="2">
            <a:schemeClr val="accent6"/>
          </a:fillRef>
          <a:effectRef idx="1">
            <a:schemeClr val="accent6"/>
          </a:effectRef>
          <a:fontRef idx="minor">
            <a:schemeClr val="dk1"/>
          </a:fontRef>
        </dgm:style>
      </dgm:prSet>
      <dgm:spPr/>
      <dgm:t>
        <a:bodyPr/>
        <a:lstStyle/>
        <a:p>
          <a:pPr marL="288925" lvl="1" indent="-288925" algn="l" defTabSz="889000">
            <a:lnSpc>
              <a:spcPct val="90000"/>
            </a:lnSpc>
            <a:spcBef>
              <a:spcPct val="0"/>
            </a:spcBef>
            <a:spcAft>
              <a:spcPct val="15000"/>
            </a:spcAft>
            <a:buFont typeface="Arial" panose="020B0604020202020204" pitchFamily="34" charset="0"/>
            <a:buChar char="•"/>
          </a:pPr>
          <a:r>
            <a:rPr lang="es-CO" sz="1800" kern="1200" noProof="0" dirty="0">
              <a:latin typeface="+mn-lt"/>
            </a:rPr>
            <a:t>¿Mide el resultado objetivo?</a:t>
          </a:r>
          <a:endParaRPr lang="es-CO" sz="1800" kern="1200" noProof="0" dirty="0">
            <a:solidFill>
              <a:prstClr val="black">
                <a:hueOff val="0"/>
                <a:satOff val="0"/>
                <a:lumOff val="0"/>
                <a:alphaOff val="0"/>
              </a:prstClr>
            </a:solidFill>
            <a:latin typeface="+mn-lt"/>
            <a:ea typeface="+mn-ea"/>
            <a:cs typeface="+mn-cs"/>
          </a:endParaRPr>
        </a:p>
      </dgm:t>
      <dgm:extLst>
        <a:ext uri="{E40237B7-FDA0-4F09-8148-C483321AD2D9}">
          <dgm14:cNvPr xmlns:dgm14="http://schemas.microsoft.com/office/drawing/2010/diagram" id="0" name="" descr="&#10;&#10;"/>
        </a:ext>
      </dgm:extLst>
    </dgm:pt>
    <dgm:pt modelId="{582B43D3-4555-4001-A664-C071C8585F09}" type="parTrans" cxnId="{A24C109A-479E-438A-8695-A0DC879CBDCA}">
      <dgm:prSet/>
      <dgm:spPr/>
      <dgm:t>
        <a:bodyPr/>
        <a:lstStyle/>
        <a:p>
          <a:endParaRPr lang="es-CO" noProof="0" dirty="0"/>
        </a:p>
      </dgm:t>
    </dgm:pt>
    <dgm:pt modelId="{B03FBFB5-E851-4EC4-91A1-6532801FF723}" type="sibTrans" cxnId="{A24C109A-479E-438A-8695-A0DC879CBDCA}">
      <dgm:prSet/>
      <dgm:spPr/>
      <dgm:t>
        <a:bodyPr/>
        <a:lstStyle/>
        <a:p>
          <a:endParaRPr lang="es-CO" noProof="0" dirty="0"/>
        </a:p>
      </dgm:t>
    </dgm:pt>
    <dgm:pt modelId="{50E1B5EE-636D-4D6D-A116-D68A2E60936C}">
      <dgm:prSe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s-CO" sz="1800" kern="1200" noProof="0" dirty="0">
              <a:solidFill>
                <a:prstClr val="black">
                  <a:hueOff val="0"/>
                  <a:satOff val="0"/>
                  <a:lumOff val="0"/>
                  <a:alphaOff val="0"/>
                </a:prstClr>
              </a:solidFill>
              <a:latin typeface="+mn-lt"/>
              <a:ea typeface="+mn-ea"/>
              <a:cs typeface="+mn-cs"/>
            </a:rPr>
            <a:t>¿Los datos para el indicador están actualmente disponibles o se pueden levantar?</a:t>
          </a:r>
        </a:p>
      </dgm:t>
    </dgm:pt>
    <dgm:pt modelId="{1F4FEC5B-89BA-4E2B-B035-BE212F2646E4}" type="parTrans" cxnId="{C1C5EC18-EDBA-4A31-808D-74DB43593A97}">
      <dgm:prSet/>
      <dgm:spPr/>
      <dgm:t>
        <a:bodyPr/>
        <a:lstStyle/>
        <a:p>
          <a:endParaRPr lang="es-CO" noProof="0" dirty="0"/>
        </a:p>
      </dgm:t>
    </dgm:pt>
    <dgm:pt modelId="{9525F146-DEB9-4125-AB07-E311BF5060A6}" type="sibTrans" cxnId="{C1C5EC18-EDBA-4A31-808D-74DB43593A97}">
      <dgm:prSet/>
      <dgm:spPr/>
      <dgm:t>
        <a:bodyPr/>
        <a:lstStyle/>
        <a:p>
          <a:endParaRPr lang="es-CO" noProof="0" dirty="0"/>
        </a:p>
      </dgm:t>
    </dgm:pt>
    <dgm:pt modelId="{BE9C0445-899C-4E25-A3CD-938BF96E73B0}">
      <dgm:prSe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s-CO" sz="1800" kern="1200" noProof="0" dirty="0">
              <a:solidFill>
                <a:prstClr val="black">
                  <a:hueOff val="0"/>
                  <a:satOff val="0"/>
                  <a:lumOff val="0"/>
                  <a:alphaOff val="0"/>
                </a:prstClr>
              </a:solidFill>
              <a:latin typeface="+mn-lt"/>
              <a:ea typeface="+mn-ea"/>
              <a:cs typeface="+mn-cs"/>
            </a:rPr>
            <a:t>¿Los costos relacionados al levantamiento de datos son factibles o asequibles?</a:t>
          </a:r>
        </a:p>
      </dgm:t>
    </dgm:pt>
    <dgm:pt modelId="{BC77EBA7-210C-4061-96F1-7D3B1A32B2C9}" type="parTrans" cxnId="{C26CC040-FA7B-456B-AE04-095334097DC3}">
      <dgm:prSet/>
      <dgm:spPr/>
      <dgm:t>
        <a:bodyPr/>
        <a:lstStyle/>
        <a:p>
          <a:endParaRPr lang="es-CO" noProof="0" dirty="0"/>
        </a:p>
      </dgm:t>
    </dgm:pt>
    <dgm:pt modelId="{C780B310-E62D-4ADB-A79C-A45BBE25B362}" type="sibTrans" cxnId="{C26CC040-FA7B-456B-AE04-095334097DC3}">
      <dgm:prSet/>
      <dgm:spPr/>
      <dgm:t>
        <a:bodyPr/>
        <a:lstStyle/>
        <a:p>
          <a:endParaRPr lang="es-CO" noProof="0" dirty="0"/>
        </a:p>
      </dgm:t>
    </dgm:pt>
    <dgm:pt modelId="{7CD283DC-AFEA-460C-ACF5-6C97460BDB8A}">
      <dgm:prSe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es-CO" sz="1800" kern="1200" noProof="0" dirty="0">
              <a:solidFill>
                <a:prstClr val="black">
                  <a:hueOff val="0"/>
                  <a:satOff val="0"/>
                  <a:lumOff val="0"/>
                  <a:alphaOff val="0"/>
                </a:prstClr>
              </a:solidFill>
              <a:latin typeface="+mn-lt"/>
              <a:ea typeface="+mn-ea"/>
              <a:cs typeface="+mn-cs"/>
            </a:rPr>
            <a:t>¿Los datos para el indicador están disponibles o se pueden levantar oportunamente para sustentar la toma de decisiones, la presentación de informes y la divulgación?</a:t>
          </a:r>
        </a:p>
      </dgm:t>
    </dgm:pt>
    <dgm:pt modelId="{72A14A2E-3AD7-4AB2-A732-8E8F4842F607}" type="sibTrans" cxnId="{701108B5-6C83-47D6-9FC7-342DDBD506E8}">
      <dgm:prSet/>
      <dgm:spPr/>
      <dgm:t>
        <a:bodyPr/>
        <a:lstStyle/>
        <a:p>
          <a:endParaRPr lang="es-CO" noProof="0" dirty="0"/>
        </a:p>
      </dgm:t>
    </dgm:pt>
    <dgm:pt modelId="{BEB6DF4E-9B74-4E0D-93FE-AB0E20ABF723}" type="parTrans" cxnId="{701108B5-6C83-47D6-9FC7-342DDBD506E8}">
      <dgm:prSet/>
      <dgm:spPr/>
      <dgm:t>
        <a:bodyPr/>
        <a:lstStyle/>
        <a:p>
          <a:endParaRPr lang="es-CO" noProof="0" dirty="0"/>
        </a:p>
      </dgm:t>
    </dgm:pt>
    <dgm:pt modelId="{6BD72A38-D37D-42E8-A42C-9DB9F298F67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s-CO" sz="1800" kern="1200" noProof="0" dirty="0">
              <a:latin typeface="+mn-lt"/>
            </a:rPr>
            <a:t>Evaluados en conjunto, ¿los indicadores para un resultado dado miden todos sus aspectos?</a:t>
          </a:r>
        </a:p>
      </dgm:t>
    </dgm:pt>
    <dgm:pt modelId="{AB6A2648-0B4B-4893-84EC-0388AE62EE3B}" type="parTrans" cxnId="{4B636786-B52A-4B24-9689-EC25BBBB1BAC}">
      <dgm:prSet/>
      <dgm:spPr/>
      <dgm:t>
        <a:bodyPr/>
        <a:lstStyle/>
        <a:p>
          <a:endParaRPr lang="es-CO" noProof="0" dirty="0"/>
        </a:p>
      </dgm:t>
    </dgm:pt>
    <dgm:pt modelId="{0B831743-0695-4CEE-AE44-F8F6E59B668C}" type="sibTrans" cxnId="{4B636786-B52A-4B24-9689-EC25BBBB1BAC}">
      <dgm:prSet/>
      <dgm:spPr/>
      <dgm:t>
        <a:bodyPr/>
        <a:lstStyle/>
        <a:p>
          <a:endParaRPr lang="es-CO" noProof="0" dirty="0"/>
        </a:p>
      </dgm:t>
    </dgm:pt>
    <dgm:pt modelId="{71225733-AABA-45D3-AD9D-AF6A1F67BCF9}">
      <dgm:prSet custT="1"/>
      <dgm:spPr/>
      <dgm:t>
        <a:bodyPr/>
        <a:lstStyle/>
        <a:p>
          <a:r>
            <a:rPr lang="es-CO" sz="1800" kern="1200" noProof="0" dirty="0">
              <a:solidFill>
                <a:prstClr val="black">
                  <a:hueOff val="0"/>
                  <a:satOff val="0"/>
                  <a:lumOff val="0"/>
                  <a:alphaOff val="0"/>
                </a:prstClr>
              </a:solidFill>
              <a:latin typeface="+mn-lt"/>
              <a:ea typeface="+mn-ea"/>
              <a:cs typeface="+mn-cs"/>
            </a:rPr>
            <a:t>¿Existe un conjunto mínimo de indicadores necesarios para medir el resultado? La eliminación de indicadores que no son necesarios para la gerencia y generación de informes minimiza la carga.</a:t>
          </a:r>
          <a:endParaRPr lang="es-CO" sz="1800" kern="1200" noProof="0" dirty="0">
            <a:latin typeface="+mn-lt"/>
          </a:endParaRPr>
        </a:p>
      </dgm:t>
    </dgm:pt>
    <dgm:pt modelId="{872129ED-28B0-4DBE-B470-30AB2E0C7C75}" type="parTrans" cxnId="{00BD9DDD-014F-4B97-AB29-19B8661F945F}">
      <dgm:prSet/>
      <dgm:spPr/>
      <dgm:t>
        <a:bodyPr/>
        <a:lstStyle/>
        <a:p>
          <a:endParaRPr lang="es-CO" noProof="0" dirty="0"/>
        </a:p>
      </dgm:t>
    </dgm:pt>
    <dgm:pt modelId="{668535C3-F39C-42C6-B228-6FB3D0527A50}" type="sibTrans" cxnId="{00BD9DDD-014F-4B97-AB29-19B8661F945F}">
      <dgm:prSet/>
      <dgm:spPr/>
      <dgm:t>
        <a:bodyPr/>
        <a:lstStyle/>
        <a:p>
          <a:endParaRPr lang="es-CO" noProof="0" dirty="0"/>
        </a:p>
      </dgm:t>
    </dgm:pt>
    <dgm:pt modelId="{077876BE-8879-40C3-BF10-C31FAF57AED9}">
      <dgm:prSet custT="1"/>
      <dgm:spPr/>
      <dgm:t>
        <a:bodyPr/>
        <a:lstStyle/>
        <a:p>
          <a:pPr marL="288925" indent="-288925">
            <a:buFont typeface="Arial" panose="020B0604020202020204" pitchFamily="34" charset="0"/>
            <a:buChar char="•"/>
          </a:pPr>
          <a:r>
            <a:rPr lang="es-CO" sz="1800" noProof="0" dirty="0">
              <a:latin typeface="+mn-lt"/>
            </a:rPr>
            <a:t>Si es indirecto, ¿Está directamente relacionado con el resultado objetivo en la medida de lo posible?</a:t>
          </a:r>
        </a:p>
      </dgm:t>
    </dgm:pt>
    <dgm:pt modelId="{69D11CB4-4FE1-4D97-9B0C-0406E86B8572}" type="parTrans" cxnId="{55CF8B0A-6E7E-4985-A351-B2DF959EC0D4}">
      <dgm:prSet/>
      <dgm:spPr/>
      <dgm:t>
        <a:bodyPr/>
        <a:lstStyle/>
        <a:p>
          <a:endParaRPr lang="es-CO" noProof="0" dirty="0"/>
        </a:p>
      </dgm:t>
    </dgm:pt>
    <dgm:pt modelId="{827381D8-AF0A-4030-BB5B-C1A77F9152F5}" type="sibTrans" cxnId="{55CF8B0A-6E7E-4985-A351-B2DF959EC0D4}">
      <dgm:prSet/>
      <dgm:spPr/>
      <dgm:t>
        <a:bodyPr/>
        <a:lstStyle/>
        <a:p>
          <a:endParaRPr lang="es-CO" noProof="0" dirty="0"/>
        </a:p>
      </dgm:t>
    </dgm:pt>
    <dgm:pt modelId="{08CC6AB9-44BA-4345-9D3A-26E36DBB4892}">
      <dgm:prSet phldrT="[Tex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pPr>
          <a:endParaRPr lang="es-CO" sz="1800" kern="1200" noProof="0" dirty="0">
            <a:solidFill>
              <a:prstClr val="black">
                <a:hueOff val="0"/>
                <a:satOff val="0"/>
                <a:lumOff val="0"/>
                <a:alphaOff val="0"/>
              </a:prstClr>
            </a:solidFill>
            <a:latin typeface="+mn-lt"/>
            <a:ea typeface="+mn-ea"/>
            <a:cs typeface="+mn-cs"/>
          </a:endParaRPr>
        </a:p>
      </dgm:t>
    </dgm:pt>
    <dgm:pt modelId="{A0B65DA3-B2B9-4B1B-93E3-8E0D74B1D63F}" type="parTrans" cxnId="{08B18BAB-8049-47FB-84F1-95B691589AF6}">
      <dgm:prSet/>
      <dgm:spPr/>
      <dgm:t>
        <a:bodyPr/>
        <a:lstStyle/>
        <a:p>
          <a:endParaRPr lang="es-CO" noProof="0" dirty="0"/>
        </a:p>
      </dgm:t>
    </dgm:pt>
    <dgm:pt modelId="{DD528FF1-C677-4B4D-979B-E759501813F4}" type="sibTrans" cxnId="{08B18BAB-8049-47FB-84F1-95B691589AF6}">
      <dgm:prSet/>
      <dgm:spPr/>
      <dgm:t>
        <a:bodyPr/>
        <a:lstStyle/>
        <a:p>
          <a:endParaRPr lang="es-CO" noProof="0" dirty="0"/>
        </a:p>
      </dgm:t>
    </dgm:pt>
    <dgm:pt modelId="{C83A9180-4094-4AD2-93A4-D12AA50644DF}">
      <dgm:prSet custT="1"/>
      <dgm:spPr/>
      <dgm:t>
        <a:bodyPr/>
        <a:lstStyle/>
        <a:p>
          <a:r>
            <a:rPr lang="es-CO" sz="1800" noProof="0" dirty="0">
              <a:latin typeface="+mn-lt"/>
            </a:rPr>
            <a:t>¿El indicador es preciso a nivel operacional?</a:t>
          </a:r>
        </a:p>
      </dgm:t>
    </dgm:pt>
    <dgm:pt modelId="{6299D6B7-97BA-4C39-9C89-C10A006955D6}" type="parTrans" cxnId="{D32CBF5C-9C8F-4E1B-8E38-A7855E3F4E40}">
      <dgm:prSet/>
      <dgm:spPr/>
      <dgm:t>
        <a:bodyPr/>
        <a:lstStyle/>
        <a:p>
          <a:endParaRPr lang="es-CO" noProof="0" dirty="0"/>
        </a:p>
      </dgm:t>
    </dgm:pt>
    <dgm:pt modelId="{89CBA924-B76F-4796-8DA7-958BE83F3BFB}" type="sibTrans" cxnId="{D32CBF5C-9C8F-4E1B-8E38-A7855E3F4E40}">
      <dgm:prSet/>
      <dgm:spPr/>
      <dgm:t>
        <a:bodyPr/>
        <a:lstStyle/>
        <a:p>
          <a:endParaRPr lang="es-CO" noProof="0" dirty="0"/>
        </a:p>
      </dgm:t>
    </dgm:pt>
    <dgm:pt modelId="{1A0C39F6-9E6F-4D1E-802E-B5700F1BFEE2}">
      <dgm:prSet custT="1"/>
      <dgm:spPr/>
      <dgm:t>
        <a:bodyPr/>
        <a:lstStyle/>
        <a:p>
          <a:pPr marL="228600" lvl="1" indent="-228600" algn="l" defTabSz="889000">
            <a:lnSpc>
              <a:spcPct val="90000"/>
            </a:lnSpc>
            <a:spcBef>
              <a:spcPct val="0"/>
            </a:spcBef>
            <a:spcAft>
              <a:spcPct val="15000"/>
            </a:spcAft>
          </a:pPr>
          <a:r>
            <a:rPr lang="es-CO" sz="1800" noProof="0" dirty="0"/>
            <a:t>¿Es claro e inequívoco en cuanto a lo que mide?</a:t>
          </a:r>
        </a:p>
      </dgm:t>
    </dgm:pt>
    <dgm:pt modelId="{FC24F4CD-6F13-4BF2-BE5E-1F8E762BE686}" type="parTrans" cxnId="{7E58CC82-9BC5-4A16-901E-A733E547E484}">
      <dgm:prSet/>
      <dgm:spPr/>
      <dgm:t>
        <a:bodyPr/>
        <a:lstStyle/>
        <a:p>
          <a:endParaRPr lang="es-CO" noProof="0" dirty="0"/>
        </a:p>
      </dgm:t>
    </dgm:pt>
    <dgm:pt modelId="{73AB3EA5-4A5D-4F4E-BDED-1F2D755DD790}" type="sibTrans" cxnId="{7E58CC82-9BC5-4A16-901E-A733E547E484}">
      <dgm:prSet/>
      <dgm:spPr/>
      <dgm:t>
        <a:bodyPr/>
        <a:lstStyle/>
        <a:p>
          <a:endParaRPr lang="es-CO" noProof="0" dirty="0"/>
        </a:p>
      </dgm:t>
    </dgm:pt>
    <dgm:pt modelId="{ED759B9D-11A8-4AF7-9BCC-48707BB90FE7}">
      <dgm:prSet custT="1"/>
      <dgm:spPr/>
      <dgm:t>
        <a:bodyPr/>
        <a:lstStyle/>
        <a:p>
          <a:pPr marL="228600" lvl="1" indent="-228600" algn="l" defTabSz="889000">
            <a:lnSpc>
              <a:spcPct val="90000"/>
            </a:lnSpc>
            <a:spcBef>
              <a:spcPct val="0"/>
            </a:spcBef>
            <a:spcAft>
              <a:spcPct val="15000"/>
            </a:spcAft>
          </a:pPr>
          <a:r>
            <a:rPr lang="es-CO" sz="1800" noProof="0" dirty="0">
              <a:latin typeface="+mn-lt"/>
            </a:rPr>
            <a:t>¿El indicador es unidimensional? (mide solo un componente/característica)</a:t>
          </a:r>
          <a:endParaRPr lang="es-CO" sz="1800" noProof="0" dirty="0"/>
        </a:p>
      </dgm:t>
    </dgm:pt>
    <dgm:pt modelId="{17ADADEC-CAC9-4852-A374-5CDC580FCF45}" type="parTrans" cxnId="{8159BB75-7841-43FB-821A-F657D1147882}">
      <dgm:prSet/>
      <dgm:spPr/>
      <dgm:t>
        <a:bodyPr/>
        <a:lstStyle/>
        <a:p>
          <a:endParaRPr lang="es-CO" noProof="0" dirty="0"/>
        </a:p>
      </dgm:t>
    </dgm:pt>
    <dgm:pt modelId="{34C2E04B-928F-4AFD-93A0-7B8D79707635}" type="sibTrans" cxnId="{8159BB75-7841-43FB-821A-F657D1147882}">
      <dgm:prSet/>
      <dgm:spPr/>
      <dgm:t>
        <a:bodyPr/>
        <a:lstStyle/>
        <a:p>
          <a:endParaRPr lang="es-CO" noProof="0" dirty="0"/>
        </a:p>
      </dgm:t>
    </dgm:pt>
    <dgm:pt modelId="{ED6C4845-6D21-4B6D-9E98-40FC9A110A26}" type="pres">
      <dgm:prSet presAssocID="{D75B97D6-753B-4F95-837C-16CD0D4D5DE2}" presName="Name0" presStyleCnt="0">
        <dgm:presLayoutVars>
          <dgm:dir/>
          <dgm:animLvl val="lvl"/>
          <dgm:resizeHandles val="exact"/>
        </dgm:presLayoutVars>
      </dgm:prSet>
      <dgm:spPr/>
    </dgm:pt>
    <dgm:pt modelId="{E3B262A4-5611-4758-B75D-1AB2079EF2D9}" type="pres">
      <dgm:prSet presAssocID="{0B0FACAC-96FD-4C05-8723-CDD688B56126}" presName="linNode" presStyleCnt="0"/>
      <dgm:spPr/>
    </dgm:pt>
    <dgm:pt modelId="{6D465D0B-E800-4B0A-BCE7-DD7C79D55F8B}" type="pres">
      <dgm:prSet presAssocID="{0B0FACAC-96FD-4C05-8723-CDD688B56126}" presName="parentText" presStyleLbl="node1" presStyleIdx="0" presStyleCnt="4" custScaleX="64656" custScaleY="70967" custLinFactNeighborX="121" custLinFactNeighborY="688">
        <dgm:presLayoutVars>
          <dgm:chMax val="1"/>
          <dgm:bulletEnabled val="1"/>
        </dgm:presLayoutVars>
      </dgm:prSet>
      <dgm:spPr/>
    </dgm:pt>
    <dgm:pt modelId="{D381706C-7878-449D-B4E0-9C1DF94F2690}" type="pres">
      <dgm:prSet presAssocID="{0B0FACAC-96FD-4C05-8723-CDD688B56126}" presName="descendantText" presStyleLbl="alignAccFollowNode1" presStyleIdx="0" presStyleCnt="4" custScaleX="117743" custScaleY="76921" custLinFactNeighborX="-819" custLinFactNeighborY="-536">
        <dgm:presLayoutVars>
          <dgm:bulletEnabled val="1"/>
        </dgm:presLayoutVars>
      </dgm:prSet>
      <dgm:spPr/>
    </dgm:pt>
    <dgm:pt modelId="{6A42DAE7-21BB-402C-A2AF-2E62432990AA}" type="pres">
      <dgm:prSet presAssocID="{B3E27491-1CA5-4E88-99AB-B5949D10BD2C}" presName="sp" presStyleCnt="0"/>
      <dgm:spPr/>
    </dgm:pt>
    <dgm:pt modelId="{D5912C63-F2AB-4033-90FA-9A15E57761A1}" type="pres">
      <dgm:prSet presAssocID="{60801AD0-6232-4ED9-98C1-584291BD2762}" presName="linNode" presStyleCnt="0"/>
      <dgm:spPr/>
    </dgm:pt>
    <dgm:pt modelId="{ACB1C2A1-F1F6-4468-80D7-719E42862C0A}" type="pres">
      <dgm:prSet presAssocID="{60801AD0-6232-4ED9-98C1-584291BD2762}" presName="parentText" presStyleLbl="node1" presStyleIdx="1" presStyleCnt="4" custScaleX="64656" custScaleY="76635" custLinFactNeighborX="154" custLinFactNeighborY="-2702">
        <dgm:presLayoutVars>
          <dgm:chMax val="1"/>
          <dgm:bulletEnabled val="1"/>
        </dgm:presLayoutVars>
      </dgm:prSet>
      <dgm:spPr/>
    </dgm:pt>
    <dgm:pt modelId="{7BB17D39-2AF5-4D1E-A19F-7487C9786D58}" type="pres">
      <dgm:prSet presAssocID="{60801AD0-6232-4ED9-98C1-584291BD2762}" presName="descendantText" presStyleLbl="alignAccFollowNode1" presStyleIdx="1" presStyleCnt="4" custScaleX="117743" custLinFactNeighborX="-819" custLinFactNeighborY="-4504">
        <dgm:presLayoutVars>
          <dgm:bulletEnabled val="1"/>
        </dgm:presLayoutVars>
      </dgm:prSet>
      <dgm:spPr/>
    </dgm:pt>
    <dgm:pt modelId="{97C2C122-442F-45F9-A5C0-62A7822B2CDC}" type="pres">
      <dgm:prSet presAssocID="{6BCE0C65-5B83-4960-8ADC-08E30BD724F0}" presName="sp" presStyleCnt="0"/>
      <dgm:spPr/>
    </dgm:pt>
    <dgm:pt modelId="{0DE12A50-A3A0-4580-A22B-C5CA6C66E5FA}" type="pres">
      <dgm:prSet presAssocID="{29D71835-C3C0-471B-A6F5-B279EFA6AC10}" presName="linNode" presStyleCnt="0"/>
      <dgm:spPr/>
    </dgm:pt>
    <dgm:pt modelId="{3CA5AFB4-A3DB-422B-8AD4-0A5D6C12F0E8}" type="pres">
      <dgm:prSet presAssocID="{29D71835-C3C0-471B-A6F5-B279EFA6AC10}" presName="parentText" presStyleLbl="node1" presStyleIdx="2" presStyleCnt="4" custScaleX="64656" custLinFactNeighborX="154" custLinFactNeighborY="-2702">
        <dgm:presLayoutVars>
          <dgm:chMax val="1"/>
          <dgm:bulletEnabled val="1"/>
        </dgm:presLayoutVars>
      </dgm:prSet>
      <dgm:spPr/>
    </dgm:pt>
    <dgm:pt modelId="{D142F20A-40AC-4E67-840E-AF0457E1799C}" type="pres">
      <dgm:prSet presAssocID="{29D71835-C3C0-471B-A6F5-B279EFA6AC10}" presName="descendantText" presStyleLbl="alignAccFollowNode1" presStyleIdx="2" presStyleCnt="4" custScaleX="117743" custScaleY="108819" custLinFactNeighborX="-819" custLinFactNeighborY="-4504">
        <dgm:presLayoutVars>
          <dgm:bulletEnabled val="1"/>
        </dgm:presLayoutVars>
      </dgm:prSet>
      <dgm:spPr/>
    </dgm:pt>
    <dgm:pt modelId="{C7D7751C-9949-42D5-AB05-1164D961A4B6}" type="pres">
      <dgm:prSet presAssocID="{5FF4A7F0-E82D-45B6-B501-0FC3745F03B2}" presName="sp" presStyleCnt="0"/>
      <dgm:spPr/>
    </dgm:pt>
    <dgm:pt modelId="{6CFD2F8D-E00F-4318-BD65-D38B7C5ED118}" type="pres">
      <dgm:prSet presAssocID="{407443AF-CCEB-4B0D-B479-5B8BB8020160}" presName="linNode" presStyleCnt="0"/>
      <dgm:spPr/>
    </dgm:pt>
    <dgm:pt modelId="{E3B5DBB7-D378-41B8-AFA5-1990310A029F}" type="pres">
      <dgm:prSet presAssocID="{407443AF-CCEB-4B0D-B479-5B8BB8020160}" presName="parentText" presStyleLbl="node1" presStyleIdx="3" presStyleCnt="4" custScaleX="64656" custScaleY="69590" custLinFactNeighborX="154" custLinFactNeighborY="-2702">
        <dgm:presLayoutVars>
          <dgm:chMax val="1"/>
          <dgm:bulletEnabled val="1"/>
        </dgm:presLayoutVars>
      </dgm:prSet>
      <dgm:spPr/>
    </dgm:pt>
    <dgm:pt modelId="{0F0E68E2-E265-4C85-8927-E80088F4F77D}" type="pres">
      <dgm:prSet presAssocID="{407443AF-CCEB-4B0D-B479-5B8BB8020160}" presName="descendantText" presStyleLbl="alignAccFollowNode1" presStyleIdx="3" presStyleCnt="4" custScaleX="117743" custScaleY="93117" custLinFactNeighborX="-820" custLinFactNeighborY="-4504">
        <dgm:presLayoutVars>
          <dgm:bulletEnabled val="1"/>
        </dgm:presLayoutVars>
      </dgm:prSet>
      <dgm:spPr/>
    </dgm:pt>
  </dgm:ptLst>
  <dgm:cxnLst>
    <dgm:cxn modelId="{55CF8B0A-6E7E-4985-A351-B2DF959EC0D4}" srcId="{0B0FACAC-96FD-4C05-8723-CDD688B56126}" destId="{077876BE-8879-40C3-BF10-C31FAF57AED9}" srcOrd="1" destOrd="0" parTransId="{69D11CB4-4FE1-4D97-9B0C-0406E86B8572}" sibTransId="{827381D8-AF0A-4030-BB5B-C1A77F9152F5}"/>
    <dgm:cxn modelId="{0F426111-3EA9-4FF5-80FF-861A100102E4}" type="presOf" srcId="{08CC6AB9-44BA-4345-9D3A-26E36DBB4892}" destId="{7BB17D39-2AF5-4D1E-A19F-7487C9786D58}" srcOrd="0" destOrd="0" presId="urn:microsoft.com/office/officeart/2005/8/layout/vList5"/>
    <dgm:cxn modelId="{C1C5EC18-EDBA-4A31-808D-74DB43593A97}" srcId="{407443AF-CCEB-4B0D-B479-5B8BB8020160}" destId="{50E1B5EE-636D-4D6D-A116-D68A2E60936C}" srcOrd="0" destOrd="0" parTransId="{1F4FEC5B-89BA-4E2B-B035-BE212F2646E4}" sibTransId="{9525F146-DEB9-4125-AB07-E311BF5060A6}"/>
    <dgm:cxn modelId="{00F78619-A242-453A-81DA-839052BFDE17}" type="presOf" srcId="{ED759B9D-11A8-4AF7-9BCC-48707BB90FE7}" destId="{7BB17D39-2AF5-4D1E-A19F-7487C9786D58}" srcOrd="0" destOrd="2" presId="urn:microsoft.com/office/officeart/2005/8/layout/vList5"/>
    <dgm:cxn modelId="{E7269E24-4E77-44E1-90B3-BB6826E2FA84}" srcId="{D75B97D6-753B-4F95-837C-16CD0D4D5DE2}" destId="{60801AD0-6232-4ED9-98C1-584291BD2762}" srcOrd="1" destOrd="0" parTransId="{8A55F27B-51A2-442D-A50D-A655614FEB2B}" sibTransId="{6BCE0C65-5B83-4960-8ADC-08E30BD724F0}"/>
    <dgm:cxn modelId="{78B8F02B-80DB-46A6-A4D6-BB76F66F79A6}" type="presOf" srcId="{BE9C0445-899C-4E25-A3CD-938BF96E73B0}" destId="{0F0E68E2-E265-4C85-8927-E80088F4F77D}" srcOrd="0" destOrd="1" presId="urn:microsoft.com/office/officeart/2005/8/layout/vList5"/>
    <dgm:cxn modelId="{5323DB2D-DFB2-4613-86C2-4BD94DA4EEAB}" type="presOf" srcId="{7CD283DC-AFEA-460C-ACF5-6C97460BDB8A}" destId="{0F0E68E2-E265-4C85-8927-E80088F4F77D}" srcOrd="0" destOrd="2" presId="urn:microsoft.com/office/officeart/2005/8/layout/vList5"/>
    <dgm:cxn modelId="{C1958936-B8FC-4F23-810F-DB03E7D9DA86}" type="presOf" srcId="{1C76F333-5DE9-4462-9F0E-6CA7712A7E1D}" destId="{D381706C-7878-449D-B4E0-9C1DF94F2690}" srcOrd="0" destOrd="0" presId="urn:microsoft.com/office/officeart/2005/8/layout/vList5"/>
    <dgm:cxn modelId="{314BDD3C-6165-44AD-9EB8-F227B6D8BEB0}" type="presOf" srcId="{50E1B5EE-636D-4D6D-A116-D68A2E60936C}" destId="{0F0E68E2-E265-4C85-8927-E80088F4F77D}" srcOrd="0" destOrd="0" presId="urn:microsoft.com/office/officeart/2005/8/layout/vList5"/>
    <dgm:cxn modelId="{C26CC040-FA7B-456B-AE04-095334097DC3}" srcId="{407443AF-CCEB-4B0D-B479-5B8BB8020160}" destId="{BE9C0445-899C-4E25-A3CD-938BF96E73B0}" srcOrd="1" destOrd="0" parTransId="{BC77EBA7-210C-4061-96F1-7D3B1A32B2C9}" sibTransId="{C780B310-E62D-4ADB-A79C-A45BBE25B362}"/>
    <dgm:cxn modelId="{D32CBF5C-9C8F-4E1B-8E38-A7855E3F4E40}" srcId="{60801AD0-6232-4ED9-98C1-584291BD2762}" destId="{C83A9180-4094-4AD2-93A4-D12AA50644DF}" srcOrd="3" destOrd="0" parTransId="{6299D6B7-97BA-4C39-9C89-C10A006955D6}" sibTransId="{89CBA924-B76F-4796-8DA7-958BE83F3BFB}"/>
    <dgm:cxn modelId="{4973655E-78B0-4553-A9B2-EE2D1AF76882}" type="presOf" srcId="{6BD72A38-D37D-42E8-A42C-9DB9F298F677}" destId="{D142F20A-40AC-4E67-840E-AF0457E1799C}" srcOrd="0" destOrd="0" presId="urn:microsoft.com/office/officeart/2005/8/layout/vList5"/>
    <dgm:cxn modelId="{B2AF0B44-C36B-4F27-BDC5-D3501C935829}" srcId="{D75B97D6-753B-4F95-837C-16CD0D4D5DE2}" destId="{29D71835-C3C0-471B-A6F5-B279EFA6AC10}" srcOrd="2" destOrd="0" parTransId="{6A17FFF0-0772-4408-B58C-0562C4C598BC}" sibTransId="{5FF4A7F0-E82D-45B6-B501-0FC3745F03B2}"/>
    <dgm:cxn modelId="{CEF36B65-76A1-45AA-A6CF-47E0A33C7F26}" type="presOf" srcId="{60801AD0-6232-4ED9-98C1-584291BD2762}" destId="{ACB1C2A1-F1F6-4468-80D7-719E42862C0A}" srcOrd="0" destOrd="0" presId="urn:microsoft.com/office/officeart/2005/8/layout/vList5"/>
    <dgm:cxn modelId="{46150052-6C91-4EF3-AAA4-3E27C930B14A}" type="presOf" srcId="{407443AF-CCEB-4B0D-B479-5B8BB8020160}" destId="{E3B5DBB7-D378-41B8-AFA5-1990310A029F}" srcOrd="0" destOrd="0" presId="urn:microsoft.com/office/officeart/2005/8/layout/vList5"/>
    <dgm:cxn modelId="{8159BB75-7841-43FB-821A-F657D1147882}" srcId="{60801AD0-6232-4ED9-98C1-584291BD2762}" destId="{ED759B9D-11A8-4AF7-9BCC-48707BB90FE7}" srcOrd="2" destOrd="0" parTransId="{17ADADEC-CAC9-4852-A374-5CDC580FCF45}" sibTransId="{34C2E04B-928F-4AFD-93A0-7B8D79707635}"/>
    <dgm:cxn modelId="{6845C755-A54B-4CB2-8395-305526D26F61}" type="presOf" srcId="{1A0C39F6-9E6F-4D1E-802E-B5700F1BFEE2}" destId="{7BB17D39-2AF5-4D1E-A19F-7487C9786D58}" srcOrd="0" destOrd="1" presId="urn:microsoft.com/office/officeart/2005/8/layout/vList5"/>
    <dgm:cxn modelId="{01FA517E-5FFF-4600-B749-8C2459991018}" type="presOf" srcId="{C83A9180-4094-4AD2-93A4-D12AA50644DF}" destId="{7BB17D39-2AF5-4D1E-A19F-7487C9786D58}" srcOrd="0" destOrd="3" presId="urn:microsoft.com/office/officeart/2005/8/layout/vList5"/>
    <dgm:cxn modelId="{7E58CC82-9BC5-4A16-901E-A733E547E484}" srcId="{60801AD0-6232-4ED9-98C1-584291BD2762}" destId="{1A0C39F6-9E6F-4D1E-802E-B5700F1BFEE2}" srcOrd="1" destOrd="0" parTransId="{FC24F4CD-6F13-4BF2-BE5E-1F8E762BE686}" sibTransId="{73AB3EA5-4A5D-4F4E-BDED-1F2D755DD790}"/>
    <dgm:cxn modelId="{4B636786-B52A-4B24-9689-EC25BBBB1BAC}" srcId="{29D71835-C3C0-471B-A6F5-B279EFA6AC10}" destId="{6BD72A38-D37D-42E8-A42C-9DB9F298F677}" srcOrd="0" destOrd="0" parTransId="{AB6A2648-0B4B-4893-84EC-0388AE62EE3B}" sibTransId="{0B831743-0695-4CEE-AE44-F8F6E59B668C}"/>
    <dgm:cxn modelId="{33CFCF86-0659-4D07-BC0F-E92D77083A3B}" type="presOf" srcId="{29D71835-C3C0-471B-A6F5-B279EFA6AC10}" destId="{3CA5AFB4-A3DB-422B-8AD4-0A5D6C12F0E8}" srcOrd="0" destOrd="0" presId="urn:microsoft.com/office/officeart/2005/8/layout/vList5"/>
    <dgm:cxn modelId="{54EB7993-3AEA-43AD-B7D7-F960DB731960}" type="presOf" srcId="{0B0FACAC-96FD-4C05-8723-CDD688B56126}" destId="{6D465D0B-E800-4B0A-BCE7-DD7C79D55F8B}" srcOrd="0" destOrd="0" presId="urn:microsoft.com/office/officeart/2005/8/layout/vList5"/>
    <dgm:cxn modelId="{56A46699-D26F-4F3B-AE0B-B3D34C11F96B}" srcId="{D75B97D6-753B-4F95-837C-16CD0D4D5DE2}" destId="{0B0FACAC-96FD-4C05-8723-CDD688B56126}" srcOrd="0" destOrd="0" parTransId="{83B1C768-8991-4E0C-826F-4811F69A950C}" sibTransId="{B3E27491-1CA5-4E88-99AB-B5949D10BD2C}"/>
    <dgm:cxn modelId="{A24C109A-479E-438A-8695-A0DC879CBDCA}" srcId="{0B0FACAC-96FD-4C05-8723-CDD688B56126}" destId="{1C76F333-5DE9-4462-9F0E-6CA7712A7E1D}" srcOrd="0" destOrd="0" parTransId="{582B43D3-4555-4001-A664-C071C8585F09}" sibTransId="{B03FBFB5-E851-4EC4-91A1-6532801FF723}"/>
    <dgm:cxn modelId="{D8FF99A9-6BA5-40BC-9809-57F90087EE16}" type="presOf" srcId="{077876BE-8879-40C3-BF10-C31FAF57AED9}" destId="{D381706C-7878-449D-B4E0-9C1DF94F2690}" srcOrd="0" destOrd="1" presId="urn:microsoft.com/office/officeart/2005/8/layout/vList5"/>
    <dgm:cxn modelId="{08B18BAB-8049-47FB-84F1-95B691589AF6}" srcId="{60801AD0-6232-4ED9-98C1-584291BD2762}" destId="{08CC6AB9-44BA-4345-9D3A-26E36DBB4892}" srcOrd="0" destOrd="0" parTransId="{A0B65DA3-B2B9-4B1B-93E3-8E0D74B1D63F}" sibTransId="{DD528FF1-C677-4B4D-979B-E759501813F4}"/>
    <dgm:cxn modelId="{701108B5-6C83-47D6-9FC7-342DDBD506E8}" srcId="{407443AF-CCEB-4B0D-B479-5B8BB8020160}" destId="{7CD283DC-AFEA-460C-ACF5-6C97460BDB8A}" srcOrd="2" destOrd="0" parTransId="{BEB6DF4E-9B74-4E0D-93FE-AB0E20ABF723}" sibTransId="{72A14A2E-3AD7-4AB2-A732-8E8F4842F607}"/>
    <dgm:cxn modelId="{469642B5-4327-474E-B0FB-D5B8F36DF728}" srcId="{D75B97D6-753B-4F95-837C-16CD0D4D5DE2}" destId="{407443AF-CCEB-4B0D-B479-5B8BB8020160}" srcOrd="3" destOrd="0" parTransId="{E24BDD93-A128-4B19-9D04-0C17DB2D1244}" sibTransId="{B5CD53DD-AAB5-4774-902C-6F9FC5374AEF}"/>
    <dgm:cxn modelId="{B33CA0C9-4A32-4287-B92F-8307C7E81E83}" type="presOf" srcId="{71225733-AABA-45D3-AD9D-AF6A1F67BCF9}" destId="{D142F20A-40AC-4E67-840E-AF0457E1799C}" srcOrd="0" destOrd="1" presId="urn:microsoft.com/office/officeart/2005/8/layout/vList5"/>
    <dgm:cxn modelId="{AA7A26D4-0BA2-48BB-955F-9D49390FCF6E}" type="presOf" srcId="{D75B97D6-753B-4F95-837C-16CD0D4D5DE2}" destId="{ED6C4845-6D21-4B6D-9E98-40FC9A110A26}" srcOrd="0" destOrd="0" presId="urn:microsoft.com/office/officeart/2005/8/layout/vList5"/>
    <dgm:cxn modelId="{00BD9DDD-014F-4B97-AB29-19B8661F945F}" srcId="{29D71835-C3C0-471B-A6F5-B279EFA6AC10}" destId="{71225733-AABA-45D3-AD9D-AF6A1F67BCF9}" srcOrd="1" destOrd="0" parTransId="{872129ED-28B0-4DBE-B470-30AB2E0C7C75}" sibTransId="{668535C3-F39C-42C6-B228-6FB3D0527A50}"/>
    <dgm:cxn modelId="{C4964166-1F01-4008-B17C-1DC3DF6A72B5}" type="presParOf" srcId="{ED6C4845-6D21-4B6D-9E98-40FC9A110A26}" destId="{E3B262A4-5611-4758-B75D-1AB2079EF2D9}" srcOrd="0" destOrd="0" presId="urn:microsoft.com/office/officeart/2005/8/layout/vList5"/>
    <dgm:cxn modelId="{6AE84E2E-3025-476F-AE39-0BC9BB0674CC}" type="presParOf" srcId="{E3B262A4-5611-4758-B75D-1AB2079EF2D9}" destId="{6D465D0B-E800-4B0A-BCE7-DD7C79D55F8B}" srcOrd="0" destOrd="0" presId="urn:microsoft.com/office/officeart/2005/8/layout/vList5"/>
    <dgm:cxn modelId="{C2C39AEF-918C-47F8-9AEF-EB018698BA30}" type="presParOf" srcId="{E3B262A4-5611-4758-B75D-1AB2079EF2D9}" destId="{D381706C-7878-449D-B4E0-9C1DF94F2690}" srcOrd="1" destOrd="0" presId="urn:microsoft.com/office/officeart/2005/8/layout/vList5"/>
    <dgm:cxn modelId="{1B3327B5-99A1-470C-96B4-073D7997E5DF}" type="presParOf" srcId="{ED6C4845-6D21-4B6D-9E98-40FC9A110A26}" destId="{6A42DAE7-21BB-402C-A2AF-2E62432990AA}" srcOrd="1" destOrd="0" presId="urn:microsoft.com/office/officeart/2005/8/layout/vList5"/>
    <dgm:cxn modelId="{F077E432-DA10-4383-8283-623EADEBA1F9}" type="presParOf" srcId="{ED6C4845-6D21-4B6D-9E98-40FC9A110A26}" destId="{D5912C63-F2AB-4033-90FA-9A15E57761A1}" srcOrd="2" destOrd="0" presId="urn:microsoft.com/office/officeart/2005/8/layout/vList5"/>
    <dgm:cxn modelId="{0D050339-9941-4360-972A-0AEE5CCC850A}" type="presParOf" srcId="{D5912C63-F2AB-4033-90FA-9A15E57761A1}" destId="{ACB1C2A1-F1F6-4468-80D7-719E42862C0A}" srcOrd="0" destOrd="0" presId="urn:microsoft.com/office/officeart/2005/8/layout/vList5"/>
    <dgm:cxn modelId="{C95604A3-0517-4B7E-998E-4476BC93AE25}" type="presParOf" srcId="{D5912C63-F2AB-4033-90FA-9A15E57761A1}" destId="{7BB17D39-2AF5-4D1E-A19F-7487C9786D58}" srcOrd="1" destOrd="0" presId="urn:microsoft.com/office/officeart/2005/8/layout/vList5"/>
    <dgm:cxn modelId="{743EB91F-341E-45FF-B011-7040A5776802}" type="presParOf" srcId="{ED6C4845-6D21-4B6D-9E98-40FC9A110A26}" destId="{97C2C122-442F-45F9-A5C0-62A7822B2CDC}" srcOrd="3" destOrd="0" presId="urn:microsoft.com/office/officeart/2005/8/layout/vList5"/>
    <dgm:cxn modelId="{28A78FB7-FFBB-4549-8E48-8F8CA2766F51}" type="presParOf" srcId="{ED6C4845-6D21-4B6D-9E98-40FC9A110A26}" destId="{0DE12A50-A3A0-4580-A22B-C5CA6C66E5FA}" srcOrd="4" destOrd="0" presId="urn:microsoft.com/office/officeart/2005/8/layout/vList5"/>
    <dgm:cxn modelId="{97BF3CD4-AD1F-4C6B-874B-B0C4E3FDBC40}" type="presParOf" srcId="{0DE12A50-A3A0-4580-A22B-C5CA6C66E5FA}" destId="{3CA5AFB4-A3DB-422B-8AD4-0A5D6C12F0E8}" srcOrd="0" destOrd="0" presId="urn:microsoft.com/office/officeart/2005/8/layout/vList5"/>
    <dgm:cxn modelId="{9E31630B-CAD2-49EA-8B92-D87F7381C5D4}" type="presParOf" srcId="{0DE12A50-A3A0-4580-A22B-C5CA6C66E5FA}" destId="{D142F20A-40AC-4E67-840E-AF0457E1799C}" srcOrd="1" destOrd="0" presId="urn:microsoft.com/office/officeart/2005/8/layout/vList5"/>
    <dgm:cxn modelId="{EDEB773B-1E48-43ED-A0FD-3B4C0D4BFD98}" type="presParOf" srcId="{ED6C4845-6D21-4B6D-9E98-40FC9A110A26}" destId="{C7D7751C-9949-42D5-AB05-1164D961A4B6}" srcOrd="5" destOrd="0" presId="urn:microsoft.com/office/officeart/2005/8/layout/vList5"/>
    <dgm:cxn modelId="{A2EFEAA2-3372-49F5-9F68-B04CEF5B6D54}" type="presParOf" srcId="{ED6C4845-6D21-4B6D-9E98-40FC9A110A26}" destId="{6CFD2F8D-E00F-4318-BD65-D38B7C5ED118}" srcOrd="6" destOrd="0" presId="urn:microsoft.com/office/officeart/2005/8/layout/vList5"/>
    <dgm:cxn modelId="{C0394B78-2234-4084-8E63-F06185226DF2}" type="presParOf" srcId="{6CFD2F8D-E00F-4318-BD65-D38B7C5ED118}" destId="{E3B5DBB7-D378-41B8-AFA5-1990310A029F}" srcOrd="0" destOrd="0" presId="urn:microsoft.com/office/officeart/2005/8/layout/vList5"/>
    <dgm:cxn modelId="{6DF0F8FB-F642-4924-9090-BCA3522F0B98}" type="presParOf" srcId="{6CFD2F8D-E00F-4318-BD65-D38B7C5ED118}" destId="{0F0E68E2-E265-4C85-8927-E80088F4F7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706C-7878-449D-B4E0-9C1DF94F2690}">
      <dsp:nvSpPr>
        <dsp:cNvPr id="0" name=""/>
        <dsp:cNvSpPr/>
      </dsp:nvSpPr>
      <dsp:spPr>
        <a:xfrm rot="5400000">
          <a:off x="6731630" y="-3873618"/>
          <a:ext cx="984929"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88925" lvl="1" indent="-288925" algn="l" defTabSz="889000">
            <a:lnSpc>
              <a:spcPct val="90000"/>
            </a:lnSpc>
            <a:spcBef>
              <a:spcPct val="0"/>
            </a:spcBef>
            <a:spcAft>
              <a:spcPct val="15000"/>
            </a:spcAft>
            <a:buFont typeface="Arial" panose="020B0604020202020204" pitchFamily="34" charset="0"/>
            <a:buChar char="•"/>
          </a:pPr>
          <a:r>
            <a:rPr lang="es-CO" sz="1800" kern="1200" noProof="0" dirty="0">
              <a:latin typeface="+mn-lt"/>
            </a:rPr>
            <a:t>¿Mide el resultado objetivo?</a:t>
          </a:r>
          <a:endParaRPr lang="es-CO" sz="1800" kern="1200" noProof="0" dirty="0">
            <a:solidFill>
              <a:prstClr val="black">
                <a:hueOff val="0"/>
                <a:satOff val="0"/>
                <a:lumOff val="0"/>
                <a:alphaOff val="0"/>
              </a:prstClr>
            </a:solidFill>
            <a:latin typeface="+mn-lt"/>
            <a:ea typeface="+mn-ea"/>
            <a:cs typeface="+mn-cs"/>
          </a:endParaRPr>
        </a:p>
        <a:p>
          <a:pPr marL="288925" lvl="1" indent="-288925" algn="l" defTabSz="800100">
            <a:lnSpc>
              <a:spcPct val="90000"/>
            </a:lnSpc>
            <a:spcBef>
              <a:spcPct val="0"/>
            </a:spcBef>
            <a:spcAft>
              <a:spcPct val="15000"/>
            </a:spcAft>
            <a:buFont typeface="Arial" panose="020B0604020202020204" pitchFamily="34" charset="0"/>
            <a:buChar char="•"/>
          </a:pPr>
          <a:r>
            <a:rPr lang="es-CO" sz="1800" kern="1200" noProof="0" dirty="0">
              <a:latin typeface="+mn-lt"/>
            </a:rPr>
            <a:t>Si es indirecto, ¿Está directamente relacionado con el resultado objetivo en la medida de lo posible?</a:t>
          </a:r>
        </a:p>
      </dsp:txBody>
      <dsp:txXfrm rot="-5400000">
        <a:off x="2786968" y="119124"/>
        <a:ext cx="8826173" cy="888769"/>
      </dsp:txXfrm>
    </dsp:sp>
    <dsp:sp modelId="{6D465D0B-E800-4B0A-BCE7-DD7C79D55F8B}">
      <dsp:nvSpPr>
        <dsp:cNvPr id="0" name=""/>
        <dsp:cNvSpPr/>
      </dsp:nvSpPr>
      <dsp:spPr>
        <a:xfrm>
          <a:off x="89689" y="13450"/>
          <a:ext cx="2741120" cy="1135865"/>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s-CO" sz="3600" b="1" kern="1200" noProof="0" dirty="0">
              <a:solidFill>
                <a:srgbClr val="002060"/>
              </a:solidFill>
            </a:rPr>
            <a:t>Son directos?</a:t>
          </a:r>
          <a:endParaRPr lang="es-CO" sz="3600" kern="1200" noProof="0" dirty="0">
            <a:solidFill>
              <a:srgbClr val="002060"/>
            </a:solidFill>
          </a:endParaRPr>
        </a:p>
      </dsp:txBody>
      <dsp:txXfrm>
        <a:off x="145137" y="68898"/>
        <a:ext cx="2630224" cy="1024969"/>
      </dsp:txXfrm>
    </dsp:sp>
    <dsp:sp modelId="{7BB17D39-2AF5-4D1E-A19F-7487C9786D58}">
      <dsp:nvSpPr>
        <dsp:cNvPr id="0" name=""/>
        <dsp:cNvSpPr/>
      </dsp:nvSpPr>
      <dsp:spPr>
        <a:xfrm rot="5400000">
          <a:off x="6583873" y="-2636244"/>
          <a:ext cx="1280443"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s-CO" sz="1800" kern="1200" noProof="0" dirty="0">
            <a:solidFill>
              <a:prstClr val="black">
                <a:hueOff val="0"/>
                <a:satOff val="0"/>
                <a:lumOff val="0"/>
                <a:alphaOff val="0"/>
              </a:prstClr>
            </a:solidFill>
            <a:latin typeface="+mn-lt"/>
            <a:ea typeface="+mn-ea"/>
            <a:cs typeface="+mn-cs"/>
          </a:endParaRPr>
        </a:p>
        <a:p>
          <a:pPr marL="228600" lvl="1" indent="-228600" algn="l" defTabSz="889000">
            <a:lnSpc>
              <a:spcPct val="90000"/>
            </a:lnSpc>
            <a:spcBef>
              <a:spcPct val="0"/>
            </a:spcBef>
            <a:spcAft>
              <a:spcPct val="15000"/>
            </a:spcAft>
            <a:buChar char="•"/>
          </a:pPr>
          <a:r>
            <a:rPr lang="es-CO" sz="1800" kern="1200" noProof="0" dirty="0"/>
            <a:t>¿Es claro e inequívoco en cuanto a lo que mide?</a:t>
          </a:r>
        </a:p>
        <a:p>
          <a:pPr marL="228600" lvl="1" indent="-228600" algn="l" defTabSz="889000">
            <a:lnSpc>
              <a:spcPct val="90000"/>
            </a:lnSpc>
            <a:spcBef>
              <a:spcPct val="0"/>
            </a:spcBef>
            <a:spcAft>
              <a:spcPct val="15000"/>
            </a:spcAft>
            <a:buChar char="•"/>
          </a:pPr>
          <a:r>
            <a:rPr lang="es-CO" sz="1800" kern="1200" noProof="0" dirty="0">
              <a:latin typeface="+mn-lt"/>
            </a:rPr>
            <a:t>¿El indicador es unidimensional? (mide solo un componente/característica)</a:t>
          </a:r>
          <a:endParaRPr lang="es-CO" sz="1800" kern="1200" noProof="0" dirty="0"/>
        </a:p>
        <a:p>
          <a:pPr marL="171450" lvl="1" indent="-171450" algn="l" defTabSz="800100">
            <a:lnSpc>
              <a:spcPct val="90000"/>
            </a:lnSpc>
            <a:spcBef>
              <a:spcPct val="0"/>
            </a:spcBef>
            <a:spcAft>
              <a:spcPct val="15000"/>
            </a:spcAft>
            <a:buChar char="•"/>
          </a:pPr>
          <a:r>
            <a:rPr lang="es-CO" sz="1800" kern="1200" noProof="0" dirty="0">
              <a:latin typeface="+mn-lt"/>
            </a:rPr>
            <a:t>¿El indicador es preciso a nivel operacional?</a:t>
          </a:r>
        </a:p>
      </dsp:txBody>
      <dsp:txXfrm rot="-5400000">
        <a:off x="2786968" y="1223167"/>
        <a:ext cx="8811747" cy="1155431"/>
      </dsp:txXfrm>
    </dsp:sp>
    <dsp:sp modelId="{ACB1C2A1-F1F6-4468-80D7-719E42862C0A}">
      <dsp:nvSpPr>
        <dsp:cNvPr id="0" name=""/>
        <dsp:cNvSpPr/>
      </dsp:nvSpPr>
      <dsp:spPr>
        <a:xfrm>
          <a:off x="92177" y="1202014"/>
          <a:ext cx="2741120" cy="1226584"/>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s-CO" sz="3600" b="1" kern="1200" noProof="0" dirty="0">
              <a:solidFill>
                <a:srgbClr val="002060"/>
              </a:solidFill>
            </a:rPr>
            <a:t>¿Son objetivos?</a:t>
          </a:r>
          <a:endParaRPr lang="es-CO" sz="3600" kern="1200" noProof="0" dirty="0">
            <a:solidFill>
              <a:srgbClr val="002060"/>
            </a:solidFill>
          </a:endParaRPr>
        </a:p>
      </dsp:txBody>
      <dsp:txXfrm>
        <a:off x="152054" y="1261891"/>
        <a:ext cx="2621366" cy="1106830"/>
      </dsp:txXfrm>
    </dsp:sp>
    <dsp:sp modelId="{D142F20A-40AC-4E67-840E-AF0457E1799C}">
      <dsp:nvSpPr>
        <dsp:cNvPr id="0" name=""/>
        <dsp:cNvSpPr/>
      </dsp:nvSpPr>
      <dsp:spPr>
        <a:xfrm rot="5400000">
          <a:off x="6527412" y="-1115717"/>
          <a:ext cx="1393365"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CO" sz="1800" kern="1200" noProof="0" dirty="0">
              <a:latin typeface="+mn-lt"/>
            </a:rPr>
            <a:t>Evaluados en conjunto, ¿los indicadores para un resultado dado miden todos sus aspectos?</a:t>
          </a:r>
        </a:p>
        <a:p>
          <a:pPr marL="171450" lvl="1" indent="-171450" algn="l" defTabSz="800100">
            <a:lnSpc>
              <a:spcPct val="90000"/>
            </a:lnSpc>
            <a:spcBef>
              <a:spcPct val="0"/>
            </a:spcBef>
            <a:spcAft>
              <a:spcPct val="15000"/>
            </a:spcAft>
            <a:buChar char="•"/>
          </a:pPr>
          <a:r>
            <a:rPr lang="es-CO" sz="1800" kern="1200" noProof="0" dirty="0">
              <a:solidFill>
                <a:prstClr val="black">
                  <a:hueOff val="0"/>
                  <a:satOff val="0"/>
                  <a:lumOff val="0"/>
                  <a:alphaOff val="0"/>
                </a:prstClr>
              </a:solidFill>
              <a:latin typeface="+mn-lt"/>
              <a:ea typeface="+mn-ea"/>
              <a:cs typeface="+mn-cs"/>
            </a:rPr>
            <a:t>¿Existe un conjunto mínimo de indicadores necesarios para medir el resultado? La eliminación de indicadores que no son necesarios para la gerencia y generación de informes minimiza la carga.</a:t>
          </a:r>
          <a:endParaRPr lang="es-CO" sz="1800" kern="1200" noProof="0" dirty="0">
            <a:latin typeface="+mn-lt"/>
          </a:endParaRPr>
        </a:p>
      </dsp:txBody>
      <dsp:txXfrm rot="-5400000">
        <a:off x="2786968" y="2692745"/>
        <a:ext cx="8806235" cy="1257329"/>
      </dsp:txXfrm>
    </dsp:sp>
    <dsp:sp modelId="{3CA5AFB4-A3DB-422B-8AD4-0A5D6C12F0E8}">
      <dsp:nvSpPr>
        <dsp:cNvPr id="0" name=""/>
        <dsp:cNvSpPr/>
      </dsp:nvSpPr>
      <dsp:spPr>
        <a:xfrm>
          <a:off x="92177" y="2535555"/>
          <a:ext cx="2741120" cy="1600553"/>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s-CO" sz="3600" b="1" kern="1200" noProof="0" dirty="0">
              <a:solidFill>
                <a:srgbClr val="002060"/>
              </a:solidFill>
            </a:rPr>
            <a:t>¿Son adecuados?</a:t>
          </a:r>
          <a:endParaRPr lang="es-CO" sz="3600" kern="1200" noProof="0" dirty="0">
            <a:solidFill>
              <a:srgbClr val="002060"/>
            </a:solidFill>
          </a:endParaRPr>
        </a:p>
      </dsp:txBody>
      <dsp:txXfrm>
        <a:off x="170310" y="2613688"/>
        <a:ext cx="2584854" cy="1444287"/>
      </dsp:txXfrm>
    </dsp:sp>
    <dsp:sp modelId="{0F0E68E2-E265-4C85-8927-E80088F4F77D}">
      <dsp:nvSpPr>
        <dsp:cNvPr id="0" name=""/>
        <dsp:cNvSpPr/>
      </dsp:nvSpPr>
      <dsp:spPr>
        <a:xfrm rot="5400000">
          <a:off x="6627897" y="360741"/>
          <a:ext cx="1192310"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s-CO" sz="1800" kern="1200" noProof="0" dirty="0">
              <a:solidFill>
                <a:prstClr val="black">
                  <a:hueOff val="0"/>
                  <a:satOff val="0"/>
                  <a:lumOff val="0"/>
                  <a:alphaOff val="0"/>
                </a:prstClr>
              </a:solidFill>
              <a:latin typeface="+mn-lt"/>
              <a:ea typeface="+mn-ea"/>
              <a:cs typeface="+mn-cs"/>
            </a:rPr>
            <a:t>¿Los datos para el indicador están actualmente disponibles o se pueden levantar?</a:t>
          </a:r>
        </a:p>
        <a:p>
          <a:pPr marL="228600" lvl="1" indent="-228600" algn="l" defTabSz="889000">
            <a:lnSpc>
              <a:spcPct val="90000"/>
            </a:lnSpc>
            <a:spcBef>
              <a:spcPct val="0"/>
            </a:spcBef>
            <a:spcAft>
              <a:spcPct val="15000"/>
            </a:spcAft>
            <a:buFont typeface="Arial" panose="020B0604020202020204" pitchFamily="34" charset="0"/>
            <a:buChar char="•"/>
          </a:pPr>
          <a:r>
            <a:rPr lang="es-CO" sz="1800" kern="1200" noProof="0" dirty="0">
              <a:solidFill>
                <a:prstClr val="black">
                  <a:hueOff val="0"/>
                  <a:satOff val="0"/>
                  <a:lumOff val="0"/>
                  <a:alphaOff val="0"/>
                </a:prstClr>
              </a:solidFill>
              <a:latin typeface="+mn-lt"/>
              <a:ea typeface="+mn-ea"/>
              <a:cs typeface="+mn-cs"/>
            </a:rPr>
            <a:t>¿Los costos relacionados al levantamiento de datos son factibles o asequibles?</a:t>
          </a:r>
        </a:p>
        <a:p>
          <a:pPr marL="228600" lvl="1" indent="-228600" algn="l" defTabSz="889000">
            <a:lnSpc>
              <a:spcPct val="90000"/>
            </a:lnSpc>
            <a:spcBef>
              <a:spcPct val="0"/>
            </a:spcBef>
            <a:spcAft>
              <a:spcPct val="15000"/>
            </a:spcAft>
            <a:buFont typeface="Arial" panose="020B0604020202020204" pitchFamily="34" charset="0"/>
            <a:buChar char="•"/>
          </a:pPr>
          <a:r>
            <a:rPr lang="es-CO" sz="1800" kern="1200" noProof="0" dirty="0">
              <a:solidFill>
                <a:prstClr val="black">
                  <a:hueOff val="0"/>
                  <a:satOff val="0"/>
                  <a:lumOff val="0"/>
                  <a:alphaOff val="0"/>
                </a:prstClr>
              </a:solidFill>
              <a:latin typeface="+mn-lt"/>
              <a:ea typeface="+mn-ea"/>
              <a:cs typeface="+mn-cs"/>
            </a:rPr>
            <a:t>¿Los datos para el indicador están disponibles o se pueden levantar oportunamente para sustentar la toma de decisiones, la presentación de informes y la divulgación?</a:t>
          </a:r>
        </a:p>
      </dsp:txBody>
      <dsp:txXfrm rot="-5400000">
        <a:off x="2786926" y="4259916"/>
        <a:ext cx="8816049" cy="1075902"/>
      </dsp:txXfrm>
    </dsp:sp>
    <dsp:sp modelId="{E3B5DBB7-D378-41B8-AFA5-1990310A029F}">
      <dsp:nvSpPr>
        <dsp:cNvPr id="0" name=""/>
        <dsp:cNvSpPr/>
      </dsp:nvSpPr>
      <dsp:spPr>
        <a:xfrm>
          <a:off x="92177" y="4255379"/>
          <a:ext cx="2741120" cy="1113825"/>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Font typeface="Wingdings" panose="05000000000000000000" pitchFamily="2" charset="2"/>
            <a:buNone/>
          </a:pPr>
          <a:r>
            <a:rPr lang="es-CO" sz="3600" b="1" kern="1200" noProof="0" dirty="0">
              <a:solidFill>
                <a:srgbClr val="002060"/>
              </a:solidFill>
            </a:rPr>
            <a:t>¿Son prácticos?</a:t>
          </a:r>
          <a:endParaRPr lang="es-CO" sz="3600" b="0" kern="1200" noProof="0" dirty="0">
            <a:solidFill>
              <a:srgbClr val="002060"/>
            </a:solidFill>
          </a:endParaRPr>
        </a:p>
      </dsp:txBody>
      <dsp:txXfrm>
        <a:off x="146549" y="4309751"/>
        <a:ext cx="2632376" cy="10050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3/27/2023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dirty="0"/>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3/27/2023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dirty="0"/>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Bienvenidos al curso de capacitación, “</a:t>
            </a:r>
            <a:r>
              <a:rPr lang="es-ES_tradnl" sz="1200" kern="1200" dirty="0">
                <a:solidFill>
                  <a:schemeClr val="tx1"/>
                </a:solidFill>
                <a:latin typeface="+mn-lt"/>
                <a:ea typeface="+mn-ea"/>
                <a:cs typeface="+mn-cs"/>
              </a:rPr>
              <a:t>Diseñando y Definiendo los Indicadores de Desempeño</a:t>
            </a:r>
            <a:r>
              <a:rPr lang="es-ES" dirty="0"/>
              <a:t>” para beneficiarios de la Oficina de Asuntos Laborales Internacionales del Departamento del Trabajo de EE. UU. </a:t>
            </a:r>
            <a:endParaRPr lang="en-US" dirty="0"/>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Los tipos de indicadores más comunes son el número y el porcentaje, como por ejemplo</a:t>
            </a:r>
            <a:r>
              <a:rPr lang="en-US" dirty="0"/>
              <a:t>:</a:t>
            </a:r>
            <a:r>
              <a:rPr lang="es-ES" dirty="0"/>
              <a:t> El “Número de personas capacitadas” y el “porcentaje de beneficiarios objetivo que reciben capacitación vocacional”.</a:t>
            </a:r>
          </a:p>
          <a:p>
            <a:pPr marL="171450" indent="-171450">
              <a:buFont typeface="Arial" panose="020B0604020202020204" pitchFamily="34" charset="0"/>
              <a:buChar char="•"/>
            </a:pPr>
            <a:r>
              <a:rPr lang="es-ES" dirty="0"/>
              <a:t>Sin embargo, hay otros tipos, incluyendo: Promedio, tasa, índice e hito, usados frecuentemente para medir conceptos complejos o evaluar múltiples componentes transversalmente. A </a:t>
            </a:r>
            <a:r>
              <a:rPr lang="es-ES" dirty="0" err="1"/>
              <a:t>contiuaci</a:t>
            </a:r>
            <a:r>
              <a:rPr lang="es-CO" dirty="0" err="1"/>
              <a:t>ón</a:t>
            </a:r>
            <a:r>
              <a:rPr lang="es-ES" dirty="0"/>
              <a:t>, revisaremos algunos de estos tipos de indicadores y ejemplos de ellos.</a:t>
            </a:r>
            <a:endParaRPr lang="en-US" dirty="0"/>
          </a:p>
        </p:txBody>
      </p:sp>
    </p:spTree>
    <p:extLst>
      <p:ext uri="{BB962C8B-B14F-4D97-AF65-F5344CB8AC3E}">
        <p14:creationId xmlns:p14="http://schemas.microsoft.com/office/powerpoint/2010/main" val="350762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Los indicadores pueden ser cuantitativos o cualitativos.</a:t>
            </a:r>
          </a:p>
          <a:p>
            <a:pPr marL="171450" indent="-171450">
              <a:buFont typeface="Arial" panose="020B0604020202020204" pitchFamily="34" charset="0"/>
              <a:buChar char="•"/>
            </a:pPr>
            <a:r>
              <a:rPr lang="es-ES" dirty="0"/>
              <a:t>Las unidades de medida más comunes de los indicadores cuantitativos son “el número" y “el porcentaje".</a:t>
            </a:r>
          </a:p>
          <a:p>
            <a:pPr marL="171450" indent="-171450">
              <a:buFont typeface="Arial" panose="020B0604020202020204" pitchFamily="34" charset="0"/>
              <a:buChar char="•"/>
            </a:pPr>
            <a:r>
              <a:rPr lang="es-ES" dirty="0"/>
              <a:t>En comparación con los indicadores cualitativos, los indicadores cuantitativos son relativamente fáciles de medir, agregar y analizar.</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Los indicadores cualitativos pueden ser útiles para evaluar cosas que no se pueden contar fácilmente, y pueden mejorar la comprensión de un resultado. Sin embargo, requieren una evaluación subjetiva, lo  que dificulta su análisis y comparación.</a:t>
            </a:r>
          </a:p>
          <a:p>
            <a:pPr marL="171450" indent="-171450">
              <a:buFont typeface="Arial" panose="020B0604020202020204" pitchFamily="34" charset="0"/>
              <a:buChar char="•"/>
            </a:pPr>
            <a:r>
              <a:rPr lang="es-ES" dirty="0"/>
              <a:t>No obstante, en muchos casos, los datos cualitativos se pueden transformar en datos cuantitativos para facilitar su evaluación y reporte.</a:t>
            </a:r>
          </a:p>
          <a:p>
            <a:pPr marL="171450" indent="-171450">
              <a:buFont typeface="Arial" panose="020B0604020202020204" pitchFamily="34" charset="0"/>
              <a:buChar char="•"/>
            </a:pPr>
            <a:r>
              <a:rPr lang="es-ES" dirty="0"/>
              <a:t>La diapositiva muestra algunos ejemplos de indicadores cuantitativos y cualitativos.</a:t>
            </a:r>
            <a:endParaRPr lang="en-US" dirty="0"/>
          </a:p>
        </p:txBody>
      </p:sp>
    </p:spTree>
    <p:extLst>
      <p:ext uri="{BB962C8B-B14F-4D97-AF65-F5344CB8AC3E}">
        <p14:creationId xmlns:p14="http://schemas.microsoft.com/office/powerpoint/2010/main" val="208061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Algunos indicadores usan una escala de calificación, la cual ayuda a cuantificar resultados más cualitativos, y facilita su agregación y análisis. La escala permite al encuestado calificar las cosas en relación a un espectro, y brinda información más matizada de la que se podría obtener con una pregunta cerrada de "Sí/No".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dirty="0"/>
              <a:t>Las unidades de la escala deben ser claras para los usuarios, de modo que todos los encuestados interpreten sus valores de la misma manera.</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kern="1200" dirty="0">
                <a:solidFill>
                  <a:schemeClr val="tx1"/>
                </a:solidFill>
                <a:latin typeface="+mn-lt"/>
                <a:ea typeface="+mn-ea"/>
                <a:cs typeface="+mn-cs"/>
              </a:rPr>
              <a:t>En pantalla vemos algunos ejemplos de indicadores que usan una escala de calificación:</a:t>
            </a:r>
          </a:p>
          <a:p>
            <a:pPr marL="0" indent="0">
              <a:buFont typeface="Arial" panose="020B0604020202020204" pitchFamily="34" charset="0"/>
              <a:buNone/>
            </a:pPr>
            <a:endParaRPr lang="es-ES" dirty="0"/>
          </a:p>
          <a:p>
            <a:pPr marL="171450" indent="-171450">
              <a:buFont typeface="Arial" panose="020B0604020202020204" pitchFamily="34" charset="0"/>
              <a:buChar char="•"/>
            </a:pPr>
            <a:r>
              <a:rPr lang="es-ES" dirty="0"/>
              <a:t>El primero es "El porcentaje de encuestados que calificaron como buena o muy buena la participación comunitaria de los funcionarios del gobierno en la reducción de la incidencia del trabajo infantil". Este indicador utiliza una escala del 1 al 5, en la cual el 1 es muy pobre y el 5 es muy bueno.</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El segundo es "El porcentaje de encuestados que participan frecuentemente en reuniones comunitarias", el cual usa una escala para registrar la frecuencia con la que los encuestados participan en las reuniones de ayuntamiento anualmente, con opciones de respuesta que van desde "nunca hasta casi todas las reuniones".</a:t>
            </a:r>
            <a:endParaRPr lang="en-US" dirty="0"/>
          </a:p>
        </p:txBody>
      </p:sp>
    </p:spTree>
    <p:extLst>
      <p:ext uri="{BB962C8B-B14F-4D97-AF65-F5344CB8AC3E}">
        <p14:creationId xmlns:p14="http://schemas.microsoft.com/office/powerpoint/2010/main" val="2820409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a:solidFill>
                  <a:schemeClr val="tx1"/>
                </a:solidFill>
                <a:latin typeface="+mn-lt"/>
              </a:rPr>
              <a:t>Un índice es un indicador que combina varios "bits" de datos en un total agregado.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tx1"/>
                </a:solidFill>
                <a:latin typeface="+mn-lt"/>
              </a:rPr>
              <a:t>Es útil cuando el resultado que se debe medir tiene muchos elementos o dimensiones.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tx1"/>
                </a:solidFill>
                <a:latin typeface="+mn-lt"/>
              </a:rPr>
              <a:t>En la tabla tenemos un ejemplo de un índice para medir la sostenibilidad de las Organizaciones de la Sociedad Civil (OSC).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tx1"/>
                </a:solidFill>
                <a:latin typeface="+mn-lt"/>
              </a:rPr>
              <a:t>Hay una escala definida que va del 1 al 5 por cada categoría de capacidad.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tx1"/>
                </a:solidFill>
                <a:latin typeface="+mn-lt"/>
              </a:rPr>
              <a:t>Se pueden sumar estos puntajes para llegar a un valor agregado que se puede monitorear a lo largo del tiempo. También se puede monitorear cada </a:t>
            </a:r>
            <a:r>
              <a:rPr lang="es-ES" sz="1200" b="0" dirty="0" err="1">
                <a:solidFill>
                  <a:schemeClr val="tx1"/>
                </a:solidFill>
                <a:latin typeface="+mn-lt"/>
              </a:rPr>
              <a:t>categor</a:t>
            </a:r>
            <a:r>
              <a:rPr lang="es-CO" sz="1200" b="0" dirty="0" err="1">
                <a:solidFill>
                  <a:schemeClr val="tx1"/>
                </a:solidFill>
                <a:latin typeface="+mn-lt"/>
              </a:rPr>
              <a:t>ía</a:t>
            </a:r>
            <a:r>
              <a:rPr lang="es-ES" sz="1200" b="0" dirty="0">
                <a:solidFill>
                  <a:schemeClr val="tx1"/>
                </a:solidFill>
                <a:latin typeface="+mn-lt"/>
              </a:rPr>
              <a:t> a lo largo del tiempo para evaluar el avance de una OSC. Por ejemplo, vemos que la capacidad corporativa tiene una calificación de 3, la viabilidad financiera de 2, la promoción de 5, y etc. El puntaje total agregado es 14 de un total de 25 puntos.</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s-ES" dirty="0"/>
              <a:t>El cuadro sombreado incluye algunos ejemplos de indicadores basados ​​en este índice de sostenibilidad</a:t>
            </a:r>
            <a:r>
              <a:rPr lang="en-US" dirty="0"/>
              <a:t>:</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solidFill>
                  <a:schemeClr val="tx1"/>
                </a:solidFill>
                <a:latin typeface="+mn-lt"/>
              </a:rPr>
              <a:t>Es importante tener en cuenta que los indicadores de índice requieren una cantidad considerable de detalle por cada valor reportado. Por ejemplo, cada valor del 1 al 5 de capacidad corporativa debe definirse claramente para garantizar datos coherentes y confiables.</a:t>
            </a:r>
            <a:endParaRPr lang="en-US" dirty="0"/>
          </a:p>
        </p:txBody>
      </p:sp>
    </p:spTree>
    <p:extLst>
      <p:ext uri="{BB962C8B-B14F-4D97-AF65-F5344CB8AC3E}">
        <p14:creationId xmlns:p14="http://schemas.microsoft.com/office/powerpoint/2010/main" val="140826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Las escalas de hitos pueden ser útiles para medir procesos o eventos que toman más tiempo en  lograrse. Las escalas de hitos desglosan el proceso en pasos cuantificables específicos.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s-ES" b="0" dirty="0"/>
              <a:t>Evaluando el ejemplo del proceso de reforma legal, podemos apreciar que hay pasos claramente definidos, y que cada uno de éstos puede llevar meses o incluso años. Por lo tanto, la escala permite que un proyecto mida y reporte sobre el avance gradual hacia la aprobación de la ley.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s-ES" dirty="0"/>
              <a:t>Este planteamiento de escala de hitos sustentaría los indicadores de ejemplo del cuadro sombreado:</a:t>
            </a:r>
          </a:p>
          <a:p>
            <a:pPr marL="171450" indent="-171450">
              <a:buFont typeface="Arial" panose="020B0604020202020204" pitchFamily="34" charset="0"/>
              <a:buChar char="•"/>
            </a:pPr>
            <a:r>
              <a:rPr lang="es-ES" dirty="0"/>
              <a:t>   </a:t>
            </a:r>
            <a:r>
              <a:rPr lang="en-US" dirty="0"/>
              <a:t># </a:t>
            </a:r>
            <a:r>
              <a:rPr lang="es-ES" dirty="0"/>
              <a:t>de etapas que han finalizado el proceso de reforma legal (si solo se le hace seguimiento a una ley)</a:t>
            </a:r>
          </a:p>
          <a:p>
            <a:pPr marL="171450" indent="-171450">
              <a:buFont typeface="Arial" panose="020B0604020202020204" pitchFamily="34" charset="0"/>
              <a:buChar char="•"/>
            </a:pPr>
            <a:r>
              <a:rPr lang="es-ES" dirty="0"/>
              <a:t>   </a:t>
            </a:r>
            <a:r>
              <a:rPr lang="en-US" dirty="0"/>
              <a:t># </a:t>
            </a:r>
            <a:r>
              <a:rPr lang="es-ES" dirty="0"/>
              <a:t> o % de leyes que han finalizado 2 o más etapas en el transcurso del año (si se le hace seguimiento a más de una ley)</a:t>
            </a:r>
          </a:p>
          <a:p>
            <a:pPr marL="171450" indent="-171450">
              <a:buFont typeface="Arial" panose="020B0604020202020204" pitchFamily="34" charset="0"/>
              <a:buChar char="•"/>
            </a:pPr>
            <a:r>
              <a:rPr lang="es-ES" dirty="0"/>
              <a:t>   # o % de leyes que fueron aprobadas por el poder ejecutivo</a:t>
            </a:r>
            <a:endParaRPr lang="en-US" dirty="0"/>
          </a:p>
          <a:p>
            <a:endParaRPr lang="en-US" dirty="0"/>
          </a:p>
        </p:txBody>
      </p:sp>
    </p:spTree>
    <p:extLst>
      <p:ext uri="{BB962C8B-B14F-4D97-AF65-F5344CB8AC3E}">
        <p14:creationId xmlns:p14="http://schemas.microsoft.com/office/powerpoint/2010/main" val="64781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effectLst/>
                <a:latin typeface="Segoe UI" panose="020B0502040204020203" pitchFamily="34" charset="0"/>
              </a:rPr>
              <a:t>Las listas de verificación permiten documentar la existencia o el uso de múltiples elementos con un solo indicador. Frecuentemente, se usan listas de verificación para confirmar la presencia o ausencia de criterios o requisitos.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effectLst/>
                <a:latin typeface="Segoe UI" panose="020B0502040204020203" pitchFamily="34" charset="0"/>
              </a:rPr>
              <a:t>En la tabla tenemos un ejemplo de una Lista de Verificación de Observación, usada para registrar si se están aplicando ciertas técnicas.</a:t>
            </a:r>
            <a:r>
              <a:rPr lang="en-US" sz="1200" b="0" dirty="0">
                <a:effectLst/>
                <a:latin typeface="Segoe UI" panose="020B0502040204020203"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Datos de listas de verificación como éstos podrían sustentar indicadores como los siguientes: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kern="1200" dirty="0">
                <a:solidFill>
                  <a:schemeClr val="tx1"/>
                </a:solidFill>
                <a:latin typeface="+mn-lt"/>
                <a:ea typeface="+mn-ea"/>
                <a:cs typeface="+mn-cs"/>
              </a:rPr>
              <a:t>El porcentaje de empresas que usan 5 de las 7 prácticas nuevas relacionadas a los derechos laborales.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alt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dirty="0"/>
              <a:t>El número de prácticas laborales nuevas usadas por las empresas apoyadas</a:t>
            </a:r>
            <a:r>
              <a:rPr lang="en-US" altLang="en-US" dirty="0"/>
              <a:t>.</a:t>
            </a:r>
            <a:endParaRPr lang="en-US" dirty="0"/>
          </a:p>
        </p:txBody>
      </p:sp>
    </p:spTree>
    <p:extLst>
      <p:ext uri="{BB962C8B-B14F-4D97-AF65-F5344CB8AC3E}">
        <p14:creationId xmlns:p14="http://schemas.microsoft.com/office/powerpoint/2010/main" val="367644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1450">
              <a:spcBef>
                <a:spcPts val="200"/>
              </a:spcBef>
              <a:buFont typeface="Arial" panose="020B0604020202020204" pitchFamily="34" charset="0"/>
              <a:buChar char="•"/>
            </a:pPr>
            <a:r>
              <a:rPr lang="es-ES" altLang="en-US" dirty="0"/>
              <a:t>En la mayoría de los casos, se pueden desglosar los datos de los indicadores por subgrupos. Esto ayuda a determinar si las intervenciones afectan a los grupos de distintas maneras.</a:t>
            </a:r>
          </a:p>
          <a:p>
            <a:pPr marL="173038" indent="-171450">
              <a:spcBef>
                <a:spcPts val="200"/>
              </a:spcBef>
              <a:buFont typeface="Arial" panose="020B0604020202020204" pitchFamily="34" charset="0"/>
              <a:buChar char="•"/>
            </a:pPr>
            <a:endParaRPr lang="en-US" altLang="en-US" dirty="0"/>
          </a:p>
          <a:p>
            <a:pPr marL="173038" indent="-171450">
              <a:spcBef>
                <a:spcPts val="200"/>
              </a:spcBef>
              <a:buFont typeface="Arial" panose="020B0604020202020204" pitchFamily="34" charset="0"/>
              <a:buChar char="•"/>
            </a:pPr>
            <a:r>
              <a:rPr lang="en-US" altLang="en-US" dirty="0"/>
              <a:t>A menudo, se </a:t>
            </a:r>
            <a:r>
              <a:rPr lang="en-US" altLang="en-US" dirty="0" err="1"/>
              <a:t>desglosan</a:t>
            </a:r>
            <a:r>
              <a:rPr lang="en-US" altLang="en-US" dirty="0"/>
              <a:t> </a:t>
            </a:r>
            <a:r>
              <a:rPr lang="en-US" altLang="en-US" dirty="0" err="1"/>
              <a:t>los</a:t>
            </a:r>
            <a:r>
              <a:rPr lang="en-US" altLang="en-US" dirty="0"/>
              <a:t> </a:t>
            </a:r>
            <a:r>
              <a:rPr lang="en-US" altLang="en-US" dirty="0" err="1"/>
              <a:t>indicadores</a:t>
            </a:r>
            <a:r>
              <a:rPr lang="en-US" altLang="en-US" dirty="0"/>
              <a:t> </a:t>
            </a:r>
            <a:r>
              <a:rPr lang="en-US" altLang="en-US" dirty="0" err="1"/>
              <a:t>por</a:t>
            </a:r>
            <a:r>
              <a:rPr lang="en-US" altLang="en-US" dirty="0"/>
              <a:t> </a:t>
            </a:r>
            <a:r>
              <a:rPr lang="en-US" altLang="en-US" dirty="0" err="1"/>
              <a:t>características</a:t>
            </a:r>
            <a:r>
              <a:rPr lang="en-US" altLang="en-US" dirty="0"/>
              <a:t> </a:t>
            </a:r>
            <a:r>
              <a:rPr lang="en-US" altLang="en-US" dirty="0" err="1"/>
              <a:t>demográficas</a:t>
            </a:r>
            <a:r>
              <a:rPr lang="en-US" altLang="en-US" dirty="0"/>
              <a:t>, </a:t>
            </a:r>
            <a:r>
              <a:rPr lang="en-US" altLang="en-US" dirty="0" err="1"/>
              <a:t>como</a:t>
            </a:r>
            <a:r>
              <a:rPr lang="en-US" altLang="en-US" dirty="0"/>
              <a:t> </a:t>
            </a:r>
            <a:r>
              <a:rPr lang="en-US" altLang="en-US" dirty="0" err="1"/>
              <a:t>por</a:t>
            </a:r>
            <a:r>
              <a:rPr lang="en-US" altLang="en-US" dirty="0"/>
              <a:t> </a:t>
            </a:r>
            <a:r>
              <a:rPr lang="en-US" altLang="en-US" dirty="0" err="1"/>
              <a:t>ejemplo</a:t>
            </a:r>
            <a:r>
              <a:rPr lang="en-US" altLang="en-US" dirty="0"/>
              <a:t>: </a:t>
            </a:r>
            <a:r>
              <a:rPr lang="en-US" altLang="en-US" dirty="0" err="1"/>
              <a:t>Región</a:t>
            </a:r>
            <a:r>
              <a:rPr lang="en-US" altLang="en-US" dirty="0"/>
              <a:t> </a:t>
            </a:r>
            <a:r>
              <a:rPr lang="en-US" altLang="en-US" dirty="0" err="1"/>
              <a:t>geográfica</a:t>
            </a:r>
            <a:r>
              <a:rPr lang="en-US" altLang="en-US" dirty="0"/>
              <a:t>, </a:t>
            </a:r>
            <a:r>
              <a:rPr lang="en-US" altLang="en-US" dirty="0" err="1"/>
              <a:t>sexo</a:t>
            </a:r>
            <a:r>
              <a:rPr lang="en-US" altLang="en-US" dirty="0"/>
              <a:t>, </a:t>
            </a:r>
            <a:r>
              <a:rPr lang="en-US" altLang="en-US" dirty="0" err="1"/>
              <a:t>edad</a:t>
            </a:r>
            <a:r>
              <a:rPr lang="en-US" altLang="en-US" dirty="0"/>
              <a:t>, </a:t>
            </a:r>
            <a:r>
              <a:rPr lang="en-US" altLang="en-US" dirty="0" err="1"/>
              <a:t>raza</a:t>
            </a:r>
            <a:r>
              <a:rPr lang="en-US" altLang="en-US" dirty="0"/>
              <a:t>/</a:t>
            </a:r>
            <a:r>
              <a:rPr lang="en-US" altLang="en-US" dirty="0" err="1"/>
              <a:t>etnicidad</a:t>
            </a:r>
            <a:r>
              <a:rPr lang="en-US" altLang="en-US" dirty="0"/>
              <a:t>, </a:t>
            </a:r>
            <a:r>
              <a:rPr lang="en-US" altLang="en-US" dirty="0" err="1"/>
              <a:t>estado</a:t>
            </a:r>
            <a:r>
              <a:rPr lang="en-US" altLang="en-US" dirty="0"/>
              <a:t> de </a:t>
            </a:r>
            <a:r>
              <a:rPr lang="en-US" altLang="en-US" dirty="0" err="1"/>
              <a:t>discapacidad</a:t>
            </a:r>
            <a:r>
              <a:rPr lang="en-US" altLang="en-US" dirty="0"/>
              <a:t>, </a:t>
            </a:r>
            <a:r>
              <a:rPr lang="en-US" altLang="en-US" dirty="0" err="1"/>
              <a:t>nivel</a:t>
            </a:r>
            <a:r>
              <a:rPr lang="en-US" altLang="en-US" dirty="0"/>
              <a:t> </a:t>
            </a:r>
            <a:r>
              <a:rPr lang="en-US" altLang="en-US" dirty="0" err="1"/>
              <a:t>educativo</a:t>
            </a:r>
            <a:r>
              <a:rPr lang="en-US" altLang="en-US" dirty="0"/>
              <a:t> o </a:t>
            </a:r>
            <a:r>
              <a:rPr lang="en-US" altLang="en-US" dirty="0" err="1"/>
              <a:t>ingresos</a:t>
            </a:r>
            <a:r>
              <a:rPr lang="en-US" altLang="en-US" dirty="0"/>
              <a:t>.</a:t>
            </a:r>
          </a:p>
          <a:p>
            <a:pPr marL="173038" indent="-171450">
              <a:spcBef>
                <a:spcPts val="200"/>
              </a:spcBef>
              <a:buFont typeface="Arial" panose="020B0604020202020204" pitchFamily="34" charset="0"/>
              <a:buChar char="•"/>
            </a:pPr>
            <a:endParaRPr lang="en-US" altLang="en-US" dirty="0"/>
          </a:p>
          <a:p>
            <a:pPr marL="173038" indent="-171450">
              <a:spcBef>
                <a:spcPts val="200"/>
              </a:spcBef>
              <a:buFont typeface="Arial" panose="020B0604020202020204" pitchFamily="34" charset="0"/>
              <a:buChar char="•"/>
            </a:pPr>
            <a:r>
              <a:rPr lang="es-ES" sz="1200" dirty="0"/>
              <a:t>Se debe documentar el desglose de los datos en la sección del Plan de Monitoreo de Desempeño del CMEP del proyecto.</a:t>
            </a:r>
          </a:p>
          <a:p>
            <a:pPr marL="173038" indent="-171450">
              <a:spcBef>
                <a:spcPts val="200"/>
              </a:spcBef>
              <a:buFont typeface="Arial" panose="020B0604020202020204" pitchFamily="34" charset="0"/>
              <a:buChar char="•"/>
            </a:pPr>
            <a:r>
              <a:rPr lang="es-ES" sz="1200" dirty="0"/>
              <a:t>Al considerar el </a:t>
            </a:r>
            <a:r>
              <a:rPr lang="es-ES" sz="1200" dirty="0" err="1"/>
              <a:t>desgloce</a:t>
            </a:r>
            <a:r>
              <a:rPr lang="es-ES" sz="1200" dirty="0"/>
              <a:t> de los indicadores, es importante balancear la utilidad y los costos. Desglose los indicadores únicamente cuando sea necesario discriminar la información para la elaboración de informes o cuando sea fundamental para la toma de decisiones de gerencia.</a:t>
            </a:r>
            <a:endParaRPr lang="en-US" sz="1200" dirty="0"/>
          </a:p>
          <a:p>
            <a:pPr marL="173038" indent="-171450">
              <a:spcBef>
                <a:spcPts val="200"/>
              </a:spcBef>
              <a:buFont typeface="Arial" panose="020B0604020202020204" pitchFamily="34" charset="0"/>
              <a:buChar char="•"/>
            </a:pPr>
            <a:r>
              <a:rPr lang="es-ES" sz="1200" dirty="0"/>
              <a:t>Por último, es importante resaltar que se debe definir el desglose durante la etapa de planificación, de modo que los métodos de recopilación de datos estén diseñados para levantar información discriminada.</a:t>
            </a:r>
            <a:endParaRPr lang="en-US" dirty="0"/>
          </a:p>
        </p:txBody>
      </p:sp>
    </p:spTree>
    <p:extLst>
      <p:ext uri="{BB962C8B-B14F-4D97-AF65-F5344CB8AC3E}">
        <p14:creationId xmlns:p14="http://schemas.microsoft.com/office/powerpoint/2010/main" val="160981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En la tabla vemos una lista de indicadores en la columna de la izquierda y en la derecha, ejemplos de posibles formas de </a:t>
            </a:r>
            <a:r>
              <a:rPr lang="es-ES" dirty="0" err="1"/>
              <a:t>desglozar</a:t>
            </a:r>
            <a:r>
              <a:rPr lang="es-ES" dirty="0"/>
              <a:t> los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0" u="none" strike="noStrike" kern="1200" dirty="0">
                <a:solidFill>
                  <a:srgbClr val="000000"/>
                </a:solidFill>
                <a:effectLst/>
                <a:latin typeface="Calibri" panose="020F0502020204030204" pitchFamily="34" charset="0"/>
              </a:rPr>
              <a:t>Veamos los primeros ejemplos juntos.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b="0" i="0" u="none" strike="noStrike" kern="1200" dirty="0">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0" u="none" strike="noStrike" kern="1200" dirty="0">
                <a:solidFill>
                  <a:srgbClr val="000000"/>
                </a:solidFill>
                <a:effectLst/>
                <a:latin typeface="Calibri" panose="020F0502020204030204" pitchFamily="34" charset="0"/>
              </a:rPr>
              <a:t>El “Número de OSC a los que se les brindó asistencia técnica sobre la </a:t>
            </a:r>
            <a:r>
              <a:rPr lang="es-ES" sz="1200" b="0" i="0" u="none" strike="noStrike" kern="1200" dirty="0" err="1">
                <a:solidFill>
                  <a:srgbClr val="000000"/>
                </a:solidFill>
                <a:effectLst/>
                <a:latin typeface="Calibri" panose="020F0502020204030204" pitchFamily="34" charset="0"/>
              </a:rPr>
              <a:t>sensibilizaci</a:t>
            </a:r>
            <a:r>
              <a:rPr lang="es-CO" sz="1200" b="0" i="0" u="none" strike="noStrike" kern="1200" dirty="0" err="1">
                <a:solidFill>
                  <a:srgbClr val="000000"/>
                </a:solidFill>
                <a:effectLst/>
                <a:latin typeface="Calibri" panose="020F0502020204030204" pitchFamily="34" charset="0"/>
              </a:rPr>
              <a:t>ón</a:t>
            </a:r>
            <a:r>
              <a:rPr lang="es-ES" sz="1200" b="0" i="0" u="none" strike="noStrike" kern="1200" dirty="0">
                <a:solidFill>
                  <a:srgbClr val="000000"/>
                </a:solidFill>
                <a:effectLst/>
                <a:latin typeface="Calibri" panose="020F0502020204030204" pitchFamily="34" charset="0"/>
              </a:rPr>
              <a:t> acerca del trabajo infantil” podría desglosarse por tipo de asistencia técnica, incluyendo</a:t>
            </a:r>
            <a:r>
              <a:rPr lang="en-US" sz="1200" b="0" i="0" u="none" strike="noStrike" kern="1200" dirty="0">
                <a:solidFill>
                  <a:srgbClr val="000000"/>
                </a:solidFill>
                <a:effectLst/>
                <a:latin typeface="Calibri" panose="020F0502020204030204" pitchFamily="34" charset="0"/>
              </a:rPr>
              <a:t>:</a:t>
            </a:r>
            <a:r>
              <a:rPr lang="es-ES" sz="1200" b="0" i="0" u="none" strike="noStrike" kern="1200" dirty="0">
                <a:solidFill>
                  <a:srgbClr val="000000"/>
                </a:solidFill>
                <a:effectLst/>
                <a:latin typeface="Calibri" panose="020F0502020204030204" pitchFamily="34" charset="0"/>
              </a:rPr>
              <a:t> Capacitación, </a:t>
            </a:r>
            <a:r>
              <a:rPr lang="es-CO" sz="1200" b="0" i="0" u="none" strike="noStrike" kern="1200" dirty="0">
                <a:solidFill>
                  <a:srgbClr val="000000"/>
                </a:solidFill>
                <a:effectLst/>
                <a:latin typeface="Calibri" panose="020F0502020204030204" pitchFamily="34" charset="0"/>
              </a:rPr>
              <a:t>tutoría </a:t>
            </a:r>
            <a:r>
              <a:rPr lang="es-ES" sz="1200" b="0" i="0" u="none" strike="noStrike" kern="1200" dirty="0">
                <a:solidFill>
                  <a:srgbClr val="000000"/>
                </a:solidFill>
                <a:effectLst/>
                <a:latin typeface="Calibri" panose="020F0502020204030204" pitchFamily="34" charset="0"/>
              </a:rPr>
              <a:t>o asesoramiento.</a:t>
            </a:r>
            <a:r>
              <a:rPr lang="en-US" sz="1200" b="0" i="0" u="none" strike="noStrike" kern="1200" dirty="0">
                <a:solidFill>
                  <a:srgbClr val="000000"/>
                </a:solidFill>
                <a:effectLst/>
                <a:latin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strike="noStrike" kern="1200" dirty="0">
                <a:solidFill>
                  <a:srgbClr val="000000"/>
                </a:solidFill>
                <a:effectLst/>
                <a:latin typeface="Calibri" panose="020F0502020204030204" pitchFamily="34" charset="0"/>
              </a:rPr>
              <a:t>“</a:t>
            </a:r>
            <a:r>
              <a:rPr lang="es-ES" sz="1200" b="0" i="1" u="none" strike="noStrike" kern="1200" dirty="0">
                <a:solidFill>
                  <a:srgbClr val="000000"/>
                </a:solidFill>
                <a:effectLst/>
                <a:latin typeface="Calibri" panose="020F0502020204030204" pitchFamily="34" charset="0"/>
              </a:rPr>
              <a:t>Número de materiales de </a:t>
            </a:r>
            <a:r>
              <a:rPr lang="es-ES" sz="1200" b="0" i="1" u="none" strike="noStrike" kern="1200" dirty="0" err="1">
                <a:solidFill>
                  <a:srgbClr val="000000"/>
                </a:solidFill>
                <a:effectLst/>
                <a:latin typeface="Calibri" panose="020F0502020204030204" pitchFamily="34" charset="0"/>
              </a:rPr>
              <a:t>concientizaci</a:t>
            </a:r>
            <a:r>
              <a:rPr lang="es-CO" sz="1200" b="0" i="1" u="none" strike="noStrike" kern="1200" dirty="0" err="1">
                <a:solidFill>
                  <a:srgbClr val="000000"/>
                </a:solidFill>
                <a:effectLst/>
                <a:latin typeface="Calibri" panose="020F0502020204030204" pitchFamily="34" charset="0"/>
              </a:rPr>
              <a:t>ón</a:t>
            </a:r>
            <a:r>
              <a:rPr lang="es-ES" sz="1200" b="0" i="1" u="none" strike="noStrike" kern="1200" dirty="0">
                <a:solidFill>
                  <a:srgbClr val="000000"/>
                </a:solidFill>
                <a:effectLst/>
                <a:latin typeface="Calibri" panose="020F0502020204030204" pitchFamily="34" charset="0"/>
              </a:rPr>
              <a:t> difundidos por las OSC” </a:t>
            </a:r>
            <a:r>
              <a:rPr lang="es-ES" sz="1200" b="0" i="0" u="none" strike="noStrike" kern="1200" dirty="0">
                <a:solidFill>
                  <a:srgbClr val="000000"/>
                </a:solidFill>
                <a:effectLst/>
                <a:latin typeface="Calibri" panose="020F0502020204030204" pitchFamily="34" charset="0"/>
              </a:rPr>
              <a:t>podría desglosarse por sector o región geográfica donde se difundieron los materiales.</a:t>
            </a:r>
            <a:endParaRPr lang="en-US" sz="1200" b="0" i="0" u="none" strike="noStrike" kern="1200" dirty="0">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b="0" i="1" u="none" strike="noStrike" kern="1200" dirty="0">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1" u="none" strike="noStrike" kern="1200" dirty="0">
                <a:solidFill>
                  <a:srgbClr val="000000"/>
                </a:solidFill>
                <a:effectLst/>
                <a:latin typeface="Calibri" panose="020F0502020204030204" pitchFamily="34" charset="0"/>
              </a:rPr>
              <a:t>Número de niños involucrados o que corren un alto riesgo de ingresar al mercado laboral infantil que reciben un servicio de educación o capacitación vocacional” podría desglosarse por condición laboral, género, área geográfica y edad.</a:t>
            </a:r>
            <a:endParaRPr lang="en-US" dirty="0"/>
          </a:p>
        </p:txBody>
      </p:sp>
    </p:spTree>
    <p:extLst>
      <p:ext uri="{BB962C8B-B14F-4D97-AF65-F5344CB8AC3E}">
        <p14:creationId xmlns:p14="http://schemas.microsoft.com/office/powerpoint/2010/main" val="4053153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Ahora hablemos de los indicadores estándar usados por los proyectos de trabajo infantil de ILAB.</a:t>
            </a:r>
            <a:endParaRPr lang="en-US" dirty="0"/>
          </a:p>
        </p:txBody>
      </p:sp>
    </p:spTree>
    <p:extLst>
      <p:ext uri="{BB962C8B-B14F-4D97-AF65-F5344CB8AC3E}">
        <p14:creationId xmlns:p14="http://schemas.microsoft.com/office/powerpoint/2010/main" val="3183230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b="0" dirty="0"/>
              <a:t>Existe un conjunto de indicadores estándar que todas las organizaciones financiadas por la OCFT deben reportar, cuando corresponde.</a:t>
            </a:r>
          </a:p>
          <a:p>
            <a:pPr marL="171450" indent="-171450">
              <a:buFont typeface="Arial" panose="020B0604020202020204" pitchFamily="34" charset="0"/>
              <a:buChar char="•"/>
            </a:pPr>
            <a:r>
              <a:rPr lang="es-ES" dirty="0"/>
              <a:t>Esto permite que ILAB recopile datos de proyectos comparables.</a:t>
            </a:r>
          </a:p>
          <a:p>
            <a:pPr marL="171450" indent="-171450">
              <a:buFont typeface="Arial" panose="020B0604020202020204" pitchFamily="34" charset="0"/>
              <a:buChar char="•"/>
            </a:pPr>
            <a:r>
              <a:rPr lang="es-ES" b="0" dirty="0"/>
              <a:t>Los datos de los indicadores estándar de los donatarios alimentan los informes de desempeño de la OCFT y el DOL. También informan los procesos de planificación y presupuestación.</a:t>
            </a:r>
          </a:p>
          <a:p>
            <a:pPr marL="171450" indent="-171450">
              <a:buFont typeface="Arial" panose="020B0604020202020204" pitchFamily="34" charset="0"/>
              <a:buChar char="•"/>
            </a:pPr>
            <a:r>
              <a:rPr lang="es-ES" b="0" dirty="0"/>
              <a:t>Todos los indicadores estándar tienen información en común que debe incluirse en el PMP del proyecto, incluyendo</a:t>
            </a:r>
            <a:r>
              <a:rPr lang="en-US" b="0" dirty="0"/>
              <a:t>: D</a:t>
            </a:r>
            <a:r>
              <a:rPr lang="es-ES" b="0" dirty="0" err="1"/>
              <a:t>efiniciones</a:t>
            </a:r>
            <a:r>
              <a:rPr lang="es-ES" b="0" dirty="0"/>
              <a:t> de términos clave, unidades de medida, métodos de recopilación de datos, y etc.).</a:t>
            </a:r>
            <a:endParaRPr lang="en-US" dirty="0"/>
          </a:p>
        </p:txBody>
      </p:sp>
    </p:spTree>
    <p:extLst>
      <p:ext uri="{BB962C8B-B14F-4D97-AF65-F5344CB8AC3E}">
        <p14:creationId xmlns:p14="http://schemas.microsoft.com/office/powerpoint/2010/main" val="119668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Este es el tercero de seis cursos en la serie de capacitación sobre conceptos de M&amp;E, y se enfoca en la </a:t>
            </a:r>
            <a:r>
              <a:rPr lang="es-ES" dirty="0" err="1"/>
              <a:t>selecci</a:t>
            </a:r>
            <a:r>
              <a:rPr lang="es-CO" dirty="0" err="1"/>
              <a:t>ón</a:t>
            </a:r>
            <a:r>
              <a:rPr lang="es-CO" dirty="0"/>
              <a:t> de</a:t>
            </a:r>
            <a:r>
              <a:rPr lang="es-ES" dirty="0"/>
              <a:t> indicadores de desempeño de alta calidad.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Los cursos restantes de la serie incluyen: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effectLst/>
                <a:latin typeface="Times New Roman" panose="02020603050405020304" pitchFamily="18" charset="0"/>
                <a:ea typeface="Calibri" panose="020F0502020204030204" pitchFamily="34" charset="0"/>
              </a:rPr>
              <a:t>   Elaborando Instrumentos para el Levantamiento de Datos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effectLst/>
                <a:latin typeface="Times New Roman" panose="02020603050405020304" pitchFamily="18" charset="0"/>
                <a:ea typeface="Calibri" panose="020F0502020204030204" pitchFamily="34" charset="0"/>
              </a:rPr>
              <a:t>   Estableciendo valores para la línea de base y objetivos para los indicadores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effectLst/>
                <a:latin typeface="Times New Roman" panose="02020603050405020304" pitchFamily="18" charset="0"/>
                <a:ea typeface="Calibri" panose="020F0502020204030204" pitchFamily="34" charset="0"/>
              </a:rPr>
              <a:t>   Uso de datos para mejorar la implementación de los proyectos.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Los indicadores estándar de la OCFT se clasifican como se muestra en la diapositiva, con indicadores de resultados relacionados a la </a:t>
            </a:r>
            <a:r>
              <a:rPr lang="es-ES" dirty="0" err="1"/>
              <a:t>capacitaci</a:t>
            </a:r>
            <a:r>
              <a:rPr lang="es-CO" dirty="0" err="1"/>
              <a:t>ón</a:t>
            </a:r>
            <a:r>
              <a:rPr lang="es-ES" dirty="0"/>
              <a:t>, educación, sustento familiar, y etc.</a:t>
            </a:r>
          </a:p>
          <a:p>
            <a:pPr marL="171450" indent="-171450">
              <a:buFont typeface="Arial" panose="020B0604020202020204" pitchFamily="34" charset="0"/>
              <a:buChar char="•"/>
            </a:pPr>
            <a:r>
              <a:rPr lang="es-ES" dirty="0"/>
              <a:t>En las siguientes diapositivas, revisaremos brevemente algunos de los indicadores estándar más usados.</a:t>
            </a:r>
          </a:p>
          <a:p>
            <a:pPr marL="171450" indent="-171450">
              <a:buFont typeface="Arial" panose="020B0604020202020204" pitchFamily="34" charset="0"/>
              <a:buChar char="•"/>
            </a:pPr>
            <a:r>
              <a:rPr lang="es-ES" dirty="0"/>
              <a:t>Todos estos indicadores se detallan en la Guía de Recursos de Monitoreo y Evaluación (M&amp;E) para proyectos OCFT, ubicada en el sitio web del DOL.</a:t>
            </a:r>
            <a:endParaRPr lang="en-US" dirty="0"/>
          </a:p>
        </p:txBody>
      </p:sp>
    </p:spTree>
    <p:extLst>
      <p:ext uri="{BB962C8B-B14F-4D97-AF65-F5344CB8AC3E}">
        <p14:creationId xmlns:p14="http://schemas.microsoft.com/office/powerpoint/2010/main" val="3724167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El indicador de capacidad, denominado “C1”, mide el cambio en la capacidad de los países para abordar el trabajo infantil, el trabajo forzoso, la trata de personas u otras violaciones de los derechos de los trabajadores a nivel nacional, regional, local o sectorial.</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Trabajando con actores del gobierno, las comunidades, el sector privado, las organizaciones internacionales y las organizaciones de la sociedad civil (incluyendo las organizaciones de trabajadores y de empleadores), los beneficiarios pueden lograr los resultados del indicador de capacidad.</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El aumento de la capacidad bajo este indicador se evaluar</a:t>
            </a:r>
            <a:r>
              <a:rPr lang="es-CO" dirty="0"/>
              <a:t>á</a:t>
            </a:r>
            <a:r>
              <a:rPr lang="es-ES" dirty="0"/>
              <a:t> cuando se alcance el resultado final y solo si el beneficiario ha jugado un papel importante en lograrlo.</a:t>
            </a:r>
            <a:endParaRPr lang="en-US" dirty="0"/>
          </a:p>
        </p:txBody>
      </p:sp>
    </p:spTree>
    <p:extLst>
      <p:ext uri="{BB962C8B-B14F-4D97-AF65-F5344CB8AC3E}">
        <p14:creationId xmlns:p14="http://schemas.microsoft.com/office/powerpoint/2010/main" val="3664309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Se pueden medir  seis tipos de capacidad nacional bajo el indicador C1.</a:t>
            </a:r>
          </a:p>
          <a:p>
            <a:pPr marL="628650" lvl="1" indent="-171450" algn="l" defTabSz="914400" rtl="0" eaLnBrk="1" latinLnBrk="0" hangingPunct="1">
              <a:buFont typeface="Arial" panose="020B0604020202020204" pitchFamily="34" charset="0"/>
              <a:buChar char="•"/>
            </a:pPr>
            <a:r>
              <a:rPr lang="en-US" sz="1200" kern="1200" dirty="0" err="1">
                <a:solidFill>
                  <a:schemeClr val="tx1"/>
                </a:solidFill>
                <a:latin typeface="+mn-lt"/>
                <a:ea typeface="+mn-ea"/>
                <a:cs typeface="+mn-cs"/>
              </a:rPr>
              <a:t>Adopción</a:t>
            </a:r>
            <a:r>
              <a:rPr lang="en-US" sz="1200" kern="1200" dirty="0">
                <a:solidFill>
                  <a:schemeClr val="tx1"/>
                </a:solidFill>
                <a:latin typeface="+mn-lt"/>
                <a:ea typeface="+mn-ea"/>
                <a:cs typeface="+mn-cs"/>
              </a:rPr>
              <a:t> del </a:t>
            </a:r>
            <a:r>
              <a:rPr lang="en-US" sz="1200" kern="1200" dirty="0" err="1">
                <a:solidFill>
                  <a:schemeClr val="tx1"/>
                </a:solidFill>
                <a:latin typeface="+mn-lt"/>
                <a:ea typeface="+mn-ea"/>
                <a:cs typeface="+mn-cs"/>
              </a:rPr>
              <a:t>marco</a:t>
            </a:r>
            <a:r>
              <a:rPr lang="en-US" sz="1200" kern="1200" dirty="0">
                <a:solidFill>
                  <a:schemeClr val="tx1"/>
                </a:solidFill>
                <a:latin typeface="+mn-lt"/>
                <a:ea typeface="+mn-ea"/>
                <a:cs typeface="+mn-cs"/>
              </a:rPr>
              <a:t> legal</a:t>
            </a:r>
          </a:p>
          <a:p>
            <a:pPr marL="628650" lvl="1" indent="-171450" algn="l" defTabSz="914400" rtl="0" eaLnBrk="1" latinLnBrk="0" hangingPunct="1">
              <a:buFont typeface="Arial" panose="020B0604020202020204" pitchFamily="34" charset="0"/>
              <a:buChar char="•"/>
            </a:pPr>
            <a:r>
              <a:rPr lang="es-ES" dirty="0"/>
              <a:t>Formulación y adopción de políticas, planes o programas</a:t>
            </a:r>
          </a:p>
          <a:p>
            <a:pPr marL="628650" lvl="1" indent="-171450" algn="l" defTabSz="914400" rtl="0" eaLnBrk="1" latinLnBrk="0" hangingPunct="1">
              <a:buFont typeface="Arial" panose="020B0604020202020204" pitchFamily="34" charset="0"/>
              <a:buChar char="•"/>
            </a:pPr>
            <a:r>
              <a:rPr lang="es-ES" dirty="0"/>
              <a:t>Inclusión del trabajo infantil, trabajo forzoso, etc., en las políticas y programas sociales pertinentes</a:t>
            </a:r>
          </a:p>
          <a:p>
            <a:pPr marL="628650" lvl="1" indent="-171450" algn="l" defTabSz="914400" rtl="0" eaLnBrk="1" latinLnBrk="0" hangingPunct="1">
              <a:buFont typeface="Arial" panose="020B0604020202020204" pitchFamily="34" charset="0"/>
              <a:buChar char="•"/>
            </a:pPr>
            <a:r>
              <a:rPr lang="es-ES" dirty="0"/>
              <a:t>Establecimiento de un sistema de monitoreo del trabajo</a:t>
            </a:r>
          </a:p>
          <a:p>
            <a:pPr marL="628650" lvl="1" indent="-171450" algn="l" defTabSz="914400" rtl="0" eaLnBrk="1" latinLnBrk="0" hangingPunct="1">
              <a:buFont typeface="Arial" panose="020B0604020202020204" pitchFamily="34" charset="0"/>
              <a:buChar char="•"/>
            </a:pPr>
            <a:r>
              <a:rPr lang="en-US" dirty="0" err="1"/>
              <a:t>Institucionalización</a:t>
            </a:r>
            <a:r>
              <a:rPr lang="en-US" dirty="0"/>
              <a:t> de la </a:t>
            </a:r>
            <a:r>
              <a:rPr lang="en-US" dirty="0" err="1"/>
              <a:t>investigación</a:t>
            </a:r>
            <a:endParaRPr lang="en-US" dirty="0"/>
          </a:p>
          <a:p>
            <a:pPr marL="628650" lvl="1" indent="-171450" algn="l" defTabSz="914400" rtl="0" eaLnBrk="1" latinLnBrk="0" hangingPunct="1">
              <a:buFont typeface="Arial" panose="020B0604020202020204" pitchFamily="34" charset="0"/>
              <a:buChar char="•"/>
            </a:pPr>
            <a:r>
              <a:rPr lang="en-US" dirty="0" err="1"/>
              <a:t>Institucionalización</a:t>
            </a:r>
            <a:r>
              <a:rPr lang="en-US" dirty="0"/>
              <a:t> de la </a:t>
            </a:r>
            <a:r>
              <a:rPr lang="en-US" dirty="0" err="1"/>
              <a:t>capacitaci</a:t>
            </a:r>
            <a:r>
              <a:rPr lang="es-CO" dirty="0" err="1"/>
              <a:t>ón</a:t>
            </a:r>
            <a:endParaRPr lang="en-US" dirty="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425693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Los indicadores estándar de educación cuentan el número de niños involucrados o en alto riego de vincularse al mercado laboral infantil, </a:t>
            </a:r>
            <a:r>
              <a:rPr lang="en-US" dirty="0"/>
              <a:t>que reciben o son </a:t>
            </a:r>
            <a:r>
              <a:rPr lang="es-ES" dirty="0"/>
              <a:t>referidos a un servicio de educación o capacitación.</a:t>
            </a:r>
          </a:p>
          <a:p>
            <a:pPr marL="171450" indent="-171450">
              <a:buFont typeface="Arial" panose="020B0604020202020204" pitchFamily="34" charset="0"/>
              <a:buChar char="•"/>
            </a:pPr>
            <a:r>
              <a:rPr lang="es-ES" dirty="0"/>
              <a:t>E2 y E3 cuentan el número que recibe servicios de educación formal e informal, respectivamente</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E4 </a:t>
            </a:r>
            <a:r>
              <a:rPr lang="es-ES" dirty="0"/>
              <a:t>cuenta el número que recibe servicios de formación profesional, como educación, prácticas y/o capacitación orientadas a una vocación, oficio u ocupación específicos</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981170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Veamos algunos ejemplos de cómo definir los servicios educativos E2-E4 y como contar a los niños beneficiados.</a:t>
            </a:r>
          </a:p>
          <a:p>
            <a:pPr marL="171450" indent="-171450">
              <a:buFont typeface="Arial" panose="020B0604020202020204" pitchFamily="34" charset="0"/>
              <a:buChar char="•"/>
            </a:pPr>
            <a:r>
              <a:rPr lang="es-ES" dirty="0"/>
              <a:t>En primer lugar, es importante resaltar que un niño cuenta como beneficiario del servicio de educación/capacitación cuando comienza a  recibirlo, y no al momento de inscribirlo.</a:t>
            </a:r>
            <a:r>
              <a:rPr lang="en-US" dirty="0"/>
              <a:t> </a:t>
            </a:r>
          </a:p>
          <a:p>
            <a:pPr marL="171450" indent="-171450">
              <a:buFont typeface="Arial" panose="020B0604020202020204" pitchFamily="34" charset="0"/>
              <a:buChar char="•"/>
            </a:pPr>
            <a:r>
              <a:rPr lang="en-US" dirty="0"/>
              <a:t>E2 </a:t>
            </a:r>
            <a:r>
              <a:rPr lang="es-ES" dirty="0"/>
              <a:t>Los servicios formales que eliminan barreras al acceso a la educación de los niños incluyen</a:t>
            </a:r>
            <a:r>
              <a:rPr lang="en-US" dirty="0"/>
              <a:t>:</a:t>
            </a:r>
          </a:p>
          <a:p>
            <a:pPr marL="628650" lvl="1" indent="-171450">
              <a:buFont typeface="Arial" panose="020B0604020202020204" pitchFamily="34" charset="0"/>
              <a:buChar char="•"/>
            </a:pPr>
            <a:r>
              <a:rPr lang="es-ES_tradnl" altLang="en-US" sz="1200" b="1" kern="1200" dirty="0">
                <a:solidFill>
                  <a:schemeClr val="tx1"/>
                </a:solidFill>
                <a:latin typeface="+mn-lt"/>
                <a:ea typeface="+mn-ea"/>
                <a:cs typeface="+mn-cs"/>
              </a:rPr>
              <a:t>Apoyo financiero </a:t>
            </a:r>
          </a:p>
          <a:p>
            <a:pPr marL="628650" lvl="1" indent="-171450">
              <a:buFont typeface="Arial" panose="020B0604020202020204" pitchFamily="34" charset="0"/>
              <a:buChar char="•"/>
            </a:pPr>
            <a:r>
              <a:rPr lang="en-US" b="1" dirty="0" err="1"/>
              <a:t>Suministro</a:t>
            </a:r>
            <a:r>
              <a:rPr lang="en-US" b="1" dirty="0"/>
              <a:t> de </a:t>
            </a:r>
            <a:r>
              <a:rPr lang="en-US" b="1" dirty="0" err="1"/>
              <a:t>Bienes</a:t>
            </a:r>
            <a:r>
              <a:rPr lang="en-US" b="1" dirty="0"/>
              <a:t> </a:t>
            </a:r>
            <a:r>
              <a:rPr lang="en-US" b="0" dirty="0"/>
              <a:t>y</a:t>
            </a:r>
          </a:p>
          <a:p>
            <a:pPr marL="628650" lvl="1" indent="-171450">
              <a:buFont typeface="Arial" panose="020B0604020202020204" pitchFamily="34" charset="0"/>
              <a:buChar char="•"/>
            </a:pPr>
            <a:r>
              <a:rPr lang="en-US" b="1" dirty="0" err="1"/>
              <a:t>Prestación</a:t>
            </a:r>
            <a:r>
              <a:rPr lang="en-US" b="1" dirty="0"/>
              <a:t> de </a:t>
            </a:r>
            <a:r>
              <a:rPr lang="en-US" b="1" dirty="0" err="1"/>
              <a:t>servicios</a:t>
            </a:r>
            <a:endParaRPr lang="en-US" b="1" dirty="0"/>
          </a:p>
          <a:p>
            <a:pPr marL="457200" lvl="1" indent="0">
              <a:buFont typeface="Arial" panose="020B0604020202020204" pitchFamily="34" charset="0"/>
              <a:buNone/>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latin typeface="+mn-lt"/>
                <a:ea typeface="+mn-ea"/>
                <a:cs typeface="+mn-cs"/>
              </a:rPr>
              <a:t>E3: Los servicios de educación informales son aquellos brindados por cualquier organización u organismo que no forma parte del sistema escolar formal. Ejemplos incluyen</a:t>
            </a:r>
            <a:r>
              <a:rPr lang="en-US" sz="1200" kern="1200" dirty="0">
                <a:solidFill>
                  <a:schemeClr val="tx1"/>
                </a:solidFill>
                <a:latin typeface="+mn-lt"/>
                <a:ea typeface="+mn-ea"/>
                <a:cs typeface="+mn-cs"/>
              </a:rPr>
              <a:t>:</a:t>
            </a:r>
            <a:r>
              <a:rPr lang="es-ES" sz="1200" kern="1200" dirty="0">
                <a:solidFill>
                  <a:schemeClr val="tx1"/>
                </a:solidFill>
                <a:latin typeface="+mn-lt"/>
                <a:ea typeface="+mn-ea"/>
                <a:cs typeface="+mn-cs"/>
              </a:rPr>
              <a:t> La alfabetización, la educación transversal, el aprendizaje acelerado, la educación comunitaria, los cursos de transición, los cursos correctivos, las competencias para la vida, 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E4: Los servicios de capacitación vocacional incluyen cosas como </a:t>
            </a:r>
            <a:r>
              <a:rPr lang="es-ES" dirty="0" err="1"/>
              <a:t>Safe</a:t>
            </a:r>
            <a:r>
              <a:rPr lang="es-ES" dirty="0"/>
              <a:t> </a:t>
            </a:r>
            <a:r>
              <a:rPr lang="es-ES" dirty="0" err="1"/>
              <a:t>Youth</a:t>
            </a:r>
            <a:r>
              <a:rPr lang="es-ES" dirty="0"/>
              <a:t> at </a:t>
            </a:r>
            <a:r>
              <a:rPr lang="es-ES" dirty="0" err="1"/>
              <a:t>Work</a:t>
            </a:r>
            <a:r>
              <a:rPr lang="es-ES" dirty="0"/>
              <a:t>, programas de carpintería y programas de aprendizaje orientados a un oficio específico.</a:t>
            </a:r>
            <a:endParaRPr lang="en-US" dirty="0"/>
          </a:p>
        </p:txBody>
      </p:sp>
    </p:spTree>
    <p:extLst>
      <p:ext uri="{BB962C8B-B14F-4D97-AF65-F5344CB8AC3E}">
        <p14:creationId xmlns:p14="http://schemas.microsoft.com/office/powerpoint/2010/main" val="233904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Indicadores</a:t>
            </a:r>
            <a:r>
              <a:rPr lang="en-US" dirty="0"/>
              <a:t> </a:t>
            </a:r>
            <a:r>
              <a:rPr lang="en-US" dirty="0" err="1"/>
              <a:t>estándar</a:t>
            </a:r>
            <a:r>
              <a:rPr lang="en-US" dirty="0"/>
              <a:t> de </a:t>
            </a:r>
            <a:r>
              <a:rPr lang="es-ES_tradnl" sz="1200" b="0" dirty="0">
                <a:solidFill>
                  <a:schemeClr val="accent6">
                    <a:lumMod val="50000"/>
                  </a:schemeClr>
                </a:solidFill>
                <a:cs typeface="Times New Roman" panose="02020603050405020304" pitchFamily="18" charset="0"/>
              </a:rPr>
              <a:t>s</a:t>
            </a:r>
            <a:r>
              <a:rPr lang="es-ES_tradnl" sz="1200" b="0" dirty="0">
                <a:solidFill>
                  <a:schemeClr val="accent6">
                    <a:lumMod val="50000"/>
                  </a:schemeClr>
                </a:solidFill>
                <a:ea typeface="Times New Roman" panose="02020603050405020304" pitchFamily="18" charset="0"/>
                <a:cs typeface="Times New Roman" panose="02020603050405020304" pitchFamily="18" charset="0"/>
              </a:rPr>
              <a:t>ubsistencia o “</a:t>
            </a:r>
            <a:r>
              <a:rPr lang="es-ES_tradnl" sz="1200" b="0" dirty="0" err="1">
                <a:solidFill>
                  <a:schemeClr val="accent6">
                    <a:lumMod val="50000"/>
                  </a:schemeClr>
                </a:solidFill>
                <a:ea typeface="Times New Roman" panose="02020603050405020304" pitchFamily="18" charset="0"/>
                <a:cs typeface="Times New Roman" panose="02020603050405020304" pitchFamily="18" charset="0"/>
              </a:rPr>
              <a:t>Livelihood</a:t>
            </a:r>
            <a:r>
              <a:rPr lang="es-ES_tradnl" sz="1200" b="0" dirty="0">
                <a:solidFill>
                  <a:schemeClr val="accent6">
                    <a:lumMod val="50000"/>
                  </a:schemeClr>
                </a:solidFill>
                <a:ea typeface="Times New Roman" panose="02020603050405020304" pitchFamily="18" charset="0"/>
                <a:cs typeface="Times New Roman" panose="02020603050405020304" pitchFamily="18" charset="0"/>
              </a:rPr>
              <a:t>” en </a:t>
            </a:r>
            <a:r>
              <a:rPr lang="es-ES_tradnl" sz="1200" b="0" dirty="0" err="1">
                <a:solidFill>
                  <a:schemeClr val="accent6">
                    <a:lumMod val="50000"/>
                  </a:schemeClr>
                </a:solidFill>
                <a:ea typeface="Times New Roman" panose="02020603050405020304" pitchFamily="18" charset="0"/>
                <a:cs typeface="Times New Roman" panose="02020603050405020304" pitchFamily="18" charset="0"/>
              </a:rPr>
              <a:t>ingl</a:t>
            </a:r>
            <a:r>
              <a:rPr lang="es-CO" sz="1200" b="0" dirty="0">
                <a:solidFill>
                  <a:schemeClr val="accent6">
                    <a:lumMod val="50000"/>
                  </a:schemeClr>
                </a:solidFill>
                <a:ea typeface="Times New Roman" panose="02020603050405020304" pitchFamily="18" charset="0"/>
                <a:cs typeface="Times New Roman" panose="02020603050405020304" pitchFamily="18" charset="0"/>
              </a:rPr>
              <a:t>é</a:t>
            </a:r>
            <a:r>
              <a:rPr lang="es-ES_tradnl" sz="1200" b="0" dirty="0">
                <a:solidFill>
                  <a:schemeClr val="accent6">
                    <a:lumMod val="50000"/>
                  </a:schemeClr>
                </a:solidFill>
                <a:ea typeface="Times New Roman" panose="02020603050405020304" pitchFamily="18" charset="0"/>
                <a:cs typeface="Times New Roman" panose="02020603050405020304" pitchFamily="18" charset="0"/>
              </a:rPr>
              <a:t>s</a:t>
            </a:r>
            <a:r>
              <a:rPr lang="en-US" b="0" dirty="0"/>
              <a:t>.</a:t>
            </a:r>
          </a:p>
          <a:p>
            <a:pPr marL="171450" indent="-171450">
              <a:buFont typeface="Arial" panose="020B0604020202020204" pitchFamily="34" charset="0"/>
              <a:buChar char="•"/>
            </a:pPr>
            <a:r>
              <a:rPr lang="es-ES" dirty="0"/>
              <a:t>ILAB define el sustento como un estándar de vida y la capacidad, los activos (incluyendo recursos materiales y sociales) y las actividades necesarias para alcanzarlo. </a:t>
            </a:r>
            <a:endParaRPr lang="en-US" dirty="0"/>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Los indicadores estándar de subsistencia cuentan el n</a:t>
            </a:r>
            <a:r>
              <a:rPr lang="es-CO" dirty="0" err="1"/>
              <a:t>úmero</a:t>
            </a:r>
            <a:r>
              <a:rPr lang="es-CO" dirty="0"/>
              <a:t> de</a:t>
            </a:r>
            <a:r>
              <a:rPr lang="es-ES" dirty="0"/>
              <a:t> hogares, adultos y niños que recibieron diferentes tipos de servicios de sustento, como servicios de empleo y servicios de fortalecimiento económico.</a:t>
            </a:r>
            <a:endParaRPr lang="en-US" dirty="0"/>
          </a:p>
        </p:txBody>
      </p:sp>
    </p:spTree>
    <p:extLst>
      <p:ext uri="{BB962C8B-B14F-4D97-AF65-F5344CB8AC3E}">
        <p14:creationId xmlns:p14="http://schemas.microsoft.com/office/powerpoint/2010/main" val="275813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Hay dos indicadores de capacitación estándar, T1 y T2. Las capacitaciones cubiertas por el indicador T1 suelen ser aquellas cuyo objetivo es aumentar las competencias de los inspectores laborales, los jueces, las partes interesadas del sector privado, las organizaciones de la sociedad civil, las entidades del orden público, los periodistas y otros medios de comunicación, u otros funcionarios gubernamentales relevantes.</a:t>
            </a:r>
          </a:p>
          <a:p>
            <a:pPr marL="171450" indent="-171450">
              <a:buFont typeface="Arial" panose="020B0604020202020204" pitchFamily="34" charset="0"/>
              <a:buChar char="•"/>
            </a:pPr>
            <a:r>
              <a:rPr lang="es-ES" dirty="0"/>
              <a:t>T2 hace seguimiento al número de educadores capacitados, incluyendo maestros, directores de escuela y miembros del consejo escolar.</a:t>
            </a:r>
            <a:endParaRPr lang="en-US" dirty="0"/>
          </a:p>
        </p:txBody>
      </p:sp>
    </p:spTree>
    <p:extLst>
      <p:ext uri="{BB962C8B-B14F-4D97-AF65-F5344CB8AC3E}">
        <p14:creationId xmlns:p14="http://schemas.microsoft.com/office/powerpoint/2010/main" val="1095374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Los indicadores de objetivo (POC) son usados por los proyectos que brindan sustento, educación u otros servicios a los niños.</a:t>
            </a:r>
          </a:p>
          <a:p>
            <a:pPr marL="171450" indent="-171450">
              <a:buFont typeface="Arial" panose="020B0604020202020204" pitchFamily="34" charset="0"/>
              <a:buChar char="•"/>
            </a:pPr>
            <a:endParaRPr lang="en-US" sz="1200" b="0"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ES" sz="1200" b="0" dirty="0">
                <a:solidFill>
                  <a:schemeClr val="accent6">
                    <a:lumMod val="50000"/>
                  </a:schemeClr>
                </a:solidFill>
                <a:latin typeface="Calibri" panose="020F0502020204030204" pitchFamily="34" charset="0"/>
                <a:cs typeface="Times New Roman" panose="02020603050405020304" pitchFamily="18" charset="0"/>
              </a:rPr>
              <a:t>Los indicadores POC 1, 2 y 3 miden el % de participantes que reciben servicios directos que están involucrados en el trabajo infantil, el trabajo infantil peligroso y las peores formas del trabajo infantil, respectivamente.</a:t>
            </a:r>
          </a:p>
          <a:p>
            <a:pPr marL="171450" indent="-171450">
              <a:buFont typeface="Arial" panose="020B0604020202020204" pitchFamily="34" charset="0"/>
              <a:buChar char="•"/>
            </a:pPr>
            <a:endParaRPr lang="en-US" sz="1200" b="0" dirty="0">
              <a:solidFill>
                <a:schemeClr val="accent6">
                  <a:lumMod val="50000"/>
                </a:schemeClr>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0" dirty="0">
                <a:solidFill>
                  <a:schemeClr val="accent6">
                    <a:lumMod val="50000"/>
                  </a:schemeClr>
                </a:solidFill>
                <a:latin typeface="Calibri" panose="020F0502020204030204" pitchFamily="34" charset="0"/>
                <a:cs typeface="Times New Roman" panose="02020603050405020304" pitchFamily="18" charset="0"/>
              </a:rPr>
              <a:t>POC4 </a:t>
            </a:r>
            <a:r>
              <a:rPr lang="en-US" sz="1200" b="0" dirty="0" err="1">
                <a:solidFill>
                  <a:schemeClr val="accent6">
                    <a:lumMod val="50000"/>
                  </a:schemeClr>
                </a:solidFill>
                <a:latin typeface="Calibri" panose="020F0502020204030204" pitchFamily="34" charset="0"/>
                <a:cs typeface="Times New Roman" panose="02020603050405020304" pitchFamily="18" charset="0"/>
              </a:rPr>
              <a:t>mide</a:t>
            </a:r>
            <a:r>
              <a:rPr lang="en-US" sz="1200" b="0" dirty="0">
                <a:solidFill>
                  <a:schemeClr val="accent6">
                    <a:lumMod val="50000"/>
                  </a:schemeClr>
                </a:solidFill>
                <a:latin typeface="Calibri" panose="020F0502020204030204" pitchFamily="34" charset="0"/>
                <a:cs typeface="Times New Roman" panose="02020603050405020304" pitchFamily="18" charset="0"/>
              </a:rPr>
              <a:t> </a:t>
            </a:r>
            <a:r>
              <a:rPr lang="en-US" sz="1200" b="0" dirty="0" err="1">
                <a:solidFill>
                  <a:schemeClr val="accent6">
                    <a:lumMod val="50000"/>
                  </a:schemeClr>
                </a:solidFill>
                <a:latin typeface="Calibri" panose="020F0502020204030204" pitchFamily="34" charset="0"/>
                <a:cs typeface="Times New Roman" panose="02020603050405020304" pitchFamily="18" charset="0"/>
              </a:rPr>
              <a:t>el</a:t>
            </a:r>
            <a:r>
              <a:rPr lang="en-US" sz="1200" b="0" dirty="0">
                <a:solidFill>
                  <a:schemeClr val="accent6">
                    <a:lumMod val="50000"/>
                  </a:schemeClr>
                </a:solidFill>
                <a:latin typeface="Calibri" panose="020F0502020204030204" pitchFamily="34" charset="0"/>
                <a:cs typeface="Times New Roman" panose="02020603050405020304" pitchFamily="18" charset="0"/>
              </a:rPr>
              <a:t> </a:t>
            </a:r>
            <a:r>
              <a:rPr lang="en-US" sz="1200" b="0" dirty="0" err="1">
                <a:solidFill>
                  <a:schemeClr val="accent6">
                    <a:lumMod val="50000"/>
                  </a:schemeClr>
                </a:solidFill>
                <a:latin typeface="Calibri" panose="020F0502020204030204" pitchFamily="34" charset="0"/>
                <a:cs typeface="Times New Roman" panose="02020603050405020304" pitchFamily="18" charset="0"/>
              </a:rPr>
              <a:t>porcentage</a:t>
            </a:r>
            <a:r>
              <a:rPr lang="en-US" sz="1200" b="0" dirty="0">
                <a:solidFill>
                  <a:schemeClr val="accent6">
                    <a:lumMod val="50000"/>
                  </a:schemeClr>
                </a:solidFill>
                <a:latin typeface="Calibri" panose="020F0502020204030204" pitchFamily="34" charset="0"/>
                <a:cs typeface="Times New Roman" panose="02020603050405020304" pitchFamily="18" charset="0"/>
              </a:rPr>
              <a:t> </a:t>
            </a:r>
            <a:r>
              <a:rPr lang="es-ES_tradnl" sz="1200" dirty="0"/>
              <a:t>de niños que reciben servicio directo que asisten regularmente a la escuela</a:t>
            </a:r>
            <a:r>
              <a:rPr lang="en-US" sz="1200" b="0" dirty="0">
                <a:solidFill>
                  <a:schemeClr val="accent6">
                    <a:lumMod val="50000"/>
                  </a:schemeClr>
                </a:solidFill>
                <a:latin typeface="Calibri" panose="020F0502020204030204" pitchFamily="34" charset="0"/>
                <a:cs typeface="Times New Roman" panose="02020603050405020304" pitchFamily="18" charset="0"/>
              </a:rPr>
              <a:t>.</a:t>
            </a:r>
            <a:endParaRPr lang="en-US" b="0" dirty="0"/>
          </a:p>
        </p:txBody>
      </p:sp>
    </p:spTree>
    <p:extLst>
      <p:ext uri="{BB962C8B-B14F-4D97-AF65-F5344CB8AC3E}">
        <p14:creationId xmlns:p14="http://schemas.microsoft.com/office/powerpoint/2010/main" val="222315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Hemos cubierto mucha información sobre indicadores estándar. Hagamos un ejercicio para ver cuánto puede recordar sobre los diferentes tipos de indicadores estándar de la OCFT.</a:t>
            </a:r>
          </a:p>
          <a:p>
            <a:endParaRPr lang="en-US" dirty="0"/>
          </a:p>
          <a:p>
            <a:r>
              <a:rPr lang="es-ES" dirty="0"/>
              <a:t>Leeré cada uno de los seis resultados. Coloque el indicador estándar correspondiente. Escriba la letra que cree que se debe usar, por ejemplo, L1, E1, C2. Si lo desea, puede consultar las diapositivas anteriores o la Guía de recursos de M&amp;E de proyectos de la OCFT en línea.</a:t>
            </a:r>
            <a:endParaRPr lang="en-US" dirty="0"/>
          </a:p>
          <a:p>
            <a:pPr marL="457200" indent="-457200">
              <a:lnSpc>
                <a:spcPct val="100000"/>
              </a:lnSpc>
              <a:buFont typeface="+mj-lt"/>
              <a:buAutoNum type="arabicPeriod"/>
            </a:pPr>
            <a:r>
              <a:rPr lang="es-ES" sz="1200" dirty="0">
                <a:solidFill>
                  <a:srgbClr val="000000"/>
                </a:solidFill>
                <a:ea typeface="Times New Roman" panose="02020603050405020304" pitchFamily="18" charset="0"/>
              </a:rPr>
              <a:t>Mayor participación de jóvenes adolescentes (menores de 18 años) en programas de aprendizaje</a:t>
            </a:r>
          </a:p>
          <a:p>
            <a:pPr marL="457200" indent="-457200">
              <a:lnSpc>
                <a:spcPct val="100000"/>
              </a:lnSpc>
              <a:buFont typeface="+mj-lt"/>
              <a:buAutoNum type="arabicPeriod"/>
            </a:pPr>
            <a:r>
              <a:rPr lang="es-ES_tradnl" sz="1200" dirty="0">
                <a:solidFill>
                  <a:srgbClr val="000000"/>
                </a:solidFill>
                <a:ea typeface="Times New Roman" panose="02020603050405020304" pitchFamily="18" charset="0"/>
              </a:rPr>
              <a:t>Menor incidencia del trabajo infantil en el sector agrícola de Etiopía</a:t>
            </a:r>
          </a:p>
          <a:p>
            <a:pPr marL="457200" indent="-457200">
              <a:lnSpc>
                <a:spcPct val="100000"/>
              </a:lnSpc>
              <a:buFont typeface="+mj-lt"/>
              <a:buAutoNum type="arabicPeriod"/>
            </a:pPr>
            <a:r>
              <a:rPr lang="es-ES" sz="1200" dirty="0">
                <a:solidFill>
                  <a:srgbClr val="000000"/>
                </a:solidFill>
                <a:ea typeface="Times New Roman" panose="02020603050405020304" pitchFamily="18" charset="0"/>
              </a:rPr>
              <a:t>Los jóvenes de enfoque aumentan su acceso a becas escolares </a:t>
            </a:r>
          </a:p>
          <a:p>
            <a:pPr marL="457200" indent="-457200">
              <a:lnSpc>
                <a:spcPct val="100000"/>
              </a:lnSpc>
              <a:buFont typeface="+mj-lt"/>
              <a:buAutoNum type="arabicPeriod"/>
            </a:pPr>
            <a:r>
              <a:rPr lang="es-ES_tradnl" sz="1200" dirty="0">
                <a:solidFill>
                  <a:srgbClr val="000000"/>
                </a:solidFill>
                <a:ea typeface="Times New Roman" panose="02020603050405020304" pitchFamily="18" charset="0"/>
              </a:rPr>
              <a:t>Con apoyo del proyecto, la asociación de cultivadores de aceite de palma adopta el código de conducta sobre el trabajo infantil </a:t>
            </a:r>
          </a:p>
          <a:p>
            <a:pPr marL="457200" indent="-457200">
              <a:lnSpc>
                <a:spcPct val="100000"/>
              </a:lnSpc>
              <a:buFont typeface="+mj-lt"/>
              <a:buAutoNum type="arabicPeriod"/>
            </a:pPr>
            <a:r>
              <a:rPr lang="es-ES_tradnl" sz="1200" dirty="0">
                <a:solidFill>
                  <a:srgbClr val="000000"/>
                </a:solidFill>
                <a:ea typeface="Times New Roman" panose="02020603050405020304" pitchFamily="18" charset="0"/>
              </a:rPr>
              <a:t>Mayor participación de los hogares beneficiarios en la Asociación de Ahorro y Préstamo del Pueblo (VSLA) apoyada por el proyecto</a:t>
            </a:r>
          </a:p>
          <a:p>
            <a:endParaRPr lang="en-US" dirty="0"/>
          </a:p>
          <a:p>
            <a:r>
              <a:rPr lang="es-ES" dirty="0"/>
              <a:t>Detenga la grabación y cuando haya respondido, presione el </a:t>
            </a:r>
            <a:r>
              <a:rPr lang="es-ES" dirty="0" err="1"/>
              <a:t>bot</a:t>
            </a:r>
            <a:r>
              <a:rPr lang="es-CO" dirty="0" err="1"/>
              <a:t>ón</a:t>
            </a:r>
            <a:r>
              <a:rPr lang="es-CO" dirty="0"/>
              <a:t> de</a:t>
            </a:r>
            <a:r>
              <a:rPr lang="es-ES" dirty="0"/>
              <a:t> reproducir</a:t>
            </a:r>
            <a:r>
              <a:rPr lang="en-US" dirty="0"/>
              <a:t>.</a:t>
            </a:r>
          </a:p>
          <a:p>
            <a:endParaRPr lang="en-US" dirty="0"/>
          </a:p>
          <a:p>
            <a:endParaRPr lang="en-US" dirty="0"/>
          </a:p>
        </p:txBody>
      </p:sp>
    </p:spTree>
    <p:extLst>
      <p:ext uri="{BB962C8B-B14F-4D97-AF65-F5344CB8AC3E}">
        <p14:creationId xmlns:p14="http://schemas.microsoft.com/office/powerpoint/2010/main" val="2077377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02124"/>
                </a:solidFill>
                <a:effectLst/>
                <a:latin typeface="Roboto" panose="02000000000000000000" pitchFamily="2" charset="0"/>
              </a:rPr>
              <a:t>Aquí</a:t>
            </a:r>
            <a:r>
              <a:rPr lang="en-US" b="0" i="0" dirty="0">
                <a:solidFill>
                  <a:srgbClr val="202124"/>
                </a:solidFill>
                <a:effectLst/>
                <a:latin typeface="Roboto" panose="02000000000000000000" pitchFamily="2" charset="0"/>
              </a:rPr>
              <a:t> </a:t>
            </a:r>
            <a:r>
              <a:rPr lang="en-US" b="0" i="0" dirty="0" err="1">
                <a:solidFill>
                  <a:srgbClr val="202124"/>
                </a:solidFill>
                <a:effectLst/>
                <a:latin typeface="Roboto" panose="02000000000000000000" pitchFamily="2" charset="0"/>
              </a:rPr>
              <a:t>están</a:t>
            </a:r>
            <a:r>
              <a:rPr lang="en-US" b="0" i="0" dirty="0">
                <a:solidFill>
                  <a:srgbClr val="202124"/>
                </a:solidFill>
                <a:effectLst/>
                <a:latin typeface="Roboto" panose="02000000000000000000" pitchFamily="2" charset="0"/>
              </a:rPr>
              <a:t> las </a:t>
            </a:r>
            <a:r>
              <a:rPr lang="en-US" b="0" i="0" dirty="0" err="1">
                <a:solidFill>
                  <a:srgbClr val="202124"/>
                </a:solidFill>
                <a:effectLst/>
                <a:latin typeface="Roboto" panose="02000000000000000000" pitchFamily="2" charset="0"/>
              </a:rPr>
              <a:t>respuestas</a:t>
            </a:r>
            <a:r>
              <a:rPr lang="en-US" dirty="0"/>
              <a:t>. </a:t>
            </a:r>
          </a:p>
          <a:p>
            <a:endParaRPr lang="en-US" dirty="0"/>
          </a:p>
          <a:p>
            <a:r>
              <a:rPr lang="es-ES" dirty="0"/>
              <a:t>Para el </a:t>
            </a:r>
            <a:r>
              <a:rPr lang="es-ES" dirty="0" err="1"/>
              <a:t>n.°</a:t>
            </a:r>
            <a:r>
              <a:rPr lang="es-ES" dirty="0"/>
              <a:t> 1, la respuesta es E4 (capacitación vocacional) y E1: programa de aprendizaje para menores de 18 años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el </a:t>
            </a:r>
            <a:r>
              <a:rPr lang="es-ES" dirty="0" err="1"/>
              <a:t>n.°</a:t>
            </a:r>
            <a:r>
              <a:rPr lang="es-ES" dirty="0"/>
              <a:t> 2, la respuesta es POC 1 (objetivo 1 del proyecto).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el #3, la respuesta es E2 (niños que reciben servicios escolares formales) y E1 (niños que reciben servicios educativos)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el #4, la respuesta es C1 (mayor capacidad del país)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el #5, la respuesta es L4 (servicios económicos de subsistencia) y L1 (hogares que reciben servicios de subsistencia).</a:t>
            </a:r>
            <a:endParaRPr lang="en-US" dirty="0"/>
          </a:p>
        </p:txBody>
      </p:sp>
    </p:spTree>
    <p:extLst>
      <p:ext uri="{BB962C8B-B14F-4D97-AF65-F5344CB8AC3E}">
        <p14:creationId xmlns:p14="http://schemas.microsoft.com/office/powerpoint/2010/main" val="204384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_tradnl" dirty="0"/>
              <a:t>Al concluir la capacitación, los participantes habrán aumentado sus conocimientos sobre:</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s-ES_tradnl" dirty="0"/>
              <a:t>Cómo desarrollar indicadores de alta calidad al nivel apropiado (producto, resultado y objetivo del proyecto).</a:t>
            </a:r>
            <a:endParaRPr lang="en-US" sz="1000" dirty="0"/>
          </a:p>
          <a:p>
            <a:pPr marL="342900" marR="0" lvl="0" indent="-342900">
              <a:spcBef>
                <a:spcPts val="0"/>
              </a:spcBef>
              <a:spcAft>
                <a:spcPts val="0"/>
              </a:spcAft>
              <a:buFont typeface="Symbol" panose="05050102010706020507" pitchFamily="18" charset="2"/>
              <a:buChar char=""/>
            </a:pPr>
            <a:r>
              <a:rPr lang="es-ES_tradnl" dirty="0"/>
              <a:t>Cómo definir indicadores en la plantilla PMP de ILAB/OCFT.</a:t>
            </a:r>
            <a:endParaRPr lang="es-ES_tradnl"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1063627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Ahora que hemos revisado los fundamentos de los indicadores y los indicadores estándar de la OCFT, discutiremos las características clave de un buen indicador. </a:t>
            </a:r>
            <a:endParaRPr lang="en-US" dirty="0"/>
          </a:p>
        </p:txBody>
      </p:sp>
    </p:spTree>
    <p:extLst>
      <p:ext uri="{BB962C8B-B14F-4D97-AF65-F5344CB8AC3E}">
        <p14:creationId xmlns:p14="http://schemas.microsoft.com/office/powerpoint/2010/main" val="518894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¿Cómo sabemos si un indicador es bueno? ¿Qué criterios podemos usar para evaluar los indicadores a la hora de elegirlos?</a:t>
            </a:r>
            <a:endParaRPr lang="en-US" dirty="0"/>
          </a:p>
          <a:p>
            <a:pPr marL="171450" indent="-171450">
              <a:buFont typeface="Arial" panose="020B0604020202020204" pitchFamily="34" charset="0"/>
              <a:buChar char="•"/>
            </a:pPr>
            <a:r>
              <a:rPr lang="es-ES" dirty="0"/>
              <a:t>ILAB usa los criterios "DOAP“ a continuación para definir buenos indicadores</a:t>
            </a:r>
            <a:r>
              <a:rPr lang="en-US" dirty="0">
                <a:solidFill>
                  <a:schemeClr val="tx1"/>
                </a:solidFill>
                <a:latin typeface="Arial" panose="020B0604020202020204" pitchFamily="34" charset="0"/>
              </a:rPr>
              <a:t>:</a:t>
            </a:r>
            <a:r>
              <a:rPr lang="en-US" altLang="en-US" dirty="0">
                <a:solidFill>
                  <a:schemeClr val="tx1"/>
                </a:solidFill>
                <a:latin typeface="Arial" panose="020B0604020202020204" pitchFamily="34" charset="0"/>
              </a:rPr>
              <a:t> </a:t>
            </a:r>
          </a:p>
          <a:p>
            <a:pPr marL="628650" lvl="1" indent="-171450">
              <a:buFont typeface="Arial" panose="020B0604020202020204" pitchFamily="34" charset="0"/>
              <a:buChar char="•"/>
            </a:pPr>
            <a:r>
              <a:rPr lang="es-ES" altLang="en-US" baseline="0" dirty="0">
                <a:solidFill>
                  <a:schemeClr val="tx1"/>
                </a:solidFill>
                <a:latin typeface="Arial" panose="020B0604020202020204" pitchFamily="34" charset="0"/>
              </a:rPr>
              <a:t>Directo, Objetivo, Adecuado y Práctico.</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kern="1200" dirty="0">
                <a:solidFill>
                  <a:schemeClr val="tx1"/>
                </a:solidFill>
                <a:latin typeface="+mn-lt"/>
                <a:ea typeface="+mn-ea"/>
                <a:cs typeface="+mn-cs"/>
              </a:rPr>
              <a:t>El uso de criterios para la selección de buenos indicadores ayuda a los proyectos a garantizar que los donatarios recauden la información relevante para sus resultados.</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aseline="0" dirty="0">
                <a:solidFill>
                  <a:schemeClr val="tx1"/>
                </a:solidFill>
                <a:latin typeface="Arial" panose="020B0604020202020204" pitchFamily="34" charset="0"/>
              </a:rPr>
              <a:t>Revisaremos estas características más a fondo en las diapositivas a continuación.</a:t>
            </a:r>
            <a:endParaRPr lang="en-US" dirty="0"/>
          </a:p>
        </p:txBody>
      </p:sp>
    </p:spTree>
    <p:extLst>
      <p:ext uri="{BB962C8B-B14F-4D97-AF65-F5344CB8AC3E}">
        <p14:creationId xmlns:p14="http://schemas.microsoft.com/office/powerpoint/2010/main" val="3729430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err="1">
                <a:latin typeface="Arial" panose="020B0604020202020204" pitchFamily="34" charset="0"/>
              </a:rPr>
              <a:t>Revisemos</a:t>
            </a:r>
            <a:r>
              <a:rPr lang="en-US" altLang="en-US" dirty="0">
                <a:latin typeface="Arial" panose="020B0604020202020204" pitchFamily="34" charset="0"/>
              </a:rPr>
              <a:t> </a:t>
            </a:r>
            <a:r>
              <a:rPr lang="en-US" altLang="en-US" dirty="0" err="1">
                <a:latin typeface="Arial" panose="020B0604020202020204" pitchFamily="34" charset="0"/>
              </a:rPr>
              <a:t>el</a:t>
            </a:r>
            <a:r>
              <a:rPr lang="en-US" altLang="en-US" dirty="0">
                <a:latin typeface="Arial" panose="020B0604020202020204" pitchFamily="34" charset="0"/>
              </a:rPr>
              <a:t> primer </a:t>
            </a:r>
            <a:r>
              <a:rPr lang="en-US" altLang="en-US" dirty="0" err="1">
                <a:latin typeface="Arial" panose="020B0604020202020204" pitchFamily="34" charset="0"/>
              </a:rPr>
              <a:t>criterio</a:t>
            </a:r>
            <a:r>
              <a:rPr lang="en-US" altLang="en-US" dirty="0">
                <a:latin typeface="Arial" panose="020B0604020202020204" pitchFamily="34" charset="0"/>
              </a:rPr>
              <a:t> - </a:t>
            </a:r>
            <a:r>
              <a:rPr lang="en-US" altLang="en-US" dirty="0" err="1">
                <a:latin typeface="Arial" panose="020B0604020202020204" pitchFamily="34" charset="0"/>
              </a:rPr>
              <a:t>Directo</a:t>
            </a:r>
            <a:r>
              <a:rPr lang="en-US" altLang="en-US" dirty="0">
                <a:latin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baseline="0" dirty="0">
                <a:latin typeface="Arial" panose="020B0604020202020204" pitchFamily="34" charset="0"/>
              </a:rPr>
              <a:t>Un buen indicador </a:t>
            </a:r>
            <a:r>
              <a:rPr lang="es-ES_tradnl" altLang="en-US" sz="1200" kern="1200" baseline="0" dirty="0">
                <a:solidFill>
                  <a:schemeClr val="tx1"/>
                </a:solidFill>
                <a:latin typeface="Arial" panose="020B0604020202020204" pitchFamily="34" charset="0"/>
                <a:ea typeface="+mn-ea"/>
                <a:cs typeface="+mn-cs"/>
              </a:rPr>
              <a:t>m</a:t>
            </a:r>
            <a:r>
              <a:rPr lang="es-ES_tradnl" sz="1200" kern="1200" baseline="0" dirty="0">
                <a:solidFill>
                  <a:schemeClr val="tx1"/>
                </a:solidFill>
                <a:latin typeface="Arial" panose="020B0604020202020204" pitchFamily="34" charset="0"/>
                <a:ea typeface="+mn-ea"/>
                <a:cs typeface="+mn-cs"/>
              </a:rPr>
              <a:t>ide el resultado esperado clara y directamente.</a:t>
            </a:r>
            <a:endParaRPr lang="es-ES_tradnl" altLang="en-US" sz="1200" kern="1200" baseline="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es-ES" b="0" dirty="0"/>
              <a:t>Un error común es usar indicadores indirectos para medir los resultados. Es decir, indicadores que miden resultados de nivel superior o inferior del marco de resultados del proyecto.</a:t>
            </a:r>
            <a:endParaRPr lang="en-US" b="0" baseline="0" dirty="0"/>
          </a:p>
          <a:p>
            <a:pPr marL="171450" indent="-171450">
              <a:buFont typeface="Arial" panose="020B0604020202020204" pitchFamily="34" charset="0"/>
              <a:buChar char="•"/>
            </a:pPr>
            <a:r>
              <a:rPr lang="en-US" b="0" baseline="0" dirty="0" err="1"/>
              <a:t>Veamos</a:t>
            </a:r>
            <a:r>
              <a:rPr lang="en-US" b="0" baseline="0" dirty="0"/>
              <a:t> un </a:t>
            </a:r>
            <a:r>
              <a:rPr lang="en-US" b="0" baseline="0" dirty="0" err="1"/>
              <a:t>ejemplo</a:t>
            </a:r>
            <a:r>
              <a:rPr lang="en-US" b="0" baseline="0" dirty="0"/>
              <a:t>. Podemos </a:t>
            </a:r>
            <a:r>
              <a:rPr lang="en-US" b="0" baseline="0" dirty="0" err="1"/>
              <a:t>elegir</a:t>
            </a:r>
            <a:r>
              <a:rPr lang="en-US" b="0" baseline="0" dirty="0"/>
              <a:t> entre</a:t>
            </a:r>
            <a:r>
              <a:rPr lang="es-ES" b="0" baseline="0" dirty="0"/>
              <a:t> tres indicadores para medir el resultado, “Mayor uso de mejores métodos de enseñanza”. Debemos seleccionar el que lo mida de forma más directa. El primer indicador, “tasas de alfabetización de los estudiantes de primaria”, es demasiado alto. Mide las tasas de alfabetización de los niños de la escuela primaria, mas no el incremento en el uso de mejores métodos de enseñanza. Este indicador sería más adecuado para medir directamente resultados como “La mejora del desempeño estudiantil"</a:t>
            </a:r>
            <a:endParaRPr lang="en-US" b="0" baseline="0" dirty="0"/>
          </a:p>
          <a:p>
            <a:pPr marL="171450" indent="-171450">
              <a:buFont typeface="Arial" panose="020B0604020202020204" pitchFamily="34" charset="0"/>
              <a:buChar char="•"/>
            </a:pPr>
            <a:r>
              <a:rPr lang="es-ES" b="0" dirty="0"/>
              <a:t>El segundo indicador, “Número de docentes capacitados”, es demasiado bajo. Este evalúa si los maestros fueron capacitados, mas no si realmente están usando la metodología mejorada que se les enseñó.</a:t>
            </a: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baseline="0" dirty="0"/>
              <a:t>El tercer indicador, “Porcentaje de maestros observados usando los 5 métodos de enseñanza nuevos</a:t>
            </a:r>
            <a:r>
              <a:rPr lang="en-US" b="0" baseline="0" dirty="0"/>
              <a:t>”</a:t>
            </a:r>
            <a:r>
              <a:rPr lang="es-ES" b="0" baseline="0" dirty="0"/>
              <a:t>, es directo, ya que mide el “aumento del uso” de mejores métodos de enseñanza. Este es el m</a:t>
            </a:r>
            <a:r>
              <a:rPr lang="es-CO" b="0" baseline="0" dirty="0" err="1"/>
              <a:t>ás</a:t>
            </a:r>
            <a:r>
              <a:rPr lang="es-CO" b="0" baseline="0" dirty="0"/>
              <a:t> adecuado</a:t>
            </a:r>
            <a:r>
              <a:rPr lang="es-ES" b="0" baseline="0" dirty="0"/>
              <a:t> de los tres.</a:t>
            </a:r>
            <a:endParaRPr lang="en-US" b="0" dirty="0"/>
          </a:p>
          <a:p>
            <a:pPr marL="171450" indent="-171450">
              <a:buFont typeface="Arial" panose="020B0604020202020204" pitchFamily="34" charset="0"/>
              <a:buChar char="•"/>
            </a:pPr>
            <a:endParaRPr lang="en-US" altLang="en-US" baseline="0" dirty="0">
              <a:latin typeface="Arial" panose="020B0604020202020204" pitchFamily="34" charset="0"/>
            </a:endParaRPr>
          </a:p>
          <a:p>
            <a:endParaRPr lang="en-US" dirty="0"/>
          </a:p>
        </p:txBody>
      </p:sp>
    </p:spTree>
    <p:extLst>
      <p:ext uri="{BB962C8B-B14F-4D97-AF65-F5344CB8AC3E}">
        <p14:creationId xmlns:p14="http://schemas.microsoft.com/office/powerpoint/2010/main" val="4067565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300"/>
              </a:spcBef>
              <a:spcAft>
                <a:spcPts val="300"/>
              </a:spcAft>
              <a:buFont typeface="Times New Roman" panose="02020603050405020304" pitchFamily="18" charset="0"/>
              <a:buChar char="•"/>
              <a:tabLst>
                <a:tab pos="457200" algn="l"/>
              </a:tabLst>
            </a:pPr>
            <a:r>
              <a:rPr lang="es-ES" sz="1800" dirty="0">
                <a:effectLst/>
                <a:latin typeface="Gill Sans MT" panose="020B0502020104020203" pitchFamily="34" charset="0"/>
                <a:ea typeface="Times New Roman" panose="02020603050405020304" pitchFamily="18" charset="0"/>
                <a:cs typeface="Times New Roman" panose="02020603050405020304" pitchFamily="18" charset="0"/>
              </a:rPr>
              <a:t>Es importante señalar que un indicador puede medir directamente un solo resultado.</a:t>
            </a:r>
          </a:p>
          <a:p>
            <a:pPr marL="342900" marR="0" lvl="0" indent="-342900">
              <a:spcBef>
                <a:spcPts val="300"/>
              </a:spcBef>
              <a:spcAft>
                <a:spcPts val="300"/>
              </a:spcAft>
              <a:buFont typeface="Times New Roman" panose="02020603050405020304" pitchFamily="18" charset="0"/>
              <a:buChar char="•"/>
              <a:tabLst>
                <a:tab pos="457200" algn="l"/>
              </a:tabLst>
            </a:pPr>
            <a:r>
              <a:rPr lang="es-ES" sz="1800" dirty="0">
                <a:effectLst/>
                <a:latin typeface="Gill Sans MT" panose="020B0502020104020203" pitchFamily="34" charset="0"/>
                <a:ea typeface="Times New Roman" panose="02020603050405020304" pitchFamily="18" charset="0"/>
                <a:cs typeface="Times New Roman" panose="02020603050405020304" pitchFamily="18" charset="0"/>
              </a:rPr>
              <a:t>Si parece que un indicador podría medir más de un resultado, revise las declaraciones de resultados para confirmar que sean unidimensionales y precisas.</a:t>
            </a:r>
          </a:p>
          <a:p>
            <a:pPr marL="342900" marR="0" lvl="0" indent="-342900">
              <a:spcBef>
                <a:spcPts val="300"/>
              </a:spcBef>
              <a:spcAft>
                <a:spcPts val="300"/>
              </a:spcAft>
              <a:buFont typeface="Times New Roman" panose="02020603050405020304" pitchFamily="18" charset="0"/>
              <a:buChar char="•"/>
              <a:tabLst>
                <a:tab pos="457200" algn="l"/>
              </a:tabLst>
            </a:pPr>
            <a:r>
              <a:rPr lang="es-ES" sz="1800" dirty="0">
                <a:effectLst/>
                <a:latin typeface="Gill Sans MT" panose="020B0502020104020203" pitchFamily="34" charset="0"/>
                <a:ea typeface="Times New Roman" panose="02020603050405020304" pitchFamily="18" charset="0"/>
                <a:cs typeface="Times New Roman" panose="02020603050405020304" pitchFamily="18" charset="0"/>
              </a:rPr>
              <a:t>Como podemos ver en este ejemplo, cada resultado de la cadena lógica tiene un indicador que lo mide directamente.</a:t>
            </a:r>
            <a:endParaRPr lang="en-US" sz="18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936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800" dirty="0">
                <a:effectLst/>
                <a:latin typeface="Segoe UI" panose="020B0502040204020203" pitchFamily="34" charset="0"/>
              </a:rPr>
              <a:t>Hagamos un ejercicio para reforzar el concepto de Indicadores Directos.</a:t>
            </a: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Cu</a:t>
            </a:r>
            <a:r>
              <a:rPr lang="es-CO" sz="1800" dirty="0" err="1">
                <a:effectLst/>
                <a:latin typeface="Segoe UI" panose="020B0502040204020203" pitchFamily="34" charset="0"/>
              </a:rPr>
              <a:t>ál</a:t>
            </a:r>
            <a:r>
              <a:rPr lang="es-CO" sz="1800" dirty="0">
                <a:effectLst/>
                <a:latin typeface="Segoe UI" panose="020B0502040204020203" pitchFamily="34" charset="0"/>
              </a:rPr>
              <a:t> de los siguientes indicadores mide </a:t>
            </a:r>
            <a:r>
              <a:rPr lang="en-US" sz="1800" dirty="0" err="1">
                <a:effectLst/>
                <a:latin typeface="Segoe UI" panose="020B0502040204020203" pitchFamily="34" charset="0"/>
              </a:rPr>
              <a:t>el</a:t>
            </a:r>
            <a:r>
              <a:rPr lang="en-US" sz="1800" dirty="0">
                <a:effectLst/>
                <a:latin typeface="Segoe UI" panose="020B0502040204020203" pitchFamily="34" charset="0"/>
              </a:rPr>
              <a:t> </a:t>
            </a:r>
            <a:r>
              <a:rPr lang="en-US" sz="1800" dirty="0" err="1">
                <a:effectLst/>
                <a:latin typeface="Segoe UI" panose="020B0502040204020203" pitchFamily="34" charset="0"/>
              </a:rPr>
              <a:t>resultado</a:t>
            </a:r>
            <a:r>
              <a:rPr lang="en-US" sz="1800" dirty="0">
                <a:effectLst/>
                <a:latin typeface="Segoe UI" panose="020B0502040204020203" pitchFamily="34" charset="0"/>
              </a:rPr>
              <a:t>  “</a:t>
            </a:r>
            <a:r>
              <a:rPr lang="es-ES_tradnl" altLang="en-US" sz="1800" dirty="0">
                <a:solidFill>
                  <a:schemeClr val="bg1"/>
                </a:solidFill>
                <a:latin typeface="+mn-lt"/>
              </a:rPr>
              <a:t>Mayor conciencia sobre el trabajo infantil en las comunidades de enfoque</a:t>
            </a:r>
            <a:r>
              <a:rPr lang="en-US" sz="1800" dirty="0">
                <a:effectLst/>
                <a:latin typeface="Segoe UI" panose="020B0502040204020203" pitchFamily="34" charset="0"/>
              </a:rPr>
              <a:t>”, de</a:t>
            </a:r>
            <a:r>
              <a:rPr lang="es-CO" sz="1800" dirty="0">
                <a:effectLst/>
                <a:latin typeface="Segoe UI" panose="020B0502040204020203" pitchFamily="34" charset="0"/>
              </a:rPr>
              <a:t> forma más directa</a:t>
            </a:r>
            <a:r>
              <a:rPr lang="en-US" sz="1800" dirty="0">
                <a:effectLst/>
                <a:latin typeface="Segoe UI" panose="020B0502040204020203" pitchFamily="34" charset="0"/>
              </a:rPr>
              <a:t>:</a:t>
            </a:r>
          </a:p>
          <a:p>
            <a:pPr marL="515938" indent="-514350">
              <a:spcAft>
                <a:spcPct val="20000"/>
              </a:spcAft>
              <a:buSzPct val="120000"/>
              <a:buFont typeface="+mj-lt"/>
              <a:buAutoNum type="arabicPeriod"/>
            </a:pPr>
            <a:r>
              <a:rPr lang="es-ES_tradnl" altLang="en-US" sz="4000" dirty="0"/>
              <a:t># de miembros de la comunidad de enfoque que participan en talleres de concientización sobre el trabajo infantil</a:t>
            </a:r>
          </a:p>
          <a:p>
            <a:pPr marL="515938" indent="-514350">
              <a:spcAft>
                <a:spcPct val="20000"/>
              </a:spcAft>
              <a:buSzPct val="120000"/>
              <a:buFont typeface="+mj-lt"/>
              <a:buAutoNum type="arabicPeriod"/>
            </a:pPr>
            <a:r>
              <a:rPr lang="es-ES_tradnl" altLang="en-US" sz="4000" dirty="0"/>
              <a:t>% de miembros de la comunidad  de enfoque que pueden identificar 3 o más problemas críticos relacionados al trabajo infantil</a:t>
            </a:r>
          </a:p>
          <a:p>
            <a:pPr marL="515938" indent="-514350">
              <a:spcAft>
                <a:spcPct val="20000"/>
              </a:spcAft>
              <a:buSzPct val="120000"/>
              <a:buFont typeface="+mj-lt"/>
              <a:buAutoNum type="arabicPeriod"/>
            </a:pPr>
            <a:r>
              <a:rPr lang="es-ES" altLang="en-US" sz="1800" dirty="0"/>
              <a:t># de miembros de la comunidad de enfoque que participan voluntariamente en programas y actividades comunitarios relacionados a la reducción de la incidencia del trabajo infantil</a:t>
            </a:r>
          </a:p>
          <a:p>
            <a:pPr marL="515938" indent="-514350">
              <a:spcAft>
                <a:spcPct val="20000"/>
              </a:spcAft>
              <a:buSzPct val="120000"/>
              <a:buFont typeface="+mj-lt"/>
              <a:buAutoNum type="arabicPeriod"/>
            </a:pPr>
            <a:endParaRPr lang="en-US" altLang="en-US" sz="1800" dirty="0"/>
          </a:p>
          <a:p>
            <a:pPr marL="1588" indent="0">
              <a:spcAft>
                <a:spcPct val="20000"/>
              </a:spcAft>
              <a:buSzPct val="120000"/>
              <a:buFont typeface="+mj-lt"/>
              <a:buNone/>
            </a:pPr>
            <a:r>
              <a:rPr lang="es-ES" altLang="en-US" sz="1800" dirty="0"/>
              <a:t>Detenga la grabación, y cuando tenga su respuesta, presione el botón de reproducir.</a:t>
            </a:r>
            <a:endParaRPr lang="en-US" sz="18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effectLst/>
                <a:latin typeface="Segoe UI" panose="020B0502040204020203" pitchFamily="34" charset="0"/>
              </a:rPr>
              <a:t>El indicador más directo es el número 2, “</a:t>
            </a:r>
            <a:r>
              <a:rPr lang="es-ES_tradnl" altLang="en-US" sz="4000" dirty="0"/>
              <a:t>% de miembros de la comunidad  de enfoque que pueden identificar 3 o más problemas críticos relacionados al trabajo infantil”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effectLst/>
                <a:latin typeface="Segoe UI" panose="020B0502040204020203" pitchFamily="34" charset="0"/>
              </a:rPr>
              <a:t>”</a:t>
            </a:r>
            <a:r>
              <a:rPr lang="es-ES" sz="1800" dirty="0"/>
              <a:t>Este indicador mide qué tan conscientes están los miembros de la comunidad de los problemas críticos relacionados al trabajo infantil.</a:t>
            </a: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t>El primer indicador mide la participación en talleres de concientización, mas no cuan conscientes </a:t>
            </a:r>
            <a:r>
              <a:rPr lang="es-ES" sz="1800" dirty="0" err="1"/>
              <a:t>est</a:t>
            </a:r>
            <a:r>
              <a:rPr lang="es-CO" sz="1800" dirty="0" err="1"/>
              <a:t>án</a:t>
            </a:r>
            <a:r>
              <a:rPr lang="es-CO" sz="1800" dirty="0"/>
              <a:t> </a:t>
            </a:r>
            <a:r>
              <a:rPr lang="es-ES" sz="1800" dirty="0"/>
              <a:t>los participantes de los problemas.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t>El tercer indicador evalúa las acciones tomadas por los miembros de la comunidad en respuesta al trabajo infantil, lo que probablemente sea un indicador de un resultado de un nivel superior del marco del proyecto.</a:t>
            </a:r>
            <a:endParaRPr lang="en-US" sz="1800" dirty="0"/>
          </a:p>
        </p:txBody>
      </p:sp>
    </p:spTree>
    <p:extLst>
      <p:ext uri="{BB962C8B-B14F-4D97-AF65-F5344CB8AC3E}">
        <p14:creationId xmlns:p14="http://schemas.microsoft.com/office/powerpoint/2010/main" val="2182985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effectLst/>
                <a:latin typeface="Segoe UI" panose="020B0502040204020203" pitchFamily="34" charset="0"/>
              </a:rPr>
              <a:t>Intentemos hacer otro. ¿</a:t>
            </a:r>
            <a:r>
              <a:rPr lang="es-ES_tradnl"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a:t>
            </a:r>
            <a:r>
              <a:rPr lang="es-ES_tradnl"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uncionarios de las fuerzas de seguridad y protección social </a:t>
            </a:r>
            <a:r>
              <a:rPr lang="es-ES_tradnl"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aumentan la </a:t>
            </a:r>
            <a:r>
              <a:rPr lang="es-ES_tradnl"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implementación de las leyes laborales en las regiones de enfoque”</a:t>
            </a:r>
            <a:r>
              <a:rPr lang="es-ES_tradnl" altLang="en-US" sz="1200" dirty="0">
                <a:solidFill>
                  <a:schemeClr val="bg1"/>
                </a:solidFill>
                <a:latin typeface="+mn-lt"/>
              </a:rPr>
              <a:t> </a:t>
            </a:r>
            <a:r>
              <a:rPr lang="en-US" sz="1200" dirty="0">
                <a:effectLst/>
                <a:latin typeface="Segoe UI" panose="020B0502040204020203" pitchFamily="34" charset="0"/>
              </a:rPr>
              <a:t>de</a:t>
            </a:r>
            <a:r>
              <a:rPr lang="es-CO" sz="1200" dirty="0">
                <a:effectLst/>
                <a:latin typeface="Segoe UI" panose="020B0502040204020203" pitchFamily="34" charset="0"/>
              </a:rPr>
              <a:t> forma más directa</a:t>
            </a:r>
            <a:r>
              <a:rPr lang="es-ES" sz="1200" dirty="0">
                <a:effectLst/>
                <a:latin typeface="Segoe UI" panose="020B0502040204020203" pitchFamily="34" charset="0"/>
              </a:rPr>
              <a:t>?</a:t>
            </a:r>
            <a:endParaRPr lang="en-US" sz="1200" dirty="0">
              <a:effectLst/>
              <a:latin typeface="Segoe UI" panose="020B0502040204020203" pitchFamily="34" charset="0"/>
            </a:endParaRPr>
          </a:p>
          <a:p>
            <a:pPr marL="515938" indent="-514350">
              <a:spcAft>
                <a:spcPct val="20000"/>
              </a:spcAft>
              <a:buSzPct val="120000"/>
              <a:buFont typeface="+mj-lt"/>
              <a:buAutoNum type="arabicPeriod"/>
            </a:pPr>
            <a:r>
              <a:rPr lang="es-ES" altLang="en-US" sz="1200" dirty="0"/>
              <a:t>N.º de inspecciones del sector privado realizadas y documentadas por funcionarios de las fuerzas de seguridad y protección social en las regiones de enfoque</a:t>
            </a:r>
          </a:p>
          <a:p>
            <a:pPr marL="515938" indent="-514350">
              <a:spcAft>
                <a:spcPct val="20000"/>
              </a:spcAft>
              <a:buSzPct val="120000"/>
              <a:buFont typeface="+mj-lt"/>
              <a:buAutoNum type="arabicPeriod"/>
            </a:pPr>
            <a:r>
              <a:rPr lang="es-ES_tradnl" altLang="en-US" dirty="0"/>
              <a:t>% de funcionarios de las fuerzas de seguridad y protección social capacitados para realizar inspecciones</a:t>
            </a:r>
          </a:p>
          <a:p>
            <a:pPr marL="515938" indent="-514350">
              <a:spcAft>
                <a:spcPct val="20000"/>
              </a:spcAft>
              <a:buSzPct val="120000"/>
              <a:buFont typeface="+mj-lt"/>
              <a:buAutoNum type="arabicPeriod"/>
            </a:pPr>
            <a:r>
              <a:rPr lang="es-ES_tradnl" altLang="en-US" dirty="0"/>
              <a:t># de nuevas leyes y normas relacionadas a la protección laboral promulgadas por el Gobierno</a:t>
            </a:r>
          </a:p>
          <a:p>
            <a:pPr marL="515938" indent="-514350">
              <a:spcAft>
                <a:spcPct val="20000"/>
              </a:spcAft>
              <a:buSzPct val="120000"/>
              <a:buFont typeface="+mj-lt"/>
              <a:buAutoNum type="arabicPeriod"/>
            </a:pPr>
            <a:r>
              <a:rPr lang="es-ES_tradnl" altLang="en-US" dirty="0"/>
              <a:t># de infracciones laborales reportadas en el sector privado en regiones de enfoque</a:t>
            </a:r>
            <a:endParaRPr lang="es-ES_tradnl" altLang="en-US" sz="1200" dirty="0"/>
          </a:p>
          <a:p>
            <a:endParaRPr lang="en-US" sz="1200" dirty="0"/>
          </a:p>
          <a:p>
            <a:pPr marL="1588" indent="0">
              <a:spcAft>
                <a:spcPct val="20000"/>
              </a:spcAft>
              <a:buSzPct val="120000"/>
              <a:buFont typeface="+mj-lt"/>
              <a:buNone/>
            </a:pPr>
            <a:r>
              <a:rPr lang="es-ES" altLang="en-US" sz="1200" dirty="0"/>
              <a:t>Detenga la grabación, y cuando tenga su respuesta, presione el botón de reproducir.</a:t>
            </a:r>
            <a:endParaRPr lang="en-US" sz="1200" dirty="0">
              <a:effectLst/>
              <a:latin typeface="Segoe UI" panose="020B0502040204020203" pitchFamily="34" charset="0"/>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La respuesta correcta es #1, "N.º de inspecciones del sector privado realizadas y documentadas por funcionarios de las fuerzas de seguridad y protección social en las regiones de enfoque". Este indicador mide directamente la implementación de las leyes laborales llevada a cabo por las fuerzas de seguridad y protección social.</a:t>
            </a:r>
            <a:endParaRPr lang="en-US" dirty="0"/>
          </a:p>
        </p:txBody>
      </p:sp>
    </p:spTree>
    <p:extLst>
      <p:ext uri="{BB962C8B-B14F-4D97-AF65-F5344CB8AC3E}">
        <p14:creationId xmlns:p14="http://schemas.microsoft.com/office/powerpoint/2010/main" val="51863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Habrá ocasiones en las que no es posible o práctico medir directamente un resultado. En estos casos, se debe utilizar un indicador indirecto. Éste está relacionado al resultado a raíz de una o más suposiciones válidas. </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Esta diapositiva muestra un ejemplo. Para el resultado "Mayor acceso a los servicios de protección social“, un indicador indirecto posible ser</a:t>
            </a:r>
            <a:r>
              <a:rPr lang="es-CO" sz="1200" kern="1200" dirty="0" err="1">
                <a:solidFill>
                  <a:schemeClr val="tx1"/>
                </a:solidFill>
                <a:effectLst/>
                <a:latin typeface="+mn-lt"/>
                <a:ea typeface="+mn-ea"/>
                <a:cs typeface="+mn-cs"/>
              </a:rPr>
              <a:t>ía</a:t>
            </a:r>
            <a:r>
              <a:rPr lang="es-ES" sz="1200" kern="1200" dirty="0">
                <a:solidFill>
                  <a:schemeClr val="tx1"/>
                </a:solidFill>
                <a:effectLst/>
                <a:latin typeface="+mn-lt"/>
                <a:ea typeface="+mn-ea"/>
                <a:cs typeface="+mn-cs"/>
              </a:rPr>
              <a:t>  el "Número de nuevos proveedores de servicios de protección social".</a:t>
            </a:r>
          </a:p>
          <a:p>
            <a:pPr marL="171450" lvl="0" indent="-171450">
              <a:buFont typeface="Arial" panose="020B0604020202020204" pitchFamily="34" charset="0"/>
              <a:buChar char="•"/>
            </a:pPr>
            <a:r>
              <a:rPr lang="es-ES" sz="1200" b="0" i="0" dirty="0">
                <a:solidFill>
                  <a:schemeClr val="bg1"/>
                </a:solidFill>
              </a:rPr>
              <a:t>Para este indicador asumimos que tener más proveedores de servicios de protección social aumentará el acceso de los usuarios. Si supiéramos que uno de los desafíos de las comunidades objetivo para acceder a los servicios es el número limitado de proveedores, esta suposición sería razonable.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Cuando nos vemos obligados a usar un indicador indirecto, es muy importante que el sustituto esté lo más vinculado posible al resultado.</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Mientras más grande sea la brecha entre un indicador indirecto y su resultado, es decir, </a:t>
            </a:r>
            <a:r>
              <a:rPr lang="es-ES" sz="1200" kern="1200" dirty="0" err="1">
                <a:solidFill>
                  <a:schemeClr val="tx1"/>
                </a:solidFill>
                <a:effectLst/>
                <a:latin typeface="+mn-lt"/>
                <a:ea typeface="+mn-ea"/>
                <a:cs typeface="+mn-cs"/>
              </a:rPr>
              <a:t>mientrás</a:t>
            </a:r>
            <a:r>
              <a:rPr lang="es-ES" sz="1200" kern="1200" dirty="0">
                <a:solidFill>
                  <a:schemeClr val="tx1"/>
                </a:solidFill>
                <a:effectLst/>
                <a:latin typeface="+mn-lt"/>
                <a:ea typeface="+mn-ea"/>
                <a:cs typeface="+mn-cs"/>
              </a:rPr>
              <a:t> más asumimos para vincular el indicador con el resultado, mayor será la probabilidad de que el indicador brinde datos inexactos y engañosos en relación al resultado. Debemos limitar nuestras suposiciones lo más posible.</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333017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Un indicador debe ser objetivo, es decir, claro, preciso e inequívoco sobre lo que se está midiendo.</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Los indicadores objetivos ayudan a garantizar que los actores del proyecto (implementadores, partes interesadas, socios y beneficiarios) tengan una </a:t>
            </a:r>
            <a:r>
              <a:rPr lang="es-ES" sz="1200" kern="1200" dirty="0" err="1">
                <a:solidFill>
                  <a:schemeClr val="tx1"/>
                </a:solidFill>
                <a:effectLst/>
                <a:latin typeface="+mn-lt"/>
                <a:ea typeface="+mn-ea"/>
                <a:cs typeface="+mn-cs"/>
              </a:rPr>
              <a:t>visi</a:t>
            </a:r>
            <a:r>
              <a:rPr lang="es-CO" sz="1200" kern="1200" dirty="0" err="1">
                <a:solidFill>
                  <a:schemeClr val="tx1"/>
                </a:solidFill>
                <a:effectLst/>
                <a:latin typeface="+mn-lt"/>
                <a:ea typeface="+mn-ea"/>
                <a:cs typeface="+mn-cs"/>
              </a:rPr>
              <a:t>ón</a:t>
            </a:r>
            <a:r>
              <a:rPr lang="es-CO" sz="1200" kern="1200" dirty="0">
                <a:solidFill>
                  <a:schemeClr val="tx1"/>
                </a:solidFill>
                <a:effectLst/>
                <a:latin typeface="+mn-lt"/>
                <a:ea typeface="+mn-ea"/>
                <a:cs typeface="+mn-cs"/>
              </a:rPr>
              <a:t> compartida </a:t>
            </a:r>
            <a:r>
              <a:rPr lang="es-ES" sz="1200" kern="1200" dirty="0">
                <a:solidFill>
                  <a:schemeClr val="tx1"/>
                </a:solidFill>
                <a:effectLst/>
                <a:latin typeface="+mn-lt"/>
                <a:ea typeface="+mn-ea"/>
                <a:cs typeface="+mn-cs"/>
              </a:rPr>
              <a:t>de lo que el indicador representa y lo que mide. También aseguran que los datos se recopilen y analicen </a:t>
            </a:r>
            <a:r>
              <a:rPr lang="en-US" b="0" i="0" dirty="0" err="1">
                <a:solidFill>
                  <a:srgbClr val="000000"/>
                </a:solidFill>
                <a:effectLst/>
                <a:latin typeface="Arial" panose="020B0604020202020204" pitchFamily="34" charset="0"/>
              </a:rPr>
              <a:t>sistemáticamente</a:t>
            </a:r>
            <a:r>
              <a:rPr lang="en-US" sz="1200" b="0" i="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a lo largo del periodo de ejecución del proyecto, independientemente de dónde y cuando se levanten.</a:t>
            </a:r>
            <a:r>
              <a:rPr lang="en-US" b="0" i="0" dirty="0">
                <a:solidFill>
                  <a:srgbClr val="000000"/>
                </a:solidFill>
                <a:effectLst/>
                <a:latin typeface="Arial" panose="020B0604020202020204" pitchFamily="34" charset="0"/>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Visto desde un punto visto práctico, un indicador objetivo no incluye términos ambiguos o abiertos a la interpretación. Por ejemplo, al diseñar un indicador como"# de leyes de trabajo infantil de calidad", la palabra "calidad“ podría interpretarse de distintas maneras y causar confusión.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0" kern="1200" dirty="0">
                <a:solidFill>
                  <a:schemeClr val="tx1"/>
                </a:solidFill>
                <a:effectLst/>
                <a:latin typeface="+mn-lt"/>
                <a:ea typeface="+mn-ea"/>
                <a:cs typeface="+mn-cs"/>
              </a:rPr>
              <a:t>Un indicador más objetivo podría ser: “El número de leyes nacionales y locales relacionadas al trabajo infantil que cumplen con las  normas laborales internacionales”. Este es un ejemplo más claro de los lineamientos que esperamos que la ley cumpla.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Tome en cuenta que a veces es necesario definir las palabras clave de los indicadores del PMP, inclusive las de los indicadores objetivos.</a:t>
            </a:r>
            <a:endParaRPr lang="en-US" dirty="0"/>
          </a:p>
        </p:txBody>
      </p:sp>
    </p:spTree>
    <p:extLst>
      <p:ext uri="{BB962C8B-B14F-4D97-AF65-F5344CB8AC3E}">
        <p14:creationId xmlns:p14="http://schemas.microsoft.com/office/powerpoint/2010/main" val="1909496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effectLst/>
                <a:latin typeface="Segoe UI" panose="020B0502040204020203" pitchFamily="34" charset="0"/>
              </a:rPr>
              <a:t>Hagamos un ejercicio de selección de indicadores objetivos</a:t>
            </a:r>
            <a:r>
              <a:rPr lang="en-US" sz="1200" dirty="0">
                <a:effectLst/>
                <a:latin typeface="Segoe UI" panose="020B0502040204020203" pitchFamily="34" charset="0"/>
              </a:rPr>
              <a:t>. </a:t>
            </a:r>
            <a:r>
              <a:rPr lang="es-ES_tradnl" altLang="en-US" b="0" dirty="0"/>
              <a:t>¿Cuál de los siguientes parece ser el indicador más objetivo?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dirty="0"/>
              <a:t># </a:t>
            </a:r>
            <a:r>
              <a:rPr lang="es-ES_tradnl" dirty="0"/>
              <a:t>de políticas o leyes relacionadas al trabajo infantil mejoradas</a:t>
            </a:r>
          </a:p>
          <a:p>
            <a:pPr marL="514350" indent="-514350">
              <a:buFont typeface="+mj-lt"/>
              <a:buAutoNum type="arabicPeriod"/>
            </a:pPr>
            <a:r>
              <a:rPr lang="es-ES" dirty="0"/>
              <a:t># de políticas o leyes relacionadas a la protección de menores de edad en el mercado laboral promulgadas y adoptadas</a:t>
            </a:r>
          </a:p>
          <a:p>
            <a:pPr marL="514350" indent="-514350">
              <a:buFont typeface="+mj-lt"/>
              <a:buAutoNum type="arabicPeriod"/>
            </a:pPr>
            <a:r>
              <a:rPr lang="es-ES" dirty="0"/>
              <a:t># de políticas o leyes nacionales relacionadas a la protección de menores de edad en el mercado laboral agrícola promulgadas y adoptadas por el sector privado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Segoe UI" panose="020B0502040204020203" pitchFamily="34" charset="0"/>
            </a:endParaRPr>
          </a:p>
          <a:p>
            <a:pPr marL="1588" indent="0">
              <a:spcAft>
                <a:spcPct val="20000"/>
              </a:spcAft>
              <a:buSzPct val="120000"/>
              <a:buFont typeface="+mj-lt"/>
              <a:buNone/>
            </a:pPr>
            <a:r>
              <a:rPr lang="es-ES" altLang="en-US" sz="1200" dirty="0"/>
              <a:t>Detenga la grabación y, cuando tenga su respuesta, presione el botón de reproducir.</a:t>
            </a:r>
          </a:p>
          <a:p>
            <a:pPr marL="173038" indent="-171450">
              <a:spcAft>
                <a:spcPct val="20000"/>
              </a:spcAft>
              <a:buSzPct val="120000"/>
              <a:buFont typeface="Arial" panose="020B0604020202020204" pitchFamily="34" charset="0"/>
              <a:buChar char="•"/>
            </a:pPr>
            <a:r>
              <a:rPr lang="es-ES" sz="1200" dirty="0">
                <a:effectLst/>
                <a:latin typeface="Segoe UI" panose="020B0502040204020203" pitchFamily="34" charset="0"/>
              </a:rPr>
              <a:t>El indicador más objetivo es el tercero. Describe el tipo de políticas y leyes (nacional, trabajo infantil, sector agrícola) y también quién debe adoptarlas (sector privado).</a:t>
            </a:r>
          </a:p>
          <a:p>
            <a:pPr marL="173038" marR="0" lvl="0" indent="-171450" algn="l" defTabSz="914400" rtl="0" eaLnBrk="1" fontAlgn="auto" latinLnBrk="0" hangingPunct="1">
              <a:lnSpc>
                <a:spcPct val="100000"/>
              </a:lnSpc>
              <a:spcBef>
                <a:spcPts val="0"/>
              </a:spcBef>
              <a:spcAft>
                <a:spcPct val="20000"/>
              </a:spcAft>
              <a:buClrTx/>
              <a:buSzPct val="120000"/>
              <a:buFont typeface="Arial" panose="020B0604020202020204" pitchFamily="34" charset="0"/>
              <a:buChar char="•"/>
              <a:tabLst/>
              <a:defRPr/>
            </a:pPr>
            <a:r>
              <a:rPr lang="es-ES" sz="1200" dirty="0">
                <a:effectLst/>
                <a:latin typeface="Segoe UI" panose="020B0502040204020203" pitchFamily="34" charset="0"/>
              </a:rPr>
              <a:t>El primero es muy ambiguo</a:t>
            </a:r>
            <a:r>
              <a:rPr lang="en-US" sz="1200" dirty="0">
                <a:effectLst/>
                <a:latin typeface="Segoe UI" panose="020B0502040204020203" pitchFamily="34" charset="0"/>
              </a:rPr>
              <a:t>.</a:t>
            </a:r>
            <a:r>
              <a:rPr lang="es-ES" sz="1200" dirty="0">
                <a:effectLst/>
                <a:latin typeface="Segoe UI" panose="020B0502040204020203" pitchFamily="34" charset="0"/>
              </a:rPr>
              <a:t> La palabra "</a:t>
            </a:r>
            <a:r>
              <a:rPr lang="es-ES_tradnl" dirty="0"/>
              <a:t>mejoradas</a:t>
            </a:r>
            <a:r>
              <a:rPr lang="es-ES" sz="1200" dirty="0">
                <a:effectLst/>
                <a:latin typeface="Segoe UI" panose="020B0502040204020203" pitchFamily="34" charset="0"/>
              </a:rPr>
              <a:t>" es ambigua y subjetiva. Además, ni siquiera define si la ley debe ser promulgada y adoptada.</a:t>
            </a:r>
          </a:p>
          <a:p>
            <a:pPr marL="173038" marR="0" lvl="0" indent="-171450" algn="l" defTabSz="914400" rtl="0" eaLnBrk="1" fontAlgn="auto" latinLnBrk="0" hangingPunct="1">
              <a:lnSpc>
                <a:spcPct val="100000"/>
              </a:lnSpc>
              <a:spcBef>
                <a:spcPts val="0"/>
              </a:spcBef>
              <a:spcAft>
                <a:spcPct val="20000"/>
              </a:spcAft>
              <a:buClrTx/>
              <a:buSzPct val="120000"/>
              <a:buFont typeface="Arial" panose="020B0604020202020204" pitchFamily="34" charset="0"/>
              <a:buChar char="•"/>
              <a:tabLst/>
              <a:defRPr/>
            </a:pPr>
            <a:r>
              <a:rPr lang="es-ES" sz="1200" dirty="0">
                <a:effectLst/>
                <a:latin typeface="Segoe UI" panose="020B0502040204020203" pitchFamily="34" charset="0"/>
              </a:rPr>
              <a:t>El segundo aclara que la política/ley debe ser promulgada y adoptada, mas no brinda detalles acerca de los tipos de leyes, etc.</a:t>
            </a:r>
            <a:endParaRPr lang="en-US" dirty="0"/>
          </a:p>
        </p:txBody>
      </p:sp>
    </p:spTree>
    <p:extLst>
      <p:ext uri="{BB962C8B-B14F-4D97-AF65-F5344CB8AC3E}">
        <p14:creationId xmlns:p14="http://schemas.microsoft.com/office/powerpoint/2010/main" val="2802190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indent="0">
              <a:spcAft>
                <a:spcPct val="40000"/>
              </a:spcAft>
              <a:buSzPct val="120000"/>
              <a:buNone/>
            </a:pPr>
            <a:r>
              <a:rPr lang="en-US" sz="1200" dirty="0" err="1">
                <a:effectLst/>
                <a:latin typeface="Segoe UI" panose="020B0502040204020203" pitchFamily="34" charset="0"/>
              </a:rPr>
              <a:t>Hagamos</a:t>
            </a:r>
            <a:r>
              <a:rPr lang="en-US" sz="1200" dirty="0">
                <a:effectLst/>
                <a:latin typeface="Segoe UI" panose="020B0502040204020203" pitchFamily="34" charset="0"/>
              </a:rPr>
              <a:t> un </a:t>
            </a:r>
            <a:r>
              <a:rPr lang="en-US" sz="1200" dirty="0" err="1">
                <a:effectLst/>
                <a:latin typeface="Segoe UI" panose="020B0502040204020203" pitchFamily="34" charset="0"/>
              </a:rPr>
              <a:t>ejercicio</a:t>
            </a:r>
            <a:r>
              <a:rPr lang="en-US" sz="1200" dirty="0">
                <a:effectLst/>
                <a:latin typeface="Segoe UI" panose="020B0502040204020203" pitchFamily="34" charset="0"/>
              </a:rPr>
              <a:t> </a:t>
            </a:r>
            <a:r>
              <a:rPr lang="en-US" sz="1200" dirty="0" err="1">
                <a:effectLst/>
                <a:latin typeface="Segoe UI" panose="020B0502040204020203" pitchFamily="34" charset="0"/>
              </a:rPr>
              <a:t>más</a:t>
            </a:r>
            <a:r>
              <a:rPr lang="en-US" sz="1200" dirty="0">
                <a:effectLst/>
                <a:latin typeface="Segoe UI" panose="020B0502040204020203" pitchFamily="34" charset="0"/>
              </a:rPr>
              <a:t>. </a:t>
            </a:r>
            <a:r>
              <a:rPr lang="es-ES_tradnl" altLang="en-US" b="0" dirty="0"/>
              <a:t>¿Cuál de los siguientes parece ser el indicador más objetivo?</a:t>
            </a:r>
          </a:p>
          <a:p>
            <a:pPr marL="515938" indent="-514350" eaLnBrk="1" hangingPunct="1">
              <a:spcAft>
                <a:spcPct val="40000"/>
              </a:spcAft>
              <a:buSzPct val="120000"/>
              <a:buFont typeface="+mj-lt"/>
              <a:buAutoNum type="arabicPeriod"/>
            </a:pPr>
            <a:r>
              <a:rPr lang="es-ES" altLang="en-US" sz="1200" b="0" dirty="0"/>
              <a:t>#/% de actores del sector privado capacitados que obtienen una puntuación del 90 % en una prueba posterior a la capacitación</a:t>
            </a:r>
          </a:p>
          <a:p>
            <a:pPr marL="515938" indent="-514350" eaLnBrk="1" hangingPunct="1">
              <a:spcAft>
                <a:spcPct val="40000"/>
              </a:spcAft>
              <a:buSzPct val="120000"/>
              <a:buFont typeface="+mj-lt"/>
              <a:buAutoNum type="arabicPeriod"/>
            </a:pPr>
            <a:r>
              <a:rPr lang="en-US" altLang="en-US" sz="1200" b="0" dirty="0"/>
              <a:t>#/% personas </a:t>
            </a:r>
            <a:r>
              <a:rPr lang="en-US" altLang="en-US" sz="1200" b="0" dirty="0" err="1"/>
              <a:t>capacitadas</a:t>
            </a:r>
            <a:r>
              <a:rPr lang="en-US" altLang="en-US" sz="1200" b="0" dirty="0"/>
              <a:t> </a:t>
            </a:r>
            <a:r>
              <a:rPr lang="en-US" altLang="en-US" sz="1200" b="0" dirty="0" err="1"/>
              <a:t>exitosas</a:t>
            </a:r>
            <a:endParaRPr lang="en-US" altLang="en-US" sz="1200" b="0" dirty="0"/>
          </a:p>
          <a:p>
            <a:pPr marL="515938" indent="-514350" eaLnBrk="1" hangingPunct="1">
              <a:spcAft>
                <a:spcPct val="40000"/>
              </a:spcAft>
              <a:buSzPct val="120000"/>
              <a:buFont typeface="+mj-lt"/>
              <a:buAutoNum type="arabicPeriod"/>
            </a:pPr>
            <a:r>
              <a:rPr lang="es-ES" altLang="en-US" sz="1200" b="0" dirty="0"/>
              <a:t> #/% personas capacitadas que han mejorado sus conocimientos y competencias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dirty="0"/>
              <a:t>Detenga la grabación y, cuando tenga su respuesta, presione el botón de reproducir.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a:effectLst/>
              <a:latin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effectLst/>
                <a:latin typeface="Segoe UI" panose="020B0502040204020203" pitchFamily="34" charset="0"/>
              </a:rPr>
              <a:t>El indicador más objetivo es el primero, “#/% de actores del sector privado capacitados que obtienen una puntuación del 90 % en una prueba posterior a la capacitación”. Este define el umbral de conocimiento requerido por la capacitación: "que obtienen una puntuación del 90 % en una prueba posterior a la capacitación“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effectLst/>
                <a:latin typeface="Segoe UI" panose="020B0502040204020203" pitchFamily="34" charset="0"/>
              </a:rPr>
              <a:t>El segundo indicador utiliza el término ambiguo "exitoso“</a:t>
            </a:r>
            <a:r>
              <a:rPr lang="en-US" sz="1200" dirty="0">
                <a:effectLst/>
                <a:latin typeface="Segoe UI" panose="020B0502040204020203" pitchFamily="34" charset="0"/>
              </a:rPr>
              <a:t>;</a:t>
            </a:r>
            <a:r>
              <a:rPr lang="es-ES" sz="1200" dirty="0">
                <a:effectLst/>
                <a:latin typeface="Segoe UI" panose="020B0502040204020203" pitchFamily="34" charset="0"/>
              </a:rPr>
              <a:t> No aclara qué califica como una capacitación exitosa.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effectLst/>
                <a:latin typeface="Segoe UI" panose="020B0502040204020203" pitchFamily="34" charset="0"/>
              </a:rPr>
              <a:t>El tercer indicador incluye la palabra "mejorado“, mas no define que califica como mejorado</a:t>
            </a:r>
            <a:r>
              <a:rPr lang="en-US" sz="1200" dirty="0">
                <a:effectLst/>
                <a:latin typeface="Segoe UI" panose="020B0502040204020203" pitchFamily="34" charset="0"/>
              </a:rPr>
              <a:t>. </a:t>
            </a:r>
            <a:endParaRPr lang="en-US" dirty="0"/>
          </a:p>
          <a:p>
            <a:endParaRPr lang="en-US" dirty="0"/>
          </a:p>
        </p:txBody>
      </p:sp>
    </p:spTree>
    <p:extLst>
      <p:ext uri="{BB962C8B-B14F-4D97-AF65-F5344CB8AC3E}">
        <p14:creationId xmlns:p14="http://schemas.microsoft.com/office/powerpoint/2010/main" val="132358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lo largo del curso revisaremos los siguientes temas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kern="1200" dirty="0">
                <a:solidFill>
                  <a:schemeClr val="tx1"/>
                </a:solidFill>
                <a:latin typeface="+mn-lt"/>
                <a:ea typeface="+mn-ea"/>
                <a:cs typeface="+mn-cs"/>
              </a:rPr>
              <a:t>Fundamentos de los indicadores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dirty="0"/>
              <a:t>Indicadores estándar de </a:t>
            </a:r>
            <a:r>
              <a:rPr lang="es-ES" dirty="0"/>
              <a:t>Oficina de Trabajo Infantil, Trabajo Forzoso y Trata de Personas (OCFT) de</a:t>
            </a:r>
            <a:r>
              <a:rPr lang="es-ES_tradnl" dirty="0"/>
              <a:t> </a:t>
            </a:r>
            <a:r>
              <a:rPr lang="en-US" dirty="0"/>
              <a:t>ILAB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dirty="0"/>
              <a:t>Características del indicador</a:t>
            </a:r>
            <a:r>
              <a:rPr lang="en-US" dirty="0"/>
              <a:t>, </a:t>
            </a:r>
            <a:r>
              <a:rPr lang="es-ES" dirty="0"/>
              <a:t>incluyendo criterios para la selección de buenos indicadores.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Planes de Monitoreo de Desempeño (PMP)</a:t>
            </a:r>
          </a:p>
          <a:p>
            <a:endParaRPr lang="en-US" dirty="0"/>
          </a:p>
        </p:txBody>
      </p:sp>
    </p:spTree>
    <p:extLst>
      <p:ext uri="{BB962C8B-B14F-4D97-AF65-F5344CB8AC3E}">
        <p14:creationId xmlns:p14="http://schemas.microsoft.com/office/powerpoint/2010/main" val="3376111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s-ES" sz="1200" b="0" dirty="0">
                <a:effectLst/>
                <a:latin typeface="+mn-lt"/>
                <a:ea typeface="ＭＳ Ｐゴシック" pitchFamily="-109" charset="-128"/>
              </a:rPr>
              <a:t>También es importante que el indicador sea adecuado. Es decir, que brinde suficiente información para </a:t>
            </a:r>
            <a:r>
              <a:rPr lang="es-ES_tradnl" sz="1200" b="0" dirty="0">
                <a:effectLst/>
                <a:latin typeface="+mn-lt"/>
                <a:ea typeface="ＭＳ Ｐゴシック" pitchFamily="-109" charset="-128"/>
              </a:rPr>
              <a:t>determinar si se está avanzando hacia un resultado</a:t>
            </a:r>
            <a:r>
              <a:rPr lang="es-ES" sz="1200" b="0" dirty="0">
                <a:effectLst/>
                <a:latin typeface="+mn-lt"/>
                <a:ea typeface="ＭＳ Ｐゴシック" pitchFamily="-109" charset="-128"/>
              </a:rPr>
              <a:t>.</a:t>
            </a:r>
          </a:p>
          <a:p>
            <a:pPr marL="171450" indent="-171450" algn="l">
              <a:buFont typeface="Arial" panose="020B0604020202020204" pitchFamily="34" charset="0"/>
              <a:buChar char="•"/>
            </a:pPr>
            <a:r>
              <a:rPr lang="es-ES" sz="1200" kern="1200" dirty="0">
                <a:solidFill>
                  <a:schemeClr val="tx1"/>
                </a:solidFill>
                <a:effectLst/>
                <a:latin typeface="+mn-lt"/>
                <a:ea typeface="+mn-ea"/>
                <a:cs typeface="+mn-cs"/>
              </a:rPr>
              <a:t>El número de indicadores necesarios depende de la complejidad del resultado y los informes requeridos.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Es importante incluir los indicadores requeridos para la toma de decisiones de gerencia y reporte, ni más ni menos.</a:t>
            </a:r>
            <a:endParaRPr lang="en-US" sz="1200" u="sng" kern="1200" dirty="0">
              <a:solidFill>
                <a:schemeClr val="tx1"/>
              </a:solidFill>
              <a:effectLst/>
              <a:latin typeface="+mn-lt"/>
              <a:ea typeface="+mn-ea"/>
              <a:cs typeface="+mn-cs"/>
            </a:endParaRPr>
          </a:p>
        </p:txBody>
      </p:sp>
    </p:spTree>
    <p:extLst>
      <p:ext uri="{BB962C8B-B14F-4D97-AF65-F5344CB8AC3E}">
        <p14:creationId xmlns:p14="http://schemas.microsoft.com/office/powerpoint/2010/main" val="862190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t>Al seleccionar indicadores, solo incluya los que se requieren para capturar los elementos importantes de un resultado. </a:t>
            </a:r>
            <a:r>
              <a:rPr lang="en-US" altLang="en-US" sz="1200" b="0" dirty="0" err="1"/>
              <a:t>Veamos</a:t>
            </a:r>
            <a:r>
              <a:rPr lang="en-US" altLang="en-US" sz="1200" b="0" dirty="0"/>
              <a:t> un </a:t>
            </a:r>
            <a:r>
              <a:rPr lang="en-US" altLang="en-US" sz="1200" b="0" dirty="0" err="1"/>
              <a:t>ejemplo</a:t>
            </a:r>
            <a:r>
              <a:rPr lang="en-US" altLang="en-US" sz="1200" b="0" dirty="0"/>
              <a:t>. </a:t>
            </a:r>
            <a:r>
              <a:rPr lang="es-ES" altLang="en-US" sz="1200" b="0" dirty="0"/>
              <a:t>T</a:t>
            </a:r>
            <a:r>
              <a:rPr lang="es-ES" b="0" i="0" dirty="0">
                <a:solidFill>
                  <a:srgbClr val="202124"/>
                </a:solidFill>
                <a:effectLst/>
                <a:latin typeface="Roboto" panose="02000000000000000000" pitchFamily="2" charset="0"/>
              </a:rPr>
              <a:t>enemos una tabla de indicadores posibles p</a:t>
            </a:r>
            <a:r>
              <a:rPr lang="en-US" altLang="en-US" sz="1200" b="0" dirty="0" err="1"/>
              <a:t>ara</a:t>
            </a:r>
            <a:r>
              <a:rPr lang="en-US" altLang="en-US" sz="1200" b="0" dirty="0"/>
              <a:t> </a:t>
            </a:r>
            <a:r>
              <a:rPr lang="en-US" altLang="en-US" sz="1200" b="0" dirty="0" err="1"/>
              <a:t>el</a:t>
            </a:r>
            <a:r>
              <a:rPr lang="en-US" altLang="en-US" sz="1200" b="0" dirty="0"/>
              <a:t> </a:t>
            </a:r>
            <a:r>
              <a:rPr lang="en-US" altLang="en-US" sz="1200" b="0" dirty="0" err="1"/>
              <a:t>resultado</a:t>
            </a:r>
            <a:r>
              <a:rPr lang="en-US" altLang="en-US" sz="1200" b="0" dirty="0"/>
              <a:t>, “</a:t>
            </a:r>
            <a:r>
              <a:rPr lang="es-ES" altLang="en-US" sz="1200" dirty="0">
                <a:solidFill>
                  <a:schemeClr val="bg1"/>
                </a:solidFill>
              </a:rPr>
              <a:t>Los actores del sector privado mejoran la implementación de los derechos laborales y normas de protección y orientación</a:t>
            </a:r>
            <a:r>
              <a:rPr lang="en-US" altLang="en-US" sz="1200" dirty="0">
                <a:solidFill>
                  <a:schemeClr val="bg1"/>
                </a:solidFill>
                <a:latin typeface="+mn-l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solidFill>
                  <a:schemeClr val="bg1"/>
                </a:solidFill>
                <a:latin typeface="+mn-lt"/>
              </a:rPr>
              <a:t>A la izquierda tenemos 5 indicadores. Todos son necesarios? Algunos ni siquiera miden directamente el resultado, mientras que otros no aportan información relevante.</a:t>
            </a: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b="0" dirty="0">
                <a:solidFill>
                  <a:schemeClr val="bg1"/>
                </a:solidFill>
                <a:latin typeface="+mn-lt"/>
              </a:rPr>
              <a:t>Dos de los indicadores de la lista de la derecha miden los componentes clave del resultado y probablemente levantarán la información necesaria para medir el resultado de nuestro ejemplo.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err="1">
                <a:solidFill>
                  <a:schemeClr val="bg1"/>
                </a:solidFill>
                <a:latin typeface="+mn-lt"/>
              </a:rPr>
              <a:t>En</a:t>
            </a:r>
            <a:r>
              <a:rPr lang="en-US" altLang="en-US" sz="1200" b="0" dirty="0">
                <a:solidFill>
                  <a:schemeClr val="bg1"/>
                </a:solidFill>
                <a:latin typeface="+mn-lt"/>
              </a:rPr>
              <a:t> general, se </a:t>
            </a:r>
            <a:r>
              <a:rPr lang="en-US" altLang="en-US" sz="1200" b="0" dirty="0" err="1">
                <a:solidFill>
                  <a:schemeClr val="bg1"/>
                </a:solidFill>
                <a:latin typeface="+mn-lt"/>
              </a:rPr>
              <a:t>necesita</a:t>
            </a:r>
            <a:r>
              <a:rPr lang="en-US" altLang="en-US" sz="1200" b="0" dirty="0">
                <a:solidFill>
                  <a:schemeClr val="bg1"/>
                </a:solidFill>
                <a:latin typeface="+mn-lt"/>
              </a:rPr>
              <a:t> </a:t>
            </a:r>
            <a:r>
              <a:rPr lang="es-ES" altLang="en-US" sz="1200" b="0" dirty="0">
                <a:solidFill>
                  <a:schemeClr val="bg1"/>
                </a:solidFill>
                <a:latin typeface="+mn-lt"/>
              </a:rPr>
              <a:t>de uno a tres indicadores </a:t>
            </a:r>
            <a:r>
              <a:rPr lang="es-CO" altLang="en-US" sz="1200" b="0" dirty="0">
                <a:solidFill>
                  <a:schemeClr val="bg1"/>
                </a:solidFill>
                <a:latin typeface="+mn-lt"/>
              </a:rPr>
              <a:t>para </a:t>
            </a:r>
            <a:r>
              <a:rPr lang="en-US" altLang="en-US" sz="1200" b="0" dirty="0" err="1">
                <a:solidFill>
                  <a:schemeClr val="bg1"/>
                </a:solidFill>
                <a:latin typeface="+mn-lt"/>
              </a:rPr>
              <a:t>medir</a:t>
            </a:r>
            <a:r>
              <a:rPr lang="en-US" altLang="en-US" sz="1200" b="0" dirty="0">
                <a:solidFill>
                  <a:schemeClr val="bg1"/>
                </a:solidFill>
                <a:latin typeface="+mn-lt"/>
              </a:rPr>
              <a:t> </a:t>
            </a:r>
            <a:r>
              <a:rPr lang="es-ES" altLang="en-US" sz="1200" b="0" dirty="0">
                <a:solidFill>
                  <a:schemeClr val="bg1"/>
                </a:solidFill>
                <a:latin typeface="+mn-lt"/>
              </a:rPr>
              <a:t>la mayoría de los resultados adecuadamente.</a:t>
            </a:r>
            <a:endParaRPr lang="en-US" dirty="0"/>
          </a:p>
        </p:txBody>
      </p:sp>
    </p:spTree>
    <p:extLst>
      <p:ext uri="{BB962C8B-B14F-4D97-AF65-F5344CB8AC3E}">
        <p14:creationId xmlns:p14="http://schemas.microsoft.com/office/powerpoint/2010/main" val="3394894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Por </a:t>
            </a:r>
            <a:r>
              <a:rPr lang="es-CO" sz="1200" kern="1200" dirty="0">
                <a:solidFill>
                  <a:schemeClr val="tx1"/>
                </a:solidFill>
                <a:effectLst/>
                <a:latin typeface="+mn-lt"/>
                <a:ea typeface="+mn-ea"/>
                <a:cs typeface="+mn-cs"/>
              </a:rPr>
              <a:t>último </a:t>
            </a:r>
            <a:r>
              <a:rPr lang="es-ES" sz="1200" kern="1200" dirty="0">
                <a:solidFill>
                  <a:schemeClr val="tx1"/>
                </a:solidFill>
                <a:effectLst/>
                <a:latin typeface="+mn-lt"/>
                <a:ea typeface="+mn-ea"/>
                <a:cs typeface="+mn-cs"/>
              </a:rPr>
              <a:t>los indicadores de calidad deben ser “Prácticos”. Siempre debemos asegurarnos de que nuestros indicadores levantarán los datos necesarios para la toma de decisiones de gerencia y reporte.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u="sng" kern="1200" dirty="0">
                <a:solidFill>
                  <a:schemeClr val="tx1"/>
                </a:solidFill>
                <a:effectLst/>
                <a:latin typeface="+mn-lt"/>
                <a:ea typeface="+mn-ea"/>
                <a:cs typeface="+mn-cs"/>
              </a:rPr>
              <a:t>Costo: </a:t>
            </a:r>
            <a:r>
              <a:rPr lang="es-ES" sz="1200" u="none" kern="1200" dirty="0">
                <a:solidFill>
                  <a:schemeClr val="tx1"/>
                </a:solidFill>
                <a:effectLst/>
                <a:latin typeface="+mn-lt"/>
                <a:ea typeface="+mn-ea"/>
                <a:cs typeface="+mn-cs"/>
              </a:rPr>
              <a:t>Se debe evaluar el costo (tiempo, recursos) de levantar los datos de cada indicador a un nivel de calidad útil. Recopilar los datos de algunos indicadores resulta demasiado costosos y, por lo tanto, puede que no sean prácticos.</a:t>
            </a:r>
            <a:endParaRPr lang="en-US"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Obtener datos de fuentes secundarias es una manera de minimizar el costo de recopilación. Sin embargo, el control de los datos está fuera de sus manos, incluyendo su calidad y eficiencia.</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3391625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sz="1000" baseline="0" dirty="0"/>
              <a:t>Tal como mencionamos anteriormente, es importante que los datos estén disponibles frecuentemente, deben ser vigentes, y deben ser lo suficientemente oportunos para influir en las decisiones de gestión.</a:t>
            </a:r>
            <a:endParaRPr lang="en-US" sz="1000" baseline="0" dirty="0"/>
          </a:p>
          <a:p>
            <a:pPr marL="171450" indent="-171450">
              <a:buFont typeface="Arial" panose="020B0604020202020204" pitchFamily="34" charset="0"/>
              <a:buChar char="•"/>
            </a:pPr>
            <a:r>
              <a:rPr lang="es-ES" sz="1000" baseline="0" dirty="0"/>
              <a:t>Mirando el ejemplo, si estamos tratando de medir el resultado “</a:t>
            </a:r>
            <a:r>
              <a:rPr lang="es-ES_tradnl" sz="1000" baseline="0" dirty="0"/>
              <a:t>m</a:t>
            </a:r>
            <a:r>
              <a:rPr lang="es-ES_tradnl" altLang="en-US" sz="1000" baseline="0" dirty="0"/>
              <a:t>enor </a:t>
            </a:r>
            <a:r>
              <a:rPr lang="es-ES_tradnl" sz="1000" baseline="0" dirty="0"/>
              <a:t>incidencia del trabajo infantil</a:t>
            </a:r>
            <a:r>
              <a:rPr lang="es-ES" sz="1000" baseline="0" dirty="0"/>
              <a:t>” con el indicador “</a:t>
            </a:r>
            <a:r>
              <a:rPr lang="es-ES_tradnl" sz="1000" baseline="0" dirty="0"/>
              <a:t>incidencia del trabajo infantil</a:t>
            </a:r>
            <a:r>
              <a:rPr lang="es-ES" sz="1000" baseline="0" dirty="0"/>
              <a:t>”, quiz</a:t>
            </a:r>
            <a:r>
              <a:rPr lang="es-CO" sz="1000" baseline="0" dirty="0"/>
              <a:t>á queramos </a:t>
            </a:r>
            <a:r>
              <a:rPr lang="es-ES" sz="1000" baseline="0" dirty="0"/>
              <a:t>usar las estadísticas laborales nacionales. Sin embargo, encontramos que solo están disponibles cada 5 o 10 años. Esto no será lo suficientemente oportuno como para brindar datos a un proyecto con un periodo de ejecución de 5 años.</a:t>
            </a:r>
            <a:endParaRPr lang="en-US" sz="10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0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baseline="0" dirty="0"/>
              <a:t>Para lidiar con esto, debemos ubicar otra fuente. Podríamos realizar una encuesta, obtener datos de las OSC o usar datos de la comunidad o del gobierno local que estén disponibles con mayor frecuencia.</a:t>
            </a:r>
            <a:endParaRPr lang="en-US" b="0" dirty="0"/>
          </a:p>
        </p:txBody>
      </p:sp>
    </p:spTree>
    <p:extLst>
      <p:ext uri="{BB962C8B-B14F-4D97-AF65-F5344CB8AC3E}">
        <p14:creationId xmlns:p14="http://schemas.microsoft.com/office/powerpoint/2010/main" val="2887343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u="none" kern="1200" dirty="0">
                <a:solidFill>
                  <a:schemeClr val="tx1"/>
                </a:solidFill>
                <a:effectLst/>
                <a:latin typeface="+mn-lt"/>
                <a:ea typeface="+mn-ea"/>
                <a:cs typeface="+mn-cs"/>
              </a:rPr>
              <a:t>Aquí compartimos otras consideraciones a tener en cuenta al seleccionar indicadores:</a:t>
            </a:r>
            <a:endParaRPr lang="en-US"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u="sng" kern="1200" dirty="0">
                <a:solidFill>
                  <a:schemeClr val="tx1"/>
                </a:solidFill>
                <a:effectLst/>
                <a:latin typeface="+mn-lt"/>
                <a:ea typeface="+mn-ea"/>
                <a:cs typeface="+mn-cs"/>
              </a:rPr>
              <a:t>Utilidad: </a:t>
            </a:r>
            <a:r>
              <a:rPr lang="es-ES" sz="1200" u="none" kern="1200" dirty="0">
                <a:solidFill>
                  <a:schemeClr val="tx1"/>
                </a:solidFill>
                <a:effectLst/>
                <a:latin typeface="+mn-lt"/>
                <a:ea typeface="+mn-ea"/>
                <a:cs typeface="+mn-cs"/>
              </a:rPr>
              <a:t>Seleccione indicadores útiles para la toma de decisiones de gerencia y reporte únicamente. Evite el uso de indicadores que brinden datos interesantes que no sean esenciales. Mientras más indicadores use, mayor será la carga y el costo del levantamiento y análisis de los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u="sng" kern="1200" dirty="0">
                <a:solidFill>
                  <a:schemeClr val="tx1"/>
                </a:solidFill>
                <a:effectLst/>
                <a:latin typeface="+mn-lt"/>
                <a:ea typeface="+mn-ea"/>
                <a:cs typeface="+mn-cs"/>
              </a:rPr>
              <a:t>Detalle y Precisión: </a:t>
            </a:r>
            <a:r>
              <a:rPr lang="es-ES" sz="1200" u="none" kern="1200" dirty="0">
                <a:solidFill>
                  <a:schemeClr val="tx1"/>
                </a:solidFill>
                <a:effectLst/>
                <a:latin typeface="+mn-lt"/>
                <a:ea typeface="+mn-ea"/>
                <a:cs typeface="+mn-cs"/>
              </a:rPr>
              <a:t>Asegúrese de que los datos sean suficientemente detallados para permitir la toma de decisiones de gerencia. Por ejemplo, si un proyecto está adelantando gestiones para promulgar una ley, puede que tome años en cumplir con este objetivo. Es posible que indicadores como, "Número de nuevas políticas o leyes aprobadas</a:t>
            </a:r>
            <a:r>
              <a:rPr lang="en-US" sz="1200" u="none" kern="1200" dirty="0">
                <a:solidFill>
                  <a:schemeClr val="tx1"/>
                </a:solidFill>
                <a:effectLst/>
                <a:latin typeface="+mn-lt"/>
                <a:ea typeface="+mn-ea"/>
                <a:cs typeface="+mn-cs"/>
              </a:rPr>
              <a:t>”</a:t>
            </a:r>
            <a:r>
              <a:rPr lang="es-ES" sz="1200" u="none" kern="1200" dirty="0">
                <a:solidFill>
                  <a:schemeClr val="tx1"/>
                </a:solidFill>
                <a:effectLst/>
                <a:latin typeface="+mn-lt"/>
                <a:ea typeface="+mn-ea"/>
                <a:cs typeface="+mn-cs"/>
              </a:rPr>
              <a:t> no muestren ningún avance hasta el último año. En estos casos, podría ser más útil un indicador de hitos para medir el avance gradual a lo largo del tiempo.</a:t>
            </a:r>
            <a:endParaRPr lang="en-US" u="none" dirty="0"/>
          </a:p>
        </p:txBody>
      </p:sp>
    </p:spTree>
    <p:extLst>
      <p:ext uri="{BB962C8B-B14F-4D97-AF65-F5344CB8AC3E}">
        <p14:creationId xmlns:p14="http://schemas.microsoft.com/office/powerpoint/2010/main" val="743662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Siendo que es parte del proceso de selección de indicadores </a:t>
            </a:r>
            <a:r>
              <a:rPr lang="en-US" dirty="0"/>
              <a:t>del Proyecto (</a:t>
            </a:r>
            <a:r>
              <a:rPr lang="es-ES" dirty="0"/>
              <a:t>cuando arranca o durante su periodo de ejecución), es importante revisar y evaluar sus indicadores.</a:t>
            </a:r>
            <a:endParaRPr lang="en-US" dirty="0"/>
          </a:p>
        </p:txBody>
      </p:sp>
    </p:spTree>
    <p:extLst>
      <p:ext uri="{BB962C8B-B14F-4D97-AF65-F5344CB8AC3E}">
        <p14:creationId xmlns:p14="http://schemas.microsoft.com/office/powerpoint/2010/main" val="453930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s-ES" dirty="0"/>
          </a:p>
          <a:p>
            <a:pPr marL="0" indent="0">
              <a:buFont typeface="Arial" panose="020B0604020202020204" pitchFamily="34" charset="0"/>
              <a:buNone/>
            </a:pPr>
            <a:r>
              <a:rPr lang="es-ES" dirty="0"/>
              <a:t>Aquí compartimos algunos consejos para ayudar a evaluar la calidad de los indicadores de un proyecto de ILAB:</a:t>
            </a:r>
          </a:p>
          <a:p>
            <a:pPr marL="0" indent="0">
              <a:buFont typeface="Arial" panose="020B0604020202020204" pitchFamily="34" charset="0"/>
              <a:buNone/>
            </a:pPr>
            <a:r>
              <a:rPr lang="es-ES" dirty="0"/>
              <a:t>¿Hay al menos un indicador por resultado?</a:t>
            </a:r>
          </a:p>
          <a:p>
            <a:pPr marL="0" indent="0">
              <a:buFont typeface="Arial" panose="020B0604020202020204" pitchFamily="34" charset="0"/>
              <a:buNone/>
            </a:pPr>
            <a:r>
              <a:rPr lang="es-ES" dirty="0"/>
              <a:t>¿Están incluidos todos los indicadores estándar relevantes de la OCFT?</a:t>
            </a:r>
          </a:p>
          <a:p>
            <a:pPr marL="0" indent="0">
              <a:buFont typeface="Arial" panose="020B0604020202020204" pitchFamily="34" charset="0"/>
              <a:buNone/>
            </a:pPr>
            <a:r>
              <a:rPr lang="es-ES" dirty="0"/>
              <a:t>¿Los indicadores seleccionados son útiles para la toma de decisiones de gerencia?</a:t>
            </a:r>
          </a:p>
          <a:p>
            <a:pPr marL="0" indent="0">
              <a:buFont typeface="Arial" panose="020B0604020202020204" pitchFamily="34" charset="0"/>
              <a:buNone/>
            </a:pPr>
            <a:r>
              <a:rPr lang="es-ES" dirty="0"/>
              <a:t>¿Tienen las características de los indicadores de calidad? ¿Son Directos, Objetivos, Adecuados y Prácticos?</a:t>
            </a:r>
            <a:endParaRPr lang="en-US" dirty="0"/>
          </a:p>
        </p:txBody>
      </p:sp>
    </p:spTree>
    <p:extLst>
      <p:ext uri="{BB962C8B-B14F-4D97-AF65-F5344CB8AC3E}">
        <p14:creationId xmlns:p14="http://schemas.microsoft.com/office/powerpoint/2010/main" val="4246070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t>Se puede usar la lista de verificación</a:t>
            </a:r>
            <a:r>
              <a:rPr lang="es-CO" altLang="en-US" dirty="0"/>
              <a:t> </a:t>
            </a:r>
            <a:r>
              <a:rPr lang="es-ES" altLang="en-US" dirty="0"/>
              <a:t>con preguntas detalladas en pantalla para evaluar los indicadores, y de esta forma garantizar que son Directos, Objetivos, Adecuados y Prácticos.</a:t>
            </a:r>
            <a:endParaRPr lang="en-US" altLang="en-US" dirty="0"/>
          </a:p>
          <a:p>
            <a:endParaRPr lang="en-US" altLang="en-US"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47</a:t>
            </a:fld>
            <a:endParaRPr lang="en-US" altLang="en-US" dirty="0"/>
          </a:p>
        </p:txBody>
      </p:sp>
    </p:spTree>
    <p:extLst>
      <p:ext uri="{BB962C8B-B14F-4D97-AF65-F5344CB8AC3E}">
        <p14:creationId xmlns:p14="http://schemas.microsoft.com/office/powerpoint/2010/main" val="18679215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Ahora que hemos hablado sobre los indicadores, revisaremos el plan de monitoreo de desempeño o PMP.  </a:t>
            </a:r>
            <a:r>
              <a:rPr lang="es-CO" dirty="0"/>
              <a:t>Éste </a:t>
            </a:r>
            <a:r>
              <a:rPr lang="es-ES" dirty="0"/>
              <a:t>es un componente clave del CMEP de un proyecto, y se desarrolla posterior a la selección de los indicadores.</a:t>
            </a:r>
            <a:endParaRPr lang="en-US" dirty="0"/>
          </a:p>
        </p:txBody>
      </p:sp>
    </p:spTree>
    <p:extLst>
      <p:ext uri="{BB962C8B-B14F-4D97-AF65-F5344CB8AC3E}">
        <p14:creationId xmlns:p14="http://schemas.microsoft.com/office/powerpoint/2010/main" val="4007317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a:r>
            <a:r>
              <a:rPr lang="en-US" dirty="0" err="1"/>
              <a:t>Qué</a:t>
            </a:r>
            <a:r>
              <a:rPr lang="en-US" dirty="0"/>
              <a:t> es un PMP?</a:t>
            </a:r>
          </a:p>
          <a:p>
            <a:pPr marL="171450" indent="-171450">
              <a:buFont typeface="Arial" panose="020B0604020202020204" pitchFamily="34" charset="0"/>
              <a:buChar char="•"/>
            </a:pPr>
            <a:r>
              <a:rPr lang="es-ES" dirty="0"/>
              <a:t>El PMP es una herramienta que ayuda a planificar, organizar y gerenciar el levantamiento, análisis y reporte de datos de desempeño de los indicadores del proyecto.</a:t>
            </a:r>
          </a:p>
          <a:p>
            <a:pPr marL="171450" indent="-171450">
              <a:buFont typeface="Arial" panose="020B0604020202020204" pitchFamily="34" charset="0"/>
              <a:buChar char="•"/>
            </a:pPr>
            <a:r>
              <a:rPr lang="es-ES" dirty="0"/>
              <a:t>El PMP documenta “qué” ser</a:t>
            </a:r>
            <a:r>
              <a:rPr lang="es-CO" dirty="0"/>
              <a:t>á monitoreado y </a:t>
            </a:r>
            <a:r>
              <a:rPr lang="es-ES" dirty="0"/>
              <a:t>“cómo” </a:t>
            </a:r>
            <a:r>
              <a:rPr lang="es-ES_tradnl" sz="1200" dirty="0"/>
              <a:t>durante el periodo de ejecución del proyecto</a:t>
            </a:r>
            <a:r>
              <a:rPr lang="es-ES" dirty="0"/>
              <a:t>.</a:t>
            </a:r>
          </a:p>
          <a:p>
            <a:pPr marL="171450" indent="-171450">
              <a:buFont typeface="Arial" panose="020B0604020202020204" pitchFamily="34" charset="0"/>
              <a:buChar char="•"/>
            </a:pPr>
            <a:r>
              <a:rPr lang="es-ES" dirty="0"/>
              <a:t>El PMP identifica los indicadores de cada resultado del proyecto y los define, y detalla los métodos, herramientas y frecuencia del levantamiento de datos de éstos.</a:t>
            </a:r>
          </a:p>
          <a:p>
            <a:pPr marL="171450" indent="-171450">
              <a:buFont typeface="Arial" panose="020B0604020202020204" pitchFamily="34" charset="0"/>
              <a:buChar char="•"/>
            </a:pPr>
            <a:r>
              <a:rPr lang="es-ES" dirty="0"/>
              <a:t>El PMP se presenta como una tabla en el CMEP.</a:t>
            </a:r>
            <a:endParaRPr lang="en-US" dirty="0"/>
          </a:p>
        </p:txBody>
      </p:sp>
    </p:spTree>
    <p:extLst>
      <p:ext uri="{BB962C8B-B14F-4D97-AF65-F5344CB8AC3E}">
        <p14:creationId xmlns:p14="http://schemas.microsoft.com/office/powerpoint/2010/main" val="428766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Arrancaremos con una discusión sobre los fundamentos de los indicadores.</a:t>
            </a:r>
            <a:endParaRPr lang="en-US" dirty="0"/>
          </a:p>
        </p:txBody>
      </p:sp>
    </p:spTree>
    <p:extLst>
      <p:ext uri="{BB962C8B-B14F-4D97-AF65-F5344CB8AC3E}">
        <p14:creationId xmlns:p14="http://schemas.microsoft.com/office/powerpoint/2010/main" val="542018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Por cada indicador, el PMP incluye lo siguiente:</a:t>
            </a:r>
          </a:p>
          <a:p>
            <a:pPr marL="0" indent="0">
              <a:buFont typeface="Arial" panose="020B0604020202020204" pitchFamily="34" charset="0"/>
              <a:buNone/>
            </a:pPr>
            <a:r>
              <a:rPr lang="es-ES" dirty="0"/>
              <a:t>•	Definición de términos clave que requieren mayor precisión;</a:t>
            </a:r>
          </a:p>
          <a:p>
            <a:pPr marL="0" indent="0">
              <a:buFont typeface="Arial" panose="020B0604020202020204" pitchFamily="34" charset="0"/>
              <a:buNone/>
            </a:pPr>
            <a:r>
              <a:rPr lang="es-ES" dirty="0"/>
              <a:t>•	Clasificación del indicador;</a:t>
            </a:r>
          </a:p>
          <a:p>
            <a:pPr marL="0" indent="0">
              <a:buFont typeface="Arial" panose="020B0604020202020204" pitchFamily="34" charset="0"/>
              <a:buNone/>
            </a:pPr>
            <a:r>
              <a:rPr lang="es-ES" dirty="0"/>
              <a:t>•	Unidad de medida;</a:t>
            </a:r>
          </a:p>
          <a:p>
            <a:pPr marL="0" indent="0">
              <a:buFont typeface="Arial" panose="020B0604020202020204" pitchFamily="34" charset="0"/>
              <a:buNone/>
            </a:pPr>
            <a:r>
              <a:rPr lang="es-ES" dirty="0"/>
              <a:t>•	Tipo de indicador;</a:t>
            </a:r>
          </a:p>
          <a:p>
            <a:pPr marL="0" indent="0">
              <a:buFont typeface="Arial" panose="020B0604020202020204" pitchFamily="34" charset="0"/>
              <a:buNone/>
            </a:pPr>
            <a:r>
              <a:rPr lang="es-ES" dirty="0"/>
              <a:t>•	Desglose de datos que se levantará (Si lo hubiere);</a:t>
            </a:r>
          </a:p>
          <a:p>
            <a:pPr marL="0" indent="0">
              <a:buFont typeface="Arial" panose="020B0604020202020204" pitchFamily="34" charset="0"/>
              <a:buNone/>
            </a:pPr>
            <a:r>
              <a:rPr lang="es-ES" dirty="0"/>
              <a:t>•	Instrumento de levantamiento de datos;</a:t>
            </a:r>
          </a:p>
          <a:p>
            <a:pPr marL="0" indent="0">
              <a:buFont typeface="Arial" panose="020B0604020202020204" pitchFamily="34" charset="0"/>
              <a:buNone/>
            </a:pPr>
            <a:r>
              <a:rPr lang="es-ES" dirty="0"/>
              <a:t>•	Frecuencia del levantamiento y reporte de datos, y el porcentaje de datos que se validará para garantizar su calidad; y</a:t>
            </a:r>
          </a:p>
          <a:p>
            <a:pPr marL="0" indent="0">
              <a:buFont typeface="Arial" panose="020B0604020202020204" pitchFamily="34" charset="0"/>
              <a:buNone/>
            </a:pPr>
            <a:r>
              <a:rPr lang="es-ES" dirty="0"/>
              <a:t>•	Asignación de la responsabilidad de levantar y evaluar los datos</a:t>
            </a:r>
          </a:p>
          <a:p>
            <a:pPr marL="0" indent="0">
              <a:buFont typeface="Arial" panose="020B0604020202020204" pitchFamily="34" charset="0"/>
              <a:buNone/>
            </a:pPr>
            <a:endParaRPr lang="es-ES" dirty="0"/>
          </a:p>
          <a:p>
            <a:pPr marL="0" indent="0">
              <a:buFont typeface="Arial" panose="020B0604020202020204" pitchFamily="34" charset="0"/>
              <a:buNone/>
            </a:pPr>
            <a:r>
              <a:rPr lang="es-ES" dirty="0"/>
              <a:t>•	Revisaremos los detalles de cada uno de éstos elementos en las diapositivas a continuación.</a:t>
            </a:r>
          </a:p>
        </p:txBody>
      </p:sp>
    </p:spTree>
    <p:extLst>
      <p:ext uri="{BB962C8B-B14F-4D97-AF65-F5344CB8AC3E}">
        <p14:creationId xmlns:p14="http://schemas.microsoft.com/office/powerpoint/2010/main" val="575172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Ahora revisaremos las columnas de información del PMP. La segunda define los términos clave. Este es uno de los elementos más importantes del PMP. La sección de definición brinda la oportunidad de aclarar cualquier palabra ambigua, y de garantizar que todos en el proyecto tengan una visión compartida de lo que significan, para que levanten y cuenten los datos de la misma manera. Esta columna también incluye la unidad de medida y la clasificación y tipo del indicador.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Revisaremos estos elementos más a fondo en las diapositivas a continuación.</a:t>
            </a:r>
          </a:p>
        </p:txBody>
      </p:sp>
    </p:spTree>
    <p:extLst>
      <p:ext uri="{BB962C8B-B14F-4D97-AF65-F5344CB8AC3E}">
        <p14:creationId xmlns:p14="http://schemas.microsoft.com/office/powerpoint/2010/main" val="19472521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Esta diapositiva muestra un par de ejemplos adicionales de términos que debemos definir.</a:t>
            </a:r>
          </a:p>
          <a:p>
            <a:pPr marL="171450" indent="-171450">
              <a:buFont typeface="Arial" panose="020B0604020202020204" pitchFamily="34" charset="0"/>
              <a:buChar char="•"/>
            </a:pPr>
            <a:r>
              <a:rPr lang="es-ES" dirty="0"/>
              <a:t>A menudo, es necesario definir términos técnicos como “trabajo infantil” o “trabajo peligroso”, ya que pueden variar según el país y el sector.</a:t>
            </a:r>
          </a:p>
          <a:p>
            <a:pPr marL="171450" indent="-171450">
              <a:buFont typeface="Arial" panose="020B0604020202020204" pitchFamily="34" charset="0"/>
              <a:buChar char="•"/>
            </a:pPr>
            <a:r>
              <a:rPr lang="es-ES" dirty="0"/>
              <a:t>También hay ciertas palabras y términos intrínsicamente subjetivos que podrían confundir o ser interpretados de distintas maneras. Estos incluyen palabras y frases como “capacitación", “involucrado en", "participado en", "mejorado", "asistencia técnica", y etc.</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t>Si el indicador es un porcentaje, asegúrese de definir tanto el numerador como el denominador. Por ejemplo, si el indicador es el “% de jóvenes que realizan trabajos peligrosos”, el numerador podría ser el “Número de jóvenes que realizan trabajos peligrosos” y el denominador, “Número total de jóvenes en las regiones de enfoque”.</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976561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ILAB requiere que el PMP refleje la clasificación del indicador.</a:t>
            </a:r>
          </a:p>
          <a:p>
            <a:pPr marL="171450" indent="-171450">
              <a:buFont typeface="Arial" panose="020B0604020202020204" pitchFamily="34" charset="0"/>
              <a:buChar char="•"/>
            </a:pPr>
            <a:r>
              <a:rPr lang="es-ES" dirty="0"/>
              <a:t>Las clasificaciones describen cómo se reportan los datos del indicador en el formulario correspondiente.</a:t>
            </a:r>
            <a:r>
              <a:rPr lang="en-US" dirty="0"/>
              <a:t> Las </a:t>
            </a:r>
            <a:r>
              <a:rPr lang="en-US" dirty="0" err="1"/>
              <a:t>tres</a:t>
            </a:r>
            <a:r>
              <a:rPr lang="en-US" dirty="0"/>
              <a:t> </a:t>
            </a:r>
            <a:r>
              <a:rPr lang="en-US" dirty="0" err="1"/>
              <a:t>clasificaciones</a:t>
            </a:r>
            <a:r>
              <a:rPr lang="en-US" dirty="0"/>
              <a:t> son: Incremental, </a:t>
            </a:r>
            <a:r>
              <a:rPr lang="en-US" dirty="0" err="1"/>
              <a:t>Acumulativo</a:t>
            </a:r>
            <a:r>
              <a:rPr lang="en-US" dirty="0"/>
              <a:t> y </a:t>
            </a:r>
            <a:r>
              <a:rPr lang="en-US" dirty="0" err="1"/>
              <a:t>Muestra</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accent1">
                    <a:lumMod val="75000"/>
                  </a:schemeClr>
                </a:solidFill>
              </a:rPr>
              <a:t>Incremental</a:t>
            </a:r>
            <a:r>
              <a:rPr lang="en-US" b="1" dirty="0"/>
              <a:t>  </a:t>
            </a:r>
            <a:r>
              <a:rPr lang="en-US" b="0" dirty="0"/>
              <a:t>- es </a:t>
            </a:r>
            <a:r>
              <a:rPr lang="es-ES_tradnl" dirty="0"/>
              <a:t>el avance real logrado en el período del informe </a:t>
            </a:r>
            <a:r>
              <a:rPr lang="en-US" dirty="0"/>
              <a:t>. </a:t>
            </a:r>
            <a:r>
              <a:rPr lang="es-ES" dirty="0"/>
              <a:t>Por ejemplo: si el indicador es el “Número de personas capacitadas” y el valor del período del informe es 100, esto significa que 100 personas fueron capacitadas en dicho período.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b="1" dirty="0">
              <a:solidFill>
                <a:schemeClr val="accent1">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solidFill>
                  <a:schemeClr val="accent1">
                    <a:lumMod val="75000"/>
                  </a:schemeClr>
                </a:solidFill>
              </a:rPr>
              <a:t>Acumulativo: </a:t>
            </a:r>
            <a:r>
              <a:rPr lang="es-ES" b="0" dirty="0">
                <a:solidFill>
                  <a:schemeClr val="accent1">
                    <a:lumMod val="75000"/>
                  </a:schemeClr>
                </a:solidFill>
              </a:rPr>
              <a:t>Es el </a:t>
            </a:r>
            <a:r>
              <a:rPr lang="es-ES_tradnl" b="0" dirty="0">
                <a:solidFill>
                  <a:schemeClr val="accent1">
                    <a:lumMod val="75000"/>
                  </a:schemeClr>
                </a:solidFill>
              </a:rPr>
              <a:t>t</a:t>
            </a:r>
            <a:r>
              <a:rPr lang="es-ES_tradnl" b="0" dirty="0"/>
              <a:t>otal actual</a:t>
            </a:r>
            <a:r>
              <a:rPr lang="es-ES" b="0" dirty="0">
                <a:solidFill>
                  <a:schemeClr val="accent1">
                    <a:lumMod val="75000"/>
                  </a:schemeClr>
                </a:solidFill>
              </a:rPr>
              <a:t>. Tomando el mismo indicador del ejemplo anterior, si el valor del período del informe fuese 100, éste incluiría a todos los capacitados tanto en el período actual como en los períodos anteriores del proyecto.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Muestra</a:t>
            </a:r>
            <a:r>
              <a:rPr lang="en-US" b="1" dirty="0"/>
              <a:t> –</a:t>
            </a:r>
            <a:r>
              <a:rPr lang="es-ES" b="1" dirty="0"/>
              <a:t> </a:t>
            </a:r>
            <a:r>
              <a:rPr lang="es-ES" b="0" dirty="0"/>
              <a:t>E</a:t>
            </a:r>
            <a:r>
              <a:rPr lang="es-ES" dirty="0"/>
              <a:t>s una clasificación que reporta los datos de una situación o estado en un momento dado. Esto es bueno cuando el estado continúa cambiando a medida que transcurre el tiempo. Por ejemplo, un indicador enfocado en la incidencia del trabajo infantil entre los participantes del programa no sería ni acumulativo ni incremental. Su valor es relevante en el momento o período del informe.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Otro ejemplo de un indicador de muestra podría ser “la cantidad de personas que participan en un programa de educación vocacional”. Este no se puede reportar de manera incremental, pues es posible que algunas de las personas que participaron en el período anterior no continúen en el programa en el periodo actual. Este indicador tampoco puede ser acumulativo, ya que algunas personas pueden abandonar o egresar del programa. Si un indicador reporta un estado cambiante, éste sería clasificado como muestra.</a:t>
            </a:r>
            <a:endParaRPr lang="en-US" b="1" dirty="0"/>
          </a:p>
          <a:p>
            <a:pPr marL="171450" indent="-171450">
              <a:buFont typeface="Arial" panose="020B0604020202020204" pitchFamily="34" charset="0"/>
              <a:buChar char="•"/>
            </a:pPr>
            <a:r>
              <a:rPr lang="en-US" dirty="0"/>
              <a:t>Cabe </a:t>
            </a:r>
            <a:r>
              <a:rPr lang="en-US" dirty="0" err="1"/>
              <a:t>mencionar</a:t>
            </a:r>
            <a:r>
              <a:rPr lang="en-US" dirty="0"/>
              <a:t> que l</a:t>
            </a:r>
            <a:r>
              <a:rPr lang="es-ES" dirty="0"/>
              <a:t>os proyectos pueden optar por medir y reportar algunos indicadores  una vez durante su periodo de ejecución (por ejemplo, cuando éste concluye). De ser el caso, no hay necesidad de clasificarlos. En lugar de ello, los proyectos pueden indicar en el PMP y el Formulario de Reporte de Datos que no corresponde hacerlo.</a:t>
            </a:r>
            <a:endParaRPr lang="en-US" b="1" dirty="0"/>
          </a:p>
        </p:txBody>
      </p:sp>
    </p:spTree>
    <p:extLst>
      <p:ext uri="{BB962C8B-B14F-4D97-AF65-F5344CB8AC3E}">
        <p14:creationId xmlns:p14="http://schemas.microsoft.com/office/powerpoint/2010/main" val="4281881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Estos son algunos ejemplos de los indicadores incrementales, acumulativos y de muestra y los datos relacionados. </a:t>
            </a:r>
          </a:p>
          <a:p>
            <a:pPr marL="171450" indent="-171450">
              <a:buFont typeface="Arial" panose="020B0604020202020204" pitchFamily="34" charset="0"/>
              <a:buChar char="•"/>
            </a:pPr>
            <a:r>
              <a:rPr lang="es-ES" dirty="0"/>
              <a:t>En cuanto al indicador incremental, sabemos que los datos representan el número de niños que recibieron un servicio de educación o capacitación en un mes específico, y que el valor final reportado es el total de los tres períodos.</a:t>
            </a:r>
          </a:p>
          <a:p>
            <a:pPr marL="171450" indent="-171450">
              <a:buFont typeface="Arial" panose="020B0604020202020204" pitchFamily="34" charset="0"/>
              <a:buChar char="•"/>
            </a:pPr>
            <a:r>
              <a:rPr lang="en-US" dirty="0" err="1"/>
              <a:t>En</a:t>
            </a:r>
            <a:r>
              <a:rPr lang="en-US" dirty="0"/>
              <a:t> lo que respecta al </a:t>
            </a:r>
            <a:r>
              <a:rPr lang="es-ES" dirty="0"/>
              <a:t>indicador acumulativo – entendemos que los valores reportados mensualmente corresponden a la suma de los meses anteriores. Por lo tanto, el valor final es el mismo que el valor del último mes.</a:t>
            </a:r>
          </a:p>
          <a:p>
            <a:pPr marL="171450" indent="-171450">
              <a:buFont typeface="Arial" panose="020B0604020202020204" pitchFamily="34" charset="0"/>
              <a:buChar char="•"/>
            </a:pPr>
            <a:r>
              <a:rPr lang="es-ES" dirty="0"/>
              <a:t>En cuanto al indicador de muestra, “% de niños que reciben servicios directos involucrados en el trabajo infantil”, el porcentaje reportado cada mes corresponde al porcentaje de niños involucrados en el trabajo infantil ese mes únicamente. El valor final es el mismo que el valor del último mes reportado.</a:t>
            </a:r>
          </a:p>
          <a:p>
            <a:pPr marL="171450" indent="-171450">
              <a:buFont typeface="Arial" panose="020B0604020202020204" pitchFamily="34" charset="0"/>
              <a:buChar char="•"/>
            </a:pPr>
            <a:r>
              <a:rPr lang="es-ES" dirty="0"/>
              <a:t>Este ejemplo pretende mostrar que sin una clasificación, sería difícil saber cómo interpretar los datos reportados cada mes.</a:t>
            </a:r>
            <a:endParaRPr lang="en-US" dirty="0"/>
          </a:p>
        </p:txBody>
      </p:sp>
    </p:spTree>
    <p:extLst>
      <p:ext uri="{BB962C8B-B14F-4D97-AF65-F5344CB8AC3E}">
        <p14:creationId xmlns:p14="http://schemas.microsoft.com/office/powerpoint/2010/main" val="69685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El PMP también incluye la unidad de medida. El número y el porcentaje son las más comunes.</a:t>
            </a:r>
            <a:endParaRPr lang="en-US" dirty="0"/>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También incluye el tipo de indicador - cuantitativo o cualitativo. Como se mencionó anteriormente, los donatarios usarán indicadores cuantitativos la mayoría de las veces . Incluso cuando los datos levantados son cualitativos, a menudo se convierten en medidas cuantitativas.</a:t>
            </a:r>
            <a:endParaRPr lang="en-US" dirty="0"/>
          </a:p>
        </p:txBody>
      </p:sp>
    </p:spTree>
    <p:extLst>
      <p:ext uri="{BB962C8B-B14F-4D97-AF65-F5344CB8AC3E}">
        <p14:creationId xmlns:p14="http://schemas.microsoft.com/office/powerpoint/2010/main" val="30081421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La siguiente columna es “desglose de indicadores”. Si los hubiere, en ésta columna los proyectos indican cuales serán reportados.</a:t>
            </a:r>
            <a:endParaRPr lang="en-US" dirty="0"/>
          </a:p>
        </p:txBody>
      </p:sp>
    </p:spTree>
    <p:extLst>
      <p:ext uri="{BB962C8B-B14F-4D97-AF65-F5344CB8AC3E}">
        <p14:creationId xmlns:p14="http://schemas.microsoft.com/office/powerpoint/2010/main" val="10611902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Tal como mencionamos anteriormente, el desglose permite que el proyecto </a:t>
            </a:r>
            <a:r>
              <a:rPr lang="es-ES" dirty="0" err="1"/>
              <a:t>evalue</a:t>
            </a:r>
            <a:r>
              <a:rPr lang="es-ES" dirty="0"/>
              <a:t> el impacto diferenciado que tendrá en los subgrupos</a:t>
            </a:r>
            <a:r>
              <a:rPr lang="en-US" dirty="0"/>
              <a:t>. </a:t>
            </a:r>
          </a:p>
          <a:p>
            <a:pPr marL="171450" indent="-171450">
              <a:buFont typeface="Arial" panose="020B0604020202020204" pitchFamily="34" charset="0"/>
              <a:buChar char="•"/>
            </a:pPr>
            <a:r>
              <a:rPr lang="es-ES" dirty="0"/>
              <a:t>Es importante definir el desglose durante la fase de desarrollo del PMP para garantizar que fundamente las herramientas y procesos de levantamiento de datos.</a:t>
            </a:r>
          </a:p>
          <a:p>
            <a:pPr marL="171450" indent="-171450">
              <a:buFont typeface="Arial" panose="020B0604020202020204" pitchFamily="34" charset="0"/>
              <a:buChar char="•"/>
            </a:pPr>
            <a:r>
              <a:rPr lang="es-ES" dirty="0"/>
              <a:t>El desglose seleccionado debe centrarse en los datos más útiles para la toma de decisiones.</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8356617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La siguiente columna es el “Instrumento de levantamiento de datos”</a:t>
            </a:r>
          </a:p>
          <a:p>
            <a:pPr marL="171450" indent="-171450">
              <a:buFont typeface="Arial" panose="020B0604020202020204" pitchFamily="34" charset="0"/>
              <a:buChar char="•"/>
            </a:pPr>
            <a:r>
              <a:rPr lang="es-ES" dirty="0"/>
              <a:t>En esta columna, los beneficiarios indican qué herramientas utilizarán para levantar los datos del indicador, incluyendo encuestas, listas de verificación de observaciones, registros de asistencia, y etc.</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Los beneficiarios también deben identificar las preguntas de la herramienta que arrojarán los datos del indicador.</a:t>
            </a:r>
            <a:endParaRPr lang="en-US" dirty="0"/>
          </a:p>
        </p:txBody>
      </p:sp>
    </p:spTree>
    <p:extLst>
      <p:ext uri="{BB962C8B-B14F-4D97-AF65-F5344CB8AC3E}">
        <p14:creationId xmlns:p14="http://schemas.microsoft.com/office/powerpoint/2010/main" val="592631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Estos son algunos ejemplos de instrumentos y fuentes posibles que los beneficiarios pueden usar para levantar los datos de los indicadores.</a:t>
            </a:r>
          </a:p>
          <a:p>
            <a:pPr marL="171450" indent="-171450">
              <a:buFont typeface="Arial" panose="020B0604020202020204" pitchFamily="34" charset="0"/>
              <a:buChar char="•"/>
            </a:pPr>
            <a:r>
              <a:rPr lang="es-ES" dirty="0"/>
              <a:t>En el lado izquierdo hay ejemplos de instrumentos de levantamiento de datos, incluyendo encuestas, formularios de admisión, registros de asistencia, pruebas de competencias, listas de verificación de observación, y etc.</a:t>
            </a:r>
          </a:p>
          <a:p>
            <a:pPr marL="171450" indent="-171450">
              <a:buFont typeface="Arial" panose="020B0604020202020204" pitchFamily="34" charset="0"/>
              <a:buChar char="•"/>
            </a:pPr>
            <a:r>
              <a:rPr lang="es-ES" dirty="0"/>
              <a:t>Las fuentes pueden ser primarias, es decir, datos levantados directamente por el donatario, o secundarias. Algunas fuentes comunes incluyen los beneficiarios, proveedores de servicios, el gobierno, otros donantes, y etc.</a:t>
            </a:r>
            <a:endParaRPr lang="en-US" dirty="0"/>
          </a:p>
        </p:txBody>
      </p:sp>
    </p:spTree>
    <p:extLst>
      <p:ext uri="{BB962C8B-B14F-4D97-AF65-F5344CB8AC3E}">
        <p14:creationId xmlns:p14="http://schemas.microsoft.com/office/powerpoint/2010/main" val="284905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a:t>
            </a:r>
            <a:r>
              <a:rPr lang="en-US" sz="1200" b="0" dirty="0" err="1"/>
              <a:t>Qué</a:t>
            </a:r>
            <a:r>
              <a:rPr lang="en-US" sz="1200" b="0" dirty="0"/>
              <a:t> es un </a:t>
            </a:r>
            <a:r>
              <a:rPr lang="en-US" sz="1200" b="0" dirty="0" err="1"/>
              <a:t>indicador</a:t>
            </a:r>
            <a:r>
              <a:rPr lang="en-US"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t>Es una unidad de medida utilizada para hacer seguimiento al avance hacia los resultados a nivel de efectos, resultados, objetivos y metas de un proyecto.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Lo más común es reportar indicadores como números o porcentajes</a:t>
            </a:r>
            <a:r>
              <a:rPr lang="en-US" sz="1200" b="0" dirty="0">
                <a:solidFill>
                  <a:schemeClr val="accent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Los indicadores deben ser neutrales, lo cual significa que no hacen referencia a valores que aumentan  o disminuyen como una declaración de resultados. Por ejemplo, un indicador neutral para medir el trabajo infantil sería el “Número de niños involucrados en el trabajo infantil”, mientras que un indicador parcial sería la “Reducción del número de niños involucrados en el trabajo infantil”.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Al igual que los resultados, los indicadores deben ser unidimensionales. Es decir, que cada indicador solo debe medir una idea. Como veremos con más detalle a continuación, es posible que se requiera más de un indicador para medir un resultado específico. Sin embargo, cada indicador debe medir un solo concepto.</a:t>
            </a:r>
            <a:endParaRPr lang="en-US" dirty="0"/>
          </a:p>
        </p:txBody>
      </p:sp>
    </p:spTree>
    <p:extLst>
      <p:ext uri="{BB962C8B-B14F-4D97-AF65-F5344CB8AC3E}">
        <p14:creationId xmlns:p14="http://schemas.microsoft.com/office/powerpoint/2010/main" val="1245986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ltLang="en-US" dirty="0"/>
              <a:t>La siguiente columna es la "Frecuencia de recopilación y reporte, y el % de validación“</a:t>
            </a:r>
          </a:p>
          <a:p>
            <a:pPr marL="171450" indent="-171450">
              <a:buFont typeface="Arial" panose="020B0604020202020204" pitchFamily="34" charset="0"/>
              <a:buChar char="•"/>
            </a:pPr>
            <a:r>
              <a:rPr lang="en-US" altLang="en-US" dirty="0"/>
              <a:t>La </a:t>
            </a:r>
            <a:r>
              <a:rPr lang="en-US" altLang="en-US" dirty="0" err="1"/>
              <a:t>columna</a:t>
            </a:r>
            <a:r>
              <a:rPr lang="en-US" altLang="en-US" dirty="0"/>
              <a:t> </a:t>
            </a:r>
            <a:r>
              <a:rPr lang="en-US" altLang="en-US" dirty="0" err="1"/>
              <a:t>debe</a:t>
            </a:r>
            <a:r>
              <a:rPr lang="en-US" altLang="en-US" dirty="0"/>
              <a:t> </a:t>
            </a:r>
            <a:r>
              <a:rPr lang="en-US" altLang="en-US" dirty="0" err="1"/>
              <a:t>reflejar</a:t>
            </a:r>
            <a:r>
              <a:rPr lang="en-US" altLang="en-US" dirty="0"/>
              <a:t> </a:t>
            </a:r>
            <a:r>
              <a:rPr lang="en-US" altLang="en-US" dirty="0" err="1"/>
              <a:t>estos</a:t>
            </a:r>
            <a:r>
              <a:rPr lang="en-US" altLang="en-US" dirty="0"/>
              <a:t> </a:t>
            </a:r>
            <a:r>
              <a:rPr lang="en-US" altLang="en-US" dirty="0" err="1"/>
              <a:t>tres</a:t>
            </a:r>
            <a:r>
              <a:rPr lang="en-US" altLang="en-US" dirty="0"/>
              <a:t> </a:t>
            </a:r>
            <a:r>
              <a:rPr lang="en-US" altLang="en-US" dirty="0" err="1"/>
              <a:t>elementos</a:t>
            </a:r>
            <a:r>
              <a:rPr lang="en-US" altLang="en-US" dirty="0"/>
              <a:t>.</a:t>
            </a:r>
          </a:p>
          <a:p>
            <a:endParaRPr lang="en-US" dirty="0"/>
          </a:p>
        </p:txBody>
      </p:sp>
    </p:spTree>
    <p:extLst>
      <p:ext uri="{BB962C8B-B14F-4D97-AF65-F5344CB8AC3E}">
        <p14:creationId xmlns:p14="http://schemas.microsoft.com/office/powerpoint/2010/main" val="735256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altLang="en-US" dirty="0"/>
              <a:t>Asegúrese de especificar la frecuencia con la que se levantan los datos. Por ejemplo, mensual, trimestral, semestral o anualmente.</a:t>
            </a:r>
          </a:p>
          <a:p>
            <a:pPr marL="171450" indent="-171450">
              <a:buFont typeface="Arial" panose="020B0604020202020204" pitchFamily="34" charset="0"/>
              <a:buChar char="•"/>
            </a:pPr>
            <a:r>
              <a:rPr lang="es-ES" altLang="en-US" dirty="0"/>
              <a:t>Además, señale la frecuencia con la que se reportarán los datos del indicador: </a:t>
            </a:r>
            <a:r>
              <a:rPr lang="es-ES" altLang="en-US" dirty="0" err="1"/>
              <a:t>Comunmente</a:t>
            </a:r>
            <a:r>
              <a:rPr lang="es-ES" altLang="en-US" dirty="0"/>
              <a:t>, semestral o anualmente.</a:t>
            </a:r>
          </a:p>
          <a:p>
            <a:pPr marL="171450" indent="-171450">
              <a:buFont typeface="Arial" panose="020B0604020202020204" pitchFamily="34" charset="0"/>
              <a:buChar char="•"/>
            </a:pPr>
            <a:r>
              <a:rPr lang="es-ES" altLang="en-US" sz="2800" dirty="0"/>
              <a:t>Debe documentarse tanto la frecuencia de recopilación como la de reporte de los datos, pues puede que sean distintas. Es posible que los proyectos levanten datos mensualmente, y que los reporten a ILAB semestralmente. </a:t>
            </a:r>
          </a:p>
          <a:p>
            <a:pPr marL="171450" indent="-171450">
              <a:buFont typeface="Arial" panose="020B0604020202020204" pitchFamily="34" charset="0"/>
              <a:buChar char="•"/>
            </a:pPr>
            <a:endParaRPr lang="es-ES" altLang="en-US" dirty="0"/>
          </a:p>
          <a:p>
            <a:pPr marL="171450" indent="-171450">
              <a:buFont typeface="Arial" panose="020B0604020202020204" pitchFamily="34" charset="0"/>
              <a:buChar char="•"/>
            </a:pPr>
            <a:r>
              <a:rPr lang="es-ES" altLang="en-US" dirty="0"/>
              <a:t>La verificación indica el porcentaje de datos y registros que serán validados por control de calidad. Para las series más pequeñas, podría validarse el 100 % de los datos, mientras que el porcentaje de validación de las series grandes puede oscilar entre el 15 y el 20%. Los beneficiarios deben definir qué se necesita para cada indicador.</a:t>
            </a:r>
            <a:endParaRPr lang="en-US" dirty="0"/>
          </a:p>
        </p:txBody>
      </p:sp>
    </p:spTree>
    <p:extLst>
      <p:ext uri="{BB962C8B-B14F-4D97-AF65-F5344CB8AC3E}">
        <p14:creationId xmlns:p14="http://schemas.microsoft.com/office/powerpoint/2010/main" val="12591585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La última columna es “Responsabilidad de recopilar y evaluar”</a:t>
            </a:r>
            <a:endParaRPr lang="en-US" dirty="0"/>
          </a:p>
        </p:txBody>
      </p:sp>
    </p:spTree>
    <p:extLst>
      <p:ext uri="{BB962C8B-B14F-4D97-AF65-F5344CB8AC3E}">
        <p14:creationId xmlns:p14="http://schemas.microsoft.com/office/powerpoint/2010/main" val="1562568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Especifique</a:t>
            </a:r>
            <a:r>
              <a:rPr lang="en-US" dirty="0"/>
              <a:t>:</a:t>
            </a:r>
          </a:p>
          <a:p>
            <a:pPr marL="171450" indent="-171450">
              <a:buFont typeface="Arial" panose="020B0604020202020204" pitchFamily="34" charset="0"/>
              <a:buChar char="•"/>
            </a:pPr>
            <a:r>
              <a:rPr lang="es-ES_tradnl" dirty="0"/>
              <a:t>Quién levanta los datos.</a:t>
            </a:r>
          </a:p>
          <a:p>
            <a:pPr marL="171450" indent="-171450">
              <a:buFont typeface="Arial" panose="020B0604020202020204" pitchFamily="34" charset="0"/>
              <a:buChar char="•"/>
            </a:pPr>
            <a:r>
              <a:rPr lang="es-ES_tradnl" dirty="0"/>
              <a:t>Quién reporta los datos</a:t>
            </a:r>
            <a:r>
              <a:rPr lang="en-US" dirty="0"/>
              <a:t>, quiz</a:t>
            </a:r>
            <a:r>
              <a:rPr lang="es-CO" dirty="0" err="1"/>
              <a:t>ás</a:t>
            </a:r>
            <a:r>
              <a:rPr lang="es-CO" dirty="0"/>
              <a:t> el </a:t>
            </a:r>
            <a:r>
              <a:rPr lang="es-ES_tradnl" dirty="0"/>
              <a:t>Oficial de M&amp;E del proyecto</a:t>
            </a:r>
          </a:p>
          <a:p>
            <a:pPr marL="171450" indent="-171450">
              <a:buFont typeface="Arial" panose="020B0604020202020204" pitchFamily="34" charset="0"/>
              <a:buChar char="•"/>
            </a:pPr>
            <a:r>
              <a:rPr lang="es-ES" dirty="0"/>
              <a:t>y quién es responsable de evaluar y verificar los datos (si corresponde) - Nuevamente, este podría ser el Oficial de M&amp;E. Sin embargo, le corresponde al proyecto definir la asignación de las funciones relacionadas a la recopilación, el análisis, el reporte y la verificación de los datos.</a:t>
            </a:r>
            <a:endParaRPr lang="en-US" dirty="0"/>
          </a:p>
        </p:txBody>
      </p:sp>
    </p:spTree>
    <p:extLst>
      <p:ext uri="{BB962C8B-B14F-4D97-AF65-F5344CB8AC3E}">
        <p14:creationId xmlns:p14="http://schemas.microsoft.com/office/powerpoint/2010/main" val="15418138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Este es un ejemplo de un PMP del proyecto de un beneficiario. Podemos ver que incluye la definición de términos clave como “participantes”, “involucrados”, “nuevos” y “emprendimientos comerciales”.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err="1"/>
              <a:t>Tambi</a:t>
            </a:r>
            <a:r>
              <a:rPr lang="es-CO" dirty="0" err="1"/>
              <a:t>én</a:t>
            </a:r>
            <a:r>
              <a:rPr lang="es-CO" dirty="0"/>
              <a:t> d</a:t>
            </a:r>
            <a:r>
              <a:rPr lang="es-ES" dirty="0" err="1"/>
              <a:t>etalla</a:t>
            </a:r>
            <a:r>
              <a:rPr lang="es-ES" dirty="0"/>
              <a:t> los dos criterios de desglose de los datos, los instrumentos que se utilizarán para levantarlos, la frecuencia con la que se recopilarán y reportarán y su porcentaje de validación.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La última columna muestra quién levantará, quien reportará y quien evaluará.</a:t>
            </a:r>
            <a:endParaRPr lang="en-US" dirty="0"/>
          </a:p>
        </p:txBody>
      </p:sp>
    </p:spTree>
    <p:extLst>
      <p:ext uri="{BB962C8B-B14F-4D97-AF65-F5344CB8AC3E}">
        <p14:creationId xmlns:p14="http://schemas.microsoft.com/office/powerpoint/2010/main" val="3455279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Para concluir nuestra discusión de indicadores y el PMP, revisemos  las funciones de los donatarios y el personal de ILAB.</a:t>
            </a:r>
          </a:p>
          <a:p>
            <a:pPr marL="171450" indent="-171450">
              <a:buFont typeface="Arial" panose="020B0604020202020204" pitchFamily="34" charset="0"/>
              <a:buChar char="•"/>
            </a:pPr>
            <a:r>
              <a:rPr lang="es-ES" b="1" dirty="0"/>
              <a:t>El donatario debe:</a:t>
            </a:r>
          </a:p>
          <a:p>
            <a:pPr marL="171450" indent="-171450">
              <a:buFont typeface="Arial" panose="020B0604020202020204" pitchFamily="34" charset="0"/>
              <a:buChar char="•"/>
            </a:pPr>
            <a:r>
              <a:rPr lang="es-ES" dirty="0"/>
              <a:t> Desarrollar los indicadores que considera necesarios para su proyecto y PMP. Sin embargo, esto debe hacerse en coordinación con el Gerente del Proyecto y el Especialista de M&amp;E de ILAB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dirty="0"/>
              <a:t>Incorporar la retroalimentación de ILAB en los indicadores finales y el PMP</a:t>
            </a:r>
            <a:endParaRPr lang="es-ES" dirty="0"/>
          </a:p>
          <a:p>
            <a:pPr marL="171450" indent="-171450">
              <a:buFont typeface="Arial" panose="020B0604020202020204" pitchFamily="34" charset="0"/>
              <a:buChar char="•"/>
            </a:pPr>
            <a:r>
              <a:rPr lang="es-ES" dirty="0"/>
              <a:t>Trabajar conjuntamente con ILAB en el desarrollo de los indicadores y el PMP en el taller de CMEP, las sesiones de trabajo virtuales, y a través de la presentación de borradores de productos.</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Según lo dispuesto en su PMP, reportar los datos de sus indicadores a ILAB regularmente durante el periodo de ejecución de su proyecto.</a:t>
            </a:r>
          </a:p>
          <a:p>
            <a:pPr marL="171450" indent="-171450">
              <a:buFont typeface="Arial" panose="020B0604020202020204" pitchFamily="34" charset="0"/>
              <a:buChar char="•"/>
            </a:pPr>
            <a:r>
              <a:rPr lang="es-ES" dirty="0"/>
              <a:t>Actualizar los indicadores y el PMP a lo largo del periodo de ejecución del proyecto, </a:t>
            </a:r>
            <a:r>
              <a:rPr lang="es-ES_tradnl" sz="1200" dirty="0"/>
              <a:t>según sea necesario.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El personal de ILAB </a:t>
            </a:r>
            <a:r>
              <a:rPr lang="en-US" b="1" dirty="0" err="1"/>
              <a:t>debe</a:t>
            </a:r>
            <a:r>
              <a:rPr lang="en-US" b="1" dirty="0"/>
              <a:t>:</a:t>
            </a:r>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Participar en el taller de CMEP </a:t>
            </a:r>
            <a:r>
              <a:rPr lang="en-US" dirty="0"/>
              <a:t>(</a:t>
            </a:r>
            <a:r>
              <a:rPr lang="es-ES" dirty="0"/>
              <a:t>o sesiones virtuales) para contribuir a su desarrollo, incluyendo la selección de indicadores y la </a:t>
            </a:r>
            <a:r>
              <a:rPr lang="es-ES" dirty="0" err="1"/>
              <a:t>elaboraci</a:t>
            </a:r>
            <a:r>
              <a:rPr lang="es-CO" dirty="0" err="1"/>
              <a:t>ón</a:t>
            </a:r>
            <a:r>
              <a:rPr lang="es-CO" dirty="0"/>
              <a:t> </a:t>
            </a:r>
            <a:r>
              <a:rPr lang="es-ES" dirty="0"/>
              <a:t>del PMP.</a:t>
            </a:r>
          </a:p>
          <a:p>
            <a:pPr marL="171450" indent="-171450">
              <a:buFont typeface="Arial" panose="020B0604020202020204" pitchFamily="34" charset="0"/>
              <a:buChar char="•"/>
            </a:pPr>
            <a:r>
              <a:rPr lang="es-ES" dirty="0"/>
              <a:t>Revisar y brindar retroalimentación sobre los indicadores y PMP propuestos, y aprobarlos conjuntamente con el CMEP.</a:t>
            </a:r>
          </a:p>
          <a:p>
            <a:pPr marL="171450" indent="-171450">
              <a:buFont typeface="Arial" panose="020B0604020202020204" pitchFamily="34" charset="0"/>
              <a:buChar char="•"/>
            </a:pPr>
            <a:r>
              <a:rPr lang="es-ES" dirty="0"/>
              <a:t>Revisar los datos reportados y, basado en éstos, discutir el desempeño del proyecto con los beneficiarios a lo largo de su periodo de ejecución.</a:t>
            </a:r>
            <a:r>
              <a:rPr lang="en-US" dirty="0"/>
              <a:t>  </a:t>
            </a:r>
          </a:p>
          <a:p>
            <a:pPr marL="171450" indent="-171450">
              <a:buFont typeface="Arial" panose="020B0604020202020204" pitchFamily="34" charset="0"/>
              <a:buChar char="•"/>
            </a:pPr>
            <a:r>
              <a:rPr lang="es-ES" dirty="0"/>
              <a:t>A medida que el proyecto aprende y evoluciona </a:t>
            </a:r>
            <a:r>
              <a:rPr lang="es-CO" dirty="0"/>
              <a:t>con el tiempo</a:t>
            </a:r>
            <a:r>
              <a:rPr lang="es-ES" dirty="0"/>
              <a:t>, evaluar posibles ajustes a los indicadores o el PMP conjuntamente con el donatario.</a:t>
            </a:r>
            <a:endParaRPr lang="en-US" dirty="0"/>
          </a:p>
        </p:txBody>
      </p:sp>
    </p:spTree>
    <p:extLst>
      <p:ext uri="{BB962C8B-B14F-4D97-AF65-F5344CB8AC3E}">
        <p14:creationId xmlns:p14="http://schemas.microsoft.com/office/powerpoint/2010/main" val="34632096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Hemos cubierto mucha información en este curso. Hagamos una </a:t>
            </a:r>
            <a:r>
              <a:rPr lang="es-ES_tradnl" dirty="0"/>
              <a:t>evaluación </a:t>
            </a:r>
            <a:r>
              <a:rPr lang="es-ES" dirty="0"/>
              <a:t>rápida</a:t>
            </a:r>
            <a:r>
              <a:rPr lang="es-ES_tradnl" dirty="0"/>
              <a:t> de conocimientos</a:t>
            </a:r>
            <a:r>
              <a:rPr lang="es-ES" dirty="0"/>
              <a:t>.</a:t>
            </a:r>
            <a:endParaRPr lang="en-US" dirty="0"/>
          </a:p>
        </p:txBody>
      </p:sp>
    </p:spTree>
    <p:extLst>
      <p:ext uri="{BB962C8B-B14F-4D97-AF65-F5344CB8AC3E}">
        <p14:creationId xmlns:p14="http://schemas.microsoft.com/office/powerpoint/2010/main" val="33430628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Pregunta</a:t>
            </a:r>
            <a:r>
              <a:rPr lang="en-US" dirty="0"/>
              <a:t> 1: </a:t>
            </a:r>
            <a:r>
              <a:rPr lang="es-ES" sz="1200" b="1" dirty="0"/>
              <a:t>¿Cuál de los siguientes NO es un beneficio de los indicadores de desempeño?</a:t>
            </a:r>
          </a:p>
          <a:p>
            <a:pPr marL="628650" lvl="1" indent="-171450">
              <a:buFont typeface="Arial" panose="020B0604020202020204" pitchFamily="34" charset="0"/>
              <a:buChar char="•"/>
            </a:pPr>
            <a:r>
              <a:rPr lang="es-ES" sz="1200" dirty="0"/>
              <a:t>Describen cómo reconocer el éxito.</a:t>
            </a:r>
          </a:p>
          <a:p>
            <a:pPr marL="628650" lvl="1" indent="-171450" algn="l" defTabSz="914400" rtl="0" eaLnBrk="1" latinLnBrk="0" hangingPunct="1">
              <a:buFont typeface="Arial" panose="020B0604020202020204" pitchFamily="34" charset="0"/>
              <a:buChar char="•"/>
            </a:pPr>
            <a:r>
              <a:rPr lang="es-ES_tradnl" sz="1200" kern="1200" dirty="0">
                <a:solidFill>
                  <a:schemeClr val="tx1"/>
                </a:solidFill>
                <a:latin typeface="+mn-lt"/>
                <a:ea typeface="+mn-ea"/>
                <a:cs typeface="+mn-cs"/>
              </a:rPr>
              <a:t>Aclaran lo que se desea lograr. </a:t>
            </a:r>
          </a:p>
          <a:p>
            <a:pPr marL="628650" lvl="1" indent="-171450">
              <a:buFont typeface="Arial" panose="020B0604020202020204" pitchFamily="34" charset="0"/>
              <a:buChar char="•"/>
            </a:pPr>
            <a:r>
              <a:rPr lang="en-US" sz="1200" dirty="0"/>
              <a:t> </a:t>
            </a:r>
            <a:r>
              <a:rPr lang="es-ES" sz="1200" dirty="0"/>
              <a:t>Aportan datos de rendimiento objetivos y facilitan la toma de decisiones</a:t>
            </a:r>
          </a:p>
          <a:p>
            <a:pPr marL="628650" lvl="1" indent="-171450" algn="l" defTabSz="914400" rtl="0" eaLnBrk="1" latinLnBrk="0" hangingPunct="1">
              <a:buFont typeface="Arial" panose="020B0604020202020204" pitchFamily="34" charset="0"/>
              <a:buChar char="•"/>
            </a:pPr>
            <a:r>
              <a:rPr lang="es-ES_tradnl" sz="1200" kern="1200" dirty="0">
                <a:solidFill>
                  <a:schemeClr val="tx1"/>
                </a:solidFill>
                <a:latin typeface="+mn-lt"/>
                <a:ea typeface="+mn-ea"/>
                <a:cs typeface="+mn-cs"/>
              </a:rPr>
              <a:t>Comunican los  logros</a:t>
            </a:r>
          </a:p>
          <a:p>
            <a:pPr marL="628650" lvl="1" indent="-171450">
              <a:buFont typeface="Arial" panose="020B0604020202020204" pitchFamily="34" charset="0"/>
              <a:buChar char="•"/>
            </a:pPr>
            <a:r>
              <a:rPr lang="es-ES" sz="1200" dirty="0"/>
              <a:t>Explican por qué el desempeño supera o está por debajo de las expectativas</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Detenga la grabación y, cuando tenga su respuesta, presione el botón de reproducir.</a:t>
            </a:r>
          </a:p>
          <a:p>
            <a:pPr marL="171450" indent="-171450">
              <a:buFont typeface="Arial" panose="020B0604020202020204" pitchFamily="34" charset="0"/>
              <a:buChar char="•"/>
            </a:pPr>
            <a:r>
              <a:rPr lang="es-ES" dirty="0"/>
              <a:t>La respuesta correcta es, "Explican por qué el desempeño supera o está por debajo de las expectativas". Los indicadores miden los resultados, pero no explican por qué el desempeño supera o está por debajo de las expectativas por si solos.</a:t>
            </a:r>
            <a:endParaRPr lang="en-US" sz="1200" dirty="0"/>
          </a:p>
        </p:txBody>
      </p:sp>
    </p:spTree>
    <p:extLst>
      <p:ext uri="{BB962C8B-B14F-4D97-AF65-F5344CB8AC3E}">
        <p14:creationId xmlns:p14="http://schemas.microsoft.com/office/powerpoint/2010/main" val="41266990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Pregunta</a:t>
            </a:r>
            <a:r>
              <a:rPr lang="en-US" dirty="0"/>
              <a:t> 2:  </a:t>
            </a:r>
            <a:r>
              <a:rPr lang="es-ES" sz="1200" b="1" dirty="0"/>
              <a:t>¿Cuál de las siguientes NO es una característica de un indicador contundente?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Práctico</a:t>
            </a:r>
            <a:r>
              <a:rPr lang="en-US" sz="1200" dirty="0"/>
              <a:t>, </a:t>
            </a:r>
            <a:r>
              <a:rPr lang="en-US" sz="1200" dirty="0" err="1"/>
              <a:t>Subjetivo</a:t>
            </a:r>
            <a:r>
              <a:rPr lang="en-US" sz="1200" dirty="0"/>
              <a:t>, </a:t>
            </a:r>
            <a:r>
              <a:rPr lang="es-ES_tradnl" sz="1200" dirty="0"/>
              <a:t>Directo</a:t>
            </a:r>
            <a:r>
              <a:rPr lang="en-US" sz="1200" dirty="0"/>
              <a:t> o </a:t>
            </a:r>
            <a:r>
              <a:rPr lang="es-ES_tradnl" sz="1200" dirty="0"/>
              <a:t>Adecuado</a:t>
            </a:r>
          </a:p>
          <a:p>
            <a:pPr marL="0" indent="0">
              <a:buFont typeface="Arial" panose="020B0604020202020204" pitchFamily="34" charset="0"/>
              <a:buNone/>
            </a:pPr>
            <a:endParaRPr lang="en-US" dirty="0"/>
          </a:p>
          <a:p>
            <a:pPr marL="0" indent="0">
              <a:buFont typeface="Arial" panose="020B0604020202020204" pitchFamily="34" charset="0"/>
              <a:buNone/>
            </a:pPr>
            <a:r>
              <a:rPr lang="es-ES" dirty="0"/>
              <a:t>Detenga la grabación y, cuando tenga su respuesta, presione el botón de reproducir.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La respuesta es Subjetivo. Los indicadores contundentes son objetivos, no subjetivos.</a:t>
            </a:r>
            <a:r>
              <a:rPr lang="en-US" dirty="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125471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Pregunta</a:t>
            </a:r>
            <a:r>
              <a:rPr lang="en-US" dirty="0"/>
              <a:t> 3: </a:t>
            </a:r>
            <a:r>
              <a:rPr lang="es-ES" sz="1200" dirty="0"/>
              <a:t>¿Cuál de los siguientes es un indicador? </a:t>
            </a:r>
          </a:p>
          <a:p>
            <a:pPr marL="514350" indent="-514350">
              <a:lnSpc>
                <a:spcPct val="150000"/>
              </a:lnSpc>
              <a:buFont typeface="+mj-lt"/>
              <a:buAutoNum type="arabicPeriod"/>
            </a:pPr>
            <a:r>
              <a:rPr lang="es-ES" sz="1200" dirty="0"/>
              <a:t>Mayor apoyo comunitario a la educación de las niñas</a:t>
            </a:r>
          </a:p>
          <a:p>
            <a:pPr marL="514350" indent="-514350">
              <a:lnSpc>
                <a:spcPct val="150000"/>
              </a:lnSpc>
              <a:buFont typeface="+mj-lt"/>
              <a:buAutoNum type="arabicPeriod"/>
            </a:pPr>
            <a:r>
              <a:rPr lang="en-US" sz="1200" dirty="0" err="1"/>
              <a:t>Alcance</a:t>
            </a:r>
            <a:r>
              <a:rPr lang="en-US" sz="1200" dirty="0"/>
              <a:t> y </a:t>
            </a:r>
            <a:r>
              <a:rPr lang="en-US" sz="1200" dirty="0" err="1"/>
              <a:t>comunicaciones</a:t>
            </a:r>
            <a:r>
              <a:rPr lang="en-US" sz="1200" dirty="0"/>
              <a:t> </a:t>
            </a:r>
            <a:r>
              <a:rPr lang="en-US" sz="1200" dirty="0" err="1"/>
              <a:t>expandidos</a:t>
            </a:r>
            <a:endParaRPr lang="en-US" sz="1200" dirty="0"/>
          </a:p>
          <a:p>
            <a:pPr marL="514350" indent="-514350">
              <a:lnSpc>
                <a:spcPct val="150000"/>
              </a:lnSpc>
              <a:buFont typeface="+mj-lt"/>
              <a:buAutoNum type="arabicPeriod"/>
            </a:pPr>
            <a:r>
              <a:rPr lang="es-ES" sz="1200" dirty="0"/>
              <a:t>Funcionarios de Control inspeccionan las instalaciones</a:t>
            </a:r>
          </a:p>
          <a:p>
            <a:pPr marL="514350" indent="-514350">
              <a:lnSpc>
                <a:spcPct val="150000"/>
              </a:lnSpc>
              <a:buFont typeface="+mj-lt"/>
              <a:buAutoNum type="arabicPeriod"/>
            </a:pPr>
            <a:r>
              <a:rPr lang="es-ES" sz="1200" dirty="0"/>
              <a:t>Número de niños de la comunidad de enfoque involucrados en las peores formas de trabajo infantil</a:t>
            </a:r>
          </a:p>
          <a:p>
            <a:pPr marL="514350" indent="-514350">
              <a:lnSpc>
                <a:spcPct val="150000"/>
              </a:lnSpc>
              <a:buFont typeface="+mj-lt"/>
              <a:buAutoNum type="arabicPeriod"/>
            </a:pPr>
            <a:endParaRPr lang="en-US" sz="1200" dirty="0"/>
          </a:p>
          <a:p>
            <a:pPr marL="0" indent="0">
              <a:buFont typeface="Arial" panose="020B0604020202020204" pitchFamily="34" charset="0"/>
              <a:buNone/>
            </a:pPr>
            <a:r>
              <a:rPr lang="es-ES" dirty="0"/>
              <a:t>Detenga la grabación y, cuando tenga su respuesta, presione el botón de reproducir.</a:t>
            </a:r>
          </a:p>
          <a:p>
            <a:pPr marL="0" indent="0">
              <a:lnSpc>
                <a:spcPct val="150000"/>
              </a:lnSpc>
              <a:buFont typeface="+mj-lt"/>
              <a:buNone/>
            </a:pPr>
            <a:endParaRPr lang="en-US" sz="1200" dirty="0"/>
          </a:p>
          <a:p>
            <a:pPr marL="0" indent="0">
              <a:lnSpc>
                <a:spcPct val="150000"/>
              </a:lnSpc>
              <a:buFont typeface="+mj-lt"/>
              <a:buNone/>
            </a:pPr>
            <a:r>
              <a:rPr lang="en-US" sz="1200" dirty="0"/>
              <a:t>La </a:t>
            </a:r>
            <a:r>
              <a:rPr lang="en-US" sz="1200" dirty="0" err="1"/>
              <a:t>respuesta</a:t>
            </a:r>
            <a:r>
              <a:rPr lang="en-US" sz="1200" dirty="0"/>
              <a:t> </a:t>
            </a:r>
            <a:r>
              <a:rPr lang="en-US" sz="1200" dirty="0" err="1"/>
              <a:t>correcta</a:t>
            </a:r>
            <a:r>
              <a:rPr lang="en-US" sz="1200" dirty="0"/>
              <a:t> es:</a:t>
            </a:r>
          </a:p>
          <a:p>
            <a:pPr marL="0" indent="0">
              <a:lnSpc>
                <a:spcPct val="150000"/>
              </a:lnSpc>
              <a:buFont typeface="+mj-lt"/>
              <a:buNone/>
            </a:pPr>
            <a:r>
              <a:rPr lang="en-US" sz="1200" dirty="0"/>
              <a:t>#4</a:t>
            </a:r>
            <a:r>
              <a:rPr lang="es-ES" sz="1200" dirty="0"/>
              <a:t>Número de niños de la comunidad de enfoque involucrados en las peores formas de trabajo infantil</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150512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El uso de indicadores tiene muchos beneficios</a:t>
            </a:r>
          </a:p>
          <a:p>
            <a:pPr marL="344488" indent="-342900" algn="l" defTabSz="914400" rtl="0" eaLnBrk="1" latinLnBrk="0" hangingPunct="1">
              <a:spcBef>
                <a:spcPct val="0"/>
              </a:spcBef>
              <a:buFont typeface="Arial" panose="020B0604020202020204" pitchFamily="34" charset="0"/>
              <a:buChar char="•"/>
            </a:pPr>
            <a:r>
              <a:rPr lang="es-ES" altLang="en-US" sz="1200" b="0" kern="1200" dirty="0">
                <a:solidFill>
                  <a:schemeClr val="tx1"/>
                </a:solidFill>
                <a:latin typeface="+mn-lt"/>
                <a:ea typeface="+mn-ea"/>
                <a:cs typeface="+mn-cs"/>
              </a:rPr>
              <a:t>Los indicadores ayudan al proyecto a reconocer y medir el éxito.</a:t>
            </a:r>
          </a:p>
          <a:p>
            <a:pPr marL="344488" indent="-342900" algn="l" defTabSz="914400" rtl="0" eaLnBrk="1" latinLnBrk="0" hangingPunct="1">
              <a:spcBef>
                <a:spcPct val="0"/>
              </a:spcBef>
              <a:buFont typeface="Arial" panose="020B0604020202020204" pitchFamily="34" charset="0"/>
              <a:buChar char="•"/>
            </a:pPr>
            <a:r>
              <a:rPr lang="es-ES" altLang="en-US" b="0" dirty="0"/>
              <a:t>Brindan claridad acerca del objetivo que se debe lograr, especialmente cuando el resultado es algo ambiguo o complejo.</a:t>
            </a:r>
          </a:p>
          <a:p>
            <a:pPr marL="344488" indent="-342900" algn="l" defTabSz="914400" rtl="0" eaLnBrk="1" latinLnBrk="0" hangingPunct="1">
              <a:spcBef>
                <a:spcPct val="0"/>
              </a:spcBef>
              <a:buFont typeface="Arial" panose="020B0604020202020204" pitchFamily="34" charset="0"/>
              <a:buChar char="•"/>
            </a:pPr>
            <a:r>
              <a:rPr lang="es-ES" altLang="en-US" b="0" dirty="0"/>
              <a:t>Los indicadores arrojan datos de rendimiento objetivos que facilitan la toma de decisiones durante el periodo de ejecución del proyecto</a:t>
            </a:r>
          </a:p>
          <a:p>
            <a:pPr marL="344488" indent="-342900" algn="l" defTabSz="914400" rtl="0" eaLnBrk="1" latinLnBrk="0" hangingPunct="1">
              <a:spcBef>
                <a:spcPct val="0"/>
              </a:spcBef>
              <a:buFont typeface="Arial" panose="020B0604020202020204" pitchFamily="34" charset="0"/>
              <a:buChar char="•"/>
            </a:pPr>
            <a:endParaRPr lang="es-ES" b="0" dirty="0"/>
          </a:p>
          <a:p>
            <a:pPr marL="344488" indent="-342900" algn="l" defTabSz="914400" rtl="0" eaLnBrk="1" latinLnBrk="0" hangingPunct="1">
              <a:spcBef>
                <a:spcPct val="0"/>
              </a:spcBef>
              <a:buFont typeface="Arial" panose="020B0604020202020204" pitchFamily="34" charset="0"/>
              <a:buChar char="•"/>
            </a:pPr>
            <a:r>
              <a:rPr lang="es-ES" b="0" dirty="0"/>
              <a:t>Los indicadores ayudan a comunicar los logros del proyecto al DOL y otras partes interesadas externas</a:t>
            </a:r>
            <a:endParaRPr lang="en-US" dirty="0"/>
          </a:p>
        </p:txBody>
      </p:sp>
    </p:spTree>
    <p:extLst>
      <p:ext uri="{BB962C8B-B14F-4D97-AF65-F5344CB8AC3E}">
        <p14:creationId xmlns:p14="http://schemas.microsoft.com/office/powerpoint/2010/main" val="3538789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Pregunta</a:t>
            </a:r>
            <a:r>
              <a:rPr lang="en-US" dirty="0"/>
              <a:t> 4: </a:t>
            </a:r>
            <a:r>
              <a:rPr lang="es-ES" b="1" dirty="0"/>
              <a:t>¿Cuál de los siguientes parece ser el indicador más directo del resultado? </a:t>
            </a:r>
            <a:r>
              <a:rPr lang="es-ES" sz="1200" dirty="0"/>
              <a:t>Aumento en el número de jóvenes de las comunidades de enfoque empleados en el mercado laboral formal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indent="-171450">
              <a:buFont typeface="Arial" panose="020B0604020202020204" pitchFamily="34" charset="0"/>
              <a:buChar char="•"/>
            </a:pPr>
            <a:r>
              <a:rPr lang="es-ES" dirty="0"/>
              <a:t>Número de jóvenes que reciben formación vocacional</a:t>
            </a:r>
          </a:p>
          <a:p>
            <a:pPr marL="171450" indent="-171450">
              <a:buFont typeface="Arial" panose="020B0604020202020204" pitchFamily="34" charset="0"/>
              <a:buChar char="•"/>
            </a:pPr>
            <a:r>
              <a:rPr lang="en-US" dirty="0" err="1"/>
              <a:t>Número</a:t>
            </a:r>
            <a:r>
              <a:rPr lang="en-US" dirty="0"/>
              <a:t> de </a:t>
            </a:r>
            <a:r>
              <a:rPr lang="en-US" dirty="0" err="1"/>
              <a:t>jóvenes</a:t>
            </a:r>
            <a:r>
              <a:rPr lang="en-US" dirty="0"/>
              <a:t> que </a:t>
            </a:r>
            <a:r>
              <a:rPr lang="en-US" dirty="0" err="1"/>
              <a:t>asisten</a:t>
            </a:r>
            <a:r>
              <a:rPr lang="en-US" dirty="0"/>
              <a:t> a ferias de </a:t>
            </a:r>
            <a:r>
              <a:rPr lang="en-US" dirty="0" err="1"/>
              <a:t>empleo</a:t>
            </a:r>
            <a:endParaRPr lang="en-US" dirty="0"/>
          </a:p>
          <a:p>
            <a:pPr marL="171450" indent="-171450">
              <a:buFont typeface="Arial" panose="020B0604020202020204" pitchFamily="34" charset="0"/>
              <a:buChar char="•"/>
            </a:pPr>
            <a:r>
              <a:rPr lang="es-ES" dirty="0"/>
              <a:t>Número de jóvenes que logran permanecer en un empleo formal durante al menos 3 meses</a:t>
            </a:r>
          </a:p>
          <a:p>
            <a:pPr marL="171450" indent="-171450">
              <a:buFont typeface="Arial" panose="020B0604020202020204" pitchFamily="34" charset="0"/>
              <a:buChar char="•"/>
            </a:pPr>
            <a:r>
              <a:rPr lang="es-ES" dirty="0"/>
              <a:t>Porcentaje de jóvenes que reciben capacitación vocacional que obtienen un trabajo después de que finaliza el programa</a:t>
            </a:r>
          </a:p>
          <a:p>
            <a:pPr marL="0" indent="0">
              <a:lnSpc>
                <a:spcPct val="150000"/>
              </a:lnSpc>
              <a:buFont typeface="+mj-lt"/>
              <a:buNone/>
            </a:pPr>
            <a:endParaRPr lang="en-US" sz="1200" dirty="0"/>
          </a:p>
          <a:p>
            <a:pPr marL="0" indent="0">
              <a:lnSpc>
                <a:spcPct val="150000"/>
              </a:lnSpc>
              <a:buFont typeface="+mj-lt"/>
              <a:buNone/>
            </a:pPr>
            <a:r>
              <a:rPr lang="es-ES" sz="1200" dirty="0"/>
              <a:t>Detenga la grabación y, cuando tenga su respuesta, presione el botón de reproducir</a:t>
            </a:r>
            <a:r>
              <a:rPr lang="en-US" sz="1200" dirty="0"/>
              <a:t>.  </a:t>
            </a:r>
          </a:p>
          <a:p>
            <a:pPr marL="0" indent="0">
              <a:lnSpc>
                <a:spcPct val="150000"/>
              </a:lnSpc>
              <a:buFont typeface="+mj-lt"/>
              <a:buNone/>
            </a:pPr>
            <a:endParaRPr lang="en-US" sz="1200" dirty="0"/>
          </a:p>
          <a:p>
            <a:pPr marL="0" indent="0">
              <a:lnSpc>
                <a:spcPct val="150000"/>
              </a:lnSpc>
              <a:buFont typeface="+mj-lt"/>
              <a:buNone/>
            </a:pPr>
            <a:r>
              <a:rPr lang="en-US" dirty="0"/>
              <a:t>La </a:t>
            </a:r>
            <a:r>
              <a:rPr lang="en-US" dirty="0" err="1"/>
              <a:t>respuesta</a:t>
            </a:r>
            <a:r>
              <a:rPr lang="en-US" dirty="0"/>
              <a:t> </a:t>
            </a:r>
            <a:r>
              <a:rPr lang="en-US" dirty="0" err="1"/>
              <a:t>correcta</a:t>
            </a:r>
            <a:r>
              <a:rPr lang="en-US" dirty="0"/>
              <a:t> es:</a:t>
            </a:r>
          </a:p>
          <a:p>
            <a:pPr marL="0" indent="0">
              <a:lnSpc>
                <a:spcPct val="150000"/>
              </a:lnSpc>
              <a:buFont typeface="+mj-lt"/>
              <a:buNone/>
            </a:pPr>
            <a:r>
              <a:rPr lang="es-ES" dirty="0"/>
              <a:t>Número de jóvenes que logran permanecer en un empleo formal durante al menos 3 meses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2794238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Pregunta</a:t>
            </a:r>
            <a:r>
              <a:rPr lang="en-US" dirty="0"/>
              <a:t> 5: </a:t>
            </a:r>
            <a:r>
              <a:rPr lang="en-US" dirty="0" err="1"/>
              <a:t>Verdadero</a:t>
            </a:r>
            <a:r>
              <a:rPr lang="en-US" dirty="0"/>
              <a:t> o </a:t>
            </a:r>
            <a:r>
              <a:rPr lang="en-US" dirty="0" err="1"/>
              <a:t>falso</a:t>
            </a:r>
            <a:r>
              <a:rPr lang="en-US" dirty="0"/>
              <a:t>  </a:t>
            </a:r>
            <a:r>
              <a:rPr lang="es-ES" sz="1200" b="1" dirty="0"/>
              <a:t>¿Todos los indicadores de desempeño de los beneficiarios deben estar en el PMP?</a:t>
            </a:r>
          </a:p>
          <a:p>
            <a:pPr marL="514350" indent="-514350">
              <a:lnSpc>
                <a:spcPct val="150000"/>
              </a:lnSpc>
              <a:buFont typeface="+mj-lt"/>
              <a:buAutoNum type="arabicPeriod"/>
            </a:pPr>
            <a:endParaRPr lang="en-US" sz="1200" dirty="0"/>
          </a:p>
          <a:p>
            <a:pPr marL="0" indent="0">
              <a:lnSpc>
                <a:spcPct val="150000"/>
              </a:lnSpc>
              <a:buFont typeface="+mj-lt"/>
              <a:buNone/>
            </a:pPr>
            <a:r>
              <a:rPr lang="es-ES" sz="1200" dirty="0"/>
              <a:t>Detenga la grabación y, cuando tenga su respuesta, presione el botón de reproducir. </a:t>
            </a:r>
          </a:p>
          <a:p>
            <a:pPr marL="0" indent="0">
              <a:lnSpc>
                <a:spcPct val="150000"/>
              </a:lnSpc>
              <a:buFont typeface="+mj-lt"/>
              <a:buNone/>
            </a:pPr>
            <a:endParaRPr lang="en-US" sz="1200" dirty="0"/>
          </a:p>
          <a:p>
            <a:pPr marL="0" indent="0">
              <a:lnSpc>
                <a:spcPct val="150000"/>
              </a:lnSpc>
              <a:buFont typeface="+mj-lt"/>
              <a:buNone/>
            </a:pPr>
            <a:endParaRPr lang="en-US" sz="1200" dirty="0"/>
          </a:p>
          <a:p>
            <a:pPr marL="0" indent="0">
              <a:lnSpc>
                <a:spcPct val="150000"/>
              </a:lnSpc>
              <a:buFont typeface="+mj-lt"/>
              <a:buNone/>
            </a:pPr>
            <a:r>
              <a:rPr lang="en-US" sz="1200" dirty="0"/>
              <a:t>La </a:t>
            </a:r>
            <a:r>
              <a:rPr lang="en-US" sz="1200" dirty="0" err="1"/>
              <a:t>respuesta</a:t>
            </a:r>
            <a:r>
              <a:rPr lang="en-US" sz="1200" dirty="0"/>
              <a:t> </a:t>
            </a:r>
            <a:r>
              <a:rPr lang="en-US" sz="1200" dirty="0" err="1"/>
              <a:t>correcta</a:t>
            </a:r>
            <a:r>
              <a:rPr lang="en-US" sz="1200" dirty="0"/>
              <a:t> es:</a:t>
            </a:r>
          </a:p>
          <a:p>
            <a:pPr marL="0" indent="0">
              <a:lnSpc>
                <a:spcPct val="150000"/>
              </a:lnSpc>
              <a:buFont typeface="+mj-lt"/>
              <a:buNone/>
            </a:pPr>
            <a:endParaRPr lang="es-ES" sz="1200" b="0" dirty="0"/>
          </a:p>
          <a:p>
            <a:pPr marL="0" indent="0">
              <a:lnSpc>
                <a:spcPct val="150000"/>
              </a:lnSpc>
              <a:buFont typeface="+mj-lt"/>
              <a:buNone/>
            </a:pPr>
            <a:r>
              <a:rPr lang="es-ES" sz="1200" b="0" dirty="0"/>
              <a:t>Verdadero. Todos los indicadores de rendimiento deben estar en el PMP.</a:t>
            </a:r>
            <a:endParaRPr lang="en-US" sz="1200" dirty="0"/>
          </a:p>
        </p:txBody>
      </p:sp>
    </p:spTree>
    <p:extLst>
      <p:ext uri="{BB962C8B-B14F-4D97-AF65-F5344CB8AC3E}">
        <p14:creationId xmlns:p14="http://schemas.microsoft.com/office/powerpoint/2010/main" val="23207763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Pregunta</a:t>
            </a:r>
            <a:r>
              <a:rPr lang="en-US" dirty="0"/>
              <a:t> 6:  </a:t>
            </a:r>
            <a:r>
              <a:rPr lang="es-ES" sz="1200" b="1" dirty="0"/>
              <a:t>¿Cuál NO es un objetivo del PMP?</a:t>
            </a:r>
          </a:p>
          <a:p>
            <a:pPr marL="514350" indent="-514350">
              <a:buFont typeface="+mj-lt"/>
              <a:buAutoNum type="arabicPeriod"/>
            </a:pPr>
            <a:r>
              <a:rPr lang="es-ES" dirty="0"/>
              <a:t>Ayuda a planificar y administrar el levantamiento de datos.</a:t>
            </a:r>
          </a:p>
          <a:p>
            <a:pPr marL="514350" indent="-514350">
              <a:buFont typeface="+mj-lt"/>
              <a:buAutoNum type="arabicPeriod"/>
            </a:pPr>
            <a:r>
              <a:rPr lang="es-ES" dirty="0"/>
              <a:t>Ayuda a analizar los datos de rendimiento.</a:t>
            </a:r>
          </a:p>
          <a:p>
            <a:pPr marL="514350" indent="-514350">
              <a:buFont typeface="+mj-lt"/>
              <a:buAutoNum type="arabicPeriod"/>
            </a:pPr>
            <a:r>
              <a:rPr lang="es-ES" dirty="0"/>
              <a:t>Ayuda a garantizar la coherencia en la forma en la que se levantan los datos.</a:t>
            </a:r>
          </a:p>
          <a:p>
            <a:pPr marL="514350" indent="-514350">
              <a:buFont typeface="+mj-lt"/>
              <a:buAutoNum type="arabicPeriod"/>
            </a:pPr>
            <a:r>
              <a:rPr lang="es-ES" dirty="0"/>
              <a:t>Ayuda en el desarrollo de resultados.</a:t>
            </a:r>
          </a:p>
          <a:p>
            <a:pPr marL="0" indent="0">
              <a:buFont typeface="+mj-lt"/>
              <a:buNone/>
            </a:pPr>
            <a:endParaRPr lang="en-US" dirty="0"/>
          </a:p>
          <a:p>
            <a:pPr marL="0" indent="0">
              <a:buFont typeface="+mj-lt"/>
              <a:buNone/>
            </a:pPr>
            <a:r>
              <a:rPr lang="es-ES" dirty="0"/>
              <a:t>Detenga la grabación y, cuando tenga su respuesta, presione el botón de reproducir. </a:t>
            </a:r>
          </a:p>
          <a:p>
            <a:pPr marL="0" indent="0">
              <a:buFont typeface="+mj-lt"/>
              <a:buNone/>
            </a:pPr>
            <a:br>
              <a:rPr lang="en-US" dirty="0"/>
            </a:br>
            <a:r>
              <a:rPr lang="en-US" dirty="0"/>
              <a:t>La </a:t>
            </a:r>
            <a:r>
              <a:rPr lang="en-US" dirty="0" err="1"/>
              <a:t>respuesta</a:t>
            </a:r>
            <a:r>
              <a:rPr lang="en-US" dirty="0"/>
              <a:t> </a:t>
            </a:r>
            <a:r>
              <a:rPr lang="en-US" dirty="0" err="1"/>
              <a:t>correcta</a:t>
            </a:r>
            <a:r>
              <a:rPr lang="en-US" dirty="0"/>
              <a:t> 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#4, </a:t>
            </a:r>
            <a:r>
              <a:rPr lang="es-ES" dirty="0"/>
              <a:t>Ayuda en el desarrollo de resultados</a:t>
            </a:r>
            <a:endParaRPr lang="en-US" sz="1200" dirty="0"/>
          </a:p>
        </p:txBody>
      </p:sp>
    </p:spTree>
    <p:extLst>
      <p:ext uri="{BB962C8B-B14F-4D97-AF65-F5344CB8AC3E}">
        <p14:creationId xmlns:p14="http://schemas.microsoft.com/office/powerpoint/2010/main" val="17526542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Concluiremos el curso con un resumen de los conceptos clave de indicadores y el PMP. </a:t>
            </a:r>
            <a:endParaRPr lang="en-US" dirty="0"/>
          </a:p>
        </p:txBody>
      </p:sp>
    </p:spTree>
    <p:extLst>
      <p:ext uri="{BB962C8B-B14F-4D97-AF65-F5344CB8AC3E}">
        <p14:creationId xmlns:p14="http://schemas.microsoft.com/office/powerpoint/2010/main" val="34317731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 </a:t>
            </a:r>
            <a:r>
              <a:rPr lang="en-US" dirty="0" err="1"/>
              <a:t>indicador</a:t>
            </a:r>
            <a:r>
              <a:rPr lang="en-US" dirty="0"/>
              <a:t> es </a:t>
            </a:r>
            <a:r>
              <a:rPr lang="es-ES" dirty="0"/>
              <a:t>una unidad de medida empleada para monitorear el avance hacia los resultados a nivel de efectos, resultados y el objetivo del proyecto.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s-ES" dirty="0"/>
              <a:t>Los indicadores estándar del DOL deben usarse cuando corresponde. Consulte la Guía de recursos de M&amp;E de la OCFT para obtener todos los detalles sobre cuándo y cómo usar indicadores estándar en los informes del proyecto.</a:t>
            </a:r>
            <a:endParaRPr lang="en-US" dirty="0"/>
          </a:p>
          <a:p>
            <a:pPr marL="171450" indent="-171450">
              <a:buFont typeface="Arial" panose="020B0604020202020204" pitchFamily="34" charset="0"/>
              <a:buChar char="•"/>
            </a:pPr>
            <a:r>
              <a:rPr lang="es-ES" dirty="0"/>
              <a:t>Los indicadores bien </a:t>
            </a:r>
            <a:r>
              <a:rPr lang="es-ES" dirty="0" err="1"/>
              <a:t>dis</a:t>
            </a:r>
            <a:r>
              <a:rPr lang="es-CO" dirty="0" err="1"/>
              <a:t>eñados</a:t>
            </a:r>
            <a:r>
              <a:rPr lang="es-ES" dirty="0"/>
              <a:t> son:</a:t>
            </a:r>
          </a:p>
          <a:p>
            <a:pPr marL="457200" lvl="1" indent="-171450" algn="l" defTabSz="914400" rtl="0" eaLnBrk="1" latinLnBrk="0" hangingPunct="1">
              <a:buFont typeface="Arial" panose="020B0604020202020204" pitchFamily="34" charset="0"/>
              <a:buChar char="•"/>
            </a:pPr>
            <a:r>
              <a:rPr lang="en-US" sz="1200" kern="1200" dirty="0" err="1">
                <a:solidFill>
                  <a:schemeClr val="tx1"/>
                </a:solidFill>
                <a:latin typeface="+mn-lt"/>
                <a:ea typeface="+mn-ea"/>
                <a:cs typeface="+mn-cs"/>
              </a:rPr>
              <a:t>Directos</a:t>
            </a:r>
            <a:r>
              <a:rPr lang="en-US" sz="1200" kern="1200" dirty="0">
                <a:solidFill>
                  <a:schemeClr val="tx1"/>
                </a:solidFill>
                <a:latin typeface="+mn-lt"/>
                <a:ea typeface="+mn-ea"/>
                <a:cs typeface="+mn-cs"/>
              </a:rPr>
              <a:t> – </a:t>
            </a:r>
            <a:r>
              <a:rPr lang="en-US" sz="1200" kern="1200" dirty="0" err="1">
                <a:solidFill>
                  <a:schemeClr val="tx1"/>
                </a:solidFill>
                <a:latin typeface="+mn-lt"/>
                <a:ea typeface="+mn-ea"/>
                <a:cs typeface="+mn-cs"/>
              </a:rPr>
              <a:t>miden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resultado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directamente</a:t>
            </a:r>
            <a:r>
              <a:rPr lang="en-US" sz="1200" kern="1200" dirty="0">
                <a:solidFill>
                  <a:schemeClr val="tx1"/>
                </a:solidFill>
                <a:latin typeface="+mn-lt"/>
                <a:ea typeface="+mn-ea"/>
                <a:cs typeface="+mn-cs"/>
              </a:rPr>
              <a:t> </a:t>
            </a:r>
          </a:p>
          <a:p>
            <a:pPr lvl="1"/>
            <a:r>
              <a:rPr lang="en-US" dirty="0" err="1"/>
              <a:t>Objetivos</a:t>
            </a:r>
            <a:r>
              <a:rPr lang="en-US" dirty="0"/>
              <a:t> –claros y </a:t>
            </a:r>
            <a:r>
              <a:rPr lang="en-US" dirty="0" err="1"/>
              <a:t>precisos</a:t>
            </a:r>
            <a:r>
              <a:rPr lang="en-US" dirty="0"/>
              <a:t>.</a:t>
            </a:r>
          </a:p>
          <a:p>
            <a:pPr lvl="1"/>
            <a:r>
              <a:rPr lang="en-US" dirty="0" err="1"/>
              <a:t>Adecuados</a:t>
            </a:r>
            <a:r>
              <a:rPr lang="en-US" dirty="0"/>
              <a:t>– E</a:t>
            </a:r>
            <a:r>
              <a:rPr lang="es-ES" dirty="0"/>
              <a:t>l indicador de cada resultado debe arrojar los datos necesarios para medirlo y cumplir con los reportes requeridos.</a:t>
            </a:r>
            <a:endParaRPr lang="en-US" dirty="0"/>
          </a:p>
          <a:p>
            <a:pPr lvl="1"/>
            <a:r>
              <a:rPr lang="en-US" dirty="0" err="1"/>
              <a:t>Prácticos</a:t>
            </a:r>
            <a:r>
              <a:rPr lang="en-US" dirty="0"/>
              <a:t> – Es </a:t>
            </a:r>
            <a:r>
              <a:rPr lang="en-US" dirty="0" err="1"/>
              <a:t>posible</a:t>
            </a:r>
            <a:r>
              <a:rPr lang="en-US" dirty="0"/>
              <a:t> </a:t>
            </a:r>
            <a:r>
              <a:rPr lang="en-US" dirty="0" err="1"/>
              <a:t>levantar</a:t>
            </a:r>
            <a:r>
              <a:rPr lang="en-US" dirty="0"/>
              <a:t> u </a:t>
            </a:r>
            <a:r>
              <a:rPr lang="en-US" dirty="0" err="1"/>
              <a:t>obtener</a:t>
            </a:r>
            <a:r>
              <a:rPr lang="en-US" dirty="0"/>
              <a:t> l</a:t>
            </a:r>
            <a:r>
              <a:rPr lang="es-ES" dirty="0"/>
              <a:t>os datos del indicador </a:t>
            </a:r>
            <a:r>
              <a:rPr lang="es-ES_tradnl" b="0" dirty="0"/>
              <a:t>oportunamente </a:t>
            </a:r>
            <a:r>
              <a:rPr lang="es-ES" dirty="0"/>
              <a:t>para influir en la toma de decisiones de gerencia y reporte.</a:t>
            </a:r>
            <a:endParaRPr lang="en-US" dirty="0"/>
          </a:p>
        </p:txBody>
      </p:sp>
    </p:spTree>
    <p:extLst>
      <p:ext uri="{BB962C8B-B14F-4D97-AF65-F5344CB8AC3E}">
        <p14:creationId xmlns:p14="http://schemas.microsoft.com/office/powerpoint/2010/main" val="315232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1450">
              <a:lnSpc>
                <a:spcPct val="120000"/>
              </a:lnSpc>
              <a:spcBef>
                <a:spcPct val="0"/>
              </a:spcBef>
              <a:spcAft>
                <a:spcPct val="40000"/>
              </a:spcAft>
              <a:buClr>
                <a:srgbClr val="800000"/>
              </a:buClr>
              <a:buFont typeface="Arial" panose="020B0604020202020204" pitchFamily="34" charset="0"/>
              <a:buChar char="•"/>
            </a:pPr>
            <a:r>
              <a:rPr lang="es-ES" dirty="0">
                <a:ea typeface="ＭＳ Ｐゴシック" pitchFamily="34" charset="-128"/>
              </a:rPr>
              <a:t>El PMP es una herramienta para planificar, organizar y gestionar el proceso de seguimiento y análisis de datos y la elaboración de informes.</a:t>
            </a:r>
          </a:p>
          <a:p>
            <a:pPr marL="1588" indent="0">
              <a:lnSpc>
                <a:spcPct val="120000"/>
              </a:lnSpc>
              <a:spcBef>
                <a:spcPct val="0"/>
              </a:spcBef>
              <a:spcAft>
                <a:spcPct val="40000"/>
              </a:spcAft>
              <a:buClr>
                <a:srgbClr val="800000"/>
              </a:buClr>
              <a:buFont typeface="Arial" panose="020B0604020202020204" pitchFamily="34" charset="0"/>
              <a:buNone/>
            </a:pPr>
            <a:endParaRPr lang="en-US" dirty="0">
              <a:ea typeface="ＭＳ Ｐゴシック" pitchFamily="34" charset="-128"/>
            </a:endParaRPr>
          </a:p>
          <a:p>
            <a:pPr marL="173038" indent="-171450">
              <a:lnSpc>
                <a:spcPct val="120000"/>
              </a:lnSpc>
              <a:spcBef>
                <a:spcPct val="0"/>
              </a:spcBef>
              <a:spcAft>
                <a:spcPct val="40000"/>
              </a:spcAft>
              <a:buClr>
                <a:srgbClr val="800000"/>
              </a:buClr>
              <a:buFont typeface="Arial" panose="020B0604020202020204" pitchFamily="34" charset="0"/>
              <a:buChar char="•"/>
            </a:pPr>
            <a:r>
              <a:rPr lang="es-ES" altLang="en-US" sz="2800" dirty="0">
                <a:ea typeface="ＭＳ Ｐゴシック" pitchFamily="34" charset="-128"/>
              </a:rPr>
              <a:t>Por cada indicador, el PMP incluye</a:t>
            </a:r>
            <a:r>
              <a:rPr lang="en-US" altLang="en-US" sz="2800" dirty="0">
                <a:ea typeface="ＭＳ Ｐゴシック" pitchFamily="34" charset="-128"/>
              </a:rPr>
              <a:t>: </a:t>
            </a:r>
          </a:p>
          <a:p>
            <a:pPr marL="801688" lvl="1" indent="-342900">
              <a:spcBef>
                <a:spcPct val="0"/>
              </a:spcBef>
              <a:spcAft>
                <a:spcPct val="40000"/>
              </a:spcAft>
              <a:buClr>
                <a:srgbClr val="800000"/>
              </a:buClr>
              <a:buFont typeface="Arial" panose="020B0604020202020204" pitchFamily="34" charset="0"/>
              <a:buChar char="•"/>
            </a:pPr>
            <a:r>
              <a:rPr lang="en-US" altLang="en-US" dirty="0" err="1">
                <a:ea typeface="ＭＳ Ｐゴシック" pitchFamily="34" charset="-128"/>
              </a:rPr>
              <a:t>Definición</a:t>
            </a:r>
            <a:r>
              <a:rPr lang="en-US" altLang="en-US" dirty="0">
                <a:ea typeface="ＭＳ Ｐゴシック" pitchFamily="34" charset="-128"/>
              </a:rPr>
              <a:t> del </a:t>
            </a:r>
            <a:r>
              <a:rPr lang="en-US" altLang="en-US" dirty="0" err="1">
                <a:ea typeface="ＭＳ Ｐゴシック" pitchFamily="34" charset="-128"/>
              </a:rPr>
              <a:t>indicador</a:t>
            </a:r>
            <a:r>
              <a:rPr lang="en-US" altLang="en-US" dirty="0">
                <a:ea typeface="ＭＳ Ｐゴシック" pitchFamily="34" charset="-128"/>
              </a:rPr>
              <a:t> </a:t>
            </a:r>
          </a:p>
          <a:p>
            <a:pPr marL="801688" lvl="1" indent="-342900">
              <a:spcBef>
                <a:spcPct val="0"/>
              </a:spcBef>
              <a:spcAft>
                <a:spcPct val="40000"/>
              </a:spcAft>
              <a:buClr>
                <a:srgbClr val="800000"/>
              </a:buClr>
              <a:buFont typeface="Arial" panose="020B0604020202020204" pitchFamily="34" charset="0"/>
              <a:buChar char="•"/>
            </a:pPr>
            <a:r>
              <a:rPr lang="en-US" altLang="en-US" dirty="0" err="1">
                <a:ea typeface="ＭＳ Ｐゴシック" pitchFamily="34" charset="-128"/>
              </a:rPr>
              <a:t>Desglose</a:t>
            </a:r>
            <a:r>
              <a:rPr lang="en-US" altLang="en-US" dirty="0">
                <a:ea typeface="ＭＳ Ｐゴシック" pitchFamily="34" charset="-128"/>
              </a:rPr>
              <a:t> de </a:t>
            </a:r>
            <a:r>
              <a:rPr lang="en-US" altLang="en-US" dirty="0" err="1">
                <a:ea typeface="ＭＳ Ｐゴシック" pitchFamily="34" charset="-128"/>
              </a:rPr>
              <a:t>los</a:t>
            </a:r>
            <a:r>
              <a:rPr lang="en-US" altLang="en-US" dirty="0">
                <a:ea typeface="ＭＳ Ｐゴシック" pitchFamily="34" charset="-128"/>
              </a:rPr>
              <a:t> </a:t>
            </a:r>
            <a:r>
              <a:rPr lang="en-US" altLang="en-US" dirty="0" err="1">
                <a:ea typeface="ＭＳ Ｐゴシック" pitchFamily="34" charset="-128"/>
              </a:rPr>
              <a:t>datos</a:t>
            </a:r>
            <a:endParaRPr lang="en-US" altLang="en-US" dirty="0">
              <a:ea typeface="ＭＳ Ｐゴシック" pitchFamily="34" charset="-128"/>
            </a:endParaRPr>
          </a:p>
          <a:p>
            <a:pPr marL="801688" lvl="1" indent="-342900">
              <a:spcBef>
                <a:spcPct val="0"/>
              </a:spcBef>
              <a:spcAft>
                <a:spcPct val="40000"/>
              </a:spcAft>
              <a:buClr>
                <a:srgbClr val="800000"/>
              </a:buClr>
              <a:buFont typeface="Arial" panose="020B0604020202020204" pitchFamily="34" charset="0"/>
              <a:buChar char="•"/>
            </a:pPr>
            <a:r>
              <a:rPr lang="es-ES" altLang="en-US" dirty="0">
                <a:ea typeface="ＭＳ Ｐゴシック" pitchFamily="34" charset="-128"/>
              </a:rPr>
              <a:t>Instrumento de levantamiento de los datos</a:t>
            </a:r>
          </a:p>
          <a:p>
            <a:pPr marL="801688" lvl="1" indent="-342900">
              <a:spcBef>
                <a:spcPct val="0"/>
              </a:spcBef>
              <a:spcAft>
                <a:spcPct val="40000"/>
              </a:spcAft>
              <a:buClr>
                <a:srgbClr val="800000"/>
              </a:buClr>
              <a:buFont typeface="Arial" panose="020B0604020202020204" pitchFamily="34" charset="0"/>
              <a:buChar char="•"/>
            </a:pPr>
            <a:r>
              <a:rPr lang="es-ES" altLang="en-US" dirty="0">
                <a:ea typeface="ＭＳ Ｐゴシック" pitchFamily="34" charset="-128"/>
              </a:rPr>
              <a:t>Frecuencia con la que se levantan y reportan los datos </a:t>
            </a:r>
          </a:p>
          <a:p>
            <a:pPr marL="801688" lvl="1" indent="-342900">
              <a:spcBef>
                <a:spcPct val="0"/>
              </a:spcBef>
              <a:spcAft>
                <a:spcPct val="40000"/>
              </a:spcAft>
              <a:buClr>
                <a:srgbClr val="800000"/>
              </a:buClr>
              <a:buFont typeface="Arial" panose="020B0604020202020204" pitchFamily="34" charset="0"/>
              <a:buChar char="•"/>
            </a:pPr>
            <a:r>
              <a:rPr lang="es-ES" altLang="en-US" dirty="0">
                <a:ea typeface="ＭＳ Ｐゴシック" pitchFamily="34" charset="-128"/>
              </a:rPr>
              <a:t>Los miembros del proyecto a cargo de levantar y evaluar los datos</a:t>
            </a:r>
          </a:p>
          <a:p>
            <a:endParaRPr lang="en-US" dirty="0"/>
          </a:p>
        </p:txBody>
      </p:sp>
    </p:spTree>
    <p:extLst>
      <p:ext uri="{BB962C8B-B14F-4D97-AF65-F5344CB8AC3E}">
        <p14:creationId xmlns:p14="http://schemas.microsoft.com/office/powerpoint/2010/main" val="20640054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Aquí compartimos una lista de recursos que puede consultar para aprender más sobre los indicadores.</a:t>
            </a:r>
            <a:endParaRPr lang="en-US" dirty="0"/>
          </a:p>
          <a:p>
            <a:pPr marL="628650" lvl="1" indent="-171450">
              <a:buFont typeface="Arial" panose="020B0604020202020204" pitchFamily="34" charset="0"/>
              <a:buChar char="•"/>
            </a:pPr>
            <a:r>
              <a:rPr lang="es-ES" dirty="0"/>
              <a:t>Guía de Recursos de Monitoreo y Evaluación (M&amp;E) para Proyectos de la OCFT</a:t>
            </a:r>
            <a:r>
              <a:rPr lang="en-US" dirty="0"/>
              <a:t>.</a:t>
            </a:r>
          </a:p>
          <a:p>
            <a:pPr marL="628650" lvl="1" indent="-171450">
              <a:buFont typeface="Arial" panose="020B0604020202020204" pitchFamily="34" charset="0"/>
              <a:buChar char="•"/>
            </a:pPr>
            <a:r>
              <a:rPr lang="en-US" dirty="0"/>
              <a:t>CONSEJOS DE M&amp;E DE USAID: </a:t>
            </a:r>
            <a:r>
              <a:rPr lang="en-US" dirty="0" err="1"/>
              <a:t>Eligiendo</a:t>
            </a:r>
            <a:r>
              <a:rPr lang="en-US" dirty="0"/>
              <a:t> </a:t>
            </a:r>
            <a:r>
              <a:rPr lang="en-US" dirty="0" err="1"/>
              <a:t>Indicadores</a:t>
            </a:r>
            <a:r>
              <a:rPr lang="en-US" dirty="0"/>
              <a:t> de </a:t>
            </a:r>
            <a:r>
              <a:rPr lang="en-US" dirty="0" err="1"/>
              <a:t>Desempeño</a:t>
            </a:r>
            <a:r>
              <a:rPr lang="en-US" dirty="0"/>
              <a:t>”</a:t>
            </a:r>
          </a:p>
          <a:p>
            <a:pPr marL="628650" lvl="1" indent="-171450">
              <a:buFont typeface="Arial" panose="020B0604020202020204" pitchFamily="34" charset="0"/>
              <a:buChar char="•"/>
            </a:pPr>
            <a:r>
              <a:rPr lang="es-ES" dirty="0"/>
              <a:t>“Diez Pasos para un Sistema de Seguimiento y Evaluación Basado en Resultados”</a:t>
            </a:r>
            <a:r>
              <a:rPr lang="en-US" dirty="0"/>
              <a:t> </a:t>
            </a:r>
            <a:r>
              <a:rPr lang="en-US" dirty="0" err="1"/>
              <a:t>Cápitulo</a:t>
            </a:r>
            <a:r>
              <a:rPr lang="en-US" dirty="0"/>
              <a:t> 3: </a:t>
            </a:r>
            <a:r>
              <a:rPr lang="en-US" dirty="0" err="1"/>
              <a:t>Seleccionando</a:t>
            </a:r>
            <a:r>
              <a:rPr lang="en-US" dirty="0"/>
              <a:t> </a:t>
            </a:r>
            <a:r>
              <a:rPr lang="en-US" dirty="0" err="1"/>
              <a:t>los</a:t>
            </a:r>
            <a:r>
              <a:rPr lang="en-US" dirty="0"/>
              <a:t> </a:t>
            </a:r>
            <a:r>
              <a:rPr lang="en-US" dirty="0" err="1"/>
              <a:t>Indicadores</a:t>
            </a:r>
            <a:r>
              <a:rPr lang="en-US" dirty="0"/>
              <a:t> de </a:t>
            </a:r>
            <a:r>
              <a:rPr lang="en-US" dirty="0" err="1"/>
              <a:t>Desempeño</a:t>
            </a:r>
            <a:r>
              <a:rPr lang="en-US" dirty="0"/>
              <a:t> Clave para </a:t>
            </a:r>
            <a:r>
              <a:rPr lang="en-US" dirty="0" err="1"/>
              <a:t>el</a:t>
            </a:r>
            <a:r>
              <a:rPr lang="en-US" dirty="0"/>
              <a:t> </a:t>
            </a:r>
            <a:r>
              <a:rPr lang="en-US" dirty="0" err="1"/>
              <a:t>Monitoreo</a:t>
            </a:r>
            <a:r>
              <a:rPr lang="en-US" dirty="0"/>
              <a:t> de </a:t>
            </a:r>
            <a:r>
              <a:rPr lang="en-US" dirty="0" err="1"/>
              <a:t>Resultados</a:t>
            </a:r>
            <a:endParaRPr lang="en-US" dirty="0"/>
          </a:p>
          <a:p>
            <a:pPr marL="628650" lvl="1" indent="-171450">
              <a:buFont typeface="Arial" panose="020B0604020202020204" pitchFamily="34" charset="0"/>
              <a:buChar char="•"/>
            </a:pPr>
            <a:r>
              <a:rPr lang="en-US" dirty="0"/>
              <a:t>e </a:t>
            </a:r>
            <a:r>
              <a:rPr lang="en-US" dirty="0" err="1"/>
              <a:t>Introducción</a:t>
            </a:r>
            <a:r>
              <a:rPr lang="en-US" dirty="0"/>
              <a:t> a </a:t>
            </a:r>
            <a:r>
              <a:rPr lang="en-US" dirty="0" err="1"/>
              <a:t>los</a:t>
            </a:r>
            <a:r>
              <a:rPr lang="en-US" dirty="0"/>
              <a:t> </a:t>
            </a:r>
            <a:r>
              <a:rPr lang="en-US" dirty="0" err="1"/>
              <a:t>indicadores</a:t>
            </a:r>
            <a:r>
              <a:rPr lang="en-US" dirty="0"/>
              <a:t> de ONUSIDA</a:t>
            </a:r>
          </a:p>
        </p:txBody>
      </p:sp>
    </p:spTree>
    <p:extLst>
      <p:ext uri="{BB962C8B-B14F-4D97-AF65-F5344CB8AC3E}">
        <p14:creationId xmlns:p14="http://schemas.microsoft.com/office/powerpoint/2010/main" val="21242429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Gracias por participar en el tercer curso de la serie, Conceptos de M&amp;E</a:t>
            </a:r>
            <a:r>
              <a:rPr lang="en-US" dirty="0"/>
              <a: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6839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s-ES" dirty="0"/>
          </a:p>
          <a:p>
            <a:pPr marL="171450" indent="-171450">
              <a:buFont typeface="Arial" panose="020B0604020202020204" pitchFamily="34" charset="0"/>
              <a:buChar char="•"/>
            </a:pPr>
            <a:r>
              <a:rPr lang="es-ES" dirty="0"/>
              <a:t>Los indicadores miden los resultados, y por ende cada uno de ellos debe alinearse directamente con un solo resultado</a:t>
            </a:r>
            <a:r>
              <a:rPr lang="en-US" dirty="0"/>
              <a:t>.  </a:t>
            </a:r>
          </a:p>
          <a:p>
            <a:pPr marL="171450" indent="-171450">
              <a:buFont typeface="Arial" panose="020B0604020202020204" pitchFamily="34" charset="0"/>
              <a:buChar char="•"/>
            </a:pPr>
            <a:r>
              <a:rPr lang="es-ES" dirty="0"/>
              <a:t>Aquí compartimos ejemplos de algunos resultados y posibles indicadores</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bg1"/>
                </a:solidFill>
              </a:rPr>
              <a:t>“L</a:t>
            </a:r>
            <a:r>
              <a:rPr lang="es-ES" altLang="en-US" sz="1200" dirty="0">
                <a:solidFill>
                  <a:schemeClr val="bg1"/>
                </a:solidFill>
              </a:rPr>
              <a:t>os trabajadores de las fábricas aumentan el uso de los programas de protección social“. El indicador podría ser </a:t>
            </a:r>
            <a:r>
              <a:rPr lang="en-US" altLang="en-US" sz="1200" dirty="0">
                <a:solidFill>
                  <a:schemeClr val="bg1"/>
                </a:solidFill>
              </a:rPr>
              <a:t>“El</a:t>
            </a:r>
            <a:r>
              <a:rPr lang="es-ES" altLang="en-US" sz="1200" dirty="0">
                <a:solidFill>
                  <a:schemeClr val="bg1"/>
                </a:solidFill>
              </a:rPr>
              <a:t> porcentaje de trabajadores de fábricas que utilizaron nuevos servicios de protección social en el último año</a:t>
            </a:r>
            <a:r>
              <a:rPr lang="en-US" altLang="en-US" sz="1200" dirty="0">
                <a:latin typeface="+mn-lt"/>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dirty="0">
                <a:solidFill>
                  <a:schemeClr val="bg1"/>
                </a:solidFill>
                <a:latin typeface="+mn-lt"/>
              </a:rPr>
              <a:t>El resultado, “Agencias locales mejoran las inspecciones del trabajo infantil”. El </a:t>
            </a:r>
            <a:r>
              <a:rPr lang="es-ES" altLang="en-US" sz="1200" dirty="0" err="1">
                <a:solidFill>
                  <a:schemeClr val="bg1"/>
                </a:solidFill>
                <a:latin typeface="+mn-lt"/>
              </a:rPr>
              <a:t>indicaro</a:t>
            </a:r>
            <a:r>
              <a:rPr lang="es-ES" altLang="en-US" sz="1200" dirty="0">
                <a:solidFill>
                  <a:schemeClr val="bg1"/>
                </a:solidFill>
                <a:latin typeface="+mn-lt"/>
              </a:rPr>
              <a:t> </a:t>
            </a:r>
            <a:r>
              <a:rPr lang="es-ES" altLang="en-US" sz="1200" dirty="0" err="1">
                <a:solidFill>
                  <a:schemeClr val="bg1"/>
                </a:solidFill>
                <a:latin typeface="+mn-lt"/>
              </a:rPr>
              <a:t>podr</a:t>
            </a:r>
            <a:r>
              <a:rPr lang="es-CO" altLang="en-US" sz="1200" dirty="0" err="1">
                <a:solidFill>
                  <a:schemeClr val="bg1"/>
                </a:solidFill>
                <a:latin typeface="+mn-lt"/>
              </a:rPr>
              <a:t>ía</a:t>
            </a:r>
            <a:r>
              <a:rPr lang="es-CO" altLang="en-US" sz="1200" dirty="0">
                <a:solidFill>
                  <a:schemeClr val="bg1"/>
                </a:solidFill>
                <a:latin typeface="+mn-lt"/>
              </a:rPr>
              <a:t> ser</a:t>
            </a:r>
            <a:r>
              <a:rPr lang="es-ES" altLang="en-US" sz="1200" dirty="0">
                <a:solidFill>
                  <a:schemeClr val="bg1"/>
                </a:solidFill>
                <a:latin typeface="+mn-lt"/>
              </a:rPr>
              <a:t> "El número o porcentaje de inspecciones realizadas por agencias locales que presentaron la documentación completa dentro de un plazo de 2 días posteriores a la inspección</a:t>
            </a:r>
            <a:r>
              <a:rPr lang="en-US" altLang="en-US" sz="1200" dirty="0">
                <a:solidFill>
                  <a:schemeClr val="bg1"/>
                </a:solidFill>
                <a:latin typeface="+mn-lt"/>
              </a:rPr>
              <a:t>” y</a:t>
            </a:r>
            <a:endParaRPr lang="en-US" altLang="en-US" sz="1200"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tLang="en-US" sz="1200" dirty="0">
                <a:solidFill>
                  <a:schemeClr val="bg1"/>
                </a:solidFill>
                <a:latin typeface="+mn-lt"/>
              </a:rPr>
              <a:t>El resultado, “Mayor variedad de fuentes de ingresos no relacionadas al trabajo infantil entre los hogares seleccionados” </a:t>
            </a:r>
            <a:r>
              <a:rPr lang="es-ES" altLang="en-US" sz="1200" dirty="0" err="1">
                <a:solidFill>
                  <a:schemeClr val="bg1"/>
                </a:solidFill>
                <a:latin typeface="+mn-lt"/>
              </a:rPr>
              <a:t>podr</a:t>
            </a:r>
            <a:r>
              <a:rPr lang="es-CO" altLang="en-US" sz="1200" dirty="0" err="1">
                <a:solidFill>
                  <a:schemeClr val="bg1"/>
                </a:solidFill>
                <a:latin typeface="+mn-lt"/>
              </a:rPr>
              <a:t>ía</a:t>
            </a:r>
            <a:r>
              <a:rPr lang="es-CO" altLang="en-US" sz="1200" dirty="0">
                <a:solidFill>
                  <a:schemeClr val="bg1"/>
                </a:solidFill>
                <a:latin typeface="+mn-lt"/>
              </a:rPr>
              <a:t> </a:t>
            </a:r>
            <a:r>
              <a:rPr lang="es-ES" altLang="en-US" sz="1200" dirty="0">
                <a:solidFill>
                  <a:schemeClr val="bg1"/>
                </a:solidFill>
                <a:latin typeface="+mn-lt"/>
              </a:rPr>
              <a:t>medirse a través del indicador “Porcentaje de hogares con ingresos provenientes de 2 o más fuentes no relacionadas al trabajo infantil”</a:t>
            </a:r>
            <a:endParaRPr lang="en-US" altLang="en-US" sz="120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solidFill>
                <a:schemeClr val="bg1"/>
              </a:solidFill>
              <a:latin typeface="+mn-lt"/>
            </a:endParaRP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1383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Los indicadores se utilizan para medir cada resultado del marco de un proyecto en todos sus niveles. En pantalla tenemos un ejemplo de una cadena causal que comienza con las actividades y termina con la meta del proyecto.</a:t>
            </a:r>
          </a:p>
          <a:p>
            <a:pPr marL="171450" indent="-171450">
              <a:buFont typeface="Arial" panose="020B0604020202020204" pitchFamily="34" charset="0"/>
              <a:buChar char="•"/>
            </a:pPr>
            <a:r>
              <a:rPr lang="es-ES" dirty="0"/>
              <a:t>Hay al menos un indicador que mide cada uno de los resultados.</a:t>
            </a:r>
          </a:p>
          <a:p>
            <a:pPr marL="171450" indent="-171450">
              <a:buFont typeface="Arial" panose="020B0604020202020204" pitchFamily="34" charset="0"/>
              <a:buChar char="•"/>
            </a:pPr>
            <a:r>
              <a:rPr lang="es-ES" dirty="0"/>
              <a:t>Comenzando en el nivel de actividad, hacemos seguimiento a la </a:t>
            </a:r>
            <a:r>
              <a:rPr lang="es-ES" dirty="0" err="1"/>
              <a:t>realizaci</a:t>
            </a:r>
            <a:r>
              <a:rPr lang="es-CO" dirty="0" err="1"/>
              <a:t>ón</a:t>
            </a:r>
            <a:r>
              <a:rPr lang="es-CO" dirty="0"/>
              <a:t> </a:t>
            </a:r>
            <a:r>
              <a:rPr lang="es-ES" dirty="0"/>
              <a:t>de las actividades</a:t>
            </a:r>
          </a:p>
          <a:p>
            <a:pPr marL="171450" indent="-171450">
              <a:buFont typeface="Arial" panose="020B0604020202020204" pitchFamily="34" charset="0"/>
              <a:buChar char="•"/>
            </a:pPr>
            <a:r>
              <a:rPr lang="es-ES" dirty="0"/>
              <a:t>En el nivel de efecto, tenemos el indicador, "Número de ONG capacitadas" para monitorear el efecto directo de la actividad de capacitación.</a:t>
            </a:r>
          </a:p>
          <a:p>
            <a:pPr marL="171450" indent="-171450">
              <a:buFont typeface="Arial" panose="020B0604020202020204" pitchFamily="34" charset="0"/>
              <a:buChar char="•"/>
            </a:pPr>
            <a:r>
              <a:rPr lang="es-ES" dirty="0"/>
              <a:t>En el nivel de sub</a:t>
            </a:r>
            <a:r>
              <a:rPr lang="en-US" dirty="0"/>
              <a:t>-r</a:t>
            </a:r>
            <a:r>
              <a:rPr lang="es-ES" dirty="0" err="1"/>
              <a:t>esultado</a:t>
            </a:r>
            <a:r>
              <a:rPr lang="es-ES" dirty="0"/>
              <a:t> tenemos, "% de personal de </a:t>
            </a:r>
            <a:r>
              <a:rPr lang="es-ES" dirty="0" err="1"/>
              <a:t>ONGs</a:t>
            </a:r>
            <a:r>
              <a:rPr lang="es-ES" dirty="0"/>
              <a:t> que aprueba </a:t>
            </a:r>
            <a:r>
              <a:rPr lang="es-CO" dirty="0"/>
              <a:t>el examen </a:t>
            </a:r>
            <a:r>
              <a:rPr lang="es-ES" dirty="0"/>
              <a:t>posterior" para evaluar el aumento de sus conocimientos por su participación en la capacitación.</a:t>
            </a:r>
          </a:p>
          <a:p>
            <a:pPr marL="171450" indent="-171450">
              <a:buFont typeface="Arial" panose="020B0604020202020204" pitchFamily="34" charset="0"/>
              <a:buChar char="•"/>
            </a:pPr>
            <a:r>
              <a:rPr lang="es-ES" altLang="en-US" b="0" dirty="0">
                <a:solidFill>
                  <a:srgbClr val="002F6C"/>
                </a:solidFill>
                <a:latin typeface="+mn-lt"/>
              </a:rPr>
              <a:t>En el nivel de resultado --- para evaluar las nuevas técnicas adoptadas por las ONG, el indicador es el "Porcentaje de ONG observadas usando la nueva técnica 6 meses después de la capacitación“</a:t>
            </a:r>
          </a:p>
          <a:p>
            <a:pPr marL="171450" indent="-171450">
              <a:buFont typeface="Arial" panose="020B0604020202020204" pitchFamily="34" charset="0"/>
              <a:buChar char="•"/>
            </a:pPr>
            <a:r>
              <a:rPr lang="es-ES" altLang="en-US" b="0" dirty="0">
                <a:solidFill>
                  <a:srgbClr val="002F6C"/>
                </a:solidFill>
                <a:latin typeface="+mn-lt"/>
              </a:rPr>
              <a:t>En el nivel de objetivo, para determinar si las ONG han aumentado su apoyo a los niños involucrados en el trabajo infantil, el indicador es el “Porcentaje de ONG que brindan más de 5 tipos de servicios a los niños involucrados en el trabajo infantil”.</a:t>
            </a:r>
          </a:p>
          <a:p>
            <a:pPr marL="171450" indent="-171450">
              <a:buFont typeface="Arial" panose="020B0604020202020204" pitchFamily="34" charset="0"/>
              <a:buChar char="•"/>
            </a:pPr>
            <a:r>
              <a:rPr lang="es-ES" altLang="en-US" b="0" dirty="0">
                <a:solidFill>
                  <a:srgbClr val="002F6C"/>
                </a:solidFill>
                <a:latin typeface="+mn-lt"/>
              </a:rPr>
              <a:t>Por último, en lo que respecta a la meta de reducir el trabajo infantil, medimos el “Número de niños que trabajan en la cadena de suministro de enfoque”</a:t>
            </a:r>
            <a:r>
              <a:rPr lang="en-US" altLang="en-US" b="0" dirty="0">
                <a:solidFill>
                  <a:srgbClr val="002F6C"/>
                </a:solidFill>
              </a:rPr>
              <a:t> </a:t>
            </a:r>
            <a:endParaRPr lang="en-US" altLang="en-US" b="0" dirty="0">
              <a:solidFill>
                <a:srgbClr val="002F6C"/>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solidFill>
                <a:srgbClr val="002F6C"/>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solidFill>
                <a:srgbClr val="002F6C"/>
              </a:solidFill>
              <a:latin typeface="+mn-lt"/>
            </a:endParaRP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090358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tradebrains.in/common-technical-indicato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hyperlink" Target="https://creativecommons.org/licenses/by-nc/3.0/" TargetMode="External"/><Relationship Id="rId4" Type="http://schemas.openxmlformats.org/officeDocument/2006/relationships/hyperlink" Target="https://www.ioer-imrj.com/editorial-board/guidelines-for-editor-and-reviewer/" TargetMode="Externa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pmmajik.com/pmo-project-monitoring-project-trackin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hyperlink" Target="https://thelearnwellprojects.com/thewell/leading-and-lagging-indicators-in-learning-an-economic-perspective-on-improving-student-academic-performance/"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6" Type="http://schemas.openxmlformats.org/officeDocument/2006/relationships/hyperlink" Target="https://www.unaids.org/sites/default/files/sub_landing/files/8_2-Intro-to-IndicatorsFMEF.pdf" TargetMode="External"/><Relationship Id="rId5" Type="http://schemas.openxmlformats.org/officeDocument/2006/relationships/hyperlink" Target="http://documents.worldbank.org/curated/en/638011468766181874/pdf/296720PAPER0100steps.pdf" TargetMode="External"/><Relationship Id="rId4" Type="http://schemas.openxmlformats.org/officeDocument/2006/relationships/hyperlink" Target="https://pdf.usaid.gov/pdf_docs/Pnadw106.pdf"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 Conceptos de Monitoreo y Evaluación: &#10;Diseñando y Definiendo los Indicadores de Desempeño&#10;&#10;Foto de la izquierda: Niña sentada, concentrada en un objeto en su mano.&#10;&#10;Foto de la derecha: Trabajadores cargando materiales para construir una estructura.&#10;&#10;">
            <a:extLst>
              <a:ext uri="{FF2B5EF4-FFF2-40B4-BE49-F238E27FC236}">
                <a16:creationId xmlns:a16="http://schemas.microsoft.com/office/drawing/2014/main" id="{E981BF4E-579F-46AE-9B08-B1ED021CEDF1}"/>
              </a:ext>
            </a:extLst>
          </p:cNvPr>
          <p:cNvSpPr>
            <a:spLocks noGrp="1"/>
          </p:cNvSpPr>
          <p:nvPr>
            <p:ph type="ctrTitle"/>
          </p:nvPr>
        </p:nvSpPr>
        <p:spPr>
          <a:xfrm>
            <a:off x="1751777" y="1918741"/>
            <a:ext cx="4846320" cy="3488565"/>
          </a:xfrm>
        </p:spPr>
        <p:txBody>
          <a:bodyPr>
            <a:normAutofit fontScale="90000"/>
          </a:bodyPr>
          <a:lstStyle/>
          <a:p>
            <a:r>
              <a:rPr lang="es-ES_tradnl" sz="4000" b="1" kern="1200" spc="120" baseline="0" dirty="0">
                <a:solidFill>
                  <a:srgbClr val="FFFFFF"/>
                </a:solidFill>
                <a:effectLst/>
                <a:latin typeface="Arial" panose="020B0604020202020204" pitchFamily="34" charset="0"/>
                <a:ea typeface="+mj-ea"/>
                <a:cs typeface="Arial" panose="020B0604020202020204" pitchFamily="34" charset="0"/>
              </a:rPr>
              <a:t>Conceptos de Monitoreo y Evaluación</a:t>
            </a:r>
            <a:r>
              <a:rPr lang="es-ES_tradnl" b="1" dirty="0"/>
              <a:t>: </a:t>
            </a:r>
            <a:br>
              <a:rPr lang="es-ES_tradnl" b="1" dirty="0"/>
            </a:br>
            <a:r>
              <a:rPr lang="es-ES_tradnl" sz="4000" b="1" dirty="0">
                <a:effectLst/>
                <a:ea typeface="Calibri" panose="020F0502020204030204" pitchFamily="34" charset="0"/>
              </a:rPr>
              <a:t>Diseñando y Definiendo los Indicadores de Desempeño</a:t>
            </a:r>
            <a:endParaRPr lang="es-ES_tradnl" b="1" dirty="0"/>
          </a:p>
        </p:txBody>
      </p:sp>
      <p:sp>
        <p:nvSpPr>
          <p:cNvPr id="3" name="Subtitle 2" descr="2022&#10;">
            <a:extLst>
              <a:ext uri="{FF2B5EF4-FFF2-40B4-BE49-F238E27FC236}">
                <a16:creationId xmlns:a16="http://schemas.microsoft.com/office/drawing/2014/main" id="{9C0F7688-9440-4BC5-BA99-C7439BDE9FB4}"/>
              </a:ext>
            </a:extLst>
          </p:cNvPr>
          <p:cNvSpPr>
            <a:spLocks noGrp="1"/>
          </p:cNvSpPr>
          <p:nvPr>
            <p:ph type="subTitle" idx="1"/>
          </p:nvPr>
        </p:nvSpPr>
        <p:spPr>
          <a:xfrm>
            <a:off x="1693162" y="5440509"/>
            <a:ext cx="4846320" cy="448056"/>
          </a:xfrm>
        </p:spPr>
        <p:txBody>
          <a:bodyPr/>
          <a:lstStyle/>
          <a:p>
            <a:r>
              <a:rPr lang="es-ES_tradnl"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0: Tipos de indicadores">
            <a:extLst>
              <a:ext uri="{FF2B5EF4-FFF2-40B4-BE49-F238E27FC236}">
                <a16:creationId xmlns:a16="http://schemas.microsoft.com/office/drawing/2014/main" id="{E83B329D-07C9-4DBC-BD95-259AD363AFC3}"/>
              </a:ext>
            </a:extLst>
          </p:cNvPr>
          <p:cNvSpPr>
            <a:spLocks noGrp="1"/>
          </p:cNvSpPr>
          <p:nvPr>
            <p:ph type="ctrTitle"/>
          </p:nvPr>
        </p:nvSpPr>
        <p:spPr>
          <a:xfrm>
            <a:off x="632818" y="160499"/>
            <a:ext cx="10577453" cy="961175"/>
          </a:xfrm>
        </p:spPr>
        <p:txBody>
          <a:bodyPr>
            <a:normAutofit/>
          </a:bodyPr>
          <a:lstStyle/>
          <a:p>
            <a:pPr algn="l"/>
            <a:r>
              <a:rPr lang="es-ES_tradnl" sz="4400" dirty="0"/>
              <a:t>Tipos de indicadores</a:t>
            </a:r>
          </a:p>
        </p:txBody>
      </p:sp>
      <p:sp>
        <p:nvSpPr>
          <p:cNvPr id="3" name="Content Placeholder 2" descr="Un indicador puede ser:&#10;Número&#10;Porcentaje &#10;Promedio&#10;Tasa&#10;Índice (conjunto de indicadores)&#10;Hito&#10;">
            <a:extLst>
              <a:ext uri="{FF2B5EF4-FFF2-40B4-BE49-F238E27FC236}">
                <a16:creationId xmlns:a16="http://schemas.microsoft.com/office/drawing/2014/main" id="{7F6E15F0-E5D0-4DAB-BE03-C526799FF2CE}"/>
              </a:ext>
            </a:extLst>
          </p:cNvPr>
          <p:cNvSpPr>
            <a:spLocks noGrp="1"/>
          </p:cNvSpPr>
          <p:nvPr>
            <p:ph sz="quarter" idx="13"/>
          </p:nvPr>
        </p:nvSpPr>
        <p:spPr>
          <a:xfrm>
            <a:off x="632818" y="1273640"/>
            <a:ext cx="10867241" cy="4640101"/>
          </a:xfrm>
        </p:spPr>
        <p:txBody>
          <a:bodyPr>
            <a:normAutofit/>
          </a:bodyPr>
          <a:lstStyle/>
          <a:p>
            <a:pPr marL="53975" indent="0">
              <a:lnSpc>
                <a:spcPct val="120000"/>
              </a:lnSpc>
              <a:buClr>
                <a:srgbClr val="222268"/>
              </a:buClr>
              <a:buNone/>
              <a:tabLst>
                <a:tab pos="288925" algn="l"/>
              </a:tabLst>
            </a:pPr>
            <a:r>
              <a:rPr lang="es-ES_tradnl" dirty="0"/>
              <a:t>Un indicador puede ser:</a:t>
            </a:r>
          </a:p>
          <a:p>
            <a:pPr marL="287338" indent="-233363">
              <a:lnSpc>
                <a:spcPct val="120000"/>
              </a:lnSpc>
              <a:buClr>
                <a:srgbClr val="222268"/>
              </a:buClr>
              <a:tabLst>
                <a:tab pos="288925" algn="l"/>
              </a:tabLst>
            </a:pPr>
            <a:r>
              <a:rPr lang="es-ES_tradnl" altLang="en-US" b="1" dirty="0"/>
              <a:t>Número</a:t>
            </a:r>
          </a:p>
          <a:p>
            <a:pPr marL="287338" indent="-233363">
              <a:lnSpc>
                <a:spcPct val="120000"/>
              </a:lnSpc>
              <a:buClr>
                <a:srgbClr val="222268"/>
              </a:buClr>
              <a:tabLst>
                <a:tab pos="288925" algn="l"/>
              </a:tabLst>
            </a:pPr>
            <a:r>
              <a:rPr lang="es-ES_tradnl" altLang="en-US" b="1" dirty="0"/>
              <a:t>Porcentaje </a:t>
            </a:r>
          </a:p>
          <a:p>
            <a:pPr marL="287338" indent="-233363">
              <a:lnSpc>
                <a:spcPct val="120000"/>
              </a:lnSpc>
              <a:buClr>
                <a:srgbClr val="222268"/>
              </a:buClr>
              <a:tabLst>
                <a:tab pos="288925" algn="l"/>
              </a:tabLst>
            </a:pPr>
            <a:r>
              <a:rPr lang="es-ES_tradnl" altLang="en-US" dirty="0"/>
              <a:t>Promedio</a:t>
            </a:r>
          </a:p>
          <a:p>
            <a:pPr marL="287338" indent="-233363">
              <a:lnSpc>
                <a:spcPct val="120000"/>
              </a:lnSpc>
              <a:buClr>
                <a:srgbClr val="222268"/>
              </a:buClr>
              <a:tabLst>
                <a:tab pos="288925" algn="l"/>
              </a:tabLst>
            </a:pPr>
            <a:r>
              <a:rPr lang="es-ES_tradnl" altLang="en-US" dirty="0"/>
              <a:t>Tasa</a:t>
            </a:r>
          </a:p>
          <a:p>
            <a:pPr marL="287338" indent="-233363">
              <a:lnSpc>
                <a:spcPct val="120000"/>
              </a:lnSpc>
              <a:buClr>
                <a:srgbClr val="222268"/>
              </a:buClr>
              <a:tabLst>
                <a:tab pos="288925" algn="l"/>
              </a:tabLst>
            </a:pPr>
            <a:r>
              <a:rPr lang="es-ES_tradnl" altLang="en-US" dirty="0"/>
              <a:t>Índice (conjunto de indicadores)</a:t>
            </a:r>
          </a:p>
          <a:p>
            <a:pPr marL="287338" indent="-233363">
              <a:lnSpc>
                <a:spcPct val="120000"/>
              </a:lnSpc>
              <a:buClr>
                <a:srgbClr val="222268"/>
              </a:buClr>
              <a:tabLst>
                <a:tab pos="288925" algn="l"/>
              </a:tabLst>
            </a:pPr>
            <a:r>
              <a:rPr lang="es-ES_tradnl" altLang="en-US" dirty="0"/>
              <a:t>Hito</a:t>
            </a:r>
          </a:p>
        </p:txBody>
      </p:sp>
      <p:pic>
        <p:nvPicPr>
          <p:cNvPr id="5" name="Picture 4" descr="Imagen que representa diagramas y gráficas.">
            <a:extLst>
              <a:ext uri="{FF2B5EF4-FFF2-40B4-BE49-F238E27FC236}">
                <a16:creationId xmlns:a16="http://schemas.microsoft.com/office/drawing/2014/main" id="{1CB4ACFC-D0A3-48A6-82BC-3ABC8E91D66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9968" y="1916083"/>
            <a:ext cx="4326775" cy="2884517"/>
          </a:xfrm>
          <a:prstGeom prst="rect">
            <a:avLst/>
          </a:prstGeom>
        </p:spPr>
      </p:pic>
      <p:sp>
        <p:nvSpPr>
          <p:cNvPr id="2" name="Footer Placeholder 1" descr="Imagen que representa diagramas y gráficas.">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72431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1: Indicadores Cuantitativos y Cualitativos">
            <a:extLst>
              <a:ext uri="{FF2B5EF4-FFF2-40B4-BE49-F238E27FC236}">
                <a16:creationId xmlns:a16="http://schemas.microsoft.com/office/drawing/2014/main" id="{AA5A2B27-8A8B-43EF-AF60-BD11A6E41202}"/>
              </a:ext>
            </a:extLst>
          </p:cNvPr>
          <p:cNvSpPr>
            <a:spLocks noGrp="1"/>
          </p:cNvSpPr>
          <p:nvPr>
            <p:ph type="ctrTitle"/>
          </p:nvPr>
        </p:nvSpPr>
        <p:spPr>
          <a:xfrm>
            <a:off x="556843" y="122885"/>
            <a:ext cx="10766278" cy="961175"/>
          </a:xfrm>
        </p:spPr>
        <p:txBody>
          <a:bodyPr>
            <a:normAutofit/>
          </a:bodyPr>
          <a:lstStyle/>
          <a:p>
            <a:pPr algn="l"/>
            <a:r>
              <a:rPr lang="es-ES_tradnl" sz="4400" dirty="0"/>
              <a:t>Indicadores Cuantitativos y Cualitativos</a:t>
            </a:r>
          </a:p>
        </p:txBody>
      </p:sp>
      <p:sp>
        <p:nvSpPr>
          <p:cNvPr id="9" name="Freeform 11" descr="Indicadores Cuantitativos&#10;">
            <a:extLst>
              <a:ext uri="{FF2B5EF4-FFF2-40B4-BE49-F238E27FC236}">
                <a16:creationId xmlns:a16="http://schemas.microsoft.com/office/drawing/2014/main" id="{698A09C3-0939-46AB-96DB-49134C8E2299}"/>
              </a:ext>
            </a:extLst>
          </p:cNvPr>
          <p:cNvSpPr/>
          <p:nvPr/>
        </p:nvSpPr>
        <p:spPr>
          <a:xfrm>
            <a:off x="776242" y="1421205"/>
            <a:ext cx="5231153" cy="434615"/>
          </a:xfrm>
          <a:custGeom>
            <a:avLst/>
            <a:gdLst>
              <a:gd name="connsiteX0" fmla="*/ 58199 w 3069822"/>
              <a:gd name="connsiteY0" fmla="*/ 0 h 349125"/>
              <a:gd name="connsiteX1" fmla="*/ 3011623 w 3069822"/>
              <a:gd name="connsiteY1" fmla="*/ 0 h 349125"/>
              <a:gd name="connsiteX2" fmla="*/ 3069822 w 3069822"/>
              <a:gd name="connsiteY2" fmla="*/ 58199 h 349125"/>
              <a:gd name="connsiteX3" fmla="*/ 3069822 w 3069822"/>
              <a:gd name="connsiteY3" fmla="*/ 349125 h 349125"/>
              <a:gd name="connsiteX4" fmla="*/ 3069822 w 3069822"/>
              <a:gd name="connsiteY4" fmla="*/ 349125 h 349125"/>
              <a:gd name="connsiteX5" fmla="*/ 0 w 3069822"/>
              <a:gd name="connsiteY5" fmla="*/ 349125 h 349125"/>
              <a:gd name="connsiteX6" fmla="*/ 0 w 3069822"/>
              <a:gd name="connsiteY6" fmla="*/ 349125 h 349125"/>
              <a:gd name="connsiteX7" fmla="*/ 0 w 3069822"/>
              <a:gd name="connsiteY7" fmla="*/ 58199 h 349125"/>
              <a:gd name="connsiteX8" fmla="*/ 58199 w 3069822"/>
              <a:gd name="connsiteY8" fmla="*/ 0 h 34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822" h="349125">
                <a:moveTo>
                  <a:pt x="58199" y="0"/>
                </a:moveTo>
                <a:lnTo>
                  <a:pt x="3011623" y="0"/>
                </a:lnTo>
                <a:cubicBezTo>
                  <a:pt x="3043765" y="0"/>
                  <a:pt x="3069822" y="26057"/>
                  <a:pt x="3069822" y="58199"/>
                </a:cubicBezTo>
                <a:lnTo>
                  <a:pt x="3069822" y="349125"/>
                </a:lnTo>
                <a:lnTo>
                  <a:pt x="3069822" y="349125"/>
                </a:lnTo>
                <a:lnTo>
                  <a:pt x="0" y="349125"/>
                </a:lnTo>
                <a:lnTo>
                  <a:pt x="0" y="349125"/>
                </a:lnTo>
                <a:lnTo>
                  <a:pt x="0" y="58199"/>
                </a:lnTo>
                <a:cubicBezTo>
                  <a:pt x="0" y="26057"/>
                  <a:pt x="26057" y="0"/>
                  <a:pt x="58199"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146" tIns="55146" rIns="55146" bIns="38100" numCol="1" spcCol="1270" anchor="ctr" anchorCtr="0">
            <a:noAutofit/>
          </a:bodyPr>
          <a:lstStyle/>
          <a:p>
            <a:pPr algn="ctr" defTabSz="889000">
              <a:lnSpc>
                <a:spcPct val="90000"/>
              </a:lnSpc>
              <a:spcBef>
                <a:spcPct val="0"/>
              </a:spcBef>
              <a:spcAft>
                <a:spcPct val="35000"/>
              </a:spcAft>
            </a:pPr>
            <a:r>
              <a:rPr lang="es-ES_tradnl" sz="2800" b="1" dirty="0"/>
              <a:t>Indicadores Cuantitativos</a:t>
            </a:r>
            <a:endParaRPr lang="es-ES_tradnl" sz="2800" dirty="0"/>
          </a:p>
        </p:txBody>
      </p:sp>
      <p:sp>
        <p:nvSpPr>
          <p:cNvPr id="3" name="Rectangle 2" descr="Las unidades de medida más comunes son los &quot;Números&quot; y los &quot;Porcentajes&quot;.&#10;Los indicadores cuantitativos suelen ser más fáciles de agregar, analizar e interpretar en comparación con los datos cualitativos.&#10;Ejemplos:&#10;Número de personas que recibieron servicios de protección social&#10;Porcentaje de actores del sector privado que cuentan con políticas o normas sobre el trabajo infantil&#10;">
            <a:extLst>
              <a:ext uri="{FF2B5EF4-FFF2-40B4-BE49-F238E27FC236}">
                <a16:creationId xmlns:a16="http://schemas.microsoft.com/office/drawing/2014/main" id="{4567AFD2-0474-4BAD-ACF0-39A88B56CF24}"/>
              </a:ext>
            </a:extLst>
          </p:cNvPr>
          <p:cNvSpPr/>
          <p:nvPr/>
        </p:nvSpPr>
        <p:spPr>
          <a:xfrm>
            <a:off x="776242" y="1855820"/>
            <a:ext cx="5231153" cy="3497558"/>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_tradnl" dirty="0"/>
          </a:p>
        </p:txBody>
      </p:sp>
      <p:sp>
        <p:nvSpPr>
          <p:cNvPr id="10" name="Freeform 12">
            <a:extLst>
              <a:ext uri="{FF2B5EF4-FFF2-40B4-BE49-F238E27FC236}">
                <a16:creationId xmlns:a16="http://schemas.microsoft.com/office/drawing/2014/main" id="{562CEABC-E79A-4E0F-948B-8199D9BFC350}"/>
              </a:ext>
              <a:ext uri="{C183D7F6-B498-43B3-948B-1728B52AA6E4}">
                <adec:decorative xmlns:adec="http://schemas.microsoft.com/office/drawing/2017/decorative" val="1"/>
              </a:ext>
            </a:extLst>
          </p:cNvPr>
          <p:cNvSpPr/>
          <p:nvPr/>
        </p:nvSpPr>
        <p:spPr>
          <a:xfrm>
            <a:off x="365454" y="1971386"/>
            <a:ext cx="5688013" cy="1835833"/>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685800" lvl="1" indent="-168275" defTabSz="711200">
              <a:lnSpc>
                <a:spcPct val="90000"/>
              </a:lnSpc>
              <a:spcBef>
                <a:spcPct val="0"/>
              </a:spcBef>
              <a:spcAft>
                <a:spcPct val="15000"/>
              </a:spcAft>
              <a:buChar char="••"/>
            </a:pPr>
            <a:r>
              <a:rPr lang="es-ES_tradnl" sz="2000" dirty="0">
                <a:solidFill>
                  <a:schemeClr val="tx1"/>
                </a:solidFill>
              </a:rPr>
              <a:t>Las unidades de medida más comunes son los "Números" y los "Porcentajes".</a:t>
            </a:r>
          </a:p>
          <a:p>
            <a:pPr marL="685800" lvl="1" indent="-168275" defTabSz="711200">
              <a:lnSpc>
                <a:spcPct val="90000"/>
              </a:lnSpc>
              <a:spcBef>
                <a:spcPct val="0"/>
              </a:spcBef>
              <a:spcAft>
                <a:spcPct val="15000"/>
              </a:spcAft>
              <a:buChar char="••"/>
            </a:pPr>
            <a:r>
              <a:rPr lang="es-ES_tradnl" sz="2000" dirty="0">
                <a:solidFill>
                  <a:schemeClr val="tx1"/>
                </a:solidFill>
              </a:rPr>
              <a:t>Los indicadores cuantitativos suelen ser más fáciles de agregar, analizar e interpretar en comparación con los datos cualitativos.</a:t>
            </a:r>
            <a:endParaRPr lang="es-ES_tradnl" sz="1200" dirty="0">
              <a:solidFill>
                <a:schemeClr val="tx1"/>
              </a:solidFill>
            </a:endParaRPr>
          </a:p>
          <a:p>
            <a:pPr marL="685800" lvl="1" indent="-168275" defTabSz="711200">
              <a:lnSpc>
                <a:spcPct val="90000"/>
              </a:lnSpc>
              <a:spcBef>
                <a:spcPct val="0"/>
              </a:spcBef>
              <a:spcAft>
                <a:spcPct val="15000"/>
              </a:spcAft>
              <a:buChar char="••"/>
            </a:pPr>
            <a:r>
              <a:rPr lang="es-ES_tradnl" sz="2000" dirty="0">
                <a:solidFill>
                  <a:schemeClr val="tx1"/>
                </a:solidFill>
              </a:rPr>
              <a:t>Ejemplos:</a:t>
            </a:r>
          </a:p>
          <a:p>
            <a:pPr marL="685800" lvl="1" indent="-168275" defTabSz="711200">
              <a:lnSpc>
                <a:spcPct val="90000"/>
              </a:lnSpc>
              <a:spcBef>
                <a:spcPct val="0"/>
              </a:spcBef>
              <a:spcAft>
                <a:spcPct val="15000"/>
              </a:spcAft>
              <a:buChar char="••"/>
            </a:pPr>
            <a:r>
              <a:rPr lang="es-ES_tradnl" sz="2000" dirty="0">
                <a:solidFill>
                  <a:srgbClr val="002F6C"/>
                </a:solidFill>
              </a:rPr>
              <a:t>Número de personas que recibieron servicios de protección social</a:t>
            </a:r>
          </a:p>
          <a:p>
            <a:pPr marL="685800" lvl="1" indent="-168275" defTabSz="711200">
              <a:lnSpc>
                <a:spcPct val="90000"/>
              </a:lnSpc>
              <a:spcBef>
                <a:spcPct val="0"/>
              </a:spcBef>
              <a:spcAft>
                <a:spcPct val="15000"/>
              </a:spcAft>
              <a:buChar char="••"/>
            </a:pPr>
            <a:r>
              <a:rPr lang="es-ES_tradnl" sz="2000" dirty="0">
                <a:solidFill>
                  <a:srgbClr val="002F6C"/>
                </a:solidFill>
              </a:rPr>
              <a:t>Porcentaje de actores del sector privado que cuentan con políticas o normas sobre el trabajo infantil</a:t>
            </a:r>
            <a:endParaRPr lang="es-ES_tradnl" sz="2000" dirty="0"/>
          </a:p>
        </p:txBody>
      </p:sp>
      <p:sp>
        <p:nvSpPr>
          <p:cNvPr id="21" name="Freeform 14" descr="Indicadores Cualitativos&#10;">
            <a:extLst>
              <a:ext uri="{FF2B5EF4-FFF2-40B4-BE49-F238E27FC236}">
                <a16:creationId xmlns:a16="http://schemas.microsoft.com/office/drawing/2014/main" id="{9745D7C7-8382-4B5E-9C79-19E9D1E820D3}"/>
              </a:ext>
            </a:extLst>
          </p:cNvPr>
          <p:cNvSpPr/>
          <p:nvPr/>
        </p:nvSpPr>
        <p:spPr>
          <a:xfrm>
            <a:off x="6557153" y="1427931"/>
            <a:ext cx="5085498" cy="485262"/>
          </a:xfrm>
          <a:custGeom>
            <a:avLst/>
            <a:gdLst>
              <a:gd name="connsiteX0" fmla="*/ 59562 w 2985595"/>
              <a:gd name="connsiteY0" fmla="*/ 0 h 357301"/>
              <a:gd name="connsiteX1" fmla="*/ 2926033 w 2985595"/>
              <a:gd name="connsiteY1" fmla="*/ 0 h 357301"/>
              <a:gd name="connsiteX2" fmla="*/ 2985595 w 2985595"/>
              <a:gd name="connsiteY2" fmla="*/ 59562 h 357301"/>
              <a:gd name="connsiteX3" fmla="*/ 2985595 w 2985595"/>
              <a:gd name="connsiteY3" fmla="*/ 357301 h 357301"/>
              <a:gd name="connsiteX4" fmla="*/ 2985595 w 2985595"/>
              <a:gd name="connsiteY4" fmla="*/ 357301 h 357301"/>
              <a:gd name="connsiteX5" fmla="*/ 0 w 2985595"/>
              <a:gd name="connsiteY5" fmla="*/ 357301 h 357301"/>
              <a:gd name="connsiteX6" fmla="*/ 0 w 2985595"/>
              <a:gd name="connsiteY6" fmla="*/ 357301 h 357301"/>
              <a:gd name="connsiteX7" fmla="*/ 0 w 2985595"/>
              <a:gd name="connsiteY7" fmla="*/ 59562 h 357301"/>
              <a:gd name="connsiteX8" fmla="*/ 59562 w 2985595"/>
              <a:gd name="connsiteY8" fmla="*/ 0 h 3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5595" h="357301">
                <a:moveTo>
                  <a:pt x="59562" y="0"/>
                </a:moveTo>
                <a:lnTo>
                  <a:pt x="2926033" y="0"/>
                </a:lnTo>
                <a:cubicBezTo>
                  <a:pt x="2958928" y="0"/>
                  <a:pt x="2985595" y="26667"/>
                  <a:pt x="2985595" y="59562"/>
                </a:cubicBezTo>
                <a:lnTo>
                  <a:pt x="2985595" y="357301"/>
                </a:lnTo>
                <a:lnTo>
                  <a:pt x="2985595" y="357301"/>
                </a:lnTo>
                <a:lnTo>
                  <a:pt x="0" y="357301"/>
                </a:lnTo>
                <a:lnTo>
                  <a:pt x="0" y="357301"/>
                </a:lnTo>
                <a:lnTo>
                  <a:pt x="0" y="59562"/>
                </a:lnTo>
                <a:cubicBezTo>
                  <a:pt x="0" y="26667"/>
                  <a:pt x="26667" y="0"/>
                  <a:pt x="59562" y="0"/>
                </a:cubicBezTo>
                <a:close/>
              </a:path>
            </a:pathLst>
          </a:custGeom>
          <a:solidFill>
            <a:srgbClr val="002F6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545" tIns="55545" rIns="55545" bIns="38100" numCol="1" spcCol="1270" anchor="ctr" anchorCtr="0">
            <a:noAutofit/>
          </a:bodyPr>
          <a:lstStyle/>
          <a:p>
            <a:pPr algn="ctr" defTabSz="889000">
              <a:lnSpc>
                <a:spcPct val="90000"/>
              </a:lnSpc>
              <a:spcBef>
                <a:spcPct val="0"/>
              </a:spcBef>
              <a:spcAft>
                <a:spcPct val="35000"/>
              </a:spcAft>
            </a:pPr>
            <a:r>
              <a:rPr lang="es-ES_tradnl" sz="2800" b="1" dirty="0"/>
              <a:t>Indicadores Cualitativos</a:t>
            </a:r>
          </a:p>
        </p:txBody>
      </p:sp>
      <p:sp>
        <p:nvSpPr>
          <p:cNvPr id="24" name="Rectangle 23" descr="Requieren evaluación subjetiva.&#10;Los indicadores cualitativos tienden a convertirse en valores numéricos, basado en ciertos criterios.&#10;Ejemplos: &#10;Percepción de la comunidad sobre la eficacia del gobierno local para la ejecución de las leyes sobre el trabajo infantil&#10;Grado en el que las mujeres se sienten empoderadas para vincularse a empresas del sector privado&#10;">
            <a:extLst>
              <a:ext uri="{FF2B5EF4-FFF2-40B4-BE49-F238E27FC236}">
                <a16:creationId xmlns:a16="http://schemas.microsoft.com/office/drawing/2014/main" id="{117C7DF8-B493-4D1B-9537-A0DBB424934C}"/>
              </a:ext>
            </a:extLst>
          </p:cNvPr>
          <p:cNvSpPr/>
          <p:nvPr/>
        </p:nvSpPr>
        <p:spPr>
          <a:xfrm>
            <a:off x="6578419" y="1912686"/>
            <a:ext cx="5064230" cy="3848034"/>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_tradnl" dirty="0"/>
          </a:p>
        </p:txBody>
      </p:sp>
      <p:sp>
        <p:nvSpPr>
          <p:cNvPr id="22" name="Freeform 15">
            <a:extLst>
              <a:ext uri="{FF2B5EF4-FFF2-40B4-BE49-F238E27FC236}">
                <a16:creationId xmlns:a16="http://schemas.microsoft.com/office/drawing/2014/main" id="{C6E5A8AB-999B-4D35-ABB9-71393D72BE3A}"/>
              </a:ext>
              <a:ext uri="{C183D7F6-B498-43B3-948B-1728B52AA6E4}">
                <adec:decorative xmlns:adec="http://schemas.microsoft.com/office/drawing/2017/decorative" val="1"/>
              </a:ext>
            </a:extLst>
          </p:cNvPr>
          <p:cNvSpPr/>
          <p:nvPr/>
        </p:nvSpPr>
        <p:spPr>
          <a:xfrm>
            <a:off x="6578417" y="2054204"/>
            <a:ext cx="5064232" cy="796936"/>
          </a:xfrm>
          <a:custGeom>
            <a:avLst/>
            <a:gdLst>
              <a:gd name="connsiteX0" fmla="*/ 0 w 7222958"/>
              <a:gd name="connsiteY0" fmla="*/ 0 h 1505887"/>
              <a:gd name="connsiteX1" fmla="*/ 7222958 w 7222958"/>
              <a:gd name="connsiteY1" fmla="*/ 0 h 1505887"/>
              <a:gd name="connsiteX2" fmla="*/ 7222958 w 7222958"/>
              <a:gd name="connsiteY2" fmla="*/ 1505887 h 1505887"/>
              <a:gd name="connsiteX3" fmla="*/ 0 w 7222958"/>
              <a:gd name="connsiteY3" fmla="*/ 1505887 h 1505887"/>
              <a:gd name="connsiteX4" fmla="*/ 0 w 7222958"/>
              <a:gd name="connsiteY4" fmla="*/ 0 h 15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2958" h="1505887">
                <a:moveTo>
                  <a:pt x="0" y="0"/>
                </a:moveTo>
                <a:lnTo>
                  <a:pt x="7222958" y="0"/>
                </a:lnTo>
                <a:lnTo>
                  <a:pt x="7222958" y="1505887"/>
                </a:lnTo>
                <a:lnTo>
                  <a:pt x="0" y="150588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228600" indent="-168275" defTabSz="711200">
              <a:lnSpc>
                <a:spcPct val="90000"/>
              </a:lnSpc>
              <a:spcBef>
                <a:spcPct val="0"/>
              </a:spcBef>
              <a:spcAft>
                <a:spcPct val="15000"/>
              </a:spcAft>
              <a:buChar char="••"/>
            </a:pPr>
            <a:r>
              <a:rPr lang="es-ES_tradnl" sz="2000" dirty="0">
                <a:solidFill>
                  <a:schemeClr val="tx1"/>
                </a:solidFill>
              </a:rPr>
              <a:t>Requieren evaluación subjetiva.</a:t>
            </a:r>
          </a:p>
          <a:p>
            <a:pPr marL="228600" indent="-168275" defTabSz="711200">
              <a:lnSpc>
                <a:spcPct val="90000"/>
              </a:lnSpc>
              <a:spcBef>
                <a:spcPct val="0"/>
              </a:spcBef>
              <a:spcAft>
                <a:spcPct val="15000"/>
              </a:spcAft>
              <a:buChar char="••"/>
            </a:pPr>
            <a:r>
              <a:rPr lang="es-ES_tradnl" sz="2000" dirty="0">
                <a:solidFill>
                  <a:schemeClr val="tx1"/>
                </a:solidFill>
              </a:rPr>
              <a:t>Los indicadores cualitativos tienden a convertirse en valores numéricos, basado en ciertos criterios.</a:t>
            </a:r>
          </a:p>
          <a:p>
            <a:pPr marL="228600" indent="-168275" defTabSz="711200">
              <a:lnSpc>
                <a:spcPct val="90000"/>
              </a:lnSpc>
              <a:spcBef>
                <a:spcPct val="0"/>
              </a:spcBef>
              <a:spcAft>
                <a:spcPct val="15000"/>
              </a:spcAft>
              <a:buChar char="••"/>
            </a:pPr>
            <a:r>
              <a:rPr lang="es-ES_tradnl" sz="2000" dirty="0">
                <a:solidFill>
                  <a:schemeClr val="tx1"/>
                </a:solidFill>
              </a:rPr>
              <a:t>Ejemplos: </a:t>
            </a:r>
          </a:p>
          <a:p>
            <a:pPr marL="685800" lvl="1" indent="-168275" defTabSz="711200">
              <a:lnSpc>
                <a:spcPct val="90000"/>
              </a:lnSpc>
              <a:spcBef>
                <a:spcPct val="0"/>
              </a:spcBef>
              <a:spcAft>
                <a:spcPct val="15000"/>
              </a:spcAft>
              <a:buChar char="••"/>
            </a:pPr>
            <a:r>
              <a:rPr lang="es-ES_tradnl" sz="2000" dirty="0">
                <a:solidFill>
                  <a:srgbClr val="002F6C"/>
                </a:solidFill>
              </a:rPr>
              <a:t>Percepción de la comunidad sobre la eficacia del gobierno local para la ejecución de las leyes sobre el trabajo infantil</a:t>
            </a:r>
          </a:p>
          <a:p>
            <a:pPr marL="685800" lvl="1" indent="-168275" defTabSz="711200">
              <a:lnSpc>
                <a:spcPct val="90000"/>
              </a:lnSpc>
              <a:spcBef>
                <a:spcPct val="0"/>
              </a:spcBef>
              <a:spcAft>
                <a:spcPct val="15000"/>
              </a:spcAft>
              <a:buChar char="••"/>
            </a:pPr>
            <a:r>
              <a:rPr lang="es-ES_tradnl" sz="2000" dirty="0">
                <a:solidFill>
                  <a:srgbClr val="002F6C"/>
                </a:solidFill>
              </a:rPr>
              <a:t>Grado en el que las mujeres se sienten empoderadas para vincularse a empresas del sector privado</a:t>
            </a:r>
            <a:endParaRPr lang="es-ES_tradnl" sz="2000"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48259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2: Escalas de Evaluación">
            <a:extLst>
              <a:ext uri="{FF2B5EF4-FFF2-40B4-BE49-F238E27FC236}">
                <a16:creationId xmlns:a16="http://schemas.microsoft.com/office/drawing/2014/main" id="{E83B329D-07C9-4DBC-BD95-259AD363AFC3}"/>
              </a:ext>
            </a:extLst>
          </p:cNvPr>
          <p:cNvSpPr>
            <a:spLocks noGrp="1"/>
          </p:cNvSpPr>
          <p:nvPr>
            <p:ph type="ctrTitle"/>
          </p:nvPr>
        </p:nvSpPr>
        <p:spPr>
          <a:xfrm>
            <a:off x="513447" y="129026"/>
            <a:ext cx="10781571" cy="961175"/>
          </a:xfrm>
        </p:spPr>
        <p:txBody>
          <a:bodyPr>
            <a:normAutofit/>
          </a:bodyPr>
          <a:lstStyle/>
          <a:p>
            <a:pPr algn="l"/>
            <a:r>
              <a:rPr lang="es-ES_tradnl" sz="4400" dirty="0"/>
              <a:t>Escalas de Evaluación</a:t>
            </a:r>
          </a:p>
        </p:txBody>
      </p:sp>
      <p:sp>
        <p:nvSpPr>
          <p:cNvPr id="3" name="Content Placeholder 2" descr="Permiten convertir los resultados cualitativos mediante el desarrollo de “escalas”.&#10;">
            <a:extLst>
              <a:ext uri="{FF2B5EF4-FFF2-40B4-BE49-F238E27FC236}">
                <a16:creationId xmlns:a16="http://schemas.microsoft.com/office/drawing/2014/main" id="{7F6E15F0-E5D0-4DAB-BE03-C526799FF2CE}"/>
              </a:ext>
            </a:extLst>
          </p:cNvPr>
          <p:cNvSpPr>
            <a:spLocks noGrp="1"/>
          </p:cNvSpPr>
          <p:nvPr>
            <p:ph sz="quarter" idx="13"/>
          </p:nvPr>
        </p:nvSpPr>
        <p:spPr>
          <a:xfrm>
            <a:off x="597159" y="1177846"/>
            <a:ext cx="10431620" cy="805348"/>
          </a:xfrm>
        </p:spPr>
        <p:txBody>
          <a:bodyPr>
            <a:normAutofit/>
          </a:bodyPr>
          <a:lstStyle/>
          <a:p>
            <a:pPr>
              <a:buClr>
                <a:schemeClr val="tx1"/>
              </a:buClr>
            </a:pPr>
            <a:r>
              <a:rPr lang="es-ES_tradnl" sz="2400" dirty="0"/>
              <a:t>Permiten convertir los resultados cualitativos mediante el desarrollo de “escalas”.</a:t>
            </a:r>
          </a:p>
        </p:txBody>
      </p:sp>
      <p:sp>
        <p:nvSpPr>
          <p:cNvPr id="12" name="TextBox 11" descr="Ejemplo de Escalas de Evaluación: &#10;1. ¿Cómo calificaría la participación comunitaria de los funcionarios gubernamentales locales para la reducción del trabajo infantil?&#10;&#10;&#10;&#10;&#10;&#10;&#10;2. ¿Con qué frecuencia asiste a las reuniones mensuales del ayuntamiento?&#10;A.)  Nunca he asistido&#10;B.) “Muy poco (una o dos veces al año)&#10;C.)   “Frecuentemente”  (3 - 5 veces al año)&#10;C.)   “Muy a menudo” ( 6 - 9 veces al año) &#10;D.) Asisto a casi todas las reuniones(10 – 12 veces al año)&#10;">
            <a:extLst>
              <a:ext uri="{FF2B5EF4-FFF2-40B4-BE49-F238E27FC236}">
                <a16:creationId xmlns:a16="http://schemas.microsoft.com/office/drawing/2014/main" id="{61EF9D82-B717-41F1-B463-1A18933F87B5}"/>
              </a:ext>
            </a:extLst>
          </p:cNvPr>
          <p:cNvSpPr txBox="1"/>
          <p:nvPr/>
        </p:nvSpPr>
        <p:spPr>
          <a:xfrm>
            <a:off x="739664" y="2138939"/>
            <a:ext cx="7811483" cy="3970318"/>
          </a:xfrm>
          <a:prstGeom prst="rect">
            <a:avLst/>
          </a:prstGeom>
          <a:noFill/>
          <a:ln>
            <a:solidFill>
              <a:schemeClr val="bg1"/>
            </a:solidFill>
          </a:ln>
        </p:spPr>
        <p:txBody>
          <a:bodyPr wrap="square" rtlCol="0">
            <a:spAutoFit/>
          </a:bodyPr>
          <a:lstStyle/>
          <a:p>
            <a:pPr marL="346075" indent="-346075">
              <a:buClr>
                <a:schemeClr val="tx1"/>
              </a:buClr>
            </a:pPr>
            <a:r>
              <a:rPr lang="es-ES_tradnl" altLang="en-US" sz="2400" b="1" u="sng" dirty="0">
                <a:solidFill>
                  <a:srgbClr val="002F6C"/>
                </a:solidFill>
              </a:rPr>
              <a:t>Ejemplo de Escalas de Evaluación: </a:t>
            </a:r>
            <a:endParaRPr lang="es-ES_tradnl" altLang="en-US" sz="2400" dirty="0"/>
          </a:p>
          <a:p>
            <a:pPr marL="346075" indent="-346075">
              <a:buClr>
                <a:schemeClr val="tx1"/>
              </a:buClr>
            </a:pPr>
            <a:r>
              <a:rPr lang="es-ES_tradnl" altLang="en-US" dirty="0"/>
              <a:t>1. ¿</a:t>
            </a:r>
            <a:r>
              <a:rPr lang="es-ES_tradnl" altLang="en-US" sz="2000" dirty="0"/>
              <a:t>Cómo calificaría la participación comunitaria de los funcionarios gubernamentales locales para la reducción del trabajo infantil?</a:t>
            </a:r>
            <a:endParaRPr lang="es-ES_tradnl" altLang="en-US" sz="2000" dirty="0">
              <a:solidFill>
                <a:srgbClr val="9E0000"/>
              </a:solidFill>
            </a:endParaRPr>
          </a:p>
          <a:p>
            <a:pPr>
              <a:buClr>
                <a:schemeClr val="tx1"/>
              </a:buClr>
            </a:pPr>
            <a:endParaRPr lang="es-ES_tradnl" altLang="en-US" dirty="0">
              <a:solidFill>
                <a:srgbClr val="9E0000"/>
              </a:solidFill>
            </a:endParaRPr>
          </a:p>
          <a:p>
            <a:endParaRPr lang="es-ES_tradnl" altLang="en-US" dirty="0">
              <a:solidFill>
                <a:srgbClr val="9E0000"/>
              </a:solidFill>
            </a:endParaRPr>
          </a:p>
          <a:p>
            <a:endParaRPr lang="es-ES_tradnl" altLang="en-US" sz="1200" dirty="0">
              <a:solidFill>
                <a:srgbClr val="9E0000"/>
              </a:solidFill>
            </a:endParaRPr>
          </a:p>
          <a:p>
            <a:endParaRPr lang="es-ES_tradnl" altLang="en-US" sz="100" dirty="0">
              <a:solidFill>
                <a:srgbClr val="9E0000"/>
              </a:solidFill>
            </a:endParaRPr>
          </a:p>
          <a:p>
            <a:endParaRPr lang="es-ES_tradnl" altLang="en-US" sz="100" dirty="0">
              <a:solidFill>
                <a:srgbClr val="9E0000"/>
              </a:solidFill>
            </a:endParaRPr>
          </a:p>
          <a:p>
            <a:endParaRPr lang="es-ES_tradnl" altLang="en-US" dirty="0"/>
          </a:p>
          <a:p>
            <a:r>
              <a:rPr lang="es-ES_tradnl" altLang="en-US" dirty="0"/>
              <a:t>2. </a:t>
            </a:r>
            <a:r>
              <a:rPr lang="es-ES_tradnl" altLang="en-US" sz="2000" dirty="0"/>
              <a:t>¿Con qué frecuencia asiste a las reuniones mensuales del ayuntamiento?</a:t>
            </a:r>
          </a:p>
          <a:p>
            <a:pPr marL="454025" lvl="1"/>
            <a:r>
              <a:rPr lang="es-ES_tradnl" altLang="en-US" sz="1600" dirty="0"/>
              <a:t>A.)  Nunca he asistido</a:t>
            </a:r>
          </a:p>
          <a:p>
            <a:pPr marL="454025" lvl="1"/>
            <a:r>
              <a:rPr lang="es-ES_tradnl" altLang="en-US" sz="1600" dirty="0"/>
              <a:t>B.) “Muy poco (una o dos veces al año)</a:t>
            </a:r>
          </a:p>
          <a:p>
            <a:pPr marL="454025" lvl="1"/>
            <a:r>
              <a:rPr lang="es-ES_tradnl" altLang="en-US" sz="1600" dirty="0"/>
              <a:t>C.)   “Frecuentemente”  (3 - 5 veces al año)</a:t>
            </a:r>
          </a:p>
          <a:p>
            <a:pPr marL="454025" lvl="1"/>
            <a:r>
              <a:rPr lang="es-ES_tradnl" altLang="en-US" sz="1600" dirty="0"/>
              <a:t>C.)   “Muy a menudo” ( 6 - 9 veces al año) </a:t>
            </a:r>
          </a:p>
          <a:p>
            <a:pPr marL="454025" lvl="1"/>
            <a:r>
              <a:rPr lang="es-ES_tradnl" altLang="en-US" sz="1600" dirty="0"/>
              <a:t>D.) Asisto a casi todas las reuniones(10 – 12 veces al año)</a:t>
            </a:r>
          </a:p>
        </p:txBody>
      </p:sp>
      <p:sp>
        <p:nvSpPr>
          <p:cNvPr id="6" name="Line 4" descr="Ejemplo de escala de evaluación que incluye los niveles: Muy pobre, pobre, promedio, bueno y muy bueno.">
            <a:extLst>
              <a:ext uri="{FF2B5EF4-FFF2-40B4-BE49-F238E27FC236}">
                <a16:creationId xmlns:a16="http://schemas.microsoft.com/office/drawing/2014/main" id="{95540682-FF54-43EC-9B14-49C0A2D14A81}"/>
              </a:ext>
            </a:extLst>
          </p:cNvPr>
          <p:cNvSpPr>
            <a:spLocks noChangeShapeType="1"/>
          </p:cNvSpPr>
          <p:nvPr/>
        </p:nvSpPr>
        <p:spPr bwMode="auto">
          <a:xfrm flipV="1">
            <a:off x="1143840" y="3365321"/>
            <a:ext cx="4381727"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s-ES_tradnl" sz="1210" dirty="0"/>
          </a:p>
        </p:txBody>
      </p:sp>
      <p:sp>
        <p:nvSpPr>
          <p:cNvPr id="7" name="AutoShape 5">
            <a:extLst>
              <a:ext uri="{FF2B5EF4-FFF2-40B4-BE49-F238E27FC236}">
                <a16:creationId xmlns:a16="http://schemas.microsoft.com/office/drawing/2014/main" id="{1B98C4D1-D15F-4109-97A8-8A57467A527D}"/>
              </a:ext>
              <a:ext uri="{C183D7F6-B498-43B3-948B-1728B52AA6E4}">
                <adec:decorative xmlns:adec="http://schemas.microsoft.com/office/drawing/2017/decorative" val="1"/>
              </a:ext>
            </a:extLst>
          </p:cNvPr>
          <p:cNvSpPr>
            <a:spLocks noChangeArrowheads="1"/>
          </p:cNvSpPr>
          <p:nvPr/>
        </p:nvSpPr>
        <p:spPr bwMode="auto">
          <a:xfrm>
            <a:off x="1195787" y="3252006"/>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s-ES_tradnl" altLang="en-US" sz="1361" dirty="0"/>
          </a:p>
        </p:txBody>
      </p:sp>
      <p:sp>
        <p:nvSpPr>
          <p:cNvPr id="8" name="AutoShape 6">
            <a:extLst>
              <a:ext uri="{FF2B5EF4-FFF2-40B4-BE49-F238E27FC236}">
                <a16:creationId xmlns:a16="http://schemas.microsoft.com/office/drawing/2014/main" id="{9C40EB0D-7110-43D7-85E7-BD1B4F35D475}"/>
              </a:ext>
              <a:ext uri="{C183D7F6-B498-43B3-948B-1728B52AA6E4}">
                <adec:decorative xmlns:adec="http://schemas.microsoft.com/office/drawing/2017/decorative" val="1"/>
              </a:ext>
            </a:extLst>
          </p:cNvPr>
          <p:cNvSpPr>
            <a:spLocks noChangeArrowheads="1"/>
          </p:cNvSpPr>
          <p:nvPr/>
        </p:nvSpPr>
        <p:spPr bwMode="auto">
          <a:xfrm>
            <a:off x="2174255" y="3242675"/>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s-ES_tradnl" altLang="en-US" sz="1361" dirty="0"/>
          </a:p>
        </p:txBody>
      </p:sp>
      <p:sp>
        <p:nvSpPr>
          <p:cNvPr id="9" name="AutoShape 7">
            <a:extLst>
              <a:ext uri="{FF2B5EF4-FFF2-40B4-BE49-F238E27FC236}">
                <a16:creationId xmlns:a16="http://schemas.microsoft.com/office/drawing/2014/main" id="{4D64EC8F-56F0-4497-9B9E-7ACD64BF392D}"/>
              </a:ext>
              <a:ext uri="{C183D7F6-B498-43B3-948B-1728B52AA6E4}">
                <adec:decorative xmlns:adec="http://schemas.microsoft.com/office/drawing/2017/decorative" val="1"/>
              </a:ext>
            </a:extLst>
          </p:cNvPr>
          <p:cNvSpPr>
            <a:spLocks noChangeArrowheads="1"/>
          </p:cNvSpPr>
          <p:nvPr/>
        </p:nvSpPr>
        <p:spPr bwMode="auto">
          <a:xfrm>
            <a:off x="3147972" y="3242675"/>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s-ES_tradnl" altLang="en-US" sz="1361" dirty="0"/>
          </a:p>
        </p:txBody>
      </p:sp>
      <p:sp>
        <p:nvSpPr>
          <p:cNvPr id="10" name="AutoShape 8">
            <a:extLst>
              <a:ext uri="{FF2B5EF4-FFF2-40B4-BE49-F238E27FC236}">
                <a16:creationId xmlns:a16="http://schemas.microsoft.com/office/drawing/2014/main" id="{2C50737C-69CE-4923-ADC8-291E6AAA36B3}"/>
              </a:ext>
              <a:ext uri="{C183D7F6-B498-43B3-948B-1728B52AA6E4}">
                <adec:decorative xmlns:adec="http://schemas.microsoft.com/office/drawing/2017/decorative" val="1"/>
              </a:ext>
            </a:extLst>
          </p:cNvPr>
          <p:cNvSpPr>
            <a:spLocks noChangeArrowheads="1"/>
          </p:cNvSpPr>
          <p:nvPr/>
        </p:nvSpPr>
        <p:spPr bwMode="auto">
          <a:xfrm>
            <a:off x="4149509" y="3242675"/>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s-ES_tradnl" altLang="en-US" sz="1361" dirty="0"/>
          </a:p>
        </p:txBody>
      </p:sp>
      <p:sp>
        <p:nvSpPr>
          <p:cNvPr id="11" name="AutoShape 9">
            <a:extLst>
              <a:ext uri="{FF2B5EF4-FFF2-40B4-BE49-F238E27FC236}">
                <a16:creationId xmlns:a16="http://schemas.microsoft.com/office/drawing/2014/main" id="{0425FCA6-A0DC-4BF5-B6EC-2FD86EF4A103}"/>
              </a:ext>
              <a:ext uri="{C183D7F6-B498-43B3-948B-1728B52AA6E4}">
                <adec:decorative xmlns:adec="http://schemas.microsoft.com/office/drawing/2017/decorative" val="1"/>
              </a:ext>
            </a:extLst>
          </p:cNvPr>
          <p:cNvSpPr>
            <a:spLocks noChangeArrowheads="1"/>
          </p:cNvSpPr>
          <p:nvPr/>
        </p:nvSpPr>
        <p:spPr bwMode="auto">
          <a:xfrm>
            <a:off x="5113582" y="3242674"/>
            <a:ext cx="166923" cy="227967"/>
          </a:xfrm>
          <a:prstGeom prst="diamond">
            <a:avLst/>
          </a:prstGeom>
          <a:solidFill>
            <a:srgbClr val="000099"/>
          </a:solidFill>
          <a:ln w="9525">
            <a:solidFill>
              <a:schemeClr val="tx1"/>
            </a:solidFill>
            <a:miter lim="800000"/>
            <a:headEnd/>
            <a:tailEnd/>
          </a:ln>
        </p:spPr>
        <p:txBody>
          <a:bodyPr wrap="none" anchor="ct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lgn="ctr" eaLnBrk="1" hangingPunct="1">
              <a:spcBef>
                <a:spcPct val="50000"/>
              </a:spcBef>
            </a:pPr>
            <a:endParaRPr lang="es-ES_tradnl" altLang="en-US" sz="1361" dirty="0"/>
          </a:p>
        </p:txBody>
      </p:sp>
      <p:sp>
        <p:nvSpPr>
          <p:cNvPr id="5" name="Rectangle 3" descr="Ejemplo de escala de evaluación que incluye los niveles: Muy pobre, pobre, promedio, bueno y muy bueno.">
            <a:extLst>
              <a:ext uri="{FF2B5EF4-FFF2-40B4-BE49-F238E27FC236}">
                <a16:creationId xmlns:a16="http://schemas.microsoft.com/office/drawing/2014/main" id="{071145C7-DADA-44A5-BC6C-C5CAB1DCA50A}"/>
              </a:ext>
            </a:extLst>
          </p:cNvPr>
          <p:cNvSpPr>
            <a:spLocks noChangeArrowheads="1"/>
          </p:cNvSpPr>
          <p:nvPr/>
        </p:nvSpPr>
        <p:spPr bwMode="auto">
          <a:xfrm>
            <a:off x="960276" y="3540612"/>
            <a:ext cx="517917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a:spcBef>
                <a:spcPct val="50000"/>
              </a:spcBef>
            </a:pPr>
            <a:r>
              <a:rPr lang="es-ES_tradnl" altLang="en-US" sz="1100" b="1" dirty="0">
                <a:latin typeface="Arial" pitchFamily="34" charset="0"/>
              </a:rPr>
              <a:t>Very Poor           Pobre	 Average	      Good              Very Good</a:t>
            </a:r>
          </a:p>
          <a:p>
            <a:pPr>
              <a:spcBef>
                <a:spcPct val="50000"/>
              </a:spcBef>
            </a:pPr>
            <a:r>
              <a:rPr lang="es-ES_tradnl" altLang="en-US" sz="1100" b="1" dirty="0">
                <a:latin typeface="Arial" pitchFamily="34" charset="0"/>
              </a:rPr>
              <a:t>    (1)                      (2)                  (3)                       (4)                      (5)</a:t>
            </a:r>
          </a:p>
        </p:txBody>
      </p:sp>
      <p:sp>
        <p:nvSpPr>
          <p:cNvPr id="13" name="TextBox 12" descr="Ejemplos de Indicadores:&#10;% de encuestados que calificaron la participación comunitaria del funcionario del gobierno como buena o muy buena&#10;&#10;% de encuestados que participan con regularidad en reuniones comunitarias&#10;">
            <a:extLst>
              <a:ext uri="{FF2B5EF4-FFF2-40B4-BE49-F238E27FC236}">
                <a16:creationId xmlns:a16="http://schemas.microsoft.com/office/drawing/2014/main" id="{F1468770-3597-43AE-9725-A0E2DB336844}"/>
              </a:ext>
            </a:extLst>
          </p:cNvPr>
          <p:cNvSpPr txBox="1"/>
          <p:nvPr/>
        </p:nvSpPr>
        <p:spPr>
          <a:xfrm>
            <a:off x="8388148" y="2386450"/>
            <a:ext cx="3596641"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_tradnl" b="1" dirty="0"/>
              <a:t>Ejemplos de Indicadores:</a:t>
            </a:r>
          </a:p>
          <a:p>
            <a:pPr marL="285750" indent="-285750">
              <a:buFont typeface="Arial" panose="020B0604020202020204" pitchFamily="34" charset="0"/>
              <a:buChar char="•"/>
            </a:pPr>
            <a:r>
              <a:rPr lang="es-ES_tradnl" dirty="0"/>
              <a:t>% de encuestados que calificaron la participación comunitaria del funcionario del gobierno como buena o muy buena</a:t>
            </a:r>
          </a:p>
          <a:p>
            <a:endParaRPr lang="es-ES_tradnl" dirty="0"/>
          </a:p>
          <a:p>
            <a:pPr marL="285750" indent="-285750">
              <a:buFont typeface="Arial" panose="020B0604020202020204" pitchFamily="34" charset="0"/>
              <a:buChar char="•"/>
            </a:pPr>
            <a:r>
              <a:rPr lang="es-ES_tradnl" dirty="0"/>
              <a:t>% de encuestados que participan con regularidad en reuniones comunitarias</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1623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3: Índice– Índices ">
            <a:extLst>
              <a:ext uri="{FF2B5EF4-FFF2-40B4-BE49-F238E27FC236}">
                <a16:creationId xmlns:a16="http://schemas.microsoft.com/office/drawing/2014/main" id="{E83B329D-07C9-4DBC-BD95-259AD363AFC3}"/>
              </a:ext>
            </a:extLst>
          </p:cNvPr>
          <p:cNvSpPr>
            <a:spLocks noGrp="1"/>
          </p:cNvSpPr>
          <p:nvPr>
            <p:ph type="ctrTitle"/>
          </p:nvPr>
        </p:nvSpPr>
        <p:spPr>
          <a:xfrm>
            <a:off x="533329" y="90915"/>
            <a:ext cx="10577453" cy="961175"/>
          </a:xfrm>
        </p:spPr>
        <p:txBody>
          <a:bodyPr>
            <a:normAutofit/>
          </a:bodyPr>
          <a:lstStyle/>
          <a:p>
            <a:pPr algn="l"/>
            <a:r>
              <a:rPr lang="es-ES_tradnl" sz="4400" dirty="0"/>
              <a:t>Índice– Índices </a:t>
            </a:r>
          </a:p>
        </p:txBody>
      </p:sp>
      <p:sp>
        <p:nvSpPr>
          <p:cNvPr id="3" name="Content Placeholder 2" descr="Un índice es un indicador que combina varios &quot;bits&quot; de datos en un total agregado.&#10;Es útil cuando el resultado que se debe medir tiene muchos elementos o dimensiones.&#10;">
            <a:extLst>
              <a:ext uri="{FF2B5EF4-FFF2-40B4-BE49-F238E27FC236}">
                <a16:creationId xmlns:a16="http://schemas.microsoft.com/office/drawing/2014/main" id="{7F6E15F0-E5D0-4DAB-BE03-C526799FF2CE}"/>
              </a:ext>
            </a:extLst>
          </p:cNvPr>
          <p:cNvSpPr>
            <a:spLocks noGrp="1"/>
          </p:cNvSpPr>
          <p:nvPr>
            <p:ph sz="quarter" idx="13"/>
          </p:nvPr>
        </p:nvSpPr>
        <p:spPr>
          <a:xfrm>
            <a:off x="603214" y="1324700"/>
            <a:ext cx="10562626" cy="4222660"/>
          </a:xfrm>
        </p:spPr>
        <p:txBody>
          <a:bodyPr>
            <a:normAutofit/>
          </a:bodyPr>
          <a:lstStyle/>
          <a:p>
            <a:pPr lvl="0"/>
            <a:r>
              <a:rPr lang="es-ES_tradnl" sz="2600" dirty="0">
                <a:solidFill>
                  <a:schemeClr val="tx1"/>
                </a:solidFill>
                <a:latin typeface="+mn-lt"/>
              </a:rPr>
              <a:t>Un índice es un indicador que combina varios "bits" de datos en un total agregado.</a:t>
            </a:r>
          </a:p>
          <a:p>
            <a:pPr lvl="0"/>
            <a:r>
              <a:rPr lang="es-ES_tradnl" sz="2600" dirty="0">
                <a:solidFill>
                  <a:schemeClr val="tx1"/>
                </a:solidFill>
                <a:latin typeface="+mn-lt"/>
              </a:rPr>
              <a:t>Es útil cuando el resultado que se debe medir tiene muchos elementos o dimensiones.</a:t>
            </a:r>
          </a:p>
        </p:txBody>
      </p:sp>
      <p:sp>
        <p:nvSpPr>
          <p:cNvPr id="9" name="TextBox 8" descr="Ejemplo: Organización de la Sociedad Civil (OSC) Índice de Sostenibilidad&#10;">
            <a:extLst>
              <a:ext uri="{FF2B5EF4-FFF2-40B4-BE49-F238E27FC236}">
                <a16:creationId xmlns:a16="http://schemas.microsoft.com/office/drawing/2014/main" id="{AA20D0D4-BB38-4BCF-819A-D4CBA3BF1E79}"/>
              </a:ext>
            </a:extLst>
          </p:cNvPr>
          <p:cNvSpPr txBox="1"/>
          <p:nvPr/>
        </p:nvSpPr>
        <p:spPr>
          <a:xfrm>
            <a:off x="533329" y="2917908"/>
            <a:ext cx="7713980" cy="707886"/>
          </a:xfrm>
          <a:prstGeom prst="rect">
            <a:avLst/>
          </a:prstGeom>
          <a:noFill/>
        </p:spPr>
        <p:txBody>
          <a:bodyPr wrap="square">
            <a:spAutoFit/>
          </a:bodyPr>
          <a:lstStyle/>
          <a:p>
            <a:pPr marL="0" lvl="0" indent="0">
              <a:spcAft>
                <a:spcPts val="600"/>
              </a:spcAft>
              <a:buNone/>
            </a:pPr>
            <a:r>
              <a:rPr lang="es-ES_tradnl" sz="2000" b="1" dirty="0">
                <a:solidFill>
                  <a:srgbClr val="002060"/>
                </a:solidFill>
                <a:latin typeface="+mn-lt"/>
              </a:rPr>
              <a:t>Ejemplo: Organización de la Sociedad Civil (OSC) Índice de Sostenibilidad</a:t>
            </a:r>
          </a:p>
        </p:txBody>
      </p:sp>
      <p:graphicFrame>
        <p:nvGraphicFramePr>
          <p:cNvPr id="7" name="Table 7" descr="Tabla que muestra un índice para medir la sostenibilidad de las Organizaciones de la Sociedad Civil (OSC). La tabla relaciona las categorías de evaluación con el puntaje obtenido por las OSC. ">
            <a:extLst>
              <a:ext uri="{FF2B5EF4-FFF2-40B4-BE49-F238E27FC236}">
                <a16:creationId xmlns:a16="http://schemas.microsoft.com/office/drawing/2014/main" id="{295288FA-5EC3-44C7-BBC0-A96876B4C031}"/>
              </a:ext>
            </a:extLst>
          </p:cNvPr>
          <p:cNvGraphicFramePr>
            <a:graphicFrameLocks noGrp="1"/>
          </p:cNvGraphicFramePr>
          <p:nvPr>
            <p:extLst>
              <p:ext uri="{D42A27DB-BD31-4B8C-83A1-F6EECF244321}">
                <p14:modId xmlns:p14="http://schemas.microsoft.com/office/powerpoint/2010/main" val="2120272066"/>
              </p:ext>
            </p:extLst>
          </p:nvPr>
        </p:nvGraphicFramePr>
        <p:xfrm>
          <a:off x="603214" y="3566160"/>
          <a:ext cx="6803426" cy="2743200"/>
        </p:xfrm>
        <a:graphic>
          <a:graphicData uri="http://schemas.openxmlformats.org/drawingml/2006/table">
            <a:tbl>
              <a:tblPr firstRow="1" bandRow="1">
                <a:tableStyleId>{5C22544A-7EE6-4342-B048-85BDC9FD1C3A}</a:tableStyleId>
              </a:tblPr>
              <a:tblGrid>
                <a:gridCol w="3954573">
                  <a:extLst>
                    <a:ext uri="{9D8B030D-6E8A-4147-A177-3AD203B41FA5}">
                      <a16:colId xmlns:a16="http://schemas.microsoft.com/office/drawing/2014/main" val="2499614167"/>
                    </a:ext>
                  </a:extLst>
                </a:gridCol>
                <a:gridCol w="1410744">
                  <a:extLst>
                    <a:ext uri="{9D8B030D-6E8A-4147-A177-3AD203B41FA5}">
                      <a16:colId xmlns:a16="http://schemas.microsoft.com/office/drawing/2014/main" val="2117823719"/>
                    </a:ext>
                  </a:extLst>
                </a:gridCol>
                <a:gridCol w="1438109">
                  <a:extLst>
                    <a:ext uri="{9D8B030D-6E8A-4147-A177-3AD203B41FA5}">
                      <a16:colId xmlns:a16="http://schemas.microsoft.com/office/drawing/2014/main" val="3721969683"/>
                    </a:ext>
                  </a:extLst>
                </a:gridCol>
              </a:tblGrid>
              <a:tr h="370840">
                <a:tc>
                  <a:txBody>
                    <a:bodyPr/>
                    <a:lstStyle/>
                    <a:p>
                      <a:pPr algn="ctr"/>
                      <a:r>
                        <a:rPr lang="es-CO" sz="1400" noProof="0" dirty="0"/>
                        <a:t>Categoría</a:t>
                      </a:r>
                    </a:p>
                  </a:txBody>
                  <a:tcPr anchor="ctr"/>
                </a:tc>
                <a:tc>
                  <a:txBody>
                    <a:bodyPr/>
                    <a:lstStyle/>
                    <a:p>
                      <a:pPr algn="ctr"/>
                      <a:r>
                        <a:rPr lang="es-CO" sz="1400" noProof="0" dirty="0"/>
                        <a:t>Rango de Puntuación</a:t>
                      </a:r>
                    </a:p>
                  </a:txBody>
                  <a:tcPr anchor="ctr"/>
                </a:tc>
                <a:tc>
                  <a:txBody>
                    <a:bodyPr/>
                    <a:lstStyle/>
                    <a:p>
                      <a:pPr algn="ctr"/>
                      <a:r>
                        <a:rPr lang="es-CO" sz="1400" noProof="0" dirty="0"/>
                        <a:t>Puntuación </a:t>
                      </a:r>
                    </a:p>
                  </a:txBody>
                  <a:tcPr anchor="ctr"/>
                </a:tc>
                <a:extLst>
                  <a:ext uri="{0D108BD9-81ED-4DB2-BD59-A6C34878D82A}">
                    <a16:rowId xmlns:a16="http://schemas.microsoft.com/office/drawing/2014/main" val="3227618007"/>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mn-lt"/>
                          <a:ea typeface="+mn-ea"/>
                          <a:cs typeface="+mn-cs"/>
                        </a:rPr>
                        <a:t>Capacidad Corporativa</a:t>
                      </a:r>
                      <a:endPar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s-CO" sz="1400" noProof="0" dirty="0"/>
                        <a:t>1-5</a:t>
                      </a:r>
                    </a:p>
                  </a:txBody>
                  <a:tcPr/>
                </a:tc>
                <a:tc>
                  <a:txBody>
                    <a:bodyPr/>
                    <a:lstStyle/>
                    <a:p>
                      <a:pPr algn="ctr"/>
                      <a:r>
                        <a:rPr lang="es-CO" sz="1400" noProof="0" dirty="0"/>
                        <a:t>3</a:t>
                      </a:r>
                    </a:p>
                  </a:txBody>
                  <a:tcPr/>
                </a:tc>
                <a:extLst>
                  <a:ext uri="{0D108BD9-81ED-4DB2-BD59-A6C34878D82A}">
                    <a16:rowId xmlns:a16="http://schemas.microsoft.com/office/drawing/2014/main" val="1428459192"/>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noProof="0" dirty="0"/>
                        <a:t>Viabilidad financiera</a:t>
                      </a:r>
                      <a:endPar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noProof="0" dirty="0"/>
                        <a:t>1-5</a:t>
                      </a:r>
                    </a:p>
                  </a:txBody>
                  <a:tcPr/>
                </a:tc>
                <a:tc>
                  <a:txBody>
                    <a:bodyPr/>
                    <a:lstStyle/>
                    <a:p>
                      <a:pPr algn="ctr"/>
                      <a:r>
                        <a:rPr lang="es-CO" sz="1400" noProof="0" dirty="0"/>
                        <a:t>2</a:t>
                      </a:r>
                    </a:p>
                  </a:txBody>
                  <a:tcPr/>
                </a:tc>
                <a:extLst>
                  <a:ext uri="{0D108BD9-81ED-4DB2-BD59-A6C34878D82A}">
                    <a16:rowId xmlns:a16="http://schemas.microsoft.com/office/drawing/2014/main" val="846100047"/>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Promoción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noProof="0" dirty="0"/>
                        <a:t>1-5</a:t>
                      </a:r>
                    </a:p>
                  </a:txBody>
                  <a:tcPr/>
                </a:tc>
                <a:tc>
                  <a:txBody>
                    <a:bodyPr/>
                    <a:lstStyle/>
                    <a:p>
                      <a:pPr algn="ctr"/>
                      <a:r>
                        <a:rPr lang="es-CO" sz="1400" noProof="0" dirty="0"/>
                        <a:t>5</a:t>
                      </a:r>
                    </a:p>
                  </a:txBody>
                  <a:tcPr/>
                </a:tc>
                <a:extLst>
                  <a:ext uri="{0D108BD9-81ED-4DB2-BD59-A6C34878D82A}">
                    <a16:rowId xmlns:a16="http://schemas.microsoft.com/office/drawing/2014/main" val="613190119"/>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Prestación de Servicios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noProof="0" dirty="0"/>
                        <a:t>1-5</a:t>
                      </a:r>
                    </a:p>
                  </a:txBody>
                  <a:tcPr/>
                </a:tc>
                <a:tc>
                  <a:txBody>
                    <a:bodyPr/>
                    <a:lstStyle/>
                    <a:p>
                      <a:pPr algn="ctr"/>
                      <a:r>
                        <a:rPr lang="es-CO" sz="1400" noProof="0" dirty="0"/>
                        <a:t>1</a:t>
                      </a:r>
                    </a:p>
                  </a:txBody>
                  <a:tcPr/>
                </a:tc>
                <a:extLst>
                  <a:ext uri="{0D108BD9-81ED-4DB2-BD59-A6C34878D82A}">
                    <a16:rowId xmlns:a16="http://schemas.microsoft.com/office/drawing/2014/main" val="3632457948"/>
                  </a:ext>
                </a:extLst>
              </a:tr>
              <a:tr h="370840">
                <a:tc>
                  <a:txBody>
                    <a:bodyPr/>
                    <a:lstStyle/>
                    <a:p>
                      <a:pPr marL="346075"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rPr>
                        <a:t>Imagen Pública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noProof="0" dirty="0"/>
                        <a:t>1-5</a:t>
                      </a:r>
                    </a:p>
                  </a:txBody>
                  <a:tcPr/>
                </a:tc>
                <a:tc>
                  <a:txBody>
                    <a:bodyPr/>
                    <a:lstStyle/>
                    <a:p>
                      <a:pPr algn="ctr"/>
                      <a:r>
                        <a:rPr lang="es-CO" sz="1400" noProof="0" dirty="0"/>
                        <a:t>3</a:t>
                      </a:r>
                    </a:p>
                  </a:txBody>
                  <a:tcPr/>
                </a:tc>
                <a:extLst>
                  <a:ext uri="{0D108BD9-81ED-4DB2-BD59-A6C34878D82A}">
                    <a16:rowId xmlns:a16="http://schemas.microsoft.com/office/drawing/2014/main" val="463303997"/>
                  </a:ext>
                </a:extLst>
              </a:tr>
              <a:tr h="370840">
                <a:tc>
                  <a:txBody>
                    <a:bodyPr/>
                    <a:lstStyle/>
                    <a:p>
                      <a:pPr marL="60325" marR="0" lvl="1"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Total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5- 25</a:t>
                      </a:r>
                    </a:p>
                  </a:txBody>
                  <a:tcPr/>
                </a:tc>
                <a:tc>
                  <a:txBody>
                    <a:bodyPr/>
                    <a:lstStyle/>
                    <a:p>
                      <a:pPr algn="ctr"/>
                      <a:r>
                        <a:rPr lang="en-US" sz="1400" b="1" dirty="0"/>
                        <a:t>14</a:t>
                      </a:r>
                    </a:p>
                  </a:txBody>
                  <a:tcPr/>
                </a:tc>
                <a:extLst>
                  <a:ext uri="{0D108BD9-81ED-4DB2-BD59-A6C34878D82A}">
                    <a16:rowId xmlns:a16="http://schemas.microsoft.com/office/drawing/2014/main" val="4197430455"/>
                  </a:ext>
                </a:extLst>
              </a:tr>
            </a:tbl>
          </a:graphicData>
        </a:graphic>
      </p:graphicFrame>
      <p:sp>
        <p:nvSpPr>
          <p:cNvPr id="6" name="TextBox 5" descr="Ejemplo de Indicadores:&#10;# o % de OSCs que mejoraron su puntaje de índice en comparación con el año anterior.&#10;# o % de OSCs con un puntaje  índice de 12 o más&#10;# de categorías calificadas con un puntaje de 3 o más para las OSCs apoyadas&#10;">
            <a:extLst>
              <a:ext uri="{FF2B5EF4-FFF2-40B4-BE49-F238E27FC236}">
                <a16:creationId xmlns:a16="http://schemas.microsoft.com/office/drawing/2014/main" id="{99EDFF58-C453-4121-91CD-10A7300FD724}"/>
              </a:ext>
            </a:extLst>
          </p:cNvPr>
          <p:cNvSpPr txBox="1"/>
          <p:nvPr/>
        </p:nvSpPr>
        <p:spPr>
          <a:xfrm>
            <a:off x="7650993" y="3606062"/>
            <a:ext cx="4065376"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_tradnl" b="1" dirty="0">
                <a:solidFill>
                  <a:schemeClr val="tx1"/>
                </a:solidFill>
              </a:rPr>
              <a:t>Ejemplo de Indicadores:</a:t>
            </a:r>
          </a:p>
          <a:p>
            <a:pPr marL="285750" indent="-285750">
              <a:buFont typeface="Arial" panose="020B0604020202020204" pitchFamily="34" charset="0"/>
              <a:buChar char="•"/>
            </a:pPr>
            <a:r>
              <a:rPr lang="es-ES_tradnl" dirty="0">
                <a:solidFill>
                  <a:schemeClr val="tx1"/>
                </a:solidFill>
              </a:rPr>
              <a:t># o % de OSCs que mejoraron su puntaje de índice en comparación con el año anterior.</a:t>
            </a:r>
          </a:p>
          <a:p>
            <a:pPr marL="285750" indent="-285750">
              <a:buFont typeface="Arial" panose="020B0604020202020204" pitchFamily="34" charset="0"/>
              <a:buChar char="•"/>
            </a:pPr>
            <a:r>
              <a:rPr lang="es-ES_tradnl" dirty="0">
                <a:solidFill>
                  <a:schemeClr val="tx1"/>
                </a:solidFill>
              </a:rPr>
              <a:t># o % de OSCs con un puntaje  índice de 12 o más</a:t>
            </a:r>
          </a:p>
          <a:p>
            <a:pPr marL="285750" indent="-285750">
              <a:buFont typeface="Arial" panose="020B0604020202020204" pitchFamily="34" charset="0"/>
              <a:buChar char="•"/>
            </a:pPr>
            <a:r>
              <a:rPr lang="es-ES_tradnl" dirty="0">
                <a:solidFill>
                  <a:schemeClr val="tx1"/>
                </a:solidFill>
              </a:rPr>
              <a:t># de categorías calificadas con un puntaje de 3 o más para las OSCs apoyadas</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2518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4: Escalas de Hitos">
            <a:extLst>
              <a:ext uri="{FF2B5EF4-FFF2-40B4-BE49-F238E27FC236}">
                <a16:creationId xmlns:a16="http://schemas.microsoft.com/office/drawing/2014/main" id="{E83B329D-07C9-4DBC-BD95-259AD363AFC3}"/>
              </a:ext>
            </a:extLst>
          </p:cNvPr>
          <p:cNvSpPr>
            <a:spLocks noGrp="1"/>
          </p:cNvSpPr>
          <p:nvPr>
            <p:ph type="ctrTitle"/>
          </p:nvPr>
        </p:nvSpPr>
        <p:spPr>
          <a:xfrm>
            <a:off x="493670" y="182880"/>
            <a:ext cx="10577453" cy="961175"/>
          </a:xfrm>
        </p:spPr>
        <p:txBody>
          <a:bodyPr>
            <a:normAutofit/>
          </a:bodyPr>
          <a:lstStyle/>
          <a:p>
            <a:pPr algn="l"/>
            <a:r>
              <a:rPr lang="es-ES_tradnl" sz="4400" dirty="0"/>
              <a:t>Escalas de Hitos</a:t>
            </a:r>
          </a:p>
        </p:txBody>
      </p:sp>
      <p:sp>
        <p:nvSpPr>
          <p:cNvPr id="3" name="Content Placeholder 2" descr="Se usa cuando los eventos ocurren en secuencia y el avance se puede dividir en una serie de pasos definidos.&#10;">
            <a:extLst>
              <a:ext uri="{FF2B5EF4-FFF2-40B4-BE49-F238E27FC236}">
                <a16:creationId xmlns:a16="http://schemas.microsoft.com/office/drawing/2014/main" id="{7F6E15F0-E5D0-4DAB-BE03-C526799FF2CE}"/>
              </a:ext>
              <a:ext uri="{C183D7F6-B498-43B3-948B-1728B52AA6E4}">
                <adec:decorative xmlns:adec="http://schemas.microsoft.com/office/drawing/2017/decorative" val="0"/>
              </a:ext>
            </a:extLst>
          </p:cNvPr>
          <p:cNvSpPr>
            <a:spLocks noGrp="1"/>
          </p:cNvSpPr>
          <p:nvPr>
            <p:ph sz="quarter" idx="13"/>
          </p:nvPr>
        </p:nvSpPr>
        <p:spPr>
          <a:xfrm>
            <a:off x="428369" y="1384260"/>
            <a:ext cx="10597479" cy="955909"/>
          </a:xfrm>
        </p:spPr>
        <p:txBody>
          <a:bodyPr/>
          <a:lstStyle/>
          <a:p>
            <a:pPr marL="0" indent="0">
              <a:buNone/>
              <a:defRPr/>
            </a:pPr>
            <a:r>
              <a:rPr lang="es-ES_tradnl" sz="2400" dirty="0"/>
              <a:t>Se usa cuando los eventos ocurren en secuencia y el avance se puede dividir en una serie de pasos definidos.</a:t>
            </a:r>
            <a:endParaRPr lang="es-ES_tradnl" sz="378" b="1" dirty="0"/>
          </a:p>
        </p:txBody>
      </p:sp>
      <p:sp>
        <p:nvSpPr>
          <p:cNvPr id="5" name="Rectangle 5" descr="Ejemplo: Escala de hitos de la reforma legal&#10;Fase 1  Grupos interesados ​​proponen un cambio legislativo&#10;Fase 2  Se presenta el problema al comité legislativo pertinente&#10;Fase 3  Se redacta el proyecto de ley&#10;Fase  4  La Legislatura debate el proyecto de ley.&#10;Fase  5  La Legislatura aprueba la ley.&#10;Fase  6  El Poder Ejecutivo aprueba la ley.&#10;">
            <a:extLst>
              <a:ext uri="{FF2B5EF4-FFF2-40B4-BE49-F238E27FC236}">
                <a16:creationId xmlns:a16="http://schemas.microsoft.com/office/drawing/2014/main" id="{F532732D-7682-4FB2-8F26-A247315B0CFD}"/>
              </a:ext>
            </a:extLst>
          </p:cNvPr>
          <p:cNvSpPr txBox="1">
            <a:spLocks noChangeArrowheads="1"/>
          </p:cNvSpPr>
          <p:nvPr/>
        </p:nvSpPr>
        <p:spPr bwMode="auto">
          <a:xfrm>
            <a:off x="428369" y="2435634"/>
            <a:ext cx="7439490" cy="289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buNone/>
              <a:defRPr/>
            </a:pPr>
            <a:r>
              <a:rPr lang="es-ES_tradnl" sz="2400" b="1" dirty="0">
                <a:solidFill>
                  <a:schemeClr val="tx1"/>
                </a:solidFill>
              </a:rPr>
              <a:t>Ejemplo: Escala de hitos de la reforma legal</a:t>
            </a:r>
          </a:p>
          <a:p>
            <a:pPr marL="0" indent="0">
              <a:buNone/>
              <a:defRPr/>
            </a:pPr>
            <a:r>
              <a:rPr lang="es-ES_tradnl" sz="2200" dirty="0">
                <a:solidFill>
                  <a:srgbClr val="990000"/>
                </a:solidFill>
                <a:effectLst>
                  <a:outerShdw blurRad="38100" dist="38100" dir="2700000" algn="tl">
                    <a:srgbClr val="C0C0C0"/>
                  </a:outerShdw>
                </a:effectLst>
              </a:rPr>
              <a:t>Fase 1</a:t>
            </a:r>
            <a:r>
              <a:rPr lang="es-ES_tradnl" sz="2200" dirty="0"/>
              <a:t>  Grupos interesados ​​proponen un cambio legislativo</a:t>
            </a:r>
          </a:p>
          <a:p>
            <a:pPr marL="0" indent="0">
              <a:buNone/>
              <a:defRPr/>
            </a:pPr>
            <a:r>
              <a:rPr lang="es-ES_tradnl" sz="2200" dirty="0">
                <a:solidFill>
                  <a:srgbClr val="990000"/>
                </a:solidFill>
                <a:effectLst>
                  <a:outerShdw blurRad="38100" dist="38100" dir="2700000" algn="tl">
                    <a:srgbClr val="C0C0C0"/>
                  </a:outerShdw>
                </a:effectLst>
              </a:rPr>
              <a:t>Fase 2</a:t>
            </a:r>
            <a:r>
              <a:rPr lang="es-ES_tradnl" sz="2200" dirty="0"/>
              <a:t>  Se presenta el problema al comité legislativo pertinente</a:t>
            </a:r>
          </a:p>
          <a:p>
            <a:pPr marL="0" indent="0">
              <a:buNone/>
              <a:defRPr/>
            </a:pPr>
            <a:r>
              <a:rPr lang="es-ES_tradnl" sz="2200" dirty="0">
                <a:solidFill>
                  <a:srgbClr val="990000"/>
                </a:solidFill>
                <a:effectLst>
                  <a:outerShdw blurRad="38100" dist="38100" dir="2700000" algn="tl">
                    <a:srgbClr val="C0C0C0"/>
                  </a:outerShdw>
                </a:effectLst>
              </a:rPr>
              <a:t>Fase 3</a:t>
            </a:r>
            <a:r>
              <a:rPr lang="es-ES_tradnl" sz="2200" dirty="0"/>
              <a:t>  Se redacta el proyecto de ley</a:t>
            </a:r>
          </a:p>
          <a:p>
            <a:pPr marL="0" indent="0">
              <a:buNone/>
              <a:defRPr/>
            </a:pPr>
            <a:r>
              <a:rPr lang="es-ES_tradnl" sz="2200" dirty="0">
                <a:solidFill>
                  <a:srgbClr val="990000"/>
                </a:solidFill>
                <a:effectLst>
                  <a:outerShdw blurRad="38100" dist="38100" dir="2700000" algn="tl">
                    <a:srgbClr val="C0C0C0"/>
                  </a:outerShdw>
                </a:effectLst>
              </a:rPr>
              <a:t>Fase  4</a:t>
            </a:r>
            <a:r>
              <a:rPr lang="es-ES_tradnl" sz="2200" dirty="0"/>
              <a:t>  La Legislatura debate el proyecto de ley.</a:t>
            </a:r>
          </a:p>
          <a:p>
            <a:pPr marL="0" indent="0">
              <a:buNone/>
              <a:defRPr/>
            </a:pPr>
            <a:r>
              <a:rPr lang="es-ES_tradnl" sz="2200" dirty="0">
                <a:solidFill>
                  <a:srgbClr val="990000"/>
                </a:solidFill>
                <a:effectLst>
                  <a:outerShdw blurRad="38100" dist="38100" dir="2700000" algn="tl">
                    <a:srgbClr val="C0C0C0"/>
                  </a:outerShdw>
                </a:effectLst>
              </a:rPr>
              <a:t>Fase  5</a:t>
            </a:r>
            <a:r>
              <a:rPr lang="es-ES_tradnl" sz="2200" dirty="0"/>
              <a:t>  La Legislatura aprueba la ley.</a:t>
            </a:r>
          </a:p>
          <a:p>
            <a:pPr marL="0" indent="0">
              <a:buNone/>
              <a:defRPr/>
            </a:pPr>
            <a:r>
              <a:rPr lang="es-ES_tradnl" sz="2200" dirty="0">
                <a:solidFill>
                  <a:srgbClr val="990000"/>
                </a:solidFill>
                <a:effectLst>
                  <a:outerShdw blurRad="38100" dist="38100" dir="2700000" algn="tl">
                    <a:srgbClr val="C0C0C0"/>
                  </a:outerShdw>
                </a:effectLst>
              </a:rPr>
              <a:t>Fase  6</a:t>
            </a:r>
            <a:r>
              <a:rPr lang="es-ES_tradnl" sz="2200" dirty="0"/>
              <a:t>  El Poder Ejecutivo aprueba la ley.</a:t>
            </a:r>
          </a:p>
        </p:txBody>
      </p:sp>
      <p:sp>
        <p:nvSpPr>
          <p:cNvPr id="6" name="TextBox 5" descr="Ejemplos de indicadores:&#10;&#10;# de fases del proceso de reforma legal concluidas&#10;# o % de leyes que han completado 2 o más fases en el último año&#10;# o % de leyes que fueron aprobadas por el poder ejecutivo&#10;">
            <a:extLst>
              <a:ext uri="{FF2B5EF4-FFF2-40B4-BE49-F238E27FC236}">
                <a16:creationId xmlns:a16="http://schemas.microsoft.com/office/drawing/2014/main" id="{90569ED7-FE5E-4616-91A7-57445BDC7810}"/>
              </a:ext>
            </a:extLst>
          </p:cNvPr>
          <p:cNvSpPr txBox="1"/>
          <p:nvPr/>
        </p:nvSpPr>
        <p:spPr>
          <a:xfrm>
            <a:off x="7996255" y="2435634"/>
            <a:ext cx="3291840"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_tradnl" b="1" dirty="0"/>
              <a:t>Ejemplos de indicadores:</a:t>
            </a:r>
          </a:p>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r>
              <a:rPr lang="es-ES_tradnl" dirty="0"/>
              <a:t># de fases del proceso de reforma legal concluidas</a:t>
            </a:r>
          </a:p>
          <a:p>
            <a:pPr marL="285750" indent="-285750">
              <a:buFont typeface="Arial" panose="020B0604020202020204" pitchFamily="34" charset="0"/>
              <a:buChar char="•"/>
            </a:pPr>
            <a:r>
              <a:rPr lang="es-ES_tradnl" dirty="0"/>
              <a:t># o % de leyes que han completado 2 o más fases en el último año</a:t>
            </a:r>
          </a:p>
          <a:p>
            <a:pPr marL="285750" indent="-285750">
              <a:buFont typeface="Arial" panose="020B0604020202020204" pitchFamily="34" charset="0"/>
              <a:buChar char="•"/>
            </a:pPr>
            <a:r>
              <a:rPr lang="es-ES_tradnl" dirty="0"/>
              <a:t># o % de leyes que fueron aprobadas por el poder ejecutivo</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6202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5: Lista de Verificación">
            <a:extLst>
              <a:ext uri="{FF2B5EF4-FFF2-40B4-BE49-F238E27FC236}">
                <a16:creationId xmlns:a16="http://schemas.microsoft.com/office/drawing/2014/main" id="{E83B329D-07C9-4DBC-BD95-259AD363AFC3}"/>
              </a:ext>
            </a:extLst>
          </p:cNvPr>
          <p:cNvSpPr>
            <a:spLocks noGrp="1"/>
          </p:cNvSpPr>
          <p:nvPr>
            <p:ph type="ctrTitle"/>
          </p:nvPr>
        </p:nvSpPr>
        <p:spPr>
          <a:xfrm>
            <a:off x="620834" y="105056"/>
            <a:ext cx="10577453" cy="961175"/>
          </a:xfrm>
        </p:spPr>
        <p:txBody>
          <a:bodyPr>
            <a:normAutofit/>
          </a:bodyPr>
          <a:lstStyle/>
          <a:p>
            <a:pPr algn="l"/>
            <a:r>
              <a:rPr lang="es-ES_tradnl" sz="4400" dirty="0"/>
              <a:t>Lista de Verificación</a:t>
            </a:r>
          </a:p>
        </p:txBody>
      </p:sp>
      <p:sp>
        <p:nvSpPr>
          <p:cNvPr id="3" name="Content Placeholder 2" descr="Lista de criterios presentes o ausentes.&#10;Puede contar el número de elementos marcados para convertir la lista en un indicador cuantitativo.&#10;">
            <a:extLst>
              <a:ext uri="{FF2B5EF4-FFF2-40B4-BE49-F238E27FC236}">
                <a16:creationId xmlns:a16="http://schemas.microsoft.com/office/drawing/2014/main" id="{7F6E15F0-E5D0-4DAB-BE03-C526799FF2CE}"/>
              </a:ext>
            </a:extLst>
          </p:cNvPr>
          <p:cNvSpPr>
            <a:spLocks noGrp="1"/>
          </p:cNvSpPr>
          <p:nvPr>
            <p:ph sz="quarter" idx="13"/>
          </p:nvPr>
        </p:nvSpPr>
        <p:spPr>
          <a:xfrm>
            <a:off x="620834" y="1297955"/>
            <a:ext cx="11225725" cy="3586931"/>
          </a:xfrm>
        </p:spPr>
        <p:txBody>
          <a:bodyPr>
            <a:normAutofit/>
          </a:bodyPr>
          <a:lstStyle/>
          <a:p>
            <a:pPr>
              <a:buFont typeface="Arial" panose="020B0604020202020204" pitchFamily="34" charset="0"/>
              <a:buChar char="•"/>
            </a:pPr>
            <a:r>
              <a:rPr lang="es-ES_tradnl" altLang="en-US" sz="2600" dirty="0"/>
              <a:t>Lista de criterios presentes o ausentes.</a:t>
            </a:r>
          </a:p>
          <a:p>
            <a:pPr>
              <a:buFont typeface="Arial" panose="020B0604020202020204" pitchFamily="34" charset="0"/>
              <a:buChar char="•"/>
            </a:pPr>
            <a:r>
              <a:rPr lang="es-ES_tradnl" altLang="en-US" sz="2600" dirty="0"/>
              <a:t>Puede contar el número de elementos marcados para convertir la lista en un indicador cuantitativo.</a:t>
            </a:r>
            <a:endParaRPr lang="es-ES_tradnl" dirty="0"/>
          </a:p>
        </p:txBody>
      </p:sp>
      <p:sp>
        <p:nvSpPr>
          <p:cNvPr id="9" name="TextBox 8" descr="Ejemplo: Lista de verificación de Observaciones&#10;">
            <a:extLst>
              <a:ext uri="{FF2B5EF4-FFF2-40B4-BE49-F238E27FC236}">
                <a16:creationId xmlns:a16="http://schemas.microsoft.com/office/drawing/2014/main" id="{F2998396-9CF6-4B41-A97A-68ABB86395E3}"/>
              </a:ext>
            </a:extLst>
          </p:cNvPr>
          <p:cNvSpPr txBox="1"/>
          <p:nvPr/>
        </p:nvSpPr>
        <p:spPr>
          <a:xfrm>
            <a:off x="1054100" y="2868414"/>
            <a:ext cx="7957820" cy="461665"/>
          </a:xfrm>
          <a:prstGeom prst="rect">
            <a:avLst/>
          </a:prstGeom>
          <a:noFill/>
        </p:spPr>
        <p:txBody>
          <a:bodyPr wrap="square">
            <a:spAutoFit/>
          </a:bodyPr>
          <a:lstStyle/>
          <a:p>
            <a:pPr marL="0" indent="0">
              <a:buNone/>
            </a:pPr>
            <a:r>
              <a:rPr lang="es-ES_tradnl" sz="2400" b="1" dirty="0">
                <a:solidFill>
                  <a:srgbClr val="002F6C"/>
                </a:solidFill>
              </a:rPr>
              <a:t>Ejemplo: Lista de verificación de Observaciones</a:t>
            </a:r>
          </a:p>
        </p:txBody>
      </p:sp>
      <p:graphicFrame>
        <p:nvGraphicFramePr>
          <p:cNvPr id="6" name="Table 7" descr="Lista de Verificación de Observación, usada para registrar si se están aplicando ciertas técnicas. &#10;">
            <a:extLst>
              <a:ext uri="{FF2B5EF4-FFF2-40B4-BE49-F238E27FC236}">
                <a16:creationId xmlns:a16="http://schemas.microsoft.com/office/drawing/2014/main" id="{F0BFEA33-D3BE-49C2-BA11-38B54435A679}"/>
              </a:ext>
            </a:extLst>
          </p:cNvPr>
          <p:cNvGraphicFramePr>
            <a:graphicFrameLocks noGrp="1"/>
          </p:cNvGraphicFramePr>
          <p:nvPr>
            <p:extLst>
              <p:ext uri="{D42A27DB-BD31-4B8C-83A1-F6EECF244321}">
                <p14:modId xmlns:p14="http://schemas.microsoft.com/office/powerpoint/2010/main" val="1030631104"/>
              </p:ext>
            </p:extLst>
          </p:nvPr>
        </p:nvGraphicFramePr>
        <p:xfrm>
          <a:off x="1310640" y="3393440"/>
          <a:ext cx="3931920" cy="2595880"/>
        </p:xfrm>
        <a:graphic>
          <a:graphicData uri="http://schemas.openxmlformats.org/drawingml/2006/table">
            <a:tbl>
              <a:tblPr firstRow="1" bandRow="1">
                <a:tableStyleId>{5C22544A-7EE6-4342-B048-85BDC9FD1C3A}</a:tableStyleId>
              </a:tblPr>
              <a:tblGrid>
                <a:gridCol w="2113280">
                  <a:extLst>
                    <a:ext uri="{9D8B030D-6E8A-4147-A177-3AD203B41FA5}">
                      <a16:colId xmlns:a16="http://schemas.microsoft.com/office/drawing/2014/main" val="22340841"/>
                    </a:ext>
                  </a:extLst>
                </a:gridCol>
                <a:gridCol w="1818640">
                  <a:extLst>
                    <a:ext uri="{9D8B030D-6E8A-4147-A177-3AD203B41FA5}">
                      <a16:colId xmlns:a16="http://schemas.microsoft.com/office/drawing/2014/main" val="946987647"/>
                    </a:ext>
                  </a:extLst>
                </a:gridCol>
              </a:tblGrid>
              <a:tr h="370840">
                <a:tc>
                  <a:txBody>
                    <a:bodyPr/>
                    <a:lstStyle/>
                    <a:p>
                      <a:pPr algn="ctr"/>
                      <a:r>
                        <a:rPr lang="es-CO" noProof="0" dirty="0"/>
                        <a:t>Práctica </a:t>
                      </a:r>
                    </a:p>
                  </a:txBody>
                  <a:tcPr/>
                </a:tc>
                <a:tc>
                  <a:txBody>
                    <a:bodyPr/>
                    <a:lstStyle/>
                    <a:p>
                      <a:pPr algn="ctr"/>
                      <a:r>
                        <a:rPr lang="es-CO" noProof="0" dirty="0"/>
                        <a:t>Observado</a:t>
                      </a:r>
                    </a:p>
                  </a:txBody>
                  <a:tcPr/>
                </a:tc>
                <a:extLst>
                  <a:ext uri="{0D108BD9-81ED-4DB2-BD59-A6C34878D82A}">
                    <a16:rowId xmlns:a16="http://schemas.microsoft.com/office/drawing/2014/main" val="730253135"/>
                  </a:ext>
                </a:extLst>
              </a:tr>
              <a:tr h="370840">
                <a:tc>
                  <a:txBody>
                    <a:bodyPr/>
                    <a:lstStyle/>
                    <a:p>
                      <a:r>
                        <a:rPr lang="es-CO" altLang="en-US" sz="1800" noProof="0" dirty="0"/>
                        <a:t>Técnica 1: </a:t>
                      </a:r>
                      <a:endParaRPr lang="es-CO" noProof="0" dirty="0"/>
                    </a:p>
                  </a:txBody>
                  <a:tcPr/>
                </a:tc>
                <a:tc>
                  <a:txBody>
                    <a:bodyPr/>
                    <a:lstStyle/>
                    <a:p>
                      <a:pPr algn="ctr"/>
                      <a:r>
                        <a:rPr lang="es-CO" noProof="0" dirty="0"/>
                        <a:t>Sí</a:t>
                      </a:r>
                    </a:p>
                  </a:txBody>
                  <a:tcPr/>
                </a:tc>
                <a:extLst>
                  <a:ext uri="{0D108BD9-81ED-4DB2-BD59-A6C34878D82A}">
                    <a16:rowId xmlns:a16="http://schemas.microsoft.com/office/drawing/2014/main" val="975326570"/>
                  </a:ext>
                </a:extLst>
              </a:tr>
              <a:tr h="370840">
                <a:tc>
                  <a:txBody>
                    <a:bodyPr/>
                    <a:lstStyle/>
                    <a:p>
                      <a:r>
                        <a:rPr lang="es-CO" altLang="en-US" sz="1800" noProof="0" dirty="0"/>
                        <a:t>Técnica 2: </a:t>
                      </a:r>
                      <a:endParaRPr lang="es-CO" noProof="0" dirty="0"/>
                    </a:p>
                  </a:txBody>
                  <a:tcPr/>
                </a:tc>
                <a:tc>
                  <a:txBody>
                    <a:bodyPr/>
                    <a:lstStyle/>
                    <a:p>
                      <a:pPr algn="ctr"/>
                      <a:r>
                        <a:rPr lang="es-CO" noProof="0" dirty="0"/>
                        <a:t>No</a:t>
                      </a:r>
                    </a:p>
                  </a:txBody>
                  <a:tcPr/>
                </a:tc>
                <a:extLst>
                  <a:ext uri="{0D108BD9-81ED-4DB2-BD59-A6C34878D82A}">
                    <a16:rowId xmlns:a16="http://schemas.microsoft.com/office/drawing/2014/main" val="194049734"/>
                  </a:ext>
                </a:extLst>
              </a:tr>
              <a:tr h="370840">
                <a:tc>
                  <a:txBody>
                    <a:bodyPr/>
                    <a:lstStyle/>
                    <a:p>
                      <a:r>
                        <a:rPr lang="es-CO" altLang="en-US" sz="1800" noProof="0" dirty="0"/>
                        <a:t>Técnica 3: </a:t>
                      </a:r>
                      <a:endParaRPr lang="es-CO" noProof="0" dirty="0"/>
                    </a:p>
                  </a:txBody>
                  <a:tcPr/>
                </a:tc>
                <a:tc>
                  <a:txBody>
                    <a:bodyPr/>
                    <a:lstStyle/>
                    <a:p>
                      <a:pPr algn="ctr"/>
                      <a:r>
                        <a:rPr lang="es-CO" noProof="0" dirty="0"/>
                        <a:t>No</a:t>
                      </a:r>
                    </a:p>
                  </a:txBody>
                  <a:tcPr/>
                </a:tc>
                <a:extLst>
                  <a:ext uri="{0D108BD9-81ED-4DB2-BD59-A6C34878D82A}">
                    <a16:rowId xmlns:a16="http://schemas.microsoft.com/office/drawing/2014/main" val="3219751886"/>
                  </a:ext>
                </a:extLst>
              </a:tr>
              <a:tr h="370840">
                <a:tc>
                  <a:txBody>
                    <a:bodyPr/>
                    <a:lstStyle/>
                    <a:p>
                      <a:r>
                        <a:rPr lang="es-CO" altLang="en-US" sz="1800" noProof="0" dirty="0"/>
                        <a:t>Técnica 4: </a:t>
                      </a:r>
                      <a:endParaRPr lang="es-CO" noProof="0" dirty="0"/>
                    </a:p>
                  </a:txBody>
                  <a:tcPr/>
                </a:tc>
                <a:tc>
                  <a:txBody>
                    <a:bodyPr/>
                    <a:lstStyle/>
                    <a:p>
                      <a:pPr algn="ctr"/>
                      <a:r>
                        <a:rPr lang="es-CO" noProof="0" dirty="0"/>
                        <a:t>Sí</a:t>
                      </a:r>
                    </a:p>
                  </a:txBody>
                  <a:tcPr/>
                </a:tc>
                <a:extLst>
                  <a:ext uri="{0D108BD9-81ED-4DB2-BD59-A6C34878D82A}">
                    <a16:rowId xmlns:a16="http://schemas.microsoft.com/office/drawing/2014/main" val="379369999"/>
                  </a:ext>
                </a:extLst>
              </a:tr>
              <a:tr h="370840">
                <a:tc>
                  <a:txBody>
                    <a:bodyPr/>
                    <a:lstStyle/>
                    <a:p>
                      <a:r>
                        <a:rPr lang="es-CO" altLang="en-US" sz="1800" noProof="0" dirty="0"/>
                        <a:t>Técnica 5: </a:t>
                      </a:r>
                      <a:endParaRPr lang="es-CO" noProof="0" dirty="0"/>
                    </a:p>
                  </a:txBody>
                  <a:tcPr/>
                </a:tc>
                <a:tc>
                  <a:txBody>
                    <a:bodyPr/>
                    <a:lstStyle/>
                    <a:p>
                      <a:pPr algn="ctr"/>
                      <a:r>
                        <a:rPr lang="es-CO" noProof="0" dirty="0"/>
                        <a:t>Sí</a:t>
                      </a:r>
                    </a:p>
                  </a:txBody>
                  <a:tcPr/>
                </a:tc>
                <a:extLst>
                  <a:ext uri="{0D108BD9-81ED-4DB2-BD59-A6C34878D82A}">
                    <a16:rowId xmlns:a16="http://schemas.microsoft.com/office/drawing/2014/main" val="1009761886"/>
                  </a:ext>
                </a:extLst>
              </a:tr>
              <a:tr h="370840">
                <a:tc>
                  <a:txBody>
                    <a:bodyPr/>
                    <a:lstStyle/>
                    <a:p>
                      <a:pPr algn="r"/>
                      <a:r>
                        <a:rPr lang="es-CO" b="1" noProof="0" dirty="0"/>
                        <a:t>Puntaje</a:t>
                      </a:r>
                    </a:p>
                  </a:txBody>
                  <a:tcPr/>
                </a:tc>
                <a:tc>
                  <a:txBody>
                    <a:bodyPr/>
                    <a:lstStyle/>
                    <a:p>
                      <a:pPr algn="ctr"/>
                      <a:r>
                        <a:rPr lang="es-CO" b="1" noProof="0" dirty="0"/>
                        <a:t>3 de 5</a:t>
                      </a:r>
                    </a:p>
                  </a:txBody>
                  <a:tcPr/>
                </a:tc>
                <a:extLst>
                  <a:ext uri="{0D108BD9-81ED-4DB2-BD59-A6C34878D82A}">
                    <a16:rowId xmlns:a16="http://schemas.microsoft.com/office/drawing/2014/main" val="4057316837"/>
                  </a:ext>
                </a:extLst>
              </a:tr>
            </a:tbl>
          </a:graphicData>
        </a:graphic>
      </p:graphicFrame>
      <p:sp>
        <p:nvSpPr>
          <p:cNvPr id="7" name="TextBox 6" descr="Ejemplos de Indicadores: &#10;% de empresas que utilizan 5 de las 7 prácticas de derechos laborales nuevas&#10;# de nuevas prácticas laborales utilizadas por las empresas apoyadas&#10;">
            <a:extLst>
              <a:ext uri="{FF2B5EF4-FFF2-40B4-BE49-F238E27FC236}">
                <a16:creationId xmlns:a16="http://schemas.microsoft.com/office/drawing/2014/main" id="{4B66B58B-43C6-443E-B013-1E66407579F3}"/>
              </a:ext>
            </a:extLst>
          </p:cNvPr>
          <p:cNvSpPr txBox="1"/>
          <p:nvPr/>
        </p:nvSpPr>
        <p:spPr>
          <a:xfrm>
            <a:off x="7928149" y="3214878"/>
            <a:ext cx="3643017"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indent="0">
              <a:buNone/>
            </a:pPr>
            <a:r>
              <a:rPr lang="es-ES_tradnl" altLang="en-US" b="1" dirty="0"/>
              <a:t>Ejemplos de Indicadores: </a:t>
            </a:r>
          </a:p>
          <a:p>
            <a:pPr marL="285750" indent="-285750">
              <a:buFont typeface="Arial" panose="020B0604020202020204" pitchFamily="34" charset="0"/>
              <a:buChar char="•"/>
            </a:pPr>
            <a:r>
              <a:rPr lang="es-ES_tradnl" altLang="en-US" dirty="0"/>
              <a:t>% de empresas que utilizan 5 de las 7 prácticas de derechos laborales nuevas</a:t>
            </a:r>
          </a:p>
          <a:p>
            <a:pPr marL="285750" indent="-285750">
              <a:buFont typeface="Arial" panose="020B0604020202020204" pitchFamily="34" charset="0"/>
              <a:buChar char="•"/>
            </a:pPr>
            <a:r>
              <a:rPr lang="es-ES_tradnl" altLang="en-US" dirty="0"/>
              <a:t># de nuevas prácticas laborales utilizadas por las empresas apoyadas</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48514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6: Desglose">
            <a:extLst>
              <a:ext uri="{FF2B5EF4-FFF2-40B4-BE49-F238E27FC236}">
                <a16:creationId xmlns:a16="http://schemas.microsoft.com/office/drawing/2014/main" id="{AA5A2B27-8A8B-43EF-AF60-BD11A6E41202}"/>
              </a:ext>
            </a:extLst>
          </p:cNvPr>
          <p:cNvSpPr>
            <a:spLocks noGrp="1"/>
          </p:cNvSpPr>
          <p:nvPr>
            <p:ph type="ctrTitle"/>
          </p:nvPr>
        </p:nvSpPr>
        <p:spPr>
          <a:xfrm>
            <a:off x="574797" y="102893"/>
            <a:ext cx="10577453" cy="961175"/>
          </a:xfrm>
        </p:spPr>
        <p:txBody>
          <a:bodyPr>
            <a:normAutofit/>
          </a:bodyPr>
          <a:lstStyle/>
          <a:p>
            <a:pPr algn="l"/>
            <a:r>
              <a:rPr lang="es-ES_tradnl" sz="4400" dirty="0"/>
              <a:t>Desglose</a:t>
            </a:r>
          </a:p>
        </p:txBody>
      </p:sp>
      <p:sp>
        <p:nvSpPr>
          <p:cNvPr id="3" name="Content Placeholder 2" descr="Asegúrese de planificar el desglose durante la fase de planificación de datos para garantizar que se levanten los datos con estas características.&#10;">
            <a:extLst>
              <a:ext uri="{FF2B5EF4-FFF2-40B4-BE49-F238E27FC236}">
                <a16:creationId xmlns:a16="http://schemas.microsoft.com/office/drawing/2014/main" id="{899D53A3-0873-4795-B6D8-E299669A3614}"/>
              </a:ext>
            </a:extLst>
          </p:cNvPr>
          <p:cNvSpPr>
            <a:spLocks noGrp="1"/>
          </p:cNvSpPr>
          <p:nvPr>
            <p:ph sz="quarter" idx="13"/>
          </p:nvPr>
        </p:nvSpPr>
        <p:spPr>
          <a:xfrm>
            <a:off x="690714" y="1169280"/>
            <a:ext cx="10597479" cy="1345320"/>
          </a:xfrm>
        </p:spPr>
        <p:txBody>
          <a:bodyPr>
            <a:normAutofit/>
          </a:bodyPr>
          <a:lstStyle/>
          <a:p>
            <a:pPr marL="0" indent="0">
              <a:buNone/>
            </a:pPr>
            <a:r>
              <a:rPr lang="es-ES_tradnl" sz="2800" b="1" dirty="0"/>
              <a:t>Asegúrese de planificar el desglose durante la fase de planificación de datos para garantizar que se levanten los datos con estas características.</a:t>
            </a:r>
            <a:endParaRPr lang="es-ES_tradnl" sz="400" b="1" dirty="0"/>
          </a:p>
        </p:txBody>
      </p:sp>
      <p:grpSp>
        <p:nvGrpSpPr>
          <p:cNvPr id="5" name="Group 4" descr="Tabla que enumera características demográficas y características de los servicios provistos, incluyendo:&#10;&#10;Características demográficas:&#10;Región&#10;Sexo&#10;Edad (especifique los grupos etarios)&#10;Raza/etnia&#10;Estado de Discapacidad&#10;Nivel educacional&#10;Ingreso&#10;&#10;Características de los servicios provistos: &#10;&#10;Proveedor del servicio&#10;Tipo de servicio&#10;Cantidad de servicio&#10;&#10;">
            <a:extLst>
              <a:ext uri="{FF2B5EF4-FFF2-40B4-BE49-F238E27FC236}">
                <a16:creationId xmlns:a16="http://schemas.microsoft.com/office/drawing/2014/main" id="{852A0692-EF28-49AF-AA4C-85F15FEF01D4}"/>
              </a:ext>
            </a:extLst>
          </p:cNvPr>
          <p:cNvGrpSpPr/>
          <p:nvPr/>
        </p:nvGrpSpPr>
        <p:grpSpPr>
          <a:xfrm>
            <a:off x="690715" y="2579253"/>
            <a:ext cx="6894650" cy="2473800"/>
            <a:chOff x="1208303" y="3212540"/>
            <a:chExt cx="6324870" cy="2333647"/>
          </a:xfrm>
        </p:grpSpPr>
        <p:sp>
          <p:nvSpPr>
            <p:cNvPr id="6" name="Freeform 10">
              <a:extLst>
                <a:ext uri="{FF2B5EF4-FFF2-40B4-BE49-F238E27FC236}">
                  <a16:creationId xmlns:a16="http://schemas.microsoft.com/office/drawing/2014/main" id="{6A5DFB3C-A054-4296-B8D7-26857205D7F9}"/>
                </a:ext>
              </a:extLst>
            </p:cNvPr>
            <p:cNvSpPr/>
            <p:nvPr/>
          </p:nvSpPr>
          <p:spPr>
            <a:xfrm>
              <a:off x="1208303" y="3212540"/>
              <a:ext cx="3580241" cy="323048"/>
            </a:xfrm>
            <a:custGeom>
              <a:avLst/>
              <a:gdLst>
                <a:gd name="connsiteX0" fmla="*/ 0 w 2744629"/>
                <a:gd name="connsiteY0" fmla="*/ 0 h 323048"/>
                <a:gd name="connsiteX1" fmla="*/ 2744629 w 2744629"/>
                <a:gd name="connsiteY1" fmla="*/ 0 h 323048"/>
                <a:gd name="connsiteX2" fmla="*/ 2744629 w 2744629"/>
                <a:gd name="connsiteY2" fmla="*/ 323048 h 323048"/>
                <a:gd name="connsiteX3" fmla="*/ 0 w 2744629"/>
                <a:gd name="connsiteY3" fmla="*/ 323048 h 323048"/>
                <a:gd name="connsiteX4" fmla="*/ 0 w 2744629"/>
                <a:gd name="connsiteY4" fmla="*/ 0 h 32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629" h="323048">
                  <a:moveTo>
                    <a:pt x="0" y="0"/>
                  </a:moveTo>
                  <a:lnTo>
                    <a:pt x="2744629" y="0"/>
                  </a:lnTo>
                  <a:lnTo>
                    <a:pt x="2744629" y="323048"/>
                  </a:lnTo>
                  <a:lnTo>
                    <a:pt x="0" y="3230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defTabSz="622300" rtl="0">
                <a:lnSpc>
                  <a:spcPct val="90000"/>
                </a:lnSpc>
                <a:spcBef>
                  <a:spcPct val="0"/>
                </a:spcBef>
                <a:spcAft>
                  <a:spcPct val="35000"/>
                </a:spcAft>
              </a:pPr>
              <a:r>
                <a:rPr lang="es-CO" b="1" kern="1200" dirty="0"/>
                <a:t>Características demográficas</a:t>
              </a:r>
              <a:endParaRPr lang="es-CO" kern="1200" dirty="0"/>
            </a:p>
          </p:txBody>
        </p:sp>
        <p:sp>
          <p:nvSpPr>
            <p:cNvPr id="7" name="Freeform 11">
              <a:extLst>
                <a:ext uri="{FF2B5EF4-FFF2-40B4-BE49-F238E27FC236}">
                  <a16:creationId xmlns:a16="http://schemas.microsoft.com/office/drawing/2014/main" id="{0DF5EABA-6BF7-40F8-B474-949471F38262}"/>
                </a:ext>
              </a:extLst>
            </p:cNvPr>
            <p:cNvSpPr/>
            <p:nvPr/>
          </p:nvSpPr>
          <p:spPr>
            <a:xfrm>
              <a:off x="1208303" y="3535588"/>
              <a:ext cx="3580241" cy="2010599"/>
            </a:xfrm>
            <a:custGeom>
              <a:avLst/>
              <a:gdLst>
                <a:gd name="connsiteX0" fmla="*/ 0 w 3196368"/>
                <a:gd name="connsiteY0" fmla="*/ 0 h 1828800"/>
                <a:gd name="connsiteX1" fmla="*/ 3196368 w 3196368"/>
                <a:gd name="connsiteY1" fmla="*/ 0 h 1828800"/>
                <a:gd name="connsiteX2" fmla="*/ 3196368 w 3196368"/>
                <a:gd name="connsiteY2" fmla="*/ 1828800 h 1828800"/>
                <a:gd name="connsiteX3" fmla="*/ 0 w 3196368"/>
                <a:gd name="connsiteY3" fmla="*/ 1828800 h 1828800"/>
                <a:gd name="connsiteX4" fmla="*/ 0 w 3196368"/>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368" h="1828800">
                  <a:moveTo>
                    <a:pt x="0" y="0"/>
                  </a:moveTo>
                  <a:lnTo>
                    <a:pt x="3196368" y="0"/>
                  </a:lnTo>
                  <a:lnTo>
                    <a:pt x="3196368" y="1828800"/>
                  </a:lnTo>
                  <a:lnTo>
                    <a:pt x="0" y="18288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s-CO" b="0" kern="1200" dirty="0"/>
                <a:t>Región</a:t>
              </a:r>
            </a:p>
            <a:p>
              <a:pPr marL="171450" lvl="1" indent="-171450" algn="l" defTabSz="711200" rtl="0">
                <a:lnSpc>
                  <a:spcPct val="90000"/>
                </a:lnSpc>
                <a:spcBef>
                  <a:spcPct val="0"/>
                </a:spcBef>
                <a:spcAft>
                  <a:spcPct val="15000"/>
                </a:spcAft>
                <a:buChar char="••"/>
              </a:pPr>
              <a:r>
                <a:rPr lang="es-CO" dirty="0"/>
                <a:t>Sexo</a:t>
              </a:r>
              <a:endParaRPr lang="es-CO" b="0" kern="1200" dirty="0"/>
            </a:p>
            <a:p>
              <a:pPr marL="171450" lvl="1" indent="-171450" algn="l" defTabSz="711200" rtl="0">
                <a:lnSpc>
                  <a:spcPct val="90000"/>
                </a:lnSpc>
                <a:spcBef>
                  <a:spcPct val="0"/>
                </a:spcBef>
                <a:spcAft>
                  <a:spcPct val="15000"/>
                </a:spcAft>
                <a:buChar char="••"/>
              </a:pPr>
              <a:r>
                <a:rPr lang="es-CO" b="0" kern="1200" dirty="0"/>
                <a:t>Edad (especifique los grupos etarios)</a:t>
              </a:r>
            </a:p>
            <a:p>
              <a:pPr marL="171450" lvl="1" indent="-171450" algn="l" defTabSz="711200" rtl="0">
                <a:lnSpc>
                  <a:spcPct val="90000"/>
                </a:lnSpc>
                <a:spcBef>
                  <a:spcPct val="0"/>
                </a:spcBef>
                <a:spcAft>
                  <a:spcPct val="15000"/>
                </a:spcAft>
                <a:buChar char="••"/>
              </a:pPr>
              <a:r>
                <a:rPr lang="es-CO" b="0" kern="1200" dirty="0"/>
                <a:t>Raza/etnia</a:t>
              </a:r>
            </a:p>
            <a:p>
              <a:pPr marL="171450" lvl="1" indent="-171450" algn="l" defTabSz="711200" rtl="0">
                <a:lnSpc>
                  <a:spcPct val="90000"/>
                </a:lnSpc>
                <a:spcBef>
                  <a:spcPct val="0"/>
                </a:spcBef>
                <a:spcAft>
                  <a:spcPct val="15000"/>
                </a:spcAft>
                <a:buChar char="••"/>
              </a:pPr>
              <a:r>
                <a:rPr lang="es-CO" b="0" kern="1200" dirty="0"/>
                <a:t>Estado de Discapacidad</a:t>
              </a:r>
            </a:p>
            <a:p>
              <a:pPr marL="171450" lvl="1" indent="-171450" algn="l" defTabSz="711200" rtl="0">
                <a:lnSpc>
                  <a:spcPct val="90000"/>
                </a:lnSpc>
                <a:spcBef>
                  <a:spcPct val="0"/>
                </a:spcBef>
                <a:spcAft>
                  <a:spcPct val="15000"/>
                </a:spcAft>
                <a:buChar char="••"/>
              </a:pPr>
              <a:r>
                <a:rPr lang="es-CO" b="0" kern="1200" dirty="0"/>
                <a:t>Nivel educacional</a:t>
              </a:r>
            </a:p>
            <a:p>
              <a:pPr marL="171450" lvl="1" indent="-171450" algn="l" defTabSz="711200" rtl="0">
                <a:lnSpc>
                  <a:spcPct val="90000"/>
                </a:lnSpc>
                <a:spcBef>
                  <a:spcPct val="0"/>
                </a:spcBef>
                <a:spcAft>
                  <a:spcPct val="15000"/>
                </a:spcAft>
                <a:buChar char="••"/>
              </a:pPr>
              <a:r>
                <a:rPr lang="es-CO" b="0" kern="1200" dirty="0"/>
                <a:t>Ingreso</a:t>
              </a:r>
            </a:p>
          </p:txBody>
        </p:sp>
        <p:sp>
          <p:nvSpPr>
            <p:cNvPr id="8" name="Freeform 12">
              <a:extLst>
                <a:ext uri="{FF2B5EF4-FFF2-40B4-BE49-F238E27FC236}">
                  <a16:creationId xmlns:a16="http://schemas.microsoft.com/office/drawing/2014/main" id="{4727A763-856C-45C4-81DF-168D11DC41C5}"/>
                </a:ext>
              </a:extLst>
            </p:cNvPr>
            <p:cNvSpPr/>
            <p:nvPr/>
          </p:nvSpPr>
          <p:spPr>
            <a:xfrm>
              <a:off x="4788544" y="3212540"/>
              <a:ext cx="2744629" cy="323048"/>
            </a:xfrm>
            <a:custGeom>
              <a:avLst/>
              <a:gdLst>
                <a:gd name="connsiteX0" fmla="*/ 0 w 2744629"/>
                <a:gd name="connsiteY0" fmla="*/ 0 h 323048"/>
                <a:gd name="connsiteX1" fmla="*/ 2744629 w 2744629"/>
                <a:gd name="connsiteY1" fmla="*/ 0 h 323048"/>
                <a:gd name="connsiteX2" fmla="*/ 2744629 w 2744629"/>
                <a:gd name="connsiteY2" fmla="*/ 323048 h 323048"/>
                <a:gd name="connsiteX3" fmla="*/ 0 w 2744629"/>
                <a:gd name="connsiteY3" fmla="*/ 323048 h 323048"/>
                <a:gd name="connsiteX4" fmla="*/ 0 w 2744629"/>
                <a:gd name="connsiteY4" fmla="*/ 0 h 323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629" h="323048">
                  <a:moveTo>
                    <a:pt x="0" y="0"/>
                  </a:moveTo>
                  <a:lnTo>
                    <a:pt x="2744629" y="0"/>
                  </a:lnTo>
                  <a:lnTo>
                    <a:pt x="2744629" y="323048"/>
                  </a:lnTo>
                  <a:lnTo>
                    <a:pt x="0" y="32304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defTabSz="622300" rtl="0">
                <a:lnSpc>
                  <a:spcPct val="90000"/>
                </a:lnSpc>
                <a:spcBef>
                  <a:spcPct val="0"/>
                </a:spcBef>
                <a:spcAft>
                  <a:spcPct val="35000"/>
                </a:spcAft>
              </a:pPr>
              <a:r>
                <a:rPr lang="es-CO" b="1" kern="1200" dirty="0"/>
                <a:t>Características del </a:t>
              </a:r>
              <a:r>
                <a:rPr lang="es-CO" b="1" dirty="0"/>
                <a:t>S</a:t>
              </a:r>
              <a:r>
                <a:rPr lang="es-CO" b="1" kern="1200" dirty="0"/>
                <a:t>ervicio</a:t>
              </a:r>
              <a:endParaRPr lang="es-CO" kern="1200" dirty="0"/>
            </a:p>
          </p:txBody>
        </p:sp>
        <p:sp>
          <p:nvSpPr>
            <p:cNvPr id="9" name="Freeform 13">
              <a:extLst>
                <a:ext uri="{FF2B5EF4-FFF2-40B4-BE49-F238E27FC236}">
                  <a16:creationId xmlns:a16="http://schemas.microsoft.com/office/drawing/2014/main" id="{ECD22BA8-0563-458F-8D1F-31BBC8DDA9F2}"/>
                </a:ext>
              </a:extLst>
            </p:cNvPr>
            <p:cNvSpPr/>
            <p:nvPr/>
          </p:nvSpPr>
          <p:spPr>
            <a:xfrm>
              <a:off x="4788544" y="3534120"/>
              <a:ext cx="2744629" cy="2010599"/>
            </a:xfrm>
            <a:custGeom>
              <a:avLst/>
              <a:gdLst>
                <a:gd name="connsiteX0" fmla="*/ 0 w 2744629"/>
                <a:gd name="connsiteY0" fmla="*/ 0 h 1828800"/>
                <a:gd name="connsiteX1" fmla="*/ 2744629 w 2744629"/>
                <a:gd name="connsiteY1" fmla="*/ 0 h 1828800"/>
                <a:gd name="connsiteX2" fmla="*/ 2744629 w 2744629"/>
                <a:gd name="connsiteY2" fmla="*/ 1828800 h 1828800"/>
                <a:gd name="connsiteX3" fmla="*/ 0 w 2744629"/>
                <a:gd name="connsiteY3" fmla="*/ 1828800 h 1828800"/>
                <a:gd name="connsiteX4" fmla="*/ 0 w 2744629"/>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629" h="1828800">
                  <a:moveTo>
                    <a:pt x="0" y="0"/>
                  </a:moveTo>
                  <a:lnTo>
                    <a:pt x="2744629" y="0"/>
                  </a:lnTo>
                  <a:lnTo>
                    <a:pt x="2744629" y="1828800"/>
                  </a:lnTo>
                  <a:lnTo>
                    <a:pt x="0" y="18288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s-CO" b="0" kern="1200" dirty="0"/>
                <a:t>Proveedor del servicio</a:t>
              </a:r>
            </a:p>
            <a:p>
              <a:pPr marL="171450" lvl="1" indent="-171450" algn="l" defTabSz="711200" rtl="0">
                <a:lnSpc>
                  <a:spcPct val="90000"/>
                </a:lnSpc>
                <a:spcBef>
                  <a:spcPct val="0"/>
                </a:spcBef>
                <a:spcAft>
                  <a:spcPct val="15000"/>
                </a:spcAft>
                <a:buChar char="••"/>
              </a:pPr>
              <a:r>
                <a:rPr lang="es-CO" b="0" kern="1200" dirty="0"/>
                <a:t>Tipo de servicio</a:t>
              </a:r>
            </a:p>
            <a:p>
              <a:pPr marL="171450" lvl="1" indent="-171450" algn="l" defTabSz="711200" rtl="0">
                <a:lnSpc>
                  <a:spcPct val="90000"/>
                </a:lnSpc>
                <a:spcBef>
                  <a:spcPct val="0"/>
                </a:spcBef>
                <a:spcAft>
                  <a:spcPct val="15000"/>
                </a:spcAft>
                <a:buChar char="••"/>
              </a:pPr>
              <a:r>
                <a:rPr lang="es-CO" b="0" kern="1200" dirty="0"/>
                <a:t>Cantidad de servicio</a:t>
              </a:r>
            </a:p>
          </p:txBody>
        </p:sp>
      </p:grpSp>
      <p:sp>
        <p:nvSpPr>
          <p:cNvPr id="10" name="Content Placeholder 2" descr="Ayuda a determinar si las intervenciones afectan a los grupos de manera distinta.&#10;Se debe documentar el desglose de los datos en el PMP.&#10;Balanceando la utilidad y los costos que supone el desglose.&#10;">
            <a:extLst>
              <a:ext uri="{FF2B5EF4-FFF2-40B4-BE49-F238E27FC236}">
                <a16:creationId xmlns:a16="http://schemas.microsoft.com/office/drawing/2014/main" id="{8149476A-E76F-4813-8674-C54A80573B52}"/>
              </a:ext>
            </a:extLst>
          </p:cNvPr>
          <p:cNvSpPr txBox="1">
            <a:spLocks/>
          </p:cNvSpPr>
          <p:nvPr/>
        </p:nvSpPr>
        <p:spPr>
          <a:xfrm>
            <a:off x="7675800" y="3428999"/>
            <a:ext cx="4412367" cy="28210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S_tradnl" sz="400" b="1" dirty="0"/>
          </a:p>
          <a:p>
            <a:pPr marL="287338" indent="-285750">
              <a:lnSpc>
                <a:spcPct val="120000"/>
              </a:lnSpc>
              <a:spcBef>
                <a:spcPts val="200"/>
              </a:spcBef>
            </a:pPr>
            <a:r>
              <a:rPr lang="es-ES_tradnl" altLang="en-US" dirty="0"/>
              <a:t>Ayuda a determinar si las intervenciones afectan a los grupos de manera distinta.</a:t>
            </a:r>
          </a:p>
          <a:p>
            <a:pPr marL="287338" indent="-285750">
              <a:lnSpc>
                <a:spcPct val="120000"/>
              </a:lnSpc>
              <a:spcBef>
                <a:spcPts val="200"/>
              </a:spcBef>
            </a:pPr>
            <a:r>
              <a:rPr lang="es-ES_tradnl" dirty="0"/>
              <a:t>Se debe documentar el desglose de los datos en el PMP.</a:t>
            </a:r>
          </a:p>
          <a:p>
            <a:pPr marL="287338" indent="-285750">
              <a:lnSpc>
                <a:spcPct val="120000"/>
              </a:lnSpc>
              <a:spcBef>
                <a:spcPts val="200"/>
              </a:spcBef>
            </a:pPr>
            <a:r>
              <a:rPr lang="es-ES_tradnl" dirty="0"/>
              <a:t>Balanceando la utilidad y los costos que supone el desglose.</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3148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7: Ejemplo: Desglose&#10;">
            <a:extLst>
              <a:ext uri="{FF2B5EF4-FFF2-40B4-BE49-F238E27FC236}">
                <a16:creationId xmlns:a16="http://schemas.microsoft.com/office/drawing/2014/main" id="{AA5A2B27-8A8B-43EF-AF60-BD11A6E41202}"/>
              </a:ext>
            </a:extLst>
          </p:cNvPr>
          <p:cNvSpPr>
            <a:spLocks noGrp="1"/>
          </p:cNvSpPr>
          <p:nvPr>
            <p:ph type="ctrTitle"/>
          </p:nvPr>
        </p:nvSpPr>
        <p:spPr>
          <a:xfrm>
            <a:off x="501650" y="72500"/>
            <a:ext cx="10577453" cy="961175"/>
          </a:xfrm>
        </p:spPr>
        <p:txBody>
          <a:bodyPr>
            <a:normAutofit/>
          </a:bodyPr>
          <a:lstStyle/>
          <a:p>
            <a:pPr algn="l"/>
            <a:r>
              <a:rPr lang="es-ES_tradnl" sz="4400" dirty="0"/>
              <a:t>Ejemplo: Desglose</a:t>
            </a:r>
          </a:p>
        </p:txBody>
      </p:sp>
      <p:graphicFrame>
        <p:nvGraphicFramePr>
          <p:cNvPr id="10" name="Table 10" descr="Tabla que relaciona indicadores y su desglose.">
            <a:extLst>
              <a:ext uri="{FF2B5EF4-FFF2-40B4-BE49-F238E27FC236}">
                <a16:creationId xmlns:a16="http://schemas.microsoft.com/office/drawing/2014/main" id="{74CAE164-2BB3-46C1-B585-816462ECB2B7}"/>
              </a:ext>
            </a:extLst>
          </p:cNvPr>
          <p:cNvGraphicFramePr>
            <a:graphicFrameLocks noGrp="1"/>
          </p:cNvGraphicFramePr>
          <p:nvPr>
            <p:ph sz="quarter" idx="13"/>
            <p:extLst>
              <p:ext uri="{D42A27DB-BD31-4B8C-83A1-F6EECF244321}">
                <p14:modId xmlns:p14="http://schemas.microsoft.com/office/powerpoint/2010/main" val="2035706133"/>
              </p:ext>
            </p:extLst>
          </p:nvPr>
        </p:nvGraphicFramePr>
        <p:xfrm>
          <a:off x="501650" y="1309370"/>
          <a:ext cx="11253470" cy="4998720"/>
        </p:xfrm>
        <a:graphic>
          <a:graphicData uri="http://schemas.openxmlformats.org/drawingml/2006/table">
            <a:tbl>
              <a:tblPr firstRow="1" bandRow="1">
                <a:tableStyleId>{5A111915-BE36-4E01-A7E5-04B1672EAD32}</a:tableStyleId>
              </a:tblPr>
              <a:tblGrid>
                <a:gridCol w="5347717">
                  <a:extLst>
                    <a:ext uri="{9D8B030D-6E8A-4147-A177-3AD203B41FA5}">
                      <a16:colId xmlns:a16="http://schemas.microsoft.com/office/drawing/2014/main" val="2090311627"/>
                    </a:ext>
                  </a:extLst>
                </a:gridCol>
                <a:gridCol w="5905753">
                  <a:extLst>
                    <a:ext uri="{9D8B030D-6E8A-4147-A177-3AD203B41FA5}">
                      <a16:colId xmlns:a16="http://schemas.microsoft.com/office/drawing/2014/main" val="1961255214"/>
                    </a:ext>
                  </a:extLst>
                </a:gridCol>
              </a:tblGrid>
              <a:tr h="370840">
                <a:tc>
                  <a:txBody>
                    <a:bodyPr/>
                    <a:lstStyle/>
                    <a:p>
                      <a:pPr algn="ctr"/>
                      <a:r>
                        <a:rPr lang="es-CO" sz="2000" noProof="0" dirty="0"/>
                        <a:t>Indicador</a:t>
                      </a:r>
                    </a:p>
                  </a:txBody>
                  <a:tcPr>
                    <a:lnR w="12700" cap="flat" cmpd="sng" algn="ctr">
                      <a:solidFill>
                        <a:schemeClr val="accent1">
                          <a:lumMod val="40000"/>
                          <a:lumOff val="60000"/>
                        </a:schemeClr>
                      </a:solidFill>
                      <a:prstDash val="solid"/>
                      <a:round/>
                      <a:headEnd type="none" w="med" len="med"/>
                      <a:tailEnd type="none" w="med" len="med"/>
                    </a:lnR>
                  </a:tcPr>
                </a:tc>
                <a:tc>
                  <a:txBody>
                    <a:bodyPr/>
                    <a:lstStyle/>
                    <a:p>
                      <a:pPr algn="ctr"/>
                      <a:r>
                        <a:rPr lang="es-CO" sz="2000" noProof="0" dirty="0"/>
                        <a:t>Desglose</a:t>
                      </a:r>
                    </a:p>
                  </a:txBody>
                  <a:tcPr>
                    <a:lnL w="1270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3305087397"/>
                  </a:ext>
                </a:extLst>
              </a:tr>
              <a:tr h="370840">
                <a:tc>
                  <a:txBody>
                    <a:bodyPr/>
                    <a:lstStyle/>
                    <a:p>
                      <a:pPr marL="0" indent="0">
                        <a:buFont typeface="Arial" panose="020B0604020202020204" pitchFamily="34" charset="0"/>
                        <a:buNone/>
                      </a:pPr>
                      <a:r>
                        <a:rPr lang="es-CO" sz="1700" kern="1200" noProof="0" dirty="0">
                          <a:solidFill>
                            <a:schemeClr val="tx1"/>
                          </a:solidFill>
                          <a:effectLst/>
                        </a:rPr>
                        <a:t>N.º de OSCs que brindaron asistencia técnica para la sensibilización sobre el trabajo infantil</a:t>
                      </a:r>
                      <a:endParaRPr lang="es-CO" sz="1700" noProof="0"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s-CO" sz="1700" b="1" kern="1200" noProof="0" dirty="0">
                          <a:solidFill>
                            <a:schemeClr val="tx1"/>
                          </a:solidFill>
                          <a:effectLst/>
                        </a:rPr>
                        <a:t>Tipos de Asistencia Técnica </a:t>
                      </a:r>
                      <a:r>
                        <a:rPr lang="es-CO" sz="1700" b="0" kern="1200" noProof="0" dirty="0">
                          <a:solidFill>
                            <a:schemeClr val="tx1"/>
                          </a:solidFill>
                          <a:effectLst/>
                        </a:rPr>
                        <a:t>(capacitación, capacitación de seguimiento, sesiones de tutoría, sesiones de capacitación a través de llamadas telefónicas y visitas)</a:t>
                      </a:r>
                      <a:endParaRPr lang="es-CO" sz="1700" b="0" noProof="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749171118"/>
                  </a:ext>
                </a:extLst>
              </a:tr>
              <a:tr h="370840">
                <a:tc>
                  <a:txBody>
                    <a:bodyPr/>
                    <a:lstStyle/>
                    <a:p>
                      <a:pPr marL="0" indent="0">
                        <a:buFont typeface="Arial" panose="020B0604020202020204" pitchFamily="34" charset="0"/>
                        <a:buNone/>
                      </a:pPr>
                      <a:endParaRPr lang="es-CO" sz="1700" kern="1200" noProof="0" dirty="0">
                        <a:solidFill>
                          <a:schemeClr val="tx1"/>
                        </a:solidFill>
                        <a:effectLst/>
                      </a:endParaRPr>
                    </a:p>
                    <a:p>
                      <a:pPr marL="0" indent="0">
                        <a:buFont typeface="Arial" panose="020B0604020202020204" pitchFamily="34" charset="0"/>
                        <a:buNone/>
                      </a:pPr>
                      <a:r>
                        <a:rPr lang="es-CO" sz="1700" kern="1200" noProof="0" dirty="0">
                          <a:solidFill>
                            <a:schemeClr val="tx1"/>
                          </a:solidFill>
                          <a:effectLst/>
                        </a:rPr>
                        <a:t># de materiales de divulgación difundidos por las OSCs</a:t>
                      </a:r>
                      <a:endParaRPr lang="es-CO" sz="1700" noProof="0"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s-CO" sz="1700" b="1" kern="1200" noProof="0" dirty="0">
                          <a:solidFill>
                            <a:schemeClr val="tx1"/>
                          </a:solidFill>
                          <a:effectLst/>
                        </a:rPr>
                        <a:t>Sector </a:t>
                      </a:r>
                      <a:r>
                        <a:rPr lang="es-CO" sz="1700" kern="1200" noProof="0" dirty="0">
                          <a:solidFill>
                            <a:schemeClr val="tx1"/>
                          </a:solidFill>
                          <a:effectLst/>
                        </a:rPr>
                        <a:t>(ladrillo, alfombras, multi-sector); </a:t>
                      </a:r>
                    </a:p>
                    <a:p>
                      <a:pPr marL="285750" indent="-285750">
                        <a:buFont typeface="Calibri" panose="020F0502020204030204" pitchFamily="34" charset="0"/>
                        <a:buChar char="–"/>
                      </a:pPr>
                      <a:r>
                        <a:rPr lang="es-CO" sz="1700" b="1" kern="1200" noProof="0" dirty="0">
                          <a:solidFill>
                            <a:schemeClr val="tx1"/>
                          </a:solidFill>
                          <a:effectLst/>
                        </a:rPr>
                        <a:t>Geografía </a:t>
                      </a:r>
                      <a:r>
                        <a:rPr lang="es-CO" sz="1700" b="0" kern="1200" noProof="0" dirty="0">
                          <a:solidFill>
                            <a:schemeClr val="tx1"/>
                          </a:solidFill>
                          <a:effectLst/>
                        </a:rPr>
                        <a:t>(Provincia, municipio)</a:t>
                      </a:r>
                      <a:endParaRPr lang="es-CO" sz="1700" b="0" noProof="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086208208"/>
                  </a:ext>
                </a:extLst>
              </a:tr>
              <a:tr h="370840">
                <a:tc>
                  <a:txBody>
                    <a:bodyPr/>
                    <a:lstStyle/>
                    <a:p>
                      <a:pPr marL="0" indent="0">
                        <a:buFont typeface="Arial" panose="020B0604020202020204" pitchFamily="34" charset="0"/>
                        <a:buNone/>
                      </a:pPr>
                      <a:r>
                        <a:rPr lang="es-CO" sz="1700" kern="1200" noProof="0" dirty="0">
                          <a:solidFill>
                            <a:schemeClr val="tx1"/>
                          </a:solidFill>
                          <a:effectLst/>
                        </a:rPr>
                        <a:t>N.º de niños que trabajan o corren un alto riesgo de hacerlo que reciben servicio de educación o formación profesional.</a:t>
                      </a:r>
                      <a:endParaRPr lang="es-CO" sz="1700" noProof="0"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endParaRPr lang="es-CO" sz="1700" b="1" kern="1200" noProof="0" dirty="0">
                        <a:solidFill>
                          <a:schemeClr val="tx1"/>
                        </a:solidFill>
                        <a:effectLst/>
                      </a:endParaRPr>
                    </a:p>
                    <a:p>
                      <a:pPr marL="285750" indent="-285750">
                        <a:buFont typeface="Calibri" panose="020F0502020204030204" pitchFamily="34" charset="0"/>
                        <a:buChar char="–"/>
                      </a:pPr>
                      <a:r>
                        <a:rPr lang="es-CO" sz="1700" b="1" i="0" kern="1200" noProof="0" dirty="0">
                          <a:solidFill>
                            <a:schemeClr val="tx1"/>
                          </a:solidFill>
                          <a:effectLst/>
                          <a:latin typeface="+mn-lt"/>
                          <a:ea typeface="+mn-ea"/>
                          <a:cs typeface="+mn-cs"/>
                        </a:rPr>
                        <a:t>Situación de trabajo infantil </a:t>
                      </a:r>
                      <a:r>
                        <a:rPr lang="es-CO" sz="1700" b="0" i="0" kern="1200" noProof="0" dirty="0">
                          <a:solidFill>
                            <a:schemeClr val="tx1"/>
                          </a:solidFill>
                          <a:effectLst/>
                          <a:latin typeface="+mn-lt"/>
                          <a:ea typeface="+mn-ea"/>
                          <a:cs typeface="+mn-cs"/>
                        </a:rPr>
                        <a:t>(involucrado en el trabajo infantil o con alto riesgo de vincularse);</a:t>
                      </a:r>
                    </a:p>
                    <a:p>
                      <a:pPr marL="285750" indent="-285750">
                        <a:buFont typeface="Calibri" panose="020F0502020204030204" pitchFamily="34" charset="0"/>
                        <a:buChar char="–"/>
                      </a:pPr>
                      <a:r>
                        <a:rPr lang="es-CO" sz="1700" b="1" kern="1200" noProof="0" dirty="0">
                          <a:solidFill>
                            <a:schemeClr val="tx1"/>
                          </a:solidFill>
                          <a:effectLst/>
                        </a:rPr>
                        <a:t>Sexo</a:t>
                      </a:r>
                      <a:r>
                        <a:rPr lang="es-CO" sz="1700" kern="1200" noProof="0" dirty="0">
                          <a:solidFill>
                            <a:schemeClr val="tx1"/>
                          </a:solidFill>
                          <a:effectLst/>
                        </a:rPr>
                        <a:t> (Masculino/Femenino); </a:t>
                      </a:r>
                    </a:p>
                    <a:p>
                      <a:pPr marL="285750" indent="-285750">
                        <a:buFont typeface="Calibri" panose="020F0502020204030204" pitchFamily="34" charset="0"/>
                        <a:buChar char="–"/>
                      </a:pPr>
                      <a:r>
                        <a:rPr lang="es-CO" sz="1700" b="1" kern="1200" noProof="0" dirty="0">
                          <a:solidFill>
                            <a:schemeClr val="tx1"/>
                          </a:solidFill>
                          <a:effectLst/>
                        </a:rPr>
                        <a:t>Geografía</a:t>
                      </a:r>
                      <a:r>
                        <a:rPr lang="es-CO" sz="1700" kern="1200" noProof="0" dirty="0">
                          <a:solidFill>
                            <a:schemeClr val="tx1"/>
                          </a:solidFill>
                          <a:effectLst/>
                        </a:rPr>
                        <a:t> (Distrito); </a:t>
                      </a:r>
                    </a:p>
                    <a:p>
                      <a:pPr marL="285750" indent="-285750">
                        <a:buFont typeface="Calibri" panose="020F0502020204030204" pitchFamily="34" charset="0"/>
                        <a:buChar char="–"/>
                      </a:pPr>
                      <a:r>
                        <a:rPr lang="es-CO" sz="1700" b="1" kern="1200" noProof="0" dirty="0">
                          <a:solidFill>
                            <a:schemeClr val="tx1"/>
                          </a:solidFill>
                          <a:effectLst/>
                        </a:rPr>
                        <a:t>Edad</a:t>
                      </a:r>
                      <a:endParaRPr lang="es-CO" sz="1700" b="1" noProof="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157393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700" kern="1200" noProof="0" dirty="0">
                          <a:solidFill>
                            <a:schemeClr val="tx1"/>
                          </a:solidFill>
                          <a:effectLst/>
                        </a:rPr>
                        <a:t>% de actores que han incrementado el número de iniciativas para responder al trabajo infantil.</a:t>
                      </a:r>
                      <a:endParaRPr lang="es-CO" sz="1700" kern="1200" noProof="0" dirty="0">
                        <a:solidFill>
                          <a:schemeClr val="tx1"/>
                        </a:solidFill>
                        <a:effectLst/>
                        <a:latin typeface="+mn-lt"/>
                        <a:ea typeface="+mn-ea"/>
                        <a:cs typeface="+mn-cs"/>
                      </a:endParaRPr>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s-CO" sz="1700" b="1" kern="1200" noProof="0" dirty="0">
                          <a:solidFill>
                            <a:schemeClr val="tx1"/>
                          </a:solidFill>
                          <a:effectLst/>
                        </a:rPr>
                        <a:t>Tipo de actor </a:t>
                      </a:r>
                      <a:r>
                        <a:rPr lang="es-CO" sz="1700" b="0" kern="1200" noProof="0" dirty="0">
                          <a:solidFill>
                            <a:schemeClr val="tx1"/>
                          </a:solidFill>
                          <a:effectLst/>
                        </a:rPr>
                        <a:t>(ONG, CBO, gobierno local, otro);</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s-CO" sz="1700" b="1" kern="1200" noProof="0" dirty="0">
                          <a:solidFill>
                            <a:schemeClr val="tx1"/>
                          </a:solidFill>
                          <a:effectLst/>
                        </a:rPr>
                        <a:t>Geografía</a:t>
                      </a:r>
                      <a:r>
                        <a:rPr lang="es-CO" sz="1700" kern="1200" noProof="0" dirty="0">
                          <a:solidFill>
                            <a:schemeClr val="tx1"/>
                          </a:solidFill>
                          <a:effectLst/>
                        </a:rPr>
                        <a:t> </a:t>
                      </a:r>
                      <a:r>
                        <a:rPr lang="es-CO" sz="1700" b="0" kern="1200" noProof="0" dirty="0">
                          <a:solidFill>
                            <a:schemeClr val="tx1"/>
                          </a:solidFill>
                          <a:effectLst/>
                        </a:rPr>
                        <a:t>(Provincia, municipio)</a:t>
                      </a:r>
                      <a:endParaRPr lang="es-CO" sz="1700" kern="1200" noProof="0" dirty="0">
                        <a:solidFill>
                          <a:schemeClr val="tx1"/>
                        </a:solidFill>
                        <a:effectLst/>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041740182"/>
                  </a:ext>
                </a:extLst>
              </a:tr>
              <a:tr h="0">
                <a:tc>
                  <a:txBody>
                    <a:bodyPr/>
                    <a:lstStyle/>
                    <a:p>
                      <a:pPr marL="0" indent="0">
                        <a:buFont typeface="Arial" panose="020B0604020202020204" pitchFamily="34" charset="0"/>
                        <a:buNone/>
                      </a:pPr>
                      <a:r>
                        <a:rPr lang="es-CO" sz="1700" kern="1200" noProof="0" dirty="0">
                          <a:solidFill>
                            <a:schemeClr val="tx1"/>
                          </a:solidFill>
                          <a:effectLst/>
                        </a:rPr>
                        <a:t>% de problemas de derechos laborales identificados o monitoreados por actores del sector privado que han sido abordados</a:t>
                      </a:r>
                      <a:endParaRPr lang="es-CO" sz="1700" noProof="0" dirty="0"/>
                    </a:p>
                  </a:txBody>
                  <a:tcPr anchor="ctr">
                    <a:lnR w="1270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285750" indent="-285750">
                        <a:buFont typeface="Calibri" panose="020F0502020204030204" pitchFamily="34" charset="0"/>
                        <a:buChar char="–"/>
                      </a:pPr>
                      <a:r>
                        <a:rPr lang="es-CO" sz="1700" b="1" kern="1200" noProof="0" dirty="0">
                          <a:solidFill>
                            <a:schemeClr val="tx1"/>
                          </a:solidFill>
                          <a:effectLst/>
                        </a:rPr>
                        <a:t>Tipo de actor del sector privado </a:t>
                      </a:r>
                      <a:r>
                        <a:rPr lang="es-CO" sz="1700" b="0" kern="1200" noProof="0" dirty="0">
                          <a:solidFill>
                            <a:schemeClr val="tx1"/>
                          </a:solidFill>
                          <a:effectLst/>
                        </a:rPr>
                        <a:t>(compradores, productores, fabricantes);</a:t>
                      </a:r>
                    </a:p>
                    <a:p>
                      <a:pPr marL="285750" indent="-285750">
                        <a:buFont typeface="Calibri" panose="020F0502020204030204" pitchFamily="34" charset="0"/>
                        <a:buChar char="–"/>
                      </a:pPr>
                      <a:r>
                        <a:rPr lang="es-CO" sz="1700" b="1" kern="1200" noProof="0" dirty="0">
                          <a:solidFill>
                            <a:schemeClr val="tx1"/>
                          </a:solidFill>
                          <a:effectLst/>
                        </a:rPr>
                        <a:t>Geografía</a:t>
                      </a:r>
                      <a:r>
                        <a:rPr lang="es-CO" sz="1700" kern="1200" noProof="0" dirty="0">
                          <a:solidFill>
                            <a:schemeClr val="tx1"/>
                          </a:solidFill>
                          <a:effectLst/>
                        </a:rPr>
                        <a:t> (Distrito)</a:t>
                      </a:r>
                      <a:endParaRPr lang="es-CO" sz="1700" b="1" noProof="0" dirty="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206560360"/>
                  </a:ext>
                </a:extLst>
              </a:tr>
            </a:tbl>
          </a:graphicData>
        </a:graphic>
      </p:graphicFrame>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6864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8: Indicadores Estándar de la OCFT&#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s-ES_tradnl" b="1" dirty="0"/>
              <a:t>Indicadores Estándar de la OCFT</a:t>
            </a:r>
          </a:p>
        </p:txBody>
      </p:sp>
    </p:spTree>
    <p:extLst>
      <p:ext uri="{BB962C8B-B14F-4D97-AF65-F5344CB8AC3E}">
        <p14:creationId xmlns:p14="http://schemas.microsoft.com/office/powerpoint/2010/main" val="295456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9: Indicadores Estándar de la OCFT">
            <a:extLst>
              <a:ext uri="{FF2B5EF4-FFF2-40B4-BE49-F238E27FC236}">
                <a16:creationId xmlns:a16="http://schemas.microsoft.com/office/drawing/2014/main" id="{AA5A2B27-8A8B-43EF-AF60-BD11A6E41202}"/>
              </a:ext>
            </a:extLst>
          </p:cNvPr>
          <p:cNvSpPr>
            <a:spLocks noGrp="1"/>
          </p:cNvSpPr>
          <p:nvPr>
            <p:ph type="ctrTitle"/>
          </p:nvPr>
        </p:nvSpPr>
        <p:spPr>
          <a:xfrm>
            <a:off x="487017" y="104172"/>
            <a:ext cx="10475980" cy="961175"/>
          </a:xfrm>
        </p:spPr>
        <p:txBody>
          <a:bodyPr>
            <a:normAutofit/>
          </a:bodyPr>
          <a:lstStyle/>
          <a:p>
            <a:pPr algn="l"/>
            <a:r>
              <a:rPr lang="es-ES_tradnl" sz="4000" dirty="0"/>
              <a:t>Indicadores Estándar de la OCFT</a:t>
            </a:r>
          </a:p>
        </p:txBody>
      </p:sp>
      <p:sp>
        <p:nvSpPr>
          <p:cNvPr id="3" name="Content Placeholder 2" descr="Todos los beneficiarios de la OCFT deben reportar indicadores estándar cuando corresponda.&#10;Permiten que ILAB levante datos comparables entre proyectos. &#10;Los datos de los indicadores se incorporan a los informes de rendimiento de la OCFT y USDOL.&#10;Influencian la planificación y presupuestación del USDOL. &#10;Los indicadores estándar contienen información de referencia para el PMP (por ejemplo, definiciones, etc.)&#10;">
            <a:extLst>
              <a:ext uri="{FF2B5EF4-FFF2-40B4-BE49-F238E27FC236}">
                <a16:creationId xmlns:a16="http://schemas.microsoft.com/office/drawing/2014/main" id="{899D53A3-0873-4795-B6D8-E299669A3614}"/>
              </a:ext>
            </a:extLst>
          </p:cNvPr>
          <p:cNvSpPr>
            <a:spLocks noGrp="1"/>
          </p:cNvSpPr>
          <p:nvPr>
            <p:ph sz="quarter" idx="13"/>
          </p:nvPr>
        </p:nvSpPr>
        <p:spPr>
          <a:xfrm>
            <a:off x="652436" y="1507252"/>
            <a:ext cx="9275335" cy="4551904"/>
          </a:xfrm>
        </p:spPr>
        <p:txBody>
          <a:bodyPr>
            <a:normAutofit/>
          </a:bodyPr>
          <a:lstStyle/>
          <a:p>
            <a:r>
              <a:rPr lang="es-ES_tradnl" dirty="0"/>
              <a:t>Todos los beneficiarios de la OCFT deben reportar indicadores estándar cuando corresponda.</a:t>
            </a:r>
          </a:p>
          <a:p>
            <a:r>
              <a:rPr lang="es-ES_tradnl" dirty="0"/>
              <a:t>Permiten que ILAB levante datos comparables entre proyectos. </a:t>
            </a:r>
          </a:p>
          <a:p>
            <a:r>
              <a:rPr lang="es-ES_tradnl" dirty="0"/>
              <a:t>Los datos de los indicadores se incorporan a los informes de rendimiento de la OCFT y USDOL.</a:t>
            </a:r>
          </a:p>
          <a:p>
            <a:r>
              <a:rPr lang="es-ES_tradnl" dirty="0"/>
              <a:t>Influencian la planificación y presupuestación del USDOL. </a:t>
            </a:r>
          </a:p>
          <a:p>
            <a:r>
              <a:rPr lang="es-ES_tradnl" dirty="0"/>
              <a:t>Los indicadores estándar contienen información de referencia para el PMP (por ejemplo, definiciones, etc.)</a:t>
            </a:r>
          </a:p>
        </p:txBody>
      </p:sp>
      <p:pic>
        <p:nvPicPr>
          <p:cNvPr id="5" name="Picture 4" descr="Logotipo de la DOL">
            <a:extLst>
              <a:ext uri="{FF2B5EF4-FFF2-40B4-BE49-F238E27FC236}">
                <a16:creationId xmlns:a16="http://schemas.microsoft.com/office/drawing/2014/main" id="{A9F2BF17-9D09-42BA-A55C-3E69C3F593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8029" y="1550074"/>
            <a:ext cx="1901535" cy="1901535"/>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53642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 Serie de Cursos de Capacitación para el Monitoreo y la Evaluación">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s-ES_tradnl" dirty="0"/>
              <a:t>Serie de Cursos de Capacitación para el Monitoreo y la Evaluación</a:t>
            </a:r>
          </a:p>
        </p:txBody>
      </p:sp>
      <p:sp>
        <p:nvSpPr>
          <p:cNvPr id="4" name="TextBox 3" descr="Seis Cursos&#10;">
            <a:extLst>
              <a:ext uri="{FF2B5EF4-FFF2-40B4-BE49-F238E27FC236}">
                <a16:creationId xmlns:a16="http://schemas.microsoft.com/office/drawing/2014/main" id="{6D410631-1F0C-411F-BC54-128C59FD33B3}"/>
              </a:ext>
            </a:extLst>
          </p:cNvPr>
          <p:cNvSpPr txBox="1"/>
          <p:nvPr/>
        </p:nvSpPr>
        <p:spPr>
          <a:xfrm>
            <a:off x="356894" y="1148954"/>
            <a:ext cx="1855444" cy="523220"/>
          </a:xfrm>
          <a:prstGeom prst="rect">
            <a:avLst/>
          </a:prstGeom>
          <a:noFill/>
        </p:spPr>
        <p:txBody>
          <a:bodyPr wrap="none" rtlCol="0">
            <a:spAutoFit/>
          </a:bodyPr>
          <a:lstStyle/>
          <a:p>
            <a:r>
              <a:rPr lang="es-ES_tradnl" sz="2800" b="1" dirty="0"/>
              <a:t>Seis Cursos</a:t>
            </a:r>
          </a:p>
        </p:txBody>
      </p:sp>
      <p:sp>
        <p:nvSpPr>
          <p:cNvPr id="6" name="Content Placeholder 2" descr="Introducción a la  Gerencia Basada en Resultados&#10;">
            <a:extLst>
              <a:ext uri="{FF2B5EF4-FFF2-40B4-BE49-F238E27FC236}">
                <a16:creationId xmlns:a16="http://schemas.microsoft.com/office/drawing/2014/main" id="{ECF6870B-70E6-46BC-9D1C-93F474E4D55B}"/>
              </a:ext>
            </a:extLst>
          </p:cNvPr>
          <p:cNvSpPr>
            <a:spLocks noGrp="1"/>
          </p:cNvSpPr>
          <p:nvPr>
            <p:ph idx="1"/>
          </p:nvPr>
        </p:nvSpPr>
        <p:spPr>
          <a:xfrm>
            <a:off x="124457" y="1675009"/>
            <a:ext cx="1754586" cy="1146119"/>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s-ES_tradnl" sz="1800" dirty="0"/>
              <a:t>Introducción a la  Gerencia Basada en Resultados</a:t>
            </a:r>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1879471"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Content Placeholder 2" descr="Diseñando Marcos de Resultados">
            <a:extLst>
              <a:ext uri="{FF2B5EF4-FFF2-40B4-BE49-F238E27FC236}">
                <a16:creationId xmlns:a16="http://schemas.microsoft.com/office/drawing/2014/main" id="{2DF49A48-6360-4DF6-8C3B-B66F55F5E917}"/>
              </a:ext>
            </a:extLst>
          </p:cNvPr>
          <p:cNvSpPr txBox="1">
            <a:spLocks/>
          </p:cNvSpPr>
          <p:nvPr/>
        </p:nvSpPr>
        <p:spPr>
          <a:xfrm>
            <a:off x="2256295" y="2167519"/>
            <a:ext cx="1494493" cy="922954"/>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s-ES_tradnl" sz="1800" dirty="0"/>
              <a:t>2. </a:t>
            </a:r>
            <a:r>
              <a:rPr lang="es-ES_tradnl" sz="1800" dirty="0">
                <a:effectLst/>
                <a:ea typeface="Calibri" panose="020F0502020204030204" pitchFamily="34" charset="0"/>
              </a:rPr>
              <a:t>Diseñando Marcos de </a:t>
            </a:r>
            <a:r>
              <a:rPr lang="es-ES_tradnl" sz="1800" dirty="0">
                <a:ea typeface="Calibri" panose="020F0502020204030204" pitchFamily="34" charset="0"/>
              </a:rPr>
              <a:t>Resultados</a:t>
            </a:r>
            <a:endParaRPr lang="es-ES_tradnl" sz="1800" dirty="0">
              <a:effectLst/>
              <a:ea typeface="Calibri" panose="020F0502020204030204" pitchFamily="34" charset="0"/>
            </a:endParaRPr>
          </a:p>
          <a:p>
            <a:pPr marL="0" indent="0" algn="ctr">
              <a:spcBef>
                <a:spcPts val="0"/>
              </a:spcBef>
              <a:buNone/>
            </a:pPr>
            <a:endParaRPr lang="es-ES_tradnl" sz="1800" dirty="0">
              <a:effectLst/>
              <a:ea typeface="Calibri" panose="020F0502020204030204" pitchFamily="34" charset="0"/>
            </a:endParaRPr>
          </a:p>
          <a:p>
            <a:pPr marL="0" indent="0" algn="ctr">
              <a:spcBef>
                <a:spcPts val="0"/>
              </a:spcBef>
              <a:buNone/>
            </a:pPr>
            <a:endParaRPr lang="es-ES_tradnl" sz="1800"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782193"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ontent Placeholder 2" descr="Diseñando y Definiendo Indicadores de Desempeño&#10;">
            <a:extLst>
              <a:ext uri="{FF2B5EF4-FFF2-40B4-BE49-F238E27FC236}">
                <a16:creationId xmlns:a16="http://schemas.microsoft.com/office/drawing/2014/main" id="{0D022313-6D00-4027-97DD-AC3D17FF533E}"/>
              </a:ext>
            </a:extLst>
          </p:cNvPr>
          <p:cNvSpPr txBox="1">
            <a:spLocks/>
          </p:cNvSpPr>
          <p:nvPr/>
        </p:nvSpPr>
        <p:spPr>
          <a:xfrm>
            <a:off x="4206808" y="2699074"/>
            <a:ext cx="1654486" cy="1105535"/>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b="1" dirty="0"/>
              <a:t>3. </a:t>
            </a:r>
            <a:r>
              <a:rPr lang="es-ES_tradnl" sz="1800" b="1" dirty="0">
                <a:effectLst/>
                <a:ea typeface="Calibri" panose="020F0502020204030204" pitchFamily="34" charset="0"/>
              </a:rPr>
              <a:t>Diseñando y </a:t>
            </a:r>
            <a:r>
              <a:rPr lang="es-ES_tradnl" sz="1800" b="1" dirty="0">
                <a:ea typeface="Calibri" panose="020F0502020204030204" pitchFamily="34" charset="0"/>
              </a:rPr>
              <a:t>Definiendo Indicadores de Desempeño</a:t>
            </a:r>
            <a:endParaRPr lang="es-ES_tradnl" sz="1800" b="1" dirty="0">
              <a:effectLst/>
              <a:ea typeface="Calibri" panose="020F0502020204030204" pitchFamily="34" charset="0"/>
            </a:endParaRPr>
          </a:p>
          <a:p>
            <a:pPr marL="0" indent="0" algn="ctr">
              <a:buNone/>
            </a:pPr>
            <a:endParaRPr lang="es-ES_tradnl" sz="1800" b="1" dirty="0">
              <a:effectLst/>
              <a:ea typeface="Calibri" panose="020F0502020204030204" pitchFamily="34" charset="0"/>
            </a:endParaRPr>
          </a:p>
          <a:p>
            <a:pPr marL="0" indent="0" algn="ctr">
              <a:buNone/>
            </a:pPr>
            <a:r>
              <a:rPr lang="es-ES_tradnl" sz="1800" b="1"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883846"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Content Placeholder 2" descr="Elaborando Instrumentos para el Levantamiento de Datos">
            <a:extLst>
              <a:ext uri="{FF2B5EF4-FFF2-40B4-BE49-F238E27FC236}">
                <a16:creationId xmlns:a16="http://schemas.microsoft.com/office/drawing/2014/main" id="{CDF6F01E-44A2-40E0-8868-AE291630CDA8}"/>
              </a:ext>
            </a:extLst>
          </p:cNvPr>
          <p:cNvSpPr txBox="1">
            <a:spLocks/>
          </p:cNvSpPr>
          <p:nvPr/>
        </p:nvSpPr>
        <p:spPr>
          <a:xfrm>
            <a:off x="6299835" y="3440711"/>
            <a:ext cx="1570757" cy="132556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4. </a:t>
            </a:r>
            <a:r>
              <a:rPr lang="es-ES_tradnl" sz="1800" dirty="0">
                <a:effectLst/>
                <a:ea typeface="Calibri" panose="020F0502020204030204" pitchFamily="34" charset="0"/>
              </a:rPr>
              <a:t>Elaborando Instrumentos para el Levantamiento de Datos</a:t>
            </a:r>
          </a:p>
          <a:p>
            <a:pPr marL="0" indent="0" algn="ctr">
              <a:buNone/>
            </a:pPr>
            <a:r>
              <a:rPr lang="es-ES_tradnl"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90689" y="4106939"/>
            <a:ext cx="345898"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Content Placeholder 2" descr="Estableciendo Valores para la Línea de Base y Objetivos para los Indicadores&#10;">
            <a:extLst>
              <a:ext uri="{FF2B5EF4-FFF2-40B4-BE49-F238E27FC236}">
                <a16:creationId xmlns:a16="http://schemas.microsoft.com/office/drawing/2014/main" id="{A321574B-DAE1-4FCC-A275-402563E93D02}"/>
              </a:ext>
            </a:extLst>
          </p:cNvPr>
          <p:cNvSpPr txBox="1">
            <a:spLocks/>
          </p:cNvSpPr>
          <p:nvPr/>
        </p:nvSpPr>
        <p:spPr>
          <a:xfrm>
            <a:off x="8232877" y="3945587"/>
            <a:ext cx="1739636" cy="132556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5. </a:t>
            </a:r>
            <a:r>
              <a:rPr lang="es-ES_tradnl" sz="1800" dirty="0">
                <a:effectLst/>
                <a:ea typeface="Calibri" panose="020F0502020204030204" pitchFamily="34" charset="0"/>
              </a:rPr>
              <a:t>Estableciendo Valores para la Línea de Base y Objetivos para los Indicadores</a:t>
            </a:r>
          </a:p>
          <a:p>
            <a:pPr marL="0" indent="0" algn="ctr">
              <a:buNone/>
            </a:pPr>
            <a:r>
              <a:rPr lang="es-ES_tradnl" sz="1800"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949660" y="4887378"/>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ontent Placeholder 2" descr="Uso de Datos para Mejorar la Implementación de los Proyectos&#10;">
            <a:extLst>
              <a:ext uri="{FF2B5EF4-FFF2-40B4-BE49-F238E27FC236}">
                <a16:creationId xmlns:a16="http://schemas.microsoft.com/office/drawing/2014/main" id="{6F3DD347-2F55-4D87-BF63-9F3DFBD27493}"/>
              </a:ext>
            </a:extLst>
          </p:cNvPr>
          <p:cNvSpPr txBox="1">
            <a:spLocks/>
          </p:cNvSpPr>
          <p:nvPr/>
        </p:nvSpPr>
        <p:spPr>
          <a:xfrm>
            <a:off x="10340950" y="4894705"/>
            <a:ext cx="1739637" cy="132556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s-ES_tradnl" sz="1800" dirty="0"/>
              <a:t>6. </a:t>
            </a:r>
            <a:r>
              <a:rPr lang="es-ES_tradnl" sz="1800" dirty="0">
                <a:effectLst/>
                <a:ea typeface="Calibri" panose="020F0502020204030204" pitchFamily="34" charset="0"/>
              </a:rPr>
              <a:t>Uso de Datos para Mejorar la Implementación de los Proyectos</a:t>
            </a:r>
          </a:p>
          <a:p>
            <a:pPr marL="0" indent="0" algn="ctr">
              <a:buNone/>
            </a:pPr>
            <a:r>
              <a:rPr lang="es-ES_tradnl" sz="1800" dirty="0"/>
              <a:t> </a:t>
            </a:r>
          </a:p>
        </p:txBody>
      </p:sp>
      <p:sp>
        <p:nvSpPr>
          <p:cNvPr id="2" name="Footer Placeholder 1">
            <a:extLst>
              <a:ext uri="{FF2B5EF4-FFF2-40B4-BE49-F238E27FC236}">
                <a16:creationId xmlns:a16="http://schemas.microsoft.com/office/drawing/2014/main" id="{643C04A3-C432-47D3-AF09-63F31A740E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8120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0: Indicadores estándar del DOL: OCFT  ">
            <a:extLst>
              <a:ext uri="{FF2B5EF4-FFF2-40B4-BE49-F238E27FC236}">
                <a16:creationId xmlns:a16="http://schemas.microsoft.com/office/drawing/2014/main" id="{AA5A2B27-8A8B-43EF-AF60-BD11A6E41202}"/>
              </a:ext>
            </a:extLst>
          </p:cNvPr>
          <p:cNvSpPr>
            <a:spLocks noGrp="1"/>
          </p:cNvSpPr>
          <p:nvPr>
            <p:ph type="ctrTitle"/>
          </p:nvPr>
        </p:nvSpPr>
        <p:spPr>
          <a:xfrm>
            <a:off x="506896" y="78597"/>
            <a:ext cx="10436350" cy="961175"/>
          </a:xfrm>
        </p:spPr>
        <p:txBody>
          <a:bodyPr>
            <a:normAutofit/>
          </a:bodyPr>
          <a:lstStyle/>
          <a:p>
            <a:pPr algn="l"/>
            <a:r>
              <a:rPr lang="es-ES_tradnl" sz="4400" dirty="0"/>
              <a:t>Indicadores estándar del DOL: OCFT  </a:t>
            </a:r>
          </a:p>
        </p:txBody>
      </p:sp>
      <p:sp>
        <p:nvSpPr>
          <p:cNvPr id="3" name="Content Placeholder 2" descr="C: Capacidad&#10;E: Educación&#10;L: Sustento&#10;T: Capacitación &#10;W: Fuerza laboral &#10;OS: Otros Servicios &#10;POC/POH: Los objetivos del proyecto&#10;CR: Tasa de Ejecución&#10;&#10;Consulte la &quot;Guía de recursos de monitoreo y evaluación para proyectos OCFT&quot; para obtener descripciones detalladas">
            <a:extLst>
              <a:ext uri="{FF2B5EF4-FFF2-40B4-BE49-F238E27FC236}">
                <a16:creationId xmlns:a16="http://schemas.microsoft.com/office/drawing/2014/main" id="{899D53A3-0873-4795-B6D8-E299669A3614}"/>
              </a:ext>
            </a:extLst>
          </p:cNvPr>
          <p:cNvSpPr>
            <a:spLocks noGrp="1"/>
          </p:cNvSpPr>
          <p:nvPr>
            <p:ph sz="quarter" idx="13"/>
          </p:nvPr>
        </p:nvSpPr>
        <p:spPr>
          <a:xfrm>
            <a:off x="694084" y="1281104"/>
            <a:ext cx="10597479" cy="4969793"/>
          </a:xfrm>
        </p:spPr>
        <p:txBody>
          <a:bodyPr>
            <a:normAutofit fontScale="77500" lnSpcReduction="20000"/>
          </a:bodyPr>
          <a:lstStyle/>
          <a:p>
            <a:pPr marL="571500" indent="-571500">
              <a:buClr>
                <a:srgbClr val="800000"/>
              </a:buClr>
            </a:pPr>
            <a:r>
              <a:rPr lang="es-ES_tradnl" altLang="en-US" sz="4000" dirty="0">
                <a:solidFill>
                  <a:srgbClr val="000000"/>
                </a:solidFill>
                <a:ea typeface="ＭＳ Ｐゴシック" panose="020B0600070205080204" pitchFamily="34" charset="-128"/>
              </a:rPr>
              <a:t>C: Capacidad</a:t>
            </a:r>
          </a:p>
          <a:p>
            <a:pPr marL="571500" indent="-571500" eaLnBrk="1" hangingPunct="1">
              <a:buClr>
                <a:srgbClr val="800000"/>
              </a:buClr>
            </a:pPr>
            <a:r>
              <a:rPr lang="es-ES_tradnl" altLang="en-US" sz="4000" dirty="0">
                <a:solidFill>
                  <a:srgbClr val="000000"/>
                </a:solidFill>
                <a:ea typeface="ＭＳ Ｐゴシック" panose="020B0600070205080204" pitchFamily="34" charset="-128"/>
              </a:rPr>
              <a:t>E: Educación</a:t>
            </a:r>
          </a:p>
          <a:p>
            <a:pPr marL="571500" indent="-571500" eaLnBrk="1" hangingPunct="1">
              <a:buClr>
                <a:srgbClr val="800000"/>
              </a:buClr>
            </a:pPr>
            <a:r>
              <a:rPr lang="es-ES_tradnl" altLang="en-US" sz="4000" dirty="0">
                <a:solidFill>
                  <a:srgbClr val="000000"/>
                </a:solidFill>
                <a:ea typeface="ＭＳ Ｐゴシック" panose="020B0600070205080204" pitchFamily="34" charset="-128"/>
              </a:rPr>
              <a:t>L: Sustento</a:t>
            </a:r>
          </a:p>
          <a:p>
            <a:pPr marL="571500" indent="-571500" eaLnBrk="1" hangingPunct="1">
              <a:buClr>
                <a:srgbClr val="800000"/>
              </a:buClr>
            </a:pPr>
            <a:r>
              <a:rPr lang="es-ES_tradnl" altLang="en-US" sz="4000" dirty="0">
                <a:solidFill>
                  <a:srgbClr val="000000"/>
                </a:solidFill>
                <a:ea typeface="ＭＳ Ｐゴシック" panose="020B0600070205080204" pitchFamily="34" charset="-128"/>
              </a:rPr>
              <a:t>T: Capacitación </a:t>
            </a:r>
          </a:p>
          <a:p>
            <a:pPr marL="571500" indent="-571500">
              <a:buClr>
                <a:srgbClr val="800000"/>
              </a:buClr>
            </a:pPr>
            <a:r>
              <a:rPr lang="es-ES_tradnl" altLang="en-US" sz="4000" dirty="0">
                <a:solidFill>
                  <a:srgbClr val="000000"/>
                </a:solidFill>
                <a:ea typeface="ＭＳ Ｐゴシック" panose="020B0600070205080204" pitchFamily="34" charset="-128"/>
              </a:rPr>
              <a:t>W: Fuerza laboral </a:t>
            </a:r>
          </a:p>
          <a:p>
            <a:pPr marL="571500" indent="-571500" eaLnBrk="1" hangingPunct="1">
              <a:buClr>
                <a:srgbClr val="800000"/>
              </a:buClr>
            </a:pPr>
            <a:r>
              <a:rPr lang="es-ES_tradnl" altLang="en-US" sz="4000" dirty="0">
                <a:solidFill>
                  <a:srgbClr val="000000"/>
                </a:solidFill>
                <a:ea typeface="ＭＳ Ｐゴシック" panose="020B0600070205080204" pitchFamily="34" charset="-128"/>
              </a:rPr>
              <a:t>OS: </a:t>
            </a:r>
            <a:r>
              <a:rPr lang="es-ES_tradnl" sz="4000" dirty="0"/>
              <a:t>Otros Servicios </a:t>
            </a:r>
            <a:endParaRPr lang="es-ES_tradnl" altLang="en-US" sz="4000" dirty="0">
              <a:solidFill>
                <a:srgbClr val="000000"/>
              </a:solidFill>
              <a:ea typeface="ＭＳ Ｐゴシック" panose="020B0600070205080204" pitchFamily="34" charset="-128"/>
            </a:endParaRPr>
          </a:p>
          <a:p>
            <a:pPr marL="571500" indent="-571500" eaLnBrk="1" hangingPunct="1">
              <a:buClr>
                <a:srgbClr val="800000"/>
              </a:buClr>
            </a:pPr>
            <a:r>
              <a:rPr lang="es-ES_tradnl" altLang="en-US" sz="4000" dirty="0">
                <a:solidFill>
                  <a:srgbClr val="000000"/>
                </a:solidFill>
                <a:ea typeface="ＭＳ Ｐゴシック" panose="020B0600070205080204" pitchFamily="34" charset="-128"/>
              </a:rPr>
              <a:t>POC/POH: L</a:t>
            </a:r>
            <a:r>
              <a:rPr lang="es-ES_tradnl" sz="4000" dirty="0"/>
              <a:t>os objetivos del proyecto</a:t>
            </a:r>
          </a:p>
          <a:p>
            <a:pPr marL="571500" indent="-571500" eaLnBrk="1" hangingPunct="1">
              <a:buClr>
                <a:srgbClr val="800000"/>
              </a:buClr>
            </a:pPr>
            <a:r>
              <a:rPr lang="es-ES_tradnl" altLang="en-US" sz="4000" dirty="0">
                <a:solidFill>
                  <a:srgbClr val="000000"/>
                </a:solidFill>
                <a:ea typeface="ＭＳ Ｐゴシック" panose="020B0600070205080204" pitchFamily="34" charset="-128"/>
              </a:rPr>
              <a:t>CR: </a:t>
            </a:r>
            <a:r>
              <a:rPr lang="es-ES_tradnl" sz="4000" dirty="0"/>
              <a:t>Tasa de Ejecución</a:t>
            </a:r>
            <a:endParaRPr lang="es-ES_tradnl" altLang="en-US" sz="2600" dirty="0">
              <a:solidFill>
                <a:srgbClr val="000000"/>
              </a:solidFill>
              <a:ea typeface="ＭＳ Ｐゴシック" panose="020B0600070205080204" pitchFamily="34" charset="-128"/>
            </a:endParaRPr>
          </a:p>
          <a:p>
            <a:pPr marL="0" indent="0" algn="ctr" eaLnBrk="1" hangingPunct="1">
              <a:buClr>
                <a:srgbClr val="800000"/>
              </a:buClr>
              <a:buNone/>
            </a:pPr>
            <a:r>
              <a:rPr lang="es-ES_tradnl" sz="4000" b="1" i="1" dirty="0">
                <a:solidFill>
                  <a:schemeClr val="accent6">
                    <a:lumMod val="50000"/>
                  </a:schemeClr>
                </a:solidFill>
              </a:rPr>
              <a:t> Consulte la "Guía de recursos de monitoreo y evaluación para proyectos OCFT" para obtener descripciones detalladas</a:t>
            </a:r>
            <a:endParaRPr lang="es-ES_tradnl" dirty="0"/>
          </a:p>
        </p:txBody>
      </p:sp>
      <p:pic>
        <p:nvPicPr>
          <p:cNvPr id="6" name="Picture 5" descr="Portada de la Guía de recursos de monitoreo y evaluación para proyectos OCFT.">
            <a:extLst>
              <a:ext uri="{FF2B5EF4-FFF2-40B4-BE49-F238E27FC236}">
                <a16:creationId xmlns:a16="http://schemas.microsoft.com/office/drawing/2014/main" id="{EFEC39B9-458C-4A39-BFE0-EC6AC8DCAC4F}"/>
              </a:ext>
            </a:extLst>
          </p:cNvPr>
          <p:cNvPicPr>
            <a:picLocks noChangeAspect="1"/>
          </p:cNvPicPr>
          <p:nvPr/>
        </p:nvPicPr>
        <p:blipFill>
          <a:blip r:embed="rId3"/>
          <a:stretch>
            <a:fillRect/>
          </a:stretch>
        </p:blipFill>
        <p:spPr>
          <a:xfrm>
            <a:off x="8502316" y="1137573"/>
            <a:ext cx="2995600" cy="3894280"/>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prstClr val="white"/>
                </a:solidFill>
                <a:effectLst/>
                <a:uLnTx/>
                <a:uFillTx/>
                <a:latin typeface="Calibri" panose="020F0502020204030204"/>
                <a:ea typeface="+mn-ea"/>
                <a:cs typeface="+mn-cs"/>
              </a:rPr>
              <a:t>   https://www.dol.gov/agencies/ilab                                                                 Office of Child Labor, Forced Labor, and Human Trafficking                                                                                    @ILAB_DOL</a:t>
            </a:r>
          </a:p>
        </p:txBody>
      </p:sp>
    </p:spTree>
    <p:extLst>
      <p:ext uri="{BB962C8B-B14F-4D97-AF65-F5344CB8AC3E}">
        <p14:creationId xmlns:p14="http://schemas.microsoft.com/office/powerpoint/2010/main" val="401036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1: C: Capacidad">
            <a:extLst>
              <a:ext uri="{FF2B5EF4-FFF2-40B4-BE49-F238E27FC236}">
                <a16:creationId xmlns:a16="http://schemas.microsoft.com/office/drawing/2014/main" id="{AA5A2B27-8A8B-43EF-AF60-BD11A6E41202}"/>
              </a:ext>
            </a:extLst>
          </p:cNvPr>
          <p:cNvSpPr>
            <a:spLocks noGrp="1"/>
          </p:cNvSpPr>
          <p:nvPr>
            <p:ph type="ctrTitle"/>
          </p:nvPr>
        </p:nvSpPr>
        <p:spPr>
          <a:xfrm>
            <a:off x="580142" y="161932"/>
            <a:ext cx="10295806" cy="961175"/>
          </a:xfrm>
        </p:spPr>
        <p:txBody>
          <a:bodyPr>
            <a:normAutofit/>
          </a:bodyPr>
          <a:lstStyle/>
          <a:p>
            <a:pPr algn="l"/>
            <a:r>
              <a:rPr lang="es-ES_tradnl" sz="4400" dirty="0"/>
              <a:t>C: Capacidad</a:t>
            </a:r>
          </a:p>
        </p:txBody>
      </p:sp>
      <p:sp>
        <p:nvSpPr>
          <p:cNvPr id="6" name="TextBox 5" descr="Tipo de proyecto: La mayoría de los beneficiarios lo requieren &#10;">
            <a:extLst>
              <a:ext uri="{FF2B5EF4-FFF2-40B4-BE49-F238E27FC236}">
                <a16:creationId xmlns:a16="http://schemas.microsoft.com/office/drawing/2014/main" id="{22367CF5-5FA3-43B4-A433-779F93D6875D}"/>
              </a:ext>
            </a:extLst>
          </p:cNvPr>
          <p:cNvSpPr txBox="1"/>
          <p:nvPr/>
        </p:nvSpPr>
        <p:spPr>
          <a:xfrm>
            <a:off x="580142" y="1146980"/>
            <a:ext cx="9562794" cy="523220"/>
          </a:xfrm>
          <a:prstGeom prst="rect">
            <a:avLst/>
          </a:prstGeom>
          <a:noFill/>
        </p:spPr>
        <p:txBody>
          <a:bodyPr wrap="square">
            <a:spAutoFit/>
          </a:bodyPr>
          <a:lstStyle/>
          <a:p>
            <a:r>
              <a:rPr lang="es-ES_tradnl" sz="2800" b="1" dirty="0">
                <a:solidFill>
                  <a:schemeClr val="accent6">
                    <a:lumMod val="50000"/>
                  </a:schemeClr>
                </a:solidFill>
              </a:rPr>
              <a:t>Tipo de proyecto: La mayoría de los beneficiarios lo requieren </a:t>
            </a:r>
          </a:p>
        </p:txBody>
      </p:sp>
      <p:sp>
        <p:nvSpPr>
          <p:cNvPr id="3" name="Content Placeholder 2" descr="C1: Número (#) de países con mayor capacidad para abordar el trabajo infantil, el trabajo forzoso, la trata de personas u otras violaciones de los derechos laborales.&#10;">
            <a:extLst>
              <a:ext uri="{FF2B5EF4-FFF2-40B4-BE49-F238E27FC236}">
                <a16:creationId xmlns:a16="http://schemas.microsoft.com/office/drawing/2014/main" id="{899D53A3-0873-4795-B6D8-E299669A3614}"/>
              </a:ext>
            </a:extLst>
          </p:cNvPr>
          <p:cNvSpPr>
            <a:spLocks noGrp="1"/>
          </p:cNvSpPr>
          <p:nvPr>
            <p:ph sz="quarter" idx="13"/>
          </p:nvPr>
        </p:nvSpPr>
        <p:spPr>
          <a:xfrm>
            <a:off x="601408" y="2008179"/>
            <a:ext cx="10597479" cy="2934463"/>
          </a:xfrm>
        </p:spPr>
        <p:txBody>
          <a:bodyPr>
            <a:normAutofit/>
          </a:bodyPr>
          <a:lstStyle/>
          <a:p>
            <a:pPr marL="0" indent="0">
              <a:buClr>
                <a:srgbClr val="800000"/>
              </a:buClr>
              <a:buNone/>
            </a:pPr>
            <a:r>
              <a:rPr lang="es-ES_tradnl" altLang="en-US" dirty="0">
                <a:solidFill>
                  <a:srgbClr val="000000"/>
                </a:solidFill>
                <a:ea typeface="ＭＳ Ｐゴシック" panose="020B0600070205080204" pitchFamily="34" charset="-128"/>
              </a:rPr>
              <a:t>C1: </a:t>
            </a:r>
            <a:r>
              <a:rPr lang="es-ES_tradnl" dirty="0"/>
              <a:t>Número (#) de países con mayor capacidad para abordar el trabajo infantil, el trabajo forzoso, la trata de personas u otras violaciones de los derechos laborales.</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7623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2: C: Tipos de Capacidad del País">
            <a:extLst>
              <a:ext uri="{FF2B5EF4-FFF2-40B4-BE49-F238E27FC236}">
                <a16:creationId xmlns:a16="http://schemas.microsoft.com/office/drawing/2014/main" id="{AA5A2B27-8A8B-43EF-AF60-BD11A6E41202}"/>
              </a:ext>
            </a:extLst>
          </p:cNvPr>
          <p:cNvSpPr>
            <a:spLocks noGrp="1"/>
          </p:cNvSpPr>
          <p:nvPr>
            <p:ph type="ctrTitle"/>
          </p:nvPr>
        </p:nvSpPr>
        <p:spPr>
          <a:xfrm>
            <a:off x="580142" y="161932"/>
            <a:ext cx="10295806" cy="961175"/>
          </a:xfrm>
        </p:spPr>
        <p:txBody>
          <a:bodyPr>
            <a:normAutofit/>
          </a:bodyPr>
          <a:lstStyle/>
          <a:p>
            <a:pPr algn="l"/>
            <a:r>
              <a:rPr lang="es-ES_tradnl" sz="4400" dirty="0"/>
              <a:t>C: Tipos de Capacidad del País</a:t>
            </a:r>
          </a:p>
        </p:txBody>
      </p:sp>
      <p:sp>
        <p:nvSpPr>
          <p:cNvPr id="7" name="Content Placeholder 2" descr="1) Ajuste al marco legal para cumplir con las normas internacionales del trabajo; &#10;2) Formulación y adopción de políticas, planes o programas para combatir el trabajo infantil, el trabajo forzoso, la trata de personas u otras violaciones a los derechos laborales;&#10;3) Inclusión del trabajo infantil, el trabajo forzoso, la trata de personas u otras violaciones de los derechos laborales en las políticas y programas relevantes de desarrollo, educación, lucha contra la pobreza y otros programas sociales; &#10;4) Establecimiento de un sistema de control laboral;&#10;5) Institucionalización de la investigación del trabajo infantil, el trabajo forzoso, la trata de personas u otras violaciones de los derechos laborales (incluida la evaluación y el levantamiento de datos); y &#10;6) Institucionalización de la formación sobre trabajo infantil, trabajo forzoso, trata de personas u otras violaciones de los derechos laborales.&#10;">
            <a:extLst>
              <a:ext uri="{FF2B5EF4-FFF2-40B4-BE49-F238E27FC236}">
                <a16:creationId xmlns:a16="http://schemas.microsoft.com/office/drawing/2014/main" id="{026DFF0F-6192-465C-9E04-254312D2C7D0}"/>
              </a:ext>
            </a:extLst>
          </p:cNvPr>
          <p:cNvSpPr txBox="1">
            <a:spLocks/>
          </p:cNvSpPr>
          <p:nvPr/>
        </p:nvSpPr>
        <p:spPr>
          <a:xfrm>
            <a:off x="556846" y="1388030"/>
            <a:ext cx="11383108" cy="46957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800000"/>
              </a:buClr>
              <a:buNone/>
            </a:pPr>
            <a:r>
              <a:rPr lang="es-ES_tradnl" sz="2400" dirty="0"/>
              <a:t>1) </a:t>
            </a:r>
            <a:r>
              <a:rPr lang="es-ES_tradnl" sz="2400" u="sng" dirty="0"/>
              <a:t>Ajuste al marco legal </a:t>
            </a:r>
            <a:r>
              <a:rPr lang="es-ES_tradnl" sz="2400" dirty="0"/>
              <a:t>para cumplir con las normas internacionales del trabajo; </a:t>
            </a:r>
          </a:p>
          <a:p>
            <a:pPr marL="0" indent="0">
              <a:buClr>
                <a:srgbClr val="800000"/>
              </a:buClr>
              <a:buNone/>
            </a:pPr>
            <a:r>
              <a:rPr lang="es-ES_tradnl" sz="2400" dirty="0"/>
              <a:t>2) </a:t>
            </a:r>
            <a:r>
              <a:rPr lang="es-ES_tradnl" sz="2400" u="sng" dirty="0"/>
              <a:t>Formulación y adopción de políticas, planes o programas </a:t>
            </a:r>
            <a:r>
              <a:rPr lang="es-ES_tradnl" sz="2400" dirty="0"/>
              <a:t>para combatir el trabajo infantil, el trabajo forzoso, la trata de personas u otras violaciones a los derechos laborales;</a:t>
            </a:r>
          </a:p>
          <a:p>
            <a:pPr marL="0" indent="0">
              <a:buClr>
                <a:srgbClr val="800000"/>
              </a:buClr>
              <a:buNone/>
            </a:pPr>
            <a:r>
              <a:rPr lang="es-ES_tradnl" sz="2400" dirty="0"/>
              <a:t>3) </a:t>
            </a:r>
            <a:r>
              <a:rPr lang="es-ES_tradnl" sz="2400" u="sng" dirty="0"/>
              <a:t>Inclusión </a:t>
            </a:r>
            <a:r>
              <a:rPr lang="es-ES_tradnl" sz="2400" dirty="0"/>
              <a:t>del trabajo infantil, el trabajo forzoso, la trata de personas u otras violaciones de los derechos laborales </a:t>
            </a:r>
            <a:r>
              <a:rPr lang="es-ES_tradnl" sz="2400" u="sng" dirty="0"/>
              <a:t>en las políticas y programas relevante</a:t>
            </a:r>
            <a:r>
              <a:rPr lang="es-ES_tradnl" sz="2400" dirty="0"/>
              <a:t>s de desarrollo, educación, lucha contra la pobreza y </a:t>
            </a:r>
            <a:r>
              <a:rPr lang="es-ES_tradnl" sz="2400" u="sng" dirty="0"/>
              <a:t>otros programas sociales</a:t>
            </a:r>
            <a:r>
              <a:rPr lang="es-ES_tradnl" sz="2400" dirty="0"/>
              <a:t>; </a:t>
            </a:r>
          </a:p>
          <a:p>
            <a:pPr marL="0" indent="0">
              <a:buClr>
                <a:srgbClr val="800000"/>
              </a:buClr>
              <a:buNone/>
            </a:pPr>
            <a:r>
              <a:rPr lang="es-ES_tradnl" sz="2400" dirty="0"/>
              <a:t>4) Establecimiento de </a:t>
            </a:r>
            <a:r>
              <a:rPr lang="es-ES_tradnl" sz="2400" u="sng" dirty="0"/>
              <a:t>un sistema de control laboral;</a:t>
            </a:r>
          </a:p>
          <a:p>
            <a:pPr marL="0" indent="0">
              <a:buClr>
                <a:srgbClr val="800000"/>
              </a:buClr>
              <a:buNone/>
            </a:pPr>
            <a:r>
              <a:rPr lang="es-ES_tradnl" sz="2400" dirty="0"/>
              <a:t>5) </a:t>
            </a:r>
            <a:r>
              <a:rPr lang="es-ES_tradnl" sz="2400" u="sng" dirty="0"/>
              <a:t>Institucionalización de la investigación </a:t>
            </a:r>
            <a:r>
              <a:rPr lang="es-ES_tradnl" sz="2400" dirty="0"/>
              <a:t>del trabajo infantil, el trabajo forzoso, la trata de personas u otras violaciones de los derechos laborales (incluida la evaluación y el levantamiento de datos); y </a:t>
            </a:r>
          </a:p>
          <a:p>
            <a:pPr marL="0" indent="0">
              <a:buClr>
                <a:srgbClr val="800000"/>
              </a:buClr>
              <a:buNone/>
            </a:pPr>
            <a:r>
              <a:rPr lang="es-ES_tradnl" sz="2400" dirty="0"/>
              <a:t>6</a:t>
            </a:r>
            <a:r>
              <a:rPr lang="es-ES_tradnl" sz="2400" u="sng" dirty="0"/>
              <a:t>) Institucionalización de la formación </a:t>
            </a:r>
            <a:r>
              <a:rPr lang="es-ES_tradnl" sz="2400" dirty="0"/>
              <a:t>sobre trabajo infantil, trabajo forzoso, trata de personas u otras violaciones de los derechos laborales.</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197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5" dur="500"/>
                                        <p:tgtEl>
                                          <p:spTgt spid="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3" dur="500"/>
                                        <p:tgtEl>
                                          <p:spTgt spid="7">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3: E: Educación">
            <a:extLst>
              <a:ext uri="{FF2B5EF4-FFF2-40B4-BE49-F238E27FC236}">
                <a16:creationId xmlns:a16="http://schemas.microsoft.com/office/drawing/2014/main" id="{AA5A2B27-8A8B-43EF-AF60-BD11A6E41202}"/>
              </a:ext>
            </a:extLst>
          </p:cNvPr>
          <p:cNvSpPr>
            <a:spLocks noGrp="1"/>
          </p:cNvSpPr>
          <p:nvPr>
            <p:ph type="ctrTitle"/>
          </p:nvPr>
        </p:nvSpPr>
        <p:spPr>
          <a:xfrm>
            <a:off x="518047" y="139960"/>
            <a:ext cx="10577453" cy="961175"/>
          </a:xfrm>
        </p:spPr>
        <p:txBody>
          <a:bodyPr>
            <a:normAutofit/>
          </a:bodyPr>
          <a:lstStyle/>
          <a:p>
            <a:pPr algn="l"/>
            <a:r>
              <a:rPr lang="es-ES_tradnl" sz="4400" dirty="0"/>
              <a:t>E: Educación</a:t>
            </a:r>
          </a:p>
        </p:txBody>
      </p:sp>
      <p:sp>
        <p:nvSpPr>
          <p:cNvPr id="9" name="Rectangle 8" descr="Proyectos que brindan servicios educativos&#10;">
            <a:extLst>
              <a:ext uri="{FF2B5EF4-FFF2-40B4-BE49-F238E27FC236}">
                <a16:creationId xmlns:a16="http://schemas.microsoft.com/office/drawing/2014/main" id="{6F16FB16-7886-44F1-8FF0-F336E59CC351}"/>
              </a:ext>
            </a:extLst>
          </p:cNvPr>
          <p:cNvSpPr/>
          <p:nvPr/>
        </p:nvSpPr>
        <p:spPr>
          <a:xfrm>
            <a:off x="518047" y="1396649"/>
            <a:ext cx="5932329" cy="461665"/>
          </a:xfrm>
          <a:prstGeom prst="rect">
            <a:avLst/>
          </a:prstGeom>
        </p:spPr>
        <p:txBody>
          <a:bodyPr wrap="square">
            <a:spAutoFit/>
          </a:bodyPr>
          <a:lstStyle/>
          <a:p>
            <a:r>
              <a:rPr lang="es-ES_tradnl"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Proyectos que brindan servicios educativos</a:t>
            </a:r>
            <a:endParaRPr lang="es-ES_tradnl" sz="2400" b="1" dirty="0">
              <a:solidFill>
                <a:schemeClr val="accent6">
                  <a:lumMod val="50000"/>
                </a:schemeClr>
              </a:solidFill>
            </a:endParaRPr>
          </a:p>
        </p:txBody>
      </p:sp>
      <p:sp>
        <p:nvSpPr>
          <p:cNvPr id="3" name="Content Placeholder 2" descr="       E1. # de niños involucrados o en alto riesgo de vincularse al mercado laboral infantil que recibieron servicios educativos o capacitación.&#10;E2. # de niños involucrados o en alto riesgo de vincularse al mercado laboral infantil que recibieron servicios educativos formales.&#10;E3. # de niños involucrados o en alto riesgo de vincularse al mercado laboral infantil que recibieron servicios educativos informales.&#10;E4. # de niños involucrados o en alto riesgo de vincularse al mercado laboral infantil que recibieron servicios de formación profesional&#10;">
            <a:extLst>
              <a:ext uri="{FF2B5EF4-FFF2-40B4-BE49-F238E27FC236}">
                <a16:creationId xmlns:a16="http://schemas.microsoft.com/office/drawing/2014/main" id="{899D53A3-0873-4795-B6D8-E299669A3614}"/>
              </a:ext>
            </a:extLst>
          </p:cNvPr>
          <p:cNvSpPr>
            <a:spLocks noGrp="1"/>
          </p:cNvSpPr>
          <p:nvPr>
            <p:ph sz="quarter" idx="13"/>
          </p:nvPr>
        </p:nvSpPr>
        <p:spPr>
          <a:xfrm>
            <a:off x="518047" y="2051357"/>
            <a:ext cx="10597479" cy="3409994"/>
          </a:xfrm>
        </p:spPr>
        <p:txBody>
          <a:bodyPr>
            <a:normAutofit fontScale="92500"/>
          </a:bodyPr>
          <a:lstStyle/>
          <a:p>
            <a:pPr marL="515938" indent="-515938">
              <a:buNone/>
            </a:pPr>
            <a:r>
              <a:rPr lang="es-ES_tradnl" dirty="0"/>
              <a:t>       E1. # de niños involucrados o en alto riesgo de vincularse al mercado laboral infantil que recibieron </a:t>
            </a:r>
            <a:r>
              <a:rPr lang="es-ES_tradnl" u="sng" dirty="0"/>
              <a:t>servicios educativos o capacitación</a:t>
            </a:r>
            <a:r>
              <a:rPr lang="es-ES_tradnl" dirty="0"/>
              <a:t>.</a:t>
            </a:r>
            <a:endParaRPr lang="es-ES_tradnl" u="sng" dirty="0"/>
          </a:p>
          <a:p>
            <a:pPr marL="969963" indent="-400050">
              <a:buNone/>
              <a:tabLst>
                <a:tab pos="512763" algn="l"/>
              </a:tabLst>
            </a:pPr>
            <a:r>
              <a:rPr lang="es-ES_tradnl" dirty="0"/>
              <a:t>E2. # de niños involucrados o en alto riesgo de vincularse al mercado laboral infantil que recibieron </a:t>
            </a:r>
            <a:r>
              <a:rPr lang="es-ES_tradnl" u="sng" dirty="0"/>
              <a:t>servicios educativos formales.</a:t>
            </a:r>
          </a:p>
          <a:p>
            <a:pPr marL="969963" indent="-400050">
              <a:buNone/>
              <a:tabLst>
                <a:tab pos="512763" algn="l"/>
              </a:tabLst>
            </a:pPr>
            <a:r>
              <a:rPr lang="es-ES_tradnl" dirty="0"/>
              <a:t>E3. # de niños involucrados o en alto riesgo de vincularse al mercado laboral infantil que recibieron </a:t>
            </a:r>
            <a:r>
              <a:rPr lang="es-ES_tradnl" u="sng" dirty="0"/>
              <a:t>servicios educativos informales.</a:t>
            </a:r>
          </a:p>
          <a:p>
            <a:pPr marL="969963" indent="-400050">
              <a:buNone/>
              <a:tabLst>
                <a:tab pos="512763" algn="l"/>
              </a:tabLst>
            </a:pPr>
            <a:r>
              <a:rPr lang="es-ES_tradnl" dirty="0"/>
              <a:t>E4. # de niños involucrados o en alto riesgo de vincularse al mercado laboral infantil </a:t>
            </a:r>
            <a:r>
              <a:rPr lang="es-ES_tradnl" u="sng" dirty="0"/>
              <a:t>que recibieron servicios de formación profesional</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a:xfrm>
            <a:off x="-34724"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81636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4: E2-4 Ejemplos">
            <a:extLst>
              <a:ext uri="{FF2B5EF4-FFF2-40B4-BE49-F238E27FC236}">
                <a16:creationId xmlns:a16="http://schemas.microsoft.com/office/drawing/2014/main" id="{AA5A2B27-8A8B-43EF-AF60-BD11A6E41202}"/>
              </a:ext>
            </a:extLst>
          </p:cNvPr>
          <p:cNvSpPr>
            <a:spLocks noGrp="1"/>
          </p:cNvSpPr>
          <p:nvPr>
            <p:ph type="ctrTitle"/>
          </p:nvPr>
        </p:nvSpPr>
        <p:spPr>
          <a:xfrm>
            <a:off x="518047" y="139960"/>
            <a:ext cx="10577453" cy="961175"/>
          </a:xfrm>
        </p:spPr>
        <p:txBody>
          <a:bodyPr>
            <a:normAutofit/>
          </a:bodyPr>
          <a:lstStyle/>
          <a:p>
            <a:pPr algn="l"/>
            <a:r>
              <a:rPr lang="es-ES_tradnl" sz="4400" dirty="0"/>
              <a:t>E2-4 Ejemplos</a:t>
            </a:r>
          </a:p>
        </p:txBody>
      </p:sp>
      <p:sp>
        <p:nvSpPr>
          <p:cNvPr id="9" name="Rectangle 8" descr="Proyectos que brindan servicios educativos&#10;">
            <a:extLst>
              <a:ext uri="{FF2B5EF4-FFF2-40B4-BE49-F238E27FC236}">
                <a16:creationId xmlns:a16="http://schemas.microsoft.com/office/drawing/2014/main" id="{6F16FB16-7886-44F1-8FF0-F336E59CC351}"/>
              </a:ext>
            </a:extLst>
          </p:cNvPr>
          <p:cNvSpPr/>
          <p:nvPr/>
        </p:nvSpPr>
        <p:spPr>
          <a:xfrm>
            <a:off x="518047" y="1396649"/>
            <a:ext cx="5932329" cy="461665"/>
          </a:xfrm>
          <a:prstGeom prst="rect">
            <a:avLst/>
          </a:prstGeom>
        </p:spPr>
        <p:txBody>
          <a:bodyPr wrap="square">
            <a:spAutoFit/>
          </a:bodyPr>
          <a:lstStyle/>
          <a:p>
            <a:r>
              <a:rPr lang="es-ES_tradnl" sz="2400" b="1" dirty="0">
                <a:solidFill>
                  <a:schemeClr val="accent6">
                    <a:lumMod val="50000"/>
                  </a:schemeClr>
                </a:solidFill>
                <a:latin typeface="Calibri" panose="020F0502020204030204" pitchFamily="34" charset="0"/>
                <a:ea typeface="Times New Roman" panose="02020603050405020304" pitchFamily="18" charset="0"/>
                <a:cs typeface="Times New Roman" panose="02020603050405020304" pitchFamily="18" charset="0"/>
              </a:rPr>
              <a:t>Proyectos que brindan servicios educativos</a:t>
            </a:r>
            <a:endParaRPr lang="es-ES_tradnl" sz="2400" b="1" dirty="0">
              <a:solidFill>
                <a:schemeClr val="accent6">
                  <a:lumMod val="50000"/>
                </a:schemeClr>
              </a:solidFill>
            </a:endParaRPr>
          </a:p>
        </p:txBody>
      </p:sp>
      <p:sp>
        <p:nvSpPr>
          <p:cNvPr id="6" name="Content Placeholder 2" descr="E2 (Formal):  &#10;Apoyo financiero (por ejemplo, becas o pago de matrículas escolares y/o costos de transporte),&#10;Bienes (por ejemplo, uniformes escolares, libros/materiales de aprendizaje y otros útiles escolares),&#10;Servicios (p. ej., asistencia para obtener un certificado de nacimiento para que un niño pueda asistir a la escuela formal, programas extracurriculares del o reconocidos por el gobierno).&#10;E3 ( Informal): Alfabetización, educación transversal, aprendizaje acelerado, educación comunitaria, cursos de transición, cursos correctivos, competencias para la vida, etc.&#10;E4 (Profesional): Programa de carpintería Safe Youth at Work; prácticas de electricista, etc.&#10;">
            <a:extLst>
              <a:ext uri="{FF2B5EF4-FFF2-40B4-BE49-F238E27FC236}">
                <a16:creationId xmlns:a16="http://schemas.microsoft.com/office/drawing/2014/main" id="{6CD3EDFC-9CA0-46B9-BED5-E89EF2E53B3F}"/>
              </a:ext>
            </a:extLst>
          </p:cNvPr>
          <p:cNvSpPr>
            <a:spLocks noGrp="1"/>
          </p:cNvSpPr>
          <p:nvPr>
            <p:ph sz="quarter" idx="13"/>
          </p:nvPr>
        </p:nvSpPr>
        <p:spPr>
          <a:xfrm>
            <a:off x="601407" y="2008179"/>
            <a:ext cx="11353525" cy="4189421"/>
          </a:xfrm>
        </p:spPr>
        <p:txBody>
          <a:bodyPr>
            <a:normAutofit fontScale="85000" lnSpcReduction="20000"/>
          </a:bodyPr>
          <a:lstStyle/>
          <a:p>
            <a:pPr marL="0" indent="0">
              <a:buClr>
                <a:srgbClr val="800000"/>
              </a:buClr>
              <a:buNone/>
            </a:pPr>
            <a:r>
              <a:rPr lang="es-ES_tradnl" altLang="en-US" b="1" dirty="0">
                <a:solidFill>
                  <a:srgbClr val="000000"/>
                </a:solidFill>
                <a:ea typeface="ＭＳ Ｐゴシック" panose="020B0600070205080204" pitchFamily="34" charset="-128"/>
              </a:rPr>
              <a:t>E2</a:t>
            </a:r>
            <a:r>
              <a:rPr lang="es-ES_tradnl" altLang="en-US" dirty="0">
                <a:solidFill>
                  <a:srgbClr val="000000"/>
                </a:solidFill>
                <a:ea typeface="ＭＳ Ｐゴシック" panose="020B0600070205080204" pitchFamily="34" charset="-128"/>
              </a:rPr>
              <a:t> (Formal):  </a:t>
            </a:r>
          </a:p>
          <a:p>
            <a:pPr>
              <a:buClr>
                <a:srgbClr val="800000"/>
              </a:buClr>
            </a:pPr>
            <a:r>
              <a:rPr lang="es-ES_tradnl" altLang="en-US" dirty="0">
                <a:solidFill>
                  <a:srgbClr val="000000"/>
                </a:solidFill>
                <a:ea typeface="ＭＳ Ｐゴシック" panose="020B0600070205080204" pitchFamily="34" charset="-128"/>
              </a:rPr>
              <a:t>Apoyo financiero (por ejemplo, becas o pago de matrículas escolares y/o costos de transporte),</a:t>
            </a:r>
          </a:p>
          <a:p>
            <a:pPr>
              <a:buClr>
                <a:srgbClr val="800000"/>
              </a:buClr>
            </a:pPr>
            <a:r>
              <a:rPr lang="es-ES_tradnl" dirty="0"/>
              <a:t>Bienes (por ejemplo, uniformes escolares, libros/materiales de aprendizaje y otros útiles escolares),</a:t>
            </a:r>
          </a:p>
          <a:p>
            <a:pPr>
              <a:buClr>
                <a:srgbClr val="800000"/>
              </a:buClr>
            </a:pPr>
            <a:r>
              <a:rPr lang="es-ES_tradnl" dirty="0"/>
              <a:t>Servicios (p. ej., asistencia para obtener un certificado de nacimiento para que un niño pueda asistir a la escuela formal, programas extracurriculares del o reconocidos por el gobierno).</a:t>
            </a:r>
            <a:endParaRPr lang="es-ES_tradnl" altLang="en-US" dirty="0">
              <a:solidFill>
                <a:srgbClr val="000000"/>
              </a:solidFill>
              <a:ea typeface="ＭＳ Ｐゴシック" panose="020B0600070205080204" pitchFamily="34" charset="-128"/>
            </a:endParaRPr>
          </a:p>
          <a:p>
            <a:pPr marL="0" indent="0">
              <a:buClr>
                <a:srgbClr val="800000"/>
              </a:buClr>
              <a:buNone/>
            </a:pPr>
            <a:r>
              <a:rPr lang="es-ES_tradnl" altLang="en-US" b="1" dirty="0">
                <a:solidFill>
                  <a:srgbClr val="000000"/>
                </a:solidFill>
                <a:ea typeface="ＭＳ Ｐゴシック" panose="020B0600070205080204" pitchFamily="34" charset="-128"/>
              </a:rPr>
              <a:t>E3 ( Informal): </a:t>
            </a:r>
            <a:r>
              <a:rPr lang="es-ES_tradnl" altLang="en-US" dirty="0">
                <a:solidFill>
                  <a:srgbClr val="000000"/>
                </a:solidFill>
                <a:ea typeface="ＭＳ Ｐゴシック" panose="020B0600070205080204" pitchFamily="34" charset="-128"/>
              </a:rPr>
              <a:t>Alfabetización, educación transversal, aprendizaje acelerado, educación comunitaria, cursos de transición, cursos correctivos, competencias para la vida, etc.</a:t>
            </a:r>
            <a:endParaRPr lang="es-ES_tradnl" dirty="0"/>
          </a:p>
          <a:p>
            <a:pPr marL="0" indent="0">
              <a:buClr>
                <a:srgbClr val="800000"/>
              </a:buClr>
              <a:buNone/>
            </a:pPr>
            <a:r>
              <a:rPr lang="es-ES_tradnl" b="1" dirty="0"/>
              <a:t>E4</a:t>
            </a:r>
            <a:r>
              <a:rPr lang="es-ES_tradnl" dirty="0"/>
              <a:t> </a:t>
            </a:r>
            <a:r>
              <a:rPr lang="es-ES_tradnl" b="1" dirty="0"/>
              <a:t>(Profesional): </a:t>
            </a:r>
            <a:r>
              <a:rPr lang="es-ES_tradnl" dirty="0"/>
              <a:t>Programa de carpintería Safe Youth at Work; prácticas de electricista, etc.</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3120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5: L: Sustento">
            <a:extLst>
              <a:ext uri="{FF2B5EF4-FFF2-40B4-BE49-F238E27FC236}">
                <a16:creationId xmlns:a16="http://schemas.microsoft.com/office/drawing/2014/main" id="{AA5A2B27-8A8B-43EF-AF60-BD11A6E41202}"/>
              </a:ext>
            </a:extLst>
          </p:cNvPr>
          <p:cNvSpPr>
            <a:spLocks noGrp="1"/>
          </p:cNvSpPr>
          <p:nvPr>
            <p:ph type="ctrTitle"/>
          </p:nvPr>
        </p:nvSpPr>
        <p:spPr>
          <a:xfrm>
            <a:off x="531845" y="77956"/>
            <a:ext cx="10328046" cy="961175"/>
          </a:xfrm>
        </p:spPr>
        <p:txBody>
          <a:bodyPr>
            <a:normAutofit/>
          </a:bodyPr>
          <a:lstStyle/>
          <a:p>
            <a:pPr algn="l"/>
            <a:r>
              <a:rPr lang="es-ES_tradnl" sz="4400" dirty="0"/>
              <a:t>L: Sustento</a:t>
            </a:r>
          </a:p>
        </p:txBody>
      </p:sp>
      <p:sp>
        <p:nvSpPr>
          <p:cNvPr id="7" name="Rectangle 6" descr="Proyectos que brindan servicios de subsistencia&#10;">
            <a:extLst>
              <a:ext uri="{FF2B5EF4-FFF2-40B4-BE49-F238E27FC236}">
                <a16:creationId xmlns:a16="http://schemas.microsoft.com/office/drawing/2014/main" id="{A415DA40-BBEE-496E-84A7-3705D1D58055}"/>
              </a:ext>
            </a:extLst>
          </p:cNvPr>
          <p:cNvSpPr/>
          <p:nvPr/>
        </p:nvSpPr>
        <p:spPr>
          <a:xfrm>
            <a:off x="531845" y="1345527"/>
            <a:ext cx="72489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srgbClr val="BCD6E0">
                    <a:lumMod val="50000"/>
                  </a:srgbClr>
                </a:solidFill>
                <a:effectLst/>
                <a:uLnTx/>
                <a:uFillTx/>
                <a:latin typeface="Calibri" panose="020F0502020204030204"/>
                <a:ea typeface="Times New Roman" panose="02020603050405020304" pitchFamily="18" charset="0"/>
                <a:cs typeface="Times New Roman" panose="02020603050405020304" pitchFamily="18" charset="0"/>
              </a:rPr>
              <a:t>Proyectos que brindan servicios de subsistencia</a:t>
            </a:r>
            <a:endParaRPr kumimoji="0" lang="es-ES_tradnl" sz="2800" b="1"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endParaRPr>
          </a:p>
        </p:txBody>
      </p:sp>
      <p:sp>
        <p:nvSpPr>
          <p:cNvPr id="3" name="Content Placeholder 2" descr="L1. # de hogares que reciben servicios de subsistencia&#10;L2. # de adultos que recibieron servicios de empleo&#10;L3. # de niños que recibieron servicios de empleo (15 – 17 años)&#10;L4. # de adultos que recibieron servicios de fortalecimiento económico&#10;(por ejemplo, VSLA, programas de préstamo, cooperativas, etc.)}&#10;L5. # de adultos que recibieron otros servicios de subsistencia&#10;L6. # de individuos que recibieron un servicio de subsistencia">
            <a:extLst>
              <a:ext uri="{FF2B5EF4-FFF2-40B4-BE49-F238E27FC236}">
                <a16:creationId xmlns:a16="http://schemas.microsoft.com/office/drawing/2014/main" id="{899D53A3-0873-4795-B6D8-E299669A3614}"/>
              </a:ext>
            </a:extLst>
          </p:cNvPr>
          <p:cNvSpPr>
            <a:spLocks noGrp="1"/>
          </p:cNvSpPr>
          <p:nvPr>
            <p:ph sz="quarter" idx="13"/>
          </p:nvPr>
        </p:nvSpPr>
        <p:spPr>
          <a:xfrm>
            <a:off x="531845" y="2175143"/>
            <a:ext cx="11485586" cy="4052937"/>
          </a:xfrm>
        </p:spPr>
        <p:txBody>
          <a:bodyPr>
            <a:normAutofit/>
          </a:bodyPr>
          <a:lstStyle/>
          <a:p>
            <a:pPr marL="0" indent="0">
              <a:buNone/>
            </a:pPr>
            <a:r>
              <a:rPr lang="es-ES_tradnl" dirty="0"/>
              <a:t>L1. </a:t>
            </a:r>
            <a:r>
              <a:rPr lang="es-ES_tradnl" u="sng" dirty="0"/>
              <a:t># de hogares </a:t>
            </a:r>
            <a:r>
              <a:rPr lang="es-ES_tradnl" dirty="0"/>
              <a:t>que reciben servicios de subsistencia</a:t>
            </a:r>
          </a:p>
          <a:p>
            <a:pPr marL="969963" indent="-512763">
              <a:buNone/>
            </a:pPr>
            <a:r>
              <a:rPr lang="es-ES_tradnl" dirty="0"/>
              <a:t>L2. # de adultos que recibieron servicios de empleo</a:t>
            </a:r>
          </a:p>
          <a:p>
            <a:pPr marL="969963" indent="-512763">
              <a:buNone/>
            </a:pPr>
            <a:r>
              <a:rPr lang="es-ES_tradnl" dirty="0"/>
              <a:t>L3. # de niños que recibieron servicios de empleo </a:t>
            </a:r>
            <a:r>
              <a:rPr lang="es-ES_tradnl" sz="2000" dirty="0"/>
              <a:t>(15 – 17 años)</a:t>
            </a:r>
            <a:endParaRPr lang="es-ES_tradnl" dirty="0"/>
          </a:p>
          <a:p>
            <a:pPr marL="969963" indent="-512763">
              <a:buNone/>
            </a:pPr>
            <a:r>
              <a:rPr lang="es-ES_tradnl" dirty="0"/>
              <a:t>L4. # de adultos que recibieron servicios de fortalecimiento económico</a:t>
            </a:r>
          </a:p>
          <a:p>
            <a:pPr marL="1484313" indent="-457200">
              <a:buNone/>
            </a:pPr>
            <a:r>
              <a:rPr lang="es-ES_tradnl" sz="2000" dirty="0"/>
              <a:t>(por ejemplo, VSLA, programas de préstamo, cooperativas, etc.)}</a:t>
            </a:r>
          </a:p>
          <a:p>
            <a:pPr marL="1484313" indent="-457200">
              <a:buNone/>
            </a:pPr>
            <a:r>
              <a:rPr lang="es-ES_tradnl" dirty="0"/>
              <a:t>L5. # de adultos que recibieron otros servicios de subsistencia</a:t>
            </a:r>
          </a:p>
          <a:p>
            <a:pPr marL="1484313" indent="-457200">
              <a:buNone/>
            </a:pPr>
            <a:r>
              <a:rPr lang="es-ES_tradnl" dirty="0"/>
              <a:t>L6. # de individuos que recibieron un servicio de subsistencia</a:t>
            </a:r>
          </a:p>
        </p:txBody>
      </p:sp>
      <p:sp>
        <p:nvSpPr>
          <p:cNvPr id="5" name="Right Brace 4">
            <a:extLst>
              <a:ext uri="{FF2B5EF4-FFF2-40B4-BE49-F238E27FC236}">
                <a16:creationId xmlns:a16="http://schemas.microsoft.com/office/drawing/2014/main" id="{0F7B8636-DA7A-4EE5-B510-7348AE583BEA}"/>
              </a:ext>
              <a:ext uri="{C183D7F6-B498-43B3-948B-1728B52AA6E4}">
                <adec:decorative xmlns:adec="http://schemas.microsoft.com/office/drawing/2017/decorative" val="1"/>
              </a:ext>
            </a:extLst>
          </p:cNvPr>
          <p:cNvSpPr/>
          <p:nvPr/>
        </p:nvSpPr>
        <p:spPr>
          <a:xfrm>
            <a:off x="9541042" y="2815389"/>
            <a:ext cx="252663" cy="8301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descr="(por ejemplo, educación financiera, capacitación vocacional, etc.)&#10;">
            <a:extLst>
              <a:ext uri="{FF2B5EF4-FFF2-40B4-BE49-F238E27FC236}">
                <a16:creationId xmlns:a16="http://schemas.microsoft.com/office/drawing/2014/main" id="{ADD4B1A0-0773-4145-895E-D7E5241D9ADC}"/>
              </a:ext>
            </a:extLst>
          </p:cNvPr>
          <p:cNvSpPr txBox="1"/>
          <p:nvPr/>
        </p:nvSpPr>
        <p:spPr>
          <a:xfrm>
            <a:off x="9793705" y="2631395"/>
            <a:ext cx="222372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rPr>
              <a:t>(por ejemplo, educación financiera, capacitación vocacional,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prstClr val="white"/>
                </a:solidFill>
                <a:effectLst/>
                <a:uLnTx/>
                <a:uFillTx/>
                <a:latin typeface="Calibri" panose="020F0502020204030204"/>
                <a:ea typeface="+mn-ea"/>
                <a:cs typeface="+mn-cs"/>
              </a:rPr>
              <a:t>   https://www.dol.gov/agencies/ilab                                                                 Office of Child Labor, Forced Labor, and Human Trafficking                                                                                    @ILAB_DOL</a:t>
            </a:r>
          </a:p>
        </p:txBody>
      </p:sp>
    </p:spTree>
    <p:extLst>
      <p:ext uri="{BB962C8B-B14F-4D97-AF65-F5344CB8AC3E}">
        <p14:creationId xmlns:p14="http://schemas.microsoft.com/office/powerpoint/2010/main" val="373003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6: T: Capacitación">
            <a:extLst>
              <a:ext uri="{FF2B5EF4-FFF2-40B4-BE49-F238E27FC236}">
                <a16:creationId xmlns:a16="http://schemas.microsoft.com/office/drawing/2014/main" id="{AA5A2B27-8A8B-43EF-AF60-BD11A6E41202}"/>
              </a:ext>
            </a:extLst>
          </p:cNvPr>
          <p:cNvSpPr>
            <a:spLocks noGrp="1"/>
          </p:cNvSpPr>
          <p:nvPr>
            <p:ph type="ctrTitle"/>
          </p:nvPr>
        </p:nvSpPr>
        <p:spPr>
          <a:xfrm>
            <a:off x="464695" y="114359"/>
            <a:ext cx="10458829" cy="961175"/>
          </a:xfrm>
        </p:spPr>
        <p:txBody>
          <a:bodyPr>
            <a:normAutofit/>
          </a:bodyPr>
          <a:lstStyle/>
          <a:p>
            <a:pPr algn="l"/>
            <a:r>
              <a:rPr lang="es-ES_tradnl" sz="4400" dirty="0"/>
              <a:t>T: Capacitación</a:t>
            </a:r>
          </a:p>
        </p:txBody>
      </p:sp>
      <p:sp>
        <p:nvSpPr>
          <p:cNvPr id="7" name="Rectangle 6" descr="Proyectos que brindan capacitación para crear capacidad&#10;">
            <a:extLst>
              <a:ext uri="{FF2B5EF4-FFF2-40B4-BE49-F238E27FC236}">
                <a16:creationId xmlns:a16="http://schemas.microsoft.com/office/drawing/2014/main" id="{F6647AB9-462A-4332-9F7F-AE46A063AB87}"/>
              </a:ext>
            </a:extLst>
          </p:cNvPr>
          <p:cNvSpPr/>
          <p:nvPr/>
        </p:nvSpPr>
        <p:spPr>
          <a:xfrm>
            <a:off x="617624" y="1451656"/>
            <a:ext cx="1046313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srgbClr val="BCD6E0">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Proyectos que brindan capacitación para crear capacidad</a:t>
            </a:r>
            <a:endParaRPr kumimoji="0" lang="es-ES_tradnl" sz="2800" b="1" i="0" u="none" strike="noStrike" kern="1200" cap="none" spc="0" normalizeH="0" baseline="0" noProof="0" dirty="0">
              <a:ln>
                <a:noFill/>
              </a:ln>
              <a:solidFill>
                <a:srgbClr val="BCD6E0">
                  <a:lumMod val="50000"/>
                </a:srgbClr>
              </a:solidFill>
              <a:effectLst/>
              <a:uLnTx/>
              <a:uFillTx/>
              <a:latin typeface="Calibri" panose="020F0502020204030204" pitchFamily="34" charset="0"/>
              <a:ea typeface="+mn-ea"/>
              <a:cs typeface="Times New Roman" panose="02020603050405020304" pitchFamily="18" charset="0"/>
            </a:endParaRPr>
          </a:p>
        </p:txBody>
      </p:sp>
      <p:sp>
        <p:nvSpPr>
          <p:cNvPr id="3" name="Content Placeholder 2" descr="T1. Número (#) de personas que recibieron capacitación u otro tipo de apoyo para mejorar la ejecución o el cumplimiento de las leyes o políticas sobre trabajo infantil, trabajo forzoso u otros derechos laborales.&#10;T2. Número (#) de educadores capacitados (p. ej., maestros, directores de escuela, miembros de la junta escolar)&#10;">
            <a:extLst>
              <a:ext uri="{FF2B5EF4-FFF2-40B4-BE49-F238E27FC236}">
                <a16:creationId xmlns:a16="http://schemas.microsoft.com/office/drawing/2014/main" id="{899D53A3-0873-4795-B6D8-E299669A3614}"/>
              </a:ext>
            </a:extLst>
          </p:cNvPr>
          <p:cNvSpPr>
            <a:spLocks noGrp="1"/>
          </p:cNvSpPr>
          <p:nvPr>
            <p:ph sz="quarter" idx="13"/>
          </p:nvPr>
        </p:nvSpPr>
        <p:spPr>
          <a:xfrm>
            <a:off x="617624" y="2332139"/>
            <a:ext cx="10597479" cy="2550986"/>
          </a:xfrm>
        </p:spPr>
        <p:txBody>
          <a:bodyPr>
            <a:normAutofit/>
          </a:bodyPr>
          <a:lstStyle/>
          <a:p>
            <a:pPr marL="517525" indent="-517525" fontAlgn="base">
              <a:buNone/>
            </a:pPr>
            <a:r>
              <a:rPr lang="es-ES_tradnl" dirty="0"/>
              <a:t>T1. Número (#) de personas que recibieron </a:t>
            </a:r>
            <a:r>
              <a:rPr lang="es-ES_tradnl" u="sng" dirty="0"/>
              <a:t>capacitación</a:t>
            </a:r>
            <a:r>
              <a:rPr lang="es-ES_tradnl" dirty="0"/>
              <a:t> u otro tipo de apoyo para mejorar </a:t>
            </a:r>
            <a:r>
              <a:rPr lang="es-ES_tradnl" u="sng" dirty="0"/>
              <a:t>la ejecución o el cumplimiento de las leyes o políticas</a:t>
            </a:r>
            <a:r>
              <a:rPr lang="es-ES_tradnl" dirty="0"/>
              <a:t> sobre trabajo infantil, trabajo forzoso u otros derechos laborales.</a:t>
            </a:r>
          </a:p>
          <a:p>
            <a:pPr marL="517525" indent="-517525" fontAlgn="base">
              <a:buNone/>
            </a:pPr>
            <a:r>
              <a:rPr lang="es-ES_tradnl" dirty="0"/>
              <a:t>T2. Número (#) de educadores capacitados (p. ej., maestros, directores de escuela, miembros de la junta escolar)</a:t>
            </a:r>
            <a:endParaRPr lang="es-ES_tradnl" u="sng"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prstClr val="white"/>
                </a:solidFill>
                <a:effectLst/>
                <a:uLnTx/>
                <a:uFillTx/>
                <a:latin typeface="Calibri" panose="020F0502020204030204"/>
                <a:ea typeface="+mn-ea"/>
                <a:cs typeface="+mn-cs"/>
              </a:rPr>
              <a:t>   https://www.dol.gov/agencies/ilab                                                                 Office of Child Labor, Forced Labor, and Human Trafficking                                                                                    @ILAB_DOL</a:t>
            </a:r>
          </a:p>
        </p:txBody>
      </p:sp>
    </p:spTree>
    <p:extLst>
      <p:ext uri="{BB962C8B-B14F-4D97-AF65-F5344CB8AC3E}">
        <p14:creationId xmlns:p14="http://schemas.microsoft.com/office/powerpoint/2010/main" val="314014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7: POC: Indicadores del Objetivo del Proyecto">
            <a:extLst>
              <a:ext uri="{FF2B5EF4-FFF2-40B4-BE49-F238E27FC236}">
                <a16:creationId xmlns:a16="http://schemas.microsoft.com/office/drawing/2014/main" id="{AA5A2B27-8A8B-43EF-AF60-BD11A6E41202}"/>
              </a:ext>
            </a:extLst>
          </p:cNvPr>
          <p:cNvSpPr>
            <a:spLocks noGrp="1"/>
          </p:cNvSpPr>
          <p:nvPr>
            <p:ph type="ctrTitle"/>
          </p:nvPr>
        </p:nvSpPr>
        <p:spPr>
          <a:xfrm>
            <a:off x="555129" y="151684"/>
            <a:ext cx="10315229" cy="961175"/>
          </a:xfrm>
        </p:spPr>
        <p:txBody>
          <a:bodyPr>
            <a:normAutofit/>
          </a:bodyPr>
          <a:lstStyle/>
          <a:p>
            <a:pPr algn="l"/>
            <a:r>
              <a:rPr lang="es-ES_tradnl" sz="4400" dirty="0"/>
              <a:t>POC: Indicadores del Objetivo del Proyecto</a:t>
            </a:r>
          </a:p>
        </p:txBody>
      </p:sp>
      <p:sp>
        <p:nvSpPr>
          <p:cNvPr id="9" name="Rectangle 8" descr="Proyectos que brindan servicios a los niños (subsistencia, educación u otros servicios)&#10;">
            <a:extLst>
              <a:ext uri="{FF2B5EF4-FFF2-40B4-BE49-F238E27FC236}">
                <a16:creationId xmlns:a16="http://schemas.microsoft.com/office/drawing/2014/main" id="{D7342497-7A68-4DC3-AE32-CD04D209D6FD}"/>
              </a:ext>
            </a:extLst>
          </p:cNvPr>
          <p:cNvSpPr/>
          <p:nvPr/>
        </p:nvSpPr>
        <p:spPr>
          <a:xfrm>
            <a:off x="608294" y="1386334"/>
            <a:ext cx="1057343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srgbClr val="BCD6E0">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Proyectos que brindan servicios a los niños (subsistencia, educación u otros servicios)</a:t>
            </a:r>
            <a:endParaRPr kumimoji="0" lang="es-ES_tradnl" sz="2800" b="1" i="0" u="none" strike="noStrike" kern="1200" cap="none" spc="0" normalizeH="0" baseline="0" noProof="0" dirty="0">
              <a:ln>
                <a:noFill/>
              </a:ln>
              <a:solidFill>
                <a:srgbClr val="BCD6E0">
                  <a:lumMod val="50000"/>
                </a:srgbClr>
              </a:solidFill>
              <a:effectLst/>
              <a:uLnTx/>
              <a:uFillTx/>
              <a:latin typeface="Calibri" panose="020F0502020204030204"/>
              <a:ea typeface="+mn-ea"/>
              <a:cs typeface="+mn-cs"/>
            </a:endParaRPr>
          </a:p>
        </p:txBody>
      </p:sp>
      <p:sp>
        <p:nvSpPr>
          <p:cNvPr id="3" name="Content Placeholder 2" descr="POC1. % de niños que reciben servicio directo involucrados en el trabajo infantil&#10;POC2. % de niños que reciben servicio directo involucrados en trabajo infantil peligroso&#10;POC3. % de niños que reciben servicio directo vinculados a las peores formas de trabajo infantil&#10;POC4. % de niños que reciben servicio directo que asisten regularmente a la escuela&#10;">
            <a:extLst>
              <a:ext uri="{FF2B5EF4-FFF2-40B4-BE49-F238E27FC236}">
                <a16:creationId xmlns:a16="http://schemas.microsoft.com/office/drawing/2014/main" id="{899D53A3-0873-4795-B6D8-E299669A3614}"/>
              </a:ext>
            </a:extLst>
          </p:cNvPr>
          <p:cNvSpPr>
            <a:spLocks noGrp="1"/>
          </p:cNvSpPr>
          <p:nvPr>
            <p:ph sz="quarter" idx="13"/>
          </p:nvPr>
        </p:nvSpPr>
        <p:spPr>
          <a:xfrm>
            <a:off x="596271" y="2613916"/>
            <a:ext cx="10597479" cy="4411502"/>
          </a:xfrm>
        </p:spPr>
        <p:txBody>
          <a:bodyPr>
            <a:normAutofit/>
          </a:bodyPr>
          <a:lstStyle/>
          <a:p>
            <a:pPr marL="860425" indent="-860425">
              <a:buNone/>
            </a:pPr>
            <a:r>
              <a:rPr lang="es-ES_tradnl" sz="2800" dirty="0"/>
              <a:t>POC1. % de niños que reciben servicio directo involucrados en el trabajo infantil</a:t>
            </a:r>
            <a:endParaRPr lang="es-ES_tradnl" sz="2800" u="sng" dirty="0"/>
          </a:p>
          <a:p>
            <a:pPr marL="1314450" indent="-857250">
              <a:buNone/>
            </a:pPr>
            <a:r>
              <a:rPr lang="es-ES_tradnl" sz="2800" dirty="0"/>
              <a:t>POC2. % de niños que reciben servicio directo involucrados en trabajo infantil peligroso</a:t>
            </a:r>
          </a:p>
          <a:p>
            <a:pPr marL="1314450" indent="-857250">
              <a:buNone/>
            </a:pPr>
            <a:r>
              <a:rPr lang="es-ES_tradnl" sz="2800" dirty="0"/>
              <a:t>POC3. % de niños que reciben servicio directo vinculados a las peores formas de trabajo infantil</a:t>
            </a:r>
          </a:p>
          <a:p>
            <a:pPr marL="1314450" indent="-857250">
              <a:buNone/>
            </a:pPr>
            <a:r>
              <a:rPr lang="es-ES_tradnl" sz="2800" dirty="0"/>
              <a:t>POC4. % de niños que reciben servicio directo que asisten regularmente a la escuela</a:t>
            </a:r>
            <a:endParaRPr lang="es-ES_tradnl" u="sng"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prstClr val="white"/>
                </a:solidFill>
                <a:effectLst/>
                <a:uLnTx/>
                <a:uFillTx/>
                <a:latin typeface="Calibri" panose="020F0502020204030204"/>
                <a:ea typeface="+mn-ea"/>
                <a:cs typeface="+mn-cs"/>
              </a:rPr>
              <a:t>   https://www.dol.gov/agencies/ilab                                                                 Office of Child Labor, Forced Labor, and Human Trafficking                                                                                    @ILAB_DOL</a:t>
            </a:r>
          </a:p>
        </p:txBody>
      </p:sp>
    </p:spTree>
    <p:extLst>
      <p:ext uri="{BB962C8B-B14F-4D97-AF65-F5344CB8AC3E}">
        <p14:creationId xmlns:p14="http://schemas.microsoft.com/office/powerpoint/2010/main" val="238751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8: Ejercicio 1: Indicadores Estándar">
            <a:extLst>
              <a:ext uri="{FF2B5EF4-FFF2-40B4-BE49-F238E27FC236}">
                <a16:creationId xmlns:a16="http://schemas.microsoft.com/office/drawing/2014/main" id="{AA5A2B27-8A8B-43EF-AF60-BD11A6E41202}"/>
              </a:ext>
            </a:extLst>
          </p:cNvPr>
          <p:cNvSpPr>
            <a:spLocks noGrp="1"/>
          </p:cNvSpPr>
          <p:nvPr>
            <p:ph type="ctrTitle"/>
          </p:nvPr>
        </p:nvSpPr>
        <p:spPr>
          <a:xfrm>
            <a:off x="448811" y="405843"/>
            <a:ext cx="12212112" cy="961175"/>
          </a:xfrm>
        </p:spPr>
        <p:txBody>
          <a:bodyPr>
            <a:noAutofit/>
          </a:bodyPr>
          <a:lstStyle/>
          <a:p>
            <a:pPr algn="l"/>
            <a:r>
              <a:rPr lang="es-ES_tradnl" sz="4400" dirty="0"/>
              <a:t>Ejercicio 1: Indicadores Estándar</a:t>
            </a:r>
          </a:p>
        </p:txBody>
      </p:sp>
      <p:sp>
        <p:nvSpPr>
          <p:cNvPr id="9" name="Content Placeholder 2" descr="Mayor participación de jóvenes adolescentes (menores de 18 años) en programas de aprendizaje&#10;Menor incidencia del trabajo infantil en el sector agrícola de Etiopía&#10;Los jóvenes de enfoque aumentan su acceso a becas escolares &#10;Con apoyo del proyecto, la asociación de cultivadores de aceite de palma adopta el código de conducta sobre el trabajo infantil &#10;Mayor participación de los hogares beneficiarios en la Asociación de Ahorro y Préstamo del Pueblo (VSLA) apoyada por el proyecto&#10;">
            <a:extLst>
              <a:ext uri="{FF2B5EF4-FFF2-40B4-BE49-F238E27FC236}">
                <a16:creationId xmlns:a16="http://schemas.microsoft.com/office/drawing/2014/main" id="{A7CA1049-4D9A-48F7-AC05-50ACBB358475}"/>
              </a:ext>
            </a:extLst>
          </p:cNvPr>
          <p:cNvSpPr>
            <a:spLocks noGrp="1"/>
          </p:cNvSpPr>
          <p:nvPr>
            <p:ph sz="quarter" idx="13"/>
          </p:nvPr>
        </p:nvSpPr>
        <p:spPr>
          <a:xfrm>
            <a:off x="731998" y="1579308"/>
            <a:ext cx="6869082" cy="4437065"/>
          </a:xfrm>
        </p:spPr>
        <p:txBody>
          <a:bodyPr>
            <a:normAutofit fontScale="92500" lnSpcReduction="10000"/>
          </a:bodyPr>
          <a:lstStyle/>
          <a:p>
            <a:pPr marL="457200" indent="-457200">
              <a:lnSpc>
                <a:spcPct val="100000"/>
              </a:lnSpc>
              <a:buFont typeface="+mj-lt"/>
              <a:buAutoNum type="arabicPeriod"/>
            </a:pPr>
            <a:r>
              <a:rPr lang="es-ES_tradnl" sz="2400" dirty="0">
                <a:solidFill>
                  <a:srgbClr val="000000"/>
                </a:solidFill>
                <a:ea typeface="Times New Roman" panose="02020603050405020304" pitchFamily="18" charset="0"/>
              </a:rPr>
              <a:t>Mayor participación de jóvenes adolescentes (menores de 18 años) en programas de aprendizaje</a:t>
            </a:r>
          </a:p>
          <a:p>
            <a:pPr marL="457200" indent="-457200">
              <a:lnSpc>
                <a:spcPct val="100000"/>
              </a:lnSpc>
              <a:buFont typeface="+mj-lt"/>
              <a:buAutoNum type="arabicPeriod"/>
            </a:pPr>
            <a:r>
              <a:rPr lang="es-ES_tradnl" sz="2400" dirty="0">
                <a:solidFill>
                  <a:srgbClr val="000000"/>
                </a:solidFill>
                <a:ea typeface="Times New Roman" panose="02020603050405020304" pitchFamily="18" charset="0"/>
              </a:rPr>
              <a:t>Menor incidencia del trabajo infantil en el sector agrícola de Etiopía</a:t>
            </a:r>
          </a:p>
          <a:p>
            <a:pPr marL="514350" indent="-514350">
              <a:lnSpc>
                <a:spcPct val="100000"/>
              </a:lnSpc>
              <a:buFont typeface="+mj-lt"/>
              <a:buAutoNum type="arabicPeriod"/>
            </a:pPr>
            <a:r>
              <a:rPr lang="es-ES_tradnl" sz="2400" dirty="0">
                <a:solidFill>
                  <a:srgbClr val="000000"/>
                </a:solidFill>
                <a:ea typeface="Times New Roman" panose="02020603050405020304" pitchFamily="18" charset="0"/>
              </a:rPr>
              <a:t>Los jóvenes de enfoque aumentan su acceso a becas escolares </a:t>
            </a:r>
          </a:p>
          <a:p>
            <a:pPr marL="514350" indent="-514350">
              <a:lnSpc>
                <a:spcPct val="100000"/>
              </a:lnSpc>
              <a:buFont typeface="+mj-lt"/>
              <a:buAutoNum type="arabicPeriod"/>
            </a:pPr>
            <a:r>
              <a:rPr lang="es-ES_tradnl" sz="2400" dirty="0">
                <a:solidFill>
                  <a:srgbClr val="000000"/>
                </a:solidFill>
                <a:ea typeface="Times New Roman" panose="02020603050405020304" pitchFamily="18" charset="0"/>
              </a:rPr>
              <a:t>Con apoyo del proyecto, la asociación de cultivadores de aceite de palma adopta el código de conducta sobre el trabajo infantil </a:t>
            </a:r>
          </a:p>
          <a:p>
            <a:pPr marL="514350" indent="-514350">
              <a:lnSpc>
                <a:spcPct val="100000"/>
              </a:lnSpc>
              <a:buFont typeface="+mj-lt"/>
              <a:buAutoNum type="arabicPeriod"/>
            </a:pPr>
            <a:r>
              <a:rPr lang="es-ES_tradnl" sz="2400" dirty="0">
                <a:solidFill>
                  <a:srgbClr val="000000"/>
                </a:solidFill>
                <a:ea typeface="Times New Roman" panose="02020603050405020304" pitchFamily="18" charset="0"/>
              </a:rPr>
              <a:t>Mayor participación de los hogares beneficiarios en la Asociación de Ahorro y Préstamo del Pueblo (VSLA) apoyada por el proyecto</a:t>
            </a:r>
          </a:p>
        </p:txBody>
      </p:sp>
      <p:sp>
        <p:nvSpPr>
          <p:cNvPr id="15" name="Content Placeholder 2" descr="Cinco casillas en blanco donde debe colocar su respuesta.">
            <a:extLst>
              <a:ext uri="{FF2B5EF4-FFF2-40B4-BE49-F238E27FC236}">
                <a16:creationId xmlns:a16="http://schemas.microsoft.com/office/drawing/2014/main" id="{DC5FA3AF-EA58-412A-8E6E-708439A632E8}"/>
              </a:ext>
            </a:extLst>
          </p:cNvPr>
          <p:cNvSpPr txBox="1">
            <a:spLocks/>
          </p:cNvSpPr>
          <p:nvPr/>
        </p:nvSpPr>
        <p:spPr>
          <a:xfrm>
            <a:off x="7905880" y="1406284"/>
            <a:ext cx="4286120" cy="4437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________</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________</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________</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endParaRPr kumimoji="0" lang="es-ES_tradnl" sz="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________</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endParaRPr kumimoji="0" lang="es-ES_tradnl" sz="11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________</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es-ES_trad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a:xfrm>
            <a:off x="0" y="6374824"/>
            <a:ext cx="12226724" cy="5093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prstClr val="white"/>
                </a:solidFill>
                <a:effectLst/>
                <a:uLnTx/>
                <a:uFillTx/>
                <a:latin typeface="Calibri" panose="020F0502020204030204"/>
                <a:ea typeface="+mn-ea"/>
                <a:cs typeface="+mn-cs"/>
              </a:rPr>
              <a:t>   https://www.dol.gov/agencies/ilab                                                                 Office of Child Labor, Forced Labor, and Human Trafficking                                                                                    @ILAB_DOL</a:t>
            </a:r>
          </a:p>
        </p:txBody>
      </p:sp>
    </p:spTree>
    <p:extLst>
      <p:ext uri="{BB962C8B-B14F-4D97-AF65-F5344CB8AC3E}">
        <p14:creationId xmlns:p14="http://schemas.microsoft.com/office/powerpoint/2010/main" val="1925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9: Ejercicio 1: Indicadores Estándar">
            <a:extLst>
              <a:ext uri="{FF2B5EF4-FFF2-40B4-BE49-F238E27FC236}">
                <a16:creationId xmlns:a16="http://schemas.microsoft.com/office/drawing/2014/main" id="{AA5A2B27-8A8B-43EF-AF60-BD11A6E41202}"/>
              </a:ext>
            </a:extLst>
          </p:cNvPr>
          <p:cNvSpPr>
            <a:spLocks noGrp="1"/>
          </p:cNvSpPr>
          <p:nvPr>
            <p:ph type="ctrTitle"/>
          </p:nvPr>
        </p:nvSpPr>
        <p:spPr>
          <a:xfrm>
            <a:off x="448811" y="405843"/>
            <a:ext cx="12212112" cy="961175"/>
          </a:xfrm>
        </p:spPr>
        <p:txBody>
          <a:bodyPr>
            <a:noAutofit/>
          </a:bodyPr>
          <a:lstStyle/>
          <a:p>
            <a:pPr algn="l"/>
            <a:r>
              <a:rPr lang="es-ES_tradnl" sz="4400" dirty="0"/>
              <a:t>Ejercicio 1: Indicadores Estándar</a:t>
            </a:r>
          </a:p>
        </p:txBody>
      </p:sp>
      <p:sp>
        <p:nvSpPr>
          <p:cNvPr id="9" name="Content Placeholder 2" descr="Mayor participación de jóvenes adolescentes (menores de 18 años) en programas de aprendizaje&#10;Menor incidencia del trabajo infantil en el sector agrícola de Etiopía&#10;Los jóvenes de enfoque aumentan su acceso a becas escolares &#10;Con apoyo del proyecto, la asociación de cultivadores de aceite de palma adopta el código de conducta sobre el trabajo infantil &#10;Mayor participación de los hogares beneficiarios en la Asociación de Ahorro y Préstamo del Pueblo (VSLA) apoyada por el proyecto&#10;">
            <a:extLst>
              <a:ext uri="{FF2B5EF4-FFF2-40B4-BE49-F238E27FC236}">
                <a16:creationId xmlns:a16="http://schemas.microsoft.com/office/drawing/2014/main" id="{A7CA1049-4D9A-48F7-AC05-50ACBB358475}"/>
              </a:ext>
            </a:extLst>
          </p:cNvPr>
          <p:cNvSpPr>
            <a:spLocks noGrp="1"/>
          </p:cNvSpPr>
          <p:nvPr>
            <p:ph sz="quarter" idx="13"/>
          </p:nvPr>
        </p:nvSpPr>
        <p:spPr>
          <a:xfrm>
            <a:off x="731998" y="1579308"/>
            <a:ext cx="6869082" cy="4437065"/>
          </a:xfrm>
        </p:spPr>
        <p:txBody>
          <a:bodyPr>
            <a:normAutofit fontScale="92500" lnSpcReduction="10000"/>
          </a:bodyPr>
          <a:lstStyle/>
          <a:p>
            <a:pPr marL="457200" indent="-457200">
              <a:lnSpc>
                <a:spcPct val="100000"/>
              </a:lnSpc>
              <a:buFont typeface="+mj-lt"/>
              <a:buAutoNum type="arabicPeriod"/>
            </a:pPr>
            <a:r>
              <a:rPr lang="es-ES_tradnl" sz="2400" dirty="0">
                <a:solidFill>
                  <a:srgbClr val="000000"/>
                </a:solidFill>
                <a:ea typeface="Times New Roman" panose="02020603050405020304" pitchFamily="18" charset="0"/>
              </a:rPr>
              <a:t>Mayor participación de jóvenes adolescentes (menores de 18 años) en programas de aprendizaje</a:t>
            </a:r>
          </a:p>
          <a:p>
            <a:pPr marL="457200" indent="-457200">
              <a:lnSpc>
                <a:spcPct val="100000"/>
              </a:lnSpc>
              <a:buFont typeface="+mj-lt"/>
              <a:buAutoNum type="arabicPeriod"/>
            </a:pPr>
            <a:r>
              <a:rPr lang="es-ES_tradnl" sz="2400" dirty="0">
                <a:solidFill>
                  <a:srgbClr val="000000"/>
                </a:solidFill>
                <a:ea typeface="Times New Roman" panose="02020603050405020304" pitchFamily="18" charset="0"/>
              </a:rPr>
              <a:t>Menor incidencia del trabajo infantil en el sector agrícola de Etiopía</a:t>
            </a:r>
          </a:p>
          <a:p>
            <a:pPr marL="514350" indent="-514350">
              <a:lnSpc>
                <a:spcPct val="100000"/>
              </a:lnSpc>
              <a:buFont typeface="+mj-lt"/>
              <a:buAutoNum type="arabicPeriod"/>
            </a:pPr>
            <a:r>
              <a:rPr lang="es-ES_tradnl" sz="2400" dirty="0">
                <a:solidFill>
                  <a:srgbClr val="000000"/>
                </a:solidFill>
                <a:ea typeface="Times New Roman" panose="02020603050405020304" pitchFamily="18" charset="0"/>
              </a:rPr>
              <a:t>Los jóvenes de enfoque aumentan su acceso a becas escolares </a:t>
            </a:r>
          </a:p>
          <a:p>
            <a:pPr marL="514350" indent="-514350">
              <a:lnSpc>
                <a:spcPct val="100000"/>
              </a:lnSpc>
              <a:buFont typeface="+mj-lt"/>
              <a:buAutoNum type="arabicPeriod"/>
            </a:pPr>
            <a:r>
              <a:rPr lang="es-ES_tradnl" sz="2400" dirty="0">
                <a:solidFill>
                  <a:srgbClr val="000000"/>
                </a:solidFill>
                <a:ea typeface="Times New Roman" panose="02020603050405020304" pitchFamily="18" charset="0"/>
              </a:rPr>
              <a:t>Con apoyo del proyecto, la asociación de cultivadores de aceite de palma adopta el código de conducta sobre el trabajo infantil </a:t>
            </a:r>
          </a:p>
          <a:p>
            <a:pPr marL="514350" indent="-514350">
              <a:lnSpc>
                <a:spcPct val="100000"/>
              </a:lnSpc>
              <a:buFont typeface="+mj-lt"/>
              <a:buAutoNum type="arabicPeriod"/>
            </a:pPr>
            <a:r>
              <a:rPr lang="es-ES_tradnl" sz="2400" dirty="0">
                <a:solidFill>
                  <a:srgbClr val="000000"/>
                </a:solidFill>
                <a:ea typeface="Times New Roman" panose="02020603050405020304" pitchFamily="18" charset="0"/>
              </a:rPr>
              <a:t>Mayor participación de los hogares beneficiarios en la Asociación de Ahorro y Préstamo del Pueblo (VSLA) apoyada por el proyecto</a:t>
            </a:r>
          </a:p>
        </p:txBody>
      </p:sp>
      <p:sp>
        <p:nvSpPr>
          <p:cNvPr id="15" name="Content Placeholder 2" descr="Respuestas del ejercicio: &#10;&#10;E4______&#10;POC1___&#10;&#10;E2 and E1__&#10;&#10;C1_____&#10;&#10;L4 and L1_&#10;">
            <a:extLst>
              <a:ext uri="{FF2B5EF4-FFF2-40B4-BE49-F238E27FC236}">
                <a16:creationId xmlns:a16="http://schemas.microsoft.com/office/drawing/2014/main" id="{DC5FA3AF-EA58-412A-8E6E-708439A632E8}"/>
              </a:ext>
            </a:extLst>
          </p:cNvPr>
          <p:cNvSpPr txBox="1">
            <a:spLocks/>
          </p:cNvSpPr>
          <p:nvPr/>
        </p:nvSpPr>
        <p:spPr>
          <a:xfrm>
            <a:off x="7905880" y="1406284"/>
            <a:ext cx="4286120" cy="4437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1"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E4</a:t>
            </a:r>
            <a:r>
              <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______</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1"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POC1</a:t>
            </a:r>
            <a:r>
              <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___</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endParaRPr kumimoji="0" lang="es-ES_tradnl" sz="100" b="1"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1"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E2 and E1</a:t>
            </a:r>
            <a:r>
              <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__</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endParaRPr kumimoji="0" lang="es-ES_tradnl" sz="1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1"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C1</a:t>
            </a:r>
            <a:r>
              <a:rPr kumimoji="0" lang="es-ES_tradnl" sz="2400" b="0"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_____</a:t>
            </a: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endParaRPr kumimoji="0" lang="es-ES_tradnl" sz="300" b="0"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50000"/>
              </a:lnSpc>
              <a:spcBef>
                <a:spcPts val="1000"/>
              </a:spcBef>
              <a:spcAft>
                <a:spcPts val="0"/>
              </a:spcAft>
              <a:buClrTx/>
              <a:buSzTx/>
              <a:buFont typeface="+mj-lt"/>
              <a:buAutoNum type="arabicPeriod"/>
              <a:tabLst/>
              <a:defRPr/>
            </a:pPr>
            <a:r>
              <a:rPr kumimoji="0" lang="es-ES_tradnl" sz="2400" b="1" i="0" u="sng"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L4 and L1</a:t>
            </a:r>
            <a:r>
              <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_</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es-ES_tradnl" sz="24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es-ES_trad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a:xfrm>
            <a:off x="0" y="6374824"/>
            <a:ext cx="12226724" cy="50930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200" b="1" i="0" u="none" strike="noStrike" kern="1200" cap="none" spc="0" normalizeH="0" baseline="0" noProof="0" dirty="0">
                <a:ln>
                  <a:noFill/>
                </a:ln>
                <a:solidFill>
                  <a:prstClr val="white"/>
                </a:solidFill>
                <a:effectLst/>
                <a:uLnTx/>
                <a:uFillTx/>
                <a:latin typeface="Calibri" panose="020F0502020204030204"/>
                <a:ea typeface="+mn-ea"/>
                <a:cs typeface="+mn-cs"/>
              </a:rPr>
              <a:t>   https://www.dol.gov/agencies/ilab                                                                 Office of Child Labor, Forced Labor, and Human Trafficking                                                                                    @ILAB_DOL</a:t>
            </a:r>
          </a:p>
        </p:txBody>
      </p:sp>
    </p:spTree>
    <p:extLst>
      <p:ext uri="{BB962C8B-B14F-4D97-AF65-F5344CB8AC3E}">
        <p14:creationId xmlns:p14="http://schemas.microsoft.com/office/powerpoint/2010/main" val="419056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 Objetivos de la Capacitación">
            <a:extLst>
              <a:ext uri="{FF2B5EF4-FFF2-40B4-BE49-F238E27FC236}">
                <a16:creationId xmlns:a16="http://schemas.microsoft.com/office/drawing/2014/main" id="{2AAAC7AD-1502-46C0-B47F-0DFBD9CF6960}"/>
              </a:ext>
            </a:extLst>
          </p:cNvPr>
          <p:cNvSpPr>
            <a:spLocks noGrp="1"/>
          </p:cNvSpPr>
          <p:nvPr>
            <p:ph type="ctrTitle"/>
          </p:nvPr>
        </p:nvSpPr>
        <p:spPr>
          <a:xfrm>
            <a:off x="456888" y="202899"/>
            <a:ext cx="10337220" cy="961175"/>
          </a:xfrm>
        </p:spPr>
        <p:txBody>
          <a:bodyPr>
            <a:normAutofit/>
          </a:bodyPr>
          <a:lstStyle/>
          <a:p>
            <a:pPr algn="l"/>
            <a:r>
              <a:rPr lang="es-ES_tradnl" sz="4400" dirty="0"/>
              <a:t>Objetivos de la Capacitación</a:t>
            </a:r>
          </a:p>
        </p:txBody>
      </p:sp>
      <p:sp>
        <p:nvSpPr>
          <p:cNvPr id="5" name="Content Placeholder 2" descr="Al concluir la capacitación, los participantes habrán aumentado sus conocimientos sobre:&#10;&#10;Cómo desarrollar indicadores de alta calidad al nivel apropiado (producto, resultado y objetivo del proyecto).&#10;Cómo definir indicadores en la plantilla PMP de ILAB/OCFT.&#10;">
            <a:extLst>
              <a:ext uri="{FF2B5EF4-FFF2-40B4-BE49-F238E27FC236}">
                <a16:creationId xmlns:a16="http://schemas.microsoft.com/office/drawing/2014/main" id="{70608293-DF14-4521-925C-A28F53E32FED}"/>
              </a:ext>
            </a:extLst>
          </p:cNvPr>
          <p:cNvSpPr>
            <a:spLocks noGrp="1"/>
          </p:cNvSpPr>
          <p:nvPr>
            <p:ph sz="quarter" idx="13"/>
          </p:nvPr>
        </p:nvSpPr>
        <p:spPr>
          <a:xfrm>
            <a:off x="456888" y="1493395"/>
            <a:ext cx="11070548" cy="4457700"/>
          </a:xfrm>
        </p:spPr>
        <p:txBody>
          <a:bodyPr>
            <a:noAutofit/>
          </a:bodyPr>
          <a:lstStyle/>
          <a:p>
            <a:pPr marL="0" indent="0">
              <a:buNone/>
            </a:pPr>
            <a:r>
              <a:rPr lang="es-ES_tradnl" dirty="0"/>
              <a:t>Al concluir la capacitación, los participantes habrán aumentado sus conocimientos sobre:</a:t>
            </a:r>
          </a:p>
          <a:p>
            <a:pPr marL="0" indent="0">
              <a:buNone/>
            </a:pPr>
            <a:endParaRPr lang="es-ES_tradnl" dirty="0"/>
          </a:p>
          <a:p>
            <a:pPr marL="342900" marR="0" lvl="0" indent="-342900">
              <a:spcBef>
                <a:spcPts val="0"/>
              </a:spcBef>
              <a:spcAft>
                <a:spcPts val="0"/>
              </a:spcAft>
              <a:buFont typeface="Symbol" panose="05050102010706020507" pitchFamily="18" charset="2"/>
              <a:buChar char=""/>
            </a:pPr>
            <a:r>
              <a:rPr lang="es-ES_tradnl" dirty="0"/>
              <a:t>Cómo desarrollar indicadores de alta calidad al nivel apropiado (producto, resultado y objetivo del proyecto).</a:t>
            </a:r>
            <a:endParaRPr lang="es-ES_tradnl" sz="1800" dirty="0"/>
          </a:p>
          <a:p>
            <a:pPr marL="342900" marR="0" lvl="0" indent="-342900">
              <a:spcBef>
                <a:spcPts val="0"/>
              </a:spcBef>
              <a:spcAft>
                <a:spcPts val="0"/>
              </a:spcAft>
              <a:buFont typeface="Symbol" panose="05050102010706020507" pitchFamily="18" charset="2"/>
              <a:buChar char=""/>
            </a:pPr>
            <a:r>
              <a:rPr lang="es-ES_tradnl" dirty="0"/>
              <a:t>Cómo definir indicadores en la plantilla PMP de ILAB/OCFT.</a:t>
            </a:r>
            <a:endParaRPr lang="es-ES_tradnl" dirty="0">
              <a:effectLst/>
              <a:ea typeface="Calibri" panose="020F0502020204030204" pitchFamily="34" charset="0"/>
            </a:endParaRPr>
          </a:p>
        </p:txBody>
      </p:sp>
      <p:sp>
        <p:nvSpPr>
          <p:cNvPr id="2" name="Footer Placeholder 1">
            <a:extLst>
              <a:ext uri="{FF2B5EF4-FFF2-40B4-BE49-F238E27FC236}">
                <a16:creationId xmlns:a16="http://schemas.microsoft.com/office/drawing/2014/main" id="{DE2E6C44-FC9A-4320-BFC6-7EE8FBC591C7}"/>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30: Características de los Indicadores&#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s-ES_tradnl" b="1" dirty="0"/>
              <a:t>Características de los Indicadores</a:t>
            </a:r>
          </a:p>
        </p:txBody>
      </p:sp>
    </p:spTree>
    <p:extLst>
      <p:ext uri="{BB962C8B-B14F-4D97-AF65-F5344CB8AC3E}">
        <p14:creationId xmlns:p14="http://schemas.microsoft.com/office/powerpoint/2010/main" val="38713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1: Características de los Indicadores">
            <a:extLst>
              <a:ext uri="{FF2B5EF4-FFF2-40B4-BE49-F238E27FC236}">
                <a16:creationId xmlns:a16="http://schemas.microsoft.com/office/drawing/2014/main" id="{AA5A2B27-8A8B-43EF-AF60-BD11A6E41202}"/>
              </a:ext>
            </a:extLst>
          </p:cNvPr>
          <p:cNvSpPr>
            <a:spLocks noGrp="1"/>
          </p:cNvSpPr>
          <p:nvPr>
            <p:ph type="ctrTitle"/>
          </p:nvPr>
        </p:nvSpPr>
        <p:spPr>
          <a:xfrm>
            <a:off x="564184" y="166993"/>
            <a:ext cx="10387206" cy="961175"/>
          </a:xfrm>
        </p:spPr>
        <p:txBody>
          <a:bodyPr>
            <a:normAutofit/>
          </a:bodyPr>
          <a:lstStyle/>
          <a:p>
            <a:pPr algn="l"/>
            <a:r>
              <a:rPr lang="es-ES_tradnl" sz="4400" dirty="0"/>
              <a:t>Características de los Indicadores</a:t>
            </a:r>
          </a:p>
        </p:txBody>
      </p:sp>
      <p:sp>
        <p:nvSpPr>
          <p:cNvPr id="5" name="Content Placeholder 2" descr="Un indicador contundente es:&#10;Directo&#10;Objetivo&#10;Adecuado &#10;Práctico &#10;">
            <a:extLst>
              <a:ext uri="{FF2B5EF4-FFF2-40B4-BE49-F238E27FC236}">
                <a16:creationId xmlns:a16="http://schemas.microsoft.com/office/drawing/2014/main" id="{E59E9B15-4AF1-4CDD-962A-786C8316F1B4}"/>
              </a:ext>
            </a:extLst>
          </p:cNvPr>
          <p:cNvSpPr txBox="1">
            <a:spLocks/>
          </p:cNvSpPr>
          <p:nvPr/>
        </p:nvSpPr>
        <p:spPr>
          <a:xfrm>
            <a:off x="564184" y="1467098"/>
            <a:ext cx="1080966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3000" b="1" dirty="0"/>
              <a:t>Un indicador contundente es:</a:t>
            </a:r>
          </a:p>
          <a:p>
            <a:pPr marL="571500" indent="-342900"/>
            <a:r>
              <a:rPr lang="es-ES_tradnl" sz="3200" b="1" dirty="0"/>
              <a:t>D</a:t>
            </a:r>
            <a:r>
              <a:rPr lang="es-ES_tradnl" sz="3200" dirty="0"/>
              <a:t>irecto</a:t>
            </a:r>
          </a:p>
          <a:p>
            <a:pPr marL="571500" indent="-342900"/>
            <a:r>
              <a:rPr lang="es-ES_tradnl" sz="3200" b="1" dirty="0"/>
              <a:t>O</a:t>
            </a:r>
            <a:r>
              <a:rPr lang="es-ES_tradnl" sz="3200" dirty="0"/>
              <a:t>bjetivo</a:t>
            </a:r>
          </a:p>
          <a:p>
            <a:pPr marL="571500" indent="-342900"/>
            <a:r>
              <a:rPr lang="es-ES_tradnl" sz="3200" b="1" dirty="0"/>
              <a:t>A</a:t>
            </a:r>
            <a:r>
              <a:rPr lang="es-ES_tradnl" sz="3200" dirty="0"/>
              <a:t>decuado </a:t>
            </a:r>
          </a:p>
          <a:p>
            <a:pPr marL="571500" indent="-342900"/>
            <a:r>
              <a:rPr lang="es-ES_tradnl" sz="3200" b="1" dirty="0"/>
              <a:t>P</a:t>
            </a:r>
            <a:r>
              <a:rPr lang="es-ES_tradnl" sz="3200" dirty="0"/>
              <a:t>ráctico </a:t>
            </a:r>
          </a:p>
          <a:p>
            <a:pPr indent="0">
              <a:buFont typeface="Arial" panose="020B0604020202020204" pitchFamily="34" charset="0"/>
              <a:buNone/>
            </a:pPr>
            <a:endParaRPr lang="es-ES_tradnl" dirty="0"/>
          </a:p>
          <a:p>
            <a:endParaRPr lang="es-ES_tradnl" altLang="en-US" sz="2000" b="1" dirty="0">
              <a:cs typeface="Times New Roman" panose="02020603050405020304" pitchFamily="18" charset="0"/>
            </a:endParaRPr>
          </a:p>
          <a:p>
            <a:endParaRPr lang="es-ES_tradnl" altLang="en-US" sz="2000" b="1" dirty="0">
              <a:cs typeface="Arial" panose="020B0604020202020204" pitchFamily="34" charset="0"/>
            </a:endParaRPr>
          </a:p>
          <a:p>
            <a:endParaRPr lang="es-ES_tradnl" dirty="0"/>
          </a:p>
        </p:txBody>
      </p:sp>
      <p:pic>
        <p:nvPicPr>
          <p:cNvPr id="6" name="Picture 5" descr="Imagen que representa datos y gráficas de colores.">
            <a:extLst>
              <a:ext uri="{FF2B5EF4-FFF2-40B4-BE49-F238E27FC236}">
                <a16:creationId xmlns:a16="http://schemas.microsoft.com/office/drawing/2014/main" id="{E441B96E-AFAF-42D9-AD88-16B1D3E0B0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52769" y="1588990"/>
            <a:ext cx="4631935" cy="2370339"/>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48671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2: Indicadores Directos">
            <a:extLst>
              <a:ext uri="{FF2B5EF4-FFF2-40B4-BE49-F238E27FC236}">
                <a16:creationId xmlns:a16="http://schemas.microsoft.com/office/drawing/2014/main" id="{E83B329D-07C9-4DBC-BD95-259AD363AFC3}"/>
              </a:ext>
            </a:extLst>
          </p:cNvPr>
          <p:cNvSpPr>
            <a:spLocks noGrp="1"/>
          </p:cNvSpPr>
          <p:nvPr>
            <p:ph type="ctrTitle"/>
          </p:nvPr>
        </p:nvSpPr>
        <p:spPr>
          <a:xfrm>
            <a:off x="503210" y="83977"/>
            <a:ext cx="10577453" cy="961175"/>
          </a:xfrm>
        </p:spPr>
        <p:txBody>
          <a:bodyPr>
            <a:normAutofit/>
          </a:bodyPr>
          <a:lstStyle/>
          <a:p>
            <a:pPr algn="l"/>
            <a:r>
              <a:rPr lang="es-ES_tradnl" sz="4400" dirty="0"/>
              <a:t>Indicadores Directos</a:t>
            </a:r>
          </a:p>
        </p:txBody>
      </p:sp>
      <p:sp>
        <p:nvSpPr>
          <p:cNvPr id="3" name="Content Placeholder 2" descr="Mide el resultado esperado clara y directamente&#10;">
            <a:extLst>
              <a:ext uri="{FF2B5EF4-FFF2-40B4-BE49-F238E27FC236}">
                <a16:creationId xmlns:a16="http://schemas.microsoft.com/office/drawing/2014/main" id="{7F6E15F0-E5D0-4DAB-BE03-C526799FF2CE}"/>
              </a:ext>
            </a:extLst>
          </p:cNvPr>
          <p:cNvSpPr>
            <a:spLocks noGrp="1"/>
          </p:cNvSpPr>
          <p:nvPr>
            <p:ph sz="quarter" idx="13"/>
          </p:nvPr>
        </p:nvSpPr>
        <p:spPr>
          <a:xfrm>
            <a:off x="609015" y="1680035"/>
            <a:ext cx="10597479" cy="640923"/>
          </a:xfrm>
        </p:spPr>
        <p:txBody>
          <a:bodyPr>
            <a:normAutofit/>
          </a:bodyPr>
          <a:lstStyle/>
          <a:p>
            <a:pPr marL="0" indent="0">
              <a:spcBef>
                <a:spcPts val="0"/>
              </a:spcBef>
              <a:buNone/>
              <a:defRPr/>
            </a:pPr>
            <a:r>
              <a:rPr lang="es-ES_tradnl" sz="3200" b="1" dirty="0"/>
              <a:t>Mide el resultado esperado clara y directamente</a:t>
            </a:r>
            <a:endParaRPr lang="es-ES_tradnl" altLang="en-US" sz="3200" dirty="0">
              <a:solidFill>
                <a:srgbClr val="C00000"/>
              </a:solidFill>
            </a:endParaRPr>
          </a:p>
        </p:txBody>
      </p:sp>
      <p:sp>
        <p:nvSpPr>
          <p:cNvPr id="7" name="Rectangle 4" descr="Resultado: Mayor uso de métodos de enseñanza mejorados&#10;">
            <a:extLst>
              <a:ext uri="{FF2B5EF4-FFF2-40B4-BE49-F238E27FC236}">
                <a16:creationId xmlns:a16="http://schemas.microsoft.com/office/drawing/2014/main" id="{70645FDD-CD51-402D-8FCB-3F885CECD45F}"/>
              </a:ext>
            </a:extLst>
          </p:cNvPr>
          <p:cNvSpPr txBox="1">
            <a:spLocks noChangeArrowheads="1"/>
          </p:cNvSpPr>
          <p:nvPr/>
        </p:nvSpPr>
        <p:spPr>
          <a:xfrm>
            <a:off x="731520" y="2476486"/>
            <a:ext cx="8923296" cy="530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30188" indent="-230188" algn="l" defTabSz="457200" rtl="0" eaLnBrk="1" latinLnBrk="0" hangingPunct="1">
              <a:spcBef>
                <a:spcPts val="1200"/>
              </a:spcBef>
              <a:spcAft>
                <a:spcPts val="1200"/>
              </a:spcAft>
              <a:buFont typeface="Arial"/>
              <a:buChar char="•"/>
              <a:defRPr sz="20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98637" indent="-1898637">
              <a:spcBef>
                <a:spcPts val="0"/>
              </a:spcBef>
              <a:spcAft>
                <a:spcPts val="0"/>
              </a:spcAft>
              <a:buNone/>
            </a:pPr>
            <a:r>
              <a:rPr lang="es-ES_tradnl" altLang="en-US" sz="2400" b="1" dirty="0">
                <a:solidFill>
                  <a:schemeClr val="bg1"/>
                </a:solidFill>
              </a:rPr>
              <a:t>Resultado: Mayor uso de métodos de enseñanza mejorados</a:t>
            </a:r>
          </a:p>
          <a:p>
            <a:pPr marL="1898637" indent="-1898637">
              <a:spcBef>
                <a:spcPts val="0"/>
              </a:spcBef>
              <a:spcAft>
                <a:spcPts val="0"/>
              </a:spcAft>
              <a:buFont typeface="Arial"/>
              <a:buNone/>
            </a:pPr>
            <a:endParaRPr lang="es-ES_tradnl" altLang="en-US" sz="2400" b="1" dirty="0">
              <a:solidFill>
                <a:schemeClr val="bg1"/>
              </a:solidFill>
            </a:endParaRPr>
          </a:p>
          <a:p>
            <a:pPr marL="1898637" indent="-1898637">
              <a:spcBef>
                <a:spcPts val="0"/>
              </a:spcBef>
              <a:spcAft>
                <a:spcPts val="0"/>
              </a:spcAft>
              <a:buFont typeface="Arial"/>
              <a:buNone/>
            </a:pPr>
            <a:endParaRPr lang="es-ES_tradnl" altLang="en-US" sz="2400" dirty="0">
              <a:solidFill>
                <a:schemeClr val="bg1"/>
              </a:solidFill>
            </a:endParaRPr>
          </a:p>
        </p:txBody>
      </p:sp>
      <p:sp>
        <p:nvSpPr>
          <p:cNvPr id="11" name="TextBox 10" descr="Indicadores:">
            <a:extLst>
              <a:ext uri="{FF2B5EF4-FFF2-40B4-BE49-F238E27FC236}">
                <a16:creationId xmlns:a16="http://schemas.microsoft.com/office/drawing/2014/main" id="{81D1E335-3B74-4872-8050-6A281A3AC3AF}"/>
              </a:ext>
            </a:extLst>
          </p:cNvPr>
          <p:cNvSpPr txBox="1"/>
          <p:nvPr/>
        </p:nvSpPr>
        <p:spPr>
          <a:xfrm>
            <a:off x="731519" y="3228477"/>
            <a:ext cx="1897381" cy="461665"/>
          </a:xfrm>
          <a:prstGeom prst="rect">
            <a:avLst/>
          </a:prstGeom>
          <a:noFill/>
        </p:spPr>
        <p:txBody>
          <a:bodyPr wrap="square">
            <a:spAutoFit/>
          </a:bodyPr>
          <a:lstStyle/>
          <a:p>
            <a:r>
              <a:rPr lang="es-ES_tradnl" altLang="en-US" sz="2400" b="1" dirty="0">
                <a:solidFill>
                  <a:srgbClr val="002F6C"/>
                </a:solidFill>
              </a:rPr>
              <a:t>Indicadores: </a:t>
            </a:r>
            <a:endParaRPr lang="es-ES_tradnl" sz="2400" b="1" dirty="0">
              <a:solidFill>
                <a:srgbClr val="002F6C"/>
              </a:solidFill>
            </a:endParaRPr>
          </a:p>
        </p:txBody>
      </p:sp>
      <p:sp>
        <p:nvSpPr>
          <p:cNvPr id="10" name="TextBox 9" descr="1. Tasas de alfabetización de los estudiantes de primaria (Muy Alta)&#10;&#10;2. Número de maestros capacitados (Muy Bajo)&#10;&#10;3. Porcentaje de maestros observados usando los 5 métodos de enseñanza nuevos (Directo)&#10;">
            <a:extLst>
              <a:ext uri="{FF2B5EF4-FFF2-40B4-BE49-F238E27FC236}">
                <a16:creationId xmlns:a16="http://schemas.microsoft.com/office/drawing/2014/main" id="{DFFF3E5F-D7DD-4A1F-B69D-EEA9D9A1BA43}"/>
              </a:ext>
            </a:extLst>
          </p:cNvPr>
          <p:cNvSpPr txBox="1"/>
          <p:nvPr/>
        </p:nvSpPr>
        <p:spPr>
          <a:xfrm>
            <a:off x="609015" y="3305628"/>
            <a:ext cx="9976510" cy="2262158"/>
          </a:xfrm>
          <a:prstGeom prst="rect">
            <a:avLst/>
          </a:prstGeom>
          <a:noFill/>
        </p:spPr>
        <p:txBody>
          <a:bodyPr wrap="square">
            <a:spAutoFit/>
          </a:bodyPr>
          <a:lstStyle/>
          <a:p>
            <a:pPr marL="457200" indent="-457200">
              <a:lnSpc>
                <a:spcPct val="200000"/>
              </a:lnSpc>
              <a:spcBef>
                <a:spcPts val="0"/>
              </a:spcBef>
              <a:spcAft>
                <a:spcPts val="0"/>
              </a:spcAft>
              <a:buFont typeface="+mj-lt"/>
              <a:buAutoNum type="arabicPeriod"/>
            </a:pPr>
            <a:r>
              <a:rPr lang="es-ES_tradnl" altLang="en-US" sz="2400" dirty="0">
                <a:solidFill>
                  <a:schemeClr val="accent3">
                    <a:lumMod val="75000"/>
                  </a:schemeClr>
                </a:solidFill>
              </a:rPr>
              <a:t>Tasas de alfabetización de los estudiantes de primaria</a:t>
            </a:r>
            <a:r>
              <a:rPr lang="es-ES_tradnl" altLang="en-US" sz="2400" b="1" dirty="0">
                <a:solidFill>
                  <a:schemeClr val="accent3">
                    <a:lumMod val="75000"/>
                  </a:schemeClr>
                </a:solidFill>
              </a:rPr>
              <a:t> </a:t>
            </a:r>
          </a:p>
          <a:p>
            <a:pPr marL="457200" indent="-457200">
              <a:lnSpc>
                <a:spcPct val="150000"/>
              </a:lnSpc>
              <a:spcBef>
                <a:spcPts val="0"/>
              </a:spcBef>
              <a:spcAft>
                <a:spcPts val="0"/>
              </a:spcAft>
              <a:buFont typeface="+mj-lt"/>
              <a:buAutoNum type="arabicPeriod"/>
            </a:pPr>
            <a:r>
              <a:rPr lang="es-ES_tradnl" altLang="en-US" sz="2400" dirty="0">
                <a:solidFill>
                  <a:schemeClr val="accent3">
                    <a:lumMod val="75000"/>
                  </a:schemeClr>
                </a:solidFill>
              </a:rPr>
              <a:t>Número de maestros capacitados</a:t>
            </a:r>
          </a:p>
          <a:p>
            <a:pPr marL="457200" indent="-457200">
              <a:lnSpc>
                <a:spcPct val="150000"/>
              </a:lnSpc>
              <a:spcBef>
                <a:spcPts val="0"/>
              </a:spcBef>
              <a:spcAft>
                <a:spcPts val="0"/>
              </a:spcAft>
              <a:buFont typeface="+mj-lt"/>
              <a:buAutoNum type="arabicPeriod"/>
            </a:pPr>
            <a:endParaRPr lang="es-ES_tradnl" altLang="en-US" sz="600" dirty="0">
              <a:solidFill>
                <a:schemeClr val="accent3">
                  <a:lumMod val="75000"/>
                </a:schemeClr>
              </a:solidFill>
            </a:endParaRPr>
          </a:p>
          <a:p>
            <a:pPr marL="457200" indent="-457200">
              <a:spcBef>
                <a:spcPts val="0"/>
              </a:spcBef>
              <a:spcAft>
                <a:spcPts val="0"/>
              </a:spcAft>
              <a:buFont typeface="+mj-lt"/>
              <a:buAutoNum type="arabicPeriod"/>
            </a:pPr>
            <a:r>
              <a:rPr lang="es-ES_tradnl" altLang="en-US" sz="2400" dirty="0">
                <a:solidFill>
                  <a:schemeClr val="accent3">
                    <a:lumMod val="75000"/>
                  </a:schemeClr>
                </a:solidFill>
              </a:rPr>
              <a:t>Porcentaje de maestros observados usando los 5 métodos de enseñanza nuevos</a:t>
            </a:r>
          </a:p>
        </p:txBody>
      </p:sp>
      <p:sp>
        <p:nvSpPr>
          <p:cNvPr id="12" name="TextBox 11">
            <a:extLst>
              <a:ext uri="{FF2B5EF4-FFF2-40B4-BE49-F238E27FC236}">
                <a16:creationId xmlns:a16="http://schemas.microsoft.com/office/drawing/2014/main" id="{87786469-0EE8-4EF9-B83A-7888958A47BA}"/>
              </a:ext>
              <a:ext uri="{C183D7F6-B498-43B3-948B-1728B52AA6E4}">
                <adec:decorative xmlns:adec="http://schemas.microsoft.com/office/drawing/2017/decorative" val="1"/>
              </a:ext>
            </a:extLst>
          </p:cNvPr>
          <p:cNvSpPr txBox="1"/>
          <p:nvPr/>
        </p:nvSpPr>
        <p:spPr>
          <a:xfrm>
            <a:off x="9068937" y="3601370"/>
            <a:ext cx="1613134" cy="461665"/>
          </a:xfrm>
          <a:prstGeom prst="rect">
            <a:avLst/>
          </a:prstGeom>
          <a:noFill/>
        </p:spPr>
        <p:txBody>
          <a:bodyPr wrap="none" rtlCol="0">
            <a:spAutoFit/>
          </a:bodyPr>
          <a:lstStyle/>
          <a:p>
            <a:r>
              <a:rPr lang="es-ES_tradnl" sz="2400" b="1" dirty="0">
                <a:solidFill>
                  <a:srgbClr val="B00C2F"/>
                </a:solidFill>
              </a:rPr>
              <a:t>(Muy Alta) </a:t>
            </a:r>
          </a:p>
        </p:txBody>
      </p:sp>
      <p:sp>
        <p:nvSpPr>
          <p:cNvPr id="9" name="TextBox 8">
            <a:extLst>
              <a:ext uri="{FF2B5EF4-FFF2-40B4-BE49-F238E27FC236}">
                <a16:creationId xmlns:a16="http://schemas.microsoft.com/office/drawing/2014/main" id="{ADD24C7B-4261-41F1-827F-BE471E88D56E}"/>
              </a:ext>
              <a:ext uri="{C183D7F6-B498-43B3-948B-1728B52AA6E4}">
                <adec:decorative xmlns:adec="http://schemas.microsoft.com/office/drawing/2017/decorative" val="1"/>
              </a:ext>
            </a:extLst>
          </p:cNvPr>
          <p:cNvSpPr txBox="1"/>
          <p:nvPr/>
        </p:nvSpPr>
        <p:spPr>
          <a:xfrm>
            <a:off x="6667409" y="4200568"/>
            <a:ext cx="1664238" cy="461665"/>
          </a:xfrm>
          <a:prstGeom prst="rect">
            <a:avLst/>
          </a:prstGeom>
          <a:noFill/>
        </p:spPr>
        <p:txBody>
          <a:bodyPr wrap="none" rtlCol="0">
            <a:spAutoFit/>
          </a:bodyPr>
          <a:lstStyle/>
          <a:p>
            <a:r>
              <a:rPr lang="es-ES_tradnl" sz="2400" b="1" dirty="0">
                <a:solidFill>
                  <a:srgbClr val="B00C2F"/>
                </a:solidFill>
              </a:rPr>
              <a:t>(Muy Bajo) </a:t>
            </a:r>
          </a:p>
        </p:txBody>
      </p:sp>
      <p:sp>
        <p:nvSpPr>
          <p:cNvPr id="13" name="TextBox 12">
            <a:extLst>
              <a:ext uri="{FF2B5EF4-FFF2-40B4-BE49-F238E27FC236}">
                <a16:creationId xmlns:a16="http://schemas.microsoft.com/office/drawing/2014/main" id="{ED6FAA0F-26E3-4C20-9BAF-4E7F6C4FAE58}"/>
              </a:ext>
              <a:ext uri="{C183D7F6-B498-43B3-948B-1728B52AA6E4}">
                <adec:decorative xmlns:adec="http://schemas.microsoft.com/office/drawing/2017/decorative" val="1"/>
              </a:ext>
            </a:extLst>
          </p:cNvPr>
          <p:cNvSpPr txBox="1"/>
          <p:nvPr/>
        </p:nvSpPr>
        <p:spPr>
          <a:xfrm>
            <a:off x="4618300" y="5106121"/>
            <a:ext cx="1374030" cy="461665"/>
          </a:xfrm>
          <a:prstGeom prst="rect">
            <a:avLst/>
          </a:prstGeom>
          <a:noFill/>
        </p:spPr>
        <p:txBody>
          <a:bodyPr wrap="none" rtlCol="0">
            <a:spAutoFit/>
          </a:bodyPr>
          <a:lstStyle/>
          <a:p>
            <a:r>
              <a:rPr lang="es-ES_tradnl" sz="2400" b="1" dirty="0">
                <a:solidFill>
                  <a:srgbClr val="B00C2F"/>
                </a:solidFill>
              </a:rPr>
              <a:t>(Directo) </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93740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0" grpId="0"/>
      <p:bldP spid="12" grpId="0"/>
      <p:bldP spid="9"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3: Indicadores Directos ">
            <a:extLst>
              <a:ext uri="{FF2B5EF4-FFF2-40B4-BE49-F238E27FC236}">
                <a16:creationId xmlns:a16="http://schemas.microsoft.com/office/drawing/2014/main" id="{E83B329D-07C9-4DBC-BD95-259AD363AFC3}"/>
              </a:ext>
            </a:extLst>
          </p:cNvPr>
          <p:cNvSpPr>
            <a:spLocks noGrp="1"/>
          </p:cNvSpPr>
          <p:nvPr>
            <p:ph type="ctrTitle"/>
          </p:nvPr>
        </p:nvSpPr>
        <p:spPr>
          <a:xfrm>
            <a:off x="515393" y="109990"/>
            <a:ext cx="10577453" cy="961175"/>
          </a:xfrm>
        </p:spPr>
        <p:txBody>
          <a:bodyPr>
            <a:normAutofit/>
          </a:bodyPr>
          <a:lstStyle/>
          <a:p>
            <a:pPr algn="l"/>
            <a:r>
              <a:rPr lang="es-ES_tradnl" sz="4400" dirty="0"/>
              <a:t>Indicadores Directos </a:t>
            </a:r>
          </a:p>
        </p:txBody>
      </p:sp>
      <p:sp>
        <p:nvSpPr>
          <p:cNvPr id="16" name="TextBox 15" descr="Un indicador solo puede medir directamente un resultado.&#10;">
            <a:extLst>
              <a:ext uri="{FF2B5EF4-FFF2-40B4-BE49-F238E27FC236}">
                <a16:creationId xmlns:a16="http://schemas.microsoft.com/office/drawing/2014/main" id="{E0682CC2-A78F-45F5-82DF-35B3FFD7A8B8}"/>
              </a:ext>
            </a:extLst>
          </p:cNvPr>
          <p:cNvSpPr txBox="1"/>
          <p:nvPr/>
        </p:nvSpPr>
        <p:spPr>
          <a:xfrm>
            <a:off x="625151" y="1165186"/>
            <a:ext cx="9038744" cy="461665"/>
          </a:xfrm>
          <a:prstGeom prst="rect">
            <a:avLst/>
          </a:prstGeom>
          <a:noFill/>
        </p:spPr>
        <p:txBody>
          <a:bodyPr wrap="square" rtlCol="0">
            <a:spAutoFit/>
          </a:bodyPr>
          <a:lstStyle/>
          <a:p>
            <a:r>
              <a:rPr lang="es-ES_tradnl" sz="2400" b="1" dirty="0"/>
              <a:t>Un indicador solo puede medir directamente un resultado.</a:t>
            </a:r>
            <a:endParaRPr lang="es-ES_tradnl" sz="2000" b="1" i="1" dirty="0"/>
          </a:p>
        </p:txBody>
      </p:sp>
      <p:sp>
        <p:nvSpPr>
          <p:cNvPr id="17" name="Rectangle 16" descr="Mayor capacitación de los actores del sector privado en derechos y protecciones laborales&#10;">
            <a:extLst>
              <a:ext uri="{FF2B5EF4-FFF2-40B4-BE49-F238E27FC236}">
                <a16:creationId xmlns:a16="http://schemas.microsoft.com/office/drawing/2014/main" id="{3CEFD31C-92DD-47F8-9954-6F03EF97E517}"/>
              </a:ext>
            </a:extLst>
          </p:cNvPr>
          <p:cNvSpPr/>
          <p:nvPr/>
        </p:nvSpPr>
        <p:spPr>
          <a:xfrm>
            <a:off x="1331860" y="5296824"/>
            <a:ext cx="4457608" cy="89497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s-ES_tradnl" altLang="en-US" dirty="0">
                <a:solidFill>
                  <a:schemeClr val="bg1"/>
                </a:solidFill>
                <a:latin typeface="+mn-lt"/>
              </a:rPr>
              <a:t> </a:t>
            </a:r>
          </a:p>
          <a:p>
            <a:pPr algn="ctr" eaLnBrk="0" hangingPunct="0">
              <a:spcAft>
                <a:spcPct val="60000"/>
              </a:spcAft>
              <a:buSzPct val="90000"/>
              <a:defRPr/>
            </a:pPr>
            <a:r>
              <a:rPr lang="es-ES_tradnl" altLang="en-US" dirty="0">
                <a:solidFill>
                  <a:schemeClr val="bg1"/>
                </a:solidFill>
                <a:latin typeface="+mn-lt"/>
              </a:rPr>
              <a:t>Mayor capacitación de los actores del sector privado en derechos y protecciones laborales</a:t>
            </a:r>
            <a:endParaRPr lang="es-ES_tradnl" dirty="0">
              <a:solidFill>
                <a:schemeClr val="bg1"/>
              </a:solidFill>
              <a:ea typeface="ＭＳ Ｐゴシック" pitchFamily="-106" charset="-128"/>
            </a:endParaRPr>
          </a:p>
        </p:txBody>
      </p:sp>
      <p:sp>
        <p:nvSpPr>
          <p:cNvPr id="7" name="Text Box 5" descr="# de actores del sector privado capacitados en derechos y protecciones laborales&#10;">
            <a:extLst>
              <a:ext uri="{FF2B5EF4-FFF2-40B4-BE49-F238E27FC236}">
                <a16:creationId xmlns:a16="http://schemas.microsoft.com/office/drawing/2014/main" id="{1B8ACD58-228F-467E-8DEA-38AF73015AA6}"/>
              </a:ext>
            </a:extLst>
          </p:cNvPr>
          <p:cNvSpPr txBox="1">
            <a:spLocks noChangeArrowheads="1"/>
          </p:cNvSpPr>
          <p:nvPr/>
        </p:nvSpPr>
        <p:spPr bwMode="auto">
          <a:xfrm>
            <a:off x="6223004" y="5288786"/>
            <a:ext cx="5086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s-ES_tradnl" altLang="en-US" sz="1800" dirty="0">
                <a:solidFill>
                  <a:schemeClr val="tx1"/>
                </a:solidFill>
                <a:latin typeface="+mn-lt"/>
              </a:rPr>
              <a:t># de actores del sector privado capacitados en derechos y protecciones laborales</a:t>
            </a:r>
          </a:p>
        </p:txBody>
      </p:sp>
      <p:cxnSp>
        <p:nvCxnSpPr>
          <p:cNvPr id="21" name="Straight Arrow Connector 20">
            <a:extLst>
              <a:ext uri="{FF2B5EF4-FFF2-40B4-BE49-F238E27FC236}">
                <a16:creationId xmlns:a16="http://schemas.microsoft.com/office/drawing/2014/main" id="{94EF0B8C-DA5E-483B-8512-5DB1908247E3}"/>
              </a:ext>
              <a:ext uri="{C183D7F6-B498-43B3-948B-1728B52AA6E4}">
                <adec:decorative xmlns:adec="http://schemas.microsoft.com/office/drawing/2017/decorative" val="1"/>
              </a:ext>
            </a:extLst>
          </p:cNvPr>
          <p:cNvCxnSpPr>
            <a:cxnSpLocks/>
            <a:stCxn id="17" idx="0"/>
            <a:endCxn id="18" idx="2"/>
          </p:cNvCxnSpPr>
          <p:nvPr/>
        </p:nvCxnSpPr>
        <p:spPr>
          <a:xfrm flipV="1">
            <a:off x="3560664" y="5175460"/>
            <a:ext cx="0" cy="121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17" descr="Actores del sector privado aumentan sus conocimientos sobre derechos  y protecciones laborales.&#10;">
            <a:extLst>
              <a:ext uri="{FF2B5EF4-FFF2-40B4-BE49-F238E27FC236}">
                <a16:creationId xmlns:a16="http://schemas.microsoft.com/office/drawing/2014/main" id="{ADFDE57F-9087-48FB-AD36-99DD332BDACF}"/>
              </a:ext>
            </a:extLst>
          </p:cNvPr>
          <p:cNvSpPr/>
          <p:nvPr/>
        </p:nvSpPr>
        <p:spPr>
          <a:xfrm>
            <a:off x="1331860" y="3961571"/>
            <a:ext cx="4457608" cy="1213889"/>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endParaRPr lang="es-ES_tradnl" altLang="en-US" dirty="0">
              <a:solidFill>
                <a:schemeClr val="bg1"/>
              </a:solidFill>
            </a:endParaRPr>
          </a:p>
          <a:p>
            <a:pPr algn="ctr" eaLnBrk="0" hangingPunct="0">
              <a:spcAft>
                <a:spcPct val="60000"/>
              </a:spcAft>
              <a:buSzPct val="90000"/>
              <a:defRPr/>
            </a:pPr>
            <a:r>
              <a:rPr lang="es-ES_tradnl" altLang="en-US" dirty="0">
                <a:solidFill>
                  <a:schemeClr val="bg1"/>
                </a:solidFill>
              </a:rPr>
              <a:t>Actores del sector privado aumentan sus conocimientos sobre derechos  y protecciones laborales.</a:t>
            </a:r>
            <a:endParaRPr lang="es-ES_tradnl" dirty="0">
              <a:solidFill>
                <a:schemeClr val="bg1"/>
              </a:solidFill>
              <a:ea typeface="ＭＳ Ｐゴシック" pitchFamily="-106" charset="-128"/>
            </a:endParaRPr>
          </a:p>
        </p:txBody>
      </p:sp>
      <p:sp>
        <p:nvSpPr>
          <p:cNvPr id="6" name="Text Box 4" descr="% de actores del sector privado que obtienen una puntuación del 90 % en la prueba posterior a la capacitación&#10;">
            <a:extLst>
              <a:ext uri="{FF2B5EF4-FFF2-40B4-BE49-F238E27FC236}">
                <a16:creationId xmlns:a16="http://schemas.microsoft.com/office/drawing/2014/main" id="{C733DEE6-806C-40A7-890A-7391B274ECDB}"/>
              </a:ext>
            </a:extLst>
          </p:cNvPr>
          <p:cNvSpPr txBox="1">
            <a:spLocks noChangeArrowheads="1"/>
          </p:cNvSpPr>
          <p:nvPr/>
        </p:nvSpPr>
        <p:spPr bwMode="auto">
          <a:xfrm>
            <a:off x="6096000" y="4167562"/>
            <a:ext cx="55582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s-ES_tradnl" altLang="en-US" sz="1800" dirty="0">
                <a:solidFill>
                  <a:schemeClr val="tx1"/>
                </a:solidFill>
                <a:latin typeface="+mn-lt"/>
              </a:rPr>
              <a:t>% de actores del sector privado que obtienen una puntuación del 90 % en la prueba posterior a la capacitación</a:t>
            </a:r>
          </a:p>
        </p:txBody>
      </p:sp>
      <p:cxnSp>
        <p:nvCxnSpPr>
          <p:cNvPr id="23" name="Straight Arrow Connector 22">
            <a:extLst>
              <a:ext uri="{FF2B5EF4-FFF2-40B4-BE49-F238E27FC236}">
                <a16:creationId xmlns:a16="http://schemas.microsoft.com/office/drawing/2014/main" id="{49640AE2-1C43-42E5-85D4-5C53DC570465}"/>
              </a:ext>
              <a:ext uri="{C183D7F6-B498-43B3-948B-1728B52AA6E4}">
                <adec:decorative xmlns:adec="http://schemas.microsoft.com/office/drawing/2017/decorative" val="1"/>
              </a:ext>
            </a:extLst>
          </p:cNvPr>
          <p:cNvCxnSpPr>
            <a:cxnSpLocks/>
          </p:cNvCxnSpPr>
          <p:nvPr/>
        </p:nvCxnSpPr>
        <p:spPr>
          <a:xfrm flipV="1">
            <a:off x="3543380" y="3789193"/>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Rectangle 18" descr="Actores del sector privado mejoran sus prácticas comerciales&#10;">
            <a:extLst>
              <a:ext uri="{FF2B5EF4-FFF2-40B4-BE49-F238E27FC236}">
                <a16:creationId xmlns:a16="http://schemas.microsoft.com/office/drawing/2014/main" id="{106BB100-0E1F-4186-882E-F5387FB074E4}"/>
              </a:ext>
            </a:extLst>
          </p:cNvPr>
          <p:cNvSpPr/>
          <p:nvPr/>
        </p:nvSpPr>
        <p:spPr>
          <a:xfrm>
            <a:off x="1307939" y="3110754"/>
            <a:ext cx="4549139" cy="62787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s-ES_tradnl" altLang="en-US" dirty="0">
                <a:solidFill>
                  <a:schemeClr val="bg1"/>
                </a:solidFill>
                <a:latin typeface="+mn-lt"/>
              </a:rPr>
              <a:t>Actores del sector privado mejoran sus </a:t>
            </a:r>
            <a:r>
              <a:rPr lang="es-ES_tradnl" altLang="en-US" dirty="0">
                <a:solidFill>
                  <a:schemeClr val="bg1"/>
                </a:solidFill>
              </a:rPr>
              <a:t>p</a:t>
            </a:r>
            <a:r>
              <a:rPr lang="es-ES_tradnl" altLang="en-US" dirty="0">
                <a:solidFill>
                  <a:schemeClr val="bg1"/>
                </a:solidFill>
                <a:latin typeface="+mn-lt"/>
              </a:rPr>
              <a:t>rácticas comerciales</a:t>
            </a:r>
          </a:p>
        </p:txBody>
      </p:sp>
      <p:sp>
        <p:nvSpPr>
          <p:cNvPr id="5" name="Text Box 3" descr="% de actores del sector privado que emplean nuevas prácticas (por ejemplo, cambios en prácticas, políticas o normas) 6 meses después de su capacitación.&#10;">
            <a:extLst>
              <a:ext uri="{FF2B5EF4-FFF2-40B4-BE49-F238E27FC236}">
                <a16:creationId xmlns:a16="http://schemas.microsoft.com/office/drawing/2014/main" id="{5101683D-CF56-4C99-9869-8BBB8BD21C1E}"/>
              </a:ext>
            </a:extLst>
          </p:cNvPr>
          <p:cNvSpPr txBox="1">
            <a:spLocks noChangeArrowheads="1"/>
          </p:cNvSpPr>
          <p:nvPr/>
        </p:nvSpPr>
        <p:spPr bwMode="auto">
          <a:xfrm>
            <a:off x="6171361" y="2592605"/>
            <a:ext cx="518963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endParaRPr lang="es-ES_tradnl" altLang="en-US" sz="1800" dirty="0">
              <a:solidFill>
                <a:schemeClr val="tx1"/>
              </a:solidFill>
              <a:latin typeface="+mn-lt"/>
            </a:endParaRPr>
          </a:p>
          <a:p>
            <a:pPr marL="285750" indent="-285750">
              <a:spcBef>
                <a:spcPct val="0"/>
              </a:spcBef>
            </a:pPr>
            <a:r>
              <a:rPr lang="es-ES_tradnl" altLang="en-US" sz="1800" dirty="0">
                <a:solidFill>
                  <a:schemeClr val="tx1"/>
                </a:solidFill>
                <a:latin typeface="+mn-lt"/>
              </a:rPr>
              <a:t>% de actores del sector privado que emplean nuevas prácticas (por ejemplo, cambios en prácticas, políticas o normas) 6 meses después de su capacitación.</a:t>
            </a:r>
          </a:p>
        </p:txBody>
      </p:sp>
      <p:cxnSp>
        <p:nvCxnSpPr>
          <p:cNvPr id="22" name="Straight Arrow Connector 21">
            <a:extLst>
              <a:ext uri="{FF2B5EF4-FFF2-40B4-BE49-F238E27FC236}">
                <a16:creationId xmlns:a16="http://schemas.microsoft.com/office/drawing/2014/main" id="{6118865D-8AE7-4050-A101-C7F5DC6E5344}"/>
              </a:ext>
              <a:ext uri="{C183D7F6-B498-43B3-948B-1728B52AA6E4}">
                <adec:decorative xmlns:adec="http://schemas.microsoft.com/office/drawing/2017/decorative" val="1"/>
              </a:ext>
            </a:extLst>
          </p:cNvPr>
          <p:cNvCxnSpPr>
            <a:cxnSpLocks/>
          </p:cNvCxnSpPr>
          <p:nvPr/>
        </p:nvCxnSpPr>
        <p:spPr>
          <a:xfrm flipV="1">
            <a:off x="3567908" y="2648929"/>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9" descr="Menor incidencia de violaciones de los derechos laborales en las comunidades de enfoque&#10;">
            <a:extLst>
              <a:ext uri="{FF2B5EF4-FFF2-40B4-BE49-F238E27FC236}">
                <a16:creationId xmlns:a16="http://schemas.microsoft.com/office/drawing/2014/main" id="{71F067C8-86A8-46AC-9A5E-F528974C24AD}"/>
              </a:ext>
            </a:extLst>
          </p:cNvPr>
          <p:cNvSpPr/>
          <p:nvPr/>
        </p:nvSpPr>
        <p:spPr>
          <a:xfrm>
            <a:off x="1286665" y="1849798"/>
            <a:ext cx="4616423" cy="765365"/>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_tradnl" altLang="en-US" dirty="0">
                <a:solidFill>
                  <a:schemeClr val="bg1"/>
                </a:solidFill>
                <a:latin typeface="+mn-lt"/>
              </a:rPr>
              <a:t>Menor incidencia de violaciones de los derechos laborales en las comunidades de enfoque</a:t>
            </a:r>
            <a:endParaRPr lang="es-ES_tradnl" dirty="0">
              <a:solidFill>
                <a:schemeClr val="bg1"/>
              </a:solidFill>
              <a:ea typeface="ＭＳ Ｐゴシック" pitchFamily="-106" charset="-128"/>
            </a:endParaRPr>
          </a:p>
        </p:txBody>
      </p:sp>
      <p:sp>
        <p:nvSpPr>
          <p:cNvPr id="15" name="Text Box 3" descr="# de violaciones de derechos laborales reportadas en empresas de enfoque&#10;">
            <a:extLst>
              <a:ext uri="{FF2B5EF4-FFF2-40B4-BE49-F238E27FC236}">
                <a16:creationId xmlns:a16="http://schemas.microsoft.com/office/drawing/2014/main" id="{680969DC-0297-46EF-B2EB-2CD7BED2820E}"/>
              </a:ext>
            </a:extLst>
          </p:cNvPr>
          <p:cNvSpPr txBox="1">
            <a:spLocks noChangeArrowheads="1"/>
          </p:cNvSpPr>
          <p:nvPr/>
        </p:nvSpPr>
        <p:spPr bwMode="auto">
          <a:xfrm>
            <a:off x="6212644" y="1966520"/>
            <a:ext cx="4459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cs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9pPr>
          </a:lstStyle>
          <a:p>
            <a:pPr marL="285750" indent="-285750">
              <a:spcBef>
                <a:spcPct val="0"/>
              </a:spcBef>
            </a:pPr>
            <a:r>
              <a:rPr lang="es-ES_tradnl" altLang="en-US" sz="1800" dirty="0">
                <a:solidFill>
                  <a:schemeClr val="tx1"/>
                </a:solidFill>
                <a:latin typeface="+mn-lt"/>
              </a:rPr>
              <a:t># de violaciones de derechos laborales reportadas en empresas de enfoque</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2889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4: Ejercicio 1: Indicadores Directos ">
            <a:extLst>
              <a:ext uri="{FF2B5EF4-FFF2-40B4-BE49-F238E27FC236}">
                <a16:creationId xmlns:a16="http://schemas.microsoft.com/office/drawing/2014/main" id="{AA5A2B27-8A8B-43EF-AF60-BD11A6E41202}"/>
              </a:ext>
            </a:extLst>
          </p:cNvPr>
          <p:cNvSpPr>
            <a:spLocks noGrp="1"/>
          </p:cNvSpPr>
          <p:nvPr>
            <p:ph type="ctrTitle"/>
          </p:nvPr>
        </p:nvSpPr>
        <p:spPr>
          <a:xfrm>
            <a:off x="522571" y="91160"/>
            <a:ext cx="10219133" cy="961175"/>
          </a:xfrm>
        </p:spPr>
        <p:txBody>
          <a:bodyPr>
            <a:normAutofit/>
          </a:bodyPr>
          <a:lstStyle/>
          <a:p>
            <a:pPr algn="l"/>
            <a:r>
              <a:rPr lang="es-ES_tradnl" sz="4400" dirty="0"/>
              <a:t>Ejercicio 1: Indicadores Directos </a:t>
            </a:r>
          </a:p>
        </p:txBody>
      </p:sp>
      <p:sp>
        <p:nvSpPr>
          <p:cNvPr id="3" name="Content Placeholder 2" descr="¿Cuál es el indicador más directo para medir el resultado?&#10;&#10;Resultado: Mayor conciencia sobre el trabajo infantil en las comunidades de enfoque&#10;&#10;1) % de miembros de la comunidad  de enfoque que pueden identificar 3 o más problemas críticos relacionados al trabajo infantil&#10;&#10;2) # de miembros de la comunidad de enfoque que participan voluntariamente en programas y actividades comunitarios relacionados a la reducción del trabajo infantil&#10;">
            <a:extLst>
              <a:ext uri="{FF2B5EF4-FFF2-40B4-BE49-F238E27FC236}">
                <a16:creationId xmlns:a16="http://schemas.microsoft.com/office/drawing/2014/main" id="{899D53A3-0873-4795-B6D8-E299669A3614}"/>
              </a:ext>
            </a:extLst>
          </p:cNvPr>
          <p:cNvSpPr>
            <a:spLocks noGrp="1"/>
          </p:cNvSpPr>
          <p:nvPr>
            <p:ph sz="quarter" idx="13"/>
          </p:nvPr>
        </p:nvSpPr>
        <p:spPr>
          <a:xfrm>
            <a:off x="522571" y="1334374"/>
            <a:ext cx="10597479" cy="4091462"/>
          </a:xfrm>
        </p:spPr>
        <p:txBody>
          <a:bodyPr>
            <a:normAutofit/>
          </a:bodyPr>
          <a:lstStyle/>
          <a:p>
            <a:pPr marL="0" indent="0">
              <a:buNone/>
            </a:pPr>
            <a:r>
              <a:rPr lang="es-ES_tradnl" altLang="en-US" b="1" dirty="0"/>
              <a:t>¿Cuál es el indicador más directo para medir el resultado?</a:t>
            </a:r>
            <a:endParaRPr lang="es-ES_tradnl" altLang="en-US" dirty="0"/>
          </a:p>
          <a:p>
            <a:pPr marL="515938" indent="-514350">
              <a:spcAft>
                <a:spcPct val="20000"/>
              </a:spcAft>
              <a:buSzPct val="120000"/>
              <a:buFont typeface="+mj-lt"/>
              <a:buAutoNum type="arabicPeriod"/>
            </a:pPr>
            <a:r>
              <a:rPr lang="es-ES_tradnl" altLang="en-US" dirty="0"/>
              <a:t># de miembros de la comunidad de enfoque que participan en talleres de concientización sobre el trabajo infantil</a:t>
            </a:r>
          </a:p>
          <a:p>
            <a:pPr marL="1588" indent="0">
              <a:spcAft>
                <a:spcPct val="20000"/>
              </a:spcAft>
              <a:buSzPct val="120000"/>
              <a:buNone/>
            </a:pPr>
            <a:r>
              <a:rPr lang="es-ES_tradnl" altLang="en-US" dirty="0"/>
              <a:t>1. % de miembros de la comunidad  de enfoque que pueden identificar 3 o más problemas críticos relacionados al trabajo infantil</a:t>
            </a:r>
          </a:p>
          <a:p>
            <a:pPr marL="1588" indent="0">
              <a:spcAft>
                <a:spcPct val="20000"/>
              </a:spcAft>
              <a:buSzPct val="120000"/>
              <a:buNone/>
            </a:pPr>
            <a:r>
              <a:rPr lang="es-ES_tradnl" altLang="en-US" dirty="0"/>
              <a:t>2. # de miembros de la comunidad de enfoque que participan voluntariamente en programas y actividades comunitarios relacionados a la reducción del trabajo infantil</a:t>
            </a:r>
            <a:endParaRPr lang="es-ES_tradnl" dirty="0"/>
          </a:p>
        </p:txBody>
      </p:sp>
      <p:sp>
        <p:nvSpPr>
          <p:cNvPr id="5" name="Rectangle 4">
            <a:extLst>
              <a:ext uri="{FF2B5EF4-FFF2-40B4-BE49-F238E27FC236}">
                <a16:creationId xmlns:a16="http://schemas.microsoft.com/office/drawing/2014/main" id="{240D7373-1874-4B7C-BE83-048AB1FE549E}"/>
              </a:ext>
              <a:ext uri="{C183D7F6-B498-43B3-948B-1728B52AA6E4}">
                <adec:decorative xmlns:adec="http://schemas.microsoft.com/office/drawing/2017/decorative" val="1"/>
              </a:ext>
            </a:extLst>
          </p:cNvPr>
          <p:cNvSpPr>
            <a:spLocks noChangeArrowheads="1"/>
          </p:cNvSpPr>
          <p:nvPr/>
        </p:nvSpPr>
        <p:spPr bwMode="auto">
          <a:xfrm>
            <a:off x="648685" y="1771937"/>
            <a:ext cx="9966903" cy="8798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61913" eaLnBrk="1" hangingPunct="1">
              <a:spcBef>
                <a:spcPct val="20000"/>
              </a:spcBef>
              <a:buClr>
                <a:schemeClr val="hlink"/>
              </a:buClr>
              <a:buSzPct val="80000"/>
              <a:buFont typeface="Monotype Sorts" pitchFamily="-84" charset="2"/>
              <a:buNone/>
            </a:pPr>
            <a:r>
              <a:rPr lang="es-ES_tradnl" altLang="en-US" sz="2800" b="1" u="sng" dirty="0">
                <a:solidFill>
                  <a:schemeClr val="bg1"/>
                </a:solidFill>
                <a:latin typeface="+mn-lt"/>
              </a:rPr>
              <a:t>Resultado</a:t>
            </a:r>
            <a:r>
              <a:rPr lang="es-ES_tradnl" altLang="en-US" sz="2800" b="1" dirty="0">
                <a:solidFill>
                  <a:schemeClr val="bg1"/>
                </a:solidFill>
                <a:latin typeface="Nokia Sans Wide" pitchFamily="34" charset="0"/>
              </a:rPr>
              <a:t>: </a:t>
            </a:r>
            <a:r>
              <a:rPr lang="es-ES_tradnl" altLang="en-US" sz="2800" dirty="0">
                <a:solidFill>
                  <a:schemeClr val="bg1"/>
                </a:solidFill>
                <a:latin typeface="+mn-lt"/>
              </a:rPr>
              <a:t>Mayor conciencia sobre el trabajo infantil en las comunidades de enfoque</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3676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5: Ejercicio 2: Indicadores Directos">
            <a:extLst>
              <a:ext uri="{FF2B5EF4-FFF2-40B4-BE49-F238E27FC236}">
                <a16:creationId xmlns:a16="http://schemas.microsoft.com/office/drawing/2014/main" id="{AA5A2B27-8A8B-43EF-AF60-BD11A6E41202}"/>
              </a:ext>
            </a:extLst>
          </p:cNvPr>
          <p:cNvSpPr>
            <a:spLocks noGrp="1"/>
          </p:cNvSpPr>
          <p:nvPr>
            <p:ph type="ctrTitle"/>
          </p:nvPr>
        </p:nvSpPr>
        <p:spPr>
          <a:xfrm>
            <a:off x="522571" y="91160"/>
            <a:ext cx="10219133" cy="961175"/>
          </a:xfrm>
        </p:spPr>
        <p:txBody>
          <a:bodyPr>
            <a:normAutofit/>
          </a:bodyPr>
          <a:lstStyle/>
          <a:p>
            <a:pPr algn="l"/>
            <a:r>
              <a:rPr lang="es-ES_tradnl" sz="4400" dirty="0"/>
              <a:t>Ejercicio 2: Indicadores Directos</a:t>
            </a:r>
          </a:p>
        </p:txBody>
      </p:sp>
      <p:sp>
        <p:nvSpPr>
          <p:cNvPr id="3" name="Content Placeholder 2" descr="¿Cuál es el indicador más directo para medir el resultado?&#10;&#10;Resultado: &#10;Funcionarios de las fuerzas de seguridad y protección social aumentan la implementación de las leyes laborales en las regiones de enfoque &#10;&#10;1. % de funcionarios de las fuerzas de seguridad y protección social capacitados para realizar inspecciones.&#10;&#10;2. # de nuevas leyes y normas relacionadas a la protección laboral promulgadas por el Gobierno.&#10;&#10;3. # de infracciones laborales reportadas en el sector privado en regiones de enfoque&#10;&#10;">
            <a:extLst>
              <a:ext uri="{FF2B5EF4-FFF2-40B4-BE49-F238E27FC236}">
                <a16:creationId xmlns:a16="http://schemas.microsoft.com/office/drawing/2014/main" id="{899D53A3-0873-4795-B6D8-E299669A3614}"/>
              </a:ext>
            </a:extLst>
          </p:cNvPr>
          <p:cNvSpPr>
            <a:spLocks noGrp="1"/>
          </p:cNvSpPr>
          <p:nvPr>
            <p:ph sz="quarter" idx="13"/>
          </p:nvPr>
        </p:nvSpPr>
        <p:spPr>
          <a:xfrm>
            <a:off x="518368" y="1323561"/>
            <a:ext cx="10597479" cy="4753910"/>
          </a:xfrm>
        </p:spPr>
        <p:txBody>
          <a:bodyPr>
            <a:normAutofit lnSpcReduction="10000"/>
          </a:bodyPr>
          <a:lstStyle/>
          <a:p>
            <a:pPr marL="0" indent="0">
              <a:buNone/>
            </a:pPr>
            <a:r>
              <a:rPr lang="es-ES_tradnl" altLang="en-US" b="1" dirty="0"/>
              <a:t>¿Cuál es el indicador más directo para medir el resultado?</a:t>
            </a:r>
          </a:p>
          <a:p>
            <a:pPr marL="0" indent="0">
              <a:buNone/>
            </a:pPr>
            <a:endParaRPr lang="es-ES_tradnl" altLang="en-US" sz="2800" dirty="0">
              <a:solidFill>
                <a:schemeClr val="accent1"/>
              </a:solidFill>
              <a:latin typeface="+mn-lt"/>
            </a:endParaRPr>
          </a:p>
          <a:p>
            <a:pPr marL="0" indent="0">
              <a:buNone/>
            </a:pPr>
            <a:endParaRPr lang="es-ES_tradnl" altLang="en-US" sz="2800" dirty="0">
              <a:solidFill>
                <a:schemeClr val="accent1"/>
              </a:solidFill>
              <a:latin typeface="+mn-lt"/>
            </a:endParaRPr>
          </a:p>
          <a:p>
            <a:pPr marL="0" indent="0">
              <a:buNone/>
            </a:pPr>
            <a:endParaRPr lang="es-ES_tradnl" altLang="en-US" sz="2800" dirty="0">
              <a:solidFill>
                <a:schemeClr val="accent1"/>
              </a:solidFill>
              <a:latin typeface="+mn-lt"/>
            </a:endParaRPr>
          </a:p>
          <a:p>
            <a:pPr marL="515938" indent="-514350">
              <a:spcAft>
                <a:spcPct val="20000"/>
              </a:spcAft>
              <a:buSzPct val="120000"/>
              <a:buFont typeface="+mj-lt"/>
              <a:buAutoNum type="arabicPeriod"/>
            </a:pPr>
            <a:r>
              <a:rPr lang="es-ES_tradnl" altLang="en-US" dirty="0"/>
              <a:t>% de funcionarios de las fuerzas de seguridad y protección social capacitados para realizar inspecciones</a:t>
            </a:r>
          </a:p>
          <a:p>
            <a:pPr marL="515938" indent="-514350">
              <a:spcAft>
                <a:spcPct val="20000"/>
              </a:spcAft>
              <a:buSzPct val="120000"/>
              <a:buFont typeface="+mj-lt"/>
              <a:buAutoNum type="arabicPeriod"/>
            </a:pPr>
            <a:r>
              <a:rPr lang="es-ES_tradnl" altLang="en-US" dirty="0"/>
              <a:t># de nuevas leyes y normas relacionadas a la protección laboral promulgadas por el Gobierno</a:t>
            </a:r>
          </a:p>
          <a:p>
            <a:pPr marL="515938" indent="-514350">
              <a:spcAft>
                <a:spcPct val="20000"/>
              </a:spcAft>
              <a:buSzPct val="120000"/>
              <a:buFont typeface="+mj-lt"/>
              <a:buAutoNum type="arabicPeriod"/>
            </a:pPr>
            <a:r>
              <a:rPr lang="es-ES_tradnl" altLang="en-US" dirty="0"/>
              <a:t># de infracciones laborales reportadas en el sector privado en regiones de enfoque</a:t>
            </a:r>
            <a:endParaRPr lang="es-ES_tradnl" altLang="en-US" sz="2800" dirty="0"/>
          </a:p>
        </p:txBody>
      </p:sp>
      <p:sp>
        <p:nvSpPr>
          <p:cNvPr id="5" name="Rectangle 4">
            <a:extLst>
              <a:ext uri="{FF2B5EF4-FFF2-40B4-BE49-F238E27FC236}">
                <a16:creationId xmlns:a16="http://schemas.microsoft.com/office/drawing/2014/main" id="{240D7373-1874-4B7C-BE83-048AB1FE549E}"/>
              </a:ext>
              <a:ext uri="{C183D7F6-B498-43B3-948B-1728B52AA6E4}">
                <adec:decorative xmlns:adec="http://schemas.microsoft.com/office/drawing/2017/decorative" val="1"/>
              </a:ext>
            </a:extLst>
          </p:cNvPr>
          <p:cNvSpPr>
            <a:spLocks noChangeArrowheads="1"/>
          </p:cNvSpPr>
          <p:nvPr/>
        </p:nvSpPr>
        <p:spPr bwMode="auto">
          <a:xfrm>
            <a:off x="518369" y="1786180"/>
            <a:ext cx="10597478" cy="1254035"/>
          </a:xfrm>
          <a:prstGeom prst="rect">
            <a:avLst/>
          </a:prstGeom>
          <a:ln/>
        </p:spPr>
        <p:style>
          <a:lnRef idx="3">
            <a:schemeClr val="lt1"/>
          </a:lnRef>
          <a:fillRef idx="1">
            <a:schemeClr val="accent1"/>
          </a:fillRef>
          <a:effectRef idx="1">
            <a:schemeClr val="accent1"/>
          </a:effectRef>
          <a:fontRef idx="minor">
            <a:schemeClr val="lt1"/>
          </a:fontRef>
        </p:style>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61913" eaLnBrk="1" hangingPunct="1">
              <a:spcBef>
                <a:spcPct val="20000"/>
              </a:spcBef>
              <a:buClr>
                <a:schemeClr val="hlink"/>
              </a:buClr>
              <a:buSzPct val="80000"/>
            </a:pPr>
            <a:r>
              <a:rPr lang="es-ES_tradnl" altLang="en-US" sz="2400" b="1" u="sng" dirty="0">
                <a:solidFill>
                  <a:schemeClr val="bg1"/>
                </a:solidFill>
                <a:latin typeface="+mn-lt"/>
              </a:rPr>
              <a:t>Resultado</a:t>
            </a:r>
            <a:r>
              <a:rPr lang="es-ES_tradnl" altLang="en-US" sz="2400" b="1" dirty="0">
                <a:solidFill>
                  <a:schemeClr val="bg1"/>
                </a:solidFill>
                <a:latin typeface="+mn-lt"/>
              </a:rPr>
              <a:t>: </a:t>
            </a:r>
            <a:endParaRPr lang="es-ES_tradnl"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61913" eaLnBrk="1" hangingPunct="1">
              <a:spcBef>
                <a:spcPct val="20000"/>
              </a:spcBef>
              <a:buClr>
                <a:schemeClr val="hlink"/>
              </a:buClr>
              <a:buSzPct val="80000"/>
            </a:pPr>
            <a:r>
              <a:rPr lang="es-ES_tradnl"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F</a:t>
            </a:r>
            <a:r>
              <a:rPr lang="es-ES_tradnl"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uncionarios de las fuerzas de seguridad y protección social </a:t>
            </a:r>
            <a:r>
              <a:rPr lang="es-ES_tradnl"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aumentan la </a:t>
            </a:r>
            <a:r>
              <a:rPr lang="es-ES_tradnl"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implementación de las leyes laborales en las regiones de enfoque</a:t>
            </a:r>
            <a:r>
              <a:rPr lang="es-ES_tradnl" altLang="en-US" sz="2200" dirty="0">
                <a:solidFill>
                  <a:schemeClr val="bg1"/>
                </a:solidFill>
                <a:latin typeface="+mn-lt"/>
              </a:rPr>
              <a:t> </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9358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6: Indicadores Indirectos">
            <a:extLst>
              <a:ext uri="{FF2B5EF4-FFF2-40B4-BE49-F238E27FC236}">
                <a16:creationId xmlns:a16="http://schemas.microsoft.com/office/drawing/2014/main" id="{E83B329D-07C9-4DBC-BD95-259AD363AFC3}"/>
              </a:ext>
            </a:extLst>
          </p:cNvPr>
          <p:cNvSpPr>
            <a:spLocks noGrp="1"/>
          </p:cNvSpPr>
          <p:nvPr>
            <p:ph type="ctrTitle"/>
          </p:nvPr>
        </p:nvSpPr>
        <p:spPr>
          <a:xfrm>
            <a:off x="603322" y="0"/>
            <a:ext cx="10187071" cy="961175"/>
          </a:xfrm>
        </p:spPr>
        <p:txBody>
          <a:bodyPr>
            <a:normAutofit/>
          </a:bodyPr>
          <a:lstStyle/>
          <a:p>
            <a:pPr algn="l"/>
            <a:r>
              <a:rPr lang="es-ES_tradnl" sz="4400" dirty="0"/>
              <a:t>Indicadores Indirectos</a:t>
            </a:r>
          </a:p>
        </p:txBody>
      </p:sp>
      <p:sp>
        <p:nvSpPr>
          <p:cNvPr id="3" name="Content Placeholder 2" descr="¿Qué se debe hacer cuando el indicador más directo no es práctico?&#10;Utilice un indicador indirecto: &#10;Éste está relacionado al resultado a raíz de una o más suposiciones.&#10;Basado en evidencia convincente de que la suposición es válida.&#10;">
            <a:extLst>
              <a:ext uri="{FF2B5EF4-FFF2-40B4-BE49-F238E27FC236}">
                <a16:creationId xmlns:a16="http://schemas.microsoft.com/office/drawing/2014/main" id="{7F6E15F0-E5D0-4DAB-BE03-C526799FF2CE}"/>
              </a:ext>
            </a:extLst>
          </p:cNvPr>
          <p:cNvSpPr>
            <a:spLocks noGrp="1"/>
          </p:cNvSpPr>
          <p:nvPr>
            <p:ph sz="quarter" idx="13"/>
          </p:nvPr>
        </p:nvSpPr>
        <p:spPr>
          <a:xfrm>
            <a:off x="603322" y="992194"/>
            <a:ext cx="10597479" cy="2175923"/>
          </a:xfrm>
        </p:spPr>
        <p:txBody>
          <a:bodyPr/>
          <a:lstStyle/>
          <a:p>
            <a:pPr marL="0" indent="0">
              <a:lnSpc>
                <a:spcPct val="130000"/>
              </a:lnSpc>
              <a:buNone/>
            </a:pPr>
            <a:r>
              <a:rPr lang="es-ES_tradnl" altLang="en-US" sz="2800" b="1" dirty="0"/>
              <a:t>¿Qué se debe hacer cuando el indicador más directo no es práctico?</a:t>
            </a:r>
          </a:p>
          <a:p>
            <a:pPr>
              <a:lnSpc>
                <a:spcPct val="130000"/>
              </a:lnSpc>
              <a:spcBef>
                <a:spcPts val="0"/>
              </a:spcBef>
            </a:pPr>
            <a:r>
              <a:rPr lang="es-ES_tradnl" altLang="en-US" sz="2800" dirty="0"/>
              <a:t>Utilice un indicador indirecto: </a:t>
            </a:r>
          </a:p>
          <a:p>
            <a:pPr lvl="1">
              <a:lnSpc>
                <a:spcPct val="130000"/>
              </a:lnSpc>
              <a:spcBef>
                <a:spcPts val="0"/>
              </a:spcBef>
            </a:pPr>
            <a:r>
              <a:rPr lang="es-ES_tradnl" altLang="en-US" dirty="0"/>
              <a:t>Éste está relacionado al resultado a raíz de una o más suposiciones.</a:t>
            </a:r>
          </a:p>
          <a:p>
            <a:pPr lvl="1">
              <a:lnSpc>
                <a:spcPct val="130000"/>
              </a:lnSpc>
              <a:spcBef>
                <a:spcPts val="0"/>
              </a:spcBef>
            </a:pPr>
            <a:r>
              <a:rPr lang="es-ES_tradnl" altLang="en-US" dirty="0"/>
              <a:t>Basado en evidencia convincente de que la suposición es válida.</a:t>
            </a:r>
            <a:endParaRPr lang="es-ES_tradnl" dirty="0"/>
          </a:p>
        </p:txBody>
      </p:sp>
      <p:sp>
        <p:nvSpPr>
          <p:cNvPr id="5" name="Rectangle 4" descr="Resultado:  Mayor acceso a los servicios de protección social&#10;Indicador Indirecto:  Número de proveedores de servicios de protección social nuevos &#10;">
            <a:extLst>
              <a:ext uri="{FF2B5EF4-FFF2-40B4-BE49-F238E27FC236}">
                <a16:creationId xmlns:a16="http://schemas.microsoft.com/office/drawing/2014/main" id="{1F7CCDE7-E815-4705-82FA-258333FA51CD}"/>
              </a:ext>
            </a:extLst>
          </p:cNvPr>
          <p:cNvSpPr/>
          <p:nvPr/>
        </p:nvSpPr>
        <p:spPr>
          <a:xfrm>
            <a:off x="694594" y="3429000"/>
            <a:ext cx="10894083" cy="98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S_tradnl" altLang="en-US" sz="2400" b="1" u="sng" dirty="0">
                <a:solidFill>
                  <a:schemeClr val="bg1"/>
                </a:solidFill>
              </a:rPr>
              <a:t>Resultado</a:t>
            </a:r>
            <a:r>
              <a:rPr lang="es-ES_tradnl" altLang="en-US" sz="2400" b="1" dirty="0">
                <a:solidFill>
                  <a:schemeClr val="bg1"/>
                </a:solidFill>
              </a:rPr>
              <a:t>:  </a:t>
            </a:r>
            <a:r>
              <a:rPr lang="es-ES_tradnl" altLang="en-US" sz="2400" dirty="0">
                <a:solidFill>
                  <a:schemeClr val="bg1"/>
                </a:solidFill>
              </a:rPr>
              <a:t>Mayor acceso a los servicios de protección social</a:t>
            </a:r>
          </a:p>
          <a:p>
            <a:pPr>
              <a:lnSpc>
                <a:spcPct val="160000"/>
              </a:lnSpc>
            </a:pPr>
            <a:r>
              <a:rPr lang="es-ES_tradnl" altLang="en-US" sz="2400" b="1" u="sng" dirty="0">
                <a:solidFill>
                  <a:schemeClr val="bg1"/>
                </a:solidFill>
              </a:rPr>
              <a:t>Indicador Indirecto</a:t>
            </a:r>
            <a:r>
              <a:rPr lang="es-ES_tradnl" altLang="en-US" sz="2400" dirty="0">
                <a:solidFill>
                  <a:schemeClr val="bg1"/>
                </a:solidFill>
              </a:rPr>
              <a:t>:  Número de proveedores de servicios de protección social nuevos </a:t>
            </a:r>
          </a:p>
        </p:txBody>
      </p:sp>
      <p:sp>
        <p:nvSpPr>
          <p:cNvPr id="6" name="TextBox 5" descr="Suposición: Tener más proveedores de servicios de protección social aumentará el acceso de los usuarios.&#10;">
            <a:extLst>
              <a:ext uri="{FF2B5EF4-FFF2-40B4-BE49-F238E27FC236}">
                <a16:creationId xmlns:a16="http://schemas.microsoft.com/office/drawing/2014/main" id="{E6F65FC0-1166-4A93-B48A-94738ECDD72B}"/>
              </a:ext>
            </a:extLst>
          </p:cNvPr>
          <p:cNvSpPr txBox="1"/>
          <p:nvPr/>
        </p:nvSpPr>
        <p:spPr>
          <a:xfrm>
            <a:off x="619963" y="4675987"/>
            <a:ext cx="11043344" cy="400110"/>
          </a:xfrm>
          <a:prstGeom prst="rect">
            <a:avLst/>
          </a:prstGeom>
          <a:noFill/>
        </p:spPr>
        <p:txBody>
          <a:bodyPr wrap="none" rtlCol="0">
            <a:spAutoFit/>
          </a:bodyPr>
          <a:lstStyle/>
          <a:p>
            <a:r>
              <a:rPr lang="es-ES_tradnl" sz="2000" b="1" i="1" dirty="0">
                <a:solidFill>
                  <a:srgbClr val="C00000"/>
                </a:solidFill>
              </a:rPr>
              <a:t>Suposición: </a:t>
            </a:r>
            <a:r>
              <a:rPr lang="es-ES_tradnl" sz="2000" i="1" dirty="0">
                <a:solidFill>
                  <a:srgbClr val="C00000"/>
                </a:solidFill>
              </a:rPr>
              <a:t>Tener más proveedores de servicios de protección social aumentará el acceso de los usuarios.</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3285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7: Indicadores objetivos">
            <a:extLst>
              <a:ext uri="{FF2B5EF4-FFF2-40B4-BE49-F238E27FC236}">
                <a16:creationId xmlns:a16="http://schemas.microsoft.com/office/drawing/2014/main" id="{AA5A2B27-8A8B-43EF-AF60-BD11A6E41202}"/>
              </a:ext>
            </a:extLst>
          </p:cNvPr>
          <p:cNvSpPr>
            <a:spLocks noGrp="1"/>
          </p:cNvSpPr>
          <p:nvPr>
            <p:ph type="ctrTitle"/>
          </p:nvPr>
        </p:nvSpPr>
        <p:spPr>
          <a:xfrm>
            <a:off x="513184" y="146614"/>
            <a:ext cx="10447556" cy="961175"/>
          </a:xfrm>
        </p:spPr>
        <p:txBody>
          <a:bodyPr>
            <a:normAutofit/>
          </a:bodyPr>
          <a:lstStyle/>
          <a:p>
            <a:pPr algn="l"/>
            <a:r>
              <a:rPr lang="es-ES_tradnl" sz="4400" dirty="0"/>
              <a:t>Indicadores objetivos</a:t>
            </a:r>
          </a:p>
        </p:txBody>
      </p:sp>
      <p:sp>
        <p:nvSpPr>
          <p:cNvPr id="3" name="Content Placeholder 2" descr="La declaración del indicador debe dejar claro lo que se está midiendo.&#10;Clara y precisa.&#10;Preciso en cuanto a lo que se va a medir y cómo.&#10;Garantiza datos comparables con el paso del tiempo.&#10;">
            <a:extLst>
              <a:ext uri="{FF2B5EF4-FFF2-40B4-BE49-F238E27FC236}">
                <a16:creationId xmlns:a16="http://schemas.microsoft.com/office/drawing/2014/main" id="{899D53A3-0873-4795-B6D8-E299669A3614}"/>
              </a:ext>
            </a:extLst>
          </p:cNvPr>
          <p:cNvSpPr>
            <a:spLocks noGrp="1"/>
          </p:cNvSpPr>
          <p:nvPr>
            <p:ph sz="quarter" idx="13"/>
          </p:nvPr>
        </p:nvSpPr>
        <p:spPr>
          <a:xfrm>
            <a:off x="807940" y="1228540"/>
            <a:ext cx="10597479" cy="2399080"/>
          </a:xfrm>
        </p:spPr>
        <p:txBody>
          <a:bodyPr>
            <a:normAutofit/>
          </a:bodyPr>
          <a:lstStyle/>
          <a:p>
            <a:pPr marL="0" indent="0">
              <a:lnSpc>
                <a:spcPct val="110000"/>
              </a:lnSpc>
              <a:spcBef>
                <a:spcPct val="50000"/>
              </a:spcBef>
              <a:buClr>
                <a:schemeClr val="accent1"/>
              </a:buClr>
              <a:buSzPct val="120000"/>
              <a:buNone/>
            </a:pPr>
            <a:r>
              <a:rPr lang="es-ES_tradnl" b="1" kern="0" dirty="0"/>
              <a:t>La declaración del indicador debe dejar claro lo que se está midiendo.</a:t>
            </a:r>
          </a:p>
          <a:p>
            <a:pPr>
              <a:lnSpc>
                <a:spcPct val="100000"/>
              </a:lnSpc>
              <a:spcBef>
                <a:spcPts val="1200"/>
              </a:spcBef>
              <a:buClr>
                <a:schemeClr val="accent1"/>
              </a:buClr>
              <a:buSzPct val="120000"/>
            </a:pPr>
            <a:r>
              <a:rPr lang="es-ES_tradnl" altLang="en-US" sz="2800" dirty="0"/>
              <a:t>Clara y precisa.</a:t>
            </a:r>
          </a:p>
          <a:p>
            <a:pPr>
              <a:lnSpc>
                <a:spcPct val="100000"/>
              </a:lnSpc>
              <a:spcBef>
                <a:spcPts val="1200"/>
              </a:spcBef>
              <a:buClr>
                <a:schemeClr val="accent1"/>
              </a:buClr>
              <a:buSzPct val="120000"/>
            </a:pPr>
            <a:r>
              <a:rPr lang="es-ES_tradnl" altLang="en-US" sz="2800" dirty="0"/>
              <a:t>Preciso en cuanto a lo que se va a medir y cómo.</a:t>
            </a:r>
          </a:p>
          <a:p>
            <a:pPr>
              <a:lnSpc>
                <a:spcPct val="100000"/>
              </a:lnSpc>
              <a:spcBef>
                <a:spcPts val="1200"/>
              </a:spcBef>
              <a:buClr>
                <a:schemeClr val="accent1"/>
              </a:buClr>
              <a:buSzPct val="120000"/>
            </a:pPr>
            <a:r>
              <a:rPr lang="es-ES_tradnl" altLang="en-US" dirty="0"/>
              <a:t>Garantiza datos comparables con el paso del tiempo.</a:t>
            </a:r>
            <a:endParaRPr lang="es-ES_tradnl" dirty="0"/>
          </a:p>
        </p:txBody>
      </p:sp>
      <p:sp>
        <p:nvSpPr>
          <p:cNvPr id="12" name="TextBox 11" descr="Resultado: Mejores leyes sobre el trabajo infantil&#10;Indicador:  Número de leyes de calidad sobre el trabajo infantil&#10;">
            <a:extLst>
              <a:ext uri="{FF2B5EF4-FFF2-40B4-BE49-F238E27FC236}">
                <a16:creationId xmlns:a16="http://schemas.microsoft.com/office/drawing/2014/main" id="{2649930C-215D-4B61-9BF0-9D9C77F8D53E}"/>
              </a:ext>
            </a:extLst>
          </p:cNvPr>
          <p:cNvSpPr txBox="1"/>
          <p:nvPr/>
        </p:nvSpPr>
        <p:spPr>
          <a:xfrm>
            <a:off x="903223" y="3753320"/>
            <a:ext cx="8737733" cy="1200329"/>
          </a:xfrm>
          <a:prstGeom prst="rect">
            <a:avLst/>
          </a:prstGeom>
          <a:ln/>
        </p:spPr>
        <p:style>
          <a:lnRef idx="3">
            <a:schemeClr val="lt1"/>
          </a:lnRef>
          <a:fillRef idx="1">
            <a:schemeClr val="accent1"/>
          </a:fillRef>
          <a:effectRef idx="1">
            <a:schemeClr val="accent1"/>
          </a:effectRef>
          <a:fontRef idx="minor">
            <a:schemeClr val="lt1"/>
          </a:fontRef>
        </p:style>
        <p:txBody>
          <a:bodyPr/>
          <a:lstStyle>
            <a:defPPr>
              <a:defRPr lang="en-US"/>
            </a:defPPr>
            <a:lvl1pPr marL="61913">
              <a:spcBef>
                <a:spcPct val="20000"/>
              </a:spcBef>
              <a:buClr>
                <a:schemeClr val="hlink"/>
              </a:buClr>
              <a:buSzPct val="80000"/>
              <a:defRPr sz="2400" b="1" u="sng">
                <a:solidFill>
                  <a:schemeClr val="bg1"/>
                </a:solidFill>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s-ES_tradnl" dirty="0"/>
              <a:t>Resultado</a:t>
            </a:r>
            <a:r>
              <a:rPr lang="es-ES_tradnl" u="none" dirty="0"/>
              <a:t>: Mejores leyes sobre el trabajo infantil</a:t>
            </a:r>
            <a:endParaRPr lang="es-ES_tradnl" dirty="0"/>
          </a:p>
          <a:p>
            <a:r>
              <a:rPr lang="es-ES_tradnl" dirty="0"/>
              <a:t>Indicador</a:t>
            </a:r>
            <a:r>
              <a:rPr lang="es-ES_tradnl" u="none" dirty="0"/>
              <a:t>:  Número de leyes de calidad sobre el trabajo infantil</a:t>
            </a:r>
          </a:p>
        </p:txBody>
      </p:sp>
      <p:sp>
        <p:nvSpPr>
          <p:cNvPr id="5" name="TextBox 4" descr="Indicador más objetivo: &#10;Número de leyes nacionales y locales sobre trabajo infantil que cumplen con las normas laborales internacionales.&#10;">
            <a:extLst>
              <a:ext uri="{FF2B5EF4-FFF2-40B4-BE49-F238E27FC236}">
                <a16:creationId xmlns:a16="http://schemas.microsoft.com/office/drawing/2014/main" id="{3B4B89AE-5F16-40E9-99F8-FACEB73AFF96}"/>
              </a:ext>
            </a:extLst>
          </p:cNvPr>
          <p:cNvSpPr txBox="1"/>
          <p:nvPr/>
        </p:nvSpPr>
        <p:spPr>
          <a:xfrm>
            <a:off x="903223" y="5007694"/>
            <a:ext cx="10124509" cy="1200329"/>
          </a:xfrm>
          <a:prstGeom prst="rect">
            <a:avLst/>
          </a:prstGeom>
          <a:noFill/>
        </p:spPr>
        <p:txBody>
          <a:bodyPr wrap="square" rtlCol="0">
            <a:spAutoFit/>
          </a:bodyPr>
          <a:lstStyle/>
          <a:p>
            <a:r>
              <a:rPr lang="es-ES_tradnl" sz="2400" b="1" i="1" dirty="0"/>
              <a:t>Indicador más objetivo</a:t>
            </a:r>
            <a:r>
              <a:rPr lang="es-ES_tradnl" sz="2400" i="1" dirty="0"/>
              <a:t>: </a:t>
            </a:r>
          </a:p>
          <a:p>
            <a:r>
              <a:rPr lang="es-ES_tradnl" sz="2400" i="1" dirty="0"/>
              <a:t>Número de leyes nacionales y locales sobre trabajo infantil que cumplen con las normas laborales internacionales.</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9510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8: Ejercicio 3: Indicadores Objetivos">
            <a:extLst>
              <a:ext uri="{FF2B5EF4-FFF2-40B4-BE49-F238E27FC236}">
                <a16:creationId xmlns:a16="http://schemas.microsoft.com/office/drawing/2014/main" id="{E83B329D-07C9-4DBC-BD95-259AD363AFC3}"/>
              </a:ext>
            </a:extLst>
          </p:cNvPr>
          <p:cNvSpPr>
            <a:spLocks noGrp="1"/>
          </p:cNvSpPr>
          <p:nvPr>
            <p:ph type="ctrTitle"/>
          </p:nvPr>
        </p:nvSpPr>
        <p:spPr>
          <a:xfrm>
            <a:off x="496420" y="272345"/>
            <a:ext cx="10577453" cy="961175"/>
          </a:xfrm>
        </p:spPr>
        <p:txBody>
          <a:bodyPr>
            <a:normAutofit/>
          </a:bodyPr>
          <a:lstStyle/>
          <a:p>
            <a:pPr algn="l"/>
            <a:r>
              <a:rPr lang="es-ES_tradnl" sz="4400" dirty="0"/>
              <a:t>Ejercicio 3: Indicadores Objetivos</a:t>
            </a:r>
          </a:p>
        </p:txBody>
      </p:sp>
      <p:sp>
        <p:nvSpPr>
          <p:cNvPr id="3" name="Content Placeholder 2" descr="¿Cuál de los siguientes parece ser el indicador más objetivo?&#10;1. # de políticas o leyes relacionadas al trabajo infantil mejoradas&#10;2. # de políticas o leyes relacionadas a la protección de menores de edad en el mercado laboral promulgadas y adoptadas&#10;3. # de políticas o leyes nacionales relacionadas a la protección de menores de edad en el mercado laboral agrícola promulgadas y adoptadas por el sector privado&#10;">
            <a:extLst>
              <a:ext uri="{FF2B5EF4-FFF2-40B4-BE49-F238E27FC236}">
                <a16:creationId xmlns:a16="http://schemas.microsoft.com/office/drawing/2014/main" id="{7F6E15F0-E5D0-4DAB-BE03-C526799FF2CE}"/>
              </a:ext>
            </a:extLst>
          </p:cNvPr>
          <p:cNvSpPr>
            <a:spLocks noGrp="1"/>
          </p:cNvSpPr>
          <p:nvPr>
            <p:ph sz="quarter" idx="13"/>
          </p:nvPr>
        </p:nvSpPr>
        <p:spPr>
          <a:xfrm>
            <a:off x="628769" y="1654329"/>
            <a:ext cx="10597479" cy="3734358"/>
          </a:xfrm>
        </p:spPr>
        <p:txBody>
          <a:bodyPr>
            <a:normAutofit/>
          </a:bodyPr>
          <a:lstStyle/>
          <a:p>
            <a:pPr marL="1588" indent="0">
              <a:spcAft>
                <a:spcPct val="40000"/>
              </a:spcAft>
              <a:buSzPct val="120000"/>
              <a:buNone/>
            </a:pPr>
            <a:r>
              <a:rPr lang="es-ES_tradnl" altLang="en-US" b="1" dirty="0"/>
              <a:t>¿Cuál de los siguientes parece ser el indicador más objetivo?</a:t>
            </a:r>
          </a:p>
          <a:p>
            <a:pPr marL="0" indent="0">
              <a:spcAft>
                <a:spcPct val="40000"/>
              </a:spcAft>
              <a:buSzPct val="120000"/>
              <a:buNone/>
            </a:pPr>
            <a:r>
              <a:rPr lang="es-ES_tradnl" dirty="0"/>
              <a:t>1. # de políticas o leyes relacionadas al trabajo infantil mejoradas</a:t>
            </a:r>
          </a:p>
          <a:p>
            <a:pPr marL="0" indent="0">
              <a:spcAft>
                <a:spcPct val="40000"/>
              </a:spcAft>
              <a:buSzPct val="120000"/>
              <a:buNone/>
            </a:pPr>
            <a:r>
              <a:rPr lang="es-ES_tradnl" dirty="0"/>
              <a:t>2. # de políticas o leyes relacionadas a la protección de menores de edad en el mercado laboral promulgadas y adoptadas</a:t>
            </a:r>
          </a:p>
          <a:p>
            <a:pPr marL="0" indent="0">
              <a:spcAft>
                <a:spcPct val="40000"/>
              </a:spcAft>
              <a:buSzPct val="120000"/>
              <a:buNone/>
            </a:pPr>
            <a:r>
              <a:rPr lang="es-ES_tradnl" dirty="0"/>
              <a:t>3. # de políticas o leyes nacionales relacionadas a la protección de menores de edad en el mercado laboral agrícola promulgadas y adoptadas por el sector privado</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6244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9: Ejercicio 4: Indicadores Objetivos">
            <a:extLst>
              <a:ext uri="{FF2B5EF4-FFF2-40B4-BE49-F238E27FC236}">
                <a16:creationId xmlns:a16="http://schemas.microsoft.com/office/drawing/2014/main" id="{E83B329D-07C9-4DBC-BD95-259AD363AFC3}"/>
              </a:ext>
            </a:extLst>
          </p:cNvPr>
          <p:cNvSpPr>
            <a:spLocks noGrp="1"/>
          </p:cNvSpPr>
          <p:nvPr>
            <p:ph type="ctrTitle"/>
          </p:nvPr>
        </p:nvSpPr>
        <p:spPr>
          <a:xfrm>
            <a:off x="496420" y="272345"/>
            <a:ext cx="10577453" cy="961175"/>
          </a:xfrm>
        </p:spPr>
        <p:txBody>
          <a:bodyPr>
            <a:normAutofit/>
          </a:bodyPr>
          <a:lstStyle/>
          <a:p>
            <a:pPr algn="l"/>
            <a:r>
              <a:rPr lang="es-ES_tradnl" sz="4400" dirty="0"/>
              <a:t>Ejercicio 4: Indicadores Objetivos</a:t>
            </a:r>
          </a:p>
        </p:txBody>
      </p:sp>
      <p:sp>
        <p:nvSpPr>
          <p:cNvPr id="3" name="Content Placeholder 2" descr="¿Cuál de los siguientes parece ser el indicador más objetivo?&#10;#/% de actores del sector privado capacitados que obtienen una puntuación del 90 % en una prueba posterior a la capacitación&#10;#/% personas capacitadas exitosas&#10; #/% personas capacitadas que han mejorado sus conocimientos y competencias&#10;">
            <a:extLst>
              <a:ext uri="{FF2B5EF4-FFF2-40B4-BE49-F238E27FC236}">
                <a16:creationId xmlns:a16="http://schemas.microsoft.com/office/drawing/2014/main" id="{7F6E15F0-E5D0-4DAB-BE03-C526799FF2CE}"/>
              </a:ext>
            </a:extLst>
          </p:cNvPr>
          <p:cNvSpPr>
            <a:spLocks noGrp="1"/>
          </p:cNvSpPr>
          <p:nvPr>
            <p:ph sz="quarter" idx="13"/>
          </p:nvPr>
        </p:nvSpPr>
        <p:spPr>
          <a:xfrm>
            <a:off x="628769" y="1654329"/>
            <a:ext cx="10597479" cy="3734358"/>
          </a:xfrm>
        </p:spPr>
        <p:txBody>
          <a:bodyPr/>
          <a:lstStyle/>
          <a:p>
            <a:pPr marL="1588" indent="0">
              <a:spcAft>
                <a:spcPct val="40000"/>
              </a:spcAft>
              <a:buSzPct val="120000"/>
              <a:buNone/>
            </a:pPr>
            <a:r>
              <a:rPr lang="es-ES_tradnl" altLang="en-US" b="1" dirty="0"/>
              <a:t>¿Cuál de los siguientes parece ser el indicador más objetivo?</a:t>
            </a:r>
          </a:p>
          <a:p>
            <a:pPr marL="515938" indent="-514350">
              <a:spcAft>
                <a:spcPct val="40000"/>
              </a:spcAft>
              <a:buSzPct val="120000"/>
              <a:buFont typeface="+mj-lt"/>
              <a:buAutoNum type="arabicPeriod"/>
            </a:pPr>
            <a:r>
              <a:rPr lang="es-ES_tradnl" altLang="en-US" dirty="0"/>
              <a:t>#/% de actores del sector privado capacitados que obtienen una puntuación del 90 % en una prueba posterior a la capacitación</a:t>
            </a:r>
          </a:p>
          <a:p>
            <a:pPr marL="515938" indent="-514350">
              <a:spcAft>
                <a:spcPct val="40000"/>
              </a:spcAft>
              <a:buSzPct val="120000"/>
              <a:buFont typeface="+mj-lt"/>
              <a:buAutoNum type="arabicPeriod"/>
            </a:pPr>
            <a:r>
              <a:rPr lang="es-ES_tradnl" altLang="en-US" sz="2800" b="0" dirty="0"/>
              <a:t>#/% personas capacitadas exitosas</a:t>
            </a:r>
          </a:p>
          <a:p>
            <a:pPr marL="515938" indent="-514350">
              <a:spcAft>
                <a:spcPct val="40000"/>
              </a:spcAft>
              <a:buSzPct val="120000"/>
              <a:buFont typeface="+mj-lt"/>
              <a:buAutoNum type="arabicPeriod"/>
            </a:pPr>
            <a:r>
              <a:rPr lang="es-ES_tradnl" altLang="en-US" sz="2800" b="0" dirty="0"/>
              <a:t> #/% </a:t>
            </a:r>
            <a:r>
              <a:rPr lang="es-ES_tradnl" altLang="en-US" dirty="0"/>
              <a:t>personas capacitadas que han mejorado sus conocimientos y competencias</a:t>
            </a:r>
            <a:endParaRPr lang="es-ES_tradnl" altLang="en-US" sz="2800" b="0" dirty="0"/>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98758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 Agenda">
            <a:extLst>
              <a:ext uri="{FF2B5EF4-FFF2-40B4-BE49-F238E27FC236}">
                <a16:creationId xmlns:a16="http://schemas.microsoft.com/office/drawing/2014/main" id="{2AAAC7AD-1502-46C0-B47F-0DFBD9CF6960}"/>
              </a:ext>
            </a:extLst>
          </p:cNvPr>
          <p:cNvSpPr>
            <a:spLocks noGrp="1"/>
          </p:cNvSpPr>
          <p:nvPr>
            <p:ph type="ctrTitle"/>
          </p:nvPr>
        </p:nvSpPr>
        <p:spPr>
          <a:xfrm>
            <a:off x="695414" y="30547"/>
            <a:ext cx="5130795" cy="1461778"/>
          </a:xfrm>
        </p:spPr>
        <p:txBody>
          <a:bodyPr vert="horz" lIns="91440" tIns="45720" rIns="91440" bIns="45720" rtlCol="0" anchor="ctr">
            <a:normAutofit/>
          </a:bodyPr>
          <a:lstStyle/>
          <a:p>
            <a:pPr algn="l"/>
            <a:r>
              <a:rPr lang="es-ES_tradnl" sz="4400" dirty="0"/>
              <a:t>Agenda</a:t>
            </a:r>
          </a:p>
        </p:txBody>
      </p:sp>
      <p:sp>
        <p:nvSpPr>
          <p:cNvPr id="6" name="Content Placeholder 2" descr="Fundamentos de los indicadores&#10;Indicadores estándar de  ILAB  OCFT&#10;Características del indicador &#10;Directo, objetivo, adecuado y práctico.&#10;Planes de Monitoreo de Desempeño (PMP">
            <a:extLst>
              <a:ext uri="{FF2B5EF4-FFF2-40B4-BE49-F238E27FC236}">
                <a16:creationId xmlns:a16="http://schemas.microsoft.com/office/drawing/2014/main" id="{4D25D112-1433-4C8D-9078-8CDB75AB6A6E}"/>
              </a:ext>
            </a:extLst>
          </p:cNvPr>
          <p:cNvSpPr txBox="1">
            <a:spLocks/>
          </p:cNvSpPr>
          <p:nvPr/>
        </p:nvSpPr>
        <p:spPr>
          <a:xfrm>
            <a:off x="695414" y="1326217"/>
            <a:ext cx="11070548" cy="4457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dirty="0"/>
              <a:t>Fundamentos de los indicadores</a:t>
            </a:r>
          </a:p>
          <a:p>
            <a:r>
              <a:rPr lang="es-ES_tradnl" dirty="0"/>
              <a:t>Indicadores estándar de  ILAB  OCFT</a:t>
            </a:r>
          </a:p>
          <a:p>
            <a:r>
              <a:rPr lang="es-ES_tradnl" dirty="0"/>
              <a:t>Características del indicador </a:t>
            </a:r>
          </a:p>
          <a:p>
            <a:pPr lvl="1"/>
            <a:r>
              <a:rPr lang="es-ES_tradnl" dirty="0"/>
              <a:t>Directo, objetivo, adecuado y práctico.</a:t>
            </a:r>
          </a:p>
          <a:p>
            <a:pPr marL="228600" lvl="1">
              <a:spcBef>
                <a:spcPts val="1000"/>
              </a:spcBef>
            </a:pPr>
            <a:r>
              <a:rPr lang="es-ES_tradnl" sz="2800" dirty="0"/>
              <a:t>Planes de Monitoreo de Desempeño (PMP)</a:t>
            </a:r>
            <a:endParaRPr lang="es-ES_tradnl" dirty="0"/>
          </a:p>
          <a:p>
            <a:pPr marL="0" indent="0">
              <a:spcBef>
                <a:spcPts val="0"/>
              </a:spcBef>
              <a:buNone/>
            </a:pPr>
            <a:endParaRPr lang="es-ES_tradnl" dirty="0">
              <a:ea typeface="Calibri" panose="020F0502020204030204" pitchFamily="34" charset="0"/>
            </a:endParaRPr>
          </a:p>
          <a:p>
            <a:endParaRPr lang="es-ES_tradnl" dirty="0"/>
          </a:p>
          <a:p>
            <a:endParaRPr lang="es-ES_tradnl" dirty="0"/>
          </a:p>
          <a:p>
            <a:pPr marL="0" indent="0">
              <a:buFont typeface="Arial" panose="020B0604020202020204" pitchFamily="34" charset="0"/>
              <a:buNone/>
            </a:pPr>
            <a:endParaRPr lang="es-ES_tradnl" dirty="0"/>
          </a:p>
        </p:txBody>
      </p:sp>
      <p:pic>
        <p:nvPicPr>
          <p:cNvPr id="9" name="Graphic 8" descr="Lista de verificación.">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8629" y="1240308"/>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0: Indicadores Adecuados">
            <a:extLst>
              <a:ext uri="{FF2B5EF4-FFF2-40B4-BE49-F238E27FC236}">
                <a16:creationId xmlns:a16="http://schemas.microsoft.com/office/drawing/2014/main" id="{AA5A2B27-8A8B-43EF-AF60-BD11A6E41202}"/>
              </a:ext>
            </a:extLst>
          </p:cNvPr>
          <p:cNvSpPr>
            <a:spLocks noGrp="1"/>
          </p:cNvSpPr>
          <p:nvPr>
            <p:ph type="ctrTitle"/>
          </p:nvPr>
        </p:nvSpPr>
        <p:spPr>
          <a:xfrm>
            <a:off x="516835" y="192950"/>
            <a:ext cx="10457286" cy="961175"/>
          </a:xfrm>
        </p:spPr>
        <p:txBody>
          <a:bodyPr>
            <a:normAutofit/>
          </a:bodyPr>
          <a:lstStyle/>
          <a:p>
            <a:pPr algn="l"/>
            <a:r>
              <a:rPr lang="es-ES_tradnl" sz="4400" dirty="0"/>
              <a:t>Indicadores Adecuados</a:t>
            </a:r>
          </a:p>
        </p:txBody>
      </p:sp>
      <p:sp>
        <p:nvSpPr>
          <p:cNvPr id="3" name="Content Placeholder 2" descr="Se necesita un número adecuado de indicadores para determinar si se está avanzando hacia un resultado, y si se necesita una gestión adicional.&#10;Un indicador (o conjunto de ellos) debería ser adecuado para medir el resultado declarado.&#10;Levante los datos necesarios únicamente; ni más ni menos.&#10;">
            <a:extLst>
              <a:ext uri="{FF2B5EF4-FFF2-40B4-BE49-F238E27FC236}">
                <a16:creationId xmlns:a16="http://schemas.microsoft.com/office/drawing/2014/main" id="{899D53A3-0873-4795-B6D8-E299669A3614}"/>
              </a:ext>
            </a:extLst>
          </p:cNvPr>
          <p:cNvSpPr>
            <a:spLocks noGrp="1"/>
          </p:cNvSpPr>
          <p:nvPr>
            <p:ph sz="quarter" idx="13"/>
          </p:nvPr>
        </p:nvSpPr>
        <p:spPr>
          <a:xfrm>
            <a:off x="619439" y="1458386"/>
            <a:ext cx="11009344" cy="4409980"/>
          </a:xfrm>
        </p:spPr>
        <p:txBody>
          <a:bodyPr>
            <a:normAutofit/>
          </a:bodyPr>
          <a:lstStyle/>
          <a:p>
            <a:pPr marL="0" indent="0">
              <a:buNone/>
            </a:pPr>
            <a:r>
              <a:rPr lang="es-ES_tradnl" sz="2800" b="1" dirty="0">
                <a:effectLst/>
                <a:latin typeface="+mn-lt"/>
                <a:ea typeface="ＭＳ Ｐゴシック" pitchFamily="-109" charset="-128"/>
              </a:rPr>
              <a:t>Se necesita un número adecuado de indicadores para determinar si se está avanzando hacia un resultado, y si se necesita una gestión adicional.</a:t>
            </a:r>
          </a:p>
          <a:p>
            <a:r>
              <a:rPr lang="es-ES_tradnl" dirty="0"/>
              <a:t>Un indicador (o conjunto de ellos) debería ser adecuado para medir el resultado declarado.</a:t>
            </a:r>
          </a:p>
          <a:p>
            <a:r>
              <a:rPr lang="es-ES_tradnl" altLang="en-US" sz="2800" dirty="0"/>
              <a:t>Levante los datos necesarios únicamente; ni más ni menos.</a:t>
            </a:r>
            <a:endParaRPr lang="es-ES_tradnl"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18939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1: Ejemplo: Indicadores Adecuados">
            <a:extLst>
              <a:ext uri="{FF2B5EF4-FFF2-40B4-BE49-F238E27FC236}">
                <a16:creationId xmlns:a16="http://schemas.microsoft.com/office/drawing/2014/main" id="{AA5A2B27-8A8B-43EF-AF60-BD11A6E41202}"/>
              </a:ext>
            </a:extLst>
          </p:cNvPr>
          <p:cNvSpPr>
            <a:spLocks noGrp="1"/>
          </p:cNvSpPr>
          <p:nvPr>
            <p:ph type="ctrTitle"/>
          </p:nvPr>
        </p:nvSpPr>
        <p:spPr>
          <a:xfrm>
            <a:off x="506896" y="0"/>
            <a:ext cx="10432500" cy="961175"/>
          </a:xfrm>
        </p:spPr>
        <p:txBody>
          <a:bodyPr>
            <a:normAutofit/>
          </a:bodyPr>
          <a:lstStyle/>
          <a:p>
            <a:pPr algn="l"/>
            <a:r>
              <a:rPr lang="es-ES_tradnl" sz="4400" dirty="0"/>
              <a:t>Ejemplo: Indicadores Adecuados</a:t>
            </a:r>
          </a:p>
        </p:txBody>
      </p:sp>
      <p:sp>
        <p:nvSpPr>
          <p:cNvPr id="3" name="Content Placeholder 2" descr="Identifique el número mínimo de indicadores requeridos para capturar todos los elementos importantes del resultado.&#10;">
            <a:extLst>
              <a:ext uri="{FF2B5EF4-FFF2-40B4-BE49-F238E27FC236}">
                <a16:creationId xmlns:a16="http://schemas.microsoft.com/office/drawing/2014/main" id="{899D53A3-0873-4795-B6D8-E299669A3614}"/>
              </a:ext>
            </a:extLst>
          </p:cNvPr>
          <p:cNvSpPr>
            <a:spLocks noGrp="1"/>
          </p:cNvSpPr>
          <p:nvPr>
            <p:ph sz="quarter" idx="13"/>
          </p:nvPr>
        </p:nvSpPr>
        <p:spPr>
          <a:xfrm>
            <a:off x="642588" y="1041698"/>
            <a:ext cx="10597479" cy="879700"/>
          </a:xfrm>
        </p:spPr>
        <p:txBody>
          <a:bodyPr>
            <a:normAutofit/>
          </a:bodyPr>
          <a:lstStyle/>
          <a:p>
            <a:pPr marL="1588" indent="0">
              <a:spcBef>
                <a:spcPct val="100000"/>
              </a:spcBef>
              <a:buClr>
                <a:srgbClr val="990000"/>
              </a:buClr>
              <a:buNone/>
            </a:pPr>
            <a:r>
              <a:rPr lang="es-ES_tradnl" altLang="en-US" sz="2800" b="1" dirty="0"/>
              <a:t>Identifique el número mínimo de indicadores requeridos para capturar todos los elementos importantes del resultado.</a:t>
            </a:r>
          </a:p>
        </p:txBody>
      </p:sp>
      <p:sp>
        <p:nvSpPr>
          <p:cNvPr id="5" name="Rectangle 4" descr="Resultado: Los actores del sector privado mejoran la implementación de los derechos laborales y normas de protección y orientación&#10;">
            <a:extLst>
              <a:ext uri="{FF2B5EF4-FFF2-40B4-BE49-F238E27FC236}">
                <a16:creationId xmlns:a16="http://schemas.microsoft.com/office/drawing/2014/main" id="{8E2153F3-FEAE-44A1-BF61-6F8153651E18}"/>
              </a:ext>
            </a:extLst>
          </p:cNvPr>
          <p:cNvSpPr/>
          <p:nvPr/>
        </p:nvSpPr>
        <p:spPr>
          <a:xfrm>
            <a:off x="642588" y="2027417"/>
            <a:ext cx="940274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087438" indent="-1030288"/>
            <a:r>
              <a:rPr lang="es-ES_tradnl" altLang="en-US" sz="2400" b="1" u="sng" dirty="0">
                <a:solidFill>
                  <a:schemeClr val="bg1"/>
                </a:solidFill>
              </a:rPr>
              <a:t>Resultado</a:t>
            </a:r>
            <a:r>
              <a:rPr lang="es-ES_tradnl" altLang="en-US" sz="2400" b="1" dirty="0">
                <a:solidFill>
                  <a:schemeClr val="bg1"/>
                </a:solidFill>
              </a:rPr>
              <a:t>: </a:t>
            </a:r>
            <a:r>
              <a:rPr lang="es-ES_tradnl" altLang="en-US" sz="2400" dirty="0">
                <a:solidFill>
                  <a:schemeClr val="bg1"/>
                </a:solidFill>
              </a:rPr>
              <a:t>Los actores del sector privado mejoran la implementación de los derechos laborales y normas de protección y orientación</a:t>
            </a:r>
            <a:endParaRPr lang="es-ES_tradnl" sz="2400" dirty="0">
              <a:solidFill>
                <a:schemeClr val="bg1"/>
              </a:solidFill>
              <a:ea typeface="ＭＳ Ｐゴシック" pitchFamily="-106" charset="-128"/>
            </a:endParaRPr>
          </a:p>
        </p:txBody>
      </p:sp>
      <p:graphicFrame>
        <p:nvGraphicFramePr>
          <p:cNvPr id="6" name="Table 6" descr="Demasiados:&#10;&#10;# de empresas que redactaron nuevas normas relacionadas a los derechos laborales&#10;% de empresas que han adoptado e implementado nuevas normas&#10;% de empresas que han adoptado lineamientos nacionales y/o internacionales sobre derechos laborales&#10;% de empresas que planean implementar nuevas normas o lineamientos&#10;% de empresas que han formado nuevas alianzas relacionadas a los derechos laborales&#10;&#10;Suficientes:&#10;% de empresas que han adoptado e implementado nuevas normas&#10;% de empresas que han adoptado lineamientos nacionales y/o internacionales sobre derechos laborales&#10;&#10;&#10;&#10;">
            <a:extLst>
              <a:ext uri="{FF2B5EF4-FFF2-40B4-BE49-F238E27FC236}">
                <a16:creationId xmlns:a16="http://schemas.microsoft.com/office/drawing/2014/main" id="{14858662-05A2-46B4-B7BD-EDB1E2A3E68F}"/>
              </a:ext>
            </a:extLst>
          </p:cNvPr>
          <p:cNvGraphicFramePr>
            <a:graphicFrameLocks noGrp="1"/>
          </p:cNvGraphicFramePr>
          <p:nvPr>
            <p:extLst>
              <p:ext uri="{D42A27DB-BD31-4B8C-83A1-F6EECF244321}">
                <p14:modId xmlns:p14="http://schemas.microsoft.com/office/powerpoint/2010/main" val="1292505008"/>
              </p:ext>
            </p:extLst>
          </p:nvPr>
        </p:nvGraphicFramePr>
        <p:xfrm>
          <a:off x="642588" y="3032534"/>
          <a:ext cx="11085976" cy="3230880"/>
        </p:xfrm>
        <a:graphic>
          <a:graphicData uri="http://schemas.openxmlformats.org/drawingml/2006/table">
            <a:tbl>
              <a:tblPr firstRow="1" bandRow="1">
                <a:tableStyleId>{F5AB1C69-6EDB-4FF4-983F-18BD219EF322}</a:tableStyleId>
              </a:tblPr>
              <a:tblGrid>
                <a:gridCol w="5861743">
                  <a:extLst>
                    <a:ext uri="{9D8B030D-6E8A-4147-A177-3AD203B41FA5}">
                      <a16:colId xmlns:a16="http://schemas.microsoft.com/office/drawing/2014/main" val="3902638445"/>
                    </a:ext>
                  </a:extLst>
                </a:gridCol>
                <a:gridCol w="5224233">
                  <a:extLst>
                    <a:ext uri="{9D8B030D-6E8A-4147-A177-3AD203B41FA5}">
                      <a16:colId xmlns:a16="http://schemas.microsoft.com/office/drawing/2014/main" val="2346990591"/>
                    </a:ext>
                  </a:extLst>
                </a:gridCol>
              </a:tblGrid>
              <a:tr h="339684">
                <a:tc>
                  <a:txBody>
                    <a:bodyPr/>
                    <a:lstStyle/>
                    <a:p>
                      <a:pPr algn="ctr"/>
                      <a:r>
                        <a:rPr lang="es-CO" sz="2000" noProof="0" dirty="0"/>
                        <a:t>Demasiados</a:t>
                      </a:r>
                    </a:p>
                  </a:txBody>
                  <a:tcPr>
                    <a:solidFill>
                      <a:schemeClr val="tx1">
                        <a:lumMod val="50000"/>
                        <a:lumOff val="50000"/>
                      </a:schemeClr>
                    </a:solidFill>
                  </a:tcPr>
                </a:tc>
                <a:tc>
                  <a:txBody>
                    <a:bodyPr/>
                    <a:lstStyle/>
                    <a:p>
                      <a:pPr algn="ctr"/>
                      <a:r>
                        <a:rPr lang="es-CO" sz="2000" noProof="0" dirty="0"/>
                        <a:t>Suficiente</a:t>
                      </a:r>
                    </a:p>
                  </a:txBody>
                  <a:tcPr>
                    <a:solidFill>
                      <a:schemeClr val="tx1">
                        <a:lumMod val="50000"/>
                        <a:lumOff val="50000"/>
                      </a:schemeClr>
                    </a:solidFill>
                  </a:tcPr>
                </a:tc>
                <a:extLst>
                  <a:ext uri="{0D108BD9-81ED-4DB2-BD59-A6C34878D82A}">
                    <a16:rowId xmlns:a16="http://schemas.microsoft.com/office/drawing/2014/main" val="3002535913"/>
                  </a:ext>
                </a:extLst>
              </a:tr>
              <a:tr h="1822748">
                <a:tc>
                  <a:txBody>
                    <a:bodyPr/>
                    <a:lstStyle/>
                    <a:p>
                      <a:pPr marL="285750" indent="-285750">
                        <a:buFont typeface="Arial" panose="020B0604020202020204" pitchFamily="34" charset="0"/>
                        <a:buChar char="•"/>
                      </a:pPr>
                      <a:r>
                        <a:rPr lang="es-CO" sz="1800" noProof="0" dirty="0"/>
                        <a:t># de empresas que redactaron nuevas normas relacionadas a los derechos laborales</a:t>
                      </a:r>
                    </a:p>
                    <a:p>
                      <a:pPr marL="285750" indent="-285750">
                        <a:buFont typeface="Arial" panose="020B0604020202020204" pitchFamily="34" charset="0"/>
                        <a:buChar char="•"/>
                      </a:pPr>
                      <a:r>
                        <a:rPr lang="es-CO" sz="1800" noProof="0" dirty="0"/>
                        <a:t>% de empresas que han adoptado e implementado nuevas normas</a:t>
                      </a:r>
                    </a:p>
                    <a:p>
                      <a:pPr marL="285750" indent="-285750">
                        <a:buFont typeface="Arial" panose="020B0604020202020204" pitchFamily="34" charset="0"/>
                        <a:buChar char="•"/>
                      </a:pPr>
                      <a:r>
                        <a:rPr lang="es-CO" sz="1800" noProof="0" dirty="0"/>
                        <a:t>% de empresas que han adoptado lineamientos nacionales y/o internacionales sobre derechos laborales</a:t>
                      </a:r>
                    </a:p>
                    <a:p>
                      <a:pPr marL="285750" indent="-285750">
                        <a:buFont typeface="Arial" panose="020B0604020202020204" pitchFamily="34" charset="0"/>
                        <a:buChar char="•"/>
                      </a:pPr>
                      <a:r>
                        <a:rPr lang="es-CO" sz="1800" noProof="0" dirty="0"/>
                        <a:t>% de empresas que planean implementar nuevas normas o lineamientos</a:t>
                      </a:r>
                    </a:p>
                    <a:p>
                      <a:pPr marL="285750" indent="-285750">
                        <a:buFont typeface="Arial" panose="020B0604020202020204" pitchFamily="34" charset="0"/>
                        <a:buChar char="•"/>
                      </a:pPr>
                      <a:r>
                        <a:rPr lang="es-CO" sz="1800" noProof="0" dirty="0"/>
                        <a:t>% de empresas que han formado nuevas alianzas relacionadas a los derechos laborales</a:t>
                      </a:r>
                    </a:p>
                  </a:txBody>
                  <a:tcPr/>
                </a:tc>
                <a:tc>
                  <a:txBody>
                    <a:bodyPr/>
                    <a:lstStyle/>
                    <a:p>
                      <a:pPr marL="285750" indent="-285750">
                        <a:buFont typeface="Arial" panose="020B0604020202020204" pitchFamily="34" charset="0"/>
                        <a:buChar char="•"/>
                      </a:pPr>
                      <a:r>
                        <a:rPr lang="es-CO" sz="1800" noProof="0" dirty="0"/>
                        <a:t>% de empresas que han adoptado e implementado nuevas normas</a:t>
                      </a:r>
                    </a:p>
                    <a:p>
                      <a:pPr marL="285750" indent="-285750">
                        <a:buFont typeface="Arial" panose="020B0604020202020204" pitchFamily="34" charset="0"/>
                        <a:buChar char="•"/>
                      </a:pPr>
                      <a:r>
                        <a:rPr lang="es-CO" sz="1800" noProof="0" dirty="0"/>
                        <a:t>% de empresas que han adoptado lineamientos nacionales y/o internacionales sobre derechos laborales</a:t>
                      </a:r>
                    </a:p>
                  </a:txBody>
                  <a:tcPr/>
                </a:tc>
                <a:extLst>
                  <a:ext uri="{0D108BD9-81ED-4DB2-BD59-A6C34878D82A}">
                    <a16:rowId xmlns:a16="http://schemas.microsoft.com/office/drawing/2014/main" val="475211918"/>
                  </a:ext>
                </a:extLst>
              </a:tr>
            </a:tbl>
          </a:graphicData>
        </a:graphic>
      </p:graphicFrame>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2840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2: Indicadores Prácticos">
            <a:extLst>
              <a:ext uri="{FF2B5EF4-FFF2-40B4-BE49-F238E27FC236}">
                <a16:creationId xmlns:a16="http://schemas.microsoft.com/office/drawing/2014/main" id="{E83B329D-07C9-4DBC-BD95-259AD363AFC3}"/>
              </a:ext>
            </a:extLst>
          </p:cNvPr>
          <p:cNvSpPr>
            <a:spLocks noGrp="1"/>
          </p:cNvSpPr>
          <p:nvPr>
            <p:ph type="ctrTitle"/>
          </p:nvPr>
        </p:nvSpPr>
        <p:spPr>
          <a:xfrm>
            <a:off x="516835" y="169707"/>
            <a:ext cx="10379758" cy="961175"/>
          </a:xfrm>
        </p:spPr>
        <p:txBody>
          <a:bodyPr>
            <a:normAutofit/>
          </a:bodyPr>
          <a:lstStyle/>
          <a:p>
            <a:pPr algn="l"/>
            <a:r>
              <a:rPr lang="es-ES_tradnl" sz="4400" dirty="0"/>
              <a:t>Indicadores Prácticos</a:t>
            </a:r>
          </a:p>
        </p:txBody>
      </p:sp>
      <p:sp>
        <p:nvSpPr>
          <p:cNvPr id="3" name="Content Placeholder 2" descr="Los datos se pueden obtener de manera regular y oportuna (los gerentes obtienen los datos cuando los necesitan).&#10;El levantamiento de datos primarios, cuando se requiere, es factible y rentable.&#10;Utilice datos secundarios cuando estén disponibles y sean relevantes.&#10;Los datos de calidad están disponibles o se pueden levantar (una pregunta crítica en entornos con escasez de datos).&#10;">
            <a:extLst>
              <a:ext uri="{FF2B5EF4-FFF2-40B4-BE49-F238E27FC236}">
                <a16:creationId xmlns:a16="http://schemas.microsoft.com/office/drawing/2014/main" id="{7F6E15F0-E5D0-4DAB-BE03-C526799FF2CE}"/>
              </a:ext>
            </a:extLst>
          </p:cNvPr>
          <p:cNvSpPr>
            <a:spLocks noGrp="1"/>
          </p:cNvSpPr>
          <p:nvPr>
            <p:ph sz="quarter" idx="13"/>
          </p:nvPr>
        </p:nvSpPr>
        <p:spPr>
          <a:xfrm>
            <a:off x="302198" y="1477047"/>
            <a:ext cx="10597479" cy="3734358"/>
          </a:xfrm>
        </p:spPr>
        <p:txBody>
          <a:bodyPr>
            <a:normAutofit lnSpcReduction="10000"/>
          </a:bodyPr>
          <a:lstStyle/>
          <a:p>
            <a:pPr marL="733425" lvl="1" indent="-457200" eaLnBrk="1" hangingPunct="1">
              <a:spcBef>
                <a:spcPct val="50000"/>
              </a:spcBef>
              <a:defRPr/>
            </a:pPr>
            <a:r>
              <a:rPr lang="es-ES_tradnl" sz="2800" dirty="0">
                <a:ea typeface="ＭＳ Ｐゴシック" pitchFamily="34" charset="-128"/>
              </a:rPr>
              <a:t>Los datos se pueden obtener de manera regular y oportuna (los gerentes obtienen los datos cuando los necesitan).</a:t>
            </a:r>
          </a:p>
          <a:p>
            <a:pPr marL="733425" lvl="1" indent="-457200" eaLnBrk="1" hangingPunct="1">
              <a:spcBef>
                <a:spcPct val="50000"/>
              </a:spcBef>
              <a:defRPr/>
            </a:pPr>
            <a:r>
              <a:rPr lang="es-ES_tradnl" sz="2800" dirty="0">
                <a:ea typeface="ＭＳ Ｐゴシック" pitchFamily="34" charset="-128"/>
              </a:rPr>
              <a:t>El levantamiento de datos primarios, cuando se requiere, es factible y rentable.</a:t>
            </a:r>
          </a:p>
          <a:p>
            <a:pPr marL="733425" lvl="1" indent="-457200" eaLnBrk="1" hangingPunct="1">
              <a:spcBef>
                <a:spcPct val="50000"/>
              </a:spcBef>
              <a:defRPr/>
            </a:pPr>
            <a:r>
              <a:rPr lang="es-ES_tradnl" sz="2800" dirty="0">
                <a:ea typeface="ＭＳ Ｐゴシック" pitchFamily="34" charset="-128"/>
              </a:rPr>
              <a:t>Utilice datos secundarios cuando estén disponibles y sean relevantes.</a:t>
            </a:r>
          </a:p>
          <a:p>
            <a:pPr marL="733425" lvl="1" indent="-457200" eaLnBrk="1" hangingPunct="1">
              <a:spcBef>
                <a:spcPct val="50000"/>
              </a:spcBef>
              <a:defRPr/>
            </a:pPr>
            <a:r>
              <a:rPr lang="es-ES_tradnl" sz="2800" dirty="0">
                <a:ea typeface="ＭＳ Ｐゴシック" pitchFamily="34" charset="-128"/>
              </a:rPr>
              <a:t>Los datos de calidad están disponibles o se pueden levantar (una pregunta crítica en entornos con escasez de datos).</a:t>
            </a:r>
            <a:endParaRPr lang="es-ES_tradnl" dirty="0"/>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a:xfrm>
            <a:off x="0" y="643375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00706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3: Ejemplo: Indicadores Prácticos">
            <a:extLst>
              <a:ext uri="{FF2B5EF4-FFF2-40B4-BE49-F238E27FC236}">
                <a16:creationId xmlns:a16="http://schemas.microsoft.com/office/drawing/2014/main" id="{E83B329D-07C9-4DBC-BD95-259AD363AFC3}"/>
              </a:ext>
            </a:extLst>
          </p:cNvPr>
          <p:cNvSpPr>
            <a:spLocks noGrp="1"/>
          </p:cNvSpPr>
          <p:nvPr>
            <p:ph type="ctrTitle"/>
          </p:nvPr>
        </p:nvSpPr>
        <p:spPr>
          <a:xfrm>
            <a:off x="457200" y="169707"/>
            <a:ext cx="10439393" cy="961175"/>
          </a:xfrm>
        </p:spPr>
        <p:txBody>
          <a:bodyPr>
            <a:normAutofit/>
          </a:bodyPr>
          <a:lstStyle/>
          <a:p>
            <a:pPr algn="l"/>
            <a:r>
              <a:rPr lang="es-ES_tradnl" sz="4400" dirty="0"/>
              <a:t>Ejemplo: Indicadores Prácticos</a:t>
            </a:r>
          </a:p>
        </p:txBody>
      </p:sp>
      <p:sp>
        <p:nvSpPr>
          <p:cNvPr id="5" name="Rectangle 3" descr="Los datos deben estar disponibles frecuentemente, deben ser vigentes y deben ser lo suficientemente oportunos para influir en la gerencia.&#10;">
            <a:extLst>
              <a:ext uri="{FF2B5EF4-FFF2-40B4-BE49-F238E27FC236}">
                <a16:creationId xmlns:a16="http://schemas.microsoft.com/office/drawing/2014/main" id="{3A91D872-8105-4200-ADAE-CFBFC54E83DF}"/>
              </a:ext>
            </a:extLst>
          </p:cNvPr>
          <p:cNvSpPr txBox="1">
            <a:spLocks noChangeArrowheads="1"/>
          </p:cNvSpPr>
          <p:nvPr/>
        </p:nvSpPr>
        <p:spPr>
          <a:xfrm>
            <a:off x="548640" y="1498390"/>
            <a:ext cx="10875573" cy="1109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s-ES_tradnl" b="1" dirty="0"/>
              <a:t>Los datos deben estar disponibles frecuentemente, deben ser vigentes y deben ser lo suficientemente oportunos para influir en la gerencia.</a:t>
            </a:r>
          </a:p>
          <a:p>
            <a:pPr marL="0" indent="0">
              <a:buFont typeface="Arial" panose="020B0604020202020204" pitchFamily="34" charset="0"/>
              <a:buNone/>
              <a:defRPr/>
            </a:pPr>
            <a:endParaRPr lang="es-ES_tradnl" b="1" dirty="0"/>
          </a:p>
          <a:p>
            <a:pPr marL="0" indent="0">
              <a:buFont typeface="Arial" panose="020B0604020202020204" pitchFamily="34" charset="0"/>
              <a:buNone/>
              <a:defRPr/>
            </a:pPr>
            <a:endParaRPr lang="es-ES_tradnl" dirty="0"/>
          </a:p>
          <a:p>
            <a:pPr marL="1092200" indent="-1092200">
              <a:lnSpc>
                <a:spcPct val="100000"/>
              </a:lnSpc>
              <a:spcAft>
                <a:spcPts val="600"/>
              </a:spcAft>
              <a:buFont typeface="Arial" panose="020B0604020202020204" pitchFamily="34" charset="0"/>
              <a:buNone/>
              <a:defRPr/>
            </a:pPr>
            <a:endParaRPr lang="es-ES_tradnl" b="1" dirty="0"/>
          </a:p>
          <a:p>
            <a:pPr marL="432054" indent="-345643">
              <a:buFont typeface="Arial" panose="020B0604020202020204" pitchFamily="34" charset="0"/>
              <a:buNone/>
              <a:defRPr/>
            </a:pPr>
            <a:endParaRPr lang="es-ES_tradnl" dirty="0"/>
          </a:p>
        </p:txBody>
      </p:sp>
      <p:sp>
        <p:nvSpPr>
          <p:cNvPr id="6" name="Rectangle 5" descr="Resultado:  Menor incidencia del trabajo infantil&#10;">
            <a:extLst>
              <a:ext uri="{FF2B5EF4-FFF2-40B4-BE49-F238E27FC236}">
                <a16:creationId xmlns:a16="http://schemas.microsoft.com/office/drawing/2014/main" id="{CC49F809-81D1-4CCB-863D-5E3DB2F5623B}"/>
              </a:ext>
            </a:extLst>
          </p:cNvPr>
          <p:cNvSpPr/>
          <p:nvPr/>
        </p:nvSpPr>
        <p:spPr>
          <a:xfrm>
            <a:off x="548640" y="2729434"/>
            <a:ext cx="842554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087438" indent="-1030288"/>
            <a:r>
              <a:rPr lang="es-ES_tradnl" altLang="en-US" sz="2800" b="1" u="sng" dirty="0">
                <a:solidFill>
                  <a:schemeClr val="bg1"/>
                </a:solidFill>
              </a:rPr>
              <a:t>Resultado</a:t>
            </a:r>
            <a:r>
              <a:rPr lang="es-ES_tradnl" altLang="en-US" sz="2800" b="1" dirty="0">
                <a:solidFill>
                  <a:schemeClr val="bg1"/>
                </a:solidFill>
              </a:rPr>
              <a:t>:  </a:t>
            </a:r>
            <a:r>
              <a:rPr lang="es-ES_tradnl" altLang="en-US" sz="2800" dirty="0">
                <a:solidFill>
                  <a:schemeClr val="bg1"/>
                </a:solidFill>
              </a:rPr>
              <a:t>Menor</a:t>
            </a:r>
            <a:r>
              <a:rPr lang="es-ES_tradnl" altLang="en-US" sz="2800" b="1" dirty="0">
                <a:solidFill>
                  <a:schemeClr val="bg1"/>
                </a:solidFill>
              </a:rPr>
              <a:t> </a:t>
            </a:r>
            <a:r>
              <a:rPr lang="es-ES_tradnl" sz="2800" dirty="0">
                <a:solidFill>
                  <a:schemeClr val="bg1"/>
                </a:solidFill>
              </a:rPr>
              <a:t>incidencia del trabajo infantil</a:t>
            </a:r>
          </a:p>
        </p:txBody>
      </p:sp>
      <p:sp>
        <p:nvSpPr>
          <p:cNvPr id="8" name="TextBox 7" descr="Indicador: Incidencia del trabajo infantil&#10;Fuente: Estadísticas Laborales Nacionales (Cada 5 o 10 años)&#10;">
            <a:extLst>
              <a:ext uri="{FF2B5EF4-FFF2-40B4-BE49-F238E27FC236}">
                <a16:creationId xmlns:a16="http://schemas.microsoft.com/office/drawing/2014/main" id="{2B666215-0D47-4B24-A5B2-8C33DE5425CE}"/>
              </a:ext>
            </a:extLst>
          </p:cNvPr>
          <p:cNvSpPr txBox="1"/>
          <p:nvPr/>
        </p:nvSpPr>
        <p:spPr>
          <a:xfrm>
            <a:off x="548640" y="3432292"/>
            <a:ext cx="9006592" cy="907941"/>
          </a:xfrm>
          <a:prstGeom prst="rect">
            <a:avLst/>
          </a:prstGeom>
          <a:noFill/>
        </p:spPr>
        <p:txBody>
          <a:bodyPr wrap="square">
            <a:spAutoFit/>
          </a:bodyPr>
          <a:lstStyle/>
          <a:p>
            <a:pPr marL="1092200" indent="-1092200">
              <a:lnSpc>
                <a:spcPct val="100000"/>
              </a:lnSpc>
              <a:spcAft>
                <a:spcPts val="600"/>
              </a:spcAft>
              <a:buFont typeface="Arial" panose="020B0604020202020204" pitchFamily="34" charset="0"/>
              <a:buNone/>
              <a:defRPr/>
            </a:pPr>
            <a:r>
              <a:rPr lang="es-ES_tradnl" sz="2400" b="1" dirty="0"/>
              <a:t>Indicador</a:t>
            </a:r>
            <a:r>
              <a:rPr lang="es-ES_tradnl" sz="2400" dirty="0"/>
              <a:t>: Incidencia del trabajo infantil</a:t>
            </a:r>
          </a:p>
          <a:p>
            <a:pPr marL="1092200" indent="-1092200">
              <a:lnSpc>
                <a:spcPct val="100000"/>
              </a:lnSpc>
              <a:spcAft>
                <a:spcPts val="600"/>
              </a:spcAft>
              <a:buFont typeface="Arial" panose="020B0604020202020204" pitchFamily="34" charset="0"/>
              <a:buNone/>
              <a:defRPr/>
            </a:pPr>
            <a:r>
              <a:rPr lang="es-ES_tradnl" sz="2400" b="1" dirty="0"/>
              <a:t>Fuente: </a:t>
            </a:r>
            <a:r>
              <a:rPr lang="es-ES_tradnl" sz="2400" dirty="0"/>
              <a:t>Estadísticas Laborales Nacionales </a:t>
            </a:r>
            <a:r>
              <a:rPr lang="es-ES_tradnl" sz="2400" dirty="0">
                <a:solidFill>
                  <a:srgbClr val="FF0000"/>
                </a:solidFill>
              </a:rPr>
              <a:t>(Cada 5 o 10 años)</a:t>
            </a:r>
          </a:p>
        </p:txBody>
      </p:sp>
      <p:sp>
        <p:nvSpPr>
          <p:cNvPr id="7" name="TextBox 6" descr="Fuente más práctica: &#10;Datos de la encuesta del proyecto, OSC o comunidad o gobierno local (mensual, semestral, anual)&#10;">
            <a:extLst>
              <a:ext uri="{FF2B5EF4-FFF2-40B4-BE49-F238E27FC236}">
                <a16:creationId xmlns:a16="http://schemas.microsoft.com/office/drawing/2014/main" id="{6593BD60-F242-43AB-B481-CAC848487A48}"/>
              </a:ext>
            </a:extLst>
          </p:cNvPr>
          <p:cNvSpPr txBox="1"/>
          <p:nvPr/>
        </p:nvSpPr>
        <p:spPr>
          <a:xfrm>
            <a:off x="548640" y="4518496"/>
            <a:ext cx="10522876" cy="707886"/>
          </a:xfrm>
          <a:prstGeom prst="rect">
            <a:avLst/>
          </a:prstGeom>
          <a:noFill/>
        </p:spPr>
        <p:txBody>
          <a:bodyPr wrap="square" rtlCol="0">
            <a:spAutoFit/>
          </a:bodyPr>
          <a:lstStyle/>
          <a:p>
            <a:pPr marL="2173288" indent="-2173288"/>
            <a:r>
              <a:rPr lang="es-ES_tradnl" sz="2000" b="1" i="1" dirty="0"/>
              <a:t>Fuente más práctica: </a:t>
            </a:r>
          </a:p>
          <a:p>
            <a:pPr marL="2173288" indent="-2173288"/>
            <a:r>
              <a:rPr lang="es-ES_tradnl" sz="2000" i="1" dirty="0"/>
              <a:t>Datos de la encuesta del proyecto, OSC o comunidad o gobierno local (mensual, semestral, anual)</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a:xfrm>
            <a:off x="0"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07723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4: Consideraciones Adicionales">
            <a:extLst>
              <a:ext uri="{FF2B5EF4-FFF2-40B4-BE49-F238E27FC236}">
                <a16:creationId xmlns:a16="http://schemas.microsoft.com/office/drawing/2014/main" id="{E83B329D-07C9-4DBC-BD95-259AD363AFC3}"/>
              </a:ext>
            </a:extLst>
          </p:cNvPr>
          <p:cNvSpPr>
            <a:spLocks noGrp="1"/>
          </p:cNvSpPr>
          <p:nvPr>
            <p:ph type="ctrTitle"/>
          </p:nvPr>
        </p:nvSpPr>
        <p:spPr>
          <a:xfrm>
            <a:off x="548640" y="86750"/>
            <a:ext cx="10349310" cy="961175"/>
          </a:xfrm>
        </p:spPr>
        <p:txBody>
          <a:bodyPr>
            <a:normAutofit/>
          </a:bodyPr>
          <a:lstStyle/>
          <a:p>
            <a:pPr algn="l"/>
            <a:r>
              <a:rPr lang="es-ES_tradnl" sz="4400" dirty="0"/>
              <a:t>Consideraciones Adicionales</a:t>
            </a:r>
          </a:p>
        </p:txBody>
      </p:sp>
      <p:sp>
        <p:nvSpPr>
          <p:cNvPr id="3" name="Content Placeholder 2" descr="Utilidad: Se debe considerar qué tan útiles son los indicadores seleccionados para la gestión, según el nivel de gerencia que aplique.&#10;Detalle y precisión: Los datos deben ser lo suficientemente detallados para permitir la toma de decisiones de gerencia.&#10;">
            <a:extLst>
              <a:ext uri="{FF2B5EF4-FFF2-40B4-BE49-F238E27FC236}">
                <a16:creationId xmlns:a16="http://schemas.microsoft.com/office/drawing/2014/main" id="{7F6E15F0-E5D0-4DAB-BE03-C526799FF2CE}"/>
              </a:ext>
            </a:extLst>
          </p:cNvPr>
          <p:cNvSpPr>
            <a:spLocks noGrp="1"/>
          </p:cNvSpPr>
          <p:nvPr>
            <p:ph sz="quarter" idx="13"/>
          </p:nvPr>
        </p:nvSpPr>
        <p:spPr>
          <a:xfrm>
            <a:off x="548640" y="1162017"/>
            <a:ext cx="11063218" cy="1793477"/>
          </a:xfrm>
        </p:spPr>
        <p:txBody>
          <a:bodyPr>
            <a:normAutofit/>
          </a:bodyPr>
          <a:lstStyle/>
          <a:p>
            <a:pPr>
              <a:defRPr/>
            </a:pPr>
            <a:r>
              <a:rPr lang="es-ES_tradnl" b="1" dirty="0"/>
              <a:t>Utilidad</a:t>
            </a:r>
            <a:r>
              <a:rPr lang="es-ES_tradnl" dirty="0"/>
              <a:t>: Se debe considerar qué tan útiles son los indicadores seleccionados para la gestión, según el nivel de gerencia que aplique.</a:t>
            </a:r>
          </a:p>
          <a:p>
            <a:pPr>
              <a:defRPr/>
            </a:pPr>
            <a:r>
              <a:rPr lang="es-ES_tradnl" b="1" dirty="0"/>
              <a:t>Detalle y precisión: </a:t>
            </a:r>
            <a:r>
              <a:rPr lang="es-ES_tradnl" dirty="0"/>
              <a:t>Los datos deben ser lo suficientemente detallados para permitir la toma de decisiones de gerencia.</a:t>
            </a:r>
          </a:p>
        </p:txBody>
      </p:sp>
      <p:sp>
        <p:nvSpPr>
          <p:cNvPr id="6" name="Rectangle 5" descr="Resultado:  Mejores leyes y políticas sobre trabajo infantil&#10;">
            <a:extLst>
              <a:ext uri="{FF2B5EF4-FFF2-40B4-BE49-F238E27FC236}">
                <a16:creationId xmlns:a16="http://schemas.microsoft.com/office/drawing/2014/main" id="{350E335B-8AED-4F7B-9DCC-DEBC0BC0BE28}"/>
              </a:ext>
            </a:extLst>
          </p:cNvPr>
          <p:cNvSpPr/>
          <p:nvPr/>
        </p:nvSpPr>
        <p:spPr>
          <a:xfrm>
            <a:off x="783771" y="3034776"/>
            <a:ext cx="7093132"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1201738" indent="-1144588"/>
            <a:r>
              <a:rPr lang="es-ES_tradnl" altLang="en-US" sz="2800" b="1" u="sng" dirty="0">
                <a:solidFill>
                  <a:schemeClr val="bg1"/>
                </a:solidFill>
              </a:rPr>
              <a:t>Resultado</a:t>
            </a:r>
            <a:r>
              <a:rPr lang="es-ES_tradnl" altLang="en-US" sz="2800" b="1" dirty="0">
                <a:solidFill>
                  <a:schemeClr val="bg1"/>
                </a:solidFill>
              </a:rPr>
              <a:t>:  </a:t>
            </a:r>
            <a:r>
              <a:rPr lang="es-ES_tradnl" altLang="en-US" sz="2800" dirty="0">
                <a:solidFill>
                  <a:schemeClr val="bg1"/>
                </a:solidFill>
              </a:rPr>
              <a:t>Mejores leyes y políticas sobre trabajo infantil</a:t>
            </a:r>
            <a:endParaRPr lang="es-ES_tradnl" sz="2800" dirty="0">
              <a:solidFill>
                <a:schemeClr val="bg1"/>
              </a:solidFill>
              <a:ea typeface="ＭＳ Ｐゴシック" pitchFamily="-106" charset="-128"/>
            </a:endParaRPr>
          </a:p>
        </p:txBody>
      </p:sp>
      <p:sp>
        <p:nvSpPr>
          <p:cNvPr id="8" name="TextBox 7" descr="Indicador:  # de nuevas políticas o leyes promulgadas">
            <a:extLst>
              <a:ext uri="{FF2B5EF4-FFF2-40B4-BE49-F238E27FC236}">
                <a16:creationId xmlns:a16="http://schemas.microsoft.com/office/drawing/2014/main" id="{35B0B00E-1FBF-47B7-BD98-3D861A4B17AA}"/>
              </a:ext>
            </a:extLst>
          </p:cNvPr>
          <p:cNvSpPr txBox="1"/>
          <p:nvPr/>
        </p:nvSpPr>
        <p:spPr>
          <a:xfrm>
            <a:off x="783771" y="4068167"/>
            <a:ext cx="8360229" cy="1015663"/>
          </a:xfrm>
          <a:prstGeom prst="rect">
            <a:avLst/>
          </a:prstGeom>
          <a:noFill/>
        </p:spPr>
        <p:txBody>
          <a:bodyPr wrap="square">
            <a:spAutoFit/>
          </a:bodyPr>
          <a:lstStyle/>
          <a:p>
            <a:r>
              <a:rPr lang="es-ES_tradnl" sz="2800" b="1" dirty="0"/>
              <a:t>Indicador:  </a:t>
            </a:r>
            <a:r>
              <a:rPr lang="es-ES_tradnl" sz="2800" dirty="0"/>
              <a:t># de nuevas políticas o leyes promulgadas</a:t>
            </a:r>
            <a:r>
              <a:rPr lang="es-ES_tradnl" sz="3200" dirty="0"/>
              <a:t> </a:t>
            </a:r>
            <a:r>
              <a:rPr lang="es-ES_tradnl" sz="2800" dirty="0"/>
              <a:t>		</a:t>
            </a:r>
          </a:p>
        </p:txBody>
      </p:sp>
      <p:graphicFrame>
        <p:nvGraphicFramePr>
          <p:cNvPr id="9" name="Table 8" descr="Tabla que registra el número de nuevas políticas o leyes promulgadas por año del 2018 al 2021.">
            <a:extLst>
              <a:ext uri="{FF2B5EF4-FFF2-40B4-BE49-F238E27FC236}">
                <a16:creationId xmlns:a16="http://schemas.microsoft.com/office/drawing/2014/main" id="{42293377-C905-4697-838A-C52805754302}"/>
              </a:ext>
            </a:extLst>
          </p:cNvPr>
          <p:cNvGraphicFramePr>
            <a:graphicFrameLocks noGrp="1"/>
          </p:cNvGraphicFramePr>
          <p:nvPr>
            <p:extLst>
              <p:ext uri="{D42A27DB-BD31-4B8C-83A1-F6EECF244321}">
                <p14:modId xmlns:p14="http://schemas.microsoft.com/office/powerpoint/2010/main" val="1723387796"/>
              </p:ext>
            </p:extLst>
          </p:nvPr>
        </p:nvGraphicFramePr>
        <p:xfrm>
          <a:off x="826175" y="4664319"/>
          <a:ext cx="4897120" cy="914400"/>
        </p:xfrm>
        <a:graphic>
          <a:graphicData uri="http://schemas.openxmlformats.org/drawingml/2006/table">
            <a:tbl>
              <a:tblPr firstRow="1" bandRow="1">
                <a:tableStyleId>{F5AB1C69-6EDB-4FF4-983F-18BD219EF322}</a:tableStyleId>
              </a:tblPr>
              <a:tblGrid>
                <a:gridCol w="1224280">
                  <a:extLst>
                    <a:ext uri="{9D8B030D-6E8A-4147-A177-3AD203B41FA5}">
                      <a16:colId xmlns:a16="http://schemas.microsoft.com/office/drawing/2014/main" val="2339815857"/>
                    </a:ext>
                  </a:extLst>
                </a:gridCol>
                <a:gridCol w="1224280">
                  <a:extLst>
                    <a:ext uri="{9D8B030D-6E8A-4147-A177-3AD203B41FA5}">
                      <a16:colId xmlns:a16="http://schemas.microsoft.com/office/drawing/2014/main" val="3945024227"/>
                    </a:ext>
                  </a:extLst>
                </a:gridCol>
                <a:gridCol w="1224280">
                  <a:extLst>
                    <a:ext uri="{9D8B030D-6E8A-4147-A177-3AD203B41FA5}">
                      <a16:colId xmlns:a16="http://schemas.microsoft.com/office/drawing/2014/main" val="1778191482"/>
                    </a:ext>
                  </a:extLst>
                </a:gridCol>
                <a:gridCol w="1224280">
                  <a:extLst>
                    <a:ext uri="{9D8B030D-6E8A-4147-A177-3AD203B41FA5}">
                      <a16:colId xmlns:a16="http://schemas.microsoft.com/office/drawing/2014/main" val="2559503757"/>
                    </a:ext>
                  </a:extLst>
                </a:gridCol>
              </a:tblGrid>
              <a:tr h="370840">
                <a:tc>
                  <a:txBody>
                    <a:bodyPr/>
                    <a:lstStyle/>
                    <a:p>
                      <a:pPr algn="ctr"/>
                      <a:r>
                        <a:rPr lang="en-US" sz="2400" dirty="0"/>
                        <a:t>2018</a:t>
                      </a:r>
                    </a:p>
                  </a:txBody>
                  <a:tcPr>
                    <a:solidFill>
                      <a:schemeClr val="tx1">
                        <a:lumMod val="50000"/>
                        <a:lumOff val="50000"/>
                      </a:schemeClr>
                    </a:solidFill>
                  </a:tcPr>
                </a:tc>
                <a:tc>
                  <a:txBody>
                    <a:bodyPr/>
                    <a:lstStyle/>
                    <a:p>
                      <a:pPr algn="ctr"/>
                      <a:r>
                        <a:rPr lang="en-US" sz="2400" dirty="0"/>
                        <a:t>2019</a:t>
                      </a:r>
                    </a:p>
                  </a:txBody>
                  <a:tcPr>
                    <a:solidFill>
                      <a:schemeClr val="tx1">
                        <a:lumMod val="50000"/>
                        <a:lumOff val="50000"/>
                      </a:schemeClr>
                    </a:solidFill>
                  </a:tcPr>
                </a:tc>
                <a:tc>
                  <a:txBody>
                    <a:bodyPr/>
                    <a:lstStyle/>
                    <a:p>
                      <a:pPr algn="ctr"/>
                      <a:r>
                        <a:rPr lang="en-US" sz="2400" dirty="0"/>
                        <a:t>2020</a:t>
                      </a:r>
                    </a:p>
                  </a:txBody>
                  <a:tcPr>
                    <a:solidFill>
                      <a:schemeClr val="tx1">
                        <a:lumMod val="50000"/>
                        <a:lumOff val="50000"/>
                      </a:schemeClr>
                    </a:solidFill>
                  </a:tcPr>
                </a:tc>
                <a:tc>
                  <a:txBody>
                    <a:bodyPr/>
                    <a:lstStyle/>
                    <a:p>
                      <a:pPr algn="ctr"/>
                      <a:r>
                        <a:rPr lang="en-US" sz="2400" dirty="0"/>
                        <a:t>2021</a:t>
                      </a:r>
                    </a:p>
                  </a:txBody>
                  <a:tcPr>
                    <a:solidFill>
                      <a:schemeClr val="tx1">
                        <a:lumMod val="50000"/>
                        <a:lumOff val="50000"/>
                      </a:schemeClr>
                    </a:solidFill>
                  </a:tcPr>
                </a:tc>
                <a:extLst>
                  <a:ext uri="{0D108BD9-81ED-4DB2-BD59-A6C34878D82A}">
                    <a16:rowId xmlns:a16="http://schemas.microsoft.com/office/drawing/2014/main" val="4162064376"/>
                  </a:ext>
                </a:extLst>
              </a:tr>
              <a:tr h="370840">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2</a:t>
                      </a:r>
                    </a:p>
                  </a:txBody>
                  <a:tcPr/>
                </a:tc>
                <a:extLst>
                  <a:ext uri="{0D108BD9-81ED-4DB2-BD59-A6C34878D82A}">
                    <a16:rowId xmlns:a16="http://schemas.microsoft.com/office/drawing/2014/main" val="2428039059"/>
                  </a:ext>
                </a:extLst>
              </a:tr>
            </a:tbl>
          </a:graphicData>
        </a:graphic>
      </p:graphicFrame>
      <p:sp>
        <p:nvSpPr>
          <p:cNvPr id="7" name="TextBox 6" descr="Opción más precisa: Indicador de hitos (Número de etapas cumplidas)&#10;">
            <a:extLst>
              <a:ext uri="{FF2B5EF4-FFF2-40B4-BE49-F238E27FC236}">
                <a16:creationId xmlns:a16="http://schemas.microsoft.com/office/drawing/2014/main" id="{005A89CC-4AEB-4C7E-8486-341DE4AB4D5F}"/>
              </a:ext>
            </a:extLst>
          </p:cNvPr>
          <p:cNvSpPr txBox="1"/>
          <p:nvPr/>
        </p:nvSpPr>
        <p:spPr>
          <a:xfrm>
            <a:off x="783771" y="5858026"/>
            <a:ext cx="7451079" cy="400110"/>
          </a:xfrm>
          <a:prstGeom prst="rect">
            <a:avLst/>
          </a:prstGeom>
          <a:noFill/>
        </p:spPr>
        <p:txBody>
          <a:bodyPr wrap="none" rtlCol="0">
            <a:spAutoFit/>
          </a:bodyPr>
          <a:lstStyle/>
          <a:p>
            <a:r>
              <a:rPr lang="es-ES_tradnl" sz="2000" b="1" i="1" dirty="0"/>
              <a:t>Opción más precisa</a:t>
            </a:r>
            <a:r>
              <a:rPr lang="es-ES_tradnl" sz="2000" i="1" dirty="0"/>
              <a:t>: Indicador de hitos (Número de etapas cumplidas)</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15461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45: Revisando Indicadores&#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s-ES_tradnl" b="1" dirty="0"/>
              <a:t>Revisando Indicadores</a:t>
            </a:r>
          </a:p>
        </p:txBody>
      </p:sp>
    </p:spTree>
    <p:extLst>
      <p:ext uri="{BB962C8B-B14F-4D97-AF65-F5344CB8AC3E}">
        <p14:creationId xmlns:p14="http://schemas.microsoft.com/office/powerpoint/2010/main" val="38115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6: Recomendaciones para la revisión de indicadores">
            <a:extLst>
              <a:ext uri="{FF2B5EF4-FFF2-40B4-BE49-F238E27FC236}">
                <a16:creationId xmlns:a16="http://schemas.microsoft.com/office/drawing/2014/main" id="{E83B329D-07C9-4DBC-BD95-259AD363AFC3}"/>
              </a:ext>
            </a:extLst>
          </p:cNvPr>
          <p:cNvSpPr>
            <a:spLocks noGrp="1"/>
          </p:cNvSpPr>
          <p:nvPr>
            <p:ph type="ctrTitle"/>
          </p:nvPr>
        </p:nvSpPr>
        <p:spPr>
          <a:xfrm>
            <a:off x="556591" y="0"/>
            <a:ext cx="10289498" cy="961175"/>
          </a:xfrm>
        </p:spPr>
        <p:txBody>
          <a:bodyPr>
            <a:normAutofit fontScale="90000"/>
          </a:bodyPr>
          <a:lstStyle/>
          <a:p>
            <a:pPr algn="l"/>
            <a:r>
              <a:rPr lang="es-ES_tradnl" sz="4400" dirty="0"/>
              <a:t>Recomendaciones para la revisión de indicadores</a:t>
            </a:r>
          </a:p>
        </p:txBody>
      </p:sp>
      <p:sp>
        <p:nvSpPr>
          <p:cNvPr id="3" name="Content Placeholder 2" descr="¿Hay al menos un indicador por resultado?&#10;¿Se han incluido indicadores estándar relevantes del USDOL?&#10;¿Los indicadores son útiles para la toma de decisiones de gerencia?&#10;¿Los indicadores cumplen con las características indicadas por el USDOL?&#10;Directo&#10;Objetivo&#10;Adecuado&#10;Práctico">
            <a:extLst>
              <a:ext uri="{FF2B5EF4-FFF2-40B4-BE49-F238E27FC236}">
                <a16:creationId xmlns:a16="http://schemas.microsoft.com/office/drawing/2014/main" id="{7F6E15F0-E5D0-4DAB-BE03-C526799FF2CE}"/>
              </a:ext>
            </a:extLst>
          </p:cNvPr>
          <p:cNvSpPr>
            <a:spLocks noGrp="1"/>
          </p:cNvSpPr>
          <p:nvPr>
            <p:ph sz="quarter" idx="13"/>
          </p:nvPr>
        </p:nvSpPr>
        <p:spPr>
          <a:xfrm>
            <a:off x="463370" y="1261166"/>
            <a:ext cx="7555359" cy="4988477"/>
          </a:xfrm>
        </p:spPr>
        <p:txBody>
          <a:bodyPr>
            <a:normAutofit/>
          </a:bodyPr>
          <a:lstStyle/>
          <a:p>
            <a:r>
              <a:rPr lang="es-ES_tradnl" dirty="0"/>
              <a:t>¿Hay al menos un indicador por resultado?</a:t>
            </a:r>
          </a:p>
          <a:p>
            <a:r>
              <a:rPr lang="es-ES_tradnl" dirty="0"/>
              <a:t>¿Se han incluido indicadores estándar relevantes del USDOL?</a:t>
            </a:r>
          </a:p>
          <a:p>
            <a:r>
              <a:rPr lang="es-ES_tradnl" dirty="0"/>
              <a:t>¿Los indicadores son útiles para la toma de decisiones de gerencia?</a:t>
            </a:r>
          </a:p>
          <a:p>
            <a:r>
              <a:rPr lang="es-ES_tradnl" dirty="0"/>
              <a:t>¿Los indicadores cumplen con las características indicadas por el USDOL?</a:t>
            </a:r>
          </a:p>
          <a:p>
            <a:pPr lvl="1"/>
            <a:r>
              <a:rPr lang="es-ES_tradnl" dirty="0"/>
              <a:t>Directo</a:t>
            </a:r>
          </a:p>
          <a:p>
            <a:pPr lvl="1"/>
            <a:r>
              <a:rPr lang="es-ES_tradnl" dirty="0"/>
              <a:t>Objetivo</a:t>
            </a:r>
          </a:p>
          <a:p>
            <a:pPr lvl="1"/>
            <a:r>
              <a:rPr lang="es-ES_tradnl" dirty="0"/>
              <a:t>Adecuado</a:t>
            </a:r>
          </a:p>
          <a:p>
            <a:pPr lvl="1"/>
            <a:r>
              <a:rPr lang="es-ES_tradnl" dirty="0"/>
              <a:t>Práctico</a:t>
            </a:r>
          </a:p>
        </p:txBody>
      </p:sp>
      <p:pic>
        <p:nvPicPr>
          <p:cNvPr id="6" name="Picture 5" descr="Imagen de una lupa sobre unos engranajes. ">
            <a:extLst>
              <a:ext uri="{FF2B5EF4-FFF2-40B4-BE49-F238E27FC236}">
                <a16:creationId xmlns:a16="http://schemas.microsoft.com/office/drawing/2014/main" id="{DA21AC41-A316-45DE-95DF-6F90941AAED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57591" y="1651518"/>
            <a:ext cx="3329473" cy="3329473"/>
          </a:xfrm>
          <a:prstGeom prst="rect">
            <a:avLst/>
          </a:prstGeom>
        </p:spPr>
      </p:pic>
      <p:sp>
        <p:nvSpPr>
          <p:cNvPr id="7" name="TextBox 6">
            <a:extLst>
              <a:ext uri="{FF2B5EF4-FFF2-40B4-BE49-F238E27FC236}">
                <a16:creationId xmlns:a16="http://schemas.microsoft.com/office/drawing/2014/main" id="{225EFCBD-07D9-4867-951E-88E30142A044}"/>
              </a:ext>
            </a:extLst>
          </p:cNvPr>
          <p:cNvSpPr txBox="1"/>
          <p:nvPr/>
        </p:nvSpPr>
        <p:spPr>
          <a:xfrm>
            <a:off x="8018729" y="4533900"/>
            <a:ext cx="3976396" cy="230832"/>
          </a:xfrm>
          <a:prstGeom prst="rect">
            <a:avLst/>
          </a:prstGeom>
          <a:noFill/>
        </p:spPr>
        <p:txBody>
          <a:bodyPr wrap="square" rtlCol="0">
            <a:spAutoFit/>
          </a:bodyPr>
          <a:lstStyle/>
          <a:p>
            <a:r>
              <a:rPr lang="es-ES_tradnl" sz="900" dirty="0">
                <a:hlinkClick r:id="rId4" tooltip="https://www.ioer-imrj.com/editorial-board/guidelines-for-editor-and-reviewer/"/>
              </a:rPr>
              <a:t>This Photo</a:t>
            </a:r>
            <a:r>
              <a:rPr lang="es-ES_tradnl" sz="900" dirty="0"/>
              <a:t> by Unknown Author is licensed under </a:t>
            </a:r>
            <a:r>
              <a:rPr lang="es-ES_tradnl" sz="900" dirty="0">
                <a:hlinkClick r:id="rId5" tooltip="https://creativecommons.org/licenses/by-nc/3.0/"/>
              </a:rPr>
              <a:t>CC BY-NC</a:t>
            </a:r>
            <a:endParaRPr lang="es-ES_tradnl" sz="900" dirty="0"/>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00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descr="Diapositiva 47: Lista de Verificación: Revisión de indicadores"/>
          <p:cNvSpPr txBox="1">
            <a:spLocks noGrp="1" noChangeArrowheads="1"/>
          </p:cNvSpPr>
          <p:nvPr>
            <p:ph type="title" idx="4294967295"/>
          </p:nvPr>
        </p:nvSpPr>
        <p:spPr bwMode="auto">
          <a:xfrm>
            <a:off x="568960" y="0"/>
            <a:ext cx="10656389" cy="74458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s-ES_tradnl" altLang="en-US" sz="4000" b="0" i="0" u="none" strike="noStrike" kern="1200" cap="none" spc="0" normalizeH="0" baseline="0" noProof="0" dirty="0">
                <a:ln>
                  <a:noFill/>
                </a:ln>
                <a:solidFill>
                  <a:schemeClr val="accent2"/>
                </a:solidFill>
                <a:effectLst/>
                <a:uLnTx/>
                <a:uFillTx/>
                <a:latin typeface="+mj-lt"/>
                <a:ea typeface="+mj-ea"/>
                <a:cs typeface="+mj-cs"/>
              </a:rPr>
              <a:t>Lista de Verificación: Revisión de indicadores</a:t>
            </a:r>
          </a:p>
        </p:txBody>
      </p:sp>
      <p:graphicFrame>
        <p:nvGraphicFramePr>
          <p:cNvPr id="8" name="Diagram 7" descr="Son directos?&#10;¿Mide el resultado objetivo?&#10;Si es indirecto, ¿Está directamente relacionado con el resultado objetivo en la medida de lo posible?&#10;&#10;¿Son objetivos?&#10;¿Es claro e inequívoco en cuanto a lo que mide?&#10;¿El indicador es unidimensional? (mide solo un componente/característica)&#10;¿El indicador es preciso a nivel operacional?&#10;&#10;¿Son adecuados?&#10;Evaluados en conjunto, ¿los indicadores para un resultado dado miden todos sus aspectos?&#10;¿Existe un conjunto mínimo de indicadores necesarios para medir el resultado? La eliminación de indi-cadores que no son necesarios para la gerencia y generación de informes minimiza la carga.&#10;&#10;¿Son prácticos?&#10;¿Los datos para el indicador están actualmente disponibles o se pueden levantar?&#10;¿Los costos relacionados al levantamiento de datos son factibles o asequibles?&#10;¿Los datos para el indicador están disponibles o se pueden levantar oportunamente para sustentar la toma de decisiones, la presentación de informes y la divulgación?&#10;">
            <a:extLst>
              <a:ext uri="{FF2B5EF4-FFF2-40B4-BE49-F238E27FC236}">
                <a16:creationId xmlns:a16="http://schemas.microsoft.com/office/drawing/2014/main" id="{F020AD3B-3877-4E08-A9D7-1DC340E579E2}"/>
              </a:ext>
            </a:extLst>
          </p:cNvPr>
          <p:cNvGraphicFramePr/>
          <p:nvPr>
            <p:extLst>
              <p:ext uri="{D42A27DB-BD31-4B8C-83A1-F6EECF244321}">
                <p14:modId xmlns:p14="http://schemas.microsoft.com/office/powerpoint/2010/main" val="2045785568"/>
              </p:ext>
            </p:extLst>
          </p:nvPr>
        </p:nvGraphicFramePr>
        <p:xfrm>
          <a:off x="265015" y="866425"/>
          <a:ext cx="11776514" cy="5454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2">
            <a:extLst>
              <a:ext uri="{FF2B5EF4-FFF2-40B4-BE49-F238E27FC236}">
                <a16:creationId xmlns:a16="http://schemas.microsoft.com/office/drawing/2014/main" id="{E690AD35-D6F2-4604-AD0F-521D716725F9}"/>
              </a:ext>
            </a:extLst>
          </p:cNvPr>
          <p:cNvSpPr>
            <a:spLocks noGrp="1"/>
          </p:cNvSpPr>
          <p:nvPr>
            <p:ph type="ftr" sz="quarter" idx="11"/>
          </p:nvPr>
        </p:nvSpPr>
        <p:spPr>
          <a:xfrm>
            <a:off x="-34724" y="6392943"/>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27182671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48: Plan de Monitoreo de Desempeño (PMP)&#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s-ES_tradnl" b="1" dirty="0"/>
              <a:t>Plan de Monitoreo de Desempeño (PMP)</a:t>
            </a:r>
          </a:p>
        </p:txBody>
      </p:sp>
    </p:spTree>
    <p:extLst>
      <p:ext uri="{BB962C8B-B14F-4D97-AF65-F5344CB8AC3E}">
        <p14:creationId xmlns:p14="http://schemas.microsoft.com/office/powerpoint/2010/main" val="256588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9: Qué es un PMP?">
            <a:extLst>
              <a:ext uri="{FF2B5EF4-FFF2-40B4-BE49-F238E27FC236}">
                <a16:creationId xmlns:a16="http://schemas.microsoft.com/office/drawing/2014/main" id="{E83B329D-07C9-4DBC-BD95-259AD363AFC3}"/>
              </a:ext>
            </a:extLst>
          </p:cNvPr>
          <p:cNvSpPr>
            <a:spLocks noGrp="1"/>
          </p:cNvSpPr>
          <p:nvPr>
            <p:ph type="ctrTitle"/>
          </p:nvPr>
        </p:nvSpPr>
        <p:spPr>
          <a:xfrm>
            <a:off x="296784" y="185184"/>
            <a:ext cx="10577453" cy="961175"/>
          </a:xfrm>
        </p:spPr>
        <p:txBody>
          <a:bodyPr>
            <a:normAutofit/>
          </a:bodyPr>
          <a:lstStyle/>
          <a:p>
            <a:pPr algn="l"/>
            <a:r>
              <a:rPr lang="es-ES_tradnl" sz="4400" dirty="0"/>
              <a:t>Qué es un PMP?</a:t>
            </a:r>
          </a:p>
        </p:txBody>
      </p:sp>
      <p:sp>
        <p:nvSpPr>
          <p:cNvPr id="3" name="Content Placeholder 2" descr="Una herramienta para planificar, organizar y gestionar el proceso de levantamiento y análisis de datos y elaboración de informes.&#10;Identifica “qué” será monitoreado y “cómo” durante el periodo de ejecución del proyecto.&#10;Establece y define los indicadores.&#10;Define el levantamiento y reporte de los datos.&#10;Forma parte del CMEP.&#10;">
            <a:extLst>
              <a:ext uri="{FF2B5EF4-FFF2-40B4-BE49-F238E27FC236}">
                <a16:creationId xmlns:a16="http://schemas.microsoft.com/office/drawing/2014/main" id="{7F6E15F0-E5D0-4DAB-BE03-C526799FF2CE}"/>
              </a:ext>
            </a:extLst>
          </p:cNvPr>
          <p:cNvSpPr>
            <a:spLocks noGrp="1"/>
          </p:cNvSpPr>
          <p:nvPr>
            <p:ph sz="quarter" idx="13"/>
          </p:nvPr>
        </p:nvSpPr>
        <p:spPr>
          <a:xfrm>
            <a:off x="486210" y="1387852"/>
            <a:ext cx="10597479" cy="4640101"/>
          </a:xfrm>
        </p:spPr>
        <p:txBody>
          <a:bodyPr/>
          <a:lstStyle/>
          <a:p>
            <a:pPr marL="0" indent="0">
              <a:buNone/>
            </a:pPr>
            <a:r>
              <a:rPr lang="es-ES_tradnl" sz="2800" b="1" dirty="0"/>
              <a:t>Una herramienta para planificar, organizar y gestionar el proceso de levantamiento y análisis de datos y elaboración de informes.</a:t>
            </a:r>
            <a:endParaRPr lang="es-ES_tradnl" sz="1200" dirty="0">
              <a:solidFill>
                <a:schemeClr val="accent1"/>
              </a:solidFill>
            </a:endParaRPr>
          </a:p>
          <a:p>
            <a:r>
              <a:rPr lang="es-ES_tradnl" sz="3200" dirty="0"/>
              <a:t>Identifica “qué” será monitoreado y “cómo” durante el periodo de ejecución del proyecto.</a:t>
            </a:r>
          </a:p>
          <a:p>
            <a:r>
              <a:rPr lang="es-ES_tradnl" altLang="en-US" sz="3200" dirty="0"/>
              <a:t>Establece y define los indicadores.</a:t>
            </a:r>
          </a:p>
          <a:p>
            <a:r>
              <a:rPr lang="es-ES_tradnl" altLang="en-US" sz="3200" dirty="0"/>
              <a:t>Define el levantamiento y reporte de los datos.</a:t>
            </a:r>
          </a:p>
          <a:p>
            <a:r>
              <a:rPr lang="es-ES_tradnl" altLang="en-US" sz="3200" dirty="0"/>
              <a:t>Forma parte del CMEP.</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46305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5: Fundamentos de los Indicadores&#10;&#10;Foto de la izquierda: Niña sentada, concentrada en un objeto en su mano.&#10;&#10;Foto de la derecha: Trabajadores cargando materiales para construir una estructura.&#10;">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s-ES_tradnl" b="1" dirty="0"/>
              <a:t>Fundamentos de los Indicadores</a:t>
            </a:r>
          </a:p>
        </p:txBody>
      </p:sp>
    </p:spTree>
    <p:extLst>
      <p:ext uri="{BB962C8B-B14F-4D97-AF65-F5344CB8AC3E}">
        <p14:creationId xmlns:p14="http://schemas.microsoft.com/office/powerpoint/2010/main" val="32603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0: Componentes principales de un PMP">
            <a:extLst>
              <a:ext uri="{FF2B5EF4-FFF2-40B4-BE49-F238E27FC236}">
                <a16:creationId xmlns:a16="http://schemas.microsoft.com/office/drawing/2014/main" id="{E83B329D-07C9-4DBC-BD95-259AD363AFC3}"/>
              </a:ext>
            </a:extLst>
          </p:cNvPr>
          <p:cNvSpPr>
            <a:spLocks noGrp="1"/>
          </p:cNvSpPr>
          <p:nvPr>
            <p:ph type="ctrTitle"/>
          </p:nvPr>
        </p:nvSpPr>
        <p:spPr>
          <a:xfrm>
            <a:off x="274596" y="0"/>
            <a:ext cx="10577453" cy="961175"/>
          </a:xfrm>
        </p:spPr>
        <p:txBody>
          <a:bodyPr>
            <a:normAutofit/>
          </a:bodyPr>
          <a:lstStyle/>
          <a:p>
            <a:pPr algn="l"/>
            <a:r>
              <a:rPr lang="es-ES_tradnl" sz="4400" dirty="0"/>
              <a:t>Componentes principales de un PMP</a:t>
            </a:r>
          </a:p>
        </p:txBody>
      </p:sp>
      <p:sp>
        <p:nvSpPr>
          <p:cNvPr id="3" name="Content Placeholder 2" descr="Para cada indicador:&#10;Definición del indicador &#10;Clasificación&#10;Unidad de medida&#10;Tipo de indicador&#10;Desglose de los datos&#10;Instrumento de levantamiento de datos&#10;Frecuencia de levantamiento y reporte de datos&#10;Verificación de porcentaje&#10;Asignación del levantamiento y análisis de los datos&#10;">
            <a:extLst>
              <a:ext uri="{FF2B5EF4-FFF2-40B4-BE49-F238E27FC236}">
                <a16:creationId xmlns:a16="http://schemas.microsoft.com/office/drawing/2014/main" id="{7F6E15F0-E5D0-4DAB-BE03-C526799FF2CE}"/>
              </a:ext>
            </a:extLst>
          </p:cNvPr>
          <p:cNvSpPr>
            <a:spLocks noGrp="1"/>
          </p:cNvSpPr>
          <p:nvPr>
            <p:ph sz="quarter" idx="13"/>
          </p:nvPr>
        </p:nvSpPr>
        <p:spPr>
          <a:xfrm>
            <a:off x="470820" y="1127387"/>
            <a:ext cx="6513839" cy="5230382"/>
          </a:xfrm>
        </p:spPr>
        <p:txBody>
          <a:bodyPr>
            <a:normAutofit fontScale="92500" lnSpcReduction="10000"/>
          </a:bodyPr>
          <a:lstStyle/>
          <a:p>
            <a:pPr marL="1588" indent="0">
              <a:spcBef>
                <a:spcPct val="0"/>
              </a:spcBef>
              <a:spcAft>
                <a:spcPct val="40000"/>
              </a:spcAft>
              <a:buClr>
                <a:srgbClr val="800000"/>
              </a:buClr>
              <a:buNone/>
            </a:pPr>
            <a:r>
              <a:rPr lang="es-ES_tradnl" altLang="en-US" sz="2800" b="1" dirty="0">
                <a:solidFill>
                  <a:schemeClr val="accent6">
                    <a:lumMod val="50000"/>
                  </a:schemeClr>
                </a:solidFill>
                <a:ea typeface="ＭＳ Ｐゴシック" pitchFamily="34" charset="-128"/>
              </a:rPr>
              <a:t>Para cada indicador:</a:t>
            </a:r>
          </a:p>
          <a:p>
            <a:pPr marL="344488" indent="-342900">
              <a:spcBef>
                <a:spcPct val="0"/>
              </a:spcBef>
              <a:spcAft>
                <a:spcPct val="40000"/>
              </a:spcAft>
              <a:buClr>
                <a:srgbClr val="800000"/>
              </a:buClr>
              <a:buFont typeface="Arial" panose="020B0604020202020204" pitchFamily="34" charset="0"/>
              <a:buChar char="•"/>
            </a:pPr>
            <a:r>
              <a:rPr lang="es-ES_tradnl" altLang="en-US" sz="2800" dirty="0">
                <a:ea typeface="ＭＳ Ｐゴシック" pitchFamily="34" charset="-128"/>
              </a:rPr>
              <a:t>Definición del indicador </a:t>
            </a:r>
          </a:p>
          <a:p>
            <a:pPr marL="801688" lvl="1" indent="-342900">
              <a:spcBef>
                <a:spcPct val="0"/>
              </a:spcBef>
              <a:spcAft>
                <a:spcPct val="40000"/>
              </a:spcAft>
              <a:buClr>
                <a:srgbClr val="800000"/>
              </a:buClr>
            </a:pPr>
            <a:r>
              <a:rPr lang="es-ES_tradnl" altLang="en-US" dirty="0">
                <a:ea typeface="ＭＳ Ｐゴシック" pitchFamily="34" charset="-128"/>
              </a:rPr>
              <a:t>Clasificación</a:t>
            </a:r>
          </a:p>
          <a:p>
            <a:pPr marL="801688" lvl="1" indent="-342900">
              <a:spcBef>
                <a:spcPct val="0"/>
              </a:spcBef>
              <a:spcAft>
                <a:spcPct val="40000"/>
              </a:spcAft>
              <a:buClr>
                <a:srgbClr val="800000"/>
              </a:buClr>
            </a:pPr>
            <a:r>
              <a:rPr lang="es-ES_tradnl" altLang="en-US" dirty="0">
                <a:ea typeface="ＭＳ Ｐゴシック" pitchFamily="34" charset="-128"/>
              </a:rPr>
              <a:t>Unidad de medida</a:t>
            </a:r>
          </a:p>
          <a:p>
            <a:pPr marL="801688" lvl="1" indent="-342900">
              <a:spcBef>
                <a:spcPct val="0"/>
              </a:spcBef>
              <a:spcAft>
                <a:spcPct val="40000"/>
              </a:spcAft>
              <a:buClr>
                <a:srgbClr val="800000"/>
              </a:buClr>
            </a:pPr>
            <a:r>
              <a:rPr lang="es-ES_tradnl" altLang="en-US" dirty="0">
                <a:ea typeface="ＭＳ Ｐゴシック" pitchFamily="34" charset="-128"/>
              </a:rPr>
              <a:t>Tipo de indicador</a:t>
            </a:r>
            <a:endParaRPr lang="es-ES_tradnl" altLang="en-US" sz="2800" dirty="0">
              <a:ea typeface="ＭＳ Ｐゴシック" pitchFamily="34" charset="-128"/>
            </a:endParaRPr>
          </a:p>
          <a:p>
            <a:pPr marL="344488" lvl="1" indent="-342900">
              <a:spcBef>
                <a:spcPct val="0"/>
              </a:spcBef>
              <a:spcAft>
                <a:spcPct val="40000"/>
              </a:spcAft>
              <a:buClr>
                <a:srgbClr val="800000"/>
              </a:buClr>
            </a:pPr>
            <a:r>
              <a:rPr lang="es-ES_tradnl" altLang="en-US" sz="2800" dirty="0">
                <a:ea typeface="ＭＳ Ｐゴシック" pitchFamily="34" charset="-128"/>
              </a:rPr>
              <a:t>Desglose de los datos</a:t>
            </a:r>
          </a:p>
          <a:p>
            <a:pPr marL="344488" lvl="1" indent="-342900">
              <a:spcBef>
                <a:spcPct val="0"/>
              </a:spcBef>
              <a:spcAft>
                <a:spcPct val="40000"/>
              </a:spcAft>
              <a:buClr>
                <a:srgbClr val="800000"/>
              </a:buClr>
            </a:pPr>
            <a:r>
              <a:rPr lang="es-ES_tradnl" altLang="en-US" sz="2800" dirty="0">
                <a:ea typeface="ＭＳ Ｐゴシック" pitchFamily="34" charset="-128"/>
              </a:rPr>
              <a:t>Instrumento de levantamiento de datos</a:t>
            </a:r>
          </a:p>
          <a:p>
            <a:pPr marL="344488" lvl="1" indent="-342900">
              <a:spcBef>
                <a:spcPct val="0"/>
              </a:spcBef>
              <a:spcAft>
                <a:spcPct val="40000"/>
              </a:spcAft>
              <a:buClr>
                <a:srgbClr val="800000"/>
              </a:buClr>
            </a:pPr>
            <a:r>
              <a:rPr lang="es-ES_tradnl" altLang="en-US" sz="2800" dirty="0">
                <a:ea typeface="ＭＳ Ｐゴシック" pitchFamily="34" charset="-128"/>
              </a:rPr>
              <a:t>Frecuencia de levantamiento y reporte de datos</a:t>
            </a:r>
          </a:p>
          <a:p>
            <a:pPr marL="344488" lvl="1" indent="-342900">
              <a:spcBef>
                <a:spcPct val="0"/>
              </a:spcBef>
              <a:spcAft>
                <a:spcPct val="40000"/>
              </a:spcAft>
              <a:buClr>
                <a:srgbClr val="800000"/>
              </a:buClr>
            </a:pPr>
            <a:r>
              <a:rPr lang="es-ES_tradnl" altLang="en-US" sz="2800" dirty="0">
                <a:ea typeface="ＭＳ Ｐゴシック" pitchFamily="34" charset="-128"/>
              </a:rPr>
              <a:t>Verificación de porcentaje</a:t>
            </a:r>
          </a:p>
          <a:p>
            <a:pPr marL="344488" lvl="1" indent="-342900">
              <a:spcBef>
                <a:spcPct val="0"/>
              </a:spcBef>
              <a:spcAft>
                <a:spcPct val="40000"/>
              </a:spcAft>
              <a:buClr>
                <a:srgbClr val="800000"/>
              </a:buClr>
            </a:pPr>
            <a:r>
              <a:rPr lang="es-ES_tradnl" altLang="en-US" sz="2800" dirty="0">
                <a:ea typeface="ＭＳ Ｐゴシック" pitchFamily="34" charset="-128"/>
              </a:rPr>
              <a:t>Asignación del levantamiento y análisis de los datos</a:t>
            </a:r>
            <a:endParaRPr lang="es-ES_tradnl" dirty="0"/>
          </a:p>
        </p:txBody>
      </p:sp>
      <p:grpSp>
        <p:nvGrpSpPr>
          <p:cNvPr id="9" name="Group 8" descr="Gráfica que muestra los componentes que deben incluirse en el PMP por cada indicador, incluyendo: Desglose; responsabilidad de levantar y evaluar los datos; definición de los términos; instrumento de levantamiento de datos; unidad de medida; frecuencia de levantamiento y reporte de datos.">
            <a:extLst>
              <a:ext uri="{FF2B5EF4-FFF2-40B4-BE49-F238E27FC236}">
                <a16:creationId xmlns:a16="http://schemas.microsoft.com/office/drawing/2014/main" id="{D81A23DC-F84C-4DF1-A4A9-8DA51D19C01C}"/>
              </a:ext>
            </a:extLst>
          </p:cNvPr>
          <p:cNvGrpSpPr/>
          <p:nvPr/>
        </p:nvGrpSpPr>
        <p:grpSpPr>
          <a:xfrm>
            <a:off x="7142453" y="884790"/>
            <a:ext cx="4755814" cy="5460995"/>
            <a:chOff x="6967826" y="368628"/>
            <a:chExt cx="4774800" cy="5413941"/>
          </a:xfrm>
        </p:grpSpPr>
        <p:sp>
          <p:nvSpPr>
            <p:cNvPr id="16" name="Shape 15">
              <a:extLst>
                <a:ext uri="{FF2B5EF4-FFF2-40B4-BE49-F238E27FC236}">
                  <a16:creationId xmlns:a16="http://schemas.microsoft.com/office/drawing/2014/main" id="{B48BE853-9968-42CD-9AFD-25F89A88ACA7}"/>
                </a:ext>
              </a:extLst>
            </p:cNvPr>
            <p:cNvSpPr/>
            <p:nvPr/>
          </p:nvSpPr>
          <p:spPr>
            <a:xfrm>
              <a:off x="6967826" y="368628"/>
              <a:ext cx="4774800" cy="401356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s-CO" dirty="0"/>
            </a:p>
          </p:txBody>
        </p:sp>
        <p:sp>
          <p:nvSpPr>
            <p:cNvPr id="10" name="Oval 9">
              <a:extLst>
                <a:ext uri="{FF2B5EF4-FFF2-40B4-BE49-F238E27FC236}">
                  <a16:creationId xmlns:a16="http://schemas.microsoft.com/office/drawing/2014/main" id="{2A864B13-894A-4A4E-B0F6-465F6F124AD8}"/>
                </a:ext>
              </a:extLst>
            </p:cNvPr>
            <p:cNvSpPr/>
            <p:nvPr/>
          </p:nvSpPr>
          <p:spPr>
            <a:xfrm>
              <a:off x="7394334" y="1102321"/>
              <a:ext cx="3959029" cy="137491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1" name="Arrow: Down 10" descr="Flecha que apunta hacia abajo.">
              <a:extLst>
                <a:ext uri="{FF2B5EF4-FFF2-40B4-BE49-F238E27FC236}">
                  <a16:creationId xmlns:a16="http://schemas.microsoft.com/office/drawing/2014/main" id="{69D1F3A7-0A0E-4C01-947F-18D93E582C69}"/>
                </a:ext>
              </a:extLst>
            </p:cNvPr>
            <p:cNvSpPr/>
            <p:nvPr/>
          </p:nvSpPr>
          <p:spPr>
            <a:xfrm>
              <a:off x="8996360" y="4469031"/>
              <a:ext cx="767253" cy="491042"/>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2" name="Freeform: Shape 11" descr="Indicador&#10;">
              <a:extLst>
                <a:ext uri="{FF2B5EF4-FFF2-40B4-BE49-F238E27FC236}">
                  <a16:creationId xmlns:a16="http://schemas.microsoft.com/office/drawing/2014/main" id="{86DCCABD-1482-4538-A96C-E77656E1EE09}"/>
                </a:ext>
              </a:extLst>
            </p:cNvPr>
            <p:cNvSpPr/>
            <p:nvPr/>
          </p:nvSpPr>
          <p:spPr>
            <a:xfrm>
              <a:off x="7538578" y="4861865"/>
              <a:ext cx="3682818" cy="920704"/>
            </a:xfrm>
            <a:custGeom>
              <a:avLst/>
              <a:gdLst>
                <a:gd name="connsiteX0" fmla="*/ 0 w 3682818"/>
                <a:gd name="connsiteY0" fmla="*/ 0 h 920704"/>
                <a:gd name="connsiteX1" fmla="*/ 3682818 w 3682818"/>
                <a:gd name="connsiteY1" fmla="*/ 0 h 920704"/>
                <a:gd name="connsiteX2" fmla="*/ 3682818 w 3682818"/>
                <a:gd name="connsiteY2" fmla="*/ 920704 h 920704"/>
                <a:gd name="connsiteX3" fmla="*/ 0 w 3682818"/>
                <a:gd name="connsiteY3" fmla="*/ 920704 h 920704"/>
                <a:gd name="connsiteX4" fmla="*/ 0 w 3682818"/>
                <a:gd name="connsiteY4" fmla="*/ 0 h 920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818" h="920704">
                  <a:moveTo>
                    <a:pt x="0" y="0"/>
                  </a:moveTo>
                  <a:lnTo>
                    <a:pt x="3682818" y="0"/>
                  </a:lnTo>
                  <a:lnTo>
                    <a:pt x="3682818" y="920704"/>
                  </a:lnTo>
                  <a:lnTo>
                    <a:pt x="0" y="9207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CO" sz="3200" kern="1200" dirty="0"/>
                <a:t>Indicador</a:t>
              </a:r>
            </a:p>
          </p:txBody>
        </p:sp>
        <p:sp>
          <p:nvSpPr>
            <p:cNvPr id="13" name="Freeform: Shape 12" descr="Frecuencia de levantamiento y reporte de datos&#10;">
              <a:extLst>
                <a:ext uri="{FF2B5EF4-FFF2-40B4-BE49-F238E27FC236}">
                  <a16:creationId xmlns:a16="http://schemas.microsoft.com/office/drawing/2014/main" id="{821EE46D-234A-4DFD-8779-99441AF37B7E}"/>
                </a:ext>
              </a:extLst>
            </p:cNvPr>
            <p:cNvSpPr/>
            <p:nvPr/>
          </p:nvSpPr>
          <p:spPr>
            <a:xfrm>
              <a:off x="8614940" y="3048424"/>
              <a:ext cx="1723829"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s-CO" sz="1600" kern="1200" dirty="0"/>
                <a:t>Frecuencia de levantamiento y reporte de datos</a:t>
              </a:r>
            </a:p>
          </p:txBody>
        </p:sp>
        <p:sp>
          <p:nvSpPr>
            <p:cNvPr id="14" name="Freeform: Shape 13" descr="Instrumento de levantamiento de datos&#10;">
              <a:extLst>
                <a:ext uri="{FF2B5EF4-FFF2-40B4-BE49-F238E27FC236}">
                  <a16:creationId xmlns:a16="http://schemas.microsoft.com/office/drawing/2014/main" id="{6055FCA0-EFAF-45C0-85B4-EB3932195CCC}"/>
                </a:ext>
              </a:extLst>
            </p:cNvPr>
            <p:cNvSpPr/>
            <p:nvPr/>
          </p:nvSpPr>
          <p:spPr>
            <a:xfrm>
              <a:off x="8025729" y="1724998"/>
              <a:ext cx="1723830" cy="1401081"/>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s-CO" sz="1600" kern="1200" dirty="0"/>
                <a:t>Instrumento de levantamiento de datos</a:t>
              </a:r>
            </a:p>
          </p:txBody>
        </p:sp>
        <p:sp>
          <p:nvSpPr>
            <p:cNvPr id="15" name="Freeform: Shape 14" descr="Definición de los términos&#10;">
              <a:extLst>
                <a:ext uri="{FF2B5EF4-FFF2-40B4-BE49-F238E27FC236}">
                  <a16:creationId xmlns:a16="http://schemas.microsoft.com/office/drawing/2014/main" id="{05EAB319-EA40-4FD3-B469-15246C25FA21}"/>
                </a:ext>
              </a:extLst>
            </p:cNvPr>
            <p:cNvSpPr/>
            <p:nvPr/>
          </p:nvSpPr>
          <p:spPr>
            <a:xfrm>
              <a:off x="10138822" y="658793"/>
              <a:ext cx="1381056"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s-CO" sz="1600" dirty="0"/>
                <a:t>Definición de los términos</a:t>
              </a:r>
              <a:endParaRPr lang="es-CO" sz="1600" kern="1200" dirty="0"/>
            </a:p>
          </p:txBody>
        </p:sp>
        <p:sp>
          <p:nvSpPr>
            <p:cNvPr id="17" name="Freeform: Shape 16" descr="Unidad de medida&#10;">
              <a:extLst>
                <a:ext uri="{FF2B5EF4-FFF2-40B4-BE49-F238E27FC236}">
                  <a16:creationId xmlns:a16="http://schemas.microsoft.com/office/drawing/2014/main" id="{0EA646B2-8C77-40C6-99F5-8EF8B4472DD7}"/>
                </a:ext>
              </a:extLst>
            </p:cNvPr>
            <p:cNvSpPr/>
            <p:nvPr/>
          </p:nvSpPr>
          <p:spPr>
            <a:xfrm>
              <a:off x="9776638" y="1684880"/>
              <a:ext cx="1381056"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s-CO" sz="1600" kern="1200" dirty="0"/>
                <a:t>Unidad de medida</a:t>
              </a:r>
            </a:p>
          </p:txBody>
        </p:sp>
        <p:sp>
          <p:nvSpPr>
            <p:cNvPr id="18" name="Freeform: Shape 17" descr="Desglose&#10;">
              <a:extLst>
                <a:ext uri="{FF2B5EF4-FFF2-40B4-BE49-F238E27FC236}">
                  <a16:creationId xmlns:a16="http://schemas.microsoft.com/office/drawing/2014/main" id="{2C27DE84-10F4-49AF-87E4-F529BC101701}"/>
                </a:ext>
              </a:extLst>
            </p:cNvPr>
            <p:cNvSpPr/>
            <p:nvPr/>
          </p:nvSpPr>
          <p:spPr>
            <a:xfrm>
              <a:off x="7167942" y="802456"/>
              <a:ext cx="1381056" cy="1381056"/>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s-CO" sz="1600" kern="1200" dirty="0"/>
                <a:t>Desglose</a:t>
              </a:r>
            </a:p>
          </p:txBody>
        </p:sp>
        <p:sp>
          <p:nvSpPr>
            <p:cNvPr id="19" name="Freeform: Shape 18" descr="Quién es el responsable?&#10;">
              <a:extLst>
                <a:ext uri="{FF2B5EF4-FFF2-40B4-BE49-F238E27FC236}">
                  <a16:creationId xmlns:a16="http://schemas.microsoft.com/office/drawing/2014/main" id="{FCDED5CF-DE46-4611-BD10-30889158D16C}"/>
                </a:ext>
              </a:extLst>
            </p:cNvPr>
            <p:cNvSpPr/>
            <p:nvPr/>
          </p:nvSpPr>
          <p:spPr>
            <a:xfrm>
              <a:off x="8523125" y="491646"/>
              <a:ext cx="1615695" cy="1284467"/>
            </a:xfrm>
            <a:custGeom>
              <a:avLst/>
              <a:gdLst>
                <a:gd name="connsiteX0" fmla="*/ 0 w 1381056"/>
                <a:gd name="connsiteY0" fmla="*/ 690528 h 1381056"/>
                <a:gd name="connsiteX1" fmla="*/ 690528 w 1381056"/>
                <a:gd name="connsiteY1" fmla="*/ 0 h 1381056"/>
                <a:gd name="connsiteX2" fmla="*/ 1381056 w 1381056"/>
                <a:gd name="connsiteY2" fmla="*/ 690528 h 1381056"/>
                <a:gd name="connsiteX3" fmla="*/ 690528 w 1381056"/>
                <a:gd name="connsiteY3" fmla="*/ 1381056 h 1381056"/>
                <a:gd name="connsiteX4" fmla="*/ 0 w 1381056"/>
                <a:gd name="connsiteY4" fmla="*/ 690528 h 138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056" h="1381056">
                  <a:moveTo>
                    <a:pt x="0" y="690528"/>
                  </a:moveTo>
                  <a:cubicBezTo>
                    <a:pt x="0" y="309160"/>
                    <a:pt x="309160" y="0"/>
                    <a:pt x="690528" y="0"/>
                  </a:cubicBezTo>
                  <a:cubicBezTo>
                    <a:pt x="1071896" y="0"/>
                    <a:pt x="1381056" y="309160"/>
                    <a:pt x="1381056" y="690528"/>
                  </a:cubicBezTo>
                  <a:cubicBezTo>
                    <a:pt x="1381056" y="1071896"/>
                    <a:pt x="1071896" y="1381056"/>
                    <a:pt x="690528" y="1381056"/>
                  </a:cubicBezTo>
                  <a:cubicBezTo>
                    <a:pt x="309160" y="1381056"/>
                    <a:pt x="0" y="1071896"/>
                    <a:pt x="0" y="69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111" tIns="225111" rIns="225111" bIns="225111" numCol="1" spcCol="1270" anchor="ctr" anchorCtr="0">
              <a:noAutofit/>
            </a:bodyPr>
            <a:lstStyle/>
            <a:p>
              <a:pPr marL="0" lvl="0" indent="0" algn="ctr" defTabSz="800100">
                <a:lnSpc>
                  <a:spcPct val="90000"/>
                </a:lnSpc>
                <a:spcBef>
                  <a:spcPct val="0"/>
                </a:spcBef>
                <a:spcAft>
                  <a:spcPct val="35000"/>
                </a:spcAft>
                <a:buNone/>
              </a:pPr>
              <a:r>
                <a:rPr lang="es-CO" sz="1600" dirty="0"/>
                <a:t>Quién es el responsable?</a:t>
              </a:r>
              <a:endParaRPr lang="es-CO" sz="1600" kern="1200" dirty="0"/>
            </a:p>
          </p:txBody>
        </p:sp>
      </p:gr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76025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5" dur="500"/>
                                        <p:tgtEl>
                                          <p:spTgt spid="3">
                                            <p:txEl>
                                              <p:pRg st="7" end="7"/>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8" dur="500"/>
                                        <p:tgtEl>
                                          <p:spTgt spid="3">
                                            <p:txEl>
                                              <p:pRg st="8" end="8"/>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1: Ejemplo PMP">
            <a:extLst>
              <a:ext uri="{FF2B5EF4-FFF2-40B4-BE49-F238E27FC236}">
                <a16:creationId xmlns:a16="http://schemas.microsoft.com/office/drawing/2014/main" id="{AA5A2B27-8A8B-43EF-AF60-BD11A6E41202}"/>
              </a:ext>
            </a:extLst>
          </p:cNvPr>
          <p:cNvSpPr>
            <a:spLocks noGrp="1"/>
          </p:cNvSpPr>
          <p:nvPr>
            <p:ph type="ctrTitle"/>
          </p:nvPr>
        </p:nvSpPr>
        <p:spPr>
          <a:xfrm>
            <a:off x="393700" y="0"/>
            <a:ext cx="3732245" cy="961175"/>
          </a:xfrm>
        </p:spPr>
        <p:txBody>
          <a:bodyPr>
            <a:normAutofit/>
          </a:bodyPr>
          <a:lstStyle/>
          <a:p>
            <a:pPr algn="l"/>
            <a:r>
              <a:rPr lang="es-ES_tradnl" sz="4000" dirty="0"/>
              <a:t>Ejemplo PMP</a:t>
            </a:r>
          </a:p>
        </p:txBody>
      </p:sp>
      <p:pic>
        <p:nvPicPr>
          <p:cNvPr id="5" name="Picture 4" descr="Columnas de la tabla de ejemplo de PMP que incluye: &#10;&#10;Indicador;&#10;Definición, clasificación y unidad de medida del indicador;&#10;Desglose del indicador;&#10;Instrumento de levantamiento de datos;&#10;Frecuencia de levantamiento y reporte de los datos, y porcentaje de verificación de éstos;&#10;Responsabilidad de levantar y evaluar los datos.">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337593" y="1040710"/>
            <a:ext cx="11405916" cy="640999"/>
          </a:xfrm>
          <a:prstGeom prst="rect">
            <a:avLst/>
          </a:prstGeom>
        </p:spPr>
      </p:pic>
      <p:sp>
        <p:nvSpPr>
          <p:cNvPr id="6" name="TextBox 5" descr="Indicador: &#10;&#10;% de mujeres participantes involucradas en nuevas empresas comerciales seguras o libres de trabajo infantil en la cadena de suministro del cacao&#10;">
            <a:extLst>
              <a:ext uri="{FF2B5EF4-FFF2-40B4-BE49-F238E27FC236}">
                <a16:creationId xmlns:a16="http://schemas.microsoft.com/office/drawing/2014/main" id="{CED19662-6A06-487E-BB02-E65DD784FCBB}"/>
              </a:ext>
            </a:extLst>
          </p:cNvPr>
          <p:cNvSpPr txBox="1"/>
          <p:nvPr/>
        </p:nvSpPr>
        <p:spPr>
          <a:xfrm>
            <a:off x="337593" y="1790020"/>
            <a:ext cx="1528353" cy="3970318"/>
          </a:xfrm>
          <a:prstGeom prst="rect">
            <a:avLst/>
          </a:prstGeom>
          <a:noFill/>
        </p:spPr>
        <p:txBody>
          <a:bodyPr wrap="square" rtlCol="0">
            <a:spAutoFit/>
          </a:bodyPr>
          <a:lstStyle/>
          <a:p>
            <a:endParaRPr lang="es-ES_tradnl" b="1" dirty="0"/>
          </a:p>
          <a:p>
            <a:r>
              <a:rPr lang="es-ES_tradnl" b="1" dirty="0"/>
              <a:t>% de mujeres participantes involucradas en nuevas empresas comerciales seguras o libres de trabajo infantil en la cadena de suministro del cacao</a:t>
            </a:r>
            <a:endParaRPr lang="es-ES_tradnl" dirty="0"/>
          </a:p>
        </p:txBody>
      </p:sp>
      <p:cxnSp>
        <p:nvCxnSpPr>
          <p:cNvPr id="7" name="Straight Arrow Connector 6">
            <a:extLst>
              <a:ext uri="{FF2B5EF4-FFF2-40B4-BE49-F238E27FC236}">
                <a16:creationId xmlns:a16="http://schemas.microsoft.com/office/drawing/2014/main" id="{74DA0D67-E8B1-4B17-8F94-10468040189A}"/>
              </a:ext>
              <a:ext uri="{C183D7F6-B498-43B3-948B-1728B52AA6E4}">
                <adec:decorative xmlns:adec="http://schemas.microsoft.com/office/drawing/2017/decorative" val="1"/>
              </a:ext>
            </a:extLst>
          </p:cNvPr>
          <p:cNvCxnSpPr>
            <a:cxnSpLocks/>
          </p:cNvCxnSpPr>
          <p:nvPr/>
        </p:nvCxnSpPr>
        <p:spPr>
          <a:xfrm flipV="1">
            <a:off x="1188720" y="2286001"/>
            <a:ext cx="1031966" cy="195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61C12F-43C7-41E0-B40E-9ABA30510583}"/>
              </a:ext>
              <a:ext uri="{C183D7F6-B498-43B3-948B-1728B52AA6E4}">
                <adec:decorative xmlns:adec="http://schemas.microsoft.com/office/drawing/2017/decorative" val="1"/>
              </a:ext>
            </a:extLst>
          </p:cNvPr>
          <p:cNvCxnSpPr/>
          <p:nvPr/>
        </p:nvCxnSpPr>
        <p:spPr>
          <a:xfrm flipV="1">
            <a:off x="1606731" y="3095897"/>
            <a:ext cx="613955" cy="222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1" descr="Definiciones:&#10;Comprometida: Trabajando en una empresa generadora de ingresos&#10;Emprendimiento Comercial: Actividad económica con derechos laborales y condiciones de trabajo aceptables.&#10;Numerador: N.º de mujeres participantes comprometidas con nuevos negocios seguros o libres de trabajo infantil&#10;Denominador: # total de mujeres participantes&#10;Unidad de Medida: Porcentaje&#10;Clasificación: Cumulativa&#10;Tipo: Cuantitativo">
            <a:extLst>
              <a:ext uri="{FF2B5EF4-FFF2-40B4-BE49-F238E27FC236}">
                <a16:creationId xmlns:a16="http://schemas.microsoft.com/office/drawing/2014/main" id="{7A0E6F40-E722-452B-921E-82D1437489CF}"/>
              </a:ext>
            </a:extLst>
          </p:cNvPr>
          <p:cNvGrpSpPr/>
          <p:nvPr/>
        </p:nvGrpSpPr>
        <p:grpSpPr>
          <a:xfrm>
            <a:off x="1865946" y="1789747"/>
            <a:ext cx="3999277" cy="4950688"/>
            <a:chOff x="1865946" y="1789747"/>
            <a:chExt cx="3999277" cy="4114664"/>
          </a:xfrm>
        </p:grpSpPr>
        <p:sp>
          <p:nvSpPr>
            <p:cNvPr id="10" name="Rectangle 9">
              <a:extLst>
                <a:ext uri="{FF2B5EF4-FFF2-40B4-BE49-F238E27FC236}">
                  <a16:creationId xmlns:a16="http://schemas.microsoft.com/office/drawing/2014/main" id="{F743D83E-D48D-422B-BC61-C4AF799BE638}"/>
                </a:ext>
              </a:extLst>
            </p:cNvPr>
            <p:cNvSpPr/>
            <p:nvPr/>
          </p:nvSpPr>
          <p:spPr>
            <a:xfrm>
              <a:off x="1918198" y="1789747"/>
              <a:ext cx="3947025" cy="4114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descr="Definición, clasificación y unidad de medida del indicador:&#10;&#10;Definiciones:&#10;Comprometida: Trabajando en una empresa generadora de ingresos&#10;Emprendimiento Comercial: Actividad económica con derechos laborales y condiciones de trabajo aceptables.&#10;Numerador: N.º de mujeres participantes comprometidas con nuevos negocios seguros o libres de trabajo infantil&#10;Denominador: # total de mujeres participantes&#10;Unidad de Medida: Porcentaje&#10;Clasificación: Cumulativa&#10;Tipo: Cuantitativo">
              <a:extLst>
                <a:ext uri="{FF2B5EF4-FFF2-40B4-BE49-F238E27FC236}">
                  <a16:creationId xmlns:a16="http://schemas.microsoft.com/office/drawing/2014/main" id="{D7469882-B957-4F6B-82F3-08CCDE66F993}"/>
                </a:ext>
              </a:extLst>
            </p:cNvPr>
            <p:cNvSpPr txBox="1"/>
            <p:nvPr/>
          </p:nvSpPr>
          <p:spPr>
            <a:xfrm>
              <a:off x="1865946" y="1789747"/>
              <a:ext cx="3986214" cy="3530071"/>
            </a:xfrm>
            <a:prstGeom prst="rect">
              <a:avLst/>
            </a:prstGeom>
            <a:noFill/>
          </p:spPr>
          <p:txBody>
            <a:bodyPr wrap="square" rtlCol="0">
              <a:spAutoFit/>
            </a:bodyPr>
            <a:lstStyle/>
            <a:p>
              <a:r>
                <a:rPr lang="es-CO" b="1" dirty="0"/>
                <a:t>Definiciones:</a:t>
              </a:r>
            </a:p>
            <a:p>
              <a:r>
                <a:rPr lang="es-CO" i="1" dirty="0"/>
                <a:t>Comprometida: Trabajando en una empresa generadora de ingresos</a:t>
              </a:r>
            </a:p>
            <a:p>
              <a:r>
                <a:rPr lang="es-CO" i="1" dirty="0"/>
                <a:t>Emprendimiento Comercial: </a:t>
              </a:r>
              <a:r>
                <a:rPr lang="es-CO" dirty="0"/>
                <a:t>Actividad económica con derechos laborales y condiciones de trabajo aceptables.</a:t>
              </a:r>
              <a:endParaRPr lang="es-CO" b="1" dirty="0"/>
            </a:p>
            <a:p>
              <a:r>
                <a:rPr lang="es-CO" b="1" dirty="0"/>
                <a:t>Numerador: </a:t>
              </a:r>
              <a:r>
                <a:rPr lang="es-CO" dirty="0"/>
                <a:t>N.º de mujeres participantes comprometidas con nuevos negocios seguros o libres de trabajo infantil</a:t>
              </a:r>
            </a:p>
            <a:p>
              <a:r>
                <a:rPr lang="es-CO" b="1" dirty="0"/>
                <a:t>Denominador: </a:t>
              </a:r>
              <a:r>
                <a:rPr lang="es-CO" dirty="0"/>
                <a:t># total de mujeres participantes</a:t>
              </a:r>
            </a:p>
            <a:p>
              <a:r>
                <a:rPr lang="es-CO" b="1" dirty="0"/>
                <a:t>Unidad de Medida: </a:t>
              </a:r>
              <a:r>
                <a:rPr lang="es-CO" dirty="0"/>
                <a:t>Porcentaje</a:t>
              </a:r>
              <a:br>
                <a:rPr lang="es-CO" dirty="0"/>
              </a:br>
              <a:r>
                <a:rPr lang="es-CO" b="1" dirty="0"/>
                <a:t>Clasificación: </a:t>
              </a:r>
              <a:r>
                <a:rPr lang="es-CO" dirty="0"/>
                <a:t>Cumulativa</a:t>
              </a:r>
              <a:endParaRPr lang="es-CO" sz="1050" dirty="0"/>
            </a:p>
            <a:p>
              <a:r>
                <a:rPr lang="es-CO" b="1" dirty="0"/>
                <a:t>Tipo: </a:t>
              </a:r>
              <a:r>
                <a:rPr lang="es-CO" dirty="0"/>
                <a:t>Cuantitativo</a:t>
              </a:r>
            </a:p>
          </p:txBody>
        </p:sp>
      </p:grpSp>
    </p:spTree>
    <p:extLst>
      <p:ext uri="{BB962C8B-B14F-4D97-AF65-F5344CB8AC3E}">
        <p14:creationId xmlns:p14="http://schemas.microsoft.com/office/powerpoint/2010/main" val="93542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2: PMP Elementos: Definiciones">
            <a:extLst>
              <a:ext uri="{FF2B5EF4-FFF2-40B4-BE49-F238E27FC236}">
                <a16:creationId xmlns:a16="http://schemas.microsoft.com/office/drawing/2014/main" id="{9441C4B9-45F9-45DE-8053-56B1681EA7B9}"/>
              </a:ext>
            </a:extLst>
          </p:cNvPr>
          <p:cNvSpPr>
            <a:spLocks noGrp="1"/>
          </p:cNvSpPr>
          <p:nvPr>
            <p:ph type="ctrTitle"/>
          </p:nvPr>
        </p:nvSpPr>
        <p:spPr>
          <a:xfrm>
            <a:off x="302984" y="0"/>
            <a:ext cx="10577453" cy="961175"/>
          </a:xfrm>
        </p:spPr>
        <p:txBody>
          <a:bodyPr>
            <a:normAutofit/>
          </a:bodyPr>
          <a:lstStyle/>
          <a:p>
            <a:pPr algn="l"/>
            <a:r>
              <a:rPr lang="es-ES_tradnl" sz="4400" dirty="0"/>
              <a:t>PMP Elementos: Definiciones</a:t>
            </a:r>
          </a:p>
        </p:txBody>
      </p:sp>
      <p:sp>
        <p:nvSpPr>
          <p:cNvPr id="3" name="Content Placeholder 2" descr="Definir términos ambiguos y confusos.&#10;Proporcione definiciones claras de los términos para que cualquiera (p. ej., un evaluador externo) entienda perfectamente el indicador.&#10;Terminología Técnica / Sectorial: Trabajo infantil, trabajo peligroso&#10;Términos que pueden resultar confusos: desarrollo de capacidades, comprometido, participar, mejorado, difundido, asistencia técnica&#10;Definir el numerador y el denominador de los indicadores cuya unidad de medida es el porcentaje. P.ej. Porcentaje de jóvenes que realizan trabajos peligrosos&#10;Numerador: Número de niños que realizan trabajos peligrosos&#10;Denominador: Número total de niños en las regiones de enfoque">
            <a:extLst>
              <a:ext uri="{FF2B5EF4-FFF2-40B4-BE49-F238E27FC236}">
                <a16:creationId xmlns:a16="http://schemas.microsoft.com/office/drawing/2014/main" id="{953B8CDE-63AB-451F-B104-2230AAFA3DA6}"/>
              </a:ext>
            </a:extLst>
          </p:cNvPr>
          <p:cNvSpPr>
            <a:spLocks noGrp="1"/>
          </p:cNvSpPr>
          <p:nvPr>
            <p:ph sz="quarter" idx="13"/>
          </p:nvPr>
        </p:nvSpPr>
        <p:spPr>
          <a:xfrm>
            <a:off x="344542" y="1168953"/>
            <a:ext cx="11398967" cy="4948662"/>
          </a:xfrm>
        </p:spPr>
        <p:txBody>
          <a:bodyPr>
            <a:normAutofit/>
          </a:bodyPr>
          <a:lstStyle/>
          <a:p>
            <a:pPr marL="0" indent="0">
              <a:buNone/>
            </a:pPr>
            <a:r>
              <a:rPr lang="es-ES_tradnl" sz="2600" b="1" dirty="0"/>
              <a:t>Definir términos ambiguos y confusos.</a:t>
            </a:r>
          </a:p>
          <a:p>
            <a:pPr marL="0" indent="0">
              <a:buNone/>
            </a:pPr>
            <a:r>
              <a:rPr lang="es-ES_tradnl" sz="2600" dirty="0"/>
              <a:t>Proporcione definiciones claras de los términos para que cualquiera (p. ej., un evaluador externo) entienda perfectamente el indicador.</a:t>
            </a:r>
          </a:p>
          <a:p>
            <a:pPr marL="0" indent="0">
              <a:buNone/>
            </a:pPr>
            <a:r>
              <a:rPr lang="es-ES_tradnl" sz="2400" u="sng" dirty="0"/>
              <a:t>Terminología Técnica / Sectorial: </a:t>
            </a:r>
            <a:r>
              <a:rPr lang="es-ES_tradnl" sz="2400" dirty="0"/>
              <a:t>Trabajo infantil, trabajo peligroso</a:t>
            </a:r>
          </a:p>
          <a:p>
            <a:pPr marL="0" indent="0">
              <a:buNone/>
            </a:pPr>
            <a:r>
              <a:rPr lang="es-ES_tradnl" sz="2400" u="sng" dirty="0"/>
              <a:t>Términos que pueden resultar confusos: </a:t>
            </a:r>
            <a:r>
              <a:rPr lang="es-ES_tradnl" sz="2400" dirty="0"/>
              <a:t>desarrollo de capacidades, comprometido, participar, mejorado, difundido, asistencia técnica</a:t>
            </a:r>
            <a:endParaRPr lang="es-ES_tradnl" sz="2600" b="1" dirty="0"/>
          </a:p>
          <a:p>
            <a:pPr marL="0" indent="0">
              <a:buNone/>
            </a:pPr>
            <a:r>
              <a:rPr lang="es-ES_tradnl" sz="2600" b="1" dirty="0"/>
              <a:t>Definir el numerador y el denominador de los indicadores cuya unidad de medida es el porcentaje.</a:t>
            </a:r>
            <a:r>
              <a:rPr lang="es-ES_tradnl" sz="2600" dirty="0"/>
              <a:t> P.ej. Porcentaje de jóvenes que realizan trabajos peligrosos</a:t>
            </a:r>
          </a:p>
          <a:p>
            <a:pPr lvl="2"/>
            <a:r>
              <a:rPr lang="es-ES_tradnl" sz="2400" dirty="0"/>
              <a:t>Numerador: Número de niños que realizan trabajos peligrosos</a:t>
            </a:r>
          </a:p>
          <a:p>
            <a:pPr lvl="2"/>
            <a:r>
              <a:rPr lang="es-ES_tradnl" sz="2400" dirty="0"/>
              <a:t>Denominador: Número total de niños en las regiones de enfoque</a:t>
            </a:r>
            <a:endParaRPr lang="es-ES_tradnl" dirty="0"/>
          </a:p>
        </p:txBody>
      </p:sp>
      <p:sp>
        <p:nvSpPr>
          <p:cNvPr id="2" name="Footer Placeholder 1">
            <a:extLst>
              <a:ext uri="{FF2B5EF4-FFF2-40B4-BE49-F238E27FC236}">
                <a16:creationId xmlns:a16="http://schemas.microsoft.com/office/drawing/2014/main" id="{B7D591CC-5826-4345-A68F-9824606F12EB}"/>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72264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3: Clasificación de Indicadores">
            <a:extLst>
              <a:ext uri="{FF2B5EF4-FFF2-40B4-BE49-F238E27FC236}">
                <a16:creationId xmlns:a16="http://schemas.microsoft.com/office/drawing/2014/main" id="{E83B329D-07C9-4DBC-BD95-259AD363AFC3}"/>
              </a:ext>
            </a:extLst>
          </p:cNvPr>
          <p:cNvSpPr>
            <a:spLocks noGrp="1"/>
          </p:cNvSpPr>
          <p:nvPr>
            <p:ph type="ctrTitle"/>
          </p:nvPr>
        </p:nvSpPr>
        <p:spPr>
          <a:xfrm>
            <a:off x="338595" y="0"/>
            <a:ext cx="10577453" cy="961175"/>
          </a:xfrm>
        </p:spPr>
        <p:txBody>
          <a:bodyPr>
            <a:normAutofit/>
          </a:bodyPr>
          <a:lstStyle/>
          <a:p>
            <a:pPr algn="l"/>
            <a:r>
              <a:rPr lang="es-ES_tradnl" sz="4400" dirty="0"/>
              <a:t>Clasificación de Indicadores</a:t>
            </a:r>
          </a:p>
        </p:txBody>
      </p:sp>
      <p:sp>
        <p:nvSpPr>
          <p:cNvPr id="3" name="Content Placeholder 2" descr="La mayoría de los indicadores pertenecen a las siguientes categorías:&#10;Incremental  - Avance real en el período de informe (por ejemplo, 100 personas capacitadas en este período)&#10;Acumulativo – Total actual (ej., 200 personas capacitadas incluyendo períodos anteriores)&#10;Muestra- Situación en un momento dado.&#10;Estado que continúa cambiando con el tiempo (p. ej., incidencia del trabajo infantil entre los participantes del programa)&#10;">
            <a:extLst>
              <a:ext uri="{FF2B5EF4-FFF2-40B4-BE49-F238E27FC236}">
                <a16:creationId xmlns:a16="http://schemas.microsoft.com/office/drawing/2014/main" id="{7F6E15F0-E5D0-4DAB-BE03-C526799FF2CE}"/>
              </a:ext>
            </a:extLst>
          </p:cNvPr>
          <p:cNvSpPr>
            <a:spLocks noGrp="1"/>
          </p:cNvSpPr>
          <p:nvPr>
            <p:ph sz="quarter" idx="13"/>
          </p:nvPr>
        </p:nvSpPr>
        <p:spPr>
          <a:xfrm>
            <a:off x="373757" y="1271321"/>
            <a:ext cx="10947687" cy="5378335"/>
          </a:xfrm>
        </p:spPr>
        <p:txBody>
          <a:bodyPr/>
          <a:lstStyle/>
          <a:p>
            <a:pPr marL="0" indent="0">
              <a:buNone/>
            </a:pPr>
            <a:r>
              <a:rPr lang="es-ES_tradnl" dirty="0"/>
              <a:t>La mayoría de los indicadores pertenecen a las siguientes categorías:</a:t>
            </a:r>
            <a:endParaRPr lang="es-ES_tradnl" sz="900" dirty="0"/>
          </a:p>
          <a:p>
            <a:r>
              <a:rPr lang="es-ES_tradnl" b="1" dirty="0">
                <a:solidFill>
                  <a:schemeClr val="accent1">
                    <a:lumMod val="75000"/>
                  </a:schemeClr>
                </a:solidFill>
              </a:rPr>
              <a:t>Incremental</a:t>
            </a:r>
            <a:r>
              <a:rPr lang="es-ES_tradnl" b="1" dirty="0"/>
              <a:t>  - </a:t>
            </a:r>
            <a:r>
              <a:rPr lang="es-ES_tradnl" dirty="0"/>
              <a:t>Avance real en el período de informe (por ejemplo, 100 personas capacitadas en este período)</a:t>
            </a:r>
          </a:p>
          <a:p>
            <a:r>
              <a:rPr lang="es-ES_tradnl" b="1" dirty="0">
                <a:solidFill>
                  <a:schemeClr val="accent1">
                    <a:lumMod val="75000"/>
                  </a:schemeClr>
                </a:solidFill>
              </a:rPr>
              <a:t>Acumulativo</a:t>
            </a:r>
            <a:r>
              <a:rPr lang="es-ES_tradnl" b="1" dirty="0"/>
              <a:t> – </a:t>
            </a:r>
            <a:r>
              <a:rPr lang="es-ES_tradnl" dirty="0"/>
              <a:t>Total actual </a:t>
            </a:r>
            <a:r>
              <a:rPr lang="es-ES_tradnl" i="1" dirty="0"/>
              <a:t>(ej., 200 personas capacitadas incluyendo períodos anteriores)</a:t>
            </a:r>
            <a:endParaRPr lang="es-ES_tradnl" b="1" i="1" dirty="0"/>
          </a:p>
          <a:p>
            <a:r>
              <a:rPr lang="es-ES_tradnl" b="1" dirty="0">
                <a:solidFill>
                  <a:schemeClr val="accent1">
                    <a:lumMod val="75000"/>
                  </a:schemeClr>
                </a:solidFill>
              </a:rPr>
              <a:t>Muestra- </a:t>
            </a:r>
            <a:r>
              <a:rPr lang="es-ES_tradnl" dirty="0"/>
              <a:t>Situación en un momento dado.</a:t>
            </a:r>
          </a:p>
          <a:p>
            <a:pPr lvl="1"/>
            <a:r>
              <a:rPr lang="es-ES_tradnl" dirty="0"/>
              <a:t>Estado que continúa cambiando con el tiempo (p. ej., incidencia del trabajo infantil entre los participantes del programa)</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978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4: Ejemplos de clasificación de indicadores">
            <a:extLst>
              <a:ext uri="{FF2B5EF4-FFF2-40B4-BE49-F238E27FC236}">
                <a16:creationId xmlns:a16="http://schemas.microsoft.com/office/drawing/2014/main" id="{6C641CCB-346D-498E-909E-B5DDF838DC4B}"/>
              </a:ext>
            </a:extLst>
          </p:cNvPr>
          <p:cNvSpPr>
            <a:spLocks noGrp="1"/>
          </p:cNvSpPr>
          <p:nvPr>
            <p:ph type="ctrTitle"/>
          </p:nvPr>
        </p:nvSpPr>
        <p:spPr>
          <a:xfrm>
            <a:off x="491438" y="457203"/>
            <a:ext cx="10577453" cy="894386"/>
          </a:xfrm>
        </p:spPr>
        <p:txBody>
          <a:bodyPr>
            <a:normAutofit/>
          </a:bodyPr>
          <a:lstStyle/>
          <a:p>
            <a:pPr algn="l"/>
            <a:r>
              <a:rPr lang="es-ES_tradnl" sz="4900" dirty="0"/>
              <a:t>Ejemplos de clasificación de indicadores</a:t>
            </a:r>
            <a:endParaRPr lang="es-ES_tradnl" dirty="0"/>
          </a:p>
        </p:txBody>
      </p:sp>
      <p:graphicFrame>
        <p:nvGraphicFramePr>
          <p:cNvPr id="5" name="Table 5" descr="Tabla con ejemplos de los distintos tipos de indicadores.&#10;&#10;Incremental: # de niños que trabajan o están en alto riesgo de hacerlo que recibieron servicios de educación o capacitación&#10;&#10;Acumulativo: # de participantes que reciben capacitación vocacional u otra relacionada al empleo que culminan su programa&#10;&#10;Muestra: % de niños participantes que reciben servicios directos, vinculados al mercado laboral infantil&#10;&#10;">
            <a:extLst>
              <a:ext uri="{FF2B5EF4-FFF2-40B4-BE49-F238E27FC236}">
                <a16:creationId xmlns:a16="http://schemas.microsoft.com/office/drawing/2014/main" id="{03277D29-6611-4453-BC91-F44F8EA6FBB3}"/>
              </a:ext>
            </a:extLst>
          </p:cNvPr>
          <p:cNvGraphicFramePr>
            <a:graphicFrameLocks noGrp="1"/>
          </p:cNvGraphicFramePr>
          <p:nvPr>
            <p:ph sz="quarter" idx="13"/>
            <p:extLst>
              <p:ext uri="{D42A27DB-BD31-4B8C-83A1-F6EECF244321}">
                <p14:modId xmlns:p14="http://schemas.microsoft.com/office/powerpoint/2010/main" val="2982645209"/>
              </p:ext>
            </p:extLst>
          </p:nvPr>
        </p:nvGraphicFramePr>
        <p:xfrm>
          <a:off x="537064" y="1686334"/>
          <a:ext cx="10817697" cy="3718560"/>
        </p:xfrm>
        <a:graphic>
          <a:graphicData uri="http://schemas.openxmlformats.org/drawingml/2006/table">
            <a:tbl>
              <a:tblPr firstRow="1" bandRow="1">
                <a:tableStyleId>{5C22544A-7EE6-4342-B048-85BDC9FD1C3A}</a:tableStyleId>
              </a:tblPr>
              <a:tblGrid>
                <a:gridCol w="1743119">
                  <a:extLst>
                    <a:ext uri="{9D8B030D-6E8A-4147-A177-3AD203B41FA5}">
                      <a16:colId xmlns:a16="http://schemas.microsoft.com/office/drawing/2014/main" val="2129852001"/>
                    </a:ext>
                  </a:extLst>
                </a:gridCol>
                <a:gridCol w="5462952">
                  <a:extLst>
                    <a:ext uri="{9D8B030D-6E8A-4147-A177-3AD203B41FA5}">
                      <a16:colId xmlns:a16="http://schemas.microsoft.com/office/drawing/2014/main" val="3269384677"/>
                    </a:ext>
                  </a:extLst>
                </a:gridCol>
                <a:gridCol w="741616">
                  <a:extLst>
                    <a:ext uri="{9D8B030D-6E8A-4147-A177-3AD203B41FA5}">
                      <a16:colId xmlns:a16="http://schemas.microsoft.com/office/drawing/2014/main" val="1116602974"/>
                    </a:ext>
                  </a:extLst>
                </a:gridCol>
                <a:gridCol w="895488">
                  <a:extLst>
                    <a:ext uri="{9D8B030D-6E8A-4147-A177-3AD203B41FA5}">
                      <a16:colId xmlns:a16="http://schemas.microsoft.com/office/drawing/2014/main" val="2176897252"/>
                    </a:ext>
                  </a:extLst>
                </a:gridCol>
                <a:gridCol w="787130">
                  <a:extLst>
                    <a:ext uri="{9D8B030D-6E8A-4147-A177-3AD203B41FA5}">
                      <a16:colId xmlns:a16="http://schemas.microsoft.com/office/drawing/2014/main" val="1672014588"/>
                    </a:ext>
                  </a:extLst>
                </a:gridCol>
                <a:gridCol w="1187392">
                  <a:extLst>
                    <a:ext uri="{9D8B030D-6E8A-4147-A177-3AD203B41FA5}">
                      <a16:colId xmlns:a16="http://schemas.microsoft.com/office/drawing/2014/main" val="404808575"/>
                    </a:ext>
                  </a:extLst>
                </a:gridCol>
              </a:tblGrid>
              <a:tr h="370840">
                <a:tc>
                  <a:txBody>
                    <a:bodyPr/>
                    <a:lstStyle/>
                    <a:p>
                      <a:r>
                        <a:rPr lang="es-CO" sz="2000" noProof="0" dirty="0"/>
                        <a:t>Clasificación </a:t>
                      </a:r>
                    </a:p>
                  </a:txBody>
                  <a:tcPr anchor="ctr"/>
                </a:tc>
                <a:tc>
                  <a:txBody>
                    <a:bodyPr/>
                    <a:lstStyle/>
                    <a:p>
                      <a:pPr algn="ctr"/>
                      <a:r>
                        <a:rPr lang="es-CO" sz="2000" noProof="0" dirty="0"/>
                        <a:t>Indicadores </a:t>
                      </a:r>
                    </a:p>
                  </a:txBody>
                  <a:tcPr anchor="ctr"/>
                </a:tc>
                <a:tc>
                  <a:txBody>
                    <a:bodyPr/>
                    <a:lstStyle/>
                    <a:p>
                      <a:pPr algn="ctr"/>
                      <a:r>
                        <a:rPr lang="es-CO" sz="2000" noProof="0" dirty="0"/>
                        <a:t>Abril 2020</a:t>
                      </a:r>
                    </a:p>
                  </a:txBody>
                  <a:tcPr/>
                </a:tc>
                <a:tc>
                  <a:txBody>
                    <a:bodyPr/>
                    <a:lstStyle/>
                    <a:p>
                      <a:pPr algn="ctr"/>
                      <a:r>
                        <a:rPr lang="es-CO" sz="2000" noProof="0" dirty="0"/>
                        <a:t>Mayo 2020</a:t>
                      </a:r>
                    </a:p>
                  </a:txBody>
                  <a:tcPr/>
                </a:tc>
                <a:tc>
                  <a:txBody>
                    <a:bodyPr/>
                    <a:lstStyle/>
                    <a:p>
                      <a:pPr algn="ctr"/>
                      <a:r>
                        <a:rPr lang="es-CO" sz="2000" noProof="0" dirty="0"/>
                        <a:t>Junio  2020</a:t>
                      </a:r>
                    </a:p>
                  </a:txBody>
                  <a:tcPr/>
                </a:tc>
                <a:tc>
                  <a:txBody>
                    <a:bodyPr/>
                    <a:lstStyle/>
                    <a:p>
                      <a:pPr algn="ctr"/>
                      <a:r>
                        <a:rPr lang="es-CO" sz="2000" noProof="0" dirty="0"/>
                        <a:t>Final </a:t>
                      </a:r>
                    </a:p>
                  </a:txBody>
                  <a:tcPr anchor="ctr"/>
                </a:tc>
                <a:extLst>
                  <a:ext uri="{0D108BD9-81ED-4DB2-BD59-A6C34878D82A}">
                    <a16:rowId xmlns:a16="http://schemas.microsoft.com/office/drawing/2014/main" val="3597280905"/>
                  </a:ext>
                </a:extLst>
              </a:tr>
              <a:tr h="370840">
                <a:tc>
                  <a:txBody>
                    <a:bodyPr/>
                    <a:lstStyle/>
                    <a:p>
                      <a:r>
                        <a:rPr lang="es-CO" sz="2000" b="1" noProof="0" dirty="0"/>
                        <a:t>Incremental</a:t>
                      </a:r>
                    </a:p>
                  </a:txBody>
                  <a:tcPr anchor="ctr"/>
                </a:tc>
                <a:tc>
                  <a:txBody>
                    <a:bodyPr/>
                    <a:lstStyle/>
                    <a:p>
                      <a:endParaRPr lang="es-CO" sz="2000" noProof="0" dirty="0"/>
                    </a:p>
                    <a:p>
                      <a:r>
                        <a:rPr lang="es-CO" sz="2000" noProof="0" dirty="0"/>
                        <a:t># de niños que trabajan o están en alto riesgo de hacerlo que recibieron servicios de educación o capacitación</a:t>
                      </a:r>
                    </a:p>
                  </a:txBody>
                  <a:tcPr/>
                </a:tc>
                <a:tc>
                  <a:txBody>
                    <a:bodyPr/>
                    <a:lstStyle/>
                    <a:p>
                      <a:pPr algn="ctr"/>
                      <a:r>
                        <a:rPr lang="es-CO" sz="2000" noProof="0" dirty="0"/>
                        <a:t>14</a:t>
                      </a:r>
                    </a:p>
                  </a:txBody>
                  <a:tcPr anchor="ctr"/>
                </a:tc>
                <a:tc>
                  <a:txBody>
                    <a:bodyPr/>
                    <a:lstStyle/>
                    <a:p>
                      <a:pPr algn="ctr"/>
                      <a:r>
                        <a:rPr lang="es-CO" sz="2000" noProof="0" dirty="0"/>
                        <a:t>24</a:t>
                      </a:r>
                    </a:p>
                  </a:txBody>
                  <a:tcPr anchor="ctr"/>
                </a:tc>
                <a:tc>
                  <a:txBody>
                    <a:bodyPr/>
                    <a:lstStyle/>
                    <a:p>
                      <a:pPr algn="ctr"/>
                      <a:r>
                        <a:rPr lang="es-CO" sz="2000" noProof="0" dirty="0"/>
                        <a:t>15</a:t>
                      </a:r>
                    </a:p>
                  </a:txBody>
                  <a:tcPr anchor="ctr"/>
                </a:tc>
                <a:tc>
                  <a:txBody>
                    <a:bodyPr/>
                    <a:lstStyle/>
                    <a:p>
                      <a:pPr algn="ctr"/>
                      <a:r>
                        <a:rPr lang="es-CO" sz="2000" noProof="0" dirty="0"/>
                        <a:t>53</a:t>
                      </a:r>
                    </a:p>
                  </a:txBody>
                  <a:tcPr anchor="ctr"/>
                </a:tc>
                <a:extLst>
                  <a:ext uri="{0D108BD9-81ED-4DB2-BD59-A6C34878D82A}">
                    <a16:rowId xmlns:a16="http://schemas.microsoft.com/office/drawing/2014/main" val="3778887344"/>
                  </a:ext>
                </a:extLst>
              </a:tr>
              <a:tr h="370840">
                <a:tc>
                  <a:txBody>
                    <a:bodyPr/>
                    <a:lstStyle/>
                    <a:p>
                      <a:r>
                        <a:rPr lang="es-CO" sz="2000" b="1" noProof="0" dirty="0"/>
                        <a:t>Acumulativo </a:t>
                      </a:r>
                    </a:p>
                  </a:txBody>
                  <a:tcPr anchor="ctr"/>
                </a:tc>
                <a:tc>
                  <a:txBody>
                    <a:bodyPr/>
                    <a:lstStyle/>
                    <a:p>
                      <a:r>
                        <a:rPr lang="es-CO" sz="2000" noProof="0" dirty="0"/>
                        <a:t># de participantes que reciben capacitación vocacional u otra relacionada al empleo que culminan su programa</a:t>
                      </a:r>
                    </a:p>
                  </a:txBody>
                  <a:tcPr/>
                </a:tc>
                <a:tc>
                  <a:txBody>
                    <a:bodyPr/>
                    <a:lstStyle/>
                    <a:p>
                      <a:pPr algn="ctr"/>
                      <a:r>
                        <a:rPr lang="es-CO" sz="2000" noProof="0" dirty="0"/>
                        <a:t>5</a:t>
                      </a:r>
                    </a:p>
                  </a:txBody>
                  <a:tcPr anchor="ctr"/>
                </a:tc>
                <a:tc>
                  <a:txBody>
                    <a:bodyPr/>
                    <a:lstStyle/>
                    <a:p>
                      <a:pPr algn="ctr"/>
                      <a:r>
                        <a:rPr lang="es-CO" sz="2000" noProof="0" dirty="0"/>
                        <a:t>18</a:t>
                      </a:r>
                    </a:p>
                  </a:txBody>
                  <a:tcPr anchor="ctr"/>
                </a:tc>
                <a:tc>
                  <a:txBody>
                    <a:bodyPr/>
                    <a:lstStyle/>
                    <a:p>
                      <a:pPr algn="ctr"/>
                      <a:r>
                        <a:rPr lang="es-CO" sz="2000" noProof="0" dirty="0"/>
                        <a:t>28</a:t>
                      </a:r>
                    </a:p>
                  </a:txBody>
                  <a:tcPr anchor="ctr"/>
                </a:tc>
                <a:tc>
                  <a:txBody>
                    <a:bodyPr/>
                    <a:lstStyle/>
                    <a:p>
                      <a:pPr algn="ctr"/>
                      <a:r>
                        <a:rPr lang="es-CO" sz="2000" noProof="0" dirty="0"/>
                        <a:t>28</a:t>
                      </a:r>
                    </a:p>
                  </a:txBody>
                  <a:tcPr anchor="ctr"/>
                </a:tc>
                <a:extLst>
                  <a:ext uri="{0D108BD9-81ED-4DB2-BD59-A6C34878D82A}">
                    <a16:rowId xmlns:a16="http://schemas.microsoft.com/office/drawing/2014/main" val="2595361340"/>
                  </a:ext>
                </a:extLst>
              </a:tr>
              <a:tr h="370840">
                <a:tc>
                  <a:txBody>
                    <a:bodyPr/>
                    <a:lstStyle/>
                    <a:p>
                      <a:r>
                        <a:rPr lang="es-CO" sz="2000" b="1" noProof="0" dirty="0"/>
                        <a:t>Muestra </a:t>
                      </a:r>
                    </a:p>
                  </a:txBody>
                  <a:tcPr anchor="ctr"/>
                </a:tc>
                <a:tc>
                  <a:txBody>
                    <a:bodyPr/>
                    <a:lstStyle/>
                    <a:p>
                      <a:r>
                        <a:rPr lang="es-CO" sz="2000" noProof="0" dirty="0"/>
                        <a:t>% de niños participantes que reciben servicios directos, vinculados al mercado laboral infantil</a:t>
                      </a:r>
                    </a:p>
                  </a:txBody>
                  <a:tcPr/>
                </a:tc>
                <a:tc>
                  <a:txBody>
                    <a:bodyPr/>
                    <a:lstStyle/>
                    <a:p>
                      <a:pPr algn="ctr"/>
                      <a:r>
                        <a:rPr lang="es-CO" sz="2000" noProof="0" dirty="0"/>
                        <a:t>80%</a:t>
                      </a:r>
                    </a:p>
                  </a:txBody>
                  <a:tcPr anchor="ctr"/>
                </a:tc>
                <a:tc>
                  <a:txBody>
                    <a:bodyPr/>
                    <a:lstStyle/>
                    <a:p>
                      <a:pPr algn="ctr"/>
                      <a:r>
                        <a:rPr lang="es-CO" sz="2000" noProof="0" dirty="0"/>
                        <a:t>70%</a:t>
                      </a:r>
                    </a:p>
                  </a:txBody>
                  <a:tcPr anchor="ctr"/>
                </a:tc>
                <a:tc>
                  <a:txBody>
                    <a:bodyPr/>
                    <a:lstStyle/>
                    <a:p>
                      <a:pPr algn="ctr"/>
                      <a:r>
                        <a:rPr lang="es-CO" sz="2000" noProof="0" dirty="0"/>
                        <a:t>42%</a:t>
                      </a:r>
                    </a:p>
                  </a:txBody>
                  <a:tcPr anchor="ctr"/>
                </a:tc>
                <a:tc>
                  <a:txBody>
                    <a:bodyPr/>
                    <a:lstStyle/>
                    <a:p>
                      <a:pPr algn="ctr"/>
                      <a:r>
                        <a:rPr lang="es-CO" sz="2000" noProof="0" dirty="0"/>
                        <a:t>42%</a:t>
                      </a:r>
                    </a:p>
                  </a:txBody>
                  <a:tcPr anchor="ctr"/>
                </a:tc>
                <a:extLst>
                  <a:ext uri="{0D108BD9-81ED-4DB2-BD59-A6C34878D82A}">
                    <a16:rowId xmlns:a16="http://schemas.microsoft.com/office/drawing/2014/main" val="3807252122"/>
                  </a:ext>
                </a:extLst>
              </a:tr>
            </a:tbl>
          </a:graphicData>
        </a:graphic>
      </p:graphicFrame>
      <p:sp>
        <p:nvSpPr>
          <p:cNvPr id="2" name="Footer Placeholder 1">
            <a:extLst>
              <a:ext uri="{FF2B5EF4-FFF2-40B4-BE49-F238E27FC236}">
                <a16:creationId xmlns:a16="http://schemas.microsoft.com/office/drawing/2014/main" id="{30087B44-1DA6-4C24-BA3A-8B88BDA502C7}"/>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3432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5: PMP Elementos: Unidades de Medida y Tipos">
            <a:extLst>
              <a:ext uri="{FF2B5EF4-FFF2-40B4-BE49-F238E27FC236}">
                <a16:creationId xmlns:a16="http://schemas.microsoft.com/office/drawing/2014/main" id="{E83B329D-07C9-4DBC-BD95-259AD363AFC3}"/>
              </a:ext>
            </a:extLst>
          </p:cNvPr>
          <p:cNvSpPr>
            <a:spLocks noGrp="1"/>
          </p:cNvSpPr>
          <p:nvPr>
            <p:ph type="ctrTitle"/>
          </p:nvPr>
        </p:nvSpPr>
        <p:spPr>
          <a:xfrm>
            <a:off x="506896" y="213104"/>
            <a:ext cx="10374428" cy="961175"/>
          </a:xfrm>
        </p:spPr>
        <p:txBody>
          <a:bodyPr>
            <a:normAutofit/>
          </a:bodyPr>
          <a:lstStyle/>
          <a:p>
            <a:pPr algn="l"/>
            <a:r>
              <a:rPr lang="es-ES_tradnl" sz="4400" dirty="0"/>
              <a:t>PMP Elementos: Unidades de Medida y Tipos</a:t>
            </a:r>
          </a:p>
        </p:txBody>
      </p:sp>
      <p:sp>
        <p:nvSpPr>
          <p:cNvPr id="3" name="Content Placeholder 2" descr="Unidad de medida del indicador:&#10;Número&#10;Porcentaje  &#10;Promedio&#10;Tasa&#10;Índice (Conjunto de Indicadores)&#10;Hito &#10;Otro">
            <a:extLst>
              <a:ext uri="{FF2B5EF4-FFF2-40B4-BE49-F238E27FC236}">
                <a16:creationId xmlns:a16="http://schemas.microsoft.com/office/drawing/2014/main" id="{7F6E15F0-E5D0-4DAB-BE03-C526799FF2CE}"/>
              </a:ext>
            </a:extLst>
          </p:cNvPr>
          <p:cNvSpPr>
            <a:spLocks noGrp="1"/>
          </p:cNvSpPr>
          <p:nvPr>
            <p:ph sz="quarter" idx="13"/>
          </p:nvPr>
        </p:nvSpPr>
        <p:spPr>
          <a:xfrm>
            <a:off x="562983" y="1469413"/>
            <a:ext cx="5472057" cy="3734358"/>
          </a:xfrm>
        </p:spPr>
        <p:txBody>
          <a:bodyPr>
            <a:normAutofit lnSpcReduction="10000"/>
          </a:bodyPr>
          <a:lstStyle/>
          <a:p>
            <a:pPr marL="0" indent="0">
              <a:buNone/>
            </a:pPr>
            <a:r>
              <a:rPr lang="es-ES_tradnl" b="1" dirty="0"/>
              <a:t>Unidad de medida del indicador:</a:t>
            </a:r>
          </a:p>
          <a:p>
            <a:pPr lvl="1"/>
            <a:r>
              <a:rPr lang="es-ES_tradnl" sz="2800" u="sng" dirty="0"/>
              <a:t>Número</a:t>
            </a:r>
          </a:p>
          <a:p>
            <a:pPr lvl="1"/>
            <a:r>
              <a:rPr lang="es-ES_tradnl" sz="2800" u="sng" dirty="0"/>
              <a:t>Porcentaje  </a:t>
            </a:r>
          </a:p>
          <a:p>
            <a:pPr lvl="1"/>
            <a:r>
              <a:rPr lang="es-ES_tradnl" sz="2800" dirty="0"/>
              <a:t>Promedio</a:t>
            </a:r>
          </a:p>
          <a:p>
            <a:pPr lvl="1"/>
            <a:r>
              <a:rPr lang="es-ES_tradnl" sz="2800" dirty="0"/>
              <a:t>Tasa</a:t>
            </a:r>
          </a:p>
          <a:p>
            <a:pPr lvl="1"/>
            <a:r>
              <a:rPr lang="es-ES_tradnl" sz="2800" dirty="0"/>
              <a:t>Índice (Conjunto de Indicadores)</a:t>
            </a:r>
          </a:p>
          <a:p>
            <a:pPr lvl="1"/>
            <a:r>
              <a:rPr lang="es-ES_tradnl" sz="2800" dirty="0"/>
              <a:t>Hito </a:t>
            </a:r>
          </a:p>
          <a:p>
            <a:pPr lvl="1"/>
            <a:r>
              <a:rPr lang="es-ES_tradnl" sz="2800" dirty="0"/>
              <a:t>Otro</a:t>
            </a:r>
          </a:p>
        </p:txBody>
      </p:sp>
      <p:sp>
        <p:nvSpPr>
          <p:cNvPr id="5" name="TextBox 4" descr="Tipo de indicador: &#10;Cuantitativo&#10;números, cantidades, relaciones, porcentajes, proporciones, puntajes promedio, calificaciones, índices ponderados o no ponderados, etc.&#10;Cualitativo&#10;Requieren evaluación subjetiva, y  describen el estado de un objetivo deseado, análisis de documentos, opiniones, observaciones documentadas, descripciones de casos representativos, etc.&#10;">
            <a:extLst>
              <a:ext uri="{FF2B5EF4-FFF2-40B4-BE49-F238E27FC236}">
                <a16:creationId xmlns:a16="http://schemas.microsoft.com/office/drawing/2014/main" id="{DABCBBE3-25DF-4390-A847-62FC7B9A5CDD}"/>
              </a:ext>
            </a:extLst>
          </p:cNvPr>
          <p:cNvSpPr txBox="1"/>
          <p:nvPr/>
        </p:nvSpPr>
        <p:spPr>
          <a:xfrm>
            <a:off x="6099584" y="1430767"/>
            <a:ext cx="5529432" cy="4154984"/>
          </a:xfrm>
          <a:prstGeom prst="rect">
            <a:avLst/>
          </a:prstGeom>
          <a:noFill/>
        </p:spPr>
        <p:txBody>
          <a:bodyPr wrap="square" rtlCol="0">
            <a:spAutoFit/>
          </a:bodyPr>
          <a:lstStyle/>
          <a:p>
            <a:r>
              <a:rPr lang="es-ES_tradnl" sz="2800" b="1" dirty="0"/>
              <a:t>Tipo de indicador: </a:t>
            </a:r>
          </a:p>
          <a:p>
            <a:pPr marL="285750" indent="-285750">
              <a:buFont typeface="Arial" panose="020B0604020202020204" pitchFamily="34" charset="0"/>
              <a:buChar char="•"/>
            </a:pPr>
            <a:r>
              <a:rPr lang="es-ES_tradnl" sz="2800" dirty="0"/>
              <a:t>Cuantitativo</a:t>
            </a:r>
          </a:p>
          <a:p>
            <a:pPr marL="800100" lvl="1" indent="-342900">
              <a:buFont typeface="Calibri" panose="020F0502020204030204" pitchFamily="34" charset="0"/>
              <a:buChar char="–"/>
            </a:pPr>
            <a:r>
              <a:rPr lang="es-ES_tradnl" sz="2000" dirty="0"/>
              <a:t>números, cantidades, relaciones, porcentajes, proporciones, puntajes promedio, calificaciones, índices ponderados o no ponderados, etc.</a:t>
            </a:r>
          </a:p>
          <a:p>
            <a:pPr marL="285750" lvl="1" indent="-285750">
              <a:buFont typeface="Arial" panose="020B0604020202020204" pitchFamily="34" charset="0"/>
              <a:buChar char="•"/>
            </a:pPr>
            <a:r>
              <a:rPr lang="es-ES_tradnl" sz="2800" dirty="0"/>
              <a:t>Cualitativo</a:t>
            </a:r>
          </a:p>
          <a:p>
            <a:pPr marL="800100" lvl="1" indent="-342900">
              <a:buFont typeface="Calibri" panose="020F0502020204030204" pitchFamily="34" charset="0"/>
              <a:buChar char="–"/>
            </a:pPr>
            <a:r>
              <a:rPr lang="es-ES_tradnl" sz="2000" dirty="0"/>
              <a:t>Requieren evaluación subjetiva, y  describen el estado de un objetivo deseado, análisis de documentos, opiniones, observaciones documentadas, descripciones de casos representativos, etc.</a:t>
            </a: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21162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6: Ejemplo PMP">
            <a:extLst>
              <a:ext uri="{FF2B5EF4-FFF2-40B4-BE49-F238E27FC236}">
                <a16:creationId xmlns:a16="http://schemas.microsoft.com/office/drawing/2014/main" id="{AA5A2B27-8A8B-43EF-AF60-BD11A6E41202}"/>
              </a:ext>
            </a:extLst>
          </p:cNvPr>
          <p:cNvSpPr>
            <a:spLocks noGrp="1"/>
          </p:cNvSpPr>
          <p:nvPr>
            <p:ph type="ctrTitle"/>
          </p:nvPr>
        </p:nvSpPr>
        <p:spPr>
          <a:xfrm>
            <a:off x="317500" y="0"/>
            <a:ext cx="3732245" cy="961175"/>
          </a:xfrm>
        </p:spPr>
        <p:txBody>
          <a:bodyPr>
            <a:normAutofit/>
          </a:bodyPr>
          <a:lstStyle/>
          <a:p>
            <a:pPr algn="l"/>
            <a:r>
              <a:rPr lang="es-ES_tradnl" sz="4000" dirty="0"/>
              <a:t>Ejemplo PMP</a:t>
            </a:r>
          </a:p>
        </p:txBody>
      </p:sp>
      <p:pic>
        <p:nvPicPr>
          <p:cNvPr id="5" name="Picture 4" descr="Columnas de la tabla de ejemplo de PMP que incluye: &#10;&#10;Indicador;&#10;Definición, clasificación y unidad de medida del indicador;&#10;Desglose del indicador;&#10;Instrumento de levantamiento de datos;&#10;Frecuencia de levantamiento y reporte de los datos, y porcentaje de verificación de éstos;&#10;Responsabilidad de levantar y evaluar los datos.">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337593" y="1227772"/>
            <a:ext cx="11405916" cy="561975"/>
          </a:xfrm>
          <a:prstGeom prst="rect">
            <a:avLst/>
          </a:prstGeom>
        </p:spPr>
      </p:pic>
      <p:sp>
        <p:nvSpPr>
          <p:cNvPr id="6" name="TextBox 5" descr="Indicador: &#10;% de mujeres participantes involucradas en nuevas empresas comerciales seguras o libres de trabajo infantil en la cadena de suministro del cacao&#10;">
            <a:extLst>
              <a:ext uri="{FF2B5EF4-FFF2-40B4-BE49-F238E27FC236}">
                <a16:creationId xmlns:a16="http://schemas.microsoft.com/office/drawing/2014/main" id="{CED19662-6A06-487E-BB02-E65DD784FCBB}"/>
              </a:ext>
            </a:extLst>
          </p:cNvPr>
          <p:cNvSpPr txBox="1"/>
          <p:nvPr/>
        </p:nvSpPr>
        <p:spPr>
          <a:xfrm>
            <a:off x="337593" y="1790020"/>
            <a:ext cx="1528353" cy="3693319"/>
          </a:xfrm>
          <a:prstGeom prst="rect">
            <a:avLst/>
          </a:prstGeom>
          <a:noFill/>
        </p:spPr>
        <p:txBody>
          <a:bodyPr wrap="square" rtlCol="0">
            <a:spAutoFit/>
          </a:bodyPr>
          <a:lstStyle/>
          <a:p>
            <a:r>
              <a:rPr lang="es-CO" b="1" dirty="0"/>
              <a:t>% de mujeres participantes involucradas en nuevas empresas comerciales seguras o libres de trabajo infantil en la cadena de suministro del cacao</a:t>
            </a:r>
            <a:endParaRPr lang="es-CO" dirty="0"/>
          </a:p>
        </p:txBody>
      </p:sp>
      <p:sp>
        <p:nvSpPr>
          <p:cNvPr id="14" name="TextBox 13" descr="Definición, clasificación y unidad de medida del indicador:&#10;&#10;Definiciones:&#10;Comprometida: Trabajando en una empresa generadora de ingresos&#10;&#10;Emprendimiento Comercial: Actividad económica con derechos laborales y condiciones de trabajo aceptables.&#10;&#10;Numerador: N.º de mujeres participantes comprometidas con nuevos negocios seguros o libres de trabajo infantil&#10;&#10;Denominador: # total de mujeres participantes&#10;&#10;Unidad de Medida: Porcentaje&#10;&#10;Clasificación: Cumulativa&#10;&#10;Tipo: Cuantitativo&#10;">
            <a:extLst>
              <a:ext uri="{FF2B5EF4-FFF2-40B4-BE49-F238E27FC236}">
                <a16:creationId xmlns:a16="http://schemas.microsoft.com/office/drawing/2014/main" id="{D7469882-B957-4F6B-82F3-08CCDE66F993}"/>
              </a:ext>
            </a:extLst>
          </p:cNvPr>
          <p:cNvSpPr txBox="1"/>
          <p:nvPr/>
        </p:nvSpPr>
        <p:spPr>
          <a:xfrm>
            <a:off x="1865946" y="1859339"/>
            <a:ext cx="3963354"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Definiciones: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1" u="none" strike="noStrike" kern="1200" cap="none" spc="0" normalizeH="0" baseline="0" noProof="0" dirty="0">
                <a:ln>
                  <a:noFill/>
                </a:ln>
                <a:solidFill>
                  <a:prstClr val="black"/>
                </a:solidFill>
                <a:effectLst/>
                <a:uLnTx/>
                <a:uFillTx/>
                <a:latin typeface="Calibri" panose="020F0502020204030204"/>
                <a:ea typeface="+mn-ea"/>
                <a:cs typeface="+mn-cs"/>
              </a:rPr>
              <a:t>Comprometida: Trabajando en una empresa generadora de ingresos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1" u="none" strike="noStrike" kern="1200" cap="none" spc="0" normalizeH="0" baseline="0" noProof="0" dirty="0">
                <a:ln>
                  <a:noFill/>
                </a:ln>
                <a:solidFill>
                  <a:prstClr val="black"/>
                </a:solidFill>
                <a:effectLst/>
                <a:uLnTx/>
                <a:uFillTx/>
                <a:latin typeface="Calibri" panose="020F0502020204030204"/>
                <a:ea typeface="+mn-ea"/>
                <a:cs typeface="+mn-cs"/>
              </a:rPr>
              <a:t>Emprendimiento Comercial: </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Actividad económica con derechos laborales y condiciones de trabajo aceptables.</a:t>
            </a:r>
            <a:endPar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Numerador: </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N.º de mujeres participantes comprometidas con nuevos negocios seguros o libres de trabajo infantil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Denominador: </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 total de mujeres participantes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Unidad de Medida: </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Porcentaje</a:t>
            </a:r>
            <a:b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Clasificación: </a:t>
            </a: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Cumulativa</a:t>
            </a:r>
          </a:p>
          <a:p>
            <a:endParaRPr lang="es-CO" sz="1400" dirty="0"/>
          </a:p>
          <a:p>
            <a:r>
              <a:rPr lang="es-CO" sz="1400" b="1" dirty="0"/>
              <a:t>Tipo: </a:t>
            </a:r>
            <a:r>
              <a:rPr lang="es-CO" sz="1400" dirty="0"/>
              <a:t>Cuantitativo</a:t>
            </a:r>
          </a:p>
        </p:txBody>
      </p:sp>
      <p:grpSp>
        <p:nvGrpSpPr>
          <p:cNvPr id="3" name="Group 2" descr="Desglose del indicador:&#10;&#10;por distrito/&#10;Municipio&#10;&#10;Por edad (15-17,&#10;18+)">
            <a:extLst>
              <a:ext uri="{FF2B5EF4-FFF2-40B4-BE49-F238E27FC236}">
                <a16:creationId xmlns:a16="http://schemas.microsoft.com/office/drawing/2014/main" id="{DDD30C59-DF68-43BB-A9D3-B5B6A42657B2}"/>
              </a:ext>
            </a:extLst>
          </p:cNvPr>
          <p:cNvGrpSpPr/>
          <p:nvPr/>
        </p:nvGrpSpPr>
        <p:grpSpPr>
          <a:xfrm>
            <a:off x="5780449" y="1820151"/>
            <a:ext cx="1377997" cy="1863576"/>
            <a:chOff x="5780449" y="1820151"/>
            <a:chExt cx="1377997" cy="1863576"/>
          </a:xfrm>
        </p:grpSpPr>
        <p:sp>
          <p:nvSpPr>
            <p:cNvPr id="2" name="Rectangle 1">
              <a:extLst>
                <a:ext uri="{FF2B5EF4-FFF2-40B4-BE49-F238E27FC236}">
                  <a16:creationId xmlns:a16="http://schemas.microsoft.com/office/drawing/2014/main" id="{BF602FC3-04AE-4B5C-BE53-8B3B0519371A}"/>
                </a:ext>
              </a:extLst>
            </p:cNvPr>
            <p:cNvSpPr/>
            <p:nvPr/>
          </p:nvSpPr>
          <p:spPr>
            <a:xfrm>
              <a:off x="5780449" y="1820151"/>
              <a:ext cx="1286557" cy="186357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CO" dirty="0">
                <a:solidFill>
                  <a:schemeClr val="bg1"/>
                </a:solidFill>
              </a:endParaRPr>
            </a:p>
          </p:txBody>
        </p:sp>
        <p:sp>
          <p:nvSpPr>
            <p:cNvPr id="16" name="TextBox 15" descr="Desglose del indicador:&#10;&#10;por distrito/&#10;Municipio&#10;&#10;Por edad (15-17,&#10;18+)">
              <a:extLst>
                <a:ext uri="{FF2B5EF4-FFF2-40B4-BE49-F238E27FC236}">
                  <a16:creationId xmlns:a16="http://schemas.microsoft.com/office/drawing/2014/main" id="{BAEDE92F-EEBC-40C4-95AC-5352B3EA7B3C}"/>
                </a:ext>
              </a:extLst>
            </p:cNvPr>
            <p:cNvSpPr txBox="1"/>
            <p:nvPr/>
          </p:nvSpPr>
          <p:spPr>
            <a:xfrm>
              <a:off x="5780449" y="1859339"/>
              <a:ext cx="1377997" cy="1569660"/>
            </a:xfrm>
            <a:prstGeom prst="rect">
              <a:avLst/>
            </a:prstGeom>
            <a:noFill/>
          </p:spPr>
          <p:txBody>
            <a:bodyPr wrap="square" rtlCol="0">
              <a:spAutoFit/>
            </a:bodyPr>
            <a:lstStyle/>
            <a:p>
              <a:r>
                <a:rPr lang="es-CO" sz="1600" dirty="0"/>
                <a:t>por distrito/</a:t>
              </a:r>
            </a:p>
            <a:p>
              <a:r>
                <a:rPr lang="es-CO" sz="1600" dirty="0"/>
                <a:t>Municipio</a:t>
              </a:r>
            </a:p>
            <a:p>
              <a:endParaRPr lang="es-CO" sz="1600" dirty="0"/>
            </a:p>
            <a:p>
              <a:r>
                <a:rPr lang="es-CO" sz="1600" dirty="0"/>
                <a:t>Por edad (15-17,</a:t>
              </a:r>
            </a:p>
            <a:p>
              <a:r>
                <a:rPr lang="es-CO" sz="1600" dirty="0"/>
                <a:t>18+)</a:t>
              </a:r>
            </a:p>
          </p:txBody>
        </p:sp>
      </p:grpSp>
      <p:sp>
        <p:nvSpPr>
          <p:cNvPr id="9" name="Footer Placeholder 1">
            <a:extLst>
              <a:ext uri="{FF2B5EF4-FFF2-40B4-BE49-F238E27FC236}">
                <a16:creationId xmlns:a16="http://schemas.microsoft.com/office/drawing/2014/main" id="{9F4C36D2-8DA7-4F61-ADC8-94CF525FB3DE}"/>
              </a:ext>
            </a:extLst>
          </p:cNvPr>
          <p:cNvSpPr>
            <a:spLocks noGrp="1"/>
          </p:cNvSpPr>
          <p:nvPr>
            <p:ph type="ftr" sz="quarter" idx="11"/>
          </p:nvPr>
        </p:nvSpPr>
        <p:spPr>
          <a:xfrm>
            <a:off x="0"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87776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7: PMP Elementos: Desglose ">
            <a:extLst>
              <a:ext uri="{FF2B5EF4-FFF2-40B4-BE49-F238E27FC236}">
                <a16:creationId xmlns:a16="http://schemas.microsoft.com/office/drawing/2014/main" id="{6F1FE6B2-2885-46E8-BDEC-5CF4BB2D98D0}"/>
              </a:ext>
            </a:extLst>
          </p:cNvPr>
          <p:cNvSpPr>
            <a:spLocks noGrp="1"/>
          </p:cNvSpPr>
          <p:nvPr>
            <p:ph type="ctrTitle"/>
          </p:nvPr>
        </p:nvSpPr>
        <p:spPr>
          <a:xfrm>
            <a:off x="586409" y="0"/>
            <a:ext cx="10311540" cy="961175"/>
          </a:xfrm>
        </p:spPr>
        <p:txBody>
          <a:bodyPr>
            <a:normAutofit/>
          </a:bodyPr>
          <a:lstStyle/>
          <a:p>
            <a:pPr algn="l"/>
            <a:r>
              <a:rPr lang="es-ES_tradnl" sz="4400" dirty="0"/>
              <a:t>PMP Elementos: Desglose </a:t>
            </a:r>
          </a:p>
        </p:txBody>
      </p:sp>
      <p:sp>
        <p:nvSpPr>
          <p:cNvPr id="5" name="Rectangle 5" descr="El desglose brinda mayor detalle sobre los subgrupos de indicadores que pueden verse afectados de manera diferente por la programación&#10;&#10;Entre los tipos de desglose figuran:&#10;Sexo &#10;Edad&#10;Tamaño de la familia&#10;Ubicación geográfica&#10;&#10;&#10;CONSIDERE: El desglose requiere recursos: ¿Necesita usted toda esta información para la gestión del programa? Asigne recursos al desglose requerido.&#10;">
            <a:extLst>
              <a:ext uri="{FF2B5EF4-FFF2-40B4-BE49-F238E27FC236}">
                <a16:creationId xmlns:a16="http://schemas.microsoft.com/office/drawing/2014/main" id="{65107A54-8D1B-4296-98C1-0511611F174B}"/>
              </a:ext>
              <a:ext uri="{C183D7F6-B498-43B3-948B-1728B52AA6E4}">
                <adec:decorative xmlns:adec="http://schemas.microsoft.com/office/drawing/2017/decorative" val="0"/>
              </a:ext>
            </a:extLst>
          </p:cNvPr>
          <p:cNvSpPr txBox="1">
            <a:spLocks noChangeArrowheads="1"/>
          </p:cNvSpPr>
          <p:nvPr/>
        </p:nvSpPr>
        <p:spPr>
          <a:xfrm>
            <a:off x="397156" y="1232830"/>
            <a:ext cx="11108921" cy="46558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51"/>
              </a:spcBef>
              <a:spcAft>
                <a:spcPts val="151"/>
              </a:spcAft>
            </a:pPr>
            <a:r>
              <a:rPr lang="es-ES_tradnl" altLang="en-US" sz="2600" dirty="0"/>
              <a:t>El desglose brinda mayor detalle sobre los subgrupos de indicadores que pueden verse afectados de manera diferente por la programación</a:t>
            </a:r>
          </a:p>
          <a:p>
            <a:pPr>
              <a:spcBef>
                <a:spcPts val="151"/>
              </a:spcBef>
              <a:spcAft>
                <a:spcPts val="151"/>
              </a:spcAft>
            </a:pPr>
            <a:endParaRPr lang="es-ES_tradnl" altLang="en-US" sz="1100" dirty="0"/>
          </a:p>
          <a:p>
            <a:pPr>
              <a:spcBef>
                <a:spcPts val="151"/>
              </a:spcBef>
              <a:spcAft>
                <a:spcPts val="151"/>
              </a:spcAft>
            </a:pPr>
            <a:r>
              <a:rPr lang="es-ES_tradnl" altLang="en-US" sz="2600" dirty="0"/>
              <a:t>Entre los tipos de desglose figuran:</a:t>
            </a:r>
          </a:p>
          <a:p>
            <a:pPr lvl="1">
              <a:lnSpc>
                <a:spcPct val="110000"/>
              </a:lnSpc>
              <a:spcBef>
                <a:spcPts val="151"/>
              </a:spcBef>
              <a:spcAft>
                <a:spcPts val="151"/>
              </a:spcAft>
            </a:pPr>
            <a:r>
              <a:rPr lang="es-ES_tradnl" altLang="en-US" sz="2200" dirty="0"/>
              <a:t>Sexo </a:t>
            </a:r>
          </a:p>
          <a:p>
            <a:pPr lvl="1">
              <a:lnSpc>
                <a:spcPct val="110000"/>
              </a:lnSpc>
              <a:spcBef>
                <a:spcPts val="151"/>
              </a:spcBef>
              <a:spcAft>
                <a:spcPts val="151"/>
              </a:spcAft>
            </a:pPr>
            <a:r>
              <a:rPr lang="es-ES_tradnl" altLang="en-US" sz="2200" dirty="0"/>
              <a:t>Edad</a:t>
            </a:r>
          </a:p>
          <a:p>
            <a:pPr lvl="1">
              <a:lnSpc>
                <a:spcPct val="110000"/>
              </a:lnSpc>
              <a:spcBef>
                <a:spcPts val="151"/>
              </a:spcBef>
              <a:spcAft>
                <a:spcPts val="151"/>
              </a:spcAft>
            </a:pPr>
            <a:r>
              <a:rPr lang="es-ES_tradnl" altLang="en-US" sz="2200" dirty="0"/>
              <a:t>Tamaño de la familia</a:t>
            </a:r>
          </a:p>
          <a:p>
            <a:pPr lvl="1">
              <a:lnSpc>
                <a:spcPct val="110000"/>
              </a:lnSpc>
              <a:spcBef>
                <a:spcPts val="151"/>
              </a:spcBef>
              <a:spcAft>
                <a:spcPts val="151"/>
              </a:spcAft>
            </a:pPr>
            <a:r>
              <a:rPr lang="es-ES_tradnl" altLang="en-US" sz="2200" dirty="0"/>
              <a:t>Ubicación geográfica</a:t>
            </a:r>
          </a:p>
          <a:p>
            <a:pPr algn="ctr">
              <a:buFontTx/>
              <a:buNone/>
            </a:pPr>
            <a:endParaRPr lang="es-ES_tradnl" altLang="en-US" sz="1400" dirty="0">
              <a:solidFill>
                <a:srgbClr val="002F6C"/>
              </a:solidFill>
            </a:endParaRPr>
          </a:p>
          <a:p>
            <a:pPr marL="746125">
              <a:buFont typeface="Arial" panose="020B0604020202020204" pitchFamily="34" charset="0"/>
              <a:buNone/>
            </a:pPr>
            <a:endParaRPr lang="es-ES_tradnl" altLang="en-US" sz="2200" i="1" dirty="0">
              <a:solidFill>
                <a:srgbClr val="002F6C"/>
              </a:solidFill>
            </a:endParaRPr>
          </a:p>
          <a:p>
            <a:pPr marL="746125">
              <a:buFont typeface="Arial" panose="020B0604020202020204" pitchFamily="34" charset="0"/>
              <a:buNone/>
            </a:pPr>
            <a:r>
              <a:rPr lang="es-ES_tradnl" altLang="en-US" sz="2200" i="1" dirty="0">
                <a:solidFill>
                  <a:srgbClr val="002F6C"/>
                </a:solidFill>
              </a:rPr>
              <a:t>CONSIDERE: El desglose requiere recursos: ¿Necesita usted toda esta información para la gestión del programa? Asigne recursos al desglose requerido.</a:t>
            </a:r>
          </a:p>
        </p:txBody>
      </p:sp>
      <p:sp>
        <p:nvSpPr>
          <p:cNvPr id="6" name="Rectangle 5">
            <a:extLst>
              <a:ext uri="{FF2B5EF4-FFF2-40B4-BE49-F238E27FC236}">
                <a16:creationId xmlns:a16="http://schemas.microsoft.com/office/drawing/2014/main" id="{C4752877-6436-4D8C-94EE-C3F6C0148D0C}"/>
              </a:ext>
              <a:ext uri="{C183D7F6-B498-43B3-948B-1728B52AA6E4}">
                <adec:decorative xmlns:adec="http://schemas.microsoft.com/office/drawing/2017/decorative" val="1"/>
              </a:ext>
            </a:extLst>
          </p:cNvPr>
          <p:cNvSpPr/>
          <p:nvPr/>
        </p:nvSpPr>
        <p:spPr>
          <a:xfrm>
            <a:off x="4130620" y="2499850"/>
            <a:ext cx="4572000" cy="1477328"/>
          </a:xfrm>
          <a:prstGeom prst="rect">
            <a:avLst/>
          </a:prstGeom>
        </p:spPr>
        <p:txBody>
          <a:bodyPr>
            <a:spAutoFit/>
          </a:bodyPr>
          <a:lstStyle/>
          <a:p>
            <a:pPr marL="796925" lvl="1" indent="-342900">
              <a:spcBef>
                <a:spcPts val="151"/>
              </a:spcBef>
              <a:spcAft>
                <a:spcPts val="151"/>
              </a:spcAft>
              <a:buFont typeface="Arial" panose="020B0604020202020204" pitchFamily="34" charset="0"/>
              <a:buChar char="•"/>
            </a:pPr>
            <a:r>
              <a:rPr lang="es-ES_tradnl" sz="2000" dirty="0">
                <a:cs typeface="Gill Sans MT"/>
              </a:rPr>
              <a:t>Sector</a:t>
            </a:r>
          </a:p>
          <a:p>
            <a:pPr marL="796925" lvl="1" indent="-342900">
              <a:spcBef>
                <a:spcPts val="151"/>
              </a:spcBef>
              <a:spcAft>
                <a:spcPts val="151"/>
              </a:spcAft>
              <a:buFont typeface="Arial" panose="020B0604020202020204" pitchFamily="34" charset="0"/>
              <a:buChar char="•"/>
            </a:pPr>
            <a:r>
              <a:rPr lang="es-ES_tradnl" sz="2000" dirty="0">
                <a:cs typeface="Gill Sans MT"/>
              </a:rPr>
              <a:t>Tipo de organización</a:t>
            </a:r>
          </a:p>
          <a:p>
            <a:pPr marL="796925" lvl="1" indent="-342900">
              <a:spcBef>
                <a:spcPts val="151"/>
              </a:spcBef>
              <a:spcAft>
                <a:spcPts val="151"/>
              </a:spcAft>
              <a:buFont typeface="Arial" panose="020B0604020202020204" pitchFamily="34" charset="0"/>
              <a:buChar char="•"/>
            </a:pPr>
            <a:r>
              <a:rPr lang="es-ES_tradnl" sz="2000" dirty="0">
                <a:cs typeface="Gill Sans MT"/>
              </a:rPr>
              <a:t>Tipo de servicio</a:t>
            </a:r>
          </a:p>
          <a:p>
            <a:pPr marL="796925" lvl="1" indent="-342900">
              <a:spcBef>
                <a:spcPts val="151"/>
              </a:spcBef>
              <a:spcAft>
                <a:spcPts val="151"/>
              </a:spcAft>
              <a:buFont typeface="Arial" panose="020B0604020202020204" pitchFamily="34" charset="0"/>
              <a:buChar char="•"/>
            </a:pPr>
            <a:r>
              <a:rPr lang="es-ES_tradnl" sz="2000" dirty="0"/>
              <a:t>Tipo de capacitación</a:t>
            </a:r>
            <a:endParaRPr lang="es-ES_tradnl" sz="1200" dirty="0"/>
          </a:p>
        </p:txBody>
      </p:sp>
      <p:sp>
        <p:nvSpPr>
          <p:cNvPr id="2" name="Footer Placeholder 1">
            <a:extLst>
              <a:ext uri="{FF2B5EF4-FFF2-40B4-BE49-F238E27FC236}">
                <a16:creationId xmlns:a16="http://schemas.microsoft.com/office/drawing/2014/main" id="{68FE19B2-7F5E-43C9-A92F-8915FA46AD85}"/>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827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8: Ejemplo PMP">
            <a:extLst>
              <a:ext uri="{FF2B5EF4-FFF2-40B4-BE49-F238E27FC236}">
                <a16:creationId xmlns:a16="http://schemas.microsoft.com/office/drawing/2014/main" id="{AA5A2B27-8A8B-43EF-AF60-BD11A6E41202}"/>
              </a:ext>
            </a:extLst>
          </p:cNvPr>
          <p:cNvSpPr>
            <a:spLocks noGrp="1"/>
          </p:cNvSpPr>
          <p:nvPr>
            <p:ph type="ctrTitle"/>
          </p:nvPr>
        </p:nvSpPr>
        <p:spPr>
          <a:xfrm>
            <a:off x="355600" y="0"/>
            <a:ext cx="3732245" cy="961175"/>
          </a:xfrm>
        </p:spPr>
        <p:txBody>
          <a:bodyPr>
            <a:normAutofit/>
          </a:bodyPr>
          <a:lstStyle/>
          <a:p>
            <a:pPr algn="l"/>
            <a:r>
              <a:rPr lang="es-ES_tradnl" sz="4000" dirty="0"/>
              <a:t>Ejemplo PMP</a:t>
            </a:r>
          </a:p>
        </p:txBody>
      </p:sp>
      <p:pic>
        <p:nvPicPr>
          <p:cNvPr id="5" name="Picture 4" descr="Columnas de la tabla de ejemplo de PMP que incluye: &#10;&#10;Indicador;&#10;Definición, clasificación y unidad de medida del indicador;&#10;Desglose del indicador;&#10;Instrumento de levantamiento de datos;&#10;Frecuencia de levantamiento y reporte de los datos, y porcentaje de verificación de éstos;&#10;Responsabilidad de levantar y evaluar los datos.">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337593" y="1227772"/>
            <a:ext cx="11405916" cy="561975"/>
          </a:xfrm>
          <a:prstGeom prst="rect">
            <a:avLst/>
          </a:prstGeom>
        </p:spPr>
      </p:pic>
      <p:sp>
        <p:nvSpPr>
          <p:cNvPr id="6" name="TextBox 5" descr="Indicador: &#10;&#10;% de mujeres participantes involucradas en nuevas empresas comerciales seguras o libres de trabajo infantil en la cadena de suministro del cacao&#10;">
            <a:extLst>
              <a:ext uri="{FF2B5EF4-FFF2-40B4-BE49-F238E27FC236}">
                <a16:creationId xmlns:a16="http://schemas.microsoft.com/office/drawing/2014/main" id="{CED19662-6A06-487E-BB02-E65DD784FCBB}"/>
              </a:ext>
            </a:extLst>
          </p:cNvPr>
          <p:cNvSpPr txBox="1"/>
          <p:nvPr/>
        </p:nvSpPr>
        <p:spPr>
          <a:xfrm>
            <a:off x="337593" y="1790020"/>
            <a:ext cx="1621836" cy="3416320"/>
          </a:xfrm>
          <a:prstGeom prst="rect">
            <a:avLst/>
          </a:prstGeom>
          <a:noFill/>
        </p:spPr>
        <p:txBody>
          <a:bodyPr wrap="square" rtlCol="0">
            <a:spAutoFit/>
          </a:bodyPr>
          <a:lstStyle/>
          <a:p>
            <a:r>
              <a:rPr lang="es-ES_tradnl" b="1" dirty="0"/>
              <a:t>% de mujeres participantes involucradas en nuevas empresas comerciales seguras o libres de trabajo infantil en la cadena de suministro del cacao</a:t>
            </a:r>
            <a:endParaRPr lang="es-ES_tradnl" dirty="0"/>
          </a:p>
        </p:txBody>
      </p:sp>
      <p:sp>
        <p:nvSpPr>
          <p:cNvPr id="14" name="TextBox 13" descr="Definición, clasificación y unidad de medida del indicador:&#10;&#10;Definiciones:&#10;Comprometida: Trabajando en una empresa generadora de ingresos&#10;Emprendimiento Comercial: Actividad económica con derechos laborales y condiciones de trabajo aceptables.&#10;Numerador: N.º de mujeres participantes comprometidas con nuevos negocios seguros o libres de trabajo infantil&#10;Denominador: # total de mujeres participantes&#10;Unidad de Medida: Porcentaje&#10;Clasificación: Cumulativa&#10;Tipo: Cuantitativo">
            <a:extLst>
              <a:ext uri="{FF2B5EF4-FFF2-40B4-BE49-F238E27FC236}">
                <a16:creationId xmlns:a16="http://schemas.microsoft.com/office/drawing/2014/main" id="{D7469882-B957-4F6B-82F3-08CCDE66F993}"/>
              </a:ext>
            </a:extLst>
          </p:cNvPr>
          <p:cNvSpPr txBox="1"/>
          <p:nvPr/>
        </p:nvSpPr>
        <p:spPr>
          <a:xfrm>
            <a:off x="1865946" y="1789747"/>
            <a:ext cx="3925254" cy="3539430"/>
          </a:xfrm>
          <a:prstGeom prst="rect">
            <a:avLst/>
          </a:prstGeom>
          <a:noFill/>
        </p:spPr>
        <p:txBody>
          <a:bodyPr wrap="square" rtlCol="0">
            <a:spAutoFit/>
          </a:bodyPr>
          <a:lstStyle/>
          <a:p>
            <a:r>
              <a:rPr lang="es-CO" sz="1600" b="1" dirty="0"/>
              <a:t>Definiciones:</a:t>
            </a:r>
          </a:p>
          <a:p>
            <a:r>
              <a:rPr lang="es-CO" sz="1600" i="1" dirty="0"/>
              <a:t>Comprometida: Trabajando en una empresa generadora de ingresos</a:t>
            </a:r>
          </a:p>
          <a:p>
            <a:r>
              <a:rPr lang="es-CO" sz="1600" i="1" dirty="0"/>
              <a:t>Emprendimiento Comercial: </a:t>
            </a:r>
            <a:r>
              <a:rPr lang="es-CO" sz="1600" dirty="0"/>
              <a:t>Actividad económica con derechos laborales y condiciones de trabajo aceptables.</a:t>
            </a:r>
            <a:endParaRPr lang="es-CO" sz="1600" b="1" dirty="0"/>
          </a:p>
          <a:p>
            <a:r>
              <a:rPr lang="es-CO" sz="1600" b="1" dirty="0"/>
              <a:t>Numerador: </a:t>
            </a:r>
            <a:r>
              <a:rPr lang="es-CO" sz="1600" dirty="0"/>
              <a:t>N.º de mujeres participantes comprometidas con nuevos negocios seguros o libres de trabajo infantil</a:t>
            </a:r>
          </a:p>
          <a:p>
            <a:r>
              <a:rPr lang="es-CO" sz="1600" b="1" dirty="0"/>
              <a:t>Denominador: </a:t>
            </a:r>
            <a:r>
              <a:rPr lang="es-CO" sz="1600" dirty="0"/>
              <a:t># total de mujeres participantes</a:t>
            </a:r>
          </a:p>
          <a:p>
            <a:r>
              <a:rPr lang="es-CO" sz="1600" b="1" dirty="0"/>
              <a:t>Unidad de Medida: </a:t>
            </a:r>
            <a:r>
              <a:rPr lang="es-CO" sz="1600" dirty="0"/>
              <a:t>Porcentaje</a:t>
            </a:r>
            <a:br>
              <a:rPr lang="es-CO" sz="1600" dirty="0"/>
            </a:br>
            <a:r>
              <a:rPr lang="es-CO" sz="1600" b="1" dirty="0"/>
              <a:t>Clasificación: </a:t>
            </a:r>
            <a:r>
              <a:rPr lang="es-CO" sz="1600" dirty="0"/>
              <a:t>Cumulativa</a:t>
            </a:r>
            <a:endParaRPr lang="es-CO" sz="1000" dirty="0"/>
          </a:p>
          <a:p>
            <a:r>
              <a:rPr lang="es-CO" sz="1600" b="1" dirty="0"/>
              <a:t>Tipo: </a:t>
            </a:r>
            <a:r>
              <a:rPr lang="es-CO" sz="1600" dirty="0"/>
              <a:t>Cuantitativo</a:t>
            </a:r>
          </a:p>
        </p:txBody>
      </p:sp>
      <p:sp>
        <p:nvSpPr>
          <p:cNvPr id="16" name="TextBox 15" descr="Desglose del indicador:&#10;por distrito/&#10;Municipio&#10;&#10;Por edad (15-17,&#10;18+)">
            <a:extLst>
              <a:ext uri="{FF2B5EF4-FFF2-40B4-BE49-F238E27FC236}">
                <a16:creationId xmlns:a16="http://schemas.microsoft.com/office/drawing/2014/main" id="{BAEDE92F-EEBC-40C4-95AC-5352B3EA7B3C}"/>
              </a:ext>
            </a:extLst>
          </p:cNvPr>
          <p:cNvSpPr txBox="1"/>
          <p:nvPr/>
        </p:nvSpPr>
        <p:spPr>
          <a:xfrm>
            <a:off x="5754323" y="1859339"/>
            <a:ext cx="1377997" cy="1569660"/>
          </a:xfrm>
          <a:prstGeom prst="rect">
            <a:avLst/>
          </a:prstGeom>
          <a:noFill/>
        </p:spPr>
        <p:txBody>
          <a:bodyPr wrap="square" rtlCol="0">
            <a:spAutoFit/>
          </a:bodyPr>
          <a:lstStyle/>
          <a:p>
            <a:r>
              <a:rPr lang="es-CO" sz="1600" dirty="0"/>
              <a:t>por distrito/</a:t>
            </a:r>
          </a:p>
          <a:p>
            <a:r>
              <a:rPr lang="es-CO" sz="1600" dirty="0"/>
              <a:t>Municipio</a:t>
            </a:r>
          </a:p>
          <a:p>
            <a:endParaRPr lang="es-CO" sz="1600" dirty="0"/>
          </a:p>
          <a:p>
            <a:r>
              <a:rPr lang="es-CO" sz="1600" dirty="0"/>
              <a:t>Por edad (15-17,</a:t>
            </a:r>
          </a:p>
          <a:p>
            <a:r>
              <a:rPr lang="es-CO" sz="1600" dirty="0"/>
              <a:t>18+)</a:t>
            </a:r>
          </a:p>
        </p:txBody>
      </p:sp>
      <p:sp>
        <p:nvSpPr>
          <p:cNvPr id="18" name="TextBox 17" descr="Instrumento de levantamiento de datos:&#10;&#10;Formularios&#10;de Ingresos/Egresos familiares&#10;(preguntas 8 y 9)&#10;">
            <a:extLst>
              <a:ext uri="{FF2B5EF4-FFF2-40B4-BE49-F238E27FC236}">
                <a16:creationId xmlns:a16="http://schemas.microsoft.com/office/drawing/2014/main" id="{046D76AB-F6B6-42BF-B899-4C954943241B}"/>
              </a:ext>
            </a:extLst>
          </p:cNvPr>
          <p:cNvSpPr txBox="1"/>
          <p:nvPr/>
        </p:nvSpPr>
        <p:spPr>
          <a:xfrm>
            <a:off x="7093131" y="1820150"/>
            <a:ext cx="1632858"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es-ES_tradnl" sz="1600" dirty="0"/>
              <a:t>Formularios</a:t>
            </a:r>
          </a:p>
          <a:p>
            <a:r>
              <a:rPr lang="es-ES_tradnl" sz="1600" dirty="0"/>
              <a:t>de Ingresos/Egresos familiares</a:t>
            </a:r>
          </a:p>
          <a:p>
            <a:r>
              <a:rPr lang="es-ES_tradnl" sz="1600" dirty="0"/>
              <a:t>(preguntas 8 y 9)</a:t>
            </a:r>
          </a:p>
        </p:txBody>
      </p:sp>
      <p:sp>
        <p:nvSpPr>
          <p:cNvPr id="8" name="Footer Placeholder 1">
            <a:extLst>
              <a:ext uri="{FF2B5EF4-FFF2-40B4-BE49-F238E27FC236}">
                <a16:creationId xmlns:a16="http://schemas.microsoft.com/office/drawing/2014/main" id="{F465B483-9EB1-433B-9A0F-43B7D75C2379}"/>
              </a:ext>
            </a:extLst>
          </p:cNvPr>
          <p:cNvSpPr>
            <a:spLocks noGrp="1"/>
          </p:cNvSpPr>
          <p:nvPr>
            <p:ph type="ftr" sz="quarter" idx="11"/>
          </p:nvPr>
        </p:nvSpPr>
        <p:spPr>
          <a:xfrm>
            <a:off x="0"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57935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59: PMP Elementos: Instrumentos para el Levantamiento de Datos">
            <a:extLst>
              <a:ext uri="{FF2B5EF4-FFF2-40B4-BE49-F238E27FC236}">
                <a16:creationId xmlns:a16="http://schemas.microsoft.com/office/drawing/2014/main" id="{6F1FE6B2-2885-46E8-BDEC-5CF4BB2D98D0}"/>
              </a:ext>
            </a:extLst>
          </p:cNvPr>
          <p:cNvSpPr>
            <a:spLocks noGrp="1"/>
          </p:cNvSpPr>
          <p:nvPr>
            <p:ph type="ctrTitle"/>
          </p:nvPr>
        </p:nvSpPr>
        <p:spPr>
          <a:xfrm>
            <a:off x="659793" y="383531"/>
            <a:ext cx="10770207" cy="961175"/>
          </a:xfrm>
        </p:spPr>
        <p:txBody>
          <a:bodyPr>
            <a:normAutofit fontScale="90000"/>
          </a:bodyPr>
          <a:lstStyle/>
          <a:p>
            <a:pPr algn="l"/>
            <a:r>
              <a:rPr lang="es-ES_tradnl" sz="4400" dirty="0"/>
              <a:t>PMP Elementos: Instrumentos para el Levantamiento de Datos</a:t>
            </a:r>
          </a:p>
        </p:txBody>
      </p:sp>
      <p:sp>
        <p:nvSpPr>
          <p:cNvPr id="5" name="Content Placeholder 2" descr="Instrumentos&#10;Encuestas&#10;Formularios de admisión&#10;Guías de entrevista&#10;Guías de discusión de grupos de enfoque&#10;Registros de asistencia&#10;Pruebas de conocimientos o competencias.&#10;Observación (por ejemplo, fotos, listas de verificación)&#10;">
            <a:extLst>
              <a:ext uri="{FF2B5EF4-FFF2-40B4-BE49-F238E27FC236}">
                <a16:creationId xmlns:a16="http://schemas.microsoft.com/office/drawing/2014/main" id="{C3CEB11D-777F-4419-8A90-EB88FAC8F29A}"/>
              </a:ext>
            </a:extLst>
          </p:cNvPr>
          <p:cNvSpPr txBox="1">
            <a:spLocks/>
          </p:cNvSpPr>
          <p:nvPr/>
        </p:nvSpPr>
        <p:spPr>
          <a:xfrm>
            <a:off x="850338" y="1521892"/>
            <a:ext cx="4293162" cy="420405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b="1" dirty="0"/>
              <a:t>Instrumentos</a:t>
            </a:r>
          </a:p>
          <a:p>
            <a:pPr>
              <a:lnSpc>
                <a:spcPct val="110000"/>
              </a:lnSpc>
              <a:spcBef>
                <a:spcPts val="0"/>
              </a:spcBef>
            </a:pPr>
            <a:r>
              <a:rPr lang="es-ES_tradnl" sz="2400" dirty="0"/>
              <a:t>Encuestas</a:t>
            </a:r>
          </a:p>
          <a:p>
            <a:pPr>
              <a:lnSpc>
                <a:spcPct val="110000"/>
              </a:lnSpc>
              <a:spcBef>
                <a:spcPts val="0"/>
              </a:spcBef>
            </a:pPr>
            <a:r>
              <a:rPr lang="es-ES_tradnl" sz="2400" dirty="0"/>
              <a:t>Formularios de admisión</a:t>
            </a:r>
          </a:p>
          <a:p>
            <a:pPr>
              <a:lnSpc>
                <a:spcPct val="110000"/>
              </a:lnSpc>
              <a:spcBef>
                <a:spcPts val="0"/>
              </a:spcBef>
            </a:pPr>
            <a:r>
              <a:rPr lang="es-ES_tradnl" sz="2400" dirty="0"/>
              <a:t>Guías de entrevista</a:t>
            </a:r>
          </a:p>
          <a:p>
            <a:pPr>
              <a:lnSpc>
                <a:spcPct val="110000"/>
              </a:lnSpc>
              <a:spcBef>
                <a:spcPts val="0"/>
              </a:spcBef>
            </a:pPr>
            <a:r>
              <a:rPr lang="es-ES_tradnl" sz="2400" dirty="0"/>
              <a:t>Guías de discusión de grupos de enfoque</a:t>
            </a:r>
          </a:p>
          <a:p>
            <a:pPr>
              <a:lnSpc>
                <a:spcPct val="110000"/>
              </a:lnSpc>
              <a:spcBef>
                <a:spcPts val="0"/>
              </a:spcBef>
            </a:pPr>
            <a:r>
              <a:rPr lang="es-ES_tradnl" sz="2400" dirty="0"/>
              <a:t>Registros de asistencia</a:t>
            </a:r>
          </a:p>
          <a:p>
            <a:pPr>
              <a:lnSpc>
                <a:spcPct val="110000"/>
              </a:lnSpc>
              <a:spcBef>
                <a:spcPts val="0"/>
              </a:spcBef>
            </a:pPr>
            <a:r>
              <a:rPr lang="es-ES_tradnl" sz="2400" dirty="0"/>
              <a:t>Pruebas de conocimientos o competencias.</a:t>
            </a:r>
          </a:p>
          <a:p>
            <a:pPr>
              <a:lnSpc>
                <a:spcPct val="110000"/>
              </a:lnSpc>
              <a:spcBef>
                <a:spcPts val="0"/>
              </a:spcBef>
            </a:pPr>
            <a:r>
              <a:rPr lang="es-ES_tradnl" sz="2400" dirty="0"/>
              <a:t>Observación (por ejemplo, fotos, listas de verificación)</a:t>
            </a:r>
          </a:p>
        </p:txBody>
      </p:sp>
      <p:sp>
        <p:nvSpPr>
          <p:cNvPr id="6" name="Rectangle 5" descr="Fuentes primarias y secundarias de datos &#10;Beneficiarios&#10;Proveedores de servicio&#10;Otras organizaciones locales&#10;Socios del Proyecto&#10;Gobierno&#10;Otros donantes&#10;Otros registros del Proyecto&#10;Informes y estudios&#10;Estadísticas gubernamentales&#10;">
            <a:extLst>
              <a:ext uri="{FF2B5EF4-FFF2-40B4-BE49-F238E27FC236}">
                <a16:creationId xmlns:a16="http://schemas.microsoft.com/office/drawing/2014/main" id="{E8E85E49-5CF0-43C8-9130-6196D23C4715}"/>
              </a:ext>
            </a:extLst>
          </p:cNvPr>
          <p:cNvSpPr/>
          <p:nvPr/>
        </p:nvSpPr>
        <p:spPr>
          <a:xfrm>
            <a:off x="5768325" y="1494644"/>
            <a:ext cx="5907153" cy="4979825"/>
          </a:xfrm>
          <a:prstGeom prst="rect">
            <a:avLst/>
          </a:prstGeom>
        </p:spPr>
        <p:txBody>
          <a:bodyPr wrap="square">
            <a:spAutoFit/>
          </a:bodyPr>
          <a:lstStyle/>
          <a:p>
            <a:r>
              <a:rPr lang="es-ES_tradnl" sz="2800" b="1" dirty="0"/>
              <a:t>Fuentes primarias y secundarias de datos </a:t>
            </a:r>
          </a:p>
          <a:p>
            <a:pPr marL="228600" indent="-228600">
              <a:lnSpc>
                <a:spcPct val="110000"/>
              </a:lnSpc>
              <a:buFont typeface="Arial" panose="020B0604020202020204" pitchFamily="34" charset="0"/>
              <a:buChar char="•"/>
            </a:pPr>
            <a:r>
              <a:rPr lang="es-ES_tradnl" sz="2400" dirty="0"/>
              <a:t>Beneficiarios</a:t>
            </a:r>
          </a:p>
          <a:p>
            <a:pPr marL="228600" indent="-228600">
              <a:lnSpc>
                <a:spcPct val="110000"/>
              </a:lnSpc>
              <a:buFont typeface="Arial" panose="020B0604020202020204" pitchFamily="34" charset="0"/>
              <a:buChar char="•"/>
            </a:pPr>
            <a:r>
              <a:rPr lang="es-ES_tradnl" sz="2400" dirty="0"/>
              <a:t>Proveedores de servicio</a:t>
            </a:r>
          </a:p>
          <a:p>
            <a:pPr marL="228600" indent="-228600">
              <a:lnSpc>
                <a:spcPct val="110000"/>
              </a:lnSpc>
              <a:buFont typeface="Arial" panose="020B0604020202020204" pitchFamily="34" charset="0"/>
              <a:buChar char="•"/>
            </a:pPr>
            <a:r>
              <a:rPr lang="es-ES_tradnl" sz="2400" dirty="0"/>
              <a:t>Otras organizaciones locales</a:t>
            </a:r>
          </a:p>
          <a:p>
            <a:pPr marL="228600" indent="-228600">
              <a:lnSpc>
                <a:spcPct val="110000"/>
              </a:lnSpc>
              <a:buFont typeface="Arial" panose="020B0604020202020204" pitchFamily="34" charset="0"/>
              <a:buChar char="•"/>
            </a:pPr>
            <a:r>
              <a:rPr lang="es-ES_tradnl" sz="2400" dirty="0"/>
              <a:t>Socios del Proyecto</a:t>
            </a:r>
          </a:p>
          <a:p>
            <a:pPr marL="228600" indent="-228600">
              <a:lnSpc>
                <a:spcPct val="110000"/>
              </a:lnSpc>
              <a:buFont typeface="Arial" panose="020B0604020202020204" pitchFamily="34" charset="0"/>
              <a:buChar char="•"/>
            </a:pPr>
            <a:r>
              <a:rPr lang="es-ES_tradnl" sz="2400" dirty="0"/>
              <a:t>Gobierno</a:t>
            </a:r>
          </a:p>
          <a:p>
            <a:pPr marL="228600" indent="-228600">
              <a:lnSpc>
                <a:spcPct val="110000"/>
              </a:lnSpc>
              <a:buFont typeface="Arial" panose="020B0604020202020204" pitchFamily="34" charset="0"/>
              <a:buChar char="•"/>
            </a:pPr>
            <a:r>
              <a:rPr lang="es-ES_tradnl" sz="2400" dirty="0"/>
              <a:t>Otros donantes</a:t>
            </a:r>
          </a:p>
          <a:p>
            <a:pPr marL="228600" indent="-228600">
              <a:lnSpc>
                <a:spcPct val="110000"/>
              </a:lnSpc>
              <a:buFont typeface="Arial" panose="020B0604020202020204" pitchFamily="34" charset="0"/>
              <a:buChar char="•"/>
            </a:pPr>
            <a:r>
              <a:rPr lang="es-ES_tradnl" sz="2400" dirty="0"/>
              <a:t>Otros registros del Proyecto</a:t>
            </a:r>
          </a:p>
          <a:p>
            <a:pPr marL="228600" indent="-228600">
              <a:lnSpc>
                <a:spcPct val="110000"/>
              </a:lnSpc>
              <a:buFont typeface="Arial" panose="020B0604020202020204" pitchFamily="34" charset="0"/>
              <a:buChar char="•"/>
            </a:pPr>
            <a:r>
              <a:rPr lang="es-ES_tradnl" sz="2400" dirty="0"/>
              <a:t>Informes y estudios</a:t>
            </a:r>
          </a:p>
          <a:p>
            <a:pPr marL="228600" indent="-228600">
              <a:lnSpc>
                <a:spcPct val="110000"/>
              </a:lnSpc>
              <a:buFont typeface="Arial" panose="020B0604020202020204" pitchFamily="34" charset="0"/>
              <a:buChar char="•"/>
            </a:pPr>
            <a:r>
              <a:rPr lang="es-ES_tradnl" sz="2400" dirty="0"/>
              <a:t>Estadísticas gubernamentales</a:t>
            </a:r>
          </a:p>
          <a:p>
            <a:endParaRPr lang="es-ES_tradnl" sz="2400" dirty="0"/>
          </a:p>
        </p:txBody>
      </p:sp>
      <p:sp>
        <p:nvSpPr>
          <p:cNvPr id="2" name="Footer Placeholder 1">
            <a:extLst>
              <a:ext uri="{FF2B5EF4-FFF2-40B4-BE49-F238E27FC236}">
                <a16:creationId xmlns:a16="http://schemas.microsoft.com/office/drawing/2014/main" id="{68FE19B2-7F5E-43C9-A92F-8915FA46AD85}"/>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3356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6: ¿Qué es un Indicador?">
            <a:extLst>
              <a:ext uri="{FF2B5EF4-FFF2-40B4-BE49-F238E27FC236}">
                <a16:creationId xmlns:a16="http://schemas.microsoft.com/office/drawing/2014/main" id="{AA5A2B27-8A8B-43EF-AF60-BD11A6E41202}"/>
              </a:ext>
              <a:ext uri="{C183D7F6-B498-43B3-948B-1728B52AA6E4}">
                <adec:decorative xmlns:adec="http://schemas.microsoft.com/office/drawing/2017/decorative" val="0"/>
              </a:ext>
            </a:extLst>
          </p:cNvPr>
          <p:cNvSpPr>
            <a:spLocks noGrp="1"/>
          </p:cNvSpPr>
          <p:nvPr>
            <p:ph type="ctrTitle"/>
          </p:nvPr>
        </p:nvSpPr>
        <p:spPr>
          <a:xfrm>
            <a:off x="574158" y="104931"/>
            <a:ext cx="10276913" cy="961175"/>
          </a:xfrm>
        </p:spPr>
        <p:txBody>
          <a:bodyPr>
            <a:normAutofit/>
          </a:bodyPr>
          <a:lstStyle/>
          <a:p>
            <a:pPr algn="l"/>
            <a:r>
              <a:rPr lang="es-ES_tradnl" sz="4400" dirty="0"/>
              <a:t>¿Qué es un Indicador?</a:t>
            </a:r>
          </a:p>
        </p:txBody>
      </p:sp>
      <p:sp>
        <p:nvSpPr>
          <p:cNvPr id="8" name="TextBox 7" descr="Una unidad de medida utilizada para hacer seguimiento al avance hacia los resultados en términos de productos, resultados y objetivo del proyecto.&#10;">
            <a:extLst>
              <a:ext uri="{FF2B5EF4-FFF2-40B4-BE49-F238E27FC236}">
                <a16:creationId xmlns:a16="http://schemas.microsoft.com/office/drawing/2014/main" id="{C75755CD-C39D-4400-8E27-3DAA6CF166C5}"/>
              </a:ext>
            </a:extLst>
          </p:cNvPr>
          <p:cNvSpPr txBox="1"/>
          <p:nvPr/>
        </p:nvSpPr>
        <p:spPr>
          <a:xfrm>
            <a:off x="524297" y="767446"/>
            <a:ext cx="11178130" cy="1815882"/>
          </a:xfrm>
          <a:prstGeom prst="rect">
            <a:avLst/>
          </a:prstGeom>
          <a:noFill/>
        </p:spPr>
        <p:txBody>
          <a:bodyPr wrap="square">
            <a:spAutoFit/>
          </a:bodyPr>
          <a:lstStyle/>
          <a:p>
            <a:pPr marL="0" indent="0">
              <a:buNone/>
            </a:pPr>
            <a:endParaRPr lang="es-ES_tradnl" sz="2800" b="1" dirty="0"/>
          </a:p>
          <a:p>
            <a:pPr marL="0" indent="0">
              <a:buNone/>
            </a:pPr>
            <a:r>
              <a:rPr lang="es-ES_tradnl" sz="2800" b="1" dirty="0"/>
              <a:t>Una unidad de medida utilizada para hacer seguimiento al avance hacia los resultados en términos de productos, resultados y objetivo del proyecto.</a:t>
            </a:r>
            <a:endParaRPr lang="es-ES_tradnl" sz="2800" b="1" dirty="0">
              <a:solidFill>
                <a:schemeClr val="accent1"/>
              </a:solidFill>
            </a:endParaRPr>
          </a:p>
        </p:txBody>
      </p:sp>
      <p:sp>
        <p:nvSpPr>
          <p:cNvPr id="3" name="Content Placeholder 2" descr="Comúnmente reportado como un número o porcentaje.&#10;Debería ser neutral - ni positivo ni negativo.&#10;Debería ser unidimensional (mide una idea). &#10;">
            <a:extLst>
              <a:ext uri="{FF2B5EF4-FFF2-40B4-BE49-F238E27FC236}">
                <a16:creationId xmlns:a16="http://schemas.microsoft.com/office/drawing/2014/main" id="{899D53A3-0873-4795-B6D8-E299669A3614}"/>
              </a:ext>
            </a:extLst>
          </p:cNvPr>
          <p:cNvSpPr>
            <a:spLocks noGrp="1"/>
          </p:cNvSpPr>
          <p:nvPr>
            <p:ph sz="quarter" idx="13"/>
          </p:nvPr>
        </p:nvSpPr>
        <p:spPr>
          <a:xfrm>
            <a:off x="450983" y="2685908"/>
            <a:ext cx="8653260" cy="4120943"/>
          </a:xfrm>
        </p:spPr>
        <p:txBody>
          <a:bodyPr>
            <a:normAutofit/>
          </a:bodyPr>
          <a:lstStyle/>
          <a:p>
            <a:r>
              <a:rPr lang="es-ES_tradnl" dirty="0">
                <a:ea typeface="Source Sans Pro" panose="020B0503030403020204" pitchFamily="34" charset="0"/>
              </a:rPr>
              <a:t>Comúnmente reportado como un número o porcentaje.</a:t>
            </a:r>
          </a:p>
          <a:p>
            <a:r>
              <a:rPr lang="es-ES_tradnl" dirty="0"/>
              <a:t>Debería ser neutral - ni positivo ni negativo.</a:t>
            </a:r>
          </a:p>
          <a:p>
            <a:r>
              <a:rPr lang="es-ES_tradnl" dirty="0"/>
              <a:t>Debería ser unidimensional (mide una idea). </a:t>
            </a:r>
          </a:p>
        </p:txBody>
      </p:sp>
      <p:pic>
        <p:nvPicPr>
          <p:cNvPr id="6" name="Picture 5" descr="Gráfica de barra y grafícas circulares con colores vivos.">
            <a:extLst>
              <a:ext uri="{FF2B5EF4-FFF2-40B4-BE49-F238E27FC236}">
                <a16:creationId xmlns:a16="http://schemas.microsoft.com/office/drawing/2014/main" id="{0847CA2B-FB62-4D99-BD91-F9C01C0E855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89890" y="3039070"/>
            <a:ext cx="3676644" cy="3103595"/>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9112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60: Ejemplo PMP">
            <a:extLst>
              <a:ext uri="{FF2B5EF4-FFF2-40B4-BE49-F238E27FC236}">
                <a16:creationId xmlns:a16="http://schemas.microsoft.com/office/drawing/2014/main" id="{AA5A2B27-8A8B-43EF-AF60-BD11A6E41202}"/>
              </a:ext>
            </a:extLst>
          </p:cNvPr>
          <p:cNvSpPr>
            <a:spLocks noGrp="1"/>
          </p:cNvSpPr>
          <p:nvPr>
            <p:ph type="ctrTitle"/>
          </p:nvPr>
        </p:nvSpPr>
        <p:spPr>
          <a:xfrm>
            <a:off x="393700" y="0"/>
            <a:ext cx="3732245" cy="961175"/>
          </a:xfrm>
        </p:spPr>
        <p:txBody>
          <a:bodyPr>
            <a:normAutofit/>
          </a:bodyPr>
          <a:lstStyle/>
          <a:p>
            <a:pPr algn="l"/>
            <a:r>
              <a:rPr lang="es-ES_tradnl" sz="4000" dirty="0"/>
              <a:t>Ejemplo PMP</a:t>
            </a:r>
          </a:p>
        </p:txBody>
      </p:sp>
      <p:pic>
        <p:nvPicPr>
          <p:cNvPr id="5" name="Picture 4" descr="Columnas de la tabla de ejemplo de PMP que incluye: &#10;&#10;Indicador;&#10;Definición, clasificación y unidad de medida del indicador;&#10;Desglose del indicador;&#10;Instrumento de levantamiento de datos;&#10;Frecuencia de levantamiento y reporte de los datos, y porcentaje de verificación de éstos;&#10;Responsabilidad de levantar y evaluar los datos.">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337593" y="1227772"/>
            <a:ext cx="11405916" cy="561975"/>
          </a:xfrm>
          <a:prstGeom prst="rect">
            <a:avLst/>
          </a:prstGeom>
        </p:spPr>
      </p:pic>
      <p:sp>
        <p:nvSpPr>
          <p:cNvPr id="6" name="TextBox 5" descr="Indicador: &#10;% de mujeres participantes involucradas en nuevas empresas comerciales seguras o libres de trabajo infantil en la cadena de suministro del cacao&#10;">
            <a:extLst>
              <a:ext uri="{FF2B5EF4-FFF2-40B4-BE49-F238E27FC236}">
                <a16:creationId xmlns:a16="http://schemas.microsoft.com/office/drawing/2014/main" id="{CED19662-6A06-487E-BB02-E65DD784FCBB}"/>
              </a:ext>
            </a:extLst>
          </p:cNvPr>
          <p:cNvSpPr txBox="1"/>
          <p:nvPr/>
        </p:nvSpPr>
        <p:spPr>
          <a:xfrm>
            <a:off x="337593" y="1790020"/>
            <a:ext cx="1528353" cy="3693319"/>
          </a:xfrm>
          <a:prstGeom prst="rect">
            <a:avLst/>
          </a:prstGeom>
          <a:noFill/>
        </p:spPr>
        <p:txBody>
          <a:bodyPr wrap="square" rtlCol="0">
            <a:spAutoFit/>
          </a:bodyPr>
          <a:lstStyle/>
          <a:p>
            <a:r>
              <a:rPr lang="es-ES_tradnl" b="1" dirty="0"/>
              <a:t>% de mujeres participantes involucradas en nuevas empresas comerciales seguras o libres de trabajo infantil en la cadena de suministro del cacao</a:t>
            </a:r>
            <a:endParaRPr lang="es-ES_tradnl" dirty="0"/>
          </a:p>
        </p:txBody>
      </p:sp>
      <p:sp>
        <p:nvSpPr>
          <p:cNvPr id="14" name="TextBox 13" descr="Definición, clasificación y unidad de medida del indicador: &#10;Definiciones:&#10;Comprometida: Trabajando en una empresa generadora de ingresos&#10;Emprendimiento Comercial: Actividad económica con derechos laborales y condiciones de trabajo aceptables.&#10;Numerador: N.º de mujeres participantes comprometidas con nuevos negocios seguros o libres de trabajo infantil&#10;Denominador: # total de mujeres participantes&#10;Unidad de Medida: Porcentaje&#10;Clasificación: Cumulativa&#10;Tipo: Cuantitativo&#10;">
            <a:extLst>
              <a:ext uri="{FF2B5EF4-FFF2-40B4-BE49-F238E27FC236}">
                <a16:creationId xmlns:a16="http://schemas.microsoft.com/office/drawing/2014/main" id="{D7469882-B957-4F6B-82F3-08CCDE66F993}"/>
              </a:ext>
            </a:extLst>
          </p:cNvPr>
          <p:cNvSpPr txBox="1"/>
          <p:nvPr/>
        </p:nvSpPr>
        <p:spPr>
          <a:xfrm>
            <a:off x="1865946" y="1789747"/>
            <a:ext cx="3925254" cy="3539430"/>
          </a:xfrm>
          <a:prstGeom prst="rect">
            <a:avLst/>
          </a:prstGeom>
          <a:noFill/>
        </p:spPr>
        <p:txBody>
          <a:bodyPr wrap="square" rtlCol="0">
            <a:spAutoFit/>
          </a:bodyPr>
          <a:lstStyle/>
          <a:p>
            <a:r>
              <a:rPr lang="es-CO" sz="1600" b="1" dirty="0"/>
              <a:t>Definiciones:</a:t>
            </a:r>
          </a:p>
          <a:p>
            <a:r>
              <a:rPr lang="es-CO" sz="1600" i="1" dirty="0"/>
              <a:t>Comprometida: Trabajando en una empresa generadora de ingresos</a:t>
            </a:r>
          </a:p>
          <a:p>
            <a:r>
              <a:rPr lang="es-CO" sz="1600" i="1" dirty="0"/>
              <a:t>Emprendimiento Comercial: </a:t>
            </a:r>
            <a:r>
              <a:rPr lang="es-CO" sz="1600" dirty="0"/>
              <a:t>Actividad económica con derechos laborales y condiciones de trabajo aceptables.</a:t>
            </a:r>
            <a:endParaRPr lang="es-CO" sz="1600" b="1" dirty="0"/>
          </a:p>
          <a:p>
            <a:r>
              <a:rPr lang="es-CO" sz="1600" b="1" dirty="0"/>
              <a:t>Numerador: </a:t>
            </a:r>
            <a:r>
              <a:rPr lang="es-CO" sz="1600" dirty="0"/>
              <a:t>N.º de mujeres participantes comprometidas con nuevos negocios seguros o libres de trabajo infantil</a:t>
            </a:r>
          </a:p>
          <a:p>
            <a:r>
              <a:rPr lang="es-CO" sz="1600" b="1" dirty="0"/>
              <a:t>Denominador: </a:t>
            </a:r>
            <a:r>
              <a:rPr lang="es-CO" sz="1600" dirty="0"/>
              <a:t># total de mujeres participantes</a:t>
            </a:r>
          </a:p>
          <a:p>
            <a:r>
              <a:rPr lang="es-CO" sz="1600" b="1" dirty="0"/>
              <a:t>Unidad de Medida: </a:t>
            </a:r>
            <a:r>
              <a:rPr lang="es-CO" sz="1600" dirty="0"/>
              <a:t>Porcentaje</a:t>
            </a:r>
            <a:br>
              <a:rPr lang="es-CO" sz="1600" dirty="0"/>
            </a:br>
            <a:r>
              <a:rPr lang="es-CO" sz="1600" b="1" dirty="0"/>
              <a:t>Clasificación: </a:t>
            </a:r>
            <a:r>
              <a:rPr lang="es-CO" sz="1600" dirty="0"/>
              <a:t>Cumulativa</a:t>
            </a:r>
            <a:endParaRPr lang="es-CO" sz="1000" dirty="0"/>
          </a:p>
          <a:p>
            <a:r>
              <a:rPr lang="es-CO" sz="1600" b="1" dirty="0"/>
              <a:t>Tipo: </a:t>
            </a:r>
            <a:r>
              <a:rPr lang="es-CO" sz="1600" dirty="0"/>
              <a:t>Cuantitativo</a:t>
            </a:r>
          </a:p>
        </p:txBody>
      </p:sp>
      <p:sp>
        <p:nvSpPr>
          <p:cNvPr id="16" name="TextBox 15" descr="Desglose del indicador:&#10;&#10;por distrito/&#10;Municipio&#10;&#10;Por edad (15-17,&#10;18+)">
            <a:extLst>
              <a:ext uri="{FF2B5EF4-FFF2-40B4-BE49-F238E27FC236}">
                <a16:creationId xmlns:a16="http://schemas.microsoft.com/office/drawing/2014/main" id="{BAEDE92F-EEBC-40C4-95AC-5352B3EA7B3C}"/>
              </a:ext>
            </a:extLst>
          </p:cNvPr>
          <p:cNvSpPr txBox="1"/>
          <p:nvPr/>
        </p:nvSpPr>
        <p:spPr>
          <a:xfrm>
            <a:off x="5780449" y="1859339"/>
            <a:ext cx="1539104" cy="1569660"/>
          </a:xfrm>
          <a:prstGeom prst="rect">
            <a:avLst/>
          </a:prstGeom>
          <a:noFill/>
        </p:spPr>
        <p:txBody>
          <a:bodyPr wrap="square" rtlCol="0">
            <a:spAutoFit/>
          </a:bodyPr>
          <a:lstStyle/>
          <a:p>
            <a:r>
              <a:rPr lang="es-CO" sz="1600" dirty="0"/>
              <a:t>por distrito/</a:t>
            </a:r>
          </a:p>
          <a:p>
            <a:r>
              <a:rPr lang="es-CO" sz="1600" dirty="0"/>
              <a:t>Municipio</a:t>
            </a:r>
          </a:p>
          <a:p>
            <a:endParaRPr lang="es-CO" sz="1600" dirty="0"/>
          </a:p>
          <a:p>
            <a:r>
              <a:rPr lang="es-CO" sz="1600" dirty="0"/>
              <a:t>Por edad (15-17,</a:t>
            </a:r>
          </a:p>
          <a:p>
            <a:r>
              <a:rPr lang="es-CO" sz="1600" dirty="0"/>
              <a:t>18+)</a:t>
            </a:r>
          </a:p>
        </p:txBody>
      </p:sp>
      <p:sp>
        <p:nvSpPr>
          <p:cNvPr id="18" name="TextBox 17" descr="Instrumento de levantamiento de datos: &#10;&#10;Formularios&#10;de Ingresos/Egresos familiares&#10;">
            <a:extLst>
              <a:ext uri="{FF2B5EF4-FFF2-40B4-BE49-F238E27FC236}">
                <a16:creationId xmlns:a16="http://schemas.microsoft.com/office/drawing/2014/main" id="{046D76AB-F6B6-42BF-B899-4C954943241B}"/>
              </a:ext>
            </a:extLst>
          </p:cNvPr>
          <p:cNvSpPr txBox="1"/>
          <p:nvPr/>
        </p:nvSpPr>
        <p:spPr>
          <a:xfrm>
            <a:off x="7057142" y="1907031"/>
            <a:ext cx="1606729" cy="1323439"/>
          </a:xfrm>
          <a:prstGeom prst="rect">
            <a:avLst/>
          </a:prstGeom>
          <a:noFill/>
        </p:spPr>
        <p:txBody>
          <a:bodyPr wrap="square" rtlCol="0">
            <a:spAutoFit/>
          </a:bodyPr>
          <a:lstStyle/>
          <a:p>
            <a:r>
              <a:rPr lang="es-ES_tradnl" sz="1600" dirty="0"/>
              <a:t>Formularios</a:t>
            </a:r>
          </a:p>
          <a:p>
            <a:r>
              <a:rPr lang="es-ES_tradnl" sz="1600" dirty="0"/>
              <a:t>de Ingresos/Egresos familiares</a:t>
            </a:r>
          </a:p>
          <a:p>
            <a:endParaRPr lang="es-ES_tradnl" sz="1600" dirty="0"/>
          </a:p>
        </p:txBody>
      </p:sp>
      <p:grpSp>
        <p:nvGrpSpPr>
          <p:cNvPr id="2" name="Group 1" descr="Frecuencia de levantamiento y reporte de los datos, y porcentaje de verificación de éstos:&#10;&#10;Levantamiento:  &#10;Anualmente&#10;&#10;Reporte:  Anualmente&#10;&#10;Verificación: 20%">
            <a:extLst>
              <a:ext uri="{FF2B5EF4-FFF2-40B4-BE49-F238E27FC236}">
                <a16:creationId xmlns:a16="http://schemas.microsoft.com/office/drawing/2014/main" id="{152296D8-B3D4-4FB6-A005-C14CA491F6EB}"/>
              </a:ext>
            </a:extLst>
          </p:cNvPr>
          <p:cNvGrpSpPr/>
          <p:nvPr/>
        </p:nvGrpSpPr>
        <p:grpSpPr>
          <a:xfrm>
            <a:off x="8588693" y="1859339"/>
            <a:ext cx="1855195" cy="2356016"/>
            <a:chOff x="8326728" y="1811647"/>
            <a:chExt cx="1855195" cy="2356016"/>
          </a:xfrm>
        </p:grpSpPr>
        <p:sp>
          <p:nvSpPr>
            <p:cNvPr id="10" name="Rectangle 9">
              <a:extLst>
                <a:ext uri="{FF2B5EF4-FFF2-40B4-BE49-F238E27FC236}">
                  <a16:creationId xmlns:a16="http://schemas.microsoft.com/office/drawing/2014/main" id="{2D8A69A7-A52F-46EA-B29A-F4AE2E76C4C1}"/>
                </a:ext>
              </a:extLst>
            </p:cNvPr>
            <p:cNvSpPr/>
            <p:nvPr/>
          </p:nvSpPr>
          <p:spPr>
            <a:xfrm>
              <a:off x="8326728" y="1811647"/>
              <a:ext cx="1855195" cy="23560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s-CO" dirty="0">
                <a:solidFill>
                  <a:schemeClr val="bg1"/>
                </a:solidFill>
              </a:endParaRPr>
            </a:p>
          </p:txBody>
        </p:sp>
        <p:sp>
          <p:nvSpPr>
            <p:cNvPr id="20" name="TextBox 19" descr="Frecuencia de levantamiento y reporte de los datos, y porcentaje de verificación de éstos:&#10;&#10;Levantamiento:  &#10;Anualmente&#10;&#10;Reporte:  Anualmente&#10;&#10;Verificación: 20%&#10;&#10;">
              <a:extLst>
                <a:ext uri="{FF2B5EF4-FFF2-40B4-BE49-F238E27FC236}">
                  <a16:creationId xmlns:a16="http://schemas.microsoft.com/office/drawing/2014/main" id="{F74E9AC0-7713-4262-BED2-5588D00CEB67}"/>
                </a:ext>
              </a:extLst>
            </p:cNvPr>
            <p:cNvSpPr txBox="1"/>
            <p:nvPr/>
          </p:nvSpPr>
          <p:spPr>
            <a:xfrm>
              <a:off x="8477084" y="1859339"/>
              <a:ext cx="1515292" cy="2308324"/>
            </a:xfrm>
            <a:prstGeom prst="rect">
              <a:avLst/>
            </a:prstGeom>
            <a:noFill/>
          </p:spPr>
          <p:txBody>
            <a:bodyPr wrap="square" rtlCol="0">
              <a:spAutoFit/>
            </a:bodyPr>
            <a:lstStyle/>
            <a:p>
              <a:r>
                <a:rPr lang="es-CO" sz="1600" b="1" dirty="0"/>
                <a:t>Levantamiento:  </a:t>
              </a:r>
            </a:p>
            <a:p>
              <a:r>
                <a:rPr lang="es-CO" sz="1600" dirty="0"/>
                <a:t>Anualmente</a:t>
              </a:r>
            </a:p>
            <a:p>
              <a:endParaRPr lang="es-CO" sz="1600" dirty="0"/>
            </a:p>
            <a:p>
              <a:r>
                <a:rPr lang="es-CO" sz="1600" b="1" dirty="0"/>
                <a:t>Reporte</a:t>
              </a:r>
              <a:r>
                <a:rPr lang="es-CO" sz="1600" dirty="0"/>
                <a:t>:  Anualmente</a:t>
              </a:r>
            </a:p>
            <a:p>
              <a:endParaRPr lang="es-CO" sz="1600" dirty="0"/>
            </a:p>
            <a:p>
              <a:r>
                <a:rPr lang="es-CO" sz="1600" b="1" dirty="0"/>
                <a:t>Verificación</a:t>
              </a:r>
              <a:r>
                <a:rPr lang="es-CO" sz="1600" dirty="0"/>
                <a:t>: 20%</a:t>
              </a:r>
            </a:p>
            <a:p>
              <a:endParaRPr lang="es-CO" sz="1600" dirty="0"/>
            </a:p>
          </p:txBody>
        </p:sp>
      </p:grpSp>
      <p:sp>
        <p:nvSpPr>
          <p:cNvPr id="12" name="Footer Placeholder 1">
            <a:extLst>
              <a:ext uri="{FF2B5EF4-FFF2-40B4-BE49-F238E27FC236}">
                <a16:creationId xmlns:a16="http://schemas.microsoft.com/office/drawing/2014/main" id="{2BFFBBC3-DD39-4D2E-9232-20A35B51AB3E}"/>
              </a:ext>
            </a:extLst>
          </p:cNvPr>
          <p:cNvSpPr>
            <a:spLocks noGrp="1"/>
          </p:cNvSpPr>
          <p:nvPr>
            <p:ph type="ftr" sz="quarter" idx="11"/>
          </p:nvPr>
        </p:nvSpPr>
        <p:spPr>
          <a:xfrm>
            <a:off x="0"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51777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61: PMP Elementos: Frecuencia y Verificación">
            <a:extLst>
              <a:ext uri="{FF2B5EF4-FFF2-40B4-BE49-F238E27FC236}">
                <a16:creationId xmlns:a16="http://schemas.microsoft.com/office/drawing/2014/main" id="{6F1FE6B2-2885-46E8-BDEC-5CF4BB2D98D0}"/>
              </a:ext>
            </a:extLst>
          </p:cNvPr>
          <p:cNvSpPr>
            <a:spLocks noGrp="1"/>
          </p:cNvSpPr>
          <p:nvPr>
            <p:ph type="ctrTitle"/>
          </p:nvPr>
        </p:nvSpPr>
        <p:spPr>
          <a:xfrm>
            <a:off x="516375" y="210407"/>
            <a:ext cx="12434212" cy="961175"/>
          </a:xfrm>
        </p:spPr>
        <p:txBody>
          <a:bodyPr>
            <a:normAutofit/>
          </a:bodyPr>
          <a:lstStyle/>
          <a:p>
            <a:pPr algn="l"/>
            <a:r>
              <a:rPr lang="es-ES_tradnl" sz="4400" dirty="0"/>
              <a:t>PMP Elementos: Frecuencia y Verificación</a:t>
            </a:r>
          </a:p>
        </p:txBody>
      </p:sp>
      <p:sp>
        <p:nvSpPr>
          <p:cNvPr id="3" name="Content Placeholder 2" descr="Frecuencia con la que se levantan los datos&#10; Mensualmente / trimestralmente / anualmente?&#10;Frecuencia con la que se reportan los datos&#10;Semestralmente/ anualmente?&#10;Porcentaje de verificación&#10;% de registros que serán revisados ​​por control de calidad.  &#10;P. ej., revisar el 15 % de todos los formularios de admisión de los beneficiarios&#10;">
            <a:extLst>
              <a:ext uri="{FF2B5EF4-FFF2-40B4-BE49-F238E27FC236}">
                <a16:creationId xmlns:a16="http://schemas.microsoft.com/office/drawing/2014/main" id="{D30557E8-53AC-450E-AF3B-7201CD84A8EE}"/>
              </a:ext>
            </a:extLst>
          </p:cNvPr>
          <p:cNvSpPr>
            <a:spLocks noGrp="1"/>
          </p:cNvSpPr>
          <p:nvPr>
            <p:ph sz="quarter" idx="13"/>
          </p:nvPr>
        </p:nvSpPr>
        <p:spPr>
          <a:xfrm>
            <a:off x="680705" y="1514880"/>
            <a:ext cx="10597479" cy="3734358"/>
          </a:xfrm>
        </p:spPr>
        <p:txBody>
          <a:bodyPr>
            <a:normAutofit/>
          </a:bodyPr>
          <a:lstStyle/>
          <a:p>
            <a:r>
              <a:rPr lang="es-ES_tradnl" altLang="en-US" dirty="0"/>
              <a:t>Frecuencia con la que se levantan los datos</a:t>
            </a:r>
          </a:p>
          <a:p>
            <a:pPr lvl="1"/>
            <a:r>
              <a:rPr lang="es-ES_tradnl" altLang="en-US" sz="2800" dirty="0"/>
              <a:t>	Mensualmente / trimestralmente / anualmente?</a:t>
            </a:r>
          </a:p>
          <a:p>
            <a:r>
              <a:rPr lang="es-ES_tradnl" altLang="en-US" dirty="0"/>
              <a:t>Frecuencia con la que se reportan los datos</a:t>
            </a:r>
          </a:p>
          <a:p>
            <a:pPr lvl="1"/>
            <a:r>
              <a:rPr lang="es-ES_tradnl" altLang="en-US" sz="2800" dirty="0"/>
              <a:t>Semestralmente/ anualmente?</a:t>
            </a:r>
          </a:p>
          <a:p>
            <a:r>
              <a:rPr lang="es-ES_tradnl" altLang="en-US" dirty="0"/>
              <a:t>Porcentaje de verificación</a:t>
            </a:r>
          </a:p>
          <a:p>
            <a:pPr lvl="1"/>
            <a:r>
              <a:rPr lang="es-ES_tradnl" altLang="en-US" sz="2800" dirty="0"/>
              <a:t>% de registros que serán revisados ​​por control de calidad.  </a:t>
            </a:r>
          </a:p>
          <a:p>
            <a:pPr lvl="1"/>
            <a:r>
              <a:rPr lang="es-ES_tradnl" altLang="en-US" dirty="0"/>
              <a:t>P. ej., revisar el 15 % de todos los formularios de admisión de los beneficiarios</a:t>
            </a:r>
            <a:endParaRPr lang="es-ES_tradnl" dirty="0"/>
          </a:p>
        </p:txBody>
      </p:sp>
      <p:sp>
        <p:nvSpPr>
          <p:cNvPr id="2" name="Footer Placeholder 1">
            <a:extLst>
              <a:ext uri="{FF2B5EF4-FFF2-40B4-BE49-F238E27FC236}">
                <a16:creationId xmlns:a16="http://schemas.microsoft.com/office/drawing/2014/main" id="{68FE19B2-7F5E-43C9-A92F-8915FA46AD85}"/>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27357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62: Ejemplo PMP">
            <a:extLst>
              <a:ext uri="{FF2B5EF4-FFF2-40B4-BE49-F238E27FC236}">
                <a16:creationId xmlns:a16="http://schemas.microsoft.com/office/drawing/2014/main" id="{AA5A2B27-8A8B-43EF-AF60-BD11A6E41202}"/>
              </a:ext>
            </a:extLst>
          </p:cNvPr>
          <p:cNvSpPr>
            <a:spLocks noGrp="1"/>
          </p:cNvSpPr>
          <p:nvPr>
            <p:ph type="ctrTitle"/>
          </p:nvPr>
        </p:nvSpPr>
        <p:spPr>
          <a:xfrm>
            <a:off x="566530" y="54523"/>
            <a:ext cx="3732245" cy="961175"/>
          </a:xfrm>
        </p:spPr>
        <p:txBody>
          <a:bodyPr>
            <a:normAutofit/>
          </a:bodyPr>
          <a:lstStyle/>
          <a:p>
            <a:pPr algn="l"/>
            <a:r>
              <a:rPr lang="es-ES_tradnl" sz="4000" dirty="0"/>
              <a:t>Ejemplo PMP</a:t>
            </a:r>
          </a:p>
        </p:txBody>
      </p:sp>
      <p:pic>
        <p:nvPicPr>
          <p:cNvPr id="5" name="Picture 4" descr="Columnas de la tabla de ejemplo de PMP que incluye: &#10;&#10;Indicador;&#10;Definición, clasificación y unidad de medida del indicador;&#10;Desglose del indicador;&#10;Instrumento de levantamiento de datos;&#10;Frecuencia de levantamiento y reporte de los datos, y porcentaje de verificación de éstos;&#10;Responsabilidad de levantar y evaluar los datos.">
            <a:extLst>
              <a:ext uri="{FF2B5EF4-FFF2-40B4-BE49-F238E27FC236}">
                <a16:creationId xmlns:a16="http://schemas.microsoft.com/office/drawing/2014/main" id="{AB8291BE-A120-4EBA-87B3-E628A005E621}"/>
              </a:ext>
            </a:extLst>
          </p:cNvPr>
          <p:cNvPicPr>
            <a:picLocks noChangeAspect="1"/>
          </p:cNvPicPr>
          <p:nvPr/>
        </p:nvPicPr>
        <p:blipFill>
          <a:blip r:embed="rId3"/>
          <a:stretch>
            <a:fillRect/>
          </a:stretch>
        </p:blipFill>
        <p:spPr>
          <a:xfrm>
            <a:off x="337593" y="1227772"/>
            <a:ext cx="11405916" cy="561975"/>
          </a:xfrm>
          <a:prstGeom prst="rect">
            <a:avLst/>
          </a:prstGeom>
        </p:spPr>
      </p:pic>
      <p:sp>
        <p:nvSpPr>
          <p:cNvPr id="6" name="TextBox 5" descr="Indicador: &#10;&#10;% de mujeres participantes involucradas en nuevas empresas comerciales seguras o libres de trabajo infantil en la cadena de suministro del cacao&#10;">
            <a:extLst>
              <a:ext uri="{FF2B5EF4-FFF2-40B4-BE49-F238E27FC236}">
                <a16:creationId xmlns:a16="http://schemas.microsoft.com/office/drawing/2014/main" id="{CED19662-6A06-487E-BB02-E65DD784FCBB}"/>
              </a:ext>
            </a:extLst>
          </p:cNvPr>
          <p:cNvSpPr txBox="1"/>
          <p:nvPr/>
        </p:nvSpPr>
        <p:spPr>
          <a:xfrm>
            <a:off x="337593" y="1790020"/>
            <a:ext cx="1528353" cy="3693319"/>
          </a:xfrm>
          <a:prstGeom prst="rect">
            <a:avLst/>
          </a:prstGeom>
          <a:noFill/>
        </p:spPr>
        <p:txBody>
          <a:bodyPr wrap="square" rtlCol="0">
            <a:spAutoFit/>
          </a:bodyPr>
          <a:lstStyle/>
          <a:p>
            <a:r>
              <a:rPr lang="es-ES_tradnl" b="1" dirty="0"/>
              <a:t>% de mujeres participantes involucradas en nuevas empresas comerciales seguras o libres de trabajo infantil en la cadena de suministro del cacao</a:t>
            </a:r>
            <a:endParaRPr lang="es-ES_tradnl" dirty="0"/>
          </a:p>
        </p:txBody>
      </p:sp>
      <p:sp>
        <p:nvSpPr>
          <p:cNvPr id="14" name="TextBox 13" descr="Definición, clasificación y unidad de medida del indicador: &#10;&#10;Definiciones:&#10;Comprometida: Trabajando en una empresa generadora de ingresos&#10;Emprendimiento Comercial: Actividad económica con derechos laborales y condiciones de trabajo aceptables.&#10;Numerador: N.º de mujeres participantes comprometidas con nuevos negocios seguros o libres de trabajo infantil&#10;Denominador: # total de mujeres participantes&#10;Unidad de Medida: Porcentaje&#10;Clasificación: Cumulativa&#10;Tipo: Cuantitativo&#10;">
            <a:extLst>
              <a:ext uri="{FF2B5EF4-FFF2-40B4-BE49-F238E27FC236}">
                <a16:creationId xmlns:a16="http://schemas.microsoft.com/office/drawing/2014/main" id="{D7469882-B957-4F6B-82F3-08CCDE66F993}"/>
              </a:ext>
            </a:extLst>
          </p:cNvPr>
          <p:cNvSpPr txBox="1"/>
          <p:nvPr/>
        </p:nvSpPr>
        <p:spPr>
          <a:xfrm>
            <a:off x="1900236" y="1789747"/>
            <a:ext cx="3951924" cy="3539430"/>
          </a:xfrm>
          <a:prstGeom prst="rect">
            <a:avLst/>
          </a:prstGeom>
          <a:noFill/>
        </p:spPr>
        <p:txBody>
          <a:bodyPr wrap="square" rtlCol="0">
            <a:spAutoFit/>
          </a:bodyPr>
          <a:lstStyle/>
          <a:p>
            <a:r>
              <a:rPr lang="es-CO" sz="1600" b="1" dirty="0"/>
              <a:t>Definiciones:</a:t>
            </a:r>
          </a:p>
          <a:p>
            <a:r>
              <a:rPr lang="es-CO" sz="1600" i="1" dirty="0"/>
              <a:t>Comprometida: Trabajando en una empresa generadora de ingresos</a:t>
            </a:r>
          </a:p>
          <a:p>
            <a:r>
              <a:rPr lang="es-CO" sz="1600" i="1" dirty="0"/>
              <a:t>Emprendimiento Comercial: </a:t>
            </a:r>
            <a:r>
              <a:rPr lang="es-CO" sz="1600" dirty="0"/>
              <a:t>Actividad económica con derechos laborales y condiciones de trabajo aceptables.</a:t>
            </a:r>
            <a:endParaRPr lang="es-CO" sz="1600" b="1" dirty="0"/>
          </a:p>
          <a:p>
            <a:r>
              <a:rPr lang="es-CO" sz="1600" b="1" dirty="0"/>
              <a:t>Numerador: </a:t>
            </a:r>
            <a:r>
              <a:rPr lang="es-CO" sz="1600" dirty="0"/>
              <a:t>N.º de mujeres participantes comprometidas con nuevos negocios seguros o libres de trabajo infantil</a:t>
            </a:r>
          </a:p>
          <a:p>
            <a:r>
              <a:rPr lang="es-CO" sz="1600" b="1" dirty="0"/>
              <a:t>Denominador: </a:t>
            </a:r>
            <a:r>
              <a:rPr lang="es-CO" sz="1600" dirty="0"/>
              <a:t># total de mujeres participantes</a:t>
            </a:r>
          </a:p>
          <a:p>
            <a:r>
              <a:rPr lang="es-CO" sz="1600" b="1" dirty="0"/>
              <a:t>Unidad de Medida: </a:t>
            </a:r>
            <a:r>
              <a:rPr lang="es-CO" sz="1600" dirty="0"/>
              <a:t>Porcentaje</a:t>
            </a:r>
            <a:br>
              <a:rPr lang="es-CO" sz="1600" dirty="0"/>
            </a:br>
            <a:r>
              <a:rPr lang="es-CO" sz="1600" b="1" dirty="0"/>
              <a:t>Clasificación: </a:t>
            </a:r>
            <a:r>
              <a:rPr lang="es-CO" sz="1600" dirty="0"/>
              <a:t>Cumulativa</a:t>
            </a:r>
            <a:endParaRPr lang="es-CO" sz="1000" dirty="0"/>
          </a:p>
          <a:p>
            <a:r>
              <a:rPr lang="es-CO" sz="1600" b="1" dirty="0"/>
              <a:t>Tipo: </a:t>
            </a:r>
            <a:r>
              <a:rPr lang="es-CO" sz="1600" dirty="0"/>
              <a:t>Cuantitativo</a:t>
            </a:r>
          </a:p>
        </p:txBody>
      </p:sp>
      <p:sp>
        <p:nvSpPr>
          <p:cNvPr id="16" name="TextBox 15" descr="Desglose del indicador:&#10;&#10;por distrito/&#10;Municipio&#10;&#10;Por edad (15-17,&#10;18+)&#10;">
            <a:extLst>
              <a:ext uri="{FF2B5EF4-FFF2-40B4-BE49-F238E27FC236}">
                <a16:creationId xmlns:a16="http://schemas.microsoft.com/office/drawing/2014/main" id="{BAEDE92F-EEBC-40C4-95AC-5352B3EA7B3C}"/>
              </a:ext>
            </a:extLst>
          </p:cNvPr>
          <p:cNvSpPr txBox="1"/>
          <p:nvPr/>
        </p:nvSpPr>
        <p:spPr>
          <a:xfrm>
            <a:off x="5780449" y="1859339"/>
            <a:ext cx="1377997" cy="1815882"/>
          </a:xfrm>
          <a:prstGeom prst="rect">
            <a:avLst/>
          </a:prstGeom>
          <a:noFill/>
        </p:spPr>
        <p:txBody>
          <a:bodyPr wrap="square" rtlCol="0">
            <a:spAutoFit/>
          </a:bodyPr>
          <a:lstStyle/>
          <a:p>
            <a:r>
              <a:rPr lang="es-CO" sz="1600" dirty="0"/>
              <a:t>por distrito/</a:t>
            </a:r>
          </a:p>
          <a:p>
            <a:r>
              <a:rPr lang="es-CO" sz="1600" dirty="0"/>
              <a:t>Municipio</a:t>
            </a:r>
          </a:p>
          <a:p>
            <a:endParaRPr lang="es-CO" sz="1600" dirty="0"/>
          </a:p>
          <a:p>
            <a:r>
              <a:rPr lang="es-CO" sz="1600" dirty="0"/>
              <a:t>Por edad (15-17,</a:t>
            </a:r>
          </a:p>
          <a:p>
            <a:r>
              <a:rPr lang="es-CO" sz="1600" dirty="0"/>
              <a:t>18+)</a:t>
            </a:r>
          </a:p>
          <a:p>
            <a:endParaRPr lang="es-CO" sz="1600" dirty="0"/>
          </a:p>
        </p:txBody>
      </p:sp>
      <p:sp>
        <p:nvSpPr>
          <p:cNvPr id="18" name="TextBox 17" descr="Instrumento de levantamiento de datos:&#10;&#10;Formularios&#10;de Ingresos/Egresos familiares&#10;">
            <a:extLst>
              <a:ext uri="{FF2B5EF4-FFF2-40B4-BE49-F238E27FC236}">
                <a16:creationId xmlns:a16="http://schemas.microsoft.com/office/drawing/2014/main" id="{046D76AB-F6B6-42BF-B899-4C954943241B}"/>
              </a:ext>
            </a:extLst>
          </p:cNvPr>
          <p:cNvSpPr txBox="1"/>
          <p:nvPr/>
        </p:nvSpPr>
        <p:spPr>
          <a:xfrm>
            <a:off x="7031037" y="1881411"/>
            <a:ext cx="1639148" cy="1323439"/>
          </a:xfrm>
          <a:prstGeom prst="rect">
            <a:avLst/>
          </a:prstGeom>
          <a:noFill/>
        </p:spPr>
        <p:txBody>
          <a:bodyPr wrap="square" rtlCol="0">
            <a:spAutoFit/>
          </a:bodyPr>
          <a:lstStyle/>
          <a:p>
            <a:r>
              <a:rPr lang="es-ES_tradnl" sz="1600" dirty="0"/>
              <a:t>Formularios</a:t>
            </a:r>
          </a:p>
          <a:p>
            <a:r>
              <a:rPr lang="es-ES_tradnl" sz="1600" dirty="0"/>
              <a:t>de Ingresos/Egresos familiares</a:t>
            </a:r>
          </a:p>
          <a:p>
            <a:endParaRPr lang="es-ES_tradnl" sz="1600" dirty="0"/>
          </a:p>
        </p:txBody>
      </p:sp>
      <p:sp>
        <p:nvSpPr>
          <p:cNvPr id="20" name="TextBox 19" descr="Frecuencia de levantamiento y reporte de los datos, y porcentaje de verificación de éstos:&#10;&#10;Levantamiento:  &#10;Anualmente&#10;&#10;Reporte:  Anualmente&#10;&#10;Verificación: 20%&#10;">
            <a:extLst>
              <a:ext uri="{FF2B5EF4-FFF2-40B4-BE49-F238E27FC236}">
                <a16:creationId xmlns:a16="http://schemas.microsoft.com/office/drawing/2014/main" id="{F74E9AC0-7713-4262-BED2-5588D00CEB67}"/>
              </a:ext>
            </a:extLst>
          </p:cNvPr>
          <p:cNvSpPr txBox="1"/>
          <p:nvPr/>
        </p:nvSpPr>
        <p:spPr>
          <a:xfrm>
            <a:off x="8510317" y="1859339"/>
            <a:ext cx="1561586" cy="2308324"/>
          </a:xfrm>
          <a:prstGeom prst="rect">
            <a:avLst/>
          </a:prstGeom>
          <a:noFill/>
        </p:spPr>
        <p:txBody>
          <a:bodyPr wrap="square" rtlCol="0">
            <a:spAutoFit/>
          </a:bodyPr>
          <a:lstStyle/>
          <a:p>
            <a:r>
              <a:rPr lang="es-CO" sz="1600" b="1" dirty="0"/>
              <a:t>Levantamiento:  </a:t>
            </a:r>
          </a:p>
          <a:p>
            <a:r>
              <a:rPr lang="es-CO" sz="1600" dirty="0"/>
              <a:t>Anualmente</a:t>
            </a:r>
          </a:p>
          <a:p>
            <a:endParaRPr lang="es-CO" sz="1600" dirty="0"/>
          </a:p>
          <a:p>
            <a:r>
              <a:rPr lang="es-CO" sz="1600" b="1" dirty="0"/>
              <a:t>Reporte</a:t>
            </a:r>
            <a:r>
              <a:rPr lang="es-CO" sz="1600" dirty="0"/>
              <a:t>:  Anualmente</a:t>
            </a:r>
          </a:p>
          <a:p>
            <a:endParaRPr lang="es-CO" sz="1600" dirty="0"/>
          </a:p>
          <a:p>
            <a:r>
              <a:rPr lang="es-CO" sz="1600" b="1" dirty="0"/>
              <a:t>Verificación</a:t>
            </a:r>
            <a:r>
              <a:rPr lang="es-CO" sz="1600" dirty="0"/>
              <a:t>: 20%</a:t>
            </a:r>
          </a:p>
          <a:p>
            <a:endParaRPr lang="es-CO" sz="1600" dirty="0"/>
          </a:p>
        </p:txBody>
      </p:sp>
      <p:grpSp>
        <p:nvGrpSpPr>
          <p:cNvPr id="2" name="Group 1" descr="Responsabilidad de levantar y evaluar los datos:&#10;&#10;Levantamiento: Facilitadores de proyectos&#10;&#10;Reporte: Especialista en M&amp;E&#10;&#10;Evaluación:&#10;Especialista en M&amp;E&#10;">
            <a:extLst>
              <a:ext uri="{FF2B5EF4-FFF2-40B4-BE49-F238E27FC236}">
                <a16:creationId xmlns:a16="http://schemas.microsoft.com/office/drawing/2014/main" id="{8D388018-6DE2-48B7-A0D7-C9AE516D1823}"/>
              </a:ext>
            </a:extLst>
          </p:cNvPr>
          <p:cNvGrpSpPr/>
          <p:nvPr/>
        </p:nvGrpSpPr>
        <p:grpSpPr>
          <a:xfrm>
            <a:off x="10181923" y="1782395"/>
            <a:ext cx="1671606" cy="3018205"/>
            <a:chOff x="10181923" y="1782395"/>
            <a:chExt cx="1671606" cy="3018205"/>
          </a:xfrm>
        </p:grpSpPr>
        <p:sp>
          <p:nvSpPr>
            <p:cNvPr id="10" name="Rectangle 9">
              <a:extLst>
                <a:ext uri="{FF2B5EF4-FFF2-40B4-BE49-F238E27FC236}">
                  <a16:creationId xmlns:a16="http://schemas.microsoft.com/office/drawing/2014/main" id="{CDC5B03B-162A-446F-A444-6D693ED2BBE8}"/>
                </a:ext>
              </a:extLst>
            </p:cNvPr>
            <p:cNvSpPr/>
            <p:nvPr/>
          </p:nvSpPr>
          <p:spPr>
            <a:xfrm>
              <a:off x="10181923" y="1807086"/>
              <a:ext cx="1561586" cy="29935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bg1"/>
                </a:solidFill>
              </a:endParaRPr>
            </a:p>
          </p:txBody>
        </p:sp>
        <p:sp>
          <p:nvSpPr>
            <p:cNvPr id="21" name="TextBox 20" descr="Responsabilidad de levantar y evaluar los datos:&#10;&#10;Levantamiento: Facilitadores de proyectos&#10;&#10;Reporte: Especialista en M&amp;E&#10;&#10;Evaluación:&#10;Especialista en M&amp;E&#10;&#10;">
              <a:extLst>
                <a:ext uri="{FF2B5EF4-FFF2-40B4-BE49-F238E27FC236}">
                  <a16:creationId xmlns:a16="http://schemas.microsoft.com/office/drawing/2014/main" id="{858AFE85-2B31-4636-BA32-4D23FF78D927}"/>
                </a:ext>
              </a:extLst>
            </p:cNvPr>
            <p:cNvSpPr txBox="1"/>
            <p:nvPr/>
          </p:nvSpPr>
          <p:spPr>
            <a:xfrm>
              <a:off x="10181923" y="1782395"/>
              <a:ext cx="1671606" cy="2800767"/>
            </a:xfrm>
            <a:prstGeom prst="rect">
              <a:avLst/>
            </a:prstGeom>
            <a:noFill/>
          </p:spPr>
          <p:txBody>
            <a:bodyPr wrap="square" rtlCol="0">
              <a:spAutoFit/>
            </a:bodyPr>
            <a:lstStyle/>
            <a:p>
              <a:r>
                <a:rPr lang="es-CO" sz="1600" b="1" dirty="0"/>
                <a:t>Levantamiento:</a:t>
              </a:r>
              <a:r>
                <a:rPr lang="es-CO" sz="1600" dirty="0"/>
                <a:t> Facilitadores de proyectos</a:t>
              </a:r>
            </a:p>
            <a:p>
              <a:endParaRPr lang="es-CO" sz="1600" b="1" dirty="0"/>
            </a:p>
            <a:p>
              <a:r>
                <a:rPr lang="es-CO" sz="1600" b="1" dirty="0"/>
                <a:t>Reporte: </a:t>
              </a:r>
              <a:r>
                <a:rPr lang="es-CO" sz="1600" dirty="0"/>
                <a:t>Especialista en M&amp;E</a:t>
              </a:r>
            </a:p>
            <a:p>
              <a:endParaRPr lang="es-CO" sz="1600" dirty="0"/>
            </a:p>
            <a:p>
              <a:r>
                <a:rPr lang="es-CO" sz="1600" b="1" dirty="0"/>
                <a:t>Evaluación:</a:t>
              </a:r>
            </a:p>
            <a:p>
              <a:r>
                <a:rPr lang="es-CO" sz="1600" dirty="0"/>
                <a:t>Especialista en M&amp;E</a:t>
              </a:r>
            </a:p>
          </p:txBody>
        </p:sp>
      </p:grpSp>
      <p:sp>
        <p:nvSpPr>
          <p:cNvPr id="12" name="Footer Placeholder 1">
            <a:extLst>
              <a:ext uri="{FF2B5EF4-FFF2-40B4-BE49-F238E27FC236}">
                <a16:creationId xmlns:a16="http://schemas.microsoft.com/office/drawing/2014/main" id="{E08E5A79-8DF9-4CE7-B3E6-2601DBC4D29F}"/>
              </a:ext>
            </a:extLst>
          </p:cNvPr>
          <p:cNvSpPr>
            <a:spLocks noGrp="1"/>
          </p:cNvSpPr>
          <p:nvPr>
            <p:ph type="ftr" sz="quarter" idx="11"/>
          </p:nvPr>
        </p:nvSpPr>
        <p:spPr>
          <a:xfrm>
            <a:off x="0"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68793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63: Elementos del PMP: Responsabilidades de Levantamiento y Evaluación">
            <a:extLst>
              <a:ext uri="{FF2B5EF4-FFF2-40B4-BE49-F238E27FC236}">
                <a16:creationId xmlns:a16="http://schemas.microsoft.com/office/drawing/2014/main" id="{6F1FE6B2-2885-46E8-BDEC-5CF4BB2D98D0}"/>
              </a:ext>
            </a:extLst>
          </p:cNvPr>
          <p:cNvSpPr>
            <a:spLocks noGrp="1"/>
          </p:cNvSpPr>
          <p:nvPr>
            <p:ph type="ctrTitle"/>
          </p:nvPr>
        </p:nvSpPr>
        <p:spPr>
          <a:xfrm>
            <a:off x="439387" y="699476"/>
            <a:ext cx="11050888" cy="961175"/>
          </a:xfrm>
        </p:spPr>
        <p:txBody>
          <a:bodyPr>
            <a:noAutofit/>
          </a:bodyPr>
          <a:lstStyle/>
          <a:p>
            <a:pPr algn="l"/>
            <a:r>
              <a:rPr lang="es-ES_tradnl" sz="4400" dirty="0"/>
              <a:t>Elementos del PMP: Responsabilidades de Levantamiento y Evaluación</a:t>
            </a:r>
          </a:p>
        </p:txBody>
      </p:sp>
      <p:sp>
        <p:nvSpPr>
          <p:cNvPr id="3" name="Content Placeholder 2" descr="¿Quién levanta los datos?&#10;Encuestadores&#10;Equipo de campo&#10;¿Quién reporta los datos?&#10;Oficial de M&amp;E&#10;¿Quién analiza y verifica los datos (si corresponde)?&#10;Oficial de M&amp;E&#10;">
            <a:extLst>
              <a:ext uri="{FF2B5EF4-FFF2-40B4-BE49-F238E27FC236}">
                <a16:creationId xmlns:a16="http://schemas.microsoft.com/office/drawing/2014/main" id="{D30557E8-53AC-450E-AF3B-7201CD84A8EE}"/>
              </a:ext>
            </a:extLst>
          </p:cNvPr>
          <p:cNvSpPr>
            <a:spLocks noGrp="1"/>
          </p:cNvSpPr>
          <p:nvPr>
            <p:ph sz="quarter" idx="13"/>
          </p:nvPr>
        </p:nvSpPr>
        <p:spPr/>
        <p:txBody>
          <a:bodyPr>
            <a:normAutofit/>
          </a:bodyPr>
          <a:lstStyle/>
          <a:p>
            <a:pPr marL="0" indent="0">
              <a:buNone/>
            </a:pPr>
            <a:r>
              <a:rPr lang="es-ES_tradnl" dirty="0"/>
              <a:t>¿Quién levanta los datos?</a:t>
            </a:r>
          </a:p>
          <a:p>
            <a:r>
              <a:rPr lang="es-ES_tradnl" dirty="0"/>
              <a:t>Encuestadores</a:t>
            </a:r>
          </a:p>
          <a:p>
            <a:r>
              <a:rPr lang="es-ES_tradnl" dirty="0"/>
              <a:t>Equipo de campo</a:t>
            </a:r>
          </a:p>
          <a:p>
            <a:pPr marL="0" indent="0">
              <a:buNone/>
            </a:pPr>
            <a:r>
              <a:rPr lang="es-ES_tradnl" dirty="0"/>
              <a:t>¿Quién reporta los datos?</a:t>
            </a:r>
          </a:p>
          <a:p>
            <a:r>
              <a:rPr lang="es-ES_tradnl" dirty="0"/>
              <a:t>Oficial de M&amp;E</a:t>
            </a:r>
          </a:p>
          <a:p>
            <a:pPr marL="0" indent="0">
              <a:buNone/>
            </a:pPr>
            <a:r>
              <a:rPr lang="es-ES_tradnl" dirty="0"/>
              <a:t>¿Quién analiza y verifica los datos (si corresponde)?</a:t>
            </a:r>
          </a:p>
          <a:p>
            <a:r>
              <a:rPr lang="es-ES_tradnl" dirty="0"/>
              <a:t>Oficial de M&amp;E</a:t>
            </a:r>
          </a:p>
        </p:txBody>
      </p:sp>
      <p:sp>
        <p:nvSpPr>
          <p:cNvPr id="2" name="Footer Placeholder 1">
            <a:extLst>
              <a:ext uri="{FF2B5EF4-FFF2-40B4-BE49-F238E27FC236}">
                <a16:creationId xmlns:a16="http://schemas.microsoft.com/office/drawing/2014/main" id="{68FE19B2-7F5E-43C9-A92F-8915FA46AD85}"/>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00885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64: Ejemplo PMP&#10;">
            <a:extLst>
              <a:ext uri="{FF2B5EF4-FFF2-40B4-BE49-F238E27FC236}">
                <a16:creationId xmlns:a16="http://schemas.microsoft.com/office/drawing/2014/main" id="{AA5A2B27-8A8B-43EF-AF60-BD11A6E41202}"/>
              </a:ext>
              <a:ext uri="{C183D7F6-B498-43B3-948B-1728B52AA6E4}">
                <adec:decorative xmlns:adec="http://schemas.microsoft.com/office/drawing/2017/decorative" val="0"/>
              </a:ext>
            </a:extLst>
          </p:cNvPr>
          <p:cNvSpPr>
            <a:spLocks noGrp="1"/>
          </p:cNvSpPr>
          <p:nvPr>
            <p:ph type="ctrTitle"/>
          </p:nvPr>
        </p:nvSpPr>
        <p:spPr>
          <a:xfrm>
            <a:off x="388620" y="-305747"/>
            <a:ext cx="3732245" cy="961175"/>
          </a:xfrm>
        </p:spPr>
        <p:txBody>
          <a:bodyPr>
            <a:normAutofit/>
          </a:bodyPr>
          <a:lstStyle/>
          <a:p>
            <a:pPr algn="l"/>
            <a:r>
              <a:rPr lang="es-ES_tradnl" sz="4000" dirty="0"/>
              <a:t>Ejemplo PMP</a:t>
            </a:r>
          </a:p>
        </p:txBody>
      </p:sp>
      <p:pic>
        <p:nvPicPr>
          <p:cNvPr id="3" name="Picture 2" descr="Ejemplo de un PMP del proyecto de un beneficiario. Podemos ver que incluye la definición de términos clave como “participantes”, “involucrados”, “nuevos” y “emprendimientos comerciales”.&#10;También detalla los dos criterios de desglose de los datos, los instrumentos que se utilizarán para levantarlos, la frecuencia con la que se recopilarán y reportarán y su porcentaje de validación.&#10;La última columna muestra quién levantará, quien reportará y quien evaluará.&#10;">
            <a:extLst>
              <a:ext uri="{FF2B5EF4-FFF2-40B4-BE49-F238E27FC236}">
                <a16:creationId xmlns:a16="http://schemas.microsoft.com/office/drawing/2014/main" id="{365F86DF-A717-45F3-A234-69944AACE2D3}"/>
              </a:ext>
              <a:ext uri="{C183D7F6-B498-43B3-948B-1728B52AA6E4}">
                <adec:decorative xmlns:adec="http://schemas.microsoft.com/office/drawing/2017/decorative" val="0"/>
              </a:ext>
            </a:extLst>
          </p:cNvPr>
          <p:cNvPicPr>
            <a:picLocks noChangeAspect="1"/>
          </p:cNvPicPr>
          <p:nvPr/>
        </p:nvPicPr>
        <p:blipFill rotWithShape="1">
          <a:blip r:embed="rId3"/>
          <a:srcRect l="7941" t="21843" r="57912" b="11020"/>
          <a:stretch/>
        </p:blipFill>
        <p:spPr>
          <a:xfrm>
            <a:off x="594360" y="629268"/>
            <a:ext cx="11102566" cy="6139406"/>
          </a:xfrm>
          <a:prstGeom prst="rect">
            <a:avLst/>
          </a:prstGeom>
        </p:spPr>
      </p:pic>
      <p:sp>
        <p:nvSpPr>
          <p:cNvPr id="2" name="TextBox 1">
            <a:extLst>
              <a:ext uri="{FF2B5EF4-FFF2-40B4-BE49-F238E27FC236}">
                <a16:creationId xmlns:a16="http://schemas.microsoft.com/office/drawing/2014/main" id="{3F191A5A-12D4-436F-923D-616243CE63C7}"/>
              </a:ext>
              <a:ext uri="{C183D7F6-B498-43B3-948B-1728B52AA6E4}">
                <adec:decorative xmlns:adec="http://schemas.microsoft.com/office/drawing/2017/decorative" val="1"/>
              </a:ext>
            </a:extLst>
          </p:cNvPr>
          <p:cNvSpPr txBox="1"/>
          <p:nvPr/>
        </p:nvSpPr>
        <p:spPr>
          <a:xfrm>
            <a:off x="7071360" y="2225040"/>
            <a:ext cx="1112805" cy="261610"/>
          </a:xfrm>
          <a:prstGeom prst="rect">
            <a:avLst/>
          </a:prstGeom>
          <a:noFill/>
        </p:spPr>
        <p:txBody>
          <a:bodyPr wrap="none" rtlCol="0">
            <a:spAutoFit/>
          </a:bodyPr>
          <a:lstStyle/>
          <a:p>
            <a:r>
              <a:rPr lang="es-ES_tradnl" sz="1100" dirty="0"/>
              <a:t>Question 9 &amp; 10</a:t>
            </a:r>
          </a:p>
        </p:txBody>
      </p:sp>
    </p:spTree>
    <p:extLst>
      <p:ext uri="{BB962C8B-B14F-4D97-AF65-F5344CB8AC3E}">
        <p14:creationId xmlns:p14="http://schemas.microsoft.com/office/powerpoint/2010/main" val="12941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65: Funciones y responsabilidades para el Desarrollo de Indicadores y PMP">
            <a:extLst>
              <a:ext uri="{FF2B5EF4-FFF2-40B4-BE49-F238E27FC236}">
                <a16:creationId xmlns:a16="http://schemas.microsoft.com/office/drawing/2014/main" id="{AAF23279-E8B1-4737-B0E8-68D20D4BD5AC}"/>
              </a:ext>
            </a:extLst>
          </p:cNvPr>
          <p:cNvSpPr>
            <a:spLocks noGrp="1"/>
          </p:cNvSpPr>
          <p:nvPr>
            <p:ph type="title"/>
          </p:nvPr>
        </p:nvSpPr>
        <p:spPr>
          <a:xfrm>
            <a:off x="471892" y="0"/>
            <a:ext cx="11088385" cy="1325563"/>
          </a:xfrm>
        </p:spPr>
        <p:txBody>
          <a:bodyPr>
            <a:normAutofit/>
          </a:bodyPr>
          <a:lstStyle/>
          <a:p>
            <a:r>
              <a:rPr lang="es-ES_tradnl" sz="4000" dirty="0"/>
              <a:t>Funciones y responsabilidades para el Desarrollo de Indicadores y PMP</a:t>
            </a:r>
          </a:p>
        </p:txBody>
      </p:sp>
      <p:sp>
        <p:nvSpPr>
          <p:cNvPr id="15" name="Rectangle 14" descr="Donatario&#10;">
            <a:extLst>
              <a:ext uri="{FF2B5EF4-FFF2-40B4-BE49-F238E27FC236}">
                <a16:creationId xmlns:a16="http://schemas.microsoft.com/office/drawing/2014/main" id="{92DE8914-76CB-4D1A-88D2-2C83974BF4CE}"/>
              </a:ext>
            </a:extLst>
          </p:cNvPr>
          <p:cNvSpPr/>
          <p:nvPr/>
        </p:nvSpPr>
        <p:spPr>
          <a:xfrm>
            <a:off x="631723" y="1433911"/>
            <a:ext cx="10928554" cy="4460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buNone/>
            </a:pPr>
            <a:r>
              <a:rPr lang="es-ES_tradnl" sz="2400" b="1" dirty="0"/>
              <a:t>Donatario</a:t>
            </a:r>
          </a:p>
        </p:txBody>
      </p:sp>
      <p:sp>
        <p:nvSpPr>
          <p:cNvPr id="4" name="Content Placeholder 3" descr="Donatario:&#10;Desarrollar indicadores y el PMP preliminares como parte del CMEP (por sus siglas en Inglés) (posiblemente en el taller de CMEP)&#10;Incorporar la retroalimentación de ILAB en los indicadores finales y el PMP&#10;Levantar y reportar datos arrojados por los indicadores a lo largo del periodo de ejecución del proyecto&#10;Según sea necesario, actualizar los indicadores y el PMP a lo largo del periodo de ejecución del proyecto&#10;&#10;">
            <a:extLst>
              <a:ext uri="{FF2B5EF4-FFF2-40B4-BE49-F238E27FC236}">
                <a16:creationId xmlns:a16="http://schemas.microsoft.com/office/drawing/2014/main" id="{6B287E07-637B-4520-AB92-AED1CF8CD357}"/>
              </a:ext>
            </a:extLst>
          </p:cNvPr>
          <p:cNvSpPr>
            <a:spLocks noGrp="1"/>
          </p:cNvSpPr>
          <p:nvPr>
            <p:ph idx="1"/>
          </p:nvPr>
        </p:nvSpPr>
        <p:spPr>
          <a:xfrm>
            <a:off x="631723" y="1805852"/>
            <a:ext cx="11088385" cy="2463426"/>
          </a:xfrm>
        </p:spPr>
        <p:txBody>
          <a:bodyPr>
            <a:noAutofit/>
          </a:bodyPr>
          <a:lstStyle/>
          <a:p>
            <a:pPr>
              <a:lnSpc>
                <a:spcPct val="100000"/>
              </a:lnSpc>
            </a:pPr>
            <a:r>
              <a:rPr lang="es-ES_tradnl" sz="2000" dirty="0"/>
              <a:t>Desarrollar indicadores y el PMP preliminares como parte del CMEP </a:t>
            </a:r>
            <a:r>
              <a:rPr lang="en-US" sz="2000" dirty="0"/>
              <a:t>(</a:t>
            </a:r>
            <a:r>
              <a:rPr lang="en-US" sz="2000" dirty="0" err="1"/>
              <a:t>por</a:t>
            </a:r>
            <a:r>
              <a:rPr lang="en-US" sz="2000" dirty="0"/>
              <a:t> sus </a:t>
            </a:r>
            <a:r>
              <a:rPr lang="en-US" sz="2000" dirty="0" err="1"/>
              <a:t>siglas</a:t>
            </a:r>
            <a:r>
              <a:rPr lang="en-US" sz="2000" dirty="0"/>
              <a:t> </a:t>
            </a:r>
            <a:r>
              <a:rPr lang="en-US" sz="2000" dirty="0" err="1"/>
              <a:t>en</a:t>
            </a:r>
            <a:r>
              <a:rPr lang="en-US" sz="2000" dirty="0"/>
              <a:t> </a:t>
            </a:r>
            <a:r>
              <a:rPr lang="es-CO" sz="2000" dirty="0"/>
              <a:t>Inglés</a:t>
            </a:r>
            <a:r>
              <a:rPr lang="en-US" sz="2000" dirty="0"/>
              <a:t>)</a:t>
            </a:r>
            <a:r>
              <a:rPr lang="es-ES_tradnl" sz="2000" dirty="0"/>
              <a:t> (posiblemente en el taller de CMEP)</a:t>
            </a:r>
          </a:p>
          <a:p>
            <a:pPr>
              <a:lnSpc>
                <a:spcPct val="100000"/>
              </a:lnSpc>
            </a:pPr>
            <a:r>
              <a:rPr lang="es-ES_tradnl" sz="2000" dirty="0"/>
              <a:t>Incorporar la retroalimentación de ILAB en los indicadores finales y el PMP</a:t>
            </a:r>
          </a:p>
          <a:p>
            <a:pPr>
              <a:lnSpc>
                <a:spcPct val="100000"/>
              </a:lnSpc>
            </a:pPr>
            <a:r>
              <a:rPr lang="es-ES_tradnl" sz="2000" dirty="0"/>
              <a:t>Levantar y reportar datos arrojados por los indicadores a lo largo del periodo de ejecución del proyecto</a:t>
            </a:r>
          </a:p>
          <a:p>
            <a:pPr>
              <a:lnSpc>
                <a:spcPct val="100000"/>
              </a:lnSpc>
            </a:pPr>
            <a:r>
              <a:rPr lang="es-ES_tradnl" sz="2000" dirty="0"/>
              <a:t>Según sea necesario, actualizar los indicadores y el PMP a lo largo del periodo de ejecución del proyecto</a:t>
            </a:r>
          </a:p>
        </p:txBody>
      </p:sp>
      <p:sp>
        <p:nvSpPr>
          <p:cNvPr id="5" name="Rectangle 4" descr="Personal de ILAB&#10;">
            <a:extLst>
              <a:ext uri="{FF2B5EF4-FFF2-40B4-BE49-F238E27FC236}">
                <a16:creationId xmlns:a16="http://schemas.microsoft.com/office/drawing/2014/main" id="{801331BF-8AAA-4787-93B1-98D7B5999463}"/>
              </a:ext>
            </a:extLst>
          </p:cNvPr>
          <p:cNvSpPr/>
          <p:nvPr/>
        </p:nvSpPr>
        <p:spPr>
          <a:xfrm>
            <a:off x="649085" y="4098452"/>
            <a:ext cx="10928554"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indent="0">
              <a:spcAft>
                <a:spcPts val="600"/>
              </a:spcAft>
              <a:buNone/>
            </a:pPr>
            <a:r>
              <a:rPr lang="es-ES_tradnl" sz="2400" b="1" dirty="0">
                <a:solidFill>
                  <a:schemeClr val="tx1"/>
                </a:solidFill>
              </a:rPr>
              <a:t>Personal de ILAB</a:t>
            </a:r>
          </a:p>
        </p:txBody>
      </p:sp>
      <p:sp>
        <p:nvSpPr>
          <p:cNvPr id="7" name="Content Placeholder 3" descr="Personal de ILAB: &#10;Participar en el taller del CMEP o desarrollo (incluyendo los indicadores y el PMP)&#10;Revisar y ofrecer retroalimentación sobre los indicadores preliminares desarrollados por el donatario&#10;Revisar el PMP y los procesos de levantamiento de datos&#10;Durante la implementación, revisar los indicadores y datos para la toma de decisiones&#10;">
            <a:extLst>
              <a:ext uri="{FF2B5EF4-FFF2-40B4-BE49-F238E27FC236}">
                <a16:creationId xmlns:a16="http://schemas.microsoft.com/office/drawing/2014/main" id="{95E01C65-C8FB-4772-A21F-0BA8F45A9DCC}"/>
              </a:ext>
            </a:extLst>
          </p:cNvPr>
          <p:cNvSpPr txBox="1">
            <a:spLocks/>
          </p:cNvSpPr>
          <p:nvPr/>
        </p:nvSpPr>
        <p:spPr>
          <a:xfrm>
            <a:off x="649085" y="4562390"/>
            <a:ext cx="10868267" cy="21867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2000" dirty="0"/>
              <a:t>Participar en el taller del CMEP o desarrollo (incluyendo los indicadores y el PMP)</a:t>
            </a:r>
          </a:p>
          <a:p>
            <a:r>
              <a:rPr lang="es-ES_tradnl" sz="2000" dirty="0"/>
              <a:t>Revisar y ofrecer retroalimentación sobre los indicadores preliminares desarrollados por el donatario</a:t>
            </a:r>
          </a:p>
          <a:p>
            <a:r>
              <a:rPr lang="es-ES_tradnl" sz="2000" dirty="0"/>
              <a:t>Revisar el PMP y los procesos de levantamiento de datos</a:t>
            </a:r>
          </a:p>
          <a:p>
            <a:r>
              <a:rPr lang="es-ES_tradnl" sz="2000" dirty="0"/>
              <a:t>Durante la implementación</a:t>
            </a:r>
            <a:r>
              <a:rPr lang="es-ES_tradnl" sz="2400" dirty="0"/>
              <a:t>, </a:t>
            </a:r>
            <a:r>
              <a:rPr lang="es-ES_tradnl" sz="2000" dirty="0"/>
              <a:t>revisar los indicadores y datos para la toma de decisiones</a:t>
            </a:r>
            <a:endParaRPr lang="es-ES_tradnl" sz="2400" dirty="0"/>
          </a:p>
        </p:txBody>
      </p:sp>
      <p:sp>
        <p:nvSpPr>
          <p:cNvPr id="2" name="Footer Placeholder 1">
            <a:extLst>
              <a:ext uri="{FF2B5EF4-FFF2-40B4-BE49-F238E27FC236}">
                <a16:creationId xmlns:a16="http://schemas.microsoft.com/office/drawing/2014/main" id="{38582365-F052-4792-A10C-8BAF82E5779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1977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66: Evaluación de Conocimientos&#10;&#10;Foto de la izquierda: Una sección del globo terráqueo.&#10;&#10;Foto de la derecha: Un niño cargando un saco de ramas cortadas.">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s-ES_tradnl" dirty="0"/>
              <a:t>Evaluación de Conocimientos</a:t>
            </a:r>
          </a:p>
        </p:txBody>
      </p:sp>
    </p:spTree>
    <p:extLst>
      <p:ext uri="{BB962C8B-B14F-4D97-AF65-F5344CB8AC3E}">
        <p14:creationId xmlns:p14="http://schemas.microsoft.com/office/powerpoint/2010/main" val="315530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67: Pregunta 1: Indicadores ">
            <a:extLst>
              <a:ext uri="{FF2B5EF4-FFF2-40B4-BE49-F238E27FC236}">
                <a16:creationId xmlns:a16="http://schemas.microsoft.com/office/drawing/2014/main" id="{8C29A560-DCA1-4795-B667-0A6CD0F65DA3}"/>
              </a:ext>
            </a:extLst>
          </p:cNvPr>
          <p:cNvSpPr>
            <a:spLocks noGrp="1"/>
          </p:cNvSpPr>
          <p:nvPr>
            <p:ph type="title"/>
          </p:nvPr>
        </p:nvSpPr>
        <p:spPr>
          <a:xfrm>
            <a:off x="280987" y="0"/>
            <a:ext cx="10515600" cy="1325563"/>
          </a:xfrm>
        </p:spPr>
        <p:txBody>
          <a:bodyPr/>
          <a:lstStyle/>
          <a:p>
            <a:r>
              <a:rPr lang="es-ES_tradnl" dirty="0"/>
              <a:t>Pregunta 1: Indicadores </a:t>
            </a:r>
          </a:p>
        </p:txBody>
      </p:sp>
      <p:sp>
        <p:nvSpPr>
          <p:cNvPr id="5" name="Content Placeholder 4" descr="¿Cuál de los siguientes NO es un beneficio de los indicadores de desempeño?&#10;Describen cómo reconocer el éxito.&#10;Aclaran lo que se desea lograr. &#10;Aportan datos objetivos de rendimiento y facilitan la toma de decisiones&#10;Comunican los  logros&#10;Explican por qué el desempeño supera o está por debajo de las expectativas&#10;">
            <a:extLst>
              <a:ext uri="{FF2B5EF4-FFF2-40B4-BE49-F238E27FC236}">
                <a16:creationId xmlns:a16="http://schemas.microsoft.com/office/drawing/2014/main" id="{BD3A6E55-1922-4F15-8C76-75BE6FF896E3}"/>
              </a:ext>
            </a:extLst>
          </p:cNvPr>
          <p:cNvSpPr>
            <a:spLocks noGrp="1"/>
          </p:cNvSpPr>
          <p:nvPr>
            <p:ph idx="1"/>
          </p:nvPr>
        </p:nvSpPr>
        <p:spPr>
          <a:xfrm>
            <a:off x="509587" y="1239838"/>
            <a:ext cx="11163300" cy="4732338"/>
          </a:xfrm>
        </p:spPr>
        <p:txBody>
          <a:bodyPr>
            <a:normAutofit lnSpcReduction="10000"/>
          </a:bodyPr>
          <a:lstStyle/>
          <a:p>
            <a:pPr marL="0" indent="0">
              <a:buNone/>
            </a:pPr>
            <a:r>
              <a:rPr lang="es-ES_tradnl" sz="3600" b="1" dirty="0"/>
              <a:t>¿Cuál de los siguientes NO es un beneficio de los indicadores de desempeño?</a:t>
            </a:r>
            <a:endParaRPr lang="es-ES_tradnl" sz="1600" b="1" dirty="0"/>
          </a:p>
          <a:p>
            <a:pPr marL="514350" indent="-514350">
              <a:buFont typeface="+mj-lt"/>
              <a:buAutoNum type="arabicPeriod"/>
            </a:pPr>
            <a:r>
              <a:rPr lang="es-ES_tradnl" sz="3200" dirty="0"/>
              <a:t>Describen cómo reconocer el éxito.</a:t>
            </a:r>
          </a:p>
          <a:p>
            <a:pPr marL="514350" indent="-514350">
              <a:buFont typeface="+mj-lt"/>
              <a:buAutoNum type="arabicPeriod"/>
            </a:pPr>
            <a:r>
              <a:rPr lang="es-ES_tradnl" sz="3200" dirty="0"/>
              <a:t>Aclaran lo que se desea lograr. </a:t>
            </a:r>
          </a:p>
          <a:p>
            <a:pPr marL="514350" indent="-514350">
              <a:buFont typeface="+mj-lt"/>
              <a:buAutoNum type="arabicPeriod"/>
            </a:pPr>
            <a:r>
              <a:rPr lang="es-ES_tradnl" sz="3200" dirty="0"/>
              <a:t>Aportan datos objetivos de rendimiento y facilitan la toma de decisiones</a:t>
            </a:r>
          </a:p>
          <a:p>
            <a:pPr marL="514350" indent="-514350">
              <a:buFont typeface="+mj-lt"/>
              <a:buAutoNum type="arabicPeriod"/>
            </a:pPr>
            <a:r>
              <a:rPr lang="es-ES_tradnl" sz="3200" dirty="0"/>
              <a:t>Comunican los  logros</a:t>
            </a:r>
          </a:p>
          <a:p>
            <a:pPr marL="514350" indent="-514350">
              <a:buFont typeface="+mj-lt"/>
              <a:buAutoNum type="arabicPeriod"/>
            </a:pPr>
            <a:r>
              <a:rPr lang="es-ES" sz="3200" dirty="0"/>
              <a:t>Explican por qué el desempeño supera o está por debajo de las expectativas</a:t>
            </a:r>
            <a:endParaRPr lang="es-ES_tradnl" sz="3200" dirty="0"/>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42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68: Pregunta 2: Indicadores ">
            <a:extLst>
              <a:ext uri="{FF2B5EF4-FFF2-40B4-BE49-F238E27FC236}">
                <a16:creationId xmlns:a16="http://schemas.microsoft.com/office/drawing/2014/main" id="{8C29A560-DCA1-4795-B667-0A6CD0F65DA3}"/>
              </a:ext>
            </a:extLst>
          </p:cNvPr>
          <p:cNvSpPr>
            <a:spLocks noGrp="1"/>
          </p:cNvSpPr>
          <p:nvPr>
            <p:ph type="title"/>
          </p:nvPr>
        </p:nvSpPr>
        <p:spPr>
          <a:xfrm>
            <a:off x="481012" y="107950"/>
            <a:ext cx="10515600" cy="1325563"/>
          </a:xfrm>
        </p:spPr>
        <p:txBody>
          <a:bodyPr/>
          <a:lstStyle/>
          <a:p>
            <a:r>
              <a:rPr lang="es-ES_tradnl" dirty="0"/>
              <a:t>Pregunta 2: Indicadores </a:t>
            </a:r>
          </a:p>
        </p:txBody>
      </p:sp>
      <p:sp>
        <p:nvSpPr>
          <p:cNvPr id="5" name="Content Placeholder 4" descr="¿Cuál de las siguientes NO es una característica de un indicador contundente?&#10;Práctico &#10;Subjetivo&#10;Directo &#10;Adecuado">
            <a:extLst>
              <a:ext uri="{FF2B5EF4-FFF2-40B4-BE49-F238E27FC236}">
                <a16:creationId xmlns:a16="http://schemas.microsoft.com/office/drawing/2014/main" id="{BD3A6E55-1922-4F15-8C76-75BE6FF896E3}"/>
              </a:ext>
            </a:extLst>
          </p:cNvPr>
          <p:cNvSpPr>
            <a:spLocks noGrp="1"/>
          </p:cNvSpPr>
          <p:nvPr>
            <p:ph idx="1"/>
          </p:nvPr>
        </p:nvSpPr>
        <p:spPr>
          <a:xfrm>
            <a:off x="523875" y="1425575"/>
            <a:ext cx="10515600" cy="4351338"/>
          </a:xfrm>
        </p:spPr>
        <p:txBody>
          <a:bodyPr/>
          <a:lstStyle/>
          <a:p>
            <a:pPr marL="0" indent="0">
              <a:buNone/>
            </a:pPr>
            <a:r>
              <a:rPr lang="es-ES_tradnl" sz="3600" b="1" dirty="0"/>
              <a:t>¿Cuál de las siguientes NO es una característica de un indicador contundente?</a:t>
            </a:r>
            <a:endParaRPr lang="es-ES_tradnl" sz="1600" dirty="0"/>
          </a:p>
          <a:p>
            <a:r>
              <a:rPr lang="es-ES_tradnl" sz="3200" dirty="0"/>
              <a:t>Práctico </a:t>
            </a:r>
          </a:p>
          <a:p>
            <a:r>
              <a:rPr lang="es-ES_tradnl" sz="3200" dirty="0"/>
              <a:t>Subjetivo</a:t>
            </a:r>
          </a:p>
          <a:p>
            <a:r>
              <a:rPr lang="es-ES_tradnl" sz="3200" dirty="0"/>
              <a:t>Directo </a:t>
            </a:r>
          </a:p>
          <a:p>
            <a:r>
              <a:rPr lang="es-ES_tradnl" sz="3200" dirty="0"/>
              <a:t>Adecuado</a:t>
            </a:r>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6419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69: Pregunta 3: Indicadores ">
            <a:extLst>
              <a:ext uri="{FF2B5EF4-FFF2-40B4-BE49-F238E27FC236}">
                <a16:creationId xmlns:a16="http://schemas.microsoft.com/office/drawing/2014/main" id="{8C29A560-DCA1-4795-B667-0A6CD0F65DA3}"/>
              </a:ext>
            </a:extLst>
          </p:cNvPr>
          <p:cNvSpPr>
            <a:spLocks noGrp="1"/>
          </p:cNvSpPr>
          <p:nvPr>
            <p:ph type="title"/>
          </p:nvPr>
        </p:nvSpPr>
        <p:spPr>
          <a:xfrm>
            <a:off x="312085" y="0"/>
            <a:ext cx="10571314" cy="1325563"/>
          </a:xfrm>
        </p:spPr>
        <p:txBody>
          <a:bodyPr/>
          <a:lstStyle/>
          <a:p>
            <a:r>
              <a:rPr lang="es-ES_tradnl" dirty="0"/>
              <a:t>Pregunta 3: Indicadores </a:t>
            </a:r>
          </a:p>
        </p:txBody>
      </p:sp>
      <p:sp>
        <p:nvSpPr>
          <p:cNvPr id="4" name="TextBox 3" descr="¿Cuál de los siguientes es un indicador? &#10;Mayor apoyo comunitario a la educación de las niñas&#10;Alcance y comunicaciones expandidos&#10;Funcionarios de Control inspeccionan las instalaciones&#10;Número de niños de la comunidad de enfoque involucrados en las peores formas de trabajo infantil&#10;">
            <a:extLst>
              <a:ext uri="{FF2B5EF4-FFF2-40B4-BE49-F238E27FC236}">
                <a16:creationId xmlns:a16="http://schemas.microsoft.com/office/drawing/2014/main" id="{CFC18FCC-AB87-4AC1-844D-A41BE92CF2EE}"/>
              </a:ext>
            </a:extLst>
          </p:cNvPr>
          <p:cNvSpPr txBox="1"/>
          <p:nvPr/>
        </p:nvSpPr>
        <p:spPr>
          <a:xfrm>
            <a:off x="542924" y="1257300"/>
            <a:ext cx="10744201" cy="4739759"/>
          </a:xfrm>
          <a:prstGeom prst="rect">
            <a:avLst/>
          </a:prstGeom>
          <a:noFill/>
        </p:spPr>
        <p:txBody>
          <a:bodyPr wrap="square" rtlCol="0">
            <a:spAutoFit/>
          </a:bodyPr>
          <a:lstStyle/>
          <a:p>
            <a:r>
              <a:rPr lang="es-ES_tradnl" sz="3600" b="1" dirty="0"/>
              <a:t>¿Cuál de los siguientes es un indicador? </a:t>
            </a:r>
            <a:endParaRPr lang="es-ES_tradnl" sz="1100" dirty="0"/>
          </a:p>
          <a:p>
            <a:pPr marL="514350" indent="-514350">
              <a:lnSpc>
                <a:spcPct val="150000"/>
              </a:lnSpc>
              <a:buFont typeface="+mj-lt"/>
              <a:buAutoNum type="arabicPeriod"/>
            </a:pPr>
            <a:r>
              <a:rPr lang="es-ES_tradnl" sz="2800" dirty="0"/>
              <a:t>Mayor apoyo comunitario a la educación de las niñas</a:t>
            </a:r>
          </a:p>
          <a:p>
            <a:pPr marL="514350" indent="-514350">
              <a:lnSpc>
                <a:spcPct val="150000"/>
              </a:lnSpc>
              <a:buFont typeface="+mj-lt"/>
              <a:buAutoNum type="arabicPeriod"/>
            </a:pPr>
            <a:r>
              <a:rPr lang="es-ES_tradnl" sz="2800" dirty="0"/>
              <a:t>Alcance y comunicaciones expandidos</a:t>
            </a:r>
          </a:p>
          <a:p>
            <a:pPr marL="514350" indent="-514350">
              <a:lnSpc>
                <a:spcPct val="150000"/>
              </a:lnSpc>
              <a:buFont typeface="+mj-lt"/>
              <a:buAutoNum type="arabicPeriod"/>
            </a:pPr>
            <a:r>
              <a:rPr lang="es-ES_tradnl" sz="2800" dirty="0"/>
              <a:t>Funcionarios de Control inspeccionan las instalaciones</a:t>
            </a:r>
          </a:p>
          <a:p>
            <a:pPr marL="514350" indent="-514350">
              <a:buFont typeface="+mj-lt"/>
              <a:buAutoNum type="arabicPeriod"/>
            </a:pPr>
            <a:r>
              <a:rPr lang="es-ES_tradnl" sz="2800" dirty="0"/>
              <a:t>Número de niños de la comunidad de enfoque involucrados en las peores formas de trabajo infantil</a:t>
            </a:r>
          </a:p>
          <a:p>
            <a:endParaRPr lang="es-ES_tradnl" sz="2800" dirty="0"/>
          </a:p>
          <a:p>
            <a:endParaRPr lang="es-ES_tradnl" sz="2800" dirty="0"/>
          </a:p>
          <a:p>
            <a:endParaRPr lang="es-ES_tradnl" sz="2800" dirty="0"/>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67156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7: ¿Cuáles son los Beneficios de los Indicadores?">
            <a:extLst>
              <a:ext uri="{FF2B5EF4-FFF2-40B4-BE49-F238E27FC236}">
                <a16:creationId xmlns:a16="http://schemas.microsoft.com/office/drawing/2014/main" id="{AA5A2B27-8A8B-43EF-AF60-BD11A6E41202}"/>
              </a:ext>
            </a:extLst>
          </p:cNvPr>
          <p:cNvSpPr>
            <a:spLocks noGrp="1"/>
          </p:cNvSpPr>
          <p:nvPr>
            <p:ph type="ctrTitle"/>
          </p:nvPr>
        </p:nvSpPr>
        <p:spPr>
          <a:xfrm>
            <a:off x="537876" y="107603"/>
            <a:ext cx="10577453" cy="961175"/>
          </a:xfrm>
        </p:spPr>
        <p:txBody>
          <a:bodyPr>
            <a:normAutofit/>
          </a:bodyPr>
          <a:lstStyle/>
          <a:p>
            <a:pPr algn="l"/>
            <a:r>
              <a:rPr lang="es-ES_tradnl" sz="4400" dirty="0"/>
              <a:t>¿Cuáles son los Beneficios de los Indicadores?</a:t>
            </a:r>
          </a:p>
        </p:txBody>
      </p:sp>
      <p:sp>
        <p:nvSpPr>
          <p:cNvPr id="3" name="Content Placeholder 2" descr="Describen cómo reconocer el éxito.&#10;Describen claramente lo que se pretende lograr. &#10;Aportan datos objetivos de rendimiento, y facilitan la toma de decisiones.&#10;Comunican los logros.&#10;">
            <a:extLst>
              <a:ext uri="{FF2B5EF4-FFF2-40B4-BE49-F238E27FC236}">
                <a16:creationId xmlns:a16="http://schemas.microsoft.com/office/drawing/2014/main" id="{899D53A3-0873-4795-B6D8-E299669A3614}"/>
              </a:ext>
            </a:extLst>
          </p:cNvPr>
          <p:cNvSpPr>
            <a:spLocks noGrp="1"/>
          </p:cNvSpPr>
          <p:nvPr>
            <p:ph sz="quarter" idx="13"/>
          </p:nvPr>
        </p:nvSpPr>
        <p:spPr>
          <a:xfrm>
            <a:off x="501200" y="1247937"/>
            <a:ext cx="11177277" cy="3734358"/>
          </a:xfrm>
        </p:spPr>
        <p:txBody>
          <a:bodyPr/>
          <a:lstStyle/>
          <a:p>
            <a:pPr marL="344488" indent="-342900" eaLnBrk="1" hangingPunct="1">
              <a:lnSpc>
                <a:spcPct val="150000"/>
              </a:lnSpc>
              <a:spcBef>
                <a:spcPct val="0"/>
              </a:spcBef>
              <a:buFont typeface="Arial" panose="020B0604020202020204" pitchFamily="34" charset="0"/>
              <a:buChar char="•"/>
            </a:pPr>
            <a:r>
              <a:rPr lang="es-ES_tradnl" altLang="en-US" dirty="0"/>
              <a:t>Describen cómo reconocer el éxito.</a:t>
            </a:r>
            <a:endParaRPr lang="es-ES_tradnl" altLang="en-US" sz="1000" dirty="0"/>
          </a:p>
          <a:p>
            <a:pPr marL="344488" indent="-342900" eaLnBrk="1" hangingPunct="1">
              <a:lnSpc>
                <a:spcPct val="150000"/>
              </a:lnSpc>
              <a:spcBef>
                <a:spcPct val="0"/>
              </a:spcBef>
              <a:buFont typeface="Arial" panose="020B0604020202020204" pitchFamily="34" charset="0"/>
              <a:buChar char="•"/>
            </a:pPr>
            <a:r>
              <a:rPr lang="es-ES_tradnl" altLang="en-US" dirty="0"/>
              <a:t>Describen claramente lo que se pretende lograr. </a:t>
            </a:r>
            <a:endParaRPr lang="es-ES_tradnl" altLang="en-US" sz="1000" dirty="0"/>
          </a:p>
          <a:p>
            <a:pPr marL="344488" indent="-342900" eaLnBrk="1" hangingPunct="1">
              <a:lnSpc>
                <a:spcPct val="150000"/>
              </a:lnSpc>
              <a:spcBef>
                <a:spcPct val="0"/>
              </a:spcBef>
              <a:buFont typeface="Arial" panose="020B0604020202020204" pitchFamily="34" charset="0"/>
              <a:buChar char="•"/>
            </a:pPr>
            <a:r>
              <a:rPr lang="es-ES_tradnl" altLang="en-US" dirty="0"/>
              <a:t>Aportan datos objetivos de rendimiento, y facilitan la toma de decisiones.</a:t>
            </a:r>
          </a:p>
          <a:p>
            <a:pPr marL="344488" indent="-342900" eaLnBrk="1" hangingPunct="1">
              <a:lnSpc>
                <a:spcPct val="150000"/>
              </a:lnSpc>
              <a:spcBef>
                <a:spcPct val="0"/>
              </a:spcBef>
              <a:buFont typeface="Arial" panose="020B0604020202020204" pitchFamily="34" charset="0"/>
              <a:buChar char="•"/>
            </a:pPr>
            <a:r>
              <a:rPr lang="es-ES_tradnl" dirty="0"/>
              <a:t>Comunican los logros.</a:t>
            </a:r>
          </a:p>
        </p:txBody>
      </p:sp>
      <p:pic>
        <p:nvPicPr>
          <p:cNvPr id="6" name="Picture 5">
            <a:extLst>
              <a:ext uri="{FF2B5EF4-FFF2-40B4-BE49-F238E27FC236}">
                <a16:creationId xmlns:a16="http://schemas.microsoft.com/office/drawing/2014/main" id="{4D9F915B-722B-4CF3-B40E-3682A08B538F}"/>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1881"/>
          <a:stretch/>
        </p:blipFill>
        <p:spPr>
          <a:xfrm>
            <a:off x="5684729" y="3751535"/>
            <a:ext cx="5430600" cy="2077495"/>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2584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70: Pregunta 4: Indicadores ">
            <a:extLst>
              <a:ext uri="{FF2B5EF4-FFF2-40B4-BE49-F238E27FC236}">
                <a16:creationId xmlns:a16="http://schemas.microsoft.com/office/drawing/2014/main" id="{8C29A560-DCA1-4795-B667-0A6CD0F65DA3}"/>
              </a:ext>
            </a:extLst>
          </p:cNvPr>
          <p:cNvSpPr>
            <a:spLocks noGrp="1"/>
          </p:cNvSpPr>
          <p:nvPr>
            <p:ph type="title"/>
          </p:nvPr>
        </p:nvSpPr>
        <p:spPr>
          <a:xfrm>
            <a:off x="481012" y="0"/>
            <a:ext cx="10515600" cy="1325563"/>
          </a:xfrm>
        </p:spPr>
        <p:txBody>
          <a:bodyPr/>
          <a:lstStyle/>
          <a:p>
            <a:r>
              <a:rPr lang="es-ES_tradnl" dirty="0"/>
              <a:t>Pregunta 4: Indicadores </a:t>
            </a:r>
          </a:p>
        </p:txBody>
      </p:sp>
      <p:sp>
        <p:nvSpPr>
          <p:cNvPr id="8" name="Content Placeholder 7" descr="¿Cuál de los siguientes parece ser el indicador más directo del resultado?&#10;&#10;Aumento en el número de jóvenes de las comunidades de enfoque empleados en el mercado laboral formal&#10;&#10;Número de jóvenes que asisten a ferias de empleo&#10;Número de jóvenes que logran permanecer en un empleo formal durante al menos 3 meses&#10;Porcentaje de jóvenes que reciben capacitación vocacional que obtienen un trabajo después de que finaliza el programa&#10;">
            <a:extLst>
              <a:ext uri="{FF2B5EF4-FFF2-40B4-BE49-F238E27FC236}">
                <a16:creationId xmlns:a16="http://schemas.microsoft.com/office/drawing/2014/main" id="{293B2F27-43BD-46A5-931E-8CE8FB7F3E1B}"/>
              </a:ext>
            </a:extLst>
          </p:cNvPr>
          <p:cNvSpPr>
            <a:spLocks noGrp="1"/>
          </p:cNvSpPr>
          <p:nvPr>
            <p:ph idx="1"/>
          </p:nvPr>
        </p:nvSpPr>
        <p:spPr>
          <a:xfrm>
            <a:off x="652462" y="1268412"/>
            <a:ext cx="10515600" cy="5032375"/>
          </a:xfrm>
        </p:spPr>
        <p:txBody>
          <a:bodyPr>
            <a:normAutofit/>
          </a:bodyPr>
          <a:lstStyle/>
          <a:p>
            <a:pPr marL="0" indent="0">
              <a:buNone/>
            </a:pPr>
            <a:r>
              <a:rPr lang="es-ES_tradnl" b="1" dirty="0"/>
              <a:t>¿Cuál de los siguientes parece ser el indicador más directo del resultado?</a:t>
            </a:r>
          </a:p>
          <a:p>
            <a:pPr marL="514350" indent="-514350">
              <a:buFont typeface="+mj-lt"/>
              <a:buAutoNum type="arabicPeriod"/>
            </a:pPr>
            <a:r>
              <a:rPr lang="es-ES_tradnl" dirty="0"/>
              <a:t>Número de jóvenes que reciben formación vocacional</a:t>
            </a:r>
          </a:p>
          <a:p>
            <a:pPr marL="514350" indent="-514350">
              <a:buFont typeface="+mj-lt"/>
              <a:buAutoNum type="arabicPeriod"/>
            </a:pPr>
            <a:r>
              <a:rPr lang="es-ES_tradnl" dirty="0"/>
              <a:t>Número de jóvenes que asisten a ferias de empleo</a:t>
            </a:r>
          </a:p>
          <a:p>
            <a:pPr marL="514350" indent="-514350">
              <a:buFont typeface="+mj-lt"/>
              <a:buAutoNum type="arabicPeriod"/>
            </a:pPr>
            <a:r>
              <a:rPr lang="es-ES_tradnl" dirty="0"/>
              <a:t>Número de jóvenes que logran permanecer en un empleo formal durante al menos 3 meses</a:t>
            </a:r>
          </a:p>
          <a:p>
            <a:pPr marL="514350" indent="-514350">
              <a:buFont typeface="+mj-lt"/>
              <a:buAutoNum type="arabicPeriod"/>
            </a:pPr>
            <a:r>
              <a:rPr lang="es-ES_tradnl" dirty="0"/>
              <a:t>Porcentaje de jóvenes que reciben capacitación vocacional que obtienen un trabajo después de que finaliza el programa</a:t>
            </a:r>
            <a:endParaRPr lang="es-ES_tradnl" b="1" dirty="0"/>
          </a:p>
        </p:txBody>
      </p:sp>
      <p:sp>
        <p:nvSpPr>
          <p:cNvPr id="9" name="TextBox 8">
            <a:extLst>
              <a:ext uri="{FF2B5EF4-FFF2-40B4-BE49-F238E27FC236}">
                <a16:creationId xmlns:a16="http://schemas.microsoft.com/office/drawing/2014/main" id="{627E2D93-87A3-45A4-984D-A975E036F834}"/>
              </a:ext>
              <a:ext uri="{C183D7F6-B498-43B3-948B-1728B52AA6E4}">
                <adec:decorative xmlns:adec="http://schemas.microsoft.com/office/drawing/2017/decorative" val="1"/>
              </a:ext>
            </a:extLst>
          </p:cNvPr>
          <p:cNvSpPr txBox="1"/>
          <p:nvPr/>
        </p:nvSpPr>
        <p:spPr>
          <a:xfrm>
            <a:off x="652462" y="2181497"/>
            <a:ext cx="11430681"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_tradnl" sz="2000" dirty="0"/>
              <a:t>Aumento en el número de jóvenes de las comunidades de enfoque empleados en el mercado laboral formal</a:t>
            </a:r>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471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8">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71: Pregunta 5: PMP">
            <a:extLst>
              <a:ext uri="{FF2B5EF4-FFF2-40B4-BE49-F238E27FC236}">
                <a16:creationId xmlns:a16="http://schemas.microsoft.com/office/drawing/2014/main" id="{8C29A560-DCA1-4795-B667-0A6CD0F65DA3}"/>
              </a:ext>
            </a:extLst>
          </p:cNvPr>
          <p:cNvSpPr>
            <a:spLocks noGrp="1"/>
          </p:cNvSpPr>
          <p:nvPr>
            <p:ph type="title"/>
          </p:nvPr>
        </p:nvSpPr>
        <p:spPr>
          <a:xfrm>
            <a:off x="338138" y="0"/>
            <a:ext cx="10515600" cy="1325563"/>
          </a:xfrm>
        </p:spPr>
        <p:txBody>
          <a:bodyPr/>
          <a:lstStyle/>
          <a:p>
            <a:r>
              <a:rPr lang="es-ES_tradnl" dirty="0"/>
              <a:t>Pregunta 5: PMP</a:t>
            </a:r>
          </a:p>
        </p:txBody>
      </p:sp>
      <p:sp>
        <p:nvSpPr>
          <p:cNvPr id="4" name="Content Placeholder 3" descr="¿Todos los indicadores de desempeño de los beneficiarios deben estar en el PMP?&#10;Verdadero&#10;Falso ">
            <a:extLst>
              <a:ext uri="{FF2B5EF4-FFF2-40B4-BE49-F238E27FC236}">
                <a16:creationId xmlns:a16="http://schemas.microsoft.com/office/drawing/2014/main" id="{219F2F0E-1E3F-4FBB-8C63-07E37970881A}"/>
              </a:ext>
            </a:extLst>
          </p:cNvPr>
          <p:cNvSpPr>
            <a:spLocks noGrp="1"/>
          </p:cNvSpPr>
          <p:nvPr>
            <p:ph idx="1"/>
          </p:nvPr>
        </p:nvSpPr>
        <p:spPr>
          <a:xfrm>
            <a:off x="581025" y="1439862"/>
            <a:ext cx="10515600" cy="4351338"/>
          </a:xfrm>
        </p:spPr>
        <p:txBody>
          <a:bodyPr/>
          <a:lstStyle/>
          <a:p>
            <a:pPr marL="0" indent="0">
              <a:buNone/>
            </a:pPr>
            <a:r>
              <a:rPr lang="es-ES_tradnl" sz="3600" b="1" dirty="0"/>
              <a:t>¿Todos los indicadores de desempeño de los beneficiarios deben estar en el PMP?</a:t>
            </a:r>
            <a:endParaRPr lang="es-ES_tradnl" sz="1200" dirty="0"/>
          </a:p>
          <a:p>
            <a:pPr>
              <a:lnSpc>
                <a:spcPct val="150000"/>
              </a:lnSpc>
            </a:pPr>
            <a:r>
              <a:rPr lang="es-ES_tradnl" dirty="0"/>
              <a:t>Verdadero</a:t>
            </a:r>
          </a:p>
          <a:p>
            <a:pPr>
              <a:lnSpc>
                <a:spcPct val="150000"/>
              </a:lnSpc>
            </a:pPr>
            <a:r>
              <a:rPr lang="es-ES_tradnl" dirty="0"/>
              <a:t>Falso </a:t>
            </a:r>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4193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72: Pregunta 6: PMP">
            <a:extLst>
              <a:ext uri="{FF2B5EF4-FFF2-40B4-BE49-F238E27FC236}">
                <a16:creationId xmlns:a16="http://schemas.microsoft.com/office/drawing/2014/main" id="{8C29A560-DCA1-4795-B667-0A6CD0F65DA3}"/>
              </a:ext>
            </a:extLst>
          </p:cNvPr>
          <p:cNvSpPr>
            <a:spLocks noGrp="1"/>
          </p:cNvSpPr>
          <p:nvPr>
            <p:ph type="title"/>
          </p:nvPr>
        </p:nvSpPr>
        <p:spPr>
          <a:xfrm>
            <a:off x="338138" y="0"/>
            <a:ext cx="10515600" cy="1325563"/>
          </a:xfrm>
        </p:spPr>
        <p:txBody>
          <a:bodyPr/>
          <a:lstStyle/>
          <a:p>
            <a:r>
              <a:rPr lang="es-ES_tradnl" dirty="0"/>
              <a:t>Pregunta 6: PMP</a:t>
            </a:r>
          </a:p>
        </p:txBody>
      </p:sp>
      <p:sp>
        <p:nvSpPr>
          <p:cNvPr id="4" name="Content Placeholder 3" descr="¿Cuál NO es un objetivo del PMP?&#10;Ayuda a planificar y administrar el levantamiento de datos.&#10;Ayuda a analizar los datos de rendimiento.&#10;Ayuda a garantizar la coherencia en la forma en la que se levantan los datos.&#10;Ayuda en el desarrollo de resultados.&#10;">
            <a:extLst>
              <a:ext uri="{FF2B5EF4-FFF2-40B4-BE49-F238E27FC236}">
                <a16:creationId xmlns:a16="http://schemas.microsoft.com/office/drawing/2014/main" id="{219F2F0E-1E3F-4FBB-8C63-07E37970881A}"/>
              </a:ext>
            </a:extLst>
          </p:cNvPr>
          <p:cNvSpPr>
            <a:spLocks noGrp="1"/>
          </p:cNvSpPr>
          <p:nvPr>
            <p:ph idx="1"/>
          </p:nvPr>
        </p:nvSpPr>
        <p:spPr>
          <a:xfrm>
            <a:off x="581025" y="1439862"/>
            <a:ext cx="10515600" cy="4351338"/>
          </a:xfrm>
        </p:spPr>
        <p:txBody>
          <a:bodyPr/>
          <a:lstStyle/>
          <a:p>
            <a:pPr marL="0" indent="0">
              <a:buNone/>
            </a:pPr>
            <a:r>
              <a:rPr lang="es-ES_tradnl" sz="3600" b="1" dirty="0"/>
              <a:t>¿Cuál NO es un objetivo del PMP?</a:t>
            </a:r>
            <a:endParaRPr lang="es-ES_tradnl" sz="1600" dirty="0"/>
          </a:p>
          <a:p>
            <a:pPr marL="514350" indent="-514350">
              <a:buFont typeface="+mj-lt"/>
              <a:buAutoNum type="arabicPeriod"/>
            </a:pPr>
            <a:r>
              <a:rPr lang="es-ES_tradnl" dirty="0"/>
              <a:t>Ayuda a planificar y administrar el levantamiento de datos.</a:t>
            </a:r>
          </a:p>
          <a:p>
            <a:pPr marL="514350" indent="-514350">
              <a:buFont typeface="+mj-lt"/>
              <a:buAutoNum type="arabicPeriod"/>
            </a:pPr>
            <a:r>
              <a:rPr lang="es-ES_tradnl" dirty="0"/>
              <a:t>Ayuda a analizar los datos de rendimiento.</a:t>
            </a:r>
          </a:p>
          <a:p>
            <a:pPr marL="514350" indent="-514350">
              <a:buFont typeface="+mj-lt"/>
              <a:buAutoNum type="arabicPeriod"/>
            </a:pPr>
            <a:r>
              <a:rPr lang="es-ES_tradnl" dirty="0"/>
              <a:t>Ayuda a garantizar la coherencia en la forma en la que se levantan los datos.</a:t>
            </a:r>
          </a:p>
          <a:p>
            <a:pPr marL="514350" indent="-514350">
              <a:buFont typeface="+mj-lt"/>
              <a:buAutoNum type="arabicPeriod"/>
            </a:pPr>
            <a:r>
              <a:rPr lang="es-ES_tradnl" dirty="0"/>
              <a:t>Ayuda en el desarrollo de resultados.</a:t>
            </a:r>
          </a:p>
        </p:txBody>
      </p:sp>
      <p:sp>
        <p:nvSpPr>
          <p:cNvPr id="2" name="Footer Placeholder 1">
            <a:extLst>
              <a:ext uri="{FF2B5EF4-FFF2-40B4-BE49-F238E27FC236}">
                <a16:creationId xmlns:a16="http://schemas.microsoft.com/office/drawing/2014/main" id="{2B239CF2-04EB-436C-99B2-F382F7C28D80}"/>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2260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73: Conclusión&#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s-ES_tradnl" b="1" dirty="0"/>
              <a:t>Conclusión</a:t>
            </a:r>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74: Resumen: Indicador">
            <a:extLst>
              <a:ext uri="{FF2B5EF4-FFF2-40B4-BE49-F238E27FC236}">
                <a16:creationId xmlns:a16="http://schemas.microsoft.com/office/drawing/2014/main" id="{57E1D2D6-0F11-46DE-8A25-B81B7EFA3110}"/>
              </a:ext>
            </a:extLst>
          </p:cNvPr>
          <p:cNvSpPr>
            <a:spLocks noGrp="1"/>
          </p:cNvSpPr>
          <p:nvPr>
            <p:ph type="ctrTitle"/>
          </p:nvPr>
        </p:nvSpPr>
        <p:spPr>
          <a:xfrm>
            <a:off x="462760" y="190376"/>
            <a:ext cx="10577453" cy="961175"/>
          </a:xfrm>
        </p:spPr>
        <p:txBody>
          <a:bodyPr>
            <a:normAutofit/>
          </a:bodyPr>
          <a:lstStyle/>
          <a:p>
            <a:pPr algn="l"/>
            <a:r>
              <a:rPr lang="es-ES_tradnl" sz="4400" dirty="0"/>
              <a:t>Resumen: Indicador</a:t>
            </a:r>
          </a:p>
        </p:txBody>
      </p:sp>
      <p:sp>
        <p:nvSpPr>
          <p:cNvPr id="3" name="Content Placeholder 2" descr="Una unidad de medida empleada para monitorear el avance hacia los resultados a nivel de efectos, resultados y el objetivo del proyecto.&#10;Los indicadores estándar de USDOL deben usarse cuando corresponda.&#10;Características de los indicadores&#10;Directo&#10;Objetivo&#10;Adecuado&#10;Práctico">
            <a:extLst>
              <a:ext uri="{FF2B5EF4-FFF2-40B4-BE49-F238E27FC236}">
                <a16:creationId xmlns:a16="http://schemas.microsoft.com/office/drawing/2014/main" id="{BC157EB6-4285-4B5D-930A-65AF2A16A8A7}"/>
              </a:ext>
            </a:extLst>
          </p:cNvPr>
          <p:cNvSpPr>
            <a:spLocks noGrp="1"/>
          </p:cNvSpPr>
          <p:nvPr>
            <p:ph sz="quarter" idx="13"/>
          </p:nvPr>
        </p:nvSpPr>
        <p:spPr>
          <a:xfrm>
            <a:off x="423023" y="1376419"/>
            <a:ext cx="10597479" cy="3734358"/>
          </a:xfrm>
        </p:spPr>
        <p:txBody>
          <a:bodyPr>
            <a:normAutofit lnSpcReduction="10000"/>
          </a:bodyPr>
          <a:lstStyle/>
          <a:p>
            <a:r>
              <a:rPr lang="es-ES_tradnl" dirty="0"/>
              <a:t>Una unidad de medida empleada para monitorear el avance hacia los resultados a nivel de efectos, resultados y el objetivo del proyecto.</a:t>
            </a:r>
          </a:p>
          <a:p>
            <a:r>
              <a:rPr lang="es-ES_tradnl" dirty="0"/>
              <a:t>Los indicadores estándar de USDOL deben usarse cuando corresponda.</a:t>
            </a:r>
          </a:p>
          <a:p>
            <a:r>
              <a:rPr lang="es-ES_tradnl" dirty="0"/>
              <a:t>Características de los indicadores</a:t>
            </a:r>
          </a:p>
          <a:p>
            <a:pPr lvl="1">
              <a:lnSpc>
                <a:spcPct val="100000"/>
              </a:lnSpc>
            </a:pPr>
            <a:r>
              <a:rPr lang="es-ES_tradnl" dirty="0"/>
              <a:t>Directo</a:t>
            </a:r>
          </a:p>
          <a:p>
            <a:pPr lvl="1"/>
            <a:r>
              <a:rPr lang="es-ES_tradnl" dirty="0"/>
              <a:t>Objetivo</a:t>
            </a:r>
          </a:p>
          <a:p>
            <a:pPr lvl="1"/>
            <a:r>
              <a:rPr lang="es-ES_tradnl" dirty="0"/>
              <a:t>Adecuado</a:t>
            </a:r>
          </a:p>
          <a:p>
            <a:pPr lvl="1"/>
            <a:r>
              <a:rPr lang="es-ES_tradnl" dirty="0"/>
              <a:t>Práctico</a:t>
            </a:r>
          </a:p>
        </p:txBody>
      </p:sp>
      <p:pic>
        <p:nvPicPr>
          <p:cNvPr id="6" name="Picture 5" descr="Imagen de flechas de colores.">
            <a:extLst>
              <a:ext uri="{FF2B5EF4-FFF2-40B4-BE49-F238E27FC236}">
                <a16:creationId xmlns:a16="http://schemas.microsoft.com/office/drawing/2014/main" id="{FCF24BA9-55A8-49B5-90E5-515EEAEF63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46694" y="2793296"/>
            <a:ext cx="3329710" cy="2833135"/>
          </a:xfrm>
          <a:prstGeom prst="rect">
            <a:avLst/>
          </a:prstGeom>
        </p:spPr>
      </p:pic>
      <p:sp>
        <p:nvSpPr>
          <p:cNvPr id="2" name="Footer Placeholder 1">
            <a:extLst>
              <a:ext uri="{FF2B5EF4-FFF2-40B4-BE49-F238E27FC236}">
                <a16:creationId xmlns:a16="http://schemas.microsoft.com/office/drawing/2014/main" id="{0636D956-57BC-4180-A868-AD12468ED6B2}"/>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59208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75: PMP Resumen ">
            <a:extLst>
              <a:ext uri="{FF2B5EF4-FFF2-40B4-BE49-F238E27FC236}">
                <a16:creationId xmlns:a16="http://schemas.microsoft.com/office/drawing/2014/main" id="{AA5A2B27-8A8B-43EF-AF60-BD11A6E41202}"/>
              </a:ext>
            </a:extLst>
          </p:cNvPr>
          <p:cNvSpPr>
            <a:spLocks noGrp="1"/>
          </p:cNvSpPr>
          <p:nvPr>
            <p:ph type="ctrTitle"/>
          </p:nvPr>
        </p:nvSpPr>
        <p:spPr>
          <a:xfrm>
            <a:off x="364537" y="50473"/>
            <a:ext cx="10577453" cy="961175"/>
          </a:xfrm>
        </p:spPr>
        <p:txBody>
          <a:bodyPr>
            <a:normAutofit/>
          </a:bodyPr>
          <a:lstStyle/>
          <a:p>
            <a:pPr algn="l"/>
            <a:r>
              <a:rPr lang="es-ES_tradnl" sz="4400" dirty="0"/>
              <a:t>PMP Resumen </a:t>
            </a:r>
          </a:p>
        </p:txBody>
      </p:sp>
      <p:sp>
        <p:nvSpPr>
          <p:cNvPr id="3" name="Content Placeholder 2" descr="Una herramienta para planificar, organizar y gestionar el proceso de seguimiento y análisis de datos y la elaboración de informes.&#10;Para cada indicador: &#10;Definición del indicador (es decir, clasificación, unidad de medida, tipo de indicador)&#10;Desglose de los datos&#10;Instrumento de levantamiento de los datos&#10;Frecuencia con la que se levantan y reportan los datos (es decir, porcentaje de verificación)&#10;Responsabilidad de levantamiento y evaluación de los datos">
            <a:extLst>
              <a:ext uri="{FF2B5EF4-FFF2-40B4-BE49-F238E27FC236}">
                <a16:creationId xmlns:a16="http://schemas.microsoft.com/office/drawing/2014/main" id="{899D53A3-0873-4795-B6D8-E299669A3614}"/>
              </a:ext>
              <a:ext uri="{C183D7F6-B498-43B3-948B-1728B52AA6E4}">
                <adec:decorative xmlns:adec="http://schemas.microsoft.com/office/drawing/2017/decorative" val="0"/>
              </a:ext>
            </a:extLst>
          </p:cNvPr>
          <p:cNvSpPr>
            <a:spLocks noGrp="1"/>
          </p:cNvSpPr>
          <p:nvPr>
            <p:ph sz="quarter" idx="13"/>
          </p:nvPr>
        </p:nvSpPr>
        <p:spPr>
          <a:xfrm>
            <a:off x="457748" y="1260670"/>
            <a:ext cx="10978040" cy="4935735"/>
          </a:xfrm>
        </p:spPr>
        <p:txBody>
          <a:bodyPr>
            <a:normAutofit/>
          </a:bodyPr>
          <a:lstStyle/>
          <a:p>
            <a:pPr marL="458788" indent="-457200">
              <a:lnSpc>
                <a:spcPct val="120000"/>
              </a:lnSpc>
              <a:spcBef>
                <a:spcPct val="0"/>
              </a:spcBef>
              <a:spcAft>
                <a:spcPct val="40000"/>
              </a:spcAft>
              <a:buClr>
                <a:srgbClr val="800000"/>
              </a:buClr>
            </a:pPr>
            <a:r>
              <a:rPr lang="es-ES_tradnl" dirty="0">
                <a:ea typeface="ＭＳ Ｐゴシック" pitchFamily="34" charset="-128"/>
              </a:rPr>
              <a:t>Una herramienta para planificar, organizar y gestionar el proceso de seguimiento y análisis de datos y la elaboración de informes.</a:t>
            </a:r>
          </a:p>
          <a:p>
            <a:pPr marL="458788" indent="-457200">
              <a:lnSpc>
                <a:spcPct val="120000"/>
              </a:lnSpc>
              <a:spcBef>
                <a:spcPct val="0"/>
              </a:spcBef>
              <a:spcAft>
                <a:spcPct val="40000"/>
              </a:spcAft>
              <a:buClr>
                <a:srgbClr val="800000"/>
              </a:buClr>
            </a:pPr>
            <a:r>
              <a:rPr lang="es-ES_tradnl" altLang="en-US" dirty="0">
                <a:ea typeface="ＭＳ Ｐゴシック" pitchFamily="34" charset="-128"/>
              </a:rPr>
              <a:t>Para cada indicador</a:t>
            </a:r>
            <a:r>
              <a:rPr lang="es-ES_tradnl" altLang="en-US" sz="2800" dirty="0">
                <a:ea typeface="ＭＳ Ｐゴシック" pitchFamily="34" charset="-128"/>
              </a:rPr>
              <a:t>: </a:t>
            </a:r>
          </a:p>
          <a:p>
            <a:pPr marL="801688" lvl="1" indent="-342900">
              <a:spcBef>
                <a:spcPct val="0"/>
              </a:spcBef>
              <a:spcAft>
                <a:spcPct val="40000"/>
              </a:spcAft>
              <a:buClr>
                <a:srgbClr val="800000"/>
              </a:buClr>
            </a:pPr>
            <a:r>
              <a:rPr lang="es-ES_tradnl" altLang="en-US" dirty="0">
                <a:ea typeface="ＭＳ Ｐゴシック" pitchFamily="34" charset="-128"/>
              </a:rPr>
              <a:t>Definición del indicador (es decir, clasificación, unidad de medida, tipo de indicador)</a:t>
            </a:r>
          </a:p>
          <a:p>
            <a:pPr marL="801688" lvl="1" indent="-342900">
              <a:spcBef>
                <a:spcPct val="0"/>
              </a:spcBef>
              <a:spcAft>
                <a:spcPct val="40000"/>
              </a:spcAft>
              <a:buClr>
                <a:srgbClr val="800000"/>
              </a:buClr>
            </a:pPr>
            <a:r>
              <a:rPr lang="es-ES_tradnl" altLang="en-US" dirty="0">
                <a:ea typeface="ＭＳ Ｐゴシック" pitchFamily="34" charset="-128"/>
              </a:rPr>
              <a:t>Desglose de los datos</a:t>
            </a:r>
          </a:p>
          <a:p>
            <a:pPr marL="801688" lvl="1" indent="-342900">
              <a:spcBef>
                <a:spcPct val="0"/>
              </a:spcBef>
              <a:spcAft>
                <a:spcPct val="40000"/>
              </a:spcAft>
              <a:buClr>
                <a:srgbClr val="800000"/>
              </a:buClr>
            </a:pPr>
            <a:r>
              <a:rPr lang="es-ES_tradnl" altLang="en-US" dirty="0">
                <a:ea typeface="ＭＳ Ｐゴシック" pitchFamily="34" charset="-128"/>
              </a:rPr>
              <a:t>Instrumento de levantamiento de los datos</a:t>
            </a:r>
          </a:p>
          <a:p>
            <a:pPr marL="801688" lvl="1" indent="-342900">
              <a:spcBef>
                <a:spcPct val="0"/>
              </a:spcBef>
              <a:spcAft>
                <a:spcPct val="40000"/>
              </a:spcAft>
              <a:buClr>
                <a:srgbClr val="800000"/>
              </a:buClr>
            </a:pPr>
            <a:r>
              <a:rPr lang="es-ES_tradnl" altLang="en-US" dirty="0">
                <a:ea typeface="ＭＳ Ｐゴシック" pitchFamily="34" charset="-128"/>
              </a:rPr>
              <a:t>Frecuencia con la que se levantan y reportan los datos (es decir, porcentaje de verificación)</a:t>
            </a:r>
          </a:p>
          <a:p>
            <a:pPr marL="801688" lvl="1" indent="-342900">
              <a:spcBef>
                <a:spcPct val="0"/>
              </a:spcBef>
              <a:spcAft>
                <a:spcPct val="40000"/>
              </a:spcAft>
              <a:buClr>
                <a:srgbClr val="800000"/>
              </a:buClr>
            </a:pPr>
            <a:r>
              <a:rPr lang="es-ES_tradnl" altLang="en-US" dirty="0">
                <a:ea typeface="ＭＳ Ｐゴシック" pitchFamily="34" charset="-128"/>
              </a:rPr>
              <a:t>Responsabilidad de levantamiento y evaluación de los datos</a:t>
            </a:r>
            <a:endParaRPr lang="es-ES_tradnl"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250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76: Recursos">
            <a:extLst>
              <a:ext uri="{FF2B5EF4-FFF2-40B4-BE49-F238E27FC236}">
                <a16:creationId xmlns:a16="http://schemas.microsoft.com/office/drawing/2014/main" id="{E83B329D-07C9-4DBC-BD95-259AD363AFC3}"/>
              </a:ext>
            </a:extLst>
          </p:cNvPr>
          <p:cNvSpPr>
            <a:spLocks noGrp="1"/>
          </p:cNvSpPr>
          <p:nvPr>
            <p:ph type="ctrTitle"/>
          </p:nvPr>
        </p:nvSpPr>
        <p:spPr>
          <a:xfrm>
            <a:off x="447261" y="0"/>
            <a:ext cx="10365406" cy="961175"/>
          </a:xfrm>
        </p:spPr>
        <p:txBody>
          <a:bodyPr>
            <a:normAutofit/>
          </a:bodyPr>
          <a:lstStyle/>
          <a:p>
            <a:pPr algn="l"/>
            <a:r>
              <a:rPr lang="es-ES_tradnl" sz="4400" dirty="0"/>
              <a:t>Recursos</a:t>
            </a:r>
          </a:p>
        </p:txBody>
      </p:sp>
      <p:sp>
        <p:nvSpPr>
          <p:cNvPr id="3" name="Content Placeholder 2" descr="Guía de Recursos de Monitoreo y Evaluación (M&amp;E) para Proyectos de la OCFT: Monitoring and Evaluation (M&amp;E) Resource Guide for OCFT Projects (dol.gov)&#10;CONSEJOS DE M&amp;E DE USAID: Eligiendo Indicadores de Desempeño”:Pnadw106.pdf (usaid.gov)&#10;“Diez Pasos para un Sistema de Seguimiento y Evaluación Basado en Resultados”, Jody Zall Kuse y Ray C. Rist, The El Banco Mundial, Capítulo 3: Identificando indicadores de desempeño principales para monitorear los resultados: http://documents.worldbank.org/curated/en/638011468766181874/pdf/296720PAPER0100steps.pdf &#10;“Introducción a los indicadores” ONUSIDA:https://www.unaids.org/sites/default/files/sub_landing/files/8_2-Intro-to-IndicatorsFMEF.pdf&#10;">
            <a:extLst>
              <a:ext uri="{FF2B5EF4-FFF2-40B4-BE49-F238E27FC236}">
                <a16:creationId xmlns:a16="http://schemas.microsoft.com/office/drawing/2014/main" id="{7F6E15F0-E5D0-4DAB-BE03-C526799FF2CE}"/>
              </a:ext>
            </a:extLst>
          </p:cNvPr>
          <p:cNvSpPr>
            <a:spLocks noGrp="1"/>
          </p:cNvSpPr>
          <p:nvPr>
            <p:ph sz="quarter" idx="13"/>
          </p:nvPr>
        </p:nvSpPr>
        <p:spPr>
          <a:xfrm>
            <a:off x="576470" y="1116464"/>
            <a:ext cx="11117093" cy="5112213"/>
          </a:xfrm>
        </p:spPr>
        <p:txBody>
          <a:bodyPr>
            <a:normAutofit fontScale="85000" lnSpcReduction="20000"/>
          </a:bodyPr>
          <a:lstStyle/>
          <a:p>
            <a:pPr>
              <a:lnSpc>
                <a:spcPct val="120000"/>
              </a:lnSpc>
            </a:pPr>
            <a:r>
              <a:rPr lang="es-ES_tradnl" dirty="0"/>
              <a:t>Guía de Recursos de Monitoreo y Evaluación (M&amp;E) para Proyectos de la OCFT: </a:t>
            </a:r>
            <a:r>
              <a:rPr lang="es-ES_tradnl" dirty="0">
                <a:hlinkClick r:id="rId3"/>
              </a:rPr>
              <a:t>Monitoring and Evaluation (M&amp;E) Resource Guide for OCFT Projects (dol.gov)</a:t>
            </a:r>
            <a:endParaRPr lang="es-ES_tradnl" dirty="0"/>
          </a:p>
          <a:p>
            <a:pPr>
              <a:lnSpc>
                <a:spcPct val="120000"/>
              </a:lnSpc>
            </a:pPr>
            <a:r>
              <a:rPr lang="es-ES_tradnl" dirty="0"/>
              <a:t>CONSEJOS DE M&amp;E DE USAID: Eligiendo Indicadores de Desempeño”:</a:t>
            </a:r>
            <a:r>
              <a:rPr lang="es-ES_tradnl" dirty="0">
                <a:hlinkClick r:id="rId4"/>
              </a:rPr>
              <a:t>Pnadw106.pdf (usaid.gov)</a:t>
            </a:r>
            <a:endParaRPr lang="es-ES_tradnl" dirty="0"/>
          </a:p>
          <a:p>
            <a:pPr>
              <a:lnSpc>
                <a:spcPct val="120000"/>
              </a:lnSpc>
              <a:spcAft>
                <a:spcPts val="1200"/>
              </a:spcAft>
            </a:pPr>
            <a:r>
              <a:rPr lang="es-ES_tradnl" dirty="0"/>
              <a:t>“Diez Pasos para un Sistema de Seguimiento y Evaluación Basado en Resultados”, Jody Zall Kuse y Ray C. </a:t>
            </a:r>
            <a:r>
              <a:rPr lang="es-ES_tradnl" dirty="0" err="1"/>
              <a:t>Rist</a:t>
            </a:r>
            <a:r>
              <a:rPr lang="es-ES_tradnl" dirty="0"/>
              <a:t>, </a:t>
            </a:r>
            <a:r>
              <a:rPr lang="en-CA" dirty="0"/>
              <a:t>The </a:t>
            </a:r>
            <a:r>
              <a:rPr lang="es-ES_tradnl" dirty="0"/>
              <a:t>El Banco Mundial, Capítulo 3: Identificando indicadores de desempeño principales para monitorear los resultados: </a:t>
            </a:r>
            <a:r>
              <a:rPr lang="es-ES_tradnl" u="sng" dirty="0">
                <a:hlinkClick r:id="rId5"/>
              </a:rPr>
              <a:t>http://documents.worldbank.org/curated/en/638011468766181874/pdf/296720PAPER0100steps.pdf</a:t>
            </a:r>
            <a:r>
              <a:rPr lang="es-ES_tradnl" dirty="0"/>
              <a:t> </a:t>
            </a:r>
          </a:p>
          <a:p>
            <a:pPr>
              <a:lnSpc>
                <a:spcPct val="120000"/>
              </a:lnSpc>
              <a:spcAft>
                <a:spcPts val="1200"/>
              </a:spcAft>
            </a:pPr>
            <a:r>
              <a:rPr lang="es-ES_tradnl" dirty="0"/>
              <a:t>“Introducción a los indicadores” ONUSIDA:</a:t>
            </a:r>
            <a:r>
              <a:rPr lang="es-ES_tradnl" u="sng" dirty="0">
                <a:hlinkClick r:id="rId6"/>
              </a:rPr>
              <a:t>https://www.unaids.org/sites/default/files/sub_landing/files/8_2-Intro-to-IndicatorsFMEF.pdf</a:t>
            </a:r>
            <a:endParaRPr lang="es-ES_tradnl" u="sng" dirty="0"/>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77: Gracias">
            <a:extLst>
              <a:ext uri="{FF2B5EF4-FFF2-40B4-BE49-F238E27FC236}">
                <a16:creationId xmlns:a16="http://schemas.microsoft.com/office/drawing/2014/main" id="{E83B329D-07C9-4DBC-BD95-259AD363AFC3}"/>
              </a:ext>
            </a:extLst>
          </p:cNvPr>
          <p:cNvSpPr>
            <a:spLocks noGrp="1"/>
          </p:cNvSpPr>
          <p:nvPr>
            <p:ph type="ctrTitle"/>
          </p:nvPr>
        </p:nvSpPr>
        <p:spPr>
          <a:xfrm>
            <a:off x="2902131" y="1501173"/>
            <a:ext cx="6387738" cy="1927827"/>
          </a:xfrm>
        </p:spPr>
        <p:txBody>
          <a:bodyPr>
            <a:normAutofit/>
          </a:bodyPr>
          <a:lstStyle/>
          <a:p>
            <a:r>
              <a:rPr lang="es-ES_tradnl" sz="8000" dirty="0"/>
              <a:t>Gracias</a:t>
            </a:r>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14189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8: Los Indicadores Miden los Resultados">
            <a:extLst>
              <a:ext uri="{FF2B5EF4-FFF2-40B4-BE49-F238E27FC236}">
                <a16:creationId xmlns:a16="http://schemas.microsoft.com/office/drawing/2014/main" id="{AA5A2B27-8A8B-43EF-AF60-BD11A6E41202}"/>
              </a:ext>
            </a:extLst>
          </p:cNvPr>
          <p:cNvSpPr>
            <a:spLocks noGrp="1"/>
          </p:cNvSpPr>
          <p:nvPr>
            <p:ph type="ctrTitle"/>
          </p:nvPr>
        </p:nvSpPr>
        <p:spPr>
          <a:xfrm>
            <a:off x="606490" y="119839"/>
            <a:ext cx="10319873" cy="961175"/>
          </a:xfrm>
        </p:spPr>
        <p:txBody>
          <a:bodyPr>
            <a:normAutofit/>
          </a:bodyPr>
          <a:lstStyle/>
          <a:p>
            <a:pPr algn="l"/>
            <a:r>
              <a:rPr lang="es-ES_tradnl" sz="4400" dirty="0"/>
              <a:t>Los Indicadores Miden los Resultados</a:t>
            </a:r>
          </a:p>
        </p:txBody>
      </p:sp>
      <p:sp>
        <p:nvSpPr>
          <p:cNvPr id="5" name="Rectangle 3" descr="Resultado&#10;">
            <a:extLst>
              <a:ext uri="{FF2B5EF4-FFF2-40B4-BE49-F238E27FC236}">
                <a16:creationId xmlns:a16="http://schemas.microsoft.com/office/drawing/2014/main" id="{BB8BB67A-2203-47FD-AD31-B70D6337F1E0}"/>
              </a:ext>
            </a:extLst>
          </p:cNvPr>
          <p:cNvSpPr>
            <a:spLocks noChangeArrowheads="1"/>
          </p:cNvSpPr>
          <p:nvPr/>
        </p:nvSpPr>
        <p:spPr bwMode="auto">
          <a:xfrm>
            <a:off x="2152923" y="1454541"/>
            <a:ext cx="2134264" cy="60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buClr>
                <a:schemeClr val="hlink"/>
              </a:buClr>
              <a:buSzPct val="80000"/>
              <a:buFont typeface="Monotype Sorts" pitchFamily="-106" charset="2"/>
              <a:buNone/>
            </a:pPr>
            <a:r>
              <a:rPr lang="es-ES_tradnl" altLang="en-US" sz="3200" b="1" u="sng" dirty="0">
                <a:solidFill>
                  <a:srgbClr val="002F6C"/>
                </a:solidFill>
                <a:latin typeface="+mn-lt"/>
              </a:rPr>
              <a:t>Resultado</a:t>
            </a:r>
          </a:p>
          <a:p>
            <a:pPr eaLnBrk="1" hangingPunct="1">
              <a:spcBef>
                <a:spcPct val="20000"/>
              </a:spcBef>
              <a:buClr>
                <a:schemeClr val="hlink"/>
              </a:buClr>
              <a:buSzPct val="80000"/>
              <a:buFont typeface="Monotype Sorts" pitchFamily="-106" charset="2"/>
              <a:buNone/>
            </a:pPr>
            <a:endParaRPr lang="es-ES_tradnl" altLang="en-US" sz="2800" b="1" u="sng" dirty="0">
              <a:solidFill>
                <a:srgbClr val="800000"/>
              </a:solidFill>
              <a:latin typeface="+mn-lt"/>
            </a:endParaRPr>
          </a:p>
          <a:p>
            <a:pPr eaLnBrk="1" hangingPunct="1">
              <a:buClr>
                <a:srgbClr val="FFFF00"/>
              </a:buClr>
              <a:buSzPct val="80000"/>
            </a:pPr>
            <a:endParaRPr lang="es-ES_tradnl" altLang="en-US" sz="2800" dirty="0">
              <a:solidFill>
                <a:srgbClr val="6C6463"/>
              </a:solidFill>
              <a:latin typeface="+mn-lt"/>
            </a:endParaRPr>
          </a:p>
          <a:p>
            <a:pPr eaLnBrk="1" hangingPunct="1">
              <a:buClr>
                <a:srgbClr val="FFFF00"/>
              </a:buClr>
              <a:buSzPct val="80000"/>
            </a:pPr>
            <a:endParaRPr lang="es-ES_tradnl" altLang="en-US" sz="2800" dirty="0">
              <a:solidFill>
                <a:srgbClr val="6C6463"/>
              </a:solidFill>
              <a:latin typeface="+mn-lt"/>
            </a:endParaRPr>
          </a:p>
          <a:p>
            <a:pPr eaLnBrk="1" hangingPunct="1">
              <a:buClr>
                <a:srgbClr val="FFFF00"/>
              </a:buClr>
              <a:buSzPct val="80000"/>
            </a:pPr>
            <a:endParaRPr lang="es-ES_tradnl" altLang="en-US" sz="2800" dirty="0">
              <a:solidFill>
                <a:srgbClr val="6C6463"/>
              </a:solidFill>
              <a:latin typeface="+mn-lt"/>
            </a:endParaRPr>
          </a:p>
        </p:txBody>
      </p:sp>
      <p:sp>
        <p:nvSpPr>
          <p:cNvPr id="6" name="Rectangle 4" descr="Indicador de desempeño&#10;">
            <a:extLst>
              <a:ext uri="{FF2B5EF4-FFF2-40B4-BE49-F238E27FC236}">
                <a16:creationId xmlns:a16="http://schemas.microsoft.com/office/drawing/2014/main" id="{D4C26588-2711-4486-A7DF-4F4A60AA3FD8}"/>
              </a:ext>
            </a:extLst>
          </p:cNvPr>
          <p:cNvSpPr>
            <a:spLocks noChangeArrowheads="1"/>
          </p:cNvSpPr>
          <p:nvPr/>
        </p:nvSpPr>
        <p:spPr bwMode="auto">
          <a:xfrm>
            <a:off x="6190756" y="1515493"/>
            <a:ext cx="4735607" cy="60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Clr>
                <a:srgbClr val="FFFF00"/>
              </a:buClr>
              <a:buSzPct val="80000"/>
              <a:buFont typeface="Wingdings" pitchFamily="2" charset="2"/>
              <a:buNone/>
            </a:pPr>
            <a:r>
              <a:rPr lang="es-ES_tradnl" altLang="en-US" sz="3200" b="1" u="sng" dirty="0">
                <a:solidFill>
                  <a:srgbClr val="002F6C"/>
                </a:solidFill>
                <a:latin typeface="+mn-lt"/>
              </a:rPr>
              <a:t>Indicador de desempeño</a:t>
            </a:r>
            <a:endParaRPr lang="es-ES_tradnl" altLang="en-US" sz="2800" u="sng" dirty="0">
              <a:solidFill>
                <a:srgbClr val="800000"/>
              </a:solidFill>
              <a:latin typeface="+mn-lt"/>
            </a:endParaRPr>
          </a:p>
          <a:p>
            <a:pPr eaLnBrk="1" hangingPunct="1">
              <a:buClr>
                <a:srgbClr val="FFFF00"/>
              </a:buClr>
              <a:buSzPct val="80000"/>
              <a:buFont typeface="Wingdings" pitchFamily="2" charset="2"/>
              <a:buNone/>
            </a:pPr>
            <a:endParaRPr lang="es-ES_tradnl" altLang="en-US" sz="2800" dirty="0">
              <a:latin typeface="+mn-lt"/>
            </a:endParaRPr>
          </a:p>
          <a:p>
            <a:pPr eaLnBrk="1" hangingPunct="1">
              <a:buClr>
                <a:srgbClr val="FFFF00"/>
              </a:buClr>
              <a:buSzPct val="80000"/>
              <a:buFont typeface="Wingdings" pitchFamily="2" charset="2"/>
              <a:buNone/>
            </a:pPr>
            <a:endParaRPr lang="es-ES_tradnl" altLang="en-US" sz="2800" dirty="0">
              <a:latin typeface="+mn-lt"/>
            </a:endParaRPr>
          </a:p>
          <a:p>
            <a:pPr eaLnBrk="1" hangingPunct="1">
              <a:buClr>
                <a:srgbClr val="FFFF00"/>
              </a:buClr>
              <a:buSzPct val="80000"/>
              <a:buFont typeface="Wingdings" pitchFamily="2" charset="2"/>
              <a:buNone/>
            </a:pPr>
            <a:endParaRPr lang="es-ES_tradnl" altLang="en-US" sz="2800" dirty="0">
              <a:latin typeface="+mn-lt"/>
            </a:endParaRPr>
          </a:p>
        </p:txBody>
      </p:sp>
      <p:sp>
        <p:nvSpPr>
          <p:cNvPr id="11" name="TextBox 10" descr="Los trabajadores de las fábricas incrementan el uso de los programas de protección social&#10;">
            <a:extLst>
              <a:ext uri="{FF2B5EF4-FFF2-40B4-BE49-F238E27FC236}">
                <a16:creationId xmlns:a16="http://schemas.microsoft.com/office/drawing/2014/main" id="{5BE3D4DE-0C3E-427B-A68B-4DD5BBBF3D2F}"/>
              </a:ext>
            </a:extLst>
          </p:cNvPr>
          <p:cNvSpPr txBox="1"/>
          <p:nvPr/>
        </p:nvSpPr>
        <p:spPr>
          <a:xfrm>
            <a:off x="1064870" y="2338000"/>
            <a:ext cx="3890637"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buClr>
                <a:srgbClr val="FFFF00"/>
              </a:buClr>
              <a:buSzPct val="80000"/>
            </a:pPr>
            <a:r>
              <a:rPr lang="es-ES_tradnl" altLang="en-US" sz="2000" dirty="0">
                <a:solidFill>
                  <a:schemeClr val="tx1"/>
                </a:solidFill>
              </a:rPr>
              <a:t>Los trabajadores de las fábricas incrementan el uso de los programas de protección social</a:t>
            </a:r>
            <a:endParaRPr lang="es-ES_tradnl" altLang="en-US" sz="2000" dirty="0">
              <a:solidFill>
                <a:schemeClr val="tx1"/>
              </a:solidFill>
              <a:latin typeface="+mn-lt"/>
            </a:endParaRPr>
          </a:p>
        </p:txBody>
      </p:sp>
      <p:sp>
        <p:nvSpPr>
          <p:cNvPr id="14" name="Arrow: Right 13" descr="Flecha que conecta el resultado y el indicador correspondeinte">
            <a:extLst>
              <a:ext uri="{FF2B5EF4-FFF2-40B4-BE49-F238E27FC236}">
                <a16:creationId xmlns:a16="http://schemas.microsoft.com/office/drawing/2014/main" id="{AE8D9240-E3E3-4D7D-B3EE-EF4B95CD2D6A}"/>
              </a:ext>
            </a:extLst>
          </p:cNvPr>
          <p:cNvSpPr/>
          <p:nvPr/>
        </p:nvSpPr>
        <p:spPr>
          <a:xfrm>
            <a:off x="4985369" y="2687785"/>
            <a:ext cx="703259" cy="44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TextBox 11" descr="% de trabajadores de fábricas que han utilizado los servicios de protección social nuevos en el último año&#10;">
            <a:extLst>
              <a:ext uri="{FF2B5EF4-FFF2-40B4-BE49-F238E27FC236}">
                <a16:creationId xmlns:a16="http://schemas.microsoft.com/office/drawing/2014/main" id="{E66B5E93-6454-4B93-9A1B-FF8799B74DC6}"/>
              </a:ext>
            </a:extLst>
          </p:cNvPr>
          <p:cNvSpPr txBox="1"/>
          <p:nvPr/>
        </p:nvSpPr>
        <p:spPr>
          <a:xfrm>
            <a:off x="5781865" y="2395419"/>
            <a:ext cx="5777344" cy="1200329"/>
          </a:xfrm>
          <a:prstGeom prst="rect">
            <a:avLst/>
          </a:prstGeom>
          <a:noFill/>
        </p:spPr>
        <p:txBody>
          <a:bodyPr wrap="square">
            <a:spAutoFit/>
          </a:bodyPr>
          <a:lstStyle/>
          <a:p>
            <a:pPr>
              <a:buClr>
                <a:srgbClr val="FFFF00"/>
              </a:buClr>
              <a:buSzPct val="80000"/>
            </a:pPr>
            <a:r>
              <a:rPr lang="es-ES_tradnl" altLang="en-US" sz="2400" dirty="0"/>
              <a:t>% de trabajadores de fábricas que han utilizado los servicios de protección social nuevos en el último año</a:t>
            </a:r>
          </a:p>
        </p:txBody>
      </p:sp>
      <p:sp>
        <p:nvSpPr>
          <p:cNvPr id="8" name="TextBox 7" descr="Las agencias locales mejoran las inspecciones de trabajo infantil&#10;">
            <a:extLst>
              <a:ext uri="{FF2B5EF4-FFF2-40B4-BE49-F238E27FC236}">
                <a16:creationId xmlns:a16="http://schemas.microsoft.com/office/drawing/2014/main" id="{61BCC010-F690-4306-B450-DC54A63AFF77}"/>
              </a:ext>
            </a:extLst>
          </p:cNvPr>
          <p:cNvSpPr txBox="1"/>
          <p:nvPr/>
        </p:nvSpPr>
        <p:spPr>
          <a:xfrm>
            <a:off x="1054959" y="3776964"/>
            <a:ext cx="3908927"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buClr>
                <a:srgbClr val="FFFF00"/>
              </a:buClr>
              <a:buSzPct val="80000"/>
            </a:pPr>
            <a:r>
              <a:rPr lang="es-ES_tradnl" altLang="en-US" sz="2000" dirty="0">
                <a:solidFill>
                  <a:schemeClr val="tx1"/>
                </a:solidFill>
              </a:rPr>
              <a:t>L</a:t>
            </a:r>
            <a:r>
              <a:rPr lang="es-ES_tradnl" altLang="en-US" sz="2000" dirty="0">
                <a:solidFill>
                  <a:schemeClr val="tx1"/>
                </a:solidFill>
                <a:latin typeface="+mn-lt"/>
              </a:rPr>
              <a:t>as agencias locales mejoran las inspecciones de trabajo infantil</a:t>
            </a:r>
          </a:p>
        </p:txBody>
      </p:sp>
      <p:sp>
        <p:nvSpPr>
          <p:cNvPr id="3" name="Arrow: Right 2" descr="Flecha que conecta el resultado y el indicador correspondeinte">
            <a:extLst>
              <a:ext uri="{FF2B5EF4-FFF2-40B4-BE49-F238E27FC236}">
                <a16:creationId xmlns:a16="http://schemas.microsoft.com/office/drawing/2014/main" id="{FA1D0028-834F-4B44-BEFF-CA2F5F40BAA1}"/>
              </a:ext>
            </a:extLst>
          </p:cNvPr>
          <p:cNvSpPr/>
          <p:nvPr/>
        </p:nvSpPr>
        <p:spPr>
          <a:xfrm>
            <a:off x="4993890" y="3982385"/>
            <a:ext cx="703259" cy="44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TextBox 9" descr="# o % de inspecciones realizadas por agencias locales que presentaron la documentación completa 2 días después de la inspección&#10;">
            <a:extLst>
              <a:ext uri="{FF2B5EF4-FFF2-40B4-BE49-F238E27FC236}">
                <a16:creationId xmlns:a16="http://schemas.microsoft.com/office/drawing/2014/main" id="{74BB4729-AF1F-457E-A07C-C48593268AB5}"/>
              </a:ext>
            </a:extLst>
          </p:cNvPr>
          <p:cNvSpPr txBox="1"/>
          <p:nvPr/>
        </p:nvSpPr>
        <p:spPr>
          <a:xfrm>
            <a:off x="5807815" y="3764107"/>
            <a:ext cx="5850787" cy="1200329"/>
          </a:xfrm>
          <a:prstGeom prst="rect">
            <a:avLst/>
          </a:prstGeom>
          <a:noFill/>
        </p:spPr>
        <p:txBody>
          <a:bodyPr wrap="square">
            <a:spAutoFit/>
          </a:bodyPr>
          <a:lstStyle/>
          <a:p>
            <a:pPr>
              <a:buClr>
                <a:srgbClr val="FFFF00"/>
              </a:buClr>
              <a:buSzPct val="80000"/>
            </a:pPr>
            <a:r>
              <a:rPr lang="es-ES_tradnl" altLang="en-US" sz="2400" dirty="0"/>
              <a:t># o % de inspecciones realizadas por agencias locales que presentaron la documentación completa 2 días después de la inspección</a:t>
            </a:r>
          </a:p>
        </p:txBody>
      </p:sp>
      <p:sp>
        <p:nvSpPr>
          <p:cNvPr id="7" name="TextBox 6" descr="Hogares de enfoque obtienen acceso a una mayor variedad de fuentes de ingreso no relacionadas al trabajo infantil&#10;">
            <a:extLst>
              <a:ext uri="{FF2B5EF4-FFF2-40B4-BE49-F238E27FC236}">
                <a16:creationId xmlns:a16="http://schemas.microsoft.com/office/drawing/2014/main" id="{23DBB4ED-6B6A-49FE-8654-F8DBB14C188A}"/>
              </a:ext>
            </a:extLst>
          </p:cNvPr>
          <p:cNvSpPr txBox="1"/>
          <p:nvPr/>
        </p:nvSpPr>
        <p:spPr>
          <a:xfrm>
            <a:off x="1044918" y="4818864"/>
            <a:ext cx="3910589"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hangingPunct="1">
              <a:buClr>
                <a:srgbClr val="FFFF00"/>
              </a:buClr>
              <a:buSzPct val="80000"/>
            </a:pPr>
            <a:r>
              <a:rPr lang="es-ES_tradnl" altLang="en-US" sz="2000" dirty="0">
                <a:solidFill>
                  <a:schemeClr val="tx1"/>
                </a:solidFill>
                <a:latin typeface="+mn-lt"/>
              </a:rPr>
              <a:t>Hogares de enfoque obtienen acceso a una </a:t>
            </a:r>
            <a:r>
              <a:rPr lang="es-ES_tradnl" altLang="en-US" sz="2000" dirty="0">
                <a:solidFill>
                  <a:schemeClr val="tx1"/>
                </a:solidFill>
              </a:rPr>
              <a:t>m</a:t>
            </a:r>
            <a:r>
              <a:rPr lang="es-ES_tradnl" altLang="en-US" sz="2000" dirty="0">
                <a:solidFill>
                  <a:schemeClr val="tx1"/>
                </a:solidFill>
                <a:latin typeface="+mn-lt"/>
              </a:rPr>
              <a:t>ayor variedad de fuentes de ingreso no relacionadas al trabajo infantil</a:t>
            </a:r>
          </a:p>
        </p:txBody>
      </p:sp>
      <p:sp>
        <p:nvSpPr>
          <p:cNvPr id="13" name="Arrow: Right 12" descr="Flecha que conecta el resultado y el indicador correspondeinte">
            <a:extLst>
              <a:ext uri="{FF2B5EF4-FFF2-40B4-BE49-F238E27FC236}">
                <a16:creationId xmlns:a16="http://schemas.microsoft.com/office/drawing/2014/main" id="{7530BFA7-8628-481E-AD85-5711F73D01E5}"/>
              </a:ext>
            </a:extLst>
          </p:cNvPr>
          <p:cNvSpPr/>
          <p:nvPr/>
        </p:nvSpPr>
        <p:spPr>
          <a:xfrm>
            <a:off x="4977826" y="5255990"/>
            <a:ext cx="703259" cy="444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TextBox 8" descr="% de hogares con ingresos provenientes de 2 o más fuentes no relacionadas al trabajo infantil.&#10;">
            <a:extLst>
              <a:ext uri="{FF2B5EF4-FFF2-40B4-BE49-F238E27FC236}">
                <a16:creationId xmlns:a16="http://schemas.microsoft.com/office/drawing/2014/main" id="{B5812E57-DDCD-491A-92BD-BE3DE847154D}"/>
              </a:ext>
            </a:extLst>
          </p:cNvPr>
          <p:cNvSpPr txBox="1"/>
          <p:nvPr/>
        </p:nvSpPr>
        <p:spPr>
          <a:xfrm>
            <a:off x="5834333" y="5084084"/>
            <a:ext cx="5850787" cy="1200329"/>
          </a:xfrm>
          <a:prstGeom prst="rect">
            <a:avLst/>
          </a:prstGeom>
          <a:noFill/>
        </p:spPr>
        <p:txBody>
          <a:bodyPr wrap="square">
            <a:spAutoFit/>
          </a:bodyPr>
          <a:lstStyle/>
          <a:p>
            <a:pPr>
              <a:buClr>
                <a:srgbClr val="FFFF00"/>
              </a:buClr>
              <a:buSzPct val="80000"/>
            </a:pPr>
            <a:r>
              <a:rPr lang="es-ES_tradnl" altLang="en-US" sz="2400" dirty="0"/>
              <a:t>% de hogares con ingresos provenientes de 2 o más fuentes no relacionadas al trabajo infantil.</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a:xfrm>
            <a:off x="-34724" y="6348698"/>
            <a:ext cx="12226724" cy="509302"/>
          </a:xfrm>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23968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3" grpId="0" animBg="1"/>
      <p:bldP spid="10" grpId="0"/>
      <p:bldP spid="1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9: Ejemplo: Monitoreo en Todos los Niveles">
            <a:extLst>
              <a:ext uri="{FF2B5EF4-FFF2-40B4-BE49-F238E27FC236}">
                <a16:creationId xmlns:a16="http://schemas.microsoft.com/office/drawing/2014/main" id="{AA5A2B27-8A8B-43EF-AF60-BD11A6E41202}"/>
              </a:ext>
            </a:extLst>
          </p:cNvPr>
          <p:cNvSpPr>
            <a:spLocks noGrp="1"/>
          </p:cNvSpPr>
          <p:nvPr>
            <p:ph type="ctrTitle"/>
          </p:nvPr>
        </p:nvSpPr>
        <p:spPr>
          <a:xfrm>
            <a:off x="565469" y="109567"/>
            <a:ext cx="10577453" cy="961175"/>
          </a:xfrm>
        </p:spPr>
        <p:txBody>
          <a:bodyPr>
            <a:normAutofit/>
          </a:bodyPr>
          <a:lstStyle/>
          <a:p>
            <a:pPr algn="l"/>
            <a:r>
              <a:rPr lang="es-ES_tradnl" sz="4400" dirty="0"/>
              <a:t>Ejemplo: Monitoreo en Todos los Niveles</a:t>
            </a:r>
          </a:p>
        </p:txBody>
      </p:sp>
      <p:sp>
        <p:nvSpPr>
          <p:cNvPr id="8" name="Rectangle 13" descr="Actividades">
            <a:extLst>
              <a:ext uri="{FF2B5EF4-FFF2-40B4-BE49-F238E27FC236}">
                <a16:creationId xmlns:a16="http://schemas.microsoft.com/office/drawing/2014/main" id="{AD8551F2-2CFD-42E4-B498-9E24ADEFEB5A}"/>
              </a:ext>
            </a:extLst>
          </p:cNvPr>
          <p:cNvSpPr>
            <a:spLocks noChangeArrowheads="1"/>
          </p:cNvSpPr>
          <p:nvPr/>
        </p:nvSpPr>
        <p:spPr bwMode="auto">
          <a:xfrm>
            <a:off x="982065" y="5438612"/>
            <a:ext cx="1626783" cy="557621"/>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n-US" sz="1600" b="1" dirty="0">
                <a:solidFill>
                  <a:srgbClr val="FFFFFF"/>
                </a:solidFill>
                <a:latin typeface="+mn-lt"/>
              </a:rPr>
              <a:t> Actividades</a:t>
            </a:r>
          </a:p>
        </p:txBody>
      </p:sp>
      <p:sp>
        <p:nvSpPr>
          <p:cNvPr id="11" name="Freeform 21" descr="Desarrollar un plan de estudios de formación.&#10;">
            <a:extLst>
              <a:ext uri="{FF2B5EF4-FFF2-40B4-BE49-F238E27FC236}">
                <a16:creationId xmlns:a16="http://schemas.microsoft.com/office/drawing/2014/main" id="{7227054D-38DD-4C35-9077-64A44941D07C}"/>
              </a:ext>
            </a:extLst>
          </p:cNvPr>
          <p:cNvSpPr/>
          <p:nvPr/>
        </p:nvSpPr>
        <p:spPr>
          <a:xfrm>
            <a:off x="2976464" y="5640487"/>
            <a:ext cx="4049181" cy="373023"/>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spcFirstLastPara="0" vert="horz" wrap="square" lIns="89497" tIns="89497" rIns="89497" bIns="89497" numCol="1" spcCol="1270" anchor="ctr" anchorCtr="0">
            <a:noAutofit/>
          </a:bodyPr>
          <a:lstStyle/>
          <a:p>
            <a:pPr defTabSz="488950">
              <a:lnSpc>
                <a:spcPct val="90000"/>
              </a:lnSpc>
              <a:spcBef>
                <a:spcPct val="0"/>
              </a:spcBef>
              <a:spcAft>
                <a:spcPct val="35000"/>
              </a:spcAft>
            </a:pPr>
            <a:r>
              <a:rPr lang="es-ES_tradnl" b="1" dirty="0">
                <a:solidFill>
                  <a:schemeClr val="tx1"/>
                </a:solidFill>
              </a:rPr>
              <a:t>Desarrollar un plan de estudios de formación.</a:t>
            </a:r>
          </a:p>
        </p:txBody>
      </p:sp>
      <p:sp>
        <p:nvSpPr>
          <p:cNvPr id="27" name="Rectangle 26" descr="Hacer seguimiento a la ejecución de las actividades del plan de trabajo&#10;">
            <a:extLst>
              <a:ext uri="{FF2B5EF4-FFF2-40B4-BE49-F238E27FC236}">
                <a16:creationId xmlns:a16="http://schemas.microsoft.com/office/drawing/2014/main" id="{C4936583-47AE-43F9-ADFD-2A856A5D57D4}"/>
              </a:ext>
            </a:extLst>
          </p:cNvPr>
          <p:cNvSpPr>
            <a:spLocks noChangeArrowheads="1"/>
          </p:cNvSpPr>
          <p:nvPr/>
        </p:nvSpPr>
        <p:spPr bwMode="auto">
          <a:xfrm>
            <a:off x="7287209" y="5503552"/>
            <a:ext cx="3662402"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altLang="en-US" b="1" dirty="0">
                <a:solidFill>
                  <a:srgbClr val="002F6C"/>
                </a:solidFill>
              </a:rPr>
              <a:t>Hacer seguimiento a la ejecución de las actividades del plan de trabajo</a:t>
            </a:r>
          </a:p>
        </p:txBody>
      </p:sp>
      <p:sp>
        <p:nvSpPr>
          <p:cNvPr id="31" name="Arrow: Down 30">
            <a:extLst>
              <a:ext uri="{FF2B5EF4-FFF2-40B4-BE49-F238E27FC236}">
                <a16:creationId xmlns:a16="http://schemas.microsoft.com/office/drawing/2014/main" id="{9C4C9C38-E956-40DB-BD7D-EA8DE04D4CB9}"/>
              </a:ext>
              <a:ext uri="{C183D7F6-B498-43B3-948B-1728B52AA6E4}">
                <adec:decorative xmlns:adec="http://schemas.microsoft.com/office/drawing/2017/decorative" val="1"/>
              </a:ext>
            </a:extLst>
          </p:cNvPr>
          <p:cNvSpPr/>
          <p:nvPr/>
        </p:nvSpPr>
        <p:spPr>
          <a:xfrm rot="10800000">
            <a:off x="4592438" y="5376723"/>
            <a:ext cx="315588" cy="226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Rectangle 4" descr="Productos">
            <a:extLst>
              <a:ext uri="{FF2B5EF4-FFF2-40B4-BE49-F238E27FC236}">
                <a16:creationId xmlns:a16="http://schemas.microsoft.com/office/drawing/2014/main" id="{063C0A5E-67D8-4ED2-A499-F0F7D5625BC1}"/>
              </a:ext>
            </a:extLst>
          </p:cNvPr>
          <p:cNvSpPr>
            <a:spLocks noChangeArrowheads="1"/>
          </p:cNvSpPr>
          <p:nvPr/>
        </p:nvSpPr>
        <p:spPr bwMode="auto">
          <a:xfrm>
            <a:off x="991396" y="4663740"/>
            <a:ext cx="1597596" cy="389555"/>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n-US" sz="1600" b="1" dirty="0">
                <a:solidFill>
                  <a:srgbClr val="FFFFFF"/>
                </a:solidFill>
                <a:latin typeface="+mn-lt"/>
              </a:rPr>
              <a:t>Productos </a:t>
            </a:r>
          </a:p>
        </p:txBody>
      </p:sp>
      <p:sp>
        <p:nvSpPr>
          <p:cNvPr id="12" name="Freeform 22" descr="Las ONG reciben capacitaciones sobre nuevas técnicas para brindar servicios de apoyo&#10;">
            <a:extLst>
              <a:ext uri="{FF2B5EF4-FFF2-40B4-BE49-F238E27FC236}">
                <a16:creationId xmlns:a16="http://schemas.microsoft.com/office/drawing/2014/main" id="{15F0936C-E467-4D6F-88CD-742645AF4C5B}"/>
              </a:ext>
            </a:extLst>
          </p:cNvPr>
          <p:cNvSpPr/>
          <p:nvPr/>
        </p:nvSpPr>
        <p:spPr>
          <a:xfrm>
            <a:off x="2963075" y="4560113"/>
            <a:ext cx="4049181" cy="816610"/>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169966"/>
              <a:satOff val="-18403"/>
              <a:lumOff val="18394"/>
              <a:alphaOff val="0"/>
            </a:schemeClr>
          </a:fillRef>
          <a:effectRef idx="0">
            <a:schemeClr val="accent2">
              <a:shade val="50000"/>
              <a:hueOff val="169966"/>
              <a:satOff val="-18403"/>
              <a:lumOff val="18394"/>
              <a:alphaOff val="0"/>
            </a:schemeClr>
          </a:effectRef>
          <a:fontRef idx="minor">
            <a:schemeClr val="lt1"/>
          </a:fontRef>
        </p:style>
        <p:txBody>
          <a:bodyPr spcFirstLastPara="0" vert="horz" wrap="square" lIns="89497" tIns="89497" rIns="89497" bIns="89497" numCol="1" spcCol="1270" anchor="t" anchorCtr="0">
            <a:noAutofit/>
          </a:bodyPr>
          <a:lstStyle/>
          <a:p>
            <a:pPr defTabSz="488950">
              <a:lnSpc>
                <a:spcPct val="90000"/>
              </a:lnSpc>
              <a:spcBef>
                <a:spcPct val="0"/>
              </a:spcBef>
              <a:spcAft>
                <a:spcPct val="35000"/>
              </a:spcAft>
            </a:pPr>
            <a:r>
              <a:rPr lang="es-ES_tradnl" b="1" dirty="0">
                <a:solidFill>
                  <a:schemeClr val="tx1"/>
                </a:solidFill>
              </a:rPr>
              <a:t>Las ONG reciben capacitaciones sobre nuevas técnicas para brindar servicios de apoyo</a:t>
            </a:r>
          </a:p>
        </p:txBody>
      </p:sp>
      <p:sp>
        <p:nvSpPr>
          <p:cNvPr id="19" name="Rectangle 18" descr="# de ONGs capacitadas&#10;">
            <a:extLst>
              <a:ext uri="{FF2B5EF4-FFF2-40B4-BE49-F238E27FC236}">
                <a16:creationId xmlns:a16="http://schemas.microsoft.com/office/drawing/2014/main" id="{036B7517-7E5C-4B64-B9E4-68EA0A25638E}"/>
              </a:ext>
            </a:extLst>
          </p:cNvPr>
          <p:cNvSpPr>
            <a:spLocks noChangeArrowheads="1"/>
          </p:cNvSpPr>
          <p:nvPr/>
        </p:nvSpPr>
        <p:spPr bwMode="auto">
          <a:xfrm>
            <a:off x="7300172" y="4716998"/>
            <a:ext cx="3179157" cy="34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_tradnl" altLang="en-US" b="1" dirty="0">
                <a:solidFill>
                  <a:srgbClr val="002F6C"/>
                </a:solidFill>
              </a:rPr>
              <a:t># de ONGs capacitadas</a:t>
            </a:r>
          </a:p>
        </p:txBody>
      </p:sp>
      <p:sp>
        <p:nvSpPr>
          <p:cNvPr id="30" name="Arrow: Down 29">
            <a:extLst>
              <a:ext uri="{FF2B5EF4-FFF2-40B4-BE49-F238E27FC236}">
                <a16:creationId xmlns:a16="http://schemas.microsoft.com/office/drawing/2014/main" id="{E7A55E20-9A1D-4B95-BB28-B260AAFBF258}"/>
              </a:ext>
              <a:ext uri="{C183D7F6-B498-43B3-948B-1728B52AA6E4}">
                <adec:decorative xmlns:adec="http://schemas.microsoft.com/office/drawing/2017/decorative" val="1"/>
              </a:ext>
            </a:extLst>
          </p:cNvPr>
          <p:cNvSpPr/>
          <p:nvPr/>
        </p:nvSpPr>
        <p:spPr>
          <a:xfrm rot="10800000">
            <a:off x="4593396" y="4424741"/>
            <a:ext cx="379658" cy="246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angle 5" descr="Sub-resultado">
            <a:extLst>
              <a:ext uri="{FF2B5EF4-FFF2-40B4-BE49-F238E27FC236}">
                <a16:creationId xmlns:a16="http://schemas.microsoft.com/office/drawing/2014/main" id="{87BDCE78-C7E6-4900-B679-7817D903AE1A}"/>
              </a:ext>
            </a:extLst>
          </p:cNvPr>
          <p:cNvSpPr>
            <a:spLocks noChangeArrowheads="1"/>
          </p:cNvSpPr>
          <p:nvPr/>
        </p:nvSpPr>
        <p:spPr bwMode="auto">
          <a:xfrm>
            <a:off x="982065" y="3821866"/>
            <a:ext cx="1626783" cy="501666"/>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n-US" sz="1600" b="1" dirty="0">
                <a:solidFill>
                  <a:srgbClr val="FFFFFF"/>
                </a:solidFill>
                <a:latin typeface="+mn-lt"/>
              </a:rPr>
              <a:t>Sub-resultado </a:t>
            </a:r>
          </a:p>
        </p:txBody>
      </p:sp>
      <p:sp>
        <p:nvSpPr>
          <p:cNvPr id="13" name="Freeform 23" descr="Las ONG incrementan su conocimiento sobre nuevas técnicas de servicio de apoyo&#10;">
            <a:extLst>
              <a:ext uri="{FF2B5EF4-FFF2-40B4-BE49-F238E27FC236}">
                <a16:creationId xmlns:a16="http://schemas.microsoft.com/office/drawing/2014/main" id="{9CB2862B-E948-4978-9AA2-D01DD1307B04}"/>
              </a:ext>
            </a:extLst>
          </p:cNvPr>
          <p:cNvSpPr/>
          <p:nvPr/>
        </p:nvSpPr>
        <p:spPr>
          <a:xfrm>
            <a:off x="2976464" y="3710162"/>
            <a:ext cx="4242483" cy="698586"/>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339932"/>
              <a:satOff val="-36805"/>
              <a:lumOff val="36787"/>
              <a:alphaOff val="0"/>
            </a:schemeClr>
          </a:fillRef>
          <a:effectRef idx="0">
            <a:schemeClr val="accent2">
              <a:shade val="50000"/>
              <a:hueOff val="339932"/>
              <a:satOff val="-36805"/>
              <a:lumOff val="36787"/>
              <a:alphaOff val="0"/>
            </a:schemeClr>
          </a:effectRef>
          <a:fontRef idx="minor">
            <a:schemeClr val="lt1"/>
          </a:fontRef>
        </p:style>
        <p:txBody>
          <a:bodyPr spcFirstLastPara="0" vert="horz" wrap="square" lIns="89497" tIns="89497" rIns="89497" bIns="89497" numCol="1" spcCol="1270" anchor="ctr" anchorCtr="0">
            <a:noAutofit/>
          </a:bodyPr>
          <a:lstStyle/>
          <a:p>
            <a:pPr defTabSz="488950">
              <a:lnSpc>
                <a:spcPct val="90000"/>
              </a:lnSpc>
              <a:spcBef>
                <a:spcPct val="0"/>
              </a:spcBef>
              <a:spcAft>
                <a:spcPct val="35000"/>
              </a:spcAft>
            </a:pPr>
            <a:r>
              <a:rPr lang="es-ES_tradnl" b="1" dirty="0">
                <a:solidFill>
                  <a:schemeClr val="tx1"/>
                </a:solidFill>
              </a:rPr>
              <a:t>Las ONG incrementan su conocimiento sobre nuevas técnicas de servicio de apoyo</a:t>
            </a:r>
          </a:p>
        </p:txBody>
      </p:sp>
      <p:sp>
        <p:nvSpPr>
          <p:cNvPr id="18" name="Rectangle 17" descr="% del personal de las ONGs que aprueba el examen posterior&#10;">
            <a:extLst>
              <a:ext uri="{FF2B5EF4-FFF2-40B4-BE49-F238E27FC236}">
                <a16:creationId xmlns:a16="http://schemas.microsoft.com/office/drawing/2014/main" id="{5B1432AB-8B58-46B6-9D1E-4AB93E33237C}"/>
              </a:ext>
            </a:extLst>
          </p:cNvPr>
          <p:cNvSpPr>
            <a:spLocks noChangeArrowheads="1"/>
          </p:cNvSpPr>
          <p:nvPr/>
        </p:nvSpPr>
        <p:spPr bwMode="auto">
          <a:xfrm>
            <a:off x="7218947" y="3769250"/>
            <a:ext cx="4299606"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altLang="en-US" b="1" dirty="0">
                <a:solidFill>
                  <a:srgbClr val="002F6C"/>
                </a:solidFill>
              </a:rPr>
              <a:t>% del personal de las ONGs que aprueba el examen posterior</a:t>
            </a:r>
          </a:p>
        </p:txBody>
      </p:sp>
      <p:sp>
        <p:nvSpPr>
          <p:cNvPr id="29" name="Arrow: Down 28">
            <a:extLst>
              <a:ext uri="{FF2B5EF4-FFF2-40B4-BE49-F238E27FC236}">
                <a16:creationId xmlns:a16="http://schemas.microsoft.com/office/drawing/2014/main" id="{025D0598-4CDC-45E4-A031-896CCF096DA1}"/>
              </a:ext>
              <a:ext uri="{C183D7F6-B498-43B3-948B-1728B52AA6E4}">
                <adec:decorative xmlns:adec="http://schemas.microsoft.com/office/drawing/2017/decorative" val="1"/>
              </a:ext>
            </a:extLst>
          </p:cNvPr>
          <p:cNvSpPr/>
          <p:nvPr/>
        </p:nvSpPr>
        <p:spPr>
          <a:xfrm rot="10800000">
            <a:off x="4563913" y="3503493"/>
            <a:ext cx="331761" cy="206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Rectangle 5" descr="Resultado&#10;">
            <a:extLst>
              <a:ext uri="{FF2B5EF4-FFF2-40B4-BE49-F238E27FC236}">
                <a16:creationId xmlns:a16="http://schemas.microsoft.com/office/drawing/2014/main" id="{29DB4603-13FC-45E8-B276-696286850FD7}"/>
              </a:ext>
            </a:extLst>
          </p:cNvPr>
          <p:cNvSpPr>
            <a:spLocks noChangeArrowheads="1"/>
          </p:cNvSpPr>
          <p:nvPr/>
        </p:nvSpPr>
        <p:spPr bwMode="auto">
          <a:xfrm>
            <a:off x="952879" y="2998898"/>
            <a:ext cx="1626782" cy="523244"/>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n-US" sz="1600" b="1" dirty="0">
                <a:solidFill>
                  <a:srgbClr val="FFFFFF"/>
                </a:solidFill>
                <a:latin typeface="+mn-lt"/>
              </a:rPr>
              <a:t>Resultado</a:t>
            </a:r>
          </a:p>
        </p:txBody>
      </p:sp>
      <p:sp>
        <p:nvSpPr>
          <p:cNvPr id="14" name="Freeform 24" descr="Las ONG  emplean nuevas técnicas para abordar problemas de trabajo infantil&#10;">
            <a:extLst>
              <a:ext uri="{FF2B5EF4-FFF2-40B4-BE49-F238E27FC236}">
                <a16:creationId xmlns:a16="http://schemas.microsoft.com/office/drawing/2014/main" id="{B9EE4A11-DC31-4E2D-8BC5-1504053C366E}"/>
              </a:ext>
            </a:extLst>
          </p:cNvPr>
          <p:cNvSpPr/>
          <p:nvPr/>
        </p:nvSpPr>
        <p:spPr>
          <a:xfrm>
            <a:off x="2963075" y="2916152"/>
            <a:ext cx="4262363" cy="604390"/>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509897"/>
              <a:satOff val="-55208"/>
              <a:lumOff val="55181"/>
              <a:alphaOff val="0"/>
            </a:schemeClr>
          </a:fillRef>
          <a:effectRef idx="0">
            <a:schemeClr val="accent2">
              <a:shade val="50000"/>
              <a:hueOff val="509897"/>
              <a:satOff val="-55208"/>
              <a:lumOff val="55181"/>
              <a:alphaOff val="0"/>
            </a:schemeClr>
          </a:effectRef>
          <a:fontRef idx="minor">
            <a:schemeClr val="lt1"/>
          </a:fontRef>
        </p:style>
        <p:txBody>
          <a:bodyPr spcFirstLastPara="0" vert="horz" wrap="square" lIns="89497" tIns="89497" rIns="89497" bIns="89497" numCol="1" spcCol="1270" anchor="t" anchorCtr="0">
            <a:noAutofit/>
          </a:bodyPr>
          <a:lstStyle/>
          <a:p>
            <a:pPr defTabSz="488950">
              <a:lnSpc>
                <a:spcPct val="90000"/>
              </a:lnSpc>
              <a:spcBef>
                <a:spcPct val="0"/>
              </a:spcBef>
              <a:spcAft>
                <a:spcPct val="35000"/>
              </a:spcAft>
            </a:pPr>
            <a:r>
              <a:rPr lang="es-ES_tradnl" b="1" dirty="0">
                <a:solidFill>
                  <a:schemeClr val="tx1"/>
                </a:solidFill>
              </a:rPr>
              <a:t>Las ONG  emplean nuevas técnicas para abordar problemas de trabajo infantil</a:t>
            </a:r>
          </a:p>
        </p:txBody>
      </p:sp>
      <p:sp>
        <p:nvSpPr>
          <p:cNvPr id="17" name="Rectangle 16" descr="% de ONGs observadas usando la nueva técnica 6 meses después de la capacitación&#10;">
            <a:extLst>
              <a:ext uri="{FF2B5EF4-FFF2-40B4-BE49-F238E27FC236}">
                <a16:creationId xmlns:a16="http://schemas.microsoft.com/office/drawing/2014/main" id="{16AF21B0-EE19-4C81-B1E1-F6F6C3B91162}"/>
              </a:ext>
            </a:extLst>
          </p:cNvPr>
          <p:cNvSpPr>
            <a:spLocks noChangeArrowheads="1"/>
          </p:cNvSpPr>
          <p:nvPr/>
        </p:nvSpPr>
        <p:spPr bwMode="auto">
          <a:xfrm>
            <a:off x="7251692" y="2986040"/>
            <a:ext cx="4291507"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altLang="en-US" b="1" dirty="0">
                <a:solidFill>
                  <a:srgbClr val="002F6C"/>
                </a:solidFill>
              </a:rPr>
              <a:t>% de ONGs observadas usando la nueva técnica 6 meses después de la capacitación</a:t>
            </a:r>
          </a:p>
        </p:txBody>
      </p:sp>
      <p:sp>
        <p:nvSpPr>
          <p:cNvPr id="28" name="Arrow: Down 27">
            <a:extLst>
              <a:ext uri="{FF2B5EF4-FFF2-40B4-BE49-F238E27FC236}">
                <a16:creationId xmlns:a16="http://schemas.microsoft.com/office/drawing/2014/main" id="{3CED3319-4052-46D8-B4CC-63C98C60D342}"/>
              </a:ext>
              <a:ext uri="{C183D7F6-B498-43B3-948B-1728B52AA6E4}">
                <adec:decorative xmlns:adec="http://schemas.microsoft.com/office/drawing/2017/decorative" val="1"/>
              </a:ext>
            </a:extLst>
          </p:cNvPr>
          <p:cNvSpPr/>
          <p:nvPr/>
        </p:nvSpPr>
        <p:spPr>
          <a:xfrm rot="10800000">
            <a:off x="4524102" y="2655652"/>
            <a:ext cx="379658" cy="28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6" descr="Objetivo del proyecto&#10;">
            <a:extLst>
              <a:ext uri="{FF2B5EF4-FFF2-40B4-BE49-F238E27FC236}">
                <a16:creationId xmlns:a16="http://schemas.microsoft.com/office/drawing/2014/main" id="{04EEBCFA-AA03-4AE1-A460-7C0F04CD24D2}"/>
              </a:ext>
            </a:extLst>
          </p:cNvPr>
          <p:cNvSpPr>
            <a:spLocks noChangeArrowheads="1"/>
          </p:cNvSpPr>
          <p:nvPr/>
        </p:nvSpPr>
        <p:spPr bwMode="auto">
          <a:xfrm>
            <a:off x="982065" y="2164684"/>
            <a:ext cx="1597596" cy="614558"/>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n-US" sz="1600" b="1" dirty="0">
                <a:solidFill>
                  <a:srgbClr val="FFFFFF"/>
                </a:solidFill>
                <a:latin typeface="+mn-lt"/>
              </a:rPr>
              <a:t>Objetivo del proyecto</a:t>
            </a:r>
          </a:p>
        </p:txBody>
      </p:sp>
      <p:sp>
        <p:nvSpPr>
          <p:cNvPr id="15" name="Freeform 25" descr="Las ONG incrementan apoyo a los niños vinculados al trabajo infantil&#10;">
            <a:extLst>
              <a:ext uri="{FF2B5EF4-FFF2-40B4-BE49-F238E27FC236}">
                <a16:creationId xmlns:a16="http://schemas.microsoft.com/office/drawing/2014/main" id="{BF18FAD6-0BB5-4D50-9B2A-D4E211605E49}"/>
              </a:ext>
            </a:extLst>
          </p:cNvPr>
          <p:cNvSpPr/>
          <p:nvPr/>
        </p:nvSpPr>
        <p:spPr>
          <a:xfrm>
            <a:off x="2976464" y="2174033"/>
            <a:ext cx="4012165" cy="432837"/>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339932"/>
              <a:satOff val="-36805"/>
              <a:lumOff val="36787"/>
              <a:alphaOff val="0"/>
            </a:schemeClr>
          </a:fillRef>
          <a:effectRef idx="0">
            <a:schemeClr val="accent2">
              <a:shade val="50000"/>
              <a:hueOff val="339932"/>
              <a:satOff val="-36805"/>
              <a:lumOff val="36787"/>
              <a:alphaOff val="0"/>
            </a:schemeClr>
          </a:effectRef>
          <a:fontRef idx="minor">
            <a:schemeClr val="lt1"/>
          </a:fontRef>
        </p:style>
        <p:txBody>
          <a:bodyPr spcFirstLastPara="0" vert="horz" wrap="square" lIns="89497" tIns="89497" rIns="89497" bIns="89497" numCol="1" spcCol="1270" anchor="ctr" anchorCtr="0">
            <a:noAutofit/>
          </a:bodyPr>
          <a:lstStyle/>
          <a:p>
            <a:pPr defTabSz="488950">
              <a:lnSpc>
                <a:spcPct val="90000"/>
              </a:lnSpc>
              <a:spcBef>
                <a:spcPct val="0"/>
              </a:spcBef>
              <a:spcAft>
                <a:spcPct val="35000"/>
              </a:spcAft>
            </a:pPr>
            <a:r>
              <a:rPr lang="es-ES_tradnl" b="1" dirty="0">
                <a:solidFill>
                  <a:schemeClr val="tx1"/>
                </a:solidFill>
              </a:rPr>
              <a:t>Las ONG incrementan apoyo a los niños vinculados al trabajo infantil</a:t>
            </a:r>
          </a:p>
        </p:txBody>
      </p:sp>
      <p:sp>
        <p:nvSpPr>
          <p:cNvPr id="20" name="Rectangle 19" descr="% de ONGs que brindan más de 5 tipos de servicios a niños vinculados al trabajo infantil&#10;">
            <a:extLst>
              <a:ext uri="{FF2B5EF4-FFF2-40B4-BE49-F238E27FC236}">
                <a16:creationId xmlns:a16="http://schemas.microsoft.com/office/drawing/2014/main" id="{1BFC37B8-573E-4884-B2BA-3D23ECCBD2D9}"/>
              </a:ext>
            </a:extLst>
          </p:cNvPr>
          <p:cNvSpPr>
            <a:spLocks noChangeArrowheads="1"/>
          </p:cNvSpPr>
          <p:nvPr/>
        </p:nvSpPr>
        <p:spPr bwMode="auto">
          <a:xfrm>
            <a:off x="7251692" y="2136656"/>
            <a:ext cx="4466543" cy="6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altLang="en-US" b="1" dirty="0">
                <a:solidFill>
                  <a:srgbClr val="002F6C"/>
                </a:solidFill>
              </a:rPr>
              <a:t>% de ONGs que brindan más de 5 tipos de servicios a niños vinculados al trabajo infantil</a:t>
            </a:r>
          </a:p>
        </p:txBody>
      </p:sp>
      <p:sp>
        <p:nvSpPr>
          <p:cNvPr id="22" name="Arrow: Down 21">
            <a:extLst>
              <a:ext uri="{FF2B5EF4-FFF2-40B4-BE49-F238E27FC236}">
                <a16:creationId xmlns:a16="http://schemas.microsoft.com/office/drawing/2014/main" id="{84C5CE03-E2F4-4954-B976-B5A11990E8BD}"/>
              </a:ext>
              <a:ext uri="{C183D7F6-B498-43B3-948B-1728B52AA6E4}">
                <adec:decorative xmlns:adec="http://schemas.microsoft.com/office/drawing/2017/decorative" val="1"/>
              </a:ext>
            </a:extLst>
          </p:cNvPr>
          <p:cNvSpPr/>
          <p:nvPr/>
        </p:nvSpPr>
        <p:spPr>
          <a:xfrm rot="10800000">
            <a:off x="4529156" y="1867448"/>
            <a:ext cx="379658" cy="287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angle 6" descr="Meta&#10;">
            <a:extLst>
              <a:ext uri="{FF2B5EF4-FFF2-40B4-BE49-F238E27FC236}">
                <a16:creationId xmlns:a16="http://schemas.microsoft.com/office/drawing/2014/main" id="{A807D19F-76EF-4DC7-897E-2D758EE682DA}"/>
              </a:ext>
            </a:extLst>
          </p:cNvPr>
          <p:cNvSpPr>
            <a:spLocks noChangeArrowheads="1"/>
          </p:cNvSpPr>
          <p:nvPr/>
        </p:nvSpPr>
        <p:spPr bwMode="auto">
          <a:xfrm>
            <a:off x="952879" y="1498990"/>
            <a:ext cx="1597596" cy="410133"/>
          </a:xfrm>
          <a:prstGeom prst="flowChartAlternateProcess">
            <a:avLst/>
          </a:prstGeom>
          <a:ln>
            <a:noFill/>
            <a:headEnd/>
            <a:tailEnd/>
          </a:ln>
          <a:effectLst>
            <a:outerShdw blurRad="184150" dist="241300" dir="11520000" sx="110000" sy="110000" algn="ctr">
              <a:srgbClr val="000000">
                <a:alpha val="18000"/>
              </a:srgbClr>
            </a:outerShdw>
          </a:effectLst>
        </p:spPr>
        <p:style>
          <a:lnRef idx="2">
            <a:schemeClr val="accent2">
              <a:shade val="50000"/>
            </a:schemeClr>
          </a:lnRef>
          <a:fillRef idx="1">
            <a:schemeClr val="accent2"/>
          </a:fillRef>
          <a:effectRef idx="0">
            <a:schemeClr val="accent2"/>
          </a:effectRef>
          <a:fontRef idx="minor">
            <a:schemeClr val="lt1"/>
          </a:fontRef>
        </p:style>
        <p:txBody>
          <a:bodyPr wrap="none" lIns="69610" tIns="34806" rIns="69610" bIns="34806"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n-US" sz="1600" b="1" dirty="0">
                <a:solidFill>
                  <a:srgbClr val="FFFFFF"/>
                </a:solidFill>
                <a:latin typeface="+mn-lt"/>
              </a:rPr>
              <a:t>Meta</a:t>
            </a:r>
          </a:p>
        </p:txBody>
      </p:sp>
      <p:sp>
        <p:nvSpPr>
          <p:cNvPr id="16" name="Freeform 26" descr="Menor incidencia del trabajo infantil en la cadena de suministro&#10;">
            <a:extLst>
              <a:ext uri="{FF2B5EF4-FFF2-40B4-BE49-F238E27FC236}">
                <a16:creationId xmlns:a16="http://schemas.microsoft.com/office/drawing/2014/main" id="{BE051FB6-AA31-4A62-81CB-77FFE3A0224F}"/>
              </a:ext>
            </a:extLst>
          </p:cNvPr>
          <p:cNvSpPr/>
          <p:nvPr/>
        </p:nvSpPr>
        <p:spPr>
          <a:xfrm>
            <a:off x="2976465" y="1386392"/>
            <a:ext cx="3979146" cy="456935"/>
          </a:xfrm>
          <a:custGeom>
            <a:avLst/>
            <a:gdLst>
              <a:gd name="connsiteX0" fmla="*/ 0 w 974824"/>
              <a:gd name="connsiteY0" fmla="*/ 162474 h 1625600"/>
              <a:gd name="connsiteX1" fmla="*/ 162474 w 974824"/>
              <a:gd name="connsiteY1" fmla="*/ 0 h 1625600"/>
              <a:gd name="connsiteX2" fmla="*/ 812350 w 974824"/>
              <a:gd name="connsiteY2" fmla="*/ 0 h 1625600"/>
              <a:gd name="connsiteX3" fmla="*/ 974824 w 974824"/>
              <a:gd name="connsiteY3" fmla="*/ 162474 h 1625600"/>
              <a:gd name="connsiteX4" fmla="*/ 974824 w 974824"/>
              <a:gd name="connsiteY4" fmla="*/ 1463126 h 1625600"/>
              <a:gd name="connsiteX5" fmla="*/ 812350 w 974824"/>
              <a:gd name="connsiteY5" fmla="*/ 1625600 h 1625600"/>
              <a:gd name="connsiteX6" fmla="*/ 162474 w 974824"/>
              <a:gd name="connsiteY6" fmla="*/ 1625600 h 1625600"/>
              <a:gd name="connsiteX7" fmla="*/ 0 w 974824"/>
              <a:gd name="connsiteY7" fmla="*/ 1463126 h 1625600"/>
              <a:gd name="connsiteX8" fmla="*/ 0 w 974824"/>
              <a:gd name="connsiteY8" fmla="*/ 16247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824" h="1625600">
                <a:moveTo>
                  <a:pt x="0" y="162474"/>
                </a:moveTo>
                <a:cubicBezTo>
                  <a:pt x="0" y="72742"/>
                  <a:pt x="72742" y="0"/>
                  <a:pt x="162474" y="0"/>
                </a:cubicBezTo>
                <a:lnTo>
                  <a:pt x="812350" y="0"/>
                </a:lnTo>
                <a:cubicBezTo>
                  <a:pt x="902082" y="0"/>
                  <a:pt x="974824" y="72742"/>
                  <a:pt x="974824" y="162474"/>
                </a:cubicBezTo>
                <a:lnTo>
                  <a:pt x="974824" y="1463126"/>
                </a:lnTo>
                <a:cubicBezTo>
                  <a:pt x="974824" y="1552858"/>
                  <a:pt x="902082" y="1625600"/>
                  <a:pt x="812350" y="1625600"/>
                </a:cubicBezTo>
                <a:lnTo>
                  <a:pt x="162474" y="1625600"/>
                </a:lnTo>
                <a:cubicBezTo>
                  <a:pt x="72742" y="1625600"/>
                  <a:pt x="0" y="1552858"/>
                  <a:pt x="0" y="1463126"/>
                </a:cubicBezTo>
                <a:lnTo>
                  <a:pt x="0" y="162474"/>
                </a:lnTo>
                <a:close/>
              </a:path>
            </a:pathLst>
          </a:custGeom>
          <a:noFill/>
          <a:ln>
            <a:noFill/>
          </a:ln>
        </p:spPr>
        <p:style>
          <a:lnRef idx="2">
            <a:schemeClr val="lt1">
              <a:hueOff val="0"/>
              <a:satOff val="0"/>
              <a:lumOff val="0"/>
              <a:alphaOff val="0"/>
            </a:schemeClr>
          </a:lnRef>
          <a:fillRef idx="1">
            <a:schemeClr val="accent2">
              <a:shade val="50000"/>
              <a:hueOff val="169966"/>
              <a:satOff val="-18403"/>
              <a:lumOff val="18394"/>
              <a:alphaOff val="0"/>
            </a:schemeClr>
          </a:fillRef>
          <a:effectRef idx="0">
            <a:schemeClr val="accent2">
              <a:shade val="50000"/>
              <a:hueOff val="169966"/>
              <a:satOff val="-18403"/>
              <a:lumOff val="18394"/>
              <a:alphaOff val="0"/>
            </a:schemeClr>
          </a:effectRef>
          <a:fontRef idx="minor">
            <a:schemeClr val="lt1"/>
          </a:fontRef>
        </p:style>
        <p:txBody>
          <a:bodyPr spcFirstLastPara="0" vert="horz" wrap="square" lIns="89497" tIns="89497" rIns="89497" bIns="89497" numCol="1" spcCol="1270" anchor="ctr" anchorCtr="0">
            <a:noAutofit/>
          </a:bodyPr>
          <a:lstStyle/>
          <a:p>
            <a:pPr defTabSz="488950">
              <a:lnSpc>
                <a:spcPct val="90000"/>
              </a:lnSpc>
              <a:spcBef>
                <a:spcPct val="0"/>
              </a:spcBef>
              <a:spcAft>
                <a:spcPct val="35000"/>
              </a:spcAft>
            </a:pPr>
            <a:r>
              <a:rPr lang="es-ES_tradnl" b="1" dirty="0">
                <a:solidFill>
                  <a:schemeClr val="tx1"/>
                </a:solidFill>
              </a:rPr>
              <a:t>Menor incidencia del trabajo infantil en la cadena de suministro</a:t>
            </a:r>
          </a:p>
        </p:txBody>
      </p:sp>
      <p:sp>
        <p:nvSpPr>
          <p:cNvPr id="21" name="Rectangle 20" descr="# de niños que trabajan en la cadena de suministro de enfoque&#10;">
            <a:extLst>
              <a:ext uri="{FF2B5EF4-FFF2-40B4-BE49-F238E27FC236}">
                <a16:creationId xmlns:a16="http://schemas.microsoft.com/office/drawing/2014/main" id="{FDDC547A-4A7D-427F-A7E6-FF7B680C8E3D}"/>
              </a:ext>
            </a:extLst>
          </p:cNvPr>
          <p:cNvSpPr>
            <a:spLocks noChangeArrowheads="1"/>
          </p:cNvSpPr>
          <p:nvPr/>
        </p:nvSpPr>
        <p:spPr bwMode="auto">
          <a:xfrm>
            <a:off x="7277917" y="1009681"/>
            <a:ext cx="4181665" cy="90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610" tIns="34806" rIns="69610" bIns="3480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altLang="en-US" b="1" dirty="0">
              <a:solidFill>
                <a:srgbClr val="002F6C"/>
              </a:solidFill>
            </a:endParaRPr>
          </a:p>
          <a:p>
            <a:r>
              <a:rPr lang="es-ES_tradnl" altLang="en-US" b="1" dirty="0">
                <a:solidFill>
                  <a:srgbClr val="002F6C"/>
                </a:solidFill>
              </a:rPr>
              <a:t># de niños que trabajan en la cadena de suministro de enfoque</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s-ES_tradnl" dirty="0"/>
              <a:t>   https://www.dol.gov/agencies/ilab                                                                 Office of Child Labor, Forced Labor, and Human Trafficking                                                                                    @ILAB_DOL</a:t>
            </a:r>
          </a:p>
        </p:txBody>
      </p:sp>
    </p:spTree>
    <p:extLst>
      <p:ext uri="{BB962C8B-B14F-4D97-AF65-F5344CB8AC3E}">
        <p14:creationId xmlns:p14="http://schemas.microsoft.com/office/powerpoint/2010/main" val="112794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p:bldP spid="18" grpId="0"/>
      <p:bldP spid="17" grpId="0"/>
      <p:bldP spid="20" grpId="0"/>
      <p:bldP spid="21" grpId="0"/>
    </p:bldLst>
  </p:timing>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3.xml><?xml version="1.0" encoding="utf-8"?>
<ds:datastoreItem xmlns:ds="http://schemas.openxmlformats.org/officeDocument/2006/customXml" ds:itemID="{F324E8F2-1A42-4842-96BD-112CE037DC5C}">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9ea6dfaf-69d9-45fb-867a-9e780093ed3e"/>
    <ds:schemaRef ds:uri="23419116-3dd7-4e11-a071-637505d1595e"/>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30369</TotalTime>
  <Words>15951</Words>
  <Application>Microsoft Office PowerPoint</Application>
  <PresentationFormat>Widescreen</PresentationFormat>
  <Paragraphs>1250</Paragraphs>
  <Slides>77</Slides>
  <Notes>77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77</vt:i4>
      </vt:variant>
    </vt:vector>
  </HeadingPairs>
  <TitlesOfParts>
    <vt:vector size="89" baseType="lpstr">
      <vt:lpstr>Arial</vt:lpstr>
      <vt:lpstr>Calibri</vt:lpstr>
      <vt:lpstr>Calibri Light</vt:lpstr>
      <vt:lpstr>Gill Sans MT</vt:lpstr>
      <vt:lpstr>Monotype Sorts</vt:lpstr>
      <vt:lpstr>Nokia Sans Wide</vt:lpstr>
      <vt:lpstr>Roboto</vt:lpstr>
      <vt:lpstr>Segoe UI</vt:lpstr>
      <vt:lpstr>Symbol</vt:lpstr>
      <vt:lpstr>Times New Roman</vt:lpstr>
      <vt:lpstr>Wingdings</vt:lpstr>
      <vt:lpstr>1_Office Theme</vt:lpstr>
      <vt:lpstr>Conceptos de Monitoreo y Evaluación:  Diseñando y Definiendo los Indicadores de Desempeño</vt:lpstr>
      <vt:lpstr>Serie de Cursos de Capacitación para el Monitoreo y la Evaluación</vt:lpstr>
      <vt:lpstr>Objetivos de la Capacitación</vt:lpstr>
      <vt:lpstr>Agenda</vt:lpstr>
      <vt:lpstr>Fundamentos de los Indicadores</vt:lpstr>
      <vt:lpstr>¿Qué es un Indicador?</vt:lpstr>
      <vt:lpstr>¿Cuáles son los Beneficios de los Indicadores?</vt:lpstr>
      <vt:lpstr>Los Indicadores Miden los Resultados</vt:lpstr>
      <vt:lpstr>Ejemplo: Monitoreo en Todos los Niveles</vt:lpstr>
      <vt:lpstr>Tipos de indicadores</vt:lpstr>
      <vt:lpstr>Indicadores Cuantitativos y Cualitativos</vt:lpstr>
      <vt:lpstr>Escalas de Evaluación</vt:lpstr>
      <vt:lpstr>Índice– Índices </vt:lpstr>
      <vt:lpstr>Escalas de Hitos</vt:lpstr>
      <vt:lpstr>Lista de Verificación</vt:lpstr>
      <vt:lpstr>Desglose</vt:lpstr>
      <vt:lpstr>Ejemplo: Desglose</vt:lpstr>
      <vt:lpstr>Indicadores Estándar de la OCFT</vt:lpstr>
      <vt:lpstr>Indicadores Estándar de la OCFT</vt:lpstr>
      <vt:lpstr>Indicadores estándar del DOL: OCFT  </vt:lpstr>
      <vt:lpstr>C: Capacidad</vt:lpstr>
      <vt:lpstr>C: Tipos de Capacidad del País</vt:lpstr>
      <vt:lpstr>E: Educación</vt:lpstr>
      <vt:lpstr>E2-4 Ejemplos</vt:lpstr>
      <vt:lpstr>L: Sustento</vt:lpstr>
      <vt:lpstr>T: Capacitación</vt:lpstr>
      <vt:lpstr>POC: Indicadores del Objetivo del Proyecto</vt:lpstr>
      <vt:lpstr>Ejercicio 1: Indicadores Estándar</vt:lpstr>
      <vt:lpstr>Ejercicio 1: Indicadores Estándar</vt:lpstr>
      <vt:lpstr>Características de los Indicadores</vt:lpstr>
      <vt:lpstr>Características de los Indicadores</vt:lpstr>
      <vt:lpstr>Indicadores Directos</vt:lpstr>
      <vt:lpstr>Indicadores Directos </vt:lpstr>
      <vt:lpstr>Ejercicio 1: Indicadores Directos </vt:lpstr>
      <vt:lpstr>Ejercicio 2: Indicadores Directos</vt:lpstr>
      <vt:lpstr>Indicadores Indirectos</vt:lpstr>
      <vt:lpstr>Indicadores objetivos</vt:lpstr>
      <vt:lpstr>Ejercicio 3: Indicadores Objetivos</vt:lpstr>
      <vt:lpstr>Ejercicio 4: Indicadores Objetivos</vt:lpstr>
      <vt:lpstr>Indicadores Adecuados</vt:lpstr>
      <vt:lpstr>Ejemplo: Indicadores Adecuados</vt:lpstr>
      <vt:lpstr>Indicadores Prácticos</vt:lpstr>
      <vt:lpstr>Ejemplo: Indicadores Prácticos</vt:lpstr>
      <vt:lpstr>Consideraciones Adicionales</vt:lpstr>
      <vt:lpstr>Revisando Indicadores</vt:lpstr>
      <vt:lpstr>Recomendaciones para la revisión de indicadores</vt:lpstr>
      <vt:lpstr>Lista de Verificación: Revisión de indicadores</vt:lpstr>
      <vt:lpstr>Plan de Monitoreo de Desempeño (PMP)</vt:lpstr>
      <vt:lpstr>Qué es un PMP?</vt:lpstr>
      <vt:lpstr>Componentes principales de un PMP</vt:lpstr>
      <vt:lpstr>Ejemplo PMP</vt:lpstr>
      <vt:lpstr>PMP Elementos: Definiciones</vt:lpstr>
      <vt:lpstr>Clasificación de Indicadores</vt:lpstr>
      <vt:lpstr>Ejemplos de clasificación de indicadores</vt:lpstr>
      <vt:lpstr>PMP Elementos: Unidades de Medida y Tipos</vt:lpstr>
      <vt:lpstr>Ejemplo PMP</vt:lpstr>
      <vt:lpstr>PMP Elementos: Desglose </vt:lpstr>
      <vt:lpstr>Ejemplo PMP</vt:lpstr>
      <vt:lpstr>PMP Elementos: Instrumentos para el Levantamiento de Datos</vt:lpstr>
      <vt:lpstr>Ejemplo PMP</vt:lpstr>
      <vt:lpstr>PMP Elementos: Frecuencia y Verificación</vt:lpstr>
      <vt:lpstr>Ejemplo PMP</vt:lpstr>
      <vt:lpstr>Elementos del PMP: Responsabilidades de Levantamiento y Evaluación</vt:lpstr>
      <vt:lpstr>Ejemplo PMP</vt:lpstr>
      <vt:lpstr>Funciones y responsabilidades para el Desarrollo de Indicadores y PMP</vt:lpstr>
      <vt:lpstr>Evaluación de Conocimientos</vt:lpstr>
      <vt:lpstr>Pregunta 1: Indicadores </vt:lpstr>
      <vt:lpstr>Pregunta 2: Indicadores </vt:lpstr>
      <vt:lpstr>Pregunta 3: Indicadores </vt:lpstr>
      <vt:lpstr>Pregunta 4: Indicadores </vt:lpstr>
      <vt:lpstr>Pregunta 5: PMP</vt:lpstr>
      <vt:lpstr>Pregunta 6: PMP</vt:lpstr>
      <vt:lpstr>Conclusión</vt:lpstr>
      <vt:lpstr>Resumen: Indicador</vt:lpstr>
      <vt:lpstr>PMP Resumen </vt:lpstr>
      <vt:lpstr>Recursos</vt:lpstr>
      <vt:lpstr>Gracias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Sarmiento, Carlos</cp:lastModifiedBy>
  <cp:revision>671</cp:revision>
  <dcterms:created xsi:type="dcterms:W3CDTF">2021-10-08T17:43:47Z</dcterms:created>
  <dcterms:modified xsi:type="dcterms:W3CDTF">2023-03-30T00:11:27Z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