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omments/modernComment_104_234A7F43.xml" ContentType="application/vnd.ms-powerpoint.comments+xml"/>
  <Override PartName="/ppt/notesSlides/notesSlide74.xml" ContentType="application/vnd.openxmlformats-officedocument.presentationml.notesSlide+xml"/>
  <Override PartName="/ppt/comments/modernComment_526_C1BF6580.xml" ContentType="application/vnd.ms-powerpoint.comments+xml"/>
  <Override PartName="/ppt/notesSlides/notesSlide75.xml" ContentType="application/vnd.openxmlformats-officedocument.presentationml.notesSlide+xml"/>
  <Override PartName="/ppt/comments/modernComment_527_B78EAE48.xml" ContentType="application/vnd.ms-powerpoint.comments+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81"/>
  </p:notesMasterIdLst>
  <p:handoutMasterIdLst>
    <p:handoutMasterId r:id="rId82"/>
  </p:handoutMasterIdLst>
  <p:sldIdLst>
    <p:sldId id="256" r:id="rId5"/>
    <p:sldId id="1267" r:id="rId6"/>
    <p:sldId id="1268" r:id="rId7"/>
    <p:sldId id="1283" r:id="rId8"/>
    <p:sldId id="1284" r:id="rId9"/>
    <p:sldId id="1294" r:id="rId10"/>
    <p:sldId id="257" r:id="rId11"/>
    <p:sldId id="1337" r:id="rId12"/>
    <p:sldId id="1296" r:id="rId13"/>
    <p:sldId id="1320" r:id="rId14"/>
    <p:sldId id="1338" r:id="rId15"/>
    <p:sldId id="1324" r:id="rId16"/>
    <p:sldId id="1321" r:id="rId17"/>
    <p:sldId id="1326" r:id="rId18"/>
    <p:sldId id="1325" r:id="rId19"/>
    <p:sldId id="1297" r:id="rId20"/>
    <p:sldId id="1358" r:id="rId21"/>
    <p:sldId id="1359" r:id="rId22"/>
    <p:sldId id="1293" r:id="rId23"/>
    <p:sldId id="1340" r:id="rId24"/>
    <p:sldId id="1339" r:id="rId25"/>
    <p:sldId id="1363" r:id="rId26"/>
    <p:sldId id="1341" r:id="rId27"/>
    <p:sldId id="1364" r:id="rId28"/>
    <p:sldId id="1342" r:id="rId29"/>
    <p:sldId id="1350" r:id="rId30"/>
    <p:sldId id="1343" r:id="rId31"/>
    <p:sldId id="1362" r:id="rId32"/>
    <p:sldId id="1365" r:id="rId33"/>
    <p:sldId id="1285" r:id="rId34"/>
    <p:sldId id="1299" r:id="rId35"/>
    <p:sldId id="258" r:id="rId36"/>
    <p:sldId id="1352" r:id="rId37"/>
    <p:sldId id="1300" r:id="rId38"/>
    <p:sldId id="1356" r:id="rId39"/>
    <p:sldId id="1301" r:id="rId40"/>
    <p:sldId id="1306" r:id="rId41"/>
    <p:sldId id="1307" r:id="rId42"/>
    <p:sldId id="1304" r:id="rId43"/>
    <p:sldId id="1354" r:id="rId44"/>
    <p:sldId id="1305" r:id="rId45"/>
    <p:sldId id="1353" r:id="rId46"/>
    <p:sldId id="1327" r:id="rId47"/>
    <p:sldId id="1286" r:id="rId48"/>
    <p:sldId id="1328" r:id="rId49"/>
    <p:sldId id="1392" r:id="rId50"/>
    <p:sldId id="1287" r:id="rId51"/>
    <p:sldId id="1322" r:id="rId52"/>
    <p:sldId id="1323" r:id="rId53"/>
    <p:sldId id="1372" r:id="rId54"/>
    <p:sldId id="1333" r:id="rId55"/>
    <p:sldId id="1303" r:id="rId56"/>
    <p:sldId id="1387" r:id="rId57"/>
    <p:sldId id="1332" r:id="rId58"/>
    <p:sldId id="1373" r:id="rId59"/>
    <p:sldId id="1334" r:id="rId60"/>
    <p:sldId id="1367" r:id="rId61"/>
    <p:sldId id="1335" r:id="rId62"/>
    <p:sldId id="1368" r:id="rId63"/>
    <p:sldId id="1336" r:id="rId64"/>
    <p:sldId id="1371" r:id="rId65"/>
    <p:sldId id="259" r:id="rId66"/>
    <p:sldId id="1366" r:id="rId67"/>
    <p:sldId id="1054" r:id="rId68"/>
    <p:sldId id="1315" r:id="rId69"/>
    <p:sldId id="1390" r:id="rId70"/>
    <p:sldId id="1316" r:id="rId71"/>
    <p:sldId id="1312" r:id="rId72"/>
    <p:sldId id="1317" r:id="rId73"/>
    <p:sldId id="1388" r:id="rId74"/>
    <p:sldId id="1389" r:id="rId75"/>
    <p:sldId id="1291" r:id="rId76"/>
    <p:sldId id="260" r:id="rId77"/>
    <p:sldId id="1318" r:id="rId78"/>
    <p:sldId id="1319" r:id="rId79"/>
    <p:sldId id="1391"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4"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35"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E2C69-0887-4689-922D-944CDCBB2EE0}" v="394" dt="2023-03-23T03:24:25.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00" autoAdjust="0"/>
    <p:restoredTop sz="86388" autoAdjust="0"/>
  </p:normalViewPr>
  <p:slideViewPr>
    <p:cSldViewPr snapToGrid="0">
      <p:cViewPr varScale="1">
        <p:scale>
          <a:sx n="57" d="100"/>
          <a:sy n="57" d="100"/>
        </p:scale>
        <p:origin x="76" y="68"/>
      </p:cViewPr>
      <p:guideLst/>
    </p:cSldViewPr>
  </p:slideViewPr>
  <p:outlineViewPr>
    <p:cViewPr>
      <p:scale>
        <a:sx n="33" d="100"/>
        <a:sy n="33" d="100"/>
      </p:scale>
      <p:origin x="0" y="-5892"/>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90" Type="http://schemas.microsoft.com/office/2018/10/relationships/authors" Target="author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s, Katie" userId="7900f837-0f1f-42ef-be7b-d0081bd84b40" providerId="ADAL" clId="{8BDE2C69-0887-4689-922D-944CDCBB2EE0}"/>
    <pc:docChg chg="undo custSel delSld modSld">
      <pc:chgData name="Graves, Katie" userId="7900f837-0f1f-42ef-be7b-d0081bd84b40" providerId="ADAL" clId="{8BDE2C69-0887-4689-922D-944CDCBB2EE0}" dt="2023-03-23T03:25:29.950" v="2538" actId="13244"/>
      <pc:docMkLst>
        <pc:docMk/>
      </pc:docMkLst>
      <pc:sldChg chg="modSp mod">
        <pc:chgData name="Graves, Katie" userId="7900f837-0f1f-42ef-be7b-d0081bd84b40" providerId="ADAL" clId="{8BDE2C69-0887-4689-922D-944CDCBB2EE0}" dt="2023-03-23T02:27:11.692" v="1113" actId="962"/>
        <pc:sldMkLst>
          <pc:docMk/>
          <pc:sldMk cId="2502651785" sldId="256"/>
        </pc:sldMkLst>
        <pc:spChg chg="mod">
          <ac:chgData name="Graves, Katie" userId="7900f837-0f1f-42ef-be7b-d0081bd84b40" providerId="ADAL" clId="{8BDE2C69-0887-4689-922D-944CDCBB2EE0}" dt="2023-03-23T02:27:11.692" v="1113" actId="962"/>
          <ac:spMkLst>
            <pc:docMk/>
            <pc:sldMk cId="2502651785" sldId="256"/>
            <ac:spMk id="2" creationId="{E981BF4E-579F-46AE-9B08-B1ED021CEDF1}"/>
          </ac:spMkLst>
        </pc:spChg>
      </pc:sldChg>
      <pc:sldChg chg="modSp mod">
        <pc:chgData name="Graves, Katie" userId="7900f837-0f1f-42ef-be7b-d0081bd84b40" providerId="ADAL" clId="{8BDE2C69-0887-4689-922D-944CDCBB2EE0}" dt="2023-03-23T03:19:45.261" v="2495" actId="14100"/>
        <pc:sldMkLst>
          <pc:docMk/>
          <pc:sldMk cId="1258497098" sldId="257"/>
        </pc:sldMkLst>
        <pc:spChg chg="mod">
          <ac:chgData name="Graves, Katie" userId="7900f837-0f1f-42ef-be7b-d0081bd84b40" providerId="ADAL" clId="{8BDE2C69-0887-4689-922D-944CDCBB2EE0}" dt="2023-03-23T03:19:45.261" v="2495" actId="14100"/>
          <ac:spMkLst>
            <pc:docMk/>
            <pc:sldMk cId="1258497098" sldId="257"/>
            <ac:spMk id="3" creationId="{899D53A3-0873-4795-B6D8-E299669A3614}"/>
          </ac:spMkLst>
        </pc:spChg>
        <pc:spChg chg="mod ord">
          <ac:chgData name="Graves, Katie" userId="7900f837-0f1f-42ef-be7b-d0081bd84b40" providerId="ADAL" clId="{8BDE2C69-0887-4689-922D-944CDCBB2EE0}" dt="2023-03-23T03:19:40.940" v="2494" actId="13244"/>
          <ac:spMkLst>
            <pc:docMk/>
            <pc:sldMk cId="1258497098" sldId="257"/>
            <ac:spMk id="4" creationId="{AA5A2B27-8A8B-43EF-AF60-BD11A6E41202}"/>
          </ac:spMkLst>
        </pc:spChg>
      </pc:sldChg>
      <pc:sldChg chg="modSp mod">
        <pc:chgData name="Graves, Katie" userId="7900f837-0f1f-42ef-be7b-d0081bd84b40" providerId="ADAL" clId="{8BDE2C69-0887-4689-922D-944CDCBB2EE0}" dt="2023-03-23T03:22:14.476" v="2514" actId="962"/>
        <pc:sldMkLst>
          <pc:docMk/>
          <pc:sldMk cId="1937401633" sldId="258"/>
        </pc:sldMkLst>
        <pc:spChg chg="mod ord">
          <ac:chgData name="Graves, Katie" userId="7900f837-0f1f-42ef-be7b-d0081bd84b40" providerId="ADAL" clId="{8BDE2C69-0887-4689-922D-944CDCBB2EE0}" dt="2023-03-23T03:21:18.480" v="2503" actId="13244"/>
          <ac:spMkLst>
            <pc:docMk/>
            <pc:sldMk cId="1937401633" sldId="258"/>
            <ac:spMk id="2" creationId="{94B9A0DD-CA6E-4DC1-88BB-070C049E178A}"/>
          </ac:spMkLst>
        </pc:spChg>
        <pc:spChg chg="mod">
          <ac:chgData name="Graves, Katie" userId="7900f837-0f1f-42ef-be7b-d0081bd84b40" providerId="ADAL" clId="{8BDE2C69-0887-4689-922D-944CDCBB2EE0}" dt="2023-03-23T03:10:22.398" v="2251" actId="962"/>
          <ac:spMkLst>
            <pc:docMk/>
            <pc:sldMk cId="1937401633" sldId="258"/>
            <ac:spMk id="3" creationId="{7F6E15F0-E5D0-4DAB-BE03-C526799FF2CE}"/>
          </ac:spMkLst>
        </pc:spChg>
        <pc:spChg chg="mod ord">
          <ac:chgData name="Graves, Katie" userId="7900f837-0f1f-42ef-be7b-d0081bd84b40" providerId="ADAL" clId="{8BDE2C69-0887-4689-922D-944CDCBB2EE0}" dt="2023-03-23T03:21:33.240" v="2504" actId="13244"/>
          <ac:spMkLst>
            <pc:docMk/>
            <pc:sldMk cId="1937401633" sldId="258"/>
            <ac:spMk id="4" creationId="{E83B329D-07C9-4DBC-BD95-259AD363AFC3}"/>
          </ac:spMkLst>
        </pc:spChg>
        <pc:spChg chg="mod">
          <ac:chgData name="Graves, Katie" userId="7900f837-0f1f-42ef-be7b-d0081bd84b40" providerId="ADAL" clId="{8BDE2C69-0887-4689-922D-944CDCBB2EE0}" dt="2023-03-23T03:11:49.260" v="2354" actId="1076"/>
          <ac:spMkLst>
            <pc:docMk/>
            <pc:sldMk cId="1937401633" sldId="258"/>
            <ac:spMk id="7" creationId="{70645FDD-CD51-402D-8FCB-3F885CECD45F}"/>
          </ac:spMkLst>
        </pc:spChg>
        <pc:spChg chg="mod ord">
          <ac:chgData name="Graves, Katie" userId="7900f837-0f1f-42ef-be7b-d0081bd84b40" providerId="ADAL" clId="{8BDE2C69-0887-4689-922D-944CDCBB2EE0}" dt="2023-03-23T03:22:12.621" v="2512" actId="962"/>
          <ac:spMkLst>
            <pc:docMk/>
            <pc:sldMk cId="1937401633" sldId="258"/>
            <ac:spMk id="9" creationId="{ADD24C7B-4261-41F1-827F-BE471E88D56E}"/>
          </ac:spMkLst>
        </pc:spChg>
        <pc:spChg chg="mod ord">
          <ac:chgData name="Graves, Katie" userId="7900f837-0f1f-42ef-be7b-d0081bd84b40" providerId="ADAL" clId="{8BDE2C69-0887-4689-922D-944CDCBB2EE0}" dt="2023-03-23T03:21:58.612" v="2508" actId="1076"/>
          <ac:spMkLst>
            <pc:docMk/>
            <pc:sldMk cId="1937401633" sldId="258"/>
            <ac:spMk id="10" creationId="{DFFF3E5F-D7DD-4A1F-B69D-EEA9D9A1BA43}"/>
          </ac:spMkLst>
        </pc:spChg>
        <pc:spChg chg="mod">
          <ac:chgData name="Graves, Katie" userId="7900f837-0f1f-42ef-be7b-d0081bd84b40" providerId="ADAL" clId="{8BDE2C69-0887-4689-922D-944CDCBB2EE0}" dt="2023-03-23T03:10:45.917" v="2275" actId="962"/>
          <ac:spMkLst>
            <pc:docMk/>
            <pc:sldMk cId="1937401633" sldId="258"/>
            <ac:spMk id="11" creationId="{81D1E335-3B74-4872-8050-6A281A3AC3AF}"/>
          </ac:spMkLst>
        </pc:spChg>
        <pc:spChg chg="mod">
          <ac:chgData name="Graves, Katie" userId="7900f837-0f1f-42ef-be7b-d0081bd84b40" providerId="ADAL" clId="{8BDE2C69-0887-4689-922D-944CDCBB2EE0}" dt="2023-03-23T03:22:14.476" v="2514" actId="962"/>
          <ac:spMkLst>
            <pc:docMk/>
            <pc:sldMk cId="1937401633" sldId="258"/>
            <ac:spMk id="12" creationId="{87786469-0EE8-4EF9-B83A-7888958A47BA}"/>
          </ac:spMkLst>
        </pc:spChg>
        <pc:spChg chg="mod">
          <ac:chgData name="Graves, Katie" userId="7900f837-0f1f-42ef-be7b-d0081bd84b40" providerId="ADAL" clId="{8BDE2C69-0887-4689-922D-944CDCBB2EE0}" dt="2023-03-23T03:22:13.452" v="2513" actId="962"/>
          <ac:spMkLst>
            <pc:docMk/>
            <pc:sldMk cId="1937401633" sldId="258"/>
            <ac:spMk id="13" creationId="{ED6FAA0F-26E3-4C20-9BAF-4E7F6C4FAE58}"/>
          </ac:spMkLst>
        </pc:spChg>
      </pc:sldChg>
      <pc:sldChg chg="addSp delSp modSp mod">
        <pc:chgData name="Graves, Katie" userId="7900f837-0f1f-42ef-be7b-d0081bd84b40" providerId="ADAL" clId="{8BDE2C69-0887-4689-922D-944CDCBB2EE0}" dt="2023-03-23T03:25:29.950" v="2538" actId="13244"/>
        <pc:sldMkLst>
          <pc:docMk/>
          <pc:sldMk cId="3008853906" sldId="259"/>
        </pc:sldMkLst>
        <pc:spChg chg="ord">
          <ac:chgData name="Graves, Katie" userId="7900f837-0f1f-42ef-be7b-d0081bd84b40" providerId="ADAL" clId="{8BDE2C69-0887-4689-922D-944CDCBB2EE0}" dt="2023-03-23T03:25:29.950" v="2538" actId="13244"/>
          <ac:spMkLst>
            <pc:docMk/>
            <pc:sldMk cId="3008853906" sldId="259"/>
            <ac:spMk id="2" creationId="{68FE19B2-7F5E-43C9-A92F-8915FA46AD85}"/>
          </ac:spMkLst>
        </pc:spChg>
        <pc:spChg chg="mod ord">
          <ac:chgData name="Graves, Katie" userId="7900f837-0f1f-42ef-be7b-d0081bd84b40" providerId="ADAL" clId="{8BDE2C69-0887-4689-922D-944CDCBB2EE0}" dt="2023-03-23T03:25:27.624" v="2537" actId="13244"/>
          <ac:spMkLst>
            <pc:docMk/>
            <pc:sldMk cId="3008853906" sldId="259"/>
            <ac:spMk id="3" creationId="{D30557E8-53AC-450E-AF3B-7201CD84A8EE}"/>
          </ac:spMkLst>
        </pc:spChg>
        <pc:spChg chg="add del">
          <ac:chgData name="Graves, Katie" userId="7900f837-0f1f-42ef-be7b-d0081bd84b40" providerId="ADAL" clId="{8BDE2C69-0887-4689-922D-944CDCBB2EE0}" dt="2023-03-23T02:04:05.590" v="158" actId="478"/>
          <ac:spMkLst>
            <pc:docMk/>
            <pc:sldMk cId="3008853906" sldId="259"/>
            <ac:spMk id="4" creationId="{6F1FE6B2-2885-46E8-BDEC-5CF4BB2D98D0}"/>
          </ac:spMkLst>
        </pc:spChg>
        <pc:spChg chg="add del mod">
          <ac:chgData name="Graves, Katie" userId="7900f837-0f1f-42ef-be7b-d0081bd84b40" providerId="ADAL" clId="{8BDE2C69-0887-4689-922D-944CDCBB2EE0}" dt="2023-03-23T02:03:54.322" v="157" actId="478"/>
          <ac:spMkLst>
            <pc:docMk/>
            <pc:sldMk cId="3008853906" sldId="259"/>
            <ac:spMk id="6" creationId="{70BDEB03-AEE6-7F84-AF50-826A307ADFD7}"/>
          </ac:spMkLst>
        </pc:spChg>
        <pc:spChg chg="add del mod ord">
          <ac:chgData name="Graves, Katie" userId="7900f837-0f1f-42ef-be7b-d0081bd84b40" providerId="ADAL" clId="{8BDE2C69-0887-4689-922D-944CDCBB2EE0}" dt="2023-03-23T03:25:19.298" v="2534" actId="478"/>
          <ac:spMkLst>
            <pc:docMk/>
            <pc:sldMk cId="3008853906" sldId="259"/>
            <ac:spMk id="8" creationId="{0BB676C5-60B4-7670-2501-CE41B025EDF2}"/>
          </ac:spMkLst>
        </pc:spChg>
        <pc:spChg chg="add del mod">
          <ac:chgData name="Graves, Katie" userId="7900f837-0f1f-42ef-be7b-d0081bd84b40" providerId="ADAL" clId="{8BDE2C69-0887-4689-922D-944CDCBB2EE0}" dt="2023-03-23T03:25:11.400" v="2533" actId="478"/>
          <ac:spMkLst>
            <pc:docMk/>
            <pc:sldMk cId="3008853906" sldId="259"/>
            <ac:spMk id="10" creationId="{124EC3DA-5B04-785B-A730-DC2D28532862}"/>
          </ac:spMkLst>
        </pc:spChg>
        <pc:spChg chg="add mod">
          <ac:chgData name="Graves, Katie" userId="7900f837-0f1f-42ef-be7b-d0081bd84b40" providerId="ADAL" clId="{8BDE2C69-0887-4689-922D-944CDCBB2EE0}" dt="2023-03-23T03:25:21.998" v="2536" actId="27636"/>
          <ac:spMkLst>
            <pc:docMk/>
            <pc:sldMk cId="3008853906" sldId="259"/>
            <ac:spMk id="12" creationId="{1DCA32CD-DAD7-A6F2-337D-846FECAA528C}"/>
          </ac:spMkLst>
        </pc:spChg>
      </pc:sldChg>
      <pc:sldChg chg="modSp mod">
        <pc:chgData name="Graves, Katie" userId="7900f837-0f1f-42ef-be7b-d0081bd84b40" providerId="ADAL" clId="{8BDE2C69-0887-4689-922D-944CDCBB2EE0}" dt="2023-03-23T02:00:04.971" v="12" actId="962"/>
        <pc:sldMkLst>
          <pc:docMk/>
          <pc:sldMk cId="592084803" sldId="260"/>
        </pc:sldMkLst>
        <pc:spChg chg="mod">
          <ac:chgData name="Graves, Katie" userId="7900f837-0f1f-42ef-be7b-d0081bd84b40" providerId="ADAL" clId="{8BDE2C69-0887-4689-922D-944CDCBB2EE0}" dt="2023-03-23T02:00:04.971" v="12" actId="962"/>
          <ac:spMkLst>
            <pc:docMk/>
            <pc:sldMk cId="592084803" sldId="260"/>
            <ac:spMk id="3" creationId="{BC157EB6-4285-4B5D-930A-65AF2A16A8A7}"/>
          </ac:spMkLst>
        </pc:spChg>
        <pc:spChg chg="mod">
          <ac:chgData name="Graves, Katie" userId="7900f837-0f1f-42ef-be7b-d0081bd84b40" providerId="ADAL" clId="{8BDE2C69-0887-4689-922D-944CDCBB2EE0}" dt="2023-03-23T01:59:45.163" v="9" actId="962"/>
          <ac:spMkLst>
            <pc:docMk/>
            <pc:sldMk cId="592084803" sldId="260"/>
            <ac:spMk id="4" creationId="{57E1D2D6-0F11-46DE-8A25-B81B7EFA3110}"/>
          </ac:spMkLst>
        </pc:spChg>
      </pc:sldChg>
      <pc:sldChg chg="modSp mod addAnim delAnim">
        <pc:chgData name="Graves, Katie" userId="7900f837-0f1f-42ef-be7b-d0081bd84b40" providerId="ADAL" clId="{8BDE2C69-0887-4689-922D-944CDCBB2EE0}" dt="2023-03-23T02:03:21.178" v="153" actId="14100"/>
        <pc:sldMkLst>
          <pc:docMk/>
          <pc:sldMk cId="1671883130" sldId="1054"/>
        </pc:sldMkLst>
        <pc:spChg chg="mod">
          <ac:chgData name="Graves, Katie" userId="7900f837-0f1f-42ef-be7b-d0081bd84b40" providerId="ADAL" clId="{8BDE2C69-0887-4689-922D-944CDCBB2EE0}" dt="2023-03-23T02:03:21.178" v="153" actId="14100"/>
          <ac:spMkLst>
            <pc:docMk/>
            <pc:sldMk cId="1671883130" sldId="1054"/>
            <ac:spMk id="3" creationId="{AAF23279-E8B1-4737-B0E8-68D20D4BD5AC}"/>
          </ac:spMkLst>
        </pc:spChg>
        <pc:spChg chg="mod">
          <ac:chgData name="Graves, Katie" userId="7900f837-0f1f-42ef-be7b-d0081bd84b40" providerId="ADAL" clId="{8BDE2C69-0887-4689-922D-944CDCBB2EE0}" dt="2023-03-23T02:02:41.887" v="112" actId="962"/>
          <ac:spMkLst>
            <pc:docMk/>
            <pc:sldMk cId="1671883130" sldId="1054"/>
            <ac:spMk id="4" creationId="{6B287E07-637B-4520-AB92-AED1CF8CD357}"/>
          </ac:spMkLst>
        </pc:spChg>
        <pc:spChg chg="mod">
          <ac:chgData name="Graves, Katie" userId="7900f837-0f1f-42ef-be7b-d0081bd84b40" providerId="ADAL" clId="{8BDE2C69-0887-4689-922D-944CDCBB2EE0}" dt="2023-03-23T02:02:50.228" v="132" actId="962"/>
          <ac:spMkLst>
            <pc:docMk/>
            <pc:sldMk cId="1671883130" sldId="1054"/>
            <ac:spMk id="5" creationId="{801331BF-8AAA-4787-93B1-98D7B5999463}"/>
          </ac:spMkLst>
        </pc:spChg>
        <pc:spChg chg="mod">
          <ac:chgData name="Graves, Katie" userId="7900f837-0f1f-42ef-be7b-d0081bd84b40" providerId="ADAL" clId="{8BDE2C69-0887-4689-922D-944CDCBB2EE0}" dt="2023-03-23T02:03:01.009" v="136" actId="962"/>
          <ac:spMkLst>
            <pc:docMk/>
            <pc:sldMk cId="1671883130" sldId="1054"/>
            <ac:spMk id="9" creationId="{20A517F6-2A43-4A2F-8C79-739B2C4A4747}"/>
          </ac:spMkLst>
        </pc:spChg>
        <pc:spChg chg="mod">
          <ac:chgData name="Graves, Katie" userId="7900f837-0f1f-42ef-be7b-d0081bd84b40" providerId="ADAL" clId="{8BDE2C69-0887-4689-922D-944CDCBB2EE0}" dt="2023-03-23T02:03:07.444" v="150" actId="962"/>
          <ac:spMkLst>
            <pc:docMk/>
            <pc:sldMk cId="1671883130" sldId="1054"/>
            <ac:spMk id="15" creationId="{92DE8914-76CB-4D1A-88D2-2C83974BF4CE}"/>
          </ac:spMkLst>
        </pc:spChg>
      </pc:sldChg>
      <pc:sldChg chg="modSp mod">
        <pc:chgData name="Graves, Katie" userId="7900f837-0f1f-42ef-be7b-d0081bd84b40" providerId="ADAL" clId="{8BDE2C69-0887-4689-922D-944CDCBB2EE0}" dt="2023-03-23T02:28:39.497" v="1132" actId="14100"/>
        <pc:sldMkLst>
          <pc:docMk/>
          <pc:sldMk cId="481209221" sldId="1267"/>
        </pc:sldMkLst>
        <pc:spChg chg="mod">
          <ac:chgData name="Graves, Katie" userId="7900f837-0f1f-42ef-be7b-d0081bd84b40" providerId="ADAL" clId="{8BDE2C69-0887-4689-922D-944CDCBB2EE0}" dt="2023-03-23T02:28:39.497" v="1132" actId="14100"/>
          <ac:spMkLst>
            <pc:docMk/>
            <pc:sldMk cId="481209221" sldId="1267"/>
            <ac:spMk id="3" creationId="{877DC4DB-6A04-41E9-90AB-0B6B3FAE46F3}"/>
          </ac:spMkLst>
        </pc:spChg>
        <pc:spChg chg="mod">
          <ac:chgData name="Graves, Katie" userId="7900f837-0f1f-42ef-be7b-d0081bd84b40" providerId="ADAL" clId="{8BDE2C69-0887-4689-922D-944CDCBB2EE0}" dt="2023-03-23T02:27:32.400" v="1117" actId="962"/>
          <ac:spMkLst>
            <pc:docMk/>
            <pc:sldMk cId="481209221" sldId="1267"/>
            <ac:spMk id="4" creationId="{6D410631-1F0C-411F-BC54-128C59FD33B3}"/>
          </ac:spMkLst>
        </pc:spChg>
        <pc:spChg chg="mod">
          <ac:chgData name="Graves, Katie" userId="7900f837-0f1f-42ef-be7b-d0081bd84b40" providerId="ADAL" clId="{8BDE2C69-0887-4689-922D-944CDCBB2EE0}" dt="2023-03-23T02:27:39.512" v="1119" actId="962"/>
          <ac:spMkLst>
            <pc:docMk/>
            <pc:sldMk cId="481209221" sldId="1267"/>
            <ac:spMk id="6" creationId="{ECF6870B-70E6-46BC-9D1C-93F474E4D55B}"/>
          </ac:spMkLst>
        </pc:spChg>
        <pc:spChg chg="mod">
          <ac:chgData name="Graves, Katie" userId="7900f837-0f1f-42ef-be7b-d0081bd84b40" providerId="ADAL" clId="{8BDE2C69-0887-4689-922D-944CDCBB2EE0}" dt="2023-03-23T02:27:45.994" v="1121" actId="962"/>
          <ac:spMkLst>
            <pc:docMk/>
            <pc:sldMk cId="481209221" sldId="1267"/>
            <ac:spMk id="7" creationId="{2DF49A48-6360-4DF6-8C3B-B66F55F5E917}"/>
          </ac:spMkLst>
        </pc:spChg>
        <pc:spChg chg="mod">
          <ac:chgData name="Graves, Katie" userId="7900f837-0f1f-42ef-be7b-d0081bd84b40" providerId="ADAL" clId="{8BDE2C69-0887-4689-922D-944CDCBB2EE0}" dt="2023-03-23T02:27:51.271" v="1123" actId="962"/>
          <ac:spMkLst>
            <pc:docMk/>
            <pc:sldMk cId="481209221" sldId="1267"/>
            <ac:spMk id="8" creationId="{0D022313-6D00-4027-97DD-AC3D17FF533E}"/>
          </ac:spMkLst>
        </pc:spChg>
        <pc:spChg chg="mod">
          <ac:chgData name="Graves, Katie" userId="7900f837-0f1f-42ef-be7b-d0081bd84b40" providerId="ADAL" clId="{8BDE2C69-0887-4689-922D-944CDCBB2EE0}" dt="2023-03-23T02:28:26.279" v="1131" actId="962"/>
          <ac:spMkLst>
            <pc:docMk/>
            <pc:sldMk cId="481209221" sldId="1267"/>
            <ac:spMk id="10" creationId="{6F3DD347-2F55-4D87-BF63-9F3DFBD27493}"/>
          </ac:spMkLst>
        </pc:spChg>
        <pc:spChg chg="mod">
          <ac:chgData name="Graves, Katie" userId="7900f837-0f1f-42ef-be7b-d0081bd84b40" providerId="ADAL" clId="{8BDE2C69-0887-4689-922D-944CDCBB2EE0}" dt="2023-03-23T02:28:06.029" v="1127" actId="962"/>
          <ac:spMkLst>
            <pc:docMk/>
            <pc:sldMk cId="481209221" sldId="1267"/>
            <ac:spMk id="15" creationId="{A321574B-DAE1-4FCC-A275-402563E93D02}"/>
          </ac:spMkLst>
        </pc:spChg>
        <pc:spChg chg="mod">
          <ac:chgData name="Graves, Katie" userId="7900f837-0f1f-42ef-be7b-d0081bd84b40" providerId="ADAL" clId="{8BDE2C69-0887-4689-922D-944CDCBB2EE0}" dt="2023-03-23T02:27:58.882" v="1125" actId="962"/>
          <ac:spMkLst>
            <pc:docMk/>
            <pc:sldMk cId="481209221" sldId="1267"/>
            <ac:spMk id="16" creationId="{CDF6F01E-44A2-40E0-8868-AE291630CDA8}"/>
          </ac:spMkLst>
        </pc:spChg>
      </pc:sldChg>
      <pc:sldChg chg="modSp mod">
        <pc:chgData name="Graves, Katie" userId="7900f837-0f1f-42ef-be7b-d0081bd84b40" providerId="ADAL" clId="{8BDE2C69-0887-4689-922D-944CDCBB2EE0}" dt="2023-03-23T02:33:23.166" v="1136" actId="962"/>
        <pc:sldMkLst>
          <pc:docMk/>
          <pc:sldMk cId="539552027" sldId="1268"/>
        </pc:sldMkLst>
        <pc:spChg chg="mod">
          <ac:chgData name="Graves, Katie" userId="7900f837-0f1f-42ef-be7b-d0081bd84b40" providerId="ADAL" clId="{8BDE2C69-0887-4689-922D-944CDCBB2EE0}" dt="2023-03-23T02:33:23.166" v="1136" actId="962"/>
          <ac:spMkLst>
            <pc:docMk/>
            <pc:sldMk cId="539552027" sldId="1268"/>
            <ac:spMk id="4" creationId="{2AAAC7AD-1502-46C0-B47F-0DFBD9CF6960}"/>
          </ac:spMkLst>
        </pc:spChg>
        <pc:spChg chg="mod">
          <ac:chgData name="Graves, Katie" userId="7900f837-0f1f-42ef-be7b-d0081bd84b40" providerId="ADAL" clId="{8BDE2C69-0887-4689-922D-944CDCBB2EE0}" dt="2023-03-23T02:33:13.772" v="1134" actId="962"/>
          <ac:spMkLst>
            <pc:docMk/>
            <pc:sldMk cId="539552027" sldId="1268"/>
            <ac:spMk id="5" creationId="{70608293-DF14-4521-925C-A28F53E32FED}"/>
          </ac:spMkLst>
        </pc:spChg>
      </pc:sldChg>
      <pc:sldChg chg="modSp mod">
        <pc:chgData name="Graves, Katie" userId="7900f837-0f1f-42ef-be7b-d0081bd84b40" providerId="ADAL" clId="{8BDE2C69-0887-4689-922D-944CDCBB2EE0}" dt="2023-03-23T02:33:52.581" v="1141" actId="962"/>
        <pc:sldMkLst>
          <pc:docMk/>
          <pc:sldMk cId="4102925072" sldId="1283"/>
        </pc:sldMkLst>
        <pc:spChg chg="mod">
          <ac:chgData name="Graves, Katie" userId="7900f837-0f1f-42ef-be7b-d0081bd84b40" providerId="ADAL" clId="{8BDE2C69-0887-4689-922D-944CDCBB2EE0}" dt="2023-03-23T02:33:52.581" v="1141" actId="962"/>
          <ac:spMkLst>
            <pc:docMk/>
            <pc:sldMk cId="4102925072" sldId="1283"/>
            <ac:spMk id="4" creationId="{2AAAC7AD-1502-46C0-B47F-0DFBD9CF6960}"/>
          </ac:spMkLst>
        </pc:spChg>
        <pc:spChg chg="mod">
          <ac:chgData name="Graves, Katie" userId="7900f837-0f1f-42ef-be7b-d0081bd84b40" providerId="ADAL" clId="{8BDE2C69-0887-4689-922D-944CDCBB2EE0}" dt="2023-03-23T02:33:45.551" v="1139" actId="962"/>
          <ac:spMkLst>
            <pc:docMk/>
            <pc:sldMk cId="4102925072" sldId="1283"/>
            <ac:spMk id="5" creationId="{70608293-DF14-4521-925C-A28F53E32FED}"/>
          </ac:spMkLst>
        </pc:spChg>
      </pc:sldChg>
      <pc:sldChg chg="modSp mod">
        <pc:chgData name="Graves, Katie" userId="7900f837-0f1f-42ef-be7b-d0081bd84b40" providerId="ADAL" clId="{8BDE2C69-0887-4689-922D-944CDCBB2EE0}" dt="2023-03-23T02:34:04.900" v="1143" actId="962"/>
        <pc:sldMkLst>
          <pc:docMk/>
          <pc:sldMk cId="3260329883" sldId="1284"/>
        </pc:sldMkLst>
        <pc:spChg chg="mod">
          <ac:chgData name="Graves, Katie" userId="7900f837-0f1f-42ef-be7b-d0081bd84b40" providerId="ADAL" clId="{8BDE2C69-0887-4689-922D-944CDCBB2EE0}" dt="2023-03-23T02:34:04.900" v="1143" actId="962"/>
          <ac:spMkLst>
            <pc:docMk/>
            <pc:sldMk cId="3260329883" sldId="1284"/>
            <ac:spMk id="2" creationId="{E981BF4E-579F-46AE-9B08-B1ED021CEDF1}"/>
          </ac:spMkLst>
        </pc:spChg>
      </pc:sldChg>
      <pc:sldChg chg="modSp mod">
        <pc:chgData name="Graves, Katie" userId="7900f837-0f1f-42ef-be7b-d0081bd84b40" providerId="ADAL" clId="{8BDE2C69-0887-4689-922D-944CDCBB2EE0}" dt="2023-03-23T03:09:02.100" v="2220" actId="962"/>
        <pc:sldMkLst>
          <pc:docMk/>
          <pc:sldMk cId="387130565" sldId="1285"/>
        </pc:sldMkLst>
        <pc:spChg chg="mod">
          <ac:chgData name="Graves, Katie" userId="7900f837-0f1f-42ef-be7b-d0081bd84b40" providerId="ADAL" clId="{8BDE2C69-0887-4689-922D-944CDCBB2EE0}" dt="2023-03-23T03:09:02.100" v="2220" actId="962"/>
          <ac:spMkLst>
            <pc:docMk/>
            <pc:sldMk cId="387130565" sldId="1285"/>
            <ac:spMk id="2" creationId="{E981BF4E-579F-46AE-9B08-B1ED021CEDF1}"/>
          </ac:spMkLst>
        </pc:spChg>
      </pc:sldChg>
      <pc:sldChg chg="addSp delSp modSp mod">
        <pc:chgData name="Graves, Katie" userId="7900f837-0f1f-42ef-be7b-d0081bd84b40" providerId="ADAL" clId="{8BDE2C69-0887-4689-922D-944CDCBB2EE0}" dt="2023-03-23T03:18:59.102" v="2493" actId="14100"/>
        <pc:sldMkLst>
          <pc:docMk/>
          <pc:sldMk cId="3811570296" sldId="1286"/>
        </pc:sldMkLst>
        <pc:spChg chg="add del mod">
          <ac:chgData name="Graves, Katie" userId="7900f837-0f1f-42ef-be7b-d0081bd84b40" providerId="ADAL" clId="{8BDE2C69-0887-4689-922D-944CDCBB2EE0}" dt="2023-03-23T03:18:50.394" v="2491" actId="478"/>
          <ac:spMkLst>
            <pc:docMk/>
            <pc:sldMk cId="3811570296" sldId="1286"/>
            <ac:spMk id="2" creationId="{E981BF4E-579F-46AE-9B08-B1ED021CEDF1}"/>
          </ac:spMkLst>
        </pc:spChg>
        <pc:spChg chg="add del mod">
          <ac:chgData name="Graves, Katie" userId="7900f837-0f1f-42ef-be7b-d0081bd84b40" providerId="ADAL" clId="{8BDE2C69-0887-4689-922D-944CDCBB2EE0}" dt="2023-03-23T03:18:35.892" v="2488" actId="478"/>
          <ac:spMkLst>
            <pc:docMk/>
            <pc:sldMk cId="3811570296" sldId="1286"/>
            <ac:spMk id="4" creationId="{8BF01F97-FF4C-A020-4138-CC6D0E10DF4F}"/>
          </ac:spMkLst>
        </pc:spChg>
        <pc:spChg chg="add mod">
          <ac:chgData name="Graves, Katie" userId="7900f837-0f1f-42ef-be7b-d0081bd84b40" providerId="ADAL" clId="{8BDE2C69-0887-4689-922D-944CDCBB2EE0}" dt="2023-03-23T03:18:59.102" v="2493" actId="14100"/>
          <ac:spMkLst>
            <pc:docMk/>
            <pc:sldMk cId="3811570296" sldId="1286"/>
            <ac:spMk id="6" creationId="{6B805B7C-F539-D525-05B0-0DDD33C03853}"/>
          </ac:spMkLst>
        </pc:spChg>
      </pc:sldChg>
      <pc:sldChg chg="modSp mod">
        <pc:chgData name="Graves, Katie" userId="7900f837-0f1f-42ef-be7b-d0081bd84b40" providerId="ADAL" clId="{8BDE2C69-0887-4689-922D-944CDCBB2EE0}" dt="2023-03-23T02:19:23.769" v="664" actId="962"/>
        <pc:sldMkLst>
          <pc:docMk/>
          <pc:sldMk cId="2565883275" sldId="1287"/>
        </pc:sldMkLst>
        <pc:spChg chg="mod">
          <ac:chgData name="Graves, Katie" userId="7900f837-0f1f-42ef-be7b-d0081bd84b40" providerId="ADAL" clId="{8BDE2C69-0887-4689-922D-944CDCBB2EE0}" dt="2023-03-23T02:19:23.769" v="664" actId="962"/>
          <ac:spMkLst>
            <pc:docMk/>
            <pc:sldMk cId="2565883275" sldId="1287"/>
            <ac:spMk id="2" creationId="{E981BF4E-579F-46AE-9B08-B1ED021CEDF1}"/>
          </ac:spMkLst>
        </pc:spChg>
      </pc:sldChg>
      <pc:sldChg chg="modSp mod">
        <pc:chgData name="Graves, Katie" userId="7900f837-0f1f-42ef-be7b-d0081bd84b40" providerId="ADAL" clId="{8BDE2C69-0887-4689-922D-944CDCBB2EE0}" dt="2023-03-23T02:00:20.762" v="42" actId="962"/>
        <pc:sldMkLst>
          <pc:docMk/>
          <pc:sldMk cId="151896300" sldId="1291"/>
        </pc:sldMkLst>
        <pc:spChg chg="mod">
          <ac:chgData name="Graves, Katie" userId="7900f837-0f1f-42ef-be7b-d0081bd84b40" providerId="ADAL" clId="{8BDE2C69-0887-4689-922D-944CDCBB2EE0}" dt="2023-03-23T02:00:20.762" v="42" actId="962"/>
          <ac:spMkLst>
            <pc:docMk/>
            <pc:sldMk cId="151896300" sldId="1291"/>
            <ac:spMk id="2" creationId="{E981BF4E-579F-46AE-9B08-B1ED021CEDF1}"/>
          </ac:spMkLst>
        </pc:spChg>
      </pc:sldChg>
      <pc:sldChg chg="modSp mod">
        <pc:chgData name="Graves, Katie" userId="7900f837-0f1f-42ef-be7b-d0081bd84b40" providerId="ADAL" clId="{8BDE2C69-0887-4689-922D-944CDCBB2EE0}" dt="2023-03-23T03:01:25.228" v="2141" actId="962"/>
        <pc:sldMkLst>
          <pc:docMk/>
          <pc:sldMk cId="3536428411" sldId="1293"/>
        </pc:sldMkLst>
        <pc:spChg chg="mod">
          <ac:chgData name="Graves, Katie" userId="7900f837-0f1f-42ef-be7b-d0081bd84b40" providerId="ADAL" clId="{8BDE2C69-0887-4689-922D-944CDCBB2EE0}" dt="2023-03-23T03:01:25.228" v="2141" actId="962"/>
          <ac:spMkLst>
            <pc:docMk/>
            <pc:sldMk cId="3536428411" sldId="1293"/>
            <ac:spMk id="3" creationId="{899D53A3-0873-4795-B6D8-E299669A3614}"/>
          </ac:spMkLst>
        </pc:spChg>
        <pc:spChg chg="mod">
          <ac:chgData name="Graves, Katie" userId="7900f837-0f1f-42ef-be7b-d0081bd84b40" providerId="ADAL" clId="{8BDE2C69-0887-4689-922D-944CDCBB2EE0}" dt="2023-03-23T03:01:13.087" v="2138" actId="962"/>
          <ac:spMkLst>
            <pc:docMk/>
            <pc:sldMk cId="3536428411" sldId="1293"/>
            <ac:spMk id="4" creationId="{AA5A2B27-8A8B-43EF-AF60-BD11A6E41202}"/>
          </ac:spMkLst>
        </pc:spChg>
      </pc:sldChg>
      <pc:sldChg chg="modSp mod">
        <pc:chgData name="Graves, Katie" userId="7900f837-0f1f-42ef-be7b-d0081bd84b40" providerId="ADAL" clId="{8BDE2C69-0887-4689-922D-944CDCBB2EE0}" dt="2023-03-23T02:35:15.962" v="1216" actId="962"/>
        <pc:sldMkLst>
          <pc:docMk/>
          <pc:sldMk cId="3911287900" sldId="1294"/>
        </pc:sldMkLst>
        <pc:spChg chg="mod">
          <ac:chgData name="Graves, Katie" userId="7900f837-0f1f-42ef-be7b-d0081bd84b40" providerId="ADAL" clId="{8BDE2C69-0887-4689-922D-944CDCBB2EE0}" dt="2023-03-23T02:34:50.137" v="1153" actId="962"/>
          <ac:spMkLst>
            <pc:docMk/>
            <pc:sldMk cId="3911287900" sldId="1294"/>
            <ac:spMk id="3" creationId="{899D53A3-0873-4795-B6D8-E299669A3614}"/>
          </ac:spMkLst>
        </pc:spChg>
        <pc:spChg chg="mod">
          <ac:chgData name="Graves, Katie" userId="7900f837-0f1f-42ef-be7b-d0081bd84b40" providerId="ADAL" clId="{8BDE2C69-0887-4689-922D-944CDCBB2EE0}" dt="2023-03-23T02:34:41.841" v="1151" actId="962"/>
          <ac:spMkLst>
            <pc:docMk/>
            <pc:sldMk cId="3911287900" sldId="1294"/>
            <ac:spMk id="4" creationId="{AA5A2B27-8A8B-43EF-AF60-BD11A6E41202}"/>
          </ac:spMkLst>
        </pc:spChg>
        <pc:spChg chg="mod">
          <ac:chgData name="Graves, Katie" userId="7900f837-0f1f-42ef-be7b-d0081bd84b40" providerId="ADAL" clId="{8BDE2C69-0887-4689-922D-944CDCBB2EE0}" dt="2023-03-23T02:34:34.759" v="1149" actId="962"/>
          <ac:spMkLst>
            <pc:docMk/>
            <pc:sldMk cId="3911287900" sldId="1294"/>
            <ac:spMk id="8" creationId="{C75755CD-C39D-4400-8E27-3DAA6CF166C5}"/>
          </ac:spMkLst>
        </pc:spChg>
        <pc:picChg chg="mod">
          <ac:chgData name="Graves, Katie" userId="7900f837-0f1f-42ef-be7b-d0081bd84b40" providerId="ADAL" clId="{8BDE2C69-0887-4689-922D-944CDCBB2EE0}" dt="2023-03-23T02:35:15.962" v="1216" actId="962"/>
          <ac:picMkLst>
            <pc:docMk/>
            <pc:sldMk cId="3911287900" sldId="1294"/>
            <ac:picMk id="6" creationId="{0847CA2B-FB62-4D99-BD91-F9C01C0E8555}"/>
          </ac:picMkLst>
        </pc:picChg>
        <pc:picChg chg="mod">
          <ac:chgData name="Graves, Katie" userId="7900f837-0f1f-42ef-be7b-d0081bd84b40" providerId="ADAL" clId="{8BDE2C69-0887-4689-922D-944CDCBB2EE0}" dt="2023-03-23T02:34:54.516" v="1156" actId="962"/>
          <ac:picMkLst>
            <pc:docMk/>
            <pc:sldMk cId="3911287900" sldId="1294"/>
            <ac:picMk id="7" creationId="{604E555F-AA2A-4556-847C-0BC4B687BA10}"/>
          </ac:picMkLst>
        </pc:picChg>
        <pc:picChg chg="mod">
          <ac:chgData name="Graves, Katie" userId="7900f837-0f1f-42ef-be7b-d0081bd84b40" providerId="ADAL" clId="{8BDE2C69-0887-4689-922D-944CDCBB2EE0}" dt="2023-03-23T02:34:24.069" v="1147" actId="1076"/>
          <ac:picMkLst>
            <pc:docMk/>
            <pc:sldMk cId="3911287900" sldId="1294"/>
            <ac:picMk id="9" creationId="{D030BBF1-E409-4F7F-A167-8B79DFAFF693}"/>
          </ac:picMkLst>
        </pc:picChg>
      </pc:sldChg>
      <pc:sldChg chg="modSp mod">
        <pc:chgData name="Graves, Katie" userId="7900f837-0f1f-42ef-be7b-d0081bd84b40" providerId="ADAL" clId="{8BDE2C69-0887-4689-922D-944CDCBB2EE0}" dt="2023-03-23T03:20:39.453" v="2501" actId="962"/>
        <pc:sldMkLst>
          <pc:docMk/>
          <pc:sldMk cId="1127947668" sldId="1296"/>
        </pc:sldMkLst>
        <pc:spChg chg="mod">
          <ac:chgData name="Graves, Katie" userId="7900f837-0f1f-42ef-be7b-d0081bd84b40" providerId="ADAL" clId="{8BDE2C69-0887-4689-922D-944CDCBB2EE0}" dt="2023-03-23T02:38:15.466" v="1335" actId="962"/>
          <ac:spMkLst>
            <pc:docMk/>
            <pc:sldMk cId="1127947668" sldId="1296"/>
            <ac:spMk id="4" creationId="{AA5A2B27-8A8B-43EF-AF60-BD11A6E41202}"/>
          </ac:spMkLst>
        </pc:spChg>
        <pc:spChg chg="mod">
          <ac:chgData name="Graves, Katie" userId="7900f837-0f1f-42ef-be7b-d0081bd84b40" providerId="ADAL" clId="{8BDE2C69-0887-4689-922D-944CDCBB2EE0}" dt="2023-03-23T02:38:50.702" v="1459" actId="962"/>
          <ac:spMkLst>
            <pc:docMk/>
            <pc:sldMk cId="1127947668" sldId="1296"/>
            <ac:spMk id="5" creationId="{063C0A5E-67D8-4ED2-A499-F0F7D5625BC1}"/>
          </ac:spMkLst>
        </pc:spChg>
        <pc:spChg chg="mod">
          <ac:chgData name="Graves, Katie" userId="7900f837-0f1f-42ef-be7b-d0081bd84b40" providerId="ADAL" clId="{8BDE2C69-0887-4689-922D-944CDCBB2EE0}" dt="2023-03-23T02:38:37.563" v="1411" actId="962"/>
          <ac:spMkLst>
            <pc:docMk/>
            <pc:sldMk cId="1127947668" sldId="1296"/>
            <ac:spMk id="6" creationId="{29DB4603-13FC-45E8-B276-696286850FD7}"/>
          </ac:spMkLst>
        </pc:spChg>
        <pc:spChg chg="mod">
          <ac:chgData name="Graves, Katie" userId="7900f837-0f1f-42ef-be7b-d0081bd84b40" providerId="ADAL" clId="{8BDE2C69-0887-4689-922D-944CDCBB2EE0}" dt="2023-03-23T02:38:24.259" v="1345" actId="962"/>
          <ac:spMkLst>
            <pc:docMk/>
            <pc:sldMk cId="1127947668" sldId="1296"/>
            <ac:spMk id="7" creationId="{A807D19F-76EF-4DC7-897E-2D758EE682DA}"/>
          </ac:spMkLst>
        </pc:spChg>
        <pc:spChg chg="mod">
          <ac:chgData name="Graves, Katie" userId="7900f837-0f1f-42ef-be7b-d0081bd84b40" providerId="ADAL" clId="{8BDE2C69-0887-4689-922D-944CDCBB2EE0}" dt="2023-03-23T02:38:56.975" v="1481" actId="962"/>
          <ac:spMkLst>
            <pc:docMk/>
            <pc:sldMk cId="1127947668" sldId="1296"/>
            <ac:spMk id="8" creationId="{AD8551F2-2CFD-42E4-B498-9E24ADEFEB5A}"/>
          </ac:spMkLst>
        </pc:spChg>
        <pc:spChg chg="mod">
          <ac:chgData name="Graves, Katie" userId="7900f837-0f1f-42ef-be7b-d0081bd84b40" providerId="ADAL" clId="{8BDE2C69-0887-4689-922D-944CDCBB2EE0}" dt="2023-03-23T02:38:43.664" v="1433" actId="962"/>
          <ac:spMkLst>
            <pc:docMk/>
            <pc:sldMk cId="1127947668" sldId="1296"/>
            <ac:spMk id="9" creationId="{87BDCE78-C7E6-4900-B679-7817D903AE1A}"/>
          </ac:spMkLst>
        </pc:spChg>
        <pc:spChg chg="mod">
          <ac:chgData name="Graves, Katie" userId="7900f837-0f1f-42ef-be7b-d0081bd84b40" providerId="ADAL" clId="{8BDE2C69-0887-4689-922D-944CDCBB2EE0}" dt="2023-03-23T02:38:31.992" v="1393" actId="962"/>
          <ac:spMkLst>
            <pc:docMk/>
            <pc:sldMk cId="1127947668" sldId="1296"/>
            <ac:spMk id="10" creationId="{04EEBCFA-AA03-4AE1-A460-7C0F04CD24D2}"/>
          </ac:spMkLst>
        </pc:spChg>
        <pc:spChg chg="mod">
          <ac:chgData name="Graves, Katie" userId="7900f837-0f1f-42ef-be7b-d0081bd84b40" providerId="ADAL" clId="{8BDE2C69-0887-4689-922D-944CDCBB2EE0}" dt="2023-03-23T02:39:49.055" v="1483" actId="962"/>
          <ac:spMkLst>
            <pc:docMk/>
            <pc:sldMk cId="1127947668" sldId="1296"/>
            <ac:spMk id="11" creationId="{7227054D-38DD-4C35-9077-64A44941D07C}"/>
          </ac:spMkLst>
        </pc:spChg>
        <pc:spChg chg="mod">
          <ac:chgData name="Graves, Katie" userId="7900f837-0f1f-42ef-be7b-d0081bd84b40" providerId="ADAL" clId="{8BDE2C69-0887-4689-922D-944CDCBB2EE0}" dt="2023-03-23T02:39:56.888" v="1485" actId="962"/>
          <ac:spMkLst>
            <pc:docMk/>
            <pc:sldMk cId="1127947668" sldId="1296"/>
            <ac:spMk id="12" creationId="{15F0936C-E467-4D6F-88CD-742645AF4C5B}"/>
          </ac:spMkLst>
        </pc:spChg>
        <pc:spChg chg="mod">
          <ac:chgData name="Graves, Katie" userId="7900f837-0f1f-42ef-be7b-d0081bd84b40" providerId="ADAL" clId="{8BDE2C69-0887-4689-922D-944CDCBB2EE0}" dt="2023-03-23T02:40:07.853" v="1489" actId="962"/>
          <ac:spMkLst>
            <pc:docMk/>
            <pc:sldMk cId="1127947668" sldId="1296"/>
            <ac:spMk id="13" creationId="{9CB2862B-E948-4978-9AA2-D01DD1307B04}"/>
          </ac:spMkLst>
        </pc:spChg>
        <pc:spChg chg="mod">
          <ac:chgData name="Graves, Katie" userId="7900f837-0f1f-42ef-be7b-d0081bd84b40" providerId="ADAL" clId="{8BDE2C69-0887-4689-922D-944CDCBB2EE0}" dt="2023-03-23T02:40:16.645" v="1491" actId="962"/>
          <ac:spMkLst>
            <pc:docMk/>
            <pc:sldMk cId="1127947668" sldId="1296"/>
            <ac:spMk id="14" creationId="{B9EE4A11-DC31-4E2D-8BC5-1504053C366E}"/>
          </ac:spMkLst>
        </pc:spChg>
        <pc:spChg chg="mod">
          <ac:chgData name="Graves, Katie" userId="7900f837-0f1f-42ef-be7b-d0081bd84b40" providerId="ADAL" clId="{8BDE2C69-0887-4689-922D-944CDCBB2EE0}" dt="2023-03-23T02:40:32.543" v="1495" actId="962"/>
          <ac:spMkLst>
            <pc:docMk/>
            <pc:sldMk cId="1127947668" sldId="1296"/>
            <ac:spMk id="15" creationId="{BF18FAD6-0BB5-4D50-9B2A-D4E211605E49}"/>
          </ac:spMkLst>
        </pc:spChg>
        <pc:spChg chg="mod">
          <ac:chgData name="Graves, Katie" userId="7900f837-0f1f-42ef-be7b-d0081bd84b40" providerId="ADAL" clId="{8BDE2C69-0887-4689-922D-944CDCBB2EE0}" dt="2023-03-23T02:40:42.187" v="1497" actId="962"/>
          <ac:spMkLst>
            <pc:docMk/>
            <pc:sldMk cId="1127947668" sldId="1296"/>
            <ac:spMk id="16" creationId="{BE051FB6-AA31-4A62-81CB-77FFE3A0224F}"/>
          </ac:spMkLst>
        </pc:spChg>
        <pc:spChg chg="mod">
          <ac:chgData name="Graves, Katie" userId="7900f837-0f1f-42ef-be7b-d0081bd84b40" providerId="ADAL" clId="{8BDE2C69-0887-4689-922D-944CDCBB2EE0}" dt="2023-03-23T02:41:07.738" v="1503" actId="962"/>
          <ac:spMkLst>
            <pc:docMk/>
            <pc:sldMk cId="1127947668" sldId="1296"/>
            <ac:spMk id="17" creationId="{16AF21B0-EE19-4C81-B1E1-F6F6C3B91162}"/>
          </ac:spMkLst>
        </pc:spChg>
        <pc:spChg chg="mod">
          <ac:chgData name="Graves, Katie" userId="7900f837-0f1f-42ef-be7b-d0081bd84b40" providerId="ADAL" clId="{8BDE2C69-0887-4689-922D-944CDCBB2EE0}" dt="2023-03-23T02:41:16.899" v="1505" actId="962"/>
          <ac:spMkLst>
            <pc:docMk/>
            <pc:sldMk cId="1127947668" sldId="1296"/>
            <ac:spMk id="18" creationId="{5B1432AB-8B58-46B6-9D1E-4AB93E33237C}"/>
          </ac:spMkLst>
        </pc:spChg>
        <pc:spChg chg="mod">
          <ac:chgData name="Graves, Katie" userId="7900f837-0f1f-42ef-be7b-d0081bd84b40" providerId="ADAL" clId="{8BDE2C69-0887-4689-922D-944CDCBB2EE0}" dt="2023-03-23T02:41:27.530" v="1507" actId="962"/>
          <ac:spMkLst>
            <pc:docMk/>
            <pc:sldMk cId="1127947668" sldId="1296"/>
            <ac:spMk id="19" creationId="{036B7517-7E5C-4B64-B9E4-68EA0A25638E}"/>
          </ac:spMkLst>
        </pc:spChg>
        <pc:spChg chg="mod">
          <ac:chgData name="Graves, Katie" userId="7900f837-0f1f-42ef-be7b-d0081bd84b40" providerId="ADAL" clId="{8BDE2C69-0887-4689-922D-944CDCBB2EE0}" dt="2023-03-23T02:41:00.362" v="1501" actId="962"/>
          <ac:spMkLst>
            <pc:docMk/>
            <pc:sldMk cId="1127947668" sldId="1296"/>
            <ac:spMk id="20" creationId="{1BFC37B8-573E-4884-B2BA-3D23ECCBD2D9}"/>
          </ac:spMkLst>
        </pc:spChg>
        <pc:spChg chg="mod">
          <ac:chgData name="Graves, Katie" userId="7900f837-0f1f-42ef-be7b-d0081bd84b40" providerId="ADAL" clId="{8BDE2C69-0887-4689-922D-944CDCBB2EE0}" dt="2023-03-23T02:40:50.822" v="1499" actId="962"/>
          <ac:spMkLst>
            <pc:docMk/>
            <pc:sldMk cId="1127947668" sldId="1296"/>
            <ac:spMk id="21" creationId="{FDDC547A-4A7D-427F-A7E6-FF7B680C8E3D}"/>
          </ac:spMkLst>
        </pc:spChg>
        <pc:spChg chg="mod">
          <ac:chgData name="Graves, Katie" userId="7900f837-0f1f-42ef-be7b-d0081bd84b40" providerId="ADAL" clId="{8BDE2C69-0887-4689-922D-944CDCBB2EE0}" dt="2023-03-23T03:20:34.014" v="2497" actId="962"/>
          <ac:spMkLst>
            <pc:docMk/>
            <pc:sldMk cId="1127947668" sldId="1296"/>
            <ac:spMk id="22" creationId="{84C5CE03-E2F4-4954-B976-B5A11990E8BD}"/>
          </ac:spMkLst>
        </pc:spChg>
        <pc:spChg chg="mod">
          <ac:chgData name="Graves, Katie" userId="7900f837-0f1f-42ef-be7b-d0081bd84b40" providerId="ADAL" clId="{8BDE2C69-0887-4689-922D-944CDCBB2EE0}" dt="2023-03-23T02:41:40.776" v="1510" actId="962"/>
          <ac:spMkLst>
            <pc:docMk/>
            <pc:sldMk cId="1127947668" sldId="1296"/>
            <ac:spMk id="27" creationId="{C4936583-47AE-43F9-ADFD-2A856A5D57D4}"/>
          </ac:spMkLst>
        </pc:spChg>
        <pc:spChg chg="mod">
          <ac:chgData name="Graves, Katie" userId="7900f837-0f1f-42ef-be7b-d0081bd84b40" providerId="ADAL" clId="{8BDE2C69-0887-4689-922D-944CDCBB2EE0}" dt="2023-03-23T03:20:34.572" v="2498" actId="962"/>
          <ac:spMkLst>
            <pc:docMk/>
            <pc:sldMk cId="1127947668" sldId="1296"/>
            <ac:spMk id="28" creationId="{3CED3319-4052-46D8-B4CC-63C98C60D342}"/>
          </ac:spMkLst>
        </pc:spChg>
        <pc:spChg chg="mod">
          <ac:chgData name="Graves, Katie" userId="7900f837-0f1f-42ef-be7b-d0081bd84b40" providerId="ADAL" clId="{8BDE2C69-0887-4689-922D-944CDCBB2EE0}" dt="2023-03-23T03:20:37.990" v="2499" actId="962"/>
          <ac:spMkLst>
            <pc:docMk/>
            <pc:sldMk cId="1127947668" sldId="1296"/>
            <ac:spMk id="29" creationId="{025D0598-4CDC-45E4-A031-896CCF096DA1}"/>
          </ac:spMkLst>
        </pc:spChg>
        <pc:spChg chg="mod">
          <ac:chgData name="Graves, Katie" userId="7900f837-0f1f-42ef-be7b-d0081bd84b40" providerId="ADAL" clId="{8BDE2C69-0887-4689-922D-944CDCBB2EE0}" dt="2023-03-23T03:20:38.877" v="2500" actId="962"/>
          <ac:spMkLst>
            <pc:docMk/>
            <pc:sldMk cId="1127947668" sldId="1296"/>
            <ac:spMk id="30" creationId="{E7A55E20-9A1D-4B95-BB28-B260AAFBF258}"/>
          </ac:spMkLst>
        </pc:spChg>
        <pc:spChg chg="mod">
          <ac:chgData name="Graves, Katie" userId="7900f837-0f1f-42ef-be7b-d0081bd84b40" providerId="ADAL" clId="{8BDE2C69-0887-4689-922D-944CDCBB2EE0}" dt="2023-03-23T03:20:39.453" v="2501" actId="962"/>
          <ac:spMkLst>
            <pc:docMk/>
            <pc:sldMk cId="1127947668" sldId="1296"/>
            <ac:spMk id="31" creationId="{9C4C9C38-E956-40DB-BD7D-EA8DE04D4CB9}"/>
          </ac:spMkLst>
        </pc:spChg>
      </pc:sldChg>
      <pc:sldChg chg="modSp mod">
        <pc:chgData name="Graves, Katie" userId="7900f837-0f1f-42ef-be7b-d0081bd84b40" providerId="ADAL" clId="{8BDE2C69-0887-4689-922D-944CDCBB2EE0}" dt="2023-03-23T02:51:50.726" v="1864" actId="962"/>
        <pc:sldMkLst>
          <pc:docMk/>
          <pc:sldMk cId="531480043" sldId="1297"/>
        </pc:sldMkLst>
        <pc:spChg chg="mod">
          <ac:chgData name="Graves, Katie" userId="7900f837-0f1f-42ef-be7b-d0081bd84b40" providerId="ADAL" clId="{8BDE2C69-0887-4689-922D-944CDCBB2EE0}" dt="2023-03-23T02:51:14.507" v="1812" actId="962"/>
          <ac:spMkLst>
            <pc:docMk/>
            <pc:sldMk cId="531480043" sldId="1297"/>
            <ac:spMk id="3" creationId="{899D53A3-0873-4795-B6D8-E299669A3614}"/>
          </ac:spMkLst>
        </pc:spChg>
        <pc:spChg chg="mod">
          <ac:chgData name="Graves, Katie" userId="7900f837-0f1f-42ef-be7b-d0081bd84b40" providerId="ADAL" clId="{8BDE2C69-0887-4689-922D-944CDCBB2EE0}" dt="2023-03-23T02:51:03.198" v="1810" actId="962"/>
          <ac:spMkLst>
            <pc:docMk/>
            <pc:sldMk cId="531480043" sldId="1297"/>
            <ac:spMk id="4" creationId="{AA5A2B27-8A8B-43EF-AF60-BD11A6E41202}"/>
          </ac:spMkLst>
        </pc:spChg>
        <pc:spChg chg="mod">
          <ac:chgData name="Graves, Katie" userId="7900f837-0f1f-42ef-be7b-d0081bd84b40" providerId="ADAL" clId="{8BDE2C69-0887-4689-922D-944CDCBB2EE0}" dt="2023-03-23T02:51:50.726" v="1864" actId="962"/>
          <ac:spMkLst>
            <pc:docMk/>
            <pc:sldMk cId="531480043" sldId="1297"/>
            <ac:spMk id="6" creationId="{6A5DFB3C-A054-4296-B8D7-26857205D7F9}"/>
          </ac:spMkLst>
        </pc:spChg>
        <pc:spChg chg="mod">
          <ac:chgData name="Graves, Katie" userId="7900f837-0f1f-42ef-be7b-d0081bd84b40" providerId="ADAL" clId="{8BDE2C69-0887-4689-922D-944CDCBB2EE0}" dt="2023-03-23T02:51:42.181" v="1862" actId="962"/>
          <ac:spMkLst>
            <pc:docMk/>
            <pc:sldMk cId="531480043" sldId="1297"/>
            <ac:spMk id="8" creationId="{4727A763-856C-45C4-81DF-168D11DC41C5}"/>
          </ac:spMkLst>
        </pc:spChg>
        <pc:spChg chg="mod">
          <ac:chgData name="Graves, Katie" userId="7900f837-0f1f-42ef-be7b-d0081bd84b40" providerId="ADAL" clId="{8BDE2C69-0887-4689-922D-944CDCBB2EE0}" dt="2023-03-23T02:51:32.837" v="1814" actId="962"/>
          <ac:spMkLst>
            <pc:docMk/>
            <pc:sldMk cId="531480043" sldId="1297"/>
            <ac:spMk id="9" creationId="{ECD22BA8-0563-458F-8D1F-31BBC8DDA9F2}"/>
          </ac:spMkLst>
        </pc:spChg>
      </pc:sldChg>
      <pc:sldChg chg="modSp mod">
        <pc:chgData name="Graves, Katie" userId="7900f837-0f1f-42ef-be7b-d0081bd84b40" providerId="ADAL" clId="{8BDE2C69-0887-4689-922D-944CDCBB2EE0}" dt="2023-03-23T03:09:45.675" v="2245" actId="962"/>
        <pc:sldMkLst>
          <pc:docMk/>
          <pc:sldMk cId="1486715596" sldId="1299"/>
        </pc:sldMkLst>
        <pc:spChg chg="mod">
          <ac:chgData name="Graves, Katie" userId="7900f837-0f1f-42ef-be7b-d0081bd84b40" providerId="ADAL" clId="{8BDE2C69-0887-4689-922D-944CDCBB2EE0}" dt="2023-03-23T03:09:45.675" v="2245" actId="962"/>
          <ac:spMkLst>
            <pc:docMk/>
            <pc:sldMk cId="1486715596" sldId="1299"/>
            <ac:spMk id="4" creationId="{AA5A2B27-8A8B-43EF-AF60-BD11A6E41202}"/>
          </ac:spMkLst>
        </pc:spChg>
        <pc:spChg chg="mod">
          <ac:chgData name="Graves, Katie" userId="7900f837-0f1f-42ef-be7b-d0081bd84b40" providerId="ADAL" clId="{8BDE2C69-0887-4689-922D-944CDCBB2EE0}" dt="2023-03-23T03:09:29.105" v="2223" actId="14100"/>
          <ac:spMkLst>
            <pc:docMk/>
            <pc:sldMk cId="1486715596" sldId="1299"/>
            <ac:spMk id="5" creationId="{E59E9B15-4AF1-4CDD-962A-786C8316F1B4}"/>
          </ac:spMkLst>
        </pc:spChg>
        <pc:picChg chg="mod">
          <ac:chgData name="Graves, Katie" userId="7900f837-0f1f-42ef-be7b-d0081bd84b40" providerId="ADAL" clId="{8BDE2C69-0887-4689-922D-944CDCBB2EE0}" dt="2023-03-23T03:09:36.198" v="2243" actId="962"/>
          <ac:picMkLst>
            <pc:docMk/>
            <pc:sldMk cId="1486715596" sldId="1299"/>
            <ac:picMk id="6" creationId="{E441B96E-AFAF-42D9-AD88-16B1D3E0B0F9}"/>
          </ac:picMkLst>
        </pc:picChg>
      </pc:sldChg>
      <pc:sldChg chg="modSp mod">
        <pc:chgData name="Graves, Katie" userId="7900f837-0f1f-42ef-be7b-d0081bd84b40" providerId="ADAL" clId="{8BDE2C69-0887-4689-922D-944CDCBB2EE0}" dt="2023-03-23T03:15:11.582" v="2416" actId="962"/>
        <pc:sldMkLst>
          <pc:docMk/>
          <pc:sldMk cId="2367637368" sldId="1300"/>
        </pc:sldMkLst>
        <pc:spChg chg="mod">
          <ac:chgData name="Graves, Katie" userId="7900f837-0f1f-42ef-be7b-d0081bd84b40" providerId="ADAL" clId="{8BDE2C69-0887-4689-922D-944CDCBB2EE0}" dt="2023-03-23T03:15:11.582" v="2416" actId="962"/>
          <ac:spMkLst>
            <pc:docMk/>
            <pc:sldMk cId="2367637368" sldId="1300"/>
            <ac:spMk id="3" creationId="{899D53A3-0873-4795-B6D8-E299669A3614}"/>
          </ac:spMkLst>
        </pc:spChg>
        <pc:spChg chg="mod">
          <ac:chgData name="Graves, Katie" userId="7900f837-0f1f-42ef-be7b-d0081bd84b40" providerId="ADAL" clId="{8BDE2C69-0887-4689-922D-944CDCBB2EE0}" dt="2023-03-23T03:14:11.750" v="2379" actId="962"/>
          <ac:spMkLst>
            <pc:docMk/>
            <pc:sldMk cId="2367637368" sldId="1300"/>
            <ac:spMk id="4" creationId="{AA5A2B27-8A8B-43EF-AF60-BD11A6E41202}"/>
          </ac:spMkLst>
        </pc:spChg>
        <pc:spChg chg="mod">
          <ac:chgData name="Graves, Katie" userId="7900f837-0f1f-42ef-be7b-d0081bd84b40" providerId="ADAL" clId="{8BDE2C69-0887-4689-922D-944CDCBB2EE0}" dt="2023-03-23T03:14:33.890" v="2386" actId="962"/>
          <ac:spMkLst>
            <pc:docMk/>
            <pc:sldMk cId="2367637368" sldId="1300"/>
            <ac:spMk id="5" creationId="{240D7373-1874-4B7C-BE83-048AB1FE549E}"/>
          </ac:spMkLst>
        </pc:spChg>
      </pc:sldChg>
      <pc:sldChg chg="modSp mod">
        <pc:chgData name="Graves, Katie" userId="7900f837-0f1f-42ef-be7b-d0081bd84b40" providerId="ADAL" clId="{8BDE2C69-0887-4689-922D-944CDCBB2EE0}" dt="2023-03-23T03:16:46.201" v="2459" actId="962"/>
        <pc:sldMkLst>
          <pc:docMk/>
          <pc:sldMk cId="2328553823" sldId="1301"/>
        </pc:sldMkLst>
        <pc:spChg chg="mod">
          <ac:chgData name="Graves, Katie" userId="7900f837-0f1f-42ef-be7b-d0081bd84b40" providerId="ADAL" clId="{8BDE2C69-0887-4689-922D-944CDCBB2EE0}" dt="2023-03-23T03:16:27.687" v="2455" actId="962"/>
          <ac:spMkLst>
            <pc:docMk/>
            <pc:sldMk cId="2328553823" sldId="1301"/>
            <ac:spMk id="3" creationId="{7F6E15F0-E5D0-4DAB-BE03-C526799FF2CE}"/>
          </ac:spMkLst>
        </pc:spChg>
        <pc:spChg chg="mod">
          <ac:chgData name="Graves, Katie" userId="7900f837-0f1f-42ef-be7b-d0081bd84b40" providerId="ADAL" clId="{8BDE2C69-0887-4689-922D-944CDCBB2EE0}" dt="2023-03-23T03:16:20.020" v="2453" actId="962"/>
          <ac:spMkLst>
            <pc:docMk/>
            <pc:sldMk cId="2328553823" sldId="1301"/>
            <ac:spMk id="4" creationId="{E83B329D-07C9-4DBC-BD95-259AD363AFC3}"/>
          </ac:spMkLst>
        </pc:spChg>
        <pc:spChg chg="mod">
          <ac:chgData name="Graves, Katie" userId="7900f837-0f1f-42ef-be7b-d0081bd84b40" providerId="ADAL" clId="{8BDE2C69-0887-4689-922D-944CDCBB2EE0}" dt="2023-03-23T03:16:38.010" v="2457" actId="962"/>
          <ac:spMkLst>
            <pc:docMk/>
            <pc:sldMk cId="2328553823" sldId="1301"/>
            <ac:spMk id="5" creationId="{1F7CCDE7-E815-4705-82FA-258333FA51CD}"/>
          </ac:spMkLst>
        </pc:spChg>
        <pc:spChg chg="mod">
          <ac:chgData name="Graves, Katie" userId="7900f837-0f1f-42ef-be7b-d0081bd84b40" providerId="ADAL" clId="{8BDE2C69-0887-4689-922D-944CDCBB2EE0}" dt="2023-03-23T03:16:46.201" v="2459" actId="962"/>
          <ac:spMkLst>
            <pc:docMk/>
            <pc:sldMk cId="2328553823" sldId="1301"/>
            <ac:spMk id="6" creationId="{E6F65FC0-1166-4A93-B48A-94738ECDD72B}"/>
          </ac:spMkLst>
        </pc:spChg>
      </pc:sldChg>
      <pc:sldChg chg="modSp mod">
        <pc:chgData name="Graves, Katie" userId="7900f837-0f1f-42ef-be7b-d0081bd84b40" providerId="ADAL" clId="{8BDE2C69-0887-4689-922D-944CDCBB2EE0}" dt="2023-03-23T02:14:17.148" v="529" actId="962"/>
        <pc:sldMkLst>
          <pc:docMk/>
          <pc:sldMk cId="297804970" sldId="1303"/>
        </pc:sldMkLst>
        <pc:spChg chg="mod">
          <ac:chgData name="Graves, Katie" userId="7900f837-0f1f-42ef-be7b-d0081bd84b40" providerId="ADAL" clId="{8BDE2C69-0887-4689-922D-944CDCBB2EE0}" dt="2023-03-23T02:14:17.148" v="529" actId="962"/>
          <ac:spMkLst>
            <pc:docMk/>
            <pc:sldMk cId="297804970" sldId="1303"/>
            <ac:spMk id="3" creationId="{7F6E15F0-E5D0-4DAB-BE03-C526799FF2CE}"/>
          </ac:spMkLst>
        </pc:spChg>
        <pc:spChg chg="mod">
          <ac:chgData name="Graves, Katie" userId="7900f837-0f1f-42ef-be7b-d0081bd84b40" providerId="ADAL" clId="{8BDE2C69-0887-4689-922D-944CDCBB2EE0}" dt="2023-03-23T02:14:03.768" v="526" actId="962"/>
          <ac:spMkLst>
            <pc:docMk/>
            <pc:sldMk cId="297804970" sldId="1303"/>
            <ac:spMk id="4" creationId="{E83B329D-07C9-4DBC-BD95-259AD363AFC3}"/>
          </ac:spMkLst>
        </pc:spChg>
      </pc:sldChg>
      <pc:sldChg chg="modSp mod">
        <pc:chgData name="Graves, Katie" userId="7900f837-0f1f-42ef-be7b-d0081bd84b40" providerId="ADAL" clId="{8BDE2C69-0887-4689-922D-944CDCBB2EE0}" dt="2023-03-23T02:25:32.423" v="1099" actId="962"/>
        <pc:sldMkLst>
          <pc:docMk/>
          <pc:sldMk cId="4189392160" sldId="1304"/>
        </pc:sldMkLst>
        <pc:spChg chg="mod">
          <ac:chgData name="Graves, Katie" userId="7900f837-0f1f-42ef-be7b-d0081bd84b40" providerId="ADAL" clId="{8BDE2C69-0887-4689-922D-944CDCBB2EE0}" dt="2023-03-23T02:25:32.423" v="1099" actId="962"/>
          <ac:spMkLst>
            <pc:docMk/>
            <pc:sldMk cId="4189392160" sldId="1304"/>
            <ac:spMk id="3" creationId="{899D53A3-0873-4795-B6D8-E299669A3614}"/>
          </ac:spMkLst>
        </pc:spChg>
        <pc:spChg chg="mod">
          <ac:chgData name="Graves, Katie" userId="7900f837-0f1f-42ef-be7b-d0081bd84b40" providerId="ADAL" clId="{8BDE2C69-0887-4689-922D-944CDCBB2EE0}" dt="2023-03-23T02:25:24.611" v="1097" actId="962"/>
          <ac:spMkLst>
            <pc:docMk/>
            <pc:sldMk cId="4189392160" sldId="1304"/>
            <ac:spMk id="4" creationId="{AA5A2B27-8A8B-43EF-AF60-BD11A6E41202}"/>
          </ac:spMkLst>
        </pc:spChg>
      </pc:sldChg>
      <pc:sldChg chg="modSp mod">
        <pc:chgData name="Graves, Katie" userId="7900f837-0f1f-42ef-be7b-d0081bd84b40" providerId="ADAL" clId="{8BDE2C69-0887-4689-922D-944CDCBB2EE0}" dt="2023-03-23T02:24:10.785" v="1031" actId="962"/>
        <pc:sldMkLst>
          <pc:docMk/>
          <pc:sldMk cId="3007064843" sldId="1305"/>
        </pc:sldMkLst>
        <pc:spChg chg="mod">
          <ac:chgData name="Graves, Katie" userId="7900f837-0f1f-42ef-be7b-d0081bd84b40" providerId="ADAL" clId="{8BDE2C69-0887-4689-922D-944CDCBB2EE0}" dt="2023-03-23T02:24:10.785" v="1031" actId="962"/>
          <ac:spMkLst>
            <pc:docMk/>
            <pc:sldMk cId="3007064843" sldId="1305"/>
            <ac:spMk id="3" creationId="{7F6E15F0-E5D0-4DAB-BE03-C526799FF2CE}"/>
          </ac:spMkLst>
        </pc:spChg>
        <pc:spChg chg="mod">
          <ac:chgData name="Graves, Katie" userId="7900f837-0f1f-42ef-be7b-d0081bd84b40" providerId="ADAL" clId="{8BDE2C69-0887-4689-922D-944CDCBB2EE0}" dt="2023-03-23T02:24:04.238" v="1029" actId="962"/>
          <ac:spMkLst>
            <pc:docMk/>
            <pc:sldMk cId="3007064843" sldId="1305"/>
            <ac:spMk id="4" creationId="{E83B329D-07C9-4DBC-BD95-259AD363AFC3}"/>
          </ac:spMkLst>
        </pc:spChg>
      </pc:sldChg>
      <pc:sldChg chg="modSp mod">
        <pc:chgData name="Graves, Katie" userId="7900f837-0f1f-42ef-be7b-d0081bd84b40" providerId="ADAL" clId="{8BDE2C69-0887-4689-922D-944CDCBB2EE0}" dt="2023-03-23T03:17:33.535" v="2468" actId="962"/>
        <pc:sldMkLst>
          <pc:docMk/>
          <pc:sldMk cId="2951062816" sldId="1306"/>
        </pc:sldMkLst>
        <pc:spChg chg="mod">
          <ac:chgData name="Graves, Katie" userId="7900f837-0f1f-42ef-be7b-d0081bd84b40" providerId="ADAL" clId="{8BDE2C69-0887-4689-922D-944CDCBB2EE0}" dt="2023-03-23T03:17:12.483" v="2464" actId="962"/>
          <ac:spMkLst>
            <pc:docMk/>
            <pc:sldMk cId="2951062816" sldId="1306"/>
            <ac:spMk id="3" creationId="{899D53A3-0873-4795-B6D8-E299669A3614}"/>
          </ac:spMkLst>
        </pc:spChg>
        <pc:spChg chg="mod">
          <ac:chgData name="Graves, Katie" userId="7900f837-0f1f-42ef-be7b-d0081bd84b40" providerId="ADAL" clId="{8BDE2C69-0887-4689-922D-944CDCBB2EE0}" dt="2023-03-23T03:17:00.676" v="2461" actId="962"/>
          <ac:spMkLst>
            <pc:docMk/>
            <pc:sldMk cId="2951062816" sldId="1306"/>
            <ac:spMk id="4" creationId="{AA5A2B27-8A8B-43EF-AF60-BD11A6E41202}"/>
          </ac:spMkLst>
        </pc:spChg>
        <pc:spChg chg="mod">
          <ac:chgData name="Graves, Katie" userId="7900f837-0f1f-42ef-be7b-d0081bd84b40" providerId="ADAL" clId="{8BDE2C69-0887-4689-922D-944CDCBB2EE0}" dt="2023-03-23T03:17:33.535" v="2468" actId="962"/>
          <ac:spMkLst>
            <pc:docMk/>
            <pc:sldMk cId="2951062816" sldId="1306"/>
            <ac:spMk id="5" creationId="{3B4B89AE-5F16-40E9-99F8-FACEB73AFF96}"/>
          </ac:spMkLst>
        </pc:spChg>
        <pc:spChg chg="mod">
          <ac:chgData name="Graves, Katie" userId="7900f837-0f1f-42ef-be7b-d0081bd84b40" providerId="ADAL" clId="{8BDE2C69-0887-4689-922D-944CDCBB2EE0}" dt="2023-03-23T03:17:22.254" v="2466" actId="962"/>
          <ac:spMkLst>
            <pc:docMk/>
            <pc:sldMk cId="2951062816" sldId="1306"/>
            <ac:spMk id="12" creationId="{2649930C-215D-4B61-9BF0-9D9C77F8D53E}"/>
          </ac:spMkLst>
        </pc:spChg>
      </pc:sldChg>
      <pc:sldChg chg="modSp mod">
        <pc:chgData name="Graves, Katie" userId="7900f837-0f1f-42ef-be7b-d0081bd84b40" providerId="ADAL" clId="{8BDE2C69-0887-4689-922D-944CDCBB2EE0}" dt="2023-03-23T03:17:57.940" v="2486" actId="962"/>
        <pc:sldMkLst>
          <pc:docMk/>
          <pc:sldMk cId="1987582107" sldId="1307"/>
        </pc:sldMkLst>
        <pc:spChg chg="mod">
          <ac:chgData name="Graves, Katie" userId="7900f837-0f1f-42ef-be7b-d0081bd84b40" providerId="ADAL" clId="{8BDE2C69-0887-4689-922D-944CDCBB2EE0}" dt="2023-03-23T03:17:57.940" v="2486" actId="962"/>
          <ac:spMkLst>
            <pc:docMk/>
            <pc:sldMk cId="1987582107" sldId="1307"/>
            <ac:spMk id="3" creationId="{7F6E15F0-E5D0-4DAB-BE03-C526799FF2CE}"/>
          </ac:spMkLst>
        </pc:spChg>
        <pc:spChg chg="mod">
          <ac:chgData name="Graves, Katie" userId="7900f837-0f1f-42ef-be7b-d0081bd84b40" providerId="ADAL" clId="{8BDE2C69-0887-4689-922D-944CDCBB2EE0}" dt="2023-03-23T02:25:41.906" v="1101" actId="962"/>
          <ac:spMkLst>
            <pc:docMk/>
            <pc:sldMk cId="1987582107" sldId="1307"/>
            <ac:spMk id="4" creationId="{E83B329D-07C9-4DBC-BD95-259AD363AFC3}"/>
          </ac:spMkLst>
        </pc:spChg>
      </pc:sldChg>
      <pc:sldChg chg="modSp mod">
        <pc:chgData name="Graves, Katie" userId="7900f837-0f1f-42ef-be7b-d0081bd84b40" providerId="ADAL" clId="{8BDE2C69-0887-4689-922D-944CDCBB2EE0}" dt="2023-03-23T02:01:38.951" v="60" actId="962"/>
        <pc:sldMkLst>
          <pc:docMk/>
          <pc:sldMk cId="1671567033" sldId="1312"/>
        </pc:sldMkLst>
        <pc:spChg chg="mod">
          <ac:chgData name="Graves, Katie" userId="7900f837-0f1f-42ef-be7b-d0081bd84b40" providerId="ADAL" clId="{8BDE2C69-0887-4689-922D-944CDCBB2EE0}" dt="2023-03-23T02:01:25.171" v="57" actId="962"/>
          <ac:spMkLst>
            <pc:docMk/>
            <pc:sldMk cId="1671567033" sldId="1312"/>
            <ac:spMk id="3" creationId="{8C29A560-DCA1-4795-B667-0A6CD0F65DA3}"/>
          </ac:spMkLst>
        </pc:spChg>
        <pc:spChg chg="mod">
          <ac:chgData name="Graves, Katie" userId="7900f837-0f1f-42ef-be7b-d0081bd84b40" providerId="ADAL" clId="{8BDE2C69-0887-4689-922D-944CDCBB2EE0}" dt="2023-03-23T02:01:38.951" v="60" actId="962"/>
          <ac:spMkLst>
            <pc:docMk/>
            <pc:sldMk cId="1671567033" sldId="1312"/>
            <ac:spMk id="4" creationId="{CFC18FCC-AB87-4AC1-844D-A41BE92CF2EE}"/>
          </ac:spMkLst>
        </pc:spChg>
      </pc:sldChg>
      <pc:sldChg chg="modSp mod">
        <pc:chgData name="Graves, Katie" userId="7900f837-0f1f-42ef-be7b-d0081bd84b40" providerId="ADAL" clId="{8BDE2C69-0887-4689-922D-944CDCBB2EE0}" dt="2023-03-23T02:02:30.513" v="110" actId="962"/>
        <pc:sldMkLst>
          <pc:docMk/>
          <pc:sldMk cId="3155304985" sldId="1315"/>
        </pc:sldMkLst>
        <pc:spChg chg="mod">
          <ac:chgData name="Graves, Katie" userId="7900f837-0f1f-42ef-be7b-d0081bd84b40" providerId="ADAL" clId="{8BDE2C69-0887-4689-922D-944CDCBB2EE0}" dt="2023-03-23T02:02:30.513" v="110" actId="962"/>
          <ac:spMkLst>
            <pc:docMk/>
            <pc:sldMk cId="3155304985" sldId="1315"/>
            <ac:spMk id="2" creationId="{2F1E9F84-D4C5-4A95-B2F8-148647894C9E}"/>
          </ac:spMkLst>
        </pc:spChg>
      </pc:sldChg>
      <pc:sldChg chg="modSp mod">
        <pc:chgData name="Graves, Katie" userId="7900f837-0f1f-42ef-be7b-d0081bd84b40" providerId="ADAL" clId="{8BDE2C69-0887-4689-922D-944CDCBB2EE0}" dt="2023-03-23T02:02:01.738" v="64" actId="962"/>
        <pc:sldMkLst>
          <pc:docMk/>
          <pc:sldMk cId="1641947291" sldId="1316"/>
        </pc:sldMkLst>
        <pc:spChg chg="mod">
          <ac:chgData name="Graves, Katie" userId="7900f837-0f1f-42ef-be7b-d0081bd84b40" providerId="ADAL" clId="{8BDE2C69-0887-4689-922D-944CDCBB2EE0}" dt="2023-03-23T02:02:01.738" v="64" actId="962"/>
          <ac:spMkLst>
            <pc:docMk/>
            <pc:sldMk cId="1641947291" sldId="1316"/>
            <ac:spMk id="3" creationId="{8C29A560-DCA1-4795-B667-0A6CD0F65DA3}"/>
          </ac:spMkLst>
        </pc:spChg>
        <pc:spChg chg="mod">
          <ac:chgData name="Graves, Katie" userId="7900f837-0f1f-42ef-be7b-d0081bd84b40" providerId="ADAL" clId="{8BDE2C69-0887-4689-922D-944CDCBB2EE0}" dt="2023-03-23T02:01:52.968" v="62" actId="962"/>
          <ac:spMkLst>
            <pc:docMk/>
            <pc:sldMk cId="1641947291" sldId="1316"/>
            <ac:spMk id="5" creationId="{BD3A6E55-1922-4F15-8C76-75BE6FF896E3}"/>
          </ac:spMkLst>
        </pc:spChg>
      </pc:sldChg>
      <pc:sldChg chg="modSp mod">
        <pc:chgData name="Graves, Katie" userId="7900f837-0f1f-42ef-be7b-d0081bd84b40" providerId="ADAL" clId="{8BDE2C69-0887-4689-922D-944CDCBB2EE0}" dt="2023-03-23T02:01:16.818" v="55" actId="962"/>
        <pc:sldMkLst>
          <pc:docMk/>
          <pc:sldMk cId="247181515" sldId="1317"/>
        </pc:sldMkLst>
        <pc:spChg chg="mod">
          <ac:chgData name="Graves, Katie" userId="7900f837-0f1f-42ef-be7b-d0081bd84b40" providerId="ADAL" clId="{8BDE2C69-0887-4689-922D-944CDCBB2EE0}" dt="2023-03-23T02:01:16.818" v="55" actId="962"/>
          <ac:spMkLst>
            <pc:docMk/>
            <pc:sldMk cId="247181515" sldId="1317"/>
            <ac:spMk id="3" creationId="{8C29A560-DCA1-4795-B667-0A6CD0F65DA3}"/>
          </ac:spMkLst>
        </pc:spChg>
        <pc:spChg chg="mod">
          <ac:chgData name="Graves, Katie" userId="7900f837-0f1f-42ef-be7b-d0081bd84b40" providerId="ADAL" clId="{8BDE2C69-0887-4689-922D-944CDCBB2EE0}" dt="2023-03-23T02:01:10.259" v="53" actId="962"/>
          <ac:spMkLst>
            <pc:docMk/>
            <pc:sldMk cId="247181515" sldId="1317"/>
            <ac:spMk id="8" creationId="{293B2F27-43BD-46A5-931E-8CE8FB7F3E1B}"/>
          </ac:spMkLst>
        </pc:spChg>
      </pc:sldChg>
      <pc:sldChg chg="modSp mod">
        <pc:chgData name="Graves, Katie" userId="7900f837-0f1f-42ef-be7b-d0081bd84b40" providerId="ADAL" clId="{8BDE2C69-0887-4689-922D-944CDCBB2EE0}" dt="2023-03-23T01:59:30.524" v="7" actId="962"/>
        <pc:sldMkLst>
          <pc:docMk/>
          <pc:sldMk cId="3250546048" sldId="1318"/>
        </pc:sldMkLst>
        <pc:spChg chg="mod">
          <ac:chgData name="Graves, Katie" userId="7900f837-0f1f-42ef-be7b-d0081bd84b40" providerId="ADAL" clId="{8BDE2C69-0887-4689-922D-944CDCBB2EE0}" dt="2023-03-23T01:59:25.134" v="5" actId="962"/>
          <ac:spMkLst>
            <pc:docMk/>
            <pc:sldMk cId="3250546048" sldId="1318"/>
            <ac:spMk id="3" creationId="{899D53A3-0873-4795-B6D8-E299669A3614}"/>
          </ac:spMkLst>
        </pc:spChg>
        <pc:spChg chg="mod">
          <ac:chgData name="Graves, Katie" userId="7900f837-0f1f-42ef-be7b-d0081bd84b40" providerId="ADAL" clId="{8BDE2C69-0887-4689-922D-944CDCBB2EE0}" dt="2023-03-23T01:59:30.524" v="7" actId="962"/>
          <ac:spMkLst>
            <pc:docMk/>
            <pc:sldMk cId="3250546048" sldId="1318"/>
            <ac:spMk id="4" creationId="{AA5A2B27-8A8B-43EF-AF60-BD11A6E41202}"/>
          </ac:spMkLst>
        </pc:spChg>
      </pc:sldChg>
      <pc:sldChg chg="modSp mod">
        <pc:chgData name="Graves, Katie" userId="7900f837-0f1f-42ef-be7b-d0081bd84b40" providerId="ADAL" clId="{8BDE2C69-0887-4689-922D-944CDCBB2EE0}" dt="2023-03-23T01:58:43.470" v="3" actId="962"/>
        <pc:sldMkLst>
          <pc:docMk/>
          <pc:sldMk cId="3079581256" sldId="1319"/>
        </pc:sldMkLst>
        <pc:spChg chg="mod">
          <ac:chgData name="Graves, Katie" userId="7900f837-0f1f-42ef-be7b-d0081bd84b40" providerId="ADAL" clId="{8BDE2C69-0887-4689-922D-944CDCBB2EE0}" dt="2023-03-23T01:58:34.883" v="1" actId="962"/>
          <ac:spMkLst>
            <pc:docMk/>
            <pc:sldMk cId="3079581256" sldId="1319"/>
            <ac:spMk id="3" creationId="{7F6E15F0-E5D0-4DAB-BE03-C526799FF2CE}"/>
          </ac:spMkLst>
        </pc:spChg>
        <pc:spChg chg="mod">
          <ac:chgData name="Graves, Katie" userId="7900f837-0f1f-42ef-be7b-d0081bd84b40" providerId="ADAL" clId="{8BDE2C69-0887-4689-922D-944CDCBB2EE0}" dt="2023-03-23T01:58:43.470" v="3" actId="962"/>
          <ac:spMkLst>
            <pc:docMk/>
            <pc:sldMk cId="3079581256" sldId="1319"/>
            <ac:spMk id="4" creationId="{E83B329D-07C9-4DBC-BD95-259AD363AFC3}"/>
          </ac:spMkLst>
        </pc:spChg>
      </pc:sldChg>
      <pc:sldChg chg="modSp mod">
        <pc:chgData name="Graves, Katie" userId="7900f837-0f1f-42ef-be7b-d0081bd84b40" providerId="ADAL" clId="{8BDE2C69-0887-4689-922D-944CDCBB2EE0}" dt="2023-03-23T02:43:11.478" v="1615" actId="962"/>
        <pc:sldMkLst>
          <pc:docMk/>
          <pc:sldMk cId="724310963" sldId="1320"/>
        </pc:sldMkLst>
        <pc:spChg chg="mod">
          <ac:chgData name="Graves, Katie" userId="7900f837-0f1f-42ef-be7b-d0081bd84b40" providerId="ADAL" clId="{8BDE2C69-0887-4689-922D-944CDCBB2EE0}" dt="2023-03-23T02:43:11.478" v="1615" actId="962"/>
          <ac:spMkLst>
            <pc:docMk/>
            <pc:sldMk cId="724310963" sldId="1320"/>
            <ac:spMk id="3" creationId="{7F6E15F0-E5D0-4DAB-BE03-C526799FF2CE}"/>
          </ac:spMkLst>
        </pc:spChg>
        <pc:spChg chg="mod">
          <ac:chgData name="Graves, Katie" userId="7900f837-0f1f-42ef-be7b-d0081bd84b40" providerId="ADAL" clId="{8BDE2C69-0887-4689-922D-944CDCBB2EE0}" dt="2023-03-23T02:43:02.409" v="1613" actId="962"/>
          <ac:spMkLst>
            <pc:docMk/>
            <pc:sldMk cId="724310963" sldId="1320"/>
            <ac:spMk id="4" creationId="{E83B329D-07C9-4DBC-BD95-259AD363AFC3}"/>
          </ac:spMkLst>
        </pc:spChg>
      </pc:sldChg>
      <pc:sldChg chg="modSp mod">
        <pc:chgData name="Graves, Katie" userId="7900f837-0f1f-42ef-be7b-d0081bd84b40" providerId="ADAL" clId="{8BDE2C69-0887-4689-922D-944CDCBB2EE0}" dt="2023-03-23T02:48:06.816" v="1774" actId="962"/>
        <pc:sldMkLst>
          <pc:docMk/>
          <pc:sldMk cId="1251888505" sldId="1321"/>
        </pc:sldMkLst>
        <pc:spChg chg="mod">
          <ac:chgData name="Graves, Katie" userId="7900f837-0f1f-42ef-be7b-d0081bd84b40" providerId="ADAL" clId="{8BDE2C69-0887-4689-922D-944CDCBB2EE0}" dt="2023-03-23T02:45:57.882" v="1686" actId="962"/>
          <ac:spMkLst>
            <pc:docMk/>
            <pc:sldMk cId="1251888505" sldId="1321"/>
            <ac:spMk id="3" creationId="{7F6E15F0-E5D0-4DAB-BE03-C526799FF2CE}"/>
          </ac:spMkLst>
        </pc:spChg>
        <pc:spChg chg="mod">
          <ac:chgData name="Graves, Katie" userId="7900f837-0f1f-42ef-be7b-d0081bd84b40" providerId="ADAL" clId="{8BDE2C69-0887-4689-922D-944CDCBB2EE0}" dt="2023-03-23T02:45:48.578" v="1684" actId="962"/>
          <ac:spMkLst>
            <pc:docMk/>
            <pc:sldMk cId="1251888505" sldId="1321"/>
            <ac:spMk id="4" creationId="{E83B329D-07C9-4DBC-BD95-259AD363AFC3}"/>
          </ac:spMkLst>
        </pc:spChg>
        <pc:spChg chg="mod">
          <ac:chgData name="Graves, Katie" userId="7900f837-0f1f-42ef-be7b-d0081bd84b40" providerId="ADAL" clId="{8BDE2C69-0887-4689-922D-944CDCBB2EE0}" dt="2023-03-23T02:46:11.122" v="1688" actId="962"/>
          <ac:spMkLst>
            <pc:docMk/>
            <pc:sldMk cId="1251888505" sldId="1321"/>
            <ac:spMk id="6" creationId="{99EDFF58-C453-4121-91CD-10A7300FD724}"/>
          </ac:spMkLst>
        </pc:spChg>
        <pc:spChg chg="mod">
          <ac:chgData name="Graves, Katie" userId="7900f837-0f1f-42ef-be7b-d0081bd84b40" providerId="ADAL" clId="{8BDE2C69-0887-4689-922D-944CDCBB2EE0}" dt="2023-03-23T02:46:21.678" v="1690" actId="962"/>
          <ac:spMkLst>
            <pc:docMk/>
            <pc:sldMk cId="1251888505" sldId="1321"/>
            <ac:spMk id="9" creationId="{AA20D0D4-BB38-4BCF-819A-D4CBA3BF1E79}"/>
          </ac:spMkLst>
        </pc:spChg>
        <pc:graphicFrameChg chg="mod">
          <ac:chgData name="Graves, Katie" userId="7900f837-0f1f-42ef-be7b-d0081bd84b40" providerId="ADAL" clId="{8BDE2C69-0887-4689-922D-944CDCBB2EE0}" dt="2023-03-23T02:48:06.816" v="1774" actId="962"/>
          <ac:graphicFrameMkLst>
            <pc:docMk/>
            <pc:sldMk cId="1251888505" sldId="1321"/>
            <ac:graphicFrameMk id="7" creationId="{295288FA-5EC3-44C7-BBC0-A96876B4C031}"/>
          </ac:graphicFrameMkLst>
        </pc:graphicFrameChg>
      </pc:sldChg>
      <pc:sldChg chg="modSp mod">
        <pc:chgData name="Graves, Katie" userId="7900f837-0f1f-42ef-be7b-d0081bd84b40" providerId="ADAL" clId="{8BDE2C69-0887-4689-922D-944CDCBB2EE0}" dt="2023-03-23T02:19:10.151" v="662" actId="962"/>
        <pc:sldMkLst>
          <pc:docMk/>
          <pc:sldMk cId="3463052024" sldId="1322"/>
        </pc:sldMkLst>
        <pc:spChg chg="mod">
          <ac:chgData name="Graves, Katie" userId="7900f837-0f1f-42ef-be7b-d0081bd84b40" providerId="ADAL" clId="{8BDE2C69-0887-4689-922D-944CDCBB2EE0}" dt="2023-03-23T02:19:10.151" v="662" actId="962"/>
          <ac:spMkLst>
            <pc:docMk/>
            <pc:sldMk cId="3463052024" sldId="1322"/>
            <ac:spMk id="2" creationId="{94B9A0DD-CA6E-4DC1-88BB-070C049E178A}"/>
          </ac:spMkLst>
        </pc:spChg>
        <pc:spChg chg="mod">
          <ac:chgData name="Graves, Katie" userId="7900f837-0f1f-42ef-be7b-d0081bd84b40" providerId="ADAL" clId="{8BDE2C69-0887-4689-922D-944CDCBB2EE0}" dt="2023-03-23T02:19:04.794" v="661" actId="962"/>
          <ac:spMkLst>
            <pc:docMk/>
            <pc:sldMk cId="3463052024" sldId="1322"/>
            <ac:spMk id="3" creationId="{7F6E15F0-E5D0-4DAB-BE03-C526799FF2CE}"/>
          </ac:spMkLst>
        </pc:spChg>
        <pc:spChg chg="mod">
          <ac:chgData name="Graves, Katie" userId="7900f837-0f1f-42ef-be7b-d0081bd84b40" providerId="ADAL" clId="{8BDE2C69-0887-4689-922D-944CDCBB2EE0}" dt="2023-03-23T02:18:57.806" v="659" actId="962"/>
          <ac:spMkLst>
            <pc:docMk/>
            <pc:sldMk cId="3463052024" sldId="1322"/>
            <ac:spMk id="4" creationId="{E83B329D-07C9-4DBC-BD95-259AD363AFC3}"/>
          </ac:spMkLst>
        </pc:spChg>
      </pc:sldChg>
      <pc:sldChg chg="modSp mod">
        <pc:chgData name="Graves, Katie" userId="7900f837-0f1f-42ef-be7b-d0081bd84b40" providerId="ADAL" clId="{8BDE2C69-0887-4689-922D-944CDCBB2EE0}" dt="2023-03-23T02:18:46.540" v="657" actId="962"/>
        <pc:sldMkLst>
          <pc:docMk/>
          <pc:sldMk cId="3760253259" sldId="1323"/>
        </pc:sldMkLst>
        <pc:spChg chg="mod">
          <ac:chgData name="Graves, Katie" userId="7900f837-0f1f-42ef-be7b-d0081bd84b40" providerId="ADAL" clId="{8BDE2C69-0887-4689-922D-944CDCBB2EE0}" dt="2023-03-23T02:18:38.061" v="655" actId="27636"/>
          <ac:spMkLst>
            <pc:docMk/>
            <pc:sldMk cId="3760253259" sldId="1323"/>
            <ac:spMk id="3" creationId="{7F6E15F0-E5D0-4DAB-BE03-C526799FF2CE}"/>
          </ac:spMkLst>
        </pc:spChg>
        <pc:spChg chg="mod">
          <ac:chgData name="Graves, Katie" userId="7900f837-0f1f-42ef-be7b-d0081bd84b40" providerId="ADAL" clId="{8BDE2C69-0887-4689-922D-944CDCBB2EE0}" dt="2023-03-23T02:18:46.540" v="657" actId="962"/>
          <ac:spMkLst>
            <pc:docMk/>
            <pc:sldMk cId="3760253259" sldId="1323"/>
            <ac:spMk id="4" creationId="{E83B329D-07C9-4DBC-BD95-259AD363AFC3}"/>
          </ac:spMkLst>
        </pc:spChg>
        <pc:spChg chg="mod">
          <ac:chgData name="Graves, Katie" userId="7900f837-0f1f-42ef-be7b-d0081bd84b40" providerId="ADAL" clId="{8BDE2C69-0887-4689-922D-944CDCBB2EE0}" dt="2023-03-23T02:18:28.395" v="653" actId="962"/>
          <ac:spMkLst>
            <pc:docMk/>
            <pc:sldMk cId="3760253259" sldId="1323"/>
            <ac:spMk id="11" creationId="{69D1F3A7-0A0E-4C01-947F-18D93E582C69}"/>
          </ac:spMkLst>
        </pc:spChg>
        <pc:spChg chg="mod">
          <ac:chgData name="Graves, Katie" userId="7900f837-0f1f-42ef-be7b-d0081bd84b40" providerId="ADAL" clId="{8BDE2C69-0887-4689-922D-944CDCBB2EE0}" dt="2023-03-23T02:17:07.650" v="572" actId="962"/>
          <ac:spMkLst>
            <pc:docMk/>
            <pc:sldMk cId="3760253259" sldId="1323"/>
            <ac:spMk id="12" creationId="{86DCCABD-1482-4538-A96C-E77656E1EE09}"/>
          </ac:spMkLst>
        </pc:spChg>
        <pc:spChg chg="mod">
          <ac:chgData name="Graves, Katie" userId="7900f837-0f1f-42ef-be7b-d0081bd84b40" providerId="ADAL" clId="{8BDE2C69-0887-4689-922D-944CDCBB2EE0}" dt="2023-03-23T02:17:16.135" v="574" actId="962"/>
          <ac:spMkLst>
            <pc:docMk/>
            <pc:sldMk cId="3760253259" sldId="1323"/>
            <ac:spMk id="13" creationId="{821EE46D-234A-4DFD-8779-99441AF37B7E}"/>
          </ac:spMkLst>
        </pc:spChg>
        <pc:spChg chg="mod">
          <ac:chgData name="Graves, Katie" userId="7900f837-0f1f-42ef-be7b-d0081bd84b40" providerId="ADAL" clId="{8BDE2C69-0887-4689-922D-944CDCBB2EE0}" dt="2023-03-23T02:17:24.947" v="576" actId="962"/>
          <ac:spMkLst>
            <pc:docMk/>
            <pc:sldMk cId="3760253259" sldId="1323"/>
            <ac:spMk id="14" creationId="{6055FCA0-EFAF-45C0-85B4-EB3932195CCC}"/>
          </ac:spMkLst>
        </pc:spChg>
        <pc:spChg chg="mod">
          <ac:chgData name="Graves, Katie" userId="7900f837-0f1f-42ef-be7b-d0081bd84b40" providerId="ADAL" clId="{8BDE2C69-0887-4689-922D-944CDCBB2EE0}" dt="2023-03-23T02:18:15.190" v="625" actId="962"/>
          <ac:spMkLst>
            <pc:docMk/>
            <pc:sldMk cId="3760253259" sldId="1323"/>
            <ac:spMk id="15" creationId="{05EAB319-EA40-4FD3-B469-15246C25FA21}"/>
          </ac:spMkLst>
        </pc:spChg>
        <pc:spChg chg="mod">
          <ac:chgData name="Graves, Katie" userId="7900f837-0f1f-42ef-be7b-d0081bd84b40" providerId="ADAL" clId="{8BDE2C69-0887-4689-922D-944CDCBB2EE0}" dt="2023-03-23T02:17:34.746" v="578" actId="962"/>
          <ac:spMkLst>
            <pc:docMk/>
            <pc:sldMk cId="3760253259" sldId="1323"/>
            <ac:spMk id="17" creationId="{0EA646B2-8C77-40C6-99F5-8EF8B4472DD7}"/>
          </ac:spMkLst>
        </pc:spChg>
        <pc:spChg chg="mod">
          <ac:chgData name="Graves, Katie" userId="7900f837-0f1f-42ef-be7b-d0081bd84b40" providerId="ADAL" clId="{8BDE2C69-0887-4689-922D-944CDCBB2EE0}" dt="2023-03-23T02:18:06.278" v="622" actId="962"/>
          <ac:spMkLst>
            <pc:docMk/>
            <pc:sldMk cId="3760253259" sldId="1323"/>
            <ac:spMk id="18" creationId="{2C27DE84-10F4-49AF-87E4-F529BC101701}"/>
          </ac:spMkLst>
        </pc:spChg>
        <pc:spChg chg="mod">
          <ac:chgData name="Graves, Katie" userId="7900f837-0f1f-42ef-be7b-d0081bd84b40" providerId="ADAL" clId="{8BDE2C69-0887-4689-922D-944CDCBB2EE0}" dt="2023-03-23T02:17:43.962" v="580" actId="962"/>
          <ac:spMkLst>
            <pc:docMk/>
            <pc:sldMk cId="3760253259" sldId="1323"/>
            <ac:spMk id="19" creationId="{FCDED5CF-DE46-4611-BD10-30889158D16C}"/>
          </ac:spMkLst>
        </pc:spChg>
      </pc:sldChg>
      <pc:sldChg chg="modSp mod">
        <pc:chgData name="Graves, Katie" userId="7900f837-0f1f-42ef-be7b-d0081bd84b40" providerId="ADAL" clId="{8BDE2C69-0887-4689-922D-944CDCBB2EE0}" dt="2023-03-23T02:45:03.792" v="1636" actId="962"/>
        <pc:sldMkLst>
          <pc:docMk/>
          <pc:sldMk cId="2162322905" sldId="1324"/>
        </pc:sldMkLst>
        <pc:spChg chg="mod">
          <ac:chgData name="Graves, Katie" userId="7900f837-0f1f-42ef-be7b-d0081bd84b40" providerId="ADAL" clId="{8BDE2C69-0887-4689-922D-944CDCBB2EE0}" dt="2023-03-23T02:44:49.110" v="1634" actId="962"/>
          <ac:spMkLst>
            <pc:docMk/>
            <pc:sldMk cId="2162322905" sldId="1324"/>
            <ac:spMk id="3" creationId="{7F6E15F0-E5D0-4DAB-BE03-C526799FF2CE}"/>
          </ac:spMkLst>
        </pc:spChg>
        <pc:spChg chg="mod">
          <ac:chgData name="Graves, Katie" userId="7900f837-0f1f-42ef-be7b-d0081bd84b40" providerId="ADAL" clId="{8BDE2C69-0887-4689-922D-944CDCBB2EE0}" dt="2023-03-23T02:44:30.588" v="1630" actId="962"/>
          <ac:spMkLst>
            <pc:docMk/>
            <pc:sldMk cId="2162322905" sldId="1324"/>
            <ac:spMk id="4" creationId="{E83B329D-07C9-4DBC-BD95-259AD363AFC3}"/>
          </ac:spMkLst>
        </pc:spChg>
        <pc:spChg chg="mod">
          <ac:chgData name="Graves, Katie" userId="7900f837-0f1f-42ef-be7b-d0081bd84b40" providerId="ADAL" clId="{8BDE2C69-0887-4689-922D-944CDCBB2EE0}" dt="2023-03-23T02:45:03.792" v="1636" actId="962"/>
          <ac:spMkLst>
            <pc:docMk/>
            <pc:sldMk cId="2162322905" sldId="1324"/>
            <ac:spMk id="13" creationId="{F1468770-3597-43AE-9725-A0E2DB336844}"/>
          </ac:spMkLst>
        </pc:spChg>
      </pc:sldChg>
      <pc:sldChg chg="modSp mod">
        <pc:chgData name="Graves, Katie" userId="7900f837-0f1f-42ef-be7b-d0081bd84b40" providerId="ADAL" clId="{8BDE2C69-0887-4689-922D-944CDCBB2EE0}" dt="2023-03-23T03:20:59.273" v="2502" actId="13244"/>
        <pc:sldMkLst>
          <pc:docMk/>
          <pc:sldMk cId="2485144313" sldId="1325"/>
        </pc:sldMkLst>
        <pc:spChg chg="mod">
          <ac:chgData name="Graves, Katie" userId="7900f837-0f1f-42ef-be7b-d0081bd84b40" providerId="ADAL" clId="{8BDE2C69-0887-4689-922D-944CDCBB2EE0}" dt="2023-03-23T02:50:06.090" v="1800" actId="962"/>
          <ac:spMkLst>
            <pc:docMk/>
            <pc:sldMk cId="2485144313" sldId="1325"/>
            <ac:spMk id="3" creationId="{7F6E15F0-E5D0-4DAB-BE03-C526799FF2CE}"/>
          </ac:spMkLst>
        </pc:spChg>
        <pc:spChg chg="mod">
          <ac:chgData name="Graves, Katie" userId="7900f837-0f1f-42ef-be7b-d0081bd84b40" providerId="ADAL" clId="{8BDE2C69-0887-4689-922D-944CDCBB2EE0}" dt="2023-03-23T02:49:44.887" v="1795" actId="962"/>
          <ac:spMkLst>
            <pc:docMk/>
            <pc:sldMk cId="2485144313" sldId="1325"/>
            <ac:spMk id="4" creationId="{E83B329D-07C9-4DBC-BD95-259AD363AFC3}"/>
          </ac:spMkLst>
        </pc:spChg>
        <pc:spChg chg="mod">
          <ac:chgData name="Graves, Katie" userId="7900f837-0f1f-42ef-be7b-d0081bd84b40" providerId="ADAL" clId="{8BDE2C69-0887-4689-922D-944CDCBB2EE0}" dt="2023-03-23T02:50:22.802" v="1802" actId="962"/>
          <ac:spMkLst>
            <pc:docMk/>
            <pc:sldMk cId="2485144313" sldId="1325"/>
            <ac:spMk id="7" creationId="{4B66B58B-43C6-443E-B013-1E66407579F3}"/>
          </ac:spMkLst>
        </pc:spChg>
        <pc:spChg chg="mod ord">
          <ac:chgData name="Graves, Katie" userId="7900f837-0f1f-42ef-be7b-d0081bd84b40" providerId="ADAL" clId="{8BDE2C69-0887-4689-922D-944CDCBB2EE0}" dt="2023-03-23T03:20:59.273" v="2502" actId="13244"/>
          <ac:spMkLst>
            <pc:docMk/>
            <pc:sldMk cId="2485144313" sldId="1325"/>
            <ac:spMk id="9" creationId="{F2998396-9CF6-4B41-A97A-68ABB86395E3}"/>
          </ac:spMkLst>
        </pc:spChg>
        <pc:graphicFrameChg chg="mod">
          <ac:chgData name="Graves, Katie" userId="7900f837-0f1f-42ef-be7b-d0081bd84b40" providerId="ADAL" clId="{8BDE2C69-0887-4689-922D-944CDCBB2EE0}" dt="2023-03-23T02:50:44.983" v="1807" actId="962"/>
          <ac:graphicFrameMkLst>
            <pc:docMk/>
            <pc:sldMk cId="2485144313" sldId="1325"/>
            <ac:graphicFrameMk id="6" creationId="{F0BFEA33-D3BE-49C2-BA11-38B54435A679}"/>
          </ac:graphicFrameMkLst>
        </pc:graphicFrameChg>
      </pc:sldChg>
      <pc:sldChg chg="modSp mod">
        <pc:chgData name="Graves, Katie" userId="7900f837-0f1f-42ef-be7b-d0081bd84b40" providerId="ADAL" clId="{8BDE2C69-0887-4689-922D-944CDCBB2EE0}" dt="2023-03-23T02:49:26.845" v="1793" actId="962"/>
        <pc:sldMkLst>
          <pc:docMk/>
          <pc:sldMk cId="562022845" sldId="1326"/>
        </pc:sldMkLst>
        <pc:spChg chg="mod">
          <ac:chgData name="Graves, Katie" userId="7900f837-0f1f-42ef-be7b-d0081bd84b40" providerId="ADAL" clId="{8BDE2C69-0887-4689-922D-944CDCBB2EE0}" dt="2023-03-23T02:49:26.845" v="1793" actId="962"/>
          <ac:spMkLst>
            <pc:docMk/>
            <pc:sldMk cId="562022845" sldId="1326"/>
            <ac:spMk id="3" creationId="{7F6E15F0-E5D0-4DAB-BE03-C526799FF2CE}"/>
          </ac:spMkLst>
        </pc:spChg>
        <pc:spChg chg="mod">
          <ac:chgData name="Graves, Katie" userId="7900f837-0f1f-42ef-be7b-d0081bd84b40" providerId="ADAL" clId="{8BDE2C69-0887-4689-922D-944CDCBB2EE0}" dt="2023-03-23T02:48:22.732" v="1776" actId="962"/>
          <ac:spMkLst>
            <pc:docMk/>
            <pc:sldMk cId="562022845" sldId="1326"/>
            <ac:spMk id="4" creationId="{E83B329D-07C9-4DBC-BD95-259AD363AFC3}"/>
          </ac:spMkLst>
        </pc:spChg>
        <pc:spChg chg="mod">
          <ac:chgData name="Graves, Katie" userId="7900f837-0f1f-42ef-be7b-d0081bd84b40" providerId="ADAL" clId="{8BDE2C69-0887-4689-922D-944CDCBB2EE0}" dt="2023-03-23T02:48:54.263" v="1783" actId="962"/>
          <ac:spMkLst>
            <pc:docMk/>
            <pc:sldMk cId="562022845" sldId="1326"/>
            <ac:spMk id="5" creationId="{F532732D-7682-4FB2-8F26-A247315B0CFD}"/>
          </ac:spMkLst>
        </pc:spChg>
        <pc:spChg chg="mod">
          <ac:chgData name="Graves, Katie" userId="7900f837-0f1f-42ef-be7b-d0081bd84b40" providerId="ADAL" clId="{8BDE2C69-0887-4689-922D-944CDCBB2EE0}" dt="2023-03-23T02:48:33.182" v="1778" actId="962"/>
          <ac:spMkLst>
            <pc:docMk/>
            <pc:sldMk cId="562022845" sldId="1326"/>
            <ac:spMk id="6" creationId="{90569ED7-FE5E-4616-91A7-57445BDC7810}"/>
          </ac:spMkLst>
        </pc:spChg>
      </pc:sldChg>
      <pc:sldChg chg="modSp mod">
        <pc:chgData name="Graves, Katie" userId="7900f837-0f1f-42ef-be7b-d0081bd84b40" providerId="ADAL" clId="{8BDE2C69-0887-4689-922D-944CDCBB2EE0}" dt="2023-03-23T02:22:57.719" v="1016" actId="962"/>
        <pc:sldMkLst>
          <pc:docMk/>
          <pc:sldMk cId="1154610134" sldId="1327"/>
        </pc:sldMkLst>
        <pc:spChg chg="mod">
          <ac:chgData name="Graves, Katie" userId="7900f837-0f1f-42ef-be7b-d0081bd84b40" providerId="ADAL" clId="{8BDE2C69-0887-4689-922D-944CDCBB2EE0}" dt="2023-03-23T02:22:12.825" v="1009" actId="962"/>
          <ac:spMkLst>
            <pc:docMk/>
            <pc:sldMk cId="1154610134" sldId="1327"/>
            <ac:spMk id="3" creationId="{7F6E15F0-E5D0-4DAB-BE03-C526799FF2CE}"/>
          </ac:spMkLst>
        </pc:spChg>
        <pc:spChg chg="mod">
          <ac:chgData name="Graves, Katie" userId="7900f837-0f1f-42ef-be7b-d0081bd84b40" providerId="ADAL" clId="{8BDE2C69-0887-4689-922D-944CDCBB2EE0}" dt="2023-03-23T02:22:06.400" v="1007" actId="962"/>
          <ac:spMkLst>
            <pc:docMk/>
            <pc:sldMk cId="1154610134" sldId="1327"/>
            <ac:spMk id="4" creationId="{E83B329D-07C9-4DBC-BD95-259AD363AFC3}"/>
          </ac:spMkLst>
        </pc:spChg>
        <pc:spChg chg="mod">
          <ac:chgData name="Graves, Katie" userId="7900f837-0f1f-42ef-be7b-d0081bd84b40" providerId="ADAL" clId="{8BDE2C69-0887-4689-922D-944CDCBB2EE0}" dt="2023-03-23T02:22:22.149" v="1011" actId="962"/>
          <ac:spMkLst>
            <pc:docMk/>
            <pc:sldMk cId="1154610134" sldId="1327"/>
            <ac:spMk id="6" creationId="{350E335B-8AED-4F7B-9DCC-DEBC0BC0BE28}"/>
          </ac:spMkLst>
        </pc:spChg>
        <pc:spChg chg="mod">
          <ac:chgData name="Graves, Katie" userId="7900f837-0f1f-42ef-be7b-d0081bd84b40" providerId="ADAL" clId="{8BDE2C69-0887-4689-922D-944CDCBB2EE0}" dt="2023-03-23T02:22:57.719" v="1016" actId="962"/>
          <ac:spMkLst>
            <pc:docMk/>
            <pc:sldMk cId="1154610134" sldId="1327"/>
            <ac:spMk id="7" creationId="{005A89CC-4AEB-4C7E-8486-341DE4AB4D5F}"/>
          </ac:spMkLst>
        </pc:spChg>
        <pc:spChg chg="mod">
          <ac:chgData name="Graves, Katie" userId="7900f837-0f1f-42ef-be7b-d0081bd84b40" providerId="ADAL" clId="{8BDE2C69-0887-4689-922D-944CDCBB2EE0}" dt="2023-03-23T02:22:29.775" v="1013" actId="962"/>
          <ac:spMkLst>
            <pc:docMk/>
            <pc:sldMk cId="1154610134" sldId="1327"/>
            <ac:spMk id="8" creationId="{35B0B00E-1FBF-47B7-BD98-3D861A4B17AA}"/>
          </ac:spMkLst>
        </pc:spChg>
        <pc:graphicFrameChg chg="mod">
          <ac:chgData name="Graves, Katie" userId="7900f837-0f1f-42ef-be7b-d0081bd84b40" providerId="ADAL" clId="{8BDE2C69-0887-4689-922D-944CDCBB2EE0}" dt="2023-03-23T02:22:50.566" v="1014" actId="962"/>
          <ac:graphicFrameMkLst>
            <pc:docMk/>
            <pc:sldMk cId="1154610134" sldId="1327"/>
            <ac:graphicFrameMk id="9" creationId="{42293377-C905-4697-838A-C52805754302}"/>
          </ac:graphicFrameMkLst>
        </pc:graphicFrameChg>
      </pc:sldChg>
      <pc:sldChg chg="modSp mod">
        <pc:chgData name="Graves, Katie" userId="7900f837-0f1f-42ef-be7b-d0081bd84b40" providerId="ADAL" clId="{8BDE2C69-0887-4689-922D-944CDCBB2EE0}" dt="2023-03-23T02:20:53.626" v="936" actId="962"/>
        <pc:sldMkLst>
          <pc:docMk/>
          <pc:sldMk cId="4007992893" sldId="1328"/>
        </pc:sldMkLst>
        <pc:spChg chg="mod">
          <ac:chgData name="Graves, Katie" userId="7900f837-0f1f-42ef-be7b-d0081bd84b40" providerId="ADAL" clId="{8BDE2C69-0887-4689-922D-944CDCBB2EE0}" dt="2023-03-23T02:20:53.626" v="936" actId="962"/>
          <ac:spMkLst>
            <pc:docMk/>
            <pc:sldMk cId="4007992893" sldId="1328"/>
            <ac:spMk id="3" creationId="{7F6E15F0-E5D0-4DAB-BE03-C526799FF2CE}"/>
          </ac:spMkLst>
        </pc:spChg>
        <pc:spChg chg="mod">
          <ac:chgData name="Graves, Katie" userId="7900f837-0f1f-42ef-be7b-d0081bd84b40" providerId="ADAL" clId="{8BDE2C69-0887-4689-922D-944CDCBB2EE0}" dt="2023-03-23T02:20:45.942" v="934" actId="962"/>
          <ac:spMkLst>
            <pc:docMk/>
            <pc:sldMk cId="4007992893" sldId="1328"/>
            <ac:spMk id="4" creationId="{E83B329D-07C9-4DBC-BD95-259AD363AFC3}"/>
          </ac:spMkLst>
        </pc:spChg>
      </pc:sldChg>
      <pc:sldChg chg="modSp mod">
        <pc:chgData name="Graves, Katie" userId="7900f837-0f1f-42ef-be7b-d0081bd84b40" providerId="ADAL" clId="{8BDE2C69-0887-4689-922D-944CDCBB2EE0}" dt="2023-03-23T02:11:41.286" v="250" actId="962"/>
        <pc:sldMkLst>
          <pc:docMk/>
          <pc:sldMk cId="2211621728" sldId="1332"/>
        </pc:sldMkLst>
        <pc:spChg chg="mod">
          <ac:chgData name="Graves, Katie" userId="7900f837-0f1f-42ef-be7b-d0081bd84b40" providerId="ADAL" clId="{8BDE2C69-0887-4689-922D-944CDCBB2EE0}" dt="2023-03-23T02:11:34.453" v="248" actId="962"/>
          <ac:spMkLst>
            <pc:docMk/>
            <pc:sldMk cId="2211621728" sldId="1332"/>
            <ac:spMk id="3" creationId="{7F6E15F0-E5D0-4DAB-BE03-C526799FF2CE}"/>
          </ac:spMkLst>
        </pc:spChg>
        <pc:spChg chg="mod">
          <ac:chgData name="Graves, Katie" userId="7900f837-0f1f-42ef-be7b-d0081bd84b40" providerId="ADAL" clId="{8BDE2C69-0887-4689-922D-944CDCBB2EE0}" dt="2023-03-23T02:11:41.286" v="250" actId="962"/>
          <ac:spMkLst>
            <pc:docMk/>
            <pc:sldMk cId="2211621728" sldId="1332"/>
            <ac:spMk id="4" creationId="{E83B329D-07C9-4DBC-BD95-259AD363AFC3}"/>
          </ac:spMkLst>
        </pc:spChg>
        <pc:spChg chg="mod">
          <ac:chgData name="Graves, Katie" userId="7900f837-0f1f-42ef-be7b-d0081bd84b40" providerId="ADAL" clId="{8BDE2C69-0887-4689-922D-944CDCBB2EE0}" dt="2023-03-23T02:11:27.038" v="246" actId="962"/>
          <ac:spMkLst>
            <pc:docMk/>
            <pc:sldMk cId="2211621728" sldId="1332"/>
            <ac:spMk id="5" creationId="{DABCBBE3-25DF-4390-A847-62FC7B9A5CDD}"/>
          </ac:spMkLst>
        </pc:spChg>
      </pc:sldChg>
      <pc:sldChg chg="modSp mod">
        <pc:chgData name="Graves, Katie" userId="7900f837-0f1f-42ef-be7b-d0081bd84b40" providerId="ADAL" clId="{8BDE2C69-0887-4689-922D-944CDCBB2EE0}" dt="2023-03-23T02:14:36.166" v="533" actId="962"/>
        <pc:sldMkLst>
          <pc:docMk/>
          <pc:sldMk cId="2722648347" sldId="1333"/>
        </pc:sldMkLst>
        <pc:spChg chg="mod">
          <ac:chgData name="Graves, Katie" userId="7900f837-0f1f-42ef-be7b-d0081bd84b40" providerId="ADAL" clId="{8BDE2C69-0887-4689-922D-944CDCBB2EE0}" dt="2023-03-23T02:14:36.166" v="533" actId="962"/>
          <ac:spMkLst>
            <pc:docMk/>
            <pc:sldMk cId="2722648347" sldId="1333"/>
            <ac:spMk id="3" creationId="{953B8CDE-63AB-451F-B104-2230AAFA3DA6}"/>
          </ac:spMkLst>
        </pc:spChg>
        <pc:spChg chg="mod">
          <ac:chgData name="Graves, Katie" userId="7900f837-0f1f-42ef-be7b-d0081bd84b40" providerId="ADAL" clId="{8BDE2C69-0887-4689-922D-944CDCBB2EE0}" dt="2023-03-23T02:14:28.339" v="531" actId="962"/>
          <ac:spMkLst>
            <pc:docMk/>
            <pc:sldMk cId="2722648347" sldId="1333"/>
            <ac:spMk id="4" creationId="{9441C4B9-45F9-45DE-8053-56B1681EA7B9}"/>
          </ac:spMkLst>
        </pc:spChg>
      </pc:sldChg>
      <pc:sldChg chg="modSp mod">
        <pc:chgData name="Graves, Katie" userId="7900f837-0f1f-42ef-be7b-d0081bd84b40" providerId="ADAL" clId="{8BDE2C69-0887-4689-922D-944CDCBB2EE0}" dt="2023-03-23T02:10:36.549" v="236" actId="962"/>
        <pc:sldMkLst>
          <pc:docMk/>
          <pc:sldMk cId="482794253" sldId="1334"/>
        </pc:sldMkLst>
        <pc:spChg chg="mod">
          <ac:chgData name="Graves, Katie" userId="7900f837-0f1f-42ef-be7b-d0081bd84b40" providerId="ADAL" clId="{8BDE2C69-0887-4689-922D-944CDCBB2EE0}" dt="2023-03-23T02:10:28.294" v="234" actId="962"/>
          <ac:spMkLst>
            <pc:docMk/>
            <pc:sldMk cId="482794253" sldId="1334"/>
            <ac:spMk id="4" creationId="{6F1FE6B2-2885-46E8-BDEC-5CF4BB2D98D0}"/>
          </ac:spMkLst>
        </pc:spChg>
        <pc:spChg chg="mod">
          <ac:chgData name="Graves, Katie" userId="7900f837-0f1f-42ef-be7b-d0081bd84b40" providerId="ADAL" clId="{8BDE2C69-0887-4689-922D-944CDCBB2EE0}" dt="2023-03-23T02:10:36.549" v="236" actId="962"/>
          <ac:spMkLst>
            <pc:docMk/>
            <pc:sldMk cId="482794253" sldId="1334"/>
            <ac:spMk id="5" creationId="{65107A54-8D1B-4296-98C1-0511611F174B}"/>
          </ac:spMkLst>
        </pc:spChg>
      </pc:sldChg>
      <pc:sldChg chg="modSp mod">
        <pc:chgData name="Graves, Katie" userId="7900f837-0f1f-42ef-be7b-d0081bd84b40" providerId="ADAL" clId="{8BDE2C69-0887-4689-922D-944CDCBB2EE0}" dt="2023-03-23T02:09:27.710" v="221" actId="962"/>
        <pc:sldMkLst>
          <pc:docMk/>
          <pc:sldMk cId="1335641324" sldId="1335"/>
        </pc:sldMkLst>
        <pc:spChg chg="mod">
          <ac:chgData name="Graves, Katie" userId="7900f837-0f1f-42ef-be7b-d0081bd84b40" providerId="ADAL" clId="{8BDE2C69-0887-4689-922D-944CDCBB2EE0}" dt="2023-03-23T02:09:13.178" v="217" actId="962"/>
          <ac:spMkLst>
            <pc:docMk/>
            <pc:sldMk cId="1335641324" sldId="1335"/>
            <ac:spMk id="4" creationId="{6F1FE6B2-2885-46E8-BDEC-5CF4BB2D98D0}"/>
          </ac:spMkLst>
        </pc:spChg>
        <pc:spChg chg="mod">
          <ac:chgData name="Graves, Katie" userId="7900f837-0f1f-42ef-be7b-d0081bd84b40" providerId="ADAL" clId="{8BDE2C69-0887-4689-922D-944CDCBB2EE0}" dt="2023-03-23T02:09:20.429" v="219" actId="962"/>
          <ac:spMkLst>
            <pc:docMk/>
            <pc:sldMk cId="1335641324" sldId="1335"/>
            <ac:spMk id="5" creationId="{C3CEB11D-777F-4419-8A90-EB88FAC8F29A}"/>
          </ac:spMkLst>
        </pc:spChg>
        <pc:spChg chg="mod">
          <ac:chgData name="Graves, Katie" userId="7900f837-0f1f-42ef-be7b-d0081bd84b40" providerId="ADAL" clId="{8BDE2C69-0887-4689-922D-944CDCBB2EE0}" dt="2023-03-23T02:09:27.710" v="221" actId="962"/>
          <ac:spMkLst>
            <pc:docMk/>
            <pc:sldMk cId="1335641324" sldId="1335"/>
            <ac:spMk id="6" creationId="{E8E85E49-5CF0-43C8-9130-6196D23C4715}"/>
          </ac:spMkLst>
        </pc:spChg>
      </pc:sldChg>
      <pc:sldChg chg="modSp mod">
        <pc:chgData name="Graves, Katie" userId="7900f837-0f1f-42ef-be7b-d0081bd84b40" providerId="ADAL" clId="{8BDE2C69-0887-4689-922D-944CDCBB2EE0}" dt="2023-03-23T02:08:05.012" v="204" actId="962"/>
        <pc:sldMkLst>
          <pc:docMk/>
          <pc:sldMk cId="2273577537" sldId="1336"/>
        </pc:sldMkLst>
        <pc:spChg chg="mod">
          <ac:chgData name="Graves, Katie" userId="7900f837-0f1f-42ef-be7b-d0081bd84b40" providerId="ADAL" clId="{8BDE2C69-0887-4689-922D-944CDCBB2EE0}" dt="2023-03-23T02:08:05.012" v="204" actId="962"/>
          <ac:spMkLst>
            <pc:docMk/>
            <pc:sldMk cId="2273577537" sldId="1336"/>
            <ac:spMk id="3" creationId="{D30557E8-53AC-450E-AF3B-7201CD84A8EE}"/>
          </ac:spMkLst>
        </pc:spChg>
        <pc:spChg chg="mod">
          <ac:chgData name="Graves, Katie" userId="7900f837-0f1f-42ef-be7b-d0081bd84b40" providerId="ADAL" clId="{8BDE2C69-0887-4689-922D-944CDCBB2EE0}" dt="2023-03-23T02:07:43.543" v="194" actId="962"/>
          <ac:spMkLst>
            <pc:docMk/>
            <pc:sldMk cId="2273577537" sldId="1336"/>
            <ac:spMk id="4" creationId="{6F1FE6B2-2885-46E8-BDEC-5CF4BB2D98D0}"/>
          </ac:spMkLst>
        </pc:spChg>
      </pc:sldChg>
      <pc:sldChg chg="addSp delSp modSp mod">
        <pc:chgData name="Graves, Katie" userId="7900f837-0f1f-42ef-be7b-d0081bd84b40" providerId="ADAL" clId="{8BDE2C69-0887-4689-922D-944CDCBB2EE0}" dt="2023-03-23T02:37:53.063" v="1333" actId="962"/>
        <pc:sldMkLst>
          <pc:docMk/>
          <pc:sldMk cId="2396859385" sldId="1337"/>
        </pc:sldMkLst>
        <pc:spChg chg="mod">
          <ac:chgData name="Graves, Katie" userId="7900f837-0f1f-42ef-be7b-d0081bd84b40" providerId="ADAL" clId="{8BDE2C69-0887-4689-922D-944CDCBB2EE0}" dt="2023-03-23T02:36:00.114" v="1224" actId="962"/>
          <ac:spMkLst>
            <pc:docMk/>
            <pc:sldMk cId="2396859385" sldId="1337"/>
            <ac:spMk id="4" creationId="{AA5A2B27-8A8B-43EF-AF60-BD11A6E41202}"/>
          </ac:spMkLst>
        </pc:spChg>
        <pc:spChg chg="add del mod">
          <ac:chgData name="Graves, Katie" userId="7900f837-0f1f-42ef-be7b-d0081bd84b40" providerId="ADAL" clId="{8BDE2C69-0887-4689-922D-944CDCBB2EE0}" dt="2023-03-23T02:36:33.209" v="1319" actId="962"/>
          <ac:spMkLst>
            <pc:docMk/>
            <pc:sldMk cId="2396859385" sldId="1337"/>
            <ac:spMk id="5" creationId="{BB8BB67A-2203-47FD-AD31-B70D6337F1E0}"/>
          </ac:spMkLst>
        </pc:spChg>
        <pc:spChg chg="mod">
          <ac:chgData name="Graves, Katie" userId="7900f837-0f1f-42ef-be7b-d0081bd84b40" providerId="ADAL" clId="{8BDE2C69-0887-4689-922D-944CDCBB2EE0}" dt="2023-03-23T02:36:27.456" v="1307" actId="962"/>
          <ac:spMkLst>
            <pc:docMk/>
            <pc:sldMk cId="2396859385" sldId="1337"/>
            <ac:spMk id="6" creationId="{D4C26588-2711-4486-A7DF-4F4A60AA3FD8}"/>
          </ac:spMkLst>
        </pc:spChg>
        <pc:spChg chg="mod">
          <ac:chgData name="Graves, Katie" userId="7900f837-0f1f-42ef-be7b-d0081bd84b40" providerId="ADAL" clId="{8BDE2C69-0887-4689-922D-944CDCBB2EE0}" dt="2023-03-23T02:37:02.744" v="1327" actId="962"/>
          <ac:spMkLst>
            <pc:docMk/>
            <pc:sldMk cId="2396859385" sldId="1337"/>
            <ac:spMk id="7" creationId="{23DBB4ED-6B6A-49FE-8654-F8DBB14C188A}"/>
          </ac:spMkLst>
        </pc:spChg>
        <pc:spChg chg="mod">
          <ac:chgData name="Graves, Katie" userId="7900f837-0f1f-42ef-be7b-d0081bd84b40" providerId="ADAL" clId="{8BDE2C69-0887-4689-922D-944CDCBB2EE0}" dt="2023-03-23T02:36:54.777" v="1325" actId="962"/>
          <ac:spMkLst>
            <pc:docMk/>
            <pc:sldMk cId="2396859385" sldId="1337"/>
            <ac:spMk id="8" creationId="{61BCC010-F690-4306-B450-DC54A63AFF77}"/>
          </ac:spMkLst>
        </pc:spChg>
        <pc:spChg chg="mod">
          <ac:chgData name="Graves, Katie" userId="7900f837-0f1f-42ef-be7b-d0081bd84b40" providerId="ADAL" clId="{8BDE2C69-0887-4689-922D-944CDCBB2EE0}" dt="2023-03-23T02:37:37.915" v="1329" actId="962"/>
          <ac:spMkLst>
            <pc:docMk/>
            <pc:sldMk cId="2396859385" sldId="1337"/>
            <ac:spMk id="9" creationId="{B5812E57-DDCD-491A-92BD-BE3DE847154D}"/>
          </ac:spMkLst>
        </pc:spChg>
        <pc:spChg chg="mod">
          <ac:chgData name="Graves, Katie" userId="7900f837-0f1f-42ef-be7b-d0081bd84b40" providerId="ADAL" clId="{8BDE2C69-0887-4689-922D-944CDCBB2EE0}" dt="2023-03-23T02:37:44.951" v="1331" actId="962"/>
          <ac:spMkLst>
            <pc:docMk/>
            <pc:sldMk cId="2396859385" sldId="1337"/>
            <ac:spMk id="10" creationId="{74BB4729-AF1F-457E-A07C-C48593268AB5}"/>
          </ac:spMkLst>
        </pc:spChg>
        <pc:spChg chg="mod">
          <ac:chgData name="Graves, Katie" userId="7900f837-0f1f-42ef-be7b-d0081bd84b40" providerId="ADAL" clId="{8BDE2C69-0887-4689-922D-944CDCBB2EE0}" dt="2023-03-23T02:36:41.204" v="1321" actId="962"/>
          <ac:spMkLst>
            <pc:docMk/>
            <pc:sldMk cId="2396859385" sldId="1337"/>
            <ac:spMk id="11" creationId="{5BE3D4DE-0C3E-427B-A68B-4DD5BBBF3D2F}"/>
          </ac:spMkLst>
        </pc:spChg>
        <pc:spChg chg="mod">
          <ac:chgData name="Graves, Katie" userId="7900f837-0f1f-42ef-be7b-d0081bd84b40" providerId="ADAL" clId="{8BDE2C69-0887-4689-922D-944CDCBB2EE0}" dt="2023-03-23T02:37:53.063" v="1333" actId="962"/>
          <ac:spMkLst>
            <pc:docMk/>
            <pc:sldMk cId="2396859385" sldId="1337"/>
            <ac:spMk id="12" creationId="{E66B5E93-6454-4B93-9A1B-FF8799B74DC6}"/>
          </ac:spMkLst>
        </pc:spChg>
      </pc:sldChg>
      <pc:sldChg chg="modSp mod">
        <pc:chgData name="Graves, Katie" userId="7900f837-0f1f-42ef-be7b-d0081bd84b40" providerId="ADAL" clId="{8BDE2C69-0887-4689-922D-944CDCBB2EE0}" dt="2023-03-23T02:44:16.211" v="1628" actId="962"/>
        <pc:sldMkLst>
          <pc:docMk/>
          <pc:sldMk cId="1482596792" sldId="1338"/>
        </pc:sldMkLst>
        <pc:spChg chg="mod">
          <ac:chgData name="Graves, Katie" userId="7900f837-0f1f-42ef-be7b-d0081bd84b40" providerId="ADAL" clId="{8BDE2C69-0887-4689-922D-944CDCBB2EE0}" dt="2023-03-23T02:44:16.211" v="1628" actId="962"/>
          <ac:spMkLst>
            <pc:docMk/>
            <pc:sldMk cId="1482596792" sldId="1338"/>
            <ac:spMk id="2" creationId="{C731B885-2FDF-4680-BBA6-705BD14FABDE}"/>
          </ac:spMkLst>
        </pc:spChg>
        <pc:spChg chg="mod">
          <ac:chgData name="Graves, Katie" userId="7900f837-0f1f-42ef-be7b-d0081bd84b40" providerId="ADAL" clId="{8BDE2C69-0887-4689-922D-944CDCBB2EE0}" dt="2023-03-23T02:43:23.291" v="1617" actId="962"/>
          <ac:spMkLst>
            <pc:docMk/>
            <pc:sldMk cId="1482596792" sldId="1338"/>
            <ac:spMk id="4" creationId="{AA5A2B27-8A8B-43EF-AF60-BD11A6E41202}"/>
          </ac:spMkLst>
        </pc:spChg>
        <pc:spChg chg="mod">
          <ac:chgData name="Graves, Katie" userId="7900f837-0f1f-42ef-be7b-d0081bd84b40" providerId="ADAL" clId="{8BDE2C69-0887-4689-922D-944CDCBB2EE0}" dt="2023-03-23T02:43:33.765" v="1620" actId="962"/>
          <ac:spMkLst>
            <pc:docMk/>
            <pc:sldMk cId="1482596792" sldId="1338"/>
            <ac:spMk id="9" creationId="{698A09C3-0939-46AB-96DB-49134C8E2299}"/>
          </ac:spMkLst>
        </pc:spChg>
        <pc:spChg chg="mod">
          <ac:chgData name="Graves, Katie" userId="7900f837-0f1f-42ef-be7b-d0081bd84b40" providerId="ADAL" clId="{8BDE2C69-0887-4689-922D-944CDCBB2EE0}" dt="2023-03-23T02:43:53.408" v="1627" actId="14100"/>
          <ac:spMkLst>
            <pc:docMk/>
            <pc:sldMk cId="1482596792" sldId="1338"/>
            <ac:spMk id="10" creationId="{562CEABC-E79A-4E0F-948B-8199D9BFC350}"/>
          </ac:spMkLst>
        </pc:spChg>
        <pc:spChg chg="mod">
          <ac:chgData name="Graves, Katie" userId="7900f837-0f1f-42ef-be7b-d0081bd84b40" providerId="ADAL" clId="{8BDE2C69-0887-4689-922D-944CDCBB2EE0}" dt="2023-03-23T02:43:43.846" v="1626" actId="962"/>
          <ac:spMkLst>
            <pc:docMk/>
            <pc:sldMk cId="1482596792" sldId="1338"/>
            <ac:spMk id="21" creationId="{9745D7C7-8382-4B5E-9C79-19E9D1E820D3}"/>
          </ac:spMkLst>
        </pc:spChg>
      </pc:sldChg>
      <pc:sldChg chg="modSp mod">
        <pc:chgData name="Graves, Katie" userId="7900f837-0f1f-42ef-be7b-d0081bd84b40" providerId="ADAL" clId="{8BDE2C69-0887-4689-922D-944CDCBB2EE0}" dt="2023-03-23T03:02:49.997" v="2154" actId="14100"/>
        <pc:sldMkLst>
          <pc:docMk/>
          <pc:sldMk cId="1762339718" sldId="1339"/>
        </pc:sldMkLst>
        <pc:spChg chg="mod">
          <ac:chgData name="Graves, Katie" userId="7900f837-0f1f-42ef-be7b-d0081bd84b40" providerId="ADAL" clId="{8BDE2C69-0887-4689-922D-944CDCBB2EE0}" dt="2023-03-23T03:02:49.997" v="2154" actId="14100"/>
          <ac:spMkLst>
            <pc:docMk/>
            <pc:sldMk cId="1762339718" sldId="1339"/>
            <ac:spMk id="3" creationId="{899D53A3-0873-4795-B6D8-E299669A3614}"/>
          </ac:spMkLst>
        </pc:spChg>
        <pc:spChg chg="mod">
          <ac:chgData name="Graves, Katie" userId="7900f837-0f1f-42ef-be7b-d0081bd84b40" providerId="ADAL" clId="{8BDE2C69-0887-4689-922D-944CDCBB2EE0}" dt="2023-03-23T03:02:28.474" v="2149" actId="962"/>
          <ac:spMkLst>
            <pc:docMk/>
            <pc:sldMk cId="1762339718" sldId="1339"/>
            <ac:spMk id="4" creationId="{AA5A2B27-8A8B-43EF-AF60-BD11A6E41202}"/>
          </ac:spMkLst>
        </pc:spChg>
        <pc:spChg chg="mod">
          <ac:chgData name="Graves, Katie" userId="7900f837-0f1f-42ef-be7b-d0081bd84b40" providerId="ADAL" clId="{8BDE2C69-0887-4689-922D-944CDCBB2EE0}" dt="2023-03-23T03:02:37.954" v="2151" actId="962"/>
          <ac:spMkLst>
            <pc:docMk/>
            <pc:sldMk cId="1762339718" sldId="1339"/>
            <ac:spMk id="6" creationId="{22367CF5-5FA3-43B4-A433-779F93D6875D}"/>
          </ac:spMkLst>
        </pc:spChg>
      </pc:sldChg>
      <pc:sldChg chg="modSp mod">
        <pc:chgData name="Graves, Katie" userId="7900f837-0f1f-42ef-be7b-d0081bd84b40" providerId="ADAL" clId="{8BDE2C69-0887-4689-922D-944CDCBB2EE0}" dt="2023-03-23T03:02:12.560" v="2147" actId="962"/>
        <pc:sldMkLst>
          <pc:docMk/>
          <pc:sldMk cId="1869645886" sldId="1340"/>
        </pc:sldMkLst>
        <pc:spChg chg="mod">
          <ac:chgData name="Graves, Katie" userId="7900f837-0f1f-42ef-be7b-d0081bd84b40" providerId="ADAL" clId="{8BDE2C69-0887-4689-922D-944CDCBB2EE0}" dt="2023-03-23T03:01:49.248" v="2144" actId="962"/>
          <ac:spMkLst>
            <pc:docMk/>
            <pc:sldMk cId="1869645886" sldId="1340"/>
            <ac:spMk id="3" creationId="{899D53A3-0873-4795-B6D8-E299669A3614}"/>
          </ac:spMkLst>
        </pc:spChg>
        <pc:spChg chg="mod">
          <ac:chgData name="Graves, Katie" userId="7900f837-0f1f-42ef-be7b-d0081bd84b40" providerId="ADAL" clId="{8BDE2C69-0887-4689-922D-944CDCBB2EE0}" dt="2023-03-23T03:02:12.560" v="2147" actId="962"/>
          <ac:spMkLst>
            <pc:docMk/>
            <pc:sldMk cId="1869645886" sldId="1340"/>
            <ac:spMk id="4" creationId="{AA5A2B27-8A8B-43EF-AF60-BD11A6E41202}"/>
          </ac:spMkLst>
        </pc:spChg>
      </pc:sldChg>
      <pc:sldChg chg="modSp mod">
        <pc:chgData name="Graves, Katie" userId="7900f837-0f1f-42ef-be7b-d0081bd84b40" providerId="ADAL" clId="{8BDE2C69-0887-4689-922D-944CDCBB2EE0}" dt="2023-03-23T03:04:29.970" v="2169" actId="962"/>
        <pc:sldMkLst>
          <pc:docMk/>
          <pc:sldMk cId="816365974" sldId="1341"/>
        </pc:sldMkLst>
        <pc:spChg chg="mod">
          <ac:chgData name="Graves, Katie" userId="7900f837-0f1f-42ef-be7b-d0081bd84b40" providerId="ADAL" clId="{8BDE2C69-0887-4689-922D-944CDCBB2EE0}" dt="2023-03-23T03:04:14.353" v="2166" actId="962"/>
          <ac:spMkLst>
            <pc:docMk/>
            <pc:sldMk cId="816365974" sldId="1341"/>
            <ac:spMk id="3" creationId="{899D53A3-0873-4795-B6D8-E299669A3614}"/>
          </ac:spMkLst>
        </pc:spChg>
        <pc:spChg chg="mod">
          <ac:chgData name="Graves, Katie" userId="7900f837-0f1f-42ef-be7b-d0081bd84b40" providerId="ADAL" clId="{8BDE2C69-0887-4689-922D-944CDCBB2EE0}" dt="2023-03-23T03:04:19.393" v="2167" actId="14100"/>
          <ac:spMkLst>
            <pc:docMk/>
            <pc:sldMk cId="816365974" sldId="1341"/>
            <ac:spMk id="4" creationId="{AA5A2B27-8A8B-43EF-AF60-BD11A6E41202}"/>
          </ac:spMkLst>
        </pc:spChg>
        <pc:spChg chg="mod">
          <ac:chgData name="Graves, Katie" userId="7900f837-0f1f-42ef-be7b-d0081bd84b40" providerId="ADAL" clId="{8BDE2C69-0887-4689-922D-944CDCBB2EE0}" dt="2023-03-23T03:04:29.970" v="2169" actId="962"/>
          <ac:spMkLst>
            <pc:docMk/>
            <pc:sldMk cId="816365974" sldId="1341"/>
            <ac:spMk id="9" creationId="{6F16FB16-7886-44F1-8FF0-F336E59CC351}"/>
          </ac:spMkLst>
        </pc:spChg>
      </pc:sldChg>
      <pc:sldChg chg="modSp mod">
        <pc:chgData name="Graves, Katie" userId="7900f837-0f1f-42ef-be7b-d0081bd84b40" providerId="ADAL" clId="{8BDE2C69-0887-4689-922D-944CDCBB2EE0}" dt="2023-03-23T03:06:26.115" v="2188" actId="20577"/>
        <pc:sldMkLst>
          <pc:docMk/>
          <pc:sldMk cId="1599132192" sldId="1342"/>
        </pc:sldMkLst>
        <pc:spChg chg="mod">
          <ac:chgData name="Graves, Katie" userId="7900f837-0f1f-42ef-be7b-d0081bd84b40" providerId="ADAL" clId="{8BDE2C69-0887-4689-922D-944CDCBB2EE0}" dt="2023-03-23T03:06:26.115" v="2188" actId="20577"/>
          <ac:spMkLst>
            <pc:docMk/>
            <pc:sldMk cId="1599132192" sldId="1342"/>
            <ac:spMk id="3" creationId="{899D53A3-0873-4795-B6D8-E299669A3614}"/>
          </ac:spMkLst>
        </pc:spChg>
        <pc:spChg chg="mod">
          <ac:chgData name="Graves, Katie" userId="7900f837-0f1f-42ef-be7b-d0081bd84b40" providerId="ADAL" clId="{8BDE2C69-0887-4689-922D-944CDCBB2EE0}" dt="2023-03-23T03:05:50.643" v="2182" actId="962"/>
          <ac:spMkLst>
            <pc:docMk/>
            <pc:sldMk cId="1599132192" sldId="1342"/>
            <ac:spMk id="4" creationId="{AA5A2B27-8A8B-43EF-AF60-BD11A6E41202}"/>
          </ac:spMkLst>
        </pc:spChg>
        <pc:spChg chg="mod">
          <ac:chgData name="Graves, Katie" userId="7900f837-0f1f-42ef-be7b-d0081bd84b40" providerId="ADAL" clId="{8BDE2C69-0887-4689-922D-944CDCBB2EE0}" dt="2023-03-23T03:06:02.167" v="2184" actId="962"/>
          <ac:spMkLst>
            <pc:docMk/>
            <pc:sldMk cId="1599132192" sldId="1342"/>
            <ac:spMk id="6" creationId="{ADD4B1A0-0773-4145-895E-D7E5241D9ADC}"/>
          </ac:spMkLst>
        </pc:spChg>
        <pc:spChg chg="mod">
          <ac:chgData name="Graves, Katie" userId="7900f837-0f1f-42ef-be7b-d0081bd84b40" providerId="ADAL" clId="{8BDE2C69-0887-4689-922D-944CDCBB2EE0}" dt="2023-03-23T03:05:42.124" v="2180" actId="962"/>
          <ac:spMkLst>
            <pc:docMk/>
            <pc:sldMk cId="1599132192" sldId="1342"/>
            <ac:spMk id="7" creationId="{A415DA40-BBEE-496E-84A7-3705D1D58055}"/>
          </ac:spMkLst>
        </pc:spChg>
      </pc:sldChg>
      <pc:sldChg chg="modSp mod">
        <pc:chgData name="Graves, Katie" userId="7900f837-0f1f-42ef-be7b-d0081bd84b40" providerId="ADAL" clId="{8BDE2C69-0887-4689-922D-944CDCBB2EE0}" dt="2023-03-23T03:07:26.928" v="2200" actId="962"/>
        <pc:sldMkLst>
          <pc:docMk/>
          <pc:sldMk cId="166617252" sldId="1343"/>
        </pc:sldMkLst>
        <pc:spChg chg="mod">
          <ac:chgData name="Graves, Katie" userId="7900f837-0f1f-42ef-be7b-d0081bd84b40" providerId="ADAL" clId="{8BDE2C69-0887-4689-922D-944CDCBB2EE0}" dt="2023-03-23T03:07:10.650" v="2196" actId="962"/>
          <ac:spMkLst>
            <pc:docMk/>
            <pc:sldMk cId="166617252" sldId="1343"/>
            <ac:spMk id="3" creationId="{899D53A3-0873-4795-B6D8-E299669A3614}"/>
          </ac:spMkLst>
        </pc:spChg>
        <pc:spChg chg="mod">
          <ac:chgData name="Graves, Katie" userId="7900f837-0f1f-42ef-be7b-d0081bd84b40" providerId="ADAL" clId="{8BDE2C69-0887-4689-922D-944CDCBB2EE0}" dt="2023-03-23T03:07:26.928" v="2200" actId="962"/>
          <ac:spMkLst>
            <pc:docMk/>
            <pc:sldMk cId="166617252" sldId="1343"/>
            <ac:spMk id="4" creationId="{AA5A2B27-8A8B-43EF-AF60-BD11A6E41202}"/>
          </ac:spMkLst>
        </pc:spChg>
        <pc:spChg chg="mod">
          <ac:chgData name="Graves, Katie" userId="7900f837-0f1f-42ef-be7b-d0081bd84b40" providerId="ADAL" clId="{8BDE2C69-0887-4689-922D-944CDCBB2EE0}" dt="2023-03-23T03:07:18.744" v="2198" actId="962"/>
          <ac:spMkLst>
            <pc:docMk/>
            <pc:sldMk cId="166617252" sldId="1343"/>
            <ac:spMk id="9" creationId="{D7342497-7A68-4DC3-AE32-CD04D209D6FD}"/>
          </ac:spMkLst>
        </pc:spChg>
      </pc:sldChg>
      <pc:sldChg chg="modSp mod">
        <pc:chgData name="Graves, Katie" userId="7900f837-0f1f-42ef-be7b-d0081bd84b40" providerId="ADAL" clId="{8BDE2C69-0887-4689-922D-944CDCBB2EE0}" dt="2023-03-23T03:06:57.165" v="2194" actId="962"/>
        <pc:sldMkLst>
          <pc:docMk/>
          <pc:sldMk cId="4130249520" sldId="1350"/>
        </pc:sldMkLst>
        <pc:spChg chg="mod">
          <ac:chgData name="Graves, Katie" userId="7900f837-0f1f-42ef-be7b-d0081bd84b40" providerId="ADAL" clId="{8BDE2C69-0887-4689-922D-944CDCBB2EE0}" dt="2023-03-23T03:06:39.800" v="2190" actId="962"/>
          <ac:spMkLst>
            <pc:docMk/>
            <pc:sldMk cId="4130249520" sldId="1350"/>
            <ac:spMk id="3" creationId="{899D53A3-0873-4795-B6D8-E299669A3614}"/>
          </ac:spMkLst>
        </pc:spChg>
        <pc:spChg chg="mod">
          <ac:chgData name="Graves, Katie" userId="7900f837-0f1f-42ef-be7b-d0081bd84b40" providerId="ADAL" clId="{8BDE2C69-0887-4689-922D-944CDCBB2EE0}" dt="2023-03-23T03:06:57.165" v="2194" actId="962"/>
          <ac:spMkLst>
            <pc:docMk/>
            <pc:sldMk cId="4130249520" sldId="1350"/>
            <ac:spMk id="4" creationId="{AA5A2B27-8A8B-43EF-AF60-BD11A6E41202}"/>
          </ac:spMkLst>
        </pc:spChg>
        <pc:spChg chg="mod">
          <ac:chgData name="Graves, Katie" userId="7900f837-0f1f-42ef-be7b-d0081bd84b40" providerId="ADAL" clId="{8BDE2C69-0887-4689-922D-944CDCBB2EE0}" dt="2023-03-23T03:06:48.838" v="2192" actId="962"/>
          <ac:spMkLst>
            <pc:docMk/>
            <pc:sldMk cId="4130249520" sldId="1350"/>
            <ac:spMk id="7" creationId="{F6647AB9-462A-4332-9F7F-AE46A063AB87}"/>
          </ac:spMkLst>
        </pc:spChg>
      </pc:sldChg>
      <pc:sldChg chg="modSp mod">
        <pc:chgData name="Graves, Katie" userId="7900f837-0f1f-42ef-be7b-d0081bd84b40" providerId="ADAL" clId="{8BDE2C69-0887-4689-922D-944CDCBB2EE0}" dt="2023-03-23T03:24:25.519" v="2529" actId="13244"/>
        <pc:sldMkLst>
          <pc:docMk/>
          <pc:sldMk cId="428893835" sldId="1352"/>
        </pc:sldMkLst>
        <pc:spChg chg="mod ord">
          <ac:chgData name="Graves, Katie" userId="7900f837-0f1f-42ef-be7b-d0081bd84b40" providerId="ADAL" clId="{8BDE2C69-0887-4689-922D-944CDCBB2EE0}" dt="2023-03-23T03:22:31.894" v="2515" actId="13244"/>
          <ac:spMkLst>
            <pc:docMk/>
            <pc:sldMk cId="428893835" sldId="1352"/>
            <ac:spMk id="2" creationId="{94B9A0DD-CA6E-4DC1-88BB-070C049E178A}"/>
          </ac:spMkLst>
        </pc:spChg>
        <pc:spChg chg="mod">
          <ac:chgData name="Graves, Katie" userId="7900f837-0f1f-42ef-be7b-d0081bd84b40" providerId="ADAL" clId="{8BDE2C69-0887-4689-922D-944CDCBB2EE0}" dt="2023-03-23T03:12:00.410" v="2356" actId="962"/>
          <ac:spMkLst>
            <pc:docMk/>
            <pc:sldMk cId="428893835" sldId="1352"/>
            <ac:spMk id="4" creationId="{E83B329D-07C9-4DBC-BD95-259AD363AFC3}"/>
          </ac:spMkLst>
        </pc:spChg>
        <pc:spChg chg="mod">
          <ac:chgData name="Graves, Katie" userId="7900f837-0f1f-42ef-be7b-d0081bd84b40" providerId="ADAL" clId="{8BDE2C69-0887-4689-922D-944CDCBB2EE0}" dt="2023-03-23T03:24:25.519" v="2529" actId="13244"/>
          <ac:spMkLst>
            <pc:docMk/>
            <pc:sldMk cId="428893835" sldId="1352"/>
            <ac:spMk id="5" creationId="{5101683D-CF56-4C99-9869-8BBB8BD21C1E}"/>
          </ac:spMkLst>
        </pc:spChg>
        <pc:spChg chg="mod">
          <ac:chgData name="Graves, Katie" userId="7900f837-0f1f-42ef-be7b-d0081bd84b40" providerId="ADAL" clId="{8BDE2C69-0887-4689-922D-944CDCBB2EE0}" dt="2023-03-23T03:23:58.572" v="2526" actId="13244"/>
          <ac:spMkLst>
            <pc:docMk/>
            <pc:sldMk cId="428893835" sldId="1352"/>
            <ac:spMk id="6" creationId="{C733DEE6-806C-40A7-890A-7391B274ECDB}"/>
          </ac:spMkLst>
        </pc:spChg>
        <pc:spChg chg="mod">
          <ac:chgData name="Graves, Katie" userId="7900f837-0f1f-42ef-be7b-d0081bd84b40" providerId="ADAL" clId="{8BDE2C69-0887-4689-922D-944CDCBB2EE0}" dt="2023-03-23T03:23:37.880" v="2524" actId="13244"/>
          <ac:spMkLst>
            <pc:docMk/>
            <pc:sldMk cId="428893835" sldId="1352"/>
            <ac:spMk id="7" creationId="{1B8ACD58-228F-467E-8DEA-38AF73015AA6}"/>
          </ac:spMkLst>
        </pc:spChg>
        <pc:spChg chg="mod">
          <ac:chgData name="Graves, Katie" userId="7900f837-0f1f-42ef-be7b-d0081bd84b40" providerId="ADAL" clId="{8BDE2C69-0887-4689-922D-944CDCBB2EE0}" dt="2023-03-23T03:24:14.414" v="2528" actId="13244"/>
          <ac:spMkLst>
            <pc:docMk/>
            <pc:sldMk cId="428893835" sldId="1352"/>
            <ac:spMk id="15" creationId="{680969DC-0297-46EF-B2EB-2CD7BED2820E}"/>
          </ac:spMkLst>
        </pc:spChg>
        <pc:spChg chg="mod ord">
          <ac:chgData name="Graves, Katie" userId="7900f837-0f1f-42ef-be7b-d0081bd84b40" providerId="ADAL" clId="{8BDE2C69-0887-4689-922D-944CDCBB2EE0}" dt="2023-03-23T03:23:23.937" v="2523" actId="13244"/>
          <ac:spMkLst>
            <pc:docMk/>
            <pc:sldMk cId="428893835" sldId="1352"/>
            <ac:spMk id="16" creationId="{E0682CC2-A78F-45F5-82DF-35B3FFD7A8B8}"/>
          </ac:spMkLst>
        </pc:spChg>
        <pc:spChg chg="mod ord">
          <ac:chgData name="Graves, Katie" userId="7900f837-0f1f-42ef-be7b-d0081bd84b40" providerId="ADAL" clId="{8BDE2C69-0887-4689-922D-944CDCBB2EE0}" dt="2023-03-23T03:23:20.585" v="2522" actId="13244"/>
          <ac:spMkLst>
            <pc:docMk/>
            <pc:sldMk cId="428893835" sldId="1352"/>
            <ac:spMk id="17" creationId="{3CEFD31C-92DD-47F8-9954-6F03EF97E517}"/>
          </ac:spMkLst>
        </pc:spChg>
        <pc:spChg chg="mod ord">
          <ac:chgData name="Graves, Katie" userId="7900f837-0f1f-42ef-be7b-d0081bd84b40" providerId="ADAL" clId="{8BDE2C69-0887-4689-922D-944CDCBB2EE0}" dt="2023-03-23T03:23:49.210" v="2525" actId="13244"/>
          <ac:spMkLst>
            <pc:docMk/>
            <pc:sldMk cId="428893835" sldId="1352"/>
            <ac:spMk id="18" creationId="{ADFDE57F-9087-48FB-AD36-99DD332BDACF}"/>
          </ac:spMkLst>
        </pc:spChg>
        <pc:spChg chg="mod ord">
          <ac:chgData name="Graves, Katie" userId="7900f837-0f1f-42ef-be7b-d0081bd84b40" providerId="ADAL" clId="{8BDE2C69-0887-4689-922D-944CDCBB2EE0}" dt="2023-03-23T03:24:11.455" v="2527" actId="13244"/>
          <ac:spMkLst>
            <pc:docMk/>
            <pc:sldMk cId="428893835" sldId="1352"/>
            <ac:spMk id="19" creationId="{106BB100-0E1F-4186-882E-F5387FB074E4}"/>
          </ac:spMkLst>
        </pc:spChg>
        <pc:spChg chg="mod ord">
          <ac:chgData name="Graves, Katie" userId="7900f837-0f1f-42ef-be7b-d0081bd84b40" providerId="ADAL" clId="{8BDE2C69-0887-4689-922D-944CDCBB2EE0}" dt="2023-03-23T03:23:01.383" v="2520" actId="13244"/>
          <ac:spMkLst>
            <pc:docMk/>
            <pc:sldMk cId="428893835" sldId="1352"/>
            <ac:spMk id="20" creationId="{71F067C8-86A8-46AC-9A5E-F528974C24AD}"/>
          </ac:spMkLst>
        </pc:spChg>
      </pc:sldChg>
      <pc:sldChg chg="modSp mod">
        <pc:chgData name="Graves, Katie" userId="7900f837-0f1f-42ef-be7b-d0081bd84b40" providerId="ADAL" clId="{8BDE2C69-0887-4689-922D-944CDCBB2EE0}" dt="2023-03-23T02:23:51.614" v="1027" actId="962"/>
        <pc:sldMkLst>
          <pc:docMk/>
          <pc:sldMk cId="2077235990" sldId="1353"/>
        </pc:sldMkLst>
        <pc:spChg chg="mod">
          <ac:chgData name="Graves, Katie" userId="7900f837-0f1f-42ef-be7b-d0081bd84b40" providerId="ADAL" clId="{8BDE2C69-0887-4689-922D-944CDCBB2EE0}" dt="2023-03-23T02:23:08.367" v="1018" actId="962"/>
          <ac:spMkLst>
            <pc:docMk/>
            <pc:sldMk cId="2077235990" sldId="1353"/>
            <ac:spMk id="4" creationId="{E83B329D-07C9-4DBC-BD95-259AD363AFC3}"/>
          </ac:spMkLst>
        </pc:spChg>
        <pc:spChg chg="mod">
          <ac:chgData name="Graves, Katie" userId="7900f837-0f1f-42ef-be7b-d0081bd84b40" providerId="ADAL" clId="{8BDE2C69-0887-4689-922D-944CDCBB2EE0}" dt="2023-03-23T02:23:20.770" v="1021" actId="962"/>
          <ac:spMkLst>
            <pc:docMk/>
            <pc:sldMk cId="2077235990" sldId="1353"/>
            <ac:spMk id="5" creationId="{3A91D872-8105-4200-ADAE-CFBFC54E83DF}"/>
          </ac:spMkLst>
        </pc:spChg>
        <pc:spChg chg="mod">
          <ac:chgData name="Graves, Katie" userId="7900f837-0f1f-42ef-be7b-d0081bd84b40" providerId="ADAL" clId="{8BDE2C69-0887-4689-922D-944CDCBB2EE0}" dt="2023-03-23T02:23:29.960" v="1023" actId="962"/>
          <ac:spMkLst>
            <pc:docMk/>
            <pc:sldMk cId="2077235990" sldId="1353"/>
            <ac:spMk id="6" creationId="{CC49F809-81D1-4CCB-863D-5E3DB2F5623B}"/>
          </ac:spMkLst>
        </pc:spChg>
        <pc:spChg chg="mod">
          <ac:chgData name="Graves, Katie" userId="7900f837-0f1f-42ef-be7b-d0081bd84b40" providerId="ADAL" clId="{8BDE2C69-0887-4689-922D-944CDCBB2EE0}" dt="2023-03-23T02:23:51.614" v="1027" actId="962"/>
          <ac:spMkLst>
            <pc:docMk/>
            <pc:sldMk cId="2077235990" sldId="1353"/>
            <ac:spMk id="7" creationId="{6593BD60-F242-43AB-B481-CAC848487A48}"/>
          </ac:spMkLst>
        </pc:spChg>
        <pc:spChg chg="mod">
          <ac:chgData name="Graves, Katie" userId="7900f837-0f1f-42ef-be7b-d0081bd84b40" providerId="ADAL" clId="{8BDE2C69-0887-4689-922D-944CDCBB2EE0}" dt="2023-03-23T02:23:40.869" v="1025" actId="962"/>
          <ac:spMkLst>
            <pc:docMk/>
            <pc:sldMk cId="2077235990" sldId="1353"/>
            <ac:spMk id="8" creationId="{2B666215-0D47-4B24-A5B2-8C33DE5425CE}"/>
          </ac:spMkLst>
        </pc:spChg>
      </pc:sldChg>
      <pc:sldChg chg="modSp mod">
        <pc:chgData name="Graves, Katie" userId="7900f837-0f1f-42ef-be7b-d0081bd84b40" providerId="ADAL" clId="{8BDE2C69-0887-4689-922D-944CDCBB2EE0}" dt="2023-03-23T02:25:08.566" v="1095" actId="962"/>
        <pc:sldMkLst>
          <pc:docMk/>
          <pc:sldMk cId="228401598" sldId="1354"/>
        </pc:sldMkLst>
        <pc:spChg chg="mod">
          <ac:chgData name="Graves, Katie" userId="7900f837-0f1f-42ef-be7b-d0081bd84b40" providerId="ADAL" clId="{8BDE2C69-0887-4689-922D-944CDCBB2EE0}" dt="2023-03-23T02:24:28.301" v="1035" actId="962"/>
          <ac:spMkLst>
            <pc:docMk/>
            <pc:sldMk cId="228401598" sldId="1354"/>
            <ac:spMk id="3" creationId="{899D53A3-0873-4795-B6D8-E299669A3614}"/>
          </ac:spMkLst>
        </pc:spChg>
        <pc:spChg chg="mod">
          <ac:chgData name="Graves, Katie" userId="7900f837-0f1f-42ef-be7b-d0081bd84b40" providerId="ADAL" clId="{8BDE2C69-0887-4689-922D-944CDCBB2EE0}" dt="2023-03-23T02:24:20.786" v="1033" actId="962"/>
          <ac:spMkLst>
            <pc:docMk/>
            <pc:sldMk cId="228401598" sldId="1354"/>
            <ac:spMk id="4" creationId="{AA5A2B27-8A8B-43EF-AF60-BD11A6E41202}"/>
          </ac:spMkLst>
        </pc:spChg>
        <pc:spChg chg="mod">
          <ac:chgData name="Graves, Katie" userId="7900f837-0f1f-42ef-be7b-d0081bd84b40" providerId="ADAL" clId="{8BDE2C69-0887-4689-922D-944CDCBB2EE0}" dt="2023-03-23T02:24:36.693" v="1037" actId="962"/>
          <ac:spMkLst>
            <pc:docMk/>
            <pc:sldMk cId="228401598" sldId="1354"/>
            <ac:spMk id="5" creationId="{8E2153F3-FEAE-44A1-BF61-6F8153651E18}"/>
          </ac:spMkLst>
        </pc:spChg>
        <pc:graphicFrameChg chg="mod">
          <ac:chgData name="Graves, Katie" userId="7900f837-0f1f-42ef-be7b-d0081bd84b40" providerId="ADAL" clId="{8BDE2C69-0887-4689-922D-944CDCBB2EE0}" dt="2023-03-23T02:25:08.566" v="1095" actId="962"/>
          <ac:graphicFrameMkLst>
            <pc:docMk/>
            <pc:sldMk cId="228401598" sldId="1354"/>
            <ac:graphicFrameMk id="6" creationId="{14858662-05A2-46B4-B7BD-EDB1E2A3E68F}"/>
          </ac:graphicFrameMkLst>
        </pc:graphicFrameChg>
      </pc:sldChg>
      <pc:sldChg chg="modSp del mod">
        <pc:chgData name="Graves, Katie" userId="7900f837-0f1f-42ef-be7b-d0081bd84b40" providerId="ADAL" clId="{8BDE2C69-0887-4689-922D-944CDCBB2EE0}" dt="2023-03-23T02:26:51.401" v="1111" actId="47"/>
        <pc:sldMkLst>
          <pc:docMk/>
          <pc:sldMk cId="1624445334" sldId="1355"/>
        </pc:sldMkLst>
        <pc:spChg chg="mod">
          <ac:chgData name="Graves, Katie" userId="7900f837-0f1f-42ef-be7b-d0081bd84b40" providerId="ADAL" clId="{8BDE2C69-0887-4689-922D-944CDCBB2EE0}" dt="2023-03-23T02:26:09.789" v="1106" actId="21"/>
          <ac:spMkLst>
            <pc:docMk/>
            <pc:sldMk cId="1624445334" sldId="1355"/>
            <ac:spMk id="3" creationId="{7F6E15F0-E5D0-4DAB-BE03-C526799FF2CE}"/>
          </ac:spMkLst>
        </pc:spChg>
        <pc:spChg chg="mod">
          <ac:chgData name="Graves, Katie" userId="7900f837-0f1f-42ef-be7b-d0081bd84b40" providerId="ADAL" clId="{8BDE2C69-0887-4689-922D-944CDCBB2EE0}" dt="2023-03-23T02:26:13.032" v="1107" actId="962"/>
          <ac:spMkLst>
            <pc:docMk/>
            <pc:sldMk cId="1624445334" sldId="1355"/>
            <ac:spMk id="4" creationId="{E83B329D-07C9-4DBC-BD95-259AD363AFC3}"/>
          </ac:spMkLst>
        </pc:spChg>
      </pc:sldChg>
      <pc:sldChg chg="modSp mod">
        <pc:chgData name="Graves, Katie" userId="7900f837-0f1f-42ef-be7b-d0081bd84b40" providerId="ADAL" clId="{8BDE2C69-0887-4689-922D-944CDCBB2EE0}" dt="2023-03-23T03:16:03.518" v="2450" actId="962"/>
        <pc:sldMkLst>
          <pc:docMk/>
          <pc:sldMk cId="2935824471" sldId="1356"/>
        </pc:sldMkLst>
        <pc:spChg chg="mod">
          <ac:chgData name="Graves, Katie" userId="7900f837-0f1f-42ef-be7b-d0081bd84b40" providerId="ADAL" clId="{8BDE2C69-0887-4689-922D-944CDCBB2EE0}" dt="2023-03-23T03:15:54.784" v="2448" actId="962"/>
          <ac:spMkLst>
            <pc:docMk/>
            <pc:sldMk cId="2935824471" sldId="1356"/>
            <ac:spMk id="3" creationId="{899D53A3-0873-4795-B6D8-E299669A3614}"/>
          </ac:spMkLst>
        </pc:spChg>
        <pc:spChg chg="mod">
          <ac:chgData name="Graves, Katie" userId="7900f837-0f1f-42ef-be7b-d0081bd84b40" providerId="ADAL" clId="{8BDE2C69-0887-4689-922D-944CDCBB2EE0}" dt="2023-03-23T03:16:03.518" v="2450" actId="962"/>
          <ac:spMkLst>
            <pc:docMk/>
            <pc:sldMk cId="2935824471" sldId="1356"/>
            <ac:spMk id="5" creationId="{240D7373-1874-4B7C-BE83-048AB1FE549E}"/>
          </ac:spMkLst>
        </pc:spChg>
      </pc:sldChg>
      <pc:sldChg chg="modSp mod">
        <pc:chgData name="Graves, Katie" userId="7900f837-0f1f-42ef-be7b-d0081bd84b40" providerId="ADAL" clId="{8BDE2C69-0887-4689-922D-944CDCBB2EE0}" dt="2023-03-23T02:54:32.309" v="2082" actId="962"/>
        <pc:sldMkLst>
          <pc:docMk/>
          <pc:sldMk cId="686424116" sldId="1358"/>
        </pc:sldMkLst>
        <pc:spChg chg="mod">
          <ac:chgData name="Graves, Katie" userId="7900f837-0f1f-42ef-be7b-d0081bd84b40" providerId="ADAL" clId="{8BDE2C69-0887-4689-922D-944CDCBB2EE0}" dt="2023-03-23T02:52:07.698" v="1866" actId="962"/>
          <ac:spMkLst>
            <pc:docMk/>
            <pc:sldMk cId="686424116" sldId="1358"/>
            <ac:spMk id="4" creationId="{AA5A2B27-8A8B-43EF-AF60-BD11A6E41202}"/>
          </ac:spMkLst>
        </pc:spChg>
        <pc:graphicFrameChg chg="mod modGraphic">
          <ac:chgData name="Graves, Katie" userId="7900f837-0f1f-42ef-be7b-d0081bd84b40" providerId="ADAL" clId="{8BDE2C69-0887-4689-922D-944CDCBB2EE0}" dt="2023-03-23T02:54:32.309" v="2082" actId="962"/>
          <ac:graphicFrameMkLst>
            <pc:docMk/>
            <pc:sldMk cId="686424116" sldId="1358"/>
            <ac:graphicFrameMk id="10" creationId="{74CAE164-2BB3-46C1-B585-816462ECB2B7}"/>
          </ac:graphicFrameMkLst>
        </pc:graphicFrameChg>
      </pc:sldChg>
      <pc:sldChg chg="modSp mod">
        <pc:chgData name="Graves, Katie" userId="7900f837-0f1f-42ef-be7b-d0081bd84b40" providerId="ADAL" clId="{8BDE2C69-0887-4689-922D-944CDCBB2EE0}" dt="2023-03-23T02:54:48.408" v="2136" actId="962"/>
        <pc:sldMkLst>
          <pc:docMk/>
          <pc:sldMk cId="2954565898" sldId="1359"/>
        </pc:sldMkLst>
        <pc:spChg chg="mod">
          <ac:chgData name="Graves, Katie" userId="7900f837-0f1f-42ef-be7b-d0081bd84b40" providerId="ADAL" clId="{8BDE2C69-0887-4689-922D-944CDCBB2EE0}" dt="2023-03-23T02:54:48.408" v="2136" actId="962"/>
          <ac:spMkLst>
            <pc:docMk/>
            <pc:sldMk cId="2954565898" sldId="1359"/>
            <ac:spMk id="2" creationId="{E981BF4E-579F-46AE-9B08-B1ED021CEDF1}"/>
          </ac:spMkLst>
        </pc:spChg>
      </pc:sldChg>
      <pc:sldChg chg="modSp mod">
        <pc:chgData name="Graves, Katie" userId="7900f837-0f1f-42ef-be7b-d0081bd84b40" providerId="ADAL" clId="{8BDE2C69-0887-4689-922D-944CDCBB2EE0}" dt="2023-03-23T03:07:57.843" v="2210" actId="962"/>
        <pc:sldMkLst>
          <pc:docMk/>
          <pc:sldMk cId="2997192884" sldId="1362"/>
        </pc:sldMkLst>
        <pc:spChg chg="mod">
          <ac:chgData name="Graves, Katie" userId="7900f837-0f1f-42ef-be7b-d0081bd84b40" providerId="ADAL" clId="{8BDE2C69-0887-4689-922D-944CDCBB2EE0}" dt="2023-03-23T03:07:49.475" v="2208" actId="962"/>
          <ac:spMkLst>
            <pc:docMk/>
            <pc:sldMk cId="2997192884" sldId="1362"/>
            <ac:spMk id="4" creationId="{AA5A2B27-8A8B-43EF-AF60-BD11A6E41202}"/>
          </ac:spMkLst>
        </pc:spChg>
        <pc:spChg chg="mod">
          <ac:chgData name="Graves, Katie" userId="7900f837-0f1f-42ef-be7b-d0081bd84b40" providerId="ADAL" clId="{8BDE2C69-0887-4689-922D-944CDCBB2EE0}" dt="2023-03-23T03:07:57.843" v="2210" actId="962"/>
          <ac:spMkLst>
            <pc:docMk/>
            <pc:sldMk cId="2997192884" sldId="1362"/>
            <ac:spMk id="9" creationId="{A7CA1049-4D9A-48F7-AC05-50ACBB358475}"/>
          </ac:spMkLst>
        </pc:spChg>
        <pc:spChg chg="mod">
          <ac:chgData name="Graves, Katie" userId="7900f837-0f1f-42ef-be7b-d0081bd84b40" providerId="ADAL" clId="{8BDE2C69-0887-4689-922D-944CDCBB2EE0}" dt="2023-03-23T03:07:38.541" v="2206" actId="962"/>
          <ac:spMkLst>
            <pc:docMk/>
            <pc:sldMk cId="2997192884" sldId="1362"/>
            <ac:spMk id="15" creationId="{DC5FA3AF-EA58-412A-8E6E-708439A632E8}"/>
          </ac:spMkLst>
        </pc:spChg>
      </pc:sldChg>
      <pc:sldChg chg="modSp mod">
        <pc:chgData name="Graves, Katie" userId="7900f837-0f1f-42ef-be7b-d0081bd84b40" providerId="ADAL" clId="{8BDE2C69-0887-4689-922D-944CDCBB2EE0}" dt="2023-03-23T03:03:18.134" v="2159" actId="962"/>
        <pc:sldMkLst>
          <pc:docMk/>
          <pc:sldMk cId="219739936" sldId="1363"/>
        </pc:sldMkLst>
        <pc:spChg chg="mod">
          <ac:chgData name="Graves, Katie" userId="7900f837-0f1f-42ef-be7b-d0081bd84b40" providerId="ADAL" clId="{8BDE2C69-0887-4689-922D-944CDCBB2EE0}" dt="2023-03-23T03:03:18.134" v="2159" actId="962"/>
          <ac:spMkLst>
            <pc:docMk/>
            <pc:sldMk cId="219739936" sldId="1363"/>
            <ac:spMk id="4" creationId="{AA5A2B27-8A8B-43EF-AF60-BD11A6E41202}"/>
          </ac:spMkLst>
        </pc:spChg>
        <pc:spChg chg="mod">
          <ac:chgData name="Graves, Katie" userId="7900f837-0f1f-42ef-be7b-d0081bd84b40" providerId="ADAL" clId="{8BDE2C69-0887-4689-922D-944CDCBB2EE0}" dt="2023-03-23T03:03:08.914" v="2157" actId="962"/>
          <ac:spMkLst>
            <pc:docMk/>
            <pc:sldMk cId="219739936" sldId="1363"/>
            <ac:spMk id="7" creationId="{026DFF0F-6192-465C-9E04-254312D2C7D0}"/>
          </ac:spMkLst>
        </pc:spChg>
      </pc:sldChg>
      <pc:sldChg chg="modSp mod">
        <pc:chgData name="Graves, Katie" userId="7900f837-0f1f-42ef-be7b-d0081bd84b40" providerId="ADAL" clId="{8BDE2C69-0887-4689-922D-944CDCBB2EE0}" dt="2023-03-23T03:05:20.544" v="2176" actId="14100"/>
        <pc:sldMkLst>
          <pc:docMk/>
          <pc:sldMk cId="531208811" sldId="1364"/>
        </pc:sldMkLst>
        <pc:spChg chg="mod">
          <ac:chgData name="Graves, Katie" userId="7900f837-0f1f-42ef-be7b-d0081bd84b40" providerId="ADAL" clId="{8BDE2C69-0887-4689-922D-944CDCBB2EE0}" dt="2023-03-23T03:05:15.376" v="2175" actId="962"/>
          <ac:spMkLst>
            <pc:docMk/>
            <pc:sldMk cId="531208811" sldId="1364"/>
            <ac:spMk id="4" creationId="{AA5A2B27-8A8B-43EF-AF60-BD11A6E41202}"/>
          </ac:spMkLst>
        </pc:spChg>
        <pc:spChg chg="mod">
          <ac:chgData name="Graves, Katie" userId="7900f837-0f1f-42ef-be7b-d0081bd84b40" providerId="ADAL" clId="{8BDE2C69-0887-4689-922D-944CDCBB2EE0}" dt="2023-03-23T03:05:20.544" v="2176" actId="14100"/>
          <ac:spMkLst>
            <pc:docMk/>
            <pc:sldMk cId="531208811" sldId="1364"/>
            <ac:spMk id="6" creationId="{6CD3EDFC-9CA0-46B9-BED5-E89EF2E53B3F}"/>
          </ac:spMkLst>
        </pc:spChg>
        <pc:spChg chg="mod">
          <ac:chgData name="Graves, Katie" userId="7900f837-0f1f-42ef-be7b-d0081bd84b40" providerId="ADAL" clId="{8BDE2C69-0887-4689-922D-944CDCBB2EE0}" dt="2023-03-23T03:05:04.013" v="2173" actId="962"/>
          <ac:spMkLst>
            <pc:docMk/>
            <pc:sldMk cId="531208811" sldId="1364"/>
            <ac:spMk id="9" creationId="{6F16FB16-7886-44F1-8FF0-F336E59CC351}"/>
          </ac:spMkLst>
        </pc:spChg>
      </pc:sldChg>
      <pc:sldChg chg="modSp mod">
        <pc:chgData name="Graves, Katie" userId="7900f837-0f1f-42ef-be7b-d0081bd84b40" providerId="ADAL" clId="{8BDE2C69-0887-4689-922D-944CDCBB2EE0}" dt="2023-03-23T03:08:51.779" v="2217" actId="962"/>
        <pc:sldMkLst>
          <pc:docMk/>
          <pc:sldMk cId="947595637" sldId="1365"/>
        </pc:sldMkLst>
        <pc:spChg chg="mod">
          <ac:chgData name="Graves, Katie" userId="7900f837-0f1f-42ef-be7b-d0081bd84b40" providerId="ADAL" clId="{8BDE2C69-0887-4689-922D-944CDCBB2EE0}" dt="2023-03-23T03:08:51.779" v="2217" actId="962"/>
          <ac:spMkLst>
            <pc:docMk/>
            <pc:sldMk cId="947595637" sldId="1365"/>
            <ac:spMk id="2" creationId="{C731B885-2FDF-4680-BBA6-705BD14FABDE}"/>
          </ac:spMkLst>
        </pc:spChg>
        <pc:spChg chg="mod">
          <ac:chgData name="Graves, Katie" userId="7900f837-0f1f-42ef-be7b-d0081bd84b40" providerId="ADAL" clId="{8BDE2C69-0887-4689-922D-944CDCBB2EE0}" dt="2023-03-23T03:08:18.141" v="2212" actId="962"/>
          <ac:spMkLst>
            <pc:docMk/>
            <pc:sldMk cId="947595637" sldId="1365"/>
            <ac:spMk id="4" creationId="{AA5A2B27-8A8B-43EF-AF60-BD11A6E41202}"/>
          </ac:spMkLst>
        </pc:spChg>
        <pc:spChg chg="mod">
          <ac:chgData name="Graves, Katie" userId="7900f837-0f1f-42ef-be7b-d0081bd84b40" providerId="ADAL" clId="{8BDE2C69-0887-4689-922D-944CDCBB2EE0}" dt="2023-03-23T03:08:25.338" v="2214" actId="962"/>
          <ac:spMkLst>
            <pc:docMk/>
            <pc:sldMk cId="947595637" sldId="1365"/>
            <ac:spMk id="9" creationId="{A7CA1049-4D9A-48F7-AC05-50ACBB358475}"/>
          </ac:spMkLst>
        </pc:spChg>
        <pc:spChg chg="mod">
          <ac:chgData name="Graves, Katie" userId="7900f837-0f1f-42ef-be7b-d0081bd84b40" providerId="ADAL" clId="{8BDE2C69-0887-4689-922D-944CDCBB2EE0}" dt="2023-03-23T03:08:34.713" v="2216" actId="962"/>
          <ac:spMkLst>
            <pc:docMk/>
            <pc:sldMk cId="947595637" sldId="1365"/>
            <ac:spMk id="15" creationId="{DC5FA3AF-EA58-412A-8E6E-708439A632E8}"/>
          </ac:spMkLst>
        </pc:spChg>
      </pc:sldChg>
      <pc:sldChg chg="modSp mod">
        <pc:chgData name="Graves, Katie" userId="7900f837-0f1f-42ef-be7b-d0081bd84b40" providerId="ADAL" clId="{8BDE2C69-0887-4689-922D-944CDCBB2EE0}" dt="2023-03-23T02:16:31.466" v="552" actId="1076"/>
        <pc:sldMkLst>
          <pc:docMk/>
          <pc:sldMk cId="129418591" sldId="1366"/>
        </pc:sldMkLst>
        <pc:spChg chg="mod">
          <ac:chgData name="Graves, Katie" userId="7900f837-0f1f-42ef-be7b-d0081bd84b40" providerId="ADAL" clId="{8BDE2C69-0887-4689-922D-944CDCBB2EE0}" dt="2023-03-23T02:03:34.093" v="155" actId="962"/>
          <ac:spMkLst>
            <pc:docMk/>
            <pc:sldMk cId="129418591" sldId="1366"/>
            <ac:spMk id="4" creationId="{AA5A2B27-8A8B-43EF-AF60-BD11A6E41202}"/>
          </ac:spMkLst>
        </pc:spChg>
        <pc:picChg chg="mod">
          <ac:chgData name="Graves, Katie" userId="7900f837-0f1f-42ef-be7b-d0081bd84b40" providerId="ADAL" clId="{8BDE2C69-0887-4689-922D-944CDCBB2EE0}" dt="2023-03-23T02:16:31.466" v="552" actId="1076"/>
          <ac:picMkLst>
            <pc:docMk/>
            <pc:sldMk cId="129418591" sldId="1366"/>
            <ac:picMk id="3" creationId="{365F86DF-A717-45F3-A234-69944AACE2D3}"/>
          </ac:picMkLst>
        </pc:picChg>
      </pc:sldChg>
      <pc:sldChg chg="modSp mod">
        <pc:chgData name="Graves, Katie" userId="7900f837-0f1f-42ef-be7b-d0081bd84b40" providerId="ADAL" clId="{8BDE2C69-0887-4689-922D-944CDCBB2EE0}" dt="2023-03-23T02:16:02.039" v="543" actId="962"/>
        <pc:sldMkLst>
          <pc:docMk/>
          <pc:sldMk cId="3579351889" sldId="1367"/>
        </pc:sldMkLst>
        <pc:spChg chg="mod">
          <ac:chgData name="Graves, Katie" userId="7900f837-0f1f-42ef-be7b-d0081bd84b40" providerId="ADAL" clId="{8BDE2C69-0887-4689-922D-944CDCBB2EE0}" dt="2023-03-23T02:09:40.429" v="223" actId="962"/>
          <ac:spMkLst>
            <pc:docMk/>
            <pc:sldMk cId="3579351889" sldId="1367"/>
            <ac:spMk id="4" creationId="{AA5A2B27-8A8B-43EF-AF60-BD11A6E41202}"/>
          </ac:spMkLst>
        </pc:spChg>
        <pc:spChg chg="mod">
          <ac:chgData name="Graves, Katie" userId="7900f837-0f1f-42ef-be7b-d0081bd84b40" providerId="ADAL" clId="{8BDE2C69-0887-4689-922D-944CDCBB2EE0}" dt="2023-03-23T02:09:47.045" v="225" actId="962"/>
          <ac:spMkLst>
            <pc:docMk/>
            <pc:sldMk cId="3579351889" sldId="1367"/>
            <ac:spMk id="6" creationId="{CED19662-6A06-487E-BB02-E65DD784FCBB}"/>
          </ac:spMkLst>
        </pc:spChg>
        <pc:spChg chg="mod">
          <ac:chgData name="Graves, Katie" userId="7900f837-0f1f-42ef-be7b-d0081bd84b40" providerId="ADAL" clId="{8BDE2C69-0887-4689-922D-944CDCBB2EE0}" dt="2023-03-23T02:10:15.876" v="232" actId="962"/>
          <ac:spMkLst>
            <pc:docMk/>
            <pc:sldMk cId="3579351889" sldId="1367"/>
            <ac:spMk id="8" creationId="{F465B483-9EB1-433B-9A0F-43B7D75C2379}"/>
          </ac:spMkLst>
        </pc:spChg>
        <pc:spChg chg="mod">
          <ac:chgData name="Graves, Katie" userId="7900f837-0f1f-42ef-be7b-d0081bd84b40" providerId="ADAL" clId="{8BDE2C69-0887-4689-922D-944CDCBB2EE0}" dt="2023-03-23T02:09:56.160" v="227" actId="962"/>
          <ac:spMkLst>
            <pc:docMk/>
            <pc:sldMk cId="3579351889" sldId="1367"/>
            <ac:spMk id="14" creationId="{D7469882-B957-4F6B-82F3-08CCDE66F993}"/>
          </ac:spMkLst>
        </pc:spChg>
        <pc:spChg chg="mod">
          <ac:chgData name="Graves, Katie" userId="7900f837-0f1f-42ef-be7b-d0081bd84b40" providerId="ADAL" clId="{8BDE2C69-0887-4689-922D-944CDCBB2EE0}" dt="2023-03-23T02:10:03.553" v="229" actId="962"/>
          <ac:spMkLst>
            <pc:docMk/>
            <pc:sldMk cId="3579351889" sldId="1367"/>
            <ac:spMk id="16" creationId="{BAEDE92F-EEBC-40C4-95AC-5352B3EA7B3C}"/>
          </ac:spMkLst>
        </pc:spChg>
        <pc:spChg chg="mod">
          <ac:chgData name="Graves, Katie" userId="7900f837-0f1f-42ef-be7b-d0081bd84b40" providerId="ADAL" clId="{8BDE2C69-0887-4689-922D-944CDCBB2EE0}" dt="2023-03-23T02:10:11.668" v="231" actId="962"/>
          <ac:spMkLst>
            <pc:docMk/>
            <pc:sldMk cId="3579351889" sldId="1367"/>
            <ac:spMk id="18" creationId="{046D76AB-F6B6-42BF-B899-4C954943241B}"/>
          </ac:spMkLst>
        </pc:spChg>
        <pc:picChg chg="mod">
          <ac:chgData name="Graves, Katie" userId="7900f837-0f1f-42ef-be7b-d0081bd84b40" providerId="ADAL" clId="{8BDE2C69-0887-4689-922D-944CDCBB2EE0}" dt="2023-03-23T02:16:02.039" v="543" actId="962"/>
          <ac:picMkLst>
            <pc:docMk/>
            <pc:sldMk cId="3579351889" sldId="1367"/>
            <ac:picMk id="5" creationId="{AB8291BE-A120-4EBA-87B3-E628A005E621}"/>
          </ac:picMkLst>
        </pc:picChg>
      </pc:sldChg>
      <pc:sldChg chg="modSp mod">
        <pc:chgData name="Graves, Katie" userId="7900f837-0f1f-42ef-be7b-d0081bd84b40" providerId="ADAL" clId="{8BDE2C69-0887-4689-922D-944CDCBB2EE0}" dt="2023-03-23T02:16:10.745" v="546" actId="962"/>
        <pc:sldMkLst>
          <pc:docMk/>
          <pc:sldMk cId="2517771397" sldId="1368"/>
        </pc:sldMkLst>
        <pc:spChg chg="mod">
          <ac:chgData name="Graves, Katie" userId="7900f837-0f1f-42ef-be7b-d0081bd84b40" providerId="ADAL" clId="{8BDE2C69-0887-4689-922D-944CDCBB2EE0}" dt="2023-03-23T02:08:16.115" v="206" actId="962"/>
          <ac:spMkLst>
            <pc:docMk/>
            <pc:sldMk cId="2517771397" sldId="1368"/>
            <ac:spMk id="4" creationId="{AA5A2B27-8A8B-43EF-AF60-BD11A6E41202}"/>
          </ac:spMkLst>
        </pc:spChg>
        <pc:spChg chg="mod">
          <ac:chgData name="Graves, Katie" userId="7900f837-0f1f-42ef-be7b-d0081bd84b40" providerId="ADAL" clId="{8BDE2C69-0887-4689-922D-944CDCBB2EE0}" dt="2023-03-23T02:08:24.561" v="208" actId="962"/>
          <ac:spMkLst>
            <pc:docMk/>
            <pc:sldMk cId="2517771397" sldId="1368"/>
            <ac:spMk id="6" creationId="{CED19662-6A06-487E-BB02-E65DD784FCBB}"/>
          </ac:spMkLst>
        </pc:spChg>
        <pc:spChg chg="mod">
          <ac:chgData name="Graves, Katie" userId="7900f837-0f1f-42ef-be7b-d0081bd84b40" providerId="ADAL" clId="{8BDE2C69-0887-4689-922D-944CDCBB2EE0}" dt="2023-03-23T02:09:03.064" v="215" actId="962"/>
          <ac:spMkLst>
            <pc:docMk/>
            <pc:sldMk cId="2517771397" sldId="1368"/>
            <ac:spMk id="12" creationId="{2BFFBBC3-DD39-4D2E-9232-20A35B51AB3E}"/>
          </ac:spMkLst>
        </pc:spChg>
        <pc:spChg chg="mod">
          <ac:chgData name="Graves, Katie" userId="7900f837-0f1f-42ef-be7b-d0081bd84b40" providerId="ADAL" clId="{8BDE2C69-0887-4689-922D-944CDCBB2EE0}" dt="2023-03-23T02:08:32.581" v="210" actId="962"/>
          <ac:spMkLst>
            <pc:docMk/>
            <pc:sldMk cId="2517771397" sldId="1368"/>
            <ac:spMk id="14" creationId="{D7469882-B957-4F6B-82F3-08CCDE66F993}"/>
          </ac:spMkLst>
        </pc:spChg>
        <pc:spChg chg="mod">
          <ac:chgData name="Graves, Katie" userId="7900f837-0f1f-42ef-be7b-d0081bd84b40" providerId="ADAL" clId="{8BDE2C69-0887-4689-922D-944CDCBB2EE0}" dt="2023-03-23T02:08:40.743" v="212" actId="962"/>
          <ac:spMkLst>
            <pc:docMk/>
            <pc:sldMk cId="2517771397" sldId="1368"/>
            <ac:spMk id="16" creationId="{BAEDE92F-EEBC-40C4-95AC-5352B3EA7B3C}"/>
          </ac:spMkLst>
        </pc:spChg>
        <pc:spChg chg="mod">
          <ac:chgData name="Graves, Katie" userId="7900f837-0f1f-42ef-be7b-d0081bd84b40" providerId="ADAL" clId="{8BDE2C69-0887-4689-922D-944CDCBB2EE0}" dt="2023-03-23T02:08:47.853" v="214" actId="962"/>
          <ac:spMkLst>
            <pc:docMk/>
            <pc:sldMk cId="2517771397" sldId="1368"/>
            <ac:spMk id="18" creationId="{046D76AB-F6B6-42BF-B899-4C954943241B}"/>
          </ac:spMkLst>
        </pc:spChg>
        <pc:picChg chg="mod">
          <ac:chgData name="Graves, Katie" userId="7900f837-0f1f-42ef-be7b-d0081bd84b40" providerId="ADAL" clId="{8BDE2C69-0887-4689-922D-944CDCBB2EE0}" dt="2023-03-23T02:16:10.745" v="546" actId="962"/>
          <ac:picMkLst>
            <pc:docMk/>
            <pc:sldMk cId="2517771397" sldId="1368"/>
            <ac:picMk id="5" creationId="{AB8291BE-A120-4EBA-87B3-E628A005E621}"/>
          </ac:picMkLst>
        </pc:picChg>
      </pc:sldChg>
      <pc:sldChg chg="addSp delSp modSp mod">
        <pc:chgData name="Graves, Katie" userId="7900f837-0f1f-42ef-be7b-d0081bd84b40" providerId="ADAL" clId="{8BDE2C69-0887-4689-922D-944CDCBB2EE0}" dt="2023-03-23T02:16:18.604" v="549" actId="962"/>
        <pc:sldMkLst>
          <pc:docMk/>
          <pc:sldMk cId="687937735" sldId="1371"/>
        </pc:sldMkLst>
        <pc:spChg chg="mod">
          <ac:chgData name="Graves, Katie" userId="7900f837-0f1f-42ef-be7b-d0081bd84b40" providerId="ADAL" clId="{8BDE2C69-0887-4689-922D-944CDCBB2EE0}" dt="2023-03-23T02:05:12.160" v="173" actId="962"/>
          <ac:spMkLst>
            <pc:docMk/>
            <pc:sldMk cId="687937735" sldId="1371"/>
            <ac:spMk id="4" creationId="{AA5A2B27-8A8B-43EF-AF60-BD11A6E41202}"/>
          </ac:spMkLst>
        </pc:spChg>
        <pc:spChg chg="mod">
          <ac:chgData name="Graves, Katie" userId="7900f837-0f1f-42ef-be7b-d0081bd84b40" providerId="ADAL" clId="{8BDE2C69-0887-4689-922D-944CDCBB2EE0}" dt="2023-03-23T02:06:12.084" v="177" actId="962"/>
          <ac:spMkLst>
            <pc:docMk/>
            <pc:sldMk cId="687937735" sldId="1371"/>
            <ac:spMk id="6" creationId="{CED19662-6A06-487E-BB02-E65DD784FCBB}"/>
          </ac:spMkLst>
        </pc:spChg>
        <pc:spChg chg="mod topLvl">
          <ac:chgData name="Graves, Katie" userId="7900f837-0f1f-42ef-be7b-d0081bd84b40" providerId="ADAL" clId="{8BDE2C69-0887-4689-922D-944CDCBB2EE0}" dt="2023-03-23T02:07:07.380" v="188" actId="478"/>
          <ac:spMkLst>
            <pc:docMk/>
            <pc:sldMk cId="687937735" sldId="1371"/>
            <ac:spMk id="10" creationId="{CDC5B03B-162A-446F-A444-6D693ED2BBE8}"/>
          </ac:spMkLst>
        </pc:spChg>
        <pc:spChg chg="mod">
          <ac:chgData name="Graves, Katie" userId="7900f837-0f1f-42ef-be7b-d0081bd84b40" providerId="ADAL" clId="{8BDE2C69-0887-4689-922D-944CDCBB2EE0}" dt="2023-03-23T02:06:03.424" v="175" actId="962"/>
          <ac:spMkLst>
            <pc:docMk/>
            <pc:sldMk cId="687937735" sldId="1371"/>
            <ac:spMk id="14" creationId="{D7469882-B957-4F6B-82F3-08CCDE66F993}"/>
          </ac:spMkLst>
        </pc:spChg>
        <pc:spChg chg="mod">
          <ac:chgData name="Graves, Katie" userId="7900f837-0f1f-42ef-be7b-d0081bd84b40" providerId="ADAL" clId="{8BDE2C69-0887-4689-922D-944CDCBB2EE0}" dt="2023-03-23T02:06:26.693" v="179" actId="962"/>
          <ac:spMkLst>
            <pc:docMk/>
            <pc:sldMk cId="687937735" sldId="1371"/>
            <ac:spMk id="16" creationId="{BAEDE92F-EEBC-40C4-95AC-5352B3EA7B3C}"/>
          </ac:spMkLst>
        </pc:spChg>
        <pc:spChg chg="mod">
          <ac:chgData name="Graves, Katie" userId="7900f837-0f1f-42ef-be7b-d0081bd84b40" providerId="ADAL" clId="{8BDE2C69-0887-4689-922D-944CDCBB2EE0}" dt="2023-03-23T02:06:36.559" v="181" actId="962"/>
          <ac:spMkLst>
            <pc:docMk/>
            <pc:sldMk cId="687937735" sldId="1371"/>
            <ac:spMk id="18" creationId="{046D76AB-F6B6-42BF-B899-4C954943241B}"/>
          </ac:spMkLst>
        </pc:spChg>
        <pc:spChg chg="mod">
          <ac:chgData name="Graves, Katie" userId="7900f837-0f1f-42ef-be7b-d0081bd84b40" providerId="ADAL" clId="{8BDE2C69-0887-4689-922D-944CDCBB2EE0}" dt="2023-03-23T02:06:45.183" v="183" actId="962"/>
          <ac:spMkLst>
            <pc:docMk/>
            <pc:sldMk cId="687937735" sldId="1371"/>
            <ac:spMk id="20" creationId="{F74E9AC0-7713-4262-BED2-5588D00CEB67}"/>
          </ac:spMkLst>
        </pc:spChg>
        <pc:spChg chg="add del mod topLvl">
          <ac:chgData name="Graves, Katie" userId="7900f837-0f1f-42ef-be7b-d0081bd84b40" providerId="ADAL" clId="{8BDE2C69-0887-4689-922D-944CDCBB2EE0}" dt="2023-03-23T02:07:10.348" v="189" actId="313"/>
          <ac:spMkLst>
            <pc:docMk/>
            <pc:sldMk cId="687937735" sldId="1371"/>
            <ac:spMk id="21" creationId="{858AFE85-2B31-4636-BA32-4D23FF78D927}"/>
          </ac:spMkLst>
        </pc:spChg>
        <pc:grpChg chg="add del">
          <ac:chgData name="Graves, Katie" userId="7900f837-0f1f-42ef-be7b-d0081bd84b40" providerId="ADAL" clId="{8BDE2C69-0887-4689-922D-944CDCBB2EE0}" dt="2023-03-23T02:07:07.380" v="188" actId="478"/>
          <ac:grpSpMkLst>
            <pc:docMk/>
            <pc:sldMk cId="687937735" sldId="1371"/>
            <ac:grpSpMk id="2" creationId="{8D388018-6DE2-48B7-A0D7-C9AE516D1823}"/>
          </ac:grpSpMkLst>
        </pc:grpChg>
        <pc:picChg chg="mod">
          <ac:chgData name="Graves, Katie" userId="7900f837-0f1f-42ef-be7b-d0081bd84b40" providerId="ADAL" clId="{8BDE2C69-0887-4689-922D-944CDCBB2EE0}" dt="2023-03-23T02:16:18.604" v="549" actId="962"/>
          <ac:picMkLst>
            <pc:docMk/>
            <pc:sldMk cId="687937735" sldId="1371"/>
            <ac:picMk id="5" creationId="{AB8291BE-A120-4EBA-87B3-E628A005E621}"/>
          </ac:picMkLst>
        </pc:picChg>
      </pc:sldChg>
      <pc:sldChg chg="modSp mod">
        <pc:chgData name="Graves, Katie" userId="7900f837-0f1f-42ef-be7b-d0081bd84b40" providerId="ADAL" clId="{8BDE2C69-0887-4689-922D-944CDCBB2EE0}" dt="2023-03-23T02:14:56.287" v="537" actId="962"/>
        <pc:sldMkLst>
          <pc:docMk/>
          <pc:sldMk cId="935421099" sldId="1372"/>
        </pc:sldMkLst>
        <pc:spChg chg="mod">
          <ac:chgData name="Graves, Katie" userId="7900f837-0f1f-42ef-be7b-d0081bd84b40" providerId="ADAL" clId="{8BDE2C69-0887-4689-922D-944CDCBB2EE0}" dt="2023-03-23T02:14:46.675" v="535" actId="962"/>
          <ac:spMkLst>
            <pc:docMk/>
            <pc:sldMk cId="935421099" sldId="1372"/>
            <ac:spMk id="4" creationId="{AA5A2B27-8A8B-43EF-AF60-BD11A6E41202}"/>
          </ac:spMkLst>
        </pc:spChg>
        <pc:spChg chg="mod">
          <ac:chgData name="Graves, Katie" userId="7900f837-0f1f-42ef-be7b-d0081bd84b40" providerId="ADAL" clId="{8BDE2C69-0887-4689-922D-944CDCBB2EE0}" dt="2023-03-23T02:14:56.287" v="537" actId="962"/>
          <ac:spMkLst>
            <pc:docMk/>
            <pc:sldMk cId="935421099" sldId="1372"/>
            <ac:spMk id="6" creationId="{CED19662-6A06-487E-BB02-E65DD784FCBB}"/>
          </ac:spMkLst>
        </pc:spChg>
      </pc:sldChg>
      <pc:sldChg chg="modSp mod">
        <pc:chgData name="Graves, Katie" userId="7900f837-0f1f-42ef-be7b-d0081bd84b40" providerId="ADAL" clId="{8BDE2C69-0887-4689-922D-944CDCBB2EE0}" dt="2023-03-23T02:15:22.784" v="540" actId="962"/>
        <pc:sldMkLst>
          <pc:docMk/>
          <pc:sldMk cId="3877767816" sldId="1373"/>
        </pc:sldMkLst>
        <pc:spChg chg="mod">
          <ac:chgData name="Graves, Katie" userId="7900f837-0f1f-42ef-be7b-d0081bd84b40" providerId="ADAL" clId="{8BDE2C69-0887-4689-922D-944CDCBB2EE0}" dt="2023-03-23T02:11:13.312" v="243" actId="962"/>
          <ac:spMkLst>
            <pc:docMk/>
            <pc:sldMk cId="3877767816" sldId="1373"/>
            <ac:spMk id="4" creationId="{AA5A2B27-8A8B-43EF-AF60-BD11A6E41202}"/>
          </ac:spMkLst>
        </pc:spChg>
        <pc:spChg chg="mod">
          <ac:chgData name="Graves, Katie" userId="7900f837-0f1f-42ef-be7b-d0081bd84b40" providerId="ADAL" clId="{8BDE2C69-0887-4689-922D-944CDCBB2EE0}" dt="2023-03-23T02:11:03.376" v="240" actId="962"/>
          <ac:spMkLst>
            <pc:docMk/>
            <pc:sldMk cId="3877767816" sldId="1373"/>
            <ac:spMk id="6" creationId="{CED19662-6A06-487E-BB02-E65DD784FCBB}"/>
          </ac:spMkLst>
        </pc:spChg>
        <pc:spChg chg="mod">
          <ac:chgData name="Graves, Katie" userId="7900f837-0f1f-42ef-be7b-d0081bd84b40" providerId="ADAL" clId="{8BDE2C69-0887-4689-922D-944CDCBB2EE0}" dt="2023-03-23T02:11:19.827" v="244" actId="962"/>
          <ac:spMkLst>
            <pc:docMk/>
            <pc:sldMk cId="3877767816" sldId="1373"/>
            <ac:spMk id="9" creationId="{9F4C36D2-8DA7-4F61-ADC8-94CF525FB3DE}"/>
          </ac:spMkLst>
        </pc:spChg>
        <pc:spChg chg="mod">
          <ac:chgData name="Graves, Katie" userId="7900f837-0f1f-42ef-be7b-d0081bd84b40" providerId="ADAL" clId="{8BDE2C69-0887-4689-922D-944CDCBB2EE0}" dt="2023-03-23T02:10:55.707" v="238" actId="962"/>
          <ac:spMkLst>
            <pc:docMk/>
            <pc:sldMk cId="3877767816" sldId="1373"/>
            <ac:spMk id="14" creationId="{D7469882-B957-4F6B-82F3-08CCDE66F993}"/>
          </ac:spMkLst>
        </pc:spChg>
        <pc:picChg chg="mod">
          <ac:chgData name="Graves, Katie" userId="7900f837-0f1f-42ef-be7b-d0081bd84b40" providerId="ADAL" clId="{8BDE2C69-0887-4689-922D-944CDCBB2EE0}" dt="2023-03-23T02:15:22.784" v="540" actId="962"/>
          <ac:picMkLst>
            <pc:docMk/>
            <pc:sldMk cId="3877767816" sldId="1373"/>
            <ac:picMk id="5" creationId="{AB8291BE-A120-4EBA-87B3-E628A005E621}"/>
          </ac:picMkLst>
        </pc:picChg>
      </pc:sldChg>
      <pc:sldChg chg="modSp mod">
        <pc:chgData name="Graves, Katie" userId="7900f837-0f1f-42ef-be7b-d0081bd84b40" providerId="ADAL" clId="{8BDE2C69-0887-4689-922D-944CDCBB2EE0}" dt="2023-03-23T02:13:53.407" v="524" actId="962"/>
        <pc:sldMkLst>
          <pc:docMk/>
          <pc:sldMk cId="3343235447" sldId="1387"/>
        </pc:sldMkLst>
        <pc:spChg chg="mod">
          <ac:chgData name="Graves, Katie" userId="7900f837-0f1f-42ef-be7b-d0081bd84b40" providerId="ADAL" clId="{8BDE2C69-0887-4689-922D-944CDCBB2EE0}" dt="2023-03-23T02:12:54.710" v="252" actId="962"/>
          <ac:spMkLst>
            <pc:docMk/>
            <pc:sldMk cId="3343235447" sldId="1387"/>
            <ac:spMk id="4" creationId="{6C641CCB-346D-498E-909E-B5DDF838DC4B}"/>
          </ac:spMkLst>
        </pc:spChg>
        <pc:graphicFrameChg chg="mod">
          <ac:chgData name="Graves, Katie" userId="7900f837-0f1f-42ef-be7b-d0081bd84b40" providerId="ADAL" clId="{8BDE2C69-0887-4689-922D-944CDCBB2EE0}" dt="2023-03-23T02:13:53.407" v="524" actId="962"/>
          <ac:graphicFrameMkLst>
            <pc:docMk/>
            <pc:sldMk cId="3343235447" sldId="1387"/>
            <ac:graphicFrameMk id="5" creationId="{03277D29-6611-4453-BC91-F44F8EA6FBB3}"/>
          </ac:graphicFrameMkLst>
        </pc:graphicFrameChg>
      </pc:sldChg>
      <pc:sldChg chg="modSp mod">
        <pc:chgData name="Graves, Katie" userId="7900f837-0f1f-42ef-be7b-d0081bd84b40" providerId="ADAL" clId="{8BDE2C69-0887-4689-922D-944CDCBB2EE0}" dt="2023-03-23T02:00:59.768" v="51" actId="962"/>
        <pc:sldMkLst>
          <pc:docMk/>
          <pc:sldMk cId="419387640" sldId="1388"/>
        </pc:sldMkLst>
        <pc:spChg chg="mod">
          <ac:chgData name="Graves, Katie" userId="7900f837-0f1f-42ef-be7b-d0081bd84b40" providerId="ADAL" clId="{8BDE2C69-0887-4689-922D-944CDCBB2EE0}" dt="2023-03-23T02:00:48.061" v="48" actId="962"/>
          <ac:spMkLst>
            <pc:docMk/>
            <pc:sldMk cId="419387640" sldId="1388"/>
            <ac:spMk id="3" creationId="{8C29A560-DCA1-4795-B667-0A6CD0F65DA3}"/>
          </ac:spMkLst>
        </pc:spChg>
        <pc:spChg chg="mod">
          <ac:chgData name="Graves, Katie" userId="7900f837-0f1f-42ef-be7b-d0081bd84b40" providerId="ADAL" clId="{8BDE2C69-0887-4689-922D-944CDCBB2EE0}" dt="2023-03-23T02:00:59.768" v="51" actId="962"/>
          <ac:spMkLst>
            <pc:docMk/>
            <pc:sldMk cId="419387640" sldId="1388"/>
            <ac:spMk id="4" creationId="{219F2F0E-1E3F-4FBB-8C63-07E37970881A}"/>
          </ac:spMkLst>
        </pc:spChg>
      </pc:sldChg>
      <pc:sldChg chg="modSp mod">
        <pc:chgData name="Graves, Katie" userId="7900f837-0f1f-42ef-be7b-d0081bd84b40" providerId="ADAL" clId="{8BDE2C69-0887-4689-922D-944CDCBB2EE0}" dt="2023-03-23T02:00:37.731" v="46" actId="962"/>
        <pc:sldMkLst>
          <pc:docMk/>
          <pc:sldMk cId="222601235" sldId="1389"/>
        </pc:sldMkLst>
        <pc:spChg chg="mod">
          <ac:chgData name="Graves, Katie" userId="7900f837-0f1f-42ef-be7b-d0081bd84b40" providerId="ADAL" clId="{8BDE2C69-0887-4689-922D-944CDCBB2EE0}" dt="2023-03-23T02:00:37.731" v="46" actId="962"/>
          <ac:spMkLst>
            <pc:docMk/>
            <pc:sldMk cId="222601235" sldId="1389"/>
            <ac:spMk id="3" creationId="{8C29A560-DCA1-4795-B667-0A6CD0F65DA3}"/>
          </ac:spMkLst>
        </pc:spChg>
        <pc:spChg chg="mod">
          <ac:chgData name="Graves, Katie" userId="7900f837-0f1f-42ef-be7b-d0081bd84b40" providerId="ADAL" clId="{8BDE2C69-0887-4689-922D-944CDCBB2EE0}" dt="2023-03-23T02:00:31.732" v="44" actId="962"/>
          <ac:spMkLst>
            <pc:docMk/>
            <pc:sldMk cId="222601235" sldId="1389"/>
            <ac:spMk id="4" creationId="{219F2F0E-1E3F-4FBB-8C63-07E37970881A}"/>
          </ac:spMkLst>
        </pc:spChg>
      </pc:sldChg>
      <pc:sldChg chg="modSp mod">
        <pc:chgData name="Graves, Katie" userId="7900f837-0f1f-42ef-be7b-d0081bd84b40" providerId="ADAL" clId="{8BDE2C69-0887-4689-922D-944CDCBB2EE0}" dt="2023-03-23T02:02:18.212" v="68" actId="962"/>
        <pc:sldMkLst>
          <pc:docMk/>
          <pc:sldMk cId="14285450" sldId="1390"/>
        </pc:sldMkLst>
        <pc:spChg chg="mod">
          <ac:chgData name="Graves, Katie" userId="7900f837-0f1f-42ef-be7b-d0081bd84b40" providerId="ADAL" clId="{8BDE2C69-0887-4689-922D-944CDCBB2EE0}" dt="2023-03-23T02:02:10.384" v="66" actId="962"/>
          <ac:spMkLst>
            <pc:docMk/>
            <pc:sldMk cId="14285450" sldId="1390"/>
            <ac:spMk id="3" creationId="{8C29A560-DCA1-4795-B667-0A6CD0F65DA3}"/>
          </ac:spMkLst>
        </pc:spChg>
        <pc:spChg chg="mod">
          <ac:chgData name="Graves, Katie" userId="7900f837-0f1f-42ef-be7b-d0081bd84b40" providerId="ADAL" clId="{8BDE2C69-0887-4689-922D-944CDCBB2EE0}" dt="2023-03-23T02:02:18.212" v="68" actId="962"/>
          <ac:spMkLst>
            <pc:docMk/>
            <pc:sldMk cId="14285450" sldId="1390"/>
            <ac:spMk id="5" creationId="{BD3A6E55-1922-4F15-8C76-75BE6FF896E3}"/>
          </ac:spMkLst>
        </pc:spChg>
      </pc:sldChg>
      <pc:sldChg chg="modSp mod">
        <pc:chgData name="Graves, Katie" userId="7900f837-0f1f-42ef-be7b-d0081bd84b40" providerId="ADAL" clId="{8BDE2C69-0887-4689-922D-944CDCBB2EE0}" dt="2023-03-23T02:20:37.111" v="932" actId="962"/>
        <pc:sldMkLst>
          <pc:docMk/>
          <pc:sldMk cId="1042212852" sldId="1392"/>
        </pc:sldMkLst>
        <pc:spChg chg="mod">
          <ac:chgData name="Graves, Katie" userId="7900f837-0f1f-42ef-be7b-d0081bd84b40" providerId="ADAL" clId="{8BDE2C69-0887-4689-922D-944CDCBB2EE0}" dt="2023-03-23T02:20:37.111" v="932" actId="962"/>
          <ac:spMkLst>
            <pc:docMk/>
            <pc:sldMk cId="1042212852" sldId="1392"/>
            <ac:spMk id="4" creationId="{E690AD35-D6F2-4604-AD0F-521D716725F9}"/>
          </ac:spMkLst>
        </pc:spChg>
        <pc:spChg chg="mod">
          <ac:chgData name="Graves, Katie" userId="7900f837-0f1f-42ef-be7b-d0081bd84b40" providerId="ADAL" clId="{8BDE2C69-0887-4689-922D-944CDCBB2EE0}" dt="2023-03-23T02:20:01.556" v="669" actId="962"/>
          <ac:spMkLst>
            <pc:docMk/>
            <pc:sldMk cId="1042212852" sldId="1392"/>
            <ac:spMk id="97284" creationId="{00000000-0000-0000-0000-000000000000}"/>
          </ac:spMkLst>
        </pc:spChg>
        <pc:graphicFrameChg chg="mod">
          <ac:chgData name="Graves, Katie" userId="7900f837-0f1f-42ef-be7b-d0081bd84b40" providerId="ADAL" clId="{8BDE2C69-0887-4689-922D-944CDCBB2EE0}" dt="2023-03-23T02:20:29.630" v="931" actId="962"/>
          <ac:graphicFrameMkLst>
            <pc:docMk/>
            <pc:sldMk cId="1042212852" sldId="1392"/>
            <ac:graphicFrameMk id="8" creationId="{F020AD3B-3877-4E08-A9D7-1DC340E579E2}"/>
          </ac:graphicFrameMkLst>
        </pc:graphicFrameChg>
      </pc:sldChg>
    </pc:docChg>
  </pc:docChgLst>
</pc:chgInfo>
</file>

<file path=ppt/comments/modernComment_104_234A7F43.xml><?xml version="1.0" encoding="utf-8"?>
<p188:cmLst xmlns:a="http://schemas.openxmlformats.org/drawingml/2006/main" xmlns:r="http://schemas.openxmlformats.org/officeDocument/2006/relationships" xmlns:p188="http://schemas.microsoft.com/office/powerpoint/2018/8/main">
  <p188:cm id="{91C4F981-24E9-4006-BAFD-7D014ADCB3CE}" authorId="{DA6F8A81-3088-E4E6-905A-BE80EA3743DF}" created="2022-10-03T01:55:21.006">
    <pc:sldMkLst xmlns:pc="http://schemas.microsoft.com/office/powerpoint/2013/main/command">
      <pc:docMk/>
      <pc:sldMk cId="592084803" sldId="260"/>
    </pc:sldMkLst>
    <p188:txBody>
      <a:bodyPr/>
      <a:lstStyle/>
      <a:p>
        <a:r>
          <a:rPr lang="en-US"/>
          <a:t>added ...objective and goal levels</a:t>
        </a:r>
      </a:p>
    </p188:txBody>
  </p188:cm>
</p188:cmLst>
</file>

<file path=ppt/comments/modernComment_526_C1BF6580.xml><?xml version="1.0" encoding="utf-8"?>
<p188:cmLst xmlns:a="http://schemas.openxmlformats.org/drawingml/2006/main" xmlns:r="http://schemas.openxmlformats.org/officeDocument/2006/relationships" xmlns:p188="http://schemas.microsoft.com/office/powerpoint/2018/8/main">
  <p188:cm id="{D75B5CAA-5D66-472D-B498-3BE0F3DEECA1}" authorId="{DA6F8A81-3088-E4E6-905A-BE80EA3743DF}" created="2022-10-03T02:06:25.407">
    <ac:deMkLst xmlns:ac="http://schemas.microsoft.com/office/drawing/2013/main/command">
      <pc:docMk xmlns:pc="http://schemas.microsoft.com/office/powerpoint/2013/main/command"/>
      <pc:sldMk xmlns:pc="http://schemas.microsoft.com/office/powerpoint/2013/main/command" cId="3250546048" sldId="1318"/>
      <ac:spMk id="3" creationId="{899D53A3-0873-4795-B6D8-E299669A3614}"/>
    </ac:deMkLst>
    <p188:txBody>
      <a:bodyPr/>
      <a:lstStyle/>
      <a:p>
        <a:r>
          <a:rPr lang="en-US"/>
          <a:t>Change from "Should include" to "For each indicator:</a:t>
        </a:r>
      </a:p>
    </p188:txBody>
  </p188:cm>
</p188:cmLst>
</file>

<file path=ppt/comments/modernComment_527_B78EAE48.xml><?xml version="1.0" encoding="utf-8"?>
<p188:cmLst xmlns:a="http://schemas.openxmlformats.org/drawingml/2006/main" xmlns:r="http://schemas.openxmlformats.org/officeDocument/2006/relationships" xmlns:p188="http://schemas.microsoft.com/office/powerpoint/2018/8/main">
  <p188:cm id="{2EA53D37-B28A-443D-AF86-173AFC9E9C24}" authorId="{DA6F8A81-3088-E4E6-905A-BE80EA3743DF}" created="2022-10-03T02:18:07.407">
    <ac:txMkLst xmlns:ac="http://schemas.microsoft.com/office/drawing/2013/main/command">
      <pc:docMk xmlns:pc="http://schemas.microsoft.com/office/powerpoint/2013/main/command"/>
      <pc:sldMk xmlns:pc="http://schemas.microsoft.com/office/powerpoint/2013/main/command" cId="3079581256" sldId="1319"/>
      <ac:spMk id="3" creationId="{7F6E15F0-E5D0-4DAB-BE03-C526799FF2CE}"/>
      <ac:txMk cp="141">
        <ac:context len="613" hash="2168404853"/>
      </ac:txMk>
    </ac:txMkLst>
    <p188:pos x="5657695" y="940936"/>
    <p188:txBody>
      <a:bodyPr/>
      <a:lstStyle/>
      <a:p>
        <a:r>
          <a:rPr lang="en-US"/>
          <a:t>Deleted "Annex 7: Indicator Library (DOL internal drive"  This isn't relevant for grantees since it is not available to them.  
</a:t>
        </a:r>
      </a:p>
    </p188:txBody>
  </p188:cm>
  <p188:cm id="{01A916D6-4EB7-4D48-96D3-0BC1A8CAF40A}" authorId="{DA6F8A81-3088-E4E6-905A-BE80EA3743DF}" created="2022-10-03T02:21:28.194">
    <ac:txMkLst xmlns:ac="http://schemas.microsoft.com/office/drawing/2013/main/command">
      <pc:docMk xmlns:pc="http://schemas.microsoft.com/office/powerpoint/2013/main/command"/>
      <pc:sldMk xmlns:pc="http://schemas.microsoft.com/office/powerpoint/2013/main/command" cId="3079581256" sldId="1319"/>
      <ac:spMk id="3" creationId="{7F6E15F0-E5D0-4DAB-BE03-C526799FF2CE}"/>
      <ac:txMk cp="483" len="14">
        <ac:context len="613" hash="2168404853"/>
      </ac:txMk>
    </ac:txMkLst>
    <p188:pos x="2562070" y="3598411"/>
    <p188:txBody>
      <a:bodyPr/>
      <a:lstStyle/>
      <a:p>
        <a:r>
          <a:rPr lang="en-US"/>
          <a:t>Added "for"  to the first bullet.   Took off the "s" from the word Introductions on the last bullet.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B97D6-753B-4F95-837C-16CD0D4D5D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B0FACAC-96FD-4C05-8723-CDD688B56126}">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3600" b="1" dirty="0">
              <a:solidFill>
                <a:srgbClr val="002060"/>
              </a:solidFill>
            </a:rPr>
            <a:t>Are they Direct?</a:t>
          </a:r>
          <a:endParaRPr lang="en-US" sz="3600" dirty="0">
            <a:solidFill>
              <a:srgbClr val="002060"/>
            </a:solidFill>
          </a:endParaRPr>
        </a:p>
      </dgm:t>
      <dgm:extLst>
        <a:ext uri="{E40237B7-FDA0-4F09-8148-C483321AD2D9}">
          <dgm14:cNvPr xmlns:dgm14="http://schemas.microsoft.com/office/drawing/2010/diagram" id="0" name="" descr="Questions: &#10;Are they direct? &#10;Are they objective? &#10;Are they adequate? &#10;Are they practical? "/>
        </a:ext>
      </dgm:extLst>
    </dgm:pt>
    <dgm:pt modelId="{83B1C768-8991-4E0C-826F-4811F69A950C}" type="parTrans" cxnId="{56A46699-D26F-4F3B-AE0B-B3D34C11F96B}">
      <dgm:prSet/>
      <dgm:spPr/>
      <dgm:t>
        <a:bodyPr/>
        <a:lstStyle/>
        <a:p>
          <a:endParaRPr lang="en-US"/>
        </a:p>
      </dgm:t>
    </dgm:pt>
    <dgm:pt modelId="{B3E27491-1CA5-4E88-99AB-B5949D10BD2C}" type="sibTrans" cxnId="{56A46699-D26F-4F3B-AE0B-B3D34C11F96B}">
      <dgm:prSet/>
      <dgm:spPr/>
      <dgm:t>
        <a:bodyPr/>
        <a:lstStyle/>
        <a:p>
          <a:endParaRPr lang="en-US"/>
        </a:p>
      </dgm:t>
    </dgm:pt>
    <dgm:pt modelId="{29D71835-C3C0-471B-A6F5-B279EFA6AC1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3600" b="1" dirty="0">
              <a:solidFill>
                <a:srgbClr val="002060"/>
              </a:solidFill>
            </a:rPr>
            <a:t>Are they Adequate? </a:t>
          </a:r>
          <a:endParaRPr lang="en-US" sz="3600" dirty="0">
            <a:solidFill>
              <a:srgbClr val="002060"/>
            </a:solidFill>
          </a:endParaRPr>
        </a:p>
      </dgm:t>
    </dgm:pt>
    <dgm:pt modelId="{6A17FFF0-0772-4408-B58C-0562C4C598BC}" type="parTrans" cxnId="{B2AF0B44-C36B-4F27-BDC5-D3501C935829}">
      <dgm:prSet/>
      <dgm:spPr/>
      <dgm:t>
        <a:bodyPr/>
        <a:lstStyle/>
        <a:p>
          <a:endParaRPr lang="en-US"/>
        </a:p>
      </dgm:t>
    </dgm:pt>
    <dgm:pt modelId="{5FF4A7F0-E82D-45B6-B501-0FC3745F03B2}" type="sibTrans" cxnId="{B2AF0B44-C36B-4F27-BDC5-D3501C935829}">
      <dgm:prSet/>
      <dgm:spPr/>
      <dgm:t>
        <a:bodyPr/>
        <a:lstStyle/>
        <a:p>
          <a:endParaRPr lang="en-US"/>
        </a:p>
      </dgm:t>
    </dgm:pt>
    <dgm:pt modelId="{407443AF-CCEB-4B0D-B479-5B8BB802016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3600" b="1" dirty="0">
              <a:solidFill>
                <a:srgbClr val="002060"/>
              </a:solidFill>
            </a:rPr>
            <a:t>Are they Practical? </a:t>
          </a:r>
          <a:endParaRPr lang="en-US" sz="3600" b="0" dirty="0">
            <a:solidFill>
              <a:srgbClr val="002060"/>
            </a:solidFill>
          </a:endParaRPr>
        </a:p>
      </dgm:t>
    </dgm:pt>
    <dgm:pt modelId="{E24BDD93-A128-4B19-9D04-0C17DB2D1244}" type="parTrans" cxnId="{469642B5-4327-474E-B0FB-D5B8F36DF728}">
      <dgm:prSet/>
      <dgm:spPr/>
      <dgm:t>
        <a:bodyPr/>
        <a:lstStyle/>
        <a:p>
          <a:endParaRPr lang="en-US"/>
        </a:p>
      </dgm:t>
    </dgm:pt>
    <dgm:pt modelId="{B5CD53DD-AAB5-4774-902C-6F9FC5374AEF}" type="sibTrans" cxnId="{469642B5-4327-474E-B0FB-D5B8F36DF728}">
      <dgm:prSet/>
      <dgm:spPr/>
      <dgm:t>
        <a:bodyPr/>
        <a:lstStyle/>
        <a:p>
          <a:endParaRPr lang="en-US"/>
        </a:p>
      </dgm:t>
    </dgm:pt>
    <dgm:pt modelId="{60801AD0-6232-4ED9-98C1-584291BD2762}">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US" sz="3600" b="1" dirty="0">
              <a:solidFill>
                <a:srgbClr val="002060"/>
              </a:solidFill>
            </a:rPr>
            <a:t>Are they Objective? </a:t>
          </a:r>
          <a:endParaRPr lang="en-US" sz="3600" dirty="0">
            <a:solidFill>
              <a:srgbClr val="002060"/>
            </a:solidFill>
          </a:endParaRPr>
        </a:p>
      </dgm:t>
    </dgm:pt>
    <dgm:pt modelId="{8A55F27B-51A2-442D-A50D-A655614FEB2B}" type="parTrans" cxnId="{E7269E24-4E77-44E1-90B3-BB6826E2FA84}">
      <dgm:prSet/>
      <dgm:spPr/>
      <dgm:t>
        <a:bodyPr/>
        <a:lstStyle/>
        <a:p>
          <a:endParaRPr lang="en-US"/>
        </a:p>
      </dgm:t>
    </dgm:pt>
    <dgm:pt modelId="{6BCE0C65-5B83-4960-8ADC-08E30BD724F0}" type="sibTrans" cxnId="{E7269E24-4E77-44E1-90B3-BB6826E2FA84}">
      <dgm:prSet/>
      <dgm:spPr/>
      <dgm:t>
        <a:bodyPr/>
        <a:lstStyle/>
        <a:p>
          <a:endParaRPr lang="en-US"/>
        </a:p>
      </dgm:t>
    </dgm:pt>
    <dgm:pt modelId="{1C76F333-5DE9-4462-9F0E-6CA7712A7E1D}">
      <dgm:prSet phldrT="[Text]" custT="1">
        <dgm:style>
          <a:lnRef idx="1">
            <a:schemeClr val="accent6"/>
          </a:lnRef>
          <a:fillRef idx="2">
            <a:schemeClr val="accent6"/>
          </a:fillRef>
          <a:effectRef idx="1">
            <a:schemeClr val="accent6"/>
          </a:effectRef>
          <a:fontRef idx="minor">
            <a:schemeClr val="dk1"/>
          </a:fontRef>
        </dgm:style>
      </dgm:prSet>
      <dgm:spPr/>
      <dgm:t>
        <a:bodyPr/>
        <a:lstStyle/>
        <a:p>
          <a:pPr marL="288925" lvl="1" indent="-288925" algn="l" defTabSz="889000">
            <a:lnSpc>
              <a:spcPct val="90000"/>
            </a:lnSpc>
            <a:spcBef>
              <a:spcPct val="0"/>
            </a:spcBef>
            <a:spcAft>
              <a:spcPct val="15000"/>
            </a:spcAft>
            <a:buFont typeface="Arial" panose="020B0604020202020204" pitchFamily="34" charset="0"/>
            <a:buChar char="•"/>
          </a:pPr>
          <a:r>
            <a:rPr lang="en-US" sz="1800" kern="1200" dirty="0">
              <a:latin typeface="+mn-lt"/>
            </a:rPr>
            <a:t>Does it measure exactly the result it is intended to measure?</a:t>
          </a:r>
          <a:endParaRPr lang="en-US" sz="1800" kern="1200" dirty="0">
            <a:solidFill>
              <a:prstClr val="black">
                <a:hueOff val="0"/>
                <a:satOff val="0"/>
                <a:lumOff val="0"/>
                <a:alphaOff val="0"/>
              </a:prstClr>
            </a:solidFill>
            <a:latin typeface="+mn-lt"/>
            <a:ea typeface="+mn-ea"/>
            <a:cs typeface="+mn-cs"/>
          </a:endParaRPr>
        </a:p>
      </dgm:t>
      <dgm:extLst>
        <a:ext uri="{E40237B7-FDA0-4F09-8148-C483321AD2D9}">
          <dgm14:cNvPr xmlns:dgm14="http://schemas.microsoft.com/office/drawing/2010/diagram" id="0" name="" descr="Does it measure exactly the result it is intended to measure?&#10;If it is a proxy, is it as directly related to the relevant result as possible?&#10;"/>
        </a:ext>
      </dgm:extLst>
    </dgm:pt>
    <dgm:pt modelId="{B03FBFB5-E851-4EC4-91A1-6532801FF723}" type="sibTrans" cxnId="{A24C109A-479E-438A-8695-A0DC879CBDCA}">
      <dgm:prSet/>
      <dgm:spPr/>
      <dgm:t>
        <a:bodyPr/>
        <a:lstStyle/>
        <a:p>
          <a:endParaRPr lang="en-US"/>
        </a:p>
      </dgm:t>
    </dgm:pt>
    <dgm:pt modelId="{582B43D3-4555-4001-A664-C071C8585F09}" type="parTrans" cxnId="{A24C109A-479E-438A-8695-A0DC879CBDCA}">
      <dgm:prSet/>
      <dgm:spPr/>
      <dgm:t>
        <a:bodyPr/>
        <a:lstStyle/>
        <a:p>
          <a:endParaRPr lang="en-US"/>
        </a:p>
      </dgm:t>
    </dgm:pt>
    <dgm:pt modelId="{077876BE-8879-40C3-BF10-C31FAF57AED9}">
      <dgm:prSet custT="1"/>
      <dgm:spPr/>
      <dgm:t>
        <a:bodyPr/>
        <a:lstStyle/>
        <a:p>
          <a:pPr marL="288925" indent="-288925">
            <a:buFont typeface="Arial" panose="020B0604020202020204" pitchFamily="34" charset="0"/>
            <a:buChar char="•"/>
          </a:pPr>
          <a:r>
            <a:rPr lang="en-US" sz="1800" dirty="0">
              <a:latin typeface="+mn-lt"/>
            </a:rPr>
            <a:t>If it is a proxy, is it as directly related to the relevant result as possible?</a:t>
          </a:r>
        </a:p>
      </dgm:t>
    </dgm:pt>
    <dgm:pt modelId="{827381D8-AF0A-4030-BB5B-C1A77F9152F5}" type="sibTrans" cxnId="{55CF8B0A-6E7E-4985-A351-B2DF959EC0D4}">
      <dgm:prSet/>
      <dgm:spPr/>
      <dgm:t>
        <a:bodyPr/>
        <a:lstStyle/>
        <a:p>
          <a:endParaRPr lang="en-US"/>
        </a:p>
      </dgm:t>
    </dgm:pt>
    <dgm:pt modelId="{69D11CB4-4FE1-4D97-9B0C-0406E86B8572}" type="parTrans" cxnId="{55CF8B0A-6E7E-4985-A351-B2DF959EC0D4}">
      <dgm:prSet/>
      <dgm:spPr/>
      <dgm:t>
        <a:bodyPr/>
        <a:lstStyle/>
        <a:p>
          <a:endParaRPr lang="en-US"/>
        </a:p>
      </dgm:t>
    </dgm:pt>
    <dgm:pt modelId="{ED6C4845-6D21-4B6D-9E98-40FC9A110A26}" type="pres">
      <dgm:prSet presAssocID="{D75B97D6-753B-4F95-837C-16CD0D4D5DE2}" presName="Name0" presStyleCnt="0">
        <dgm:presLayoutVars>
          <dgm:dir/>
          <dgm:animLvl val="lvl"/>
          <dgm:resizeHandles val="exact"/>
        </dgm:presLayoutVars>
      </dgm:prSet>
      <dgm:spPr/>
    </dgm:pt>
    <dgm:pt modelId="{E3B262A4-5611-4758-B75D-1AB2079EF2D9}" type="pres">
      <dgm:prSet presAssocID="{0B0FACAC-96FD-4C05-8723-CDD688B56126}" presName="linNode" presStyleCnt="0"/>
      <dgm:spPr/>
    </dgm:pt>
    <dgm:pt modelId="{6D465D0B-E800-4B0A-BCE7-DD7C79D55F8B}" type="pres">
      <dgm:prSet presAssocID="{0B0FACAC-96FD-4C05-8723-CDD688B56126}" presName="parentText" presStyleLbl="node1" presStyleIdx="0" presStyleCnt="4" custScaleX="64656" custScaleY="70967" custLinFactNeighborX="121" custLinFactNeighborY="688">
        <dgm:presLayoutVars>
          <dgm:chMax val="1"/>
          <dgm:bulletEnabled val="1"/>
        </dgm:presLayoutVars>
      </dgm:prSet>
      <dgm:spPr/>
    </dgm:pt>
    <dgm:pt modelId="{D381706C-7878-449D-B4E0-9C1DF94F2690}" type="pres">
      <dgm:prSet presAssocID="{0B0FACAC-96FD-4C05-8723-CDD688B56126}" presName="descendantText" presStyleLbl="alignAccFollowNode1" presStyleIdx="0" presStyleCnt="1" custScaleX="117743" custScaleY="76921" custLinFactNeighborX="489" custLinFactNeighborY="-536">
        <dgm:presLayoutVars>
          <dgm:bulletEnabled val="1"/>
        </dgm:presLayoutVars>
      </dgm:prSet>
      <dgm:spPr/>
    </dgm:pt>
    <dgm:pt modelId="{6A42DAE7-21BB-402C-A2AF-2E62432990AA}" type="pres">
      <dgm:prSet presAssocID="{B3E27491-1CA5-4E88-99AB-B5949D10BD2C}" presName="sp" presStyleCnt="0"/>
      <dgm:spPr/>
    </dgm:pt>
    <dgm:pt modelId="{D5912C63-F2AB-4033-90FA-9A15E57761A1}" type="pres">
      <dgm:prSet presAssocID="{60801AD0-6232-4ED9-98C1-584291BD2762}" presName="linNode" presStyleCnt="0"/>
      <dgm:spPr/>
    </dgm:pt>
    <dgm:pt modelId="{ACB1C2A1-F1F6-4468-80D7-719E42862C0A}" type="pres">
      <dgm:prSet presAssocID="{60801AD0-6232-4ED9-98C1-584291BD2762}" presName="parentText" presStyleLbl="node1" presStyleIdx="1" presStyleCnt="4" custScaleX="64656" custScaleY="76635" custLinFactNeighborX="154" custLinFactNeighborY="-2702">
        <dgm:presLayoutVars>
          <dgm:chMax val="1"/>
          <dgm:bulletEnabled val="1"/>
        </dgm:presLayoutVars>
      </dgm:prSet>
      <dgm:spPr/>
    </dgm:pt>
    <dgm:pt modelId="{97C2C122-442F-45F9-A5C0-62A7822B2CDC}" type="pres">
      <dgm:prSet presAssocID="{6BCE0C65-5B83-4960-8ADC-08E30BD724F0}" presName="sp" presStyleCnt="0"/>
      <dgm:spPr/>
    </dgm:pt>
    <dgm:pt modelId="{0DE12A50-A3A0-4580-A22B-C5CA6C66E5FA}" type="pres">
      <dgm:prSet presAssocID="{29D71835-C3C0-471B-A6F5-B279EFA6AC10}" presName="linNode" presStyleCnt="0"/>
      <dgm:spPr/>
    </dgm:pt>
    <dgm:pt modelId="{3CA5AFB4-A3DB-422B-8AD4-0A5D6C12F0E8}" type="pres">
      <dgm:prSet presAssocID="{29D71835-C3C0-471B-A6F5-B279EFA6AC10}" presName="parentText" presStyleLbl="node1" presStyleIdx="2" presStyleCnt="4" custScaleX="64656" custLinFactNeighborX="154" custLinFactNeighborY="-2702">
        <dgm:presLayoutVars>
          <dgm:chMax val="1"/>
          <dgm:bulletEnabled val="1"/>
        </dgm:presLayoutVars>
      </dgm:prSet>
      <dgm:spPr/>
    </dgm:pt>
    <dgm:pt modelId="{C7D7751C-9949-42D5-AB05-1164D961A4B6}" type="pres">
      <dgm:prSet presAssocID="{5FF4A7F0-E82D-45B6-B501-0FC3745F03B2}" presName="sp" presStyleCnt="0"/>
      <dgm:spPr/>
    </dgm:pt>
    <dgm:pt modelId="{6CFD2F8D-E00F-4318-BD65-D38B7C5ED118}" type="pres">
      <dgm:prSet presAssocID="{407443AF-CCEB-4B0D-B479-5B8BB8020160}" presName="linNode" presStyleCnt="0"/>
      <dgm:spPr/>
    </dgm:pt>
    <dgm:pt modelId="{E3B5DBB7-D378-41B8-AFA5-1990310A029F}" type="pres">
      <dgm:prSet presAssocID="{407443AF-CCEB-4B0D-B479-5B8BB8020160}" presName="parentText" presStyleLbl="node1" presStyleIdx="3" presStyleCnt="4" custScaleX="64656" custScaleY="69590" custLinFactNeighborX="154" custLinFactNeighborY="-2702">
        <dgm:presLayoutVars>
          <dgm:chMax val="1"/>
          <dgm:bulletEnabled val="1"/>
        </dgm:presLayoutVars>
      </dgm:prSet>
      <dgm:spPr/>
    </dgm:pt>
  </dgm:ptLst>
  <dgm:cxnLst>
    <dgm:cxn modelId="{55CF8B0A-6E7E-4985-A351-B2DF959EC0D4}" srcId="{0B0FACAC-96FD-4C05-8723-CDD688B56126}" destId="{077876BE-8879-40C3-BF10-C31FAF57AED9}" srcOrd="1" destOrd="0" parTransId="{69D11CB4-4FE1-4D97-9B0C-0406E86B8572}" sibTransId="{827381D8-AF0A-4030-BB5B-C1A77F9152F5}"/>
    <dgm:cxn modelId="{E7269E24-4E77-44E1-90B3-BB6826E2FA84}" srcId="{D75B97D6-753B-4F95-837C-16CD0D4D5DE2}" destId="{60801AD0-6232-4ED9-98C1-584291BD2762}" srcOrd="1" destOrd="0" parTransId="{8A55F27B-51A2-442D-A50D-A655614FEB2B}" sibTransId="{6BCE0C65-5B83-4960-8ADC-08E30BD724F0}"/>
    <dgm:cxn modelId="{C1958936-B8FC-4F23-810F-DB03E7D9DA86}" type="presOf" srcId="{1C76F333-5DE9-4462-9F0E-6CA7712A7E1D}" destId="{D381706C-7878-449D-B4E0-9C1DF94F2690}" srcOrd="0" destOrd="0" presId="urn:microsoft.com/office/officeart/2005/8/layout/vList5"/>
    <dgm:cxn modelId="{B2AF0B44-C36B-4F27-BDC5-D3501C935829}" srcId="{D75B97D6-753B-4F95-837C-16CD0D4D5DE2}" destId="{29D71835-C3C0-471B-A6F5-B279EFA6AC10}" srcOrd="2" destOrd="0" parTransId="{6A17FFF0-0772-4408-B58C-0562C4C598BC}" sibTransId="{5FF4A7F0-E82D-45B6-B501-0FC3745F03B2}"/>
    <dgm:cxn modelId="{CEF36B65-76A1-45AA-A6CF-47E0A33C7F26}" type="presOf" srcId="{60801AD0-6232-4ED9-98C1-584291BD2762}" destId="{ACB1C2A1-F1F6-4468-80D7-719E42862C0A}" srcOrd="0" destOrd="0" presId="urn:microsoft.com/office/officeart/2005/8/layout/vList5"/>
    <dgm:cxn modelId="{46150052-6C91-4EF3-AAA4-3E27C930B14A}" type="presOf" srcId="{407443AF-CCEB-4B0D-B479-5B8BB8020160}" destId="{E3B5DBB7-D378-41B8-AFA5-1990310A029F}" srcOrd="0" destOrd="0" presId="urn:microsoft.com/office/officeart/2005/8/layout/vList5"/>
    <dgm:cxn modelId="{33CFCF86-0659-4D07-BC0F-E92D77083A3B}" type="presOf" srcId="{29D71835-C3C0-471B-A6F5-B279EFA6AC10}" destId="{3CA5AFB4-A3DB-422B-8AD4-0A5D6C12F0E8}" srcOrd="0" destOrd="0" presId="urn:microsoft.com/office/officeart/2005/8/layout/vList5"/>
    <dgm:cxn modelId="{54EB7993-3AEA-43AD-B7D7-F960DB731960}" type="presOf" srcId="{0B0FACAC-96FD-4C05-8723-CDD688B56126}" destId="{6D465D0B-E800-4B0A-BCE7-DD7C79D55F8B}" srcOrd="0" destOrd="0" presId="urn:microsoft.com/office/officeart/2005/8/layout/vList5"/>
    <dgm:cxn modelId="{56A46699-D26F-4F3B-AE0B-B3D34C11F96B}" srcId="{D75B97D6-753B-4F95-837C-16CD0D4D5DE2}" destId="{0B0FACAC-96FD-4C05-8723-CDD688B56126}" srcOrd="0" destOrd="0" parTransId="{83B1C768-8991-4E0C-826F-4811F69A950C}" sibTransId="{B3E27491-1CA5-4E88-99AB-B5949D10BD2C}"/>
    <dgm:cxn modelId="{A24C109A-479E-438A-8695-A0DC879CBDCA}" srcId="{0B0FACAC-96FD-4C05-8723-CDD688B56126}" destId="{1C76F333-5DE9-4462-9F0E-6CA7712A7E1D}" srcOrd="0" destOrd="0" parTransId="{582B43D3-4555-4001-A664-C071C8585F09}" sibTransId="{B03FBFB5-E851-4EC4-91A1-6532801FF723}"/>
    <dgm:cxn modelId="{D8FF99A9-6BA5-40BC-9809-57F90087EE16}" type="presOf" srcId="{077876BE-8879-40C3-BF10-C31FAF57AED9}" destId="{D381706C-7878-449D-B4E0-9C1DF94F2690}" srcOrd="0" destOrd="1" presId="urn:microsoft.com/office/officeart/2005/8/layout/vList5"/>
    <dgm:cxn modelId="{469642B5-4327-474E-B0FB-D5B8F36DF728}" srcId="{D75B97D6-753B-4F95-837C-16CD0D4D5DE2}" destId="{407443AF-CCEB-4B0D-B479-5B8BB8020160}" srcOrd="3" destOrd="0" parTransId="{E24BDD93-A128-4B19-9D04-0C17DB2D1244}" sibTransId="{B5CD53DD-AAB5-4774-902C-6F9FC5374AEF}"/>
    <dgm:cxn modelId="{AA7A26D4-0BA2-48BB-955F-9D49390FCF6E}" type="presOf" srcId="{D75B97D6-753B-4F95-837C-16CD0D4D5DE2}" destId="{ED6C4845-6D21-4B6D-9E98-40FC9A110A26}" srcOrd="0" destOrd="0" presId="urn:microsoft.com/office/officeart/2005/8/layout/vList5"/>
    <dgm:cxn modelId="{C4964166-1F01-4008-B17C-1DC3DF6A72B5}" type="presParOf" srcId="{ED6C4845-6D21-4B6D-9E98-40FC9A110A26}" destId="{E3B262A4-5611-4758-B75D-1AB2079EF2D9}" srcOrd="0" destOrd="0" presId="urn:microsoft.com/office/officeart/2005/8/layout/vList5"/>
    <dgm:cxn modelId="{6AE84E2E-3025-476F-AE39-0BC9BB0674CC}" type="presParOf" srcId="{E3B262A4-5611-4758-B75D-1AB2079EF2D9}" destId="{6D465D0B-E800-4B0A-BCE7-DD7C79D55F8B}" srcOrd="0" destOrd="0" presId="urn:microsoft.com/office/officeart/2005/8/layout/vList5"/>
    <dgm:cxn modelId="{C2C39AEF-918C-47F8-9AEF-EB018698BA30}" type="presParOf" srcId="{E3B262A4-5611-4758-B75D-1AB2079EF2D9}" destId="{D381706C-7878-449D-B4E0-9C1DF94F2690}" srcOrd="1" destOrd="0" presId="urn:microsoft.com/office/officeart/2005/8/layout/vList5"/>
    <dgm:cxn modelId="{1B3327B5-99A1-470C-96B4-073D7997E5DF}" type="presParOf" srcId="{ED6C4845-6D21-4B6D-9E98-40FC9A110A26}" destId="{6A42DAE7-21BB-402C-A2AF-2E62432990AA}" srcOrd="1" destOrd="0" presId="urn:microsoft.com/office/officeart/2005/8/layout/vList5"/>
    <dgm:cxn modelId="{F077E432-DA10-4383-8283-623EADEBA1F9}" type="presParOf" srcId="{ED6C4845-6D21-4B6D-9E98-40FC9A110A26}" destId="{D5912C63-F2AB-4033-90FA-9A15E57761A1}" srcOrd="2" destOrd="0" presId="urn:microsoft.com/office/officeart/2005/8/layout/vList5"/>
    <dgm:cxn modelId="{0D050339-9941-4360-972A-0AEE5CCC850A}" type="presParOf" srcId="{D5912C63-F2AB-4033-90FA-9A15E57761A1}" destId="{ACB1C2A1-F1F6-4468-80D7-719E42862C0A}" srcOrd="0" destOrd="0" presId="urn:microsoft.com/office/officeart/2005/8/layout/vList5"/>
    <dgm:cxn modelId="{743EB91F-341E-45FF-B011-7040A5776802}" type="presParOf" srcId="{ED6C4845-6D21-4B6D-9E98-40FC9A110A26}" destId="{97C2C122-442F-45F9-A5C0-62A7822B2CDC}" srcOrd="3" destOrd="0" presId="urn:microsoft.com/office/officeart/2005/8/layout/vList5"/>
    <dgm:cxn modelId="{28A78FB7-FFBB-4549-8E48-8F8CA2766F51}" type="presParOf" srcId="{ED6C4845-6D21-4B6D-9E98-40FC9A110A26}" destId="{0DE12A50-A3A0-4580-A22B-C5CA6C66E5FA}" srcOrd="4" destOrd="0" presId="urn:microsoft.com/office/officeart/2005/8/layout/vList5"/>
    <dgm:cxn modelId="{97BF3CD4-AD1F-4C6B-874B-B0C4E3FDBC40}" type="presParOf" srcId="{0DE12A50-A3A0-4580-A22B-C5CA6C66E5FA}" destId="{3CA5AFB4-A3DB-422B-8AD4-0A5D6C12F0E8}" srcOrd="0" destOrd="0" presId="urn:microsoft.com/office/officeart/2005/8/layout/vList5"/>
    <dgm:cxn modelId="{EDEB773B-1E48-43ED-A0FD-3B4C0D4BFD98}" type="presParOf" srcId="{ED6C4845-6D21-4B6D-9E98-40FC9A110A26}" destId="{C7D7751C-9949-42D5-AB05-1164D961A4B6}" srcOrd="5" destOrd="0" presId="urn:microsoft.com/office/officeart/2005/8/layout/vList5"/>
    <dgm:cxn modelId="{A2EFEAA2-3372-49F5-9F68-B04CEF5B6D54}" type="presParOf" srcId="{ED6C4845-6D21-4B6D-9E98-40FC9A110A26}" destId="{6CFD2F8D-E00F-4318-BD65-D38B7C5ED118}" srcOrd="6" destOrd="0" presId="urn:microsoft.com/office/officeart/2005/8/layout/vList5"/>
    <dgm:cxn modelId="{C0394B78-2234-4084-8E63-F06185226DF2}" type="presParOf" srcId="{6CFD2F8D-E00F-4318-BD65-D38B7C5ED118}" destId="{E3B5DBB7-D378-41B8-AFA5-1990310A029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706C-7878-449D-B4E0-9C1DF94F2690}">
      <dsp:nvSpPr>
        <dsp:cNvPr id="0" name=""/>
        <dsp:cNvSpPr/>
      </dsp:nvSpPr>
      <dsp:spPr>
        <a:xfrm rot="5400000">
          <a:off x="6774792" y="-3859793"/>
          <a:ext cx="1009511"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88925" lvl="1" indent="-288925" algn="l" defTabSz="889000">
            <a:lnSpc>
              <a:spcPct val="90000"/>
            </a:lnSpc>
            <a:spcBef>
              <a:spcPct val="0"/>
            </a:spcBef>
            <a:spcAft>
              <a:spcPct val="15000"/>
            </a:spcAft>
            <a:buFont typeface="Arial" panose="020B0604020202020204" pitchFamily="34" charset="0"/>
            <a:buChar char="•"/>
          </a:pPr>
          <a:r>
            <a:rPr lang="en-US" sz="1800" kern="1200" dirty="0">
              <a:latin typeface="+mn-lt"/>
            </a:rPr>
            <a:t>Does it measure exactly the result it is intended to measure?</a:t>
          </a:r>
          <a:endParaRPr lang="en-US" sz="1800" kern="1200" dirty="0">
            <a:solidFill>
              <a:prstClr val="black">
                <a:hueOff val="0"/>
                <a:satOff val="0"/>
                <a:lumOff val="0"/>
                <a:alphaOff val="0"/>
              </a:prstClr>
            </a:solidFill>
            <a:latin typeface="+mn-lt"/>
            <a:ea typeface="+mn-ea"/>
            <a:cs typeface="+mn-cs"/>
          </a:endParaRPr>
        </a:p>
        <a:p>
          <a:pPr marL="288925" lvl="1" indent="-288925" algn="l" defTabSz="800100">
            <a:lnSpc>
              <a:spcPct val="90000"/>
            </a:lnSpc>
            <a:spcBef>
              <a:spcPct val="0"/>
            </a:spcBef>
            <a:spcAft>
              <a:spcPct val="15000"/>
            </a:spcAft>
            <a:buFont typeface="Arial" panose="020B0604020202020204" pitchFamily="34" charset="0"/>
            <a:buChar char="•"/>
          </a:pPr>
          <a:r>
            <a:rPr lang="en-US" sz="1800" kern="1200" dirty="0">
              <a:latin typeface="+mn-lt"/>
            </a:rPr>
            <a:t>If it is a proxy, is it as directly related to the relevant result as possible?</a:t>
          </a:r>
        </a:p>
      </dsp:txBody>
      <dsp:txXfrm rot="-5400000">
        <a:off x="2842421" y="121858"/>
        <a:ext cx="8824973" cy="910951"/>
      </dsp:txXfrm>
    </dsp:sp>
    <dsp:sp modelId="{6D465D0B-E800-4B0A-BCE7-DD7C79D55F8B}">
      <dsp:nvSpPr>
        <dsp:cNvPr id="0" name=""/>
        <dsp:cNvSpPr/>
      </dsp:nvSpPr>
      <dsp:spPr>
        <a:xfrm>
          <a:off x="89689" y="13546"/>
          <a:ext cx="2741120" cy="1164214"/>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US" sz="3600" b="1" kern="1200" dirty="0">
              <a:solidFill>
                <a:srgbClr val="002060"/>
              </a:solidFill>
            </a:rPr>
            <a:t>Are they Direct?</a:t>
          </a:r>
          <a:endParaRPr lang="en-US" sz="3600" kern="1200" dirty="0">
            <a:solidFill>
              <a:srgbClr val="002060"/>
            </a:solidFill>
          </a:endParaRPr>
        </a:p>
      </dsp:txBody>
      <dsp:txXfrm>
        <a:off x="146521" y="70378"/>
        <a:ext cx="2627456" cy="1050550"/>
      </dsp:txXfrm>
    </dsp:sp>
    <dsp:sp modelId="{ACB1C2A1-F1F6-4468-80D7-719E42862C0A}">
      <dsp:nvSpPr>
        <dsp:cNvPr id="0" name=""/>
        <dsp:cNvSpPr/>
      </dsp:nvSpPr>
      <dsp:spPr>
        <a:xfrm>
          <a:off x="87099" y="1204173"/>
          <a:ext cx="2741120" cy="1257198"/>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US" sz="3600" b="1" kern="1200" dirty="0">
              <a:solidFill>
                <a:srgbClr val="002060"/>
              </a:solidFill>
            </a:rPr>
            <a:t>Are they Objective? </a:t>
          </a:r>
          <a:endParaRPr lang="en-US" sz="3600" kern="1200" dirty="0">
            <a:solidFill>
              <a:srgbClr val="002060"/>
            </a:solidFill>
          </a:endParaRPr>
        </a:p>
      </dsp:txBody>
      <dsp:txXfrm>
        <a:off x="148470" y="1265544"/>
        <a:ext cx="2618378" cy="1134456"/>
      </dsp:txXfrm>
    </dsp:sp>
    <dsp:sp modelId="{3CA5AFB4-A3DB-422B-8AD4-0A5D6C12F0E8}">
      <dsp:nvSpPr>
        <dsp:cNvPr id="0" name=""/>
        <dsp:cNvSpPr/>
      </dsp:nvSpPr>
      <dsp:spPr>
        <a:xfrm>
          <a:off x="87099" y="2543396"/>
          <a:ext cx="2741120" cy="1640501"/>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US" sz="3600" b="1" kern="1200" dirty="0">
              <a:solidFill>
                <a:srgbClr val="002060"/>
              </a:solidFill>
            </a:rPr>
            <a:t>Are they Adequate? </a:t>
          </a:r>
          <a:endParaRPr lang="en-US" sz="3600" kern="1200" dirty="0">
            <a:solidFill>
              <a:srgbClr val="002060"/>
            </a:solidFill>
          </a:endParaRPr>
        </a:p>
      </dsp:txBody>
      <dsp:txXfrm>
        <a:off x="167182" y="2623479"/>
        <a:ext cx="2580954" cy="1480335"/>
      </dsp:txXfrm>
    </dsp:sp>
    <dsp:sp modelId="{E3B5DBB7-D378-41B8-AFA5-1990310A029F}">
      <dsp:nvSpPr>
        <dsp:cNvPr id="0" name=""/>
        <dsp:cNvSpPr/>
      </dsp:nvSpPr>
      <dsp:spPr>
        <a:xfrm>
          <a:off x="87099" y="4265922"/>
          <a:ext cx="2741120" cy="1141624"/>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US" sz="3600" b="1" kern="1200" dirty="0">
              <a:solidFill>
                <a:srgbClr val="002060"/>
              </a:solidFill>
            </a:rPr>
            <a:t>Are they Practical? </a:t>
          </a:r>
          <a:endParaRPr lang="en-US" sz="3600" b="0" kern="1200" dirty="0">
            <a:solidFill>
              <a:srgbClr val="002060"/>
            </a:solidFill>
          </a:endParaRPr>
        </a:p>
      </dsp:txBody>
      <dsp:txXfrm>
        <a:off x="142828" y="4321651"/>
        <a:ext cx="2629662" cy="10301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3/22/2023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Welcome to the US Department of Labor’s </a:t>
            </a:r>
            <a:r>
              <a:rPr lang="en-US" sz="1200" b="0" dirty="0">
                <a:effectLst/>
                <a:ea typeface="Calibri" panose="020F0502020204030204" pitchFamily="34" charset="0"/>
              </a:rPr>
              <a:t>Designing and Defining </a:t>
            </a:r>
            <a:r>
              <a:rPr lang="en-US" sz="1200" b="0" dirty="0">
                <a:ea typeface="Calibri" panose="020F0502020204030204" pitchFamily="34" charset="0"/>
              </a:rPr>
              <a:t>P</a:t>
            </a:r>
            <a:r>
              <a:rPr lang="en-US" sz="1200" b="0" dirty="0">
                <a:effectLst/>
                <a:ea typeface="Calibri" panose="020F0502020204030204" pitchFamily="34" charset="0"/>
              </a:rPr>
              <a:t>erformance </a:t>
            </a:r>
            <a:r>
              <a:rPr lang="en-US" sz="1200" b="0" dirty="0">
                <a:ea typeface="Calibri" panose="020F0502020204030204" pitchFamily="34" charset="0"/>
              </a:rPr>
              <a:t>I</a:t>
            </a:r>
            <a:r>
              <a:rPr lang="en-US" sz="1200" b="0" dirty="0">
                <a:effectLst/>
                <a:ea typeface="Calibri" panose="020F0502020204030204" pitchFamily="34" charset="0"/>
              </a:rPr>
              <a:t>ndicators course for grantees of the Bureau of International Labor Affairs (ILAB).</a:t>
            </a:r>
            <a:endParaRPr lang="en-US" dirty="0"/>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most common type of indicators are number and percentage, such as the “Number of people trained” and the “percentage of target beneficiaries receiving vocational training.” </a:t>
            </a:r>
          </a:p>
          <a:p>
            <a:pPr marL="171450" indent="-171450">
              <a:buFont typeface="Arial" panose="020B0604020202020204" pitchFamily="34" charset="0"/>
              <a:buChar char="•"/>
            </a:pPr>
            <a:r>
              <a:rPr lang="en-US" dirty="0"/>
              <a:t>However, there are other types including but not limited to – average, rate, index and milestone, which are frequently used to measure </a:t>
            </a:r>
            <a:r>
              <a:rPr lang="en-US" b="0" dirty="0"/>
              <a:t>more complex things or measure across multiple components. On the next few slides, we will explore some of these indicator types and look at examples</a:t>
            </a:r>
            <a:r>
              <a:rPr lang="en-US" dirty="0"/>
              <a:t>. </a:t>
            </a:r>
          </a:p>
          <a:p>
            <a:endParaRPr lang="en-US" dirty="0"/>
          </a:p>
        </p:txBody>
      </p:sp>
    </p:spTree>
    <p:extLst>
      <p:ext uri="{BB962C8B-B14F-4D97-AF65-F5344CB8AC3E}">
        <p14:creationId xmlns:p14="http://schemas.microsoft.com/office/powerpoint/2010/main" val="350762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Indicators can be quantitative or qualitative in nature. </a:t>
            </a:r>
          </a:p>
          <a:p>
            <a:pPr marL="171450" indent="-171450">
              <a:buFont typeface="Arial" panose="020B0604020202020204" pitchFamily="34" charset="0"/>
              <a:buChar char="•"/>
            </a:pPr>
            <a:r>
              <a:rPr lang="en-US" dirty="0"/>
              <a:t>The most common units of measure for quantitative indicators are “number” and “percentage.”</a:t>
            </a:r>
          </a:p>
          <a:p>
            <a:pPr marL="171450" indent="-171450">
              <a:buFont typeface="Arial" panose="020B0604020202020204" pitchFamily="34" charset="0"/>
              <a:buChar char="•"/>
            </a:pPr>
            <a:r>
              <a:rPr lang="en-US" dirty="0"/>
              <a:t>Quantitative indicators are relatively easy to measure, aggregate and analyze in comparison to qualitative indicators. </a:t>
            </a:r>
          </a:p>
          <a:p>
            <a:pPr marL="171450" indent="-171450">
              <a:buFont typeface="Arial" panose="020B0604020202020204" pitchFamily="34" charset="0"/>
              <a:buChar char="•"/>
            </a:pPr>
            <a:r>
              <a:rPr lang="en-US" dirty="0"/>
              <a:t>Qualitative indicators can be useful for measuring things that cannot easily be counted and can provide richer understanding of a result; But they require subjective evaluation which makes them tricker to analyze and compare. </a:t>
            </a:r>
          </a:p>
          <a:p>
            <a:pPr marL="171450" indent="-171450">
              <a:buFont typeface="Arial" panose="020B0604020202020204" pitchFamily="34" charset="0"/>
              <a:buChar char="•"/>
            </a:pPr>
            <a:r>
              <a:rPr lang="en-US" dirty="0"/>
              <a:t>Nevertheless, in many cases qualitative data can be  transformed into a quantitative data to make it easier to report and review. </a:t>
            </a:r>
          </a:p>
          <a:p>
            <a:pPr marL="171450" indent="-171450">
              <a:buFont typeface="Arial" panose="020B0604020202020204" pitchFamily="34" charset="0"/>
              <a:buChar char="•"/>
            </a:pPr>
            <a:r>
              <a:rPr lang="en-US" dirty="0"/>
              <a:t>A few examples of quantitative and qualitative indicators are shown on the slide.</a:t>
            </a:r>
          </a:p>
        </p:txBody>
      </p:sp>
    </p:spTree>
    <p:extLst>
      <p:ext uri="{BB962C8B-B14F-4D97-AF65-F5344CB8AC3E}">
        <p14:creationId xmlns:p14="http://schemas.microsoft.com/office/powerpoint/2010/main" val="208061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indicators use a rating scale, which helps quantify m</a:t>
            </a:r>
            <a:r>
              <a:rPr lang="en-US" b="0" dirty="0"/>
              <a:t>ore qualitative results and enables easier aggregation and analysis. A rating scale allows a respondent to rate things along a continuum and provides more nuanced information than a simple “Yes/No” question. </a:t>
            </a:r>
          </a:p>
          <a:p>
            <a:pPr marL="171450" indent="-171450">
              <a:buFont typeface="Arial" panose="020B0604020202020204" pitchFamily="34" charset="0"/>
              <a:buChar char="•"/>
            </a:pPr>
            <a:r>
              <a:rPr lang="en-US" b="0" dirty="0"/>
              <a:t>Units on the scale must be clear to users so that the scale values will be interpreted the same way by all respondents.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On the screen we see a few examples of indicators that use a rating scale:  </a:t>
            </a:r>
          </a:p>
          <a:p>
            <a:pPr marL="285750" indent="-285750">
              <a:buFont typeface="Arial" panose="020B0604020202020204" pitchFamily="34" charset="0"/>
              <a:buChar char="•"/>
            </a:pPr>
            <a:r>
              <a:rPr lang="en-US" dirty="0"/>
              <a:t>The first is “The percentage of respondents that rated gov official’s community involvement in reducing child labor as good or very good”.  This indicator uses a scale of 1 to 5 with 1 being very poor and 5 being Very Good.</a:t>
            </a:r>
          </a:p>
          <a:p>
            <a:pPr marL="285750" indent="-285750">
              <a:buFont typeface="Arial" panose="020B0604020202020204" pitchFamily="34" charset="0"/>
              <a:buChar char="•"/>
            </a:pPr>
            <a:r>
              <a:rPr lang="en-US" dirty="0"/>
              <a:t>The second is “The percentage of respondents who regularly participate in community </a:t>
            </a:r>
            <a:r>
              <a:rPr lang="en-US" dirty="0" err="1"/>
              <a:t>meetings,”which</a:t>
            </a:r>
            <a:r>
              <a:rPr lang="en-US" dirty="0"/>
              <a:t> uses a scale to capture the regularity with which respondents participate in town hall meetings each year with discrete answer choices that range from “never to almost all meetings”</a:t>
            </a:r>
          </a:p>
          <a:p>
            <a:endParaRPr lang="en-US" dirty="0"/>
          </a:p>
        </p:txBody>
      </p:sp>
    </p:spTree>
    <p:extLst>
      <p:ext uri="{BB962C8B-B14F-4D97-AF65-F5344CB8AC3E}">
        <p14:creationId xmlns:p14="http://schemas.microsoft.com/office/powerpoint/2010/main" val="282040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An index is an indicator that combines multiple “bits” of data into a combined score.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An index is useful when the result to be measured has many elements or dimensions.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In the table we have an example an index to measure the sustainability of Civil Society Organizations (CSOs).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For each category of capability, there is a</a:t>
            </a:r>
            <a:r>
              <a:rPr lang="en-US" sz="1200" b="0" dirty="0">
                <a:solidFill>
                  <a:schemeClr val="tx1"/>
                </a:solidFill>
                <a:latin typeface="+mn-lt"/>
              </a:rPr>
              <a:t> defined scale from 1-5.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mn-lt"/>
              </a:rPr>
              <a:t>These scores can then be added up to give an aggregate figure to track over time. Each category can also be tracked over time to see a CSO’s progress.  For example, we see that the organizational capacity is rated 3, financial viability 2, advocacy 5, etc.  The overall aggregate score is 14 out of a potential 25 points.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shaded box includes a few examples of indicators based on this sustainability index:</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It’s important to note with an index,  a good amount of detail is needed for each reported </a:t>
            </a:r>
            <a:r>
              <a:rPr lang="en-US" sz="1200" kern="1200" dirty="0">
                <a:solidFill>
                  <a:schemeClr val="tx1"/>
                </a:solidFill>
                <a:latin typeface="+mn-lt"/>
                <a:ea typeface="+mn-ea"/>
                <a:cs typeface="+mn-cs"/>
              </a:rPr>
              <a:t>index va</a:t>
            </a:r>
            <a:r>
              <a:rPr lang="en-US" sz="1200" b="0" kern="1200" dirty="0">
                <a:solidFill>
                  <a:schemeClr val="tx1"/>
                </a:solidFill>
                <a:latin typeface="+mn-lt"/>
                <a:ea typeface="+mn-ea"/>
                <a:cs typeface="+mn-cs"/>
              </a:rPr>
              <a:t>lue</a:t>
            </a:r>
            <a:r>
              <a:rPr lang="en-US" sz="1200" b="0" dirty="0">
                <a:solidFill>
                  <a:schemeClr val="tx1"/>
                </a:solidFill>
                <a:latin typeface="+mn-lt"/>
              </a:rPr>
              <a:t>. </a:t>
            </a:r>
            <a:r>
              <a:rPr lang="en-US" sz="1200" b="0" kern="1200" dirty="0">
                <a:solidFill>
                  <a:schemeClr val="tx1"/>
                </a:solidFill>
                <a:latin typeface="+mn-lt"/>
                <a:ea typeface="+mn-ea"/>
                <a:cs typeface="+mn-cs"/>
              </a:rPr>
              <a:t>For example, each value from 1-5 in the organizational capacity needs to be clearly defined to ensure consistent and reliable data.</a:t>
            </a:r>
            <a:endParaRPr lang="en-US" sz="1200" b="0" dirty="0">
              <a:solidFill>
                <a:schemeClr val="tx1"/>
              </a:solidFill>
              <a:latin typeface="+mn-lt"/>
            </a:endParaRPr>
          </a:p>
          <a:p>
            <a:endParaRPr lang="en-US" dirty="0"/>
          </a:p>
        </p:txBody>
      </p:sp>
    </p:spTree>
    <p:extLst>
      <p:ext uri="{BB962C8B-B14F-4D97-AF65-F5344CB8AC3E}">
        <p14:creationId xmlns:p14="http://schemas.microsoft.com/office/powerpoint/2010/main" val="140826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Milestone scales can be </a:t>
            </a:r>
            <a:r>
              <a:rPr lang="en-US" b="0" dirty="0"/>
              <a:t>helpful to measure processes or events that take longer to achieve. Milestone scales break down process into specific measurable steps.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Looking at the example of a Legal reform process, we see that there are clearly defined steps, and each can take months or even years.  Thus, the scale allows a project to measure and report on the incremental progress toward approval of legislation.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milestone scale approach would support the example indicators in the shaded box:</a:t>
            </a:r>
          </a:p>
          <a:p>
            <a:pPr marL="285750" indent="-285750">
              <a:buFont typeface="Arial" panose="020B0604020202020204" pitchFamily="34" charset="0"/>
              <a:buChar char="•"/>
            </a:pPr>
            <a:r>
              <a:rPr lang="en-US" dirty="0"/>
              <a:t># of completed stages in the legal reform process (if just tracking one law) </a:t>
            </a:r>
          </a:p>
          <a:p>
            <a:pPr marL="285750" indent="-285750">
              <a:buFont typeface="Arial" panose="020B0604020202020204" pitchFamily="34" charset="0"/>
              <a:buChar char="•"/>
            </a:pPr>
            <a:r>
              <a:rPr lang="en-US" dirty="0"/>
              <a:t># or % of laws that have completed 2 or more stages in the last year (if tracking more than one law)</a:t>
            </a:r>
          </a:p>
          <a:p>
            <a:pPr marL="285750" indent="-285750">
              <a:buFont typeface="Arial" panose="020B0604020202020204" pitchFamily="34" charset="0"/>
              <a:buChar char="•"/>
            </a:pPr>
            <a:r>
              <a:rPr lang="en-US" dirty="0"/>
              <a:t># or % of laws that were approved by the executive branch </a:t>
            </a:r>
          </a:p>
          <a:p>
            <a:endParaRPr lang="en-US" dirty="0"/>
          </a:p>
        </p:txBody>
      </p:sp>
    </p:spTree>
    <p:extLst>
      <p:ext uri="{BB962C8B-B14F-4D97-AF65-F5344CB8AC3E}">
        <p14:creationId xmlns:p14="http://schemas.microsoft.com/office/powerpoint/2010/main" val="64781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Checklists are a </a:t>
            </a:r>
            <a:r>
              <a:rPr lang="en-US" sz="1200" b="0" dirty="0">
                <a:effectLst/>
                <a:latin typeface="Segoe UI" panose="020B0502040204020203" pitchFamily="34" charset="0"/>
              </a:rPr>
              <a:t>way to document the existence or use of multiple elements in one indicator. Frequently, checklists are used to confirm that criteria or requirements are present or absent.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Segoe UI" panose="020B0502040204020203" pitchFamily="34" charset="0"/>
              </a:rPr>
              <a:t>In the table we have an example of an Observational Checklist that is used to capture whether certain techniques are being applied.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Checklist data like this could support indicators such as:</a:t>
            </a:r>
          </a:p>
          <a:p>
            <a:pPr marL="742950" lvl="1" indent="-285750">
              <a:buFont typeface="Arial" panose="020B0604020202020204" pitchFamily="34" charset="0"/>
              <a:buChar char="•"/>
            </a:pPr>
            <a:r>
              <a:rPr lang="en-US" altLang="en-US" dirty="0"/>
              <a:t>The percentage of businesses using 5 out of the 7 of the new labor rights practices  </a:t>
            </a:r>
          </a:p>
          <a:p>
            <a:pPr marL="742950" lvl="1" indent="-285750">
              <a:buFont typeface="Arial" panose="020B0604020202020204" pitchFamily="34" charset="0"/>
              <a:buChar char="•"/>
            </a:pPr>
            <a:r>
              <a:rPr lang="en-US" altLang="en-US" dirty="0"/>
              <a:t>The number new labor practices used by supported businesses.</a:t>
            </a:r>
            <a:endParaRPr lang="en-US" dirty="0"/>
          </a:p>
        </p:txBody>
      </p:sp>
    </p:spTree>
    <p:extLst>
      <p:ext uri="{BB962C8B-B14F-4D97-AF65-F5344CB8AC3E}">
        <p14:creationId xmlns:p14="http://schemas.microsoft.com/office/powerpoint/2010/main" val="367644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1450">
              <a:spcBef>
                <a:spcPts val="200"/>
              </a:spcBef>
              <a:buFont typeface="Arial" panose="020B0604020202020204" pitchFamily="34" charset="0"/>
              <a:buChar char="•"/>
            </a:pPr>
            <a:r>
              <a:rPr lang="en-US" altLang="en-US" dirty="0"/>
              <a:t>In most cases, indicator data can be disaggregated by </a:t>
            </a:r>
            <a:r>
              <a:rPr lang="en-US" altLang="en-US" b="0" dirty="0"/>
              <a:t>sub-groups. This helps explore if interventions affect groups differently.</a:t>
            </a:r>
          </a:p>
          <a:p>
            <a:pPr marL="173038" indent="-171450">
              <a:spcBef>
                <a:spcPts val="200"/>
              </a:spcBef>
              <a:buFont typeface="Arial" panose="020B0604020202020204" pitchFamily="34" charset="0"/>
              <a:buChar char="•"/>
            </a:pPr>
            <a:endParaRPr lang="en-US" altLang="en-US" dirty="0"/>
          </a:p>
          <a:p>
            <a:pPr marL="173038" indent="-171450">
              <a:spcBef>
                <a:spcPts val="200"/>
              </a:spcBef>
              <a:buFont typeface="Arial" panose="020B0604020202020204" pitchFamily="34" charset="0"/>
              <a:buChar char="•"/>
            </a:pPr>
            <a:r>
              <a:rPr lang="en-US" altLang="en-US" dirty="0"/>
              <a:t>Indicators are often disaggregated by demographic characteristics, such as geographic region, sex, age, race/ethnicity, disability status, education level or income. </a:t>
            </a:r>
          </a:p>
          <a:p>
            <a:pPr marL="173038" indent="-171450">
              <a:spcBef>
                <a:spcPts val="200"/>
              </a:spcBef>
              <a:buFont typeface="Arial" panose="020B0604020202020204" pitchFamily="34" charset="0"/>
              <a:buChar char="•"/>
            </a:pPr>
            <a:endParaRPr lang="en-US" altLang="en-US" dirty="0"/>
          </a:p>
          <a:p>
            <a:pPr marL="173038" indent="-171450">
              <a:spcBef>
                <a:spcPts val="200"/>
              </a:spcBef>
              <a:buFont typeface="Arial" panose="020B0604020202020204" pitchFamily="34" charset="0"/>
              <a:buChar char="•"/>
            </a:pPr>
            <a:r>
              <a:rPr lang="en-US" sz="2800" dirty="0"/>
              <a:t>Data disaggregation should be documented in the Performance Monitoring Plan section of the project’s CMEP. </a:t>
            </a:r>
          </a:p>
          <a:p>
            <a:pPr marL="173038" indent="-171450">
              <a:spcBef>
                <a:spcPts val="200"/>
              </a:spcBef>
              <a:buFont typeface="Arial" panose="020B0604020202020204" pitchFamily="34" charset="0"/>
              <a:buChar char="•"/>
            </a:pPr>
            <a:endParaRPr lang="en-US" sz="2800" dirty="0"/>
          </a:p>
          <a:p>
            <a:pPr marL="173038" indent="-171450">
              <a:spcBef>
                <a:spcPts val="200"/>
              </a:spcBef>
              <a:buFont typeface="Arial" panose="020B0604020202020204" pitchFamily="34" charset="0"/>
              <a:buChar char="•"/>
            </a:pPr>
            <a:r>
              <a:rPr lang="en-US" sz="2800" dirty="0"/>
              <a:t>When considering potential disaggregation of indicators, it important to balance utility and costs. Only disaggregate indicators when disaggregated information is needed for reporting purposes or when it is critical for making management decisions.</a:t>
            </a:r>
          </a:p>
          <a:p>
            <a:pPr marL="173038" indent="-171450">
              <a:spcBef>
                <a:spcPts val="200"/>
              </a:spcBef>
              <a:buFont typeface="Arial" panose="020B0604020202020204" pitchFamily="34" charset="0"/>
              <a:buChar char="•"/>
            </a:pPr>
            <a:endParaRPr lang="en-US" sz="2800" dirty="0"/>
          </a:p>
          <a:p>
            <a:pPr marL="173038" indent="-171450">
              <a:spcBef>
                <a:spcPts val="200"/>
              </a:spcBef>
              <a:buFont typeface="Arial" panose="020B0604020202020204" pitchFamily="34" charset="0"/>
              <a:buChar char="•"/>
            </a:pPr>
            <a:r>
              <a:rPr lang="en-US" sz="2800" dirty="0"/>
              <a:t>Lastly, </a:t>
            </a:r>
            <a:r>
              <a:rPr lang="en-US" sz="2800" dirty="0" err="1"/>
              <a:t>disaggregations</a:t>
            </a:r>
            <a:r>
              <a:rPr lang="en-US" sz="2800" dirty="0"/>
              <a:t> should be determined during the planning stage, so that data collection forms and methods are designed to collect disaggregated information.</a:t>
            </a:r>
            <a:endParaRPr lang="en-US" dirty="0"/>
          </a:p>
        </p:txBody>
      </p:sp>
    </p:spTree>
    <p:extLst>
      <p:ext uri="{BB962C8B-B14F-4D97-AF65-F5344CB8AC3E}">
        <p14:creationId xmlns:p14="http://schemas.microsoft.com/office/powerpoint/2010/main" val="160981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table we see a list of indicators in the left column and in the right,  examples of potential ways to disaggregate the data..  </a:t>
            </a:r>
            <a:endParaRPr lang="en-US" sz="1200" b="0" i="0" u="none" strike="noStrike" kern="1200"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rgbClr val="000000"/>
                </a:solidFill>
                <a:effectLst/>
                <a:latin typeface="Calibri" panose="020F0502020204030204" pitchFamily="34" charset="0"/>
              </a:rPr>
              <a:t>Let’s look at the first few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rgbClr val="000000"/>
                </a:solidFill>
                <a:effectLst/>
                <a:latin typeface="Calibri" panose="020F0502020204030204" pitchFamily="34" charset="0"/>
              </a:rPr>
              <a:t>“Number of CSOs provided technical assistance on child labor awareness raising” could be  </a:t>
            </a:r>
            <a:r>
              <a:rPr lang="en-US" sz="1800" b="0" i="0" u="none" strike="noStrike" kern="1200" dirty="0" err="1">
                <a:solidFill>
                  <a:srgbClr val="000000"/>
                </a:solidFill>
                <a:effectLst/>
                <a:latin typeface="Calibri" panose="020F0502020204030204" pitchFamily="34" charset="0"/>
              </a:rPr>
              <a:t>dissagregated</a:t>
            </a:r>
            <a:r>
              <a:rPr lang="en-US" sz="1800" b="0" i="0" u="none" strike="noStrike" kern="1200" dirty="0">
                <a:solidFill>
                  <a:srgbClr val="000000"/>
                </a:solidFill>
                <a:effectLst/>
                <a:latin typeface="Calibri" panose="020F0502020204030204" pitchFamily="34" charset="0"/>
              </a:rPr>
              <a:t> by the types of technical assistance, such training, mentoring or coaching. </a:t>
            </a:r>
            <a:endParaRPr lang="en-US" sz="1800" b="0" i="0" u="none" strike="noStrike" kern="1200" dirty="0">
              <a:solidFill>
                <a:schemeClr val="tx1"/>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rgbClr val="000000"/>
                </a:solidFill>
                <a:effectLst/>
                <a:latin typeface="Calibri" panose="020F0502020204030204" pitchFamily="34" charset="0"/>
              </a:rPr>
              <a:t>“</a:t>
            </a:r>
            <a:r>
              <a:rPr lang="en-US" sz="1800" b="0" i="1" u="none" strike="noStrike" kern="1200" dirty="0">
                <a:solidFill>
                  <a:srgbClr val="000000"/>
                </a:solidFill>
                <a:effectLst/>
                <a:latin typeface="Calibri" panose="020F0502020204030204" pitchFamily="34" charset="0"/>
              </a:rPr>
              <a:t>Number of outreach materials disseminated by CSOs</a:t>
            </a:r>
            <a:r>
              <a:rPr lang="en-US" sz="1800" b="0" i="0" u="none" strike="noStrike" kern="1200" dirty="0">
                <a:solidFill>
                  <a:srgbClr val="000000"/>
                </a:solidFill>
                <a:effectLst/>
                <a:latin typeface="Calibri" panose="020F0502020204030204" pitchFamily="34" charset="0"/>
              </a:rPr>
              <a:t>” could be disaggregated by the sector or the geographic region where materials were disseminated.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rgbClr val="000000"/>
                </a:solidFill>
                <a:effectLst/>
                <a:latin typeface="Calibri" panose="020F0502020204030204" pitchFamily="34" charset="0"/>
              </a:rPr>
              <a:t>“</a:t>
            </a:r>
            <a:r>
              <a:rPr lang="en-US" sz="1800" b="0" i="1" u="none" strike="noStrike" kern="1200" dirty="0">
                <a:solidFill>
                  <a:srgbClr val="000000"/>
                </a:solidFill>
                <a:effectLst/>
                <a:latin typeface="Calibri" panose="020F0502020204030204" pitchFamily="34" charset="0"/>
              </a:rPr>
              <a:t>Number of children engaged in or at high-risk of entering child labor provided  a vocational education or training service” </a:t>
            </a:r>
            <a:r>
              <a:rPr lang="en-US" sz="1800" b="0" i="0" u="none" strike="noStrike" kern="1200" dirty="0">
                <a:solidFill>
                  <a:srgbClr val="000000"/>
                </a:solidFill>
                <a:effectLst/>
                <a:latin typeface="Calibri" panose="020F0502020204030204" pitchFamily="34" charset="0"/>
              </a:rPr>
              <a:t>could be disaggregated by child labor status, gender, geographic area and age.</a:t>
            </a:r>
          </a:p>
          <a:p>
            <a:pPr marL="0" indent="0" algn="l" rtl="0" eaLnBrk="1" fontAlgn="ctr" latinLnBrk="0" hangingPunct="1">
              <a:spcBef>
                <a:spcPts val="0"/>
              </a:spcBef>
              <a:spcAft>
                <a:spcPts val="0"/>
              </a:spcAft>
              <a:buFont typeface="Arial" panose="020B0604020202020204" pitchFamily="34" charset="0"/>
              <a:buNone/>
            </a:pPr>
            <a:endParaRPr lang="en-US" sz="1800" b="0" i="1" u="none" strike="noStrike" dirty="0">
              <a:effectLst/>
              <a:latin typeface="Arial" panose="020B0604020202020204" pitchFamily="34" charset="0"/>
            </a:endParaRPr>
          </a:p>
        </p:txBody>
      </p:sp>
    </p:spTree>
    <p:extLst>
      <p:ext uri="{BB962C8B-B14F-4D97-AF65-F5344CB8AC3E}">
        <p14:creationId xmlns:p14="http://schemas.microsoft.com/office/powerpoint/2010/main" val="405315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standard indicators used for ILAB’s child labor projects.</a:t>
            </a:r>
          </a:p>
        </p:txBody>
      </p:sp>
    </p:spTree>
    <p:extLst>
      <p:ext uri="{BB962C8B-B14F-4D97-AF65-F5344CB8AC3E}">
        <p14:creationId xmlns:p14="http://schemas.microsoft.com/office/powerpoint/2010/main" val="421406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There is a set of standard indicators that all OCFT-funded organizations are required to report on, when applicable.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a:t>
            </a:r>
            <a:r>
              <a:rPr lang="en-US" b="0" dirty="0"/>
              <a:t>llows ILAB to collect comparable data across projects.</a:t>
            </a:r>
          </a:p>
          <a:p>
            <a:pPr marL="171450" indent="-171450">
              <a:buFont typeface="Arial" panose="020B0604020202020204" pitchFamily="34" charset="0"/>
              <a:buChar char="•"/>
            </a:pPr>
            <a:r>
              <a:rPr lang="en-US" b="0" dirty="0"/>
              <a:t>Data from grantees’ standard indicators feeds into OCFT and DOL’s performance reporting. It is also used to inform planning and budgeting processes. </a:t>
            </a:r>
          </a:p>
          <a:p>
            <a:pPr marL="171450" indent="-171450">
              <a:buFont typeface="Arial" panose="020B0604020202020204" pitchFamily="34" charset="0"/>
              <a:buChar char="•"/>
            </a:pPr>
            <a:r>
              <a:rPr lang="en-US" b="0" dirty="0"/>
              <a:t>All standard indicators have common information that must be included in a project’s PMP, such as definitions of key terms, unit of measure, data collection methods, </a:t>
            </a:r>
            <a:r>
              <a:rPr lang="en-US" dirty="0"/>
              <a:t>etc.).  </a:t>
            </a:r>
          </a:p>
        </p:txBody>
      </p:sp>
    </p:spTree>
    <p:extLst>
      <p:ext uri="{BB962C8B-B14F-4D97-AF65-F5344CB8AC3E}">
        <p14:creationId xmlns:p14="http://schemas.microsoft.com/office/powerpoint/2010/main" val="119668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third course in the M&amp;E Concepts Course Series. The course focuses on selecting high quality performance indicators.</a:t>
            </a:r>
          </a:p>
          <a:p>
            <a:pPr marL="171450" indent="-171450">
              <a:buFont typeface="Arial" panose="020B0604020202020204" pitchFamily="34" charset="0"/>
              <a:buChar char="•"/>
            </a:pPr>
            <a:r>
              <a:rPr lang="en-US" dirty="0"/>
              <a:t>The remaining courses in the series will cover: </a:t>
            </a: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Developing data collection tools </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Setting baseline values and indicator targets</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Using data for project improvement.</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OCFT standard indicators are categorized as shown on the slide, with indicators for results related to capacity building, education, livelihoods, etc. </a:t>
            </a:r>
          </a:p>
          <a:p>
            <a:pPr marL="171450" indent="-171450">
              <a:buFont typeface="Arial" panose="020B0604020202020204" pitchFamily="34" charset="0"/>
              <a:buChar char="•"/>
            </a:pPr>
            <a:r>
              <a:rPr lang="en-US" dirty="0"/>
              <a:t>In the following slides, we will briefly discuss some of the most commonly used standard indicators. </a:t>
            </a:r>
          </a:p>
          <a:p>
            <a:pPr marL="171450" indent="-171450">
              <a:buFont typeface="Arial" panose="020B0604020202020204" pitchFamily="34" charset="0"/>
              <a:buChar char="•"/>
            </a:pPr>
            <a:r>
              <a:rPr lang="en-US" dirty="0"/>
              <a:t>All of these indicators are discussed in detail in the Monitoring and Evaluation Resource Guide for OCFT Projects, which can be found on DOL’s website.</a:t>
            </a:r>
          </a:p>
        </p:txBody>
      </p:sp>
    </p:spTree>
    <p:extLst>
      <p:ext uri="{BB962C8B-B14F-4D97-AF65-F5344CB8AC3E}">
        <p14:creationId xmlns:p14="http://schemas.microsoft.com/office/powerpoint/2010/main" val="3724167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Capacity indicator, designated “C1”, measures the change in capacity of countries to address child labor, forced labor trafficking in person or other violations of workers’ rights at the national, regional, local or sectoral level.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Recipients may achieve capacity indicator outcomes by working with actors in government, communities, private sector, international organizations, and civil society organizations, including workers’ and employers’ organizations.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Increased capacity under this indicator will be counted when the final outcome is achieved and only if a grantee has played a substantive role in achieving the outcome. </a:t>
            </a:r>
          </a:p>
        </p:txBody>
      </p:sp>
    </p:spTree>
    <p:extLst>
      <p:ext uri="{BB962C8B-B14F-4D97-AF65-F5344CB8AC3E}">
        <p14:creationId xmlns:p14="http://schemas.microsoft.com/office/powerpoint/2010/main" val="3664309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six types of country capacity that can be counted under C1.</a:t>
            </a:r>
          </a:p>
          <a:p>
            <a:pPr marL="628650" lvl="1" indent="-171450">
              <a:buFont typeface="Arial" panose="020B0604020202020204" pitchFamily="34" charset="0"/>
              <a:buChar char="•"/>
            </a:pPr>
            <a:r>
              <a:rPr lang="en-US" dirty="0"/>
              <a:t>Adoption of legal Framework</a:t>
            </a:r>
          </a:p>
          <a:p>
            <a:pPr marL="628650" lvl="1" indent="-171450">
              <a:buFont typeface="Arial" panose="020B0604020202020204" pitchFamily="34" charset="0"/>
              <a:buChar char="•"/>
            </a:pPr>
            <a:r>
              <a:rPr lang="en-US" dirty="0"/>
              <a:t>Formulation and adoption of policies, plans or programs </a:t>
            </a:r>
          </a:p>
          <a:p>
            <a:pPr marL="628650" lvl="1" indent="-171450">
              <a:buFont typeface="Arial" panose="020B0604020202020204" pitchFamily="34" charset="0"/>
              <a:buChar char="•"/>
            </a:pPr>
            <a:r>
              <a:rPr lang="en-US" dirty="0"/>
              <a:t>Inclusion of child labor, forced labor, etc., in relevant social policies and programs</a:t>
            </a:r>
          </a:p>
          <a:p>
            <a:pPr marL="628650" lvl="1" indent="-171450">
              <a:buFont typeface="Arial" panose="020B0604020202020204" pitchFamily="34" charset="0"/>
              <a:buChar char="•"/>
            </a:pPr>
            <a:r>
              <a:rPr lang="en-US" dirty="0"/>
              <a:t>Establishment of a labor monitoring system</a:t>
            </a:r>
          </a:p>
          <a:p>
            <a:pPr marL="628650" lvl="1" indent="-171450">
              <a:buFont typeface="Arial" panose="020B0604020202020204" pitchFamily="34" charset="0"/>
              <a:buChar char="•"/>
            </a:pPr>
            <a:r>
              <a:rPr lang="en-US" dirty="0"/>
              <a:t>Institutionalization of research </a:t>
            </a:r>
          </a:p>
          <a:p>
            <a:pPr marL="628650" lvl="1" indent="-171450">
              <a:buFont typeface="Arial" panose="020B0604020202020204" pitchFamily="34" charset="0"/>
              <a:buChar char="•"/>
            </a:pPr>
            <a:r>
              <a:rPr lang="en-US" dirty="0"/>
              <a:t>Institutionalization of training</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425693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Education standard indicators measure the number of children engaged in or at high-risk of entering child labor provided or linked/referred to an education or training service.</a:t>
            </a:r>
          </a:p>
          <a:p>
            <a:pPr marL="171450" indent="-171450">
              <a:buFont typeface="Arial" panose="020B0604020202020204" pitchFamily="34" charset="0"/>
              <a:buChar char="•"/>
            </a:pPr>
            <a:r>
              <a:rPr lang="en-US" dirty="0"/>
              <a:t>E2 and E3 measure the number provided with formal or non-formal education services, respectively.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E4 measures the number provided vocational training services in the form of education, apprenticeships, and/or training related to a specific vocation, trade or occupation.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981170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look at a few examples of how to define E2-E4 education services and count beneficiary children.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First, it is important to note that a child should be counted as having been “provided” a service at the point in time when he/she begins receiving the specific educational/training service and not at the time of enrollment.</a:t>
            </a:r>
          </a:p>
          <a:p>
            <a:pPr marL="0" indent="0">
              <a:buFont typeface="Arial" panose="020B0604020202020204" pitchFamily="34" charset="0"/>
              <a:buNone/>
            </a:pPr>
            <a:r>
              <a:rPr lang="en-US" dirty="0"/>
              <a:t> </a:t>
            </a:r>
          </a:p>
          <a:p>
            <a:pPr marL="171450" indent="-171450">
              <a:buFont typeface="Arial" panose="020B0604020202020204" pitchFamily="34" charset="0"/>
              <a:buChar char="•"/>
            </a:pPr>
            <a:r>
              <a:rPr lang="en-US" dirty="0"/>
              <a:t>E2 Formal services that remove barriers to children’s access to education include:</a:t>
            </a:r>
          </a:p>
          <a:p>
            <a:pPr marL="628650" lvl="1" indent="-171450">
              <a:buFont typeface="Arial" panose="020B0604020202020204" pitchFamily="34" charset="0"/>
              <a:buChar char="•"/>
            </a:pPr>
            <a:r>
              <a:rPr lang="en-US" b="1" dirty="0"/>
              <a:t>Financial support</a:t>
            </a:r>
          </a:p>
          <a:p>
            <a:pPr marL="628650" lvl="1" indent="-171450">
              <a:buFont typeface="Arial" panose="020B0604020202020204" pitchFamily="34" charset="0"/>
              <a:buChar char="•"/>
            </a:pPr>
            <a:r>
              <a:rPr lang="en-US" b="1" dirty="0"/>
              <a:t>Provision of Goods </a:t>
            </a:r>
            <a:r>
              <a:rPr lang="en-US" b="0" dirty="0"/>
              <a:t>and </a:t>
            </a:r>
          </a:p>
          <a:p>
            <a:pPr marL="628650" lvl="1" indent="-171450">
              <a:buFont typeface="Arial" panose="020B0604020202020204" pitchFamily="34" charset="0"/>
              <a:buChar char="•"/>
            </a:pPr>
            <a:r>
              <a:rPr lang="en-US" b="1" dirty="0"/>
              <a:t>Provision of Services</a:t>
            </a:r>
            <a:endParaRPr lang="en-US" dirty="0"/>
          </a:p>
          <a:p>
            <a:pPr marL="171450" indent="-171450">
              <a:buFont typeface="Arial" panose="020B0604020202020204" pitchFamily="34" charset="0"/>
              <a:buChar char="•"/>
            </a:pPr>
            <a:r>
              <a:rPr lang="en-US" dirty="0"/>
              <a:t>E3: Non-formal education services are those provided by any organization or body outside of the formal school system services. Examples include literacy mainstreaming education, accelerated learning, remedial education, life skills, etc.</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E4: Vocational training services include things like Safe Youth at Work, carpentry programs, and apprenticeships programs for a specific trade.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33904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Livelihood standard Indicators.</a:t>
            </a:r>
          </a:p>
          <a:p>
            <a:pPr marL="171450" indent="-171450">
              <a:buFont typeface="Arial" panose="020B0604020202020204" pitchFamily="34" charset="0"/>
              <a:buChar char="•"/>
            </a:pPr>
            <a:r>
              <a:rPr lang="en-US" dirty="0"/>
              <a:t>ILAB defines a livelihood as a means of living, and the capabilities, assets (including both material and social resources), and activities required for it. .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livelihood standard indicators measure the number of households, adults and children that received different types of livelihood services such as employment services and economic strengthening services.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5813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standard Training Indicators, T1 and T2. T1 trainings covered by this indicator are typically those that aim to build the capacity of labor inspectors, judges, private sector stakeholders, civil society organizations, law enforcement, journalists, or other relevant government officials. </a:t>
            </a:r>
          </a:p>
          <a:p>
            <a:pPr marL="171450" indent="-171450">
              <a:buFont typeface="Arial" panose="020B0604020202020204" pitchFamily="34" charset="0"/>
              <a:buChar char="•"/>
            </a:pPr>
            <a:r>
              <a:rPr lang="en-US" dirty="0"/>
              <a:t>T2 tracks the number of educators trained, including teachers, principles and school board members.)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95374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Project Objective indicators are used by projects that provide </a:t>
            </a:r>
            <a:r>
              <a:rPr lang="en-US" sz="1200" b="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livelihood, education, or other services to children.</a:t>
            </a:r>
          </a:p>
          <a:p>
            <a:pPr marL="171450" indent="-171450">
              <a:buFont typeface="Arial" panose="020B0604020202020204" pitchFamily="34" charset="0"/>
              <a:buChar char="•"/>
            </a:pPr>
            <a:r>
              <a:rPr lang="en-US" sz="1200" b="0" dirty="0">
                <a:solidFill>
                  <a:schemeClr val="accent6">
                    <a:lumMod val="50000"/>
                  </a:schemeClr>
                </a:solidFill>
                <a:latin typeface="Calibri" panose="020F0502020204030204" pitchFamily="34" charset="0"/>
                <a:cs typeface="Times New Roman" panose="02020603050405020304" pitchFamily="18" charset="0"/>
              </a:rPr>
              <a:t>The POC indicators 1-3 measure the % of direct service participants that are engaged in child labor, hazardous child labor, and worst forms of child labor, respectively.</a:t>
            </a:r>
          </a:p>
          <a:p>
            <a:pPr marL="171450" indent="-171450">
              <a:buFont typeface="Arial" panose="020B0604020202020204" pitchFamily="34" charset="0"/>
              <a:buChar char="•"/>
            </a:pPr>
            <a:endParaRPr lang="en-US" sz="1200" b="0" dirty="0">
              <a:solidFill>
                <a:schemeClr val="accent6">
                  <a:lumMod val="50000"/>
                </a:schemeClr>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0" dirty="0">
                <a:solidFill>
                  <a:schemeClr val="accent6">
                    <a:lumMod val="50000"/>
                  </a:schemeClr>
                </a:solidFill>
                <a:latin typeface="Calibri" panose="020F0502020204030204" pitchFamily="34" charset="0"/>
                <a:cs typeface="Times New Roman" panose="02020603050405020304" pitchFamily="18" charset="0"/>
              </a:rPr>
              <a:t>POC4 measures the % of direct service participant children who regularly attend school.</a:t>
            </a:r>
            <a:endParaRPr lang="en-US" b="0" dirty="0"/>
          </a:p>
        </p:txBody>
      </p:sp>
    </p:spTree>
    <p:extLst>
      <p:ext uri="{BB962C8B-B14F-4D97-AF65-F5344CB8AC3E}">
        <p14:creationId xmlns:p14="http://schemas.microsoft.com/office/powerpoint/2010/main" val="222315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a lot of information on standard indicators.  Let’s do an exercise to see how much you are able to recall about the different types of OCFT standard indicators.  </a:t>
            </a:r>
          </a:p>
          <a:p>
            <a:endParaRPr lang="en-US" dirty="0"/>
          </a:p>
          <a:p>
            <a:r>
              <a:rPr lang="en-US" dirty="0"/>
              <a:t>I will read off each of the six results. For each decide which standard indicator it.  Write down the letter that you think should be used, for example L1, E1, C2.  Feel free to review the prior slides or pull up the online M&amp;E Resource Guide for OCFT Projects. </a:t>
            </a:r>
          </a:p>
          <a:p>
            <a:endParaRPr lang="en-US" dirty="0"/>
          </a:p>
          <a:p>
            <a:pPr marL="457200" indent="-457200">
              <a:lnSpc>
                <a:spcPct val="100000"/>
              </a:lnSpc>
              <a:buFont typeface="+mj-lt"/>
              <a:buAutoNum type="arabicPeriod"/>
            </a:pPr>
            <a:r>
              <a:rPr lang="en-US" sz="1200" dirty="0">
                <a:solidFill>
                  <a:srgbClr val="000000"/>
                </a:solidFill>
                <a:ea typeface="Times New Roman" panose="02020603050405020304" pitchFamily="18" charset="0"/>
              </a:rPr>
              <a:t>Increased participation by adolescent youth (under 18)  in apprenticeship programs</a:t>
            </a:r>
          </a:p>
          <a:p>
            <a:pPr marL="457200" indent="-457200">
              <a:lnSpc>
                <a:spcPct val="100000"/>
              </a:lnSpc>
              <a:buFont typeface="+mj-lt"/>
              <a:buAutoNum type="arabicPeriod"/>
            </a:pPr>
            <a:r>
              <a:rPr lang="en-US" sz="1200" dirty="0">
                <a:solidFill>
                  <a:srgbClr val="000000"/>
                </a:solidFill>
                <a:ea typeface="Times New Roman" panose="02020603050405020304" pitchFamily="18" charset="0"/>
              </a:rPr>
              <a:t>Incidence of child labor reduced in the agriculture sector of Ethiopia</a:t>
            </a:r>
          </a:p>
          <a:p>
            <a:pPr marL="514350" indent="-514350">
              <a:lnSpc>
                <a:spcPct val="100000"/>
              </a:lnSpc>
              <a:buFont typeface="+mj-lt"/>
              <a:buAutoNum type="arabicPeriod"/>
            </a:pPr>
            <a:r>
              <a:rPr lang="en-US" sz="1200" dirty="0">
                <a:solidFill>
                  <a:srgbClr val="000000"/>
                </a:solidFill>
                <a:ea typeface="Times New Roman" panose="02020603050405020304" pitchFamily="18" charset="0"/>
              </a:rPr>
              <a:t>Increased access to school scholarships for targeted youth</a:t>
            </a:r>
          </a:p>
          <a:p>
            <a:pPr marL="514350" indent="-514350">
              <a:lnSpc>
                <a:spcPct val="100000"/>
              </a:lnSpc>
              <a:buFont typeface="+mj-lt"/>
              <a:buAutoNum type="arabicPeriod"/>
            </a:pPr>
            <a:r>
              <a:rPr lang="en-US" sz="1200" dirty="0">
                <a:solidFill>
                  <a:srgbClr val="000000"/>
                </a:solidFill>
                <a:ea typeface="Times New Roman" panose="02020603050405020304" pitchFamily="18" charset="0"/>
              </a:rPr>
              <a:t>Adoption of child labor code of conduct by palm oil growers association with project support</a:t>
            </a:r>
          </a:p>
          <a:p>
            <a:pPr marL="514350" indent="-514350">
              <a:lnSpc>
                <a:spcPct val="100000"/>
              </a:lnSpc>
              <a:buFont typeface="+mj-lt"/>
              <a:buAutoNum type="arabicPeriod"/>
            </a:pPr>
            <a:r>
              <a:rPr lang="en-US" sz="1200" dirty="0">
                <a:solidFill>
                  <a:srgbClr val="000000"/>
                </a:solidFill>
                <a:ea typeface="Times New Roman" panose="02020603050405020304" pitchFamily="18" charset="0"/>
              </a:rPr>
              <a:t>Increased participation of beneficiary households in project supported Village Savings and Loan Association (VSLA)</a:t>
            </a:r>
          </a:p>
          <a:p>
            <a:endParaRPr lang="en-US" dirty="0"/>
          </a:p>
          <a:p>
            <a:endParaRPr lang="en-US" dirty="0"/>
          </a:p>
          <a:p>
            <a:r>
              <a:rPr lang="en-US" dirty="0"/>
              <a:t>Pause the recording and when you’re ready with your answers, press play.</a:t>
            </a:r>
          </a:p>
          <a:p>
            <a:endParaRPr lang="en-US" dirty="0"/>
          </a:p>
          <a:p>
            <a:endParaRPr lang="en-US" dirty="0"/>
          </a:p>
        </p:txBody>
      </p:sp>
    </p:spTree>
    <p:extLst>
      <p:ext uri="{BB962C8B-B14F-4D97-AF65-F5344CB8AC3E}">
        <p14:creationId xmlns:p14="http://schemas.microsoft.com/office/powerpoint/2010/main" val="2077377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answers. </a:t>
            </a:r>
          </a:p>
          <a:p>
            <a:endParaRPr lang="en-US" dirty="0"/>
          </a:p>
          <a:p>
            <a:r>
              <a:rPr lang="en-US" dirty="0"/>
              <a:t>For #1 the answer is E4 (vocational training) and E1– under 18,  apprenticeship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#2 </a:t>
            </a:r>
            <a:r>
              <a:rPr lang="en-US" sz="1200" dirty="0">
                <a:solidFill>
                  <a:srgbClr val="000000"/>
                </a:solidFill>
                <a:ea typeface="Times New Roman" panose="02020603050405020304" pitchFamily="18" charset="0"/>
              </a:rPr>
              <a:t>the answer is</a:t>
            </a:r>
            <a:r>
              <a:rPr lang="en-US" dirty="0"/>
              <a:t>, POC 1 (Project Objective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#3</a:t>
            </a:r>
            <a:r>
              <a:rPr lang="en-US" sz="1200" dirty="0">
                <a:solidFill>
                  <a:srgbClr val="000000"/>
                </a:solidFill>
                <a:ea typeface="Times New Roman" panose="02020603050405020304" pitchFamily="18" charset="0"/>
              </a:rPr>
              <a:t>, the answer is </a:t>
            </a:r>
            <a:r>
              <a:rPr lang="en-US" dirty="0"/>
              <a:t>E2 (children receiving formal school services) and E1 (children receiving education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#4, </a:t>
            </a:r>
            <a:r>
              <a:rPr lang="en-US" sz="1200" dirty="0">
                <a:solidFill>
                  <a:srgbClr val="000000"/>
                </a:solidFill>
                <a:ea typeface="Times New Roman" panose="02020603050405020304" pitchFamily="18" charset="0"/>
              </a:rPr>
              <a:t>the answer is</a:t>
            </a:r>
            <a:r>
              <a:rPr lang="en-US" dirty="0"/>
              <a:t> C1  (increased country capacity)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#5, </a:t>
            </a:r>
            <a:r>
              <a:rPr lang="en-US" sz="1200" dirty="0">
                <a:solidFill>
                  <a:srgbClr val="000000"/>
                </a:solidFill>
                <a:ea typeface="Times New Roman" panose="02020603050405020304" pitchFamily="18" charset="0"/>
              </a:rPr>
              <a:t>the answer is</a:t>
            </a:r>
            <a:r>
              <a:rPr lang="en-US" dirty="0"/>
              <a:t>  L4 (livelihood economic services) and L1 (households receiving livelihood services).</a:t>
            </a:r>
          </a:p>
          <a:p>
            <a:endParaRPr lang="en-US" dirty="0"/>
          </a:p>
        </p:txBody>
      </p:sp>
    </p:spTree>
    <p:extLst>
      <p:ext uri="{BB962C8B-B14F-4D97-AF65-F5344CB8AC3E}">
        <p14:creationId xmlns:p14="http://schemas.microsoft.com/office/powerpoint/2010/main" val="204384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At the end the training, participants will have increased their understanding of:</a:t>
            </a:r>
          </a:p>
          <a:p>
            <a:pPr marL="0" indent="0">
              <a:buNone/>
            </a:pPr>
            <a:endParaRPr lang="en-US" dirty="0"/>
          </a:p>
          <a:p>
            <a:pPr marL="342900" marR="0" lvl="0" indent="-342900" algn="just">
              <a:spcBef>
                <a:spcPts val="0"/>
              </a:spcBef>
              <a:spcAft>
                <a:spcPts val="0"/>
              </a:spcAft>
              <a:buFont typeface="Symbol" panose="05050102010706020507" pitchFamily="18" charset="2"/>
              <a:buChar char=""/>
            </a:pPr>
            <a:r>
              <a:rPr lang="en-US" dirty="0"/>
              <a:t>How to develop high quality indicators at the appropriate level (output, outcome, and project objective).</a:t>
            </a:r>
          </a:p>
          <a:p>
            <a:pPr marL="342900" marR="0" lvl="0" indent="-342900" algn="just">
              <a:spcBef>
                <a:spcPts val="0"/>
              </a:spcBef>
              <a:spcAft>
                <a:spcPts val="0"/>
              </a:spcAft>
              <a:buFont typeface="Symbol" panose="05050102010706020507" pitchFamily="18" charset="2"/>
              <a:buChar char=""/>
            </a:pPr>
            <a:endParaRPr lang="en-US" sz="1000" dirty="0"/>
          </a:p>
          <a:p>
            <a:pPr marL="342900" marR="0" lvl="0" indent="-342900" algn="just">
              <a:spcBef>
                <a:spcPts val="0"/>
              </a:spcBef>
              <a:spcAft>
                <a:spcPts val="0"/>
              </a:spcAft>
              <a:buFont typeface="Symbol" panose="05050102010706020507" pitchFamily="18" charset="2"/>
              <a:buChar char=""/>
            </a:pPr>
            <a:r>
              <a:rPr lang="en-US" dirty="0"/>
              <a:t>How to define indicators in ILAB/OCFT’s PMP format.</a:t>
            </a:r>
          </a:p>
          <a:p>
            <a:endParaRPr lang="en-US" dirty="0"/>
          </a:p>
        </p:txBody>
      </p:sp>
    </p:spTree>
    <p:extLst>
      <p:ext uri="{BB962C8B-B14F-4D97-AF65-F5344CB8AC3E}">
        <p14:creationId xmlns:p14="http://schemas.microsoft.com/office/powerpoint/2010/main" val="1063627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covered the fundamentals of indicators and reviewed OCFT standard indicators, we are going to discuss the key characteristics of good indicators.</a:t>
            </a:r>
          </a:p>
        </p:txBody>
      </p:sp>
    </p:spTree>
    <p:extLst>
      <p:ext uri="{BB962C8B-B14F-4D97-AF65-F5344CB8AC3E}">
        <p14:creationId xmlns:p14="http://schemas.microsoft.com/office/powerpoint/2010/main" val="518894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do we know if an indicator is good?  What criteria can we use to judge them when choosing between many possible indicators?</a:t>
            </a:r>
          </a:p>
          <a:p>
            <a:pPr marL="171450" indent="-171450">
              <a:buFont typeface="Arial" panose="020B0604020202020204" pitchFamily="34" charset="0"/>
              <a:buChar char="•"/>
            </a:pPr>
            <a:r>
              <a:rPr lang="en-US" altLang="en-US" dirty="0">
                <a:solidFill>
                  <a:schemeClr val="tx1"/>
                </a:solidFill>
                <a:latin typeface="Arial" panose="020B0604020202020204" pitchFamily="34" charset="0"/>
              </a:rPr>
              <a:t>ILAB uses the following “DOAP” criteria for good indicators. </a:t>
            </a:r>
          </a:p>
          <a:p>
            <a:pPr marL="628650" lvl="1" indent="-171450">
              <a:buFont typeface="Arial" panose="020B0604020202020204" pitchFamily="34" charset="0"/>
              <a:buChar char="•"/>
            </a:pPr>
            <a:r>
              <a:rPr lang="en-US" altLang="en-US" baseline="0" dirty="0">
                <a:solidFill>
                  <a:schemeClr val="tx1"/>
                </a:solidFill>
                <a:latin typeface="Arial" panose="020B0604020202020204" pitchFamily="34" charset="0"/>
              </a:rPr>
              <a:t>Direct, Objective, Adequate and Practical.</a:t>
            </a:r>
            <a:endParaRPr lang="en-US" altLang="en-US" dirty="0">
              <a:solidFill>
                <a:schemeClr val="tx1"/>
              </a:solidFill>
              <a:latin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chemeClr val="tx1"/>
                </a:solidFill>
              </a:rPr>
              <a:t>Using</a:t>
            </a:r>
            <a:r>
              <a:rPr lang="en-US" altLang="en-US" baseline="0" dirty="0">
                <a:solidFill>
                  <a:schemeClr val="tx1"/>
                </a:solidFill>
              </a:rPr>
              <a:t> criteria to select good indicators helps ensure grantees </a:t>
            </a:r>
            <a:r>
              <a:rPr lang="en-US" altLang="en-US" dirty="0">
                <a:solidFill>
                  <a:schemeClr val="tx1"/>
                </a:solidFill>
              </a:rPr>
              <a:t>collect relevant information for </a:t>
            </a:r>
            <a:r>
              <a:rPr lang="en-US" altLang="en-US" baseline="0" dirty="0">
                <a:solidFill>
                  <a:schemeClr val="tx1"/>
                </a:solidFill>
              </a:rPr>
              <a:t>their projects’ results.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solidFill>
                  <a:schemeClr val="tx1"/>
                </a:solidFill>
                <a:latin typeface="Arial" panose="020B0604020202020204" pitchFamily="34" charset="0"/>
              </a:rPr>
              <a:t>We will review each of these characteristics in more detail on the next slides. </a:t>
            </a:r>
            <a:endParaRPr lang="en-US" altLang="en-US"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372943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Arial" panose="020B0604020202020204" pitchFamily="34" charset="0"/>
              </a:rPr>
              <a:t>Let’s look at the first criteria- Direct.</a:t>
            </a:r>
          </a:p>
          <a:p>
            <a:pPr marL="171450" indent="-171450">
              <a:buFont typeface="Arial" panose="020B0604020202020204" pitchFamily="34" charset="0"/>
              <a:buChar char="•"/>
            </a:pPr>
            <a:r>
              <a:rPr lang="en-US" altLang="en-US" baseline="0" dirty="0">
                <a:latin typeface="Arial" panose="020B0604020202020204" pitchFamily="34" charset="0"/>
              </a:rPr>
              <a:t>A good indicator needs to clearly and directly measure the intended result.</a:t>
            </a:r>
          </a:p>
          <a:p>
            <a:pPr marL="171450" indent="-171450">
              <a:buFont typeface="Arial" panose="020B0604020202020204" pitchFamily="34" charset="0"/>
              <a:buChar char="•"/>
            </a:pPr>
            <a:r>
              <a:rPr lang="en-US" b="0" dirty="0"/>
              <a:t>A common mistake is to use</a:t>
            </a:r>
            <a:r>
              <a:rPr lang="en-US" b="0" baseline="0" dirty="0"/>
              <a:t> indicators that indirectly measure the result. In other words, they tend to measure a higher-level or lower-level result in the project’s results framework. </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Let’s look at an example.  For the result, “Increased </a:t>
            </a:r>
            <a:r>
              <a:rPr lang="en-US" b="1" baseline="0" dirty="0"/>
              <a:t>use</a:t>
            </a:r>
            <a:r>
              <a:rPr lang="en-US" b="0" baseline="0" dirty="0"/>
              <a:t> </a:t>
            </a:r>
            <a:r>
              <a:rPr lang="en-US" altLang="en-US" sz="1200" b="0" dirty="0">
                <a:solidFill>
                  <a:schemeClr val="bg1"/>
                </a:solidFill>
              </a:rPr>
              <a:t>of improved teaching methods” we have three possible indicators to choose from.  We want to select the one that most directly measures the result. </a:t>
            </a:r>
            <a:endParaRPr lang="en-US" b="0" baseline="0" dirty="0"/>
          </a:p>
          <a:p>
            <a:pPr marL="171450" indent="-171450">
              <a:buFont typeface="Arial" panose="020B0604020202020204" pitchFamily="34" charset="0"/>
              <a:buChar char="•"/>
            </a:pPr>
            <a:r>
              <a:rPr lang="en-US" b="0" baseline="0" dirty="0"/>
              <a:t>This first indicator – “Literacy rates for primary school students” - is too high. It measures the literacy rates of primary school children and not the increased use of improved teaching methods.  This indicator would be more of a direct measure of a result like, “Improved educational performance of students”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dirty="0"/>
              <a:t>The second indicator, “Number of teachers trained”- is </a:t>
            </a:r>
            <a:r>
              <a:rPr lang="en-US" b="0" baseline="0" dirty="0"/>
              <a:t>too low.  This counts whether teachers were trained and not whether they are actually using the improved methods they have been trained on. </a:t>
            </a:r>
          </a:p>
          <a:p>
            <a:pPr marL="171450" indent="-171450">
              <a:buFont typeface="Arial" panose="020B0604020202020204" pitchFamily="34" charset="0"/>
              <a:buChar cha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The third indicator, “Percent of teachers observed using all five new teaching methods”, is a direct indicator since it is  measuring the “increased use” of improved teaching methods. This is the best of the three.</a:t>
            </a:r>
          </a:p>
          <a:p>
            <a:pPr marL="0" indent="0">
              <a:buFont typeface="Arial" panose="020B0604020202020204" pitchFamily="34" charset="0"/>
              <a:buNone/>
            </a:pPr>
            <a:endParaRPr lang="en-US" b="0" dirty="0"/>
          </a:p>
          <a:p>
            <a:pPr marL="171450" indent="-171450">
              <a:buFont typeface="Arial" panose="020B0604020202020204" pitchFamily="34" charset="0"/>
              <a:buChar char="•"/>
            </a:pPr>
            <a:endParaRPr lang="en-US" altLang="en-US" baseline="0" dirty="0">
              <a:latin typeface="Arial" panose="020B0604020202020204" pitchFamily="34" charset="0"/>
            </a:endParaRPr>
          </a:p>
          <a:p>
            <a:endParaRPr lang="en-US" dirty="0"/>
          </a:p>
        </p:txBody>
      </p:sp>
    </p:spTree>
    <p:extLst>
      <p:ext uri="{BB962C8B-B14F-4D97-AF65-F5344CB8AC3E}">
        <p14:creationId xmlns:p14="http://schemas.microsoft.com/office/powerpoint/2010/main" val="4067565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300"/>
              </a:spcBef>
              <a:spcAft>
                <a:spcPts val="300"/>
              </a:spcAft>
              <a:buFont typeface="Times New Roman" panose="02020603050405020304" pitchFamily="18" charset="0"/>
              <a:buChar char="•"/>
              <a:tabLst>
                <a:tab pos="457200" algn="l"/>
              </a:tabLst>
            </a:pP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It is important to note that, an indicator can be direct measure of only one result. </a:t>
            </a:r>
          </a:p>
          <a:p>
            <a:pPr marL="342900" marR="0" lvl="0" indent="-342900">
              <a:spcBef>
                <a:spcPts val="300"/>
              </a:spcBef>
              <a:spcAft>
                <a:spcPts val="300"/>
              </a:spcAft>
              <a:buFont typeface="Times New Roman" panose="02020603050405020304" pitchFamily="18" charset="0"/>
              <a:buChar char="•"/>
              <a:tabLst>
                <a:tab pos="457200" algn="l"/>
              </a:tabLst>
            </a:pP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If it seems that an indicator could measure more than one result revisit the results statements to ensure they are unidimensional and precise.</a:t>
            </a:r>
          </a:p>
          <a:p>
            <a:pPr marL="342900" marR="0" lvl="0" indent="-342900">
              <a:spcBef>
                <a:spcPts val="300"/>
              </a:spcBef>
              <a:spcAft>
                <a:spcPts val="300"/>
              </a:spcAft>
              <a:buFont typeface="Times New Roman" panose="02020603050405020304" pitchFamily="18" charset="0"/>
              <a:buChar char="•"/>
              <a:tabLst>
                <a:tab pos="457200" algn="l"/>
              </a:tabLst>
            </a:pP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As we can see in this example, each result in the logic chain has an indicator and that indicator is a </a:t>
            </a:r>
            <a:r>
              <a:rPr lang="en-US" sz="1800" b="1" dirty="0">
                <a:effectLst/>
                <a:latin typeface="Gill Sans MT" panose="020B0502020104020203" pitchFamily="34" charset="0"/>
                <a:ea typeface="Times New Roman" panose="02020603050405020304" pitchFamily="18" charset="0"/>
                <a:cs typeface="Times New Roman" panose="02020603050405020304" pitchFamily="18" charset="0"/>
              </a:rPr>
              <a:t>direct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measure of the result. </a:t>
            </a:r>
          </a:p>
        </p:txBody>
      </p:sp>
    </p:spTree>
    <p:extLst>
      <p:ext uri="{BB962C8B-B14F-4D97-AF65-F5344CB8AC3E}">
        <p14:creationId xmlns:p14="http://schemas.microsoft.com/office/powerpoint/2010/main" val="2310936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rPr>
              <a:t>Let’s do an exercise to reinforce the concept of Direct Indicators.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For the result:  “Expanded awareness of child labor in the target community”, which of the following three indicators is the most direct measure:</a:t>
            </a:r>
          </a:p>
          <a:p>
            <a:pPr marL="515938" indent="-514350" eaLnBrk="1" hangingPunct="1">
              <a:spcAft>
                <a:spcPct val="20000"/>
              </a:spcAft>
              <a:buSzPct val="120000"/>
              <a:buFont typeface="+mj-lt"/>
              <a:buAutoNum type="arabicPeriod"/>
            </a:pPr>
            <a:r>
              <a:rPr lang="en-US" sz="1800" dirty="0">
                <a:effectLst/>
                <a:latin typeface="Segoe UI" panose="020B0502040204020203" pitchFamily="34" charset="0"/>
              </a:rPr>
              <a:t> </a:t>
            </a:r>
            <a:r>
              <a:rPr lang="en-US" altLang="en-US" sz="1800" dirty="0"/>
              <a:t># of targeted community members who participate in child labor awareness workshops</a:t>
            </a:r>
          </a:p>
          <a:p>
            <a:pPr marL="515938" indent="-514350">
              <a:spcAft>
                <a:spcPct val="20000"/>
              </a:spcAft>
              <a:buSzPct val="120000"/>
              <a:buFont typeface="+mj-lt"/>
              <a:buAutoNum type="arabicPeriod"/>
            </a:pPr>
            <a:r>
              <a:rPr lang="en-US" altLang="en-US" sz="1800" dirty="0"/>
              <a:t>% of targeted community members who are able to identify 3 or more critical issues about child labor in their community</a:t>
            </a:r>
          </a:p>
          <a:p>
            <a:pPr marL="515938" indent="-514350">
              <a:spcAft>
                <a:spcPct val="20000"/>
              </a:spcAft>
              <a:buSzPct val="120000"/>
              <a:buFont typeface="+mj-lt"/>
              <a:buAutoNum type="arabicPeriod"/>
            </a:pPr>
            <a:r>
              <a:rPr lang="en-US" altLang="en-US" sz="1800" dirty="0"/>
              <a:t># of targeted community members who volunteer in community-based programs and activities related to reducing child labor </a:t>
            </a:r>
          </a:p>
          <a:p>
            <a:pPr marL="515938" indent="-514350">
              <a:spcAft>
                <a:spcPct val="20000"/>
              </a:spcAft>
              <a:buSzPct val="120000"/>
              <a:buFont typeface="+mj-lt"/>
              <a:buAutoNum type="arabicPeriod"/>
            </a:pPr>
            <a:endParaRPr lang="en-US" altLang="en-US" sz="1800" dirty="0"/>
          </a:p>
          <a:p>
            <a:pPr marL="1588" indent="0">
              <a:spcAft>
                <a:spcPct val="20000"/>
              </a:spcAft>
              <a:buSzPct val="120000"/>
              <a:buFont typeface="+mj-lt"/>
              <a:buNone/>
            </a:pPr>
            <a:r>
              <a:rPr lang="en-US" altLang="en-US" sz="1800" dirty="0"/>
              <a:t>Pause the recording and when you have your answer, press play.</a:t>
            </a: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most direct indicator is number 2, “</a:t>
            </a:r>
            <a:r>
              <a:rPr lang="en-US" altLang="en-US" sz="1200" dirty="0"/>
              <a:t>% of targeted community members who are able to identify 3 or more critical issues about child labor in their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indicator measures how </a:t>
            </a:r>
            <a:r>
              <a:rPr lang="en-US" b="1" dirty="0"/>
              <a:t>aware</a:t>
            </a:r>
            <a:r>
              <a:rPr lang="en-US" dirty="0"/>
              <a:t> community members are of the critical issues of child labor.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indicator measures participation in an awareness workshop – but not participants’ actual awareness of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third indicator measures community members actions to address child labor which is likely a measure of a higher-level result in the project’s framework. </a:t>
            </a:r>
          </a:p>
        </p:txBody>
      </p:sp>
    </p:spTree>
    <p:extLst>
      <p:ext uri="{BB962C8B-B14F-4D97-AF65-F5344CB8AC3E}">
        <p14:creationId xmlns:p14="http://schemas.microsoft.com/office/powerpoint/2010/main" val="2182985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Let’s try another.  Which of the following indicators is the most direct measure of the result, “</a:t>
            </a:r>
            <a:r>
              <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Increased implementation of</a:t>
            </a:r>
            <a:r>
              <a:rPr lang="en-US"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labor laws </a:t>
            </a:r>
            <a:r>
              <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by law enforcement and protection officials in targeted regions”?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515938" indent="-514350">
              <a:spcAft>
                <a:spcPct val="20000"/>
              </a:spcAft>
              <a:buSzPct val="120000"/>
              <a:buFont typeface="+mj-lt"/>
              <a:buAutoNum type="arabicPeriod"/>
            </a:pPr>
            <a:r>
              <a:rPr lang="en-US" altLang="en-US" sz="1200" dirty="0"/>
              <a:t># of private sector </a:t>
            </a:r>
            <a:r>
              <a:rPr lang="en-US" altLang="en-US" dirty="0"/>
              <a:t>inspections conducted and filed by law enforcement and protection officials in targeted regions</a:t>
            </a:r>
          </a:p>
          <a:p>
            <a:pPr marL="515938" indent="-514350" eaLnBrk="1" hangingPunct="1">
              <a:spcAft>
                <a:spcPct val="20000"/>
              </a:spcAft>
              <a:buSzPct val="120000"/>
              <a:buFont typeface="+mj-lt"/>
              <a:buAutoNum type="arabicPeriod"/>
            </a:pPr>
            <a:r>
              <a:rPr lang="en-US" altLang="en-US" dirty="0"/>
              <a:t>% </a:t>
            </a:r>
            <a:r>
              <a:rPr lang="en-US" altLang="en-US" sz="1200" dirty="0"/>
              <a:t>of </a:t>
            </a:r>
            <a:r>
              <a:rPr lang="en-US" altLang="en-US" dirty="0"/>
              <a:t>law enforcement and protection officials trained in conducting inspections </a:t>
            </a:r>
          </a:p>
          <a:p>
            <a:pPr marL="515938" indent="-514350" eaLnBrk="1" hangingPunct="1">
              <a:spcAft>
                <a:spcPct val="20000"/>
              </a:spcAft>
              <a:buSzPct val="120000"/>
              <a:buFont typeface="+mj-lt"/>
              <a:buAutoNum type="arabicPeriod"/>
            </a:pPr>
            <a:r>
              <a:rPr lang="en-US" altLang="en-US" sz="1200" dirty="0"/>
              <a:t># of new labor protection laws and regulations passed by government </a:t>
            </a:r>
          </a:p>
          <a:p>
            <a:pPr marL="515938" indent="-514350" eaLnBrk="1" hangingPunct="1">
              <a:spcAft>
                <a:spcPct val="20000"/>
              </a:spcAft>
              <a:buSzPct val="120000"/>
              <a:buFont typeface="+mj-lt"/>
              <a:buAutoNum type="arabicPeriod"/>
            </a:pPr>
            <a:r>
              <a:rPr lang="en-US" altLang="en-US" sz="1200" dirty="0"/>
              <a:t># of reported private sector labor violations in targeted regions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Pause the recording and when you have your answer, press play.</a:t>
            </a:r>
            <a:endParaRPr lang="en-US" sz="1200" dirty="0">
              <a:effectLst/>
              <a:latin typeface="Segoe UI" panose="020B0502040204020203" pitchFamily="34" charset="0"/>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correct answer is #1,  “Number </a:t>
            </a:r>
            <a:r>
              <a:rPr lang="en-US" altLang="en-US" sz="1200" dirty="0"/>
              <a:t>of private sector </a:t>
            </a:r>
            <a:r>
              <a:rPr lang="en-US" altLang="en-US" dirty="0"/>
              <a:t>inspections conducted and filed by law enforcement and protection officials in targeted regions”. This indicator most directly measures the implementation of labor laws by law enforcement.</a:t>
            </a:r>
          </a:p>
          <a:p>
            <a:endParaRPr lang="en-US" dirty="0"/>
          </a:p>
        </p:txBody>
      </p:sp>
    </p:spTree>
    <p:extLst>
      <p:ext uri="{BB962C8B-B14F-4D97-AF65-F5344CB8AC3E}">
        <p14:creationId xmlns:p14="http://schemas.microsoft.com/office/powerpoint/2010/main" val="51863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will be occasions when it is not possible or practical to directly measures a result. In such cases, a proxy indicator must be used.  A proxy indicator is an indirect measure and is related to the result by more or more valid assumptions.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this slide we have the example result, “</a:t>
            </a:r>
            <a:r>
              <a:rPr lang="en-US" altLang="en-US" sz="1200" dirty="0">
                <a:solidFill>
                  <a:schemeClr val="bg1"/>
                </a:solidFill>
              </a:rPr>
              <a:t>Increased access to social protection services” with the possible proxy indicator, “Number of new social protection service providers.”</a:t>
            </a:r>
          </a:p>
          <a:p>
            <a:pPr marL="171450" lvl="0" indent="-171450">
              <a:buFont typeface="Arial" panose="020B0604020202020204" pitchFamily="34" charset="0"/>
              <a:buChar char="•"/>
            </a:pPr>
            <a:r>
              <a:rPr lang="en-US" sz="1200" b="0" i="0" dirty="0">
                <a:solidFill>
                  <a:schemeClr val="bg1"/>
                </a:solidFill>
              </a:rPr>
              <a:t>For this indicator we are making the a</a:t>
            </a:r>
            <a:r>
              <a:rPr lang="en-US" sz="1200" b="0" i="0" dirty="0">
                <a:solidFill>
                  <a:srgbClr val="C00000"/>
                </a:solidFill>
              </a:rPr>
              <a:t>ssumption that having more social protection service providers will increase access for users. This might be a reasonable assumption if we know that in the targeted communities one of the challenges to access services is the limited number of service providers. </a:t>
            </a:r>
            <a:endParaRPr lang="en-US" altLang="en-US" sz="1200" b="0" i="0" dirty="0">
              <a:solidFill>
                <a:schemeClr val="bg1"/>
              </a:solidFill>
            </a:endParaRP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forced to use a proxy indicator, it is very important that the proxy is linked as closely as possible to the result.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greater the gap between an indirect measure and its result – i.e., the more assumptions that need to be made to relate the indicator to the result – the greater that chance that the indicator will provide inaccurate and misleading data regarding the result.  We want to make as few assumptions as possible.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33301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indicator should be objective, which is to say clear, precise and unambiguous about what is being measured.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Objective indicators help ensure different actors in a project (implementers, stakeholders, partners and beneficiaries) have the same understanding of what the indicator “means” or and what it is measuring.  Objective indicators help ensure that data is collected and analyzed in a consistent way wherever and whenever collected over the life of a project.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practical terms, an objective indicator does not include terms that are vague and open to interpretation.  For example, if we framed an indicator something along the lines of, “#</a:t>
            </a:r>
            <a:r>
              <a:rPr lang="en-US" u="none" dirty="0"/>
              <a:t> of quality child labor laws” </a:t>
            </a:r>
            <a:r>
              <a:rPr lang="en-US" sz="1200" kern="1200" dirty="0">
                <a:solidFill>
                  <a:schemeClr val="tx1"/>
                </a:solidFill>
                <a:effectLst/>
                <a:latin typeface="+mn-lt"/>
                <a:ea typeface="+mn-ea"/>
                <a:cs typeface="+mn-cs"/>
              </a:rPr>
              <a:t>there might be confusion or differing interpretation of the word “quality.”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A m</a:t>
            </a:r>
            <a:r>
              <a:rPr lang="en-US" sz="1200" b="0" i="0" dirty="0"/>
              <a:t>ore Objective Indicator might be, “The number of national and local child labor laws that meet international labor standards”. This provides a clearer example of what type of standards we expect the law to meet.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at times, even with objective indicators, it is necessary to define key words used in the indicator in the PMP.</a:t>
            </a:r>
            <a:endParaRPr lang="en-US" dirty="0"/>
          </a:p>
        </p:txBody>
      </p:sp>
    </p:spTree>
    <p:extLst>
      <p:ext uri="{BB962C8B-B14F-4D97-AF65-F5344CB8AC3E}">
        <p14:creationId xmlns:p14="http://schemas.microsoft.com/office/powerpoint/2010/main" val="1909496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Let’s do one more exercise. Which of the following indicators appears to be the most objective?</a:t>
            </a:r>
          </a:p>
          <a:p>
            <a:pPr marL="515938" indent="-514350" eaLnBrk="1" hangingPunct="1">
              <a:spcAft>
                <a:spcPct val="40000"/>
              </a:spcAft>
              <a:buSzPct val="120000"/>
              <a:buFont typeface="+mj-lt"/>
              <a:buAutoNum type="arabicPeriod"/>
            </a:pPr>
            <a:r>
              <a:rPr lang="en-US" altLang="en-US" sz="1200" b="0" dirty="0"/>
              <a:t>#/% of </a:t>
            </a:r>
            <a:r>
              <a:rPr lang="en-US" altLang="en-US" dirty="0"/>
              <a:t>private sector actors</a:t>
            </a:r>
            <a:r>
              <a:rPr lang="en-US" altLang="en-US" sz="1200" b="0" dirty="0"/>
              <a:t> trained who obtain a score of 90% on a post-training test </a:t>
            </a:r>
          </a:p>
          <a:p>
            <a:pPr marL="515938" indent="-514350" eaLnBrk="1" hangingPunct="1">
              <a:spcAft>
                <a:spcPct val="40000"/>
              </a:spcAft>
              <a:buSzPct val="120000"/>
              <a:buFont typeface="+mj-lt"/>
              <a:buAutoNum type="arabicPeriod"/>
            </a:pPr>
            <a:r>
              <a:rPr lang="en-US" altLang="en-US" sz="1200" b="0" dirty="0"/>
              <a:t>#/% of successful trainees</a:t>
            </a:r>
          </a:p>
          <a:p>
            <a:pPr marL="515938" indent="-514350" eaLnBrk="1" hangingPunct="1">
              <a:spcAft>
                <a:spcPct val="40000"/>
              </a:spcAft>
              <a:buSzPct val="120000"/>
              <a:buFont typeface="+mj-lt"/>
              <a:buAutoNum type="arabicPeriod"/>
            </a:pPr>
            <a:r>
              <a:rPr lang="en-US" altLang="en-US" sz="1200" b="0" dirty="0"/>
              <a:t>#/% of trainees who have improved their knowledge and 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Pause the recording and when you have your answer, press 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The most objective indicator is the first indicator, “Number/Percentage of private sector actors trained who obtain a score of 90% or more on a post-training test”.   This indicator defines the threshold required knowledge from the training – “obtain score of 90% on post test”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The second indicator uses the vague term “successful” – it is unclear what would be measured or counted as a successful 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The third indicator uses the word “improved” but does not define what counts as improved. </a:t>
            </a:r>
            <a:endParaRPr lang="en-US" dirty="0"/>
          </a:p>
        </p:txBody>
      </p:sp>
    </p:spTree>
    <p:extLst>
      <p:ext uri="{BB962C8B-B14F-4D97-AF65-F5344CB8AC3E}">
        <p14:creationId xmlns:p14="http://schemas.microsoft.com/office/powerpoint/2010/main" val="1323589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dirty="0">
                <a:effectLst/>
                <a:latin typeface="+mn-lt"/>
                <a:ea typeface="ＭＳ Ｐゴシック" pitchFamily="-109" charset="-128"/>
              </a:rPr>
              <a:t>It is also important that the indicator or indicators you have are adequate, which is to say that they provide enough information to understand the performance of a result.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number of indicators required is based on the complexity of the result and reporting requirements.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important to only include indicators that you need for management and reporting decisions- not more and not 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sng"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6219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we will cover the following topics: </a:t>
            </a:r>
          </a:p>
          <a:p>
            <a:pPr marL="171450" indent="-171450">
              <a:buFont typeface="Arial" panose="020B0604020202020204" pitchFamily="34" charset="0"/>
              <a:buChar char="•"/>
            </a:pPr>
            <a:r>
              <a:rPr lang="en-US" dirty="0"/>
              <a:t>Indicator Fundamentals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ILAB’ Office of Child Labor, Forced Labor and Human Trafficking (OCFT) Standard Indicators </a:t>
            </a:r>
          </a:p>
          <a:p>
            <a:pPr marL="171450" indent="-171450">
              <a:buFont typeface="Arial" panose="020B0604020202020204" pitchFamily="34" charset="0"/>
              <a:buChar char="•"/>
            </a:pPr>
            <a:r>
              <a:rPr lang="en-US" dirty="0"/>
              <a:t>Indicator Characteristics, including criteria for selecting good indicators.</a:t>
            </a:r>
          </a:p>
          <a:p>
            <a:pPr marL="171450" indent="-171450">
              <a:buFont typeface="Arial" panose="020B0604020202020204" pitchFamily="34" charset="0"/>
              <a:buChar char="•"/>
            </a:pPr>
            <a:r>
              <a:rPr lang="en-US" dirty="0"/>
              <a:t>Performance Monitoring Plans (PMP)</a:t>
            </a:r>
          </a:p>
          <a:p>
            <a:endParaRPr lang="en-US" dirty="0"/>
          </a:p>
        </p:txBody>
      </p:sp>
    </p:spTree>
    <p:extLst>
      <p:ext uri="{BB962C8B-B14F-4D97-AF65-F5344CB8AC3E}">
        <p14:creationId xmlns:p14="http://schemas.microsoft.com/office/powerpoint/2010/main" val="337611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t>When selecting indicators, only include the minimum number required to capture all important elements of a result.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t>Let’s look at an example. For the result, “</a:t>
            </a:r>
            <a:r>
              <a:rPr lang="en-US" altLang="en-US" sz="1200" dirty="0">
                <a:solidFill>
                  <a:schemeClr val="bg1"/>
                </a:solidFill>
              </a:rPr>
              <a:t>I</a:t>
            </a:r>
            <a:r>
              <a:rPr lang="en-US" altLang="en-US" sz="1200" dirty="0">
                <a:solidFill>
                  <a:schemeClr val="bg1"/>
                </a:solidFill>
                <a:latin typeface="+mn-lt"/>
              </a:rPr>
              <a:t>mproved implementation of labor rights and protection regulations and guidance by private sector actors” we have a table of potential indicators.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On the left we have 5 indicators – but are all of these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Some of them are not even direct measures and others don’t provide very relevant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Looking at the list on the right – the two indicators measure the key components of the result and are likely sufficient for providing the needed information to measure the result.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As a general rule of thumb, most results can be adequately measured by 1-3 indicators.</a:t>
            </a:r>
            <a:endParaRPr lang="en-US" altLang="en-US" sz="1200" b="0"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394894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last characteristic of good indicators is “Practical”. We always want to make sure that for any indicator we are able to collect or obtain the data we it is needed for management and reporting decisions.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Cost:</a:t>
            </a:r>
            <a:r>
              <a:rPr lang="en-US" sz="1200" kern="1200" dirty="0">
                <a:solidFill>
                  <a:schemeClr val="tx1"/>
                </a:solidFill>
                <a:effectLst/>
                <a:latin typeface="+mn-lt"/>
                <a:ea typeface="+mn-ea"/>
                <a:cs typeface="+mn-cs"/>
              </a:rPr>
              <a:t>  Each indicator should be assessed in terms of the cost (time, resources) to collect the data at a level and degree of quality that is useful.  Some indicators may be too expensive to collect and so they may not be practical.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Collecting data from secondary sources is one way to minimize data collection costs; however, the lack of control of over the data is out of your hands, including quality and timeliness.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eaLnBrk="1" hangingPunct="1">
              <a:buFontTx/>
              <a:buNone/>
            </a:pPr>
            <a:endParaRPr lang="en-US" sz="2400" dirty="0"/>
          </a:p>
          <a:p>
            <a:endParaRPr lang="en-US" dirty="0"/>
          </a:p>
        </p:txBody>
      </p:sp>
    </p:spTree>
    <p:extLst>
      <p:ext uri="{BB962C8B-B14F-4D97-AF65-F5344CB8AC3E}">
        <p14:creationId xmlns:p14="http://schemas.microsoft.com/office/powerpoint/2010/main" val="3391625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t>
            </a:r>
            <a:r>
              <a:rPr lang="en-US" b="0" dirty="0"/>
              <a:t>mentioned, it’s important that data is available at a useful frequency, should be current, and should be timely enough to influence management decisions.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Looking at this example, if we are trying to measure the result “</a:t>
            </a:r>
            <a:r>
              <a:rPr lang="en-US" sz="1200" dirty="0">
                <a:solidFill>
                  <a:schemeClr val="bg1"/>
                </a:solidFill>
              </a:rPr>
              <a:t>Decreased incidences of child labor” with the indicator “Number of child labor incidences” we </a:t>
            </a:r>
            <a:r>
              <a:rPr lang="en-US" sz="1200" b="0" dirty="0">
                <a:solidFill>
                  <a:schemeClr val="bg1"/>
                </a:solidFill>
              </a:rPr>
              <a:t>might want to use national labor statistics.  But in this example we find that they are only available every 5 or 10 years. This will not be frequent enough to provide data to the project that is only 5 years long. </a:t>
            </a:r>
          </a:p>
          <a:p>
            <a:pPr marL="171450" indent="-171450">
              <a:buFont typeface="Arial" panose="020B0604020202020204" pitchFamily="34" charset="0"/>
              <a:buChar char="•"/>
            </a:pPr>
            <a:endParaRPr lang="en-US" sz="1200" b="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1"/>
                </a:solidFill>
              </a:rPr>
              <a:t>To deal with this, we need to find another source, such </a:t>
            </a:r>
            <a:r>
              <a:rPr lang="en-US" sz="1200" b="0" i="0" dirty="0">
                <a:solidFill>
                  <a:schemeClr val="bg1"/>
                </a:solidFill>
              </a:rPr>
              <a:t>as conducting a survey</a:t>
            </a:r>
            <a:r>
              <a:rPr lang="en-US" sz="1200" i="0" dirty="0"/>
              <a:t>, obtaining data from CSOs or using community or local government data that is available on a more timely basis. </a:t>
            </a:r>
          </a:p>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2887343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Here are a few other considerations when selecting indicators: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Utility:</a:t>
            </a:r>
            <a:r>
              <a:rPr lang="en-US" sz="1200" kern="1200" dirty="0">
                <a:solidFill>
                  <a:schemeClr val="tx1"/>
                </a:solidFill>
                <a:effectLst/>
                <a:latin typeface="+mn-lt"/>
                <a:ea typeface="+mn-ea"/>
                <a:cs typeface="+mn-cs"/>
              </a:rPr>
              <a:t> Only select those indicator that have utility for making management decisions and reporting.  Avoid using “nice to know” indicators since the more indicators the greater the data collection and analysis burden and cost.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Detail and Precision</a:t>
            </a:r>
            <a:r>
              <a:rPr lang="en-US" sz="1200" kern="1200" dirty="0">
                <a:solidFill>
                  <a:schemeClr val="tx1"/>
                </a:solidFill>
                <a:effectLst/>
                <a:latin typeface="+mn-lt"/>
                <a:ea typeface="+mn-ea"/>
                <a:cs typeface="+mn-cs"/>
              </a:rPr>
              <a:t>: Ensure that data is provided at a sufficient level for decision making. For example, if a project is working on passing a law, the law might take several years to be passed. An indicator, such as “Number of new policies or laws passed” could show no progress until the last year.  In this case, a milestone indicator might be more helpful so that incremental progress can be measured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743662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indicator selection process at the beginning of a project or during the life of a project, it will be important to review and assess a project’s indicators.</a:t>
            </a:r>
          </a:p>
        </p:txBody>
      </p:sp>
    </p:spTree>
    <p:extLst>
      <p:ext uri="{BB962C8B-B14F-4D97-AF65-F5344CB8AC3E}">
        <p14:creationId xmlns:p14="http://schemas.microsoft.com/office/powerpoint/2010/main" val="1359802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are some tips to help assess the quality of an ILAB project’s indicators:  </a:t>
            </a:r>
          </a:p>
          <a:p>
            <a:pPr marL="171450" indent="-171450">
              <a:buFont typeface="Arial" panose="020B0604020202020204" pitchFamily="34" charset="0"/>
              <a:buChar char="•"/>
            </a:pPr>
            <a:r>
              <a:rPr lang="en-US" dirty="0"/>
              <a:t>Is there at least one indicator per result?  </a:t>
            </a:r>
          </a:p>
          <a:p>
            <a:pPr marL="171450" indent="-171450">
              <a:buFont typeface="Arial" panose="020B0604020202020204" pitchFamily="34" charset="0"/>
              <a:buChar char="•"/>
            </a:pPr>
            <a:r>
              <a:rPr lang="en-US" dirty="0"/>
              <a:t>Are all relevant OCFT standard indicators included?</a:t>
            </a:r>
          </a:p>
          <a:p>
            <a:pPr marL="171450" indent="-171450">
              <a:buFont typeface="Arial" panose="020B0604020202020204" pitchFamily="34" charset="0"/>
              <a:buChar char="•"/>
            </a:pPr>
            <a:r>
              <a:rPr lang="en-US" dirty="0"/>
              <a:t>Are the selected indicators useful for management decisions? </a:t>
            </a:r>
          </a:p>
          <a:p>
            <a:pPr marL="171450" indent="-171450">
              <a:buFont typeface="Arial" panose="020B0604020202020204" pitchFamily="34" charset="0"/>
              <a:buChar char="•"/>
            </a:pPr>
            <a:r>
              <a:rPr lang="en-US" dirty="0"/>
              <a:t>Do the indicators have the characteristics for good indicators?  Are they Direct, Objective, Adequate and Practical? </a:t>
            </a:r>
          </a:p>
          <a:p>
            <a:endParaRPr lang="en-US" dirty="0"/>
          </a:p>
        </p:txBody>
      </p:sp>
    </p:spTree>
    <p:extLst>
      <p:ext uri="{BB962C8B-B14F-4D97-AF65-F5344CB8AC3E}">
        <p14:creationId xmlns:p14="http://schemas.microsoft.com/office/powerpoint/2010/main" val="2099090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more detailed list of questions in the checklist on screen can be used to assess indicators to ensure they are Direct, Objective, Adequate and Practical. </a:t>
            </a:r>
          </a:p>
          <a:p>
            <a:endParaRPr lang="en-US" altLang="en-US" dirty="0"/>
          </a:p>
          <a:p>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46</a:t>
            </a:fld>
            <a:endParaRPr lang="en-US" altLang="en-US"/>
          </a:p>
        </p:txBody>
      </p:sp>
    </p:spTree>
    <p:extLst>
      <p:ext uri="{BB962C8B-B14F-4D97-AF65-F5344CB8AC3E}">
        <p14:creationId xmlns:p14="http://schemas.microsoft.com/office/powerpoint/2010/main" val="3062515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discussed indicators, we are going to talk about the performance monitoring plan or PMP. Drafting the PMP is the next step after indicators have been selected.  The PMP is a key component of a project’s CMEP.</a:t>
            </a:r>
          </a:p>
        </p:txBody>
      </p:sp>
    </p:spTree>
    <p:extLst>
      <p:ext uri="{BB962C8B-B14F-4D97-AF65-F5344CB8AC3E}">
        <p14:creationId xmlns:p14="http://schemas.microsoft.com/office/powerpoint/2010/main" val="4007317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is a PMP?  </a:t>
            </a:r>
          </a:p>
          <a:p>
            <a:pPr marL="171450" indent="-171450">
              <a:buFont typeface="Arial" panose="020B0604020202020204" pitchFamily="34" charset="0"/>
              <a:buChar char="•"/>
            </a:pPr>
            <a:r>
              <a:rPr lang="en-US" dirty="0"/>
              <a:t>A </a:t>
            </a:r>
            <a:r>
              <a:rPr lang="en-US" b="0" dirty="0"/>
              <a:t>PMP </a:t>
            </a:r>
            <a:r>
              <a:rPr lang="en-US" dirty="0"/>
              <a:t>is a tool that helps a project plan, organize and manage the collection, analysis and reporting of performance data for the project’s indicators. </a:t>
            </a:r>
          </a:p>
          <a:p>
            <a:pPr marL="171450" indent="-171450">
              <a:buFont typeface="Arial" panose="020B0604020202020204" pitchFamily="34" charset="0"/>
              <a:buChar char="•"/>
            </a:pPr>
            <a:r>
              <a:rPr lang="en-US" dirty="0"/>
              <a:t>The PMP documents “what” will be monitored during the life of the project and “how” it will be monitored. </a:t>
            </a:r>
          </a:p>
          <a:p>
            <a:pPr marL="171450" indent="-171450">
              <a:buFont typeface="Arial" panose="020B0604020202020204" pitchFamily="34" charset="0"/>
              <a:buChar char="•"/>
            </a:pPr>
            <a:r>
              <a:rPr lang="en-US" dirty="0"/>
              <a:t>The PMP includes all the project’s indicators for each result and provides precise definitions of the indicators , the data collection methods and tools and frequency of data collection for each. </a:t>
            </a:r>
          </a:p>
          <a:p>
            <a:pPr marL="171450" indent="-171450">
              <a:buFont typeface="Arial" panose="020B0604020202020204" pitchFamily="34" charset="0"/>
              <a:buChar char="•"/>
            </a:pPr>
            <a:r>
              <a:rPr lang="en-US" dirty="0"/>
              <a:t>The PMP is presented as a table in the CMEP. </a:t>
            </a:r>
          </a:p>
        </p:txBody>
      </p:sp>
    </p:spTree>
    <p:extLst>
      <p:ext uri="{BB962C8B-B14F-4D97-AF65-F5344CB8AC3E}">
        <p14:creationId xmlns:p14="http://schemas.microsoft.com/office/powerpoint/2010/main" val="4287664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each indicator, the PMP includes:</a:t>
            </a: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Indicator Definition of key terms that require greater precision.</a:t>
            </a:r>
          </a:p>
          <a:p>
            <a:pPr marL="344488"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Classification of the indicator </a:t>
            </a:r>
          </a:p>
          <a:p>
            <a:pPr marL="344488"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The Unit of Measurement</a:t>
            </a:r>
          </a:p>
          <a:p>
            <a:pPr marL="344488"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The Indicator Type</a:t>
            </a: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What, if any, disaggregation of data will be collected.</a:t>
            </a: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Data collection instruments</a:t>
            </a:r>
          </a:p>
          <a:p>
            <a:pPr marL="344488"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Frequency of collection and reporting as well as Percentage of data that will be verified to ensure quality.</a:t>
            </a: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Responsibility for collection and assessment </a:t>
            </a:r>
          </a:p>
          <a:p>
            <a:pPr marL="344488" indent="-342900">
              <a:spcBef>
                <a:spcPct val="0"/>
              </a:spcBef>
              <a:spcAft>
                <a:spcPct val="40000"/>
              </a:spcAft>
              <a:buClr>
                <a:srgbClr val="800000"/>
              </a:buClr>
              <a:buFont typeface="Arial" panose="020B0604020202020204" pitchFamily="34" charset="0"/>
              <a:buChar char="•"/>
            </a:pPr>
            <a:endParaRPr lang="en-US" sz="2800" dirty="0">
              <a:ea typeface="ＭＳ Ｐゴシック" pitchFamily="34" charset="-128"/>
            </a:endParaRPr>
          </a:p>
          <a:p>
            <a:pPr marL="344488" indent="-342900">
              <a:spcBef>
                <a:spcPct val="0"/>
              </a:spcBef>
              <a:spcAft>
                <a:spcPct val="40000"/>
              </a:spcAft>
              <a:buClr>
                <a:srgbClr val="800000"/>
              </a:buClr>
              <a:buFont typeface="Arial" panose="020B0604020202020204" pitchFamily="34" charset="0"/>
              <a:buChar char="•"/>
            </a:pPr>
            <a:r>
              <a:rPr lang="en-US" sz="2800" dirty="0">
                <a:ea typeface="ＭＳ Ｐゴシック" pitchFamily="34" charset="-128"/>
              </a:rPr>
              <a:t>We will walk through the details of each of these in the next set of slides. </a:t>
            </a: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57517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 discussion of Indicator Fundamentals.</a:t>
            </a:r>
          </a:p>
        </p:txBody>
      </p:sp>
    </p:spTree>
    <p:extLst>
      <p:ext uri="{BB962C8B-B14F-4D97-AF65-F5344CB8AC3E}">
        <p14:creationId xmlns:p14="http://schemas.microsoft.com/office/powerpoint/2010/main" val="542018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We’ll now walk through the columns of information in a PMP.  The second column of the PMP includes the Definition of key terms. This is one of the most important parts of the PMP. The definition section provides an opportunity to clarify any vague words and make sure that everyone on the project has the same understanding of what they mean so that data is collected and counted the same way by everyone.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column also includes the unit of measure, the indicator classification and the indicator type.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We’ll discuss these elements in more detail in the following slides.</a:t>
            </a:r>
          </a:p>
        </p:txBody>
      </p:sp>
    </p:spTree>
    <p:extLst>
      <p:ext uri="{BB962C8B-B14F-4D97-AF65-F5344CB8AC3E}">
        <p14:creationId xmlns:p14="http://schemas.microsoft.com/office/powerpoint/2010/main" val="1947252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shows a couple additional examples of terms that should be defined. </a:t>
            </a:r>
          </a:p>
          <a:p>
            <a:pPr marL="171450" indent="-171450">
              <a:buFont typeface="Arial" panose="020B0604020202020204" pitchFamily="34" charset="0"/>
              <a:buChar char="•"/>
            </a:pPr>
            <a:r>
              <a:rPr lang="en-US" dirty="0"/>
              <a:t>Often technical terms like “child labor” or “hazardous labor” need to be defined since they can vary by country and sector.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also certain words and terms that are subjective in nature and could cause confusion or be interpreted differently by different people.  These include words and phrases like, “c</a:t>
            </a:r>
            <a:r>
              <a:rPr lang="en-US" sz="1200" dirty="0"/>
              <a:t>apacity building”, “engaged in”, “participated in”, “improved”, “technical assistance”,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 sure to define the numerator and denominator if an indicator is a percentage.  For example, if the indicator is the “% of youth engaged in hazardous labor”, the numerator might be defined as, “Number of children engaged in hazardous labor” and the denominator, “Total number of children in target regions.”</a:t>
            </a:r>
            <a:endParaRPr lang="en-US" dirty="0"/>
          </a:p>
        </p:txBody>
      </p:sp>
    </p:spTree>
    <p:extLst>
      <p:ext uri="{BB962C8B-B14F-4D97-AF65-F5344CB8AC3E}">
        <p14:creationId xmlns:p14="http://schemas.microsoft.com/office/powerpoint/2010/main" val="19765614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ILAB requires an indicator’s classification be included in the PMP.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classifications describe how the indicator data is reported in the data reporting 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three classifications are: Incremental, Cumulative and Snapshot.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accent1">
                    <a:lumMod val="75000"/>
                  </a:schemeClr>
                </a:solidFill>
              </a:rPr>
              <a:t>Incremental</a:t>
            </a:r>
            <a:r>
              <a:rPr lang="en-US" b="1" dirty="0"/>
              <a:t>  </a:t>
            </a:r>
            <a:r>
              <a:rPr lang="en-US" b="0" dirty="0"/>
              <a:t>- is the actual </a:t>
            </a:r>
            <a:r>
              <a:rPr lang="en-US" dirty="0"/>
              <a:t>progress made in the specific reporting period.  For example: If the indicator is “Number of people trained” and the value for the reporting period is 100, it means that </a:t>
            </a:r>
            <a:r>
              <a:rPr lang="en-US" i="1" dirty="0"/>
              <a:t>100 people were trained in this reporting period alone.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accent1">
                    <a:lumMod val="75000"/>
                  </a:schemeClr>
                </a:solidFill>
              </a:rPr>
              <a:t>Cumulative</a:t>
            </a:r>
            <a:r>
              <a:rPr lang="en-US" b="1" dirty="0"/>
              <a:t> – </a:t>
            </a:r>
            <a:r>
              <a:rPr lang="en-US" b="0" dirty="0"/>
              <a:t>is the running </a:t>
            </a:r>
            <a:r>
              <a:rPr lang="en-US" dirty="0"/>
              <a:t>total. For example: </a:t>
            </a:r>
            <a:r>
              <a:rPr lang="en-US" i="1" dirty="0"/>
              <a:t> for the same indicator if the value for the reporting period is 100, it would include all those trained in the current period and all prior periods of the project</a:t>
            </a:r>
            <a:r>
              <a:rPr lang="en-US" dirty="0"/>
              <a:t>. </a:t>
            </a:r>
            <a:endParaRPr lang="en-US" b="1" i="1" dirty="0"/>
          </a:p>
          <a:p>
            <a:pPr marL="171450" indent="-171450">
              <a:buFont typeface="Arial" panose="020B0604020202020204" pitchFamily="34" charset="0"/>
              <a:buChar char="•"/>
            </a:pPr>
            <a:r>
              <a:rPr lang="en-US" b="1" dirty="0"/>
              <a:t>Snapshot –</a:t>
            </a:r>
            <a:r>
              <a:rPr lang="en-US" dirty="0"/>
              <a:t>is a classification for indicators that report data for a situation or status at a particular moment in time. This is </a:t>
            </a:r>
            <a:r>
              <a:rPr lang="en-US" b="1" dirty="0"/>
              <a:t>good when the status continues to change over </a:t>
            </a:r>
            <a:r>
              <a:rPr lang="en-US" dirty="0"/>
              <a:t>time. For example, a measure of the prevalence of child labor among program participants would be neither cumulative or incremental. It has a value that is relevant for that moment in time/that reporting period only.</a:t>
            </a:r>
          </a:p>
          <a:p>
            <a:pPr marL="628650" lvl="1" indent="-171450">
              <a:buFont typeface="Arial" panose="020B0604020202020204" pitchFamily="34" charset="0"/>
              <a:buChar char="•"/>
            </a:pPr>
            <a:r>
              <a:rPr lang="en-US" dirty="0"/>
              <a:t>Another example of a snapshot indictor might be “the number of people participating in a vocational education program”. This cannot be reported incrementally because some people who started in a previous period may continue to participate in the current reporting period. This indicator cannot be cumulative either, because some people may drop out or graduate from the program. If an indicator needs to report on status that continues to change over time, the indicator classification would be snapshot.</a:t>
            </a:r>
          </a:p>
          <a:p>
            <a:pPr marL="457200" lvl="1" indent="0">
              <a:buFont typeface="Arial" panose="020B0604020202020204" pitchFamily="34" charset="0"/>
              <a:buNone/>
            </a:pPr>
            <a:endParaRPr lang="en-US" b="1" dirty="0"/>
          </a:p>
          <a:p>
            <a:pPr marL="171450" indent="-171450">
              <a:buFont typeface="Arial" panose="020B0604020202020204" pitchFamily="34" charset="0"/>
              <a:buChar char="•"/>
            </a:pPr>
            <a:r>
              <a:rPr lang="en-US" dirty="0"/>
              <a:t>NOTE: Projects may choose to measure and report some indicators only once in the life of a project (e.g. at the end of the project). In such cases, there is no need to classify the indicators as incremental, cumulative, or snapshot – rather, projects may simply indicate as Not Applicable in the PMP and Data Reporting Form.</a:t>
            </a:r>
            <a:endParaRPr lang="en-US" b="1" dirty="0"/>
          </a:p>
        </p:txBody>
      </p:sp>
    </p:spTree>
    <p:extLst>
      <p:ext uri="{BB962C8B-B14F-4D97-AF65-F5344CB8AC3E}">
        <p14:creationId xmlns:p14="http://schemas.microsoft.com/office/powerpoint/2010/main" val="4281881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examples for incremental, cumulative and snapshot indicators and associated data. </a:t>
            </a:r>
          </a:p>
          <a:p>
            <a:pPr marL="171450" indent="-171450">
              <a:buFont typeface="Arial" panose="020B0604020202020204" pitchFamily="34" charset="0"/>
              <a:buChar char="•"/>
            </a:pPr>
            <a:r>
              <a:rPr lang="en-US" dirty="0"/>
              <a:t>For the incremental indicator we know that the data represents the number of children provided an education or training service in the particular month, with the final reported value being the total of the three periods. </a:t>
            </a:r>
          </a:p>
          <a:p>
            <a:pPr marL="171450" indent="-171450">
              <a:buFont typeface="Arial" panose="020B0604020202020204" pitchFamily="34" charset="0"/>
              <a:buChar char="•"/>
            </a:pPr>
            <a:r>
              <a:rPr lang="en-US" dirty="0"/>
              <a:t>For the cumulative indicator – we understand that the reported values each month are additive of prior months.  The final value is therefore the same as the last month’s value.  </a:t>
            </a:r>
          </a:p>
          <a:p>
            <a:pPr marL="171450" indent="-171450">
              <a:buFont typeface="Arial" panose="020B0604020202020204" pitchFamily="34" charset="0"/>
              <a:buChar char="•"/>
            </a:pPr>
            <a:r>
              <a:rPr lang="en-US" dirty="0"/>
              <a:t>For the Snapshot indicator, “% of direct service participant children engaged in child labor” the reported percentages each month represent the percentage of children engaged in child labor for that particular month only.  The final value is the same as the last reported month.</a:t>
            </a:r>
          </a:p>
          <a:p>
            <a:pPr marL="171450" indent="-171450">
              <a:buFont typeface="Arial" panose="020B0604020202020204" pitchFamily="34" charset="0"/>
              <a:buChar char="•"/>
            </a:pPr>
            <a:r>
              <a:rPr lang="en-US" dirty="0"/>
              <a:t>This example is meant to illustrate that without a classification, it would be hard to know how to interpret the reported data each month. </a:t>
            </a:r>
          </a:p>
        </p:txBody>
      </p:sp>
    </p:spTree>
    <p:extLst>
      <p:ext uri="{BB962C8B-B14F-4D97-AF65-F5344CB8AC3E}">
        <p14:creationId xmlns:p14="http://schemas.microsoft.com/office/powerpoint/2010/main" val="69685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PMP also includes the unit of measure, with Number and Percentage being the most common.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also includes the type of indicator- quantitative or qualitative.  As discussed previously, most often grantees will use quantitative measures. Even when the data collected is qualitative, it is frequently converted into a quantitative measure. </a:t>
            </a:r>
          </a:p>
        </p:txBody>
      </p:sp>
    </p:spTree>
    <p:extLst>
      <p:ext uri="{BB962C8B-B14F-4D97-AF65-F5344CB8AC3E}">
        <p14:creationId xmlns:p14="http://schemas.microsoft.com/office/powerpoint/2010/main" val="3008142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column is “indicator disaggregation”  Here projects indicate what </a:t>
            </a:r>
            <a:r>
              <a:rPr lang="en-US" dirty="0" err="1"/>
              <a:t>disaggregations</a:t>
            </a:r>
            <a:r>
              <a:rPr lang="en-US" dirty="0"/>
              <a:t>, if any will be reported. </a:t>
            </a:r>
          </a:p>
        </p:txBody>
      </p:sp>
    </p:spTree>
    <p:extLst>
      <p:ext uri="{BB962C8B-B14F-4D97-AF65-F5344CB8AC3E}">
        <p14:creationId xmlns:p14="http://schemas.microsoft.com/office/powerpoint/2010/main" val="1061190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we discussed before, disaggregation allows the project to explore differentiated impacts on subgroups. </a:t>
            </a:r>
          </a:p>
          <a:p>
            <a:pPr marL="171450" indent="-171450">
              <a:buFont typeface="Arial" panose="020B0604020202020204" pitchFamily="34" charset="0"/>
              <a:buChar char="•"/>
            </a:pPr>
            <a:r>
              <a:rPr lang="en-US" dirty="0"/>
              <a:t>Its important to decide on disaggregation during PMP development phase to ensure that these are factored into the data collection tools and collection processes.</a:t>
            </a:r>
          </a:p>
          <a:p>
            <a:pPr marL="171450" indent="-171450">
              <a:buFont typeface="Arial" panose="020B0604020202020204" pitchFamily="34" charset="0"/>
              <a:buChar char="•"/>
            </a:pPr>
            <a:r>
              <a:rPr lang="en-US" dirty="0"/>
              <a:t>Selected disaggregation should focus on what data is most helpful for decision making.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8356617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column is the “data collection Instrument”</a:t>
            </a:r>
          </a:p>
          <a:p>
            <a:pPr marL="171450" indent="-171450">
              <a:buFont typeface="Arial" panose="020B0604020202020204" pitchFamily="34" charset="0"/>
              <a:buChar char="•"/>
            </a:pPr>
            <a:r>
              <a:rPr lang="en-US" dirty="0"/>
              <a:t>In this column, grantees note which tool(s) will be used to collect the data for the indicator, such as a survey, observational checklist, attendance records, etc. </a:t>
            </a:r>
          </a:p>
          <a:p>
            <a:pPr marL="171450" indent="-171450">
              <a:buFont typeface="Arial" panose="020B0604020202020204" pitchFamily="34" charset="0"/>
              <a:buChar char="•"/>
            </a:pPr>
            <a:r>
              <a:rPr lang="en-US" dirty="0"/>
              <a:t>Grantees should also note which specific questions in that tool will provide the data for the indicator.  </a:t>
            </a:r>
          </a:p>
        </p:txBody>
      </p:sp>
    </p:spTree>
    <p:extLst>
      <p:ext uri="{BB962C8B-B14F-4D97-AF65-F5344CB8AC3E}">
        <p14:creationId xmlns:p14="http://schemas.microsoft.com/office/powerpoint/2010/main" val="5926318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examples of possible data collection instruments and sources that grantees might use to collect indicator data. </a:t>
            </a:r>
          </a:p>
          <a:p>
            <a:pPr marL="171450" indent="-171450">
              <a:buFont typeface="Arial" panose="020B0604020202020204" pitchFamily="34" charset="0"/>
              <a:buChar char="•"/>
            </a:pPr>
            <a:r>
              <a:rPr lang="en-US" dirty="0"/>
              <a:t>On the left-hand side are examples of data collection instruments, such as surveys, intake forms, attendance records, skills tests, observation checklists, etc.  </a:t>
            </a:r>
          </a:p>
          <a:p>
            <a:pPr marL="171450" indent="-171450">
              <a:buFont typeface="Arial" panose="020B0604020202020204" pitchFamily="34" charset="0"/>
              <a:buChar char="•"/>
            </a:pPr>
            <a:r>
              <a:rPr lang="en-US" dirty="0"/>
              <a:t>Data sources can be primary- i.e., collected directly by the grantee or secondary-  collected from secondary sources.  Examples of common data sources include beneficiaries, service providers, government, other donors, etc.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49056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The next column is the “Frequency of collection &amp; reporting, and % verification” </a:t>
            </a:r>
          </a:p>
          <a:p>
            <a:pPr marL="171450" indent="-171450">
              <a:buFont typeface="Arial" panose="020B0604020202020204" pitchFamily="34" charset="0"/>
              <a:buChar char="•"/>
            </a:pPr>
            <a:r>
              <a:rPr lang="en-US" altLang="en-US" dirty="0"/>
              <a:t>All three of these elements should be noted in this column. </a:t>
            </a:r>
          </a:p>
          <a:p>
            <a:endParaRPr lang="en-US" dirty="0"/>
          </a:p>
        </p:txBody>
      </p:sp>
    </p:spTree>
    <p:extLst>
      <p:ext uri="{BB962C8B-B14F-4D97-AF65-F5344CB8AC3E}">
        <p14:creationId xmlns:p14="http://schemas.microsoft.com/office/powerpoint/2010/main" val="73525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What is an indicator?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It is a unit of measure that is used to track progress of results at the output, outcome, project objective, and goal levels of a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Indicators are most commonly reported as number or percentages.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Indicators should be neutral – meaning they don’t reference an increasing or decreasing value like a result statement. For example, a neutral indicator measuring child labor would be, “Number of children in child labor”, while a non-neutral indicator would be, “Decrease in the number of children in child labor.”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Indicators – like results – should be unidimensional and only measure one idea per indicator. As we will discuss in more details later –more than one indicator may be required to measure a specific result, however each indicator should measure only one concept. </a:t>
            </a:r>
          </a:p>
          <a:p>
            <a:endParaRPr lang="en-US" dirty="0"/>
          </a:p>
        </p:txBody>
      </p:sp>
    </p:spTree>
    <p:extLst>
      <p:ext uri="{BB962C8B-B14F-4D97-AF65-F5344CB8AC3E}">
        <p14:creationId xmlns:p14="http://schemas.microsoft.com/office/powerpoint/2010/main" val="1245986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Be sure to specify the frequency of data collection.  For example, m</a:t>
            </a:r>
            <a:r>
              <a:rPr lang="en-US" altLang="en-US" sz="2800" dirty="0"/>
              <a:t>onthly, quarterly, semi-annually or annually.</a:t>
            </a:r>
          </a:p>
          <a:p>
            <a:pPr marL="171450" indent="-171450">
              <a:buFont typeface="Arial" panose="020B0604020202020204" pitchFamily="34" charset="0"/>
              <a:buChar char="•"/>
            </a:pPr>
            <a:r>
              <a:rPr lang="en-US" altLang="en-US" dirty="0"/>
              <a:t>Also, note the frequency with which indicator data will be reported:  Typically, s</a:t>
            </a:r>
            <a:r>
              <a:rPr lang="en-US" altLang="en-US" sz="2800" dirty="0"/>
              <a:t>emi-annually or annually?</a:t>
            </a:r>
          </a:p>
          <a:p>
            <a:pPr marL="171450" indent="-171450">
              <a:buFont typeface="Arial" panose="020B0604020202020204" pitchFamily="34" charset="0"/>
              <a:buChar char="•"/>
            </a:pPr>
            <a:r>
              <a:rPr lang="en-US" altLang="en-US" sz="2800" dirty="0"/>
              <a:t>Both the frequency of data collection and reporting most be document because they might not be the same.  Projects might collect data monthly but only report semi-annually to ILAB. </a:t>
            </a:r>
          </a:p>
          <a:p>
            <a:pPr marL="171450" indent="-171450">
              <a:buFont typeface="Arial" panose="020B0604020202020204" pitchFamily="34" charset="0"/>
              <a:buChar char="•"/>
            </a:pPr>
            <a:r>
              <a:rPr lang="en-US" altLang="en-US" dirty="0"/>
              <a:t>Verification is used to indicate the percent of data and records that will be reviewed for quality control purposes. For smaller sets or data this could be 100%. For large data sets it might around 15-20%.  It is up to grantees to decide what is needed for each indicator. </a:t>
            </a:r>
          </a:p>
          <a:p>
            <a:endParaRPr lang="en-US" dirty="0"/>
          </a:p>
        </p:txBody>
      </p:sp>
    </p:spTree>
    <p:extLst>
      <p:ext uri="{BB962C8B-B14F-4D97-AF65-F5344CB8AC3E}">
        <p14:creationId xmlns:p14="http://schemas.microsoft.com/office/powerpoint/2010/main" val="3752174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column is “Responsibility for collection and assessment” </a:t>
            </a:r>
          </a:p>
        </p:txBody>
      </p:sp>
    </p:spTree>
    <p:extLst>
      <p:ext uri="{BB962C8B-B14F-4D97-AF65-F5344CB8AC3E}">
        <p14:creationId xmlns:p14="http://schemas.microsoft.com/office/powerpoint/2010/main" val="15625683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column is “Responsibility for collection and assessment” </a:t>
            </a:r>
          </a:p>
          <a:p>
            <a:pPr marL="171450" indent="-171450">
              <a:buFont typeface="Arial" panose="020B0604020202020204" pitchFamily="34" charset="0"/>
              <a:buChar char="•"/>
            </a:pPr>
            <a:r>
              <a:rPr lang="en-US" dirty="0"/>
              <a:t>Specify who is responsible for collecting the data</a:t>
            </a:r>
          </a:p>
          <a:p>
            <a:pPr marL="171450" indent="-171450">
              <a:buFont typeface="Arial" panose="020B0604020202020204" pitchFamily="34" charset="0"/>
              <a:buChar char="•"/>
            </a:pPr>
            <a:r>
              <a:rPr lang="en-US" dirty="0"/>
              <a:t>Specify who responsible for Reporting the data, perhaps a project’s M&amp;E Officer.</a:t>
            </a:r>
          </a:p>
          <a:p>
            <a:pPr marL="171450" indent="-171450">
              <a:buFont typeface="Arial" panose="020B0604020202020204" pitchFamily="34" charset="0"/>
              <a:buChar char="•"/>
            </a:pPr>
            <a:r>
              <a:rPr lang="en-US" dirty="0"/>
              <a:t>And who is responsible for assessing and verifying the data (if relevant)? -  Again, this could be the M&amp;E Officer, but it is up to a project to decide who is responsible for each of the roles related to the collection, analysis, reporting and verification of data.</a:t>
            </a:r>
          </a:p>
          <a:p>
            <a:endParaRPr lang="en-US" dirty="0"/>
          </a:p>
        </p:txBody>
      </p:sp>
    </p:spTree>
    <p:extLst>
      <p:ext uri="{BB962C8B-B14F-4D97-AF65-F5344CB8AC3E}">
        <p14:creationId xmlns:p14="http://schemas.microsoft.com/office/powerpoint/2010/main" val="39916222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an example of a filled out PMP for a grantee’s project.  We can see that it includes the definition of key terms such as “participants” “Engaged”, “New” and “Business ventures”.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lists two different way the data will be disaggregated, the instruments that will be used to collect the data, information on the frequency of data collection and reporting and the verification percentage.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last column, we see who will collect, report and assess the data for this particular indicator. </a:t>
            </a:r>
          </a:p>
        </p:txBody>
      </p:sp>
    </p:spTree>
    <p:extLst>
      <p:ext uri="{BB962C8B-B14F-4D97-AF65-F5344CB8AC3E}">
        <p14:creationId xmlns:p14="http://schemas.microsoft.com/office/powerpoint/2010/main" val="3455279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finish, our discussion of indicators and PMPs, let’s take a look at the roles of grantees and ILAB staff.</a:t>
            </a:r>
          </a:p>
          <a:p>
            <a:pPr marL="171450" indent="-171450">
              <a:buFont typeface="Arial" panose="020B0604020202020204" pitchFamily="34" charset="0"/>
              <a:buChar char="•"/>
            </a:pPr>
            <a:r>
              <a:rPr lang="en-US" dirty="0"/>
              <a:t>The grantee is ultimately responsible for drafting the indicators they believe are needed for their project and developing the PMP.  However, this should be done in consultation with the ILAB Project Manager and M&amp;E specialist. Grantees are responsible for incorporating ILAB’s feedback and inputs into the final indicators and PMP.</a:t>
            </a:r>
          </a:p>
          <a:p>
            <a:pPr marL="171450" indent="-171450">
              <a:buFont typeface="Arial" panose="020B0604020202020204" pitchFamily="34" charset="0"/>
              <a:buChar char="•"/>
            </a:pPr>
            <a:r>
              <a:rPr lang="en-US" dirty="0"/>
              <a:t>Collaboration with ILAB on indicators and the PMP is often done as part of the CMEP workshop or virtual working sessions as well as through submission of draft products. </a:t>
            </a:r>
          </a:p>
          <a:p>
            <a:pPr marL="171450" indent="-171450">
              <a:buFont typeface="Arial" panose="020B0604020202020204" pitchFamily="34" charset="0"/>
              <a:buChar char="•"/>
            </a:pPr>
            <a:r>
              <a:rPr lang="en-US" dirty="0"/>
              <a:t>Over the life of the project, grantee are responsible for reporting indicator data regularly to ILAB in accordance with the PMP. </a:t>
            </a:r>
          </a:p>
          <a:p>
            <a:pPr marL="171450" indent="-171450">
              <a:buFont typeface="Arial" panose="020B0604020202020204" pitchFamily="34" charset="0"/>
              <a:buChar char="•"/>
            </a:pPr>
            <a:r>
              <a:rPr lang="en-US" dirty="0"/>
              <a:t>As needed over the life of the project, grantees update indicators and the PMP in consultation with ILAB.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ILAB Staff </a:t>
            </a:r>
            <a:r>
              <a:rPr lang="en-US" dirty="0"/>
              <a:t>participate in the CMEP workshop or virtual sessions to develop the CMEP, which includes selection of indicators and the drafting of the PMP.</a:t>
            </a:r>
          </a:p>
          <a:p>
            <a:pPr marL="171450" indent="-171450">
              <a:buFont typeface="Arial" panose="020B0604020202020204" pitchFamily="34" charset="0"/>
              <a:buChar char="•"/>
            </a:pPr>
            <a:r>
              <a:rPr lang="en-US" dirty="0"/>
              <a:t>The review and provide feedback on the proposed indicators and PMP and ultimately approve them as part of the CMEP.</a:t>
            </a:r>
          </a:p>
          <a:p>
            <a:pPr marL="171450" indent="-171450">
              <a:buFont typeface="Arial" panose="020B0604020202020204" pitchFamily="34" charset="0"/>
              <a:buChar char="•"/>
            </a:pPr>
            <a:r>
              <a:rPr lang="en-US" dirty="0"/>
              <a:t>During the life of the project, ILAB staff review data reported and use that to discuss performance with grantees.  </a:t>
            </a:r>
          </a:p>
          <a:p>
            <a:pPr marL="171450" indent="-171450">
              <a:buFont typeface="Arial" panose="020B0604020202020204" pitchFamily="34" charset="0"/>
              <a:buChar char="•"/>
            </a:pPr>
            <a:r>
              <a:rPr lang="en-US" dirty="0"/>
              <a:t>ILAB staff also consult with grantees about potential changes to indicators or the PMP that may be required as the project learns and evolves over time. </a:t>
            </a:r>
          </a:p>
        </p:txBody>
      </p:sp>
    </p:spTree>
    <p:extLst>
      <p:ext uri="{BB962C8B-B14F-4D97-AF65-F5344CB8AC3E}">
        <p14:creationId xmlns:p14="http://schemas.microsoft.com/office/powerpoint/2010/main" val="9263411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a lot of information in this course.  Let’s do a quick knowledge check. </a:t>
            </a:r>
          </a:p>
        </p:txBody>
      </p:sp>
    </p:spTree>
    <p:extLst>
      <p:ext uri="{BB962C8B-B14F-4D97-AF65-F5344CB8AC3E}">
        <p14:creationId xmlns:p14="http://schemas.microsoft.com/office/powerpoint/2010/main" val="3343062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Question 1: </a:t>
            </a:r>
            <a:r>
              <a:rPr lang="en-US" sz="1200" b="1" dirty="0"/>
              <a:t>Which of the following is </a:t>
            </a:r>
            <a:r>
              <a:rPr lang="en-US" sz="1200" b="1" u="sng" dirty="0"/>
              <a:t>NOT</a:t>
            </a:r>
            <a:r>
              <a:rPr lang="en-US" sz="1200" b="1" dirty="0"/>
              <a:t> a benefit of performance indicators?</a:t>
            </a:r>
          </a:p>
          <a:p>
            <a:pPr marL="628650" lvl="1" indent="-171450">
              <a:buFont typeface="Arial" panose="020B0604020202020204" pitchFamily="34" charset="0"/>
              <a:buChar char="•"/>
            </a:pPr>
            <a:r>
              <a:rPr lang="en-US" sz="1200" dirty="0"/>
              <a:t>Describe how to recognize success </a:t>
            </a:r>
          </a:p>
          <a:p>
            <a:pPr marL="628650" lvl="1" indent="-171450">
              <a:buFont typeface="Arial" panose="020B0604020202020204" pitchFamily="34" charset="0"/>
              <a:buChar char="•"/>
            </a:pPr>
            <a:r>
              <a:rPr lang="en-US" sz="1200" dirty="0"/>
              <a:t>Provide clarity about what is to be achieved</a:t>
            </a:r>
          </a:p>
          <a:p>
            <a:pPr marL="628650" lvl="1" indent="-171450">
              <a:buFont typeface="Arial" panose="020B0604020202020204" pitchFamily="34" charset="0"/>
              <a:buChar char="•"/>
            </a:pPr>
            <a:r>
              <a:rPr lang="en-US" sz="1200" dirty="0"/>
              <a:t> Provide objective performance data and facilitates decision-making </a:t>
            </a:r>
          </a:p>
          <a:p>
            <a:pPr marL="628650" lvl="1" indent="-171450">
              <a:buFont typeface="Arial" panose="020B0604020202020204" pitchFamily="34" charset="0"/>
              <a:buChar char="•"/>
            </a:pPr>
            <a:r>
              <a:rPr lang="en-US" sz="1200" dirty="0"/>
              <a:t>Communicate achievements </a:t>
            </a:r>
          </a:p>
          <a:p>
            <a:pPr marL="628650" lvl="1" indent="-171450">
              <a:buFont typeface="Arial" panose="020B0604020202020204" pitchFamily="34" charset="0"/>
              <a:buChar char="•"/>
            </a:pPr>
            <a:r>
              <a:rPr lang="en-US" sz="1200" dirty="0"/>
              <a:t>Explain why performance is above or below expectations </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Pause the recording and when you have your answer, press play for the answer. </a:t>
            </a:r>
          </a:p>
          <a:p>
            <a:pPr marL="171450" indent="-171450">
              <a:buFont typeface="Arial" panose="020B0604020202020204" pitchFamily="34" charset="0"/>
              <a:buChar char="•"/>
            </a:pPr>
            <a:r>
              <a:rPr lang="en-US" dirty="0"/>
              <a:t>The correct answer is the last bullet, “</a:t>
            </a:r>
            <a:r>
              <a:rPr lang="en-US" sz="1200" dirty="0"/>
              <a:t>Explain why performance is above or below expectations.”   Indicators measure results but on their own do not explain why performance is above or below expectations. </a:t>
            </a:r>
          </a:p>
        </p:txBody>
      </p:sp>
    </p:spTree>
    <p:extLst>
      <p:ext uri="{BB962C8B-B14F-4D97-AF65-F5344CB8AC3E}">
        <p14:creationId xmlns:p14="http://schemas.microsoft.com/office/powerpoint/2010/main" val="41266990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Question 2:  </a:t>
            </a:r>
            <a:r>
              <a:rPr lang="en-US" sz="1200" b="1" dirty="0"/>
              <a:t>Which of the following is </a:t>
            </a:r>
            <a:r>
              <a:rPr lang="en-US" sz="1200" b="1" u="sng" dirty="0"/>
              <a:t>NOT</a:t>
            </a:r>
            <a:r>
              <a:rPr lang="en-US" sz="1200" b="1" dirty="0"/>
              <a:t> a characteristic of a good indicator?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Practical, Subjective, Direct or Adequate </a:t>
            </a:r>
            <a:endParaRPr lang="en-US" dirty="0"/>
          </a:p>
          <a:p>
            <a:pPr marL="171450" indent="-171450">
              <a:buFont typeface="Arial" panose="020B0604020202020204" pitchFamily="34" charset="0"/>
              <a:buChar char="•"/>
            </a:pPr>
            <a:r>
              <a:rPr lang="en-US" dirty="0"/>
              <a:t>Pause the recording until you have your answer, then press play.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answer is Subjective.  Good indicators are Objective, not Subjective. </a:t>
            </a:r>
          </a:p>
        </p:txBody>
      </p:sp>
    </p:spTree>
    <p:extLst>
      <p:ext uri="{BB962C8B-B14F-4D97-AF65-F5344CB8AC3E}">
        <p14:creationId xmlns:p14="http://schemas.microsoft.com/office/powerpoint/2010/main" val="2012547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Question 3: </a:t>
            </a:r>
            <a:r>
              <a:rPr lang="en-US" sz="1200" dirty="0"/>
              <a:t>Which of the following is an indicator? </a:t>
            </a:r>
            <a:endParaRPr lang="en-US" dirty="0"/>
          </a:p>
          <a:p>
            <a:pPr marL="514350" indent="-514350">
              <a:lnSpc>
                <a:spcPct val="150000"/>
              </a:lnSpc>
              <a:buFont typeface="+mj-lt"/>
              <a:buAutoNum type="arabicPeriod"/>
            </a:pPr>
            <a:r>
              <a:rPr lang="en-US" sz="1200" dirty="0"/>
              <a:t>Increased community support for girls' education </a:t>
            </a:r>
          </a:p>
          <a:p>
            <a:pPr marL="514350" indent="-514350">
              <a:lnSpc>
                <a:spcPct val="150000"/>
              </a:lnSpc>
              <a:buFont typeface="+mj-lt"/>
              <a:buAutoNum type="arabicPeriod"/>
            </a:pPr>
            <a:r>
              <a:rPr lang="en-US" sz="1200" dirty="0"/>
              <a:t>Expanded outreach and communications </a:t>
            </a:r>
          </a:p>
          <a:p>
            <a:pPr marL="514350" indent="-514350">
              <a:lnSpc>
                <a:spcPct val="150000"/>
              </a:lnSpc>
              <a:buFont typeface="+mj-lt"/>
              <a:buAutoNum type="arabicPeriod"/>
            </a:pPr>
            <a:r>
              <a:rPr lang="en-US" sz="1200" dirty="0"/>
              <a:t>Facility inspections by regulators conducted </a:t>
            </a:r>
          </a:p>
          <a:p>
            <a:pPr marL="514350" indent="-514350">
              <a:lnSpc>
                <a:spcPct val="150000"/>
              </a:lnSpc>
              <a:buFont typeface="+mj-lt"/>
              <a:buAutoNum type="arabicPeriod"/>
            </a:pPr>
            <a:r>
              <a:rPr lang="en-US" sz="1200" dirty="0"/>
              <a:t>Portion of children in target community involved in worst forms of child labor</a:t>
            </a:r>
          </a:p>
          <a:p>
            <a:pPr marL="514350" indent="-514350">
              <a:lnSpc>
                <a:spcPct val="150000"/>
              </a:lnSpc>
              <a:buFont typeface="+mj-lt"/>
              <a:buAutoNum type="arabicPeriod"/>
            </a:pPr>
            <a:endParaRPr lang="en-US" sz="1200" dirty="0"/>
          </a:p>
          <a:p>
            <a:pPr marL="0" indent="0">
              <a:lnSpc>
                <a:spcPct val="150000"/>
              </a:lnSpc>
              <a:buFont typeface="+mj-lt"/>
              <a:buNone/>
            </a:pPr>
            <a:r>
              <a:rPr lang="en-US" sz="1200" dirty="0"/>
              <a:t>Pause the recoding and when you have your answer, press play.  </a:t>
            </a:r>
          </a:p>
          <a:p>
            <a:pPr marL="0" indent="0">
              <a:lnSpc>
                <a:spcPct val="150000"/>
              </a:lnSpc>
              <a:buFont typeface="+mj-lt"/>
              <a:buNone/>
            </a:pPr>
            <a:endParaRPr lang="en-US" sz="1200" dirty="0"/>
          </a:p>
          <a:p>
            <a:pPr marL="0" indent="0">
              <a:lnSpc>
                <a:spcPct val="150000"/>
              </a:lnSpc>
              <a:buFont typeface="+mj-lt"/>
              <a:buNone/>
            </a:pPr>
            <a:r>
              <a:rPr lang="en-US" sz="1200" dirty="0"/>
              <a:t>The correct answer is:</a:t>
            </a:r>
          </a:p>
          <a:p>
            <a:pPr marL="171450" indent="-171450">
              <a:lnSpc>
                <a:spcPct val="150000"/>
              </a:lnSpc>
              <a:buFont typeface="Arial" panose="020B0604020202020204" pitchFamily="34" charset="0"/>
              <a:buChar char="•"/>
            </a:pPr>
            <a:r>
              <a:rPr lang="en-US" sz="1200" dirty="0"/>
              <a:t>#4, Portion of children in target community involved in worst forms of child labor.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15051211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Question 4: </a:t>
            </a:r>
            <a:r>
              <a:rPr lang="en-US" b="1" dirty="0"/>
              <a:t>Which of the following appears to be the most direct indicator of the result: </a:t>
            </a:r>
            <a:r>
              <a:rPr lang="en-US" sz="1200" dirty="0"/>
              <a:t>Increased formal employment for youth in target communities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indent="-171450">
              <a:buFont typeface="Arial" panose="020B0604020202020204" pitchFamily="34" charset="0"/>
              <a:buChar char="•"/>
            </a:pPr>
            <a:r>
              <a:rPr lang="en-US" dirty="0"/>
              <a:t>Number of youth who participate in the vocational training </a:t>
            </a:r>
          </a:p>
          <a:p>
            <a:pPr marL="171450" indent="-171450">
              <a:buFont typeface="Arial" panose="020B0604020202020204" pitchFamily="34" charset="0"/>
              <a:buChar char="•"/>
            </a:pPr>
            <a:r>
              <a:rPr lang="en-US" dirty="0"/>
              <a:t>Number of youth who attend job fairs </a:t>
            </a:r>
          </a:p>
          <a:p>
            <a:pPr marL="171450" indent="-171450">
              <a:buFont typeface="Arial" panose="020B0604020202020204" pitchFamily="34" charset="0"/>
              <a:buChar char="•"/>
            </a:pPr>
            <a:r>
              <a:rPr lang="en-US" dirty="0"/>
              <a:t>Number of youth who attain formal employment for at least 3 months </a:t>
            </a:r>
          </a:p>
          <a:p>
            <a:pPr marL="171450" indent="-171450">
              <a:buFont typeface="Arial" panose="020B0604020202020204" pitchFamily="34" charset="0"/>
              <a:buChar char="•"/>
            </a:pPr>
            <a:r>
              <a:rPr lang="en-US" dirty="0"/>
              <a:t>Percentage of youth in vocational training program that get a job after the program ends</a:t>
            </a:r>
          </a:p>
          <a:p>
            <a:pPr marL="0" indent="0">
              <a:lnSpc>
                <a:spcPct val="150000"/>
              </a:lnSpc>
              <a:buFont typeface="+mj-lt"/>
              <a:buNone/>
            </a:pPr>
            <a:endParaRPr lang="en-US" sz="1200" dirty="0"/>
          </a:p>
          <a:p>
            <a:pPr marL="0" indent="0">
              <a:lnSpc>
                <a:spcPct val="150000"/>
              </a:lnSpc>
              <a:buFont typeface="+mj-lt"/>
              <a:buNone/>
            </a:pPr>
            <a:r>
              <a:rPr lang="en-US" sz="1200" dirty="0"/>
              <a:t>Pause the recoding and when you have your answer, press play.  </a:t>
            </a:r>
          </a:p>
          <a:p>
            <a:pPr marL="0" indent="0">
              <a:lnSpc>
                <a:spcPct val="150000"/>
              </a:lnSpc>
              <a:buFont typeface="+mj-lt"/>
              <a:buNone/>
            </a:pPr>
            <a:endParaRPr lang="en-US" sz="1200" dirty="0"/>
          </a:p>
          <a:p>
            <a:pPr marL="0" indent="0">
              <a:lnSpc>
                <a:spcPct val="150000"/>
              </a:lnSpc>
              <a:buFont typeface="+mj-lt"/>
              <a:buNone/>
            </a:pPr>
            <a:r>
              <a:rPr lang="en-US" dirty="0"/>
              <a:t>The correct answer 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Number of youth who attain formal employment for at least 3 months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27942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benefits to using indicators. </a:t>
            </a:r>
          </a:p>
          <a:p>
            <a:pPr marL="344488" indent="-342900" eaLnBrk="1" hangingPunct="1">
              <a:spcBef>
                <a:spcPct val="0"/>
              </a:spcBef>
              <a:buFont typeface="Arial" panose="020B0604020202020204" pitchFamily="34" charset="0"/>
              <a:buChar char="•"/>
            </a:pPr>
            <a:r>
              <a:rPr lang="en-US" altLang="en-US" dirty="0"/>
              <a:t>Indicators help a project </a:t>
            </a:r>
            <a:r>
              <a:rPr lang="en-US" altLang="en-US" b="0" dirty="0"/>
              <a:t>describe how to recognize and measure success.</a:t>
            </a:r>
            <a:endParaRPr lang="en-US" altLang="en-US" sz="800" b="0" dirty="0"/>
          </a:p>
          <a:p>
            <a:pPr marL="344488" indent="-342900">
              <a:spcBef>
                <a:spcPct val="0"/>
              </a:spcBef>
              <a:buFont typeface="Arial" panose="020B0604020202020204" pitchFamily="34" charset="0"/>
              <a:buChar char="•"/>
            </a:pPr>
            <a:r>
              <a:rPr lang="en-US" altLang="en-US" b="0" dirty="0"/>
              <a:t>They provide clarity about what is to be achieved, particularly when the result is somewhat vague or complex.</a:t>
            </a:r>
          </a:p>
          <a:p>
            <a:pPr marL="344488" indent="-342900">
              <a:spcBef>
                <a:spcPct val="0"/>
              </a:spcBef>
              <a:buFont typeface="Arial" panose="020B0604020202020204" pitchFamily="34" charset="0"/>
              <a:buChar char="•"/>
            </a:pPr>
            <a:r>
              <a:rPr lang="en-US" altLang="en-US" b="0" dirty="0"/>
              <a:t>Indicators provide objective performance data which helps facilitate decision-making over the life of a project.</a:t>
            </a:r>
          </a:p>
          <a:p>
            <a:pPr marL="344488" indent="-342900">
              <a:buSzPct val="97000"/>
              <a:buFont typeface="Arial" panose="020B0604020202020204" pitchFamily="34" charset="0"/>
              <a:buChar char="•"/>
            </a:pPr>
            <a:r>
              <a:rPr lang="en-US" b="0" dirty="0"/>
              <a:t>Indicators help communicate achievements of the project to DOL and other external stakeholders. </a:t>
            </a:r>
          </a:p>
          <a:p>
            <a:endParaRPr lang="en-US" dirty="0"/>
          </a:p>
        </p:txBody>
      </p:sp>
    </p:spTree>
    <p:extLst>
      <p:ext uri="{BB962C8B-B14F-4D97-AF65-F5344CB8AC3E}">
        <p14:creationId xmlns:p14="http://schemas.microsoft.com/office/powerpoint/2010/main" val="3538789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Question 5:  Is the following statement True or False,  </a:t>
            </a:r>
            <a:r>
              <a:rPr lang="en-US" sz="1200" b="1" dirty="0"/>
              <a:t>All grantee performance indicators should be in the PMP? </a:t>
            </a:r>
          </a:p>
          <a:p>
            <a:pPr marL="514350" indent="-514350">
              <a:lnSpc>
                <a:spcPct val="150000"/>
              </a:lnSpc>
              <a:buFont typeface="+mj-lt"/>
              <a:buAutoNum type="arabicPeriod"/>
            </a:pPr>
            <a:endParaRPr lang="en-US" sz="1200" dirty="0"/>
          </a:p>
          <a:p>
            <a:pPr marL="0" indent="0">
              <a:lnSpc>
                <a:spcPct val="150000"/>
              </a:lnSpc>
              <a:buFont typeface="+mj-lt"/>
              <a:buNone/>
            </a:pPr>
            <a:r>
              <a:rPr lang="en-US" sz="1200" dirty="0"/>
              <a:t>Pause the recoding and when you have your answer, press play.  </a:t>
            </a:r>
          </a:p>
          <a:p>
            <a:pPr marL="0" indent="0">
              <a:lnSpc>
                <a:spcPct val="150000"/>
              </a:lnSpc>
              <a:buFont typeface="+mj-lt"/>
              <a:buNone/>
            </a:pPr>
            <a:endParaRPr lang="en-US" sz="1200" dirty="0"/>
          </a:p>
          <a:p>
            <a:pPr marL="0" indent="0">
              <a:lnSpc>
                <a:spcPct val="150000"/>
              </a:lnSpc>
              <a:buFont typeface="+mj-lt"/>
              <a:buNone/>
            </a:pPr>
            <a:r>
              <a:rPr lang="en-US" sz="1200" dirty="0"/>
              <a:t>The correct answer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True, all performance indicators should be in the PMP.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Tree>
    <p:extLst>
      <p:ext uri="{BB962C8B-B14F-4D97-AF65-F5344CB8AC3E}">
        <p14:creationId xmlns:p14="http://schemas.microsoft.com/office/powerpoint/2010/main" val="2320776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6:  </a:t>
            </a:r>
            <a:r>
              <a:rPr lang="en-US" sz="1200" b="1" dirty="0"/>
              <a:t>Which is </a:t>
            </a:r>
            <a:r>
              <a:rPr lang="en-US" sz="1200" b="1" u="sng" dirty="0"/>
              <a:t>NOT</a:t>
            </a:r>
            <a:r>
              <a:rPr lang="en-US" sz="1200" b="1" dirty="0"/>
              <a:t> a purpose of the PMP? </a:t>
            </a:r>
          </a:p>
          <a:p>
            <a:pPr marL="514350" indent="-514350">
              <a:buFont typeface="+mj-lt"/>
              <a:buAutoNum type="arabicPeriod"/>
            </a:pPr>
            <a:r>
              <a:rPr lang="en-US" dirty="0"/>
              <a:t>Helps to plan and manage data collection.</a:t>
            </a:r>
          </a:p>
          <a:p>
            <a:pPr marL="514350" indent="-514350">
              <a:buFont typeface="+mj-lt"/>
              <a:buAutoNum type="arabicPeriod"/>
            </a:pPr>
            <a:r>
              <a:rPr lang="en-US" dirty="0"/>
              <a:t>Helps in analyzing performance data.</a:t>
            </a:r>
          </a:p>
          <a:p>
            <a:pPr marL="514350" indent="-514350">
              <a:buFont typeface="+mj-lt"/>
              <a:buAutoNum type="arabicPeriod"/>
            </a:pPr>
            <a:r>
              <a:rPr lang="en-US" dirty="0"/>
              <a:t>Helps ensure consistency in how data is collected.</a:t>
            </a:r>
          </a:p>
          <a:p>
            <a:pPr marL="514350" indent="-514350">
              <a:buFont typeface="+mj-lt"/>
              <a:buAutoNum type="arabicPeriod"/>
            </a:pPr>
            <a:r>
              <a:rPr lang="en-US" dirty="0"/>
              <a:t>Helps in developing results. </a:t>
            </a:r>
          </a:p>
          <a:p>
            <a:pPr marL="0" indent="0">
              <a:buFont typeface="+mj-lt"/>
              <a:buNone/>
            </a:pPr>
            <a:endParaRPr lang="en-US" dirty="0"/>
          </a:p>
          <a:p>
            <a:pPr marL="0" indent="0">
              <a:buFont typeface="+mj-lt"/>
              <a:buNone/>
            </a:pPr>
            <a:r>
              <a:rPr lang="en-US" dirty="0"/>
              <a:t>Pause the recording and once you have your answer, press play.</a:t>
            </a:r>
          </a:p>
          <a:p>
            <a:pPr marL="0" indent="0">
              <a:buFont typeface="+mj-lt"/>
              <a:buNone/>
            </a:pPr>
            <a:br>
              <a:rPr lang="en-US" dirty="0"/>
            </a:br>
            <a:r>
              <a:rPr lang="en-US" dirty="0"/>
              <a:t>The correct answer is: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#4, Helps in developing results.  </a:t>
            </a:r>
            <a:endParaRPr lang="en-US" sz="1200" dirty="0"/>
          </a:p>
        </p:txBody>
      </p:sp>
    </p:spTree>
    <p:extLst>
      <p:ext uri="{BB962C8B-B14F-4D97-AF65-F5344CB8AC3E}">
        <p14:creationId xmlns:p14="http://schemas.microsoft.com/office/powerpoint/2010/main" val="17526542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conclude the course with a summary of the key concepts we’ve covered related to indicators and the PMP.</a:t>
            </a:r>
          </a:p>
          <a:p>
            <a:endParaRPr lang="en-US" dirty="0"/>
          </a:p>
        </p:txBody>
      </p:sp>
    </p:spTree>
    <p:extLst>
      <p:ext uri="{BB962C8B-B14F-4D97-AF65-F5344CB8AC3E}">
        <p14:creationId xmlns:p14="http://schemas.microsoft.com/office/powerpoint/2010/main" val="16337316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indicator is a unit of measure used to track progress of results at the output, outcome object and goal level of a project. </a:t>
            </a:r>
          </a:p>
          <a:p>
            <a:pPr marL="171450" indent="-171450">
              <a:buFont typeface="Arial" panose="020B0604020202020204" pitchFamily="34" charset="0"/>
              <a:buChar char="•"/>
            </a:pPr>
            <a:r>
              <a:rPr lang="en-US" dirty="0"/>
              <a:t>USDOL standard indicators should be used when relevant. Refer to the OCFT M&amp;E Resources Guide for all the details on when and how to use standard indicators in project reporting. </a:t>
            </a:r>
          </a:p>
          <a:p>
            <a:pPr marL="171450" indent="-171450">
              <a:buFont typeface="Arial" panose="020B0604020202020204" pitchFamily="34" charset="0"/>
              <a:buChar char="•"/>
            </a:pPr>
            <a:r>
              <a:rPr lang="en-US" dirty="0"/>
              <a:t>Well crafted indicators are: </a:t>
            </a:r>
          </a:p>
          <a:p>
            <a:pPr lvl="1"/>
            <a:r>
              <a:rPr lang="en-US" dirty="0"/>
              <a:t>Direct – they should directly measure the result</a:t>
            </a:r>
          </a:p>
          <a:p>
            <a:pPr lvl="1"/>
            <a:r>
              <a:rPr lang="en-US" dirty="0"/>
              <a:t>Objective –they are clear and precise.</a:t>
            </a:r>
          </a:p>
          <a:p>
            <a:pPr lvl="1"/>
            <a:r>
              <a:rPr lang="en-US" dirty="0"/>
              <a:t>Adequate – For each result, the indicator or indicators should provide the necessary data to measure the result and provide required reporting.  </a:t>
            </a:r>
          </a:p>
          <a:p>
            <a:pPr lvl="1"/>
            <a:r>
              <a:rPr lang="en-US" dirty="0"/>
              <a:t>Practical – The indicator data can be collected by the project or can be obtained frequently enough to inform management decisions and meet reporting requirements. </a:t>
            </a:r>
          </a:p>
          <a:p>
            <a:endParaRPr lang="en-US" dirty="0"/>
          </a:p>
        </p:txBody>
      </p:sp>
    </p:spTree>
    <p:extLst>
      <p:ext uri="{BB962C8B-B14F-4D97-AF65-F5344CB8AC3E}">
        <p14:creationId xmlns:p14="http://schemas.microsoft.com/office/powerpoint/2010/main" val="3152325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1450">
              <a:lnSpc>
                <a:spcPct val="120000"/>
              </a:lnSpc>
              <a:spcBef>
                <a:spcPct val="0"/>
              </a:spcBef>
              <a:spcAft>
                <a:spcPct val="40000"/>
              </a:spcAft>
              <a:buClr>
                <a:srgbClr val="800000"/>
              </a:buClr>
              <a:buFont typeface="Arial" panose="020B0604020202020204" pitchFamily="34" charset="0"/>
              <a:buChar char="•"/>
            </a:pPr>
            <a:r>
              <a:rPr lang="en-US" dirty="0">
                <a:ea typeface="ＭＳ Ｐゴシック" pitchFamily="34" charset="-128"/>
              </a:rPr>
              <a:t>The Performance Monitoring Plan is a tool to plan, organize and manage the process of monitoring, analyzing and reporting on performance.</a:t>
            </a:r>
          </a:p>
          <a:p>
            <a:pPr marL="1588" indent="0">
              <a:lnSpc>
                <a:spcPct val="120000"/>
              </a:lnSpc>
              <a:spcBef>
                <a:spcPct val="0"/>
              </a:spcBef>
              <a:spcAft>
                <a:spcPct val="40000"/>
              </a:spcAft>
              <a:buClr>
                <a:srgbClr val="800000"/>
              </a:buClr>
              <a:buFont typeface="Arial" panose="020B0604020202020204" pitchFamily="34" charset="0"/>
              <a:buNone/>
            </a:pPr>
            <a:endParaRPr lang="en-US" dirty="0">
              <a:ea typeface="ＭＳ Ｐゴシック" pitchFamily="34" charset="-128"/>
            </a:endParaRPr>
          </a:p>
          <a:p>
            <a:pPr marL="173038" indent="-171450">
              <a:lnSpc>
                <a:spcPct val="120000"/>
              </a:lnSpc>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For each indicator the PMP includes: </a:t>
            </a:r>
          </a:p>
          <a:p>
            <a:pPr marL="801688" lvl="1"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Indicator Definition </a:t>
            </a:r>
          </a:p>
          <a:p>
            <a:pPr marL="801688" lvl="1"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Disaggregation of data</a:t>
            </a:r>
          </a:p>
          <a:p>
            <a:pPr marL="801688" lvl="1"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Data collection instruments</a:t>
            </a:r>
          </a:p>
          <a:p>
            <a:pPr marL="801688" lvl="1"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Frequency of collection and reporting</a:t>
            </a:r>
          </a:p>
          <a:p>
            <a:pPr marL="801688" lvl="1"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Project team members responsibility for the collection and assessment of the data</a:t>
            </a:r>
            <a:endParaRPr lang="en-US" dirty="0"/>
          </a:p>
          <a:p>
            <a:endParaRPr lang="en-US" dirty="0"/>
          </a:p>
        </p:txBody>
      </p:sp>
    </p:spTree>
    <p:extLst>
      <p:ext uri="{BB962C8B-B14F-4D97-AF65-F5344CB8AC3E}">
        <p14:creationId xmlns:p14="http://schemas.microsoft.com/office/powerpoint/2010/main" val="20640054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list of a few resources that can be used to learn more about indicators.</a:t>
            </a:r>
          </a:p>
          <a:p>
            <a:pPr marL="628650" lvl="1" indent="-171450">
              <a:buFont typeface="Arial" panose="020B0604020202020204" pitchFamily="34" charset="0"/>
              <a:buChar char="•"/>
            </a:pPr>
            <a:r>
              <a:rPr lang="en-US" dirty="0"/>
              <a:t>The Monitoring and Evaluation Resource Guide for OCFT Projects.</a:t>
            </a:r>
          </a:p>
          <a:p>
            <a:pPr marL="628650" lvl="1" indent="-171450">
              <a:buFont typeface="Arial" panose="020B0604020202020204" pitchFamily="34" charset="0"/>
              <a:buChar char="•"/>
            </a:pPr>
            <a:r>
              <a:rPr lang="en-US" dirty="0"/>
              <a:t>USAID M&amp;E TIPS: Selecting Performance Indicators</a:t>
            </a:r>
          </a:p>
          <a:p>
            <a:pPr marL="628650" lvl="1" indent="-171450">
              <a:buFont typeface="Arial" panose="020B0604020202020204" pitchFamily="34" charset="0"/>
              <a:buChar char="•"/>
            </a:pPr>
            <a:r>
              <a:rPr lang="en-US" dirty="0"/>
              <a:t>Ten Steps to a Results Based Monitoring and Evaluation System, Chapter 3: Selecting Key </a:t>
            </a:r>
            <a:r>
              <a:rPr lang="en-US" dirty="0" err="1"/>
              <a:t>Performacne</a:t>
            </a:r>
            <a:r>
              <a:rPr lang="en-US" dirty="0"/>
              <a:t> Indicators to Monitor Outcomes</a:t>
            </a:r>
          </a:p>
          <a:p>
            <a:pPr marL="628650" lvl="1" indent="-171450">
              <a:buFont typeface="Arial" panose="020B0604020202020204" pitchFamily="34" charset="0"/>
              <a:buChar char="•"/>
            </a:pPr>
            <a:r>
              <a:rPr lang="en-US" dirty="0"/>
              <a:t>And  An Introduction to Indicators by UNAIDS</a:t>
            </a:r>
          </a:p>
        </p:txBody>
      </p:sp>
    </p:spTree>
    <p:extLst>
      <p:ext uri="{BB962C8B-B14F-4D97-AF65-F5344CB8AC3E}">
        <p14:creationId xmlns:p14="http://schemas.microsoft.com/office/powerpoint/2010/main" val="21242429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your participation in this third course in the M&amp;E concepts series.</a:t>
            </a:r>
          </a:p>
        </p:txBody>
      </p:sp>
    </p:spTree>
    <p:extLst>
      <p:ext uri="{BB962C8B-B14F-4D97-AF65-F5344CB8AC3E}">
        <p14:creationId xmlns:p14="http://schemas.microsoft.com/office/powerpoint/2010/main" val="236839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Indicators measure results and each indicator should be directly aligned with a single result.  </a:t>
            </a:r>
          </a:p>
          <a:p>
            <a:pPr marL="171450" indent="-171450">
              <a:buFont typeface="Arial" panose="020B0604020202020204" pitchFamily="34" charset="0"/>
              <a:buChar char="•"/>
            </a:pPr>
            <a:r>
              <a:rPr lang="en-US" dirty="0"/>
              <a:t>Here are a few examples of some results and potential indicators.  Starting from the top result.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bg1"/>
                </a:solidFill>
              </a:rPr>
              <a:t>“Increased use of social protection programs among factory workers” is measured by “The percentage </a:t>
            </a:r>
            <a:r>
              <a:rPr lang="en-US" altLang="en-US" sz="1200" dirty="0">
                <a:latin typeface="+mn-lt"/>
              </a:rPr>
              <a:t>of factory workers using new social protection services in the last year.”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bg1"/>
                </a:solidFill>
                <a:latin typeface="+mn-lt"/>
              </a:rPr>
              <a:t>The result, “Improved child labor inspections by local agencies” is measured by “The number </a:t>
            </a:r>
            <a:r>
              <a:rPr lang="en-US" altLang="en-US" sz="1200" dirty="0"/>
              <a:t>or percentage </a:t>
            </a:r>
            <a:r>
              <a:rPr lang="en-US" altLang="en-US" sz="1200" dirty="0">
                <a:latin typeface="+mn-lt"/>
              </a:rPr>
              <a:t>of inspections conducted by local agencies that filed completed paperwork within 2 days of the inspection”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bg1"/>
                </a:solidFill>
                <a:latin typeface="+mn-lt"/>
              </a:rPr>
              <a:t>The result, “Increased variety of non-child labor sources of income among targeted households” is measured by the indicator “Percentage</a:t>
            </a:r>
            <a:r>
              <a:rPr lang="en-US" altLang="en-US" sz="1200" dirty="0">
                <a:latin typeface="+mn-lt"/>
              </a:rPr>
              <a:t> of </a:t>
            </a:r>
            <a:r>
              <a:rPr lang="en-US" altLang="en-US" sz="1200" dirty="0"/>
              <a:t>households with income from 2 or more non-child labor sources” </a:t>
            </a:r>
            <a:endParaRPr lang="en-US" alt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solidFill>
                <a:schemeClr val="bg1"/>
              </a:solidFill>
              <a:latin typeface="+mn-lt"/>
            </a:endParaRP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1383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Indicators are used to measure each result in a project’s result framework and as such, they measure results at all levels.  On the screen we have an example of a causal chain beginning with activities and finishing with the project goal.  </a:t>
            </a:r>
            <a:r>
              <a:rPr lang="en-US" b="0" dirty="0"/>
              <a:t> </a:t>
            </a:r>
          </a:p>
          <a:p>
            <a:pPr marL="171450" indent="-171450">
              <a:buFont typeface="Arial" panose="020B0604020202020204" pitchFamily="34" charset="0"/>
              <a:buChar char="•"/>
            </a:pPr>
            <a:r>
              <a:rPr lang="en-US" dirty="0"/>
              <a:t>For each result, there is at least one indicator that measures it. </a:t>
            </a:r>
          </a:p>
          <a:p>
            <a:pPr marL="171450" indent="-171450">
              <a:buFont typeface="Arial" panose="020B0604020202020204" pitchFamily="34" charset="0"/>
              <a:buChar char="•"/>
            </a:pPr>
            <a:r>
              <a:rPr lang="en-US" dirty="0"/>
              <a:t>Starting at the activity level – we track the completion of activities</a:t>
            </a:r>
          </a:p>
          <a:p>
            <a:pPr marL="171450" indent="-171450">
              <a:buFont typeface="Arial" panose="020B0604020202020204" pitchFamily="34" charset="0"/>
              <a:buChar char="•"/>
            </a:pPr>
            <a:r>
              <a:rPr lang="en-US" dirty="0"/>
              <a:t>At the output level – we have the indicator, “Number of NGOS trained” to track the direct output of the training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sub-outcome level we have,  “</a:t>
            </a:r>
            <a:r>
              <a:rPr lang="en-US" altLang="en-US" b="0" dirty="0">
                <a:solidFill>
                  <a:srgbClr val="002F6C"/>
                </a:solidFill>
                <a:latin typeface="+mn-lt"/>
              </a:rPr>
              <a:t>% of NGO staff that pass the post-test” to measure increased NGOs’ knowledge gained through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rgbClr val="002F6C"/>
                </a:solidFill>
                <a:latin typeface="+mn-lt"/>
              </a:rPr>
              <a:t>At the outcome level--- to measure the new techniques adopted b NGOs the indicator is  the “Percentage of NGOs observed using the new technique 6 months after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rgbClr val="002F6C"/>
                </a:solidFill>
                <a:latin typeface="+mn-lt"/>
              </a:rPr>
              <a:t>At the project objective level, to understand whether NGO’s have increased their support to children engaged in child labor, the indicator is the “Percentage of NGOs providing more than 5 types of services to children engaged in child labor.”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rgbClr val="002F6C"/>
                </a:solidFill>
                <a:latin typeface="+mn-lt"/>
              </a:rPr>
              <a:t>And lastly, at the goal level where we  hope to see a reduction in child labor, we measure the “Number </a:t>
            </a:r>
            <a:r>
              <a:rPr lang="en-US" altLang="en-US" b="0" dirty="0">
                <a:solidFill>
                  <a:srgbClr val="002F6C"/>
                </a:solidFill>
              </a:rPr>
              <a:t>of children working in targeted supply chain.” </a:t>
            </a:r>
            <a:endParaRPr lang="en-US" altLang="en-US" b="0" dirty="0">
              <a:solidFill>
                <a:srgbClr val="002F6C"/>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solidFill>
                <a:srgbClr val="002F6C"/>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solidFill>
                <a:srgbClr val="002F6C"/>
              </a:solidFill>
              <a:latin typeface="+mn-lt"/>
            </a:endParaRP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090358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tradebrains.in/common-technical-indicato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s://www.ioer-imrj.com/editorial-board/guidelines-for-editor-and-reviewer/" TargetMode="Externa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pmmajik.com/pmo-project-monitoring-project-trackin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microsoft.com/office/2018/10/relationships/comments" Target="../comments/modernComment_104_234A7F43.xml"/><Relationship Id="rId2" Type="http://schemas.openxmlformats.org/officeDocument/2006/relationships/notesSlide" Target="../notesSlides/notesSlide73.xml"/><Relationship Id="rId1" Type="http://schemas.openxmlformats.org/officeDocument/2006/relationships/slideLayout" Target="../slideLayouts/slideLayout13.xml"/><Relationship Id="rId5" Type="http://schemas.openxmlformats.org/officeDocument/2006/relationships/hyperlink" Target="https://thelearnwellprojects.com/thewell/leading-and-lagging-indicators-in-learning-an-economic-perspective-on-improving-student-academic-performance/" TargetMode="External"/><Relationship Id="rId4" Type="http://schemas.openxmlformats.org/officeDocument/2006/relationships/image" Target="../media/image20.jpg"/></Relationships>
</file>

<file path=ppt/slides/_rels/slide74.xml.rels><?xml version="1.0" encoding="UTF-8" standalone="yes"?>
<Relationships xmlns="http://schemas.openxmlformats.org/package/2006/relationships"><Relationship Id="rId3" Type="http://schemas.microsoft.com/office/2018/10/relationships/comments" Target="../comments/modernComment_526_C1BF6580.xml"/><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microsoft.com/office/2018/10/relationships/comments" Target="../comments/modernComment_527_B78EAE48.xml"/><Relationship Id="rId7" Type="http://schemas.openxmlformats.org/officeDocument/2006/relationships/hyperlink" Target="https://www.unaids.org/sites/default/files/sub_landing/files/8_2-Intro-to-IndicatorsFMEF.pdf"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 Id="rId6" Type="http://schemas.openxmlformats.org/officeDocument/2006/relationships/hyperlink" Target="http://documents.worldbank.org/curated/en/638011468766181874/pdf/296720PAPER0100steps.pdf" TargetMode="External"/><Relationship Id="rId5" Type="http://schemas.openxmlformats.org/officeDocument/2006/relationships/hyperlink" Target="https://pdf.usaid.gov/pdf_docs/Pnadw106.pdf" TargetMode="External"/><Relationship Id="rId4" Type="http://schemas.openxmlformats.org/officeDocument/2006/relationships/hyperlink" Target="https://www.dol.gov/sites/dolgov/files/ILAB/MandE-Resource-Guide-for-OCFT-Projects-508-Compliant-Version-June-2022.pdf"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mp;E Concepts: &#10;Designing and Defining Performance Indicators ">
            <a:extLst>
              <a:ext uri="{FF2B5EF4-FFF2-40B4-BE49-F238E27FC236}">
                <a16:creationId xmlns:a16="http://schemas.microsoft.com/office/drawing/2014/main" id="{E981BF4E-579F-46AE-9B08-B1ED021CEDF1}"/>
              </a:ext>
            </a:extLst>
          </p:cNvPr>
          <p:cNvSpPr>
            <a:spLocks noGrp="1"/>
          </p:cNvSpPr>
          <p:nvPr>
            <p:ph type="ctrTitle"/>
          </p:nvPr>
        </p:nvSpPr>
        <p:spPr/>
        <p:txBody>
          <a:bodyPr>
            <a:normAutofit fontScale="90000"/>
          </a:bodyPr>
          <a:lstStyle/>
          <a:p>
            <a:r>
              <a:rPr lang="en-US" b="1" dirty="0"/>
              <a:t>M&amp;E Concepts: </a:t>
            </a:r>
            <a:br>
              <a:rPr lang="en-US" b="1" dirty="0"/>
            </a:br>
            <a:r>
              <a:rPr lang="en-US" sz="4000" b="1" dirty="0">
                <a:effectLst/>
                <a:ea typeface="Calibri" panose="020F0502020204030204" pitchFamily="34" charset="0"/>
              </a:rPr>
              <a:t>Designing and Defining </a:t>
            </a:r>
            <a:r>
              <a:rPr lang="en-US" sz="4000" b="1" dirty="0">
                <a:ea typeface="Calibri" panose="020F0502020204030204" pitchFamily="34" charset="0"/>
              </a:rPr>
              <a:t>P</a:t>
            </a:r>
            <a:r>
              <a:rPr lang="en-US" sz="4000" b="1" dirty="0">
                <a:effectLst/>
                <a:ea typeface="Calibri" panose="020F0502020204030204" pitchFamily="34" charset="0"/>
              </a:rPr>
              <a:t>erformance </a:t>
            </a:r>
            <a:r>
              <a:rPr lang="en-US" sz="4000" b="1" dirty="0">
                <a:ea typeface="Calibri" panose="020F0502020204030204" pitchFamily="34" charset="0"/>
              </a:rPr>
              <a:t>I</a:t>
            </a:r>
            <a:r>
              <a:rPr lang="en-US" sz="4000" b="1" dirty="0">
                <a:effectLst/>
                <a:ea typeface="Calibri" panose="020F0502020204030204" pitchFamily="34" charset="0"/>
              </a:rPr>
              <a:t>ndicators </a:t>
            </a:r>
            <a:endParaRPr lang="en-US" b="1" dirty="0"/>
          </a:p>
        </p:txBody>
      </p:sp>
      <p:sp>
        <p:nvSpPr>
          <p:cNvPr id="3" name="Subtitle 2">
            <a:extLst>
              <a:ext uri="{FF2B5EF4-FFF2-40B4-BE49-F238E27FC236}">
                <a16:creationId xmlns:a16="http://schemas.microsoft.com/office/drawing/2014/main" id="{9C0F7688-9440-4BC5-BA99-C7439BDE9FB4}"/>
              </a:ext>
            </a:extLst>
          </p:cNvPr>
          <p:cNvSpPr>
            <a:spLocks noGrp="1"/>
          </p:cNvSpPr>
          <p:nvPr>
            <p:ph type="subTitle" idx="1"/>
          </p:nvPr>
        </p:nvSpPr>
        <p:spPr>
          <a:xfrm>
            <a:off x="1693162" y="5440509"/>
            <a:ext cx="4846320" cy="448056"/>
          </a:xfrm>
        </p:spPr>
        <p:txBody>
          <a:bodyPr/>
          <a:lstStyle/>
          <a:p>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ypes of Indicators ">
            <a:extLst>
              <a:ext uri="{FF2B5EF4-FFF2-40B4-BE49-F238E27FC236}">
                <a16:creationId xmlns:a16="http://schemas.microsoft.com/office/drawing/2014/main" id="{E83B329D-07C9-4DBC-BD95-259AD363AFC3}"/>
              </a:ext>
            </a:extLst>
          </p:cNvPr>
          <p:cNvSpPr>
            <a:spLocks noGrp="1"/>
          </p:cNvSpPr>
          <p:nvPr>
            <p:ph type="ctrTitle"/>
          </p:nvPr>
        </p:nvSpPr>
        <p:spPr>
          <a:xfrm>
            <a:off x="632818" y="160499"/>
            <a:ext cx="10577453" cy="961175"/>
          </a:xfrm>
        </p:spPr>
        <p:txBody>
          <a:bodyPr>
            <a:normAutofit/>
          </a:bodyPr>
          <a:lstStyle/>
          <a:p>
            <a:pPr algn="l"/>
            <a:r>
              <a:rPr lang="en-US" sz="4400" dirty="0"/>
              <a:t>Types of Indicators </a:t>
            </a:r>
          </a:p>
        </p:txBody>
      </p:sp>
      <p:sp>
        <p:nvSpPr>
          <p:cNvPr id="3" name="Content Placeholder 2" descr="An Indicator can be: &#10;Number&#10;Percentage &#10;Average&#10;Rate&#10;Index (composite of indicators)&#10;Milestone &#10;">
            <a:extLst>
              <a:ext uri="{FF2B5EF4-FFF2-40B4-BE49-F238E27FC236}">
                <a16:creationId xmlns:a16="http://schemas.microsoft.com/office/drawing/2014/main" id="{7F6E15F0-E5D0-4DAB-BE03-C526799FF2CE}"/>
              </a:ext>
            </a:extLst>
          </p:cNvPr>
          <p:cNvSpPr>
            <a:spLocks noGrp="1"/>
          </p:cNvSpPr>
          <p:nvPr>
            <p:ph sz="quarter" idx="13"/>
          </p:nvPr>
        </p:nvSpPr>
        <p:spPr>
          <a:xfrm>
            <a:off x="632818" y="1273640"/>
            <a:ext cx="10867241" cy="4640101"/>
          </a:xfrm>
        </p:spPr>
        <p:txBody>
          <a:bodyPr>
            <a:normAutofit/>
          </a:bodyPr>
          <a:lstStyle/>
          <a:p>
            <a:pPr marL="53975" indent="0">
              <a:lnSpc>
                <a:spcPct val="120000"/>
              </a:lnSpc>
              <a:buClr>
                <a:srgbClr val="222268"/>
              </a:buClr>
              <a:buNone/>
              <a:tabLst>
                <a:tab pos="288925" algn="l"/>
              </a:tabLst>
            </a:pPr>
            <a:r>
              <a:rPr lang="en-US" dirty="0"/>
              <a:t>An Indicator can be: </a:t>
            </a:r>
          </a:p>
          <a:p>
            <a:pPr marL="287338" indent="-233363">
              <a:lnSpc>
                <a:spcPct val="120000"/>
              </a:lnSpc>
              <a:buClr>
                <a:srgbClr val="222268"/>
              </a:buClr>
              <a:tabLst>
                <a:tab pos="288925" algn="l"/>
              </a:tabLst>
            </a:pPr>
            <a:r>
              <a:rPr lang="en-US" altLang="en-US" b="1" dirty="0"/>
              <a:t>Number</a:t>
            </a:r>
          </a:p>
          <a:p>
            <a:pPr marL="287338" indent="-233363">
              <a:lnSpc>
                <a:spcPct val="120000"/>
              </a:lnSpc>
              <a:buClr>
                <a:srgbClr val="222268"/>
              </a:buClr>
              <a:tabLst>
                <a:tab pos="288925" algn="l"/>
              </a:tabLst>
            </a:pPr>
            <a:r>
              <a:rPr lang="en-US" altLang="en-US" b="1" dirty="0"/>
              <a:t>Percentage </a:t>
            </a:r>
          </a:p>
          <a:p>
            <a:pPr marL="287338" indent="-233363">
              <a:lnSpc>
                <a:spcPct val="120000"/>
              </a:lnSpc>
              <a:buClr>
                <a:srgbClr val="222268"/>
              </a:buClr>
              <a:tabLst>
                <a:tab pos="288925" algn="l"/>
              </a:tabLst>
            </a:pPr>
            <a:r>
              <a:rPr lang="en-US" altLang="en-US" dirty="0"/>
              <a:t>Average</a:t>
            </a:r>
          </a:p>
          <a:p>
            <a:pPr marL="287338" indent="-233363">
              <a:lnSpc>
                <a:spcPct val="120000"/>
              </a:lnSpc>
              <a:buClr>
                <a:srgbClr val="222268"/>
              </a:buClr>
              <a:tabLst>
                <a:tab pos="288925" algn="l"/>
              </a:tabLst>
            </a:pPr>
            <a:r>
              <a:rPr lang="en-US" altLang="en-US" dirty="0"/>
              <a:t>Rate</a:t>
            </a:r>
          </a:p>
          <a:p>
            <a:pPr marL="287338" indent="-233363">
              <a:lnSpc>
                <a:spcPct val="120000"/>
              </a:lnSpc>
              <a:buClr>
                <a:srgbClr val="222268"/>
              </a:buClr>
              <a:tabLst>
                <a:tab pos="288925" algn="l"/>
              </a:tabLst>
            </a:pPr>
            <a:r>
              <a:rPr lang="en-US" altLang="en-US" dirty="0"/>
              <a:t>Index (composite of indicators)</a:t>
            </a:r>
          </a:p>
          <a:p>
            <a:pPr marL="287338" indent="-233363">
              <a:lnSpc>
                <a:spcPct val="120000"/>
              </a:lnSpc>
              <a:buClr>
                <a:srgbClr val="222268"/>
              </a:buClr>
              <a:tabLst>
                <a:tab pos="288925" algn="l"/>
              </a:tabLst>
            </a:pPr>
            <a:r>
              <a:rPr lang="en-US" altLang="en-US" dirty="0"/>
              <a:t>Milestone </a:t>
            </a:r>
          </a:p>
          <a:p>
            <a:endParaRPr lang="en-US" sz="2400" dirty="0"/>
          </a:p>
        </p:txBody>
      </p:sp>
      <p:pic>
        <p:nvPicPr>
          <p:cNvPr id="5" name="Picture 4" descr="Chart, diagram">
            <a:extLst>
              <a:ext uri="{FF2B5EF4-FFF2-40B4-BE49-F238E27FC236}">
                <a16:creationId xmlns:a16="http://schemas.microsoft.com/office/drawing/2014/main" id="{1CB4ACFC-D0A3-48A6-82BC-3ABC8E91D66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9968" y="1916083"/>
            <a:ext cx="4326775" cy="2884517"/>
          </a:xfrm>
          <a:prstGeom prst="rect">
            <a:avLst/>
          </a:prstGeom>
        </p:spPr>
      </p:pic>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7243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17C7DF8-B493-4D1B-9537-A0DBB424934C}"/>
              </a:ext>
              <a:ext uri="{C183D7F6-B498-43B3-948B-1728B52AA6E4}">
                <adec:decorative xmlns:adec="http://schemas.microsoft.com/office/drawing/2017/decorative" val="1"/>
              </a:ext>
            </a:extLst>
          </p:cNvPr>
          <p:cNvSpPr/>
          <p:nvPr/>
        </p:nvSpPr>
        <p:spPr>
          <a:xfrm>
            <a:off x="6578419" y="1912686"/>
            <a:ext cx="5064232" cy="3497558"/>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567AFD2-0474-4BAD-ACF0-39A88B56CF24}"/>
              </a:ext>
              <a:ext uri="{C183D7F6-B498-43B3-948B-1728B52AA6E4}">
                <adec:decorative xmlns:adec="http://schemas.microsoft.com/office/drawing/2017/decorative" val="1"/>
              </a:ext>
            </a:extLst>
          </p:cNvPr>
          <p:cNvSpPr/>
          <p:nvPr/>
        </p:nvSpPr>
        <p:spPr>
          <a:xfrm>
            <a:off x="776242" y="1855820"/>
            <a:ext cx="5231153" cy="3497558"/>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4" name="Title 3" descr="Quantitative and Qualitative Indicators">
            <a:extLst>
              <a:ext uri="{FF2B5EF4-FFF2-40B4-BE49-F238E27FC236}">
                <a16:creationId xmlns:a16="http://schemas.microsoft.com/office/drawing/2014/main" id="{AA5A2B27-8A8B-43EF-AF60-BD11A6E41202}"/>
              </a:ext>
            </a:extLst>
          </p:cNvPr>
          <p:cNvSpPr>
            <a:spLocks noGrp="1"/>
          </p:cNvSpPr>
          <p:nvPr>
            <p:ph type="ctrTitle"/>
          </p:nvPr>
        </p:nvSpPr>
        <p:spPr>
          <a:xfrm>
            <a:off x="556843" y="122885"/>
            <a:ext cx="10766278" cy="961175"/>
          </a:xfrm>
        </p:spPr>
        <p:txBody>
          <a:bodyPr>
            <a:normAutofit/>
          </a:bodyPr>
          <a:lstStyle/>
          <a:p>
            <a:pPr algn="l"/>
            <a:r>
              <a:rPr lang="en-US" sz="4400" dirty="0"/>
              <a:t>Quantitative and Qualitative Indicators</a:t>
            </a:r>
          </a:p>
        </p:txBody>
      </p:sp>
      <p:sp>
        <p:nvSpPr>
          <p:cNvPr id="9" name="Freeform 11" descr="Quantitative Indicators&#10;">
            <a:extLst>
              <a:ext uri="{FF2B5EF4-FFF2-40B4-BE49-F238E27FC236}">
                <a16:creationId xmlns:a16="http://schemas.microsoft.com/office/drawing/2014/main" id="{698A09C3-0939-46AB-96DB-49134C8E2299}"/>
              </a:ext>
              <a:ext uri="{C183D7F6-B498-43B3-948B-1728B52AA6E4}">
                <adec:decorative xmlns:adec="http://schemas.microsoft.com/office/drawing/2017/decorative" val="0"/>
              </a:ext>
            </a:extLst>
          </p:cNvPr>
          <p:cNvSpPr/>
          <p:nvPr/>
        </p:nvSpPr>
        <p:spPr>
          <a:xfrm>
            <a:off x="776242" y="1421205"/>
            <a:ext cx="5231153" cy="434615"/>
          </a:xfrm>
          <a:custGeom>
            <a:avLst/>
            <a:gdLst>
              <a:gd name="connsiteX0" fmla="*/ 58199 w 3069822"/>
              <a:gd name="connsiteY0" fmla="*/ 0 h 349125"/>
              <a:gd name="connsiteX1" fmla="*/ 3011623 w 3069822"/>
              <a:gd name="connsiteY1" fmla="*/ 0 h 349125"/>
              <a:gd name="connsiteX2" fmla="*/ 3069822 w 3069822"/>
              <a:gd name="connsiteY2" fmla="*/ 58199 h 349125"/>
              <a:gd name="connsiteX3" fmla="*/ 3069822 w 3069822"/>
              <a:gd name="connsiteY3" fmla="*/ 349125 h 349125"/>
              <a:gd name="connsiteX4" fmla="*/ 3069822 w 3069822"/>
              <a:gd name="connsiteY4" fmla="*/ 349125 h 349125"/>
              <a:gd name="connsiteX5" fmla="*/ 0 w 3069822"/>
              <a:gd name="connsiteY5" fmla="*/ 349125 h 349125"/>
              <a:gd name="connsiteX6" fmla="*/ 0 w 3069822"/>
              <a:gd name="connsiteY6" fmla="*/ 349125 h 349125"/>
              <a:gd name="connsiteX7" fmla="*/ 0 w 3069822"/>
              <a:gd name="connsiteY7" fmla="*/ 58199 h 349125"/>
              <a:gd name="connsiteX8" fmla="*/ 58199 w 3069822"/>
              <a:gd name="connsiteY8" fmla="*/ 0 h 34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822" h="349125">
                <a:moveTo>
                  <a:pt x="58199" y="0"/>
                </a:moveTo>
                <a:lnTo>
                  <a:pt x="3011623" y="0"/>
                </a:lnTo>
                <a:cubicBezTo>
                  <a:pt x="3043765" y="0"/>
                  <a:pt x="3069822" y="26057"/>
                  <a:pt x="3069822" y="58199"/>
                </a:cubicBezTo>
                <a:lnTo>
                  <a:pt x="3069822" y="349125"/>
                </a:lnTo>
                <a:lnTo>
                  <a:pt x="3069822" y="349125"/>
                </a:lnTo>
                <a:lnTo>
                  <a:pt x="0" y="349125"/>
                </a:lnTo>
                <a:lnTo>
                  <a:pt x="0" y="349125"/>
                </a:lnTo>
                <a:lnTo>
                  <a:pt x="0" y="58199"/>
                </a:lnTo>
                <a:cubicBezTo>
                  <a:pt x="0" y="26057"/>
                  <a:pt x="26057" y="0"/>
                  <a:pt x="58199"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146" tIns="55146" rIns="55146" bIns="38100" numCol="1" spcCol="1270" anchor="ctr" anchorCtr="0">
            <a:noAutofit/>
          </a:bodyPr>
          <a:lstStyle/>
          <a:p>
            <a:pPr algn="ctr" defTabSz="889000">
              <a:lnSpc>
                <a:spcPct val="90000"/>
              </a:lnSpc>
              <a:spcBef>
                <a:spcPct val="0"/>
              </a:spcBef>
              <a:spcAft>
                <a:spcPct val="35000"/>
              </a:spcAft>
            </a:pPr>
            <a:r>
              <a:rPr lang="en-US" sz="2800" b="1" dirty="0"/>
              <a:t>Quantitative Indicators</a:t>
            </a:r>
            <a:endParaRPr lang="en-US" sz="2800" dirty="0"/>
          </a:p>
        </p:txBody>
      </p:sp>
      <p:sp>
        <p:nvSpPr>
          <p:cNvPr id="10" name="Freeform 12" descr="Most common units of measure are            “Number”  or “Percentage.”&#10;Quantitative indicators are typically easier to aggregate, analyze and interpret in comparison to qualitative data.&#10;&#10;Examples: &#10;Under qualitative indicators:  &#10;Number of people that received social protection services&#10;Percentage of private sector actors with child labor policies or regulations &#10;">
            <a:extLst>
              <a:ext uri="{FF2B5EF4-FFF2-40B4-BE49-F238E27FC236}">
                <a16:creationId xmlns:a16="http://schemas.microsoft.com/office/drawing/2014/main" id="{562CEABC-E79A-4E0F-948B-8199D9BFC350}"/>
              </a:ext>
            </a:extLst>
          </p:cNvPr>
          <p:cNvSpPr/>
          <p:nvPr/>
        </p:nvSpPr>
        <p:spPr>
          <a:xfrm>
            <a:off x="365454" y="1971386"/>
            <a:ext cx="5730546" cy="3216631"/>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685800" lvl="1" indent="-168275" defTabSz="711200">
              <a:lnSpc>
                <a:spcPct val="90000"/>
              </a:lnSpc>
              <a:spcBef>
                <a:spcPct val="0"/>
              </a:spcBef>
              <a:spcAft>
                <a:spcPct val="15000"/>
              </a:spcAft>
              <a:buChar char="••"/>
            </a:pPr>
            <a:r>
              <a:rPr lang="en-US" sz="2000" dirty="0">
                <a:solidFill>
                  <a:schemeClr val="tx1"/>
                </a:solidFill>
              </a:rPr>
              <a:t>Most common units of measure are            “Number”  or “Percentage.”</a:t>
            </a:r>
          </a:p>
          <a:p>
            <a:pPr marL="685800" lvl="1" indent="-168275" defTabSz="711200">
              <a:lnSpc>
                <a:spcPct val="90000"/>
              </a:lnSpc>
              <a:spcBef>
                <a:spcPct val="0"/>
              </a:spcBef>
              <a:spcAft>
                <a:spcPct val="15000"/>
              </a:spcAft>
              <a:buChar char="••"/>
            </a:pPr>
            <a:r>
              <a:rPr lang="en-US" sz="2000" dirty="0">
                <a:solidFill>
                  <a:schemeClr val="tx1"/>
                </a:solidFill>
              </a:rPr>
              <a:t>Quantitative indicators are typically easier to aggregate, analyze and interpret in comparison to qualitative data.</a:t>
            </a:r>
          </a:p>
          <a:p>
            <a:pPr marL="685800" lvl="1" indent="-168275" defTabSz="711200">
              <a:lnSpc>
                <a:spcPct val="90000"/>
              </a:lnSpc>
              <a:spcBef>
                <a:spcPct val="0"/>
              </a:spcBef>
              <a:spcAft>
                <a:spcPct val="15000"/>
              </a:spcAft>
              <a:buChar char="••"/>
            </a:pPr>
            <a:endParaRPr lang="en-US" sz="1200" dirty="0">
              <a:solidFill>
                <a:schemeClr val="tx1"/>
              </a:solidFill>
            </a:endParaRPr>
          </a:p>
          <a:p>
            <a:pPr marL="685800" lvl="1" indent="-168275" defTabSz="711200">
              <a:lnSpc>
                <a:spcPct val="90000"/>
              </a:lnSpc>
              <a:spcBef>
                <a:spcPct val="0"/>
              </a:spcBef>
              <a:spcAft>
                <a:spcPct val="15000"/>
              </a:spcAft>
              <a:buChar char="••"/>
            </a:pPr>
            <a:r>
              <a:rPr lang="en-US" sz="2000" dirty="0">
                <a:solidFill>
                  <a:schemeClr val="tx1"/>
                </a:solidFill>
              </a:rPr>
              <a:t>Examples: </a:t>
            </a:r>
          </a:p>
          <a:p>
            <a:pPr marL="1143000" lvl="2" indent="-168275" defTabSz="711200">
              <a:lnSpc>
                <a:spcPct val="90000"/>
              </a:lnSpc>
              <a:spcBef>
                <a:spcPct val="0"/>
              </a:spcBef>
              <a:spcAft>
                <a:spcPct val="15000"/>
              </a:spcAft>
              <a:buChar char="••"/>
            </a:pPr>
            <a:r>
              <a:rPr lang="en-US" sz="2000" dirty="0">
                <a:solidFill>
                  <a:srgbClr val="002F6C"/>
                </a:solidFill>
              </a:rPr>
              <a:t>Number of people that received social protection services</a:t>
            </a:r>
          </a:p>
          <a:p>
            <a:pPr marL="1143000" lvl="2" indent="-168275" defTabSz="711200">
              <a:lnSpc>
                <a:spcPct val="90000"/>
              </a:lnSpc>
              <a:spcBef>
                <a:spcPct val="0"/>
              </a:spcBef>
              <a:spcAft>
                <a:spcPct val="15000"/>
              </a:spcAft>
              <a:buChar char="••"/>
            </a:pPr>
            <a:r>
              <a:rPr lang="en-US" sz="2000" dirty="0">
                <a:solidFill>
                  <a:srgbClr val="002F6C"/>
                </a:solidFill>
              </a:rPr>
              <a:t>Percentage of private sector actors with child labor policies or regulations </a:t>
            </a:r>
            <a:endParaRPr lang="en-US" sz="2000" dirty="0"/>
          </a:p>
        </p:txBody>
      </p:sp>
      <p:sp>
        <p:nvSpPr>
          <p:cNvPr id="21" name="Freeform 14" descr="Qualitative Indicators">
            <a:extLst>
              <a:ext uri="{FF2B5EF4-FFF2-40B4-BE49-F238E27FC236}">
                <a16:creationId xmlns:a16="http://schemas.microsoft.com/office/drawing/2014/main" id="{9745D7C7-8382-4B5E-9C79-19E9D1E820D3}"/>
              </a:ext>
            </a:extLst>
          </p:cNvPr>
          <p:cNvSpPr/>
          <p:nvPr/>
        </p:nvSpPr>
        <p:spPr>
          <a:xfrm>
            <a:off x="6557153" y="1427931"/>
            <a:ext cx="5085498" cy="485262"/>
          </a:xfrm>
          <a:custGeom>
            <a:avLst/>
            <a:gdLst>
              <a:gd name="connsiteX0" fmla="*/ 59562 w 2985595"/>
              <a:gd name="connsiteY0" fmla="*/ 0 h 357301"/>
              <a:gd name="connsiteX1" fmla="*/ 2926033 w 2985595"/>
              <a:gd name="connsiteY1" fmla="*/ 0 h 357301"/>
              <a:gd name="connsiteX2" fmla="*/ 2985595 w 2985595"/>
              <a:gd name="connsiteY2" fmla="*/ 59562 h 357301"/>
              <a:gd name="connsiteX3" fmla="*/ 2985595 w 2985595"/>
              <a:gd name="connsiteY3" fmla="*/ 357301 h 357301"/>
              <a:gd name="connsiteX4" fmla="*/ 2985595 w 2985595"/>
              <a:gd name="connsiteY4" fmla="*/ 357301 h 357301"/>
              <a:gd name="connsiteX5" fmla="*/ 0 w 2985595"/>
              <a:gd name="connsiteY5" fmla="*/ 357301 h 357301"/>
              <a:gd name="connsiteX6" fmla="*/ 0 w 2985595"/>
              <a:gd name="connsiteY6" fmla="*/ 357301 h 357301"/>
              <a:gd name="connsiteX7" fmla="*/ 0 w 2985595"/>
              <a:gd name="connsiteY7" fmla="*/ 59562 h 357301"/>
              <a:gd name="connsiteX8" fmla="*/ 59562 w 2985595"/>
              <a:gd name="connsiteY8" fmla="*/ 0 h 3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595" h="357301">
                <a:moveTo>
                  <a:pt x="59562" y="0"/>
                </a:moveTo>
                <a:lnTo>
                  <a:pt x="2926033" y="0"/>
                </a:lnTo>
                <a:cubicBezTo>
                  <a:pt x="2958928" y="0"/>
                  <a:pt x="2985595" y="26667"/>
                  <a:pt x="2985595" y="59562"/>
                </a:cubicBezTo>
                <a:lnTo>
                  <a:pt x="2985595" y="357301"/>
                </a:lnTo>
                <a:lnTo>
                  <a:pt x="2985595" y="357301"/>
                </a:lnTo>
                <a:lnTo>
                  <a:pt x="0" y="357301"/>
                </a:lnTo>
                <a:lnTo>
                  <a:pt x="0" y="357301"/>
                </a:lnTo>
                <a:lnTo>
                  <a:pt x="0" y="59562"/>
                </a:lnTo>
                <a:cubicBezTo>
                  <a:pt x="0" y="26667"/>
                  <a:pt x="26667" y="0"/>
                  <a:pt x="59562"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545" tIns="55545" rIns="55545" bIns="38100" numCol="1" spcCol="1270" anchor="ctr" anchorCtr="0">
            <a:noAutofit/>
          </a:bodyPr>
          <a:lstStyle/>
          <a:p>
            <a:pPr algn="ctr" defTabSz="889000">
              <a:lnSpc>
                <a:spcPct val="90000"/>
              </a:lnSpc>
              <a:spcBef>
                <a:spcPct val="0"/>
              </a:spcBef>
              <a:spcAft>
                <a:spcPct val="35000"/>
              </a:spcAft>
            </a:pPr>
            <a:r>
              <a:rPr lang="en-US" sz="2800" b="1" dirty="0"/>
              <a:t>Qualitative Indicators </a:t>
            </a:r>
          </a:p>
        </p:txBody>
      </p:sp>
      <p:sp>
        <p:nvSpPr>
          <p:cNvPr id="22" name="Freeform 15" descr="Under qualitative indicators: &#10;Require subjective evaluation.&#10;Qualitative indicators are frequently converted to numerical form, based on criteria. &#10;&#10;Examples: &#10;Community perception of local government’s effectiveness in enforcing child labor laws&#10;Extent to which women feel empowered to join private sector firms &#10;">
            <a:extLst>
              <a:ext uri="{FF2B5EF4-FFF2-40B4-BE49-F238E27FC236}">
                <a16:creationId xmlns:a16="http://schemas.microsoft.com/office/drawing/2014/main" id="{C6E5A8AB-999B-4D35-ABB9-71393D72BE3A}"/>
              </a:ext>
            </a:extLst>
          </p:cNvPr>
          <p:cNvSpPr/>
          <p:nvPr/>
        </p:nvSpPr>
        <p:spPr>
          <a:xfrm>
            <a:off x="6578417" y="2054204"/>
            <a:ext cx="5064232" cy="796936"/>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228600" indent="-168275" defTabSz="711200">
              <a:lnSpc>
                <a:spcPct val="90000"/>
              </a:lnSpc>
              <a:spcBef>
                <a:spcPct val="0"/>
              </a:spcBef>
              <a:spcAft>
                <a:spcPct val="15000"/>
              </a:spcAft>
              <a:buChar char="••"/>
            </a:pPr>
            <a:r>
              <a:rPr lang="en-US" sz="2000" dirty="0">
                <a:solidFill>
                  <a:schemeClr val="tx1"/>
                </a:solidFill>
              </a:rPr>
              <a:t>Require subjective evaluation.</a:t>
            </a:r>
          </a:p>
          <a:p>
            <a:pPr marL="228600" indent="-168275" defTabSz="711200">
              <a:lnSpc>
                <a:spcPct val="90000"/>
              </a:lnSpc>
              <a:spcBef>
                <a:spcPct val="0"/>
              </a:spcBef>
              <a:spcAft>
                <a:spcPct val="15000"/>
              </a:spcAft>
              <a:buChar char="••"/>
            </a:pPr>
            <a:r>
              <a:rPr lang="en-US" sz="2000" dirty="0">
                <a:solidFill>
                  <a:schemeClr val="tx1"/>
                </a:solidFill>
              </a:rPr>
              <a:t>Qualitative indicators are frequently converted to numerical form, based on criteria. </a:t>
            </a:r>
          </a:p>
          <a:p>
            <a:pPr marL="228600" indent="-168275" defTabSz="711200">
              <a:lnSpc>
                <a:spcPct val="90000"/>
              </a:lnSpc>
              <a:spcBef>
                <a:spcPct val="0"/>
              </a:spcBef>
              <a:spcAft>
                <a:spcPct val="15000"/>
              </a:spcAft>
              <a:buChar char="••"/>
            </a:pPr>
            <a:endParaRPr lang="en-US" sz="2000" dirty="0">
              <a:solidFill>
                <a:schemeClr val="tx1"/>
              </a:solidFill>
            </a:endParaRPr>
          </a:p>
          <a:p>
            <a:pPr marL="228600" indent="-168275" defTabSz="711200">
              <a:lnSpc>
                <a:spcPct val="90000"/>
              </a:lnSpc>
              <a:spcBef>
                <a:spcPct val="0"/>
              </a:spcBef>
              <a:spcAft>
                <a:spcPct val="15000"/>
              </a:spcAft>
              <a:buChar char="••"/>
            </a:pPr>
            <a:r>
              <a:rPr lang="en-US" sz="2000" dirty="0">
                <a:solidFill>
                  <a:schemeClr val="tx1"/>
                </a:solidFill>
              </a:rPr>
              <a:t>Examples: </a:t>
            </a:r>
          </a:p>
          <a:p>
            <a:pPr marL="685800" lvl="1" indent="-168275" defTabSz="711200">
              <a:lnSpc>
                <a:spcPct val="90000"/>
              </a:lnSpc>
              <a:spcBef>
                <a:spcPct val="0"/>
              </a:spcBef>
              <a:spcAft>
                <a:spcPct val="15000"/>
              </a:spcAft>
              <a:buChar char="••"/>
            </a:pPr>
            <a:r>
              <a:rPr lang="en-US" sz="2000" dirty="0">
                <a:solidFill>
                  <a:srgbClr val="002F6C"/>
                </a:solidFill>
              </a:rPr>
              <a:t>Community perception of local government’s effectiveness in enforcing child labor laws</a:t>
            </a:r>
            <a:endParaRPr lang="en-US" sz="2000" dirty="0">
              <a:solidFill>
                <a:schemeClr val="dk1"/>
              </a:solidFill>
            </a:endParaRPr>
          </a:p>
          <a:p>
            <a:pPr marL="685800" lvl="1" indent="-168275" defTabSz="711200">
              <a:lnSpc>
                <a:spcPct val="90000"/>
              </a:lnSpc>
              <a:spcBef>
                <a:spcPct val="0"/>
              </a:spcBef>
              <a:spcAft>
                <a:spcPct val="15000"/>
              </a:spcAft>
              <a:buChar char="••"/>
            </a:pPr>
            <a:r>
              <a:rPr lang="en-US" sz="2000" dirty="0">
                <a:solidFill>
                  <a:srgbClr val="002F6C"/>
                </a:solidFill>
              </a:rPr>
              <a:t>Extent to which women feel empowered to join private sector firms </a:t>
            </a:r>
            <a:endParaRPr lang="en-US" sz="2000" dirty="0"/>
          </a:p>
        </p:txBody>
      </p:sp>
    </p:spTree>
    <p:extLst>
      <p:ext uri="{BB962C8B-B14F-4D97-AF65-F5344CB8AC3E}">
        <p14:creationId xmlns:p14="http://schemas.microsoft.com/office/powerpoint/2010/main" val="148259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ating Scales ">
            <a:extLst>
              <a:ext uri="{FF2B5EF4-FFF2-40B4-BE49-F238E27FC236}">
                <a16:creationId xmlns:a16="http://schemas.microsoft.com/office/drawing/2014/main" id="{E83B329D-07C9-4DBC-BD95-259AD363AFC3}"/>
              </a:ext>
            </a:extLst>
          </p:cNvPr>
          <p:cNvSpPr>
            <a:spLocks noGrp="1"/>
          </p:cNvSpPr>
          <p:nvPr>
            <p:ph type="ctrTitle"/>
          </p:nvPr>
        </p:nvSpPr>
        <p:spPr>
          <a:xfrm>
            <a:off x="513447" y="129026"/>
            <a:ext cx="10781571" cy="961175"/>
          </a:xfrm>
        </p:spPr>
        <p:txBody>
          <a:bodyPr>
            <a:normAutofit/>
          </a:bodyPr>
          <a:lstStyle/>
          <a:p>
            <a:pPr algn="l"/>
            <a:r>
              <a:rPr lang="en-US" sz="4400" dirty="0"/>
              <a:t>Rating Scales </a:t>
            </a:r>
          </a:p>
        </p:txBody>
      </p:sp>
      <p:sp>
        <p:nvSpPr>
          <p:cNvPr id="3" name="Content Placeholder 2" descr="Allows qualitative results to be transformed by developing “scales.” &#10;&#10;Units must be clear to users - should reliably yield the same answer when used by different people.&#10;&#10;Examples of rating scale: &#10;">
            <a:extLst>
              <a:ext uri="{FF2B5EF4-FFF2-40B4-BE49-F238E27FC236}">
                <a16:creationId xmlns:a16="http://schemas.microsoft.com/office/drawing/2014/main" id="{7F6E15F0-E5D0-4DAB-BE03-C526799FF2CE}"/>
              </a:ext>
            </a:extLst>
          </p:cNvPr>
          <p:cNvSpPr>
            <a:spLocks noGrp="1"/>
          </p:cNvSpPr>
          <p:nvPr>
            <p:ph sz="quarter" idx="13"/>
          </p:nvPr>
        </p:nvSpPr>
        <p:spPr>
          <a:xfrm>
            <a:off x="597159" y="1177846"/>
            <a:ext cx="10431619" cy="1492006"/>
          </a:xfrm>
        </p:spPr>
        <p:txBody>
          <a:bodyPr>
            <a:normAutofit fontScale="77500" lnSpcReduction="20000"/>
          </a:bodyPr>
          <a:lstStyle/>
          <a:p>
            <a:pPr>
              <a:buClr>
                <a:schemeClr val="tx1"/>
              </a:buClr>
            </a:pPr>
            <a:r>
              <a:rPr lang="en-US" sz="2400" dirty="0"/>
              <a:t>Allows qualitative results to be transformed by developing “scales.” </a:t>
            </a:r>
          </a:p>
          <a:p>
            <a:pPr>
              <a:buClr>
                <a:schemeClr val="tx1"/>
              </a:buClr>
            </a:pPr>
            <a:endParaRPr lang="en-US" sz="100" dirty="0"/>
          </a:p>
          <a:p>
            <a:pPr>
              <a:buClr>
                <a:schemeClr val="tx1"/>
              </a:buClr>
            </a:pPr>
            <a:r>
              <a:rPr lang="en-US" altLang="en-US" sz="2400" dirty="0"/>
              <a:t>Units must be clear to users - should reliably yield the same answer when used by different people.</a:t>
            </a:r>
          </a:p>
          <a:p>
            <a:pPr marL="0" indent="0">
              <a:buClr>
                <a:schemeClr val="tx1"/>
              </a:buClr>
              <a:buNone/>
            </a:pPr>
            <a:endParaRPr lang="en-US" altLang="en-US" sz="500" b="1" dirty="0">
              <a:solidFill>
                <a:srgbClr val="002F6C"/>
              </a:solidFill>
            </a:endParaRPr>
          </a:p>
          <a:p>
            <a:pPr marL="0" indent="0">
              <a:buClr>
                <a:schemeClr val="tx1"/>
              </a:buClr>
              <a:buNone/>
            </a:pPr>
            <a:r>
              <a:rPr lang="en-US" altLang="en-US" sz="2800" b="1" u="sng" dirty="0">
                <a:solidFill>
                  <a:srgbClr val="002F6C"/>
                </a:solidFill>
              </a:rPr>
              <a:t>Examples of rating scale: </a:t>
            </a:r>
          </a:p>
          <a:p>
            <a:endParaRPr lang="en-US" dirty="0"/>
          </a:p>
        </p:txBody>
      </p:sp>
      <p:sp>
        <p:nvSpPr>
          <p:cNvPr id="5" name="Rectangle 3">
            <a:extLst>
              <a:ext uri="{FF2B5EF4-FFF2-40B4-BE49-F238E27FC236}">
                <a16:creationId xmlns:a16="http://schemas.microsoft.com/office/drawing/2014/main" id="{071145C7-DADA-44A5-BC6C-C5CAB1DCA50A}"/>
              </a:ext>
            </a:extLst>
          </p:cNvPr>
          <p:cNvSpPr>
            <a:spLocks noChangeArrowheads="1"/>
          </p:cNvSpPr>
          <p:nvPr/>
        </p:nvSpPr>
        <p:spPr bwMode="auto">
          <a:xfrm>
            <a:off x="960276" y="4193753"/>
            <a:ext cx="517917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spcBef>
                <a:spcPct val="50000"/>
              </a:spcBef>
            </a:pPr>
            <a:r>
              <a:rPr lang="en-US" altLang="en-US" sz="1100" b="1" dirty="0">
                <a:latin typeface="Arial" pitchFamily="34" charset="0"/>
              </a:rPr>
              <a:t>Very Poor           Poor	 Average	      Good              Very Good</a:t>
            </a:r>
          </a:p>
          <a:p>
            <a:pPr>
              <a:spcBef>
                <a:spcPct val="50000"/>
              </a:spcBef>
            </a:pPr>
            <a:r>
              <a:rPr lang="en-US" altLang="en-US" sz="1100" b="1" dirty="0">
                <a:latin typeface="Arial" pitchFamily="34" charset="0"/>
              </a:rPr>
              <a:t>    (1)                      (2)                  (3)                       (4)                      (5)</a:t>
            </a:r>
          </a:p>
        </p:txBody>
      </p:sp>
      <p:sp>
        <p:nvSpPr>
          <p:cNvPr id="6" name="Line 4">
            <a:extLst>
              <a:ext uri="{FF2B5EF4-FFF2-40B4-BE49-F238E27FC236}">
                <a16:creationId xmlns:a16="http://schemas.microsoft.com/office/drawing/2014/main" id="{95540682-FF54-43EC-9B14-49C0A2D14A81}"/>
              </a:ext>
              <a:ext uri="{C183D7F6-B498-43B3-948B-1728B52AA6E4}">
                <adec:decorative xmlns:adec="http://schemas.microsoft.com/office/drawing/2017/decorative" val="1"/>
              </a:ext>
            </a:extLst>
          </p:cNvPr>
          <p:cNvSpPr>
            <a:spLocks noChangeShapeType="1"/>
          </p:cNvSpPr>
          <p:nvPr/>
        </p:nvSpPr>
        <p:spPr bwMode="auto">
          <a:xfrm flipV="1">
            <a:off x="1143840" y="4018462"/>
            <a:ext cx="4381727"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1210" dirty="0"/>
          </a:p>
        </p:txBody>
      </p:sp>
      <p:sp>
        <p:nvSpPr>
          <p:cNvPr id="7" name="AutoShape 5">
            <a:extLst>
              <a:ext uri="{FF2B5EF4-FFF2-40B4-BE49-F238E27FC236}">
                <a16:creationId xmlns:a16="http://schemas.microsoft.com/office/drawing/2014/main" id="{1B98C4D1-D15F-4109-97A8-8A57467A527D}"/>
              </a:ext>
              <a:ext uri="{C183D7F6-B498-43B3-948B-1728B52AA6E4}">
                <adec:decorative xmlns:adec="http://schemas.microsoft.com/office/drawing/2017/decorative" val="1"/>
              </a:ext>
            </a:extLst>
          </p:cNvPr>
          <p:cNvSpPr>
            <a:spLocks noChangeArrowheads="1"/>
          </p:cNvSpPr>
          <p:nvPr/>
        </p:nvSpPr>
        <p:spPr bwMode="auto">
          <a:xfrm>
            <a:off x="1195787" y="3905147"/>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8" name="AutoShape 6">
            <a:extLst>
              <a:ext uri="{FF2B5EF4-FFF2-40B4-BE49-F238E27FC236}">
                <a16:creationId xmlns:a16="http://schemas.microsoft.com/office/drawing/2014/main" id="{9C40EB0D-7110-43D7-85E7-BD1B4F35D475}"/>
              </a:ext>
              <a:ext uri="{C183D7F6-B498-43B3-948B-1728B52AA6E4}">
                <adec:decorative xmlns:adec="http://schemas.microsoft.com/office/drawing/2017/decorative" val="1"/>
              </a:ext>
            </a:extLst>
          </p:cNvPr>
          <p:cNvSpPr>
            <a:spLocks noChangeArrowheads="1"/>
          </p:cNvSpPr>
          <p:nvPr/>
        </p:nvSpPr>
        <p:spPr bwMode="auto">
          <a:xfrm>
            <a:off x="2174255" y="3895816"/>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9" name="AutoShape 7">
            <a:extLst>
              <a:ext uri="{FF2B5EF4-FFF2-40B4-BE49-F238E27FC236}">
                <a16:creationId xmlns:a16="http://schemas.microsoft.com/office/drawing/2014/main" id="{4D64EC8F-56F0-4497-9B9E-7ACD64BF392D}"/>
              </a:ext>
              <a:ext uri="{C183D7F6-B498-43B3-948B-1728B52AA6E4}">
                <adec:decorative xmlns:adec="http://schemas.microsoft.com/office/drawing/2017/decorative" val="1"/>
              </a:ext>
            </a:extLst>
          </p:cNvPr>
          <p:cNvSpPr>
            <a:spLocks noChangeArrowheads="1"/>
          </p:cNvSpPr>
          <p:nvPr/>
        </p:nvSpPr>
        <p:spPr bwMode="auto">
          <a:xfrm>
            <a:off x="3147972" y="3895816"/>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10" name="AutoShape 8">
            <a:extLst>
              <a:ext uri="{FF2B5EF4-FFF2-40B4-BE49-F238E27FC236}">
                <a16:creationId xmlns:a16="http://schemas.microsoft.com/office/drawing/2014/main" id="{2C50737C-69CE-4923-ADC8-291E6AAA36B3}"/>
              </a:ext>
              <a:ext uri="{C183D7F6-B498-43B3-948B-1728B52AA6E4}">
                <adec:decorative xmlns:adec="http://schemas.microsoft.com/office/drawing/2017/decorative" val="1"/>
              </a:ext>
            </a:extLst>
          </p:cNvPr>
          <p:cNvSpPr>
            <a:spLocks noChangeArrowheads="1"/>
          </p:cNvSpPr>
          <p:nvPr/>
        </p:nvSpPr>
        <p:spPr bwMode="auto">
          <a:xfrm>
            <a:off x="4149509" y="3895816"/>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11" name="AutoShape 9">
            <a:extLst>
              <a:ext uri="{FF2B5EF4-FFF2-40B4-BE49-F238E27FC236}">
                <a16:creationId xmlns:a16="http://schemas.microsoft.com/office/drawing/2014/main" id="{0425FCA6-A0DC-4BF5-B6EC-2FD86EF4A103}"/>
              </a:ext>
              <a:ext uri="{C183D7F6-B498-43B3-948B-1728B52AA6E4}">
                <adec:decorative xmlns:adec="http://schemas.microsoft.com/office/drawing/2017/decorative" val="1"/>
              </a:ext>
            </a:extLst>
          </p:cNvPr>
          <p:cNvSpPr>
            <a:spLocks noChangeArrowheads="1"/>
          </p:cNvSpPr>
          <p:nvPr/>
        </p:nvSpPr>
        <p:spPr bwMode="auto">
          <a:xfrm>
            <a:off x="5113582" y="3895815"/>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12" name="TextBox 11" descr="How would you rate local government officials’ community involvement in reducing child labor? &#10;&#10;&#10;&#10;&#10;&#10;&#10;2.   How often do you attend the monthly town hall meetings?&#10;A.)  I have never been&#10;B.)  “Not Often” (Once or twice per year)&#10;C.)   “Often”  (3 - 5 times per year )&#10;D.)   “Very Often” ( 6 - 9 times per year)&#10;E.)   I attend almost all of the meetings (10 – 12 per year)&#10;">
            <a:extLst>
              <a:ext uri="{FF2B5EF4-FFF2-40B4-BE49-F238E27FC236}">
                <a16:creationId xmlns:a16="http://schemas.microsoft.com/office/drawing/2014/main" id="{61EF9D82-B717-41F1-B463-1A18933F87B5}"/>
              </a:ext>
            </a:extLst>
          </p:cNvPr>
          <p:cNvSpPr txBox="1"/>
          <p:nvPr/>
        </p:nvSpPr>
        <p:spPr>
          <a:xfrm>
            <a:off x="597160" y="3186192"/>
            <a:ext cx="6979298" cy="3046988"/>
          </a:xfrm>
          <a:prstGeom prst="rect">
            <a:avLst/>
          </a:prstGeom>
          <a:noFill/>
          <a:ln>
            <a:solidFill>
              <a:schemeClr val="bg1"/>
            </a:solidFill>
          </a:ln>
        </p:spPr>
        <p:txBody>
          <a:bodyPr wrap="square" rtlCol="0">
            <a:spAutoFit/>
          </a:bodyPr>
          <a:lstStyle/>
          <a:p>
            <a:pPr marL="346075" indent="-346075">
              <a:buClr>
                <a:schemeClr val="tx1"/>
              </a:buClr>
            </a:pPr>
            <a:r>
              <a:rPr lang="en-US" altLang="en-US" dirty="0"/>
              <a:t>1.   How would you rate local government officials’ community involvement in reducing child labor? </a:t>
            </a:r>
          </a:p>
          <a:p>
            <a:pPr>
              <a:buClr>
                <a:schemeClr val="tx1"/>
              </a:buClr>
            </a:pPr>
            <a:endParaRPr lang="en-US" altLang="en-US" dirty="0">
              <a:solidFill>
                <a:srgbClr val="9E0000"/>
              </a:solidFill>
            </a:endParaRPr>
          </a:p>
          <a:p>
            <a:pPr>
              <a:buClr>
                <a:schemeClr val="tx1"/>
              </a:buClr>
            </a:pPr>
            <a:endParaRPr lang="en-US" altLang="en-US" dirty="0">
              <a:solidFill>
                <a:srgbClr val="9E0000"/>
              </a:solidFill>
            </a:endParaRPr>
          </a:p>
          <a:p>
            <a:endParaRPr lang="en-US" altLang="en-US" dirty="0">
              <a:solidFill>
                <a:srgbClr val="9E0000"/>
              </a:solidFill>
            </a:endParaRPr>
          </a:p>
          <a:p>
            <a:endParaRPr lang="en-US" altLang="en-US" sz="1200" dirty="0">
              <a:solidFill>
                <a:srgbClr val="9E0000"/>
              </a:solidFill>
            </a:endParaRPr>
          </a:p>
          <a:p>
            <a:endParaRPr lang="en-US" altLang="en-US" sz="100" dirty="0">
              <a:solidFill>
                <a:srgbClr val="9E0000"/>
              </a:solidFill>
            </a:endParaRPr>
          </a:p>
          <a:p>
            <a:endParaRPr lang="en-US" altLang="en-US" sz="100" dirty="0">
              <a:solidFill>
                <a:srgbClr val="9E0000"/>
              </a:solidFill>
            </a:endParaRPr>
          </a:p>
          <a:p>
            <a:r>
              <a:rPr lang="en-US" altLang="en-US" dirty="0"/>
              <a:t>2.   How often do you attend the monthly town hall meetings?</a:t>
            </a:r>
          </a:p>
          <a:p>
            <a:pPr marL="454025" lvl="1"/>
            <a:r>
              <a:rPr lang="en-US" altLang="en-US" sz="1400" dirty="0"/>
              <a:t>A.)  I have never been</a:t>
            </a:r>
          </a:p>
          <a:p>
            <a:pPr marL="454025" lvl="1"/>
            <a:r>
              <a:rPr lang="en-US" altLang="en-US" sz="1400" dirty="0"/>
              <a:t>B.)  “Not Often” (Once or twice per year)</a:t>
            </a:r>
          </a:p>
          <a:p>
            <a:pPr marL="454025" lvl="1"/>
            <a:r>
              <a:rPr lang="en-US" altLang="en-US" sz="1400" dirty="0"/>
              <a:t>C.)   “Often”  (3 - 5 times per year )</a:t>
            </a:r>
          </a:p>
          <a:p>
            <a:pPr marL="454025" lvl="1"/>
            <a:r>
              <a:rPr lang="en-US" altLang="en-US" sz="1400" dirty="0"/>
              <a:t>D.)   “Very Often” ( 6 - 9 times per year)</a:t>
            </a:r>
          </a:p>
          <a:p>
            <a:pPr marL="454025" lvl="1"/>
            <a:r>
              <a:rPr lang="en-US" altLang="en-US" sz="1400" dirty="0"/>
              <a:t>E.)   I attend almost all of the meetings (10 – 12 per year)</a:t>
            </a:r>
          </a:p>
        </p:txBody>
      </p:sp>
      <p:sp>
        <p:nvSpPr>
          <p:cNvPr id="13" name="TextBox 12" descr="Example Indicators: &#10;% of respondents that rated gov official’s community involvement as good or very good&#10;% of respondents who regularly participate in community meetings&#10;">
            <a:extLst>
              <a:ext uri="{FF2B5EF4-FFF2-40B4-BE49-F238E27FC236}">
                <a16:creationId xmlns:a16="http://schemas.microsoft.com/office/drawing/2014/main" id="{F1468770-3597-43AE-9725-A0E2DB336844}"/>
              </a:ext>
            </a:extLst>
          </p:cNvPr>
          <p:cNvSpPr txBox="1"/>
          <p:nvPr/>
        </p:nvSpPr>
        <p:spPr>
          <a:xfrm>
            <a:off x="7698377" y="3806683"/>
            <a:ext cx="3596641"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t>Example Indicators: </a:t>
            </a:r>
          </a:p>
          <a:p>
            <a:pPr marL="285750" indent="-285750">
              <a:buFont typeface="Arial" panose="020B0604020202020204" pitchFamily="34" charset="0"/>
              <a:buChar char="•"/>
            </a:pPr>
            <a:r>
              <a:rPr lang="en-US" dirty="0"/>
              <a:t>% of respondents that rated gov official’s community involvement as good or very good</a:t>
            </a:r>
          </a:p>
          <a:p>
            <a:pPr marL="285750" indent="-285750">
              <a:buFont typeface="Arial" panose="020B0604020202020204" pitchFamily="34" charset="0"/>
              <a:buChar char="•"/>
            </a:pPr>
            <a:r>
              <a:rPr lang="en-US" dirty="0"/>
              <a:t>% of respondents who regularly participate in community meetings</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1623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ex--Indices">
            <a:extLst>
              <a:ext uri="{FF2B5EF4-FFF2-40B4-BE49-F238E27FC236}">
                <a16:creationId xmlns:a16="http://schemas.microsoft.com/office/drawing/2014/main" id="{E83B329D-07C9-4DBC-BD95-259AD363AFC3}"/>
              </a:ext>
            </a:extLst>
          </p:cNvPr>
          <p:cNvSpPr>
            <a:spLocks noGrp="1"/>
          </p:cNvSpPr>
          <p:nvPr>
            <p:ph type="ctrTitle"/>
          </p:nvPr>
        </p:nvSpPr>
        <p:spPr>
          <a:xfrm>
            <a:off x="533329" y="90915"/>
            <a:ext cx="10577453" cy="961175"/>
          </a:xfrm>
        </p:spPr>
        <p:txBody>
          <a:bodyPr>
            <a:normAutofit/>
          </a:bodyPr>
          <a:lstStyle/>
          <a:p>
            <a:pPr algn="l"/>
            <a:r>
              <a:rPr lang="en-US" sz="4400" dirty="0"/>
              <a:t>Index – Indices </a:t>
            </a:r>
          </a:p>
        </p:txBody>
      </p:sp>
      <p:sp>
        <p:nvSpPr>
          <p:cNvPr id="3" name="Content Placeholder 2" descr="An index is an indicator that combines multiple “bits” of data into a combined score.&#10;Useful when the result to be measured has many elements or dimensions.&#10;">
            <a:extLst>
              <a:ext uri="{FF2B5EF4-FFF2-40B4-BE49-F238E27FC236}">
                <a16:creationId xmlns:a16="http://schemas.microsoft.com/office/drawing/2014/main" id="{7F6E15F0-E5D0-4DAB-BE03-C526799FF2CE}"/>
              </a:ext>
            </a:extLst>
          </p:cNvPr>
          <p:cNvSpPr>
            <a:spLocks noGrp="1"/>
          </p:cNvSpPr>
          <p:nvPr>
            <p:ph sz="quarter" idx="13"/>
          </p:nvPr>
        </p:nvSpPr>
        <p:spPr>
          <a:xfrm>
            <a:off x="603214" y="1324700"/>
            <a:ext cx="10562626" cy="4222660"/>
          </a:xfrm>
        </p:spPr>
        <p:txBody>
          <a:bodyPr>
            <a:normAutofit/>
          </a:bodyPr>
          <a:lstStyle/>
          <a:p>
            <a:pPr lvl="0"/>
            <a:r>
              <a:rPr lang="en-US" sz="2600" dirty="0">
                <a:solidFill>
                  <a:schemeClr val="tx1"/>
                </a:solidFill>
                <a:latin typeface="+mn-lt"/>
              </a:rPr>
              <a:t>An index is an indicator that combines multiple “bits” of data into a combined score.</a:t>
            </a:r>
          </a:p>
          <a:p>
            <a:pPr lvl="0"/>
            <a:r>
              <a:rPr lang="en-US" sz="2600" dirty="0">
                <a:solidFill>
                  <a:schemeClr val="tx1"/>
                </a:solidFill>
                <a:latin typeface="+mn-lt"/>
              </a:rPr>
              <a:t>Useful when the result to be measured has many elements or dimensions.</a:t>
            </a:r>
          </a:p>
          <a:p>
            <a:endParaRPr lang="en-US" dirty="0"/>
          </a:p>
        </p:txBody>
      </p:sp>
      <p:sp>
        <p:nvSpPr>
          <p:cNvPr id="9" name="TextBox 8" descr="Example: Civil Society Organization (CSO) Sustainability Index &#10;">
            <a:extLst>
              <a:ext uri="{FF2B5EF4-FFF2-40B4-BE49-F238E27FC236}">
                <a16:creationId xmlns:a16="http://schemas.microsoft.com/office/drawing/2014/main" id="{AA20D0D4-BB38-4BCF-819A-D4CBA3BF1E79}"/>
              </a:ext>
            </a:extLst>
          </p:cNvPr>
          <p:cNvSpPr txBox="1"/>
          <p:nvPr/>
        </p:nvSpPr>
        <p:spPr>
          <a:xfrm>
            <a:off x="210820" y="2878574"/>
            <a:ext cx="7713980" cy="400110"/>
          </a:xfrm>
          <a:prstGeom prst="rect">
            <a:avLst/>
          </a:prstGeom>
          <a:noFill/>
        </p:spPr>
        <p:txBody>
          <a:bodyPr wrap="square">
            <a:spAutoFit/>
          </a:bodyPr>
          <a:lstStyle/>
          <a:p>
            <a:pPr marL="0" lvl="0" indent="0" algn="ctr">
              <a:spcAft>
                <a:spcPts val="600"/>
              </a:spcAft>
              <a:buNone/>
            </a:pPr>
            <a:r>
              <a:rPr lang="en-US" sz="2000" b="1" dirty="0">
                <a:solidFill>
                  <a:srgbClr val="002060"/>
                </a:solidFill>
                <a:latin typeface="+mn-lt"/>
              </a:rPr>
              <a:t>Example: Civil Society Organization (CSO) Sustainability Index </a:t>
            </a:r>
          </a:p>
        </p:txBody>
      </p:sp>
      <p:graphicFrame>
        <p:nvGraphicFramePr>
          <p:cNvPr id="7" name="Table 7" descr="Table depicting CSO sustainability index">
            <a:extLst>
              <a:ext uri="{FF2B5EF4-FFF2-40B4-BE49-F238E27FC236}">
                <a16:creationId xmlns:a16="http://schemas.microsoft.com/office/drawing/2014/main" id="{295288FA-5EC3-44C7-BBC0-A96876B4C031}"/>
              </a:ext>
            </a:extLst>
          </p:cNvPr>
          <p:cNvGraphicFramePr>
            <a:graphicFrameLocks noGrp="1"/>
          </p:cNvGraphicFramePr>
          <p:nvPr>
            <p:extLst>
              <p:ext uri="{D42A27DB-BD31-4B8C-83A1-F6EECF244321}">
                <p14:modId xmlns:p14="http://schemas.microsoft.com/office/powerpoint/2010/main" val="2125095572"/>
              </p:ext>
            </p:extLst>
          </p:nvPr>
        </p:nvGraphicFramePr>
        <p:xfrm>
          <a:off x="1209040" y="3391746"/>
          <a:ext cx="5313680" cy="2748280"/>
        </p:xfrm>
        <a:graphic>
          <a:graphicData uri="http://schemas.openxmlformats.org/drawingml/2006/table">
            <a:tbl>
              <a:tblPr firstRow="1" bandRow="1">
                <a:tableStyleId>{5C22544A-7EE6-4342-B048-85BDC9FD1C3A}</a:tableStyleId>
              </a:tblPr>
              <a:tblGrid>
                <a:gridCol w="3088640">
                  <a:extLst>
                    <a:ext uri="{9D8B030D-6E8A-4147-A177-3AD203B41FA5}">
                      <a16:colId xmlns:a16="http://schemas.microsoft.com/office/drawing/2014/main" val="2499614167"/>
                    </a:ext>
                  </a:extLst>
                </a:gridCol>
                <a:gridCol w="1513840">
                  <a:extLst>
                    <a:ext uri="{9D8B030D-6E8A-4147-A177-3AD203B41FA5}">
                      <a16:colId xmlns:a16="http://schemas.microsoft.com/office/drawing/2014/main" val="2117823719"/>
                    </a:ext>
                  </a:extLst>
                </a:gridCol>
                <a:gridCol w="711200">
                  <a:extLst>
                    <a:ext uri="{9D8B030D-6E8A-4147-A177-3AD203B41FA5}">
                      <a16:colId xmlns:a16="http://schemas.microsoft.com/office/drawing/2014/main" val="3721969683"/>
                    </a:ext>
                  </a:extLst>
                </a:gridCol>
              </a:tblGrid>
              <a:tr h="370840">
                <a:tc>
                  <a:txBody>
                    <a:bodyPr/>
                    <a:lstStyle/>
                    <a:p>
                      <a:pPr algn="ctr"/>
                      <a:r>
                        <a:rPr lang="en-US" dirty="0"/>
                        <a:t>Category </a:t>
                      </a:r>
                    </a:p>
                  </a:txBody>
                  <a:tcPr anchor="ctr"/>
                </a:tc>
                <a:tc>
                  <a:txBody>
                    <a:bodyPr/>
                    <a:lstStyle/>
                    <a:p>
                      <a:pPr algn="ctr"/>
                      <a:r>
                        <a:rPr lang="en-US" dirty="0"/>
                        <a:t>Score Range </a:t>
                      </a:r>
                    </a:p>
                  </a:txBody>
                  <a:tcPr anchor="ctr"/>
                </a:tc>
                <a:tc>
                  <a:txBody>
                    <a:bodyPr/>
                    <a:lstStyle/>
                    <a:p>
                      <a:pPr algn="ctr"/>
                      <a:r>
                        <a:rPr lang="en-US" dirty="0"/>
                        <a:t>Score </a:t>
                      </a:r>
                    </a:p>
                  </a:txBody>
                  <a:tcPr anchor="ctr"/>
                </a:tc>
                <a:extLst>
                  <a:ext uri="{0D108BD9-81ED-4DB2-BD59-A6C34878D82A}">
                    <a16:rowId xmlns:a16="http://schemas.microsoft.com/office/drawing/2014/main" val="3227618007"/>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Organizational capacity</a:t>
                      </a:r>
                    </a:p>
                  </a:txBody>
                  <a:tcPr/>
                </a:tc>
                <a:tc>
                  <a:txBody>
                    <a:bodyPr/>
                    <a:lstStyle/>
                    <a:p>
                      <a:pPr algn="ctr"/>
                      <a:r>
                        <a:rPr lang="en-US" dirty="0"/>
                        <a:t>1-5</a:t>
                      </a:r>
                    </a:p>
                  </a:txBody>
                  <a:tcPr/>
                </a:tc>
                <a:tc>
                  <a:txBody>
                    <a:bodyPr/>
                    <a:lstStyle/>
                    <a:p>
                      <a:pPr algn="ctr"/>
                      <a:r>
                        <a:rPr lang="en-US" dirty="0"/>
                        <a:t>3</a:t>
                      </a:r>
                    </a:p>
                  </a:txBody>
                  <a:tcPr/>
                </a:tc>
                <a:extLst>
                  <a:ext uri="{0D108BD9-81ED-4DB2-BD59-A6C34878D82A}">
                    <a16:rowId xmlns:a16="http://schemas.microsoft.com/office/drawing/2014/main" val="1428459192"/>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Financial Viability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algn="ctr"/>
                      <a:r>
                        <a:rPr lang="en-US" dirty="0"/>
                        <a:t>2</a:t>
                      </a:r>
                    </a:p>
                  </a:txBody>
                  <a:tcPr/>
                </a:tc>
                <a:extLst>
                  <a:ext uri="{0D108BD9-81ED-4DB2-BD59-A6C34878D82A}">
                    <a16:rowId xmlns:a16="http://schemas.microsoft.com/office/drawing/2014/main" val="846100047"/>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Advocacy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algn="ctr"/>
                      <a:r>
                        <a:rPr lang="en-US" dirty="0"/>
                        <a:t>5</a:t>
                      </a:r>
                    </a:p>
                  </a:txBody>
                  <a:tcPr/>
                </a:tc>
                <a:extLst>
                  <a:ext uri="{0D108BD9-81ED-4DB2-BD59-A6C34878D82A}">
                    <a16:rowId xmlns:a16="http://schemas.microsoft.com/office/drawing/2014/main" val="613190119"/>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Service Provision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algn="ctr"/>
                      <a:r>
                        <a:rPr lang="en-US" dirty="0"/>
                        <a:t>1</a:t>
                      </a:r>
                    </a:p>
                  </a:txBody>
                  <a:tcPr/>
                </a:tc>
                <a:extLst>
                  <a:ext uri="{0D108BD9-81ED-4DB2-BD59-A6C34878D82A}">
                    <a16:rowId xmlns:a16="http://schemas.microsoft.com/office/drawing/2014/main" val="3632457948"/>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Public Image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algn="ctr"/>
                      <a:r>
                        <a:rPr lang="en-US" dirty="0"/>
                        <a:t>3</a:t>
                      </a:r>
                    </a:p>
                  </a:txBody>
                  <a:tcPr/>
                </a:tc>
                <a:extLst>
                  <a:ext uri="{0D108BD9-81ED-4DB2-BD59-A6C34878D82A}">
                    <a16:rowId xmlns:a16="http://schemas.microsoft.com/office/drawing/2014/main" val="463303997"/>
                  </a:ext>
                </a:extLst>
              </a:tr>
              <a:tr h="370840">
                <a:tc>
                  <a:txBody>
                    <a:bodyPr/>
                    <a:lstStyle/>
                    <a:p>
                      <a:pPr marL="60325"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Total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5- 25</a:t>
                      </a:r>
                    </a:p>
                  </a:txBody>
                  <a:tcPr/>
                </a:tc>
                <a:tc>
                  <a:txBody>
                    <a:bodyPr/>
                    <a:lstStyle/>
                    <a:p>
                      <a:pPr algn="ctr"/>
                      <a:r>
                        <a:rPr lang="en-US" b="1" dirty="0"/>
                        <a:t>14</a:t>
                      </a:r>
                    </a:p>
                  </a:txBody>
                  <a:tcPr/>
                </a:tc>
                <a:extLst>
                  <a:ext uri="{0D108BD9-81ED-4DB2-BD59-A6C34878D82A}">
                    <a16:rowId xmlns:a16="http://schemas.microsoft.com/office/drawing/2014/main" val="4197430455"/>
                  </a:ext>
                </a:extLst>
              </a:tr>
            </a:tbl>
          </a:graphicData>
        </a:graphic>
      </p:graphicFrame>
      <p:sp>
        <p:nvSpPr>
          <p:cNvPr id="6" name="TextBox 5" descr="Example Indicators:&#10;# or % of CSOs that improved their index score from the previous year   &#10;# or % of CSOs with an index score of 12 or more &#10;# of categories scored with a 3 or more for supported CSO&#10;">
            <a:extLst>
              <a:ext uri="{FF2B5EF4-FFF2-40B4-BE49-F238E27FC236}">
                <a16:creationId xmlns:a16="http://schemas.microsoft.com/office/drawing/2014/main" id="{99EDFF58-C453-4121-91CD-10A7300FD724}"/>
              </a:ext>
            </a:extLst>
          </p:cNvPr>
          <p:cNvSpPr txBox="1"/>
          <p:nvPr/>
        </p:nvSpPr>
        <p:spPr>
          <a:xfrm>
            <a:off x="7609840" y="3566160"/>
            <a:ext cx="33528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solidFill>
                  <a:schemeClr val="tx1"/>
                </a:solidFill>
              </a:rPr>
              <a:t>Example Indicators:</a:t>
            </a:r>
          </a:p>
          <a:p>
            <a:pPr marL="285750" indent="-285750">
              <a:buFont typeface="Arial" panose="020B0604020202020204" pitchFamily="34" charset="0"/>
              <a:buChar char="•"/>
            </a:pPr>
            <a:r>
              <a:rPr lang="en-US" dirty="0">
                <a:solidFill>
                  <a:schemeClr val="tx1"/>
                </a:solidFill>
              </a:rPr>
              <a:t># or % of CSOs that improved their index score from the previous year   </a:t>
            </a:r>
          </a:p>
          <a:p>
            <a:pPr marL="285750" indent="-285750">
              <a:buFont typeface="Arial" panose="020B0604020202020204" pitchFamily="34" charset="0"/>
              <a:buChar char="•"/>
            </a:pPr>
            <a:r>
              <a:rPr lang="en-US" dirty="0">
                <a:solidFill>
                  <a:schemeClr val="tx1"/>
                </a:solidFill>
              </a:rPr>
              <a:t># or % of CSOs with an index score of 12 or more </a:t>
            </a:r>
          </a:p>
          <a:p>
            <a:pPr marL="285750" indent="-285750">
              <a:buFont typeface="Arial" panose="020B0604020202020204" pitchFamily="34" charset="0"/>
              <a:buChar char="•"/>
            </a:pPr>
            <a:r>
              <a:rPr lang="en-US" dirty="0">
                <a:solidFill>
                  <a:schemeClr val="tx1"/>
                </a:solidFill>
              </a:rPr>
              <a:t># of categories scored with a 3 or more for supported CSO</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2518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Milestone Scales">
            <a:extLst>
              <a:ext uri="{FF2B5EF4-FFF2-40B4-BE49-F238E27FC236}">
                <a16:creationId xmlns:a16="http://schemas.microsoft.com/office/drawing/2014/main" id="{E83B329D-07C9-4DBC-BD95-259AD363AFC3}"/>
              </a:ext>
            </a:extLst>
          </p:cNvPr>
          <p:cNvSpPr>
            <a:spLocks noGrp="1"/>
          </p:cNvSpPr>
          <p:nvPr>
            <p:ph type="ctrTitle"/>
          </p:nvPr>
        </p:nvSpPr>
        <p:spPr>
          <a:xfrm>
            <a:off x="493670" y="182880"/>
            <a:ext cx="10577453" cy="961175"/>
          </a:xfrm>
        </p:spPr>
        <p:txBody>
          <a:bodyPr>
            <a:normAutofit/>
          </a:bodyPr>
          <a:lstStyle/>
          <a:p>
            <a:pPr algn="l"/>
            <a:r>
              <a:rPr lang="en-US" sz="4400" dirty="0"/>
              <a:t>Milestone Scales</a:t>
            </a:r>
          </a:p>
        </p:txBody>
      </p:sp>
      <p:sp>
        <p:nvSpPr>
          <p:cNvPr id="3" name="Content Placeholder 2" descr="Used when events occur in a sequential manner and progress can be divided into a series of defined steps.&#10;&#10;&#10;Example: Legal Reform Milestone Scale&#10;">
            <a:extLst>
              <a:ext uri="{FF2B5EF4-FFF2-40B4-BE49-F238E27FC236}">
                <a16:creationId xmlns:a16="http://schemas.microsoft.com/office/drawing/2014/main" id="{7F6E15F0-E5D0-4DAB-BE03-C526799FF2CE}"/>
              </a:ext>
            </a:extLst>
          </p:cNvPr>
          <p:cNvSpPr>
            <a:spLocks noGrp="1"/>
          </p:cNvSpPr>
          <p:nvPr>
            <p:ph sz="quarter" idx="13"/>
          </p:nvPr>
        </p:nvSpPr>
        <p:spPr>
          <a:xfrm>
            <a:off x="428369" y="1384260"/>
            <a:ext cx="10409677" cy="1196380"/>
          </a:xfrm>
        </p:spPr>
        <p:txBody>
          <a:bodyPr>
            <a:normAutofit fontScale="92500" lnSpcReduction="10000"/>
          </a:bodyPr>
          <a:lstStyle/>
          <a:p>
            <a:pPr marL="0" indent="0">
              <a:buNone/>
              <a:defRPr/>
            </a:pPr>
            <a:r>
              <a:rPr lang="en-US" sz="2400" dirty="0"/>
              <a:t>Used when events occur in a sequential manner and progress can be divided into a series of defined steps.</a:t>
            </a:r>
          </a:p>
          <a:p>
            <a:pPr marL="0" indent="0">
              <a:buNone/>
              <a:defRPr/>
            </a:pPr>
            <a:endParaRPr lang="en-US" sz="378" b="1" dirty="0"/>
          </a:p>
          <a:p>
            <a:pPr marL="0" indent="0">
              <a:buNone/>
              <a:defRPr/>
            </a:pPr>
            <a:r>
              <a:rPr lang="en-US" sz="2400" b="1" dirty="0"/>
              <a:t>Example: Legal Reform Milestone Scale</a:t>
            </a:r>
          </a:p>
          <a:p>
            <a:endParaRPr lang="en-US" dirty="0"/>
          </a:p>
        </p:txBody>
      </p:sp>
      <p:sp>
        <p:nvSpPr>
          <p:cNvPr id="5" name="Rectangle 5" descr="Stage 1  Interested groups propose that legislation is needed&#10;Stage 2  Issue is introduced in relevant legislative committee&#10;Stage 3  Legislation is drafted &#10;Stage 4  Legislation is debated by the legislature&#10;Stage 5  Legislature passes legislation&#10;Stage 6  Legislation is approved by Executive branch&#10;">
            <a:extLst>
              <a:ext uri="{FF2B5EF4-FFF2-40B4-BE49-F238E27FC236}">
                <a16:creationId xmlns:a16="http://schemas.microsoft.com/office/drawing/2014/main" id="{F532732D-7682-4FB2-8F26-A247315B0CFD}"/>
              </a:ext>
            </a:extLst>
          </p:cNvPr>
          <p:cNvSpPr txBox="1">
            <a:spLocks noChangeArrowheads="1"/>
          </p:cNvSpPr>
          <p:nvPr/>
        </p:nvSpPr>
        <p:spPr bwMode="auto">
          <a:xfrm>
            <a:off x="505926" y="2897859"/>
            <a:ext cx="7228082" cy="257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None/>
              <a:defRPr/>
            </a:pPr>
            <a:r>
              <a:rPr lang="en-US" sz="2200" dirty="0">
                <a:solidFill>
                  <a:srgbClr val="990000"/>
                </a:solidFill>
                <a:effectLst>
                  <a:outerShdw blurRad="38100" dist="38100" dir="2700000" algn="tl">
                    <a:srgbClr val="C0C0C0"/>
                  </a:outerShdw>
                </a:effectLst>
              </a:rPr>
              <a:t>Stage 1</a:t>
            </a:r>
            <a:r>
              <a:rPr lang="en-US" sz="2200" dirty="0"/>
              <a:t>  Interested groups propose that legislation is needed</a:t>
            </a:r>
          </a:p>
          <a:p>
            <a:pPr marL="0" indent="0">
              <a:buNone/>
              <a:defRPr/>
            </a:pPr>
            <a:r>
              <a:rPr lang="en-US" sz="2200" dirty="0">
                <a:solidFill>
                  <a:srgbClr val="990000"/>
                </a:solidFill>
                <a:effectLst>
                  <a:outerShdw blurRad="38100" dist="38100" dir="2700000" algn="tl">
                    <a:srgbClr val="C0C0C0"/>
                  </a:outerShdw>
                </a:effectLst>
              </a:rPr>
              <a:t>Stage 2</a:t>
            </a:r>
            <a:r>
              <a:rPr lang="en-US" sz="2200" dirty="0"/>
              <a:t>  Issue is introduced in relevant legislative committee</a:t>
            </a:r>
          </a:p>
          <a:p>
            <a:pPr marL="0" indent="0">
              <a:buNone/>
              <a:defRPr/>
            </a:pPr>
            <a:r>
              <a:rPr lang="en-US" sz="2200" dirty="0">
                <a:solidFill>
                  <a:srgbClr val="990000"/>
                </a:solidFill>
                <a:effectLst>
                  <a:outerShdw blurRad="38100" dist="38100" dir="2700000" algn="tl">
                    <a:srgbClr val="C0C0C0"/>
                  </a:outerShdw>
                </a:effectLst>
              </a:rPr>
              <a:t>Stage 3</a:t>
            </a:r>
            <a:r>
              <a:rPr lang="en-US" sz="2200" dirty="0"/>
              <a:t>  Legislation is drafted </a:t>
            </a:r>
          </a:p>
          <a:p>
            <a:pPr marL="0" indent="0">
              <a:buNone/>
              <a:defRPr/>
            </a:pPr>
            <a:r>
              <a:rPr lang="en-US" sz="2200" dirty="0">
                <a:solidFill>
                  <a:srgbClr val="990000"/>
                </a:solidFill>
                <a:effectLst>
                  <a:outerShdw blurRad="38100" dist="38100" dir="2700000" algn="tl">
                    <a:srgbClr val="C0C0C0"/>
                  </a:outerShdw>
                </a:effectLst>
              </a:rPr>
              <a:t>Stage 4</a:t>
            </a:r>
            <a:r>
              <a:rPr lang="en-US" sz="2200" dirty="0"/>
              <a:t>  Legislation is debated by the legislature</a:t>
            </a:r>
          </a:p>
          <a:p>
            <a:pPr marL="0" indent="0">
              <a:buNone/>
              <a:defRPr/>
            </a:pPr>
            <a:r>
              <a:rPr lang="en-US" sz="2200" dirty="0">
                <a:solidFill>
                  <a:srgbClr val="990000"/>
                </a:solidFill>
                <a:effectLst>
                  <a:outerShdw blurRad="38100" dist="38100" dir="2700000" algn="tl">
                    <a:srgbClr val="C0C0C0"/>
                  </a:outerShdw>
                </a:effectLst>
              </a:rPr>
              <a:t>Stage 5</a:t>
            </a:r>
            <a:r>
              <a:rPr lang="en-US" sz="2200" dirty="0"/>
              <a:t>  Legislature passes legislation</a:t>
            </a:r>
          </a:p>
          <a:p>
            <a:pPr marL="0" indent="0">
              <a:buNone/>
              <a:defRPr/>
            </a:pPr>
            <a:r>
              <a:rPr lang="en-US" sz="2200" dirty="0">
                <a:solidFill>
                  <a:srgbClr val="990000"/>
                </a:solidFill>
                <a:effectLst>
                  <a:outerShdw blurRad="38100" dist="38100" dir="2700000" algn="tl">
                    <a:srgbClr val="C0C0C0"/>
                  </a:outerShdw>
                </a:effectLst>
              </a:rPr>
              <a:t>Stage 6</a:t>
            </a:r>
            <a:r>
              <a:rPr lang="en-US" sz="2200" dirty="0"/>
              <a:t>  Legislation is approved by Executive branch</a:t>
            </a:r>
          </a:p>
        </p:txBody>
      </p:sp>
      <p:sp>
        <p:nvSpPr>
          <p:cNvPr id="6" name="TextBox 5" descr="Example indicators:&#10;# of completed stages in the legal reform process &#10;# or % of laws that have completed 2 or more stages in the last year&#10;# or % of laws that were approved by the executive branch &#10;">
            <a:extLst>
              <a:ext uri="{FF2B5EF4-FFF2-40B4-BE49-F238E27FC236}">
                <a16:creationId xmlns:a16="http://schemas.microsoft.com/office/drawing/2014/main" id="{90569ED7-FE5E-4616-91A7-57445BDC7810}"/>
              </a:ext>
            </a:extLst>
          </p:cNvPr>
          <p:cNvSpPr txBox="1"/>
          <p:nvPr/>
        </p:nvSpPr>
        <p:spPr>
          <a:xfrm>
            <a:off x="8026400" y="2580640"/>
            <a:ext cx="3291840"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t>Example indicators:</a:t>
            </a:r>
          </a:p>
          <a:p>
            <a:pPr marL="285750" indent="-285750">
              <a:buFont typeface="Arial" panose="020B0604020202020204" pitchFamily="34" charset="0"/>
              <a:buChar char="•"/>
            </a:pPr>
            <a:r>
              <a:rPr lang="en-US" dirty="0"/>
              <a:t># of completed stages in the legal reform process </a:t>
            </a:r>
          </a:p>
          <a:p>
            <a:pPr marL="285750" indent="-285750">
              <a:buFont typeface="Arial" panose="020B0604020202020204" pitchFamily="34" charset="0"/>
              <a:buChar char="•"/>
            </a:pPr>
            <a:r>
              <a:rPr lang="en-US" dirty="0"/>
              <a:t># or % of laws that have completed 2 or more stages in the last year</a:t>
            </a:r>
          </a:p>
          <a:p>
            <a:pPr marL="285750" indent="-285750">
              <a:buFont typeface="Arial" panose="020B0604020202020204" pitchFamily="34" charset="0"/>
              <a:buChar char="•"/>
            </a:pPr>
            <a:r>
              <a:rPr lang="en-US" dirty="0"/>
              <a:t># or % of laws that were approved by the executive branch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6202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ecklists">
            <a:extLst>
              <a:ext uri="{FF2B5EF4-FFF2-40B4-BE49-F238E27FC236}">
                <a16:creationId xmlns:a16="http://schemas.microsoft.com/office/drawing/2014/main" id="{E83B329D-07C9-4DBC-BD95-259AD363AFC3}"/>
              </a:ext>
            </a:extLst>
          </p:cNvPr>
          <p:cNvSpPr>
            <a:spLocks noGrp="1"/>
          </p:cNvSpPr>
          <p:nvPr>
            <p:ph type="ctrTitle"/>
          </p:nvPr>
        </p:nvSpPr>
        <p:spPr>
          <a:xfrm>
            <a:off x="620834" y="105056"/>
            <a:ext cx="10577453" cy="961175"/>
          </a:xfrm>
        </p:spPr>
        <p:txBody>
          <a:bodyPr>
            <a:normAutofit/>
          </a:bodyPr>
          <a:lstStyle/>
          <a:p>
            <a:pPr algn="l"/>
            <a:r>
              <a:rPr lang="en-US" sz="4400" dirty="0"/>
              <a:t>Checklists</a:t>
            </a:r>
          </a:p>
        </p:txBody>
      </p:sp>
      <p:sp>
        <p:nvSpPr>
          <p:cNvPr id="3" name="Content Placeholder 2" descr="List of criteria that is either present or absent.&#10;Can count the number of items checked off to convert this to a quantitative measure.&#10;">
            <a:extLst>
              <a:ext uri="{FF2B5EF4-FFF2-40B4-BE49-F238E27FC236}">
                <a16:creationId xmlns:a16="http://schemas.microsoft.com/office/drawing/2014/main" id="{7F6E15F0-E5D0-4DAB-BE03-C526799FF2CE}"/>
              </a:ext>
            </a:extLst>
          </p:cNvPr>
          <p:cNvSpPr>
            <a:spLocks noGrp="1"/>
          </p:cNvSpPr>
          <p:nvPr>
            <p:ph sz="quarter" idx="13"/>
          </p:nvPr>
        </p:nvSpPr>
        <p:spPr>
          <a:xfrm>
            <a:off x="445976" y="1234917"/>
            <a:ext cx="10577453" cy="1542232"/>
          </a:xfrm>
        </p:spPr>
        <p:txBody>
          <a:bodyPr>
            <a:normAutofit/>
          </a:bodyPr>
          <a:lstStyle/>
          <a:p>
            <a:pPr>
              <a:buFont typeface="Arial" panose="020B0604020202020204" pitchFamily="34" charset="0"/>
              <a:buChar char="•"/>
            </a:pPr>
            <a:r>
              <a:rPr lang="en-US" altLang="en-US" sz="2600" dirty="0"/>
              <a:t>List of criteria that is either present or absent.</a:t>
            </a:r>
          </a:p>
          <a:p>
            <a:pPr>
              <a:buFont typeface="Arial" panose="020B0604020202020204" pitchFamily="34" charset="0"/>
              <a:buChar char="•"/>
            </a:pPr>
            <a:r>
              <a:rPr lang="en-US" altLang="en-US" sz="2600" dirty="0"/>
              <a:t>Can count the number of items checked off to convert this to a quantitative measure.</a:t>
            </a:r>
          </a:p>
          <a:p>
            <a:endParaRPr lang="en-US" dirty="0"/>
          </a:p>
        </p:txBody>
      </p:sp>
      <p:sp>
        <p:nvSpPr>
          <p:cNvPr id="9" name="TextBox 8" descr="Example: Observational Checklist&#10;">
            <a:extLst>
              <a:ext uri="{FF2B5EF4-FFF2-40B4-BE49-F238E27FC236}">
                <a16:creationId xmlns:a16="http://schemas.microsoft.com/office/drawing/2014/main" id="{F2998396-9CF6-4B41-A97A-68ABB86395E3}"/>
              </a:ext>
            </a:extLst>
          </p:cNvPr>
          <p:cNvSpPr txBox="1"/>
          <p:nvPr/>
        </p:nvSpPr>
        <p:spPr>
          <a:xfrm>
            <a:off x="1310640" y="2726006"/>
            <a:ext cx="5442953" cy="461665"/>
          </a:xfrm>
          <a:prstGeom prst="rect">
            <a:avLst/>
          </a:prstGeom>
          <a:noFill/>
        </p:spPr>
        <p:txBody>
          <a:bodyPr wrap="square">
            <a:spAutoFit/>
          </a:bodyPr>
          <a:lstStyle/>
          <a:p>
            <a:pPr marL="0" indent="0">
              <a:buNone/>
            </a:pPr>
            <a:r>
              <a:rPr lang="en-US" sz="2400" b="1" dirty="0">
                <a:solidFill>
                  <a:srgbClr val="002F6C"/>
                </a:solidFill>
              </a:rPr>
              <a:t>Example: Observational Checklist</a:t>
            </a:r>
          </a:p>
        </p:txBody>
      </p:sp>
      <p:graphicFrame>
        <p:nvGraphicFramePr>
          <p:cNvPr id="6" name="Table 7">
            <a:extLst>
              <a:ext uri="{FF2B5EF4-FFF2-40B4-BE49-F238E27FC236}">
                <a16:creationId xmlns:a16="http://schemas.microsoft.com/office/drawing/2014/main" id="{F0BFEA33-D3BE-49C2-BA11-38B54435A67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9045463"/>
              </p:ext>
            </p:extLst>
          </p:nvPr>
        </p:nvGraphicFramePr>
        <p:xfrm>
          <a:off x="1310640" y="3393440"/>
          <a:ext cx="3931920" cy="2595880"/>
        </p:xfrm>
        <a:graphic>
          <a:graphicData uri="http://schemas.openxmlformats.org/drawingml/2006/table">
            <a:tbl>
              <a:tblPr firstRow="1" bandRow="1">
                <a:tableStyleId>{5C22544A-7EE6-4342-B048-85BDC9FD1C3A}</a:tableStyleId>
              </a:tblPr>
              <a:tblGrid>
                <a:gridCol w="2113280">
                  <a:extLst>
                    <a:ext uri="{9D8B030D-6E8A-4147-A177-3AD203B41FA5}">
                      <a16:colId xmlns:a16="http://schemas.microsoft.com/office/drawing/2014/main" val="22340841"/>
                    </a:ext>
                  </a:extLst>
                </a:gridCol>
                <a:gridCol w="1818640">
                  <a:extLst>
                    <a:ext uri="{9D8B030D-6E8A-4147-A177-3AD203B41FA5}">
                      <a16:colId xmlns:a16="http://schemas.microsoft.com/office/drawing/2014/main" val="946987647"/>
                    </a:ext>
                  </a:extLst>
                </a:gridCol>
              </a:tblGrid>
              <a:tr h="370840">
                <a:tc>
                  <a:txBody>
                    <a:bodyPr/>
                    <a:lstStyle/>
                    <a:p>
                      <a:pPr algn="ctr"/>
                      <a:r>
                        <a:rPr lang="en-US" dirty="0"/>
                        <a:t>Practice </a:t>
                      </a:r>
                    </a:p>
                  </a:txBody>
                  <a:tcPr/>
                </a:tc>
                <a:tc>
                  <a:txBody>
                    <a:bodyPr/>
                    <a:lstStyle/>
                    <a:p>
                      <a:pPr algn="ctr"/>
                      <a:r>
                        <a:rPr lang="en-US" dirty="0"/>
                        <a:t>Observed </a:t>
                      </a:r>
                    </a:p>
                  </a:txBody>
                  <a:tcPr/>
                </a:tc>
                <a:extLst>
                  <a:ext uri="{0D108BD9-81ED-4DB2-BD59-A6C34878D82A}">
                    <a16:rowId xmlns:a16="http://schemas.microsoft.com/office/drawing/2014/main" val="730253135"/>
                  </a:ext>
                </a:extLst>
              </a:tr>
              <a:tr h="370840">
                <a:tc>
                  <a:txBody>
                    <a:bodyPr/>
                    <a:lstStyle/>
                    <a:p>
                      <a:r>
                        <a:rPr lang="en-US" altLang="en-US" sz="1800" dirty="0"/>
                        <a:t>Technique 1: </a:t>
                      </a:r>
                      <a:endParaRPr lang="en-US" dirty="0"/>
                    </a:p>
                  </a:txBody>
                  <a:tcPr/>
                </a:tc>
                <a:tc>
                  <a:txBody>
                    <a:bodyPr/>
                    <a:lstStyle/>
                    <a:p>
                      <a:pPr algn="ctr"/>
                      <a:r>
                        <a:rPr lang="en-US" dirty="0"/>
                        <a:t>Yes</a:t>
                      </a:r>
                    </a:p>
                  </a:txBody>
                  <a:tcPr/>
                </a:tc>
                <a:extLst>
                  <a:ext uri="{0D108BD9-81ED-4DB2-BD59-A6C34878D82A}">
                    <a16:rowId xmlns:a16="http://schemas.microsoft.com/office/drawing/2014/main" val="975326570"/>
                  </a:ext>
                </a:extLst>
              </a:tr>
              <a:tr h="370840">
                <a:tc>
                  <a:txBody>
                    <a:bodyPr/>
                    <a:lstStyle/>
                    <a:p>
                      <a:r>
                        <a:rPr lang="en-US" altLang="en-US" sz="1800" dirty="0"/>
                        <a:t>Technique 2: </a:t>
                      </a:r>
                      <a:endParaRPr lang="en-US" dirty="0"/>
                    </a:p>
                  </a:txBody>
                  <a:tcPr/>
                </a:tc>
                <a:tc>
                  <a:txBody>
                    <a:bodyPr/>
                    <a:lstStyle/>
                    <a:p>
                      <a:pPr algn="ctr"/>
                      <a:r>
                        <a:rPr lang="en-US" dirty="0"/>
                        <a:t>No</a:t>
                      </a:r>
                    </a:p>
                  </a:txBody>
                  <a:tcPr/>
                </a:tc>
                <a:extLst>
                  <a:ext uri="{0D108BD9-81ED-4DB2-BD59-A6C34878D82A}">
                    <a16:rowId xmlns:a16="http://schemas.microsoft.com/office/drawing/2014/main" val="194049734"/>
                  </a:ext>
                </a:extLst>
              </a:tr>
              <a:tr h="370840">
                <a:tc>
                  <a:txBody>
                    <a:bodyPr/>
                    <a:lstStyle/>
                    <a:p>
                      <a:r>
                        <a:rPr lang="en-US" altLang="en-US" sz="1800" dirty="0"/>
                        <a:t>Technique 3: </a:t>
                      </a:r>
                      <a:endParaRPr lang="en-US" dirty="0"/>
                    </a:p>
                  </a:txBody>
                  <a:tcPr/>
                </a:tc>
                <a:tc>
                  <a:txBody>
                    <a:bodyPr/>
                    <a:lstStyle/>
                    <a:p>
                      <a:pPr algn="ctr"/>
                      <a:r>
                        <a:rPr lang="en-US" dirty="0"/>
                        <a:t>No</a:t>
                      </a:r>
                    </a:p>
                  </a:txBody>
                  <a:tcPr/>
                </a:tc>
                <a:extLst>
                  <a:ext uri="{0D108BD9-81ED-4DB2-BD59-A6C34878D82A}">
                    <a16:rowId xmlns:a16="http://schemas.microsoft.com/office/drawing/2014/main" val="3219751886"/>
                  </a:ext>
                </a:extLst>
              </a:tr>
              <a:tr h="370840">
                <a:tc>
                  <a:txBody>
                    <a:bodyPr/>
                    <a:lstStyle/>
                    <a:p>
                      <a:r>
                        <a:rPr lang="en-US" altLang="en-US" sz="1800" dirty="0"/>
                        <a:t>Technique 4: </a:t>
                      </a:r>
                      <a:endParaRPr lang="en-US" dirty="0"/>
                    </a:p>
                  </a:txBody>
                  <a:tcPr/>
                </a:tc>
                <a:tc>
                  <a:txBody>
                    <a:bodyPr/>
                    <a:lstStyle/>
                    <a:p>
                      <a:pPr algn="ctr"/>
                      <a:r>
                        <a:rPr lang="en-US" dirty="0"/>
                        <a:t>Yes</a:t>
                      </a:r>
                    </a:p>
                  </a:txBody>
                  <a:tcPr/>
                </a:tc>
                <a:extLst>
                  <a:ext uri="{0D108BD9-81ED-4DB2-BD59-A6C34878D82A}">
                    <a16:rowId xmlns:a16="http://schemas.microsoft.com/office/drawing/2014/main" val="379369999"/>
                  </a:ext>
                </a:extLst>
              </a:tr>
              <a:tr h="370840">
                <a:tc>
                  <a:txBody>
                    <a:bodyPr/>
                    <a:lstStyle/>
                    <a:p>
                      <a:r>
                        <a:rPr lang="en-US" altLang="en-US" sz="1800" dirty="0"/>
                        <a:t>Technique 5: </a:t>
                      </a:r>
                      <a:endParaRPr lang="en-US" dirty="0"/>
                    </a:p>
                  </a:txBody>
                  <a:tcPr/>
                </a:tc>
                <a:tc>
                  <a:txBody>
                    <a:bodyPr/>
                    <a:lstStyle/>
                    <a:p>
                      <a:pPr algn="ctr"/>
                      <a:r>
                        <a:rPr lang="en-US" dirty="0"/>
                        <a:t>Yes</a:t>
                      </a:r>
                    </a:p>
                  </a:txBody>
                  <a:tcPr/>
                </a:tc>
                <a:extLst>
                  <a:ext uri="{0D108BD9-81ED-4DB2-BD59-A6C34878D82A}">
                    <a16:rowId xmlns:a16="http://schemas.microsoft.com/office/drawing/2014/main" val="1009761886"/>
                  </a:ext>
                </a:extLst>
              </a:tr>
              <a:tr h="370840">
                <a:tc>
                  <a:txBody>
                    <a:bodyPr/>
                    <a:lstStyle/>
                    <a:p>
                      <a:pPr algn="r"/>
                      <a:r>
                        <a:rPr lang="en-US" b="1" dirty="0"/>
                        <a:t>Score</a:t>
                      </a:r>
                    </a:p>
                  </a:txBody>
                  <a:tcPr/>
                </a:tc>
                <a:tc>
                  <a:txBody>
                    <a:bodyPr/>
                    <a:lstStyle/>
                    <a:p>
                      <a:pPr algn="ctr"/>
                      <a:r>
                        <a:rPr lang="en-US" b="1" dirty="0"/>
                        <a:t>3 out of 5</a:t>
                      </a:r>
                    </a:p>
                  </a:txBody>
                  <a:tcPr/>
                </a:tc>
                <a:extLst>
                  <a:ext uri="{0D108BD9-81ED-4DB2-BD59-A6C34878D82A}">
                    <a16:rowId xmlns:a16="http://schemas.microsoft.com/office/drawing/2014/main" val="4057316837"/>
                  </a:ext>
                </a:extLst>
              </a:tr>
            </a:tbl>
          </a:graphicData>
        </a:graphic>
      </p:graphicFrame>
      <p:sp>
        <p:nvSpPr>
          <p:cNvPr id="7" name="TextBox 6" descr="Example Indicators: &#10;% of businesses using 5 out of the 7 of the new labor rights practices  &#10;# of new labor practices used by supported business &#10;">
            <a:extLst>
              <a:ext uri="{FF2B5EF4-FFF2-40B4-BE49-F238E27FC236}">
                <a16:creationId xmlns:a16="http://schemas.microsoft.com/office/drawing/2014/main" id="{4B66B58B-43C6-443E-B013-1E66407579F3}"/>
              </a:ext>
            </a:extLst>
          </p:cNvPr>
          <p:cNvSpPr txBox="1"/>
          <p:nvPr/>
        </p:nvSpPr>
        <p:spPr>
          <a:xfrm>
            <a:off x="6766560" y="3498765"/>
            <a:ext cx="34036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indent="0">
              <a:buNone/>
            </a:pPr>
            <a:r>
              <a:rPr lang="en-US" altLang="en-US" b="1" dirty="0"/>
              <a:t>Example Indicators: </a:t>
            </a:r>
          </a:p>
          <a:p>
            <a:pPr marL="285750" indent="-285750">
              <a:buFont typeface="Arial" panose="020B0604020202020204" pitchFamily="34" charset="0"/>
              <a:buChar char="•"/>
            </a:pPr>
            <a:r>
              <a:rPr lang="en-US" altLang="en-US" dirty="0"/>
              <a:t>% of businesses using 5 out of the 7 of the new labor rights practices  </a:t>
            </a:r>
          </a:p>
          <a:p>
            <a:pPr marL="285750" indent="-285750">
              <a:buFont typeface="Arial" panose="020B0604020202020204" pitchFamily="34" charset="0"/>
              <a:buChar char="•"/>
            </a:pPr>
            <a:r>
              <a:rPr lang="en-US" altLang="en-US" dirty="0"/>
              <a:t># of new labor practices used by supported business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48514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saggregation">
            <a:extLst>
              <a:ext uri="{FF2B5EF4-FFF2-40B4-BE49-F238E27FC236}">
                <a16:creationId xmlns:a16="http://schemas.microsoft.com/office/drawing/2014/main" id="{AA5A2B27-8A8B-43EF-AF60-BD11A6E41202}"/>
              </a:ext>
            </a:extLst>
          </p:cNvPr>
          <p:cNvSpPr>
            <a:spLocks noGrp="1"/>
          </p:cNvSpPr>
          <p:nvPr>
            <p:ph type="ctrTitle"/>
          </p:nvPr>
        </p:nvSpPr>
        <p:spPr>
          <a:xfrm>
            <a:off x="574797" y="102893"/>
            <a:ext cx="7837683" cy="961175"/>
          </a:xfrm>
        </p:spPr>
        <p:txBody>
          <a:bodyPr>
            <a:normAutofit/>
          </a:bodyPr>
          <a:lstStyle/>
          <a:p>
            <a:pPr algn="l"/>
            <a:r>
              <a:rPr lang="en-US" sz="4400" dirty="0"/>
              <a:t>Disaggregation </a:t>
            </a:r>
          </a:p>
        </p:txBody>
      </p:sp>
      <p:sp>
        <p:nvSpPr>
          <p:cNvPr id="3" name="Content Placeholder 2" descr="Make sure to plan for disaggregation during data planning phase to ensure that data is collected with these characteristics.&#10;&#10;Helps explore if interventions affect groups differently.&#10;Data disaggregation should be documented in the PMP.&#10;Balancing utility and costs of disaggregation.&#10;">
            <a:extLst>
              <a:ext uri="{FF2B5EF4-FFF2-40B4-BE49-F238E27FC236}">
                <a16:creationId xmlns:a16="http://schemas.microsoft.com/office/drawing/2014/main" id="{899D53A3-0873-4795-B6D8-E299669A3614}"/>
              </a:ext>
            </a:extLst>
          </p:cNvPr>
          <p:cNvSpPr>
            <a:spLocks noGrp="1"/>
          </p:cNvSpPr>
          <p:nvPr>
            <p:ph sz="quarter" idx="13"/>
          </p:nvPr>
        </p:nvSpPr>
        <p:spPr>
          <a:xfrm>
            <a:off x="690714" y="1169280"/>
            <a:ext cx="10597479" cy="2473800"/>
          </a:xfrm>
        </p:spPr>
        <p:txBody>
          <a:bodyPr>
            <a:normAutofit/>
          </a:bodyPr>
          <a:lstStyle/>
          <a:p>
            <a:pPr marL="0" indent="0">
              <a:buNone/>
            </a:pPr>
            <a:r>
              <a:rPr lang="en-US" sz="2800" b="1" dirty="0"/>
              <a:t>Make sure to plan for disaggregation during data planning phase to ensure that data is collected with these characteristics.</a:t>
            </a:r>
          </a:p>
          <a:p>
            <a:pPr marL="0" indent="0" algn="ctr">
              <a:buNone/>
            </a:pPr>
            <a:endParaRPr lang="en-US" sz="400" b="1" dirty="0"/>
          </a:p>
          <a:p>
            <a:pPr marL="287338" indent="-285750">
              <a:spcBef>
                <a:spcPts val="200"/>
              </a:spcBef>
              <a:buFont typeface="Arial" panose="020B0604020202020204" pitchFamily="34" charset="0"/>
              <a:buChar char="•"/>
            </a:pPr>
            <a:r>
              <a:rPr lang="en-US" altLang="en-US" dirty="0"/>
              <a:t>Helps explore if interventions affect groups differently.</a:t>
            </a:r>
          </a:p>
          <a:p>
            <a:pPr marL="287338" lvl="1" indent="-285750">
              <a:spcBef>
                <a:spcPts val="200"/>
              </a:spcBef>
            </a:pPr>
            <a:r>
              <a:rPr lang="en-US" sz="2800" dirty="0"/>
              <a:t>Data disaggregation should be documented in the PMP.</a:t>
            </a:r>
          </a:p>
          <a:p>
            <a:pPr marL="287338" lvl="1" indent="-285750">
              <a:spcBef>
                <a:spcPts val="200"/>
              </a:spcBef>
            </a:pPr>
            <a:r>
              <a:rPr lang="en-US" sz="2800" dirty="0"/>
              <a:t>Balancing utility and costs of disaggregation.</a:t>
            </a:r>
          </a:p>
          <a:p>
            <a:endParaRPr lang="en-US" dirty="0"/>
          </a:p>
        </p:txBody>
      </p:sp>
      <p:grpSp>
        <p:nvGrpSpPr>
          <p:cNvPr id="5" name="Group 4" descr="Text box border">
            <a:extLst>
              <a:ext uri="{FF2B5EF4-FFF2-40B4-BE49-F238E27FC236}">
                <a16:creationId xmlns:a16="http://schemas.microsoft.com/office/drawing/2014/main" id="{852A0692-EF28-49AF-AA4C-85F15FEF01D4}"/>
              </a:ext>
            </a:extLst>
          </p:cNvPr>
          <p:cNvGrpSpPr/>
          <p:nvPr/>
        </p:nvGrpSpPr>
        <p:grpSpPr>
          <a:xfrm>
            <a:off x="2931991" y="3647612"/>
            <a:ext cx="6324870" cy="2490662"/>
            <a:chOff x="1208303" y="3212540"/>
            <a:chExt cx="6324870" cy="2151848"/>
          </a:xfrm>
        </p:grpSpPr>
        <p:sp>
          <p:nvSpPr>
            <p:cNvPr id="6" name="Freeform 10" descr="Demographic Characteristics&#10;">
              <a:extLst>
                <a:ext uri="{FF2B5EF4-FFF2-40B4-BE49-F238E27FC236}">
                  <a16:creationId xmlns:a16="http://schemas.microsoft.com/office/drawing/2014/main" id="{6A5DFB3C-A054-4296-B8D7-26857205D7F9}"/>
                </a:ext>
              </a:extLst>
            </p:cNvPr>
            <p:cNvSpPr/>
            <p:nvPr/>
          </p:nvSpPr>
          <p:spPr>
            <a:xfrm>
              <a:off x="1208303" y="3212540"/>
              <a:ext cx="3580241" cy="323048"/>
            </a:xfrm>
            <a:custGeom>
              <a:avLst/>
              <a:gdLst>
                <a:gd name="connsiteX0" fmla="*/ 0 w 2744629"/>
                <a:gd name="connsiteY0" fmla="*/ 0 h 323048"/>
                <a:gd name="connsiteX1" fmla="*/ 2744629 w 2744629"/>
                <a:gd name="connsiteY1" fmla="*/ 0 h 323048"/>
                <a:gd name="connsiteX2" fmla="*/ 2744629 w 2744629"/>
                <a:gd name="connsiteY2" fmla="*/ 323048 h 323048"/>
                <a:gd name="connsiteX3" fmla="*/ 0 w 2744629"/>
                <a:gd name="connsiteY3" fmla="*/ 323048 h 323048"/>
                <a:gd name="connsiteX4" fmla="*/ 0 w 2744629"/>
                <a:gd name="connsiteY4" fmla="*/ 0 h 32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323048">
                  <a:moveTo>
                    <a:pt x="0" y="0"/>
                  </a:moveTo>
                  <a:lnTo>
                    <a:pt x="2744629" y="0"/>
                  </a:lnTo>
                  <a:lnTo>
                    <a:pt x="2744629" y="323048"/>
                  </a:lnTo>
                  <a:lnTo>
                    <a:pt x="0" y="3230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defTabSz="622300" rtl="0">
                <a:lnSpc>
                  <a:spcPct val="90000"/>
                </a:lnSpc>
                <a:spcBef>
                  <a:spcPct val="0"/>
                </a:spcBef>
                <a:spcAft>
                  <a:spcPct val="35000"/>
                </a:spcAft>
              </a:pPr>
              <a:r>
                <a:rPr lang="en-US" b="1" kern="1200" dirty="0"/>
                <a:t>Demographic Characteristics</a:t>
              </a:r>
              <a:endParaRPr lang="en-US" kern="1200" dirty="0"/>
            </a:p>
          </p:txBody>
        </p:sp>
        <p:sp>
          <p:nvSpPr>
            <p:cNvPr id="7" name="Freeform 11" descr="Text boxes listing demographic characteristics Region&#10;Sex&#10;Age (specific, defined age groups)&#10;Race/ethnicity&#10;Disability status&#10;Educational Level&#10;Income&#10;">
              <a:extLst>
                <a:ext uri="{FF2B5EF4-FFF2-40B4-BE49-F238E27FC236}">
                  <a16:creationId xmlns:a16="http://schemas.microsoft.com/office/drawing/2014/main" id="{0DF5EABA-6BF7-40F8-B474-949471F38262}"/>
                </a:ext>
              </a:extLst>
            </p:cNvPr>
            <p:cNvSpPr/>
            <p:nvPr/>
          </p:nvSpPr>
          <p:spPr>
            <a:xfrm>
              <a:off x="1208303" y="3535588"/>
              <a:ext cx="3580241" cy="1828800"/>
            </a:xfrm>
            <a:custGeom>
              <a:avLst/>
              <a:gdLst>
                <a:gd name="connsiteX0" fmla="*/ 0 w 3196368"/>
                <a:gd name="connsiteY0" fmla="*/ 0 h 1828800"/>
                <a:gd name="connsiteX1" fmla="*/ 3196368 w 3196368"/>
                <a:gd name="connsiteY1" fmla="*/ 0 h 1828800"/>
                <a:gd name="connsiteX2" fmla="*/ 3196368 w 3196368"/>
                <a:gd name="connsiteY2" fmla="*/ 1828800 h 1828800"/>
                <a:gd name="connsiteX3" fmla="*/ 0 w 3196368"/>
                <a:gd name="connsiteY3" fmla="*/ 1828800 h 1828800"/>
                <a:gd name="connsiteX4" fmla="*/ 0 w 3196368"/>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368" h="1828800">
                  <a:moveTo>
                    <a:pt x="0" y="0"/>
                  </a:moveTo>
                  <a:lnTo>
                    <a:pt x="3196368" y="0"/>
                  </a:lnTo>
                  <a:lnTo>
                    <a:pt x="3196368" y="1828800"/>
                  </a:lnTo>
                  <a:lnTo>
                    <a:pt x="0" y="1828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b="0" kern="1200" dirty="0"/>
                <a:t>Region</a:t>
              </a:r>
            </a:p>
            <a:p>
              <a:pPr marL="171450" lvl="1" indent="-171450" algn="l" defTabSz="711200" rtl="0">
                <a:lnSpc>
                  <a:spcPct val="90000"/>
                </a:lnSpc>
                <a:spcBef>
                  <a:spcPct val="0"/>
                </a:spcBef>
                <a:spcAft>
                  <a:spcPct val="15000"/>
                </a:spcAft>
                <a:buChar char="••"/>
              </a:pPr>
              <a:r>
                <a:rPr lang="en-US" dirty="0"/>
                <a:t>Sex</a:t>
              </a:r>
              <a:endParaRPr lang="en-US" b="0" kern="1200" dirty="0"/>
            </a:p>
            <a:p>
              <a:pPr marL="171450" lvl="1" indent="-171450" algn="l" defTabSz="711200" rtl="0">
                <a:lnSpc>
                  <a:spcPct val="90000"/>
                </a:lnSpc>
                <a:spcBef>
                  <a:spcPct val="0"/>
                </a:spcBef>
                <a:spcAft>
                  <a:spcPct val="15000"/>
                </a:spcAft>
                <a:buChar char="••"/>
              </a:pPr>
              <a:r>
                <a:rPr lang="en-US" b="0" kern="1200" dirty="0"/>
                <a:t>Age (specific, defined age groups)</a:t>
              </a:r>
            </a:p>
            <a:p>
              <a:pPr marL="171450" lvl="1" indent="-171450" algn="l" defTabSz="711200" rtl="0">
                <a:lnSpc>
                  <a:spcPct val="90000"/>
                </a:lnSpc>
                <a:spcBef>
                  <a:spcPct val="0"/>
                </a:spcBef>
                <a:spcAft>
                  <a:spcPct val="15000"/>
                </a:spcAft>
                <a:buChar char="••"/>
              </a:pPr>
              <a:r>
                <a:rPr lang="en-US" b="0" kern="1200" dirty="0"/>
                <a:t>Race/ethnicity</a:t>
              </a:r>
            </a:p>
            <a:p>
              <a:pPr marL="171450" lvl="1" indent="-171450" algn="l" defTabSz="711200" rtl="0">
                <a:lnSpc>
                  <a:spcPct val="90000"/>
                </a:lnSpc>
                <a:spcBef>
                  <a:spcPct val="0"/>
                </a:spcBef>
                <a:spcAft>
                  <a:spcPct val="15000"/>
                </a:spcAft>
                <a:buChar char="••"/>
              </a:pPr>
              <a:r>
                <a:rPr lang="en-US" b="0" kern="1200" dirty="0"/>
                <a:t>Disability status</a:t>
              </a:r>
            </a:p>
            <a:p>
              <a:pPr marL="171450" lvl="1" indent="-171450" algn="l" defTabSz="711200" rtl="0">
                <a:lnSpc>
                  <a:spcPct val="90000"/>
                </a:lnSpc>
                <a:spcBef>
                  <a:spcPct val="0"/>
                </a:spcBef>
                <a:spcAft>
                  <a:spcPct val="15000"/>
                </a:spcAft>
                <a:buChar char="••"/>
              </a:pPr>
              <a:r>
                <a:rPr lang="en-US" b="0" kern="1200" dirty="0"/>
                <a:t>Educational Level</a:t>
              </a:r>
            </a:p>
            <a:p>
              <a:pPr marL="171450" lvl="1" indent="-171450" algn="l" defTabSz="711200" rtl="0">
                <a:lnSpc>
                  <a:spcPct val="90000"/>
                </a:lnSpc>
                <a:spcBef>
                  <a:spcPct val="0"/>
                </a:spcBef>
                <a:spcAft>
                  <a:spcPct val="15000"/>
                </a:spcAft>
                <a:buChar char="••"/>
              </a:pPr>
              <a:r>
                <a:rPr lang="en-US" b="0" kern="1200" dirty="0"/>
                <a:t>Income</a:t>
              </a:r>
            </a:p>
          </p:txBody>
        </p:sp>
        <p:sp>
          <p:nvSpPr>
            <p:cNvPr id="8" name="Freeform 12" descr="Service Characteristics ">
              <a:extLst>
                <a:ext uri="{FF2B5EF4-FFF2-40B4-BE49-F238E27FC236}">
                  <a16:creationId xmlns:a16="http://schemas.microsoft.com/office/drawing/2014/main" id="{4727A763-856C-45C4-81DF-168D11DC41C5}"/>
                </a:ext>
              </a:extLst>
            </p:cNvPr>
            <p:cNvSpPr/>
            <p:nvPr/>
          </p:nvSpPr>
          <p:spPr>
            <a:xfrm>
              <a:off x="4788544" y="3212540"/>
              <a:ext cx="2744629" cy="323048"/>
            </a:xfrm>
            <a:custGeom>
              <a:avLst/>
              <a:gdLst>
                <a:gd name="connsiteX0" fmla="*/ 0 w 2744629"/>
                <a:gd name="connsiteY0" fmla="*/ 0 h 323048"/>
                <a:gd name="connsiteX1" fmla="*/ 2744629 w 2744629"/>
                <a:gd name="connsiteY1" fmla="*/ 0 h 323048"/>
                <a:gd name="connsiteX2" fmla="*/ 2744629 w 2744629"/>
                <a:gd name="connsiteY2" fmla="*/ 323048 h 323048"/>
                <a:gd name="connsiteX3" fmla="*/ 0 w 2744629"/>
                <a:gd name="connsiteY3" fmla="*/ 323048 h 323048"/>
                <a:gd name="connsiteX4" fmla="*/ 0 w 2744629"/>
                <a:gd name="connsiteY4" fmla="*/ 0 h 32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323048">
                  <a:moveTo>
                    <a:pt x="0" y="0"/>
                  </a:moveTo>
                  <a:lnTo>
                    <a:pt x="2744629" y="0"/>
                  </a:lnTo>
                  <a:lnTo>
                    <a:pt x="2744629" y="323048"/>
                  </a:lnTo>
                  <a:lnTo>
                    <a:pt x="0" y="3230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defTabSz="622300" rtl="0">
                <a:lnSpc>
                  <a:spcPct val="90000"/>
                </a:lnSpc>
                <a:spcBef>
                  <a:spcPct val="0"/>
                </a:spcBef>
                <a:spcAft>
                  <a:spcPct val="35000"/>
                </a:spcAft>
              </a:pPr>
              <a:r>
                <a:rPr lang="en-US" b="1" kern="1200" dirty="0"/>
                <a:t>Service Characteristics</a:t>
              </a:r>
              <a:endParaRPr lang="en-US" kern="1200" dirty="0"/>
            </a:p>
          </p:txBody>
        </p:sp>
        <p:sp>
          <p:nvSpPr>
            <p:cNvPr id="9" name="Freeform 13" descr="Service provider&#10;Type of service&#10;Amount of service">
              <a:extLst>
                <a:ext uri="{FF2B5EF4-FFF2-40B4-BE49-F238E27FC236}">
                  <a16:creationId xmlns:a16="http://schemas.microsoft.com/office/drawing/2014/main" id="{ECD22BA8-0563-458F-8D1F-31BBC8DDA9F2}"/>
                </a:ext>
              </a:extLst>
            </p:cNvPr>
            <p:cNvSpPr/>
            <p:nvPr/>
          </p:nvSpPr>
          <p:spPr>
            <a:xfrm>
              <a:off x="4788544" y="3534120"/>
              <a:ext cx="2744629" cy="1830268"/>
            </a:xfrm>
            <a:custGeom>
              <a:avLst/>
              <a:gdLst>
                <a:gd name="connsiteX0" fmla="*/ 0 w 2744629"/>
                <a:gd name="connsiteY0" fmla="*/ 0 h 1828800"/>
                <a:gd name="connsiteX1" fmla="*/ 2744629 w 2744629"/>
                <a:gd name="connsiteY1" fmla="*/ 0 h 1828800"/>
                <a:gd name="connsiteX2" fmla="*/ 2744629 w 2744629"/>
                <a:gd name="connsiteY2" fmla="*/ 1828800 h 1828800"/>
                <a:gd name="connsiteX3" fmla="*/ 0 w 2744629"/>
                <a:gd name="connsiteY3" fmla="*/ 1828800 h 1828800"/>
                <a:gd name="connsiteX4" fmla="*/ 0 w 2744629"/>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1828800">
                  <a:moveTo>
                    <a:pt x="0" y="0"/>
                  </a:moveTo>
                  <a:lnTo>
                    <a:pt x="2744629" y="0"/>
                  </a:lnTo>
                  <a:lnTo>
                    <a:pt x="2744629" y="1828800"/>
                  </a:lnTo>
                  <a:lnTo>
                    <a:pt x="0" y="1828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b="0" kern="1200" dirty="0"/>
                <a:t>Service provider</a:t>
              </a:r>
            </a:p>
            <a:p>
              <a:pPr marL="171450" lvl="1" indent="-171450" algn="l" defTabSz="711200" rtl="0">
                <a:lnSpc>
                  <a:spcPct val="90000"/>
                </a:lnSpc>
                <a:spcBef>
                  <a:spcPct val="0"/>
                </a:spcBef>
                <a:spcAft>
                  <a:spcPct val="15000"/>
                </a:spcAft>
                <a:buChar char="••"/>
              </a:pPr>
              <a:r>
                <a:rPr lang="en-US" b="0" kern="1200" dirty="0"/>
                <a:t>Type of service</a:t>
              </a:r>
            </a:p>
            <a:p>
              <a:pPr marL="171450" lvl="1" indent="-171450" algn="l" defTabSz="711200" rtl="0">
                <a:lnSpc>
                  <a:spcPct val="90000"/>
                </a:lnSpc>
                <a:spcBef>
                  <a:spcPct val="0"/>
                </a:spcBef>
                <a:spcAft>
                  <a:spcPct val="15000"/>
                </a:spcAft>
                <a:buChar char="••"/>
              </a:pPr>
              <a:r>
                <a:rPr lang="en-US" b="0" kern="1200" dirty="0"/>
                <a:t>Amount of service</a:t>
              </a:r>
            </a:p>
          </p:txBody>
        </p:sp>
      </p:gr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148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Disaggregation ">
            <a:extLst>
              <a:ext uri="{FF2B5EF4-FFF2-40B4-BE49-F238E27FC236}">
                <a16:creationId xmlns:a16="http://schemas.microsoft.com/office/drawing/2014/main" id="{AA5A2B27-8A8B-43EF-AF60-BD11A6E41202}"/>
              </a:ext>
            </a:extLst>
          </p:cNvPr>
          <p:cNvSpPr>
            <a:spLocks noGrp="1"/>
          </p:cNvSpPr>
          <p:nvPr>
            <p:ph type="ctrTitle"/>
          </p:nvPr>
        </p:nvSpPr>
        <p:spPr>
          <a:xfrm>
            <a:off x="501650" y="72500"/>
            <a:ext cx="10577453" cy="961175"/>
          </a:xfrm>
        </p:spPr>
        <p:txBody>
          <a:bodyPr>
            <a:normAutofit/>
          </a:bodyPr>
          <a:lstStyle/>
          <a:p>
            <a:pPr algn="l"/>
            <a:r>
              <a:rPr lang="en-US" sz="4400" dirty="0"/>
              <a:t>Example: Disaggregation </a:t>
            </a:r>
          </a:p>
        </p:txBody>
      </p:sp>
      <p:graphicFrame>
        <p:nvGraphicFramePr>
          <p:cNvPr id="10" name="Table 10" descr="Table depicting examples of Indicators and their disaggregation. ">
            <a:extLst>
              <a:ext uri="{FF2B5EF4-FFF2-40B4-BE49-F238E27FC236}">
                <a16:creationId xmlns:a16="http://schemas.microsoft.com/office/drawing/2014/main" id="{74CAE164-2BB3-46C1-B585-816462ECB2B7}"/>
              </a:ext>
            </a:extLst>
          </p:cNvPr>
          <p:cNvGraphicFramePr>
            <a:graphicFrameLocks noGrp="1"/>
          </p:cNvGraphicFramePr>
          <p:nvPr>
            <p:ph sz="quarter" idx="13"/>
            <p:extLst>
              <p:ext uri="{D42A27DB-BD31-4B8C-83A1-F6EECF244321}">
                <p14:modId xmlns:p14="http://schemas.microsoft.com/office/powerpoint/2010/main" val="2220602324"/>
              </p:ext>
            </p:extLst>
          </p:nvPr>
        </p:nvGraphicFramePr>
        <p:xfrm>
          <a:off x="487680" y="1309370"/>
          <a:ext cx="11267440" cy="4693920"/>
        </p:xfrm>
        <a:graphic>
          <a:graphicData uri="http://schemas.openxmlformats.org/drawingml/2006/table">
            <a:tbl>
              <a:tblPr firstRow="1" bandRow="1">
                <a:tableStyleId>{5A111915-BE36-4E01-A7E5-04B1672EAD32}</a:tableStyleId>
              </a:tblPr>
              <a:tblGrid>
                <a:gridCol w="5361687">
                  <a:extLst>
                    <a:ext uri="{9D8B030D-6E8A-4147-A177-3AD203B41FA5}">
                      <a16:colId xmlns:a16="http://schemas.microsoft.com/office/drawing/2014/main" val="2090311627"/>
                    </a:ext>
                  </a:extLst>
                </a:gridCol>
                <a:gridCol w="5905753">
                  <a:extLst>
                    <a:ext uri="{9D8B030D-6E8A-4147-A177-3AD203B41FA5}">
                      <a16:colId xmlns:a16="http://schemas.microsoft.com/office/drawing/2014/main" val="1961255214"/>
                    </a:ext>
                  </a:extLst>
                </a:gridCol>
              </a:tblGrid>
              <a:tr h="370840">
                <a:tc>
                  <a:txBody>
                    <a:bodyPr/>
                    <a:lstStyle/>
                    <a:p>
                      <a:pPr algn="ctr"/>
                      <a:r>
                        <a:rPr lang="en-US" sz="2000" dirty="0"/>
                        <a:t>Indicator </a:t>
                      </a:r>
                    </a:p>
                  </a:txBody>
                  <a:tcPr>
                    <a:lnR w="12700" cap="flat" cmpd="sng" algn="ctr">
                      <a:solidFill>
                        <a:schemeClr val="accent1">
                          <a:lumMod val="40000"/>
                          <a:lumOff val="60000"/>
                        </a:schemeClr>
                      </a:solidFill>
                      <a:prstDash val="solid"/>
                      <a:round/>
                      <a:headEnd type="none" w="med" len="med"/>
                      <a:tailEnd type="none" w="med" len="med"/>
                    </a:lnR>
                  </a:tcPr>
                </a:tc>
                <a:tc>
                  <a:txBody>
                    <a:bodyPr/>
                    <a:lstStyle/>
                    <a:p>
                      <a:pPr algn="ctr"/>
                      <a:r>
                        <a:rPr lang="en-US" sz="2000" dirty="0"/>
                        <a:t>Disaggregation </a:t>
                      </a:r>
                    </a:p>
                  </a:txBody>
                  <a:tcPr>
                    <a:lnL w="1270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3305087397"/>
                  </a:ext>
                </a:extLst>
              </a:tr>
              <a:tr h="370840">
                <a:tc>
                  <a:txBody>
                    <a:bodyPr/>
                    <a:lstStyle/>
                    <a:p>
                      <a:pPr marL="0" indent="0">
                        <a:buFont typeface="Arial" panose="020B0604020202020204" pitchFamily="34" charset="0"/>
                        <a:buNone/>
                      </a:pPr>
                      <a:r>
                        <a:rPr lang="en-US" sz="1800" kern="1200" dirty="0">
                          <a:solidFill>
                            <a:schemeClr val="tx1"/>
                          </a:solidFill>
                          <a:effectLst/>
                        </a:rPr>
                        <a:t># of CSOs provided technical assistance on CL awareness raising</a:t>
                      </a:r>
                      <a:endParaRPr lang="en-US"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n-US" sz="1800" b="1" kern="1200" dirty="0">
                          <a:solidFill>
                            <a:schemeClr val="tx1"/>
                          </a:solidFill>
                          <a:effectLst/>
                        </a:rPr>
                        <a:t>Types of TA </a:t>
                      </a:r>
                      <a:r>
                        <a:rPr lang="en-US" sz="1800" kern="1200" dirty="0">
                          <a:solidFill>
                            <a:schemeClr val="tx1"/>
                          </a:solidFill>
                          <a:effectLst/>
                        </a:rPr>
                        <a:t>(training, follow up training, mentoring sessions, coaching sessions through phone calls &amp; visits)</a:t>
                      </a:r>
                      <a:endParaRPr lang="en-US"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749171118"/>
                  </a:ext>
                </a:extLst>
              </a:tr>
              <a:tr h="370840">
                <a:tc>
                  <a:txBody>
                    <a:bodyPr/>
                    <a:lstStyle/>
                    <a:p>
                      <a:pPr marL="0" indent="0">
                        <a:buFont typeface="Arial" panose="020B0604020202020204" pitchFamily="34" charset="0"/>
                        <a:buNone/>
                      </a:pPr>
                      <a:r>
                        <a:rPr lang="en-US" sz="1800" kern="1200" dirty="0">
                          <a:solidFill>
                            <a:schemeClr val="tx1"/>
                          </a:solidFill>
                          <a:effectLst/>
                        </a:rPr>
                        <a:t># of outreach materials disseminated by CSOs</a:t>
                      </a:r>
                      <a:endParaRPr lang="en-US"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n-US" sz="1800" b="1" kern="1200" dirty="0">
                          <a:solidFill>
                            <a:schemeClr val="tx1"/>
                          </a:solidFill>
                          <a:effectLst/>
                        </a:rPr>
                        <a:t>Sector </a:t>
                      </a:r>
                      <a:r>
                        <a:rPr lang="en-US" sz="1800" kern="1200" dirty="0">
                          <a:solidFill>
                            <a:schemeClr val="tx1"/>
                          </a:solidFill>
                          <a:effectLst/>
                        </a:rPr>
                        <a:t>(brick, carpets, multi-sector); </a:t>
                      </a:r>
                    </a:p>
                    <a:p>
                      <a:pPr marL="285750" indent="-285750">
                        <a:buFont typeface="Calibri" panose="020F0502020204030204" pitchFamily="34" charset="0"/>
                        <a:buChar char="–"/>
                      </a:pPr>
                      <a:r>
                        <a:rPr lang="en-US" sz="1800" b="1" kern="1200" dirty="0">
                          <a:solidFill>
                            <a:schemeClr val="tx1"/>
                          </a:solidFill>
                          <a:effectLst/>
                        </a:rPr>
                        <a:t>Geographic</a:t>
                      </a:r>
                      <a:r>
                        <a:rPr lang="en-US" sz="1800" kern="1200" dirty="0">
                          <a:solidFill>
                            <a:schemeClr val="tx1"/>
                          </a:solidFill>
                          <a:effectLst/>
                        </a:rPr>
                        <a:t> (Province, municipality)</a:t>
                      </a:r>
                      <a:endParaRPr lang="en-US"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086208208"/>
                  </a:ext>
                </a:extLst>
              </a:tr>
              <a:tr h="370840">
                <a:tc>
                  <a:txBody>
                    <a:bodyPr/>
                    <a:lstStyle/>
                    <a:p>
                      <a:pPr marL="0" indent="0">
                        <a:buFont typeface="Arial" panose="020B0604020202020204" pitchFamily="34" charset="0"/>
                        <a:buNone/>
                      </a:pPr>
                      <a:r>
                        <a:rPr lang="en-US" sz="1800" kern="1200" dirty="0">
                          <a:solidFill>
                            <a:schemeClr val="tx1"/>
                          </a:solidFill>
                          <a:effectLst/>
                        </a:rPr>
                        <a:t># of children engaged in or at high-risk of entering child labor provided  a vocational education or training service</a:t>
                      </a:r>
                      <a:endParaRPr lang="en-US"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n-US" sz="1800" b="1" kern="1200" dirty="0">
                          <a:solidFill>
                            <a:schemeClr val="tx1"/>
                          </a:solidFill>
                          <a:effectLst/>
                        </a:rPr>
                        <a:t>Child Labor Status </a:t>
                      </a:r>
                      <a:r>
                        <a:rPr lang="en-US" sz="1800" kern="1200" dirty="0">
                          <a:solidFill>
                            <a:schemeClr val="tx1"/>
                          </a:solidFill>
                          <a:effectLst/>
                        </a:rPr>
                        <a:t>(engaged in child labor, at high risk of entering child labor); </a:t>
                      </a:r>
                    </a:p>
                    <a:p>
                      <a:pPr marL="285750" indent="-285750">
                        <a:buFont typeface="Calibri" panose="020F0502020204030204" pitchFamily="34" charset="0"/>
                        <a:buChar char="–"/>
                      </a:pPr>
                      <a:r>
                        <a:rPr lang="en-US" sz="1800" b="1" kern="1200" dirty="0">
                          <a:solidFill>
                            <a:schemeClr val="tx1"/>
                          </a:solidFill>
                          <a:effectLst/>
                        </a:rPr>
                        <a:t>Sex</a:t>
                      </a:r>
                      <a:r>
                        <a:rPr lang="en-US" sz="1800" kern="1200" dirty="0">
                          <a:solidFill>
                            <a:schemeClr val="tx1"/>
                          </a:solidFill>
                          <a:effectLst/>
                        </a:rPr>
                        <a:t> (male/female); </a:t>
                      </a:r>
                    </a:p>
                    <a:p>
                      <a:pPr marL="285750" indent="-285750">
                        <a:buFont typeface="Calibri" panose="020F0502020204030204" pitchFamily="34" charset="0"/>
                        <a:buChar char="–"/>
                      </a:pPr>
                      <a:r>
                        <a:rPr lang="en-US" sz="1800" b="1" kern="1200" dirty="0">
                          <a:solidFill>
                            <a:schemeClr val="tx1"/>
                          </a:solidFill>
                          <a:effectLst/>
                        </a:rPr>
                        <a:t>Geographic</a:t>
                      </a:r>
                      <a:r>
                        <a:rPr lang="en-US" sz="1800" kern="1200" dirty="0">
                          <a:solidFill>
                            <a:schemeClr val="tx1"/>
                          </a:solidFill>
                          <a:effectLst/>
                        </a:rPr>
                        <a:t> (District); </a:t>
                      </a:r>
                    </a:p>
                    <a:p>
                      <a:pPr marL="285750" indent="-285750">
                        <a:buFont typeface="Calibri" panose="020F0502020204030204" pitchFamily="34" charset="0"/>
                        <a:buChar char="–"/>
                      </a:pPr>
                      <a:r>
                        <a:rPr lang="en-US" sz="1800" b="1" kern="1200" dirty="0">
                          <a:solidFill>
                            <a:schemeClr val="tx1"/>
                          </a:solidFill>
                          <a:effectLst/>
                        </a:rPr>
                        <a:t>Age</a:t>
                      </a:r>
                      <a:endParaRPr lang="en-US" b="1"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157393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rPr>
                        <a:t>% of actors with an increased number of initiatives to address CL </a:t>
                      </a:r>
                      <a:endParaRPr lang="en-US" sz="1800" kern="1200" dirty="0">
                        <a:solidFill>
                          <a:schemeClr val="tx1"/>
                        </a:solidFill>
                        <a:effectLst/>
                        <a:latin typeface="+mn-lt"/>
                        <a:ea typeface="+mn-ea"/>
                        <a:cs typeface="+mn-cs"/>
                      </a:endParaRPr>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800" b="1" kern="1200" dirty="0">
                          <a:solidFill>
                            <a:schemeClr val="tx1"/>
                          </a:solidFill>
                          <a:effectLst/>
                        </a:rPr>
                        <a:t>Type of actor </a:t>
                      </a:r>
                      <a:r>
                        <a:rPr lang="en-US" sz="1800" kern="1200" dirty="0">
                          <a:solidFill>
                            <a:schemeClr val="tx1"/>
                          </a:solidFill>
                          <a:effectLst/>
                        </a:rPr>
                        <a:t>(NGO, CBO, local government, other); </a:t>
                      </a:r>
                      <a:r>
                        <a:rPr lang="en-US" sz="1800" b="1" kern="1200" dirty="0">
                          <a:solidFill>
                            <a:schemeClr val="tx1"/>
                          </a:solidFill>
                          <a:effectLst/>
                        </a:rPr>
                        <a:t>Geographic</a:t>
                      </a:r>
                      <a:r>
                        <a:rPr lang="en-US" sz="1800" kern="1200" dirty="0">
                          <a:solidFill>
                            <a:schemeClr val="tx1"/>
                          </a:solidFill>
                          <a:effectLst/>
                        </a:rPr>
                        <a:t> (Province, municipality)</a:t>
                      </a: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041740182"/>
                  </a:ext>
                </a:extLst>
              </a:tr>
              <a:tr h="0">
                <a:tc>
                  <a:txBody>
                    <a:bodyPr/>
                    <a:lstStyle/>
                    <a:p>
                      <a:pPr marL="0" indent="0">
                        <a:buFont typeface="Arial" panose="020B0604020202020204" pitchFamily="34" charset="0"/>
                        <a:buNone/>
                      </a:pPr>
                      <a:r>
                        <a:rPr lang="en-US" sz="1800" kern="1200" dirty="0">
                          <a:solidFill>
                            <a:schemeClr val="tx1"/>
                          </a:solidFill>
                          <a:effectLst/>
                        </a:rPr>
                        <a:t>% of labor rights issues identified or tracked by private sector actors which have been addressed </a:t>
                      </a:r>
                      <a:endParaRPr lang="en-US"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n-US" sz="1800" b="1" kern="1200" dirty="0">
                          <a:solidFill>
                            <a:schemeClr val="tx1"/>
                          </a:solidFill>
                          <a:effectLst/>
                        </a:rPr>
                        <a:t>Type of Private Sector Actor </a:t>
                      </a:r>
                      <a:r>
                        <a:rPr lang="en-US" sz="1800" b="0" kern="1200" dirty="0">
                          <a:solidFill>
                            <a:schemeClr val="tx1"/>
                          </a:solidFill>
                          <a:effectLst/>
                        </a:rPr>
                        <a:t>(buyers, producers, manufactures); </a:t>
                      </a:r>
                    </a:p>
                    <a:p>
                      <a:pPr marL="285750" indent="-285750">
                        <a:buFont typeface="Calibri" panose="020F0502020204030204" pitchFamily="34" charset="0"/>
                        <a:buChar char="–"/>
                      </a:pPr>
                      <a:r>
                        <a:rPr lang="en-US" sz="1800" b="1" kern="1200" dirty="0">
                          <a:solidFill>
                            <a:schemeClr val="tx1"/>
                          </a:solidFill>
                          <a:effectLst/>
                        </a:rPr>
                        <a:t>Geographic</a:t>
                      </a:r>
                      <a:r>
                        <a:rPr lang="en-US" sz="1800" kern="1200" dirty="0">
                          <a:solidFill>
                            <a:schemeClr val="tx1"/>
                          </a:solidFill>
                          <a:effectLst/>
                        </a:rPr>
                        <a:t> (District)</a:t>
                      </a:r>
                      <a:endParaRPr lang="en-US" b="1"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206560360"/>
                  </a:ext>
                </a:extLst>
              </a:tr>
            </a:tbl>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6864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CFT Standard Indicators ">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OCFT Standard Indicators</a:t>
            </a:r>
          </a:p>
        </p:txBody>
      </p:sp>
    </p:spTree>
    <p:extLst>
      <p:ext uri="{BB962C8B-B14F-4D97-AF65-F5344CB8AC3E}">
        <p14:creationId xmlns:p14="http://schemas.microsoft.com/office/powerpoint/2010/main" val="295456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OL OCFT Standard Indicators ">
            <a:extLst>
              <a:ext uri="{FF2B5EF4-FFF2-40B4-BE49-F238E27FC236}">
                <a16:creationId xmlns:a16="http://schemas.microsoft.com/office/drawing/2014/main" id="{AA5A2B27-8A8B-43EF-AF60-BD11A6E41202}"/>
              </a:ext>
              <a:ext uri="{C183D7F6-B498-43B3-948B-1728B52AA6E4}">
                <adec:decorative xmlns:adec="http://schemas.microsoft.com/office/drawing/2017/decorative" val="0"/>
              </a:ext>
            </a:extLst>
          </p:cNvPr>
          <p:cNvSpPr>
            <a:spLocks noGrp="1"/>
          </p:cNvSpPr>
          <p:nvPr>
            <p:ph type="ctrTitle"/>
          </p:nvPr>
        </p:nvSpPr>
        <p:spPr>
          <a:xfrm>
            <a:off x="385544" y="104172"/>
            <a:ext cx="10577453" cy="961175"/>
          </a:xfrm>
        </p:spPr>
        <p:txBody>
          <a:bodyPr>
            <a:normAutofit/>
          </a:bodyPr>
          <a:lstStyle/>
          <a:p>
            <a:pPr algn="l"/>
            <a:r>
              <a:rPr lang="en-US" sz="4000" dirty="0"/>
              <a:t>DOL OCFT Standard Indicators </a:t>
            </a:r>
          </a:p>
        </p:txBody>
      </p:sp>
      <p:sp>
        <p:nvSpPr>
          <p:cNvPr id="3" name="Content Placeholder 2" descr="All OCFT-funded recipients are required to report on standard indicators when applicable. &#10;Allows ILAB to collect comparable data across projects. &#10;Data from indicators feeds into OCFT and USDOL’s performance reporting. &#10;Standard indicators have reference information for the PMP (e.g., definitions, etc.) &#10;">
            <a:extLst>
              <a:ext uri="{FF2B5EF4-FFF2-40B4-BE49-F238E27FC236}">
                <a16:creationId xmlns:a16="http://schemas.microsoft.com/office/drawing/2014/main" id="{899D53A3-0873-4795-B6D8-E299669A3614}"/>
              </a:ext>
            </a:extLst>
          </p:cNvPr>
          <p:cNvSpPr>
            <a:spLocks noGrp="1"/>
          </p:cNvSpPr>
          <p:nvPr>
            <p:ph sz="quarter" idx="13"/>
          </p:nvPr>
        </p:nvSpPr>
        <p:spPr>
          <a:xfrm>
            <a:off x="652436" y="1348796"/>
            <a:ext cx="8985593" cy="3627466"/>
          </a:xfrm>
        </p:spPr>
        <p:txBody>
          <a:bodyPr>
            <a:normAutofit/>
          </a:bodyPr>
          <a:lstStyle/>
          <a:p>
            <a:r>
              <a:rPr lang="en-US" dirty="0"/>
              <a:t>All OCFT-funded recipients are </a:t>
            </a:r>
            <a:r>
              <a:rPr lang="en-US" b="1" dirty="0"/>
              <a:t>required to report </a:t>
            </a:r>
            <a:r>
              <a:rPr lang="en-US" dirty="0"/>
              <a:t>on standard indicators </a:t>
            </a:r>
            <a:r>
              <a:rPr lang="en-US" b="1" dirty="0"/>
              <a:t>when</a:t>
            </a:r>
            <a:r>
              <a:rPr lang="en-US" dirty="0"/>
              <a:t> </a:t>
            </a:r>
            <a:r>
              <a:rPr lang="en-US" b="1" dirty="0"/>
              <a:t>applicable</a:t>
            </a:r>
            <a:r>
              <a:rPr lang="en-US" dirty="0"/>
              <a:t>. </a:t>
            </a:r>
          </a:p>
          <a:p>
            <a:r>
              <a:rPr lang="en-US" dirty="0"/>
              <a:t>Allows ILAB to collect </a:t>
            </a:r>
            <a:r>
              <a:rPr lang="en-US" b="1" dirty="0"/>
              <a:t>comparable data across projects</a:t>
            </a:r>
            <a:r>
              <a:rPr lang="en-US" dirty="0"/>
              <a:t>. </a:t>
            </a:r>
          </a:p>
          <a:p>
            <a:r>
              <a:rPr lang="en-US" dirty="0"/>
              <a:t>Data from indicators feeds into OCFT and </a:t>
            </a:r>
            <a:r>
              <a:rPr lang="en-US" b="1" dirty="0"/>
              <a:t>USDOL’s performance reporting. </a:t>
            </a:r>
          </a:p>
          <a:p>
            <a:r>
              <a:rPr lang="en-US" dirty="0"/>
              <a:t>Standard indicators have </a:t>
            </a:r>
            <a:r>
              <a:rPr lang="en-US" b="1" dirty="0"/>
              <a:t>reference information for the PMP </a:t>
            </a:r>
            <a:r>
              <a:rPr lang="en-US" dirty="0"/>
              <a:t>(e.g., definitions, etc.) </a:t>
            </a:r>
          </a:p>
        </p:txBody>
      </p:sp>
      <p:pic>
        <p:nvPicPr>
          <p:cNvPr id="5" name="Picture 4" descr="DOL logo ">
            <a:extLst>
              <a:ext uri="{FF2B5EF4-FFF2-40B4-BE49-F238E27FC236}">
                <a16:creationId xmlns:a16="http://schemas.microsoft.com/office/drawing/2014/main" id="{441FBEF7-5C21-4231-A584-05E2F3343AD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8029" y="1550074"/>
            <a:ext cx="1901535" cy="1901535"/>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5364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mp;E Training Course Series">
            <a:extLst>
              <a:ext uri="{FF2B5EF4-FFF2-40B4-BE49-F238E27FC236}">
                <a16:creationId xmlns:a16="http://schemas.microsoft.com/office/drawing/2014/main" id="{877DC4DB-6A04-41E9-90AB-0B6B3FAE46F3}"/>
              </a:ext>
            </a:extLst>
          </p:cNvPr>
          <p:cNvSpPr>
            <a:spLocks noGrp="1"/>
          </p:cNvSpPr>
          <p:nvPr>
            <p:ph type="title"/>
          </p:nvPr>
        </p:nvSpPr>
        <p:spPr>
          <a:xfrm>
            <a:off x="168992" y="1"/>
            <a:ext cx="10515600" cy="1188892"/>
          </a:xfrm>
        </p:spPr>
        <p:txBody>
          <a:bodyPr>
            <a:normAutofit/>
          </a:bodyPr>
          <a:lstStyle/>
          <a:p>
            <a:r>
              <a:rPr lang="en-US" dirty="0"/>
              <a:t>M&amp;E Training Course Series</a:t>
            </a:r>
          </a:p>
        </p:txBody>
      </p:sp>
      <p:sp>
        <p:nvSpPr>
          <p:cNvPr id="4" name="TextBox 3" descr="Six Courses&#10;">
            <a:extLst>
              <a:ext uri="{FF2B5EF4-FFF2-40B4-BE49-F238E27FC236}">
                <a16:creationId xmlns:a16="http://schemas.microsoft.com/office/drawing/2014/main" id="{6D410631-1F0C-411F-BC54-128C59FD33B3}"/>
              </a:ext>
            </a:extLst>
          </p:cNvPr>
          <p:cNvSpPr txBox="1"/>
          <p:nvPr/>
        </p:nvSpPr>
        <p:spPr>
          <a:xfrm>
            <a:off x="319198" y="1003330"/>
            <a:ext cx="1855444" cy="523220"/>
          </a:xfrm>
          <a:prstGeom prst="rect">
            <a:avLst/>
          </a:prstGeom>
          <a:noFill/>
        </p:spPr>
        <p:txBody>
          <a:bodyPr wrap="none" rtlCol="0">
            <a:spAutoFit/>
          </a:bodyPr>
          <a:lstStyle/>
          <a:p>
            <a:r>
              <a:rPr lang="en-US" sz="2800" b="1" dirty="0"/>
              <a:t>Six Courses</a:t>
            </a:r>
          </a:p>
        </p:txBody>
      </p:sp>
      <p:sp>
        <p:nvSpPr>
          <p:cNvPr id="6" name="Content Placeholder 2" descr="Introduction to Results-Based Management&#10;">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n-US" sz="1800" dirty="0">
                <a:effectLst/>
                <a:ea typeface="Calibri" panose="020F0502020204030204" pitchFamily="34" charset="0"/>
              </a:rPr>
              <a:t>Introduction to Results-Based </a:t>
            </a:r>
            <a:r>
              <a:rPr lang="en-US" sz="1800" dirty="0">
                <a:ea typeface="Calibri" panose="020F0502020204030204" pitchFamily="34" charset="0"/>
              </a:rPr>
              <a:t>M</a:t>
            </a:r>
            <a:r>
              <a:rPr lang="en-US" sz="1800" dirty="0">
                <a:effectLst/>
                <a:ea typeface="Calibri" panose="020F0502020204030204" pitchFamily="34" charset="0"/>
              </a:rPr>
              <a:t>anagement</a:t>
            </a:r>
          </a:p>
          <a:p>
            <a:pPr marL="0" indent="0" algn="ctr">
              <a:lnSpc>
                <a:spcPct val="110000"/>
              </a:lnSpc>
              <a:spcBef>
                <a:spcPts val="0"/>
              </a:spcBef>
              <a:buNone/>
            </a:pPr>
            <a:endParaRPr lang="en-US" sz="1800" dirty="0"/>
          </a:p>
        </p:txBody>
      </p:sp>
      <p:sp>
        <p:nvSpPr>
          <p:cNvPr id="7" name="Content Placeholder 2" descr="2. Designing Results Frameworks &#10;">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a:effectLst/>
                <a:ea typeface="Calibri" panose="020F0502020204030204" pitchFamily="34" charset="0"/>
              </a:rPr>
              <a:t>Designing Results </a:t>
            </a:r>
            <a:r>
              <a:rPr lang="en-US" sz="1800" dirty="0">
                <a:ea typeface="Calibri" panose="020F0502020204030204" pitchFamily="34" charset="0"/>
              </a:rPr>
              <a:t>F</a:t>
            </a:r>
            <a:r>
              <a:rPr lang="en-US" sz="1800" dirty="0">
                <a:effectLst/>
                <a:ea typeface="Calibri" panose="020F0502020204030204" pitchFamily="34" charset="0"/>
              </a:rPr>
              <a:t>rameworks </a:t>
            </a:r>
          </a:p>
          <a:p>
            <a:pPr marL="0" indent="0" algn="ctr">
              <a:spcBef>
                <a:spcPts val="0"/>
              </a:spcBef>
              <a:buNone/>
            </a:pPr>
            <a:endParaRPr lang="en-US" sz="1800" dirty="0"/>
          </a:p>
        </p:txBody>
      </p:sp>
      <p:sp>
        <p:nvSpPr>
          <p:cNvPr id="8" name="Content Placeholder 2" descr="3. Designing and Defining Performance Indicators &#10;">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b="1" dirty="0"/>
              <a:t>3. </a:t>
            </a:r>
            <a:r>
              <a:rPr lang="en-US" sz="1800" b="1" dirty="0">
                <a:effectLst/>
                <a:ea typeface="Calibri" panose="020F0502020204030204" pitchFamily="34" charset="0"/>
              </a:rPr>
              <a:t>Designing and Defining </a:t>
            </a:r>
            <a:r>
              <a:rPr lang="en-US" sz="1800" b="1" dirty="0">
                <a:ea typeface="Calibri" panose="020F0502020204030204" pitchFamily="34" charset="0"/>
              </a:rPr>
              <a:t>P</a:t>
            </a:r>
            <a:r>
              <a:rPr lang="en-US" sz="1800" b="1" dirty="0">
                <a:effectLst/>
                <a:ea typeface="Calibri" panose="020F0502020204030204" pitchFamily="34" charset="0"/>
              </a:rPr>
              <a:t>erformance </a:t>
            </a:r>
            <a:r>
              <a:rPr lang="en-US" sz="1800" b="1" dirty="0">
                <a:ea typeface="Calibri" panose="020F0502020204030204" pitchFamily="34" charset="0"/>
              </a:rPr>
              <a:t>I</a:t>
            </a:r>
            <a:r>
              <a:rPr lang="en-US" sz="1800" b="1" dirty="0">
                <a:effectLst/>
                <a:ea typeface="Calibri" panose="020F0502020204030204" pitchFamily="34" charset="0"/>
              </a:rPr>
              <a:t>ndicators </a:t>
            </a:r>
          </a:p>
          <a:p>
            <a:pPr marL="0" indent="0" algn="ctr">
              <a:buNone/>
            </a:pPr>
            <a:r>
              <a:rPr lang="en-US" sz="1800" b="1" dirty="0"/>
              <a:t> </a:t>
            </a:r>
          </a:p>
        </p:txBody>
      </p:sp>
      <p:sp>
        <p:nvSpPr>
          <p:cNvPr id="16" name="Content Placeholder 2" descr="4. Developing Data Collection Tools &#10;">
            <a:extLst>
              <a:ext uri="{FF2B5EF4-FFF2-40B4-BE49-F238E27FC236}">
                <a16:creationId xmlns:a16="http://schemas.microsoft.com/office/drawing/2014/main" id="{CDF6F01E-44A2-40E0-8868-AE291630CDA8}"/>
              </a:ext>
            </a:extLst>
          </p:cNvPr>
          <p:cNvSpPr txBox="1">
            <a:spLocks/>
          </p:cNvSpPr>
          <p:nvPr/>
        </p:nvSpPr>
        <p:spPr>
          <a:xfrm>
            <a:off x="6410364" y="3440712"/>
            <a:ext cx="1480569" cy="10409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n-US" sz="1800" dirty="0">
                <a:effectLst/>
                <a:ea typeface="Calibri" panose="020F0502020204030204" pitchFamily="34" charset="0"/>
              </a:rPr>
              <a:t>Developing Data </a:t>
            </a:r>
            <a:r>
              <a:rPr lang="en-US" sz="1800" dirty="0">
                <a:ea typeface="Calibri" panose="020F0502020204030204" pitchFamily="34" charset="0"/>
              </a:rPr>
              <a:t>C</a:t>
            </a:r>
            <a:r>
              <a:rPr lang="en-US" sz="1800" dirty="0">
                <a:effectLst/>
                <a:ea typeface="Calibri" panose="020F0502020204030204" pitchFamily="34" charset="0"/>
              </a:rPr>
              <a:t>ollection </a:t>
            </a:r>
            <a:r>
              <a:rPr lang="en-US" sz="1800" dirty="0">
                <a:ea typeface="Calibri" panose="020F0502020204030204" pitchFamily="34" charset="0"/>
              </a:rPr>
              <a:t>T</a:t>
            </a:r>
            <a:r>
              <a:rPr lang="en-US" sz="1800" dirty="0">
                <a:effectLst/>
                <a:ea typeface="Calibri" panose="020F0502020204030204" pitchFamily="34" charset="0"/>
              </a:rPr>
              <a:t>ools </a:t>
            </a:r>
          </a:p>
          <a:p>
            <a:pPr marL="0" indent="0" algn="ctr">
              <a:buNone/>
            </a:pPr>
            <a:r>
              <a:rPr lang="en-US" sz="1800" dirty="0"/>
              <a:t> </a:t>
            </a:r>
          </a:p>
        </p:txBody>
      </p:sp>
      <p:sp>
        <p:nvSpPr>
          <p:cNvPr id="15" name="Content Placeholder 2" descr="5. Setting Baseline Values and Indicator Targets&#10;">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a:effectLst/>
                <a:ea typeface="Calibri" panose="020F0502020204030204" pitchFamily="34" charset="0"/>
              </a:rPr>
              <a:t>Setting Baseline </a:t>
            </a:r>
            <a:r>
              <a:rPr lang="en-US" sz="1800" dirty="0">
                <a:ea typeface="Calibri" panose="020F0502020204030204" pitchFamily="34" charset="0"/>
              </a:rPr>
              <a:t>V</a:t>
            </a:r>
            <a:r>
              <a:rPr lang="en-US" sz="1800" dirty="0">
                <a:effectLst/>
                <a:ea typeface="Calibri" panose="020F0502020204030204" pitchFamily="34" charset="0"/>
              </a:rPr>
              <a:t>alues and Indicator </a:t>
            </a:r>
            <a:r>
              <a:rPr lang="en-US" sz="1800" dirty="0">
                <a:ea typeface="Calibri" panose="020F0502020204030204" pitchFamily="34" charset="0"/>
              </a:rPr>
              <a:t>T</a:t>
            </a:r>
            <a:r>
              <a:rPr lang="en-US" sz="1800" dirty="0">
                <a:effectLst/>
                <a:ea typeface="Calibri" panose="020F0502020204030204" pitchFamily="34" charset="0"/>
              </a:rPr>
              <a:t>argets</a:t>
            </a:r>
          </a:p>
          <a:p>
            <a:pPr marL="0" indent="0" algn="ctr">
              <a:buNone/>
            </a:pPr>
            <a:r>
              <a:rPr lang="en-US" sz="1800" dirty="0"/>
              <a:t> </a:t>
            </a:r>
          </a:p>
        </p:txBody>
      </p:sp>
      <p:sp>
        <p:nvSpPr>
          <p:cNvPr id="10" name="Content Placeholder 2" descr="6. Using Data For Project Improvement&#10;">
            <a:extLst>
              <a:ext uri="{FF2B5EF4-FFF2-40B4-BE49-F238E27FC236}">
                <a16:creationId xmlns:a16="http://schemas.microsoft.com/office/drawing/2014/main" id="{6F3DD347-2F55-4D87-BF63-9F3DFBD27493}"/>
              </a:ext>
            </a:extLst>
          </p:cNvPr>
          <p:cNvSpPr txBox="1">
            <a:spLocks/>
          </p:cNvSpPr>
          <p:nvPr/>
        </p:nvSpPr>
        <p:spPr>
          <a:xfrm>
            <a:off x="10210564" y="5032783"/>
            <a:ext cx="1635149" cy="9088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a:effectLst/>
                <a:ea typeface="Calibri" panose="020F0502020204030204" pitchFamily="34" charset="0"/>
              </a:rPr>
              <a:t>Using Data For </a:t>
            </a:r>
            <a:r>
              <a:rPr lang="en-US" sz="1800" dirty="0">
                <a:ea typeface="Calibri" panose="020F0502020204030204" pitchFamily="34" charset="0"/>
              </a:rPr>
              <a:t>P</a:t>
            </a:r>
            <a:r>
              <a:rPr lang="en-US" sz="1800" dirty="0">
                <a:effectLst/>
                <a:ea typeface="Calibri" panose="020F0502020204030204" pitchFamily="34" charset="0"/>
              </a:rPr>
              <a:t>roject </a:t>
            </a:r>
            <a:r>
              <a:rPr lang="en-US" sz="1800" dirty="0">
                <a:ea typeface="Calibri" panose="020F0502020204030204" pitchFamily="34" charset="0"/>
              </a:rPr>
              <a:t>I</a:t>
            </a:r>
            <a:r>
              <a:rPr lang="en-US" sz="1800" dirty="0">
                <a:effectLst/>
                <a:ea typeface="Calibri" panose="020F0502020204030204" pitchFamily="34" charset="0"/>
              </a:rPr>
              <a:t>mprovement</a:t>
            </a:r>
          </a:p>
          <a:p>
            <a:pPr marL="0" indent="0" algn="ctr">
              <a:buNone/>
            </a:pPr>
            <a:r>
              <a:rPr lang="en-US" sz="1800" dirty="0"/>
              <a:t> </a:t>
            </a: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43C04A3-C432-47D3-AF09-63F31A740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8120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OCFT Standard Indicators (cont.)">
            <a:extLst>
              <a:ext uri="{FF2B5EF4-FFF2-40B4-BE49-F238E27FC236}">
                <a16:creationId xmlns:a16="http://schemas.microsoft.com/office/drawing/2014/main" id="{AA5A2B27-8A8B-43EF-AF60-BD11A6E41202}"/>
              </a:ext>
            </a:extLst>
          </p:cNvPr>
          <p:cNvSpPr>
            <a:spLocks noGrp="1"/>
          </p:cNvSpPr>
          <p:nvPr>
            <p:ph type="ctrTitle"/>
          </p:nvPr>
        </p:nvSpPr>
        <p:spPr>
          <a:xfrm>
            <a:off x="365794" y="78597"/>
            <a:ext cx="8162190" cy="961175"/>
          </a:xfrm>
        </p:spPr>
        <p:txBody>
          <a:bodyPr>
            <a:normAutofit/>
          </a:bodyPr>
          <a:lstStyle/>
          <a:p>
            <a:pPr algn="l"/>
            <a:r>
              <a:rPr lang="en-US" sz="4400" dirty="0"/>
              <a:t>OCFT Standard Indicators (cont.)</a:t>
            </a:r>
          </a:p>
        </p:txBody>
      </p:sp>
      <p:sp>
        <p:nvSpPr>
          <p:cNvPr id="3" name="Content Placeholder 2" descr="C: Capacity &#10;E: Education&#10;L: Livelihoods&#10;T: Training  &#10;W: Workforce &#10;OS: Other Services &#10;POC: Project Objective Indicators &#10;CR: Completion Rate &#10;POH: Project Objective (Optional) &#10;&#10; See “Monitoring and Evaluation Resource Guide for OCFT Projects” for detailed descriptions&#10;">
            <a:extLst>
              <a:ext uri="{FF2B5EF4-FFF2-40B4-BE49-F238E27FC236}">
                <a16:creationId xmlns:a16="http://schemas.microsoft.com/office/drawing/2014/main" id="{899D53A3-0873-4795-B6D8-E299669A3614}"/>
              </a:ext>
            </a:extLst>
          </p:cNvPr>
          <p:cNvSpPr>
            <a:spLocks noGrp="1"/>
          </p:cNvSpPr>
          <p:nvPr>
            <p:ph sz="quarter" idx="13"/>
          </p:nvPr>
        </p:nvSpPr>
        <p:spPr>
          <a:xfrm>
            <a:off x="694084" y="1281104"/>
            <a:ext cx="6880998" cy="4580681"/>
          </a:xfrm>
        </p:spPr>
        <p:txBody>
          <a:bodyPr>
            <a:normAutofit fontScale="62500" lnSpcReduction="20000"/>
          </a:bodyPr>
          <a:lstStyle/>
          <a:p>
            <a:pPr marL="571500" indent="-571500">
              <a:buClr>
                <a:srgbClr val="800000"/>
              </a:buClr>
            </a:pPr>
            <a:r>
              <a:rPr lang="en-US" altLang="en-US" sz="4000" dirty="0">
                <a:solidFill>
                  <a:srgbClr val="000000"/>
                </a:solidFill>
                <a:ea typeface="ＭＳ Ｐゴシック" panose="020B0600070205080204" pitchFamily="34" charset="-128"/>
              </a:rPr>
              <a:t>C: Capacity </a:t>
            </a:r>
          </a:p>
          <a:p>
            <a:pPr marL="571500" indent="-571500" eaLnBrk="1" hangingPunct="1">
              <a:buClr>
                <a:srgbClr val="800000"/>
              </a:buClr>
            </a:pPr>
            <a:r>
              <a:rPr lang="en-US" altLang="en-US" sz="4000" dirty="0">
                <a:solidFill>
                  <a:srgbClr val="000000"/>
                </a:solidFill>
                <a:ea typeface="ＭＳ Ｐゴシック" panose="020B0600070205080204" pitchFamily="34" charset="-128"/>
              </a:rPr>
              <a:t>E: Education</a:t>
            </a:r>
          </a:p>
          <a:p>
            <a:pPr marL="571500" indent="-571500" eaLnBrk="1" hangingPunct="1">
              <a:buClr>
                <a:srgbClr val="800000"/>
              </a:buClr>
            </a:pPr>
            <a:r>
              <a:rPr lang="en-US" altLang="en-US" sz="4000" dirty="0">
                <a:solidFill>
                  <a:srgbClr val="000000"/>
                </a:solidFill>
                <a:ea typeface="ＭＳ Ｐゴシック" panose="020B0600070205080204" pitchFamily="34" charset="-128"/>
              </a:rPr>
              <a:t>L: Livelihoods</a:t>
            </a:r>
          </a:p>
          <a:p>
            <a:pPr marL="571500" indent="-571500" eaLnBrk="1" hangingPunct="1">
              <a:buClr>
                <a:srgbClr val="800000"/>
              </a:buClr>
            </a:pPr>
            <a:r>
              <a:rPr lang="en-US" altLang="en-US" sz="4000" dirty="0">
                <a:solidFill>
                  <a:srgbClr val="000000"/>
                </a:solidFill>
                <a:ea typeface="ＭＳ Ｐゴシック" panose="020B0600070205080204" pitchFamily="34" charset="-128"/>
              </a:rPr>
              <a:t>T: Training  </a:t>
            </a:r>
          </a:p>
          <a:p>
            <a:pPr marL="571500" indent="-571500">
              <a:buClr>
                <a:srgbClr val="800000"/>
              </a:buClr>
            </a:pPr>
            <a:r>
              <a:rPr lang="en-US" altLang="en-US" sz="4000" dirty="0">
                <a:solidFill>
                  <a:srgbClr val="000000"/>
                </a:solidFill>
                <a:ea typeface="ＭＳ Ｐゴシック" panose="020B0600070205080204" pitchFamily="34" charset="-128"/>
              </a:rPr>
              <a:t>W: Workforce </a:t>
            </a:r>
          </a:p>
          <a:p>
            <a:pPr marL="571500" indent="-571500" eaLnBrk="1" hangingPunct="1">
              <a:buClr>
                <a:srgbClr val="800000"/>
              </a:buClr>
            </a:pPr>
            <a:r>
              <a:rPr lang="en-US" altLang="en-US" sz="4000" dirty="0">
                <a:solidFill>
                  <a:srgbClr val="000000"/>
                </a:solidFill>
                <a:ea typeface="ＭＳ Ｐゴシック" panose="020B0600070205080204" pitchFamily="34" charset="-128"/>
              </a:rPr>
              <a:t>OS: </a:t>
            </a:r>
            <a:r>
              <a:rPr lang="es-US" sz="4000" dirty="0" err="1"/>
              <a:t>Other</a:t>
            </a:r>
            <a:r>
              <a:rPr lang="es-US" sz="4000" dirty="0"/>
              <a:t> Services </a:t>
            </a:r>
            <a:endParaRPr lang="en-US" altLang="en-US" sz="4000" dirty="0">
              <a:solidFill>
                <a:srgbClr val="000000"/>
              </a:solidFill>
              <a:ea typeface="ＭＳ Ｐゴシック" panose="020B0600070205080204" pitchFamily="34" charset="-128"/>
            </a:endParaRPr>
          </a:p>
          <a:p>
            <a:pPr marL="571500" indent="-571500" eaLnBrk="1" hangingPunct="1">
              <a:buClr>
                <a:srgbClr val="800000"/>
              </a:buClr>
            </a:pPr>
            <a:r>
              <a:rPr lang="en-US" altLang="en-US" sz="4000" dirty="0">
                <a:solidFill>
                  <a:srgbClr val="000000"/>
                </a:solidFill>
                <a:ea typeface="ＭＳ Ｐゴシック" panose="020B0600070205080204" pitchFamily="34" charset="-128"/>
              </a:rPr>
              <a:t>POC: </a:t>
            </a:r>
            <a:r>
              <a:rPr lang="en-US" sz="4000" dirty="0"/>
              <a:t>Project Objective Indicators </a:t>
            </a:r>
            <a:endParaRPr lang="en-US" altLang="en-US" sz="4000" dirty="0">
              <a:solidFill>
                <a:srgbClr val="000000"/>
              </a:solidFill>
              <a:ea typeface="ＭＳ Ｐゴシック" panose="020B0600070205080204" pitchFamily="34" charset="-128"/>
            </a:endParaRPr>
          </a:p>
          <a:p>
            <a:pPr marL="571500" indent="-571500" eaLnBrk="1" hangingPunct="1">
              <a:buClr>
                <a:srgbClr val="800000"/>
              </a:buClr>
            </a:pPr>
            <a:r>
              <a:rPr lang="en-US" altLang="en-US" sz="4000" dirty="0">
                <a:solidFill>
                  <a:srgbClr val="000000"/>
                </a:solidFill>
                <a:ea typeface="ＭＳ Ｐゴシック" panose="020B0600070205080204" pitchFamily="34" charset="-128"/>
              </a:rPr>
              <a:t>CR: </a:t>
            </a:r>
            <a:r>
              <a:rPr lang="en-US" sz="4000" dirty="0"/>
              <a:t>Completion Rate </a:t>
            </a:r>
            <a:endParaRPr lang="en-US" altLang="en-US" sz="4000" dirty="0">
              <a:solidFill>
                <a:srgbClr val="000000"/>
              </a:solidFill>
              <a:ea typeface="ＭＳ Ｐゴシック" panose="020B0600070205080204" pitchFamily="34" charset="-128"/>
            </a:endParaRPr>
          </a:p>
          <a:p>
            <a:pPr marL="571500" indent="-571500" eaLnBrk="1" hangingPunct="1">
              <a:buClr>
                <a:srgbClr val="800000"/>
              </a:buClr>
            </a:pPr>
            <a:r>
              <a:rPr lang="en-US" altLang="en-US" sz="4000" dirty="0">
                <a:solidFill>
                  <a:srgbClr val="000000"/>
                </a:solidFill>
                <a:ea typeface="ＭＳ Ｐゴシック" panose="020B0600070205080204" pitchFamily="34" charset="-128"/>
              </a:rPr>
              <a:t>POH: </a:t>
            </a:r>
            <a:r>
              <a:rPr lang="en-US" sz="4000" dirty="0"/>
              <a:t>Project Objective (Optional) </a:t>
            </a:r>
          </a:p>
          <a:p>
            <a:pPr marL="571500" indent="-571500" eaLnBrk="1" hangingPunct="1">
              <a:buClr>
                <a:srgbClr val="800000"/>
              </a:buClr>
            </a:pPr>
            <a:endParaRPr lang="en-US" altLang="en-US" sz="2600" dirty="0">
              <a:solidFill>
                <a:srgbClr val="000000"/>
              </a:solidFill>
              <a:ea typeface="ＭＳ Ｐゴシック" panose="020B0600070205080204" pitchFamily="34" charset="-128"/>
            </a:endParaRPr>
          </a:p>
          <a:p>
            <a:pPr marL="0" indent="0" algn="ctr" eaLnBrk="1" hangingPunct="1">
              <a:buClr>
                <a:srgbClr val="800000"/>
              </a:buClr>
              <a:buNone/>
            </a:pPr>
            <a:r>
              <a:rPr lang="en-US" sz="4000" b="1" i="1" dirty="0">
                <a:solidFill>
                  <a:schemeClr val="accent6">
                    <a:lumMod val="50000"/>
                  </a:schemeClr>
                </a:solidFill>
              </a:rPr>
              <a:t> See “Monitoring and Evaluation Resource Guide for OCFT Projects” for detailed descriptions</a:t>
            </a:r>
          </a:p>
          <a:p>
            <a:endParaRPr lang="en-US" dirty="0"/>
          </a:p>
        </p:txBody>
      </p:sp>
      <p:pic>
        <p:nvPicPr>
          <p:cNvPr id="7" name="Picture 6" descr="Screenshot of DOL M&amp;E resource guide. ">
            <a:extLst>
              <a:ext uri="{FF2B5EF4-FFF2-40B4-BE49-F238E27FC236}">
                <a16:creationId xmlns:a16="http://schemas.microsoft.com/office/drawing/2014/main" id="{BDB1DFFE-269E-49F2-AA84-FFEEC944A931}"/>
              </a:ext>
            </a:extLst>
          </p:cNvPr>
          <p:cNvPicPr>
            <a:picLocks noChangeAspect="1"/>
          </p:cNvPicPr>
          <p:nvPr/>
        </p:nvPicPr>
        <p:blipFill>
          <a:blip r:embed="rId3"/>
          <a:stretch>
            <a:fillRect/>
          </a:stretch>
        </p:blipFill>
        <p:spPr>
          <a:xfrm>
            <a:off x="8255753" y="1137573"/>
            <a:ext cx="3242163" cy="4214812"/>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86964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 Capacity ">
            <a:extLst>
              <a:ext uri="{FF2B5EF4-FFF2-40B4-BE49-F238E27FC236}">
                <a16:creationId xmlns:a16="http://schemas.microsoft.com/office/drawing/2014/main" id="{AA5A2B27-8A8B-43EF-AF60-BD11A6E41202}"/>
              </a:ext>
            </a:extLst>
          </p:cNvPr>
          <p:cNvSpPr>
            <a:spLocks noGrp="1"/>
          </p:cNvSpPr>
          <p:nvPr>
            <p:ph type="ctrTitle"/>
          </p:nvPr>
        </p:nvSpPr>
        <p:spPr>
          <a:xfrm>
            <a:off x="580142" y="161932"/>
            <a:ext cx="10295806" cy="961175"/>
          </a:xfrm>
        </p:spPr>
        <p:txBody>
          <a:bodyPr>
            <a:normAutofit/>
          </a:bodyPr>
          <a:lstStyle/>
          <a:p>
            <a:pPr algn="l"/>
            <a:r>
              <a:rPr lang="en-US" sz="4400" dirty="0"/>
              <a:t>C: Capacity </a:t>
            </a:r>
          </a:p>
        </p:txBody>
      </p:sp>
      <p:sp>
        <p:nvSpPr>
          <p:cNvPr id="6" name="TextBox 5" descr="Project Type: Required for Most Recipients&#10;">
            <a:extLst>
              <a:ext uri="{FF2B5EF4-FFF2-40B4-BE49-F238E27FC236}">
                <a16:creationId xmlns:a16="http://schemas.microsoft.com/office/drawing/2014/main" id="{22367CF5-5FA3-43B4-A433-779F93D6875D}"/>
              </a:ext>
            </a:extLst>
          </p:cNvPr>
          <p:cNvSpPr txBox="1"/>
          <p:nvPr/>
        </p:nvSpPr>
        <p:spPr>
          <a:xfrm>
            <a:off x="590775" y="1349755"/>
            <a:ext cx="9562794" cy="523220"/>
          </a:xfrm>
          <a:prstGeom prst="rect">
            <a:avLst/>
          </a:prstGeom>
          <a:noFill/>
        </p:spPr>
        <p:txBody>
          <a:bodyPr wrap="square">
            <a:spAutoFit/>
          </a:bodyPr>
          <a:lstStyle/>
          <a:p>
            <a:r>
              <a:rPr lang="en-US" sz="2800" b="1" dirty="0">
                <a:solidFill>
                  <a:schemeClr val="accent6">
                    <a:lumMod val="50000"/>
                  </a:schemeClr>
                </a:solidFill>
              </a:rPr>
              <a:t>Project Type: Required for Most Recipients</a:t>
            </a:r>
          </a:p>
        </p:txBody>
      </p:sp>
      <p:sp>
        <p:nvSpPr>
          <p:cNvPr id="3" name="Content Placeholder 2" descr="C1: Number (#) of countries with increased capacity to address child labor, forced labor, trafficking in persons, or other violations of workers’ rights&#10; - Reported on only when the final outcome is achieved&#10; - Reported on only if the grantee has played a substantive role&#10;">
            <a:extLst>
              <a:ext uri="{FF2B5EF4-FFF2-40B4-BE49-F238E27FC236}">
                <a16:creationId xmlns:a16="http://schemas.microsoft.com/office/drawing/2014/main" id="{899D53A3-0873-4795-B6D8-E299669A3614}"/>
              </a:ext>
            </a:extLst>
          </p:cNvPr>
          <p:cNvSpPr>
            <a:spLocks noGrp="1"/>
          </p:cNvSpPr>
          <p:nvPr>
            <p:ph sz="quarter" idx="13"/>
          </p:nvPr>
        </p:nvSpPr>
        <p:spPr>
          <a:xfrm>
            <a:off x="601409" y="2008180"/>
            <a:ext cx="10477270" cy="2650448"/>
          </a:xfrm>
        </p:spPr>
        <p:txBody>
          <a:bodyPr>
            <a:normAutofit/>
          </a:bodyPr>
          <a:lstStyle/>
          <a:p>
            <a:pPr marL="0" indent="0">
              <a:buClr>
                <a:srgbClr val="800000"/>
              </a:buClr>
              <a:buNone/>
            </a:pPr>
            <a:r>
              <a:rPr lang="en-US" altLang="en-US" dirty="0">
                <a:solidFill>
                  <a:srgbClr val="000000"/>
                </a:solidFill>
                <a:ea typeface="ＭＳ Ｐゴシック" panose="020B0600070205080204" pitchFamily="34" charset="-128"/>
              </a:rPr>
              <a:t>C1: </a:t>
            </a:r>
            <a:r>
              <a:rPr lang="en-US" dirty="0"/>
              <a:t>Number (#) of countries with increased capacity to address child labor, forced labor, trafficking in persons, or other violations of workers’ rights</a:t>
            </a:r>
          </a:p>
          <a:p>
            <a:pPr marL="0" indent="0">
              <a:buClr>
                <a:srgbClr val="800000"/>
              </a:buClr>
              <a:buNone/>
            </a:pPr>
            <a:r>
              <a:rPr lang="en-US" dirty="0"/>
              <a:t>	- Reported on only when the final outcome is achieved</a:t>
            </a:r>
          </a:p>
          <a:p>
            <a:pPr marL="0" indent="0">
              <a:buClr>
                <a:srgbClr val="800000"/>
              </a:buClr>
              <a:buNone/>
            </a:pPr>
            <a:r>
              <a:rPr lang="en-US" dirty="0"/>
              <a:t>	- Reported on only if the grantee has played a substantive role</a:t>
            </a:r>
          </a:p>
          <a:p>
            <a:pPr marL="0" indent="0">
              <a:buClr>
                <a:srgbClr val="800000"/>
              </a:buClr>
              <a:buNone/>
            </a:pPr>
            <a:endParaRPr lang="en-US" dirty="0"/>
          </a:p>
          <a:p>
            <a:pPr marL="571500" indent="-571500">
              <a:buClr>
                <a:srgbClr val="800000"/>
              </a:buClr>
            </a:pPr>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7623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 Types of Country Capacity ">
            <a:extLst>
              <a:ext uri="{FF2B5EF4-FFF2-40B4-BE49-F238E27FC236}">
                <a16:creationId xmlns:a16="http://schemas.microsoft.com/office/drawing/2014/main" id="{AA5A2B27-8A8B-43EF-AF60-BD11A6E41202}"/>
              </a:ext>
            </a:extLst>
          </p:cNvPr>
          <p:cNvSpPr>
            <a:spLocks noGrp="1"/>
          </p:cNvSpPr>
          <p:nvPr>
            <p:ph type="ctrTitle"/>
          </p:nvPr>
        </p:nvSpPr>
        <p:spPr>
          <a:xfrm>
            <a:off x="580142" y="161932"/>
            <a:ext cx="10295806" cy="961175"/>
          </a:xfrm>
        </p:spPr>
        <p:txBody>
          <a:bodyPr>
            <a:normAutofit/>
          </a:bodyPr>
          <a:lstStyle/>
          <a:p>
            <a:pPr algn="l"/>
            <a:r>
              <a:rPr lang="en-US" sz="4400" dirty="0"/>
              <a:t>C: Types of Country Capacity </a:t>
            </a:r>
          </a:p>
        </p:txBody>
      </p:sp>
      <p:sp>
        <p:nvSpPr>
          <p:cNvPr id="7" name="Content Placeholder 2" descr="1) Adaption of legal framework to meet international labor standards; &#10;2) Formulation and adoption of policies, plans, or programs to combat child labor, forced labor, trafficking in persons, or other violations of workers’ rights; &#10;3) Inclusion of child labor, forced labor, trafficking in persons, or other violations of workers’ rights concerns in relevant development, education, anti-poverty, and other social policies and programs; &#10;4) Establishment of a labor monitoring system;&#10;5) Institutionalization of research relating to child labor, forced labor, trafficking in persons, or other violations of workers’ rights (including evaluation and data collection); and&#10; 6) Institutionalization of training on child labor, forced labor, trafficking in persons, or other violations of workers’ training. &#10;">
            <a:extLst>
              <a:ext uri="{FF2B5EF4-FFF2-40B4-BE49-F238E27FC236}">
                <a16:creationId xmlns:a16="http://schemas.microsoft.com/office/drawing/2014/main" id="{026DFF0F-6192-465C-9E04-254312D2C7D0}"/>
              </a:ext>
            </a:extLst>
          </p:cNvPr>
          <p:cNvSpPr txBox="1">
            <a:spLocks/>
          </p:cNvSpPr>
          <p:nvPr/>
        </p:nvSpPr>
        <p:spPr>
          <a:xfrm>
            <a:off x="556846" y="1388030"/>
            <a:ext cx="11383108" cy="45796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00000"/>
              </a:buClr>
              <a:buNone/>
            </a:pPr>
            <a:r>
              <a:rPr lang="en-US" sz="2400" dirty="0"/>
              <a:t>1</a:t>
            </a:r>
            <a:r>
              <a:rPr lang="en-US" sz="2400" u="sng" dirty="0"/>
              <a:t>) Adaption of legal framework </a:t>
            </a:r>
            <a:r>
              <a:rPr lang="en-US" sz="2400" dirty="0"/>
              <a:t>to meet international labor standards; </a:t>
            </a:r>
          </a:p>
          <a:p>
            <a:pPr marL="0" indent="0">
              <a:buClr>
                <a:srgbClr val="800000"/>
              </a:buClr>
              <a:buNone/>
            </a:pPr>
            <a:r>
              <a:rPr lang="en-US" sz="2400" dirty="0"/>
              <a:t>2) </a:t>
            </a:r>
            <a:r>
              <a:rPr lang="en-US" sz="2400" u="sng" dirty="0"/>
              <a:t>Formulation and adoption of policies, plans, or programs </a:t>
            </a:r>
            <a:r>
              <a:rPr lang="en-US" sz="2400" dirty="0"/>
              <a:t>to combat child labor, forced labor, trafficking in persons, or other violations of workers’ rights; </a:t>
            </a:r>
          </a:p>
          <a:p>
            <a:pPr marL="0" indent="0">
              <a:buClr>
                <a:srgbClr val="800000"/>
              </a:buClr>
              <a:buNone/>
            </a:pPr>
            <a:r>
              <a:rPr lang="en-US" sz="2400" dirty="0"/>
              <a:t>3) </a:t>
            </a:r>
            <a:r>
              <a:rPr lang="en-US" sz="2400" u="sng" dirty="0"/>
              <a:t>Inclusion </a:t>
            </a:r>
            <a:r>
              <a:rPr lang="en-US" sz="2400" dirty="0"/>
              <a:t>of child labor, forced labor, trafficking in persons, or other violations of workers’ rights concerns </a:t>
            </a:r>
            <a:r>
              <a:rPr lang="en-US" sz="2400" u="sng" dirty="0"/>
              <a:t>in relevant </a:t>
            </a:r>
            <a:r>
              <a:rPr lang="en-US" sz="2400" dirty="0"/>
              <a:t>development, education, anti-poverty, and other </a:t>
            </a:r>
            <a:r>
              <a:rPr lang="en-US" sz="2400" u="sng" dirty="0"/>
              <a:t>social policies and programs</a:t>
            </a:r>
            <a:r>
              <a:rPr lang="en-US" sz="2400" dirty="0"/>
              <a:t>; </a:t>
            </a:r>
          </a:p>
          <a:p>
            <a:pPr marL="0" indent="0">
              <a:buClr>
                <a:srgbClr val="800000"/>
              </a:buClr>
              <a:buNone/>
            </a:pPr>
            <a:r>
              <a:rPr lang="en-US" sz="2400" dirty="0"/>
              <a:t>4) Establishment of a </a:t>
            </a:r>
            <a:r>
              <a:rPr lang="en-US" sz="2400" u="sng" dirty="0"/>
              <a:t>labor monitoring system;</a:t>
            </a:r>
          </a:p>
          <a:p>
            <a:pPr marL="0" indent="0">
              <a:buClr>
                <a:srgbClr val="800000"/>
              </a:buClr>
              <a:buNone/>
            </a:pPr>
            <a:r>
              <a:rPr lang="en-US" sz="2400" dirty="0"/>
              <a:t>5) </a:t>
            </a:r>
            <a:r>
              <a:rPr lang="en-US" sz="2400" u="sng" dirty="0"/>
              <a:t>Institutionalization of research </a:t>
            </a:r>
            <a:r>
              <a:rPr lang="en-US" sz="2400" dirty="0"/>
              <a:t>relating to child labor, forced labor, trafficking in persons, or other violations of workers’ rights (including evaluation and data collection); and</a:t>
            </a:r>
          </a:p>
          <a:p>
            <a:pPr marL="0" indent="0">
              <a:buClr>
                <a:srgbClr val="800000"/>
              </a:buClr>
              <a:buNone/>
            </a:pPr>
            <a:r>
              <a:rPr lang="en-US" sz="2400" dirty="0"/>
              <a:t> 6</a:t>
            </a:r>
            <a:r>
              <a:rPr lang="en-US" sz="2400" u="sng" dirty="0"/>
              <a:t>) Institutionalization of training</a:t>
            </a:r>
            <a:r>
              <a:rPr lang="en-US" sz="2400" dirty="0"/>
              <a:t> on child labor, forced labor, trafficking in persons, or other violations of workers’ training. </a:t>
            </a:r>
            <a:endParaRPr lang="en-US" sz="2400" u="sng"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97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 Education">
            <a:extLst>
              <a:ext uri="{FF2B5EF4-FFF2-40B4-BE49-F238E27FC236}">
                <a16:creationId xmlns:a16="http://schemas.microsoft.com/office/drawing/2014/main" id="{AA5A2B27-8A8B-43EF-AF60-BD11A6E41202}"/>
              </a:ext>
            </a:extLst>
          </p:cNvPr>
          <p:cNvSpPr>
            <a:spLocks noGrp="1"/>
          </p:cNvSpPr>
          <p:nvPr>
            <p:ph type="ctrTitle"/>
          </p:nvPr>
        </p:nvSpPr>
        <p:spPr>
          <a:xfrm>
            <a:off x="518048" y="139960"/>
            <a:ext cx="4246458" cy="961175"/>
          </a:xfrm>
        </p:spPr>
        <p:txBody>
          <a:bodyPr>
            <a:normAutofit/>
          </a:bodyPr>
          <a:lstStyle/>
          <a:p>
            <a:pPr algn="l"/>
            <a:r>
              <a:rPr lang="en-US" sz="4400" dirty="0"/>
              <a:t>E: Education</a:t>
            </a:r>
          </a:p>
        </p:txBody>
      </p:sp>
      <p:sp>
        <p:nvSpPr>
          <p:cNvPr id="9" name="Rectangle 8" descr="Projects providing education services&#10;">
            <a:extLst>
              <a:ext uri="{FF2B5EF4-FFF2-40B4-BE49-F238E27FC236}">
                <a16:creationId xmlns:a16="http://schemas.microsoft.com/office/drawing/2014/main" id="{6F16FB16-7886-44F1-8FF0-F336E59CC351}"/>
              </a:ext>
            </a:extLst>
          </p:cNvPr>
          <p:cNvSpPr/>
          <p:nvPr/>
        </p:nvSpPr>
        <p:spPr>
          <a:xfrm>
            <a:off x="518047" y="1396649"/>
            <a:ext cx="5932329" cy="461665"/>
          </a:xfrm>
          <a:prstGeom prst="rect">
            <a:avLst/>
          </a:prstGeom>
        </p:spPr>
        <p:txBody>
          <a:bodyPr wrap="square">
            <a:spAutoFit/>
          </a:bodyPr>
          <a:lstStyle/>
          <a:p>
            <a:r>
              <a:rPr lang="en-US"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Projects providing education services</a:t>
            </a:r>
            <a:endParaRPr lang="en-US" sz="2400" b="1" dirty="0">
              <a:solidFill>
                <a:schemeClr val="accent6">
                  <a:lumMod val="50000"/>
                </a:schemeClr>
              </a:solidFill>
            </a:endParaRPr>
          </a:p>
        </p:txBody>
      </p:sp>
      <p:sp>
        <p:nvSpPr>
          <p:cNvPr id="3" name="Content Placeholder 2" descr="E1. # of children engaged in or at high-risk of entering child labor provided an education or training service &#10;E2. # of children engaged in or at high risk of entering child labor provided formal education services &#10;E3. # of children engaged in or at high risk of entering child labor provided non-formal educational services &#10;E4. # of children engaged in or at high risk of entering in child labor provided vocational training services&#10;">
            <a:extLst>
              <a:ext uri="{FF2B5EF4-FFF2-40B4-BE49-F238E27FC236}">
                <a16:creationId xmlns:a16="http://schemas.microsoft.com/office/drawing/2014/main" id="{899D53A3-0873-4795-B6D8-E299669A3614}"/>
              </a:ext>
            </a:extLst>
          </p:cNvPr>
          <p:cNvSpPr>
            <a:spLocks noGrp="1"/>
          </p:cNvSpPr>
          <p:nvPr>
            <p:ph sz="quarter" idx="13"/>
          </p:nvPr>
        </p:nvSpPr>
        <p:spPr>
          <a:xfrm>
            <a:off x="518047" y="1957192"/>
            <a:ext cx="10577453" cy="3634327"/>
          </a:xfrm>
        </p:spPr>
        <p:txBody>
          <a:bodyPr>
            <a:normAutofit/>
          </a:bodyPr>
          <a:lstStyle/>
          <a:p>
            <a:pPr marL="515938" indent="-515938">
              <a:buNone/>
            </a:pPr>
            <a:r>
              <a:rPr lang="en-US" dirty="0"/>
              <a:t>E1. # of children engaged in or at high-risk of entering child labor </a:t>
            </a:r>
            <a:r>
              <a:rPr lang="en-US" u="sng" dirty="0"/>
              <a:t>provided an education or training service </a:t>
            </a:r>
          </a:p>
          <a:p>
            <a:pPr marL="969963" indent="-400050">
              <a:buNone/>
              <a:tabLst>
                <a:tab pos="512763" algn="l"/>
              </a:tabLst>
            </a:pPr>
            <a:r>
              <a:rPr lang="en-US" dirty="0"/>
              <a:t>E2. # of children engaged in or at high risk of entering child labor </a:t>
            </a:r>
            <a:r>
              <a:rPr lang="en-US" u="sng" dirty="0"/>
              <a:t>provided formal education services </a:t>
            </a:r>
          </a:p>
          <a:p>
            <a:pPr marL="969963" indent="-400050">
              <a:buNone/>
              <a:tabLst>
                <a:tab pos="512763" algn="l"/>
              </a:tabLst>
            </a:pPr>
            <a:r>
              <a:rPr lang="en-US" dirty="0"/>
              <a:t>E3. # of children engaged in or at high risk of entering child labor </a:t>
            </a:r>
            <a:r>
              <a:rPr lang="en-US" u="sng" dirty="0"/>
              <a:t>provided non-formal educational services </a:t>
            </a:r>
          </a:p>
          <a:p>
            <a:pPr marL="969963" indent="-400050">
              <a:buNone/>
              <a:tabLst>
                <a:tab pos="512763" algn="l"/>
              </a:tabLst>
            </a:pPr>
            <a:r>
              <a:rPr lang="en-US" dirty="0"/>
              <a:t>E4. # of children engaged in or at high risk of entering in child labor </a:t>
            </a:r>
            <a:r>
              <a:rPr lang="en-US" u="sng" dirty="0"/>
              <a:t>provided vocational training services</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8163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2-4 Examples">
            <a:extLst>
              <a:ext uri="{FF2B5EF4-FFF2-40B4-BE49-F238E27FC236}">
                <a16:creationId xmlns:a16="http://schemas.microsoft.com/office/drawing/2014/main" id="{AA5A2B27-8A8B-43EF-AF60-BD11A6E41202}"/>
              </a:ext>
            </a:extLst>
          </p:cNvPr>
          <p:cNvSpPr>
            <a:spLocks noGrp="1"/>
          </p:cNvSpPr>
          <p:nvPr>
            <p:ph type="ctrTitle"/>
          </p:nvPr>
        </p:nvSpPr>
        <p:spPr>
          <a:xfrm>
            <a:off x="518047" y="139960"/>
            <a:ext cx="10577453" cy="961175"/>
          </a:xfrm>
        </p:spPr>
        <p:txBody>
          <a:bodyPr>
            <a:normAutofit/>
          </a:bodyPr>
          <a:lstStyle/>
          <a:p>
            <a:pPr algn="l"/>
            <a:r>
              <a:rPr lang="en-US" sz="4400" dirty="0"/>
              <a:t>E2-4 Examples</a:t>
            </a:r>
          </a:p>
        </p:txBody>
      </p:sp>
      <p:sp>
        <p:nvSpPr>
          <p:cNvPr id="9" name="Rectangle 8" descr="Projects providing education services&#10;">
            <a:extLst>
              <a:ext uri="{FF2B5EF4-FFF2-40B4-BE49-F238E27FC236}">
                <a16:creationId xmlns:a16="http://schemas.microsoft.com/office/drawing/2014/main" id="{6F16FB16-7886-44F1-8FF0-F336E59CC351}"/>
              </a:ext>
            </a:extLst>
          </p:cNvPr>
          <p:cNvSpPr/>
          <p:nvPr/>
        </p:nvSpPr>
        <p:spPr>
          <a:xfrm>
            <a:off x="518047" y="1396649"/>
            <a:ext cx="5932329" cy="461665"/>
          </a:xfrm>
          <a:prstGeom prst="rect">
            <a:avLst/>
          </a:prstGeom>
        </p:spPr>
        <p:txBody>
          <a:bodyPr wrap="square">
            <a:spAutoFit/>
          </a:bodyPr>
          <a:lstStyle/>
          <a:p>
            <a:r>
              <a:rPr lang="en-US"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Projects providing education services</a:t>
            </a:r>
            <a:endParaRPr lang="en-US" sz="2400" b="1" dirty="0">
              <a:solidFill>
                <a:schemeClr val="accent6">
                  <a:lumMod val="50000"/>
                </a:schemeClr>
              </a:solidFill>
            </a:endParaRPr>
          </a:p>
        </p:txBody>
      </p:sp>
      <p:sp>
        <p:nvSpPr>
          <p:cNvPr id="6" name="Content Placeholder 2" descr="E2 (Formal):  &#10;Financial support (e.g., scholarships or payment of school fees and/or transportation costs), &#10;Goods (e.g., school uniforms, books/learning materials and other school supplies), &#10;Services (e.g., assistance procuring a birth certificate so a child may attend formal school, after-school programs provided or recognized by the government).&#10;&#10;E3 (Non-formal):  Literacy, mainstreaming education, accelerated learning, community-based education, bridge courses, remedial education, life skills, etc. &#10;&#10;E4 (Vocational):   Safe Youth at Work carpentry program; electrician apprenticeships, etc. &#10;">
            <a:extLst>
              <a:ext uri="{FF2B5EF4-FFF2-40B4-BE49-F238E27FC236}">
                <a16:creationId xmlns:a16="http://schemas.microsoft.com/office/drawing/2014/main" id="{6CD3EDFC-9CA0-46B9-BED5-E89EF2E53B3F}"/>
              </a:ext>
            </a:extLst>
          </p:cNvPr>
          <p:cNvSpPr>
            <a:spLocks noGrp="1"/>
          </p:cNvSpPr>
          <p:nvPr>
            <p:ph sz="quarter" idx="13"/>
          </p:nvPr>
        </p:nvSpPr>
        <p:spPr>
          <a:xfrm>
            <a:off x="601407" y="2008180"/>
            <a:ext cx="11372420" cy="3959484"/>
          </a:xfrm>
        </p:spPr>
        <p:txBody>
          <a:bodyPr>
            <a:normAutofit fontScale="85000" lnSpcReduction="20000"/>
          </a:bodyPr>
          <a:lstStyle/>
          <a:p>
            <a:pPr marL="0" indent="0">
              <a:buClr>
                <a:srgbClr val="800000"/>
              </a:buClr>
              <a:buNone/>
            </a:pPr>
            <a:r>
              <a:rPr lang="en-US" altLang="en-US" b="1" dirty="0">
                <a:solidFill>
                  <a:srgbClr val="000000"/>
                </a:solidFill>
                <a:ea typeface="ＭＳ Ｐゴシック" panose="020B0600070205080204" pitchFamily="34" charset="-128"/>
              </a:rPr>
              <a:t>E2</a:t>
            </a:r>
            <a:r>
              <a:rPr lang="en-US" altLang="en-US" dirty="0">
                <a:solidFill>
                  <a:srgbClr val="000000"/>
                </a:solidFill>
                <a:ea typeface="ＭＳ Ｐゴシック" panose="020B0600070205080204" pitchFamily="34" charset="-128"/>
              </a:rPr>
              <a:t> (Formal):  </a:t>
            </a:r>
          </a:p>
          <a:p>
            <a:pPr>
              <a:buClr>
                <a:srgbClr val="800000"/>
              </a:buClr>
            </a:pPr>
            <a:r>
              <a:rPr lang="en-US" altLang="en-US" dirty="0">
                <a:solidFill>
                  <a:srgbClr val="000000"/>
                </a:solidFill>
                <a:ea typeface="ＭＳ Ｐゴシック" panose="020B0600070205080204" pitchFamily="34" charset="-128"/>
              </a:rPr>
              <a:t>Financial support (e.g., s</a:t>
            </a:r>
            <a:r>
              <a:rPr lang="en-US" dirty="0"/>
              <a:t>cholarships or payment of school fees and/or transportation costs), </a:t>
            </a:r>
          </a:p>
          <a:p>
            <a:pPr>
              <a:buClr>
                <a:srgbClr val="800000"/>
              </a:buClr>
            </a:pPr>
            <a:r>
              <a:rPr lang="en-US" dirty="0"/>
              <a:t>Goods (e.g., school uniforms, books/learning materials and other school supplies), </a:t>
            </a:r>
          </a:p>
          <a:p>
            <a:pPr>
              <a:buClr>
                <a:srgbClr val="800000"/>
              </a:buClr>
            </a:pPr>
            <a:r>
              <a:rPr lang="en-US" dirty="0"/>
              <a:t>Services (e.g., assistance procuring a birth certificate so a child may attend formal school, after-school programs provided or recognized by the government).</a:t>
            </a:r>
          </a:p>
          <a:p>
            <a:pPr marL="0" indent="0">
              <a:buClr>
                <a:srgbClr val="800000"/>
              </a:buClr>
              <a:buNone/>
            </a:pPr>
            <a:endParaRPr lang="en-US" altLang="en-US" dirty="0">
              <a:solidFill>
                <a:srgbClr val="000000"/>
              </a:solidFill>
              <a:ea typeface="ＭＳ Ｐゴシック" panose="020B0600070205080204" pitchFamily="34" charset="-128"/>
            </a:endParaRPr>
          </a:p>
          <a:p>
            <a:pPr marL="0" indent="0">
              <a:buClr>
                <a:srgbClr val="800000"/>
              </a:buClr>
              <a:buNone/>
            </a:pPr>
            <a:r>
              <a:rPr lang="en-US" altLang="en-US" b="1" dirty="0">
                <a:solidFill>
                  <a:srgbClr val="000000"/>
                </a:solidFill>
                <a:ea typeface="ＭＳ Ｐゴシック" panose="020B0600070205080204" pitchFamily="34" charset="-128"/>
              </a:rPr>
              <a:t>E3</a:t>
            </a:r>
            <a:r>
              <a:rPr lang="en-US" altLang="en-US" dirty="0">
                <a:solidFill>
                  <a:srgbClr val="000000"/>
                </a:solidFill>
                <a:ea typeface="ＭＳ Ｐゴシック" panose="020B0600070205080204" pitchFamily="34" charset="-128"/>
              </a:rPr>
              <a:t> (Non-formal):  Li</a:t>
            </a:r>
            <a:r>
              <a:rPr lang="en-US" dirty="0"/>
              <a:t>teracy, mainstreaming education, accelerated learning, community-based education, bridge courses, remedial education, life skills, etc. </a:t>
            </a:r>
          </a:p>
          <a:p>
            <a:pPr marL="571500" indent="-571500">
              <a:buClr>
                <a:srgbClr val="800000"/>
              </a:buClr>
            </a:pPr>
            <a:endParaRPr lang="en-US" dirty="0"/>
          </a:p>
          <a:p>
            <a:pPr marL="0" indent="0">
              <a:buClr>
                <a:srgbClr val="800000"/>
              </a:buClr>
              <a:buNone/>
            </a:pPr>
            <a:r>
              <a:rPr lang="en-US" b="1" dirty="0"/>
              <a:t>E4</a:t>
            </a:r>
            <a:r>
              <a:rPr lang="en-US" dirty="0"/>
              <a:t> (Vocational):   Safe Youth at Work carpentry program; electrician apprenticeships, etc. </a:t>
            </a:r>
          </a:p>
          <a:p>
            <a:pPr marL="571500" indent="-571500">
              <a:buClr>
                <a:srgbClr val="800000"/>
              </a:buClr>
            </a:pPr>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53120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L: Livelihood">
            <a:extLst>
              <a:ext uri="{FF2B5EF4-FFF2-40B4-BE49-F238E27FC236}">
                <a16:creationId xmlns:a16="http://schemas.microsoft.com/office/drawing/2014/main" id="{AA5A2B27-8A8B-43EF-AF60-BD11A6E41202}"/>
              </a:ext>
            </a:extLst>
          </p:cNvPr>
          <p:cNvSpPr>
            <a:spLocks noGrp="1"/>
          </p:cNvSpPr>
          <p:nvPr>
            <p:ph type="ctrTitle"/>
          </p:nvPr>
        </p:nvSpPr>
        <p:spPr>
          <a:xfrm>
            <a:off x="531845" y="77956"/>
            <a:ext cx="10328046" cy="961175"/>
          </a:xfrm>
        </p:spPr>
        <p:txBody>
          <a:bodyPr>
            <a:normAutofit/>
          </a:bodyPr>
          <a:lstStyle/>
          <a:p>
            <a:pPr algn="l"/>
            <a:r>
              <a:rPr lang="en-US" sz="4400" dirty="0"/>
              <a:t>L: Livelihood</a:t>
            </a:r>
          </a:p>
        </p:txBody>
      </p:sp>
      <p:sp>
        <p:nvSpPr>
          <p:cNvPr id="7" name="Rectangle 6" descr="Projects providing livelihood services&#10;">
            <a:extLst>
              <a:ext uri="{FF2B5EF4-FFF2-40B4-BE49-F238E27FC236}">
                <a16:creationId xmlns:a16="http://schemas.microsoft.com/office/drawing/2014/main" id="{A415DA40-BBEE-496E-84A7-3705D1D58055}"/>
              </a:ext>
            </a:extLst>
          </p:cNvPr>
          <p:cNvSpPr/>
          <p:nvPr/>
        </p:nvSpPr>
        <p:spPr>
          <a:xfrm>
            <a:off x="531845" y="1345527"/>
            <a:ext cx="5693866" cy="523220"/>
          </a:xfrm>
          <a:prstGeom prst="rect">
            <a:avLst/>
          </a:prstGeom>
        </p:spPr>
        <p:txBody>
          <a:bodyPr wrap="none">
            <a:spAutoFit/>
          </a:bodyPr>
          <a:lstStyle/>
          <a:p>
            <a:r>
              <a:rPr lang="en-US" sz="2800" b="1" dirty="0">
                <a:solidFill>
                  <a:schemeClr val="accent6">
                    <a:lumMod val="50000"/>
                  </a:schemeClr>
                </a:solidFill>
                <a:ea typeface="Times New Roman" panose="02020603050405020304" pitchFamily="18" charset="0"/>
                <a:cs typeface="Times New Roman" panose="02020603050405020304" pitchFamily="18" charset="0"/>
              </a:rPr>
              <a:t>Projects </a:t>
            </a:r>
            <a:r>
              <a:rPr lang="en-US" sz="2800" b="1" dirty="0">
                <a:solidFill>
                  <a:schemeClr val="accent6">
                    <a:lumMod val="50000"/>
                  </a:schemeClr>
                </a:solidFill>
              </a:rPr>
              <a:t>providing livelihood services</a:t>
            </a:r>
          </a:p>
        </p:txBody>
      </p:sp>
      <p:sp>
        <p:nvSpPr>
          <p:cNvPr id="3" name="Content Placeholder 2" descr="L1. # of households receiving livelihood services&#10;L2. # of adults provided employment services &#10;L3. # of children provided employment services (15 – 17 year)&#10;L4. # of adults provided economic strengthening services&#10;(e.g. VSLA, loan programs, cooperatives, etc.)&#10;L5. # of adults provided other livelihood services&#10;L6. # of individuals provided with a livelihood service&#10;">
            <a:extLst>
              <a:ext uri="{FF2B5EF4-FFF2-40B4-BE49-F238E27FC236}">
                <a16:creationId xmlns:a16="http://schemas.microsoft.com/office/drawing/2014/main" id="{899D53A3-0873-4795-B6D8-E299669A3614}"/>
              </a:ext>
            </a:extLst>
          </p:cNvPr>
          <p:cNvSpPr>
            <a:spLocks noGrp="1"/>
          </p:cNvSpPr>
          <p:nvPr>
            <p:ph sz="quarter" idx="13"/>
          </p:nvPr>
        </p:nvSpPr>
        <p:spPr>
          <a:xfrm>
            <a:off x="531845" y="2175144"/>
            <a:ext cx="9009197" cy="3708822"/>
          </a:xfrm>
        </p:spPr>
        <p:txBody>
          <a:bodyPr>
            <a:normAutofit/>
          </a:bodyPr>
          <a:lstStyle/>
          <a:p>
            <a:pPr marL="0" indent="0">
              <a:buNone/>
            </a:pPr>
            <a:r>
              <a:rPr lang="en-US" dirty="0"/>
              <a:t>L1. </a:t>
            </a:r>
            <a:r>
              <a:rPr lang="en-US" u="sng" dirty="0"/>
              <a:t># of households </a:t>
            </a:r>
            <a:r>
              <a:rPr lang="en-US" dirty="0"/>
              <a:t>receiving livelihood services</a:t>
            </a:r>
          </a:p>
          <a:p>
            <a:pPr marL="969963" indent="-512763">
              <a:buNone/>
            </a:pPr>
            <a:r>
              <a:rPr lang="en-US" dirty="0"/>
              <a:t>L2. # of adults provided employment services </a:t>
            </a:r>
          </a:p>
          <a:p>
            <a:pPr marL="969963" indent="-512763">
              <a:buNone/>
            </a:pPr>
            <a:r>
              <a:rPr lang="en-US" dirty="0"/>
              <a:t>L3. # of children provided employment services </a:t>
            </a:r>
            <a:r>
              <a:rPr lang="en-US" sz="2000" dirty="0"/>
              <a:t>(15 – 17 year)</a:t>
            </a:r>
          </a:p>
          <a:p>
            <a:pPr marL="969963" indent="-512763">
              <a:buNone/>
            </a:pPr>
            <a:r>
              <a:rPr lang="en-US" dirty="0"/>
              <a:t>L4. # of adults provided economic strengthening services</a:t>
            </a:r>
          </a:p>
          <a:p>
            <a:pPr marL="1484313" indent="-457200">
              <a:buNone/>
            </a:pPr>
            <a:r>
              <a:rPr lang="en-US" sz="2000" dirty="0"/>
              <a:t>(e.g., VSLA, loan programs, cooperatives, etc.)</a:t>
            </a:r>
          </a:p>
          <a:p>
            <a:pPr marL="969963" indent="-512763">
              <a:buNone/>
            </a:pPr>
            <a:r>
              <a:rPr lang="en-US" dirty="0"/>
              <a:t>L5. # of adults provided other livelihood services</a:t>
            </a:r>
          </a:p>
          <a:p>
            <a:pPr marL="969963" indent="-969963">
              <a:buNone/>
            </a:pPr>
            <a:r>
              <a:rPr lang="en-US" dirty="0"/>
              <a:t>L6. </a:t>
            </a:r>
            <a:r>
              <a:rPr lang="en-US" u="sng" dirty="0"/>
              <a:t># of individuals</a:t>
            </a:r>
            <a:r>
              <a:rPr lang="en-US" dirty="0"/>
              <a:t> provided with a livelihood service</a:t>
            </a:r>
          </a:p>
          <a:p>
            <a:pPr marL="515938" indent="-515938">
              <a:buNone/>
            </a:pPr>
            <a:endParaRPr lang="en-US" u="sng" dirty="0"/>
          </a:p>
        </p:txBody>
      </p:sp>
      <p:sp>
        <p:nvSpPr>
          <p:cNvPr id="5" name="Right Brace 4" descr="Brace between indicators and examples">
            <a:extLst>
              <a:ext uri="{FF2B5EF4-FFF2-40B4-BE49-F238E27FC236}">
                <a16:creationId xmlns:a16="http://schemas.microsoft.com/office/drawing/2014/main" id="{0F7B8636-DA7A-4EE5-B510-7348AE583BEA}"/>
              </a:ext>
              <a:ext uri="{C183D7F6-B498-43B3-948B-1728B52AA6E4}">
                <adec:decorative xmlns:adec="http://schemas.microsoft.com/office/drawing/2017/decorative" val="0"/>
              </a:ext>
            </a:extLst>
          </p:cNvPr>
          <p:cNvSpPr/>
          <p:nvPr/>
        </p:nvSpPr>
        <p:spPr>
          <a:xfrm>
            <a:off x="9541042" y="2815389"/>
            <a:ext cx="252663" cy="8301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descr="(e.g., financial literacy, vocational training, etc.)&#10;">
            <a:extLst>
              <a:ext uri="{FF2B5EF4-FFF2-40B4-BE49-F238E27FC236}">
                <a16:creationId xmlns:a16="http://schemas.microsoft.com/office/drawing/2014/main" id="{ADD4B1A0-0773-4145-895E-D7E5241D9ADC}"/>
              </a:ext>
            </a:extLst>
          </p:cNvPr>
          <p:cNvSpPr txBox="1"/>
          <p:nvPr/>
        </p:nvSpPr>
        <p:spPr>
          <a:xfrm>
            <a:off x="9843949" y="2863515"/>
            <a:ext cx="2223726" cy="1200329"/>
          </a:xfrm>
          <a:prstGeom prst="rect">
            <a:avLst/>
          </a:prstGeom>
          <a:noFill/>
        </p:spPr>
        <p:txBody>
          <a:bodyPr wrap="square" rtlCol="0">
            <a:spAutoFit/>
          </a:bodyPr>
          <a:lstStyle/>
          <a:p>
            <a:r>
              <a:rPr lang="en-US" sz="1800" dirty="0"/>
              <a:t>(e.g., financial literacy, vocational training, etc.)</a:t>
            </a:r>
          </a:p>
          <a:p>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599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 Training">
            <a:extLst>
              <a:ext uri="{FF2B5EF4-FFF2-40B4-BE49-F238E27FC236}">
                <a16:creationId xmlns:a16="http://schemas.microsoft.com/office/drawing/2014/main" id="{AA5A2B27-8A8B-43EF-AF60-BD11A6E41202}"/>
              </a:ext>
            </a:extLst>
          </p:cNvPr>
          <p:cNvSpPr>
            <a:spLocks noGrp="1"/>
          </p:cNvSpPr>
          <p:nvPr>
            <p:ph type="ctrTitle"/>
          </p:nvPr>
        </p:nvSpPr>
        <p:spPr>
          <a:xfrm>
            <a:off x="464695" y="114359"/>
            <a:ext cx="10458829" cy="961175"/>
          </a:xfrm>
        </p:spPr>
        <p:txBody>
          <a:bodyPr>
            <a:normAutofit/>
          </a:bodyPr>
          <a:lstStyle/>
          <a:p>
            <a:pPr algn="l"/>
            <a:r>
              <a:rPr lang="en-US" sz="4400" dirty="0"/>
              <a:t>T: Training</a:t>
            </a:r>
          </a:p>
        </p:txBody>
      </p:sp>
      <p:sp>
        <p:nvSpPr>
          <p:cNvPr id="7" name="Rectangle 6" descr="Projects providing trainings in response to capacity-building needs&#10;">
            <a:extLst>
              <a:ext uri="{FF2B5EF4-FFF2-40B4-BE49-F238E27FC236}">
                <a16:creationId xmlns:a16="http://schemas.microsoft.com/office/drawing/2014/main" id="{F6647AB9-462A-4332-9F7F-AE46A063AB87}"/>
              </a:ext>
            </a:extLst>
          </p:cNvPr>
          <p:cNvSpPr/>
          <p:nvPr/>
        </p:nvSpPr>
        <p:spPr>
          <a:xfrm>
            <a:off x="617624" y="1451656"/>
            <a:ext cx="10463134" cy="523220"/>
          </a:xfrm>
          <a:prstGeom prst="rect">
            <a:avLst/>
          </a:prstGeom>
        </p:spPr>
        <p:txBody>
          <a:bodyPr wrap="square">
            <a:spAutoFit/>
          </a:bodyPr>
          <a:lstStyle/>
          <a:p>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Projects </a:t>
            </a:r>
            <a:r>
              <a:rPr lang="en-US" sz="2800" b="1" dirty="0">
                <a:solidFill>
                  <a:schemeClr val="accent6">
                    <a:lumMod val="50000"/>
                  </a:schemeClr>
                </a:solidFill>
                <a:latin typeface="Calibri" panose="020F0502020204030204" pitchFamily="34" charset="0"/>
                <a:cs typeface="Times New Roman" panose="02020603050405020304" pitchFamily="18" charset="0"/>
              </a:rPr>
              <a:t>providing trainings in response to capacity-building needs</a:t>
            </a:r>
          </a:p>
        </p:txBody>
      </p:sp>
      <p:sp>
        <p:nvSpPr>
          <p:cNvPr id="3" name="Content Placeholder 2" descr="T1. Number (#) of individuals provided with training or other support to improve enforcement of, or compliance with child labor, forced labor, or other worker rights laws or policies.&#10;T2. Number (#) of educators trained  (e.g., teachers, school principals, school board members)&#10;">
            <a:extLst>
              <a:ext uri="{FF2B5EF4-FFF2-40B4-BE49-F238E27FC236}">
                <a16:creationId xmlns:a16="http://schemas.microsoft.com/office/drawing/2014/main" id="{899D53A3-0873-4795-B6D8-E299669A3614}"/>
              </a:ext>
            </a:extLst>
          </p:cNvPr>
          <p:cNvSpPr>
            <a:spLocks noGrp="1"/>
          </p:cNvSpPr>
          <p:nvPr>
            <p:ph sz="quarter" idx="13"/>
          </p:nvPr>
        </p:nvSpPr>
        <p:spPr>
          <a:xfrm>
            <a:off x="617624" y="2332139"/>
            <a:ext cx="10597479" cy="2550986"/>
          </a:xfrm>
        </p:spPr>
        <p:txBody>
          <a:bodyPr>
            <a:normAutofit/>
          </a:bodyPr>
          <a:lstStyle/>
          <a:p>
            <a:pPr marL="517525" indent="-517525" fontAlgn="base">
              <a:buNone/>
            </a:pPr>
            <a:r>
              <a:rPr lang="en-US" dirty="0"/>
              <a:t>T1. Number (#) of individuals provided with </a:t>
            </a:r>
            <a:r>
              <a:rPr lang="en-US" u="sng" dirty="0"/>
              <a:t>training</a:t>
            </a:r>
            <a:r>
              <a:rPr lang="en-US" dirty="0"/>
              <a:t> or other support </a:t>
            </a:r>
            <a:r>
              <a:rPr lang="en-US" u="sng" dirty="0"/>
              <a:t>to improve enforcement of, or compliance</a:t>
            </a:r>
            <a:r>
              <a:rPr lang="en-US" dirty="0"/>
              <a:t> with child labor, forced labor, or other worker rights laws or policies.</a:t>
            </a:r>
          </a:p>
          <a:p>
            <a:pPr marL="742950" indent="-742950" fontAlgn="base">
              <a:buNone/>
            </a:pPr>
            <a:r>
              <a:rPr lang="en-US" dirty="0"/>
              <a:t>T2. Number (#) of educators trained  (e.g., teachers, school principals, school board members)</a:t>
            </a:r>
          </a:p>
          <a:p>
            <a:pPr marL="515938" indent="-515938">
              <a:buNone/>
            </a:pPr>
            <a:endParaRPr lang="en-US" u="sng"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3024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OC: Project Objective Indicators">
            <a:extLst>
              <a:ext uri="{FF2B5EF4-FFF2-40B4-BE49-F238E27FC236}">
                <a16:creationId xmlns:a16="http://schemas.microsoft.com/office/drawing/2014/main" id="{AA5A2B27-8A8B-43EF-AF60-BD11A6E41202}"/>
              </a:ext>
            </a:extLst>
          </p:cNvPr>
          <p:cNvSpPr>
            <a:spLocks noGrp="1"/>
          </p:cNvSpPr>
          <p:nvPr>
            <p:ph type="ctrTitle"/>
          </p:nvPr>
        </p:nvSpPr>
        <p:spPr>
          <a:xfrm>
            <a:off x="555129" y="151684"/>
            <a:ext cx="10315229" cy="961175"/>
          </a:xfrm>
        </p:spPr>
        <p:txBody>
          <a:bodyPr>
            <a:normAutofit/>
          </a:bodyPr>
          <a:lstStyle/>
          <a:p>
            <a:pPr algn="l"/>
            <a:r>
              <a:rPr lang="en-US" sz="4400" dirty="0"/>
              <a:t>POC: Project Objective Indicators</a:t>
            </a:r>
          </a:p>
        </p:txBody>
      </p:sp>
      <p:sp>
        <p:nvSpPr>
          <p:cNvPr id="9" name="Rectangle 8" descr="Projects providing services to children (livelihood, education, or other services)&#10;">
            <a:extLst>
              <a:ext uri="{FF2B5EF4-FFF2-40B4-BE49-F238E27FC236}">
                <a16:creationId xmlns:a16="http://schemas.microsoft.com/office/drawing/2014/main" id="{D7342497-7A68-4DC3-AE32-CD04D209D6FD}"/>
              </a:ext>
            </a:extLst>
          </p:cNvPr>
          <p:cNvSpPr/>
          <p:nvPr/>
        </p:nvSpPr>
        <p:spPr>
          <a:xfrm>
            <a:off x="608294" y="1386334"/>
            <a:ext cx="10573434" cy="954107"/>
          </a:xfrm>
          <a:prstGeom prst="rect">
            <a:avLst/>
          </a:prstGeom>
        </p:spPr>
        <p:txBody>
          <a:bodyPr wrap="square">
            <a:spAutoFit/>
          </a:bodyPr>
          <a:lstStyle/>
          <a:p>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Projects providing services to children (livelihood, education, or other services)</a:t>
            </a:r>
            <a:endParaRPr lang="en-US" sz="2800" b="1" dirty="0">
              <a:solidFill>
                <a:schemeClr val="accent6">
                  <a:lumMod val="50000"/>
                </a:schemeClr>
              </a:solidFill>
            </a:endParaRPr>
          </a:p>
        </p:txBody>
      </p:sp>
      <p:sp>
        <p:nvSpPr>
          <p:cNvPr id="3" name="Content Placeholder 2" descr="POC1. % of direct service participant children engaged in child labor &#10;POC2. % of direct service participant children engaged in hazardous child labor&#10;POC3. % of direct service participant children engaged in other worst forms of child labor&#10;POC4. % of direct service participant children who regularly attend school&#10;">
            <a:extLst>
              <a:ext uri="{FF2B5EF4-FFF2-40B4-BE49-F238E27FC236}">
                <a16:creationId xmlns:a16="http://schemas.microsoft.com/office/drawing/2014/main" id="{899D53A3-0873-4795-B6D8-E299669A3614}"/>
              </a:ext>
            </a:extLst>
          </p:cNvPr>
          <p:cNvSpPr>
            <a:spLocks noGrp="1"/>
          </p:cNvSpPr>
          <p:nvPr>
            <p:ph sz="quarter" idx="13"/>
          </p:nvPr>
        </p:nvSpPr>
        <p:spPr>
          <a:xfrm>
            <a:off x="596272" y="2613916"/>
            <a:ext cx="10573434" cy="3190536"/>
          </a:xfrm>
        </p:spPr>
        <p:txBody>
          <a:bodyPr>
            <a:normAutofit/>
          </a:bodyPr>
          <a:lstStyle/>
          <a:p>
            <a:pPr marL="860425" indent="-860425">
              <a:buNone/>
            </a:pPr>
            <a:r>
              <a:rPr lang="en-US" sz="2800" dirty="0"/>
              <a:t>POC1. % of direct service participant children engaged in </a:t>
            </a:r>
            <a:r>
              <a:rPr lang="en-US" sz="2800" u="sng" dirty="0"/>
              <a:t>child labor </a:t>
            </a:r>
          </a:p>
          <a:p>
            <a:pPr marL="1314450" indent="-857250">
              <a:buNone/>
            </a:pPr>
            <a:r>
              <a:rPr lang="en-US" sz="2800" dirty="0"/>
              <a:t>POC2. % of direct service participant children engaged in </a:t>
            </a:r>
            <a:r>
              <a:rPr lang="en-US" sz="2800" u="sng" dirty="0"/>
              <a:t>hazardous child labor</a:t>
            </a:r>
          </a:p>
          <a:p>
            <a:pPr marL="1314450" indent="-857250">
              <a:buNone/>
            </a:pPr>
            <a:r>
              <a:rPr lang="en-US" sz="2800" dirty="0"/>
              <a:t>POC3. % of direct service participant children engaged in other </a:t>
            </a:r>
            <a:r>
              <a:rPr lang="en-US" sz="2800" u="sng" dirty="0"/>
              <a:t>worst forms of child labor</a:t>
            </a:r>
          </a:p>
          <a:p>
            <a:pPr marL="796925" indent="-796925">
              <a:buNone/>
            </a:pPr>
            <a:r>
              <a:rPr lang="en-US" sz="2800" dirty="0"/>
              <a:t>POC4. % of direct service participant children who regularly attend school</a:t>
            </a:r>
          </a:p>
          <a:p>
            <a:pPr marL="515938" indent="-515938">
              <a:buNone/>
            </a:pPr>
            <a:endParaRPr lang="en-US" u="sng"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666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se 1: Standard Indicators">
            <a:extLst>
              <a:ext uri="{FF2B5EF4-FFF2-40B4-BE49-F238E27FC236}">
                <a16:creationId xmlns:a16="http://schemas.microsoft.com/office/drawing/2014/main" id="{AA5A2B27-8A8B-43EF-AF60-BD11A6E41202}"/>
              </a:ext>
            </a:extLst>
          </p:cNvPr>
          <p:cNvSpPr>
            <a:spLocks noGrp="1"/>
          </p:cNvSpPr>
          <p:nvPr>
            <p:ph type="ctrTitle"/>
          </p:nvPr>
        </p:nvSpPr>
        <p:spPr>
          <a:xfrm>
            <a:off x="448811" y="405843"/>
            <a:ext cx="12212112" cy="961175"/>
          </a:xfrm>
        </p:spPr>
        <p:txBody>
          <a:bodyPr>
            <a:noAutofit/>
          </a:bodyPr>
          <a:lstStyle/>
          <a:p>
            <a:pPr algn="l"/>
            <a:r>
              <a:rPr lang="en-US" sz="4400" dirty="0"/>
              <a:t>Exercise 1: Standard Indicators</a:t>
            </a:r>
          </a:p>
        </p:txBody>
      </p:sp>
      <p:sp>
        <p:nvSpPr>
          <p:cNvPr id="9" name="Content Placeholder 2" descr="Increased participation by adolescent youth (under 18)  in apprenticeship programs&#10;Incidence of child labor reduced in the agriculture sector of Ethiopia&#10;Increased access to school scholarships for targeted youth&#10;Adoption of child labor code of conduct by palm oil growers association with project support&#10;Increased participation of beneficiary households in project supported Village Savings and Loan Association (VSLA)&#10;">
            <a:extLst>
              <a:ext uri="{FF2B5EF4-FFF2-40B4-BE49-F238E27FC236}">
                <a16:creationId xmlns:a16="http://schemas.microsoft.com/office/drawing/2014/main" id="{A7CA1049-4D9A-48F7-AC05-50ACBB358475}"/>
              </a:ext>
            </a:extLst>
          </p:cNvPr>
          <p:cNvSpPr>
            <a:spLocks noGrp="1"/>
          </p:cNvSpPr>
          <p:nvPr>
            <p:ph sz="quarter" idx="13"/>
          </p:nvPr>
        </p:nvSpPr>
        <p:spPr>
          <a:xfrm>
            <a:off x="731998" y="1579308"/>
            <a:ext cx="6869082" cy="4437065"/>
          </a:xfrm>
        </p:spPr>
        <p:txBody>
          <a:bodyPr>
            <a:normAutofit lnSpcReduction="10000"/>
          </a:bodyPr>
          <a:lstStyle/>
          <a:p>
            <a:pPr marL="457200" indent="-457200">
              <a:lnSpc>
                <a:spcPct val="100000"/>
              </a:lnSpc>
              <a:buFont typeface="+mj-lt"/>
              <a:buAutoNum type="arabicPeriod"/>
            </a:pPr>
            <a:r>
              <a:rPr lang="en-US" sz="2400" dirty="0">
                <a:solidFill>
                  <a:srgbClr val="000000"/>
                </a:solidFill>
                <a:ea typeface="Times New Roman" panose="02020603050405020304" pitchFamily="18" charset="0"/>
              </a:rPr>
              <a:t>Increased participation by adolescent youth (under 18)  in apprenticeship programs</a:t>
            </a:r>
          </a:p>
          <a:p>
            <a:pPr marL="457200" indent="-457200">
              <a:lnSpc>
                <a:spcPct val="100000"/>
              </a:lnSpc>
              <a:buFont typeface="+mj-lt"/>
              <a:buAutoNum type="arabicPeriod"/>
            </a:pPr>
            <a:r>
              <a:rPr lang="en-US" sz="2400" dirty="0">
                <a:solidFill>
                  <a:srgbClr val="000000"/>
                </a:solidFill>
                <a:ea typeface="Times New Roman" panose="02020603050405020304" pitchFamily="18" charset="0"/>
              </a:rPr>
              <a:t>Incidence of child labor reduced in the agriculture sector of Ethiopia</a:t>
            </a:r>
          </a:p>
          <a:p>
            <a:pPr marL="514350" indent="-514350">
              <a:lnSpc>
                <a:spcPct val="100000"/>
              </a:lnSpc>
              <a:buFont typeface="+mj-lt"/>
              <a:buAutoNum type="arabicPeriod"/>
            </a:pPr>
            <a:r>
              <a:rPr lang="en-US" sz="2400" dirty="0">
                <a:solidFill>
                  <a:srgbClr val="000000"/>
                </a:solidFill>
                <a:ea typeface="Times New Roman" panose="02020603050405020304" pitchFamily="18" charset="0"/>
              </a:rPr>
              <a:t>Increased access to school scholarships for targeted youth</a:t>
            </a:r>
          </a:p>
          <a:p>
            <a:pPr marL="514350" indent="-514350">
              <a:lnSpc>
                <a:spcPct val="100000"/>
              </a:lnSpc>
              <a:buFont typeface="+mj-lt"/>
              <a:buAutoNum type="arabicPeriod"/>
            </a:pPr>
            <a:r>
              <a:rPr lang="en-US" sz="2400" dirty="0">
                <a:solidFill>
                  <a:srgbClr val="000000"/>
                </a:solidFill>
                <a:ea typeface="Times New Roman" panose="02020603050405020304" pitchFamily="18" charset="0"/>
              </a:rPr>
              <a:t>Adoption of child labor code of conduct by palm oil growers association with project support</a:t>
            </a:r>
          </a:p>
          <a:p>
            <a:pPr marL="514350" indent="-514350">
              <a:lnSpc>
                <a:spcPct val="100000"/>
              </a:lnSpc>
              <a:buFont typeface="+mj-lt"/>
              <a:buAutoNum type="arabicPeriod"/>
            </a:pPr>
            <a:r>
              <a:rPr lang="en-US" sz="2400" dirty="0">
                <a:solidFill>
                  <a:srgbClr val="000000"/>
                </a:solidFill>
                <a:ea typeface="Times New Roman" panose="02020603050405020304" pitchFamily="18" charset="0"/>
              </a:rPr>
              <a:t>Increased participation of beneficiary households in project supported Village Savings and Loan Association (VSLA)</a:t>
            </a: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p>
        </p:txBody>
      </p:sp>
      <p:sp>
        <p:nvSpPr>
          <p:cNvPr id="15" name="Content Placeholder 2" descr="1-5">
            <a:extLst>
              <a:ext uri="{FF2B5EF4-FFF2-40B4-BE49-F238E27FC236}">
                <a16:creationId xmlns:a16="http://schemas.microsoft.com/office/drawing/2014/main" id="{DC5FA3AF-EA58-412A-8E6E-708439A632E8}"/>
              </a:ext>
            </a:extLst>
          </p:cNvPr>
          <p:cNvSpPr txBox="1">
            <a:spLocks/>
          </p:cNvSpPr>
          <p:nvPr/>
        </p:nvSpPr>
        <p:spPr>
          <a:xfrm>
            <a:off x="7888466" y="1304988"/>
            <a:ext cx="3137343" cy="4437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20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20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20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20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200000"/>
              </a:lnSpc>
              <a:buFont typeface="+mj-lt"/>
              <a:buAutoNum type="arabicPeriod"/>
            </a:pPr>
            <a:r>
              <a:rPr lang="en-US" sz="2400" dirty="0">
                <a:solidFill>
                  <a:srgbClr val="000000"/>
                </a:solidFill>
                <a:ea typeface="Times New Roman" panose="02020603050405020304" pitchFamily="18" charset="0"/>
              </a:rPr>
              <a:t>________</a:t>
            </a:r>
          </a:p>
          <a:p>
            <a:pPr marL="0" indent="0">
              <a:lnSpc>
                <a:spcPct val="200000"/>
              </a:lnSpc>
              <a:buNone/>
            </a:pPr>
            <a:endParaRPr lang="en-US" sz="2400" dirty="0">
              <a:solidFill>
                <a:srgbClr val="000000"/>
              </a:solidFill>
              <a:ea typeface="Times New Roman" panose="02020603050405020304" pitchFamily="18" charset="0"/>
            </a:endParaRPr>
          </a:p>
          <a:p>
            <a:pPr marL="514350" indent="-514350">
              <a:lnSpc>
                <a:spcPct val="2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a:xfrm>
            <a:off x="0" y="6374824"/>
            <a:ext cx="12226724" cy="509302"/>
          </a:xfrm>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9971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se 1: Standard Indicators (cont.)">
            <a:extLst>
              <a:ext uri="{FF2B5EF4-FFF2-40B4-BE49-F238E27FC236}">
                <a16:creationId xmlns:a16="http://schemas.microsoft.com/office/drawing/2014/main" id="{AA5A2B27-8A8B-43EF-AF60-BD11A6E41202}"/>
              </a:ext>
            </a:extLst>
          </p:cNvPr>
          <p:cNvSpPr>
            <a:spLocks noGrp="1"/>
          </p:cNvSpPr>
          <p:nvPr>
            <p:ph type="ctrTitle"/>
          </p:nvPr>
        </p:nvSpPr>
        <p:spPr>
          <a:xfrm>
            <a:off x="448811" y="405843"/>
            <a:ext cx="12212112" cy="961175"/>
          </a:xfrm>
        </p:spPr>
        <p:txBody>
          <a:bodyPr>
            <a:noAutofit/>
          </a:bodyPr>
          <a:lstStyle/>
          <a:p>
            <a:pPr algn="l"/>
            <a:r>
              <a:rPr lang="en-US" sz="4400" dirty="0"/>
              <a:t>Exercise 1: Standard Indicators (cont.)</a:t>
            </a:r>
          </a:p>
        </p:txBody>
      </p:sp>
      <p:sp>
        <p:nvSpPr>
          <p:cNvPr id="9" name="Content Placeholder 2" descr="Increased participation by adolescent youth (under 18)  in apprenticeship programs&#10;Incidence of child labor reduced in the agriculture sector of Ethiopia&#10;Increased access to school scholarships for targeted youth&#10;Adoption of child labor code of conduct by palm oil growers association with project support&#10;Increased participation of beneficiary households in project supported Village Savings and Loan Association (VSLA)&#10;">
            <a:extLst>
              <a:ext uri="{FF2B5EF4-FFF2-40B4-BE49-F238E27FC236}">
                <a16:creationId xmlns:a16="http://schemas.microsoft.com/office/drawing/2014/main" id="{A7CA1049-4D9A-48F7-AC05-50ACBB358475}"/>
              </a:ext>
            </a:extLst>
          </p:cNvPr>
          <p:cNvSpPr>
            <a:spLocks noGrp="1"/>
          </p:cNvSpPr>
          <p:nvPr>
            <p:ph sz="quarter" idx="13"/>
          </p:nvPr>
        </p:nvSpPr>
        <p:spPr>
          <a:xfrm>
            <a:off x="731998" y="1579308"/>
            <a:ext cx="6869082" cy="4437065"/>
          </a:xfrm>
        </p:spPr>
        <p:txBody>
          <a:bodyPr>
            <a:normAutofit lnSpcReduction="10000"/>
          </a:bodyPr>
          <a:lstStyle/>
          <a:p>
            <a:pPr marL="457200" indent="-457200">
              <a:lnSpc>
                <a:spcPct val="100000"/>
              </a:lnSpc>
              <a:buFont typeface="+mj-lt"/>
              <a:buAutoNum type="arabicPeriod"/>
            </a:pPr>
            <a:r>
              <a:rPr lang="en-US" sz="2400" dirty="0">
                <a:solidFill>
                  <a:srgbClr val="000000"/>
                </a:solidFill>
                <a:ea typeface="Times New Roman" panose="02020603050405020304" pitchFamily="18" charset="0"/>
              </a:rPr>
              <a:t>Increased participation by adolescent youth (under 18)  in apprenticeship programs</a:t>
            </a:r>
          </a:p>
          <a:p>
            <a:pPr marL="457200" indent="-457200">
              <a:lnSpc>
                <a:spcPct val="100000"/>
              </a:lnSpc>
              <a:buFont typeface="+mj-lt"/>
              <a:buAutoNum type="arabicPeriod"/>
            </a:pPr>
            <a:r>
              <a:rPr lang="en-US" sz="2400" dirty="0">
                <a:solidFill>
                  <a:srgbClr val="000000"/>
                </a:solidFill>
                <a:ea typeface="Times New Roman" panose="02020603050405020304" pitchFamily="18" charset="0"/>
              </a:rPr>
              <a:t>Incidence of child labor reduced in the agriculture sector of Ethiopia</a:t>
            </a:r>
          </a:p>
          <a:p>
            <a:pPr marL="514350" indent="-514350">
              <a:lnSpc>
                <a:spcPct val="100000"/>
              </a:lnSpc>
              <a:buFont typeface="+mj-lt"/>
              <a:buAutoNum type="arabicPeriod"/>
            </a:pPr>
            <a:r>
              <a:rPr lang="en-US" sz="2400" dirty="0">
                <a:solidFill>
                  <a:srgbClr val="000000"/>
                </a:solidFill>
                <a:ea typeface="Times New Roman" panose="02020603050405020304" pitchFamily="18" charset="0"/>
              </a:rPr>
              <a:t>Increased access to school scholarships for targeted youth</a:t>
            </a:r>
          </a:p>
          <a:p>
            <a:pPr marL="514350" indent="-514350">
              <a:lnSpc>
                <a:spcPct val="100000"/>
              </a:lnSpc>
              <a:buFont typeface="+mj-lt"/>
              <a:buAutoNum type="arabicPeriod"/>
            </a:pPr>
            <a:r>
              <a:rPr lang="en-US" sz="2400" dirty="0">
                <a:solidFill>
                  <a:srgbClr val="000000"/>
                </a:solidFill>
                <a:ea typeface="Times New Roman" panose="02020603050405020304" pitchFamily="18" charset="0"/>
              </a:rPr>
              <a:t>Adoption of child labor code of conduct by palm oil growers association with project support</a:t>
            </a:r>
          </a:p>
          <a:p>
            <a:pPr marL="514350" indent="-514350">
              <a:lnSpc>
                <a:spcPct val="100000"/>
              </a:lnSpc>
              <a:buFont typeface="+mj-lt"/>
              <a:buAutoNum type="arabicPeriod"/>
            </a:pPr>
            <a:r>
              <a:rPr lang="en-US" sz="2400" dirty="0">
                <a:solidFill>
                  <a:srgbClr val="000000"/>
                </a:solidFill>
                <a:ea typeface="Times New Roman" panose="02020603050405020304" pitchFamily="18" charset="0"/>
              </a:rPr>
              <a:t>Increased participation of beneficiary households in project supported Village Savings and Loan Association (VSLA)</a:t>
            </a: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p>
        </p:txBody>
      </p:sp>
      <p:sp>
        <p:nvSpPr>
          <p:cNvPr id="15" name="Content Placeholder 2" descr="_ E4 and E1_&#10;__POC1___&#10;__E2 and E1__&#10;___C1_____&#10;___L4 and L1_&#10;">
            <a:extLst>
              <a:ext uri="{FF2B5EF4-FFF2-40B4-BE49-F238E27FC236}">
                <a16:creationId xmlns:a16="http://schemas.microsoft.com/office/drawing/2014/main" id="{DC5FA3AF-EA58-412A-8E6E-708439A632E8}"/>
              </a:ext>
            </a:extLst>
          </p:cNvPr>
          <p:cNvSpPr txBox="1">
            <a:spLocks/>
          </p:cNvSpPr>
          <p:nvPr/>
        </p:nvSpPr>
        <p:spPr>
          <a:xfrm>
            <a:off x="7888466" y="1469580"/>
            <a:ext cx="4286120" cy="4437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200000"/>
              </a:lnSpc>
              <a:buFont typeface="+mj-lt"/>
              <a:buAutoNum type="arabicPeriod"/>
            </a:pPr>
            <a:r>
              <a:rPr lang="en-US" sz="2400" dirty="0">
                <a:solidFill>
                  <a:srgbClr val="000000"/>
                </a:solidFill>
                <a:ea typeface="Times New Roman" panose="02020603050405020304" pitchFamily="18" charset="0"/>
              </a:rPr>
              <a:t>_</a:t>
            </a:r>
            <a:r>
              <a:rPr lang="en-US" sz="2400" b="1" u="sng" dirty="0">
                <a:solidFill>
                  <a:srgbClr val="000000"/>
                </a:solidFill>
                <a:ea typeface="Times New Roman" panose="02020603050405020304" pitchFamily="18" charset="0"/>
              </a:rPr>
              <a:t> E4 and E1</a:t>
            </a:r>
            <a:r>
              <a:rPr lang="en-US" sz="2400" dirty="0">
                <a:solidFill>
                  <a:srgbClr val="000000"/>
                </a:solidFill>
                <a:ea typeface="Times New Roman" panose="02020603050405020304" pitchFamily="18" charset="0"/>
              </a:rPr>
              <a:t>_</a:t>
            </a:r>
          </a:p>
          <a:p>
            <a:pPr marL="514350" indent="-514350">
              <a:lnSpc>
                <a:spcPct val="200000"/>
              </a:lnSpc>
              <a:buFont typeface="+mj-lt"/>
              <a:buAutoNum type="arabicPeriod"/>
            </a:pPr>
            <a:r>
              <a:rPr lang="en-US" sz="2400" dirty="0">
                <a:solidFill>
                  <a:srgbClr val="000000"/>
                </a:solidFill>
                <a:ea typeface="Times New Roman" panose="02020603050405020304" pitchFamily="18" charset="0"/>
              </a:rPr>
              <a:t>__</a:t>
            </a:r>
            <a:r>
              <a:rPr lang="en-US" sz="2400" b="1" u="sng" dirty="0">
                <a:solidFill>
                  <a:srgbClr val="000000"/>
                </a:solidFill>
                <a:ea typeface="Times New Roman" panose="02020603050405020304" pitchFamily="18" charset="0"/>
              </a:rPr>
              <a:t>POC1</a:t>
            </a:r>
            <a:r>
              <a:rPr lang="en-US" sz="2400" dirty="0">
                <a:solidFill>
                  <a:srgbClr val="000000"/>
                </a:solidFill>
                <a:ea typeface="Times New Roman" panose="02020603050405020304" pitchFamily="18" charset="0"/>
              </a:rPr>
              <a:t>___</a:t>
            </a:r>
          </a:p>
          <a:p>
            <a:pPr marL="514350" indent="-514350">
              <a:lnSpc>
                <a:spcPct val="200000"/>
              </a:lnSpc>
              <a:buFont typeface="+mj-lt"/>
              <a:buAutoNum type="arabicPeriod"/>
            </a:pPr>
            <a:r>
              <a:rPr lang="en-US" sz="2400" dirty="0">
                <a:solidFill>
                  <a:srgbClr val="000000"/>
                </a:solidFill>
                <a:ea typeface="Times New Roman" panose="02020603050405020304" pitchFamily="18" charset="0"/>
              </a:rPr>
              <a:t>__</a:t>
            </a:r>
            <a:r>
              <a:rPr lang="en-US" sz="2400" b="1" u="sng" dirty="0">
                <a:solidFill>
                  <a:srgbClr val="000000"/>
                </a:solidFill>
                <a:ea typeface="Times New Roman" panose="02020603050405020304" pitchFamily="18" charset="0"/>
              </a:rPr>
              <a:t>E2 and E1</a:t>
            </a:r>
            <a:r>
              <a:rPr lang="en-US" sz="2400" dirty="0">
                <a:solidFill>
                  <a:srgbClr val="000000"/>
                </a:solidFill>
                <a:ea typeface="Times New Roman" panose="02020603050405020304" pitchFamily="18" charset="0"/>
              </a:rPr>
              <a:t>__</a:t>
            </a:r>
          </a:p>
          <a:p>
            <a:pPr marL="514350" indent="-514350">
              <a:lnSpc>
                <a:spcPct val="200000"/>
              </a:lnSpc>
              <a:buFont typeface="+mj-lt"/>
              <a:buAutoNum type="arabicPeriod"/>
            </a:pPr>
            <a:r>
              <a:rPr lang="en-US" sz="2400" u="sng" dirty="0">
                <a:solidFill>
                  <a:srgbClr val="000000"/>
                </a:solidFill>
                <a:ea typeface="Times New Roman" panose="02020603050405020304" pitchFamily="18" charset="0"/>
              </a:rPr>
              <a:t>___</a:t>
            </a:r>
            <a:r>
              <a:rPr lang="en-US" sz="2400" b="1" u="sng" dirty="0">
                <a:solidFill>
                  <a:srgbClr val="000000"/>
                </a:solidFill>
                <a:ea typeface="Times New Roman" panose="02020603050405020304" pitchFamily="18" charset="0"/>
              </a:rPr>
              <a:t>C1</a:t>
            </a:r>
            <a:r>
              <a:rPr lang="en-US" sz="2400" u="sng" dirty="0">
                <a:solidFill>
                  <a:srgbClr val="000000"/>
                </a:solidFill>
                <a:ea typeface="Times New Roman" panose="02020603050405020304" pitchFamily="18" charset="0"/>
              </a:rPr>
              <a:t>_____</a:t>
            </a:r>
          </a:p>
          <a:p>
            <a:pPr marL="514350" indent="-514350">
              <a:lnSpc>
                <a:spcPct val="200000"/>
              </a:lnSpc>
              <a:buFont typeface="+mj-lt"/>
              <a:buAutoNum type="arabicPeriod"/>
            </a:pPr>
            <a:r>
              <a:rPr lang="en-US" sz="2400" dirty="0">
                <a:solidFill>
                  <a:srgbClr val="000000"/>
                </a:solidFill>
                <a:ea typeface="Times New Roman" panose="02020603050405020304" pitchFamily="18" charset="0"/>
              </a:rPr>
              <a:t>___</a:t>
            </a:r>
            <a:r>
              <a:rPr lang="en-US" sz="2400" b="1" u="sng" dirty="0">
                <a:solidFill>
                  <a:srgbClr val="000000"/>
                </a:solidFill>
                <a:ea typeface="Times New Roman" panose="02020603050405020304" pitchFamily="18" charset="0"/>
              </a:rPr>
              <a:t>L4 and L1</a:t>
            </a:r>
            <a:r>
              <a:rPr lang="en-US" sz="2400" dirty="0">
                <a:solidFill>
                  <a:srgbClr val="000000"/>
                </a:solidFill>
                <a:ea typeface="Times New Roman" panose="02020603050405020304" pitchFamily="18" charset="0"/>
              </a:rPr>
              <a:t>_</a:t>
            </a:r>
          </a:p>
          <a:p>
            <a:pPr marL="0" indent="0">
              <a:lnSpc>
                <a:spcPct val="100000"/>
              </a:lnSpc>
              <a:buNone/>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a:xfrm>
            <a:off x="0" y="6374824"/>
            <a:ext cx="12226724" cy="509302"/>
          </a:xfrm>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94759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raining Objectives">
            <a:extLst>
              <a:ext uri="{FF2B5EF4-FFF2-40B4-BE49-F238E27FC236}">
                <a16:creationId xmlns:a16="http://schemas.microsoft.com/office/drawing/2014/main" id="{2AAAC7AD-1502-46C0-B47F-0DFBD9CF6960}"/>
              </a:ext>
            </a:extLst>
          </p:cNvPr>
          <p:cNvSpPr>
            <a:spLocks noGrp="1"/>
          </p:cNvSpPr>
          <p:nvPr>
            <p:ph type="ctrTitle"/>
          </p:nvPr>
        </p:nvSpPr>
        <p:spPr>
          <a:xfrm>
            <a:off x="685800" y="202899"/>
            <a:ext cx="10108308" cy="961175"/>
          </a:xfrm>
        </p:spPr>
        <p:txBody>
          <a:bodyPr>
            <a:normAutofit/>
          </a:bodyPr>
          <a:lstStyle/>
          <a:p>
            <a:pPr algn="l"/>
            <a:r>
              <a:rPr lang="en-US" sz="4400" dirty="0"/>
              <a:t>Training Objectives</a:t>
            </a:r>
          </a:p>
        </p:txBody>
      </p:sp>
      <p:sp>
        <p:nvSpPr>
          <p:cNvPr id="5" name="Content Placeholder 2" descr="At the end the training, participants will have increased their understanding of:&#10;&#10;How to develop high quality indicators at the appropriate level (output, outcome, and project objective).&#10;&#10;How to define indicators in ILAB/OCFT’s Performance Monitoring Plan (PMP) format.&#10;">
            <a:extLst>
              <a:ext uri="{FF2B5EF4-FFF2-40B4-BE49-F238E27FC236}">
                <a16:creationId xmlns:a16="http://schemas.microsoft.com/office/drawing/2014/main" id="{70608293-DF14-4521-925C-A28F53E32FED}"/>
              </a:ext>
            </a:extLst>
          </p:cNvPr>
          <p:cNvSpPr>
            <a:spLocks noGrp="1"/>
          </p:cNvSpPr>
          <p:nvPr>
            <p:ph sz="quarter" idx="13"/>
          </p:nvPr>
        </p:nvSpPr>
        <p:spPr>
          <a:xfrm>
            <a:off x="800100" y="1493395"/>
            <a:ext cx="10727336" cy="4457700"/>
          </a:xfrm>
        </p:spPr>
        <p:txBody>
          <a:bodyPr>
            <a:noAutofit/>
          </a:bodyPr>
          <a:lstStyle/>
          <a:p>
            <a:pPr marL="0" indent="0">
              <a:buNone/>
            </a:pPr>
            <a:r>
              <a:rPr lang="en-US" dirty="0"/>
              <a:t>At the end the training, participants will have increased their understanding of:</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dirty="0"/>
              <a:t>How to develop high quality indicators at the appropriate level (output, outcome, and project objective).</a:t>
            </a:r>
          </a:p>
          <a:p>
            <a:pPr marL="342900" marR="0" lvl="0" indent="-342900" algn="just">
              <a:spcBef>
                <a:spcPts val="0"/>
              </a:spcBef>
              <a:spcAft>
                <a:spcPts val="0"/>
              </a:spcAft>
              <a:buFont typeface="Symbol" panose="05050102010706020507" pitchFamily="18" charset="2"/>
              <a:buChar char=""/>
            </a:pPr>
            <a:endParaRPr lang="en-US" sz="1800" dirty="0"/>
          </a:p>
          <a:p>
            <a:pPr marL="342900" marR="0" lvl="0" indent="-342900">
              <a:spcBef>
                <a:spcPts val="0"/>
              </a:spcBef>
              <a:spcAft>
                <a:spcPts val="0"/>
              </a:spcAft>
              <a:buFont typeface="Symbol" panose="05050102010706020507" pitchFamily="18" charset="2"/>
              <a:buChar char=""/>
            </a:pPr>
            <a:r>
              <a:rPr lang="en-US" dirty="0"/>
              <a:t>How to define indicators in ILAB/OCFT’s Performance Monitoring Plan (PMP) format.</a:t>
            </a:r>
          </a:p>
          <a:p>
            <a:pPr marL="342900" marR="0" lvl="0" indent="-342900" algn="just">
              <a:spcBef>
                <a:spcPts val="0"/>
              </a:spcBef>
              <a:spcAft>
                <a:spcPts val="0"/>
              </a:spcAft>
              <a:buFont typeface="Symbol" panose="05050102010706020507" pitchFamily="18" charset="2"/>
              <a:buChar char=""/>
            </a:pPr>
            <a:endParaRPr lang="en-US" dirty="0">
              <a:effectLst/>
              <a:ea typeface="Calibri" panose="020F0502020204030204" pitchFamily="34" charset="0"/>
            </a:endParaRPr>
          </a:p>
          <a:p>
            <a:endParaRPr lang="en-US" dirty="0"/>
          </a:p>
          <a:p>
            <a:endParaRPr lang="en-US" dirty="0"/>
          </a:p>
          <a:p>
            <a:pPr marL="0" indent="0">
              <a:buNone/>
            </a:pPr>
            <a:endParaRPr lang="en-US" dirty="0"/>
          </a:p>
        </p:txBody>
      </p:sp>
      <p:sp>
        <p:nvSpPr>
          <p:cNvPr id="2" name="Footer Placeholder 1">
            <a:extLst>
              <a:ext uri="{FF2B5EF4-FFF2-40B4-BE49-F238E27FC236}">
                <a16:creationId xmlns:a16="http://schemas.microsoft.com/office/drawing/2014/main" id="{DE2E6C44-FC9A-4320-BFC6-7EE8FBC591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dicator Characteristics ">
            <a:extLst>
              <a:ext uri="{FF2B5EF4-FFF2-40B4-BE49-F238E27FC236}">
                <a16:creationId xmlns:a16="http://schemas.microsoft.com/office/drawing/2014/main" id="{E981BF4E-579F-46AE-9B08-B1ED021CEDF1}"/>
              </a:ext>
            </a:extLst>
          </p:cNvPr>
          <p:cNvSpPr>
            <a:spLocks noGrp="1"/>
          </p:cNvSpPr>
          <p:nvPr>
            <p:ph type="ctrTitle"/>
          </p:nvPr>
        </p:nvSpPr>
        <p:spPr>
          <a:xfrm>
            <a:off x="1751777" y="3628724"/>
            <a:ext cx="4846320" cy="1778582"/>
          </a:xfrm>
        </p:spPr>
        <p:txBody>
          <a:bodyPr/>
          <a:lstStyle/>
          <a:p>
            <a:r>
              <a:rPr lang="en-US" b="1" dirty="0"/>
              <a:t>Indicator Characteristics </a:t>
            </a:r>
          </a:p>
        </p:txBody>
      </p:sp>
    </p:spTree>
    <p:extLst>
      <p:ext uri="{BB962C8B-B14F-4D97-AF65-F5344CB8AC3E}">
        <p14:creationId xmlns:p14="http://schemas.microsoft.com/office/powerpoint/2010/main" val="38713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or Characteristics (cont.)">
            <a:extLst>
              <a:ext uri="{FF2B5EF4-FFF2-40B4-BE49-F238E27FC236}">
                <a16:creationId xmlns:a16="http://schemas.microsoft.com/office/drawing/2014/main" id="{AA5A2B27-8A8B-43EF-AF60-BD11A6E41202}"/>
              </a:ext>
            </a:extLst>
          </p:cNvPr>
          <p:cNvSpPr>
            <a:spLocks noGrp="1"/>
          </p:cNvSpPr>
          <p:nvPr>
            <p:ph type="ctrTitle"/>
          </p:nvPr>
        </p:nvSpPr>
        <p:spPr>
          <a:xfrm>
            <a:off x="373937" y="166993"/>
            <a:ext cx="10577453" cy="961175"/>
          </a:xfrm>
        </p:spPr>
        <p:txBody>
          <a:bodyPr>
            <a:normAutofit/>
          </a:bodyPr>
          <a:lstStyle/>
          <a:p>
            <a:pPr algn="l"/>
            <a:r>
              <a:rPr lang="en-US" sz="4400" dirty="0"/>
              <a:t>Indicator Characteristics (cont.)</a:t>
            </a:r>
          </a:p>
        </p:txBody>
      </p:sp>
      <p:sp>
        <p:nvSpPr>
          <p:cNvPr id="5" name="Content Placeholder 2" descr="A strong indicator is:&#10;Direct&#10;Objective&#10;Adequate &#10;Practical &#10;">
            <a:extLst>
              <a:ext uri="{FF2B5EF4-FFF2-40B4-BE49-F238E27FC236}">
                <a16:creationId xmlns:a16="http://schemas.microsoft.com/office/drawing/2014/main" id="{E59E9B15-4AF1-4CDD-962A-786C8316F1B4}"/>
              </a:ext>
            </a:extLst>
          </p:cNvPr>
          <p:cNvSpPr txBox="1">
            <a:spLocks/>
          </p:cNvSpPr>
          <p:nvPr/>
        </p:nvSpPr>
        <p:spPr>
          <a:xfrm>
            <a:off x="564184" y="1467098"/>
            <a:ext cx="6188585" cy="34505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t>A strong indicator is:</a:t>
            </a:r>
          </a:p>
          <a:p>
            <a:pPr marL="571500" indent="-342900"/>
            <a:r>
              <a:rPr lang="en-US" sz="3200" b="1" dirty="0"/>
              <a:t>D</a:t>
            </a:r>
            <a:r>
              <a:rPr lang="en-US" sz="3200" dirty="0"/>
              <a:t>irect</a:t>
            </a:r>
          </a:p>
          <a:p>
            <a:pPr marL="571500" indent="-342900"/>
            <a:r>
              <a:rPr lang="en-US" sz="3200" b="1" dirty="0"/>
              <a:t>O</a:t>
            </a:r>
            <a:r>
              <a:rPr lang="en-US" sz="3200" dirty="0"/>
              <a:t>bjective</a:t>
            </a:r>
          </a:p>
          <a:p>
            <a:pPr marL="571500" indent="-342900"/>
            <a:r>
              <a:rPr lang="en-US" sz="3200" b="1" dirty="0"/>
              <a:t>A</a:t>
            </a:r>
            <a:r>
              <a:rPr lang="en-US" sz="3200" dirty="0"/>
              <a:t>dequate </a:t>
            </a:r>
          </a:p>
          <a:p>
            <a:pPr marL="571500" indent="-342900"/>
            <a:r>
              <a:rPr lang="en-US" sz="3200" b="1" dirty="0"/>
              <a:t>P</a:t>
            </a:r>
            <a:r>
              <a:rPr lang="en-US" sz="3200" dirty="0"/>
              <a:t>ractical </a:t>
            </a:r>
          </a:p>
          <a:p>
            <a:pPr indent="0">
              <a:buFont typeface="Arial" panose="020B0604020202020204" pitchFamily="34" charset="0"/>
              <a:buNone/>
            </a:pPr>
            <a:endParaRPr lang="en-US" dirty="0"/>
          </a:p>
          <a:p>
            <a:endParaRPr lang="en-US" altLang="en-US" sz="2000" b="1" dirty="0">
              <a:cs typeface="Times New Roman" panose="02020603050405020304" pitchFamily="18" charset="0"/>
            </a:endParaRPr>
          </a:p>
          <a:p>
            <a:endParaRPr lang="en-US" altLang="en-US" sz="2000" b="1" dirty="0">
              <a:cs typeface="Arial" panose="020B0604020202020204" pitchFamily="34" charset="0"/>
            </a:endParaRPr>
          </a:p>
          <a:p>
            <a:endParaRPr lang="en-US" dirty="0"/>
          </a:p>
        </p:txBody>
      </p:sp>
      <p:pic>
        <p:nvPicPr>
          <p:cNvPr id="6" name="Picture 5" descr="Diagram, icon">
            <a:extLst>
              <a:ext uri="{FF2B5EF4-FFF2-40B4-BE49-F238E27FC236}">
                <a16:creationId xmlns:a16="http://schemas.microsoft.com/office/drawing/2014/main" id="{E441B96E-AFAF-42D9-AD88-16B1D3E0B0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52769" y="1588990"/>
            <a:ext cx="4631935" cy="2370339"/>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48671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rect Indicators ">
            <a:extLst>
              <a:ext uri="{FF2B5EF4-FFF2-40B4-BE49-F238E27FC236}">
                <a16:creationId xmlns:a16="http://schemas.microsoft.com/office/drawing/2014/main" id="{E83B329D-07C9-4DBC-BD95-259AD363AFC3}"/>
              </a:ext>
            </a:extLst>
          </p:cNvPr>
          <p:cNvSpPr>
            <a:spLocks noGrp="1"/>
          </p:cNvSpPr>
          <p:nvPr>
            <p:ph type="ctrTitle"/>
          </p:nvPr>
        </p:nvSpPr>
        <p:spPr>
          <a:xfrm>
            <a:off x="476705" y="301118"/>
            <a:ext cx="10577453" cy="961175"/>
          </a:xfrm>
        </p:spPr>
        <p:txBody>
          <a:bodyPr>
            <a:normAutofit/>
          </a:bodyPr>
          <a:lstStyle/>
          <a:p>
            <a:pPr algn="l"/>
            <a:r>
              <a:rPr lang="en-US" sz="4400" dirty="0"/>
              <a:t>Direct Indicators </a:t>
            </a:r>
          </a:p>
        </p:txBody>
      </p:sp>
      <p:sp>
        <p:nvSpPr>
          <p:cNvPr id="3" name="Content Placeholder 2" descr="Clearly and directly measures the intended result &#10;">
            <a:extLst>
              <a:ext uri="{FF2B5EF4-FFF2-40B4-BE49-F238E27FC236}">
                <a16:creationId xmlns:a16="http://schemas.microsoft.com/office/drawing/2014/main" id="{7F6E15F0-E5D0-4DAB-BE03-C526799FF2CE}"/>
              </a:ext>
            </a:extLst>
          </p:cNvPr>
          <p:cNvSpPr>
            <a:spLocks noGrp="1"/>
          </p:cNvSpPr>
          <p:nvPr>
            <p:ph sz="quarter" idx="13"/>
          </p:nvPr>
        </p:nvSpPr>
        <p:spPr>
          <a:xfrm>
            <a:off x="609015" y="1400859"/>
            <a:ext cx="10597479" cy="640923"/>
          </a:xfrm>
        </p:spPr>
        <p:txBody>
          <a:bodyPr>
            <a:normAutofit/>
          </a:bodyPr>
          <a:lstStyle/>
          <a:p>
            <a:pPr marL="0" indent="0">
              <a:spcBef>
                <a:spcPts val="0"/>
              </a:spcBef>
              <a:buNone/>
              <a:defRPr/>
            </a:pPr>
            <a:r>
              <a:rPr lang="en-US" sz="3200" b="1" dirty="0"/>
              <a:t>Clearly and directly measures the intended result </a:t>
            </a:r>
            <a:endParaRPr lang="en-US" altLang="en-US" sz="3200" dirty="0">
              <a:solidFill>
                <a:srgbClr val="C00000"/>
              </a:solidFill>
            </a:endParaRPr>
          </a:p>
        </p:txBody>
      </p:sp>
      <p:sp>
        <p:nvSpPr>
          <p:cNvPr id="7" name="Rectangle 4" descr="Result:  Increased use of improved teaching methods&#10;">
            <a:extLst>
              <a:ext uri="{FF2B5EF4-FFF2-40B4-BE49-F238E27FC236}">
                <a16:creationId xmlns:a16="http://schemas.microsoft.com/office/drawing/2014/main" id="{70645FDD-CD51-402D-8FCB-3F885CECD45F}"/>
              </a:ext>
            </a:extLst>
          </p:cNvPr>
          <p:cNvSpPr txBox="1">
            <a:spLocks noChangeArrowheads="1"/>
          </p:cNvSpPr>
          <p:nvPr/>
        </p:nvSpPr>
        <p:spPr>
          <a:xfrm>
            <a:off x="731519" y="2321540"/>
            <a:ext cx="8923296" cy="530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30188" indent="-230188" algn="l" defTabSz="457200" rtl="0" eaLnBrk="1" latinLnBrk="0" hangingPunct="1">
              <a:spcBef>
                <a:spcPts val="120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98637" indent="-1898637">
              <a:spcBef>
                <a:spcPts val="0"/>
              </a:spcBef>
              <a:spcAft>
                <a:spcPts val="0"/>
              </a:spcAft>
              <a:buFont typeface="Arial"/>
              <a:buNone/>
            </a:pPr>
            <a:r>
              <a:rPr lang="en-US" altLang="en-US" sz="2400" b="1" dirty="0">
                <a:solidFill>
                  <a:schemeClr val="bg1"/>
                </a:solidFill>
              </a:rPr>
              <a:t>Result:  Increased use of improved teaching methods</a:t>
            </a:r>
          </a:p>
          <a:p>
            <a:pPr marL="1898637" indent="-1898637">
              <a:spcBef>
                <a:spcPts val="0"/>
              </a:spcBef>
              <a:spcAft>
                <a:spcPts val="0"/>
              </a:spcAft>
              <a:buFont typeface="Arial"/>
              <a:buNone/>
            </a:pPr>
            <a:endParaRPr lang="en-US" altLang="en-US" sz="2400" b="1" dirty="0">
              <a:solidFill>
                <a:schemeClr val="bg1"/>
              </a:solidFill>
            </a:endParaRPr>
          </a:p>
          <a:p>
            <a:pPr marL="1898637" indent="-1898637">
              <a:spcBef>
                <a:spcPts val="0"/>
              </a:spcBef>
              <a:spcAft>
                <a:spcPts val="0"/>
              </a:spcAft>
              <a:buFont typeface="Arial"/>
              <a:buNone/>
            </a:pPr>
            <a:endParaRPr lang="en-US" altLang="en-US" sz="2400" b="1" dirty="0">
              <a:solidFill>
                <a:schemeClr val="bg1"/>
              </a:solidFill>
            </a:endParaRPr>
          </a:p>
          <a:p>
            <a:pPr marL="1898637" indent="-1898637">
              <a:spcBef>
                <a:spcPts val="0"/>
              </a:spcBef>
              <a:spcAft>
                <a:spcPts val="0"/>
              </a:spcAft>
              <a:buFont typeface="Arial"/>
              <a:buNone/>
            </a:pPr>
            <a:endParaRPr lang="en-US" altLang="en-US" sz="2400" dirty="0">
              <a:solidFill>
                <a:schemeClr val="bg1"/>
              </a:solidFill>
            </a:endParaRPr>
          </a:p>
        </p:txBody>
      </p:sp>
      <p:sp>
        <p:nvSpPr>
          <p:cNvPr id="11" name="TextBox 10" descr="Indicators">
            <a:extLst>
              <a:ext uri="{FF2B5EF4-FFF2-40B4-BE49-F238E27FC236}">
                <a16:creationId xmlns:a16="http://schemas.microsoft.com/office/drawing/2014/main" id="{81D1E335-3B74-4872-8050-6A281A3AC3AF}"/>
              </a:ext>
            </a:extLst>
          </p:cNvPr>
          <p:cNvSpPr txBox="1"/>
          <p:nvPr/>
        </p:nvSpPr>
        <p:spPr>
          <a:xfrm>
            <a:off x="731519" y="3228477"/>
            <a:ext cx="4492749" cy="461665"/>
          </a:xfrm>
          <a:prstGeom prst="rect">
            <a:avLst/>
          </a:prstGeom>
          <a:noFill/>
        </p:spPr>
        <p:txBody>
          <a:bodyPr wrap="square">
            <a:spAutoFit/>
          </a:bodyPr>
          <a:lstStyle/>
          <a:p>
            <a:r>
              <a:rPr lang="en-US" altLang="en-US" sz="2400" b="1" dirty="0">
                <a:solidFill>
                  <a:srgbClr val="002F6C"/>
                </a:solidFill>
              </a:rPr>
              <a:t>Indicators: </a:t>
            </a:r>
            <a:endParaRPr lang="en-US" sz="2400" b="1" dirty="0">
              <a:solidFill>
                <a:srgbClr val="002F6C"/>
              </a:solidFill>
            </a:endParaRPr>
          </a:p>
        </p:txBody>
      </p:sp>
      <p:sp>
        <p:nvSpPr>
          <p:cNvPr id="10" name="TextBox 9" descr="Literacy rates for primary school students &#10;Number of teachers trained&#10;&#10;Percent of teachers observed using all 5 new teaching methods &#10;">
            <a:extLst>
              <a:ext uri="{FF2B5EF4-FFF2-40B4-BE49-F238E27FC236}">
                <a16:creationId xmlns:a16="http://schemas.microsoft.com/office/drawing/2014/main" id="{DFFF3E5F-D7DD-4A1F-B69D-EEA9D9A1BA43}"/>
              </a:ext>
            </a:extLst>
          </p:cNvPr>
          <p:cNvSpPr txBox="1"/>
          <p:nvPr/>
        </p:nvSpPr>
        <p:spPr>
          <a:xfrm>
            <a:off x="1542078" y="3393582"/>
            <a:ext cx="8731352" cy="1938992"/>
          </a:xfrm>
          <a:prstGeom prst="rect">
            <a:avLst/>
          </a:prstGeom>
          <a:noFill/>
        </p:spPr>
        <p:txBody>
          <a:bodyPr wrap="square">
            <a:spAutoFit/>
          </a:bodyPr>
          <a:lstStyle/>
          <a:p>
            <a:pPr marL="457200" indent="-457200">
              <a:lnSpc>
                <a:spcPct val="200000"/>
              </a:lnSpc>
              <a:spcBef>
                <a:spcPts val="0"/>
              </a:spcBef>
              <a:spcAft>
                <a:spcPts val="0"/>
              </a:spcAft>
              <a:buFont typeface="+mj-lt"/>
              <a:buAutoNum type="arabicPeriod"/>
            </a:pPr>
            <a:r>
              <a:rPr lang="en-US" altLang="en-US" sz="2400" dirty="0">
                <a:solidFill>
                  <a:schemeClr val="accent3">
                    <a:lumMod val="75000"/>
                  </a:schemeClr>
                </a:solidFill>
              </a:rPr>
              <a:t>Literacy rates for primary school students</a:t>
            </a:r>
            <a:r>
              <a:rPr lang="en-US" altLang="en-US" sz="2400" b="1" dirty="0">
                <a:solidFill>
                  <a:schemeClr val="accent3">
                    <a:lumMod val="75000"/>
                  </a:schemeClr>
                </a:solidFill>
              </a:rPr>
              <a:t> </a:t>
            </a:r>
          </a:p>
          <a:p>
            <a:pPr marL="457200" indent="-457200">
              <a:lnSpc>
                <a:spcPct val="150000"/>
              </a:lnSpc>
              <a:spcBef>
                <a:spcPts val="0"/>
              </a:spcBef>
              <a:spcAft>
                <a:spcPts val="0"/>
              </a:spcAft>
              <a:buFont typeface="+mj-lt"/>
              <a:buAutoNum type="arabicPeriod"/>
            </a:pPr>
            <a:r>
              <a:rPr lang="en-US" altLang="en-US" sz="2400" dirty="0">
                <a:solidFill>
                  <a:schemeClr val="accent3">
                    <a:lumMod val="75000"/>
                  </a:schemeClr>
                </a:solidFill>
              </a:rPr>
              <a:t>Number of teachers trained</a:t>
            </a:r>
          </a:p>
          <a:p>
            <a:pPr marL="457200" indent="-457200">
              <a:lnSpc>
                <a:spcPct val="150000"/>
              </a:lnSpc>
              <a:spcBef>
                <a:spcPts val="0"/>
              </a:spcBef>
              <a:spcAft>
                <a:spcPts val="0"/>
              </a:spcAft>
              <a:buFont typeface="+mj-lt"/>
              <a:buAutoNum type="arabicPeriod"/>
            </a:pPr>
            <a:endParaRPr lang="en-US" altLang="en-US" sz="600" dirty="0">
              <a:solidFill>
                <a:schemeClr val="accent3">
                  <a:lumMod val="75000"/>
                </a:schemeClr>
              </a:solidFill>
            </a:endParaRPr>
          </a:p>
          <a:p>
            <a:pPr marL="457200" indent="-457200">
              <a:spcBef>
                <a:spcPts val="0"/>
              </a:spcBef>
              <a:spcAft>
                <a:spcPts val="0"/>
              </a:spcAft>
              <a:buFont typeface="+mj-lt"/>
              <a:buAutoNum type="arabicPeriod"/>
            </a:pPr>
            <a:r>
              <a:rPr lang="en-US" altLang="en-US" sz="2400" dirty="0">
                <a:solidFill>
                  <a:schemeClr val="accent3">
                    <a:lumMod val="75000"/>
                  </a:schemeClr>
                </a:solidFill>
              </a:rPr>
              <a:t>Percent of teachers observed using all 5 new teaching methods </a:t>
            </a:r>
          </a:p>
        </p:txBody>
      </p:sp>
      <p:sp>
        <p:nvSpPr>
          <p:cNvPr id="12" name="TextBox 11">
            <a:extLst>
              <a:ext uri="{FF2B5EF4-FFF2-40B4-BE49-F238E27FC236}">
                <a16:creationId xmlns:a16="http://schemas.microsoft.com/office/drawing/2014/main" id="{87786469-0EE8-4EF9-B83A-7888958A47BA}"/>
              </a:ext>
              <a:ext uri="{C183D7F6-B498-43B3-948B-1728B52AA6E4}">
                <adec:decorative xmlns:adec="http://schemas.microsoft.com/office/drawing/2017/decorative" val="1"/>
              </a:ext>
            </a:extLst>
          </p:cNvPr>
          <p:cNvSpPr txBox="1"/>
          <p:nvPr/>
        </p:nvSpPr>
        <p:spPr>
          <a:xfrm>
            <a:off x="7840985" y="3679446"/>
            <a:ext cx="1813830" cy="461665"/>
          </a:xfrm>
          <a:prstGeom prst="rect">
            <a:avLst/>
          </a:prstGeom>
          <a:noFill/>
        </p:spPr>
        <p:txBody>
          <a:bodyPr wrap="none" rtlCol="0">
            <a:spAutoFit/>
          </a:bodyPr>
          <a:lstStyle/>
          <a:p>
            <a:r>
              <a:rPr lang="en-US" sz="2400" b="1" dirty="0">
                <a:solidFill>
                  <a:srgbClr val="B00C2F"/>
                </a:solidFill>
              </a:rPr>
              <a:t>(Too High) </a:t>
            </a:r>
          </a:p>
        </p:txBody>
      </p:sp>
      <p:sp>
        <p:nvSpPr>
          <p:cNvPr id="13" name="TextBox 12">
            <a:extLst>
              <a:ext uri="{FF2B5EF4-FFF2-40B4-BE49-F238E27FC236}">
                <a16:creationId xmlns:a16="http://schemas.microsoft.com/office/drawing/2014/main" id="{ED6FAA0F-26E3-4C20-9BAF-4E7F6C4FAE58}"/>
              </a:ext>
              <a:ext uri="{C183D7F6-B498-43B3-948B-1728B52AA6E4}">
                <adec:decorative xmlns:adec="http://schemas.microsoft.com/office/drawing/2017/decorative" val="1"/>
              </a:ext>
            </a:extLst>
          </p:cNvPr>
          <p:cNvSpPr txBox="1"/>
          <p:nvPr/>
        </p:nvSpPr>
        <p:spPr>
          <a:xfrm>
            <a:off x="9994559" y="4808586"/>
            <a:ext cx="1211935" cy="461665"/>
          </a:xfrm>
          <a:prstGeom prst="rect">
            <a:avLst/>
          </a:prstGeom>
          <a:noFill/>
        </p:spPr>
        <p:txBody>
          <a:bodyPr wrap="none" rtlCol="0">
            <a:spAutoFit/>
          </a:bodyPr>
          <a:lstStyle/>
          <a:p>
            <a:r>
              <a:rPr lang="en-US" sz="2400" b="1" dirty="0">
                <a:solidFill>
                  <a:srgbClr val="B00C2F"/>
                </a:solidFill>
              </a:rPr>
              <a:t>(Direct) </a:t>
            </a:r>
          </a:p>
        </p:txBody>
      </p:sp>
      <p:sp>
        <p:nvSpPr>
          <p:cNvPr id="9" name="TextBox 8">
            <a:extLst>
              <a:ext uri="{FF2B5EF4-FFF2-40B4-BE49-F238E27FC236}">
                <a16:creationId xmlns:a16="http://schemas.microsoft.com/office/drawing/2014/main" id="{ADD24C7B-4261-41F1-827F-BE471E88D56E}"/>
              </a:ext>
              <a:ext uri="{C183D7F6-B498-43B3-948B-1728B52AA6E4}">
                <adec:decorative xmlns:adec="http://schemas.microsoft.com/office/drawing/2017/decorative" val="1"/>
              </a:ext>
            </a:extLst>
          </p:cNvPr>
          <p:cNvSpPr txBox="1"/>
          <p:nvPr/>
        </p:nvSpPr>
        <p:spPr>
          <a:xfrm>
            <a:off x="7840985" y="4196142"/>
            <a:ext cx="1729256" cy="461665"/>
          </a:xfrm>
          <a:prstGeom prst="rect">
            <a:avLst/>
          </a:prstGeom>
          <a:noFill/>
        </p:spPr>
        <p:txBody>
          <a:bodyPr wrap="none" rtlCol="0">
            <a:spAutoFit/>
          </a:bodyPr>
          <a:lstStyle/>
          <a:p>
            <a:r>
              <a:rPr lang="en-US" sz="2400" b="1" dirty="0">
                <a:solidFill>
                  <a:srgbClr val="B00C2F"/>
                </a:solidFill>
              </a:rPr>
              <a:t>(Too Low)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93740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0" grpId="0"/>
      <p:bldP spid="12" grpId="0"/>
      <p:bldP spid="1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rect Indicators (cont.)  ">
            <a:extLst>
              <a:ext uri="{FF2B5EF4-FFF2-40B4-BE49-F238E27FC236}">
                <a16:creationId xmlns:a16="http://schemas.microsoft.com/office/drawing/2014/main" id="{E83B329D-07C9-4DBC-BD95-259AD363AFC3}"/>
              </a:ext>
            </a:extLst>
          </p:cNvPr>
          <p:cNvSpPr>
            <a:spLocks noGrp="1"/>
          </p:cNvSpPr>
          <p:nvPr>
            <p:ph type="ctrTitle"/>
          </p:nvPr>
        </p:nvSpPr>
        <p:spPr>
          <a:xfrm>
            <a:off x="515393" y="109990"/>
            <a:ext cx="10577453" cy="961175"/>
          </a:xfrm>
        </p:spPr>
        <p:txBody>
          <a:bodyPr>
            <a:normAutofit/>
          </a:bodyPr>
          <a:lstStyle/>
          <a:p>
            <a:pPr algn="l"/>
            <a:r>
              <a:rPr lang="en-US" sz="4400" dirty="0"/>
              <a:t>Direct Indicators (cont.)  </a:t>
            </a:r>
          </a:p>
        </p:txBody>
      </p:sp>
      <p:sp>
        <p:nvSpPr>
          <p:cNvPr id="16" name="TextBox 15" descr="An indicator can only be a direct measure of one result.&#10;">
            <a:extLst>
              <a:ext uri="{FF2B5EF4-FFF2-40B4-BE49-F238E27FC236}">
                <a16:creationId xmlns:a16="http://schemas.microsoft.com/office/drawing/2014/main" id="{E0682CC2-A78F-45F5-82DF-35B3FFD7A8B8}"/>
              </a:ext>
            </a:extLst>
          </p:cNvPr>
          <p:cNvSpPr txBox="1"/>
          <p:nvPr/>
        </p:nvSpPr>
        <p:spPr>
          <a:xfrm>
            <a:off x="625150" y="1165187"/>
            <a:ext cx="9065259" cy="769441"/>
          </a:xfrm>
          <a:prstGeom prst="rect">
            <a:avLst/>
          </a:prstGeom>
          <a:noFill/>
        </p:spPr>
        <p:txBody>
          <a:bodyPr wrap="square" rtlCol="0">
            <a:spAutoFit/>
          </a:bodyPr>
          <a:lstStyle/>
          <a:p>
            <a:r>
              <a:rPr lang="en-US" sz="2400" b="1" dirty="0"/>
              <a:t>An indicator can only be a direct measure of one result.</a:t>
            </a:r>
          </a:p>
          <a:p>
            <a:endParaRPr lang="en-US" sz="2000" b="1" i="1" dirty="0"/>
          </a:p>
        </p:txBody>
      </p:sp>
      <p:sp>
        <p:nvSpPr>
          <p:cNvPr id="17" name="Rectangle 16" descr="Increased training of private sector actors in labor rights and protections">
            <a:extLst>
              <a:ext uri="{FF2B5EF4-FFF2-40B4-BE49-F238E27FC236}">
                <a16:creationId xmlns:a16="http://schemas.microsoft.com/office/drawing/2014/main" id="{3CEFD31C-92DD-47F8-9954-6F03EF97E517}"/>
              </a:ext>
            </a:extLst>
          </p:cNvPr>
          <p:cNvSpPr/>
          <p:nvPr/>
        </p:nvSpPr>
        <p:spPr>
          <a:xfrm>
            <a:off x="1331860" y="5296824"/>
            <a:ext cx="4457608" cy="72201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dirty="0">
                <a:solidFill>
                  <a:schemeClr val="bg1"/>
                </a:solidFill>
                <a:latin typeface="+mn-lt"/>
              </a:rPr>
              <a:t> Increased training of private sector actors in labor rights and protections</a:t>
            </a:r>
            <a:endParaRPr lang="en-US" dirty="0">
              <a:solidFill>
                <a:schemeClr val="bg1"/>
              </a:solidFill>
              <a:ea typeface="ＭＳ Ｐゴシック" pitchFamily="-106" charset="-128"/>
            </a:endParaRPr>
          </a:p>
        </p:txBody>
      </p:sp>
      <p:sp>
        <p:nvSpPr>
          <p:cNvPr id="7" name="Text Box 5" descr="# of private sector actors trained in labor rights and protections&#10;">
            <a:extLst>
              <a:ext uri="{FF2B5EF4-FFF2-40B4-BE49-F238E27FC236}">
                <a16:creationId xmlns:a16="http://schemas.microsoft.com/office/drawing/2014/main" id="{1B8ACD58-228F-467E-8DEA-38AF73015AA6}"/>
              </a:ext>
            </a:extLst>
          </p:cNvPr>
          <p:cNvSpPr txBox="1">
            <a:spLocks noChangeArrowheads="1"/>
          </p:cNvSpPr>
          <p:nvPr/>
        </p:nvSpPr>
        <p:spPr bwMode="auto">
          <a:xfrm>
            <a:off x="6223004" y="5288786"/>
            <a:ext cx="5086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n-US" altLang="en-US" sz="1800" dirty="0">
                <a:solidFill>
                  <a:schemeClr val="tx1"/>
                </a:solidFill>
                <a:latin typeface="+mn-lt"/>
              </a:rPr>
              <a:t># of private sector actors trained in labor rights and protections</a:t>
            </a:r>
          </a:p>
        </p:txBody>
      </p:sp>
      <p:sp>
        <p:nvSpPr>
          <p:cNvPr id="18" name="Rectangle 17" descr="Improved knowledge of private sector actors on labor rights and protections&#10;">
            <a:extLst>
              <a:ext uri="{FF2B5EF4-FFF2-40B4-BE49-F238E27FC236}">
                <a16:creationId xmlns:a16="http://schemas.microsoft.com/office/drawing/2014/main" id="{ADFDE57F-9087-48FB-AD36-99DD332BDACF}"/>
              </a:ext>
            </a:extLst>
          </p:cNvPr>
          <p:cNvSpPr/>
          <p:nvPr/>
        </p:nvSpPr>
        <p:spPr>
          <a:xfrm>
            <a:off x="1331860" y="4247909"/>
            <a:ext cx="4457608" cy="66265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dirty="0">
                <a:solidFill>
                  <a:schemeClr val="bg1"/>
                </a:solidFill>
              </a:rPr>
              <a:t>I</a:t>
            </a:r>
            <a:r>
              <a:rPr lang="en-US" altLang="en-US" dirty="0">
                <a:solidFill>
                  <a:schemeClr val="bg1"/>
                </a:solidFill>
                <a:latin typeface="+mn-lt"/>
              </a:rPr>
              <a:t>mproved knowledge of private sector actors on labor rights and protections</a:t>
            </a:r>
            <a:endParaRPr lang="en-US" dirty="0">
              <a:solidFill>
                <a:schemeClr val="bg1"/>
              </a:solidFill>
              <a:ea typeface="ＭＳ Ｐゴシック" pitchFamily="-106" charset="-128"/>
            </a:endParaRPr>
          </a:p>
        </p:txBody>
      </p:sp>
      <p:sp>
        <p:nvSpPr>
          <p:cNvPr id="6" name="Text Box 4" descr="% of private sector actors who score 90% on post-test &#10;">
            <a:extLst>
              <a:ext uri="{FF2B5EF4-FFF2-40B4-BE49-F238E27FC236}">
                <a16:creationId xmlns:a16="http://schemas.microsoft.com/office/drawing/2014/main" id="{C733DEE6-806C-40A7-890A-7391B274ECDB}"/>
              </a:ext>
            </a:extLst>
          </p:cNvPr>
          <p:cNvSpPr txBox="1">
            <a:spLocks noChangeArrowheads="1"/>
          </p:cNvSpPr>
          <p:nvPr/>
        </p:nvSpPr>
        <p:spPr bwMode="auto">
          <a:xfrm>
            <a:off x="6091253" y="4402676"/>
            <a:ext cx="5558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n-US" altLang="en-US" sz="1800" dirty="0">
                <a:solidFill>
                  <a:schemeClr val="tx1"/>
                </a:solidFill>
                <a:latin typeface="+mn-lt"/>
              </a:rPr>
              <a:t>% of private sector actors who score 90% on post-test </a:t>
            </a:r>
          </a:p>
        </p:txBody>
      </p:sp>
      <p:sp>
        <p:nvSpPr>
          <p:cNvPr id="19" name="Rectangle 18" descr="Improved business practices by private sector actors&#10;">
            <a:extLst>
              <a:ext uri="{FF2B5EF4-FFF2-40B4-BE49-F238E27FC236}">
                <a16:creationId xmlns:a16="http://schemas.microsoft.com/office/drawing/2014/main" id="{106BB100-0E1F-4186-882E-F5387FB074E4}"/>
              </a:ext>
            </a:extLst>
          </p:cNvPr>
          <p:cNvSpPr/>
          <p:nvPr/>
        </p:nvSpPr>
        <p:spPr>
          <a:xfrm>
            <a:off x="1307939" y="3110754"/>
            <a:ext cx="4549139" cy="62787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n-US" altLang="en-US" dirty="0">
                <a:solidFill>
                  <a:schemeClr val="bg1"/>
                </a:solidFill>
                <a:latin typeface="+mn-lt"/>
              </a:rPr>
              <a:t>Improved business practices by private sector actors</a:t>
            </a:r>
          </a:p>
        </p:txBody>
      </p:sp>
      <p:sp>
        <p:nvSpPr>
          <p:cNvPr id="5" name="Text Box 3" descr="% of private sector actors using new practices (e.g., changes in practices, policies or regulations) within 6 months of the training &#10;">
            <a:extLst>
              <a:ext uri="{FF2B5EF4-FFF2-40B4-BE49-F238E27FC236}">
                <a16:creationId xmlns:a16="http://schemas.microsoft.com/office/drawing/2014/main" id="{5101683D-CF56-4C99-9869-8BBB8BD21C1E}"/>
              </a:ext>
            </a:extLst>
          </p:cNvPr>
          <p:cNvSpPr txBox="1">
            <a:spLocks noChangeArrowheads="1"/>
          </p:cNvSpPr>
          <p:nvPr/>
        </p:nvSpPr>
        <p:spPr bwMode="auto">
          <a:xfrm>
            <a:off x="6212644" y="3038241"/>
            <a:ext cx="51896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n-US" altLang="en-US" sz="1800" dirty="0">
                <a:solidFill>
                  <a:schemeClr val="tx1"/>
                </a:solidFill>
                <a:latin typeface="+mn-lt"/>
              </a:rPr>
              <a:t>% of private sector actors using new practices (e.g., changes in practices, policies or regulations) within 6 months of the training </a:t>
            </a:r>
          </a:p>
        </p:txBody>
      </p:sp>
      <p:sp>
        <p:nvSpPr>
          <p:cNvPr id="20" name="Rectangle 19" descr="Reduced incidence of labor rights violations in targeted communities  &#10;">
            <a:extLst>
              <a:ext uri="{FF2B5EF4-FFF2-40B4-BE49-F238E27FC236}">
                <a16:creationId xmlns:a16="http://schemas.microsoft.com/office/drawing/2014/main" id="{71F067C8-86A8-46AC-9A5E-F528974C24AD}"/>
              </a:ext>
              <a:ext uri="{C183D7F6-B498-43B3-948B-1728B52AA6E4}">
                <adec:decorative xmlns:adec="http://schemas.microsoft.com/office/drawing/2017/decorative" val="0"/>
              </a:ext>
            </a:extLst>
          </p:cNvPr>
          <p:cNvSpPr/>
          <p:nvPr/>
        </p:nvSpPr>
        <p:spPr>
          <a:xfrm>
            <a:off x="1286665" y="1929363"/>
            <a:ext cx="4616423"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dirty="0">
                <a:solidFill>
                  <a:schemeClr val="bg1"/>
                </a:solidFill>
                <a:latin typeface="+mn-lt"/>
              </a:rPr>
              <a:t>Reduced incidence of labor rights violations in targeted communities </a:t>
            </a:r>
            <a:r>
              <a:rPr lang="en-US" dirty="0">
                <a:solidFill>
                  <a:schemeClr val="bg1"/>
                </a:solidFill>
                <a:ea typeface="ＭＳ Ｐゴシック" pitchFamily="-106" charset="-128"/>
              </a:rPr>
              <a:t> </a:t>
            </a:r>
          </a:p>
        </p:txBody>
      </p:sp>
      <p:sp>
        <p:nvSpPr>
          <p:cNvPr id="15" name="Text Box 3" descr="# of labor rights violations reported in targeted businesses&#10;">
            <a:extLst>
              <a:ext uri="{FF2B5EF4-FFF2-40B4-BE49-F238E27FC236}">
                <a16:creationId xmlns:a16="http://schemas.microsoft.com/office/drawing/2014/main" id="{680969DC-0297-46EF-B2EB-2CD7BED2820E}"/>
              </a:ext>
            </a:extLst>
          </p:cNvPr>
          <p:cNvSpPr txBox="1">
            <a:spLocks noChangeArrowheads="1"/>
          </p:cNvSpPr>
          <p:nvPr/>
        </p:nvSpPr>
        <p:spPr bwMode="auto">
          <a:xfrm>
            <a:off x="6212644" y="1966520"/>
            <a:ext cx="4459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n-US" altLang="en-US" sz="1800" dirty="0">
                <a:solidFill>
                  <a:schemeClr val="tx1"/>
                </a:solidFill>
                <a:latin typeface="+mn-lt"/>
              </a:rPr>
              <a:t># of labor rights violations reported in targeted businesses</a:t>
            </a:r>
          </a:p>
        </p:txBody>
      </p:sp>
      <p:cxnSp>
        <p:nvCxnSpPr>
          <p:cNvPr id="21" name="Straight Arrow Connector 20">
            <a:extLst>
              <a:ext uri="{FF2B5EF4-FFF2-40B4-BE49-F238E27FC236}">
                <a16:creationId xmlns:a16="http://schemas.microsoft.com/office/drawing/2014/main" id="{94EF0B8C-DA5E-483B-8512-5DB1908247E3}"/>
              </a:ext>
              <a:ext uri="{C183D7F6-B498-43B3-948B-1728B52AA6E4}">
                <adec:decorative xmlns:adec="http://schemas.microsoft.com/office/drawing/2017/decorative" val="1"/>
              </a:ext>
            </a:extLst>
          </p:cNvPr>
          <p:cNvCxnSpPr>
            <a:cxnSpLocks/>
            <a:stCxn id="17" idx="0"/>
            <a:endCxn id="18" idx="2"/>
          </p:cNvCxnSpPr>
          <p:nvPr/>
        </p:nvCxnSpPr>
        <p:spPr>
          <a:xfrm flipV="1">
            <a:off x="3560664" y="4910560"/>
            <a:ext cx="0" cy="3862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18865D-8AE7-4050-A101-C7F5DC6E5344}"/>
              </a:ext>
              <a:ext uri="{C183D7F6-B498-43B3-948B-1728B52AA6E4}">
                <adec:decorative xmlns:adec="http://schemas.microsoft.com/office/drawing/2017/decorative" val="1"/>
              </a:ext>
            </a:extLst>
          </p:cNvPr>
          <p:cNvCxnSpPr>
            <a:cxnSpLocks/>
          </p:cNvCxnSpPr>
          <p:nvPr/>
        </p:nvCxnSpPr>
        <p:spPr>
          <a:xfrm flipV="1">
            <a:off x="3567908" y="2648929"/>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9640AE2-1C43-42E5-85D4-5C53DC570465}"/>
              </a:ext>
              <a:ext uri="{C183D7F6-B498-43B3-948B-1728B52AA6E4}">
                <adec:decorative xmlns:adec="http://schemas.microsoft.com/office/drawing/2017/decorative" val="1"/>
              </a:ext>
            </a:extLst>
          </p:cNvPr>
          <p:cNvCxnSpPr>
            <a:cxnSpLocks/>
          </p:cNvCxnSpPr>
          <p:nvPr/>
        </p:nvCxnSpPr>
        <p:spPr>
          <a:xfrm flipV="1">
            <a:off x="3543380" y="3789193"/>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42889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se 1: Direct Indicators ">
            <a:extLst>
              <a:ext uri="{FF2B5EF4-FFF2-40B4-BE49-F238E27FC236}">
                <a16:creationId xmlns:a16="http://schemas.microsoft.com/office/drawing/2014/main" id="{AA5A2B27-8A8B-43EF-AF60-BD11A6E41202}"/>
              </a:ext>
            </a:extLst>
          </p:cNvPr>
          <p:cNvSpPr>
            <a:spLocks noGrp="1"/>
          </p:cNvSpPr>
          <p:nvPr>
            <p:ph type="ctrTitle"/>
          </p:nvPr>
        </p:nvSpPr>
        <p:spPr>
          <a:xfrm>
            <a:off x="522571" y="91160"/>
            <a:ext cx="10219133" cy="961175"/>
          </a:xfrm>
        </p:spPr>
        <p:txBody>
          <a:bodyPr>
            <a:normAutofit/>
          </a:bodyPr>
          <a:lstStyle/>
          <a:p>
            <a:pPr algn="l"/>
            <a:r>
              <a:rPr lang="en-US" sz="4400" dirty="0"/>
              <a:t>Exercise 1: Direct Indicators </a:t>
            </a:r>
          </a:p>
        </p:txBody>
      </p:sp>
      <p:sp>
        <p:nvSpPr>
          <p:cNvPr id="3" name="Content Placeholder 2" descr="Which indicator is the most direct measure of the result?&#10;1. # of targeted community members who participate in child labor awareness workshops&#10;2. % of targeted community members who are able to identify 3 or more critical issues about child labor in their community&#10;3. # of targeted community members who volunteer in community-based programs and activities related to reducing child labor &#10;&#10;">
            <a:extLst>
              <a:ext uri="{FF2B5EF4-FFF2-40B4-BE49-F238E27FC236}">
                <a16:creationId xmlns:a16="http://schemas.microsoft.com/office/drawing/2014/main" id="{899D53A3-0873-4795-B6D8-E299669A3614}"/>
              </a:ext>
            </a:extLst>
          </p:cNvPr>
          <p:cNvSpPr>
            <a:spLocks noGrp="1"/>
          </p:cNvSpPr>
          <p:nvPr>
            <p:ph sz="quarter" idx="13"/>
          </p:nvPr>
        </p:nvSpPr>
        <p:spPr>
          <a:xfrm>
            <a:off x="522571" y="1334374"/>
            <a:ext cx="10597479" cy="4091462"/>
          </a:xfrm>
        </p:spPr>
        <p:txBody>
          <a:bodyPr>
            <a:normAutofit fontScale="92500" lnSpcReduction="10000"/>
          </a:bodyPr>
          <a:lstStyle/>
          <a:p>
            <a:pPr marL="0" indent="0">
              <a:buNone/>
            </a:pPr>
            <a:r>
              <a:rPr lang="en-US" altLang="en-US" sz="2800" b="1" dirty="0">
                <a:latin typeface="+mn-lt"/>
              </a:rPr>
              <a:t>Which indicator is the most direct measure of the result?</a:t>
            </a:r>
          </a:p>
          <a:p>
            <a:pPr marL="0" indent="0">
              <a:buNone/>
            </a:pPr>
            <a:endParaRPr lang="en-US" altLang="en-US" sz="2800" dirty="0">
              <a:solidFill>
                <a:schemeClr val="accent1"/>
              </a:solidFill>
              <a:latin typeface="+mn-lt"/>
            </a:endParaRPr>
          </a:p>
          <a:p>
            <a:pPr marL="0" indent="0">
              <a:buNone/>
            </a:pPr>
            <a:endParaRPr lang="en-US" altLang="en-US" sz="2800" dirty="0">
              <a:solidFill>
                <a:schemeClr val="accent1"/>
              </a:solidFill>
              <a:latin typeface="+mn-lt"/>
            </a:endParaRPr>
          </a:p>
          <a:p>
            <a:pPr marL="515938" indent="-514350" eaLnBrk="1" hangingPunct="1">
              <a:spcAft>
                <a:spcPct val="20000"/>
              </a:spcAft>
              <a:buSzPct val="120000"/>
              <a:buFont typeface="+mj-lt"/>
              <a:buAutoNum type="arabicPeriod"/>
            </a:pPr>
            <a:r>
              <a:rPr lang="en-US" altLang="en-US" sz="2800" dirty="0"/>
              <a:t># of targeted community members who participate in child labor awareness workshops</a:t>
            </a:r>
          </a:p>
          <a:p>
            <a:pPr marL="515938" indent="-514350">
              <a:spcAft>
                <a:spcPct val="20000"/>
              </a:spcAft>
              <a:buSzPct val="120000"/>
              <a:buFont typeface="+mj-lt"/>
              <a:buAutoNum type="arabicPeriod"/>
            </a:pPr>
            <a:r>
              <a:rPr lang="en-US" altLang="en-US" sz="2800" dirty="0"/>
              <a:t>% of targeted community members who are able to identify 3 or more critical issues about child labor in their community</a:t>
            </a:r>
          </a:p>
          <a:p>
            <a:pPr marL="515938" indent="-514350">
              <a:spcAft>
                <a:spcPct val="20000"/>
              </a:spcAft>
              <a:buSzPct val="120000"/>
              <a:buFont typeface="+mj-lt"/>
              <a:buAutoNum type="arabicPeriod"/>
            </a:pPr>
            <a:r>
              <a:rPr lang="en-US" altLang="en-US" sz="2800" dirty="0"/>
              <a:t># of targeted community members who volunteer in community-based programs and activities related to reducing child labor </a:t>
            </a:r>
          </a:p>
          <a:p>
            <a:pPr marL="0" indent="0">
              <a:buNone/>
            </a:pPr>
            <a:endParaRPr lang="en-US" dirty="0"/>
          </a:p>
        </p:txBody>
      </p:sp>
      <p:sp>
        <p:nvSpPr>
          <p:cNvPr id="5" name="Rectangle 4" descr="Result: Expanded awareness of child labor in the target community &#10;">
            <a:extLst>
              <a:ext uri="{FF2B5EF4-FFF2-40B4-BE49-F238E27FC236}">
                <a16:creationId xmlns:a16="http://schemas.microsoft.com/office/drawing/2014/main" id="{240D7373-1874-4B7C-BE83-048AB1FE549E}"/>
              </a:ext>
            </a:extLst>
          </p:cNvPr>
          <p:cNvSpPr>
            <a:spLocks noChangeArrowheads="1"/>
          </p:cNvSpPr>
          <p:nvPr/>
        </p:nvSpPr>
        <p:spPr bwMode="auto">
          <a:xfrm>
            <a:off x="522570" y="1892544"/>
            <a:ext cx="9966903" cy="61552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61913" eaLnBrk="1" hangingPunct="1">
              <a:spcBef>
                <a:spcPct val="20000"/>
              </a:spcBef>
              <a:buClr>
                <a:schemeClr val="hlink"/>
              </a:buClr>
              <a:buSzPct val="80000"/>
              <a:buFont typeface="Monotype Sorts" pitchFamily="-84" charset="2"/>
              <a:buNone/>
            </a:pPr>
            <a:r>
              <a:rPr lang="en-US" altLang="en-US" sz="2800" b="1" u="sng" dirty="0">
                <a:solidFill>
                  <a:schemeClr val="bg1"/>
                </a:solidFill>
                <a:latin typeface="+mn-lt"/>
              </a:rPr>
              <a:t>Result</a:t>
            </a:r>
            <a:r>
              <a:rPr lang="en-US" altLang="en-US" sz="2800" b="1" dirty="0">
                <a:solidFill>
                  <a:schemeClr val="bg1"/>
                </a:solidFill>
                <a:latin typeface="Nokia Sans Wide" pitchFamily="34" charset="0"/>
              </a:rPr>
              <a:t>: </a:t>
            </a:r>
            <a:r>
              <a:rPr lang="en-US" altLang="en-US" sz="2800" dirty="0">
                <a:solidFill>
                  <a:schemeClr val="bg1"/>
                </a:solidFill>
                <a:latin typeface="+mn-lt"/>
              </a:rPr>
              <a:t>Expanded awareness of child labor in the target community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3676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5A2B27-8A8B-43EF-AF60-BD11A6E41202}"/>
              </a:ext>
            </a:extLst>
          </p:cNvPr>
          <p:cNvSpPr>
            <a:spLocks noGrp="1"/>
          </p:cNvSpPr>
          <p:nvPr>
            <p:ph type="ctrTitle"/>
          </p:nvPr>
        </p:nvSpPr>
        <p:spPr>
          <a:xfrm>
            <a:off x="522571" y="91160"/>
            <a:ext cx="10219133" cy="961175"/>
          </a:xfrm>
        </p:spPr>
        <p:txBody>
          <a:bodyPr>
            <a:normAutofit/>
          </a:bodyPr>
          <a:lstStyle/>
          <a:p>
            <a:pPr algn="l"/>
            <a:r>
              <a:rPr lang="en-US" sz="4400" dirty="0"/>
              <a:t>Exercise 2: Direct Indicators </a:t>
            </a:r>
          </a:p>
        </p:txBody>
      </p:sp>
      <p:sp>
        <p:nvSpPr>
          <p:cNvPr id="3" name="Content Placeholder 2" descr="Which indicator is the most direct measure of the result?&#10;1. # of private sector inspections conducted and filed by law enforcement and protection officials in targeted regions&#10;2. % of law enforcement and protection officials trained in conducting inspections &#10;3. # of new labor protection laws and regulations passed by government &#10;4. # of reported private sector labor violations in targeted regions &#10;">
            <a:extLst>
              <a:ext uri="{FF2B5EF4-FFF2-40B4-BE49-F238E27FC236}">
                <a16:creationId xmlns:a16="http://schemas.microsoft.com/office/drawing/2014/main" id="{899D53A3-0873-4795-B6D8-E299669A3614}"/>
              </a:ext>
            </a:extLst>
          </p:cNvPr>
          <p:cNvSpPr>
            <a:spLocks noGrp="1"/>
          </p:cNvSpPr>
          <p:nvPr>
            <p:ph sz="quarter" idx="13"/>
          </p:nvPr>
        </p:nvSpPr>
        <p:spPr>
          <a:xfrm>
            <a:off x="522571" y="1322799"/>
            <a:ext cx="10597479" cy="4753910"/>
          </a:xfrm>
        </p:spPr>
        <p:txBody>
          <a:bodyPr>
            <a:normAutofit fontScale="92500" lnSpcReduction="10000"/>
          </a:bodyPr>
          <a:lstStyle/>
          <a:p>
            <a:pPr marL="0" indent="0">
              <a:buNone/>
            </a:pPr>
            <a:r>
              <a:rPr lang="en-US" altLang="en-US" sz="2800" b="1" dirty="0">
                <a:latin typeface="+mn-lt"/>
              </a:rPr>
              <a:t>Which indicator is the most direct measure of the result?</a:t>
            </a:r>
          </a:p>
          <a:p>
            <a:pPr marL="0" indent="0">
              <a:buNone/>
            </a:pPr>
            <a:endParaRPr lang="en-US" altLang="en-US" sz="2800" dirty="0">
              <a:solidFill>
                <a:schemeClr val="accent1"/>
              </a:solidFill>
              <a:latin typeface="+mn-lt"/>
            </a:endParaRPr>
          </a:p>
          <a:p>
            <a:pPr marL="0" indent="0">
              <a:buNone/>
            </a:pPr>
            <a:endParaRPr lang="en-US" altLang="en-US" sz="2800" dirty="0">
              <a:solidFill>
                <a:schemeClr val="accent1"/>
              </a:solidFill>
              <a:latin typeface="+mn-lt"/>
            </a:endParaRPr>
          </a:p>
          <a:p>
            <a:pPr marL="344488" indent="-342900" eaLnBrk="1" hangingPunct="1">
              <a:spcAft>
                <a:spcPct val="20000"/>
              </a:spcAft>
              <a:buSzPct val="120000"/>
              <a:buFont typeface="Arial" panose="020B0604020202020204" pitchFamily="34" charset="0"/>
              <a:buChar char="•"/>
            </a:pPr>
            <a:endParaRPr lang="en-US" altLang="en-US" dirty="0"/>
          </a:p>
          <a:p>
            <a:pPr marL="515938" indent="-514350">
              <a:spcAft>
                <a:spcPct val="20000"/>
              </a:spcAft>
              <a:buSzPct val="120000"/>
              <a:buFont typeface="+mj-lt"/>
              <a:buAutoNum type="arabicPeriod"/>
            </a:pPr>
            <a:r>
              <a:rPr lang="en-US" altLang="en-US" sz="2800" dirty="0"/>
              <a:t># of private sector </a:t>
            </a:r>
            <a:r>
              <a:rPr lang="en-US" altLang="en-US" dirty="0"/>
              <a:t>inspections conducted and filed by law enforcement and protection officials in targeted regions</a:t>
            </a:r>
          </a:p>
          <a:p>
            <a:pPr marL="515938" indent="-514350" eaLnBrk="1" hangingPunct="1">
              <a:spcAft>
                <a:spcPct val="20000"/>
              </a:spcAft>
              <a:buSzPct val="120000"/>
              <a:buFont typeface="+mj-lt"/>
              <a:buAutoNum type="arabicPeriod"/>
            </a:pPr>
            <a:r>
              <a:rPr lang="en-US" altLang="en-US" dirty="0"/>
              <a:t>% </a:t>
            </a:r>
            <a:r>
              <a:rPr lang="en-US" altLang="en-US" sz="2800" dirty="0"/>
              <a:t>of </a:t>
            </a:r>
            <a:r>
              <a:rPr lang="en-US" altLang="en-US" dirty="0"/>
              <a:t>law enforcement and protection officials trained in conducting inspections </a:t>
            </a:r>
          </a:p>
          <a:p>
            <a:pPr marL="515938" indent="-514350" eaLnBrk="1" hangingPunct="1">
              <a:spcAft>
                <a:spcPct val="20000"/>
              </a:spcAft>
              <a:buSzPct val="120000"/>
              <a:buFont typeface="+mj-lt"/>
              <a:buAutoNum type="arabicPeriod"/>
            </a:pPr>
            <a:r>
              <a:rPr lang="en-US" altLang="en-US" sz="2800" dirty="0"/>
              <a:t># of new labor protection laws and regulations passed by government </a:t>
            </a:r>
          </a:p>
          <a:p>
            <a:pPr marL="515938" indent="-514350" eaLnBrk="1" hangingPunct="1">
              <a:spcAft>
                <a:spcPct val="20000"/>
              </a:spcAft>
              <a:buSzPct val="120000"/>
              <a:buFont typeface="+mj-lt"/>
              <a:buAutoNum type="arabicPeriod"/>
            </a:pPr>
            <a:r>
              <a:rPr lang="en-US" altLang="en-US" sz="2800" dirty="0"/>
              <a:t># of reported private sector labor violations in targeted regions </a:t>
            </a:r>
          </a:p>
          <a:p>
            <a:pPr marL="344488" indent="-342900" eaLnBrk="1" hangingPunct="1">
              <a:spcAft>
                <a:spcPct val="20000"/>
              </a:spcAft>
              <a:buSzPct val="120000"/>
              <a:buFont typeface="Arial" panose="020B0604020202020204" pitchFamily="34" charset="0"/>
              <a:buChar char="•"/>
            </a:pPr>
            <a:endParaRPr lang="en-US" altLang="en-US" sz="2800" dirty="0"/>
          </a:p>
          <a:p>
            <a:pPr marL="0" indent="0">
              <a:buNone/>
            </a:pPr>
            <a:endParaRPr lang="en-US" dirty="0"/>
          </a:p>
        </p:txBody>
      </p:sp>
      <p:sp>
        <p:nvSpPr>
          <p:cNvPr id="5" name="Rectangle 4" descr="Result: Increased implementation of labor laws by law enforcement and protection officials in targeted regions&#10;">
            <a:extLst>
              <a:ext uri="{FF2B5EF4-FFF2-40B4-BE49-F238E27FC236}">
                <a16:creationId xmlns:a16="http://schemas.microsoft.com/office/drawing/2014/main" id="{240D7373-1874-4B7C-BE83-048AB1FE549E}"/>
              </a:ext>
            </a:extLst>
          </p:cNvPr>
          <p:cNvSpPr>
            <a:spLocks noChangeArrowheads="1"/>
          </p:cNvSpPr>
          <p:nvPr/>
        </p:nvSpPr>
        <p:spPr bwMode="auto">
          <a:xfrm>
            <a:off x="679269" y="1938841"/>
            <a:ext cx="8980398" cy="815932"/>
          </a:xfrm>
          <a:prstGeom prst="rect">
            <a:avLst/>
          </a:prstGeom>
          <a:ln/>
        </p:spPr>
        <p:style>
          <a:lnRef idx="3">
            <a:schemeClr val="lt1"/>
          </a:lnRef>
          <a:fillRef idx="1">
            <a:schemeClr val="accent1"/>
          </a:fillRef>
          <a:effectRef idx="1">
            <a:schemeClr val="accent1"/>
          </a:effectRef>
          <a:fontRef idx="minor">
            <a:schemeClr val="lt1"/>
          </a:fontRef>
        </p:style>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61913" eaLnBrk="1" hangingPunct="1">
              <a:spcBef>
                <a:spcPct val="20000"/>
              </a:spcBef>
              <a:buClr>
                <a:schemeClr val="hlink"/>
              </a:buClr>
              <a:buSzPct val="80000"/>
            </a:pPr>
            <a:r>
              <a:rPr lang="en-US" altLang="en-US" sz="2400" b="1" u="sng" dirty="0">
                <a:solidFill>
                  <a:schemeClr val="bg1"/>
                </a:solidFill>
                <a:latin typeface="+mn-lt"/>
              </a:rPr>
              <a:t>Result</a:t>
            </a:r>
            <a:r>
              <a:rPr lang="en-US" altLang="en-US" sz="2400" b="1" dirty="0">
                <a:solidFill>
                  <a:schemeClr val="bg1"/>
                </a:solidFill>
                <a:latin typeface="+mn-lt"/>
              </a:rPr>
              <a:t>: </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Increased implementation of</a:t>
            </a: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labor laws </a:t>
            </a:r>
            <a:r>
              <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by law enforcement and protection officials in targeted regions</a:t>
            </a:r>
            <a:endParaRPr lang="en-US" altLang="en-US" sz="2200" dirty="0">
              <a:solidFill>
                <a:schemeClr val="bg1"/>
              </a:solidFill>
              <a:latin typeface="+mn-lt"/>
            </a:endParaRPr>
          </a:p>
          <a:p>
            <a:pPr marL="61913" eaLnBrk="1" hangingPunct="1">
              <a:spcBef>
                <a:spcPct val="20000"/>
              </a:spcBef>
              <a:buClr>
                <a:schemeClr val="hlink"/>
              </a:buClr>
              <a:buSzPct val="80000"/>
              <a:buFont typeface="Monotype Sorts" pitchFamily="-84" charset="2"/>
              <a:buNone/>
            </a:pPr>
            <a:r>
              <a:rPr lang="en-US" altLang="en-US" sz="2200" dirty="0">
                <a:solidFill>
                  <a:schemeClr val="bg1"/>
                </a:solidFill>
                <a:latin typeface="+mn-lt"/>
              </a:rPr>
              <a:t>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9358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roxy Indicators ">
            <a:extLst>
              <a:ext uri="{FF2B5EF4-FFF2-40B4-BE49-F238E27FC236}">
                <a16:creationId xmlns:a16="http://schemas.microsoft.com/office/drawing/2014/main" id="{E83B329D-07C9-4DBC-BD95-259AD363AFC3}"/>
              </a:ext>
            </a:extLst>
          </p:cNvPr>
          <p:cNvSpPr>
            <a:spLocks noGrp="1"/>
          </p:cNvSpPr>
          <p:nvPr>
            <p:ph type="ctrTitle"/>
          </p:nvPr>
        </p:nvSpPr>
        <p:spPr>
          <a:xfrm>
            <a:off x="603323" y="0"/>
            <a:ext cx="5619058" cy="961175"/>
          </a:xfrm>
        </p:spPr>
        <p:txBody>
          <a:bodyPr>
            <a:normAutofit/>
          </a:bodyPr>
          <a:lstStyle/>
          <a:p>
            <a:pPr algn="l"/>
            <a:r>
              <a:rPr lang="en-US" sz="4400" dirty="0"/>
              <a:t>Proxy Indicators </a:t>
            </a:r>
          </a:p>
        </p:txBody>
      </p:sp>
      <p:sp>
        <p:nvSpPr>
          <p:cNvPr id="3" name="Content Placeholder 2" descr="What do you do when the most direct indicator isn’t practical? &#10;Use a Proxy Indicator…. a proxy is:&#10;Related to the result by one or more assumptions.&#10;Based on convincing evidence that the assumption is valid.&#10;">
            <a:extLst>
              <a:ext uri="{FF2B5EF4-FFF2-40B4-BE49-F238E27FC236}">
                <a16:creationId xmlns:a16="http://schemas.microsoft.com/office/drawing/2014/main" id="{7F6E15F0-E5D0-4DAB-BE03-C526799FF2CE}"/>
              </a:ext>
            </a:extLst>
          </p:cNvPr>
          <p:cNvSpPr>
            <a:spLocks noGrp="1"/>
          </p:cNvSpPr>
          <p:nvPr>
            <p:ph sz="quarter" idx="13"/>
          </p:nvPr>
        </p:nvSpPr>
        <p:spPr>
          <a:xfrm>
            <a:off x="603322" y="1188816"/>
            <a:ext cx="10597479" cy="2811302"/>
          </a:xfrm>
        </p:spPr>
        <p:txBody>
          <a:bodyPr/>
          <a:lstStyle/>
          <a:p>
            <a:pPr marL="0" indent="0">
              <a:lnSpc>
                <a:spcPct val="130000"/>
              </a:lnSpc>
              <a:buNone/>
            </a:pPr>
            <a:r>
              <a:rPr lang="en-US" altLang="en-US" sz="2800" b="1" dirty="0"/>
              <a:t>What do you do when the most direct indicator isn’t practical? </a:t>
            </a:r>
            <a:endParaRPr lang="en-US" altLang="en-US" b="1" dirty="0"/>
          </a:p>
          <a:p>
            <a:pPr eaLnBrk="1" hangingPunct="1">
              <a:lnSpc>
                <a:spcPct val="130000"/>
              </a:lnSpc>
              <a:buFont typeface="Wingdings" panose="05000000000000000000" pitchFamily="2" charset="2"/>
              <a:buNone/>
            </a:pPr>
            <a:r>
              <a:rPr lang="en-US" altLang="en-US" sz="2800" dirty="0"/>
              <a:t>Use a Proxy Indicator…. a proxy is:</a:t>
            </a:r>
          </a:p>
          <a:p>
            <a:pPr marL="344488" indent="-342900" eaLnBrk="1" hangingPunct="1">
              <a:lnSpc>
                <a:spcPct val="150000"/>
              </a:lnSpc>
              <a:buFont typeface="Arial" panose="020B0604020202020204" pitchFamily="34" charset="0"/>
              <a:buChar char="•"/>
            </a:pPr>
            <a:r>
              <a:rPr lang="en-US" altLang="en-US" sz="2800" dirty="0"/>
              <a:t>Related to the result by one or more assumptions.</a:t>
            </a:r>
          </a:p>
          <a:p>
            <a:pPr marL="344488" indent="-342900" eaLnBrk="1" hangingPunct="1">
              <a:lnSpc>
                <a:spcPct val="130000"/>
              </a:lnSpc>
              <a:buFont typeface="Arial" panose="020B0604020202020204" pitchFamily="34" charset="0"/>
              <a:buChar char="•"/>
            </a:pPr>
            <a:r>
              <a:rPr lang="en-US" altLang="en-US" sz="2800" dirty="0"/>
              <a:t>Based on convincing evidence that the assumption is valid.</a:t>
            </a:r>
          </a:p>
          <a:p>
            <a:endParaRPr lang="en-US" dirty="0"/>
          </a:p>
        </p:txBody>
      </p:sp>
      <p:sp>
        <p:nvSpPr>
          <p:cNvPr id="5" name="Rectangle 4" descr="Result:  Increased access to social protection services &#10;Proxy Indicator:  Number of new social protection service providers &#10;">
            <a:extLst>
              <a:ext uri="{FF2B5EF4-FFF2-40B4-BE49-F238E27FC236}">
                <a16:creationId xmlns:a16="http://schemas.microsoft.com/office/drawing/2014/main" id="{1F7CCDE7-E815-4705-82FA-258333FA51CD}"/>
              </a:ext>
            </a:extLst>
          </p:cNvPr>
          <p:cNvSpPr/>
          <p:nvPr/>
        </p:nvSpPr>
        <p:spPr>
          <a:xfrm>
            <a:off x="1013128" y="4425112"/>
            <a:ext cx="9559960" cy="98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en-US" sz="2400" b="1" u="sng" dirty="0">
                <a:solidFill>
                  <a:schemeClr val="bg1"/>
                </a:solidFill>
              </a:rPr>
              <a:t>Result</a:t>
            </a:r>
            <a:r>
              <a:rPr lang="en-US" altLang="en-US" sz="2400" b="1" dirty="0">
                <a:solidFill>
                  <a:schemeClr val="bg1"/>
                </a:solidFill>
              </a:rPr>
              <a:t>:  </a:t>
            </a:r>
            <a:r>
              <a:rPr lang="en-US" altLang="en-US" sz="2400" dirty="0">
                <a:solidFill>
                  <a:schemeClr val="bg1"/>
                </a:solidFill>
              </a:rPr>
              <a:t>Increased access to social protection services </a:t>
            </a:r>
          </a:p>
          <a:p>
            <a:pPr>
              <a:lnSpc>
                <a:spcPct val="160000"/>
              </a:lnSpc>
            </a:pPr>
            <a:r>
              <a:rPr lang="en-US" altLang="en-US" sz="2400" b="1" u="sng" dirty="0">
                <a:solidFill>
                  <a:schemeClr val="bg1"/>
                </a:solidFill>
              </a:rPr>
              <a:t>Proxy Indicator</a:t>
            </a:r>
            <a:r>
              <a:rPr lang="en-US" altLang="en-US" sz="2400" dirty="0">
                <a:solidFill>
                  <a:schemeClr val="bg1"/>
                </a:solidFill>
              </a:rPr>
              <a:t>:  Number of new social protection service providers </a:t>
            </a:r>
          </a:p>
        </p:txBody>
      </p:sp>
      <p:sp>
        <p:nvSpPr>
          <p:cNvPr id="6" name="TextBox 5" descr="Assumption: Having more social protection service providers will increase access for users. &#10;">
            <a:extLst>
              <a:ext uri="{FF2B5EF4-FFF2-40B4-BE49-F238E27FC236}">
                <a16:creationId xmlns:a16="http://schemas.microsoft.com/office/drawing/2014/main" id="{E6F65FC0-1166-4A93-B48A-94738ECDD72B}"/>
              </a:ext>
            </a:extLst>
          </p:cNvPr>
          <p:cNvSpPr txBox="1"/>
          <p:nvPr/>
        </p:nvSpPr>
        <p:spPr>
          <a:xfrm>
            <a:off x="1282849" y="5594872"/>
            <a:ext cx="9594358" cy="400110"/>
          </a:xfrm>
          <a:prstGeom prst="rect">
            <a:avLst/>
          </a:prstGeom>
          <a:noFill/>
        </p:spPr>
        <p:txBody>
          <a:bodyPr wrap="none" rtlCol="0">
            <a:spAutoFit/>
          </a:bodyPr>
          <a:lstStyle/>
          <a:p>
            <a:r>
              <a:rPr lang="en-US" sz="2000" b="1" i="1" dirty="0">
                <a:solidFill>
                  <a:srgbClr val="C00000"/>
                </a:solidFill>
              </a:rPr>
              <a:t>Assumption: </a:t>
            </a:r>
            <a:r>
              <a:rPr lang="en-US" sz="2000" i="1" dirty="0">
                <a:solidFill>
                  <a:srgbClr val="C00000"/>
                </a:solidFill>
              </a:rPr>
              <a:t>Having more social protection service providers will increase access for users.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3285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Objective Indicators ">
            <a:extLst>
              <a:ext uri="{FF2B5EF4-FFF2-40B4-BE49-F238E27FC236}">
                <a16:creationId xmlns:a16="http://schemas.microsoft.com/office/drawing/2014/main" id="{AA5A2B27-8A8B-43EF-AF60-BD11A6E41202}"/>
              </a:ext>
            </a:extLst>
          </p:cNvPr>
          <p:cNvSpPr>
            <a:spLocks noGrp="1"/>
          </p:cNvSpPr>
          <p:nvPr>
            <p:ph type="ctrTitle"/>
          </p:nvPr>
        </p:nvSpPr>
        <p:spPr>
          <a:xfrm>
            <a:off x="513184" y="146614"/>
            <a:ext cx="10447556" cy="961175"/>
          </a:xfrm>
        </p:spPr>
        <p:txBody>
          <a:bodyPr>
            <a:normAutofit/>
          </a:bodyPr>
          <a:lstStyle/>
          <a:p>
            <a:pPr algn="l"/>
            <a:r>
              <a:rPr lang="en-US" sz="4400" dirty="0"/>
              <a:t>Objective Indicators </a:t>
            </a:r>
          </a:p>
        </p:txBody>
      </p:sp>
      <p:sp>
        <p:nvSpPr>
          <p:cNvPr id="3" name="Content Placeholder 2" descr="Indicator statement should be clear what is being measured.&#10;Clear and Precise.&#10;Unambiguous about what is to be measured and how.&#10;Helps ensure comparable data over time.&#10;">
            <a:extLst>
              <a:ext uri="{FF2B5EF4-FFF2-40B4-BE49-F238E27FC236}">
                <a16:creationId xmlns:a16="http://schemas.microsoft.com/office/drawing/2014/main" id="{899D53A3-0873-4795-B6D8-E299669A3614}"/>
              </a:ext>
            </a:extLst>
          </p:cNvPr>
          <p:cNvSpPr>
            <a:spLocks noGrp="1"/>
          </p:cNvSpPr>
          <p:nvPr>
            <p:ph sz="quarter" idx="13"/>
          </p:nvPr>
        </p:nvSpPr>
        <p:spPr>
          <a:xfrm>
            <a:off x="807940" y="1228540"/>
            <a:ext cx="10447557" cy="2674387"/>
          </a:xfrm>
        </p:spPr>
        <p:txBody>
          <a:bodyPr>
            <a:normAutofit/>
          </a:bodyPr>
          <a:lstStyle/>
          <a:p>
            <a:pPr marL="0" indent="0">
              <a:lnSpc>
                <a:spcPct val="110000"/>
              </a:lnSpc>
              <a:spcBef>
                <a:spcPct val="50000"/>
              </a:spcBef>
              <a:buClr>
                <a:schemeClr val="accent1"/>
              </a:buClr>
              <a:buSzPct val="120000"/>
              <a:buNone/>
            </a:pPr>
            <a:r>
              <a:rPr lang="en-US" b="1" kern="0" dirty="0"/>
              <a:t>Indicator statement </a:t>
            </a:r>
            <a:r>
              <a:rPr lang="en-US" sz="2800" b="1" kern="0" dirty="0"/>
              <a:t>should be clear what is being measured</a:t>
            </a:r>
            <a:r>
              <a:rPr lang="en-US" b="1" kern="0" dirty="0"/>
              <a:t>.</a:t>
            </a:r>
            <a:endParaRPr lang="en-US" altLang="en-US" sz="2800" b="1" dirty="0"/>
          </a:p>
          <a:p>
            <a:pPr marL="457200" indent="-457200" eaLnBrk="1" hangingPunct="1">
              <a:lnSpc>
                <a:spcPct val="110000"/>
              </a:lnSpc>
              <a:spcBef>
                <a:spcPct val="50000"/>
              </a:spcBef>
              <a:buClr>
                <a:schemeClr val="accent1"/>
              </a:buClr>
              <a:buSzPct val="120000"/>
              <a:buFont typeface="Arial" panose="020B0604020202020204" pitchFamily="34" charset="0"/>
              <a:buChar char="•"/>
            </a:pPr>
            <a:r>
              <a:rPr lang="en-US" altLang="en-US" sz="2800" dirty="0"/>
              <a:t>Clear and Precise.</a:t>
            </a:r>
          </a:p>
          <a:p>
            <a:pPr marL="457200" indent="-457200" eaLnBrk="1" hangingPunct="1">
              <a:lnSpc>
                <a:spcPct val="110000"/>
              </a:lnSpc>
              <a:spcBef>
                <a:spcPct val="50000"/>
              </a:spcBef>
              <a:buClr>
                <a:schemeClr val="accent1"/>
              </a:buClr>
              <a:buSzPct val="120000"/>
              <a:buFont typeface="Arial" panose="020B0604020202020204" pitchFamily="34" charset="0"/>
              <a:buChar char="•"/>
            </a:pPr>
            <a:r>
              <a:rPr lang="en-US" altLang="en-US" sz="2800" dirty="0"/>
              <a:t>Unambiguous about what is to be measured and how.</a:t>
            </a:r>
          </a:p>
          <a:p>
            <a:pPr marL="457200" indent="-457200" eaLnBrk="1" hangingPunct="1">
              <a:lnSpc>
                <a:spcPct val="110000"/>
              </a:lnSpc>
              <a:spcBef>
                <a:spcPct val="50000"/>
              </a:spcBef>
              <a:buClr>
                <a:schemeClr val="accent1"/>
              </a:buClr>
              <a:buSzPct val="120000"/>
              <a:buFont typeface="Arial" panose="020B0604020202020204" pitchFamily="34" charset="0"/>
              <a:buChar char="•"/>
            </a:pPr>
            <a:r>
              <a:rPr lang="en-US" altLang="en-US" dirty="0"/>
              <a:t>Helps ensure comparable data over time.</a:t>
            </a:r>
          </a:p>
          <a:p>
            <a:endParaRPr lang="en-US" dirty="0"/>
          </a:p>
        </p:txBody>
      </p:sp>
      <p:sp>
        <p:nvSpPr>
          <p:cNvPr id="12" name="TextBox 11" descr="Result: Improved child labor laws&#10;Indicator:  Number of quality child labor laws &#10;">
            <a:extLst>
              <a:ext uri="{FF2B5EF4-FFF2-40B4-BE49-F238E27FC236}">
                <a16:creationId xmlns:a16="http://schemas.microsoft.com/office/drawing/2014/main" id="{2649930C-215D-4B61-9BF0-9D9C77F8D53E}"/>
              </a:ext>
            </a:extLst>
          </p:cNvPr>
          <p:cNvSpPr txBox="1"/>
          <p:nvPr/>
        </p:nvSpPr>
        <p:spPr>
          <a:xfrm>
            <a:off x="1280910" y="3988262"/>
            <a:ext cx="8020050" cy="904863"/>
          </a:xfrm>
          <a:prstGeom prst="rect">
            <a:avLst/>
          </a:prstGeom>
          <a:ln/>
        </p:spPr>
        <p:style>
          <a:lnRef idx="3">
            <a:schemeClr val="lt1"/>
          </a:lnRef>
          <a:fillRef idx="1">
            <a:schemeClr val="accent1"/>
          </a:fillRef>
          <a:effectRef idx="1">
            <a:schemeClr val="accent1"/>
          </a:effectRef>
          <a:fontRef idx="minor">
            <a:schemeClr val="lt1"/>
          </a:fontRef>
        </p:style>
        <p:txBody>
          <a:bodyPr/>
          <a:lstStyle>
            <a:defPPr>
              <a:defRPr lang="en-US"/>
            </a:defPPr>
            <a:lvl1pPr marL="61913">
              <a:spcBef>
                <a:spcPct val="20000"/>
              </a:spcBef>
              <a:buClr>
                <a:schemeClr val="hlink"/>
              </a:buClr>
              <a:buSzPct val="80000"/>
              <a:defRPr sz="2400" b="1" u="sng">
                <a:solidFill>
                  <a:schemeClr val="bg1"/>
                </a:solidFill>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dirty="0"/>
              <a:t>Result</a:t>
            </a:r>
            <a:r>
              <a:rPr lang="en-US" u="none" dirty="0"/>
              <a:t>: Improved child labor laws</a:t>
            </a:r>
          </a:p>
          <a:p>
            <a:r>
              <a:rPr lang="en-US" dirty="0"/>
              <a:t>Indicator</a:t>
            </a:r>
            <a:r>
              <a:rPr lang="en-US" u="none" dirty="0"/>
              <a:t>:  Number of quality child labor laws </a:t>
            </a:r>
          </a:p>
        </p:txBody>
      </p:sp>
      <p:sp>
        <p:nvSpPr>
          <p:cNvPr id="5" name="TextBox 4" descr="More Objective Indicator: &#10;Number of national and local child labor laws that meet international labor standards&#10;">
            <a:extLst>
              <a:ext uri="{FF2B5EF4-FFF2-40B4-BE49-F238E27FC236}">
                <a16:creationId xmlns:a16="http://schemas.microsoft.com/office/drawing/2014/main" id="{3B4B89AE-5F16-40E9-99F8-FACEB73AFF96}"/>
              </a:ext>
            </a:extLst>
          </p:cNvPr>
          <p:cNvSpPr txBox="1"/>
          <p:nvPr/>
        </p:nvSpPr>
        <p:spPr>
          <a:xfrm>
            <a:off x="1280910" y="5029295"/>
            <a:ext cx="10124509" cy="1200329"/>
          </a:xfrm>
          <a:prstGeom prst="rect">
            <a:avLst/>
          </a:prstGeom>
          <a:noFill/>
        </p:spPr>
        <p:txBody>
          <a:bodyPr wrap="square" rtlCol="0">
            <a:spAutoFit/>
          </a:bodyPr>
          <a:lstStyle/>
          <a:p>
            <a:r>
              <a:rPr lang="en-US" sz="2400" b="1" i="1" dirty="0"/>
              <a:t>More Objective Indicator</a:t>
            </a:r>
            <a:r>
              <a:rPr lang="en-US" sz="2400" i="1" dirty="0"/>
              <a:t>: </a:t>
            </a:r>
          </a:p>
          <a:p>
            <a:r>
              <a:rPr lang="en-US" sz="2400" i="1" dirty="0"/>
              <a:t>Number of national and local child labor laws that meet international labor standards</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9510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se 4: Objective Indicators ">
            <a:extLst>
              <a:ext uri="{FF2B5EF4-FFF2-40B4-BE49-F238E27FC236}">
                <a16:creationId xmlns:a16="http://schemas.microsoft.com/office/drawing/2014/main" id="{E83B329D-07C9-4DBC-BD95-259AD363AFC3}"/>
              </a:ext>
            </a:extLst>
          </p:cNvPr>
          <p:cNvSpPr>
            <a:spLocks noGrp="1"/>
          </p:cNvSpPr>
          <p:nvPr>
            <p:ph type="ctrTitle"/>
          </p:nvPr>
        </p:nvSpPr>
        <p:spPr>
          <a:xfrm>
            <a:off x="496420" y="272345"/>
            <a:ext cx="10577453" cy="961175"/>
          </a:xfrm>
        </p:spPr>
        <p:txBody>
          <a:bodyPr>
            <a:normAutofit/>
          </a:bodyPr>
          <a:lstStyle/>
          <a:p>
            <a:pPr algn="l"/>
            <a:r>
              <a:rPr lang="en-US" sz="4400" dirty="0"/>
              <a:t>Exercise 4: Objective Indicators </a:t>
            </a:r>
          </a:p>
        </p:txBody>
      </p:sp>
      <p:sp>
        <p:nvSpPr>
          <p:cNvPr id="3" name="Content Placeholder 2" descr="Which of the Following Appears to be the Most Objective Indicator?&#10;1. #/% of private sector actors trained who obtain a score of 90% on a post-training test &#10;2. #/% of successful trainees&#10; 3. #/% of trainees who have improved their knowledge and skills&#10;">
            <a:extLst>
              <a:ext uri="{FF2B5EF4-FFF2-40B4-BE49-F238E27FC236}">
                <a16:creationId xmlns:a16="http://schemas.microsoft.com/office/drawing/2014/main" id="{7F6E15F0-E5D0-4DAB-BE03-C526799FF2CE}"/>
              </a:ext>
              <a:ext uri="{C183D7F6-B498-43B3-948B-1728B52AA6E4}">
                <adec:decorative xmlns:adec="http://schemas.microsoft.com/office/drawing/2017/decorative" val="0"/>
              </a:ext>
            </a:extLst>
          </p:cNvPr>
          <p:cNvSpPr>
            <a:spLocks noGrp="1"/>
          </p:cNvSpPr>
          <p:nvPr>
            <p:ph sz="quarter" idx="13"/>
          </p:nvPr>
        </p:nvSpPr>
        <p:spPr>
          <a:xfrm>
            <a:off x="628769" y="1654329"/>
            <a:ext cx="10597479" cy="3734358"/>
          </a:xfrm>
        </p:spPr>
        <p:txBody>
          <a:bodyPr/>
          <a:lstStyle/>
          <a:p>
            <a:pPr marL="1588" indent="0" eaLnBrk="1" hangingPunct="1">
              <a:spcAft>
                <a:spcPct val="40000"/>
              </a:spcAft>
              <a:buSzPct val="120000"/>
              <a:buNone/>
            </a:pPr>
            <a:r>
              <a:rPr lang="en-US" altLang="en-US" sz="2800" b="1" dirty="0">
                <a:effectLst/>
              </a:rPr>
              <a:t>Which of the Following Appears to be the Most Objective Indicator?</a:t>
            </a:r>
            <a:endParaRPr lang="en-US" altLang="en-US" sz="2800" b="1" dirty="0"/>
          </a:p>
          <a:p>
            <a:pPr marL="515938" indent="-514350" eaLnBrk="1" hangingPunct="1">
              <a:spcAft>
                <a:spcPct val="40000"/>
              </a:spcAft>
              <a:buSzPct val="120000"/>
              <a:buFont typeface="+mj-lt"/>
              <a:buAutoNum type="arabicPeriod"/>
            </a:pPr>
            <a:r>
              <a:rPr lang="en-US" altLang="en-US" sz="2800" b="0" dirty="0"/>
              <a:t>#/% of </a:t>
            </a:r>
            <a:r>
              <a:rPr lang="en-US" altLang="en-US" dirty="0"/>
              <a:t>private sector actors</a:t>
            </a:r>
            <a:r>
              <a:rPr lang="en-US" altLang="en-US" sz="2800" b="0" dirty="0"/>
              <a:t> trained who obtain a score of 90% on a post-training test </a:t>
            </a:r>
          </a:p>
          <a:p>
            <a:pPr marL="515938" indent="-514350" eaLnBrk="1" hangingPunct="1">
              <a:spcAft>
                <a:spcPct val="40000"/>
              </a:spcAft>
              <a:buSzPct val="120000"/>
              <a:buFont typeface="+mj-lt"/>
              <a:buAutoNum type="arabicPeriod"/>
            </a:pPr>
            <a:r>
              <a:rPr lang="en-US" altLang="en-US" sz="2800" b="0" dirty="0"/>
              <a:t>#/% of successful trainees</a:t>
            </a:r>
          </a:p>
          <a:p>
            <a:pPr marL="515938" indent="-514350" eaLnBrk="1" hangingPunct="1">
              <a:spcAft>
                <a:spcPct val="40000"/>
              </a:spcAft>
              <a:buSzPct val="120000"/>
              <a:buFont typeface="+mj-lt"/>
              <a:buAutoNum type="arabicPeriod"/>
            </a:pPr>
            <a:r>
              <a:rPr lang="en-US" altLang="en-US" sz="2800" b="0" dirty="0"/>
              <a:t> #/% of trainees who have improved their knowledge and skills</a:t>
            </a:r>
          </a:p>
          <a:p>
            <a:endParaRPr lang="en-US"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98758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dequate Indicators ">
            <a:extLst>
              <a:ext uri="{FF2B5EF4-FFF2-40B4-BE49-F238E27FC236}">
                <a16:creationId xmlns:a16="http://schemas.microsoft.com/office/drawing/2014/main" id="{AA5A2B27-8A8B-43EF-AF60-BD11A6E41202}"/>
              </a:ext>
            </a:extLst>
          </p:cNvPr>
          <p:cNvSpPr>
            <a:spLocks noGrp="1"/>
          </p:cNvSpPr>
          <p:nvPr>
            <p:ph type="ctrTitle"/>
          </p:nvPr>
        </p:nvSpPr>
        <p:spPr>
          <a:xfrm>
            <a:off x="619439" y="192950"/>
            <a:ext cx="10354682" cy="961175"/>
          </a:xfrm>
        </p:spPr>
        <p:txBody>
          <a:bodyPr>
            <a:normAutofit/>
          </a:bodyPr>
          <a:lstStyle/>
          <a:p>
            <a:pPr algn="l"/>
            <a:r>
              <a:rPr lang="en-US" sz="4400" dirty="0"/>
              <a:t>Adequate Indicators </a:t>
            </a:r>
          </a:p>
        </p:txBody>
      </p:sp>
      <p:sp>
        <p:nvSpPr>
          <p:cNvPr id="3" name="Content Placeholder 2" descr="A sufficient number of indicators needed to understand whether progress toward a result is being made and whether management action is needed.&#10;Taken as a group, the indicator (or set of indicators) should be sufficient to measure the stated result. &#10;Seek only what you need - not more and not less. &#10;">
            <a:extLst>
              <a:ext uri="{FF2B5EF4-FFF2-40B4-BE49-F238E27FC236}">
                <a16:creationId xmlns:a16="http://schemas.microsoft.com/office/drawing/2014/main" id="{899D53A3-0873-4795-B6D8-E299669A3614}"/>
              </a:ext>
            </a:extLst>
          </p:cNvPr>
          <p:cNvSpPr>
            <a:spLocks noGrp="1"/>
          </p:cNvSpPr>
          <p:nvPr>
            <p:ph sz="quarter" idx="13"/>
          </p:nvPr>
        </p:nvSpPr>
        <p:spPr>
          <a:xfrm>
            <a:off x="619440" y="1458386"/>
            <a:ext cx="10578648" cy="3683457"/>
          </a:xfrm>
        </p:spPr>
        <p:txBody>
          <a:bodyPr>
            <a:normAutofit/>
          </a:bodyPr>
          <a:lstStyle/>
          <a:p>
            <a:pPr marL="0" indent="0">
              <a:buNone/>
            </a:pPr>
            <a:r>
              <a:rPr lang="en-US" sz="2800" b="1" dirty="0">
                <a:effectLst/>
                <a:latin typeface="+mn-lt"/>
                <a:ea typeface="ＭＳ Ｐゴシック" pitchFamily="-109" charset="-128"/>
              </a:rPr>
              <a:t>A sufficient number of indicators needed to understand whether progress toward a result is being made and whether management action is needed.</a:t>
            </a:r>
          </a:p>
          <a:p>
            <a:pPr marL="344488" indent="-342900">
              <a:spcBef>
                <a:spcPct val="100000"/>
              </a:spcBef>
              <a:buClr>
                <a:srgbClr val="990000"/>
              </a:buClr>
              <a:buFont typeface="Arial" panose="020B0604020202020204" pitchFamily="34" charset="0"/>
              <a:buChar char="•"/>
            </a:pPr>
            <a:r>
              <a:rPr lang="en-US" dirty="0"/>
              <a:t>Taken as a group, the indicator (or set of indicators) should be sufficient to measure the stated result. </a:t>
            </a:r>
          </a:p>
          <a:p>
            <a:pPr marL="344488" indent="-342900" eaLnBrk="1" hangingPunct="1">
              <a:spcBef>
                <a:spcPct val="100000"/>
              </a:spcBef>
              <a:buClr>
                <a:srgbClr val="990000"/>
              </a:buClr>
              <a:buFont typeface="Arial" panose="020B0604020202020204" pitchFamily="34" charset="0"/>
              <a:buChar char="•"/>
            </a:pPr>
            <a:r>
              <a:rPr lang="en-US" altLang="en-US" sz="2800" dirty="0"/>
              <a:t>Seek only what you need </a:t>
            </a:r>
            <a:r>
              <a:rPr lang="en-US" altLang="en-US" dirty="0"/>
              <a:t>- </a:t>
            </a:r>
            <a:r>
              <a:rPr lang="en-US" altLang="en-US" sz="2800" dirty="0"/>
              <a:t>not more and not less. </a:t>
            </a:r>
          </a:p>
          <a:p>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418939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2AAAC7AD-1502-46C0-B47F-0DFBD9CF6960}"/>
              </a:ext>
            </a:extLst>
          </p:cNvPr>
          <p:cNvSpPr>
            <a:spLocks noGrp="1"/>
          </p:cNvSpPr>
          <p:nvPr>
            <p:ph type="ctrTitle"/>
          </p:nvPr>
        </p:nvSpPr>
        <p:spPr>
          <a:xfrm>
            <a:off x="753403" y="0"/>
            <a:ext cx="5130795" cy="1461778"/>
          </a:xfrm>
        </p:spPr>
        <p:txBody>
          <a:bodyPr vert="horz" lIns="91440" tIns="45720" rIns="91440" bIns="45720" rtlCol="0" anchor="ctr">
            <a:normAutofit/>
          </a:bodyPr>
          <a:lstStyle/>
          <a:p>
            <a:pPr algn="l"/>
            <a:r>
              <a:rPr lang="en-US" sz="4400" dirty="0"/>
              <a:t>Agenda</a:t>
            </a:r>
          </a:p>
        </p:txBody>
      </p:sp>
      <p:sp>
        <p:nvSpPr>
          <p:cNvPr id="5" name="Content Placeholder 2" descr="Indicator Fundamentals&#10;ILAB OCFT Standard Indicators &#10;Indicator Characteristics &#10;Performance Monitoring Plans (PMP)&#10;">
            <a:extLst>
              <a:ext uri="{FF2B5EF4-FFF2-40B4-BE49-F238E27FC236}">
                <a16:creationId xmlns:a16="http://schemas.microsoft.com/office/drawing/2014/main" id="{70608293-DF14-4521-925C-A28F53E32FED}"/>
              </a:ext>
            </a:extLst>
          </p:cNvPr>
          <p:cNvSpPr>
            <a:spLocks noGrp="1"/>
          </p:cNvSpPr>
          <p:nvPr>
            <p:ph sz="quarter" idx="13"/>
          </p:nvPr>
        </p:nvSpPr>
        <p:spPr>
          <a:xfrm>
            <a:off x="753404" y="1621791"/>
            <a:ext cx="7858504" cy="3415875"/>
          </a:xfrm>
        </p:spPr>
        <p:txBody>
          <a:bodyPr vert="horz" lIns="91440" tIns="45720" rIns="91440" bIns="45720" numCol="2" rtlCol="0">
            <a:normAutofit/>
          </a:bodyPr>
          <a:lstStyle/>
          <a:p>
            <a:r>
              <a:rPr lang="en-US" dirty="0"/>
              <a:t>Indicator Fundamentals</a:t>
            </a:r>
          </a:p>
          <a:p>
            <a:r>
              <a:rPr lang="en-US" dirty="0"/>
              <a:t>ILAB OCFT Standard Indicators </a:t>
            </a:r>
          </a:p>
          <a:p>
            <a:r>
              <a:rPr lang="en-US" dirty="0"/>
              <a:t>Indicator Characteristics </a:t>
            </a:r>
          </a:p>
          <a:p>
            <a:r>
              <a:rPr lang="en-US" dirty="0"/>
              <a:t>Performance Monitoring Plans (PMP)</a:t>
            </a:r>
          </a:p>
          <a:p>
            <a:endParaRPr lang="en-US" dirty="0"/>
          </a:p>
          <a:p>
            <a:pPr marL="0" indent="0">
              <a:buNone/>
            </a:pPr>
            <a:endParaRPr lang="en-US" sz="3300" dirty="0"/>
          </a:p>
          <a:p>
            <a:pPr marL="0" indent="0">
              <a:buNone/>
            </a:pPr>
            <a:endParaRPr lang="en-US" sz="3300" dirty="0"/>
          </a:p>
          <a:p>
            <a:pPr marL="0" indent="0">
              <a:buNone/>
            </a:pPr>
            <a:endParaRPr lang="en-US" sz="3600" b="1" dirty="0"/>
          </a:p>
          <a:p>
            <a:pPr marL="0" indent="0">
              <a:buNone/>
            </a:pPr>
            <a:endParaRPr lang="en-US" sz="3600" b="1" dirty="0"/>
          </a:p>
          <a:p>
            <a:pPr marL="0" indent="0">
              <a:buNone/>
            </a:pPr>
            <a:endParaRPr lang="en-US" sz="3300" b="1" dirty="0"/>
          </a:p>
          <a:p>
            <a:endParaRPr lang="en-US" sz="3300" dirty="0"/>
          </a:p>
          <a:p>
            <a:endParaRPr lang="en-US" sz="3300" dirty="0"/>
          </a:p>
          <a:p>
            <a:pPr marL="0" indent="0">
              <a:buNone/>
            </a:pPr>
            <a:endParaRPr lang="en-US" sz="3300" b="1" dirty="0">
              <a:highlight>
                <a:srgbClr val="FFFF00"/>
              </a:highlight>
            </a:endParaRPr>
          </a:p>
          <a:p>
            <a:pPr marL="0" indent="0">
              <a:buNone/>
            </a:pPr>
            <a:endParaRPr lang="en-US" b="1" dirty="0">
              <a:highlight>
                <a:srgbClr val="FFFF00"/>
              </a:highlight>
            </a:endParaRPr>
          </a:p>
          <a:p>
            <a:pPr marL="0" indent="0">
              <a:buNone/>
            </a:pPr>
            <a:endParaRPr lang="en-US" b="1" dirty="0">
              <a:highlight>
                <a:srgbClr val="FFFF00"/>
              </a:highlight>
            </a:endParaRPr>
          </a:p>
          <a:p>
            <a:endParaRPr lang="en-US" dirty="0"/>
          </a:p>
          <a:p>
            <a:pPr marL="0"/>
            <a:endParaRPr lang="en-US" dirty="0"/>
          </a:p>
        </p:txBody>
      </p:sp>
      <p:pic>
        <p:nvPicPr>
          <p:cNvPr id="9" name="Graphic 8" descr="Check List">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1907"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Adequate Indicators ">
            <a:extLst>
              <a:ext uri="{FF2B5EF4-FFF2-40B4-BE49-F238E27FC236}">
                <a16:creationId xmlns:a16="http://schemas.microsoft.com/office/drawing/2014/main" id="{AA5A2B27-8A8B-43EF-AF60-BD11A6E41202}"/>
              </a:ext>
            </a:extLst>
          </p:cNvPr>
          <p:cNvSpPr>
            <a:spLocks noGrp="1"/>
          </p:cNvSpPr>
          <p:nvPr>
            <p:ph type="ctrTitle"/>
          </p:nvPr>
        </p:nvSpPr>
        <p:spPr>
          <a:xfrm>
            <a:off x="642588" y="0"/>
            <a:ext cx="10296808" cy="961175"/>
          </a:xfrm>
        </p:spPr>
        <p:txBody>
          <a:bodyPr>
            <a:normAutofit/>
          </a:bodyPr>
          <a:lstStyle/>
          <a:p>
            <a:pPr algn="l"/>
            <a:r>
              <a:rPr lang="en-US" sz="4400" dirty="0"/>
              <a:t>Example: Adequate Indicators </a:t>
            </a:r>
          </a:p>
        </p:txBody>
      </p:sp>
      <p:sp>
        <p:nvSpPr>
          <p:cNvPr id="3" name="Content Placeholder 2" descr="Identify the minimum number of indicators required to capture all important elements of the result.&#10;">
            <a:extLst>
              <a:ext uri="{FF2B5EF4-FFF2-40B4-BE49-F238E27FC236}">
                <a16:creationId xmlns:a16="http://schemas.microsoft.com/office/drawing/2014/main" id="{899D53A3-0873-4795-B6D8-E299669A3614}"/>
              </a:ext>
            </a:extLst>
          </p:cNvPr>
          <p:cNvSpPr>
            <a:spLocks noGrp="1"/>
          </p:cNvSpPr>
          <p:nvPr>
            <p:ph sz="quarter" idx="13"/>
          </p:nvPr>
        </p:nvSpPr>
        <p:spPr>
          <a:xfrm>
            <a:off x="642588" y="1041698"/>
            <a:ext cx="10597479" cy="879700"/>
          </a:xfrm>
        </p:spPr>
        <p:txBody>
          <a:bodyPr>
            <a:normAutofit/>
          </a:bodyPr>
          <a:lstStyle/>
          <a:p>
            <a:pPr marL="1588" indent="0">
              <a:spcBef>
                <a:spcPct val="100000"/>
              </a:spcBef>
              <a:buClr>
                <a:srgbClr val="990000"/>
              </a:buClr>
              <a:buNone/>
            </a:pPr>
            <a:r>
              <a:rPr lang="en-US" altLang="en-US" sz="2800" b="1" dirty="0"/>
              <a:t>Identify the minimum number of indicators required to capture all important elements of the result.</a:t>
            </a:r>
          </a:p>
        </p:txBody>
      </p:sp>
      <p:sp>
        <p:nvSpPr>
          <p:cNvPr id="5" name="Rectangle 4" descr="Result:  Improved implementation of labor rights and protection regulations and guidance by private sector actors&#10;">
            <a:extLst>
              <a:ext uri="{FF2B5EF4-FFF2-40B4-BE49-F238E27FC236}">
                <a16:creationId xmlns:a16="http://schemas.microsoft.com/office/drawing/2014/main" id="{8E2153F3-FEAE-44A1-BF61-6F8153651E18}"/>
              </a:ext>
            </a:extLst>
          </p:cNvPr>
          <p:cNvSpPr/>
          <p:nvPr/>
        </p:nvSpPr>
        <p:spPr>
          <a:xfrm>
            <a:off x="642588" y="2027417"/>
            <a:ext cx="940274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087438" indent="-1030288"/>
            <a:r>
              <a:rPr lang="en-US" altLang="en-US" sz="2400" b="1" u="sng" dirty="0">
                <a:solidFill>
                  <a:schemeClr val="bg1"/>
                </a:solidFill>
              </a:rPr>
              <a:t>Result</a:t>
            </a:r>
            <a:r>
              <a:rPr lang="en-US" altLang="en-US" sz="2400" b="1" dirty="0">
                <a:solidFill>
                  <a:schemeClr val="bg1"/>
                </a:solidFill>
              </a:rPr>
              <a:t>:  </a:t>
            </a:r>
            <a:r>
              <a:rPr lang="en-US" altLang="en-US" sz="2400" dirty="0">
                <a:solidFill>
                  <a:schemeClr val="bg1"/>
                </a:solidFill>
              </a:rPr>
              <a:t>I</a:t>
            </a:r>
            <a:r>
              <a:rPr lang="en-US" altLang="en-US" sz="2400" dirty="0">
                <a:solidFill>
                  <a:schemeClr val="bg1"/>
                </a:solidFill>
                <a:latin typeface="+mn-lt"/>
              </a:rPr>
              <a:t>mproved implementation of labor rights and protection regulations and guidance by private sector actors</a:t>
            </a:r>
            <a:endParaRPr lang="en-US" sz="2400" dirty="0">
              <a:solidFill>
                <a:schemeClr val="bg1"/>
              </a:solidFill>
              <a:ea typeface="ＭＳ Ｐゴシック" pitchFamily="-106" charset="-128"/>
            </a:endParaRPr>
          </a:p>
        </p:txBody>
      </p:sp>
      <p:graphicFrame>
        <p:nvGraphicFramePr>
          <p:cNvPr id="6" name="Table 6" descr="Too Many &#10;&#10;# of businesses who drafted new labor right regulations &#10;% of businesses who have adopted and implemented new regulations&#10;% of businesses who have adopted national and/or international labor rights guidance &#10;% of businesses who plan to implement new regulations or guidance &#10;% of businesses who have formed new partnerships related to labor rights &#10;&#10;Just Enough &#10;&#10;% of businesses who have adopted and implemented new regulations&#10;% of businesses who have adopted national and/or international labor rights guidance &#10;&#10;">
            <a:extLst>
              <a:ext uri="{FF2B5EF4-FFF2-40B4-BE49-F238E27FC236}">
                <a16:creationId xmlns:a16="http://schemas.microsoft.com/office/drawing/2014/main" id="{14858662-05A2-46B4-B7BD-EDB1E2A3E68F}"/>
              </a:ext>
            </a:extLst>
          </p:cNvPr>
          <p:cNvGraphicFramePr>
            <a:graphicFrameLocks noGrp="1"/>
          </p:cNvGraphicFramePr>
          <p:nvPr>
            <p:extLst>
              <p:ext uri="{D42A27DB-BD31-4B8C-83A1-F6EECF244321}">
                <p14:modId xmlns:p14="http://schemas.microsoft.com/office/powerpoint/2010/main" val="2818687749"/>
              </p:ext>
            </p:extLst>
          </p:nvPr>
        </p:nvGraphicFramePr>
        <p:xfrm>
          <a:off x="578734" y="3138771"/>
          <a:ext cx="11085976" cy="2956560"/>
        </p:xfrm>
        <a:graphic>
          <a:graphicData uri="http://schemas.openxmlformats.org/drawingml/2006/table">
            <a:tbl>
              <a:tblPr firstRow="1" bandRow="1">
                <a:tableStyleId>{F5AB1C69-6EDB-4FF4-983F-18BD219EF322}</a:tableStyleId>
              </a:tblPr>
              <a:tblGrid>
                <a:gridCol w="5861743">
                  <a:extLst>
                    <a:ext uri="{9D8B030D-6E8A-4147-A177-3AD203B41FA5}">
                      <a16:colId xmlns:a16="http://schemas.microsoft.com/office/drawing/2014/main" val="3902638445"/>
                    </a:ext>
                  </a:extLst>
                </a:gridCol>
                <a:gridCol w="5224233">
                  <a:extLst>
                    <a:ext uri="{9D8B030D-6E8A-4147-A177-3AD203B41FA5}">
                      <a16:colId xmlns:a16="http://schemas.microsoft.com/office/drawing/2014/main" val="2346990591"/>
                    </a:ext>
                  </a:extLst>
                </a:gridCol>
              </a:tblGrid>
              <a:tr h="339684">
                <a:tc>
                  <a:txBody>
                    <a:bodyPr/>
                    <a:lstStyle/>
                    <a:p>
                      <a:pPr algn="ctr"/>
                      <a:r>
                        <a:rPr lang="en-US" sz="2000" dirty="0"/>
                        <a:t>Too Many </a:t>
                      </a:r>
                    </a:p>
                  </a:txBody>
                  <a:tcPr>
                    <a:solidFill>
                      <a:schemeClr val="tx1">
                        <a:lumMod val="50000"/>
                        <a:lumOff val="50000"/>
                      </a:schemeClr>
                    </a:solidFill>
                  </a:tcPr>
                </a:tc>
                <a:tc>
                  <a:txBody>
                    <a:bodyPr/>
                    <a:lstStyle/>
                    <a:p>
                      <a:pPr algn="ctr"/>
                      <a:r>
                        <a:rPr lang="en-US" sz="2000" dirty="0"/>
                        <a:t>Just Enough </a:t>
                      </a:r>
                    </a:p>
                  </a:txBody>
                  <a:tcPr>
                    <a:solidFill>
                      <a:schemeClr val="tx1">
                        <a:lumMod val="50000"/>
                        <a:lumOff val="50000"/>
                      </a:schemeClr>
                    </a:solidFill>
                  </a:tcPr>
                </a:tc>
                <a:extLst>
                  <a:ext uri="{0D108BD9-81ED-4DB2-BD59-A6C34878D82A}">
                    <a16:rowId xmlns:a16="http://schemas.microsoft.com/office/drawing/2014/main" val="3002535913"/>
                  </a:ext>
                </a:extLst>
              </a:tr>
              <a:tr h="1822748">
                <a:tc>
                  <a:txBody>
                    <a:bodyPr/>
                    <a:lstStyle/>
                    <a:p>
                      <a:pPr marL="285750" indent="-285750">
                        <a:buFont typeface="Arial" panose="020B0604020202020204" pitchFamily="34" charset="0"/>
                        <a:buChar char="•"/>
                      </a:pPr>
                      <a:r>
                        <a:rPr lang="en-US" sz="1800" dirty="0"/>
                        <a:t># of businesses who drafted new labor right regulations </a:t>
                      </a:r>
                    </a:p>
                    <a:p>
                      <a:pPr marL="285750" indent="-285750">
                        <a:buFont typeface="Arial" panose="020B0604020202020204" pitchFamily="34" charset="0"/>
                        <a:buChar char="•"/>
                      </a:pPr>
                      <a:r>
                        <a:rPr lang="en-US" sz="1800" dirty="0"/>
                        <a:t>% of businesses who have adopted and implemented new regulations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of businesses who have adopted national and/or international labor rights guidance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of businesses who plan to implement new regulations or guidance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of businesses who have formed new partnerships related to labor rights </a:t>
                      </a:r>
                    </a:p>
                  </a:txBody>
                  <a:tcPr/>
                </a:tc>
                <a:tc>
                  <a:txBody>
                    <a:bodyPr/>
                    <a:lstStyle/>
                    <a:p>
                      <a:pPr marL="285750" indent="-285750">
                        <a:buFont typeface="Arial" panose="020B0604020202020204" pitchFamily="34" charset="0"/>
                        <a:buChar char="•"/>
                      </a:pPr>
                      <a:r>
                        <a:rPr lang="en-US" sz="1800" dirty="0"/>
                        <a:t>% of businesses who have adopted and implemented new regulations</a:t>
                      </a:r>
                    </a:p>
                    <a:p>
                      <a:pPr marL="285750" indent="-285750">
                        <a:buFont typeface="Arial" panose="020B0604020202020204" pitchFamily="34" charset="0"/>
                        <a:buChar char="•"/>
                      </a:pPr>
                      <a:r>
                        <a:rPr lang="en-US" sz="1800" dirty="0"/>
                        <a:t>% of businesses who have adopted national and/or international labor rights guidance </a:t>
                      </a:r>
                    </a:p>
                  </a:txBody>
                  <a:tcPr/>
                </a:tc>
                <a:extLst>
                  <a:ext uri="{0D108BD9-81ED-4DB2-BD59-A6C34878D82A}">
                    <a16:rowId xmlns:a16="http://schemas.microsoft.com/office/drawing/2014/main" val="475211918"/>
                  </a:ext>
                </a:extLst>
              </a:tr>
            </a:tbl>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2840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ractical Indicators">
            <a:extLst>
              <a:ext uri="{FF2B5EF4-FFF2-40B4-BE49-F238E27FC236}">
                <a16:creationId xmlns:a16="http://schemas.microsoft.com/office/drawing/2014/main" id="{E83B329D-07C9-4DBC-BD95-259AD363AFC3}"/>
              </a:ext>
            </a:extLst>
          </p:cNvPr>
          <p:cNvSpPr>
            <a:spLocks noGrp="1"/>
          </p:cNvSpPr>
          <p:nvPr>
            <p:ph type="ctrTitle"/>
          </p:nvPr>
        </p:nvSpPr>
        <p:spPr>
          <a:xfrm>
            <a:off x="619125" y="169707"/>
            <a:ext cx="10277468" cy="961175"/>
          </a:xfrm>
        </p:spPr>
        <p:txBody>
          <a:bodyPr>
            <a:normAutofit/>
          </a:bodyPr>
          <a:lstStyle/>
          <a:p>
            <a:pPr algn="l"/>
            <a:r>
              <a:rPr lang="en-US" sz="4400" dirty="0"/>
              <a:t>Practical Indicators</a:t>
            </a:r>
          </a:p>
        </p:txBody>
      </p:sp>
      <p:sp>
        <p:nvSpPr>
          <p:cNvPr id="3" name="Content Placeholder 2" descr="The data can be obtained on a regular and timely basis (managers get the data when they need them).&#10;Primary data collection, when necessary, is feasible and cost-effective.&#10;Utilize secondary data when available and relevant. &#10;Quality data are currently available or collectable (a critical question in data-poor environments).&#10;">
            <a:extLst>
              <a:ext uri="{FF2B5EF4-FFF2-40B4-BE49-F238E27FC236}">
                <a16:creationId xmlns:a16="http://schemas.microsoft.com/office/drawing/2014/main" id="{7F6E15F0-E5D0-4DAB-BE03-C526799FF2CE}"/>
              </a:ext>
            </a:extLst>
          </p:cNvPr>
          <p:cNvSpPr>
            <a:spLocks noGrp="1"/>
          </p:cNvSpPr>
          <p:nvPr>
            <p:ph sz="quarter" idx="13"/>
          </p:nvPr>
        </p:nvSpPr>
        <p:spPr>
          <a:xfrm>
            <a:off x="302198" y="1477047"/>
            <a:ext cx="10597479" cy="3734358"/>
          </a:xfrm>
        </p:spPr>
        <p:txBody>
          <a:bodyPr/>
          <a:lstStyle/>
          <a:p>
            <a:pPr marL="733425" lvl="1" indent="-457200" eaLnBrk="1" hangingPunct="1">
              <a:spcBef>
                <a:spcPct val="50000"/>
              </a:spcBef>
              <a:defRPr/>
            </a:pPr>
            <a:r>
              <a:rPr lang="en-US" sz="2800" dirty="0">
                <a:ea typeface="ＭＳ Ｐゴシック" pitchFamily="34" charset="-128"/>
              </a:rPr>
              <a:t>The data can be obtained on a </a:t>
            </a:r>
            <a:r>
              <a:rPr lang="en-US" sz="2800" u="sng" dirty="0">
                <a:ea typeface="ＭＳ Ｐゴシック" pitchFamily="34" charset="-128"/>
              </a:rPr>
              <a:t>regular </a:t>
            </a:r>
            <a:r>
              <a:rPr lang="en-US" sz="2800" dirty="0">
                <a:ea typeface="ＭＳ Ｐゴシック" pitchFamily="34" charset="-128"/>
              </a:rPr>
              <a:t>and </a:t>
            </a:r>
            <a:r>
              <a:rPr lang="en-US" sz="2800" u="sng" dirty="0">
                <a:ea typeface="ＭＳ Ｐゴシック" pitchFamily="34" charset="-128"/>
              </a:rPr>
              <a:t>timely basis </a:t>
            </a:r>
            <a:r>
              <a:rPr lang="en-US" sz="2800" dirty="0">
                <a:ea typeface="ＭＳ Ｐゴシック" pitchFamily="34" charset="-128"/>
              </a:rPr>
              <a:t>(managers get the data when they need them).</a:t>
            </a:r>
          </a:p>
          <a:p>
            <a:pPr marL="733425" lvl="1" indent="-457200" eaLnBrk="1" hangingPunct="1">
              <a:spcBef>
                <a:spcPct val="50000"/>
              </a:spcBef>
              <a:defRPr/>
            </a:pPr>
            <a:r>
              <a:rPr lang="en-US" sz="2800" dirty="0">
                <a:ea typeface="ＭＳ Ｐゴシック" pitchFamily="34" charset="-128"/>
              </a:rPr>
              <a:t>Primary data collection, when necessary, is</a:t>
            </a:r>
            <a:r>
              <a:rPr lang="en-US" sz="2800" u="sng" dirty="0">
                <a:ea typeface="ＭＳ Ｐゴシック" pitchFamily="34" charset="-128"/>
              </a:rPr>
              <a:t> feasible </a:t>
            </a:r>
            <a:r>
              <a:rPr lang="en-US" sz="2800" dirty="0">
                <a:ea typeface="ＭＳ Ｐゴシック" pitchFamily="34" charset="-128"/>
              </a:rPr>
              <a:t>and </a:t>
            </a:r>
            <a:r>
              <a:rPr lang="en-US" sz="2800" u="sng" dirty="0">
                <a:ea typeface="ＭＳ Ｐゴシック" pitchFamily="34" charset="-128"/>
              </a:rPr>
              <a:t>cost-effective.</a:t>
            </a:r>
          </a:p>
          <a:p>
            <a:pPr marL="733425" lvl="1" indent="-457200" eaLnBrk="1" hangingPunct="1">
              <a:spcBef>
                <a:spcPct val="50000"/>
              </a:spcBef>
              <a:defRPr/>
            </a:pPr>
            <a:r>
              <a:rPr lang="en-US" sz="2800" dirty="0">
                <a:ea typeface="ＭＳ Ｐゴシック" pitchFamily="34" charset="-128"/>
              </a:rPr>
              <a:t>Utilize secondary data when available and relevant. </a:t>
            </a:r>
          </a:p>
          <a:p>
            <a:pPr marL="733425" lvl="1" indent="-457200" eaLnBrk="1" hangingPunct="1">
              <a:spcBef>
                <a:spcPct val="50000"/>
              </a:spcBef>
              <a:defRPr/>
            </a:pPr>
            <a:r>
              <a:rPr lang="en-US" sz="2800" dirty="0">
                <a:ea typeface="ＭＳ Ｐゴシック" pitchFamily="34" charset="-128"/>
              </a:rPr>
              <a:t>Quality data are currently available or collectable (a critical question in data-poor environments).</a:t>
            </a:r>
          </a:p>
          <a:p>
            <a:endParaRPr lang="en-US"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a:xfrm>
            <a:off x="0" y="6433758"/>
            <a:ext cx="12226724" cy="509302"/>
          </a:xfrm>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300706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Practical Indicators">
            <a:extLst>
              <a:ext uri="{FF2B5EF4-FFF2-40B4-BE49-F238E27FC236}">
                <a16:creationId xmlns:a16="http://schemas.microsoft.com/office/drawing/2014/main" id="{E83B329D-07C9-4DBC-BD95-259AD363AFC3}"/>
              </a:ext>
            </a:extLst>
          </p:cNvPr>
          <p:cNvSpPr>
            <a:spLocks noGrp="1"/>
          </p:cNvSpPr>
          <p:nvPr>
            <p:ph type="ctrTitle"/>
          </p:nvPr>
        </p:nvSpPr>
        <p:spPr>
          <a:xfrm>
            <a:off x="457200" y="169707"/>
            <a:ext cx="10439393" cy="961175"/>
          </a:xfrm>
        </p:spPr>
        <p:txBody>
          <a:bodyPr>
            <a:normAutofit/>
          </a:bodyPr>
          <a:lstStyle/>
          <a:p>
            <a:pPr algn="l"/>
            <a:r>
              <a:rPr lang="en-US" sz="4400" dirty="0"/>
              <a:t>Example: Practical Indicators</a:t>
            </a:r>
          </a:p>
        </p:txBody>
      </p:sp>
      <p:sp>
        <p:nvSpPr>
          <p:cNvPr id="5" name="Rectangle 3" descr="Data should be available at a useful frequency, should be current, and should be timely enough to influence management decision making. &#10;">
            <a:extLst>
              <a:ext uri="{FF2B5EF4-FFF2-40B4-BE49-F238E27FC236}">
                <a16:creationId xmlns:a16="http://schemas.microsoft.com/office/drawing/2014/main" id="{3A91D872-8105-4200-ADAE-CFBFC54E83DF}"/>
              </a:ext>
            </a:extLst>
          </p:cNvPr>
          <p:cNvSpPr txBox="1">
            <a:spLocks noChangeArrowheads="1"/>
          </p:cNvSpPr>
          <p:nvPr/>
        </p:nvSpPr>
        <p:spPr>
          <a:xfrm>
            <a:off x="548641" y="1498390"/>
            <a:ext cx="10751706" cy="9774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b="1" dirty="0"/>
              <a:t>Data should be available at a useful frequency, should be current, and should be timely enough to influence management decision making. </a:t>
            </a:r>
          </a:p>
          <a:p>
            <a:pPr marL="0" indent="0">
              <a:buFont typeface="Arial" panose="020B0604020202020204" pitchFamily="34" charset="0"/>
              <a:buNone/>
              <a:defRPr/>
            </a:pPr>
            <a:endParaRPr lang="en-US" dirty="0"/>
          </a:p>
          <a:p>
            <a:pPr marL="1092200" indent="-1092200">
              <a:lnSpc>
                <a:spcPct val="100000"/>
              </a:lnSpc>
              <a:spcAft>
                <a:spcPts val="600"/>
              </a:spcAft>
              <a:buFont typeface="Arial" panose="020B0604020202020204" pitchFamily="34" charset="0"/>
              <a:buNone/>
              <a:defRPr/>
            </a:pPr>
            <a:endParaRPr lang="en-US" b="1" dirty="0"/>
          </a:p>
          <a:p>
            <a:pPr marL="432054" indent="-345643">
              <a:buFont typeface="Arial" panose="020B0604020202020204" pitchFamily="34" charset="0"/>
              <a:buNone/>
              <a:defRPr/>
            </a:pPr>
            <a:endParaRPr lang="en-US" dirty="0"/>
          </a:p>
        </p:txBody>
      </p:sp>
      <p:sp>
        <p:nvSpPr>
          <p:cNvPr id="6" name="Rectangle 5" descr="Result:  Decreased incidences of child labor &#10;">
            <a:extLst>
              <a:ext uri="{FF2B5EF4-FFF2-40B4-BE49-F238E27FC236}">
                <a16:creationId xmlns:a16="http://schemas.microsoft.com/office/drawing/2014/main" id="{CC49F809-81D1-4CCB-863D-5E3DB2F5623B}"/>
              </a:ext>
            </a:extLst>
          </p:cNvPr>
          <p:cNvSpPr/>
          <p:nvPr/>
        </p:nvSpPr>
        <p:spPr>
          <a:xfrm>
            <a:off x="548640" y="2654112"/>
            <a:ext cx="842554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087438" indent="-1030288"/>
            <a:r>
              <a:rPr lang="en-US" altLang="en-US" sz="2800" b="1" u="sng" dirty="0">
                <a:solidFill>
                  <a:schemeClr val="bg1"/>
                </a:solidFill>
              </a:rPr>
              <a:t>Result</a:t>
            </a:r>
            <a:r>
              <a:rPr lang="en-US" altLang="en-US" sz="2800" b="1" dirty="0">
                <a:solidFill>
                  <a:schemeClr val="bg1"/>
                </a:solidFill>
              </a:rPr>
              <a:t>:  </a:t>
            </a:r>
            <a:r>
              <a:rPr lang="en-US" sz="2800" dirty="0">
                <a:solidFill>
                  <a:schemeClr val="bg1"/>
                </a:solidFill>
              </a:rPr>
              <a:t>Decreased incidences of child labor </a:t>
            </a:r>
          </a:p>
        </p:txBody>
      </p:sp>
      <p:sp>
        <p:nvSpPr>
          <p:cNvPr id="8" name="TextBox 7" descr="Indicator: Number of child labor incidences &#10;Source: National Labor Statistics (Every 5 or 10 years)&#10;">
            <a:extLst>
              <a:ext uri="{FF2B5EF4-FFF2-40B4-BE49-F238E27FC236}">
                <a16:creationId xmlns:a16="http://schemas.microsoft.com/office/drawing/2014/main" id="{2B666215-0D47-4B24-A5B2-8C33DE5425CE}"/>
              </a:ext>
            </a:extLst>
          </p:cNvPr>
          <p:cNvSpPr txBox="1"/>
          <p:nvPr/>
        </p:nvSpPr>
        <p:spPr>
          <a:xfrm>
            <a:off x="548640" y="3432292"/>
            <a:ext cx="9006592" cy="907941"/>
          </a:xfrm>
          <a:prstGeom prst="rect">
            <a:avLst/>
          </a:prstGeom>
          <a:noFill/>
        </p:spPr>
        <p:txBody>
          <a:bodyPr wrap="square">
            <a:spAutoFit/>
          </a:bodyPr>
          <a:lstStyle/>
          <a:p>
            <a:pPr marL="1092200" indent="-1092200">
              <a:lnSpc>
                <a:spcPct val="100000"/>
              </a:lnSpc>
              <a:spcAft>
                <a:spcPts val="600"/>
              </a:spcAft>
              <a:buFont typeface="Arial" panose="020B0604020202020204" pitchFamily="34" charset="0"/>
              <a:buNone/>
              <a:defRPr/>
            </a:pPr>
            <a:r>
              <a:rPr lang="en-US" sz="2400" b="1" dirty="0"/>
              <a:t>Indicator</a:t>
            </a:r>
            <a:r>
              <a:rPr lang="en-US" sz="2400" dirty="0"/>
              <a:t>: Number of child labor incidences </a:t>
            </a:r>
          </a:p>
          <a:p>
            <a:pPr>
              <a:lnSpc>
                <a:spcPct val="100000"/>
              </a:lnSpc>
              <a:spcAft>
                <a:spcPts val="600"/>
              </a:spcAft>
              <a:buFont typeface="Wingdings" pitchFamily="2" charset="2"/>
              <a:buNone/>
              <a:defRPr/>
            </a:pPr>
            <a:r>
              <a:rPr lang="en-US" sz="2400" b="1" dirty="0"/>
              <a:t>Source</a:t>
            </a:r>
            <a:r>
              <a:rPr lang="en-US" sz="2400" dirty="0"/>
              <a:t>: National Labor Statistics </a:t>
            </a:r>
            <a:r>
              <a:rPr lang="en-US" sz="2400" dirty="0">
                <a:solidFill>
                  <a:srgbClr val="FF0000"/>
                </a:solidFill>
              </a:rPr>
              <a:t>(Every 5 or 10 years)</a:t>
            </a:r>
          </a:p>
        </p:txBody>
      </p:sp>
      <p:sp>
        <p:nvSpPr>
          <p:cNvPr id="7" name="TextBox 6" descr="More Practical Source: &#10;Project survey, CSO or community or local government data (monthly, semi-annually, annually) &#10;">
            <a:extLst>
              <a:ext uri="{FF2B5EF4-FFF2-40B4-BE49-F238E27FC236}">
                <a16:creationId xmlns:a16="http://schemas.microsoft.com/office/drawing/2014/main" id="{6593BD60-F242-43AB-B481-CAC848487A48}"/>
              </a:ext>
            </a:extLst>
          </p:cNvPr>
          <p:cNvSpPr txBox="1"/>
          <p:nvPr/>
        </p:nvSpPr>
        <p:spPr>
          <a:xfrm>
            <a:off x="548640" y="4518496"/>
            <a:ext cx="10522876" cy="707886"/>
          </a:xfrm>
          <a:prstGeom prst="rect">
            <a:avLst/>
          </a:prstGeom>
          <a:noFill/>
        </p:spPr>
        <p:txBody>
          <a:bodyPr wrap="square" rtlCol="0">
            <a:spAutoFit/>
          </a:bodyPr>
          <a:lstStyle/>
          <a:p>
            <a:pPr marL="2173288" indent="-2173288"/>
            <a:r>
              <a:rPr lang="en-US" sz="2000" b="1" i="1" dirty="0"/>
              <a:t>More Practical Source: </a:t>
            </a:r>
          </a:p>
          <a:p>
            <a:pPr marL="2173288" indent="-2173288"/>
            <a:r>
              <a:rPr lang="en-US" sz="2000" i="1" dirty="0"/>
              <a:t>Project survey, CSO or community or local government data (monthly, semi-annually, annually)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7723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dditional Considerations ">
            <a:extLst>
              <a:ext uri="{FF2B5EF4-FFF2-40B4-BE49-F238E27FC236}">
                <a16:creationId xmlns:a16="http://schemas.microsoft.com/office/drawing/2014/main" id="{E83B329D-07C9-4DBC-BD95-259AD363AFC3}"/>
              </a:ext>
            </a:extLst>
          </p:cNvPr>
          <p:cNvSpPr>
            <a:spLocks noGrp="1"/>
          </p:cNvSpPr>
          <p:nvPr>
            <p:ph type="ctrTitle"/>
          </p:nvPr>
        </p:nvSpPr>
        <p:spPr>
          <a:xfrm>
            <a:off x="548640" y="86750"/>
            <a:ext cx="10349310" cy="961175"/>
          </a:xfrm>
        </p:spPr>
        <p:txBody>
          <a:bodyPr>
            <a:normAutofit/>
          </a:bodyPr>
          <a:lstStyle/>
          <a:p>
            <a:pPr algn="l"/>
            <a:r>
              <a:rPr lang="en-US" sz="4400" dirty="0"/>
              <a:t>Additional Considerations </a:t>
            </a:r>
          </a:p>
        </p:txBody>
      </p:sp>
      <p:sp>
        <p:nvSpPr>
          <p:cNvPr id="3" name="Content Placeholder 2" descr="Utility: Need to consider how useful selected indicators are for management at the relevant level of decision making.&#10;Detail and precision: Data should have a sufficient level of detail to permit management decision making. &#10;">
            <a:extLst>
              <a:ext uri="{FF2B5EF4-FFF2-40B4-BE49-F238E27FC236}">
                <a16:creationId xmlns:a16="http://schemas.microsoft.com/office/drawing/2014/main" id="{7F6E15F0-E5D0-4DAB-BE03-C526799FF2CE}"/>
              </a:ext>
            </a:extLst>
          </p:cNvPr>
          <p:cNvSpPr>
            <a:spLocks noGrp="1"/>
          </p:cNvSpPr>
          <p:nvPr>
            <p:ph sz="quarter" idx="13"/>
          </p:nvPr>
        </p:nvSpPr>
        <p:spPr>
          <a:xfrm>
            <a:off x="548640" y="1162017"/>
            <a:ext cx="11063218" cy="1793477"/>
          </a:xfrm>
        </p:spPr>
        <p:txBody>
          <a:bodyPr>
            <a:normAutofit/>
          </a:bodyPr>
          <a:lstStyle/>
          <a:p>
            <a:pPr>
              <a:defRPr/>
            </a:pPr>
            <a:r>
              <a:rPr lang="en-US" b="1" dirty="0"/>
              <a:t>Utility</a:t>
            </a:r>
            <a:r>
              <a:rPr lang="en-US" dirty="0"/>
              <a:t>: Need to consider how useful selected indicators are for management at the relevant level of decision making.</a:t>
            </a:r>
          </a:p>
          <a:p>
            <a:pPr>
              <a:defRPr/>
            </a:pPr>
            <a:r>
              <a:rPr lang="en-US" b="1" dirty="0"/>
              <a:t>Detail and precision: </a:t>
            </a:r>
            <a:r>
              <a:rPr lang="en-US" dirty="0"/>
              <a:t>Data should have a sufficient level of detail to permit management decision making. </a:t>
            </a:r>
          </a:p>
          <a:p>
            <a:pPr>
              <a:defRPr/>
            </a:pPr>
            <a:endParaRPr lang="en-US" dirty="0"/>
          </a:p>
          <a:p>
            <a:pPr marL="345643" indent="-345643">
              <a:spcAft>
                <a:spcPts val="0"/>
              </a:spcAft>
              <a:buFontTx/>
              <a:buAutoNum type="arabicPeriod"/>
              <a:defRPr/>
            </a:pPr>
            <a:endParaRPr lang="en-US" sz="500" dirty="0"/>
          </a:p>
          <a:p>
            <a:pPr marL="345643" indent="-345643">
              <a:spcAft>
                <a:spcPts val="0"/>
              </a:spcAft>
              <a:buFontTx/>
              <a:buAutoNum type="arabicPeriod"/>
              <a:defRPr/>
            </a:pPr>
            <a:endParaRPr lang="en-US" sz="1300" dirty="0"/>
          </a:p>
          <a:p>
            <a:pPr marL="532625" lvl="2" indent="0">
              <a:buNone/>
              <a:defRPr/>
            </a:pPr>
            <a:endParaRPr lang="en-US" sz="1300" dirty="0"/>
          </a:p>
          <a:p>
            <a:pPr marL="0" indent="0">
              <a:buNone/>
            </a:pPr>
            <a:endParaRPr lang="en-US" dirty="0"/>
          </a:p>
        </p:txBody>
      </p:sp>
      <p:sp>
        <p:nvSpPr>
          <p:cNvPr id="6" name="Rectangle 5" descr="Result:  Improved child labor laws and policies&#10;">
            <a:extLst>
              <a:ext uri="{FF2B5EF4-FFF2-40B4-BE49-F238E27FC236}">
                <a16:creationId xmlns:a16="http://schemas.microsoft.com/office/drawing/2014/main" id="{350E335B-8AED-4F7B-9DCC-DEBC0BC0BE28}"/>
              </a:ext>
            </a:extLst>
          </p:cNvPr>
          <p:cNvSpPr/>
          <p:nvPr/>
        </p:nvSpPr>
        <p:spPr>
          <a:xfrm>
            <a:off x="783771" y="3034776"/>
            <a:ext cx="7093132"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201738" indent="-1144588"/>
            <a:r>
              <a:rPr lang="en-US" altLang="en-US" sz="2800" b="1" u="sng" dirty="0">
                <a:solidFill>
                  <a:schemeClr val="bg1"/>
                </a:solidFill>
              </a:rPr>
              <a:t>Result</a:t>
            </a:r>
            <a:r>
              <a:rPr lang="en-US" altLang="en-US" sz="2800" b="1" dirty="0">
                <a:solidFill>
                  <a:schemeClr val="bg1"/>
                </a:solidFill>
              </a:rPr>
              <a:t>:  </a:t>
            </a:r>
            <a:r>
              <a:rPr lang="en-US" altLang="en-US" sz="2800" dirty="0">
                <a:solidFill>
                  <a:schemeClr val="bg1"/>
                </a:solidFill>
              </a:rPr>
              <a:t>I</a:t>
            </a:r>
            <a:r>
              <a:rPr lang="en-US" altLang="en-US" sz="2800" dirty="0">
                <a:solidFill>
                  <a:schemeClr val="bg1"/>
                </a:solidFill>
                <a:latin typeface="+mn-lt"/>
              </a:rPr>
              <a:t>mproved child labor laws and policies</a:t>
            </a:r>
          </a:p>
          <a:p>
            <a:pPr marL="1201738" indent="-1144588"/>
            <a:endParaRPr lang="en-US" sz="2800" dirty="0">
              <a:solidFill>
                <a:schemeClr val="bg1"/>
              </a:solidFill>
              <a:ea typeface="ＭＳ Ｐゴシック" pitchFamily="-106" charset="-128"/>
            </a:endParaRPr>
          </a:p>
        </p:txBody>
      </p:sp>
      <p:sp>
        <p:nvSpPr>
          <p:cNvPr id="8" name="TextBox 7" descr="Indicator:  # of new policies or laws passed   ">
            <a:extLst>
              <a:ext uri="{FF2B5EF4-FFF2-40B4-BE49-F238E27FC236}">
                <a16:creationId xmlns:a16="http://schemas.microsoft.com/office/drawing/2014/main" id="{35B0B00E-1FBF-47B7-BD98-3D861A4B17AA}"/>
              </a:ext>
            </a:extLst>
          </p:cNvPr>
          <p:cNvSpPr txBox="1"/>
          <p:nvPr/>
        </p:nvSpPr>
        <p:spPr>
          <a:xfrm>
            <a:off x="783771" y="4068166"/>
            <a:ext cx="8457066" cy="584775"/>
          </a:xfrm>
          <a:prstGeom prst="rect">
            <a:avLst/>
          </a:prstGeom>
          <a:noFill/>
        </p:spPr>
        <p:txBody>
          <a:bodyPr wrap="square">
            <a:spAutoFit/>
          </a:bodyPr>
          <a:lstStyle/>
          <a:p>
            <a:r>
              <a:rPr lang="en-US" sz="2800" b="1" dirty="0"/>
              <a:t>Indicator:  </a:t>
            </a:r>
            <a:r>
              <a:rPr lang="en-US" sz="2800" dirty="0"/>
              <a:t># of new policies or laws passed</a:t>
            </a:r>
            <a:r>
              <a:rPr lang="en-US" sz="3200" dirty="0"/>
              <a:t>	 </a:t>
            </a:r>
            <a:r>
              <a:rPr lang="en-US" sz="2800" dirty="0"/>
              <a:t>		</a:t>
            </a:r>
          </a:p>
        </p:txBody>
      </p:sp>
      <p:graphicFrame>
        <p:nvGraphicFramePr>
          <p:cNvPr id="9" name="Table 8">
            <a:extLst>
              <a:ext uri="{FF2B5EF4-FFF2-40B4-BE49-F238E27FC236}">
                <a16:creationId xmlns:a16="http://schemas.microsoft.com/office/drawing/2014/main" id="{42293377-C905-4697-838A-C5280575430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702311"/>
              </p:ext>
            </p:extLst>
          </p:nvPr>
        </p:nvGraphicFramePr>
        <p:xfrm>
          <a:off x="826175" y="4664319"/>
          <a:ext cx="4897120" cy="914400"/>
        </p:xfrm>
        <a:graphic>
          <a:graphicData uri="http://schemas.openxmlformats.org/drawingml/2006/table">
            <a:tbl>
              <a:tblPr firstRow="1" bandRow="1">
                <a:tableStyleId>{F5AB1C69-6EDB-4FF4-983F-18BD219EF322}</a:tableStyleId>
              </a:tblPr>
              <a:tblGrid>
                <a:gridCol w="1224280">
                  <a:extLst>
                    <a:ext uri="{9D8B030D-6E8A-4147-A177-3AD203B41FA5}">
                      <a16:colId xmlns:a16="http://schemas.microsoft.com/office/drawing/2014/main" val="2339815857"/>
                    </a:ext>
                  </a:extLst>
                </a:gridCol>
                <a:gridCol w="1224280">
                  <a:extLst>
                    <a:ext uri="{9D8B030D-6E8A-4147-A177-3AD203B41FA5}">
                      <a16:colId xmlns:a16="http://schemas.microsoft.com/office/drawing/2014/main" val="3945024227"/>
                    </a:ext>
                  </a:extLst>
                </a:gridCol>
                <a:gridCol w="1224280">
                  <a:extLst>
                    <a:ext uri="{9D8B030D-6E8A-4147-A177-3AD203B41FA5}">
                      <a16:colId xmlns:a16="http://schemas.microsoft.com/office/drawing/2014/main" val="1778191482"/>
                    </a:ext>
                  </a:extLst>
                </a:gridCol>
                <a:gridCol w="1224280">
                  <a:extLst>
                    <a:ext uri="{9D8B030D-6E8A-4147-A177-3AD203B41FA5}">
                      <a16:colId xmlns:a16="http://schemas.microsoft.com/office/drawing/2014/main" val="2559503757"/>
                    </a:ext>
                  </a:extLst>
                </a:gridCol>
              </a:tblGrid>
              <a:tr h="370840">
                <a:tc>
                  <a:txBody>
                    <a:bodyPr/>
                    <a:lstStyle/>
                    <a:p>
                      <a:pPr algn="ctr"/>
                      <a:r>
                        <a:rPr lang="en-US" sz="2400" dirty="0"/>
                        <a:t>2018</a:t>
                      </a:r>
                    </a:p>
                  </a:txBody>
                  <a:tcPr>
                    <a:solidFill>
                      <a:schemeClr val="tx1">
                        <a:lumMod val="50000"/>
                        <a:lumOff val="50000"/>
                      </a:schemeClr>
                    </a:solidFill>
                  </a:tcPr>
                </a:tc>
                <a:tc>
                  <a:txBody>
                    <a:bodyPr/>
                    <a:lstStyle/>
                    <a:p>
                      <a:pPr algn="ctr"/>
                      <a:r>
                        <a:rPr lang="en-US" sz="2400" dirty="0"/>
                        <a:t>2019</a:t>
                      </a:r>
                    </a:p>
                  </a:txBody>
                  <a:tcPr>
                    <a:solidFill>
                      <a:schemeClr val="tx1">
                        <a:lumMod val="50000"/>
                        <a:lumOff val="50000"/>
                      </a:schemeClr>
                    </a:solidFill>
                  </a:tcPr>
                </a:tc>
                <a:tc>
                  <a:txBody>
                    <a:bodyPr/>
                    <a:lstStyle/>
                    <a:p>
                      <a:pPr algn="ctr"/>
                      <a:r>
                        <a:rPr lang="en-US" sz="2400" dirty="0"/>
                        <a:t>2020</a:t>
                      </a:r>
                    </a:p>
                  </a:txBody>
                  <a:tcPr>
                    <a:solidFill>
                      <a:schemeClr val="tx1">
                        <a:lumMod val="50000"/>
                        <a:lumOff val="50000"/>
                      </a:schemeClr>
                    </a:solidFill>
                  </a:tcPr>
                </a:tc>
                <a:tc>
                  <a:txBody>
                    <a:bodyPr/>
                    <a:lstStyle/>
                    <a:p>
                      <a:pPr algn="ctr"/>
                      <a:r>
                        <a:rPr lang="en-US" sz="2400" dirty="0"/>
                        <a:t>2021</a:t>
                      </a:r>
                    </a:p>
                  </a:txBody>
                  <a:tcPr>
                    <a:solidFill>
                      <a:schemeClr val="tx1">
                        <a:lumMod val="50000"/>
                        <a:lumOff val="50000"/>
                      </a:schemeClr>
                    </a:solidFill>
                  </a:tcPr>
                </a:tc>
                <a:extLst>
                  <a:ext uri="{0D108BD9-81ED-4DB2-BD59-A6C34878D82A}">
                    <a16:rowId xmlns:a16="http://schemas.microsoft.com/office/drawing/2014/main" val="4162064376"/>
                  </a:ext>
                </a:extLst>
              </a:tr>
              <a:tr h="370840">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extLst>
                  <a:ext uri="{0D108BD9-81ED-4DB2-BD59-A6C34878D82A}">
                    <a16:rowId xmlns:a16="http://schemas.microsoft.com/office/drawing/2014/main" val="2428039059"/>
                  </a:ext>
                </a:extLst>
              </a:tr>
            </a:tbl>
          </a:graphicData>
        </a:graphic>
      </p:graphicFrame>
      <p:sp>
        <p:nvSpPr>
          <p:cNvPr id="7" name="TextBox 6" descr="More Precise option: Milestone indicator (Number of stages completed) &#10;">
            <a:extLst>
              <a:ext uri="{FF2B5EF4-FFF2-40B4-BE49-F238E27FC236}">
                <a16:creationId xmlns:a16="http://schemas.microsoft.com/office/drawing/2014/main" id="{005A89CC-4AEB-4C7E-8486-341DE4AB4D5F}"/>
              </a:ext>
            </a:extLst>
          </p:cNvPr>
          <p:cNvSpPr txBox="1"/>
          <p:nvPr/>
        </p:nvSpPr>
        <p:spPr>
          <a:xfrm>
            <a:off x="783771" y="5858026"/>
            <a:ext cx="7692747" cy="400110"/>
          </a:xfrm>
          <a:prstGeom prst="rect">
            <a:avLst/>
          </a:prstGeom>
          <a:noFill/>
        </p:spPr>
        <p:txBody>
          <a:bodyPr wrap="none" rtlCol="0">
            <a:spAutoFit/>
          </a:bodyPr>
          <a:lstStyle/>
          <a:p>
            <a:r>
              <a:rPr lang="en-US" sz="2000" b="1" i="1" dirty="0"/>
              <a:t>More Precise option</a:t>
            </a:r>
            <a:r>
              <a:rPr lang="en-US" sz="2000" i="1" dirty="0"/>
              <a:t>: Milestone indicator (Number of stages completed)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5461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805B7C-F539-D525-05B0-0DDD33C03853}"/>
              </a:ext>
            </a:extLst>
          </p:cNvPr>
          <p:cNvSpPr>
            <a:spLocks noGrp="1"/>
          </p:cNvSpPr>
          <p:nvPr>
            <p:ph type="ctrTitle"/>
          </p:nvPr>
        </p:nvSpPr>
        <p:spPr>
          <a:xfrm>
            <a:off x="1751777" y="3902926"/>
            <a:ext cx="4846320" cy="1504379"/>
          </a:xfrm>
        </p:spPr>
        <p:txBody>
          <a:bodyPr/>
          <a:lstStyle/>
          <a:p>
            <a:r>
              <a:rPr lang="en-US" dirty="0"/>
              <a:t>Reviewing Indicators</a:t>
            </a:r>
          </a:p>
        </p:txBody>
      </p:sp>
    </p:spTree>
    <p:extLst>
      <p:ext uri="{BB962C8B-B14F-4D97-AF65-F5344CB8AC3E}">
        <p14:creationId xmlns:p14="http://schemas.microsoft.com/office/powerpoint/2010/main" val="38115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ps for Reviewing Indicators ">
            <a:extLst>
              <a:ext uri="{FF2B5EF4-FFF2-40B4-BE49-F238E27FC236}">
                <a16:creationId xmlns:a16="http://schemas.microsoft.com/office/drawing/2014/main" id="{E83B329D-07C9-4DBC-BD95-259AD363AFC3}"/>
              </a:ext>
            </a:extLst>
          </p:cNvPr>
          <p:cNvSpPr>
            <a:spLocks noGrp="1"/>
          </p:cNvSpPr>
          <p:nvPr>
            <p:ph type="ctrTitle"/>
          </p:nvPr>
        </p:nvSpPr>
        <p:spPr>
          <a:xfrm>
            <a:off x="268636" y="0"/>
            <a:ext cx="10577453" cy="961175"/>
          </a:xfrm>
        </p:spPr>
        <p:txBody>
          <a:bodyPr>
            <a:normAutofit/>
          </a:bodyPr>
          <a:lstStyle/>
          <a:p>
            <a:pPr algn="l"/>
            <a:r>
              <a:rPr lang="en-US" sz="4400" dirty="0"/>
              <a:t>Tips for Reviewing Indicators </a:t>
            </a:r>
          </a:p>
        </p:txBody>
      </p:sp>
      <p:sp>
        <p:nvSpPr>
          <p:cNvPr id="3" name="Content Placeholder 2" descr="Is there at least one indicator per result? &#10;Are relevant USDOL standard indicators included? &#10;Are indicators useful for management decisions?&#10;Do indicators meet the USDOL indicator characteristics?&#10;Direct&#10;Objective&#10;Adequate&#10;Practical&#10;">
            <a:extLst>
              <a:ext uri="{FF2B5EF4-FFF2-40B4-BE49-F238E27FC236}">
                <a16:creationId xmlns:a16="http://schemas.microsoft.com/office/drawing/2014/main" id="{7F6E15F0-E5D0-4DAB-BE03-C526799FF2CE}"/>
              </a:ext>
            </a:extLst>
          </p:cNvPr>
          <p:cNvSpPr>
            <a:spLocks noGrp="1"/>
          </p:cNvSpPr>
          <p:nvPr>
            <p:ph sz="quarter" idx="13"/>
          </p:nvPr>
        </p:nvSpPr>
        <p:spPr>
          <a:xfrm>
            <a:off x="463370" y="1261166"/>
            <a:ext cx="7555359" cy="4988477"/>
          </a:xfrm>
        </p:spPr>
        <p:txBody>
          <a:bodyPr>
            <a:normAutofit/>
          </a:bodyPr>
          <a:lstStyle/>
          <a:p>
            <a:r>
              <a:rPr lang="en-US" dirty="0"/>
              <a:t>Is there at least one indicator per result? </a:t>
            </a:r>
          </a:p>
          <a:p>
            <a:r>
              <a:rPr lang="en-US" dirty="0"/>
              <a:t>Are relevant USDOL standard indicators included? </a:t>
            </a:r>
          </a:p>
          <a:p>
            <a:r>
              <a:rPr lang="en-US" dirty="0"/>
              <a:t>Are indicators useful for management decisions?</a:t>
            </a:r>
          </a:p>
          <a:p>
            <a:r>
              <a:rPr lang="en-US" dirty="0"/>
              <a:t>Do indicators meet the USDOL indicator characteristics?</a:t>
            </a:r>
          </a:p>
          <a:p>
            <a:pPr lvl="1"/>
            <a:r>
              <a:rPr lang="en-US" dirty="0"/>
              <a:t>Direct</a:t>
            </a:r>
          </a:p>
          <a:p>
            <a:pPr lvl="1"/>
            <a:r>
              <a:rPr lang="en-US" dirty="0"/>
              <a:t>Objective</a:t>
            </a:r>
          </a:p>
          <a:p>
            <a:pPr lvl="1"/>
            <a:r>
              <a:rPr lang="en-US" dirty="0"/>
              <a:t>Adequate</a:t>
            </a:r>
          </a:p>
          <a:p>
            <a:pPr lvl="1"/>
            <a:r>
              <a:rPr lang="en-US" dirty="0"/>
              <a:t>Practical</a:t>
            </a:r>
          </a:p>
        </p:txBody>
      </p:sp>
      <p:pic>
        <p:nvPicPr>
          <p:cNvPr id="6" name="Picture 5" descr="icon image depicting magnifying glass over mechanical icons">
            <a:extLst>
              <a:ext uri="{FF2B5EF4-FFF2-40B4-BE49-F238E27FC236}">
                <a16:creationId xmlns:a16="http://schemas.microsoft.com/office/drawing/2014/main" id="{DA21AC41-A316-45DE-95DF-6F90941AAED8}"/>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57591" y="1651518"/>
            <a:ext cx="3329473" cy="3329473"/>
          </a:xfrm>
          <a:prstGeom prst="rect">
            <a:avLst/>
          </a:prstGeom>
        </p:spPr>
      </p:pic>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400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Checklist: Reviewing Indicators"/>
          <p:cNvSpPr txBox="1">
            <a:spLocks noGrp="1" noChangeArrowheads="1"/>
          </p:cNvSpPr>
          <p:nvPr>
            <p:ph type="title" idx="4294967295"/>
          </p:nvPr>
        </p:nvSpPr>
        <p:spPr bwMode="auto">
          <a:xfrm>
            <a:off x="426207" y="0"/>
            <a:ext cx="9856792"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Checklist: Reviewing Indicators</a:t>
            </a:r>
          </a:p>
        </p:txBody>
      </p:sp>
      <p:sp>
        <p:nvSpPr>
          <p:cNvPr id="4" name="Footer Placeholder 2">
            <a:extLst>
              <a:ext uri="{FF2B5EF4-FFF2-40B4-BE49-F238E27FC236}">
                <a16:creationId xmlns:a16="http://schemas.microsoft.com/office/drawing/2014/main" id="{E690AD35-D6F2-4604-AD0F-521D716725F9}"/>
              </a:ext>
              <a:ext uri="{C183D7F6-B498-43B3-948B-1728B52AA6E4}">
                <adec:decorative xmlns:adec="http://schemas.microsoft.com/office/drawing/2017/decorative" val="1"/>
              </a:ext>
            </a:extLst>
          </p:cNvPr>
          <p:cNvSpPr>
            <a:spLocks noGrp="1"/>
          </p:cNvSpPr>
          <p:nvPr>
            <p:ph type="ftr" sz="quarter" idx="11"/>
          </p:nvPr>
        </p:nvSpPr>
        <p:spPr>
          <a:xfrm>
            <a:off x="-34724" y="6392943"/>
            <a:ext cx="12226724" cy="509302"/>
          </a:xfrm>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graphicFrame>
        <p:nvGraphicFramePr>
          <p:cNvPr id="8" name="Diagram 7" descr="Checklist questions graphic ">
            <a:extLst>
              <a:ext uri="{FF2B5EF4-FFF2-40B4-BE49-F238E27FC236}">
                <a16:creationId xmlns:a16="http://schemas.microsoft.com/office/drawing/2014/main" id="{F020AD3B-3877-4E08-A9D7-1DC340E579E2}"/>
              </a:ext>
            </a:extLst>
          </p:cNvPr>
          <p:cNvGraphicFramePr/>
          <p:nvPr>
            <p:extLst>
              <p:ext uri="{D42A27DB-BD31-4B8C-83A1-F6EECF244321}">
                <p14:modId xmlns:p14="http://schemas.microsoft.com/office/powerpoint/2010/main" val="652001801"/>
              </p:ext>
            </p:extLst>
          </p:nvPr>
        </p:nvGraphicFramePr>
        <p:xfrm>
          <a:off x="265015" y="866425"/>
          <a:ext cx="11776514" cy="5454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1610A16A-5299-4600-A440-F40119C55BAB}"/>
              </a:ext>
              <a:ext uri="{C183D7F6-B498-43B3-948B-1728B52AA6E4}">
                <adec:decorative xmlns:adec="http://schemas.microsoft.com/office/drawing/2017/decorative" val="1"/>
              </a:ext>
            </a:extLst>
          </p:cNvPr>
          <p:cNvGrpSpPr/>
          <p:nvPr/>
        </p:nvGrpSpPr>
        <p:grpSpPr>
          <a:xfrm>
            <a:off x="3119407" y="2075261"/>
            <a:ext cx="8874253" cy="1280443"/>
            <a:chOff x="2786968" y="1160661"/>
            <a:chExt cx="8874253" cy="1280443"/>
          </a:xfrm>
        </p:grpSpPr>
        <p:sp>
          <p:nvSpPr>
            <p:cNvPr id="6" name="Rectangle: Top Corners Rounded 5">
              <a:extLst>
                <a:ext uri="{FF2B5EF4-FFF2-40B4-BE49-F238E27FC236}">
                  <a16:creationId xmlns:a16="http://schemas.microsoft.com/office/drawing/2014/main" id="{49A55FCA-7061-40D2-B5F2-76C083B1C767}"/>
                </a:ext>
              </a:extLst>
            </p:cNvPr>
            <p:cNvSpPr/>
            <p:nvPr/>
          </p:nvSpPr>
          <p:spPr>
            <a:xfrm rot="5400000">
              <a:off x="6583873" y="-2636244"/>
              <a:ext cx="1280443" cy="8874253"/>
            </a:xfrm>
            <a:prstGeom prst="round2SameRect">
              <a:avLst/>
            </a:prstGeom>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7" name="Rectangle: Top Corners Rounded 4" descr="Is it clear and unambiguous about what is being measured? &#10;Is the indicator unidimensional? (e.g., only measuring one component/characteristic) &#10;Is the indicator operationally precise?&#10;">
              <a:extLst>
                <a:ext uri="{FF2B5EF4-FFF2-40B4-BE49-F238E27FC236}">
                  <a16:creationId xmlns:a16="http://schemas.microsoft.com/office/drawing/2014/main" id="{8AD1A8A8-5832-4070-ADAE-3C74A695E2A8}"/>
                </a:ext>
              </a:extLst>
            </p:cNvPr>
            <p:cNvSpPr txBox="1"/>
            <p:nvPr/>
          </p:nvSpPr>
          <p:spPr>
            <a:xfrm>
              <a:off x="2786968" y="1223167"/>
              <a:ext cx="8811747" cy="11554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1800" dirty="0"/>
                <a:t>Is it clear and unambiguous about what is being measured? </a:t>
              </a:r>
              <a:endParaRPr lang="en-US" sz="1800" kern="1200" dirty="0">
                <a:solidFill>
                  <a:prstClr val="black">
                    <a:hueOff val="0"/>
                    <a:satOff val="0"/>
                    <a:lumOff val="0"/>
                    <a:alphaOff val="0"/>
                  </a:prstClr>
                </a:solidFill>
                <a:latin typeface="+mn-lt"/>
                <a:ea typeface="+mn-ea"/>
                <a:cs typeface="+mn-cs"/>
              </a:endParaRPr>
            </a:p>
            <a:p>
              <a:pPr marL="171450" lvl="1" indent="-171450" algn="l" defTabSz="800100">
                <a:lnSpc>
                  <a:spcPct val="90000"/>
                </a:lnSpc>
                <a:spcBef>
                  <a:spcPct val="0"/>
                </a:spcBef>
                <a:spcAft>
                  <a:spcPct val="15000"/>
                </a:spcAft>
                <a:buChar char="•"/>
              </a:pPr>
              <a:r>
                <a:rPr lang="en-US" sz="1800" kern="1200" dirty="0">
                  <a:latin typeface="+mn-lt"/>
                </a:rPr>
                <a:t>Is the indicator unidimensional? (e.g., only measuring one component/characteristic) </a:t>
              </a:r>
            </a:p>
            <a:p>
              <a:pPr marL="171450" lvl="1" indent="-171450" algn="l" defTabSz="800100">
                <a:lnSpc>
                  <a:spcPct val="90000"/>
                </a:lnSpc>
                <a:spcBef>
                  <a:spcPct val="0"/>
                </a:spcBef>
                <a:spcAft>
                  <a:spcPct val="15000"/>
                </a:spcAft>
                <a:buChar char="•"/>
              </a:pPr>
              <a:r>
                <a:rPr lang="en-US" sz="1800" kern="1200" dirty="0">
                  <a:latin typeface="+mn-lt"/>
                </a:rPr>
                <a:t>Is the indicator operationally precise?</a:t>
              </a:r>
            </a:p>
          </p:txBody>
        </p:sp>
      </p:grpSp>
      <p:grpSp>
        <p:nvGrpSpPr>
          <p:cNvPr id="9" name="Group 8">
            <a:extLst>
              <a:ext uri="{FF2B5EF4-FFF2-40B4-BE49-F238E27FC236}">
                <a16:creationId xmlns:a16="http://schemas.microsoft.com/office/drawing/2014/main" id="{0A9B7EC9-E3F2-465A-922B-0723A36B1AE2}"/>
              </a:ext>
              <a:ext uri="{C183D7F6-B498-43B3-948B-1728B52AA6E4}">
                <adec:decorative xmlns:adec="http://schemas.microsoft.com/office/drawing/2017/decorative" val="1"/>
              </a:ext>
            </a:extLst>
          </p:cNvPr>
          <p:cNvGrpSpPr/>
          <p:nvPr/>
        </p:nvGrpSpPr>
        <p:grpSpPr>
          <a:xfrm>
            <a:off x="3116972" y="3527561"/>
            <a:ext cx="8874253" cy="1393365"/>
            <a:chOff x="2758393" y="2548527"/>
            <a:chExt cx="8874253" cy="1393365"/>
          </a:xfrm>
        </p:grpSpPr>
        <p:sp>
          <p:nvSpPr>
            <p:cNvPr id="10" name="Rectangle: Top Corners Rounded 9">
              <a:extLst>
                <a:ext uri="{FF2B5EF4-FFF2-40B4-BE49-F238E27FC236}">
                  <a16:creationId xmlns:a16="http://schemas.microsoft.com/office/drawing/2014/main" id="{028243DC-5C52-4E1B-8591-EE34B00D78E9}"/>
                </a:ext>
              </a:extLst>
            </p:cNvPr>
            <p:cNvSpPr/>
            <p:nvPr/>
          </p:nvSpPr>
          <p:spPr>
            <a:xfrm rot="5400000">
              <a:off x="6498837" y="-1191917"/>
              <a:ext cx="1393365" cy="8874253"/>
            </a:xfrm>
            <a:prstGeom prst="round2SameRect">
              <a:avLst/>
            </a:prstGeom>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1" name="Rectangle: Top Corners Rounded 4" descr="Taken as a group, do the indicators for a given result track all aspects of that result? &#10;Is there a minimum set of indicators necessary to measure the result? Eliminating indicators that are not necessary for management and reporting purposes minimizes burden.&#10;">
              <a:extLst>
                <a:ext uri="{FF2B5EF4-FFF2-40B4-BE49-F238E27FC236}">
                  <a16:creationId xmlns:a16="http://schemas.microsoft.com/office/drawing/2014/main" id="{5895429B-97D8-46D9-BDA9-1428EEB44861}"/>
                </a:ext>
              </a:extLst>
            </p:cNvPr>
            <p:cNvSpPr txBox="1"/>
            <p:nvPr/>
          </p:nvSpPr>
          <p:spPr>
            <a:xfrm>
              <a:off x="2786968" y="2635595"/>
              <a:ext cx="8806235" cy="1257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mn-lt"/>
                </a:rPr>
                <a:t>Taken as a group, do the indicators for a given result track all aspects of that result? </a:t>
              </a:r>
            </a:p>
            <a:p>
              <a:pPr marL="171450" lvl="1" indent="-171450" algn="l" defTabSz="800100">
                <a:lnSpc>
                  <a:spcPct val="90000"/>
                </a:lnSpc>
                <a:spcBef>
                  <a:spcPct val="0"/>
                </a:spcBef>
                <a:spcAft>
                  <a:spcPct val="15000"/>
                </a:spcAft>
                <a:buChar char="•"/>
              </a:pPr>
              <a:r>
                <a:rPr lang="en-US" sz="1800" kern="1200" dirty="0">
                  <a:solidFill>
                    <a:prstClr val="black">
                      <a:hueOff val="0"/>
                      <a:satOff val="0"/>
                      <a:lumOff val="0"/>
                      <a:alphaOff val="0"/>
                    </a:prstClr>
                  </a:solidFill>
                  <a:latin typeface="+mn-lt"/>
                  <a:ea typeface="+mn-ea"/>
                  <a:cs typeface="+mn-cs"/>
                </a:rPr>
                <a:t>Is there a minimum set of indicators necessary to measure the result? Eliminating indicators that are not necessary for </a:t>
              </a:r>
              <a:r>
                <a:rPr lang="en-US" sz="1800" kern="1200" dirty="0">
                  <a:latin typeface="+mn-lt"/>
                </a:rPr>
                <a:t>management and reporting purposes minimizes burden.</a:t>
              </a:r>
            </a:p>
          </p:txBody>
        </p:sp>
      </p:grpSp>
      <p:grpSp>
        <p:nvGrpSpPr>
          <p:cNvPr id="12" name="Group 11">
            <a:extLst>
              <a:ext uri="{FF2B5EF4-FFF2-40B4-BE49-F238E27FC236}">
                <a16:creationId xmlns:a16="http://schemas.microsoft.com/office/drawing/2014/main" id="{7FB4E7A0-4D9C-4F68-963A-DCB208ADAA49}"/>
              </a:ext>
              <a:ext uri="{C183D7F6-B498-43B3-948B-1728B52AA6E4}">
                <adec:decorative xmlns:adec="http://schemas.microsoft.com/office/drawing/2017/decorative" val="1"/>
              </a:ext>
            </a:extLst>
          </p:cNvPr>
          <p:cNvGrpSpPr/>
          <p:nvPr/>
        </p:nvGrpSpPr>
        <p:grpSpPr>
          <a:xfrm>
            <a:off x="3107447" y="5050752"/>
            <a:ext cx="8874253" cy="1192310"/>
            <a:chOff x="2786925" y="4201713"/>
            <a:chExt cx="8874253" cy="1192310"/>
          </a:xfrm>
        </p:grpSpPr>
        <p:sp>
          <p:nvSpPr>
            <p:cNvPr id="13" name="Rectangle: Top Corners Rounded 12">
              <a:extLst>
                <a:ext uri="{FF2B5EF4-FFF2-40B4-BE49-F238E27FC236}">
                  <a16:creationId xmlns:a16="http://schemas.microsoft.com/office/drawing/2014/main" id="{FBC7AE0C-1A01-488E-A4DF-9D59BBFBE9D2}"/>
                </a:ext>
              </a:extLst>
            </p:cNvPr>
            <p:cNvSpPr/>
            <p:nvPr/>
          </p:nvSpPr>
          <p:spPr>
            <a:xfrm rot="5400000">
              <a:off x="6627897" y="360741"/>
              <a:ext cx="1192310" cy="8874253"/>
            </a:xfrm>
            <a:prstGeom prst="round2SameRect">
              <a:avLst/>
            </a:prstGeom>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4" name="Rectangle: Top Corners Rounded 4" descr="Is the data for the indicator currently available or collectable?&#10;Are the costs of data collection feasible or affordable?&#10;Is the data for the indicator available or collectable at a frequency that supports decision-making, reporting and outreach? &#10;">
              <a:extLst>
                <a:ext uri="{FF2B5EF4-FFF2-40B4-BE49-F238E27FC236}">
                  <a16:creationId xmlns:a16="http://schemas.microsoft.com/office/drawing/2014/main" id="{DB48F4F9-90AE-42D3-9162-8A59CDD7AB6C}"/>
                </a:ext>
              </a:extLst>
            </p:cNvPr>
            <p:cNvSpPr txBox="1"/>
            <p:nvPr/>
          </p:nvSpPr>
          <p:spPr>
            <a:xfrm>
              <a:off x="2786926" y="4259916"/>
              <a:ext cx="8816049" cy="1075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mn-lt"/>
                  <a:ea typeface="+mn-ea"/>
                  <a:cs typeface="+mn-cs"/>
                </a:rPr>
                <a:t>Is the data for the indicator currently available or collectable?</a:t>
              </a:r>
            </a:p>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mn-lt"/>
                  <a:ea typeface="+mn-ea"/>
                  <a:cs typeface="+mn-cs"/>
                </a:rPr>
                <a:t>Are the costs of data collection feasible or affordable?</a:t>
              </a:r>
            </a:p>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mn-lt"/>
                  <a:ea typeface="+mn-ea"/>
                  <a:cs typeface="+mn-cs"/>
                </a:rPr>
                <a:t>Is the data for the indicator available or collectable at a frequency that supports decision-making, reporting and outreach? </a:t>
              </a:r>
            </a:p>
          </p:txBody>
        </p:sp>
      </p:grpSp>
    </p:spTree>
    <p:extLst>
      <p:ext uri="{BB962C8B-B14F-4D97-AF65-F5344CB8AC3E}">
        <p14:creationId xmlns:p14="http://schemas.microsoft.com/office/powerpoint/2010/main" val="1042212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erformance Monitoring Plan (PMP)">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br>
              <a:rPr lang="en-US" b="1" dirty="0"/>
            </a:br>
            <a:r>
              <a:rPr lang="en-US" b="1" dirty="0"/>
              <a:t>Performance Monitoring Plan (PMP)</a:t>
            </a:r>
          </a:p>
        </p:txBody>
      </p:sp>
    </p:spTree>
    <p:extLst>
      <p:ext uri="{BB962C8B-B14F-4D97-AF65-F5344CB8AC3E}">
        <p14:creationId xmlns:p14="http://schemas.microsoft.com/office/powerpoint/2010/main" val="256588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at is a PMP?">
            <a:extLst>
              <a:ext uri="{FF2B5EF4-FFF2-40B4-BE49-F238E27FC236}">
                <a16:creationId xmlns:a16="http://schemas.microsoft.com/office/drawing/2014/main" id="{E83B329D-07C9-4DBC-BD95-259AD363AFC3}"/>
              </a:ext>
            </a:extLst>
          </p:cNvPr>
          <p:cNvSpPr>
            <a:spLocks noGrp="1"/>
          </p:cNvSpPr>
          <p:nvPr>
            <p:ph type="ctrTitle"/>
          </p:nvPr>
        </p:nvSpPr>
        <p:spPr>
          <a:xfrm>
            <a:off x="618565" y="185184"/>
            <a:ext cx="10255672" cy="961175"/>
          </a:xfrm>
        </p:spPr>
        <p:txBody>
          <a:bodyPr>
            <a:normAutofit/>
          </a:bodyPr>
          <a:lstStyle/>
          <a:p>
            <a:pPr algn="l"/>
            <a:r>
              <a:rPr lang="en-US" sz="4400" dirty="0"/>
              <a:t>What is a PMP?</a:t>
            </a:r>
          </a:p>
        </p:txBody>
      </p:sp>
      <p:sp>
        <p:nvSpPr>
          <p:cNvPr id="3" name="Content Placeholder 2" descr="A tool to plan, organize and manage the process of collecting, analyzing and reporting. &#10;&#10;Identifies “what” will be monitored during the life of the project and “how” this will be done.&#10;States and defines the indicators.&#10;Defines collection and reporting of data.&#10;Part of the CMEP. &#10;">
            <a:extLst>
              <a:ext uri="{FF2B5EF4-FFF2-40B4-BE49-F238E27FC236}">
                <a16:creationId xmlns:a16="http://schemas.microsoft.com/office/drawing/2014/main" id="{7F6E15F0-E5D0-4DAB-BE03-C526799FF2CE}"/>
              </a:ext>
            </a:extLst>
          </p:cNvPr>
          <p:cNvSpPr>
            <a:spLocks noGrp="1"/>
          </p:cNvSpPr>
          <p:nvPr>
            <p:ph sz="quarter" idx="13"/>
          </p:nvPr>
        </p:nvSpPr>
        <p:spPr>
          <a:xfrm>
            <a:off x="618565" y="1387852"/>
            <a:ext cx="10465124" cy="4640101"/>
          </a:xfrm>
        </p:spPr>
        <p:txBody>
          <a:bodyPr/>
          <a:lstStyle/>
          <a:p>
            <a:pPr marL="0" indent="0">
              <a:buNone/>
            </a:pPr>
            <a:r>
              <a:rPr lang="en-US" sz="2800" b="1" dirty="0"/>
              <a:t>A tool to plan, organize and manage the process of collecting, analyzing and reporting. </a:t>
            </a:r>
          </a:p>
          <a:p>
            <a:pPr algn="ctr"/>
            <a:endParaRPr lang="en-US" sz="1200" dirty="0">
              <a:solidFill>
                <a:schemeClr val="accent1"/>
              </a:solidFill>
            </a:endParaRPr>
          </a:p>
          <a:p>
            <a:r>
              <a:rPr lang="en-US" sz="3200" dirty="0"/>
              <a:t>Identifies “what” will be monitored during the life of the project and “how” this will be done.</a:t>
            </a:r>
            <a:endParaRPr lang="en-US" altLang="en-US" sz="3200" dirty="0"/>
          </a:p>
          <a:p>
            <a:r>
              <a:rPr lang="en-US" altLang="en-US" sz="3200" dirty="0"/>
              <a:t>States and defines the indicators.</a:t>
            </a:r>
          </a:p>
          <a:p>
            <a:r>
              <a:rPr lang="en-US" altLang="en-US" sz="3200" dirty="0"/>
              <a:t>Defines collection and reporting of data.</a:t>
            </a:r>
          </a:p>
          <a:p>
            <a:r>
              <a:rPr lang="en-US" altLang="en-US" sz="3200" dirty="0"/>
              <a:t>Part of the CMEP. </a:t>
            </a:r>
          </a:p>
          <a:p>
            <a:endParaRPr lang="en-US"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346305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Key Components of a PMP">
            <a:extLst>
              <a:ext uri="{FF2B5EF4-FFF2-40B4-BE49-F238E27FC236}">
                <a16:creationId xmlns:a16="http://schemas.microsoft.com/office/drawing/2014/main" id="{E83B329D-07C9-4DBC-BD95-259AD363AFC3}"/>
              </a:ext>
            </a:extLst>
          </p:cNvPr>
          <p:cNvSpPr>
            <a:spLocks noGrp="1"/>
          </p:cNvSpPr>
          <p:nvPr>
            <p:ph type="ctrTitle"/>
          </p:nvPr>
        </p:nvSpPr>
        <p:spPr>
          <a:xfrm>
            <a:off x="591671" y="0"/>
            <a:ext cx="10260378" cy="961175"/>
          </a:xfrm>
        </p:spPr>
        <p:txBody>
          <a:bodyPr>
            <a:normAutofit/>
          </a:bodyPr>
          <a:lstStyle/>
          <a:p>
            <a:pPr algn="l"/>
            <a:r>
              <a:rPr lang="en-US" sz="4400" dirty="0"/>
              <a:t>Key Components of a PMP</a:t>
            </a:r>
          </a:p>
        </p:txBody>
      </p:sp>
      <p:sp>
        <p:nvSpPr>
          <p:cNvPr id="3" name="Content Placeholder 2" descr="For Each Indicator:&#10;Indicator Definition &#10;Classification &#10;Unit of measurement&#10;Indicator Type&#10;Disaggregation of data&#10;Data collection instrument &#10;Frequency of collection and reporting &#10;Percentage Verification &#10;Responsibility for collection and assessment &#10;">
            <a:extLst>
              <a:ext uri="{FF2B5EF4-FFF2-40B4-BE49-F238E27FC236}">
                <a16:creationId xmlns:a16="http://schemas.microsoft.com/office/drawing/2014/main" id="{7F6E15F0-E5D0-4DAB-BE03-C526799FF2CE}"/>
              </a:ext>
            </a:extLst>
          </p:cNvPr>
          <p:cNvSpPr>
            <a:spLocks noGrp="1"/>
          </p:cNvSpPr>
          <p:nvPr>
            <p:ph sz="quarter" idx="13"/>
          </p:nvPr>
        </p:nvSpPr>
        <p:spPr>
          <a:xfrm>
            <a:off x="681448" y="1127387"/>
            <a:ext cx="6681503" cy="5109640"/>
          </a:xfrm>
        </p:spPr>
        <p:txBody>
          <a:bodyPr>
            <a:normAutofit fontScale="92500"/>
          </a:bodyPr>
          <a:lstStyle/>
          <a:p>
            <a:pPr marL="1588" indent="0">
              <a:spcBef>
                <a:spcPct val="0"/>
              </a:spcBef>
              <a:spcAft>
                <a:spcPct val="40000"/>
              </a:spcAft>
              <a:buClr>
                <a:srgbClr val="800000"/>
              </a:buClr>
              <a:buNone/>
            </a:pPr>
            <a:r>
              <a:rPr lang="en-US" altLang="en-US" sz="2800" b="1" dirty="0">
                <a:solidFill>
                  <a:schemeClr val="accent6">
                    <a:lumMod val="50000"/>
                  </a:schemeClr>
                </a:solidFill>
                <a:ea typeface="ＭＳ Ｐゴシック" pitchFamily="34" charset="-128"/>
              </a:rPr>
              <a:t>For Each Indicator:</a:t>
            </a: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Indicator Definition </a:t>
            </a:r>
          </a:p>
          <a:p>
            <a:pPr marL="344488" indent="-342900">
              <a:spcBef>
                <a:spcPct val="0"/>
              </a:spcBef>
              <a:spcAft>
                <a:spcPct val="40000"/>
              </a:spcAft>
              <a:buClr>
                <a:srgbClr val="800000"/>
              </a:buClr>
            </a:pPr>
            <a:r>
              <a:rPr lang="en-US" altLang="en-US" dirty="0">
                <a:ea typeface="ＭＳ Ｐゴシック" pitchFamily="34" charset="-128"/>
              </a:rPr>
              <a:t>Classification </a:t>
            </a:r>
          </a:p>
          <a:p>
            <a:pPr marL="344488" indent="-342900">
              <a:spcBef>
                <a:spcPct val="0"/>
              </a:spcBef>
              <a:spcAft>
                <a:spcPct val="40000"/>
              </a:spcAft>
              <a:buClr>
                <a:srgbClr val="800000"/>
              </a:buClr>
            </a:pPr>
            <a:r>
              <a:rPr lang="en-US" altLang="en-US" dirty="0">
                <a:ea typeface="ＭＳ Ｐゴシック" pitchFamily="34" charset="-128"/>
              </a:rPr>
              <a:t>Unit of measurement</a:t>
            </a:r>
          </a:p>
          <a:p>
            <a:pPr marL="344488" indent="-342900">
              <a:spcBef>
                <a:spcPct val="0"/>
              </a:spcBef>
              <a:spcAft>
                <a:spcPct val="40000"/>
              </a:spcAft>
              <a:buClr>
                <a:srgbClr val="800000"/>
              </a:buClr>
            </a:pPr>
            <a:r>
              <a:rPr lang="en-US" altLang="en-US" dirty="0">
                <a:ea typeface="ＭＳ Ｐゴシック" pitchFamily="34" charset="-128"/>
              </a:rPr>
              <a:t>Indicator Type</a:t>
            </a: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Disaggregation of data</a:t>
            </a: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Data collection instrument </a:t>
            </a:r>
          </a:p>
          <a:p>
            <a:pPr marL="344488" indent="-342900">
              <a:spcBef>
                <a:spcPct val="0"/>
              </a:spcBef>
              <a:spcAft>
                <a:spcPct val="40000"/>
              </a:spcAft>
              <a:buClr>
                <a:srgbClr val="800000"/>
              </a:buClr>
              <a:buFont typeface="Arial" panose="020B0604020202020204" pitchFamily="34" charset="0"/>
              <a:buChar char="•"/>
            </a:pPr>
            <a:r>
              <a:rPr lang="en-US" altLang="en-US" dirty="0">
                <a:ea typeface="ＭＳ Ｐゴシック" pitchFamily="34" charset="-128"/>
              </a:rPr>
              <a:t>Frequency of collection and reporting </a:t>
            </a:r>
          </a:p>
          <a:p>
            <a:pPr marL="801688" lvl="1" indent="-342900">
              <a:spcBef>
                <a:spcPct val="0"/>
              </a:spcBef>
              <a:spcAft>
                <a:spcPct val="40000"/>
              </a:spcAft>
              <a:buClr>
                <a:srgbClr val="800000"/>
              </a:buClr>
            </a:pPr>
            <a:r>
              <a:rPr lang="en-US" altLang="en-US" dirty="0">
                <a:ea typeface="ＭＳ Ｐゴシック" pitchFamily="34" charset="-128"/>
              </a:rPr>
              <a:t>Percentage Verification </a:t>
            </a: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Responsibility for collection and assessment </a:t>
            </a:r>
            <a:endParaRPr lang="en-US" dirty="0"/>
          </a:p>
        </p:txBody>
      </p:sp>
      <p:grpSp>
        <p:nvGrpSpPr>
          <p:cNvPr id="9" name="Group 8" descr="Graphic ">
            <a:extLst>
              <a:ext uri="{FF2B5EF4-FFF2-40B4-BE49-F238E27FC236}">
                <a16:creationId xmlns:a16="http://schemas.microsoft.com/office/drawing/2014/main" id="{D81A23DC-F84C-4DF1-A4A9-8DA51D19C01C}"/>
              </a:ext>
            </a:extLst>
          </p:cNvPr>
          <p:cNvGrpSpPr/>
          <p:nvPr/>
        </p:nvGrpSpPr>
        <p:grpSpPr>
          <a:xfrm>
            <a:off x="7142453" y="884790"/>
            <a:ext cx="4755814" cy="5460995"/>
            <a:chOff x="6967826" y="368628"/>
            <a:chExt cx="4774800" cy="5413941"/>
          </a:xfrm>
        </p:grpSpPr>
        <p:sp>
          <p:nvSpPr>
            <p:cNvPr id="16" name="Shape 15">
              <a:extLst>
                <a:ext uri="{FF2B5EF4-FFF2-40B4-BE49-F238E27FC236}">
                  <a16:creationId xmlns:a16="http://schemas.microsoft.com/office/drawing/2014/main" id="{B48BE853-9968-42CD-9AFD-25F89A88ACA7}"/>
                </a:ext>
              </a:extLst>
            </p:cNvPr>
            <p:cNvSpPr/>
            <p:nvPr/>
          </p:nvSpPr>
          <p:spPr>
            <a:xfrm>
              <a:off x="6967826" y="368628"/>
              <a:ext cx="4774800" cy="401356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Oval 9">
              <a:extLst>
                <a:ext uri="{FF2B5EF4-FFF2-40B4-BE49-F238E27FC236}">
                  <a16:creationId xmlns:a16="http://schemas.microsoft.com/office/drawing/2014/main" id="{2A864B13-894A-4A4E-B0F6-465F6F124AD8}"/>
                </a:ext>
              </a:extLst>
            </p:cNvPr>
            <p:cNvSpPr/>
            <p:nvPr/>
          </p:nvSpPr>
          <p:spPr>
            <a:xfrm>
              <a:off x="7394334" y="1102321"/>
              <a:ext cx="3959029" cy="137491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Arrow: Down 10" descr="Arrow down">
              <a:extLst>
                <a:ext uri="{FF2B5EF4-FFF2-40B4-BE49-F238E27FC236}">
                  <a16:creationId xmlns:a16="http://schemas.microsoft.com/office/drawing/2014/main" id="{69D1F3A7-0A0E-4C01-947F-18D93E582C69}"/>
                </a:ext>
              </a:extLst>
            </p:cNvPr>
            <p:cNvSpPr/>
            <p:nvPr/>
          </p:nvSpPr>
          <p:spPr>
            <a:xfrm>
              <a:off x="8996360" y="4469031"/>
              <a:ext cx="767253" cy="491042"/>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Freeform: Shape 11" descr="Indictor ">
              <a:extLst>
                <a:ext uri="{FF2B5EF4-FFF2-40B4-BE49-F238E27FC236}">
                  <a16:creationId xmlns:a16="http://schemas.microsoft.com/office/drawing/2014/main" id="{86DCCABD-1482-4538-A96C-E77656E1EE09}"/>
                </a:ext>
              </a:extLst>
            </p:cNvPr>
            <p:cNvSpPr/>
            <p:nvPr/>
          </p:nvSpPr>
          <p:spPr>
            <a:xfrm>
              <a:off x="7538578" y="4861865"/>
              <a:ext cx="3682818" cy="920704"/>
            </a:xfrm>
            <a:custGeom>
              <a:avLst/>
              <a:gdLst>
                <a:gd name="connsiteX0" fmla="*/ 0 w 3682818"/>
                <a:gd name="connsiteY0" fmla="*/ 0 h 920704"/>
                <a:gd name="connsiteX1" fmla="*/ 3682818 w 3682818"/>
                <a:gd name="connsiteY1" fmla="*/ 0 h 920704"/>
                <a:gd name="connsiteX2" fmla="*/ 3682818 w 3682818"/>
                <a:gd name="connsiteY2" fmla="*/ 920704 h 920704"/>
                <a:gd name="connsiteX3" fmla="*/ 0 w 3682818"/>
                <a:gd name="connsiteY3" fmla="*/ 920704 h 920704"/>
                <a:gd name="connsiteX4" fmla="*/ 0 w 3682818"/>
                <a:gd name="connsiteY4" fmla="*/ 0 h 920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818" h="920704">
                  <a:moveTo>
                    <a:pt x="0" y="0"/>
                  </a:moveTo>
                  <a:lnTo>
                    <a:pt x="3682818" y="0"/>
                  </a:lnTo>
                  <a:lnTo>
                    <a:pt x="3682818" y="920704"/>
                  </a:lnTo>
                  <a:lnTo>
                    <a:pt x="0" y="920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Indicator</a:t>
              </a:r>
            </a:p>
          </p:txBody>
        </p:sp>
        <p:sp>
          <p:nvSpPr>
            <p:cNvPr id="13" name="Freeform: Shape 12" descr="Frequency collection &amp;  and reporting&#10;">
              <a:extLst>
                <a:ext uri="{FF2B5EF4-FFF2-40B4-BE49-F238E27FC236}">
                  <a16:creationId xmlns:a16="http://schemas.microsoft.com/office/drawing/2014/main" id="{821EE46D-234A-4DFD-8779-99441AF37B7E}"/>
                </a:ext>
              </a:extLst>
            </p:cNvPr>
            <p:cNvSpPr/>
            <p:nvPr/>
          </p:nvSpPr>
          <p:spPr>
            <a:xfrm>
              <a:off x="8569753" y="2895570"/>
              <a:ext cx="1551258"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kern="1200" dirty="0"/>
                <a:t>Frequency collection &amp;  and reporting</a:t>
              </a:r>
            </a:p>
          </p:txBody>
        </p:sp>
        <p:sp>
          <p:nvSpPr>
            <p:cNvPr id="14" name="Freeform: Shape 13" descr="Data Collection Instrument&#10;">
              <a:extLst>
                <a:ext uri="{FF2B5EF4-FFF2-40B4-BE49-F238E27FC236}">
                  <a16:creationId xmlns:a16="http://schemas.microsoft.com/office/drawing/2014/main" id="{6055FCA0-EFAF-45C0-85B4-EB3932195CCC}"/>
                </a:ext>
              </a:extLst>
            </p:cNvPr>
            <p:cNvSpPr/>
            <p:nvPr/>
          </p:nvSpPr>
          <p:spPr>
            <a:xfrm>
              <a:off x="8025729" y="1724998"/>
              <a:ext cx="1551258" cy="1401081"/>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kern="1200" dirty="0"/>
                <a:t>Data Collection Instrument</a:t>
              </a:r>
            </a:p>
          </p:txBody>
        </p:sp>
        <p:sp>
          <p:nvSpPr>
            <p:cNvPr id="15" name="Freeform: Shape 14" descr="Definition of terms&#10;">
              <a:extLst>
                <a:ext uri="{FF2B5EF4-FFF2-40B4-BE49-F238E27FC236}">
                  <a16:creationId xmlns:a16="http://schemas.microsoft.com/office/drawing/2014/main" id="{05EAB319-EA40-4FD3-B469-15246C25FA21}"/>
                </a:ext>
              </a:extLst>
            </p:cNvPr>
            <p:cNvSpPr/>
            <p:nvPr/>
          </p:nvSpPr>
          <p:spPr>
            <a:xfrm>
              <a:off x="10090472" y="609135"/>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dirty="0"/>
                <a:t>Definition of terms</a:t>
              </a:r>
              <a:endParaRPr lang="en-US" sz="1600" kern="1200" dirty="0"/>
            </a:p>
          </p:txBody>
        </p:sp>
        <p:sp>
          <p:nvSpPr>
            <p:cNvPr id="17" name="Freeform: Shape 16" descr="Unit of Method&#10;">
              <a:extLst>
                <a:ext uri="{FF2B5EF4-FFF2-40B4-BE49-F238E27FC236}">
                  <a16:creationId xmlns:a16="http://schemas.microsoft.com/office/drawing/2014/main" id="{0EA646B2-8C77-40C6-99F5-8EF8B4472DD7}"/>
                </a:ext>
              </a:extLst>
            </p:cNvPr>
            <p:cNvSpPr/>
            <p:nvPr/>
          </p:nvSpPr>
          <p:spPr>
            <a:xfrm>
              <a:off x="9525045" y="1660174"/>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kern="1200" dirty="0"/>
                <a:t>Unit of Method</a:t>
              </a:r>
            </a:p>
          </p:txBody>
        </p:sp>
        <p:sp>
          <p:nvSpPr>
            <p:cNvPr id="18" name="Freeform: Shape 17" descr="Disaggregation ">
              <a:extLst>
                <a:ext uri="{FF2B5EF4-FFF2-40B4-BE49-F238E27FC236}">
                  <a16:creationId xmlns:a16="http://schemas.microsoft.com/office/drawing/2014/main" id="{2C27DE84-10F4-49AF-87E4-F529BC101701}"/>
                </a:ext>
              </a:extLst>
            </p:cNvPr>
            <p:cNvSpPr/>
            <p:nvPr/>
          </p:nvSpPr>
          <p:spPr>
            <a:xfrm>
              <a:off x="7167942" y="802456"/>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kern="1200" dirty="0" err="1"/>
                <a:t>Disaggreg-ation</a:t>
              </a:r>
              <a:endParaRPr lang="en-US" sz="1600" kern="1200" dirty="0"/>
            </a:p>
          </p:txBody>
        </p:sp>
        <p:sp>
          <p:nvSpPr>
            <p:cNvPr id="19" name="Freeform: Shape 18" descr="Who is responsible&#10;">
              <a:extLst>
                <a:ext uri="{FF2B5EF4-FFF2-40B4-BE49-F238E27FC236}">
                  <a16:creationId xmlns:a16="http://schemas.microsoft.com/office/drawing/2014/main" id="{FCDED5CF-DE46-4611-BD10-30889158D16C}"/>
                </a:ext>
              </a:extLst>
            </p:cNvPr>
            <p:cNvSpPr/>
            <p:nvPr/>
          </p:nvSpPr>
          <p:spPr>
            <a:xfrm>
              <a:off x="8523126" y="491646"/>
              <a:ext cx="1551258" cy="1284467"/>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dirty="0"/>
                <a:t>Who is responsible</a:t>
              </a:r>
              <a:endParaRPr lang="en-US" sz="1600" kern="1200" dirty="0"/>
            </a:p>
          </p:txBody>
        </p:sp>
      </p:gr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76025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dicator Fundamentals ">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Indicator Fundamentals </a:t>
            </a:r>
          </a:p>
        </p:txBody>
      </p:sp>
    </p:spTree>
    <p:extLst>
      <p:ext uri="{BB962C8B-B14F-4D97-AF65-F5344CB8AC3E}">
        <p14:creationId xmlns:p14="http://schemas.microsoft.com/office/powerpoint/2010/main" val="32603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PMP">
            <a:extLst>
              <a:ext uri="{FF2B5EF4-FFF2-40B4-BE49-F238E27FC236}">
                <a16:creationId xmlns:a16="http://schemas.microsoft.com/office/drawing/2014/main" id="{AA5A2B27-8A8B-43EF-AF60-BD11A6E41202}"/>
              </a:ext>
            </a:extLst>
          </p:cNvPr>
          <p:cNvSpPr>
            <a:spLocks noGrp="1"/>
          </p:cNvSpPr>
          <p:nvPr>
            <p:ph type="ctrTitle"/>
          </p:nvPr>
        </p:nvSpPr>
        <p:spPr>
          <a:xfrm>
            <a:off x="564777" y="0"/>
            <a:ext cx="3534274" cy="961175"/>
          </a:xfrm>
        </p:spPr>
        <p:txBody>
          <a:bodyPr>
            <a:normAutofit/>
          </a:bodyPr>
          <a:lstStyle/>
          <a:p>
            <a:pPr algn="l"/>
            <a:r>
              <a:rPr lang="en-US" sz="4000" dirty="0"/>
              <a:t>Example PMP</a:t>
            </a:r>
          </a:p>
        </p:txBody>
      </p:sp>
      <p:pic>
        <p:nvPicPr>
          <p:cNvPr id="5" name="Picture 4" descr="Columns indicating Indicator, Indicator Definition, Classification and Unit of Measurement, Disaggregation, Data Collection Instrument, Frequency of Collection, Reporting and Verification, and Responsibility for collection and assessment. ">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673768" y="1227772"/>
            <a:ext cx="11405916" cy="561975"/>
          </a:xfrm>
          <a:prstGeom prst="rect">
            <a:avLst/>
          </a:prstGeom>
        </p:spPr>
      </p:pic>
      <p:sp>
        <p:nvSpPr>
          <p:cNvPr id="6" name="TextBox 5" descr="% of female participants engaged in safe or child labor free new business ventures in the cocoa supply chain &#10;">
            <a:extLst>
              <a:ext uri="{FF2B5EF4-FFF2-40B4-BE49-F238E27FC236}">
                <a16:creationId xmlns:a16="http://schemas.microsoft.com/office/drawing/2014/main" id="{CED19662-6A06-487E-BB02-E65DD784FCBB}"/>
              </a:ext>
            </a:extLst>
          </p:cNvPr>
          <p:cNvSpPr txBox="1"/>
          <p:nvPr/>
        </p:nvSpPr>
        <p:spPr>
          <a:xfrm>
            <a:off x="673768" y="1790020"/>
            <a:ext cx="1528353" cy="2585323"/>
          </a:xfrm>
          <a:prstGeom prst="rect">
            <a:avLst/>
          </a:prstGeom>
          <a:noFill/>
        </p:spPr>
        <p:txBody>
          <a:bodyPr wrap="square" rtlCol="0">
            <a:spAutoFit/>
          </a:bodyPr>
          <a:lstStyle/>
          <a:p>
            <a:r>
              <a:rPr lang="en-US" b="1" dirty="0"/>
              <a:t>% of female participants engaged in safe or child labor free new business ventures in the cocoa supply chain</a:t>
            </a:r>
            <a:r>
              <a:rPr lang="en-US" dirty="0"/>
              <a:t> </a:t>
            </a:r>
          </a:p>
        </p:txBody>
      </p:sp>
      <p:grpSp>
        <p:nvGrpSpPr>
          <p:cNvPr id="2" name="Group 1">
            <a:extLst>
              <a:ext uri="{FF2B5EF4-FFF2-40B4-BE49-F238E27FC236}">
                <a16:creationId xmlns:a16="http://schemas.microsoft.com/office/drawing/2014/main" id="{7A0E6F40-E722-452B-921E-82D1437489CF}"/>
              </a:ext>
              <a:ext uri="{C183D7F6-B498-43B3-948B-1728B52AA6E4}">
                <adec:decorative xmlns:adec="http://schemas.microsoft.com/office/drawing/2017/decorative" val="1"/>
              </a:ext>
            </a:extLst>
          </p:cNvPr>
          <p:cNvGrpSpPr/>
          <p:nvPr/>
        </p:nvGrpSpPr>
        <p:grpSpPr>
          <a:xfrm>
            <a:off x="2202121" y="1789747"/>
            <a:ext cx="3999277" cy="4962897"/>
            <a:chOff x="1865946" y="1789747"/>
            <a:chExt cx="3999277" cy="4124811"/>
          </a:xfrm>
        </p:grpSpPr>
        <p:sp>
          <p:nvSpPr>
            <p:cNvPr id="10" name="Rectangle 9">
              <a:extLst>
                <a:ext uri="{FF2B5EF4-FFF2-40B4-BE49-F238E27FC236}">
                  <a16:creationId xmlns:a16="http://schemas.microsoft.com/office/drawing/2014/main" id="{F743D83E-D48D-422B-BC61-C4AF799BE638}"/>
                </a:ext>
              </a:extLst>
            </p:cNvPr>
            <p:cNvSpPr/>
            <p:nvPr/>
          </p:nvSpPr>
          <p:spPr>
            <a:xfrm>
              <a:off x="1918198" y="1789747"/>
              <a:ext cx="3947025" cy="4114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4" name="TextBox 13" descr="Definitions:&#10;Engaged: working in an income generating venture&#10;Business venture: economic activity with acceptable labor rights/working conditions&#10;&#10;Numerator: # of female participants  engaged safe or child labor free new businesses &#10;Denominator: Total # of female participants &#10;&#10;Unit of Measure: Percentage&#10;&#10;Classification: Cumulative&#10;&#10;Type: Quantitative &#10;">
              <a:extLst>
                <a:ext uri="{FF2B5EF4-FFF2-40B4-BE49-F238E27FC236}">
                  <a16:creationId xmlns:a16="http://schemas.microsoft.com/office/drawing/2014/main" id="{D7469882-B957-4F6B-82F3-08CCDE66F993}"/>
                </a:ext>
              </a:extLst>
            </p:cNvPr>
            <p:cNvSpPr txBox="1"/>
            <p:nvPr/>
          </p:nvSpPr>
          <p:spPr>
            <a:xfrm>
              <a:off x="1865946" y="1789747"/>
              <a:ext cx="3986214" cy="4124811"/>
            </a:xfrm>
            <a:prstGeom prst="rect">
              <a:avLst/>
            </a:prstGeom>
            <a:noFill/>
          </p:spPr>
          <p:txBody>
            <a:bodyPr wrap="square" rtlCol="0">
              <a:spAutoFit/>
            </a:bodyPr>
            <a:lstStyle/>
            <a:p>
              <a:r>
                <a:rPr lang="en-US" b="1" dirty="0"/>
                <a:t>Definitions:</a:t>
              </a:r>
            </a:p>
            <a:p>
              <a:pPr marL="285750" indent="-285750">
                <a:buFont typeface="Arial" panose="020B0604020202020204" pitchFamily="34" charset="0"/>
                <a:buChar char="•"/>
              </a:pPr>
              <a:r>
                <a:rPr lang="en-US" i="1" dirty="0"/>
                <a:t>Engaged</a:t>
              </a:r>
              <a:r>
                <a:rPr lang="en-US" dirty="0"/>
                <a:t>: working in an income generating venture</a:t>
              </a:r>
            </a:p>
            <a:p>
              <a:pPr marL="285750" indent="-285750">
                <a:buFont typeface="Arial" panose="020B0604020202020204" pitchFamily="34" charset="0"/>
                <a:buChar char="•"/>
              </a:pPr>
              <a:r>
                <a:rPr lang="en-US" i="1" dirty="0"/>
                <a:t>Business venture</a:t>
              </a:r>
              <a:r>
                <a:rPr lang="en-US" dirty="0"/>
                <a:t>: economic activity with acceptable labor rights/working conditions</a:t>
              </a:r>
            </a:p>
            <a:p>
              <a:endParaRPr lang="en-US" b="1" dirty="0"/>
            </a:p>
            <a:p>
              <a:r>
                <a:rPr lang="en-US" b="1" dirty="0"/>
                <a:t>Numerator: </a:t>
              </a:r>
              <a:r>
                <a:rPr lang="en-US" dirty="0"/>
                <a:t># of female participants  engaged safe or child labor free new businesses </a:t>
              </a:r>
              <a:endParaRPr lang="en-US" b="1" dirty="0"/>
            </a:p>
            <a:p>
              <a:r>
                <a:rPr lang="en-US" b="1" dirty="0"/>
                <a:t>Denominator: </a:t>
              </a:r>
              <a:r>
                <a:rPr lang="en-US" dirty="0"/>
                <a:t>Total # of female participants </a:t>
              </a:r>
              <a:endParaRPr lang="en-US" b="1" dirty="0"/>
            </a:p>
            <a:p>
              <a:endParaRPr lang="en-US" b="1" dirty="0"/>
            </a:p>
            <a:p>
              <a:r>
                <a:rPr lang="en-US" b="1" dirty="0"/>
                <a:t>Unit of Measure</a:t>
              </a:r>
              <a:r>
                <a:rPr lang="en-US" dirty="0"/>
                <a:t>: Percentage</a:t>
              </a:r>
            </a:p>
            <a:p>
              <a:br>
                <a:rPr lang="en-US" dirty="0"/>
              </a:br>
              <a:r>
                <a:rPr lang="en-US" b="1" dirty="0"/>
                <a:t>Classification: </a:t>
              </a:r>
              <a:r>
                <a:rPr lang="en-US" dirty="0"/>
                <a:t>Cumulative</a:t>
              </a:r>
            </a:p>
            <a:p>
              <a:endParaRPr lang="en-US" sz="1050" dirty="0"/>
            </a:p>
            <a:p>
              <a:r>
                <a:rPr lang="en-US" b="1" dirty="0"/>
                <a:t>Type</a:t>
              </a:r>
              <a:r>
                <a:rPr lang="en-US" dirty="0"/>
                <a:t>: Quantitative </a:t>
              </a:r>
            </a:p>
          </p:txBody>
        </p:sp>
      </p:grpSp>
      <p:cxnSp>
        <p:nvCxnSpPr>
          <p:cNvPr id="7" name="Straight Arrow Connector 6">
            <a:extLst>
              <a:ext uri="{FF2B5EF4-FFF2-40B4-BE49-F238E27FC236}">
                <a16:creationId xmlns:a16="http://schemas.microsoft.com/office/drawing/2014/main" id="{74DA0D67-E8B1-4B17-8F94-10468040189A}"/>
              </a:ext>
              <a:ext uri="{C183D7F6-B498-43B3-948B-1728B52AA6E4}">
                <adec:decorative xmlns:adec="http://schemas.microsoft.com/office/drawing/2017/decorative" val="1"/>
              </a:ext>
            </a:extLst>
          </p:cNvPr>
          <p:cNvCxnSpPr>
            <a:cxnSpLocks/>
          </p:cNvCxnSpPr>
          <p:nvPr/>
        </p:nvCxnSpPr>
        <p:spPr>
          <a:xfrm flipV="1">
            <a:off x="1524895" y="2286001"/>
            <a:ext cx="1031966" cy="195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61C12F-43C7-41E0-B40E-9ABA30510583}"/>
              </a:ext>
              <a:ext uri="{C183D7F6-B498-43B3-948B-1728B52AA6E4}">
                <adec:decorative xmlns:adec="http://schemas.microsoft.com/office/drawing/2017/decorative" val="1"/>
              </a:ext>
            </a:extLst>
          </p:cNvPr>
          <p:cNvCxnSpPr/>
          <p:nvPr/>
        </p:nvCxnSpPr>
        <p:spPr>
          <a:xfrm flipV="1">
            <a:off x="1942906" y="3095897"/>
            <a:ext cx="613955" cy="22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42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MP Elements: Definitions ">
            <a:extLst>
              <a:ext uri="{FF2B5EF4-FFF2-40B4-BE49-F238E27FC236}">
                <a16:creationId xmlns:a16="http://schemas.microsoft.com/office/drawing/2014/main" id="{9441C4B9-45F9-45DE-8053-56B1681EA7B9}"/>
              </a:ext>
            </a:extLst>
          </p:cNvPr>
          <p:cNvSpPr>
            <a:spLocks noGrp="1"/>
          </p:cNvSpPr>
          <p:nvPr>
            <p:ph type="ctrTitle"/>
          </p:nvPr>
        </p:nvSpPr>
        <p:spPr>
          <a:xfrm>
            <a:off x="645459" y="0"/>
            <a:ext cx="10234978" cy="961175"/>
          </a:xfrm>
        </p:spPr>
        <p:txBody>
          <a:bodyPr>
            <a:normAutofit/>
          </a:bodyPr>
          <a:lstStyle/>
          <a:p>
            <a:pPr algn="l"/>
            <a:r>
              <a:rPr lang="en-US" sz="4400" dirty="0"/>
              <a:t>PMP Elements: Definitions </a:t>
            </a:r>
          </a:p>
        </p:txBody>
      </p:sp>
      <p:sp>
        <p:nvSpPr>
          <p:cNvPr id="3" name="Content Placeholder 2" descr="Define unclear or confusing terms.&#10;Provide clear definitions for terms so someone (e.g., External evaluator) would have a clear understanding of the indicator. &#10;Technical / Sector Terminology: Child labor, Hazardous Labor&#10;Terms that may cause confusion: Capacity building, engaged, participate, improved, disseminated, technical assistance &#10;&#10;Clarify numerator and denominator for indicators with a % unit of measure.&#10;E.g.  Percentage of youth engaged in hazardous labor&#10;Numerator: Number of children engaged in hazardous labor&#10;Denominator: Total number of children in target regions&#10;">
            <a:extLst>
              <a:ext uri="{FF2B5EF4-FFF2-40B4-BE49-F238E27FC236}">
                <a16:creationId xmlns:a16="http://schemas.microsoft.com/office/drawing/2014/main" id="{953B8CDE-63AB-451F-B104-2230AAFA3DA6}"/>
              </a:ext>
            </a:extLst>
          </p:cNvPr>
          <p:cNvSpPr>
            <a:spLocks noGrp="1"/>
          </p:cNvSpPr>
          <p:nvPr>
            <p:ph sz="quarter" idx="13"/>
          </p:nvPr>
        </p:nvSpPr>
        <p:spPr>
          <a:xfrm>
            <a:off x="645459" y="1168953"/>
            <a:ext cx="11098050" cy="4948662"/>
          </a:xfrm>
        </p:spPr>
        <p:txBody>
          <a:bodyPr>
            <a:normAutofit/>
          </a:bodyPr>
          <a:lstStyle/>
          <a:p>
            <a:pPr marL="0" indent="0">
              <a:buNone/>
            </a:pPr>
            <a:r>
              <a:rPr lang="en-US" sz="2600" b="1" dirty="0"/>
              <a:t>Define unclear or confusing terms.</a:t>
            </a:r>
          </a:p>
          <a:p>
            <a:pPr lvl="1"/>
            <a:r>
              <a:rPr lang="en-US" sz="2600" dirty="0"/>
              <a:t>Provide clear definitions for terms so someone (e.g., External evaluator) would have a clear understanding of the indicator. </a:t>
            </a:r>
          </a:p>
          <a:p>
            <a:pPr lvl="2"/>
            <a:r>
              <a:rPr lang="en-US" sz="2400" u="sng" dirty="0"/>
              <a:t>Technical / Sector Terminology: </a:t>
            </a:r>
            <a:r>
              <a:rPr lang="en-US" sz="2400" dirty="0"/>
              <a:t>Child labor, Hazardous Labor</a:t>
            </a:r>
          </a:p>
          <a:p>
            <a:pPr lvl="2"/>
            <a:r>
              <a:rPr lang="en-US" sz="2400" u="sng" dirty="0"/>
              <a:t>Terms that may cause confusion: </a:t>
            </a:r>
            <a:r>
              <a:rPr lang="en-US" sz="2400" dirty="0"/>
              <a:t>Capacity building, engaged, participate, improved, disseminated, technical assistance </a:t>
            </a:r>
          </a:p>
          <a:p>
            <a:pPr marL="914400" lvl="2" indent="0">
              <a:buNone/>
            </a:pPr>
            <a:endParaRPr lang="en-US" sz="1300" dirty="0"/>
          </a:p>
          <a:p>
            <a:pPr marL="0" indent="0">
              <a:buNone/>
            </a:pPr>
            <a:r>
              <a:rPr lang="en-US" sz="2600" b="1" dirty="0"/>
              <a:t>Clarify numerator and denominator for indicators with a % unit of measure.</a:t>
            </a:r>
          </a:p>
          <a:p>
            <a:pPr lvl="1"/>
            <a:r>
              <a:rPr lang="en-US" sz="2600" dirty="0"/>
              <a:t>E.g.  Percentage of youth engaged in hazardous labor</a:t>
            </a:r>
          </a:p>
          <a:p>
            <a:pPr lvl="2"/>
            <a:r>
              <a:rPr lang="en-US" sz="2400" dirty="0"/>
              <a:t>Numerator: Number of children engaged in hazardous labor</a:t>
            </a:r>
          </a:p>
          <a:p>
            <a:pPr lvl="2"/>
            <a:r>
              <a:rPr lang="en-US" sz="2400" dirty="0"/>
              <a:t>Denominator: Total number of children in target regions</a:t>
            </a:r>
          </a:p>
          <a:p>
            <a:endParaRPr lang="en-US" dirty="0"/>
          </a:p>
        </p:txBody>
      </p:sp>
      <p:sp>
        <p:nvSpPr>
          <p:cNvPr id="2" name="Footer Placeholder 1">
            <a:extLst>
              <a:ext uri="{FF2B5EF4-FFF2-40B4-BE49-F238E27FC236}">
                <a16:creationId xmlns:a16="http://schemas.microsoft.com/office/drawing/2014/main" id="{B7D591CC-5826-4345-A68F-9824606F12E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7226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or Classifications">
            <a:extLst>
              <a:ext uri="{FF2B5EF4-FFF2-40B4-BE49-F238E27FC236}">
                <a16:creationId xmlns:a16="http://schemas.microsoft.com/office/drawing/2014/main" id="{E83B329D-07C9-4DBC-BD95-259AD363AFC3}"/>
              </a:ext>
            </a:extLst>
          </p:cNvPr>
          <p:cNvSpPr>
            <a:spLocks noGrp="1"/>
          </p:cNvSpPr>
          <p:nvPr>
            <p:ph type="ctrTitle"/>
          </p:nvPr>
        </p:nvSpPr>
        <p:spPr>
          <a:xfrm>
            <a:off x="618565" y="0"/>
            <a:ext cx="10297483" cy="961175"/>
          </a:xfrm>
        </p:spPr>
        <p:txBody>
          <a:bodyPr>
            <a:normAutofit/>
          </a:bodyPr>
          <a:lstStyle/>
          <a:p>
            <a:pPr algn="l"/>
            <a:r>
              <a:rPr lang="en-US" sz="4400" dirty="0"/>
              <a:t>Indicator Classifications</a:t>
            </a:r>
          </a:p>
        </p:txBody>
      </p:sp>
      <p:sp>
        <p:nvSpPr>
          <p:cNvPr id="3" name="Content Placeholder 2" descr="Most indicators would fall under one of the following classifications: &#10;&#10;Incremental  - Actual progress in specific reporting period (e.g., 100 people trained this period)&#10;Cumulative – Running total (e.g., 200 people trained including prior periods)&#10;Snapshot - Situation at a moment in time. &#10;Status that continues to change over time (e.g., prevalence of child labor among program participants)  &#10;">
            <a:extLst>
              <a:ext uri="{FF2B5EF4-FFF2-40B4-BE49-F238E27FC236}">
                <a16:creationId xmlns:a16="http://schemas.microsoft.com/office/drawing/2014/main" id="{7F6E15F0-E5D0-4DAB-BE03-C526799FF2CE}"/>
              </a:ext>
            </a:extLst>
          </p:cNvPr>
          <p:cNvSpPr>
            <a:spLocks noGrp="1"/>
          </p:cNvSpPr>
          <p:nvPr>
            <p:ph sz="quarter" idx="13"/>
          </p:nvPr>
        </p:nvSpPr>
        <p:spPr>
          <a:xfrm>
            <a:off x="639519" y="1225015"/>
            <a:ext cx="10906488" cy="4493398"/>
          </a:xfrm>
        </p:spPr>
        <p:txBody>
          <a:bodyPr/>
          <a:lstStyle/>
          <a:p>
            <a:pPr marL="0" indent="0">
              <a:buNone/>
            </a:pPr>
            <a:r>
              <a:rPr lang="en-US" dirty="0"/>
              <a:t>Most indicators would fall under one of the following classifications: </a:t>
            </a:r>
          </a:p>
          <a:p>
            <a:pPr marL="0" indent="0">
              <a:buNone/>
            </a:pPr>
            <a:endParaRPr lang="en-US" sz="900" dirty="0"/>
          </a:p>
          <a:p>
            <a:r>
              <a:rPr lang="en-US" b="1" dirty="0">
                <a:solidFill>
                  <a:schemeClr val="accent1">
                    <a:lumMod val="75000"/>
                  </a:schemeClr>
                </a:solidFill>
              </a:rPr>
              <a:t>Incremental</a:t>
            </a:r>
            <a:r>
              <a:rPr lang="en-US" b="1" dirty="0"/>
              <a:t>  - </a:t>
            </a:r>
            <a:r>
              <a:rPr lang="en-US" dirty="0"/>
              <a:t>Actual progress in specific reporting period </a:t>
            </a:r>
            <a:r>
              <a:rPr lang="en-US" i="1" dirty="0"/>
              <a:t>(e.g., 100 people trained this period)</a:t>
            </a:r>
            <a:endParaRPr lang="en-US" b="1" i="1" dirty="0"/>
          </a:p>
          <a:p>
            <a:r>
              <a:rPr lang="en-US" b="1" dirty="0">
                <a:solidFill>
                  <a:schemeClr val="accent1">
                    <a:lumMod val="75000"/>
                  </a:schemeClr>
                </a:solidFill>
              </a:rPr>
              <a:t>Cumulative</a:t>
            </a:r>
            <a:r>
              <a:rPr lang="en-US" b="1" dirty="0"/>
              <a:t> – </a:t>
            </a:r>
            <a:r>
              <a:rPr lang="en-US" dirty="0"/>
              <a:t>Running total </a:t>
            </a:r>
            <a:r>
              <a:rPr lang="en-US" i="1" dirty="0"/>
              <a:t>(e.g., 200 people trained including prior periods)</a:t>
            </a:r>
            <a:endParaRPr lang="en-US" b="1" i="1" dirty="0"/>
          </a:p>
          <a:p>
            <a:r>
              <a:rPr lang="en-US" b="1" dirty="0">
                <a:solidFill>
                  <a:schemeClr val="accent1">
                    <a:lumMod val="75000"/>
                  </a:schemeClr>
                </a:solidFill>
              </a:rPr>
              <a:t>Snapshot - </a:t>
            </a:r>
            <a:r>
              <a:rPr lang="en-US" dirty="0"/>
              <a:t>Situation at a moment in time. </a:t>
            </a:r>
          </a:p>
          <a:p>
            <a:pPr lvl="1"/>
            <a:r>
              <a:rPr lang="en-US" dirty="0"/>
              <a:t>Status that continues to change over time (e.g., prevalence of child labor among program participants)  </a:t>
            </a:r>
            <a:endParaRPr lang="en-US" b="1" dirty="0"/>
          </a:p>
          <a:p>
            <a:endParaRPr lang="en-US"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978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or Classification Examples ">
            <a:extLst>
              <a:ext uri="{FF2B5EF4-FFF2-40B4-BE49-F238E27FC236}">
                <a16:creationId xmlns:a16="http://schemas.microsoft.com/office/drawing/2014/main" id="{6C641CCB-346D-498E-909E-B5DDF838DC4B}"/>
              </a:ext>
            </a:extLst>
          </p:cNvPr>
          <p:cNvSpPr>
            <a:spLocks noGrp="1"/>
          </p:cNvSpPr>
          <p:nvPr>
            <p:ph type="ctrTitle"/>
          </p:nvPr>
        </p:nvSpPr>
        <p:spPr>
          <a:xfrm>
            <a:off x="658905" y="402719"/>
            <a:ext cx="10310595" cy="961175"/>
          </a:xfrm>
        </p:spPr>
        <p:txBody>
          <a:bodyPr/>
          <a:lstStyle/>
          <a:p>
            <a:pPr algn="l"/>
            <a:r>
              <a:rPr lang="en-US" sz="6000" dirty="0"/>
              <a:t>Indicator Classification Examples </a:t>
            </a:r>
            <a:endParaRPr lang="en-US" dirty="0"/>
          </a:p>
        </p:txBody>
      </p:sp>
      <p:graphicFrame>
        <p:nvGraphicFramePr>
          <p:cNvPr id="5" name="Table 5" descr="Example table depicting Classifications (Incremental, Cumulative, Snapshot), Indicators, and dates and numbers. ">
            <a:extLst>
              <a:ext uri="{FF2B5EF4-FFF2-40B4-BE49-F238E27FC236}">
                <a16:creationId xmlns:a16="http://schemas.microsoft.com/office/drawing/2014/main" id="{03277D29-6611-4453-BC91-F44F8EA6FBB3}"/>
              </a:ext>
            </a:extLst>
          </p:cNvPr>
          <p:cNvGraphicFramePr>
            <a:graphicFrameLocks noGrp="1"/>
          </p:cNvGraphicFramePr>
          <p:nvPr>
            <p:ph sz="quarter" idx="13"/>
            <p:extLst>
              <p:ext uri="{D42A27DB-BD31-4B8C-83A1-F6EECF244321}">
                <p14:modId xmlns:p14="http://schemas.microsoft.com/office/powerpoint/2010/main" val="1090832620"/>
              </p:ext>
            </p:extLst>
          </p:nvPr>
        </p:nvGraphicFramePr>
        <p:xfrm>
          <a:off x="779929" y="2073958"/>
          <a:ext cx="10574832" cy="3108960"/>
        </p:xfrm>
        <a:graphic>
          <a:graphicData uri="http://schemas.openxmlformats.org/drawingml/2006/table">
            <a:tbl>
              <a:tblPr firstRow="1" bandRow="1">
                <a:tableStyleId>{5C22544A-7EE6-4342-B048-85BDC9FD1C3A}</a:tableStyleId>
              </a:tblPr>
              <a:tblGrid>
                <a:gridCol w="1703985">
                  <a:extLst>
                    <a:ext uri="{9D8B030D-6E8A-4147-A177-3AD203B41FA5}">
                      <a16:colId xmlns:a16="http://schemas.microsoft.com/office/drawing/2014/main" val="2129852001"/>
                    </a:ext>
                  </a:extLst>
                </a:gridCol>
                <a:gridCol w="5340305">
                  <a:extLst>
                    <a:ext uri="{9D8B030D-6E8A-4147-A177-3AD203B41FA5}">
                      <a16:colId xmlns:a16="http://schemas.microsoft.com/office/drawing/2014/main" val="3269384677"/>
                    </a:ext>
                  </a:extLst>
                </a:gridCol>
                <a:gridCol w="724966">
                  <a:extLst>
                    <a:ext uri="{9D8B030D-6E8A-4147-A177-3AD203B41FA5}">
                      <a16:colId xmlns:a16="http://schemas.microsoft.com/office/drawing/2014/main" val="1116602974"/>
                    </a:ext>
                  </a:extLst>
                </a:gridCol>
                <a:gridCol w="875384">
                  <a:extLst>
                    <a:ext uri="{9D8B030D-6E8A-4147-A177-3AD203B41FA5}">
                      <a16:colId xmlns:a16="http://schemas.microsoft.com/office/drawing/2014/main" val="2176897252"/>
                    </a:ext>
                  </a:extLst>
                </a:gridCol>
                <a:gridCol w="769458">
                  <a:extLst>
                    <a:ext uri="{9D8B030D-6E8A-4147-A177-3AD203B41FA5}">
                      <a16:colId xmlns:a16="http://schemas.microsoft.com/office/drawing/2014/main" val="1672014588"/>
                    </a:ext>
                  </a:extLst>
                </a:gridCol>
                <a:gridCol w="1160734">
                  <a:extLst>
                    <a:ext uri="{9D8B030D-6E8A-4147-A177-3AD203B41FA5}">
                      <a16:colId xmlns:a16="http://schemas.microsoft.com/office/drawing/2014/main" val="404808575"/>
                    </a:ext>
                  </a:extLst>
                </a:gridCol>
              </a:tblGrid>
              <a:tr h="370840">
                <a:tc>
                  <a:txBody>
                    <a:bodyPr/>
                    <a:lstStyle/>
                    <a:p>
                      <a:r>
                        <a:rPr lang="en-US" sz="2000" dirty="0"/>
                        <a:t>Classification </a:t>
                      </a:r>
                    </a:p>
                  </a:txBody>
                  <a:tcPr anchor="ctr"/>
                </a:tc>
                <a:tc>
                  <a:txBody>
                    <a:bodyPr/>
                    <a:lstStyle/>
                    <a:p>
                      <a:pPr algn="ctr"/>
                      <a:r>
                        <a:rPr lang="en-US" sz="2000" dirty="0"/>
                        <a:t>Indicators </a:t>
                      </a:r>
                    </a:p>
                  </a:txBody>
                  <a:tcPr anchor="ctr"/>
                </a:tc>
                <a:tc>
                  <a:txBody>
                    <a:bodyPr/>
                    <a:lstStyle/>
                    <a:p>
                      <a:pPr algn="ctr"/>
                      <a:r>
                        <a:rPr lang="en-US" sz="2000" dirty="0"/>
                        <a:t>April 2020</a:t>
                      </a:r>
                    </a:p>
                  </a:txBody>
                  <a:tcPr/>
                </a:tc>
                <a:tc>
                  <a:txBody>
                    <a:bodyPr/>
                    <a:lstStyle/>
                    <a:p>
                      <a:pPr algn="ctr"/>
                      <a:r>
                        <a:rPr lang="en-US" sz="2000" dirty="0"/>
                        <a:t>May 2020</a:t>
                      </a:r>
                    </a:p>
                  </a:txBody>
                  <a:tcPr/>
                </a:tc>
                <a:tc>
                  <a:txBody>
                    <a:bodyPr/>
                    <a:lstStyle/>
                    <a:p>
                      <a:pPr algn="ctr"/>
                      <a:r>
                        <a:rPr lang="en-US" sz="2000" dirty="0"/>
                        <a:t>June  2020</a:t>
                      </a:r>
                    </a:p>
                  </a:txBody>
                  <a:tcPr/>
                </a:tc>
                <a:tc>
                  <a:txBody>
                    <a:bodyPr/>
                    <a:lstStyle/>
                    <a:p>
                      <a:pPr algn="ctr"/>
                      <a:r>
                        <a:rPr lang="en-US" sz="2000" dirty="0"/>
                        <a:t>Final </a:t>
                      </a:r>
                    </a:p>
                  </a:txBody>
                  <a:tcPr anchor="ctr"/>
                </a:tc>
                <a:extLst>
                  <a:ext uri="{0D108BD9-81ED-4DB2-BD59-A6C34878D82A}">
                    <a16:rowId xmlns:a16="http://schemas.microsoft.com/office/drawing/2014/main" val="3597280905"/>
                  </a:ext>
                </a:extLst>
              </a:tr>
              <a:tr h="370840">
                <a:tc>
                  <a:txBody>
                    <a:bodyPr/>
                    <a:lstStyle/>
                    <a:p>
                      <a:r>
                        <a:rPr lang="en-US" sz="2000" b="1" dirty="0"/>
                        <a:t>Incremental </a:t>
                      </a:r>
                    </a:p>
                  </a:txBody>
                  <a:tcPr anchor="ctr"/>
                </a:tc>
                <a:tc>
                  <a:txBody>
                    <a:bodyPr/>
                    <a:lstStyle/>
                    <a:p>
                      <a:r>
                        <a:rPr lang="en-US" sz="2000" dirty="0"/>
                        <a:t># of children engaged in or at high-risk of entering child labor provided an education or training services </a:t>
                      </a:r>
                    </a:p>
                  </a:txBody>
                  <a:tcPr/>
                </a:tc>
                <a:tc>
                  <a:txBody>
                    <a:bodyPr/>
                    <a:lstStyle/>
                    <a:p>
                      <a:pPr algn="ctr"/>
                      <a:r>
                        <a:rPr lang="en-US" sz="2000" dirty="0"/>
                        <a:t>14</a:t>
                      </a:r>
                    </a:p>
                  </a:txBody>
                  <a:tcPr anchor="ctr"/>
                </a:tc>
                <a:tc>
                  <a:txBody>
                    <a:bodyPr/>
                    <a:lstStyle/>
                    <a:p>
                      <a:pPr algn="ctr"/>
                      <a:r>
                        <a:rPr lang="en-US" sz="2000" dirty="0"/>
                        <a:t>24</a:t>
                      </a:r>
                    </a:p>
                  </a:txBody>
                  <a:tcPr anchor="ctr"/>
                </a:tc>
                <a:tc>
                  <a:txBody>
                    <a:bodyPr/>
                    <a:lstStyle/>
                    <a:p>
                      <a:pPr algn="ctr"/>
                      <a:r>
                        <a:rPr lang="en-US" sz="2000" dirty="0"/>
                        <a:t>15</a:t>
                      </a:r>
                    </a:p>
                  </a:txBody>
                  <a:tcPr anchor="ctr"/>
                </a:tc>
                <a:tc>
                  <a:txBody>
                    <a:bodyPr/>
                    <a:lstStyle/>
                    <a:p>
                      <a:pPr algn="ctr"/>
                      <a:r>
                        <a:rPr lang="en-US" sz="2000" dirty="0"/>
                        <a:t>53</a:t>
                      </a:r>
                    </a:p>
                  </a:txBody>
                  <a:tcPr anchor="ctr"/>
                </a:tc>
                <a:extLst>
                  <a:ext uri="{0D108BD9-81ED-4DB2-BD59-A6C34878D82A}">
                    <a16:rowId xmlns:a16="http://schemas.microsoft.com/office/drawing/2014/main" val="3778887344"/>
                  </a:ext>
                </a:extLst>
              </a:tr>
              <a:tr h="370840">
                <a:tc>
                  <a:txBody>
                    <a:bodyPr/>
                    <a:lstStyle/>
                    <a:p>
                      <a:r>
                        <a:rPr lang="en-US" sz="2000" b="1" dirty="0"/>
                        <a:t>Cumulative </a:t>
                      </a:r>
                    </a:p>
                  </a:txBody>
                  <a:tcPr anchor="ctr"/>
                </a:tc>
                <a:tc>
                  <a:txBody>
                    <a:bodyPr/>
                    <a:lstStyle/>
                    <a:p>
                      <a:r>
                        <a:rPr lang="en-US" sz="2000" dirty="0"/>
                        <a:t># of vocational or other employment-related training participants who complete their program </a:t>
                      </a:r>
                    </a:p>
                  </a:txBody>
                  <a:tcPr/>
                </a:tc>
                <a:tc>
                  <a:txBody>
                    <a:bodyPr/>
                    <a:lstStyle/>
                    <a:p>
                      <a:pPr algn="ctr"/>
                      <a:r>
                        <a:rPr lang="en-US" sz="2000" dirty="0"/>
                        <a:t>5</a:t>
                      </a:r>
                    </a:p>
                  </a:txBody>
                  <a:tcPr anchor="ctr"/>
                </a:tc>
                <a:tc>
                  <a:txBody>
                    <a:bodyPr/>
                    <a:lstStyle/>
                    <a:p>
                      <a:pPr algn="ctr"/>
                      <a:r>
                        <a:rPr lang="en-US" sz="2000" dirty="0"/>
                        <a:t>18</a:t>
                      </a:r>
                    </a:p>
                  </a:txBody>
                  <a:tcPr anchor="ctr"/>
                </a:tc>
                <a:tc>
                  <a:txBody>
                    <a:bodyPr/>
                    <a:lstStyle/>
                    <a:p>
                      <a:pPr algn="ctr"/>
                      <a:r>
                        <a:rPr lang="en-US" sz="2000" dirty="0"/>
                        <a:t>28</a:t>
                      </a:r>
                    </a:p>
                  </a:txBody>
                  <a:tcPr anchor="ctr"/>
                </a:tc>
                <a:tc>
                  <a:txBody>
                    <a:bodyPr/>
                    <a:lstStyle/>
                    <a:p>
                      <a:pPr algn="ctr"/>
                      <a:r>
                        <a:rPr lang="en-US" sz="2000" dirty="0"/>
                        <a:t>28</a:t>
                      </a:r>
                    </a:p>
                  </a:txBody>
                  <a:tcPr anchor="ctr"/>
                </a:tc>
                <a:extLst>
                  <a:ext uri="{0D108BD9-81ED-4DB2-BD59-A6C34878D82A}">
                    <a16:rowId xmlns:a16="http://schemas.microsoft.com/office/drawing/2014/main" val="2595361340"/>
                  </a:ext>
                </a:extLst>
              </a:tr>
              <a:tr h="370840">
                <a:tc>
                  <a:txBody>
                    <a:bodyPr/>
                    <a:lstStyle/>
                    <a:p>
                      <a:r>
                        <a:rPr lang="en-US" sz="2000" b="1" dirty="0"/>
                        <a:t>Snapshot </a:t>
                      </a:r>
                    </a:p>
                  </a:txBody>
                  <a:tcPr anchor="ctr"/>
                </a:tc>
                <a:tc>
                  <a:txBody>
                    <a:bodyPr/>
                    <a:lstStyle/>
                    <a:p>
                      <a:r>
                        <a:rPr lang="en-US" sz="2000" dirty="0"/>
                        <a:t>% of direct service participant children engaged in child labor </a:t>
                      </a:r>
                    </a:p>
                  </a:txBody>
                  <a:tcPr/>
                </a:tc>
                <a:tc>
                  <a:txBody>
                    <a:bodyPr/>
                    <a:lstStyle/>
                    <a:p>
                      <a:pPr algn="ctr"/>
                      <a:r>
                        <a:rPr lang="en-US" sz="2000" dirty="0"/>
                        <a:t>80%</a:t>
                      </a:r>
                    </a:p>
                  </a:txBody>
                  <a:tcPr anchor="ctr"/>
                </a:tc>
                <a:tc>
                  <a:txBody>
                    <a:bodyPr/>
                    <a:lstStyle/>
                    <a:p>
                      <a:pPr algn="ctr"/>
                      <a:r>
                        <a:rPr lang="en-US" sz="2000" dirty="0"/>
                        <a:t>70%</a:t>
                      </a:r>
                    </a:p>
                  </a:txBody>
                  <a:tcPr anchor="ctr"/>
                </a:tc>
                <a:tc>
                  <a:txBody>
                    <a:bodyPr/>
                    <a:lstStyle/>
                    <a:p>
                      <a:pPr algn="ctr"/>
                      <a:r>
                        <a:rPr lang="en-US" sz="2000" dirty="0"/>
                        <a:t>42%</a:t>
                      </a:r>
                    </a:p>
                  </a:txBody>
                  <a:tcPr anchor="ctr"/>
                </a:tc>
                <a:tc>
                  <a:txBody>
                    <a:bodyPr/>
                    <a:lstStyle/>
                    <a:p>
                      <a:pPr algn="ctr"/>
                      <a:r>
                        <a:rPr lang="en-US" sz="2000" dirty="0"/>
                        <a:t>42%</a:t>
                      </a:r>
                    </a:p>
                  </a:txBody>
                  <a:tcPr anchor="ctr"/>
                </a:tc>
                <a:extLst>
                  <a:ext uri="{0D108BD9-81ED-4DB2-BD59-A6C34878D82A}">
                    <a16:rowId xmlns:a16="http://schemas.microsoft.com/office/drawing/2014/main" val="3807252122"/>
                  </a:ext>
                </a:extLst>
              </a:tr>
            </a:tbl>
          </a:graphicData>
        </a:graphic>
      </p:graphicFrame>
      <p:sp>
        <p:nvSpPr>
          <p:cNvPr id="2" name="Footer Placeholder 1">
            <a:extLst>
              <a:ext uri="{FF2B5EF4-FFF2-40B4-BE49-F238E27FC236}">
                <a16:creationId xmlns:a16="http://schemas.microsoft.com/office/drawing/2014/main" id="{30087B44-1DA6-4C24-BA3A-8B88BDA502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432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MP Elements: Units of Measure and Type ">
            <a:extLst>
              <a:ext uri="{FF2B5EF4-FFF2-40B4-BE49-F238E27FC236}">
                <a16:creationId xmlns:a16="http://schemas.microsoft.com/office/drawing/2014/main" id="{E83B329D-07C9-4DBC-BD95-259AD363AFC3}"/>
              </a:ext>
            </a:extLst>
          </p:cNvPr>
          <p:cNvSpPr>
            <a:spLocks noGrp="1"/>
          </p:cNvSpPr>
          <p:nvPr>
            <p:ph type="ctrTitle"/>
          </p:nvPr>
        </p:nvSpPr>
        <p:spPr>
          <a:xfrm>
            <a:off x="578224" y="213104"/>
            <a:ext cx="10303100" cy="961175"/>
          </a:xfrm>
        </p:spPr>
        <p:txBody>
          <a:bodyPr>
            <a:normAutofit/>
          </a:bodyPr>
          <a:lstStyle/>
          <a:p>
            <a:pPr algn="l"/>
            <a:r>
              <a:rPr lang="en-US" sz="4400" dirty="0"/>
              <a:t>PMP Elements: Units of Measure and Type </a:t>
            </a:r>
          </a:p>
        </p:txBody>
      </p:sp>
      <p:sp>
        <p:nvSpPr>
          <p:cNvPr id="3" name="Content Placeholder 2" descr="Indicator Unit of Measure: &#10;Number&#10;Percentage  &#10;Average&#10;Rate&#10;Index (composite of indicators)&#10;Milestone &#10;Other&#10;">
            <a:extLst>
              <a:ext uri="{FF2B5EF4-FFF2-40B4-BE49-F238E27FC236}">
                <a16:creationId xmlns:a16="http://schemas.microsoft.com/office/drawing/2014/main" id="{7F6E15F0-E5D0-4DAB-BE03-C526799FF2CE}"/>
              </a:ext>
            </a:extLst>
          </p:cNvPr>
          <p:cNvSpPr>
            <a:spLocks noGrp="1"/>
          </p:cNvSpPr>
          <p:nvPr>
            <p:ph sz="quarter" idx="13"/>
          </p:nvPr>
        </p:nvSpPr>
        <p:spPr>
          <a:xfrm>
            <a:off x="578223" y="1469413"/>
            <a:ext cx="5456817" cy="3734358"/>
          </a:xfrm>
        </p:spPr>
        <p:txBody>
          <a:bodyPr>
            <a:normAutofit/>
          </a:bodyPr>
          <a:lstStyle/>
          <a:p>
            <a:pPr marL="0" indent="0">
              <a:buNone/>
            </a:pPr>
            <a:r>
              <a:rPr lang="en-US" b="1" dirty="0"/>
              <a:t>Indicator Unit of Measure: </a:t>
            </a:r>
          </a:p>
          <a:p>
            <a:pPr lvl="1"/>
            <a:r>
              <a:rPr lang="en-US" sz="2800" u="sng" dirty="0"/>
              <a:t>Number</a:t>
            </a:r>
          </a:p>
          <a:p>
            <a:pPr lvl="1"/>
            <a:r>
              <a:rPr lang="en-US" sz="2800" u="sng" dirty="0"/>
              <a:t>Percentage  </a:t>
            </a:r>
          </a:p>
          <a:p>
            <a:pPr lvl="1"/>
            <a:r>
              <a:rPr lang="en-US" sz="2800" dirty="0"/>
              <a:t>Average</a:t>
            </a:r>
          </a:p>
          <a:p>
            <a:pPr lvl="1"/>
            <a:r>
              <a:rPr lang="en-US" sz="2800" dirty="0"/>
              <a:t>Rate</a:t>
            </a:r>
          </a:p>
          <a:p>
            <a:pPr lvl="1"/>
            <a:r>
              <a:rPr lang="en-US" sz="2800" dirty="0"/>
              <a:t>Index (composite of indicators)</a:t>
            </a:r>
          </a:p>
          <a:p>
            <a:pPr lvl="1"/>
            <a:r>
              <a:rPr lang="en-US" sz="2800" dirty="0"/>
              <a:t>Milestone </a:t>
            </a:r>
          </a:p>
          <a:p>
            <a:pPr lvl="1"/>
            <a:r>
              <a:rPr lang="en-US" sz="2800" dirty="0"/>
              <a:t>Other</a:t>
            </a:r>
          </a:p>
          <a:p>
            <a:endParaRPr lang="en-US" dirty="0"/>
          </a:p>
        </p:txBody>
      </p:sp>
      <p:sp>
        <p:nvSpPr>
          <p:cNvPr id="5" name="TextBox 4" descr="Indicator Type: &#10;Quantitative &#10;numbers, amounts, ratios, percentages, proportions, average scores, ratings, weighted or non-weighted indexes, etc.&#10;Qualitative&#10;Requires subjective evaluation and are descriptions of the status of an intended objective, analysis of documents, opinions, documented observations, representative case descriptions, etc.  &#10;">
            <a:extLst>
              <a:ext uri="{FF2B5EF4-FFF2-40B4-BE49-F238E27FC236}">
                <a16:creationId xmlns:a16="http://schemas.microsoft.com/office/drawing/2014/main" id="{DABCBBE3-25DF-4390-A847-62FC7B9A5CDD}"/>
              </a:ext>
            </a:extLst>
          </p:cNvPr>
          <p:cNvSpPr txBox="1"/>
          <p:nvPr/>
        </p:nvSpPr>
        <p:spPr>
          <a:xfrm>
            <a:off x="6099584" y="1430767"/>
            <a:ext cx="5529432" cy="3847207"/>
          </a:xfrm>
          <a:prstGeom prst="rect">
            <a:avLst/>
          </a:prstGeom>
          <a:noFill/>
        </p:spPr>
        <p:txBody>
          <a:bodyPr wrap="square" rtlCol="0">
            <a:spAutoFit/>
          </a:bodyPr>
          <a:lstStyle/>
          <a:p>
            <a:r>
              <a:rPr lang="en-US" sz="2800" b="1" dirty="0"/>
              <a:t>Indicator Type: </a:t>
            </a:r>
          </a:p>
          <a:p>
            <a:pPr marL="285750" indent="-285750">
              <a:buFont typeface="Arial" panose="020B0604020202020204" pitchFamily="34" charset="0"/>
              <a:buChar char="•"/>
            </a:pPr>
            <a:r>
              <a:rPr lang="en-US" sz="2800" dirty="0"/>
              <a:t>Quantitative </a:t>
            </a:r>
          </a:p>
          <a:p>
            <a:pPr marL="800100" lvl="1" indent="-342900">
              <a:buFont typeface="Calibri" panose="020F0502020204030204" pitchFamily="34" charset="0"/>
              <a:buChar char="–"/>
            </a:pPr>
            <a:r>
              <a:rPr lang="en-US" sz="2000" dirty="0"/>
              <a:t>numbers, amounts, ratios, percentages, proportions, average scores, ratings, weighted or non-weighted indexes, etc.</a:t>
            </a:r>
          </a:p>
          <a:p>
            <a:pPr marL="285750" indent="-285750">
              <a:buFont typeface="Arial" panose="020B0604020202020204" pitchFamily="34" charset="0"/>
              <a:buChar char="•"/>
            </a:pPr>
            <a:r>
              <a:rPr lang="en-US" sz="2800" dirty="0"/>
              <a:t>Qualitative</a:t>
            </a:r>
          </a:p>
          <a:p>
            <a:pPr marL="800100" lvl="1" indent="-342900">
              <a:buFont typeface="Calibri" panose="020F0502020204030204" pitchFamily="34" charset="0"/>
              <a:buChar char="–"/>
            </a:pPr>
            <a:r>
              <a:rPr lang="en-US" sz="2000" dirty="0"/>
              <a:t>Requires subjective evaluation and are descriptions of the status of an intended objective, analysis of documents, opinions, documented observations, representative case descriptions, etc.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21162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PMP (cont.) ">
            <a:extLst>
              <a:ext uri="{FF2B5EF4-FFF2-40B4-BE49-F238E27FC236}">
                <a16:creationId xmlns:a16="http://schemas.microsoft.com/office/drawing/2014/main" id="{AA5A2B27-8A8B-43EF-AF60-BD11A6E41202}"/>
              </a:ext>
            </a:extLst>
          </p:cNvPr>
          <p:cNvSpPr>
            <a:spLocks noGrp="1"/>
          </p:cNvSpPr>
          <p:nvPr>
            <p:ph type="ctrTitle"/>
          </p:nvPr>
        </p:nvSpPr>
        <p:spPr>
          <a:xfrm>
            <a:off x="317500" y="0"/>
            <a:ext cx="5462949" cy="961175"/>
          </a:xfrm>
        </p:spPr>
        <p:txBody>
          <a:bodyPr>
            <a:normAutofit/>
          </a:bodyPr>
          <a:lstStyle/>
          <a:p>
            <a:pPr algn="l"/>
            <a:r>
              <a:rPr lang="en-US" sz="4000" dirty="0"/>
              <a:t>Example PMP (cont.) </a:t>
            </a:r>
          </a:p>
        </p:txBody>
      </p:sp>
      <p:pic>
        <p:nvPicPr>
          <p:cNvPr id="5" name="Picture 4" descr="Columns indicating Indicator, Indicator Definition, Classification and Unit of Measurement, Disaggregation, Data Collection Instrument, Frequency of Collection, Reporting and Verification, and Responsibility for collection and assessment. ">
            <a:extLst>
              <a:ext uri="{FF2B5EF4-FFF2-40B4-BE49-F238E27FC236}">
                <a16:creationId xmlns:a16="http://schemas.microsoft.com/office/drawing/2014/main" id="{AB8291BE-A120-4EBA-87B3-E628A005E62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7593" y="1227772"/>
            <a:ext cx="11405916" cy="561975"/>
          </a:xfrm>
          <a:prstGeom prst="rect">
            <a:avLst/>
          </a:prstGeom>
        </p:spPr>
      </p:pic>
      <p:sp>
        <p:nvSpPr>
          <p:cNvPr id="6" name="TextBox 5" descr="% of female participants engaged in safe or child labore free new business ventures in the cocoa supply chain &#10;">
            <a:extLst>
              <a:ext uri="{FF2B5EF4-FFF2-40B4-BE49-F238E27FC236}">
                <a16:creationId xmlns:a16="http://schemas.microsoft.com/office/drawing/2014/main" id="{CED19662-6A06-487E-BB02-E65DD784FCBB}"/>
              </a:ext>
            </a:extLst>
          </p:cNvPr>
          <p:cNvSpPr txBox="1"/>
          <p:nvPr/>
        </p:nvSpPr>
        <p:spPr>
          <a:xfrm>
            <a:off x="337593" y="1790020"/>
            <a:ext cx="1528353" cy="2585323"/>
          </a:xfrm>
          <a:prstGeom prst="rect">
            <a:avLst/>
          </a:prstGeom>
          <a:noFill/>
        </p:spPr>
        <p:txBody>
          <a:bodyPr wrap="square" rtlCol="0">
            <a:spAutoFit/>
          </a:bodyPr>
          <a:lstStyle/>
          <a:p>
            <a:r>
              <a:rPr lang="en-US" b="1" dirty="0"/>
              <a:t>% of female participants engaged in safe or child labore free new business ventures in the cocoa supply chain</a:t>
            </a:r>
            <a:r>
              <a:rPr lang="en-US" dirty="0"/>
              <a:t> </a:t>
            </a:r>
          </a:p>
        </p:txBody>
      </p:sp>
      <p:sp>
        <p:nvSpPr>
          <p:cNvPr id="14" name="TextBox 13" descr="Definitions:&#10;Engaged: working in an income generating venture&#10;Business venture: economic activity with acceptable labor rights/working conditions&#10;&#10;Numerator: # of female participants  engaged safe or child labor free new businesses &#10;Denominator: Total # of female participants &#10;&#10;Unit of Measure:  Percentage&#10;&#10;Classification: Cumulative&#10;&#10;Type: Quantitative &#10;">
            <a:extLst>
              <a:ext uri="{FF2B5EF4-FFF2-40B4-BE49-F238E27FC236}">
                <a16:creationId xmlns:a16="http://schemas.microsoft.com/office/drawing/2014/main" id="{D7469882-B957-4F6B-82F3-08CCDE66F993}"/>
              </a:ext>
            </a:extLst>
          </p:cNvPr>
          <p:cNvSpPr txBox="1"/>
          <p:nvPr/>
        </p:nvSpPr>
        <p:spPr>
          <a:xfrm>
            <a:off x="1865946" y="1789747"/>
            <a:ext cx="3963354" cy="3939540"/>
          </a:xfrm>
          <a:prstGeom prst="rect">
            <a:avLst/>
          </a:prstGeom>
          <a:noFill/>
        </p:spPr>
        <p:txBody>
          <a:bodyPr wrap="square" rtlCol="0">
            <a:spAutoFit/>
          </a:bodyPr>
          <a:lstStyle/>
          <a:p>
            <a:r>
              <a:rPr lang="en-US" sz="1600" b="1" dirty="0"/>
              <a:t>Definitions:</a:t>
            </a:r>
          </a:p>
          <a:p>
            <a:pPr marL="285750" indent="-285750">
              <a:buFont typeface="Arial" panose="020B0604020202020204" pitchFamily="34" charset="0"/>
              <a:buChar char="•"/>
            </a:pPr>
            <a:r>
              <a:rPr lang="en-US" sz="1600" i="1" dirty="0"/>
              <a:t>Engaged</a:t>
            </a:r>
            <a:r>
              <a:rPr lang="en-US" sz="1600" dirty="0"/>
              <a:t>: working in an income generating venture</a:t>
            </a:r>
          </a:p>
          <a:p>
            <a:pPr marL="285750" indent="-285750">
              <a:buFont typeface="Arial" panose="020B0604020202020204" pitchFamily="34" charset="0"/>
              <a:buChar char="•"/>
            </a:pPr>
            <a:r>
              <a:rPr lang="en-US" sz="1600" i="1" dirty="0"/>
              <a:t>Business venture</a:t>
            </a:r>
            <a:r>
              <a:rPr lang="en-US" sz="1600" dirty="0"/>
              <a:t>: economic activity with acceptable labor rights/working conditions</a:t>
            </a:r>
          </a:p>
          <a:p>
            <a:endParaRPr lang="en-US" sz="1600" b="1" dirty="0"/>
          </a:p>
          <a:p>
            <a:r>
              <a:rPr lang="en-US" sz="1600" b="1" dirty="0"/>
              <a:t>Numerator: </a:t>
            </a:r>
            <a:r>
              <a:rPr lang="en-US" sz="1600" dirty="0"/>
              <a:t># of female participants  engaged safe or child labor free new businesses </a:t>
            </a:r>
            <a:endParaRPr lang="en-US" sz="1600" b="1" dirty="0"/>
          </a:p>
          <a:p>
            <a:r>
              <a:rPr lang="en-US" sz="1600" b="1" dirty="0"/>
              <a:t>Denominator: </a:t>
            </a:r>
            <a:r>
              <a:rPr lang="en-US" sz="1600" dirty="0"/>
              <a:t>Total # of female participants </a:t>
            </a:r>
            <a:endParaRPr lang="en-US" sz="1600" b="1" dirty="0"/>
          </a:p>
          <a:p>
            <a:endParaRPr lang="en-US" sz="1600" b="1" dirty="0"/>
          </a:p>
          <a:p>
            <a:r>
              <a:rPr lang="en-US" sz="1600" b="1" dirty="0"/>
              <a:t>Unit of Measure</a:t>
            </a:r>
            <a:r>
              <a:rPr lang="en-US" sz="1600" dirty="0"/>
              <a:t>:  Percentage</a:t>
            </a:r>
          </a:p>
          <a:p>
            <a:br>
              <a:rPr lang="en-US" sz="1600" dirty="0"/>
            </a:br>
            <a:r>
              <a:rPr lang="en-US" sz="1600" b="1" dirty="0"/>
              <a:t>Classification: </a:t>
            </a:r>
            <a:r>
              <a:rPr lang="en-US" sz="1600" dirty="0"/>
              <a:t>Cumulative</a:t>
            </a:r>
          </a:p>
          <a:p>
            <a:endParaRPr lang="en-US" sz="1000" dirty="0"/>
          </a:p>
          <a:p>
            <a:r>
              <a:rPr lang="en-US" sz="1600" b="1" dirty="0"/>
              <a:t>Type</a:t>
            </a:r>
            <a:r>
              <a:rPr lang="en-US" sz="1600" dirty="0"/>
              <a:t>: Quantitative </a:t>
            </a:r>
          </a:p>
        </p:txBody>
      </p:sp>
      <p:grpSp>
        <p:nvGrpSpPr>
          <p:cNvPr id="3" name="Group 2">
            <a:extLst>
              <a:ext uri="{FF2B5EF4-FFF2-40B4-BE49-F238E27FC236}">
                <a16:creationId xmlns:a16="http://schemas.microsoft.com/office/drawing/2014/main" id="{DDD30C59-DF68-43BB-A9D3-B5B6A42657B2}"/>
              </a:ext>
              <a:ext uri="{C183D7F6-B498-43B3-948B-1728B52AA6E4}">
                <adec:decorative xmlns:adec="http://schemas.microsoft.com/office/drawing/2017/decorative" val="1"/>
              </a:ext>
            </a:extLst>
          </p:cNvPr>
          <p:cNvGrpSpPr/>
          <p:nvPr/>
        </p:nvGrpSpPr>
        <p:grpSpPr>
          <a:xfrm>
            <a:off x="5780449" y="1820151"/>
            <a:ext cx="1377997" cy="1863576"/>
            <a:chOff x="5780449" y="1820151"/>
            <a:chExt cx="1377997" cy="1863576"/>
          </a:xfrm>
        </p:grpSpPr>
        <p:sp>
          <p:nvSpPr>
            <p:cNvPr id="2" name="Rectangle 1">
              <a:extLst>
                <a:ext uri="{FF2B5EF4-FFF2-40B4-BE49-F238E27FC236}">
                  <a16:creationId xmlns:a16="http://schemas.microsoft.com/office/drawing/2014/main" id="{BF602FC3-04AE-4B5C-BE53-8B3B0519371A}"/>
                </a:ext>
              </a:extLst>
            </p:cNvPr>
            <p:cNvSpPr/>
            <p:nvPr/>
          </p:nvSpPr>
          <p:spPr>
            <a:xfrm>
              <a:off x="5780449" y="1820151"/>
              <a:ext cx="1286557" cy="18635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6" name="TextBox 15" descr="By district/&#10;Municipality&#10;&#10;By Age (15-17,&#10;18+)&#10;">
              <a:extLst>
                <a:ext uri="{FF2B5EF4-FFF2-40B4-BE49-F238E27FC236}">
                  <a16:creationId xmlns:a16="http://schemas.microsoft.com/office/drawing/2014/main" id="{BAEDE92F-EEBC-40C4-95AC-5352B3EA7B3C}"/>
                </a:ext>
              </a:extLst>
            </p:cNvPr>
            <p:cNvSpPr txBox="1"/>
            <p:nvPr/>
          </p:nvSpPr>
          <p:spPr>
            <a:xfrm>
              <a:off x="5780449" y="1859339"/>
              <a:ext cx="1377997" cy="1631216"/>
            </a:xfrm>
            <a:prstGeom prst="rect">
              <a:avLst/>
            </a:prstGeom>
            <a:noFill/>
          </p:spPr>
          <p:txBody>
            <a:bodyPr wrap="square" rtlCol="0">
              <a:spAutoFit/>
            </a:bodyPr>
            <a:lstStyle/>
            <a:p>
              <a:r>
                <a:rPr lang="en-US" sz="1600" dirty="0"/>
                <a:t>By district/</a:t>
              </a:r>
            </a:p>
            <a:p>
              <a:r>
                <a:rPr lang="en-US" sz="1600" dirty="0"/>
                <a:t>Municipality</a:t>
              </a:r>
            </a:p>
            <a:p>
              <a:endParaRPr lang="en-US" sz="1600" dirty="0"/>
            </a:p>
            <a:p>
              <a:r>
                <a:rPr lang="en-US" sz="1600" dirty="0"/>
                <a:t>By Age (15-17,</a:t>
              </a:r>
            </a:p>
            <a:p>
              <a:r>
                <a:rPr lang="en-US" sz="1600" dirty="0"/>
                <a:t>18+)</a:t>
              </a:r>
            </a:p>
            <a:p>
              <a:endParaRPr lang="en-US" sz="1600" dirty="0"/>
            </a:p>
          </p:txBody>
        </p:sp>
      </p:grpSp>
      <p:sp>
        <p:nvSpPr>
          <p:cNvPr id="9" name="Footer Placeholder 1">
            <a:extLst>
              <a:ext uri="{FF2B5EF4-FFF2-40B4-BE49-F238E27FC236}">
                <a16:creationId xmlns:a16="http://schemas.microsoft.com/office/drawing/2014/main" id="{9F4C36D2-8DA7-4F61-ADC8-94CF525FB3D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87776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MP Elements: Disaggregation ">
            <a:extLst>
              <a:ext uri="{FF2B5EF4-FFF2-40B4-BE49-F238E27FC236}">
                <a16:creationId xmlns:a16="http://schemas.microsoft.com/office/drawing/2014/main" id="{6F1FE6B2-2885-46E8-BDEC-5CF4BB2D98D0}"/>
              </a:ext>
            </a:extLst>
          </p:cNvPr>
          <p:cNvSpPr>
            <a:spLocks noGrp="1"/>
          </p:cNvSpPr>
          <p:nvPr>
            <p:ph type="ctrTitle"/>
          </p:nvPr>
        </p:nvSpPr>
        <p:spPr>
          <a:xfrm>
            <a:off x="578224" y="0"/>
            <a:ext cx="10319725" cy="961175"/>
          </a:xfrm>
        </p:spPr>
        <p:txBody>
          <a:bodyPr>
            <a:normAutofit/>
          </a:bodyPr>
          <a:lstStyle/>
          <a:p>
            <a:pPr algn="l"/>
            <a:r>
              <a:rPr lang="en-US" sz="4400" dirty="0"/>
              <a:t>PMP Elements: Disaggregation </a:t>
            </a:r>
          </a:p>
        </p:txBody>
      </p:sp>
      <p:sp>
        <p:nvSpPr>
          <p:cNvPr id="5" name="Rectangle 5" descr="Disaggregation provides greater detail about the indicator subgroups that may be affected differently by programming&#10;&#10;Types of disaggregation could include: &#10;Sex &#10;Age &#10;Household size&#10;Geographic location &#10;&#10;&#10;CONSIDER: Disaggregation takes resources - do you need all this information for program management? Focus resources on necessary disaggregation.&#10;">
            <a:extLst>
              <a:ext uri="{FF2B5EF4-FFF2-40B4-BE49-F238E27FC236}">
                <a16:creationId xmlns:a16="http://schemas.microsoft.com/office/drawing/2014/main" id="{65107A54-8D1B-4296-98C1-0511611F174B}"/>
              </a:ext>
            </a:extLst>
          </p:cNvPr>
          <p:cNvSpPr txBox="1">
            <a:spLocks noChangeArrowheads="1"/>
          </p:cNvSpPr>
          <p:nvPr/>
        </p:nvSpPr>
        <p:spPr>
          <a:xfrm>
            <a:off x="672353" y="1232830"/>
            <a:ext cx="10833724" cy="4655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1"/>
              </a:spcBef>
              <a:spcAft>
                <a:spcPts val="151"/>
              </a:spcAft>
            </a:pPr>
            <a:r>
              <a:rPr lang="en-US" altLang="en-US" sz="2600" dirty="0"/>
              <a:t>Disaggregation provides greater detail about the indicator subgroups that may be affected differently by programming</a:t>
            </a:r>
          </a:p>
          <a:p>
            <a:pPr>
              <a:spcBef>
                <a:spcPts val="151"/>
              </a:spcBef>
              <a:spcAft>
                <a:spcPts val="151"/>
              </a:spcAft>
            </a:pPr>
            <a:endParaRPr lang="en-US" altLang="en-US" sz="1100" dirty="0"/>
          </a:p>
          <a:p>
            <a:pPr>
              <a:spcBef>
                <a:spcPts val="151"/>
              </a:spcBef>
              <a:spcAft>
                <a:spcPts val="151"/>
              </a:spcAft>
            </a:pPr>
            <a:r>
              <a:rPr lang="en-US" altLang="en-US" sz="2600" dirty="0"/>
              <a:t>Types of disaggregation could include: </a:t>
            </a:r>
          </a:p>
          <a:p>
            <a:pPr lvl="1">
              <a:lnSpc>
                <a:spcPct val="110000"/>
              </a:lnSpc>
              <a:spcBef>
                <a:spcPts val="151"/>
              </a:spcBef>
              <a:spcAft>
                <a:spcPts val="151"/>
              </a:spcAft>
            </a:pPr>
            <a:r>
              <a:rPr lang="en-US" altLang="en-US" sz="2200" dirty="0"/>
              <a:t>Sex </a:t>
            </a:r>
          </a:p>
          <a:p>
            <a:pPr lvl="1">
              <a:lnSpc>
                <a:spcPct val="110000"/>
              </a:lnSpc>
              <a:spcBef>
                <a:spcPts val="151"/>
              </a:spcBef>
              <a:spcAft>
                <a:spcPts val="151"/>
              </a:spcAft>
            </a:pPr>
            <a:r>
              <a:rPr lang="en-US" altLang="en-US" sz="2200" dirty="0"/>
              <a:t>Age </a:t>
            </a:r>
          </a:p>
          <a:p>
            <a:pPr lvl="1">
              <a:lnSpc>
                <a:spcPct val="110000"/>
              </a:lnSpc>
              <a:spcBef>
                <a:spcPts val="151"/>
              </a:spcBef>
              <a:spcAft>
                <a:spcPts val="151"/>
              </a:spcAft>
            </a:pPr>
            <a:r>
              <a:rPr lang="en-US" altLang="en-US" sz="2200" dirty="0"/>
              <a:t>Household size</a:t>
            </a:r>
          </a:p>
          <a:p>
            <a:pPr lvl="1">
              <a:lnSpc>
                <a:spcPct val="110000"/>
              </a:lnSpc>
              <a:spcBef>
                <a:spcPts val="151"/>
              </a:spcBef>
              <a:spcAft>
                <a:spcPts val="151"/>
              </a:spcAft>
            </a:pPr>
            <a:r>
              <a:rPr lang="en-US" altLang="en-US" sz="2200" dirty="0"/>
              <a:t>Geographic location </a:t>
            </a:r>
          </a:p>
          <a:p>
            <a:pPr algn="ctr">
              <a:buFontTx/>
              <a:buNone/>
            </a:pPr>
            <a:endParaRPr lang="en-US" altLang="en-US" sz="1400" dirty="0">
              <a:solidFill>
                <a:srgbClr val="002F6C"/>
              </a:solidFill>
            </a:endParaRPr>
          </a:p>
          <a:p>
            <a:pPr marL="746125">
              <a:buFont typeface="Arial" panose="020B0604020202020204" pitchFamily="34" charset="0"/>
              <a:buNone/>
            </a:pPr>
            <a:endParaRPr lang="en-US" altLang="en-US" sz="2200" i="1" dirty="0">
              <a:solidFill>
                <a:srgbClr val="002F6C"/>
              </a:solidFill>
            </a:endParaRPr>
          </a:p>
          <a:p>
            <a:pPr marL="746125">
              <a:buFont typeface="Arial" panose="020B0604020202020204" pitchFamily="34" charset="0"/>
              <a:buNone/>
            </a:pPr>
            <a:r>
              <a:rPr lang="en-US" altLang="en-US" sz="2200" i="1" dirty="0">
                <a:solidFill>
                  <a:srgbClr val="002F6C"/>
                </a:solidFill>
              </a:rPr>
              <a:t>CONSIDER: Disaggregation takes resources - do you need </a:t>
            </a:r>
            <a:r>
              <a:rPr lang="en-US" altLang="en-US" sz="2200" i="1" u="sng" dirty="0">
                <a:solidFill>
                  <a:srgbClr val="002F6C"/>
                </a:solidFill>
              </a:rPr>
              <a:t>all</a:t>
            </a:r>
            <a:r>
              <a:rPr lang="en-US" altLang="en-US" sz="2200" i="1" dirty="0">
                <a:solidFill>
                  <a:srgbClr val="002F6C"/>
                </a:solidFill>
              </a:rPr>
              <a:t> this information for program management? Focus resources on necessary disaggregation.</a:t>
            </a:r>
          </a:p>
        </p:txBody>
      </p:sp>
      <p:sp>
        <p:nvSpPr>
          <p:cNvPr id="6" name="Rectangle 5">
            <a:extLst>
              <a:ext uri="{FF2B5EF4-FFF2-40B4-BE49-F238E27FC236}">
                <a16:creationId xmlns:a16="http://schemas.microsoft.com/office/drawing/2014/main" id="{C4752877-6436-4D8C-94EE-C3F6C0148D0C}"/>
              </a:ext>
              <a:ext uri="{C183D7F6-B498-43B3-948B-1728B52AA6E4}">
                <adec:decorative xmlns:adec="http://schemas.microsoft.com/office/drawing/2017/decorative" val="1"/>
              </a:ext>
            </a:extLst>
          </p:cNvPr>
          <p:cNvSpPr/>
          <p:nvPr/>
        </p:nvSpPr>
        <p:spPr>
          <a:xfrm>
            <a:off x="4130620" y="2499850"/>
            <a:ext cx="4572000" cy="1477328"/>
          </a:xfrm>
          <a:prstGeom prst="rect">
            <a:avLst/>
          </a:prstGeom>
        </p:spPr>
        <p:txBody>
          <a:bodyPr>
            <a:spAutoFit/>
          </a:bodyPr>
          <a:lstStyle/>
          <a:p>
            <a:pPr marL="796925" lvl="1" indent="-342900">
              <a:spcBef>
                <a:spcPts val="151"/>
              </a:spcBef>
              <a:spcAft>
                <a:spcPts val="151"/>
              </a:spcAft>
              <a:buFont typeface="Arial" panose="020B0604020202020204" pitchFamily="34" charset="0"/>
              <a:buChar char="•"/>
            </a:pPr>
            <a:r>
              <a:rPr lang="en-US" sz="2000" dirty="0">
                <a:cs typeface="Gill Sans MT"/>
              </a:rPr>
              <a:t>Sector</a:t>
            </a:r>
          </a:p>
          <a:p>
            <a:pPr marL="796925" lvl="1" indent="-342900">
              <a:spcBef>
                <a:spcPts val="151"/>
              </a:spcBef>
              <a:spcAft>
                <a:spcPts val="151"/>
              </a:spcAft>
              <a:buFont typeface="Arial" panose="020B0604020202020204" pitchFamily="34" charset="0"/>
              <a:buChar char="•"/>
            </a:pPr>
            <a:r>
              <a:rPr lang="en-US" sz="2000" dirty="0">
                <a:cs typeface="Gill Sans MT"/>
              </a:rPr>
              <a:t>Type of organization</a:t>
            </a:r>
          </a:p>
          <a:p>
            <a:pPr marL="796925" lvl="1" indent="-342900">
              <a:spcBef>
                <a:spcPts val="151"/>
              </a:spcBef>
              <a:spcAft>
                <a:spcPts val="151"/>
              </a:spcAft>
              <a:buFont typeface="Arial" panose="020B0604020202020204" pitchFamily="34" charset="0"/>
              <a:buChar char="•"/>
            </a:pPr>
            <a:r>
              <a:rPr lang="en-US" sz="2000" dirty="0">
                <a:cs typeface="Gill Sans MT"/>
              </a:rPr>
              <a:t>Type of service</a:t>
            </a:r>
          </a:p>
          <a:p>
            <a:pPr marL="796925" lvl="1" indent="-342900">
              <a:spcBef>
                <a:spcPts val="151"/>
              </a:spcBef>
              <a:spcAft>
                <a:spcPts val="151"/>
              </a:spcAft>
              <a:buFont typeface="Arial" panose="020B0604020202020204" pitchFamily="34" charset="0"/>
              <a:buChar char="•"/>
            </a:pPr>
            <a:r>
              <a:rPr lang="en-US" sz="2000" dirty="0"/>
              <a:t>Type of trainin</a:t>
            </a:r>
            <a:r>
              <a:rPr lang="en-US" sz="1900" dirty="0"/>
              <a:t>g </a:t>
            </a:r>
            <a:endParaRPr lang="en-US" sz="1200" dirty="0"/>
          </a:p>
        </p:txBody>
      </p:sp>
      <p:sp>
        <p:nvSpPr>
          <p:cNvPr id="2" name="Footer Placeholder 1">
            <a:extLst>
              <a:ext uri="{FF2B5EF4-FFF2-40B4-BE49-F238E27FC236}">
                <a16:creationId xmlns:a16="http://schemas.microsoft.com/office/drawing/2014/main" id="{68FE19B2-7F5E-43C9-A92F-8915FA46AD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4827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PMP (cont. 2) ">
            <a:extLst>
              <a:ext uri="{FF2B5EF4-FFF2-40B4-BE49-F238E27FC236}">
                <a16:creationId xmlns:a16="http://schemas.microsoft.com/office/drawing/2014/main" id="{AA5A2B27-8A8B-43EF-AF60-BD11A6E41202}"/>
              </a:ext>
            </a:extLst>
          </p:cNvPr>
          <p:cNvSpPr>
            <a:spLocks noGrp="1"/>
          </p:cNvSpPr>
          <p:nvPr>
            <p:ph type="ctrTitle"/>
          </p:nvPr>
        </p:nvSpPr>
        <p:spPr>
          <a:xfrm>
            <a:off x="516964" y="0"/>
            <a:ext cx="6776720" cy="961175"/>
          </a:xfrm>
        </p:spPr>
        <p:txBody>
          <a:bodyPr>
            <a:normAutofit/>
          </a:bodyPr>
          <a:lstStyle/>
          <a:p>
            <a:pPr algn="l"/>
            <a:r>
              <a:rPr lang="en-US" sz="4000" dirty="0"/>
              <a:t>Example PMP (cont. 2) </a:t>
            </a:r>
          </a:p>
        </p:txBody>
      </p:sp>
      <p:pic>
        <p:nvPicPr>
          <p:cNvPr id="5" name="Picture 4" descr="Columns indicating Indicator, Indicator Definition, Classification and Unit of Measurement, Disaggregation, Data Collection Instrument, Frequency of Collection, Reporting and Verification, and Responsibility for collection and assessment. ">
            <a:extLst>
              <a:ext uri="{FF2B5EF4-FFF2-40B4-BE49-F238E27FC236}">
                <a16:creationId xmlns:a16="http://schemas.microsoft.com/office/drawing/2014/main" id="{AB8291BE-A120-4EBA-87B3-E628A005E62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98957" y="1227772"/>
            <a:ext cx="11405916" cy="561975"/>
          </a:xfrm>
          <a:prstGeom prst="rect">
            <a:avLst/>
          </a:prstGeom>
        </p:spPr>
      </p:pic>
      <p:sp>
        <p:nvSpPr>
          <p:cNvPr id="6" name="TextBox 5" descr="% of female participants engaged in safe or child labore free new business ventures in the cocoa supply chain &#10;">
            <a:extLst>
              <a:ext uri="{FF2B5EF4-FFF2-40B4-BE49-F238E27FC236}">
                <a16:creationId xmlns:a16="http://schemas.microsoft.com/office/drawing/2014/main" id="{CED19662-6A06-487E-BB02-E65DD784FCBB}"/>
              </a:ext>
            </a:extLst>
          </p:cNvPr>
          <p:cNvSpPr txBox="1"/>
          <p:nvPr/>
        </p:nvSpPr>
        <p:spPr>
          <a:xfrm>
            <a:off x="498957" y="1790020"/>
            <a:ext cx="1621836" cy="2585323"/>
          </a:xfrm>
          <a:prstGeom prst="rect">
            <a:avLst/>
          </a:prstGeom>
          <a:noFill/>
        </p:spPr>
        <p:txBody>
          <a:bodyPr wrap="square" rtlCol="0">
            <a:spAutoFit/>
          </a:bodyPr>
          <a:lstStyle/>
          <a:p>
            <a:r>
              <a:rPr lang="en-US" b="1" dirty="0"/>
              <a:t>% of female participants engaged in safe or child labore free new business ventures in the cocoa supply chain</a:t>
            </a:r>
            <a:r>
              <a:rPr lang="en-US" dirty="0"/>
              <a:t> </a:t>
            </a:r>
          </a:p>
        </p:txBody>
      </p:sp>
      <p:sp>
        <p:nvSpPr>
          <p:cNvPr id="14" name="TextBox 13" descr="Definitions:&#10;Engaged: working in an income generating venture&#10;Business venture: economic activity with acceptable labor rights/working conditions&#10;&#10;Numerator: # of female participants  engaged safe or child labor free new businesses &#10;Denominator: Total # of female participants &#10;&#10;Unit of Measure:  Percentage&#10;&#10;Classification: Cumulative&#10;&#10;Type: Quantitative &#10;">
            <a:extLst>
              <a:ext uri="{FF2B5EF4-FFF2-40B4-BE49-F238E27FC236}">
                <a16:creationId xmlns:a16="http://schemas.microsoft.com/office/drawing/2014/main" id="{D7469882-B957-4F6B-82F3-08CCDE66F993}"/>
              </a:ext>
            </a:extLst>
          </p:cNvPr>
          <p:cNvSpPr txBox="1"/>
          <p:nvPr/>
        </p:nvSpPr>
        <p:spPr>
          <a:xfrm>
            <a:off x="2027310" y="1789747"/>
            <a:ext cx="3925254" cy="4347344"/>
          </a:xfrm>
          <a:prstGeom prst="rect">
            <a:avLst/>
          </a:prstGeom>
          <a:noFill/>
        </p:spPr>
        <p:txBody>
          <a:bodyPr wrap="square" rtlCol="0">
            <a:spAutoFit/>
          </a:bodyPr>
          <a:lstStyle/>
          <a:p>
            <a:r>
              <a:rPr lang="en-US" sz="1600" b="1" dirty="0"/>
              <a:t>Definitions:</a:t>
            </a:r>
          </a:p>
          <a:p>
            <a:pPr marL="285750" indent="-285750">
              <a:buFont typeface="Arial" panose="020B0604020202020204" pitchFamily="34" charset="0"/>
              <a:buChar char="•"/>
            </a:pPr>
            <a:r>
              <a:rPr lang="en-US" sz="1600" i="1" dirty="0"/>
              <a:t>Engaged</a:t>
            </a:r>
            <a:r>
              <a:rPr lang="en-US" sz="1600" dirty="0"/>
              <a:t>: working in an income generating venture</a:t>
            </a:r>
          </a:p>
          <a:p>
            <a:pPr marL="285750" indent="-285750">
              <a:buFont typeface="Arial" panose="020B0604020202020204" pitchFamily="34" charset="0"/>
              <a:buChar char="•"/>
            </a:pPr>
            <a:r>
              <a:rPr lang="en-US" sz="1600" i="1" dirty="0"/>
              <a:t>Business venture</a:t>
            </a:r>
            <a:r>
              <a:rPr lang="en-US" sz="1600" dirty="0"/>
              <a:t>: economic activity with acceptable labor rights/working conditions</a:t>
            </a:r>
          </a:p>
          <a:p>
            <a:endParaRPr lang="en-US" sz="1600" b="1" dirty="0"/>
          </a:p>
          <a:p>
            <a:r>
              <a:rPr lang="en-US" sz="1600" b="1" dirty="0"/>
              <a:t>Numerator: </a:t>
            </a:r>
            <a:r>
              <a:rPr lang="en-US" sz="1600" dirty="0"/>
              <a:t># of female participants  engaged safe or child labor free new businesses </a:t>
            </a:r>
            <a:endParaRPr lang="en-US" sz="1600" b="1" dirty="0"/>
          </a:p>
          <a:p>
            <a:r>
              <a:rPr lang="en-US" sz="1600" b="1" dirty="0"/>
              <a:t>Denominator: </a:t>
            </a:r>
            <a:r>
              <a:rPr lang="en-US" sz="1600" dirty="0"/>
              <a:t>Total # of female participants </a:t>
            </a:r>
            <a:endParaRPr lang="en-US" sz="1600" b="1" dirty="0"/>
          </a:p>
          <a:p>
            <a:endParaRPr lang="en-US" sz="1600" b="1" dirty="0"/>
          </a:p>
          <a:p>
            <a:r>
              <a:rPr lang="en-US" sz="1600" b="1" dirty="0"/>
              <a:t>Unit of Measure</a:t>
            </a:r>
            <a:r>
              <a:rPr lang="en-US" sz="1600" dirty="0"/>
              <a:t>:  Percentage</a:t>
            </a:r>
          </a:p>
          <a:p>
            <a:br>
              <a:rPr lang="en-US" sz="1600" dirty="0"/>
            </a:br>
            <a:r>
              <a:rPr lang="en-US" sz="1600" b="1" dirty="0"/>
              <a:t>Classification: </a:t>
            </a:r>
            <a:r>
              <a:rPr lang="en-US" sz="1600" dirty="0"/>
              <a:t>Cumulative</a:t>
            </a:r>
          </a:p>
          <a:p>
            <a:endParaRPr lang="en-US" sz="1000" dirty="0"/>
          </a:p>
          <a:p>
            <a:r>
              <a:rPr lang="en-US" sz="1600" b="1" dirty="0"/>
              <a:t>Type</a:t>
            </a:r>
            <a:r>
              <a:rPr lang="en-US" sz="1600" dirty="0"/>
              <a:t>: Quantitative </a:t>
            </a:r>
          </a:p>
        </p:txBody>
      </p:sp>
      <p:sp>
        <p:nvSpPr>
          <p:cNvPr id="16" name="TextBox 15" descr="By district/&#10;Municipality&#10;&#10;By Age (15-17,&#10;18+)&#10;">
            <a:extLst>
              <a:ext uri="{FF2B5EF4-FFF2-40B4-BE49-F238E27FC236}">
                <a16:creationId xmlns:a16="http://schemas.microsoft.com/office/drawing/2014/main" id="{BAEDE92F-EEBC-40C4-95AC-5352B3EA7B3C}"/>
              </a:ext>
            </a:extLst>
          </p:cNvPr>
          <p:cNvSpPr txBox="1"/>
          <p:nvPr/>
        </p:nvSpPr>
        <p:spPr>
          <a:xfrm>
            <a:off x="5915687" y="1859339"/>
            <a:ext cx="1377997" cy="1631216"/>
          </a:xfrm>
          <a:prstGeom prst="rect">
            <a:avLst/>
          </a:prstGeom>
          <a:noFill/>
        </p:spPr>
        <p:txBody>
          <a:bodyPr wrap="square" rtlCol="0">
            <a:spAutoFit/>
          </a:bodyPr>
          <a:lstStyle/>
          <a:p>
            <a:r>
              <a:rPr lang="en-US" sz="1600" dirty="0"/>
              <a:t>By district/</a:t>
            </a:r>
          </a:p>
          <a:p>
            <a:r>
              <a:rPr lang="en-US" sz="1600" dirty="0"/>
              <a:t>Municipality</a:t>
            </a:r>
          </a:p>
          <a:p>
            <a:endParaRPr lang="en-US" sz="1600" dirty="0"/>
          </a:p>
          <a:p>
            <a:r>
              <a:rPr lang="en-US" sz="1600" dirty="0"/>
              <a:t>By Age (15-17,</a:t>
            </a:r>
          </a:p>
          <a:p>
            <a:r>
              <a:rPr lang="en-US" sz="1600" dirty="0"/>
              <a:t>18+)</a:t>
            </a:r>
          </a:p>
          <a:p>
            <a:endParaRPr lang="en-US" sz="1600" dirty="0"/>
          </a:p>
        </p:txBody>
      </p:sp>
      <p:sp>
        <p:nvSpPr>
          <p:cNvPr id="18" name="TextBox 17" descr="Household&#10;Intake/  outtake&#10;Forms&#10;(question 8 &amp; 9)&#10;">
            <a:extLst>
              <a:ext uri="{FF2B5EF4-FFF2-40B4-BE49-F238E27FC236}">
                <a16:creationId xmlns:a16="http://schemas.microsoft.com/office/drawing/2014/main" id="{046D76AB-F6B6-42BF-B899-4C954943241B}"/>
              </a:ext>
            </a:extLst>
          </p:cNvPr>
          <p:cNvSpPr txBox="1"/>
          <p:nvPr/>
        </p:nvSpPr>
        <p:spPr>
          <a:xfrm>
            <a:off x="7254495" y="1820150"/>
            <a:ext cx="1267097" cy="18158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a:t>Household</a:t>
            </a:r>
          </a:p>
          <a:p>
            <a:r>
              <a:rPr lang="en-US" sz="1600" dirty="0"/>
              <a:t>Intake/  outtake</a:t>
            </a:r>
          </a:p>
          <a:p>
            <a:r>
              <a:rPr lang="en-US" sz="1600" dirty="0"/>
              <a:t>Forms</a:t>
            </a:r>
          </a:p>
          <a:p>
            <a:r>
              <a:rPr lang="en-US" sz="1600" dirty="0"/>
              <a:t>(question 8 &amp; 9)</a:t>
            </a:r>
          </a:p>
          <a:p>
            <a:endParaRPr lang="en-US" sz="1600" dirty="0"/>
          </a:p>
        </p:txBody>
      </p:sp>
      <p:sp>
        <p:nvSpPr>
          <p:cNvPr id="8" name="Footer Placeholder 1">
            <a:extLst>
              <a:ext uri="{FF2B5EF4-FFF2-40B4-BE49-F238E27FC236}">
                <a16:creationId xmlns:a16="http://schemas.microsoft.com/office/drawing/2014/main" id="{F465B483-9EB1-433B-9A0F-43B7D75C2379}"/>
              </a:ext>
              <a:ext uri="{C183D7F6-B498-43B3-948B-1728B52AA6E4}">
                <adec:decorative xmlns:adec="http://schemas.microsoft.com/office/drawing/2017/decorative" val="1"/>
              </a:ext>
            </a:extLst>
          </p:cNvPr>
          <p:cNvSpPr>
            <a:spLocks noGrp="1"/>
          </p:cNvSpPr>
          <p:nvPr>
            <p:ph type="ftr" sz="quarter" idx="11"/>
          </p:nvPr>
        </p:nvSpPr>
        <p:spPr>
          <a:xfrm>
            <a:off x="13447"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57935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MP Elements: Data Collection Instruments ">
            <a:extLst>
              <a:ext uri="{FF2B5EF4-FFF2-40B4-BE49-F238E27FC236}">
                <a16:creationId xmlns:a16="http://schemas.microsoft.com/office/drawing/2014/main" id="{6F1FE6B2-2885-46E8-BDEC-5CF4BB2D98D0}"/>
              </a:ext>
            </a:extLst>
          </p:cNvPr>
          <p:cNvSpPr>
            <a:spLocks noGrp="1"/>
          </p:cNvSpPr>
          <p:nvPr>
            <p:ph type="ctrTitle"/>
          </p:nvPr>
        </p:nvSpPr>
        <p:spPr>
          <a:xfrm>
            <a:off x="605117" y="152830"/>
            <a:ext cx="11916019" cy="961175"/>
          </a:xfrm>
        </p:spPr>
        <p:txBody>
          <a:bodyPr>
            <a:normAutofit/>
          </a:bodyPr>
          <a:lstStyle/>
          <a:p>
            <a:pPr algn="l"/>
            <a:r>
              <a:rPr lang="en-US" sz="4400" dirty="0"/>
              <a:t>PMP Elements: Data Collection Instruments </a:t>
            </a:r>
          </a:p>
        </p:txBody>
      </p:sp>
      <p:sp>
        <p:nvSpPr>
          <p:cNvPr id="5" name="Content Placeholder 2" descr="Instruments&#10;Surveys&#10;Intake forms&#10;Interview guides&#10;Focus group discussion guides&#10;Attendance records&#10;Knowledge or skill tests&#10;Observation (e.g., photos, checklists)&#10;">
            <a:extLst>
              <a:ext uri="{FF2B5EF4-FFF2-40B4-BE49-F238E27FC236}">
                <a16:creationId xmlns:a16="http://schemas.microsoft.com/office/drawing/2014/main" id="{C3CEB11D-777F-4419-8A90-EB88FAC8F29A}"/>
              </a:ext>
            </a:extLst>
          </p:cNvPr>
          <p:cNvSpPr txBox="1">
            <a:spLocks/>
          </p:cNvSpPr>
          <p:nvPr/>
        </p:nvSpPr>
        <p:spPr>
          <a:xfrm>
            <a:off x="823444" y="1521892"/>
            <a:ext cx="4293162" cy="42040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Instruments</a:t>
            </a:r>
          </a:p>
          <a:p>
            <a:pPr>
              <a:lnSpc>
                <a:spcPct val="110000"/>
              </a:lnSpc>
              <a:spcBef>
                <a:spcPts val="0"/>
              </a:spcBef>
            </a:pPr>
            <a:r>
              <a:rPr lang="en-US" sz="2400" dirty="0"/>
              <a:t>Surveys</a:t>
            </a:r>
          </a:p>
          <a:p>
            <a:pPr>
              <a:lnSpc>
                <a:spcPct val="110000"/>
              </a:lnSpc>
              <a:spcBef>
                <a:spcPts val="0"/>
              </a:spcBef>
            </a:pPr>
            <a:r>
              <a:rPr lang="en-US" sz="2400" dirty="0"/>
              <a:t>Intake forms</a:t>
            </a:r>
          </a:p>
          <a:p>
            <a:pPr>
              <a:lnSpc>
                <a:spcPct val="110000"/>
              </a:lnSpc>
              <a:spcBef>
                <a:spcPts val="0"/>
              </a:spcBef>
            </a:pPr>
            <a:r>
              <a:rPr lang="en-US" sz="2400" dirty="0"/>
              <a:t>Interview guides</a:t>
            </a:r>
          </a:p>
          <a:p>
            <a:pPr>
              <a:lnSpc>
                <a:spcPct val="110000"/>
              </a:lnSpc>
              <a:spcBef>
                <a:spcPts val="0"/>
              </a:spcBef>
            </a:pPr>
            <a:r>
              <a:rPr lang="en-US" sz="2400" dirty="0"/>
              <a:t>Focus group discussion guides</a:t>
            </a:r>
          </a:p>
          <a:p>
            <a:pPr>
              <a:lnSpc>
                <a:spcPct val="110000"/>
              </a:lnSpc>
              <a:spcBef>
                <a:spcPts val="0"/>
              </a:spcBef>
            </a:pPr>
            <a:r>
              <a:rPr lang="en-US" sz="2400" dirty="0"/>
              <a:t>Attendance records</a:t>
            </a:r>
          </a:p>
          <a:p>
            <a:pPr>
              <a:lnSpc>
                <a:spcPct val="110000"/>
              </a:lnSpc>
              <a:spcBef>
                <a:spcPts val="0"/>
              </a:spcBef>
            </a:pPr>
            <a:r>
              <a:rPr lang="en-US" sz="2400" dirty="0"/>
              <a:t>Knowledge or skill tests</a:t>
            </a:r>
          </a:p>
          <a:p>
            <a:pPr>
              <a:lnSpc>
                <a:spcPct val="110000"/>
              </a:lnSpc>
              <a:spcBef>
                <a:spcPts val="0"/>
              </a:spcBef>
            </a:pPr>
            <a:r>
              <a:rPr lang="en-US" sz="2400" dirty="0"/>
              <a:t>Observation (e.g., photos, checklists)</a:t>
            </a:r>
          </a:p>
        </p:txBody>
      </p:sp>
      <p:sp>
        <p:nvSpPr>
          <p:cNvPr id="6" name="Rectangle 5" descr="Primary and Secondary Data Sources&#10;Beneficiaries&#10;Service Providers&#10;Other local organizations&#10;Project Partners&#10;Government&#10;Other donors&#10;Other project records&#10;Report and studies&#10;Government statistics &#10;">
            <a:extLst>
              <a:ext uri="{FF2B5EF4-FFF2-40B4-BE49-F238E27FC236}">
                <a16:creationId xmlns:a16="http://schemas.microsoft.com/office/drawing/2014/main" id="{E8E85E49-5CF0-43C8-9130-6196D23C4715}"/>
              </a:ext>
            </a:extLst>
          </p:cNvPr>
          <p:cNvSpPr/>
          <p:nvPr/>
        </p:nvSpPr>
        <p:spPr>
          <a:xfrm>
            <a:off x="5768325" y="1494644"/>
            <a:ext cx="5907153" cy="4548938"/>
          </a:xfrm>
          <a:prstGeom prst="rect">
            <a:avLst/>
          </a:prstGeom>
        </p:spPr>
        <p:txBody>
          <a:bodyPr wrap="square">
            <a:spAutoFit/>
          </a:bodyPr>
          <a:lstStyle/>
          <a:p>
            <a:r>
              <a:rPr lang="en-US" sz="2800" b="1" dirty="0"/>
              <a:t>Primary and Secondary Data Sources</a:t>
            </a:r>
          </a:p>
          <a:p>
            <a:pPr marL="228600" indent="-228600">
              <a:lnSpc>
                <a:spcPct val="110000"/>
              </a:lnSpc>
              <a:buFont typeface="Arial" panose="020B0604020202020204" pitchFamily="34" charset="0"/>
              <a:buChar char="•"/>
            </a:pPr>
            <a:r>
              <a:rPr lang="en-US" sz="2400" dirty="0"/>
              <a:t>Beneficiaries</a:t>
            </a:r>
          </a:p>
          <a:p>
            <a:pPr marL="228600" indent="-228600">
              <a:lnSpc>
                <a:spcPct val="110000"/>
              </a:lnSpc>
              <a:buFont typeface="Arial" panose="020B0604020202020204" pitchFamily="34" charset="0"/>
              <a:buChar char="•"/>
            </a:pPr>
            <a:r>
              <a:rPr lang="en-US" sz="2400" dirty="0"/>
              <a:t>Service Providers</a:t>
            </a:r>
          </a:p>
          <a:p>
            <a:pPr marL="228600" indent="-228600">
              <a:lnSpc>
                <a:spcPct val="110000"/>
              </a:lnSpc>
              <a:buFont typeface="Arial" panose="020B0604020202020204" pitchFamily="34" charset="0"/>
              <a:buChar char="•"/>
            </a:pPr>
            <a:r>
              <a:rPr lang="en-US" sz="2400" dirty="0"/>
              <a:t>Other local organizations</a:t>
            </a:r>
          </a:p>
          <a:p>
            <a:pPr marL="228600" indent="-228600">
              <a:lnSpc>
                <a:spcPct val="110000"/>
              </a:lnSpc>
              <a:buFont typeface="Arial" panose="020B0604020202020204" pitchFamily="34" charset="0"/>
              <a:buChar char="•"/>
            </a:pPr>
            <a:r>
              <a:rPr lang="en-US" sz="2400" dirty="0"/>
              <a:t>Project Partners</a:t>
            </a:r>
          </a:p>
          <a:p>
            <a:pPr marL="228600" indent="-228600">
              <a:lnSpc>
                <a:spcPct val="110000"/>
              </a:lnSpc>
              <a:buFont typeface="Arial" panose="020B0604020202020204" pitchFamily="34" charset="0"/>
              <a:buChar char="•"/>
            </a:pPr>
            <a:r>
              <a:rPr lang="en-US" sz="2400" dirty="0"/>
              <a:t>Government</a:t>
            </a:r>
          </a:p>
          <a:p>
            <a:pPr marL="228600" indent="-228600">
              <a:lnSpc>
                <a:spcPct val="110000"/>
              </a:lnSpc>
              <a:buFont typeface="Arial" panose="020B0604020202020204" pitchFamily="34" charset="0"/>
              <a:buChar char="•"/>
            </a:pPr>
            <a:r>
              <a:rPr lang="en-US" sz="2400" dirty="0"/>
              <a:t>Other donors</a:t>
            </a:r>
          </a:p>
          <a:p>
            <a:pPr marL="228600" indent="-228600">
              <a:lnSpc>
                <a:spcPct val="110000"/>
              </a:lnSpc>
              <a:buFont typeface="Arial" panose="020B0604020202020204" pitchFamily="34" charset="0"/>
              <a:buChar char="•"/>
            </a:pPr>
            <a:r>
              <a:rPr lang="en-US" sz="2400" dirty="0"/>
              <a:t>Other project records</a:t>
            </a:r>
          </a:p>
          <a:p>
            <a:pPr marL="228600" indent="-228600">
              <a:lnSpc>
                <a:spcPct val="110000"/>
              </a:lnSpc>
              <a:buFont typeface="Arial" panose="020B0604020202020204" pitchFamily="34" charset="0"/>
              <a:buChar char="•"/>
            </a:pPr>
            <a:r>
              <a:rPr lang="en-US" sz="2400" dirty="0"/>
              <a:t>Report and studies</a:t>
            </a:r>
          </a:p>
          <a:p>
            <a:pPr marL="228600" indent="-228600">
              <a:lnSpc>
                <a:spcPct val="110000"/>
              </a:lnSpc>
              <a:buFont typeface="Arial" panose="020B0604020202020204" pitchFamily="34" charset="0"/>
              <a:buChar char="•"/>
            </a:pPr>
            <a:r>
              <a:rPr lang="en-US" sz="2400" dirty="0"/>
              <a:t>Government statistics </a:t>
            </a:r>
          </a:p>
          <a:p>
            <a:endParaRPr lang="en-US" sz="2400" dirty="0"/>
          </a:p>
        </p:txBody>
      </p:sp>
      <p:sp>
        <p:nvSpPr>
          <p:cNvPr id="2" name="Footer Placeholder 1">
            <a:extLst>
              <a:ext uri="{FF2B5EF4-FFF2-40B4-BE49-F238E27FC236}">
                <a16:creationId xmlns:a16="http://schemas.microsoft.com/office/drawing/2014/main" id="{68FE19B2-7F5E-43C9-A92F-8915FA46AD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356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PMP (cont.) 3">
            <a:extLst>
              <a:ext uri="{FF2B5EF4-FFF2-40B4-BE49-F238E27FC236}">
                <a16:creationId xmlns:a16="http://schemas.microsoft.com/office/drawing/2014/main" id="{AA5A2B27-8A8B-43EF-AF60-BD11A6E41202}"/>
              </a:ext>
            </a:extLst>
          </p:cNvPr>
          <p:cNvSpPr>
            <a:spLocks noGrp="1"/>
          </p:cNvSpPr>
          <p:nvPr>
            <p:ph type="ctrTitle"/>
          </p:nvPr>
        </p:nvSpPr>
        <p:spPr>
          <a:xfrm>
            <a:off x="393700" y="0"/>
            <a:ext cx="6972300" cy="961175"/>
          </a:xfrm>
        </p:spPr>
        <p:txBody>
          <a:bodyPr>
            <a:normAutofit/>
          </a:bodyPr>
          <a:lstStyle/>
          <a:p>
            <a:pPr algn="l"/>
            <a:r>
              <a:rPr lang="en-US" sz="4000" dirty="0"/>
              <a:t>Example PMP (cont.) 3</a:t>
            </a:r>
          </a:p>
        </p:txBody>
      </p:sp>
      <p:pic>
        <p:nvPicPr>
          <p:cNvPr id="5" name="Picture 4" descr="Columns indicating Indicator, Indicator Definition, Classification and Unit of Measurement, Disaggregation, Data Collection Instrument, Frequency of Collection, Reporting and Verification, and Responsibility for collection and assessment. ">
            <a:extLst>
              <a:ext uri="{FF2B5EF4-FFF2-40B4-BE49-F238E27FC236}">
                <a16:creationId xmlns:a16="http://schemas.microsoft.com/office/drawing/2014/main" id="{AB8291BE-A120-4EBA-87B3-E628A005E62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37593" y="1227772"/>
            <a:ext cx="11405916" cy="561975"/>
          </a:xfrm>
          <a:prstGeom prst="rect">
            <a:avLst/>
          </a:prstGeom>
        </p:spPr>
      </p:pic>
      <p:sp>
        <p:nvSpPr>
          <p:cNvPr id="6" name="TextBox 5" descr="% of female participants engaged in safe or child labore free new business ventures in the cocoa supply chain &#10;">
            <a:extLst>
              <a:ext uri="{FF2B5EF4-FFF2-40B4-BE49-F238E27FC236}">
                <a16:creationId xmlns:a16="http://schemas.microsoft.com/office/drawing/2014/main" id="{CED19662-6A06-487E-BB02-E65DD784FCBB}"/>
              </a:ext>
            </a:extLst>
          </p:cNvPr>
          <p:cNvSpPr txBox="1"/>
          <p:nvPr/>
        </p:nvSpPr>
        <p:spPr>
          <a:xfrm>
            <a:off x="337593" y="1790020"/>
            <a:ext cx="1528353" cy="2585323"/>
          </a:xfrm>
          <a:prstGeom prst="rect">
            <a:avLst/>
          </a:prstGeom>
          <a:noFill/>
        </p:spPr>
        <p:txBody>
          <a:bodyPr wrap="square" rtlCol="0">
            <a:spAutoFit/>
          </a:bodyPr>
          <a:lstStyle/>
          <a:p>
            <a:r>
              <a:rPr lang="en-US" b="1" dirty="0"/>
              <a:t>% of female participants engaged in safe or child labore free new business ventures in the cocoa supply chain</a:t>
            </a:r>
            <a:r>
              <a:rPr lang="en-US" dirty="0"/>
              <a:t> </a:t>
            </a:r>
          </a:p>
        </p:txBody>
      </p:sp>
      <p:sp>
        <p:nvSpPr>
          <p:cNvPr id="14" name="TextBox 13" descr="Definitions:&#10;Engaged: working in an income generating venture&#10;Business venture: economic activity with acceptable labor rights/working conditions&#10;&#10;Numerator: # of female participants  engaged safe or child labor free new businesses &#10;Denominator: Total # of female participants &#10;&#10;Unit of Measure:  Percentage&#10;&#10;Classification: Cumulative&#10;&#10;Type: Quantitative &#10;">
            <a:extLst>
              <a:ext uri="{FF2B5EF4-FFF2-40B4-BE49-F238E27FC236}">
                <a16:creationId xmlns:a16="http://schemas.microsoft.com/office/drawing/2014/main" id="{D7469882-B957-4F6B-82F3-08CCDE66F993}"/>
              </a:ext>
            </a:extLst>
          </p:cNvPr>
          <p:cNvSpPr txBox="1"/>
          <p:nvPr/>
        </p:nvSpPr>
        <p:spPr>
          <a:xfrm>
            <a:off x="1865946" y="1789747"/>
            <a:ext cx="3925254" cy="4347344"/>
          </a:xfrm>
          <a:prstGeom prst="rect">
            <a:avLst/>
          </a:prstGeom>
          <a:noFill/>
        </p:spPr>
        <p:txBody>
          <a:bodyPr wrap="square" rtlCol="0">
            <a:spAutoFit/>
          </a:bodyPr>
          <a:lstStyle/>
          <a:p>
            <a:r>
              <a:rPr lang="en-US" sz="1600" b="1" dirty="0"/>
              <a:t>Definitions:</a:t>
            </a:r>
          </a:p>
          <a:p>
            <a:pPr marL="285750" indent="-285750">
              <a:buFont typeface="Arial" panose="020B0604020202020204" pitchFamily="34" charset="0"/>
              <a:buChar char="•"/>
            </a:pPr>
            <a:r>
              <a:rPr lang="en-US" sz="1600" i="1" dirty="0"/>
              <a:t>Engaged</a:t>
            </a:r>
            <a:r>
              <a:rPr lang="en-US" sz="1600" dirty="0"/>
              <a:t>: working in an income generating venture</a:t>
            </a:r>
          </a:p>
          <a:p>
            <a:pPr marL="285750" indent="-285750">
              <a:buFont typeface="Arial" panose="020B0604020202020204" pitchFamily="34" charset="0"/>
              <a:buChar char="•"/>
            </a:pPr>
            <a:r>
              <a:rPr lang="en-US" sz="1600" i="1" dirty="0"/>
              <a:t>Business venture</a:t>
            </a:r>
            <a:r>
              <a:rPr lang="en-US" sz="1600" dirty="0"/>
              <a:t>: economic activity with acceptable labor rights/working conditions</a:t>
            </a:r>
          </a:p>
          <a:p>
            <a:endParaRPr lang="en-US" sz="1600" b="1" dirty="0"/>
          </a:p>
          <a:p>
            <a:r>
              <a:rPr lang="en-US" sz="1600" b="1" dirty="0"/>
              <a:t>Numerator: </a:t>
            </a:r>
            <a:r>
              <a:rPr lang="en-US" sz="1600" dirty="0"/>
              <a:t># of female participants  engaged safe or child labor free new businesses </a:t>
            </a:r>
            <a:endParaRPr lang="en-US" sz="1600" b="1" dirty="0"/>
          </a:p>
          <a:p>
            <a:r>
              <a:rPr lang="en-US" sz="1600" b="1" dirty="0"/>
              <a:t>Denominator: </a:t>
            </a:r>
            <a:r>
              <a:rPr lang="en-US" sz="1600" dirty="0"/>
              <a:t>Total # of female participants </a:t>
            </a:r>
            <a:endParaRPr lang="en-US" sz="1600" b="1" dirty="0"/>
          </a:p>
          <a:p>
            <a:endParaRPr lang="en-US" sz="1600" b="1" dirty="0"/>
          </a:p>
          <a:p>
            <a:r>
              <a:rPr lang="en-US" sz="1600" b="1" dirty="0"/>
              <a:t>Unit of Measure</a:t>
            </a:r>
            <a:r>
              <a:rPr lang="en-US" sz="1600" dirty="0"/>
              <a:t>:  Percentage</a:t>
            </a:r>
          </a:p>
          <a:p>
            <a:br>
              <a:rPr lang="en-US" sz="1600" dirty="0"/>
            </a:br>
            <a:r>
              <a:rPr lang="en-US" sz="1600" b="1" dirty="0"/>
              <a:t>Classification: </a:t>
            </a:r>
            <a:r>
              <a:rPr lang="en-US" sz="1600" dirty="0"/>
              <a:t>Cumulative</a:t>
            </a:r>
          </a:p>
          <a:p>
            <a:endParaRPr lang="en-US" sz="1000" dirty="0"/>
          </a:p>
          <a:p>
            <a:r>
              <a:rPr lang="en-US" sz="1600" b="1" dirty="0"/>
              <a:t>Type</a:t>
            </a:r>
            <a:r>
              <a:rPr lang="en-US" sz="1600" dirty="0"/>
              <a:t>: Quantitative </a:t>
            </a:r>
          </a:p>
        </p:txBody>
      </p:sp>
      <p:sp>
        <p:nvSpPr>
          <p:cNvPr id="16" name="TextBox 15" descr="By district/&#10;Municipality&#10;&#10;By Age (15-17,&#10;18+)&#10;">
            <a:extLst>
              <a:ext uri="{FF2B5EF4-FFF2-40B4-BE49-F238E27FC236}">
                <a16:creationId xmlns:a16="http://schemas.microsoft.com/office/drawing/2014/main" id="{BAEDE92F-EEBC-40C4-95AC-5352B3EA7B3C}"/>
              </a:ext>
            </a:extLst>
          </p:cNvPr>
          <p:cNvSpPr txBox="1"/>
          <p:nvPr/>
        </p:nvSpPr>
        <p:spPr>
          <a:xfrm>
            <a:off x="5780449" y="1859339"/>
            <a:ext cx="1377997" cy="1631216"/>
          </a:xfrm>
          <a:prstGeom prst="rect">
            <a:avLst/>
          </a:prstGeom>
          <a:noFill/>
        </p:spPr>
        <p:txBody>
          <a:bodyPr wrap="square" rtlCol="0">
            <a:spAutoFit/>
          </a:bodyPr>
          <a:lstStyle/>
          <a:p>
            <a:r>
              <a:rPr lang="en-US" sz="1600" dirty="0"/>
              <a:t>By district/</a:t>
            </a:r>
          </a:p>
          <a:p>
            <a:r>
              <a:rPr lang="en-US" sz="1600" dirty="0"/>
              <a:t>Municipality</a:t>
            </a:r>
          </a:p>
          <a:p>
            <a:endParaRPr lang="en-US" sz="1600" dirty="0"/>
          </a:p>
          <a:p>
            <a:r>
              <a:rPr lang="en-US" sz="1600" dirty="0"/>
              <a:t>By Age (15-17,</a:t>
            </a:r>
          </a:p>
          <a:p>
            <a:r>
              <a:rPr lang="en-US" sz="1600" dirty="0"/>
              <a:t>18+)</a:t>
            </a:r>
          </a:p>
          <a:p>
            <a:endParaRPr lang="en-US" sz="1600" dirty="0"/>
          </a:p>
        </p:txBody>
      </p:sp>
      <p:sp>
        <p:nvSpPr>
          <p:cNvPr id="18" name="TextBox 17" descr="Household&#10;Intake/  outtake&#10;forms&#10;">
            <a:extLst>
              <a:ext uri="{FF2B5EF4-FFF2-40B4-BE49-F238E27FC236}">
                <a16:creationId xmlns:a16="http://schemas.microsoft.com/office/drawing/2014/main" id="{046D76AB-F6B6-42BF-B899-4C954943241B}"/>
              </a:ext>
            </a:extLst>
          </p:cNvPr>
          <p:cNvSpPr txBox="1"/>
          <p:nvPr/>
        </p:nvSpPr>
        <p:spPr>
          <a:xfrm>
            <a:off x="7132320" y="1859339"/>
            <a:ext cx="1377997" cy="1323439"/>
          </a:xfrm>
          <a:prstGeom prst="rect">
            <a:avLst/>
          </a:prstGeom>
          <a:noFill/>
        </p:spPr>
        <p:txBody>
          <a:bodyPr wrap="square" rtlCol="0">
            <a:spAutoFit/>
          </a:bodyPr>
          <a:lstStyle/>
          <a:p>
            <a:r>
              <a:rPr lang="en-US" sz="1600" dirty="0"/>
              <a:t>Household</a:t>
            </a:r>
          </a:p>
          <a:p>
            <a:r>
              <a:rPr lang="en-US" sz="1600" dirty="0"/>
              <a:t>Intake/  outtake</a:t>
            </a:r>
          </a:p>
          <a:p>
            <a:r>
              <a:rPr lang="en-US" sz="1600" dirty="0"/>
              <a:t>forms</a:t>
            </a:r>
          </a:p>
          <a:p>
            <a:endParaRPr lang="en-US" sz="1600" dirty="0"/>
          </a:p>
        </p:txBody>
      </p:sp>
      <p:grpSp>
        <p:nvGrpSpPr>
          <p:cNvPr id="2" name="Group 1">
            <a:extLst>
              <a:ext uri="{FF2B5EF4-FFF2-40B4-BE49-F238E27FC236}">
                <a16:creationId xmlns:a16="http://schemas.microsoft.com/office/drawing/2014/main" id="{152296D8-B3D4-4FB6-A005-C14CA491F6EB}"/>
              </a:ext>
              <a:ext uri="{C183D7F6-B498-43B3-948B-1728B52AA6E4}">
                <adec:decorative xmlns:adec="http://schemas.microsoft.com/office/drawing/2017/decorative" val="1"/>
              </a:ext>
            </a:extLst>
          </p:cNvPr>
          <p:cNvGrpSpPr/>
          <p:nvPr/>
        </p:nvGrpSpPr>
        <p:grpSpPr>
          <a:xfrm>
            <a:off x="8326728" y="1811647"/>
            <a:ext cx="1855195" cy="2356016"/>
            <a:chOff x="8326728" y="1811647"/>
            <a:chExt cx="1855195" cy="2356016"/>
          </a:xfrm>
        </p:grpSpPr>
        <p:sp>
          <p:nvSpPr>
            <p:cNvPr id="10" name="Rectangle 9">
              <a:extLst>
                <a:ext uri="{FF2B5EF4-FFF2-40B4-BE49-F238E27FC236}">
                  <a16:creationId xmlns:a16="http://schemas.microsoft.com/office/drawing/2014/main" id="{2D8A69A7-A52F-46EA-B29A-F4AE2E76C4C1}"/>
                </a:ext>
              </a:extLst>
            </p:cNvPr>
            <p:cNvSpPr/>
            <p:nvPr/>
          </p:nvSpPr>
          <p:spPr>
            <a:xfrm>
              <a:off x="8326728" y="1811647"/>
              <a:ext cx="1855195" cy="23560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0" name="TextBox 19" descr="Collection:  Annually&#10;&#10;Reporting:  Annually&#10;&#10;Verification: 20%&#10;">
              <a:extLst>
                <a:ext uri="{FF2B5EF4-FFF2-40B4-BE49-F238E27FC236}">
                  <a16:creationId xmlns:a16="http://schemas.microsoft.com/office/drawing/2014/main" id="{F74E9AC0-7713-4262-BED2-5588D00CEB67}"/>
                </a:ext>
              </a:extLst>
            </p:cNvPr>
            <p:cNvSpPr txBox="1"/>
            <p:nvPr/>
          </p:nvSpPr>
          <p:spPr>
            <a:xfrm>
              <a:off x="8510317" y="1859339"/>
              <a:ext cx="1377997" cy="2308324"/>
            </a:xfrm>
            <a:prstGeom prst="rect">
              <a:avLst/>
            </a:prstGeom>
            <a:noFill/>
          </p:spPr>
          <p:txBody>
            <a:bodyPr wrap="square" rtlCol="0">
              <a:spAutoFit/>
            </a:bodyPr>
            <a:lstStyle/>
            <a:p>
              <a:r>
                <a:rPr lang="en-US" sz="1600" b="1" dirty="0"/>
                <a:t>Collection:  </a:t>
              </a:r>
              <a:r>
                <a:rPr lang="en-US" sz="1600" dirty="0"/>
                <a:t>Annually</a:t>
              </a:r>
            </a:p>
            <a:p>
              <a:endParaRPr lang="en-US" sz="1600" dirty="0"/>
            </a:p>
            <a:p>
              <a:r>
                <a:rPr lang="en-US" sz="1600" b="1" dirty="0"/>
                <a:t>Reporting</a:t>
              </a:r>
              <a:r>
                <a:rPr lang="en-US" sz="1600" dirty="0"/>
                <a:t>:  Annually</a:t>
              </a:r>
            </a:p>
            <a:p>
              <a:endParaRPr lang="en-US" sz="1600" dirty="0"/>
            </a:p>
            <a:p>
              <a:r>
                <a:rPr lang="en-US" sz="1600" b="1" dirty="0"/>
                <a:t>Verification</a:t>
              </a:r>
              <a:r>
                <a:rPr lang="en-US" sz="1600" dirty="0"/>
                <a:t>: 20%</a:t>
              </a:r>
            </a:p>
            <a:p>
              <a:endParaRPr lang="en-US" sz="1600" dirty="0"/>
            </a:p>
          </p:txBody>
        </p:sp>
      </p:grpSp>
      <p:sp>
        <p:nvSpPr>
          <p:cNvPr id="12" name="Footer Placeholder 1">
            <a:extLst>
              <a:ext uri="{FF2B5EF4-FFF2-40B4-BE49-F238E27FC236}">
                <a16:creationId xmlns:a16="http://schemas.microsoft.com/office/drawing/2014/main" id="{2BFFBBC3-DD39-4D2E-9232-20A35B51AB3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51777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at is an Indicator?">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What is an Indicator?</a:t>
            </a:r>
          </a:p>
        </p:txBody>
      </p:sp>
      <p:sp>
        <p:nvSpPr>
          <p:cNvPr id="8" name="TextBox 7" descr="A unit of measure used to track progress of results at the output, outcome and goal level of a project. &#10;">
            <a:extLst>
              <a:ext uri="{FF2B5EF4-FFF2-40B4-BE49-F238E27FC236}">
                <a16:creationId xmlns:a16="http://schemas.microsoft.com/office/drawing/2014/main" id="{C75755CD-C39D-4400-8E27-3DAA6CF166C5}"/>
              </a:ext>
            </a:extLst>
          </p:cNvPr>
          <p:cNvSpPr txBox="1"/>
          <p:nvPr/>
        </p:nvSpPr>
        <p:spPr>
          <a:xfrm>
            <a:off x="574158" y="1213327"/>
            <a:ext cx="11178130" cy="954107"/>
          </a:xfrm>
          <a:prstGeom prst="rect">
            <a:avLst/>
          </a:prstGeom>
          <a:noFill/>
        </p:spPr>
        <p:txBody>
          <a:bodyPr wrap="square">
            <a:spAutoFit/>
          </a:bodyPr>
          <a:lstStyle/>
          <a:p>
            <a:pPr marL="0" indent="0">
              <a:buNone/>
            </a:pPr>
            <a:r>
              <a:rPr lang="en-US" sz="2800" b="1" dirty="0"/>
              <a:t>A unit of measure used to track progress of results at the output, outcome and goal level of a project</a:t>
            </a:r>
            <a:r>
              <a:rPr lang="en-US" sz="2800" b="1" dirty="0">
                <a:solidFill>
                  <a:schemeClr val="accent1"/>
                </a:solidFill>
              </a:rPr>
              <a:t>. </a:t>
            </a:r>
          </a:p>
        </p:txBody>
      </p:sp>
      <p:sp>
        <p:nvSpPr>
          <p:cNvPr id="3" name="Content Placeholder 2" descr="Most commonly reported as a number or percentage. &#10;&#10;Should be neutral - not positive or negative.&#10;Number of children in child labor&#10;Decrease in number of children in child labor&#10;Should be unidimensional (measuring one idea). &#10;">
            <a:extLst>
              <a:ext uri="{FF2B5EF4-FFF2-40B4-BE49-F238E27FC236}">
                <a16:creationId xmlns:a16="http://schemas.microsoft.com/office/drawing/2014/main" id="{899D53A3-0873-4795-B6D8-E299669A3614}"/>
              </a:ext>
            </a:extLst>
          </p:cNvPr>
          <p:cNvSpPr>
            <a:spLocks noGrp="1"/>
          </p:cNvSpPr>
          <p:nvPr>
            <p:ph sz="quarter" idx="13"/>
          </p:nvPr>
        </p:nvSpPr>
        <p:spPr>
          <a:xfrm>
            <a:off x="450983" y="2444750"/>
            <a:ext cx="7764969" cy="3492026"/>
          </a:xfrm>
        </p:spPr>
        <p:txBody>
          <a:bodyPr>
            <a:normAutofit/>
          </a:bodyPr>
          <a:lstStyle/>
          <a:p>
            <a:r>
              <a:rPr lang="en-US" dirty="0">
                <a:ea typeface="Source Sans Pro" panose="020B0503030403020204" pitchFamily="34" charset="0"/>
              </a:rPr>
              <a:t>Most commonly reported as a number or percentage. </a:t>
            </a:r>
          </a:p>
          <a:p>
            <a:endParaRPr lang="en-US" b="1" dirty="0"/>
          </a:p>
          <a:p>
            <a:r>
              <a:rPr lang="en-US" dirty="0"/>
              <a:t>Should be neutral - not positive or negative.</a:t>
            </a:r>
          </a:p>
          <a:p>
            <a:pPr lvl="1"/>
            <a:r>
              <a:rPr lang="en-US" dirty="0"/>
              <a:t>Number of children in child labor</a:t>
            </a:r>
          </a:p>
          <a:p>
            <a:pPr lvl="1"/>
            <a:r>
              <a:rPr lang="en-US" dirty="0"/>
              <a:t>Decrease in number of children in child labor</a:t>
            </a:r>
          </a:p>
          <a:p>
            <a:r>
              <a:rPr lang="en-US" dirty="0"/>
              <a:t>Should be unidimensional (measuring one idea). </a:t>
            </a:r>
          </a:p>
          <a:p>
            <a:endParaRPr lang="en-US" dirty="0"/>
          </a:p>
        </p:txBody>
      </p:sp>
      <p:pic>
        <p:nvPicPr>
          <p:cNvPr id="7" name="Graphic 6" descr="Thumbs up sign with solid fill">
            <a:extLst>
              <a:ext uri="{FF2B5EF4-FFF2-40B4-BE49-F238E27FC236}">
                <a16:creationId xmlns:a16="http://schemas.microsoft.com/office/drawing/2014/main" id="{604E555F-AA2A-4556-847C-0BC4B687BA1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0371" y="3429000"/>
            <a:ext cx="590338" cy="590338"/>
          </a:xfrm>
          <a:prstGeom prst="rect">
            <a:avLst/>
          </a:prstGeom>
        </p:spPr>
      </p:pic>
      <p:pic>
        <p:nvPicPr>
          <p:cNvPr id="9" name="Graphic 8" descr="Thumbs Down with solid fill">
            <a:extLst>
              <a:ext uri="{FF2B5EF4-FFF2-40B4-BE49-F238E27FC236}">
                <a16:creationId xmlns:a16="http://schemas.microsoft.com/office/drawing/2014/main" id="{D030BBF1-E409-4F7F-A167-8B79DFAFF6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6175" y="3446161"/>
            <a:ext cx="556015" cy="556015"/>
          </a:xfrm>
          <a:prstGeom prst="rect">
            <a:avLst/>
          </a:prstGeom>
        </p:spPr>
      </p:pic>
      <p:pic>
        <p:nvPicPr>
          <p:cNvPr id="6" name="Picture 5" descr="Colorful blocks-- graph">
            <a:extLst>
              <a:ext uri="{FF2B5EF4-FFF2-40B4-BE49-F238E27FC236}">
                <a16:creationId xmlns:a16="http://schemas.microsoft.com/office/drawing/2014/main" id="{0847CA2B-FB62-4D99-BD91-F9C01C0E855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086965" y="2867774"/>
            <a:ext cx="3879569" cy="3274892"/>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9112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MP Elements: Frequency and Verification ">
            <a:extLst>
              <a:ext uri="{FF2B5EF4-FFF2-40B4-BE49-F238E27FC236}">
                <a16:creationId xmlns:a16="http://schemas.microsoft.com/office/drawing/2014/main" id="{6F1FE6B2-2885-46E8-BDEC-5CF4BB2D98D0}"/>
              </a:ext>
            </a:extLst>
          </p:cNvPr>
          <p:cNvSpPr>
            <a:spLocks noGrp="1"/>
          </p:cNvSpPr>
          <p:nvPr>
            <p:ph type="ctrTitle"/>
          </p:nvPr>
        </p:nvSpPr>
        <p:spPr>
          <a:xfrm>
            <a:off x="291736" y="353500"/>
            <a:ext cx="10986448" cy="894765"/>
          </a:xfrm>
        </p:spPr>
        <p:txBody>
          <a:bodyPr>
            <a:normAutofit/>
          </a:bodyPr>
          <a:lstStyle/>
          <a:p>
            <a:pPr algn="l"/>
            <a:r>
              <a:rPr lang="en-US" sz="4400" dirty="0"/>
              <a:t>PMP Elements: Frequency and Verification </a:t>
            </a:r>
          </a:p>
        </p:txBody>
      </p:sp>
      <p:sp>
        <p:nvSpPr>
          <p:cNvPr id="3" name="Content Placeholder 2" descr="Frequency of collecting the data&#10;Monthly / quarterly / annually?&#10;&#10;Frequency of reporting the data&#10;Semi-annually/ annually?&#10;&#10;Verification percentage &#10;-% of records that will be reviewed for quality control purposes.  &#10;-e.g.,., review 15% of all beneficiary intake forms&#10;">
            <a:extLst>
              <a:ext uri="{FF2B5EF4-FFF2-40B4-BE49-F238E27FC236}">
                <a16:creationId xmlns:a16="http://schemas.microsoft.com/office/drawing/2014/main" id="{D30557E8-53AC-450E-AF3B-7201CD84A8EE}"/>
              </a:ext>
            </a:extLst>
          </p:cNvPr>
          <p:cNvSpPr>
            <a:spLocks noGrp="1"/>
          </p:cNvSpPr>
          <p:nvPr>
            <p:ph sz="quarter" idx="13"/>
          </p:nvPr>
        </p:nvSpPr>
        <p:spPr>
          <a:xfrm>
            <a:off x="680705" y="1514880"/>
            <a:ext cx="10597479" cy="3734358"/>
          </a:xfrm>
        </p:spPr>
        <p:txBody>
          <a:bodyPr>
            <a:normAutofit fontScale="92500" lnSpcReduction="10000"/>
          </a:bodyPr>
          <a:lstStyle/>
          <a:p>
            <a:r>
              <a:rPr lang="en-US" altLang="en-US" dirty="0"/>
              <a:t>Frequency of </a:t>
            </a:r>
            <a:r>
              <a:rPr lang="en-US" altLang="en-US" b="1" u="sng" dirty="0"/>
              <a:t>collecting</a:t>
            </a:r>
            <a:r>
              <a:rPr lang="en-US" altLang="en-US" dirty="0"/>
              <a:t> the data</a:t>
            </a:r>
          </a:p>
          <a:p>
            <a:pPr lvl="1"/>
            <a:r>
              <a:rPr lang="en-US" altLang="en-US" sz="2800" dirty="0"/>
              <a:t>Monthly / quarterly / annually?</a:t>
            </a:r>
          </a:p>
          <a:p>
            <a:pPr lvl="1"/>
            <a:endParaRPr lang="en-US" altLang="en-US" sz="2800" dirty="0"/>
          </a:p>
          <a:p>
            <a:r>
              <a:rPr lang="en-US" altLang="en-US" dirty="0"/>
              <a:t>Frequency of </a:t>
            </a:r>
            <a:r>
              <a:rPr lang="en-US" altLang="en-US" b="1" u="sng" dirty="0"/>
              <a:t>reporting</a:t>
            </a:r>
            <a:r>
              <a:rPr lang="en-US" altLang="en-US" dirty="0"/>
              <a:t> the data</a:t>
            </a:r>
          </a:p>
          <a:p>
            <a:pPr lvl="1"/>
            <a:r>
              <a:rPr lang="en-US" altLang="en-US" sz="2800" dirty="0"/>
              <a:t>Semi-annually/ annually?</a:t>
            </a:r>
          </a:p>
          <a:p>
            <a:pPr lvl="1"/>
            <a:endParaRPr lang="en-US" altLang="en-US" sz="2800" dirty="0"/>
          </a:p>
          <a:p>
            <a:r>
              <a:rPr lang="en-US" altLang="en-US" dirty="0"/>
              <a:t>Verification percentage </a:t>
            </a:r>
          </a:p>
          <a:p>
            <a:pPr lvl="1"/>
            <a:r>
              <a:rPr lang="en-US" altLang="en-US" dirty="0"/>
              <a:t>-% of records that will be reviewed for quality control purposes.  </a:t>
            </a:r>
          </a:p>
          <a:p>
            <a:pPr lvl="1"/>
            <a:r>
              <a:rPr lang="en-US" altLang="en-US" dirty="0"/>
              <a:t>-e.g.,., review 15% of all beneficiary intake forms</a:t>
            </a:r>
          </a:p>
          <a:p>
            <a:endParaRPr lang="en-US" dirty="0"/>
          </a:p>
        </p:txBody>
      </p:sp>
      <p:sp>
        <p:nvSpPr>
          <p:cNvPr id="2" name="Footer Placeholder 1">
            <a:extLst>
              <a:ext uri="{FF2B5EF4-FFF2-40B4-BE49-F238E27FC236}">
                <a16:creationId xmlns:a16="http://schemas.microsoft.com/office/drawing/2014/main" id="{68FE19B2-7F5E-43C9-A92F-8915FA46AD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735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PMP (cont. 4) ">
            <a:extLst>
              <a:ext uri="{FF2B5EF4-FFF2-40B4-BE49-F238E27FC236}">
                <a16:creationId xmlns:a16="http://schemas.microsoft.com/office/drawing/2014/main" id="{AA5A2B27-8A8B-43EF-AF60-BD11A6E41202}"/>
              </a:ext>
            </a:extLst>
          </p:cNvPr>
          <p:cNvSpPr>
            <a:spLocks noGrp="1"/>
          </p:cNvSpPr>
          <p:nvPr>
            <p:ph type="ctrTitle"/>
          </p:nvPr>
        </p:nvSpPr>
        <p:spPr>
          <a:xfrm>
            <a:off x="524436" y="0"/>
            <a:ext cx="5098442" cy="961175"/>
          </a:xfrm>
        </p:spPr>
        <p:txBody>
          <a:bodyPr>
            <a:normAutofit/>
          </a:bodyPr>
          <a:lstStyle/>
          <a:p>
            <a:pPr algn="l"/>
            <a:r>
              <a:rPr lang="en-US" sz="4000" dirty="0"/>
              <a:t>Example PMP (cont. 4) </a:t>
            </a:r>
          </a:p>
        </p:txBody>
      </p:sp>
      <p:pic>
        <p:nvPicPr>
          <p:cNvPr id="5" name="Picture 4" descr="Columns indicating Indicator, Indicator Definition, Classification and Unit of Measurement, Disaggregation, Data Collection Instrument, Frequency of Collection, Reporting and Verification, and Responsibility for collection and assessment. ">
            <a:extLst>
              <a:ext uri="{FF2B5EF4-FFF2-40B4-BE49-F238E27FC236}">
                <a16:creationId xmlns:a16="http://schemas.microsoft.com/office/drawing/2014/main" id="{AB8291BE-A120-4EBA-87B3-E628A005E62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33427" y="1227772"/>
            <a:ext cx="11405916" cy="561975"/>
          </a:xfrm>
          <a:prstGeom prst="rect">
            <a:avLst/>
          </a:prstGeom>
        </p:spPr>
      </p:pic>
      <p:sp>
        <p:nvSpPr>
          <p:cNvPr id="6" name="TextBox 5" descr="% of female participants engaged in safe or child labore free new business ventures in the cocoa supply chain &#10;">
            <a:extLst>
              <a:ext uri="{FF2B5EF4-FFF2-40B4-BE49-F238E27FC236}">
                <a16:creationId xmlns:a16="http://schemas.microsoft.com/office/drawing/2014/main" id="{CED19662-6A06-487E-BB02-E65DD784FCBB}"/>
              </a:ext>
            </a:extLst>
          </p:cNvPr>
          <p:cNvSpPr txBox="1"/>
          <p:nvPr/>
        </p:nvSpPr>
        <p:spPr>
          <a:xfrm>
            <a:off x="646874" y="1790020"/>
            <a:ext cx="1528353" cy="2585323"/>
          </a:xfrm>
          <a:prstGeom prst="rect">
            <a:avLst/>
          </a:prstGeom>
          <a:noFill/>
        </p:spPr>
        <p:txBody>
          <a:bodyPr wrap="square" rtlCol="0">
            <a:spAutoFit/>
          </a:bodyPr>
          <a:lstStyle/>
          <a:p>
            <a:r>
              <a:rPr lang="en-US" b="1" dirty="0"/>
              <a:t>% of female participants engaged in safe or child labore free new business ventures in the cocoa supply chain</a:t>
            </a:r>
            <a:r>
              <a:rPr lang="en-US" dirty="0"/>
              <a:t> </a:t>
            </a:r>
          </a:p>
        </p:txBody>
      </p:sp>
      <p:sp>
        <p:nvSpPr>
          <p:cNvPr id="14" name="TextBox 13" descr="Definitions:&#10;Engaged: working in an income generating venture&#10;Business venture: economic activity with acceptable labor rights/working conditions&#10;&#10;Numerator: # of female participants  engaged safe or child labor free new businesses &#10;Denominator: Total # of female participants &#10;&#10;Unit of Measure:  Percentage&#10;&#10;Classification: Cumulative&#10;&#10;Type: Quantitative &#10;">
            <a:extLst>
              <a:ext uri="{FF2B5EF4-FFF2-40B4-BE49-F238E27FC236}">
                <a16:creationId xmlns:a16="http://schemas.microsoft.com/office/drawing/2014/main" id="{D7469882-B957-4F6B-82F3-08CCDE66F993}"/>
              </a:ext>
            </a:extLst>
          </p:cNvPr>
          <p:cNvSpPr txBox="1"/>
          <p:nvPr/>
        </p:nvSpPr>
        <p:spPr>
          <a:xfrm>
            <a:off x="2209517" y="1789747"/>
            <a:ext cx="3951924" cy="3978012"/>
          </a:xfrm>
          <a:prstGeom prst="rect">
            <a:avLst/>
          </a:prstGeom>
          <a:noFill/>
        </p:spPr>
        <p:txBody>
          <a:bodyPr wrap="square" rtlCol="0">
            <a:spAutoFit/>
          </a:bodyPr>
          <a:lstStyle/>
          <a:p>
            <a:r>
              <a:rPr lang="en-US" sz="1600" b="1" dirty="0"/>
              <a:t>Definitions:</a:t>
            </a:r>
          </a:p>
          <a:p>
            <a:pPr marL="285750" indent="-285750">
              <a:buFont typeface="Arial" panose="020B0604020202020204" pitchFamily="34" charset="0"/>
              <a:buChar char="•"/>
            </a:pPr>
            <a:r>
              <a:rPr lang="en-US" sz="1600" i="1" dirty="0"/>
              <a:t>Engaged</a:t>
            </a:r>
            <a:r>
              <a:rPr lang="en-US" sz="1600" dirty="0"/>
              <a:t>: working in an income generating venture</a:t>
            </a:r>
          </a:p>
          <a:p>
            <a:pPr marL="285750" indent="-285750">
              <a:buFont typeface="Arial" panose="020B0604020202020204" pitchFamily="34" charset="0"/>
              <a:buChar char="•"/>
            </a:pPr>
            <a:r>
              <a:rPr lang="en-US" sz="1600" i="1" dirty="0"/>
              <a:t>Business venture</a:t>
            </a:r>
            <a:r>
              <a:rPr lang="en-US" sz="1600" dirty="0"/>
              <a:t>: economic activity with acceptable labor rights/working conditions</a:t>
            </a:r>
          </a:p>
          <a:p>
            <a:endParaRPr lang="en-US" sz="1600" b="1" dirty="0"/>
          </a:p>
          <a:p>
            <a:r>
              <a:rPr lang="en-US" sz="1600" b="1" dirty="0"/>
              <a:t>Numerator: </a:t>
            </a:r>
            <a:r>
              <a:rPr lang="en-US" sz="1600" dirty="0"/>
              <a:t># of female participants  engaged safe or child labor free new businesses </a:t>
            </a:r>
            <a:endParaRPr lang="en-US" sz="1600" b="1" dirty="0"/>
          </a:p>
          <a:p>
            <a:r>
              <a:rPr lang="en-US" sz="1600" b="1" dirty="0"/>
              <a:t>Denominator: </a:t>
            </a:r>
            <a:r>
              <a:rPr lang="en-US" sz="1600" dirty="0"/>
              <a:t>Total # of female participants </a:t>
            </a:r>
            <a:endParaRPr lang="en-US" sz="1600" b="1" dirty="0"/>
          </a:p>
          <a:p>
            <a:endParaRPr lang="en-US" sz="1600" b="1" dirty="0"/>
          </a:p>
          <a:p>
            <a:r>
              <a:rPr lang="en-US" sz="1600" b="1" dirty="0"/>
              <a:t>Unit of Measure</a:t>
            </a:r>
            <a:r>
              <a:rPr lang="en-US" sz="1600" dirty="0"/>
              <a:t>:  Percentage</a:t>
            </a:r>
          </a:p>
          <a:p>
            <a:br>
              <a:rPr lang="en-US" sz="1600" dirty="0"/>
            </a:br>
            <a:r>
              <a:rPr lang="en-US" sz="1600" b="1" dirty="0"/>
              <a:t>Classification: </a:t>
            </a:r>
            <a:r>
              <a:rPr lang="en-US" sz="1600" dirty="0"/>
              <a:t>Cumulative</a:t>
            </a:r>
          </a:p>
          <a:p>
            <a:endParaRPr lang="en-US" sz="1000" dirty="0"/>
          </a:p>
          <a:p>
            <a:r>
              <a:rPr lang="en-US" sz="1600" b="1" dirty="0"/>
              <a:t>Type</a:t>
            </a:r>
            <a:r>
              <a:rPr lang="en-US" sz="1600" dirty="0"/>
              <a:t>: Quantitative </a:t>
            </a:r>
          </a:p>
        </p:txBody>
      </p:sp>
      <p:sp>
        <p:nvSpPr>
          <p:cNvPr id="16" name="TextBox 15" descr="By district/&#10;Municipality&#10;&#10;By Age (15-17,&#10;18+)&#10;">
            <a:extLst>
              <a:ext uri="{FF2B5EF4-FFF2-40B4-BE49-F238E27FC236}">
                <a16:creationId xmlns:a16="http://schemas.microsoft.com/office/drawing/2014/main" id="{BAEDE92F-EEBC-40C4-95AC-5352B3EA7B3C}"/>
              </a:ext>
            </a:extLst>
          </p:cNvPr>
          <p:cNvSpPr txBox="1"/>
          <p:nvPr/>
        </p:nvSpPr>
        <p:spPr>
          <a:xfrm>
            <a:off x="6089730" y="1859339"/>
            <a:ext cx="1377997" cy="1631216"/>
          </a:xfrm>
          <a:prstGeom prst="rect">
            <a:avLst/>
          </a:prstGeom>
          <a:noFill/>
        </p:spPr>
        <p:txBody>
          <a:bodyPr wrap="square" rtlCol="0">
            <a:spAutoFit/>
          </a:bodyPr>
          <a:lstStyle/>
          <a:p>
            <a:r>
              <a:rPr lang="en-US" sz="1600" dirty="0"/>
              <a:t>By district/</a:t>
            </a:r>
          </a:p>
          <a:p>
            <a:r>
              <a:rPr lang="en-US" sz="1600" dirty="0"/>
              <a:t>Municipality</a:t>
            </a:r>
          </a:p>
          <a:p>
            <a:endParaRPr lang="en-US" sz="1600" dirty="0"/>
          </a:p>
          <a:p>
            <a:r>
              <a:rPr lang="en-US" sz="1600" dirty="0"/>
              <a:t>By Age (15-17,</a:t>
            </a:r>
          </a:p>
          <a:p>
            <a:r>
              <a:rPr lang="en-US" sz="1600" dirty="0"/>
              <a:t>18+)</a:t>
            </a:r>
          </a:p>
          <a:p>
            <a:endParaRPr lang="en-US" sz="1600" dirty="0"/>
          </a:p>
        </p:txBody>
      </p:sp>
      <p:sp>
        <p:nvSpPr>
          <p:cNvPr id="18" name="TextBox 17" descr="Household&#10;Intake/  outtake&#10;forms&#10;">
            <a:extLst>
              <a:ext uri="{FF2B5EF4-FFF2-40B4-BE49-F238E27FC236}">
                <a16:creationId xmlns:a16="http://schemas.microsoft.com/office/drawing/2014/main" id="{046D76AB-F6B6-42BF-B899-4C954943241B}"/>
              </a:ext>
            </a:extLst>
          </p:cNvPr>
          <p:cNvSpPr txBox="1"/>
          <p:nvPr/>
        </p:nvSpPr>
        <p:spPr>
          <a:xfrm>
            <a:off x="7441601" y="1859339"/>
            <a:ext cx="1485900" cy="1323439"/>
          </a:xfrm>
          <a:prstGeom prst="rect">
            <a:avLst/>
          </a:prstGeom>
          <a:noFill/>
        </p:spPr>
        <p:txBody>
          <a:bodyPr wrap="square" rtlCol="0">
            <a:spAutoFit/>
          </a:bodyPr>
          <a:lstStyle/>
          <a:p>
            <a:r>
              <a:rPr lang="en-US" sz="1600" dirty="0"/>
              <a:t>Household</a:t>
            </a:r>
          </a:p>
          <a:p>
            <a:r>
              <a:rPr lang="en-US" sz="1600" dirty="0"/>
              <a:t>Intake/  outtake</a:t>
            </a:r>
          </a:p>
          <a:p>
            <a:r>
              <a:rPr lang="en-US" sz="1600" dirty="0"/>
              <a:t>forms</a:t>
            </a:r>
          </a:p>
          <a:p>
            <a:endParaRPr lang="en-US" sz="1600" dirty="0"/>
          </a:p>
        </p:txBody>
      </p:sp>
      <p:sp>
        <p:nvSpPr>
          <p:cNvPr id="20" name="TextBox 19" descr="Collection:  Annually&#10;&#10;Reporting:  Annually&#10;&#10;Verification: 20%&#10;">
            <a:extLst>
              <a:ext uri="{FF2B5EF4-FFF2-40B4-BE49-F238E27FC236}">
                <a16:creationId xmlns:a16="http://schemas.microsoft.com/office/drawing/2014/main" id="{F74E9AC0-7713-4262-BED2-5588D00CEB67}"/>
              </a:ext>
            </a:extLst>
          </p:cNvPr>
          <p:cNvSpPr txBox="1"/>
          <p:nvPr/>
        </p:nvSpPr>
        <p:spPr>
          <a:xfrm>
            <a:off x="8819598" y="1859339"/>
            <a:ext cx="1377997" cy="2308324"/>
          </a:xfrm>
          <a:prstGeom prst="rect">
            <a:avLst/>
          </a:prstGeom>
          <a:noFill/>
        </p:spPr>
        <p:txBody>
          <a:bodyPr wrap="square" rtlCol="0">
            <a:spAutoFit/>
          </a:bodyPr>
          <a:lstStyle/>
          <a:p>
            <a:r>
              <a:rPr lang="en-US" sz="1600" b="1" dirty="0"/>
              <a:t>Collection:  </a:t>
            </a:r>
            <a:r>
              <a:rPr lang="en-US" sz="1600" dirty="0"/>
              <a:t>Annually</a:t>
            </a:r>
          </a:p>
          <a:p>
            <a:endParaRPr lang="en-US" sz="1600" dirty="0"/>
          </a:p>
          <a:p>
            <a:r>
              <a:rPr lang="en-US" sz="1600" b="1" dirty="0"/>
              <a:t>Reporting</a:t>
            </a:r>
            <a:r>
              <a:rPr lang="en-US" sz="1600" dirty="0"/>
              <a:t>:  Annually</a:t>
            </a:r>
          </a:p>
          <a:p>
            <a:endParaRPr lang="en-US" sz="1600" dirty="0"/>
          </a:p>
          <a:p>
            <a:r>
              <a:rPr lang="en-US" sz="1600" b="1" dirty="0"/>
              <a:t>Verification</a:t>
            </a:r>
            <a:r>
              <a:rPr lang="en-US" sz="1600" dirty="0"/>
              <a:t>: 20%</a:t>
            </a:r>
          </a:p>
          <a:p>
            <a:endParaRPr lang="en-US" sz="1600" dirty="0"/>
          </a:p>
        </p:txBody>
      </p:sp>
      <p:grpSp>
        <p:nvGrpSpPr>
          <p:cNvPr id="2" name="Group 1">
            <a:extLst>
              <a:ext uri="{FF2B5EF4-FFF2-40B4-BE49-F238E27FC236}">
                <a16:creationId xmlns:a16="http://schemas.microsoft.com/office/drawing/2014/main" id="{8D388018-6DE2-48B7-A0D7-C9AE516D1823}"/>
              </a:ext>
              <a:ext uri="{C183D7F6-B498-43B3-948B-1728B52AA6E4}">
                <adec:decorative xmlns:adec="http://schemas.microsoft.com/office/drawing/2017/decorative" val="1"/>
              </a:ext>
            </a:extLst>
          </p:cNvPr>
          <p:cNvGrpSpPr/>
          <p:nvPr/>
        </p:nvGrpSpPr>
        <p:grpSpPr>
          <a:xfrm>
            <a:off x="10491204" y="1782395"/>
            <a:ext cx="1561586" cy="3018205"/>
            <a:chOff x="10181923" y="1782395"/>
            <a:chExt cx="1561586" cy="3018205"/>
          </a:xfrm>
        </p:grpSpPr>
        <p:sp>
          <p:nvSpPr>
            <p:cNvPr id="10" name="Rectangle 9">
              <a:extLst>
                <a:ext uri="{FF2B5EF4-FFF2-40B4-BE49-F238E27FC236}">
                  <a16:creationId xmlns:a16="http://schemas.microsoft.com/office/drawing/2014/main" id="{CDC5B03B-162A-446F-A444-6D693ED2BBE8}"/>
                </a:ext>
              </a:extLst>
            </p:cNvPr>
            <p:cNvSpPr/>
            <p:nvPr/>
          </p:nvSpPr>
          <p:spPr>
            <a:xfrm>
              <a:off x="10181923" y="1807086"/>
              <a:ext cx="1561586" cy="29935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1" name="TextBox 20" descr="Collection: Project Facilitators&#10;&#10;Reporting:  M&amp;E Specialist&#10;&#10;Assessment: &#10;M&amp;E Specialist &#10;">
              <a:extLst>
                <a:ext uri="{FF2B5EF4-FFF2-40B4-BE49-F238E27FC236}">
                  <a16:creationId xmlns:a16="http://schemas.microsoft.com/office/drawing/2014/main" id="{858AFE85-2B31-4636-BA32-4D23FF78D927}"/>
                </a:ext>
              </a:extLst>
            </p:cNvPr>
            <p:cNvSpPr txBox="1"/>
            <p:nvPr/>
          </p:nvSpPr>
          <p:spPr>
            <a:xfrm>
              <a:off x="10181923" y="1782395"/>
              <a:ext cx="1545257" cy="2554545"/>
            </a:xfrm>
            <a:prstGeom prst="rect">
              <a:avLst/>
            </a:prstGeom>
            <a:noFill/>
          </p:spPr>
          <p:txBody>
            <a:bodyPr wrap="square" rtlCol="0">
              <a:spAutoFit/>
            </a:bodyPr>
            <a:lstStyle/>
            <a:p>
              <a:r>
                <a:rPr lang="en-US" sz="1600" b="1" dirty="0"/>
                <a:t>Collection:</a:t>
              </a:r>
              <a:r>
                <a:rPr lang="en-US" sz="1600" dirty="0"/>
                <a:t> Project Facilitators</a:t>
              </a:r>
            </a:p>
            <a:p>
              <a:endParaRPr lang="en-US" sz="1600" dirty="0"/>
            </a:p>
            <a:p>
              <a:r>
                <a:rPr lang="en-US" sz="1600" b="1" dirty="0"/>
                <a:t>Reporting</a:t>
              </a:r>
              <a:r>
                <a:rPr lang="en-US" sz="1600" dirty="0"/>
                <a:t>:  M&amp;E Specialist</a:t>
              </a:r>
            </a:p>
            <a:p>
              <a:endParaRPr lang="en-US" sz="1600" dirty="0"/>
            </a:p>
            <a:p>
              <a:r>
                <a:rPr lang="en-US" sz="1600" b="1" dirty="0"/>
                <a:t>Assessment</a:t>
              </a:r>
              <a:r>
                <a:rPr lang="en-US" sz="1600" dirty="0"/>
                <a:t>: </a:t>
              </a:r>
            </a:p>
            <a:p>
              <a:r>
                <a:rPr lang="en-US" sz="1600" dirty="0"/>
                <a:t>M&amp;E Specialist </a:t>
              </a:r>
            </a:p>
            <a:p>
              <a:endParaRPr lang="en-US" sz="1600" dirty="0"/>
            </a:p>
          </p:txBody>
        </p:sp>
      </p:grpSp>
      <p:sp>
        <p:nvSpPr>
          <p:cNvPr id="12" name="Footer Placeholder 1">
            <a:extLst>
              <a:ext uri="{FF2B5EF4-FFF2-40B4-BE49-F238E27FC236}">
                <a16:creationId xmlns:a16="http://schemas.microsoft.com/office/drawing/2014/main" id="{E08E5A79-8DF9-4CE7-B3E6-2601DBC4D29F}"/>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68793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CA32CD-DAD7-A6F2-337D-846FECAA528C}"/>
              </a:ext>
            </a:extLst>
          </p:cNvPr>
          <p:cNvSpPr>
            <a:spLocks noGrp="1"/>
          </p:cNvSpPr>
          <p:nvPr>
            <p:ph type="ctrTitle"/>
          </p:nvPr>
        </p:nvSpPr>
        <p:spPr/>
        <p:txBody>
          <a:bodyPr>
            <a:normAutofit fontScale="90000"/>
          </a:bodyPr>
          <a:lstStyle/>
          <a:p>
            <a:r>
              <a:rPr lang="en-US" dirty="0"/>
              <a:t>PMP Elements: Responsibilities for Collection and Assessment </a:t>
            </a:r>
          </a:p>
        </p:txBody>
      </p:sp>
      <p:sp>
        <p:nvSpPr>
          <p:cNvPr id="3" name="Content Placeholder 2" descr="Who is collecting the data? &#10;Data collectors&#10;Field team&#10;&#10;Who is reporting the data? &#10;M&amp;E Officer&#10;&#10;Who is responsible for assessing and verifying the data (if relevant)?&#10;M&amp;E Officer&#10;">
            <a:extLst>
              <a:ext uri="{FF2B5EF4-FFF2-40B4-BE49-F238E27FC236}">
                <a16:creationId xmlns:a16="http://schemas.microsoft.com/office/drawing/2014/main" id="{D30557E8-53AC-450E-AF3B-7201CD84A8EE}"/>
              </a:ext>
            </a:extLst>
          </p:cNvPr>
          <p:cNvSpPr>
            <a:spLocks noGrp="1"/>
          </p:cNvSpPr>
          <p:nvPr>
            <p:ph sz="quarter" idx="13"/>
          </p:nvPr>
        </p:nvSpPr>
        <p:spPr/>
        <p:txBody>
          <a:bodyPr>
            <a:normAutofit lnSpcReduction="10000"/>
          </a:bodyPr>
          <a:lstStyle/>
          <a:p>
            <a:r>
              <a:rPr lang="en-US" dirty="0"/>
              <a:t>Who is collecting the data? </a:t>
            </a:r>
          </a:p>
          <a:p>
            <a:pPr lvl="1"/>
            <a:r>
              <a:rPr lang="en-US" dirty="0"/>
              <a:t>Data collectors</a:t>
            </a:r>
          </a:p>
          <a:p>
            <a:pPr lvl="1"/>
            <a:r>
              <a:rPr lang="en-US" dirty="0"/>
              <a:t>Field team</a:t>
            </a:r>
          </a:p>
          <a:p>
            <a:pPr lvl="1"/>
            <a:endParaRPr lang="en-US" dirty="0"/>
          </a:p>
          <a:p>
            <a:r>
              <a:rPr lang="en-US" dirty="0"/>
              <a:t>Who is reporting the data? </a:t>
            </a:r>
          </a:p>
          <a:p>
            <a:pPr lvl="1"/>
            <a:r>
              <a:rPr lang="en-US" dirty="0"/>
              <a:t>M&amp;E Officer</a:t>
            </a:r>
          </a:p>
          <a:p>
            <a:endParaRPr lang="en-US" dirty="0"/>
          </a:p>
          <a:p>
            <a:r>
              <a:rPr lang="en-US" dirty="0"/>
              <a:t>Who is responsible for assessing and verifying the data (if relevant)?</a:t>
            </a:r>
          </a:p>
          <a:p>
            <a:pPr lvl="1"/>
            <a:r>
              <a:rPr lang="en-US" dirty="0"/>
              <a:t>M&amp;E Officer</a:t>
            </a:r>
          </a:p>
          <a:p>
            <a:pPr marL="457200" lvl="1" indent="0">
              <a:buNone/>
            </a:pPr>
            <a:endParaRPr lang="en-US" dirty="0"/>
          </a:p>
        </p:txBody>
      </p:sp>
      <p:sp>
        <p:nvSpPr>
          <p:cNvPr id="2" name="Footer Placeholder 1">
            <a:extLst>
              <a:ext uri="{FF2B5EF4-FFF2-40B4-BE49-F238E27FC236}">
                <a16:creationId xmlns:a16="http://schemas.microsoft.com/office/drawing/2014/main" id="{68FE19B2-7F5E-43C9-A92F-8915FA46AD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088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PMP (cont. 5) ">
            <a:extLst>
              <a:ext uri="{FF2B5EF4-FFF2-40B4-BE49-F238E27FC236}">
                <a16:creationId xmlns:a16="http://schemas.microsoft.com/office/drawing/2014/main" id="{AA5A2B27-8A8B-43EF-AF60-BD11A6E41202}"/>
              </a:ext>
            </a:extLst>
          </p:cNvPr>
          <p:cNvSpPr>
            <a:spLocks noGrp="1"/>
          </p:cNvSpPr>
          <p:nvPr>
            <p:ph type="ctrTitle"/>
          </p:nvPr>
        </p:nvSpPr>
        <p:spPr>
          <a:xfrm>
            <a:off x="594360" y="-331907"/>
            <a:ext cx="6911340" cy="961175"/>
          </a:xfrm>
        </p:spPr>
        <p:txBody>
          <a:bodyPr>
            <a:normAutofit/>
          </a:bodyPr>
          <a:lstStyle/>
          <a:p>
            <a:pPr algn="l"/>
            <a:r>
              <a:rPr lang="en-US" sz="4000" dirty="0"/>
              <a:t>Example PMP (cont. 5) </a:t>
            </a:r>
          </a:p>
        </p:txBody>
      </p:sp>
      <p:pic>
        <p:nvPicPr>
          <p:cNvPr id="3" name="Picture 2" descr="Example PMP--detailed table with very small text. Columns indicating Indicator, Indicator Definition, Classification and Unit of Measurement, Disaggregation, Data Collection Instrument, Frequency of Collection, Reporting and Verification, and Responsibility for collection and assessment. ">
            <a:extLst>
              <a:ext uri="{FF2B5EF4-FFF2-40B4-BE49-F238E27FC236}">
                <a16:creationId xmlns:a16="http://schemas.microsoft.com/office/drawing/2014/main" id="{365F86DF-A717-45F3-A234-69944AACE2D3}"/>
              </a:ext>
            </a:extLst>
          </p:cNvPr>
          <p:cNvPicPr>
            <a:picLocks noChangeAspect="1"/>
          </p:cNvPicPr>
          <p:nvPr/>
        </p:nvPicPr>
        <p:blipFill rotWithShape="1">
          <a:blip r:embed="rId3"/>
          <a:srcRect l="7941" t="21843" r="57912" b="11020"/>
          <a:stretch/>
        </p:blipFill>
        <p:spPr>
          <a:xfrm>
            <a:off x="544717" y="629268"/>
            <a:ext cx="11102566" cy="6139406"/>
          </a:xfrm>
          <a:prstGeom prst="rect">
            <a:avLst/>
          </a:prstGeom>
        </p:spPr>
      </p:pic>
      <p:sp>
        <p:nvSpPr>
          <p:cNvPr id="2" name="TextBox 1">
            <a:extLst>
              <a:ext uri="{FF2B5EF4-FFF2-40B4-BE49-F238E27FC236}">
                <a16:creationId xmlns:a16="http://schemas.microsoft.com/office/drawing/2014/main" id="{3F191A5A-12D4-436F-923D-616243CE63C7}"/>
              </a:ext>
            </a:extLst>
          </p:cNvPr>
          <p:cNvSpPr txBox="1"/>
          <p:nvPr/>
        </p:nvSpPr>
        <p:spPr>
          <a:xfrm>
            <a:off x="7071360" y="2225040"/>
            <a:ext cx="1112805" cy="261610"/>
          </a:xfrm>
          <a:prstGeom prst="rect">
            <a:avLst/>
          </a:prstGeom>
          <a:noFill/>
        </p:spPr>
        <p:txBody>
          <a:bodyPr wrap="none" rtlCol="0">
            <a:spAutoFit/>
          </a:bodyPr>
          <a:lstStyle/>
          <a:p>
            <a:r>
              <a:rPr lang="en-US" sz="1100" dirty="0"/>
              <a:t>Question 9 &amp; 10</a:t>
            </a:r>
          </a:p>
        </p:txBody>
      </p:sp>
    </p:spTree>
    <p:extLst>
      <p:ext uri="{BB962C8B-B14F-4D97-AF65-F5344CB8AC3E}">
        <p14:creationId xmlns:p14="http://schemas.microsoft.com/office/powerpoint/2010/main" val="12941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oles and Responsibilities for Indicators &amp; PMP">
            <a:extLst>
              <a:ext uri="{FF2B5EF4-FFF2-40B4-BE49-F238E27FC236}">
                <a16:creationId xmlns:a16="http://schemas.microsoft.com/office/drawing/2014/main" id="{AAF23279-E8B1-4737-B0E8-68D20D4BD5AC}"/>
              </a:ext>
            </a:extLst>
          </p:cNvPr>
          <p:cNvSpPr>
            <a:spLocks noGrp="1"/>
          </p:cNvSpPr>
          <p:nvPr>
            <p:ph type="title"/>
          </p:nvPr>
        </p:nvSpPr>
        <p:spPr>
          <a:xfrm>
            <a:off x="471892" y="0"/>
            <a:ext cx="11126296" cy="1325563"/>
          </a:xfrm>
        </p:spPr>
        <p:txBody>
          <a:bodyPr/>
          <a:lstStyle/>
          <a:p>
            <a:r>
              <a:rPr lang="en-US" dirty="0"/>
              <a:t>Roles and Responsibilities for Indicators &amp; PMP</a:t>
            </a:r>
          </a:p>
        </p:txBody>
      </p:sp>
      <p:sp>
        <p:nvSpPr>
          <p:cNvPr id="15" name="Rectangle 14" descr="Grantee">
            <a:extLst>
              <a:ext uri="{FF2B5EF4-FFF2-40B4-BE49-F238E27FC236}">
                <a16:creationId xmlns:a16="http://schemas.microsoft.com/office/drawing/2014/main" id="{92DE8914-76CB-4D1A-88D2-2C83974BF4CE}"/>
              </a:ext>
            </a:extLst>
          </p:cNvPr>
          <p:cNvSpPr/>
          <p:nvPr/>
        </p:nvSpPr>
        <p:spPr>
          <a:xfrm>
            <a:off x="593812" y="1229229"/>
            <a:ext cx="10685206" cy="4460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buNone/>
            </a:pPr>
            <a:r>
              <a:rPr lang="en-US" sz="2400" b="1" dirty="0"/>
              <a:t>Grantee</a:t>
            </a:r>
          </a:p>
        </p:txBody>
      </p:sp>
      <p:sp>
        <p:nvSpPr>
          <p:cNvPr id="9" name="Content Placeholder 3" descr="Develop draft indicators and PMP as part of CMEP (potentially in CMEP workshop)&#10;Incorporate ILAB feedback into final Indicators and PMP&#10;Collect and report indicator data throughout the life of the project&#10;As needed, update indicators and PMP throughout the life of the project &#10;">
            <a:extLst>
              <a:ext uri="{FF2B5EF4-FFF2-40B4-BE49-F238E27FC236}">
                <a16:creationId xmlns:a16="http://schemas.microsoft.com/office/drawing/2014/main" id="{20A517F6-2A43-4A2F-8C79-739B2C4A4747}"/>
              </a:ext>
            </a:extLst>
          </p:cNvPr>
          <p:cNvSpPr txBox="1">
            <a:spLocks/>
          </p:cNvSpPr>
          <p:nvPr/>
        </p:nvSpPr>
        <p:spPr>
          <a:xfrm>
            <a:off x="184697" y="1675252"/>
            <a:ext cx="11413491" cy="1733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pPr>
            <a:r>
              <a:rPr lang="en-US" dirty="0"/>
              <a:t>Develop draft indicators and PMP as part of </a:t>
            </a:r>
            <a:r>
              <a:rPr lang="en-US" dirty="0" err="1"/>
              <a:t>CMEP</a:t>
            </a:r>
            <a:r>
              <a:rPr lang="en-US" dirty="0"/>
              <a:t> (potentially in </a:t>
            </a:r>
            <a:r>
              <a:rPr lang="en-US" dirty="0" err="1"/>
              <a:t>CMEP</a:t>
            </a:r>
            <a:r>
              <a:rPr lang="en-US" dirty="0"/>
              <a:t> workshop)</a:t>
            </a:r>
          </a:p>
          <a:p>
            <a:pPr lvl="1"/>
            <a:r>
              <a:rPr lang="en-US" dirty="0"/>
              <a:t>Incorporate ILAB feedback into final Indicators and PMP</a:t>
            </a:r>
          </a:p>
          <a:p>
            <a:pPr lvl="1"/>
            <a:r>
              <a:rPr lang="en-US" dirty="0"/>
              <a:t>Collect and report indicator data throughout the life of the project</a:t>
            </a:r>
          </a:p>
          <a:p>
            <a:pPr lvl="1"/>
            <a:r>
              <a:rPr lang="en-US" dirty="0"/>
              <a:t>As needed, update indicators and PMP throughout the life of the project </a:t>
            </a:r>
          </a:p>
        </p:txBody>
      </p:sp>
      <p:sp>
        <p:nvSpPr>
          <p:cNvPr id="5" name="Rectangle 4" descr="ILAB staff">
            <a:extLst>
              <a:ext uri="{FF2B5EF4-FFF2-40B4-BE49-F238E27FC236}">
                <a16:creationId xmlns:a16="http://schemas.microsoft.com/office/drawing/2014/main" id="{801331BF-8AAA-4787-93B1-98D7B5999463}"/>
              </a:ext>
            </a:extLst>
          </p:cNvPr>
          <p:cNvSpPr/>
          <p:nvPr/>
        </p:nvSpPr>
        <p:spPr>
          <a:xfrm>
            <a:off x="631723" y="3409063"/>
            <a:ext cx="10685206"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indent="0">
              <a:spcAft>
                <a:spcPts val="600"/>
              </a:spcAft>
              <a:buNone/>
            </a:pPr>
            <a:r>
              <a:rPr lang="en-US" sz="2400" b="1" dirty="0">
                <a:solidFill>
                  <a:schemeClr val="tx1"/>
                </a:solidFill>
              </a:rPr>
              <a:t>ILAB Staff</a:t>
            </a:r>
          </a:p>
        </p:txBody>
      </p:sp>
      <p:sp>
        <p:nvSpPr>
          <p:cNvPr id="4" name="Content Placeholder 3" descr="&#10;Participate in CMEP workshop or development of CMEP (including indicators and PMP) &#10;Review and provide feedback on draft indicators developed by grantee&#10;Review PMP and data collection processes &#10;During implementation, review indicators and data for decision making&#10;">
            <a:extLst>
              <a:ext uri="{FF2B5EF4-FFF2-40B4-BE49-F238E27FC236}">
                <a16:creationId xmlns:a16="http://schemas.microsoft.com/office/drawing/2014/main" id="{6B287E07-637B-4520-AB92-AED1CF8CD357}"/>
              </a:ext>
            </a:extLst>
          </p:cNvPr>
          <p:cNvSpPr>
            <a:spLocks noGrp="1"/>
          </p:cNvSpPr>
          <p:nvPr>
            <p:ph idx="1"/>
          </p:nvPr>
        </p:nvSpPr>
        <p:spPr>
          <a:xfrm>
            <a:off x="207005" y="3571874"/>
            <a:ext cx="12019719" cy="2190751"/>
          </a:xfrm>
        </p:spPr>
        <p:txBody>
          <a:bodyPr>
            <a:normAutofit/>
          </a:bodyPr>
          <a:lstStyle/>
          <a:p>
            <a:pPr marL="457200" lvl="1" indent="0">
              <a:buNone/>
            </a:pPr>
            <a:endParaRPr lang="en-US" dirty="0"/>
          </a:p>
          <a:p>
            <a:pPr lvl="1"/>
            <a:r>
              <a:rPr lang="en-US" dirty="0"/>
              <a:t>Participate in CMEP workshop or development of CMEP (including indicators and PMP) </a:t>
            </a:r>
          </a:p>
          <a:p>
            <a:pPr lvl="1"/>
            <a:r>
              <a:rPr lang="en-US" dirty="0"/>
              <a:t>Review and provide feedback on draft indicators developed by grantee</a:t>
            </a:r>
          </a:p>
          <a:p>
            <a:pPr lvl="1"/>
            <a:r>
              <a:rPr lang="en-US" dirty="0"/>
              <a:t>Review PMP and data collection processes </a:t>
            </a:r>
          </a:p>
          <a:p>
            <a:pPr lvl="1"/>
            <a:r>
              <a:rPr lang="en-US" dirty="0"/>
              <a:t>During implementation, review indicators and data for decision making</a:t>
            </a:r>
          </a:p>
          <a:p>
            <a:pPr lvl="1"/>
            <a:endParaRPr lang="en-US" dirty="0"/>
          </a:p>
        </p:txBody>
      </p:sp>
      <p:sp>
        <p:nvSpPr>
          <p:cNvPr id="2" name="Footer Placeholder 1">
            <a:extLst>
              <a:ext uri="{FF2B5EF4-FFF2-40B4-BE49-F238E27FC236}">
                <a16:creationId xmlns:a16="http://schemas.microsoft.com/office/drawing/2014/main" id="{38582365-F052-4792-A10C-8BAF82E577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7188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 dur="500"/>
                                        <p:tgtEl>
                                          <p:spTgt spid="4">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nowledge Check">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a:t>Knowledge Check</a:t>
            </a:r>
          </a:p>
        </p:txBody>
      </p:sp>
    </p:spTree>
    <p:extLst>
      <p:ext uri="{BB962C8B-B14F-4D97-AF65-F5344CB8AC3E}">
        <p14:creationId xmlns:p14="http://schemas.microsoft.com/office/powerpoint/2010/main" val="315530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1: Indicators ">
            <a:extLst>
              <a:ext uri="{FF2B5EF4-FFF2-40B4-BE49-F238E27FC236}">
                <a16:creationId xmlns:a16="http://schemas.microsoft.com/office/drawing/2014/main" id="{8C29A560-DCA1-4795-B667-0A6CD0F65DA3}"/>
              </a:ext>
            </a:extLst>
          </p:cNvPr>
          <p:cNvSpPr>
            <a:spLocks noGrp="1"/>
          </p:cNvSpPr>
          <p:nvPr>
            <p:ph type="title"/>
          </p:nvPr>
        </p:nvSpPr>
        <p:spPr>
          <a:xfrm>
            <a:off x="389965" y="0"/>
            <a:ext cx="10406622" cy="1325563"/>
          </a:xfrm>
        </p:spPr>
        <p:txBody>
          <a:bodyPr/>
          <a:lstStyle/>
          <a:p>
            <a:r>
              <a:rPr lang="en-US" dirty="0"/>
              <a:t>Question 1: Indicators </a:t>
            </a:r>
          </a:p>
        </p:txBody>
      </p:sp>
      <p:sp>
        <p:nvSpPr>
          <p:cNvPr id="5" name="Content Placeholder 4" descr="Which of the following is NOT a benefit of performance indicators?&#10;&#10;Describe how to recognize success &#10;Provide clarity about what is to be achieved&#10;Provide objective performance data and facilitates decision-making &#10;Communicate achievements &#10;Explain why performance is above or below expectations &#10;">
            <a:extLst>
              <a:ext uri="{FF2B5EF4-FFF2-40B4-BE49-F238E27FC236}">
                <a16:creationId xmlns:a16="http://schemas.microsoft.com/office/drawing/2014/main" id="{BD3A6E55-1922-4F15-8C76-75BE6FF896E3}"/>
              </a:ext>
            </a:extLst>
          </p:cNvPr>
          <p:cNvSpPr>
            <a:spLocks noGrp="1"/>
          </p:cNvSpPr>
          <p:nvPr>
            <p:ph idx="1"/>
          </p:nvPr>
        </p:nvSpPr>
        <p:spPr>
          <a:xfrm>
            <a:off x="509587" y="1239838"/>
            <a:ext cx="11163300" cy="4732338"/>
          </a:xfrm>
        </p:spPr>
        <p:txBody>
          <a:bodyPr>
            <a:normAutofit/>
          </a:bodyPr>
          <a:lstStyle/>
          <a:p>
            <a:pPr marL="0" indent="0">
              <a:buNone/>
            </a:pPr>
            <a:r>
              <a:rPr lang="en-US" sz="3600" b="1" dirty="0"/>
              <a:t>Which of the following is </a:t>
            </a:r>
            <a:r>
              <a:rPr lang="en-US" sz="3600" b="1" u="sng" dirty="0"/>
              <a:t>NOT</a:t>
            </a:r>
            <a:r>
              <a:rPr lang="en-US" sz="3600" b="1" dirty="0"/>
              <a:t> a benefit of performance indicators?</a:t>
            </a:r>
          </a:p>
          <a:p>
            <a:pPr marL="0" indent="0">
              <a:buNone/>
            </a:pPr>
            <a:endParaRPr lang="en-US" sz="1600" b="1" dirty="0"/>
          </a:p>
          <a:p>
            <a:r>
              <a:rPr lang="en-US" sz="3200" dirty="0"/>
              <a:t>Describe how to recognize success </a:t>
            </a:r>
          </a:p>
          <a:p>
            <a:r>
              <a:rPr lang="en-US" sz="3200" dirty="0"/>
              <a:t>Provide clarity about what is to be achieved</a:t>
            </a:r>
          </a:p>
          <a:p>
            <a:r>
              <a:rPr lang="en-US" sz="3200" dirty="0"/>
              <a:t>Provide objective performance data and facilitates decision-making </a:t>
            </a:r>
          </a:p>
          <a:p>
            <a:r>
              <a:rPr lang="en-US" sz="3200" dirty="0"/>
              <a:t>Communicate achievements </a:t>
            </a:r>
          </a:p>
          <a:p>
            <a:r>
              <a:rPr lang="en-US" sz="3200" dirty="0"/>
              <a:t>Explain why performance is above or below expectations </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2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2: Indicators ">
            <a:extLst>
              <a:ext uri="{FF2B5EF4-FFF2-40B4-BE49-F238E27FC236}">
                <a16:creationId xmlns:a16="http://schemas.microsoft.com/office/drawing/2014/main" id="{8C29A560-DCA1-4795-B667-0A6CD0F65DA3}"/>
              </a:ext>
            </a:extLst>
          </p:cNvPr>
          <p:cNvSpPr>
            <a:spLocks noGrp="1"/>
          </p:cNvSpPr>
          <p:nvPr>
            <p:ph type="title"/>
          </p:nvPr>
        </p:nvSpPr>
        <p:spPr>
          <a:xfrm>
            <a:off x="481012" y="107950"/>
            <a:ext cx="10515600" cy="1325563"/>
          </a:xfrm>
        </p:spPr>
        <p:txBody>
          <a:bodyPr/>
          <a:lstStyle/>
          <a:p>
            <a:r>
              <a:rPr lang="en-US" dirty="0"/>
              <a:t>Question 2: Indicators </a:t>
            </a:r>
          </a:p>
        </p:txBody>
      </p:sp>
      <p:sp>
        <p:nvSpPr>
          <p:cNvPr id="5" name="Content Placeholder 4" descr="Which of the following is NOT a characteristic of a good indicator?&#10;&#10;Practical &#10;Subjective&#10;Direct &#10;Adequate &#10;">
            <a:extLst>
              <a:ext uri="{FF2B5EF4-FFF2-40B4-BE49-F238E27FC236}">
                <a16:creationId xmlns:a16="http://schemas.microsoft.com/office/drawing/2014/main" id="{BD3A6E55-1922-4F15-8C76-75BE6FF896E3}"/>
              </a:ext>
            </a:extLst>
          </p:cNvPr>
          <p:cNvSpPr>
            <a:spLocks noGrp="1"/>
          </p:cNvSpPr>
          <p:nvPr>
            <p:ph idx="1"/>
          </p:nvPr>
        </p:nvSpPr>
        <p:spPr>
          <a:xfrm>
            <a:off x="523875" y="1425575"/>
            <a:ext cx="10515600" cy="4351338"/>
          </a:xfrm>
        </p:spPr>
        <p:txBody>
          <a:bodyPr/>
          <a:lstStyle/>
          <a:p>
            <a:pPr marL="0" indent="0">
              <a:buNone/>
            </a:pPr>
            <a:r>
              <a:rPr lang="en-US" sz="3600" b="1" dirty="0"/>
              <a:t>Which of the following is </a:t>
            </a:r>
            <a:r>
              <a:rPr lang="en-US" sz="3600" b="1" u="sng" dirty="0"/>
              <a:t>NOT</a:t>
            </a:r>
            <a:r>
              <a:rPr lang="en-US" sz="3600" b="1" dirty="0"/>
              <a:t> a characteristic of a good indicator?</a:t>
            </a:r>
          </a:p>
          <a:p>
            <a:pPr marL="0" indent="0">
              <a:buNone/>
            </a:pPr>
            <a:endParaRPr lang="en-US" sz="1600" dirty="0"/>
          </a:p>
          <a:p>
            <a:r>
              <a:rPr lang="en-US" sz="3200" dirty="0"/>
              <a:t>Practical </a:t>
            </a:r>
          </a:p>
          <a:p>
            <a:r>
              <a:rPr lang="en-US" sz="3200" dirty="0"/>
              <a:t>Subjective</a:t>
            </a:r>
          </a:p>
          <a:p>
            <a:r>
              <a:rPr lang="en-US" sz="3200" dirty="0"/>
              <a:t>Direct </a:t>
            </a:r>
          </a:p>
          <a:p>
            <a:r>
              <a:rPr lang="en-US" sz="3200" dirty="0"/>
              <a:t>Adequate </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419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3: Indicators  ">
            <a:extLst>
              <a:ext uri="{FF2B5EF4-FFF2-40B4-BE49-F238E27FC236}">
                <a16:creationId xmlns:a16="http://schemas.microsoft.com/office/drawing/2014/main" id="{8C29A560-DCA1-4795-B667-0A6CD0F65DA3}"/>
              </a:ext>
            </a:extLst>
          </p:cNvPr>
          <p:cNvSpPr>
            <a:spLocks noGrp="1"/>
          </p:cNvSpPr>
          <p:nvPr>
            <p:ph type="title"/>
          </p:nvPr>
        </p:nvSpPr>
        <p:spPr>
          <a:xfrm>
            <a:off x="591671" y="0"/>
            <a:ext cx="10291727" cy="1325563"/>
          </a:xfrm>
        </p:spPr>
        <p:txBody>
          <a:bodyPr/>
          <a:lstStyle/>
          <a:p>
            <a:r>
              <a:rPr lang="en-US" dirty="0"/>
              <a:t>Question 3: Indicators  </a:t>
            </a:r>
          </a:p>
        </p:txBody>
      </p:sp>
      <p:sp>
        <p:nvSpPr>
          <p:cNvPr id="4" name="TextBox 3" descr="Which of the following is an indicator? &#10;&#10;Increased community support for girls' education &#10;Expanded outreach and communications &#10;Facility inspections by regulators conducted &#10;Portion of children in target community involved in worst forms of child labor&#10;">
            <a:extLst>
              <a:ext uri="{FF2B5EF4-FFF2-40B4-BE49-F238E27FC236}">
                <a16:creationId xmlns:a16="http://schemas.microsoft.com/office/drawing/2014/main" id="{CFC18FCC-AB87-4AC1-844D-A41BE92CF2EE}"/>
              </a:ext>
            </a:extLst>
          </p:cNvPr>
          <p:cNvSpPr txBox="1"/>
          <p:nvPr/>
        </p:nvSpPr>
        <p:spPr>
          <a:xfrm>
            <a:off x="726142" y="1257301"/>
            <a:ext cx="10546909" cy="5339923"/>
          </a:xfrm>
          <a:prstGeom prst="rect">
            <a:avLst/>
          </a:prstGeom>
          <a:noFill/>
        </p:spPr>
        <p:txBody>
          <a:bodyPr wrap="square" rtlCol="0">
            <a:spAutoFit/>
          </a:bodyPr>
          <a:lstStyle/>
          <a:p>
            <a:r>
              <a:rPr lang="en-US" sz="3600" b="1" dirty="0"/>
              <a:t>Which of the following is an indicator? </a:t>
            </a:r>
          </a:p>
          <a:p>
            <a:endParaRPr lang="en-US" sz="1100" dirty="0"/>
          </a:p>
          <a:p>
            <a:pPr marL="514350" indent="-514350">
              <a:lnSpc>
                <a:spcPct val="150000"/>
              </a:lnSpc>
              <a:buFont typeface="+mj-lt"/>
              <a:buAutoNum type="arabicPeriod"/>
            </a:pPr>
            <a:r>
              <a:rPr lang="en-US" sz="2800" dirty="0"/>
              <a:t>Increased community support for girls' education </a:t>
            </a:r>
          </a:p>
          <a:p>
            <a:pPr marL="514350" indent="-514350">
              <a:lnSpc>
                <a:spcPct val="150000"/>
              </a:lnSpc>
              <a:buFont typeface="+mj-lt"/>
              <a:buAutoNum type="arabicPeriod"/>
            </a:pPr>
            <a:r>
              <a:rPr lang="en-US" sz="2800" dirty="0"/>
              <a:t>Expanded outreach and communications </a:t>
            </a:r>
          </a:p>
          <a:p>
            <a:pPr marL="514350" indent="-514350">
              <a:lnSpc>
                <a:spcPct val="150000"/>
              </a:lnSpc>
              <a:buFont typeface="+mj-lt"/>
              <a:buAutoNum type="arabicPeriod"/>
            </a:pPr>
            <a:r>
              <a:rPr lang="en-US" sz="2800" dirty="0"/>
              <a:t>Facility inspections by regulators conducted </a:t>
            </a:r>
          </a:p>
          <a:p>
            <a:pPr marL="514350" indent="-514350">
              <a:buFont typeface="+mj-lt"/>
              <a:buAutoNum type="arabicPeriod"/>
            </a:pPr>
            <a:r>
              <a:rPr lang="en-US" sz="2800" dirty="0"/>
              <a:t>Portion of children in target community involved in worst forms of child labor</a:t>
            </a:r>
          </a:p>
          <a:p>
            <a:endParaRPr lang="en-US" sz="2800" dirty="0"/>
          </a:p>
          <a:p>
            <a:endParaRPr lang="en-US" sz="2800" dirty="0"/>
          </a:p>
          <a:p>
            <a:endParaRPr lang="en-US" sz="2800" dirty="0"/>
          </a:p>
          <a:p>
            <a:endParaRPr lang="en-US" sz="2800" dirty="0"/>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7156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4: Indicators ">
            <a:extLst>
              <a:ext uri="{FF2B5EF4-FFF2-40B4-BE49-F238E27FC236}">
                <a16:creationId xmlns:a16="http://schemas.microsoft.com/office/drawing/2014/main" id="{8C29A560-DCA1-4795-B667-0A6CD0F65DA3}"/>
              </a:ext>
            </a:extLst>
          </p:cNvPr>
          <p:cNvSpPr>
            <a:spLocks noGrp="1"/>
          </p:cNvSpPr>
          <p:nvPr>
            <p:ph type="title"/>
          </p:nvPr>
        </p:nvSpPr>
        <p:spPr>
          <a:xfrm>
            <a:off x="481012" y="0"/>
            <a:ext cx="10515600" cy="1325563"/>
          </a:xfrm>
        </p:spPr>
        <p:txBody>
          <a:bodyPr/>
          <a:lstStyle/>
          <a:p>
            <a:r>
              <a:rPr lang="en-US" dirty="0"/>
              <a:t>Question 4: Indicators </a:t>
            </a:r>
          </a:p>
        </p:txBody>
      </p:sp>
      <p:sp>
        <p:nvSpPr>
          <p:cNvPr id="9" name="TextBox 8">
            <a:extLst>
              <a:ext uri="{FF2B5EF4-FFF2-40B4-BE49-F238E27FC236}">
                <a16:creationId xmlns:a16="http://schemas.microsoft.com/office/drawing/2014/main" id="{627E2D93-87A3-45A4-984D-A975E036F834}"/>
              </a:ext>
            </a:extLst>
          </p:cNvPr>
          <p:cNvSpPr txBox="1"/>
          <p:nvPr/>
        </p:nvSpPr>
        <p:spPr>
          <a:xfrm>
            <a:off x="762000" y="2252662"/>
            <a:ext cx="9272090"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800" dirty="0"/>
              <a:t>Increased formal employment for youth in target communities</a:t>
            </a:r>
          </a:p>
        </p:txBody>
      </p:sp>
      <p:sp>
        <p:nvSpPr>
          <p:cNvPr id="8" name="Content Placeholder 7" descr="Which of the following appears to be the most direct indicator of the following result? &#10;&#10;&#10;Number of youth who participate in the vocational training &#10;Number of youth who attend job fairs &#10;Number of youth who attain formal employment for at least 3 months &#10;Percentage of youth in vocational training program that get a job after the program ends&#10;">
            <a:extLst>
              <a:ext uri="{FF2B5EF4-FFF2-40B4-BE49-F238E27FC236}">
                <a16:creationId xmlns:a16="http://schemas.microsoft.com/office/drawing/2014/main" id="{293B2F27-43BD-46A5-931E-8CE8FB7F3E1B}"/>
              </a:ext>
            </a:extLst>
          </p:cNvPr>
          <p:cNvSpPr>
            <a:spLocks noGrp="1"/>
          </p:cNvSpPr>
          <p:nvPr>
            <p:ph idx="1"/>
          </p:nvPr>
        </p:nvSpPr>
        <p:spPr>
          <a:xfrm>
            <a:off x="652462" y="1268412"/>
            <a:ext cx="10515600" cy="5032375"/>
          </a:xfrm>
        </p:spPr>
        <p:txBody>
          <a:bodyPr>
            <a:normAutofit/>
          </a:bodyPr>
          <a:lstStyle/>
          <a:p>
            <a:pPr marL="0" indent="0">
              <a:buNone/>
            </a:pPr>
            <a:r>
              <a:rPr lang="en-US" b="1" dirty="0"/>
              <a:t>Which of the following appears to be the most direct indicator of the following result? </a:t>
            </a:r>
          </a:p>
          <a:p>
            <a:pPr marL="0" indent="0">
              <a:buNone/>
            </a:pPr>
            <a:endParaRPr lang="en-US" b="1" dirty="0"/>
          </a:p>
          <a:p>
            <a:pPr marL="0" indent="0">
              <a:buNone/>
            </a:pPr>
            <a:endParaRPr lang="en-US" b="1" dirty="0"/>
          </a:p>
          <a:p>
            <a:r>
              <a:rPr lang="en-US" dirty="0"/>
              <a:t>Number of youth who participate in the vocational training </a:t>
            </a:r>
          </a:p>
          <a:p>
            <a:r>
              <a:rPr lang="en-US" dirty="0"/>
              <a:t>Number of youth who attend job fairs </a:t>
            </a:r>
          </a:p>
          <a:p>
            <a:r>
              <a:rPr lang="en-US" dirty="0"/>
              <a:t>Number of youth who attain formal employment for at least 3 months </a:t>
            </a:r>
          </a:p>
          <a:p>
            <a:r>
              <a:rPr lang="en-US" dirty="0"/>
              <a:t>Percentage of youth in vocational training program that get a job after the program ends</a:t>
            </a:r>
          </a:p>
          <a:p>
            <a:pPr marL="0" indent="0">
              <a:buNone/>
            </a:pPr>
            <a:endParaRPr lang="en-US" b="1" dirty="0"/>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471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8">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at are the Benefits of Indicators? ">
            <a:extLst>
              <a:ext uri="{FF2B5EF4-FFF2-40B4-BE49-F238E27FC236}">
                <a16:creationId xmlns:a16="http://schemas.microsoft.com/office/drawing/2014/main" id="{AA5A2B27-8A8B-43EF-AF60-BD11A6E41202}"/>
              </a:ext>
            </a:extLst>
          </p:cNvPr>
          <p:cNvSpPr>
            <a:spLocks noGrp="1"/>
          </p:cNvSpPr>
          <p:nvPr>
            <p:ph type="ctrTitle"/>
          </p:nvPr>
        </p:nvSpPr>
        <p:spPr>
          <a:xfrm>
            <a:off x="537876" y="107603"/>
            <a:ext cx="10577453" cy="961175"/>
          </a:xfrm>
        </p:spPr>
        <p:txBody>
          <a:bodyPr>
            <a:normAutofit/>
          </a:bodyPr>
          <a:lstStyle/>
          <a:p>
            <a:pPr algn="l"/>
            <a:r>
              <a:rPr lang="en-US" sz="4400" dirty="0"/>
              <a:t>What are the Benefits of Indicators? </a:t>
            </a:r>
          </a:p>
        </p:txBody>
      </p:sp>
      <p:sp>
        <p:nvSpPr>
          <p:cNvPr id="3" name="Content Placeholder 2" descr="Describe how to recognize success.&#10;&#10;Provide clarity about what is to be achieved. &#10;&#10;Provide objective performance data and facilitates decision-making.&#10;Communicate achievements.&#10;">
            <a:extLst>
              <a:ext uri="{FF2B5EF4-FFF2-40B4-BE49-F238E27FC236}">
                <a16:creationId xmlns:a16="http://schemas.microsoft.com/office/drawing/2014/main" id="{899D53A3-0873-4795-B6D8-E299669A3614}"/>
              </a:ext>
              <a:ext uri="{C183D7F6-B498-43B3-948B-1728B52AA6E4}">
                <adec:decorative xmlns:adec="http://schemas.microsoft.com/office/drawing/2017/decorative" val="0"/>
              </a:ext>
            </a:extLst>
          </p:cNvPr>
          <p:cNvSpPr>
            <a:spLocks noGrp="1"/>
          </p:cNvSpPr>
          <p:nvPr>
            <p:ph sz="quarter" idx="13"/>
          </p:nvPr>
        </p:nvSpPr>
        <p:spPr>
          <a:xfrm>
            <a:off x="501201" y="1448903"/>
            <a:ext cx="10614128" cy="2186395"/>
          </a:xfrm>
        </p:spPr>
        <p:txBody>
          <a:bodyPr/>
          <a:lstStyle/>
          <a:p>
            <a:pPr marL="344488" indent="-342900" eaLnBrk="1" hangingPunct="1">
              <a:spcBef>
                <a:spcPct val="0"/>
              </a:spcBef>
              <a:buFont typeface="Arial" panose="020B0604020202020204" pitchFamily="34" charset="0"/>
              <a:buChar char="•"/>
            </a:pPr>
            <a:r>
              <a:rPr lang="en-US" altLang="en-US" dirty="0"/>
              <a:t>Describe how to recognize success.</a:t>
            </a:r>
          </a:p>
          <a:p>
            <a:pPr marL="344488" indent="-342900" eaLnBrk="1" hangingPunct="1">
              <a:spcBef>
                <a:spcPct val="0"/>
              </a:spcBef>
              <a:buFont typeface="Arial" panose="020B0604020202020204" pitchFamily="34" charset="0"/>
              <a:buChar char="•"/>
            </a:pPr>
            <a:endParaRPr lang="en-US" altLang="en-US" sz="1000" dirty="0"/>
          </a:p>
          <a:p>
            <a:pPr marL="344488" indent="-342900">
              <a:spcBef>
                <a:spcPct val="0"/>
              </a:spcBef>
              <a:buFont typeface="Arial" panose="020B0604020202020204" pitchFamily="34" charset="0"/>
              <a:buChar char="•"/>
            </a:pPr>
            <a:r>
              <a:rPr lang="en-US" altLang="en-US" dirty="0"/>
              <a:t>Provide clarity about what is to be achieved. </a:t>
            </a:r>
          </a:p>
          <a:p>
            <a:pPr marL="344488" indent="-342900">
              <a:spcBef>
                <a:spcPct val="0"/>
              </a:spcBef>
              <a:buFont typeface="Arial" panose="020B0604020202020204" pitchFamily="34" charset="0"/>
              <a:buChar char="•"/>
            </a:pPr>
            <a:endParaRPr lang="en-US" altLang="en-US" sz="1000" dirty="0"/>
          </a:p>
          <a:p>
            <a:pPr marL="344488" indent="-342900" eaLnBrk="1" hangingPunct="1">
              <a:spcBef>
                <a:spcPct val="0"/>
              </a:spcBef>
              <a:buFont typeface="Arial" panose="020B0604020202020204" pitchFamily="34" charset="0"/>
              <a:buChar char="•"/>
            </a:pPr>
            <a:r>
              <a:rPr lang="en-US" altLang="en-US" dirty="0"/>
              <a:t>Provide objective performance data and facilitates decision-making.</a:t>
            </a:r>
          </a:p>
          <a:p>
            <a:pPr marL="344488" indent="-342900">
              <a:buSzPct val="97000"/>
              <a:buFont typeface="Arial" panose="020B0604020202020204" pitchFamily="34" charset="0"/>
              <a:buChar char="•"/>
            </a:pPr>
            <a:r>
              <a:rPr lang="en-US" dirty="0"/>
              <a:t>Communicate achievements.</a:t>
            </a:r>
          </a:p>
          <a:p>
            <a:pPr marL="0" indent="0">
              <a:buNone/>
            </a:pPr>
            <a:endParaRPr lang="en-US" dirty="0"/>
          </a:p>
        </p:txBody>
      </p:sp>
      <p:pic>
        <p:nvPicPr>
          <p:cNvPr id="6" name="Picture 5">
            <a:extLst>
              <a:ext uri="{FF2B5EF4-FFF2-40B4-BE49-F238E27FC236}">
                <a16:creationId xmlns:a16="http://schemas.microsoft.com/office/drawing/2014/main" id="{4D9F915B-722B-4CF3-B40E-3682A08B538F}"/>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1881"/>
          <a:stretch/>
        </p:blipFill>
        <p:spPr>
          <a:xfrm>
            <a:off x="3054917" y="3928239"/>
            <a:ext cx="5993090" cy="2292677"/>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2584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5: PMP">
            <a:extLst>
              <a:ext uri="{FF2B5EF4-FFF2-40B4-BE49-F238E27FC236}">
                <a16:creationId xmlns:a16="http://schemas.microsoft.com/office/drawing/2014/main" id="{8C29A560-DCA1-4795-B667-0A6CD0F65DA3}"/>
              </a:ext>
            </a:extLst>
          </p:cNvPr>
          <p:cNvSpPr>
            <a:spLocks noGrp="1"/>
          </p:cNvSpPr>
          <p:nvPr>
            <p:ph type="title"/>
          </p:nvPr>
        </p:nvSpPr>
        <p:spPr>
          <a:xfrm>
            <a:off x="581024" y="0"/>
            <a:ext cx="10272713" cy="1325563"/>
          </a:xfrm>
        </p:spPr>
        <p:txBody>
          <a:bodyPr/>
          <a:lstStyle/>
          <a:p>
            <a:r>
              <a:rPr lang="en-US" dirty="0"/>
              <a:t>Question 5: PMP</a:t>
            </a:r>
          </a:p>
        </p:txBody>
      </p:sp>
      <p:sp>
        <p:nvSpPr>
          <p:cNvPr id="4" name="Content Placeholder 3" descr="All grantee performance indicators should be in the PMP? &#10;&#10;True&#10;False &#10;">
            <a:extLst>
              <a:ext uri="{FF2B5EF4-FFF2-40B4-BE49-F238E27FC236}">
                <a16:creationId xmlns:a16="http://schemas.microsoft.com/office/drawing/2014/main" id="{219F2F0E-1E3F-4FBB-8C63-07E37970881A}"/>
              </a:ext>
            </a:extLst>
          </p:cNvPr>
          <p:cNvSpPr>
            <a:spLocks noGrp="1"/>
          </p:cNvSpPr>
          <p:nvPr>
            <p:ph idx="1"/>
          </p:nvPr>
        </p:nvSpPr>
        <p:spPr>
          <a:xfrm>
            <a:off x="823911" y="1439862"/>
            <a:ext cx="10272713" cy="3514275"/>
          </a:xfrm>
        </p:spPr>
        <p:txBody>
          <a:bodyPr/>
          <a:lstStyle/>
          <a:p>
            <a:pPr marL="0" indent="0">
              <a:buNone/>
            </a:pPr>
            <a:r>
              <a:rPr lang="en-US" sz="3600" b="1" dirty="0"/>
              <a:t>All grantee performance indicators should be in the PMP? </a:t>
            </a:r>
          </a:p>
          <a:p>
            <a:pPr marL="0" indent="0">
              <a:buNone/>
            </a:pPr>
            <a:endParaRPr lang="en-US" sz="1200" dirty="0"/>
          </a:p>
          <a:p>
            <a:pPr>
              <a:lnSpc>
                <a:spcPct val="150000"/>
              </a:lnSpc>
            </a:pPr>
            <a:r>
              <a:rPr lang="en-US" dirty="0"/>
              <a:t>True</a:t>
            </a:r>
          </a:p>
          <a:p>
            <a:pPr>
              <a:lnSpc>
                <a:spcPct val="150000"/>
              </a:lnSpc>
            </a:pPr>
            <a:r>
              <a:rPr lang="en-US" dirty="0"/>
              <a:t>False </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93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6: PMP">
            <a:extLst>
              <a:ext uri="{FF2B5EF4-FFF2-40B4-BE49-F238E27FC236}">
                <a16:creationId xmlns:a16="http://schemas.microsoft.com/office/drawing/2014/main" id="{8C29A560-DCA1-4795-B667-0A6CD0F65DA3}"/>
              </a:ext>
            </a:extLst>
          </p:cNvPr>
          <p:cNvSpPr>
            <a:spLocks noGrp="1"/>
          </p:cNvSpPr>
          <p:nvPr>
            <p:ph type="title"/>
          </p:nvPr>
        </p:nvSpPr>
        <p:spPr>
          <a:xfrm>
            <a:off x="338138" y="0"/>
            <a:ext cx="10515600" cy="1325563"/>
          </a:xfrm>
        </p:spPr>
        <p:txBody>
          <a:bodyPr/>
          <a:lstStyle/>
          <a:p>
            <a:r>
              <a:rPr lang="en-US" dirty="0"/>
              <a:t>Question 6: PMP</a:t>
            </a:r>
          </a:p>
        </p:txBody>
      </p:sp>
      <p:sp>
        <p:nvSpPr>
          <p:cNvPr id="4" name="Content Placeholder 3" descr="Which is NOT a purpose of the PMP? &#10;&#10;Helps to plan and manage data collection.&#10;Helps in analyzing performance data.&#10;Helps ensure consistency in how data is collected.&#10;Helps in developing results. &#10;">
            <a:extLst>
              <a:ext uri="{FF2B5EF4-FFF2-40B4-BE49-F238E27FC236}">
                <a16:creationId xmlns:a16="http://schemas.microsoft.com/office/drawing/2014/main" id="{219F2F0E-1E3F-4FBB-8C63-07E37970881A}"/>
              </a:ext>
            </a:extLst>
          </p:cNvPr>
          <p:cNvSpPr>
            <a:spLocks noGrp="1"/>
          </p:cNvSpPr>
          <p:nvPr>
            <p:ph idx="1"/>
          </p:nvPr>
        </p:nvSpPr>
        <p:spPr>
          <a:xfrm>
            <a:off x="581025" y="1439862"/>
            <a:ext cx="10515600" cy="4351338"/>
          </a:xfrm>
        </p:spPr>
        <p:txBody>
          <a:bodyPr/>
          <a:lstStyle/>
          <a:p>
            <a:pPr marL="0" indent="0">
              <a:buNone/>
            </a:pPr>
            <a:r>
              <a:rPr lang="en-US" sz="3600" b="1" dirty="0"/>
              <a:t>Which is </a:t>
            </a:r>
            <a:r>
              <a:rPr lang="en-US" sz="3600" b="1" u="sng" dirty="0"/>
              <a:t>NOT</a:t>
            </a:r>
            <a:r>
              <a:rPr lang="en-US" sz="3600" b="1" dirty="0"/>
              <a:t> a purpose of the PMP? </a:t>
            </a:r>
          </a:p>
          <a:p>
            <a:pPr marL="0" indent="0">
              <a:buNone/>
            </a:pPr>
            <a:endParaRPr lang="en-US" sz="1600" dirty="0"/>
          </a:p>
          <a:p>
            <a:pPr marL="514350" indent="-514350">
              <a:buFont typeface="+mj-lt"/>
              <a:buAutoNum type="arabicPeriod"/>
            </a:pPr>
            <a:r>
              <a:rPr lang="en-US" dirty="0"/>
              <a:t>Helps to plan and manage data collection.</a:t>
            </a:r>
          </a:p>
          <a:p>
            <a:pPr marL="514350" indent="-514350">
              <a:buFont typeface="+mj-lt"/>
              <a:buAutoNum type="arabicPeriod"/>
            </a:pPr>
            <a:r>
              <a:rPr lang="en-US" dirty="0"/>
              <a:t>Helps in analyzing performance data.</a:t>
            </a:r>
          </a:p>
          <a:p>
            <a:pPr marL="514350" indent="-514350">
              <a:buFont typeface="+mj-lt"/>
              <a:buAutoNum type="arabicPeriod"/>
            </a:pPr>
            <a:r>
              <a:rPr lang="en-US" dirty="0"/>
              <a:t>Helps ensure consistency in how data is collected.</a:t>
            </a:r>
          </a:p>
          <a:p>
            <a:pPr marL="514350" indent="-514350">
              <a:buFont typeface="+mj-lt"/>
              <a:buAutoNum type="arabicPeriod"/>
            </a:pPr>
            <a:r>
              <a:rPr lang="en-US" dirty="0"/>
              <a:t>Helps in developing results. </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260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 ">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br>
              <a:rPr lang="en-US" b="1" dirty="0"/>
            </a:br>
            <a:r>
              <a:rPr lang="en-US" b="1" dirty="0"/>
              <a:t>Conclusion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or Summary">
            <a:extLst>
              <a:ext uri="{FF2B5EF4-FFF2-40B4-BE49-F238E27FC236}">
                <a16:creationId xmlns:a16="http://schemas.microsoft.com/office/drawing/2014/main" id="{57E1D2D6-0F11-46DE-8A25-B81B7EFA3110}"/>
              </a:ext>
            </a:extLst>
          </p:cNvPr>
          <p:cNvSpPr>
            <a:spLocks noGrp="1"/>
          </p:cNvSpPr>
          <p:nvPr>
            <p:ph type="ctrTitle"/>
          </p:nvPr>
        </p:nvSpPr>
        <p:spPr>
          <a:xfrm>
            <a:off x="462760" y="190376"/>
            <a:ext cx="10577453" cy="961175"/>
          </a:xfrm>
        </p:spPr>
        <p:txBody>
          <a:bodyPr>
            <a:normAutofit/>
          </a:bodyPr>
          <a:lstStyle/>
          <a:p>
            <a:pPr algn="l"/>
            <a:r>
              <a:rPr lang="en-US" sz="4400" dirty="0"/>
              <a:t>Indicator Summary</a:t>
            </a:r>
          </a:p>
        </p:txBody>
      </p:sp>
      <p:sp>
        <p:nvSpPr>
          <p:cNvPr id="3" name="Content Placeholder 2" descr="A unit of measure used to track progress of results at the output, outcome, objective and goal levels of a project. &#10;USDOL standard indicators should be used when relevant &#10;Indicator Characteristics &#10;Direct&#10;Objective&#10;Adequate &#10;Practical &#10;">
            <a:extLst>
              <a:ext uri="{FF2B5EF4-FFF2-40B4-BE49-F238E27FC236}">
                <a16:creationId xmlns:a16="http://schemas.microsoft.com/office/drawing/2014/main" id="{BC157EB6-4285-4B5D-930A-65AF2A16A8A7}"/>
              </a:ext>
            </a:extLst>
          </p:cNvPr>
          <p:cNvSpPr>
            <a:spLocks noGrp="1"/>
          </p:cNvSpPr>
          <p:nvPr>
            <p:ph sz="quarter" idx="13"/>
          </p:nvPr>
        </p:nvSpPr>
        <p:spPr>
          <a:xfrm>
            <a:off x="423024" y="1376419"/>
            <a:ext cx="6237084" cy="4737778"/>
          </a:xfrm>
        </p:spPr>
        <p:txBody>
          <a:bodyPr>
            <a:normAutofit/>
          </a:bodyPr>
          <a:lstStyle/>
          <a:p>
            <a:r>
              <a:rPr lang="en-US" dirty="0"/>
              <a:t>A unit of measure used to track progress of results at the output, outcome, objective and goal levels of a project. </a:t>
            </a:r>
          </a:p>
          <a:p>
            <a:r>
              <a:rPr lang="en-US" dirty="0"/>
              <a:t>USDOL standard indicators should be used when relevant </a:t>
            </a:r>
          </a:p>
          <a:p>
            <a:r>
              <a:rPr lang="en-US" dirty="0"/>
              <a:t>Indicator Characteristics </a:t>
            </a:r>
          </a:p>
          <a:p>
            <a:pPr lvl="1"/>
            <a:r>
              <a:rPr lang="en-US" dirty="0"/>
              <a:t>Direct</a:t>
            </a:r>
          </a:p>
          <a:p>
            <a:pPr lvl="1"/>
            <a:r>
              <a:rPr lang="en-US" dirty="0"/>
              <a:t>Objective</a:t>
            </a:r>
          </a:p>
          <a:p>
            <a:pPr lvl="1"/>
            <a:r>
              <a:rPr lang="en-US" dirty="0"/>
              <a:t>Adequate </a:t>
            </a:r>
          </a:p>
          <a:p>
            <a:pPr lvl="1"/>
            <a:r>
              <a:rPr lang="en-US" dirty="0"/>
              <a:t>Practical </a:t>
            </a:r>
          </a:p>
          <a:p>
            <a:endParaRPr lang="en-US" dirty="0"/>
          </a:p>
        </p:txBody>
      </p:sp>
      <p:pic>
        <p:nvPicPr>
          <p:cNvPr id="6" name="Picture 5" descr="A picture containing text, sign, close">
            <a:extLst>
              <a:ext uri="{FF2B5EF4-FFF2-40B4-BE49-F238E27FC236}">
                <a16:creationId xmlns:a16="http://schemas.microsoft.com/office/drawing/2014/main" id="{FCF24BA9-55A8-49B5-90E5-515EEAEF63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46694" y="2793296"/>
            <a:ext cx="3329710" cy="2833135"/>
          </a:xfrm>
          <a:prstGeom prst="rect">
            <a:avLst/>
          </a:prstGeom>
        </p:spPr>
      </p:pic>
      <p:sp>
        <p:nvSpPr>
          <p:cNvPr id="2" name="Footer Placeholder 1">
            <a:extLst>
              <a:ext uri="{FF2B5EF4-FFF2-40B4-BE49-F238E27FC236}">
                <a16:creationId xmlns:a16="http://schemas.microsoft.com/office/drawing/2014/main" id="{0636D956-57BC-4180-A868-AD12468ED6B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9208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MP Summary ">
            <a:extLst>
              <a:ext uri="{FF2B5EF4-FFF2-40B4-BE49-F238E27FC236}">
                <a16:creationId xmlns:a16="http://schemas.microsoft.com/office/drawing/2014/main" id="{AA5A2B27-8A8B-43EF-AF60-BD11A6E41202}"/>
              </a:ext>
            </a:extLst>
          </p:cNvPr>
          <p:cNvSpPr>
            <a:spLocks noGrp="1"/>
          </p:cNvSpPr>
          <p:nvPr>
            <p:ph type="ctrTitle"/>
          </p:nvPr>
        </p:nvSpPr>
        <p:spPr>
          <a:xfrm>
            <a:off x="428037" y="92598"/>
            <a:ext cx="10577453" cy="961175"/>
          </a:xfrm>
        </p:spPr>
        <p:txBody>
          <a:bodyPr>
            <a:normAutofit/>
          </a:bodyPr>
          <a:lstStyle/>
          <a:p>
            <a:pPr algn="l"/>
            <a:r>
              <a:rPr lang="en-US" sz="4400" dirty="0"/>
              <a:t>PMP Summary </a:t>
            </a:r>
          </a:p>
        </p:txBody>
      </p:sp>
      <p:sp>
        <p:nvSpPr>
          <p:cNvPr id="3" name="Content Placeholder 2" descr="A tool to plan, organize and manage the process of monitoring, analyzing and reporting. &#10;For each indicator: &#10;Indicator Definition (i.e., Classification, Unit of measurement, Indicator Type)&#10;Disaggregation of data&#10;Data collection instruments&#10;Frequency of collection and reporting (i.e., Percentage Verification) &#10;Responsible for collection and assessment&#10;">
            <a:extLst>
              <a:ext uri="{FF2B5EF4-FFF2-40B4-BE49-F238E27FC236}">
                <a16:creationId xmlns:a16="http://schemas.microsoft.com/office/drawing/2014/main" id="{899D53A3-0873-4795-B6D8-E299669A3614}"/>
              </a:ext>
            </a:extLst>
          </p:cNvPr>
          <p:cNvSpPr>
            <a:spLocks noGrp="1"/>
          </p:cNvSpPr>
          <p:nvPr>
            <p:ph sz="quarter" idx="13"/>
          </p:nvPr>
        </p:nvSpPr>
        <p:spPr>
          <a:xfrm>
            <a:off x="457748" y="1260670"/>
            <a:ext cx="10978040" cy="4935735"/>
          </a:xfrm>
        </p:spPr>
        <p:txBody>
          <a:bodyPr>
            <a:normAutofit/>
          </a:bodyPr>
          <a:lstStyle/>
          <a:p>
            <a:pPr marL="458788" indent="-457200">
              <a:lnSpc>
                <a:spcPct val="120000"/>
              </a:lnSpc>
              <a:spcBef>
                <a:spcPct val="0"/>
              </a:spcBef>
              <a:spcAft>
                <a:spcPct val="40000"/>
              </a:spcAft>
              <a:buClr>
                <a:srgbClr val="800000"/>
              </a:buClr>
            </a:pPr>
            <a:r>
              <a:rPr lang="en-US" dirty="0">
                <a:ea typeface="ＭＳ Ｐゴシック" pitchFamily="34" charset="-128"/>
              </a:rPr>
              <a:t>A tool to plan, organize and manage the process of monitoring, analyzing and reporting. </a:t>
            </a:r>
          </a:p>
          <a:p>
            <a:pPr marL="458788" indent="-457200">
              <a:spcBef>
                <a:spcPct val="0"/>
              </a:spcBef>
              <a:spcAft>
                <a:spcPct val="40000"/>
              </a:spcAft>
              <a:buClr>
                <a:srgbClr val="800000"/>
              </a:buClr>
            </a:pPr>
            <a:r>
              <a:rPr lang="en-US" altLang="en-US" sz="2800" dirty="0">
                <a:ea typeface="ＭＳ Ｐゴシック" pitchFamily="34" charset="-128"/>
              </a:rPr>
              <a:t>For each indicator: </a:t>
            </a:r>
          </a:p>
          <a:p>
            <a:pPr marL="801688" lvl="1" indent="-342900">
              <a:spcBef>
                <a:spcPct val="0"/>
              </a:spcBef>
              <a:spcAft>
                <a:spcPct val="40000"/>
              </a:spcAft>
              <a:buClr>
                <a:srgbClr val="800000"/>
              </a:buClr>
            </a:pPr>
            <a:r>
              <a:rPr lang="en-US" altLang="en-US" dirty="0">
                <a:ea typeface="ＭＳ Ｐゴシック" pitchFamily="34" charset="-128"/>
              </a:rPr>
              <a:t>Indicator Definition (i.e., Classification, Unit of measurement, Indicator Type)</a:t>
            </a:r>
          </a:p>
          <a:p>
            <a:pPr marL="801688" lvl="1" indent="-342900">
              <a:spcBef>
                <a:spcPct val="0"/>
              </a:spcBef>
              <a:spcAft>
                <a:spcPct val="40000"/>
              </a:spcAft>
              <a:buClr>
                <a:srgbClr val="800000"/>
              </a:buClr>
            </a:pPr>
            <a:r>
              <a:rPr lang="en-US" altLang="en-US" dirty="0">
                <a:ea typeface="ＭＳ Ｐゴシック" pitchFamily="34" charset="-128"/>
              </a:rPr>
              <a:t>Disaggregation of data</a:t>
            </a:r>
          </a:p>
          <a:p>
            <a:pPr marL="801688" lvl="1" indent="-342900">
              <a:spcBef>
                <a:spcPct val="0"/>
              </a:spcBef>
              <a:spcAft>
                <a:spcPct val="40000"/>
              </a:spcAft>
              <a:buClr>
                <a:srgbClr val="800000"/>
              </a:buClr>
            </a:pPr>
            <a:r>
              <a:rPr lang="en-US" altLang="en-US" dirty="0">
                <a:ea typeface="ＭＳ Ｐゴシック" pitchFamily="34" charset="-128"/>
              </a:rPr>
              <a:t>Data collection instruments</a:t>
            </a:r>
          </a:p>
          <a:p>
            <a:pPr marL="801688" lvl="1" indent="-342900">
              <a:spcBef>
                <a:spcPct val="0"/>
              </a:spcBef>
              <a:spcAft>
                <a:spcPct val="40000"/>
              </a:spcAft>
              <a:buClr>
                <a:srgbClr val="800000"/>
              </a:buClr>
            </a:pPr>
            <a:r>
              <a:rPr lang="en-US" altLang="en-US" dirty="0">
                <a:ea typeface="ＭＳ Ｐゴシック" pitchFamily="34" charset="-128"/>
              </a:rPr>
              <a:t>Frequency of collection and reporting (i.e., Percentage Verification) </a:t>
            </a:r>
          </a:p>
          <a:p>
            <a:pPr marL="801688" lvl="1" indent="-342900">
              <a:spcBef>
                <a:spcPct val="0"/>
              </a:spcBef>
              <a:spcAft>
                <a:spcPct val="40000"/>
              </a:spcAft>
              <a:buClr>
                <a:srgbClr val="800000"/>
              </a:buClr>
            </a:pPr>
            <a:r>
              <a:rPr lang="en-US" altLang="en-US" dirty="0">
                <a:ea typeface="ＭＳ Ｐゴシック" pitchFamily="34" charset="-128"/>
              </a:rPr>
              <a:t>Responsible for collection and assessment</a:t>
            </a:r>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250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ources">
            <a:extLst>
              <a:ext uri="{FF2B5EF4-FFF2-40B4-BE49-F238E27FC236}">
                <a16:creationId xmlns:a16="http://schemas.microsoft.com/office/drawing/2014/main" id="{E83B329D-07C9-4DBC-BD95-259AD363AFC3}"/>
              </a:ext>
            </a:extLst>
          </p:cNvPr>
          <p:cNvSpPr>
            <a:spLocks noGrp="1"/>
          </p:cNvSpPr>
          <p:nvPr>
            <p:ph type="ctrTitle"/>
          </p:nvPr>
        </p:nvSpPr>
        <p:spPr>
          <a:xfrm>
            <a:off x="235214" y="0"/>
            <a:ext cx="10577453" cy="961175"/>
          </a:xfrm>
        </p:spPr>
        <p:txBody>
          <a:bodyPr>
            <a:normAutofit/>
          </a:bodyPr>
          <a:lstStyle/>
          <a:p>
            <a:pPr algn="l"/>
            <a:r>
              <a:rPr lang="en-US" sz="4400" dirty="0"/>
              <a:t>Resources</a:t>
            </a:r>
          </a:p>
        </p:txBody>
      </p:sp>
      <p:sp>
        <p:nvSpPr>
          <p:cNvPr id="3" name="Content Placeholder 2" descr="Monitoring and Evaluation Resource Guide for OCFT Projects: Monitoring and Evaluation Resource Guide for OCFT Projects (dol.gov)&#10;“USAID M&amp;E TIPS: Selecting Performance Indicators”: Pnadw106.pdf (usaid.gov)&#10;“Ten Steps to a Results Based Monitoring and Evaluation System”, Jody Zall Kuse and Ray C. Rist, The World Bank, Chapter 3: Selecting Key Performance Indicators to Monitor Outcomes: http://documents.worldbank.org/curated/en/638011468766181874/pdf/296720PAPER0100steps.pdf &#10;“An Introduction to Indicators” UNAIDS: https://www.unaids.org/sites/default/files/sub_landing/files/8_2-Intro-to-IndicatorsFMEF.pdf&#10;">
            <a:extLst>
              <a:ext uri="{FF2B5EF4-FFF2-40B4-BE49-F238E27FC236}">
                <a16:creationId xmlns:a16="http://schemas.microsoft.com/office/drawing/2014/main" id="{7F6E15F0-E5D0-4DAB-BE03-C526799FF2CE}"/>
              </a:ext>
            </a:extLst>
          </p:cNvPr>
          <p:cNvSpPr>
            <a:spLocks noGrp="1"/>
          </p:cNvSpPr>
          <p:nvPr>
            <p:ph sz="quarter" idx="13"/>
          </p:nvPr>
        </p:nvSpPr>
        <p:spPr>
          <a:xfrm>
            <a:off x="295430" y="1116464"/>
            <a:ext cx="11398133" cy="5112213"/>
          </a:xfrm>
        </p:spPr>
        <p:txBody>
          <a:bodyPr>
            <a:normAutofit fontScale="85000" lnSpcReduction="20000"/>
          </a:bodyPr>
          <a:lstStyle/>
          <a:p>
            <a:pPr>
              <a:lnSpc>
                <a:spcPct val="120000"/>
              </a:lnSpc>
            </a:pPr>
            <a:r>
              <a:rPr lang="en-US" dirty="0"/>
              <a:t>Monitoring and Evaluation Resource Guide for OCFT Projects: </a:t>
            </a:r>
            <a:r>
              <a:rPr lang="en-US" dirty="0">
                <a:hlinkClick r:id="rId4"/>
              </a:rPr>
              <a:t>Monitoring and Evaluation Resource Guide for OCFT Projects (dol.gov)</a:t>
            </a:r>
            <a:endParaRPr lang="en-US" dirty="0"/>
          </a:p>
          <a:p>
            <a:pPr>
              <a:lnSpc>
                <a:spcPct val="120000"/>
              </a:lnSpc>
            </a:pPr>
            <a:r>
              <a:rPr lang="en-US" dirty="0"/>
              <a:t>“USAID M&amp;E TIPS: Selecting Performance Indicators”: </a:t>
            </a:r>
            <a:r>
              <a:rPr lang="en-US" dirty="0">
                <a:hlinkClick r:id="rId5"/>
              </a:rPr>
              <a:t>Pnadw106.pdf (usaid.gov)</a:t>
            </a:r>
            <a:endParaRPr lang="en-US" dirty="0"/>
          </a:p>
          <a:p>
            <a:pPr>
              <a:lnSpc>
                <a:spcPct val="120000"/>
              </a:lnSpc>
              <a:spcAft>
                <a:spcPts val="1200"/>
              </a:spcAft>
            </a:pPr>
            <a:r>
              <a:rPr lang="en-CA" dirty="0"/>
              <a:t>“Ten Steps to a Results Based Monitoring and Evaluation System”, Jody </a:t>
            </a:r>
            <a:r>
              <a:rPr lang="en-CA" dirty="0" err="1"/>
              <a:t>Zall</a:t>
            </a:r>
            <a:r>
              <a:rPr lang="en-CA" dirty="0"/>
              <a:t> </a:t>
            </a:r>
            <a:r>
              <a:rPr lang="en-CA" dirty="0" err="1"/>
              <a:t>Kuse</a:t>
            </a:r>
            <a:r>
              <a:rPr lang="en-CA" dirty="0"/>
              <a:t> and Ray C. </a:t>
            </a:r>
            <a:r>
              <a:rPr lang="en-CA" dirty="0" err="1"/>
              <a:t>Rist</a:t>
            </a:r>
            <a:r>
              <a:rPr lang="en-CA" dirty="0"/>
              <a:t>, The World Bank, Chapter 3: Selecting Key Performance Indicators to Monitor Outcomes: </a:t>
            </a:r>
            <a:r>
              <a:rPr lang="en-US" u="sng" dirty="0">
                <a:hlinkClick r:id="rId6"/>
              </a:rPr>
              <a:t>http://documents.worldbank.org/curated/en/638011468766181874/pdf/296720PAPER0100steps.pdf</a:t>
            </a:r>
            <a:r>
              <a:rPr lang="en-US" dirty="0"/>
              <a:t> </a:t>
            </a:r>
          </a:p>
          <a:p>
            <a:pPr>
              <a:lnSpc>
                <a:spcPct val="120000"/>
              </a:lnSpc>
              <a:spcAft>
                <a:spcPts val="1200"/>
              </a:spcAft>
            </a:pPr>
            <a:r>
              <a:rPr lang="en-CA" dirty="0"/>
              <a:t>“An Introduction to Indicators” UNAIDS: </a:t>
            </a:r>
            <a:r>
              <a:rPr lang="en-US" u="sng" dirty="0">
                <a:hlinkClick r:id="rId7"/>
              </a:rPr>
              <a:t>https://www.unaids.org/sites/default/files/sub_landing/files/8_2-Intro-to-IndicatorsFMEF.pdf</a:t>
            </a:r>
            <a:endParaRPr lang="en-US" u="sng" dirty="0"/>
          </a:p>
          <a:p>
            <a:pPr marL="0" indent="0">
              <a:lnSpc>
                <a:spcPct val="120000"/>
              </a:lnSpc>
              <a:spcAft>
                <a:spcPts val="1200"/>
              </a:spcAft>
              <a:buNone/>
            </a:pPr>
            <a:endParaRPr lang="en-US"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hank You">
            <a:extLst>
              <a:ext uri="{FF2B5EF4-FFF2-40B4-BE49-F238E27FC236}">
                <a16:creationId xmlns:a16="http://schemas.microsoft.com/office/drawing/2014/main" id="{E83B329D-07C9-4DBC-BD95-259AD363AFC3}"/>
              </a:ext>
            </a:extLst>
          </p:cNvPr>
          <p:cNvSpPr>
            <a:spLocks noGrp="1"/>
          </p:cNvSpPr>
          <p:nvPr>
            <p:ph type="ctrTitle"/>
          </p:nvPr>
        </p:nvSpPr>
        <p:spPr>
          <a:xfrm>
            <a:off x="2902131" y="1501173"/>
            <a:ext cx="6387738" cy="1927827"/>
          </a:xfrm>
        </p:spPr>
        <p:txBody>
          <a:bodyPr>
            <a:normAutofit/>
          </a:bodyPr>
          <a:lstStyle/>
          <a:p>
            <a:r>
              <a:rPr lang="en-US" sz="8000" dirty="0"/>
              <a:t>Thank You</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1418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ors Measure Results ">
            <a:extLst>
              <a:ext uri="{FF2B5EF4-FFF2-40B4-BE49-F238E27FC236}">
                <a16:creationId xmlns:a16="http://schemas.microsoft.com/office/drawing/2014/main" id="{AA5A2B27-8A8B-43EF-AF60-BD11A6E41202}"/>
              </a:ext>
            </a:extLst>
          </p:cNvPr>
          <p:cNvSpPr>
            <a:spLocks noGrp="1"/>
          </p:cNvSpPr>
          <p:nvPr>
            <p:ph type="ctrTitle"/>
          </p:nvPr>
        </p:nvSpPr>
        <p:spPr>
          <a:xfrm>
            <a:off x="606490" y="119839"/>
            <a:ext cx="10319873" cy="961175"/>
          </a:xfrm>
        </p:spPr>
        <p:txBody>
          <a:bodyPr>
            <a:normAutofit/>
          </a:bodyPr>
          <a:lstStyle/>
          <a:p>
            <a:pPr algn="l"/>
            <a:r>
              <a:rPr lang="en-US" sz="4400" dirty="0"/>
              <a:t>Indicators Measure Results </a:t>
            </a:r>
          </a:p>
        </p:txBody>
      </p:sp>
      <p:sp>
        <p:nvSpPr>
          <p:cNvPr id="5" name="Rectangle 3" descr="Result">
            <a:extLst>
              <a:ext uri="{FF2B5EF4-FFF2-40B4-BE49-F238E27FC236}">
                <a16:creationId xmlns:a16="http://schemas.microsoft.com/office/drawing/2014/main" id="{BB8BB67A-2203-47FD-AD31-B70D6337F1E0}"/>
              </a:ext>
            </a:extLst>
          </p:cNvPr>
          <p:cNvSpPr>
            <a:spLocks noChangeArrowheads="1"/>
          </p:cNvSpPr>
          <p:nvPr/>
        </p:nvSpPr>
        <p:spPr bwMode="auto">
          <a:xfrm>
            <a:off x="2152923" y="1454542"/>
            <a:ext cx="3354735" cy="53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buClr>
                <a:schemeClr val="hlink"/>
              </a:buClr>
              <a:buSzPct val="80000"/>
              <a:buFont typeface="Monotype Sorts" pitchFamily="-106" charset="2"/>
              <a:buNone/>
            </a:pPr>
            <a:r>
              <a:rPr lang="en-US" altLang="en-US" sz="3200" b="1" u="sng" dirty="0">
                <a:solidFill>
                  <a:srgbClr val="002F6C"/>
                </a:solidFill>
                <a:latin typeface="+mn-lt"/>
              </a:rPr>
              <a:t>Result</a:t>
            </a:r>
          </a:p>
          <a:p>
            <a:pPr eaLnBrk="1" hangingPunct="1">
              <a:spcBef>
                <a:spcPct val="20000"/>
              </a:spcBef>
              <a:buClr>
                <a:schemeClr val="hlink"/>
              </a:buClr>
              <a:buSzPct val="80000"/>
              <a:buFont typeface="Monotype Sorts" pitchFamily="-106" charset="2"/>
              <a:buNone/>
            </a:pPr>
            <a:endParaRPr lang="en-US" altLang="en-US" sz="2800" b="1" u="sng" dirty="0">
              <a:solidFill>
                <a:srgbClr val="800000"/>
              </a:solidFill>
              <a:latin typeface="+mn-lt"/>
            </a:endParaRPr>
          </a:p>
          <a:p>
            <a:pPr eaLnBrk="1" hangingPunct="1">
              <a:buClr>
                <a:srgbClr val="FFFF00"/>
              </a:buClr>
              <a:buSzPct val="80000"/>
            </a:pPr>
            <a:endParaRPr lang="en-US" altLang="en-US" sz="2800" dirty="0">
              <a:solidFill>
                <a:srgbClr val="6C6463"/>
              </a:solidFill>
              <a:latin typeface="+mn-lt"/>
            </a:endParaRPr>
          </a:p>
          <a:p>
            <a:pPr eaLnBrk="1" hangingPunct="1">
              <a:buClr>
                <a:srgbClr val="FFFF00"/>
              </a:buClr>
              <a:buSzPct val="80000"/>
            </a:pPr>
            <a:endParaRPr lang="en-US" altLang="en-US" sz="2800" dirty="0">
              <a:solidFill>
                <a:srgbClr val="6C6463"/>
              </a:solidFill>
              <a:latin typeface="+mn-lt"/>
            </a:endParaRPr>
          </a:p>
          <a:p>
            <a:pPr eaLnBrk="1" hangingPunct="1">
              <a:buClr>
                <a:srgbClr val="FFFF00"/>
              </a:buClr>
              <a:buSzPct val="80000"/>
            </a:pPr>
            <a:endParaRPr lang="en-US" altLang="en-US" sz="2800" dirty="0">
              <a:solidFill>
                <a:srgbClr val="6C6463"/>
              </a:solidFill>
              <a:latin typeface="+mn-lt"/>
            </a:endParaRPr>
          </a:p>
        </p:txBody>
      </p:sp>
      <p:sp>
        <p:nvSpPr>
          <p:cNvPr id="11" name="TextBox 10" descr="Increased use of social protection programs among factory workers&#10;">
            <a:extLst>
              <a:ext uri="{FF2B5EF4-FFF2-40B4-BE49-F238E27FC236}">
                <a16:creationId xmlns:a16="http://schemas.microsoft.com/office/drawing/2014/main" id="{5BE3D4DE-0C3E-427B-A68B-4DD5BBBF3D2F}"/>
              </a:ext>
            </a:extLst>
          </p:cNvPr>
          <p:cNvSpPr txBox="1"/>
          <p:nvPr/>
        </p:nvSpPr>
        <p:spPr>
          <a:xfrm>
            <a:off x="1064870" y="2228671"/>
            <a:ext cx="3890637"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n-US" altLang="en-US" sz="2400" dirty="0">
                <a:solidFill>
                  <a:schemeClr val="tx1"/>
                </a:solidFill>
              </a:rPr>
              <a:t>Increased use of social protection programs among factory workers</a:t>
            </a:r>
          </a:p>
        </p:txBody>
      </p:sp>
      <p:sp>
        <p:nvSpPr>
          <p:cNvPr id="14" name="Arrow: Right 13" descr="arrow from result to indicator ">
            <a:extLst>
              <a:ext uri="{FF2B5EF4-FFF2-40B4-BE49-F238E27FC236}">
                <a16:creationId xmlns:a16="http://schemas.microsoft.com/office/drawing/2014/main" id="{AE8D9240-E3E3-4D7D-B3EE-EF4B95CD2D6A}"/>
              </a:ext>
            </a:extLst>
          </p:cNvPr>
          <p:cNvSpPr/>
          <p:nvPr/>
        </p:nvSpPr>
        <p:spPr>
          <a:xfrm>
            <a:off x="4985369" y="2687785"/>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descr="% of factory workers using new social protection services in the last year  &#10;">
            <a:extLst>
              <a:ext uri="{FF2B5EF4-FFF2-40B4-BE49-F238E27FC236}">
                <a16:creationId xmlns:a16="http://schemas.microsoft.com/office/drawing/2014/main" id="{E66B5E93-6454-4B93-9A1B-FF8799B74DC6}"/>
              </a:ext>
            </a:extLst>
          </p:cNvPr>
          <p:cNvSpPr txBox="1"/>
          <p:nvPr/>
        </p:nvSpPr>
        <p:spPr>
          <a:xfrm>
            <a:off x="5901133" y="2395419"/>
            <a:ext cx="5307373" cy="830997"/>
          </a:xfrm>
          <a:prstGeom prst="rect">
            <a:avLst/>
          </a:prstGeom>
          <a:noFill/>
        </p:spPr>
        <p:txBody>
          <a:bodyPr wrap="square">
            <a:spAutoFit/>
          </a:bodyPr>
          <a:lstStyle/>
          <a:p>
            <a:pPr eaLnBrk="1" hangingPunct="1">
              <a:buClr>
                <a:srgbClr val="FFFF00"/>
              </a:buClr>
              <a:buSzPct val="80000"/>
              <a:buFont typeface="Wingdings" pitchFamily="2" charset="2"/>
              <a:buNone/>
            </a:pPr>
            <a:r>
              <a:rPr lang="en-US" altLang="en-US" sz="2400" dirty="0">
                <a:latin typeface="+mn-lt"/>
              </a:rPr>
              <a:t>% of factory workers using new social protection services in the last year  </a:t>
            </a:r>
          </a:p>
        </p:txBody>
      </p:sp>
      <p:sp>
        <p:nvSpPr>
          <p:cNvPr id="8" name="TextBox 7" descr="Improved child labor inspections by local agencies &#10;">
            <a:extLst>
              <a:ext uri="{FF2B5EF4-FFF2-40B4-BE49-F238E27FC236}">
                <a16:creationId xmlns:a16="http://schemas.microsoft.com/office/drawing/2014/main" id="{61BCC010-F690-4306-B450-DC54A63AFF77}"/>
              </a:ext>
            </a:extLst>
          </p:cNvPr>
          <p:cNvSpPr txBox="1"/>
          <p:nvPr/>
        </p:nvSpPr>
        <p:spPr>
          <a:xfrm>
            <a:off x="1054959" y="3776964"/>
            <a:ext cx="3908927"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n-US" altLang="en-US" sz="2400" dirty="0">
                <a:solidFill>
                  <a:schemeClr val="tx1"/>
                </a:solidFill>
                <a:latin typeface="+mn-lt"/>
              </a:rPr>
              <a:t>Improved child labor inspections by local agencies </a:t>
            </a:r>
          </a:p>
        </p:txBody>
      </p:sp>
      <p:sp>
        <p:nvSpPr>
          <p:cNvPr id="3" name="Arrow: Right 2" descr="arrow from result to indicator ">
            <a:extLst>
              <a:ext uri="{FF2B5EF4-FFF2-40B4-BE49-F238E27FC236}">
                <a16:creationId xmlns:a16="http://schemas.microsoft.com/office/drawing/2014/main" id="{FA1D0028-834F-4B44-BEFF-CA2F5F40BAA1}"/>
              </a:ext>
              <a:ext uri="{C183D7F6-B498-43B3-948B-1728B52AA6E4}">
                <adec:decorative xmlns:adec="http://schemas.microsoft.com/office/drawing/2017/decorative" val="0"/>
              </a:ext>
            </a:extLst>
          </p:cNvPr>
          <p:cNvSpPr/>
          <p:nvPr/>
        </p:nvSpPr>
        <p:spPr>
          <a:xfrm>
            <a:off x="4993890" y="3982385"/>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descr="# or % of inspections conducted by local agencies that filed completed paperwork within 2 days of the inspection  &#10;">
            <a:extLst>
              <a:ext uri="{FF2B5EF4-FFF2-40B4-BE49-F238E27FC236}">
                <a16:creationId xmlns:a16="http://schemas.microsoft.com/office/drawing/2014/main" id="{74BB4729-AF1F-457E-A07C-C48593268AB5}"/>
              </a:ext>
            </a:extLst>
          </p:cNvPr>
          <p:cNvSpPr txBox="1"/>
          <p:nvPr/>
        </p:nvSpPr>
        <p:spPr>
          <a:xfrm>
            <a:off x="5927083" y="3714412"/>
            <a:ext cx="5716277" cy="1200329"/>
          </a:xfrm>
          <a:prstGeom prst="rect">
            <a:avLst/>
          </a:prstGeom>
          <a:noFill/>
        </p:spPr>
        <p:txBody>
          <a:bodyPr wrap="square">
            <a:spAutoFit/>
          </a:bodyPr>
          <a:lstStyle/>
          <a:p>
            <a:pPr eaLnBrk="1" hangingPunct="1">
              <a:buClr>
                <a:srgbClr val="FFFF00"/>
              </a:buClr>
              <a:buSzPct val="80000"/>
              <a:buFont typeface="Wingdings" pitchFamily="2" charset="2"/>
              <a:buNone/>
            </a:pPr>
            <a:r>
              <a:rPr lang="en-US" altLang="en-US" sz="2400" dirty="0"/>
              <a:t># or % </a:t>
            </a:r>
            <a:r>
              <a:rPr lang="en-US" altLang="en-US" sz="2400" dirty="0">
                <a:latin typeface="+mn-lt"/>
              </a:rPr>
              <a:t>of inspections conducted by local agencies that filed completed paperwork within 2 days of the inspection  </a:t>
            </a:r>
          </a:p>
        </p:txBody>
      </p:sp>
      <p:sp>
        <p:nvSpPr>
          <p:cNvPr id="7" name="TextBox 6" descr="Increased variety of non-child labor sources of income among targeted households&#10;">
            <a:extLst>
              <a:ext uri="{FF2B5EF4-FFF2-40B4-BE49-F238E27FC236}">
                <a16:creationId xmlns:a16="http://schemas.microsoft.com/office/drawing/2014/main" id="{23DBB4ED-6B6A-49FE-8654-F8DBB14C188A}"/>
              </a:ext>
            </a:extLst>
          </p:cNvPr>
          <p:cNvSpPr txBox="1"/>
          <p:nvPr/>
        </p:nvSpPr>
        <p:spPr>
          <a:xfrm>
            <a:off x="1053297" y="4850937"/>
            <a:ext cx="3910589"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n-US" altLang="en-US" sz="2400" dirty="0">
                <a:solidFill>
                  <a:schemeClr val="tx1"/>
                </a:solidFill>
                <a:latin typeface="+mn-lt"/>
              </a:rPr>
              <a:t>Increased variety of non-child labor sources of income among targeted households</a:t>
            </a:r>
          </a:p>
        </p:txBody>
      </p:sp>
      <p:sp>
        <p:nvSpPr>
          <p:cNvPr id="13" name="Arrow: Right 12" descr="arrow from result to indicator">
            <a:extLst>
              <a:ext uri="{FF2B5EF4-FFF2-40B4-BE49-F238E27FC236}">
                <a16:creationId xmlns:a16="http://schemas.microsoft.com/office/drawing/2014/main" id="{7530BFA7-8628-481E-AD85-5711F73D01E5}"/>
              </a:ext>
            </a:extLst>
          </p:cNvPr>
          <p:cNvSpPr/>
          <p:nvPr/>
        </p:nvSpPr>
        <p:spPr>
          <a:xfrm>
            <a:off x="4977826" y="5255990"/>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 of households with income from 2 or more non-child labor sources &#10;">
            <a:extLst>
              <a:ext uri="{FF2B5EF4-FFF2-40B4-BE49-F238E27FC236}">
                <a16:creationId xmlns:a16="http://schemas.microsoft.com/office/drawing/2014/main" id="{B5812E57-DDCD-491A-92BD-BE3DE847154D}"/>
              </a:ext>
            </a:extLst>
          </p:cNvPr>
          <p:cNvSpPr txBox="1"/>
          <p:nvPr/>
        </p:nvSpPr>
        <p:spPr>
          <a:xfrm>
            <a:off x="5953601" y="5084084"/>
            <a:ext cx="5347994" cy="830997"/>
          </a:xfrm>
          <a:prstGeom prst="rect">
            <a:avLst/>
          </a:prstGeom>
          <a:noFill/>
        </p:spPr>
        <p:txBody>
          <a:bodyPr wrap="square">
            <a:spAutoFit/>
          </a:bodyPr>
          <a:lstStyle/>
          <a:p>
            <a:pPr>
              <a:buClr>
                <a:srgbClr val="FFFF00"/>
              </a:buClr>
              <a:buSzPct val="80000"/>
            </a:pPr>
            <a:r>
              <a:rPr lang="en-US" altLang="en-US" sz="2400" dirty="0">
                <a:latin typeface="+mn-lt"/>
              </a:rPr>
              <a:t>% of </a:t>
            </a:r>
            <a:r>
              <a:rPr lang="en-US" altLang="en-US" sz="2400" dirty="0"/>
              <a:t>households with income from 2 or more non-child labor sources </a:t>
            </a:r>
            <a:endParaRPr lang="en-US" altLang="en-US" sz="2400" dirty="0">
              <a:latin typeface="+mn-lt"/>
            </a:endParaRPr>
          </a:p>
        </p:txBody>
      </p:sp>
      <p:sp>
        <p:nvSpPr>
          <p:cNvPr id="6" name="Rectangle 4" descr="Performance Indicator">
            <a:extLst>
              <a:ext uri="{FF2B5EF4-FFF2-40B4-BE49-F238E27FC236}">
                <a16:creationId xmlns:a16="http://schemas.microsoft.com/office/drawing/2014/main" id="{D4C26588-2711-4486-A7DF-4F4A60AA3FD8}"/>
              </a:ext>
              <a:ext uri="{C183D7F6-B498-43B3-948B-1728B52AA6E4}">
                <adec:decorative xmlns:adec="http://schemas.microsoft.com/office/drawing/2017/decorative" val="0"/>
              </a:ext>
            </a:extLst>
          </p:cNvPr>
          <p:cNvSpPr>
            <a:spLocks noChangeArrowheads="1"/>
          </p:cNvSpPr>
          <p:nvPr/>
        </p:nvSpPr>
        <p:spPr bwMode="auto">
          <a:xfrm>
            <a:off x="6190756" y="1515494"/>
            <a:ext cx="4735607" cy="76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Clr>
                <a:srgbClr val="FFFF00"/>
              </a:buClr>
              <a:buSzPct val="80000"/>
              <a:buFont typeface="Wingdings" pitchFamily="2" charset="2"/>
              <a:buNone/>
            </a:pPr>
            <a:r>
              <a:rPr lang="en-US" altLang="en-US" sz="3200" b="1" u="sng" dirty="0">
                <a:solidFill>
                  <a:srgbClr val="002F6C"/>
                </a:solidFill>
                <a:latin typeface="+mn-lt"/>
              </a:rPr>
              <a:t>Performance Indicator</a:t>
            </a:r>
          </a:p>
          <a:p>
            <a:pPr eaLnBrk="1" hangingPunct="1">
              <a:buClr>
                <a:srgbClr val="FFFF00"/>
              </a:buClr>
              <a:buSzPct val="80000"/>
              <a:buFont typeface="Wingdings" pitchFamily="2" charset="2"/>
              <a:buNone/>
            </a:pPr>
            <a:endParaRPr lang="en-US" altLang="en-US" sz="2800" u="sng" dirty="0">
              <a:solidFill>
                <a:srgbClr val="800000"/>
              </a:solidFill>
              <a:latin typeface="+mn-lt"/>
            </a:endParaRPr>
          </a:p>
          <a:p>
            <a:pPr eaLnBrk="1" hangingPunct="1">
              <a:buClr>
                <a:srgbClr val="FFFF00"/>
              </a:buClr>
              <a:buSzPct val="80000"/>
              <a:buFont typeface="Wingdings" pitchFamily="2" charset="2"/>
              <a:buNone/>
            </a:pPr>
            <a:endParaRPr lang="en-US" altLang="en-US" sz="2800" dirty="0">
              <a:latin typeface="+mn-lt"/>
            </a:endParaRPr>
          </a:p>
          <a:p>
            <a:pPr eaLnBrk="1" hangingPunct="1">
              <a:buClr>
                <a:srgbClr val="FFFF00"/>
              </a:buClr>
              <a:buSzPct val="80000"/>
              <a:buFont typeface="Wingdings" pitchFamily="2" charset="2"/>
              <a:buNone/>
            </a:pPr>
            <a:endParaRPr lang="en-US" altLang="en-US" sz="2800" dirty="0">
              <a:latin typeface="+mn-lt"/>
            </a:endParaRPr>
          </a:p>
          <a:p>
            <a:pPr eaLnBrk="1" hangingPunct="1">
              <a:buClr>
                <a:srgbClr val="FFFF00"/>
              </a:buClr>
              <a:buSzPct val="80000"/>
              <a:buFont typeface="Wingdings" pitchFamily="2" charset="2"/>
              <a:buNone/>
            </a:pPr>
            <a:endParaRPr lang="en-US" altLang="en-US" sz="2800" dirty="0">
              <a:latin typeface="+mn-lt"/>
            </a:endParaRP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a:xfrm>
            <a:off x="-34724"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968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3" grpId="0" animBg="1"/>
      <p:bldP spid="10" grpId="0"/>
      <p:bldP spid="1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Monitoring at all Levels ">
            <a:extLst>
              <a:ext uri="{FF2B5EF4-FFF2-40B4-BE49-F238E27FC236}">
                <a16:creationId xmlns:a16="http://schemas.microsoft.com/office/drawing/2014/main" id="{AA5A2B27-8A8B-43EF-AF60-BD11A6E41202}"/>
              </a:ext>
            </a:extLst>
          </p:cNvPr>
          <p:cNvSpPr>
            <a:spLocks noGrp="1"/>
          </p:cNvSpPr>
          <p:nvPr>
            <p:ph type="ctrTitle"/>
          </p:nvPr>
        </p:nvSpPr>
        <p:spPr>
          <a:xfrm>
            <a:off x="565469" y="109567"/>
            <a:ext cx="10577453" cy="961175"/>
          </a:xfrm>
        </p:spPr>
        <p:txBody>
          <a:bodyPr>
            <a:normAutofit/>
          </a:bodyPr>
          <a:lstStyle/>
          <a:p>
            <a:pPr algn="l"/>
            <a:r>
              <a:rPr lang="en-US" sz="4400" dirty="0"/>
              <a:t>Example: Monitoring at all Levels </a:t>
            </a:r>
          </a:p>
        </p:txBody>
      </p:sp>
      <p:sp>
        <p:nvSpPr>
          <p:cNvPr id="7" name="Rectangle 6" descr="Goal ">
            <a:extLst>
              <a:ext uri="{FF2B5EF4-FFF2-40B4-BE49-F238E27FC236}">
                <a16:creationId xmlns:a16="http://schemas.microsoft.com/office/drawing/2014/main" id="{A807D19F-76EF-4DC7-897E-2D758EE682DA}"/>
              </a:ext>
            </a:extLst>
          </p:cNvPr>
          <p:cNvSpPr>
            <a:spLocks noChangeArrowheads="1"/>
          </p:cNvSpPr>
          <p:nvPr/>
        </p:nvSpPr>
        <p:spPr bwMode="auto">
          <a:xfrm>
            <a:off x="982065" y="1413624"/>
            <a:ext cx="1597596" cy="410133"/>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 Goal</a:t>
            </a:r>
          </a:p>
        </p:txBody>
      </p:sp>
      <p:sp>
        <p:nvSpPr>
          <p:cNvPr id="10" name="Rectangle 6" descr="Project-level objective ">
            <a:extLst>
              <a:ext uri="{FF2B5EF4-FFF2-40B4-BE49-F238E27FC236}">
                <a16:creationId xmlns:a16="http://schemas.microsoft.com/office/drawing/2014/main" id="{04EEBCFA-AA03-4AE1-A460-7C0F04CD24D2}"/>
              </a:ext>
            </a:extLst>
          </p:cNvPr>
          <p:cNvSpPr>
            <a:spLocks noChangeArrowheads="1"/>
          </p:cNvSpPr>
          <p:nvPr/>
        </p:nvSpPr>
        <p:spPr bwMode="auto">
          <a:xfrm>
            <a:off x="982065" y="2164684"/>
            <a:ext cx="1597596" cy="614558"/>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 Project-Level Objective</a:t>
            </a:r>
          </a:p>
        </p:txBody>
      </p:sp>
      <p:sp>
        <p:nvSpPr>
          <p:cNvPr id="6" name="Rectangle 5" descr="Outcome">
            <a:extLst>
              <a:ext uri="{FF2B5EF4-FFF2-40B4-BE49-F238E27FC236}">
                <a16:creationId xmlns:a16="http://schemas.microsoft.com/office/drawing/2014/main" id="{29DB4603-13FC-45E8-B276-696286850FD7}"/>
              </a:ext>
            </a:extLst>
          </p:cNvPr>
          <p:cNvSpPr>
            <a:spLocks noChangeArrowheads="1"/>
          </p:cNvSpPr>
          <p:nvPr/>
        </p:nvSpPr>
        <p:spPr bwMode="auto">
          <a:xfrm>
            <a:off x="952879" y="2998898"/>
            <a:ext cx="1626782" cy="523244"/>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Outcome</a:t>
            </a:r>
          </a:p>
        </p:txBody>
      </p:sp>
      <p:sp>
        <p:nvSpPr>
          <p:cNvPr id="9" name="Rectangle 5" descr="Sub-outcome">
            <a:extLst>
              <a:ext uri="{FF2B5EF4-FFF2-40B4-BE49-F238E27FC236}">
                <a16:creationId xmlns:a16="http://schemas.microsoft.com/office/drawing/2014/main" id="{87BDCE78-C7E6-4900-B679-7817D903AE1A}"/>
              </a:ext>
            </a:extLst>
          </p:cNvPr>
          <p:cNvSpPr>
            <a:spLocks noChangeArrowheads="1"/>
          </p:cNvSpPr>
          <p:nvPr/>
        </p:nvSpPr>
        <p:spPr bwMode="auto">
          <a:xfrm>
            <a:off x="982065" y="3821866"/>
            <a:ext cx="1626783" cy="501666"/>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Sub-outcome </a:t>
            </a:r>
          </a:p>
        </p:txBody>
      </p:sp>
      <p:sp>
        <p:nvSpPr>
          <p:cNvPr id="5" name="Rectangle 4" descr="Outputs">
            <a:extLst>
              <a:ext uri="{FF2B5EF4-FFF2-40B4-BE49-F238E27FC236}">
                <a16:creationId xmlns:a16="http://schemas.microsoft.com/office/drawing/2014/main" id="{063C0A5E-67D8-4ED2-A499-F0F7D5625BC1}"/>
              </a:ext>
            </a:extLst>
          </p:cNvPr>
          <p:cNvSpPr>
            <a:spLocks noChangeArrowheads="1"/>
          </p:cNvSpPr>
          <p:nvPr/>
        </p:nvSpPr>
        <p:spPr bwMode="auto">
          <a:xfrm>
            <a:off x="991396" y="4663740"/>
            <a:ext cx="1597596" cy="389555"/>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Outputs </a:t>
            </a:r>
          </a:p>
        </p:txBody>
      </p:sp>
      <p:sp>
        <p:nvSpPr>
          <p:cNvPr id="8" name="Rectangle 13" descr="Activities ">
            <a:extLst>
              <a:ext uri="{FF2B5EF4-FFF2-40B4-BE49-F238E27FC236}">
                <a16:creationId xmlns:a16="http://schemas.microsoft.com/office/drawing/2014/main" id="{AD8551F2-2CFD-42E4-B498-9E24ADEFEB5A}"/>
              </a:ext>
            </a:extLst>
          </p:cNvPr>
          <p:cNvSpPr>
            <a:spLocks noChangeArrowheads="1"/>
          </p:cNvSpPr>
          <p:nvPr/>
        </p:nvSpPr>
        <p:spPr bwMode="auto">
          <a:xfrm>
            <a:off x="982065" y="5438612"/>
            <a:ext cx="1626783" cy="557621"/>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 Activities</a:t>
            </a:r>
          </a:p>
        </p:txBody>
      </p:sp>
      <p:sp>
        <p:nvSpPr>
          <p:cNvPr id="11" name="Freeform 21" descr="Develop training curriculum&#10;">
            <a:extLst>
              <a:ext uri="{FF2B5EF4-FFF2-40B4-BE49-F238E27FC236}">
                <a16:creationId xmlns:a16="http://schemas.microsoft.com/office/drawing/2014/main" id="{7227054D-38DD-4C35-9077-64A44941D07C}"/>
              </a:ext>
            </a:extLst>
          </p:cNvPr>
          <p:cNvSpPr/>
          <p:nvPr/>
        </p:nvSpPr>
        <p:spPr>
          <a:xfrm>
            <a:off x="3457664" y="5520401"/>
            <a:ext cx="2994094" cy="373023"/>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spcFirstLastPara="0" vert="horz" wrap="square" lIns="89497" tIns="89497" rIns="89497" bIns="89497" numCol="1" spcCol="1270" anchor="ctr" anchorCtr="0">
            <a:noAutofit/>
          </a:bodyPr>
          <a:lstStyle/>
          <a:p>
            <a:pPr defTabSz="488950">
              <a:lnSpc>
                <a:spcPct val="90000"/>
              </a:lnSpc>
              <a:spcBef>
                <a:spcPct val="0"/>
              </a:spcBef>
              <a:spcAft>
                <a:spcPct val="35000"/>
              </a:spcAft>
            </a:pPr>
            <a:r>
              <a:rPr lang="en-US" b="1" dirty="0">
                <a:solidFill>
                  <a:schemeClr val="tx1"/>
                </a:solidFill>
              </a:rPr>
              <a:t>Develop training curriculum</a:t>
            </a:r>
          </a:p>
        </p:txBody>
      </p:sp>
      <p:sp>
        <p:nvSpPr>
          <p:cNvPr id="12" name="Freeform 22" descr="NGOs trained in new technique for providing support services  &#10;">
            <a:extLst>
              <a:ext uri="{FF2B5EF4-FFF2-40B4-BE49-F238E27FC236}">
                <a16:creationId xmlns:a16="http://schemas.microsoft.com/office/drawing/2014/main" id="{15F0936C-E467-4D6F-88CD-742645AF4C5B}"/>
              </a:ext>
            </a:extLst>
          </p:cNvPr>
          <p:cNvSpPr/>
          <p:nvPr/>
        </p:nvSpPr>
        <p:spPr>
          <a:xfrm>
            <a:off x="2733870" y="4560113"/>
            <a:ext cx="4169057" cy="517882"/>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169966"/>
              <a:satOff val="-18403"/>
              <a:lumOff val="18394"/>
              <a:alphaOff val="0"/>
            </a:schemeClr>
          </a:fillRef>
          <a:effectRef idx="0">
            <a:schemeClr val="accent2">
              <a:shade val="50000"/>
              <a:hueOff val="169966"/>
              <a:satOff val="-18403"/>
              <a:lumOff val="18394"/>
              <a:alphaOff val="0"/>
            </a:schemeClr>
          </a:effectRef>
          <a:fontRef idx="minor">
            <a:schemeClr val="lt1"/>
          </a:fontRef>
        </p:style>
        <p:txBody>
          <a:bodyPr spcFirstLastPara="0" vert="horz" wrap="square" lIns="89497" tIns="89497" rIns="89497" bIns="89497" numCol="1" spcCol="1270" anchor="t" anchorCtr="0">
            <a:noAutofit/>
          </a:bodyPr>
          <a:lstStyle/>
          <a:p>
            <a:pPr algn="ctr" defTabSz="488950">
              <a:lnSpc>
                <a:spcPct val="90000"/>
              </a:lnSpc>
              <a:spcBef>
                <a:spcPct val="0"/>
              </a:spcBef>
              <a:spcAft>
                <a:spcPct val="35000"/>
              </a:spcAft>
            </a:pPr>
            <a:r>
              <a:rPr lang="en-US" b="1" dirty="0">
                <a:solidFill>
                  <a:schemeClr val="tx1"/>
                </a:solidFill>
              </a:rPr>
              <a:t>NGOs trained in new technique for providing support services  </a:t>
            </a:r>
          </a:p>
        </p:txBody>
      </p:sp>
      <p:sp>
        <p:nvSpPr>
          <p:cNvPr id="13" name="Freeform 23" descr="Improved NGO knowledge of new support service techniques ">
            <a:extLst>
              <a:ext uri="{FF2B5EF4-FFF2-40B4-BE49-F238E27FC236}">
                <a16:creationId xmlns:a16="http://schemas.microsoft.com/office/drawing/2014/main" id="{9CB2862B-E948-4978-9AA2-D01DD1307B04}"/>
              </a:ext>
            </a:extLst>
          </p:cNvPr>
          <p:cNvSpPr/>
          <p:nvPr/>
        </p:nvSpPr>
        <p:spPr>
          <a:xfrm>
            <a:off x="2883161" y="3890867"/>
            <a:ext cx="3970092" cy="346992"/>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339932"/>
              <a:satOff val="-36805"/>
              <a:lumOff val="36787"/>
              <a:alphaOff val="0"/>
            </a:schemeClr>
          </a:fillRef>
          <a:effectRef idx="0">
            <a:schemeClr val="accent2">
              <a:shade val="50000"/>
              <a:hueOff val="339932"/>
              <a:satOff val="-36805"/>
              <a:lumOff val="36787"/>
              <a:alphaOff val="0"/>
            </a:schemeClr>
          </a:effectRef>
          <a:fontRef idx="minor">
            <a:schemeClr val="lt1"/>
          </a:fontRef>
        </p:style>
        <p:txBody>
          <a:bodyPr spcFirstLastPara="0" vert="horz" wrap="square" lIns="89497" tIns="89497" rIns="89497" bIns="89497" numCol="1" spcCol="1270" anchor="ctr" anchorCtr="0">
            <a:noAutofit/>
          </a:bodyPr>
          <a:lstStyle/>
          <a:p>
            <a:pPr algn="ctr" defTabSz="488950">
              <a:lnSpc>
                <a:spcPct val="90000"/>
              </a:lnSpc>
              <a:spcBef>
                <a:spcPct val="0"/>
              </a:spcBef>
              <a:spcAft>
                <a:spcPct val="35000"/>
              </a:spcAft>
            </a:pPr>
            <a:r>
              <a:rPr lang="en-US" b="1" dirty="0">
                <a:solidFill>
                  <a:schemeClr val="tx1"/>
                </a:solidFill>
              </a:rPr>
              <a:t>Improved NGO knowledge of new support service techniques </a:t>
            </a:r>
          </a:p>
        </p:txBody>
      </p:sp>
      <p:sp>
        <p:nvSpPr>
          <p:cNvPr id="14" name="Freeform 24" descr="New technique applied by NGOs to address child labor issues &#10;">
            <a:extLst>
              <a:ext uri="{FF2B5EF4-FFF2-40B4-BE49-F238E27FC236}">
                <a16:creationId xmlns:a16="http://schemas.microsoft.com/office/drawing/2014/main" id="{B9EE4A11-DC31-4E2D-8BC5-1504053C366E}"/>
              </a:ext>
            </a:extLst>
          </p:cNvPr>
          <p:cNvSpPr/>
          <p:nvPr/>
        </p:nvSpPr>
        <p:spPr>
          <a:xfrm>
            <a:off x="2724538" y="2916152"/>
            <a:ext cx="4262363" cy="307390"/>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509897"/>
              <a:satOff val="-55208"/>
              <a:lumOff val="55181"/>
              <a:alphaOff val="0"/>
            </a:schemeClr>
          </a:fillRef>
          <a:effectRef idx="0">
            <a:schemeClr val="accent2">
              <a:shade val="50000"/>
              <a:hueOff val="509897"/>
              <a:satOff val="-55208"/>
              <a:lumOff val="55181"/>
              <a:alphaOff val="0"/>
            </a:schemeClr>
          </a:effectRef>
          <a:fontRef idx="minor">
            <a:schemeClr val="lt1"/>
          </a:fontRef>
        </p:style>
        <p:txBody>
          <a:bodyPr spcFirstLastPara="0" vert="horz" wrap="square" lIns="89497" tIns="89497" rIns="89497" bIns="89497" numCol="1" spcCol="1270" anchor="t" anchorCtr="0">
            <a:noAutofit/>
          </a:bodyPr>
          <a:lstStyle/>
          <a:p>
            <a:pPr algn="ctr" defTabSz="488950">
              <a:lnSpc>
                <a:spcPct val="90000"/>
              </a:lnSpc>
              <a:spcBef>
                <a:spcPct val="0"/>
              </a:spcBef>
              <a:spcAft>
                <a:spcPct val="35000"/>
              </a:spcAft>
            </a:pPr>
            <a:r>
              <a:rPr lang="en-US" b="1" dirty="0">
                <a:solidFill>
                  <a:schemeClr val="tx1"/>
                </a:solidFill>
              </a:rPr>
              <a:t>New technique applied by NGOs to address child labor issues </a:t>
            </a:r>
          </a:p>
        </p:txBody>
      </p:sp>
      <p:sp>
        <p:nvSpPr>
          <p:cNvPr id="15" name="Freeform 25" descr="Increased NGO support to children engaged in child labor&#10;">
            <a:extLst>
              <a:ext uri="{FF2B5EF4-FFF2-40B4-BE49-F238E27FC236}">
                <a16:creationId xmlns:a16="http://schemas.microsoft.com/office/drawing/2014/main" id="{BF18FAD6-0BB5-4D50-9B2A-D4E211605E49}"/>
              </a:ext>
            </a:extLst>
          </p:cNvPr>
          <p:cNvSpPr/>
          <p:nvPr/>
        </p:nvSpPr>
        <p:spPr>
          <a:xfrm>
            <a:off x="2687218" y="2174033"/>
            <a:ext cx="4301412" cy="432837"/>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339932"/>
              <a:satOff val="-36805"/>
              <a:lumOff val="36787"/>
              <a:alphaOff val="0"/>
            </a:schemeClr>
          </a:fillRef>
          <a:effectRef idx="0">
            <a:schemeClr val="accent2">
              <a:shade val="50000"/>
              <a:hueOff val="339932"/>
              <a:satOff val="-36805"/>
              <a:lumOff val="36787"/>
              <a:alphaOff val="0"/>
            </a:schemeClr>
          </a:effectRef>
          <a:fontRef idx="minor">
            <a:schemeClr val="lt1"/>
          </a:fontRef>
        </p:style>
        <p:txBody>
          <a:bodyPr spcFirstLastPara="0" vert="horz" wrap="square" lIns="89497" tIns="89497" rIns="89497" bIns="89497" numCol="1" spcCol="1270" anchor="ctr" anchorCtr="0">
            <a:noAutofit/>
          </a:bodyPr>
          <a:lstStyle/>
          <a:p>
            <a:pPr algn="ctr" defTabSz="488950">
              <a:lnSpc>
                <a:spcPct val="90000"/>
              </a:lnSpc>
              <a:spcBef>
                <a:spcPct val="0"/>
              </a:spcBef>
              <a:spcAft>
                <a:spcPct val="35000"/>
              </a:spcAft>
            </a:pPr>
            <a:r>
              <a:rPr lang="en-US" b="1" dirty="0">
                <a:solidFill>
                  <a:schemeClr val="tx1"/>
                </a:solidFill>
              </a:rPr>
              <a:t>Increased NGO support to children engaged in child labor</a:t>
            </a:r>
          </a:p>
        </p:txBody>
      </p:sp>
      <p:sp>
        <p:nvSpPr>
          <p:cNvPr id="16" name="Freeform 26" descr="Reduction in child labor in supply chain&#10;">
            <a:extLst>
              <a:ext uri="{FF2B5EF4-FFF2-40B4-BE49-F238E27FC236}">
                <a16:creationId xmlns:a16="http://schemas.microsoft.com/office/drawing/2014/main" id="{BE051FB6-AA31-4A62-81CB-77FFE3A0224F}"/>
              </a:ext>
            </a:extLst>
          </p:cNvPr>
          <p:cNvSpPr/>
          <p:nvPr/>
        </p:nvSpPr>
        <p:spPr>
          <a:xfrm>
            <a:off x="2976465" y="1386392"/>
            <a:ext cx="3979146" cy="456935"/>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169966"/>
              <a:satOff val="-18403"/>
              <a:lumOff val="18394"/>
              <a:alphaOff val="0"/>
            </a:schemeClr>
          </a:fillRef>
          <a:effectRef idx="0">
            <a:schemeClr val="accent2">
              <a:shade val="50000"/>
              <a:hueOff val="169966"/>
              <a:satOff val="-18403"/>
              <a:lumOff val="18394"/>
              <a:alphaOff val="0"/>
            </a:schemeClr>
          </a:effectRef>
          <a:fontRef idx="minor">
            <a:schemeClr val="lt1"/>
          </a:fontRef>
        </p:style>
        <p:txBody>
          <a:bodyPr spcFirstLastPara="0" vert="horz" wrap="square" lIns="89497" tIns="89497" rIns="89497" bIns="89497" numCol="1" spcCol="1270" anchor="ctr" anchorCtr="0">
            <a:noAutofit/>
          </a:bodyPr>
          <a:lstStyle/>
          <a:p>
            <a:pPr defTabSz="488950">
              <a:lnSpc>
                <a:spcPct val="90000"/>
              </a:lnSpc>
              <a:spcBef>
                <a:spcPct val="0"/>
              </a:spcBef>
              <a:spcAft>
                <a:spcPct val="35000"/>
              </a:spcAft>
            </a:pPr>
            <a:r>
              <a:rPr lang="en-US" b="1" dirty="0">
                <a:solidFill>
                  <a:schemeClr val="tx1"/>
                </a:solidFill>
              </a:rPr>
              <a:t>Reduction in child labor in supply chain</a:t>
            </a:r>
          </a:p>
        </p:txBody>
      </p:sp>
      <p:sp>
        <p:nvSpPr>
          <p:cNvPr id="27" name="Rectangle 26" descr="Track workplan activity completion&#10;">
            <a:extLst>
              <a:ext uri="{FF2B5EF4-FFF2-40B4-BE49-F238E27FC236}">
                <a16:creationId xmlns:a16="http://schemas.microsoft.com/office/drawing/2014/main" id="{C4936583-47AE-43F9-ADFD-2A856A5D57D4}"/>
              </a:ext>
            </a:extLst>
          </p:cNvPr>
          <p:cNvSpPr>
            <a:spLocks noChangeArrowheads="1"/>
          </p:cNvSpPr>
          <p:nvPr/>
        </p:nvSpPr>
        <p:spPr bwMode="auto">
          <a:xfrm>
            <a:off x="7250460" y="5448622"/>
            <a:ext cx="3662402" cy="34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b="1" dirty="0">
                <a:solidFill>
                  <a:srgbClr val="002F6C"/>
                </a:solidFill>
              </a:rPr>
              <a:t>Track workplan activity completion</a:t>
            </a:r>
          </a:p>
        </p:txBody>
      </p:sp>
      <p:sp>
        <p:nvSpPr>
          <p:cNvPr id="19" name="Rectangle 18" descr="# of NGOs trained  &#10;">
            <a:extLst>
              <a:ext uri="{FF2B5EF4-FFF2-40B4-BE49-F238E27FC236}">
                <a16:creationId xmlns:a16="http://schemas.microsoft.com/office/drawing/2014/main" id="{036B7517-7E5C-4B64-B9E4-68EA0A25638E}"/>
              </a:ext>
            </a:extLst>
          </p:cNvPr>
          <p:cNvSpPr>
            <a:spLocks noChangeArrowheads="1"/>
          </p:cNvSpPr>
          <p:nvPr/>
        </p:nvSpPr>
        <p:spPr bwMode="auto">
          <a:xfrm>
            <a:off x="7300172" y="4716998"/>
            <a:ext cx="3179157" cy="34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b="1" dirty="0">
                <a:solidFill>
                  <a:srgbClr val="002F6C"/>
                </a:solidFill>
              </a:rPr>
              <a:t># of NGOs trained  </a:t>
            </a:r>
          </a:p>
        </p:txBody>
      </p:sp>
      <p:sp>
        <p:nvSpPr>
          <p:cNvPr id="18" name="Rectangle 17" descr="% of NGO staff that pass the post-test&#10;">
            <a:extLst>
              <a:ext uri="{FF2B5EF4-FFF2-40B4-BE49-F238E27FC236}">
                <a16:creationId xmlns:a16="http://schemas.microsoft.com/office/drawing/2014/main" id="{5B1432AB-8B58-46B6-9D1E-4AB93E33237C}"/>
              </a:ext>
            </a:extLst>
          </p:cNvPr>
          <p:cNvSpPr>
            <a:spLocks noChangeArrowheads="1"/>
          </p:cNvSpPr>
          <p:nvPr/>
        </p:nvSpPr>
        <p:spPr bwMode="auto">
          <a:xfrm>
            <a:off x="7218947" y="3918335"/>
            <a:ext cx="4299606" cy="34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b="1" dirty="0">
                <a:solidFill>
                  <a:srgbClr val="002F6C"/>
                </a:solidFill>
                <a:latin typeface="+mn-lt"/>
              </a:rPr>
              <a:t>% of NGO staff that pass the post-test</a:t>
            </a:r>
          </a:p>
        </p:txBody>
      </p:sp>
      <p:sp>
        <p:nvSpPr>
          <p:cNvPr id="17" name="Rectangle 16" descr="% of NGOs observed using the new technique 6 months after training &#10;">
            <a:extLst>
              <a:ext uri="{FF2B5EF4-FFF2-40B4-BE49-F238E27FC236}">
                <a16:creationId xmlns:a16="http://schemas.microsoft.com/office/drawing/2014/main" id="{16AF21B0-EE19-4C81-B1E1-F6F6C3B91162}"/>
              </a:ext>
            </a:extLst>
          </p:cNvPr>
          <p:cNvSpPr>
            <a:spLocks noChangeArrowheads="1"/>
          </p:cNvSpPr>
          <p:nvPr/>
        </p:nvSpPr>
        <p:spPr bwMode="auto">
          <a:xfrm>
            <a:off x="7250460" y="2954555"/>
            <a:ext cx="4291507"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b="1" dirty="0">
                <a:solidFill>
                  <a:srgbClr val="002F6C"/>
                </a:solidFill>
                <a:latin typeface="+mn-lt"/>
              </a:rPr>
              <a:t>% of NGOs observed using the new technique 6 months after training </a:t>
            </a:r>
          </a:p>
        </p:txBody>
      </p:sp>
      <p:sp>
        <p:nvSpPr>
          <p:cNvPr id="20" name="Rectangle 19" descr="% of NGOs providing more than 5 types of services to children engaged in child labor&#10;">
            <a:extLst>
              <a:ext uri="{FF2B5EF4-FFF2-40B4-BE49-F238E27FC236}">
                <a16:creationId xmlns:a16="http://schemas.microsoft.com/office/drawing/2014/main" id="{1BFC37B8-573E-4884-B2BA-3D23ECCBD2D9}"/>
              </a:ext>
            </a:extLst>
          </p:cNvPr>
          <p:cNvSpPr>
            <a:spLocks noChangeArrowheads="1"/>
          </p:cNvSpPr>
          <p:nvPr/>
        </p:nvSpPr>
        <p:spPr bwMode="auto">
          <a:xfrm>
            <a:off x="7251692" y="2136656"/>
            <a:ext cx="4364921"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b="1" dirty="0">
                <a:solidFill>
                  <a:srgbClr val="002F6C"/>
                </a:solidFill>
                <a:latin typeface="+mn-lt"/>
              </a:rPr>
              <a:t>% of NGOs providing more than 5 types of services to children engaged in child labor</a:t>
            </a:r>
          </a:p>
        </p:txBody>
      </p:sp>
      <p:sp>
        <p:nvSpPr>
          <p:cNvPr id="21" name="Rectangle 20" descr="# of children working in targeted supply chain &#10;">
            <a:extLst>
              <a:ext uri="{FF2B5EF4-FFF2-40B4-BE49-F238E27FC236}">
                <a16:creationId xmlns:a16="http://schemas.microsoft.com/office/drawing/2014/main" id="{FDDC547A-4A7D-427F-A7E6-FF7B680C8E3D}"/>
              </a:ext>
              <a:ext uri="{C183D7F6-B498-43B3-948B-1728B52AA6E4}">
                <adec:decorative xmlns:adec="http://schemas.microsoft.com/office/drawing/2017/decorative" val="0"/>
              </a:ext>
            </a:extLst>
          </p:cNvPr>
          <p:cNvSpPr>
            <a:spLocks noChangeArrowheads="1"/>
          </p:cNvSpPr>
          <p:nvPr/>
        </p:nvSpPr>
        <p:spPr bwMode="auto">
          <a:xfrm>
            <a:off x="7239005" y="1456059"/>
            <a:ext cx="4181665"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b="1" dirty="0">
                <a:solidFill>
                  <a:srgbClr val="002F6C"/>
                </a:solidFill>
              </a:rPr>
              <a:t># of children working in targeted supply chain </a:t>
            </a:r>
          </a:p>
        </p:txBody>
      </p:sp>
      <p:sp>
        <p:nvSpPr>
          <p:cNvPr id="22" name="Arrow: Down 21">
            <a:extLst>
              <a:ext uri="{FF2B5EF4-FFF2-40B4-BE49-F238E27FC236}">
                <a16:creationId xmlns:a16="http://schemas.microsoft.com/office/drawing/2014/main" id="{84C5CE03-E2F4-4954-B976-B5A11990E8BD}"/>
              </a:ext>
              <a:ext uri="{C183D7F6-B498-43B3-948B-1728B52AA6E4}">
                <adec:decorative xmlns:adec="http://schemas.microsoft.com/office/drawing/2017/decorative" val="1"/>
              </a:ext>
            </a:extLst>
          </p:cNvPr>
          <p:cNvSpPr/>
          <p:nvPr/>
        </p:nvSpPr>
        <p:spPr>
          <a:xfrm rot="10800000">
            <a:off x="4516016" y="1765512"/>
            <a:ext cx="379658" cy="28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Down 27">
            <a:extLst>
              <a:ext uri="{FF2B5EF4-FFF2-40B4-BE49-F238E27FC236}">
                <a16:creationId xmlns:a16="http://schemas.microsoft.com/office/drawing/2014/main" id="{3CED3319-4052-46D8-B4CC-63C98C60D342}"/>
              </a:ext>
              <a:ext uri="{C183D7F6-B498-43B3-948B-1728B52AA6E4}">
                <adec:decorative xmlns:adec="http://schemas.microsoft.com/office/drawing/2017/decorative" val="1"/>
              </a:ext>
            </a:extLst>
          </p:cNvPr>
          <p:cNvSpPr/>
          <p:nvPr/>
        </p:nvSpPr>
        <p:spPr>
          <a:xfrm rot="10800000">
            <a:off x="4524102" y="2655652"/>
            <a:ext cx="379658" cy="28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Down 28">
            <a:extLst>
              <a:ext uri="{FF2B5EF4-FFF2-40B4-BE49-F238E27FC236}">
                <a16:creationId xmlns:a16="http://schemas.microsoft.com/office/drawing/2014/main" id="{025D0598-4CDC-45E4-A031-896CCF096DA1}"/>
              </a:ext>
              <a:ext uri="{C183D7F6-B498-43B3-948B-1728B52AA6E4}">
                <adec:decorative xmlns:adec="http://schemas.microsoft.com/office/drawing/2017/decorative" val="1"/>
              </a:ext>
            </a:extLst>
          </p:cNvPr>
          <p:cNvSpPr/>
          <p:nvPr/>
        </p:nvSpPr>
        <p:spPr>
          <a:xfrm rot="10800000">
            <a:off x="4563913" y="3503493"/>
            <a:ext cx="379658" cy="265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Down 29">
            <a:extLst>
              <a:ext uri="{FF2B5EF4-FFF2-40B4-BE49-F238E27FC236}">
                <a16:creationId xmlns:a16="http://schemas.microsoft.com/office/drawing/2014/main" id="{E7A55E20-9A1D-4B95-BB28-B260AAFBF258}"/>
              </a:ext>
              <a:ext uri="{C183D7F6-B498-43B3-948B-1728B52AA6E4}">
                <adec:decorative xmlns:adec="http://schemas.microsoft.com/office/drawing/2017/decorative" val="1"/>
              </a:ext>
            </a:extLst>
          </p:cNvPr>
          <p:cNvSpPr/>
          <p:nvPr/>
        </p:nvSpPr>
        <p:spPr>
          <a:xfrm rot="10800000">
            <a:off x="4571376" y="4368800"/>
            <a:ext cx="379658" cy="246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Down 30">
            <a:extLst>
              <a:ext uri="{FF2B5EF4-FFF2-40B4-BE49-F238E27FC236}">
                <a16:creationId xmlns:a16="http://schemas.microsoft.com/office/drawing/2014/main" id="{9C4C9C38-E956-40DB-BD7D-EA8DE04D4CB9}"/>
              </a:ext>
              <a:ext uri="{C183D7F6-B498-43B3-948B-1728B52AA6E4}">
                <adec:decorative xmlns:adec="http://schemas.microsoft.com/office/drawing/2017/decorative" val="1"/>
              </a:ext>
            </a:extLst>
          </p:cNvPr>
          <p:cNvSpPr/>
          <p:nvPr/>
        </p:nvSpPr>
        <p:spPr>
          <a:xfrm rot="10800000">
            <a:off x="4580086" y="5235876"/>
            <a:ext cx="379658" cy="28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12794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p:bldP spid="18" grpId="0"/>
      <p:bldP spid="17" grpId="0"/>
      <p:bldP spid="20" grpId="0"/>
      <p:bldP spid="21" grpId="0"/>
    </p:bldLst>
  </p:timing>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27883</TotalTime>
  <Words>14341</Words>
  <Application>Microsoft Office PowerPoint</Application>
  <PresentationFormat>Widescreen</PresentationFormat>
  <Paragraphs>1277</Paragraphs>
  <Slides>76</Slides>
  <Notes>76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Arial</vt:lpstr>
      <vt:lpstr>Calibri</vt:lpstr>
      <vt:lpstr>Calibri Light</vt:lpstr>
      <vt:lpstr>Gill Sans MT</vt:lpstr>
      <vt:lpstr>Monotype Sorts</vt:lpstr>
      <vt:lpstr>Nokia Sans Wide</vt:lpstr>
      <vt:lpstr>Segoe UI</vt:lpstr>
      <vt:lpstr>Symbol</vt:lpstr>
      <vt:lpstr>Times New Roman</vt:lpstr>
      <vt:lpstr>Wingdings</vt:lpstr>
      <vt:lpstr>1_Office Theme</vt:lpstr>
      <vt:lpstr>M&amp;E Concepts:  Designing and Defining Performance Indicators </vt:lpstr>
      <vt:lpstr>M&amp;E Training Course Series</vt:lpstr>
      <vt:lpstr>Training Objectives</vt:lpstr>
      <vt:lpstr>Agenda</vt:lpstr>
      <vt:lpstr>Indicator Fundamentals </vt:lpstr>
      <vt:lpstr>What is an Indicator?</vt:lpstr>
      <vt:lpstr>What are the Benefits of Indicators? </vt:lpstr>
      <vt:lpstr>Indicators Measure Results </vt:lpstr>
      <vt:lpstr>Example: Monitoring at all Levels </vt:lpstr>
      <vt:lpstr>Types of Indicators </vt:lpstr>
      <vt:lpstr>Quantitative and Qualitative Indicators</vt:lpstr>
      <vt:lpstr>Rating Scales </vt:lpstr>
      <vt:lpstr>Index – Indices </vt:lpstr>
      <vt:lpstr>Milestone Scales</vt:lpstr>
      <vt:lpstr>Checklists</vt:lpstr>
      <vt:lpstr>Disaggregation </vt:lpstr>
      <vt:lpstr>Example: Disaggregation </vt:lpstr>
      <vt:lpstr>OCFT Standard Indicators</vt:lpstr>
      <vt:lpstr>DOL OCFT Standard Indicators </vt:lpstr>
      <vt:lpstr>OCFT Standard Indicators (cont.)</vt:lpstr>
      <vt:lpstr>C: Capacity </vt:lpstr>
      <vt:lpstr>C: Types of Country Capacity </vt:lpstr>
      <vt:lpstr>E: Education</vt:lpstr>
      <vt:lpstr>E2-4 Examples</vt:lpstr>
      <vt:lpstr>L: Livelihood</vt:lpstr>
      <vt:lpstr>T: Training</vt:lpstr>
      <vt:lpstr>POC: Project Objective Indicators</vt:lpstr>
      <vt:lpstr>Exercise 1: Standard Indicators</vt:lpstr>
      <vt:lpstr>Exercise 1: Standard Indicators (cont.)</vt:lpstr>
      <vt:lpstr>Indicator Characteristics </vt:lpstr>
      <vt:lpstr>Indicator Characteristics (cont.)</vt:lpstr>
      <vt:lpstr>Direct Indicators </vt:lpstr>
      <vt:lpstr>Direct Indicators (cont.)  </vt:lpstr>
      <vt:lpstr>Exercise 1: Direct Indicators </vt:lpstr>
      <vt:lpstr>Exercise 2: Direct Indicators </vt:lpstr>
      <vt:lpstr>Proxy Indicators </vt:lpstr>
      <vt:lpstr>Objective Indicators </vt:lpstr>
      <vt:lpstr>Exercise 4: Objective Indicators </vt:lpstr>
      <vt:lpstr>Adequate Indicators </vt:lpstr>
      <vt:lpstr>Example: Adequate Indicators </vt:lpstr>
      <vt:lpstr>Practical Indicators</vt:lpstr>
      <vt:lpstr>Example: Practical Indicators</vt:lpstr>
      <vt:lpstr>Additional Considerations </vt:lpstr>
      <vt:lpstr>Reviewing Indicators</vt:lpstr>
      <vt:lpstr>Tips for Reviewing Indicators </vt:lpstr>
      <vt:lpstr>Checklist: Reviewing Indicators</vt:lpstr>
      <vt:lpstr> Performance Monitoring Plan (PMP)</vt:lpstr>
      <vt:lpstr>What is a PMP?</vt:lpstr>
      <vt:lpstr>Key Components of a PMP</vt:lpstr>
      <vt:lpstr>Example PMP</vt:lpstr>
      <vt:lpstr>PMP Elements: Definitions </vt:lpstr>
      <vt:lpstr>Indicator Classifications</vt:lpstr>
      <vt:lpstr>Indicator Classification Examples </vt:lpstr>
      <vt:lpstr>PMP Elements: Units of Measure and Type </vt:lpstr>
      <vt:lpstr>Example PMP (cont.) </vt:lpstr>
      <vt:lpstr>PMP Elements: Disaggregation </vt:lpstr>
      <vt:lpstr>Example PMP (cont. 2) </vt:lpstr>
      <vt:lpstr>PMP Elements: Data Collection Instruments </vt:lpstr>
      <vt:lpstr>Example PMP (cont.) 3</vt:lpstr>
      <vt:lpstr>PMP Elements: Frequency and Verification </vt:lpstr>
      <vt:lpstr>Example PMP (cont. 4) </vt:lpstr>
      <vt:lpstr>PMP Elements: Responsibilities for Collection and Assessment </vt:lpstr>
      <vt:lpstr>Example PMP (cont. 5) </vt:lpstr>
      <vt:lpstr>Roles and Responsibilities for Indicators &amp; PMP</vt:lpstr>
      <vt:lpstr>Knowledge Check</vt:lpstr>
      <vt:lpstr>Question 1: Indicators </vt:lpstr>
      <vt:lpstr>Question 2: Indicators </vt:lpstr>
      <vt:lpstr>Question 3: Indicators  </vt:lpstr>
      <vt:lpstr>Question 4: Indicators </vt:lpstr>
      <vt:lpstr>Question 5: PMP</vt:lpstr>
      <vt:lpstr>Question 6: PMP</vt:lpstr>
      <vt:lpstr> Conclusion</vt:lpstr>
      <vt:lpstr>Indicator Summary</vt:lpstr>
      <vt:lpstr>PMP Summary </vt:lpstr>
      <vt:lpstr>Resources</vt:lpstr>
      <vt:lpstr>Thank You</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Graves, Katie</cp:lastModifiedBy>
  <cp:revision>360</cp:revision>
  <dcterms:created xsi:type="dcterms:W3CDTF">2021-10-08T17:43:47Z</dcterms:created>
  <dcterms:modified xsi:type="dcterms:W3CDTF">2023-03-23T03:25:35Z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