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90"/>
  </p:notesMasterIdLst>
  <p:handoutMasterIdLst>
    <p:handoutMasterId r:id="rId91"/>
  </p:handoutMasterIdLst>
  <p:sldIdLst>
    <p:sldId id="356" r:id="rId5"/>
    <p:sldId id="1267" r:id="rId6"/>
    <p:sldId id="260" r:id="rId7"/>
    <p:sldId id="1283" r:id="rId8"/>
    <p:sldId id="459" r:id="rId9"/>
    <p:sldId id="460" r:id="rId10"/>
    <p:sldId id="1309" r:id="rId11"/>
    <p:sldId id="1304" r:id="rId12"/>
    <p:sldId id="1341" r:id="rId13"/>
    <p:sldId id="1315" r:id="rId14"/>
    <p:sldId id="1293" r:id="rId15"/>
    <p:sldId id="1292" r:id="rId16"/>
    <p:sldId id="1314" r:id="rId17"/>
    <p:sldId id="1054" r:id="rId18"/>
    <p:sldId id="1339" r:id="rId19"/>
    <p:sldId id="462" r:id="rId20"/>
    <p:sldId id="1057" r:id="rId21"/>
    <p:sldId id="1300" r:id="rId22"/>
    <p:sldId id="1324" r:id="rId23"/>
    <p:sldId id="1311" r:id="rId24"/>
    <p:sldId id="1325" r:id="rId25"/>
    <p:sldId id="1326" r:id="rId26"/>
    <p:sldId id="640" r:id="rId27"/>
    <p:sldId id="1312" r:id="rId28"/>
    <p:sldId id="641" r:id="rId29"/>
    <p:sldId id="635" r:id="rId30"/>
    <p:sldId id="1058" r:id="rId31"/>
    <p:sldId id="1084" r:id="rId32"/>
    <p:sldId id="1060" r:id="rId33"/>
    <p:sldId id="1059" r:id="rId34"/>
    <p:sldId id="1318" r:id="rId35"/>
    <p:sldId id="567" r:id="rId36"/>
    <p:sldId id="568" r:id="rId37"/>
    <p:sldId id="1327" r:id="rId38"/>
    <p:sldId id="570" r:id="rId39"/>
    <p:sldId id="571" r:id="rId40"/>
    <p:sldId id="572" r:id="rId41"/>
    <p:sldId id="574" r:id="rId42"/>
    <p:sldId id="1061" r:id="rId43"/>
    <p:sldId id="1085" r:id="rId44"/>
    <p:sldId id="576" r:id="rId45"/>
    <p:sldId id="647" r:id="rId46"/>
    <p:sldId id="470" r:id="rId47"/>
    <p:sldId id="1275" r:id="rId48"/>
    <p:sldId id="579" r:id="rId49"/>
    <p:sldId id="1276" r:id="rId50"/>
    <p:sldId id="1062" r:id="rId51"/>
    <p:sldId id="1328" r:id="rId52"/>
    <p:sldId id="1329" r:id="rId53"/>
    <p:sldId id="1330" r:id="rId54"/>
    <p:sldId id="1331" r:id="rId55"/>
    <p:sldId id="468" r:id="rId56"/>
    <p:sldId id="1273" r:id="rId57"/>
    <p:sldId id="522" r:id="rId58"/>
    <p:sldId id="1299" r:id="rId59"/>
    <p:sldId id="1332" r:id="rId60"/>
    <p:sldId id="524" r:id="rId61"/>
    <p:sldId id="1278" r:id="rId62"/>
    <p:sldId id="523" r:id="rId63"/>
    <p:sldId id="1277" r:id="rId64"/>
    <p:sldId id="1319" r:id="rId65"/>
    <p:sldId id="1333" r:id="rId66"/>
    <p:sldId id="1334" r:id="rId67"/>
    <p:sldId id="1066" r:id="rId68"/>
    <p:sldId id="1295" r:id="rId69"/>
    <p:sldId id="1294" r:id="rId70"/>
    <p:sldId id="1305" r:id="rId71"/>
    <p:sldId id="1335" r:id="rId72"/>
    <p:sldId id="1068" r:id="rId73"/>
    <p:sldId id="1069" r:id="rId74"/>
    <p:sldId id="1336" r:id="rId75"/>
    <p:sldId id="1067" r:id="rId76"/>
    <p:sldId id="1264" r:id="rId77"/>
    <p:sldId id="1282" r:id="rId78"/>
    <p:sldId id="1272" r:id="rId79"/>
    <p:sldId id="660" r:id="rId80"/>
    <p:sldId id="1070" r:id="rId81"/>
    <p:sldId id="1072" r:id="rId82"/>
    <p:sldId id="1073" r:id="rId83"/>
    <p:sldId id="1074" r:id="rId84"/>
    <p:sldId id="1075" r:id="rId85"/>
    <p:sldId id="1338" r:id="rId86"/>
    <p:sldId id="1262" r:id="rId87"/>
    <p:sldId id="1297" r:id="rId88"/>
    <p:sldId id="1340"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C78150-D957-6C4D-A71F-3B0C3136E3E7}" name="Sarmiento, Carlos" initials="SC" userId="S::CARLOS.SARMIENTO@tetratech.com::f2a54254-f562-48da-a277-b30dc758ae07" providerId="AD"/>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drow, Gwynne" initials="ZG" lastIdx="9" clrIdx="0">
    <p:extLst>
      <p:ext uri="{19B8F6BF-5375-455C-9EA6-DF929625EA0E}">
        <p15:presenceInfo xmlns:p15="http://schemas.microsoft.com/office/powerpoint/2012/main" userId="S::GWYNNE.ZODROW@tetratech.com::f11ed61f-7b9e-4d00-8458-068b618d042b" providerId="AD"/>
      </p:ext>
    </p:extLst>
  </p:cmAuthor>
  <p:cmAuthor id="2" name="Dicello, Andrew" initials="DA" lastIdx="2" clrIdx="1">
    <p:extLst>
      <p:ext uri="{19B8F6BF-5375-455C-9EA6-DF929625EA0E}">
        <p15:presenceInfo xmlns:p15="http://schemas.microsoft.com/office/powerpoint/2012/main" userId="S::ANDREW.DICELLO@tetratech.com::0c006b90-21d7-4a0c-903f-b4eb152579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0432" autoAdjust="0"/>
  </p:normalViewPr>
  <p:slideViewPr>
    <p:cSldViewPr snapToGrid="0">
      <p:cViewPr varScale="1">
        <p:scale>
          <a:sx n="40" d="100"/>
          <a:sy n="40" d="100"/>
        </p:scale>
        <p:origin x="68" y="336"/>
      </p:cViewPr>
      <p:guideLst/>
    </p:cSldViewPr>
  </p:slideViewPr>
  <p:outlineViewPr>
    <p:cViewPr>
      <p:scale>
        <a:sx n="33" d="100"/>
        <a:sy n="33" d="100"/>
      </p:scale>
      <p:origin x="0" y="-24124"/>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1644"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A015C-65CD-4F4C-BDA8-A89692D2320F}" type="doc">
      <dgm:prSet loTypeId="urn:microsoft.com/office/officeart/2005/8/layout/process1" loCatId="process" qsTypeId="urn:microsoft.com/office/officeart/2005/8/quickstyle/simple1" qsCatId="simple" csTypeId="urn:microsoft.com/office/officeart/2005/8/colors/accent1_2" csCatId="accent1" phldr="1"/>
      <dgm:spPr/>
    </dgm:pt>
    <dgm:pt modelId="{56D25AB2-8D18-469E-A8EE-357BDC8F9F05}">
      <dgm:prSet phldrT="[Text]"/>
      <dgm:spPr/>
      <dgm:t>
        <a:bodyPr/>
        <a:lstStyle/>
        <a:p>
          <a:r>
            <a:rPr lang="es-CO" noProof="0" dirty="0"/>
            <a:t>1. Definir la problemática </a:t>
          </a:r>
        </a:p>
        <a:p>
          <a:r>
            <a:rPr lang="es-CO" noProof="0" dirty="0"/>
            <a:t>principal</a:t>
          </a:r>
        </a:p>
      </dgm:t>
      <dgm:extLst>
        <a:ext uri="{E40237B7-FDA0-4F09-8148-C483321AD2D9}">
          <dgm14:cNvPr xmlns:dgm14="http://schemas.microsoft.com/office/drawing/2010/diagram" id="0" name="" descr="1. Definir la problemática &#10;principal&#10;"/>
        </a:ext>
      </dgm:extLst>
    </dgm:pt>
    <dgm:pt modelId="{D8BBADAE-3C37-4711-8154-DFF51243438E}" type="parTrans" cxnId="{A6315C25-11E1-410A-86A4-99401C81E9FF}">
      <dgm:prSet/>
      <dgm:spPr/>
      <dgm:t>
        <a:bodyPr/>
        <a:lstStyle/>
        <a:p>
          <a:endParaRPr lang="en-US"/>
        </a:p>
      </dgm:t>
    </dgm:pt>
    <dgm:pt modelId="{4F5AAF60-AA85-45AC-A7C6-1CD0C4FF4370}" type="sibTrans" cxnId="{A6315C25-11E1-410A-86A4-99401C81E9FF}">
      <dgm:prSet/>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688B05D-2D2E-4161-B0B3-37032DD04E7F}">
      <dgm:prSet phldrT="[Text]"/>
      <dgm:spPr/>
      <dgm:t>
        <a:bodyPr/>
        <a:lstStyle/>
        <a:p>
          <a:r>
            <a:rPr lang="es-CO" dirty="0"/>
            <a:t>2. Llevar a cabo</a:t>
          </a:r>
        </a:p>
        <a:p>
          <a:r>
            <a:rPr lang="es-CO" noProof="0" dirty="0"/>
            <a:t>una</a:t>
          </a:r>
          <a:r>
            <a:rPr lang="es-CO" dirty="0"/>
            <a:t> lluvia de ideas para identificar las causas fundamentales</a:t>
          </a:r>
        </a:p>
      </dgm:t>
      <dgm:extLst>
        <a:ext uri="{E40237B7-FDA0-4F09-8148-C483321AD2D9}">
          <dgm14:cNvPr xmlns:dgm14="http://schemas.microsoft.com/office/drawing/2010/diagram" id="0" name="" descr="2. Llevar a cabo&#10;una lluvia de ideas para identificar las causas fundamentales&#10;"/>
        </a:ext>
      </dgm:extLst>
    </dgm:pt>
    <dgm:pt modelId="{8416B515-6AEC-4354-B7B5-EAC8448E3A88}" type="parTrans" cxnId="{C0D99F3E-7E19-4979-A3D5-36DFF2743B9A}">
      <dgm:prSet/>
      <dgm:spPr/>
      <dgm:t>
        <a:bodyPr/>
        <a:lstStyle/>
        <a:p>
          <a:endParaRPr lang="en-US"/>
        </a:p>
      </dgm:t>
    </dgm:pt>
    <dgm:pt modelId="{E02F8AA3-93A6-45DF-A2A1-CCA0DA01A300}" type="sibTrans" cxnId="{C0D99F3E-7E19-4979-A3D5-36DFF2743B9A}">
      <dgm:prSet/>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1F979BE-6C45-4F79-BB88-1C3E7A9DD976}">
      <dgm:prSet phldrT="[Text]"/>
      <dgm:spPr/>
      <dgm:t>
        <a:bodyPr/>
        <a:lstStyle/>
        <a:p>
          <a:r>
            <a:rPr lang="es-CO" noProof="0" dirty="0"/>
            <a:t>3. Organizar la información en un árbol de problemas</a:t>
          </a:r>
        </a:p>
      </dgm:t>
      <dgm:extLst>
        <a:ext uri="{E40237B7-FDA0-4F09-8148-C483321AD2D9}">
          <dgm14:cNvPr xmlns:dgm14="http://schemas.microsoft.com/office/drawing/2010/diagram" id="0" name="" descr="3. Organizar la información en un árbol de problemas&#10;"/>
        </a:ext>
      </dgm:extLst>
    </dgm:pt>
    <dgm:pt modelId="{DCDA43BD-7063-46CB-A189-DAE5C39BBE12}" type="parTrans" cxnId="{B0DD4A5D-E3D9-4977-99E1-66FFB622F47D}">
      <dgm:prSet/>
      <dgm:spPr/>
      <dgm:t>
        <a:bodyPr/>
        <a:lstStyle/>
        <a:p>
          <a:endParaRPr lang="en-US"/>
        </a:p>
      </dgm:t>
    </dgm:pt>
    <dgm:pt modelId="{650E7C19-7A3C-44E8-B6C2-B60B0698B47F}" type="sibTrans" cxnId="{B0DD4A5D-E3D9-4977-99E1-66FFB622F47D}">
      <dgm:prSet/>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082365D-7E05-4D78-A3EF-734D9532222C}">
      <dgm:prSet/>
      <dgm:spPr/>
      <dgm:t>
        <a:bodyPr/>
        <a:lstStyle/>
        <a:p>
          <a:r>
            <a:rPr lang="es-CO" noProof="0" dirty="0"/>
            <a:t>4. Usar el árbol para validar el diseño del Proyecto (marco de resultados)</a:t>
          </a:r>
        </a:p>
      </dgm:t>
      <dgm:extLst>
        <a:ext uri="{E40237B7-FDA0-4F09-8148-C483321AD2D9}">
          <dgm14:cNvPr xmlns:dgm14="http://schemas.microsoft.com/office/drawing/2010/diagram" id="0" name="" descr="4. Usar el árbol para validar el diseño del Proyecto (marco de resultados)&#10;"/>
        </a:ext>
      </dgm:extLst>
    </dgm:pt>
    <dgm:pt modelId="{3F5EDFCE-538B-4E06-BE38-3E87E687BAE4}" type="parTrans" cxnId="{67CCC993-D2CA-44FF-AC45-1FE1C4CDCAEE}">
      <dgm:prSet/>
      <dgm:spPr/>
      <dgm:t>
        <a:bodyPr/>
        <a:lstStyle/>
        <a:p>
          <a:endParaRPr lang="en-US"/>
        </a:p>
      </dgm:t>
    </dgm:pt>
    <dgm:pt modelId="{43266659-AAF1-4716-A877-1DF4445ED747}" type="sibTrans" cxnId="{67CCC993-D2CA-44FF-AC45-1FE1C4CDCAEE}">
      <dgm:prSet/>
      <dgm:spPr/>
      <dgm:t>
        <a:bodyPr/>
        <a:lstStyle/>
        <a:p>
          <a:endParaRPr lang="en-US"/>
        </a:p>
      </dgm:t>
    </dgm:pt>
    <dgm:pt modelId="{CDD763A9-9950-48CA-9D6A-5B4C677917B7}" type="pres">
      <dgm:prSet presAssocID="{265A015C-65CD-4F4C-BDA8-A89692D2320F}" presName="Name0" presStyleCnt="0">
        <dgm:presLayoutVars>
          <dgm:dir/>
          <dgm:resizeHandles val="exact"/>
        </dgm:presLayoutVars>
      </dgm:prSet>
      <dgm:spPr/>
    </dgm:pt>
    <dgm:pt modelId="{35A30F60-9DD6-4EE2-903E-812A66243469}" type="pres">
      <dgm:prSet presAssocID="{56D25AB2-8D18-469E-A8EE-357BDC8F9F05}" presName="node" presStyleLbl="node1" presStyleIdx="0" presStyleCnt="4">
        <dgm:presLayoutVars>
          <dgm:bulletEnabled val="1"/>
        </dgm:presLayoutVars>
      </dgm:prSet>
      <dgm:spPr/>
    </dgm:pt>
    <dgm:pt modelId="{AB5D88E6-9C0F-4CE2-B573-8ACA2E9CA388}" type="pres">
      <dgm:prSet presAssocID="{4F5AAF60-AA85-45AC-A7C6-1CD0C4FF4370}" presName="sibTrans" presStyleLbl="sibTrans2D1" presStyleIdx="0" presStyleCnt="3"/>
      <dgm:spPr/>
    </dgm:pt>
    <dgm:pt modelId="{B7BCE76C-2711-4093-9F73-D6AC98104B3A}" type="pres">
      <dgm:prSet presAssocID="{4F5AAF60-AA85-45AC-A7C6-1CD0C4FF4370}" presName="connectorText" presStyleLbl="sibTrans2D1" presStyleIdx="0" presStyleCnt="3"/>
      <dgm:spPr/>
    </dgm:pt>
    <dgm:pt modelId="{B304699B-C60E-4862-A1E0-4E3C2E095D4B}" type="pres">
      <dgm:prSet presAssocID="{5688B05D-2D2E-4161-B0B3-37032DD04E7F}" presName="node" presStyleLbl="node1" presStyleIdx="1" presStyleCnt="4">
        <dgm:presLayoutVars>
          <dgm:bulletEnabled val="1"/>
        </dgm:presLayoutVars>
      </dgm:prSet>
      <dgm:spPr/>
    </dgm:pt>
    <dgm:pt modelId="{5FB619E8-789E-4135-871F-D8D0EF3F5D74}" type="pres">
      <dgm:prSet presAssocID="{E02F8AA3-93A6-45DF-A2A1-CCA0DA01A300}" presName="sibTrans" presStyleLbl="sibTrans2D1" presStyleIdx="1" presStyleCnt="3"/>
      <dgm:spPr/>
    </dgm:pt>
    <dgm:pt modelId="{230FF890-0FD8-4BEE-B217-6D344522053A}" type="pres">
      <dgm:prSet presAssocID="{E02F8AA3-93A6-45DF-A2A1-CCA0DA01A300}" presName="connectorText" presStyleLbl="sibTrans2D1" presStyleIdx="1" presStyleCnt="3"/>
      <dgm:spPr/>
    </dgm:pt>
    <dgm:pt modelId="{47DDE273-AD78-4278-97EA-0DCEBFBBDBA5}" type="pres">
      <dgm:prSet presAssocID="{61F979BE-6C45-4F79-BB88-1C3E7A9DD976}" presName="node" presStyleLbl="node1" presStyleIdx="2" presStyleCnt="4">
        <dgm:presLayoutVars>
          <dgm:bulletEnabled val="1"/>
        </dgm:presLayoutVars>
      </dgm:prSet>
      <dgm:spPr/>
    </dgm:pt>
    <dgm:pt modelId="{43B2CCB7-CFCF-48FD-8A24-8D578ECE7A42}" type="pres">
      <dgm:prSet presAssocID="{650E7C19-7A3C-44E8-B6C2-B60B0698B47F}" presName="sibTrans" presStyleLbl="sibTrans2D1" presStyleIdx="2" presStyleCnt="3"/>
      <dgm:spPr/>
    </dgm:pt>
    <dgm:pt modelId="{5F14A0C5-BD6F-400A-BA36-D08E586F0D1A}" type="pres">
      <dgm:prSet presAssocID="{650E7C19-7A3C-44E8-B6C2-B60B0698B47F}" presName="connectorText" presStyleLbl="sibTrans2D1" presStyleIdx="2" presStyleCnt="3"/>
      <dgm:spPr/>
    </dgm:pt>
    <dgm:pt modelId="{1BAF598E-D66A-4E3F-BF7E-E31D8133407A}" type="pres">
      <dgm:prSet presAssocID="{7082365D-7E05-4D78-A3EF-734D9532222C}" presName="node" presStyleLbl="node1" presStyleIdx="3" presStyleCnt="4">
        <dgm:presLayoutVars>
          <dgm:bulletEnabled val="1"/>
        </dgm:presLayoutVars>
      </dgm:prSet>
      <dgm:spPr/>
    </dgm:pt>
  </dgm:ptLst>
  <dgm:cxnLst>
    <dgm:cxn modelId="{833BE81E-F9EE-4ACA-8D00-4347F80756FB}" type="presOf" srcId="{4F5AAF60-AA85-45AC-A7C6-1CD0C4FF4370}" destId="{AB5D88E6-9C0F-4CE2-B573-8ACA2E9CA388}" srcOrd="0" destOrd="0" presId="urn:microsoft.com/office/officeart/2005/8/layout/process1"/>
    <dgm:cxn modelId="{A6315C25-11E1-410A-86A4-99401C81E9FF}" srcId="{265A015C-65CD-4F4C-BDA8-A89692D2320F}" destId="{56D25AB2-8D18-469E-A8EE-357BDC8F9F05}" srcOrd="0" destOrd="0" parTransId="{D8BBADAE-3C37-4711-8154-DFF51243438E}" sibTransId="{4F5AAF60-AA85-45AC-A7C6-1CD0C4FF4370}"/>
    <dgm:cxn modelId="{B896F526-6E5A-40D2-BCEF-8F0538D848E2}" type="presOf" srcId="{E02F8AA3-93A6-45DF-A2A1-CCA0DA01A300}" destId="{230FF890-0FD8-4BEE-B217-6D344522053A}" srcOrd="1" destOrd="0" presId="urn:microsoft.com/office/officeart/2005/8/layout/process1"/>
    <dgm:cxn modelId="{C7F00B39-427C-412B-8A03-DB2E2ABA08AF}" type="presOf" srcId="{56D25AB2-8D18-469E-A8EE-357BDC8F9F05}" destId="{35A30F60-9DD6-4EE2-903E-812A66243469}" srcOrd="0" destOrd="0" presId="urn:microsoft.com/office/officeart/2005/8/layout/process1"/>
    <dgm:cxn modelId="{C0D99F3E-7E19-4979-A3D5-36DFF2743B9A}" srcId="{265A015C-65CD-4F4C-BDA8-A89692D2320F}" destId="{5688B05D-2D2E-4161-B0B3-37032DD04E7F}" srcOrd="1" destOrd="0" parTransId="{8416B515-6AEC-4354-B7B5-EAC8448E3A88}" sibTransId="{E02F8AA3-93A6-45DF-A2A1-CCA0DA01A300}"/>
    <dgm:cxn modelId="{7FFC5D5D-6269-484C-A3E3-49389C4D960B}" type="presOf" srcId="{265A015C-65CD-4F4C-BDA8-A89692D2320F}" destId="{CDD763A9-9950-48CA-9D6A-5B4C677917B7}" srcOrd="0" destOrd="0" presId="urn:microsoft.com/office/officeart/2005/8/layout/process1"/>
    <dgm:cxn modelId="{B0DD4A5D-E3D9-4977-99E1-66FFB622F47D}" srcId="{265A015C-65CD-4F4C-BDA8-A89692D2320F}" destId="{61F979BE-6C45-4F79-BB88-1C3E7A9DD976}" srcOrd="2" destOrd="0" parTransId="{DCDA43BD-7063-46CB-A189-DAE5C39BBE12}" sibTransId="{650E7C19-7A3C-44E8-B6C2-B60B0698B47F}"/>
    <dgm:cxn modelId="{30E24751-99F0-464E-A1B8-4895024C9980}" type="presOf" srcId="{650E7C19-7A3C-44E8-B6C2-B60B0698B47F}" destId="{5F14A0C5-BD6F-400A-BA36-D08E586F0D1A}" srcOrd="1" destOrd="0" presId="urn:microsoft.com/office/officeart/2005/8/layout/process1"/>
    <dgm:cxn modelId="{A33A7885-B6FF-49C3-8FCF-12755C55A005}" type="presOf" srcId="{61F979BE-6C45-4F79-BB88-1C3E7A9DD976}" destId="{47DDE273-AD78-4278-97EA-0DCEBFBBDBA5}" srcOrd="0" destOrd="0" presId="urn:microsoft.com/office/officeart/2005/8/layout/process1"/>
    <dgm:cxn modelId="{71E75590-0CF2-4949-8B41-9478C0E24711}" type="presOf" srcId="{E02F8AA3-93A6-45DF-A2A1-CCA0DA01A300}" destId="{5FB619E8-789E-4135-871F-D8D0EF3F5D74}" srcOrd="0" destOrd="0" presId="urn:microsoft.com/office/officeart/2005/8/layout/process1"/>
    <dgm:cxn modelId="{67CCC993-D2CA-44FF-AC45-1FE1C4CDCAEE}" srcId="{265A015C-65CD-4F4C-BDA8-A89692D2320F}" destId="{7082365D-7E05-4D78-A3EF-734D9532222C}" srcOrd="3" destOrd="0" parTransId="{3F5EDFCE-538B-4E06-BE38-3E87E687BAE4}" sibTransId="{43266659-AAF1-4716-A877-1DF4445ED747}"/>
    <dgm:cxn modelId="{08515597-4D7C-4F70-B57B-033D34987CE1}" type="presOf" srcId="{650E7C19-7A3C-44E8-B6C2-B60B0698B47F}" destId="{43B2CCB7-CFCF-48FD-8A24-8D578ECE7A42}" srcOrd="0" destOrd="0" presId="urn:microsoft.com/office/officeart/2005/8/layout/process1"/>
    <dgm:cxn modelId="{0518C4D3-F131-43F1-A675-28F11AB51C07}" type="presOf" srcId="{7082365D-7E05-4D78-A3EF-734D9532222C}" destId="{1BAF598E-D66A-4E3F-BF7E-E31D8133407A}" srcOrd="0" destOrd="0" presId="urn:microsoft.com/office/officeart/2005/8/layout/process1"/>
    <dgm:cxn modelId="{151ADEDA-C21F-43C5-BCA9-1AA09A1D8B73}" type="presOf" srcId="{4F5AAF60-AA85-45AC-A7C6-1CD0C4FF4370}" destId="{B7BCE76C-2711-4093-9F73-D6AC98104B3A}" srcOrd="1" destOrd="0" presId="urn:microsoft.com/office/officeart/2005/8/layout/process1"/>
    <dgm:cxn modelId="{314138F6-5B1D-4EDB-9172-8DC3DC3F5AA3}" type="presOf" srcId="{5688B05D-2D2E-4161-B0B3-37032DD04E7F}" destId="{B304699B-C60E-4862-A1E0-4E3C2E095D4B}" srcOrd="0" destOrd="0" presId="urn:microsoft.com/office/officeart/2005/8/layout/process1"/>
    <dgm:cxn modelId="{2899A7A7-BD37-48EE-96CE-DF739603C571}" type="presParOf" srcId="{CDD763A9-9950-48CA-9D6A-5B4C677917B7}" destId="{35A30F60-9DD6-4EE2-903E-812A66243469}" srcOrd="0" destOrd="0" presId="urn:microsoft.com/office/officeart/2005/8/layout/process1"/>
    <dgm:cxn modelId="{674C70C2-B662-4523-ADBA-282DC92498F7}" type="presParOf" srcId="{CDD763A9-9950-48CA-9D6A-5B4C677917B7}" destId="{AB5D88E6-9C0F-4CE2-B573-8ACA2E9CA388}" srcOrd="1" destOrd="0" presId="urn:microsoft.com/office/officeart/2005/8/layout/process1"/>
    <dgm:cxn modelId="{17874913-0E7E-49AC-83F8-29D093664CB4}" type="presParOf" srcId="{AB5D88E6-9C0F-4CE2-B573-8ACA2E9CA388}" destId="{B7BCE76C-2711-4093-9F73-D6AC98104B3A}" srcOrd="0" destOrd="0" presId="urn:microsoft.com/office/officeart/2005/8/layout/process1"/>
    <dgm:cxn modelId="{7510966E-BD78-480E-83C4-1BB614498E63}" type="presParOf" srcId="{CDD763A9-9950-48CA-9D6A-5B4C677917B7}" destId="{B304699B-C60E-4862-A1E0-4E3C2E095D4B}" srcOrd="2" destOrd="0" presId="urn:microsoft.com/office/officeart/2005/8/layout/process1"/>
    <dgm:cxn modelId="{3156E985-D8FB-4A05-9250-85DF7E141964}" type="presParOf" srcId="{CDD763A9-9950-48CA-9D6A-5B4C677917B7}" destId="{5FB619E8-789E-4135-871F-D8D0EF3F5D74}" srcOrd="3" destOrd="0" presId="urn:microsoft.com/office/officeart/2005/8/layout/process1"/>
    <dgm:cxn modelId="{6116B1CB-5E7A-4E74-983E-1DC32B82E9E1}" type="presParOf" srcId="{5FB619E8-789E-4135-871F-D8D0EF3F5D74}" destId="{230FF890-0FD8-4BEE-B217-6D344522053A}" srcOrd="0" destOrd="0" presId="urn:microsoft.com/office/officeart/2005/8/layout/process1"/>
    <dgm:cxn modelId="{E50372CB-6E2A-4041-A102-012712515E20}" type="presParOf" srcId="{CDD763A9-9950-48CA-9D6A-5B4C677917B7}" destId="{47DDE273-AD78-4278-97EA-0DCEBFBBDBA5}" srcOrd="4" destOrd="0" presId="urn:microsoft.com/office/officeart/2005/8/layout/process1"/>
    <dgm:cxn modelId="{5BC875C0-5ECA-4267-B045-94B7F2DF41D0}" type="presParOf" srcId="{CDD763A9-9950-48CA-9D6A-5B4C677917B7}" destId="{43B2CCB7-CFCF-48FD-8A24-8D578ECE7A42}" srcOrd="5" destOrd="0" presId="urn:microsoft.com/office/officeart/2005/8/layout/process1"/>
    <dgm:cxn modelId="{3F56CF60-96A5-456F-833C-61E9E25D04DC}" type="presParOf" srcId="{43B2CCB7-CFCF-48FD-8A24-8D578ECE7A42}" destId="{5F14A0C5-BD6F-400A-BA36-D08E586F0D1A}" srcOrd="0" destOrd="0" presId="urn:microsoft.com/office/officeart/2005/8/layout/process1"/>
    <dgm:cxn modelId="{1BD14FF9-48FF-4381-AB01-C58AFFE6D24C}" type="presParOf" srcId="{CDD763A9-9950-48CA-9D6A-5B4C677917B7}" destId="{1BAF598E-D66A-4E3F-BF7E-E31D8133407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E500E-BE4E-40BE-B108-3CB64B1584EE}" type="doc">
      <dgm:prSet loTypeId="urn:microsoft.com/office/officeart/2011/layout/HexagonRadial" loCatId="officeonline" qsTypeId="urn:microsoft.com/office/officeart/2005/8/quickstyle/simple2" qsCatId="simple" csTypeId="urn:microsoft.com/office/officeart/2005/8/colors/accent0_2" csCatId="mainScheme" phldr="1"/>
      <dgm:spPr/>
      <dgm:t>
        <a:bodyPr/>
        <a:lstStyle/>
        <a:p>
          <a:endParaRPr lang="en-US"/>
        </a:p>
      </dgm:t>
    </dgm:pt>
    <dgm:pt modelId="{98317C2E-4E69-40DC-81DD-8A92746F9011}">
      <dgm:prSet phldrT="[Text]" custT="1"/>
      <dgm:spPr>
        <a:solidFill>
          <a:schemeClr val="accent1">
            <a:lumMod val="20000"/>
            <a:lumOff val="80000"/>
          </a:schemeClr>
        </a:solidFill>
      </dgm:spPr>
      <dgm:t>
        <a:bodyPr/>
        <a:lstStyle/>
        <a:p>
          <a:r>
            <a:rPr lang="en-US" sz="1400" b="0" dirty="0"/>
            <a:t>Partes </a:t>
          </a:r>
          <a:r>
            <a:rPr lang="es-CO" sz="1400" b="0" noProof="0" dirty="0"/>
            <a:t>Interesadas</a:t>
          </a:r>
          <a:r>
            <a:rPr lang="en-US" sz="1400" b="0" dirty="0"/>
            <a:t> del Proyecto</a:t>
          </a:r>
        </a:p>
      </dgm:t>
      <dgm:extLst>
        <a:ext uri="{E40237B7-FDA0-4F09-8148-C483321AD2D9}">
          <dgm14:cNvPr xmlns:dgm14="http://schemas.microsoft.com/office/drawing/2010/diagram" id="0" name="" descr="Partes Interesadas del Proyecto&#10;"/>
        </a:ext>
      </dgm:extLst>
    </dgm:pt>
    <dgm:pt modelId="{811A735F-EA4F-4AB8-A90C-2A42AC261BBC}" type="parTrans" cxnId="{DB438892-2634-4C2B-9537-8A42E3167A73}">
      <dgm:prSet/>
      <dgm:spPr/>
      <dgm:t>
        <a:bodyPr/>
        <a:lstStyle/>
        <a:p>
          <a:endParaRPr lang="en-US"/>
        </a:p>
      </dgm:t>
    </dgm:pt>
    <dgm:pt modelId="{23B72844-E8A7-450C-955F-6B738F662357}" type="sibTrans" cxnId="{DB438892-2634-4C2B-9537-8A42E3167A73}">
      <dgm:prSet/>
      <dgm:spPr/>
      <dgm:t>
        <a:bodyPr/>
        <a:lstStyle/>
        <a:p>
          <a:endParaRPr lang="en-US"/>
        </a:p>
      </dgm:t>
    </dgm:pt>
    <dgm:pt modelId="{B619C407-F855-4FDD-9786-6F8E5ED2D6F9}">
      <dgm:prSet phldrT="[Text]" custT="1"/>
      <dgm:spPr/>
      <dgm:t>
        <a:bodyPr/>
        <a:lstStyle/>
        <a:p>
          <a:r>
            <a:rPr lang="es-CO" sz="1400" noProof="0" dirty="0"/>
            <a:t>Compañías</a:t>
          </a:r>
        </a:p>
      </dgm:t>
      <dgm:extLst>
        <a:ext uri="{E40237B7-FDA0-4F09-8148-C483321AD2D9}">
          <dgm14:cNvPr xmlns:dgm14="http://schemas.microsoft.com/office/drawing/2010/diagram" id="0" name="" descr="Compañías&#10;"/>
        </a:ext>
      </dgm:extLst>
    </dgm:pt>
    <dgm:pt modelId="{0B9648DB-C8E6-4C5D-86EA-9E2635421A7E}" type="parTrans" cxnId="{4077620E-A662-455C-B755-87AD0DC773A5}">
      <dgm:prSet/>
      <dgm:spPr/>
      <dgm:t>
        <a:bodyPr/>
        <a:lstStyle/>
        <a:p>
          <a:endParaRPr lang="en-US"/>
        </a:p>
      </dgm:t>
    </dgm:pt>
    <dgm:pt modelId="{9BF9D0D4-4B12-4B30-830B-8544FDD5C675}" type="sibTrans" cxnId="{4077620E-A662-455C-B755-87AD0DC773A5}">
      <dgm:prSet/>
      <dgm:spPr/>
      <dgm:t>
        <a:bodyPr/>
        <a:lstStyle/>
        <a:p>
          <a:endParaRPr lang="en-US"/>
        </a:p>
      </dgm:t>
    </dgm:pt>
    <dgm:pt modelId="{9EFB4CFD-1270-4309-AF6F-AB7F598D362B}">
      <dgm:prSet phldrT="[Text]"/>
      <dgm:spPr/>
      <dgm:t>
        <a:bodyPr/>
        <a:lstStyle/>
        <a:p>
          <a:r>
            <a:rPr lang="es-CO" noProof="0" dirty="0"/>
            <a:t>Entidades</a:t>
          </a:r>
          <a:r>
            <a:rPr lang="es-CO" dirty="0"/>
            <a:t> Gubernamentales</a:t>
          </a:r>
        </a:p>
      </dgm:t>
      <dgm:extLst>
        <a:ext uri="{E40237B7-FDA0-4F09-8148-C483321AD2D9}">
          <dgm14:cNvPr xmlns:dgm14="http://schemas.microsoft.com/office/drawing/2010/diagram" id="0" name="" descr="Entidades Gubernamentales&#10;"/>
        </a:ext>
      </dgm:extLst>
    </dgm:pt>
    <dgm:pt modelId="{9A3E6F0E-814E-4037-8824-546E2DF1D0D6}" type="parTrans" cxnId="{F580F966-98F2-402F-B35E-44298782B382}">
      <dgm:prSet/>
      <dgm:spPr/>
      <dgm:t>
        <a:bodyPr/>
        <a:lstStyle/>
        <a:p>
          <a:endParaRPr lang="en-US"/>
        </a:p>
      </dgm:t>
    </dgm:pt>
    <dgm:pt modelId="{199C8416-780B-46E5-B7CE-81E23B3AD2FD}" type="sibTrans" cxnId="{F580F966-98F2-402F-B35E-44298782B382}">
      <dgm:prSet/>
      <dgm:spPr/>
      <dgm:t>
        <a:bodyPr/>
        <a:lstStyle/>
        <a:p>
          <a:endParaRPr lang="en-US"/>
        </a:p>
      </dgm:t>
    </dgm:pt>
    <dgm:pt modelId="{7A4F7408-BC5C-47E1-A8B8-8EC4AA0208FA}">
      <dgm:prSet phldrT="[Text]"/>
      <dgm:spPr/>
      <dgm:t>
        <a:bodyPr/>
        <a:lstStyle/>
        <a:p>
          <a:r>
            <a:rPr lang="en-US" dirty="0"/>
            <a:t>Beneficiarios del </a:t>
          </a:r>
          <a:r>
            <a:rPr lang="es-CO" noProof="0" dirty="0"/>
            <a:t>proyecto</a:t>
          </a:r>
        </a:p>
      </dgm:t>
      <dgm:extLst>
        <a:ext uri="{E40237B7-FDA0-4F09-8148-C483321AD2D9}">
          <dgm14:cNvPr xmlns:dgm14="http://schemas.microsoft.com/office/drawing/2010/diagram" id="0" name="" descr="Beneficiarios del proyecto&#10;"/>
        </a:ext>
      </dgm:extLst>
    </dgm:pt>
    <dgm:pt modelId="{86273EE7-E84C-4B8C-8E2C-E57901B34FD1}" type="parTrans" cxnId="{5E8C7067-AE11-43F0-8DFC-0F185C64E1C6}">
      <dgm:prSet/>
      <dgm:spPr/>
      <dgm:t>
        <a:bodyPr/>
        <a:lstStyle/>
        <a:p>
          <a:endParaRPr lang="en-US"/>
        </a:p>
      </dgm:t>
    </dgm:pt>
    <dgm:pt modelId="{6E25DF45-8CEB-46EE-8C3A-5C2C3DA2E242}" type="sibTrans" cxnId="{5E8C7067-AE11-43F0-8DFC-0F185C64E1C6}">
      <dgm:prSet/>
      <dgm:spPr/>
      <dgm:t>
        <a:bodyPr/>
        <a:lstStyle/>
        <a:p>
          <a:endParaRPr lang="en-US"/>
        </a:p>
      </dgm:t>
    </dgm:pt>
    <dgm:pt modelId="{F6BD2F8E-4831-4685-9B08-52E5350CCD45}">
      <dgm:prSet phldrT="[Text]"/>
      <dgm:spPr/>
      <dgm:t>
        <a:bodyPr/>
        <a:lstStyle/>
        <a:p>
          <a:r>
            <a:rPr lang="en-US" dirty="0"/>
            <a:t>Organizaciones de la sociedad civil</a:t>
          </a:r>
        </a:p>
      </dgm:t>
      <dgm:extLst>
        <a:ext uri="{E40237B7-FDA0-4F09-8148-C483321AD2D9}">
          <dgm14:cNvPr xmlns:dgm14="http://schemas.microsoft.com/office/drawing/2010/diagram" id="0" name="" descr="Organizaciones de la sociedad civil&#10;"/>
        </a:ext>
      </dgm:extLst>
    </dgm:pt>
    <dgm:pt modelId="{F5118AA4-6CE3-44DA-95A8-330E752F66F3}" type="parTrans" cxnId="{F9D0C069-8BF8-4C9D-9939-5053B2C9DA37}">
      <dgm:prSet/>
      <dgm:spPr/>
      <dgm:t>
        <a:bodyPr/>
        <a:lstStyle/>
        <a:p>
          <a:endParaRPr lang="en-US"/>
        </a:p>
      </dgm:t>
    </dgm:pt>
    <dgm:pt modelId="{32A245B9-C2FC-4770-98C1-9F742A045C65}" type="sibTrans" cxnId="{F9D0C069-8BF8-4C9D-9939-5053B2C9DA37}">
      <dgm:prSet/>
      <dgm:spPr/>
      <dgm:t>
        <a:bodyPr/>
        <a:lstStyle/>
        <a:p>
          <a:endParaRPr lang="en-US"/>
        </a:p>
      </dgm:t>
    </dgm:pt>
    <dgm:pt modelId="{CBFCE188-BD80-4379-AF70-B2D61DB6065B}">
      <dgm:prSet phldrT="[Text]"/>
      <dgm:spPr/>
      <dgm:t>
        <a:bodyPr/>
        <a:lstStyle/>
        <a:p>
          <a:r>
            <a:rPr lang="es-CO" dirty="0"/>
            <a:t>Entidades </a:t>
          </a:r>
          <a:r>
            <a:rPr lang="es-CO" noProof="0" dirty="0"/>
            <a:t>Financieras</a:t>
          </a:r>
        </a:p>
      </dgm:t>
      <dgm:extLst>
        <a:ext uri="{E40237B7-FDA0-4F09-8148-C483321AD2D9}">
          <dgm14:cNvPr xmlns:dgm14="http://schemas.microsoft.com/office/drawing/2010/diagram" id="0" name="" descr="Entidades Financieras&#10;"/>
        </a:ext>
      </dgm:extLst>
    </dgm:pt>
    <dgm:pt modelId="{1F9C13E5-DC21-4908-9A32-70CC999D1541}" type="parTrans" cxnId="{696A8AE7-22E4-4CFF-A854-1EE48AC3227B}">
      <dgm:prSet/>
      <dgm:spPr/>
      <dgm:t>
        <a:bodyPr/>
        <a:lstStyle/>
        <a:p>
          <a:endParaRPr lang="en-US"/>
        </a:p>
      </dgm:t>
    </dgm:pt>
    <dgm:pt modelId="{B552CF02-8B0E-4059-ABF3-7C1C934CF009}" type="sibTrans" cxnId="{696A8AE7-22E4-4CFF-A854-1EE48AC3227B}">
      <dgm:prSet/>
      <dgm:spPr/>
      <dgm:t>
        <a:bodyPr/>
        <a:lstStyle/>
        <a:p>
          <a:endParaRPr lang="en-US"/>
        </a:p>
      </dgm:t>
    </dgm:pt>
    <dgm:pt modelId="{18548879-3132-43C5-926A-10E33DFBEF00}">
      <dgm:prSet phldrT="[Text]" custT="1"/>
      <dgm:spPr/>
      <dgm:t>
        <a:bodyPr/>
        <a:lstStyle/>
        <a:p>
          <a:r>
            <a:rPr lang="en-US" sz="1200" dirty="0"/>
            <a:t>Líderes de la </a:t>
          </a:r>
          <a:r>
            <a:rPr lang="es-CO" sz="1200" noProof="0" dirty="0"/>
            <a:t>comunidad</a:t>
          </a:r>
        </a:p>
      </dgm:t>
      <dgm:extLst>
        <a:ext uri="{E40237B7-FDA0-4F09-8148-C483321AD2D9}">
          <dgm14:cNvPr xmlns:dgm14="http://schemas.microsoft.com/office/drawing/2010/diagram" id="0" name="" descr="Líderes de la comunidad&#10;"/>
        </a:ext>
      </dgm:extLst>
    </dgm:pt>
    <dgm:pt modelId="{078E74A9-669E-4466-B18F-3E65BF192A76}" type="parTrans" cxnId="{2BB096A8-CA97-4E35-A116-6184BC56AFF6}">
      <dgm:prSet/>
      <dgm:spPr/>
      <dgm:t>
        <a:bodyPr/>
        <a:lstStyle/>
        <a:p>
          <a:endParaRPr lang="en-US"/>
        </a:p>
      </dgm:t>
    </dgm:pt>
    <dgm:pt modelId="{22747CAC-C2C8-463B-817F-D6DF2B116C32}" type="sibTrans" cxnId="{2BB096A8-CA97-4E35-A116-6184BC56AFF6}">
      <dgm:prSet/>
      <dgm:spPr/>
      <dgm:t>
        <a:bodyPr/>
        <a:lstStyle/>
        <a:p>
          <a:endParaRPr lang="en-US"/>
        </a:p>
      </dgm:t>
    </dgm:pt>
    <dgm:pt modelId="{2FCED54A-CB79-4112-8462-89C380D703F4}" type="pres">
      <dgm:prSet presAssocID="{000E500E-BE4E-40BE-B108-3CB64B1584EE}" presName="Name0" presStyleCnt="0">
        <dgm:presLayoutVars>
          <dgm:chMax val="1"/>
          <dgm:chPref val="1"/>
          <dgm:dir/>
          <dgm:animOne val="branch"/>
          <dgm:animLvl val="lvl"/>
        </dgm:presLayoutVars>
      </dgm:prSet>
      <dgm:spPr/>
    </dgm:pt>
    <dgm:pt modelId="{06995768-3DEA-4CFC-9EED-C46DF87D45D8}" type="pres">
      <dgm:prSet presAssocID="{98317C2E-4E69-40DC-81DD-8A92746F9011}" presName="Parent" presStyleLbl="node0" presStyleIdx="0" presStyleCnt="1">
        <dgm:presLayoutVars>
          <dgm:chMax val="6"/>
          <dgm:chPref val="6"/>
        </dgm:presLayoutVars>
      </dgm:prSet>
      <dgm:spPr/>
    </dgm:pt>
    <dgm:pt modelId="{72FAC79E-BFEC-405C-9608-59BC9A0BDDCD}" type="pres">
      <dgm:prSet presAssocID="{B619C407-F855-4FDD-9786-6F8E5ED2D6F9}" presName="Accent1" presStyleCnt="0"/>
      <dgm:spPr/>
    </dgm:pt>
    <dgm:pt modelId="{E8C5214D-8A67-47B9-B7CF-66CAD47FAAEC}" type="pres">
      <dgm:prSet presAssocID="{B619C407-F855-4FDD-9786-6F8E5ED2D6F9}" presName="Accent" presStyleLbl="bgShp" presStyleIdx="0" presStyleCnt="6"/>
      <dgm:spPr/>
    </dgm:pt>
    <dgm:pt modelId="{0981BB6A-64FD-49CC-9FD0-32C08E5BE349}" type="pres">
      <dgm:prSet presAssocID="{B619C407-F855-4FDD-9786-6F8E5ED2D6F9}" presName="Child1" presStyleLbl="node1" presStyleIdx="0" presStyleCnt="6">
        <dgm:presLayoutVars>
          <dgm:chMax val="0"/>
          <dgm:chPref val="0"/>
          <dgm:bulletEnabled val="1"/>
        </dgm:presLayoutVars>
      </dgm:prSet>
      <dgm:spPr/>
    </dgm:pt>
    <dgm:pt modelId="{07AF3D40-6445-4297-99B7-4F980B441178}" type="pres">
      <dgm:prSet presAssocID="{9EFB4CFD-1270-4309-AF6F-AB7F598D362B}" presName="Accent2" presStyleCnt="0"/>
      <dgm:spPr/>
    </dgm:pt>
    <dgm:pt modelId="{C8B33BAE-5660-445A-8887-F03B7B3F1A70}" type="pres">
      <dgm:prSet presAssocID="{9EFB4CFD-1270-4309-AF6F-AB7F598D362B}" presName="Accent" presStyleLbl="bgShp" presStyleIdx="1" presStyleCnt="6"/>
      <dgm:spPr/>
    </dgm:pt>
    <dgm:pt modelId="{BBC95B5C-D8D8-43E4-BD7F-E531D561FFF1}" type="pres">
      <dgm:prSet presAssocID="{9EFB4CFD-1270-4309-AF6F-AB7F598D362B}" presName="Child2" presStyleLbl="node1" presStyleIdx="1" presStyleCnt="6">
        <dgm:presLayoutVars>
          <dgm:chMax val="0"/>
          <dgm:chPref val="0"/>
          <dgm:bulletEnabled val="1"/>
        </dgm:presLayoutVars>
      </dgm:prSet>
      <dgm:spPr/>
    </dgm:pt>
    <dgm:pt modelId="{4AF9C998-05D3-4BC2-9E66-EFE7F4F48A60}" type="pres">
      <dgm:prSet presAssocID="{7A4F7408-BC5C-47E1-A8B8-8EC4AA0208FA}" presName="Accent3" presStyleCnt="0"/>
      <dgm:spPr/>
    </dgm:pt>
    <dgm:pt modelId="{AB2A4E51-E3CC-4C7C-A0DE-39C90433086A}" type="pres">
      <dgm:prSet presAssocID="{7A4F7408-BC5C-47E1-A8B8-8EC4AA0208FA}" presName="Accent" presStyleLbl="bgShp" presStyleIdx="2" presStyleCnt="6"/>
      <dgm:spPr/>
    </dgm:pt>
    <dgm:pt modelId="{82D38A1C-5349-4400-A7D5-43CAA9339FBA}" type="pres">
      <dgm:prSet presAssocID="{7A4F7408-BC5C-47E1-A8B8-8EC4AA0208FA}" presName="Child3" presStyleLbl="node1" presStyleIdx="2" presStyleCnt="6">
        <dgm:presLayoutVars>
          <dgm:chMax val="0"/>
          <dgm:chPref val="0"/>
          <dgm:bulletEnabled val="1"/>
        </dgm:presLayoutVars>
      </dgm:prSet>
      <dgm:spPr/>
    </dgm:pt>
    <dgm:pt modelId="{393B019F-F74C-4D69-BBB1-6C1E4F758373}" type="pres">
      <dgm:prSet presAssocID="{F6BD2F8E-4831-4685-9B08-52E5350CCD45}" presName="Accent4" presStyleCnt="0"/>
      <dgm:spPr/>
    </dgm:pt>
    <dgm:pt modelId="{F62FBF17-E717-4200-A229-1E4A6B4A4170}" type="pres">
      <dgm:prSet presAssocID="{F6BD2F8E-4831-4685-9B08-52E5350CCD45}" presName="Accent" presStyleLbl="bgShp" presStyleIdx="3" presStyleCnt="6"/>
      <dgm:spPr/>
    </dgm:pt>
    <dgm:pt modelId="{52542FFC-F81C-48D2-9811-0A2450267844}" type="pres">
      <dgm:prSet presAssocID="{F6BD2F8E-4831-4685-9B08-52E5350CCD45}" presName="Child4" presStyleLbl="node1" presStyleIdx="3" presStyleCnt="6">
        <dgm:presLayoutVars>
          <dgm:chMax val="0"/>
          <dgm:chPref val="0"/>
          <dgm:bulletEnabled val="1"/>
        </dgm:presLayoutVars>
      </dgm:prSet>
      <dgm:spPr/>
    </dgm:pt>
    <dgm:pt modelId="{AF60939D-632B-4487-A762-CE6F77DB8AA9}" type="pres">
      <dgm:prSet presAssocID="{CBFCE188-BD80-4379-AF70-B2D61DB6065B}" presName="Accent5" presStyleCnt="0"/>
      <dgm:spPr/>
    </dgm:pt>
    <dgm:pt modelId="{09EC9C5B-6099-4882-917A-1583DB612752}" type="pres">
      <dgm:prSet presAssocID="{CBFCE188-BD80-4379-AF70-B2D61DB6065B}" presName="Accent" presStyleLbl="bgShp" presStyleIdx="4" presStyleCnt="6"/>
      <dgm:spPr/>
    </dgm:pt>
    <dgm:pt modelId="{1BF9E883-B243-4B1E-BF6A-CECE61C5E5DA}" type="pres">
      <dgm:prSet presAssocID="{CBFCE188-BD80-4379-AF70-B2D61DB6065B}" presName="Child5" presStyleLbl="node1" presStyleIdx="4" presStyleCnt="6">
        <dgm:presLayoutVars>
          <dgm:chMax val="0"/>
          <dgm:chPref val="0"/>
          <dgm:bulletEnabled val="1"/>
        </dgm:presLayoutVars>
      </dgm:prSet>
      <dgm:spPr/>
    </dgm:pt>
    <dgm:pt modelId="{A993B83F-4869-4302-9D08-250953D9BB5D}" type="pres">
      <dgm:prSet presAssocID="{18548879-3132-43C5-926A-10E33DFBEF00}" presName="Accent6" presStyleCnt="0"/>
      <dgm:spPr/>
    </dgm:pt>
    <dgm:pt modelId="{009F3645-E996-491E-877A-C3854EB24F89}" type="pres">
      <dgm:prSet presAssocID="{18548879-3132-43C5-926A-10E33DFBEF00}" presName="Accent" presStyleLbl="bgShp" presStyleIdx="5" presStyleCnt="6"/>
      <dgm:spPr/>
    </dgm:pt>
    <dgm:pt modelId="{4D46F0CD-3E2C-43EC-8B36-546C278B8B3E}" type="pres">
      <dgm:prSet presAssocID="{18548879-3132-43C5-926A-10E33DFBEF00}" presName="Child6" presStyleLbl="node1" presStyleIdx="5" presStyleCnt="6">
        <dgm:presLayoutVars>
          <dgm:chMax val="0"/>
          <dgm:chPref val="0"/>
          <dgm:bulletEnabled val="1"/>
        </dgm:presLayoutVars>
      </dgm:prSet>
      <dgm:spPr/>
    </dgm:pt>
  </dgm:ptLst>
  <dgm:cxnLst>
    <dgm:cxn modelId="{44CB7904-C481-4B43-903E-C107ABF07987}" type="presOf" srcId="{B619C407-F855-4FDD-9786-6F8E5ED2D6F9}" destId="{0981BB6A-64FD-49CC-9FD0-32C08E5BE349}" srcOrd="0" destOrd="0" presId="urn:microsoft.com/office/officeart/2011/layout/HexagonRadial"/>
    <dgm:cxn modelId="{4077620E-A662-455C-B755-87AD0DC773A5}" srcId="{98317C2E-4E69-40DC-81DD-8A92746F9011}" destId="{B619C407-F855-4FDD-9786-6F8E5ED2D6F9}" srcOrd="0" destOrd="0" parTransId="{0B9648DB-C8E6-4C5D-86EA-9E2635421A7E}" sibTransId="{9BF9D0D4-4B12-4B30-830B-8544FDD5C675}"/>
    <dgm:cxn modelId="{801CF815-77AB-4D6F-989E-AE1F5D975DF3}" type="presOf" srcId="{98317C2E-4E69-40DC-81DD-8A92746F9011}" destId="{06995768-3DEA-4CFC-9EED-C46DF87D45D8}" srcOrd="0" destOrd="0" presId="urn:microsoft.com/office/officeart/2011/layout/HexagonRadial"/>
    <dgm:cxn modelId="{3710E31F-D895-455B-9081-DF40AE094922}" type="presOf" srcId="{F6BD2F8E-4831-4685-9B08-52E5350CCD45}" destId="{52542FFC-F81C-48D2-9811-0A2450267844}" srcOrd="0" destOrd="0" presId="urn:microsoft.com/office/officeart/2011/layout/HexagonRadial"/>
    <dgm:cxn modelId="{FC59233E-174E-430A-AEE1-B9757855BE96}" type="presOf" srcId="{CBFCE188-BD80-4379-AF70-B2D61DB6065B}" destId="{1BF9E883-B243-4B1E-BF6A-CECE61C5E5DA}" srcOrd="0" destOrd="0" presId="urn:microsoft.com/office/officeart/2011/layout/HexagonRadial"/>
    <dgm:cxn modelId="{BBAB4D41-96B0-44C9-BEC5-F60A96C515B5}" type="presOf" srcId="{18548879-3132-43C5-926A-10E33DFBEF00}" destId="{4D46F0CD-3E2C-43EC-8B36-546C278B8B3E}" srcOrd="0" destOrd="0" presId="urn:microsoft.com/office/officeart/2011/layout/HexagonRadial"/>
    <dgm:cxn modelId="{81FF0F64-69D6-4385-809C-373DCB1B8E36}" type="presOf" srcId="{000E500E-BE4E-40BE-B108-3CB64B1584EE}" destId="{2FCED54A-CB79-4112-8462-89C380D703F4}" srcOrd="0" destOrd="0" presId="urn:microsoft.com/office/officeart/2011/layout/HexagonRadial"/>
    <dgm:cxn modelId="{F580F966-98F2-402F-B35E-44298782B382}" srcId="{98317C2E-4E69-40DC-81DD-8A92746F9011}" destId="{9EFB4CFD-1270-4309-AF6F-AB7F598D362B}" srcOrd="1" destOrd="0" parTransId="{9A3E6F0E-814E-4037-8824-546E2DF1D0D6}" sibTransId="{199C8416-780B-46E5-B7CE-81E23B3AD2FD}"/>
    <dgm:cxn modelId="{5E8C7067-AE11-43F0-8DFC-0F185C64E1C6}" srcId="{98317C2E-4E69-40DC-81DD-8A92746F9011}" destId="{7A4F7408-BC5C-47E1-A8B8-8EC4AA0208FA}" srcOrd="2" destOrd="0" parTransId="{86273EE7-E84C-4B8C-8E2C-E57901B34FD1}" sibTransId="{6E25DF45-8CEB-46EE-8C3A-5C2C3DA2E242}"/>
    <dgm:cxn modelId="{F9D0C069-8BF8-4C9D-9939-5053B2C9DA37}" srcId="{98317C2E-4E69-40DC-81DD-8A92746F9011}" destId="{F6BD2F8E-4831-4685-9B08-52E5350CCD45}" srcOrd="3" destOrd="0" parTransId="{F5118AA4-6CE3-44DA-95A8-330E752F66F3}" sibTransId="{32A245B9-C2FC-4770-98C1-9F742A045C65}"/>
    <dgm:cxn modelId="{D7203083-33AD-41F1-A879-C718A074D0AB}" type="presOf" srcId="{7A4F7408-BC5C-47E1-A8B8-8EC4AA0208FA}" destId="{82D38A1C-5349-4400-A7D5-43CAA9339FBA}" srcOrd="0" destOrd="0" presId="urn:microsoft.com/office/officeart/2011/layout/HexagonRadial"/>
    <dgm:cxn modelId="{DB438892-2634-4C2B-9537-8A42E3167A73}" srcId="{000E500E-BE4E-40BE-B108-3CB64B1584EE}" destId="{98317C2E-4E69-40DC-81DD-8A92746F9011}" srcOrd="0" destOrd="0" parTransId="{811A735F-EA4F-4AB8-A90C-2A42AC261BBC}" sibTransId="{23B72844-E8A7-450C-955F-6B738F662357}"/>
    <dgm:cxn modelId="{2BB096A8-CA97-4E35-A116-6184BC56AFF6}" srcId="{98317C2E-4E69-40DC-81DD-8A92746F9011}" destId="{18548879-3132-43C5-926A-10E33DFBEF00}" srcOrd="5" destOrd="0" parTransId="{078E74A9-669E-4466-B18F-3E65BF192A76}" sibTransId="{22747CAC-C2C8-463B-817F-D6DF2B116C32}"/>
    <dgm:cxn modelId="{0FCF3BAE-8AAD-4015-A30A-C64D35F75668}" type="presOf" srcId="{9EFB4CFD-1270-4309-AF6F-AB7F598D362B}" destId="{BBC95B5C-D8D8-43E4-BD7F-E531D561FFF1}" srcOrd="0" destOrd="0" presId="urn:microsoft.com/office/officeart/2011/layout/HexagonRadial"/>
    <dgm:cxn modelId="{696A8AE7-22E4-4CFF-A854-1EE48AC3227B}" srcId="{98317C2E-4E69-40DC-81DD-8A92746F9011}" destId="{CBFCE188-BD80-4379-AF70-B2D61DB6065B}" srcOrd="4" destOrd="0" parTransId="{1F9C13E5-DC21-4908-9A32-70CC999D1541}" sibTransId="{B552CF02-8B0E-4059-ABF3-7C1C934CF009}"/>
    <dgm:cxn modelId="{638685E2-11B7-4430-82B4-5C05FCD8D7B6}" type="presParOf" srcId="{2FCED54A-CB79-4112-8462-89C380D703F4}" destId="{06995768-3DEA-4CFC-9EED-C46DF87D45D8}" srcOrd="0" destOrd="0" presId="urn:microsoft.com/office/officeart/2011/layout/HexagonRadial"/>
    <dgm:cxn modelId="{730F6A79-DA4F-4BE4-8F83-A08027AB5053}" type="presParOf" srcId="{2FCED54A-CB79-4112-8462-89C380D703F4}" destId="{72FAC79E-BFEC-405C-9608-59BC9A0BDDCD}" srcOrd="1" destOrd="0" presId="urn:microsoft.com/office/officeart/2011/layout/HexagonRadial"/>
    <dgm:cxn modelId="{E2011608-AE81-45F2-95F8-1ECC035F6E36}" type="presParOf" srcId="{72FAC79E-BFEC-405C-9608-59BC9A0BDDCD}" destId="{E8C5214D-8A67-47B9-B7CF-66CAD47FAAEC}" srcOrd="0" destOrd="0" presId="urn:microsoft.com/office/officeart/2011/layout/HexagonRadial"/>
    <dgm:cxn modelId="{D41A4821-33DA-4532-B9A6-C64704E8E05F}" type="presParOf" srcId="{2FCED54A-CB79-4112-8462-89C380D703F4}" destId="{0981BB6A-64FD-49CC-9FD0-32C08E5BE349}" srcOrd="2" destOrd="0" presId="urn:microsoft.com/office/officeart/2011/layout/HexagonRadial"/>
    <dgm:cxn modelId="{A2FC690B-1218-4058-91E7-3C786B7EAA32}" type="presParOf" srcId="{2FCED54A-CB79-4112-8462-89C380D703F4}" destId="{07AF3D40-6445-4297-99B7-4F980B441178}" srcOrd="3" destOrd="0" presId="urn:microsoft.com/office/officeart/2011/layout/HexagonRadial"/>
    <dgm:cxn modelId="{6F905C76-D844-40EF-92FE-04E1055A94E8}" type="presParOf" srcId="{07AF3D40-6445-4297-99B7-4F980B441178}" destId="{C8B33BAE-5660-445A-8887-F03B7B3F1A70}" srcOrd="0" destOrd="0" presId="urn:microsoft.com/office/officeart/2011/layout/HexagonRadial"/>
    <dgm:cxn modelId="{D72A9EA4-6C24-4425-B044-8E53A116CA1E}" type="presParOf" srcId="{2FCED54A-CB79-4112-8462-89C380D703F4}" destId="{BBC95B5C-D8D8-43E4-BD7F-E531D561FFF1}" srcOrd="4" destOrd="0" presId="urn:microsoft.com/office/officeart/2011/layout/HexagonRadial"/>
    <dgm:cxn modelId="{100DD26C-B9B0-4020-87E7-9CA2738D0F81}" type="presParOf" srcId="{2FCED54A-CB79-4112-8462-89C380D703F4}" destId="{4AF9C998-05D3-4BC2-9E66-EFE7F4F48A60}" srcOrd="5" destOrd="0" presId="urn:microsoft.com/office/officeart/2011/layout/HexagonRadial"/>
    <dgm:cxn modelId="{CED5C603-1003-4497-A988-412541541C52}" type="presParOf" srcId="{4AF9C998-05D3-4BC2-9E66-EFE7F4F48A60}" destId="{AB2A4E51-E3CC-4C7C-A0DE-39C90433086A}" srcOrd="0" destOrd="0" presId="urn:microsoft.com/office/officeart/2011/layout/HexagonRadial"/>
    <dgm:cxn modelId="{ACF15BA1-CC2C-4737-9DCF-17A2A8160AB9}" type="presParOf" srcId="{2FCED54A-CB79-4112-8462-89C380D703F4}" destId="{82D38A1C-5349-4400-A7D5-43CAA9339FBA}" srcOrd="6" destOrd="0" presId="urn:microsoft.com/office/officeart/2011/layout/HexagonRadial"/>
    <dgm:cxn modelId="{8E2D9522-AA4B-4952-91B5-4747A03666DF}" type="presParOf" srcId="{2FCED54A-CB79-4112-8462-89C380D703F4}" destId="{393B019F-F74C-4D69-BBB1-6C1E4F758373}" srcOrd="7" destOrd="0" presId="urn:microsoft.com/office/officeart/2011/layout/HexagonRadial"/>
    <dgm:cxn modelId="{CFF43196-4787-44D1-A27A-613E18C3412A}" type="presParOf" srcId="{393B019F-F74C-4D69-BBB1-6C1E4F758373}" destId="{F62FBF17-E717-4200-A229-1E4A6B4A4170}" srcOrd="0" destOrd="0" presId="urn:microsoft.com/office/officeart/2011/layout/HexagonRadial"/>
    <dgm:cxn modelId="{0E1330B3-C9B5-4883-A88D-7CD1D232A76F}" type="presParOf" srcId="{2FCED54A-CB79-4112-8462-89C380D703F4}" destId="{52542FFC-F81C-48D2-9811-0A2450267844}" srcOrd="8" destOrd="0" presId="urn:microsoft.com/office/officeart/2011/layout/HexagonRadial"/>
    <dgm:cxn modelId="{21CB4081-733B-4984-B031-1F3E32429552}" type="presParOf" srcId="{2FCED54A-CB79-4112-8462-89C380D703F4}" destId="{AF60939D-632B-4487-A762-CE6F77DB8AA9}" srcOrd="9" destOrd="0" presId="urn:microsoft.com/office/officeart/2011/layout/HexagonRadial"/>
    <dgm:cxn modelId="{F7CF1841-1561-430C-802A-6601A100F8FE}" type="presParOf" srcId="{AF60939D-632B-4487-A762-CE6F77DB8AA9}" destId="{09EC9C5B-6099-4882-917A-1583DB612752}" srcOrd="0" destOrd="0" presId="urn:microsoft.com/office/officeart/2011/layout/HexagonRadial"/>
    <dgm:cxn modelId="{DC25C212-26F2-4EF3-9FAB-FEC4E8773357}" type="presParOf" srcId="{2FCED54A-CB79-4112-8462-89C380D703F4}" destId="{1BF9E883-B243-4B1E-BF6A-CECE61C5E5DA}" srcOrd="10" destOrd="0" presId="urn:microsoft.com/office/officeart/2011/layout/HexagonRadial"/>
    <dgm:cxn modelId="{A38646BD-CFE6-4840-8B30-015F67C4A3B6}" type="presParOf" srcId="{2FCED54A-CB79-4112-8462-89C380D703F4}" destId="{A993B83F-4869-4302-9D08-250953D9BB5D}" srcOrd="11" destOrd="0" presId="urn:microsoft.com/office/officeart/2011/layout/HexagonRadial"/>
    <dgm:cxn modelId="{449D3FF6-85F1-48B5-B182-477F53DFF9D0}" type="presParOf" srcId="{A993B83F-4869-4302-9D08-250953D9BB5D}" destId="{009F3645-E996-491E-877A-C3854EB24F89}" srcOrd="0" destOrd="0" presId="urn:microsoft.com/office/officeart/2011/layout/HexagonRadial"/>
    <dgm:cxn modelId="{B8EE6D15-C200-4A38-A4F9-C37E57B9E494}" type="presParOf" srcId="{2FCED54A-CB79-4112-8462-89C380D703F4}" destId="{4D46F0CD-3E2C-43EC-8B36-546C278B8B3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B97D6-753B-4F95-837C-16CD0D4D5D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B0FACAC-96FD-4C05-8723-CDD688B56126}">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s-CO" sz="3600" b="1" noProof="0" dirty="0">
              <a:solidFill>
                <a:srgbClr val="002060"/>
              </a:solidFill>
            </a:rPr>
            <a:t>Es claro?</a:t>
          </a:r>
          <a:endParaRPr lang="es-CO" sz="3600" noProof="0" dirty="0">
            <a:solidFill>
              <a:srgbClr val="002060"/>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3B1C768-8991-4E0C-826F-4811F69A950C}" type="parTrans" cxnId="{56A46699-D26F-4F3B-AE0B-B3D34C11F96B}">
      <dgm:prSet/>
      <dgm:spPr/>
      <dgm:t>
        <a:bodyPr/>
        <a:lstStyle/>
        <a:p>
          <a:endParaRPr lang="en-US"/>
        </a:p>
      </dgm:t>
    </dgm:pt>
    <dgm:pt modelId="{B3E27491-1CA5-4E88-99AB-B5949D10BD2C}" type="sibTrans" cxnId="{56A46699-D26F-4F3B-AE0B-B3D34C11F96B}">
      <dgm:prSet/>
      <dgm:spPr/>
      <dgm:t>
        <a:bodyPr/>
        <a:lstStyle/>
        <a:p>
          <a:endParaRPr lang="en-US"/>
        </a:p>
      </dgm:t>
    </dgm:pt>
    <dgm:pt modelId="{02CC90EF-8949-4EC1-B25E-8CED807C83D9}">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solidFill>
                <a:prstClr val="black">
                  <a:hueOff val="0"/>
                  <a:satOff val="0"/>
                  <a:lumOff val="0"/>
                  <a:alphaOff val="0"/>
                </a:prstClr>
              </a:solidFill>
              <a:latin typeface="Calibri" panose="020F0502020204030204"/>
              <a:ea typeface="+mn-ea"/>
              <a:cs typeface="+mn-cs"/>
            </a:rPr>
            <a:t>¿Explica detalladamente CÓMO y POR QUÉ ocurrirá el cambio?</a:t>
          </a:r>
          <a:endParaRPr lang="en-US" sz="2000" kern="1200" dirty="0">
            <a:solidFill>
              <a:prstClr val="black">
                <a:hueOff val="0"/>
                <a:satOff val="0"/>
                <a:lumOff val="0"/>
                <a:alphaOff val="0"/>
              </a:prstClr>
            </a:solidFill>
            <a:latin typeface="Calibri" panose="020F0502020204030204"/>
            <a:ea typeface="+mn-ea"/>
            <a:cs typeface="+mn-cs"/>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F937DA5-6E36-4A58-A37E-2A42BE56AD78}" type="parTrans" cxnId="{00B5CF2D-4F8A-4CBD-B111-540593BBB30C}">
      <dgm:prSet/>
      <dgm:spPr/>
      <dgm:t>
        <a:bodyPr/>
        <a:lstStyle/>
        <a:p>
          <a:endParaRPr lang="en-US"/>
        </a:p>
      </dgm:t>
    </dgm:pt>
    <dgm:pt modelId="{C572720F-228B-4F85-B554-561F1BF87A32}" type="sibTrans" cxnId="{00B5CF2D-4F8A-4CBD-B111-540593BBB30C}">
      <dgm:prSet/>
      <dgm:spPr/>
      <dgm:t>
        <a:bodyPr/>
        <a:lstStyle/>
        <a:p>
          <a:endParaRPr lang="en-US"/>
        </a:p>
      </dgm:t>
    </dgm:pt>
    <dgm:pt modelId="{29D71835-C3C0-471B-A6F5-B279EFA6AC1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3600" b="1" dirty="0">
              <a:solidFill>
                <a:srgbClr val="002060"/>
              </a:solidFill>
            </a:rPr>
            <a:t>Es </a:t>
          </a:r>
          <a:r>
            <a:rPr lang="es-CO" sz="3600" b="1" noProof="0" dirty="0">
              <a:solidFill>
                <a:srgbClr val="002060"/>
              </a:solidFill>
            </a:rPr>
            <a:t>posible</a:t>
          </a:r>
          <a:r>
            <a:rPr lang="en-US" sz="3600" b="1" dirty="0">
              <a:solidFill>
                <a:srgbClr val="002060"/>
              </a:solidFill>
            </a:rPr>
            <a:t> ? </a:t>
          </a:r>
          <a:endParaRPr lang="en-US" sz="3600" dirty="0">
            <a:solidFill>
              <a:srgbClr val="002060"/>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A17FFF0-0772-4408-B58C-0562C4C598BC}" type="parTrans" cxnId="{B2AF0B44-C36B-4F27-BDC5-D3501C935829}">
      <dgm:prSet/>
      <dgm:spPr/>
      <dgm:t>
        <a:bodyPr/>
        <a:lstStyle/>
        <a:p>
          <a:endParaRPr lang="en-US"/>
        </a:p>
      </dgm:t>
    </dgm:pt>
    <dgm:pt modelId="{5FF4A7F0-E82D-45B6-B501-0FC3745F03B2}" type="sibTrans" cxnId="{B2AF0B44-C36B-4F27-BDC5-D3501C935829}">
      <dgm:prSet/>
      <dgm:spPr/>
      <dgm:t>
        <a:bodyPr/>
        <a:lstStyle/>
        <a:p>
          <a:endParaRPr lang="en-US"/>
        </a:p>
      </dgm:t>
    </dgm:pt>
    <dgm:pt modelId="{6BC0FEF8-D213-4A9F-9965-53B41BBCBD66}">
      <dgm:prSet phldrT="[Text]"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s-ES" sz="2000" dirty="0"/>
            <a:t>¿La trayectoria hacia la meta tiene sentido y es posible?</a:t>
          </a:r>
          <a:endParaRPr lang="en-US" sz="200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82176F6-A1EC-4C03-85A5-52EE1B5473D0}" type="parTrans" cxnId="{97DE876D-BD1A-4468-8F4B-4B2C9ED9F941}">
      <dgm:prSet/>
      <dgm:spPr/>
      <dgm:t>
        <a:bodyPr/>
        <a:lstStyle/>
        <a:p>
          <a:endParaRPr lang="en-US"/>
        </a:p>
      </dgm:t>
    </dgm:pt>
    <dgm:pt modelId="{2E790DFF-E17E-4A7C-A988-E7D06CE0045F}" type="sibTrans" cxnId="{97DE876D-BD1A-4468-8F4B-4B2C9ED9F941}">
      <dgm:prSet/>
      <dgm:spPr/>
      <dgm:t>
        <a:bodyPr/>
        <a:lstStyle/>
        <a:p>
          <a:endParaRPr lang="en-US"/>
        </a:p>
      </dgm:t>
    </dgm:pt>
    <dgm:pt modelId="{407443AF-CCEB-4B0D-B479-5B8BB802016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s-CO" sz="3600" b="1" noProof="0" dirty="0">
              <a:solidFill>
                <a:srgbClr val="002060"/>
              </a:solidFill>
            </a:rPr>
            <a:t>Es factible?</a:t>
          </a:r>
          <a:endParaRPr lang="es-CO" sz="3600" noProof="0" dirty="0">
            <a:solidFill>
              <a:srgbClr val="002060"/>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4BDD93-A128-4B19-9D04-0C17DB2D1244}" type="parTrans" cxnId="{469642B5-4327-474E-B0FB-D5B8F36DF728}">
      <dgm:prSet/>
      <dgm:spPr/>
      <dgm:t>
        <a:bodyPr/>
        <a:lstStyle/>
        <a:p>
          <a:endParaRPr lang="en-US"/>
        </a:p>
      </dgm:t>
    </dgm:pt>
    <dgm:pt modelId="{B5CD53DD-AAB5-4774-902C-6F9FC5374AEF}" type="sibTrans" cxnId="{469642B5-4327-474E-B0FB-D5B8F36DF728}">
      <dgm:prSet/>
      <dgm:spPr/>
      <dgm:t>
        <a:bodyPr/>
        <a:lstStyle/>
        <a:p>
          <a:endParaRPr lang="en-US"/>
        </a:p>
      </dgm:t>
    </dgm:pt>
    <dgm:pt modelId="{448335A9-DBC8-4FE9-8EA7-774DB2EA068D}">
      <dgm:prSet phldrT="[Text]"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s-ES" sz="2000" dirty="0"/>
            <a:t>¿Se puede lograr el objetivo superior del proyecto dentro de su período de ejecución(por ejemplo, 5 años)?</a:t>
          </a:r>
          <a:endParaRPr lang="en-US" sz="200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8CB0FA-4565-464E-8CDD-BBE999B53921}" type="parTrans" cxnId="{480B9D38-2544-4DAD-B52F-E4A2171418AB}">
      <dgm:prSet/>
      <dgm:spPr/>
      <dgm:t>
        <a:bodyPr/>
        <a:lstStyle/>
        <a:p>
          <a:endParaRPr lang="en-US"/>
        </a:p>
      </dgm:t>
    </dgm:pt>
    <dgm:pt modelId="{6DB5CB9A-F3D0-47DF-8116-DD1B2CBFE07B}" type="sibTrans" cxnId="{480B9D38-2544-4DAD-B52F-E4A2171418AB}">
      <dgm:prSet/>
      <dgm:spPr/>
      <dgm:t>
        <a:bodyPr/>
        <a:lstStyle/>
        <a:p>
          <a:endParaRPr lang="en-US"/>
        </a:p>
      </dgm:t>
    </dgm:pt>
    <dgm:pt modelId="{BDBD790C-F041-4A3E-94D0-9FB18961D24B}">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3600" b="1" dirty="0">
              <a:solidFill>
                <a:srgbClr val="002060"/>
              </a:solidFill>
            </a:rPr>
            <a:t>Es </a:t>
          </a:r>
          <a:r>
            <a:rPr lang="es-CO" sz="3600" b="1" noProof="0" dirty="0">
              <a:solidFill>
                <a:srgbClr val="002060"/>
              </a:solidFill>
            </a:rPr>
            <a:t>cuantificable</a:t>
          </a:r>
          <a:r>
            <a:rPr lang="en-US" sz="3600" b="1" dirty="0">
              <a:solidFill>
                <a:srgbClr val="002060"/>
              </a:solidFill>
            </a:rPr>
            <a:t>?</a:t>
          </a:r>
          <a:endParaRPr lang="en-US" sz="3600" dirty="0">
            <a:solidFill>
              <a:srgbClr val="002060"/>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15779EE-563A-4E82-A786-08EC210D34D4}" type="parTrans" cxnId="{588A6655-A534-4158-8B85-1DADE3F61122}">
      <dgm:prSet/>
      <dgm:spPr/>
      <dgm:t>
        <a:bodyPr/>
        <a:lstStyle/>
        <a:p>
          <a:endParaRPr lang="en-US"/>
        </a:p>
      </dgm:t>
    </dgm:pt>
    <dgm:pt modelId="{8411A9E9-8DCF-4FBD-AD17-5B48D856CC1A}" type="sibTrans" cxnId="{588A6655-A534-4158-8B85-1DADE3F61122}">
      <dgm:prSet/>
      <dgm:spPr/>
      <dgm:t>
        <a:bodyPr/>
        <a:lstStyle/>
        <a:p>
          <a:endParaRPr lang="en-US"/>
        </a:p>
      </dgm:t>
    </dgm:pt>
    <dgm:pt modelId="{2D741F24-A84F-4992-A8F4-BF1FE1206286}">
      <dgm:prSet phldrT="[Text]"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s-ES" sz="2000" dirty="0"/>
            <a:t>¿Se pueden medir los resultados?</a:t>
          </a:r>
          <a:endParaRPr lang="en-US" sz="200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1C0CEE1-F819-48E8-92EA-FD5A50584491}" type="parTrans" cxnId="{82622010-FF93-4427-8020-59B4A980C412}">
      <dgm:prSet/>
      <dgm:spPr/>
      <dgm:t>
        <a:bodyPr/>
        <a:lstStyle/>
        <a:p>
          <a:endParaRPr lang="en-US"/>
        </a:p>
      </dgm:t>
    </dgm:pt>
    <dgm:pt modelId="{01EF35F4-9B43-4E77-8B58-63BC1185CA19}" type="sibTrans" cxnId="{82622010-FF93-4427-8020-59B4A980C412}">
      <dgm:prSet/>
      <dgm:spPr/>
      <dgm:t>
        <a:bodyPr/>
        <a:lstStyle/>
        <a:p>
          <a:endParaRPr lang="en-US"/>
        </a:p>
      </dgm:t>
    </dgm:pt>
    <dgm:pt modelId="{144659F8-74BC-41CD-8869-0E784EF29EA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s-ES" sz="2000" dirty="0"/>
            <a:t>¿Existen vínculos causales lógicos y claros entre los diferentes niveles de resultados?</a:t>
          </a:r>
          <a:endParaRPr lang="en-US" sz="2000" dirty="0"/>
        </a:p>
      </dgm:t>
    </dgm:pt>
    <dgm:pt modelId="{5E815744-FD13-4353-855F-9C91D8521E74}" type="parTrans" cxnId="{53FA8CC7-17E4-4990-B923-7B8953D9B917}">
      <dgm:prSet/>
      <dgm:spPr/>
      <dgm:t>
        <a:bodyPr/>
        <a:lstStyle/>
        <a:p>
          <a:endParaRPr lang="en-US"/>
        </a:p>
      </dgm:t>
    </dgm:pt>
    <dgm:pt modelId="{583F9080-6C7B-4F10-BD34-6A674152E8FF}" type="sibTrans" cxnId="{53FA8CC7-17E4-4990-B923-7B8953D9B917}">
      <dgm:prSet/>
      <dgm:spPr/>
      <dgm:t>
        <a:bodyPr/>
        <a:lstStyle/>
        <a:p>
          <a:endParaRPr lang="en-US"/>
        </a:p>
      </dgm:t>
    </dgm:pt>
    <dgm:pt modelId="{60801AD0-6232-4ED9-98C1-584291BD2762}">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s-CO" sz="3600" b="1" noProof="0" dirty="0">
              <a:solidFill>
                <a:srgbClr val="002060"/>
              </a:solidFill>
            </a:rPr>
            <a:t>Es adecuado? </a:t>
          </a:r>
          <a:endParaRPr lang="es-CO" sz="3600" noProof="0" dirty="0">
            <a:solidFill>
              <a:srgbClr val="002060"/>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A55F27B-51A2-442D-A50D-A655614FEB2B}" type="parTrans" cxnId="{E7269E24-4E77-44E1-90B3-BB6826E2FA84}">
      <dgm:prSet/>
      <dgm:spPr/>
      <dgm:t>
        <a:bodyPr/>
        <a:lstStyle/>
        <a:p>
          <a:endParaRPr lang="en-US"/>
        </a:p>
      </dgm:t>
    </dgm:pt>
    <dgm:pt modelId="{6BCE0C65-5B83-4960-8ADC-08E30BD724F0}" type="sibTrans" cxnId="{E7269E24-4E77-44E1-90B3-BB6826E2FA84}">
      <dgm:prSet/>
      <dgm:spPr/>
      <dgm:t>
        <a:bodyPr/>
        <a:lstStyle/>
        <a:p>
          <a:endParaRPr lang="en-US"/>
        </a:p>
      </dgm:t>
    </dgm:pt>
    <dgm:pt modelId="{E303AF31-E399-495D-A69C-E559B29C133A}">
      <dgm:prSet phldrT="[Text]"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s-ES" sz="2000" dirty="0"/>
            <a:t>Basado en las actividades, los recursos y el periodo de ejecución, ¿Son factibles los logros?</a:t>
          </a:r>
          <a:endParaRPr lang="en-US" sz="2000" dirty="0"/>
        </a:p>
      </dgm:t>
    </dgm:pt>
    <dgm:pt modelId="{345BC8C7-BC44-4A3D-9777-898976D47A25}" type="parTrans" cxnId="{AF338EE2-B219-47C8-8E5E-C7503EC9A78B}">
      <dgm:prSet/>
      <dgm:spPr/>
      <dgm:t>
        <a:bodyPr/>
        <a:lstStyle/>
        <a:p>
          <a:endParaRPr lang="en-US"/>
        </a:p>
      </dgm:t>
    </dgm:pt>
    <dgm:pt modelId="{B6FE6879-9CD5-4E07-AFC7-FF6B9DED5D89}" type="sibTrans" cxnId="{AF338EE2-B219-47C8-8E5E-C7503EC9A78B}">
      <dgm:prSet/>
      <dgm:spPr/>
      <dgm:t>
        <a:bodyPr/>
        <a:lstStyle/>
        <a:p>
          <a:endParaRPr lang="en-US"/>
        </a:p>
      </dgm:t>
    </dgm:pt>
    <dgm:pt modelId="{7EA496C6-5254-4266-808B-4232E8829144}">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solidFill>
                <a:prstClr val="black">
                  <a:hueOff val="0"/>
                  <a:satOff val="0"/>
                  <a:lumOff val="0"/>
                  <a:alphaOff val="0"/>
                </a:prstClr>
              </a:solidFill>
              <a:latin typeface="Calibri" panose="020F0502020204030204"/>
              <a:ea typeface="+mn-ea"/>
              <a:cs typeface="+mn-cs"/>
            </a:rPr>
            <a:t>¿El Marco de Resultados cuenta con supuestos críticos?</a:t>
          </a:r>
          <a:endParaRPr lang="en-US" sz="2000" kern="1200" dirty="0">
            <a:solidFill>
              <a:prstClr val="black">
                <a:hueOff val="0"/>
                <a:satOff val="0"/>
                <a:lumOff val="0"/>
                <a:alphaOff val="0"/>
              </a:prstClr>
            </a:solidFill>
            <a:latin typeface="Calibri" panose="020F0502020204030204"/>
            <a:ea typeface="+mn-ea"/>
            <a:cs typeface="+mn-cs"/>
          </a:endParaRPr>
        </a:p>
      </dgm:t>
    </dgm:pt>
    <dgm:pt modelId="{42233E33-0E46-4981-922B-795D5B7490AF}" type="parTrans" cxnId="{4A7DC612-DE36-4AF1-B7A1-774AE62CFF07}">
      <dgm:prSet/>
      <dgm:spPr/>
      <dgm:t>
        <a:bodyPr/>
        <a:lstStyle/>
        <a:p>
          <a:endParaRPr lang="en-US"/>
        </a:p>
      </dgm:t>
    </dgm:pt>
    <dgm:pt modelId="{15A9D587-EE4E-4274-A545-874C579EF943}" type="sibTrans" cxnId="{4A7DC612-DE36-4AF1-B7A1-774AE62CFF07}">
      <dgm:prSet/>
      <dgm:spPr/>
      <dgm:t>
        <a:bodyPr/>
        <a:lstStyle/>
        <a:p>
          <a:endParaRPr lang="en-US"/>
        </a:p>
      </dgm:t>
    </dgm:pt>
    <dgm:pt modelId="{D14AA9C7-A8CE-4D4E-ADC6-33BB06458089}">
      <dgm:prSet custT="1"/>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solidFill>
                <a:prstClr val="black">
                  <a:hueOff val="0"/>
                  <a:satOff val="0"/>
                  <a:lumOff val="0"/>
                  <a:alphaOff val="0"/>
                </a:prstClr>
              </a:solidFill>
              <a:latin typeface="Calibri" panose="020F0502020204030204"/>
              <a:ea typeface="+mn-ea"/>
              <a:cs typeface="+mn-cs"/>
            </a:rPr>
            <a:t>¿Los resultados son claros, unidimensionales, uninivel y precisos?</a:t>
          </a:r>
          <a:endParaRPr lang="en-US" sz="2000" kern="1200" dirty="0">
            <a:solidFill>
              <a:prstClr val="black">
                <a:hueOff val="0"/>
                <a:satOff val="0"/>
                <a:lumOff val="0"/>
                <a:alphaOff val="0"/>
              </a:prstClr>
            </a:solidFill>
            <a:latin typeface="Calibri" panose="020F0502020204030204"/>
            <a:ea typeface="+mn-ea"/>
            <a:cs typeface="+mn-cs"/>
          </a:endParaRPr>
        </a:p>
      </dgm:t>
    </dgm:pt>
    <dgm:pt modelId="{9D5864E7-FFF6-43B2-823F-F8AB2F0BACED}" type="parTrans" cxnId="{8B15F24D-A23D-4648-9A7F-4D9CA28C0035}">
      <dgm:prSet/>
      <dgm:spPr/>
      <dgm:t>
        <a:bodyPr/>
        <a:lstStyle/>
        <a:p>
          <a:endParaRPr lang="en-US"/>
        </a:p>
      </dgm:t>
    </dgm:pt>
    <dgm:pt modelId="{43FFA18B-F278-4179-99EA-6FB26916FFC9}" type="sibTrans" cxnId="{8B15F24D-A23D-4648-9A7F-4D9CA28C0035}">
      <dgm:prSet/>
      <dgm:spPr/>
      <dgm:t>
        <a:bodyPr/>
        <a:lstStyle/>
        <a:p>
          <a:endParaRPr lang="en-US"/>
        </a:p>
      </dgm:t>
    </dgm:pt>
    <dgm:pt modelId="{A1194901-700C-42F8-A34E-CC12E84C966F}">
      <dgm:prSe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2000" kern="1200" dirty="0">
            <a:solidFill>
              <a:prstClr val="black">
                <a:hueOff val="0"/>
                <a:satOff val="0"/>
                <a:lumOff val="0"/>
                <a:alphaOff val="0"/>
              </a:prstClr>
            </a:solidFill>
            <a:latin typeface="Calibri" panose="020F0502020204030204"/>
            <a:ea typeface="+mn-ea"/>
            <a:cs typeface="+mn-cs"/>
          </a:endParaRPr>
        </a:p>
      </dgm:t>
    </dgm:pt>
    <dgm:pt modelId="{9069E53D-B9D3-45E1-BA42-9CD4EBFB8DF1}" type="parTrans" cxnId="{85950D1D-3F3A-4B69-AD7A-FA5D8DF1190B}">
      <dgm:prSet/>
      <dgm:spPr/>
      <dgm:t>
        <a:bodyPr/>
        <a:lstStyle/>
        <a:p>
          <a:endParaRPr lang="en-US"/>
        </a:p>
      </dgm:t>
    </dgm:pt>
    <dgm:pt modelId="{09B1936A-94A9-4D99-A3A3-EC86951EF810}" type="sibTrans" cxnId="{85950D1D-3F3A-4B69-AD7A-FA5D8DF1190B}">
      <dgm:prSet/>
      <dgm:spPr/>
      <dgm:t>
        <a:bodyPr/>
        <a:lstStyle/>
        <a:p>
          <a:endParaRPr lang="en-US"/>
        </a:p>
      </dgm:t>
    </dgm:pt>
    <dgm:pt modelId="{C9052003-F65F-4410-95BA-25AEBA0420A2}">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2000" kern="1200" dirty="0">
            <a:solidFill>
              <a:prstClr val="black">
                <a:hueOff val="0"/>
                <a:satOff val="0"/>
                <a:lumOff val="0"/>
                <a:alphaOff val="0"/>
              </a:prstClr>
            </a:solidFill>
            <a:latin typeface="Calibri" panose="020F0502020204030204"/>
            <a:ea typeface="+mn-ea"/>
            <a:cs typeface="+mn-cs"/>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3A24222-B4BC-4A5A-AF2C-71FEDB73B7A9}" type="parTrans" cxnId="{4E6C12BF-F817-4BF6-BC0A-AE90EEBF562E}">
      <dgm:prSet/>
      <dgm:spPr/>
      <dgm:t>
        <a:bodyPr/>
        <a:lstStyle/>
        <a:p>
          <a:endParaRPr lang="en-US"/>
        </a:p>
      </dgm:t>
    </dgm:pt>
    <dgm:pt modelId="{16B8B266-02F9-40A7-95ED-DD103C20A979}" type="sibTrans" cxnId="{4E6C12BF-F817-4BF6-BC0A-AE90EEBF562E}">
      <dgm:prSet/>
      <dgm:spPr/>
      <dgm:t>
        <a:bodyPr/>
        <a:lstStyle/>
        <a:p>
          <a:endParaRPr lang="en-US"/>
        </a:p>
      </dgm:t>
    </dgm:pt>
    <dgm:pt modelId="{D52073C1-C946-410D-B25B-5B0C99054BD7}">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t>¿La narrativa/gráficas son fáciles de entender y de comunicar claramente?</a:t>
          </a:r>
          <a:endParaRPr lang="en-US" sz="2000" kern="1200" dirty="0">
            <a:solidFill>
              <a:prstClr val="black">
                <a:hueOff val="0"/>
                <a:satOff val="0"/>
                <a:lumOff val="0"/>
                <a:alphaOff val="0"/>
              </a:prstClr>
            </a:solidFill>
            <a:latin typeface="Calibri" panose="020F0502020204030204"/>
            <a:ea typeface="+mn-ea"/>
            <a:cs typeface="+mn-cs"/>
          </a:endParaRPr>
        </a:p>
      </dgm:t>
    </dgm:pt>
    <dgm:pt modelId="{F7539D98-34EC-4FD5-B5F2-D953A4451FD4}" type="parTrans" cxnId="{38F3BA65-5603-4F08-9FF4-3A0C07ED2140}">
      <dgm:prSet/>
      <dgm:spPr/>
      <dgm:t>
        <a:bodyPr/>
        <a:lstStyle/>
        <a:p>
          <a:endParaRPr lang="en-US"/>
        </a:p>
      </dgm:t>
    </dgm:pt>
    <dgm:pt modelId="{9B228620-F1FF-4621-B8C0-99B88CAC09ED}" type="sibTrans" cxnId="{38F3BA65-5603-4F08-9FF4-3A0C07ED2140}">
      <dgm:prSet/>
      <dgm:spPr/>
      <dgm:t>
        <a:bodyPr/>
        <a:lstStyle/>
        <a:p>
          <a:endParaRPr lang="en-US"/>
        </a:p>
      </dgm:t>
    </dgm:pt>
    <dgm:pt modelId="{ED6C4845-6D21-4B6D-9E98-40FC9A110A26}" type="pres">
      <dgm:prSet presAssocID="{D75B97D6-753B-4F95-837C-16CD0D4D5DE2}" presName="Name0" presStyleCnt="0">
        <dgm:presLayoutVars>
          <dgm:dir/>
          <dgm:animLvl val="lvl"/>
          <dgm:resizeHandles val="exact"/>
        </dgm:presLayoutVars>
      </dgm:prSet>
      <dgm:spPr/>
    </dgm:pt>
    <dgm:pt modelId="{E3B262A4-5611-4758-B75D-1AB2079EF2D9}" type="pres">
      <dgm:prSet presAssocID="{0B0FACAC-96FD-4C05-8723-CDD688B56126}" presName="linNode" presStyleCnt="0"/>
      <dgm:spPr/>
    </dgm:pt>
    <dgm:pt modelId="{6D465D0B-E800-4B0A-BCE7-DD7C79D55F8B}" type="pres">
      <dgm:prSet presAssocID="{0B0FACAC-96FD-4C05-8723-CDD688B56126}" presName="parentText" presStyleLbl="node1" presStyleIdx="0" presStyleCnt="5" custLinFactNeighborX="-494" custLinFactNeighborY="-229">
        <dgm:presLayoutVars>
          <dgm:chMax val="1"/>
          <dgm:bulletEnabled val="1"/>
        </dgm:presLayoutVars>
      </dgm:prSet>
      <dgm:spPr/>
    </dgm:pt>
    <dgm:pt modelId="{D381706C-7878-449D-B4E0-9C1DF94F2690}" type="pres">
      <dgm:prSet presAssocID="{0B0FACAC-96FD-4C05-8723-CDD688B56126}" presName="descendantText" presStyleLbl="alignAccFollowNode1" presStyleIdx="0" presStyleCnt="5" custScaleY="121914" custLinFactNeighborY="3968">
        <dgm:presLayoutVars>
          <dgm:bulletEnabled val="1"/>
        </dgm:presLayoutVars>
      </dgm:prSet>
      <dgm:spPr/>
    </dgm:pt>
    <dgm:pt modelId="{6A42DAE7-21BB-402C-A2AF-2E62432990AA}" type="pres">
      <dgm:prSet presAssocID="{B3E27491-1CA5-4E88-99AB-B5949D10BD2C}" presName="sp" presStyleCnt="0"/>
      <dgm:spPr/>
    </dgm:pt>
    <dgm:pt modelId="{D5912C63-F2AB-4033-90FA-9A15E57761A1}" type="pres">
      <dgm:prSet presAssocID="{60801AD0-6232-4ED9-98C1-584291BD2762}" presName="linNode" presStyleCnt="0"/>
      <dgm:spPr/>
    </dgm:pt>
    <dgm:pt modelId="{ACB1C2A1-F1F6-4468-80D7-719E42862C0A}" type="pres">
      <dgm:prSet presAssocID="{60801AD0-6232-4ED9-98C1-584291BD2762}" presName="parentText" presStyleLbl="node1" presStyleIdx="1" presStyleCnt="5">
        <dgm:presLayoutVars>
          <dgm:chMax val="1"/>
          <dgm:bulletEnabled val="1"/>
        </dgm:presLayoutVars>
      </dgm:prSet>
      <dgm:spPr/>
    </dgm:pt>
    <dgm:pt modelId="{7BB17D39-2AF5-4D1E-A19F-7487C9786D58}" type="pres">
      <dgm:prSet presAssocID="{60801AD0-6232-4ED9-98C1-584291BD2762}" presName="descendantText" presStyleLbl="alignAccFollowNode1" presStyleIdx="1" presStyleCnt="5">
        <dgm:presLayoutVars>
          <dgm:bulletEnabled val="1"/>
        </dgm:presLayoutVars>
      </dgm:prSet>
      <dgm:spPr/>
    </dgm:pt>
    <dgm:pt modelId="{97C2C122-442F-45F9-A5C0-62A7822B2CDC}" type="pres">
      <dgm:prSet presAssocID="{6BCE0C65-5B83-4960-8ADC-08E30BD724F0}" presName="sp" presStyleCnt="0"/>
      <dgm:spPr/>
    </dgm:pt>
    <dgm:pt modelId="{0DE12A50-A3A0-4580-A22B-C5CA6C66E5FA}" type="pres">
      <dgm:prSet presAssocID="{29D71835-C3C0-471B-A6F5-B279EFA6AC10}" presName="linNode" presStyleCnt="0"/>
      <dgm:spPr/>
    </dgm:pt>
    <dgm:pt modelId="{3CA5AFB4-A3DB-422B-8AD4-0A5D6C12F0E8}" type="pres">
      <dgm:prSet presAssocID="{29D71835-C3C0-471B-A6F5-B279EFA6AC10}" presName="parentText" presStyleLbl="node1" presStyleIdx="2" presStyleCnt="5">
        <dgm:presLayoutVars>
          <dgm:chMax val="1"/>
          <dgm:bulletEnabled val="1"/>
        </dgm:presLayoutVars>
      </dgm:prSet>
      <dgm:spPr/>
    </dgm:pt>
    <dgm:pt modelId="{D142F20A-40AC-4E67-840E-AF0457E1799C}" type="pres">
      <dgm:prSet presAssocID="{29D71835-C3C0-471B-A6F5-B279EFA6AC10}" presName="descendantText" presStyleLbl="alignAccFollowNode1" presStyleIdx="2" presStyleCnt="5" custScaleY="120922">
        <dgm:presLayoutVars>
          <dgm:bulletEnabled val="1"/>
        </dgm:presLayoutVars>
      </dgm:prSet>
      <dgm:spPr/>
    </dgm:pt>
    <dgm:pt modelId="{C7D7751C-9949-42D5-AB05-1164D961A4B6}" type="pres">
      <dgm:prSet presAssocID="{5FF4A7F0-E82D-45B6-B501-0FC3745F03B2}" presName="sp" presStyleCnt="0"/>
      <dgm:spPr/>
    </dgm:pt>
    <dgm:pt modelId="{6CFD2F8D-E00F-4318-BD65-D38B7C5ED118}" type="pres">
      <dgm:prSet presAssocID="{407443AF-CCEB-4B0D-B479-5B8BB8020160}" presName="linNode" presStyleCnt="0"/>
      <dgm:spPr/>
    </dgm:pt>
    <dgm:pt modelId="{E3B5DBB7-D378-41B8-AFA5-1990310A029F}" type="pres">
      <dgm:prSet presAssocID="{407443AF-CCEB-4B0D-B479-5B8BB8020160}" presName="parentText" presStyleLbl="node1" presStyleIdx="3" presStyleCnt="5">
        <dgm:presLayoutVars>
          <dgm:chMax val="1"/>
          <dgm:bulletEnabled val="1"/>
        </dgm:presLayoutVars>
      </dgm:prSet>
      <dgm:spPr/>
    </dgm:pt>
    <dgm:pt modelId="{0F0E68E2-E265-4C85-8927-E80088F4F77D}" type="pres">
      <dgm:prSet presAssocID="{407443AF-CCEB-4B0D-B479-5B8BB8020160}" presName="descendantText" presStyleLbl="alignAccFollowNode1" presStyleIdx="3" presStyleCnt="5" custScaleY="159320">
        <dgm:presLayoutVars>
          <dgm:bulletEnabled val="1"/>
        </dgm:presLayoutVars>
      </dgm:prSet>
      <dgm:spPr/>
    </dgm:pt>
    <dgm:pt modelId="{4788DC11-7822-4189-BA69-EFF8F328C4BD}" type="pres">
      <dgm:prSet presAssocID="{B5CD53DD-AAB5-4774-902C-6F9FC5374AEF}" presName="sp" presStyleCnt="0"/>
      <dgm:spPr/>
    </dgm:pt>
    <dgm:pt modelId="{5D4034C7-26F3-4E5E-A52B-713667A19D34}" type="pres">
      <dgm:prSet presAssocID="{BDBD790C-F041-4A3E-94D0-9FB18961D24B}" presName="linNode" presStyleCnt="0"/>
      <dgm:spPr/>
    </dgm:pt>
    <dgm:pt modelId="{A98C4C11-8439-44B8-8B07-2D5CB5BCE680}" type="pres">
      <dgm:prSet presAssocID="{BDBD790C-F041-4A3E-94D0-9FB18961D24B}" presName="parentText" presStyleLbl="node1" presStyleIdx="4" presStyleCnt="5">
        <dgm:presLayoutVars>
          <dgm:chMax val="1"/>
          <dgm:bulletEnabled val="1"/>
        </dgm:presLayoutVars>
      </dgm:prSet>
      <dgm:spPr/>
    </dgm:pt>
    <dgm:pt modelId="{E134EA46-5368-4237-9DAD-5906D9F44940}" type="pres">
      <dgm:prSet presAssocID="{BDBD790C-F041-4A3E-94D0-9FB18961D24B}" presName="descendantText" presStyleLbl="alignAccFollowNode1" presStyleIdx="4" presStyleCnt="5">
        <dgm:presLayoutVars>
          <dgm:bulletEnabled val="1"/>
        </dgm:presLayoutVars>
      </dgm:prSet>
      <dgm:spPr/>
    </dgm:pt>
  </dgm:ptLst>
  <dgm:cxnLst>
    <dgm:cxn modelId="{9A642F04-9CB5-4060-9BE4-A4D928400456}" type="presOf" srcId="{C9052003-F65F-4410-95BA-25AEBA0420A2}" destId="{D381706C-7878-449D-B4E0-9C1DF94F2690}" srcOrd="0" destOrd="0" presId="urn:microsoft.com/office/officeart/2005/8/layout/vList5"/>
    <dgm:cxn modelId="{E2099506-D734-4561-8A2D-BF832B736957}" type="presOf" srcId="{02CC90EF-8949-4EC1-B25E-8CED807C83D9}" destId="{7BB17D39-2AF5-4D1E-A19F-7487C9786D58}" srcOrd="0" destOrd="0" presId="urn:microsoft.com/office/officeart/2005/8/layout/vList5"/>
    <dgm:cxn modelId="{7C319407-053E-49F9-9D71-ADA89BD71ECC}" type="presOf" srcId="{D14AA9C7-A8CE-4D4E-ADC6-33BB06458089}" destId="{D381706C-7878-449D-B4E0-9C1DF94F2690}" srcOrd="0" destOrd="2" presId="urn:microsoft.com/office/officeart/2005/8/layout/vList5"/>
    <dgm:cxn modelId="{82622010-FF93-4427-8020-59B4A980C412}" srcId="{BDBD790C-F041-4A3E-94D0-9FB18961D24B}" destId="{2D741F24-A84F-4992-A8F4-BF1FE1206286}" srcOrd="0" destOrd="0" parTransId="{F1C0CEE1-F819-48E8-92EA-FD5A50584491}" sibTransId="{01EF35F4-9B43-4E77-8B58-63BC1185CA19}"/>
    <dgm:cxn modelId="{4A7DC612-DE36-4AF1-B7A1-774AE62CFF07}" srcId="{60801AD0-6232-4ED9-98C1-584291BD2762}" destId="{7EA496C6-5254-4266-808B-4232E8829144}" srcOrd="1" destOrd="0" parTransId="{42233E33-0E46-4981-922B-795D5B7490AF}" sibTransId="{15A9D587-EE4E-4274-A545-874C579EF943}"/>
    <dgm:cxn modelId="{17349314-5B12-408E-8D00-01A4B38A2C23}" type="presOf" srcId="{7EA496C6-5254-4266-808B-4232E8829144}" destId="{7BB17D39-2AF5-4D1E-A19F-7487C9786D58}" srcOrd="0" destOrd="1" presId="urn:microsoft.com/office/officeart/2005/8/layout/vList5"/>
    <dgm:cxn modelId="{CC5CB115-7BF8-49C8-9873-6B3E7D333C24}" type="presOf" srcId="{A1194901-700C-42F8-A34E-CC12E84C966F}" destId="{D381706C-7878-449D-B4E0-9C1DF94F2690}" srcOrd="0" destOrd="3" presId="urn:microsoft.com/office/officeart/2005/8/layout/vList5"/>
    <dgm:cxn modelId="{85950D1D-3F3A-4B69-AD7A-FA5D8DF1190B}" srcId="{0B0FACAC-96FD-4C05-8723-CDD688B56126}" destId="{A1194901-700C-42F8-A34E-CC12E84C966F}" srcOrd="3" destOrd="0" parTransId="{9069E53D-B9D3-45E1-BA42-9CD4EBFB8DF1}" sibTransId="{09B1936A-94A9-4D99-A3A3-EC86951EF810}"/>
    <dgm:cxn modelId="{E7269E24-4E77-44E1-90B3-BB6826E2FA84}" srcId="{D75B97D6-753B-4F95-837C-16CD0D4D5DE2}" destId="{60801AD0-6232-4ED9-98C1-584291BD2762}" srcOrd="1" destOrd="0" parTransId="{8A55F27B-51A2-442D-A50D-A655614FEB2B}" sibTransId="{6BCE0C65-5B83-4960-8ADC-08E30BD724F0}"/>
    <dgm:cxn modelId="{00B5CF2D-4F8A-4CBD-B111-540593BBB30C}" srcId="{60801AD0-6232-4ED9-98C1-584291BD2762}" destId="{02CC90EF-8949-4EC1-B25E-8CED807C83D9}" srcOrd="0" destOrd="0" parTransId="{2F937DA5-6E36-4A58-A37E-2A42BE56AD78}" sibTransId="{C572720F-228B-4F85-B554-561F1BF87A32}"/>
    <dgm:cxn modelId="{480B9D38-2544-4DAD-B52F-E4A2171418AB}" srcId="{407443AF-CCEB-4B0D-B479-5B8BB8020160}" destId="{448335A9-DBC8-4FE9-8EA7-774DB2EA068D}" srcOrd="0" destOrd="0" parTransId="{9A8CB0FA-4565-464E-8CDD-BBE999B53921}" sibTransId="{6DB5CB9A-F3D0-47DF-8116-DD1B2CBFE07B}"/>
    <dgm:cxn modelId="{348F4C3E-5D60-4485-9CD8-39CCBDDC2F13}" type="presOf" srcId="{6BC0FEF8-D213-4A9F-9965-53B41BBCBD66}" destId="{D142F20A-40AC-4E67-840E-AF0457E1799C}" srcOrd="0" destOrd="0" presId="urn:microsoft.com/office/officeart/2005/8/layout/vList5"/>
    <dgm:cxn modelId="{AF096940-D01C-41B6-8109-B55DB5DE10A0}" type="presOf" srcId="{BDBD790C-F041-4A3E-94D0-9FB18961D24B}" destId="{A98C4C11-8439-44B8-8B07-2D5CB5BCE680}" srcOrd="0" destOrd="0" presId="urn:microsoft.com/office/officeart/2005/8/layout/vList5"/>
    <dgm:cxn modelId="{B2AF0B44-C36B-4F27-BDC5-D3501C935829}" srcId="{D75B97D6-753B-4F95-837C-16CD0D4D5DE2}" destId="{29D71835-C3C0-471B-A6F5-B279EFA6AC10}" srcOrd="2" destOrd="0" parTransId="{6A17FFF0-0772-4408-B58C-0562C4C598BC}" sibTransId="{5FF4A7F0-E82D-45B6-B501-0FC3745F03B2}"/>
    <dgm:cxn modelId="{CEF36B65-76A1-45AA-A6CF-47E0A33C7F26}" type="presOf" srcId="{60801AD0-6232-4ED9-98C1-584291BD2762}" destId="{ACB1C2A1-F1F6-4468-80D7-719E42862C0A}" srcOrd="0" destOrd="0" presId="urn:microsoft.com/office/officeart/2005/8/layout/vList5"/>
    <dgm:cxn modelId="{38F3BA65-5603-4F08-9FF4-3A0C07ED2140}" srcId="{0B0FACAC-96FD-4C05-8723-CDD688B56126}" destId="{D52073C1-C946-410D-B25B-5B0C99054BD7}" srcOrd="1" destOrd="0" parTransId="{F7539D98-34EC-4FD5-B5F2-D953A4451FD4}" sibTransId="{9B228620-F1FF-4621-B8C0-99B88CAC09ED}"/>
    <dgm:cxn modelId="{41AF3148-A586-43DC-977D-7470897D0898}" type="presOf" srcId="{D52073C1-C946-410D-B25B-5B0C99054BD7}" destId="{D381706C-7878-449D-B4E0-9C1DF94F2690}" srcOrd="0" destOrd="1" presId="urn:microsoft.com/office/officeart/2005/8/layout/vList5"/>
    <dgm:cxn modelId="{97DE876D-BD1A-4468-8F4B-4B2C9ED9F941}" srcId="{29D71835-C3C0-471B-A6F5-B279EFA6AC10}" destId="{6BC0FEF8-D213-4A9F-9965-53B41BBCBD66}" srcOrd="0" destOrd="0" parTransId="{E82176F6-A1EC-4C03-85A5-52EE1B5473D0}" sibTransId="{2E790DFF-E17E-4A7C-A988-E7D06CE0045F}"/>
    <dgm:cxn modelId="{8B15F24D-A23D-4648-9A7F-4D9CA28C0035}" srcId="{0B0FACAC-96FD-4C05-8723-CDD688B56126}" destId="{D14AA9C7-A8CE-4D4E-ADC6-33BB06458089}" srcOrd="2" destOrd="0" parTransId="{9D5864E7-FFF6-43B2-823F-F8AB2F0BACED}" sibTransId="{43FFA18B-F278-4179-99EA-6FB26916FFC9}"/>
    <dgm:cxn modelId="{46150052-6C91-4EF3-AAA4-3E27C930B14A}" type="presOf" srcId="{407443AF-CCEB-4B0D-B479-5B8BB8020160}" destId="{E3B5DBB7-D378-41B8-AFA5-1990310A029F}" srcOrd="0" destOrd="0" presId="urn:microsoft.com/office/officeart/2005/8/layout/vList5"/>
    <dgm:cxn modelId="{588A6655-A534-4158-8B85-1DADE3F61122}" srcId="{D75B97D6-753B-4F95-837C-16CD0D4D5DE2}" destId="{BDBD790C-F041-4A3E-94D0-9FB18961D24B}" srcOrd="4" destOrd="0" parTransId="{D15779EE-563A-4E82-A786-08EC210D34D4}" sibTransId="{8411A9E9-8DCF-4FBD-AD17-5B48D856CC1A}"/>
    <dgm:cxn modelId="{33CFCF86-0659-4D07-BC0F-E92D77083A3B}" type="presOf" srcId="{29D71835-C3C0-471B-A6F5-B279EFA6AC10}" destId="{3CA5AFB4-A3DB-422B-8AD4-0A5D6C12F0E8}" srcOrd="0" destOrd="0" presId="urn:microsoft.com/office/officeart/2005/8/layout/vList5"/>
    <dgm:cxn modelId="{54EB7993-3AEA-43AD-B7D7-F960DB731960}" type="presOf" srcId="{0B0FACAC-96FD-4C05-8723-CDD688B56126}" destId="{6D465D0B-E800-4B0A-BCE7-DD7C79D55F8B}" srcOrd="0" destOrd="0" presId="urn:microsoft.com/office/officeart/2005/8/layout/vList5"/>
    <dgm:cxn modelId="{56A46699-D26F-4F3B-AE0B-B3D34C11F96B}" srcId="{D75B97D6-753B-4F95-837C-16CD0D4D5DE2}" destId="{0B0FACAC-96FD-4C05-8723-CDD688B56126}" srcOrd="0" destOrd="0" parTransId="{83B1C768-8991-4E0C-826F-4811F69A950C}" sibTransId="{B3E27491-1CA5-4E88-99AB-B5949D10BD2C}"/>
    <dgm:cxn modelId="{7276DA9E-BE88-4247-9B99-4DB6B989D13B}" type="presOf" srcId="{2D741F24-A84F-4992-A8F4-BF1FE1206286}" destId="{E134EA46-5368-4237-9DAD-5906D9F44940}" srcOrd="0" destOrd="0" presId="urn:microsoft.com/office/officeart/2005/8/layout/vList5"/>
    <dgm:cxn modelId="{469642B5-4327-474E-B0FB-D5B8F36DF728}" srcId="{D75B97D6-753B-4F95-837C-16CD0D4D5DE2}" destId="{407443AF-CCEB-4B0D-B479-5B8BB8020160}" srcOrd="3" destOrd="0" parTransId="{E24BDD93-A128-4B19-9D04-0C17DB2D1244}" sibTransId="{B5CD53DD-AAB5-4774-902C-6F9FC5374AEF}"/>
    <dgm:cxn modelId="{4E6C12BF-F817-4BF6-BC0A-AE90EEBF562E}" srcId="{0B0FACAC-96FD-4C05-8723-CDD688B56126}" destId="{C9052003-F65F-4410-95BA-25AEBA0420A2}" srcOrd="0" destOrd="0" parTransId="{93A24222-B4BC-4A5A-AF2C-71FEDB73B7A9}" sibTransId="{16B8B266-02F9-40A7-95ED-DD103C20A979}"/>
    <dgm:cxn modelId="{98493AC1-BC0C-4255-B311-697F0663C5A5}" type="presOf" srcId="{144659F8-74BC-41CD-8869-0E784EF29EAC}" destId="{D142F20A-40AC-4E67-840E-AF0457E1799C}" srcOrd="0" destOrd="1" presId="urn:microsoft.com/office/officeart/2005/8/layout/vList5"/>
    <dgm:cxn modelId="{53FA8CC7-17E4-4990-B923-7B8953D9B917}" srcId="{29D71835-C3C0-471B-A6F5-B279EFA6AC10}" destId="{144659F8-74BC-41CD-8869-0E784EF29EAC}" srcOrd="1" destOrd="0" parTransId="{5E815744-FD13-4353-855F-9C91D8521E74}" sibTransId="{583F9080-6C7B-4F10-BD34-6A674152E8FF}"/>
    <dgm:cxn modelId="{AA7A26D4-0BA2-48BB-955F-9D49390FCF6E}" type="presOf" srcId="{D75B97D6-753B-4F95-837C-16CD0D4D5DE2}" destId="{ED6C4845-6D21-4B6D-9E98-40FC9A110A26}" srcOrd="0" destOrd="0" presId="urn:microsoft.com/office/officeart/2005/8/layout/vList5"/>
    <dgm:cxn modelId="{84D675D9-0167-4784-9438-28E8586A2ED2}" type="presOf" srcId="{448335A9-DBC8-4FE9-8EA7-774DB2EA068D}" destId="{0F0E68E2-E265-4C85-8927-E80088F4F77D}" srcOrd="0" destOrd="0" presId="urn:microsoft.com/office/officeart/2005/8/layout/vList5"/>
    <dgm:cxn modelId="{BAF3EEDA-B20C-4868-870D-1193325090D9}" type="presOf" srcId="{E303AF31-E399-495D-A69C-E559B29C133A}" destId="{0F0E68E2-E265-4C85-8927-E80088F4F77D}" srcOrd="0" destOrd="1" presId="urn:microsoft.com/office/officeart/2005/8/layout/vList5"/>
    <dgm:cxn modelId="{AF338EE2-B219-47C8-8E5E-C7503EC9A78B}" srcId="{407443AF-CCEB-4B0D-B479-5B8BB8020160}" destId="{E303AF31-E399-495D-A69C-E559B29C133A}" srcOrd="1" destOrd="0" parTransId="{345BC8C7-BC44-4A3D-9777-898976D47A25}" sibTransId="{B6FE6879-9CD5-4E07-AFC7-FF6B9DED5D89}"/>
    <dgm:cxn modelId="{C4964166-1F01-4008-B17C-1DC3DF6A72B5}" type="presParOf" srcId="{ED6C4845-6D21-4B6D-9E98-40FC9A110A26}" destId="{E3B262A4-5611-4758-B75D-1AB2079EF2D9}" srcOrd="0" destOrd="0" presId="urn:microsoft.com/office/officeart/2005/8/layout/vList5"/>
    <dgm:cxn modelId="{6AE84E2E-3025-476F-AE39-0BC9BB0674CC}" type="presParOf" srcId="{E3B262A4-5611-4758-B75D-1AB2079EF2D9}" destId="{6D465D0B-E800-4B0A-BCE7-DD7C79D55F8B}" srcOrd="0" destOrd="0" presId="urn:microsoft.com/office/officeart/2005/8/layout/vList5"/>
    <dgm:cxn modelId="{C2C39AEF-918C-47F8-9AEF-EB018698BA30}" type="presParOf" srcId="{E3B262A4-5611-4758-B75D-1AB2079EF2D9}" destId="{D381706C-7878-449D-B4E0-9C1DF94F2690}" srcOrd="1" destOrd="0" presId="urn:microsoft.com/office/officeart/2005/8/layout/vList5"/>
    <dgm:cxn modelId="{1B3327B5-99A1-470C-96B4-073D7997E5DF}" type="presParOf" srcId="{ED6C4845-6D21-4B6D-9E98-40FC9A110A26}" destId="{6A42DAE7-21BB-402C-A2AF-2E62432990AA}" srcOrd="1" destOrd="0" presId="urn:microsoft.com/office/officeart/2005/8/layout/vList5"/>
    <dgm:cxn modelId="{F077E432-DA10-4383-8283-623EADEBA1F9}" type="presParOf" srcId="{ED6C4845-6D21-4B6D-9E98-40FC9A110A26}" destId="{D5912C63-F2AB-4033-90FA-9A15E57761A1}" srcOrd="2" destOrd="0" presId="urn:microsoft.com/office/officeart/2005/8/layout/vList5"/>
    <dgm:cxn modelId="{0D050339-9941-4360-972A-0AEE5CCC850A}" type="presParOf" srcId="{D5912C63-F2AB-4033-90FA-9A15E57761A1}" destId="{ACB1C2A1-F1F6-4468-80D7-719E42862C0A}" srcOrd="0" destOrd="0" presId="urn:microsoft.com/office/officeart/2005/8/layout/vList5"/>
    <dgm:cxn modelId="{C95604A3-0517-4B7E-998E-4476BC93AE25}" type="presParOf" srcId="{D5912C63-F2AB-4033-90FA-9A15E57761A1}" destId="{7BB17D39-2AF5-4D1E-A19F-7487C9786D58}" srcOrd="1" destOrd="0" presId="urn:microsoft.com/office/officeart/2005/8/layout/vList5"/>
    <dgm:cxn modelId="{743EB91F-341E-45FF-B011-7040A5776802}" type="presParOf" srcId="{ED6C4845-6D21-4B6D-9E98-40FC9A110A26}" destId="{97C2C122-442F-45F9-A5C0-62A7822B2CDC}" srcOrd="3" destOrd="0" presId="urn:microsoft.com/office/officeart/2005/8/layout/vList5"/>
    <dgm:cxn modelId="{28A78FB7-FFBB-4549-8E48-8F8CA2766F51}" type="presParOf" srcId="{ED6C4845-6D21-4B6D-9E98-40FC9A110A26}" destId="{0DE12A50-A3A0-4580-A22B-C5CA6C66E5FA}" srcOrd="4" destOrd="0" presId="urn:microsoft.com/office/officeart/2005/8/layout/vList5"/>
    <dgm:cxn modelId="{97BF3CD4-AD1F-4C6B-874B-B0C4E3FDBC40}" type="presParOf" srcId="{0DE12A50-A3A0-4580-A22B-C5CA6C66E5FA}" destId="{3CA5AFB4-A3DB-422B-8AD4-0A5D6C12F0E8}" srcOrd="0" destOrd="0" presId="urn:microsoft.com/office/officeart/2005/8/layout/vList5"/>
    <dgm:cxn modelId="{9E31630B-CAD2-49EA-8B92-D87F7381C5D4}" type="presParOf" srcId="{0DE12A50-A3A0-4580-A22B-C5CA6C66E5FA}" destId="{D142F20A-40AC-4E67-840E-AF0457E1799C}" srcOrd="1" destOrd="0" presId="urn:microsoft.com/office/officeart/2005/8/layout/vList5"/>
    <dgm:cxn modelId="{EDEB773B-1E48-43ED-A0FD-3B4C0D4BFD98}" type="presParOf" srcId="{ED6C4845-6D21-4B6D-9E98-40FC9A110A26}" destId="{C7D7751C-9949-42D5-AB05-1164D961A4B6}" srcOrd="5" destOrd="0" presId="urn:microsoft.com/office/officeart/2005/8/layout/vList5"/>
    <dgm:cxn modelId="{A2EFEAA2-3372-49F5-9F68-B04CEF5B6D54}" type="presParOf" srcId="{ED6C4845-6D21-4B6D-9E98-40FC9A110A26}" destId="{6CFD2F8D-E00F-4318-BD65-D38B7C5ED118}" srcOrd="6" destOrd="0" presId="urn:microsoft.com/office/officeart/2005/8/layout/vList5"/>
    <dgm:cxn modelId="{C0394B78-2234-4084-8E63-F06185226DF2}" type="presParOf" srcId="{6CFD2F8D-E00F-4318-BD65-D38B7C5ED118}" destId="{E3B5DBB7-D378-41B8-AFA5-1990310A029F}" srcOrd="0" destOrd="0" presId="urn:microsoft.com/office/officeart/2005/8/layout/vList5"/>
    <dgm:cxn modelId="{6DF0F8FB-F642-4924-9090-BCA3522F0B98}" type="presParOf" srcId="{6CFD2F8D-E00F-4318-BD65-D38B7C5ED118}" destId="{0F0E68E2-E265-4C85-8927-E80088F4F77D}" srcOrd="1" destOrd="0" presId="urn:microsoft.com/office/officeart/2005/8/layout/vList5"/>
    <dgm:cxn modelId="{DBD82611-BB14-44DA-B6BD-8FD24C7FA36B}" type="presParOf" srcId="{ED6C4845-6D21-4B6D-9E98-40FC9A110A26}" destId="{4788DC11-7822-4189-BA69-EFF8F328C4BD}" srcOrd="7" destOrd="0" presId="urn:microsoft.com/office/officeart/2005/8/layout/vList5"/>
    <dgm:cxn modelId="{D78EC892-0C67-4A5D-890F-D3E27F75639B}" type="presParOf" srcId="{ED6C4845-6D21-4B6D-9E98-40FC9A110A26}" destId="{5D4034C7-26F3-4E5E-A52B-713667A19D34}" srcOrd="8" destOrd="0" presId="urn:microsoft.com/office/officeart/2005/8/layout/vList5"/>
    <dgm:cxn modelId="{2F340DAA-35E5-4880-824C-7E9C93058475}" type="presParOf" srcId="{5D4034C7-26F3-4E5E-A52B-713667A19D34}" destId="{A98C4C11-8439-44B8-8B07-2D5CB5BCE680}" srcOrd="0" destOrd="0" presId="urn:microsoft.com/office/officeart/2005/8/layout/vList5"/>
    <dgm:cxn modelId="{6475E694-48ED-46FD-9C51-499A17F11A9E}" type="presParOf" srcId="{5D4034C7-26F3-4E5E-A52B-713667A19D34}" destId="{E134EA46-5368-4237-9DAD-5906D9F4494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30F60-9DD6-4EE2-903E-812A66243469}">
      <dsp:nvSpPr>
        <dsp:cNvPr id="0" name=""/>
        <dsp:cNvSpPr/>
      </dsp:nvSpPr>
      <dsp:spPr>
        <a:xfrm>
          <a:off x="4785" y="1758767"/>
          <a:ext cx="2092263" cy="1608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noProof="0" dirty="0"/>
            <a:t>1. Definir la problemática </a:t>
          </a:r>
        </a:p>
        <a:p>
          <a:pPr marL="0" lvl="0" indent="0" algn="ctr" defTabSz="800100">
            <a:lnSpc>
              <a:spcPct val="90000"/>
            </a:lnSpc>
            <a:spcBef>
              <a:spcPct val="0"/>
            </a:spcBef>
            <a:spcAft>
              <a:spcPct val="35000"/>
            </a:spcAft>
            <a:buNone/>
          </a:pPr>
          <a:r>
            <a:rPr lang="es-CO" sz="1800" kern="1200" noProof="0" dirty="0"/>
            <a:t>principal</a:t>
          </a:r>
        </a:p>
      </dsp:txBody>
      <dsp:txXfrm>
        <a:off x="51894" y="1805876"/>
        <a:ext cx="1998045" cy="1514209"/>
      </dsp:txXfrm>
    </dsp:sp>
    <dsp:sp modelId="{AB5D88E6-9C0F-4CE2-B573-8ACA2E9CA388}">
      <dsp:nvSpPr>
        <dsp:cNvPr id="0" name=""/>
        <dsp:cNvSpPr/>
      </dsp:nvSpPr>
      <dsp:spPr>
        <a:xfrm>
          <a:off x="2306275"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306275" y="2407316"/>
        <a:ext cx="310491" cy="311329"/>
      </dsp:txXfrm>
    </dsp:sp>
    <dsp:sp modelId="{B304699B-C60E-4862-A1E0-4E3C2E095D4B}">
      <dsp:nvSpPr>
        <dsp:cNvPr id="0" name=""/>
        <dsp:cNvSpPr/>
      </dsp:nvSpPr>
      <dsp:spPr>
        <a:xfrm>
          <a:off x="2933954" y="1758767"/>
          <a:ext cx="2092263" cy="1608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2. Llevar a cabo</a:t>
          </a:r>
        </a:p>
        <a:p>
          <a:pPr marL="0" lvl="0" indent="0" algn="ctr" defTabSz="800100">
            <a:lnSpc>
              <a:spcPct val="90000"/>
            </a:lnSpc>
            <a:spcBef>
              <a:spcPct val="0"/>
            </a:spcBef>
            <a:spcAft>
              <a:spcPct val="35000"/>
            </a:spcAft>
            <a:buNone/>
          </a:pPr>
          <a:r>
            <a:rPr lang="es-CO" sz="1800" kern="1200" noProof="0" dirty="0"/>
            <a:t>una</a:t>
          </a:r>
          <a:r>
            <a:rPr lang="es-CO" sz="1800" kern="1200" dirty="0"/>
            <a:t> lluvia de ideas para identificar las causas fundamentales</a:t>
          </a:r>
        </a:p>
      </dsp:txBody>
      <dsp:txXfrm>
        <a:off x="2981063" y="1805876"/>
        <a:ext cx="1998045" cy="1514209"/>
      </dsp:txXfrm>
    </dsp:sp>
    <dsp:sp modelId="{5FB619E8-789E-4135-871F-D8D0EF3F5D74}">
      <dsp:nvSpPr>
        <dsp:cNvPr id="0" name=""/>
        <dsp:cNvSpPr/>
      </dsp:nvSpPr>
      <dsp:spPr>
        <a:xfrm>
          <a:off x="5235445"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235445" y="2407316"/>
        <a:ext cx="310491" cy="311329"/>
      </dsp:txXfrm>
    </dsp:sp>
    <dsp:sp modelId="{47DDE273-AD78-4278-97EA-0DCEBFBBDBA5}">
      <dsp:nvSpPr>
        <dsp:cNvPr id="0" name=""/>
        <dsp:cNvSpPr/>
      </dsp:nvSpPr>
      <dsp:spPr>
        <a:xfrm>
          <a:off x="5863124" y="1758767"/>
          <a:ext cx="2092263" cy="1608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noProof="0" dirty="0"/>
            <a:t>3. Organizar la información en un árbol de problemas</a:t>
          </a:r>
        </a:p>
      </dsp:txBody>
      <dsp:txXfrm>
        <a:off x="5910233" y="1805876"/>
        <a:ext cx="1998045" cy="1514209"/>
      </dsp:txXfrm>
    </dsp:sp>
    <dsp:sp modelId="{43B2CCB7-CFCF-48FD-8A24-8D578ECE7A42}">
      <dsp:nvSpPr>
        <dsp:cNvPr id="0" name=""/>
        <dsp:cNvSpPr/>
      </dsp:nvSpPr>
      <dsp:spPr>
        <a:xfrm>
          <a:off x="8164614"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164614" y="2407316"/>
        <a:ext cx="310491" cy="311329"/>
      </dsp:txXfrm>
    </dsp:sp>
    <dsp:sp modelId="{1BAF598E-D66A-4E3F-BF7E-E31D8133407A}">
      <dsp:nvSpPr>
        <dsp:cNvPr id="0" name=""/>
        <dsp:cNvSpPr/>
      </dsp:nvSpPr>
      <dsp:spPr>
        <a:xfrm>
          <a:off x="8792293" y="1758767"/>
          <a:ext cx="2092263" cy="1608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noProof="0" dirty="0"/>
            <a:t>4. Usar el árbol para validar el diseño del Proyecto (marco de resultados)</a:t>
          </a:r>
        </a:p>
      </dsp:txBody>
      <dsp:txXfrm>
        <a:off x="8839402" y="1805876"/>
        <a:ext cx="1998045" cy="1514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95768-3DEA-4CFC-9EED-C46DF87D45D8}">
      <dsp:nvSpPr>
        <dsp:cNvPr id="0" name=""/>
        <dsp:cNvSpPr/>
      </dsp:nvSpPr>
      <dsp:spPr>
        <a:xfrm>
          <a:off x="2237669" y="1274767"/>
          <a:ext cx="1620284" cy="1401611"/>
        </a:xfrm>
        <a:prstGeom prst="hexagon">
          <a:avLst>
            <a:gd name="adj" fmla="val 28570"/>
            <a:gd name="vf" fmla="val 115470"/>
          </a:avLst>
        </a:prstGeom>
        <a:solidFill>
          <a:schemeClr val="accent1">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Partes </a:t>
          </a:r>
          <a:r>
            <a:rPr lang="es-CO" sz="1400" b="0" kern="1200" noProof="0" dirty="0"/>
            <a:t>Interesadas</a:t>
          </a:r>
          <a:r>
            <a:rPr lang="en-US" sz="1400" b="0" kern="1200" dirty="0"/>
            <a:t> del Proyecto</a:t>
          </a:r>
        </a:p>
      </dsp:txBody>
      <dsp:txXfrm>
        <a:off x="2506173" y="1507034"/>
        <a:ext cx="1083276" cy="937077"/>
      </dsp:txXfrm>
    </dsp:sp>
    <dsp:sp modelId="{C8B33BAE-5660-445A-8887-F03B7B3F1A70}">
      <dsp:nvSpPr>
        <dsp:cNvPr id="0" name=""/>
        <dsp:cNvSpPr/>
      </dsp:nvSpPr>
      <dsp:spPr>
        <a:xfrm>
          <a:off x="3252278" y="604190"/>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1BB6A-64FD-49CC-9FD0-32C08E5BE349}">
      <dsp:nvSpPr>
        <dsp:cNvPr id="0" name=""/>
        <dsp:cNvSpPr/>
      </dsp:nvSpPr>
      <dsp:spPr>
        <a:xfrm>
          <a:off x="2386920" y="0"/>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noProof="0" dirty="0"/>
            <a:t>Compañías</a:t>
          </a:r>
        </a:p>
      </dsp:txBody>
      <dsp:txXfrm>
        <a:off x="2606967" y="190366"/>
        <a:ext cx="887717" cy="767980"/>
      </dsp:txXfrm>
    </dsp:sp>
    <dsp:sp modelId="{AB2A4E51-E3CC-4C7C-A0DE-39C90433086A}">
      <dsp:nvSpPr>
        <dsp:cNvPr id="0" name=""/>
        <dsp:cNvSpPr/>
      </dsp:nvSpPr>
      <dsp:spPr>
        <a:xfrm>
          <a:off x="3965746" y="1588914"/>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95B5C-D8D8-43E4-BD7F-E531D561FFF1}">
      <dsp:nvSpPr>
        <dsp:cNvPr id="0" name=""/>
        <dsp:cNvSpPr/>
      </dsp:nvSpPr>
      <dsp:spPr>
        <a:xfrm>
          <a:off x="3604678" y="706535"/>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kern="1200" noProof="0" dirty="0"/>
            <a:t>Entidades</a:t>
          </a:r>
          <a:r>
            <a:rPr lang="es-CO" sz="900" kern="1200" dirty="0"/>
            <a:t> Gubernamentales</a:t>
          </a:r>
        </a:p>
      </dsp:txBody>
      <dsp:txXfrm>
        <a:off x="3824725" y="896901"/>
        <a:ext cx="887717" cy="767980"/>
      </dsp:txXfrm>
    </dsp:sp>
    <dsp:sp modelId="{F62FBF17-E717-4200-A229-1E4A6B4A4170}">
      <dsp:nvSpPr>
        <dsp:cNvPr id="0" name=""/>
        <dsp:cNvSpPr/>
      </dsp:nvSpPr>
      <dsp:spPr>
        <a:xfrm>
          <a:off x="3470125" y="2700483"/>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38A1C-5349-4400-A7D5-43CAA9339FBA}">
      <dsp:nvSpPr>
        <dsp:cNvPr id="0" name=""/>
        <dsp:cNvSpPr/>
      </dsp:nvSpPr>
      <dsp:spPr>
        <a:xfrm>
          <a:off x="3604678" y="2095502"/>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Beneficiarios del </a:t>
          </a:r>
          <a:r>
            <a:rPr lang="es-CO" sz="900" kern="1200" noProof="0" dirty="0"/>
            <a:t>proyecto</a:t>
          </a:r>
        </a:p>
      </dsp:txBody>
      <dsp:txXfrm>
        <a:off x="3824725" y="2285868"/>
        <a:ext cx="887717" cy="767980"/>
      </dsp:txXfrm>
    </dsp:sp>
    <dsp:sp modelId="{09EC9C5B-6099-4882-917A-1583DB612752}">
      <dsp:nvSpPr>
        <dsp:cNvPr id="0" name=""/>
        <dsp:cNvSpPr/>
      </dsp:nvSpPr>
      <dsp:spPr>
        <a:xfrm>
          <a:off x="2240684" y="2815868"/>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42FFC-F81C-48D2-9811-0A2450267844}">
      <dsp:nvSpPr>
        <dsp:cNvPr id="0" name=""/>
        <dsp:cNvSpPr/>
      </dsp:nvSpPr>
      <dsp:spPr>
        <a:xfrm>
          <a:off x="2386920" y="2802828"/>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Organizaciones de la sociedad civil</a:t>
          </a:r>
        </a:p>
      </dsp:txBody>
      <dsp:txXfrm>
        <a:off x="2606967" y="2993194"/>
        <a:ext cx="887717" cy="767980"/>
      </dsp:txXfrm>
    </dsp:sp>
    <dsp:sp modelId="{009F3645-E996-491E-877A-C3854EB24F89}">
      <dsp:nvSpPr>
        <dsp:cNvPr id="0" name=""/>
        <dsp:cNvSpPr/>
      </dsp:nvSpPr>
      <dsp:spPr>
        <a:xfrm>
          <a:off x="1515532" y="1831539"/>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9E883-B243-4B1E-BF6A-CECE61C5E5DA}">
      <dsp:nvSpPr>
        <dsp:cNvPr id="0" name=""/>
        <dsp:cNvSpPr/>
      </dsp:nvSpPr>
      <dsp:spPr>
        <a:xfrm>
          <a:off x="1163510" y="2096292"/>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kern="1200" dirty="0"/>
            <a:t>Entidades </a:t>
          </a:r>
          <a:r>
            <a:rPr lang="es-CO" sz="900" kern="1200" noProof="0" dirty="0"/>
            <a:t>Financieras</a:t>
          </a:r>
        </a:p>
      </dsp:txBody>
      <dsp:txXfrm>
        <a:off x="1383557" y="2286658"/>
        <a:ext cx="887717" cy="767980"/>
      </dsp:txXfrm>
    </dsp:sp>
    <dsp:sp modelId="{4D46F0CD-3E2C-43EC-8B36-546C278B8B3E}">
      <dsp:nvSpPr>
        <dsp:cNvPr id="0" name=""/>
        <dsp:cNvSpPr/>
      </dsp:nvSpPr>
      <dsp:spPr>
        <a:xfrm>
          <a:off x="1163510" y="704954"/>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Líderes de la </a:t>
          </a:r>
          <a:r>
            <a:rPr lang="es-CO" sz="1200" kern="1200" noProof="0" dirty="0"/>
            <a:t>comunidad</a:t>
          </a:r>
        </a:p>
      </dsp:txBody>
      <dsp:txXfrm>
        <a:off x="1383557" y="895320"/>
        <a:ext cx="887717" cy="767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706C-7878-449D-B4E0-9C1DF94F2690}">
      <dsp:nvSpPr>
        <dsp:cNvPr id="0" name=""/>
        <dsp:cNvSpPr/>
      </dsp:nvSpPr>
      <dsp:spPr>
        <a:xfrm rot="5400000">
          <a:off x="7522315" y="-3238172"/>
          <a:ext cx="971428" cy="7536968"/>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2000" kern="1200" dirty="0">
            <a:solidFill>
              <a:prstClr val="black">
                <a:hueOff val="0"/>
                <a:satOff val="0"/>
                <a:lumOff val="0"/>
                <a:alphaOff val="0"/>
              </a:prstClr>
            </a:solidFill>
            <a:latin typeface="Calibri" panose="020F0502020204030204"/>
            <a:ea typeface="+mn-ea"/>
            <a:cs typeface="+mn-cs"/>
          </a:endParaRPr>
        </a:p>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t>¿La narrativa/gráficas son fáciles de entender y de comunicar claramente?</a:t>
          </a:r>
          <a:endParaRPr lang="en-US" sz="2000" kern="1200" dirty="0">
            <a:solidFill>
              <a:prstClr val="black">
                <a:hueOff val="0"/>
                <a:satOff val="0"/>
                <a:lumOff val="0"/>
                <a:alphaOff val="0"/>
              </a:prstClr>
            </a:solidFill>
            <a:latin typeface="Calibri" panose="020F0502020204030204"/>
            <a:ea typeface="+mn-ea"/>
            <a:cs typeface="+mn-cs"/>
          </a:endParaRPr>
        </a:p>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solidFill>
                <a:prstClr val="black">
                  <a:hueOff val="0"/>
                  <a:satOff val="0"/>
                  <a:lumOff val="0"/>
                  <a:alphaOff val="0"/>
                </a:prstClr>
              </a:solidFill>
              <a:latin typeface="Calibri" panose="020F0502020204030204"/>
              <a:ea typeface="+mn-ea"/>
              <a:cs typeface="+mn-cs"/>
            </a:rPr>
            <a:t>¿Los resultados son claros, unidimensionales, uninivel y precisos?</a:t>
          </a:r>
          <a:endParaRPr lang="en-US" sz="2000" kern="1200" dirty="0">
            <a:solidFill>
              <a:prstClr val="black">
                <a:hueOff val="0"/>
                <a:satOff val="0"/>
                <a:lumOff val="0"/>
                <a:alphaOff val="0"/>
              </a:prstClr>
            </a:solidFill>
            <a:latin typeface="Calibri" panose="020F0502020204030204"/>
            <a:ea typeface="+mn-ea"/>
            <a:cs typeface="+mn-cs"/>
          </a:endParaRPr>
        </a:p>
        <a:p>
          <a:pPr marL="228600" lvl="1" indent="-228600" algn="l" defTabSz="889000">
            <a:lnSpc>
              <a:spcPct val="90000"/>
            </a:lnSpc>
            <a:spcBef>
              <a:spcPct val="0"/>
            </a:spcBef>
            <a:spcAft>
              <a:spcPct val="15000"/>
            </a:spcAft>
            <a:buFont typeface="Arial" panose="020B0604020202020204" pitchFamily="34" charset="0"/>
            <a:buChar char="•"/>
          </a:pPr>
          <a:endParaRPr lang="en-US" sz="2000" kern="1200" dirty="0">
            <a:solidFill>
              <a:prstClr val="black">
                <a:hueOff val="0"/>
                <a:satOff val="0"/>
                <a:lumOff val="0"/>
                <a:alphaOff val="0"/>
              </a:prstClr>
            </a:solidFill>
            <a:latin typeface="Calibri" panose="020F0502020204030204"/>
            <a:ea typeface="+mn-ea"/>
            <a:cs typeface="+mn-cs"/>
          </a:endParaRPr>
        </a:p>
      </dsp:txBody>
      <dsp:txXfrm rot="-5400000">
        <a:off x="4239546" y="92018"/>
        <a:ext cx="7489547" cy="876586"/>
      </dsp:txXfrm>
    </dsp:sp>
    <dsp:sp modelId="{6D465D0B-E800-4B0A-BCE7-DD7C79D55F8B}">
      <dsp:nvSpPr>
        <dsp:cNvPr id="0" name=""/>
        <dsp:cNvSpPr/>
      </dsp:nvSpPr>
      <dsp:spPr>
        <a:xfrm>
          <a:off x="0" y="0"/>
          <a:ext cx="4239545" cy="996018"/>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s-CO" sz="3600" b="1" kern="1200" noProof="0" dirty="0">
              <a:solidFill>
                <a:srgbClr val="002060"/>
              </a:solidFill>
            </a:rPr>
            <a:t>Es claro?</a:t>
          </a:r>
          <a:endParaRPr lang="es-CO" sz="3600" kern="1200" noProof="0" dirty="0">
            <a:solidFill>
              <a:srgbClr val="002060"/>
            </a:solidFill>
          </a:endParaRPr>
        </a:p>
      </dsp:txBody>
      <dsp:txXfrm>
        <a:off x="48622" y="48622"/>
        <a:ext cx="4142301" cy="898774"/>
      </dsp:txXfrm>
    </dsp:sp>
    <dsp:sp modelId="{7BB17D39-2AF5-4D1E-A19F-7487C9786D58}">
      <dsp:nvSpPr>
        <dsp:cNvPr id="0" name=""/>
        <dsp:cNvSpPr/>
      </dsp:nvSpPr>
      <dsp:spPr>
        <a:xfrm rot="5400000">
          <a:off x="7609622" y="-2223970"/>
          <a:ext cx="796814" cy="7536968"/>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solidFill>
                <a:prstClr val="black">
                  <a:hueOff val="0"/>
                  <a:satOff val="0"/>
                  <a:lumOff val="0"/>
                  <a:alphaOff val="0"/>
                </a:prstClr>
              </a:solidFill>
              <a:latin typeface="Calibri" panose="020F0502020204030204"/>
              <a:ea typeface="+mn-ea"/>
              <a:cs typeface="+mn-cs"/>
            </a:rPr>
            <a:t>¿Explica detalladamente CÓMO y POR QUÉ ocurrirá el cambio?</a:t>
          </a:r>
          <a:endParaRPr lang="en-US" sz="2000" kern="1200" dirty="0">
            <a:solidFill>
              <a:prstClr val="black">
                <a:hueOff val="0"/>
                <a:satOff val="0"/>
                <a:lumOff val="0"/>
                <a:alphaOff val="0"/>
              </a:prstClr>
            </a:solidFill>
            <a:latin typeface="Calibri" panose="020F0502020204030204"/>
            <a:ea typeface="+mn-ea"/>
            <a:cs typeface="+mn-cs"/>
          </a:endParaRPr>
        </a:p>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solidFill>
                <a:prstClr val="black">
                  <a:hueOff val="0"/>
                  <a:satOff val="0"/>
                  <a:lumOff val="0"/>
                  <a:alphaOff val="0"/>
                </a:prstClr>
              </a:solidFill>
              <a:latin typeface="Calibri" panose="020F0502020204030204"/>
              <a:ea typeface="+mn-ea"/>
              <a:cs typeface="+mn-cs"/>
            </a:rPr>
            <a:t>¿El Marco de Resultados cuenta con supuestos críticos?</a:t>
          </a:r>
          <a:endParaRPr lang="en-US" sz="2000" kern="1200" dirty="0">
            <a:solidFill>
              <a:prstClr val="black">
                <a:hueOff val="0"/>
                <a:satOff val="0"/>
                <a:lumOff val="0"/>
                <a:alphaOff val="0"/>
              </a:prstClr>
            </a:solidFill>
            <a:latin typeface="Calibri" panose="020F0502020204030204"/>
            <a:ea typeface="+mn-ea"/>
            <a:cs typeface="+mn-cs"/>
          </a:endParaRPr>
        </a:p>
      </dsp:txBody>
      <dsp:txXfrm rot="-5400000">
        <a:off x="4239546" y="1185003"/>
        <a:ext cx="7498071" cy="719020"/>
      </dsp:txXfrm>
    </dsp:sp>
    <dsp:sp modelId="{ACB1C2A1-F1F6-4468-80D7-719E42862C0A}">
      <dsp:nvSpPr>
        <dsp:cNvPr id="0" name=""/>
        <dsp:cNvSpPr/>
      </dsp:nvSpPr>
      <dsp:spPr>
        <a:xfrm>
          <a:off x="0" y="1046504"/>
          <a:ext cx="4239545" cy="996018"/>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s-CO" sz="3600" b="1" kern="1200" noProof="0" dirty="0">
              <a:solidFill>
                <a:srgbClr val="002060"/>
              </a:solidFill>
            </a:rPr>
            <a:t>Es adecuado? </a:t>
          </a:r>
          <a:endParaRPr lang="es-CO" sz="3600" kern="1200" noProof="0" dirty="0">
            <a:solidFill>
              <a:srgbClr val="002060"/>
            </a:solidFill>
          </a:endParaRPr>
        </a:p>
      </dsp:txBody>
      <dsp:txXfrm>
        <a:off x="48622" y="1095126"/>
        <a:ext cx="4142301" cy="898774"/>
      </dsp:txXfrm>
    </dsp:sp>
    <dsp:sp modelId="{D142F20A-40AC-4E67-840E-AF0457E1799C}">
      <dsp:nvSpPr>
        <dsp:cNvPr id="0" name=""/>
        <dsp:cNvSpPr/>
      </dsp:nvSpPr>
      <dsp:spPr>
        <a:xfrm rot="5400000">
          <a:off x="7526267" y="-1178150"/>
          <a:ext cx="963524" cy="7536968"/>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t>¿La trayectoria hacia la meta tiene sentido y es posible?</a:t>
          </a:r>
          <a:endParaRPr lang="en-US" sz="2000" kern="1200" dirty="0"/>
        </a:p>
        <a:p>
          <a:pPr marL="228600" lvl="1" indent="-228600" algn="l" defTabSz="889000">
            <a:lnSpc>
              <a:spcPct val="90000"/>
            </a:lnSpc>
            <a:spcBef>
              <a:spcPct val="0"/>
            </a:spcBef>
            <a:spcAft>
              <a:spcPct val="15000"/>
            </a:spcAft>
            <a:buChar char="•"/>
          </a:pPr>
          <a:r>
            <a:rPr lang="es-ES" sz="2000" kern="1200" dirty="0"/>
            <a:t>¿Existen vínculos causales lógicos y claros entre los diferentes niveles de resultados?</a:t>
          </a:r>
          <a:endParaRPr lang="en-US" sz="2000" kern="1200" dirty="0"/>
        </a:p>
      </dsp:txBody>
      <dsp:txXfrm rot="-5400000">
        <a:off x="4239546" y="2155606"/>
        <a:ext cx="7489933" cy="869454"/>
      </dsp:txXfrm>
    </dsp:sp>
    <dsp:sp modelId="{3CA5AFB4-A3DB-422B-8AD4-0A5D6C12F0E8}">
      <dsp:nvSpPr>
        <dsp:cNvPr id="0" name=""/>
        <dsp:cNvSpPr/>
      </dsp:nvSpPr>
      <dsp:spPr>
        <a:xfrm>
          <a:off x="0" y="2092324"/>
          <a:ext cx="4239545" cy="996018"/>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US" sz="3600" b="1" kern="1200" dirty="0">
              <a:solidFill>
                <a:srgbClr val="002060"/>
              </a:solidFill>
            </a:rPr>
            <a:t>Es </a:t>
          </a:r>
          <a:r>
            <a:rPr lang="es-CO" sz="3600" b="1" kern="1200" noProof="0" dirty="0">
              <a:solidFill>
                <a:srgbClr val="002060"/>
              </a:solidFill>
            </a:rPr>
            <a:t>posible</a:t>
          </a:r>
          <a:r>
            <a:rPr lang="en-US" sz="3600" b="1" kern="1200" dirty="0">
              <a:solidFill>
                <a:srgbClr val="002060"/>
              </a:solidFill>
            </a:rPr>
            <a:t> ? </a:t>
          </a:r>
          <a:endParaRPr lang="en-US" sz="3600" kern="1200" dirty="0">
            <a:solidFill>
              <a:srgbClr val="002060"/>
            </a:solidFill>
          </a:endParaRPr>
        </a:p>
      </dsp:txBody>
      <dsp:txXfrm>
        <a:off x="48622" y="2140946"/>
        <a:ext cx="4142301" cy="898774"/>
      </dsp:txXfrm>
    </dsp:sp>
    <dsp:sp modelId="{0F0E68E2-E265-4C85-8927-E80088F4F77D}">
      <dsp:nvSpPr>
        <dsp:cNvPr id="0" name=""/>
        <dsp:cNvSpPr/>
      </dsp:nvSpPr>
      <dsp:spPr>
        <a:xfrm rot="5400000">
          <a:off x="7365466" y="8082"/>
          <a:ext cx="1269485" cy="7529608"/>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t>¿Se puede lograr el objetivo superior del proyecto dentro de su período de ejecución(por ejemplo, 5 años)?</a:t>
          </a:r>
          <a:endParaRPr lang="en-US"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t>Basado en las actividades, los recursos y el periodo de ejecución, ¿Son factibles los logros?</a:t>
          </a:r>
          <a:endParaRPr lang="en-US" sz="2000" kern="1200" dirty="0"/>
        </a:p>
      </dsp:txBody>
      <dsp:txXfrm rot="-5400000">
        <a:off x="4235405" y="3200115"/>
        <a:ext cx="7467637" cy="1145543"/>
      </dsp:txXfrm>
    </dsp:sp>
    <dsp:sp modelId="{E3B5DBB7-D378-41B8-AFA5-1990310A029F}">
      <dsp:nvSpPr>
        <dsp:cNvPr id="0" name=""/>
        <dsp:cNvSpPr/>
      </dsp:nvSpPr>
      <dsp:spPr>
        <a:xfrm>
          <a:off x="0" y="3274877"/>
          <a:ext cx="4235404" cy="996018"/>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s-CO" sz="3600" b="1" kern="1200" noProof="0" dirty="0">
              <a:solidFill>
                <a:srgbClr val="002060"/>
              </a:solidFill>
            </a:rPr>
            <a:t>Es factible?</a:t>
          </a:r>
          <a:endParaRPr lang="es-CO" sz="3600" kern="1200" noProof="0" dirty="0">
            <a:solidFill>
              <a:srgbClr val="002060"/>
            </a:solidFill>
          </a:endParaRPr>
        </a:p>
      </dsp:txBody>
      <dsp:txXfrm>
        <a:off x="48622" y="3323499"/>
        <a:ext cx="4138160" cy="898774"/>
      </dsp:txXfrm>
    </dsp:sp>
    <dsp:sp modelId="{E134EA46-5368-4237-9DAD-5906D9F44940}">
      <dsp:nvSpPr>
        <dsp:cNvPr id="0" name=""/>
        <dsp:cNvSpPr/>
      </dsp:nvSpPr>
      <dsp:spPr>
        <a:xfrm rot="5400000">
          <a:off x="7609622" y="1186955"/>
          <a:ext cx="796814" cy="7536968"/>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t>¿Se pueden medir los resultados?</a:t>
          </a:r>
          <a:endParaRPr lang="en-US" sz="2000" kern="1200" dirty="0"/>
        </a:p>
      </dsp:txBody>
      <dsp:txXfrm rot="-5400000">
        <a:off x="4239546" y="4595929"/>
        <a:ext cx="7498071" cy="719020"/>
      </dsp:txXfrm>
    </dsp:sp>
    <dsp:sp modelId="{A98C4C11-8439-44B8-8B07-2D5CB5BCE680}">
      <dsp:nvSpPr>
        <dsp:cNvPr id="0" name=""/>
        <dsp:cNvSpPr/>
      </dsp:nvSpPr>
      <dsp:spPr>
        <a:xfrm>
          <a:off x="0" y="4457430"/>
          <a:ext cx="4239545" cy="996018"/>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US" sz="3600" b="1" kern="1200" dirty="0">
              <a:solidFill>
                <a:srgbClr val="002060"/>
              </a:solidFill>
            </a:rPr>
            <a:t>Es </a:t>
          </a:r>
          <a:r>
            <a:rPr lang="es-CO" sz="3600" b="1" kern="1200" noProof="0" dirty="0">
              <a:solidFill>
                <a:srgbClr val="002060"/>
              </a:solidFill>
            </a:rPr>
            <a:t>cuantificable</a:t>
          </a:r>
          <a:r>
            <a:rPr lang="en-US" sz="3600" b="1" kern="1200" dirty="0">
              <a:solidFill>
                <a:srgbClr val="002060"/>
              </a:solidFill>
            </a:rPr>
            <a:t>?</a:t>
          </a:r>
          <a:endParaRPr lang="en-US" sz="3600" kern="1200" dirty="0">
            <a:solidFill>
              <a:srgbClr val="002060"/>
            </a:solidFill>
          </a:endParaRPr>
        </a:p>
      </dsp:txBody>
      <dsp:txXfrm>
        <a:off x="48622" y="4506052"/>
        <a:ext cx="4142301" cy="8987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3/23/2023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dirty="0"/>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3/23/2023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dirty="0"/>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Bienvenido al curso de capacitación Diseñando Marco de Resultados del Departamento de Trabajo de los Estados Unidos.</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a:t>
            </a:fld>
            <a:endParaRPr lang="en-US" dirty="0"/>
          </a:p>
        </p:txBody>
      </p:sp>
    </p:spTree>
    <p:extLst>
      <p:ext uri="{BB962C8B-B14F-4D97-AF65-F5344CB8AC3E}">
        <p14:creationId xmlns:p14="http://schemas.microsoft.com/office/powerpoint/2010/main" val="183886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Este es un ejemplo del marco de resultados de un proyecto que utiliza la plantilla ILAB. </a:t>
            </a:r>
          </a:p>
          <a:p>
            <a:pPr marL="171450" indent="-171450">
              <a:buFont typeface="Arial" panose="020B0604020202020204" pitchFamily="34" charset="0"/>
              <a:buChar char="•"/>
            </a:pPr>
            <a:r>
              <a:rPr lang="es-ES" dirty="0">
                <a:effectLst/>
                <a:latin typeface="Segoe UI Web (West European)"/>
              </a:rPr>
              <a:t>Podemos ver cómo los resultados se vinculan a sub-resultados específicos, los sub-resultados a los resultados y los resultados hasta al objetivo y la meta del proyecto.</a:t>
            </a:r>
          </a:p>
          <a:p>
            <a:pPr marL="171450" indent="-171450">
              <a:buFont typeface="Arial" panose="020B0604020202020204" pitchFamily="34" charset="0"/>
              <a:buChar char="•"/>
            </a:pPr>
            <a:r>
              <a:rPr lang="es-ES" dirty="0">
                <a:effectLst/>
                <a:latin typeface="Segoe UI Web (West European)"/>
              </a:rPr>
              <a:t>También podemos ver en la parte inferior del diagrama que se han identificado los supuestos críticos.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7051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Este segundo ejemplo también utiliza la estructura de la plantilla, pero utiliza la codificación de colores para diferenciar los resultados en diferentes niveles en el marco: es decir, se ha codificado por colores los diferentes niveles de resultados.</a:t>
            </a:r>
            <a:endParaRPr lang="en-US" dirty="0"/>
          </a:p>
        </p:txBody>
      </p:sp>
    </p:spTree>
    <p:extLst>
      <p:ext uri="{BB962C8B-B14F-4D97-AF65-F5344CB8AC3E}">
        <p14:creationId xmlns:p14="http://schemas.microsoft.com/office/powerpoint/2010/main" val="387593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En este tercer ejemplo, el marco tiene un diseño ligeramente diferente probablemente debido a limitaciones de espacio, pero todavía tiene la misma estructura general.</a:t>
            </a:r>
          </a:p>
          <a:p>
            <a:pPr marL="171450" indent="-171450">
              <a:buFont typeface="Arial" panose="020B0604020202020204" pitchFamily="34" charset="0"/>
              <a:buChar char="•"/>
            </a:pPr>
            <a:r>
              <a:rPr lang="es-ES" dirty="0">
                <a:effectLst/>
                <a:latin typeface="Segoe UI Web (West European)"/>
              </a:rPr>
              <a:t>Lo más destacable es que incluye los indicadores de rendimiento que se utilizarán para medir los objetivos. No es necesario incluir los indicadores en el marco de resultados, pero es una opción que utilizan algunos proyectos. </a:t>
            </a:r>
          </a:p>
          <a:p>
            <a:pPr marL="171450" indent="-171450">
              <a:buFont typeface="Arial" panose="020B0604020202020204" pitchFamily="34" charset="0"/>
              <a:buChar char="•"/>
            </a:pPr>
            <a:r>
              <a:rPr lang="es-ES" dirty="0">
                <a:effectLst/>
                <a:latin typeface="Segoe UI Web (West European)"/>
              </a:rPr>
              <a:t>También muestra los supuestos críticos en la esquina superior izquierda. </a:t>
            </a:r>
            <a:endParaRPr lang="en-US" dirty="0"/>
          </a:p>
        </p:txBody>
      </p:sp>
    </p:spTree>
    <p:extLst>
      <p:ext uri="{BB962C8B-B14F-4D97-AF65-F5344CB8AC3E}">
        <p14:creationId xmlns:p14="http://schemas.microsoft.com/office/powerpoint/2010/main" val="369875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Ahora que ha visto algunos ejemplos diferentes de Marco de Resultados, Hablaremos un poco sobre los roles y la responsabilidad a la hora de desarrollar y actualizar un marco de resultados del proyecto. </a:t>
            </a:r>
            <a:endParaRPr lang="en-US" dirty="0"/>
          </a:p>
        </p:txBody>
      </p:sp>
    </p:spTree>
    <p:extLst>
      <p:ext uri="{BB962C8B-B14F-4D97-AF65-F5344CB8AC3E}">
        <p14:creationId xmlns:p14="http://schemas.microsoft.com/office/powerpoint/2010/main" val="172701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Los beneficiarios y el personal de ILAB tienen diferentes funciones y responsabilidades en el desarrollo del Marco de Resultados de un proyecto.</a:t>
            </a:r>
          </a:p>
          <a:p>
            <a:pPr marL="171450" indent="-171450">
              <a:buFont typeface="Arial" panose="020B0604020202020204" pitchFamily="34" charset="0"/>
              <a:buChar char="•"/>
            </a:pPr>
            <a:r>
              <a:rPr lang="es-ES" dirty="0">
                <a:effectLst/>
                <a:latin typeface="Segoe UI Web (West European)"/>
              </a:rPr>
              <a:t>Comencemos con el papel del beneficiario: </a:t>
            </a:r>
          </a:p>
          <a:p>
            <a:pPr marL="628650" lvl="1" indent="-171450">
              <a:buFont typeface="Arial" panose="020B0604020202020204" pitchFamily="34" charset="0"/>
              <a:buChar char="•"/>
            </a:pPr>
            <a:r>
              <a:rPr lang="es-ES" dirty="0">
                <a:effectLst/>
                <a:latin typeface="Segoe UI Web (West European)"/>
              </a:rPr>
              <a:t>Los beneficiarios generalmente presentan un borrador de Marco de Resultados en su propuesta basado en la información proporcionada en la solicitud. </a:t>
            </a:r>
          </a:p>
          <a:p>
            <a:pPr marL="628650" lvl="1" indent="-171450">
              <a:buFont typeface="Arial" panose="020B0604020202020204" pitchFamily="34" charset="0"/>
              <a:buChar char="•"/>
            </a:pPr>
            <a:r>
              <a:rPr lang="es-ES" dirty="0">
                <a:effectLst/>
                <a:latin typeface="Segoe UI Web (West European)"/>
              </a:rPr>
              <a:t>Después de la adjudicación, el beneficiario debe trabajar para desarrollar o ajustar aún más el marco de resultados. Por lo general, el objetivo del proyecto y los resultados de nivel superior siguen siendo los mismos, sin embargo, es común que los sub-resultados y los productos se ajusten durante el taller inicial de CMEP o las sesiones de trabajo con ILAB y otras partes interesadas. </a:t>
            </a:r>
          </a:p>
          <a:p>
            <a:pPr marL="628650" lvl="1" indent="-171450">
              <a:buFont typeface="Arial" panose="020B0604020202020204" pitchFamily="34" charset="0"/>
              <a:buChar char="•"/>
            </a:pPr>
            <a:r>
              <a:rPr lang="es-ES" dirty="0">
                <a:effectLst/>
                <a:latin typeface="Segoe UI Web (West European)"/>
              </a:rPr>
              <a:t>La versión final del Marco de Resultados debe incorporar los comentarios de ILAB y ser aprobada con el CMEP final. </a:t>
            </a:r>
          </a:p>
          <a:p>
            <a:pPr marL="628650" lvl="1" indent="-171450">
              <a:buFont typeface="Arial" panose="020B0604020202020204" pitchFamily="34" charset="0"/>
              <a:buChar char="•"/>
            </a:pPr>
            <a:r>
              <a:rPr lang="es-ES" dirty="0">
                <a:effectLst/>
                <a:latin typeface="Segoe UI Web (West European)"/>
              </a:rPr>
              <a:t>A lo largo de la vida del proyecto, el beneficiario debe revisar y ajustar los resultados según sea necesario en función de los cambios en la estrategia o el enfoque general del proyecto u otro aprendizaje que ocurra. Cualquier cambio debe ser aprobado por ILAB. </a:t>
            </a:r>
          </a:p>
          <a:p>
            <a:pPr marL="457200" lvl="1" indent="0">
              <a:buFont typeface="Arial" panose="020B0604020202020204" pitchFamily="34" charset="0"/>
              <a:buNone/>
            </a:pPr>
            <a:endParaRPr lang="es-ES" dirty="0">
              <a:effectLst/>
              <a:latin typeface="Segoe UI Web (West European)"/>
            </a:endParaRPr>
          </a:p>
          <a:p>
            <a:pPr marL="171450" lvl="1" indent="-171450" algn="l" defTabSz="914400" rtl="0" eaLnBrk="1" latinLnBrk="0" hangingPunct="1">
              <a:buFont typeface="Arial" panose="020B0604020202020204" pitchFamily="34" charset="0"/>
              <a:buChar char="•"/>
            </a:pPr>
            <a:r>
              <a:rPr lang="es-ES" sz="1200" kern="1200" dirty="0">
                <a:solidFill>
                  <a:schemeClr val="tx1"/>
                </a:solidFill>
                <a:effectLst/>
                <a:latin typeface="Segoe UI Web (West European)"/>
                <a:ea typeface="+mn-ea"/>
                <a:cs typeface="+mn-cs"/>
              </a:rPr>
              <a:t>El papel de ILAB es redactar un Marco de Resultados para su inclusión en la solicitud, con el fin de ayudar a guiar a los beneficiarios en sus propuestas.</a:t>
            </a:r>
          </a:p>
          <a:p>
            <a:pPr marL="171450" lvl="1" indent="-171450" algn="l" defTabSz="914400" rtl="0" eaLnBrk="1" latinLnBrk="0" hangingPunct="1">
              <a:buFont typeface="Arial" panose="020B0604020202020204" pitchFamily="34" charset="0"/>
              <a:buChar char="•"/>
            </a:pPr>
            <a:r>
              <a:rPr lang="es-ES" sz="1200" kern="1200" dirty="0">
                <a:solidFill>
                  <a:schemeClr val="tx1"/>
                </a:solidFill>
                <a:effectLst/>
                <a:latin typeface="Segoe UI Web (West European)"/>
                <a:ea typeface="+mn-ea"/>
                <a:cs typeface="+mn-cs"/>
              </a:rPr>
              <a:t>El personal de ILAB revisa las propuestas de cada licitador, incluidos los marcos de resultados propuestos. </a:t>
            </a:r>
          </a:p>
          <a:p>
            <a:pPr marL="171450" lvl="1" indent="-171450" algn="l" defTabSz="914400" rtl="0" eaLnBrk="1" latinLnBrk="0" hangingPunct="1">
              <a:buFont typeface="Arial" panose="020B0604020202020204" pitchFamily="34" charset="0"/>
              <a:buChar char="•"/>
            </a:pPr>
            <a:r>
              <a:rPr lang="es-ES" sz="1200" kern="1200" dirty="0">
                <a:solidFill>
                  <a:schemeClr val="tx1"/>
                </a:solidFill>
                <a:effectLst/>
                <a:latin typeface="Segoe UI Web (West European)"/>
                <a:ea typeface="+mn-ea"/>
                <a:cs typeface="+mn-cs"/>
              </a:rPr>
              <a:t>Una vez que se otorga la subvención, el personal de ILAB puede participar en sesiones de trabajo con el beneficiario para  refinar el marco de resultados o simplemente proporcionar comentarios y aprobación sobre un borrador y versiones finales preparadas por el beneficiario.</a:t>
            </a:r>
          </a:p>
          <a:p>
            <a:pPr marL="171450" lvl="1" indent="-171450" algn="l" defTabSz="914400" rtl="0" eaLnBrk="1" latinLnBrk="0" hangingPunct="1">
              <a:buFont typeface="Arial" panose="020B0604020202020204" pitchFamily="34" charset="0"/>
              <a:buChar char="•"/>
            </a:pPr>
            <a:r>
              <a:rPr lang="es-ES" sz="1200" kern="1200" dirty="0">
                <a:solidFill>
                  <a:schemeClr val="tx1"/>
                </a:solidFill>
                <a:effectLst/>
                <a:latin typeface="Segoe UI Web (West European)"/>
                <a:ea typeface="+mn-ea"/>
                <a:cs typeface="+mn-cs"/>
              </a:rPr>
              <a:t>ILAB también revisará el Marco de Resultado con el beneficiario durante la vida del premio y aprobará cualquier cambio, según corresponda.</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198653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latin typeface="Segoe UI Web (West European)"/>
              </a:rPr>
              <a:t>Ahora cubriremos los elementos clave de un Marco de Resultados bien desarrollado </a:t>
            </a:r>
            <a:endParaRPr lang="en-US" dirty="0"/>
          </a:p>
        </p:txBody>
      </p:sp>
    </p:spTree>
    <p:extLst>
      <p:ext uri="{BB962C8B-B14F-4D97-AF65-F5344CB8AC3E}">
        <p14:creationId xmlns:p14="http://schemas.microsoft.com/office/powerpoint/2010/main" val="92108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dirty="0">
                <a:effectLst/>
                <a:latin typeface="Segoe UI Web (West European)"/>
              </a:rPr>
              <a:t>Hay cinco características o elementos de un marco de resultados bien diseñado. </a:t>
            </a:r>
          </a:p>
          <a:p>
            <a:pPr marL="171450" indent="-171450">
              <a:buFont typeface="Arial" panose="020B0604020202020204" pitchFamily="34" charset="0"/>
              <a:buChar char="•"/>
            </a:pPr>
            <a:r>
              <a:rPr lang="es-ES" dirty="0">
                <a:effectLst/>
                <a:latin typeface="Segoe UI Web (West European)"/>
              </a:rPr>
              <a:t>La primera es que se desarrolla con base con la investigación y el análisis. Esto significa tomarse el tiempo para comprender el país y el contexto local en el que operará el proyecto. Y tener una comprensión clara del problema central a abordar, así como de los desafíos y oportunidades que podrían afectar la implementación del proyecto. </a:t>
            </a:r>
          </a:p>
          <a:p>
            <a:pPr marL="171450" indent="-171450">
              <a:buFont typeface="Arial" panose="020B0604020202020204" pitchFamily="34" charset="0"/>
              <a:buChar char="•"/>
            </a:pPr>
            <a:r>
              <a:rPr lang="es-ES" dirty="0">
                <a:effectLst/>
                <a:latin typeface="Segoe UI Web (West European)"/>
              </a:rPr>
              <a:t>Segundo, el marco debe tener una fuerte lógica causal. Los buenos Marcos de Resultado se basan en una lógica causal SI - ENTONCES bien razonada, que proporciona una justificación clara y lógica para la teoría del cambio de los proyectos.</a:t>
            </a:r>
          </a:p>
          <a:p>
            <a:pPr marL="171450" indent="-171450">
              <a:buFont typeface="Arial" panose="020B0604020202020204" pitchFamily="34" charset="0"/>
              <a:buChar char="•"/>
            </a:pPr>
            <a:r>
              <a:rPr lang="es-ES" dirty="0">
                <a:effectLst/>
                <a:latin typeface="Segoe UI Web (West European)"/>
              </a:rPr>
              <a:t>Tercero, un Marco de Resultado debe tener declaraciones de resultados bien diseñadas. Las declaraciones de resultados deben ser claras, inequívocas y mensurables.</a:t>
            </a:r>
          </a:p>
          <a:p>
            <a:pPr marL="171450" indent="-171450">
              <a:buFont typeface="Arial" panose="020B0604020202020204" pitchFamily="34" charset="0"/>
              <a:buChar char="•"/>
            </a:pPr>
            <a:r>
              <a:rPr lang="es-ES" dirty="0">
                <a:effectLst/>
                <a:latin typeface="Segoe UI Web (West European)"/>
              </a:rPr>
              <a:t>Cuarto, como parte del proceso de desarrollo de Marcos de Resultados, los equipos deben intercambiar ideas y documentar supuestos y riesgos críticos clave que están fuera del control del proyecto, pero que podrían afectar el logro de la estrategia. El reconocimiento de estos supuestos críticos permite al proyecto desarrollar posibles medidas de mitigación y monitorear los riesgos que presentan los supuestos.</a:t>
            </a:r>
          </a:p>
          <a:p>
            <a:pPr marL="171450" indent="-171450">
              <a:buFont typeface="Arial" panose="020B0604020202020204" pitchFamily="34" charset="0"/>
              <a:buChar char="•"/>
            </a:pPr>
            <a:r>
              <a:rPr lang="es-ES" dirty="0">
                <a:effectLst/>
                <a:latin typeface="Segoe UI Web (West European)"/>
              </a:rPr>
              <a:t>Y quinto y último elemento de un marco de resultados es que no es poco realista en su ambición. Es decir, representa que un proyecto puede ser implementado y lograr los resultados y objetivos deseados dentro del marco de tiempo dado y con los recursos disponibles. </a:t>
            </a:r>
          </a:p>
          <a:p>
            <a:pPr marL="171450" indent="-171450">
              <a:buFont typeface="Arial" panose="020B0604020202020204" pitchFamily="34" charset="0"/>
              <a:buChar char="•"/>
            </a:pPr>
            <a:r>
              <a:rPr lang="es-ES" dirty="0">
                <a:effectLst/>
                <a:latin typeface="Segoe UI Web (West European)"/>
              </a:rPr>
              <a:t>Ahora discutiremos cada uno de los elementos con más detalle. Comenzaremos con la investigación y el análisis. </a:t>
            </a:r>
          </a:p>
          <a:p>
            <a:pPr marL="171450" indent="-171450" eaLnBrk="1" hangingPunct="1">
              <a:buFont typeface="Arial" panose="020B0604020202020204" pitchFamily="34" charset="0"/>
              <a:buChar char="•"/>
            </a:pPr>
            <a:endParaRPr lang="en-US" altLang="en-US" dirty="0">
              <a:solidFill>
                <a:srgbClr val="800000"/>
              </a:solidFill>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7713" indent="-287338">
              <a:spcBef>
                <a:spcPct val="30000"/>
              </a:spcBef>
              <a:defRPr sz="1200">
                <a:solidFill>
                  <a:schemeClr val="tx1"/>
                </a:solidFill>
                <a:latin typeface="Times New Roman" pitchFamily="18" charset="0"/>
                <a:ea typeface="ＭＳ Ｐゴシック" pitchFamily="34" charset="-128"/>
              </a:defRPr>
            </a:lvl2pPr>
            <a:lvl3pPr marL="1149350" indent="-228600">
              <a:spcBef>
                <a:spcPct val="30000"/>
              </a:spcBef>
              <a:defRPr sz="1200">
                <a:solidFill>
                  <a:schemeClr val="tx1"/>
                </a:solidFill>
                <a:latin typeface="Times New Roman" pitchFamily="18" charset="0"/>
                <a:ea typeface="ＭＳ Ｐゴシック" pitchFamily="34" charset="-128"/>
              </a:defRPr>
            </a:lvl3pPr>
            <a:lvl4pPr marL="1609725" indent="-228600">
              <a:spcBef>
                <a:spcPct val="30000"/>
              </a:spcBef>
              <a:defRPr sz="1200">
                <a:solidFill>
                  <a:schemeClr val="tx1"/>
                </a:solidFill>
                <a:latin typeface="Times New Roman" pitchFamily="18" charset="0"/>
                <a:ea typeface="ＭＳ Ｐゴシック" pitchFamily="34" charset="-128"/>
              </a:defRPr>
            </a:lvl4pPr>
            <a:lvl5pPr marL="2070100" indent="-228600">
              <a:spcBef>
                <a:spcPct val="30000"/>
              </a:spcBef>
              <a:defRPr sz="1200">
                <a:solidFill>
                  <a:schemeClr val="tx1"/>
                </a:solidFill>
                <a:latin typeface="Times New Roman" pitchFamily="18" charset="0"/>
                <a:ea typeface="ＭＳ Ｐゴシック" pitchFamily="34" charset="-128"/>
              </a:defRPr>
            </a:lvl5pPr>
            <a:lvl6pPr marL="25273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845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417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989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45BAC74-8438-40E3-B936-6CC801EA77A0}" type="slidenum">
              <a:rPr lang="en-US" altLang="en-US" smtClean="0">
                <a:latin typeface="Calibri" pitchFamily="34" charset="0"/>
              </a:rPr>
              <a:pPr>
                <a:spcBef>
                  <a:spcPct val="0"/>
                </a:spcBef>
              </a:pPr>
              <a:t>16</a:t>
            </a:fld>
            <a:endParaRPr lang="en-US" alt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latin typeface="Segoe UI Web (West European)"/>
              </a:rPr>
              <a:t>Comenzaremos con la investigación y el análisis. </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17</a:t>
            </a:fld>
            <a:endParaRPr lang="en-US" dirty="0"/>
          </a:p>
        </p:txBody>
      </p:sp>
    </p:spTree>
    <p:extLst>
      <p:ext uri="{BB962C8B-B14F-4D97-AF65-F5344CB8AC3E}">
        <p14:creationId xmlns:p14="http://schemas.microsoft.com/office/powerpoint/2010/main" val="71278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ES" dirty="0">
                <a:effectLst/>
                <a:latin typeface="Segoe UI Web (West European)"/>
              </a:rPr>
              <a:t>La investigación y el análisis deben ser la base para desarrollar un marco de resultados. Es importante tener una comprensión clara del problema principal que un proyecto pretende abordar y el contexto en el que operará el proyecto, incluidos los desafíos y obstáculos clave que podrían afectar el proyecto. También puede incluir un análisis de las partes interesadas clave, los esfuerzos anteriores para abordar el problema y las oportunidades para asociarse y aprovechar los recursos existentes. </a:t>
            </a:r>
          </a:p>
          <a:p>
            <a:pPr marL="171450" indent="-171450">
              <a:buFont typeface="Arial" panose="020B0604020202020204" pitchFamily="34" charset="0"/>
              <a:buChar char="•"/>
            </a:pPr>
            <a:r>
              <a:rPr lang="es-ES" dirty="0">
                <a:effectLst/>
                <a:latin typeface="Segoe UI Web (West European)"/>
              </a:rPr>
              <a:t>Esta comprensión puede provenir de un conocimiento y experiencia del beneficiario y sus socios, así como de la investigación</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18</a:t>
            </a:fld>
            <a:endParaRPr lang="en-US" dirty="0"/>
          </a:p>
        </p:txBody>
      </p:sp>
    </p:spTree>
    <p:extLst>
      <p:ext uri="{BB962C8B-B14F-4D97-AF65-F5344CB8AC3E}">
        <p14:creationId xmlns:p14="http://schemas.microsoft.com/office/powerpoint/2010/main" val="2244306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anose="020B0604020202020204" pitchFamily="34" charset="0"/>
              <a:buChar char="•"/>
            </a:pPr>
            <a:r>
              <a:rPr lang="es-ES" dirty="0">
                <a:effectLst/>
                <a:latin typeface="Segoe UI Web (West European)"/>
              </a:rPr>
              <a:t>Al considerar la investigación, es importante comprender "¿Por qué es necesaria?“</a:t>
            </a:r>
          </a:p>
          <a:p>
            <a:pPr marL="628650" lvl="1" indent="-171450">
              <a:buFont typeface="Arial" panose="020B0604020202020204" pitchFamily="34" charset="0"/>
              <a:buChar char="•"/>
            </a:pPr>
            <a:r>
              <a:rPr lang="es-ES" dirty="0">
                <a:effectLst/>
                <a:latin typeface="Segoe UI Web (West European)"/>
              </a:rPr>
              <a:t> El objetivo principal es mejorar el problema central que se abordará y las causas y factores fundamentales que podrían estar fuera del control del proyecto. </a:t>
            </a:r>
          </a:p>
          <a:p>
            <a:pPr marL="628650" lvl="1" indent="-171450">
              <a:buFont typeface="Arial" panose="020B0604020202020204" pitchFamily="34" charset="0"/>
              <a:buChar char="•"/>
            </a:pPr>
            <a:r>
              <a:rPr lang="es-ES" dirty="0">
                <a:effectLst/>
                <a:latin typeface="Segoe UI Web (West European)"/>
              </a:rPr>
              <a:t>Otro propósito de la investigación es identificar las partes interesadas clave que se beneficiarán del proyecto y aquellas que pueden influir positiva o negativamente en los resultados del proyecto. </a:t>
            </a:r>
          </a:p>
          <a:p>
            <a:pPr marL="457200" lvl="1" indent="0">
              <a:buFont typeface="Arial" panose="020B0604020202020204" pitchFamily="34" charset="0"/>
              <a:buNone/>
            </a:pPr>
            <a:endParaRPr lang="es-ES" sz="1200" kern="1200" dirty="0">
              <a:solidFill>
                <a:schemeClr val="tx1"/>
              </a:solidFill>
              <a:effectLst/>
              <a:latin typeface="Segoe UI Web (West European)"/>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Segoe UI Web (West European)"/>
                <a:ea typeface="+mn-ea"/>
                <a:cs typeface="+mn-cs"/>
              </a:rPr>
              <a:t>La segunda pregunta es "¿Qué se debe investigar?" </a:t>
            </a:r>
          </a:p>
          <a:p>
            <a:pPr marL="628650" lvl="1" indent="-171450">
              <a:buFont typeface="Arial" panose="020B0604020202020204" pitchFamily="34" charset="0"/>
              <a:buChar char="•"/>
            </a:pPr>
            <a:r>
              <a:rPr lang="es-ES" sz="1200" kern="1200" dirty="0">
                <a:solidFill>
                  <a:schemeClr val="tx1"/>
                </a:solidFill>
                <a:effectLst/>
                <a:latin typeface="Segoe UI Web (West European)"/>
                <a:ea typeface="+mn-ea"/>
                <a:cs typeface="+mn-cs"/>
              </a:rPr>
              <a:t>Algunas cosas para investigar podrían incluir: a</a:t>
            </a:r>
          </a:p>
          <a:p>
            <a:pPr marL="1085850" lvl="2" indent="-171450">
              <a:buFont typeface="Arial" panose="020B0604020202020204" pitchFamily="34" charset="0"/>
              <a:buChar char="•"/>
            </a:pPr>
            <a:r>
              <a:rPr lang="es-ES" sz="1200" kern="1200" dirty="0">
                <a:solidFill>
                  <a:schemeClr val="tx1"/>
                </a:solidFill>
                <a:effectLst/>
                <a:latin typeface="Segoe UI Web (West European)"/>
                <a:ea typeface="+mn-ea"/>
                <a:cs typeface="+mn-cs"/>
              </a:rPr>
              <a:t>Aspectos contextuales que incluyen las necesidades de las poblaciones objetivo, detalles sobre el entorno operativo actual, prioridades relevantes de los socios y / o gobiernos.</a:t>
            </a:r>
          </a:p>
          <a:p>
            <a:pPr marL="1085850" lvl="2" indent="-171450">
              <a:buFont typeface="Arial" panose="020B0604020202020204" pitchFamily="34" charset="0"/>
              <a:buChar char="•"/>
            </a:pPr>
            <a:r>
              <a:rPr lang="es-ES" sz="1200" kern="1200" dirty="0">
                <a:solidFill>
                  <a:schemeClr val="tx1"/>
                </a:solidFill>
                <a:effectLst/>
                <a:latin typeface="Segoe UI Web (West European)"/>
                <a:ea typeface="+mn-ea"/>
                <a:cs typeface="+mn-cs"/>
              </a:rPr>
              <a:t>Consideraciones socioeconómicas de las comunidades. </a:t>
            </a:r>
          </a:p>
          <a:p>
            <a:pPr marL="1085850" lvl="2" indent="-171450">
              <a:buFont typeface="Arial" panose="020B0604020202020204" pitchFamily="34" charset="0"/>
              <a:buChar char="•"/>
            </a:pPr>
            <a:r>
              <a:rPr lang="es-ES" sz="1200" kern="1200" dirty="0">
                <a:solidFill>
                  <a:schemeClr val="tx1"/>
                </a:solidFill>
                <a:effectLst/>
                <a:latin typeface="Segoe UI Web (West European)"/>
                <a:ea typeface="+mn-ea"/>
                <a:cs typeface="+mn-cs"/>
              </a:rPr>
              <a:t>Capacidad local de la población y las organizaciones que podrían afectar la implementación. </a:t>
            </a:r>
          </a:p>
          <a:p>
            <a:pPr marL="1085850" lvl="2" indent="-171450">
              <a:buFont typeface="Arial" panose="020B0604020202020204" pitchFamily="34" charset="0"/>
              <a:buChar char="•"/>
            </a:pPr>
            <a:r>
              <a:rPr lang="es-ES" sz="1200" kern="1200" dirty="0">
                <a:solidFill>
                  <a:schemeClr val="tx1"/>
                </a:solidFill>
                <a:effectLst/>
                <a:latin typeface="Segoe UI Web (West European)"/>
                <a:ea typeface="+mn-ea"/>
                <a:cs typeface="+mn-cs"/>
              </a:rPr>
              <a:t>También puede ser útil investigar el trabajo de otros donantes y organizaciones en el área que se puede aprovechar para mejorar los resultados del proyecto y/o ayudar a mitigar los riesgos. </a:t>
            </a:r>
          </a:p>
          <a:p>
            <a:pPr marL="914400" lvl="2" indent="0">
              <a:buFont typeface="Arial" panose="020B0604020202020204" pitchFamily="34" charset="0"/>
              <a:buNone/>
            </a:pPr>
            <a:endParaRPr lang="es-ES" sz="1200" kern="1200" dirty="0">
              <a:solidFill>
                <a:schemeClr val="tx1"/>
              </a:solidFill>
              <a:effectLst/>
              <a:latin typeface="Segoe UI Web (West European)"/>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Segoe UI Web (West European)"/>
                <a:ea typeface="+mn-ea"/>
                <a:cs typeface="+mn-cs"/>
              </a:rPr>
              <a:t>La última pregunta es "¿Cómo llevar a cabo la investigación?" </a:t>
            </a:r>
          </a:p>
          <a:p>
            <a:pPr marL="628650" lvl="1" indent="-171450">
              <a:buFont typeface="Arial" panose="020B0604020202020204" pitchFamily="34" charset="0"/>
              <a:buChar char="•"/>
            </a:pPr>
            <a:r>
              <a:rPr lang="es-ES" sz="1200" kern="1200" dirty="0">
                <a:solidFill>
                  <a:schemeClr val="tx1"/>
                </a:solidFill>
                <a:effectLst/>
                <a:latin typeface="Segoe UI Web (West European)"/>
                <a:ea typeface="+mn-ea"/>
                <a:cs typeface="+mn-cs"/>
              </a:rPr>
              <a:t>Hay muchas maneras en que se puede llevar a cabo la investigación, como la realización de evaluaciones de necesidades, análisis situacionales, análisis de campo de fuerza, desarrollo de árboles problemáticos, análisis de género, análisis de sostenibilidad, estudios de prevalencia basados en características cualitativas y la realización de estudios de uso del tiempo. Hablaremos de algunos de estos ejemplos con más detalle en las siguientes diapositivas. </a:t>
            </a:r>
          </a:p>
          <a:p>
            <a:pPr marL="628650" lvl="1" indent="-171450">
              <a:buFont typeface="Arial" panose="020B0604020202020204" pitchFamily="34" charset="0"/>
              <a:buChar char="•"/>
            </a:pPr>
            <a:r>
              <a:rPr lang="es-ES" sz="1200" kern="1200" dirty="0">
                <a:solidFill>
                  <a:schemeClr val="tx1"/>
                </a:solidFill>
                <a:effectLst/>
                <a:latin typeface="Segoe UI Web (West European)"/>
                <a:ea typeface="+mn-ea"/>
                <a:cs typeface="+mn-cs"/>
              </a:rPr>
              <a:t>También se puede recopilar información de partes interesadas clave, funcionarios gubernamentales o socios implementadores relevantes. </a:t>
            </a:r>
          </a:p>
          <a:p>
            <a:pPr marL="628650" lvl="1" indent="-171450">
              <a:buFont typeface="Arial" panose="020B0604020202020204" pitchFamily="34" charset="0"/>
              <a:buChar char="•"/>
            </a:pPr>
            <a:r>
              <a:rPr lang="es-ES" sz="1200" kern="1200" dirty="0">
                <a:solidFill>
                  <a:schemeClr val="tx1"/>
                </a:solidFill>
                <a:effectLst/>
                <a:latin typeface="Segoe UI Web (West European)"/>
                <a:ea typeface="+mn-ea"/>
                <a:cs typeface="+mn-cs"/>
              </a:rPr>
              <a:t>Por último, no olvide utilizar evaluaciones anteriores u otros estudios relevantes realizados por DOL u otros donantes/socios (por ejemplo, UNICEF, BM, universidades, etc.) como investigación para informar el diseño de Marco de Resultados. </a:t>
            </a:r>
          </a:p>
          <a:p>
            <a:pPr marL="0" lvl="0" indent="0">
              <a:buFont typeface="Arial" panose="020B0604020202020204" pitchFamily="34" charset="0"/>
              <a:buNone/>
            </a:pPr>
            <a:r>
              <a:rPr lang="es-ES" sz="1200" kern="1200" dirty="0">
                <a:solidFill>
                  <a:schemeClr val="tx1"/>
                </a:solidFill>
                <a:effectLst/>
                <a:latin typeface="Segoe UI Web (West European)"/>
                <a:ea typeface="+mn-ea"/>
                <a:cs typeface="+mn-cs"/>
              </a:rPr>
              <a:t>Ahora echemos un vistazo a algunos ejemplos de diferentes tipos de análisis comenzando con el árbol de problemas.</a:t>
            </a:r>
            <a:endParaRPr lang="en-US" sz="1200" kern="1200" dirty="0">
              <a:solidFill>
                <a:schemeClr val="tx1"/>
              </a:solidFill>
              <a:effectLst/>
              <a:latin typeface="Segoe UI Web (West European)"/>
              <a:ea typeface="+mn-ea"/>
              <a:cs typeface="+mn-cs"/>
            </a:endParaRP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19</a:t>
            </a:fld>
            <a:endParaRPr lang="en-US" dirty="0"/>
          </a:p>
        </p:txBody>
      </p:sp>
    </p:spTree>
    <p:extLst>
      <p:ext uri="{BB962C8B-B14F-4D97-AF65-F5344CB8AC3E}">
        <p14:creationId xmlns:p14="http://schemas.microsoft.com/office/powerpoint/2010/main" val="377196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Este es el segundo curso de la serie de Cursos de Conceptos de M&amp;E que se ofrece a los beneficiarios de la Oficina de Asuntos Laborales Internacionales (ILAB) del Departamento de Trabajo de los Estados Unidos. Este curso se centra en los conceptos y herramientas clave para diseñar marcos de resultados efectivos. </a:t>
            </a:r>
          </a:p>
          <a:p>
            <a:pPr marL="171450" indent="-171450">
              <a:buFont typeface="Arial" panose="020B0604020202020204" pitchFamily="34" charset="0"/>
              <a:buChar char="•"/>
            </a:pPr>
            <a:r>
              <a:rPr lang="es-ES" dirty="0">
                <a:effectLst/>
                <a:latin typeface="Segoe UI Web (West European)"/>
              </a:rPr>
              <a:t>Los cursos restantes de la serie cubrirán: </a:t>
            </a:r>
          </a:p>
          <a:p>
            <a:pPr marL="0" indent="0">
              <a:buFont typeface="Wingdings" panose="05000000000000000000" pitchFamily="2" charset="2"/>
              <a:buNone/>
            </a:pPr>
            <a:r>
              <a:rPr lang="es-ES" dirty="0">
                <a:effectLst/>
                <a:latin typeface="Segoe UI Web (West European)"/>
              </a:rPr>
              <a:t>	-Diseñar y definir indicadores de desempeño, </a:t>
            </a:r>
          </a:p>
          <a:p>
            <a:pPr marL="0" indent="0">
              <a:buFont typeface="Wingdings" panose="05000000000000000000" pitchFamily="2" charset="2"/>
              <a:buNone/>
            </a:pPr>
            <a:r>
              <a:rPr lang="es-ES" dirty="0">
                <a:effectLst/>
                <a:latin typeface="Segoe UI Web (West European)"/>
              </a:rPr>
              <a:t>	-Desarrollo de herramientas de recopilación de datos </a:t>
            </a:r>
          </a:p>
          <a:p>
            <a:pPr marL="0" indent="0">
              <a:buFont typeface="Wingdings" panose="05000000000000000000" pitchFamily="2" charset="2"/>
              <a:buNone/>
            </a:pPr>
            <a:r>
              <a:rPr lang="es-ES" dirty="0">
                <a:effectLst/>
                <a:latin typeface="Segoe UI Web (West European)"/>
              </a:rPr>
              <a:t>	-Establecimiento de valores de referencia y objetivos de indicadores</a:t>
            </a:r>
          </a:p>
          <a:p>
            <a:pPr marL="0" indent="0">
              <a:buFont typeface="Wingdings" panose="05000000000000000000" pitchFamily="2" charset="2"/>
              <a:buNone/>
            </a:pPr>
            <a:r>
              <a:rPr lang="es-ES" dirty="0">
                <a:effectLst/>
                <a:latin typeface="Segoe UI Web (West European)"/>
              </a:rPr>
              <a:t>	-Uso de datos para la mejora del proyecto.</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s-ES" dirty="0">
                <a:effectLst/>
                <a:latin typeface="Segoe UI Web (West European)"/>
              </a:rPr>
              <a:t>El árbol de problemas es uno de los tipos de análisis más utilizados por los beneficiarios de ILAB porque sin una comprensión profunda de los problemas y desafíos centrales, es difícil desarrollar un proyecto que tenga éxito.</a:t>
            </a:r>
          </a:p>
          <a:p>
            <a:pPr marL="0" indent="0">
              <a:buFont typeface="Arial" panose="020B0604020202020204" pitchFamily="34" charset="0"/>
              <a:buNone/>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Un árbol de problemas identifica el problema central y las causas raíz que debe abordar el proyecto y ayuda a visualizar las relaciones de causa y efecto. </a:t>
            </a:r>
          </a:p>
          <a:p>
            <a:pPr marL="0" indent="0">
              <a:buFont typeface="Arial" panose="020B0604020202020204" pitchFamily="34" charset="0"/>
              <a:buNone/>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Se recomienda hacer el análisis del problema con un grupo de partes interesadas que entiendan los problemas, desafíos y circunstancias únicas en las que operará el proyecto. Además de involucrar al equipo del proyecto y a los socios, considere la posibilidad de involucrar a representantes de la comunidad objetivo, organizaciones locales, líderes locales y expertos en la materia. </a:t>
            </a:r>
            <a:endParaRPr lang="en-US" sz="1200" b="0" i="0" u="none" strike="noStrike" kern="1200" baseline="0" dirty="0">
              <a:solidFill>
                <a:schemeClr val="tx1"/>
              </a:solidFill>
              <a:latin typeface="+mn-lt"/>
              <a:ea typeface="ＭＳ Ｐゴシック" charset="-128"/>
              <a:cs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20</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effectLst/>
                <a:latin typeface="Segoe UI Web (West European)"/>
              </a:rPr>
              <a:t>El proceso para desarrollar un árbol de problemas es bastante sencillo, aunque puede llevar tiempo identificar todos los problemas y organizarlos en un árbol. Los pasos incluyen: </a:t>
            </a:r>
          </a:p>
          <a:p>
            <a:pPr marL="628650" lvl="1" indent="-171450">
              <a:buFont typeface="Arial" panose="020B0604020202020204" pitchFamily="34" charset="0"/>
              <a:buChar char="•"/>
            </a:pPr>
            <a:r>
              <a:rPr lang="es-ES" dirty="0">
                <a:effectLst/>
                <a:latin typeface="Segoe UI Web (West European)"/>
              </a:rPr>
              <a:t>Primero, defina el problema central que debe abordar el proyecto. </a:t>
            </a:r>
          </a:p>
          <a:p>
            <a:pPr marL="628650" lvl="1" indent="-171450">
              <a:buFont typeface="Arial" panose="020B0604020202020204" pitchFamily="34" charset="0"/>
              <a:buChar char="•"/>
            </a:pPr>
            <a:r>
              <a:rPr lang="es-ES" dirty="0">
                <a:effectLst/>
                <a:latin typeface="Segoe UI Web (West European)"/>
              </a:rPr>
              <a:t>Segundo, haga una lluvia de ideas sobre los factores que contribuyen al problema central (es decir, las causas fundamentales del problema central).</a:t>
            </a:r>
          </a:p>
          <a:p>
            <a:pPr marL="628650" lvl="1" indent="-171450">
              <a:buFont typeface="Arial" panose="020B0604020202020204" pitchFamily="34" charset="0"/>
              <a:buChar char="•"/>
            </a:pPr>
            <a:r>
              <a:rPr lang="es-ES" dirty="0">
                <a:effectLst/>
                <a:latin typeface="Segoe UI Web (West European)"/>
              </a:rPr>
              <a:t>Tercero, organice los problemas en un árbol para visualizar las relaciones entre las causas raíz y el problema central. </a:t>
            </a:r>
          </a:p>
          <a:p>
            <a:pPr marL="628650" lvl="1" indent="-171450">
              <a:buFont typeface="Arial" panose="020B0604020202020204" pitchFamily="34" charset="0"/>
              <a:buChar char="•"/>
            </a:pPr>
            <a:r>
              <a:rPr lang="es-ES" dirty="0">
                <a:effectLst/>
                <a:latin typeface="Segoe UI Web (West European)"/>
              </a:rPr>
              <a:t>Cuarto, después de desarrollar el marco de resultados, verifique que todos los problemas y causas sean abordados por la estrategia del proyecto o al menos se identifiquen como supuestos críticos o riesgos fuera del control del proyecto.</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21</a:t>
            </a:fld>
            <a:endParaRPr lang="en-US" dirty="0"/>
          </a:p>
        </p:txBody>
      </p:sp>
    </p:spTree>
    <p:extLst>
      <p:ext uri="{BB962C8B-B14F-4D97-AF65-F5344CB8AC3E}">
        <p14:creationId xmlns:p14="http://schemas.microsoft.com/office/powerpoint/2010/main" val="402508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effectLst/>
                <a:latin typeface="Segoe UI Web (West European)"/>
              </a:rPr>
              <a:t>Ahora echemos un vistazo a un ejemplo. </a:t>
            </a:r>
          </a:p>
          <a:p>
            <a:pPr marL="171450" indent="-171450">
              <a:buFont typeface="Arial" panose="020B0604020202020204" pitchFamily="34" charset="0"/>
              <a:buChar char="•"/>
            </a:pPr>
            <a:r>
              <a:rPr lang="es-ES" dirty="0">
                <a:effectLst/>
                <a:latin typeface="Segoe UI Web (West European)"/>
              </a:rPr>
              <a:t>El primer paso es identificar el problema central, que en este caso es la alta tasa de trabajo infantil. </a:t>
            </a:r>
          </a:p>
          <a:p>
            <a:pPr marL="0" indent="0">
              <a:buFont typeface="Arial" panose="020B0604020202020204" pitchFamily="34" charset="0"/>
              <a:buNone/>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El segundo paso es identificar las causas fundamentales del trabajo infantil. En nuestro ejemplo en pantalla vemos que hay cinco causas raíz: </a:t>
            </a:r>
          </a:p>
          <a:p>
            <a:pPr marL="628650" lvl="1" indent="-171450">
              <a:buFont typeface="Arial" panose="020B0604020202020204" pitchFamily="34" charset="0"/>
              <a:buChar char="•"/>
            </a:pPr>
            <a:r>
              <a:rPr lang="es-ES" dirty="0">
                <a:effectLst/>
                <a:latin typeface="Segoe UI Web (West European)"/>
              </a:rPr>
              <a:t>Falta de acceso a una educación de calidad </a:t>
            </a:r>
          </a:p>
          <a:p>
            <a:pPr marL="628650" lvl="1" indent="-171450">
              <a:buFont typeface="Arial" panose="020B0604020202020204" pitchFamily="34" charset="0"/>
              <a:buChar char="•"/>
            </a:pPr>
            <a:r>
              <a:rPr lang="es-ES" dirty="0">
                <a:effectLst/>
                <a:latin typeface="Segoe UI Web (West European)"/>
              </a:rPr>
              <a:t>Pobreza de las familias </a:t>
            </a:r>
          </a:p>
          <a:p>
            <a:pPr marL="628650" lvl="1" indent="-171450">
              <a:buFont typeface="Arial" panose="020B0604020202020204" pitchFamily="34" charset="0"/>
              <a:buChar char="•"/>
            </a:pPr>
            <a:r>
              <a:rPr lang="es-ES" dirty="0">
                <a:effectLst/>
                <a:latin typeface="Segoe UI Web (West European)"/>
              </a:rPr>
              <a:t>Falta de conocimiento de los derechos básicos de las mujeres y los niños entre los miembros de la familia </a:t>
            </a:r>
          </a:p>
          <a:p>
            <a:pPr marL="628650" lvl="1" indent="-171450">
              <a:buFont typeface="Arial" panose="020B0604020202020204" pitchFamily="34" charset="0"/>
              <a:buChar char="•"/>
            </a:pPr>
            <a:r>
              <a:rPr lang="es-ES" dirty="0">
                <a:effectLst/>
                <a:latin typeface="Segoe UI Web (West European)"/>
              </a:rPr>
              <a:t>Seguridad y protección de los niños que viajan a la escuela y </a:t>
            </a:r>
          </a:p>
          <a:p>
            <a:pPr marL="628650" lvl="1" indent="-171450">
              <a:buFont typeface="Arial" panose="020B0604020202020204" pitchFamily="34" charset="0"/>
              <a:buChar char="•"/>
            </a:pPr>
            <a:r>
              <a:rPr lang="es-ES" dirty="0">
                <a:effectLst/>
                <a:latin typeface="Segoe UI Web (West European)"/>
              </a:rPr>
              <a:t>La mala calidad de las escuelas </a:t>
            </a:r>
          </a:p>
          <a:p>
            <a:pPr marL="457200" lvl="1" indent="0">
              <a:buFont typeface="Arial" panose="020B0604020202020204" pitchFamily="34" charset="0"/>
              <a:buNone/>
            </a:pPr>
            <a:endParaRPr lang="es-ES" dirty="0">
              <a:effectLst/>
              <a:latin typeface="Segoe UI Web (West European)"/>
            </a:endParaRPr>
          </a:p>
          <a:p>
            <a:pPr marL="171450" lvl="0" indent="-171450">
              <a:buFont typeface="Arial" panose="020B0604020202020204" pitchFamily="34" charset="0"/>
              <a:buChar char="•"/>
            </a:pPr>
            <a:r>
              <a:rPr lang="es-ES" dirty="0">
                <a:effectLst/>
                <a:latin typeface="Segoe UI Web (West European)"/>
              </a:rPr>
              <a:t>El tercer paso es organizar el problema y las causas raíz en un árbol de problemas.</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22</a:t>
            </a:fld>
            <a:endParaRPr lang="en-US" dirty="0"/>
          </a:p>
        </p:txBody>
      </p:sp>
    </p:spTree>
    <p:extLst>
      <p:ext uri="{BB962C8B-B14F-4D97-AF65-F5344CB8AC3E}">
        <p14:creationId xmlns:p14="http://schemas.microsoft.com/office/powerpoint/2010/main" val="2075456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s-ES" dirty="0">
                <a:effectLst/>
                <a:latin typeface="Segoe UI Web (West European)"/>
              </a:rPr>
              <a:t>Otro tipo común de análisis es un análisis de las partes interesadas. </a:t>
            </a:r>
          </a:p>
          <a:p>
            <a:pPr marL="0" indent="0">
              <a:buFont typeface="Arial" panose="020B0604020202020204" pitchFamily="34" charset="0"/>
              <a:buNone/>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Un análisis de las partes interesadas identifica los tipos de personas y organizaciones que probablemente se beneficien del proyecto y/o influyan en el proyecto para bien o para mal. </a:t>
            </a:r>
          </a:p>
          <a:p>
            <a:pPr marL="171450" indent="-171450">
              <a:buFont typeface="Arial" panose="020B0604020202020204" pitchFamily="34" charset="0"/>
              <a:buChar char="•"/>
            </a:pPr>
            <a:r>
              <a:rPr lang="es-ES" dirty="0">
                <a:effectLst/>
                <a:latin typeface="Segoe UI Web (West European)"/>
              </a:rPr>
              <a:t>El análisis de las partes interesadas se realiza normalmente a través de opiniones bibliográficas y entrevistas con partes interesadas y expertos clave. </a:t>
            </a:r>
          </a:p>
          <a:p>
            <a:pPr marL="171450" indent="-171450">
              <a:buFont typeface="Arial" panose="020B0604020202020204" pitchFamily="34" charset="0"/>
              <a:buChar char="•"/>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Las partes interesadas pueden incluir una amplia gama de grupos. Como ilustra el diagrama, algunos grupos de partes interesadas potenciales incluyen líderes comunitarios, instituciones financieras, organizaciones de sociedad civil, ministerios gubernamentales, empresas y beneficiarios de proyectos. Los beneficiarios deben determinar cuáles son los grupos de partes interesadas clave para su proyecto en particular. </a:t>
            </a:r>
          </a:p>
          <a:p>
            <a:pPr marL="0" indent="0">
              <a:buFont typeface="Arial" panose="020B0604020202020204" pitchFamily="34" charset="0"/>
              <a:buNone/>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Una vez que se identifican las partes interesadas, generalmente se analizan en términos de su interés en temas particulares y los recursos que pueden aportar para ayudar u obstaculizar el proyecto. </a:t>
            </a:r>
          </a:p>
          <a:p>
            <a:pPr marL="171450" indent="-171450">
              <a:buFont typeface="Arial" panose="020B0604020202020204" pitchFamily="34" charset="0"/>
              <a:buChar char="•"/>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El análisis puede ayudar a los beneficiarios a considerar las perspectivas de varias partes interesadas al diseñar y administrar el proyecto y la mejor manera de comunicar e involucrar a las partes interesadas en las fases de diseño e implementación.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23</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ES" dirty="0">
                <a:effectLst/>
                <a:latin typeface="Segoe UI Web (West European)"/>
              </a:rPr>
              <a:t>También se utiliza un análisis de género para informar el diseño del Marco de Resultados. Examina los roles, derechos y oportunidades de hombres y mujeres y las relaciones entre ellos. </a:t>
            </a:r>
          </a:p>
          <a:p>
            <a:pPr marL="171450" indent="-171450">
              <a:buFont typeface="Arial" panose="020B0604020202020204" pitchFamily="34" charset="0"/>
              <a:buChar char="•"/>
            </a:pPr>
            <a:r>
              <a:rPr lang="es-ES" dirty="0">
                <a:effectLst/>
                <a:latin typeface="Segoe UI Web (West European)"/>
              </a:rPr>
              <a:t>Ayuda a identificar las disparidades, examinar por qué existen tales disparidades y si afectan los resultados y cómo se pueden abordar.</a:t>
            </a:r>
          </a:p>
          <a:p>
            <a:pPr marL="171450" indent="-171450">
              <a:buFont typeface="Arial" panose="020B0604020202020204" pitchFamily="34" charset="0"/>
              <a:buChar char="•"/>
            </a:pPr>
            <a:r>
              <a:rPr lang="es-ES" dirty="0">
                <a:effectLst/>
                <a:latin typeface="Segoe UI Web (West European)"/>
              </a:rPr>
              <a:t>Un análisis de género también ayuda a identificar las diferentes necesidades y prioridades de hombres y mujeres tanto a corto como a largo plazo, lo que puede ayudar a un proyecto a considerar resultados e intervenciones específicos de género, así como posibles necesidades de recopilación de datos desglosados por sexo. </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24</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ES" dirty="0">
                <a:effectLst/>
                <a:latin typeface="Segoe UI Web (West European)"/>
              </a:rPr>
              <a:t>Un análisis de campo de fuerza es otro método de análisis que puede ser útil. Implica enumerar, discutir y evaluar las diversas fuerzas a favor y en contra de un cambio propuesto. Los análisis pueden ayudar a identificar resultados e intervenciones que reduzcan los obstáculos y aprovechen las fuerzas positivas. </a:t>
            </a:r>
          </a:p>
          <a:p>
            <a:pPr marL="0" indent="0">
              <a:buFont typeface="Arial" panose="020B0604020202020204" pitchFamily="34" charset="0"/>
              <a:buNone/>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Este análisis se puede visualizar como se muestra en el diagrama con fuerzas que afectan positivamente un resultado en un lado y aquellas fuerzas que trabajan en contra del resultado en el otro. </a:t>
            </a:r>
          </a:p>
          <a:p>
            <a:pPr marL="171450" indent="-171450">
              <a:buFont typeface="Arial" panose="020B0604020202020204" pitchFamily="34" charset="0"/>
              <a:buChar char="•"/>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Algunos ejemplos de fuerzas que podrían estar trabajando a favor o en contra de un proyecto incluyen, pero no se limitan a: </a:t>
            </a:r>
          </a:p>
          <a:p>
            <a:pPr marL="628650" lvl="1" indent="-171450">
              <a:buFont typeface="Arial" panose="020B0604020202020204" pitchFamily="34" charset="0"/>
              <a:buChar char="•"/>
            </a:pPr>
            <a:r>
              <a:rPr lang="es-ES" dirty="0">
                <a:effectLst/>
                <a:latin typeface="Segoe UI Web (West European)"/>
              </a:rPr>
              <a:t>Recursos disponibles, como recursos financieros y de capital humano. </a:t>
            </a:r>
          </a:p>
          <a:p>
            <a:pPr marL="628650" lvl="1" indent="-171450">
              <a:buFont typeface="Arial" panose="020B0604020202020204" pitchFamily="34" charset="0"/>
              <a:buChar char="•"/>
            </a:pPr>
            <a:r>
              <a:rPr lang="es-ES" dirty="0">
                <a:effectLst/>
                <a:latin typeface="Segoe UI Web (West European)"/>
              </a:rPr>
              <a:t>Actitudes, valores y tradiciones del grupo destinatario.</a:t>
            </a:r>
          </a:p>
          <a:p>
            <a:pPr marL="628650" lvl="1" indent="-171450">
              <a:buFont typeface="Arial" panose="020B0604020202020204" pitchFamily="34" charset="0"/>
              <a:buChar char="•"/>
            </a:pPr>
            <a:r>
              <a:rPr lang="es-ES" dirty="0">
                <a:effectLst/>
                <a:latin typeface="Segoe UI Web (West European)"/>
              </a:rPr>
              <a:t>Necesidades personales o grupales.</a:t>
            </a:r>
          </a:p>
          <a:p>
            <a:pPr marL="628650" lvl="1" indent="-171450">
              <a:buFont typeface="Arial" panose="020B0604020202020204" pitchFamily="34" charset="0"/>
              <a:buChar char="•"/>
            </a:pPr>
            <a:r>
              <a:rPr lang="es-ES" dirty="0">
                <a:effectLst/>
                <a:latin typeface="Segoe UI Web (West European)"/>
              </a:rPr>
              <a:t>Leyes y reglamentos.</a:t>
            </a:r>
          </a:p>
          <a:p>
            <a:pPr marL="628650" lvl="1" indent="-171450">
              <a:buFont typeface="Arial" panose="020B0604020202020204" pitchFamily="34" charset="0"/>
              <a:buChar char="•"/>
            </a:pPr>
            <a:r>
              <a:rPr lang="es-ES" dirty="0">
                <a:effectLst/>
                <a:latin typeface="Segoe UI Web (West European)"/>
              </a:rPr>
              <a:t>Estructuras organizativas y</a:t>
            </a:r>
          </a:p>
          <a:p>
            <a:pPr marL="628650" lvl="1" indent="-171450">
              <a:buFont typeface="Arial" panose="020B0604020202020204" pitchFamily="34" charset="0"/>
              <a:buChar char="•"/>
            </a:pPr>
            <a:r>
              <a:rPr lang="es-ES" dirty="0">
                <a:effectLst/>
                <a:latin typeface="Segoe UI Web (West European)"/>
              </a:rPr>
              <a:t>Prácticas pasadas y presentes</a:t>
            </a:r>
            <a:endParaRPr lang="en-US" sz="1200" b="0" i="0" u="none" strike="noStrike" kern="1200" baseline="0" dirty="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25</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ES" dirty="0">
                <a:effectLst/>
                <a:latin typeface="Segoe UI Web (West European)"/>
              </a:rPr>
              <a:t>Nuestro último ejemplo es un análisis FODA que examina las fortalezas, debilidades, oportunidades y amenazas para el proyecto. </a:t>
            </a:r>
          </a:p>
          <a:p>
            <a:pPr marL="171450" indent="-171450">
              <a:buFont typeface="Arial" panose="020B0604020202020204" pitchFamily="34" charset="0"/>
              <a:buChar char="•"/>
            </a:pPr>
            <a:r>
              <a:rPr lang="es-ES" dirty="0">
                <a:effectLst/>
                <a:latin typeface="Segoe UI Web (West European)"/>
              </a:rPr>
              <a:t>Un análisis FODA ayuda a identificar los factores positivos y negativos que podrían apoyar o impedir el éxito del proyecto. </a:t>
            </a:r>
          </a:p>
          <a:p>
            <a:pPr marL="171450" indent="-171450">
              <a:buFont typeface="Arial" panose="020B0604020202020204" pitchFamily="34" charset="0"/>
              <a:buChar char="•"/>
            </a:pPr>
            <a:r>
              <a:rPr lang="es-ES" dirty="0">
                <a:effectLst/>
                <a:latin typeface="Segoe UI Web (West European)"/>
              </a:rPr>
              <a:t>Por lo general, las fortalezas, debilidades, oportunidades y amenazas se intercambian y se enumeran en cuatro cuadrantes como se muestra en el diagrama. </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26</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latin typeface="Segoe UI Web (West European)"/>
              </a:rPr>
              <a:t>Ahora discutiremos cómo desarrollar buenas declaraciones de resultados.</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27</a:t>
            </a:fld>
            <a:endParaRPr lang="en-US" dirty="0"/>
          </a:p>
        </p:txBody>
      </p:sp>
    </p:spTree>
    <p:extLst>
      <p:ext uri="{BB962C8B-B14F-4D97-AF65-F5344CB8AC3E}">
        <p14:creationId xmlns:p14="http://schemas.microsoft.com/office/powerpoint/2010/main" val="21611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Un resultado es un cambio significativo, intencionado y medible de un beneficiario o comunidad o instituciones que DOL pretende lograr a través de la implementación del proyecto. Utilizamos el término "resultados" para incluir metas, objetivos, resultados, sub-resultados y productos.</a:t>
            </a:r>
          </a:p>
          <a:p>
            <a:pPr marL="171450" indent="-171450">
              <a:buFont typeface="Arial" panose="020B0604020202020204" pitchFamily="34" charset="0"/>
              <a:buChar char="•"/>
            </a:pPr>
            <a:r>
              <a:rPr lang="es-ES" dirty="0">
                <a:effectLst/>
                <a:latin typeface="Segoe UI Web (West European)"/>
              </a:rPr>
              <a:t>Una declaración de resultado es la forma en que un resultado es articulado por el proyecto en su marco de resultados.</a:t>
            </a:r>
          </a:p>
          <a:p>
            <a:pPr marL="171450" indent="-171450">
              <a:buFont typeface="Arial" panose="020B0604020202020204" pitchFamily="34" charset="0"/>
              <a:buChar char="•"/>
            </a:pPr>
            <a:r>
              <a:rPr lang="es-ES" dirty="0">
                <a:effectLst/>
                <a:latin typeface="Segoe UI Web (West European)"/>
              </a:rPr>
              <a:t>Los resultados deben </a:t>
            </a:r>
            <a:r>
              <a:rPr lang="es-ES" b="1" dirty="0">
                <a:effectLst/>
                <a:latin typeface="Segoe UI Web (West European)"/>
              </a:rPr>
              <a:t>ser alcanzables dentro del período de tiempo del proyecto</a:t>
            </a:r>
            <a:r>
              <a:rPr lang="es-ES" dirty="0">
                <a:effectLst/>
                <a:latin typeface="Segoe UI Web (West European)"/>
              </a:rPr>
              <a:t>. No los hagas demasiado ambiciosos.</a:t>
            </a:r>
            <a:endParaRPr lang="en-US" dirty="0"/>
          </a:p>
        </p:txBody>
      </p:sp>
    </p:spTree>
    <p:extLst>
      <p:ext uri="{BB962C8B-B14F-4D97-AF65-F5344CB8AC3E}">
        <p14:creationId xmlns:p14="http://schemas.microsoft.com/office/powerpoint/2010/main" val="3823302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8A230E0C-6CC9-4B9A-A399-E9D00A0A4AB2}" type="slidenum">
              <a:rPr lang="en-US" smtClean="0"/>
              <a:pPr/>
              <a:t>29</a:t>
            </a:fld>
            <a:endParaRPr lang="en-US" dirty="0"/>
          </a:p>
        </p:txBody>
      </p:sp>
      <p:sp>
        <p:nvSpPr>
          <p:cNvPr id="155650" name="Rectangle 2"/>
          <p:cNvSpPr>
            <a:spLocks noChangeArrowheads="1"/>
          </p:cNvSpPr>
          <p:nvPr/>
        </p:nvSpPr>
        <p:spPr bwMode="auto">
          <a:xfrm>
            <a:off x="3972562" y="2"/>
            <a:ext cx="3037840" cy="462958"/>
          </a:xfrm>
          <a:prstGeom prst="rect">
            <a:avLst/>
          </a:prstGeom>
          <a:noFill/>
          <a:ln w="12700">
            <a:noFill/>
            <a:miter lim="800000"/>
            <a:headEnd/>
            <a:tailEnd/>
          </a:ln>
        </p:spPr>
        <p:txBody>
          <a:bodyPr wrap="none" anchor="ctr"/>
          <a:lstStyle/>
          <a:p>
            <a:pPr algn="ctr">
              <a:spcBef>
                <a:spcPct val="50000"/>
              </a:spcBef>
            </a:pPr>
            <a:endParaRPr lang="en-US" dirty="0"/>
          </a:p>
        </p:txBody>
      </p:sp>
      <p:sp>
        <p:nvSpPr>
          <p:cNvPr id="155651" name="Rectangle 3"/>
          <p:cNvSpPr>
            <a:spLocks noChangeArrowheads="1"/>
          </p:cNvSpPr>
          <p:nvPr/>
        </p:nvSpPr>
        <p:spPr bwMode="auto">
          <a:xfrm>
            <a:off x="2" y="8830205"/>
            <a:ext cx="3037840" cy="466196"/>
          </a:xfrm>
          <a:prstGeom prst="rect">
            <a:avLst/>
          </a:prstGeom>
          <a:noFill/>
          <a:ln w="12700">
            <a:noFill/>
            <a:miter lim="800000"/>
            <a:headEnd/>
            <a:tailEnd/>
          </a:ln>
        </p:spPr>
        <p:txBody>
          <a:bodyPr wrap="none" anchor="ctr"/>
          <a:lstStyle/>
          <a:p>
            <a:pPr algn="ctr">
              <a:spcBef>
                <a:spcPct val="50000"/>
              </a:spcBef>
            </a:pPr>
            <a:endParaRPr lang="en-US" dirty="0"/>
          </a:p>
        </p:txBody>
      </p:sp>
      <p:sp>
        <p:nvSpPr>
          <p:cNvPr id="155652" name="Rectangle 4"/>
          <p:cNvSpPr>
            <a:spLocks noChangeArrowheads="1"/>
          </p:cNvSpPr>
          <p:nvPr/>
        </p:nvSpPr>
        <p:spPr bwMode="auto">
          <a:xfrm>
            <a:off x="2" y="2"/>
            <a:ext cx="3037840" cy="462958"/>
          </a:xfrm>
          <a:prstGeom prst="rect">
            <a:avLst/>
          </a:prstGeom>
          <a:noFill/>
          <a:ln w="12700">
            <a:noFill/>
            <a:miter lim="800000"/>
            <a:headEnd/>
            <a:tailEnd/>
          </a:ln>
        </p:spPr>
        <p:txBody>
          <a:bodyPr wrap="none" anchor="ctr"/>
          <a:lstStyle/>
          <a:p>
            <a:pPr algn="ctr">
              <a:spcBef>
                <a:spcPct val="50000"/>
              </a:spcBef>
            </a:pPr>
            <a:endParaRPr lang="en-US" dirty="0"/>
          </a:p>
        </p:txBody>
      </p:sp>
      <p:sp>
        <p:nvSpPr>
          <p:cNvPr id="155653" name="Rectangle 5"/>
          <p:cNvSpPr>
            <a:spLocks noChangeArrowheads="1"/>
          </p:cNvSpPr>
          <p:nvPr/>
        </p:nvSpPr>
        <p:spPr bwMode="auto">
          <a:xfrm>
            <a:off x="3972562" y="-4855"/>
            <a:ext cx="3037840" cy="466197"/>
          </a:xfrm>
          <a:prstGeom prst="rect">
            <a:avLst/>
          </a:prstGeom>
          <a:noFill/>
          <a:ln w="12700">
            <a:noFill/>
            <a:miter lim="800000"/>
            <a:headEnd/>
            <a:tailEnd/>
          </a:ln>
        </p:spPr>
        <p:txBody>
          <a:bodyPr wrap="none" anchor="ctr"/>
          <a:lstStyle/>
          <a:p>
            <a:pPr algn="ctr">
              <a:spcBef>
                <a:spcPct val="50000"/>
              </a:spcBef>
            </a:pPr>
            <a:endParaRPr lang="en-US" dirty="0"/>
          </a:p>
        </p:txBody>
      </p:sp>
      <p:sp>
        <p:nvSpPr>
          <p:cNvPr id="155654" name="Rectangle 6"/>
          <p:cNvSpPr>
            <a:spLocks noChangeArrowheads="1"/>
          </p:cNvSpPr>
          <p:nvPr/>
        </p:nvSpPr>
        <p:spPr bwMode="auto">
          <a:xfrm>
            <a:off x="2" y="8828588"/>
            <a:ext cx="3037840" cy="469433"/>
          </a:xfrm>
          <a:prstGeom prst="rect">
            <a:avLst/>
          </a:prstGeom>
          <a:noFill/>
          <a:ln w="12700">
            <a:noFill/>
            <a:miter lim="800000"/>
            <a:headEnd/>
            <a:tailEnd/>
          </a:ln>
        </p:spPr>
        <p:txBody>
          <a:bodyPr wrap="none" anchor="ctr"/>
          <a:lstStyle/>
          <a:p>
            <a:pPr algn="ctr">
              <a:spcBef>
                <a:spcPct val="50000"/>
              </a:spcBef>
            </a:pPr>
            <a:endParaRPr lang="en-US" dirty="0"/>
          </a:p>
        </p:txBody>
      </p:sp>
      <p:sp>
        <p:nvSpPr>
          <p:cNvPr id="155655" name="Rectangle 7"/>
          <p:cNvSpPr>
            <a:spLocks noChangeArrowheads="1"/>
          </p:cNvSpPr>
          <p:nvPr/>
        </p:nvSpPr>
        <p:spPr bwMode="auto">
          <a:xfrm>
            <a:off x="2" y="-4855"/>
            <a:ext cx="3037840" cy="466197"/>
          </a:xfrm>
          <a:prstGeom prst="rect">
            <a:avLst/>
          </a:prstGeom>
          <a:noFill/>
          <a:ln w="12700">
            <a:noFill/>
            <a:miter lim="800000"/>
            <a:headEnd/>
            <a:tailEnd/>
          </a:ln>
        </p:spPr>
        <p:txBody>
          <a:bodyPr wrap="none" anchor="ctr"/>
          <a:lstStyle/>
          <a:p>
            <a:pPr algn="ctr">
              <a:spcBef>
                <a:spcPct val="50000"/>
              </a:spcBef>
            </a:pPr>
            <a:endParaRPr lang="en-US" dirty="0"/>
          </a:p>
        </p:txBody>
      </p:sp>
      <p:sp>
        <p:nvSpPr>
          <p:cNvPr id="155656" name="Rectangle 8"/>
          <p:cNvSpPr>
            <a:spLocks noChangeArrowheads="1"/>
          </p:cNvSpPr>
          <p:nvPr/>
        </p:nvSpPr>
        <p:spPr bwMode="auto">
          <a:xfrm>
            <a:off x="2" y="8826966"/>
            <a:ext cx="3037840" cy="471052"/>
          </a:xfrm>
          <a:prstGeom prst="rect">
            <a:avLst/>
          </a:prstGeom>
          <a:noFill/>
          <a:ln w="12700">
            <a:noFill/>
            <a:miter lim="800000"/>
            <a:headEnd/>
            <a:tailEnd/>
          </a:ln>
        </p:spPr>
        <p:txBody>
          <a:bodyPr wrap="none" anchor="ctr"/>
          <a:lstStyle/>
          <a:p>
            <a:pPr algn="ctr">
              <a:spcBef>
                <a:spcPct val="50000"/>
              </a:spcBef>
            </a:pPr>
            <a:endParaRPr lang="en-US" dirty="0"/>
          </a:p>
        </p:txBody>
      </p:sp>
      <p:sp>
        <p:nvSpPr>
          <p:cNvPr id="155657" name="Rectangle 9"/>
          <p:cNvSpPr>
            <a:spLocks noGrp="1" noRot="1" noChangeAspect="1" noChangeArrowheads="1" noTextEdit="1"/>
          </p:cNvSpPr>
          <p:nvPr>
            <p:ph type="sldImg"/>
          </p:nvPr>
        </p:nvSpPr>
        <p:spPr>
          <a:xfrm>
            <a:off x="420688" y="1168400"/>
            <a:ext cx="6172200" cy="3471863"/>
          </a:xfrm>
          <a:ln w="12700" cap="flat">
            <a:solidFill>
              <a:schemeClr val="tx1"/>
            </a:solidFill>
          </a:ln>
        </p:spPr>
      </p:sp>
      <p:sp>
        <p:nvSpPr>
          <p:cNvPr id="2" name="Notes Placeholder 1"/>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Es importante ser consciente de la diferencia entre las actividades y sus resultados deseados. Un error común es confundir el proceso o actividad con el resultado a alcanzar. Los procesos y las actividades impulsan los resultados, pero no son los resultados en sí mismos.</a:t>
            </a:r>
          </a:p>
          <a:p>
            <a:pPr marL="628650" lvl="1" indent="-171450">
              <a:buFont typeface="Arial" panose="020B0604020202020204" pitchFamily="34" charset="0"/>
              <a:buChar char="•"/>
            </a:pPr>
            <a:r>
              <a:rPr lang="es-ES" dirty="0">
                <a:effectLst/>
                <a:latin typeface="Segoe UI Web (West European)"/>
              </a:rPr>
              <a:t>Por ejemplo: Impartir capacitación es una actividad que resulta en un mayor conocimiento y habilidades de los participantes. </a:t>
            </a:r>
          </a:p>
          <a:p>
            <a:pPr marL="628650" lvl="1" indent="-171450">
              <a:buFont typeface="Arial" panose="020B0604020202020204" pitchFamily="34" charset="0"/>
              <a:buChar char="•"/>
            </a:pPr>
            <a:r>
              <a:rPr lang="es-ES" dirty="0">
                <a:effectLst/>
                <a:latin typeface="Segoe UI Web (West European)"/>
              </a:rPr>
              <a:t>Las actividades de desarrollo institucional tienen por objeto impulsar la mejora de los servicios por parte de la institución pertinente. </a:t>
            </a:r>
          </a:p>
          <a:p>
            <a:pPr marL="628650" lvl="1" indent="-171450">
              <a:buFont typeface="Arial" panose="020B0604020202020204" pitchFamily="34" charset="0"/>
              <a:buChar char="•"/>
            </a:pPr>
            <a:r>
              <a:rPr lang="es-ES" dirty="0">
                <a:effectLst/>
                <a:latin typeface="Segoe UI Web (West European)"/>
              </a:rPr>
              <a:t>La sensibilización es una actividad que tiene por objeto aumentar la comprensión por parte de los grupos destinatarios y; </a:t>
            </a:r>
          </a:p>
          <a:p>
            <a:pPr marL="628650" lvl="1" indent="-171450">
              <a:buFont typeface="Arial" panose="020B0604020202020204" pitchFamily="34" charset="0"/>
              <a:buChar char="•"/>
            </a:pPr>
            <a:r>
              <a:rPr lang="es-ES" dirty="0">
                <a:effectLst/>
                <a:latin typeface="Segoe UI Web (West European)"/>
              </a:rPr>
              <a:t>La prestación de asistencia técnica especializada es una actividad que podría, por ejemplo, tratar de crear un marco normativo y reglamentario mejorado. </a:t>
            </a:r>
          </a:p>
          <a:p>
            <a:pPr marL="171450" lvl="0" indent="-171450">
              <a:buFont typeface="Arial" panose="020B0604020202020204" pitchFamily="34" charset="0"/>
              <a:buChar char="•"/>
            </a:pPr>
            <a:r>
              <a:rPr lang="es-ES" dirty="0">
                <a:effectLst/>
                <a:latin typeface="Segoe UI Web (West European)"/>
              </a:rPr>
              <a:t>En resumen, evite confundir las actividades con los resultados que pretenden lograr.</a:t>
            </a:r>
          </a:p>
        </p:txBody>
      </p:sp>
    </p:spTree>
    <p:extLst>
      <p:ext uri="{BB962C8B-B14F-4D97-AF65-F5344CB8AC3E}">
        <p14:creationId xmlns:p14="http://schemas.microsoft.com/office/powerpoint/2010/main" val="261166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latin typeface="Segoe UI Web (West European)"/>
              </a:rPr>
              <a:t>Los objetivos de esta capacitación son aumentar la comprensión de: </a:t>
            </a:r>
          </a:p>
          <a:p>
            <a:pPr marL="171450" indent="-171450">
              <a:buFont typeface="Arial" panose="020B0604020202020204" pitchFamily="34" charset="0"/>
              <a:buChar char="•"/>
            </a:pPr>
            <a:r>
              <a:rPr lang="es-ES" dirty="0">
                <a:effectLst/>
                <a:latin typeface="Segoe UI Web (West European)"/>
              </a:rPr>
              <a:t>Los elementos clave de un marco de resultados sólido, y cómo evitar errores y escollos comunes en el desarrollo de uno;</a:t>
            </a:r>
          </a:p>
          <a:p>
            <a:pPr marL="171450" indent="-171450">
              <a:buFont typeface="Arial" panose="020B0604020202020204" pitchFamily="34" charset="0"/>
              <a:buChar char="•"/>
            </a:pPr>
            <a:r>
              <a:rPr lang="es-ES" dirty="0">
                <a:effectLst/>
                <a:latin typeface="Segoe UI Web (West European)"/>
              </a:rPr>
              <a:t>Las diferencias entre actividades, productos, resultados (incluyendo sub-resultados) y objetivos; </a:t>
            </a:r>
          </a:p>
          <a:p>
            <a:pPr marL="171450" indent="-171450">
              <a:buFont typeface="Arial" panose="020B0604020202020204" pitchFamily="34" charset="0"/>
              <a:buChar char="•"/>
            </a:pPr>
            <a:r>
              <a:rPr lang="es-ES" dirty="0">
                <a:effectLst/>
                <a:latin typeface="Segoe UI Web (West European)"/>
              </a:rPr>
              <a:t>Cómo diseñar declaraciones de resultados contundentes. </a:t>
            </a:r>
          </a:p>
          <a:p>
            <a:endParaRPr lang="en-US" dirty="0"/>
          </a:p>
        </p:txBody>
      </p:sp>
    </p:spTree>
    <p:extLst>
      <p:ext uri="{BB962C8B-B14F-4D97-AF65-F5344CB8AC3E}">
        <p14:creationId xmlns:p14="http://schemas.microsoft.com/office/powerpoint/2010/main" val="166206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30633B11-D231-4A52-8C20-52943731EE0F}" type="slidenum">
              <a:rPr lang="en-US" altLang="en-US" sz="1200" smtClean="0"/>
              <a:pPr eaLnBrk="1" hangingPunct="1"/>
              <a:t>30</a:t>
            </a:fld>
            <a:endParaRPr lang="en-US" altLang="en-US" sz="1200" dirty="0"/>
          </a:p>
        </p:txBody>
      </p:sp>
      <p:sp>
        <p:nvSpPr>
          <p:cNvPr id="156675" name="Rectangle 2"/>
          <p:cNvSpPr>
            <a:spLocks noGrp="1" noRot="1" noChangeAspect="1" noChangeArrowheads="1" noTextEdit="1"/>
          </p:cNvSpPr>
          <p:nvPr>
            <p:ph type="sldImg"/>
          </p:nvPr>
        </p:nvSpPr>
        <p:spPr>
          <a:xfrm>
            <a:off x="419100" y="703263"/>
            <a:ext cx="6173788" cy="3473450"/>
          </a:xfrm>
          <a:ln cap="flat">
            <a:solidFill>
              <a:schemeClr val="tx1"/>
            </a:solidFill>
          </a:ln>
        </p:spPr>
      </p:sp>
      <p:sp>
        <p:nvSpPr>
          <p:cNvPr id="156676" name="Rectangle 3"/>
          <p:cNvSpPr>
            <a:spLocks noGrp="1" noChangeArrowheads="1"/>
          </p:cNvSpPr>
          <p:nvPr>
            <p:ph type="body" idx="1"/>
          </p:nvPr>
        </p:nvSpPr>
        <p:spPr>
          <a:xfrm>
            <a:off x="935038" y="4418013"/>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2" tIns="46974" rIns="93952" bIns="46974"/>
          <a:lstStyle/>
          <a:p>
            <a:pPr marL="171450" indent="-171450">
              <a:buFont typeface="Arial" panose="020B0604020202020204" pitchFamily="34" charset="0"/>
              <a:buChar char="•"/>
            </a:pPr>
            <a:r>
              <a:rPr lang="es-ES" dirty="0">
                <a:effectLst/>
                <a:latin typeface="Segoe UI Web (West European)"/>
              </a:rPr>
              <a:t>Al desarrollar declaraciones de resultados, trate de usar verbos fuertes y completados por la acción. Los resultados deben indicarse como "trato hecho", no como un proceso continuo. </a:t>
            </a:r>
          </a:p>
          <a:p>
            <a:pPr marL="171450" indent="-171450">
              <a:buFont typeface="Arial" panose="020B0604020202020204" pitchFamily="34" charset="0"/>
              <a:buChar char="•"/>
            </a:pPr>
            <a:r>
              <a:rPr lang="es-ES" dirty="0">
                <a:effectLst/>
                <a:latin typeface="Segoe UI Web (West European)"/>
              </a:rPr>
              <a:t>En pantalla tenemos ejemplos de palabras fuertes y débiles que se pueden usar en la declaración de resultados. Por ejemplo Las palabras fuertes completadas por la acción incluyen: Aumentado, Mejorado, Reducido, Establecido, Construido </a:t>
            </a:r>
          </a:p>
          <a:p>
            <a:pPr marL="171450" indent="-171450">
              <a:buFont typeface="Arial" panose="020B0604020202020204" pitchFamily="34" charset="0"/>
              <a:buChar char="•"/>
            </a:pPr>
            <a:r>
              <a:rPr lang="es-ES" dirty="0">
                <a:effectLst/>
                <a:latin typeface="Segoe UI Web (West European)"/>
              </a:rPr>
              <a:t>Las palabras débiles son: organizar, coordinar o contribuir. Estas palabras son más vagas y transmiten un proceso que no se ha completado.</a:t>
            </a:r>
          </a:p>
          <a:p>
            <a:pPr marL="171450" indent="-171450" eaLnBrk="1" hangingPunct="1">
              <a:buFont typeface="Arial" panose="020B0604020202020204" pitchFamily="34" charset="0"/>
              <a:buChar char="•"/>
            </a:pPr>
            <a:endParaRPr lang="en-US" altLang="en-US" dirty="0">
              <a:ea typeface="ＭＳ Ｐゴシック" pitchFamily="34" charset="-128"/>
            </a:endParaRPr>
          </a:p>
        </p:txBody>
      </p:sp>
    </p:spTree>
    <p:extLst>
      <p:ext uri="{BB962C8B-B14F-4D97-AF65-F5344CB8AC3E}">
        <p14:creationId xmlns:p14="http://schemas.microsoft.com/office/powerpoint/2010/main" val="3030589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ILAB/DOL utiliza cuatro características claves para guiar el desarrollo de una buena declaración de resultados </a:t>
            </a:r>
          </a:p>
          <a:p>
            <a:pPr marL="171450" indent="-171450">
              <a:buFont typeface="Arial" panose="020B0604020202020204" pitchFamily="34" charset="0"/>
              <a:buChar char="•"/>
            </a:pPr>
            <a:r>
              <a:rPr lang="es-ES" dirty="0">
                <a:effectLst/>
                <a:latin typeface="Segoe UI Web (West European)"/>
              </a:rPr>
              <a:t>Estos son: </a:t>
            </a:r>
          </a:p>
          <a:p>
            <a:pPr marL="628650" lvl="1" indent="-171450">
              <a:buFont typeface="Arial" panose="020B0604020202020204" pitchFamily="34" charset="0"/>
              <a:buChar char="•"/>
            </a:pPr>
            <a:r>
              <a:rPr lang="es-ES" dirty="0">
                <a:effectLst/>
                <a:latin typeface="Segoe UI Web (West European)"/>
              </a:rPr>
              <a:t>Unidimensional </a:t>
            </a:r>
          </a:p>
          <a:p>
            <a:pPr marL="628650" lvl="1" indent="-171450">
              <a:buFont typeface="Arial" panose="020B0604020202020204" pitchFamily="34" charset="0"/>
              <a:buChar char="•"/>
            </a:pPr>
            <a:r>
              <a:rPr lang="es-ES" dirty="0">
                <a:effectLst/>
                <a:latin typeface="Segoe UI Web (West European)"/>
              </a:rPr>
              <a:t>Uni-Nivel </a:t>
            </a:r>
          </a:p>
          <a:p>
            <a:pPr marL="628650" lvl="1" indent="-171450">
              <a:buFont typeface="Arial" panose="020B0604020202020204" pitchFamily="34" charset="0"/>
              <a:buChar char="•"/>
            </a:pPr>
            <a:r>
              <a:rPr lang="es-ES" dirty="0">
                <a:effectLst/>
                <a:latin typeface="Segoe UI Web (West European)"/>
              </a:rPr>
              <a:t>Preciso</a:t>
            </a:r>
          </a:p>
          <a:p>
            <a:pPr marL="628650" lvl="1" indent="-171450">
              <a:buFont typeface="Arial" panose="020B0604020202020204" pitchFamily="34" charset="0"/>
              <a:buChar char="•"/>
            </a:pPr>
            <a:r>
              <a:rPr lang="es-ES" dirty="0">
                <a:effectLst/>
                <a:latin typeface="Segoe UI Web (West European)"/>
              </a:rPr>
              <a:t>Cuantificable</a:t>
            </a:r>
          </a:p>
          <a:p>
            <a:pPr marL="457200" lvl="1" indent="0">
              <a:buFont typeface="Arial" panose="020B0604020202020204" pitchFamily="34" charset="0"/>
              <a:buNone/>
            </a:pPr>
            <a:endParaRPr lang="es-ES" dirty="0">
              <a:effectLst/>
              <a:latin typeface="Segoe UI Web (West European)"/>
            </a:endParaRPr>
          </a:p>
          <a:p>
            <a:pPr marL="171450" lvl="0" indent="-171450">
              <a:buFont typeface="Arial" panose="020B0604020202020204" pitchFamily="34" charset="0"/>
              <a:buChar char="•"/>
            </a:pPr>
            <a:r>
              <a:rPr lang="es-ES" dirty="0">
                <a:effectLst/>
                <a:latin typeface="Segoe UI Web (West European)"/>
              </a:rPr>
              <a:t>Si bien nos centraremos en estas características, tenga en cuenta que muchas organizaciones también utilizan criterios ECARDL o ECARDELER que son específicos, cuantificables, alcanzables, razonables, limitados en el tiempo, evaluados y revisados. Los beneficiarios pueden usar ECARDL o ECARDELER si lo prefieren.</a:t>
            </a:r>
          </a:p>
          <a:p>
            <a:endParaRPr lang="en-US" dirty="0"/>
          </a:p>
        </p:txBody>
      </p:sp>
    </p:spTree>
    <p:extLst>
      <p:ext uri="{BB962C8B-B14F-4D97-AF65-F5344CB8AC3E}">
        <p14:creationId xmlns:p14="http://schemas.microsoft.com/office/powerpoint/2010/main" val="61755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dirty="0">
                <a:effectLst/>
                <a:latin typeface="Segoe UI Web (West European)"/>
              </a:rPr>
              <a:t>La primera característica es unidimensional: las declaraciones de resultados solo deben indicar un cambio deseado y no abarcar múltiples resultados. </a:t>
            </a:r>
          </a:p>
          <a:p>
            <a:pPr marL="171450" indent="-171450" eaLnBrk="1" hangingPunct="1">
              <a:buFont typeface="Arial" panose="020B0604020202020204" pitchFamily="34" charset="0"/>
              <a:buChar char="•"/>
            </a:pPr>
            <a:r>
              <a:rPr lang="es-ES" dirty="0">
                <a:effectLst/>
                <a:latin typeface="Segoe UI Web (West European)"/>
              </a:rPr>
              <a:t>Un resultado multidimensional es cuando dos resultados distintos están en la misma declaración. </a:t>
            </a:r>
          </a:p>
          <a:p>
            <a:pPr marL="171450" indent="-171450" eaLnBrk="1" hangingPunct="1">
              <a:buFont typeface="Arial" panose="020B0604020202020204" pitchFamily="34" charset="0"/>
              <a:buChar char="•"/>
            </a:pPr>
            <a:r>
              <a:rPr lang="es-ES" dirty="0">
                <a:effectLst/>
                <a:latin typeface="Segoe UI Web (West European)"/>
              </a:rPr>
              <a:t>Por ejemplo: "Nuevas políticas y regulaciones de trabajo infantil adoptadas </a:t>
            </a:r>
            <a:r>
              <a:rPr lang="es-ES" b="1" dirty="0">
                <a:effectLst/>
                <a:latin typeface="Segoe UI Web (West European)"/>
              </a:rPr>
              <a:t>y</a:t>
            </a:r>
            <a:r>
              <a:rPr lang="es-ES" dirty="0">
                <a:effectLst/>
                <a:latin typeface="Segoe UI Web (West European)"/>
              </a:rPr>
              <a:t> capacidad del Ministerio de Trabajo fortalecida" incluye dos resultados. Uno sobre la adopción de nuevas políticas/regulaciones y otro sobre el fortalecimiento de la capacidad del Ministerio de Trabajo. Estos son dos resultados distintos que deben separarse y medirse de manera diferente. </a:t>
            </a:r>
          </a:p>
          <a:p>
            <a:pPr marL="171450" indent="-171450" eaLnBrk="1" hangingPunct="1">
              <a:buFont typeface="Arial" panose="020B0604020202020204" pitchFamily="34" charset="0"/>
              <a:buChar char="•"/>
            </a:pPr>
            <a:r>
              <a:rPr lang="es-ES" dirty="0">
                <a:effectLst/>
                <a:latin typeface="Segoe UI Web (West European)"/>
              </a:rPr>
              <a:t>Sería mejor tener dos resultados separados: (1) </a:t>
            </a:r>
            <a:r>
              <a:rPr kumimoji="0" lang="es-ES" sz="1200" b="0" i="0" u="none" strike="noStrike" kern="1200" cap="none" spc="0" normalizeH="0" baseline="0" noProof="0" dirty="0">
                <a:ln>
                  <a:noFill/>
                </a:ln>
                <a:solidFill>
                  <a:prstClr val="black"/>
                </a:solidFill>
                <a:effectLst/>
                <a:uLnTx/>
                <a:uFillTx/>
                <a:latin typeface="Segoe UI Web (West European)"/>
                <a:ea typeface="+mn-ea"/>
                <a:cs typeface="+mn-cs"/>
              </a:rPr>
              <a:t>Nuevas políticas y regulaciones de trabajo infantil adoptadas </a:t>
            </a:r>
            <a:r>
              <a:rPr lang="es-ES" dirty="0">
                <a:effectLst/>
                <a:latin typeface="Segoe UI Web (West European)"/>
              </a:rPr>
              <a:t>y (2) </a:t>
            </a:r>
            <a:r>
              <a:rPr kumimoji="0" lang="es-ES" sz="1200" b="0" i="0" u="none" strike="noStrike" kern="1200" cap="none" spc="0" normalizeH="0" baseline="0" noProof="0" dirty="0">
                <a:ln>
                  <a:noFill/>
                </a:ln>
                <a:solidFill>
                  <a:prstClr val="black"/>
                </a:solidFill>
                <a:effectLst/>
                <a:uLnTx/>
                <a:uFillTx/>
                <a:latin typeface="Segoe UI Web (West European)"/>
                <a:ea typeface="+mn-ea"/>
                <a:cs typeface="+mn-cs"/>
              </a:rPr>
              <a:t>capacidad del Ministerio de Trabajo </a:t>
            </a:r>
            <a:r>
              <a:rPr lang="es-ES" dirty="0">
                <a:effectLst/>
                <a:latin typeface="Segoe UI Web (West European)"/>
              </a:rPr>
              <a:t>del gobierno </a:t>
            </a:r>
            <a:r>
              <a:rPr kumimoji="0" lang="es-ES" sz="1200" b="0" i="0" u="none" strike="noStrike" kern="1200" cap="none" spc="0" normalizeH="0" baseline="0" noProof="0" dirty="0">
                <a:ln>
                  <a:noFill/>
                </a:ln>
                <a:solidFill>
                  <a:prstClr val="black"/>
                </a:solidFill>
                <a:effectLst/>
                <a:uLnTx/>
                <a:uFillTx/>
                <a:latin typeface="Segoe UI Web (West European)"/>
                <a:ea typeface="+mn-ea"/>
                <a:cs typeface="+mn-cs"/>
              </a:rPr>
              <a:t>fortalecida.</a:t>
            </a:r>
          </a:p>
          <a:p>
            <a:pPr marL="0" indent="0" eaLnBrk="1" hangingPunct="1">
              <a:buFont typeface="Arial" panose="020B0604020202020204" pitchFamily="34" charset="0"/>
              <a:buNone/>
            </a:pPr>
            <a:r>
              <a:rPr kumimoji="0" lang="es-ES" sz="1200" b="0" i="0" u="none" strike="noStrike" kern="1200" cap="none" spc="0" normalizeH="0" baseline="0" noProof="0" dirty="0">
                <a:ln>
                  <a:noFill/>
                </a:ln>
                <a:solidFill>
                  <a:prstClr val="black"/>
                </a:solidFill>
                <a:effectLst/>
                <a:uLnTx/>
                <a:uFillTx/>
                <a:latin typeface="Segoe UI Web (West European)"/>
                <a:ea typeface="+mn-ea"/>
                <a:cs typeface="+mn-cs"/>
              </a:rPr>
              <a:t> </a:t>
            </a:r>
          </a:p>
          <a:p>
            <a:pPr marL="171450" indent="-171450" eaLnBrk="1" hangingPunct="1">
              <a:buFont typeface="Arial" panose="020B0604020202020204" pitchFamily="34" charset="0"/>
              <a:buChar char="•"/>
            </a:pPr>
            <a:r>
              <a:rPr lang="es-ES" dirty="0">
                <a:effectLst/>
                <a:latin typeface="Segoe UI Web (West European)"/>
              </a:rPr>
              <a:t>Es importante tener resultados unidimensionales porque cuando hay dos resultados enumerados juntos, es difícil saber cuándo se logra el resultado. Un resultado podría lograrse mientras que el otro no. </a:t>
            </a:r>
          </a:p>
          <a:p>
            <a:pPr marL="171450" indent="-171450" eaLnBrk="1" hangingPunct="1">
              <a:buFont typeface="Arial" panose="020B0604020202020204" pitchFamily="34" charset="0"/>
              <a:buChar char="•"/>
            </a:pPr>
            <a:r>
              <a:rPr lang="es-ES" dirty="0">
                <a:effectLst/>
                <a:latin typeface="Segoe UI Web (West European)"/>
              </a:rPr>
              <a:t>Este es un error común, pero que debe evitarse. </a:t>
            </a:r>
            <a:endParaRPr lang="en-US" altLang="en-US" dirty="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8A8A5511-A51E-4C5E-BDCC-A3F4BE6604B5}" type="slidenum">
              <a:rPr lang="en-US" altLang="en-US" sz="1200" smtClean="0"/>
              <a:pPr/>
              <a:t>32</a:t>
            </a:fld>
            <a:endParaRPr lang="en-US"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dirty="0">
                <a:effectLst/>
                <a:latin typeface="Segoe UI Web (West European)"/>
              </a:rPr>
              <a:t>La siguiente característica son los resultados Uni-nivel. Tener resultados multinivel es un error bastante común que ocurre al desarrollar resultados. Queremos asegurarnos de que no haya declaraciones “si-entonces" incorporadas en un solo resultado. Cuando los resultados de múltiples niveles se agrupan en una sola declaración, es difícil medir el resultado y tiende a "ocultar" la relación causal entre los resultados. </a:t>
            </a:r>
          </a:p>
          <a:p>
            <a:pPr marL="171450" indent="-171450" eaLnBrk="1" hangingPunct="1">
              <a:buFont typeface="Arial" panose="020B0604020202020204" pitchFamily="34" charset="0"/>
              <a:buChar char="•"/>
            </a:pPr>
            <a:r>
              <a:rPr lang="es-ES" dirty="0">
                <a:effectLst/>
                <a:latin typeface="Segoe UI Web (West European)"/>
              </a:rPr>
              <a:t>Veamos un ejemplo: </a:t>
            </a:r>
            <a:r>
              <a:rPr kumimoji="0" lang="es-ES_tradnl" sz="2800" b="0" i="0" u="none" strike="noStrike" kern="1200" cap="none" spc="0" normalizeH="0" baseline="0" noProof="0" dirty="0">
                <a:ln>
                  <a:noFill/>
                </a:ln>
                <a:solidFill>
                  <a:srgbClr val="800000"/>
                </a:solidFill>
                <a:effectLst/>
                <a:uLnTx/>
                <a:uFillTx/>
                <a:latin typeface="Calibri Light" panose="020F0302020204030204"/>
                <a:ea typeface="MS PGothic" pitchFamily="34" charset="-128"/>
                <a:cs typeface="+mn-cs"/>
              </a:rPr>
              <a:t>Desempeño estudiantil mejorado a través de clases más efectivas</a:t>
            </a:r>
            <a:r>
              <a:rPr lang="es-ES" dirty="0">
                <a:effectLst/>
                <a:latin typeface="Segoe UI Web (West European)"/>
              </a:rPr>
              <a:t>. Tenga en cuenta que este es un resultado </a:t>
            </a:r>
            <a:r>
              <a:rPr lang="es-ES" dirty="0" err="1">
                <a:effectLst/>
                <a:latin typeface="Segoe UI Web (West European)"/>
              </a:rPr>
              <a:t>multi-nivel</a:t>
            </a:r>
            <a:r>
              <a:rPr lang="es-ES" dirty="0">
                <a:effectLst/>
                <a:latin typeface="Segoe UI Web (West European)"/>
              </a:rPr>
              <a:t>. Tiene dos resultados diferentes con una relación si entonces. Una clase más efectiva impulsa un mejor rendimiento de los estudiantes. </a:t>
            </a:r>
          </a:p>
          <a:p>
            <a:pPr marL="171450" indent="-171450" eaLnBrk="1" hangingPunct="1">
              <a:buFont typeface="Arial" panose="020B0604020202020204" pitchFamily="34" charset="0"/>
              <a:buChar char="•"/>
            </a:pPr>
            <a:r>
              <a:rPr lang="es-ES" dirty="0">
                <a:effectLst/>
                <a:latin typeface="Segoe UI Web (West European)"/>
              </a:rPr>
              <a:t>Sería mejor separar estos en dos resultados </a:t>
            </a:r>
            <a:r>
              <a:rPr lang="es-ES" b="1" dirty="0">
                <a:effectLst/>
                <a:latin typeface="Segoe UI Web (West European)"/>
              </a:rPr>
              <a:t>mejora del rendimiento de los estudiantes </a:t>
            </a:r>
            <a:r>
              <a:rPr lang="es-ES" dirty="0">
                <a:effectLst/>
                <a:latin typeface="Segoe UI Web (West European)"/>
              </a:rPr>
              <a:t>y </a:t>
            </a:r>
            <a:r>
              <a:rPr lang="es-ES" b="1" dirty="0">
                <a:effectLst/>
                <a:latin typeface="Segoe UI Web (West European)"/>
              </a:rPr>
              <a:t>clase más efectiva</a:t>
            </a:r>
            <a:r>
              <a:rPr lang="es-ES" dirty="0">
                <a:effectLst/>
                <a:latin typeface="Segoe UI Web (West European)"/>
              </a:rPr>
              <a:t>, la cual estaría en un nivel inferior. </a:t>
            </a:r>
          </a:p>
          <a:p>
            <a:pPr marL="0" indent="0" eaLnBrk="1" hangingPunct="1">
              <a:buFont typeface="Arial" panose="020B0604020202020204" pitchFamily="34" charset="0"/>
              <a:buNone/>
            </a:pPr>
            <a:endParaRPr lang="es-ES" dirty="0">
              <a:effectLst/>
              <a:latin typeface="Segoe UI Web (West European)"/>
            </a:endParaRPr>
          </a:p>
          <a:p>
            <a:pPr marL="171450" indent="-171450" eaLnBrk="1" hangingPunct="1">
              <a:buFont typeface="Arial" panose="020B0604020202020204" pitchFamily="34" charset="0"/>
              <a:buChar char="•"/>
            </a:pPr>
            <a:r>
              <a:rPr lang="es-ES" dirty="0">
                <a:effectLst/>
                <a:latin typeface="Segoe UI Web (West European)"/>
              </a:rPr>
              <a:t>Los marcos de resultados efectivos tienen resultados claros y una lógica causal clara, por lo que es importante evitar los resultados multinivel.</a:t>
            </a:r>
          </a:p>
          <a:p>
            <a:pPr marL="171450" indent="-171450" eaLnBrk="1" hangingPunct="1">
              <a:buFont typeface="Arial" panose="020B0604020202020204" pitchFamily="34" charset="0"/>
              <a:buChar char="•"/>
            </a:pPr>
            <a:r>
              <a:rPr lang="es-ES" dirty="0">
                <a:effectLst/>
                <a:latin typeface="Segoe UI Web (West European)"/>
              </a:rPr>
              <a:t>Afortunadamente, es muy fácil determinar si una declaración de resultados es multinivel. La presencia de palabras de enlace como "a través", "con el fin de" o "como resultado de" indica inmediatamente una declaración multinivel.</a:t>
            </a:r>
            <a:endParaRPr lang="en-US" altLang="en-US"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644371C-AE93-4FAC-8001-F70A1D59A8B2}" type="slidenum">
              <a:rPr lang="en-US" altLang="en-US" sz="1200" smtClean="0"/>
              <a:pPr/>
              <a:t>33</a:t>
            </a:fld>
            <a:endParaRPr lang="en-US"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dirty="0">
                <a:effectLst/>
                <a:latin typeface="Segoe UI Web (West European)"/>
              </a:rPr>
              <a:t>La siguiente característica son los resultados precisos.</a:t>
            </a:r>
          </a:p>
          <a:p>
            <a:pPr marL="171450" indent="-171450">
              <a:buFont typeface="Arial" panose="020B0604020202020204" pitchFamily="34" charset="0"/>
              <a:buChar char="•"/>
            </a:pPr>
            <a:r>
              <a:rPr lang="es-ES" dirty="0">
                <a:effectLst/>
                <a:latin typeface="Segoe UI Web (West European)"/>
              </a:rPr>
              <a:t>Las declaraciones de resultados deben ser lo más precisas e inequívocas posible, para que hayan pocas dudas sobre lo que significan. El cambio esperado debe describirse en términos específicos. </a:t>
            </a:r>
          </a:p>
          <a:p>
            <a:pPr marL="0" indent="0">
              <a:buFont typeface="Arial" panose="020B0604020202020204" pitchFamily="34" charset="0"/>
              <a:buNone/>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Por ejemplo, el resultado "Aumento de la capacidad de las Organizaciones de Sociedad Civil – OSC "es vago porque "capacidad" es un término algo vago que podría interpretarse en el sentido de que significa una amplia gama de funciones, procesos, capacidades y productos institucionales. Además, no está claro de quién es la capacidad que se está aumentando. Para que el resultado sea más preciso, sería mejor centrarse en la capacidad específica a aumentar y en el grupo u organización especifica. Por ejemplo, "Aumento de la capacidad de las OSC para abogar por los derechos laborales entre los trabajadores textiles. En esta articulación del resultado, la capacidad se reafirma como "habilidades para abogar por los derechos laborales" y está claro que las habilidades de las OSC se están mejorando.</a:t>
            </a:r>
          </a:p>
          <a:p>
            <a:pPr eaLnBrk="1" hangingPunct="1"/>
            <a:endParaRPr lang="en-US" altLang="en-US" dirty="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2F4AE359-DD4A-49DB-9E9D-0901C654C203}" type="slidenum">
              <a:rPr lang="en-US" altLang="en-US" sz="1200" smtClean="0"/>
              <a:pPr/>
              <a:t>34</a:t>
            </a:fld>
            <a:endParaRPr lang="en-US"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dirty="0">
                <a:effectLst/>
                <a:latin typeface="Segoe UI Web (West European)"/>
              </a:rPr>
              <a:t>La última característica es que una declaración de resultados debe ser medible. </a:t>
            </a:r>
          </a:p>
          <a:p>
            <a:pPr marL="171450" indent="-171450" eaLnBrk="1" hangingPunct="1">
              <a:buFont typeface="Arial" panose="020B0604020202020204" pitchFamily="34" charset="0"/>
              <a:buChar char="•"/>
            </a:pPr>
            <a:r>
              <a:rPr lang="es-ES" dirty="0">
                <a:effectLst/>
                <a:latin typeface="Segoe UI Web (West European)"/>
              </a:rPr>
              <a:t>Entonces significa que usted debe ser capaz de identificar uno o más indicadores para medir el resultado. </a:t>
            </a:r>
          </a:p>
          <a:p>
            <a:pPr marL="171450" indent="-171450" eaLnBrk="1" hangingPunct="1">
              <a:buFont typeface="Arial" panose="020B0604020202020204" pitchFamily="34" charset="0"/>
              <a:buChar char="•"/>
            </a:pPr>
            <a:r>
              <a:rPr lang="es-ES" dirty="0">
                <a:effectLst/>
                <a:latin typeface="Segoe UI Web (West European)"/>
              </a:rPr>
              <a:t>Si no eres capaz de medirlo, entonces no sabrás si se ha logrado o no. </a:t>
            </a:r>
          </a:p>
          <a:p>
            <a:pPr marL="171450" indent="-171450" eaLnBrk="1" hangingPunct="1">
              <a:buFont typeface="Arial" panose="020B0604020202020204" pitchFamily="34" charset="0"/>
              <a:buChar char="•"/>
            </a:pPr>
            <a:endParaRPr lang="es-ES" dirty="0">
              <a:effectLst/>
              <a:latin typeface="Segoe UI Web (West European)"/>
            </a:endParaRPr>
          </a:p>
          <a:p>
            <a:pPr marL="171450" indent="-171450" eaLnBrk="1" hangingPunct="1">
              <a:buFont typeface="Arial" panose="020B0604020202020204" pitchFamily="34" charset="0"/>
              <a:buChar char="•"/>
            </a:pPr>
            <a:r>
              <a:rPr lang="es-ES" dirty="0">
                <a:effectLst/>
                <a:latin typeface="Segoe UI Web (West European)"/>
              </a:rPr>
              <a:t>Para ayudar a que un resultado sea  cuantificable es importante que el resultado sea claro y no ambiguo. </a:t>
            </a:r>
          </a:p>
          <a:p>
            <a:pPr marL="171450" indent="-171450" eaLnBrk="1" hangingPunct="1">
              <a:buFont typeface="Arial" panose="020B0604020202020204" pitchFamily="34" charset="0"/>
              <a:buChar char="•"/>
            </a:pPr>
            <a:r>
              <a:rPr lang="es-ES" dirty="0">
                <a:effectLst/>
                <a:latin typeface="Segoe UI Web (West European)"/>
              </a:rPr>
              <a:t>Mirando el ejemplo "Liderazgo mejorado por funcionarios del gobierno local", el término "liderazgo" es subjetivo y difícil de medir. ¿Cómo se definiría eso? </a:t>
            </a:r>
          </a:p>
          <a:p>
            <a:pPr marL="171450" indent="-171450" eaLnBrk="1" hangingPunct="1">
              <a:buFont typeface="Arial" panose="020B0604020202020204" pitchFamily="34" charset="0"/>
              <a:buChar char="•"/>
            </a:pPr>
            <a:r>
              <a:rPr lang="es-ES" dirty="0">
                <a:effectLst/>
                <a:latin typeface="Segoe UI Web (West European)"/>
              </a:rPr>
              <a:t>Un mejor ejemplo podría ser: "Mayor acceso a los funcionarios del gobierno local por parte de los miembros de la comunidad" O "Mayor capacidad de respuesta de los funcionarios del gobierno local": ambos son resultados más tangibles que se pueden medir. </a:t>
            </a:r>
          </a:p>
          <a:p>
            <a:pPr marL="171450" indent="-171450" eaLnBrk="1" hangingPunct="1">
              <a:buFont typeface="Arial" panose="020B0604020202020204" pitchFamily="34" charset="0"/>
              <a:buChar char="•"/>
            </a:pPr>
            <a:r>
              <a:rPr lang="es-ES" dirty="0">
                <a:effectLst/>
                <a:latin typeface="Segoe UI Web (West European)"/>
              </a:rPr>
              <a:t>En particular, es común durante la </a:t>
            </a:r>
            <a:r>
              <a:rPr lang="es-ES" b="1" dirty="0">
                <a:effectLst/>
                <a:latin typeface="Segoe UI Web (West European)"/>
              </a:rPr>
              <a:t>fase de desarrollo del indicador, </a:t>
            </a:r>
            <a:r>
              <a:rPr lang="es-ES" dirty="0">
                <a:effectLst/>
                <a:latin typeface="Segoe UI Web (West European)"/>
              </a:rPr>
              <a:t>descubrir que la declaración de resultados debe ser más precisa y alineada con los indicadores que se medirán. Esta es una parte normal y útil de la fase de desarrollo del Marco de Resultados. Los indicadores son una forma de probar y refinar el marco para que sea lo más claro y preciso posible.</a:t>
            </a:r>
            <a:endParaRPr lang="en-US" altLang="en-US" dirty="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AE929141-98E3-4E1F-94C7-A6FE6BA6CD3B}" type="slidenum">
              <a:rPr lang="en-US" altLang="en-US" sz="1200" smtClean="0"/>
              <a:pPr/>
              <a:t>35</a:t>
            </a:fld>
            <a:endParaRPr lang="en-US"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dirty="0">
                <a:effectLst/>
                <a:latin typeface="Segoe UI Web (West European)"/>
              </a:rPr>
              <a:t>Hagamos un ejercicio para ver qué tan bien entiendes las características de una buena declaración de resultados. </a:t>
            </a:r>
          </a:p>
          <a:p>
            <a:pPr marL="171450" indent="-171450">
              <a:buFont typeface="Arial" panose="020B0604020202020204" pitchFamily="34" charset="0"/>
              <a:buChar char="•"/>
            </a:pPr>
            <a:r>
              <a:rPr lang="es-ES" dirty="0">
                <a:effectLst/>
                <a:latin typeface="Segoe UI Web (West European)"/>
              </a:rPr>
              <a:t>Leeré cada declaración. Pausa la grabación después de cada una para decidir si crees que la declaración de resultados es buena o mala, y por qué piensas eso. Presione reproducir para escuchar la respuesta después de cada uno. </a:t>
            </a:r>
          </a:p>
          <a:p>
            <a:pPr marL="0" indent="0">
              <a:buFont typeface="Arial" panose="020B0604020202020204" pitchFamily="34" charset="0"/>
              <a:buNone/>
            </a:pPr>
            <a:endParaRPr lang="es-ES" dirty="0">
              <a:effectLst/>
              <a:latin typeface="Segoe UI Web (West European)"/>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1) </a:t>
            </a:r>
            <a:r>
              <a:rPr lang="es-ES_tradnl" dirty="0"/>
              <a:t>Comités comunitarios de Trabajo Infantil establecidos</a:t>
            </a:r>
            <a:r>
              <a:rPr lang="es-ES_tradnl" dirty="0">
                <a:solidFill>
                  <a:schemeClr val="accent6">
                    <a:lumMod val="50000"/>
                  </a:schemeClr>
                </a:solidFill>
                <a:effectLst/>
                <a:latin typeface="+mn-lt"/>
              </a:rPr>
              <a:t> </a:t>
            </a:r>
            <a:r>
              <a:rPr lang="es-ES" dirty="0">
                <a:effectLst/>
                <a:latin typeface="Segoe UI Web (West European)"/>
              </a:rPr>
              <a:t>. ¿Es esto bueno o malo? ¿Por qué? </a:t>
            </a:r>
          </a:p>
          <a:p>
            <a:pPr marL="457200" lvl="1" indent="0">
              <a:buFont typeface="Arial" panose="020B0604020202020204" pitchFamily="34" charset="0"/>
              <a:buNone/>
            </a:pPr>
            <a:r>
              <a:rPr lang="es-ES" dirty="0">
                <a:effectLst/>
                <a:latin typeface="Segoe UI Web (West European)"/>
              </a:rPr>
              <a:t>	Está bien. Es uni-ninivel y unidimensional, preciso y medible </a:t>
            </a:r>
          </a:p>
          <a:p>
            <a:pPr marL="457200" lvl="1" indent="0">
              <a:buFont typeface="Arial" panose="020B0604020202020204" pitchFamily="34" charset="0"/>
              <a:buNone/>
            </a:pPr>
            <a:endParaRPr lang="es-ES" dirty="0">
              <a:effectLst/>
              <a:latin typeface="Segoe UI Web (West European)"/>
            </a:endParaRPr>
          </a:p>
          <a:p>
            <a:pPr marL="628650" marR="0" lvl="1" indent="-171450" algn="l" defTabSz="914400" rtl="0" eaLnBrk="1" fontAlgn="auto" latinLnBrk="0" hangingPunct="1">
              <a:lnSpc>
                <a:spcPct val="110000"/>
              </a:lnSpc>
              <a:spcBef>
                <a:spcPts val="1000"/>
              </a:spcBef>
              <a:spcAft>
                <a:spcPct val="50000"/>
              </a:spcAft>
              <a:buClrTx/>
              <a:buSzTx/>
              <a:buFont typeface="Arial" panose="020B0604020202020204" pitchFamily="34" charset="0"/>
              <a:buChar char="•"/>
              <a:tabLst/>
              <a:defRPr/>
            </a:pPr>
            <a:r>
              <a:rPr lang="es-ES" dirty="0">
                <a:effectLst/>
                <a:latin typeface="Segoe UI Web (West European)"/>
              </a:rPr>
              <a:t>2) </a:t>
            </a:r>
            <a:r>
              <a:rPr kumimoji="0" lang="es-ES_tradnl"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Conocimientos y actitudes de los líderes comunitarios acerca de las leyes de trabajo infantil y derechos de los niños mejorados</a:t>
            </a:r>
            <a:r>
              <a:rPr lang="es-ES" dirty="0">
                <a:effectLst/>
                <a:latin typeface="Segoe UI Web (West European)"/>
              </a:rPr>
              <a:t>. ¿Bien? ¿Malo? ¿Por qué?</a:t>
            </a:r>
          </a:p>
          <a:p>
            <a:pPr marL="914400" lvl="2" indent="0">
              <a:buFont typeface="Arial" panose="020B0604020202020204" pitchFamily="34" charset="0"/>
              <a:buNone/>
            </a:pPr>
            <a:r>
              <a:rPr lang="es-ES" dirty="0">
                <a:effectLst/>
                <a:latin typeface="Segoe UI Web (West European)"/>
              </a:rPr>
              <a:t>Esto es malo. Es multidimensional: incluye tanto conocimientos mejorados como actitudes. También es probablemente multinivel porque a menudo tratamos de cambiar las actitudes aumentando el conocimiento de las personas sobre algo. Por lo tanto, este ejemplo será mejor como 2 resultados diferentes:</a:t>
            </a:r>
          </a:p>
          <a:p>
            <a:pPr marL="1543050" marR="0" lvl="3"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s-ES_tradnl" altLang="en-US" sz="1200" kern="1200" noProof="0" dirty="0">
                <a:solidFill>
                  <a:schemeClr val="tx1"/>
                </a:solidFill>
                <a:effectLst/>
                <a:latin typeface="Segoe UI Web (West European)"/>
                <a:ea typeface="+mn-ea"/>
                <a:cs typeface="+mn-cs"/>
              </a:rPr>
              <a:t>Mayor conciencia de los líderes comunitarios acerca de las leyes de trabajo y derechos infantiles </a:t>
            </a:r>
            <a:r>
              <a:rPr lang="es-ES" sz="1200" kern="1200" dirty="0">
                <a:solidFill>
                  <a:schemeClr val="tx1"/>
                </a:solidFill>
                <a:effectLst/>
                <a:latin typeface="Segoe UI Web (West European)"/>
                <a:ea typeface="+mn-ea"/>
                <a:cs typeface="+mn-cs"/>
              </a:rPr>
              <a:t> Y</a:t>
            </a:r>
          </a:p>
          <a:p>
            <a:pPr marL="1600200" marR="0" lvl="3"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_tradnl" altLang="en-US" sz="2300" b="0"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rPr>
              <a:t>Actitudes de los líderes comunitarios acerca de las leyes de trabajo y derechos infantiles mejoradas</a:t>
            </a:r>
          </a:p>
          <a:p>
            <a:pPr marL="3657600" lvl="8" indent="0">
              <a:buFont typeface="Arial" panose="020B0604020202020204" pitchFamily="34" charset="0"/>
              <a:buNone/>
            </a:pPr>
            <a:endParaRPr lang="es-ES" dirty="0">
              <a:effectLst/>
              <a:latin typeface="Segoe UI Web (West European)"/>
            </a:endParaRPr>
          </a:p>
          <a:p>
            <a:pPr marL="628650" marR="0" lvl="1" indent="-171450" algn="l" defTabSz="914400" rtl="0" eaLnBrk="1" fontAlgn="auto" latinLnBrk="0" hangingPunct="1">
              <a:lnSpc>
                <a:spcPct val="110000"/>
              </a:lnSpc>
              <a:spcBef>
                <a:spcPts val="1000"/>
              </a:spcBef>
              <a:spcAft>
                <a:spcPct val="50000"/>
              </a:spcAft>
              <a:buClrTx/>
              <a:buSzTx/>
              <a:buFont typeface="Arial" panose="020B0604020202020204" pitchFamily="34" charset="0"/>
              <a:buChar char="•"/>
              <a:tabLst/>
              <a:defRPr/>
            </a:pPr>
            <a:r>
              <a:rPr lang="es-ES" dirty="0">
                <a:effectLst/>
                <a:latin typeface="Segoe UI Web (West European)"/>
              </a:rPr>
              <a:t>3) </a:t>
            </a:r>
            <a:r>
              <a:rPr kumimoji="0" lang="es-ES_tradnl"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Mejores políticas de formación profesional promovidas.</a:t>
            </a:r>
            <a:endParaRPr kumimoji="0" lang="es-ES" altLang="en-US" sz="2600" b="0" i="0" u="none" strike="noStrike" kern="1200" cap="none" spc="0" normalizeH="0" baseline="0" noProof="0" dirty="0">
              <a:ln>
                <a:noFill/>
              </a:ln>
              <a:solidFill>
                <a:prstClr val="black"/>
              </a:solidFill>
              <a:effectLst/>
              <a:uLnTx/>
              <a:uFillTx/>
              <a:latin typeface="Segoe UI Web (West European)"/>
              <a:ea typeface="+mn-ea"/>
              <a:cs typeface="+mn-cs"/>
            </a:endParaRPr>
          </a:p>
          <a:p>
            <a:pPr marL="914400" marR="0" lvl="2" indent="0" algn="l" defTabSz="914400" rtl="0" eaLnBrk="1" fontAlgn="auto" latinLnBrk="0" hangingPunct="1">
              <a:lnSpc>
                <a:spcPct val="110000"/>
              </a:lnSpc>
              <a:spcBef>
                <a:spcPts val="1000"/>
              </a:spcBef>
              <a:spcAft>
                <a:spcPct val="50000"/>
              </a:spcAft>
              <a:buClrTx/>
              <a:buSzTx/>
              <a:buFont typeface="Arial" panose="020B0604020202020204" pitchFamily="34" charset="0"/>
              <a:buNone/>
              <a:tabLst/>
              <a:defRPr/>
            </a:pPr>
            <a:r>
              <a:rPr lang="es-ES" dirty="0">
                <a:effectLst/>
                <a:latin typeface="Segoe UI Web (West European)"/>
              </a:rPr>
              <a:t>Este es un mal resultado porque es un proceso o actividad completada en lugar del logro del propósito deseado de las actividades promocionales. Sería mejor decirlo como: </a:t>
            </a:r>
          </a:p>
          <a:p>
            <a:pPr marL="914400" marR="0" lvl="2" indent="0" algn="l" defTabSz="914400" rtl="0" eaLnBrk="1" fontAlgn="auto" latinLnBrk="0" hangingPunct="1">
              <a:lnSpc>
                <a:spcPct val="110000"/>
              </a:lnSpc>
              <a:spcBef>
                <a:spcPts val="1000"/>
              </a:spcBef>
              <a:spcAft>
                <a:spcPct val="50000"/>
              </a:spcAft>
              <a:buClrTx/>
              <a:buSzTx/>
              <a:buFont typeface="Arial" panose="020B0604020202020204" pitchFamily="34" charset="0"/>
              <a:buNone/>
              <a:tabLst/>
              <a:defRPr/>
            </a:pPr>
            <a:endParaRPr lang="es-ES" dirty="0">
              <a:effectLst/>
              <a:latin typeface="Segoe UI Web (West European)"/>
            </a:endParaRPr>
          </a:p>
          <a:p>
            <a:pPr marL="1600200" marR="0" lvl="3"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_tradnl" altLang="en-US" sz="2300" b="0"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rPr>
              <a:t>Políticas de formación profesional mejoradas.</a:t>
            </a:r>
          </a:p>
          <a:p>
            <a:pPr marL="1600200" marR="0" lvl="3"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_tradnl" altLang="en-US" sz="2300" b="0"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rPr>
              <a:t>Mayor conciencia acerca de las nuevas políticas de formación profesional</a:t>
            </a:r>
            <a:endParaRPr lang="en-US" altLang="en-US" dirty="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26B465F5-A5B0-474C-99B1-E4AFE5D86917}" type="slidenum">
              <a:rPr lang="en-US" altLang="en-US" sz="1200" smtClean="0"/>
              <a:pPr/>
              <a:t>36</a:t>
            </a:fld>
            <a:endParaRPr lang="en-US"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dirty="0">
                <a:effectLst/>
                <a:latin typeface="Segoe UI Web (West European)"/>
              </a:rPr>
              <a:t>4) </a:t>
            </a:r>
            <a:r>
              <a:rPr kumimoji="0" lang="es-ES_tradnl"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Mayor ingreso y ahorros familiares a través de mayor acceso al financiamiento y capacitaciones</a:t>
            </a:r>
            <a:endParaRPr lang="es-ES" dirty="0">
              <a:effectLst/>
              <a:latin typeface="Segoe UI Web (West European)"/>
            </a:endParaRPr>
          </a:p>
          <a:p>
            <a:pPr marL="457200" lvl="1" indent="0">
              <a:buFont typeface="Arial" panose="020B0604020202020204" pitchFamily="34" charset="0"/>
              <a:buNone/>
            </a:pPr>
            <a:r>
              <a:rPr lang="es-ES" dirty="0">
                <a:effectLst/>
                <a:latin typeface="Segoe UI Web (West European)"/>
              </a:rPr>
              <a:t>Si adivinaste mal porque es multinivel, tienes razón. La palabra "a través" es el regalo. Debe dividirse en dos resultados. </a:t>
            </a:r>
          </a:p>
          <a:p>
            <a:pPr marL="1143000" marR="0" lvl="2"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_tradnl" altLang="en-US" sz="2400" b="0"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rPr>
              <a:t>Mayor ingreso y ahorros familiares </a:t>
            </a:r>
          </a:p>
          <a:p>
            <a:pPr marL="1143000" marR="0" lvl="2"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s-ES_tradnl" altLang="en-US" sz="2400" b="0"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rPr>
              <a:t>Mayor acceso al servicio de financiamiento para los miembros del hogar</a:t>
            </a:r>
          </a:p>
          <a:p>
            <a:pPr marL="1828800" lvl="4" indent="0">
              <a:buFont typeface="Arial" panose="020B0604020202020204" pitchFamily="34" charset="0"/>
              <a:buNone/>
            </a:pPr>
            <a:endParaRPr lang="es-ES" dirty="0">
              <a:effectLst/>
              <a:latin typeface="Segoe UI Web (West European)"/>
            </a:endParaRPr>
          </a:p>
          <a:p>
            <a:pPr marL="171450" lvl="0" indent="-171450">
              <a:buFont typeface="Arial" panose="020B0604020202020204" pitchFamily="34" charset="0"/>
              <a:buChar char="•"/>
            </a:pPr>
            <a:r>
              <a:rPr lang="es-ES" dirty="0">
                <a:effectLst/>
                <a:latin typeface="Segoe UI Web (West European)"/>
              </a:rPr>
              <a:t>5) </a:t>
            </a:r>
            <a:r>
              <a:rPr kumimoji="0" lang="es-ES_tradnl" sz="2600" b="0" i="0" u="none" strike="noStrike" kern="1200" cap="none" spc="0" normalizeH="0" baseline="0" noProof="0" dirty="0">
                <a:ln>
                  <a:noFill/>
                </a:ln>
                <a:solidFill>
                  <a:prstClr val="black"/>
                </a:solidFill>
                <a:effectLst/>
                <a:uLnTx/>
                <a:uFillTx/>
                <a:latin typeface="Calibri" panose="020F0502020204030204"/>
                <a:ea typeface="+mn-ea"/>
                <a:cs typeface="+mn-cs"/>
              </a:rPr>
              <a:t>Nivel de vida satisfactorio de los beneficiarios de enfoque. </a:t>
            </a:r>
            <a:r>
              <a:rPr lang="es-ES" dirty="0">
                <a:effectLst/>
                <a:latin typeface="Segoe UI Web (West European)"/>
              </a:rPr>
              <a:t>¿Bueno o malo? </a:t>
            </a:r>
          </a:p>
          <a:p>
            <a:pPr marL="457200" lvl="1" indent="0">
              <a:buFont typeface="Arial" panose="020B0604020202020204" pitchFamily="34" charset="0"/>
              <a:buNone/>
            </a:pPr>
            <a:r>
              <a:rPr lang="es-ES" dirty="0">
                <a:effectLst/>
                <a:latin typeface="Segoe UI Web (West European)"/>
              </a:rPr>
              <a:t>¿Qué significa exactamente "satisfactorio"? Es subjetivo y, por lo tanto, difícil de medir de manera consistente. La revisión a "</a:t>
            </a:r>
            <a:r>
              <a:rPr kumimoji="0" lang="es-ES_tradnl" sz="2400" b="0"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rPr>
              <a:t>Beneficiarios de enfoque obtienen un mejor nivel de vida</a:t>
            </a:r>
            <a:r>
              <a:rPr lang="es-ES" dirty="0">
                <a:effectLst/>
                <a:latin typeface="Segoe UI Web (West European)"/>
              </a:rPr>
              <a:t>" dejaría claro lo que significa "satisfactorio" y facilitaría la medición.</a:t>
            </a:r>
          </a:p>
          <a:p>
            <a:pPr marL="457200" lvl="1" indent="0">
              <a:buFont typeface="Arial" panose="020B0604020202020204" pitchFamily="34" charset="0"/>
              <a:buNone/>
            </a:pPr>
            <a:endParaRPr lang="es-ES" dirty="0">
              <a:effectLst/>
              <a:latin typeface="Segoe UI Web (West European)"/>
            </a:endParaRPr>
          </a:p>
          <a:p>
            <a:pPr marL="171450" marR="0" lvl="0" indent="-1714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s-ES" dirty="0">
                <a:effectLst/>
                <a:latin typeface="Segoe UI Web (West European)"/>
              </a:rPr>
              <a:t>6) </a:t>
            </a:r>
            <a:r>
              <a:rPr kumimoji="0" lang="es-ES_tradnl" sz="2600" b="0" i="0" u="none" strike="noStrike" kern="1200" cap="none" spc="0" normalizeH="0" baseline="0" noProof="0" dirty="0">
                <a:ln>
                  <a:noFill/>
                </a:ln>
                <a:solidFill>
                  <a:prstClr val="black"/>
                </a:solidFill>
                <a:effectLst/>
                <a:uLnTx/>
                <a:uFillTx/>
                <a:latin typeface="Calibri" panose="020F0502020204030204"/>
                <a:ea typeface="+mn-ea"/>
                <a:cs typeface="+mn-cs"/>
              </a:rPr>
              <a:t>Capacitar al personal del Ministerio en metodologías para el análisis de políticas. </a:t>
            </a:r>
            <a:r>
              <a:rPr lang="es-ES" dirty="0">
                <a:effectLst/>
                <a:latin typeface="Segoe UI Web (West European)"/>
              </a:rPr>
              <a:t>¿Buenos o malos?</a:t>
            </a:r>
          </a:p>
          <a:p>
            <a:pPr marL="685800"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s-ES" dirty="0">
                <a:effectLst/>
                <a:latin typeface="Segoe UI Web (West European)"/>
              </a:rPr>
              <a:t>Esto es malo porque es una actividad, no un resultado. El resultado que la actividad pretende alcanzar podría ser: "</a:t>
            </a:r>
            <a:r>
              <a:rPr kumimoji="0" lang="es-ES_tradnl" sz="2400" b="0"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rPr>
              <a:t>Personal del Ministerio mejora sus competencias en cuanto a metodologías para el análisis de política</a:t>
            </a:r>
            <a:r>
              <a:rPr lang="es-ES" dirty="0">
                <a:effectLst/>
                <a:latin typeface="Segoe UI Web (West European)"/>
              </a:rPr>
              <a:t>s"</a:t>
            </a:r>
          </a:p>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055A150D-C614-42BB-A1C1-B16B164FF87A}" type="slidenum">
              <a:rPr lang="en-US" altLang="en-US" sz="1200" smtClean="0"/>
              <a:pPr/>
              <a:t>37</a:t>
            </a:fld>
            <a:endParaRPr lang="en-US"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auto" latinLnBrk="0" hangingPunct="1">
              <a:lnSpc>
                <a:spcPct val="110000"/>
              </a:lnSpc>
              <a:spcBef>
                <a:spcPts val="1000"/>
              </a:spcBef>
              <a:spcAft>
                <a:spcPct val="5000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prstClr val="black"/>
                </a:solidFill>
                <a:effectLst/>
                <a:uLnTx/>
                <a:uFillTx/>
                <a:latin typeface="Segoe UI Web (West European)"/>
                <a:ea typeface="+mn-ea"/>
                <a:cs typeface="+mn-cs"/>
              </a:rPr>
              <a:t>7) </a:t>
            </a:r>
            <a:r>
              <a:rPr kumimoji="0" lang="es-ES_tradnl" sz="2200" b="0" i="0" u="none" strike="noStrike" kern="1200" cap="none" spc="0" normalizeH="0" baseline="0" noProof="0" dirty="0">
                <a:ln>
                  <a:noFill/>
                </a:ln>
                <a:solidFill>
                  <a:prstClr val="black"/>
                </a:solidFill>
                <a:effectLst/>
                <a:uLnTx/>
                <a:uFillTx/>
                <a:latin typeface="Calibri" panose="020F0502020204030204"/>
                <a:ea typeface="+mn-ea"/>
                <a:cs typeface="+mn-cs"/>
              </a:rPr>
              <a:t>Asociaciones del trabajo infantil locales incrementan su capacidad para gerenciar programas de prevención del trabajo de menores y para abogar por el fortalecimiento de las leyes laborales infantiles. </a:t>
            </a:r>
            <a:r>
              <a:rPr lang="es-ES" dirty="0">
                <a:effectLst/>
                <a:latin typeface="Segoe UI Web (West European)"/>
              </a:rPr>
              <a:t>¿Bueno o malo? </a:t>
            </a:r>
          </a:p>
          <a:p>
            <a:pPr marL="914400" marR="0" lvl="2" indent="0" algn="l" defTabSz="914400" rtl="0" eaLnBrk="1" fontAlgn="auto" latinLnBrk="0" hangingPunct="1">
              <a:lnSpc>
                <a:spcPct val="120000"/>
              </a:lnSpc>
              <a:spcBef>
                <a:spcPts val="0"/>
              </a:spcBef>
              <a:spcAft>
                <a:spcPct val="50000"/>
              </a:spcAft>
              <a:buClrTx/>
              <a:buSzTx/>
              <a:buFont typeface="Arial" panose="020B0604020202020204" pitchFamily="34" charset="0"/>
              <a:buNone/>
              <a:tabLst/>
              <a:defRPr/>
            </a:pPr>
            <a:r>
              <a:rPr lang="es-ES" dirty="0">
                <a:effectLst/>
                <a:latin typeface="Segoe UI Web (West European)"/>
              </a:rPr>
              <a:t>Esto es malo porque es multidimensional. Una es la capacidad de administrar programas de prevención del trabajo infantil y la otra es la capacidad de abogar por leyes de trabajo infantil fortalecidas. Probablemente sea mejor separarlos en dos resultados. </a:t>
            </a:r>
          </a:p>
          <a:p>
            <a:pPr marL="914400" marR="0" lvl="2" indent="0" algn="l" defTabSz="914400" rtl="0" eaLnBrk="1" fontAlgn="auto" latinLnBrk="0" hangingPunct="1">
              <a:lnSpc>
                <a:spcPct val="120000"/>
              </a:lnSpc>
              <a:spcBef>
                <a:spcPts val="0"/>
              </a:spcBef>
              <a:spcAft>
                <a:spcPct val="50000"/>
              </a:spcAft>
              <a:buClrTx/>
              <a:buSzTx/>
              <a:buFont typeface="Arial" panose="020B0604020202020204" pitchFamily="34" charset="0"/>
              <a:buNone/>
              <a:tabLst/>
              <a:defRPr/>
            </a:pPr>
            <a:endParaRPr lang="es-ES" dirty="0">
              <a:effectLst/>
              <a:latin typeface="Segoe UI Web (West European)"/>
            </a:endParaRPr>
          </a:p>
          <a:p>
            <a:pPr marL="1543050" marR="0" lvl="3" indent="-171450" algn="l" defTabSz="914400" rtl="0" eaLnBrk="1" fontAlgn="auto" latinLnBrk="0" hangingPunct="1">
              <a:lnSpc>
                <a:spcPct val="120000"/>
              </a:lnSpc>
              <a:spcBef>
                <a:spcPts val="0"/>
              </a:spcBef>
              <a:spcAft>
                <a:spcPct val="50000"/>
              </a:spcAft>
              <a:buClrTx/>
              <a:buSzTx/>
              <a:buFont typeface="Arial" panose="020B0604020202020204" pitchFamily="34" charset="0"/>
              <a:buChar char="•"/>
              <a:tabLst/>
              <a:defRPr/>
            </a:pPr>
            <a:r>
              <a:rPr kumimoji="0" lang="es-ES_tradnl" sz="2200" b="0"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rPr>
              <a:t>Asociaciones del trabajo infantil locales incrementan su capacidad para gerenciar programas de prevención del trabajo de menores </a:t>
            </a:r>
          </a:p>
          <a:p>
            <a:pPr marL="1543050" marR="0" lvl="3" indent="-171450" algn="l" defTabSz="914400" rtl="0" eaLnBrk="1" fontAlgn="auto" latinLnBrk="0" hangingPunct="1">
              <a:lnSpc>
                <a:spcPct val="120000"/>
              </a:lnSpc>
              <a:spcBef>
                <a:spcPts val="0"/>
              </a:spcBef>
              <a:spcAft>
                <a:spcPct val="50000"/>
              </a:spcAft>
              <a:buClrTx/>
              <a:buSzTx/>
              <a:buFont typeface="Arial" panose="020B0604020202020204" pitchFamily="34" charset="0"/>
              <a:buChar char="•"/>
              <a:tabLst/>
              <a:defRPr/>
            </a:pPr>
            <a:r>
              <a:rPr lang="es-ES" dirty="0">
                <a:effectLst/>
                <a:latin typeface="Segoe UI Web (West European)"/>
              </a:rPr>
              <a:t>Aumento de la capacidad de las asociaciones locales de trabajo infantil para abogar por el fortalecimiento de las leyes de trabajo infantil</a:t>
            </a:r>
          </a:p>
          <a:p>
            <a:pPr marL="1371600" marR="0" lvl="3" indent="0" algn="l" defTabSz="914400" rtl="0" eaLnBrk="1" fontAlgn="auto" latinLnBrk="0" hangingPunct="1">
              <a:lnSpc>
                <a:spcPct val="120000"/>
              </a:lnSpc>
              <a:spcBef>
                <a:spcPts val="0"/>
              </a:spcBef>
              <a:spcAft>
                <a:spcPct val="50000"/>
              </a:spcAft>
              <a:buClrTx/>
              <a:buSzTx/>
              <a:buFont typeface="Arial" panose="020B0604020202020204" pitchFamily="34" charset="0"/>
              <a:buNone/>
              <a:tabLst/>
              <a:defRPr/>
            </a:pPr>
            <a:endParaRPr lang="es-ES" dirty="0">
              <a:effectLst/>
              <a:latin typeface="Segoe UI Web (West European)"/>
            </a:endParaRPr>
          </a:p>
          <a:p>
            <a:pPr marL="342900" marR="0" lvl="0" indent="-342900" algn="l" defTabSz="914400" rtl="0" eaLnBrk="1" fontAlgn="auto" latinLnBrk="0" hangingPunct="1">
              <a:lnSpc>
                <a:spcPct val="110000"/>
              </a:lnSpc>
              <a:spcBef>
                <a:spcPts val="1000"/>
              </a:spcBef>
              <a:spcAft>
                <a:spcPct val="50000"/>
              </a:spcAft>
              <a:buClrTx/>
              <a:buSzTx/>
              <a:buFont typeface="Arial" panose="020B0604020202020204" pitchFamily="34" charset="0"/>
              <a:buChar char="•"/>
              <a:tabLst/>
              <a:defRPr/>
            </a:pPr>
            <a:r>
              <a:rPr kumimoji="0" lang="es-ES" sz="2200" b="0" i="0" u="none" strike="noStrike" kern="1200" cap="none" spc="0" normalizeH="0" baseline="0" dirty="0">
                <a:ln>
                  <a:noFill/>
                </a:ln>
                <a:solidFill>
                  <a:prstClr val="black"/>
                </a:solidFill>
                <a:effectLst/>
                <a:uLnTx/>
                <a:uFillTx/>
                <a:latin typeface="Segoe UI Web (West European)"/>
                <a:ea typeface="+mn-ea"/>
                <a:cs typeface="+mn-cs"/>
              </a:rPr>
              <a:t> 8) Último ejemplo. </a:t>
            </a:r>
            <a:r>
              <a:rPr kumimoji="0" lang="es-ES_tradnl" sz="2200" b="0" i="0" u="none" strike="noStrike" kern="1200" cap="none" spc="0" normalizeH="0" baseline="0" noProof="0" dirty="0">
                <a:ln>
                  <a:noFill/>
                </a:ln>
                <a:solidFill>
                  <a:prstClr val="black"/>
                </a:solidFill>
                <a:effectLst/>
                <a:uLnTx/>
                <a:uFillTx/>
                <a:latin typeface="Calibri" panose="020F0502020204030204"/>
                <a:ea typeface="+mn-ea"/>
                <a:cs typeface="+mn-cs"/>
              </a:rPr>
              <a:t>Beneficiarios de enfoque aumentan su asistencia a la escuela </a:t>
            </a:r>
            <a:r>
              <a:rPr kumimoji="0" lang="es-ES" sz="2200" b="0" i="0" u="none" strike="noStrike" kern="1200" cap="none" spc="0" normalizeH="0" baseline="0" dirty="0">
                <a:ln>
                  <a:noFill/>
                </a:ln>
                <a:solidFill>
                  <a:prstClr val="black"/>
                </a:solidFill>
                <a:effectLst/>
                <a:uLnTx/>
                <a:uFillTx/>
                <a:latin typeface="Segoe UI Web (West European)"/>
                <a:ea typeface="+mn-ea"/>
                <a:cs typeface="+mn-cs"/>
              </a:rPr>
              <a:t>¿Es este un resultado bueno o malo? </a:t>
            </a:r>
          </a:p>
          <a:p>
            <a:pPr marL="0" marR="0" lvl="0" indent="0" algn="l" defTabSz="914400" rtl="0" eaLnBrk="1" fontAlgn="auto" latinLnBrk="0" hangingPunct="1">
              <a:lnSpc>
                <a:spcPct val="110000"/>
              </a:lnSpc>
              <a:spcBef>
                <a:spcPts val="1000"/>
              </a:spcBef>
              <a:spcAft>
                <a:spcPct val="50000"/>
              </a:spcAft>
              <a:buClrTx/>
              <a:buSzTx/>
              <a:buFont typeface="Arial" panose="020B0604020202020204" pitchFamily="34" charset="0"/>
              <a:buNone/>
              <a:tabLst/>
              <a:defRPr/>
            </a:pPr>
            <a:r>
              <a:rPr kumimoji="0" lang="es-ES" sz="2200" b="0" i="0" u="none" strike="noStrike" kern="1200" cap="none" spc="0" normalizeH="0" baseline="0" dirty="0">
                <a:ln>
                  <a:noFill/>
                </a:ln>
                <a:solidFill>
                  <a:prstClr val="black"/>
                </a:solidFill>
                <a:effectLst/>
                <a:uLnTx/>
                <a:uFillTx/>
                <a:latin typeface="Segoe UI Web (West European)"/>
                <a:ea typeface="+mn-ea"/>
                <a:cs typeface="+mn-cs"/>
              </a:rPr>
              <a:t>	Está bien. Es uni-nivel, unidimensional, medible y preciso. </a:t>
            </a:r>
            <a:endParaRPr kumimoji="0" lang="en-US" altLang="en-US" sz="2200" b="0" i="0" u="none" strike="noStrike" kern="1200" cap="none" spc="0" normalizeH="0" baseline="0" dirty="0">
              <a:ln>
                <a:noFill/>
              </a:ln>
              <a:solidFill>
                <a:prstClr val="black"/>
              </a:solidFill>
              <a:effectLst/>
              <a:uLnTx/>
              <a:uFillTx/>
              <a:latin typeface="Segoe UI Web (West European)"/>
              <a:ea typeface="+mn-ea"/>
              <a:cs typeface="+mn-cs"/>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CA3EA524-CEF8-4081-A77D-ACA73D20011B}" type="slidenum">
              <a:rPr lang="en-US" altLang="en-US" sz="1200" smtClean="0"/>
              <a:pPr/>
              <a:t>38</a:t>
            </a:fld>
            <a:endParaRPr lang="en-US"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Ahora que tenemos una mejor comprensión de cómo desarrollar una buena declaración de resultados, discutiremos cómo construir un marco de resultados con una fuerte lógica causal. </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39</a:t>
            </a:fld>
            <a:endParaRPr lang="en-US" dirty="0"/>
          </a:p>
        </p:txBody>
      </p:sp>
    </p:spTree>
    <p:extLst>
      <p:ext uri="{BB962C8B-B14F-4D97-AF65-F5344CB8AC3E}">
        <p14:creationId xmlns:p14="http://schemas.microsoft.com/office/powerpoint/2010/main" val="132955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Esta sesión debe durar aproximadamente una hora y cubrirá los siguientes temas: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Visión general de la Teoría del Cambio y Marcos de Resultados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Investigación y Análisis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Declaraciones de resultados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Pensamiento causal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Desarrollo de un marco de resultados completo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Mapeo de actividades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Revisión de un marco de resultados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Desarrollo de la narrativa para el marco de resultados </a:t>
            </a:r>
          </a:p>
          <a:p>
            <a:endParaRPr lang="en-US" dirty="0"/>
          </a:p>
        </p:txBody>
      </p:sp>
    </p:spTree>
    <p:extLst>
      <p:ext uri="{BB962C8B-B14F-4D97-AF65-F5344CB8AC3E}">
        <p14:creationId xmlns:p14="http://schemas.microsoft.com/office/powerpoint/2010/main" val="4213133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dirty="0">
                <a:effectLst/>
                <a:latin typeface="Segoe UI Web (West European)"/>
              </a:rPr>
              <a:t>Los marcos de resultados se basan en una comprensión de la lógica causal entre los resultados. El marco visualiza las relaciones "si-entonces" entre los resultados en la teoría del cambio. </a:t>
            </a:r>
          </a:p>
          <a:p>
            <a:pPr marL="171450" indent="-171450">
              <a:buFont typeface="Arial" panose="020B0604020202020204" pitchFamily="34" charset="0"/>
              <a:buChar char="•"/>
            </a:pPr>
            <a:r>
              <a:rPr lang="es-ES" dirty="0">
                <a:effectLst/>
                <a:latin typeface="Segoe UI Web (West European)"/>
              </a:rPr>
              <a:t>Por ejemplo: </a:t>
            </a:r>
          </a:p>
          <a:p>
            <a:pPr marL="1085850" lvl="2" indent="-171450">
              <a:buFont typeface="Arial" panose="020B0604020202020204" pitchFamily="34" charset="0"/>
              <a:buChar char="•"/>
            </a:pPr>
            <a:r>
              <a:rPr lang="es-ES" dirty="0">
                <a:effectLst/>
                <a:latin typeface="Segoe UI Web (West European)"/>
              </a:rPr>
              <a:t>SI se capacita a los maestros, ENTONCES los niños aprenderán más </a:t>
            </a:r>
          </a:p>
          <a:p>
            <a:pPr marL="1085850" lvl="2" indent="-171450">
              <a:buFont typeface="Arial" panose="020B0604020202020204" pitchFamily="34" charset="0"/>
              <a:buChar char="•"/>
            </a:pPr>
            <a:r>
              <a:rPr lang="es-ES" dirty="0">
                <a:effectLst/>
                <a:latin typeface="Segoe UI Web (West European)"/>
              </a:rPr>
              <a:t>SI se vacunan los niños, ENTONCES habrá menos muertes </a:t>
            </a:r>
          </a:p>
          <a:p>
            <a:pPr marL="1085850" lvl="2" indent="-171450">
              <a:buFont typeface="Arial" panose="020B0604020202020204" pitchFamily="34" charset="0"/>
              <a:buChar char="•"/>
            </a:pPr>
            <a:r>
              <a:rPr lang="es-ES" dirty="0">
                <a:effectLst/>
                <a:latin typeface="Segoe UI Web (West European)"/>
              </a:rPr>
              <a:t>SI se aplican las leyes de trabajo infantil, ENTONCES habrá menos niños en trabajo infantil</a:t>
            </a:r>
          </a:p>
          <a:p>
            <a:pPr marL="171450" indent="-171450">
              <a:buFont typeface="Arial" panose="020B0604020202020204" pitchFamily="34" charset="0"/>
              <a:buChar char="•"/>
            </a:pPr>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5E8877F-314B-40F7-97AE-0D17E7414166}" type="slidenum">
              <a:rPr lang="en-US" altLang="en-US" smtClean="0"/>
              <a:pPr>
                <a:spcBef>
                  <a:spcPct val="0"/>
                </a:spcBef>
              </a:pPr>
              <a:t>40</a:t>
            </a:fld>
            <a:endParaRPr lang="en-US" altLang="en-US" dirty="0"/>
          </a:p>
        </p:txBody>
      </p:sp>
    </p:spTree>
    <p:extLst>
      <p:ext uri="{BB962C8B-B14F-4D97-AF65-F5344CB8AC3E}">
        <p14:creationId xmlns:p14="http://schemas.microsoft.com/office/powerpoint/2010/main" val="2476915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dirty="0">
                <a:effectLst/>
                <a:latin typeface="Segoe UI Web (West European)"/>
              </a:rPr>
              <a:t>Aquí hay un ejemplo que muestra la cadena causal con la implementación de actividades planificadas que producen productos y aquellos productos que impulsan un conjunto de resultados iniciales. A su vez, estos impulsan un mayor nivel de resultados que conducen al logro de la meta y el objetivo del proyecto. </a:t>
            </a:r>
          </a:p>
          <a:p>
            <a:pPr marL="0" indent="0" eaLnBrk="1" hangingPunct="1">
              <a:buFont typeface="Arial" panose="020B0604020202020204" pitchFamily="34" charset="0"/>
              <a:buNone/>
            </a:pPr>
            <a:endParaRPr lang="es-ES" dirty="0">
              <a:effectLst/>
              <a:latin typeface="Segoe UI Web (West European)"/>
            </a:endParaRPr>
          </a:p>
          <a:p>
            <a:pPr marL="171450" indent="-171450" eaLnBrk="1" hangingPunct="1">
              <a:buFont typeface="Arial" panose="020B0604020202020204" pitchFamily="34" charset="0"/>
              <a:buChar char="•"/>
            </a:pPr>
            <a:r>
              <a:rPr lang="es-ES" dirty="0">
                <a:effectLst/>
                <a:latin typeface="Segoe UI Web (West European)"/>
              </a:rPr>
              <a:t>Veamos </a:t>
            </a:r>
            <a:r>
              <a:rPr kumimoji="0" lang="es-ES" sz="1200" b="0" i="0" u="none" strike="noStrike" kern="1200" cap="none" spc="0" normalizeH="0" baseline="0" noProof="0" dirty="0">
                <a:ln>
                  <a:noFill/>
                </a:ln>
                <a:solidFill>
                  <a:prstClr val="black"/>
                </a:solidFill>
                <a:effectLst/>
                <a:uLnTx/>
                <a:uFillTx/>
                <a:latin typeface="Segoe UI Web (West European)"/>
                <a:ea typeface="+mn-ea"/>
                <a:cs typeface="+mn-cs"/>
              </a:rPr>
              <a:t>en pantalla </a:t>
            </a:r>
            <a:r>
              <a:rPr lang="es-ES" dirty="0">
                <a:effectLst/>
                <a:latin typeface="Segoe UI Web (West European)"/>
              </a:rPr>
              <a:t>el ejemplo de una cadena causal que comienza con actividades planificadas y sube hasta el objetivo proyectivo.</a:t>
            </a:r>
          </a:p>
          <a:p>
            <a:pPr marL="171450" indent="-171450" eaLnBrk="1" hangingPunct="1">
              <a:buFont typeface="Arial" panose="020B0604020202020204" pitchFamily="34" charset="0"/>
              <a:buChar char="•"/>
            </a:pPr>
            <a:r>
              <a:rPr lang="es-ES" b="1" dirty="0">
                <a:effectLst/>
                <a:latin typeface="Segoe UI Web (West European)"/>
              </a:rPr>
              <a:t>Si</a:t>
            </a:r>
            <a:r>
              <a:rPr lang="es-ES" dirty="0">
                <a:effectLst/>
                <a:latin typeface="Segoe UI Web (West European)"/>
              </a:rPr>
              <a:t> el proyecto lleva a cabo capacitación sobre trabajo infantil en las comunidades objetivo, </a:t>
            </a:r>
            <a:r>
              <a:rPr lang="es-ES" b="1" dirty="0">
                <a:effectLst/>
                <a:latin typeface="Segoe UI Web (West European)"/>
              </a:rPr>
              <a:t>entonces,</a:t>
            </a:r>
            <a:r>
              <a:rPr lang="es-ES" dirty="0">
                <a:effectLst/>
                <a:latin typeface="Segoe UI Web (West European)"/>
              </a:rPr>
              <a:t> los miembros de la comunidad reciben capacitación sobre las leyes y prácticas laborales infantiles y,</a:t>
            </a:r>
          </a:p>
          <a:p>
            <a:pPr marL="171450" indent="-171450" eaLnBrk="1" hangingPunct="1">
              <a:buFont typeface="Arial" panose="020B0604020202020204" pitchFamily="34" charset="0"/>
              <a:buChar char="•"/>
            </a:pPr>
            <a:r>
              <a:rPr lang="es-ES" b="1" dirty="0">
                <a:effectLst/>
                <a:latin typeface="Segoe UI Web (West European)"/>
              </a:rPr>
              <a:t>Si </a:t>
            </a:r>
            <a:r>
              <a:rPr lang="es-ES" dirty="0">
                <a:effectLst/>
                <a:latin typeface="Segoe UI Web (West European)"/>
              </a:rPr>
              <a:t>están capacitados, </a:t>
            </a:r>
            <a:r>
              <a:rPr lang="es-ES" b="1" dirty="0">
                <a:effectLst/>
                <a:latin typeface="Segoe UI Web (West European)"/>
              </a:rPr>
              <a:t>entonces </a:t>
            </a:r>
            <a:r>
              <a:rPr lang="es-ES" dirty="0">
                <a:effectLst/>
                <a:latin typeface="Segoe UI Web (West European)"/>
              </a:rPr>
              <a:t>habrá una mayor conciencia de la comunidad sobre los impactos negativos del trabajo infantil y los pasos que pueden tomar para prevenirlo. </a:t>
            </a:r>
          </a:p>
          <a:p>
            <a:pPr marL="171450" indent="-171450" eaLnBrk="1" hangingPunct="1">
              <a:buFont typeface="Arial" panose="020B0604020202020204" pitchFamily="34" charset="0"/>
              <a:buChar char="•"/>
            </a:pPr>
            <a:r>
              <a:rPr lang="es-ES" b="1" dirty="0">
                <a:effectLst/>
                <a:latin typeface="Segoe UI Web (West European)"/>
              </a:rPr>
              <a:t>Si</a:t>
            </a:r>
            <a:r>
              <a:rPr lang="es-ES" dirty="0">
                <a:effectLst/>
                <a:latin typeface="Segoe UI Web (West European)"/>
              </a:rPr>
              <a:t> se aumenta la conciencia de la comunidad,</a:t>
            </a:r>
            <a:r>
              <a:rPr lang="es-ES" b="1" dirty="0">
                <a:effectLst/>
                <a:latin typeface="Segoe UI Web (West European)"/>
              </a:rPr>
              <a:t> entonces </a:t>
            </a:r>
            <a:r>
              <a:rPr lang="es-ES" dirty="0">
                <a:effectLst/>
                <a:latin typeface="Segoe UI Web (West European)"/>
              </a:rPr>
              <a:t>habrá una mayor acción comunitaria para prevenir el trabajo infantil. La acción comunitaria conducirá </a:t>
            </a:r>
            <a:r>
              <a:rPr lang="es-ES" b="1" dirty="0">
                <a:effectLst/>
                <a:latin typeface="Segoe UI Web (West European)"/>
              </a:rPr>
              <a:t>entonces</a:t>
            </a:r>
            <a:r>
              <a:rPr lang="es-ES" dirty="0">
                <a:effectLst/>
                <a:latin typeface="Segoe UI Web (West European)"/>
              </a:rPr>
              <a:t> a un número reducido de niños en trabajo infantil. </a:t>
            </a:r>
            <a:endParaRPr lang="en-US" altLang="en-US" dirty="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CFC91E71-6A4E-402F-B9E4-89DDF54F381D}" type="slidenum">
              <a:rPr lang="en-US" altLang="en-US" sz="1200" smtClean="0"/>
              <a:pPr/>
              <a:t>41</a:t>
            </a:fld>
            <a:endParaRPr lang="en-US"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B5A2BC8A-A65D-4A10-85CF-AF96DBD63428}" type="slidenum">
              <a:rPr lang="en-US" altLang="en-US" smtClean="0">
                <a:latin typeface="Arial" pitchFamily="34" charset="0"/>
                <a:cs typeface="Arial" pitchFamily="34" charset="0"/>
              </a:rPr>
              <a:pPr>
                <a:spcBef>
                  <a:spcPct val="0"/>
                </a:spcBef>
              </a:pPr>
              <a:t>42</a:t>
            </a:fld>
            <a:endParaRPr lang="en-US" altLang="en-US" dirty="0">
              <a:latin typeface="Arial" pitchFamily="34" charset="0"/>
              <a:cs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fontAlgn="base" latinLnBrk="0" hangingPunct="1">
              <a:buFont typeface="Arial" panose="020B0604020202020204" pitchFamily="34" charset="0"/>
              <a:buChar char="•"/>
            </a:pPr>
            <a:r>
              <a:rPr lang="es-ES" dirty="0">
                <a:effectLst/>
                <a:latin typeface="Segoe UI Web (West European)"/>
              </a:rPr>
              <a:t>Tomemos un momento para revisar las definiciones de los términos en la cadena causal. </a:t>
            </a:r>
          </a:p>
          <a:p>
            <a:pPr marL="171450" indent="-171450" rtl="0" eaLnBrk="1" fontAlgn="base" latinLnBrk="0" hangingPunct="1">
              <a:buFont typeface="Arial" panose="020B0604020202020204" pitchFamily="34" charset="0"/>
              <a:buChar char="•"/>
            </a:pPr>
            <a:r>
              <a:rPr lang="es-ES" dirty="0">
                <a:effectLst/>
                <a:latin typeface="Segoe UI Web (West European)"/>
              </a:rPr>
              <a:t>Empezando por la parte inferior: Tenemos "insumos", que son los principales recursos necesarios para llevar a cabo el proyecto (por ejemplo, fondos, recursos humanos y equipos). </a:t>
            </a:r>
          </a:p>
          <a:p>
            <a:pPr marL="171450" indent="-171450" rtl="0" eaLnBrk="1" fontAlgn="base" latinLnBrk="0" hangingPunct="1">
              <a:buFont typeface="Arial" panose="020B0604020202020204" pitchFamily="34" charset="0"/>
              <a:buChar char="•"/>
            </a:pPr>
            <a:r>
              <a:rPr lang="es-ES" dirty="0">
                <a:effectLst/>
                <a:latin typeface="Segoe UI Web (West European)"/>
              </a:rPr>
              <a:t>A continuación se presentan las "actividades", que son las acciones tomadas para producir productos específicos (por ejemplo, capacitaciones, asistencia técnica, acceso a subvenciones, suministros, etc.) </a:t>
            </a:r>
          </a:p>
          <a:p>
            <a:pPr marL="171450" indent="-171450" rtl="0" eaLnBrk="1" fontAlgn="base" latinLnBrk="0" hangingPunct="1">
              <a:buFont typeface="Arial" panose="020B0604020202020204" pitchFamily="34" charset="0"/>
              <a:buChar char="•"/>
            </a:pPr>
            <a:r>
              <a:rPr lang="es-ES" dirty="0">
                <a:effectLst/>
                <a:latin typeface="Segoe UI Web (West European)"/>
              </a:rPr>
              <a:t>Los "productos" están muy estrechamente relacionados con las actividades. Son el producto inmediato de una actividad. Por ejemplo, si la actividad es diseñar y ofrecer una clase de capacitación, los resultados directos serían clases de capacitación impartidas y personas capacitadas.</a:t>
            </a:r>
          </a:p>
          <a:p>
            <a:pPr marL="171450" indent="-171450" rtl="0" eaLnBrk="1" fontAlgn="base" latinLnBrk="0" hangingPunct="1">
              <a:buFont typeface="Arial" panose="020B0604020202020204" pitchFamily="34" charset="0"/>
              <a:buChar char="•"/>
            </a:pPr>
            <a:r>
              <a:rPr lang="es-ES" dirty="0">
                <a:effectLst/>
                <a:latin typeface="Segoe UI Web (West European)"/>
              </a:rPr>
              <a:t>"resultados y </a:t>
            </a:r>
            <a:r>
              <a:rPr lang="es-ES" dirty="0" err="1">
                <a:effectLst/>
                <a:latin typeface="Segoe UI Web (West European)"/>
              </a:rPr>
              <a:t>subresultados</a:t>
            </a:r>
            <a:r>
              <a:rPr lang="es-ES" dirty="0">
                <a:effectLst/>
                <a:latin typeface="Segoe UI Web (West European)"/>
              </a:rPr>
              <a:t>" son cambios en las condiciones, actitudes, conocimientos, habilidades, acceso a recursos y oportunidades, etc. </a:t>
            </a:r>
          </a:p>
          <a:p>
            <a:pPr marL="171450" indent="-171450" rtl="0" eaLnBrk="1" fontAlgn="base" latinLnBrk="0" hangingPunct="1">
              <a:buFont typeface="Arial" panose="020B0604020202020204" pitchFamily="34" charset="0"/>
              <a:buChar char="•"/>
            </a:pPr>
            <a:r>
              <a:rPr lang="es-ES" dirty="0">
                <a:effectLst/>
                <a:latin typeface="Segoe UI Web (West European)"/>
              </a:rPr>
              <a:t>"Objetivo del proyecto" - Resultado más ambicioso por el cual el proyecto está dispuesto a rendir cuentas por lograr (por ejemplo, Reducción del trabajo infantil) </a:t>
            </a:r>
          </a:p>
          <a:p>
            <a:pPr marL="171450" indent="-171450" rtl="0" eaLnBrk="1" fontAlgn="base" latinLnBrk="0" hangingPunct="1">
              <a:buFont typeface="Arial" panose="020B0604020202020204" pitchFamily="34" charset="0"/>
              <a:buChar char="•"/>
            </a:pPr>
            <a:r>
              <a:rPr lang="es-ES" dirty="0">
                <a:effectLst/>
                <a:latin typeface="Segoe UI Web (West European)"/>
              </a:rPr>
              <a:t>Nótese también que durante esta capacitación se utiliza la noción/término más genérico de "resultado(s)" que abarca productos, </a:t>
            </a:r>
            <a:r>
              <a:rPr lang="es-ES" dirty="0" err="1">
                <a:effectLst/>
                <a:latin typeface="Segoe UI Web (West European)"/>
              </a:rPr>
              <a:t>subresultados</a:t>
            </a:r>
            <a:r>
              <a:rPr lang="es-ES" dirty="0">
                <a:effectLst/>
                <a:latin typeface="Segoe UI Web (West European)"/>
              </a:rPr>
              <a:t>, resultados y objetivos. </a:t>
            </a:r>
            <a:endParaRPr lang="en-US" sz="1200" b="0" i="0" u="none" strike="noStrike" kern="1200" baseline="0" dirty="0">
              <a:solidFill>
                <a:schemeClr val="tx1"/>
              </a:solidFill>
              <a:effectLst/>
              <a:latin typeface="+mn-lt"/>
              <a:ea typeface="ＭＳ Ｐゴシック" charset="-128"/>
              <a:cs typeface="ＭＳ Ｐゴシック" charset="-128"/>
            </a:endParaRPr>
          </a:p>
          <a:p>
            <a:pPr rtl="0" eaLnBrk="1" fontAlgn="base" latinLnBrk="0" hangingPunct="1"/>
            <a:endParaRPr lang="en-US" sz="1200" b="0" i="0" u="none" strike="noStrike" kern="1200" dirty="0">
              <a:solidFill>
                <a:schemeClr val="tx1"/>
              </a:solidFill>
              <a:effectLst/>
              <a:latin typeface="+mn-lt"/>
              <a:ea typeface="ＭＳ Ｐゴシック" charset="-128"/>
              <a:cs typeface="ＭＳ Ｐゴシック" charset="-128"/>
            </a:endParaRPr>
          </a:p>
          <a:p>
            <a:pPr eaLnBrk="1" hangingPunct="1"/>
            <a:endParaRPr lang="en-US" altLang="en-US" dirty="0">
              <a:cs typeface="Arial" pitchFamily="34" charset="0"/>
            </a:endParaRPr>
          </a:p>
        </p:txBody>
      </p:sp>
    </p:spTree>
    <p:extLst>
      <p:ext uri="{BB962C8B-B14F-4D97-AF65-F5344CB8AC3E}">
        <p14:creationId xmlns:p14="http://schemas.microsoft.com/office/powerpoint/2010/main" val="1948974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43</a:t>
            </a:fld>
            <a:endParaRPr lang="en-US" altLang="en-US" sz="1200" dirty="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Ahora vamos a practicar el uso del pensamiento causal poniendo las cuatro declaraciones de resultados en orden basadas en la lógica de causa y efecto. Después que termine de leer los cuatro resultados, detenga la grabación y anote el orden lógico de los resultados, enumerando el resultado de nivel más bajo 1 y el más alto 4. </a:t>
            </a:r>
          </a:p>
          <a:p>
            <a:pPr marL="0" marR="0" lvl="0" indent="0" algn="l" defTabSz="914400" rtl="0" eaLnBrk="1" fontAlgn="auto" latinLnBrk="0" hangingPunct="1">
              <a:lnSpc>
                <a:spcPct val="100000"/>
              </a:lnSpc>
              <a:spcBef>
                <a:spcPts val="1200"/>
              </a:spcBef>
              <a:spcAft>
                <a:spcPts val="1800"/>
              </a:spcAft>
              <a:buClrTx/>
              <a:buSzTx/>
              <a:buFontTx/>
              <a:buNone/>
              <a:tabLst/>
              <a:defRPr/>
            </a:pPr>
            <a:br>
              <a:rPr lang="es-ES" dirty="0">
                <a:effectLst/>
                <a:latin typeface="Segoe UI Web (West European)"/>
              </a:rPr>
            </a:br>
            <a:r>
              <a:rPr lang="es-ES" dirty="0">
                <a:effectLst/>
                <a:latin typeface="Segoe UI Web (West European)"/>
              </a:rPr>
              <a:t>1.</a:t>
            </a:r>
            <a:r>
              <a:rPr kumimoji="0" lang="es-ES_tradnl" altLang="en-US" sz="2400" b="0" i="0" u="none" strike="noStrike" kern="1200" cap="none" spc="0" normalizeH="0" baseline="0" noProof="0" dirty="0">
                <a:ln>
                  <a:noFill/>
                </a:ln>
                <a:solidFill>
                  <a:srgbClr val="17375E"/>
                </a:solidFill>
                <a:effectLst/>
                <a:uLnTx/>
                <a:uFillTx/>
                <a:latin typeface="Calibri" panose="020F0502020204030204"/>
                <a:ea typeface="+mn-ea"/>
                <a:cs typeface="+mn-cs"/>
              </a:rPr>
              <a:t> Actores del sector privado mejoran prácticas comerciales </a:t>
            </a:r>
          </a:p>
          <a:p>
            <a:pPr marL="0" marR="0" lvl="0" indent="0" algn="l" defTabSz="914400" rtl="0" eaLnBrk="1" fontAlgn="auto" latinLnBrk="0" hangingPunct="1">
              <a:lnSpc>
                <a:spcPct val="100000"/>
              </a:lnSpc>
              <a:spcBef>
                <a:spcPts val="1200"/>
              </a:spcBef>
              <a:spcAft>
                <a:spcPts val="1800"/>
              </a:spcAft>
              <a:buClrTx/>
              <a:buSzTx/>
              <a:buFontTx/>
              <a:buNone/>
              <a:tabLst/>
              <a:defRPr/>
            </a:pPr>
            <a:r>
              <a:rPr lang="es-ES" dirty="0">
                <a:effectLst/>
                <a:latin typeface="Segoe UI Web (West European)"/>
              </a:rPr>
              <a:t>2. Mayor capacitación de los actores del sector privado en derechos y protecciones laborales </a:t>
            </a:r>
          </a:p>
          <a:p>
            <a:pPr marL="0" marR="0" lvl="0" indent="0" algn="l" defTabSz="914400" rtl="0" eaLnBrk="1" fontAlgn="auto" latinLnBrk="0" hangingPunct="1">
              <a:lnSpc>
                <a:spcPct val="100000"/>
              </a:lnSpc>
              <a:spcBef>
                <a:spcPts val="1200"/>
              </a:spcBef>
              <a:spcAft>
                <a:spcPts val="1800"/>
              </a:spcAft>
              <a:buClrTx/>
              <a:buSzTx/>
              <a:buFontTx/>
              <a:buNone/>
              <a:tabLst/>
              <a:defRPr/>
            </a:pPr>
            <a:r>
              <a:rPr lang="es-ES" dirty="0">
                <a:effectLst/>
                <a:latin typeface="Segoe UI Web (West European)"/>
              </a:rPr>
              <a:t>3. </a:t>
            </a:r>
            <a:r>
              <a:rPr kumimoji="0" lang="es-ES_tradnl" altLang="en-US" sz="2400" b="0" i="0" u="none" strike="noStrike" kern="1200" cap="none" spc="0" normalizeH="0" baseline="0" noProof="0" dirty="0">
                <a:ln>
                  <a:noFill/>
                </a:ln>
                <a:solidFill>
                  <a:srgbClr val="17375E"/>
                </a:solidFill>
                <a:effectLst/>
                <a:uLnTx/>
                <a:uFillTx/>
                <a:latin typeface="Calibri" panose="020F0502020204030204"/>
                <a:ea typeface="+mn-ea"/>
                <a:cs typeface="+mn-cs"/>
              </a:rPr>
              <a:t>Menor incidencia del trabajo infantil en las comunidades de enfoque.</a:t>
            </a:r>
          </a:p>
          <a:p>
            <a:pPr marL="0" marR="0" lvl="0" indent="0" algn="l" defTabSz="914400" rtl="0" eaLnBrk="1" fontAlgn="auto" latinLnBrk="0" hangingPunct="1">
              <a:lnSpc>
                <a:spcPct val="100000"/>
              </a:lnSpc>
              <a:spcBef>
                <a:spcPts val="1200"/>
              </a:spcBef>
              <a:spcAft>
                <a:spcPts val="1800"/>
              </a:spcAft>
              <a:buClrTx/>
              <a:buSzTx/>
              <a:buFontTx/>
              <a:buNone/>
              <a:tabLst/>
              <a:defRPr/>
            </a:pPr>
            <a:r>
              <a:rPr lang="es-ES" dirty="0">
                <a:effectLst/>
                <a:latin typeface="Segoe UI Web (West European)"/>
              </a:rPr>
              <a:t>4. </a:t>
            </a:r>
            <a:r>
              <a:rPr kumimoji="0" lang="es-ES_tradnl" altLang="en-US" sz="2400" b="0" i="0" u="none" strike="noStrike" kern="1200" cap="none" spc="0" normalizeH="0" baseline="0" noProof="0" dirty="0">
                <a:ln>
                  <a:noFill/>
                </a:ln>
                <a:solidFill>
                  <a:srgbClr val="17375E"/>
                </a:solidFill>
                <a:effectLst/>
                <a:uLnTx/>
                <a:uFillTx/>
                <a:latin typeface="Calibri" panose="020F0502020204030204"/>
                <a:ea typeface="+mn-ea"/>
                <a:cs typeface="+mn-cs"/>
              </a:rPr>
              <a:t>Mayor conciencia entre los actores del sector privado sobre los derechos y protecciones laborales</a:t>
            </a: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44</a:t>
            </a:fld>
            <a:endParaRPr lang="en-US" altLang="en-US" sz="1200" dirty="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dirty="0">
                <a:effectLst/>
                <a:latin typeface="Segoe UI Web (West European)"/>
              </a:rPr>
              <a:t>Ahora veamos la lógica causal. Comenzando en la parte inferior usando la lógica SI-ENTONCES. </a:t>
            </a:r>
          </a:p>
          <a:p>
            <a:pPr marL="171450" indent="-171450" eaLnBrk="1" hangingPunct="1">
              <a:buFont typeface="Arial" panose="020B0604020202020204" pitchFamily="34" charset="0"/>
              <a:buChar char="•"/>
            </a:pPr>
            <a:r>
              <a:rPr kumimoji="0" lang="es-ES" sz="1200" b="0" i="0" u="none" strike="noStrike" kern="1200" cap="none" spc="0" normalizeH="0" baseline="0" noProof="0" dirty="0">
                <a:ln>
                  <a:noFill/>
                </a:ln>
                <a:solidFill>
                  <a:prstClr val="black"/>
                </a:solidFill>
                <a:effectLst/>
                <a:uLnTx/>
                <a:uFillTx/>
                <a:latin typeface="Segoe UI Web (West European)"/>
                <a:ea typeface="+mn-ea"/>
                <a:cs typeface="+mn-cs"/>
              </a:rPr>
              <a:t>SI </a:t>
            </a:r>
            <a:r>
              <a:rPr lang="es-ES" dirty="0">
                <a:effectLst/>
                <a:latin typeface="Segoe UI Web (West European)"/>
              </a:rPr>
              <a:t>“</a:t>
            </a:r>
            <a:r>
              <a:rPr kumimoji="0" lang="es-ES_tradnl" sz="2000" b="0" i="0" u="none" strike="noStrike" kern="1200" cap="none" spc="0" normalizeH="0" baseline="0" noProof="0" dirty="0">
                <a:ln>
                  <a:noFill/>
                </a:ln>
                <a:solidFill>
                  <a:prstClr val="white"/>
                </a:solidFill>
                <a:effectLst/>
                <a:uLnTx/>
                <a:uFillTx/>
                <a:latin typeface="Calibri" panose="020F0502020204030204"/>
                <a:ea typeface="+mn-ea"/>
                <a:cs typeface="+mn-cs"/>
              </a:rPr>
              <a:t>tenemos una mayor</a:t>
            </a:r>
            <a:r>
              <a:rPr kumimoji="0" lang="es-ES_tradnl"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 capacitación de los actores del sector privado en derechos y protecciones laborales</a:t>
            </a:r>
            <a:r>
              <a:rPr lang="es-ES" dirty="0">
                <a:effectLst/>
                <a:latin typeface="Segoe UI Web (West European)"/>
              </a:rPr>
              <a:t>" </a:t>
            </a:r>
          </a:p>
          <a:p>
            <a:pPr marL="171450" indent="-171450" eaLnBrk="1" hangingPunct="1">
              <a:buFont typeface="Arial" panose="020B0604020202020204" pitchFamily="34" charset="0"/>
              <a:buChar char="•"/>
            </a:pPr>
            <a:r>
              <a:rPr lang="es-ES" dirty="0">
                <a:effectLst/>
                <a:latin typeface="Segoe UI Web (West European)"/>
              </a:rPr>
              <a:t>ENTONCES esperamos "</a:t>
            </a:r>
            <a:r>
              <a:rPr kumimoji="0" lang="es-ES_tradnl"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Mayor conciencia entre los actores del sector privado sobre los derechos y protecciones laborales</a:t>
            </a:r>
            <a:r>
              <a:rPr lang="es-ES" dirty="0">
                <a:effectLst/>
                <a:latin typeface="Segoe UI Web (West European)"/>
              </a:rPr>
              <a:t>".  SI la comprensión mejora...</a:t>
            </a:r>
          </a:p>
          <a:p>
            <a:pPr marL="171450" indent="-171450" eaLnBrk="1" hangingPunct="1">
              <a:buFont typeface="Arial" panose="020B0604020202020204" pitchFamily="34" charset="0"/>
              <a:buChar char="•"/>
            </a:pPr>
            <a:r>
              <a:rPr lang="es-ES" dirty="0">
                <a:effectLst/>
                <a:latin typeface="Segoe UI Web (West European)"/>
              </a:rPr>
              <a:t>ENTONCES los "</a:t>
            </a:r>
            <a:r>
              <a:rPr kumimoji="0" lang="es-ES_tradnl"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Actores del sector privado mejoran prácticas comerciales</a:t>
            </a:r>
            <a:r>
              <a:rPr lang="es-ES" dirty="0">
                <a:effectLst/>
                <a:latin typeface="Segoe UI Web (West European)"/>
              </a:rPr>
              <a:t>"... SI las practicas comerciales mejoran…</a:t>
            </a:r>
          </a:p>
          <a:p>
            <a:pPr marL="171450" indent="-171450" eaLnBrk="1" hangingPunct="1">
              <a:buFont typeface="Arial" panose="020B0604020202020204" pitchFamily="34" charset="0"/>
              <a:buChar char="•"/>
            </a:pPr>
            <a:r>
              <a:rPr lang="es-ES" dirty="0">
                <a:effectLst/>
                <a:latin typeface="Segoe UI Web (West European)"/>
              </a:rPr>
              <a:t>ENTONCES esperamos una "</a:t>
            </a:r>
            <a:r>
              <a:rPr kumimoji="0" lang="es-ES_tradnl"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Menor incidencia del trabajo infantil en las comunidades de enfoque</a:t>
            </a:r>
            <a:r>
              <a:rPr lang="es-ES" dirty="0">
                <a:effectLst/>
                <a:latin typeface="Segoe UI Web (West European)"/>
              </a:rPr>
              <a:t>" </a:t>
            </a:r>
            <a:endParaRPr lang="en-US" altLang="en-US" dirty="0">
              <a:solidFill>
                <a:srgbClr val="17375E"/>
              </a:solidFill>
              <a:latin typeface="+mn-lt"/>
            </a:endParaRPr>
          </a:p>
        </p:txBody>
      </p:sp>
    </p:spTree>
    <p:extLst>
      <p:ext uri="{BB962C8B-B14F-4D97-AF65-F5344CB8AC3E}">
        <p14:creationId xmlns:p14="http://schemas.microsoft.com/office/powerpoint/2010/main" val="708688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B80C5DEF-BE94-4BE6-800A-9B104E26693E}" type="slidenum">
              <a:rPr lang="en-US" altLang="en-US" sz="1200" smtClean="0"/>
              <a:pPr/>
              <a:t>45</a:t>
            </a:fld>
            <a:endParaRPr lang="en-US" altLang="en-US" sz="1200" dirty="0"/>
          </a:p>
        </p:txBody>
      </p:sp>
      <p:sp>
        <p:nvSpPr>
          <p:cNvPr id="145411" name="Rectangle 2"/>
          <p:cNvSpPr>
            <a:spLocks noGrp="1" noRot="1" noChangeAspect="1" noChangeArrowheads="1" noTextEdit="1"/>
          </p:cNvSpPr>
          <p:nvPr>
            <p:ph type="sldImg"/>
          </p:nvPr>
        </p:nvSpPr>
        <p:spPr>
          <a:xfrm>
            <a:off x="407988" y="695325"/>
            <a:ext cx="6200775" cy="3489325"/>
          </a:xfrm>
          <a:ln/>
        </p:spPr>
      </p:sp>
      <p:sp>
        <p:nvSpPr>
          <p:cNvPr id="145412"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dirty="0">
                <a:effectLst/>
                <a:latin typeface="Segoe UI Web (West European)"/>
              </a:rPr>
              <a:t>Hagamos un segundo ejercicio de lógica causal. Como antes, leeré las declaraciones de resultados. Pausa la grabación y ordena de menor a mayor. Presiona </a:t>
            </a:r>
            <a:r>
              <a:rPr lang="es-ES" dirty="0" err="1">
                <a:effectLst/>
                <a:latin typeface="Segoe UI Web (West European)"/>
              </a:rPr>
              <a:t>play</a:t>
            </a:r>
            <a:r>
              <a:rPr lang="es-ES" dirty="0">
                <a:effectLst/>
                <a:latin typeface="Segoe UI Web (West European)"/>
              </a:rPr>
              <a:t> para revelar las respuestas. </a:t>
            </a:r>
          </a:p>
          <a:p>
            <a:pPr marL="0" marR="0" lvl="0" indent="0" algn="l" defTabSz="914400" rtl="0" eaLnBrk="1" fontAlgn="auto" latinLnBrk="0" hangingPunct="1">
              <a:lnSpc>
                <a:spcPct val="100000"/>
              </a:lnSpc>
              <a:spcBef>
                <a:spcPts val="0"/>
              </a:spcBef>
              <a:spcAft>
                <a:spcPts val="600"/>
              </a:spcAft>
              <a:buClrTx/>
              <a:buSzTx/>
              <a:buFontTx/>
              <a:buNone/>
              <a:tabLst/>
              <a:defRPr/>
            </a:pPr>
            <a:r>
              <a:rPr lang="es-ES" dirty="0">
                <a:effectLst/>
                <a:latin typeface="Segoe UI Web (West European)"/>
              </a:rPr>
              <a:t>            1. </a:t>
            </a:r>
            <a:r>
              <a:rPr kumimoji="0" lang="es-ES_tradnl" altLang="en-US" sz="2400" b="0" i="0" u="none" strike="noStrike" kern="1200" cap="none" spc="0" normalizeH="0" baseline="0" noProof="0" dirty="0">
                <a:ln>
                  <a:noFill/>
                </a:ln>
                <a:solidFill>
                  <a:srgbClr val="17375E"/>
                </a:solidFill>
                <a:effectLst/>
                <a:uLnTx/>
                <a:uFillTx/>
                <a:latin typeface="Calibri" panose="020F0502020204030204"/>
                <a:ea typeface="+mn-ea"/>
                <a:cs typeface="+mn-cs"/>
              </a:rPr>
              <a:t>Prestación de servicios de protección social mejorada. </a:t>
            </a:r>
          </a:p>
          <a:p>
            <a:pPr marL="0" marR="0" lvl="0" indent="0" algn="l" defTabSz="914400" rtl="0" eaLnBrk="1" fontAlgn="auto" latinLnBrk="0" hangingPunct="1">
              <a:lnSpc>
                <a:spcPct val="100000"/>
              </a:lnSpc>
              <a:spcBef>
                <a:spcPts val="0"/>
              </a:spcBef>
              <a:spcAft>
                <a:spcPts val="0"/>
              </a:spcAft>
              <a:buClrTx/>
              <a:buSzPct val="90000"/>
              <a:buFontTx/>
              <a:buNone/>
              <a:tabLst/>
              <a:defRPr/>
            </a:pPr>
            <a:r>
              <a:rPr lang="es-ES" dirty="0">
                <a:effectLst/>
                <a:latin typeface="Segoe UI Web (West European)"/>
              </a:rPr>
              <a:t>            2. </a:t>
            </a:r>
            <a:r>
              <a:rPr kumimoji="0" lang="es-ES_tradnl" altLang="en-US" sz="2400" b="0" i="0" u="none" strike="noStrike" kern="1200" cap="none" spc="0" normalizeH="0" baseline="0" noProof="0" dirty="0">
                <a:ln>
                  <a:noFill/>
                </a:ln>
                <a:solidFill>
                  <a:srgbClr val="17375E"/>
                </a:solidFill>
                <a:effectLst/>
                <a:uLnTx/>
                <a:uFillTx/>
                <a:latin typeface="Calibri" panose="020F0502020204030204"/>
                <a:ea typeface="+mn-ea"/>
                <a:cs typeface="+mn-cs"/>
              </a:rPr>
              <a:t>Mayor capacidad de los centros de derechos de los trabajadores para brindar asistencia legal y protección social</a:t>
            </a:r>
          </a:p>
          <a:p>
            <a:pPr marL="0" marR="0" lvl="0" indent="0" algn="l" defTabSz="914400" rtl="0" eaLnBrk="1" fontAlgn="auto" latinLnBrk="0" hangingPunct="1">
              <a:lnSpc>
                <a:spcPct val="100000"/>
              </a:lnSpc>
              <a:spcBef>
                <a:spcPts val="0"/>
              </a:spcBef>
              <a:spcAft>
                <a:spcPts val="0"/>
              </a:spcAft>
              <a:buClrTx/>
              <a:buSzPct val="90000"/>
              <a:buFontTx/>
              <a:buNone/>
              <a:tabLst/>
              <a:defRPr/>
            </a:pPr>
            <a:r>
              <a:rPr lang="es-ES" dirty="0">
                <a:effectLst/>
                <a:latin typeface="Segoe UI Web (West European)"/>
              </a:rPr>
              <a:t>            3.</a:t>
            </a:r>
            <a:r>
              <a:rPr kumimoji="0" lang="es-ES_tradnl" altLang="en-US" sz="2400" b="0" i="0" u="none" strike="noStrike" kern="1200" cap="none" spc="0" normalizeH="0" baseline="0" noProof="0" dirty="0">
                <a:ln>
                  <a:noFill/>
                </a:ln>
                <a:solidFill>
                  <a:srgbClr val="17375E"/>
                </a:solidFill>
                <a:effectLst/>
                <a:uLnTx/>
                <a:uFillTx/>
                <a:latin typeface="Calibri" panose="020F0502020204030204"/>
                <a:ea typeface="+mn-ea"/>
                <a:cs typeface="+mn-cs"/>
              </a:rPr>
              <a:t> Protección de los trabajadores mejorada.</a:t>
            </a:r>
          </a:p>
          <a:p>
            <a:pPr marL="457200" lvl="1" indent="0" eaLnBrk="1" hangingPunct="1">
              <a:buFont typeface="Arial" panose="020B0604020202020204" pitchFamily="34" charset="0"/>
              <a:buNone/>
            </a:pPr>
            <a:r>
              <a:rPr lang="es-ES" dirty="0">
                <a:effectLst/>
                <a:latin typeface="Segoe UI Web (West European)"/>
              </a:rPr>
              <a:t>4. Mayor uso de los servicios de protección social </a:t>
            </a:r>
          </a:p>
          <a:p>
            <a:pPr marL="171450" lvl="0" indent="-171450" eaLnBrk="1" hangingPunct="1">
              <a:buFont typeface="Arial" panose="020B0604020202020204" pitchFamily="34" charset="0"/>
              <a:buChar char="•"/>
            </a:pPr>
            <a:r>
              <a:rPr lang="es-ES" dirty="0">
                <a:effectLst/>
                <a:latin typeface="Segoe UI Web (West European)"/>
              </a:rPr>
              <a:t>Trate de comenzar desde abajo y trabaje hasta el resultado superior. </a:t>
            </a:r>
            <a:endParaRPr lang="en-US" altLang="en-US" dirty="0"/>
          </a:p>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46</a:t>
            </a:fld>
            <a:endParaRPr lang="en-US" altLang="en-US" sz="1200" dirty="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s-ES" dirty="0">
                <a:effectLst/>
                <a:latin typeface="Segoe UI Web (West European)"/>
              </a:rPr>
              <a:t>Aquí está la respuesta. Empezando desde abajo…</a:t>
            </a:r>
          </a:p>
          <a:p>
            <a:pPr marL="628650" lvl="1" indent="-171450" eaLnBrk="1" hangingPunct="1">
              <a:buFont typeface="Arial" panose="020B0604020202020204" pitchFamily="34" charset="0"/>
              <a:buChar char="•"/>
            </a:pPr>
            <a:r>
              <a:rPr lang="es-ES" dirty="0">
                <a:effectLst/>
                <a:latin typeface="Segoe UI Web (West European)"/>
              </a:rPr>
              <a:t>SI existe una "Mayor capacidad de los centros de derechos de los trabajadores para proporcionar asistencia legal y protección social“</a:t>
            </a:r>
          </a:p>
          <a:p>
            <a:pPr marL="628650" lvl="1" indent="-171450" eaLnBrk="1" hangingPunct="1">
              <a:buFont typeface="Arial" panose="020B0604020202020204" pitchFamily="34" charset="0"/>
              <a:buChar char="•"/>
            </a:pPr>
            <a:r>
              <a:rPr lang="es-ES" dirty="0">
                <a:effectLst/>
                <a:latin typeface="Segoe UI Web (West European)"/>
              </a:rPr>
              <a:t>ENTONCES esperamos una "</a:t>
            </a:r>
            <a:r>
              <a:rPr kumimoji="0" lang="es-ES_tradnl"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Prestación de servicios de protección social mejorada</a:t>
            </a:r>
            <a:r>
              <a:rPr lang="es-ES" dirty="0">
                <a:effectLst/>
                <a:latin typeface="Segoe UI Web (West European)"/>
              </a:rPr>
              <a:t>" SI esto sucede... </a:t>
            </a:r>
          </a:p>
          <a:p>
            <a:pPr marL="628650" lvl="1" indent="-171450" eaLnBrk="1" hangingPunct="1">
              <a:buFont typeface="Arial" panose="020B0604020202020204" pitchFamily="34" charset="0"/>
              <a:buChar char="•"/>
            </a:pPr>
            <a:r>
              <a:rPr lang="es-ES" dirty="0">
                <a:effectLst/>
                <a:latin typeface="Segoe UI Web (West European)"/>
              </a:rPr>
              <a:t>ENTONCES esperaremos ver un "</a:t>
            </a:r>
            <a:r>
              <a:rPr kumimoji="0" lang="es-ES_tradnl"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Incremento en el uso de los servicios de protección social</a:t>
            </a:r>
            <a:r>
              <a:rPr lang="es-ES" dirty="0">
                <a:effectLst/>
                <a:latin typeface="Segoe UI Web (West European)"/>
              </a:rPr>
              <a:t>". SI esto sucede.. </a:t>
            </a:r>
          </a:p>
          <a:p>
            <a:pPr marL="628650" lvl="1" indent="-171450" eaLnBrk="1" hangingPunct="1">
              <a:buFont typeface="Arial" panose="020B0604020202020204" pitchFamily="34" charset="0"/>
              <a:buChar char="•"/>
            </a:pPr>
            <a:r>
              <a:rPr lang="es-ES" dirty="0">
                <a:effectLst/>
                <a:latin typeface="Segoe UI Web (West European)"/>
              </a:rPr>
              <a:t>ENTONCES esperaremos ver la "</a:t>
            </a:r>
            <a:r>
              <a:rPr kumimoji="0" lang="es-ES_tradnl"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Protección de los trabajadores mejorada</a:t>
            </a:r>
            <a:r>
              <a:rPr lang="es-ES" dirty="0">
                <a:effectLst/>
                <a:latin typeface="Segoe UI Web (West European)"/>
              </a:rPr>
              <a:t>" </a:t>
            </a:r>
            <a:endParaRPr lang="en-US" altLang="en-US" dirty="0"/>
          </a:p>
        </p:txBody>
      </p:sp>
    </p:spTree>
    <p:extLst>
      <p:ext uri="{BB962C8B-B14F-4D97-AF65-F5344CB8AC3E}">
        <p14:creationId xmlns:p14="http://schemas.microsoft.com/office/powerpoint/2010/main" val="4075434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latin typeface="Segoe UI Web (West European)"/>
              </a:rPr>
              <a:t>Ahora que hemos discutido el pensamiento casual y la cadena causal, exploraremos cómo desarrollar un marco de resultados completo.</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47</a:t>
            </a:fld>
            <a:endParaRPr lang="en-US" dirty="0"/>
          </a:p>
        </p:txBody>
      </p:sp>
    </p:spTree>
    <p:extLst>
      <p:ext uri="{BB962C8B-B14F-4D97-AF65-F5344CB8AC3E}">
        <p14:creationId xmlns:p14="http://schemas.microsoft.com/office/powerpoint/2010/main" val="3918452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effectLst/>
                <a:latin typeface="Segoe UI Web (West European)"/>
              </a:rPr>
              <a:t>Los marcos de resultados suelen estar compuestos por un gran número de resultados organizados en múltiples cadenas causales. Un marco casi nunca es una sola cadena causal. </a:t>
            </a:r>
          </a:p>
          <a:p>
            <a:endParaRPr lang="es-ES" dirty="0">
              <a:effectLst/>
              <a:latin typeface="Segoe UI Web (West European)"/>
            </a:endParaRPr>
          </a:p>
          <a:p>
            <a:r>
              <a:rPr lang="es-ES" dirty="0">
                <a:effectLst/>
                <a:latin typeface="Segoe UI Web (West European)"/>
              </a:rPr>
              <a:t>El marco de resultados visualiza el conjunto completo de resultados que son </a:t>
            </a:r>
            <a:r>
              <a:rPr lang="es-ES" b="1" dirty="0">
                <a:effectLst/>
                <a:latin typeface="Segoe UI Web (West European)"/>
              </a:rPr>
              <a:t>necesarios y suficientes </a:t>
            </a:r>
            <a:r>
              <a:rPr lang="es-ES" dirty="0">
                <a:effectLst/>
                <a:latin typeface="Segoe UI Web (West European)"/>
              </a:rPr>
              <a:t>para lograr el objetivo o meta del proyecto. </a:t>
            </a:r>
          </a:p>
          <a:p>
            <a:br>
              <a:rPr lang="es-ES" dirty="0">
                <a:effectLst/>
                <a:latin typeface="Segoe UI Web (West European)"/>
              </a:rPr>
            </a:br>
            <a:r>
              <a:rPr lang="es-ES" dirty="0">
                <a:effectLst/>
                <a:latin typeface="Segoe UI Web (West European)"/>
              </a:rPr>
              <a:t>Los marcos de resultados  se pueden leer / o diseñar de arriba hacia abajo, preguntando ¿Cómo se lograrán los resultados? </a:t>
            </a:r>
          </a:p>
          <a:p>
            <a:br>
              <a:rPr lang="es-ES" dirty="0">
                <a:effectLst/>
                <a:latin typeface="Segoe UI Web (West European)"/>
              </a:rPr>
            </a:br>
            <a:r>
              <a:rPr lang="es-ES" dirty="0">
                <a:effectLst/>
                <a:latin typeface="Segoe UI Web (West European)"/>
              </a:rPr>
              <a:t>También se puede leer un marco de abajo hacia arriba preguntando "¿Por qué se necesita este resultado de un conjunto de resultados? </a:t>
            </a:r>
          </a:p>
          <a:p>
            <a:endParaRPr lang="es-ES" dirty="0">
              <a:effectLst/>
              <a:latin typeface="Segoe UI Web (West European)"/>
            </a:endParaRPr>
          </a:p>
          <a:p>
            <a:r>
              <a:rPr lang="es-ES" dirty="0">
                <a:effectLst/>
                <a:latin typeface="Segoe UI Web (West European)"/>
              </a:rPr>
              <a:t>Para asegurarnos de que tenemos todos los resultados para un nivel en particular, preguntamos "¿Qué más es necesario?"</a:t>
            </a:r>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48</a:t>
            </a:fld>
            <a:endParaRPr lang="en-US" altLang="en-US" dirty="0"/>
          </a:p>
        </p:txBody>
      </p:sp>
    </p:spTree>
    <p:extLst>
      <p:ext uri="{BB962C8B-B14F-4D97-AF65-F5344CB8AC3E}">
        <p14:creationId xmlns:p14="http://schemas.microsoft.com/office/powerpoint/2010/main" val="1335232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dirty="0">
                <a:effectLst/>
                <a:latin typeface="Segoe UI Web (West European)"/>
              </a:rPr>
              <a:t>Cuando desarrollamos el marco de resultados de un proyecto, el primer paso es </a:t>
            </a:r>
            <a:r>
              <a:rPr lang="es-ES" b="1" dirty="0">
                <a:effectLst/>
                <a:latin typeface="Segoe UI Web (West European)"/>
              </a:rPr>
              <a:t>definir el objetivo del proyecto</a:t>
            </a:r>
            <a:r>
              <a:rPr lang="es-ES" dirty="0">
                <a:effectLst/>
                <a:latin typeface="Segoe UI Web (West European)"/>
              </a:rPr>
              <a:t>, el resultado de más alto nivel que el beneficiario cree que puede lograr. El objetivo del proyecto es típicamente, pero no siempre, el inverso del problema central que se debe abordar. Como recordarán, hablamos de basar nuestro marco en la investigación y el análisis para comprender el contexto y el problema central. Este debe ser un insumo clave para definir el objetivo del proyecto que aborda el problema dentro del alcance, el presupuesto y el marco de tiempo del proyecto. </a:t>
            </a:r>
          </a:p>
          <a:p>
            <a:pPr marL="171450" indent="-171450">
              <a:buFont typeface="Arial" panose="020B0604020202020204" pitchFamily="34" charset="0"/>
              <a:buChar char="•"/>
            </a:pPr>
            <a:endParaRPr lang="es-ES" dirty="0">
              <a:effectLst/>
              <a:latin typeface="Segoe UI Web (West European)"/>
            </a:endParaRPr>
          </a:p>
          <a:p>
            <a:pPr marL="171450" indent="-171450">
              <a:buFont typeface="Arial" panose="020B0604020202020204" pitchFamily="34" charset="0"/>
              <a:buChar char="•"/>
            </a:pPr>
            <a:r>
              <a:rPr lang="es-ES" dirty="0">
                <a:effectLst/>
                <a:latin typeface="Segoe UI Web (West European)"/>
              </a:rPr>
              <a:t>Esta diapositiva muestra algunos ejemplos de cómo convertir problemas clave en declaraciones de resultados. </a:t>
            </a:r>
          </a:p>
          <a:p>
            <a:pPr marL="171450" indent="-171450">
              <a:buFont typeface="Arial" panose="020B0604020202020204" pitchFamily="34" charset="0"/>
              <a:buChar char="•"/>
            </a:pPr>
            <a:r>
              <a:rPr lang="es-ES" dirty="0">
                <a:effectLst/>
                <a:latin typeface="Segoe UI Web (West European)"/>
              </a:rPr>
              <a:t>Por ejemplo: </a:t>
            </a:r>
          </a:p>
          <a:p>
            <a:pPr marL="171450" indent="-171450">
              <a:buFont typeface="Arial" panose="020B0604020202020204" pitchFamily="34" charset="0"/>
              <a:buChar char="•"/>
            </a:pPr>
            <a:r>
              <a:rPr lang="es-ES" dirty="0">
                <a:effectLst/>
                <a:latin typeface="Segoe UI Web (West European)"/>
              </a:rPr>
              <a:t>Si el problema central es "Altas tasas de trabajo forzoso", el objetivo del proyecto podría ser “Menor incidencia del trabajo forzoso en las comunidades de enfoque" o </a:t>
            </a:r>
          </a:p>
          <a:p>
            <a:pPr marL="171450" indent="-171450">
              <a:buFont typeface="Arial" panose="020B0604020202020204" pitchFamily="34" charset="0"/>
              <a:buChar char="•"/>
            </a:pPr>
            <a:r>
              <a:rPr lang="es-ES" dirty="0">
                <a:effectLst/>
                <a:latin typeface="Segoe UI Web (West European)"/>
              </a:rPr>
              <a:t>Si el problema central es el bajo ingreso de los hogares, el resultado podría ser, Aumento del empleo entre los  hogares seleccionados. </a:t>
            </a:r>
          </a:p>
          <a:p>
            <a:pPr marL="171450" indent="-171450">
              <a:buFont typeface="Arial" panose="020B0604020202020204" pitchFamily="34" charset="0"/>
              <a:buChar char="•"/>
            </a:pPr>
            <a:r>
              <a:rPr lang="es-ES" dirty="0">
                <a:effectLst/>
                <a:latin typeface="Segoe UI Web (West European)"/>
              </a:rPr>
              <a:t>Y, por último, si el problema central es "Malas prácticas laborales del sector privado", la declaración de resultado podría ser: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mn-cs"/>
              </a:rPr>
              <a:t>Actores del sector privado mejoran las prácticas comerciales</a:t>
            </a:r>
            <a:r>
              <a:rPr lang="es-ES" dirty="0">
                <a:effectLst/>
                <a:latin typeface="Segoe UI Web (West European)"/>
              </a:rPr>
              <a:t>".</a:t>
            </a:r>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49</a:t>
            </a:fld>
            <a:endParaRPr lang="en-US" altLang="en-US" dirty="0"/>
          </a:p>
        </p:txBody>
      </p:sp>
    </p:spTree>
    <p:extLst>
      <p:ext uri="{BB962C8B-B14F-4D97-AF65-F5344CB8AC3E}">
        <p14:creationId xmlns:p14="http://schemas.microsoft.com/office/powerpoint/2010/main" val="405161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latin typeface="Segoe UI Web (West European)"/>
              </a:rPr>
              <a:t>Comenzamos con una visión general de la teoría del cambio y marcos de resultados.</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5</a:t>
            </a:fld>
            <a:endParaRPr lang="en-US" dirty="0"/>
          </a:p>
        </p:txBody>
      </p:sp>
    </p:spTree>
    <p:extLst>
      <p:ext uri="{BB962C8B-B14F-4D97-AF65-F5344CB8AC3E}">
        <p14:creationId xmlns:p14="http://schemas.microsoft.com/office/powerpoint/2010/main" val="1025865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altLang="en-US" dirty="0"/>
              <a:t>Una vez definido el objetivo del proyecto, el siguiente paso es identificar los resultados que lo sustentan. Comience haciendo la pregunta: ¿CÓMO? ¿Cómo se logrará el objetivo del proyecto? Esto debería producir una serie de resultados necesarios.</a:t>
            </a:r>
          </a:p>
          <a:p>
            <a:pPr marL="171450" indent="-171450" eaLnBrk="1" hangingPunct="1">
              <a:buFont typeface="Arial" panose="020B0604020202020204" pitchFamily="34" charset="0"/>
              <a:buChar char="•"/>
            </a:pPr>
            <a:r>
              <a:rPr lang="es-ES" altLang="en-US" dirty="0"/>
              <a:t>Por cada uno de los resultados, pregunte: ¿Cómo se logrará? Esto debería producir una serie de sub</a:t>
            </a:r>
            <a:r>
              <a:rPr lang="en-US" altLang="en-US" dirty="0"/>
              <a:t>-</a:t>
            </a:r>
            <a:r>
              <a:rPr lang="es-ES" altLang="en-US" dirty="0"/>
              <a:t>resultados.</a:t>
            </a:r>
          </a:p>
          <a:p>
            <a:pPr marL="171450" indent="-171450" eaLnBrk="1" hangingPunct="1">
              <a:buFont typeface="Arial" panose="020B0604020202020204" pitchFamily="34" charset="0"/>
              <a:buChar char="•"/>
            </a:pPr>
            <a:r>
              <a:rPr lang="es-ES" altLang="en-US" dirty="0"/>
              <a:t>Siga la cadena hasta llegar a los niveles de efectos y actividades.</a:t>
            </a:r>
            <a:endParaRPr lang="en-US" altLang="en-US" dirty="0"/>
          </a:p>
          <a:p>
            <a:pPr marL="171450" indent="-171450" eaLnBrk="1" hangingPunct="1">
              <a:buFont typeface="Arial" panose="020B0604020202020204" pitchFamily="34" charset="0"/>
              <a:buChar char="•"/>
            </a:pPr>
            <a:r>
              <a:rPr lang="es-ES" altLang="en-US" b="0" dirty="0"/>
              <a:t>Ahora veamos el ejemplo de la derecha. Usando este proceso, sigamos la cadena.</a:t>
            </a:r>
          </a:p>
          <a:p>
            <a:pPr marL="171450" indent="-171450" eaLnBrk="1" hangingPunct="1">
              <a:buFont typeface="Arial" panose="020B0604020202020204" pitchFamily="34" charset="0"/>
              <a:buChar char="•"/>
            </a:pPr>
            <a:r>
              <a:rPr lang="es-ES" altLang="en-US" b="0" dirty="0"/>
              <a:t>Para el objetivo del proyecto, Reducción de la incidencia de infracciones laborales en las industrias de enfoque, preguntamos: ¿CÓMO disminuye las infracciones laborales en las industrias de enfoque? </a:t>
            </a:r>
            <a:r>
              <a:rPr lang="en-US" altLang="en-US" sz="1200" b="0" dirty="0" err="1">
                <a:solidFill>
                  <a:schemeClr val="bg1"/>
                </a:solidFill>
                <a:latin typeface="+mn-lt"/>
              </a:rPr>
              <a:t>Mejorando</a:t>
            </a:r>
            <a:r>
              <a:rPr lang="en-US" altLang="en-US" sz="1200" b="0" dirty="0">
                <a:solidFill>
                  <a:schemeClr val="bg1"/>
                </a:solidFill>
                <a:latin typeface="+mn-lt"/>
              </a:rPr>
              <a:t> </a:t>
            </a:r>
            <a:r>
              <a:rPr lang="es-ES" dirty="0"/>
              <a:t>las prácticas laborales de las empresas objetivo</a:t>
            </a: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Luego PREGUNTAMOS: ¿CÓMO se mejoran las prácticas laborales de las empresas? A través de Mayor implementación de las leyes y reglamentos laborales. Continuamos haciendo esta serie de preguntas a lo largo de la cadena hasta alcanzar el nivel efecto/actividad.</a:t>
            </a:r>
            <a:endParaRPr lang="en-US" altLang="en-US"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50</a:t>
            </a:fld>
            <a:endParaRPr lang="en-US" altLang="en-US" dirty="0"/>
          </a:p>
        </p:txBody>
      </p:sp>
    </p:spTree>
    <p:extLst>
      <p:ext uri="{BB962C8B-B14F-4D97-AF65-F5344CB8AC3E}">
        <p14:creationId xmlns:p14="http://schemas.microsoft.com/office/powerpoint/2010/main" val="274154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a:t>Una vez elaboradas las cadenas causales, el tercer paso es confirmar que todos los resultados sean Necesarios y Suficientes. Nos preguntamos ¿QUÉ MÁS se necesita para lograr los resultados del siguiente nivel? ¿Contamos con todos los resultados requeridos?</a:t>
            </a:r>
          </a:p>
          <a:p>
            <a:pPr eaLnBrk="1" hangingPunct="1"/>
            <a:r>
              <a:rPr lang="es-ES" altLang="en-US" dirty="0"/>
              <a:t>Veamos el ejemplo en pantalla: Para mejorar las prácticas laborales de las empresas objetivo, solo contamos con un resultado, "Mayor implementación de las leyes y regulaciones laborales; “Eso es todo lo que se necesita?  Qué más se necesita??? Bastaría mayor ejecución de las leyes y reglamentos laborales, ¿Es suficiente para lograr mejorar las prácticas laborales entre las empresas objetivo?</a:t>
            </a:r>
          </a:p>
          <a:p>
            <a:pPr eaLnBrk="1" hangingPunct="1"/>
            <a:r>
              <a:rPr lang="es-ES" altLang="en-US" dirty="0"/>
              <a:t>¿Las empresas deberían aumentar su capacidad en términos de competencias, políticas y recursos para cumplir con las leyes?</a:t>
            </a:r>
          </a:p>
          <a:p>
            <a:pPr eaLnBrk="1" hangingPunct="1"/>
            <a:r>
              <a:rPr lang="es-ES" altLang="en-US" dirty="0"/>
              <a:t>Es importante considerar los resultados centrales para lograr el resultado del siguiente nivel.</a:t>
            </a:r>
          </a:p>
          <a:p>
            <a:pPr eaLnBrk="1" hangingPunct="1"/>
            <a:endParaRPr lang="es-ES" altLang="en-US" dirty="0"/>
          </a:p>
          <a:p>
            <a:pPr eaLnBrk="1" hangingPunct="1"/>
            <a:endParaRPr lang="es-ES" altLang="en-US" dirty="0"/>
          </a:p>
          <a:p>
            <a:pPr eaLnBrk="1" hangingPunct="1"/>
            <a:endParaRPr lang="es-ES" altLang="en-US"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51</a:t>
            </a:fld>
            <a:endParaRPr lang="en-US" altLang="en-US" dirty="0"/>
          </a:p>
        </p:txBody>
      </p:sp>
    </p:spTree>
    <p:extLst>
      <p:ext uri="{BB962C8B-B14F-4D97-AF65-F5344CB8AC3E}">
        <p14:creationId xmlns:p14="http://schemas.microsoft.com/office/powerpoint/2010/main" val="3788078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a:t>Aquí tenemos un ejercicio sobre el concepto  Necesario y Suficiente. En nuestro ejemplo, tenemos el objetivo del proyecto, "Reducción de la incidencia del trabajo infantil en las comunidades objetivo" respaldado por un solo resultado, “La Sociedad Civil mejora la implementación de la programación sobre el trabajo infantil "¿Qué otros resultados podrían ser necesarios para lograr el objetivo del proyecto?</a:t>
            </a:r>
          </a:p>
          <a:p>
            <a:pPr eaLnBrk="1" hangingPunct="1"/>
            <a:r>
              <a:rPr lang="es-ES" altLang="en-US" dirty="0"/>
              <a:t>De igual manera, vemos que el resultado “La sociedad civil mejora la implementación de la programación sobre trabajo infantil” tiene dos </a:t>
            </a:r>
            <a:r>
              <a:rPr lang="es-ES" altLang="en-US" dirty="0" err="1"/>
              <a:t>sub-resultados</a:t>
            </a:r>
            <a:r>
              <a:rPr lang="es-ES" altLang="en-US" dirty="0"/>
              <a:t> con signos de interrogación.</a:t>
            </a:r>
          </a:p>
          <a:p>
            <a:pPr eaLnBrk="1" hangingPunct="1"/>
            <a:r>
              <a:rPr lang="es-ES" altLang="en-US" dirty="0"/>
              <a:t>Deje de reproducir la grabación y piense en los resultados que faltan en el marco de ejemplo, centrándose en los dos resultados faltantes y los dos </a:t>
            </a:r>
            <a:r>
              <a:rPr lang="es-ES" altLang="en-US" dirty="0" err="1"/>
              <a:t>subresultados</a:t>
            </a:r>
            <a:r>
              <a:rPr lang="es-ES" altLang="en-US" dirty="0"/>
              <a:t> faltantes. ¿Qué resultados adicionales podrían ser necesarios para lograr el objetivo del proyecto? ¿Qué </a:t>
            </a:r>
            <a:r>
              <a:rPr lang="es-ES" altLang="en-US" dirty="0" err="1"/>
              <a:t>subresultados</a:t>
            </a:r>
            <a:r>
              <a:rPr lang="es-ES" altLang="en-US" dirty="0"/>
              <a:t> podrían ser necesarios para lograr el Resultado 1? Una vez que haya respondido, presione el botón de reproducir.</a:t>
            </a:r>
          </a:p>
          <a:p>
            <a:pPr eaLnBrk="1" hangingPunct="1"/>
            <a:endParaRPr lang="es-ES" altLang="en-US" dirty="0"/>
          </a:p>
          <a:p>
            <a:pPr eaLnBrk="1" hangingPunct="1"/>
            <a:endParaRPr lang="es-ES" altLang="en-US" dirty="0"/>
          </a:p>
          <a:p>
            <a:pPr eaLnBrk="1" hangingPunct="1"/>
            <a:endParaRPr lang="es-ES" altLang="en-US" dirty="0"/>
          </a:p>
          <a:p>
            <a:pPr eaLnBrk="1" hangingPunct="1"/>
            <a:endParaRPr lang="es-ES" altLang="en-US"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52</a:t>
            </a:fld>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altLang="en-US" dirty="0"/>
              <a:t>Aquí tenemos un ejemplo de posibles resultados que podrían incluirse en este marco de resultados.</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En el nivel de resultados, vemos que tres de ellos contribuyeron al objetivo del proyecto. La lógica es que </a:t>
            </a:r>
            <a:r>
              <a:rPr lang="es-ES" altLang="en-US" sz="1200" b="0" dirty="0" err="1">
                <a:solidFill>
                  <a:schemeClr val="bg1"/>
                </a:solidFill>
                <a:latin typeface="+mn-lt"/>
              </a:rPr>
              <a:t>SI”La</a:t>
            </a:r>
            <a:r>
              <a:rPr lang="es-ES" altLang="en-US" sz="1200" b="0" dirty="0">
                <a:solidFill>
                  <a:schemeClr val="bg1"/>
                </a:solidFill>
                <a:latin typeface="+mn-lt"/>
              </a:rPr>
              <a:t> sociedad civil mejora la implementación de los programas de trabajo infantil” Y si hay “M</a:t>
            </a:r>
            <a:r>
              <a:rPr lang="es-CO" altLang="en-US" sz="1200" b="0" dirty="0" err="1">
                <a:solidFill>
                  <a:schemeClr val="bg1"/>
                </a:solidFill>
                <a:latin typeface="+mn-lt"/>
              </a:rPr>
              <a:t>ás</a:t>
            </a:r>
            <a:r>
              <a:rPr lang="es-CO" altLang="en-US" sz="1200" b="0" dirty="0">
                <a:solidFill>
                  <a:schemeClr val="bg1"/>
                </a:solidFill>
                <a:latin typeface="+mn-lt"/>
              </a:rPr>
              <a:t> </a:t>
            </a:r>
            <a:r>
              <a:rPr lang="es-ES" altLang="en-US" sz="1200" b="0" dirty="0">
                <a:solidFill>
                  <a:schemeClr val="bg1"/>
                </a:solidFill>
                <a:latin typeface="+mn-lt"/>
              </a:rPr>
              <a:t>conciencia sobre el trabajo infantil entre los miembros de la comunidad y los dueños de empresas” Y si “El Gobierno incrementa la ejecución de las leyes y reglamentos laborales</a:t>
            </a:r>
            <a:r>
              <a:rPr lang="en-US" altLang="en-US" sz="1200" b="0" dirty="0">
                <a:solidFill>
                  <a:schemeClr val="bg1"/>
                </a:solidFill>
                <a:latin typeface="+mn-lt"/>
              </a:rPr>
              <a:t>”</a:t>
            </a:r>
            <a:r>
              <a:rPr lang="es-ES" altLang="en-US" sz="1200" b="0" dirty="0">
                <a:solidFill>
                  <a:schemeClr val="bg1"/>
                </a:solidFill>
                <a:latin typeface="+mn-lt"/>
              </a:rPr>
              <a:t>, Luego “Disminuir</a:t>
            </a:r>
            <a:r>
              <a:rPr lang="es-CO" altLang="en-US" sz="1200" b="0" dirty="0">
                <a:solidFill>
                  <a:schemeClr val="bg1"/>
                </a:solidFill>
                <a:latin typeface="+mn-lt"/>
              </a:rPr>
              <a:t>á</a:t>
            </a:r>
            <a:r>
              <a:rPr lang="es-ES" altLang="en-US" sz="1200" b="0" dirty="0">
                <a:solidFill>
                  <a:schemeClr val="bg1"/>
                </a:solidFill>
                <a:latin typeface="+mn-lt"/>
              </a:rPr>
              <a:t> la incidencia del trabajo infantil en las comunidades objetivo”. Estos tres resultados son necesarios.</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dirty="0"/>
              <a:t>También tenemos dos sub</a:t>
            </a:r>
            <a:r>
              <a:rPr lang="en-US" altLang="en-US" dirty="0"/>
              <a:t>-</a:t>
            </a:r>
            <a:r>
              <a:rPr lang="es-ES" altLang="en-US" dirty="0"/>
              <a:t>resultados que son necesarios y suficientes para lograr el primer resultado: “Mayor capacidad de la sociedad civil para responder al trabajo infantil" Y "Aumento de los recursos para que la sociedad civil responda al trabajo infantil". Si se logran ambos, entonces esperamos “Que la sociedad civil mejore la implementación de los programas de trabajo infantil”.</a:t>
            </a:r>
            <a:endParaRPr lang="en-US" altLang="en-US" sz="1200" b="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a:p>
            <a:pPr eaLnBrk="1" hangingPunct="1"/>
            <a:endParaRPr lang="en-US" altLang="en-US"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53</a:t>
            </a:fld>
            <a:endParaRPr lang="en-US" altLang="en-US" dirty="0"/>
          </a:p>
        </p:txBody>
      </p:sp>
    </p:spTree>
    <p:extLst>
      <p:ext uri="{BB962C8B-B14F-4D97-AF65-F5344CB8AC3E}">
        <p14:creationId xmlns:p14="http://schemas.microsoft.com/office/powerpoint/2010/main" val="11375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a:t>Hasta el momento, hemos revisado los elementos clave de los marcos de resultados contundentes, incluyendo: Una buena lógica causal; declaraciones de resultados bien elaboradas; y garantizar que los resultados del marco son necesarios y suficientes.</a:t>
            </a:r>
          </a:p>
          <a:p>
            <a:pPr eaLnBrk="1" hangingPunct="1"/>
            <a:r>
              <a:rPr lang="es-ES" altLang="en-US" dirty="0"/>
              <a:t>También es importante mencionar errores comunes que deben evitarse al elaborar el marco.</a:t>
            </a:r>
          </a:p>
          <a:p>
            <a:pPr eaLnBrk="1" hangingPunct="1"/>
            <a:r>
              <a:rPr lang="es-ES" altLang="en-US" dirty="0"/>
              <a:t>Uno es el uso de resultados categóricos o definitivos. Estos son categorías o componentes de otro resultado y, por ende, no existe una relación de causa y efecto entre los resultados.</a:t>
            </a:r>
          </a:p>
          <a:p>
            <a:pPr eaLnBrk="1" hangingPunct="1"/>
            <a:r>
              <a:rPr lang="es-ES" altLang="en-US" dirty="0"/>
              <a:t>En el ejemplo de la diapositiva, los tres resultados, </a:t>
            </a:r>
          </a:p>
          <a:p>
            <a:pPr eaLnBrk="1" hangingPunct="1"/>
            <a:r>
              <a:rPr lang="es-ES" altLang="en-US" dirty="0"/>
              <a:t>“Menor incidencia del trabajo infantil”, “Menor incidencia de las peores formas del trabajo infantil” y “Menor incidencia del trabajo peligroso” son simplemente categorías del trabajo infantil. Por tanto, no existe un vínculo casual al objetivo del proyecto porque colectivamente equivalen a éste. </a:t>
            </a:r>
          </a:p>
          <a:p>
            <a:pPr eaLnBrk="1" hangingPunct="1"/>
            <a:endParaRPr lang="es-ES" altLang="en-US" dirty="0"/>
          </a:p>
          <a:p>
            <a:pPr eaLnBrk="1" hangingPunct="1"/>
            <a:r>
              <a:rPr lang="es-ES" altLang="en-US" dirty="0"/>
              <a:t>En este ejemplo, si fuera importante para el proyecto medir cada tipo de trabajo infantil, el indicador para el objetivo del proyecto podría desagregarse de la siguiente manera:  Trabajo infantil, peores formas del trabajo infantil y trabajo peligroso. No requiere resultados separados para cada tipo.</a:t>
            </a:r>
          </a:p>
          <a:p>
            <a:pPr eaLnBrk="1" hangingPunct="1"/>
            <a:endParaRPr lang="en-US" alt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EF2789C6-CFA7-4292-9CA8-09E502BA0A72}" type="slidenum">
              <a:rPr lang="en-US" altLang="en-US" sz="1200" smtClean="0"/>
              <a:pPr/>
              <a:t>54</a:t>
            </a:fld>
            <a:endParaRPr lang="en-US" alt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endParaRPr lang="es-ES" altLang="en-US" dirty="0"/>
          </a:p>
          <a:p>
            <a:pPr marL="171450" indent="-171450" eaLnBrk="1" hangingPunct="1">
              <a:buFont typeface="Arial" panose="020B0604020202020204" pitchFamily="34" charset="0"/>
              <a:buChar char="•"/>
            </a:pPr>
            <a:r>
              <a:rPr lang="es-ES" altLang="en-US" dirty="0"/>
              <a:t>Veamos otro ejemplo de resultados categóricos. Los resultados del nivel inferior se centran en una mayor implementación de leyes y reglamentos nacionales, locales y regionales, que son simplemente categorías del resultado del nivel superior, "Mayor implementación de leyes y normas laborales por parte de los actores del sector privado".</a:t>
            </a:r>
          </a:p>
          <a:p>
            <a:pPr marL="171450" indent="-171450" eaLnBrk="1" hangingPunct="1">
              <a:buFont typeface="Arial" panose="020B0604020202020204" pitchFamily="34" charset="0"/>
              <a:buChar char="•"/>
            </a:pPr>
            <a:endParaRPr lang="es-ES" altLang="en-US" dirty="0"/>
          </a:p>
          <a:p>
            <a:pPr marL="171450" indent="-171450" eaLnBrk="1" hangingPunct="1">
              <a:buFont typeface="Arial" panose="020B0604020202020204" pitchFamily="34" charset="0"/>
              <a:buChar char="•"/>
            </a:pPr>
            <a:r>
              <a:rPr lang="es-ES" altLang="en-US" dirty="0"/>
              <a:t>Visto de otra manera, si logra los tres resultados, habrá alcanzado el objetivo del proyecto.</a:t>
            </a:r>
          </a:p>
          <a:p>
            <a:pPr marL="171450" indent="-171450" eaLnBrk="1" hangingPunct="1">
              <a:buFont typeface="Arial" panose="020B0604020202020204" pitchFamily="34" charset="0"/>
              <a:buChar char="•"/>
            </a:pPr>
            <a:endParaRPr lang="es-ES" altLang="en-US" dirty="0"/>
          </a:p>
          <a:p>
            <a:pPr marL="171450" indent="-171450" eaLnBrk="1" hangingPunct="1">
              <a:buFont typeface="Arial" panose="020B0604020202020204" pitchFamily="34" charset="0"/>
              <a:buChar char="•"/>
            </a:pPr>
            <a:endParaRPr lang="en-US" alt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EF2789C6-CFA7-4292-9CA8-09E502BA0A72}" type="slidenum">
              <a:rPr lang="en-US" altLang="en-US" sz="1200" smtClean="0"/>
              <a:pPr/>
              <a:t>55</a:t>
            </a:fld>
            <a:endParaRPr lang="en-US" altLang="en-US" sz="1200" dirty="0"/>
          </a:p>
        </p:txBody>
      </p:sp>
    </p:spTree>
    <p:extLst>
      <p:ext uri="{BB962C8B-B14F-4D97-AF65-F5344CB8AC3E}">
        <p14:creationId xmlns:p14="http://schemas.microsoft.com/office/powerpoint/2010/main" val="4176896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Un segundo escollo es tener grandes brechas causales en la lógica. Este error es bastante común.</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Un marco de resultados incluye una serie de cadenas causales. Los vínculos de “si... entonces” de estas cadenas deben ser contundentes. No debería haber grandes brechas en la lógica de los resultados.</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Veamos un par de ejemplos para explicar mejor este escollo.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En la izquierda, la lógica es que si “Las leyes que regulan los derechos laborales mejoran"... entonces "las violaciones laborales a nivel nacional disminuirían". Pero esto no tiene en cuenta la necesidad de ejercer las leyes eficazmente. Hay muchas leyes que no se cumplen. Podría cubrirse la brecha en la lógica con un resultado relacionado al incremento de la implementación de las leyes que regulan el derecho laboral.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aseline="0" dirty="0">
                <a:solidFill>
                  <a:schemeClr val="tx1"/>
                </a:solidFill>
                <a:latin typeface="Calibri" pitchFamily="34" charset="0"/>
              </a:rPr>
              <a:t>En la derecha, la lógica es que mayor acceso a becas estudiantiles y útiles escolares para los jóvenes en riesgo resultaría en “menor incidencia del trabajo infantil en el sector azucarero". Nos falta al menos un paso en la lógica. El propósito de brindar acceso a las becas es “Aumentar la asistencia escolar”. Este resultado falta.</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Evitar brechas causales es importante por varias razones</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Durante la implementación, si no se logran los resultados del nivel superior, puede ser difícil determinar por qué, ya que faltan resultados que no se están midiendo.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Además, si faltan resultados en el marco, es posible que el proyecto no esté diseñado para abordarlos.</a:t>
            </a: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618E7DF-EE99-4B39-9DDA-34499D2D0C9B}" type="slidenum">
              <a:rPr lang="en-US" altLang="en-US" sz="1200" smtClean="0"/>
              <a:pPr/>
              <a:t>56</a:t>
            </a:fld>
            <a:endParaRPr lang="en-US" altLang="en-US" sz="1200" dirty="0"/>
          </a:p>
        </p:txBody>
      </p:sp>
    </p:spTree>
    <p:extLst>
      <p:ext uri="{BB962C8B-B14F-4D97-AF65-F5344CB8AC3E}">
        <p14:creationId xmlns:p14="http://schemas.microsoft.com/office/powerpoint/2010/main" val="9191688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altLang="en-US" dirty="0"/>
              <a:t>Veamos si podemos identificar la brecha causal en el ejemplo de la diapositiva.</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s-ES" altLang="en-US" dirty="0"/>
              <a:t>¿Cuál es la brecha causal entre el resultado “Mayor conocimiento y competencias de los inspectores del trabajo infantil” y el resultado “Menor incidencia de las peores formas de trabajo infantil en la industria del ladrillo”?</a:t>
            </a:r>
            <a:endParaRPr lang="en-US" alt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Detenga la grabación y escriba cuál cree que es la brecha causal y cuál podría ser el resultado faltante. Una vez que tenga su respuesta, presiona el botón de reproducir. </a:t>
            </a:r>
            <a:endParaRPr lang="en-US" altLang="en-US" dirty="0"/>
          </a:p>
          <a:p>
            <a:pPr eaLnBrk="1" hangingPunct="1"/>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57</a:t>
            </a:fld>
            <a:endParaRPr lang="en-US" alt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La lógica causal asume, pero no expresa explícitamente, que la implementación de las leyes del trabajo infantil mejorará si los inspectores laborales aumentan sus competencias. Para llenar este vacío causal, deberíamos insertar un resultado sobre “Una mejor ejecución de las leyes del trabajo infantil". </a:t>
            </a: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Con este resultado adicional, la cadena se fortalece bastante. Ahora dice que, SI "Aumentamos las competencias de los inspectores de trabajo infantil", ENTONCES esperamos ver una "Mejoría en la ejecución de las leyes del trabajo infantil". Y si éstas se ejercen, veremos “Menor incidencia de las peores formas de trabajo infantil en la industria del ladrillo”</a:t>
            </a:r>
            <a:endParaRPr lang="en-US" altLang="en-US" dirty="0"/>
          </a:p>
          <a:p>
            <a:pPr eaLnBrk="1" hangingPunct="1"/>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58</a:t>
            </a:fld>
            <a:endParaRPr lang="en-US" altLang="en-US" sz="1200" dirty="0"/>
          </a:p>
        </p:txBody>
      </p:sp>
    </p:spTree>
    <p:extLst>
      <p:ext uri="{BB962C8B-B14F-4D97-AF65-F5344CB8AC3E}">
        <p14:creationId xmlns:p14="http://schemas.microsoft.com/office/powerpoint/2010/main" val="2631498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dirty="0"/>
              <a:t>Intentemos hacer un último ejercicio sobre brechas causales. ¿ “Mayor levantamiento y reporte de estadísticas laborales a nivel local y nacional” “Mejorará la toma de decisiones de los funcionarios del gobierno local y nacional, basadas en evidencia sobre la planificación y las regulaciones de los derechos laborales” o existe una brecha causal?</a:t>
            </a: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Detenga la grabación. Una vez que tenga su respuesta, presione el botón de reproducir.</a:t>
            </a:r>
            <a:endParaRPr lang="en-US" altLang="en-US" dirty="0"/>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59</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effectLst/>
                <a:latin typeface="Segoe UI Web (West European)"/>
              </a:rPr>
              <a:t>¿Qué es un marco de resultados?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Un Marco de Resultados es una representación gráfica de la teoría del cambio de un proyecto que describe cómo y por qué ocurre el cambio en un proyecto en particular.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Incluye el conjunto de resultados que el proyecto pretende lograr unidos entre sí por la lógica de "causa y efecto" o "si-entonces".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El gráfico de la diapositiva muestra un marco básico con sub-resultados que conducen a resultados de nivel superior y los dos resultados que conducen al logro del objetivo del proyecto.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El Marco de Resultados de un proyecto tiene un límite de tiempo, lo que significa que debe ser alcanzable en un período de tiempo determinado, para los proyectos de ILAB, generalmente es de 4 a 5 años.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Segoe UI Web (West European)"/>
              </a:rPr>
              <a:t>El marco también incluye supuestos críticos,  los cuales son condiciones externas que deben mantenerse para poder lograr los resultados deseados del proyecto, pero que están fuera del control directo del proyecto.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alt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EBE4327-0BAD-4360-8E5D-DD854DBE8E08}" type="slidenum">
              <a:rPr lang="en-US" altLang="en-US" sz="1200" smtClean="0"/>
              <a:pPr/>
              <a:t>6</a:t>
            </a:fld>
            <a:endParaRPr lang="en-US" alt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Hay una brecha causal. Existe la presunción de que si los datos se levantan y reportan, se utilizarán. Deberíamos capturar esta suposición como resultado para que sea monitoreada. El resultado faltante podría ser “Los funcionarios locales y nacionales aumentan el uso de las estadísticas laborales”.</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60</a:t>
            </a:fld>
            <a:endParaRPr lang="en-US" altLang="en-US" sz="1200" dirty="0"/>
          </a:p>
        </p:txBody>
      </p:sp>
    </p:spTree>
    <p:extLst>
      <p:ext uri="{BB962C8B-B14F-4D97-AF65-F5344CB8AC3E}">
        <p14:creationId xmlns:p14="http://schemas.microsoft.com/office/powerpoint/2010/main" val="1023125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r>
              <a:rPr lang="es-ES" dirty="0"/>
              <a:t>Ahora que hemos revisado RF, nos enfocaremos en las suposiciones críticas y riesgos relacionados al RF.</a:t>
            </a:r>
            <a:endParaRPr lang="en-US" dirty="0"/>
          </a:p>
          <a:p>
            <a:endParaRPr lang="en-US" dirty="0"/>
          </a:p>
        </p:txBody>
      </p:sp>
    </p:spTree>
    <p:extLst>
      <p:ext uri="{BB962C8B-B14F-4D97-AF65-F5344CB8AC3E}">
        <p14:creationId xmlns:p14="http://schemas.microsoft.com/office/powerpoint/2010/main" val="4029186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591D8F68-3BDA-4BE7-B6D6-268915E39141}" type="slidenum">
              <a:rPr lang="en-US" altLang="en-US" sz="1200" smtClean="0"/>
              <a:pPr/>
              <a:t>62</a:t>
            </a:fld>
            <a:endParaRPr lang="en-US" altLang="en-US" sz="1200"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endParaRPr lang="es-ES" sz="1200" b="0" kern="1200" dirty="0">
              <a:solidFill>
                <a:schemeClr val="tx1"/>
              </a:solidFill>
              <a:latin typeface="+mn-lt"/>
              <a:ea typeface="+mn-ea"/>
              <a:cs typeface="Arial" panose="020B0604020202020204" pitchFamily="34" charset="0"/>
            </a:endParaRP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s-ES" sz="1200" b="0" kern="1200" dirty="0">
                <a:solidFill>
                  <a:schemeClr val="tx1"/>
                </a:solidFill>
                <a:latin typeface="+mn-lt"/>
                <a:ea typeface="+mn-ea"/>
                <a:cs typeface="Arial" panose="020B0604020202020204" pitchFamily="34" charset="0"/>
              </a:rPr>
              <a:t>Los proyectos no se implementan de forma aislada y pueden verse afectados directamente por muchos factores externos sobre los que el proyecto no tiene control. Estos pueden tener un impacto negativo en los resultados del proyecto, por lo que es importante conocerlos y planificar en consecuencia.</a:t>
            </a:r>
            <a:endParaRPr lang="en-US" sz="1200" b="0" kern="1200" baseline="0" dirty="0">
              <a:solidFill>
                <a:schemeClr val="tx1"/>
              </a:solidFill>
              <a:latin typeface="+mn-lt"/>
              <a:ea typeface="+mn-ea"/>
              <a:cs typeface="Arial" panose="020B0604020202020204" pitchFamily="34" charset="0"/>
            </a:endParaRPr>
          </a:p>
          <a:p>
            <a:pPr marL="171450" indent="-171450" eaLnBrk="1" hangingPunct="1">
              <a:lnSpc>
                <a:spcPct val="90000"/>
              </a:lnSpc>
              <a:buClr>
                <a:srgbClr val="000090"/>
              </a:buClr>
              <a:buFont typeface="Arial" panose="020B0604020202020204" pitchFamily="34" charset="0"/>
              <a:buChar char="•"/>
            </a:pPr>
            <a:r>
              <a:rPr lang="es-ES" altLang="en-US" sz="1200" dirty="0"/>
              <a:t>Al desarrollar marcos de resultados, inevitablemente, hay suposiciones sobre las condiciones externas que son necesarias para el éxito, pero sobre las cuales el beneficiario tiene poco o ningún control, como por ejemplo: fen</a:t>
            </a:r>
            <a:r>
              <a:rPr lang="es-CO" altLang="en-US" sz="1200" dirty="0" err="1"/>
              <a:t>ómenos</a:t>
            </a:r>
            <a:r>
              <a:rPr lang="es-CO" altLang="en-US" sz="1200" dirty="0"/>
              <a:t> </a:t>
            </a:r>
            <a:r>
              <a:rPr lang="es-ES" altLang="en-US" sz="1200" dirty="0"/>
              <a:t>climáticos extremos, conflictos, inestabilidad política, acciones del gobierno anfitrión, etc.</a:t>
            </a:r>
          </a:p>
          <a:p>
            <a:pPr marL="171450" indent="-171450" eaLnBrk="1" hangingPunct="1">
              <a:lnSpc>
                <a:spcPct val="90000"/>
              </a:lnSpc>
              <a:buClr>
                <a:srgbClr val="000090"/>
              </a:buClr>
              <a:buFont typeface="Arial" panose="020B0604020202020204" pitchFamily="34" charset="0"/>
              <a:buChar char="•"/>
            </a:pPr>
            <a:r>
              <a:rPr lang="es-ES" altLang="en-US" sz="1200" dirty="0"/>
              <a:t>Los riesgos son eventos o situaciones de incertidumbre que podrían bloquear el camino hacia el cambio si ocurren.</a:t>
            </a:r>
          </a:p>
          <a:p>
            <a:pPr marL="171450" indent="-171450" eaLnBrk="1" hangingPunct="1">
              <a:lnSpc>
                <a:spcPct val="90000"/>
              </a:lnSpc>
              <a:buClr>
                <a:srgbClr val="000090"/>
              </a:buClr>
              <a:buFont typeface="Arial" panose="020B0604020202020204" pitchFamily="34" charset="0"/>
              <a:buChar char="•"/>
            </a:pPr>
            <a:r>
              <a:rPr lang="es-ES" altLang="en-US" sz="1200" dirty="0"/>
              <a:t>Las suposiciones definen los riesgos intrínsecos de la hipótesis que vincula los resultados de la estrategia.</a:t>
            </a: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dirty="0"/>
              <a:t>Estas suposiciones y riesgos deben identificarse explícitamente, ya que forman parte de la teoría del cambio en relación a las condiciones bajo las cuales se espera que ocurra el cambio.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err="1"/>
              <a:t>También</a:t>
            </a:r>
            <a:r>
              <a:rPr lang="en-US" sz="1200" b="0" i="0" dirty="0"/>
              <a:t> se </a:t>
            </a:r>
            <a:r>
              <a:rPr lang="en-US" sz="1200" b="0" i="0" dirty="0" err="1"/>
              <a:t>pueden</a:t>
            </a:r>
            <a:r>
              <a:rPr lang="en-US" sz="1200" b="0" i="0" dirty="0"/>
              <a:t> </a:t>
            </a:r>
            <a:r>
              <a:rPr lang="en-US" sz="1200" b="0" i="0" dirty="0" err="1"/>
              <a:t>monitorear</a:t>
            </a:r>
            <a:r>
              <a:rPr lang="en-US" sz="1200" b="0" i="0" dirty="0"/>
              <a:t> </a:t>
            </a:r>
            <a:r>
              <a:rPr lang="en-US" sz="1200" b="0" i="0" dirty="0" err="1"/>
              <a:t>durante</a:t>
            </a:r>
            <a:r>
              <a:rPr lang="en-US" sz="1200" b="0" i="0" dirty="0"/>
              <a:t> la </a:t>
            </a:r>
            <a:r>
              <a:rPr lang="en-US" sz="1200" b="0" i="0" dirty="0" err="1"/>
              <a:t>implementación</a:t>
            </a:r>
            <a:r>
              <a:rPr lang="en-US" sz="1200" b="0" i="0" dirty="0"/>
              <a:t> </a:t>
            </a:r>
            <a:r>
              <a:rPr lang="en-US" sz="1200" b="0" i="0" dirty="0" err="1"/>
              <a:t>usando</a:t>
            </a:r>
            <a:r>
              <a:rPr lang="en-US" sz="1200" b="0" i="0" dirty="0"/>
              <a:t> </a:t>
            </a:r>
            <a:r>
              <a:rPr lang="en-US" sz="1200" b="0" i="0" dirty="0" err="1"/>
              <a:t>métodos</a:t>
            </a:r>
            <a:r>
              <a:rPr lang="en-US" sz="1200" b="0" i="0" dirty="0"/>
              <a:t> de </a:t>
            </a:r>
            <a:r>
              <a:rPr lang="en-US" sz="1200" b="0" i="0" dirty="0" err="1"/>
              <a:t>monitoreo</a:t>
            </a:r>
            <a:r>
              <a:rPr lang="en-US" sz="1200" b="0" i="0" dirty="0"/>
              <a:t> de </a:t>
            </a:r>
            <a:r>
              <a:rPr lang="en-US" sz="1200" b="0" i="0" dirty="0" err="1"/>
              <a:t>contexto</a:t>
            </a:r>
            <a:r>
              <a:rPr lang="en-US" sz="1200" b="0" i="0" dirty="0"/>
              <a:t> e </a:t>
            </a:r>
            <a:r>
              <a:rPr lang="en-US" sz="1200" b="0" i="0" dirty="0" err="1"/>
              <a:t>indicadores</a:t>
            </a:r>
            <a:r>
              <a:rPr lang="en-US" sz="1200" b="0" i="0" dirty="0"/>
              <a:t> de </a:t>
            </a:r>
            <a:r>
              <a:rPr lang="en-US" sz="1200" b="0" i="0" dirty="0" err="1"/>
              <a:t>contexto</a:t>
            </a:r>
            <a:r>
              <a:rPr lang="en-US" sz="1200" b="0" i="0" dirty="0"/>
              <a:t>.</a:t>
            </a:r>
            <a:endParaRPr lang="en-US" sz="1200" b="0" kern="1200" baseline="0" dirty="0">
              <a:solidFill>
                <a:schemeClr val="tx1"/>
              </a:solidFill>
              <a:latin typeface="+mn-lt"/>
              <a:ea typeface="+mn-ea"/>
              <a:cs typeface="Arial" panose="020B0604020202020204" pitchFamily="34" charset="0"/>
            </a:endParaRPr>
          </a:p>
          <a:p>
            <a:pPr marL="171450" indent="-171450">
              <a:buFont typeface="Arial" panose="020B0604020202020204" pitchFamily="34" charset="0"/>
              <a:buChar char="•"/>
            </a:pPr>
            <a:r>
              <a:rPr lang="es-ES" sz="1200" b="0" kern="1200" baseline="0" dirty="0">
                <a:solidFill>
                  <a:schemeClr val="tx1"/>
                </a:solidFill>
                <a:latin typeface="+mn-lt"/>
                <a:ea typeface="+mn-ea"/>
                <a:cs typeface="Arial" panose="020B0604020202020204" pitchFamily="34" charset="0"/>
              </a:rPr>
              <a:t>Las suposiciones críticas pueden afectar el avance en diferentes niveles del marco. Ejemplos de suposiciones críticas podrían incluir: Que las condiciones económicas permanezcan estables durante la vida del proyecto, que el gobierno cumpla con su compromiso de contratar nuevos maestros, que la estabilidad política y social </a:t>
            </a:r>
            <a:r>
              <a:rPr lang="es-ES" sz="1200" b="0" kern="1200" baseline="0" dirty="0" err="1">
                <a:solidFill>
                  <a:schemeClr val="tx1"/>
                </a:solidFill>
                <a:latin typeface="+mn-lt"/>
                <a:ea typeface="+mn-ea"/>
                <a:cs typeface="Arial" panose="020B0604020202020204" pitchFamily="34" charset="0"/>
              </a:rPr>
              <a:t>contin</a:t>
            </a:r>
            <a:r>
              <a:rPr lang="es-CO" sz="1200" b="0" kern="1200" baseline="0" dirty="0">
                <a:solidFill>
                  <a:schemeClr val="tx1"/>
                </a:solidFill>
                <a:latin typeface="+mn-lt"/>
                <a:ea typeface="+mn-ea"/>
                <a:cs typeface="Arial" panose="020B0604020202020204" pitchFamily="34" charset="0"/>
              </a:rPr>
              <a:t>ú</a:t>
            </a:r>
            <a:r>
              <a:rPr lang="es-ES" sz="1200" b="0" kern="1200" baseline="0" dirty="0">
                <a:solidFill>
                  <a:schemeClr val="tx1"/>
                </a:solidFill>
                <a:latin typeface="+mn-lt"/>
                <a:ea typeface="+mn-ea"/>
                <a:cs typeface="Arial" panose="020B0604020202020204" pitchFamily="34" charset="0"/>
              </a:rPr>
              <a:t>en y etc.</a:t>
            </a:r>
            <a:r>
              <a:rPr lang="en-US" sz="1200" b="0" kern="1200" baseline="0" dirty="0">
                <a:solidFill>
                  <a:schemeClr val="tx1"/>
                </a:solidFill>
                <a:latin typeface="+mn-lt"/>
                <a:ea typeface="+mn-ea"/>
                <a:cs typeface="Arial" panose="020B0604020202020204" pitchFamily="34" charset="0"/>
              </a:rPr>
              <a:t>  </a:t>
            </a:r>
          </a:p>
          <a:p>
            <a:pPr marL="171450" indent="-171450">
              <a:buFont typeface="Arial" panose="020B0604020202020204" pitchFamily="34" charset="0"/>
              <a:buChar char="•"/>
            </a:pPr>
            <a:r>
              <a:rPr lang="es-ES" sz="1200" kern="1200" dirty="0">
                <a:solidFill>
                  <a:schemeClr val="bg2">
                    <a:lumMod val="50000"/>
                  </a:schemeClr>
                </a:solidFill>
                <a:effectLst/>
                <a:latin typeface="+mn-lt"/>
                <a:ea typeface="+mn-ea"/>
                <a:cs typeface="+mn-cs"/>
              </a:rPr>
              <a:t>Si las suposiciones críticas NO se cumplen, entonces no esperaríamos lograr un resultado de nivel superior dado, independientemente de cuán efectivo haya sido el proyecto en términos de lograr alguno o todos los resultados de nivel inferior relacionados.</a:t>
            </a:r>
            <a:endParaRPr lang="en-US" altLang="en-US" dirty="0"/>
          </a:p>
          <a:p>
            <a:pPr eaLnBrk="1" hangingPunct="1"/>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baseline="0" dirty="0">
                <a:solidFill>
                  <a:schemeClr val="tx1"/>
                </a:solidFill>
                <a:latin typeface="+mn-lt"/>
                <a:ea typeface="+mn-ea"/>
                <a:cs typeface="Arial" panose="020B0604020202020204" pitchFamily="34" charset="0"/>
              </a:rPr>
              <a:t>Cuando se desarrolla un marco de resultados, siempre se hacen algunas suposiciones, tal como ocurre en nuestra vida diaria. No obstante, es importante tenerlas en cuenta.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baseline="0" dirty="0">
                <a:solidFill>
                  <a:schemeClr val="tx1"/>
                </a:solidFill>
                <a:latin typeface="+mn-lt"/>
                <a:ea typeface="+mn-ea"/>
                <a:cs typeface="Arial" panose="020B0604020202020204" pitchFamily="34" charset="0"/>
              </a:rPr>
              <a:t>Evaluemos un ejemplo no relacionado con el trabajo infantil: Cuando tomamos un autobús para ir al trabajo, hacemos muchas suposiciones acerca de llegar a tiempo. Por ejemplo, que el autobús no se averiará, o que no se atascará en el tráfico. Estas están fuera de nuestro control. Asumimos que el autobús llegar</a:t>
            </a:r>
            <a:r>
              <a:rPr lang="es-CO" sz="1200" b="0" kern="1200" baseline="0" dirty="0">
                <a:solidFill>
                  <a:schemeClr val="tx1"/>
                </a:solidFill>
                <a:latin typeface="+mn-lt"/>
                <a:ea typeface="+mn-ea"/>
                <a:cs typeface="Arial" panose="020B0604020202020204" pitchFamily="34" charset="0"/>
              </a:rPr>
              <a:t>á </a:t>
            </a:r>
            <a:r>
              <a:rPr lang="es-ES" sz="1200" b="0" kern="1200" baseline="0" dirty="0">
                <a:solidFill>
                  <a:schemeClr val="tx1"/>
                </a:solidFill>
                <a:latin typeface="+mn-lt"/>
                <a:ea typeface="+mn-ea"/>
                <a:cs typeface="Arial" panose="020B0604020202020204" pitchFamily="34" charset="0"/>
              </a:rPr>
              <a:t>a tiempo y que no se averiará.</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baseline="0" dirty="0">
                <a:solidFill>
                  <a:schemeClr val="tx1"/>
                </a:solidFill>
                <a:latin typeface="+mn-lt"/>
                <a:ea typeface="+mn-ea"/>
                <a:cs typeface="Arial" panose="020B0604020202020204" pitchFamily="34" charset="0"/>
              </a:rPr>
              <a:t>Por lo tanto, al desarrollar un marco de resultados, es importante pensar en lo que suponemos y posibles riesgos que podrían afectar al proyecto.</a:t>
            </a:r>
            <a:endParaRPr lang="en-US" dirty="0"/>
          </a:p>
          <a:p>
            <a:endParaRPr lang="en-US" dirty="0"/>
          </a:p>
        </p:txBody>
      </p:sp>
    </p:spTree>
    <p:extLst>
      <p:ext uri="{BB962C8B-B14F-4D97-AF65-F5344CB8AC3E}">
        <p14:creationId xmlns:p14="http://schemas.microsoft.com/office/powerpoint/2010/main" val="3447273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t>Al contemplar suposiciones y riesgos críticos, es fácil pensar en muchas posibilidades que podrían afectar al proyecto. Por ende, es importante no solo identificar suposiciones y riesgos, sino también evaluar su importancia y probabilidad, y enfocarse en aquellos que amenazan al proyecto.</a:t>
            </a:r>
          </a:p>
          <a:p>
            <a:pPr marL="0" indent="0" eaLnBrk="1" hangingPunct="1">
              <a:lnSpc>
                <a:spcPct val="90000"/>
              </a:lnSpc>
              <a:buFont typeface="Arial" panose="020B0604020202020204" pitchFamily="34" charset="0"/>
              <a:buNone/>
            </a:pPr>
            <a:endParaRPr lang="es-ES" altLang="en-US" sz="1200" dirty="0">
              <a:solidFill>
                <a:srgbClr val="17375E"/>
              </a:solidFill>
              <a:ea typeface="ＭＳ Ｐゴシック" pitchFamily="34" charset="-128"/>
            </a:endParaRPr>
          </a:p>
          <a:p>
            <a:pPr marL="171450" indent="-171450" eaLnBrk="1" hangingPunct="1">
              <a:lnSpc>
                <a:spcPct val="90000"/>
              </a:lnSpc>
              <a:buFont typeface="Arial" panose="020B0604020202020204" pitchFamily="34" charset="0"/>
              <a:buChar char="•"/>
            </a:pPr>
            <a:r>
              <a:rPr lang="es-ES" altLang="en-US" sz="1200" dirty="0">
                <a:solidFill>
                  <a:srgbClr val="17375E"/>
                </a:solidFill>
                <a:ea typeface="ＭＳ Ｐゴシック" pitchFamily="34" charset="-128"/>
              </a:rPr>
              <a:t>Al evaluar suposiciones críticas, puede ser útil preguntar:</a:t>
            </a:r>
          </a:p>
          <a:p>
            <a:pPr marL="628650" lvl="1" indent="-171450" algn="l" defTabSz="914400" rtl="0" eaLnBrk="1" latinLnBrk="0" hangingPunct="1">
              <a:lnSpc>
                <a:spcPct val="90000"/>
              </a:lnSpc>
              <a:buFont typeface="Arial" panose="020B0604020202020204" pitchFamily="34" charset="0"/>
              <a:buChar char="•"/>
            </a:pPr>
            <a:r>
              <a:rPr lang="es-ES" altLang="en-US" sz="1200" kern="1200" dirty="0">
                <a:solidFill>
                  <a:schemeClr val="tx1"/>
                </a:solidFill>
                <a:latin typeface="+mn-lt"/>
                <a:ea typeface="ＭＳ Ｐゴシック" pitchFamily="34" charset="-128"/>
                <a:cs typeface="+mn-cs"/>
              </a:rPr>
              <a:t>¿Qué probabilidad hay de que las suposiciones críticas se cumplan?</a:t>
            </a:r>
          </a:p>
          <a:p>
            <a:pPr marL="628650" lvl="1" indent="-171450" algn="l" defTabSz="914400" rtl="0" eaLnBrk="1" latinLnBrk="0" hangingPunct="1">
              <a:lnSpc>
                <a:spcPct val="90000"/>
              </a:lnSpc>
              <a:buFont typeface="Arial" panose="020B0604020202020204" pitchFamily="34" charset="0"/>
              <a:buChar char="•"/>
            </a:pPr>
            <a:r>
              <a:rPr lang="es-ES" altLang="en-US" sz="1200" dirty="0">
                <a:ea typeface="ＭＳ Ｐゴシック" pitchFamily="34" charset="-128"/>
              </a:rPr>
              <a:t>¿Podemos salvaguardar nuestro proyecto convirtiendo suposiciones peligrosas (“letales") en resultados sobre los que sí tenemos control?</a:t>
            </a:r>
          </a:p>
          <a:p>
            <a:pPr marL="628650" lvl="1" indent="-171450" algn="l" defTabSz="914400" rtl="0" eaLnBrk="1" latinLnBrk="0" hangingPunct="1">
              <a:lnSpc>
                <a:spcPct val="90000"/>
              </a:lnSpc>
              <a:buFont typeface="Arial" panose="020B0604020202020204" pitchFamily="34" charset="0"/>
              <a:buChar char="•"/>
            </a:pPr>
            <a:r>
              <a:rPr lang="es-ES" altLang="en-US" dirty="0"/>
              <a:t>¿Cuán importantes son nuestras suposiciones para que el proyecto alcance el éxito?</a:t>
            </a:r>
          </a:p>
          <a:p>
            <a:pPr marL="628650" lvl="1" indent="-171450" algn="l" defTabSz="914400" rtl="0" eaLnBrk="1" latinLnBrk="0" hangingPunct="1">
              <a:lnSpc>
                <a:spcPct val="90000"/>
              </a:lnSpc>
              <a:buFont typeface="Arial" panose="020B0604020202020204" pitchFamily="34" charset="0"/>
              <a:buChar char="•"/>
            </a:pPr>
            <a:r>
              <a:rPr lang="es-ES" altLang="en-US" sz="1200" dirty="0">
                <a:ea typeface="ＭＳ Ｐゴシック" pitchFamily="34" charset="-128"/>
              </a:rPr>
              <a:t>En caso de no poder prevenir y</a:t>
            </a:r>
            <a:r>
              <a:rPr lang="en-US" altLang="en-US" sz="1200" dirty="0">
                <a:ea typeface="ＭＳ Ｐゴシック" pitchFamily="34" charset="-128"/>
              </a:rPr>
              <a:t>/o</a:t>
            </a:r>
            <a:r>
              <a:rPr lang="es-ES" altLang="en-US" sz="1200" dirty="0">
                <a:ea typeface="ＭＳ Ｐゴシック" pitchFamily="34" charset="-128"/>
              </a:rPr>
              <a:t> mitigar el riesgo, ¿Deberíamos reconsiderar la estrategia del proyecto?</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ＭＳ Ｐゴシック" pitchFamily="34" charset="-128"/>
              <a:cs typeface="+mn-cs"/>
            </a:endParaRP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ＭＳ Ｐゴシック"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La gráfica nos ayuda a evaluar suposiciones críticas, con base a la probabilidad de que se cumplan, y su importancia o el impacto que pudieran llegar a tener en el éxito del proyecto. Como indica la gráfica, las suposiciones letales son aquellas que son muy importantes para el éxito del proyecto, pero que son poco probables, y que por lo tanto representan un riesgo mayor para el éxito del proyecto.</a:t>
            </a:r>
          </a:p>
          <a:p>
            <a:pPr marL="628650" lvl="1" indent="-171450" algn="l" defTabSz="914400" rtl="0" eaLnBrk="1" latinLnBrk="0" hangingPunct="1">
              <a:lnSpc>
                <a:spcPct val="90000"/>
              </a:lnSpc>
              <a:buFont typeface="Arial" panose="020B0604020202020204" pitchFamily="34" charset="0"/>
              <a:buChar char="•"/>
            </a:pPr>
            <a:endParaRPr lang="en-US" altLang="en-US" sz="120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Puede ser útil monitorear suposiciones </a:t>
            </a:r>
            <a:r>
              <a:rPr lang="es-CO" sz="1200" kern="1200" dirty="0">
                <a:solidFill>
                  <a:schemeClr val="tx1"/>
                </a:solidFill>
                <a:effectLst/>
                <a:latin typeface="+mn-lt"/>
                <a:ea typeface="+mn-ea"/>
                <a:cs typeface="+mn-cs"/>
              </a:rPr>
              <a:t>letales </a:t>
            </a:r>
            <a:r>
              <a:rPr lang="es-ES" sz="1200" kern="1200" dirty="0">
                <a:solidFill>
                  <a:schemeClr val="tx1"/>
                </a:solidFill>
                <a:effectLst/>
                <a:latin typeface="+mn-lt"/>
                <a:ea typeface="+mn-ea"/>
                <a:cs typeface="+mn-cs"/>
              </a:rPr>
              <a:t>a través de indicadores de contexto u otros métodos para para alertar a un proyecto que una suposición crítica no se está cumpliendo o que podría haber un riesgo específico. Los indicadores de contexto pueden servir como advertencias que brinden tiempo al proyecto para prepararse y mitigar los efectos de sus retos.</a:t>
            </a:r>
            <a:endParaRPr lang="en-US" sz="1200" kern="1200" dirty="0">
              <a:solidFill>
                <a:schemeClr val="tx1"/>
              </a:solidFill>
              <a:effectLst/>
              <a:latin typeface="+mn-lt"/>
              <a:ea typeface="+mn-ea"/>
              <a:cs typeface="+mn-cs"/>
            </a:endParaRPr>
          </a:p>
          <a:p>
            <a:endParaRPr lang="en-US" dirty="0"/>
          </a:p>
          <a:p>
            <a:endParaRPr lang="en-US" dirty="0"/>
          </a:p>
        </p:txBody>
      </p:sp>
    </p:spTree>
    <p:extLst>
      <p:ext uri="{BB962C8B-B14F-4D97-AF65-F5344CB8AC3E}">
        <p14:creationId xmlns:p14="http://schemas.microsoft.com/office/powerpoint/2010/main" val="24043798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A8EE0205-F2E4-42FD-B213-E16F0D038DAC}" type="slidenum">
              <a:rPr lang="en-US" altLang="en-US" sz="1200" smtClean="0"/>
              <a:pPr eaLnBrk="1" hangingPunct="1"/>
              <a:t>65</a:t>
            </a:fld>
            <a:endParaRPr lang="en-US" altLang="en-US" sz="1200" dirty="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endParaRPr lang="en-US" sz="1200" b="0" dirty="0"/>
          </a:p>
          <a:p>
            <a:pPr marL="171450" indent="-171450" eaLnBrk="1" hangingPunct="1">
              <a:buFont typeface="Arial" panose="020B0604020202020204" pitchFamily="34" charset="0"/>
              <a:buChar char="•"/>
            </a:pPr>
            <a:r>
              <a:rPr lang="es-ES" altLang="en-US" dirty="0">
                <a:ea typeface="ＭＳ Ｐゴシック" pitchFamily="34" charset="-128"/>
              </a:rPr>
              <a:t>Ahora veamos algunos ejemplos de suposiciones críticas y como éstas podrían poner en riesgo al proyecto.</a:t>
            </a:r>
          </a:p>
          <a:p>
            <a:pPr marL="171450" indent="-171450" eaLnBrk="1" hangingPunct="1">
              <a:buFont typeface="Arial" panose="020B0604020202020204" pitchFamily="34" charset="0"/>
              <a:buChar char="•"/>
            </a:pPr>
            <a:r>
              <a:rPr lang="es-ES" dirty="0"/>
              <a:t>La primera suposición crítica es que “El gobierno construirá nuevas escuelas en las comunidades objetivo según lo planeado”, el riesgo correspondiente es que, si el gobierno no las construye, los jóvenes no podrán asistir a la escuela, lo que aumentaría la probabilidad de que continúen involucrados en el trabajo infantil.</a:t>
            </a:r>
          </a:p>
          <a:p>
            <a:pPr marL="171450" indent="-171450" eaLnBrk="1" hangingPunct="1">
              <a:buFont typeface="Arial" panose="020B0604020202020204" pitchFamily="34" charset="0"/>
              <a:buChar char="•"/>
            </a:pPr>
            <a:r>
              <a:rPr lang="es-ES" dirty="0"/>
              <a:t>La segunda suposición es que los precios agrícolas permanecerán relativamente estables durante el periodo de ejecución del proyecto. El riesgo es que los precios de los alimentos aumenten y que, como resultado, los hogares objetivo necesiten que sus hijos aporten ingresos para pagar los alimentos</a:t>
            </a:r>
          </a:p>
          <a:p>
            <a:pPr marL="171450" indent="-171450" eaLnBrk="1" hangingPunct="1">
              <a:buFont typeface="Arial" panose="020B0604020202020204" pitchFamily="34" charset="0"/>
              <a:buChar char="•"/>
            </a:pPr>
            <a:endParaRPr lang="es-ES" altLang="en-US" dirty="0">
              <a:ea typeface="ＭＳ Ｐゴシック" pitchFamily="34" charset="-128"/>
            </a:endParaRPr>
          </a:p>
          <a:p>
            <a:pPr marL="171450" indent="-171450" eaLnBrk="1" hangingPunct="1">
              <a:buFont typeface="Arial" panose="020B0604020202020204" pitchFamily="34" charset="0"/>
              <a:buChar char="•"/>
            </a:pPr>
            <a:r>
              <a:rPr lang="es-ES" altLang="en-US" dirty="0">
                <a:ea typeface="ＭＳ Ｐゴシック" pitchFamily="34" charset="-128"/>
              </a:rPr>
              <a:t>Veamos un ejemplo más… La suposición es que los padres pueden encontrar una guardería para sus hijos si se les ofrece un trabajo fuera del hogar. Si esta suposición no se cumple, es posible que las mujeres no participen en la capacitación del proyecto, y que no busquen un trabajo, lo que podría aumentar su dependencia del trabajo infantil.</a:t>
            </a:r>
            <a:endParaRPr lang="en-US" altLang="en-US" dirty="0">
              <a:ea typeface="ＭＳ Ｐゴシック" pitchFamily="34" charset="-128"/>
            </a:endParaRPr>
          </a:p>
          <a:p>
            <a:pPr marL="0" indent="0" eaLnBrk="1" hangingPunct="1">
              <a:buFont typeface="Arial" panose="020B0604020202020204" pitchFamily="34" charset="0"/>
              <a:buNone/>
            </a:pPr>
            <a:r>
              <a:rPr lang="es-ES" altLang="en-US" dirty="0">
                <a:ea typeface="ＭＳ Ｐゴシック" pitchFamily="34" charset="-128"/>
              </a:rPr>
              <a:t>Una vez que se haya creado la lista de suposiciones y riesgos críticos, considere</a:t>
            </a:r>
            <a:r>
              <a:rPr lang="en-US" altLang="en-US" dirty="0">
                <a:ea typeface="ＭＳ Ｐゴシック" pitchFamily="34" charset="-128"/>
              </a:rPr>
              <a:t>:</a:t>
            </a:r>
          </a:p>
          <a:p>
            <a:pPr marL="514350" indent="-457200">
              <a:buFont typeface="Arial" panose="020B0604020202020204" pitchFamily="34" charset="0"/>
              <a:buChar char="•"/>
            </a:pPr>
            <a:r>
              <a:rPr lang="es-ES" sz="1200" b="0" dirty="0"/>
              <a:t>¿Puede diseñarse el proyecto para mitigar estos riesgos?</a:t>
            </a:r>
          </a:p>
          <a:p>
            <a:pPr marL="514350" indent="-457200">
              <a:buFont typeface="Arial" panose="020B0604020202020204" pitchFamily="34" charset="0"/>
              <a:buChar char="•"/>
            </a:pPr>
            <a:r>
              <a:rPr lang="es-ES" sz="1200" b="0" dirty="0"/>
              <a:t>¿Alguna de estas suposiciones es letal?</a:t>
            </a:r>
          </a:p>
          <a:p>
            <a:pPr marL="514350" indent="-457200">
              <a:buFont typeface="Arial" panose="020B0604020202020204" pitchFamily="34" charset="0"/>
              <a:buChar char="•"/>
            </a:pPr>
            <a:r>
              <a:rPr lang="es-ES" sz="1200" b="0" dirty="0"/>
              <a:t>Si existen suposiciones letales que no se pueden mitigar, ¿Se debe rediseñar algún aspecto del proyecto?</a:t>
            </a:r>
            <a:endParaRPr lang="en-US" altLang="en-US" dirty="0">
              <a:ea typeface="ＭＳ Ｐゴシック" pitchFamily="34" charset="-128"/>
            </a:endParaRP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5244204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Es importante evaluar las suposiciones críticas y los riesgos en diferentes niveles de la cadena de resultados. Veamos el ejemplo en pantalla:</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Trabajando de abajo hacia arriba, la lógica es que...”. Mayor conocimiento de los inspectores laborales gubernamentales”, “Aumentará su capacidad para ejercer las leyes laborales en las comunidades seleccionadas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solidFill>
                <a:schemeClr val="bg1"/>
              </a:solidFill>
              <a:ea typeface="ＭＳ Ｐゴシック" pitchFamily="-106"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bg1"/>
                </a:solidFill>
                <a:ea typeface="ＭＳ Ｐゴシック" pitchFamily="-106" charset="-128"/>
              </a:rPr>
              <a:t>Sin embargo, se asume que el Gobierno cuenta con el personal para realizar el número necesario de inspecciones. El riesgo es que si esta suposición no es cierta, las empresas no serán inspeccionadas.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bg1"/>
                </a:solidFill>
                <a:ea typeface="ＭＳ Ｐゴシック" pitchFamily="-106" charset="-128"/>
              </a:rPr>
              <a:t>Mirando el siguiente nivel, SI “Los inspectores gubernamentales mejoran la implementación de las leyes laborales en las comunidades objetivo", entonces esperaríamos ver “Menor incidencia de violaciones laborales en las comunidades objetivo".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solidFill>
                <a:schemeClr val="bg1"/>
              </a:solidFill>
              <a:ea typeface="ＭＳ Ｐゴシック" pitchFamily="-106"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bg1"/>
                </a:solidFill>
                <a:ea typeface="ＭＳ Ｐゴシック" pitchFamily="-106" charset="-128"/>
              </a:rPr>
              <a:t>Sin embargo, la lógica asume que “las empresas privadas cuentan con la capacidad de hacer cambios”. De lo contrario, se corre el riesgo de que las empresas no implementen los cambios necesarios. Esto disminuiría la probabilidad de reducir la incidencia de las infracciones laborales.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bg1"/>
                </a:solidFill>
                <a:ea typeface="ＭＳ Ｐゴシック" pitchFamily="-106" charset="-128"/>
              </a:rPr>
              <a:t>Si alguna de estas suposiciones son “letales", es decir que existe una alta probabilidad de que no se cumplan, valdría la pena contemplar resultados y actividades adicionales para garantizar que el proyecto aborde estos riesgos y suposiciones.</a:t>
            </a:r>
            <a:r>
              <a:rPr lang="en-US" sz="1200" dirty="0">
                <a:solidFill>
                  <a:schemeClr val="bg1"/>
                </a:solidFill>
                <a:ea typeface="ＭＳ Ｐゴシック" pitchFamily="-106" charset="-128"/>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a typeface="ＭＳ Ｐゴシック" pitchFamily="-106"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ＭＳ Ｐゴシック" pitchFamily="-106"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ＭＳ Ｐゴシック" pitchFamily="-106" charset="-128"/>
            </a:endParaRPr>
          </a:p>
          <a:p>
            <a:pPr marL="171450" indent="-1714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4496009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Ahora</a:t>
            </a:r>
            <a:r>
              <a:rPr lang="en-US" dirty="0"/>
              <a:t> </a:t>
            </a:r>
            <a:r>
              <a:rPr lang="en-US" dirty="0" err="1"/>
              <a:t>revisaremos</a:t>
            </a:r>
            <a:r>
              <a:rPr lang="en-US" dirty="0"/>
              <a:t> </a:t>
            </a:r>
            <a:r>
              <a:rPr lang="es-CO" dirty="0"/>
              <a:t>el mapeo de las actividades</a:t>
            </a:r>
            <a:endParaRPr lang="en-US" dirty="0"/>
          </a:p>
          <a:p>
            <a:endParaRPr lang="en-US" dirty="0"/>
          </a:p>
        </p:txBody>
      </p:sp>
    </p:spTree>
    <p:extLst>
      <p:ext uri="{BB962C8B-B14F-4D97-AF65-F5344CB8AC3E}">
        <p14:creationId xmlns:p14="http://schemas.microsoft.com/office/powerpoint/2010/main" val="2748533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110000"/>
              </a:lnSpc>
              <a:spcBef>
                <a:spcPct val="0"/>
              </a:spcBef>
              <a:spcAft>
                <a:spcPct val="20000"/>
              </a:spcAft>
              <a:buClr>
                <a:schemeClr val="tx1"/>
              </a:buClr>
              <a:buFont typeface="Arial" panose="020B0604020202020204" pitchFamily="34" charset="0"/>
              <a:buChar char="•"/>
            </a:pPr>
            <a:r>
              <a:rPr lang="es-ES" altLang="en-US" dirty="0">
                <a:solidFill>
                  <a:srgbClr val="002060"/>
                </a:solidFill>
              </a:rPr>
              <a:t>El mapeo alinea las actividades planificadas de un proyecto con los resultados asociados del marco de resultados.</a:t>
            </a:r>
          </a:p>
          <a:p>
            <a:pPr marL="171450" indent="-171450" eaLnBrk="1" hangingPunct="1">
              <a:lnSpc>
                <a:spcPct val="110000"/>
              </a:lnSpc>
              <a:spcBef>
                <a:spcPct val="0"/>
              </a:spcBef>
              <a:spcAft>
                <a:spcPct val="20000"/>
              </a:spcAft>
              <a:buClr>
                <a:schemeClr val="tx1"/>
              </a:buClr>
              <a:buFont typeface="Arial" panose="020B0604020202020204" pitchFamily="34" charset="0"/>
              <a:buChar char="•"/>
            </a:pPr>
            <a:r>
              <a:rPr lang="es-ES" altLang="en-US" dirty="0">
                <a:solidFill>
                  <a:srgbClr val="002060"/>
                </a:solidFill>
              </a:rPr>
              <a:t>El mapeo ayuda a garantizar que las actividades que el proyecto ha planificado sustentan adecuadamente la estrategia.</a:t>
            </a:r>
          </a:p>
          <a:p>
            <a:pPr marL="171450" indent="-171450" eaLnBrk="1" hangingPunct="1">
              <a:lnSpc>
                <a:spcPct val="110000"/>
              </a:lnSpc>
              <a:spcBef>
                <a:spcPct val="0"/>
              </a:spcBef>
              <a:spcAft>
                <a:spcPct val="20000"/>
              </a:spcAft>
              <a:buClr>
                <a:schemeClr val="tx1"/>
              </a:buClr>
              <a:buFont typeface="Arial" panose="020B0604020202020204" pitchFamily="34" charset="0"/>
              <a:buChar char="•"/>
            </a:pPr>
            <a:r>
              <a:rPr lang="es-ES" altLang="en-US" dirty="0">
                <a:solidFill>
                  <a:srgbClr val="002060"/>
                </a:solidFill>
              </a:rPr>
              <a:t>El mapeo de actividades y productos es un requisito del Plan Integral de Monitoreo y Evaluación (CMEP, por sus siglas en inglés) del donatario.</a:t>
            </a:r>
            <a:endParaRPr lang="en-US" altLang="en-US" dirty="0"/>
          </a:p>
          <a:p>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68</a:t>
            </a:fld>
            <a:endParaRPr lang="en-US" altLang="en-US" dirty="0"/>
          </a:p>
        </p:txBody>
      </p:sp>
    </p:spTree>
    <p:extLst>
      <p:ext uri="{BB962C8B-B14F-4D97-AF65-F5344CB8AC3E}">
        <p14:creationId xmlns:p14="http://schemas.microsoft.com/office/powerpoint/2010/main" val="40002202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dirty="0"/>
              <a:t>Uno de los objetivos del mapeo es garantizar que todas las actividades planificadas se alineen con al menos un resultado. Como se puede apreciar en el diagrama, hay dos actividades planificadas (8 y 9) que no se alinean con ninguno de los resultados.</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dirty="0"/>
              <a:t>Si las actividades no se alinean con un resultado, entonces no contribuirán directamente a su estrategia. Es muy probable que estas actividades no sean necesarias.</a:t>
            </a:r>
            <a:endParaRPr lang="en-US" altLang="en-US" dirty="0"/>
          </a:p>
          <a:p>
            <a:pPr marL="171450" indent="-171450">
              <a:buFont typeface="Arial" panose="020B0604020202020204" pitchFamily="34" charset="0"/>
              <a:buChar char="•"/>
            </a:pPr>
            <a:endParaRPr lang="en-US" altLang="en-US" dirty="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77F03E3A-8E23-4E4F-B172-D3F5BB176647}" type="slidenum">
              <a:rPr lang="en-US" altLang="en-US" sz="1200"/>
              <a:pPr/>
              <a:t>69</a:t>
            </a:fld>
            <a:endParaRPr lang="en-US" altLang="en-US" sz="1200" dirty="0"/>
          </a:p>
        </p:txBody>
      </p:sp>
    </p:spTree>
    <p:extLst>
      <p:ext uri="{BB962C8B-B14F-4D97-AF65-F5344CB8AC3E}">
        <p14:creationId xmlns:p14="http://schemas.microsoft.com/office/powerpoint/2010/main" val="356157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latin typeface="Segoe UI Web (West European)"/>
              </a:rPr>
              <a:t>¿Por qué desarrollar un-Marco de Resultados? ¿Cuáles son los beneficios?</a:t>
            </a:r>
          </a:p>
          <a:p>
            <a:pPr marL="171450" indent="-171450">
              <a:buFont typeface="Arial" panose="020B0604020202020204" pitchFamily="34" charset="0"/>
              <a:buChar char="•"/>
            </a:pPr>
            <a:r>
              <a:rPr lang="es-ES" dirty="0">
                <a:effectLst/>
                <a:latin typeface="Segoe UI Web (West European)"/>
              </a:rPr>
              <a:t>Por un lado, proporciona una vía visual que describe la lógica causal de cómo se logrará la meta y el objetivo del proyecto. </a:t>
            </a:r>
          </a:p>
          <a:p>
            <a:pPr marL="171450" indent="-171450">
              <a:buFont typeface="Arial" panose="020B0604020202020204" pitchFamily="34" charset="0"/>
              <a:buChar char="•"/>
            </a:pPr>
            <a:r>
              <a:rPr lang="es-ES" dirty="0">
                <a:effectLst/>
                <a:latin typeface="Segoe UI Web (West European)"/>
              </a:rPr>
              <a:t>Muestra cómo las actividades producen un conjunto inicial de resultados de nivel inferior que a su vez impulsan resultados de nivel superior, que en última instancia impulsan el logro del objetivo del proyecto.</a:t>
            </a:r>
          </a:p>
          <a:p>
            <a:pPr marL="171450" indent="-171450">
              <a:buFont typeface="Arial" panose="020B0604020202020204" pitchFamily="34" charset="0"/>
              <a:buChar char="•"/>
            </a:pPr>
            <a:r>
              <a:rPr lang="es-ES" dirty="0">
                <a:effectLst/>
                <a:latin typeface="Segoe UI Web (West European)"/>
              </a:rPr>
              <a:t>El desarrollo del marco ayuda a construir un entendimiento común entre las partes interesadas en los resultados que se lograrán, la lógica de cómo ocurrirá el cambio y ayuda a identificar cualquier brecha potencial en la lógica que pueda socavar el éxito del proyecto.</a:t>
            </a:r>
          </a:p>
          <a:p>
            <a:pPr marL="171450" indent="-171450">
              <a:buFont typeface="Arial" panose="020B0604020202020204" pitchFamily="34" charset="0"/>
              <a:buChar char="•"/>
            </a:pPr>
            <a:r>
              <a:rPr lang="es-ES" dirty="0">
                <a:effectLst/>
                <a:latin typeface="Segoe UI Web (West European)"/>
              </a:rPr>
              <a:t>También obliga a los equipos a considerar supuestos críticos y riesgos que están fuera del control de los proyectos, pero que podrían tener un impacto importante. </a:t>
            </a:r>
          </a:p>
          <a:p>
            <a:pPr marL="171450" indent="-171450">
              <a:buFont typeface="Arial" panose="020B0604020202020204" pitchFamily="34" charset="0"/>
              <a:buChar char="•"/>
            </a:pPr>
            <a:r>
              <a:rPr lang="es-ES" dirty="0">
                <a:effectLst/>
                <a:latin typeface="Segoe UI Web (West European)"/>
              </a:rPr>
              <a:t>Debido a que la planificación de proyectos comienza con los resultados a lograr, ayuda a diseñar proyectos con el "fin en mente". Finalmente, los marcos de resultados sirven como el enfoque del sistema general de M&amp;E. Los indicadores están alineados con los resultados y se recopilan datos para medir el progreso en comparación con los resultados. </a:t>
            </a:r>
            <a:endParaRPr lang="en-US" dirty="0"/>
          </a:p>
        </p:txBody>
      </p:sp>
    </p:spTree>
    <p:extLst>
      <p:ext uri="{BB962C8B-B14F-4D97-AF65-F5344CB8AC3E}">
        <p14:creationId xmlns:p14="http://schemas.microsoft.com/office/powerpoint/2010/main" val="29819992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altLang="en-US" dirty="0"/>
              <a:t>El mapeo también lo ayuda a garantizar que cuenta con suficientes actividades para adelantar la estrategia del proyecto. Los donatarios deben asegurarse de que todos los resultados de nivel inferior </a:t>
            </a:r>
            <a:r>
              <a:rPr lang="es-ES" altLang="en-US" dirty="0" err="1"/>
              <a:t>est</a:t>
            </a:r>
            <a:r>
              <a:rPr lang="es-CO" altLang="en-US" dirty="0"/>
              <a:t>á</a:t>
            </a:r>
            <a:r>
              <a:rPr lang="es-ES" altLang="en-US" dirty="0"/>
              <a:t>n sustentados por las actividades del proyecto.</a:t>
            </a:r>
          </a:p>
          <a:p>
            <a:pPr marL="171450" indent="-171450">
              <a:buFont typeface="Arial" panose="020B0604020202020204" pitchFamily="34" charset="0"/>
              <a:buChar char="•"/>
            </a:pPr>
            <a:r>
              <a:rPr lang="es-ES" altLang="en-US" dirty="0"/>
              <a:t>En este ejemplo, el mapeo de actividades revela que hay un resultado de nivel inferior que no está vinculado a una actividad. Es probable que se requieran actividades adicionales para sustentarlo.</a:t>
            </a:r>
            <a:endParaRPr lang="en-US" altLang="en-US" dirty="0"/>
          </a:p>
          <a:p>
            <a:pPr marL="171450" indent="-171450">
              <a:buFont typeface="Arial" panose="020B0604020202020204" pitchFamily="34" charset="0"/>
              <a:buChar char="•"/>
            </a:pPr>
            <a:r>
              <a:rPr lang="es-ES" altLang="en-US" dirty="0"/>
              <a:t>A menudo, se requieren varias actividades para lograr un solo resultado y, en algunos casos, una sola actividad puede contribuir a más de un resultado. En nuestro ejemplo, vemos que la actividad 3 contribuye a dos resultados.</a:t>
            </a:r>
            <a:endParaRPr lang="en-US" altLang="en-US" dirty="0"/>
          </a:p>
          <a:p>
            <a:pPr marL="171450" indent="-171450">
              <a:buFont typeface="Arial" panose="020B0604020202020204" pitchFamily="34" charset="0"/>
              <a:buChar char="•"/>
            </a:pPr>
            <a:endParaRPr lang="en-US" altLang="en-US" dirty="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1E62B05E-6F58-4ECA-A7BB-5CB1EC442C02}" type="slidenum">
              <a:rPr lang="en-US" altLang="en-US" sz="1200"/>
              <a:pPr/>
              <a:t>70</a:t>
            </a:fld>
            <a:endParaRPr lang="en-US" altLang="en-US" sz="1200" dirty="0"/>
          </a:p>
        </p:txBody>
      </p:sp>
    </p:spTree>
    <p:extLst>
      <p:ext uri="{BB962C8B-B14F-4D97-AF65-F5344CB8AC3E}">
        <p14:creationId xmlns:p14="http://schemas.microsoft.com/office/powerpoint/2010/main" val="878452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altLang="en-US" dirty="0"/>
              <a:t>Esta diapositiva muestra un ejemplo de mapeo de actividades de un proyecto, utilizando la plantilla de CMEP.</a:t>
            </a:r>
          </a:p>
          <a:p>
            <a:pPr marL="171450" indent="-171450">
              <a:buFont typeface="Arial" panose="020B0604020202020204" pitchFamily="34" charset="0"/>
              <a:buChar char="•"/>
            </a:pPr>
            <a:r>
              <a:rPr lang="es-ES" altLang="en-US" dirty="0"/>
              <a:t>El mapeo de actividades se lleva a cabo con el formato de tabla, colocando los resultados en la primera columna y las actividades en la columna derecha correspondiente.</a:t>
            </a:r>
            <a:endParaRPr lang="en-US" altLang="en-US" dirty="0"/>
          </a:p>
          <a:p>
            <a:endParaRPr lang="en-US" altLang="en-US" dirty="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1E62B05E-6F58-4ECA-A7BB-5CB1EC442C02}" type="slidenum">
              <a:rPr lang="en-US" altLang="en-US" sz="1200"/>
              <a:pPr/>
              <a:t>71</a:t>
            </a:fld>
            <a:endParaRPr lang="en-US" altLang="en-US" sz="1200" dirty="0"/>
          </a:p>
        </p:txBody>
      </p:sp>
    </p:spTree>
    <p:extLst>
      <p:ext uri="{BB962C8B-B14F-4D97-AF65-F5344CB8AC3E}">
        <p14:creationId xmlns:p14="http://schemas.microsoft.com/office/powerpoint/2010/main" val="949628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ILAB revisará los marcos de resultados de los proyectos de los beneficiarios para garantizar que son contundentes. Es importante comprender qué busca ILAB y cómo debe revisar la calidad de su marco de resultados.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72</a:t>
            </a:fld>
            <a:endParaRPr lang="en-US" dirty="0"/>
          </a:p>
        </p:txBody>
      </p:sp>
    </p:spTree>
    <p:extLst>
      <p:ext uri="{BB962C8B-B14F-4D97-AF65-F5344CB8AC3E}">
        <p14:creationId xmlns:p14="http://schemas.microsoft.com/office/powerpoint/2010/main" val="8145237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altLang="en-US" dirty="0"/>
              <a:t>Aquí hay una lista de verificación que puede usar para revisar su borrador del marco de resultados para confirmar que cumple con todos los criterios que fundamentan un buen marco.</a:t>
            </a:r>
            <a:endParaRPr lang="en-US" altLang="en-US" dirty="0"/>
          </a:p>
          <a:p>
            <a:pPr marL="171450" indent="-171450">
              <a:buFont typeface="Arial" panose="020B0604020202020204" pitchFamily="34" charset="0"/>
              <a:buChar char="•"/>
            </a:pPr>
            <a:r>
              <a:rPr lang="es-ES" altLang="en-US" dirty="0"/>
              <a:t>A la izquierda hay preguntas generales. A la derecha, hay preguntas más específicas para </a:t>
            </a:r>
            <a:r>
              <a:rPr lang="es-ES" altLang="en-US" dirty="0" err="1"/>
              <a:t>oreintar</a:t>
            </a:r>
            <a:r>
              <a:rPr lang="es-ES" altLang="en-US" dirty="0"/>
              <a:t> la revisión.</a:t>
            </a:r>
          </a:p>
          <a:p>
            <a:pPr marL="171450" indent="-171450">
              <a:buFont typeface="Arial" panose="020B0604020202020204" pitchFamily="34" charset="0"/>
              <a:buChar char="•"/>
            </a:pPr>
            <a:r>
              <a:rPr lang="es-ES" altLang="en-US" b="1" dirty="0"/>
              <a:t>¿El marco es claro? -- </a:t>
            </a:r>
            <a:r>
              <a:rPr lang="es-ES" altLang="en-US" b="0" dirty="0"/>
              <a:t>¿El RF es claro y fácil de leer? ¿La gráfica y la narrativa explican la teoría del cambio y los resultados a lograr?</a:t>
            </a:r>
            <a:endParaRPr lang="en-US" altLang="en-US" b="0" dirty="0"/>
          </a:p>
          <a:p>
            <a:pPr marL="171450" indent="-171450">
              <a:buFont typeface="Arial" panose="020B0604020202020204" pitchFamily="34" charset="0"/>
              <a:buChar char="•"/>
            </a:pPr>
            <a:r>
              <a:rPr lang="en-US" altLang="en-US" b="1" dirty="0"/>
              <a:t>Es </a:t>
            </a:r>
            <a:r>
              <a:rPr lang="en-US" altLang="en-US" b="1" dirty="0" err="1"/>
              <a:t>adecuado</a:t>
            </a:r>
            <a:r>
              <a:rPr lang="en-US" altLang="en-US" b="1" dirty="0"/>
              <a:t>? </a:t>
            </a:r>
            <a:r>
              <a:rPr lang="es-ES" altLang="en-US" b="0" dirty="0"/>
              <a:t>¿El RF cuenta con los resultados necesarios para lograr el objetivo del proyecto? ¿Se enumeran las suposiciones críticas?</a:t>
            </a:r>
            <a:endParaRPr lang="en-US" altLang="en-US" b="0" dirty="0"/>
          </a:p>
          <a:p>
            <a:pPr marL="171450" indent="-171450">
              <a:buFont typeface="Arial" panose="020B0604020202020204" pitchFamily="34" charset="0"/>
              <a:buChar char="•"/>
            </a:pPr>
            <a:r>
              <a:rPr lang="es-ES" altLang="en-US" b="1" dirty="0"/>
              <a:t>¿Es plausible? </a:t>
            </a:r>
            <a:r>
              <a:rPr lang="es-ES" altLang="en-US" b="0" dirty="0"/>
              <a:t>¿Tienen sentido las cadenas causales? ¿Es posible lograr el objetivo del proyecto basado en la lógica? ¿Existen vínculos causales claros sin grandes brechas en la l</a:t>
            </a:r>
            <a:r>
              <a:rPr lang="es-CO" altLang="en-US" b="0" dirty="0" err="1"/>
              <a:t>ógica</a:t>
            </a:r>
            <a:r>
              <a:rPr lang="es-ES" altLang="en-US" b="0" dirty="0"/>
              <a:t>?</a:t>
            </a:r>
            <a:endParaRPr lang="en-US" altLang="en-US" b="0" dirty="0"/>
          </a:p>
          <a:p>
            <a:pPr marL="171450" indent="-171450">
              <a:buFont typeface="Arial" panose="020B0604020202020204" pitchFamily="34" charset="0"/>
              <a:buChar char="•"/>
            </a:pPr>
            <a:endParaRPr lang="es-ES" altLang="en-US" b="1" dirty="0"/>
          </a:p>
          <a:p>
            <a:pPr marL="171450" indent="-171450">
              <a:buFont typeface="Arial" panose="020B0604020202020204" pitchFamily="34" charset="0"/>
              <a:buChar char="•"/>
            </a:pPr>
            <a:r>
              <a:rPr lang="es-ES" altLang="en-US" b="1" dirty="0"/>
              <a:t>¿Es factible? </a:t>
            </a:r>
            <a:r>
              <a:rPr lang="es-ES" altLang="en-US" b="0" dirty="0"/>
              <a:t>¿Se puede alcanzar el objetivo del proyecto durante su periodo de ejecución? ¿Se pueden lograr los resultados con las actividades y línea de tiempo planificadas y el presupuesto?</a:t>
            </a:r>
            <a:endParaRPr lang="en-US" altLang="en-US" sz="1200" b="0" kern="1200" dirty="0">
              <a:solidFill>
                <a:schemeClr val="tx1"/>
              </a:solidFill>
              <a:latin typeface="+mn-lt"/>
              <a:ea typeface="+mn-ea"/>
              <a:cs typeface="+mn-cs"/>
            </a:endParaRPr>
          </a:p>
          <a:p>
            <a:pPr marL="171450" indent="-171450">
              <a:buFont typeface="Arial" panose="020B0604020202020204" pitchFamily="34" charset="0"/>
              <a:buChar char="•"/>
            </a:pPr>
            <a:r>
              <a:rPr lang="es-ES" altLang="en-US" sz="1200" b="1" kern="1200" dirty="0">
                <a:solidFill>
                  <a:schemeClr val="tx1"/>
                </a:solidFill>
                <a:latin typeface="+mn-lt"/>
                <a:ea typeface="+mn-ea"/>
                <a:cs typeface="+mn-cs"/>
              </a:rPr>
              <a:t>¿Es cuantificable? </a:t>
            </a:r>
            <a:r>
              <a:rPr lang="es-ES" altLang="en-US" sz="1200" b="0" kern="1200" dirty="0">
                <a:solidFill>
                  <a:schemeClr val="tx1"/>
                </a:solidFill>
                <a:latin typeface="+mn-lt"/>
                <a:ea typeface="+mn-ea"/>
                <a:cs typeface="+mn-cs"/>
              </a:rPr>
              <a:t>¿Se puede medir cada uno de los resultados? ¿Se puede medir los resultados porque son claros e inequívocos?</a:t>
            </a:r>
            <a:endParaRPr lang="en-US" altLang="en-US" sz="1200" b="0" kern="1200" dirty="0">
              <a:solidFill>
                <a:schemeClr val="tx1"/>
              </a:solidFill>
              <a:latin typeface="+mn-lt"/>
              <a:ea typeface="+mn-ea"/>
              <a:cs typeface="+mn-cs"/>
            </a:endParaRPr>
          </a:p>
          <a:p>
            <a:pPr marL="0" indent="0">
              <a:buFont typeface="Arial" panose="020B0604020202020204" pitchFamily="34" charset="0"/>
              <a:buNone/>
            </a:pPr>
            <a:endParaRPr lang="en-US" altLang="en-US" sz="1200" b="0" kern="1200" dirty="0">
              <a:solidFill>
                <a:schemeClr val="tx1"/>
              </a:solidFill>
              <a:latin typeface="+mn-lt"/>
              <a:ea typeface="+mn-ea"/>
              <a:cs typeface="+mn-cs"/>
            </a:endParaRPr>
          </a:p>
          <a:p>
            <a:pPr marL="0" indent="0">
              <a:buFont typeface="Arial" panose="020B0604020202020204" pitchFamily="34" charset="0"/>
              <a:buNone/>
            </a:pPr>
            <a:endParaRPr lang="es-ES" altLang="en-US" sz="1200" b="0" kern="1200" dirty="0">
              <a:solidFill>
                <a:schemeClr val="tx1"/>
              </a:solidFill>
              <a:latin typeface="+mn-lt"/>
              <a:ea typeface="+mn-ea"/>
              <a:cs typeface="+mn-cs"/>
            </a:endParaRPr>
          </a:p>
          <a:p>
            <a:pPr marL="0" indent="0">
              <a:buFont typeface="Arial" panose="020B0604020202020204" pitchFamily="34" charset="0"/>
              <a:buNone/>
            </a:pPr>
            <a:r>
              <a:rPr lang="es-ES" altLang="en-US" sz="1200" b="0" kern="1200" dirty="0">
                <a:solidFill>
                  <a:schemeClr val="tx1"/>
                </a:solidFill>
                <a:latin typeface="+mn-lt"/>
                <a:ea typeface="+mn-ea"/>
                <a:cs typeface="+mn-cs"/>
              </a:rPr>
              <a:t>Revisar su marco de resultados conforme a estas preguntas ayudará a garantizar su alta calidad.</a:t>
            </a:r>
            <a:endParaRPr lang="en-US" altLang="en-US" sz="1200" b="1" kern="1200" dirty="0">
              <a:solidFill>
                <a:schemeClr val="tx1"/>
              </a:solidFill>
              <a:latin typeface="+mn-lt"/>
              <a:ea typeface="+mn-ea"/>
              <a:cs typeface="+mn-cs"/>
            </a:endParaRPr>
          </a:p>
          <a:p>
            <a:pPr marL="171450" indent="-171450">
              <a:buFont typeface="Arial" panose="020B0604020202020204" pitchFamily="34" charset="0"/>
              <a:buChar char="•"/>
            </a:pPr>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73</a:t>
            </a:fld>
            <a:endParaRPr lang="en-US" altLang="en-US" dirty="0"/>
          </a:p>
        </p:txBody>
      </p:sp>
    </p:spTree>
    <p:extLst>
      <p:ext uri="{BB962C8B-B14F-4D97-AF65-F5344CB8AC3E}">
        <p14:creationId xmlns:p14="http://schemas.microsoft.com/office/powerpoint/2010/main" val="1867921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eaLnBrk="1" hangingPunct="1">
              <a:buFont typeface="Arial" panose="020B0604020202020204" pitchFamily="34" charset="0"/>
              <a:buChar char="•"/>
            </a:pPr>
            <a:r>
              <a:rPr lang="es-ES" altLang="en-US" b="0" dirty="0">
                <a:solidFill>
                  <a:schemeClr val="tx1"/>
                </a:solidFill>
                <a:latin typeface="+mn-lt"/>
                <a:ea typeface="ＭＳ Ｐゴシック" pitchFamily="34" charset="-128"/>
              </a:rPr>
              <a:t>Hagamos una pausa para hacer un ejercicio de revisión de marco de resultados.</a:t>
            </a:r>
          </a:p>
          <a:p>
            <a:pPr marL="171450" lvl="0" indent="-171450" algn="l" eaLnBrk="1" hangingPunct="1">
              <a:buFont typeface="Arial" panose="020B0604020202020204" pitchFamily="34" charset="0"/>
              <a:buChar char="•"/>
            </a:pPr>
            <a:r>
              <a:rPr lang="es-ES" altLang="en-US" b="0" dirty="0">
                <a:solidFill>
                  <a:schemeClr val="tx1"/>
                </a:solidFill>
                <a:latin typeface="+mn-lt"/>
                <a:ea typeface="ＭＳ Ｐゴシック" pitchFamily="34" charset="-128"/>
              </a:rPr>
              <a:t>Hay 6 errores en el RF en esta diapositiva.</a:t>
            </a:r>
          </a:p>
          <a:p>
            <a:pPr marL="171450" lvl="0" indent="-171450" algn="l" eaLnBrk="1" hangingPunct="1">
              <a:buFont typeface="Arial" panose="020B0604020202020204" pitchFamily="34" charset="0"/>
              <a:buChar char="•"/>
            </a:pPr>
            <a:r>
              <a:rPr lang="es-ES" altLang="en-US" b="0" dirty="0">
                <a:solidFill>
                  <a:schemeClr val="tx1"/>
                </a:solidFill>
                <a:latin typeface="+mn-lt"/>
                <a:ea typeface="ＭＳ Ｐゴシック" pitchFamily="34" charset="-128"/>
              </a:rPr>
              <a:t>Detenga la grabación y en una hoja de papel escriba los seis errores si puede identificarlos, incluyendo las declaraciones de resultados y la lógica.</a:t>
            </a:r>
            <a:endParaRPr lang="en-US" altLang="en-US" b="0" dirty="0">
              <a:solidFill>
                <a:schemeClr val="tx1"/>
              </a:solidFill>
              <a:latin typeface="+mn-lt"/>
              <a:ea typeface="ＭＳ Ｐゴシック" pitchFamily="34" charset="-128"/>
            </a:endParaRPr>
          </a:p>
          <a:p>
            <a:pPr marL="171450" lvl="0" indent="-171450" algn="l" eaLnBrk="1" hangingPunct="1">
              <a:buFont typeface="Arial" panose="020B0604020202020204" pitchFamily="34" charset="0"/>
              <a:buChar char="•"/>
            </a:pPr>
            <a:r>
              <a:rPr lang="es-ES" altLang="en-US" b="0" dirty="0">
                <a:solidFill>
                  <a:schemeClr val="tx1"/>
                </a:solidFill>
                <a:latin typeface="+mn-lt"/>
                <a:ea typeface="ＭＳ Ｐゴシック" pitchFamily="34" charset="-128"/>
              </a:rPr>
              <a:t>Una vez que haya terminado, presione el botón de reproducir para obtener las respuestas.</a:t>
            </a:r>
            <a:r>
              <a:rPr lang="en-US" altLang="en-US" b="0" dirty="0">
                <a:solidFill>
                  <a:schemeClr val="tx1"/>
                </a:solidFill>
                <a:latin typeface="+mn-lt"/>
                <a:ea typeface="ＭＳ Ｐゴシック" pitchFamily="34" charset="-128"/>
              </a:rPr>
              <a:t>.</a:t>
            </a:r>
          </a:p>
          <a:p>
            <a:endParaRPr lang="en-US" dirty="0"/>
          </a:p>
          <a:p>
            <a:endParaRPr lang="en-US" dirty="0"/>
          </a:p>
        </p:txBody>
      </p:sp>
    </p:spTree>
    <p:extLst>
      <p:ext uri="{BB962C8B-B14F-4D97-AF65-F5344CB8AC3E}">
        <p14:creationId xmlns:p14="http://schemas.microsoft.com/office/powerpoint/2010/main" val="3003450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Los 6 errores están en las burbujas.</a:t>
            </a:r>
            <a:endParaRPr lang="en-US" dirty="0"/>
          </a:p>
          <a:p>
            <a:pPr marL="171450" indent="-171450">
              <a:buFont typeface="Arial" panose="020B0604020202020204" pitchFamily="34" charset="0"/>
              <a:buChar char="•"/>
            </a:pPr>
            <a:r>
              <a:rPr lang="en-US" dirty="0"/>
              <a:t>1</a:t>
            </a:r>
            <a:r>
              <a:rPr lang="es-ES" dirty="0"/>
              <a:t>. Existe una brecha causal entre el resultado 1 y el </a:t>
            </a:r>
            <a:r>
              <a:rPr lang="es-ES" dirty="0" err="1"/>
              <a:t>sub-resultado</a:t>
            </a:r>
            <a:r>
              <a:rPr lang="es-ES" dirty="0"/>
              <a:t> 1.1. Es probable que haya uno o más resultados en la cadena causal entre miembros del hogar capacitados y el incremento del ingreso familiar proveniente de fuentes no relacionadas al trabajo infantil.</a:t>
            </a:r>
          </a:p>
          <a:p>
            <a:pPr marL="171450" indent="-171450">
              <a:buFont typeface="Arial" panose="020B0604020202020204" pitchFamily="34" charset="0"/>
              <a:buChar char="•"/>
            </a:pPr>
            <a:r>
              <a:rPr lang="es-ES" dirty="0"/>
              <a:t>2. </a:t>
            </a:r>
            <a:r>
              <a:rPr lang="es-ES" dirty="0" err="1"/>
              <a:t>Sub-resultado</a:t>
            </a:r>
            <a:r>
              <a:rPr lang="es-ES" dirty="0"/>
              <a:t> 1.1. Capacitar a los miembros del hogar es una actividad. El resultado deseado sería</a:t>
            </a:r>
            <a:r>
              <a:rPr lang="en-US" dirty="0"/>
              <a:t>:</a:t>
            </a:r>
            <a:r>
              <a:rPr lang="es-ES" dirty="0"/>
              <a:t> Los miembros del hogar aumentan su capacidad y competencias. </a:t>
            </a:r>
          </a:p>
          <a:p>
            <a:pPr marL="171450" indent="-171450">
              <a:buFont typeface="Arial" panose="020B0604020202020204" pitchFamily="34" charset="0"/>
              <a:buChar char="•"/>
            </a:pPr>
            <a:r>
              <a:rPr lang="en-US" dirty="0"/>
              <a:t>3. </a:t>
            </a:r>
            <a:r>
              <a:rPr lang="es-ES" dirty="0"/>
              <a:t>Los </a:t>
            </a:r>
            <a:r>
              <a:rPr lang="es-ES" dirty="0" err="1"/>
              <a:t>sub-resultados</a:t>
            </a:r>
            <a:r>
              <a:rPr lang="es-ES" dirty="0"/>
              <a:t> 2.1.1 y 2.1.2 son categorías del </a:t>
            </a:r>
            <a:r>
              <a:rPr lang="es-ES" dirty="0" err="1"/>
              <a:t>sub-resultado</a:t>
            </a:r>
            <a:r>
              <a:rPr lang="es-ES" dirty="0"/>
              <a:t> 2.1</a:t>
            </a:r>
            <a:endParaRPr lang="en-US" dirty="0"/>
          </a:p>
          <a:p>
            <a:pPr marL="171450" indent="-171450">
              <a:buFont typeface="Arial" panose="020B0604020202020204" pitchFamily="34" charset="0"/>
              <a:buChar char="•"/>
            </a:pPr>
            <a:r>
              <a:rPr lang="en-US" dirty="0"/>
              <a:t>4. </a:t>
            </a:r>
            <a:r>
              <a:rPr lang="es-ES" dirty="0"/>
              <a:t>El objetivo del proyecto no es </a:t>
            </a:r>
            <a:r>
              <a:rPr lang="es-ES" dirty="0" err="1"/>
              <a:t>uninivel</a:t>
            </a:r>
            <a:r>
              <a:rPr lang="es-ES" dirty="0"/>
              <a:t>. Incluye el objetivo de disminuir el trabajo infantil, y cada uno de los resultados.</a:t>
            </a:r>
          </a:p>
          <a:p>
            <a:pPr marL="171450" indent="-171450">
              <a:buFont typeface="Arial" panose="020B0604020202020204" pitchFamily="34" charset="0"/>
              <a:buChar char="•"/>
            </a:pPr>
            <a:r>
              <a:rPr lang="en-US" dirty="0"/>
              <a:t>5.  </a:t>
            </a:r>
            <a:r>
              <a:rPr lang="es-ES" dirty="0"/>
              <a:t>El resultado 3 es ambiguo en cuanto a las políticas a mejorar</a:t>
            </a:r>
            <a:r>
              <a:rPr lang="en-US" dirty="0"/>
              <a:t>.  </a:t>
            </a:r>
          </a:p>
          <a:p>
            <a:pPr marL="171450" indent="-171450">
              <a:buFont typeface="Arial" panose="020B0604020202020204" pitchFamily="34" charset="0"/>
              <a:buChar char="•"/>
            </a:pPr>
            <a:r>
              <a:rPr lang="en-US" dirty="0"/>
              <a:t>6. </a:t>
            </a:r>
            <a:r>
              <a:rPr lang="es-ES" dirty="0"/>
              <a:t>El </a:t>
            </a:r>
            <a:r>
              <a:rPr lang="es-ES" dirty="0" err="1"/>
              <a:t>sub-resultado</a:t>
            </a:r>
            <a:r>
              <a:rPr lang="es-ES" dirty="0"/>
              <a:t> 3.2 es difícil de medir. El liderazgo es conceptualmente fácil de entender pero difícil de medir.</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319670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Además del marco de resultados, también es importante desarrollar una narrativa para explicar la teoría del cambio y brindar más detalles acerca de resultados específicos.</a:t>
            </a:r>
            <a:endParaRPr lang="en-US" dirty="0"/>
          </a:p>
          <a:p>
            <a:endParaRPr lang="en-US" dirty="0"/>
          </a:p>
        </p:txBody>
      </p:sp>
    </p:spTree>
    <p:extLst>
      <p:ext uri="{BB962C8B-B14F-4D97-AF65-F5344CB8AC3E}">
        <p14:creationId xmlns:p14="http://schemas.microsoft.com/office/powerpoint/2010/main" val="24371508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Hemos pasado mucho tiempo hablando sobre el marco de resultados. Sin embargo, también es importante desarrollar una narrativa que lo sustente. Esta es requerida por el CMEP y es una herramienta útil para comunicar los detalles de la teoría del cambio a los socios u otras partes interesadas.</a:t>
            </a:r>
          </a:p>
          <a:p>
            <a:pPr marL="171450" indent="-171450">
              <a:buFont typeface="Arial" panose="020B0604020202020204" pitchFamily="34" charset="0"/>
              <a:buChar char="•"/>
            </a:pPr>
            <a:r>
              <a:rPr lang="en-US" dirty="0"/>
              <a:t>La </a:t>
            </a:r>
            <a:r>
              <a:rPr lang="en-US" dirty="0" err="1"/>
              <a:t>narrativa</a:t>
            </a:r>
            <a:r>
              <a:rPr lang="en-US" dirty="0"/>
              <a:t> </a:t>
            </a:r>
            <a:r>
              <a:rPr lang="en-US" dirty="0" err="1"/>
              <a:t>permite</a:t>
            </a:r>
            <a:r>
              <a:rPr lang="en-US" dirty="0"/>
              <a:t>:</a:t>
            </a:r>
          </a:p>
          <a:p>
            <a:pPr marL="628650" lvl="1" indent="-171450" eaLnBrk="1" hangingPunct="1">
              <a:buSzPct val="120000"/>
              <a:buFont typeface="Arial" panose="020B0604020202020204" pitchFamily="34" charset="0"/>
              <a:buChar char="•"/>
            </a:pPr>
            <a:r>
              <a:rPr lang="es-ES" altLang="en-US" sz="1200" b="0" dirty="0">
                <a:solidFill>
                  <a:schemeClr val="tx1"/>
                </a:solidFill>
                <a:latin typeface="+mn-lt"/>
                <a:ea typeface="ＭＳ Ｐゴシック" pitchFamily="34" charset="-128"/>
              </a:rPr>
              <a:t>Explicar la teoría del cambio del proyecto con más detalle.</a:t>
            </a:r>
          </a:p>
          <a:p>
            <a:pPr marL="628650" lvl="1" indent="-171450" eaLnBrk="1" hangingPunct="1">
              <a:buSzPct val="120000"/>
              <a:buFont typeface="Arial" panose="020B0604020202020204" pitchFamily="34" charset="0"/>
              <a:buChar char="•"/>
            </a:pPr>
            <a:r>
              <a:rPr lang="es-ES" altLang="en-US" sz="1200" b="0" dirty="0">
                <a:solidFill>
                  <a:schemeClr val="tx1"/>
                </a:solidFill>
                <a:latin typeface="+mn-lt"/>
                <a:ea typeface="ＭＳ Ｐゴシック" pitchFamily="34" charset="-128"/>
              </a:rPr>
              <a:t>Explicar el significado y el propósito de cada resultado.</a:t>
            </a:r>
          </a:p>
          <a:p>
            <a:pPr marL="628650" lvl="1" indent="-171450" eaLnBrk="1" hangingPunct="1">
              <a:buSzPct val="120000"/>
              <a:buFont typeface="Arial" panose="020B0604020202020204" pitchFamily="34" charset="0"/>
              <a:buChar char="•"/>
            </a:pPr>
            <a:r>
              <a:rPr lang="es-ES" altLang="en-US" sz="1200" b="0" dirty="0">
                <a:solidFill>
                  <a:schemeClr val="tx1"/>
                </a:solidFill>
                <a:latin typeface="+mn-lt"/>
                <a:ea typeface="ＭＳ Ｐゴシック" pitchFamily="34" charset="-128"/>
              </a:rPr>
              <a:t>Explicar cómo se desarrolló el marco y quién estuvo involucrado (ILAB, el donatario, Socios, etc.)</a:t>
            </a:r>
            <a:endParaRPr lang="en-US" altLang="en-US" sz="1200" b="0" dirty="0">
              <a:solidFill>
                <a:schemeClr val="tx1"/>
              </a:solidFill>
              <a:latin typeface="+mn-lt"/>
              <a:ea typeface="ＭＳ Ｐゴシック" pitchFamily="34" charset="-128"/>
            </a:endParaRPr>
          </a:p>
          <a:p>
            <a:pPr marL="457200" lvl="1" indent="0" eaLnBrk="1" hangingPunct="1">
              <a:buSzPct val="120000"/>
              <a:buFont typeface="Arial" panose="020B0604020202020204" pitchFamily="34" charset="0"/>
              <a:buNone/>
            </a:pPr>
            <a:endParaRPr lang="es-ES" altLang="en-US" sz="1200" b="0" dirty="0">
              <a:solidFill>
                <a:schemeClr val="tx1"/>
              </a:solidFill>
              <a:latin typeface="+mn-lt"/>
              <a:ea typeface="ＭＳ Ｐゴシック" pitchFamily="34" charset="-128"/>
            </a:endParaRPr>
          </a:p>
          <a:p>
            <a:pPr marL="457200" lvl="1" indent="0" eaLnBrk="1" hangingPunct="1">
              <a:buSzPct val="120000"/>
              <a:buFont typeface="Arial" panose="020B0604020202020204" pitchFamily="34" charset="0"/>
              <a:buNone/>
            </a:pPr>
            <a:r>
              <a:rPr lang="es-ES" altLang="en-US" sz="1200" b="0" dirty="0">
                <a:solidFill>
                  <a:schemeClr val="tx1"/>
                </a:solidFill>
                <a:latin typeface="+mn-lt"/>
                <a:ea typeface="ＭＳ Ｐゴシック" pitchFamily="34" charset="-128"/>
              </a:rPr>
              <a:t>También brinda información contextual importante sobre los resultados que es útil para seleccionar indicadores de desempeño.</a:t>
            </a: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0926834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s-ES" altLang="en-US" b="0" dirty="0">
                <a:solidFill>
                  <a:schemeClr val="tx1"/>
                </a:solidFill>
                <a:latin typeface="+mn-lt"/>
                <a:ea typeface="ＭＳ Ｐゴシック" pitchFamily="34" charset="-128"/>
              </a:rPr>
              <a:t>La narrativa de cada resultado debe incluir</a:t>
            </a:r>
            <a:r>
              <a:rPr lang="en-US" altLang="en-US" b="0" dirty="0">
                <a:solidFill>
                  <a:schemeClr val="tx1"/>
                </a:solidFill>
                <a:latin typeface="+mn-lt"/>
                <a:ea typeface="ＭＳ Ｐゴシック" pitchFamily="34" charset="-128"/>
              </a:rPr>
              <a:t>:</a:t>
            </a:r>
          </a:p>
          <a:p>
            <a:pPr lvl="1" eaLnBrk="1" hangingPunct="1">
              <a:buFont typeface="Calibri" panose="020F0502020204030204" pitchFamily="34" charset="0"/>
              <a:buChar char="⁻"/>
            </a:pPr>
            <a:r>
              <a:rPr lang="en-US" altLang="en-US" b="0" dirty="0">
                <a:solidFill>
                  <a:schemeClr val="tx1"/>
                </a:solidFill>
                <a:latin typeface="+mn-lt"/>
                <a:ea typeface="ＭＳ Ｐゴシック" pitchFamily="34" charset="-128"/>
              </a:rPr>
              <a:t>Una </a:t>
            </a:r>
            <a:r>
              <a:rPr lang="en-US" altLang="en-US" b="0" dirty="0" err="1">
                <a:solidFill>
                  <a:schemeClr val="tx1"/>
                </a:solidFill>
                <a:latin typeface="+mn-lt"/>
                <a:ea typeface="ＭＳ Ｐゴシック" pitchFamily="34" charset="-128"/>
              </a:rPr>
              <a:t>descripción</a:t>
            </a:r>
            <a:r>
              <a:rPr lang="en-US" altLang="en-US" b="0" dirty="0">
                <a:solidFill>
                  <a:schemeClr val="tx1"/>
                </a:solidFill>
                <a:latin typeface="+mn-lt"/>
                <a:ea typeface="ＭＳ Ｐゴシック" pitchFamily="34" charset="-128"/>
              </a:rPr>
              <a:t> breve del </a:t>
            </a:r>
            <a:r>
              <a:rPr lang="en-US" altLang="en-US" b="0" dirty="0" err="1">
                <a:solidFill>
                  <a:schemeClr val="tx1"/>
                </a:solidFill>
                <a:latin typeface="+mn-lt"/>
                <a:ea typeface="ＭＳ Ｐゴシック" pitchFamily="34" charset="-128"/>
              </a:rPr>
              <a:t>resultado</a:t>
            </a:r>
            <a:r>
              <a:rPr lang="en-US" altLang="en-US" b="0" dirty="0">
                <a:solidFill>
                  <a:schemeClr val="tx1"/>
                </a:solidFill>
                <a:latin typeface="+mn-lt"/>
                <a:ea typeface="ＭＳ Ｐゴシック" pitchFamily="34" charset="-128"/>
              </a:rPr>
              <a:t>.</a:t>
            </a:r>
          </a:p>
          <a:p>
            <a:pPr lvl="1" eaLnBrk="1" hangingPunct="1">
              <a:buFont typeface="Calibri" panose="020F0502020204030204" pitchFamily="34" charset="0"/>
              <a:buChar char="⁻"/>
            </a:pPr>
            <a:r>
              <a:rPr lang="es-ES" altLang="en-US" b="0" dirty="0">
                <a:solidFill>
                  <a:schemeClr val="tx1"/>
                </a:solidFill>
                <a:latin typeface="+mn-lt"/>
                <a:ea typeface="ＭＳ Ｐゴシック" pitchFamily="34" charset="-128"/>
              </a:rPr>
              <a:t>Aclare cualquier término ambiguo o impreciso y brinde ejemplos ilustrativos si lo considera útil</a:t>
            </a:r>
            <a:r>
              <a:rPr lang="en-US" altLang="en-US" b="0" dirty="0">
                <a:solidFill>
                  <a:schemeClr val="tx1"/>
                </a:solidFill>
                <a:latin typeface="+mn-lt"/>
                <a:ea typeface="ＭＳ Ｐゴシック" pitchFamily="34" charset="-128"/>
              </a:rPr>
              <a:t>.  </a:t>
            </a:r>
          </a:p>
          <a:p>
            <a:pPr lvl="1" eaLnBrk="1" hangingPunct="1">
              <a:buFont typeface="Calibri" panose="020F0502020204030204" pitchFamily="34" charset="0"/>
              <a:buChar char="⁻"/>
            </a:pPr>
            <a:r>
              <a:rPr lang="es-ES" altLang="en-US" b="0" dirty="0">
                <a:solidFill>
                  <a:schemeClr val="tx1"/>
                </a:solidFill>
                <a:latin typeface="+mn-lt"/>
                <a:ea typeface="ＭＳ Ｐゴシック" pitchFamily="34" charset="-128"/>
              </a:rPr>
              <a:t>Por ejemplo, si un resultado usa palabras un tanto ambiguas como "capacidad" y "acceso", la narrativa puede explicar qué significan.</a:t>
            </a:r>
          </a:p>
          <a:p>
            <a:pPr lvl="1" eaLnBrk="1" hangingPunct="1">
              <a:buFont typeface="Calibri" panose="020F0502020204030204" pitchFamily="34" charset="0"/>
              <a:buChar char="⁻"/>
            </a:pPr>
            <a:endParaRPr lang="es-ES" altLang="en-US" b="0" dirty="0">
              <a:solidFill>
                <a:schemeClr val="tx1"/>
              </a:solidFill>
              <a:latin typeface="+mn-lt"/>
              <a:ea typeface="ＭＳ Ｐゴシック" pitchFamily="34" charset="-128"/>
            </a:endParaRPr>
          </a:p>
          <a:p>
            <a:pPr lvl="1" eaLnBrk="1" hangingPunct="1">
              <a:buFont typeface="Calibri" panose="020F0502020204030204" pitchFamily="34" charset="0"/>
              <a:buChar char="⁻"/>
            </a:pPr>
            <a:r>
              <a:rPr lang="es-ES" altLang="en-US" b="0" dirty="0">
                <a:solidFill>
                  <a:schemeClr val="tx1"/>
                </a:solidFill>
                <a:latin typeface="+mn-lt"/>
                <a:ea typeface="ＭＳ Ｐゴシック" pitchFamily="34" charset="-128"/>
              </a:rPr>
              <a:t>La narrativa puede explicar por qué un resultado es importante y el problema actual que abordará. Puede justificar la decisión del equipo de incluir el resultado en la teoría del cambio. Por ejemplo, la narrativa podría explicar por qué un resultado sobre el cambio de actitud de los hogares objetivo fue fundamental para producir el cambio deseado.</a:t>
            </a:r>
            <a:endParaRPr lang="es-ES" dirty="0"/>
          </a:p>
          <a:p>
            <a:pPr lvl="1" eaLnBrk="1" hangingPunct="1">
              <a:buFont typeface="Calibri" panose="020F0502020204030204" pitchFamily="34" charset="0"/>
              <a:buChar char="⁻"/>
            </a:pPr>
            <a:r>
              <a:rPr lang="es-ES" dirty="0"/>
              <a:t>Un último punto... también es importante no conformarse con explicar las actividades que respaldarán cada resultado. Este es un error común de las narrativas de RF.</a:t>
            </a: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039699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Mientras trata de desarrollar su narrativa, considere que información sería importante documentar. Veamos un ejemplo de la información que debe incluir la narrativa del resultado, “Mejorar la capacidad de las organizaciones de la sociedad civil para documentar el trabajo infantil y el trabajo forzoso”.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kern="1200" dirty="0">
                <a:solidFill>
                  <a:srgbClr val="002060"/>
                </a:solidFill>
                <a:latin typeface="+mn-lt"/>
                <a:ea typeface="ＭＳ Ｐゴシック" pitchFamily="34" charset="-128"/>
                <a:cs typeface="+mn-cs"/>
              </a:rPr>
              <a:t>Específique la competencia que necesita la OSC, es decir, las competencias del personal, tecnología, procedimientos, herramientas.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0" dirty="0">
                <a:solidFill>
                  <a:srgbClr val="002060"/>
                </a:solidFill>
                <a:latin typeface="+mn-lt"/>
                <a:ea typeface="ＭＳ Ｐゴシック" pitchFamily="34" charset="-128"/>
              </a:rPr>
              <a:t>Aclare si hay organizaciones de la sociedad civil específicas o tipos de éstas que el proyecto pretende mejorar. De ser el caso, incluya esta información en la narrativa.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0" dirty="0">
                <a:solidFill>
                  <a:srgbClr val="002060"/>
                </a:solidFill>
                <a:latin typeface="+mn-lt"/>
                <a:ea typeface="ＭＳ Ｐゴシック" pitchFamily="34" charset="-128"/>
              </a:rPr>
              <a:t>¿Por qué es importante este resultado? ¿Cuál es la capacidad actual de las OSC? ¿Cómo y por qué afectará este resultado a un resultado de nivel superior?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0" dirty="0">
                <a:solidFill>
                  <a:schemeClr val="tx1"/>
                </a:solidFill>
                <a:latin typeface="+mn-lt"/>
                <a:ea typeface="ＭＳ Ｐゴシック" pitchFamily="34" charset="-128"/>
              </a:rPr>
              <a:t>Incluir este nivel de detalle en la narrativa de cada resultado ayuda a transmitir mejor la lógica del marco y el propósito de los resultados, y ayuda a garantizar un diseño más contundente que se puede monitorear.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44271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Ahora repasaremos algunos ejemplos de marcos de resultados. </a:t>
            </a:r>
            <a:endParaRPr lang="en-US" dirty="0"/>
          </a:p>
        </p:txBody>
      </p:sp>
    </p:spTree>
    <p:extLst>
      <p:ext uri="{BB962C8B-B14F-4D97-AF65-F5344CB8AC3E}">
        <p14:creationId xmlns:p14="http://schemas.microsoft.com/office/powerpoint/2010/main" val="12245491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Veamos un ejemplo de la narrativa de un resultado de un proyecto real sobre el trabajo infantil. El resultado a lograr es un “Cambio de actitud de las familias tejedoras hacia el trabajo infantil”.</a:t>
            </a:r>
          </a:p>
          <a:p>
            <a:pPr marL="171450" indent="-171450">
              <a:buFont typeface="Arial" panose="020B0604020202020204" pitchFamily="34" charset="0"/>
              <a:buChar char="•"/>
            </a:pPr>
            <a:r>
              <a:rPr lang="es-ES" dirty="0"/>
              <a:t>La narrativa explica el problema que el resultado pretende abordar. Es decir, la percepción común que el trabajo infantil no es malo ni dañino. También describe por qué este resultado es importante para la estrategia y por qué contribuirá al objetivo del proyecto de eliminar la mano de obra infantil del tejido de alfombras.</a:t>
            </a: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16740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Hemos cubierto mucha información en este curso. Concluiremos con un resumen de los conceptos clave.</a:t>
            </a:r>
            <a:endParaRPr lang="en-US" dirty="0"/>
          </a:p>
          <a:p>
            <a:endParaRPr lang="en-US" dirty="0"/>
          </a:p>
        </p:txBody>
      </p:sp>
    </p:spTree>
    <p:extLst>
      <p:ext uri="{BB962C8B-B14F-4D97-AF65-F5344CB8AC3E}">
        <p14:creationId xmlns:p14="http://schemas.microsoft.com/office/powerpoint/2010/main" val="3054484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ct val="25000"/>
              </a:spcBef>
              <a:buFont typeface="Arial" panose="020B0604020202020204" pitchFamily="34" charset="0"/>
              <a:buChar char="•"/>
            </a:pPr>
            <a:endParaRPr lang="es-ES" dirty="0">
              <a:latin typeface="Calibri" pitchFamily="34" charset="0"/>
            </a:endParaRPr>
          </a:p>
          <a:p>
            <a:pPr marL="171450" indent="-171450" eaLnBrk="1" hangingPunct="1">
              <a:lnSpc>
                <a:spcPct val="90000"/>
              </a:lnSpc>
              <a:spcBef>
                <a:spcPct val="25000"/>
              </a:spcBef>
              <a:buFont typeface="Arial" panose="020B0604020202020204" pitchFamily="34" charset="0"/>
              <a:buChar char="•"/>
            </a:pPr>
            <a:r>
              <a:rPr lang="es-ES" dirty="0">
                <a:latin typeface="Calibri" pitchFamily="34" charset="0"/>
              </a:rPr>
              <a:t>Los marcos de resultados deben basarse en análisis e investigaciones contundentes, como análisis de problemas, análisis de género y análisis de las partes interesadas.</a:t>
            </a:r>
          </a:p>
          <a:p>
            <a:pPr marL="171450" indent="-171450" eaLnBrk="1" hangingPunct="1">
              <a:lnSpc>
                <a:spcPct val="90000"/>
              </a:lnSpc>
              <a:spcBef>
                <a:spcPct val="25000"/>
              </a:spcBef>
              <a:buFont typeface="Arial" panose="020B0604020202020204" pitchFamily="34" charset="0"/>
              <a:buChar char="•"/>
            </a:pPr>
            <a:r>
              <a:rPr lang="es-ES" dirty="0">
                <a:latin typeface="Calibri" pitchFamily="34" charset="0"/>
              </a:rPr>
              <a:t>El marco debe tener una lógica causal  de "si-entonces“ robusta, sin grandes brechas causales</a:t>
            </a:r>
            <a:r>
              <a:rPr lang="en-US" dirty="0">
                <a:latin typeface="Calibri" pitchFamily="34" charset="0"/>
              </a:rPr>
              <a:t>.</a:t>
            </a:r>
          </a:p>
          <a:p>
            <a:pPr marL="171450" indent="-171450" eaLnBrk="1" hangingPunct="1">
              <a:lnSpc>
                <a:spcPct val="90000"/>
              </a:lnSpc>
              <a:spcBef>
                <a:spcPct val="25000"/>
              </a:spcBef>
              <a:buFont typeface="Arial" panose="020B0604020202020204" pitchFamily="34" charset="0"/>
              <a:buChar char="•"/>
            </a:pPr>
            <a:r>
              <a:rPr lang="es-ES" dirty="0">
                <a:latin typeface="Calibri" pitchFamily="34" charset="0"/>
              </a:rPr>
              <a:t>Todos los resultados deben ser necesarios y suficientes.</a:t>
            </a:r>
            <a:endParaRPr lang="en-US" dirty="0">
              <a:latin typeface="Calibri" pitchFamily="34" charset="0"/>
            </a:endParaRPr>
          </a:p>
          <a:p>
            <a:pPr marL="171450" indent="-171450" eaLnBrk="1" hangingPunct="1">
              <a:lnSpc>
                <a:spcPct val="90000"/>
              </a:lnSpc>
              <a:spcBef>
                <a:spcPct val="25000"/>
              </a:spcBef>
              <a:buFont typeface="Arial" panose="020B0604020202020204" pitchFamily="34" charset="0"/>
              <a:buChar char="•"/>
            </a:pPr>
            <a:r>
              <a:rPr lang="es-ES" dirty="0">
                <a:latin typeface="Calibri" pitchFamily="34" charset="0"/>
              </a:rPr>
              <a:t>Debe contar con declaraciones de resultados bien desarrolladas que sean </a:t>
            </a:r>
            <a:r>
              <a:rPr lang="es-ES" dirty="0" err="1">
                <a:latin typeface="Calibri" pitchFamily="34" charset="0"/>
              </a:rPr>
              <a:t>uni</a:t>
            </a:r>
            <a:r>
              <a:rPr lang="en-US" dirty="0">
                <a:latin typeface="Calibri" pitchFamily="34" charset="0"/>
              </a:rPr>
              <a:t>-</a:t>
            </a:r>
            <a:r>
              <a:rPr lang="es-ES" dirty="0">
                <a:latin typeface="Calibri" pitchFamily="34" charset="0"/>
              </a:rPr>
              <a:t>nivel, unidimensionales, precisas y cuantificables. Además, debe definir los resultados como objetivos que lograr</a:t>
            </a:r>
            <a:r>
              <a:rPr lang="es-CO" dirty="0">
                <a:latin typeface="Calibri" pitchFamily="34" charset="0"/>
              </a:rPr>
              <a:t>á</a:t>
            </a:r>
            <a:r>
              <a:rPr lang="es-ES" dirty="0">
                <a:latin typeface="Calibri" pitchFamily="34" charset="0"/>
              </a:rPr>
              <a:t>, no como actividades o procesos.</a:t>
            </a:r>
          </a:p>
          <a:p>
            <a:pPr marL="171450" indent="-171450" eaLnBrk="1" hangingPunct="1">
              <a:lnSpc>
                <a:spcPct val="90000"/>
              </a:lnSpc>
              <a:spcBef>
                <a:spcPct val="25000"/>
              </a:spcBef>
              <a:buFont typeface="Arial" panose="020B0604020202020204" pitchFamily="34" charset="0"/>
              <a:buChar char="•"/>
            </a:pPr>
            <a:r>
              <a:rPr lang="en-US" dirty="0" err="1">
                <a:latin typeface="Calibri" pitchFamily="34" charset="0"/>
              </a:rPr>
              <a:t>Debe</a:t>
            </a:r>
            <a:r>
              <a:rPr lang="en-US" dirty="0">
                <a:latin typeface="Calibri" pitchFamily="34" charset="0"/>
              </a:rPr>
              <a:t> </a:t>
            </a:r>
            <a:r>
              <a:rPr lang="en-US" dirty="0" err="1">
                <a:latin typeface="Calibri" pitchFamily="34" charset="0"/>
              </a:rPr>
              <a:t>incluir</a:t>
            </a:r>
            <a:r>
              <a:rPr lang="en-US" dirty="0">
                <a:latin typeface="Calibri" pitchFamily="34" charset="0"/>
              </a:rPr>
              <a:t> </a:t>
            </a:r>
            <a:r>
              <a:rPr lang="en-US" dirty="0" err="1">
                <a:latin typeface="Calibri" pitchFamily="34" charset="0"/>
              </a:rPr>
              <a:t>una</a:t>
            </a:r>
            <a:r>
              <a:rPr lang="en-US" dirty="0">
                <a:latin typeface="Calibri" pitchFamily="34" charset="0"/>
              </a:rPr>
              <a:t> </a:t>
            </a:r>
            <a:r>
              <a:rPr lang="en-US" dirty="0" err="1">
                <a:latin typeface="Calibri" pitchFamily="34" charset="0"/>
              </a:rPr>
              <a:t>lista</a:t>
            </a:r>
            <a:r>
              <a:rPr lang="en-US" dirty="0">
                <a:latin typeface="Calibri" pitchFamily="34" charset="0"/>
              </a:rPr>
              <a:t> de </a:t>
            </a:r>
            <a:r>
              <a:rPr lang="en-US" dirty="0" err="1">
                <a:latin typeface="Calibri" pitchFamily="34" charset="0"/>
              </a:rPr>
              <a:t>suposiciones</a:t>
            </a:r>
            <a:r>
              <a:rPr lang="en-US" dirty="0">
                <a:latin typeface="Calibri" pitchFamily="34" charset="0"/>
              </a:rPr>
              <a:t> </a:t>
            </a:r>
            <a:r>
              <a:rPr lang="en-US" dirty="0" err="1">
                <a:latin typeface="Calibri" pitchFamily="34" charset="0"/>
              </a:rPr>
              <a:t>críticas</a:t>
            </a:r>
            <a:r>
              <a:rPr lang="en-US" dirty="0">
                <a:latin typeface="Calibri" pitchFamily="34" charset="0"/>
              </a:rPr>
              <a:t> y </a:t>
            </a:r>
            <a:r>
              <a:rPr lang="en-US" dirty="0" err="1">
                <a:latin typeface="Calibri" pitchFamily="34" charset="0"/>
              </a:rPr>
              <a:t>riesgos</a:t>
            </a:r>
            <a:r>
              <a:rPr lang="en-US" dirty="0">
                <a:latin typeface="Calibri" pitchFamily="34" charset="0"/>
              </a:rPr>
              <a:t>. </a:t>
            </a:r>
          </a:p>
          <a:p>
            <a:pPr marL="171450" indent="-171450" eaLnBrk="1" hangingPunct="1">
              <a:lnSpc>
                <a:spcPct val="90000"/>
              </a:lnSpc>
              <a:spcBef>
                <a:spcPct val="25000"/>
              </a:spcBef>
              <a:buFont typeface="Arial" panose="020B0604020202020204" pitchFamily="34" charset="0"/>
              <a:buChar char="•"/>
            </a:pPr>
            <a:r>
              <a:rPr lang="es-ES" dirty="0">
                <a:latin typeface="Calibri" pitchFamily="34" charset="0"/>
              </a:rPr>
              <a:t>El marco debe ser real y alcanzable (con el presupuesto establecido y dentro del período de ejecución del proyecto)</a:t>
            </a:r>
            <a:r>
              <a:rPr lang="en-US" dirty="0">
                <a:latin typeface="Calibri" pitchFamily="34" charset="0"/>
              </a:rPr>
              <a:t>.</a:t>
            </a:r>
          </a:p>
          <a:p>
            <a:pPr marL="171450" indent="-171450" eaLnBrk="1" hangingPunct="1">
              <a:lnSpc>
                <a:spcPct val="90000"/>
              </a:lnSpc>
              <a:spcBef>
                <a:spcPct val="25000"/>
              </a:spcBef>
              <a:buFont typeface="Arial" panose="020B0604020202020204" pitchFamily="34" charset="0"/>
              <a:buChar char="•"/>
            </a:pPr>
            <a:r>
              <a:rPr lang="es-ES" dirty="0">
                <a:latin typeface="Calibri" pitchFamily="34" charset="0"/>
              </a:rPr>
              <a:t>Por último, el marco visual de resultados debe incluir una narrativa que lo sustente.</a:t>
            </a:r>
            <a:endParaRPr lang="en-US" dirty="0"/>
          </a:p>
          <a:p>
            <a:endParaRPr lang="en-US" dirty="0"/>
          </a:p>
        </p:txBody>
      </p:sp>
    </p:spTree>
    <p:extLst>
      <p:ext uri="{BB962C8B-B14F-4D97-AF65-F5344CB8AC3E}">
        <p14:creationId xmlns:p14="http://schemas.microsoft.com/office/powerpoint/2010/main" val="18317152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Estos son algunos recursos que puede revisar para obtener más información sobre los marcos de resultados y la teoría del cambio, incluyendo:</a:t>
            </a:r>
          </a:p>
          <a:p>
            <a:pPr marL="628650" lvl="1" indent="-171450" algn="l" defTabSz="914400" rtl="0" eaLnBrk="1" latinLnBrk="0" hangingPunct="1">
              <a:buFont typeface="Arial" panose="020B0604020202020204" pitchFamily="34" charset="0"/>
              <a:buChar char="•"/>
            </a:pPr>
            <a:endParaRPr lang="es-ES" sz="1200" kern="1200" dirty="0">
              <a:solidFill>
                <a:schemeClr val="tx1"/>
              </a:solidFill>
              <a:latin typeface="+mn-lt"/>
              <a:ea typeface="+mn-ea"/>
              <a:cs typeface="+mn-cs"/>
            </a:endParaRPr>
          </a:p>
          <a:p>
            <a:pPr marL="628650" lvl="1" indent="-171450" algn="l" defTabSz="914400" rtl="0" eaLnBrk="1" latinLnBrk="0" hangingPunct="1">
              <a:buFont typeface="Arial" panose="020B0604020202020204" pitchFamily="34" charset="0"/>
              <a:buChar char="•"/>
            </a:pPr>
            <a:r>
              <a:rPr lang="es-ES" sz="1200" kern="1200" dirty="0">
                <a:solidFill>
                  <a:schemeClr val="tx1"/>
                </a:solidFill>
                <a:latin typeface="+mn-lt"/>
                <a:ea typeface="+mn-ea"/>
                <a:cs typeface="+mn-cs"/>
              </a:rPr>
              <a:t>La guía de recursos de M&amp;E para proyectos OCFT de ILAB, la cual incluye un enlace a la plantilla del marco de resultados.</a:t>
            </a:r>
          </a:p>
          <a:p>
            <a:pPr marL="628650" lvl="1" indent="-171450" algn="l" defTabSz="914400" rtl="0" eaLnBrk="1" latinLnBrk="0" hangingPunct="1">
              <a:buFont typeface="Arial" panose="020B0604020202020204" pitchFamily="34" charset="0"/>
              <a:buChar char="•"/>
            </a:pPr>
            <a:r>
              <a:rPr lang="es-ES" b="0" i="0" dirty="0">
                <a:solidFill>
                  <a:srgbClr val="202124"/>
                </a:solidFill>
                <a:effectLst/>
                <a:latin typeface="Roboto" panose="02000000000000000000" pitchFamily="2" charset="0"/>
              </a:rPr>
              <a:t>La nota técnica de USAID sobre el desarrollo de marcos de resultados</a:t>
            </a:r>
          </a:p>
          <a:p>
            <a:pPr marL="628650" lvl="1" indent="-171450" algn="l" defTabSz="914400" rtl="0" eaLnBrk="1" latinLnBrk="0" hangingPunct="1">
              <a:buFont typeface="Arial" panose="020B0604020202020204" pitchFamily="34" charset="0"/>
              <a:buChar char="•"/>
            </a:pPr>
            <a:r>
              <a:rPr lang="es-ES" dirty="0"/>
              <a:t>La guía práctica del Banco Mundial sobre el diseño de marcos de resultados a lograr</a:t>
            </a:r>
          </a:p>
          <a:p>
            <a:pPr marL="628650" lvl="1" indent="-171450" algn="l" defTabSz="914400" rtl="0" eaLnBrk="1" latinLnBrk="0" hangingPunct="1">
              <a:buFont typeface="Arial" panose="020B0604020202020204" pitchFamily="34" charset="0"/>
              <a:buChar char="•"/>
            </a:pPr>
            <a:r>
              <a:rPr lang="en-US" dirty="0"/>
              <a:t>Y </a:t>
            </a:r>
            <a:r>
              <a:rPr lang="en-US" dirty="0" err="1"/>
              <a:t>otros</a:t>
            </a:r>
            <a:r>
              <a:rPr lang="en-US" dirty="0"/>
              <a:t>.</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254889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Además, aquí hay una lista de recursos en línea a los que puede dirigirse para obtener más información sobre los tipos de análisis revisados en este curso, tales como,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t>Árbol del Problema</a:t>
            </a:r>
            <a:r>
              <a:rPr lang="en-US" sz="1200" kern="120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t>Análisis de las Partes Interesadas</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t>Análisis de Género</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t>Análisis de Campos de Fuerza </a:t>
            </a:r>
            <a:r>
              <a:rPr lang="en-US" dirty="0"/>
              <a: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a:t>SWOT</a:t>
            </a:r>
            <a:r>
              <a:rPr lang="en-US" dirty="0"/>
              <a:t>.</a:t>
            </a:r>
          </a:p>
          <a:p>
            <a:endParaRPr lang="en-US" dirty="0"/>
          </a:p>
          <a:p>
            <a:endParaRPr lang="en-US" dirty="0"/>
          </a:p>
        </p:txBody>
      </p:sp>
    </p:spTree>
    <p:extLst>
      <p:ext uri="{BB962C8B-B14F-4D97-AF65-F5344CB8AC3E}">
        <p14:creationId xmlns:p14="http://schemas.microsoft.com/office/powerpoint/2010/main" val="37007104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Gracias </a:t>
            </a:r>
            <a:r>
              <a:rPr lang="en-US" dirty="0" err="1"/>
              <a:t>por</a:t>
            </a:r>
            <a:r>
              <a:rPr lang="en-US" dirty="0"/>
              <a:t> </a:t>
            </a:r>
            <a:r>
              <a:rPr lang="en-US" dirty="0" err="1"/>
              <a:t>participar</a:t>
            </a:r>
            <a:r>
              <a:rPr lang="en-US" dirty="0"/>
              <a:t> </a:t>
            </a:r>
            <a:r>
              <a:rPr lang="en-US" dirty="0" err="1"/>
              <a:t>en</a:t>
            </a:r>
            <a:r>
              <a:rPr lang="en-US" dirty="0"/>
              <a:t> </a:t>
            </a:r>
            <a:r>
              <a:rPr lang="en-US" dirty="0" err="1"/>
              <a:t>este</a:t>
            </a:r>
            <a:r>
              <a:rPr lang="en-US" dirty="0"/>
              <a:t> </a:t>
            </a:r>
            <a:r>
              <a:rPr lang="en-US" dirty="0" err="1"/>
              <a:t>curso</a:t>
            </a:r>
            <a:r>
              <a:rPr lang="en-US" dirty="0"/>
              <a:t>.</a:t>
            </a:r>
          </a:p>
          <a:p>
            <a:endParaRPr lang="en-US" dirty="0"/>
          </a:p>
        </p:txBody>
      </p:sp>
    </p:spTree>
    <p:extLst>
      <p:ext uri="{BB962C8B-B14F-4D97-AF65-F5344CB8AC3E}">
        <p14:creationId xmlns:p14="http://schemas.microsoft.com/office/powerpoint/2010/main" val="142402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effectLst/>
                <a:latin typeface="Segoe UI Web (West European)"/>
              </a:rPr>
              <a:t>Comenzamos con el modelo estándar utilizando la plantilla del Marco de Resultado de ILAB. </a:t>
            </a:r>
          </a:p>
          <a:p>
            <a:pPr marL="171450" indent="-171450">
              <a:buFont typeface="Arial" panose="020B0604020202020204" pitchFamily="34" charset="0"/>
              <a:buChar char="•"/>
            </a:pPr>
            <a:r>
              <a:rPr lang="es-ES" dirty="0">
                <a:effectLst/>
                <a:latin typeface="Segoe UI Web (West European)"/>
              </a:rPr>
              <a:t>Incluye el objetivo a nivel de proyecto, los resultados en el siguiente nivel, los </a:t>
            </a:r>
            <a:r>
              <a:rPr lang="es-ES" dirty="0" err="1">
                <a:effectLst/>
                <a:latin typeface="Segoe UI Web (West European)"/>
              </a:rPr>
              <a:t>subresultados</a:t>
            </a:r>
            <a:r>
              <a:rPr lang="es-ES" dirty="0">
                <a:effectLst/>
                <a:latin typeface="Segoe UI Web (West European)"/>
              </a:rPr>
              <a:t> por debajo de los resultados y, por último, los productos. </a:t>
            </a:r>
          </a:p>
          <a:p>
            <a:pPr marL="171450" indent="-171450">
              <a:buFont typeface="Arial" panose="020B0604020202020204" pitchFamily="34" charset="0"/>
              <a:buChar char="•"/>
            </a:pPr>
            <a:r>
              <a:rPr lang="es-ES" dirty="0">
                <a:effectLst/>
                <a:latin typeface="Segoe UI Web (West European)"/>
              </a:rPr>
              <a:t>También incluye supuestos críticos. Esta es la plantilla que proporciona ILAB para que los beneficiarios la usen al desarrollar su CMEP. </a:t>
            </a:r>
          </a:p>
          <a:p>
            <a:pPr marL="171450" indent="-171450">
              <a:buFont typeface="Arial" panose="020B0604020202020204" pitchFamily="34" charset="0"/>
              <a:buChar char="•"/>
            </a:pPr>
            <a:r>
              <a:rPr lang="es-ES" dirty="0">
                <a:effectLst/>
                <a:latin typeface="Segoe UI Web (West European)"/>
              </a:rPr>
              <a:t>En las siguientes diapositivas veremos ejemplos de proyectos reales de ILAB, así como algunas formas diferentes en que un proyecto puede elegir visualizar su marco de resultado diferente al de la plantilla. </a:t>
            </a:r>
            <a:endParaRPr lang="en-US" dirty="0"/>
          </a:p>
        </p:txBody>
      </p:sp>
    </p:spTree>
    <p:extLst>
      <p:ext uri="{BB962C8B-B14F-4D97-AF65-F5344CB8AC3E}">
        <p14:creationId xmlns:p14="http://schemas.microsoft.com/office/powerpoint/2010/main" val="760412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0F1686A-FC94-446A-993E-BA277DEF0ACC}" type="slidenum">
              <a:rPr lang="en-US" smtClean="0"/>
              <a:pPr>
                <a:defRPr/>
              </a:pPr>
              <a:t>‹#›</a:t>
            </a:fld>
            <a:endParaRPr lang="en-US" dirty="0"/>
          </a:p>
        </p:txBody>
      </p:sp>
    </p:spTree>
    <p:extLst>
      <p:ext uri="{BB962C8B-B14F-4D97-AF65-F5344CB8AC3E}">
        <p14:creationId xmlns:p14="http://schemas.microsoft.com/office/powerpoint/2010/main" val="279560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8"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hyperlink" Target="https://knowhow.ncvo.org.uk/how-to/how-to-build-a-theory-of-change" TargetMode="External"/><Relationship Id="rId5" Type="http://schemas.openxmlformats.org/officeDocument/2006/relationships/hyperlink" Target="https://www.oecd.org/dac/peer-reviews/WB%202012%20designing%20results%20framework.pdf" TargetMode="External"/><Relationship Id="rId4" Type="http://schemas.openxmlformats.org/officeDocument/2006/relationships/hyperlink" Target="https://www.usaid.gov/sites/default/files/documents/1865/_508_RF_Technical_Note_Final_2013_0722.pdf"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eige.europa.eu/sites/default/files/mh0319271enn_002.pdf" TargetMode="External"/><Relationship Id="rId3" Type="http://schemas.openxmlformats.org/officeDocument/2006/relationships/hyperlink" Target="https://www.usaid.gov/sites/default/files/documents/1868/597sah.pdf" TargetMode="External"/><Relationship Id="rId7" Type="http://schemas.openxmlformats.org/officeDocument/2006/relationships/hyperlink" Target="https://www.who.int/gender/mainstreaming/GMH_Participant_GenderAssessmentTool.pdf" TargetMode="External"/><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hyperlink" Target="https://nam10.safelinks.protection.outlook.com/?url=https%3A%2F%2Fdocs.wfp.org%2Fapi%2Fdocuments%2FWFP-0000002694%2Fdownload%2F&amp;data=04%7C01%7Cgzodrow%40msi-inc.com%7Cf4b41b7f12e04a014df308d9f7c18f7a%7Ca40fe4baabc748fe8792b43889936400%7C0%7C0%7C637813232971499605%7CUnknown%7CTWFpbGZsb3d8eyJWIjoiMC4wLjAwMDAiLCJQIjoiV2luMzIiLCJBTiI6Ik1haWwiLCJXVCI6Mn0%3D%7C3000&amp;sdata=%2FRY67gc7zFpZMKIpol5IocryNskoxFikWbl4CdJpLw8%3D&amp;reserved=0" TargetMode="External"/><Relationship Id="rId5" Type="http://schemas.openxmlformats.org/officeDocument/2006/relationships/hyperlink" Target="https://www.who.int/workforcealliance/knowledge/toolkit/33.pdf" TargetMode="External"/><Relationship Id="rId10" Type="http://schemas.openxmlformats.org/officeDocument/2006/relationships/hyperlink" Target="https://www.mindtools.com/pages/article/newTMC_05.htm" TargetMode="External"/><Relationship Id="rId4" Type="http://schemas.openxmlformats.org/officeDocument/2006/relationships/hyperlink" Target="https://cdn.odi.org/media/documents/6461.pdf" TargetMode="External"/><Relationship Id="rId9" Type="http://schemas.openxmlformats.org/officeDocument/2006/relationships/hyperlink" Target="https://www.mindtools.com/pages/article/newTED_06.ht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 Conceptos de Monitoreo y Evaluación: Elaborando un Marco de Resultados Contundente.&#10;&#10;Julio 2022&#10;&#10;Foto de la izquierda: Niña sentada, concentrada en un objeto en su mano.&#10;&#10;Foto de la derecha: Trabajadores cargando materiales para construir una estructura.&#10;">
            <a:extLst>
              <a:ext uri="{FF2B5EF4-FFF2-40B4-BE49-F238E27FC236}">
                <a16:creationId xmlns:a16="http://schemas.microsoft.com/office/drawing/2014/main" id="{AAFFF637-1C22-4FDA-BAA0-FF1B443C7EDF}"/>
              </a:ext>
            </a:extLst>
          </p:cNvPr>
          <p:cNvSpPr>
            <a:spLocks noGrp="1"/>
          </p:cNvSpPr>
          <p:nvPr>
            <p:ph type="ctrTitle"/>
          </p:nvPr>
        </p:nvSpPr>
        <p:spPr>
          <a:xfrm>
            <a:off x="1751777" y="1948070"/>
            <a:ext cx="4846320" cy="3459236"/>
          </a:xfrm>
        </p:spPr>
        <p:txBody>
          <a:bodyPr>
            <a:normAutofit fontScale="90000"/>
          </a:bodyPr>
          <a:lstStyle/>
          <a:p>
            <a:pPr marL="0" indent="0"/>
            <a:r>
              <a:rPr lang="es-ES_tradnl" sz="4000" b="1" dirty="0"/>
              <a:t>Conceptos de Monitoreo y Evaluación: Elaborando un Marco de Resultados Contundente</a:t>
            </a:r>
            <a:endParaRPr lang="es-ES_tradnl" dirty="0"/>
          </a:p>
        </p:txBody>
      </p:sp>
      <p:sp>
        <p:nvSpPr>
          <p:cNvPr id="3" name="Content Placeholder 2"/>
          <p:cNvSpPr>
            <a:spLocks noGrp="1"/>
          </p:cNvSpPr>
          <p:nvPr>
            <p:ph type="subTitle" idx="1"/>
          </p:nvPr>
        </p:nvSpPr>
        <p:spPr/>
        <p:txBody>
          <a:bodyPr>
            <a:normAutofit fontScale="77500" lnSpcReduction="20000"/>
          </a:bodyPr>
          <a:lstStyle/>
          <a:p>
            <a:pPr marL="0" indent="0" algn="ctr">
              <a:buNone/>
            </a:pPr>
            <a:r>
              <a:rPr lang="es-ES_tradnl" sz="4000" b="1" dirty="0"/>
              <a:t>julio 2022</a:t>
            </a:r>
          </a:p>
        </p:txBody>
      </p:sp>
    </p:spTree>
    <p:extLst>
      <p:ext uri="{BB962C8B-B14F-4D97-AF65-F5344CB8AC3E}">
        <p14:creationId xmlns:p14="http://schemas.microsoft.com/office/powerpoint/2010/main" val="159616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0: Marco de Resultados: Ejemplo 1">
            <a:extLst>
              <a:ext uri="{FF2B5EF4-FFF2-40B4-BE49-F238E27FC236}">
                <a16:creationId xmlns:a16="http://schemas.microsoft.com/office/drawing/2014/main" id="{D8C12D47-4294-45D8-8EDC-C71202594E18}"/>
              </a:ext>
            </a:extLst>
          </p:cNvPr>
          <p:cNvSpPr>
            <a:spLocks noGrp="1"/>
          </p:cNvSpPr>
          <p:nvPr>
            <p:ph type="title"/>
          </p:nvPr>
        </p:nvSpPr>
        <p:spPr>
          <a:xfrm>
            <a:off x="563525" y="-195943"/>
            <a:ext cx="10041499" cy="1325563"/>
          </a:xfrm>
        </p:spPr>
        <p:txBody>
          <a:bodyPr/>
          <a:lstStyle/>
          <a:p>
            <a:r>
              <a:rPr lang="es-ES_tradnl" dirty="0"/>
              <a:t>Marco de Resultados: Ejemplo 1</a:t>
            </a:r>
          </a:p>
        </p:txBody>
      </p:sp>
      <p:pic>
        <p:nvPicPr>
          <p:cNvPr id="6" name="Picture 5" descr="Ejemplo general de un Marco de Resultados. No es legible.&#10;&#10;">
            <a:extLst>
              <a:ext uri="{FF2B5EF4-FFF2-40B4-BE49-F238E27FC236}">
                <a16:creationId xmlns:a16="http://schemas.microsoft.com/office/drawing/2014/main" id="{74C28C42-7758-42EE-9347-D0DBC027321A}"/>
              </a:ext>
            </a:extLst>
          </p:cNvPr>
          <p:cNvPicPr>
            <a:picLocks noChangeAspect="1"/>
          </p:cNvPicPr>
          <p:nvPr/>
        </p:nvPicPr>
        <p:blipFill rotWithShape="1">
          <a:blip r:embed="rId3"/>
          <a:srcRect l="21071" t="22698" r="19286" b="10232"/>
          <a:stretch/>
        </p:blipFill>
        <p:spPr>
          <a:xfrm>
            <a:off x="1673918" y="786866"/>
            <a:ext cx="8754598" cy="5537734"/>
          </a:xfrm>
          <a:prstGeom prst="rect">
            <a:avLst/>
          </a:prstGeom>
        </p:spPr>
      </p:pic>
      <p:sp>
        <p:nvSpPr>
          <p:cNvPr id="3" name="Footer Placeholder 2">
            <a:extLst>
              <a:ext uri="{FF2B5EF4-FFF2-40B4-BE49-F238E27FC236}">
                <a16:creationId xmlns:a16="http://schemas.microsoft.com/office/drawing/2014/main" id="{BEFAA982-29E5-4D25-A025-AA1EE85C70E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0170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1: Marco de Resultados: Ejemplo 2">
            <a:extLst>
              <a:ext uri="{FF2B5EF4-FFF2-40B4-BE49-F238E27FC236}">
                <a16:creationId xmlns:a16="http://schemas.microsoft.com/office/drawing/2014/main" id="{D8C12D47-4294-45D8-8EDC-C71202594E18}"/>
              </a:ext>
            </a:extLst>
          </p:cNvPr>
          <p:cNvSpPr>
            <a:spLocks noGrp="1"/>
          </p:cNvSpPr>
          <p:nvPr>
            <p:ph type="title"/>
          </p:nvPr>
        </p:nvSpPr>
        <p:spPr>
          <a:xfrm>
            <a:off x="786810" y="-276447"/>
            <a:ext cx="6953692" cy="1325563"/>
          </a:xfrm>
        </p:spPr>
        <p:txBody>
          <a:bodyPr>
            <a:noAutofit/>
          </a:bodyPr>
          <a:lstStyle/>
          <a:p>
            <a:r>
              <a:rPr lang="es-ES_tradnl" sz="4000" dirty="0"/>
              <a:t>Marco de Resultados: Ejemplo 2</a:t>
            </a:r>
          </a:p>
        </p:txBody>
      </p:sp>
      <p:pic>
        <p:nvPicPr>
          <p:cNvPr id="7" name="Picture 6" descr="Ejemplo general de un Marco de Resultados. No es legible.">
            <a:extLst>
              <a:ext uri="{FF2B5EF4-FFF2-40B4-BE49-F238E27FC236}">
                <a16:creationId xmlns:a16="http://schemas.microsoft.com/office/drawing/2014/main" id="{74C2FD38-BC34-46E6-8AB6-3E6E7BC4C675}"/>
              </a:ext>
            </a:extLst>
          </p:cNvPr>
          <p:cNvPicPr>
            <a:picLocks noChangeAspect="1"/>
          </p:cNvPicPr>
          <p:nvPr/>
        </p:nvPicPr>
        <p:blipFill rotWithShape="1">
          <a:blip r:embed="rId3"/>
          <a:srcRect l="16584" t="17334" r="13917" b="13926"/>
          <a:stretch/>
        </p:blipFill>
        <p:spPr>
          <a:xfrm>
            <a:off x="786810" y="812230"/>
            <a:ext cx="9943568" cy="5532153"/>
          </a:xfrm>
          <a:prstGeom prst="rect">
            <a:avLst/>
          </a:prstGeom>
        </p:spPr>
      </p:pic>
      <p:sp>
        <p:nvSpPr>
          <p:cNvPr id="3" name="Footer Placeholder 2">
            <a:extLst>
              <a:ext uri="{FF2B5EF4-FFF2-40B4-BE49-F238E27FC236}">
                <a16:creationId xmlns:a16="http://schemas.microsoft.com/office/drawing/2014/main" id="{BEFAA982-29E5-4D25-A025-AA1EE85C70E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93099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2: Marco de Resultados: Ejemplo 3">
            <a:extLst>
              <a:ext uri="{FF2B5EF4-FFF2-40B4-BE49-F238E27FC236}">
                <a16:creationId xmlns:a16="http://schemas.microsoft.com/office/drawing/2014/main" id="{D8C12D47-4294-45D8-8EDC-C71202594E18}"/>
              </a:ext>
            </a:extLst>
          </p:cNvPr>
          <p:cNvSpPr>
            <a:spLocks noGrp="1"/>
          </p:cNvSpPr>
          <p:nvPr>
            <p:ph type="title"/>
          </p:nvPr>
        </p:nvSpPr>
        <p:spPr>
          <a:xfrm>
            <a:off x="222795" y="693544"/>
            <a:ext cx="2530565" cy="1325563"/>
          </a:xfrm>
        </p:spPr>
        <p:txBody>
          <a:bodyPr>
            <a:normAutofit fontScale="90000"/>
          </a:bodyPr>
          <a:lstStyle/>
          <a:p>
            <a:r>
              <a:rPr lang="es-ES_tradnl" sz="4000" dirty="0"/>
              <a:t>Marco de Resultados: Ejemplo 3</a:t>
            </a:r>
          </a:p>
        </p:txBody>
      </p:sp>
      <p:pic>
        <p:nvPicPr>
          <p:cNvPr id="7" name="Picture 6" descr="Ejemplo general de un Marco de Resultados. No es legible.">
            <a:extLst>
              <a:ext uri="{FF2B5EF4-FFF2-40B4-BE49-F238E27FC236}">
                <a16:creationId xmlns:a16="http://schemas.microsoft.com/office/drawing/2014/main" id="{2E9FB823-6216-4877-B2BB-5D26929CC2C5}"/>
              </a:ext>
            </a:extLst>
          </p:cNvPr>
          <p:cNvPicPr>
            <a:picLocks noChangeAspect="1"/>
          </p:cNvPicPr>
          <p:nvPr/>
        </p:nvPicPr>
        <p:blipFill rotWithShape="1">
          <a:blip r:embed="rId3"/>
          <a:srcRect l="19917" t="17629" r="24167" b="5037"/>
          <a:stretch/>
        </p:blipFill>
        <p:spPr>
          <a:xfrm>
            <a:off x="3169921" y="5315"/>
            <a:ext cx="8808720" cy="6852685"/>
          </a:xfrm>
          <a:prstGeom prst="rect">
            <a:avLst/>
          </a:prstGeom>
        </p:spPr>
      </p:pic>
    </p:spTree>
    <p:extLst>
      <p:ext uri="{BB962C8B-B14F-4D97-AF65-F5344CB8AC3E}">
        <p14:creationId xmlns:p14="http://schemas.microsoft.com/office/powerpoint/2010/main" val="276064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3: Funciones y Responsabilidades">
            <a:extLst>
              <a:ext uri="{FF2B5EF4-FFF2-40B4-BE49-F238E27FC236}">
                <a16:creationId xmlns:a16="http://schemas.microsoft.com/office/drawing/2014/main" id="{34A51F0B-E340-4218-9ECF-B7AACD1EAA68}"/>
              </a:ext>
            </a:extLst>
          </p:cNvPr>
          <p:cNvSpPr>
            <a:spLocks noGrp="1"/>
          </p:cNvSpPr>
          <p:nvPr>
            <p:ph type="ctrTitle"/>
          </p:nvPr>
        </p:nvSpPr>
        <p:spPr/>
        <p:txBody>
          <a:bodyPr>
            <a:normAutofit/>
          </a:bodyPr>
          <a:lstStyle/>
          <a:p>
            <a:r>
              <a:rPr lang="es-ES_tradnl" dirty="0">
                <a:solidFill>
                  <a:srgbClr val="C00000"/>
                </a:solidFill>
              </a:rPr>
              <a:t>Funciones y Responsabilidades</a:t>
            </a:r>
            <a:endParaRPr lang="es-ES_tradnl" sz="8000" dirty="0">
              <a:solidFill>
                <a:srgbClr val="C00000"/>
              </a:solidFill>
            </a:endParaRPr>
          </a:p>
        </p:txBody>
      </p:sp>
      <p:sp>
        <p:nvSpPr>
          <p:cNvPr id="3" name="Footer Placeholder 2">
            <a:extLst>
              <a:ext uri="{FF2B5EF4-FFF2-40B4-BE49-F238E27FC236}">
                <a16:creationId xmlns:a16="http://schemas.microsoft.com/office/drawing/2014/main" id="{B4AE6A84-D346-4C19-B481-272E68A67742}"/>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68232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DE8914-76CB-4D1A-88D2-2C83974BF4CE}"/>
              </a:ext>
              <a:ext uri="{C183D7F6-B498-43B3-948B-1728B52AA6E4}">
                <adec:decorative xmlns:adec="http://schemas.microsoft.com/office/drawing/2017/decorative" val="1"/>
              </a:ext>
            </a:extLst>
          </p:cNvPr>
          <p:cNvSpPr/>
          <p:nvPr/>
        </p:nvSpPr>
        <p:spPr>
          <a:xfrm>
            <a:off x="621350" y="3979902"/>
            <a:ext cx="10695577" cy="2731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_tradnl" dirty="0"/>
          </a:p>
        </p:txBody>
      </p:sp>
      <p:sp>
        <p:nvSpPr>
          <p:cNvPr id="5" name="Rectangle 4">
            <a:extLst>
              <a:ext uri="{FF2B5EF4-FFF2-40B4-BE49-F238E27FC236}">
                <a16:creationId xmlns:a16="http://schemas.microsoft.com/office/drawing/2014/main" id="{801331BF-8AAA-4787-93B1-98D7B5999463}"/>
              </a:ext>
              <a:ext uri="{C183D7F6-B498-43B3-948B-1728B52AA6E4}">
                <adec:decorative xmlns:adec="http://schemas.microsoft.com/office/drawing/2017/decorative" val="1"/>
              </a:ext>
            </a:extLst>
          </p:cNvPr>
          <p:cNvSpPr/>
          <p:nvPr/>
        </p:nvSpPr>
        <p:spPr>
          <a:xfrm>
            <a:off x="631723" y="1526289"/>
            <a:ext cx="10685206"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p>
        </p:txBody>
      </p:sp>
      <p:sp>
        <p:nvSpPr>
          <p:cNvPr id="3" name="Title 2" descr="Diapositiva 14: Funciones y Responsabilidades para la Elaboración del Marco de Resultados">
            <a:extLst>
              <a:ext uri="{FF2B5EF4-FFF2-40B4-BE49-F238E27FC236}">
                <a16:creationId xmlns:a16="http://schemas.microsoft.com/office/drawing/2014/main" id="{AAF23279-E8B1-4737-B0E8-68D20D4BD5AC}"/>
              </a:ext>
            </a:extLst>
          </p:cNvPr>
          <p:cNvSpPr>
            <a:spLocks noGrp="1"/>
          </p:cNvSpPr>
          <p:nvPr>
            <p:ph type="title"/>
          </p:nvPr>
        </p:nvSpPr>
        <p:spPr>
          <a:xfrm>
            <a:off x="444910" y="70157"/>
            <a:ext cx="10515600" cy="1325563"/>
          </a:xfrm>
        </p:spPr>
        <p:txBody>
          <a:bodyPr/>
          <a:lstStyle/>
          <a:p>
            <a:r>
              <a:rPr lang="es-ES_tradnl" dirty="0"/>
              <a:t>Funciones y Responsabilidades para la Elaboración del Marco de Resultados</a:t>
            </a:r>
          </a:p>
        </p:txBody>
      </p:sp>
      <p:sp>
        <p:nvSpPr>
          <p:cNvPr id="8" name="Content Placeholder 3" descr="Donatario&#10;Elaborar el borrador del Marco de Resultados como parte de la propuesta a entregar.&#10;Elaborar el marco de resultados completo de forma participativa al inicio del programa (posiblemente en la sesión de trabajo del Plan de Monitoreo y Evaluación Integral)&#10;Incorporar la retroalimentación de ILAB en el Marco de Resultados final.&#10;Revisar y ajustar a lo largo del periodo de ejecución del contrato según sea necesario, conjuntamente con ILAB.&#10;">
            <a:extLst>
              <a:ext uri="{FF2B5EF4-FFF2-40B4-BE49-F238E27FC236}">
                <a16:creationId xmlns:a16="http://schemas.microsoft.com/office/drawing/2014/main" id="{5B38745F-CCDC-4033-9073-A82C2FEA15CD}"/>
              </a:ext>
            </a:extLst>
          </p:cNvPr>
          <p:cNvSpPr txBox="1">
            <a:spLocks/>
          </p:cNvSpPr>
          <p:nvPr/>
        </p:nvSpPr>
        <p:spPr>
          <a:xfrm>
            <a:off x="631723" y="1569495"/>
            <a:ext cx="10685205" cy="242393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3100" b="1" dirty="0"/>
              <a:t>Donatario</a:t>
            </a:r>
          </a:p>
          <a:p>
            <a:pPr>
              <a:lnSpc>
                <a:spcPct val="120000"/>
              </a:lnSpc>
            </a:pPr>
            <a:r>
              <a:rPr lang="es-ES_tradnl" dirty="0"/>
              <a:t>Elaborar el borrador del Marco de Resultados como parte de la propuesta a entregar.</a:t>
            </a:r>
          </a:p>
          <a:p>
            <a:r>
              <a:rPr lang="es-ES_tradnl" dirty="0"/>
              <a:t>Elaborar el marco de resultados completo de forma participativa al inicio del programa (posiblemente en la sesión de trabajo del Plan de Monitoreo y Evaluación Integral)</a:t>
            </a:r>
          </a:p>
          <a:p>
            <a:r>
              <a:rPr lang="es-ES_tradnl" dirty="0"/>
              <a:t>Incorporar la retroalimentación de ILAB en el Marco de Resultados final.</a:t>
            </a:r>
          </a:p>
          <a:p>
            <a:r>
              <a:rPr lang="es-ES_tradnl" dirty="0"/>
              <a:t>Revisar y ajustar a lo largo del periodo de ejecución del contrato según sea necesario, conjuntamente con ILAB.</a:t>
            </a:r>
          </a:p>
        </p:txBody>
      </p:sp>
      <p:sp>
        <p:nvSpPr>
          <p:cNvPr id="4" name="Content Placeholder 3" descr="Personal de ILAB&#10;Elaborar el borrador del marco de resultados como parte del proceso de adquisición.&#10;Revisar el marco de resultados conjuntamente con la propuesta recibida.&#10;Revisar el Marco de Resultados y ofrecer retroalimentación al donatario.&#10;Durante la ejecución, revisar el marco de resultados para confirmar que sigue siendo válido-aprobar ajustes al mismo según sea necesario.&#10;">
            <a:extLst>
              <a:ext uri="{FF2B5EF4-FFF2-40B4-BE49-F238E27FC236}">
                <a16:creationId xmlns:a16="http://schemas.microsoft.com/office/drawing/2014/main" id="{6B287E07-637B-4520-AB92-AED1CF8CD357}"/>
              </a:ext>
            </a:extLst>
          </p:cNvPr>
          <p:cNvSpPr>
            <a:spLocks noGrp="1"/>
          </p:cNvSpPr>
          <p:nvPr>
            <p:ph idx="1"/>
          </p:nvPr>
        </p:nvSpPr>
        <p:spPr>
          <a:xfrm>
            <a:off x="669745" y="3993425"/>
            <a:ext cx="10695839" cy="2423930"/>
          </a:xfrm>
        </p:spPr>
        <p:txBody>
          <a:bodyPr>
            <a:normAutofit fontScale="77500" lnSpcReduction="20000"/>
          </a:bodyPr>
          <a:lstStyle/>
          <a:p>
            <a:pPr marL="0" indent="0">
              <a:buNone/>
            </a:pPr>
            <a:r>
              <a:rPr lang="es-ES_tradnl" sz="3000" b="1" dirty="0"/>
              <a:t>Personal de ILAB</a:t>
            </a:r>
          </a:p>
          <a:p>
            <a:r>
              <a:rPr lang="es-ES_tradnl" dirty="0"/>
              <a:t>Elaborar el borrador del marco de resultados como parte del proceso de adquisición.</a:t>
            </a:r>
          </a:p>
          <a:p>
            <a:r>
              <a:rPr lang="es-ES_tradnl" dirty="0"/>
              <a:t>Revisar el marco de resultados conjuntamente con la propuesta recibida.</a:t>
            </a:r>
          </a:p>
          <a:p>
            <a:r>
              <a:rPr lang="es-ES_tradnl" dirty="0"/>
              <a:t>Revisar el Marco de Resultados y ofrecer retroalimentación al donatario.</a:t>
            </a:r>
          </a:p>
          <a:p>
            <a:r>
              <a:rPr lang="es-ES_tradnl" dirty="0"/>
              <a:t>Durante la ejecución, revisar el marco de resultados para confirmar que sigue siendo válido-aprobar ajustes al mismo según sea necesario.</a:t>
            </a:r>
          </a:p>
        </p:txBody>
      </p:sp>
      <p:sp>
        <p:nvSpPr>
          <p:cNvPr id="2" name="Footer Placeholder 1">
            <a:extLst>
              <a:ext uri="{FF2B5EF4-FFF2-40B4-BE49-F238E27FC236}">
                <a16:creationId xmlns:a16="http://schemas.microsoft.com/office/drawing/2014/main" id="{38582365-F052-4792-A10C-8BAF82E5779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5231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1000"/>
                                        <p:tgtEl>
                                          <p:spTgt spid="4">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1000"/>
                                        <p:tgtEl>
                                          <p:spTgt spid="4">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1000"/>
                                        <p:tgtEl>
                                          <p:spTgt spid="4">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circle(in)">
                                      <p:cBhvr>
                                        <p:cTn id="21" dur="1000"/>
                                        <p:tgtEl>
                                          <p:spTgt spid="4">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circle(in)">
                                      <p:cBhvr>
                                        <p:cTn id="2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5: Elementos de un Marco de Resultado bien desarrollado">
            <a:extLst>
              <a:ext uri="{FF2B5EF4-FFF2-40B4-BE49-F238E27FC236}">
                <a16:creationId xmlns:a16="http://schemas.microsoft.com/office/drawing/2014/main" id="{AE3D989E-876A-47CC-9A50-21F9FA792664}"/>
              </a:ext>
            </a:extLst>
          </p:cNvPr>
          <p:cNvSpPr>
            <a:spLocks noGrp="1"/>
          </p:cNvSpPr>
          <p:nvPr>
            <p:ph type="title"/>
          </p:nvPr>
        </p:nvSpPr>
        <p:spPr>
          <a:xfrm>
            <a:off x="855562" y="2334602"/>
            <a:ext cx="10515600" cy="1325563"/>
          </a:xfrm>
        </p:spPr>
        <p:txBody>
          <a:bodyPr>
            <a:normAutofit fontScale="90000"/>
          </a:bodyPr>
          <a:lstStyle/>
          <a:p>
            <a:pPr algn="ctr"/>
            <a:r>
              <a:rPr kumimoji="0" lang="en-US" sz="5400" b="0" i="0" u="none" strike="noStrike" kern="1200" cap="none" spc="0" normalizeH="0" baseline="0" noProof="0" dirty="0" err="1">
                <a:ln>
                  <a:noFill/>
                </a:ln>
                <a:solidFill>
                  <a:srgbClr val="C00000"/>
                </a:solidFill>
                <a:effectLst/>
                <a:uLnTx/>
                <a:uFillTx/>
                <a:latin typeface="Calibri Light" panose="020F0302020204030204"/>
                <a:ea typeface="+mj-ea"/>
                <a:cs typeface="+mj-cs"/>
              </a:rPr>
              <a:t>Elementos</a:t>
            </a:r>
            <a:r>
              <a:rPr kumimoji="0" lang="en-US" sz="5400" b="0" i="0" u="none" strike="noStrike" kern="1200" cap="none" spc="0" normalizeH="0" baseline="0" noProof="0" dirty="0">
                <a:ln>
                  <a:noFill/>
                </a:ln>
                <a:solidFill>
                  <a:srgbClr val="C00000"/>
                </a:solidFill>
                <a:effectLst/>
                <a:uLnTx/>
                <a:uFillTx/>
                <a:latin typeface="Calibri Light" panose="020F0302020204030204"/>
                <a:ea typeface="+mj-ea"/>
                <a:cs typeface="+mj-cs"/>
              </a:rPr>
              <a:t> de un Marco de </a:t>
            </a:r>
            <a:r>
              <a:rPr kumimoji="0" lang="en-US" sz="5400" b="0" i="0" u="none" strike="noStrike" kern="1200" cap="none" spc="0" normalizeH="0" baseline="0" noProof="0" dirty="0" err="1">
                <a:ln>
                  <a:noFill/>
                </a:ln>
                <a:solidFill>
                  <a:srgbClr val="C00000"/>
                </a:solidFill>
                <a:effectLst/>
                <a:uLnTx/>
                <a:uFillTx/>
                <a:latin typeface="Calibri Light" panose="020F0302020204030204"/>
                <a:ea typeface="+mj-ea"/>
                <a:cs typeface="+mj-cs"/>
              </a:rPr>
              <a:t>Resultado</a:t>
            </a:r>
            <a:r>
              <a:rPr kumimoji="0" lang="en-US" sz="5400" b="0" i="0" u="none" strike="noStrike" kern="1200" cap="none" spc="0" normalizeH="0" baseline="0" noProof="0" dirty="0">
                <a:ln>
                  <a:noFill/>
                </a:ln>
                <a:solidFill>
                  <a:srgbClr val="C00000"/>
                </a:solidFill>
                <a:effectLst/>
                <a:uLnTx/>
                <a:uFillTx/>
                <a:latin typeface="Calibri Light" panose="020F0302020204030204"/>
                <a:ea typeface="+mj-ea"/>
                <a:cs typeface="+mj-cs"/>
              </a:rPr>
              <a:t> bien </a:t>
            </a:r>
            <a:r>
              <a:rPr kumimoji="0" lang="en-US" sz="5400" b="0" i="0" u="none" strike="noStrike" kern="1200" cap="none" spc="0" normalizeH="0" baseline="0" noProof="0" dirty="0" err="1">
                <a:ln>
                  <a:noFill/>
                </a:ln>
                <a:solidFill>
                  <a:srgbClr val="C00000"/>
                </a:solidFill>
                <a:effectLst/>
                <a:uLnTx/>
                <a:uFillTx/>
                <a:latin typeface="Calibri Light" panose="020F0302020204030204"/>
                <a:ea typeface="+mj-ea"/>
                <a:cs typeface="+mj-cs"/>
              </a:rPr>
              <a:t>desarrollado</a:t>
            </a:r>
            <a:endParaRPr lang="en-US" dirty="0"/>
          </a:p>
        </p:txBody>
      </p:sp>
      <p:sp>
        <p:nvSpPr>
          <p:cNvPr id="2" name="Footer Placeholder 1">
            <a:extLst>
              <a:ext uri="{FF2B5EF4-FFF2-40B4-BE49-F238E27FC236}">
                <a16:creationId xmlns:a16="http://schemas.microsoft.com/office/drawing/2014/main" id="{3288FC35-DC4F-4E1F-8499-E8F6D611A9C8}"/>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1606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Diapositiva 16: Un Marco de Resultados Bien Desarrollado"/>
          <p:cNvSpPr txBox="1">
            <a:spLocks noGrp="1" noChangeArrowheads="1"/>
          </p:cNvSpPr>
          <p:nvPr>
            <p:ph type="title" idx="4294967295"/>
          </p:nvPr>
        </p:nvSpPr>
        <p:spPr bwMode="auto">
          <a:xfrm>
            <a:off x="574326" y="327061"/>
            <a:ext cx="1066171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58738" algn="l"/>
              </a:tabLst>
              <a:defRPr/>
            </a:pPr>
            <a:r>
              <a:rPr kumimoji="0" lang="es-ES_tradnl" sz="4400" b="0" i="0" u="none" strike="noStrike" kern="1200" cap="none" spc="0" normalizeH="0" baseline="0" noProof="0" dirty="0">
                <a:ln>
                  <a:noFill/>
                </a:ln>
                <a:solidFill>
                  <a:schemeClr val="accent2"/>
                </a:solidFill>
                <a:effectLst/>
                <a:uLnTx/>
                <a:uFillTx/>
                <a:latin typeface="+mj-lt"/>
                <a:ea typeface="+mj-ea"/>
                <a:cs typeface="+mj-cs"/>
              </a:rPr>
              <a:t>Un Marco de Resultados Bien Desarrollado</a:t>
            </a:r>
          </a:p>
        </p:txBody>
      </p:sp>
      <p:sp>
        <p:nvSpPr>
          <p:cNvPr id="43010" name="Rectangle 3" descr="1) Se basa en la investigación y el análisis&#10;2) Refleja pensamiento causal acertado&#10;3) Cuenta con una declaración de resultados bien diseñada.&#10;4) Identifica supuestos críticos que rigen las relaciones causales entre los resultados.&#10;5) Expone un proyecto que puede ejecutarse para el logro de resultados e impacto deseados (ej.., revisar y reflexionar).&#10;"/>
          <p:cNvSpPr>
            <a:spLocks noGrp="1" noChangeArrowheads="1"/>
          </p:cNvSpPr>
          <p:nvPr>
            <p:ph type="body" idx="1"/>
          </p:nvPr>
        </p:nvSpPr>
        <p:spPr>
          <a:xfrm>
            <a:off x="636657" y="1600199"/>
            <a:ext cx="10418618" cy="3586164"/>
          </a:xfrm>
        </p:spPr>
        <p:txBody>
          <a:bodyPr/>
          <a:lstStyle/>
          <a:p>
            <a:pPr marL="514350" indent="-514350">
              <a:buClr>
                <a:srgbClr val="800000"/>
              </a:buClr>
              <a:buFontTx/>
              <a:buAutoNum type="circleNumDbPlain"/>
            </a:pPr>
            <a:r>
              <a:rPr lang="es-ES_tradnl" altLang="en-US" dirty="0">
                <a:solidFill>
                  <a:srgbClr val="000000"/>
                </a:solidFill>
              </a:rPr>
              <a:t>Se basa en la investigación y el análisis</a:t>
            </a:r>
          </a:p>
          <a:p>
            <a:pPr marL="514350" indent="-514350">
              <a:buClr>
                <a:srgbClr val="800000"/>
              </a:buClr>
              <a:buFontTx/>
              <a:buAutoNum type="circleNumDbPlain"/>
            </a:pPr>
            <a:r>
              <a:rPr lang="es-ES_tradnl" altLang="en-US" dirty="0">
                <a:solidFill>
                  <a:srgbClr val="000000"/>
                </a:solidFill>
              </a:rPr>
              <a:t>Refleja pensamiento causal acertado</a:t>
            </a:r>
          </a:p>
          <a:p>
            <a:pPr marL="514350" indent="-514350">
              <a:buClr>
                <a:srgbClr val="800000"/>
              </a:buClr>
              <a:buFontTx/>
              <a:buAutoNum type="circleNumDbPlain"/>
            </a:pPr>
            <a:r>
              <a:rPr lang="es-ES_tradnl" altLang="en-US" dirty="0">
                <a:solidFill>
                  <a:srgbClr val="000000"/>
                </a:solidFill>
              </a:rPr>
              <a:t>Cuenta con una declaración de resultados bien diseñada.</a:t>
            </a:r>
          </a:p>
          <a:p>
            <a:pPr marL="514350" indent="-514350">
              <a:buClr>
                <a:srgbClr val="800000"/>
              </a:buClr>
              <a:buFontTx/>
              <a:buAutoNum type="circleNumDbPlain"/>
            </a:pPr>
            <a:r>
              <a:rPr lang="es-ES_tradnl" altLang="en-US" dirty="0">
                <a:solidFill>
                  <a:srgbClr val="000000"/>
                </a:solidFill>
              </a:rPr>
              <a:t>Identifica supuestos críticos que rigen las relaciones causales entre los resultados.</a:t>
            </a:r>
          </a:p>
          <a:p>
            <a:pPr marL="514350" indent="-514350">
              <a:buClr>
                <a:srgbClr val="800000"/>
              </a:buClr>
              <a:buFontTx/>
              <a:buAutoNum type="circleNumDbPlain"/>
            </a:pPr>
            <a:r>
              <a:rPr lang="es-ES_tradnl" altLang="en-US" dirty="0">
                <a:solidFill>
                  <a:srgbClr val="000000"/>
                </a:solidFill>
              </a:rPr>
              <a:t>Expone un proyecto que puede ejecutarse para el logro de resultados e impacto deseados (ej.., revisar y reflexionar).</a:t>
            </a:r>
          </a:p>
        </p:txBody>
      </p:sp>
      <p:sp>
        <p:nvSpPr>
          <p:cNvPr id="5" name="Footer Placeholder 2">
            <a:extLst>
              <a:ext uri="{FF2B5EF4-FFF2-40B4-BE49-F238E27FC236}">
                <a16:creationId xmlns:a16="http://schemas.microsoft.com/office/drawing/2014/main" id="{9DAF4592-46C3-4236-B8AB-0787AE3E71BB}"/>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355811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3010">
                                            <p:txEl>
                                              <p:pRg st="0" end="0"/>
                                            </p:txEl>
                                          </p:spTgt>
                                        </p:tgtEl>
                                      </p:cBhvr>
                                    </p:animEffect>
                                    <p:set>
                                      <p:cBhvr>
                                        <p:cTn id="7" dur="1" fill="hold">
                                          <p:stCondLst>
                                            <p:cond delay="499"/>
                                          </p:stCondLst>
                                        </p:cTn>
                                        <p:tgtEl>
                                          <p:spTgt spid="4301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wipe(down)">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wipe(down)">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wipe(down)">
                                      <p:cBhvr>
                                        <p:cTn id="22" dur="500"/>
                                        <p:tgtEl>
                                          <p:spTgt spid="43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wipe(down)">
                                      <p:cBhvr>
                                        <p:cTn id="27" dur="500"/>
                                        <p:tgtEl>
                                          <p:spTgt spid="4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iapositiva 17: Investigación y Análisis&#10;&#10;Foto de la izquierda: Una sección del globo terráqueo.&#10;&#10;Foto de la derecha: Un niño cargando un saco de ramas cortadas."/>
          <p:cNvSpPr>
            <a:spLocks noGrp="1"/>
          </p:cNvSpPr>
          <p:nvPr>
            <p:ph type="title"/>
          </p:nvPr>
        </p:nvSpPr>
        <p:spPr>
          <a:xfrm>
            <a:off x="2279576" y="2780929"/>
            <a:ext cx="7772400" cy="1362075"/>
          </a:xfrm>
        </p:spPr>
        <p:txBody>
          <a:bodyPr>
            <a:normAutofit/>
          </a:bodyPr>
          <a:lstStyle/>
          <a:p>
            <a:r>
              <a:rPr lang="es-ES_tradnl" dirty="0"/>
              <a:t>Investigación y Análisis</a:t>
            </a:r>
          </a:p>
        </p:txBody>
      </p:sp>
      <p:sp>
        <p:nvSpPr>
          <p:cNvPr id="12" name="Slide Number Placeholder 25"/>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s-ES_tradnl" smtClean="0"/>
              <a:pPr eaLnBrk="1" hangingPunct="1">
                <a:spcBef>
                  <a:spcPct val="0"/>
                </a:spcBef>
                <a:buSzTx/>
                <a:buFontTx/>
                <a:buNone/>
                <a:defRPr/>
              </a:pPr>
              <a:t>17</a:t>
            </a:fld>
            <a:endParaRPr lang="es-ES_tradnl" altLang="en-US" sz="1200" dirty="0">
              <a:solidFill>
                <a:srgbClr val="000099"/>
              </a:solidFill>
            </a:endParaRPr>
          </a:p>
        </p:txBody>
      </p:sp>
    </p:spTree>
    <p:extLst>
      <p:ext uri="{BB962C8B-B14F-4D97-AF65-F5344CB8AC3E}">
        <p14:creationId xmlns:p14="http://schemas.microsoft.com/office/powerpoint/2010/main" val="27957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8: Investigación y Análisis&#10;"/>
          <p:cNvSpPr>
            <a:spLocks noGrp="1"/>
          </p:cNvSpPr>
          <p:nvPr>
            <p:ph type="title"/>
          </p:nvPr>
        </p:nvSpPr>
        <p:spPr>
          <a:xfrm>
            <a:off x="533398" y="265471"/>
            <a:ext cx="7978141" cy="792088"/>
          </a:xfrm>
        </p:spPr>
        <p:txBody>
          <a:bodyPr>
            <a:normAutofit/>
          </a:bodyPr>
          <a:lstStyle/>
          <a:p>
            <a:r>
              <a:rPr lang="es-ES_tradnl" dirty="0"/>
              <a:t>Investigación y Análisis</a:t>
            </a:r>
          </a:p>
        </p:txBody>
      </p:sp>
      <p:sp>
        <p:nvSpPr>
          <p:cNvPr id="7" name="Content Placeholder 6" descr="Los marcos de resultados deben basarse en información y análisis solidos y vigentes.&#10;Es importante comprender el contexto local, sector, las partes interesadas clave, patrones anteriores, desafíos anteriores y presentes, éxitos, y etc. &#10;">
            <a:extLst>
              <a:ext uri="{FF2B5EF4-FFF2-40B4-BE49-F238E27FC236}">
                <a16:creationId xmlns:a16="http://schemas.microsoft.com/office/drawing/2014/main" id="{70A7BB22-4B76-461E-9716-E281DFD37E55}"/>
              </a:ext>
            </a:extLst>
          </p:cNvPr>
          <p:cNvSpPr>
            <a:spLocks noGrp="1"/>
          </p:cNvSpPr>
          <p:nvPr>
            <p:ph idx="1"/>
          </p:nvPr>
        </p:nvSpPr>
        <p:spPr>
          <a:xfrm>
            <a:off x="533399" y="1422503"/>
            <a:ext cx="5371011" cy="3363810"/>
          </a:xfrm>
        </p:spPr>
        <p:txBody>
          <a:bodyPr>
            <a:normAutofit/>
          </a:bodyPr>
          <a:lstStyle/>
          <a:p>
            <a:r>
              <a:rPr lang="es-ES_tradnl" altLang="en-US" dirty="0">
                <a:solidFill>
                  <a:srgbClr val="000000"/>
                </a:solidFill>
              </a:rPr>
              <a:t>Los marcos de resultados deben basarse en información y análisis solidos y vigentes.</a:t>
            </a:r>
          </a:p>
          <a:p>
            <a:r>
              <a:rPr lang="es-ES_tradnl" altLang="en-US" sz="2800" dirty="0"/>
              <a:t>Es importante comprender el contexto local, sector, las partes interesadas clave, patrones anteriores, desafío</a:t>
            </a:r>
            <a:r>
              <a:rPr lang="es-ES_tradnl" altLang="en-US" dirty="0"/>
              <a:t>s anteriores y presentes, éxitos, y etc. </a:t>
            </a:r>
            <a:endParaRPr lang="es-ES_tradnl" altLang="en-US" b="1" dirty="0">
              <a:solidFill>
                <a:srgbClr val="000000"/>
              </a:solidFill>
            </a:endParaRPr>
          </a:p>
        </p:txBody>
      </p:sp>
      <p:pic>
        <p:nvPicPr>
          <p:cNvPr id="8" name="Picture 7" descr="Imagen de un cerebro que representa las ideas y conceptos en la mente de una persona.&#10;&#10;">
            <a:extLst>
              <a:ext uri="{FF2B5EF4-FFF2-40B4-BE49-F238E27FC236}">
                <a16:creationId xmlns:a16="http://schemas.microsoft.com/office/drawing/2014/main" id="{0DCA5EAE-F27C-4ECE-8102-53CE20F97A8A}"/>
              </a:ext>
            </a:extLst>
          </p:cNvPr>
          <p:cNvPicPr>
            <a:picLocks noChangeAspect="1"/>
          </p:cNvPicPr>
          <p:nvPr/>
        </p:nvPicPr>
        <p:blipFill rotWithShape="1">
          <a:blip r:embed="rId3">
            <a:extLst>
              <a:ext uri="{28A0092B-C50C-407E-A947-70E740481C1C}">
                <a14:useLocalDpi xmlns:a14="http://schemas.microsoft.com/office/drawing/2010/main" val="0"/>
              </a:ext>
            </a:extLst>
          </a:blip>
          <a:srcRect t="15625"/>
          <a:stretch/>
        </p:blipFill>
        <p:spPr>
          <a:xfrm>
            <a:off x="6985819" y="1088923"/>
            <a:ext cx="3657600" cy="4114800"/>
          </a:xfrm>
          <a:prstGeom prst="rect">
            <a:avLst/>
          </a:prstGeom>
          <a:effectLst>
            <a:outerShdw blurRad="50800" dist="50800" dir="5400000" algn="ctr" rotWithShape="0">
              <a:schemeClr val="bg1">
                <a:lumMod val="75000"/>
                <a:alpha val="0"/>
              </a:schemeClr>
            </a:outerShdw>
          </a:effectLst>
        </p:spPr>
      </p:pic>
      <p:sp>
        <p:nvSpPr>
          <p:cNvPr id="6" name="Footer Placeholder 2">
            <a:extLst>
              <a:ext uri="{FF2B5EF4-FFF2-40B4-BE49-F238E27FC236}">
                <a16:creationId xmlns:a16="http://schemas.microsoft.com/office/drawing/2014/main" id="{067F778E-5C94-42DC-B4EB-28B498BF4A5C}"/>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a:defRPr/>
            </a:pPr>
            <a:fld id="{C4ABAC6D-EBCB-44D3-9303-ACF4C4F115E1}" type="slidenum">
              <a:rPr lang="es-ES_tradnl" smtClean="0"/>
              <a:pPr>
                <a:defRPr/>
              </a:pPr>
              <a:t>18</a:t>
            </a:fld>
            <a:endParaRPr lang="es-ES_tradnl" dirty="0"/>
          </a:p>
        </p:txBody>
      </p:sp>
    </p:spTree>
    <p:extLst>
      <p:ext uri="{BB962C8B-B14F-4D97-AF65-F5344CB8AC3E}">
        <p14:creationId xmlns:p14="http://schemas.microsoft.com/office/powerpoint/2010/main" val="277388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9: Investigación y Análisis"/>
          <p:cNvSpPr>
            <a:spLocks noGrp="1"/>
          </p:cNvSpPr>
          <p:nvPr>
            <p:ph type="title"/>
          </p:nvPr>
        </p:nvSpPr>
        <p:spPr>
          <a:xfrm>
            <a:off x="281940" y="0"/>
            <a:ext cx="8229600" cy="792088"/>
          </a:xfrm>
        </p:spPr>
        <p:txBody>
          <a:bodyPr>
            <a:normAutofit/>
          </a:bodyPr>
          <a:lstStyle/>
          <a:p>
            <a:r>
              <a:rPr lang="es-ES_tradnl" dirty="0"/>
              <a:t>Investigación y Análisis</a:t>
            </a:r>
          </a:p>
        </p:txBody>
      </p:sp>
      <p:sp>
        <p:nvSpPr>
          <p:cNvPr id="6" name="Footer Placeholder 2" descr="Al considerar la investigación, es importante comprender:&#10;&#10;¿Por qué es necesaria? Para entender: &#10;Procurar consenso en cuanto a la problemática principal. &#10;Evaluar las causas fundamentales de la problemática principal.&#10;Valorar las limitaciones que están fuera del alcance.&#10;Identificar las principales partes interesadas &#10;&#10;¿Qué se debe investigar? Se deben considerar:&#10;Las necesidades de las comunidades de enfoque, dentro del contexto de las prioridades del DOL. &#10;El entorno operativo: oportunidades/obstáculos internos y externos.&#10;Contexto de la Organización: prioridades, ventaja comparativa y experiencia previa. &#10; Potencial de cambio positivo: relacionado con la necesidad y el riesgo de impactos negativos.&#10;&#10;¿Cómo llevar a cabo la investigación? Según sea necesario:&#10; Realizar  una evaluación de necesidades, un análisis de la situación; SWOT;  análisis de campos de fuerza; árbol de problemas; análisis de sostenibilidad; estudios de  incidencia basados en características cualitativas; estudios sobre el uso del tiempo; misiones exploratorias. &#10; Consultar a los beneficiarios de enfoque, personal de campo&#10; Revisar reportes corporativos, estrategias, documentos de planificación&#10;&#10;&#10;&#10;">
            <a:extLst>
              <a:ext uri="{FF2B5EF4-FFF2-40B4-BE49-F238E27FC236}">
                <a16:creationId xmlns:a16="http://schemas.microsoft.com/office/drawing/2014/main" id="{067F778E-5C94-42DC-B4EB-28B498BF4A5C}"/>
              </a:ext>
            </a:extLst>
          </p:cNvPr>
          <p:cNvSpPr>
            <a:spLocks noGrp="1"/>
          </p:cNvSpPr>
          <p:nvPr>
            <p:ph type="ftr" sz="quarter" idx="11"/>
          </p:nvPr>
        </p:nvSpPr>
        <p:spPr>
          <a:xfrm>
            <a:off x="-34665" y="6344383"/>
            <a:ext cx="12226724" cy="509302"/>
          </a:xfrm>
        </p:spPr>
        <p:txBody>
          <a:bodyPr/>
          <a:lstStyle/>
          <a:p>
            <a:r>
              <a:rPr lang="es-ES_tradnl"/>
              <a:t>   https://www.dol.gov/agencies/ilab                                                                 Office of Child Labor, Forced Labor, and Human Trafficking                                                                                    @ILAB_DOL</a:t>
            </a:r>
            <a:endParaRPr lang="es-ES_tradnl"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a:defRPr/>
            </a:pPr>
            <a:fld id="{C4ABAC6D-EBCB-44D3-9303-ACF4C4F115E1}" type="slidenum">
              <a:rPr lang="es-ES_tradnl" smtClean="0"/>
              <a:pPr>
                <a:defRPr/>
              </a:pPr>
              <a:t>19</a:t>
            </a:fld>
            <a:endParaRPr lang="es-ES_tradnl" dirty="0"/>
          </a:p>
        </p:txBody>
      </p:sp>
      <p:pic>
        <p:nvPicPr>
          <p:cNvPr id="16" name="Picture 15" descr="Text&#10;&#10;Description automatically generated">
            <a:extLst>
              <a:ext uri="{FF2B5EF4-FFF2-40B4-BE49-F238E27FC236}">
                <a16:creationId xmlns:a16="http://schemas.microsoft.com/office/drawing/2014/main" id="{1A6D3C46-674C-B5FE-681D-BF7F57A20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 y="792088"/>
            <a:ext cx="11628120" cy="5021858"/>
          </a:xfrm>
          <a:prstGeom prst="rect">
            <a:avLst/>
          </a:prstGeom>
        </p:spPr>
      </p:pic>
    </p:spTree>
    <p:extLst>
      <p:ext uri="{BB962C8B-B14F-4D97-AF65-F5344CB8AC3E}">
        <p14:creationId xmlns:p14="http://schemas.microsoft.com/office/powerpoint/2010/main" val="291503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 Serie de Cursos de Capacitación para el Monitoreo y la Evaluación">
            <a:extLst>
              <a:ext uri="{FF2B5EF4-FFF2-40B4-BE49-F238E27FC236}">
                <a16:creationId xmlns:a16="http://schemas.microsoft.com/office/drawing/2014/main" id="{877DC4DB-6A04-41E9-90AB-0B6B3FAE46F3}"/>
              </a:ext>
            </a:extLst>
          </p:cNvPr>
          <p:cNvSpPr>
            <a:spLocks noGrp="1"/>
          </p:cNvSpPr>
          <p:nvPr>
            <p:ph type="title"/>
          </p:nvPr>
        </p:nvSpPr>
        <p:spPr>
          <a:xfrm>
            <a:off x="168992" y="10633"/>
            <a:ext cx="11186580" cy="1325563"/>
          </a:xfrm>
        </p:spPr>
        <p:txBody>
          <a:bodyPr>
            <a:normAutofit/>
          </a:bodyPr>
          <a:lstStyle/>
          <a:p>
            <a:r>
              <a:rPr lang="es-ES_tradnl" dirty="0"/>
              <a:t>Serie de Cursos de Capacitación para el Monitoreo y la Evaluación</a:t>
            </a:r>
          </a:p>
        </p:txBody>
      </p:sp>
      <p:sp>
        <p:nvSpPr>
          <p:cNvPr id="4" name="TextBox 3" descr="Seis Cursos&#10;">
            <a:extLst>
              <a:ext uri="{FF2B5EF4-FFF2-40B4-BE49-F238E27FC236}">
                <a16:creationId xmlns:a16="http://schemas.microsoft.com/office/drawing/2014/main" id="{6D410631-1F0C-411F-BC54-128C59FD33B3}"/>
              </a:ext>
            </a:extLst>
          </p:cNvPr>
          <p:cNvSpPr txBox="1"/>
          <p:nvPr/>
        </p:nvSpPr>
        <p:spPr>
          <a:xfrm>
            <a:off x="223278" y="1172623"/>
            <a:ext cx="1840198" cy="523220"/>
          </a:xfrm>
          <a:prstGeom prst="rect">
            <a:avLst/>
          </a:prstGeom>
          <a:noFill/>
        </p:spPr>
        <p:txBody>
          <a:bodyPr wrap="square" rtlCol="0">
            <a:spAutoFit/>
          </a:bodyPr>
          <a:lstStyle/>
          <a:p>
            <a:r>
              <a:rPr lang="es-ES_tradnl" sz="2800" b="1" dirty="0"/>
              <a:t>Seis Cursos</a:t>
            </a:r>
          </a:p>
        </p:txBody>
      </p:sp>
      <p:sp>
        <p:nvSpPr>
          <p:cNvPr id="6" name="Content Placeholder 2" descr="Introducción a la  Gerencia Basada en Resultados&#10;">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1082638"/>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s-ES_tradnl" sz="1800" dirty="0"/>
              <a:t>Introducción a la  Gerencia Basada en Resultados</a:t>
            </a: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Content Placeholder 2" descr="Diseñando Marcos de Resultados&#10;">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s-ES_tradnl" sz="2000" b="1" dirty="0"/>
              <a:t>2. </a:t>
            </a:r>
            <a:r>
              <a:rPr lang="es-ES_tradnl" sz="2000" b="1" dirty="0">
                <a:effectLst/>
                <a:ea typeface="Calibri" panose="020F0502020204030204" pitchFamily="34" charset="0"/>
              </a:rPr>
              <a:t>Diseñando Marcos de </a:t>
            </a:r>
            <a:r>
              <a:rPr lang="es-ES_tradnl" sz="2000" b="1" dirty="0">
                <a:ea typeface="Calibri" panose="020F0502020204030204" pitchFamily="34" charset="0"/>
              </a:rPr>
              <a:t>Resultados</a:t>
            </a:r>
            <a:endParaRPr lang="es-ES_tradnl" sz="2000" b="1" dirty="0">
              <a:effectLst/>
              <a:ea typeface="Calibri" panose="020F0502020204030204" pitchFamily="34" charset="0"/>
            </a:endParaRPr>
          </a:p>
          <a:p>
            <a:pPr marL="0" indent="0" algn="ctr">
              <a:spcBef>
                <a:spcPts val="0"/>
              </a:spcBef>
              <a:buNone/>
            </a:pPr>
            <a:endParaRPr lang="es-ES_tradnl" sz="2000" b="1"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ontent Placeholder 2" descr="Diseñando y Definiendo Indicadores de Desempeño&#10;">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3. </a:t>
            </a:r>
            <a:r>
              <a:rPr lang="es-ES_tradnl" sz="1800" dirty="0">
                <a:effectLst/>
                <a:ea typeface="Calibri" panose="020F0502020204030204" pitchFamily="34" charset="0"/>
              </a:rPr>
              <a:t>Diseñando y </a:t>
            </a:r>
            <a:r>
              <a:rPr lang="es-ES_tradnl" sz="1800" dirty="0">
                <a:ea typeface="Calibri" panose="020F0502020204030204" pitchFamily="34" charset="0"/>
              </a:rPr>
              <a:t>Definiendo Indicadores de Desempeño</a:t>
            </a:r>
            <a:endParaRPr lang="es-ES_tradnl" sz="1800" dirty="0">
              <a:effectLst/>
              <a:ea typeface="Calibri" panose="020F0502020204030204" pitchFamily="34" charset="0"/>
            </a:endParaRPr>
          </a:p>
          <a:p>
            <a:pPr marL="0" indent="0" algn="ctr">
              <a:buNone/>
            </a:pPr>
            <a:r>
              <a:rPr lang="es-ES_tradnl" sz="1800"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Content Placeholder 2" descr="Elaborando Instrumentos para el Levantamiento de Datos&#10;">
            <a:extLst>
              <a:ext uri="{FF2B5EF4-FFF2-40B4-BE49-F238E27FC236}">
                <a16:creationId xmlns:a16="http://schemas.microsoft.com/office/drawing/2014/main" id="{CDF6F01E-44A2-40E0-8868-AE291630CDA8}"/>
              </a:ext>
            </a:extLst>
          </p:cNvPr>
          <p:cNvSpPr txBox="1">
            <a:spLocks/>
          </p:cNvSpPr>
          <p:nvPr/>
        </p:nvSpPr>
        <p:spPr>
          <a:xfrm>
            <a:off x="6389099" y="3440711"/>
            <a:ext cx="1605698" cy="147327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4. </a:t>
            </a:r>
            <a:r>
              <a:rPr lang="es-ES_tradnl" sz="1800" dirty="0">
                <a:effectLst/>
                <a:ea typeface="Calibri" panose="020F0502020204030204" pitchFamily="34" charset="0"/>
              </a:rPr>
              <a:t>Elaborando Instrumentos para el Levantamiento de Datos</a:t>
            </a:r>
          </a:p>
          <a:p>
            <a:pPr marL="0" indent="0" algn="ctr">
              <a:buNone/>
            </a:pPr>
            <a:r>
              <a:rPr lang="es-ES_tradnl"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967218" y="4098769"/>
            <a:ext cx="389977"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Content Placeholder 2" descr="Estableciendo Valores para la Línea de Base y Objetivos para los Indicadores">
            <a:extLst>
              <a:ext uri="{FF2B5EF4-FFF2-40B4-BE49-F238E27FC236}">
                <a16:creationId xmlns:a16="http://schemas.microsoft.com/office/drawing/2014/main" id="{A321574B-DAE1-4FCC-A275-402563E93D02}"/>
              </a:ext>
            </a:extLst>
          </p:cNvPr>
          <p:cNvSpPr txBox="1">
            <a:spLocks/>
          </p:cNvSpPr>
          <p:nvPr/>
        </p:nvSpPr>
        <p:spPr>
          <a:xfrm>
            <a:off x="8360472" y="3945587"/>
            <a:ext cx="1631789" cy="160232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5. </a:t>
            </a:r>
            <a:r>
              <a:rPr lang="es-ES_tradnl" sz="1800" dirty="0">
                <a:effectLst/>
                <a:ea typeface="Calibri" panose="020F0502020204030204" pitchFamily="34" charset="0"/>
              </a:rPr>
              <a:t>Estableciendo Valores para la Línea de </a:t>
            </a:r>
            <a:r>
              <a:rPr lang="es-ES_tradnl" sz="1800" dirty="0">
                <a:ea typeface="Calibri" panose="020F0502020204030204" pitchFamily="34" charset="0"/>
              </a:rPr>
              <a:t>B</a:t>
            </a:r>
            <a:r>
              <a:rPr lang="es-ES_tradnl" sz="1800" dirty="0">
                <a:effectLst/>
                <a:ea typeface="Calibri" panose="020F0502020204030204" pitchFamily="34" charset="0"/>
              </a:rPr>
              <a:t>ase y Objetivos para los Indicadores</a:t>
            </a:r>
          </a:p>
          <a:p>
            <a:pPr marL="0" indent="0" algn="ctr">
              <a:buNone/>
            </a:pPr>
            <a:r>
              <a:rPr lang="es-ES_tradnl"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970993"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ontent Placeholder 2" descr="Uso de Datos para Mejorar la Implementación de los Proyectos">
            <a:extLst>
              <a:ext uri="{FF2B5EF4-FFF2-40B4-BE49-F238E27FC236}">
                <a16:creationId xmlns:a16="http://schemas.microsoft.com/office/drawing/2014/main" id="{6F3DD347-2F55-4D87-BF63-9F3DFBD27493}"/>
              </a:ext>
            </a:extLst>
          </p:cNvPr>
          <p:cNvSpPr txBox="1">
            <a:spLocks/>
          </p:cNvSpPr>
          <p:nvPr/>
        </p:nvSpPr>
        <p:spPr>
          <a:xfrm>
            <a:off x="10341020" y="4895078"/>
            <a:ext cx="1795971" cy="130566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6.</a:t>
            </a:r>
            <a:r>
              <a:rPr lang="es-ES_tradnl" sz="1800" dirty="0">
                <a:effectLst/>
                <a:ea typeface="Calibri" panose="020F0502020204030204" pitchFamily="34" charset="0"/>
              </a:rPr>
              <a:t> Uso de Datos para Mejorar la Implementación de los Proyectos</a:t>
            </a:r>
          </a:p>
          <a:p>
            <a:pPr marL="0" indent="0" algn="ctr">
              <a:buNone/>
            </a:pPr>
            <a:endParaRPr lang="es-ES_tradnl" sz="1800" dirty="0">
              <a:effectLst/>
              <a:ea typeface="Calibri" panose="020F0502020204030204" pitchFamily="34" charset="0"/>
            </a:endParaRPr>
          </a:p>
          <a:p>
            <a:pPr marL="0" indent="0" algn="ctr">
              <a:buNone/>
            </a:pPr>
            <a:r>
              <a:rPr lang="es-ES_tradnl" sz="1800" dirty="0"/>
              <a:t> </a:t>
            </a:r>
          </a:p>
        </p:txBody>
      </p:sp>
      <p:sp>
        <p:nvSpPr>
          <p:cNvPr id="2" name="Footer Placeholder 1">
            <a:extLst>
              <a:ext uri="{FF2B5EF4-FFF2-40B4-BE49-F238E27FC236}">
                <a16:creationId xmlns:a16="http://schemas.microsoft.com/office/drawing/2014/main" id="{643C04A3-C432-47D3-AF09-63F31A740E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8120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0: Tipos de Análisis: Árbol del Problema&#10;&#10;"/>
          <p:cNvSpPr>
            <a:spLocks noGrp="1"/>
          </p:cNvSpPr>
          <p:nvPr>
            <p:ph type="title"/>
          </p:nvPr>
        </p:nvSpPr>
        <p:spPr>
          <a:xfrm>
            <a:off x="555413" y="194734"/>
            <a:ext cx="9418320" cy="1052736"/>
          </a:xfrm>
        </p:spPr>
        <p:txBody>
          <a:bodyPr>
            <a:normAutofit/>
          </a:bodyPr>
          <a:lstStyle/>
          <a:p>
            <a:r>
              <a:rPr lang="es-ES_tradnl" dirty="0"/>
              <a:t>Tipos de Análisis: Árbol del Problema</a:t>
            </a:r>
          </a:p>
        </p:txBody>
      </p:sp>
      <p:sp>
        <p:nvSpPr>
          <p:cNvPr id="3" name="Content Placeholder 2" descr="Ayuda a visualizar las relaciones de causa y efecto.&#10;Ayuda a garantizar que el diseño del Proyecto responde a la problemática principal y sus causas fundamentales.&#10;Es bueno hacer este ejercicio en grupo.&#10;"/>
          <p:cNvSpPr>
            <a:spLocks noGrp="1"/>
          </p:cNvSpPr>
          <p:nvPr>
            <p:ph idx="1"/>
          </p:nvPr>
        </p:nvSpPr>
        <p:spPr>
          <a:xfrm>
            <a:off x="489373" y="1601416"/>
            <a:ext cx="5319542" cy="5256584"/>
          </a:xfrm>
        </p:spPr>
        <p:txBody>
          <a:bodyPr>
            <a:normAutofit/>
          </a:bodyPr>
          <a:lstStyle/>
          <a:p>
            <a:r>
              <a:rPr lang="es-ES_tradnl" sz="3200" dirty="0"/>
              <a:t>Ayuda a visualizar las relaciones de causa y efecto.</a:t>
            </a:r>
          </a:p>
          <a:p>
            <a:r>
              <a:rPr lang="es-ES_tradnl" sz="3200" dirty="0"/>
              <a:t>Ayuda a garantizar que el diseño del Proyecto responde a la problemática principal y sus causas fundamentales.</a:t>
            </a:r>
          </a:p>
          <a:p>
            <a:r>
              <a:rPr lang="es-ES_tradnl" sz="3200" dirty="0"/>
              <a:t>Es bueno hacer este ejercicio en grupo.</a:t>
            </a:r>
          </a:p>
        </p:txBody>
      </p:sp>
      <p:pic>
        <p:nvPicPr>
          <p:cNvPr id="22" name="Picture 2" descr="Ejemplo de un árbol de problema. La imagen muestra un arbol con la problemática principal en el centro, sus causas en la raíz, y sus efectos en las ramas.">
            <a:extLst>
              <a:ext uri="{FF2B5EF4-FFF2-40B4-BE49-F238E27FC236}">
                <a16:creationId xmlns:a16="http://schemas.microsoft.com/office/drawing/2014/main" id="{0A91A9B6-1FAD-4808-BA13-0118BABAAD2F}"/>
              </a:ext>
              <a:ext uri="{C183D7F6-B498-43B3-948B-1728B52AA6E4}">
                <adec:decorative xmlns:adec="http://schemas.microsoft.com/office/drawing/2017/decorative" val="0"/>
              </a:ext>
            </a:extLst>
          </p:cNvPr>
          <p:cNvPicPr>
            <a:picLocks noChangeAspect="1" noChangeArrowheads="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6654800" y="536362"/>
            <a:ext cx="5721095" cy="578527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descr="Imagen: Lingos, “Project Management for Development Professionals">
            <a:extLst>
              <a:ext uri="{FF2B5EF4-FFF2-40B4-BE49-F238E27FC236}">
                <a16:creationId xmlns:a16="http://schemas.microsoft.com/office/drawing/2014/main" id="{425BC953-6FF7-4930-BC70-F0F8791C4CA7}"/>
              </a:ext>
              <a:ext uri="{C183D7F6-B498-43B3-948B-1728B52AA6E4}">
                <adec:decorative xmlns:adec="http://schemas.microsoft.com/office/drawing/2017/decorative" val="0"/>
              </a:ext>
            </a:extLst>
          </p:cNvPr>
          <p:cNvSpPr txBox="1"/>
          <p:nvPr/>
        </p:nvSpPr>
        <p:spPr>
          <a:xfrm>
            <a:off x="6981372" y="6082624"/>
            <a:ext cx="4572000" cy="461665"/>
          </a:xfrm>
          <a:prstGeom prst="rect">
            <a:avLst/>
          </a:prstGeom>
          <a:noFill/>
        </p:spPr>
        <p:txBody>
          <a:bodyPr wrap="square" rtlCol="0">
            <a:spAutoFit/>
          </a:bodyPr>
          <a:lstStyle/>
          <a:p>
            <a:r>
              <a:rPr lang="es-ES_tradnl" sz="1200" dirty="0">
                <a:solidFill>
                  <a:schemeClr val="accent5">
                    <a:lumMod val="50000"/>
                  </a:schemeClr>
                </a:solidFill>
              </a:rPr>
              <a:t>Imagen: Lingos, “Project Management for Development Professionals I.”</a:t>
            </a:r>
          </a:p>
        </p:txBody>
      </p:sp>
      <p:sp>
        <p:nvSpPr>
          <p:cNvPr id="23" name="Rounded Rectangle 11" descr="PROBLEMA PRINCIPAL&#10;">
            <a:extLst>
              <a:ext uri="{FF2B5EF4-FFF2-40B4-BE49-F238E27FC236}">
                <a16:creationId xmlns:a16="http://schemas.microsoft.com/office/drawing/2014/main" id="{E95D6772-1304-4B7F-B834-2A58D917C68D}"/>
              </a:ext>
            </a:extLst>
          </p:cNvPr>
          <p:cNvSpPr/>
          <p:nvPr/>
        </p:nvSpPr>
        <p:spPr>
          <a:xfrm>
            <a:off x="8868636" y="2984671"/>
            <a:ext cx="1413284"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prstClr val="black"/>
                </a:solidFill>
              </a:rPr>
              <a:t>PROBLEMA</a:t>
            </a:r>
          </a:p>
          <a:p>
            <a:pPr algn="ctr"/>
            <a:r>
              <a:rPr lang="es-ES_tradnl" b="1" dirty="0">
                <a:solidFill>
                  <a:prstClr val="black"/>
                </a:solidFill>
              </a:rPr>
              <a:t>PRINCIPAL</a:t>
            </a:r>
          </a:p>
        </p:txBody>
      </p:sp>
      <p:cxnSp>
        <p:nvCxnSpPr>
          <p:cNvPr id="36" name="Straight Arrow Connector 35" descr="Flecha que conecta las causas al problema principal.">
            <a:extLst>
              <a:ext uri="{FF2B5EF4-FFF2-40B4-BE49-F238E27FC236}">
                <a16:creationId xmlns:a16="http://schemas.microsoft.com/office/drawing/2014/main" id="{F001067D-D337-48B6-994E-2BE82940FBFD}"/>
              </a:ext>
            </a:extLst>
          </p:cNvPr>
          <p:cNvCxnSpPr/>
          <p:nvPr/>
        </p:nvCxnSpPr>
        <p:spPr>
          <a:xfrm flipV="1">
            <a:off x="9550400" y="3518071"/>
            <a:ext cx="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descr="Codo que conecta las causas del problema principal.">
            <a:extLst>
              <a:ext uri="{FF2B5EF4-FFF2-40B4-BE49-F238E27FC236}">
                <a16:creationId xmlns:a16="http://schemas.microsoft.com/office/drawing/2014/main" id="{4D9FC30D-FD97-4CB3-9CFF-FC166F0C9819}"/>
              </a:ext>
            </a:extLst>
          </p:cNvPr>
          <p:cNvCxnSpPr/>
          <p:nvPr/>
        </p:nvCxnSpPr>
        <p:spPr>
          <a:xfrm>
            <a:off x="8853396" y="3746671"/>
            <a:ext cx="153619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descr="Flecha que conecta las causas.">
            <a:extLst>
              <a:ext uri="{FF2B5EF4-FFF2-40B4-BE49-F238E27FC236}">
                <a16:creationId xmlns:a16="http://schemas.microsoft.com/office/drawing/2014/main" id="{167A74F5-8E9F-42C0-A1AB-33FBCAECE974}"/>
              </a:ext>
            </a:extLst>
          </p:cNvPr>
          <p:cNvCxnSpPr/>
          <p:nvPr/>
        </p:nvCxnSpPr>
        <p:spPr>
          <a:xfrm>
            <a:off x="8856761" y="3746671"/>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Rounded Rectangle 16" descr="Causa&#10;">
            <a:extLst>
              <a:ext uri="{FF2B5EF4-FFF2-40B4-BE49-F238E27FC236}">
                <a16:creationId xmlns:a16="http://schemas.microsoft.com/office/drawing/2014/main" id="{26505DA9-42B6-4DFC-BD96-4C2A8ECA03A3}"/>
              </a:ext>
            </a:extLst>
          </p:cNvPr>
          <p:cNvSpPr/>
          <p:nvPr/>
        </p:nvSpPr>
        <p:spPr>
          <a:xfrm>
            <a:off x="8182836" y="38990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prstClr val="black"/>
                </a:solidFill>
              </a:rPr>
              <a:t>Causa</a:t>
            </a:r>
          </a:p>
        </p:txBody>
      </p:sp>
      <p:cxnSp>
        <p:nvCxnSpPr>
          <p:cNvPr id="39" name="Straight Connector 38" descr="Flecha que conecta las causas.">
            <a:extLst>
              <a:ext uri="{FF2B5EF4-FFF2-40B4-BE49-F238E27FC236}">
                <a16:creationId xmlns:a16="http://schemas.microsoft.com/office/drawing/2014/main" id="{5A1C7D29-8BB2-4C4C-B111-E9C755220AD8}"/>
              </a:ext>
            </a:extLst>
          </p:cNvPr>
          <p:cNvCxnSpPr>
            <a:stCxn id="27" idx="0"/>
          </p:cNvCxnSpPr>
          <p:nvPr/>
        </p:nvCxnSpPr>
        <p:spPr>
          <a:xfrm flipV="1">
            <a:off x="10382322" y="3746671"/>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Rounded Rectangle 15" descr="Causa&#10;">
            <a:extLst>
              <a:ext uri="{FF2B5EF4-FFF2-40B4-BE49-F238E27FC236}">
                <a16:creationId xmlns:a16="http://schemas.microsoft.com/office/drawing/2014/main" id="{E0F542BE-C3B5-4CC0-91C7-AE2CDB97B8F4}"/>
              </a:ext>
            </a:extLst>
          </p:cNvPr>
          <p:cNvSpPr/>
          <p:nvPr/>
        </p:nvSpPr>
        <p:spPr>
          <a:xfrm>
            <a:off x="9696522" y="38990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prstClr val="black"/>
                </a:solidFill>
              </a:rPr>
              <a:t>Causa</a:t>
            </a:r>
          </a:p>
        </p:txBody>
      </p:sp>
      <p:cxnSp>
        <p:nvCxnSpPr>
          <p:cNvPr id="37" name="Straight Arrow Connector 36" descr="Flecha que conecta las causas.">
            <a:extLst>
              <a:ext uri="{FF2B5EF4-FFF2-40B4-BE49-F238E27FC236}">
                <a16:creationId xmlns:a16="http://schemas.microsoft.com/office/drawing/2014/main" id="{5DD9CECB-022F-47F7-B063-EEA41EBB75B3}"/>
              </a:ext>
            </a:extLst>
          </p:cNvPr>
          <p:cNvCxnSpPr/>
          <p:nvPr/>
        </p:nvCxnSpPr>
        <p:spPr>
          <a:xfrm flipV="1">
            <a:off x="8864600" y="4432471"/>
            <a:ext cx="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Rounded Rectangle 17" descr="Causa&#10;">
            <a:extLst>
              <a:ext uri="{FF2B5EF4-FFF2-40B4-BE49-F238E27FC236}">
                <a16:creationId xmlns:a16="http://schemas.microsoft.com/office/drawing/2014/main" id="{1FD7B89A-0CC3-453A-82EC-56A797D1CC9E}"/>
              </a:ext>
            </a:extLst>
          </p:cNvPr>
          <p:cNvSpPr/>
          <p:nvPr/>
        </p:nvSpPr>
        <p:spPr>
          <a:xfrm>
            <a:off x="8190295" y="47372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prstClr val="black"/>
                </a:solidFill>
              </a:rPr>
              <a:t>Causa</a:t>
            </a:r>
          </a:p>
        </p:txBody>
      </p:sp>
      <p:cxnSp>
        <p:nvCxnSpPr>
          <p:cNvPr id="30" name="Straight Connector 29" descr="Flecha que conecta el problema principal y sus efectos.">
            <a:extLst>
              <a:ext uri="{FF2B5EF4-FFF2-40B4-BE49-F238E27FC236}">
                <a16:creationId xmlns:a16="http://schemas.microsoft.com/office/drawing/2014/main" id="{03ED5A33-56C6-436B-B92A-353847A754F2}"/>
              </a:ext>
            </a:extLst>
          </p:cNvPr>
          <p:cNvCxnSpPr>
            <a:stCxn id="23" idx="0"/>
          </p:cNvCxnSpPr>
          <p:nvPr/>
        </p:nvCxnSpPr>
        <p:spPr>
          <a:xfrm flipH="1" flipV="1">
            <a:off x="9554436" y="2756071"/>
            <a:ext cx="20842"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descr="Codo que conecta los efectos del problema principal.">
            <a:extLst>
              <a:ext uri="{FF2B5EF4-FFF2-40B4-BE49-F238E27FC236}">
                <a16:creationId xmlns:a16="http://schemas.microsoft.com/office/drawing/2014/main" id="{506EF7B6-994C-43A9-93BD-F05F24B1FAB1}"/>
              </a:ext>
            </a:extLst>
          </p:cNvPr>
          <p:cNvCxnSpPr/>
          <p:nvPr/>
        </p:nvCxnSpPr>
        <p:spPr>
          <a:xfrm>
            <a:off x="8213316" y="2756071"/>
            <a:ext cx="261724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Arrow Connector 32" descr="Flecha que apunta al efecto directo.">
            <a:extLst>
              <a:ext uri="{FF2B5EF4-FFF2-40B4-BE49-F238E27FC236}">
                <a16:creationId xmlns:a16="http://schemas.microsoft.com/office/drawing/2014/main" id="{121FAE0A-7421-4FEA-BF1B-B432038483E6}"/>
              </a:ext>
            </a:extLst>
          </p:cNvPr>
          <p:cNvCxnSpPr/>
          <p:nvPr/>
        </p:nvCxnSpPr>
        <p:spPr>
          <a:xfrm flipV="1">
            <a:off x="8213316"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Rounded Rectangle 14" descr="Efecto Directo">
            <a:extLst>
              <a:ext uri="{FF2B5EF4-FFF2-40B4-BE49-F238E27FC236}">
                <a16:creationId xmlns:a16="http://schemas.microsoft.com/office/drawing/2014/main" id="{E63F1495-05CD-41E2-B6A1-5050AF352B9B}"/>
              </a:ext>
            </a:extLst>
          </p:cNvPr>
          <p:cNvSpPr/>
          <p:nvPr/>
        </p:nvSpPr>
        <p:spPr>
          <a:xfrm>
            <a:off x="7664676"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prstClr val="black"/>
                </a:solidFill>
              </a:rPr>
              <a:t>Efecto</a:t>
            </a:r>
          </a:p>
          <a:p>
            <a:pPr algn="ctr"/>
            <a:r>
              <a:rPr lang="es-ES_tradnl" b="1" dirty="0">
                <a:solidFill>
                  <a:prstClr val="black"/>
                </a:solidFill>
              </a:rPr>
              <a:t>Directo</a:t>
            </a:r>
          </a:p>
        </p:txBody>
      </p:sp>
      <p:cxnSp>
        <p:nvCxnSpPr>
          <p:cNvPr id="34" name="Straight Arrow Connector 33" descr="Flecha que apunta al efecto directo.">
            <a:extLst>
              <a:ext uri="{FF2B5EF4-FFF2-40B4-BE49-F238E27FC236}">
                <a16:creationId xmlns:a16="http://schemas.microsoft.com/office/drawing/2014/main" id="{48253C0B-87DF-4E8D-9037-DAA4E66DC494}"/>
              </a:ext>
            </a:extLst>
          </p:cNvPr>
          <p:cNvCxnSpPr/>
          <p:nvPr/>
        </p:nvCxnSpPr>
        <p:spPr>
          <a:xfrm flipV="1">
            <a:off x="9554436"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Rounded Rectangle 13" descr="Efecto Directo">
            <a:extLst>
              <a:ext uri="{FF2B5EF4-FFF2-40B4-BE49-F238E27FC236}">
                <a16:creationId xmlns:a16="http://schemas.microsoft.com/office/drawing/2014/main" id="{34FF92F9-0768-4E12-AF8C-EC0BFB13E8F8}"/>
              </a:ext>
            </a:extLst>
          </p:cNvPr>
          <p:cNvSpPr/>
          <p:nvPr/>
        </p:nvSpPr>
        <p:spPr>
          <a:xfrm>
            <a:off x="8960076"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prstClr val="black"/>
                </a:solidFill>
              </a:rPr>
              <a:t>Efecto</a:t>
            </a:r>
          </a:p>
          <a:p>
            <a:pPr algn="ctr"/>
            <a:r>
              <a:rPr lang="es-ES_tradnl" b="1" dirty="0">
                <a:solidFill>
                  <a:prstClr val="black"/>
                </a:solidFill>
              </a:rPr>
              <a:t>Directo</a:t>
            </a:r>
          </a:p>
        </p:txBody>
      </p:sp>
      <p:cxnSp>
        <p:nvCxnSpPr>
          <p:cNvPr id="35" name="Straight Arrow Connector 34" descr="Flecha que apunta al efecto directo.">
            <a:extLst>
              <a:ext uri="{FF2B5EF4-FFF2-40B4-BE49-F238E27FC236}">
                <a16:creationId xmlns:a16="http://schemas.microsoft.com/office/drawing/2014/main" id="{9AF1A3D1-D2FA-4F58-A346-340DAC505CA5}"/>
              </a:ext>
            </a:extLst>
          </p:cNvPr>
          <p:cNvCxnSpPr/>
          <p:nvPr/>
        </p:nvCxnSpPr>
        <p:spPr>
          <a:xfrm flipV="1">
            <a:off x="10830560"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Rounded Rectangle 12" descr="Efecto Directo">
            <a:extLst>
              <a:ext uri="{FF2B5EF4-FFF2-40B4-BE49-F238E27FC236}">
                <a16:creationId xmlns:a16="http://schemas.microsoft.com/office/drawing/2014/main" id="{F6BD2EAA-4F45-4CB7-BBFF-01964ACC1AA0}"/>
              </a:ext>
            </a:extLst>
          </p:cNvPr>
          <p:cNvSpPr/>
          <p:nvPr/>
        </p:nvSpPr>
        <p:spPr>
          <a:xfrm>
            <a:off x="10281920"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prstClr val="black"/>
                </a:solidFill>
              </a:rPr>
              <a:t>Efecto</a:t>
            </a:r>
          </a:p>
          <a:p>
            <a:pPr algn="ctr"/>
            <a:r>
              <a:rPr lang="es-ES_tradnl" b="1" dirty="0">
                <a:solidFill>
                  <a:prstClr val="black"/>
                </a:solidFill>
              </a:rPr>
              <a:t>Directo</a:t>
            </a:r>
          </a:p>
        </p:txBody>
      </p:sp>
      <p:sp>
        <p:nvSpPr>
          <p:cNvPr id="19" name="Footer Placeholder 2">
            <a:extLst>
              <a:ext uri="{FF2B5EF4-FFF2-40B4-BE49-F238E27FC236}">
                <a16:creationId xmlns:a16="http://schemas.microsoft.com/office/drawing/2014/main" id="{DDCB3A4E-2CE4-4B51-BCD0-FD60ABAB7346}"/>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
        <p:nvSpPr>
          <p:cNvPr id="21" name="Slide Number Placeholder 4">
            <a:extLst>
              <a:ext uri="{FF2B5EF4-FFF2-40B4-BE49-F238E27FC236}">
                <a16:creationId xmlns:a16="http://schemas.microsoft.com/office/drawing/2014/main" id="{4F1B317A-EAE1-49C2-A896-6EFF1175FAC2}"/>
              </a:ext>
            </a:extLst>
          </p:cNvPr>
          <p:cNvSpPr txBox="1">
            <a:spLocks/>
          </p:cNvSpPr>
          <p:nvPr/>
        </p:nvSpPr>
        <p:spPr>
          <a:xfrm>
            <a:off x="11720357" y="6036457"/>
            <a:ext cx="2133600"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82948-4DBE-204D-AB9E-B65E067054AE}" type="slidenum">
              <a:rPr lang="es-ES_tradnl" smtClean="0"/>
              <a:pPr/>
              <a:t>20</a:t>
            </a:fld>
            <a:endParaRPr lang="es-ES_tradnl" dirty="0"/>
          </a:p>
        </p:txBody>
      </p:sp>
    </p:spTree>
    <p:extLst>
      <p:ext uri="{BB962C8B-B14F-4D97-AF65-F5344CB8AC3E}">
        <p14:creationId xmlns:p14="http://schemas.microsoft.com/office/powerpoint/2010/main" val="139419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1: Pasos del Árbol del Problema"/>
          <p:cNvSpPr>
            <a:spLocks noGrp="1"/>
          </p:cNvSpPr>
          <p:nvPr>
            <p:ph type="title"/>
          </p:nvPr>
        </p:nvSpPr>
        <p:spPr>
          <a:xfrm>
            <a:off x="555413" y="194734"/>
            <a:ext cx="9418320" cy="1052736"/>
          </a:xfrm>
        </p:spPr>
        <p:txBody>
          <a:bodyPr>
            <a:normAutofit/>
          </a:bodyPr>
          <a:lstStyle/>
          <a:p>
            <a:r>
              <a:rPr lang="es-ES_tradnl" dirty="0"/>
              <a:t>Pasos del Árbol del Problema</a:t>
            </a:r>
          </a:p>
        </p:txBody>
      </p:sp>
      <p:graphicFrame>
        <p:nvGraphicFramePr>
          <p:cNvPr id="4" name="Diagram 3" descr="Pasos del arbol del problema.">
            <a:extLst>
              <a:ext uri="{FF2B5EF4-FFF2-40B4-BE49-F238E27FC236}">
                <a16:creationId xmlns:a16="http://schemas.microsoft.com/office/drawing/2014/main" id="{EB3979F1-4D8E-4936-978F-E8E4F8814A11}"/>
              </a:ext>
            </a:extLst>
          </p:cNvPr>
          <p:cNvGraphicFramePr/>
          <p:nvPr>
            <p:extLst>
              <p:ext uri="{D42A27DB-BD31-4B8C-83A1-F6EECF244321}">
                <p14:modId xmlns:p14="http://schemas.microsoft.com/office/powerpoint/2010/main" val="728658527"/>
              </p:ext>
            </p:extLst>
          </p:nvPr>
        </p:nvGraphicFramePr>
        <p:xfrm>
          <a:off x="664029" y="719667"/>
          <a:ext cx="10889343" cy="51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ooter Placeholder 2">
            <a:extLst>
              <a:ext uri="{FF2B5EF4-FFF2-40B4-BE49-F238E27FC236}">
                <a16:creationId xmlns:a16="http://schemas.microsoft.com/office/drawing/2014/main" id="{DDCB3A4E-2CE4-4B51-BCD0-FD60ABAB7346}"/>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
        <p:nvSpPr>
          <p:cNvPr id="21" name="Slide Number Placeholder 4">
            <a:extLst>
              <a:ext uri="{FF2B5EF4-FFF2-40B4-BE49-F238E27FC236}">
                <a16:creationId xmlns:a16="http://schemas.microsoft.com/office/drawing/2014/main" id="{4F1B317A-EAE1-49C2-A896-6EFF1175FAC2}"/>
              </a:ext>
            </a:extLst>
          </p:cNvPr>
          <p:cNvSpPr txBox="1">
            <a:spLocks/>
          </p:cNvSpPr>
          <p:nvPr/>
        </p:nvSpPr>
        <p:spPr>
          <a:xfrm>
            <a:off x="11720357" y="6036457"/>
            <a:ext cx="2133600"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82948-4DBE-204D-AB9E-B65E067054AE}" type="slidenum">
              <a:rPr lang="es-ES_tradnl" smtClean="0"/>
              <a:pPr/>
              <a:t>21</a:t>
            </a:fld>
            <a:endParaRPr lang="es-ES_tradnl" dirty="0"/>
          </a:p>
        </p:txBody>
      </p:sp>
    </p:spTree>
    <p:extLst>
      <p:ext uri="{BB962C8B-B14F-4D97-AF65-F5344CB8AC3E}">
        <p14:creationId xmlns:p14="http://schemas.microsoft.com/office/powerpoint/2010/main" val="225406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2: Ejemplo del Árbol del Problema&#10;&#10;"/>
          <p:cNvSpPr>
            <a:spLocks noGrp="1"/>
          </p:cNvSpPr>
          <p:nvPr>
            <p:ph type="title"/>
          </p:nvPr>
        </p:nvSpPr>
        <p:spPr>
          <a:xfrm>
            <a:off x="601133" y="110510"/>
            <a:ext cx="9418320" cy="1052736"/>
          </a:xfrm>
        </p:spPr>
        <p:txBody>
          <a:bodyPr>
            <a:normAutofit/>
          </a:bodyPr>
          <a:lstStyle/>
          <a:p>
            <a:r>
              <a:rPr lang="es-ES_tradnl" dirty="0"/>
              <a:t>Ejemplo del Árbol del Problema</a:t>
            </a:r>
          </a:p>
        </p:txBody>
      </p:sp>
      <p:sp>
        <p:nvSpPr>
          <p:cNvPr id="27" name="Content Placeholder 2" descr="1.) Problemática principal:  Alta Incidencia del trabajo de menores&#10;&#10;">
            <a:extLst>
              <a:ext uri="{FF2B5EF4-FFF2-40B4-BE49-F238E27FC236}">
                <a16:creationId xmlns:a16="http://schemas.microsoft.com/office/drawing/2014/main" id="{6EB3AB65-7044-4C0E-9B71-2726FF01C1B2}"/>
              </a:ext>
            </a:extLst>
          </p:cNvPr>
          <p:cNvSpPr txBox="1">
            <a:spLocks/>
          </p:cNvSpPr>
          <p:nvPr/>
        </p:nvSpPr>
        <p:spPr>
          <a:xfrm>
            <a:off x="601133" y="1244585"/>
            <a:ext cx="5393544" cy="788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t>1.) Problemática principal</a:t>
            </a:r>
            <a:r>
              <a:rPr lang="es-ES_tradnl" sz="2400" dirty="0"/>
              <a:t>:  Alta Incidencia del trabajo de menores</a:t>
            </a:r>
          </a:p>
          <a:p>
            <a:pPr marL="0" indent="0">
              <a:buNone/>
            </a:pPr>
            <a:endParaRPr lang="es-ES_tradnl" sz="2400" dirty="0"/>
          </a:p>
          <a:p>
            <a:pPr marL="0" indent="0">
              <a:buNone/>
            </a:pPr>
            <a:endParaRPr lang="es-ES_tradnl" sz="3200" dirty="0"/>
          </a:p>
          <a:p>
            <a:pPr marL="0" indent="0">
              <a:buFont typeface="Arial" panose="020B0604020202020204" pitchFamily="34" charset="0"/>
              <a:buNone/>
            </a:pPr>
            <a:endParaRPr lang="es-ES_tradnl" sz="2400" b="1" dirty="0"/>
          </a:p>
        </p:txBody>
      </p:sp>
      <p:sp>
        <p:nvSpPr>
          <p:cNvPr id="8" name="Content Placeholder 2" descr="2) Causas fundamentales:&#10;Falta de acceso a una educación de calidad.&#10;La pobreza de las familias&#10;Falta de conciencia  en cuanto a los derechos básicos de la mujer y los menores de edad en el hogar&#10;Seguridad y protección en la vía a la escuela&#10;Calidad deficiente de las escuelas&#10;">
            <a:extLst>
              <a:ext uri="{FF2B5EF4-FFF2-40B4-BE49-F238E27FC236}">
                <a16:creationId xmlns:a16="http://schemas.microsoft.com/office/drawing/2014/main" id="{FEA7B342-796C-48AA-8AB9-29E307071AC4}"/>
              </a:ext>
            </a:extLst>
          </p:cNvPr>
          <p:cNvSpPr txBox="1">
            <a:spLocks/>
          </p:cNvSpPr>
          <p:nvPr/>
        </p:nvSpPr>
        <p:spPr>
          <a:xfrm>
            <a:off x="589294" y="2184383"/>
            <a:ext cx="5150997" cy="25772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s-ES_tradnl" sz="2400" b="1" dirty="0"/>
              <a:t>2</a:t>
            </a:r>
            <a:r>
              <a:rPr lang="es-ES_tradnl" sz="2000" b="1" dirty="0"/>
              <a:t>) </a:t>
            </a:r>
            <a:r>
              <a:rPr lang="es-ES_tradnl" sz="2400" b="1" dirty="0">
                <a:solidFill>
                  <a:srgbClr val="000000"/>
                </a:solidFill>
                <a:latin typeface="Calibri" panose="020F0502020204030204" pitchFamily="34" charset="0"/>
              </a:rPr>
              <a:t>Causas fundamentales</a:t>
            </a:r>
            <a:r>
              <a:rPr lang="es-ES_tradnl" sz="2400" dirty="0">
                <a:solidFill>
                  <a:srgbClr val="000000"/>
                </a:solidFill>
                <a:latin typeface="Calibri" panose="020F0502020204030204" pitchFamily="34" charset="0"/>
              </a:rPr>
              <a:t>:</a:t>
            </a:r>
            <a:endParaRPr lang="es-ES_tradnl" sz="12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s-ES_tradn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Falta de acceso a una educación de calidad.</a:t>
            </a:r>
            <a:endParaRPr lang="es-ES_tradnl" sz="12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s-ES_tradnl" sz="2000" dirty="0">
                <a:solidFill>
                  <a:srgbClr val="000000"/>
                </a:solidFill>
                <a:latin typeface="Calibri" panose="020F0502020204030204" pitchFamily="34" charset="0"/>
                <a:cs typeface="Times New Roman" panose="02020603050405020304" pitchFamily="18" charset="0"/>
              </a:rPr>
              <a:t>La pobreza de las familias</a:t>
            </a:r>
            <a:endParaRPr lang="es-ES_tradnl" sz="12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s-ES_tradnl" sz="2000" dirty="0">
                <a:solidFill>
                  <a:srgbClr val="000000"/>
                </a:solidFill>
                <a:latin typeface="Calibri" panose="020F0502020204030204" pitchFamily="34" charset="0"/>
                <a:cs typeface="Times New Roman" panose="02020603050405020304" pitchFamily="18" charset="0"/>
              </a:rPr>
              <a:t>Falta de conciencia  en cuanto a los derechos básicos de la mujer y los menores de edad en el hogar</a:t>
            </a:r>
            <a:endParaRPr lang="es-ES_tradnl" sz="12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s-ES_tradnl" sz="2000" dirty="0">
                <a:solidFill>
                  <a:srgbClr val="000000"/>
                </a:solidFill>
                <a:latin typeface="Calibri" panose="020F0502020204030204" pitchFamily="34" charset="0"/>
                <a:cs typeface="Times New Roman" panose="02020603050405020304" pitchFamily="18" charset="0"/>
              </a:rPr>
              <a:t>Seguridad y protección en la vía a la escuela</a:t>
            </a:r>
            <a:endParaRPr lang="es-ES_tradnl" sz="12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s-ES_tradnl" sz="2000" dirty="0">
                <a:solidFill>
                  <a:srgbClr val="000000"/>
                </a:solidFill>
                <a:latin typeface="Calibri" panose="020F0502020204030204" pitchFamily="34" charset="0"/>
                <a:cs typeface="Times New Roman" panose="02020603050405020304" pitchFamily="18" charset="0"/>
              </a:rPr>
              <a:t>Calidad deficiente de las escuelas</a:t>
            </a:r>
            <a:endParaRPr lang="es-ES_tradnl" sz="12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s-ES_tradnl" dirty="0"/>
          </a:p>
        </p:txBody>
      </p:sp>
      <p:sp>
        <p:nvSpPr>
          <p:cNvPr id="7" name="Content Placeholder 2" descr="3.) Árbol del Problema&#10;">
            <a:extLst>
              <a:ext uri="{FF2B5EF4-FFF2-40B4-BE49-F238E27FC236}">
                <a16:creationId xmlns:a16="http://schemas.microsoft.com/office/drawing/2014/main" id="{36552D0A-3840-44B1-871E-2218ABCB7C96}"/>
              </a:ext>
            </a:extLst>
          </p:cNvPr>
          <p:cNvSpPr txBox="1">
            <a:spLocks/>
          </p:cNvSpPr>
          <p:nvPr/>
        </p:nvSpPr>
        <p:spPr>
          <a:xfrm>
            <a:off x="8282966" y="1112507"/>
            <a:ext cx="4619838" cy="1052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t>3.) Árbol del Problema</a:t>
            </a:r>
            <a:endParaRPr lang="es-ES_tradnl" dirty="0"/>
          </a:p>
        </p:txBody>
      </p:sp>
      <p:sp>
        <p:nvSpPr>
          <p:cNvPr id="13" name="Rectangle 12" descr="Traslado inseguro a la escuela&#10;">
            <a:extLst>
              <a:ext uri="{FF2B5EF4-FFF2-40B4-BE49-F238E27FC236}">
                <a16:creationId xmlns:a16="http://schemas.microsoft.com/office/drawing/2014/main" id="{C6A19CF7-9736-4CD4-B722-CD41DA530257}"/>
              </a:ext>
            </a:extLst>
          </p:cNvPr>
          <p:cNvSpPr/>
          <p:nvPr/>
        </p:nvSpPr>
        <p:spPr>
          <a:xfrm>
            <a:off x="5962457" y="4485965"/>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Traslado inseguro a la escuela</a:t>
            </a:r>
          </a:p>
        </p:txBody>
      </p:sp>
      <p:sp>
        <p:nvSpPr>
          <p:cNvPr id="14" name="Rectangle 13" descr="Calidad deficiente de las escuelas&#10;">
            <a:extLst>
              <a:ext uri="{FF2B5EF4-FFF2-40B4-BE49-F238E27FC236}">
                <a16:creationId xmlns:a16="http://schemas.microsoft.com/office/drawing/2014/main" id="{05644C2E-6BA0-49EF-9B74-15225E9C13DB}"/>
              </a:ext>
            </a:extLst>
          </p:cNvPr>
          <p:cNvSpPr/>
          <p:nvPr/>
        </p:nvSpPr>
        <p:spPr>
          <a:xfrm>
            <a:off x="8027721" y="4485965"/>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Calidad deficiente de las escuelas</a:t>
            </a:r>
          </a:p>
        </p:txBody>
      </p:sp>
      <p:cxnSp>
        <p:nvCxnSpPr>
          <p:cNvPr id="16" name="Connector: Elbow 15" descr="Codo que conecta el Traslado inseguro a la escuela con la Falta de acceso a la educación de calidad.">
            <a:extLst>
              <a:ext uri="{FF2B5EF4-FFF2-40B4-BE49-F238E27FC236}">
                <a16:creationId xmlns:a16="http://schemas.microsoft.com/office/drawing/2014/main" id="{14D338CC-ADDB-49A9-9D50-2ADCECE9D326}"/>
              </a:ext>
            </a:extLst>
          </p:cNvPr>
          <p:cNvCxnSpPr>
            <a:stCxn id="13" idx="0"/>
            <a:endCxn id="10" idx="2"/>
          </p:cNvCxnSpPr>
          <p:nvPr/>
        </p:nvCxnSpPr>
        <p:spPr>
          <a:xfrm rot="5400000" flipH="1" flipV="1">
            <a:off x="7098746" y="3841298"/>
            <a:ext cx="303174" cy="9861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descr="Codo que conecta la Calidad deficiente de las escuelas con la Falta de acceso a educación de calidad.&#10;&#10;">
            <a:extLst>
              <a:ext uri="{FF2B5EF4-FFF2-40B4-BE49-F238E27FC236}">
                <a16:creationId xmlns:a16="http://schemas.microsoft.com/office/drawing/2014/main" id="{71B5B1B4-7A65-4D47-9BF3-D2F0EE692577}"/>
              </a:ext>
            </a:extLst>
          </p:cNvPr>
          <p:cNvCxnSpPr>
            <a:stCxn id="14" idx="0"/>
            <a:endCxn id="10" idx="2"/>
          </p:cNvCxnSpPr>
          <p:nvPr/>
        </p:nvCxnSpPr>
        <p:spPr>
          <a:xfrm rot="16200000" flipV="1">
            <a:off x="8131379" y="3794826"/>
            <a:ext cx="303174" cy="10791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descr="Falta de acceso a educación de calidad con la Falta de acceso a educación de calidad.&#10;&#10;">
            <a:extLst>
              <a:ext uri="{FF2B5EF4-FFF2-40B4-BE49-F238E27FC236}">
                <a16:creationId xmlns:a16="http://schemas.microsoft.com/office/drawing/2014/main" id="{B067BAC3-8294-4450-AFE6-DBE08B93BF0D}"/>
              </a:ext>
            </a:extLst>
          </p:cNvPr>
          <p:cNvSpPr/>
          <p:nvPr/>
        </p:nvSpPr>
        <p:spPr>
          <a:xfrm>
            <a:off x="6948618" y="2927782"/>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Falta de acceso a educación de calidad</a:t>
            </a:r>
          </a:p>
        </p:txBody>
      </p:sp>
      <p:sp>
        <p:nvSpPr>
          <p:cNvPr id="11" name="Rectangle 10" descr="Pobreza de las familias &#10;">
            <a:extLst>
              <a:ext uri="{FF2B5EF4-FFF2-40B4-BE49-F238E27FC236}">
                <a16:creationId xmlns:a16="http://schemas.microsoft.com/office/drawing/2014/main" id="{B7145670-FF2B-4A44-9344-907D3D9ACB1B}"/>
              </a:ext>
            </a:extLst>
          </p:cNvPr>
          <p:cNvSpPr/>
          <p:nvPr/>
        </p:nvSpPr>
        <p:spPr>
          <a:xfrm>
            <a:off x="8746448" y="2905650"/>
            <a:ext cx="1314450" cy="127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Pobreza de las familias</a:t>
            </a:r>
          </a:p>
        </p:txBody>
      </p:sp>
      <p:sp>
        <p:nvSpPr>
          <p:cNvPr id="12" name="Rectangle 11" descr="Falta de conciencia en cuanto a los derechos básicos de los menores&#10;">
            <a:extLst>
              <a:ext uri="{FF2B5EF4-FFF2-40B4-BE49-F238E27FC236}">
                <a16:creationId xmlns:a16="http://schemas.microsoft.com/office/drawing/2014/main" id="{AFEC28E5-671E-4F84-9634-84B9853113D2}"/>
              </a:ext>
            </a:extLst>
          </p:cNvPr>
          <p:cNvSpPr/>
          <p:nvPr/>
        </p:nvSpPr>
        <p:spPr>
          <a:xfrm>
            <a:off x="10283064" y="2926706"/>
            <a:ext cx="1615566" cy="1601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Falta de conciencia en cuanto a los derechos básicos de los menores</a:t>
            </a:r>
          </a:p>
        </p:txBody>
      </p:sp>
      <p:cxnSp>
        <p:nvCxnSpPr>
          <p:cNvPr id="22" name="Connector: Elbow 21" descr="Codo que conecta la Falta de acceso a educación de calidad con la Alta incidencia del trabajo infantil.">
            <a:extLst>
              <a:ext uri="{FF2B5EF4-FFF2-40B4-BE49-F238E27FC236}">
                <a16:creationId xmlns:a16="http://schemas.microsoft.com/office/drawing/2014/main" id="{7A403F5D-B83D-46D3-8889-7F106FACAF4A}"/>
              </a:ext>
            </a:extLst>
          </p:cNvPr>
          <p:cNvCxnSpPr>
            <a:stCxn id="10" idx="0"/>
            <a:endCxn id="5" idx="2"/>
          </p:cNvCxnSpPr>
          <p:nvPr/>
        </p:nvCxnSpPr>
        <p:spPr>
          <a:xfrm rot="5400000" flipH="1" flipV="1">
            <a:off x="8864104" y="1533462"/>
            <a:ext cx="273630" cy="25150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descr="Codo que conecta la Pobreza de las familias con la Alta incidencia del trabajo infantil.&#10;&#10;">
            <a:extLst>
              <a:ext uri="{FF2B5EF4-FFF2-40B4-BE49-F238E27FC236}">
                <a16:creationId xmlns:a16="http://schemas.microsoft.com/office/drawing/2014/main" id="{6894AE04-3B59-49C3-ADE9-5986EF59177A}"/>
              </a:ext>
            </a:extLst>
          </p:cNvPr>
          <p:cNvCxnSpPr>
            <a:stCxn id="11" idx="0"/>
            <a:endCxn id="5" idx="2"/>
          </p:cNvCxnSpPr>
          <p:nvPr/>
        </p:nvCxnSpPr>
        <p:spPr>
          <a:xfrm rot="5400000" flipH="1" flipV="1">
            <a:off x="9705300" y="2352525"/>
            <a:ext cx="251498" cy="8547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descr="Codo que conecta la Falta de conciencia en cuanto a los derechos básicos de los menores con la Alta incidencia del trabajo infantil.&#10;&#10;">
            <a:extLst>
              <a:ext uri="{FF2B5EF4-FFF2-40B4-BE49-F238E27FC236}">
                <a16:creationId xmlns:a16="http://schemas.microsoft.com/office/drawing/2014/main" id="{E559354A-3A79-4DBE-9E72-36819B698521}"/>
              </a:ext>
            </a:extLst>
          </p:cNvPr>
          <p:cNvCxnSpPr>
            <a:cxnSpLocks/>
            <a:stCxn id="12" idx="0"/>
            <a:endCxn id="5" idx="2"/>
          </p:cNvCxnSpPr>
          <p:nvPr/>
        </p:nvCxnSpPr>
        <p:spPr>
          <a:xfrm rot="16200000" flipV="1">
            <a:off x="10538359" y="2374218"/>
            <a:ext cx="272554" cy="8324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descr="Alta incidencia del trabajo infantil&#10;">
            <a:extLst>
              <a:ext uri="{FF2B5EF4-FFF2-40B4-BE49-F238E27FC236}">
                <a16:creationId xmlns:a16="http://schemas.microsoft.com/office/drawing/2014/main" id="{9E271AA6-382C-472A-8950-ABA297AEB88F}"/>
              </a:ext>
            </a:extLst>
          </p:cNvPr>
          <p:cNvSpPr/>
          <p:nvPr/>
        </p:nvSpPr>
        <p:spPr>
          <a:xfrm>
            <a:off x="9178290" y="1601416"/>
            <a:ext cx="2160270"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Alta incidencia del trabajo infantil</a:t>
            </a:r>
          </a:p>
        </p:txBody>
      </p:sp>
      <p:sp>
        <p:nvSpPr>
          <p:cNvPr id="19" name="Footer Placeholder 2">
            <a:extLst>
              <a:ext uri="{FF2B5EF4-FFF2-40B4-BE49-F238E27FC236}">
                <a16:creationId xmlns:a16="http://schemas.microsoft.com/office/drawing/2014/main" id="{DDCB3A4E-2CE4-4B51-BCD0-FD60ABAB7346}"/>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
        <p:nvSpPr>
          <p:cNvPr id="21" name="Slide Number Placeholder 4">
            <a:extLst>
              <a:ext uri="{FF2B5EF4-FFF2-40B4-BE49-F238E27FC236}">
                <a16:creationId xmlns:a16="http://schemas.microsoft.com/office/drawing/2014/main" id="{4F1B317A-EAE1-49C2-A896-6EFF1175FAC2}"/>
              </a:ext>
            </a:extLst>
          </p:cNvPr>
          <p:cNvSpPr txBox="1">
            <a:spLocks/>
          </p:cNvSpPr>
          <p:nvPr/>
        </p:nvSpPr>
        <p:spPr>
          <a:xfrm>
            <a:off x="11555731" y="6000751"/>
            <a:ext cx="636270" cy="2203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82948-4DBE-204D-AB9E-B65E067054AE}" type="slidenum">
              <a:rPr lang="es-ES_tradnl" smtClean="0"/>
              <a:pPr/>
              <a:t>22</a:t>
            </a:fld>
            <a:endParaRPr lang="es-ES_tradnl" dirty="0"/>
          </a:p>
        </p:txBody>
      </p:sp>
    </p:spTree>
    <p:extLst>
      <p:ext uri="{BB962C8B-B14F-4D97-AF65-F5344CB8AC3E}">
        <p14:creationId xmlns:p14="http://schemas.microsoft.com/office/powerpoint/2010/main" val="10031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fltVal val="0"/>
                                          </p:val>
                                        </p:tav>
                                        <p:tav tm="100000">
                                          <p:val>
                                            <p:strVal val="#ppt_w"/>
                                          </p:val>
                                        </p:tav>
                                      </p:tavLst>
                                    </p:anim>
                                    <p:anim calcmode="lin" valueType="num">
                                      <p:cBhvr>
                                        <p:cTn id="59" dur="1000" fill="hold"/>
                                        <p:tgtEl>
                                          <p:spTgt spid="16"/>
                                        </p:tgtEl>
                                        <p:attrNameLst>
                                          <p:attrName>ppt_h</p:attrName>
                                        </p:attrNameLst>
                                      </p:cBhvr>
                                      <p:tavLst>
                                        <p:tav tm="0">
                                          <p:val>
                                            <p:fltVal val="0"/>
                                          </p:val>
                                        </p:tav>
                                        <p:tav tm="100000">
                                          <p:val>
                                            <p:strVal val="#ppt_h"/>
                                          </p:val>
                                        </p:tav>
                                      </p:tavLst>
                                    </p:anim>
                                    <p:anim calcmode="lin" valueType="num">
                                      <p:cBhvr>
                                        <p:cTn id="60" dur="1000" fill="hold"/>
                                        <p:tgtEl>
                                          <p:spTgt spid="16"/>
                                        </p:tgtEl>
                                        <p:attrNameLst>
                                          <p:attrName>style.rotation</p:attrName>
                                        </p:attrNameLst>
                                      </p:cBhvr>
                                      <p:tavLst>
                                        <p:tav tm="0">
                                          <p:val>
                                            <p:fltVal val="90"/>
                                          </p:val>
                                        </p:tav>
                                        <p:tav tm="100000">
                                          <p:val>
                                            <p:fltVal val="0"/>
                                          </p:val>
                                        </p:tav>
                                      </p:tavLst>
                                    </p:anim>
                                    <p:animEffect transition="in" filter="fade">
                                      <p:cBhvr>
                                        <p:cTn id="61" dur="1000"/>
                                        <p:tgtEl>
                                          <p:spTgt spid="16"/>
                                        </p:tgtEl>
                                      </p:cBhvr>
                                    </p:animEffect>
                                  </p:childTnLst>
                                </p:cTn>
                              </p:par>
                              <p:par>
                                <p:cTn id="62" presetID="31"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 calcmode="lin" valueType="num">
                                      <p:cBhvr>
                                        <p:cTn id="66" dur="1000" fill="hold"/>
                                        <p:tgtEl>
                                          <p:spTgt spid="18"/>
                                        </p:tgtEl>
                                        <p:attrNameLst>
                                          <p:attrName>style.rotation</p:attrName>
                                        </p:attrNameLst>
                                      </p:cBhvr>
                                      <p:tavLst>
                                        <p:tav tm="0">
                                          <p:val>
                                            <p:fltVal val="90"/>
                                          </p:val>
                                        </p:tav>
                                        <p:tav tm="100000">
                                          <p:val>
                                            <p:fltVal val="0"/>
                                          </p:val>
                                        </p:tav>
                                      </p:tavLst>
                                    </p:anim>
                                    <p:animEffect transition="in" filter="fade">
                                      <p:cBhvr>
                                        <p:cTn id="67" dur="1000"/>
                                        <p:tgtEl>
                                          <p:spTgt spid="18"/>
                                        </p:tgtEl>
                                      </p:cBhvr>
                                    </p:animEffect>
                                  </p:childTnLst>
                                </p:cTn>
                              </p:par>
                              <p:par>
                                <p:cTn id="68" presetID="31"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1000" fill="hold"/>
                                        <p:tgtEl>
                                          <p:spTgt spid="22"/>
                                        </p:tgtEl>
                                        <p:attrNameLst>
                                          <p:attrName>ppt_w</p:attrName>
                                        </p:attrNameLst>
                                      </p:cBhvr>
                                      <p:tavLst>
                                        <p:tav tm="0">
                                          <p:val>
                                            <p:fltVal val="0"/>
                                          </p:val>
                                        </p:tav>
                                        <p:tav tm="100000">
                                          <p:val>
                                            <p:strVal val="#ppt_w"/>
                                          </p:val>
                                        </p:tav>
                                      </p:tavLst>
                                    </p:anim>
                                    <p:anim calcmode="lin" valueType="num">
                                      <p:cBhvr>
                                        <p:cTn id="71" dur="1000" fill="hold"/>
                                        <p:tgtEl>
                                          <p:spTgt spid="22"/>
                                        </p:tgtEl>
                                        <p:attrNameLst>
                                          <p:attrName>ppt_h</p:attrName>
                                        </p:attrNameLst>
                                      </p:cBhvr>
                                      <p:tavLst>
                                        <p:tav tm="0">
                                          <p:val>
                                            <p:fltVal val="0"/>
                                          </p:val>
                                        </p:tav>
                                        <p:tav tm="100000">
                                          <p:val>
                                            <p:strVal val="#ppt_h"/>
                                          </p:val>
                                        </p:tav>
                                      </p:tavLst>
                                    </p:anim>
                                    <p:anim calcmode="lin" valueType="num">
                                      <p:cBhvr>
                                        <p:cTn id="72" dur="1000" fill="hold"/>
                                        <p:tgtEl>
                                          <p:spTgt spid="22"/>
                                        </p:tgtEl>
                                        <p:attrNameLst>
                                          <p:attrName>style.rotation</p:attrName>
                                        </p:attrNameLst>
                                      </p:cBhvr>
                                      <p:tavLst>
                                        <p:tav tm="0">
                                          <p:val>
                                            <p:fltVal val="90"/>
                                          </p:val>
                                        </p:tav>
                                        <p:tav tm="100000">
                                          <p:val>
                                            <p:fltVal val="0"/>
                                          </p:val>
                                        </p:tav>
                                      </p:tavLst>
                                    </p:anim>
                                    <p:animEffect transition="in" filter="fade">
                                      <p:cBhvr>
                                        <p:cTn id="73" dur="1000"/>
                                        <p:tgtEl>
                                          <p:spTgt spid="22"/>
                                        </p:tgtEl>
                                      </p:cBhvr>
                                    </p:animEffect>
                                  </p:childTnLst>
                                </p:cTn>
                              </p:par>
                              <p:par>
                                <p:cTn id="74" presetID="31"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fltVal val="0"/>
                                          </p:val>
                                        </p:tav>
                                        <p:tav tm="100000">
                                          <p:val>
                                            <p:strVal val="#ppt_w"/>
                                          </p:val>
                                        </p:tav>
                                      </p:tavLst>
                                    </p:anim>
                                    <p:anim calcmode="lin" valueType="num">
                                      <p:cBhvr>
                                        <p:cTn id="77" dur="1000" fill="hold"/>
                                        <p:tgtEl>
                                          <p:spTgt spid="24"/>
                                        </p:tgtEl>
                                        <p:attrNameLst>
                                          <p:attrName>ppt_h</p:attrName>
                                        </p:attrNameLst>
                                      </p:cBhvr>
                                      <p:tavLst>
                                        <p:tav tm="0">
                                          <p:val>
                                            <p:fltVal val="0"/>
                                          </p:val>
                                        </p:tav>
                                        <p:tav tm="100000">
                                          <p:val>
                                            <p:strVal val="#ppt_h"/>
                                          </p:val>
                                        </p:tav>
                                      </p:tavLst>
                                    </p:anim>
                                    <p:anim calcmode="lin" valueType="num">
                                      <p:cBhvr>
                                        <p:cTn id="78" dur="1000" fill="hold"/>
                                        <p:tgtEl>
                                          <p:spTgt spid="24"/>
                                        </p:tgtEl>
                                        <p:attrNameLst>
                                          <p:attrName>style.rotation</p:attrName>
                                        </p:attrNameLst>
                                      </p:cBhvr>
                                      <p:tavLst>
                                        <p:tav tm="0">
                                          <p:val>
                                            <p:fltVal val="90"/>
                                          </p:val>
                                        </p:tav>
                                        <p:tav tm="100000">
                                          <p:val>
                                            <p:fltVal val="0"/>
                                          </p:val>
                                        </p:tav>
                                      </p:tavLst>
                                    </p:anim>
                                    <p:animEffect transition="in" filter="fade">
                                      <p:cBhvr>
                                        <p:cTn id="79" dur="1000"/>
                                        <p:tgtEl>
                                          <p:spTgt spid="24"/>
                                        </p:tgtEl>
                                      </p:cBhvr>
                                    </p:animEffect>
                                  </p:childTnLst>
                                </p:cTn>
                              </p:par>
                              <p:par>
                                <p:cTn id="80" presetID="31"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1000" fill="hold"/>
                                        <p:tgtEl>
                                          <p:spTgt spid="26"/>
                                        </p:tgtEl>
                                        <p:attrNameLst>
                                          <p:attrName>ppt_w</p:attrName>
                                        </p:attrNameLst>
                                      </p:cBhvr>
                                      <p:tavLst>
                                        <p:tav tm="0">
                                          <p:val>
                                            <p:fltVal val="0"/>
                                          </p:val>
                                        </p:tav>
                                        <p:tav tm="100000">
                                          <p:val>
                                            <p:strVal val="#ppt_w"/>
                                          </p:val>
                                        </p:tav>
                                      </p:tavLst>
                                    </p:anim>
                                    <p:anim calcmode="lin" valueType="num">
                                      <p:cBhvr>
                                        <p:cTn id="83" dur="1000" fill="hold"/>
                                        <p:tgtEl>
                                          <p:spTgt spid="26"/>
                                        </p:tgtEl>
                                        <p:attrNameLst>
                                          <p:attrName>ppt_h</p:attrName>
                                        </p:attrNameLst>
                                      </p:cBhvr>
                                      <p:tavLst>
                                        <p:tav tm="0">
                                          <p:val>
                                            <p:fltVal val="0"/>
                                          </p:val>
                                        </p:tav>
                                        <p:tav tm="100000">
                                          <p:val>
                                            <p:strVal val="#ppt_h"/>
                                          </p:val>
                                        </p:tav>
                                      </p:tavLst>
                                    </p:anim>
                                    <p:anim calcmode="lin" valueType="num">
                                      <p:cBhvr>
                                        <p:cTn id="84" dur="1000" fill="hold"/>
                                        <p:tgtEl>
                                          <p:spTgt spid="26"/>
                                        </p:tgtEl>
                                        <p:attrNameLst>
                                          <p:attrName>style.rotation</p:attrName>
                                        </p:attrNameLst>
                                      </p:cBhvr>
                                      <p:tavLst>
                                        <p:tav tm="0">
                                          <p:val>
                                            <p:fltVal val="90"/>
                                          </p:val>
                                        </p:tav>
                                        <p:tav tm="100000">
                                          <p:val>
                                            <p:fltVal val="0"/>
                                          </p:val>
                                        </p:tav>
                                      </p:tavLst>
                                    </p:anim>
                                    <p:animEffect transition="in" filter="fade">
                                      <p:cBhvr>
                                        <p:cTn id="8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P spid="7" grpId="0"/>
      <p:bldP spid="13" grpId="0" animBg="1"/>
      <p:bldP spid="14" grpId="0" animBg="1"/>
      <p:bldP spid="10" grpId="0" animBg="1"/>
      <p:bldP spid="11" grpId="0" animBg="1"/>
      <p:bldP spid="1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3: Tipos de Análisis: Análisis de las Partes Interesadas&#10;&#10;"/>
          <p:cNvSpPr>
            <a:spLocks noGrp="1"/>
          </p:cNvSpPr>
          <p:nvPr>
            <p:ph type="title"/>
          </p:nvPr>
        </p:nvSpPr>
        <p:spPr>
          <a:xfrm>
            <a:off x="479214" y="370840"/>
            <a:ext cx="10801930" cy="1052736"/>
          </a:xfrm>
        </p:spPr>
        <p:txBody>
          <a:bodyPr>
            <a:normAutofit fontScale="90000"/>
          </a:bodyPr>
          <a:lstStyle/>
          <a:p>
            <a:r>
              <a:rPr lang="es-ES_tradnl" dirty="0"/>
              <a:t>Tipos de Análisis: Análisis de las Partes Interesadas</a:t>
            </a:r>
          </a:p>
        </p:txBody>
      </p:sp>
      <p:sp>
        <p:nvSpPr>
          <p:cNvPr id="3" name="Content Placeholder 2" descr="Toma en cuenta beneficiarios directos e indirectos, así como otras partes interesadas.&#10;Normalmente se lleva a cabo por medio de revisiones de bibliografía y entrevistas con partes interesadas y expertos.&#10;"/>
          <p:cNvSpPr>
            <a:spLocks noGrp="1"/>
          </p:cNvSpPr>
          <p:nvPr>
            <p:ph idx="1"/>
          </p:nvPr>
        </p:nvSpPr>
        <p:spPr>
          <a:xfrm>
            <a:off x="591676" y="1482883"/>
            <a:ext cx="7072660" cy="5256584"/>
          </a:xfrm>
        </p:spPr>
        <p:txBody>
          <a:bodyPr>
            <a:normAutofit/>
          </a:bodyPr>
          <a:lstStyle/>
          <a:p>
            <a:r>
              <a:rPr lang="es-ES_tradnl" dirty="0"/>
              <a:t>Toma en cuenta beneficiarios directos e indirectos, así como otras partes interesadas.</a:t>
            </a:r>
          </a:p>
          <a:p>
            <a:r>
              <a:rPr lang="es-ES_tradnl" dirty="0"/>
              <a:t>Normalmente se lleva a cabo por medio de revisiones de bibliografía y entrevistas con partes interesadas y expertos.</a:t>
            </a:r>
          </a:p>
        </p:txBody>
      </p:sp>
      <p:graphicFrame>
        <p:nvGraphicFramePr>
          <p:cNvPr id="5" name="Table 4" descr="Tabla que relaciona: Grupo, Interés en el asunto, Recursos y Capacidad de movilización de recursos.&#10;&#10;&#10;&#10;"/>
          <p:cNvGraphicFramePr>
            <a:graphicFrameLocks noGrp="1"/>
          </p:cNvGraphicFramePr>
          <p:nvPr>
            <p:extLst>
              <p:ext uri="{D42A27DB-BD31-4B8C-83A1-F6EECF244321}">
                <p14:modId xmlns:p14="http://schemas.microsoft.com/office/powerpoint/2010/main" val="3718829775"/>
              </p:ext>
            </p:extLst>
          </p:nvPr>
        </p:nvGraphicFramePr>
        <p:xfrm>
          <a:off x="1404038" y="3987384"/>
          <a:ext cx="5212892" cy="2025138"/>
        </p:xfrm>
        <a:graphic>
          <a:graphicData uri="http://schemas.openxmlformats.org/drawingml/2006/table">
            <a:tbl>
              <a:tblPr firstRow="1" bandRow="1">
                <a:tableStyleId>{5C22544A-7EE6-4342-B048-85BDC9FD1C3A}</a:tableStyleId>
              </a:tblPr>
              <a:tblGrid>
                <a:gridCol w="890274">
                  <a:extLst>
                    <a:ext uri="{9D8B030D-6E8A-4147-A177-3AD203B41FA5}">
                      <a16:colId xmlns:a16="http://schemas.microsoft.com/office/drawing/2014/main" val="20000"/>
                    </a:ext>
                  </a:extLst>
                </a:gridCol>
                <a:gridCol w="1363287">
                  <a:extLst>
                    <a:ext uri="{9D8B030D-6E8A-4147-A177-3AD203B41FA5}">
                      <a16:colId xmlns:a16="http://schemas.microsoft.com/office/drawing/2014/main" val="20001"/>
                    </a:ext>
                  </a:extLst>
                </a:gridCol>
                <a:gridCol w="1197033">
                  <a:extLst>
                    <a:ext uri="{9D8B030D-6E8A-4147-A177-3AD203B41FA5}">
                      <a16:colId xmlns:a16="http://schemas.microsoft.com/office/drawing/2014/main" val="20002"/>
                    </a:ext>
                  </a:extLst>
                </a:gridCol>
                <a:gridCol w="1762298">
                  <a:extLst>
                    <a:ext uri="{9D8B030D-6E8A-4147-A177-3AD203B41FA5}">
                      <a16:colId xmlns:a16="http://schemas.microsoft.com/office/drawing/2014/main" val="20003"/>
                    </a:ext>
                  </a:extLst>
                </a:gridCol>
              </a:tblGrid>
              <a:tr h="912935">
                <a:tc>
                  <a:txBody>
                    <a:bodyPr/>
                    <a:lstStyle/>
                    <a:p>
                      <a:r>
                        <a:rPr lang="es-CO" noProof="0" dirty="0"/>
                        <a:t>Grupo</a:t>
                      </a:r>
                    </a:p>
                  </a:txBody>
                  <a:tcPr/>
                </a:tc>
                <a:tc>
                  <a:txBody>
                    <a:bodyPr/>
                    <a:lstStyle/>
                    <a:p>
                      <a:r>
                        <a:rPr lang="es-CO" noProof="0" dirty="0"/>
                        <a:t>Interés en el asunto</a:t>
                      </a:r>
                    </a:p>
                  </a:txBody>
                  <a:tcPr/>
                </a:tc>
                <a:tc>
                  <a:txBody>
                    <a:bodyPr/>
                    <a:lstStyle/>
                    <a:p>
                      <a:r>
                        <a:rPr lang="es-CO" noProof="0" dirty="0"/>
                        <a:t>Recursos</a:t>
                      </a:r>
                    </a:p>
                  </a:txBody>
                  <a:tcPr/>
                </a:tc>
                <a:tc>
                  <a:txBody>
                    <a:bodyPr/>
                    <a:lstStyle/>
                    <a:p>
                      <a:r>
                        <a:rPr lang="es-CO" noProof="0" dirty="0"/>
                        <a:t>Capacidad de movilización de recursos</a:t>
                      </a:r>
                    </a:p>
                  </a:txBody>
                  <a:tcPr/>
                </a:tc>
                <a:extLst>
                  <a:ext uri="{0D108BD9-81ED-4DB2-BD59-A6C34878D82A}">
                    <a16:rowId xmlns:a16="http://schemas.microsoft.com/office/drawing/2014/main" val="10000"/>
                  </a:ext>
                </a:extLst>
              </a:tr>
              <a:tr h="370246">
                <a:tc>
                  <a:txBody>
                    <a:bodyPr/>
                    <a:lstStyle/>
                    <a:p>
                      <a:endParaRPr lang="es-CO" noProof="0" dirty="0"/>
                    </a:p>
                  </a:txBody>
                  <a:tcPr/>
                </a:tc>
                <a:tc>
                  <a:txBody>
                    <a:bodyPr/>
                    <a:lstStyle/>
                    <a:p>
                      <a:endParaRPr lang="es-CO" noProof="0" dirty="0"/>
                    </a:p>
                  </a:txBody>
                  <a:tcPr/>
                </a:tc>
                <a:tc>
                  <a:txBody>
                    <a:bodyPr/>
                    <a:lstStyle/>
                    <a:p>
                      <a:endParaRPr lang="es-CO" noProof="0" dirty="0"/>
                    </a:p>
                  </a:txBody>
                  <a:tcPr/>
                </a:tc>
                <a:tc>
                  <a:txBody>
                    <a:bodyPr/>
                    <a:lstStyle/>
                    <a:p>
                      <a:endParaRPr lang="es-CO" noProof="0" dirty="0"/>
                    </a:p>
                  </a:txBody>
                  <a:tcPr/>
                </a:tc>
                <a:extLst>
                  <a:ext uri="{0D108BD9-81ED-4DB2-BD59-A6C34878D82A}">
                    <a16:rowId xmlns:a16="http://schemas.microsoft.com/office/drawing/2014/main" val="10001"/>
                  </a:ext>
                </a:extLst>
              </a:tr>
              <a:tr h="370246">
                <a:tc>
                  <a:txBody>
                    <a:bodyPr/>
                    <a:lstStyle/>
                    <a:p>
                      <a:endParaRPr lang="es-CO" noProof="0" dirty="0"/>
                    </a:p>
                  </a:txBody>
                  <a:tcPr/>
                </a:tc>
                <a:tc>
                  <a:txBody>
                    <a:bodyPr/>
                    <a:lstStyle/>
                    <a:p>
                      <a:endParaRPr lang="es-CO" noProof="0" dirty="0"/>
                    </a:p>
                  </a:txBody>
                  <a:tcPr/>
                </a:tc>
                <a:tc>
                  <a:txBody>
                    <a:bodyPr/>
                    <a:lstStyle/>
                    <a:p>
                      <a:endParaRPr lang="es-CO" noProof="0" dirty="0"/>
                    </a:p>
                  </a:txBody>
                  <a:tcPr/>
                </a:tc>
                <a:tc>
                  <a:txBody>
                    <a:bodyPr/>
                    <a:lstStyle/>
                    <a:p>
                      <a:endParaRPr lang="es-CO" noProof="0" dirty="0"/>
                    </a:p>
                  </a:txBody>
                  <a:tcPr/>
                </a:tc>
                <a:extLst>
                  <a:ext uri="{0D108BD9-81ED-4DB2-BD59-A6C34878D82A}">
                    <a16:rowId xmlns:a16="http://schemas.microsoft.com/office/drawing/2014/main" val="10002"/>
                  </a:ext>
                </a:extLst>
              </a:tr>
              <a:tr h="370246">
                <a:tc>
                  <a:txBody>
                    <a:bodyPr/>
                    <a:lstStyle/>
                    <a:p>
                      <a:endParaRPr lang="es-CO" noProof="0" dirty="0"/>
                    </a:p>
                  </a:txBody>
                  <a:tcPr/>
                </a:tc>
                <a:tc>
                  <a:txBody>
                    <a:bodyPr/>
                    <a:lstStyle/>
                    <a:p>
                      <a:endParaRPr lang="es-CO" noProof="0" dirty="0"/>
                    </a:p>
                  </a:txBody>
                  <a:tcPr/>
                </a:tc>
                <a:tc>
                  <a:txBody>
                    <a:bodyPr/>
                    <a:lstStyle/>
                    <a:p>
                      <a:endParaRPr lang="es-CO" noProof="0" dirty="0"/>
                    </a:p>
                  </a:txBody>
                  <a:tcPr/>
                </a:tc>
                <a:tc>
                  <a:txBody>
                    <a:bodyPr/>
                    <a:lstStyle/>
                    <a:p>
                      <a:endParaRPr lang="es-CO" noProof="0" dirty="0"/>
                    </a:p>
                  </a:txBody>
                  <a:tcPr/>
                </a:tc>
                <a:extLst>
                  <a:ext uri="{0D108BD9-81ED-4DB2-BD59-A6C34878D82A}">
                    <a16:rowId xmlns:a16="http://schemas.microsoft.com/office/drawing/2014/main" val="10003"/>
                  </a:ext>
                </a:extLst>
              </a:tr>
            </a:tbl>
          </a:graphicData>
        </a:graphic>
      </p:graphicFrame>
      <p:graphicFrame>
        <p:nvGraphicFramePr>
          <p:cNvPr id="7" name="Diagram 6" descr="Diagrama que relaciona a las partes interesadas del proyecto con Líderes de la comunidad, Compañías, Entidades Gubernamentales, Entidades Financieras, Organizaciones de la sociedad civil y Beneficiarios del proyecto.&#10;&#10;&#10;&#10;&#10;&#10;">
            <a:extLst>
              <a:ext uri="{FF2B5EF4-FFF2-40B4-BE49-F238E27FC236}">
                <a16:creationId xmlns:a16="http://schemas.microsoft.com/office/drawing/2014/main" id="{DB6D4455-01A6-43CB-8FB7-A5065D127C41}"/>
              </a:ext>
            </a:extLst>
          </p:cNvPr>
          <p:cNvGraphicFramePr/>
          <p:nvPr>
            <p:extLst>
              <p:ext uri="{D42A27DB-BD31-4B8C-83A1-F6EECF244321}">
                <p14:modId xmlns:p14="http://schemas.microsoft.com/office/powerpoint/2010/main" val="415589609"/>
              </p:ext>
            </p:extLst>
          </p:nvPr>
        </p:nvGraphicFramePr>
        <p:xfrm>
          <a:off x="6652767" y="1749575"/>
          <a:ext cx="6096000" cy="3951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A1821696-DCC7-4FBE-84E2-B57AD873D056}"/>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94498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4: Tipos de Análisis: Análisis de Género"/>
          <p:cNvSpPr>
            <a:spLocks noGrp="1"/>
          </p:cNvSpPr>
          <p:nvPr>
            <p:ph type="title"/>
          </p:nvPr>
        </p:nvSpPr>
        <p:spPr>
          <a:xfrm>
            <a:off x="444082" y="357272"/>
            <a:ext cx="8229600" cy="1052736"/>
          </a:xfrm>
        </p:spPr>
        <p:txBody>
          <a:bodyPr>
            <a:normAutofit fontScale="90000"/>
          </a:bodyPr>
          <a:lstStyle/>
          <a:p>
            <a:r>
              <a:rPr lang="es-ES_tradnl" dirty="0"/>
              <a:t>Tipos de Análisis: Análisis de Género</a:t>
            </a:r>
          </a:p>
        </p:txBody>
      </p:sp>
      <p:sp>
        <p:nvSpPr>
          <p:cNvPr id="3" name="Content Placeholder 2" descr="Funciones, derechos y oportunidades disponibles para mujeres y hombres y la relación entre éstas. &#10;&#10;Desigualdad- Qué disparidades existen, cómo afectan los resultados y cuál es la respuesta idónea. &#10;&#10;Consideración de resultados e intervenciones relacionadas al género, así de como necesidades relacionas al levantamiento de datos desglosados por sexo.&#10;"/>
          <p:cNvSpPr>
            <a:spLocks noGrp="1"/>
          </p:cNvSpPr>
          <p:nvPr>
            <p:ph idx="1"/>
          </p:nvPr>
        </p:nvSpPr>
        <p:spPr>
          <a:xfrm>
            <a:off x="380999" y="1564123"/>
            <a:ext cx="6477001" cy="4678748"/>
          </a:xfrm>
        </p:spPr>
        <p:txBody>
          <a:bodyPr>
            <a:normAutofit fontScale="92500" lnSpcReduction="10000"/>
          </a:bodyPr>
          <a:lstStyle/>
          <a:p>
            <a:r>
              <a:rPr lang="es-ES_tradnl" dirty="0"/>
              <a:t>Funciones, derechos y oportunidades disponibles para mujeres y hombres y la relación entre éstas</a:t>
            </a:r>
            <a:r>
              <a:rPr lang="es-ES_tradnl" sz="3200" dirty="0"/>
              <a:t>. </a:t>
            </a:r>
          </a:p>
          <a:p>
            <a:pPr marL="0" indent="0">
              <a:buNone/>
            </a:pPr>
            <a:endParaRPr lang="es-ES_tradnl" sz="1100" dirty="0"/>
          </a:p>
          <a:p>
            <a:r>
              <a:rPr lang="es-ES_tradnl" dirty="0"/>
              <a:t>Desigualdad- Qué disparidades existen, cómo afectan los resultados y cuál es la respuesta idónea. </a:t>
            </a:r>
          </a:p>
          <a:p>
            <a:endParaRPr lang="es-ES_tradnl" sz="1200" dirty="0"/>
          </a:p>
          <a:p>
            <a:r>
              <a:rPr lang="es-ES_tradnl" dirty="0"/>
              <a:t>Consideración de resultados e intervenciones relacionadas al género, así de como necesidades relacionas al levantamiento de datos desglosados por sexo.</a:t>
            </a:r>
          </a:p>
        </p:txBody>
      </p:sp>
      <p:pic>
        <p:nvPicPr>
          <p:cNvPr id="12" name="Picture 11" descr="Imagen de los símbolos masculino y femenino en una balanza. ">
            <a:extLst>
              <a:ext uri="{FF2B5EF4-FFF2-40B4-BE49-F238E27FC236}">
                <a16:creationId xmlns:a16="http://schemas.microsoft.com/office/drawing/2014/main" id="{E9CEC183-C9EE-47C2-A803-64994860D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651" y="1564123"/>
            <a:ext cx="4771350" cy="3181298"/>
          </a:xfrm>
          <a:prstGeom prst="rect">
            <a:avLst/>
          </a:prstGeom>
        </p:spPr>
      </p:pic>
      <p:sp>
        <p:nvSpPr>
          <p:cNvPr id="4" name="Footer Placeholder 2">
            <a:extLst>
              <a:ext uri="{FF2B5EF4-FFF2-40B4-BE49-F238E27FC236}">
                <a16:creationId xmlns:a16="http://schemas.microsoft.com/office/drawing/2014/main" id="{9F2E6C6D-8FEE-4C74-8139-D05DE573FDE6}"/>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901659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5: Tipos de Análisis: Análisis de Campos de Fuerza"/>
          <p:cNvSpPr>
            <a:spLocks noGrp="1"/>
          </p:cNvSpPr>
          <p:nvPr>
            <p:ph type="title"/>
          </p:nvPr>
        </p:nvSpPr>
        <p:spPr>
          <a:xfrm>
            <a:off x="439838" y="215577"/>
            <a:ext cx="10320311" cy="1052736"/>
          </a:xfrm>
        </p:spPr>
        <p:txBody>
          <a:bodyPr>
            <a:normAutofit fontScale="90000"/>
          </a:bodyPr>
          <a:lstStyle/>
          <a:p>
            <a:r>
              <a:rPr lang="es-ES_tradnl" dirty="0"/>
              <a:t>Tipos de Análisis: Análisis de Campos de Fuerza</a:t>
            </a:r>
          </a:p>
        </p:txBody>
      </p:sp>
      <p:sp>
        <p:nvSpPr>
          <p:cNvPr id="3" name="Content Placeholder 2" descr="Una metodología para enumerar, revisar y evaluar fortalezas que fomentan y/o obstaculizan el cambio propuesto. El análisis puede ayudar a identificar resultados e intervenciones que pueden mitigar obstáculos y aprovechar las fortalezas positivas.&#10;"/>
          <p:cNvSpPr>
            <a:spLocks noGrp="1"/>
          </p:cNvSpPr>
          <p:nvPr>
            <p:ph idx="1"/>
          </p:nvPr>
        </p:nvSpPr>
        <p:spPr>
          <a:xfrm>
            <a:off x="541745" y="1391569"/>
            <a:ext cx="10837456" cy="1558863"/>
          </a:xfrm>
        </p:spPr>
        <p:txBody>
          <a:bodyPr>
            <a:normAutofit lnSpcReduction="10000"/>
          </a:bodyPr>
          <a:lstStyle/>
          <a:p>
            <a:pPr marL="0" indent="0">
              <a:buNone/>
            </a:pPr>
            <a:r>
              <a:rPr lang="es-ES_tradnl" dirty="0"/>
              <a:t>Una metodología para enumerar, revisar y evaluar fortalezas que fomentan y/o obstaculizan el cambio propuesto. El análisis puede ayudar a identificar resultados e intervenciones que pueden mitigar obstáculos y aprovechar las fortalezas positivas.</a:t>
            </a:r>
          </a:p>
        </p:txBody>
      </p:sp>
      <p:sp>
        <p:nvSpPr>
          <p:cNvPr id="17" name="TextBox 16" descr="Los siguientes son ejemplos de fortalezas:&#10;&#10;Recursos disponibles&#10;Actitudes, valores y tradiciones &#10;Necesidad individual y/o grupal&#10;Leyes y normas.&#10;Estructuras corporativas.&#10;Prácticas previas y actuales."/>
          <p:cNvSpPr txBox="1"/>
          <p:nvPr/>
        </p:nvSpPr>
        <p:spPr>
          <a:xfrm>
            <a:off x="541745" y="2962476"/>
            <a:ext cx="8870982" cy="3046988"/>
          </a:xfrm>
          <a:prstGeom prst="rect">
            <a:avLst/>
          </a:prstGeom>
          <a:noFill/>
        </p:spPr>
        <p:txBody>
          <a:bodyPr wrap="square" rtlCol="0">
            <a:spAutoFit/>
          </a:bodyPr>
          <a:lstStyle/>
          <a:p>
            <a:r>
              <a:rPr lang="es-ES_tradnl" sz="2400" dirty="0"/>
              <a:t>Los siguientes son ejemplos de fortalezas:</a:t>
            </a:r>
          </a:p>
          <a:p>
            <a:pPr marL="285750" indent="-285750">
              <a:buFont typeface="Arial" panose="020B0604020202020204" pitchFamily="34" charset="0"/>
              <a:buChar char="•"/>
            </a:pPr>
            <a:endParaRPr lang="es-ES_tradnl" sz="2400" dirty="0"/>
          </a:p>
          <a:p>
            <a:pPr marL="285750" indent="-285750">
              <a:buFont typeface="Arial" panose="020B0604020202020204" pitchFamily="34" charset="0"/>
              <a:buChar char="•"/>
            </a:pPr>
            <a:r>
              <a:rPr lang="es-ES_tradnl" sz="2400" dirty="0"/>
              <a:t>Recursos disponibles</a:t>
            </a:r>
          </a:p>
          <a:p>
            <a:pPr marL="285750" indent="-285750">
              <a:buFont typeface="Arial" panose="020B0604020202020204" pitchFamily="34" charset="0"/>
              <a:buChar char="•"/>
            </a:pPr>
            <a:r>
              <a:rPr lang="es-ES_tradnl" sz="2400" dirty="0"/>
              <a:t>Actitudes, valores y tradiciones </a:t>
            </a:r>
          </a:p>
          <a:p>
            <a:pPr marL="285750" indent="-285750">
              <a:buFont typeface="Arial" panose="020B0604020202020204" pitchFamily="34" charset="0"/>
              <a:buChar char="•"/>
            </a:pPr>
            <a:r>
              <a:rPr lang="es-ES_tradnl" sz="2400" dirty="0"/>
              <a:t>Necesidad individual y/o grupal</a:t>
            </a:r>
          </a:p>
          <a:p>
            <a:pPr marL="285750" indent="-285750">
              <a:buFont typeface="Arial" panose="020B0604020202020204" pitchFamily="34" charset="0"/>
              <a:buChar char="•"/>
            </a:pPr>
            <a:r>
              <a:rPr lang="es-ES_tradnl" sz="2400" dirty="0"/>
              <a:t>Leyes y normas.</a:t>
            </a:r>
          </a:p>
          <a:p>
            <a:pPr marL="285750" indent="-285750">
              <a:buFont typeface="Arial" panose="020B0604020202020204" pitchFamily="34" charset="0"/>
              <a:buChar char="•"/>
            </a:pPr>
            <a:r>
              <a:rPr lang="es-ES_tradnl" sz="2400" dirty="0"/>
              <a:t>Estructuras corporativas.</a:t>
            </a:r>
          </a:p>
          <a:p>
            <a:pPr marL="285750" indent="-285750">
              <a:buFont typeface="Arial" panose="020B0604020202020204" pitchFamily="34" charset="0"/>
              <a:buChar char="•"/>
            </a:pPr>
            <a:r>
              <a:rPr lang="es-ES_tradnl" sz="2400" dirty="0"/>
              <a:t>P</a:t>
            </a:r>
            <a:r>
              <a:rPr lang="es-CO" sz="2400" dirty="0"/>
              <a:t>rácticas previas y actuales.</a:t>
            </a:r>
            <a:endParaRPr lang="es-ES_tradnl" sz="2400" dirty="0"/>
          </a:p>
        </p:txBody>
      </p:sp>
      <p:grpSp>
        <p:nvGrpSpPr>
          <p:cNvPr id="20" name="Group 19" descr="Diagrama que compara las fuerzas a favor y las fuerzas en contra del resultado previsto."/>
          <p:cNvGrpSpPr/>
          <p:nvPr/>
        </p:nvGrpSpPr>
        <p:grpSpPr>
          <a:xfrm>
            <a:off x="6552264" y="3907569"/>
            <a:ext cx="5097991" cy="1800200"/>
            <a:chOff x="4562638" y="4233133"/>
            <a:chExt cx="4280570" cy="1800200"/>
          </a:xfrm>
        </p:grpSpPr>
        <p:sp>
          <p:nvSpPr>
            <p:cNvPr id="19" name="Rectangle 18" descr="Diagrama que compara las fuerzas a favor y las fuerzas en contra del resultado previsto."/>
            <p:cNvSpPr/>
            <p:nvPr/>
          </p:nvSpPr>
          <p:spPr>
            <a:xfrm>
              <a:off x="4562638" y="4233133"/>
              <a:ext cx="4216408" cy="18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8" name="Group 17"/>
            <p:cNvGrpSpPr/>
            <p:nvPr/>
          </p:nvGrpSpPr>
          <p:grpSpPr>
            <a:xfrm>
              <a:off x="4598320" y="4293092"/>
              <a:ext cx="4244888" cy="1404159"/>
              <a:chOff x="2411760" y="2960945"/>
              <a:chExt cx="4244888" cy="1404159"/>
            </a:xfrm>
          </p:grpSpPr>
          <p:cxnSp>
            <p:nvCxnSpPr>
              <p:cNvPr id="5" name="Straight Connector 4"/>
              <p:cNvCxnSpPr/>
              <p:nvPr/>
            </p:nvCxnSpPr>
            <p:spPr>
              <a:xfrm>
                <a:off x="3707904" y="3320985"/>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descr="Resultado &#10;previsto&#10;"/>
              <p:cNvSpPr txBox="1"/>
              <p:nvPr/>
            </p:nvSpPr>
            <p:spPr>
              <a:xfrm>
                <a:off x="3851920" y="3537009"/>
                <a:ext cx="979762" cy="646331"/>
              </a:xfrm>
              <a:prstGeom prst="rect">
                <a:avLst/>
              </a:prstGeom>
              <a:noFill/>
            </p:spPr>
            <p:txBody>
              <a:bodyPr wrap="none" rtlCol="0">
                <a:spAutoFit/>
              </a:bodyPr>
              <a:lstStyle/>
              <a:p>
                <a:r>
                  <a:rPr lang="es-CO" dirty="0"/>
                  <a:t>Resultado </a:t>
                </a:r>
              </a:p>
              <a:p>
                <a:r>
                  <a:rPr lang="es-CO" dirty="0"/>
                  <a:t>previsto</a:t>
                </a:r>
              </a:p>
            </p:txBody>
          </p:sp>
          <p:cxnSp>
            <p:nvCxnSpPr>
              <p:cNvPr id="7" name="Straight Connector 6"/>
              <p:cNvCxnSpPr/>
              <p:nvPr/>
            </p:nvCxnSpPr>
            <p:spPr>
              <a:xfrm>
                <a:off x="4972740" y="3320985"/>
                <a:ext cx="0" cy="1044119"/>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Arrow 7" descr="Flecha que apunta a la derecha"/>
              <p:cNvSpPr/>
              <p:nvPr/>
            </p:nvSpPr>
            <p:spPr>
              <a:xfrm>
                <a:off x="2843808" y="3320985"/>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ight Arrow 8" descr="Flecha que apunta a izquierda."/>
              <p:cNvSpPr/>
              <p:nvPr/>
            </p:nvSpPr>
            <p:spPr>
              <a:xfrm rot="10800000">
                <a:off x="5148064" y="3320985"/>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ight Arrow 9" descr="Flecha que apunta a la derecha"/>
              <p:cNvSpPr/>
              <p:nvPr/>
            </p:nvSpPr>
            <p:spPr>
              <a:xfrm>
                <a:off x="2843808" y="3717029"/>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ight Arrow 10" descr="Flecha que apunta a la derecha"/>
              <p:cNvSpPr/>
              <p:nvPr/>
            </p:nvSpPr>
            <p:spPr>
              <a:xfrm>
                <a:off x="2843808" y="4113073"/>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ight Arrow 11" descr="Flecha que apunta a izquierda."/>
              <p:cNvSpPr/>
              <p:nvPr/>
            </p:nvSpPr>
            <p:spPr>
              <a:xfrm rot="10800000">
                <a:off x="5148065" y="3717028"/>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ight Arrow 12" descr="Flecha que apunta a izquierda."/>
              <p:cNvSpPr/>
              <p:nvPr/>
            </p:nvSpPr>
            <p:spPr>
              <a:xfrm rot="10800000">
                <a:off x="5148065" y="4113074"/>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TextBox 14" descr="Fortalezas a favor&#10;"/>
              <p:cNvSpPr txBox="1"/>
              <p:nvPr/>
            </p:nvSpPr>
            <p:spPr>
              <a:xfrm>
                <a:off x="2411760" y="2960945"/>
                <a:ext cx="1589025" cy="369332"/>
              </a:xfrm>
              <a:prstGeom prst="rect">
                <a:avLst/>
              </a:prstGeom>
              <a:noFill/>
            </p:spPr>
            <p:txBody>
              <a:bodyPr wrap="square" rtlCol="0">
                <a:spAutoFit/>
              </a:bodyPr>
              <a:lstStyle/>
              <a:p>
                <a:r>
                  <a:rPr lang="es-CO" u="sng" dirty="0"/>
                  <a:t>Fortalezas a favor</a:t>
                </a:r>
              </a:p>
            </p:txBody>
          </p:sp>
          <p:sp>
            <p:nvSpPr>
              <p:cNvPr id="16" name="TextBox 15" descr="Fortalezas en contra&#10;"/>
              <p:cNvSpPr txBox="1"/>
              <p:nvPr/>
            </p:nvSpPr>
            <p:spPr>
              <a:xfrm>
                <a:off x="4917379" y="2964465"/>
                <a:ext cx="1739269" cy="369332"/>
              </a:xfrm>
              <a:prstGeom prst="rect">
                <a:avLst/>
              </a:prstGeom>
              <a:noFill/>
            </p:spPr>
            <p:txBody>
              <a:bodyPr wrap="none" rtlCol="0">
                <a:spAutoFit/>
              </a:bodyPr>
              <a:lstStyle/>
              <a:p>
                <a:r>
                  <a:rPr lang="es-CO" u="sng" dirty="0"/>
                  <a:t>Fortalezas en contra</a:t>
                </a:r>
              </a:p>
            </p:txBody>
          </p:sp>
        </p:grpSp>
      </p:grpSp>
      <p:sp>
        <p:nvSpPr>
          <p:cNvPr id="21" name="Footer Placeholder 2">
            <a:extLst>
              <a:ext uri="{FF2B5EF4-FFF2-40B4-BE49-F238E27FC236}">
                <a16:creationId xmlns:a16="http://schemas.microsoft.com/office/drawing/2014/main" id="{E1405268-2A25-4AAD-824B-F4E4233891A9}"/>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4827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6: Tipos de Análisis: SWOT"/>
          <p:cNvSpPr>
            <a:spLocks noGrp="1"/>
          </p:cNvSpPr>
          <p:nvPr>
            <p:ph type="title"/>
          </p:nvPr>
        </p:nvSpPr>
        <p:spPr>
          <a:xfrm>
            <a:off x="446397" y="237644"/>
            <a:ext cx="8778240" cy="1052736"/>
          </a:xfrm>
        </p:spPr>
        <p:txBody>
          <a:bodyPr>
            <a:normAutofit/>
          </a:bodyPr>
          <a:lstStyle/>
          <a:p>
            <a:r>
              <a:rPr lang="es-ES_tradnl" sz="4000" dirty="0"/>
              <a:t>Tipos de Análisis: SWOT</a:t>
            </a:r>
          </a:p>
        </p:txBody>
      </p:sp>
      <p:sp>
        <p:nvSpPr>
          <p:cNvPr id="3" name="Content Placeholder 2" descr="SWOT (por sus siglas en inglés): Fortalezas, Debilidades, Oportunidades y Riesgos&#10;El análisis de SWOT ayuda a identificar factores positivos y negativos que puedan promover o impedir el éxito del proyecto. &#10;Los gerentes del proyecto pueden emplear este recurso para contribuir con la valorización de fortalezas y debilidades corporativas y ambientales del proyecto.&#10;"/>
          <p:cNvSpPr>
            <a:spLocks noGrp="1"/>
          </p:cNvSpPr>
          <p:nvPr>
            <p:ph idx="1"/>
          </p:nvPr>
        </p:nvSpPr>
        <p:spPr>
          <a:xfrm>
            <a:off x="684106" y="1103701"/>
            <a:ext cx="5530593" cy="4968552"/>
          </a:xfrm>
        </p:spPr>
        <p:txBody>
          <a:bodyPr>
            <a:normAutofit/>
          </a:bodyPr>
          <a:lstStyle/>
          <a:p>
            <a:pPr marL="0" indent="0">
              <a:buNone/>
            </a:pPr>
            <a:r>
              <a:rPr lang="es-ES_tradnl" dirty="0"/>
              <a:t>SWOT (por sus siglas en inglés</a:t>
            </a:r>
            <a:r>
              <a:rPr lang="en-US" dirty="0"/>
              <a:t>)</a:t>
            </a:r>
            <a:r>
              <a:rPr lang="es-ES_tradnl" dirty="0"/>
              <a:t>: Fortalezas, Debilidades, Oportunidades y Riesgos</a:t>
            </a:r>
          </a:p>
          <a:p>
            <a:pPr marL="0" indent="0">
              <a:buNone/>
            </a:pPr>
            <a:r>
              <a:rPr lang="es-ES_tradnl" dirty="0"/>
              <a:t>El análisis de SWOT ayuda a identificar factores positivos y negativos que puedan promover o impedir el éxito del proyecto. </a:t>
            </a:r>
            <a:endParaRPr lang="es-ES_tradnl" sz="2400" dirty="0"/>
          </a:p>
          <a:p>
            <a:pPr marL="0" indent="0">
              <a:buNone/>
            </a:pPr>
            <a:r>
              <a:rPr lang="es-ES_tradnl" dirty="0"/>
              <a:t>Los gerentes del proyecto pueden emplear este recurso para contribuir con la valorización de fortalezas y debilidades corporativas y ambientales del proyecto.</a:t>
            </a:r>
          </a:p>
        </p:txBody>
      </p:sp>
      <p:sp>
        <p:nvSpPr>
          <p:cNvPr id="7" name="Rectangle 6" descr="Fortalezas&#10;-Proyectos previos de ILAB ejecutados en el país.&#10;-  Una red solida de organizaciones de sociedad civil enfocadas en el trabajo de menores.&#10;"/>
          <p:cNvSpPr/>
          <p:nvPr/>
        </p:nvSpPr>
        <p:spPr>
          <a:xfrm>
            <a:off x="6671020" y="1839369"/>
            <a:ext cx="2388251" cy="224782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2400" u="sng" dirty="0">
                <a:solidFill>
                  <a:schemeClr val="tx1"/>
                </a:solidFill>
              </a:rPr>
              <a:t>Fortalezas</a:t>
            </a:r>
          </a:p>
          <a:p>
            <a:r>
              <a:rPr lang="es-ES_tradnl" sz="2400" dirty="0">
                <a:solidFill>
                  <a:schemeClr val="tx1"/>
                </a:solidFill>
              </a:rPr>
              <a:t>-</a:t>
            </a:r>
            <a:r>
              <a:rPr lang="es-ES_tradnl" sz="1600" dirty="0">
                <a:solidFill>
                  <a:schemeClr val="tx1"/>
                </a:solidFill>
              </a:rPr>
              <a:t>Proyectos previos de ILAB ejecutados en el país.</a:t>
            </a:r>
          </a:p>
          <a:p>
            <a:r>
              <a:rPr lang="es-ES_tradnl" sz="1600" dirty="0">
                <a:solidFill>
                  <a:schemeClr val="tx1"/>
                </a:solidFill>
              </a:rPr>
              <a:t>-  Una red solida de organizaciones de sociedad civil enfocadas en el trabajo de menores.</a:t>
            </a:r>
          </a:p>
        </p:txBody>
      </p:sp>
      <p:sp>
        <p:nvSpPr>
          <p:cNvPr id="11" name="Rectangle 10" descr="Debilidades&#10;-Falta de recursos gubernamentales.&#10;"/>
          <p:cNvSpPr/>
          <p:nvPr/>
        </p:nvSpPr>
        <p:spPr>
          <a:xfrm>
            <a:off x="9054593" y="1836956"/>
            <a:ext cx="2357629" cy="224156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s-ES_tradnl" sz="2400" u="sng" dirty="0">
                <a:solidFill>
                  <a:schemeClr val="tx1"/>
                </a:solidFill>
              </a:rPr>
              <a:t>Debilidades</a:t>
            </a:r>
          </a:p>
          <a:p>
            <a:r>
              <a:rPr lang="es-ES_tradnl" sz="2400" dirty="0">
                <a:solidFill>
                  <a:schemeClr val="tx1"/>
                </a:solidFill>
              </a:rPr>
              <a:t>-</a:t>
            </a:r>
            <a:r>
              <a:rPr lang="es-ES_tradnl" sz="1600" dirty="0">
                <a:solidFill>
                  <a:schemeClr val="tx1"/>
                </a:solidFill>
              </a:rPr>
              <a:t>Falta de recursos gubernamentales.</a:t>
            </a:r>
            <a:endParaRPr lang="es-ES_tradnl" sz="2000" dirty="0">
              <a:solidFill>
                <a:schemeClr val="tx1"/>
              </a:solidFill>
            </a:endParaRPr>
          </a:p>
        </p:txBody>
      </p:sp>
      <p:sp>
        <p:nvSpPr>
          <p:cNvPr id="9" name="Rectangle 8" descr="Oportunidades&#10;- Programas del Departamento de Estado y USAID.&#10;"/>
          <p:cNvSpPr/>
          <p:nvPr/>
        </p:nvSpPr>
        <p:spPr>
          <a:xfrm>
            <a:off x="6681653" y="4078524"/>
            <a:ext cx="2357629" cy="213793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s-ES_tradnl" sz="2400" u="sng" dirty="0">
                <a:solidFill>
                  <a:schemeClr val="tx1"/>
                </a:solidFill>
              </a:rPr>
              <a:t>Oportunidades</a:t>
            </a:r>
          </a:p>
          <a:p>
            <a:r>
              <a:rPr lang="es-ES_tradnl" sz="2400" dirty="0">
                <a:solidFill>
                  <a:schemeClr val="tx1"/>
                </a:solidFill>
              </a:rPr>
              <a:t>- </a:t>
            </a:r>
            <a:r>
              <a:rPr lang="es-ES_tradnl" sz="1600" dirty="0">
                <a:solidFill>
                  <a:schemeClr val="tx1"/>
                </a:solidFill>
              </a:rPr>
              <a:t>Programas del Departamento de Estado y USAID.</a:t>
            </a:r>
            <a:endParaRPr lang="es-ES_tradnl" sz="2400" dirty="0">
              <a:solidFill>
                <a:schemeClr val="tx1"/>
              </a:solidFill>
            </a:endParaRPr>
          </a:p>
        </p:txBody>
      </p:sp>
      <p:sp>
        <p:nvSpPr>
          <p:cNvPr id="10" name="Rectangle 9" descr="Riesgos&#10;- Sequía probable durante el periodo de ejecución del proyecto&#10;- Elecciones realizadas en el segundo año del Proyecto.&#10;"/>
          <p:cNvSpPr/>
          <p:nvPr/>
        </p:nvSpPr>
        <p:spPr>
          <a:xfrm>
            <a:off x="9054847" y="4070979"/>
            <a:ext cx="2357629" cy="21530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2400" u="sng" dirty="0">
                <a:solidFill>
                  <a:schemeClr val="tx1"/>
                </a:solidFill>
              </a:rPr>
              <a:t>Riesgos</a:t>
            </a:r>
          </a:p>
          <a:p>
            <a:r>
              <a:rPr lang="es-ES_tradnl" sz="2400" dirty="0">
                <a:solidFill>
                  <a:schemeClr val="tx1"/>
                </a:solidFill>
              </a:rPr>
              <a:t>- </a:t>
            </a:r>
            <a:r>
              <a:rPr lang="es-ES_tradnl" sz="1600" dirty="0">
                <a:solidFill>
                  <a:schemeClr val="tx1"/>
                </a:solidFill>
              </a:rPr>
              <a:t>Sequía probable durante el periodo de ejecución del proyecto</a:t>
            </a:r>
          </a:p>
          <a:p>
            <a:r>
              <a:rPr lang="es-ES_tradnl" sz="1600" dirty="0">
                <a:solidFill>
                  <a:schemeClr val="tx1"/>
                </a:solidFill>
              </a:rPr>
              <a:t>- Elecciones realizadas en el segundo año del Proyecto.</a:t>
            </a:r>
            <a:endParaRPr lang="es-ES_tradnl" sz="2400" dirty="0">
              <a:solidFill>
                <a:schemeClr val="tx1"/>
              </a:solidFill>
            </a:endParaRPr>
          </a:p>
        </p:txBody>
      </p:sp>
      <p:sp>
        <p:nvSpPr>
          <p:cNvPr id="13" name="Footer Placeholder 2">
            <a:extLst>
              <a:ext uri="{FF2B5EF4-FFF2-40B4-BE49-F238E27FC236}">
                <a16:creationId xmlns:a16="http://schemas.microsoft.com/office/drawing/2014/main" id="{26B0E12E-A799-412B-9F8A-1E7949A337F5}"/>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26710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iapositiva 27: Declaraciones de Resultados Contundentes&#10;&#10;Foto de la izquierda: Una sección del globo terráqueo.&#10;&#10;Foto de la derecha: Un niño cargando un saco de ramas cortadas."/>
          <p:cNvSpPr>
            <a:spLocks noGrp="1"/>
          </p:cNvSpPr>
          <p:nvPr>
            <p:ph type="title"/>
          </p:nvPr>
        </p:nvSpPr>
        <p:spPr>
          <a:xfrm>
            <a:off x="1967060" y="2757779"/>
            <a:ext cx="7772400" cy="1362075"/>
          </a:xfrm>
        </p:spPr>
        <p:txBody>
          <a:bodyPr>
            <a:normAutofit/>
          </a:bodyPr>
          <a:lstStyle/>
          <a:p>
            <a:r>
              <a:rPr lang="es-ES_tradnl" dirty="0"/>
              <a:t>Declaraciones de Resultados Contundentes</a:t>
            </a:r>
          </a:p>
        </p:txBody>
      </p:sp>
      <p:sp>
        <p:nvSpPr>
          <p:cNvPr id="12" name="Slide Number Placeholder 25"/>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s-ES_tradnl" smtClean="0"/>
              <a:pPr eaLnBrk="1" hangingPunct="1">
                <a:spcBef>
                  <a:spcPct val="0"/>
                </a:spcBef>
                <a:buSzTx/>
                <a:buFontTx/>
                <a:buNone/>
                <a:defRPr/>
              </a:pPr>
              <a:t>27</a:t>
            </a:fld>
            <a:endParaRPr lang="es-ES_tradnl" altLang="en-US" sz="1200" dirty="0">
              <a:solidFill>
                <a:srgbClr val="000099"/>
              </a:solidFill>
            </a:endParaRPr>
          </a:p>
        </p:txBody>
      </p:sp>
    </p:spTree>
    <p:extLst>
      <p:ext uri="{BB962C8B-B14F-4D97-AF65-F5344CB8AC3E}">
        <p14:creationId xmlns:p14="http://schemas.microsoft.com/office/powerpoint/2010/main" val="23398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8: ¿Qué es una Declaración de Resultados?">
            <a:extLst>
              <a:ext uri="{FF2B5EF4-FFF2-40B4-BE49-F238E27FC236}">
                <a16:creationId xmlns:a16="http://schemas.microsoft.com/office/drawing/2014/main" id="{2D2424FD-0E9F-4E37-BB08-B2B5A0B349F5}"/>
              </a:ext>
            </a:extLst>
          </p:cNvPr>
          <p:cNvSpPr>
            <a:spLocks noGrp="1"/>
          </p:cNvSpPr>
          <p:nvPr>
            <p:ph type="title"/>
          </p:nvPr>
        </p:nvSpPr>
        <p:spPr>
          <a:xfrm>
            <a:off x="531628" y="127000"/>
            <a:ext cx="10364972" cy="1325563"/>
          </a:xfrm>
        </p:spPr>
        <p:txBody>
          <a:bodyPr/>
          <a:lstStyle/>
          <a:p>
            <a:r>
              <a:rPr lang="es-ES_tradnl" altLang="en-US" dirty="0"/>
              <a:t>¿Qué es una Declaración de Resultados</a:t>
            </a:r>
            <a:r>
              <a:rPr lang="es-ES_tradnl" altLang="en-US" sz="4400" dirty="0"/>
              <a:t>?</a:t>
            </a:r>
            <a:endParaRPr lang="es-ES_tradnl" dirty="0"/>
          </a:p>
        </p:txBody>
      </p:sp>
      <p:sp>
        <p:nvSpPr>
          <p:cNvPr id="4" name="Content Placeholder 3" descr="Un resultado es un cambio de condición significativo, deliberado y cuantificable de un beneficiario, comunidad o institución que el DOL pretende lograr a través de la implementación de un proyecto.&#10;Debe ser posible lograr los resultados de un proyecto durante su periodo de ejecución.&#10;">
            <a:extLst>
              <a:ext uri="{FF2B5EF4-FFF2-40B4-BE49-F238E27FC236}">
                <a16:creationId xmlns:a16="http://schemas.microsoft.com/office/drawing/2014/main" id="{F4B93439-6E1C-4BF4-98C4-0F8A691498FE}"/>
              </a:ext>
            </a:extLst>
          </p:cNvPr>
          <p:cNvSpPr>
            <a:spLocks noGrp="1"/>
          </p:cNvSpPr>
          <p:nvPr>
            <p:ph idx="1"/>
          </p:nvPr>
        </p:nvSpPr>
        <p:spPr>
          <a:xfrm>
            <a:off x="671286" y="1685924"/>
            <a:ext cx="7210962" cy="3775075"/>
          </a:xfrm>
        </p:spPr>
        <p:txBody>
          <a:bodyPr>
            <a:normAutofit/>
          </a:bodyPr>
          <a:lstStyle/>
          <a:p>
            <a:r>
              <a:rPr lang="es-ES_tradnl" altLang="en-US" sz="2800" dirty="0"/>
              <a:t>Un resultado es un cambio de condición significativo</a:t>
            </a:r>
            <a:r>
              <a:rPr lang="es-ES_tradnl" altLang="en-US" dirty="0"/>
              <a:t>, deliberado y cuantificable de un beneficiario, comunidad o institución que el DOL pretende lograr a través de la implementación de un proyecto.</a:t>
            </a:r>
          </a:p>
          <a:p>
            <a:r>
              <a:rPr lang="es-ES_tradnl" altLang="en-US" dirty="0"/>
              <a:t>Debe ser posible lograr los resultados de un proyecto durante su periodo de ejecución.</a:t>
            </a:r>
          </a:p>
        </p:txBody>
      </p:sp>
      <p:sp>
        <p:nvSpPr>
          <p:cNvPr id="7" name="Rectangle: Rounded Corners 6" descr="Resultados&#10;Metas&#10;Objetivos&#10;Resultados&#10;Productos">
            <a:extLst>
              <a:ext uri="{FF2B5EF4-FFF2-40B4-BE49-F238E27FC236}">
                <a16:creationId xmlns:a16="http://schemas.microsoft.com/office/drawing/2014/main" id="{484EAD28-3659-4F7B-A435-3B156D4DDB0E}"/>
              </a:ext>
            </a:extLst>
          </p:cNvPr>
          <p:cNvSpPr/>
          <p:nvPr/>
        </p:nvSpPr>
        <p:spPr>
          <a:xfrm>
            <a:off x="7882248" y="1685924"/>
            <a:ext cx="3853544" cy="30437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lgn="ctr">
              <a:buNone/>
            </a:pPr>
            <a:r>
              <a:rPr lang="es-ES_tradnl" sz="3600" b="1" u="sng" dirty="0">
                <a:solidFill>
                  <a:schemeClr val="tx1"/>
                </a:solidFill>
              </a:rPr>
              <a:t>Resultados</a:t>
            </a:r>
          </a:p>
          <a:p>
            <a:pPr marL="631825" lvl="2" indent="-512763">
              <a:buFont typeface="Wingdings" panose="05000000000000000000" pitchFamily="2" charset="2"/>
              <a:buChar char="Ø"/>
            </a:pPr>
            <a:r>
              <a:rPr lang="es-ES_tradnl" sz="3200" dirty="0">
                <a:solidFill>
                  <a:schemeClr val="tx1"/>
                </a:solidFill>
              </a:rPr>
              <a:t>Metas</a:t>
            </a:r>
          </a:p>
          <a:p>
            <a:pPr marL="631825" lvl="2" indent="-512763">
              <a:buFont typeface="Wingdings" panose="05000000000000000000" pitchFamily="2" charset="2"/>
              <a:buChar char="Ø"/>
            </a:pPr>
            <a:r>
              <a:rPr lang="es-ES_tradnl" sz="3200" dirty="0">
                <a:solidFill>
                  <a:schemeClr val="tx1"/>
                </a:solidFill>
              </a:rPr>
              <a:t>Objetivos</a:t>
            </a:r>
          </a:p>
          <a:p>
            <a:pPr marL="631825" lvl="2" indent="-512763">
              <a:buFont typeface="Wingdings" panose="05000000000000000000" pitchFamily="2" charset="2"/>
              <a:buChar char="Ø"/>
            </a:pPr>
            <a:r>
              <a:rPr lang="es-ES_tradnl" sz="3200" dirty="0">
                <a:solidFill>
                  <a:schemeClr val="tx1"/>
                </a:solidFill>
              </a:rPr>
              <a:t>Resultados</a:t>
            </a:r>
          </a:p>
          <a:p>
            <a:pPr marL="631825" lvl="2" indent="-512763">
              <a:buFont typeface="Wingdings" panose="05000000000000000000" pitchFamily="2" charset="2"/>
              <a:buChar char="Ø"/>
            </a:pPr>
            <a:r>
              <a:rPr lang="es-ES_tradnl" sz="3200" dirty="0">
                <a:solidFill>
                  <a:schemeClr val="tx1"/>
                </a:solidFill>
              </a:rPr>
              <a:t>Productos</a:t>
            </a:r>
          </a:p>
        </p:txBody>
      </p:sp>
      <p:sp>
        <p:nvSpPr>
          <p:cNvPr id="2" name="Footer Placeholder 1">
            <a:extLst>
              <a:ext uri="{FF2B5EF4-FFF2-40B4-BE49-F238E27FC236}">
                <a16:creationId xmlns:a16="http://schemas.microsoft.com/office/drawing/2014/main" id="{F149FD59-610B-48F7-AF58-31D2423D13AB}"/>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0658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2" descr="Diapositiva 29: Proceso Versus Resultados "/>
          <p:cNvSpPr txBox="1">
            <a:spLocks noGrp="1" noChangeArrowheads="1"/>
          </p:cNvSpPr>
          <p:nvPr>
            <p:ph type="title" idx="4294967295"/>
          </p:nvPr>
        </p:nvSpPr>
        <p:spPr bwMode="auto">
          <a:xfrm>
            <a:off x="744745" y="306255"/>
            <a:ext cx="8696189" cy="847725"/>
          </a:xfrm>
          <a:prstGeom prst="rect">
            <a:avLst/>
          </a:prstGeom>
          <a:noFill/>
          <a:ln w="9525">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400" b="0" i="0" u="none" strike="noStrike" kern="1200" cap="none" spc="0" normalizeH="0" baseline="0" noProof="0" dirty="0">
                <a:ln>
                  <a:noFill/>
                </a:ln>
                <a:solidFill>
                  <a:schemeClr val="accent2"/>
                </a:solidFill>
                <a:effectLst/>
                <a:uLnTx/>
                <a:uFillTx/>
                <a:latin typeface="+mj-lt"/>
                <a:ea typeface="+mj-ea"/>
                <a:cs typeface="+mj-cs"/>
              </a:rPr>
              <a:t>Proceso Versus Resultados </a:t>
            </a:r>
          </a:p>
        </p:txBody>
      </p:sp>
      <p:sp>
        <p:nvSpPr>
          <p:cNvPr id="1420291" name="Rectangle 3" descr="Es importante evitar confundir las actividades con el resultado final deseado.&#10;"/>
          <p:cNvSpPr>
            <a:spLocks noGrp="1" noChangeArrowheads="1"/>
          </p:cNvSpPr>
          <p:nvPr>
            <p:ph type="body" idx="4294967295"/>
          </p:nvPr>
        </p:nvSpPr>
        <p:spPr>
          <a:xfrm>
            <a:off x="744746" y="1350981"/>
            <a:ext cx="10759899" cy="1012825"/>
          </a:xfrm>
          <a:prstGeom prst="rect">
            <a:avLst/>
          </a:prstGeom>
        </p:spPr>
        <p:txBody>
          <a:bodyPr vert="horz" lIns="90488" tIns="44450" rIns="90488" bIns="44450" rtlCol="0">
            <a:normAutofit/>
          </a:bodyPr>
          <a:lstStyle/>
          <a:p>
            <a:pPr marL="0" indent="0">
              <a:lnSpc>
                <a:spcPct val="110000"/>
              </a:lnSpc>
              <a:spcBef>
                <a:spcPct val="0"/>
              </a:spcBef>
              <a:spcAft>
                <a:spcPct val="20000"/>
              </a:spcAft>
              <a:buNone/>
              <a:tabLst>
                <a:tab pos="1497013" algn="l"/>
              </a:tabLst>
            </a:pPr>
            <a:r>
              <a:rPr lang="es-ES_tradnl" b="1" dirty="0"/>
              <a:t>Es importante evitar confundir las actividades con el resultado final deseado.</a:t>
            </a:r>
          </a:p>
        </p:txBody>
      </p:sp>
      <p:grpSp>
        <p:nvGrpSpPr>
          <p:cNvPr id="2" name="Group 4" descr="Diagrama que compara actividades (en la izquierda y resultados (en la derecha). "/>
          <p:cNvGrpSpPr>
            <a:grpSpLocks/>
          </p:cNvGrpSpPr>
          <p:nvPr/>
        </p:nvGrpSpPr>
        <p:grpSpPr bwMode="auto">
          <a:xfrm>
            <a:off x="1513609" y="2382339"/>
            <a:ext cx="10067636" cy="3409951"/>
            <a:chOff x="780" y="2343"/>
            <a:chExt cx="4740" cy="2148"/>
          </a:xfrm>
        </p:grpSpPr>
        <p:sp>
          <p:nvSpPr>
            <p:cNvPr id="154629" name="AutoShape 5" descr="Flecha que apunta a la derecha."/>
            <p:cNvSpPr>
              <a:spLocks noChangeArrowheads="1"/>
            </p:cNvSpPr>
            <p:nvPr/>
          </p:nvSpPr>
          <p:spPr bwMode="auto">
            <a:xfrm>
              <a:off x="2520" y="3964"/>
              <a:ext cx="520" cy="280"/>
            </a:xfrm>
            <a:prstGeom prst="rightArrow">
              <a:avLst>
                <a:gd name="adj1" fmla="val 50000"/>
                <a:gd name="adj2" fmla="val 60185"/>
              </a:avLst>
            </a:prstGeom>
            <a:solidFill>
              <a:srgbClr val="990000"/>
            </a:solidFill>
            <a:ln w="12700">
              <a:solidFill>
                <a:schemeClr val="tx2"/>
              </a:solidFill>
              <a:miter lim="800000"/>
              <a:headEnd/>
              <a:tailEnd/>
            </a:ln>
          </p:spPr>
          <p:txBody>
            <a:bodyPr wrap="none" anchor="ctr"/>
            <a:lstStyle/>
            <a:p>
              <a:pPr algn="ctr">
                <a:spcBef>
                  <a:spcPct val="50000"/>
                </a:spcBef>
              </a:pPr>
              <a:endParaRPr lang="es-CO" dirty="0"/>
            </a:p>
          </p:txBody>
        </p:sp>
        <p:sp>
          <p:nvSpPr>
            <p:cNvPr id="154630" name="AutoShape 6" descr="Flecha que apunta a la derecha."/>
            <p:cNvSpPr>
              <a:spLocks noChangeArrowheads="1"/>
            </p:cNvSpPr>
            <p:nvPr/>
          </p:nvSpPr>
          <p:spPr bwMode="auto">
            <a:xfrm>
              <a:off x="2526" y="2395"/>
              <a:ext cx="520" cy="280"/>
            </a:xfrm>
            <a:prstGeom prst="rightArrow">
              <a:avLst>
                <a:gd name="adj1" fmla="val 50000"/>
                <a:gd name="adj2" fmla="val 60185"/>
              </a:avLst>
            </a:prstGeom>
            <a:solidFill>
              <a:srgbClr val="990000"/>
            </a:solidFill>
            <a:ln w="12700">
              <a:solidFill>
                <a:schemeClr val="tx2"/>
              </a:solidFill>
              <a:miter lim="800000"/>
              <a:headEnd/>
              <a:tailEnd/>
            </a:ln>
          </p:spPr>
          <p:txBody>
            <a:bodyPr wrap="none" anchor="ctr"/>
            <a:lstStyle/>
            <a:p>
              <a:pPr algn="ctr">
                <a:spcBef>
                  <a:spcPct val="50000"/>
                </a:spcBef>
              </a:pPr>
              <a:endParaRPr lang="es-CO" dirty="0">
                <a:solidFill>
                  <a:schemeClr val="accent1"/>
                </a:solidFill>
              </a:endParaRPr>
            </a:p>
          </p:txBody>
        </p:sp>
        <p:sp>
          <p:nvSpPr>
            <p:cNvPr id="154631" name="AutoShape 7" descr="Flecha que apunta a la derecha."/>
            <p:cNvSpPr>
              <a:spLocks noChangeArrowheads="1"/>
            </p:cNvSpPr>
            <p:nvPr/>
          </p:nvSpPr>
          <p:spPr bwMode="auto">
            <a:xfrm>
              <a:off x="2526" y="3403"/>
              <a:ext cx="520" cy="280"/>
            </a:xfrm>
            <a:prstGeom prst="rightArrow">
              <a:avLst>
                <a:gd name="adj1" fmla="val 50000"/>
                <a:gd name="adj2" fmla="val 60185"/>
              </a:avLst>
            </a:prstGeom>
            <a:solidFill>
              <a:srgbClr val="990000"/>
            </a:solidFill>
            <a:ln w="12700">
              <a:solidFill>
                <a:schemeClr val="tx2"/>
              </a:solidFill>
              <a:miter lim="800000"/>
              <a:headEnd/>
              <a:tailEnd/>
            </a:ln>
          </p:spPr>
          <p:txBody>
            <a:bodyPr wrap="none" anchor="ctr"/>
            <a:lstStyle/>
            <a:p>
              <a:pPr algn="ctr">
                <a:spcBef>
                  <a:spcPct val="50000"/>
                </a:spcBef>
              </a:pPr>
              <a:endParaRPr lang="es-CO" dirty="0"/>
            </a:p>
          </p:txBody>
        </p:sp>
        <p:sp>
          <p:nvSpPr>
            <p:cNvPr id="154632" name="Text Box 8" descr="Capacitación"/>
            <p:cNvSpPr txBox="1">
              <a:spLocks noChangeArrowheads="1"/>
            </p:cNvSpPr>
            <p:nvPr/>
          </p:nvSpPr>
          <p:spPr bwMode="auto">
            <a:xfrm>
              <a:off x="780" y="2402"/>
              <a:ext cx="1524" cy="302"/>
            </a:xfrm>
            <a:prstGeom prst="rect">
              <a:avLst/>
            </a:prstGeom>
            <a:noFill/>
            <a:ln w="9525">
              <a:noFill/>
              <a:miter lim="800000"/>
              <a:headEnd/>
              <a:tailEnd/>
            </a:ln>
          </p:spPr>
          <p:txBody>
            <a:bodyPr>
              <a:spAutoFit/>
            </a:bodyPr>
            <a:lstStyle/>
            <a:p>
              <a:pPr eaLnBrk="0" hangingPunct="0">
                <a:lnSpc>
                  <a:spcPct val="90000"/>
                </a:lnSpc>
                <a:buSzPct val="90000"/>
                <a:buFont typeface="Monotype Sorts" pitchFamily="2" charset="2"/>
                <a:buNone/>
              </a:pPr>
              <a:r>
                <a:rPr lang="es-CO" sz="2400" b="1" dirty="0"/>
                <a:t>Capacitación</a:t>
              </a:r>
              <a:r>
                <a:rPr lang="es-CO" sz="2800" b="1" dirty="0"/>
                <a:t>	</a:t>
              </a:r>
            </a:p>
          </p:txBody>
        </p:sp>
        <p:sp>
          <p:nvSpPr>
            <p:cNvPr id="1420297" name="Text Box 9" descr="Mejor política y marco normativo&#10;"/>
            <p:cNvSpPr txBox="1">
              <a:spLocks noChangeArrowheads="1"/>
            </p:cNvSpPr>
            <p:nvPr/>
          </p:nvSpPr>
          <p:spPr bwMode="auto">
            <a:xfrm>
              <a:off x="3305" y="3937"/>
              <a:ext cx="2215" cy="291"/>
            </a:xfrm>
            <a:prstGeom prst="rect">
              <a:avLst/>
            </a:prstGeom>
            <a:noFill/>
            <a:ln w="9525">
              <a:noFill/>
              <a:miter lim="800000"/>
              <a:headEnd/>
              <a:tailEnd/>
            </a:ln>
            <a:effectLst/>
          </p:spPr>
          <p:txBody>
            <a:bodyPr wrap="square">
              <a:spAutoFit/>
            </a:bodyPr>
            <a:lstStyle/>
            <a:p>
              <a:pPr eaLnBrk="0" hangingPunct="0">
                <a:defRPr/>
              </a:pPr>
              <a:r>
                <a:rPr lang="es-CO" sz="2400" b="1" dirty="0">
                  <a:solidFill>
                    <a:srgbClr val="002060"/>
                  </a:solidFill>
                </a:rPr>
                <a:t>Mejor política y marco normativo</a:t>
              </a:r>
            </a:p>
          </p:txBody>
        </p:sp>
        <p:sp>
          <p:nvSpPr>
            <p:cNvPr id="1420298" name="Text Box 10" descr="Mejor calidad de servicios&#10;"/>
            <p:cNvSpPr txBox="1">
              <a:spLocks noChangeArrowheads="1"/>
            </p:cNvSpPr>
            <p:nvPr/>
          </p:nvSpPr>
          <p:spPr bwMode="auto">
            <a:xfrm>
              <a:off x="3289" y="2824"/>
              <a:ext cx="1650" cy="291"/>
            </a:xfrm>
            <a:prstGeom prst="rect">
              <a:avLst/>
            </a:prstGeom>
            <a:noFill/>
            <a:ln w="9525">
              <a:noFill/>
              <a:miter lim="800000"/>
              <a:headEnd/>
              <a:tailEnd/>
            </a:ln>
            <a:effectLst/>
          </p:spPr>
          <p:txBody>
            <a:bodyPr wrap="none">
              <a:spAutoFit/>
            </a:bodyPr>
            <a:lstStyle/>
            <a:p>
              <a:pPr eaLnBrk="0" hangingPunct="0">
                <a:defRPr/>
              </a:pPr>
              <a:r>
                <a:rPr lang="es-CO" sz="2400" b="1" dirty="0">
                  <a:solidFill>
                    <a:srgbClr val="002060"/>
                  </a:solidFill>
                </a:rPr>
                <a:t>Mejor calidad de servicios</a:t>
              </a:r>
            </a:p>
          </p:txBody>
        </p:sp>
        <p:sp>
          <p:nvSpPr>
            <p:cNvPr id="1420299" name="Text Box 11" descr="Competencias mejoradas&#10;"/>
            <p:cNvSpPr txBox="1">
              <a:spLocks noChangeArrowheads="1"/>
            </p:cNvSpPr>
            <p:nvPr/>
          </p:nvSpPr>
          <p:spPr bwMode="auto">
            <a:xfrm>
              <a:off x="3278" y="2343"/>
              <a:ext cx="1600" cy="291"/>
            </a:xfrm>
            <a:prstGeom prst="rect">
              <a:avLst/>
            </a:prstGeom>
            <a:noFill/>
            <a:ln w="9525">
              <a:noFill/>
              <a:miter lim="800000"/>
              <a:headEnd/>
              <a:tailEnd/>
            </a:ln>
            <a:effectLst/>
          </p:spPr>
          <p:txBody>
            <a:bodyPr wrap="none">
              <a:spAutoFit/>
            </a:bodyPr>
            <a:lstStyle/>
            <a:p>
              <a:pPr eaLnBrk="0" hangingPunct="0">
                <a:defRPr/>
              </a:pPr>
              <a:r>
                <a:rPr lang="es-CO" sz="2400" b="1" dirty="0">
                  <a:solidFill>
                    <a:srgbClr val="002060"/>
                  </a:solidFill>
                </a:rPr>
                <a:t>Competencias mejoradas</a:t>
              </a:r>
              <a:endParaRPr lang="es-CO" sz="2200" b="1" dirty="0">
                <a:solidFill>
                  <a:srgbClr val="002060"/>
                </a:solidFill>
              </a:endParaRPr>
            </a:p>
          </p:txBody>
        </p:sp>
        <p:sp>
          <p:nvSpPr>
            <p:cNvPr id="1420300" name="Text Box 12" descr="Mayor comprensión de los grupos de enfoque&#10;"/>
            <p:cNvSpPr txBox="1">
              <a:spLocks noChangeArrowheads="1"/>
            </p:cNvSpPr>
            <p:nvPr/>
          </p:nvSpPr>
          <p:spPr bwMode="auto">
            <a:xfrm>
              <a:off x="3285" y="3371"/>
              <a:ext cx="2127" cy="523"/>
            </a:xfrm>
            <a:prstGeom prst="rect">
              <a:avLst/>
            </a:prstGeom>
            <a:noFill/>
            <a:ln w="9525">
              <a:noFill/>
              <a:miter lim="800000"/>
              <a:headEnd/>
              <a:tailEnd/>
            </a:ln>
            <a:effectLst/>
          </p:spPr>
          <p:txBody>
            <a:bodyPr wrap="square">
              <a:spAutoFit/>
            </a:bodyPr>
            <a:lstStyle/>
            <a:p>
              <a:pPr eaLnBrk="0" hangingPunct="0">
                <a:defRPr/>
              </a:pPr>
              <a:r>
                <a:rPr lang="es-CO" sz="2400" b="1" dirty="0">
                  <a:solidFill>
                    <a:srgbClr val="002060"/>
                  </a:solidFill>
                </a:rPr>
                <a:t>Mayor comprensión de los grupos de enfoque</a:t>
              </a:r>
            </a:p>
          </p:txBody>
        </p:sp>
        <p:sp>
          <p:nvSpPr>
            <p:cNvPr id="154637" name="Text Box 13" descr="Sensibilización&#10;"/>
            <p:cNvSpPr txBox="1">
              <a:spLocks noChangeArrowheads="1"/>
            </p:cNvSpPr>
            <p:nvPr/>
          </p:nvSpPr>
          <p:spPr bwMode="auto">
            <a:xfrm>
              <a:off x="801" y="3418"/>
              <a:ext cx="1652" cy="268"/>
            </a:xfrm>
            <a:prstGeom prst="rect">
              <a:avLst/>
            </a:prstGeom>
            <a:noFill/>
            <a:ln w="9525">
              <a:noFill/>
              <a:miter lim="800000"/>
              <a:headEnd/>
              <a:tailEnd/>
            </a:ln>
          </p:spPr>
          <p:txBody>
            <a:bodyPr lIns="0" rIns="0">
              <a:spAutoFit/>
            </a:bodyPr>
            <a:lstStyle/>
            <a:p>
              <a:pPr marL="114300" lvl="1" eaLnBrk="0" hangingPunct="0">
                <a:lnSpc>
                  <a:spcPct val="90000"/>
                </a:lnSpc>
                <a:buSzPct val="90000"/>
              </a:pPr>
              <a:r>
                <a:rPr lang="es-CO" sz="2400" b="1" dirty="0"/>
                <a:t>Sensibilización</a:t>
              </a:r>
            </a:p>
          </p:txBody>
        </p:sp>
        <p:sp>
          <p:nvSpPr>
            <p:cNvPr id="154638" name="Text Box 14" descr="Asistencia técnica profesional"/>
            <p:cNvSpPr txBox="1">
              <a:spLocks noChangeArrowheads="1"/>
            </p:cNvSpPr>
            <p:nvPr/>
          </p:nvSpPr>
          <p:spPr bwMode="auto">
            <a:xfrm>
              <a:off x="786" y="3979"/>
              <a:ext cx="1524" cy="512"/>
            </a:xfrm>
            <a:prstGeom prst="rect">
              <a:avLst/>
            </a:prstGeom>
            <a:noFill/>
            <a:ln w="9525">
              <a:noFill/>
              <a:miter lim="800000"/>
              <a:headEnd/>
              <a:tailEnd/>
            </a:ln>
          </p:spPr>
          <p:txBody>
            <a:bodyPr lIns="0" rIns="0">
              <a:spAutoFit/>
            </a:bodyPr>
            <a:lstStyle/>
            <a:p>
              <a:pPr marL="114300" lvl="1" eaLnBrk="0" hangingPunct="0">
                <a:lnSpc>
                  <a:spcPct val="90000"/>
                </a:lnSpc>
                <a:buSzPct val="90000"/>
              </a:pPr>
              <a:r>
                <a:rPr lang="es-CO" sz="2400" b="1" dirty="0"/>
                <a:t>Asistencia técnica profesional</a:t>
              </a:r>
              <a:r>
                <a:rPr lang="es-CO" sz="2800" b="1" dirty="0">
                  <a:solidFill>
                    <a:schemeClr val="accent1"/>
                  </a:solidFill>
                </a:rPr>
                <a:t>	</a:t>
              </a:r>
            </a:p>
          </p:txBody>
        </p:sp>
        <p:sp>
          <p:nvSpPr>
            <p:cNvPr id="154639" name="Text Box 15" descr="Desarrollo institucional"/>
            <p:cNvSpPr txBox="1">
              <a:spLocks noChangeArrowheads="1"/>
            </p:cNvSpPr>
            <p:nvPr/>
          </p:nvSpPr>
          <p:spPr bwMode="auto">
            <a:xfrm>
              <a:off x="791" y="2866"/>
              <a:ext cx="1524" cy="512"/>
            </a:xfrm>
            <a:prstGeom prst="rect">
              <a:avLst/>
            </a:prstGeom>
            <a:noFill/>
            <a:ln w="9525">
              <a:noFill/>
              <a:miter lim="800000"/>
              <a:headEnd/>
              <a:tailEnd/>
            </a:ln>
          </p:spPr>
          <p:txBody>
            <a:bodyPr>
              <a:spAutoFit/>
            </a:bodyPr>
            <a:lstStyle/>
            <a:p>
              <a:pPr eaLnBrk="0" hangingPunct="0">
                <a:lnSpc>
                  <a:spcPct val="90000"/>
                </a:lnSpc>
                <a:buSzPct val="90000"/>
                <a:buFont typeface="Monotype Sorts" pitchFamily="2" charset="2"/>
                <a:buNone/>
              </a:pPr>
              <a:r>
                <a:rPr lang="es-CO" sz="2400" b="1" dirty="0"/>
                <a:t>Desarrollo institucional</a:t>
              </a:r>
              <a:r>
                <a:rPr lang="es-CO" sz="2800" b="1" dirty="0">
                  <a:solidFill>
                    <a:schemeClr val="accent1"/>
                  </a:solidFill>
                </a:rPr>
                <a:t>	</a:t>
              </a:r>
            </a:p>
          </p:txBody>
        </p:sp>
        <p:sp>
          <p:nvSpPr>
            <p:cNvPr id="154640" name="AutoShape 16" descr="Flecha que apunta a la derecha."/>
            <p:cNvSpPr>
              <a:spLocks noChangeArrowheads="1"/>
            </p:cNvSpPr>
            <p:nvPr/>
          </p:nvSpPr>
          <p:spPr bwMode="auto">
            <a:xfrm>
              <a:off x="2526" y="2869"/>
              <a:ext cx="520" cy="280"/>
            </a:xfrm>
            <a:prstGeom prst="rightArrow">
              <a:avLst>
                <a:gd name="adj1" fmla="val 50000"/>
                <a:gd name="adj2" fmla="val 60185"/>
              </a:avLst>
            </a:prstGeom>
            <a:solidFill>
              <a:srgbClr val="990000"/>
            </a:solidFill>
            <a:ln w="12700">
              <a:solidFill>
                <a:schemeClr val="tx2"/>
              </a:solidFill>
              <a:miter lim="800000"/>
              <a:headEnd/>
              <a:tailEnd/>
            </a:ln>
          </p:spPr>
          <p:txBody>
            <a:bodyPr wrap="none" anchor="ctr"/>
            <a:lstStyle/>
            <a:p>
              <a:pPr algn="ctr">
                <a:spcBef>
                  <a:spcPct val="50000"/>
                </a:spcBef>
              </a:pPr>
              <a:endParaRPr lang="es-CO" dirty="0"/>
            </a:p>
          </p:txBody>
        </p:sp>
      </p:grpSp>
      <p:sp>
        <p:nvSpPr>
          <p:cNvPr id="20" name="Footer Placeholder 2">
            <a:extLst>
              <a:ext uri="{FF2B5EF4-FFF2-40B4-BE49-F238E27FC236}">
                <a16:creationId xmlns:a16="http://schemas.microsoft.com/office/drawing/2014/main" id="{81571724-150C-4AC0-BCF7-C4AE1FCD29A4}"/>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
        <p:nvSpPr>
          <p:cNvPr id="18" name="Slide Number Placeholder 25"/>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7F58A054-52E0-4E9C-9E74-7F9A4283534B}" type="slidenum">
              <a:rPr lang="es-ES_tradnl" smtClean="0"/>
              <a:pPr eaLnBrk="1" hangingPunct="1">
                <a:spcBef>
                  <a:spcPct val="0"/>
                </a:spcBef>
                <a:buSzTx/>
                <a:buFontTx/>
                <a:buNone/>
                <a:defRPr/>
              </a:pPr>
              <a:t>29</a:t>
            </a:fld>
            <a:endParaRPr lang="es-ES_tradnl" altLang="en-US" sz="1200" dirty="0">
              <a:solidFill>
                <a:srgbClr val="000099"/>
              </a:solidFill>
            </a:endParaRPr>
          </a:p>
        </p:txBody>
      </p:sp>
    </p:spTree>
    <p:extLst>
      <p:ext uri="{BB962C8B-B14F-4D97-AF65-F5344CB8AC3E}">
        <p14:creationId xmlns:p14="http://schemas.microsoft.com/office/powerpoint/2010/main" val="19622952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 Objetivos de la Capacitación">
            <a:extLst>
              <a:ext uri="{FF2B5EF4-FFF2-40B4-BE49-F238E27FC236}">
                <a16:creationId xmlns:a16="http://schemas.microsoft.com/office/drawing/2014/main" id="{2AAAC7AD-1502-46C0-B47F-0DFBD9CF6960}"/>
              </a:ext>
            </a:extLst>
          </p:cNvPr>
          <p:cNvSpPr>
            <a:spLocks noGrp="1"/>
          </p:cNvSpPr>
          <p:nvPr>
            <p:ph type="ctrTitle"/>
          </p:nvPr>
        </p:nvSpPr>
        <p:spPr>
          <a:xfrm>
            <a:off x="531628" y="352801"/>
            <a:ext cx="10472343" cy="961175"/>
          </a:xfrm>
        </p:spPr>
        <p:txBody>
          <a:bodyPr>
            <a:normAutofit/>
          </a:bodyPr>
          <a:lstStyle/>
          <a:p>
            <a:pPr algn="l"/>
            <a:r>
              <a:rPr lang="es-ES_tradnl" sz="4400" dirty="0"/>
              <a:t>Objetivos de la Capacitación</a:t>
            </a:r>
          </a:p>
        </p:txBody>
      </p:sp>
      <p:sp>
        <p:nvSpPr>
          <p:cNvPr id="5" name="Content Placeholder 2" descr="Al concluir la capacitación, los participantes habrán aumentado sus conocimientos sobre:&#10;&#10;Lo que es un marco de resultados contundente, como elaborarlo y como evitar errores y escollos&#10;La diferencia entre actividades, productos y resultados (incluyendo sub-resultados) y objetivos;&#10;Como diseñar declaraciones de resultados contundentes.&#10;">
            <a:extLst>
              <a:ext uri="{FF2B5EF4-FFF2-40B4-BE49-F238E27FC236}">
                <a16:creationId xmlns:a16="http://schemas.microsoft.com/office/drawing/2014/main" id="{70608293-DF14-4521-925C-A28F53E32FED}"/>
              </a:ext>
            </a:extLst>
          </p:cNvPr>
          <p:cNvSpPr>
            <a:spLocks noGrp="1"/>
          </p:cNvSpPr>
          <p:nvPr>
            <p:ph sz="quarter" idx="13"/>
          </p:nvPr>
        </p:nvSpPr>
        <p:spPr>
          <a:xfrm>
            <a:off x="531628" y="1493395"/>
            <a:ext cx="10995808" cy="3435793"/>
          </a:xfrm>
        </p:spPr>
        <p:txBody>
          <a:bodyPr>
            <a:noAutofit/>
          </a:bodyPr>
          <a:lstStyle/>
          <a:p>
            <a:pPr marL="0" indent="0">
              <a:buNone/>
            </a:pPr>
            <a:r>
              <a:rPr lang="es-ES_tradnl" dirty="0"/>
              <a:t>Al concluir la capacitación, los participantes habrán aumentado sus conocimientos sobre:</a:t>
            </a:r>
          </a:p>
          <a:p>
            <a:pPr marL="0" indent="0">
              <a:buNone/>
            </a:pPr>
            <a:endParaRPr lang="es-ES_tradnl" sz="1600" dirty="0"/>
          </a:p>
          <a:p>
            <a:pPr marL="342900" marR="0" lvl="0" indent="-342900">
              <a:spcBef>
                <a:spcPts val="0"/>
              </a:spcBef>
              <a:spcAft>
                <a:spcPts val="0"/>
              </a:spcAft>
              <a:buFont typeface="Symbol" panose="05050102010706020507" pitchFamily="18" charset="2"/>
              <a:buChar char=""/>
            </a:pPr>
            <a:r>
              <a:rPr lang="es-ES_tradnl" dirty="0"/>
              <a:t>Lo que es un marco de resultados contundente, como elaborarlo y como evitar errores y escollos</a:t>
            </a:r>
          </a:p>
          <a:p>
            <a:pPr marL="342900" marR="0" lvl="0" indent="-342900">
              <a:spcBef>
                <a:spcPts val="0"/>
              </a:spcBef>
              <a:spcAft>
                <a:spcPts val="0"/>
              </a:spcAft>
              <a:buFont typeface="Symbol" panose="05050102010706020507" pitchFamily="18" charset="2"/>
              <a:buChar char=""/>
            </a:pPr>
            <a:r>
              <a:rPr lang="es-ES_tradnl" dirty="0"/>
              <a:t>La diferencia entre actividades, productos y resultados (incluyendo sub-resultados) y objetivos;</a:t>
            </a:r>
          </a:p>
          <a:p>
            <a:pPr marL="342900" marR="0" lvl="0" indent="-342900" algn="just">
              <a:spcBef>
                <a:spcPts val="0"/>
              </a:spcBef>
              <a:spcAft>
                <a:spcPts val="0"/>
              </a:spcAft>
              <a:buFont typeface="Symbol" panose="05050102010706020507" pitchFamily="18" charset="2"/>
              <a:buChar char=""/>
            </a:pPr>
            <a:r>
              <a:rPr lang="es-ES_tradnl" dirty="0"/>
              <a:t>Como diseñar declaraciones de resultados contundentes.</a:t>
            </a:r>
          </a:p>
        </p:txBody>
      </p:sp>
      <p:sp>
        <p:nvSpPr>
          <p:cNvPr id="2" name="Footer Placeholder 1">
            <a:extLst>
              <a:ext uri="{FF2B5EF4-FFF2-40B4-BE49-F238E27FC236}">
                <a16:creationId xmlns:a16="http://schemas.microsoft.com/office/drawing/2014/main" id="{DE2E6C44-FC9A-4320-BFC6-7EE8FBC591C7}"/>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8" name="Rectangle 2" descr="Diapositiva 30: Declaraciones de Resultados"/>
          <p:cNvSpPr txBox="1">
            <a:spLocks noGrp="1" noChangeArrowheads="1"/>
          </p:cNvSpPr>
          <p:nvPr>
            <p:ph type="title" idx="4294967295"/>
          </p:nvPr>
        </p:nvSpPr>
        <p:spPr bwMode="auto">
          <a:xfrm>
            <a:off x="531627" y="211789"/>
            <a:ext cx="8308933"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Declaraciones de Resultados</a:t>
            </a:r>
          </a:p>
        </p:txBody>
      </p:sp>
      <p:sp>
        <p:nvSpPr>
          <p:cNvPr id="51202" name="Rectangle 2" descr="Al elaborar declaraciones de resultados, es importante usar verbos solidos que describan las acciones que se llevaron a cabo.&#10;"/>
          <p:cNvSpPr>
            <a:spLocks noChangeArrowheads="1"/>
          </p:cNvSpPr>
          <p:nvPr/>
        </p:nvSpPr>
        <p:spPr>
          <a:xfrm>
            <a:off x="614131" y="995408"/>
            <a:ext cx="10677669" cy="784225"/>
          </a:xfrm>
          <a:prstGeom prst="rect">
            <a:avLst/>
          </a:prstGeom>
          <a:noFill/>
          <a:ln>
            <a:noFill/>
            <a:prstDash/>
          </a:ln>
          <a:effec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altLang="en-US" sz="2800" b="0" i="0" u="none" strike="noStrike" kern="1200" cap="none" spc="0" normalizeH="0" baseline="0" noProof="0" dirty="0">
                <a:ln>
                  <a:noFill/>
                </a:ln>
                <a:solidFill>
                  <a:schemeClr val="tx1"/>
                </a:solidFill>
                <a:effectLst/>
                <a:uLnTx/>
                <a:uFillTx/>
                <a:latin typeface="+mn-lt"/>
                <a:ea typeface="ＭＳ Ｐゴシック" pitchFamily="34" charset="-128"/>
                <a:cs typeface="+mj-cs"/>
              </a:rPr>
              <a:t>Al elaborar declaraciones de resultados, es importante usar verbos solidos que describan las acciones que se llevaron a cabo.</a:t>
            </a:r>
          </a:p>
        </p:txBody>
      </p:sp>
      <p:sp>
        <p:nvSpPr>
          <p:cNvPr id="51203" name="Rectangle 5" descr="Solido&#10;"/>
          <p:cNvSpPr>
            <a:spLocks noChangeArrowheads="1"/>
          </p:cNvSpPr>
          <p:nvPr/>
        </p:nvSpPr>
        <p:spPr bwMode="auto">
          <a:xfrm>
            <a:off x="614131" y="2382729"/>
            <a:ext cx="190326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3200" b="1" dirty="0">
                <a:latin typeface="+mn-lt"/>
              </a:rPr>
              <a:t>Solido</a:t>
            </a:r>
            <a:endParaRPr lang="es-ES_tradnl" altLang="en-US" sz="2800" b="1" dirty="0">
              <a:latin typeface="+mn-lt"/>
            </a:endParaRPr>
          </a:p>
        </p:txBody>
      </p:sp>
      <p:sp>
        <p:nvSpPr>
          <p:cNvPr id="51221" name="AutoShape 3" descr="Casilla con verbos solidos.">
            <a:extLst>
              <a:ext uri="{C183D7F6-B498-43B3-948B-1728B52AA6E4}">
                <adec:decorative xmlns:adec="http://schemas.microsoft.com/office/drawing/2017/decorative" val="0"/>
              </a:ext>
            </a:extLst>
          </p:cNvPr>
          <p:cNvSpPr>
            <a:spLocks noChangeArrowheads="1"/>
          </p:cNvSpPr>
          <p:nvPr/>
        </p:nvSpPr>
        <p:spPr bwMode="auto">
          <a:xfrm>
            <a:off x="2602747" y="1998597"/>
            <a:ext cx="7279217" cy="1763010"/>
          </a:xfrm>
          <a:prstGeom prst="wedgeRoundRectCallout">
            <a:avLst>
              <a:gd name="adj1" fmla="val -41671"/>
              <a:gd name="adj2" fmla="val 66667"/>
              <a:gd name="adj3" fmla="val 16667"/>
            </a:avLst>
          </a:prstGeom>
          <a:solidFill>
            <a:schemeClr val="bg1"/>
          </a:solidFill>
          <a:ln w="76200">
            <a:solidFill>
              <a:srgbClr val="000080"/>
            </a:solidFill>
            <a:miter lim="800000"/>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s-ES_tradnl" altLang="en-US" dirty="0">
              <a:latin typeface="+mn-lt"/>
            </a:endParaRPr>
          </a:p>
        </p:txBody>
      </p:sp>
      <p:sp>
        <p:nvSpPr>
          <p:cNvPr id="51222" name="Rectangle 7" descr="creado&#10;"/>
          <p:cNvSpPr>
            <a:spLocks noChangeArrowheads="1"/>
          </p:cNvSpPr>
          <p:nvPr/>
        </p:nvSpPr>
        <p:spPr bwMode="auto">
          <a:xfrm>
            <a:off x="3004004" y="2314242"/>
            <a:ext cx="116265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003399"/>
                </a:solidFill>
                <a:latin typeface="+mn-lt"/>
              </a:rPr>
              <a:t>creado</a:t>
            </a:r>
          </a:p>
        </p:txBody>
      </p:sp>
      <p:sp>
        <p:nvSpPr>
          <p:cNvPr id="51223" name="Rectangle 8" descr="construido&#10;"/>
          <p:cNvSpPr>
            <a:spLocks noChangeArrowheads="1"/>
          </p:cNvSpPr>
          <p:nvPr/>
        </p:nvSpPr>
        <p:spPr bwMode="auto">
          <a:xfrm>
            <a:off x="5032376" y="2352004"/>
            <a:ext cx="1928813"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003399"/>
                </a:solidFill>
                <a:latin typeface="+mn-lt"/>
              </a:rPr>
              <a:t>construido</a:t>
            </a:r>
          </a:p>
        </p:txBody>
      </p:sp>
      <p:sp>
        <p:nvSpPr>
          <p:cNvPr id="51226" name="Rectangle 11" descr="reducido&#10;"/>
          <p:cNvSpPr>
            <a:spLocks noChangeArrowheads="1"/>
          </p:cNvSpPr>
          <p:nvPr/>
        </p:nvSpPr>
        <p:spPr bwMode="auto">
          <a:xfrm>
            <a:off x="8025343" y="2381848"/>
            <a:ext cx="1370013"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003399"/>
                </a:solidFill>
                <a:latin typeface="+mn-lt"/>
              </a:rPr>
              <a:t>reducido</a:t>
            </a:r>
          </a:p>
        </p:txBody>
      </p:sp>
      <p:sp>
        <p:nvSpPr>
          <p:cNvPr id="51230" name="Rectangle 26" descr="mejorado&#10;"/>
          <p:cNvSpPr>
            <a:spLocks noChangeArrowheads="1"/>
          </p:cNvSpPr>
          <p:nvPr/>
        </p:nvSpPr>
        <p:spPr bwMode="auto">
          <a:xfrm>
            <a:off x="3306696" y="3116429"/>
            <a:ext cx="172568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003399"/>
                </a:solidFill>
                <a:latin typeface="+mn-lt"/>
              </a:rPr>
              <a:t>mejorado</a:t>
            </a:r>
          </a:p>
        </p:txBody>
      </p:sp>
      <p:sp>
        <p:nvSpPr>
          <p:cNvPr id="51227" name="Rectangle 12" descr="incrementado&#10;"/>
          <p:cNvSpPr>
            <a:spLocks noChangeArrowheads="1"/>
          </p:cNvSpPr>
          <p:nvPr/>
        </p:nvSpPr>
        <p:spPr bwMode="auto">
          <a:xfrm>
            <a:off x="5499487" y="3109331"/>
            <a:ext cx="23128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003399"/>
                </a:solidFill>
                <a:latin typeface="+mn-lt"/>
              </a:rPr>
              <a:t>incrementado</a:t>
            </a:r>
          </a:p>
        </p:txBody>
      </p:sp>
      <p:sp>
        <p:nvSpPr>
          <p:cNvPr id="51225" name="Rectangle 10" descr="establecido&#10;"/>
          <p:cNvSpPr>
            <a:spLocks noChangeArrowheads="1"/>
          </p:cNvSpPr>
          <p:nvPr/>
        </p:nvSpPr>
        <p:spPr bwMode="auto">
          <a:xfrm>
            <a:off x="7651170" y="3088718"/>
            <a:ext cx="1860550"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003399"/>
                </a:solidFill>
                <a:latin typeface="+mn-lt"/>
              </a:rPr>
              <a:t>establecido</a:t>
            </a:r>
          </a:p>
        </p:txBody>
      </p:sp>
      <p:sp>
        <p:nvSpPr>
          <p:cNvPr id="51204" name="Rectangle 6" descr="Débil&#10;"/>
          <p:cNvSpPr>
            <a:spLocks noChangeArrowheads="1"/>
          </p:cNvSpPr>
          <p:nvPr/>
        </p:nvSpPr>
        <p:spPr bwMode="auto">
          <a:xfrm>
            <a:off x="892175" y="5074180"/>
            <a:ext cx="159702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3200" b="1" dirty="0">
                <a:latin typeface="+mn-lt"/>
              </a:rPr>
              <a:t>Débil</a:t>
            </a:r>
          </a:p>
        </p:txBody>
      </p:sp>
      <p:sp>
        <p:nvSpPr>
          <p:cNvPr id="51205" name="AutoShape 4" descr="Casilla con verbos débiles.">
            <a:extLst>
              <a:ext uri="{C183D7F6-B498-43B3-948B-1728B52AA6E4}">
                <adec:decorative xmlns:adec="http://schemas.microsoft.com/office/drawing/2017/decorative" val="0"/>
              </a:ext>
            </a:extLst>
          </p:cNvPr>
          <p:cNvSpPr>
            <a:spLocks noChangeArrowheads="1"/>
          </p:cNvSpPr>
          <p:nvPr/>
        </p:nvSpPr>
        <p:spPr bwMode="auto">
          <a:xfrm rot="10800000">
            <a:off x="2444326" y="4659636"/>
            <a:ext cx="7308851" cy="1652588"/>
          </a:xfrm>
          <a:prstGeom prst="wedgeRoundRectCallout">
            <a:avLst>
              <a:gd name="adj1" fmla="val -41671"/>
              <a:gd name="adj2" fmla="val 66667"/>
              <a:gd name="adj3" fmla="val 16667"/>
            </a:avLst>
          </a:prstGeom>
          <a:solidFill>
            <a:schemeClr val="bg1"/>
          </a:solidFill>
          <a:ln w="76200">
            <a:solidFill>
              <a:srgbClr val="800000"/>
            </a:solidFill>
            <a:miter lim="800000"/>
            <a:headEnd/>
            <a:tailEnd/>
          </a:ln>
          <a:effectLst>
            <a:outerShdw dist="53882" dir="2700000" algn="ctr" rotWithShape="0">
              <a:srgbClr val="DADADA"/>
            </a:outerShdw>
          </a:effectLst>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s-ES_tradnl" altLang="en-US" sz="2400" dirty="0">
              <a:latin typeface="+mn-lt"/>
            </a:endParaRPr>
          </a:p>
        </p:txBody>
      </p:sp>
      <p:sp>
        <p:nvSpPr>
          <p:cNvPr id="51206" name="Rectangle 15" descr="coordinar&#10;"/>
          <p:cNvSpPr>
            <a:spLocks noChangeArrowheads="1"/>
          </p:cNvSpPr>
          <p:nvPr/>
        </p:nvSpPr>
        <p:spPr bwMode="auto">
          <a:xfrm>
            <a:off x="2723614" y="4700058"/>
            <a:ext cx="141500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coordinar</a:t>
            </a:r>
          </a:p>
        </p:txBody>
      </p:sp>
      <p:sp>
        <p:nvSpPr>
          <p:cNvPr id="51207" name="Rectangle 16" descr="participar&#10;"/>
          <p:cNvSpPr>
            <a:spLocks noChangeArrowheads="1"/>
          </p:cNvSpPr>
          <p:nvPr/>
        </p:nvSpPr>
        <p:spPr bwMode="auto">
          <a:xfrm>
            <a:off x="4896267" y="4779434"/>
            <a:ext cx="142507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participar</a:t>
            </a:r>
          </a:p>
        </p:txBody>
      </p:sp>
      <p:sp>
        <p:nvSpPr>
          <p:cNvPr id="51214" name="Rectangle 23" descr="organizar&#10;"/>
          <p:cNvSpPr>
            <a:spLocks noChangeArrowheads="1"/>
          </p:cNvSpPr>
          <p:nvPr/>
        </p:nvSpPr>
        <p:spPr bwMode="auto">
          <a:xfrm>
            <a:off x="7165145" y="4669897"/>
            <a:ext cx="136902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organizar</a:t>
            </a:r>
          </a:p>
        </p:txBody>
      </p:sp>
      <p:sp>
        <p:nvSpPr>
          <p:cNvPr id="51208" name="Rectangle 17" descr="contribuir&#10;"/>
          <p:cNvSpPr>
            <a:spLocks noChangeArrowheads="1"/>
          </p:cNvSpPr>
          <p:nvPr/>
        </p:nvSpPr>
        <p:spPr bwMode="auto">
          <a:xfrm>
            <a:off x="4371850" y="5287645"/>
            <a:ext cx="144635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contribuir</a:t>
            </a:r>
          </a:p>
        </p:txBody>
      </p:sp>
      <p:sp>
        <p:nvSpPr>
          <p:cNvPr id="51210" name="Rectangle 19" descr="apoyar&#10;"/>
          <p:cNvSpPr>
            <a:spLocks noChangeArrowheads="1"/>
          </p:cNvSpPr>
          <p:nvPr/>
        </p:nvSpPr>
        <p:spPr bwMode="auto">
          <a:xfrm>
            <a:off x="6821312" y="5142665"/>
            <a:ext cx="106914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apoyar</a:t>
            </a:r>
          </a:p>
        </p:txBody>
      </p:sp>
      <p:sp>
        <p:nvSpPr>
          <p:cNvPr id="51215" name="Rectangle 24" descr="orientar&#10;"/>
          <p:cNvSpPr>
            <a:spLocks noChangeArrowheads="1"/>
          </p:cNvSpPr>
          <p:nvPr/>
        </p:nvSpPr>
        <p:spPr bwMode="auto">
          <a:xfrm>
            <a:off x="8133073" y="5168147"/>
            <a:ext cx="121879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orientar</a:t>
            </a:r>
          </a:p>
        </p:txBody>
      </p:sp>
      <p:sp>
        <p:nvSpPr>
          <p:cNvPr id="51212" name="Rectangle 21" descr="colaborar&#10;"/>
          <p:cNvSpPr>
            <a:spLocks noChangeArrowheads="1"/>
          </p:cNvSpPr>
          <p:nvPr/>
        </p:nvSpPr>
        <p:spPr bwMode="auto">
          <a:xfrm>
            <a:off x="3072288" y="5648325"/>
            <a:ext cx="139923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colaborar</a:t>
            </a:r>
          </a:p>
        </p:txBody>
      </p:sp>
      <p:sp>
        <p:nvSpPr>
          <p:cNvPr id="51209" name="Rectangle 18" descr="asistir&#10;"/>
          <p:cNvSpPr>
            <a:spLocks noChangeArrowheads="1"/>
          </p:cNvSpPr>
          <p:nvPr/>
        </p:nvSpPr>
        <p:spPr bwMode="auto">
          <a:xfrm>
            <a:off x="6523341" y="5732992"/>
            <a:ext cx="94872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asistir</a:t>
            </a:r>
          </a:p>
        </p:txBody>
      </p:sp>
      <p:sp>
        <p:nvSpPr>
          <p:cNvPr id="51211" name="Rectangle 20" descr="integrar&#10;"/>
          <p:cNvSpPr>
            <a:spLocks noChangeArrowheads="1"/>
          </p:cNvSpPr>
          <p:nvPr/>
        </p:nvSpPr>
        <p:spPr bwMode="auto">
          <a:xfrm>
            <a:off x="7885984" y="5714454"/>
            <a:ext cx="119205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s-ES_tradnl" altLang="en-US" sz="2400" b="1" dirty="0">
                <a:solidFill>
                  <a:srgbClr val="800000"/>
                </a:solidFill>
                <a:latin typeface="+mn-lt"/>
              </a:rPr>
              <a:t>integrar</a:t>
            </a:r>
          </a:p>
        </p:txBody>
      </p:sp>
      <p:sp>
        <p:nvSpPr>
          <p:cNvPr id="27" name="Footer Placeholder 2">
            <a:extLst>
              <a:ext uri="{FF2B5EF4-FFF2-40B4-BE49-F238E27FC236}">
                <a16:creationId xmlns:a16="http://schemas.microsoft.com/office/drawing/2014/main" id="{7D2534AE-48C8-4BDB-B2A4-71D11493B1B6}"/>
              </a:ext>
            </a:extLst>
          </p:cNvPr>
          <p:cNvSpPr>
            <a:spLocks noGrp="1"/>
          </p:cNvSpPr>
          <p:nvPr>
            <p:ph type="ftr" sz="quarter" idx="11"/>
          </p:nvPr>
        </p:nvSpPr>
        <p:spPr>
          <a:xfrm>
            <a:off x="-34665" y="6513716"/>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810412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descr="Diapositiva 31: Características de Declaraciones de Resultados Contundentes"/>
          <p:cNvSpPr txBox="1">
            <a:spLocks noGrp="1" noChangeArrowheads="1"/>
          </p:cNvSpPr>
          <p:nvPr>
            <p:ph type="title" idx="4294967295"/>
          </p:nvPr>
        </p:nvSpPr>
        <p:spPr bwMode="auto">
          <a:xfrm>
            <a:off x="647674" y="212543"/>
            <a:ext cx="10973712" cy="11515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Características de Declaraciones de Resultados Contundentes</a:t>
            </a:r>
          </a:p>
        </p:txBody>
      </p:sp>
      <p:sp>
        <p:nvSpPr>
          <p:cNvPr id="7" name="TextBox 6" descr="Unidimensional &#10;Uni-nivel&#10;Preciso &#10;Cuantificable&#10;">
            <a:extLst>
              <a:ext uri="{FF2B5EF4-FFF2-40B4-BE49-F238E27FC236}">
                <a16:creationId xmlns:a16="http://schemas.microsoft.com/office/drawing/2014/main" id="{1C27B121-2E62-4EF2-B366-1DDCBE0197F7}"/>
              </a:ext>
            </a:extLst>
          </p:cNvPr>
          <p:cNvSpPr txBox="1"/>
          <p:nvPr/>
        </p:nvSpPr>
        <p:spPr>
          <a:xfrm>
            <a:off x="647673" y="1519156"/>
            <a:ext cx="5139977" cy="3330464"/>
          </a:xfrm>
          <a:prstGeom prst="rect">
            <a:avLst/>
          </a:prstGeom>
          <a:noFill/>
        </p:spPr>
        <p:txBody>
          <a:bodyPr wrap="square">
            <a:spAutoFit/>
          </a:bodyPr>
          <a:lstStyle/>
          <a:p>
            <a:pPr marL="1031875" indent="-635000">
              <a:lnSpc>
                <a:spcPct val="150000"/>
              </a:lnSpc>
              <a:buClr>
                <a:srgbClr val="336699"/>
              </a:buClr>
              <a:buSzPct val="125000"/>
              <a:buFont typeface="Wingdings" panose="05000000000000000000" pitchFamily="2" charset="2"/>
              <a:buChar char="ü"/>
            </a:pPr>
            <a:r>
              <a:rPr lang="es-ES_tradnl" altLang="en-US" sz="3600" dirty="0">
                <a:solidFill>
                  <a:schemeClr val="tx1"/>
                </a:solidFill>
              </a:rPr>
              <a:t>Unidimensional </a:t>
            </a:r>
          </a:p>
          <a:p>
            <a:pPr marL="1031875" indent="-635000">
              <a:lnSpc>
                <a:spcPct val="150000"/>
              </a:lnSpc>
              <a:buClr>
                <a:srgbClr val="336699"/>
              </a:buClr>
              <a:buSzPct val="125000"/>
              <a:buFont typeface="Wingdings" panose="05000000000000000000" pitchFamily="2" charset="2"/>
              <a:buChar char="ü"/>
            </a:pPr>
            <a:r>
              <a:rPr lang="es-ES_tradnl" altLang="en-US" sz="3600" dirty="0">
                <a:solidFill>
                  <a:schemeClr val="tx1"/>
                </a:solidFill>
              </a:rPr>
              <a:t>Uni-nivel</a:t>
            </a:r>
          </a:p>
          <a:p>
            <a:pPr marL="1031875" indent="-635000">
              <a:lnSpc>
                <a:spcPct val="150000"/>
              </a:lnSpc>
              <a:buClr>
                <a:srgbClr val="336699"/>
              </a:buClr>
              <a:buSzPct val="125000"/>
              <a:buFont typeface="Wingdings" panose="05000000000000000000" pitchFamily="2" charset="2"/>
              <a:buChar char="ü"/>
            </a:pPr>
            <a:r>
              <a:rPr lang="es-ES_tradnl" altLang="en-US" sz="3600" dirty="0">
                <a:solidFill>
                  <a:schemeClr val="tx1"/>
                </a:solidFill>
              </a:rPr>
              <a:t>Preciso </a:t>
            </a:r>
          </a:p>
          <a:p>
            <a:pPr marL="1031875" indent="-635000">
              <a:lnSpc>
                <a:spcPct val="150000"/>
              </a:lnSpc>
              <a:buClr>
                <a:srgbClr val="336699"/>
              </a:buClr>
              <a:buSzPct val="125000"/>
              <a:buFont typeface="Wingdings" panose="05000000000000000000" pitchFamily="2" charset="2"/>
              <a:buChar char="ü"/>
            </a:pPr>
            <a:r>
              <a:rPr lang="es-ES_tradnl" altLang="en-US" sz="3600" dirty="0">
                <a:solidFill>
                  <a:schemeClr val="tx1"/>
                </a:solidFill>
              </a:rPr>
              <a:t>Cuantificable</a:t>
            </a:r>
          </a:p>
        </p:txBody>
      </p:sp>
      <p:sp>
        <p:nvSpPr>
          <p:cNvPr id="8" name="TextBox 7" descr="*Otros criterios comúnmente usados, incluyen ECARDL y ECARDLER: &#10;Específico, Cuantificable, Alcanzable, Razonable, Duración Limitada, Evaluado y Revisado. &#10;">
            <a:extLst>
              <a:ext uri="{FF2B5EF4-FFF2-40B4-BE49-F238E27FC236}">
                <a16:creationId xmlns:a16="http://schemas.microsoft.com/office/drawing/2014/main" id="{BA543BC3-D8E5-47ED-8C52-DB38FCC6AF80}"/>
              </a:ext>
            </a:extLst>
          </p:cNvPr>
          <p:cNvSpPr txBox="1"/>
          <p:nvPr/>
        </p:nvSpPr>
        <p:spPr>
          <a:xfrm>
            <a:off x="863600" y="5114471"/>
            <a:ext cx="10375148" cy="707886"/>
          </a:xfrm>
          <a:prstGeom prst="rect">
            <a:avLst/>
          </a:prstGeom>
          <a:ln w="28575"/>
        </p:spPr>
        <p:style>
          <a:lnRef idx="2">
            <a:schemeClr val="accent5"/>
          </a:lnRef>
          <a:fillRef idx="1">
            <a:schemeClr val="lt1"/>
          </a:fillRef>
          <a:effectRef idx="0">
            <a:schemeClr val="accent5"/>
          </a:effectRef>
          <a:fontRef idx="minor">
            <a:schemeClr val="dk1"/>
          </a:fontRef>
        </p:style>
        <p:txBody>
          <a:bodyPr wrap="none" rtlCol="0">
            <a:spAutoFit/>
          </a:bodyPr>
          <a:lstStyle/>
          <a:p>
            <a:r>
              <a:rPr lang="es-ES_tradnl" altLang="en-US" sz="2000" dirty="0">
                <a:solidFill>
                  <a:srgbClr val="000000"/>
                </a:solidFill>
                <a:ea typeface="ＭＳ Ｐゴシック" pitchFamily="34" charset="-128"/>
              </a:rPr>
              <a:t>*Otros criterios comúnmente usados, incluyen ECARDL y ECARDLER: </a:t>
            </a:r>
          </a:p>
          <a:p>
            <a:pPr marL="914400" lvl="1" indent="-457200">
              <a:buFont typeface="Wingdings" panose="05000000000000000000" pitchFamily="2" charset="2"/>
              <a:buChar char="ü"/>
            </a:pPr>
            <a:r>
              <a:rPr lang="es-ES_tradnl" sz="2000" b="1" dirty="0"/>
              <a:t>E</a:t>
            </a:r>
            <a:r>
              <a:rPr lang="es-ES_tradnl" sz="2000" dirty="0"/>
              <a:t>specífico, </a:t>
            </a:r>
            <a:r>
              <a:rPr lang="es-ES_tradnl" sz="2000" b="1" dirty="0"/>
              <a:t>C</a:t>
            </a:r>
            <a:r>
              <a:rPr lang="es-ES_tradnl" sz="2000" dirty="0"/>
              <a:t>uantificable, </a:t>
            </a:r>
            <a:r>
              <a:rPr lang="es-ES_tradnl" sz="2000" b="1" dirty="0"/>
              <a:t>A</a:t>
            </a:r>
            <a:r>
              <a:rPr lang="es-ES_tradnl" sz="2000" dirty="0"/>
              <a:t>lcanzable, </a:t>
            </a:r>
            <a:r>
              <a:rPr lang="es-ES_tradnl" sz="2000" b="1" dirty="0"/>
              <a:t>R</a:t>
            </a:r>
            <a:r>
              <a:rPr lang="es-ES_tradnl" sz="2000" dirty="0"/>
              <a:t>azonable, </a:t>
            </a:r>
            <a:r>
              <a:rPr lang="es-ES_tradnl" sz="2000" b="1" dirty="0"/>
              <a:t>D</a:t>
            </a:r>
            <a:r>
              <a:rPr lang="es-ES_tradnl" sz="2000" dirty="0"/>
              <a:t>uración </a:t>
            </a:r>
            <a:r>
              <a:rPr lang="es-ES_tradnl" sz="2000" b="1" dirty="0"/>
              <a:t>L</a:t>
            </a:r>
            <a:r>
              <a:rPr lang="es-ES_tradnl" sz="2000" dirty="0"/>
              <a:t>imitada, </a:t>
            </a:r>
            <a:r>
              <a:rPr lang="es-ES_tradnl" sz="2000" b="1" dirty="0"/>
              <a:t>E</a:t>
            </a:r>
            <a:r>
              <a:rPr lang="es-ES_tradnl" sz="2000" dirty="0"/>
              <a:t>valuado y </a:t>
            </a:r>
            <a:r>
              <a:rPr lang="es-ES_tradnl" sz="2000" b="1" dirty="0"/>
              <a:t>R</a:t>
            </a:r>
            <a:r>
              <a:rPr lang="es-ES_tradnl" sz="2000" dirty="0"/>
              <a:t>evisado. </a:t>
            </a:r>
          </a:p>
        </p:txBody>
      </p:sp>
      <p:sp>
        <p:nvSpPr>
          <p:cNvPr id="5" name="Footer Placeholder 2">
            <a:extLst>
              <a:ext uri="{FF2B5EF4-FFF2-40B4-BE49-F238E27FC236}">
                <a16:creationId xmlns:a16="http://schemas.microsoft.com/office/drawing/2014/main" id="{57E3AA2F-0174-4BFC-BB09-0AC2F2FFA0F8}"/>
              </a:ext>
            </a:extLst>
          </p:cNvPr>
          <p:cNvSpPr txBox="1">
            <a:spLocks/>
          </p:cNvSpPr>
          <p:nvPr/>
        </p:nvSpPr>
        <p:spPr>
          <a:xfrm>
            <a:off x="-34665" y="635962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57346" name="Slide Number Placeholder 1"/>
          <p:cNvSpPr>
            <a:spLocks noGrp="1"/>
          </p:cNvSpPr>
          <p:nvPr>
            <p:ph type="sldNum" sz="quarter" idx="11"/>
          </p:nvPr>
        </p:nvSpPr>
        <p:spPr bwMode="auto">
          <a:xfrm>
            <a:off x="9829800" y="6370639"/>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71002F28-DB2E-49AB-BC2A-F4B9A13008E2}" type="slidenum">
              <a:rPr lang="es-ES_tradnl" altLang="en-US" sz="1200" smtClean="0">
                <a:solidFill>
                  <a:srgbClr val="000099"/>
                </a:solidFill>
                <a:latin typeface="Arial" pitchFamily="34" charset="0"/>
                <a:ea typeface="ＭＳ Ｐゴシック" pitchFamily="34" charset="-128"/>
              </a:rPr>
              <a:pPr>
                <a:spcBef>
                  <a:spcPct val="0"/>
                </a:spcBef>
                <a:buFontTx/>
                <a:buNone/>
              </a:pPr>
              <a:t>31</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42381164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2: Declaraciones de Resultados Uni-Dimensionales&#10;&#10;">
            <a:extLst>
              <a:ext uri="{FF2B5EF4-FFF2-40B4-BE49-F238E27FC236}">
                <a16:creationId xmlns:a16="http://schemas.microsoft.com/office/drawing/2014/main" id="{D25FF138-D5E6-4B70-A0EA-EC38495A922E}"/>
              </a:ext>
            </a:extLst>
          </p:cNvPr>
          <p:cNvSpPr>
            <a:spLocks noGrp="1"/>
          </p:cNvSpPr>
          <p:nvPr>
            <p:ph type="title"/>
          </p:nvPr>
        </p:nvSpPr>
        <p:spPr>
          <a:xfrm>
            <a:off x="499534" y="805392"/>
            <a:ext cx="10515600" cy="413808"/>
          </a:xfrm>
        </p:spPr>
        <p:txBody>
          <a:bodyPr>
            <a:normAutofit fontScale="90000"/>
          </a:bodyPr>
          <a:lstStyle/>
          <a:p>
            <a:r>
              <a:rPr lang="es-ES_tradnl" altLang="en-US" dirty="0"/>
              <a:t>Declaraciones de Resultados </a:t>
            </a:r>
            <a:r>
              <a:rPr lang="es-ES_tradnl" altLang="en-US" sz="4400" dirty="0" err="1">
                <a:solidFill>
                  <a:schemeClr val="accent2"/>
                </a:solidFill>
                <a:ea typeface="+mj-ea"/>
                <a:cs typeface="+mj-cs"/>
              </a:rPr>
              <a:t>Uni</a:t>
            </a:r>
            <a:r>
              <a:rPr lang="es-ES_tradnl" altLang="en-US" sz="4400" dirty="0">
                <a:solidFill>
                  <a:schemeClr val="accent2"/>
                </a:solidFill>
                <a:ea typeface="+mj-ea"/>
                <a:cs typeface="+mj-cs"/>
              </a:rPr>
              <a:t>-Dimensionales</a:t>
            </a:r>
            <a:endParaRPr lang="es-ES_tradnl" dirty="0"/>
          </a:p>
        </p:txBody>
      </p:sp>
      <p:sp>
        <p:nvSpPr>
          <p:cNvPr id="52228" name="Rectangle 3" descr="Las declaraciones de resultados solo deben describir un cambio deseado.&#10;ESTO NO: Nuevas políticas y normas sobre el trabajo de menores promulgadas y la capacidad del Ministerio del Trabajo fortalecida.&#10;ESTO SÍ: Dos resultados: (1) Promulgó nuevas políticas y normas sobre el trabajo de menores. (2) Capacidad del Ministerio del Trabajo Fortalecida.&#10;"/>
          <p:cNvSpPr>
            <a:spLocks noGrp="1" noChangeArrowheads="1"/>
          </p:cNvSpPr>
          <p:nvPr>
            <p:ph type="body" idx="1"/>
          </p:nvPr>
        </p:nvSpPr>
        <p:spPr>
          <a:xfrm>
            <a:off x="584790" y="1431852"/>
            <a:ext cx="10799489" cy="3347819"/>
          </a:xfrm>
        </p:spPr>
        <p:txBody>
          <a:bodyPr vert="horz" lIns="92075" tIns="46038" rIns="92075" bIns="46038" rtlCol="0">
            <a:normAutofit fontScale="92500"/>
          </a:bodyPr>
          <a:lstStyle/>
          <a:p>
            <a:pPr marL="0" indent="0">
              <a:spcBef>
                <a:spcPct val="0"/>
              </a:spcBef>
              <a:spcAft>
                <a:spcPct val="50000"/>
              </a:spcAft>
              <a:buNone/>
            </a:pPr>
            <a:r>
              <a:rPr lang="es-ES_tradnl" altLang="en-US" b="1" dirty="0">
                <a:solidFill>
                  <a:schemeClr val="tx1">
                    <a:lumMod val="75000"/>
                    <a:lumOff val="25000"/>
                  </a:schemeClr>
                </a:solidFill>
                <a:ea typeface="ＭＳ Ｐゴシック" panose="020B0600070205080204" pitchFamily="34" charset="-128"/>
              </a:rPr>
              <a:t>Las declaraciones de resultados solo deben describir un cambio deseado.</a:t>
            </a:r>
          </a:p>
          <a:p>
            <a:pPr marL="457200" lvl="1" indent="0">
              <a:lnSpc>
                <a:spcPct val="110000"/>
              </a:lnSpc>
              <a:spcBef>
                <a:spcPct val="20000"/>
              </a:spcBef>
              <a:spcAft>
                <a:spcPct val="50000"/>
              </a:spcAft>
              <a:buSzPct val="75000"/>
              <a:buNone/>
              <a:defRPr/>
            </a:pPr>
            <a:r>
              <a:rPr lang="es-ES_tradnl" sz="2800" b="1" dirty="0">
                <a:solidFill>
                  <a:srgbClr val="800000"/>
                </a:solidFill>
                <a:latin typeface="+mj-lt"/>
                <a:ea typeface="MS PGothic" pitchFamily="34" charset="-128"/>
              </a:rPr>
              <a:t>ESTO NO: Nuevas políticas y normas sobre el trabajo de menores promulgadas y la capacidad del Ministerio del Trabajo fortalecida.</a:t>
            </a:r>
          </a:p>
          <a:p>
            <a:pPr marL="457200" lvl="1" indent="0">
              <a:lnSpc>
                <a:spcPct val="110000"/>
              </a:lnSpc>
              <a:spcBef>
                <a:spcPct val="20000"/>
              </a:spcBef>
              <a:spcAft>
                <a:spcPct val="50000"/>
              </a:spcAft>
              <a:buSzPct val="75000"/>
              <a:buNone/>
              <a:defRPr/>
            </a:pPr>
            <a:r>
              <a:rPr lang="es-ES_tradnl" sz="2800" b="1" dirty="0">
                <a:solidFill>
                  <a:srgbClr val="000099"/>
                </a:solidFill>
                <a:latin typeface="+mj-lt"/>
                <a:ea typeface="MS PGothic" pitchFamily="34" charset="-128"/>
              </a:rPr>
              <a:t>ESTO SÍ: Dos resultados: (1) Promulgó nuevas políticas y normas sobre el trabajo de menores. (2) Capacidad del Ministerio del Trabajo Fortalecida.</a:t>
            </a:r>
          </a:p>
        </p:txBody>
      </p:sp>
      <p:pic>
        <p:nvPicPr>
          <p:cNvPr id="6" name="Graphic 5" descr="Pulgar que apunta hacia abajo.">
            <a:extLst>
              <a:ext uri="{FF2B5EF4-FFF2-40B4-BE49-F238E27FC236}">
                <a16:creationId xmlns:a16="http://schemas.microsoft.com/office/drawing/2014/main" id="{A6C182E7-07A6-4EA7-B4A0-DE516795F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993" y="2159928"/>
            <a:ext cx="556015" cy="556015"/>
          </a:xfrm>
          <a:prstGeom prst="rect">
            <a:avLst/>
          </a:prstGeom>
        </p:spPr>
      </p:pic>
      <p:pic>
        <p:nvPicPr>
          <p:cNvPr id="8" name="Graphic 7" descr="Pulgar que apunta hacia arriba.">
            <a:extLst>
              <a:ext uri="{FF2B5EF4-FFF2-40B4-BE49-F238E27FC236}">
                <a16:creationId xmlns:a16="http://schemas.microsoft.com/office/drawing/2014/main" id="{EA9E775F-2697-4D71-9874-A9997887F3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198" y="3170521"/>
            <a:ext cx="590338" cy="590338"/>
          </a:xfrm>
          <a:prstGeom prst="rect">
            <a:avLst/>
          </a:prstGeom>
        </p:spPr>
      </p:pic>
      <p:sp>
        <p:nvSpPr>
          <p:cNvPr id="5" name="Footer Placeholder 2">
            <a:extLst>
              <a:ext uri="{FF2B5EF4-FFF2-40B4-BE49-F238E27FC236}">
                <a16:creationId xmlns:a16="http://schemas.microsoft.com/office/drawing/2014/main" id="{648316E6-7CFD-427F-89BB-30E7B61ED65C}"/>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6524503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3: Declaraciones de Resultados Uni-nivel&#10;&#10;">
            <a:extLst>
              <a:ext uri="{FF2B5EF4-FFF2-40B4-BE49-F238E27FC236}">
                <a16:creationId xmlns:a16="http://schemas.microsoft.com/office/drawing/2014/main" id="{E5ADEFC0-1C2B-4E1A-9AA8-203CAB7ADCBB}"/>
              </a:ext>
            </a:extLst>
          </p:cNvPr>
          <p:cNvSpPr>
            <a:spLocks noGrp="1"/>
          </p:cNvSpPr>
          <p:nvPr>
            <p:ph type="title"/>
          </p:nvPr>
        </p:nvSpPr>
        <p:spPr>
          <a:xfrm>
            <a:off x="613921" y="571090"/>
            <a:ext cx="10515600" cy="791180"/>
          </a:xfrm>
        </p:spPr>
        <p:txBody>
          <a:bodyPr>
            <a:normAutofit/>
          </a:bodyPr>
          <a:lstStyle/>
          <a:p>
            <a:r>
              <a:rPr lang="es-ES_tradnl" altLang="en-US" sz="4400" dirty="0">
                <a:solidFill>
                  <a:schemeClr val="accent2"/>
                </a:solidFill>
                <a:ea typeface="+mj-ea"/>
                <a:cs typeface="+mj-cs"/>
              </a:rPr>
              <a:t>Declaraciones de Resultados </a:t>
            </a:r>
            <a:r>
              <a:rPr lang="es-ES_tradnl" altLang="en-US" sz="4400" dirty="0" err="1">
                <a:solidFill>
                  <a:schemeClr val="accent2"/>
                </a:solidFill>
                <a:ea typeface="+mj-ea"/>
                <a:cs typeface="+mj-cs"/>
              </a:rPr>
              <a:t>Uni-nivel</a:t>
            </a:r>
            <a:endParaRPr lang="es-ES_tradnl" dirty="0"/>
          </a:p>
        </p:txBody>
      </p:sp>
      <p:sp>
        <p:nvSpPr>
          <p:cNvPr id="53251" name="Rectangle 3" descr="No existen las relaciones causa y efecto en una declaración de resultados&#10;ESTO NO: Desempeño estudiantil mejorado a través de clases más efectivas. &#10;ESTO SÍ: Dos Objetivos: (1) Desempeño estudiantil mejorado y, en un nivel más bajo, (2) Clases más efectivas.&#10;EVITAR:  “ A través…,” “a fin de…,” “como resultado de…,” “de modo que…,” y otras palabras o frases similares en las declaraciones de resultados.&#10;"/>
          <p:cNvSpPr>
            <a:spLocks noGrp="1" noChangeArrowheads="1"/>
          </p:cNvSpPr>
          <p:nvPr>
            <p:ph type="body" idx="1"/>
          </p:nvPr>
        </p:nvSpPr>
        <p:spPr>
          <a:xfrm>
            <a:off x="890472" y="1399962"/>
            <a:ext cx="10637520" cy="4460875"/>
          </a:xfrm>
        </p:spPr>
        <p:txBody>
          <a:bodyPr vert="horz" lIns="92075" tIns="46038" rIns="92075" bIns="46038" rtlCol="0">
            <a:normAutofit/>
          </a:bodyPr>
          <a:lstStyle/>
          <a:p>
            <a:pPr marL="0" indent="0">
              <a:spcBef>
                <a:spcPct val="0"/>
              </a:spcBef>
              <a:spcAft>
                <a:spcPct val="50000"/>
              </a:spcAft>
              <a:buNone/>
              <a:defRPr/>
            </a:pPr>
            <a:r>
              <a:rPr lang="es-ES_tradnl" b="1" dirty="0">
                <a:ea typeface="ＭＳ Ｐゴシック" panose="020B0600070205080204" pitchFamily="34" charset="-128"/>
              </a:rPr>
              <a:t>No existen las relaciones causa y efecto en una declaración de resultados</a:t>
            </a:r>
          </a:p>
          <a:p>
            <a:pPr marL="0" indent="0" eaLnBrk="1" hangingPunct="1">
              <a:spcBef>
                <a:spcPct val="0"/>
              </a:spcBef>
              <a:spcAft>
                <a:spcPct val="50000"/>
              </a:spcAft>
              <a:buNone/>
              <a:defRPr/>
            </a:pPr>
            <a:r>
              <a:rPr lang="es-ES_tradnl" b="1" dirty="0">
                <a:solidFill>
                  <a:srgbClr val="800000"/>
                </a:solidFill>
                <a:latin typeface="+mj-lt"/>
                <a:ea typeface="MS PGothic" pitchFamily="34" charset="-128"/>
              </a:rPr>
              <a:t>ESTO NO: Desempeño estudiantil mejorado a través de clases más efectivas. </a:t>
            </a:r>
          </a:p>
          <a:p>
            <a:pPr marL="0" indent="0" eaLnBrk="1" hangingPunct="1">
              <a:spcAft>
                <a:spcPct val="50000"/>
              </a:spcAft>
              <a:buNone/>
              <a:defRPr/>
            </a:pPr>
            <a:r>
              <a:rPr lang="es-ES_tradnl" b="1" dirty="0">
                <a:solidFill>
                  <a:srgbClr val="000099"/>
                </a:solidFill>
                <a:latin typeface="+mj-lt"/>
                <a:ea typeface="MS PGothic" pitchFamily="34" charset="-128"/>
              </a:rPr>
              <a:t>ESTO SÍ: Dos Objetivos: (1) Desempeño estudiantil mejorado y, en un nivel más bajo, (2) Clases más efectivas.</a:t>
            </a:r>
            <a:endParaRPr lang="es-ES_tradnl" sz="1100" dirty="0">
              <a:solidFill>
                <a:srgbClr val="000099"/>
              </a:solidFill>
              <a:ea typeface="ＭＳ Ｐゴシック" panose="020B0600070205080204" pitchFamily="34" charset="-128"/>
            </a:endParaRPr>
          </a:p>
          <a:p>
            <a:pPr marL="0" indent="0">
              <a:spcAft>
                <a:spcPct val="50000"/>
              </a:spcAft>
              <a:buNone/>
              <a:defRPr/>
            </a:pPr>
            <a:r>
              <a:rPr lang="es-ES_tradnl" b="1" dirty="0">
                <a:ea typeface="ＭＳ Ｐゴシック" panose="020B0600070205080204" pitchFamily="34" charset="-128"/>
              </a:rPr>
              <a:t>EVITAR:  </a:t>
            </a:r>
            <a:r>
              <a:rPr lang="es-ES_tradnl" dirty="0">
                <a:ea typeface="ＭＳ Ｐゴシック" panose="020B0600070205080204" pitchFamily="34" charset="-128"/>
              </a:rPr>
              <a:t>“</a:t>
            </a:r>
            <a:r>
              <a:rPr lang="es-ES_tradnl" u="sng" dirty="0">
                <a:ea typeface="ＭＳ Ｐゴシック" panose="020B0600070205080204" pitchFamily="34" charset="-128"/>
              </a:rPr>
              <a:t> A través</a:t>
            </a:r>
            <a:r>
              <a:rPr lang="es-ES_tradnl" dirty="0">
                <a:ea typeface="ＭＳ Ｐゴシック" panose="020B0600070205080204" pitchFamily="34" charset="-128"/>
              </a:rPr>
              <a:t>…,” “</a:t>
            </a:r>
            <a:r>
              <a:rPr lang="es-ES_tradnl" u="sng" dirty="0">
                <a:ea typeface="ＭＳ Ｐゴシック" panose="020B0600070205080204" pitchFamily="34" charset="-128"/>
              </a:rPr>
              <a:t>a fin de</a:t>
            </a:r>
            <a:r>
              <a:rPr lang="es-ES_tradnl" dirty="0">
                <a:ea typeface="ＭＳ Ｐゴシック" panose="020B0600070205080204" pitchFamily="34" charset="-128"/>
              </a:rPr>
              <a:t>…,” “</a:t>
            </a:r>
            <a:r>
              <a:rPr lang="es-ES_tradnl" u="sng" dirty="0">
                <a:ea typeface="ＭＳ Ｐゴシック" panose="020B0600070205080204" pitchFamily="34" charset="-128"/>
              </a:rPr>
              <a:t>como resultado de</a:t>
            </a:r>
            <a:r>
              <a:rPr lang="es-ES_tradnl" dirty="0">
                <a:ea typeface="ＭＳ Ｐゴシック" panose="020B0600070205080204" pitchFamily="34" charset="-128"/>
              </a:rPr>
              <a:t>…,” “</a:t>
            </a:r>
            <a:r>
              <a:rPr lang="es-ES_tradnl" u="sng" dirty="0">
                <a:ea typeface="ＭＳ Ｐゴシック" panose="020B0600070205080204" pitchFamily="34" charset="-128"/>
              </a:rPr>
              <a:t>de modo que</a:t>
            </a:r>
            <a:r>
              <a:rPr lang="es-ES_tradnl" dirty="0">
                <a:ea typeface="ＭＳ Ｐゴシック" panose="020B0600070205080204" pitchFamily="34" charset="-128"/>
              </a:rPr>
              <a:t>…,” y otras palabras o frases similares en las declaraciones de resultados.</a:t>
            </a:r>
          </a:p>
        </p:txBody>
      </p:sp>
      <p:pic>
        <p:nvPicPr>
          <p:cNvPr id="7" name="Graphic 6" descr="Pulgar que apunta hacia abajo.">
            <a:extLst>
              <a:ext uri="{FF2B5EF4-FFF2-40B4-BE49-F238E27FC236}">
                <a16:creationId xmlns:a16="http://schemas.microsoft.com/office/drawing/2014/main" id="{E35DC26E-8E6F-4246-8BD6-7ACEDDCC9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367" y="2094302"/>
            <a:ext cx="556015" cy="556015"/>
          </a:xfrm>
          <a:prstGeom prst="rect">
            <a:avLst/>
          </a:prstGeom>
        </p:spPr>
      </p:pic>
      <p:pic>
        <p:nvPicPr>
          <p:cNvPr id="6" name="Graphic 5" descr="Pulgar que apunta hacia arriba.">
            <a:extLst>
              <a:ext uri="{FF2B5EF4-FFF2-40B4-BE49-F238E27FC236}">
                <a16:creationId xmlns:a16="http://schemas.microsoft.com/office/drawing/2014/main" id="{35AF37F1-46CD-468F-8E3A-DD655D16BA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368" y="3199472"/>
            <a:ext cx="590338" cy="590338"/>
          </a:xfrm>
          <a:prstGeom prst="rect">
            <a:avLst/>
          </a:prstGeom>
        </p:spPr>
      </p:pic>
      <p:sp>
        <p:nvSpPr>
          <p:cNvPr id="5" name="Footer Placeholder 2">
            <a:extLst>
              <a:ext uri="{FF2B5EF4-FFF2-40B4-BE49-F238E27FC236}">
                <a16:creationId xmlns:a16="http://schemas.microsoft.com/office/drawing/2014/main" id="{624D6F11-6A0E-4594-BC3E-6C18AB1AB5A9}"/>
              </a:ext>
            </a:extLst>
          </p:cNvPr>
          <p:cNvSpPr>
            <a:spLocks noGrp="1"/>
          </p:cNvSpPr>
          <p:nvPr>
            <p:ph type="ftr" sz="quarter" idx="11"/>
          </p:nvPr>
        </p:nvSpPr>
        <p:spPr>
          <a:xfrm>
            <a:off x="-34665" y="625294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093492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animEffect transition="in" filter="fade">
                                      <p:cBhvr>
                                        <p:cTn id="7"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descr="Diapositiva 34: Declaraciones de Resultados Precisos&#10;&#10;">
            <a:extLst>
              <a:ext uri="{FF2B5EF4-FFF2-40B4-BE49-F238E27FC236}">
                <a16:creationId xmlns:a16="http://schemas.microsoft.com/office/drawing/2014/main" id="{B0CC8D6F-B001-4F80-A336-B207133E0AD7}"/>
              </a:ext>
            </a:extLst>
          </p:cNvPr>
          <p:cNvSpPr>
            <a:spLocks noGrp="1"/>
          </p:cNvSpPr>
          <p:nvPr>
            <p:ph type="title"/>
          </p:nvPr>
        </p:nvSpPr>
        <p:spPr>
          <a:xfrm>
            <a:off x="435934" y="411693"/>
            <a:ext cx="10426799" cy="775322"/>
          </a:xfrm>
        </p:spPr>
        <p:txBody>
          <a:bodyPr>
            <a:normAutofit/>
          </a:bodyPr>
          <a:lstStyle/>
          <a:p>
            <a:r>
              <a:rPr lang="es-ES_tradnl" altLang="en-US" sz="4000" dirty="0">
                <a:solidFill>
                  <a:schemeClr val="accent2"/>
                </a:solidFill>
                <a:ea typeface="+mj-ea"/>
                <a:cs typeface="+mj-cs"/>
              </a:rPr>
              <a:t>Declaraciones de Resultados Precisos</a:t>
            </a:r>
            <a:endParaRPr lang="es-ES_tradnl" sz="4000" dirty="0"/>
          </a:p>
        </p:txBody>
      </p:sp>
      <p:sp>
        <p:nvSpPr>
          <p:cNvPr id="10" name="TextBox 9" descr="No se conforme con resultados demasiado amplios, ambiguos y generales. &#10;">
            <a:extLst>
              <a:ext uri="{FF2B5EF4-FFF2-40B4-BE49-F238E27FC236}">
                <a16:creationId xmlns:a16="http://schemas.microsoft.com/office/drawing/2014/main" id="{235E8695-618F-4A3F-869F-14E647FEA450}"/>
              </a:ext>
            </a:extLst>
          </p:cNvPr>
          <p:cNvSpPr txBox="1"/>
          <p:nvPr/>
        </p:nvSpPr>
        <p:spPr>
          <a:xfrm>
            <a:off x="701278" y="1228895"/>
            <a:ext cx="10134661" cy="954107"/>
          </a:xfrm>
          <a:prstGeom prst="rect">
            <a:avLst/>
          </a:prstGeom>
          <a:noFill/>
        </p:spPr>
        <p:txBody>
          <a:bodyPr wrap="square">
            <a:spAutoFit/>
          </a:bodyPr>
          <a:lstStyle/>
          <a:p>
            <a:pPr marL="0" indent="0">
              <a:buNone/>
            </a:pPr>
            <a:r>
              <a:rPr lang="es-ES_tradnl" sz="2800" b="1" dirty="0">
                <a:solidFill>
                  <a:srgbClr val="002060"/>
                </a:solidFill>
                <a:ea typeface="+mj-ea"/>
              </a:rPr>
              <a:t>No se conforme con resultados demasiado amplios, ambiguos y generales. </a:t>
            </a:r>
          </a:p>
        </p:txBody>
      </p:sp>
      <p:sp>
        <p:nvSpPr>
          <p:cNvPr id="66562" name="Rectangle 3" descr="Sea claro- No obligue al lector del resultado a evaluar el contexto para derivar el propósito del mismo.&#10;Describa cambios específicos en términos de poblaciones específicas.&#10;"/>
          <p:cNvSpPr>
            <a:spLocks noChangeArrowheads="1"/>
          </p:cNvSpPr>
          <p:nvPr/>
        </p:nvSpPr>
        <p:spPr bwMode="auto">
          <a:xfrm>
            <a:off x="922767" y="2208691"/>
            <a:ext cx="10703709" cy="1325564"/>
          </a:xfrm>
          <a:prstGeom prst="rect">
            <a:avLst/>
          </a:prstGeom>
          <a:noFill/>
          <a:ln w="9525">
            <a:noFill/>
            <a:miter lim="800000"/>
            <a:headEnd/>
            <a:tailEnd/>
          </a:ln>
        </p:spPr>
        <p:txBody>
          <a:bodyPr lIns="92075" tIns="46038" rIns="92075" bIns="46038"/>
          <a:lstStyle/>
          <a:p>
            <a:pPr marL="457200" lvl="0" indent="-457200">
              <a:buFont typeface="Arial" panose="020B0604020202020204" pitchFamily="34" charset="0"/>
              <a:buChar char="•"/>
            </a:pPr>
            <a:r>
              <a:rPr lang="es-ES_tradnl" sz="2800" dirty="0"/>
              <a:t>Sea claro- No obligue al lector del resultado a evaluar el contexto para derivar el propósito del mismo.</a:t>
            </a:r>
          </a:p>
          <a:p>
            <a:pPr marL="457200" lvl="0" indent="-457200">
              <a:buFont typeface="Arial" panose="020B0604020202020204" pitchFamily="34" charset="0"/>
              <a:buChar char="•"/>
            </a:pPr>
            <a:r>
              <a:rPr lang="es-ES_tradnl" sz="2800" dirty="0">
                <a:ea typeface="+mj-ea"/>
              </a:rPr>
              <a:t>Describa cambios específicos en términos de poblaciones específicas.</a:t>
            </a:r>
          </a:p>
        </p:txBody>
      </p:sp>
      <p:pic>
        <p:nvPicPr>
          <p:cNvPr id="8" name="Graphic 7" descr="Pulgar que apunta hacia abajo.">
            <a:extLst>
              <a:ext uri="{FF2B5EF4-FFF2-40B4-BE49-F238E27FC236}">
                <a16:creationId xmlns:a16="http://schemas.microsoft.com/office/drawing/2014/main" id="{89A0A302-807E-453C-8BC3-2EC7842EA45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88" y="3913067"/>
            <a:ext cx="556015" cy="556015"/>
          </a:xfrm>
          <a:prstGeom prst="rect">
            <a:avLst/>
          </a:prstGeom>
        </p:spPr>
      </p:pic>
      <p:pic>
        <p:nvPicPr>
          <p:cNvPr id="7" name="Graphic 6" descr="Pulgar que apunta hacia arriba.">
            <a:extLst>
              <a:ext uri="{FF2B5EF4-FFF2-40B4-BE49-F238E27FC236}">
                <a16:creationId xmlns:a16="http://schemas.microsoft.com/office/drawing/2014/main" id="{898E1EC2-D947-45DC-A2F7-20BE0614A8A0}"/>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278" y="4732368"/>
            <a:ext cx="590338" cy="590338"/>
          </a:xfrm>
          <a:prstGeom prst="rect">
            <a:avLst/>
          </a:prstGeom>
        </p:spPr>
      </p:pic>
      <p:sp>
        <p:nvSpPr>
          <p:cNvPr id="64516" name="Text Box 5" descr="ESTO NO:  Capacidad de grupos de sociedad civil mejorada.&#10;&#10;ESTO SÍ:  Capacidad de grupos de sociedad civil para abogar por los derechos laborales de los obreros de las fábricas textiles mejorada.&#10;"/>
          <p:cNvSpPr txBox="1">
            <a:spLocks noChangeArrowheads="1"/>
          </p:cNvSpPr>
          <p:nvPr/>
        </p:nvSpPr>
        <p:spPr bwMode="auto">
          <a:xfrm>
            <a:off x="1314076" y="3891433"/>
            <a:ext cx="10312400" cy="31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1203325" indent="-1203325">
              <a:buSzPct val="90000"/>
              <a:defRPr/>
            </a:pPr>
            <a:r>
              <a:rPr lang="es-ES_tradnl" sz="2800" b="1" dirty="0">
                <a:solidFill>
                  <a:srgbClr val="800000"/>
                </a:solidFill>
                <a:latin typeface="+mj-lt"/>
              </a:rPr>
              <a:t>ESTO NO:  Capacidad de grupos de sociedad civil mejorada.</a:t>
            </a:r>
          </a:p>
          <a:p>
            <a:pPr marL="1203325" indent="-1203325">
              <a:buSzPct val="90000"/>
              <a:buFont typeface="Wingdings" pitchFamily="2" charset="2"/>
              <a:buChar char="v"/>
              <a:defRPr/>
            </a:pPr>
            <a:endParaRPr lang="es-ES_tradnl" sz="2800" b="1" dirty="0">
              <a:solidFill>
                <a:srgbClr val="000099"/>
              </a:solidFill>
              <a:latin typeface="+mj-lt"/>
            </a:endParaRPr>
          </a:p>
          <a:p>
            <a:pPr marL="1430338" indent="-1430338">
              <a:buSzPct val="90000"/>
              <a:defRPr/>
            </a:pPr>
            <a:r>
              <a:rPr lang="es-ES_tradnl" sz="2800" b="1" dirty="0">
                <a:solidFill>
                  <a:srgbClr val="000099"/>
                </a:solidFill>
                <a:latin typeface="+mj-lt"/>
              </a:rPr>
              <a:t>ESTO SÍ: 	Capacidad de grupos de sociedad civil para abogar por los derechos laborales de los obreros de las fábricas textiles mejorada.</a:t>
            </a:r>
          </a:p>
          <a:p>
            <a:pPr marL="1203325" indent="-1203325">
              <a:buSzPct val="90000"/>
              <a:buFont typeface="Monotype Sorts"/>
              <a:buNone/>
              <a:defRPr/>
            </a:pPr>
            <a:endParaRPr lang="es-ES_tradnl" sz="2800" b="1" dirty="0">
              <a:solidFill>
                <a:srgbClr val="006600"/>
              </a:solidFill>
              <a:latin typeface="+mj-lt"/>
            </a:endParaRPr>
          </a:p>
          <a:p>
            <a:pPr>
              <a:lnSpc>
                <a:spcPct val="90000"/>
              </a:lnSpc>
              <a:spcBef>
                <a:spcPct val="20000"/>
              </a:spcBef>
              <a:buSzPct val="90000"/>
              <a:buFont typeface="Monotype Sorts"/>
              <a:buNone/>
              <a:defRPr/>
            </a:pPr>
            <a:endParaRPr lang="es-ES_tradnl" sz="2800" dirty="0">
              <a:latin typeface="+mj-lt"/>
            </a:endParaRPr>
          </a:p>
        </p:txBody>
      </p:sp>
      <p:sp>
        <p:nvSpPr>
          <p:cNvPr id="6" name="Footer Placeholder 2">
            <a:extLst>
              <a:ext uri="{FF2B5EF4-FFF2-40B4-BE49-F238E27FC236}">
                <a16:creationId xmlns:a16="http://schemas.microsoft.com/office/drawing/2014/main" id="{5E7E99E2-8A8E-4EB7-B475-F8D3F5885751}"/>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10066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500"/>
                                        <p:tgtEl>
                                          <p:spTgt spid="6451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descr="Diapositiva 35: Declaraciones de Resultados Cuantificables&#10;&#10;">
            <a:extLst>
              <a:ext uri="{FF2B5EF4-FFF2-40B4-BE49-F238E27FC236}">
                <a16:creationId xmlns:a16="http://schemas.microsoft.com/office/drawing/2014/main" id="{177D8BCD-1670-4E01-AF83-044EAC7ED950}"/>
              </a:ext>
            </a:extLst>
          </p:cNvPr>
          <p:cNvSpPr>
            <a:spLocks noGrp="1"/>
          </p:cNvSpPr>
          <p:nvPr>
            <p:ph type="title"/>
          </p:nvPr>
        </p:nvSpPr>
        <p:spPr>
          <a:xfrm>
            <a:off x="429728" y="70190"/>
            <a:ext cx="10515600" cy="1325563"/>
          </a:xfrm>
        </p:spPr>
        <p:txBody>
          <a:bodyPr>
            <a:normAutofit/>
          </a:bodyPr>
          <a:lstStyle/>
          <a:p>
            <a:r>
              <a:rPr lang="es-ES_tradnl" altLang="en-US" sz="4000" dirty="0">
                <a:solidFill>
                  <a:schemeClr val="accent2"/>
                </a:solidFill>
                <a:ea typeface="+mj-ea"/>
                <a:cs typeface="+mj-cs"/>
              </a:rPr>
              <a:t>Declaraciones de Resultados Cuantificables</a:t>
            </a:r>
            <a:endParaRPr lang="es-ES_tradnl" sz="4000" dirty="0"/>
          </a:p>
        </p:txBody>
      </p:sp>
      <p:sp>
        <p:nvSpPr>
          <p:cNvPr id="55298" name="Rectangle 3" descr="Asegúrese de que los resultados son cuantificables a través de indicadores (con datos cuantitativos o cualitativos)&#10;"/>
          <p:cNvSpPr>
            <a:spLocks noChangeArrowheads="1"/>
          </p:cNvSpPr>
          <p:nvPr/>
        </p:nvSpPr>
        <p:spPr bwMode="auto">
          <a:xfrm>
            <a:off x="564417" y="1305029"/>
            <a:ext cx="11420339" cy="80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0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defRPr/>
            </a:pPr>
            <a:r>
              <a:rPr lang="es-ES_tradnl" sz="2400" b="1" dirty="0">
                <a:latin typeface="+mn-lt"/>
              </a:rPr>
              <a:t>Asegúrese de que los resultados son cuantificables a través de indicadores (con datos cuantitativos o cualitativos)</a:t>
            </a:r>
          </a:p>
        </p:txBody>
      </p:sp>
      <p:pic>
        <p:nvPicPr>
          <p:cNvPr id="8" name="Graphic 7" descr="Pulgar que apunta hacia abajo.">
            <a:extLst>
              <a:ext uri="{FF2B5EF4-FFF2-40B4-BE49-F238E27FC236}">
                <a16:creationId xmlns:a16="http://schemas.microsoft.com/office/drawing/2014/main" id="{A89CDA00-CDEA-4B7F-8CC1-AA3357C36FB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417" y="2486264"/>
            <a:ext cx="556015" cy="556015"/>
          </a:xfrm>
          <a:prstGeom prst="rect">
            <a:avLst/>
          </a:prstGeom>
        </p:spPr>
      </p:pic>
      <p:pic>
        <p:nvPicPr>
          <p:cNvPr id="7" name="Graphic 6" descr="Pulgar que apunta hacia arriba.">
            <a:extLst>
              <a:ext uri="{FF2B5EF4-FFF2-40B4-BE49-F238E27FC236}">
                <a16:creationId xmlns:a16="http://schemas.microsoft.com/office/drawing/2014/main" id="{625AEA58-7C11-43CE-B65E-468CEFFC2D5C}"/>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610" y="3707799"/>
            <a:ext cx="590338" cy="590338"/>
          </a:xfrm>
          <a:prstGeom prst="rect">
            <a:avLst/>
          </a:prstGeom>
        </p:spPr>
      </p:pic>
      <p:sp>
        <p:nvSpPr>
          <p:cNvPr id="55299" name="Text Box 4" descr="ESTO NO: Capacidad de liderazgo de los funcionarios gubernamentales locales mejorada (el término “liderazgo” es subjetivo y difícil de cuantificar)&#10;&#10;ESTO SÍ:  Acceso de los miembros de la comunidad a funcionarios gubernamentales locales incrementado.&#10;O ESTO:  Capacidad de respuesta de los funcionarios gubernamentales locales incrementada.&#10;"/>
          <p:cNvSpPr txBox="1">
            <a:spLocks noChangeArrowheads="1"/>
          </p:cNvSpPr>
          <p:nvPr/>
        </p:nvSpPr>
        <p:spPr bwMode="auto">
          <a:xfrm>
            <a:off x="1062948" y="2303776"/>
            <a:ext cx="10141373" cy="265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Times New Roman" panose="02020603050405020304" pitchFamily="18" charset="0"/>
                <a:ea typeface="ＭＳ Ｐゴシック" panose="020B0600070205080204" pitchFamily="34" charset="-128"/>
              </a:defRPr>
            </a:lvl1pPr>
            <a:lvl2pPr marL="795338" indent="-509588"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marL="0" indent="0">
              <a:spcBef>
                <a:spcPct val="20000"/>
              </a:spcBef>
              <a:buSzPct val="90000"/>
              <a:defRPr/>
            </a:pPr>
            <a:r>
              <a:rPr lang="es-ES_tradnl" sz="2400" b="1" dirty="0">
                <a:solidFill>
                  <a:srgbClr val="800000"/>
                </a:solidFill>
                <a:latin typeface="+mj-lt"/>
              </a:rPr>
              <a:t>ESTO NO: Capacidad de liderazgo de los funcionarios gubernamentales locales mejorada </a:t>
            </a:r>
            <a:r>
              <a:rPr lang="es-ES_tradnl" sz="2400" b="1" i="1" dirty="0">
                <a:solidFill>
                  <a:srgbClr val="800000"/>
                </a:solidFill>
                <a:latin typeface="+mj-lt"/>
              </a:rPr>
              <a:t>(el término “liderazgo” es subjetivo y difícil de cuantificar)</a:t>
            </a:r>
          </a:p>
          <a:p>
            <a:pPr marL="0" indent="0">
              <a:spcBef>
                <a:spcPct val="20000"/>
              </a:spcBef>
              <a:buSzPct val="90000"/>
              <a:defRPr/>
            </a:pPr>
            <a:endParaRPr lang="es-ES_tradnl" sz="1100" b="1" dirty="0">
              <a:solidFill>
                <a:srgbClr val="800000"/>
              </a:solidFill>
              <a:latin typeface="+mj-lt"/>
            </a:endParaRPr>
          </a:p>
          <a:p>
            <a:pPr marL="0" indent="0">
              <a:spcBef>
                <a:spcPct val="20000"/>
              </a:spcBef>
              <a:buSzPct val="90000"/>
              <a:defRPr/>
            </a:pPr>
            <a:r>
              <a:rPr lang="es-ES_tradnl" sz="2400" b="1" dirty="0">
                <a:solidFill>
                  <a:srgbClr val="000090"/>
                </a:solidFill>
                <a:latin typeface="+mj-lt"/>
              </a:rPr>
              <a:t>ESTO SÍ:  Acceso de los miembros de la comunidad a funcionarios gubernamentales locales incrementado.</a:t>
            </a:r>
          </a:p>
          <a:p>
            <a:pPr marL="0" indent="0">
              <a:spcBef>
                <a:spcPct val="20000"/>
              </a:spcBef>
              <a:buSzPct val="90000"/>
              <a:defRPr/>
            </a:pPr>
            <a:r>
              <a:rPr lang="es-ES_tradnl" sz="2400" b="1" dirty="0">
                <a:solidFill>
                  <a:srgbClr val="000090"/>
                </a:solidFill>
                <a:latin typeface="+mj-lt"/>
              </a:rPr>
              <a:t>O ESTO:  Capacidad de respuesta de los funcionarios gubernamentales locales incrementada.</a:t>
            </a:r>
          </a:p>
        </p:txBody>
      </p:sp>
      <p:sp>
        <p:nvSpPr>
          <p:cNvPr id="9" name="Rectangle 3" descr="Si no es cuantificable, cómo podemos alcanzarlo o determinar a ciencia cierta si lo hemos o no lo hemos logrado?&#10;">
            <a:extLst>
              <a:ext uri="{FF2B5EF4-FFF2-40B4-BE49-F238E27FC236}">
                <a16:creationId xmlns:a16="http://schemas.microsoft.com/office/drawing/2014/main" id="{53EEDEE7-3908-4C46-B855-46B4D2C5E570}"/>
              </a:ext>
            </a:extLst>
          </p:cNvPr>
          <p:cNvSpPr>
            <a:spLocks noChangeArrowheads="1"/>
          </p:cNvSpPr>
          <p:nvPr/>
        </p:nvSpPr>
        <p:spPr bwMode="auto">
          <a:xfrm>
            <a:off x="848705" y="5155993"/>
            <a:ext cx="10649373" cy="118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0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es-ES_tradnl" sz="2400" dirty="0">
                <a:latin typeface="+mn-lt"/>
              </a:rPr>
              <a:t>Si no es cuantificable, cómo podemos alcanzarlo o determinar a ciencia cierta si lo hemos o no lo hemos logrado?</a:t>
            </a:r>
          </a:p>
        </p:txBody>
      </p:sp>
      <p:sp>
        <p:nvSpPr>
          <p:cNvPr id="6" name="Footer Placeholder 2">
            <a:extLst>
              <a:ext uri="{FF2B5EF4-FFF2-40B4-BE49-F238E27FC236}">
                <a16:creationId xmlns:a16="http://schemas.microsoft.com/office/drawing/2014/main" id="{6AAA0853-ED43-458F-938D-4E2742C0DAE1}"/>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0915792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descr="Diapositiva 36: Ejercicio 1: Declaraciones de Resultados"/>
          <p:cNvSpPr txBox="1">
            <a:spLocks noGrp="1" noChangeArrowheads="1"/>
          </p:cNvSpPr>
          <p:nvPr>
            <p:ph type="title" idx="4294967295"/>
          </p:nvPr>
        </p:nvSpPr>
        <p:spPr bwMode="auto">
          <a:xfrm>
            <a:off x="305353" y="215893"/>
            <a:ext cx="9715440"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Ejercicio 1: Declaraciones de Resultados</a:t>
            </a:r>
          </a:p>
        </p:txBody>
      </p:sp>
      <p:sp>
        <p:nvSpPr>
          <p:cNvPr id="1479682" name="Rectangle 2" descr="Bueno o malo?…y por qué?&#10;">
            <a:extLst>
              <a:ext uri="{C183D7F6-B498-43B3-948B-1728B52AA6E4}">
                <adec:decorative xmlns:adec="http://schemas.microsoft.com/office/drawing/2017/decorative" val="0"/>
              </a:ext>
            </a:extLst>
          </p:cNvPr>
          <p:cNvSpPr>
            <a:spLocks noChangeArrowheads="1"/>
          </p:cNvSpPr>
          <p:nvPr/>
        </p:nvSpPr>
        <p:spPr>
          <a:xfrm>
            <a:off x="322287" y="782369"/>
            <a:ext cx="8915399" cy="8221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rgbClr val="002060"/>
                </a:solidFill>
                <a:effectLst/>
                <a:uLnTx/>
                <a:uFillTx/>
                <a:latin typeface="+mn-lt"/>
                <a:ea typeface="ＭＳ Ｐゴシック" pitchFamily="-109" charset="-128"/>
                <a:cs typeface="+mj-cs"/>
              </a:rPr>
              <a:t>Bueno o malo?…y por qué?</a:t>
            </a:r>
          </a:p>
        </p:txBody>
      </p:sp>
      <p:sp>
        <p:nvSpPr>
          <p:cNvPr id="62467" name="Rectangle 3" descr="Comités comunitarios de Trabajo Infantil establecidos&#10;Conocimientos y actitudes de los líderes comunitarios acerca de las leyes de trabajo infantil y derechos de los niños mejorados.&#10;Mayor conciencia de los líderes comunitarios acerca de las leyes de trabajo y derechos infantiles &#10;Actitudes de los líderes comunitarios acerca de las leyes de trabajo y derechos infantiles mejoradas&#10;Mejores políticas de formación profesional promovidas&#10;Políticas de formación profesional mejoradas.&#10;Mayor conciencia acerca de las nuevas políticas de formación profesional.&#10;"/>
          <p:cNvSpPr>
            <a:spLocks noGrp="1" noChangeArrowheads="1"/>
          </p:cNvSpPr>
          <p:nvPr>
            <p:ph idx="1"/>
          </p:nvPr>
        </p:nvSpPr>
        <p:spPr>
          <a:xfrm>
            <a:off x="633603" y="1542783"/>
            <a:ext cx="11066983" cy="4820696"/>
          </a:xfrm>
        </p:spPr>
        <p:txBody>
          <a:bodyPr>
            <a:normAutofit fontScale="92500" lnSpcReduction="10000"/>
          </a:bodyPr>
          <a:lstStyle/>
          <a:p>
            <a:pPr marL="514350" indent="-514350">
              <a:lnSpc>
                <a:spcPct val="110000"/>
              </a:lnSpc>
              <a:spcAft>
                <a:spcPct val="50000"/>
              </a:spcAft>
              <a:buFont typeface="+mj-lt"/>
              <a:buAutoNum type="arabicPeriod"/>
            </a:pPr>
            <a:r>
              <a:rPr lang="es-ES_tradnl" dirty="0"/>
              <a:t>Comités comunitarios de Trabajo Infantil establecidos</a:t>
            </a:r>
            <a:endParaRPr lang="es-ES_tradnl" dirty="0">
              <a:solidFill>
                <a:schemeClr val="accent6">
                  <a:lumMod val="50000"/>
                </a:schemeClr>
              </a:solidFill>
            </a:endParaRPr>
          </a:p>
          <a:p>
            <a:pPr marL="514350" indent="-514350">
              <a:lnSpc>
                <a:spcPct val="110000"/>
              </a:lnSpc>
              <a:spcAft>
                <a:spcPct val="50000"/>
              </a:spcAft>
              <a:buFont typeface="+mj-lt"/>
              <a:buAutoNum type="arabicPeriod"/>
            </a:pPr>
            <a:r>
              <a:rPr lang="es-ES_tradnl" altLang="en-US" dirty="0"/>
              <a:t>Conocimientos y actitudes </a:t>
            </a:r>
            <a:r>
              <a:rPr lang="es-ES_tradnl" altLang="en-US" dirty="0">
                <a:solidFill>
                  <a:prstClr val="black"/>
                </a:solidFill>
              </a:rPr>
              <a:t>de los líderes comunitarios </a:t>
            </a:r>
            <a:r>
              <a:rPr lang="es-ES_tradnl" altLang="en-US" dirty="0"/>
              <a:t>acerca de las leyes de trabajo infantil y derechos de los niños</a:t>
            </a:r>
            <a:r>
              <a:rPr lang="es-ES_tradnl" altLang="en-US" dirty="0">
                <a:solidFill>
                  <a:prstClr val="black"/>
                </a:solidFill>
              </a:rPr>
              <a:t> mejorados</a:t>
            </a:r>
            <a:r>
              <a:rPr lang="es-ES_tradnl" altLang="en-US" dirty="0"/>
              <a:t>.</a:t>
            </a:r>
          </a:p>
          <a:p>
            <a:pPr lvl="1">
              <a:lnSpc>
                <a:spcPct val="120000"/>
              </a:lnSpc>
              <a:spcBef>
                <a:spcPts val="0"/>
              </a:spcBef>
            </a:pPr>
            <a:r>
              <a:rPr lang="es-ES_tradnl" altLang="en-US" sz="2500" dirty="0">
                <a:solidFill>
                  <a:schemeClr val="accent6">
                    <a:lumMod val="50000"/>
                  </a:schemeClr>
                </a:solidFill>
              </a:rPr>
              <a:t>Mayor conciencia de los líderes comunitarios acerca de las leyes de trabajo y derechos infantiles </a:t>
            </a:r>
          </a:p>
          <a:p>
            <a:pPr lvl="1">
              <a:lnSpc>
                <a:spcPct val="120000"/>
              </a:lnSpc>
              <a:spcBef>
                <a:spcPts val="0"/>
              </a:spcBef>
            </a:pPr>
            <a:r>
              <a:rPr lang="es-ES_tradnl" altLang="en-US" sz="2500" dirty="0">
                <a:solidFill>
                  <a:schemeClr val="accent6">
                    <a:lumMod val="50000"/>
                  </a:schemeClr>
                </a:solidFill>
              </a:rPr>
              <a:t>Actitudes de los líderes comunitarios acerca de las leyes de trabajo y derechos infantiles mejoradas</a:t>
            </a:r>
          </a:p>
          <a:p>
            <a:pPr marL="514350" indent="-514350">
              <a:lnSpc>
                <a:spcPct val="110000"/>
              </a:lnSpc>
              <a:spcAft>
                <a:spcPct val="50000"/>
              </a:spcAft>
              <a:buFont typeface="+mj-lt"/>
              <a:buAutoNum type="arabicPeriod"/>
            </a:pPr>
            <a:r>
              <a:rPr lang="es-ES_tradnl" altLang="en-US" dirty="0"/>
              <a:t>Mejores políticas de formación profesional promovidas</a:t>
            </a:r>
            <a:endParaRPr lang="es-ES_tradnl" altLang="en-US" sz="2800" dirty="0"/>
          </a:p>
          <a:p>
            <a:pPr lvl="1">
              <a:lnSpc>
                <a:spcPct val="120000"/>
              </a:lnSpc>
              <a:spcBef>
                <a:spcPts val="0"/>
              </a:spcBef>
            </a:pPr>
            <a:r>
              <a:rPr lang="es-ES_tradnl" altLang="en-US" sz="2500" dirty="0">
                <a:solidFill>
                  <a:schemeClr val="accent6">
                    <a:lumMod val="50000"/>
                  </a:schemeClr>
                </a:solidFill>
              </a:rPr>
              <a:t>Políticas de formación profesional mejoradas.</a:t>
            </a:r>
          </a:p>
          <a:p>
            <a:pPr lvl="1">
              <a:lnSpc>
                <a:spcPct val="120000"/>
              </a:lnSpc>
              <a:spcBef>
                <a:spcPts val="0"/>
              </a:spcBef>
            </a:pPr>
            <a:r>
              <a:rPr lang="es-ES_tradnl" altLang="en-US" sz="2500" dirty="0">
                <a:solidFill>
                  <a:schemeClr val="accent6">
                    <a:lumMod val="50000"/>
                  </a:schemeClr>
                </a:solidFill>
              </a:rPr>
              <a:t>Mayor conciencia acerca de las nuevas políticas de formación profesional.</a:t>
            </a:r>
          </a:p>
        </p:txBody>
      </p:sp>
      <p:pic>
        <p:nvPicPr>
          <p:cNvPr id="9" name="Graphic 8" descr="Pulgar que apunta hacia arriba.">
            <a:extLst>
              <a:ext uri="{FF2B5EF4-FFF2-40B4-BE49-F238E27FC236}">
                <a16:creationId xmlns:a16="http://schemas.microsoft.com/office/drawing/2014/main" id="{1BB4D34C-797B-4BC1-8BC9-FCDECB01C3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0455" y="1604538"/>
            <a:ext cx="590338" cy="590338"/>
          </a:xfrm>
          <a:prstGeom prst="rect">
            <a:avLst/>
          </a:prstGeom>
        </p:spPr>
      </p:pic>
      <p:sp>
        <p:nvSpPr>
          <p:cNvPr id="5" name="Footer Placeholder 2">
            <a:extLst>
              <a:ext uri="{FF2B5EF4-FFF2-40B4-BE49-F238E27FC236}">
                <a16:creationId xmlns:a16="http://schemas.microsoft.com/office/drawing/2014/main" id="{EB9D179A-5163-4899-AB35-6927AFF08181}"/>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079670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down)">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46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2" descr="Diapositiva 37: Ejercicio 1: Declaraciones de Resultados (cont.)&#10;&#10;"/>
          <p:cNvSpPr txBox="1">
            <a:spLocks noGrp="1" noChangeArrowheads="1"/>
          </p:cNvSpPr>
          <p:nvPr>
            <p:ph type="title" idx="4294967295"/>
          </p:nvPr>
        </p:nvSpPr>
        <p:spPr bwMode="auto">
          <a:xfrm>
            <a:off x="418287" y="203910"/>
            <a:ext cx="10947917"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Ejercicio 1: Declaraciones de Resultados (cont.)</a:t>
            </a:r>
          </a:p>
        </p:txBody>
      </p:sp>
      <p:sp>
        <p:nvSpPr>
          <p:cNvPr id="1479682" name="Rectangle 2" descr="Bueno o malo?…y por qué?&#10;"/>
          <p:cNvSpPr>
            <a:spLocks noChangeArrowheads="1"/>
          </p:cNvSpPr>
          <p:nvPr/>
        </p:nvSpPr>
        <p:spPr>
          <a:xfrm>
            <a:off x="456388" y="964323"/>
            <a:ext cx="9235440" cy="927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rgbClr val="002060"/>
                </a:solidFill>
                <a:effectLst/>
                <a:uLnTx/>
                <a:uFillTx/>
                <a:latin typeface="+mn-lt"/>
                <a:ea typeface="ＭＳ Ｐゴシック" pitchFamily="-109" charset="-128"/>
                <a:cs typeface="+mj-cs"/>
              </a:rPr>
              <a:t>Bueno o malo?…y por qué?</a:t>
            </a:r>
          </a:p>
        </p:txBody>
      </p:sp>
      <p:sp>
        <p:nvSpPr>
          <p:cNvPr id="63491" name="Rectangle 3" descr="Mayor ingreso y ahorros familiares a través de mayor acceso al financiamiento y capacitaciones.&#10;Mayor ingreso y ahorros familiares &#10;Mayor acceso al servicio de financiamiento para los miembros del hogar&#10;Nivel de vida satisfactorio de los beneficiarios de enfoque.&#10;Beneficiarios de enfoque obtienen un mejor nivel de vida.&#10;Capacitar al personal del Ministerio en metodologías para el análisis de políticas&#10;Personal del Ministerio mejora sus competencias en cuanto a metodologías para el análisis de políticas&#10;"/>
          <p:cNvSpPr>
            <a:spLocks noGrp="1" noChangeArrowheads="1"/>
          </p:cNvSpPr>
          <p:nvPr>
            <p:ph idx="1"/>
          </p:nvPr>
        </p:nvSpPr>
        <p:spPr>
          <a:xfrm>
            <a:off x="411480" y="1752286"/>
            <a:ext cx="11374120" cy="4364034"/>
          </a:xfrm>
        </p:spPr>
        <p:txBody>
          <a:bodyPr>
            <a:normAutofit lnSpcReduction="10000"/>
          </a:bodyPr>
          <a:lstStyle/>
          <a:p>
            <a:pPr marL="514350" indent="-514350">
              <a:lnSpc>
                <a:spcPct val="110000"/>
              </a:lnSpc>
              <a:spcBef>
                <a:spcPct val="0"/>
              </a:spcBef>
              <a:spcAft>
                <a:spcPts val="600"/>
              </a:spcAft>
              <a:buFont typeface="+mj-lt"/>
              <a:buAutoNum type="arabicPeriod" startAt="4"/>
            </a:pPr>
            <a:r>
              <a:rPr lang="es-ES_tradnl" altLang="en-US" sz="2600" dirty="0"/>
              <a:t>Mayor ingreso y ahorros familiares a través de mayor acceso al financiamiento y capacitaciones.</a:t>
            </a:r>
          </a:p>
          <a:p>
            <a:pPr lvl="1">
              <a:lnSpc>
                <a:spcPct val="120000"/>
              </a:lnSpc>
              <a:spcBef>
                <a:spcPts val="0"/>
              </a:spcBef>
            </a:pPr>
            <a:r>
              <a:rPr lang="es-ES_tradnl" altLang="en-US" sz="2600" dirty="0">
                <a:solidFill>
                  <a:schemeClr val="accent6">
                    <a:lumMod val="50000"/>
                  </a:schemeClr>
                </a:solidFill>
              </a:rPr>
              <a:t>Mayor ingreso y ahorros familiares </a:t>
            </a:r>
          </a:p>
          <a:p>
            <a:pPr lvl="1">
              <a:lnSpc>
                <a:spcPct val="110000"/>
              </a:lnSpc>
              <a:spcBef>
                <a:spcPts val="0"/>
              </a:spcBef>
            </a:pPr>
            <a:r>
              <a:rPr lang="es-ES_tradnl" altLang="en-US" sz="2600" dirty="0">
                <a:solidFill>
                  <a:schemeClr val="accent6">
                    <a:lumMod val="50000"/>
                  </a:schemeClr>
                </a:solidFill>
              </a:rPr>
              <a:t>Mayor acceso al servicio de financiamiento para los miembros del hogar</a:t>
            </a:r>
            <a:endParaRPr lang="es-ES_tradnl" altLang="en-US" sz="3200" dirty="0"/>
          </a:p>
          <a:p>
            <a:pPr marL="514350" indent="-514350">
              <a:spcBef>
                <a:spcPct val="0"/>
              </a:spcBef>
              <a:spcAft>
                <a:spcPts val="600"/>
              </a:spcAft>
              <a:buFont typeface="+mj-lt"/>
              <a:buAutoNum type="arabicPeriod" startAt="4"/>
            </a:pPr>
            <a:r>
              <a:rPr lang="es-ES_tradnl" dirty="0"/>
              <a:t>Nivel de vida satisfactorio de los beneficiarios de enfoque.</a:t>
            </a:r>
          </a:p>
          <a:p>
            <a:pPr lvl="1">
              <a:lnSpc>
                <a:spcPct val="120000"/>
              </a:lnSpc>
              <a:spcBef>
                <a:spcPts val="0"/>
              </a:spcBef>
            </a:pPr>
            <a:r>
              <a:rPr lang="es-ES_tradnl" sz="2600" dirty="0">
                <a:solidFill>
                  <a:schemeClr val="accent6">
                    <a:lumMod val="50000"/>
                  </a:schemeClr>
                </a:solidFill>
              </a:rPr>
              <a:t>Beneficiarios de enfoque obtienen un mejor nivel de vida.</a:t>
            </a:r>
            <a:endParaRPr lang="es-ES_tradnl" dirty="0"/>
          </a:p>
          <a:p>
            <a:pPr marL="514350" indent="-514350">
              <a:spcBef>
                <a:spcPct val="0"/>
              </a:spcBef>
              <a:spcAft>
                <a:spcPts val="600"/>
              </a:spcAft>
              <a:buFont typeface="+mj-lt"/>
              <a:buAutoNum type="arabicPeriod" startAt="4"/>
            </a:pPr>
            <a:r>
              <a:rPr lang="es-ES_tradnl" dirty="0"/>
              <a:t>Capacitar al personal del Ministerio en metodologías para el análisis de políticas</a:t>
            </a:r>
          </a:p>
          <a:p>
            <a:pPr lvl="1">
              <a:lnSpc>
                <a:spcPct val="120000"/>
              </a:lnSpc>
              <a:spcBef>
                <a:spcPts val="0"/>
              </a:spcBef>
            </a:pPr>
            <a:r>
              <a:rPr lang="es-ES_tradnl" sz="2600" dirty="0">
                <a:solidFill>
                  <a:schemeClr val="accent6">
                    <a:lumMod val="50000"/>
                  </a:schemeClr>
                </a:solidFill>
              </a:rPr>
              <a:t>Personal del Ministerio mejora sus competencias en cuanto a metodologías para el análisis de políticas</a:t>
            </a:r>
          </a:p>
        </p:txBody>
      </p:sp>
      <p:sp>
        <p:nvSpPr>
          <p:cNvPr id="5" name="Footer Placeholder 2">
            <a:extLst>
              <a:ext uri="{FF2B5EF4-FFF2-40B4-BE49-F238E27FC236}">
                <a16:creationId xmlns:a16="http://schemas.microsoft.com/office/drawing/2014/main" id="{B8EA79C9-3090-479D-A041-5482979F5867}"/>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821995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500"/>
                                        <p:tgtEl>
                                          <p:spTgt spid="6349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xEl>
                                              <p:pRg st="2" end="2"/>
                                            </p:txEl>
                                          </p:spTgt>
                                        </p:tgtEl>
                                        <p:attrNameLst>
                                          <p:attrName>style.visibility</p:attrName>
                                        </p:attrNameLst>
                                      </p:cBhvr>
                                      <p:to>
                                        <p:strVal val="visible"/>
                                      </p:to>
                                    </p:set>
                                    <p:animEffect transition="in" filter="fade">
                                      <p:cBhvr>
                                        <p:cTn id="10" dur="500"/>
                                        <p:tgtEl>
                                          <p:spTgt spid="6349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animEffect transition="in" filter="fade">
                                      <p:cBhvr>
                                        <p:cTn id="15" dur="500"/>
                                        <p:tgtEl>
                                          <p:spTgt spid="6349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3491">
                                            <p:txEl>
                                              <p:pRg st="4" end="4"/>
                                            </p:txEl>
                                          </p:spTgt>
                                        </p:tgtEl>
                                        <p:attrNameLst>
                                          <p:attrName>style.visibility</p:attrName>
                                        </p:attrNameLst>
                                      </p:cBhvr>
                                      <p:to>
                                        <p:strVal val="visible"/>
                                      </p:to>
                                    </p:set>
                                    <p:animEffect transition="in" filter="fade">
                                      <p:cBhvr>
                                        <p:cTn id="20" dur="500"/>
                                        <p:tgtEl>
                                          <p:spTgt spid="6349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3491">
                                            <p:txEl>
                                              <p:pRg st="5" end="5"/>
                                            </p:txEl>
                                          </p:spTgt>
                                        </p:tgtEl>
                                        <p:attrNameLst>
                                          <p:attrName>style.visibility</p:attrName>
                                        </p:attrNameLst>
                                      </p:cBhvr>
                                      <p:to>
                                        <p:strVal val="visible"/>
                                      </p:to>
                                    </p:set>
                                    <p:animEffect transition="in" filter="fade">
                                      <p:cBhvr>
                                        <p:cTn id="25" dur="500"/>
                                        <p:tgtEl>
                                          <p:spTgt spid="6349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3491">
                                            <p:txEl>
                                              <p:pRg st="6" end="6"/>
                                            </p:txEl>
                                          </p:spTgt>
                                        </p:tgtEl>
                                        <p:attrNameLst>
                                          <p:attrName>style.visibility</p:attrName>
                                        </p:attrNameLst>
                                      </p:cBhvr>
                                      <p:to>
                                        <p:strVal val="visible"/>
                                      </p:to>
                                    </p:set>
                                    <p:animEffect transition="in" filter="fade">
                                      <p:cBhvr>
                                        <p:cTn id="30" dur="5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65543" name="Rectangle 2" descr="Diapositiva 38: Ejercicio 1: Declaraciones de Resultados (cont.)"/>
          <p:cNvSpPr txBox="1">
            <a:spLocks noGrp="1" noChangeArrowheads="1"/>
          </p:cNvSpPr>
          <p:nvPr>
            <p:ph type="title" idx="4294967295"/>
          </p:nvPr>
        </p:nvSpPr>
        <p:spPr bwMode="auto">
          <a:xfrm>
            <a:off x="416560" y="279091"/>
            <a:ext cx="10556240"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Ejercicio 1: Declaraciones de Resultados (cont.)</a:t>
            </a:r>
          </a:p>
        </p:txBody>
      </p:sp>
      <p:sp>
        <p:nvSpPr>
          <p:cNvPr id="1479682" name="Rectangle 2" descr="Bueno o malo?…y por qué?&#10;"/>
          <p:cNvSpPr>
            <a:spLocks noChangeArrowheads="1"/>
          </p:cNvSpPr>
          <p:nvPr/>
        </p:nvSpPr>
        <p:spPr>
          <a:xfrm>
            <a:off x="416560" y="1039183"/>
            <a:ext cx="9494520" cy="927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3200" b="1" i="0" u="none" strike="noStrike" kern="1200" cap="none" spc="0" normalizeH="0" baseline="0" noProof="0" dirty="0">
                <a:ln>
                  <a:noFill/>
                </a:ln>
                <a:solidFill>
                  <a:srgbClr val="002060"/>
                </a:solidFill>
                <a:effectLst/>
                <a:uLnTx/>
                <a:uFillTx/>
                <a:latin typeface="+mn-lt"/>
                <a:ea typeface="ＭＳ Ｐゴシック" pitchFamily="-109" charset="-128"/>
                <a:cs typeface="+mj-cs"/>
              </a:rPr>
              <a:t>Bueno o malo?…y por qué?</a:t>
            </a:r>
          </a:p>
        </p:txBody>
      </p:sp>
      <p:sp>
        <p:nvSpPr>
          <p:cNvPr id="93187" name="Rectangle 3" descr="Asociaciones del trabajo infantil locales incrementan su capacidad para gerenciar programas de prevención del trabajo de menores y para abogar por el fortalecimiento de las leyes laborales infantiles.&#10;Asociaciones del trabajo infantil locales incrementan su capacidad para gerenciar programas de prevención del trabajo de menores &#10;Asociaciones del trabajo infantil locales incrementan su capacidad para abogar por el fortalecimiento de las leyes laborales infantiles.&#10;Beneficiarios de enfoque aumentan su asistencia a la escuela . &#10;"/>
          <p:cNvSpPr>
            <a:spLocks noGrp="1" noChangeArrowheads="1"/>
          </p:cNvSpPr>
          <p:nvPr>
            <p:ph idx="1"/>
          </p:nvPr>
        </p:nvSpPr>
        <p:spPr>
          <a:xfrm>
            <a:off x="588010" y="2108182"/>
            <a:ext cx="11206480" cy="3399483"/>
          </a:xfrm>
        </p:spPr>
        <p:txBody>
          <a:bodyPr>
            <a:normAutofit fontScale="70000" lnSpcReduction="20000"/>
          </a:bodyPr>
          <a:lstStyle/>
          <a:p>
            <a:pPr marL="514350" indent="-514350">
              <a:lnSpc>
                <a:spcPct val="110000"/>
              </a:lnSpc>
              <a:spcAft>
                <a:spcPct val="50000"/>
              </a:spcAft>
              <a:buFont typeface="+mj-lt"/>
              <a:buAutoNum type="arabicPeriod" startAt="7"/>
              <a:defRPr/>
            </a:pPr>
            <a:r>
              <a:rPr lang="es-ES_tradnl" sz="3200" dirty="0"/>
              <a:t>Asociaciones del trabajo infantil locales incrementan su capacidad para gerenciar programas de prevención del trabajo de menores y para abogar por el fortalecimiento de las leyes laborales infantiles.</a:t>
            </a:r>
          </a:p>
          <a:p>
            <a:pPr lvl="1">
              <a:lnSpc>
                <a:spcPct val="120000"/>
              </a:lnSpc>
              <a:spcBef>
                <a:spcPts val="0"/>
              </a:spcBef>
              <a:spcAft>
                <a:spcPct val="50000"/>
              </a:spcAft>
              <a:defRPr/>
            </a:pPr>
            <a:r>
              <a:rPr lang="es-ES_tradnl" sz="3100" dirty="0">
                <a:solidFill>
                  <a:schemeClr val="accent6">
                    <a:lumMod val="50000"/>
                  </a:schemeClr>
                </a:solidFill>
              </a:rPr>
              <a:t>Asociaciones del trabajo infantil locales incrementan su capacidad para gerenciar programas de prevención del trabajo de menores </a:t>
            </a:r>
          </a:p>
          <a:p>
            <a:pPr lvl="1">
              <a:lnSpc>
                <a:spcPct val="120000"/>
              </a:lnSpc>
              <a:spcBef>
                <a:spcPts val="0"/>
              </a:spcBef>
              <a:spcAft>
                <a:spcPct val="50000"/>
              </a:spcAft>
              <a:defRPr/>
            </a:pPr>
            <a:r>
              <a:rPr lang="es-ES_tradnl" sz="3100" dirty="0">
                <a:solidFill>
                  <a:schemeClr val="accent6">
                    <a:lumMod val="50000"/>
                  </a:schemeClr>
                </a:solidFill>
              </a:rPr>
              <a:t>Asociaciones del trabajo infantil locales incrementan su capacidad para abogar por el fortalecimiento de las leyes laborales infantiles.</a:t>
            </a:r>
          </a:p>
          <a:p>
            <a:pPr marL="514350" indent="-514350">
              <a:lnSpc>
                <a:spcPct val="110000"/>
              </a:lnSpc>
              <a:spcAft>
                <a:spcPct val="50000"/>
              </a:spcAft>
              <a:buFont typeface="+mj-lt"/>
              <a:buAutoNum type="arabicPeriod" startAt="7"/>
              <a:defRPr/>
            </a:pPr>
            <a:r>
              <a:rPr lang="es-ES_tradnl" sz="3200" dirty="0"/>
              <a:t>Beneficiarios de enfoque aumentan su asistencia a la escuela . </a:t>
            </a:r>
          </a:p>
        </p:txBody>
      </p:sp>
      <p:pic>
        <p:nvPicPr>
          <p:cNvPr id="7" name="Graphic 6" descr="Pulgar que apunta hacia arriba.">
            <a:extLst>
              <a:ext uri="{FF2B5EF4-FFF2-40B4-BE49-F238E27FC236}">
                <a16:creationId xmlns:a16="http://schemas.microsoft.com/office/drawing/2014/main" id="{6E6F80CD-F2C9-482A-BD78-DB77AB3E53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7742" y="4827266"/>
            <a:ext cx="590338" cy="590338"/>
          </a:xfrm>
          <a:prstGeom prst="rect">
            <a:avLst/>
          </a:prstGeom>
        </p:spPr>
      </p:pic>
      <p:sp>
        <p:nvSpPr>
          <p:cNvPr id="6" name="Footer Placeholder 2">
            <a:extLst>
              <a:ext uri="{FF2B5EF4-FFF2-40B4-BE49-F238E27FC236}">
                <a16:creationId xmlns:a16="http://schemas.microsoft.com/office/drawing/2014/main" id="{0160C921-413D-41C1-90AC-D84637ACF688}"/>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7477108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fade">
                                      <p:cBhvr>
                                        <p:cTn id="7" dur="500"/>
                                        <p:tgtEl>
                                          <p:spTgt spid="931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3187">
                                            <p:txEl>
                                              <p:pRg st="2" end="2"/>
                                            </p:txEl>
                                          </p:spTgt>
                                        </p:tgtEl>
                                        <p:attrNameLst>
                                          <p:attrName>style.visibility</p:attrName>
                                        </p:attrNameLst>
                                      </p:cBhvr>
                                      <p:to>
                                        <p:strVal val="visible"/>
                                      </p:to>
                                    </p:set>
                                    <p:animEffect transition="in" filter="fade">
                                      <p:cBhvr>
                                        <p:cTn id="10" dur="500"/>
                                        <p:tgtEl>
                                          <p:spTgt spid="9318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iapositiva 39: Pensamiento Causal&#10;&#10;Foto de la izquierda: Una sección del globo terráqueo.&#10;&#10;Foto de la derecha: Un niño cargando un saco de ramas cortadas."/>
          <p:cNvSpPr>
            <a:spLocks noGrp="1"/>
          </p:cNvSpPr>
          <p:nvPr>
            <p:ph type="title"/>
          </p:nvPr>
        </p:nvSpPr>
        <p:spPr>
          <a:xfrm>
            <a:off x="1822376" y="2878900"/>
            <a:ext cx="7772400" cy="1362075"/>
          </a:xfrm>
        </p:spPr>
        <p:txBody>
          <a:bodyPr>
            <a:normAutofit/>
          </a:bodyPr>
          <a:lstStyle/>
          <a:p>
            <a:r>
              <a:rPr lang="es-ES_tradnl" dirty="0"/>
              <a:t>Pensamiento Causal</a:t>
            </a:r>
          </a:p>
        </p:txBody>
      </p:sp>
      <p:sp>
        <p:nvSpPr>
          <p:cNvPr id="12" name="Slide Number Placeholder 25"/>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s-ES_tradnl" smtClean="0"/>
              <a:pPr eaLnBrk="1" hangingPunct="1">
                <a:spcBef>
                  <a:spcPct val="0"/>
                </a:spcBef>
                <a:buSzTx/>
                <a:buFontTx/>
                <a:buNone/>
                <a:defRPr/>
              </a:pPr>
              <a:t>39</a:t>
            </a:fld>
            <a:endParaRPr lang="es-ES_tradnl" altLang="en-US" sz="1200" dirty="0">
              <a:solidFill>
                <a:srgbClr val="000099"/>
              </a:solidFill>
            </a:endParaRPr>
          </a:p>
        </p:txBody>
      </p:sp>
    </p:spTree>
    <p:extLst>
      <p:ext uri="{BB962C8B-B14F-4D97-AF65-F5344CB8AC3E}">
        <p14:creationId xmlns:p14="http://schemas.microsoft.com/office/powerpoint/2010/main" val="174433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 Agenda">
            <a:extLst>
              <a:ext uri="{FF2B5EF4-FFF2-40B4-BE49-F238E27FC236}">
                <a16:creationId xmlns:a16="http://schemas.microsoft.com/office/drawing/2014/main" id="{2AAAC7AD-1502-46C0-B47F-0DFBD9CF6960}"/>
              </a:ext>
            </a:extLst>
          </p:cNvPr>
          <p:cNvSpPr>
            <a:spLocks noGrp="1"/>
          </p:cNvSpPr>
          <p:nvPr>
            <p:ph type="ctrTitle"/>
          </p:nvPr>
        </p:nvSpPr>
        <p:spPr>
          <a:xfrm>
            <a:off x="583204" y="0"/>
            <a:ext cx="4894817" cy="1461778"/>
          </a:xfrm>
        </p:spPr>
        <p:txBody>
          <a:bodyPr vert="horz" lIns="91440" tIns="45720" rIns="91440" bIns="45720" rtlCol="0" anchor="ctr">
            <a:normAutofit/>
          </a:bodyPr>
          <a:lstStyle/>
          <a:p>
            <a:pPr algn="l"/>
            <a:r>
              <a:rPr lang="es-ES_tradnl" sz="4400" dirty="0"/>
              <a:t>Agenda</a:t>
            </a:r>
          </a:p>
        </p:txBody>
      </p:sp>
      <p:sp>
        <p:nvSpPr>
          <p:cNvPr id="5" name="Content Placeholder 2" descr="Visión general de la Teoría del Cambio y Marcos de Resultados&#10; Investigación y análisis.&#10; Declaraciones de resultados&#10; Pensamiento causal.&#10; Elaborando un Marco de Resultados completo. &#10; Planificación de actividades.&#10; Revisando un Marco de Resultados.&#10; Desarrollando la narrativa.&#10;">
            <a:extLst>
              <a:ext uri="{FF2B5EF4-FFF2-40B4-BE49-F238E27FC236}">
                <a16:creationId xmlns:a16="http://schemas.microsoft.com/office/drawing/2014/main" id="{70608293-DF14-4521-925C-A28F53E32FED}"/>
              </a:ext>
            </a:extLst>
          </p:cNvPr>
          <p:cNvSpPr>
            <a:spLocks noGrp="1"/>
          </p:cNvSpPr>
          <p:nvPr>
            <p:ph sz="quarter" idx="13"/>
          </p:nvPr>
        </p:nvSpPr>
        <p:spPr>
          <a:xfrm>
            <a:off x="583204" y="1263494"/>
            <a:ext cx="9985559" cy="5135843"/>
          </a:xfrm>
        </p:spPr>
        <p:txBody>
          <a:bodyPr vert="horz" lIns="91440" tIns="45720" rIns="91440" bIns="45720" numCol="1" rtlCol="0">
            <a:normAutofit/>
          </a:bodyPr>
          <a:lstStyle/>
          <a:p>
            <a:pPr>
              <a:buFont typeface="Wingdings" panose="05000000000000000000" pitchFamily="2" charset="2"/>
              <a:buChar char="Ø"/>
            </a:pPr>
            <a:r>
              <a:rPr lang="es-ES_tradnl" dirty="0"/>
              <a:t> Visión general de la Teoría del Cambio y Marcos de Resultados</a:t>
            </a:r>
          </a:p>
          <a:p>
            <a:pPr>
              <a:buFont typeface="Wingdings" panose="05000000000000000000" pitchFamily="2" charset="2"/>
              <a:buChar char="Ø"/>
            </a:pPr>
            <a:r>
              <a:rPr lang="es-ES_tradnl" dirty="0"/>
              <a:t> Investigación y análisis.</a:t>
            </a:r>
          </a:p>
          <a:p>
            <a:pPr>
              <a:buFont typeface="Wingdings" panose="05000000000000000000" pitchFamily="2" charset="2"/>
              <a:buChar char="Ø"/>
            </a:pPr>
            <a:r>
              <a:rPr lang="es-ES_tradnl" dirty="0"/>
              <a:t> Declaraciones de resultados</a:t>
            </a:r>
          </a:p>
          <a:p>
            <a:pPr>
              <a:buFont typeface="Wingdings" panose="05000000000000000000" pitchFamily="2" charset="2"/>
              <a:buChar char="Ø"/>
            </a:pPr>
            <a:r>
              <a:rPr lang="es-ES_tradnl" dirty="0"/>
              <a:t> Pensamiento causal.</a:t>
            </a:r>
          </a:p>
          <a:p>
            <a:pPr>
              <a:buFont typeface="Wingdings" panose="05000000000000000000" pitchFamily="2" charset="2"/>
              <a:buChar char="Ø"/>
            </a:pPr>
            <a:r>
              <a:rPr lang="es-ES_tradnl" dirty="0"/>
              <a:t> Elaborando un Marco de Resultados completo. </a:t>
            </a:r>
          </a:p>
          <a:p>
            <a:pPr>
              <a:buFont typeface="Wingdings" panose="05000000000000000000" pitchFamily="2" charset="2"/>
              <a:buChar char="Ø"/>
            </a:pPr>
            <a:r>
              <a:rPr lang="es-ES_tradnl" dirty="0"/>
              <a:t> Planificación de actividades.</a:t>
            </a:r>
          </a:p>
          <a:p>
            <a:pPr>
              <a:buFont typeface="Wingdings" panose="05000000000000000000" pitchFamily="2" charset="2"/>
              <a:buChar char="Ø"/>
            </a:pPr>
            <a:r>
              <a:rPr lang="es-ES_tradnl" dirty="0"/>
              <a:t> Revisando un Marco de Resultados.</a:t>
            </a:r>
          </a:p>
          <a:p>
            <a:pPr>
              <a:buFont typeface="Wingdings" panose="05000000000000000000" pitchFamily="2" charset="2"/>
              <a:buChar char="Ø"/>
            </a:pPr>
            <a:r>
              <a:rPr lang="es-ES_tradnl" dirty="0"/>
              <a:t> Desarrollando la narrativa.</a:t>
            </a:r>
          </a:p>
        </p:txBody>
      </p:sp>
      <p:pic>
        <p:nvPicPr>
          <p:cNvPr id="9" name="Graphic 8" descr="Imagen que representa una lista de verificación.">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216"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descr="Diapositiva 40: Comprendiendo la Lógica"/>
          <p:cNvSpPr txBox="1">
            <a:spLocks noGrp="1" noChangeArrowheads="1"/>
          </p:cNvSpPr>
          <p:nvPr>
            <p:ph type="title" idx="4294967295"/>
          </p:nvPr>
        </p:nvSpPr>
        <p:spPr bwMode="auto">
          <a:xfrm>
            <a:off x="671310" y="501650"/>
            <a:ext cx="8930640"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Comprendiendo la Lógica</a:t>
            </a:r>
          </a:p>
        </p:txBody>
      </p:sp>
      <p:sp>
        <p:nvSpPr>
          <p:cNvPr id="22" name="Text Box 3" descr="Casi todos los diseños de proyecto contienen ideas determinadas en cuanto a los vínculos de causalidad.&#10;">
            <a:extLst>
              <a:ext uri="{FF2B5EF4-FFF2-40B4-BE49-F238E27FC236}">
                <a16:creationId xmlns:a16="http://schemas.microsoft.com/office/drawing/2014/main" id="{B9BC3F45-3E23-4B06-88DE-8ED42D75B3C7}"/>
              </a:ext>
              <a:ext uri="{C183D7F6-B498-43B3-948B-1728B52AA6E4}">
                <adec:decorative xmlns:adec="http://schemas.microsoft.com/office/drawing/2017/decorative" val="0"/>
              </a:ext>
            </a:extLst>
          </p:cNvPr>
          <p:cNvSpPr txBox="1">
            <a:spLocks noChangeArrowheads="1"/>
          </p:cNvSpPr>
          <p:nvPr/>
        </p:nvSpPr>
        <p:spPr bwMode="auto">
          <a:xfrm>
            <a:off x="951614" y="1488558"/>
            <a:ext cx="97773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_tradnl" sz="3200" dirty="0">
                <a:latin typeface="+mn-lt"/>
                <a:cs typeface="Times New Roman" pitchFamily="18" charset="0"/>
              </a:rPr>
              <a:t>Casi todos los diseños de proyecto contienen ideas determinadas en cuanto a los vínculos de causalidad.</a:t>
            </a:r>
          </a:p>
        </p:txBody>
      </p:sp>
      <p:sp>
        <p:nvSpPr>
          <p:cNvPr id="23" name="Text Box 4" descr="Si A, entonces B&#10;">
            <a:extLst>
              <a:ext uri="{FF2B5EF4-FFF2-40B4-BE49-F238E27FC236}">
                <a16:creationId xmlns:a16="http://schemas.microsoft.com/office/drawing/2014/main" id="{8A741A49-0C13-41A5-86A2-E5C289386C0B}"/>
              </a:ext>
            </a:extLst>
          </p:cNvPr>
          <p:cNvSpPr txBox="1">
            <a:spLocks noChangeArrowheads="1"/>
          </p:cNvSpPr>
          <p:nvPr/>
        </p:nvSpPr>
        <p:spPr bwMode="auto">
          <a:xfrm>
            <a:off x="4159102" y="2891330"/>
            <a:ext cx="28925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_tradnl" sz="3200" b="1" dirty="0">
                <a:solidFill>
                  <a:srgbClr val="9E0000"/>
                </a:solidFill>
                <a:latin typeface="+mn-lt"/>
                <a:cs typeface="Times New Roman" pitchFamily="18" charset="0"/>
              </a:rPr>
              <a:t>Si A, entonces B</a:t>
            </a:r>
          </a:p>
        </p:txBody>
      </p:sp>
      <p:sp>
        <p:nvSpPr>
          <p:cNvPr id="24" name="Text Box 5" descr="SI se capacita a los maestros, ENTONCES los alumnos aprenderán más.&#10; SI se vacunan los niños, ENTONCES habrá menos muertes&#10;SI se aplican las leyes de trabajo infantil, ENTONCES habrá menos niños en trabajo infantil&#10;">
            <a:extLst>
              <a:ext uri="{FF2B5EF4-FFF2-40B4-BE49-F238E27FC236}">
                <a16:creationId xmlns:a16="http://schemas.microsoft.com/office/drawing/2014/main" id="{C16E07AD-164E-4BBF-BDDC-E3518A1A3395}"/>
              </a:ext>
            </a:extLst>
          </p:cNvPr>
          <p:cNvSpPr txBox="1">
            <a:spLocks noChangeArrowheads="1"/>
          </p:cNvSpPr>
          <p:nvPr/>
        </p:nvSpPr>
        <p:spPr bwMode="auto">
          <a:xfrm>
            <a:off x="1103484" y="3988458"/>
            <a:ext cx="982434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Tx/>
              <a:buChar char="•"/>
            </a:pPr>
            <a:r>
              <a:rPr lang="es-ES_tradnl" sz="2800" i="1" dirty="0">
                <a:latin typeface="+mn-lt"/>
                <a:cs typeface="Times New Roman" pitchFamily="18" charset="0"/>
              </a:rPr>
              <a:t> SI se capacita a los maestros, ENTONCES los alumnos aprenderán más.</a:t>
            </a:r>
          </a:p>
          <a:p>
            <a:pPr>
              <a:buFontTx/>
              <a:buChar char="•"/>
            </a:pPr>
            <a:r>
              <a:rPr lang="es-ES_tradnl" sz="2800" i="1" dirty="0">
                <a:latin typeface="+mn-lt"/>
                <a:cs typeface="Times New Roman" pitchFamily="18" charset="0"/>
              </a:rPr>
              <a:t> SI se vacunan los niños, ENTONCES habrá menos muertes</a:t>
            </a:r>
          </a:p>
          <a:p>
            <a:pPr>
              <a:buFontTx/>
              <a:buChar char="•"/>
            </a:pPr>
            <a:r>
              <a:rPr lang="es-ES" sz="2800" i="1" dirty="0">
                <a:latin typeface="+mn-lt"/>
                <a:cs typeface="Times New Roman" pitchFamily="18" charset="0"/>
              </a:rPr>
              <a:t>SI se aplican las leyes de trabajo infantil, ENTONCES habrá menos niños en trabajo infantil</a:t>
            </a:r>
          </a:p>
        </p:txBody>
      </p:sp>
      <p:sp>
        <p:nvSpPr>
          <p:cNvPr id="21" name="Footer Placeholder 2">
            <a:extLst>
              <a:ext uri="{FF2B5EF4-FFF2-40B4-BE49-F238E27FC236}">
                <a16:creationId xmlns:a16="http://schemas.microsoft.com/office/drawing/2014/main" id="{0749DEA9-6938-489C-8798-7DF3102364B4}"/>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20" name="Slide Number Placeholder 2"/>
          <p:cNvSpPr>
            <a:spLocks noGrp="1"/>
          </p:cNvSpPr>
          <p:nvPr>
            <p:ph type="sldNum" sz="quarter" idx="11"/>
          </p:nvPr>
        </p:nvSpPr>
        <p:spPr bwMode="auto">
          <a:xfrm>
            <a:off x="9984433" y="6304236"/>
            <a:ext cx="43204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40</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2274659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2000"/>
                                        <p:tgtEl>
                                          <p:spTgt spid="2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circle(in)">
                                      <p:cBhvr>
                                        <p:cTn id="10" dur="20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Rectangle 2" descr="Diapositiva 41: Teoría del Cambio Basada en la Causa y el Efecto&#10;&#10;"/>
          <p:cNvSpPr txBox="1">
            <a:spLocks noGrp="1" noChangeArrowheads="1"/>
          </p:cNvSpPr>
          <p:nvPr>
            <p:ph type="title" idx="4294967295"/>
          </p:nvPr>
        </p:nvSpPr>
        <p:spPr bwMode="auto">
          <a:xfrm>
            <a:off x="461323" y="198088"/>
            <a:ext cx="11043107" cy="688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Teoría del Cambio Basada en la Causa y el Efecto</a:t>
            </a:r>
          </a:p>
        </p:txBody>
      </p:sp>
      <p:sp>
        <p:nvSpPr>
          <p:cNvPr id="47123" name="Text Box 20" descr="Sigue la relación de causa y efecto&#10;"/>
          <p:cNvSpPr txBox="1">
            <a:spLocks noChangeArrowheads="1"/>
          </p:cNvSpPr>
          <p:nvPr/>
        </p:nvSpPr>
        <p:spPr bwMode="auto">
          <a:xfrm>
            <a:off x="807465" y="1241078"/>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000" dirty="0">
                <a:solidFill>
                  <a:srgbClr val="000090"/>
                </a:solidFill>
                <a:latin typeface="+mn-lt"/>
              </a:rPr>
              <a:t>Sigue la relación de causa y efecto</a:t>
            </a:r>
          </a:p>
        </p:txBody>
      </p:sp>
      <p:sp>
        <p:nvSpPr>
          <p:cNvPr id="47110" name="Text Box 6" descr="Si&#10;"/>
          <p:cNvSpPr txBox="1">
            <a:spLocks noChangeArrowheads="1"/>
          </p:cNvSpPr>
          <p:nvPr/>
        </p:nvSpPr>
        <p:spPr bwMode="auto">
          <a:xfrm>
            <a:off x="609600" y="5771579"/>
            <a:ext cx="56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r">
              <a:spcBef>
                <a:spcPct val="50000"/>
              </a:spcBef>
              <a:buFontTx/>
              <a:buNone/>
            </a:pPr>
            <a:r>
              <a:rPr lang="es-ES_tradnl" altLang="en-US" sz="2000" dirty="0">
                <a:solidFill>
                  <a:schemeClr val="tx1"/>
                </a:solidFill>
                <a:latin typeface="+mn-lt"/>
              </a:rPr>
              <a:t>Si</a:t>
            </a:r>
          </a:p>
        </p:txBody>
      </p:sp>
      <p:sp>
        <p:nvSpPr>
          <p:cNvPr id="47106" name="Rectangle 2" descr="Actividades planificadas &#10;&#10;"/>
          <p:cNvSpPr>
            <a:spLocks noChangeArrowheads="1"/>
          </p:cNvSpPr>
          <p:nvPr/>
        </p:nvSpPr>
        <p:spPr bwMode="auto">
          <a:xfrm>
            <a:off x="1188749" y="5661585"/>
            <a:ext cx="2748785" cy="50687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s-ES_tradnl" altLang="en-US" sz="2200" dirty="0">
                <a:solidFill>
                  <a:schemeClr val="tx1"/>
                </a:solidFill>
                <a:latin typeface="+mn-lt"/>
              </a:rPr>
              <a:t>Actividades planificadas</a:t>
            </a:r>
          </a:p>
        </p:txBody>
      </p:sp>
      <p:sp>
        <p:nvSpPr>
          <p:cNvPr id="47111" name="Text Box 7" descr="Entonces&#10;"/>
          <p:cNvSpPr txBox="1">
            <a:spLocks noChangeArrowheads="1"/>
          </p:cNvSpPr>
          <p:nvPr/>
        </p:nvSpPr>
        <p:spPr bwMode="auto">
          <a:xfrm>
            <a:off x="3948358" y="5701310"/>
            <a:ext cx="11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000" dirty="0">
                <a:solidFill>
                  <a:schemeClr val="tx1"/>
                </a:solidFill>
                <a:latin typeface="+mn-lt"/>
              </a:rPr>
              <a:t>Entonces</a:t>
            </a:r>
          </a:p>
        </p:txBody>
      </p:sp>
      <p:sp>
        <p:nvSpPr>
          <p:cNvPr id="55307" name="Text Box 11" descr="Realizar capacitaciones sobre el trabajo infantil en las comunidades de enfoque&#10;"/>
          <p:cNvSpPr txBox="1">
            <a:spLocks noChangeArrowheads="1"/>
          </p:cNvSpPr>
          <p:nvPr/>
        </p:nvSpPr>
        <p:spPr bwMode="auto">
          <a:xfrm>
            <a:off x="4933013" y="5661584"/>
            <a:ext cx="672933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50000"/>
              </a:spcBef>
              <a:buFont typeface="Wingdings" pitchFamily="2" charset="2"/>
              <a:buChar char="Ø"/>
            </a:pPr>
            <a:r>
              <a:rPr lang="es-ES_tradnl" altLang="en-US" sz="2200" b="1" dirty="0">
                <a:solidFill>
                  <a:schemeClr val="accent1">
                    <a:lumMod val="75000"/>
                  </a:schemeClr>
                </a:solidFill>
                <a:latin typeface="+mn-lt"/>
              </a:rPr>
              <a:t>Realizar capacitaciones sobre el trabajo infantil en las comunidades de enfoque</a:t>
            </a:r>
          </a:p>
          <a:p>
            <a:pPr marL="0" indent="0">
              <a:spcBef>
                <a:spcPct val="50000"/>
              </a:spcBef>
              <a:buNone/>
            </a:pPr>
            <a:endParaRPr lang="es-ES_tradnl" altLang="en-US" sz="2200" b="1" dirty="0">
              <a:solidFill>
                <a:schemeClr val="accent1">
                  <a:lumMod val="75000"/>
                </a:schemeClr>
              </a:solidFill>
              <a:latin typeface="+mn-lt"/>
            </a:endParaRPr>
          </a:p>
        </p:txBody>
      </p:sp>
      <p:sp>
        <p:nvSpPr>
          <p:cNvPr id="47109" name="Line 5" descr="Flecha que conecta las Actividades planificadas con los Productos &#10;específicos&#10;&#10;"/>
          <p:cNvSpPr>
            <a:spLocks noChangeShapeType="1"/>
          </p:cNvSpPr>
          <p:nvPr/>
        </p:nvSpPr>
        <p:spPr bwMode="auto">
          <a:xfrm rot="60000" flipV="1">
            <a:off x="2779713" y="5381054"/>
            <a:ext cx="341312" cy="34925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_tradnl" dirty="0"/>
          </a:p>
        </p:txBody>
      </p:sp>
      <p:sp>
        <p:nvSpPr>
          <p:cNvPr id="47112" name="Text Box 8" descr="Si&#10;"/>
          <p:cNvSpPr txBox="1">
            <a:spLocks noChangeArrowheads="1"/>
          </p:cNvSpPr>
          <p:nvPr/>
        </p:nvSpPr>
        <p:spPr bwMode="auto">
          <a:xfrm>
            <a:off x="1593948" y="472230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000" dirty="0">
                <a:solidFill>
                  <a:schemeClr val="tx1"/>
                </a:solidFill>
                <a:latin typeface="+mn-lt"/>
              </a:rPr>
              <a:t>Si</a:t>
            </a:r>
          </a:p>
        </p:txBody>
      </p:sp>
      <p:sp>
        <p:nvSpPr>
          <p:cNvPr id="47107" name="Rectangle 3" descr="Productos &#10;específicos&#10;"/>
          <p:cNvSpPr>
            <a:spLocks noChangeArrowheads="1"/>
          </p:cNvSpPr>
          <p:nvPr/>
        </p:nvSpPr>
        <p:spPr bwMode="auto">
          <a:xfrm>
            <a:off x="2268928" y="4646264"/>
            <a:ext cx="2262266"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s-ES_tradnl" altLang="en-US" sz="2200" dirty="0">
                <a:solidFill>
                  <a:schemeClr val="tx1"/>
                </a:solidFill>
                <a:latin typeface="+mn-lt"/>
              </a:rPr>
              <a:t>Productos </a:t>
            </a:r>
          </a:p>
          <a:p>
            <a:pPr algn="ctr">
              <a:spcBef>
                <a:spcPts val="125"/>
              </a:spcBef>
              <a:buNone/>
            </a:pPr>
            <a:r>
              <a:rPr lang="es-ES_tradnl" altLang="en-US" sz="2200" dirty="0">
                <a:solidFill>
                  <a:schemeClr val="tx1"/>
                </a:solidFill>
                <a:latin typeface="+mn-lt"/>
              </a:rPr>
              <a:t>específicos</a:t>
            </a:r>
          </a:p>
        </p:txBody>
      </p:sp>
      <p:sp>
        <p:nvSpPr>
          <p:cNvPr id="47113" name="Text Box 9" descr="Entonces&#10;"/>
          <p:cNvSpPr txBox="1">
            <a:spLocks noChangeArrowheads="1"/>
          </p:cNvSpPr>
          <p:nvPr/>
        </p:nvSpPr>
        <p:spPr bwMode="auto">
          <a:xfrm>
            <a:off x="4531194" y="4741266"/>
            <a:ext cx="11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000" dirty="0">
                <a:solidFill>
                  <a:schemeClr val="tx1"/>
                </a:solidFill>
                <a:latin typeface="+mn-lt"/>
              </a:rPr>
              <a:t>Entonces</a:t>
            </a:r>
          </a:p>
        </p:txBody>
      </p:sp>
      <p:sp>
        <p:nvSpPr>
          <p:cNvPr id="55306" name="Text Box 10" descr="Miembros de la comunidad capacitados en leyes y prácticas de trabajo infantil&#10;"/>
          <p:cNvSpPr txBox="1">
            <a:spLocks noChangeArrowheads="1"/>
          </p:cNvSpPr>
          <p:nvPr/>
        </p:nvSpPr>
        <p:spPr bwMode="auto">
          <a:xfrm>
            <a:off x="5598089" y="4784348"/>
            <a:ext cx="60184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50000"/>
              </a:spcBef>
              <a:buFont typeface="Wingdings" pitchFamily="2" charset="2"/>
              <a:buChar char="Ø"/>
            </a:pPr>
            <a:r>
              <a:rPr lang="es-ES_tradnl" altLang="en-US" sz="2200" b="1" dirty="0">
                <a:solidFill>
                  <a:schemeClr val="accent1">
                    <a:lumMod val="75000"/>
                  </a:schemeClr>
                </a:solidFill>
                <a:latin typeface="+mn-lt"/>
              </a:rPr>
              <a:t>Miembros de la comunidad capacitados en leyes y prácticas de trabajo infantil</a:t>
            </a:r>
          </a:p>
        </p:txBody>
      </p:sp>
      <p:sp>
        <p:nvSpPr>
          <p:cNvPr id="47121" name="Line 17" descr="Flecha que conecta los productos específicos con los resultados preliminares."/>
          <p:cNvSpPr>
            <a:spLocks noChangeShapeType="1"/>
          </p:cNvSpPr>
          <p:nvPr/>
        </p:nvSpPr>
        <p:spPr bwMode="auto">
          <a:xfrm rot="60000" flipV="1">
            <a:off x="3940621" y="4235312"/>
            <a:ext cx="271969" cy="355976"/>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_tradnl" dirty="0"/>
          </a:p>
        </p:txBody>
      </p:sp>
      <p:sp>
        <p:nvSpPr>
          <p:cNvPr id="47118" name="Text Box 14" descr="Si&#10;"/>
          <p:cNvSpPr txBox="1">
            <a:spLocks noChangeArrowheads="1"/>
          </p:cNvSpPr>
          <p:nvPr/>
        </p:nvSpPr>
        <p:spPr bwMode="auto">
          <a:xfrm>
            <a:off x="2347453" y="3714137"/>
            <a:ext cx="36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000" dirty="0">
                <a:solidFill>
                  <a:schemeClr val="tx1"/>
                </a:solidFill>
                <a:latin typeface="+mn-lt"/>
              </a:rPr>
              <a:t>Si</a:t>
            </a:r>
            <a:endParaRPr lang="es-ES_tradnl" altLang="en-US" sz="2400" dirty="0">
              <a:solidFill>
                <a:schemeClr val="tx1"/>
              </a:solidFill>
              <a:latin typeface="+mn-lt"/>
            </a:endParaRPr>
          </a:p>
        </p:txBody>
      </p:sp>
      <p:sp>
        <p:nvSpPr>
          <p:cNvPr id="47117" name="Text Box 13" descr="Resultados preliminares&#10;"/>
          <p:cNvSpPr txBox="1">
            <a:spLocks noChangeArrowheads="1"/>
          </p:cNvSpPr>
          <p:nvPr/>
        </p:nvSpPr>
        <p:spPr bwMode="auto">
          <a:xfrm>
            <a:off x="2722605" y="3529074"/>
            <a:ext cx="2183905" cy="68843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200" dirty="0">
                <a:solidFill>
                  <a:schemeClr val="tx1"/>
                </a:solidFill>
                <a:latin typeface="+mn-lt"/>
              </a:rPr>
              <a:t>Resultados preliminares</a:t>
            </a:r>
          </a:p>
          <a:p>
            <a:pPr algn="ctr" eaLnBrk="1" hangingPunct="1">
              <a:spcBef>
                <a:spcPct val="50000"/>
              </a:spcBef>
              <a:buFontTx/>
              <a:buNone/>
            </a:pPr>
            <a:endParaRPr lang="es-ES_tradnl" altLang="en-US" sz="2200" dirty="0">
              <a:solidFill>
                <a:schemeClr val="tx1"/>
              </a:solidFill>
              <a:latin typeface="+mn-lt"/>
            </a:endParaRPr>
          </a:p>
        </p:txBody>
      </p:sp>
      <p:sp>
        <p:nvSpPr>
          <p:cNvPr id="47126" name="Text Box 23" descr="Entonces&#10;"/>
          <p:cNvSpPr txBox="1">
            <a:spLocks noChangeArrowheads="1"/>
          </p:cNvSpPr>
          <p:nvPr/>
        </p:nvSpPr>
        <p:spPr bwMode="auto">
          <a:xfrm>
            <a:off x="5048250" y="3652685"/>
            <a:ext cx="11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000" dirty="0">
                <a:solidFill>
                  <a:schemeClr val="tx1"/>
                </a:solidFill>
                <a:latin typeface="+mn-lt"/>
              </a:rPr>
              <a:t>Entonces</a:t>
            </a:r>
            <a:endParaRPr lang="es-ES_tradnl" altLang="en-US" sz="2400" dirty="0">
              <a:solidFill>
                <a:schemeClr val="tx1"/>
              </a:solidFill>
              <a:latin typeface="+mn-lt"/>
            </a:endParaRPr>
          </a:p>
        </p:txBody>
      </p:sp>
      <p:sp>
        <p:nvSpPr>
          <p:cNvPr id="55316" name="Text Box 21" descr="Mayor conciencia a nivel comunitario sobre los efectos negativos del trabajo infantil y los pasos a seguir para prevenirlo&#10;"/>
          <p:cNvSpPr txBox="1">
            <a:spLocks noChangeArrowheads="1"/>
          </p:cNvSpPr>
          <p:nvPr/>
        </p:nvSpPr>
        <p:spPr bwMode="auto">
          <a:xfrm>
            <a:off x="6312428" y="3485639"/>
            <a:ext cx="57223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50000"/>
              </a:spcBef>
              <a:buFont typeface="Wingdings" panose="05000000000000000000" pitchFamily="2" charset="2"/>
              <a:buChar char="Ø"/>
            </a:pPr>
            <a:r>
              <a:rPr lang="es-ES_tradnl" altLang="en-US" sz="2200" b="1" dirty="0">
                <a:solidFill>
                  <a:schemeClr val="accent1">
                    <a:lumMod val="75000"/>
                  </a:schemeClr>
                </a:solidFill>
                <a:latin typeface="+mn-lt"/>
              </a:rPr>
              <a:t>Mayor conciencia a nivel comunitario sobre los efectos negativos del trabajo infantil y los pasos a seguir para prevenirlo</a:t>
            </a:r>
          </a:p>
        </p:txBody>
      </p:sp>
      <p:sp>
        <p:nvSpPr>
          <p:cNvPr id="47122" name="Line 18" descr="Flecha que conecta los Resultados preliminares con los Resultados más &#10;extensos&#10;&#10;"/>
          <p:cNvSpPr>
            <a:spLocks noChangeShapeType="1"/>
          </p:cNvSpPr>
          <p:nvPr/>
        </p:nvSpPr>
        <p:spPr bwMode="auto">
          <a:xfrm rot="60000" flipV="1">
            <a:off x="4441242" y="2952050"/>
            <a:ext cx="486812" cy="572439"/>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_tradnl" dirty="0"/>
          </a:p>
        </p:txBody>
      </p:sp>
      <p:sp>
        <p:nvSpPr>
          <p:cNvPr id="47125" name="Text Box 22" descr="Si&#10;"/>
          <p:cNvSpPr txBox="1">
            <a:spLocks noChangeArrowheads="1"/>
          </p:cNvSpPr>
          <p:nvPr/>
        </p:nvSpPr>
        <p:spPr bwMode="auto">
          <a:xfrm>
            <a:off x="3243450" y="2397649"/>
            <a:ext cx="417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000" dirty="0">
                <a:solidFill>
                  <a:schemeClr val="tx1"/>
                </a:solidFill>
                <a:latin typeface="+mn-lt"/>
              </a:rPr>
              <a:t>Si</a:t>
            </a:r>
            <a:endParaRPr lang="es-ES_tradnl" altLang="en-US" sz="2400" dirty="0">
              <a:solidFill>
                <a:schemeClr val="tx1"/>
              </a:solidFill>
              <a:latin typeface="+mn-lt"/>
            </a:endParaRPr>
          </a:p>
        </p:txBody>
      </p:sp>
      <p:sp>
        <p:nvSpPr>
          <p:cNvPr id="47108" name="Rectangle 4" descr="Resultados más &#10;extensos&#10;"/>
          <p:cNvSpPr>
            <a:spLocks noChangeArrowheads="1"/>
          </p:cNvSpPr>
          <p:nvPr/>
        </p:nvSpPr>
        <p:spPr bwMode="auto">
          <a:xfrm>
            <a:off x="3937536" y="2168983"/>
            <a:ext cx="2179579"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s-ES_tradnl" altLang="en-US" sz="2200" dirty="0">
                <a:solidFill>
                  <a:schemeClr val="tx1"/>
                </a:solidFill>
                <a:latin typeface="+mn-lt"/>
              </a:rPr>
              <a:t>Resultados más </a:t>
            </a:r>
          </a:p>
          <a:p>
            <a:pPr algn="ctr">
              <a:spcBef>
                <a:spcPts val="125"/>
              </a:spcBef>
              <a:buNone/>
            </a:pPr>
            <a:r>
              <a:rPr lang="es-ES_tradnl" altLang="en-US" sz="2200" dirty="0">
                <a:solidFill>
                  <a:schemeClr val="tx1"/>
                </a:solidFill>
                <a:latin typeface="+mn-lt"/>
              </a:rPr>
              <a:t>extensos</a:t>
            </a:r>
          </a:p>
        </p:txBody>
      </p:sp>
      <p:sp>
        <p:nvSpPr>
          <p:cNvPr id="47119" name="Text Box 15" descr="Entonces"/>
          <p:cNvSpPr txBox="1">
            <a:spLocks noChangeArrowheads="1"/>
          </p:cNvSpPr>
          <p:nvPr/>
        </p:nvSpPr>
        <p:spPr bwMode="auto">
          <a:xfrm>
            <a:off x="5974331" y="2321940"/>
            <a:ext cx="1248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000" dirty="0">
                <a:solidFill>
                  <a:schemeClr val="tx1"/>
                </a:solidFill>
                <a:latin typeface="+mn-lt"/>
              </a:rPr>
              <a:t>  Entonces</a:t>
            </a:r>
            <a:endParaRPr lang="es-ES_tradnl" altLang="en-US" sz="2400" dirty="0">
              <a:solidFill>
                <a:schemeClr val="tx1"/>
              </a:solidFill>
              <a:latin typeface="+mn-lt"/>
            </a:endParaRPr>
          </a:p>
        </p:txBody>
      </p:sp>
      <p:sp>
        <p:nvSpPr>
          <p:cNvPr id="55312" name="Text Box 16" descr="Mayor intervención comunitaria para prevenir el trabajo infantil&#10;"/>
          <p:cNvSpPr txBox="1">
            <a:spLocks noChangeArrowheads="1"/>
          </p:cNvSpPr>
          <p:nvPr/>
        </p:nvSpPr>
        <p:spPr bwMode="auto">
          <a:xfrm>
            <a:off x="7174967" y="2345510"/>
            <a:ext cx="46555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50000"/>
              </a:spcBef>
              <a:buFont typeface="Wingdings" pitchFamily="2" charset="2"/>
              <a:buChar char="Ø"/>
            </a:pPr>
            <a:r>
              <a:rPr lang="es-ES_tradnl" altLang="en-US" sz="2200" b="1" dirty="0">
                <a:solidFill>
                  <a:schemeClr val="accent1">
                    <a:lumMod val="75000"/>
                  </a:schemeClr>
                </a:solidFill>
                <a:latin typeface="+mn-lt"/>
              </a:rPr>
              <a:t>Mayor intervención comunitaria para prevenir el trabajo infantil</a:t>
            </a:r>
          </a:p>
        </p:txBody>
      </p:sp>
      <p:sp>
        <p:nvSpPr>
          <p:cNvPr id="47128" name="Line 25" descr="Flecha que conecta los Resultados más &#10;extensos con el Objetivo/Meta.&#10;"/>
          <p:cNvSpPr>
            <a:spLocks noChangeShapeType="1"/>
          </p:cNvSpPr>
          <p:nvPr/>
        </p:nvSpPr>
        <p:spPr bwMode="auto">
          <a:xfrm rot="60000" flipV="1">
            <a:off x="5554603" y="1745742"/>
            <a:ext cx="307975" cy="377825"/>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_tradnl" dirty="0"/>
          </a:p>
        </p:txBody>
      </p:sp>
      <p:sp>
        <p:nvSpPr>
          <p:cNvPr id="47130" name="Text Box 28" descr="Si&#10;"/>
          <p:cNvSpPr txBox="1">
            <a:spLocks noChangeArrowheads="1"/>
          </p:cNvSpPr>
          <p:nvPr/>
        </p:nvSpPr>
        <p:spPr bwMode="auto">
          <a:xfrm>
            <a:off x="4357888" y="1143880"/>
            <a:ext cx="366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000" dirty="0">
                <a:solidFill>
                  <a:schemeClr val="tx1"/>
                </a:solidFill>
                <a:latin typeface="+mn-lt"/>
              </a:rPr>
              <a:t>Si</a:t>
            </a:r>
            <a:endParaRPr lang="es-ES_tradnl" altLang="en-US" sz="2400" dirty="0">
              <a:solidFill>
                <a:schemeClr val="tx1"/>
              </a:solidFill>
              <a:latin typeface="+mn-lt"/>
            </a:endParaRPr>
          </a:p>
        </p:txBody>
      </p:sp>
      <p:sp>
        <p:nvSpPr>
          <p:cNvPr id="47127" name="Rectangle 24" descr="Objetivo/&#10;Meta&#10;"/>
          <p:cNvSpPr>
            <a:spLocks noChangeArrowheads="1"/>
          </p:cNvSpPr>
          <p:nvPr/>
        </p:nvSpPr>
        <p:spPr bwMode="auto">
          <a:xfrm>
            <a:off x="4822999" y="928150"/>
            <a:ext cx="2106144"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s-ES_tradnl" altLang="en-US" sz="2200" dirty="0">
                <a:solidFill>
                  <a:schemeClr val="tx1"/>
                </a:solidFill>
                <a:latin typeface="+mn-lt"/>
              </a:rPr>
              <a:t>Objetivo/</a:t>
            </a:r>
          </a:p>
          <a:p>
            <a:pPr algn="ctr">
              <a:spcBef>
                <a:spcPts val="125"/>
              </a:spcBef>
              <a:buNone/>
            </a:pPr>
            <a:r>
              <a:rPr lang="es-ES_tradnl" altLang="en-US" sz="2200" dirty="0">
                <a:solidFill>
                  <a:schemeClr val="tx1"/>
                </a:solidFill>
                <a:latin typeface="+mn-lt"/>
              </a:rPr>
              <a:t>Meta</a:t>
            </a:r>
          </a:p>
        </p:txBody>
      </p:sp>
      <p:sp>
        <p:nvSpPr>
          <p:cNvPr id="47129" name="Text Box 27" descr="Entonces&#10;"/>
          <p:cNvSpPr txBox="1">
            <a:spLocks noChangeArrowheads="1"/>
          </p:cNvSpPr>
          <p:nvPr/>
        </p:nvSpPr>
        <p:spPr bwMode="auto">
          <a:xfrm>
            <a:off x="6964187" y="1095908"/>
            <a:ext cx="11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000" dirty="0">
                <a:solidFill>
                  <a:schemeClr val="tx1"/>
                </a:solidFill>
                <a:latin typeface="+mn-lt"/>
              </a:rPr>
              <a:t>Entonces</a:t>
            </a:r>
          </a:p>
        </p:txBody>
      </p:sp>
      <p:sp>
        <p:nvSpPr>
          <p:cNvPr id="55308" name="Text Box 12" descr="Cantidad de niños involucrados en el trabajo infantil reducida&#10;"/>
          <p:cNvSpPr txBox="1">
            <a:spLocks noChangeArrowheads="1"/>
          </p:cNvSpPr>
          <p:nvPr/>
        </p:nvSpPr>
        <p:spPr bwMode="auto">
          <a:xfrm>
            <a:off x="7956280" y="1107225"/>
            <a:ext cx="409800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50000"/>
              </a:spcBef>
              <a:buFont typeface="Wingdings" pitchFamily="2" charset="2"/>
              <a:buChar char="Ø"/>
            </a:pPr>
            <a:r>
              <a:rPr lang="es-ES_tradnl" altLang="en-US" sz="2200" b="1" dirty="0">
                <a:solidFill>
                  <a:schemeClr val="accent1">
                    <a:lumMod val="75000"/>
                  </a:schemeClr>
                </a:solidFill>
                <a:latin typeface="+mn-lt"/>
              </a:rPr>
              <a:t>Cantidad de niños involucrados en el trabajo infantil reducida</a:t>
            </a:r>
          </a:p>
        </p:txBody>
      </p:sp>
      <p:sp>
        <p:nvSpPr>
          <p:cNvPr id="30" name="Footer Placeholder 2">
            <a:extLst>
              <a:ext uri="{FF2B5EF4-FFF2-40B4-BE49-F238E27FC236}">
                <a16:creationId xmlns:a16="http://schemas.microsoft.com/office/drawing/2014/main" id="{AFAD98D9-F45F-497D-8CC7-359E8FA6BAA9}"/>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29" name="Slide Number Placeholder 2"/>
          <p:cNvSpPr>
            <a:spLocks noGrp="1"/>
          </p:cNvSpPr>
          <p:nvPr>
            <p:ph type="sldNum" sz="quarter" idx="11"/>
          </p:nvPr>
        </p:nvSpPr>
        <p:spPr bwMode="auto">
          <a:xfrm>
            <a:off x="9173616" y="6381329"/>
            <a:ext cx="138688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41</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335375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fade">
                                      <p:cBhvr>
                                        <p:cTn id="7" dur="1000"/>
                                        <p:tgtEl>
                                          <p:spTgt spid="55307"/>
                                        </p:tgtEl>
                                      </p:cBhvr>
                                    </p:animEffect>
                                    <p:anim calcmode="lin" valueType="num">
                                      <p:cBhvr>
                                        <p:cTn id="8" dur="1000" fill="hold"/>
                                        <p:tgtEl>
                                          <p:spTgt spid="55307"/>
                                        </p:tgtEl>
                                        <p:attrNameLst>
                                          <p:attrName>ppt_x</p:attrName>
                                        </p:attrNameLst>
                                      </p:cBhvr>
                                      <p:tavLst>
                                        <p:tav tm="0">
                                          <p:val>
                                            <p:strVal val="#ppt_x"/>
                                          </p:val>
                                        </p:tav>
                                        <p:tav tm="100000">
                                          <p:val>
                                            <p:strVal val="#ppt_x"/>
                                          </p:val>
                                        </p:tav>
                                      </p:tavLst>
                                    </p:anim>
                                    <p:anim calcmode="lin" valueType="num">
                                      <p:cBhvr>
                                        <p:cTn id="9" dur="1000" fill="hold"/>
                                        <p:tgtEl>
                                          <p:spTgt spid="5530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306"/>
                                        </p:tgtEl>
                                        <p:attrNameLst>
                                          <p:attrName>style.visibility</p:attrName>
                                        </p:attrNameLst>
                                      </p:cBhvr>
                                      <p:to>
                                        <p:strVal val="visible"/>
                                      </p:to>
                                    </p:set>
                                    <p:animEffect transition="in" filter="fade">
                                      <p:cBhvr>
                                        <p:cTn id="14" dur="1000"/>
                                        <p:tgtEl>
                                          <p:spTgt spid="55306"/>
                                        </p:tgtEl>
                                      </p:cBhvr>
                                    </p:animEffect>
                                    <p:anim calcmode="lin" valueType="num">
                                      <p:cBhvr>
                                        <p:cTn id="15" dur="1000" fill="hold"/>
                                        <p:tgtEl>
                                          <p:spTgt spid="55306"/>
                                        </p:tgtEl>
                                        <p:attrNameLst>
                                          <p:attrName>ppt_x</p:attrName>
                                        </p:attrNameLst>
                                      </p:cBhvr>
                                      <p:tavLst>
                                        <p:tav tm="0">
                                          <p:val>
                                            <p:strVal val="#ppt_x"/>
                                          </p:val>
                                        </p:tav>
                                        <p:tav tm="100000">
                                          <p:val>
                                            <p:strVal val="#ppt_x"/>
                                          </p:val>
                                        </p:tav>
                                      </p:tavLst>
                                    </p:anim>
                                    <p:anim calcmode="lin" valueType="num">
                                      <p:cBhvr>
                                        <p:cTn id="16" dur="1000" fill="hold"/>
                                        <p:tgtEl>
                                          <p:spTgt spid="5530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316"/>
                                        </p:tgtEl>
                                        <p:attrNameLst>
                                          <p:attrName>style.visibility</p:attrName>
                                        </p:attrNameLst>
                                      </p:cBhvr>
                                      <p:to>
                                        <p:strVal val="visible"/>
                                      </p:to>
                                    </p:set>
                                    <p:animEffect transition="in" filter="fade">
                                      <p:cBhvr>
                                        <p:cTn id="21" dur="1000"/>
                                        <p:tgtEl>
                                          <p:spTgt spid="55316"/>
                                        </p:tgtEl>
                                      </p:cBhvr>
                                    </p:animEffect>
                                    <p:anim calcmode="lin" valueType="num">
                                      <p:cBhvr>
                                        <p:cTn id="22" dur="1000" fill="hold"/>
                                        <p:tgtEl>
                                          <p:spTgt spid="55316"/>
                                        </p:tgtEl>
                                        <p:attrNameLst>
                                          <p:attrName>ppt_x</p:attrName>
                                        </p:attrNameLst>
                                      </p:cBhvr>
                                      <p:tavLst>
                                        <p:tav tm="0">
                                          <p:val>
                                            <p:strVal val="#ppt_x"/>
                                          </p:val>
                                        </p:tav>
                                        <p:tav tm="100000">
                                          <p:val>
                                            <p:strVal val="#ppt_x"/>
                                          </p:val>
                                        </p:tav>
                                      </p:tavLst>
                                    </p:anim>
                                    <p:anim calcmode="lin" valueType="num">
                                      <p:cBhvr>
                                        <p:cTn id="23" dur="1000" fill="hold"/>
                                        <p:tgtEl>
                                          <p:spTgt spid="5531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5312"/>
                                        </p:tgtEl>
                                        <p:attrNameLst>
                                          <p:attrName>style.visibility</p:attrName>
                                        </p:attrNameLst>
                                      </p:cBhvr>
                                      <p:to>
                                        <p:strVal val="visible"/>
                                      </p:to>
                                    </p:set>
                                    <p:animEffect transition="in" filter="fade">
                                      <p:cBhvr>
                                        <p:cTn id="28" dur="1000"/>
                                        <p:tgtEl>
                                          <p:spTgt spid="55312"/>
                                        </p:tgtEl>
                                      </p:cBhvr>
                                    </p:animEffect>
                                    <p:anim calcmode="lin" valueType="num">
                                      <p:cBhvr>
                                        <p:cTn id="29" dur="1000" fill="hold"/>
                                        <p:tgtEl>
                                          <p:spTgt spid="55312"/>
                                        </p:tgtEl>
                                        <p:attrNameLst>
                                          <p:attrName>ppt_x</p:attrName>
                                        </p:attrNameLst>
                                      </p:cBhvr>
                                      <p:tavLst>
                                        <p:tav tm="0">
                                          <p:val>
                                            <p:strVal val="#ppt_x"/>
                                          </p:val>
                                        </p:tav>
                                        <p:tav tm="100000">
                                          <p:val>
                                            <p:strVal val="#ppt_x"/>
                                          </p:val>
                                        </p:tav>
                                      </p:tavLst>
                                    </p:anim>
                                    <p:anim calcmode="lin" valueType="num">
                                      <p:cBhvr>
                                        <p:cTn id="30" dur="1000" fill="hold"/>
                                        <p:tgtEl>
                                          <p:spTgt spid="5531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5308"/>
                                        </p:tgtEl>
                                        <p:attrNameLst>
                                          <p:attrName>style.visibility</p:attrName>
                                        </p:attrNameLst>
                                      </p:cBhvr>
                                      <p:to>
                                        <p:strVal val="visible"/>
                                      </p:to>
                                    </p:set>
                                    <p:anim calcmode="lin" valueType="num">
                                      <p:cBhvr>
                                        <p:cTn id="35" dur="1000" fill="hold"/>
                                        <p:tgtEl>
                                          <p:spTgt spid="55308"/>
                                        </p:tgtEl>
                                        <p:attrNameLst>
                                          <p:attrName>ppt_w</p:attrName>
                                        </p:attrNameLst>
                                      </p:cBhvr>
                                      <p:tavLst>
                                        <p:tav tm="0">
                                          <p:val>
                                            <p:fltVal val="0"/>
                                          </p:val>
                                        </p:tav>
                                        <p:tav tm="100000">
                                          <p:val>
                                            <p:strVal val="#ppt_w"/>
                                          </p:val>
                                        </p:tav>
                                      </p:tavLst>
                                    </p:anim>
                                    <p:anim calcmode="lin" valueType="num">
                                      <p:cBhvr>
                                        <p:cTn id="36" dur="1000" fill="hold"/>
                                        <p:tgtEl>
                                          <p:spTgt spid="55308"/>
                                        </p:tgtEl>
                                        <p:attrNameLst>
                                          <p:attrName>ppt_h</p:attrName>
                                        </p:attrNameLst>
                                      </p:cBhvr>
                                      <p:tavLst>
                                        <p:tav tm="0">
                                          <p:val>
                                            <p:fltVal val="0"/>
                                          </p:val>
                                        </p:tav>
                                        <p:tav tm="100000">
                                          <p:val>
                                            <p:strVal val="#ppt_h"/>
                                          </p:val>
                                        </p:tav>
                                      </p:tavLst>
                                    </p:anim>
                                    <p:anim calcmode="lin" valueType="num">
                                      <p:cBhvr>
                                        <p:cTn id="37" dur="1000" fill="hold"/>
                                        <p:tgtEl>
                                          <p:spTgt spid="55308"/>
                                        </p:tgtEl>
                                        <p:attrNameLst>
                                          <p:attrName>style.rotation</p:attrName>
                                        </p:attrNameLst>
                                      </p:cBhvr>
                                      <p:tavLst>
                                        <p:tav tm="0">
                                          <p:val>
                                            <p:fltVal val="90"/>
                                          </p:val>
                                        </p:tav>
                                        <p:tav tm="100000">
                                          <p:val>
                                            <p:fltVal val="0"/>
                                          </p:val>
                                        </p:tav>
                                      </p:tavLst>
                                    </p:anim>
                                    <p:animEffect transition="in" filter="fade">
                                      <p:cBhvr>
                                        <p:cTn id="38" dur="1000"/>
                                        <p:tgtEl>
                                          <p:spTgt spid="5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p:bldP spid="55306" grpId="0"/>
      <p:bldP spid="55316" grpId="0"/>
      <p:bldP spid="55312" grpId="0"/>
      <p:bldP spid="5530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descr="Diapositiva 42: Cadena Causal"/>
          <p:cNvSpPr>
            <a:spLocks noGrp="1" noChangeArrowheads="1"/>
          </p:cNvSpPr>
          <p:nvPr>
            <p:ph type="title" idx="4294967295"/>
          </p:nvPr>
        </p:nvSpPr>
        <p:spPr>
          <a:xfrm>
            <a:off x="210820" y="-282046"/>
            <a:ext cx="10668000" cy="107721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defRPr/>
            </a:pPr>
            <a:r>
              <a:rPr lang="es-ES_tradnl" altLang="en-US" dirty="0">
                <a:solidFill>
                  <a:schemeClr val="accent2"/>
                </a:solidFill>
              </a:rPr>
              <a:t>Cadena Causal</a:t>
            </a:r>
          </a:p>
        </p:txBody>
      </p:sp>
      <p:sp>
        <p:nvSpPr>
          <p:cNvPr id="20" name="Rectangle 8" descr="Insumos: Recursos primarios necesarios para ejecutar el proyecto (por ejemplo, fondos, recursos humanos y equipos..) &#10;">
            <a:extLst>
              <a:ext uri="{FF2B5EF4-FFF2-40B4-BE49-F238E27FC236}">
                <a16:creationId xmlns:a16="http://schemas.microsoft.com/office/drawing/2014/main" id="{622F57D2-A5A5-4291-B204-9A5B38FBFFCD}"/>
              </a:ext>
            </a:extLst>
          </p:cNvPr>
          <p:cNvSpPr>
            <a:spLocks noChangeArrowheads="1"/>
          </p:cNvSpPr>
          <p:nvPr/>
        </p:nvSpPr>
        <p:spPr bwMode="auto">
          <a:xfrm>
            <a:off x="765426" y="5683093"/>
            <a:ext cx="10428766" cy="646885"/>
          </a:xfrm>
          <a:prstGeom prst="rect">
            <a:avLst/>
          </a:prstGeom>
          <a:solidFill>
            <a:schemeClr val="accent5">
              <a:lumMod val="20000"/>
              <a:lumOff val="80000"/>
            </a:schemeClr>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1" hangingPunct="1">
              <a:lnSpc>
                <a:spcPct val="90000"/>
              </a:lnSpc>
              <a:spcBef>
                <a:spcPct val="25000"/>
              </a:spcBef>
              <a:defRPr/>
            </a:pPr>
            <a:r>
              <a:rPr lang="es-ES_tradnl" sz="2000" b="1" dirty="0">
                <a:solidFill>
                  <a:schemeClr val="tx1"/>
                </a:solidFill>
                <a:latin typeface="Calibri" pitchFamily="34" charset="0"/>
                <a:ea typeface="ＭＳ Ｐゴシック" panose="020B0600070205080204" pitchFamily="34" charset="-128"/>
              </a:rPr>
              <a:t>Insumos: </a:t>
            </a:r>
            <a:r>
              <a:rPr lang="es-ES_tradnl" sz="2000" dirty="0">
                <a:solidFill>
                  <a:schemeClr val="tx1"/>
                </a:solidFill>
                <a:latin typeface="Calibri" pitchFamily="34" charset="0"/>
                <a:ea typeface="ＭＳ Ｐゴシック" panose="020B0600070205080204" pitchFamily="34" charset="-128"/>
              </a:rPr>
              <a:t>Recursos primarios necesarios para ejecutar el proyecto (por ejemplo, fondos, </a:t>
            </a:r>
          </a:p>
          <a:p>
            <a:pPr algn="ctr" eaLnBrk="1" hangingPunct="1">
              <a:lnSpc>
                <a:spcPct val="90000"/>
              </a:lnSpc>
              <a:spcBef>
                <a:spcPct val="25000"/>
              </a:spcBef>
              <a:defRPr/>
            </a:pPr>
            <a:r>
              <a:rPr lang="es-ES_tradnl" sz="2000" dirty="0">
                <a:solidFill>
                  <a:schemeClr val="tx1"/>
                </a:solidFill>
                <a:latin typeface="Calibri" pitchFamily="34" charset="0"/>
                <a:ea typeface="ＭＳ Ｐゴシック" panose="020B0600070205080204" pitchFamily="34" charset="-128"/>
              </a:rPr>
              <a:t>recursos humanos y equipos.</a:t>
            </a:r>
            <a:r>
              <a:rPr kumimoji="0" lang="es-ES_tradnl" i="0" u="none" strike="noStrike" cap="none" normalizeH="0" baseline="0" dirty="0">
                <a:ln>
                  <a:noFill/>
                </a:ln>
                <a:solidFill>
                  <a:srgbClr val="000000"/>
                </a:solidFill>
                <a:effectLst/>
                <a:latin typeface="+mn-lt"/>
                <a:ea typeface="ＭＳ Ｐゴシック" pitchFamily="-106" charset="-128"/>
              </a:rPr>
              <a:t>.)</a:t>
            </a:r>
            <a:r>
              <a:rPr lang="es-ES_tradnl" dirty="0">
                <a:solidFill>
                  <a:schemeClr val="bg1">
                    <a:lumMod val="95000"/>
                  </a:schemeClr>
                </a:solidFill>
                <a:latin typeface="Calibri" pitchFamily="34" charset="0"/>
                <a:ea typeface="ＭＳ Ｐゴシック" panose="020B0600070205080204" pitchFamily="34" charset="-128"/>
              </a:rPr>
              <a:t> </a:t>
            </a:r>
          </a:p>
        </p:txBody>
      </p:sp>
      <p:sp>
        <p:nvSpPr>
          <p:cNvPr id="21" name="Arrow: Right 20" descr="Flecha que apunta hacia arriba.">
            <a:extLst>
              <a:ext uri="{FF2B5EF4-FFF2-40B4-BE49-F238E27FC236}">
                <a16:creationId xmlns:a16="http://schemas.microsoft.com/office/drawing/2014/main" id="{C82AB7DA-E933-4A93-8640-0DBEA4E03196}"/>
              </a:ext>
            </a:extLst>
          </p:cNvPr>
          <p:cNvSpPr/>
          <p:nvPr/>
        </p:nvSpPr>
        <p:spPr>
          <a:xfrm rot="16200000">
            <a:off x="5810704" y="5415098"/>
            <a:ext cx="112316" cy="4236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p>
        </p:txBody>
      </p:sp>
      <p:sp>
        <p:nvSpPr>
          <p:cNvPr id="60419" name="Rectangle 3">
            <a:extLst>
              <a:ext uri="{C183D7F6-B498-43B3-948B-1728B52AA6E4}">
                <adec:decorative xmlns:adec="http://schemas.microsoft.com/office/drawing/2017/decorative" val="1"/>
              </a:ext>
            </a:extLst>
          </p:cNvPr>
          <p:cNvSpPr>
            <a:spLocks noChangeArrowheads="1"/>
          </p:cNvSpPr>
          <p:nvPr/>
        </p:nvSpPr>
        <p:spPr bwMode="auto">
          <a:xfrm>
            <a:off x="747234" y="4611428"/>
            <a:ext cx="10428766" cy="959349"/>
          </a:xfrm>
          <a:prstGeom prst="rect">
            <a:avLst/>
          </a:prstGeom>
          <a:ln>
            <a:solidFill>
              <a:schemeClr val="tx1"/>
            </a:solidFill>
            <a:headEnd/>
            <a:tailEnd/>
          </a:ln>
        </p:spPr>
        <p:style>
          <a:lnRef idx="3">
            <a:schemeClr val="lt1"/>
          </a:lnRef>
          <a:fillRef idx="1">
            <a:schemeClr val="accent6"/>
          </a:fillRef>
          <a:effectRef idx="1">
            <a:schemeClr val="accent6"/>
          </a:effectRef>
          <a:fontRef idx="minor">
            <a:schemeClr val="lt1"/>
          </a:fontRef>
        </p:style>
        <p:txBody>
          <a:bodyPr wrap="none" anchor="ct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eaLnBrk="1" hangingPunct="1">
              <a:lnSpc>
                <a:spcPct val="90000"/>
              </a:lnSpc>
              <a:spcBef>
                <a:spcPct val="25000"/>
              </a:spcBef>
              <a:buSzTx/>
              <a:buFontTx/>
              <a:buNone/>
            </a:pPr>
            <a:endParaRPr lang="es-ES_tradnl" altLang="en-US" sz="2000" dirty="0">
              <a:solidFill>
                <a:schemeClr val="tx1"/>
              </a:solidFill>
              <a:latin typeface="Calibri" pitchFamily="34" charset="0"/>
            </a:endParaRPr>
          </a:p>
          <a:p>
            <a:pPr algn="ctr" eaLnBrk="1" hangingPunct="1">
              <a:lnSpc>
                <a:spcPct val="90000"/>
              </a:lnSpc>
              <a:spcBef>
                <a:spcPct val="25000"/>
              </a:spcBef>
              <a:buSzTx/>
              <a:buFontTx/>
              <a:buNone/>
            </a:pPr>
            <a:endParaRPr lang="es-ES_tradnl" altLang="en-US" sz="2000" dirty="0">
              <a:solidFill>
                <a:schemeClr val="tx1"/>
              </a:solidFill>
              <a:latin typeface="Calibri" pitchFamily="34" charset="0"/>
            </a:endParaRPr>
          </a:p>
        </p:txBody>
      </p:sp>
      <p:sp>
        <p:nvSpPr>
          <p:cNvPr id="5" name="TextBox 4" descr="Actividades:&#10;Conjunto de actividades que emplean insumos para lograr resultados específicos (p. ej., capacitaciones, asistencia técnica, acceso a subvenciones)&#10;">
            <a:extLst>
              <a:ext uri="{FF2B5EF4-FFF2-40B4-BE49-F238E27FC236}">
                <a16:creationId xmlns:a16="http://schemas.microsoft.com/office/drawing/2014/main" id="{FE935A91-41BA-4E25-85F7-21B51AE7A938}"/>
              </a:ext>
            </a:extLst>
          </p:cNvPr>
          <p:cNvSpPr txBox="1"/>
          <p:nvPr/>
        </p:nvSpPr>
        <p:spPr>
          <a:xfrm>
            <a:off x="832482" y="4566858"/>
            <a:ext cx="10135355" cy="1332673"/>
          </a:xfrm>
          <a:prstGeom prst="rect">
            <a:avLst/>
          </a:prstGeom>
          <a:noFill/>
        </p:spPr>
        <p:txBody>
          <a:bodyPr wrap="square" rtlCol="0">
            <a:spAutoFit/>
          </a:bodyPr>
          <a:lstStyle/>
          <a:p>
            <a:pPr algn="ctr" eaLnBrk="1" hangingPunct="1">
              <a:lnSpc>
                <a:spcPct val="90000"/>
              </a:lnSpc>
              <a:spcBef>
                <a:spcPct val="25000"/>
              </a:spcBef>
              <a:buSzTx/>
              <a:buFontTx/>
              <a:buNone/>
            </a:pPr>
            <a:r>
              <a:rPr lang="es-ES_tradnl" altLang="en-US" sz="2400" b="1" dirty="0">
                <a:solidFill>
                  <a:schemeClr val="tx1"/>
                </a:solidFill>
                <a:latin typeface="Calibri" pitchFamily="34" charset="0"/>
              </a:rPr>
              <a:t>Actividades:</a:t>
            </a:r>
          </a:p>
          <a:p>
            <a:pPr algn="ctr" eaLnBrk="1" hangingPunct="1">
              <a:lnSpc>
                <a:spcPct val="90000"/>
              </a:lnSpc>
              <a:spcBef>
                <a:spcPct val="25000"/>
              </a:spcBef>
              <a:buSzTx/>
              <a:buFontTx/>
              <a:buNone/>
            </a:pPr>
            <a:r>
              <a:rPr kumimoji="0" lang="es-ES_tradnl" sz="2000" b="0" i="0" u="none" strike="noStrike" cap="none" normalizeH="0" baseline="0" dirty="0">
                <a:ln>
                  <a:noFill/>
                </a:ln>
                <a:solidFill>
                  <a:srgbClr val="000000"/>
                </a:solidFill>
                <a:effectLst/>
                <a:ea typeface="ＭＳ Ｐゴシック" pitchFamily="-106" charset="-128"/>
              </a:rPr>
              <a:t>Conjunto de actividades que emplean insumos para lograr resultados específicos (p. ej., capacitaciones, asistencia técnica, acceso a subvenciones)</a:t>
            </a:r>
          </a:p>
          <a:p>
            <a:endParaRPr lang="es-ES_tradnl" dirty="0"/>
          </a:p>
        </p:txBody>
      </p:sp>
      <p:sp>
        <p:nvSpPr>
          <p:cNvPr id="19" name="Arrow: Right 18" descr="Flecha que apunta hacia arriba.">
            <a:extLst>
              <a:ext uri="{FF2B5EF4-FFF2-40B4-BE49-F238E27FC236}">
                <a16:creationId xmlns:a16="http://schemas.microsoft.com/office/drawing/2014/main" id="{5AFD8412-2032-4C56-B2BA-28AAC374C5DD}"/>
              </a:ext>
            </a:extLst>
          </p:cNvPr>
          <p:cNvSpPr/>
          <p:nvPr/>
        </p:nvSpPr>
        <p:spPr>
          <a:xfrm rot="16200000">
            <a:off x="5575588" y="4196857"/>
            <a:ext cx="32661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p>
        </p:txBody>
      </p:sp>
      <p:sp>
        <p:nvSpPr>
          <p:cNvPr id="2" name="Rectangle 11">
            <a:extLst>
              <a:ext uri="{C183D7F6-B498-43B3-948B-1728B52AA6E4}">
                <adec:decorative xmlns:adec="http://schemas.microsoft.com/office/drawing/2017/decorative" val="1"/>
              </a:ext>
            </a:extLst>
          </p:cNvPr>
          <p:cNvSpPr>
            <a:spLocks noChangeArrowheads="1"/>
          </p:cNvSpPr>
          <p:nvPr/>
        </p:nvSpPr>
        <p:spPr bwMode="auto">
          <a:xfrm>
            <a:off x="766961" y="3233477"/>
            <a:ext cx="10334847" cy="1033723"/>
          </a:xfrm>
          <a:prstGeom prst="rect">
            <a:avLst/>
          </a:prstGeom>
          <a:solidFill>
            <a:schemeClr val="bg1">
              <a:lumMod val="85000"/>
            </a:schemeClr>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eaLnBrk="1" hangingPunct="1">
              <a:lnSpc>
                <a:spcPct val="90000"/>
              </a:lnSpc>
              <a:spcBef>
                <a:spcPct val="25000"/>
              </a:spcBef>
              <a:buSzTx/>
              <a:buFontTx/>
              <a:buNone/>
            </a:pPr>
            <a:endParaRPr lang="es-ES_tradnl" altLang="en-US" sz="2800" dirty="0">
              <a:solidFill>
                <a:schemeClr val="tx1"/>
              </a:solidFill>
              <a:latin typeface="Calibri" pitchFamily="34" charset="0"/>
            </a:endParaRPr>
          </a:p>
        </p:txBody>
      </p:sp>
      <p:sp>
        <p:nvSpPr>
          <p:cNvPr id="4" name="TextBox 3" descr="Productos: &#10;Los productos o servicios que resultan de la implementación de las actividades del proyecto (p. ej., personas capacitadas/asesoradas, sitio web activado, libros/manuales distribuidos).&#10;">
            <a:extLst>
              <a:ext uri="{FF2B5EF4-FFF2-40B4-BE49-F238E27FC236}">
                <a16:creationId xmlns:a16="http://schemas.microsoft.com/office/drawing/2014/main" id="{D6C87B25-7254-450B-9105-459D4BAA06C7}"/>
              </a:ext>
            </a:extLst>
          </p:cNvPr>
          <p:cNvSpPr txBox="1"/>
          <p:nvPr/>
        </p:nvSpPr>
        <p:spPr>
          <a:xfrm>
            <a:off x="737899" y="3208196"/>
            <a:ext cx="10271052" cy="1077218"/>
          </a:xfrm>
          <a:prstGeom prst="rect">
            <a:avLst/>
          </a:prstGeom>
          <a:noFill/>
        </p:spPr>
        <p:txBody>
          <a:bodyPr wrap="square" rtlCol="0">
            <a:spAutoFit/>
          </a:bodyPr>
          <a:lstStyle/>
          <a:p>
            <a:pPr algn="ctr"/>
            <a:r>
              <a:rPr lang="es-ES_tradnl" sz="2400" b="1" dirty="0"/>
              <a:t>Productos: </a:t>
            </a:r>
          </a:p>
          <a:p>
            <a:pPr algn="ctr"/>
            <a:r>
              <a:rPr kumimoji="0" lang="es-ES_tradnl" sz="2000" b="0" i="0" u="none" strike="noStrike" cap="none" normalizeH="0" baseline="0" dirty="0">
                <a:ln>
                  <a:noFill/>
                </a:ln>
                <a:solidFill>
                  <a:srgbClr val="000000"/>
                </a:solidFill>
                <a:effectLst/>
                <a:ea typeface="ＭＳ Ｐゴシック" pitchFamily="-106" charset="-128"/>
              </a:rPr>
              <a:t>Los productos o servicios que resultan de la implementación de las actividades del proyecto (p. ej., personas capacitadas/asesoradas, sitio web activado, libros/manuales distribuidos).</a:t>
            </a:r>
            <a:endParaRPr kumimoji="0" lang="es-ES_tradnl" sz="2000" b="0" i="0" u="none" strike="noStrike" cap="none" normalizeH="0" baseline="0" dirty="0">
              <a:ln>
                <a:noFill/>
              </a:ln>
              <a:solidFill>
                <a:schemeClr val="tx1"/>
              </a:solidFill>
              <a:effectLst/>
              <a:latin typeface="+mn-lt"/>
              <a:ea typeface="ＭＳ Ｐゴシック" pitchFamily="-106" charset="-128"/>
            </a:endParaRPr>
          </a:p>
        </p:txBody>
      </p:sp>
      <p:sp>
        <p:nvSpPr>
          <p:cNvPr id="18" name="Arrow: Right 17" descr="Flecha que apunta hacia arriba.">
            <a:extLst>
              <a:ext uri="{FF2B5EF4-FFF2-40B4-BE49-F238E27FC236}">
                <a16:creationId xmlns:a16="http://schemas.microsoft.com/office/drawing/2014/main" id="{99F2F1DB-7BD3-4023-BAAA-C2F8ACAEC331}"/>
              </a:ext>
            </a:extLst>
          </p:cNvPr>
          <p:cNvSpPr/>
          <p:nvPr/>
        </p:nvSpPr>
        <p:spPr>
          <a:xfrm rot="16200000">
            <a:off x="5550933" y="2831084"/>
            <a:ext cx="31496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p>
        </p:txBody>
      </p:sp>
      <p:sp>
        <p:nvSpPr>
          <p:cNvPr id="60422" name="Rectangle 9">
            <a:extLst>
              <a:ext uri="{C183D7F6-B498-43B3-948B-1728B52AA6E4}">
                <adec:decorative xmlns:adec="http://schemas.microsoft.com/office/drawing/2017/decorative" val="1"/>
              </a:ext>
            </a:extLst>
          </p:cNvPr>
          <p:cNvSpPr>
            <a:spLocks noChangeArrowheads="1"/>
          </p:cNvSpPr>
          <p:nvPr/>
        </p:nvSpPr>
        <p:spPr bwMode="auto">
          <a:xfrm>
            <a:off x="765426" y="1808609"/>
            <a:ext cx="10316061" cy="1105658"/>
          </a:xfrm>
          <a:prstGeom prst="rect">
            <a:avLst/>
          </a:prstGeom>
          <a:solidFill>
            <a:schemeClr val="tx2">
              <a:lumMod val="40000"/>
              <a:lumOff val="60000"/>
            </a:schemeClr>
          </a:solidFill>
          <a:ln w="19050">
            <a:solidFill>
              <a:srgbClr val="000000"/>
            </a:solidFill>
            <a:miter lim="800000"/>
            <a:headEnd/>
            <a:tailEnd/>
          </a:ln>
        </p:spPr>
        <p:txBody>
          <a:bodyPr wrap="none" anchor="ctr"/>
          <a:lstStyle/>
          <a:p>
            <a:pPr algn="ctr" eaLnBrk="1" hangingPunct="1">
              <a:lnSpc>
                <a:spcPct val="90000"/>
              </a:lnSpc>
              <a:spcBef>
                <a:spcPct val="25000"/>
              </a:spcBef>
              <a:defRPr/>
            </a:pPr>
            <a:endParaRPr lang="es-ES_tradnl" sz="2800" b="1" dirty="0">
              <a:solidFill>
                <a:srgbClr val="000000"/>
              </a:solidFill>
              <a:latin typeface="Calibri" pitchFamily="34" charset="0"/>
              <a:ea typeface="ＭＳ Ｐゴシック" panose="020B0600070205080204" pitchFamily="34" charset="-128"/>
            </a:endParaRPr>
          </a:p>
          <a:p>
            <a:pPr algn="ctr" defTabSz="457200">
              <a:lnSpc>
                <a:spcPct val="80000"/>
              </a:lnSpc>
              <a:spcAft>
                <a:spcPct val="20000"/>
              </a:spcAft>
            </a:pPr>
            <a:endParaRPr lang="es-ES_tradnl" b="1" dirty="0">
              <a:solidFill>
                <a:srgbClr val="000000"/>
              </a:solidFill>
              <a:latin typeface="Calibri" pitchFamily="34" charset="0"/>
              <a:ea typeface="ＭＳ Ｐゴシック" panose="020B0600070205080204" pitchFamily="34" charset="-128"/>
            </a:endParaRPr>
          </a:p>
        </p:txBody>
      </p:sp>
      <p:sp>
        <p:nvSpPr>
          <p:cNvPr id="3" name="TextBox 2" descr="Resultados y Sub-Resultados: &#10;Cambios de condiciones, comportamientos, actitudes, prácticas, competencias, etc. conducen al logro del objetivo del proyecto (por ejemplo, aumento del empleo).&#10;">
            <a:extLst>
              <a:ext uri="{FF2B5EF4-FFF2-40B4-BE49-F238E27FC236}">
                <a16:creationId xmlns:a16="http://schemas.microsoft.com/office/drawing/2014/main" id="{BD26FA08-6803-4EB4-873F-7AF38E8E4447}"/>
              </a:ext>
            </a:extLst>
          </p:cNvPr>
          <p:cNvSpPr txBox="1"/>
          <p:nvPr/>
        </p:nvSpPr>
        <p:spPr>
          <a:xfrm>
            <a:off x="627794" y="1812496"/>
            <a:ext cx="10621925" cy="1077218"/>
          </a:xfrm>
          <a:prstGeom prst="rect">
            <a:avLst/>
          </a:prstGeom>
          <a:noFill/>
        </p:spPr>
        <p:txBody>
          <a:bodyPr wrap="square" rtlCol="0">
            <a:spAutoFit/>
          </a:bodyPr>
          <a:lstStyle/>
          <a:p>
            <a:pPr algn="ctr"/>
            <a:r>
              <a:rPr lang="es-ES_tradnl" sz="2400" b="1" dirty="0">
                <a:solidFill>
                  <a:srgbClr val="000000"/>
                </a:solidFill>
                <a:latin typeface="Calibri" pitchFamily="34" charset="0"/>
                <a:ea typeface="ＭＳ Ｐゴシック" panose="020B0600070205080204" pitchFamily="34" charset="-128"/>
              </a:rPr>
              <a:t>Resultados y Sub-Resultados: </a:t>
            </a:r>
          </a:p>
          <a:p>
            <a:pPr algn="ctr"/>
            <a:r>
              <a:rPr lang="es-ES_tradnl" sz="2000" dirty="0">
                <a:solidFill>
                  <a:srgbClr val="000000"/>
                </a:solidFill>
                <a:latin typeface="Calibri" pitchFamily="34" charset="0"/>
                <a:ea typeface="ＭＳ Ｐゴシック" panose="020B0600070205080204" pitchFamily="34" charset="-128"/>
              </a:rPr>
              <a:t>Cambios de condiciones, comportamientos, actitudes, prácticas, competencias, etc. conducen al logro del objetivo del proyecto (por ejemplo, aumento del empleo).</a:t>
            </a:r>
            <a:endParaRPr lang="es-ES_tradnl" dirty="0"/>
          </a:p>
        </p:txBody>
      </p:sp>
      <p:sp>
        <p:nvSpPr>
          <p:cNvPr id="6" name="Arrow: Right 5" descr="Flecha que apunta hacia arriba.">
            <a:extLst>
              <a:ext uri="{FF2B5EF4-FFF2-40B4-BE49-F238E27FC236}">
                <a16:creationId xmlns:a16="http://schemas.microsoft.com/office/drawing/2014/main" id="{641CD9B8-9C97-4C81-9FFA-838A5A378EF5}"/>
              </a:ext>
            </a:extLst>
          </p:cNvPr>
          <p:cNvSpPr/>
          <p:nvPr/>
        </p:nvSpPr>
        <p:spPr>
          <a:xfrm rot="16200000">
            <a:off x="5540027" y="1428257"/>
            <a:ext cx="29613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p>
        </p:txBody>
      </p:sp>
      <p:sp>
        <p:nvSpPr>
          <p:cNvPr id="60421" name="Rectangle 8">
            <a:extLst>
              <a:ext uri="{C183D7F6-B498-43B3-948B-1728B52AA6E4}">
                <adec:decorative xmlns:adec="http://schemas.microsoft.com/office/drawing/2017/decorative" val="1"/>
              </a:ext>
            </a:extLst>
          </p:cNvPr>
          <p:cNvSpPr>
            <a:spLocks noChangeArrowheads="1"/>
          </p:cNvSpPr>
          <p:nvPr/>
        </p:nvSpPr>
        <p:spPr bwMode="auto">
          <a:xfrm>
            <a:off x="774643" y="568960"/>
            <a:ext cx="10337798" cy="959764"/>
          </a:xfrm>
          <a:prstGeom prst="rect">
            <a:avLst/>
          </a:prstGeom>
          <a:solidFill>
            <a:schemeClr val="accent5">
              <a:lumMod val="90000"/>
            </a:schemeClr>
          </a:solidFill>
          <a:ln w="19050">
            <a:solidFill>
              <a:schemeClr val="tx1"/>
            </a:solidFill>
            <a:miter lim="800000"/>
            <a:headEnd/>
            <a:tailEnd/>
          </a:ln>
        </p:spPr>
        <p:txBody>
          <a:bodyPr wrap="none" anchor="ctr"/>
          <a:lstStyle/>
          <a:p>
            <a:pPr algn="ctr" eaLnBrk="1" hangingPunct="1">
              <a:lnSpc>
                <a:spcPct val="90000"/>
              </a:lnSpc>
              <a:spcBef>
                <a:spcPct val="25000"/>
              </a:spcBef>
              <a:defRPr/>
            </a:pPr>
            <a:endParaRPr lang="es-ES_tradnl" sz="2000" b="1" dirty="0">
              <a:solidFill>
                <a:schemeClr val="bg1">
                  <a:lumMod val="95000"/>
                </a:schemeClr>
              </a:solidFill>
              <a:latin typeface="Calibri" pitchFamily="34" charset="0"/>
              <a:ea typeface="ＭＳ Ｐゴシック" panose="020B0600070205080204" pitchFamily="34" charset="-128"/>
            </a:endParaRPr>
          </a:p>
        </p:txBody>
      </p:sp>
      <p:sp>
        <p:nvSpPr>
          <p:cNvPr id="7" name="TextBox 6" descr="Objetivo del Proyecto:&#10;El resultado superior por el cual el proyecto está dispuesto a rendir cuentas (por ejemplo, reducción del trabajo infantil).&#10;">
            <a:extLst>
              <a:ext uri="{FF2B5EF4-FFF2-40B4-BE49-F238E27FC236}">
                <a16:creationId xmlns:a16="http://schemas.microsoft.com/office/drawing/2014/main" id="{380CC158-48A5-4D4B-BE15-13D62917CCFE}"/>
              </a:ext>
            </a:extLst>
          </p:cNvPr>
          <p:cNvSpPr txBox="1"/>
          <p:nvPr/>
        </p:nvSpPr>
        <p:spPr>
          <a:xfrm>
            <a:off x="939281" y="589280"/>
            <a:ext cx="9921759" cy="937180"/>
          </a:xfrm>
          <a:prstGeom prst="rect">
            <a:avLst/>
          </a:prstGeom>
          <a:noFill/>
        </p:spPr>
        <p:txBody>
          <a:bodyPr wrap="square" rtlCol="0">
            <a:spAutoFit/>
          </a:bodyPr>
          <a:lstStyle/>
          <a:p>
            <a:pPr algn="ctr" eaLnBrk="1" hangingPunct="1">
              <a:lnSpc>
                <a:spcPct val="90000"/>
              </a:lnSpc>
              <a:spcBef>
                <a:spcPct val="25000"/>
              </a:spcBef>
              <a:defRPr/>
            </a:pPr>
            <a:r>
              <a:rPr lang="es-ES_tradnl" sz="2000" b="1" dirty="0">
                <a:solidFill>
                  <a:schemeClr val="bg1">
                    <a:lumMod val="95000"/>
                  </a:schemeClr>
                </a:solidFill>
                <a:latin typeface="Calibri" pitchFamily="34" charset="0"/>
                <a:ea typeface="ＭＳ Ｐゴシック" panose="020B0600070205080204" pitchFamily="34" charset="-128"/>
              </a:rPr>
              <a:t>Objetivo del Proyecto</a:t>
            </a:r>
            <a:r>
              <a:rPr lang="es-ES_tradnl" sz="1800" b="1" dirty="0">
                <a:solidFill>
                  <a:schemeClr val="bg1">
                    <a:lumMod val="95000"/>
                  </a:schemeClr>
                </a:solidFill>
                <a:latin typeface="Calibri" pitchFamily="34" charset="0"/>
                <a:ea typeface="ＭＳ Ｐゴシック" panose="020B0600070205080204" pitchFamily="34" charset="-128"/>
              </a:rPr>
              <a:t>:</a:t>
            </a:r>
          </a:p>
          <a:p>
            <a:pPr algn="ctr" eaLnBrk="1" hangingPunct="1">
              <a:lnSpc>
                <a:spcPct val="90000"/>
              </a:lnSpc>
              <a:spcBef>
                <a:spcPct val="25000"/>
              </a:spcBef>
              <a:defRPr/>
            </a:pPr>
            <a:r>
              <a:rPr lang="es-ES_tradnl" sz="1800" dirty="0">
                <a:solidFill>
                  <a:schemeClr val="bg1">
                    <a:lumMod val="95000"/>
                  </a:schemeClr>
                </a:solidFill>
                <a:latin typeface="Calibri" pitchFamily="34" charset="0"/>
                <a:ea typeface="ＭＳ Ｐゴシック" panose="020B0600070205080204" pitchFamily="34" charset="-128"/>
              </a:rPr>
              <a:t>El resultado superior por el cual el proyecto está dispuesto a rendir cuentas (por ejemplo, reducción del trabajo infantil).</a:t>
            </a:r>
            <a:endParaRPr lang="es-ES_tradnl" sz="1800" b="1" dirty="0">
              <a:solidFill>
                <a:schemeClr val="bg1">
                  <a:lumMod val="95000"/>
                </a:schemeClr>
              </a:solidFill>
              <a:latin typeface="Calibri" pitchFamily="34" charset="0"/>
              <a:ea typeface="ＭＳ Ｐゴシック" panose="020B0600070205080204" pitchFamily="34" charset="-128"/>
            </a:endParaRPr>
          </a:p>
        </p:txBody>
      </p:sp>
      <p:sp>
        <p:nvSpPr>
          <p:cNvPr id="11" name="Footer Placeholder 2">
            <a:extLst>
              <a:ext uri="{FF2B5EF4-FFF2-40B4-BE49-F238E27FC236}">
                <a16:creationId xmlns:a16="http://schemas.microsoft.com/office/drawing/2014/main" id="{8009827D-E1F6-4C92-B66A-315D6E9410CD}"/>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12" name="Slide Number Placeholder 1"/>
          <p:cNvSpPr>
            <a:spLocks noGrp="1"/>
          </p:cNvSpPr>
          <p:nvPr>
            <p:ph type="sldNum" sz="quarter" idx="11"/>
          </p:nvPr>
        </p:nvSpPr>
        <p:spPr bwMode="auto">
          <a:xfrm>
            <a:off x="9829800" y="6376244"/>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71002F28-DB2E-49AB-BC2A-F4B9A13008E2}" type="slidenum">
              <a:rPr lang="es-ES_tradnl" altLang="en-US" sz="1200" smtClean="0">
                <a:solidFill>
                  <a:srgbClr val="000099"/>
                </a:solidFill>
                <a:latin typeface="Arial" pitchFamily="34" charset="0"/>
                <a:ea typeface="ＭＳ Ｐゴシック" pitchFamily="34" charset="-128"/>
              </a:rPr>
              <a:pPr>
                <a:spcBef>
                  <a:spcPct val="0"/>
                </a:spcBef>
                <a:buFontTx/>
                <a:buNone/>
              </a:pPr>
              <a:t>42</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1824278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descr="Diapositiva 43: Ejercicio 2: Pensamiento Causal"/>
          <p:cNvSpPr txBox="1">
            <a:spLocks noGrp="1" noChangeArrowheads="1"/>
          </p:cNvSpPr>
          <p:nvPr>
            <p:ph type="title" idx="4294967295"/>
          </p:nvPr>
        </p:nvSpPr>
        <p:spPr bwMode="auto">
          <a:xfrm>
            <a:off x="-763270" y="285408"/>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Ejercicio 2: Pensamiento Causal</a:t>
            </a:r>
            <a:endParaRPr kumimoji="0" lang="es-ES_tradnl"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51203" name="Text Box 2" descr="ENUMERE LAS DECLARACIONES&#10;DE MODO QUE DEMUESTREN CAUSA Y EFECTO&#10;"/>
          <p:cNvSpPr txBox="1">
            <a:spLocks noChangeArrowheads="1"/>
          </p:cNvSpPr>
          <p:nvPr/>
        </p:nvSpPr>
        <p:spPr bwMode="auto">
          <a:xfrm>
            <a:off x="880672" y="2048224"/>
            <a:ext cx="2895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Tx/>
              <a:buNone/>
            </a:pPr>
            <a:r>
              <a:rPr lang="es-ES_tradnl" altLang="en-US" sz="2000" b="1" dirty="0">
                <a:solidFill>
                  <a:schemeClr val="tx1"/>
                </a:solidFill>
                <a:latin typeface="Arial" pitchFamily="34" charset="0"/>
              </a:rPr>
              <a:t>ENUMERE LAS DECLARACIONES</a:t>
            </a:r>
          </a:p>
          <a:p>
            <a:pPr eaLnBrk="1" hangingPunct="1">
              <a:spcBef>
                <a:spcPct val="0"/>
              </a:spcBef>
              <a:buFontTx/>
              <a:buNone/>
            </a:pPr>
            <a:r>
              <a:rPr lang="es-ES_tradnl" altLang="en-US" sz="2000" b="1" dirty="0">
                <a:solidFill>
                  <a:schemeClr val="tx1"/>
                </a:solidFill>
                <a:latin typeface="Arial" pitchFamily="34" charset="0"/>
              </a:rPr>
              <a:t>DE MODO QUE DEMUESTREN CAUSA Y EFECTO</a:t>
            </a:r>
            <a:endParaRPr lang="es-ES_tradnl" altLang="en-US" sz="2000" dirty="0">
              <a:solidFill>
                <a:schemeClr val="tx1"/>
              </a:solidFill>
              <a:latin typeface="Arial" pitchFamily="34" charset="0"/>
            </a:endParaRPr>
          </a:p>
        </p:txBody>
      </p:sp>
      <p:sp>
        <p:nvSpPr>
          <p:cNvPr id="51204" name="Text Box 4" descr="1. Actores del sector privado mejoran prácticas comerciales&#10;__ 2. Mayor capacitación de los actores del sector privado en derechos y protecciones laborales&#10;__ 3. Menor incidencia del trabajo infantil en las comunidades de enfoque.&#10;__ 4. Mayor conciencia entre los actores del sector privado sobre los derechos y protecciones laborales&#10;"/>
          <p:cNvSpPr txBox="1">
            <a:spLocks noChangeArrowheads="1"/>
          </p:cNvSpPr>
          <p:nvPr/>
        </p:nvSpPr>
        <p:spPr bwMode="auto">
          <a:xfrm>
            <a:off x="4470882" y="1362328"/>
            <a:ext cx="718008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ts val="1200"/>
              </a:spcBef>
              <a:spcAft>
                <a:spcPts val="1800"/>
              </a:spcAft>
              <a:buFontTx/>
              <a:buNone/>
            </a:pPr>
            <a:r>
              <a:rPr lang="es-ES_tradnl" altLang="en-US" sz="2400" dirty="0">
                <a:solidFill>
                  <a:srgbClr val="17375E"/>
                </a:solidFill>
                <a:latin typeface="+mn-lt"/>
              </a:rPr>
              <a:t>__	1. Actores del sector privado mejoran prácticas comerciales</a:t>
            </a:r>
          </a:p>
          <a:p>
            <a:pPr eaLnBrk="1" hangingPunct="1">
              <a:spcBef>
                <a:spcPts val="1200"/>
              </a:spcBef>
              <a:spcAft>
                <a:spcPts val="1800"/>
              </a:spcAft>
              <a:buFontTx/>
              <a:buNone/>
            </a:pPr>
            <a:r>
              <a:rPr lang="es-ES_tradnl" altLang="en-US" sz="2400" dirty="0">
                <a:solidFill>
                  <a:srgbClr val="17375E"/>
                </a:solidFill>
                <a:latin typeface="+mn-lt"/>
              </a:rPr>
              <a:t>__ 2. Mayor capacitación de los actores del sector privado en derechos y protecciones laborales</a:t>
            </a:r>
          </a:p>
          <a:p>
            <a:pPr eaLnBrk="1" hangingPunct="1">
              <a:spcBef>
                <a:spcPts val="1200"/>
              </a:spcBef>
              <a:spcAft>
                <a:spcPts val="1800"/>
              </a:spcAft>
              <a:buFontTx/>
              <a:buNone/>
            </a:pPr>
            <a:r>
              <a:rPr lang="es-ES_tradnl" altLang="en-US" sz="2400" dirty="0">
                <a:solidFill>
                  <a:srgbClr val="17375E"/>
                </a:solidFill>
                <a:latin typeface="+mn-lt"/>
              </a:rPr>
              <a:t>__ 3. Menor incidencia del trabajo infantil en las comunidades de enfoque.</a:t>
            </a:r>
          </a:p>
          <a:p>
            <a:pPr eaLnBrk="1" hangingPunct="1">
              <a:spcBef>
                <a:spcPts val="1200"/>
              </a:spcBef>
              <a:spcAft>
                <a:spcPts val="1800"/>
              </a:spcAft>
              <a:buFontTx/>
              <a:buNone/>
            </a:pPr>
            <a:r>
              <a:rPr lang="es-ES_tradnl" altLang="en-US" sz="2400" dirty="0">
                <a:solidFill>
                  <a:srgbClr val="17375E"/>
                </a:solidFill>
                <a:latin typeface="+mn-lt"/>
              </a:rPr>
              <a:t>__ 4. Mayor conciencia entre los actores del sector privado sobre los derechos y protecciones laborales</a:t>
            </a:r>
            <a:endParaRPr lang="es-ES_tradnl" altLang="en-US" dirty="0">
              <a:solidFill>
                <a:srgbClr val="17375E"/>
              </a:solidFill>
              <a:latin typeface="+mn-lt"/>
            </a:endParaRPr>
          </a:p>
        </p:txBody>
      </p:sp>
      <p:sp>
        <p:nvSpPr>
          <p:cNvPr id="5" name="Footer Placeholder 2">
            <a:extLst>
              <a:ext uri="{FF2B5EF4-FFF2-40B4-BE49-F238E27FC236}">
                <a16:creationId xmlns:a16="http://schemas.microsoft.com/office/drawing/2014/main" id="{E03662FB-B545-4200-A2A5-64E756981F59}"/>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443323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descr="Diapositiva 44: Ejercicio 2: Pensamiento Causal (Respuestas) "/>
          <p:cNvSpPr txBox="1">
            <a:spLocks noGrp="1" noChangeArrowheads="1"/>
          </p:cNvSpPr>
          <p:nvPr>
            <p:ph type="title" idx="4294967295"/>
          </p:nvPr>
        </p:nvSpPr>
        <p:spPr bwMode="auto">
          <a:xfrm>
            <a:off x="537337" y="308908"/>
            <a:ext cx="8850503" cy="57076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Ejercicio 2: Pensamiento Causal </a:t>
            </a:r>
            <a:r>
              <a:rPr kumimoji="0" lang="es-ES_tradnl" altLang="en-US" sz="4000" b="1" i="0" u="none" strike="noStrike" kern="1200" cap="none" spc="0" normalizeH="0" baseline="0" noProof="0" dirty="0">
                <a:ln>
                  <a:noFill/>
                </a:ln>
                <a:solidFill>
                  <a:schemeClr val="accent2"/>
                </a:solidFill>
                <a:effectLst/>
                <a:uLnTx/>
                <a:uFillTx/>
                <a:latin typeface="+mj-lt"/>
                <a:ea typeface="+mj-ea"/>
                <a:cs typeface="+mj-cs"/>
              </a:rPr>
              <a:t>(Respuestas) </a:t>
            </a:r>
          </a:p>
        </p:txBody>
      </p:sp>
      <p:sp>
        <p:nvSpPr>
          <p:cNvPr id="6" name="Rectangle 5" descr="2. Mayor capacitación de los actores del sector privado en derechos y protecciones laborales&#10;">
            <a:extLst>
              <a:ext uri="{FF2B5EF4-FFF2-40B4-BE49-F238E27FC236}">
                <a16:creationId xmlns:a16="http://schemas.microsoft.com/office/drawing/2014/main" id="{07BDF9C7-B5DF-4F85-8B55-BBFA96648E6A}"/>
              </a:ext>
            </a:extLst>
          </p:cNvPr>
          <p:cNvSpPr/>
          <p:nvPr/>
        </p:nvSpPr>
        <p:spPr>
          <a:xfrm>
            <a:off x="3403728" y="5053756"/>
            <a:ext cx="4457608" cy="9144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s-ES_tradnl" altLang="en-US" sz="2000" dirty="0">
                <a:solidFill>
                  <a:schemeClr val="bg1"/>
                </a:solidFill>
                <a:latin typeface="+mn-lt"/>
              </a:rPr>
              <a:t>2. Mayor capacitación de los actores del sector privado en derechos y protecciones laborales</a:t>
            </a:r>
            <a:endParaRPr lang="es-ES_tradnl" sz="2000" dirty="0">
              <a:solidFill>
                <a:schemeClr val="bg1"/>
              </a:solidFill>
              <a:ea typeface="ＭＳ Ｐゴシック" pitchFamily="-106" charset="-128"/>
            </a:endParaRPr>
          </a:p>
        </p:txBody>
      </p:sp>
      <p:cxnSp>
        <p:nvCxnSpPr>
          <p:cNvPr id="3" name="Straight Arrow Connector 2" descr="Flecha que apunta hacia arriba">
            <a:extLst>
              <a:ext uri="{FF2B5EF4-FFF2-40B4-BE49-F238E27FC236}">
                <a16:creationId xmlns:a16="http://schemas.microsoft.com/office/drawing/2014/main" id="{BA8A7925-3D27-49CA-A501-308633AFD4DC}"/>
              </a:ext>
            </a:extLst>
          </p:cNvPr>
          <p:cNvCxnSpPr>
            <a:cxnSpLocks/>
            <a:stCxn id="6" idx="0"/>
            <a:endCxn id="7" idx="2"/>
          </p:cNvCxnSpPr>
          <p:nvPr/>
        </p:nvCxnSpPr>
        <p:spPr>
          <a:xfrm flipV="1">
            <a:off x="5632532" y="4580681"/>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descr="4. Mayor conciencia entre los actores del sector privado sobre los derechos y protecciones laborales&#10;">
            <a:extLst>
              <a:ext uri="{FF2B5EF4-FFF2-40B4-BE49-F238E27FC236}">
                <a16:creationId xmlns:a16="http://schemas.microsoft.com/office/drawing/2014/main" id="{78D3D684-5D5A-4C19-AFAF-F3F80E7F21A4}"/>
              </a:ext>
            </a:extLst>
          </p:cNvPr>
          <p:cNvSpPr/>
          <p:nvPr/>
        </p:nvSpPr>
        <p:spPr>
          <a:xfrm>
            <a:off x="3403728" y="3666281"/>
            <a:ext cx="4457608" cy="9144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s-ES_tradnl" altLang="en-US" sz="2000" dirty="0">
                <a:solidFill>
                  <a:schemeClr val="bg1"/>
                </a:solidFill>
                <a:latin typeface="+mn-lt"/>
              </a:rPr>
              <a:t>4. Mayor conciencia entre los actores del sector privado sobre los derechos y protecciones laborales</a:t>
            </a:r>
            <a:endParaRPr lang="es-ES_tradnl" sz="2000" dirty="0">
              <a:solidFill>
                <a:schemeClr val="bg1"/>
              </a:solidFill>
              <a:ea typeface="ＭＳ Ｐゴシック" pitchFamily="-106" charset="-128"/>
            </a:endParaRPr>
          </a:p>
        </p:txBody>
      </p:sp>
      <p:cxnSp>
        <p:nvCxnSpPr>
          <p:cNvPr id="14" name="Straight Arrow Connector 13" descr="Flecha que apunta hacia arriba">
            <a:extLst>
              <a:ext uri="{FF2B5EF4-FFF2-40B4-BE49-F238E27FC236}">
                <a16:creationId xmlns:a16="http://schemas.microsoft.com/office/drawing/2014/main" id="{A53605B7-54F5-4BBA-B103-B9153A03FDDE}"/>
              </a:ext>
            </a:extLst>
          </p:cNvPr>
          <p:cNvCxnSpPr>
            <a:cxnSpLocks/>
          </p:cNvCxnSpPr>
          <p:nvPr/>
        </p:nvCxnSpPr>
        <p:spPr>
          <a:xfrm flipV="1">
            <a:off x="5592099" y="3187310"/>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descr="1. Actores del sector privado mejoran prácticas comerciales&#10;">
            <a:extLst>
              <a:ext uri="{FF2B5EF4-FFF2-40B4-BE49-F238E27FC236}">
                <a16:creationId xmlns:a16="http://schemas.microsoft.com/office/drawing/2014/main" id="{987BA866-ADD6-497F-99A3-27FA9F6B6B3A}"/>
              </a:ext>
            </a:extLst>
          </p:cNvPr>
          <p:cNvSpPr/>
          <p:nvPr/>
        </p:nvSpPr>
        <p:spPr>
          <a:xfrm>
            <a:off x="3391382" y="2381548"/>
            <a:ext cx="4549139" cy="76962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s-ES_tradnl" altLang="en-US" sz="2000" dirty="0">
                <a:solidFill>
                  <a:schemeClr val="bg1"/>
                </a:solidFill>
                <a:latin typeface="+mn-lt"/>
              </a:rPr>
              <a:t>1. Actores del sector privado mejoran </a:t>
            </a:r>
            <a:r>
              <a:rPr lang="es-ES_tradnl" altLang="en-US" sz="2000" dirty="0">
                <a:solidFill>
                  <a:schemeClr val="bg1"/>
                </a:solidFill>
              </a:rPr>
              <a:t>p</a:t>
            </a:r>
            <a:r>
              <a:rPr lang="es-ES_tradnl" altLang="en-US" sz="2000" dirty="0">
                <a:solidFill>
                  <a:schemeClr val="bg1"/>
                </a:solidFill>
                <a:latin typeface="+mn-lt"/>
              </a:rPr>
              <a:t>rácticas comerciales</a:t>
            </a:r>
          </a:p>
        </p:txBody>
      </p:sp>
      <p:cxnSp>
        <p:nvCxnSpPr>
          <p:cNvPr id="13" name="Straight Arrow Connector 12" descr="Flecha que apunta hacia arriba">
            <a:extLst>
              <a:ext uri="{FF2B5EF4-FFF2-40B4-BE49-F238E27FC236}">
                <a16:creationId xmlns:a16="http://schemas.microsoft.com/office/drawing/2014/main" id="{9A6F2DB8-CF77-4B6D-B62F-2E114E7996A7}"/>
              </a:ext>
            </a:extLst>
          </p:cNvPr>
          <p:cNvCxnSpPr>
            <a:cxnSpLocks/>
          </p:cNvCxnSpPr>
          <p:nvPr/>
        </p:nvCxnSpPr>
        <p:spPr>
          <a:xfrm flipV="1">
            <a:off x="5570328" y="1896575"/>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descr="3. Menor incidencia del trabajo infantil en las comunidades de enfoque&#10;">
            <a:extLst>
              <a:ext uri="{FF2B5EF4-FFF2-40B4-BE49-F238E27FC236}">
                <a16:creationId xmlns:a16="http://schemas.microsoft.com/office/drawing/2014/main" id="{ACB9551F-624E-414B-A6A5-C7AA885E7627}"/>
              </a:ext>
            </a:extLst>
          </p:cNvPr>
          <p:cNvSpPr/>
          <p:nvPr/>
        </p:nvSpPr>
        <p:spPr>
          <a:xfrm>
            <a:off x="3346958" y="1223308"/>
            <a:ext cx="4616423"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altLang="en-US" sz="2000" dirty="0">
                <a:solidFill>
                  <a:schemeClr val="bg1"/>
                </a:solidFill>
                <a:latin typeface="+mn-lt"/>
              </a:rPr>
              <a:t>3. Menor incidencia del trabajo infantil en las comunidades de enfoque</a:t>
            </a:r>
            <a:endParaRPr lang="es-ES_tradnl" sz="2000" dirty="0">
              <a:solidFill>
                <a:schemeClr val="bg1"/>
              </a:solidFill>
              <a:ea typeface="ＭＳ Ｐゴシック" pitchFamily="-106" charset="-128"/>
            </a:endParaRPr>
          </a:p>
        </p:txBody>
      </p:sp>
      <p:sp>
        <p:nvSpPr>
          <p:cNvPr id="5" name="Footer Placeholder 2">
            <a:extLst>
              <a:ext uri="{FF2B5EF4-FFF2-40B4-BE49-F238E27FC236}">
                <a16:creationId xmlns:a16="http://schemas.microsoft.com/office/drawing/2014/main" id="{E03662FB-B545-4200-A2A5-64E756981F59}"/>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242835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descr="Diapositiva 45: Ejercicio 2: Pensamiento Causal"/>
          <p:cNvSpPr txBox="1">
            <a:spLocks noGrp="1" noChangeArrowheads="1"/>
          </p:cNvSpPr>
          <p:nvPr>
            <p:ph type="title" idx="4294967295"/>
          </p:nvPr>
        </p:nvSpPr>
        <p:spPr bwMode="auto">
          <a:xfrm>
            <a:off x="226592" y="340521"/>
            <a:ext cx="7653977" cy="109187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Ejercicio 2: Pensamiento Causal</a:t>
            </a:r>
          </a:p>
        </p:txBody>
      </p:sp>
      <p:sp>
        <p:nvSpPr>
          <p:cNvPr id="6" name="Text Box 2" descr="ENUMERE LAS DECLARACIONES&#10;DE MODO QUE DEMUESTREN CAUSA Y EFECTO&#10;"/>
          <p:cNvSpPr txBox="1">
            <a:spLocks noChangeArrowheads="1"/>
          </p:cNvSpPr>
          <p:nvPr/>
        </p:nvSpPr>
        <p:spPr bwMode="auto">
          <a:xfrm>
            <a:off x="1157981" y="2173405"/>
            <a:ext cx="2895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Tx/>
              <a:buNone/>
            </a:pPr>
            <a:r>
              <a:rPr lang="es-ES_tradnl" altLang="en-US" sz="2000" b="1" dirty="0">
                <a:solidFill>
                  <a:schemeClr val="tx1"/>
                </a:solidFill>
                <a:latin typeface="+mn-lt"/>
              </a:rPr>
              <a:t>ENUMERE LAS DECLARACIONES</a:t>
            </a:r>
          </a:p>
          <a:p>
            <a:pPr eaLnBrk="1" hangingPunct="1">
              <a:spcBef>
                <a:spcPct val="0"/>
              </a:spcBef>
              <a:buFontTx/>
              <a:buNone/>
            </a:pPr>
            <a:r>
              <a:rPr lang="es-ES_tradnl" altLang="en-US" sz="2000" b="1" dirty="0">
                <a:solidFill>
                  <a:schemeClr val="tx1"/>
                </a:solidFill>
                <a:latin typeface="+mn-lt"/>
              </a:rPr>
              <a:t>DE MODO QUE DEMUESTREN CAUSA Y EFECTO</a:t>
            </a:r>
          </a:p>
        </p:txBody>
      </p:sp>
      <p:sp>
        <p:nvSpPr>
          <p:cNvPr id="50180" name="Text Box 4" descr="__ 1. Prestación de servicios de protección social mejorada. &#10;&#10;__ 2. Mayor capacidad de los centros de derechos de los trabajadores para brindar asistencia legal y protección social&#10;&#10;__ 3. Protección de los trabajadores mejorada.&#10;__ 4. Mayor uso de los servicios de protección social&#10;"/>
          <p:cNvSpPr txBox="1">
            <a:spLocks noChangeArrowheads="1"/>
          </p:cNvSpPr>
          <p:nvPr/>
        </p:nvSpPr>
        <p:spPr bwMode="auto">
          <a:xfrm>
            <a:off x="4205678" y="1734204"/>
            <a:ext cx="696199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ts val="0"/>
              </a:spcBef>
              <a:spcAft>
                <a:spcPts val="600"/>
              </a:spcAft>
              <a:buNone/>
            </a:pPr>
            <a:r>
              <a:rPr lang="es-ES_tradnl" altLang="en-US" sz="2400" dirty="0">
                <a:solidFill>
                  <a:srgbClr val="17375E"/>
                </a:solidFill>
                <a:latin typeface="+mn-lt"/>
              </a:rPr>
              <a:t>__	1. Prestación de servicios de protección social mejorada. </a:t>
            </a:r>
          </a:p>
          <a:p>
            <a:pPr>
              <a:spcBef>
                <a:spcPts val="0"/>
              </a:spcBef>
              <a:spcAft>
                <a:spcPts val="600"/>
              </a:spcAft>
              <a:buNone/>
            </a:pPr>
            <a:endParaRPr lang="es-ES_tradnl" altLang="en-US" sz="900" dirty="0">
              <a:solidFill>
                <a:srgbClr val="17375E"/>
              </a:solidFill>
              <a:latin typeface="+mn-lt"/>
            </a:endParaRPr>
          </a:p>
          <a:p>
            <a:pPr>
              <a:spcBef>
                <a:spcPts val="0"/>
              </a:spcBef>
              <a:buSzPct val="90000"/>
              <a:buNone/>
            </a:pPr>
            <a:r>
              <a:rPr lang="es-ES_tradnl" altLang="en-US" sz="2000" dirty="0">
                <a:solidFill>
                  <a:srgbClr val="17375E"/>
                </a:solidFill>
                <a:latin typeface="+mn-lt"/>
              </a:rPr>
              <a:t>__	2. </a:t>
            </a:r>
            <a:r>
              <a:rPr lang="es-ES_tradnl" altLang="en-US" sz="2400" dirty="0">
                <a:solidFill>
                  <a:srgbClr val="17375E"/>
                </a:solidFill>
                <a:latin typeface="+mn-lt"/>
              </a:rPr>
              <a:t>Mayor capacidad de los centros de derechos de los trabajadores para brindar asistencia legal y protección social</a:t>
            </a:r>
          </a:p>
          <a:p>
            <a:pPr>
              <a:spcBef>
                <a:spcPts val="0"/>
              </a:spcBef>
              <a:buSzPct val="90000"/>
              <a:buNone/>
            </a:pPr>
            <a:endParaRPr lang="es-ES_tradnl" altLang="en-US" sz="2600" dirty="0">
              <a:solidFill>
                <a:srgbClr val="17375E"/>
              </a:solidFill>
              <a:latin typeface="+mn-lt"/>
            </a:endParaRPr>
          </a:p>
          <a:p>
            <a:pPr>
              <a:spcBef>
                <a:spcPts val="0"/>
              </a:spcBef>
              <a:buSzPct val="90000"/>
              <a:buNone/>
            </a:pPr>
            <a:r>
              <a:rPr lang="es-ES_tradnl" altLang="en-US" sz="2400" dirty="0">
                <a:solidFill>
                  <a:srgbClr val="17375E"/>
                </a:solidFill>
                <a:latin typeface="+mn-lt"/>
              </a:rPr>
              <a:t>__	3. Protección de los trabajadores mejorada.</a:t>
            </a:r>
          </a:p>
          <a:p>
            <a:pPr>
              <a:spcBef>
                <a:spcPct val="50000"/>
              </a:spcBef>
              <a:buSzPct val="90000"/>
              <a:buNone/>
            </a:pPr>
            <a:r>
              <a:rPr lang="es-ES_tradnl" altLang="en-US" sz="2400" dirty="0">
                <a:solidFill>
                  <a:srgbClr val="17375E"/>
                </a:solidFill>
                <a:latin typeface="+mn-lt"/>
              </a:rPr>
              <a:t>__	4. Mayor uso de los servicios de protección social</a:t>
            </a:r>
            <a:endParaRPr lang="es-ES_tradnl" altLang="en-US" sz="2600" dirty="0">
              <a:solidFill>
                <a:srgbClr val="17375E"/>
              </a:solidFill>
              <a:latin typeface="+mn-lt"/>
            </a:endParaRPr>
          </a:p>
        </p:txBody>
      </p:sp>
      <p:sp>
        <p:nvSpPr>
          <p:cNvPr id="5" name="Footer Placeholder 2">
            <a:extLst>
              <a:ext uri="{FF2B5EF4-FFF2-40B4-BE49-F238E27FC236}">
                <a16:creationId xmlns:a16="http://schemas.microsoft.com/office/drawing/2014/main" id="{F4CCE913-3D37-4218-8CDD-48F905B079BD}"/>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17123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descr="Diapositiva 46: Ejercicio 2: Pensamiento Causal (Respuestas) "/>
          <p:cNvSpPr txBox="1">
            <a:spLocks noGrp="1" noChangeArrowheads="1"/>
          </p:cNvSpPr>
          <p:nvPr>
            <p:ph type="title" idx="4294967295"/>
          </p:nvPr>
        </p:nvSpPr>
        <p:spPr bwMode="auto">
          <a:xfrm>
            <a:off x="537338" y="30817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Ejercicio 2</a:t>
            </a:r>
            <a:r>
              <a:rPr kumimoji="0" lang="es-ES_tradnl" altLang="en-US" sz="4400" b="0" i="0" u="none" strike="noStrike" kern="1200" cap="none" spc="0" normalizeH="0" baseline="0" noProof="0" dirty="0">
                <a:ln>
                  <a:noFill/>
                </a:ln>
                <a:solidFill>
                  <a:schemeClr val="accent2"/>
                </a:solidFill>
                <a:effectLst/>
                <a:uLnTx/>
                <a:uFillTx/>
                <a:latin typeface="Calibri" pitchFamily="34" charset="0"/>
                <a:ea typeface="+mj-ea"/>
                <a:cs typeface="+mj-cs"/>
              </a:rPr>
              <a:t>: </a:t>
            </a: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Pensamiento Causal </a:t>
            </a:r>
            <a:r>
              <a:rPr kumimoji="0" lang="es-ES_tradnl" altLang="en-US" sz="4400" b="1" i="0" u="none" strike="noStrike" kern="1200" cap="none" spc="0" normalizeH="0" baseline="0" noProof="0" dirty="0">
                <a:ln>
                  <a:noFill/>
                </a:ln>
                <a:solidFill>
                  <a:schemeClr val="accent2"/>
                </a:solidFill>
                <a:effectLst/>
                <a:uLnTx/>
                <a:uFillTx/>
                <a:latin typeface="Calibri" pitchFamily="34" charset="0"/>
                <a:ea typeface="+mj-ea"/>
                <a:cs typeface="+mj-cs"/>
              </a:rPr>
              <a:t>(Respuestas) </a:t>
            </a:r>
          </a:p>
        </p:txBody>
      </p:sp>
      <p:sp>
        <p:nvSpPr>
          <p:cNvPr id="6" name="Rectangle 5" descr="2. Mayor capacidad de los centros de derechos de los trabajadores para brindar asistencia legal y protección social&#10;">
            <a:extLst>
              <a:ext uri="{FF2B5EF4-FFF2-40B4-BE49-F238E27FC236}">
                <a16:creationId xmlns:a16="http://schemas.microsoft.com/office/drawing/2014/main" id="{07BDF9C7-B5DF-4F85-8B55-BBFA96648E6A}"/>
              </a:ext>
            </a:extLst>
          </p:cNvPr>
          <p:cNvSpPr/>
          <p:nvPr/>
        </p:nvSpPr>
        <p:spPr>
          <a:xfrm>
            <a:off x="2708196" y="5007456"/>
            <a:ext cx="5877003" cy="1148096"/>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ts val="0"/>
              </a:spcBef>
              <a:buSzPct val="90000"/>
              <a:buNone/>
            </a:pPr>
            <a:r>
              <a:rPr lang="es-ES_tradnl" altLang="en-US" sz="1800" dirty="0">
                <a:solidFill>
                  <a:schemeClr val="bg1"/>
                </a:solidFill>
                <a:latin typeface="+mn-lt"/>
              </a:rPr>
              <a:t>2. </a:t>
            </a:r>
            <a:r>
              <a:rPr lang="es-ES_tradnl" altLang="en-US" sz="2000" dirty="0">
                <a:solidFill>
                  <a:schemeClr val="bg1"/>
                </a:solidFill>
                <a:latin typeface="+mn-lt"/>
              </a:rPr>
              <a:t>Mayor capacidad de los centros de derechos de los trabajadores para brindar asistencia legal y protección social</a:t>
            </a:r>
          </a:p>
          <a:p>
            <a:pPr algn="ctr">
              <a:spcBef>
                <a:spcPts val="0"/>
              </a:spcBef>
              <a:buSzPct val="90000"/>
              <a:buNone/>
            </a:pPr>
            <a:endParaRPr lang="es-ES_tradnl" altLang="en-US" sz="2000" dirty="0">
              <a:solidFill>
                <a:schemeClr val="bg1"/>
              </a:solidFill>
              <a:latin typeface="+mn-lt"/>
            </a:endParaRPr>
          </a:p>
        </p:txBody>
      </p:sp>
      <p:cxnSp>
        <p:nvCxnSpPr>
          <p:cNvPr id="12" name="Straight Arrow Connector 11" descr="Flecha que apunta hacia arriba.">
            <a:extLst>
              <a:ext uri="{FF2B5EF4-FFF2-40B4-BE49-F238E27FC236}">
                <a16:creationId xmlns:a16="http://schemas.microsoft.com/office/drawing/2014/main" id="{C6FCF416-97ED-4AD3-BADC-611D6075D941}"/>
              </a:ext>
            </a:extLst>
          </p:cNvPr>
          <p:cNvCxnSpPr>
            <a:cxnSpLocks/>
          </p:cNvCxnSpPr>
          <p:nvPr/>
        </p:nvCxnSpPr>
        <p:spPr>
          <a:xfrm flipV="1">
            <a:off x="5477021" y="4574461"/>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descr="1. Prestación de servicios de protección social mejorada. &#10;">
            <a:extLst>
              <a:ext uri="{FF2B5EF4-FFF2-40B4-BE49-F238E27FC236}">
                <a16:creationId xmlns:a16="http://schemas.microsoft.com/office/drawing/2014/main" id="{78D3D684-5D5A-4C19-AFAF-F3F80E7F21A4}"/>
              </a:ext>
            </a:extLst>
          </p:cNvPr>
          <p:cNvSpPr/>
          <p:nvPr/>
        </p:nvSpPr>
        <p:spPr>
          <a:xfrm>
            <a:off x="2755546" y="3839900"/>
            <a:ext cx="5860133" cy="743674"/>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s-ES_tradnl" altLang="en-US" sz="2000" dirty="0">
                <a:solidFill>
                  <a:schemeClr val="bg1"/>
                </a:solidFill>
                <a:latin typeface="+mn-lt"/>
              </a:rPr>
              <a:t>1. Prestación de servicios de protección social mejorada. </a:t>
            </a:r>
            <a:endParaRPr lang="es-ES_tradnl" sz="2000" dirty="0">
              <a:solidFill>
                <a:schemeClr val="bg1"/>
              </a:solidFill>
              <a:ea typeface="ＭＳ Ｐゴシック" pitchFamily="-106" charset="-128"/>
            </a:endParaRPr>
          </a:p>
        </p:txBody>
      </p:sp>
      <p:cxnSp>
        <p:nvCxnSpPr>
          <p:cNvPr id="10" name="Straight Arrow Connector 9" descr="Flecha que apunta hacia arriba.">
            <a:extLst>
              <a:ext uri="{FF2B5EF4-FFF2-40B4-BE49-F238E27FC236}">
                <a16:creationId xmlns:a16="http://schemas.microsoft.com/office/drawing/2014/main" id="{449432FE-DF4C-40E7-B54B-5AB3F8429185}"/>
              </a:ext>
            </a:extLst>
          </p:cNvPr>
          <p:cNvCxnSpPr>
            <a:cxnSpLocks/>
          </p:cNvCxnSpPr>
          <p:nvPr/>
        </p:nvCxnSpPr>
        <p:spPr>
          <a:xfrm flipV="1">
            <a:off x="5480132" y="3401914"/>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descr="4. Incremento en el uso de los servicios de protección social&#10;">
            <a:extLst>
              <a:ext uri="{FF2B5EF4-FFF2-40B4-BE49-F238E27FC236}">
                <a16:creationId xmlns:a16="http://schemas.microsoft.com/office/drawing/2014/main" id="{987BA866-ADD6-497F-99A3-27FA9F6B6B3A}"/>
              </a:ext>
            </a:extLst>
          </p:cNvPr>
          <p:cNvSpPr/>
          <p:nvPr/>
        </p:nvSpPr>
        <p:spPr>
          <a:xfrm>
            <a:off x="2774708" y="2702998"/>
            <a:ext cx="5810491" cy="76962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s-ES_tradnl" altLang="en-US" sz="2000" dirty="0">
                <a:solidFill>
                  <a:schemeClr val="bg1"/>
                </a:solidFill>
                <a:latin typeface="+mn-lt"/>
              </a:rPr>
              <a:t>4. Incremento en el uso de los servicios de protección social</a:t>
            </a:r>
            <a:endParaRPr lang="es-ES_tradnl" sz="2000" dirty="0">
              <a:solidFill>
                <a:schemeClr val="bg1"/>
              </a:solidFill>
              <a:ea typeface="ＭＳ Ｐゴシック" pitchFamily="-106" charset="-128"/>
            </a:endParaRPr>
          </a:p>
        </p:txBody>
      </p:sp>
      <p:cxnSp>
        <p:nvCxnSpPr>
          <p:cNvPr id="11" name="Straight Arrow Connector 10" descr="Flecha que apunta hacia arriba.">
            <a:extLst>
              <a:ext uri="{FF2B5EF4-FFF2-40B4-BE49-F238E27FC236}">
                <a16:creationId xmlns:a16="http://schemas.microsoft.com/office/drawing/2014/main" id="{F3C1ECAB-CB71-4F1B-9FCA-EBF6FF32E33F}"/>
              </a:ext>
            </a:extLst>
          </p:cNvPr>
          <p:cNvCxnSpPr>
            <a:cxnSpLocks/>
          </p:cNvCxnSpPr>
          <p:nvPr/>
        </p:nvCxnSpPr>
        <p:spPr>
          <a:xfrm flipV="1">
            <a:off x="5464580" y="2220036"/>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descr="3. Protección de los trabajadores mejorada.&#10;">
            <a:extLst>
              <a:ext uri="{FF2B5EF4-FFF2-40B4-BE49-F238E27FC236}">
                <a16:creationId xmlns:a16="http://schemas.microsoft.com/office/drawing/2014/main" id="{ACB9551F-624E-414B-A6A5-C7AA885E7627}"/>
              </a:ext>
            </a:extLst>
          </p:cNvPr>
          <p:cNvSpPr/>
          <p:nvPr/>
        </p:nvSpPr>
        <p:spPr>
          <a:xfrm>
            <a:off x="2777925" y="1582122"/>
            <a:ext cx="5825518"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altLang="en-US" sz="2000" dirty="0">
                <a:solidFill>
                  <a:schemeClr val="bg1"/>
                </a:solidFill>
                <a:latin typeface="+mn-lt"/>
              </a:rPr>
              <a:t>3. Protección de los trabajadores mejorada.</a:t>
            </a:r>
          </a:p>
          <a:p>
            <a:pPr algn="ctr"/>
            <a:endParaRPr lang="es-ES_tradnl" sz="2000" dirty="0">
              <a:solidFill>
                <a:schemeClr val="bg1"/>
              </a:solidFill>
              <a:ea typeface="ＭＳ Ｐゴシック" pitchFamily="-106" charset="-128"/>
            </a:endParaRPr>
          </a:p>
        </p:txBody>
      </p:sp>
      <p:sp>
        <p:nvSpPr>
          <p:cNvPr id="5" name="Footer Placeholder 2">
            <a:extLst>
              <a:ext uri="{FF2B5EF4-FFF2-40B4-BE49-F238E27FC236}">
                <a16:creationId xmlns:a16="http://schemas.microsoft.com/office/drawing/2014/main" id="{E03662FB-B545-4200-A2A5-64E756981F59}"/>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125765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iapositiva 47: Elaborando un marco de &#10;resultados completo.&#10;&#10;Foto de la izquierda: Una sección del globo terráqueo.&#10;&#10;Foto de la derecha: Un niño cargando un saco de ramas cortadas."/>
          <p:cNvSpPr>
            <a:spLocks noGrp="1"/>
          </p:cNvSpPr>
          <p:nvPr>
            <p:ph type="title"/>
          </p:nvPr>
        </p:nvSpPr>
        <p:spPr>
          <a:xfrm>
            <a:off x="1766620" y="2602509"/>
            <a:ext cx="7772400" cy="2416222"/>
          </a:xfrm>
        </p:spPr>
        <p:txBody>
          <a:bodyPr>
            <a:normAutofit/>
          </a:bodyPr>
          <a:lstStyle/>
          <a:p>
            <a:r>
              <a:rPr lang="es-ES_tradnl" dirty="0"/>
              <a:t>Elaborando un marco de </a:t>
            </a:r>
            <a:br>
              <a:rPr lang="es-ES_tradnl" dirty="0"/>
            </a:br>
            <a:r>
              <a:rPr lang="es-ES_tradnl" dirty="0"/>
              <a:t>resultados completo</a:t>
            </a:r>
          </a:p>
        </p:txBody>
      </p:sp>
      <p:sp>
        <p:nvSpPr>
          <p:cNvPr id="12" name="Slide Number Placeholder 25"/>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s-ES_tradnl" smtClean="0"/>
              <a:pPr eaLnBrk="1" hangingPunct="1">
                <a:spcBef>
                  <a:spcPct val="0"/>
                </a:spcBef>
                <a:buSzTx/>
                <a:buFontTx/>
                <a:buNone/>
                <a:defRPr/>
              </a:pPr>
              <a:t>47</a:t>
            </a:fld>
            <a:endParaRPr lang="es-ES_tradnl" altLang="en-US" sz="1200" dirty="0">
              <a:solidFill>
                <a:srgbClr val="000099"/>
              </a:solidFill>
            </a:endParaRPr>
          </a:p>
        </p:txBody>
      </p:sp>
    </p:spTree>
    <p:extLst>
      <p:ext uri="{BB962C8B-B14F-4D97-AF65-F5344CB8AC3E}">
        <p14:creationId xmlns:p14="http://schemas.microsoft.com/office/powerpoint/2010/main" val="37696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Diapositiva 48: Marco de Resultados"/>
          <p:cNvSpPr txBox="1">
            <a:spLocks noGrp="1" noChangeArrowheads="1"/>
          </p:cNvSpPr>
          <p:nvPr>
            <p:ph type="title" idx="4294967295"/>
          </p:nvPr>
        </p:nvSpPr>
        <p:spPr bwMode="auto">
          <a:xfrm>
            <a:off x="103245" y="531129"/>
            <a:ext cx="11048364"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Marco de Resultados</a:t>
            </a:r>
          </a:p>
        </p:txBody>
      </p:sp>
      <p:sp>
        <p:nvSpPr>
          <p:cNvPr id="29" name="TextBox 28" descr="Las cadenas lineales de resultados tienden a simplificar excesivamente.&#10;&#10;La mayoría de los proyectos requieren más de una cadena causal de actividades y resultados para lograr su objetivo.&#10;&#10;El marco debe incluir los resultados necesarios para lograr los resultados del siguiente nivel.&#10;">
            <a:extLst>
              <a:ext uri="{FF2B5EF4-FFF2-40B4-BE49-F238E27FC236}">
                <a16:creationId xmlns:a16="http://schemas.microsoft.com/office/drawing/2014/main" id="{D31046D1-1048-4DE2-AD40-703BF55490A1}"/>
              </a:ext>
            </a:extLst>
          </p:cNvPr>
          <p:cNvSpPr txBox="1"/>
          <p:nvPr/>
        </p:nvSpPr>
        <p:spPr>
          <a:xfrm>
            <a:off x="509532" y="1488032"/>
            <a:ext cx="4645398" cy="4524315"/>
          </a:xfrm>
          <a:prstGeom prst="rect">
            <a:avLst/>
          </a:prstGeom>
          <a:noFill/>
        </p:spPr>
        <p:txBody>
          <a:bodyPr wrap="square">
            <a:spAutoFit/>
          </a:bodyPr>
          <a:lstStyle/>
          <a:p>
            <a:pPr marL="284163" indent="-282575">
              <a:buFont typeface="Arial" panose="020B0604020202020204" pitchFamily="34" charset="0"/>
              <a:buChar char="•"/>
            </a:pPr>
            <a:r>
              <a:rPr lang="es-ES_tradnl" sz="2400" dirty="0"/>
              <a:t>Las cadenas lineales de resultados tienden a simplificar excesivamente.</a:t>
            </a:r>
          </a:p>
          <a:p>
            <a:pPr marL="284163" indent="-282575">
              <a:buFont typeface="Arial" panose="020B0604020202020204" pitchFamily="34" charset="0"/>
              <a:buChar char="•"/>
            </a:pPr>
            <a:endParaRPr lang="es-ES_tradnl" sz="2400" dirty="0"/>
          </a:p>
          <a:p>
            <a:pPr marL="284163" indent="-282575">
              <a:buFont typeface="Arial" panose="020B0604020202020204" pitchFamily="34" charset="0"/>
              <a:buChar char="•"/>
            </a:pPr>
            <a:r>
              <a:rPr lang="es-ES_tradnl" sz="2400" dirty="0"/>
              <a:t>La mayoría de los proyectos requieren más de una cadena causal de actividades y resultados para lograr su objetivo.</a:t>
            </a:r>
          </a:p>
          <a:p>
            <a:pPr marL="284163" indent="-282575">
              <a:buFont typeface="Arial" panose="020B0604020202020204" pitchFamily="34" charset="0"/>
              <a:buChar char="•"/>
            </a:pPr>
            <a:endParaRPr lang="es-ES_tradnl" sz="2400" dirty="0"/>
          </a:p>
          <a:p>
            <a:pPr marL="284163" indent="-282575">
              <a:buFont typeface="Arial" panose="020B0604020202020204" pitchFamily="34" charset="0"/>
              <a:buChar char="•"/>
            </a:pPr>
            <a:r>
              <a:rPr lang="es-ES_tradnl" altLang="en-US" sz="2400" dirty="0"/>
              <a:t>El marco debe incluir los resultados necesarios para lograr los resultados del siguiente nivel.</a:t>
            </a:r>
          </a:p>
        </p:txBody>
      </p:sp>
      <p:pic>
        <p:nvPicPr>
          <p:cNvPr id="27" name="Picture 26" descr="La imagen muestra un formato de un marco de resultados vacío que pregunta: &#10;&#10;¿Cómo se lograrán los resultados? &#10;&#10;¿Qué más es necesario?&#10;&#10;¿Por qué se necesita este resultado de un conjunto de resultados? &#10;&#10;&#10;">
            <a:extLst>
              <a:ext uri="{FF2B5EF4-FFF2-40B4-BE49-F238E27FC236}">
                <a16:creationId xmlns:a16="http://schemas.microsoft.com/office/drawing/2014/main" id="{EE00E7F6-9A3B-467B-BCF3-B5ACA0D35B19}"/>
              </a:ext>
            </a:extLst>
          </p:cNvPr>
          <p:cNvPicPr>
            <a:picLocks noChangeAspect="1"/>
          </p:cNvPicPr>
          <p:nvPr/>
        </p:nvPicPr>
        <p:blipFill rotWithShape="1">
          <a:blip r:embed="rId3"/>
          <a:srcRect l="47969" t="42500" r="23906" b="34722"/>
          <a:stretch/>
        </p:blipFill>
        <p:spPr>
          <a:xfrm>
            <a:off x="5257800" y="1577340"/>
            <a:ext cx="6723899" cy="3246120"/>
          </a:xfrm>
          <a:prstGeom prst="rect">
            <a:avLst/>
          </a:prstGeom>
        </p:spPr>
      </p:pic>
      <p:sp>
        <p:nvSpPr>
          <p:cNvPr id="26" name="Footer Placeholder 2">
            <a:extLst>
              <a:ext uri="{FF2B5EF4-FFF2-40B4-BE49-F238E27FC236}">
                <a16:creationId xmlns:a16="http://schemas.microsoft.com/office/drawing/2014/main" id="{A4A6B8FA-73BE-4EC5-85F8-E9063A57381F}"/>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32" name="Slide Number Placeholder 2"/>
          <p:cNvSpPr>
            <a:spLocks noGrp="1"/>
          </p:cNvSpPr>
          <p:nvPr>
            <p:ph type="sldNum" sz="quarter" idx="11"/>
          </p:nvPr>
        </p:nvSpPr>
        <p:spPr bwMode="auto">
          <a:xfrm>
            <a:off x="9520238" y="6304236"/>
            <a:ext cx="104025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48</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241240016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Diapositiva 49: Paso Uno: Determinar el Objetivo del Proyecto&#10;&#10;"/>
          <p:cNvSpPr txBox="1">
            <a:spLocks noGrp="1" noChangeArrowheads="1"/>
          </p:cNvSpPr>
          <p:nvPr>
            <p:ph type="title" idx="4294967295"/>
          </p:nvPr>
        </p:nvSpPr>
        <p:spPr bwMode="auto">
          <a:xfrm>
            <a:off x="445036" y="546568"/>
            <a:ext cx="11048364"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Paso Uno: Determinar el Objetivo del Proyecto</a:t>
            </a:r>
          </a:p>
        </p:txBody>
      </p:sp>
      <p:sp>
        <p:nvSpPr>
          <p:cNvPr id="7" name="TextBox 6" descr="Comience con el fin en mente: identifique una meta u objetivo a nivel del proyecto o una meta de desarrollo&#10;¿Cuál es el problema que está tratando de resolver?&#10;Convierta su problema en un resultado alcanzable (dentro del plazo y el presupuesto establecidos). &#10;Describa qué, quién y dónde. ">
            <a:extLst>
              <a:ext uri="{FF2B5EF4-FFF2-40B4-BE49-F238E27FC236}">
                <a16:creationId xmlns:a16="http://schemas.microsoft.com/office/drawing/2014/main" id="{AF2B4027-3918-4EA6-924E-303CAA8EBFD9}"/>
              </a:ext>
            </a:extLst>
          </p:cNvPr>
          <p:cNvSpPr txBox="1"/>
          <p:nvPr/>
        </p:nvSpPr>
        <p:spPr>
          <a:xfrm>
            <a:off x="472647" y="1422242"/>
            <a:ext cx="11378693" cy="2308324"/>
          </a:xfrm>
          <a:prstGeom prst="rect">
            <a:avLst/>
          </a:prstGeom>
          <a:noFill/>
        </p:spPr>
        <p:txBody>
          <a:bodyPr wrap="square">
            <a:spAutoFit/>
          </a:bodyPr>
          <a:lstStyle/>
          <a:p>
            <a:pPr marL="284163" indent="-282575">
              <a:buFont typeface="Arial" panose="020B0604020202020204" pitchFamily="34" charset="0"/>
              <a:buChar char="•"/>
            </a:pPr>
            <a:r>
              <a:rPr lang="es-ES_tradnl" sz="2400" dirty="0"/>
              <a:t>Comience con el fin en mente: identifique una meta u objetivo a nivel del proyecto o una meta de desarrollo</a:t>
            </a:r>
          </a:p>
          <a:p>
            <a:pPr marL="284163" indent="-282575">
              <a:buFont typeface="Arial" panose="020B0604020202020204" pitchFamily="34" charset="0"/>
              <a:buChar char="•"/>
            </a:pPr>
            <a:r>
              <a:rPr lang="es-ES_tradnl" sz="2400" dirty="0"/>
              <a:t>¿Cuál es el problema que está tratando de resolver?</a:t>
            </a:r>
          </a:p>
          <a:p>
            <a:pPr marL="741363" lvl="1" indent="-282575">
              <a:buFont typeface="Arial" panose="020B0604020202020204" pitchFamily="34" charset="0"/>
              <a:buChar char="•"/>
            </a:pPr>
            <a:r>
              <a:rPr lang="es-ES_tradnl" sz="2400" dirty="0"/>
              <a:t>Convierta su problema en un resultado alcanzable (dentro del plazo y el presupuesto establecidos). </a:t>
            </a:r>
          </a:p>
          <a:p>
            <a:pPr marL="741363" lvl="1" indent="-282575">
              <a:buFont typeface="Arial" panose="020B0604020202020204" pitchFamily="34" charset="0"/>
              <a:buChar char="•"/>
            </a:pPr>
            <a:r>
              <a:rPr lang="es-ES_tradnl" sz="2400" dirty="0"/>
              <a:t>Describa qué, quién y dónde. </a:t>
            </a:r>
          </a:p>
        </p:txBody>
      </p:sp>
      <p:graphicFrame>
        <p:nvGraphicFramePr>
          <p:cNvPr id="9" name="Table 7" descr="Tabla que compara problemas con declaraciones de resultados.&#10;&#10;Problemas: &#10;Tasas elevadas de trabajo forzoso&#10;&#10;Ingreso familiar bajo&#10;&#10;Malas prácticas laborales del sector privado&#10;&#10;Declaraciones: &#10;&#10;Menor incidencia del trabajo forzoso en las comunidades de enfoque&#10;&#10;Aumento de empleo entre los hogares de enfoque&#10;&#10;Actores del sector privado mejoran las prácticas comerciales.&#10;&#10;&#10;&#10;&#10;&#10;">
            <a:extLst>
              <a:ext uri="{FF2B5EF4-FFF2-40B4-BE49-F238E27FC236}">
                <a16:creationId xmlns:a16="http://schemas.microsoft.com/office/drawing/2014/main" id="{F482BA97-3E00-453E-9B93-ADBB57BBFB99}"/>
              </a:ext>
            </a:extLst>
          </p:cNvPr>
          <p:cNvGraphicFramePr>
            <a:graphicFrameLocks/>
          </p:cNvGraphicFramePr>
          <p:nvPr>
            <p:extLst>
              <p:ext uri="{D42A27DB-BD31-4B8C-83A1-F6EECF244321}">
                <p14:modId xmlns:p14="http://schemas.microsoft.com/office/powerpoint/2010/main" val="1933136854"/>
              </p:ext>
            </p:extLst>
          </p:nvPr>
        </p:nvGraphicFramePr>
        <p:xfrm>
          <a:off x="1319134" y="3725031"/>
          <a:ext cx="9940537" cy="2545775"/>
        </p:xfrm>
        <a:graphic>
          <a:graphicData uri="http://schemas.openxmlformats.org/drawingml/2006/table">
            <a:tbl>
              <a:tblPr firstRow="1" bandRow="1">
                <a:tableStyleId>{5C22544A-7EE6-4342-B048-85BDC9FD1C3A}</a:tableStyleId>
              </a:tblPr>
              <a:tblGrid>
                <a:gridCol w="4365480">
                  <a:extLst>
                    <a:ext uri="{9D8B030D-6E8A-4147-A177-3AD203B41FA5}">
                      <a16:colId xmlns:a16="http://schemas.microsoft.com/office/drawing/2014/main" val="3710921353"/>
                    </a:ext>
                  </a:extLst>
                </a:gridCol>
                <a:gridCol w="5575057">
                  <a:extLst>
                    <a:ext uri="{9D8B030D-6E8A-4147-A177-3AD203B41FA5}">
                      <a16:colId xmlns:a16="http://schemas.microsoft.com/office/drawing/2014/main" val="2179599854"/>
                    </a:ext>
                  </a:extLst>
                </a:gridCol>
              </a:tblGrid>
              <a:tr h="442655">
                <a:tc>
                  <a:txBody>
                    <a:bodyPr/>
                    <a:lstStyle/>
                    <a:p>
                      <a:pPr algn="ctr"/>
                      <a:r>
                        <a:rPr lang="es-CO" sz="2000" noProof="0" dirty="0">
                          <a:latin typeface="+mn-lt"/>
                        </a:rPr>
                        <a:t>Problema principal</a:t>
                      </a:r>
                    </a:p>
                  </a:txBody>
                  <a:tcPr/>
                </a:tc>
                <a:tc>
                  <a:txBody>
                    <a:bodyPr/>
                    <a:lstStyle/>
                    <a:p>
                      <a:pPr algn="ctr"/>
                      <a:r>
                        <a:rPr lang="es-CO" sz="2000" noProof="0" dirty="0">
                          <a:latin typeface="+mn-lt"/>
                        </a:rPr>
                        <a:t>Declaración de resultado</a:t>
                      </a:r>
                    </a:p>
                  </a:txBody>
                  <a:tcPr/>
                </a:tc>
                <a:extLst>
                  <a:ext uri="{0D108BD9-81ED-4DB2-BD59-A6C34878D82A}">
                    <a16:rowId xmlns:a16="http://schemas.microsoft.com/office/drawing/2014/main" val="3255923740"/>
                  </a:ext>
                </a:extLst>
              </a:tr>
              <a:tr h="917421">
                <a:tc>
                  <a:txBody>
                    <a:bodyPr/>
                    <a:lstStyle/>
                    <a:p>
                      <a:r>
                        <a:rPr lang="es-CO" sz="2000" noProof="0" dirty="0">
                          <a:latin typeface="+mn-lt"/>
                        </a:rPr>
                        <a:t>Tasas elevadas de trabajo forzoso</a:t>
                      </a:r>
                    </a:p>
                  </a:txBody>
                  <a:tcPr/>
                </a:tc>
                <a:tc>
                  <a:txBody>
                    <a:bodyPr/>
                    <a:lstStyle/>
                    <a:p>
                      <a:endParaRPr lang="es-CO" sz="2000" noProof="0" dirty="0">
                        <a:latin typeface="+mn-lt"/>
                      </a:endParaRPr>
                    </a:p>
                    <a:p>
                      <a:r>
                        <a:rPr lang="es-CO" sz="2000" noProof="0" dirty="0">
                          <a:latin typeface="+mn-lt"/>
                        </a:rPr>
                        <a:t>Menor incidencia del trabajo forzoso en las comunidades de enfoque</a:t>
                      </a:r>
                    </a:p>
                  </a:txBody>
                  <a:tcPr/>
                </a:tc>
                <a:extLst>
                  <a:ext uri="{0D108BD9-81ED-4DB2-BD59-A6C34878D82A}">
                    <a16:rowId xmlns:a16="http://schemas.microsoft.com/office/drawing/2014/main" val="561497818"/>
                  </a:ext>
                </a:extLst>
              </a:tr>
              <a:tr h="395391">
                <a:tc>
                  <a:txBody>
                    <a:bodyPr/>
                    <a:lstStyle/>
                    <a:p>
                      <a:r>
                        <a:rPr lang="es-CO" sz="2000" noProof="0" dirty="0">
                          <a:latin typeface="+mn-lt"/>
                        </a:rPr>
                        <a:t>Ingreso familiar bajo</a:t>
                      </a:r>
                    </a:p>
                  </a:txBody>
                  <a:tcPr/>
                </a:tc>
                <a:tc>
                  <a:txBody>
                    <a:bodyPr/>
                    <a:lstStyle/>
                    <a:p>
                      <a:r>
                        <a:rPr lang="es-CO" sz="2000" noProof="0" dirty="0">
                          <a:latin typeface="+mn-lt"/>
                        </a:rPr>
                        <a:t>Aumento de empleo entre los hogares de enfoque</a:t>
                      </a:r>
                    </a:p>
                  </a:txBody>
                  <a:tcPr/>
                </a:tc>
                <a:extLst>
                  <a:ext uri="{0D108BD9-81ED-4DB2-BD59-A6C34878D82A}">
                    <a16:rowId xmlns:a16="http://schemas.microsoft.com/office/drawing/2014/main" val="4212381194"/>
                  </a:ext>
                </a:extLst>
              </a:tr>
              <a:tr h="639415">
                <a:tc>
                  <a:txBody>
                    <a:bodyPr/>
                    <a:lstStyle/>
                    <a:p>
                      <a:r>
                        <a:rPr lang="es-CO" sz="2000" noProof="0" dirty="0">
                          <a:latin typeface="+mn-lt"/>
                        </a:rPr>
                        <a:t>Malas prácticas laborales del sector privado</a:t>
                      </a:r>
                    </a:p>
                  </a:txBody>
                  <a:tcPr/>
                </a:tc>
                <a:tc>
                  <a:txBody>
                    <a:bodyPr/>
                    <a:lstStyle/>
                    <a:p>
                      <a:r>
                        <a:rPr lang="es-CO" sz="2000" noProof="0" dirty="0">
                          <a:latin typeface="+mn-lt"/>
                        </a:rPr>
                        <a:t>Actores del sector privado mejoran las prácticas comerciales.</a:t>
                      </a:r>
                    </a:p>
                  </a:txBody>
                  <a:tcPr/>
                </a:tc>
                <a:extLst>
                  <a:ext uri="{0D108BD9-81ED-4DB2-BD59-A6C34878D82A}">
                    <a16:rowId xmlns:a16="http://schemas.microsoft.com/office/drawing/2014/main" val="3724683525"/>
                  </a:ext>
                </a:extLst>
              </a:tr>
            </a:tbl>
          </a:graphicData>
        </a:graphic>
      </p:graphicFrame>
      <p:sp>
        <p:nvSpPr>
          <p:cNvPr id="26" name="Footer Placeholder 2">
            <a:extLst>
              <a:ext uri="{FF2B5EF4-FFF2-40B4-BE49-F238E27FC236}">
                <a16:creationId xmlns:a16="http://schemas.microsoft.com/office/drawing/2014/main" id="{A4A6B8FA-73BE-4EC5-85F8-E9063A57381F}"/>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32" name="Slide Number Placeholder 2"/>
          <p:cNvSpPr>
            <a:spLocks noGrp="1"/>
          </p:cNvSpPr>
          <p:nvPr>
            <p:ph type="sldNum" sz="quarter" idx="11"/>
          </p:nvPr>
        </p:nvSpPr>
        <p:spPr bwMode="auto">
          <a:xfrm>
            <a:off x="9520238" y="6304236"/>
            <a:ext cx="104025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49</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156751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iapositiva 5: Visión General de la Teoría del Cambio y Marco de Resultados.&#10;&#10;Foto de la izquierda: Una sección del globo terráqueo.&#10;&#10;Foto de la derecha: Un niño cargando un saco de ramas cortadas."/>
          <p:cNvSpPr>
            <a:spLocks noGrp="1"/>
          </p:cNvSpPr>
          <p:nvPr>
            <p:ph type="title"/>
          </p:nvPr>
        </p:nvSpPr>
        <p:spPr>
          <a:xfrm>
            <a:off x="1913816" y="3020079"/>
            <a:ext cx="6976966" cy="1362075"/>
          </a:xfrm>
        </p:spPr>
        <p:txBody>
          <a:bodyPr>
            <a:normAutofit/>
          </a:bodyPr>
          <a:lstStyle/>
          <a:p>
            <a:r>
              <a:rPr lang="es-ES_tradnl" dirty="0"/>
              <a:t>Visión General de la Teoría del Cambio y Marco de Resultados.</a:t>
            </a:r>
          </a:p>
        </p:txBody>
      </p:sp>
      <p:sp>
        <p:nvSpPr>
          <p:cNvPr id="12" name="Slide Number Placeholder 25"/>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s-ES_tradnl" smtClean="0"/>
              <a:pPr eaLnBrk="1" hangingPunct="1">
                <a:spcBef>
                  <a:spcPct val="0"/>
                </a:spcBef>
                <a:buSzTx/>
                <a:buFontTx/>
                <a:buNone/>
                <a:defRPr/>
              </a:pPr>
              <a:t>5</a:t>
            </a:fld>
            <a:endParaRPr lang="es-ES_tradnl" altLang="en-US" sz="1200" dirty="0">
              <a:solidFill>
                <a:srgbClr val="000099"/>
              </a:solidFill>
            </a:endParaRPr>
          </a:p>
        </p:txBody>
      </p:sp>
    </p:spTree>
    <p:extLst>
      <p:ext uri="{BB962C8B-B14F-4D97-AF65-F5344CB8AC3E}">
        <p14:creationId xmlns:p14="http://schemas.microsoft.com/office/powerpoint/2010/main" val="48163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Diapositiva 50: Paso Dos: Iniciando la Lógica Causal&#10;&#10;"/>
          <p:cNvSpPr txBox="1">
            <a:spLocks noGrp="1" noChangeArrowheads="1"/>
          </p:cNvSpPr>
          <p:nvPr>
            <p:ph type="title" idx="4294967295"/>
          </p:nvPr>
        </p:nvSpPr>
        <p:spPr bwMode="auto">
          <a:xfrm>
            <a:off x="558538" y="314620"/>
            <a:ext cx="10776219"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Paso Dos: Iniciando la Lógica Causal</a:t>
            </a:r>
          </a:p>
        </p:txBody>
      </p:sp>
      <p:sp>
        <p:nvSpPr>
          <p:cNvPr id="7" name="TextBox 6" descr="Basado en el objetivo del proyecto, PREGUNTE:&#10;“¿Cómo se logrará el objetivo?”&#10;&#10;Basado en los resultados, PREGUNTE:&#10;“¿Cómo se lograrán los resultados?&#10;&#10;Trabaje regresivamente desde los resultados de nivel superior hasta los sub-resultados, y continúe hasta que identifique los productos y actividades.&#10;">
            <a:extLst>
              <a:ext uri="{FF2B5EF4-FFF2-40B4-BE49-F238E27FC236}">
                <a16:creationId xmlns:a16="http://schemas.microsoft.com/office/drawing/2014/main" id="{AF2B4027-3918-4EA6-924E-303CAA8EBFD9}"/>
              </a:ext>
            </a:extLst>
          </p:cNvPr>
          <p:cNvSpPr txBox="1"/>
          <p:nvPr/>
        </p:nvSpPr>
        <p:spPr>
          <a:xfrm>
            <a:off x="558539" y="1446815"/>
            <a:ext cx="6257551" cy="4524315"/>
          </a:xfrm>
          <a:prstGeom prst="rect">
            <a:avLst/>
          </a:prstGeom>
          <a:noFill/>
        </p:spPr>
        <p:txBody>
          <a:bodyPr wrap="square">
            <a:spAutoFit/>
          </a:bodyPr>
          <a:lstStyle/>
          <a:p>
            <a:pPr marL="344488" indent="-342900">
              <a:buFont typeface="Wingdings" panose="05000000000000000000" pitchFamily="2" charset="2"/>
              <a:buChar char="ü"/>
            </a:pPr>
            <a:r>
              <a:rPr lang="es-ES_tradnl" sz="2400" dirty="0"/>
              <a:t>Basado en el objetivo del proyecto, PREGUNTE:</a:t>
            </a:r>
            <a:endParaRPr lang="es-ES_tradnl" sz="2400" b="1" dirty="0"/>
          </a:p>
          <a:p>
            <a:pPr marL="458788" lvl="1"/>
            <a:r>
              <a:rPr lang="es-ES_tradnl" sz="2400" dirty="0"/>
              <a:t>“¿</a:t>
            </a:r>
            <a:r>
              <a:rPr lang="es-ES_tradnl" sz="2400" b="1" dirty="0"/>
              <a:t>Cómo </a:t>
            </a:r>
            <a:r>
              <a:rPr lang="es-ES_tradnl" sz="2400" dirty="0"/>
              <a:t>se logrará el objetivo?”</a:t>
            </a:r>
          </a:p>
          <a:p>
            <a:pPr marL="458788" lvl="1"/>
            <a:endParaRPr lang="es-ES_tradnl" sz="2400" dirty="0"/>
          </a:p>
          <a:p>
            <a:pPr marL="344488" indent="-342900">
              <a:buFont typeface="Wingdings" panose="05000000000000000000" pitchFamily="2" charset="2"/>
              <a:buChar char="ü"/>
            </a:pPr>
            <a:r>
              <a:rPr lang="es-ES_tradnl" sz="2400" dirty="0"/>
              <a:t>Basado en los resultados, PREGUNTE:</a:t>
            </a:r>
            <a:br>
              <a:rPr lang="es-ES_tradnl" sz="2400" dirty="0"/>
            </a:br>
            <a:r>
              <a:rPr lang="es-ES_tradnl" sz="2400" dirty="0"/>
              <a:t>“¿</a:t>
            </a:r>
            <a:r>
              <a:rPr lang="es-ES_tradnl" sz="2400" b="1" dirty="0"/>
              <a:t>Cómo </a:t>
            </a:r>
            <a:r>
              <a:rPr lang="es-ES_tradnl" sz="2400" dirty="0"/>
              <a:t>se lograrán los resultados?</a:t>
            </a:r>
          </a:p>
          <a:p>
            <a:pPr marL="1588"/>
            <a:endParaRPr lang="es-ES_tradnl" sz="2400" dirty="0"/>
          </a:p>
          <a:p>
            <a:pPr marL="458788" indent="-457200">
              <a:buFont typeface="Wingdings" panose="05000000000000000000" pitchFamily="2" charset="2"/>
              <a:buChar char="ü"/>
            </a:pPr>
            <a:r>
              <a:rPr lang="es-ES_tradnl" sz="2400" dirty="0"/>
              <a:t>Trabaje regresivamente desde los resultados de nivel superior hasta los sub-resultados, y continúe hasta que identifique los productos y actividades.</a:t>
            </a:r>
          </a:p>
          <a:p>
            <a:pPr marL="1588"/>
            <a:endParaRPr lang="es-ES_tradnl" sz="2400" dirty="0"/>
          </a:p>
        </p:txBody>
      </p:sp>
      <p:sp>
        <p:nvSpPr>
          <p:cNvPr id="8" name="Rectangle 7" descr="Reducir la incidencia de infracciones laborales en las industrias de enfoque&#10;">
            <a:extLst>
              <a:ext uri="{FF2B5EF4-FFF2-40B4-BE49-F238E27FC236}">
                <a16:creationId xmlns:a16="http://schemas.microsoft.com/office/drawing/2014/main" id="{25E342FD-63F2-47DF-86D3-A28E378D0100}"/>
              </a:ext>
            </a:extLst>
          </p:cNvPr>
          <p:cNvSpPr/>
          <p:nvPr/>
        </p:nvSpPr>
        <p:spPr>
          <a:xfrm>
            <a:off x="7058271" y="1562582"/>
            <a:ext cx="2895600" cy="102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spcAft>
                <a:spcPct val="60000"/>
              </a:spcAft>
              <a:buFontTx/>
              <a:buNone/>
            </a:pPr>
            <a:r>
              <a:rPr lang="es-ES_tradnl" altLang="en-US" sz="2000" b="1" dirty="0">
                <a:solidFill>
                  <a:schemeClr val="bg1"/>
                </a:solidFill>
                <a:latin typeface="+mn-lt"/>
              </a:rPr>
              <a:t>Reducir la incidencia de infracciones laborales en las industrias de enfoque</a:t>
            </a:r>
          </a:p>
        </p:txBody>
      </p:sp>
      <p:sp>
        <p:nvSpPr>
          <p:cNvPr id="12" name="Arrow: Down 11" descr="Flecha que apunta hacia abajo.&#10;">
            <a:extLst>
              <a:ext uri="{FF2B5EF4-FFF2-40B4-BE49-F238E27FC236}">
                <a16:creationId xmlns:a16="http://schemas.microsoft.com/office/drawing/2014/main" id="{7B22FCBF-076C-4554-A1F5-917F2A44C4FD}"/>
              </a:ext>
            </a:extLst>
          </p:cNvPr>
          <p:cNvSpPr/>
          <p:nvPr/>
        </p:nvSpPr>
        <p:spPr>
          <a:xfrm>
            <a:off x="8239942" y="2574211"/>
            <a:ext cx="364412" cy="358225"/>
          </a:xfrm>
          <a:prstGeom prst="downArrow">
            <a:avLst/>
          </a:prstGeom>
          <a:solidFill>
            <a:srgbClr val="B00C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0" name="Rectangle 9" descr="Mejorar las prácticas laborales entre las empresas  de enfoque&#10;">
            <a:extLst>
              <a:ext uri="{FF2B5EF4-FFF2-40B4-BE49-F238E27FC236}">
                <a16:creationId xmlns:a16="http://schemas.microsoft.com/office/drawing/2014/main" id="{C27C7581-6C89-4ACA-BE75-6110F08D50D1}"/>
              </a:ext>
            </a:extLst>
          </p:cNvPr>
          <p:cNvSpPr/>
          <p:nvPr/>
        </p:nvSpPr>
        <p:spPr>
          <a:xfrm>
            <a:off x="7355493" y="2904697"/>
            <a:ext cx="2348864" cy="1048605"/>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s-ES_tradnl" altLang="en-US" b="1" dirty="0">
                <a:solidFill>
                  <a:schemeClr val="bg1"/>
                </a:solidFill>
              </a:rPr>
              <a:t>Mejorar las prácticas laborales entre las empresas  de enfoque</a:t>
            </a:r>
          </a:p>
        </p:txBody>
      </p:sp>
      <p:sp>
        <p:nvSpPr>
          <p:cNvPr id="16" name="Arrow: Down 15" descr="Flecha que apunta hacia abajo.&#10;">
            <a:extLst>
              <a:ext uri="{FF2B5EF4-FFF2-40B4-BE49-F238E27FC236}">
                <a16:creationId xmlns:a16="http://schemas.microsoft.com/office/drawing/2014/main" id="{A0A59BBC-DF1E-489F-A074-38160D3B26D2}"/>
              </a:ext>
            </a:extLst>
          </p:cNvPr>
          <p:cNvSpPr/>
          <p:nvPr/>
        </p:nvSpPr>
        <p:spPr>
          <a:xfrm>
            <a:off x="8329652" y="4006644"/>
            <a:ext cx="352837" cy="358225"/>
          </a:xfrm>
          <a:prstGeom prst="downArrow">
            <a:avLst/>
          </a:prstGeom>
          <a:solidFill>
            <a:srgbClr val="B00C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1" name="Rectangle 10" descr="Mayor ejecución de las leyes y reglamentos laborales&#10;">
            <a:extLst>
              <a:ext uri="{FF2B5EF4-FFF2-40B4-BE49-F238E27FC236}">
                <a16:creationId xmlns:a16="http://schemas.microsoft.com/office/drawing/2014/main" id="{2392C9D9-4096-426E-BBDE-85BE51AAE746}"/>
              </a:ext>
            </a:extLst>
          </p:cNvPr>
          <p:cNvSpPr/>
          <p:nvPr/>
        </p:nvSpPr>
        <p:spPr>
          <a:xfrm>
            <a:off x="7416800" y="4379089"/>
            <a:ext cx="2283404" cy="1018411"/>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s-ES_tradnl" altLang="en-US" b="1" dirty="0">
                <a:solidFill>
                  <a:schemeClr val="bg1"/>
                </a:solidFill>
              </a:rPr>
              <a:t>Mayor ejecución de las leyes y reglamentos laborales</a:t>
            </a:r>
          </a:p>
        </p:txBody>
      </p:sp>
      <p:sp>
        <p:nvSpPr>
          <p:cNvPr id="13" name="TextBox 12" descr="¿CÓMO reducir las infracciones laborales?&#10;">
            <a:extLst>
              <a:ext uri="{FF2B5EF4-FFF2-40B4-BE49-F238E27FC236}">
                <a16:creationId xmlns:a16="http://schemas.microsoft.com/office/drawing/2014/main" id="{7F6F970A-4748-47C5-BB19-7C254B42B7DC}"/>
              </a:ext>
            </a:extLst>
          </p:cNvPr>
          <p:cNvSpPr txBox="1"/>
          <p:nvPr/>
        </p:nvSpPr>
        <p:spPr>
          <a:xfrm>
            <a:off x="10053049" y="1347401"/>
            <a:ext cx="1948035" cy="923330"/>
          </a:xfrm>
          <a:prstGeom prst="rect">
            <a:avLst/>
          </a:prstGeom>
          <a:noFill/>
          <a:ln>
            <a:solidFill>
              <a:srgbClr val="B00C2F"/>
            </a:solidFill>
          </a:ln>
        </p:spPr>
        <p:txBody>
          <a:bodyPr wrap="square" rtlCol="0">
            <a:spAutoFit/>
          </a:bodyPr>
          <a:lstStyle/>
          <a:p>
            <a:pPr algn="ctr"/>
            <a:r>
              <a:rPr lang="es-ES_tradnl" b="1" i="1" dirty="0">
                <a:solidFill>
                  <a:srgbClr val="B00C2F"/>
                </a:solidFill>
              </a:rPr>
              <a:t>¿CÓMO reducir las infracciones laborales?</a:t>
            </a:r>
          </a:p>
        </p:txBody>
      </p:sp>
      <p:cxnSp>
        <p:nvCxnSpPr>
          <p:cNvPr id="18" name="Straight Arrow Connector 17" descr="Flecha que apunta hacia abajo.">
            <a:extLst>
              <a:ext uri="{FF2B5EF4-FFF2-40B4-BE49-F238E27FC236}">
                <a16:creationId xmlns:a16="http://schemas.microsoft.com/office/drawing/2014/main" id="{0CCDF9AD-1ADA-41C4-88E7-27014417F75A}"/>
              </a:ext>
            </a:extLst>
          </p:cNvPr>
          <p:cNvCxnSpPr>
            <a:cxnSpLocks/>
          </p:cNvCxnSpPr>
          <p:nvPr/>
        </p:nvCxnSpPr>
        <p:spPr>
          <a:xfrm>
            <a:off x="11027067" y="2245331"/>
            <a:ext cx="0" cy="3034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descr="Cambiando las prácticas empresariales&#10;">
            <a:extLst>
              <a:ext uri="{FF2B5EF4-FFF2-40B4-BE49-F238E27FC236}">
                <a16:creationId xmlns:a16="http://schemas.microsoft.com/office/drawing/2014/main" id="{45D58C3E-5954-4CE0-9A4A-ECB222D6A94A}"/>
              </a:ext>
            </a:extLst>
          </p:cNvPr>
          <p:cNvSpPr txBox="1"/>
          <p:nvPr/>
        </p:nvSpPr>
        <p:spPr>
          <a:xfrm>
            <a:off x="10076198" y="2512153"/>
            <a:ext cx="1948770" cy="830997"/>
          </a:xfrm>
          <a:prstGeom prst="rect">
            <a:avLst/>
          </a:prstGeom>
          <a:noFill/>
          <a:ln>
            <a:solidFill>
              <a:srgbClr val="B00C2F"/>
            </a:solidFill>
          </a:ln>
        </p:spPr>
        <p:txBody>
          <a:bodyPr wrap="square" rtlCol="0">
            <a:spAutoFit/>
          </a:bodyPr>
          <a:lstStyle/>
          <a:p>
            <a:pPr algn="ctr"/>
            <a:r>
              <a:rPr lang="es-ES_tradnl" sz="1600" i="1" dirty="0"/>
              <a:t>Cambiando las prácticas empresariales</a:t>
            </a:r>
          </a:p>
        </p:txBody>
      </p:sp>
      <p:sp>
        <p:nvSpPr>
          <p:cNvPr id="14" name="TextBox 13" descr="¿CÓMO cambiar las prácticas comerciales?&#10;">
            <a:extLst>
              <a:ext uri="{FF2B5EF4-FFF2-40B4-BE49-F238E27FC236}">
                <a16:creationId xmlns:a16="http://schemas.microsoft.com/office/drawing/2014/main" id="{84CD6BF8-BBE8-4C7D-B8E9-D73297F84895}"/>
              </a:ext>
            </a:extLst>
          </p:cNvPr>
          <p:cNvSpPr txBox="1"/>
          <p:nvPr/>
        </p:nvSpPr>
        <p:spPr>
          <a:xfrm>
            <a:off x="10019127" y="3467070"/>
            <a:ext cx="1965814" cy="830997"/>
          </a:xfrm>
          <a:prstGeom prst="rect">
            <a:avLst/>
          </a:prstGeom>
          <a:noFill/>
          <a:ln>
            <a:solidFill>
              <a:srgbClr val="B00C2F"/>
            </a:solidFill>
          </a:ln>
        </p:spPr>
        <p:txBody>
          <a:bodyPr wrap="square" rtlCol="0">
            <a:spAutoFit/>
          </a:bodyPr>
          <a:lstStyle/>
          <a:p>
            <a:pPr algn="ctr"/>
            <a:r>
              <a:rPr lang="es-ES_tradnl" sz="1600" b="1" i="1" dirty="0">
                <a:solidFill>
                  <a:srgbClr val="B00C2F"/>
                </a:solidFill>
              </a:rPr>
              <a:t>¿CÓMO cambiar las prácticas comerciales?</a:t>
            </a:r>
          </a:p>
        </p:txBody>
      </p:sp>
      <p:cxnSp>
        <p:nvCxnSpPr>
          <p:cNvPr id="20" name="Straight Arrow Connector 19" descr="Flecha que apunta hacia abajo.">
            <a:extLst>
              <a:ext uri="{FF2B5EF4-FFF2-40B4-BE49-F238E27FC236}">
                <a16:creationId xmlns:a16="http://schemas.microsoft.com/office/drawing/2014/main" id="{A0ED8214-4544-4AE5-9A2B-ADDC3BE702F5}"/>
              </a:ext>
            </a:extLst>
          </p:cNvPr>
          <p:cNvCxnSpPr>
            <a:cxnSpLocks/>
            <a:stCxn id="14" idx="2"/>
            <a:endCxn id="19" idx="0"/>
          </p:cNvCxnSpPr>
          <p:nvPr/>
        </p:nvCxnSpPr>
        <p:spPr>
          <a:xfrm>
            <a:off x="11002034" y="4298067"/>
            <a:ext cx="0" cy="253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descr="Ejerciendo las leyes y reglamentos laborales&#10;">
            <a:extLst>
              <a:ext uri="{FF2B5EF4-FFF2-40B4-BE49-F238E27FC236}">
                <a16:creationId xmlns:a16="http://schemas.microsoft.com/office/drawing/2014/main" id="{B3451B92-BE1D-4476-A4AF-B93A82CE70AF}"/>
              </a:ext>
            </a:extLst>
          </p:cNvPr>
          <p:cNvSpPr txBox="1"/>
          <p:nvPr/>
        </p:nvSpPr>
        <p:spPr>
          <a:xfrm>
            <a:off x="10027649" y="4551971"/>
            <a:ext cx="1948770" cy="830997"/>
          </a:xfrm>
          <a:prstGeom prst="rect">
            <a:avLst/>
          </a:prstGeom>
          <a:noFill/>
          <a:ln>
            <a:solidFill>
              <a:srgbClr val="B00C2F"/>
            </a:solidFill>
          </a:ln>
        </p:spPr>
        <p:txBody>
          <a:bodyPr wrap="square" rtlCol="0">
            <a:spAutoFit/>
          </a:bodyPr>
          <a:lstStyle/>
          <a:p>
            <a:pPr algn="ctr"/>
            <a:r>
              <a:rPr lang="es-ES_tradnl" sz="1600" i="1" dirty="0"/>
              <a:t>Ejerciendo las leyes y reglamentos laborales</a:t>
            </a:r>
          </a:p>
        </p:txBody>
      </p:sp>
      <p:sp>
        <p:nvSpPr>
          <p:cNvPr id="26" name="Footer Placeholder 2">
            <a:extLst>
              <a:ext uri="{FF2B5EF4-FFF2-40B4-BE49-F238E27FC236}">
                <a16:creationId xmlns:a16="http://schemas.microsoft.com/office/drawing/2014/main" id="{A4A6B8FA-73BE-4EC5-85F8-E9063A57381F}"/>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32" name="Slide Number Placeholder 2"/>
          <p:cNvSpPr>
            <a:spLocks noGrp="1"/>
          </p:cNvSpPr>
          <p:nvPr>
            <p:ph type="sldNum" sz="quarter" idx="11"/>
          </p:nvPr>
        </p:nvSpPr>
        <p:spPr bwMode="auto">
          <a:xfrm>
            <a:off x="9659938" y="6367736"/>
            <a:ext cx="104025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50</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14608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6"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Diapositiva 51: Paso Tres: Necesario y Suficiente"/>
          <p:cNvSpPr txBox="1">
            <a:spLocks noGrp="1" noChangeArrowheads="1"/>
          </p:cNvSpPr>
          <p:nvPr>
            <p:ph type="title" idx="4294967295"/>
          </p:nvPr>
        </p:nvSpPr>
        <p:spPr bwMode="auto">
          <a:xfrm>
            <a:off x="467832" y="419399"/>
            <a:ext cx="10752395"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Paso Tres: Necesario y Suficiente</a:t>
            </a:r>
          </a:p>
        </p:txBody>
      </p:sp>
      <p:sp>
        <p:nvSpPr>
          <p:cNvPr id="7" name="TextBox 6" descr="En cada nivel de la cadena, PREGUNTAMOS:&#10;&#10;¿QUÉ MÁS se necesita para lograr el resultado de nivel superior?&#10;&#10;¿Se cuenta con los resultados necesarios para lograr el objetivo principal?&#10;">
            <a:extLst>
              <a:ext uri="{FF2B5EF4-FFF2-40B4-BE49-F238E27FC236}">
                <a16:creationId xmlns:a16="http://schemas.microsoft.com/office/drawing/2014/main" id="{AF2B4027-3918-4EA6-924E-303CAA8EBFD9}"/>
              </a:ext>
            </a:extLst>
          </p:cNvPr>
          <p:cNvSpPr txBox="1"/>
          <p:nvPr/>
        </p:nvSpPr>
        <p:spPr>
          <a:xfrm>
            <a:off x="467832" y="1041763"/>
            <a:ext cx="4922198" cy="4585871"/>
          </a:xfrm>
          <a:prstGeom prst="rect">
            <a:avLst/>
          </a:prstGeom>
          <a:noFill/>
        </p:spPr>
        <p:txBody>
          <a:bodyPr wrap="square">
            <a:spAutoFit/>
          </a:bodyPr>
          <a:lstStyle/>
          <a:p>
            <a:pPr marL="1588"/>
            <a:endParaRPr lang="es-ES_tradnl" sz="2400" dirty="0"/>
          </a:p>
          <a:p>
            <a:pPr marL="284163" indent="-282575">
              <a:buFont typeface="Arial" panose="020B0604020202020204" pitchFamily="34" charset="0"/>
              <a:buChar char="•"/>
            </a:pPr>
            <a:r>
              <a:rPr lang="es-ES_tradnl" sz="2400" dirty="0"/>
              <a:t>En cada nivel de la cadena, PREGUNTAMOS:</a:t>
            </a:r>
          </a:p>
          <a:p>
            <a:pPr marL="284163" indent="-282575">
              <a:buFont typeface="Arial" panose="020B0604020202020204" pitchFamily="34" charset="0"/>
              <a:buChar char="•"/>
            </a:pPr>
            <a:endParaRPr lang="es-ES_tradnl" sz="2800" dirty="0"/>
          </a:p>
          <a:p>
            <a:pPr marL="741363" lvl="1" indent="-282575">
              <a:buFont typeface="Arial" panose="020B0604020202020204" pitchFamily="34" charset="0"/>
              <a:buChar char="•"/>
            </a:pPr>
            <a:r>
              <a:rPr lang="es-ES_tradnl" sz="2400" dirty="0"/>
              <a:t>¿</a:t>
            </a:r>
            <a:r>
              <a:rPr lang="es-ES_tradnl" sz="2400" b="1" dirty="0"/>
              <a:t>QUÉ MÁS </a:t>
            </a:r>
            <a:r>
              <a:rPr lang="es-ES_tradnl" sz="2400" dirty="0"/>
              <a:t>se necesita para lograr el resultado de nivel superior?</a:t>
            </a:r>
          </a:p>
          <a:p>
            <a:pPr marL="458788" lvl="1"/>
            <a:endParaRPr lang="es-ES_tradnl" sz="2400" dirty="0"/>
          </a:p>
          <a:p>
            <a:pPr marL="741363" lvl="1" indent="-282575">
              <a:buFont typeface="Arial" panose="020B0604020202020204" pitchFamily="34" charset="0"/>
              <a:buChar char="•"/>
            </a:pPr>
            <a:r>
              <a:rPr lang="es-ES_tradnl" sz="2400" dirty="0"/>
              <a:t>¿Se cuenta con los resultados necesarios para lograr el objetivo principal?</a:t>
            </a:r>
          </a:p>
          <a:p>
            <a:pPr marL="1588"/>
            <a:endParaRPr lang="es-ES_tradnl" sz="2400" dirty="0"/>
          </a:p>
        </p:txBody>
      </p:sp>
      <p:sp>
        <p:nvSpPr>
          <p:cNvPr id="8" name="Rectangle 7" descr="Menor incidencia de infracciones laborales entre industrias de enfoque&#10;">
            <a:extLst>
              <a:ext uri="{FF2B5EF4-FFF2-40B4-BE49-F238E27FC236}">
                <a16:creationId xmlns:a16="http://schemas.microsoft.com/office/drawing/2014/main" id="{25E342FD-63F2-47DF-86D3-A28E378D0100}"/>
              </a:ext>
            </a:extLst>
          </p:cNvPr>
          <p:cNvSpPr/>
          <p:nvPr/>
        </p:nvSpPr>
        <p:spPr>
          <a:xfrm>
            <a:off x="7060380" y="1444861"/>
            <a:ext cx="2895600" cy="1078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spcAft>
                <a:spcPct val="60000"/>
              </a:spcAft>
              <a:buFontTx/>
              <a:buNone/>
            </a:pPr>
            <a:r>
              <a:rPr lang="es-ES_tradnl" altLang="en-US" b="1" dirty="0">
                <a:solidFill>
                  <a:schemeClr val="bg1"/>
                </a:solidFill>
                <a:latin typeface="+mn-lt"/>
              </a:rPr>
              <a:t>Menor incidencia de infracciones laborales entre industrias de enfoque</a:t>
            </a:r>
          </a:p>
        </p:txBody>
      </p:sp>
      <p:sp>
        <p:nvSpPr>
          <p:cNvPr id="12" name="Arrow: Down 11" descr="Flecha que apunta hacia abajo.">
            <a:extLst>
              <a:ext uri="{FF2B5EF4-FFF2-40B4-BE49-F238E27FC236}">
                <a16:creationId xmlns:a16="http://schemas.microsoft.com/office/drawing/2014/main" id="{7B22FCBF-076C-4554-A1F5-917F2A44C4FD}"/>
              </a:ext>
            </a:extLst>
          </p:cNvPr>
          <p:cNvSpPr/>
          <p:nvPr/>
        </p:nvSpPr>
        <p:spPr>
          <a:xfrm>
            <a:off x="8239942" y="2574211"/>
            <a:ext cx="484632" cy="384142"/>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0" name="Rectangle 9" descr="Mejores Prácticas laborales entre las empresas de enfoque&#10;">
            <a:extLst>
              <a:ext uri="{FF2B5EF4-FFF2-40B4-BE49-F238E27FC236}">
                <a16:creationId xmlns:a16="http://schemas.microsoft.com/office/drawing/2014/main" id="{C27C7581-6C89-4ACA-BE75-6110F08D50D1}"/>
              </a:ext>
            </a:extLst>
          </p:cNvPr>
          <p:cNvSpPr/>
          <p:nvPr/>
        </p:nvSpPr>
        <p:spPr>
          <a:xfrm>
            <a:off x="7378700" y="2984713"/>
            <a:ext cx="2348864" cy="880823"/>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s-ES_tradnl" altLang="en-US" b="1" dirty="0">
                <a:solidFill>
                  <a:schemeClr val="bg1"/>
                </a:solidFill>
              </a:rPr>
              <a:t>Mejores Prácticas laborales entre las empresas de enfoque</a:t>
            </a:r>
          </a:p>
        </p:txBody>
      </p:sp>
      <p:cxnSp>
        <p:nvCxnSpPr>
          <p:cNvPr id="3" name="Connector: Elbow 2" descr="Codo que conecta la casilla del medio con las casillas inferiores.">
            <a:extLst>
              <a:ext uri="{FF2B5EF4-FFF2-40B4-BE49-F238E27FC236}">
                <a16:creationId xmlns:a16="http://schemas.microsoft.com/office/drawing/2014/main" id="{2E6C94F9-3E50-4D0D-ACBF-788C2C4C8727}"/>
              </a:ext>
            </a:extLst>
          </p:cNvPr>
          <p:cNvCxnSpPr>
            <a:cxnSpLocks/>
            <a:stCxn id="21" idx="0"/>
            <a:endCxn id="10" idx="2"/>
          </p:cNvCxnSpPr>
          <p:nvPr/>
        </p:nvCxnSpPr>
        <p:spPr>
          <a:xfrm rot="5400000" flipH="1" flipV="1">
            <a:off x="6984450" y="2838122"/>
            <a:ext cx="541268" cy="2596096"/>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1" name="Rectangle 20" descr="Signo de interrogación.">
            <a:extLst>
              <a:ext uri="{FF2B5EF4-FFF2-40B4-BE49-F238E27FC236}">
                <a16:creationId xmlns:a16="http://schemas.microsoft.com/office/drawing/2014/main" id="{6739ABF5-F10C-44D3-91C7-A6BB4D84C3B4}"/>
              </a:ext>
            </a:extLst>
          </p:cNvPr>
          <p:cNvSpPr/>
          <p:nvPr/>
        </p:nvSpPr>
        <p:spPr>
          <a:xfrm>
            <a:off x="4815334" y="4406804"/>
            <a:ext cx="2283404" cy="949618"/>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s-ES_tradnl" altLang="en-US" b="1" dirty="0">
                <a:solidFill>
                  <a:schemeClr val="bg1"/>
                </a:solidFill>
              </a:rPr>
              <a:t>??</a:t>
            </a:r>
          </a:p>
        </p:txBody>
      </p:sp>
      <p:cxnSp>
        <p:nvCxnSpPr>
          <p:cNvPr id="20" name="Straight Connector 19" descr="Codo que conecta la casilla del medio con las casillas inferiores.">
            <a:extLst>
              <a:ext uri="{FF2B5EF4-FFF2-40B4-BE49-F238E27FC236}">
                <a16:creationId xmlns:a16="http://schemas.microsoft.com/office/drawing/2014/main" id="{DA60806E-1E58-4FE4-A3E4-242A3A803E5D}"/>
              </a:ext>
            </a:extLst>
          </p:cNvPr>
          <p:cNvCxnSpPr>
            <a:cxnSpLocks/>
            <a:stCxn id="11" idx="0"/>
            <a:endCxn id="10" idx="2"/>
          </p:cNvCxnSpPr>
          <p:nvPr/>
        </p:nvCxnSpPr>
        <p:spPr>
          <a:xfrm flipV="1">
            <a:off x="8553132" y="3865536"/>
            <a:ext cx="0" cy="490404"/>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1" name="Rectangle 10" descr="Mayor ejecución de las leyes y reglamentos laborales&#10;">
            <a:extLst>
              <a:ext uri="{FF2B5EF4-FFF2-40B4-BE49-F238E27FC236}">
                <a16:creationId xmlns:a16="http://schemas.microsoft.com/office/drawing/2014/main" id="{2392C9D9-4096-426E-BBDE-85BE51AAE746}"/>
              </a:ext>
            </a:extLst>
          </p:cNvPr>
          <p:cNvSpPr/>
          <p:nvPr/>
        </p:nvSpPr>
        <p:spPr>
          <a:xfrm>
            <a:off x="7411430" y="4355940"/>
            <a:ext cx="2283404" cy="1016583"/>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s-ES_tradnl" altLang="en-US" b="1" dirty="0">
                <a:solidFill>
                  <a:schemeClr val="bg1"/>
                </a:solidFill>
              </a:rPr>
              <a:t>Mayor ejecución de las leyes y reglamentos laborales</a:t>
            </a:r>
          </a:p>
        </p:txBody>
      </p:sp>
      <p:cxnSp>
        <p:nvCxnSpPr>
          <p:cNvPr id="18" name="Connector: Elbow 17" descr="Codo que conecta la casilla del medio con las casillas inferiores.">
            <a:extLst>
              <a:ext uri="{FF2B5EF4-FFF2-40B4-BE49-F238E27FC236}">
                <a16:creationId xmlns:a16="http://schemas.microsoft.com/office/drawing/2014/main" id="{787430E4-B161-4C2C-A430-59C95B41679B}"/>
              </a:ext>
            </a:extLst>
          </p:cNvPr>
          <p:cNvCxnSpPr>
            <a:cxnSpLocks/>
          </p:cNvCxnSpPr>
          <p:nvPr/>
        </p:nvCxnSpPr>
        <p:spPr>
          <a:xfrm rot="16200000" flipV="1">
            <a:off x="9483275" y="2864132"/>
            <a:ext cx="488577" cy="2491385"/>
          </a:xfrm>
          <a:prstGeom prst="bentConnector3">
            <a:avLst>
              <a:gd name="adj1" fmla="val 50000"/>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7" name="Rectangle 16" descr="Signo de interrogación.">
            <a:extLst>
              <a:ext uri="{FF2B5EF4-FFF2-40B4-BE49-F238E27FC236}">
                <a16:creationId xmlns:a16="http://schemas.microsoft.com/office/drawing/2014/main" id="{84A7982B-9911-4E68-9A3B-F2ADE0BBC932}"/>
              </a:ext>
            </a:extLst>
          </p:cNvPr>
          <p:cNvSpPr/>
          <p:nvPr/>
        </p:nvSpPr>
        <p:spPr>
          <a:xfrm>
            <a:off x="10022540" y="4354113"/>
            <a:ext cx="2043953" cy="1002310"/>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s-ES_tradnl" altLang="en-US" b="1" dirty="0">
                <a:solidFill>
                  <a:schemeClr val="bg1"/>
                </a:solidFill>
              </a:rPr>
              <a:t>??</a:t>
            </a:r>
          </a:p>
        </p:txBody>
      </p:sp>
      <p:sp>
        <p:nvSpPr>
          <p:cNvPr id="26" name="Footer Placeholder 2">
            <a:extLst>
              <a:ext uri="{FF2B5EF4-FFF2-40B4-BE49-F238E27FC236}">
                <a16:creationId xmlns:a16="http://schemas.microsoft.com/office/drawing/2014/main" id="{A4A6B8FA-73BE-4EC5-85F8-E9063A57381F}"/>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32" name="Slide Number Placeholder 2"/>
          <p:cNvSpPr>
            <a:spLocks noGrp="1"/>
          </p:cNvSpPr>
          <p:nvPr>
            <p:ph type="sldNum" sz="quarter" idx="11"/>
          </p:nvPr>
        </p:nvSpPr>
        <p:spPr bwMode="auto">
          <a:xfrm>
            <a:off x="9659938" y="6367736"/>
            <a:ext cx="104025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51</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185571257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Diapositiva 52: Ejercicio 3: Necesario y Suficiente&#10;"/>
          <p:cNvSpPr txBox="1">
            <a:spLocks noGrp="1" noChangeArrowheads="1"/>
          </p:cNvSpPr>
          <p:nvPr>
            <p:ph type="title" idx="4294967295"/>
          </p:nvPr>
        </p:nvSpPr>
        <p:spPr bwMode="auto">
          <a:xfrm>
            <a:off x="498966" y="510015"/>
            <a:ext cx="9456252"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Ejercicio 3: Necesario y Suficiente</a:t>
            </a:r>
          </a:p>
        </p:txBody>
      </p:sp>
      <p:sp>
        <p:nvSpPr>
          <p:cNvPr id="2" name="TextBox 1" descr="Qué más se necesita?&#10;">
            <a:extLst>
              <a:ext uri="{FF2B5EF4-FFF2-40B4-BE49-F238E27FC236}">
                <a16:creationId xmlns:a16="http://schemas.microsoft.com/office/drawing/2014/main" id="{57316C77-BB94-43CB-86F1-B143B9ED7360}"/>
              </a:ext>
            </a:extLst>
          </p:cNvPr>
          <p:cNvSpPr txBox="1"/>
          <p:nvPr/>
        </p:nvSpPr>
        <p:spPr>
          <a:xfrm>
            <a:off x="759910" y="1599556"/>
            <a:ext cx="3056871" cy="1200329"/>
          </a:xfrm>
          <a:prstGeom prst="rect">
            <a:avLst/>
          </a:prstGeom>
          <a:noFill/>
        </p:spPr>
        <p:txBody>
          <a:bodyPr wrap="square" rtlCol="0">
            <a:spAutoFit/>
          </a:bodyPr>
          <a:lstStyle/>
          <a:p>
            <a:pPr algn="ctr"/>
            <a:r>
              <a:rPr lang="es-ES_tradnl" sz="3600" b="1" u="sng" dirty="0"/>
              <a:t>Qu</a:t>
            </a:r>
            <a:r>
              <a:rPr lang="es-CO" sz="3600" b="1" u="sng" dirty="0"/>
              <a:t>é</a:t>
            </a:r>
            <a:r>
              <a:rPr lang="es-ES_tradnl" sz="3600" b="1" u="sng" dirty="0"/>
              <a:t> más se necesita</a:t>
            </a:r>
            <a:r>
              <a:rPr lang="es-ES_tradnl" sz="3600" b="1" dirty="0"/>
              <a:t>?</a:t>
            </a:r>
          </a:p>
        </p:txBody>
      </p:sp>
      <p:sp>
        <p:nvSpPr>
          <p:cNvPr id="23" name="Text Box 4" descr="Signos de interrogación.">
            <a:extLst>
              <a:ext uri="{FF2B5EF4-FFF2-40B4-BE49-F238E27FC236}">
                <a16:creationId xmlns:a16="http://schemas.microsoft.com/office/drawing/2014/main" id="{44A99D86-BD07-464A-BF64-6CA20F99E7AF}"/>
              </a:ext>
            </a:extLst>
          </p:cNvPr>
          <p:cNvSpPr txBox="1">
            <a:spLocks noChangeArrowheads="1"/>
          </p:cNvSpPr>
          <p:nvPr/>
        </p:nvSpPr>
        <p:spPr bwMode="auto">
          <a:xfrm>
            <a:off x="3049527" y="4997680"/>
            <a:ext cx="2469437" cy="52322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b="1" dirty="0">
                <a:solidFill>
                  <a:schemeClr val="bg1"/>
                </a:solidFill>
                <a:latin typeface="+mn-lt"/>
              </a:rPr>
              <a:t>???</a:t>
            </a:r>
          </a:p>
        </p:txBody>
      </p:sp>
      <p:cxnSp>
        <p:nvCxnSpPr>
          <p:cNvPr id="24" name="Elbow Connector 8">
            <a:extLst>
              <a:ext uri="{FF2B5EF4-FFF2-40B4-BE49-F238E27FC236}">
                <a16:creationId xmlns:a16="http://schemas.microsoft.com/office/drawing/2014/main" id="{764E5C2D-92E0-475E-A9F8-D98FEE50BFF4}"/>
              </a:ext>
              <a:ext uri="{C183D7F6-B498-43B3-948B-1728B52AA6E4}">
                <adec:decorative xmlns:adec="http://schemas.microsoft.com/office/drawing/2017/decorative" val="1"/>
              </a:ext>
            </a:extLst>
          </p:cNvPr>
          <p:cNvCxnSpPr>
            <a:cxnSpLocks/>
            <a:stCxn id="23" idx="0"/>
            <a:endCxn id="18" idx="2"/>
          </p:cNvCxnSpPr>
          <p:nvPr/>
        </p:nvCxnSpPr>
        <p:spPr>
          <a:xfrm rot="5400000" flipH="1" flipV="1">
            <a:off x="4568861" y="4470681"/>
            <a:ext cx="242384" cy="811614"/>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5" name="Text Box 4" descr="Signos de interrogación.">
            <a:extLst>
              <a:ext uri="{FF2B5EF4-FFF2-40B4-BE49-F238E27FC236}">
                <a16:creationId xmlns:a16="http://schemas.microsoft.com/office/drawing/2014/main" id="{6F2D0EE7-D255-458F-84D8-DF80422A9CA6}"/>
              </a:ext>
            </a:extLst>
          </p:cNvPr>
          <p:cNvSpPr txBox="1">
            <a:spLocks noChangeArrowheads="1"/>
          </p:cNvSpPr>
          <p:nvPr/>
        </p:nvSpPr>
        <p:spPr bwMode="auto">
          <a:xfrm>
            <a:off x="5748338" y="4997680"/>
            <a:ext cx="2304256" cy="52322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b="1" dirty="0">
                <a:solidFill>
                  <a:schemeClr val="bg1"/>
                </a:solidFill>
                <a:latin typeface="+mn-lt"/>
              </a:rPr>
              <a:t>???</a:t>
            </a:r>
          </a:p>
        </p:txBody>
      </p:sp>
      <p:cxnSp>
        <p:nvCxnSpPr>
          <p:cNvPr id="26" name="Elbow Connector 10">
            <a:extLst>
              <a:ext uri="{FF2B5EF4-FFF2-40B4-BE49-F238E27FC236}">
                <a16:creationId xmlns:a16="http://schemas.microsoft.com/office/drawing/2014/main" id="{7B97E0C8-626D-4D94-8ED5-938F3300A0FE}"/>
              </a:ext>
              <a:ext uri="{C183D7F6-B498-43B3-948B-1728B52AA6E4}">
                <adec:decorative xmlns:adec="http://schemas.microsoft.com/office/drawing/2017/decorative" val="1"/>
              </a:ext>
            </a:extLst>
          </p:cNvPr>
          <p:cNvCxnSpPr>
            <a:cxnSpLocks/>
            <a:stCxn id="25" idx="0"/>
            <a:endCxn id="18" idx="2"/>
          </p:cNvCxnSpPr>
          <p:nvPr/>
        </p:nvCxnSpPr>
        <p:spPr>
          <a:xfrm rot="16200000" flipV="1">
            <a:off x="5876971" y="3974185"/>
            <a:ext cx="242384" cy="1804606"/>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8" name="Text Box 4" descr="Mayor capacidad de la sociedad civil para ejecutar programación relacionada al trabajo infantil &#10;">
            <a:extLst>
              <a:ext uri="{FF2B5EF4-FFF2-40B4-BE49-F238E27FC236}">
                <a16:creationId xmlns:a16="http://schemas.microsoft.com/office/drawing/2014/main" id="{59EAB45C-43CB-445E-B2BB-97C3B4D23C42}"/>
              </a:ext>
            </a:extLst>
          </p:cNvPr>
          <p:cNvSpPr txBox="1">
            <a:spLocks noChangeArrowheads="1"/>
          </p:cNvSpPr>
          <p:nvPr/>
        </p:nvSpPr>
        <p:spPr bwMode="auto">
          <a:xfrm>
            <a:off x="3429000" y="3431857"/>
            <a:ext cx="3333719" cy="132343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000" b="1" dirty="0">
                <a:solidFill>
                  <a:schemeClr val="bg1"/>
                </a:solidFill>
                <a:latin typeface="+mn-lt"/>
              </a:rPr>
              <a:t>Mayor capacidad de la sociedad civil para ejecutar programación relacionada al trabajo infantil </a:t>
            </a:r>
          </a:p>
        </p:txBody>
      </p:sp>
      <p:cxnSp>
        <p:nvCxnSpPr>
          <p:cNvPr id="19" name="Elbow Connector 2">
            <a:extLst>
              <a:ext uri="{FF2B5EF4-FFF2-40B4-BE49-F238E27FC236}">
                <a16:creationId xmlns:a16="http://schemas.microsoft.com/office/drawing/2014/main" id="{FFC7BCB5-788B-43C8-A93D-325F4E56DF0E}"/>
              </a:ext>
              <a:ext uri="{C183D7F6-B498-43B3-948B-1728B52AA6E4}">
                <adec:decorative xmlns:adec="http://schemas.microsoft.com/office/drawing/2017/decorative" val="1"/>
              </a:ext>
            </a:extLst>
          </p:cNvPr>
          <p:cNvCxnSpPr>
            <a:cxnSpLocks/>
            <a:stCxn id="18" idx="0"/>
            <a:endCxn id="17" idx="2"/>
          </p:cNvCxnSpPr>
          <p:nvPr/>
        </p:nvCxnSpPr>
        <p:spPr>
          <a:xfrm rot="5400000" flipH="1" flipV="1">
            <a:off x="6363401" y="1413690"/>
            <a:ext cx="750627" cy="328570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0" name="Text Box 4" descr="Signos de interrogación.">
            <a:extLst>
              <a:ext uri="{FF2B5EF4-FFF2-40B4-BE49-F238E27FC236}">
                <a16:creationId xmlns:a16="http://schemas.microsoft.com/office/drawing/2014/main" id="{EAB29E02-655E-4279-BBF5-F99AFE6653CD}"/>
              </a:ext>
            </a:extLst>
          </p:cNvPr>
          <p:cNvSpPr txBox="1">
            <a:spLocks noChangeArrowheads="1"/>
          </p:cNvSpPr>
          <p:nvPr/>
        </p:nvSpPr>
        <p:spPr bwMode="auto">
          <a:xfrm>
            <a:off x="7230883" y="3384728"/>
            <a:ext cx="2301372" cy="52322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b="1" dirty="0">
                <a:solidFill>
                  <a:schemeClr val="bg1"/>
                </a:solidFill>
                <a:latin typeface="+mn-lt"/>
              </a:rPr>
              <a:t>???</a:t>
            </a:r>
          </a:p>
        </p:txBody>
      </p:sp>
      <p:cxnSp>
        <p:nvCxnSpPr>
          <p:cNvPr id="22" name="Elbow Connector 6">
            <a:extLst>
              <a:ext uri="{FF2B5EF4-FFF2-40B4-BE49-F238E27FC236}">
                <a16:creationId xmlns:a16="http://schemas.microsoft.com/office/drawing/2014/main" id="{A6430200-9D24-4A89-8881-2D0C872401C0}"/>
              </a:ext>
              <a:ext uri="{C183D7F6-B498-43B3-948B-1728B52AA6E4}">
                <adec:decorative xmlns:adec="http://schemas.microsoft.com/office/drawing/2017/decorative" val="1"/>
              </a:ext>
            </a:extLst>
          </p:cNvPr>
          <p:cNvCxnSpPr>
            <a:cxnSpLocks/>
            <a:stCxn id="20" idx="0"/>
            <a:endCxn id="17" idx="2"/>
          </p:cNvCxnSpPr>
          <p:nvPr/>
        </p:nvCxnSpPr>
        <p:spPr>
          <a:xfrm rot="5400000" flipH="1" flipV="1">
            <a:off x="8029820" y="3032979"/>
            <a:ext cx="703498" cy="12700"/>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7" name="Text Box 4" descr="Signos de interrogación.">
            <a:extLst>
              <a:ext uri="{FF2B5EF4-FFF2-40B4-BE49-F238E27FC236}">
                <a16:creationId xmlns:a16="http://schemas.microsoft.com/office/drawing/2014/main" id="{47A1A683-308A-45ED-B0B9-08C62F85AB74}"/>
              </a:ext>
            </a:extLst>
          </p:cNvPr>
          <p:cNvSpPr txBox="1">
            <a:spLocks noChangeArrowheads="1"/>
          </p:cNvSpPr>
          <p:nvPr/>
        </p:nvSpPr>
        <p:spPr bwMode="auto">
          <a:xfrm>
            <a:off x="10194184" y="3425310"/>
            <a:ext cx="1705716" cy="52322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b="1" dirty="0">
                <a:solidFill>
                  <a:schemeClr val="bg1"/>
                </a:solidFill>
                <a:latin typeface="+mn-lt"/>
              </a:rPr>
              <a:t>???</a:t>
            </a:r>
          </a:p>
        </p:txBody>
      </p:sp>
      <p:cxnSp>
        <p:nvCxnSpPr>
          <p:cNvPr id="28" name="Elbow Connector 20">
            <a:extLst>
              <a:ext uri="{FF2B5EF4-FFF2-40B4-BE49-F238E27FC236}">
                <a16:creationId xmlns:a16="http://schemas.microsoft.com/office/drawing/2014/main" id="{84F8702C-6A42-47BF-B4EC-731C0E3976C0}"/>
              </a:ext>
              <a:ext uri="{C183D7F6-B498-43B3-948B-1728B52AA6E4}">
                <adec:decorative xmlns:adec="http://schemas.microsoft.com/office/drawing/2017/decorative" val="1"/>
              </a:ext>
            </a:extLst>
          </p:cNvPr>
          <p:cNvCxnSpPr>
            <a:cxnSpLocks/>
            <a:stCxn id="27" idx="0"/>
            <a:endCxn id="17" idx="2"/>
          </p:cNvCxnSpPr>
          <p:nvPr/>
        </p:nvCxnSpPr>
        <p:spPr>
          <a:xfrm rot="16200000" flipV="1">
            <a:off x="9342266" y="1720533"/>
            <a:ext cx="744080" cy="2665473"/>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7" name="Text Box 3" descr="Menor incidencia del trabajo infantil en las comunidades de enfoque&#10;">
            <a:extLst>
              <a:ext uri="{FF2B5EF4-FFF2-40B4-BE49-F238E27FC236}">
                <a16:creationId xmlns:a16="http://schemas.microsoft.com/office/drawing/2014/main" id="{2ED740A7-EE0B-4C0F-9188-61B26EF0F15E}"/>
              </a:ext>
            </a:extLst>
          </p:cNvPr>
          <p:cNvSpPr txBox="1">
            <a:spLocks noChangeArrowheads="1"/>
          </p:cNvSpPr>
          <p:nvPr/>
        </p:nvSpPr>
        <p:spPr bwMode="auto">
          <a:xfrm>
            <a:off x="6365345" y="1973344"/>
            <a:ext cx="4032448"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spcAft>
                <a:spcPct val="60000"/>
              </a:spcAft>
              <a:buFontTx/>
              <a:buNone/>
            </a:pPr>
            <a:r>
              <a:rPr lang="es-ES_tradnl" altLang="en-US" sz="2000" b="1" dirty="0">
                <a:solidFill>
                  <a:schemeClr val="bg1"/>
                </a:solidFill>
                <a:latin typeface="+mn-lt"/>
              </a:rPr>
              <a:t>Menor incidencia del trabajo infantil en las comunidades de enfoque</a:t>
            </a:r>
          </a:p>
        </p:txBody>
      </p:sp>
      <p:sp>
        <p:nvSpPr>
          <p:cNvPr id="15" name="Footer Placeholder 2">
            <a:extLst>
              <a:ext uri="{FF2B5EF4-FFF2-40B4-BE49-F238E27FC236}">
                <a16:creationId xmlns:a16="http://schemas.microsoft.com/office/drawing/2014/main" id="{452BCB7C-BF54-4D95-976A-3348409F4B92}"/>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32" name="Slide Number Placeholder 2"/>
          <p:cNvSpPr>
            <a:spLocks noGrp="1"/>
          </p:cNvSpPr>
          <p:nvPr>
            <p:ph type="sldNum" sz="quarter" idx="11"/>
          </p:nvPr>
        </p:nvSpPr>
        <p:spPr bwMode="auto">
          <a:xfrm>
            <a:off x="9520238" y="6304236"/>
            <a:ext cx="104025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52</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293538014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Diapositiva 53: Ejercicio 3: Necesario y Suficiente (Ejemplo) "/>
          <p:cNvSpPr txBox="1">
            <a:spLocks noGrp="1" noChangeArrowheads="1"/>
          </p:cNvSpPr>
          <p:nvPr>
            <p:ph type="title" idx="4294967295"/>
          </p:nvPr>
        </p:nvSpPr>
        <p:spPr bwMode="auto">
          <a:xfrm>
            <a:off x="498966" y="484615"/>
            <a:ext cx="1152713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Ejercicio 3: Necesario y Suficiente </a:t>
            </a:r>
            <a:r>
              <a:rPr kumimoji="0" lang="es-ES_tradnl" altLang="en-US" sz="4400" b="1" i="0" u="none" strike="noStrike" kern="1200" cap="none" spc="0" normalizeH="0" baseline="0" noProof="0" dirty="0">
                <a:ln>
                  <a:noFill/>
                </a:ln>
                <a:solidFill>
                  <a:schemeClr val="accent2"/>
                </a:solidFill>
                <a:effectLst/>
                <a:uLnTx/>
                <a:uFillTx/>
                <a:latin typeface="+mj-lt"/>
                <a:ea typeface="+mj-ea"/>
                <a:cs typeface="+mj-cs"/>
              </a:rPr>
              <a:t>(Ejemplo) </a:t>
            </a:r>
          </a:p>
        </p:txBody>
      </p:sp>
      <p:sp>
        <p:nvSpPr>
          <p:cNvPr id="14" name="TextBox 13" descr="SI">
            <a:extLst>
              <a:ext uri="{FF2B5EF4-FFF2-40B4-BE49-F238E27FC236}">
                <a16:creationId xmlns:a16="http://schemas.microsoft.com/office/drawing/2014/main" id="{7EB9BCAE-BF55-4803-86FA-50B75EF38A66}"/>
              </a:ext>
            </a:extLst>
          </p:cNvPr>
          <p:cNvSpPr txBox="1"/>
          <p:nvPr/>
        </p:nvSpPr>
        <p:spPr>
          <a:xfrm>
            <a:off x="228600" y="5029200"/>
            <a:ext cx="579005" cy="369332"/>
          </a:xfrm>
          <a:prstGeom prst="rect">
            <a:avLst/>
          </a:prstGeom>
          <a:noFill/>
        </p:spPr>
        <p:txBody>
          <a:bodyPr wrap="none" rtlCol="0">
            <a:spAutoFit/>
          </a:bodyPr>
          <a:lstStyle/>
          <a:p>
            <a:r>
              <a:rPr lang="es-ES_tradnl" b="1" dirty="0">
                <a:solidFill>
                  <a:srgbClr val="C00000"/>
                </a:solidFill>
              </a:rPr>
              <a:t>SI….</a:t>
            </a:r>
          </a:p>
        </p:txBody>
      </p:sp>
      <p:sp>
        <p:nvSpPr>
          <p:cNvPr id="22" name="Text Box 4" descr="Mayor capacidad de la sociedad civil para responder al trabajo infantil&#10;">
            <a:extLst>
              <a:ext uri="{FF2B5EF4-FFF2-40B4-BE49-F238E27FC236}">
                <a16:creationId xmlns:a16="http://schemas.microsoft.com/office/drawing/2014/main" id="{08CC6543-EE58-4EA2-A293-8B24C2B112C9}"/>
              </a:ext>
            </a:extLst>
          </p:cNvPr>
          <p:cNvSpPr txBox="1">
            <a:spLocks noChangeArrowheads="1"/>
          </p:cNvSpPr>
          <p:nvPr/>
        </p:nvSpPr>
        <p:spPr bwMode="auto">
          <a:xfrm>
            <a:off x="1065513" y="4973160"/>
            <a:ext cx="2469437"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1800" b="1" dirty="0">
                <a:solidFill>
                  <a:schemeClr val="bg1"/>
                </a:solidFill>
                <a:latin typeface="+mn-lt"/>
              </a:rPr>
              <a:t>Mayor capacidad de la sociedad civil para responder al trabajo infantil</a:t>
            </a:r>
          </a:p>
        </p:txBody>
      </p:sp>
      <p:sp>
        <p:nvSpPr>
          <p:cNvPr id="10" name="TextBox 9" descr="Y">
            <a:extLst>
              <a:ext uri="{FF2B5EF4-FFF2-40B4-BE49-F238E27FC236}">
                <a16:creationId xmlns:a16="http://schemas.microsoft.com/office/drawing/2014/main" id="{5B1C22CD-4915-4071-AD57-9023752B2D88}"/>
              </a:ext>
            </a:extLst>
          </p:cNvPr>
          <p:cNvSpPr txBox="1"/>
          <p:nvPr/>
        </p:nvSpPr>
        <p:spPr>
          <a:xfrm>
            <a:off x="3629556" y="5079481"/>
            <a:ext cx="357790" cy="369332"/>
          </a:xfrm>
          <a:prstGeom prst="rect">
            <a:avLst/>
          </a:prstGeom>
          <a:noFill/>
        </p:spPr>
        <p:txBody>
          <a:bodyPr wrap="none" rtlCol="0">
            <a:spAutoFit/>
          </a:bodyPr>
          <a:lstStyle/>
          <a:p>
            <a:r>
              <a:rPr lang="es-ES_tradnl" b="1" dirty="0">
                <a:solidFill>
                  <a:srgbClr val="C00000"/>
                </a:solidFill>
              </a:rPr>
              <a:t>Y </a:t>
            </a:r>
          </a:p>
        </p:txBody>
      </p:sp>
      <p:sp>
        <p:nvSpPr>
          <p:cNvPr id="24" name="Text Box 4" descr="Incremento de recursos disponibles para la sociedad civil para responder al trabajo infantil&#10;">
            <a:extLst>
              <a:ext uri="{FF2B5EF4-FFF2-40B4-BE49-F238E27FC236}">
                <a16:creationId xmlns:a16="http://schemas.microsoft.com/office/drawing/2014/main" id="{19BF7B24-7D40-4603-8530-885938767C33}"/>
              </a:ext>
            </a:extLst>
          </p:cNvPr>
          <p:cNvSpPr txBox="1">
            <a:spLocks noChangeArrowheads="1"/>
          </p:cNvSpPr>
          <p:nvPr/>
        </p:nvSpPr>
        <p:spPr bwMode="auto">
          <a:xfrm>
            <a:off x="4081953" y="4979979"/>
            <a:ext cx="2839842"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1800" b="1" dirty="0">
                <a:solidFill>
                  <a:schemeClr val="bg1"/>
                </a:solidFill>
                <a:latin typeface="+mn-lt"/>
              </a:rPr>
              <a:t>Incremento de recursos disponibles para la sociedad civil para responder al trabajo infantil</a:t>
            </a:r>
          </a:p>
        </p:txBody>
      </p:sp>
      <p:cxnSp>
        <p:nvCxnSpPr>
          <p:cNvPr id="23" name="Elbow Connector 8" descr="Codo que conecta el resultado &quot;Mayor capacidad de la sociedad civil para ejecutar programación sobre trabajo infantil&quot; a los subresultados.">
            <a:extLst>
              <a:ext uri="{FF2B5EF4-FFF2-40B4-BE49-F238E27FC236}">
                <a16:creationId xmlns:a16="http://schemas.microsoft.com/office/drawing/2014/main" id="{1A2110DB-CDE5-4054-A50E-11AFA1727915}"/>
              </a:ext>
            </a:extLst>
          </p:cNvPr>
          <p:cNvCxnSpPr>
            <a:cxnSpLocks/>
            <a:stCxn id="22" idx="0"/>
            <a:endCxn id="17" idx="2"/>
          </p:cNvCxnSpPr>
          <p:nvPr/>
        </p:nvCxnSpPr>
        <p:spPr>
          <a:xfrm rot="5400000" flipH="1" flipV="1">
            <a:off x="2310634" y="4168966"/>
            <a:ext cx="793792" cy="814597"/>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 name="Connector: Elbow 3" descr="Codo que conecta el resultado &quot;Mayor capacidad de la sociedad civil para ejecutar programación sobre trabajo infantil&quot; a los subresultados.&#10;">
            <a:extLst>
              <a:ext uri="{FF2B5EF4-FFF2-40B4-BE49-F238E27FC236}">
                <a16:creationId xmlns:a16="http://schemas.microsoft.com/office/drawing/2014/main" id="{E3C8D8A0-32BD-4C59-8DB9-1C14B589D8A8}"/>
              </a:ext>
            </a:extLst>
          </p:cNvPr>
          <p:cNvCxnSpPr>
            <a:cxnSpLocks/>
            <a:stCxn id="24" idx="0"/>
            <a:endCxn id="17" idx="2"/>
          </p:cNvCxnSpPr>
          <p:nvPr/>
        </p:nvCxnSpPr>
        <p:spPr>
          <a:xfrm rot="16200000" flipV="1">
            <a:off x="3908047" y="3386151"/>
            <a:ext cx="800611" cy="23870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descr="SI">
            <a:extLst>
              <a:ext uri="{FF2B5EF4-FFF2-40B4-BE49-F238E27FC236}">
                <a16:creationId xmlns:a16="http://schemas.microsoft.com/office/drawing/2014/main" id="{9E82B2F1-2E6F-4041-8CC5-95176B9B2987}"/>
              </a:ext>
            </a:extLst>
          </p:cNvPr>
          <p:cNvSpPr txBox="1"/>
          <p:nvPr/>
        </p:nvSpPr>
        <p:spPr>
          <a:xfrm>
            <a:off x="486508" y="3563815"/>
            <a:ext cx="579005" cy="369332"/>
          </a:xfrm>
          <a:prstGeom prst="rect">
            <a:avLst/>
          </a:prstGeom>
          <a:noFill/>
        </p:spPr>
        <p:txBody>
          <a:bodyPr wrap="none" rtlCol="0">
            <a:spAutoFit/>
          </a:bodyPr>
          <a:lstStyle/>
          <a:p>
            <a:r>
              <a:rPr lang="es-ES_tradnl" b="1" dirty="0">
                <a:solidFill>
                  <a:srgbClr val="C00000"/>
                </a:solidFill>
              </a:rPr>
              <a:t>SI….</a:t>
            </a:r>
          </a:p>
        </p:txBody>
      </p:sp>
      <p:sp>
        <p:nvSpPr>
          <p:cNvPr id="17" name="Text Box 4" descr="Mayor capacidad de la sociedad civil para ejecutar programación sobre trabajo infantil&#10;">
            <a:extLst>
              <a:ext uri="{FF2B5EF4-FFF2-40B4-BE49-F238E27FC236}">
                <a16:creationId xmlns:a16="http://schemas.microsoft.com/office/drawing/2014/main" id="{6595553F-E9EE-42FC-918E-0EEDCF821B2B}"/>
              </a:ext>
            </a:extLst>
          </p:cNvPr>
          <p:cNvSpPr txBox="1">
            <a:spLocks noChangeArrowheads="1"/>
          </p:cNvSpPr>
          <p:nvPr/>
        </p:nvSpPr>
        <p:spPr bwMode="auto">
          <a:xfrm>
            <a:off x="1447969" y="2855929"/>
            <a:ext cx="3333719" cy="132343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000" b="1" dirty="0">
                <a:solidFill>
                  <a:schemeClr val="bg1"/>
                </a:solidFill>
                <a:latin typeface="+mn-lt"/>
              </a:rPr>
              <a:t>Mayor capacidad de la sociedad civil para ejecutar programación sobre trabajo infantil</a:t>
            </a:r>
          </a:p>
        </p:txBody>
      </p:sp>
      <p:sp>
        <p:nvSpPr>
          <p:cNvPr id="28" name="TextBox 27" descr="Y">
            <a:extLst>
              <a:ext uri="{FF2B5EF4-FFF2-40B4-BE49-F238E27FC236}">
                <a16:creationId xmlns:a16="http://schemas.microsoft.com/office/drawing/2014/main" id="{A761249D-5CB1-479A-AFCD-6B589C94BDB8}"/>
              </a:ext>
            </a:extLst>
          </p:cNvPr>
          <p:cNvSpPr txBox="1"/>
          <p:nvPr/>
        </p:nvSpPr>
        <p:spPr>
          <a:xfrm>
            <a:off x="4903563" y="3486679"/>
            <a:ext cx="357790" cy="369332"/>
          </a:xfrm>
          <a:prstGeom prst="rect">
            <a:avLst/>
          </a:prstGeom>
          <a:noFill/>
        </p:spPr>
        <p:txBody>
          <a:bodyPr wrap="none" rtlCol="0">
            <a:spAutoFit/>
          </a:bodyPr>
          <a:lstStyle/>
          <a:p>
            <a:r>
              <a:rPr lang="es-ES_tradnl" b="1" dirty="0">
                <a:solidFill>
                  <a:srgbClr val="C00000"/>
                </a:solidFill>
              </a:rPr>
              <a:t>Y </a:t>
            </a:r>
          </a:p>
        </p:txBody>
      </p:sp>
      <p:sp>
        <p:nvSpPr>
          <p:cNvPr id="19" name="Text Box 4" descr="Mayor conciencia sobre el trabajo infantil entre los miembros de la comunidad y los propietarios de negocios pequeños.&#10;">
            <a:extLst>
              <a:ext uri="{FF2B5EF4-FFF2-40B4-BE49-F238E27FC236}">
                <a16:creationId xmlns:a16="http://schemas.microsoft.com/office/drawing/2014/main" id="{906676DA-71B1-4E08-8743-8B5EDE958849}"/>
              </a:ext>
            </a:extLst>
          </p:cNvPr>
          <p:cNvSpPr txBox="1">
            <a:spLocks noChangeArrowheads="1"/>
          </p:cNvSpPr>
          <p:nvPr/>
        </p:nvSpPr>
        <p:spPr bwMode="auto">
          <a:xfrm>
            <a:off x="5335439" y="2843876"/>
            <a:ext cx="3718352"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1800" b="1" dirty="0">
                <a:solidFill>
                  <a:schemeClr val="bg1"/>
                </a:solidFill>
                <a:latin typeface="+mn-lt"/>
              </a:rPr>
              <a:t>Mayor conciencia sobre el trabajo infantil entre los miembros de la comunidad y los propietarios de negocios pequeños.</a:t>
            </a:r>
          </a:p>
        </p:txBody>
      </p:sp>
      <p:sp>
        <p:nvSpPr>
          <p:cNvPr id="29" name="TextBox 28" descr="Y">
            <a:extLst>
              <a:ext uri="{FF2B5EF4-FFF2-40B4-BE49-F238E27FC236}">
                <a16:creationId xmlns:a16="http://schemas.microsoft.com/office/drawing/2014/main" id="{3D953684-F27E-4FC5-8988-8DE2D2D686A1}"/>
              </a:ext>
            </a:extLst>
          </p:cNvPr>
          <p:cNvSpPr txBox="1"/>
          <p:nvPr/>
        </p:nvSpPr>
        <p:spPr>
          <a:xfrm>
            <a:off x="9078615" y="3444040"/>
            <a:ext cx="357790" cy="369332"/>
          </a:xfrm>
          <a:prstGeom prst="rect">
            <a:avLst/>
          </a:prstGeom>
          <a:noFill/>
        </p:spPr>
        <p:txBody>
          <a:bodyPr wrap="none" rtlCol="0">
            <a:spAutoFit/>
          </a:bodyPr>
          <a:lstStyle/>
          <a:p>
            <a:r>
              <a:rPr lang="es-ES_tradnl" b="1" dirty="0">
                <a:solidFill>
                  <a:srgbClr val="C00000"/>
                </a:solidFill>
              </a:rPr>
              <a:t>Y </a:t>
            </a:r>
          </a:p>
        </p:txBody>
      </p:sp>
      <p:sp>
        <p:nvSpPr>
          <p:cNvPr id="26" name="Text Box 4" descr="Mayor ejecución de las leyes y normas laborales por parte del gobierno&#10;">
            <a:extLst>
              <a:ext uri="{FF2B5EF4-FFF2-40B4-BE49-F238E27FC236}">
                <a16:creationId xmlns:a16="http://schemas.microsoft.com/office/drawing/2014/main" id="{C5270AE7-BC46-4765-8E4B-7DDF6C845C16}"/>
              </a:ext>
            </a:extLst>
          </p:cNvPr>
          <p:cNvSpPr txBox="1">
            <a:spLocks noChangeArrowheads="1"/>
          </p:cNvSpPr>
          <p:nvPr/>
        </p:nvSpPr>
        <p:spPr bwMode="auto">
          <a:xfrm>
            <a:off x="9461229" y="2824959"/>
            <a:ext cx="2490185" cy="132343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000" b="1" dirty="0">
                <a:solidFill>
                  <a:schemeClr val="bg1"/>
                </a:solidFill>
                <a:latin typeface="+mn-lt"/>
              </a:rPr>
              <a:t>Mayor ejecución de las leyes y normas laborales por parte del gobierno</a:t>
            </a:r>
          </a:p>
        </p:txBody>
      </p:sp>
      <p:cxnSp>
        <p:nvCxnSpPr>
          <p:cNvPr id="18" name="Elbow Connector 2" descr="Codo que conecta el objetivo a los resultados.">
            <a:extLst>
              <a:ext uri="{FF2B5EF4-FFF2-40B4-BE49-F238E27FC236}">
                <a16:creationId xmlns:a16="http://schemas.microsoft.com/office/drawing/2014/main" id="{9D2697D6-64FC-415C-855E-87B37B5EC011}"/>
              </a:ext>
            </a:extLst>
          </p:cNvPr>
          <p:cNvCxnSpPr>
            <a:cxnSpLocks/>
            <a:stCxn id="17" idx="0"/>
            <a:endCxn id="16" idx="2"/>
          </p:cNvCxnSpPr>
          <p:nvPr/>
        </p:nvCxnSpPr>
        <p:spPr>
          <a:xfrm rot="5400000" flipH="1" flipV="1">
            <a:off x="4467050" y="1011510"/>
            <a:ext cx="492199" cy="3196640"/>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0" name="Elbow Connector 6" descr="Codo que conecta el objetivo a los resultados.">
            <a:extLst>
              <a:ext uri="{FF2B5EF4-FFF2-40B4-BE49-F238E27FC236}">
                <a16:creationId xmlns:a16="http://schemas.microsoft.com/office/drawing/2014/main" id="{6ADE4345-75AA-4DFC-8909-F2CE58FB2F05}"/>
              </a:ext>
            </a:extLst>
          </p:cNvPr>
          <p:cNvCxnSpPr>
            <a:cxnSpLocks/>
            <a:stCxn id="19" idx="0"/>
            <a:endCxn id="16" idx="2"/>
          </p:cNvCxnSpPr>
          <p:nvPr/>
        </p:nvCxnSpPr>
        <p:spPr>
          <a:xfrm rot="16200000" flipV="1">
            <a:off x="6512969" y="2162230"/>
            <a:ext cx="480146" cy="883146"/>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 name="Connector: Elbow 8" descr="Codo que conecta el objetivo a los resultados.">
            <a:extLst>
              <a:ext uri="{FF2B5EF4-FFF2-40B4-BE49-F238E27FC236}">
                <a16:creationId xmlns:a16="http://schemas.microsoft.com/office/drawing/2014/main" id="{77843EA5-92FC-4EA7-8E20-EA97F78906A3}"/>
              </a:ext>
            </a:extLst>
          </p:cNvPr>
          <p:cNvCxnSpPr>
            <a:stCxn id="26" idx="0"/>
            <a:endCxn id="16" idx="2"/>
          </p:cNvCxnSpPr>
          <p:nvPr/>
        </p:nvCxnSpPr>
        <p:spPr>
          <a:xfrm rot="16200000" flipV="1">
            <a:off x="8278282" y="396918"/>
            <a:ext cx="461229" cy="43948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descr="Entonces….&#10;">
            <a:extLst>
              <a:ext uri="{FF2B5EF4-FFF2-40B4-BE49-F238E27FC236}">
                <a16:creationId xmlns:a16="http://schemas.microsoft.com/office/drawing/2014/main" id="{0C5AFD00-0012-4095-A782-053252D89470}"/>
              </a:ext>
            </a:extLst>
          </p:cNvPr>
          <p:cNvSpPr txBox="1"/>
          <p:nvPr/>
        </p:nvSpPr>
        <p:spPr>
          <a:xfrm>
            <a:off x="3118338" y="1817077"/>
            <a:ext cx="1270348" cy="369332"/>
          </a:xfrm>
          <a:prstGeom prst="rect">
            <a:avLst/>
          </a:prstGeom>
          <a:noFill/>
        </p:spPr>
        <p:txBody>
          <a:bodyPr wrap="none" rtlCol="0">
            <a:spAutoFit/>
          </a:bodyPr>
          <a:lstStyle/>
          <a:p>
            <a:r>
              <a:rPr lang="es-ES_tradnl" b="1" dirty="0">
                <a:solidFill>
                  <a:srgbClr val="C00000"/>
                </a:solidFill>
              </a:rPr>
              <a:t>Entonces….</a:t>
            </a:r>
          </a:p>
        </p:txBody>
      </p:sp>
      <p:sp>
        <p:nvSpPr>
          <p:cNvPr id="16" name="Text Box 3" descr="Menor incidencia del trabajo infantil en las comunidades de enfoque&#10;">
            <a:extLst>
              <a:ext uri="{FF2B5EF4-FFF2-40B4-BE49-F238E27FC236}">
                <a16:creationId xmlns:a16="http://schemas.microsoft.com/office/drawing/2014/main" id="{0F1B5B9C-1D87-4655-887B-A698EB951BAF}"/>
              </a:ext>
            </a:extLst>
          </p:cNvPr>
          <p:cNvSpPr txBox="1">
            <a:spLocks noChangeArrowheads="1"/>
          </p:cNvSpPr>
          <p:nvPr/>
        </p:nvSpPr>
        <p:spPr bwMode="auto">
          <a:xfrm>
            <a:off x="4295245" y="1655844"/>
            <a:ext cx="4032448"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spcAft>
                <a:spcPct val="60000"/>
              </a:spcAft>
              <a:buFontTx/>
              <a:buNone/>
            </a:pPr>
            <a:r>
              <a:rPr lang="es-ES_tradnl" altLang="en-US" sz="2000" b="1" dirty="0">
                <a:solidFill>
                  <a:schemeClr val="bg1"/>
                </a:solidFill>
                <a:latin typeface="+mn-lt"/>
              </a:rPr>
              <a:t>Menor incidencia del trabajo infantil en las comunidades de enfoque</a:t>
            </a:r>
          </a:p>
        </p:txBody>
      </p:sp>
      <p:sp>
        <p:nvSpPr>
          <p:cNvPr id="15" name="Footer Placeholder 2">
            <a:extLst>
              <a:ext uri="{FF2B5EF4-FFF2-40B4-BE49-F238E27FC236}">
                <a16:creationId xmlns:a16="http://schemas.microsoft.com/office/drawing/2014/main" id="{452BCB7C-BF54-4D95-976A-3348409F4B92}"/>
              </a:ext>
            </a:extLst>
          </p:cNvPr>
          <p:cNvSpPr txBox="1">
            <a:spLocks/>
          </p:cNvSpPr>
          <p:nvPr/>
        </p:nvSpPr>
        <p:spPr>
          <a:xfrm>
            <a:off x="0" y="6599770"/>
            <a:ext cx="12192000" cy="258230"/>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19063229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descr="Diapositiva 54: Escollos Comunes: Resultados Categóricos"/>
          <p:cNvSpPr txBox="1">
            <a:spLocks noGrp="1" noChangeArrowheads="1"/>
          </p:cNvSpPr>
          <p:nvPr>
            <p:ph type="title" idx="4294967295"/>
          </p:nvPr>
        </p:nvSpPr>
        <p:spPr bwMode="auto">
          <a:xfrm>
            <a:off x="531628" y="476268"/>
            <a:ext cx="10919637"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Escollos Comunes: Resultados Categóricos</a:t>
            </a:r>
          </a:p>
        </p:txBody>
      </p:sp>
      <p:sp>
        <p:nvSpPr>
          <p:cNvPr id="75779" name="Rectangle 2" descr="¡Evite los vínculos categóricos o aquellos que definen!&#10;"/>
          <p:cNvSpPr>
            <a:spLocks noChangeArrowheads="1"/>
          </p:cNvSpPr>
          <p:nvPr/>
        </p:nvSpPr>
        <p:spPr>
          <a:xfrm>
            <a:off x="1120229" y="1383866"/>
            <a:ext cx="7727675" cy="614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3000" b="0" i="0" u="none" strike="noStrike" kern="1200" cap="none" spc="0" normalizeH="0" baseline="0" noProof="0" dirty="0">
                <a:ln>
                  <a:noFill/>
                </a:ln>
                <a:solidFill>
                  <a:srgbClr val="000000"/>
                </a:solidFill>
                <a:effectLst/>
                <a:uLnTx/>
                <a:uFillTx/>
                <a:latin typeface="+mj-lt"/>
                <a:ea typeface="+mj-ea"/>
                <a:cs typeface="+mj-cs"/>
              </a:rPr>
              <a:t>¡Evite los vínculos categóricos o aquellos que definen!</a:t>
            </a:r>
          </a:p>
        </p:txBody>
      </p:sp>
      <p:sp>
        <p:nvSpPr>
          <p:cNvPr id="1448965" name="Text Box 5" descr="Menor trabajo infantil&#10;"/>
          <p:cNvSpPr txBox="1">
            <a:spLocks noChangeArrowheads="1"/>
          </p:cNvSpPr>
          <p:nvPr/>
        </p:nvSpPr>
        <p:spPr bwMode="auto">
          <a:xfrm>
            <a:off x="2090063" y="4226827"/>
            <a:ext cx="2071687" cy="8309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400" b="1" dirty="0">
                <a:solidFill>
                  <a:schemeClr val="bg1"/>
                </a:solidFill>
                <a:latin typeface="+mn-lt"/>
              </a:rPr>
              <a:t>Menor trabajo infantil</a:t>
            </a:r>
          </a:p>
        </p:txBody>
      </p:sp>
      <p:sp>
        <p:nvSpPr>
          <p:cNvPr id="1448964" name="Text Box 4" descr="Menor incidencia de las peores formas de trabajo infantil&#10;"/>
          <p:cNvSpPr txBox="1">
            <a:spLocks noChangeArrowheads="1"/>
          </p:cNvSpPr>
          <p:nvPr/>
        </p:nvSpPr>
        <p:spPr bwMode="auto">
          <a:xfrm>
            <a:off x="4577948" y="4239527"/>
            <a:ext cx="2478087"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400" b="1" dirty="0">
                <a:solidFill>
                  <a:schemeClr val="bg1"/>
                </a:solidFill>
                <a:latin typeface="+mn-lt"/>
              </a:rPr>
              <a:t>Menor incidencia de las peores formas de trabajo infantil</a:t>
            </a:r>
          </a:p>
        </p:txBody>
      </p:sp>
      <p:sp>
        <p:nvSpPr>
          <p:cNvPr id="1448966" name="Text Box 6" descr="Menor incidencia del trabajo infantil peligroso&#10;"/>
          <p:cNvSpPr txBox="1">
            <a:spLocks noChangeArrowheads="1"/>
          </p:cNvSpPr>
          <p:nvPr/>
        </p:nvSpPr>
        <p:spPr bwMode="auto">
          <a:xfrm>
            <a:off x="7436763" y="4256667"/>
            <a:ext cx="2471737"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400" b="1" dirty="0">
                <a:solidFill>
                  <a:schemeClr val="bg1"/>
                </a:solidFill>
                <a:latin typeface="+mn-lt"/>
              </a:rPr>
              <a:t>Menor incidencia del trabajo infantil peligroso</a:t>
            </a:r>
          </a:p>
        </p:txBody>
      </p:sp>
      <p:cxnSp>
        <p:nvCxnSpPr>
          <p:cNvPr id="4" name="Elbow Connector 3">
            <a:extLst>
              <a:ext uri="{C183D7F6-B498-43B3-948B-1728B52AA6E4}">
                <adec:decorative xmlns:adec="http://schemas.microsoft.com/office/drawing/2017/decorative" val="1"/>
              </a:ext>
            </a:extLst>
          </p:cNvPr>
          <p:cNvCxnSpPr>
            <a:stCxn id="1448965" idx="0"/>
            <a:endCxn id="1448963" idx="2"/>
          </p:cNvCxnSpPr>
          <p:nvPr/>
        </p:nvCxnSpPr>
        <p:spPr>
          <a:xfrm rot="5400000" flipH="1" flipV="1">
            <a:off x="3704228" y="2128972"/>
            <a:ext cx="1519535" cy="2676176"/>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Elbow Connector 5">
            <a:extLst>
              <a:ext uri="{C183D7F6-B498-43B3-948B-1728B52AA6E4}">
                <adec:decorative xmlns:adec="http://schemas.microsoft.com/office/drawing/2017/decorative" val="1"/>
              </a:ext>
            </a:extLst>
          </p:cNvPr>
          <p:cNvCxnSpPr>
            <a:stCxn id="1448964" idx="0"/>
            <a:endCxn id="1448963" idx="2"/>
          </p:cNvCxnSpPr>
          <p:nvPr/>
        </p:nvCxnSpPr>
        <p:spPr>
          <a:xfrm rot="16200000" flipV="1">
            <a:off x="5043421" y="3465955"/>
            <a:ext cx="1532235" cy="1490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8" name="Elbow Connector 7">
            <a:extLst>
              <a:ext uri="{C183D7F6-B498-43B3-948B-1728B52AA6E4}">
                <adec:decorative xmlns:adec="http://schemas.microsoft.com/office/drawing/2017/decorative" val="1"/>
              </a:ext>
            </a:extLst>
          </p:cNvPr>
          <p:cNvCxnSpPr>
            <a:cxnSpLocks/>
          </p:cNvCxnSpPr>
          <p:nvPr/>
        </p:nvCxnSpPr>
        <p:spPr>
          <a:xfrm rot="16200000" flipV="1">
            <a:off x="6477580" y="2046705"/>
            <a:ext cx="1549375" cy="287054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448963" name="Text Box 3" descr="Menor trabajo infantil en Ghana&#10;"/>
          <p:cNvSpPr txBox="1">
            <a:spLocks noChangeArrowheads="1"/>
          </p:cNvSpPr>
          <p:nvPr/>
        </p:nvSpPr>
        <p:spPr bwMode="auto">
          <a:xfrm>
            <a:off x="2345699" y="2245627"/>
            <a:ext cx="6912768" cy="46166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400" b="1" dirty="0">
                <a:solidFill>
                  <a:schemeClr val="bg1"/>
                </a:solidFill>
                <a:latin typeface="+mn-lt"/>
              </a:rPr>
              <a:t>Menor trabajo infantil en Ghana</a:t>
            </a:r>
          </a:p>
        </p:txBody>
      </p:sp>
      <p:sp>
        <p:nvSpPr>
          <p:cNvPr id="13" name="Footer Placeholder 2">
            <a:extLst>
              <a:ext uri="{FF2B5EF4-FFF2-40B4-BE49-F238E27FC236}">
                <a16:creationId xmlns:a16="http://schemas.microsoft.com/office/drawing/2014/main" id="{34664D7B-8326-4965-B44B-BC70A18175ED}"/>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52227" name="Slide Number Placeholder 2"/>
          <p:cNvSpPr>
            <a:spLocks noGrp="1"/>
          </p:cNvSpPr>
          <p:nvPr>
            <p:ph type="sldNum" sz="quarter" idx="11"/>
          </p:nvPr>
        </p:nvSpPr>
        <p:spPr bwMode="auto">
          <a:xfrm>
            <a:off x="9906000" y="6248401"/>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F9AD2C2C-FD78-439F-8622-2BE8B9D72486}" type="slidenum">
              <a:rPr lang="es-ES_tradnl" altLang="en-US" sz="1200" smtClean="0">
                <a:solidFill>
                  <a:srgbClr val="000099"/>
                </a:solidFill>
                <a:latin typeface="Arial" pitchFamily="34" charset="0"/>
                <a:ea typeface="ＭＳ Ｐゴシック" pitchFamily="34" charset="-128"/>
              </a:rPr>
              <a:pPr>
                <a:spcBef>
                  <a:spcPct val="0"/>
                </a:spcBef>
                <a:buFontTx/>
                <a:buNone/>
              </a:pPr>
              <a:t>54</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2251980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3" name="Rectangle 2" descr="Diapositiva 55: Escollos Comunes: Resultados Categóricos"/>
          <p:cNvSpPr txBox="1">
            <a:spLocks noGrp="1" noChangeArrowheads="1"/>
          </p:cNvSpPr>
          <p:nvPr>
            <p:ph type="title" idx="4294967295"/>
          </p:nvPr>
        </p:nvSpPr>
        <p:spPr bwMode="auto">
          <a:xfrm>
            <a:off x="629587" y="494745"/>
            <a:ext cx="1051544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Escollos Comunes: Resultados Categóricos</a:t>
            </a:r>
          </a:p>
        </p:txBody>
      </p:sp>
      <p:sp>
        <p:nvSpPr>
          <p:cNvPr id="75779" name="Rectangle 2" descr="¡Evite los vínculos categóricos o aquellos que definen!&#10;"/>
          <p:cNvSpPr>
            <a:spLocks noChangeArrowheads="1"/>
          </p:cNvSpPr>
          <p:nvPr/>
        </p:nvSpPr>
        <p:spPr>
          <a:xfrm>
            <a:off x="629587" y="1238175"/>
            <a:ext cx="9022582" cy="614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3000" b="0" i="0" u="none" strike="noStrike" kern="1200" cap="none" spc="0" normalizeH="0" baseline="0" noProof="0" dirty="0">
                <a:ln>
                  <a:noFill/>
                </a:ln>
                <a:solidFill>
                  <a:srgbClr val="000000"/>
                </a:solidFill>
                <a:effectLst/>
                <a:uLnTx/>
                <a:uFillTx/>
                <a:latin typeface="+mj-lt"/>
                <a:ea typeface="+mj-ea"/>
                <a:cs typeface="+mj-cs"/>
              </a:rPr>
              <a:t>¡Evite los vínculos categóricos o aquellos que definen!</a:t>
            </a:r>
            <a:endParaRPr kumimoji="0" lang="es-ES_tradnl" sz="3000" b="0" i="0" u="none" strike="noStrike" kern="1200" cap="none" spc="0" normalizeH="0" baseline="0" noProof="0" dirty="0">
              <a:ln>
                <a:noFill/>
              </a:ln>
              <a:solidFill>
                <a:srgbClr val="000000"/>
              </a:solidFill>
              <a:effectLst/>
              <a:uLnTx/>
              <a:uFillTx/>
              <a:latin typeface="+mn-lt"/>
              <a:ea typeface="+mj-ea"/>
              <a:cs typeface="+mj-cs"/>
            </a:endParaRPr>
          </a:p>
        </p:txBody>
      </p:sp>
      <p:sp>
        <p:nvSpPr>
          <p:cNvPr id="1448965" name="Text Box 5" descr="Actores del sector privado incrementan la ejecución de las leyes y reglamentos laborales nacionales&#10;"/>
          <p:cNvSpPr txBox="1">
            <a:spLocks noChangeArrowheads="1"/>
          </p:cNvSpPr>
          <p:nvPr/>
        </p:nvSpPr>
        <p:spPr bwMode="auto">
          <a:xfrm>
            <a:off x="533400" y="3758969"/>
            <a:ext cx="3397251" cy="132343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s-ES_tradnl" altLang="en-US" sz="2000" b="1" dirty="0">
                <a:solidFill>
                  <a:schemeClr val="bg1"/>
                </a:solidFill>
              </a:rPr>
              <a:t>Actores del sector privado incrementan la ejecución de las leyes y reglamentos laborales nacionales</a:t>
            </a:r>
          </a:p>
        </p:txBody>
      </p:sp>
      <p:sp>
        <p:nvSpPr>
          <p:cNvPr id="1448964" name="Text Box 4" descr="Actores del sector privado incrementan la ejecución de las leyes y regulaciones laborales locales&#10;"/>
          <p:cNvSpPr txBox="1">
            <a:spLocks noChangeArrowheads="1"/>
          </p:cNvSpPr>
          <p:nvPr/>
        </p:nvSpPr>
        <p:spPr bwMode="auto">
          <a:xfrm>
            <a:off x="4481402" y="3758969"/>
            <a:ext cx="3005136" cy="132343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s-ES_tradnl" altLang="en-US" sz="2000" b="1" dirty="0">
                <a:solidFill>
                  <a:schemeClr val="bg1"/>
                </a:solidFill>
              </a:rPr>
              <a:t>Actores del sector privado incrementan la ejecución de las leyes y regulaciones laborales locales</a:t>
            </a:r>
          </a:p>
        </p:txBody>
      </p:sp>
      <p:sp>
        <p:nvSpPr>
          <p:cNvPr id="1448966" name="Text Box 6" descr="Actores del sector privado incrementan la ejecución de las leyes y reglamentos laborales regionales &#10;"/>
          <p:cNvSpPr txBox="1">
            <a:spLocks noChangeArrowheads="1"/>
          </p:cNvSpPr>
          <p:nvPr/>
        </p:nvSpPr>
        <p:spPr bwMode="auto">
          <a:xfrm>
            <a:off x="8181408" y="3758969"/>
            <a:ext cx="3208336" cy="132343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s-ES_tradnl" altLang="en-US" sz="2000" b="1" dirty="0">
                <a:solidFill>
                  <a:schemeClr val="bg1"/>
                </a:solidFill>
              </a:rPr>
              <a:t>Actores del sector privado incrementan la ejecución de las leyes y reglamentos laborales regionales </a:t>
            </a:r>
          </a:p>
        </p:txBody>
      </p:sp>
      <p:cxnSp>
        <p:nvCxnSpPr>
          <p:cNvPr id="4" name="Connector: Elbow 3" descr="Codo de conexión.">
            <a:extLst>
              <a:ext uri="{FF2B5EF4-FFF2-40B4-BE49-F238E27FC236}">
                <a16:creationId xmlns:a16="http://schemas.microsoft.com/office/drawing/2014/main" id="{5EAB71FC-D0DF-48A3-8523-834C9E79BF66}"/>
              </a:ext>
            </a:extLst>
          </p:cNvPr>
          <p:cNvCxnSpPr>
            <a:cxnSpLocks/>
            <a:stCxn id="1448965" idx="0"/>
            <a:endCxn id="1448963" idx="2"/>
          </p:cNvCxnSpPr>
          <p:nvPr/>
        </p:nvCxnSpPr>
        <p:spPr>
          <a:xfrm rot="5400000" flipH="1" flipV="1">
            <a:off x="3640326" y="1473827"/>
            <a:ext cx="876842" cy="3693443"/>
          </a:xfrm>
          <a:prstGeom prst="bentConnector3">
            <a:avLst>
              <a:gd name="adj1" fmla="val 50000"/>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8" name="Connector: Elbow 7" descr="Codo de conexión.">
            <a:extLst>
              <a:ext uri="{FF2B5EF4-FFF2-40B4-BE49-F238E27FC236}">
                <a16:creationId xmlns:a16="http://schemas.microsoft.com/office/drawing/2014/main" id="{AB330A0B-7791-4835-9E78-1998CD2848DA}"/>
              </a:ext>
            </a:extLst>
          </p:cNvPr>
          <p:cNvCxnSpPr>
            <a:cxnSpLocks/>
            <a:stCxn id="1448964" idx="0"/>
            <a:endCxn id="1448963" idx="2"/>
          </p:cNvCxnSpPr>
          <p:nvPr/>
        </p:nvCxnSpPr>
        <p:spPr>
          <a:xfrm rot="16200000" flipV="1">
            <a:off x="5516299" y="3291297"/>
            <a:ext cx="876842" cy="58501"/>
          </a:xfrm>
          <a:prstGeom prst="bentConnector3">
            <a:avLst>
              <a:gd name="adj1" fmla="val 50000"/>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6" name="Connector: Elbow 5" descr="Codo de conexión.">
            <a:extLst>
              <a:ext uri="{FF2B5EF4-FFF2-40B4-BE49-F238E27FC236}">
                <a16:creationId xmlns:a16="http://schemas.microsoft.com/office/drawing/2014/main" id="{90E81C79-D49B-412E-A1A8-54752E70A5A5}"/>
              </a:ext>
            </a:extLst>
          </p:cNvPr>
          <p:cNvCxnSpPr>
            <a:cxnSpLocks/>
            <a:stCxn id="1448966" idx="0"/>
            <a:endCxn id="1448963" idx="2"/>
          </p:cNvCxnSpPr>
          <p:nvPr/>
        </p:nvCxnSpPr>
        <p:spPr>
          <a:xfrm rot="16200000" flipV="1">
            <a:off x="7417102" y="1390494"/>
            <a:ext cx="876842" cy="3860107"/>
          </a:xfrm>
          <a:prstGeom prst="bentConnector3">
            <a:avLst>
              <a:gd name="adj1" fmla="val 50000"/>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1448963" name="Text Box 3" descr="Actores del sector privado incrementan  la ejecución de las leyes y reglamentos laborales.&#10;"/>
          <p:cNvSpPr txBox="1">
            <a:spLocks noChangeArrowheads="1"/>
          </p:cNvSpPr>
          <p:nvPr/>
        </p:nvSpPr>
        <p:spPr bwMode="auto">
          <a:xfrm>
            <a:off x="3016375" y="2174241"/>
            <a:ext cx="5818188" cy="70788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s-ES_tradnl" altLang="en-US" sz="2000" b="1" dirty="0">
                <a:solidFill>
                  <a:schemeClr val="bg1"/>
                </a:solidFill>
              </a:rPr>
              <a:t>Actores del sector privado incrementan  la ejecución de las leyes y reglamentos laborales.</a:t>
            </a:r>
          </a:p>
        </p:txBody>
      </p:sp>
      <p:sp>
        <p:nvSpPr>
          <p:cNvPr id="15" name="Footer Placeholder 2">
            <a:extLst>
              <a:ext uri="{FF2B5EF4-FFF2-40B4-BE49-F238E27FC236}">
                <a16:creationId xmlns:a16="http://schemas.microsoft.com/office/drawing/2014/main" id="{857B85BE-BD4C-4C40-9D7A-00818530A915}"/>
              </a:ext>
            </a:extLst>
          </p:cNvPr>
          <p:cNvSpPr txBox="1">
            <a:spLocks/>
          </p:cNvSpPr>
          <p:nvPr/>
        </p:nvSpPr>
        <p:spPr>
          <a:xfrm>
            <a:off x="-34665" y="635962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52227" name="Slide Number Placeholder 2"/>
          <p:cNvSpPr>
            <a:spLocks noGrp="1"/>
          </p:cNvSpPr>
          <p:nvPr>
            <p:ph type="sldNum" sz="quarter" idx="11"/>
          </p:nvPr>
        </p:nvSpPr>
        <p:spPr bwMode="auto">
          <a:xfrm>
            <a:off x="9906000" y="6248401"/>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F9AD2C2C-FD78-439F-8622-2BE8B9D72486}" type="slidenum">
              <a:rPr lang="es-ES_tradnl" altLang="en-US" sz="1200" smtClean="0">
                <a:solidFill>
                  <a:srgbClr val="000099"/>
                </a:solidFill>
                <a:latin typeface="Arial" pitchFamily="34" charset="0"/>
                <a:ea typeface="ＭＳ Ｐゴシック" pitchFamily="34" charset="-128"/>
              </a:rPr>
              <a:pPr>
                <a:spcBef>
                  <a:spcPct val="0"/>
                </a:spcBef>
                <a:buFontTx/>
                <a:buNone/>
              </a:pPr>
              <a:t>55</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283350365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descr="Diapositiva 56: Escollos Comunes: Brechas Causales"/>
          <p:cNvSpPr txBox="1">
            <a:spLocks noGrp="1" noChangeArrowheads="1"/>
          </p:cNvSpPr>
          <p:nvPr>
            <p:ph type="title" idx="4294967295"/>
          </p:nvPr>
        </p:nvSpPr>
        <p:spPr bwMode="auto">
          <a:xfrm>
            <a:off x="533013" y="563723"/>
            <a:ext cx="8763001"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Escollos Comunes: Brechas Causales</a:t>
            </a:r>
          </a:p>
        </p:txBody>
      </p:sp>
      <p:sp>
        <p:nvSpPr>
          <p:cNvPr id="77827" name="Rectangle 2" descr="Evite grandes &quot;brechas &quot; entre niveles de la jerarquía causal&#10;"/>
          <p:cNvSpPr>
            <a:spLocks noChangeArrowheads="1"/>
          </p:cNvSpPr>
          <p:nvPr/>
        </p:nvSpPr>
        <p:spPr>
          <a:xfrm>
            <a:off x="585945" y="1573984"/>
            <a:ext cx="11032760" cy="740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2800" b="0" i="0" u="none" strike="noStrike" kern="1200" cap="none" spc="0" normalizeH="0" baseline="0" noProof="0" dirty="0">
                <a:ln>
                  <a:noFill/>
                </a:ln>
                <a:solidFill>
                  <a:schemeClr val="tx1"/>
                </a:solidFill>
                <a:effectLst/>
                <a:uLnTx/>
                <a:uFillTx/>
                <a:latin typeface="+mn-lt"/>
                <a:ea typeface="+mj-ea"/>
                <a:cs typeface="+mj-cs"/>
              </a:rPr>
              <a:t>Evite grandes "brechas " entre niveles de la jerarquía causal</a:t>
            </a:r>
          </a:p>
        </p:txBody>
      </p:sp>
      <p:sp>
        <p:nvSpPr>
          <p:cNvPr id="8" name="Text Box 4" descr="Mejores leyes para regular los derechos laborales&#10;">
            <a:extLst>
              <a:ext uri="{FF2B5EF4-FFF2-40B4-BE49-F238E27FC236}">
                <a16:creationId xmlns:a16="http://schemas.microsoft.com/office/drawing/2014/main" id="{C7AD1CCA-16E9-49C8-8D51-94ED26FB98E3}"/>
              </a:ext>
            </a:extLst>
          </p:cNvPr>
          <p:cNvSpPr txBox="1">
            <a:spLocks noChangeArrowheads="1"/>
          </p:cNvSpPr>
          <p:nvPr/>
        </p:nvSpPr>
        <p:spPr bwMode="auto">
          <a:xfrm>
            <a:off x="2098232" y="4604939"/>
            <a:ext cx="2792506" cy="6463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_tradnl" altLang="en-US" dirty="0">
                <a:solidFill>
                  <a:srgbClr val="FFFFFF"/>
                </a:solidFill>
                <a:latin typeface="+mn-lt"/>
                <a:cs typeface="Arial" panose="020B0604020202020204" pitchFamily="34" charset="0"/>
              </a:rPr>
              <a:t>Mejores leyes para regular los derechos laborales</a:t>
            </a:r>
          </a:p>
        </p:txBody>
      </p:sp>
      <p:sp>
        <p:nvSpPr>
          <p:cNvPr id="16" name="Text Box 7" descr="Capacidad para ejecutar???&#10;">
            <a:extLst>
              <a:ext uri="{FF2B5EF4-FFF2-40B4-BE49-F238E27FC236}">
                <a16:creationId xmlns:a16="http://schemas.microsoft.com/office/drawing/2014/main" id="{4C9DFD2C-3D40-42AE-A9DF-D6723EE95A1D}"/>
              </a:ext>
            </a:extLst>
          </p:cNvPr>
          <p:cNvSpPr txBox="1">
            <a:spLocks noChangeArrowheads="1"/>
          </p:cNvSpPr>
          <p:nvPr/>
        </p:nvSpPr>
        <p:spPr bwMode="auto">
          <a:xfrm>
            <a:off x="1421710" y="3842431"/>
            <a:ext cx="1878558" cy="646331"/>
          </a:xfrm>
          <a:prstGeom prst="rect">
            <a:avLst/>
          </a:prstGeom>
          <a:noFill/>
          <a:ln w="19050">
            <a:solidFill>
              <a:srgbClr val="B00C2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_tradnl" i="1" dirty="0">
                <a:solidFill>
                  <a:srgbClr val="B00C2F"/>
                </a:solidFill>
                <a:latin typeface="+mn-lt"/>
              </a:rPr>
              <a:t>Capacidad para ejecutar???</a:t>
            </a:r>
          </a:p>
        </p:txBody>
      </p:sp>
      <p:sp>
        <p:nvSpPr>
          <p:cNvPr id="15" name="Text Box 7" descr="Es ejercida???&#10;">
            <a:extLst>
              <a:ext uri="{FF2B5EF4-FFF2-40B4-BE49-F238E27FC236}">
                <a16:creationId xmlns:a16="http://schemas.microsoft.com/office/drawing/2014/main" id="{DE0486FB-D4D9-4C26-A8A3-3CD98F3BB4D0}"/>
              </a:ext>
            </a:extLst>
          </p:cNvPr>
          <p:cNvSpPr txBox="1">
            <a:spLocks noChangeArrowheads="1"/>
          </p:cNvSpPr>
          <p:nvPr/>
        </p:nvSpPr>
        <p:spPr bwMode="auto">
          <a:xfrm>
            <a:off x="3652986" y="3628024"/>
            <a:ext cx="1878558" cy="369332"/>
          </a:xfrm>
          <a:prstGeom prst="rect">
            <a:avLst/>
          </a:prstGeom>
          <a:noFill/>
          <a:ln w="19050">
            <a:solidFill>
              <a:srgbClr val="B00C2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_tradnl" i="1" dirty="0">
                <a:solidFill>
                  <a:srgbClr val="B00C2F"/>
                </a:solidFill>
                <a:latin typeface="+mn-lt"/>
              </a:rPr>
              <a:t>Es ejercida???</a:t>
            </a:r>
          </a:p>
        </p:txBody>
      </p:sp>
      <p:cxnSp>
        <p:nvCxnSpPr>
          <p:cNvPr id="14" name="AutoShape 22" descr="Flecha que conecta &quot;Mejores leyes para regular los derechos laborales&quot; a &quot;Menor incidencia de las infracciones laborales a nivel nacional&quot;.&#10;&#10;">
            <a:extLst>
              <a:ext uri="{FF2B5EF4-FFF2-40B4-BE49-F238E27FC236}">
                <a16:creationId xmlns:a16="http://schemas.microsoft.com/office/drawing/2014/main" id="{61D5D189-9DF7-4515-9474-59B76161F9D7}"/>
              </a:ext>
            </a:extLst>
          </p:cNvPr>
          <p:cNvCxnSpPr>
            <a:cxnSpLocks noChangeShapeType="1"/>
            <a:stCxn id="8" idx="0"/>
            <a:endCxn id="13" idx="2"/>
          </p:cNvCxnSpPr>
          <p:nvPr/>
        </p:nvCxnSpPr>
        <p:spPr bwMode="auto">
          <a:xfrm rot="16200000" flipV="1">
            <a:off x="2935811" y="4046265"/>
            <a:ext cx="1116488" cy="8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Text Box 4" descr="Menor incidencia de las infracciones laborales a nivel nacional&#10;">
            <a:extLst>
              <a:ext uri="{FF2B5EF4-FFF2-40B4-BE49-F238E27FC236}">
                <a16:creationId xmlns:a16="http://schemas.microsoft.com/office/drawing/2014/main" id="{429299C7-66D6-4744-BC1B-B5956AEB8A1F}"/>
              </a:ext>
            </a:extLst>
          </p:cNvPr>
          <p:cNvSpPr txBox="1">
            <a:spLocks noChangeArrowheads="1"/>
          </p:cNvSpPr>
          <p:nvPr/>
        </p:nvSpPr>
        <p:spPr bwMode="auto">
          <a:xfrm>
            <a:off x="2360647" y="2288122"/>
            <a:ext cx="2265955"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_tradnl" altLang="en-US" dirty="0">
                <a:solidFill>
                  <a:srgbClr val="FFFFFF"/>
                </a:solidFill>
                <a:latin typeface="+mn-lt"/>
                <a:cs typeface="Arial" panose="020B0604020202020204" pitchFamily="34" charset="0"/>
              </a:rPr>
              <a:t>Menor incidencia de las infracciones laborales a nivel nacional</a:t>
            </a:r>
          </a:p>
        </p:txBody>
      </p:sp>
      <p:sp>
        <p:nvSpPr>
          <p:cNvPr id="10" name="Text Box 7" descr="Jóvenes en riesgo incrementan su acceso a becas para cancelar cuotas y adquirir útiles escolares&#10;">
            <a:extLst>
              <a:ext uri="{FF2B5EF4-FFF2-40B4-BE49-F238E27FC236}">
                <a16:creationId xmlns:a16="http://schemas.microsoft.com/office/drawing/2014/main" id="{74B9A934-D2A5-4C2F-9091-FB3457C34F19}"/>
              </a:ext>
            </a:extLst>
          </p:cNvPr>
          <p:cNvSpPr txBox="1">
            <a:spLocks noChangeArrowheads="1"/>
          </p:cNvSpPr>
          <p:nvPr/>
        </p:nvSpPr>
        <p:spPr bwMode="auto">
          <a:xfrm>
            <a:off x="6634392" y="4587489"/>
            <a:ext cx="2944850"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buFontTx/>
              <a:buNone/>
            </a:pPr>
            <a:r>
              <a:rPr lang="es-ES_tradnl" altLang="en-US" dirty="0">
                <a:solidFill>
                  <a:schemeClr val="bg1"/>
                </a:solidFill>
                <a:latin typeface="+mn-lt"/>
              </a:rPr>
              <a:t>J</a:t>
            </a:r>
            <a:r>
              <a:rPr lang="es-ES_tradnl" altLang="en-US" sz="1800" dirty="0">
                <a:solidFill>
                  <a:schemeClr val="bg1"/>
                </a:solidFill>
                <a:latin typeface="+mn-lt"/>
              </a:rPr>
              <a:t>óvenes en riesgo incrementan su acceso a becas para cancelar cuotas y adquirir útiles escolares</a:t>
            </a:r>
          </a:p>
        </p:txBody>
      </p:sp>
      <p:sp>
        <p:nvSpPr>
          <p:cNvPr id="12" name="Text Box 7" descr="Asistencia escolar de los jóvenes en riesgo???&#10;">
            <a:extLst>
              <a:ext uri="{FF2B5EF4-FFF2-40B4-BE49-F238E27FC236}">
                <a16:creationId xmlns:a16="http://schemas.microsoft.com/office/drawing/2014/main" id="{370F62A3-018B-4B25-A4D1-70850B8B1C44}"/>
              </a:ext>
            </a:extLst>
          </p:cNvPr>
          <p:cNvSpPr txBox="1">
            <a:spLocks noChangeArrowheads="1"/>
          </p:cNvSpPr>
          <p:nvPr/>
        </p:nvSpPr>
        <p:spPr bwMode="auto">
          <a:xfrm>
            <a:off x="8447822" y="3312714"/>
            <a:ext cx="2005623" cy="923330"/>
          </a:xfrm>
          <a:prstGeom prst="rect">
            <a:avLst/>
          </a:prstGeom>
          <a:noFill/>
          <a:ln w="19050">
            <a:solidFill>
              <a:srgbClr val="B00C2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_tradnl" i="1" dirty="0">
                <a:solidFill>
                  <a:schemeClr val="accent2">
                    <a:lumMod val="75000"/>
                  </a:schemeClr>
                </a:solidFill>
                <a:latin typeface="+mn-lt"/>
              </a:rPr>
              <a:t>Asistencia escolar de los jóvenes en riesgo???</a:t>
            </a:r>
          </a:p>
        </p:txBody>
      </p:sp>
      <p:cxnSp>
        <p:nvCxnSpPr>
          <p:cNvPr id="11" name="AutoShape 22" descr="Flecha que conecta &quot;Menor incidencia del trabajo infantil en el sector azucarero&quot; a &quot;Jóvenes en riesgo incrementan su acceso a becas para cancelar cuotas y adquirir útiles escolares&quot;.&#10;&#10;">
            <a:extLst>
              <a:ext uri="{FF2B5EF4-FFF2-40B4-BE49-F238E27FC236}">
                <a16:creationId xmlns:a16="http://schemas.microsoft.com/office/drawing/2014/main" id="{B0F6F054-0C0E-447B-B0DB-3C27B6630465}"/>
              </a:ext>
            </a:extLst>
          </p:cNvPr>
          <p:cNvCxnSpPr>
            <a:cxnSpLocks noChangeShapeType="1"/>
            <a:stCxn id="10" idx="0"/>
            <a:endCxn id="9" idx="2"/>
          </p:cNvCxnSpPr>
          <p:nvPr/>
        </p:nvCxnSpPr>
        <p:spPr bwMode="auto">
          <a:xfrm rot="16200000" flipV="1">
            <a:off x="7430314" y="3910986"/>
            <a:ext cx="1349221" cy="3786"/>
          </a:xfrm>
          <a:prstGeom prst="bentConnector3">
            <a:avLst>
              <a:gd name="adj1" fmla="val 48117"/>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 name="Text Box 5" descr="Menor incidencia del trabajo infantil en el sector azucarero&#10;">
            <a:extLst>
              <a:ext uri="{FF2B5EF4-FFF2-40B4-BE49-F238E27FC236}">
                <a16:creationId xmlns:a16="http://schemas.microsoft.com/office/drawing/2014/main" id="{B637DCB6-E579-4C67-949E-318F57D8C415}"/>
              </a:ext>
            </a:extLst>
          </p:cNvPr>
          <p:cNvSpPr txBox="1">
            <a:spLocks noChangeArrowheads="1"/>
          </p:cNvSpPr>
          <p:nvPr/>
        </p:nvSpPr>
        <p:spPr bwMode="auto">
          <a:xfrm>
            <a:off x="6957897" y="2314938"/>
            <a:ext cx="2290267" cy="9233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buNone/>
            </a:pPr>
            <a:r>
              <a:rPr lang="es-ES_tradnl" altLang="en-US" sz="1800" dirty="0">
                <a:solidFill>
                  <a:schemeClr val="bg1"/>
                </a:solidFill>
                <a:latin typeface="+mn-lt"/>
              </a:rPr>
              <a:t>Menor incidencia del trabajo infantil en el sector azucarero</a:t>
            </a:r>
          </a:p>
        </p:txBody>
      </p:sp>
      <p:sp>
        <p:nvSpPr>
          <p:cNvPr id="7" name="Footer Placeholder 2">
            <a:extLst>
              <a:ext uri="{FF2B5EF4-FFF2-40B4-BE49-F238E27FC236}">
                <a16:creationId xmlns:a16="http://schemas.microsoft.com/office/drawing/2014/main" id="{6692FEF6-5FBA-423F-ABBD-A4EB7D466CC4}"/>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6" name="Slide Number Placeholder 2"/>
          <p:cNvSpPr>
            <a:spLocks noGrp="1"/>
          </p:cNvSpPr>
          <p:nvPr>
            <p:ph type="sldNum" sz="quarter" idx="4294967295"/>
          </p:nvPr>
        </p:nvSpPr>
        <p:spPr bwMode="auto">
          <a:xfrm>
            <a:off x="10806113" y="6303963"/>
            <a:ext cx="13858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56</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275599690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Diapositiva 57: Ejercicio 4: Brecha Causal"/>
          <p:cNvSpPr txBox="1">
            <a:spLocks noGrp="1" noChangeArrowheads="1"/>
          </p:cNvSpPr>
          <p:nvPr>
            <p:ph type="title" idx="4294967295"/>
          </p:nvPr>
        </p:nvSpPr>
        <p:spPr bwMode="auto">
          <a:xfrm>
            <a:off x="440995" y="426075"/>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Ejercicio 4: Brecha Causal</a:t>
            </a:r>
          </a:p>
        </p:txBody>
      </p:sp>
      <p:sp>
        <p:nvSpPr>
          <p:cNvPr id="65548" name="Rectangle 2" descr="¿Cuál es la &quot;brecha&quot; en este vínculo causal?&#10;"/>
          <p:cNvSpPr txBox="1">
            <a:spLocks noChangeArrowheads="1"/>
          </p:cNvSpPr>
          <p:nvPr/>
        </p:nvSpPr>
        <p:spPr bwMode="auto">
          <a:xfrm>
            <a:off x="822960" y="1156443"/>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s-ES_tradnl" sz="3200" kern="0" dirty="0">
                <a:ln w="12700">
                  <a:solidFill>
                    <a:schemeClr val="tx2"/>
                  </a:solidFill>
                </a:ln>
                <a:latin typeface="+mn-lt"/>
                <a:ea typeface="+mj-ea"/>
                <a:cs typeface="+mj-cs"/>
              </a:rPr>
              <a:t>¿Cuál es la "brecha" en este vínculo causal?</a:t>
            </a:r>
          </a:p>
        </p:txBody>
      </p:sp>
      <p:sp>
        <p:nvSpPr>
          <p:cNvPr id="54277" name="Text Box 5" descr="Inspectores del trabajo infantil aumentan sus conocimientos y competencias&#10;"/>
          <p:cNvSpPr txBox="1">
            <a:spLocks noChangeArrowheads="1"/>
          </p:cNvSpPr>
          <p:nvPr/>
        </p:nvSpPr>
        <p:spPr bwMode="auto">
          <a:xfrm>
            <a:off x="4583833" y="4407614"/>
            <a:ext cx="3379787"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400" b="1" dirty="0">
                <a:solidFill>
                  <a:schemeClr val="bg1"/>
                </a:solidFill>
                <a:latin typeface="+mn-lt"/>
              </a:rPr>
              <a:t>Inspectores del trabajo infantil aumentan sus conocimientos y competencias</a:t>
            </a:r>
          </a:p>
        </p:txBody>
      </p:sp>
      <p:cxnSp>
        <p:nvCxnSpPr>
          <p:cNvPr id="6" name="Straight Arrow Connector 5">
            <a:extLst>
              <a:ext uri="{C183D7F6-B498-43B3-948B-1728B52AA6E4}">
                <adec:decorative xmlns:adec="http://schemas.microsoft.com/office/drawing/2017/decorative" val="1"/>
              </a:ext>
            </a:extLst>
          </p:cNvPr>
          <p:cNvCxnSpPr>
            <a:stCxn id="54277" idx="0"/>
            <a:endCxn id="54275" idx="2"/>
          </p:cNvCxnSpPr>
          <p:nvPr/>
        </p:nvCxnSpPr>
        <p:spPr>
          <a:xfrm flipV="1">
            <a:off x="6273727" y="3272735"/>
            <a:ext cx="15" cy="1134879"/>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4275" name="Text Box 3" descr="Menor incidencia de las peores formas de trabajo infantil en la industria del ladrillo&#10;"/>
          <p:cNvSpPr txBox="1">
            <a:spLocks noChangeArrowheads="1"/>
          </p:cNvSpPr>
          <p:nvPr/>
        </p:nvSpPr>
        <p:spPr bwMode="auto">
          <a:xfrm>
            <a:off x="2539546" y="2364794"/>
            <a:ext cx="7468391" cy="9079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s-ES_tradnl" altLang="en-US" sz="2400" b="1" dirty="0">
                <a:solidFill>
                  <a:schemeClr val="bg1"/>
                </a:solidFill>
                <a:latin typeface="+mn-lt"/>
              </a:rPr>
              <a:t>Menor incidencia de las peores formas de trabajo infantil</a:t>
            </a:r>
          </a:p>
          <a:p>
            <a:pPr algn="ctr">
              <a:spcBef>
                <a:spcPts val="600"/>
              </a:spcBef>
              <a:buNone/>
            </a:pPr>
            <a:r>
              <a:rPr lang="es-ES_tradnl" altLang="en-US" sz="2400" b="1" dirty="0">
                <a:solidFill>
                  <a:schemeClr val="bg1"/>
                </a:solidFill>
                <a:latin typeface="+mn-lt"/>
              </a:rPr>
              <a:t>en la industria del ladrillo</a:t>
            </a:r>
          </a:p>
        </p:txBody>
      </p:sp>
      <p:sp>
        <p:nvSpPr>
          <p:cNvPr id="8" name="Footer Placeholder 2">
            <a:extLst>
              <a:ext uri="{FF2B5EF4-FFF2-40B4-BE49-F238E27FC236}">
                <a16:creationId xmlns:a16="http://schemas.microsoft.com/office/drawing/2014/main" id="{41F30E91-0B2D-400F-A668-C97D7A851E03}"/>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54274" name="Slide Number Placeholder 2"/>
          <p:cNvSpPr>
            <a:spLocks noGrp="1"/>
          </p:cNvSpPr>
          <p:nvPr>
            <p:ph type="sldNum" sz="quarter" idx="11"/>
          </p:nvPr>
        </p:nvSpPr>
        <p:spPr bwMode="auto">
          <a:xfrm>
            <a:off x="9173616" y="6304236"/>
            <a:ext cx="138688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57</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306411205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Diapositiva 58: Ejercicio 4: Brecha Causal (Ejemplo) "/>
          <p:cNvSpPr txBox="1">
            <a:spLocks noGrp="1" noChangeArrowheads="1"/>
          </p:cNvSpPr>
          <p:nvPr>
            <p:ph type="title" idx="4294967295"/>
          </p:nvPr>
        </p:nvSpPr>
        <p:spPr bwMode="auto">
          <a:xfrm>
            <a:off x="464145" y="402926"/>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Ejercicio 4: Brecha Causal (Ejemplo) </a:t>
            </a:r>
          </a:p>
        </p:txBody>
      </p:sp>
      <p:sp>
        <p:nvSpPr>
          <p:cNvPr id="65548" name="Rectangle 2" descr="¿Cuál es la &quot;brecha&quot; en este vínculo causal?&#10;"/>
          <p:cNvSpPr txBox="1">
            <a:spLocks noChangeArrowheads="1"/>
          </p:cNvSpPr>
          <p:nvPr/>
        </p:nvSpPr>
        <p:spPr bwMode="auto">
          <a:xfrm>
            <a:off x="601457" y="1240556"/>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endParaRPr lang="es-ES_tradnl" sz="3200" kern="0" dirty="0">
              <a:ln w="12700">
                <a:solidFill>
                  <a:schemeClr val="tx2"/>
                </a:solidFill>
              </a:ln>
              <a:latin typeface="+mn-lt"/>
              <a:ea typeface="+mj-ea"/>
              <a:cs typeface="+mj-cs"/>
            </a:endParaRPr>
          </a:p>
          <a:p>
            <a:pPr eaLnBrk="1" hangingPunct="1">
              <a:spcBef>
                <a:spcPct val="50000"/>
              </a:spcBef>
              <a:defRPr/>
            </a:pPr>
            <a:r>
              <a:rPr lang="es-ES_tradnl" sz="3200" kern="0" dirty="0">
                <a:ln w="12700">
                  <a:solidFill>
                    <a:schemeClr val="tx2"/>
                  </a:solidFill>
                </a:ln>
                <a:latin typeface="+mn-lt"/>
                <a:ea typeface="+mj-ea"/>
                <a:cs typeface="+mj-cs"/>
              </a:rPr>
              <a:t>¿Cuál es la "brecha" en este vínculo causal?</a:t>
            </a:r>
          </a:p>
          <a:p>
            <a:pPr eaLnBrk="1" hangingPunct="1">
              <a:spcBef>
                <a:spcPct val="50000"/>
              </a:spcBef>
              <a:defRPr/>
            </a:pPr>
            <a:endParaRPr lang="es-ES_tradnl" sz="3200" kern="0" dirty="0">
              <a:ln w="12700">
                <a:solidFill>
                  <a:schemeClr val="tx2"/>
                </a:solidFill>
              </a:ln>
              <a:latin typeface="+mn-lt"/>
              <a:ea typeface="+mj-ea"/>
              <a:cs typeface="+mj-cs"/>
            </a:endParaRPr>
          </a:p>
        </p:txBody>
      </p:sp>
      <p:sp>
        <p:nvSpPr>
          <p:cNvPr id="54277" name="Text Box 5" descr="Inspectores del trabajo infantil aumentan sus competencias&#10;"/>
          <p:cNvSpPr txBox="1">
            <a:spLocks noChangeArrowheads="1"/>
          </p:cNvSpPr>
          <p:nvPr/>
        </p:nvSpPr>
        <p:spPr bwMode="auto">
          <a:xfrm>
            <a:off x="4583845" y="5044221"/>
            <a:ext cx="3379787"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400" b="1" dirty="0">
                <a:solidFill>
                  <a:schemeClr val="bg1"/>
                </a:solidFill>
                <a:latin typeface="+mn-lt"/>
              </a:rPr>
              <a:t>Inspectores del trabajo infantil aumentan sus competencias</a:t>
            </a:r>
          </a:p>
        </p:txBody>
      </p:sp>
      <p:sp>
        <p:nvSpPr>
          <p:cNvPr id="2" name="Rectangle 1" descr="Mejor ejecución de las leyes relacionadas al trabajo infantil&#10;">
            <a:extLst>
              <a:ext uri="{FF2B5EF4-FFF2-40B4-BE49-F238E27FC236}">
                <a16:creationId xmlns:a16="http://schemas.microsoft.com/office/drawing/2014/main" id="{EE7779D2-8F8F-444F-92CE-6F11A528734A}"/>
              </a:ext>
            </a:extLst>
          </p:cNvPr>
          <p:cNvSpPr/>
          <p:nvPr/>
        </p:nvSpPr>
        <p:spPr>
          <a:xfrm>
            <a:off x="7859209" y="3727047"/>
            <a:ext cx="3414532" cy="11328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sz="2400" dirty="0"/>
              <a:t>Mejor ejecución de las leyes relacionadas al trabajo infantil</a:t>
            </a:r>
          </a:p>
        </p:txBody>
      </p:sp>
      <p:sp>
        <p:nvSpPr>
          <p:cNvPr id="13" name="Arrow: Right 12">
            <a:extLst>
              <a:ext uri="{FF2B5EF4-FFF2-40B4-BE49-F238E27FC236}">
                <a16:creationId xmlns:a16="http://schemas.microsoft.com/office/drawing/2014/main" id="{5DD6EAE0-215E-4402-AEDE-3F27CFD0D163}"/>
              </a:ext>
              <a:ext uri="{C183D7F6-B498-43B3-948B-1728B52AA6E4}">
                <adec:decorative xmlns:adec="http://schemas.microsoft.com/office/drawing/2017/decorative" val="1"/>
              </a:ext>
            </a:extLst>
          </p:cNvPr>
          <p:cNvSpPr/>
          <p:nvPr/>
        </p:nvSpPr>
        <p:spPr>
          <a:xfrm rot="10800000">
            <a:off x="6551269" y="3958543"/>
            <a:ext cx="1145895" cy="4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6" name="Straight Arrow Connector 5">
            <a:extLst>
              <a:ext uri="{C183D7F6-B498-43B3-948B-1728B52AA6E4}">
                <adec:decorative xmlns:adec="http://schemas.microsoft.com/office/drawing/2017/decorative" val="1"/>
              </a:ext>
            </a:extLst>
          </p:cNvPr>
          <p:cNvCxnSpPr>
            <a:stCxn id="54277" idx="0"/>
            <a:endCxn id="54275" idx="2"/>
          </p:cNvCxnSpPr>
          <p:nvPr/>
        </p:nvCxnSpPr>
        <p:spPr>
          <a:xfrm flipV="1">
            <a:off x="6273739" y="3272735"/>
            <a:ext cx="0" cy="1771486"/>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4275" name="Text Box 3" descr="Menor incidencia de las peores formas de trabajo infantil en la industria del ladrillo&#10;"/>
          <p:cNvSpPr txBox="1">
            <a:spLocks noChangeArrowheads="1"/>
          </p:cNvSpPr>
          <p:nvPr/>
        </p:nvSpPr>
        <p:spPr bwMode="auto">
          <a:xfrm>
            <a:off x="2539543" y="2364794"/>
            <a:ext cx="7468391" cy="9079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s-ES_tradnl" altLang="en-US" sz="2400" b="1" dirty="0">
                <a:solidFill>
                  <a:schemeClr val="bg1"/>
                </a:solidFill>
                <a:latin typeface="+mn-lt"/>
              </a:rPr>
              <a:t>Menor incidencia de las peores formas de trabajo infantil</a:t>
            </a:r>
          </a:p>
          <a:p>
            <a:pPr algn="ctr">
              <a:spcBef>
                <a:spcPts val="600"/>
              </a:spcBef>
              <a:buNone/>
            </a:pPr>
            <a:r>
              <a:rPr lang="es-ES_tradnl" altLang="en-US" sz="2400" b="1" dirty="0">
                <a:solidFill>
                  <a:schemeClr val="bg1"/>
                </a:solidFill>
                <a:latin typeface="+mn-lt"/>
              </a:rPr>
              <a:t>en la industria del ladrillo</a:t>
            </a:r>
          </a:p>
        </p:txBody>
      </p:sp>
      <p:sp>
        <p:nvSpPr>
          <p:cNvPr id="8" name="Footer Placeholder 2">
            <a:extLst>
              <a:ext uri="{FF2B5EF4-FFF2-40B4-BE49-F238E27FC236}">
                <a16:creationId xmlns:a16="http://schemas.microsoft.com/office/drawing/2014/main" id="{41F30E91-0B2D-400F-A668-C97D7A851E03}"/>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54274" name="Slide Number Placeholder 2"/>
          <p:cNvSpPr>
            <a:spLocks noGrp="1"/>
          </p:cNvSpPr>
          <p:nvPr>
            <p:ph type="sldNum" sz="quarter" idx="11"/>
          </p:nvPr>
        </p:nvSpPr>
        <p:spPr bwMode="auto">
          <a:xfrm>
            <a:off x="9173616" y="6304236"/>
            <a:ext cx="138688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58</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19929846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Diapositiva 59: Ejercicio 5: Brecha Causal"/>
          <p:cNvSpPr txBox="1">
            <a:spLocks noGrp="1" noChangeArrowheads="1"/>
          </p:cNvSpPr>
          <p:nvPr>
            <p:ph type="title" idx="4294967295"/>
          </p:nvPr>
        </p:nvSpPr>
        <p:spPr bwMode="auto">
          <a:xfrm>
            <a:off x="617093" y="43118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Ejercicio 5: Brecha Causal</a:t>
            </a:r>
          </a:p>
        </p:txBody>
      </p:sp>
      <p:sp>
        <p:nvSpPr>
          <p:cNvPr id="65548" name="Rectangle 2" descr="¿Cuál es la &quot;brecha&quot; en este vínculo causal?&#10;"/>
          <p:cNvSpPr txBox="1">
            <a:spLocks noChangeArrowheads="1"/>
          </p:cNvSpPr>
          <p:nvPr/>
        </p:nvSpPr>
        <p:spPr bwMode="auto">
          <a:xfrm>
            <a:off x="742711" y="1187188"/>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s-ES_tradnl" sz="3200" kern="0" dirty="0">
                <a:ln w="12700">
                  <a:solidFill>
                    <a:schemeClr val="tx2"/>
                  </a:solidFill>
                </a:ln>
                <a:latin typeface="+mn-lt"/>
                <a:ea typeface="+mj-ea"/>
                <a:cs typeface="+mj-cs"/>
              </a:rPr>
              <a:t>¿Cuál es la "brecha" en este vínculo causal?</a:t>
            </a:r>
          </a:p>
        </p:txBody>
      </p:sp>
      <p:sp>
        <p:nvSpPr>
          <p:cNvPr id="54277" name="Text Box 5" descr="Incremento en el levantamiento  de datos y la presentación de informes  estadísticos laborales a nivel local y nacional&#10;"/>
          <p:cNvSpPr txBox="1">
            <a:spLocks noChangeArrowheads="1"/>
          </p:cNvSpPr>
          <p:nvPr/>
        </p:nvSpPr>
        <p:spPr bwMode="auto">
          <a:xfrm>
            <a:off x="4167848" y="4015038"/>
            <a:ext cx="4034103" cy="193899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400" b="1" dirty="0">
                <a:solidFill>
                  <a:schemeClr val="bg1"/>
                </a:solidFill>
                <a:latin typeface="+mn-lt"/>
              </a:rPr>
              <a:t>Incremento en el levantamiento  de datos y la presentación de informes  estadísticos laborales a nivel local y nacional</a:t>
            </a:r>
          </a:p>
        </p:txBody>
      </p:sp>
      <p:cxnSp>
        <p:nvCxnSpPr>
          <p:cNvPr id="7" name="Straight Arrow Connector 6" descr="Flecha de conexión."/>
          <p:cNvCxnSpPr>
            <a:cxnSpLocks/>
            <a:stCxn id="54277" idx="0"/>
            <a:endCxn id="54275" idx="2"/>
          </p:cNvCxnSpPr>
          <p:nvPr/>
        </p:nvCxnSpPr>
        <p:spPr>
          <a:xfrm flipV="1">
            <a:off x="6184900" y="3588961"/>
            <a:ext cx="0" cy="426077"/>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4275" name="Text Box 3" descr="Funcionarios gubernamentales locales y nacionales mejoran la toma de decisiones basados en evidencia sobre la planificación y las regulaciones de los derechos laborales&#10;"/>
          <p:cNvSpPr txBox="1">
            <a:spLocks noChangeArrowheads="1"/>
          </p:cNvSpPr>
          <p:nvPr/>
        </p:nvSpPr>
        <p:spPr bwMode="auto">
          <a:xfrm>
            <a:off x="3162300" y="2019301"/>
            <a:ext cx="6045200"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s-ES_tradnl" altLang="en-US" sz="2400" b="1" dirty="0">
                <a:solidFill>
                  <a:schemeClr val="bg1"/>
                </a:solidFill>
                <a:latin typeface="+mn-lt"/>
              </a:rPr>
              <a:t>Funcionarios gubernamentales locales y nacionales mejoran la toma de decisiones basados en evidencia sobre la planificación y las regulaciones de los derechos laborales</a:t>
            </a:r>
          </a:p>
        </p:txBody>
      </p:sp>
      <p:sp>
        <p:nvSpPr>
          <p:cNvPr id="8" name="Footer Placeholder 2">
            <a:extLst>
              <a:ext uri="{FF2B5EF4-FFF2-40B4-BE49-F238E27FC236}">
                <a16:creationId xmlns:a16="http://schemas.microsoft.com/office/drawing/2014/main" id="{898AB7AA-943A-4199-B881-A33F641E3AEE}"/>
              </a:ext>
            </a:extLst>
          </p:cNvPr>
          <p:cNvSpPr txBox="1">
            <a:spLocks/>
          </p:cNvSpPr>
          <p:nvPr/>
        </p:nvSpPr>
        <p:spPr>
          <a:xfrm>
            <a:off x="-34665" y="6344383"/>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
        <p:nvSpPr>
          <p:cNvPr id="11" name="Slide Number Placeholder 2"/>
          <p:cNvSpPr>
            <a:spLocks noGrp="1"/>
          </p:cNvSpPr>
          <p:nvPr>
            <p:ph type="sldNum" sz="quarter" idx="11"/>
          </p:nvPr>
        </p:nvSpPr>
        <p:spPr bwMode="auto">
          <a:xfrm>
            <a:off x="9173616" y="6309321"/>
            <a:ext cx="138688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fld id="{0554038F-9083-440B-A9AC-834D0DBD67ED}" type="slidenum">
              <a:rPr lang="es-ES_tradnl" altLang="en-US" sz="1200" smtClean="0">
                <a:solidFill>
                  <a:srgbClr val="000099"/>
                </a:solidFill>
                <a:latin typeface="Arial" pitchFamily="34" charset="0"/>
                <a:ea typeface="ＭＳ Ｐゴシック" pitchFamily="34" charset="-128"/>
              </a:rPr>
              <a:pPr>
                <a:spcBef>
                  <a:spcPct val="0"/>
                </a:spcBef>
                <a:buFontTx/>
                <a:buNone/>
              </a:pPr>
              <a:t>59</a:t>
            </a:fld>
            <a:endParaRPr lang="es-ES_tradnl" altLang="en-US" sz="1200" dirty="0">
              <a:solidFill>
                <a:srgbClr val="000099"/>
              </a:solidFill>
              <a:latin typeface="Arial" pitchFamily="34" charset="0"/>
              <a:ea typeface="ＭＳ Ｐゴシック" pitchFamily="34" charset="-128"/>
            </a:endParaRPr>
          </a:p>
        </p:txBody>
      </p:sp>
    </p:spTree>
    <p:extLst>
      <p:ext uri="{BB962C8B-B14F-4D97-AF65-F5344CB8AC3E}">
        <p14:creationId xmlns:p14="http://schemas.microsoft.com/office/powerpoint/2010/main" val="8890405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5" name="Text Box 120" descr="Diapositiva 6: ¿Qué es un Marco de Resultados?&#10;&#10;"/>
          <p:cNvSpPr txBox="1">
            <a:spLocks noGrp="1" noChangeArrowheads="1"/>
          </p:cNvSpPr>
          <p:nvPr>
            <p:ph type="title" idx="4294967295"/>
          </p:nvPr>
        </p:nvSpPr>
        <p:spPr bwMode="auto">
          <a:xfrm>
            <a:off x="475223" y="278585"/>
            <a:ext cx="9022399"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000">
                <a:solidFill>
                  <a:schemeClr val="tx1"/>
                </a:solidFill>
                <a:latin typeface="Times New Roman" pitchFamily="18" charset="0"/>
                <a:ea typeface="MS PGothic" pitchFamily="34" charset="-128"/>
              </a:defRPr>
            </a:lvl1pPr>
            <a:lvl2pPr marL="742950" indent="-285750" eaLnBrk="0" hangingPunct="0">
              <a:defRPr sz="2000">
                <a:solidFill>
                  <a:schemeClr val="tx1"/>
                </a:solidFill>
                <a:latin typeface="Times New Roman" pitchFamily="18" charset="0"/>
                <a:ea typeface="MS PGothic" pitchFamily="34" charset="-128"/>
              </a:defRPr>
            </a:lvl2pPr>
            <a:lvl3pPr marL="1143000" indent="-228600" eaLnBrk="0" hangingPunct="0">
              <a:defRPr sz="2000">
                <a:solidFill>
                  <a:schemeClr val="tx1"/>
                </a:solidFill>
                <a:latin typeface="Times New Roman" pitchFamily="18" charset="0"/>
                <a:ea typeface="MS PGothic" pitchFamily="34" charset="-128"/>
              </a:defRPr>
            </a:lvl3pPr>
            <a:lvl4pPr marL="1600200" indent="-228600" eaLnBrk="0" hangingPunct="0">
              <a:defRPr sz="2000">
                <a:solidFill>
                  <a:schemeClr val="tx1"/>
                </a:solidFill>
                <a:latin typeface="Times New Roman" pitchFamily="18" charset="0"/>
                <a:ea typeface="MS PGothic" pitchFamily="34" charset="-128"/>
              </a:defRPr>
            </a:lvl4pPr>
            <a:lvl5pPr marL="2057400" indent="-228600" eaLnBrk="0" hangingPunct="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sz="4400" b="0" i="0" u="none" strike="noStrike" kern="1200" cap="none" spc="0" normalizeH="0" baseline="0" noProof="0" dirty="0">
                <a:ln>
                  <a:noFill/>
                </a:ln>
                <a:solidFill>
                  <a:schemeClr val="accent2"/>
                </a:solidFill>
                <a:effectLst/>
                <a:uLnTx/>
                <a:uFillTx/>
                <a:latin typeface="+mj-lt"/>
                <a:ea typeface="+mj-ea"/>
                <a:cs typeface="+mj-cs"/>
              </a:rPr>
              <a:t>¿Qué es un Marco de Resultados?</a:t>
            </a:r>
          </a:p>
        </p:txBody>
      </p:sp>
      <p:sp>
        <p:nvSpPr>
          <p:cNvPr id="18" name="Rectangle 3" descr="Una representación gráfica de la teoría del cambio.&#10;&#10;Ofrece una explicación de “causa y efecto” para definir como contribuyen los resultados a los objetivos.&#10;“Si hacemos X, la Y cambiaría”&#10;&#10;Sujetos a plazos específicos                                                      (ej.., una estrategia de 5 años)&#10;&#10;Incluyen supuestos críticos.&#10;&#10;Permite a las entidades alinear sus actividades a resultados específicos.&#10;"/>
          <p:cNvSpPr txBox="1">
            <a:spLocks noChangeArrowheads="1"/>
          </p:cNvSpPr>
          <p:nvPr/>
        </p:nvSpPr>
        <p:spPr>
          <a:xfrm>
            <a:off x="558922" y="1302671"/>
            <a:ext cx="7736973" cy="547395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eaLnBrk="1" hangingPunct="1">
              <a:spcBef>
                <a:spcPct val="0"/>
              </a:spcBef>
              <a:buFont typeface="Arial" panose="020B0604020202020204" pitchFamily="34" charset="0"/>
              <a:buChar char="•"/>
              <a:defRPr/>
            </a:pPr>
            <a:r>
              <a:rPr lang="es-ES_tradnl" dirty="0">
                <a:solidFill>
                  <a:schemeClr val="tx1"/>
                </a:solidFill>
              </a:rPr>
              <a:t>Una representación gráfica de la teoría del cambio.</a:t>
            </a:r>
          </a:p>
          <a:p>
            <a:pPr eaLnBrk="1" hangingPunct="1">
              <a:spcBef>
                <a:spcPct val="0"/>
              </a:spcBef>
              <a:buFont typeface="Arial" panose="020B0604020202020204" pitchFamily="34" charset="0"/>
              <a:buChar char="•"/>
              <a:defRPr/>
            </a:pPr>
            <a:endParaRPr lang="es-ES_tradnl" sz="1050" dirty="0">
              <a:solidFill>
                <a:schemeClr val="tx1"/>
              </a:solidFill>
            </a:endParaRPr>
          </a:p>
          <a:p>
            <a:pPr eaLnBrk="1" hangingPunct="1">
              <a:spcBef>
                <a:spcPct val="0"/>
              </a:spcBef>
              <a:buFont typeface="Arial" panose="020B0604020202020204" pitchFamily="34" charset="0"/>
              <a:buChar char="•"/>
              <a:defRPr/>
            </a:pPr>
            <a:r>
              <a:rPr lang="es-ES_tradnl" dirty="0">
                <a:solidFill>
                  <a:schemeClr val="tx1"/>
                </a:solidFill>
              </a:rPr>
              <a:t>Ofrece una explicación de “causa y efecto” para definir como contribuyen los resultados a los objetivos.</a:t>
            </a:r>
          </a:p>
          <a:p>
            <a:pPr marL="749300" lvl="1" indent="-349250" eaLnBrk="1" hangingPunct="1">
              <a:spcBef>
                <a:spcPct val="0"/>
              </a:spcBef>
              <a:buFont typeface="Calibri" panose="020F0502020204030204" pitchFamily="34" charset="0"/>
              <a:buChar char="⁻"/>
              <a:defRPr/>
            </a:pPr>
            <a:r>
              <a:rPr lang="es-ES_tradnl" sz="2400" dirty="0"/>
              <a:t>“Si hacemos X, la Y cambiaría”</a:t>
            </a:r>
          </a:p>
          <a:p>
            <a:pPr eaLnBrk="1" hangingPunct="1">
              <a:spcBef>
                <a:spcPct val="0"/>
              </a:spcBef>
              <a:buFont typeface="Arial" panose="020B0604020202020204" pitchFamily="34" charset="0"/>
              <a:buChar char="•"/>
              <a:defRPr/>
            </a:pPr>
            <a:endParaRPr lang="es-ES_tradnl" sz="1200" dirty="0">
              <a:solidFill>
                <a:schemeClr val="tx1"/>
              </a:solidFill>
            </a:endParaRPr>
          </a:p>
          <a:p>
            <a:pPr eaLnBrk="1" hangingPunct="1">
              <a:spcBef>
                <a:spcPct val="0"/>
              </a:spcBef>
              <a:buFont typeface="Arial" panose="020B0604020202020204" pitchFamily="34" charset="0"/>
              <a:buChar char="•"/>
              <a:defRPr/>
            </a:pPr>
            <a:r>
              <a:rPr lang="es-ES_tradnl" dirty="0">
                <a:solidFill>
                  <a:schemeClr val="tx1"/>
                </a:solidFill>
              </a:rPr>
              <a:t>Sujetos a plazos específicos                                                      (ej.., una estrategia de 5 años)</a:t>
            </a:r>
          </a:p>
          <a:p>
            <a:pPr eaLnBrk="1" hangingPunct="1">
              <a:spcBef>
                <a:spcPct val="0"/>
              </a:spcBef>
              <a:buFont typeface="Arial" panose="020B0604020202020204" pitchFamily="34" charset="0"/>
              <a:buChar char="•"/>
              <a:defRPr/>
            </a:pPr>
            <a:endParaRPr lang="es-ES_tradnl" sz="1200" dirty="0">
              <a:solidFill>
                <a:schemeClr val="tx1"/>
              </a:solidFill>
            </a:endParaRPr>
          </a:p>
          <a:p>
            <a:pPr eaLnBrk="1" hangingPunct="1">
              <a:spcBef>
                <a:spcPct val="0"/>
              </a:spcBef>
              <a:buFont typeface="Arial" panose="020B0604020202020204" pitchFamily="34" charset="0"/>
              <a:buChar char="•"/>
              <a:defRPr/>
            </a:pPr>
            <a:r>
              <a:rPr lang="es-ES_tradnl" dirty="0">
                <a:solidFill>
                  <a:schemeClr val="tx1"/>
                </a:solidFill>
              </a:rPr>
              <a:t>Incluyen supuestos críticos.</a:t>
            </a:r>
          </a:p>
          <a:p>
            <a:pPr eaLnBrk="1" hangingPunct="1">
              <a:spcBef>
                <a:spcPct val="0"/>
              </a:spcBef>
              <a:buFont typeface="Arial" panose="020B0604020202020204" pitchFamily="34" charset="0"/>
              <a:buChar char="•"/>
              <a:defRPr/>
            </a:pPr>
            <a:endParaRPr lang="es-ES_tradnl" sz="1200" dirty="0">
              <a:solidFill>
                <a:schemeClr val="tx1"/>
              </a:solidFill>
            </a:endParaRPr>
          </a:p>
          <a:p>
            <a:pPr eaLnBrk="1" hangingPunct="1">
              <a:spcBef>
                <a:spcPct val="0"/>
              </a:spcBef>
              <a:buFont typeface="Arial" panose="020B0604020202020204" pitchFamily="34" charset="0"/>
              <a:buChar char="•"/>
              <a:defRPr/>
            </a:pPr>
            <a:r>
              <a:rPr lang="es-ES_tradnl" dirty="0">
                <a:solidFill>
                  <a:schemeClr val="tx1"/>
                </a:solidFill>
              </a:rPr>
              <a:t>Permite a las entidades alinear sus actividades a resultados específicos.</a:t>
            </a:r>
          </a:p>
          <a:p>
            <a:pPr eaLnBrk="1" hangingPunct="1">
              <a:spcBef>
                <a:spcPct val="0"/>
              </a:spcBef>
              <a:buFont typeface="Arial" panose="020B0604020202020204" pitchFamily="34" charset="0"/>
              <a:buChar char="•"/>
              <a:defRPr/>
            </a:pPr>
            <a:endParaRPr lang="es-ES_tradnl" sz="1800" dirty="0">
              <a:solidFill>
                <a:schemeClr val="tx1"/>
              </a:solidFill>
            </a:endParaRPr>
          </a:p>
          <a:p>
            <a:pPr eaLnBrk="1" hangingPunct="1">
              <a:spcBef>
                <a:spcPct val="0"/>
              </a:spcBef>
              <a:buFont typeface="Arial" panose="020B0604020202020204" pitchFamily="34" charset="0"/>
              <a:buChar char="•"/>
              <a:defRPr/>
            </a:pPr>
            <a:endParaRPr lang="es-ES_tradnl" dirty="0">
              <a:solidFill>
                <a:schemeClr val="tx1"/>
              </a:solidFill>
            </a:endParaRPr>
          </a:p>
          <a:p>
            <a:pPr marL="349250" indent="-349250" eaLnBrk="1" hangingPunct="1">
              <a:spcBef>
                <a:spcPct val="0"/>
              </a:spcBef>
              <a:defRPr/>
            </a:pPr>
            <a:endParaRPr lang="es-ES_tradnl" sz="3200" dirty="0"/>
          </a:p>
        </p:txBody>
      </p:sp>
      <p:sp>
        <p:nvSpPr>
          <p:cNvPr id="71689" name="Rectangle 8" descr="Sub &#10;Resultado&#10;1.1&#10;"/>
          <p:cNvSpPr>
            <a:spLocks noChangeArrowheads="1"/>
          </p:cNvSpPr>
          <p:nvPr/>
        </p:nvSpPr>
        <p:spPr bwMode="auto">
          <a:xfrm>
            <a:off x="8030215" y="4402393"/>
            <a:ext cx="1025725"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s-ES_tradnl" sz="1600" dirty="0">
                <a:solidFill>
                  <a:schemeClr val="tx1"/>
                </a:solidFill>
                <a:ea typeface="MS PGothic" pitchFamily="34" charset="-128"/>
              </a:rPr>
              <a:t>Sub </a:t>
            </a:r>
          </a:p>
          <a:p>
            <a:pPr algn="ctr"/>
            <a:r>
              <a:rPr lang="es-ES_tradnl" sz="1600" dirty="0">
                <a:solidFill>
                  <a:schemeClr val="tx1"/>
                </a:solidFill>
                <a:ea typeface="MS PGothic" pitchFamily="34" charset="-128"/>
              </a:rPr>
              <a:t>Resultado</a:t>
            </a:r>
          </a:p>
          <a:p>
            <a:pPr algn="ctr"/>
            <a:r>
              <a:rPr lang="es-ES_tradnl" sz="1600" dirty="0">
                <a:solidFill>
                  <a:schemeClr val="tx1"/>
                </a:solidFill>
                <a:ea typeface="MS PGothic" pitchFamily="34" charset="-128"/>
              </a:rPr>
              <a:t>1.1</a:t>
            </a:r>
          </a:p>
        </p:txBody>
      </p:sp>
      <p:sp>
        <p:nvSpPr>
          <p:cNvPr id="71694" name="Rectangle 8" descr="Sub &#10;Resultado &#10;1.2&#10;"/>
          <p:cNvSpPr>
            <a:spLocks noChangeArrowheads="1"/>
          </p:cNvSpPr>
          <p:nvPr/>
        </p:nvSpPr>
        <p:spPr bwMode="auto">
          <a:xfrm>
            <a:off x="9205476" y="4402393"/>
            <a:ext cx="1072413"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ES_tradnl" sz="1600" dirty="0">
                <a:solidFill>
                  <a:schemeClr val="tx1"/>
                </a:solidFill>
                <a:latin typeface="+mn-lt"/>
                <a:ea typeface="MS PGothic" pitchFamily="34" charset="-128"/>
              </a:rPr>
              <a:t>Sub </a:t>
            </a:r>
          </a:p>
          <a:p>
            <a:pPr algn="ctr">
              <a:spcBef>
                <a:spcPts val="0"/>
              </a:spcBef>
              <a:buNone/>
              <a:defRPr/>
            </a:pPr>
            <a:r>
              <a:rPr lang="es-ES_tradnl" sz="1600" dirty="0">
                <a:solidFill>
                  <a:schemeClr val="tx1"/>
                </a:solidFill>
                <a:latin typeface="+mn-lt"/>
                <a:ea typeface="MS PGothic" pitchFamily="34" charset="-128"/>
              </a:rPr>
              <a:t>Resultado </a:t>
            </a:r>
          </a:p>
          <a:p>
            <a:pPr algn="ctr">
              <a:spcBef>
                <a:spcPts val="0"/>
              </a:spcBef>
              <a:buNone/>
              <a:defRPr/>
            </a:pPr>
            <a:r>
              <a:rPr lang="es-ES_tradnl" sz="1600" dirty="0">
                <a:solidFill>
                  <a:schemeClr val="tx1"/>
                </a:solidFill>
                <a:latin typeface="+mn-lt"/>
                <a:ea typeface="MS PGothic" pitchFamily="34" charset="-128"/>
              </a:rPr>
              <a:t>1.2</a:t>
            </a:r>
          </a:p>
        </p:txBody>
      </p:sp>
      <p:cxnSp>
        <p:nvCxnSpPr>
          <p:cNvPr id="14" name="Elbow Connector 13" descr="Codo que conecta el subresultado 1.1 al resultado 1."/>
          <p:cNvCxnSpPr>
            <a:cxnSpLocks/>
            <a:stCxn id="71689" idx="0"/>
            <a:endCxn id="71692" idx="2"/>
          </p:cNvCxnSpPr>
          <p:nvPr/>
        </p:nvCxnSpPr>
        <p:spPr>
          <a:xfrm rot="5400000" flipH="1" flipV="1">
            <a:off x="8438522" y="3781463"/>
            <a:ext cx="725487" cy="51637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6" name="Elbow Connector 15" descr="Codo que conecta el subresultado 1.2 al resultado 1."/>
          <p:cNvCxnSpPr>
            <a:cxnSpLocks/>
            <a:stCxn id="71694" idx="0"/>
            <a:endCxn id="71692" idx="2"/>
          </p:cNvCxnSpPr>
          <p:nvPr/>
        </p:nvCxnSpPr>
        <p:spPr>
          <a:xfrm rot="16200000" flipV="1">
            <a:off x="9037825" y="3698535"/>
            <a:ext cx="725487" cy="68223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71692" name="Rectangle 6" descr="Resultado 1"/>
          <p:cNvSpPr>
            <a:spLocks noChangeArrowheads="1"/>
          </p:cNvSpPr>
          <p:nvPr/>
        </p:nvSpPr>
        <p:spPr bwMode="auto">
          <a:xfrm>
            <a:off x="8315358" y="2876806"/>
            <a:ext cx="1488190" cy="8001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ES_tradnl" sz="1600" dirty="0">
                <a:solidFill>
                  <a:schemeClr val="tx1"/>
                </a:solidFill>
                <a:latin typeface="+mn-lt"/>
                <a:ea typeface="MS PGothic" pitchFamily="34" charset="-128"/>
              </a:rPr>
              <a:t> Resultado 1</a:t>
            </a:r>
          </a:p>
        </p:txBody>
      </p:sp>
      <p:sp>
        <p:nvSpPr>
          <p:cNvPr id="71688" name="Rectangle 7" descr="Sub &#10;Resultado &#10;2.1&#10;"/>
          <p:cNvSpPr>
            <a:spLocks noChangeArrowheads="1"/>
          </p:cNvSpPr>
          <p:nvPr/>
        </p:nvSpPr>
        <p:spPr bwMode="auto">
          <a:xfrm>
            <a:off x="10802399" y="4402393"/>
            <a:ext cx="1025725"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ES_tradnl" sz="1600" dirty="0">
                <a:solidFill>
                  <a:schemeClr val="tx1"/>
                </a:solidFill>
                <a:latin typeface="+mn-lt"/>
                <a:ea typeface="MS PGothic" pitchFamily="34" charset="-128"/>
              </a:rPr>
              <a:t>Sub </a:t>
            </a:r>
          </a:p>
          <a:p>
            <a:pPr algn="ctr">
              <a:spcBef>
                <a:spcPts val="0"/>
              </a:spcBef>
              <a:buNone/>
              <a:defRPr/>
            </a:pPr>
            <a:r>
              <a:rPr lang="es-ES_tradnl" sz="1600" dirty="0">
                <a:solidFill>
                  <a:schemeClr val="tx1"/>
                </a:solidFill>
                <a:latin typeface="+mn-lt"/>
                <a:ea typeface="MS PGothic" pitchFamily="34" charset="-128"/>
              </a:rPr>
              <a:t>Resultado </a:t>
            </a:r>
          </a:p>
          <a:p>
            <a:pPr algn="ctr">
              <a:spcBef>
                <a:spcPts val="0"/>
              </a:spcBef>
              <a:buNone/>
              <a:defRPr/>
            </a:pPr>
            <a:r>
              <a:rPr lang="es-ES_tradnl" sz="1600" dirty="0">
                <a:solidFill>
                  <a:schemeClr val="tx1"/>
                </a:solidFill>
                <a:latin typeface="+mn-lt"/>
                <a:ea typeface="MS PGothic" pitchFamily="34" charset="-128"/>
              </a:rPr>
              <a:t>2.1</a:t>
            </a:r>
          </a:p>
        </p:txBody>
      </p:sp>
      <p:cxnSp>
        <p:nvCxnSpPr>
          <p:cNvPr id="17" name="Elbow Connector 16" descr="Flecha que conecta el subresultado 2.1 al resultado 2."/>
          <p:cNvCxnSpPr>
            <a:cxnSpLocks/>
            <a:stCxn id="71688" idx="0"/>
            <a:endCxn id="71687" idx="2"/>
          </p:cNvCxnSpPr>
          <p:nvPr/>
        </p:nvCxnSpPr>
        <p:spPr>
          <a:xfrm rot="5400000" flipH="1" flipV="1">
            <a:off x="10963567" y="4050698"/>
            <a:ext cx="703390" cy="1270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71687" name="Rectangle 6" descr="Resultado 2&#10;"/>
          <p:cNvSpPr>
            <a:spLocks noChangeArrowheads="1"/>
          </p:cNvSpPr>
          <p:nvPr/>
        </p:nvSpPr>
        <p:spPr bwMode="auto">
          <a:xfrm>
            <a:off x="10596166" y="2898903"/>
            <a:ext cx="1438191" cy="8001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ES_tradnl" sz="1600" dirty="0">
                <a:solidFill>
                  <a:schemeClr val="tx1"/>
                </a:solidFill>
                <a:latin typeface="+mn-lt"/>
                <a:ea typeface="MS PGothic" pitchFamily="34" charset="-128"/>
              </a:rPr>
              <a:t>Resultado 2</a:t>
            </a:r>
          </a:p>
        </p:txBody>
      </p:sp>
      <p:cxnSp>
        <p:nvCxnSpPr>
          <p:cNvPr id="11" name="AutoShape 9" descr="Codo que conecta el resultado 1 al objetivo."/>
          <p:cNvCxnSpPr>
            <a:cxnSpLocks noChangeShapeType="1"/>
            <a:stCxn id="71692" idx="0"/>
            <a:endCxn id="71686" idx="2"/>
          </p:cNvCxnSpPr>
          <p:nvPr/>
        </p:nvCxnSpPr>
        <p:spPr bwMode="auto">
          <a:xfrm rot="5400000" flipH="1" flipV="1">
            <a:off x="9331378" y="1977819"/>
            <a:ext cx="627063" cy="1170913"/>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12" name="AutoShape 10" descr="Codo que conecta el resultado 2 al objetivo."/>
          <p:cNvCxnSpPr>
            <a:cxnSpLocks noChangeShapeType="1"/>
            <a:stCxn id="71686" idx="2"/>
            <a:endCxn id="71687" idx="0"/>
          </p:cNvCxnSpPr>
          <p:nvPr/>
        </p:nvCxnSpPr>
        <p:spPr bwMode="auto">
          <a:xfrm rot="16200000" flipH="1">
            <a:off x="10448234" y="2031875"/>
            <a:ext cx="649160" cy="1084896"/>
          </a:xfrm>
          <a:prstGeom prst="bentConnector3">
            <a:avLst>
              <a:gd name="adj1" fmla="val 50000"/>
            </a:avLst>
          </a:prstGeom>
          <a:ln>
            <a:headEnd/>
            <a:tailEnd/>
          </a:ln>
        </p:spPr>
        <p:style>
          <a:lnRef idx="2">
            <a:schemeClr val="dk1"/>
          </a:lnRef>
          <a:fillRef idx="0">
            <a:schemeClr val="dk1"/>
          </a:fillRef>
          <a:effectRef idx="1">
            <a:schemeClr val="dk1"/>
          </a:effectRef>
          <a:fontRef idx="minor">
            <a:schemeClr val="tx1"/>
          </a:fontRef>
        </p:style>
      </p:cxnSp>
      <p:sp>
        <p:nvSpPr>
          <p:cNvPr id="71686" name="Rectangle 4" descr="Objetivo del &#10;Proyecto&#10;"/>
          <p:cNvSpPr>
            <a:spLocks noChangeArrowheads="1"/>
          </p:cNvSpPr>
          <p:nvPr/>
        </p:nvSpPr>
        <p:spPr bwMode="auto">
          <a:xfrm>
            <a:off x="9289210" y="1506793"/>
            <a:ext cx="1882312" cy="74295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ES_tradnl" sz="1600" dirty="0">
                <a:solidFill>
                  <a:schemeClr val="tx1"/>
                </a:solidFill>
                <a:latin typeface="+mn-lt"/>
                <a:ea typeface="MS PGothic" pitchFamily="34" charset="-128"/>
              </a:rPr>
              <a:t>Objetivo del </a:t>
            </a:r>
          </a:p>
          <a:p>
            <a:pPr algn="ctr">
              <a:spcBef>
                <a:spcPts val="0"/>
              </a:spcBef>
              <a:buNone/>
              <a:defRPr/>
            </a:pPr>
            <a:r>
              <a:rPr lang="es-ES_tradnl" sz="1600" dirty="0">
                <a:solidFill>
                  <a:schemeClr val="tx1"/>
                </a:solidFill>
                <a:latin typeface="+mn-lt"/>
                <a:ea typeface="MS PGothic" pitchFamily="34" charset="-128"/>
              </a:rPr>
              <a:t>Proyecto</a:t>
            </a:r>
          </a:p>
        </p:txBody>
      </p:sp>
      <p:sp>
        <p:nvSpPr>
          <p:cNvPr id="19" name="Footer Placeholder 2">
            <a:extLst>
              <a:ext uri="{FF2B5EF4-FFF2-40B4-BE49-F238E27FC236}">
                <a16:creationId xmlns:a16="http://schemas.microsoft.com/office/drawing/2014/main" id="{9B54F9B8-3825-40B9-8632-6F6768009B30}"/>
              </a:ext>
            </a:extLst>
          </p:cNvPr>
          <p:cNvSpPr txBox="1">
            <a:spLocks/>
          </p:cNvSpPr>
          <p:nvPr/>
        </p:nvSpPr>
        <p:spPr>
          <a:xfrm>
            <a:off x="-34724" y="6776628"/>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8155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12" dur="500"/>
                                        <p:tgtEl>
                                          <p:spTgt spid="18">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15" dur="500"/>
                                        <p:tgtEl>
                                          <p:spTgt spid="1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1689"/>
                                        </p:tgtEl>
                                      </p:cBhvr>
                                    </p:animEffect>
                                    <p:animScale>
                                      <p:cBhvr>
                                        <p:cTn id="20" dur="250" autoRev="1" fill="hold"/>
                                        <p:tgtEl>
                                          <p:spTgt spid="71689"/>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71694"/>
                                        </p:tgtEl>
                                      </p:cBhvr>
                                    </p:animEffect>
                                    <p:animScale>
                                      <p:cBhvr>
                                        <p:cTn id="23" dur="250" autoRev="1" fill="hold"/>
                                        <p:tgtEl>
                                          <p:spTgt spid="71694"/>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71688"/>
                                        </p:tgtEl>
                                      </p:cBhvr>
                                    </p:animEffect>
                                    <p:animScale>
                                      <p:cBhvr>
                                        <p:cTn id="26" dur="250" autoRev="1" fill="hold"/>
                                        <p:tgtEl>
                                          <p:spTgt spid="7168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71692"/>
                                        </p:tgtEl>
                                      </p:cBhvr>
                                    </p:animEffect>
                                    <p:animScale>
                                      <p:cBhvr>
                                        <p:cTn id="31" dur="250" autoRev="1" fill="hold"/>
                                        <p:tgtEl>
                                          <p:spTgt spid="71692"/>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71687"/>
                                        </p:tgtEl>
                                      </p:cBhvr>
                                    </p:animEffect>
                                    <p:animScale>
                                      <p:cBhvr>
                                        <p:cTn id="34" dur="250" autoRev="1" fill="hold"/>
                                        <p:tgtEl>
                                          <p:spTgt spid="71687"/>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71686"/>
                                        </p:tgtEl>
                                      </p:cBhvr>
                                    </p:animEffect>
                                    <p:animScale>
                                      <p:cBhvr>
                                        <p:cTn id="39" dur="250" autoRev="1" fill="hold"/>
                                        <p:tgtEl>
                                          <p:spTgt spid="7168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44" dur="500"/>
                                        <p:tgtEl>
                                          <p:spTgt spid="1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8">
                                            <p:txEl>
                                              <p:pRg st="7" end="7"/>
                                            </p:txEl>
                                          </p:spTgt>
                                        </p:tgtEl>
                                        <p:attrNameLst>
                                          <p:attrName>style.visibility</p:attrName>
                                        </p:attrNameLst>
                                      </p:cBhvr>
                                      <p:to>
                                        <p:strVal val="visible"/>
                                      </p:to>
                                    </p:set>
                                    <p:animEffect transition="in" filter="randombar(horizontal)">
                                      <p:cBhvr>
                                        <p:cTn id="49" dur="500"/>
                                        <p:tgtEl>
                                          <p:spTgt spid="18">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8">
                                            <p:txEl>
                                              <p:pRg st="9" end="9"/>
                                            </p:txEl>
                                          </p:spTgt>
                                        </p:tgtEl>
                                        <p:attrNameLst>
                                          <p:attrName>style.visibility</p:attrName>
                                        </p:attrNameLst>
                                      </p:cBhvr>
                                      <p:to>
                                        <p:strVal val="visible"/>
                                      </p:to>
                                    </p:set>
                                    <p:animEffect transition="in" filter="randombar(horizontal)">
                                      <p:cBhvr>
                                        <p:cTn id="54" dur="500"/>
                                        <p:tgtEl>
                                          <p:spTgt spid="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animBg="1"/>
      <p:bldP spid="71694" grpId="0" animBg="1"/>
      <p:bldP spid="71692" grpId="0" animBg="1"/>
      <p:bldP spid="71688" grpId="0" animBg="1"/>
      <p:bldP spid="71687" grpId="0" animBg="1"/>
      <p:bldP spid="7168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Diapositiva 60: Ejercicio 5: Brecha Causal (Ejemplo)"/>
          <p:cNvSpPr txBox="1">
            <a:spLocks noGrp="1" noChangeArrowheads="1"/>
          </p:cNvSpPr>
          <p:nvPr>
            <p:ph type="title" idx="4294967295"/>
          </p:nvPr>
        </p:nvSpPr>
        <p:spPr bwMode="auto">
          <a:xfrm>
            <a:off x="617093" y="43118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Ejercicio 5: Brecha Causal (Ejemplo)</a:t>
            </a:r>
          </a:p>
        </p:txBody>
      </p:sp>
      <p:sp>
        <p:nvSpPr>
          <p:cNvPr id="65548" name="Rectangle 2" descr="¿Cuál es la &quot;brecha&quot; en este vínculo causal?&#10;"/>
          <p:cNvSpPr txBox="1">
            <a:spLocks noChangeArrowheads="1"/>
          </p:cNvSpPr>
          <p:nvPr/>
        </p:nvSpPr>
        <p:spPr bwMode="auto">
          <a:xfrm>
            <a:off x="464693" y="1083960"/>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s-ES_tradnl" sz="3200" kern="0" dirty="0">
                <a:ln w="12700">
                  <a:solidFill>
                    <a:schemeClr val="tx2"/>
                  </a:solidFill>
                </a:ln>
                <a:latin typeface="+mj-lt"/>
                <a:ea typeface="+mj-ea"/>
                <a:cs typeface="+mj-cs"/>
              </a:rPr>
              <a:t>¿Cuál es la "brecha" en este vínculo causal?</a:t>
            </a:r>
          </a:p>
        </p:txBody>
      </p:sp>
      <p:sp>
        <p:nvSpPr>
          <p:cNvPr id="13" name="Text Box 5" descr="Incremento en el levantamiento  de datos y la presentación de informes  estadísticos laborales a nivel local y nacional&#10;">
            <a:extLst>
              <a:ext uri="{FF2B5EF4-FFF2-40B4-BE49-F238E27FC236}">
                <a16:creationId xmlns:a16="http://schemas.microsoft.com/office/drawing/2014/main" id="{52EA7FDF-0B57-4F63-955C-16C496110F5B}"/>
              </a:ext>
            </a:extLst>
          </p:cNvPr>
          <p:cNvSpPr txBox="1">
            <a:spLocks noChangeArrowheads="1"/>
          </p:cNvSpPr>
          <p:nvPr/>
        </p:nvSpPr>
        <p:spPr bwMode="auto">
          <a:xfrm>
            <a:off x="3982492" y="4370329"/>
            <a:ext cx="4034103" cy="193899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_tradnl" altLang="en-US" sz="2400" b="1" dirty="0">
                <a:solidFill>
                  <a:schemeClr val="bg1"/>
                </a:solidFill>
                <a:latin typeface="+mn-lt"/>
              </a:rPr>
              <a:t>Incremento en el levantamiento  de datos y la presentación de informes  estadísticos laborales a nivel local y nacional</a:t>
            </a:r>
          </a:p>
        </p:txBody>
      </p:sp>
      <p:sp>
        <p:nvSpPr>
          <p:cNvPr id="3" name="Rectangle 2" descr="Funcionarios gubernamentales locales y nacionales incrementan el uso de las estadísticas laborales&#10;">
            <a:extLst>
              <a:ext uri="{FF2B5EF4-FFF2-40B4-BE49-F238E27FC236}">
                <a16:creationId xmlns:a16="http://schemas.microsoft.com/office/drawing/2014/main" id="{A1248F8D-B0AF-4ED8-9465-1C2B258D3D47}"/>
              </a:ext>
            </a:extLst>
          </p:cNvPr>
          <p:cNvSpPr/>
          <p:nvPr/>
        </p:nvSpPr>
        <p:spPr>
          <a:xfrm>
            <a:off x="8224168" y="3615070"/>
            <a:ext cx="3853532" cy="17811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sz="2400" dirty="0"/>
              <a:t>Funcionarios gubernamentales locales y nacionales incrementan el uso de las estadísticas laborales</a:t>
            </a:r>
          </a:p>
        </p:txBody>
      </p:sp>
      <p:sp>
        <p:nvSpPr>
          <p:cNvPr id="4" name="Arrow: Right 3">
            <a:extLst>
              <a:ext uri="{FF2B5EF4-FFF2-40B4-BE49-F238E27FC236}">
                <a16:creationId xmlns:a16="http://schemas.microsoft.com/office/drawing/2014/main" id="{CA393905-2D48-49D0-98E2-0CC85B04EF3F}"/>
              </a:ext>
              <a:ext uri="{C183D7F6-B498-43B3-948B-1728B52AA6E4}">
                <adec:decorative xmlns:adec="http://schemas.microsoft.com/office/drawing/2017/decorative" val="1"/>
              </a:ext>
            </a:extLst>
          </p:cNvPr>
          <p:cNvSpPr/>
          <p:nvPr/>
        </p:nvSpPr>
        <p:spPr>
          <a:xfrm rot="10800000">
            <a:off x="6181844" y="3736373"/>
            <a:ext cx="2042324" cy="4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14" name="Straight Arrow Connector 13">
            <a:extLst>
              <a:ext uri="{FF2B5EF4-FFF2-40B4-BE49-F238E27FC236}">
                <a16:creationId xmlns:a16="http://schemas.microsoft.com/office/drawing/2014/main" id="{80D4D545-ACF0-4274-AC0A-EEABBFF97009}"/>
              </a:ext>
              <a:ext uri="{C183D7F6-B498-43B3-948B-1728B52AA6E4}">
                <adec:decorative xmlns:adec="http://schemas.microsoft.com/office/drawing/2017/decorative" val="1"/>
              </a:ext>
            </a:extLst>
          </p:cNvPr>
          <p:cNvCxnSpPr>
            <a:cxnSpLocks/>
            <a:stCxn id="13" idx="0"/>
            <a:endCxn id="12" idx="2"/>
          </p:cNvCxnSpPr>
          <p:nvPr/>
        </p:nvCxnSpPr>
        <p:spPr>
          <a:xfrm flipH="1" flipV="1">
            <a:off x="5986907" y="3404266"/>
            <a:ext cx="12637" cy="966063"/>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 name="Text Box 3" descr="Funcionarios gubernamentales locales y nacionales mejoran la toma de decisiones basados en evidencia sobre la planificación y las regulaciones de los derechos laborales&#10;">
            <a:extLst>
              <a:ext uri="{FF2B5EF4-FFF2-40B4-BE49-F238E27FC236}">
                <a16:creationId xmlns:a16="http://schemas.microsoft.com/office/drawing/2014/main" id="{0B53BAE3-8D4B-49E6-B548-CE8503F367E6}"/>
              </a:ext>
            </a:extLst>
          </p:cNvPr>
          <p:cNvSpPr txBox="1">
            <a:spLocks noChangeArrowheads="1"/>
          </p:cNvSpPr>
          <p:nvPr/>
        </p:nvSpPr>
        <p:spPr bwMode="auto">
          <a:xfrm>
            <a:off x="2964307" y="1834606"/>
            <a:ext cx="6045200"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s-ES_tradnl" altLang="en-US" sz="2400" b="1" dirty="0">
                <a:solidFill>
                  <a:schemeClr val="bg1"/>
                </a:solidFill>
                <a:latin typeface="+mn-lt"/>
              </a:rPr>
              <a:t>Funcionarios gubernamentales locales y nacionales mejoran la toma de decisiones basados en evidencia sobre la planificación y las regulaciones de los derechos laborales</a:t>
            </a:r>
          </a:p>
        </p:txBody>
      </p:sp>
      <p:sp>
        <p:nvSpPr>
          <p:cNvPr id="8" name="Footer Placeholder 2">
            <a:extLst>
              <a:ext uri="{FF2B5EF4-FFF2-40B4-BE49-F238E27FC236}">
                <a16:creationId xmlns:a16="http://schemas.microsoft.com/office/drawing/2014/main" id="{898AB7AA-943A-4199-B881-A33F641E3AEE}"/>
              </a:ext>
            </a:extLst>
          </p:cNvPr>
          <p:cNvSpPr txBox="1">
            <a:spLocks/>
          </p:cNvSpPr>
          <p:nvPr/>
        </p:nvSpPr>
        <p:spPr>
          <a:xfrm>
            <a:off x="0" y="6359677"/>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664092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61: Supuestos Críticos">
            <a:extLst>
              <a:ext uri="{FF2B5EF4-FFF2-40B4-BE49-F238E27FC236}">
                <a16:creationId xmlns:a16="http://schemas.microsoft.com/office/drawing/2014/main" id="{66473CA8-C9CC-486D-8C57-50BC5B7F5EA9}"/>
              </a:ext>
            </a:extLst>
          </p:cNvPr>
          <p:cNvSpPr>
            <a:spLocks noGrp="1"/>
          </p:cNvSpPr>
          <p:nvPr>
            <p:ph type="title"/>
          </p:nvPr>
        </p:nvSpPr>
        <p:spPr>
          <a:xfrm>
            <a:off x="2819400" y="2149587"/>
            <a:ext cx="7834745" cy="1325563"/>
          </a:xfrm>
        </p:spPr>
        <p:txBody>
          <a:bodyPr>
            <a:normAutofit/>
          </a:bodyPr>
          <a:lstStyle/>
          <a:p>
            <a:r>
              <a:rPr lang="es-SV" sz="6000" dirty="0"/>
              <a:t>Supuestos Críticos</a:t>
            </a:r>
            <a:endParaRPr lang="es-ES_tradnl" sz="6000" dirty="0"/>
          </a:p>
        </p:txBody>
      </p:sp>
      <p:sp>
        <p:nvSpPr>
          <p:cNvPr id="3" name="Footer Placeholder 2">
            <a:extLst>
              <a:ext uri="{FF2B5EF4-FFF2-40B4-BE49-F238E27FC236}">
                <a16:creationId xmlns:a16="http://schemas.microsoft.com/office/drawing/2014/main" id="{FCD2DBC7-74D4-4CB7-A907-DE63D5DC55F9}"/>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657939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01" name="Rectangle 2" descr="Diapositiva 62: Supuestos Críticos(SC) y Riesgos"/>
          <p:cNvSpPr txBox="1">
            <a:spLocks noGrp="1" noChangeArrowheads="1"/>
          </p:cNvSpPr>
          <p:nvPr>
            <p:ph type="title" idx="4294967295"/>
          </p:nvPr>
        </p:nvSpPr>
        <p:spPr bwMode="auto">
          <a:xfrm>
            <a:off x="443286" y="463855"/>
            <a:ext cx="9601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SV" sz="4400" b="0" i="0" u="none" strike="noStrike" kern="1200" cap="none" spc="0" normalizeH="0" baseline="0" noProof="0" dirty="0">
                <a:ln>
                  <a:noFill/>
                </a:ln>
                <a:solidFill>
                  <a:schemeClr val="accent2"/>
                </a:solidFill>
                <a:effectLst/>
                <a:uLnTx/>
                <a:uFillTx/>
                <a:latin typeface="+mj-lt"/>
                <a:ea typeface="+mj-ea"/>
                <a:cs typeface="+mj-cs"/>
              </a:rPr>
              <a:t>Supuestos Críticos</a:t>
            </a: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(SC) y Riesgos</a:t>
            </a:r>
          </a:p>
        </p:txBody>
      </p:sp>
      <p:sp>
        <p:nvSpPr>
          <p:cNvPr id="21" name="TextBox 20" descr="Existe una relación inversa entre los supuestos y los riesgos&#10;">
            <a:extLst>
              <a:ext uri="{FF2B5EF4-FFF2-40B4-BE49-F238E27FC236}">
                <a16:creationId xmlns:a16="http://schemas.microsoft.com/office/drawing/2014/main" id="{144FE4AF-CDBF-4438-BE8C-1469BBC2B0C5}"/>
              </a:ext>
            </a:extLst>
          </p:cNvPr>
          <p:cNvSpPr txBox="1"/>
          <p:nvPr/>
        </p:nvSpPr>
        <p:spPr>
          <a:xfrm>
            <a:off x="516041" y="1120361"/>
            <a:ext cx="6928944" cy="954107"/>
          </a:xfrm>
          <a:prstGeom prst="rect">
            <a:avLst/>
          </a:prstGeom>
          <a:noFill/>
        </p:spPr>
        <p:txBody>
          <a:bodyPr wrap="square">
            <a:spAutoFit/>
          </a:bodyPr>
          <a:lstStyle/>
          <a:p>
            <a:pPr>
              <a:buClr>
                <a:srgbClr val="000090"/>
              </a:buClr>
            </a:pPr>
            <a:r>
              <a:rPr lang="es-ES_tradnl" sz="2800" b="1" dirty="0"/>
              <a:t>Existe una relación inversa entre los supuestos y los riesgos</a:t>
            </a:r>
          </a:p>
        </p:txBody>
      </p:sp>
      <p:sp>
        <p:nvSpPr>
          <p:cNvPr id="67587" name="Rectangle 3" descr="Los supuestos críticos son condiciones externas necesarias para el éxito, sobre las cuales las entidades que ejecutan el proyecto tienen poco o ningún control. &#10;Los riesgos son eventos/situaciones de incertidumbre que podrían obstaculizar el cambio si se manifiestan.&#10;Los supuestos definen los riesgos intrínsecos de la hipótesis que vincula los resultados a la estrategia.&#10;"/>
          <p:cNvSpPr>
            <a:spLocks noGrp="1" noChangeArrowheads="1"/>
          </p:cNvSpPr>
          <p:nvPr>
            <p:ph idx="1"/>
          </p:nvPr>
        </p:nvSpPr>
        <p:spPr>
          <a:xfrm>
            <a:off x="587804" y="2271260"/>
            <a:ext cx="7089676" cy="3726181"/>
          </a:xfrm>
        </p:spPr>
        <p:txBody>
          <a:bodyPr>
            <a:normAutofit fontScale="92500" lnSpcReduction="10000"/>
          </a:bodyPr>
          <a:lstStyle/>
          <a:p>
            <a:pPr>
              <a:buClr>
                <a:srgbClr val="000090"/>
              </a:buClr>
            </a:pPr>
            <a:r>
              <a:rPr lang="es-ES_tradnl" altLang="en-US" dirty="0"/>
              <a:t>Los supuestos </a:t>
            </a:r>
            <a:r>
              <a:rPr lang="es-ES_tradnl" altLang="en-US" dirty="0" err="1"/>
              <a:t>cr</a:t>
            </a:r>
            <a:r>
              <a:rPr lang="es-SV" dirty="0"/>
              <a:t>í</a:t>
            </a:r>
            <a:r>
              <a:rPr lang="es-ES_tradnl" altLang="en-US" dirty="0"/>
              <a:t>ticos son condiciones externas necesarias para el éxito, sobre las cuales las entidades que ejecutan el proyecto tienen poco o ningún control. </a:t>
            </a:r>
          </a:p>
          <a:p>
            <a:pPr eaLnBrk="1" hangingPunct="1">
              <a:lnSpc>
                <a:spcPct val="90000"/>
              </a:lnSpc>
              <a:buClr>
                <a:srgbClr val="000090"/>
              </a:buClr>
            </a:pPr>
            <a:r>
              <a:rPr lang="es-ES_tradnl" altLang="en-US" dirty="0"/>
              <a:t>Los riesgos son eventos/situaciones de incertidumbre que podrían obstaculizar el cambio si se manifiestan.</a:t>
            </a:r>
          </a:p>
          <a:p>
            <a:pPr eaLnBrk="1" hangingPunct="1">
              <a:lnSpc>
                <a:spcPct val="90000"/>
              </a:lnSpc>
              <a:buClr>
                <a:srgbClr val="000090"/>
              </a:buClr>
            </a:pPr>
            <a:r>
              <a:rPr lang="es-ES_tradnl" altLang="en-US" dirty="0"/>
              <a:t>Los supuestos definen los riesgos intrínsecos de la hipótesis que vincula los resultados a la estrategia.</a:t>
            </a:r>
            <a:endParaRPr lang="es-ES_tradnl" altLang="en-US" sz="2400" dirty="0"/>
          </a:p>
        </p:txBody>
      </p:sp>
      <p:grpSp>
        <p:nvGrpSpPr>
          <p:cNvPr id="31" name="Group 4" descr="Marco de resultados que muestra un objetivo con los resultados y subresultados que lo sustentan, y los supuestos críticos que definen los riesgos intrínsecos de la hipótesis que vincula los resultados de la estrategia.&#10;&#10;&#10;"/>
          <p:cNvGrpSpPr>
            <a:grpSpLocks/>
          </p:cNvGrpSpPr>
          <p:nvPr/>
        </p:nvGrpSpPr>
        <p:grpSpPr bwMode="auto">
          <a:xfrm>
            <a:off x="8019393" y="1034892"/>
            <a:ext cx="3813650" cy="4374901"/>
            <a:chOff x="3864" y="1084"/>
            <a:chExt cx="1740" cy="2552"/>
          </a:xfrm>
        </p:grpSpPr>
        <p:sp>
          <p:nvSpPr>
            <p:cNvPr id="32" name="Rectangle 5" descr="Objetivo del Proyecto"/>
            <p:cNvSpPr>
              <a:spLocks noChangeArrowheads="1"/>
            </p:cNvSpPr>
            <p:nvPr/>
          </p:nvSpPr>
          <p:spPr bwMode="auto">
            <a:xfrm>
              <a:off x="4188" y="1084"/>
              <a:ext cx="648" cy="69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2400" b="1" dirty="0">
                  <a:solidFill>
                    <a:schemeClr val="bg1"/>
                  </a:solidFill>
                  <a:latin typeface="+mn-lt"/>
                </a:rPr>
                <a:t>Objetivo </a:t>
              </a:r>
            </a:p>
            <a:p>
              <a:pPr algn="ctr">
                <a:spcBef>
                  <a:spcPts val="600"/>
                </a:spcBef>
              </a:pPr>
              <a:r>
                <a:rPr lang="en-US" altLang="en-US" sz="2400" b="1" dirty="0">
                  <a:solidFill>
                    <a:schemeClr val="bg1"/>
                  </a:solidFill>
                  <a:latin typeface="+mn-lt"/>
                </a:rPr>
                <a:t>del </a:t>
              </a:r>
            </a:p>
            <a:p>
              <a:pPr algn="ctr">
                <a:spcBef>
                  <a:spcPts val="600"/>
                </a:spcBef>
              </a:pPr>
              <a:r>
                <a:rPr lang="en-US" altLang="en-US" sz="2400" b="1" dirty="0">
                  <a:solidFill>
                    <a:schemeClr val="bg1"/>
                  </a:solidFill>
                  <a:latin typeface="+mn-lt"/>
                </a:rPr>
                <a:t>Proyecto</a:t>
              </a:r>
            </a:p>
          </p:txBody>
        </p:sp>
        <p:sp>
          <p:nvSpPr>
            <p:cNvPr id="33" name="Rectangle 6" descr="Resultado&#10;"/>
            <p:cNvSpPr>
              <a:spLocks noChangeArrowheads="1"/>
            </p:cNvSpPr>
            <p:nvPr/>
          </p:nvSpPr>
          <p:spPr bwMode="auto">
            <a:xfrm>
              <a:off x="3864" y="217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s-CO" altLang="en-US" sz="1900" b="1" dirty="0">
                  <a:solidFill>
                    <a:schemeClr val="bg1"/>
                  </a:solidFill>
                  <a:latin typeface="+mn-lt"/>
                </a:rPr>
                <a:t>Resultado</a:t>
              </a:r>
            </a:p>
          </p:txBody>
        </p:sp>
        <p:sp>
          <p:nvSpPr>
            <p:cNvPr id="34" name="Rectangle 7" descr="Resultado&#10;"/>
            <p:cNvSpPr>
              <a:spLocks noChangeArrowheads="1"/>
            </p:cNvSpPr>
            <p:nvPr/>
          </p:nvSpPr>
          <p:spPr bwMode="auto">
            <a:xfrm>
              <a:off x="4716" y="217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s-CO" altLang="en-US" sz="1900" b="1" dirty="0">
                  <a:solidFill>
                    <a:schemeClr val="bg1"/>
                  </a:solidFill>
                  <a:latin typeface="+mn-lt"/>
                </a:rPr>
                <a:t>Resultado</a:t>
              </a:r>
            </a:p>
          </p:txBody>
        </p:sp>
        <p:sp>
          <p:nvSpPr>
            <p:cNvPr id="35" name="Rectangle 8" descr="Sub &#10;resultado&#10;"/>
            <p:cNvSpPr>
              <a:spLocks noChangeArrowheads="1"/>
            </p:cNvSpPr>
            <p:nvPr/>
          </p:nvSpPr>
          <p:spPr bwMode="auto">
            <a:xfrm>
              <a:off x="4956" y="313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a:solidFill>
                    <a:schemeClr val="bg1"/>
                  </a:solidFill>
                  <a:latin typeface="+mn-lt"/>
                </a:rPr>
                <a:t>Sub </a:t>
              </a:r>
            </a:p>
            <a:p>
              <a:pPr algn="ctr">
                <a:spcBef>
                  <a:spcPts val="600"/>
                </a:spcBef>
              </a:pPr>
              <a:r>
                <a:rPr lang="es-CO" altLang="en-US" sz="1900" b="1" dirty="0">
                  <a:solidFill>
                    <a:schemeClr val="bg1"/>
                  </a:solidFill>
                  <a:latin typeface="+mn-lt"/>
                </a:rPr>
                <a:t>resultado</a:t>
              </a:r>
            </a:p>
          </p:txBody>
        </p:sp>
        <p:sp>
          <p:nvSpPr>
            <p:cNvPr id="36" name="Rectangle 9" descr="Sub &#10;resultado&#10;"/>
            <p:cNvSpPr>
              <a:spLocks noChangeArrowheads="1"/>
            </p:cNvSpPr>
            <p:nvPr/>
          </p:nvSpPr>
          <p:spPr bwMode="auto">
            <a:xfrm>
              <a:off x="3948" y="313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a:solidFill>
                    <a:schemeClr val="bg1"/>
                  </a:solidFill>
                  <a:latin typeface="+mn-lt"/>
                </a:rPr>
                <a:t>Sub </a:t>
              </a:r>
            </a:p>
            <a:p>
              <a:pPr algn="ctr">
                <a:spcBef>
                  <a:spcPts val="600"/>
                </a:spcBef>
              </a:pPr>
              <a:r>
                <a:rPr lang="es-CO" altLang="en-US" sz="1900" b="1" dirty="0">
                  <a:solidFill>
                    <a:schemeClr val="bg1"/>
                  </a:solidFill>
                  <a:latin typeface="+mn-lt"/>
                </a:rPr>
                <a:t>resultado</a:t>
              </a:r>
            </a:p>
          </p:txBody>
        </p:sp>
        <p:cxnSp>
          <p:nvCxnSpPr>
            <p:cNvPr id="37" name="AutoShape 10">
              <a:extLst>
                <a:ext uri="{C183D7F6-B498-43B3-948B-1728B52AA6E4}">
                  <adec:decorative xmlns:adec="http://schemas.microsoft.com/office/drawing/2017/decorative" val="1"/>
                </a:ext>
              </a:extLst>
            </p:cNvPr>
            <p:cNvCxnSpPr>
              <a:cxnSpLocks noChangeShapeType="1"/>
              <a:stCxn id="33" idx="0"/>
              <a:endCxn id="32" idx="2"/>
            </p:cNvCxnSpPr>
            <p:nvPr/>
          </p:nvCxnSpPr>
          <p:spPr bwMode="auto">
            <a:xfrm rot="5400000" flipH="1" flipV="1">
              <a:off x="4131" y="1791"/>
              <a:ext cx="396" cy="366"/>
            </a:xfrm>
            <a:prstGeom prst="bentConnector3">
              <a:avLst>
                <a:gd name="adj1" fmla="val 50000"/>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8" name="AutoShape 11">
              <a:extLst>
                <a:ext uri="{C183D7F6-B498-43B3-948B-1728B52AA6E4}">
                  <adec:decorative xmlns:adec="http://schemas.microsoft.com/office/drawing/2017/decorative" val="1"/>
                </a:ext>
              </a:extLst>
            </p:cNvPr>
            <p:cNvCxnSpPr>
              <a:cxnSpLocks noChangeShapeType="1"/>
              <a:stCxn id="32" idx="2"/>
              <a:endCxn id="34" idx="0"/>
            </p:cNvCxnSpPr>
            <p:nvPr/>
          </p:nvCxnSpPr>
          <p:spPr bwMode="auto">
            <a:xfrm rot="16200000" flipH="1">
              <a:off x="4557" y="1731"/>
              <a:ext cx="396" cy="486"/>
            </a:xfrm>
            <a:prstGeom prst="bentConnector3">
              <a:avLst>
                <a:gd name="adj1" fmla="val 50000"/>
              </a:avLst>
            </a:prstGeom>
            <a:ln>
              <a:headEnd/>
              <a:tailEnd/>
            </a:ln>
          </p:spPr>
          <p:style>
            <a:lnRef idx="1">
              <a:schemeClr val="accent1"/>
            </a:lnRef>
            <a:fillRef idx="2">
              <a:schemeClr val="accent1"/>
            </a:fillRef>
            <a:effectRef idx="1">
              <a:schemeClr val="accent1"/>
            </a:effectRef>
            <a:fontRef idx="minor">
              <a:schemeClr val="dk1"/>
            </a:fontRef>
          </p:style>
        </p:cxnSp>
        <p:cxnSp>
          <p:nvCxnSpPr>
            <p:cNvPr id="39" name="AutoShape 12">
              <a:extLst>
                <a:ext uri="{C183D7F6-B498-43B3-948B-1728B52AA6E4}">
                  <adec:decorative xmlns:adec="http://schemas.microsoft.com/office/drawing/2017/decorative" val="1"/>
                </a:ext>
              </a:extLst>
            </p:cNvPr>
            <p:cNvCxnSpPr>
              <a:cxnSpLocks noChangeShapeType="1"/>
              <a:stCxn id="36" idx="0"/>
              <a:endCxn id="35" idx="0"/>
            </p:cNvCxnSpPr>
            <p:nvPr/>
          </p:nvCxnSpPr>
          <p:spPr bwMode="auto">
            <a:xfrm rot="5400000" flipV="1">
              <a:off x="4733" y="2629"/>
              <a:ext cx="1" cy="1008"/>
            </a:xfrm>
            <a:prstGeom prst="bentConnector3">
              <a:avLst>
                <a:gd name="adj1" fmla="val -14400005"/>
              </a:avLst>
            </a:prstGeom>
            <a:ln>
              <a:headEnd/>
              <a:tailEnd/>
            </a:ln>
          </p:spPr>
          <p:style>
            <a:lnRef idx="1">
              <a:schemeClr val="accent1"/>
            </a:lnRef>
            <a:fillRef idx="2">
              <a:schemeClr val="accent1"/>
            </a:fillRef>
            <a:effectRef idx="1">
              <a:schemeClr val="accent1"/>
            </a:effectRef>
            <a:fontRef idx="minor">
              <a:schemeClr val="dk1"/>
            </a:fontRef>
          </p:style>
        </p:cxnSp>
        <p:sp>
          <p:nvSpPr>
            <p:cNvPr id="40" name="Line 13"/>
            <p:cNvSpPr>
              <a:spLocks noChangeShapeType="1"/>
            </p:cNvSpPr>
            <p:nvPr/>
          </p:nvSpPr>
          <p:spPr bwMode="auto">
            <a:xfrm flipV="1">
              <a:off x="4992" y="2676"/>
              <a:ext cx="0" cy="3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dirty="0">
                <a:solidFill>
                  <a:schemeClr val="tx1"/>
                </a:solidFill>
              </a:endParaRPr>
            </a:p>
          </p:txBody>
        </p:sp>
        <p:sp>
          <p:nvSpPr>
            <p:cNvPr id="41" name="Oval 14" descr="SCs&#10;"/>
            <p:cNvSpPr>
              <a:spLocks noChangeArrowheads="1"/>
            </p:cNvSpPr>
            <p:nvPr/>
          </p:nvSpPr>
          <p:spPr bwMode="auto">
            <a:xfrm>
              <a:off x="5196" y="1524"/>
              <a:ext cx="408" cy="43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chemeClr val="bg1"/>
                  </a:solidFill>
                  <a:latin typeface="+mn-lt"/>
                </a:rPr>
                <a:t>SCs</a:t>
              </a:r>
            </a:p>
          </p:txBody>
        </p:sp>
        <p:sp>
          <p:nvSpPr>
            <p:cNvPr id="42" name="Line 15"/>
            <p:cNvSpPr>
              <a:spLocks noChangeShapeType="1"/>
            </p:cNvSpPr>
            <p:nvPr/>
          </p:nvSpPr>
          <p:spPr bwMode="auto">
            <a:xfrm flipH="1">
              <a:off x="4848" y="1788"/>
              <a:ext cx="348" cy="10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dirty="0">
                <a:solidFill>
                  <a:schemeClr val="tx1"/>
                </a:solidFill>
              </a:endParaRPr>
            </a:p>
          </p:txBody>
        </p:sp>
        <p:sp>
          <p:nvSpPr>
            <p:cNvPr id="43" name="Line 16"/>
            <p:cNvSpPr>
              <a:spLocks noChangeShapeType="1"/>
            </p:cNvSpPr>
            <p:nvPr/>
          </p:nvSpPr>
          <p:spPr bwMode="auto">
            <a:xfrm flipH="1">
              <a:off x="5100" y="1944"/>
              <a:ext cx="348" cy="94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dirty="0">
                <a:solidFill>
                  <a:schemeClr val="tx1"/>
                </a:solidFill>
              </a:endParaRPr>
            </a:p>
          </p:txBody>
        </p:sp>
      </p:grpSp>
      <p:sp>
        <p:nvSpPr>
          <p:cNvPr id="17" name="AutoShape 17" descr="Burbuja amarilla que representa un Supuesto Crítico. "/>
          <p:cNvSpPr>
            <a:spLocks noChangeArrowheads="1"/>
          </p:cNvSpPr>
          <p:nvPr/>
        </p:nvSpPr>
        <p:spPr bwMode="auto">
          <a:xfrm>
            <a:off x="9724729" y="2316867"/>
            <a:ext cx="755764" cy="462538"/>
          </a:xfrm>
          <a:prstGeom prst="irregularSeal1">
            <a:avLst/>
          </a:prstGeom>
          <a:solidFill>
            <a:srgbClr val="FFFF0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s-ES_tradnl" altLang="en-US" b="1" dirty="0">
              <a:latin typeface="+mn-lt"/>
            </a:endParaRPr>
          </a:p>
        </p:txBody>
      </p:sp>
      <p:sp>
        <p:nvSpPr>
          <p:cNvPr id="18" name="AutoShape 18" descr="Burbuja amarilla que representa un Supuesto Crítico. "/>
          <p:cNvSpPr>
            <a:spLocks noChangeArrowheads="1"/>
          </p:cNvSpPr>
          <p:nvPr/>
        </p:nvSpPr>
        <p:spPr bwMode="auto">
          <a:xfrm>
            <a:off x="10060441" y="3917734"/>
            <a:ext cx="1213802" cy="404721"/>
          </a:xfrm>
          <a:prstGeom prst="irregularSeal1">
            <a:avLst/>
          </a:prstGeom>
          <a:solidFill>
            <a:srgbClr val="FFFF0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s-ES_tradnl" altLang="en-US" b="1" dirty="0">
              <a:latin typeface="+mn-lt"/>
            </a:endParaRPr>
          </a:p>
        </p:txBody>
      </p:sp>
      <p:sp>
        <p:nvSpPr>
          <p:cNvPr id="19" name="Footer Placeholder 2">
            <a:extLst>
              <a:ext uri="{FF2B5EF4-FFF2-40B4-BE49-F238E27FC236}">
                <a16:creationId xmlns:a16="http://schemas.microsoft.com/office/drawing/2014/main" id="{65B6B6FF-8979-4488-842C-642CB55E5481}"/>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78033120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63: Supuestos Críticos">
            <a:extLst>
              <a:ext uri="{FF2B5EF4-FFF2-40B4-BE49-F238E27FC236}">
                <a16:creationId xmlns:a16="http://schemas.microsoft.com/office/drawing/2014/main" id="{EB46DEB7-E719-4EB0-9BF7-5283C6235EDF}"/>
              </a:ext>
            </a:extLst>
          </p:cNvPr>
          <p:cNvSpPr>
            <a:spLocks noGrp="1"/>
          </p:cNvSpPr>
          <p:nvPr>
            <p:ph type="title"/>
          </p:nvPr>
        </p:nvSpPr>
        <p:spPr>
          <a:xfrm>
            <a:off x="514109" y="295677"/>
            <a:ext cx="10515600" cy="1325563"/>
          </a:xfrm>
        </p:spPr>
        <p:txBody>
          <a:bodyPr/>
          <a:lstStyle/>
          <a:p>
            <a:r>
              <a:rPr lang="es-SV" sz="4400" dirty="0">
                <a:solidFill>
                  <a:schemeClr val="accent2"/>
                </a:solidFill>
                <a:latin typeface="+mj-lt"/>
                <a:ea typeface="+mj-ea"/>
                <a:cs typeface="+mj-cs"/>
              </a:rPr>
              <a:t>Supuestos Críticos</a:t>
            </a:r>
            <a:endParaRPr lang="es-ES_tradnl" dirty="0"/>
          </a:p>
        </p:txBody>
      </p:sp>
      <p:sp>
        <p:nvSpPr>
          <p:cNvPr id="5" name="Rectangle 3" descr="Reconoce las condiciones, comportamientos o eventos críticos fuera del control del proyecto que deben cumplirse para lograr los resultados.&#10;&#10;Al decir esto: “Si subo al autobús acostumbrado, llegaré al trabajo a tiempo..” &#10;&#10;Realmente estamos diciendo lo siguiente:&#10;&#10;“Si subo al autobús acostumbrado,  Y (1) No se avería,  y (2) no hay retrasos por el tráfico, ENTONCES llegaré al trabajo a tiempo.”&#10;&#10;">
            <a:extLst>
              <a:ext uri="{FF2B5EF4-FFF2-40B4-BE49-F238E27FC236}">
                <a16:creationId xmlns:a16="http://schemas.microsoft.com/office/drawing/2014/main" id="{FB0B3025-E0A4-4BED-9184-7D83C97C4213}"/>
              </a:ext>
            </a:extLst>
          </p:cNvPr>
          <p:cNvSpPr txBox="1">
            <a:spLocks noChangeArrowheads="1"/>
          </p:cNvSpPr>
          <p:nvPr/>
        </p:nvSpPr>
        <p:spPr>
          <a:xfrm>
            <a:off x="586489" y="1525557"/>
            <a:ext cx="1062957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s-ES_tradnl" b="1" dirty="0"/>
              <a:t>Reconoce las condiciones, comportamientos o eventos críticos fuera del control del proyecto que deben cumplirse para lograr los resultados.</a:t>
            </a:r>
          </a:p>
        </p:txBody>
      </p:sp>
      <p:sp>
        <p:nvSpPr>
          <p:cNvPr id="7" name="Rectangle 6">
            <a:extLst>
              <a:ext uri="{FF2B5EF4-FFF2-40B4-BE49-F238E27FC236}">
                <a16:creationId xmlns:a16="http://schemas.microsoft.com/office/drawing/2014/main" id="{37C408CE-CC4F-4F81-8105-91947FC235E8}"/>
              </a:ext>
              <a:ext uri="{C183D7F6-B498-43B3-948B-1728B52AA6E4}">
                <adec:decorative xmlns:adec="http://schemas.microsoft.com/office/drawing/2017/decorative" val="1"/>
              </a:ext>
            </a:extLst>
          </p:cNvPr>
          <p:cNvSpPr/>
          <p:nvPr/>
        </p:nvSpPr>
        <p:spPr>
          <a:xfrm>
            <a:off x="629586" y="2978254"/>
            <a:ext cx="1864065" cy="424732"/>
          </a:xfrm>
          <a:prstGeom prst="rect">
            <a:avLst/>
          </a:prstGeom>
        </p:spPr>
        <p:txBody>
          <a:bodyPr wrap="square">
            <a:spAutoFit/>
          </a:bodyPr>
          <a:lstStyle/>
          <a:p>
            <a:pPr>
              <a:lnSpc>
                <a:spcPct val="90000"/>
              </a:lnSpc>
              <a:spcBef>
                <a:spcPct val="0"/>
              </a:spcBef>
              <a:buSzPct val="100000"/>
            </a:pPr>
            <a:r>
              <a:rPr lang="es-ES_tradnl" sz="2400" b="1" dirty="0">
                <a:solidFill>
                  <a:srgbClr val="0070C0"/>
                </a:solidFill>
              </a:rPr>
              <a:t>Al decir esto: </a:t>
            </a:r>
          </a:p>
        </p:txBody>
      </p:sp>
      <p:sp>
        <p:nvSpPr>
          <p:cNvPr id="6" name="Rectangle 5">
            <a:extLst>
              <a:ext uri="{FF2B5EF4-FFF2-40B4-BE49-F238E27FC236}">
                <a16:creationId xmlns:a16="http://schemas.microsoft.com/office/drawing/2014/main" id="{6BD9DB65-F53D-4E57-8FF0-14662D0C4421}"/>
              </a:ext>
              <a:ext uri="{C183D7F6-B498-43B3-948B-1728B52AA6E4}">
                <adec:decorative xmlns:adec="http://schemas.microsoft.com/office/drawing/2017/decorative" val="1"/>
              </a:ext>
            </a:extLst>
          </p:cNvPr>
          <p:cNvSpPr/>
          <p:nvPr/>
        </p:nvSpPr>
        <p:spPr>
          <a:xfrm>
            <a:off x="2644221" y="3038216"/>
            <a:ext cx="8658362" cy="2419124"/>
          </a:xfrm>
          <a:prstGeom prst="rect">
            <a:avLst/>
          </a:prstGeom>
        </p:spPr>
        <p:txBody>
          <a:bodyPr wrap="square">
            <a:spAutoFit/>
          </a:bodyPr>
          <a:lstStyle/>
          <a:p>
            <a:pPr>
              <a:lnSpc>
                <a:spcPct val="90000"/>
              </a:lnSpc>
              <a:spcBef>
                <a:spcPct val="0"/>
              </a:spcBef>
              <a:buSzPct val="100000"/>
            </a:pPr>
            <a:r>
              <a:rPr lang="es-ES_tradnl" sz="2800" dirty="0"/>
              <a:t>“Si subo al autobús acostumbrado, llegaré al trabajo a tiempo..” </a:t>
            </a:r>
          </a:p>
          <a:p>
            <a:pPr>
              <a:lnSpc>
                <a:spcPct val="90000"/>
              </a:lnSpc>
              <a:spcBef>
                <a:spcPct val="0"/>
              </a:spcBef>
              <a:buSzPct val="100000"/>
            </a:pPr>
            <a:endParaRPr lang="es-ES_tradnl" sz="2800" b="1" dirty="0">
              <a:solidFill>
                <a:schemeClr val="bg2">
                  <a:lumMod val="75000"/>
                </a:schemeClr>
              </a:solidFill>
            </a:endParaRPr>
          </a:p>
          <a:p>
            <a:pPr>
              <a:lnSpc>
                <a:spcPct val="90000"/>
              </a:lnSpc>
              <a:spcBef>
                <a:spcPct val="0"/>
              </a:spcBef>
              <a:buSzPct val="100000"/>
            </a:pPr>
            <a:r>
              <a:rPr lang="es-ES_tradnl" sz="2800" dirty="0"/>
              <a:t>“Si subo al autobús acostumbrado,  </a:t>
            </a:r>
            <a:r>
              <a:rPr lang="es-ES_tradnl" sz="2800" u="sng" dirty="0"/>
              <a:t>Y</a:t>
            </a:r>
            <a:r>
              <a:rPr lang="es-ES_tradnl" sz="2800" dirty="0"/>
              <a:t> (1) No se avería,  </a:t>
            </a:r>
            <a:r>
              <a:rPr lang="es-ES_tradnl" sz="2800" u="sng" dirty="0"/>
              <a:t>y </a:t>
            </a:r>
            <a:r>
              <a:rPr lang="es-ES_tradnl" sz="2800" dirty="0"/>
              <a:t>(2) no hay retrasos por el tráfico, </a:t>
            </a:r>
            <a:r>
              <a:rPr lang="es-ES_tradnl" sz="2800" u="sng" dirty="0"/>
              <a:t>ENTONCES </a:t>
            </a:r>
            <a:r>
              <a:rPr lang="es-ES_tradnl" sz="2800" dirty="0"/>
              <a:t>llegaré al trabajo a tiempo.”</a:t>
            </a:r>
          </a:p>
        </p:txBody>
      </p:sp>
      <p:sp>
        <p:nvSpPr>
          <p:cNvPr id="8" name="Rectangle 7">
            <a:extLst>
              <a:ext uri="{FF2B5EF4-FFF2-40B4-BE49-F238E27FC236}">
                <a16:creationId xmlns:a16="http://schemas.microsoft.com/office/drawing/2014/main" id="{BDD0AE6D-7232-4E7F-94F8-E6F509E90FE4}"/>
              </a:ext>
              <a:ext uri="{C183D7F6-B498-43B3-948B-1728B52AA6E4}">
                <adec:decorative xmlns:adec="http://schemas.microsoft.com/office/drawing/2017/decorative" val="1"/>
              </a:ext>
            </a:extLst>
          </p:cNvPr>
          <p:cNvSpPr/>
          <p:nvPr/>
        </p:nvSpPr>
        <p:spPr>
          <a:xfrm>
            <a:off x="631754" y="3994830"/>
            <a:ext cx="1875020" cy="1421928"/>
          </a:xfrm>
          <a:prstGeom prst="rect">
            <a:avLst/>
          </a:prstGeom>
        </p:spPr>
        <p:txBody>
          <a:bodyPr wrap="square">
            <a:spAutoFit/>
          </a:bodyPr>
          <a:lstStyle/>
          <a:p>
            <a:pPr>
              <a:lnSpc>
                <a:spcPct val="90000"/>
              </a:lnSpc>
              <a:spcBef>
                <a:spcPct val="0"/>
              </a:spcBef>
              <a:buSzPct val="100000"/>
            </a:pPr>
            <a:r>
              <a:rPr lang="es-ES_tradnl" sz="2400" b="1" dirty="0">
                <a:solidFill>
                  <a:srgbClr val="0070C0"/>
                </a:solidFill>
              </a:rPr>
              <a:t>Realmente estamos diciendo lo siguiente:</a:t>
            </a:r>
            <a:endParaRPr lang="es-ES_tradnl" sz="2000" b="1" dirty="0">
              <a:solidFill>
                <a:srgbClr val="0070C0"/>
              </a:solidFill>
            </a:endParaRPr>
          </a:p>
        </p:txBody>
      </p:sp>
      <p:sp>
        <p:nvSpPr>
          <p:cNvPr id="3" name="Footer Placeholder 2">
            <a:extLst>
              <a:ext uri="{FF2B5EF4-FFF2-40B4-BE49-F238E27FC236}">
                <a16:creationId xmlns:a16="http://schemas.microsoft.com/office/drawing/2014/main" id="{B04C808E-5B4B-457B-9080-2A09849E5A3F}"/>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0255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4: Evaluando los Supuestos y Riesgos Principales ">
            <a:extLst>
              <a:ext uri="{FF2B5EF4-FFF2-40B4-BE49-F238E27FC236}">
                <a16:creationId xmlns:a16="http://schemas.microsoft.com/office/drawing/2014/main" id="{59C8CEA2-5AFC-4574-87A3-B26A8F0D4709}"/>
              </a:ext>
            </a:extLst>
          </p:cNvPr>
          <p:cNvSpPr>
            <a:spLocks noGrp="1"/>
          </p:cNvSpPr>
          <p:nvPr>
            <p:ph type="ctrTitle"/>
          </p:nvPr>
        </p:nvSpPr>
        <p:spPr>
          <a:xfrm>
            <a:off x="277044" y="75287"/>
            <a:ext cx="10577453" cy="961175"/>
          </a:xfrm>
        </p:spPr>
        <p:txBody>
          <a:bodyPr>
            <a:normAutofit/>
          </a:bodyPr>
          <a:lstStyle/>
          <a:p>
            <a:pPr algn="l"/>
            <a:r>
              <a:rPr lang="es-ES_tradnl" sz="4400" dirty="0"/>
              <a:t>Evaluando los Supuestos y Riesgos Principales </a:t>
            </a:r>
          </a:p>
        </p:txBody>
      </p:sp>
      <p:sp>
        <p:nvSpPr>
          <p:cNvPr id="3" name="Content Placeholder 2" descr="No solo es importante identificar supuestos y riesgos, sino también evaluar su importancia y probabilidad.&#10;">
            <a:extLst>
              <a:ext uri="{FF2B5EF4-FFF2-40B4-BE49-F238E27FC236}">
                <a16:creationId xmlns:a16="http://schemas.microsoft.com/office/drawing/2014/main" id="{0B616E5B-865A-47B9-85C3-80E87603DF16}"/>
              </a:ext>
            </a:extLst>
          </p:cNvPr>
          <p:cNvSpPr>
            <a:spLocks noGrp="1"/>
          </p:cNvSpPr>
          <p:nvPr>
            <p:ph sz="quarter" idx="13"/>
          </p:nvPr>
        </p:nvSpPr>
        <p:spPr>
          <a:xfrm>
            <a:off x="346623" y="1232022"/>
            <a:ext cx="10597479" cy="866710"/>
          </a:xfrm>
        </p:spPr>
        <p:txBody>
          <a:bodyPr/>
          <a:lstStyle/>
          <a:p>
            <a:pPr marL="0" indent="0">
              <a:buNone/>
            </a:pPr>
            <a:r>
              <a:rPr lang="es-ES_tradnl" sz="2800" b="1" dirty="0"/>
              <a:t>No solo es importante identificar supuestos y riesgos, sino también evaluar su importancia y probabilidad.</a:t>
            </a:r>
            <a:endParaRPr lang="es-ES_tradnl" b="1" dirty="0"/>
          </a:p>
        </p:txBody>
      </p:sp>
      <p:sp>
        <p:nvSpPr>
          <p:cNvPr id="15" name="Content Placeholder 2" descr="¿Cuan probable es que los supuestos principales se conviertan en realidad? ¿Podemos proteger nuestro proyecto, convirtiendo supuestos peligrosas (“destructivas&quot;) en resultados controlables?&#10;¿Cuan importantes son para el éxito del proyecto??&#10;&#10;¿O deberíamos reconsiderar nuestra estrategia??&#10;">
            <a:extLst>
              <a:ext uri="{FF2B5EF4-FFF2-40B4-BE49-F238E27FC236}">
                <a16:creationId xmlns:a16="http://schemas.microsoft.com/office/drawing/2014/main" id="{36597413-AD1D-4A93-8AA0-7DD24F8AB2D7}"/>
              </a:ext>
            </a:extLst>
          </p:cNvPr>
          <p:cNvSpPr txBox="1">
            <a:spLocks/>
          </p:cNvSpPr>
          <p:nvPr/>
        </p:nvSpPr>
        <p:spPr>
          <a:xfrm>
            <a:off x="382704" y="2286000"/>
            <a:ext cx="4737935" cy="387096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pPr>
            <a:r>
              <a:rPr lang="es-ES_tradnl" altLang="en-US" sz="2800" dirty="0">
                <a:ea typeface="ＭＳ Ｐゴシック" pitchFamily="34" charset="-128"/>
              </a:rPr>
              <a:t>¿Cuan probable es que los supuestos principales se conviertan en realidad? ¿Podemos proteger nuestro proyecto, convirtiendo supuestos peligrosas (“destructivas") en resultados controlables?</a:t>
            </a:r>
            <a:endParaRPr lang="es-ES_tradnl" altLang="en-US" sz="1600" dirty="0">
              <a:ea typeface="ＭＳ Ｐゴシック" pitchFamily="34" charset="-128"/>
            </a:endParaRPr>
          </a:p>
          <a:p>
            <a:r>
              <a:rPr lang="es-ES_tradnl" altLang="en-US" dirty="0"/>
              <a:t>¿Cuan importantes son para el éxito del proyecto??</a:t>
            </a:r>
            <a:endParaRPr lang="es-ES_tradnl" altLang="en-US" sz="2400" dirty="0"/>
          </a:p>
          <a:p>
            <a:endParaRPr lang="es-ES_tradnl" altLang="en-US" sz="2800" dirty="0">
              <a:ea typeface="ＭＳ Ｐゴシック" pitchFamily="34" charset="-128"/>
            </a:endParaRPr>
          </a:p>
          <a:p>
            <a:r>
              <a:rPr lang="es-ES_tradnl" altLang="en-US" sz="2800" dirty="0">
                <a:ea typeface="ＭＳ Ｐゴシック" pitchFamily="34" charset="-128"/>
              </a:rPr>
              <a:t>¿O deberíamos reconsiderar nuestra estrategia??</a:t>
            </a:r>
          </a:p>
          <a:p>
            <a:endParaRPr lang="es-ES_tradnl" altLang="en-US" dirty="0"/>
          </a:p>
          <a:p>
            <a:endParaRPr lang="es-ES_tradnl" dirty="0"/>
          </a:p>
        </p:txBody>
      </p:sp>
      <p:sp>
        <p:nvSpPr>
          <p:cNvPr id="7" name="WordArt 5" descr="Probabilidad ">
            <a:extLst>
              <a:ext uri="{FF2B5EF4-FFF2-40B4-BE49-F238E27FC236}">
                <a16:creationId xmlns:a16="http://schemas.microsoft.com/office/drawing/2014/main" id="{E52A9840-FBA6-462D-BEEE-263DAB6F85E7}"/>
              </a:ext>
            </a:extLst>
          </p:cNvPr>
          <p:cNvSpPr>
            <a:spLocks noChangeArrowheads="1" noChangeShapeType="1" noTextEdit="1"/>
          </p:cNvSpPr>
          <p:nvPr/>
        </p:nvSpPr>
        <p:spPr bwMode="auto">
          <a:xfrm rot="5400000">
            <a:off x="4310063" y="3932653"/>
            <a:ext cx="2606675" cy="361950"/>
          </a:xfrm>
          <a:prstGeom prst="rect">
            <a:avLst/>
          </a:prstGeom>
        </p:spPr>
        <p:txBody>
          <a:bodyPr vert="wordArtVert" wrap="none" fromWordArt="1">
            <a:prstTxWarp prst="textPlain">
              <a:avLst>
                <a:gd name="adj" fmla="val 50000"/>
              </a:avLst>
            </a:prstTxWarp>
          </a:bodyPr>
          <a:lstStyle/>
          <a:p>
            <a:pPr fontAlgn="auto"/>
            <a:r>
              <a:rPr lang="es-ES_tradnl" kern="10" dirty="0">
                <a:ln w="9525">
                  <a:solidFill>
                    <a:srgbClr val="000000"/>
                  </a:solidFill>
                  <a:round/>
                  <a:headEnd/>
                  <a:tailEnd/>
                </a:ln>
                <a:solidFill>
                  <a:srgbClr val="000000"/>
                </a:solidFill>
                <a:latin typeface="Arial"/>
                <a:cs typeface="Arial"/>
              </a:rPr>
              <a:t>PROBABILIDAD</a:t>
            </a:r>
          </a:p>
        </p:txBody>
      </p:sp>
      <p:sp>
        <p:nvSpPr>
          <p:cNvPr id="12" name="Line 10" descr="Eje Y que representa la probabilidad del supuesto crítico">
            <a:extLst>
              <a:ext uri="{FF2B5EF4-FFF2-40B4-BE49-F238E27FC236}">
                <a16:creationId xmlns:a16="http://schemas.microsoft.com/office/drawing/2014/main" id="{539EA0F4-4288-4B46-B113-4C99F4B7BCD1}"/>
              </a:ext>
            </a:extLst>
          </p:cNvPr>
          <p:cNvSpPr>
            <a:spLocks noChangeShapeType="1"/>
          </p:cNvSpPr>
          <p:nvPr/>
        </p:nvSpPr>
        <p:spPr bwMode="auto">
          <a:xfrm flipV="1">
            <a:off x="6032500" y="2564227"/>
            <a:ext cx="0" cy="2908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10" name="Text Box 8">
            <a:extLst>
              <a:ext uri="{FF2B5EF4-FFF2-40B4-BE49-F238E27FC236}">
                <a16:creationId xmlns:a16="http://schemas.microsoft.com/office/drawing/2014/main" id="{F218DE24-4B45-4E97-87F4-A8235B2C184F}"/>
              </a:ext>
              <a:ext uri="{C183D7F6-B498-43B3-948B-1728B52AA6E4}">
                <adec:decorative xmlns:adec="http://schemas.microsoft.com/office/drawing/2017/decorative" val="1"/>
              </a:ext>
            </a:extLst>
          </p:cNvPr>
          <p:cNvSpPr txBox="1">
            <a:spLocks noChangeArrowheads="1"/>
          </p:cNvSpPr>
          <p:nvPr/>
        </p:nvSpPr>
        <p:spPr bwMode="auto">
          <a:xfrm>
            <a:off x="5584826" y="2080040"/>
            <a:ext cx="668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s-ES_tradnl" altLang="en-US" b="1" dirty="0">
                <a:latin typeface="Impress BT" pitchFamily="66" charset="0"/>
              </a:rPr>
              <a:t>ALTO</a:t>
            </a:r>
          </a:p>
        </p:txBody>
      </p:sp>
      <p:sp>
        <p:nvSpPr>
          <p:cNvPr id="8" name="Text Box 6">
            <a:extLst>
              <a:ext uri="{FF2B5EF4-FFF2-40B4-BE49-F238E27FC236}">
                <a16:creationId xmlns:a16="http://schemas.microsoft.com/office/drawing/2014/main" id="{02D43B74-976B-4877-9BFD-9A517BA3AE66}"/>
              </a:ext>
              <a:ext uri="{C183D7F6-B498-43B3-948B-1728B52AA6E4}">
                <adec:decorative xmlns:adec="http://schemas.microsoft.com/office/drawing/2017/decorative" val="1"/>
              </a:ext>
            </a:extLst>
          </p:cNvPr>
          <p:cNvSpPr txBox="1">
            <a:spLocks noChangeArrowheads="1"/>
          </p:cNvSpPr>
          <p:nvPr/>
        </p:nvSpPr>
        <p:spPr bwMode="auto">
          <a:xfrm>
            <a:off x="5419726" y="5623340"/>
            <a:ext cx="68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s-ES_tradnl" altLang="en-US" b="1" dirty="0">
                <a:latin typeface="Impress BT" pitchFamily="66" charset="0"/>
              </a:rPr>
              <a:t>BAJO</a:t>
            </a:r>
          </a:p>
        </p:txBody>
      </p:sp>
      <p:sp>
        <p:nvSpPr>
          <p:cNvPr id="13" name="Text Box 11" descr="IMPORTANCIA&#10;">
            <a:extLst>
              <a:ext uri="{FF2B5EF4-FFF2-40B4-BE49-F238E27FC236}">
                <a16:creationId xmlns:a16="http://schemas.microsoft.com/office/drawing/2014/main" id="{BD454F0C-525D-4179-846B-38604EEADA72}"/>
              </a:ext>
            </a:extLst>
          </p:cNvPr>
          <p:cNvSpPr txBox="1">
            <a:spLocks noChangeArrowheads="1"/>
          </p:cNvSpPr>
          <p:nvPr/>
        </p:nvSpPr>
        <p:spPr bwMode="auto">
          <a:xfrm>
            <a:off x="6819940" y="5857567"/>
            <a:ext cx="2965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s-ES_tradnl" altLang="en-US" sz="2400" dirty="0">
                <a:latin typeface="Arial Black" pitchFamily="34" charset="0"/>
              </a:rPr>
              <a:t>IMPORTANCIA</a:t>
            </a:r>
          </a:p>
        </p:txBody>
      </p:sp>
      <p:sp>
        <p:nvSpPr>
          <p:cNvPr id="11" name="Line 9" descr="Eje X que representa la importancia del supuesto crítico.">
            <a:extLst>
              <a:ext uri="{FF2B5EF4-FFF2-40B4-BE49-F238E27FC236}">
                <a16:creationId xmlns:a16="http://schemas.microsoft.com/office/drawing/2014/main" id="{0538AD22-77A9-49F9-8EB9-BBA57C7368C0}"/>
              </a:ext>
            </a:extLst>
          </p:cNvPr>
          <p:cNvSpPr>
            <a:spLocks noChangeShapeType="1"/>
          </p:cNvSpPr>
          <p:nvPr/>
        </p:nvSpPr>
        <p:spPr bwMode="auto">
          <a:xfrm flipV="1">
            <a:off x="6248400" y="5802727"/>
            <a:ext cx="32131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9" name="Text Box 7">
            <a:extLst>
              <a:ext uri="{FF2B5EF4-FFF2-40B4-BE49-F238E27FC236}">
                <a16:creationId xmlns:a16="http://schemas.microsoft.com/office/drawing/2014/main" id="{279FAC2E-DB61-4397-9895-EFB8A8B0BA06}"/>
              </a:ext>
              <a:ext uri="{C183D7F6-B498-43B3-948B-1728B52AA6E4}">
                <adec:decorative xmlns:adec="http://schemas.microsoft.com/office/drawing/2017/decorative" val="1"/>
              </a:ext>
            </a:extLst>
          </p:cNvPr>
          <p:cNvSpPr txBox="1">
            <a:spLocks noChangeArrowheads="1"/>
          </p:cNvSpPr>
          <p:nvPr/>
        </p:nvSpPr>
        <p:spPr bwMode="auto">
          <a:xfrm>
            <a:off x="9483726" y="5623340"/>
            <a:ext cx="668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s-ES_tradnl" altLang="en-US" b="1" dirty="0">
                <a:latin typeface="Impress BT" pitchFamily="66" charset="0"/>
              </a:rPr>
              <a:t>ALTO</a:t>
            </a:r>
          </a:p>
        </p:txBody>
      </p:sp>
      <p:sp>
        <p:nvSpPr>
          <p:cNvPr id="6" name="Rectangle 4" descr="La gráfica nos ayuda a evaluar suposiciones críticas, con base a la probabilidad de que se cumplan, y su importancia o el impacto que pudieran llegar a tener en el éxito del proyecto. Como indica la gráfica, las suposiciones letales son aquellas que son muy importantes para el éxito del proyecto, pero que son poco probables, y que por lo tanto representan un riesgo mayor para el éxito del proyecto.&#10;">
            <a:extLst>
              <a:ext uri="{FF2B5EF4-FFF2-40B4-BE49-F238E27FC236}">
                <a16:creationId xmlns:a16="http://schemas.microsoft.com/office/drawing/2014/main" id="{C46D8D1A-FBAA-469E-9056-4B172E449072}"/>
              </a:ext>
            </a:extLst>
          </p:cNvPr>
          <p:cNvSpPr>
            <a:spLocks noChangeArrowheads="1"/>
          </p:cNvSpPr>
          <p:nvPr/>
        </p:nvSpPr>
        <p:spPr bwMode="auto">
          <a:xfrm>
            <a:off x="6299200" y="2564227"/>
            <a:ext cx="3746500" cy="31115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s-ES_tradnl" altLang="en-US" sz="2400" dirty="0">
              <a:solidFill>
                <a:srgbClr val="000000"/>
              </a:solidFill>
            </a:endParaRPr>
          </a:p>
        </p:txBody>
      </p:sp>
      <p:sp>
        <p:nvSpPr>
          <p:cNvPr id="14" name="AutoShape 12" descr="SUPUESTOS &#10;DESTRUCTIVOS&#10;">
            <a:extLst>
              <a:ext uri="{FF2B5EF4-FFF2-40B4-BE49-F238E27FC236}">
                <a16:creationId xmlns:a16="http://schemas.microsoft.com/office/drawing/2014/main" id="{64BB0E02-9136-4F3F-B680-E3C0A8367BDB}"/>
              </a:ext>
            </a:extLst>
          </p:cNvPr>
          <p:cNvSpPr>
            <a:spLocks noChangeArrowheads="1"/>
          </p:cNvSpPr>
          <p:nvPr/>
        </p:nvSpPr>
        <p:spPr bwMode="auto">
          <a:xfrm>
            <a:off x="8172450" y="3844063"/>
            <a:ext cx="2438400" cy="1930400"/>
          </a:xfrm>
          <a:prstGeom prst="irregularSeal1">
            <a:avLst/>
          </a:prstGeom>
          <a:solidFill>
            <a:srgbClr val="BA0C2F"/>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s-ES_tradnl" altLang="en-US" sz="1600" b="1" dirty="0">
                <a:solidFill>
                  <a:schemeClr val="bg1"/>
                </a:solidFill>
                <a:latin typeface="+mn-lt"/>
              </a:rPr>
              <a:t>SUPUESTOS </a:t>
            </a:r>
          </a:p>
          <a:p>
            <a:pPr algn="ctr"/>
            <a:r>
              <a:rPr lang="es-ES_tradnl" altLang="en-US" sz="1600" b="1" dirty="0">
                <a:solidFill>
                  <a:schemeClr val="bg1"/>
                </a:solidFill>
                <a:latin typeface="+mn-lt"/>
              </a:rPr>
              <a:t>DESTRUCTIVOS</a:t>
            </a:r>
          </a:p>
        </p:txBody>
      </p:sp>
      <p:sp>
        <p:nvSpPr>
          <p:cNvPr id="2" name="Footer Placeholder 1">
            <a:extLst>
              <a:ext uri="{FF2B5EF4-FFF2-40B4-BE49-F238E27FC236}">
                <a16:creationId xmlns:a16="http://schemas.microsoft.com/office/drawing/2014/main" id="{A6D86983-EDE7-4EFC-B0AA-470A91803347}"/>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1251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80">
                                          <p:stCondLst>
                                            <p:cond delay="0"/>
                                          </p:stCondLst>
                                        </p:cTn>
                                        <p:tgtEl>
                                          <p:spTgt spid="14"/>
                                        </p:tgtEl>
                                      </p:cBhvr>
                                    </p:animEffect>
                                    <p:anim calcmode="lin" valueType="num">
                                      <p:cBhvr>
                                        <p:cTn id="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1" dur="26">
                                          <p:stCondLst>
                                            <p:cond delay="650"/>
                                          </p:stCondLst>
                                        </p:cTn>
                                        <p:tgtEl>
                                          <p:spTgt spid="14"/>
                                        </p:tgtEl>
                                      </p:cBhvr>
                                      <p:to x="100000" y="60000"/>
                                    </p:animScale>
                                    <p:animScale>
                                      <p:cBhvr>
                                        <p:cTn id="42" dur="166" decel="50000">
                                          <p:stCondLst>
                                            <p:cond delay="676"/>
                                          </p:stCondLst>
                                        </p:cTn>
                                        <p:tgtEl>
                                          <p:spTgt spid="14"/>
                                        </p:tgtEl>
                                      </p:cBhvr>
                                      <p:to x="100000" y="100000"/>
                                    </p:animScale>
                                    <p:animScale>
                                      <p:cBhvr>
                                        <p:cTn id="43" dur="26">
                                          <p:stCondLst>
                                            <p:cond delay="1312"/>
                                          </p:stCondLst>
                                        </p:cTn>
                                        <p:tgtEl>
                                          <p:spTgt spid="14"/>
                                        </p:tgtEl>
                                      </p:cBhvr>
                                      <p:to x="100000" y="80000"/>
                                    </p:animScale>
                                    <p:animScale>
                                      <p:cBhvr>
                                        <p:cTn id="44" dur="166" decel="50000">
                                          <p:stCondLst>
                                            <p:cond delay="1338"/>
                                          </p:stCondLst>
                                        </p:cTn>
                                        <p:tgtEl>
                                          <p:spTgt spid="14"/>
                                        </p:tgtEl>
                                      </p:cBhvr>
                                      <p:to x="100000" y="100000"/>
                                    </p:animScale>
                                    <p:animScale>
                                      <p:cBhvr>
                                        <p:cTn id="45" dur="26">
                                          <p:stCondLst>
                                            <p:cond delay="1642"/>
                                          </p:stCondLst>
                                        </p:cTn>
                                        <p:tgtEl>
                                          <p:spTgt spid="14"/>
                                        </p:tgtEl>
                                      </p:cBhvr>
                                      <p:to x="100000" y="90000"/>
                                    </p:animScale>
                                    <p:animScale>
                                      <p:cBhvr>
                                        <p:cTn id="46" dur="166" decel="50000">
                                          <p:stCondLst>
                                            <p:cond delay="1668"/>
                                          </p:stCondLst>
                                        </p:cTn>
                                        <p:tgtEl>
                                          <p:spTgt spid="14"/>
                                        </p:tgtEl>
                                      </p:cBhvr>
                                      <p:to x="100000" y="100000"/>
                                    </p:animScale>
                                    <p:animScale>
                                      <p:cBhvr>
                                        <p:cTn id="47" dur="26">
                                          <p:stCondLst>
                                            <p:cond delay="1808"/>
                                          </p:stCondLst>
                                        </p:cTn>
                                        <p:tgtEl>
                                          <p:spTgt spid="14"/>
                                        </p:tgtEl>
                                      </p:cBhvr>
                                      <p:to x="100000" y="95000"/>
                                    </p:animScale>
                                    <p:animScale>
                                      <p:cBhvr>
                                        <p:cTn id="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2" grpId="0" animBg="1"/>
      <p:bldP spid="10" grpId="0"/>
      <p:bldP spid="8" grpId="0"/>
      <p:bldP spid="13" grpId="0"/>
      <p:bldP spid="11" grpId="0" animBg="1"/>
      <p:bldP spid="9" grpId="0"/>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32" name="Rectangle 2" descr="Diapositiva 65: Supuestos y Riesgos Principales : Ejemplos"/>
          <p:cNvSpPr txBox="1">
            <a:spLocks noGrp="1" noChangeArrowheads="1"/>
          </p:cNvSpPr>
          <p:nvPr>
            <p:ph type="title" idx="4294967295"/>
          </p:nvPr>
        </p:nvSpPr>
        <p:spPr bwMode="auto">
          <a:xfrm>
            <a:off x="429228" y="473485"/>
            <a:ext cx="9692640" cy="7711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Supuestos y Riesgos Principales : Ejemplos</a:t>
            </a:r>
          </a:p>
        </p:txBody>
      </p:sp>
      <p:sp>
        <p:nvSpPr>
          <p:cNvPr id="2" name="Content Placeholder 1" descr="Cuadro que relaciona los supuestos principales y los riesgos del proyecto."/>
          <p:cNvSpPr>
            <a:spLocks noGrp="1"/>
          </p:cNvSpPr>
          <p:nvPr>
            <p:ph idx="1"/>
          </p:nvPr>
        </p:nvSpPr>
        <p:spPr>
          <a:xfrm>
            <a:off x="583474" y="1244622"/>
            <a:ext cx="10961807" cy="5059051"/>
          </a:xfrm>
        </p:spPr>
        <p:txBody>
          <a:bodyPr>
            <a:normAutofit/>
          </a:bodyPr>
          <a:lstStyle/>
          <a:p>
            <a:pPr marL="0" indent="0">
              <a:buNone/>
            </a:pPr>
            <a:r>
              <a:rPr lang="es-ES_tradnl" b="1" dirty="0"/>
              <a:t>Ejemplos:</a:t>
            </a:r>
          </a:p>
        </p:txBody>
      </p:sp>
      <p:graphicFrame>
        <p:nvGraphicFramePr>
          <p:cNvPr id="3" name="Table 4" descr="Supuestos Principales:&#10;&#10;1)Según lo planificado, el gobierno construirá nuevas escuelas en las comunidades de enfoque.&#10;&#10;2) Los precios agrícolas seguirán siendo relativamente estables durante el periodo de ejecución del proyecto.&#10;&#10;3) Los padres/padrastros pueden encontrar guarderías para sus hijos si se les ofrece un trabajo fuera del hogar.&#10;&#10;4) Las empresas privadas tienen la capacidad de adoptar nuevas leyes laborales.&#10;&#10;Riesgos  para el Proyecto:&#10;&#10;1) Los jóvenes seleccionados no podrán asistir a la escuela y, por ende, es más probable que continúen trabajando.&#10;&#10;2) Debido al aumento de los precios de los alimentos, los hogares deberán incrementar su ingreso para alimentar a la familia, y dependerán del trabajo infantil.&#10;&#10;3) Las guarderías no están disponibles o no son asequibles para las mujeres seleccionadas, lo que podría limitar su participación en las capacitaciones del proyecto.&#10;&#10;4) Es posible que las empresas que carecen de personal o liderazgo para implementar las leyes no las pongan en práctica.&#10;&#10;&#10;&#10;&#10;&#10;&#10;&#10;">
            <a:extLst>
              <a:ext uri="{FF2B5EF4-FFF2-40B4-BE49-F238E27FC236}">
                <a16:creationId xmlns:a16="http://schemas.microsoft.com/office/drawing/2014/main" id="{503D5FB7-069A-4BCE-A5FD-529050DA9025}"/>
              </a:ext>
            </a:extLst>
          </p:cNvPr>
          <p:cNvGraphicFramePr>
            <a:graphicFrameLocks noGrp="1"/>
          </p:cNvGraphicFramePr>
          <p:nvPr>
            <p:extLst>
              <p:ext uri="{D42A27DB-BD31-4B8C-83A1-F6EECF244321}">
                <p14:modId xmlns:p14="http://schemas.microsoft.com/office/powerpoint/2010/main" val="1584306318"/>
              </p:ext>
            </p:extLst>
          </p:nvPr>
        </p:nvGraphicFramePr>
        <p:xfrm>
          <a:off x="615096" y="1735026"/>
          <a:ext cx="10961808" cy="4402511"/>
        </p:xfrm>
        <a:graphic>
          <a:graphicData uri="http://schemas.openxmlformats.org/drawingml/2006/table">
            <a:tbl>
              <a:tblPr firstRow="1" bandRow="1">
                <a:tableStyleId>{F2DE63D5-997A-4646-A377-4702673A728D}</a:tableStyleId>
              </a:tblPr>
              <a:tblGrid>
                <a:gridCol w="5480904">
                  <a:extLst>
                    <a:ext uri="{9D8B030D-6E8A-4147-A177-3AD203B41FA5}">
                      <a16:colId xmlns:a16="http://schemas.microsoft.com/office/drawing/2014/main" val="1252613512"/>
                    </a:ext>
                  </a:extLst>
                </a:gridCol>
                <a:gridCol w="5480904">
                  <a:extLst>
                    <a:ext uri="{9D8B030D-6E8A-4147-A177-3AD203B41FA5}">
                      <a16:colId xmlns:a16="http://schemas.microsoft.com/office/drawing/2014/main" val="1773104175"/>
                    </a:ext>
                  </a:extLst>
                </a:gridCol>
              </a:tblGrid>
              <a:tr h="365220">
                <a:tc>
                  <a:txBody>
                    <a:bodyPr/>
                    <a:lstStyle/>
                    <a:p>
                      <a:pPr algn="ctr"/>
                      <a:r>
                        <a:rPr lang="es-CO" noProof="0" dirty="0">
                          <a:solidFill>
                            <a:schemeClr val="tx1"/>
                          </a:solidFill>
                        </a:rPr>
                        <a:t>Supuestos Principales</a:t>
                      </a: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pPr algn="ctr"/>
                      <a:r>
                        <a:rPr lang="es-CO" noProof="0" dirty="0">
                          <a:solidFill>
                            <a:schemeClr val="tx1"/>
                          </a:solidFill>
                        </a:rPr>
                        <a:t>Riesgos  para el Proyecto</a:t>
                      </a: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10056656"/>
                  </a:ext>
                </a:extLst>
              </a:tr>
              <a:tr h="900543">
                <a:tc>
                  <a:txBody>
                    <a:bodyPr/>
                    <a:lstStyle/>
                    <a:p>
                      <a:pPr marL="0" lvl="1" indent="0"/>
                      <a:r>
                        <a:rPr lang="es-CO" sz="1800" noProof="0" dirty="0"/>
                        <a:t>Según lo planificado, el gobierno construirá nuevas escuelas en las comunidades de enfoque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noProof="0" dirty="0"/>
                        <a:t>Los jóvenes seleccionados no podrán asistir a la escuela y, por ende, es más probable que continúen trabajando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5939150"/>
                  </a:ext>
                </a:extLst>
              </a:tr>
              <a:tr h="1051104">
                <a:tc>
                  <a:txBody>
                    <a:bodyPr/>
                    <a:lstStyle/>
                    <a:p>
                      <a:pPr marL="0" lvl="1" indent="0"/>
                      <a:r>
                        <a:rPr lang="es-CO" sz="1800" noProof="0" dirty="0"/>
                        <a:t>Los precios agrícolas seguirán siendo relativamente estables durante el periodo de ejecución del proyecto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noProof="0" dirty="0"/>
                        <a:t>Debido al aumento de los precios de los alimentos, los hogares deberán incrementar su ingreso para alimentar a la familia, y dependerán del trabajo infantil.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171559365"/>
                  </a:ext>
                </a:extLst>
              </a:tr>
              <a:tr h="1170704">
                <a:tc>
                  <a:txBody>
                    <a:bodyPr/>
                    <a:lstStyle/>
                    <a:p>
                      <a:pPr marL="0" lvl="1" indent="0"/>
                      <a:endParaRPr lang="es-CO" sz="1800" noProof="0" dirty="0"/>
                    </a:p>
                    <a:p>
                      <a:pPr marL="0" lvl="1" indent="0"/>
                      <a:r>
                        <a:rPr lang="es-CO" sz="1800" noProof="0" dirty="0"/>
                        <a:t>Los padres/padrastros pueden encontrar guarderías para sus hijos si se les ofrece un trabajo fuera del hogar.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r>
                        <a:rPr lang="es-CO" sz="1800" noProof="0" dirty="0"/>
                        <a:t>Las guarderías no están disponibles o no son asequibles para las mujeres seleccionadas, lo que podría limitar su participación en las capacitaciones del proyecto.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6964921"/>
                  </a:ext>
                </a:extLst>
              </a:tr>
              <a:tr h="900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noProof="0" dirty="0"/>
                        <a:t>Las empresas privadas tienen la capacidad de adoptar nuevas leyes laborales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noProof="0" dirty="0"/>
                        <a:t>Es posible que las empresas que carecen de personal o liderazgo para implementar las leyes no las pongan en práctica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46053984"/>
                  </a:ext>
                </a:extLst>
              </a:tr>
            </a:tbl>
          </a:graphicData>
        </a:graphic>
      </p:graphicFrame>
      <p:sp>
        <p:nvSpPr>
          <p:cNvPr id="4" name="Footer Placeholder 2">
            <a:extLst>
              <a:ext uri="{FF2B5EF4-FFF2-40B4-BE49-F238E27FC236}">
                <a16:creationId xmlns:a16="http://schemas.microsoft.com/office/drawing/2014/main" id="{FA70C0B1-CB6B-4776-8F20-BEF49145E47C}"/>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1133512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66: Supuestos y Riesgos en la Cadena de Resultados&#10;">
            <a:extLst>
              <a:ext uri="{FF2B5EF4-FFF2-40B4-BE49-F238E27FC236}">
                <a16:creationId xmlns:a16="http://schemas.microsoft.com/office/drawing/2014/main" id="{EB46DEB7-E719-4EB0-9BF7-5283C6235EDF}"/>
              </a:ext>
            </a:extLst>
          </p:cNvPr>
          <p:cNvSpPr>
            <a:spLocks noGrp="1"/>
          </p:cNvSpPr>
          <p:nvPr>
            <p:ph type="title"/>
          </p:nvPr>
        </p:nvSpPr>
        <p:spPr>
          <a:xfrm>
            <a:off x="596900" y="0"/>
            <a:ext cx="11322198" cy="1183566"/>
          </a:xfrm>
        </p:spPr>
        <p:txBody>
          <a:bodyPr>
            <a:normAutofit/>
          </a:bodyPr>
          <a:lstStyle/>
          <a:p>
            <a:r>
              <a:rPr lang="es-ES_tradnl" dirty="0"/>
              <a:t>Supuestos y Riesgos en la Cadena de Resultados</a:t>
            </a:r>
          </a:p>
        </p:txBody>
      </p:sp>
      <p:sp>
        <p:nvSpPr>
          <p:cNvPr id="47" name="TextBox 46" descr="¿Se puede cambiar el diseño del proyecto para mitigar estos riesgos?&#10;">
            <a:extLst>
              <a:ext uri="{FF2B5EF4-FFF2-40B4-BE49-F238E27FC236}">
                <a16:creationId xmlns:a16="http://schemas.microsoft.com/office/drawing/2014/main" id="{EFE74482-7612-4A26-A5AD-12E3706D29F1}"/>
              </a:ext>
            </a:extLst>
          </p:cNvPr>
          <p:cNvSpPr txBox="1"/>
          <p:nvPr/>
        </p:nvSpPr>
        <p:spPr>
          <a:xfrm>
            <a:off x="598342" y="1059934"/>
            <a:ext cx="9959788" cy="461665"/>
          </a:xfrm>
          <a:prstGeom prst="rect">
            <a:avLst/>
          </a:prstGeom>
          <a:noFill/>
        </p:spPr>
        <p:txBody>
          <a:bodyPr wrap="square">
            <a:spAutoFit/>
          </a:bodyPr>
          <a:lstStyle/>
          <a:p>
            <a:pPr marL="514350" indent="-457200"/>
            <a:r>
              <a:rPr lang="es-ES_tradnl" sz="2400" b="1" dirty="0"/>
              <a:t>¿Se puede cambiar el diseño del proyecto para mitigar estos riesgos?</a:t>
            </a:r>
          </a:p>
        </p:txBody>
      </p:sp>
      <p:sp>
        <p:nvSpPr>
          <p:cNvPr id="10" name="Rectangle 9" descr="Inspectores laborales gubernamentales de las comunidades de enfoque incrementan su conocimiento y competencias.&#10;">
            <a:extLst>
              <a:ext uri="{FF2B5EF4-FFF2-40B4-BE49-F238E27FC236}">
                <a16:creationId xmlns:a16="http://schemas.microsoft.com/office/drawing/2014/main" id="{FFCBD34D-EDF2-48EC-BA10-5C84F7EADEB1}"/>
              </a:ext>
            </a:extLst>
          </p:cNvPr>
          <p:cNvSpPr/>
          <p:nvPr/>
        </p:nvSpPr>
        <p:spPr>
          <a:xfrm>
            <a:off x="3924583" y="4584483"/>
            <a:ext cx="4551396" cy="1246266"/>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s-ES_tradnl" sz="2000" dirty="0">
                <a:solidFill>
                  <a:schemeClr val="bg1"/>
                </a:solidFill>
                <a:ea typeface="ＭＳ Ｐゴシック" pitchFamily="-106" charset="-128"/>
              </a:rPr>
              <a:t>Inspectores laborales gubernamentales de las comunidades de enfoque incrementan su conocimiento y competencias.</a:t>
            </a:r>
          </a:p>
        </p:txBody>
      </p:sp>
      <p:sp>
        <p:nvSpPr>
          <p:cNvPr id="42" name="TextBox 41" descr="Supuesto: El gobierno cuenta con el personal para realizar las inspecciones necesarias&#10;">
            <a:extLst>
              <a:ext uri="{FF2B5EF4-FFF2-40B4-BE49-F238E27FC236}">
                <a16:creationId xmlns:a16="http://schemas.microsoft.com/office/drawing/2014/main" id="{7F52CF22-1728-4FE2-9E34-D3F8EBA73722}"/>
              </a:ext>
            </a:extLst>
          </p:cNvPr>
          <p:cNvSpPr txBox="1"/>
          <p:nvPr/>
        </p:nvSpPr>
        <p:spPr>
          <a:xfrm>
            <a:off x="622002" y="4233541"/>
            <a:ext cx="2705100" cy="1323439"/>
          </a:xfrm>
          <a:prstGeom prst="rect">
            <a:avLst/>
          </a:prstGeom>
          <a:noFill/>
        </p:spPr>
        <p:txBody>
          <a:bodyPr wrap="square" rtlCol="0">
            <a:spAutoFit/>
          </a:bodyPr>
          <a:lstStyle/>
          <a:p>
            <a:r>
              <a:rPr lang="es-ES_tradnl" sz="2000" b="1" dirty="0"/>
              <a:t>Supuesto: </a:t>
            </a:r>
            <a:r>
              <a:rPr lang="es-ES_tradnl" sz="2000" dirty="0"/>
              <a:t>El gobierno cuenta con el personal para realizar las inspecciones necesarias</a:t>
            </a:r>
          </a:p>
        </p:txBody>
      </p:sp>
      <p:cxnSp>
        <p:nvCxnSpPr>
          <p:cNvPr id="37" name="Straight Arrow Connector 36">
            <a:extLst>
              <a:ext uri="{FF2B5EF4-FFF2-40B4-BE49-F238E27FC236}">
                <a16:creationId xmlns:a16="http://schemas.microsoft.com/office/drawing/2014/main" id="{9DE606DC-4E28-4B46-834B-DBC6AE540D8E}"/>
              </a:ext>
              <a:ext uri="{C183D7F6-B498-43B3-948B-1728B52AA6E4}">
                <adec:decorative xmlns:adec="http://schemas.microsoft.com/office/drawing/2017/decorative" val="1"/>
              </a:ext>
            </a:extLst>
          </p:cNvPr>
          <p:cNvCxnSpPr>
            <a:cxnSpLocks/>
          </p:cNvCxnSpPr>
          <p:nvPr/>
        </p:nvCxnSpPr>
        <p:spPr>
          <a:xfrm flipV="1">
            <a:off x="3305887" y="4402741"/>
            <a:ext cx="770813"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descr="Riesgo: Debido a la falta de personal, no se inspeccionarán las empresas.&#10;">
            <a:extLst>
              <a:ext uri="{FF2B5EF4-FFF2-40B4-BE49-F238E27FC236}">
                <a16:creationId xmlns:a16="http://schemas.microsoft.com/office/drawing/2014/main" id="{E062ED60-D363-490C-89E2-C99710C80BC9}"/>
              </a:ext>
            </a:extLst>
          </p:cNvPr>
          <p:cNvSpPr txBox="1"/>
          <p:nvPr/>
        </p:nvSpPr>
        <p:spPr>
          <a:xfrm>
            <a:off x="8910969" y="4221127"/>
            <a:ext cx="3238499" cy="1015663"/>
          </a:xfrm>
          <a:prstGeom prst="rect">
            <a:avLst/>
          </a:prstGeom>
          <a:noFill/>
        </p:spPr>
        <p:txBody>
          <a:bodyPr wrap="square" rtlCol="0">
            <a:spAutoFit/>
          </a:bodyPr>
          <a:lstStyle/>
          <a:p>
            <a:r>
              <a:rPr lang="es-ES_tradnl" sz="2000" b="1" dirty="0"/>
              <a:t>Riesgo: </a:t>
            </a:r>
            <a:r>
              <a:rPr lang="es-ES_tradnl" sz="2000" dirty="0"/>
              <a:t>Debido a la falta de personal, no se inspeccionarán las empresas.</a:t>
            </a:r>
          </a:p>
        </p:txBody>
      </p:sp>
      <p:cxnSp>
        <p:nvCxnSpPr>
          <p:cNvPr id="40" name="Straight Arrow Connector 39">
            <a:extLst>
              <a:ext uri="{FF2B5EF4-FFF2-40B4-BE49-F238E27FC236}">
                <a16:creationId xmlns:a16="http://schemas.microsoft.com/office/drawing/2014/main" id="{1E385CE9-43AE-4A0D-AB51-1D30C63ED899}"/>
              </a:ext>
              <a:ext uri="{C183D7F6-B498-43B3-948B-1728B52AA6E4}">
                <adec:decorative xmlns:adec="http://schemas.microsoft.com/office/drawing/2017/decorative" val="1"/>
              </a:ext>
            </a:extLst>
          </p:cNvPr>
          <p:cNvCxnSpPr>
            <a:cxnSpLocks/>
          </p:cNvCxnSpPr>
          <p:nvPr/>
        </p:nvCxnSpPr>
        <p:spPr>
          <a:xfrm flipH="1" flipV="1">
            <a:off x="8064500" y="4387679"/>
            <a:ext cx="613487"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FB17B3E-0D65-48E8-870A-7A840EFCFEC6}"/>
              </a:ext>
              <a:ext uri="{C183D7F6-B498-43B3-948B-1728B52AA6E4}">
                <adec:decorative xmlns:adec="http://schemas.microsoft.com/office/drawing/2017/decorative" val="1"/>
              </a:ext>
            </a:extLst>
          </p:cNvPr>
          <p:cNvCxnSpPr>
            <a:cxnSpLocks/>
            <a:stCxn id="10" idx="0"/>
            <a:endCxn id="11" idx="2"/>
          </p:cNvCxnSpPr>
          <p:nvPr/>
        </p:nvCxnSpPr>
        <p:spPr>
          <a:xfrm flipH="1" flipV="1">
            <a:off x="6188787" y="4260603"/>
            <a:ext cx="11494" cy="3238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descr="Los inspectores gubernamentales mejoran la ejecución de las leyes laborales en las comunidades de enfoque&#10;">
            <a:extLst>
              <a:ext uri="{FF2B5EF4-FFF2-40B4-BE49-F238E27FC236}">
                <a16:creationId xmlns:a16="http://schemas.microsoft.com/office/drawing/2014/main" id="{633DB428-EE47-432A-9CB0-06DAFF7726CB}"/>
              </a:ext>
            </a:extLst>
          </p:cNvPr>
          <p:cNvSpPr/>
          <p:nvPr/>
        </p:nvSpPr>
        <p:spPr>
          <a:xfrm>
            <a:off x="3932366" y="3125648"/>
            <a:ext cx="4512841" cy="1134955"/>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s-ES_tradnl" sz="2000" dirty="0">
                <a:solidFill>
                  <a:schemeClr val="bg1"/>
                </a:solidFill>
                <a:ea typeface="ＭＳ Ｐゴシック" pitchFamily="-106" charset="-128"/>
              </a:rPr>
              <a:t>Los inspectores gubernamentales mejoran la ejecución de las leyes laborales en las comunidades de enfoque</a:t>
            </a:r>
          </a:p>
        </p:txBody>
      </p:sp>
      <p:sp>
        <p:nvSpPr>
          <p:cNvPr id="41" name="TextBox 40" descr="Supuesto: Las empresas privadas tienen la capacidad de cambiar.&#10;">
            <a:extLst>
              <a:ext uri="{FF2B5EF4-FFF2-40B4-BE49-F238E27FC236}">
                <a16:creationId xmlns:a16="http://schemas.microsoft.com/office/drawing/2014/main" id="{8E4C5D76-836F-46BD-AA25-90B88E4345F2}"/>
              </a:ext>
            </a:extLst>
          </p:cNvPr>
          <p:cNvSpPr txBox="1"/>
          <p:nvPr/>
        </p:nvSpPr>
        <p:spPr>
          <a:xfrm>
            <a:off x="620233" y="2682951"/>
            <a:ext cx="2781300" cy="1015663"/>
          </a:xfrm>
          <a:prstGeom prst="rect">
            <a:avLst/>
          </a:prstGeom>
          <a:noFill/>
        </p:spPr>
        <p:txBody>
          <a:bodyPr wrap="square" rtlCol="0">
            <a:spAutoFit/>
          </a:bodyPr>
          <a:lstStyle/>
          <a:p>
            <a:r>
              <a:rPr lang="es-ES_tradnl" sz="2000" b="1" dirty="0"/>
              <a:t>Supuesto: </a:t>
            </a:r>
            <a:r>
              <a:rPr lang="es-ES_tradnl" sz="2000" dirty="0"/>
              <a:t>Las empresas privadas tienen la capacidad de cambiar.</a:t>
            </a:r>
          </a:p>
        </p:txBody>
      </p:sp>
      <p:cxnSp>
        <p:nvCxnSpPr>
          <p:cNvPr id="35" name="Straight Arrow Connector 34">
            <a:extLst>
              <a:ext uri="{FF2B5EF4-FFF2-40B4-BE49-F238E27FC236}">
                <a16:creationId xmlns:a16="http://schemas.microsoft.com/office/drawing/2014/main" id="{1F431BF6-5CC1-4AAD-A8F3-37EB13A54B2D}"/>
              </a:ext>
              <a:ext uri="{C183D7F6-B498-43B3-948B-1728B52AA6E4}">
                <adec:decorative xmlns:adec="http://schemas.microsoft.com/office/drawing/2017/decorative" val="1"/>
              </a:ext>
            </a:extLst>
          </p:cNvPr>
          <p:cNvCxnSpPr>
            <a:cxnSpLocks/>
          </p:cNvCxnSpPr>
          <p:nvPr/>
        </p:nvCxnSpPr>
        <p:spPr>
          <a:xfrm flipV="1">
            <a:off x="3274062" y="2915416"/>
            <a:ext cx="770813"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descr="Riesgo: Debido a la falta de capacidad, las empresas no harán los cambios necesarios.&#10;">
            <a:extLst>
              <a:ext uri="{FF2B5EF4-FFF2-40B4-BE49-F238E27FC236}">
                <a16:creationId xmlns:a16="http://schemas.microsoft.com/office/drawing/2014/main" id="{F3EE9253-BADA-4D82-8B03-604409A38076}"/>
              </a:ext>
            </a:extLst>
          </p:cNvPr>
          <p:cNvSpPr txBox="1"/>
          <p:nvPr/>
        </p:nvSpPr>
        <p:spPr>
          <a:xfrm>
            <a:off x="8813801" y="2708353"/>
            <a:ext cx="3238499" cy="1323439"/>
          </a:xfrm>
          <a:prstGeom prst="rect">
            <a:avLst/>
          </a:prstGeom>
          <a:noFill/>
        </p:spPr>
        <p:txBody>
          <a:bodyPr wrap="square" rtlCol="0">
            <a:spAutoFit/>
          </a:bodyPr>
          <a:lstStyle/>
          <a:p>
            <a:r>
              <a:rPr lang="es-ES_tradnl" sz="2000" b="1" dirty="0"/>
              <a:t>Riesgo: </a:t>
            </a:r>
            <a:r>
              <a:rPr lang="es-ES_tradnl" sz="2000" dirty="0"/>
              <a:t>Debido a la falta de capacidad, las empresas no harán los cambios necesarios.</a:t>
            </a:r>
          </a:p>
        </p:txBody>
      </p:sp>
      <p:cxnSp>
        <p:nvCxnSpPr>
          <p:cNvPr id="38" name="Straight Arrow Connector 37">
            <a:extLst>
              <a:ext uri="{FF2B5EF4-FFF2-40B4-BE49-F238E27FC236}">
                <a16:creationId xmlns:a16="http://schemas.microsoft.com/office/drawing/2014/main" id="{5F8A4222-0646-4F39-ACC3-7DBD3AAE0CE6}"/>
              </a:ext>
              <a:ext uri="{C183D7F6-B498-43B3-948B-1728B52AA6E4}">
                <adec:decorative xmlns:adec="http://schemas.microsoft.com/office/drawing/2017/decorative" val="1"/>
              </a:ext>
            </a:extLst>
          </p:cNvPr>
          <p:cNvCxnSpPr>
            <a:cxnSpLocks/>
          </p:cNvCxnSpPr>
          <p:nvPr/>
        </p:nvCxnSpPr>
        <p:spPr>
          <a:xfrm flipH="1" flipV="1">
            <a:off x="8121651" y="2957911"/>
            <a:ext cx="613487"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582F26-EFB6-4786-8F1E-7FEE90ED13EA}"/>
              </a:ext>
              <a:ext uri="{C183D7F6-B498-43B3-948B-1728B52AA6E4}">
                <adec:decorative xmlns:adec="http://schemas.microsoft.com/office/drawing/2017/decorative" val="1"/>
              </a:ext>
            </a:extLst>
          </p:cNvPr>
          <p:cNvCxnSpPr>
            <a:cxnSpLocks/>
            <a:stCxn id="11" idx="0"/>
            <a:endCxn id="12" idx="2"/>
          </p:cNvCxnSpPr>
          <p:nvPr/>
        </p:nvCxnSpPr>
        <p:spPr>
          <a:xfrm flipV="1">
            <a:off x="6188787" y="2753081"/>
            <a:ext cx="0" cy="3725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descr="Menor incidencia de infracciones laborales en las comunidades de enfoque&#10;">
            <a:extLst>
              <a:ext uri="{FF2B5EF4-FFF2-40B4-BE49-F238E27FC236}">
                <a16:creationId xmlns:a16="http://schemas.microsoft.com/office/drawing/2014/main" id="{BDC3A6A0-FFC1-44F9-8BAA-FBF696B32D76}"/>
              </a:ext>
            </a:extLst>
          </p:cNvPr>
          <p:cNvSpPr/>
          <p:nvPr/>
        </p:nvSpPr>
        <p:spPr>
          <a:xfrm>
            <a:off x="3926531" y="1755204"/>
            <a:ext cx="4524512" cy="997877"/>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sz="2000" dirty="0">
                <a:solidFill>
                  <a:schemeClr val="bg1"/>
                </a:solidFill>
                <a:ea typeface="ＭＳ Ｐゴシック" pitchFamily="-106" charset="-128"/>
              </a:rPr>
              <a:t>Menor incidencia de infracciones laborales en las comunidades de enfoque</a:t>
            </a:r>
          </a:p>
        </p:txBody>
      </p:sp>
      <p:sp>
        <p:nvSpPr>
          <p:cNvPr id="3" name="Footer Placeholder 2">
            <a:extLst>
              <a:ext uri="{FF2B5EF4-FFF2-40B4-BE49-F238E27FC236}">
                <a16:creationId xmlns:a16="http://schemas.microsoft.com/office/drawing/2014/main" id="{B04C808E-5B4B-457B-9080-2A09849E5A3F}"/>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4783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heel(1)">
                                      <p:cBhvr>
                                        <p:cTn id="10" dur="2000"/>
                                        <p:tgtEl>
                                          <p:spTgt spid="3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2000"/>
                                        <p:tgtEl>
                                          <p:spTgt spid="37"/>
                                        </p:tgtEl>
                                      </p:cBhvr>
                                    </p:animEffect>
                                  </p:childTnLst>
                                </p:cTn>
                              </p:par>
                              <p:par>
                                <p:cTn id="17" presetID="21" presetClass="entr" presetSubtype="1"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1)">
                                      <p:cBhvr>
                                        <p:cTn id="22" dur="2000"/>
                                        <p:tgtEl>
                                          <p:spTgt spid="43"/>
                                        </p:tgtEl>
                                      </p:cBhvr>
                                    </p:animEffect>
                                  </p:childTnLst>
                                </p:cTn>
                              </p:par>
                              <p:par>
                                <p:cTn id="23" presetID="21" presetClass="entr" presetSubtype="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heel(1)">
                                      <p:cBhvr>
                                        <p:cTn id="25" dur="2000"/>
                                        <p:tgtEl>
                                          <p:spTgt spid="4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4" grpId="0"/>
      <p:bldP spid="41" grpId="0"/>
      <p:bldP spid="4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67: Planificación de Actividades&#10;&#10;Foto de la izquierda: Una sección del globo terráqueo.&#10;&#10;Foto de la derecha: Un niño cargando un saco de ramas cortadas.">
            <a:extLst>
              <a:ext uri="{FF2B5EF4-FFF2-40B4-BE49-F238E27FC236}">
                <a16:creationId xmlns:a16="http://schemas.microsoft.com/office/drawing/2014/main" id="{6ED7C3C1-EE5E-42D1-9A59-E41F731A8EE0}"/>
              </a:ext>
            </a:extLst>
          </p:cNvPr>
          <p:cNvSpPr>
            <a:spLocks noGrp="1"/>
          </p:cNvSpPr>
          <p:nvPr>
            <p:ph type="title"/>
          </p:nvPr>
        </p:nvSpPr>
        <p:spPr/>
        <p:txBody>
          <a:bodyPr/>
          <a:lstStyle/>
          <a:p>
            <a:r>
              <a:rPr lang="es-ES_tradnl" dirty="0"/>
              <a:t>Planificación de Actividades</a:t>
            </a:r>
          </a:p>
        </p:txBody>
      </p:sp>
    </p:spTree>
    <p:extLst>
      <p:ext uri="{BB962C8B-B14F-4D97-AF65-F5344CB8AC3E}">
        <p14:creationId xmlns:p14="http://schemas.microsoft.com/office/powerpoint/2010/main" val="297179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Diapositiva 68: Planificación de Actividades"/>
          <p:cNvSpPr txBox="1">
            <a:spLocks noGrp="1" noChangeArrowheads="1"/>
          </p:cNvSpPr>
          <p:nvPr>
            <p:ph type="title" idx="4294967295"/>
          </p:nvPr>
        </p:nvSpPr>
        <p:spPr bwMode="auto">
          <a:xfrm>
            <a:off x="581891" y="441960"/>
            <a:ext cx="10086109"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s-ES_tradnl" altLang="en-US" sz="4000" b="0" i="0" u="none" strike="noStrike" kern="1200" cap="none" spc="0" normalizeH="0" baseline="0" noProof="0" dirty="0">
                <a:ln>
                  <a:noFill/>
                </a:ln>
                <a:solidFill>
                  <a:srgbClr val="800000"/>
                </a:solidFill>
                <a:effectLst/>
                <a:uLnTx/>
                <a:uFillTx/>
                <a:latin typeface="+mj-lt"/>
                <a:ea typeface="MS PGothic" pitchFamily="34" charset="-128"/>
                <a:cs typeface="+mn-cs"/>
              </a:rPr>
              <a:t> </a:t>
            </a: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Planificación de Actividades</a:t>
            </a:r>
          </a:p>
        </p:txBody>
      </p:sp>
      <p:sp>
        <p:nvSpPr>
          <p:cNvPr id="97283" name="Rectangle 3" descr="El mapeo alinea las actividades planificadas del proyecto con los resultados asociados.&#10;&#10;Garantiza que la teoría del cambio del proyecto tenga las actividades planificadas correctas.&#10;&#10;El mapeo de actividades/productos es un componente fundamental del CMEP (por sus siglas en Inglés).&#10;"/>
          <p:cNvSpPr>
            <a:spLocks noGrp="1" noChangeArrowheads="1"/>
          </p:cNvSpPr>
          <p:nvPr>
            <p:ph type="body" idx="1"/>
          </p:nvPr>
        </p:nvSpPr>
        <p:spPr>
          <a:xfrm>
            <a:off x="691287" y="1399332"/>
            <a:ext cx="10237792" cy="5458668"/>
          </a:xfrm>
        </p:spPr>
        <p:txBody>
          <a:bodyPr>
            <a:normAutofit/>
          </a:bodyPr>
          <a:lstStyle/>
          <a:p>
            <a:pPr marL="517525" marR="0" lvl="0" indent="-5175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_tradnl" altLang="en-US" dirty="0">
                <a:solidFill>
                  <a:srgbClr val="002060"/>
                </a:solidFill>
              </a:rPr>
              <a:t>El mapeo alinea las actividades planificadas del proyecto con los resultados asociados.</a:t>
            </a:r>
          </a:p>
          <a:p>
            <a:pPr marL="0" marR="0" lvl="0" indent="0" algn="l" defTabSz="914400" rtl="0" eaLnBrk="1" fontAlgn="auto" latinLnBrk="0" hangingPunct="1">
              <a:lnSpc>
                <a:spcPct val="100000"/>
              </a:lnSpc>
              <a:spcBef>
                <a:spcPts val="0"/>
              </a:spcBef>
              <a:spcAft>
                <a:spcPts val="0"/>
              </a:spcAft>
              <a:buClrTx/>
              <a:buSzTx/>
              <a:buNone/>
              <a:tabLst/>
              <a:defRPr/>
            </a:pPr>
            <a:endParaRPr lang="es-ES_tradnl" altLang="en-US" dirty="0">
              <a:solidFill>
                <a:srgbClr val="002060"/>
              </a:solidFill>
            </a:endParaRPr>
          </a:p>
          <a:p>
            <a:pPr marL="517525" marR="0" lvl="0" indent="-5175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_tradnl" altLang="en-US" dirty="0">
                <a:solidFill>
                  <a:srgbClr val="002060"/>
                </a:solidFill>
              </a:rPr>
              <a:t>Garantiza que la teoría del cambio del proyecto tenga las actividades planificadas correctas.</a:t>
            </a:r>
          </a:p>
          <a:p>
            <a:pPr marL="0" marR="0" lvl="0" indent="0" algn="l" defTabSz="914400" rtl="0" eaLnBrk="1" fontAlgn="auto" latinLnBrk="0" hangingPunct="1">
              <a:lnSpc>
                <a:spcPct val="100000"/>
              </a:lnSpc>
              <a:spcBef>
                <a:spcPts val="0"/>
              </a:spcBef>
              <a:spcAft>
                <a:spcPts val="0"/>
              </a:spcAft>
              <a:buClrTx/>
              <a:buSzTx/>
              <a:buNone/>
              <a:tabLst/>
              <a:defRPr/>
            </a:pPr>
            <a:endParaRPr lang="es-ES_tradnl" altLang="en-US" dirty="0">
              <a:solidFill>
                <a:srgbClr val="002060"/>
              </a:solidFill>
            </a:endParaRPr>
          </a:p>
          <a:p>
            <a:pPr marL="517525" marR="0" lvl="0" indent="-5175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_tradnl" altLang="en-US" dirty="0">
                <a:solidFill>
                  <a:srgbClr val="002060"/>
                </a:solidFill>
              </a:rPr>
              <a:t>El mapeo de actividades/productos es un componente fundamental del </a:t>
            </a:r>
            <a:r>
              <a:rPr lang="es-ES" altLang="en-US" dirty="0">
                <a:solidFill>
                  <a:srgbClr val="002060"/>
                </a:solidFill>
              </a:rPr>
              <a:t>CMEP (por sus siglas en Inglés)</a:t>
            </a:r>
            <a:r>
              <a:rPr lang="es-ES_tradnl" altLang="en-US" dirty="0">
                <a:solidFill>
                  <a:srgbClr val="002060"/>
                </a:solidFill>
              </a:rPr>
              <a:t>.</a:t>
            </a:r>
          </a:p>
        </p:txBody>
      </p:sp>
      <p:sp>
        <p:nvSpPr>
          <p:cNvPr id="4" name="Footer Placeholder 2">
            <a:extLst>
              <a:ext uri="{FF2B5EF4-FFF2-40B4-BE49-F238E27FC236}">
                <a16:creationId xmlns:a16="http://schemas.microsoft.com/office/drawing/2014/main" id="{E690AD35-D6F2-4604-AD0F-521D716725F9}"/>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0081864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descr="Diapositiva 69: Actividades del Proyecto:  Alineamiento"/>
          <p:cNvSpPr txBox="1">
            <a:spLocks noGrp="1" noChangeArrowheads="1"/>
          </p:cNvSpPr>
          <p:nvPr>
            <p:ph type="title" idx="4294967295"/>
          </p:nvPr>
        </p:nvSpPr>
        <p:spPr bwMode="auto">
          <a:xfrm>
            <a:off x="603433" y="125528"/>
            <a:ext cx="10241776" cy="1277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ct val="0"/>
              </a:spcBef>
              <a:buNone/>
              <a:defRPr sz="4400">
                <a:solidFill>
                  <a:schemeClr val="accent2"/>
                </a:solidFill>
                <a:latin typeface="Calibri"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4400" b="0" i="0" u="none" strike="noStrike" kern="1200" cap="none" spc="0" normalizeH="0" baseline="0" noProof="0" dirty="0">
                <a:ln>
                  <a:noFill/>
                </a:ln>
                <a:solidFill>
                  <a:schemeClr val="accent2"/>
                </a:solidFill>
                <a:effectLst/>
                <a:uLnTx/>
                <a:uFillTx/>
                <a:latin typeface="+mj-lt"/>
                <a:ea typeface="+mj-ea"/>
                <a:cs typeface="+mj-cs"/>
              </a:rPr>
              <a:t>Actividades del Proyecto:  Alineamiento</a:t>
            </a:r>
          </a:p>
        </p:txBody>
      </p:sp>
      <p:sp>
        <p:nvSpPr>
          <p:cNvPr id="98306" name="Rectangle 2" descr="¿ Las actividades y productos están alineados con todos los resultados del proyecto?"/>
          <p:cNvSpPr>
            <a:spLocks noChangeArrowheads="1"/>
          </p:cNvSpPr>
          <p:nvPr/>
        </p:nvSpPr>
        <p:spPr>
          <a:xfrm>
            <a:off x="625918" y="1001713"/>
            <a:ext cx="10134231" cy="1277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s-ES_tradnl"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br>
            <a:r>
              <a:rPr kumimoji="0" lang="es-ES_tradnl"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t>¿ Las actividades y productos están alineados con todos los resultados del proyecto?</a:t>
            </a:r>
          </a:p>
        </p:txBody>
      </p:sp>
      <p:grpSp>
        <p:nvGrpSpPr>
          <p:cNvPr id="3" name="Group 2" descr="Ejemplo de un mapeo de 9 actividades. En el diagrama, hay dos actividades planificadas (8 y 9) que no se alinean con ninguno de los resultados.&#10;">
            <a:extLst>
              <a:ext uri="{FF2B5EF4-FFF2-40B4-BE49-F238E27FC236}">
                <a16:creationId xmlns:a16="http://schemas.microsoft.com/office/drawing/2014/main" id="{74404F59-F18B-2334-6349-5BBFEC2C531C}"/>
              </a:ext>
            </a:extLst>
          </p:cNvPr>
          <p:cNvGrpSpPr/>
          <p:nvPr/>
        </p:nvGrpSpPr>
        <p:grpSpPr>
          <a:xfrm>
            <a:off x="1756593" y="2297113"/>
            <a:ext cx="8539118" cy="3539887"/>
            <a:chOff x="1756593" y="2297113"/>
            <a:chExt cx="8539118" cy="3539887"/>
          </a:xfrm>
        </p:grpSpPr>
        <p:sp>
          <p:nvSpPr>
            <p:cNvPr id="98327" name="Line 30"/>
            <p:cNvSpPr>
              <a:spLocks noChangeShapeType="1"/>
            </p:cNvSpPr>
            <p:nvPr/>
          </p:nvSpPr>
          <p:spPr bwMode="auto">
            <a:xfrm flipV="1">
              <a:off x="245110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98331" name="Line 34"/>
            <p:cNvSpPr>
              <a:spLocks noChangeShapeType="1"/>
            </p:cNvSpPr>
            <p:nvPr/>
          </p:nvSpPr>
          <p:spPr bwMode="auto">
            <a:xfrm flipV="1">
              <a:off x="3835400" y="45005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98330" name="Line 33"/>
            <p:cNvSpPr>
              <a:spLocks noChangeShapeType="1"/>
            </p:cNvSpPr>
            <p:nvPr/>
          </p:nvSpPr>
          <p:spPr bwMode="auto">
            <a:xfrm flipV="1">
              <a:off x="514350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98329" name="Line 32"/>
            <p:cNvSpPr>
              <a:spLocks noChangeShapeType="1"/>
            </p:cNvSpPr>
            <p:nvPr/>
          </p:nvSpPr>
          <p:spPr bwMode="auto">
            <a:xfrm flipV="1">
              <a:off x="648335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98333" name="Text Box 36"/>
            <p:cNvSpPr txBox="1">
              <a:spLocks noChangeArrowheads="1"/>
            </p:cNvSpPr>
            <p:nvPr/>
          </p:nvSpPr>
          <p:spPr bwMode="auto">
            <a:xfrm>
              <a:off x="7796214" y="4114801"/>
              <a:ext cx="40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800" dirty="0">
                  <a:solidFill>
                    <a:schemeClr val="tx1"/>
                  </a:solidFill>
                </a:rPr>
                <a:t>?</a:t>
              </a:r>
            </a:p>
          </p:txBody>
        </p:sp>
        <p:sp>
          <p:nvSpPr>
            <p:cNvPr id="98334" name="Text Box 37"/>
            <p:cNvSpPr txBox="1">
              <a:spLocks noChangeArrowheads="1"/>
            </p:cNvSpPr>
            <p:nvPr/>
          </p:nvSpPr>
          <p:spPr bwMode="auto">
            <a:xfrm>
              <a:off x="9374189" y="4114801"/>
              <a:ext cx="40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800" dirty="0">
                  <a:solidFill>
                    <a:schemeClr val="tx1"/>
                  </a:solidFill>
                </a:rPr>
                <a:t>?</a:t>
              </a:r>
            </a:p>
          </p:txBody>
        </p:sp>
        <p:cxnSp>
          <p:nvCxnSpPr>
            <p:cNvPr id="98310" name="AutoShape 8"/>
            <p:cNvCxnSpPr>
              <a:cxnSpLocks noChangeShapeType="1"/>
            </p:cNvCxnSpPr>
            <p:nvPr/>
          </p:nvCxnSpPr>
          <p:spPr bwMode="auto">
            <a:xfrm rot="-5400000">
              <a:off x="2597150" y="3409950"/>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1" name="AutoShape 9"/>
            <p:cNvCxnSpPr>
              <a:cxnSpLocks noChangeShapeType="1"/>
            </p:cNvCxnSpPr>
            <p:nvPr/>
          </p:nvCxnSpPr>
          <p:spPr bwMode="auto">
            <a:xfrm rot="5400000" flipH="1">
              <a:off x="3276600" y="3492500"/>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3" name="AutoShape 11"/>
            <p:cNvCxnSpPr>
              <a:cxnSpLocks noChangeShapeType="1"/>
              <a:endCxn id="21512" idx="2"/>
            </p:cNvCxnSpPr>
            <p:nvPr/>
          </p:nvCxnSpPr>
          <p:spPr bwMode="auto">
            <a:xfrm rot="-5400000">
              <a:off x="5380038" y="3446463"/>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4" name="AutoShape 12"/>
            <p:cNvCxnSpPr>
              <a:cxnSpLocks noChangeShapeType="1"/>
              <a:endCxn id="21512" idx="2"/>
            </p:cNvCxnSpPr>
            <p:nvPr/>
          </p:nvCxnSpPr>
          <p:spPr bwMode="auto">
            <a:xfrm rot="5400000" flipH="1">
              <a:off x="6059488" y="3529013"/>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08" name="AutoShape 6"/>
            <p:cNvCxnSpPr>
              <a:cxnSpLocks noChangeShapeType="1"/>
            </p:cNvCxnSpPr>
            <p:nvPr/>
          </p:nvCxnSpPr>
          <p:spPr bwMode="auto">
            <a:xfrm rot="-5400000">
              <a:off x="3892550" y="2239963"/>
              <a:ext cx="381000" cy="13843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09" name="AutoShape 7"/>
            <p:cNvCxnSpPr>
              <a:cxnSpLocks noChangeShapeType="1"/>
            </p:cNvCxnSpPr>
            <p:nvPr/>
          </p:nvCxnSpPr>
          <p:spPr bwMode="auto">
            <a:xfrm rot="5400000" flipH="1">
              <a:off x="5226050" y="2290763"/>
              <a:ext cx="381000" cy="12827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2" name="Group 1" descr="Ejemplo de un mapeo de 9 actividades. En el diagrama, hay dos actividades planificadas (8 y 9) que no se alinean con ninguno de los resultados.&#10;">
              <a:extLst>
                <a:ext uri="{FF2B5EF4-FFF2-40B4-BE49-F238E27FC236}">
                  <a16:creationId xmlns:a16="http://schemas.microsoft.com/office/drawing/2014/main" id="{CB68F1F1-A480-CCE3-E67F-3B5D1548B463}"/>
                </a:ext>
              </a:extLst>
            </p:cNvPr>
            <p:cNvGrpSpPr/>
            <p:nvPr/>
          </p:nvGrpSpPr>
          <p:grpSpPr>
            <a:xfrm>
              <a:off x="1756593" y="2297113"/>
              <a:ext cx="8539118" cy="3539887"/>
              <a:chOff x="1756593" y="2297113"/>
              <a:chExt cx="8539118" cy="3539887"/>
            </a:xfrm>
          </p:grpSpPr>
          <p:sp>
            <p:nvSpPr>
              <p:cNvPr id="98321" name="Text Box 24"/>
              <p:cNvSpPr txBox="1">
                <a:spLocks noChangeArrowheads="1"/>
              </p:cNvSpPr>
              <p:nvPr/>
            </p:nvSpPr>
            <p:spPr bwMode="auto">
              <a:xfrm>
                <a:off x="1756593" y="4902201"/>
                <a:ext cx="1439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1</a:t>
                </a:r>
              </a:p>
              <a:p>
                <a:pPr algn="ctr">
                  <a:spcBef>
                    <a:spcPct val="50000"/>
                  </a:spcBef>
                  <a:buSzTx/>
                  <a:buFontTx/>
                  <a:buNone/>
                </a:pPr>
                <a:r>
                  <a:rPr lang="es-ES_tradnl" altLang="en-US" sz="2000" b="0" dirty="0">
                    <a:solidFill>
                      <a:schemeClr val="tx1"/>
                    </a:solidFill>
                  </a:rPr>
                  <a:t>Actividad 2</a:t>
                </a:r>
              </a:p>
            </p:txBody>
          </p:sp>
          <p:sp>
            <p:nvSpPr>
              <p:cNvPr id="21516" name="Rectangle 15"/>
              <p:cNvSpPr>
                <a:spLocks noChangeArrowheads="1"/>
              </p:cNvSpPr>
              <p:nvPr/>
            </p:nvSpPr>
            <p:spPr bwMode="auto">
              <a:xfrm>
                <a:off x="2181225" y="40513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sp>
            <p:nvSpPr>
              <p:cNvPr id="98322" name="Text Box 25"/>
              <p:cNvSpPr txBox="1">
                <a:spLocks noChangeArrowheads="1"/>
              </p:cNvSpPr>
              <p:nvPr/>
            </p:nvSpPr>
            <p:spPr bwMode="auto">
              <a:xfrm>
                <a:off x="3067868" y="4864101"/>
                <a:ext cx="1439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3</a:t>
                </a:r>
              </a:p>
              <a:p>
                <a:pPr algn="ctr">
                  <a:spcBef>
                    <a:spcPct val="50000"/>
                  </a:spcBef>
                  <a:buSzTx/>
                  <a:buFontTx/>
                  <a:buNone/>
                </a:pPr>
                <a:endParaRPr lang="es-ES_tradnl" altLang="en-US" sz="2000" b="0" dirty="0">
                  <a:solidFill>
                    <a:schemeClr val="tx1"/>
                  </a:solidFill>
                </a:endParaRPr>
              </a:p>
            </p:txBody>
          </p:sp>
          <p:sp>
            <p:nvSpPr>
              <p:cNvPr id="21517" name="Rectangle 17"/>
              <p:cNvSpPr>
                <a:spLocks noChangeArrowheads="1"/>
              </p:cNvSpPr>
              <p:nvPr/>
            </p:nvSpPr>
            <p:spPr bwMode="auto">
              <a:xfrm>
                <a:off x="3467100" y="40513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sp>
            <p:nvSpPr>
              <p:cNvPr id="98323" name="Text Box 26"/>
              <p:cNvSpPr txBox="1">
                <a:spLocks noChangeArrowheads="1"/>
              </p:cNvSpPr>
              <p:nvPr/>
            </p:nvSpPr>
            <p:spPr bwMode="auto">
              <a:xfrm>
                <a:off x="4383905" y="4902201"/>
                <a:ext cx="1439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4</a:t>
                </a:r>
              </a:p>
              <a:p>
                <a:pPr algn="ctr">
                  <a:spcBef>
                    <a:spcPct val="50000"/>
                  </a:spcBef>
                  <a:buSzTx/>
                  <a:buFontTx/>
                  <a:buNone/>
                </a:pPr>
                <a:r>
                  <a:rPr lang="es-ES_tradnl" altLang="en-US" sz="2000" b="0" dirty="0">
                    <a:solidFill>
                      <a:schemeClr val="tx1"/>
                    </a:solidFill>
                  </a:rPr>
                  <a:t>Actividad 5</a:t>
                </a:r>
              </a:p>
            </p:txBody>
          </p:sp>
          <p:sp>
            <p:nvSpPr>
              <p:cNvPr id="21520" name="Rectangle 23"/>
              <p:cNvSpPr>
                <a:spLocks noChangeArrowheads="1"/>
              </p:cNvSpPr>
              <p:nvPr/>
            </p:nvSpPr>
            <p:spPr bwMode="auto">
              <a:xfrm>
                <a:off x="4787900" y="41148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sp>
            <p:nvSpPr>
              <p:cNvPr id="98324" name="Text Box 27"/>
              <p:cNvSpPr txBox="1">
                <a:spLocks noChangeArrowheads="1"/>
              </p:cNvSpPr>
              <p:nvPr/>
            </p:nvSpPr>
            <p:spPr bwMode="auto">
              <a:xfrm>
                <a:off x="5757093" y="4902201"/>
                <a:ext cx="1439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6</a:t>
                </a:r>
              </a:p>
              <a:p>
                <a:pPr algn="ctr">
                  <a:spcBef>
                    <a:spcPct val="50000"/>
                  </a:spcBef>
                  <a:buSzTx/>
                  <a:buFontTx/>
                  <a:buNone/>
                </a:pPr>
                <a:r>
                  <a:rPr lang="es-ES_tradnl" altLang="en-US" sz="2000" b="0" dirty="0">
                    <a:solidFill>
                      <a:schemeClr val="tx1"/>
                    </a:solidFill>
                  </a:rPr>
                  <a:t>Actividad 7</a:t>
                </a:r>
              </a:p>
            </p:txBody>
          </p:sp>
          <p:sp>
            <p:nvSpPr>
              <p:cNvPr id="21519" name="Rectangle 21"/>
              <p:cNvSpPr>
                <a:spLocks noChangeArrowheads="1"/>
              </p:cNvSpPr>
              <p:nvPr/>
            </p:nvSpPr>
            <p:spPr bwMode="auto">
              <a:xfrm>
                <a:off x="6249988" y="41148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sp>
            <p:nvSpPr>
              <p:cNvPr id="98325" name="Text Box 28"/>
              <p:cNvSpPr txBox="1">
                <a:spLocks noChangeArrowheads="1"/>
              </p:cNvSpPr>
              <p:nvPr/>
            </p:nvSpPr>
            <p:spPr bwMode="auto">
              <a:xfrm>
                <a:off x="7231539" y="4975226"/>
                <a:ext cx="15103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8</a:t>
                </a:r>
              </a:p>
              <a:p>
                <a:pPr algn="ctr">
                  <a:spcBef>
                    <a:spcPct val="50000"/>
                  </a:spcBef>
                  <a:buSzTx/>
                  <a:buFontTx/>
                  <a:buNone/>
                </a:pPr>
                <a:endParaRPr lang="es-ES_tradnl" altLang="en-US" sz="2000" b="0" dirty="0">
                  <a:solidFill>
                    <a:schemeClr val="tx1"/>
                  </a:solidFill>
                </a:endParaRPr>
              </a:p>
            </p:txBody>
          </p:sp>
          <p:sp>
            <p:nvSpPr>
              <p:cNvPr id="98328" name="Line 31"/>
              <p:cNvSpPr>
                <a:spLocks noChangeShapeType="1"/>
              </p:cNvSpPr>
              <p:nvPr/>
            </p:nvSpPr>
            <p:spPr bwMode="auto">
              <a:xfrm flipV="1">
                <a:off x="7986713" y="462438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98326" name="Text Box 29"/>
              <p:cNvSpPr txBox="1">
                <a:spLocks noChangeArrowheads="1"/>
              </p:cNvSpPr>
              <p:nvPr/>
            </p:nvSpPr>
            <p:spPr bwMode="auto">
              <a:xfrm>
                <a:off x="8855893" y="4975226"/>
                <a:ext cx="1439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9</a:t>
                </a:r>
              </a:p>
              <a:p>
                <a:pPr algn="ctr">
                  <a:spcBef>
                    <a:spcPct val="50000"/>
                  </a:spcBef>
                  <a:buSzTx/>
                  <a:buFontTx/>
                  <a:buNone/>
                </a:pPr>
                <a:endParaRPr lang="es-ES_tradnl" altLang="en-US" sz="2000" b="0" dirty="0">
                  <a:solidFill>
                    <a:schemeClr val="tx1"/>
                  </a:solidFill>
                </a:endParaRPr>
              </a:p>
            </p:txBody>
          </p:sp>
          <p:sp>
            <p:nvSpPr>
              <p:cNvPr id="98332" name="Line 35"/>
              <p:cNvSpPr>
                <a:spLocks noChangeShapeType="1"/>
              </p:cNvSpPr>
              <p:nvPr/>
            </p:nvSpPr>
            <p:spPr bwMode="auto">
              <a:xfrm flipV="1">
                <a:off x="9575800" y="462438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21515" name="Rectangle 13"/>
              <p:cNvSpPr>
                <a:spLocks noChangeArrowheads="1"/>
              </p:cNvSpPr>
              <p:nvPr/>
            </p:nvSpPr>
            <p:spPr bwMode="auto">
              <a:xfrm>
                <a:off x="2917825" y="3086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sp>
            <p:nvSpPr>
              <p:cNvPr id="21512" name="Rectangle 10"/>
              <p:cNvSpPr>
                <a:spLocks noChangeArrowheads="1"/>
              </p:cNvSpPr>
              <p:nvPr/>
            </p:nvSpPr>
            <p:spPr bwMode="auto">
              <a:xfrm>
                <a:off x="5653088" y="31226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sp>
            <p:nvSpPr>
              <p:cNvPr id="21518" name="Rectangle 19"/>
              <p:cNvSpPr>
                <a:spLocks noChangeArrowheads="1"/>
              </p:cNvSpPr>
              <p:nvPr/>
            </p:nvSpPr>
            <p:spPr bwMode="auto">
              <a:xfrm>
                <a:off x="4406900" y="22971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grpSp>
      </p:grpSp>
      <p:sp>
        <p:nvSpPr>
          <p:cNvPr id="31" name="Footer Placeholder 2">
            <a:extLst>
              <a:ext uri="{FF2B5EF4-FFF2-40B4-BE49-F238E27FC236}">
                <a16:creationId xmlns:a16="http://schemas.microsoft.com/office/drawing/2014/main" id="{B1E9B43C-42F3-4672-95DF-87FB5E6A9479}"/>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0872128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7: ¿Por qué Elaborar un Marco de Resultados?">
            <a:extLst>
              <a:ext uri="{FF2B5EF4-FFF2-40B4-BE49-F238E27FC236}">
                <a16:creationId xmlns:a16="http://schemas.microsoft.com/office/drawing/2014/main" id="{34A51F0B-E340-4218-9ECF-B7AACD1EAA68}"/>
              </a:ext>
            </a:extLst>
          </p:cNvPr>
          <p:cNvSpPr>
            <a:spLocks noGrp="1"/>
          </p:cNvSpPr>
          <p:nvPr>
            <p:ph type="title"/>
          </p:nvPr>
        </p:nvSpPr>
        <p:spPr>
          <a:xfrm>
            <a:off x="611369" y="276087"/>
            <a:ext cx="9371949" cy="1183566"/>
          </a:xfrm>
        </p:spPr>
        <p:txBody>
          <a:bodyPr>
            <a:normAutofit fontScale="90000"/>
          </a:bodyPr>
          <a:lstStyle/>
          <a:p>
            <a:r>
              <a:rPr lang="es-ES_tradnl" sz="4400" dirty="0">
                <a:solidFill>
                  <a:srgbClr val="C00000"/>
                </a:solidFill>
              </a:rPr>
              <a:t>¿Por qu</a:t>
            </a:r>
            <a:r>
              <a:rPr lang="es-ES_tradnl" dirty="0">
                <a:solidFill>
                  <a:srgbClr val="C00000"/>
                </a:solidFill>
              </a:rPr>
              <a:t>é Elaborar un Marco de Resultados</a:t>
            </a:r>
            <a:r>
              <a:rPr lang="es-ES_tradnl" sz="4400" dirty="0">
                <a:solidFill>
                  <a:srgbClr val="C00000"/>
                </a:solidFill>
              </a:rPr>
              <a:t>?</a:t>
            </a:r>
            <a:endParaRPr lang="es-ES_tradnl" dirty="0">
              <a:solidFill>
                <a:srgbClr val="C00000"/>
              </a:solidFill>
            </a:endParaRPr>
          </a:p>
        </p:txBody>
      </p:sp>
      <p:sp>
        <p:nvSpPr>
          <p:cNvPr id="4" name="Text Placeholder 3" descr="Demostrar como las actividades conducen al logro de los resultados.&#10;Lograr un consenso en cuanto al proceso requerido para lograr el cambio.&#10;Identificar brechas conceptuales en las hipótesis del programa.&#10;Garantizar la planificación con el fin deseado en mente.&#10;Orientar el Sistema y actividades de Seguimiento y Evaluación&#10;Identificar los indicadores más útiles.&#10;Definir suposiciones comprobables para lograr el cambio.&#10;">
            <a:extLst>
              <a:ext uri="{FF2B5EF4-FFF2-40B4-BE49-F238E27FC236}">
                <a16:creationId xmlns:a16="http://schemas.microsoft.com/office/drawing/2014/main" id="{D86128DF-4858-4E4B-AD1A-75E62BC19241}"/>
              </a:ext>
            </a:extLst>
          </p:cNvPr>
          <p:cNvSpPr>
            <a:spLocks noGrp="1"/>
          </p:cNvSpPr>
          <p:nvPr>
            <p:ph type="body" sz="quarter" idx="13"/>
          </p:nvPr>
        </p:nvSpPr>
        <p:spPr>
          <a:xfrm>
            <a:off x="548640" y="1290320"/>
            <a:ext cx="10571307" cy="4754880"/>
          </a:xfrm>
        </p:spPr>
        <p:txBody>
          <a:bodyPr>
            <a:normAutofit/>
          </a:bodyPr>
          <a:lstStyle/>
          <a:p>
            <a:pPr marL="233363" indent="-233363">
              <a:lnSpc>
                <a:spcPct val="120000"/>
              </a:lnSpc>
              <a:buFont typeface="Arial" panose="020B0604020202020204" pitchFamily="34" charset="0"/>
              <a:buChar char="•"/>
            </a:pPr>
            <a:r>
              <a:rPr lang="es-ES_tradnl" dirty="0"/>
              <a:t>Demostrar como las actividades conducen al logro de los resultados.</a:t>
            </a:r>
          </a:p>
          <a:p>
            <a:pPr marL="233363" indent="-233363">
              <a:lnSpc>
                <a:spcPct val="120000"/>
              </a:lnSpc>
              <a:buFont typeface="Arial" panose="020B0604020202020204" pitchFamily="34" charset="0"/>
              <a:buChar char="•"/>
            </a:pPr>
            <a:r>
              <a:rPr lang="es-ES_tradnl" dirty="0"/>
              <a:t>Lograr un consenso en cuanto al proceso requerido para lograr el cambio.</a:t>
            </a:r>
          </a:p>
          <a:p>
            <a:pPr marL="233363" indent="-233363">
              <a:lnSpc>
                <a:spcPct val="120000"/>
              </a:lnSpc>
              <a:buFont typeface="Arial" panose="020B0604020202020204" pitchFamily="34" charset="0"/>
              <a:buChar char="•"/>
            </a:pPr>
            <a:r>
              <a:rPr lang="es-ES_tradnl" dirty="0"/>
              <a:t>Identificar brechas conceptuales en las hip</a:t>
            </a:r>
            <a:r>
              <a:rPr lang="es-CO" dirty="0"/>
              <a:t>ótesis del programa.</a:t>
            </a:r>
            <a:endParaRPr lang="es-ES_tradnl" dirty="0"/>
          </a:p>
          <a:p>
            <a:pPr marL="233363" indent="-233363">
              <a:lnSpc>
                <a:spcPct val="120000"/>
              </a:lnSpc>
              <a:buFont typeface="Arial" panose="020B0604020202020204" pitchFamily="34" charset="0"/>
              <a:buChar char="•"/>
            </a:pPr>
            <a:r>
              <a:rPr lang="es-ES_tradnl" dirty="0"/>
              <a:t>Garantizar la planificación con el fin deseado en mente.</a:t>
            </a:r>
          </a:p>
          <a:p>
            <a:pPr marL="233363" indent="-233363">
              <a:lnSpc>
                <a:spcPct val="120000"/>
              </a:lnSpc>
              <a:buFont typeface="Arial" panose="020B0604020202020204" pitchFamily="34" charset="0"/>
              <a:buChar char="•"/>
            </a:pPr>
            <a:r>
              <a:rPr lang="es-ES_tradnl" dirty="0"/>
              <a:t>Orientar el Sistema y actividades de Seguimiento y Evaluación</a:t>
            </a:r>
          </a:p>
          <a:p>
            <a:pPr lvl="1">
              <a:lnSpc>
                <a:spcPct val="120000"/>
              </a:lnSpc>
              <a:buFont typeface="Wingdings" panose="05000000000000000000" pitchFamily="2" charset="2"/>
              <a:buChar char="ü"/>
            </a:pPr>
            <a:r>
              <a:rPr lang="es-ES_tradnl" dirty="0"/>
              <a:t>Identificar los indicadores más útiles.</a:t>
            </a:r>
          </a:p>
          <a:p>
            <a:pPr lvl="1">
              <a:lnSpc>
                <a:spcPct val="120000"/>
              </a:lnSpc>
              <a:buFont typeface="Wingdings" panose="05000000000000000000" pitchFamily="2" charset="2"/>
              <a:buChar char="ü"/>
            </a:pPr>
            <a:r>
              <a:rPr lang="es-ES_tradnl" dirty="0"/>
              <a:t>Definir suposiciones comprobables para lograr el cambio.</a:t>
            </a:r>
          </a:p>
          <a:p>
            <a:endParaRPr lang="es-ES_tradnl" dirty="0"/>
          </a:p>
        </p:txBody>
      </p:sp>
      <p:sp>
        <p:nvSpPr>
          <p:cNvPr id="3" name="Footer Placeholder 2">
            <a:extLst>
              <a:ext uri="{FF2B5EF4-FFF2-40B4-BE49-F238E27FC236}">
                <a16:creationId xmlns:a16="http://schemas.microsoft.com/office/drawing/2014/main" id="{B4AE6A84-D346-4C19-B481-272E68A67742}"/>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7816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descr="Diapositiva 70: Actividades del Proyecto: Suficiencia"/>
          <p:cNvSpPr>
            <a:spLocks noGrp="1" noChangeArrowheads="1"/>
          </p:cNvSpPr>
          <p:nvPr>
            <p:ph type="title"/>
          </p:nvPr>
        </p:nvSpPr>
        <p:spPr>
          <a:xfrm>
            <a:off x="429491" y="199868"/>
            <a:ext cx="9538154" cy="1052736"/>
          </a:xfrm>
        </p:spPr>
        <p:txBody>
          <a:bodyPr/>
          <a:lstStyle/>
          <a:p>
            <a:r>
              <a:rPr lang="es-ES_tradnl" altLang="en-US" dirty="0"/>
              <a:t>Actividades del Proyecto: Suficiencia</a:t>
            </a:r>
          </a:p>
        </p:txBody>
      </p:sp>
      <p:sp>
        <p:nvSpPr>
          <p:cNvPr id="34" name="Rectangle 2" descr="¿Hay suficientes actividades para lograr todos los resultados del Marco?&#10;"/>
          <p:cNvSpPr txBox="1">
            <a:spLocks noChangeArrowheads="1"/>
          </p:cNvSpPr>
          <p:nvPr/>
        </p:nvSpPr>
        <p:spPr bwMode="auto">
          <a:xfrm>
            <a:off x="556635" y="951848"/>
            <a:ext cx="11078730" cy="1277938"/>
          </a:xfrm>
          <a:prstGeom prst="rect">
            <a:avLst/>
          </a:prstGeom>
          <a:noFill/>
          <a:ln w="9525">
            <a:noFill/>
            <a:miter lim="800000"/>
            <a:headEnd/>
            <a:tailEnd/>
          </a:ln>
          <a:effectLst/>
        </p:spPr>
        <p:txBody>
          <a:bodyPr anchor="ctr"/>
          <a:lstStyle/>
          <a:p>
            <a:pPr eaLnBrk="1" hangingPunct="1">
              <a:defRPr/>
            </a:pPr>
            <a:r>
              <a:rPr lang="es-ES_tradnl" sz="2800" b="1" kern="0" dirty="0">
                <a:ea typeface="ＭＳ Ｐゴシック" pitchFamily="-106" charset="-128"/>
                <a:cs typeface="Arial" pitchFamily="34" charset="0"/>
              </a:rPr>
              <a:t>¿Hay suficientes actividades para lograr todos los resultados del Marco?</a:t>
            </a:r>
            <a:endParaRPr lang="es-ES_tradnl" sz="2800" b="1" u="sng" kern="0" dirty="0">
              <a:ea typeface="ＭＳ Ｐゴシック" pitchFamily="-106" charset="-128"/>
              <a:cs typeface="Arial" pitchFamily="34" charset="0"/>
            </a:endParaRPr>
          </a:p>
        </p:txBody>
      </p:sp>
      <p:grpSp>
        <p:nvGrpSpPr>
          <p:cNvPr id="2" name="Group 1" descr="Ejemplo de un mapeo de 5 actividades. En el diagrama, hay un resultado de nivel inferior que no está vinculado a una actividad. Es probable que se requieran actividades adicionales para sustentarlo.&#10;&#10;">
            <a:extLst>
              <a:ext uri="{FF2B5EF4-FFF2-40B4-BE49-F238E27FC236}">
                <a16:creationId xmlns:a16="http://schemas.microsoft.com/office/drawing/2014/main" id="{9C9D5E81-F4D4-8D57-A33A-D68837515DC2}"/>
              </a:ext>
            </a:extLst>
          </p:cNvPr>
          <p:cNvGrpSpPr/>
          <p:nvPr/>
        </p:nvGrpSpPr>
        <p:grpSpPr>
          <a:xfrm>
            <a:off x="2991033" y="2220913"/>
            <a:ext cx="5229995" cy="3466862"/>
            <a:chOff x="2991033" y="2220913"/>
            <a:chExt cx="5229995" cy="3466862"/>
          </a:xfrm>
        </p:grpSpPr>
        <p:sp>
          <p:nvSpPr>
            <p:cNvPr id="99345" name="Text Box 24"/>
            <p:cNvSpPr txBox="1">
              <a:spLocks noChangeArrowheads="1"/>
            </p:cNvSpPr>
            <p:nvPr/>
          </p:nvSpPr>
          <p:spPr bwMode="auto">
            <a:xfrm>
              <a:off x="2991033" y="4826001"/>
              <a:ext cx="1439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1</a:t>
              </a:r>
            </a:p>
            <a:p>
              <a:pPr algn="ctr">
                <a:spcBef>
                  <a:spcPct val="50000"/>
                </a:spcBef>
                <a:buSzTx/>
                <a:buFontTx/>
                <a:buNone/>
              </a:pPr>
              <a:r>
                <a:rPr lang="es-ES_tradnl" altLang="en-US" sz="2000" b="0" dirty="0">
                  <a:solidFill>
                    <a:schemeClr val="tx1"/>
                  </a:solidFill>
                </a:rPr>
                <a:t>Actividad 2</a:t>
              </a:r>
            </a:p>
          </p:txBody>
        </p:sp>
        <p:sp>
          <p:nvSpPr>
            <p:cNvPr id="99348" name="Line 30"/>
            <p:cNvSpPr>
              <a:spLocks noChangeShapeType="1"/>
            </p:cNvSpPr>
            <p:nvPr/>
          </p:nvSpPr>
          <p:spPr bwMode="auto">
            <a:xfrm flipV="1">
              <a:off x="3685540" y="44831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21516" name="Rectangle 15"/>
            <p:cNvSpPr>
              <a:spLocks noChangeArrowheads="1"/>
            </p:cNvSpPr>
            <p:nvPr/>
          </p:nvSpPr>
          <p:spPr bwMode="auto">
            <a:xfrm>
              <a:off x="3415665" y="3975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sp>
          <p:nvSpPr>
            <p:cNvPr id="99346" name="Text Box 25"/>
            <p:cNvSpPr txBox="1">
              <a:spLocks noChangeArrowheads="1"/>
            </p:cNvSpPr>
            <p:nvPr/>
          </p:nvSpPr>
          <p:spPr bwMode="auto">
            <a:xfrm>
              <a:off x="4302308" y="4787901"/>
              <a:ext cx="1439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3</a:t>
              </a:r>
            </a:p>
            <a:p>
              <a:pPr algn="ctr">
                <a:spcBef>
                  <a:spcPct val="50000"/>
                </a:spcBef>
                <a:buSzTx/>
                <a:buFontTx/>
                <a:buNone/>
              </a:pPr>
              <a:endParaRPr lang="es-ES_tradnl" altLang="en-US" sz="2000" b="0" dirty="0">
                <a:solidFill>
                  <a:schemeClr val="tx1"/>
                </a:solidFill>
              </a:endParaRPr>
            </a:p>
          </p:txBody>
        </p:sp>
        <p:sp>
          <p:nvSpPr>
            <p:cNvPr id="99351" name="Line 34"/>
            <p:cNvSpPr>
              <a:spLocks noChangeShapeType="1"/>
            </p:cNvSpPr>
            <p:nvPr/>
          </p:nvSpPr>
          <p:spPr bwMode="auto">
            <a:xfrm flipV="1">
              <a:off x="5069840" y="44243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21517" name="Rectangle 17"/>
            <p:cNvSpPr>
              <a:spLocks noChangeArrowheads="1"/>
            </p:cNvSpPr>
            <p:nvPr/>
          </p:nvSpPr>
          <p:spPr bwMode="auto">
            <a:xfrm>
              <a:off x="4701540" y="3975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cxnSp>
          <p:nvCxnSpPr>
            <p:cNvPr id="40" name="Straight Arrow Connector 39"/>
            <p:cNvCxnSpPr>
              <a:stCxn id="99346" idx="0"/>
            </p:cNvCxnSpPr>
            <p:nvPr/>
          </p:nvCxnSpPr>
          <p:spPr bwMode="auto">
            <a:xfrm flipH="1" flipV="1">
              <a:off x="4130041" y="4495801"/>
              <a:ext cx="892176" cy="2921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99347" name="Text Box 26"/>
            <p:cNvSpPr txBox="1">
              <a:spLocks noChangeArrowheads="1"/>
            </p:cNvSpPr>
            <p:nvPr/>
          </p:nvSpPr>
          <p:spPr bwMode="auto">
            <a:xfrm>
              <a:off x="5618345" y="4826001"/>
              <a:ext cx="1439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s-ES_tradnl" altLang="en-US" sz="2000" b="0" dirty="0">
                  <a:solidFill>
                    <a:schemeClr val="tx1"/>
                  </a:solidFill>
                </a:rPr>
                <a:t>Actividad 4</a:t>
              </a:r>
            </a:p>
            <a:p>
              <a:pPr algn="ctr">
                <a:spcBef>
                  <a:spcPct val="50000"/>
                </a:spcBef>
                <a:buSzTx/>
                <a:buFontTx/>
                <a:buNone/>
              </a:pPr>
              <a:r>
                <a:rPr lang="es-ES_tradnl" altLang="en-US" sz="2000" b="0" dirty="0">
                  <a:solidFill>
                    <a:schemeClr val="tx1"/>
                  </a:solidFill>
                </a:rPr>
                <a:t>Actividad 5</a:t>
              </a:r>
            </a:p>
          </p:txBody>
        </p:sp>
        <p:sp>
          <p:nvSpPr>
            <p:cNvPr id="99350" name="Line 33"/>
            <p:cNvSpPr>
              <a:spLocks noChangeShapeType="1"/>
            </p:cNvSpPr>
            <p:nvPr/>
          </p:nvSpPr>
          <p:spPr bwMode="auto">
            <a:xfrm flipV="1">
              <a:off x="6377940" y="44831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21520" name="Rectangle 23"/>
            <p:cNvSpPr>
              <a:spLocks noChangeArrowheads="1"/>
            </p:cNvSpPr>
            <p:nvPr/>
          </p:nvSpPr>
          <p:spPr bwMode="auto">
            <a:xfrm>
              <a:off x="6022340" y="40386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sp>
          <p:nvSpPr>
            <p:cNvPr id="99354" name="TextBox 34"/>
            <p:cNvSpPr txBox="1">
              <a:spLocks noChangeArrowheads="1"/>
            </p:cNvSpPr>
            <p:nvPr/>
          </p:nvSpPr>
          <p:spPr bwMode="auto">
            <a:xfrm>
              <a:off x="7482840" y="4876801"/>
              <a:ext cx="72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eaLnBrk="1" hangingPunct="1">
                <a:spcBef>
                  <a:spcPct val="0"/>
                </a:spcBef>
                <a:buSzTx/>
                <a:buFontTx/>
                <a:buNone/>
              </a:pPr>
              <a:r>
                <a:rPr lang="es-ES_tradnl" altLang="en-US" sz="2800" dirty="0">
                  <a:solidFill>
                    <a:schemeClr val="tx1"/>
                  </a:solidFill>
                  <a:latin typeface="Times New Roman" pitchFamily="18" charset="0"/>
                </a:rPr>
                <a:t>???</a:t>
              </a:r>
            </a:p>
          </p:txBody>
        </p:sp>
        <p:sp>
          <p:nvSpPr>
            <p:cNvPr id="99349" name="Line 32"/>
            <p:cNvSpPr>
              <a:spLocks noChangeShapeType="1"/>
            </p:cNvSpPr>
            <p:nvPr/>
          </p:nvSpPr>
          <p:spPr bwMode="auto">
            <a:xfrm flipV="1">
              <a:off x="7787640" y="4495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21519" name="Rectangle 21"/>
            <p:cNvSpPr>
              <a:spLocks noChangeArrowheads="1"/>
            </p:cNvSpPr>
            <p:nvPr/>
          </p:nvSpPr>
          <p:spPr bwMode="auto">
            <a:xfrm>
              <a:off x="7484428" y="40386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cxnSp>
          <p:nvCxnSpPr>
            <p:cNvPr id="99334" name="AutoShape 8"/>
            <p:cNvCxnSpPr>
              <a:cxnSpLocks noChangeShapeType="1"/>
            </p:cNvCxnSpPr>
            <p:nvPr/>
          </p:nvCxnSpPr>
          <p:spPr bwMode="auto">
            <a:xfrm rot="-5400000">
              <a:off x="3831590" y="3333750"/>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5" name="AutoShape 9"/>
            <p:cNvCxnSpPr>
              <a:cxnSpLocks noChangeShapeType="1"/>
            </p:cNvCxnSpPr>
            <p:nvPr/>
          </p:nvCxnSpPr>
          <p:spPr bwMode="auto">
            <a:xfrm rot="5400000" flipH="1">
              <a:off x="4511040" y="3416300"/>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5" name="Rectangle 13"/>
            <p:cNvSpPr>
              <a:spLocks noChangeArrowheads="1"/>
            </p:cNvSpPr>
            <p:nvPr/>
          </p:nvSpPr>
          <p:spPr bwMode="auto">
            <a:xfrm>
              <a:off x="4152265" y="30099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cxnSp>
          <p:nvCxnSpPr>
            <p:cNvPr id="99337" name="AutoShape 11"/>
            <p:cNvCxnSpPr>
              <a:cxnSpLocks noChangeShapeType="1"/>
              <a:endCxn id="21512" idx="2"/>
            </p:cNvCxnSpPr>
            <p:nvPr/>
          </p:nvCxnSpPr>
          <p:spPr bwMode="auto">
            <a:xfrm rot="-5400000">
              <a:off x="6614478" y="3370263"/>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8" name="AutoShape 12"/>
            <p:cNvCxnSpPr>
              <a:cxnSpLocks noChangeShapeType="1"/>
              <a:endCxn id="21512" idx="2"/>
            </p:cNvCxnSpPr>
            <p:nvPr/>
          </p:nvCxnSpPr>
          <p:spPr bwMode="auto">
            <a:xfrm rot="5400000" flipH="1">
              <a:off x="7293928" y="3452813"/>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2" name="Rectangle 10"/>
            <p:cNvSpPr>
              <a:spLocks noChangeArrowheads="1"/>
            </p:cNvSpPr>
            <p:nvPr/>
          </p:nvSpPr>
          <p:spPr bwMode="auto">
            <a:xfrm>
              <a:off x="6887528" y="30464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cxnSp>
          <p:nvCxnSpPr>
            <p:cNvPr id="99332" name="AutoShape 6"/>
            <p:cNvCxnSpPr>
              <a:cxnSpLocks noChangeShapeType="1"/>
            </p:cNvCxnSpPr>
            <p:nvPr/>
          </p:nvCxnSpPr>
          <p:spPr bwMode="auto">
            <a:xfrm rot="-5400000">
              <a:off x="5126990" y="2163763"/>
              <a:ext cx="381000" cy="13843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3" name="AutoShape 7"/>
            <p:cNvCxnSpPr>
              <a:cxnSpLocks noChangeShapeType="1"/>
            </p:cNvCxnSpPr>
            <p:nvPr/>
          </p:nvCxnSpPr>
          <p:spPr bwMode="auto">
            <a:xfrm rot="5400000" flipH="1">
              <a:off x="6460490" y="2214563"/>
              <a:ext cx="381000" cy="12827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8" name="Rectangle 19"/>
            <p:cNvSpPr>
              <a:spLocks noChangeArrowheads="1"/>
            </p:cNvSpPr>
            <p:nvPr/>
          </p:nvSpPr>
          <p:spPr bwMode="auto">
            <a:xfrm>
              <a:off x="5641340" y="22209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s-ES_tradnl" dirty="0">
                <a:ea typeface="ＭＳ Ｐゴシック" pitchFamily="-106" charset="-128"/>
              </a:endParaRPr>
            </a:p>
          </p:txBody>
        </p:sp>
      </p:grpSp>
      <p:sp>
        <p:nvSpPr>
          <p:cNvPr id="26" name="Footer Placeholder 2">
            <a:extLst>
              <a:ext uri="{FF2B5EF4-FFF2-40B4-BE49-F238E27FC236}">
                <a16:creationId xmlns:a16="http://schemas.microsoft.com/office/drawing/2014/main" id="{136A9387-235E-4F97-98E6-47399D99BBCF}"/>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7924420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descr="Diapositiva 71: Mapeo de Actividades: Plantilla de CMEP"/>
          <p:cNvSpPr>
            <a:spLocks noGrp="1" noChangeArrowheads="1"/>
          </p:cNvSpPr>
          <p:nvPr>
            <p:ph type="title"/>
          </p:nvPr>
        </p:nvSpPr>
        <p:spPr>
          <a:xfrm>
            <a:off x="623455" y="199868"/>
            <a:ext cx="9344190" cy="1052736"/>
          </a:xfrm>
        </p:spPr>
        <p:txBody>
          <a:bodyPr>
            <a:normAutofit fontScale="90000"/>
          </a:bodyPr>
          <a:lstStyle/>
          <a:p>
            <a:r>
              <a:rPr lang="es-ES_tradnl" altLang="en-US" dirty="0"/>
              <a:t>Mapeo de Actividades: Plantilla de CMEP</a:t>
            </a:r>
          </a:p>
        </p:txBody>
      </p:sp>
      <p:pic>
        <p:nvPicPr>
          <p:cNvPr id="27" name="Picture 26" descr="Mapeo de actividades de un proyecto, utilizando la plantilla de CMEP. Incluye resultados, subresultados y efectos.">
            <a:extLst>
              <a:ext uri="{FF2B5EF4-FFF2-40B4-BE49-F238E27FC236}">
                <a16:creationId xmlns:a16="http://schemas.microsoft.com/office/drawing/2014/main" id="{7201D6FF-B241-444E-9CF6-A80CB86412C6}"/>
              </a:ext>
            </a:extLst>
          </p:cNvPr>
          <p:cNvPicPr>
            <a:picLocks noChangeAspect="1"/>
          </p:cNvPicPr>
          <p:nvPr/>
        </p:nvPicPr>
        <p:blipFill>
          <a:blip r:embed="rId3"/>
          <a:stretch>
            <a:fillRect/>
          </a:stretch>
        </p:blipFill>
        <p:spPr>
          <a:xfrm>
            <a:off x="1541123" y="1231044"/>
            <a:ext cx="9075148" cy="4809829"/>
          </a:xfrm>
          <a:prstGeom prst="rect">
            <a:avLst/>
          </a:prstGeom>
        </p:spPr>
      </p:pic>
      <p:sp>
        <p:nvSpPr>
          <p:cNvPr id="26" name="Footer Placeholder 2">
            <a:extLst>
              <a:ext uri="{FF2B5EF4-FFF2-40B4-BE49-F238E27FC236}">
                <a16:creationId xmlns:a16="http://schemas.microsoft.com/office/drawing/2014/main" id="{136A9387-235E-4F97-98E6-47399D99BBCF}"/>
              </a:ext>
            </a:extLst>
          </p:cNvPr>
          <p:cNvSpPr>
            <a:spLocks noGrp="1"/>
          </p:cNvSpPr>
          <p:nvPr>
            <p:ph type="ftr" sz="quarter" idx="11"/>
          </p:nvPr>
        </p:nvSpPr>
        <p:spPr>
          <a:xfrm>
            <a:off x="-34665" y="634438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65915066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iapositiva 72: Revisando un Marco de Resultados.&#10;&#10;Foto de la izquierda: Una sección del globo terráqueo.&#10;&#10;Foto de la derecha: Un niño cargando un saco de ramas cortadas."/>
          <p:cNvSpPr>
            <a:spLocks noGrp="1"/>
          </p:cNvSpPr>
          <p:nvPr>
            <p:ph type="title"/>
          </p:nvPr>
        </p:nvSpPr>
        <p:spPr>
          <a:xfrm>
            <a:off x="2204931" y="3154154"/>
            <a:ext cx="6323248" cy="1072614"/>
          </a:xfrm>
        </p:spPr>
        <p:txBody>
          <a:bodyPr>
            <a:normAutofit fontScale="90000"/>
          </a:bodyPr>
          <a:lstStyle/>
          <a:p>
            <a:r>
              <a:rPr lang="es-ES_tradnl" dirty="0"/>
              <a:t>Revisando un Marco de Resultados</a:t>
            </a:r>
          </a:p>
        </p:txBody>
      </p:sp>
      <p:sp>
        <p:nvSpPr>
          <p:cNvPr id="12" name="Slide Number Placeholder 25"/>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s-ES_tradnl" smtClean="0"/>
              <a:pPr eaLnBrk="1" hangingPunct="1">
                <a:spcBef>
                  <a:spcPct val="0"/>
                </a:spcBef>
                <a:buSzTx/>
                <a:buFontTx/>
                <a:buNone/>
                <a:defRPr/>
              </a:pPr>
              <a:t>72</a:t>
            </a:fld>
            <a:endParaRPr lang="es-ES_tradnl" altLang="en-US" sz="1200" dirty="0">
              <a:solidFill>
                <a:srgbClr val="000099"/>
              </a:solidFill>
            </a:endParaRPr>
          </a:p>
        </p:txBody>
      </p:sp>
    </p:spTree>
    <p:extLst>
      <p:ext uri="{BB962C8B-B14F-4D97-AF65-F5344CB8AC3E}">
        <p14:creationId xmlns:p14="http://schemas.microsoft.com/office/powerpoint/2010/main" val="1853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Diapositiva 73: Revisando un Marco de Resultados"/>
          <p:cNvSpPr txBox="1">
            <a:spLocks noGrp="1" noChangeArrowheads="1"/>
          </p:cNvSpPr>
          <p:nvPr>
            <p:ph type="title" idx="4294967295"/>
          </p:nvPr>
        </p:nvSpPr>
        <p:spPr bwMode="auto">
          <a:xfrm>
            <a:off x="391483" y="0"/>
            <a:ext cx="9856792"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s-ES_tradnl" altLang="en-US" sz="4400" b="0" i="0" u="none" strike="noStrike" kern="1200" cap="none" spc="0" normalizeH="0" baseline="0" noProof="0" dirty="0">
                <a:ln>
                  <a:noFill/>
                </a:ln>
                <a:solidFill>
                  <a:schemeClr val="accent2"/>
                </a:solidFill>
                <a:effectLst/>
                <a:uLnTx/>
                <a:uFillTx/>
                <a:latin typeface="+mj-lt"/>
                <a:ea typeface="+mj-ea"/>
                <a:cs typeface="+mj-cs"/>
              </a:rPr>
              <a:t>Revisando un Marco de Resultados</a:t>
            </a:r>
          </a:p>
        </p:txBody>
      </p:sp>
      <p:graphicFrame>
        <p:nvGraphicFramePr>
          <p:cNvPr id="8" name="Diagram 7" descr="Lista de verificación que puede usar para revisar su borrador del marco de resultados para confirmar que cumple con todos los criterios que fundamentan un buen marco.&#10;&#10;Es claro?&#10;¿La narrativa/gráficas son fáciles de entender y de comunicar claramente?&#10;¿Los resultados son claros, unidimensionales, uninivel y precisos?&#10;&#10;Es adecuado?&#10;¿Explica detalladamente CÓMO y POR QUÉ ocurrirá el cambio?&#10;¿El Marco de Resultados cuenta con supuestos críticos?&#10;&#10;Es posible ?&#10;¿La trayectoria hacia la meta tiene sentido y es posible?&#10;¿Existen vínculos causales lógicos y claros entre los diferentes niveles de resultados?&#10;&#10;Es factible?&#10;¿Se puede lograr el objetivo superior del proyecto dentro de su período de ejecución(por ejemplo, 5 años)?&#10;Basado en las actividades, los recursos y el periodo de ejecución, ¿Son factibles los logros?&#10;&#10;Es cuantificable?&#10;¿Se pueden medir los resultados?&#10;&#10;&#10;">
            <a:extLst>
              <a:ext uri="{FF2B5EF4-FFF2-40B4-BE49-F238E27FC236}">
                <a16:creationId xmlns:a16="http://schemas.microsoft.com/office/drawing/2014/main" id="{F020AD3B-3877-4E08-A9D7-1DC340E579E2}"/>
              </a:ext>
            </a:extLst>
          </p:cNvPr>
          <p:cNvGraphicFramePr/>
          <p:nvPr>
            <p:extLst>
              <p:ext uri="{D42A27DB-BD31-4B8C-83A1-F6EECF244321}">
                <p14:modId xmlns:p14="http://schemas.microsoft.com/office/powerpoint/2010/main" val="2978238820"/>
              </p:ext>
            </p:extLst>
          </p:nvPr>
        </p:nvGraphicFramePr>
        <p:xfrm>
          <a:off x="155657" y="796977"/>
          <a:ext cx="11776514" cy="5454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2">
            <a:extLst>
              <a:ext uri="{FF2B5EF4-FFF2-40B4-BE49-F238E27FC236}">
                <a16:creationId xmlns:a16="http://schemas.microsoft.com/office/drawing/2014/main" id="{E690AD35-D6F2-4604-AD0F-521D716725F9}"/>
              </a:ext>
            </a:extLst>
          </p:cNvPr>
          <p:cNvSpPr>
            <a:spLocks noGrp="1"/>
          </p:cNvSpPr>
          <p:nvPr>
            <p:ph type="ftr" sz="quarter" idx="11"/>
          </p:nvPr>
        </p:nvSpPr>
        <p:spPr>
          <a:xfrm>
            <a:off x="-34724" y="639294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7182671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4: Ejercicio: Revisar un Marco de Resultados">
            <a:extLst>
              <a:ext uri="{FF2B5EF4-FFF2-40B4-BE49-F238E27FC236}">
                <a16:creationId xmlns:a16="http://schemas.microsoft.com/office/drawing/2014/main" id="{F012DBFF-B7C5-4C6E-BAAC-0AEE01387B4E}"/>
              </a:ext>
            </a:extLst>
          </p:cNvPr>
          <p:cNvSpPr>
            <a:spLocks noGrp="1"/>
          </p:cNvSpPr>
          <p:nvPr>
            <p:ph type="ctrTitle"/>
          </p:nvPr>
        </p:nvSpPr>
        <p:spPr>
          <a:xfrm>
            <a:off x="692727" y="0"/>
            <a:ext cx="9794555" cy="961175"/>
          </a:xfrm>
        </p:spPr>
        <p:txBody>
          <a:bodyPr>
            <a:normAutofit/>
          </a:bodyPr>
          <a:lstStyle/>
          <a:p>
            <a:pPr algn="l"/>
            <a:r>
              <a:rPr lang="es-ES_tradnl" sz="4400" dirty="0"/>
              <a:t>Ejercicio: Revisar un Marco de Resultados</a:t>
            </a:r>
          </a:p>
        </p:txBody>
      </p:sp>
      <p:sp>
        <p:nvSpPr>
          <p:cNvPr id="38" name="Text Box 9" descr="(Sub) Resultado 1.1: Miembros del hogar capacitados">
            <a:extLst>
              <a:ext uri="{FF2B5EF4-FFF2-40B4-BE49-F238E27FC236}">
                <a16:creationId xmlns:a16="http://schemas.microsoft.com/office/drawing/2014/main" id="{2FF75A53-A8AD-4919-A8FF-8DFAAAD87A91}"/>
              </a:ext>
            </a:extLst>
          </p:cNvPr>
          <p:cNvSpPr txBox="1">
            <a:spLocks noChangeArrowheads="1"/>
          </p:cNvSpPr>
          <p:nvPr/>
        </p:nvSpPr>
        <p:spPr bwMode="auto">
          <a:xfrm>
            <a:off x="1125293" y="3278186"/>
            <a:ext cx="2254571" cy="67878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r>
              <a:rPr lang="es-ES_tradnl" sz="1400" b="1" kern="1200" dirty="0">
                <a:solidFill>
                  <a:srgbClr val="000000"/>
                </a:solidFill>
                <a:effectLst/>
                <a:ea typeface="Calibri" panose="020F0502020204030204" pitchFamily="34" charset="0"/>
                <a:cs typeface="Times New Roman" panose="02020603050405020304" pitchFamily="18" charset="0"/>
              </a:rPr>
              <a:t>(Sub) Resultado 1.1: </a:t>
            </a:r>
            <a:r>
              <a:rPr lang="es-ES_tradnl" sz="1400" kern="1200" dirty="0">
                <a:solidFill>
                  <a:srgbClr val="000000"/>
                </a:solidFill>
                <a:effectLst/>
                <a:ea typeface="Calibri" panose="020F0502020204030204" pitchFamily="34" charset="0"/>
                <a:cs typeface="Times New Roman" panose="02020603050405020304" pitchFamily="18" charset="0"/>
              </a:rPr>
              <a:t>Miembros del hogar capacitados</a:t>
            </a:r>
            <a:endParaRPr lang="es-ES_tradnl" sz="1600" dirty="0">
              <a:effectLst/>
              <a:ea typeface="Times New Roman" panose="02020603050405020304" pitchFamily="18" charset="0"/>
              <a:cs typeface="Times New Roman" panose="02020603050405020304" pitchFamily="18" charset="0"/>
            </a:endParaRPr>
          </a:p>
        </p:txBody>
      </p:sp>
      <p:cxnSp>
        <p:nvCxnSpPr>
          <p:cNvPr id="53" name="Straight Arrow Connector 52" descr="Flecha que conecta el resultado 1 y el subresultado 1.1">
            <a:extLst>
              <a:ext uri="{FF2B5EF4-FFF2-40B4-BE49-F238E27FC236}">
                <a16:creationId xmlns:a16="http://schemas.microsoft.com/office/drawing/2014/main" id="{6374797A-18B3-4A22-B7B1-A6A48A32580D}"/>
              </a:ext>
            </a:extLst>
          </p:cNvPr>
          <p:cNvCxnSpPr>
            <a:cxnSpLocks/>
            <a:stCxn id="38" idx="0"/>
            <a:endCxn id="31" idx="2"/>
          </p:cNvCxnSpPr>
          <p:nvPr/>
        </p:nvCxnSpPr>
        <p:spPr>
          <a:xfrm flipV="1">
            <a:off x="2252579" y="3022352"/>
            <a:ext cx="0" cy="25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 Box 4" descr="Resultado 1: Aumento de los ingresos familiares que no provienen del trabajo  infantil&#10;">
            <a:extLst>
              <a:ext uri="{FF2B5EF4-FFF2-40B4-BE49-F238E27FC236}">
                <a16:creationId xmlns:a16="http://schemas.microsoft.com/office/drawing/2014/main" id="{0854A462-168D-4881-B6F1-999C3A348B7C}"/>
              </a:ext>
            </a:extLst>
          </p:cNvPr>
          <p:cNvSpPr txBox="1">
            <a:spLocks noChangeArrowheads="1"/>
          </p:cNvSpPr>
          <p:nvPr/>
        </p:nvSpPr>
        <p:spPr bwMode="auto">
          <a:xfrm>
            <a:off x="1101558" y="2129471"/>
            <a:ext cx="2302042" cy="89288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kern="1200" dirty="0">
                <a:solidFill>
                  <a:srgbClr val="000000"/>
                </a:solidFill>
                <a:effectLst/>
                <a:ea typeface="Calibri" panose="020F0502020204030204" pitchFamily="34" charset="0"/>
                <a:cs typeface="Times New Roman" panose="02020603050405020304" pitchFamily="18" charset="0"/>
              </a:rPr>
              <a:t>Resultado 1: </a:t>
            </a:r>
            <a:r>
              <a:rPr lang="es-ES_tradnl" sz="1400" kern="1200" dirty="0">
                <a:solidFill>
                  <a:srgbClr val="000000"/>
                </a:solidFill>
                <a:effectLst/>
                <a:ea typeface="Calibri" panose="020F0502020204030204" pitchFamily="34" charset="0"/>
                <a:cs typeface="Times New Roman" panose="02020603050405020304" pitchFamily="18" charset="0"/>
              </a:rPr>
              <a:t>Aumento de los ingresos familiares que no provienen del trabajo  infantil</a:t>
            </a:r>
            <a:endParaRPr lang="es-ES_tradnl" sz="1600" dirty="0">
              <a:effectLst/>
              <a:ea typeface="Times New Roman" panose="02020603050405020304" pitchFamily="18" charset="0"/>
              <a:cs typeface="Times New Roman" panose="02020603050405020304" pitchFamily="18" charset="0"/>
            </a:endParaRPr>
          </a:p>
        </p:txBody>
      </p:sp>
      <p:sp>
        <p:nvSpPr>
          <p:cNvPr id="28" name="Text Box 9" descr="(Sub) Resultado 2.1.1: Mayor conciencia de los actores del sector privado sobre el problema del trabajo infantil&#10;">
            <a:extLst>
              <a:ext uri="{FF2B5EF4-FFF2-40B4-BE49-F238E27FC236}">
                <a16:creationId xmlns:a16="http://schemas.microsoft.com/office/drawing/2014/main" id="{2EDEF64E-B3C0-495E-9637-831532CFA19E}"/>
              </a:ext>
            </a:extLst>
          </p:cNvPr>
          <p:cNvSpPr txBox="1">
            <a:spLocks noChangeArrowheads="1"/>
          </p:cNvSpPr>
          <p:nvPr/>
        </p:nvSpPr>
        <p:spPr bwMode="auto">
          <a:xfrm>
            <a:off x="3972561" y="4151947"/>
            <a:ext cx="1676399" cy="16477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kern="1200" dirty="0">
                <a:solidFill>
                  <a:srgbClr val="000000"/>
                </a:solidFill>
                <a:effectLst/>
                <a:ea typeface="Calibri" panose="020F0502020204030204" pitchFamily="34" charset="0"/>
                <a:cs typeface="Times New Roman" panose="02020603050405020304" pitchFamily="18" charset="0"/>
              </a:rPr>
              <a:t>(Sub) Resultado 2.1.1: </a:t>
            </a:r>
            <a:r>
              <a:rPr lang="es-ES_tradnl" sz="1400" kern="1200" dirty="0">
                <a:solidFill>
                  <a:srgbClr val="000000"/>
                </a:solidFill>
                <a:effectLst/>
                <a:ea typeface="Calibri" panose="020F0502020204030204" pitchFamily="34" charset="0"/>
                <a:cs typeface="Times New Roman" panose="02020603050405020304" pitchFamily="18" charset="0"/>
              </a:rPr>
              <a:t>Mayor conciencia de los actores del sector privado sobre el problema del trabajo infantil</a:t>
            </a:r>
            <a:endParaRPr lang="es-ES_tradnl" sz="1600" dirty="0">
              <a:effectLst/>
              <a:ea typeface="Times New Roman" panose="02020603050405020304" pitchFamily="18" charset="0"/>
              <a:cs typeface="Times New Roman" panose="02020603050405020304" pitchFamily="18" charset="0"/>
            </a:endParaRPr>
          </a:p>
        </p:txBody>
      </p:sp>
      <p:sp>
        <p:nvSpPr>
          <p:cNvPr id="43" name="Text Box 9" descr="(Sub) Resultado 2.1.1: Mayor conciencia de los actores del sector privado sobre las peores formas de trabajo infantil&#10;">
            <a:extLst>
              <a:ext uri="{FF2B5EF4-FFF2-40B4-BE49-F238E27FC236}">
                <a16:creationId xmlns:a16="http://schemas.microsoft.com/office/drawing/2014/main" id="{D9F51B11-B854-46F8-81AB-3B12EABC9F8B}"/>
              </a:ext>
            </a:extLst>
          </p:cNvPr>
          <p:cNvSpPr txBox="1">
            <a:spLocks noChangeArrowheads="1"/>
          </p:cNvSpPr>
          <p:nvPr/>
        </p:nvSpPr>
        <p:spPr bwMode="auto">
          <a:xfrm>
            <a:off x="5892801" y="4162107"/>
            <a:ext cx="1737359" cy="16477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kern="1200" dirty="0">
                <a:solidFill>
                  <a:srgbClr val="000000"/>
                </a:solidFill>
                <a:effectLst/>
                <a:ea typeface="Calibri" panose="020F0502020204030204" pitchFamily="34" charset="0"/>
                <a:cs typeface="Times New Roman" panose="02020603050405020304" pitchFamily="18" charset="0"/>
              </a:rPr>
              <a:t>(Sub) Resultado 2.1.1: </a:t>
            </a:r>
            <a:r>
              <a:rPr lang="es-ES_tradnl" sz="1400" kern="1200" dirty="0">
                <a:solidFill>
                  <a:srgbClr val="000000"/>
                </a:solidFill>
                <a:effectLst/>
                <a:ea typeface="Calibri" panose="020F0502020204030204" pitchFamily="34" charset="0"/>
                <a:cs typeface="Times New Roman" panose="02020603050405020304" pitchFamily="18" charset="0"/>
              </a:rPr>
              <a:t>Mayor conciencia de los actores del sector privado sobre las peores formas de trabajo infantil</a:t>
            </a:r>
            <a:endParaRPr lang="es-ES_tradnl" sz="1600" dirty="0">
              <a:effectLst/>
              <a:ea typeface="Times New Roman" panose="02020603050405020304" pitchFamily="18" charset="0"/>
              <a:cs typeface="Times New Roman" panose="02020603050405020304" pitchFamily="18" charset="0"/>
            </a:endParaRPr>
          </a:p>
        </p:txBody>
      </p:sp>
      <p:cxnSp>
        <p:nvCxnSpPr>
          <p:cNvPr id="57" name="Connector: Elbow 56" descr="Codo que conecta el subresultado 2.1 al subresultado 2.1.1">
            <a:extLst>
              <a:ext uri="{FF2B5EF4-FFF2-40B4-BE49-F238E27FC236}">
                <a16:creationId xmlns:a16="http://schemas.microsoft.com/office/drawing/2014/main" id="{1AE2FBC0-9D7E-434F-9394-B1EA293FB950}"/>
              </a:ext>
            </a:extLst>
          </p:cNvPr>
          <p:cNvCxnSpPr>
            <a:cxnSpLocks/>
            <a:stCxn id="28" idx="0"/>
            <a:endCxn id="27" idx="2"/>
          </p:cNvCxnSpPr>
          <p:nvPr/>
        </p:nvCxnSpPr>
        <p:spPr>
          <a:xfrm rot="5400000" flipH="1" flipV="1">
            <a:off x="5139571" y="3491351"/>
            <a:ext cx="331786" cy="9894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descr="Codo que conecta el subresultado 2.1 al subresultado 2.1.1">
            <a:extLst>
              <a:ext uri="{FF2B5EF4-FFF2-40B4-BE49-F238E27FC236}">
                <a16:creationId xmlns:a16="http://schemas.microsoft.com/office/drawing/2014/main" id="{33D1933F-BAF9-485A-8516-1C8D4AD1F216}"/>
              </a:ext>
            </a:extLst>
          </p:cNvPr>
          <p:cNvCxnSpPr>
            <a:cxnSpLocks/>
            <a:stCxn id="43" idx="0"/>
            <a:endCxn id="27" idx="2"/>
          </p:cNvCxnSpPr>
          <p:nvPr/>
        </p:nvCxnSpPr>
        <p:spPr>
          <a:xfrm rot="16200000" flipV="1">
            <a:off x="6109852" y="3510477"/>
            <a:ext cx="341946" cy="961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 Box 3" descr="(Sub) Resultado 2.1: Actores del sector privado mejoran su capacidad para cambiar sus prácticas comerciales&#10;">
            <a:extLst>
              <a:ext uri="{FF2B5EF4-FFF2-40B4-BE49-F238E27FC236}">
                <a16:creationId xmlns:a16="http://schemas.microsoft.com/office/drawing/2014/main" id="{82FB849A-E99A-4E06-A6FB-4668B9625D5D}"/>
              </a:ext>
            </a:extLst>
          </p:cNvPr>
          <p:cNvSpPr txBox="1"/>
          <p:nvPr/>
        </p:nvSpPr>
        <p:spPr>
          <a:xfrm>
            <a:off x="4059589" y="3062288"/>
            <a:ext cx="3481158" cy="75787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Aft>
                <a:spcPts val="0"/>
              </a:spcAft>
            </a:pPr>
            <a:r>
              <a:rPr lang="es-ES_tradnl" sz="1400" b="1" kern="1200" dirty="0">
                <a:solidFill>
                  <a:srgbClr val="000000"/>
                </a:solidFill>
                <a:effectLst/>
                <a:ea typeface="Calibri" panose="020F0502020204030204" pitchFamily="34" charset="0"/>
                <a:cs typeface="Times New Roman" panose="02020603050405020304" pitchFamily="18" charset="0"/>
              </a:rPr>
              <a:t>(Sub) Resultado 2.1</a:t>
            </a:r>
            <a:r>
              <a:rPr lang="es-ES_tradnl" sz="1400" kern="1200" dirty="0">
                <a:solidFill>
                  <a:srgbClr val="000000"/>
                </a:solidFill>
                <a:effectLst/>
                <a:ea typeface="Calibri" panose="020F0502020204030204" pitchFamily="34" charset="0"/>
                <a:cs typeface="Times New Roman" panose="02020603050405020304" pitchFamily="18" charset="0"/>
              </a:rPr>
              <a:t>: Actores del sector privado mejoran su capacidad para cambiar sus prácticas comerciales</a:t>
            </a:r>
            <a:endParaRPr lang="es-ES_tradnl" sz="1600" dirty="0">
              <a:solidFill>
                <a:schemeClr val="tx1"/>
              </a:solidFill>
              <a:effectLst/>
              <a:ea typeface="Times New Roman" panose="02020603050405020304" pitchFamily="18" charset="0"/>
              <a:cs typeface="Times New Roman" panose="02020603050405020304" pitchFamily="18" charset="0"/>
            </a:endParaRPr>
          </a:p>
        </p:txBody>
      </p:sp>
      <p:cxnSp>
        <p:nvCxnSpPr>
          <p:cNvPr id="30" name="Straight Arrow Connector 29" descr="Flecha que conecta el subresultado 2.1 al resultado 2">
            <a:extLst>
              <a:ext uri="{FF2B5EF4-FFF2-40B4-BE49-F238E27FC236}">
                <a16:creationId xmlns:a16="http://schemas.microsoft.com/office/drawing/2014/main" id="{4352FE52-C4FC-4518-91F2-615B273739C3}"/>
              </a:ext>
            </a:extLst>
          </p:cNvPr>
          <p:cNvCxnSpPr>
            <a:cxnSpLocks/>
          </p:cNvCxnSpPr>
          <p:nvPr/>
        </p:nvCxnSpPr>
        <p:spPr>
          <a:xfrm flipV="1">
            <a:off x="5752578" y="2806454"/>
            <a:ext cx="0" cy="25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 Box 10" descr="Resultado 2: Los actores del sector privado mejoran las prácticas comerciales para prevenir el trabajo infantil&#10;">
            <a:extLst>
              <a:ext uri="{FF2B5EF4-FFF2-40B4-BE49-F238E27FC236}">
                <a16:creationId xmlns:a16="http://schemas.microsoft.com/office/drawing/2014/main" id="{BE2DAF02-B4F3-494D-8F0A-DB724854CDDA}"/>
              </a:ext>
            </a:extLst>
          </p:cNvPr>
          <p:cNvSpPr txBox="1">
            <a:spLocks noChangeArrowheads="1"/>
          </p:cNvSpPr>
          <p:nvPr/>
        </p:nvSpPr>
        <p:spPr bwMode="auto">
          <a:xfrm>
            <a:off x="3867953" y="2155292"/>
            <a:ext cx="3802225" cy="67391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kern="1200" dirty="0">
                <a:solidFill>
                  <a:srgbClr val="000000"/>
                </a:solidFill>
                <a:effectLst/>
                <a:ea typeface="Calibri" panose="020F0502020204030204" pitchFamily="34" charset="0"/>
                <a:cs typeface="Times New Roman" panose="02020603050405020304" pitchFamily="18" charset="0"/>
              </a:rPr>
              <a:t>Resultado 2: </a:t>
            </a:r>
            <a:r>
              <a:rPr lang="es-ES_tradnl" sz="1400" dirty="0">
                <a:solidFill>
                  <a:srgbClr val="000000"/>
                </a:solidFill>
                <a:ea typeface="Calibri" panose="020F0502020204030204" pitchFamily="34" charset="0"/>
                <a:cs typeface="Times New Roman" panose="02020603050405020304" pitchFamily="18" charset="0"/>
              </a:rPr>
              <a:t>L</a:t>
            </a:r>
            <a:r>
              <a:rPr lang="es-ES_tradnl" sz="1400" kern="1200" dirty="0">
                <a:solidFill>
                  <a:srgbClr val="000000"/>
                </a:solidFill>
                <a:effectLst/>
                <a:ea typeface="Calibri" panose="020F0502020204030204" pitchFamily="34" charset="0"/>
                <a:cs typeface="Times New Roman" panose="02020603050405020304" pitchFamily="18" charset="0"/>
              </a:rPr>
              <a:t>os actores del sector privado mejoran </a:t>
            </a:r>
            <a:r>
              <a:rPr lang="es-ES_tradnl" sz="1400" dirty="0">
                <a:solidFill>
                  <a:srgbClr val="000000"/>
                </a:solidFill>
                <a:ea typeface="Calibri" panose="020F0502020204030204" pitchFamily="34" charset="0"/>
                <a:cs typeface="Times New Roman" panose="02020603050405020304" pitchFamily="18" charset="0"/>
              </a:rPr>
              <a:t>las p</a:t>
            </a:r>
            <a:r>
              <a:rPr lang="es-ES_tradnl" sz="1400" kern="1200" dirty="0">
                <a:solidFill>
                  <a:srgbClr val="000000"/>
                </a:solidFill>
                <a:effectLst/>
                <a:ea typeface="Calibri" panose="020F0502020204030204" pitchFamily="34" charset="0"/>
                <a:cs typeface="Times New Roman" panose="02020603050405020304" pitchFamily="18" charset="0"/>
              </a:rPr>
              <a:t>rácticas comerciales para prevenir el trabajo infantil</a:t>
            </a:r>
            <a:endParaRPr lang="es-ES_tradnl" sz="1600" dirty="0">
              <a:effectLst/>
              <a:ea typeface="Times New Roman" panose="02020603050405020304" pitchFamily="18" charset="0"/>
              <a:cs typeface="Times New Roman" panose="02020603050405020304" pitchFamily="18" charset="0"/>
            </a:endParaRPr>
          </a:p>
          <a:p>
            <a:pPr marL="0" marR="0"/>
            <a:r>
              <a:rPr lang="es-ES_tradnl" sz="1400" kern="1200" dirty="0">
                <a:solidFill>
                  <a:srgbClr val="000000"/>
                </a:solidFill>
                <a:effectLst/>
                <a:ea typeface="Calibri" panose="020F0502020204030204" pitchFamily="34" charset="0"/>
                <a:cs typeface="Times New Roman" panose="02020603050405020304" pitchFamily="18" charset="0"/>
              </a:rPr>
              <a:t> </a:t>
            </a:r>
            <a:endParaRPr lang="es-ES_tradnl" sz="1600" dirty="0">
              <a:effectLst/>
              <a:ea typeface="Times New Roman" panose="02020603050405020304" pitchFamily="18" charset="0"/>
              <a:cs typeface="Times New Roman" panose="02020603050405020304" pitchFamily="18" charset="0"/>
            </a:endParaRPr>
          </a:p>
        </p:txBody>
      </p:sp>
      <p:sp>
        <p:nvSpPr>
          <p:cNvPr id="69" name="Text Box 2" descr="(Sub) Resultado 3.1: Las partes interesadas aumentan la promoción de las políticas del trabajo infantil&#10;">
            <a:extLst>
              <a:ext uri="{FF2B5EF4-FFF2-40B4-BE49-F238E27FC236}">
                <a16:creationId xmlns:a16="http://schemas.microsoft.com/office/drawing/2014/main" id="{A0E0C15D-91EC-416B-A333-AEC940DE492D}"/>
              </a:ext>
            </a:extLst>
          </p:cNvPr>
          <p:cNvSpPr txBox="1"/>
          <p:nvPr/>
        </p:nvSpPr>
        <p:spPr>
          <a:xfrm>
            <a:off x="8442960" y="3120072"/>
            <a:ext cx="1504734" cy="1621261"/>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Aft>
                <a:spcPts val="0"/>
              </a:spcAft>
            </a:pPr>
            <a:r>
              <a:rPr lang="es-ES_tradnl" sz="1400" b="1" kern="1200" dirty="0">
                <a:solidFill>
                  <a:srgbClr val="000000"/>
                </a:solidFill>
                <a:effectLst/>
                <a:ea typeface="Calibri" panose="020F0502020204030204" pitchFamily="34" charset="0"/>
                <a:cs typeface="Times New Roman" panose="02020603050405020304" pitchFamily="18" charset="0"/>
              </a:rPr>
              <a:t>(Sub) Resultado 3</a:t>
            </a:r>
            <a:r>
              <a:rPr lang="es-ES_tradnl" sz="1400" b="1" dirty="0">
                <a:solidFill>
                  <a:srgbClr val="000000"/>
                </a:solidFill>
                <a:ea typeface="Calibri" panose="020F0502020204030204" pitchFamily="34" charset="0"/>
                <a:cs typeface="Times New Roman" panose="02020603050405020304" pitchFamily="18" charset="0"/>
              </a:rPr>
              <a:t>.1</a:t>
            </a:r>
            <a:r>
              <a:rPr lang="es-ES_tradnl" sz="1400" b="1" kern="1200" dirty="0">
                <a:solidFill>
                  <a:srgbClr val="000000"/>
                </a:solidFill>
                <a:effectLst/>
                <a:ea typeface="Calibri" panose="020F0502020204030204" pitchFamily="34" charset="0"/>
                <a:cs typeface="Times New Roman" panose="02020603050405020304" pitchFamily="18" charset="0"/>
              </a:rPr>
              <a:t>: </a:t>
            </a:r>
            <a:r>
              <a:rPr lang="es-ES_tradnl" sz="1400" kern="1200" dirty="0">
                <a:solidFill>
                  <a:srgbClr val="000000"/>
                </a:solidFill>
                <a:effectLst/>
                <a:ea typeface="Calibri" panose="020F0502020204030204" pitchFamily="34" charset="0"/>
                <a:cs typeface="Times New Roman" panose="02020603050405020304" pitchFamily="18" charset="0"/>
              </a:rPr>
              <a:t>L</a:t>
            </a:r>
            <a:r>
              <a:rPr lang="es-ES_tradnl" sz="1400" dirty="0">
                <a:solidFill>
                  <a:srgbClr val="000000"/>
                </a:solidFill>
                <a:ea typeface="Calibri" panose="020F0502020204030204" pitchFamily="34" charset="0"/>
                <a:cs typeface="Times New Roman" panose="02020603050405020304" pitchFamily="18" charset="0"/>
              </a:rPr>
              <a:t>as partes interesadas aumentan la promoción de las políticas del trabajo infantil</a:t>
            </a:r>
            <a:endParaRPr lang="es-ES_tradnl" sz="1600" dirty="0">
              <a:effectLst/>
              <a:ea typeface="Times New Roman" panose="02020603050405020304" pitchFamily="18" charset="0"/>
              <a:cs typeface="Times New Roman" panose="02020603050405020304" pitchFamily="18" charset="0"/>
            </a:endParaRPr>
          </a:p>
        </p:txBody>
      </p:sp>
      <p:sp>
        <p:nvSpPr>
          <p:cNvPr id="40" name="Text Box 2" descr="(Sub) Resultado 3.2: Los funcionarios gubernamentales mejoran el liderazgo y, por consiguiente, las políticas de trabajo infantil&#10;">
            <a:extLst>
              <a:ext uri="{FF2B5EF4-FFF2-40B4-BE49-F238E27FC236}">
                <a16:creationId xmlns:a16="http://schemas.microsoft.com/office/drawing/2014/main" id="{67CB0D58-9680-4930-A7B9-B5CFDA896AF3}"/>
              </a:ext>
            </a:extLst>
          </p:cNvPr>
          <p:cNvSpPr txBox="1"/>
          <p:nvPr/>
        </p:nvSpPr>
        <p:spPr>
          <a:xfrm>
            <a:off x="10037107" y="3109911"/>
            <a:ext cx="1836440" cy="1555222"/>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Aft>
                <a:spcPts val="0"/>
              </a:spcAft>
            </a:pPr>
            <a:r>
              <a:rPr lang="es-ES_tradnl" sz="1400" b="1" kern="1200" dirty="0">
                <a:solidFill>
                  <a:srgbClr val="000000"/>
                </a:solidFill>
                <a:effectLst/>
                <a:ea typeface="Calibri" panose="020F0502020204030204" pitchFamily="34" charset="0"/>
                <a:cs typeface="Times New Roman" panose="02020603050405020304" pitchFamily="18" charset="0"/>
              </a:rPr>
              <a:t>(Sub) Resultado 3</a:t>
            </a:r>
            <a:r>
              <a:rPr lang="es-ES_tradnl" sz="1400" b="1" dirty="0">
                <a:solidFill>
                  <a:srgbClr val="000000"/>
                </a:solidFill>
                <a:ea typeface="Calibri" panose="020F0502020204030204" pitchFamily="34" charset="0"/>
                <a:cs typeface="Times New Roman" panose="02020603050405020304" pitchFamily="18" charset="0"/>
              </a:rPr>
              <a:t>.2</a:t>
            </a:r>
            <a:r>
              <a:rPr lang="es-ES_tradnl" sz="1400" b="1" kern="1200" dirty="0">
                <a:solidFill>
                  <a:srgbClr val="000000"/>
                </a:solidFill>
                <a:effectLst/>
                <a:ea typeface="Calibri" panose="020F0502020204030204" pitchFamily="34" charset="0"/>
                <a:cs typeface="Times New Roman" panose="02020603050405020304" pitchFamily="18" charset="0"/>
              </a:rPr>
              <a:t>: </a:t>
            </a:r>
            <a:r>
              <a:rPr lang="es-ES_tradnl" sz="1400" kern="1200" dirty="0">
                <a:solidFill>
                  <a:srgbClr val="000000"/>
                </a:solidFill>
                <a:effectLst/>
                <a:ea typeface="Calibri" panose="020F0502020204030204" pitchFamily="34" charset="0"/>
                <a:cs typeface="Times New Roman" panose="02020603050405020304" pitchFamily="18" charset="0"/>
              </a:rPr>
              <a:t>L</a:t>
            </a:r>
            <a:r>
              <a:rPr lang="es-ES_tradnl" sz="1400" dirty="0">
                <a:solidFill>
                  <a:srgbClr val="000000"/>
                </a:solidFill>
                <a:ea typeface="Calibri" panose="020F0502020204030204" pitchFamily="34" charset="0"/>
                <a:cs typeface="Times New Roman" panose="02020603050405020304" pitchFamily="18" charset="0"/>
              </a:rPr>
              <a:t>os funcionarios gubernamentales mejoran el liderazgo y, por consiguiente, las políticas de trabajo infantil</a:t>
            </a:r>
            <a:endParaRPr lang="es-ES_tradnl" sz="1600" dirty="0">
              <a:effectLst/>
              <a:ea typeface="Times New Roman" panose="02020603050405020304" pitchFamily="18" charset="0"/>
              <a:cs typeface="Times New Roman" panose="02020603050405020304" pitchFamily="18" charset="0"/>
            </a:endParaRPr>
          </a:p>
        </p:txBody>
      </p:sp>
      <p:cxnSp>
        <p:nvCxnSpPr>
          <p:cNvPr id="71" name="Connector: Elbow 70" descr="Codo que conecta el resultado 3 al subresultado 3.1">
            <a:extLst>
              <a:ext uri="{FF2B5EF4-FFF2-40B4-BE49-F238E27FC236}">
                <a16:creationId xmlns:a16="http://schemas.microsoft.com/office/drawing/2014/main" id="{E2026BFD-53B9-424F-BCEB-5DEC27BB9FE0}"/>
              </a:ext>
            </a:extLst>
          </p:cNvPr>
          <p:cNvCxnSpPr>
            <a:cxnSpLocks/>
            <a:stCxn id="69" idx="0"/>
            <a:endCxn id="34" idx="2"/>
          </p:cNvCxnSpPr>
          <p:nvPr/>
        </p:nvCxnSpPr>
        <p:spPr>
          <a:xfrm rot="5400000" flipH="1" flipV="1">
            <a:off x="9275271" y="2795336"/>
            <a:ext cx="244792" cy="4046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descr="Codo que conecta el resultado 3 al subresultado 3.2">
            <a:extLst>
              <a:ext uri="{FF2B5EF4-FFF2-40B4-BE49-F238E27FC236}">
                <a16:creationId xmlns:a16="http://schemas.microsoft.com/office/drawing/2014/main" id="{E4898AAA-381E-4690-BEB8-5D8EC2EDF453}"/>
              </a:ext>
            </a:extLst>
          </p:cNvPr>
          <p:cNvCxnSpPr>
            <a:cxnSpLocks/>
            <a:stCxn id="40" idx="0"/>
            <a:endCxn id="34" idx="2"/>
          </p:cNvCxnSpPr>
          <p:nvPr/>
        </p:nvCxnSpPr>
        <p:spPr>
          <a:xfrm rot="16200000" flipV="1">
            <a:off x="10160353" y="2314936"/>
            <a:ext cx="234631" cy="13553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 Box 10" descr="Resultado 3: Políticas nacionales mejoradas&#10;">
            <a:extLst>
              <a:ext uri="{FF2B5EF4-FFF2-40B4-BE49-F238E27FC236}">
                <a16:creationId xmlns:a16="http://schemas.microsoft.com/office/drawing/2014/main" id="{FB4CB510-1683-40C9-8756-F8F95D226109}"/>
              </a:ext>
            </a:extLst>
          </p:cNvPr>
          <p:cNvSpPr txBox="1">
            <a:spLocks noChangeArrowheads="1"/>
          </p:cNvSpPr>
          <p:nvPr/>
        </p:nvSpPr>
        <p:spPr bwMode="auto">
          <a:xfrm>
            <a:off x="8481215" y="2201227"/>
            <a:ext cx="2237585" cy="67405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kern="1200" dirty="0">
                <a:solidFill>
                  <a:srgbClr val="000000"/>
                </a:solidFill>
                <a:effectLst/>
                <a:ea typeface="Calibri" panose="020F0502020204030204" pitchFamily="34" charset="0"/>
                <a:cs typeface="Times New Roman" panose="02020603050405020304" pitchFamily="18" charset="0"/>
              </a:rPr>
              <a:t>Resultado 3: </a:t>
            </a:r>
            <a:r>
              <a:rPr lang="es-ES_tradnl" sz="1400" kern="1200" dirty="0">
                <a:solidFill>
                  <a:srgbClr val="000000"/>
                </a:solidFill>
                <a:effectLst/>
                <a:ea typeface="Calibri" panose="020F0502020204030204" pitchFamily="34" charset="0"/>
                <a:cs typeface="Times New Roman" panose="02020603050405020304" pitchFamily="18" charset="0"/>
              </a:rPr>
              <a:t>Políticas nacionales mejoradas</a:t>
            </a:r>
            <a:endParaRPr lang="es-ES_tradnl" sz="1600" dirty="0">
              <a:effectLst/>
              <a:ea typeface="Times New Roman" panose="02020603050405020304" pitchFamily="18" charset="0"/>
              <a:cs typeface="Times New Roman" panose="02020603050405020304" pitchFamily="18" charset="0"/>
            </a:endParaRPr>
          </a:p>
        </p:txBody>
      </p:sp>
      <p:cxnSp>
        <p:nvCxnSpPr>
          <p:cNvPr id="9" name="Connector: Elbow 8" descr="Codo que conecta el objetivo al resultado 1.">
            <a:extLst>
              <a:ext uri="{FF2B5EF4-FFF2-40B4-BE49-F238E27FC236}">
                <a16:creationId xmlns:a16="http://schemas.microsoft.com/office/drawing/2014/main" id="{6595FA3F-ABEA-4033-8B62-38F99E144891}"/>
              </a:ext>
            </a:extLst>
          </p:cNvPr>
          <p:cNvCxnSpPr>
            <a:cxnSpLocks/>
            <a:stCxn id="31" idx="0"/>
            <a:endCxn id="33" idx="2"/>
          </p:cNvCxnSpPr>
          <p:nvPr/>
        </p:nvCxnSpPr>
        <p:spPr>
          <a:xfrm rot="5400000" flipH="1" flipV="1">
            <a:off x="3944499" y="264515"/>
            <a:ext cx="173036" cy="35568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descr="Codo que conecta el objetivo al resultado 2.">
            <a:extLst>
              <a:ext uri="{FF2B5EF4-FFF2-40B4-BE49-F238E27FC236}">
                <a16:creationId xmlns:a16="http://schemas.microsoft.com/office/drawing/2014/main" id="{9B431778-764C-40ED-9F62-198CA91B3C51}"/>
              </a:ext>
            </a:extLst>
          </p:cNvPr>
          <p:cNvCxnSpPr>
            <a:cxnSpLocks/>
            <a:stCxn id="29" idx="0"/>
          </p:cNvCxnSpPr>
          <p:nvPr/>
        </p:nvCxnSpPr>
        <p:spPr>
          <a:xfrm flipV="1">
            <a:off x="5769066" y="1935268"/>
            <a:ext cx="11352" cy="220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or: Elbow 44" descr="Codo que conecta el objetivo al resultado 3.">
            <a:extLst>
              <a:ext uri="{FF2B5EF4-FFF2-40B4-BE49-F238E27FC236}">
                <a16:creationId xmlns:a16="http://schemas.microsoft.com/office/drawing/2014/main" id="{5EBB8843-7A86-47F9-85E6-15A02275944C}"/>
              </a:ext>
            </a:extLst>
          </p:cNvPr>
          <p:cNvCxnSpPr>
            <a:cxnSpLocks/>
            <a:stCxn id="34" idx="0"/>
            <a:endCxn id="33" idx="2"/>
          </p:cNvCxnSpPr>
          <p:nvPr/>
        </p:nvCxnSpPr>
        <p:spPr>
          <a:xfrm rot="16200000" flipV="1">
            <a:off x="7582336" y="183555"/>
            <a:ext cx="244792" cy="37905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 Box 1" descr="Objetivo del Proyecto: &#10;Menor incidencia del trabajo infantil mediante la mejora de los ingresos familiares, prácticas del sector privado y políticas nacionales &#10;">
            <a:extLst>
              <a:ext uri="{FF2B5EF4-FFF2-40B4-BE49-F238E27FC236}">
                <a16:creationId xmlns:a16="http://schemas.microsoft.com/office/drawing/2014/main" id="{8132820D-A402-49B5-B7A7-72F3E634EB64}"/>
              </a:ext>
            </a:extLst>
          </p:cNvPr>
          <p:cNvSpPr txBox="1">
            <a:spLocks noChangeArrowheads="1"/>
          </p:cNvSpPr>
          <p:nvPr/>
        </p:nvSpPr>
        <p:spPr bwMode="auto">
          <a:xfrm>
            <a:off x="1788160" y="1129347"/>
            <a:ext cx="8042592" cy="8270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spcBef>
                <a:spcPts val="0"/>
              </a:spcBef>
              <a:spcAft>
                <a:spcPts val="0"/>
              </a:spcAft>
            </a:pPr>
            <a:r>
              <a:rPr lang="es-ES_tradnl" sz="1600" b="1" kern="1200" dirty="0">
                <a:solidFill>
                  <a:srgbClr val="000000"/>
                </a:solidFill>
                <a:effectLst/>
                <a:ea typeface="Calibri" panose="020F0502020204030204" pitchFamily="34" charset="0"/>
                <a:cs typeface="Times New Roman" panose="02020603050405020304" pitchFamily="18" charset="0"/>
              </a:rPr>
              <a:t>Objetivo del Proyecto: </a:t>
            </a:r>
            <a:endParaRPr lang="es-ES_tradnl" sz="1600" kern="1200" dirty="0">
              <a:solidFill>
                <a:srgbClr val="000000"/>
              </a:solidFill>
              <a:effectLst/>
              <a:ea typeface="Calibri" panose="020F0502020204030204" pitchFamily="34" charset="0"/>
              <a:cs typeface="Times New Roman" panose="02020603050405020304" pitchFamily="18" charset="0"/>
            </a:endParaRPr>
          </a:p>
          <a:p>
            <a:pPr marL="0" marR="0" algn="ctr">
              <a:spcBef>
                <a:spcPts val="0"/>
              </a:spcBef>
              <a:spcAft>
                <a:spcPts val="0"/>
              </a:spcAft>
            </a:pPr>
            <a:r>
              <a:rPr lang="es-ES_tradnl" sz="1600" dirty="0">
                <a:solidFill>
                  <a:srgbClr val="000000"/>
                </a:solidFill>
                <a:ea typeface="Calibri" panose="020F0502020204030204" pitchFamily="34" charset="0"/>
                <a:cs typeface="Times New Roman" panose="02020603050405020304" pitchFamily="18" charset="0"/>
              </a:rPr>
              <a:t>Menor incidencia del </a:t>
            </a:r>
            <a:r>
              <a:rPr lang="es-ES_tradnl" sz="1600" kern="1200" dirty="0">
                <a:solidFill>
                  <a:srgbClr val="000000"/>
                </a:solidFill>
                <a:effectLst/>
                <a:ea typeface="Calibri" panose="020F0502020204030204" pitchFamily="34" charset="0"/>
                <a:cs typeface="Times New Roman" panose="02020603050405020304" pitchFamily="18" charset="0"/>
              </a:rPr>
              <a:t>trabajo infantil mediante la mejora de los ingresos familiares, prácticas del sector privado y políticas nacionales</a:t>
            </a:r>
            <a:r>
              <a:rPr lang="es-ES_tradnl" sz="1600" b="1" kern="1200" dirty="0">
                <a:solidFill>
                  <a:srgbClr val="000000"/>
                </a:solidFill>
                <a:effectLst/>
                <a:ea typeface="Calibri" panose="020F0502020204030204" pitchFamily="34" charset="0"/>
                <a:cs typeface="Times New Roman" panose="02020603050405020304" pitchFamily="18" charset="0"/>
              </a:rPr>
              <a:t> </a:t>
            </a:r>
            <a:endParaRPr lang="es-ES_tradnl" sz="1600" dirty="0">
              <a:effectLst/>
              <a:ea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04473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5: Ejercicio: Respuesta">
            <a:extLst>
              <a:ext uri="{FF2B5EF4-FFF2-40B4-BE49-F238E27FC236}">
                <a16:creationId xmlns:a16="http://schemas.microsoft.com/office/drawing/2014/main" id="{F012DBFF-B7C5-4C6E-BAAC-0AEE01387B4E}"/>
              </a:ext>
            </a:extLst>
          </p:cNvPr>
          <p:cNvSpPr>
            <a:spLocks noGrp="1"/>
          </p:cNvSpPr>
          <p:nvPr>
            <p:ph type="ctrTitle"/>
          </p:nvPr>
        </p:nvSpPr>
        <p:spPr>
          <a:xfrm>
            <a:off x="651163" y="0"/>
            <a:ext cx="9836119" cy="961175"/>
          </a:xfrm>
        </p:spPr>
        <p:txBody>
          <a:bodyPr>
            <a:normAutofit/>
          </a:bodyPr>
          <a:lstStyle/>
          <a:p>
            <a:pPr algn="l"/>
            <a:r>
              <a:rPr lang="es-ES_tradnl" sz="4400" dirty="0"/>
              <a:t>Ejercicio: Respuesta</a:t>
            </a:r>
          </a:p>
        </p:txBody>
      </p:sp>
      <p:sp>
        <p:nvSpPr>
          <p:cNvPr id="38" name="Text Box 9" descr="(Sub) Resultado 1.1: Miembros del hogar capacitados">
            <a:extLst>
              <a:ext uri="{FF2B5EF4-FFF2-40B4-BE49-F238E27FC236}">
                <a16:creationId xmlns:a16="http://schemas.microsoft.com/office/drawing/2014/main" id="{2FF75A53-A8AD-4919-A8FF-8DFAAAD87A91}"/>
              </a:ext>
            </a:extLst>
          </p:cNvPr>
          <p:cNvSpPr txBox="1">
            <a:spLocks noChangeArrowheads="1"/>
          </p:cNvSpPr>
          <p:nvPr/>
        </p:nvSpPr>
        <p:spPr bwMode="auto">
          <a:xfrm>
            <a:off x="1125293" y="3278185"/>
            <a:ext cx="2254571" cy="79343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r>
              <a:rPr lang="es-ES_tradnl" sz="1400" b="1" kern="1200" dirty="0">
                <a:solidFill>
                  <a:srgbClr val="000000"/>
                </a:solidFill>
                <a:effectLst/>
                <a:ea typeface="Calibri" panose="020F0502020204030204" pitchFamily="34" charset="0"/>
                <a:cs typeface="Times New Roman" panose="02020603050405020304" pitchFamily="18" charset="0"/>
              </a:rPr>
              <a:t>(Sub) </a:t>
            </a: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1.1: </a:t>
            </a:r>
            <a:r>
              <a:rPr lang="es-ES_tradnl" sz="1600" kern="1200" dirty="0">
                <a:solidFill>
                  <a:srgbClr val="000000"/>
                </a:solidFill>
                <a:effectLst/>
                <a:ea typeface="Calibri" panose="020F0502020204030204" pitchFamily="34" charset="0"/>
                <a:cs typeface="Times New Roman" panose="02020603050405020304" pitchFamily="18" charset="0"/>
              </a:rPr>
              <a:t>Miembros del hogar capacitados</a:t>
            </a:r>
            <a:endParaRPr lang="es-ES_tradnl" sz="1600" dirty="0">
              <a:effectLst/>
              <a:ea typeface="Times New Roman" panose="02020603050405020304" pitchFamily="18" charset="0"/>
              <a:cs typeface="Times New Roman" panose="02020603050405020304" pitchFamily="18" charset="0"/>
            </a:endParaRPr>
          </a:p>
        </p:txBody>
      </p:sp>
      <p:sp>
        <p:nvSpPr>
          <p:cNvPr id="39" name="Speech Bubble: Oval 38" descr="Brecha en la lógica!&#10;">
            <a:extLst>
              <a:ext uri="{FF2B5EF4-FFF2-40B4-BE49-F238E27FC236}">
                <a16:creationId xmlns:a16="http://schemas.microsoft.com/office/drawing/2014/main" id="{CA846F91-235B-4563-A659-F61010C96BCB}"/>
              </a:ext>
            </a:extLst>
          </p:cNvPr>
          <p:cNvSpPr/>
          <p:nvPr/>
        </p:nvSpPr>
        <p:spPr>
          <a:xfrm flipH="1">
            <a:off x="0" y="2316480"/>
            <a:ext cx="1168400" cy="793432"/>
          </a:xfrm>
          <a:prstGeom prst="wedgeEllipseCallout">
            <a:avLst>
              <a:gd name="adj1" fmla="val -83910"/>
              <a:gd name="adj2" fmla="val 7042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a:t>Brecha en la lógica!</a:t>
            </a:r>
          </a:p>
        </p:txBody>
      </p:sp>
      <p:sp>
        <p:nvSpPr>
          <p:cNvPr id="41" name="Speech Bubble: Oval 40" descr="Proceso/actividad – no es un resultado!&#10;">
            <a:extLst>
              <a:ext uri="{FF2B5EF4-FFF2-40B4-BE49-F238E27FC236}">
                <a16:creationId xmlns:a16="http://schemas.microsoft.com/office/drawing/2014/main" id="{9F542BAA-4E04-4B5C-8FFE-660EDCAEB01C}"/>
              </a:ext>
            </a:extLst>
          </p:cNvPr>
          <p:cNvSpPr/>
          <p:nvPr/>
        </p:nvSpPr>
        <p:spPr>
          <a:xfrm flipH="1">
            <a:off x="98489" y="4833166"/>
            <a:ext cx="2689131" cy="941542"/>
          </a:xfrm>
          <a:prstGeom prst="wedgeEllipseCallout">
            <a:avLst>
              <a:gd name="adj1" fmla="val -15309"/>
              <a:gd name="adj2" fmla="val -14059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a:t>Proceso/actividad – no es un resultado!</a:t>
            </a:r>
          </a:p>
        </p:txBody>
      </p:sp>
      <p:cxnSp>
        <p:nvCxnSpPr>
          <p:cNvPr id="53" name="Straight Arrow Connector 52" descr="Flecha que conecta el resultado 1 con el subresultado 1.1.">
            <a:extLst>
              <a:ext uri="{FF2B5EF4-FFF2-40B4-BE49-F238E27FC236}">
                <a16:creationId xmlns:a16="http://schemas.microsoft.com/office/drawing/2014/main" id="{6374797A-18B3-4A22-B7B1-A6A48A32580D}"/>
              </a:ext>
            </a:extLst>
          </p:cNvPr>
          <p:cNvCxnSpPr>
            <a:cxnSpLocks/>
            <a:stCxn id="38" idx="0"/>
            <a:endCxn id="31" idx="2"/>
          </p:cNvCxnSpPr>
          <p:nvPr/>
        </p:nvCxnSpPr>
        <p:spPr>
          <a:xfrm flipV="1">
            <a:off x="2252579" y="3120071"/>
            <a:ext cx="0" cy="15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 Box 4" descr="Resultado 1: Aumento de los ingresos familiares que no provienen del trabajo  infantil&#10;">
            <a:extLst>
              <a:ext uri="{FF2B5EF4-FFF2-40B4-BE49-F238E27FC236}">
                <a16:creationId xmlns:a16="http://schemas.microsoft.com/office/drawing/2014/main" id="{0854A462-168D-4881-B6F1-999C3A348B7C}"/>
              </a:ext>
            </a:extLst>
          </p:cNvPr>
          <p:cNvSpPr txBox="1">
            <a:spLocks noChangeArrowheads="1"/>
          </p:cNvSpPr>
          <p:nvPr/>
        </p:nvSpPr>
        <p:spPr bwMode="auto">
          <a:xfrm>
            <a:off x="1101558" y="2129471"/>
            <a:ext cx="2302042" cy="990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1:</a:t>
            </a:r>
            <a:r>
              <a:rPr lang="es-ES_tradnl" sz="1600" kern="1200" dirty="0">
                <a:solidFill>
                  <a:srgbClr val="000000"/>
                </a:solidFill>
                <a:effectLst/>
                <a:ea typeface="Calibri" panose="020F0502020204030204" pitchFamily="34" charset="0"/>
                <a:cs typeface="Times New Roman" panose="02020603050405020304" pitchFamily="18" charset="0"/>
              </a:rPr>
              <a:t> Aumento de los ingresos familiares que no provienen del trabajo  infantil</a:t>
            </a:r>
            <a:endParaRPr lang="es-ES_tradnl" sz="1600" dirty="0">
              <a:effectLst/>
              <a:ea typeface="Times New Roman" panose="02020603050405020304" pitchFamily="18" charset="0"/>
              <a:cs typeface="Times New Roman" panose="02020603050405020304" pitchFamily="18" charset="0"/>
            </a:endParaRPr>
          </a:p>
        </p:txBody>
      </p:sp>
      <p:sp>
        <p:nvSpPr>
          <p:cNvPr id="28" name="Text Box 9" descr="(Sub) Resultado 2.1.1: Mayor conciencia de los actores del sector privado sobre el problema del trabajo infantil&#10;">
            <a:extLst>
              <a:ext uri="{FF2B5EF4-FFF2-40B4-BE49-F238E27FC236}">
                <a16:creationId xmlns:a16="http://schemas.microsoft.com/office/drawing/2014/main" id="{2EDEF64E-B3C0-495E-9637-831532CFA19E}"/>
              </a:ext>
            </a:extLst>
          </p:cNvPr>
          <p:cNvSpPr txBox="1">
            <a:spLocks noChangeArrowheads="1"/>
          </p:cNvSpPr>
          <p:nvPr/>
        </p:nvSpPr>
        <p:spPr bwMode="auto">
          <a:xfrm>
            <a:off x="3972561" y="4151948"/>
            <a:ext cx="1676399" cy="17806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kern="1200" dirty="0">
                <a:solidFill>
                  <a:srgbClr val="000000"/>
                </a:solidFill>
                <a:effectLst/>
                <a:ea typeface="Calibri" panose="020F0502020204030204" pitchFamily="34" charset="0"/>
                <a:cs typeface="Times New Roman" panose="02020603050405020304" pitchFamily="18" charset="0"/>
              </a:rPr>
              <a:t>(Sub) </a:t>
            </a: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2.1.1: </a:t>
            </a:r>
            <a:r>
              <a:rPr lang="es-ES_tradnl" sz="1600" kern="1200" dirty="0">
                <a:solidFill>
                  <a:srgbClr val="000000"/>
                </a:solidFill>
                <a:effectLst/>
                <a:ea typeface="Calibri" panose="020F0502020204030204" pitchFamily="34" charset="0"/>
                <a:cs typeface="Times New Roman" panose="02020603050405020304" pitchFamily="18" charset="0"/>
              </a:rPr>
              <a:t>Mayor conciencia de los actores del sector privado sobre el problema del trabajo infantil</a:t>
            </a:r>
            <a:endParaRPr lang="es-ES_tradnl" sz="1600" dirty="0">
              <a:effectLst/>
              <a:ea typeface="Times New Roman" panose="02020603050405020304" pitchFamily="18" charset="0"/>
              <a:cs typeface="Times New Roman" panose="02020603050405020304" pitchFamily="18" charset="0"/>
            </a:endParaRPr>
          </a:p>
        </p:txBody>
      </p:sp>
      <p:sp>
        <p:nvSpPr>
          <p:cNvPr id="43" name="Text Box 9" descr="(Sub) Resultado 2.1.1: Mayor conciencia de los actores del sector privado sobre las peores formas de trabajo infantil&#10;">
            <a:extLst>
              <a:ext uri="{FF2B5EF4-FFF2-40B4-BE49-F238E27FC236}">
                <a16:creationId xmlns:a16="http://schemas.microsoft.com/office/drawing/2014/main" id="{D9F51B11-B854-46F8-81AB-3B12EABC9F8B}"/>
              </a:ext>
            </a:extLst>
          </p:cNvPr>
          <p:cNvSpPr txBox="1">
            <a:spLocks noChangeArrowheads="1"/>
          </p:cNvSpPr>
          <p:nvPr/>
        </p:nvSpPr>
        <p:spPr bwMode="auto">
          <a:xfrm>
            <a:off x="5892801" y="4162107"/>
            <a:ext cx="1737359" cy="177050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kern="1200" dirty="0">
                <a:solidFill>
                  <a:srgbClr val="000000"/>
                </a:solidFill>
                <a:effectLst/>
                <a:ea typeface="Calibri" panose="020F0502020204030204" pitchFamily="34" charset="0"/>
                <a:cs typeface="Times New Roman" panose="02020603050405020304" pitchFamily="18" charset="0"/>
              </a:rPr>
              <a:t>(Sub) </a:t>
            </a: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2.1.1:</a:t>
            </a:r>
            <a:r>
              <a:rPr lang="es-ES_tradnl" sz="1600" kern="1200" dirty="0">
                <a:solidFill>
                  <a:srgbClr val="000000"/>
                </a:solidFill>
                <a:effectLst/>
                <a:ea typeface="Calibri" panose="020F0502020204030204" pitchFamily="34" charset="0"/>
                <a:cs typeface="Times New Roman" panose="02020603050405020304" pitchFamily="18" charset="0"/>
              </a:rPr>
              <a:t> Mayor conciencia de los actores del sector privado sobre las peores formas de trabajo infantil</a:t>
            </a:r>
            <a:endParaRPr lang="es-ES_tradnl" sz="1600" dirty="0">
              <a:effectLst/>
              <a:ea typeface="Times New Roman" panose="02020603050405020304" pitchFamily="18" charset="0"/>
              <a:cs typeface="Times New Roman" panose="02020603050405020304" pitchFamily="18" charset="0"/>
            </a:endParaRPr>
          </a:p>
        </p:txBody>
      </p:sp>
      <p:sp>
        <p:nvSpPr>
          <p:cNvPr id="44" name="Speech Bubble: Oval 43" descr="Categórica &#10;">
            <a:extLst>
              <a:ext uri="{FF2B5EF4-FFF2-40B4-BE49-F238E27FC236}">
                <a16:creationId xmlns:a16="http://schemas.microsoft.com/office/drawing/2014/main" id="{5048FD83-4833-4BCD-B3A7-D45CF58C2E87}"/>
              </a:ext>
            </a:extLst>
          </p:cNvPr>
          <p:cNvSpPr/>
          <p:nvPr/>
        </p:nvSpPr>
        <p:spPr>
          <a:xfrm flipH="1">
            <a:off x="6280825" y="5927559"/>
            <a:ext cx="1971040" cy="528320"/>
          </a:xfrm>
          <a:prstGeom prst="wedgeEllipseCallout">
            <a:avLst>
              <a:gd name="adj1" fmla="val -14968"/>
              <a:gd name="adj2" fmla="val -896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a:t>Categórica </a:t>
            </a:r>
          </a:p>
        </p:txBody>
      </p:sp>
      <p:cxnSp>
        <p:nvCxnSpPr>
          <p:cNvPr id="57" name="Connector: Elbow 56" descr="Codo que conecta el subresultado 2.1 y el subresultado 2.1.1">
            <a:extLst>
              <a:ext uri="{FF2B5EF4-FFF2-40B4-BE49-F238E27FC236}">
                <a16:creationId xmlns:a16="http://schemas.microsoft.com/office/drawing/2014/main" id="{1AE2FBC0-9D7E-434F-9394-B1EA293FB950}"/>
              </a:ext>
            </a:extLst>
          </p:cNvPr>
          <p:cNvCxnSpPr>
            <a:cxnSpLocks/>
            <a:stCxn id="28" idx="0"/>
            <a:endCxn id="27" idx="2"/>
          </p:cNvCxnSpPr>
          <p:nvPr/>
        </p:nvCxnSpPr>
        <p:spPr>
          <a:xfrm rot="5400000" flipH="1" flipV="1">
            <a:off x="5139571" y="3491352"/>
            <a:ext cx="331787" cy="9894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descr="Codo que conecta el subresultado 2.1 y el subresultado 2.1.1">
            <a:extLst>
              <a:ext uri="{FF2B5EF4-FFF2-40B4-BE49-F238E27FC236}">
                <a16:creationId xmlns:a16="http://schemas.microsoft.com/office/drawing/2014/main" id="{33D1933F-BAF9-485A-8516-1C8D4AD1F216}"/>
              </a:ext>
            </a:extLst>
          </p:cNvPr>
          <p:cNvCxnSpPr>
            <a:cxnSpLocks/>
            <a:stCxn id="43" idx="0"/>
            <a:endCxn id="27" idx="2"/>
          </p:cNvCxnSpPr>
          <p:nvPr/>
        </p:nvCxnSpPr>
        <p:spPr>
          <a:xfrm rot="16200000" flipV="1">
            <a:off x="6109852" y="3510477"/>
            <a:ext cx="341946" cy="961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 Box 3" descr="(Sub) Resultado 2.1: Actores del sector privado mejoran su capacidad para cambiar sus prácticas comerciales&#10;">
            <a:extLst>
              <a:ext uri="{FF2B5EF4-FFF2-40B4-BE49-F238E27FC236}">
                <a16:creationId xmlns:a16="http://schemas.microsoft.com/office/drawing/2014/main" id="{82FB849A-E99A-4E06-A6FB-4668B9625D5D}"/>
              </a:ext>
            </a:extLst>
          </p:cNvPr>
          <p:cNvSpPr txBox="1"/>
          <p:nvPr/>
        </p:nvSpPr>
        <p:spPr>
          <a:xfrm>
            <a:off x="4059589" y="3062288"/>
            <a:ext cx="3481158" cy="75787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Aft>
                <a:spcPts val="0"/>
              </a:spcAft>
            </a:pPr>
            <a:r>
              <a:rPr lang="es-ES_tradnl" sz="1400" b="1" kern="1200" dirty="0">
                <a:solidFill>
                  <a:srgbClr val="000000"/>
                </a:solidFill>
                <a:effectLst/>
                <a:ea typeface="Calibri" panose="020F0502020204030204" pitchFamily="34" charset="0"/>
                <a:cs typeface="Times New Roman" panose="02020603050405020304" pitchFamily="18" charset="0"/>
              </a:rPr>
              <a:t>(Sub) </a:t>
            </a: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2.1: </a:t>
            </a:r>
            <a:r>
              <a:rPr lang="es-ES_tradnl" sz="1600" kern="1200" dirty="0">
                <a:solidFill>
                  <a:srgbClr val="000000"/>
                </a:solidFill>
                <a:effectLst/>
                <a:ea typeface="Calibri" panose="020F0502020204030204" pitchFamily="34" charset="0"/>
                <a:cs typeface="Times New Roman" panose="02020603050405020304" pitchFamily="18" charset="0"/>
              </a:rPr>
              <a:t>Actores del sector privado mejoran su capacidad para cambiar sus prácticas comerciales</a:t>
            </a:r>
            <a:endParaRPr lang="es-ES_tradnl" sz="1600" dirty="0">
              <a:solidFill>
                <a:srgbClr val="C00000"/>
              </a:solidFill>
              <a:effectLst/>
              <a:ea typeface="Times New Roman" panose="02020603050405020304" pitchFamily="18" charset="0"/>
              <a:cs typeface="Times New Roman" panose="02020603050405020304" pitchFamily="18" charset="0"/>
            </a:endParaRPr>
          </a:p>
        </p:txBody>
      </p:sp>
      <p:sp>
        <p:nvSpPr>
          <p:cNvPr id="42" name="Speech Bubble: Oval 41" descr="No es uni-nivel&#10;">
            <a:extLst>
              <a:ext uri="{FF2B5EF4-FFF2-40B4-BE49-F238E27FC236}">
                <a16:creationId xmlns:a16="http://schemas.microsoft.com/office/drawing/2014/main" id="{5D38FB7C-278E-4ABD-99CA-C161C8D29F38}"/>
              </a:ext>
            </a:extLst>
          </p:cNvPr>
          <p:cNvSpPr/>
          <p:nvPr/>
        </p:nvSpPr>
        <p:spPr>
          <a:xfrm>
            <a:off x="7517206" y="3411363"/>
            <a:ext cx="925754" cy="740585"/>
          </a:xfrm>
          <a:prstGeom prst="wedgeEllipseCallout">
            <a:avLst>
              <a:gd name="adj1" fmla="val -95112"/>
              <a:gd name="adj2" fmla="val -243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sz="1600" dirty="0"/>
              <a:t>No es uni-nivel</a:t>
            </a:r>
          </a:p>
        </p:txBody>
      </p:sp>
      <p:cxnSp>
        <p:nvCxnSpPr>
          <p:cNvPr id="63" name="Straight Arrow Connector 62" descr="Flecha que conecta el resultado 2 y el subresultado 2.1">
            <a:extLst>
              <a:ext uri="{FF2B5EF4-FFF2-40B4-BE49-F238E27FC236}">
                <a16:creationId xmlns:a16="http://schemas.microsoft.com/office/drawing/2014/main" id="{324870B3-3E8E-4560-929E-777DC82982E1}"/>
              </a:ext>
            </a:extLst>
          </p:cNvPr>
          <p:cNvCxnSpPr>
            <a:cxnSpLocks/>
            <a:stCxn id="27" idx="0"/>
            <a:endCxn id="29" idx="2"/>
          </p:cNvCxnSpPr>
          <p:nvPr/>
        </p:nvCxnSpPr>
        <p:spPr>
          <a:xfrm flipV="1">
            <a:off x="5800168" y="2946400"/>
            <a:ext cx="0" cy="115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 Box 10" descr="Resultado 2: Los actores del sector privado mejoran las prácticas comerciales para prevenir el trabajo infantil&#10;">
            <a:extLst>
              <a:ext uri="{FF2B5EF4-FFF2-40B4-BE49-F238E27FC236}">
                <a16:creationId xmlns:a16="http://schemas.microsoft.com/office/drawing/2014/main" id="{BE2DAF02-B4F3-494D-8F0A-DB724854CDDA}"/>
              </a:ext>
            </a:extLst>
          </p:cNvPr>
          <p:cNvSpPr txBox="1">
            <a:spLocks noChangeArrowheads="1"/>
          </p:cNvSpPr>
          <p:nvPr/>
        </p:nvSpPr>
        <p:spPr bwMode="auto">
          <a:xfrm>
            <a:off x="3899055" y="2160585"/>
            <a:ext cx="3802225" cy="78581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2: </a:t>
            </a:r>
            <a:r>
              <a:rPr lang="es-ES_tradnl" sz="1600" dirty="0">
                <a:solidFill>
                  <a:srgbClr val="000000"/>
                </a:solidFill>
                <a:ea typeface="Calibri" panose="020F0502020204030204" pitchFamily="34" charset="0"/>
                <a:cs typeface="Times New Roman" panose="02020603050405020304" pitchFamily="18" charset="0"/>
              </a:rPr>
              <a:t>L</a:t>
            </a:r>
            <a:r>
              <a:rPr lang="es-ES_tradnl" sz="1600" kern="1200" dirty="0">
                <a:solidFill>
                  <a:srgbClr val="000000"/>
                </a:solidFill>
                <a:effectLst/>
                <a:ea typeface="Calibri" panose="020F0502020204030204" pitchFamily="34" charset="0"/>
                <a:cs typeface="Times New Roman" panose="02020603050405020304" pitchFamily="18" charset="0"/>
              </a:rPr>
              <a:t>os actores del sector privado mejoran </a:t>
            </a:r>
            <a:r>
              <a:rPr lang="es-ES_tradnl" sz="1600" dirty="0">
                <a:solidFill>
                  <a:srgbClr val="000000"/>
                </a:solidFill>
                <a:ea typeface="Calibri" panose="020F0502020204030204" pitchFamily="34" charset="0"/>
                <a:cs typeface="Times New Roman" panose="02020603050405020304" pitchFamily="18" charset="0"/>
              </a:rPr>
              <a:t>las p</a:t>
            </a:r>
            <a:r>
              <a:rPr lang="es-ES_tradnl" sz="1600" kern="1200" dirty="0">
                <a:solidFill>
                  <a:srgbClr val="000000"/>
                </a:solidFill>
                <a:effectLst/>
                <a:ea typeface="Calibri" panose="020F0502020204030204" pitchFamily="34" charset="0"/>
                <a:cs typeface="Times New Roman" panose="02020603050405020304" pitchFamily="18" charset="0"/>
              </a:rPr>
              <a:t>rácticas comerciales para prevenir el trabajo infantil</a:t>
            </a:r>
            <a:endParaRPr lang="es-ES_tradnl" sz="1800" dirty="0">
              <a:effectLst/>
              <a:ea typeface="Times New Roman" panose="02020603050405020304" pitchFamily="18" charset="0"/>
              <a:cs typeface="Times New Roman" panose="02020603050405020304" pitchFamily="18" charset="0"/>
            </a:endParaRPr>
          </a:p>
          <a:p>
            <a:pPr marL="0" marR="0" algn="ctr"/>
            <a:endParaRPr lang="es-ES_tradnl" sz="1600" dirty="0">
              <a:effectLst/>
              <a:ea typeface="Times New Roman" panose="02020603050405020304" pitchFamily="18" charset="0"/>
              <a:cs typeface="Times New Roman" panose="02020603050405020304" pitchFamily="18" charset="0"/>
            </a:endParaRPr>
          </a:p>
          <a:p>
            <a:pPr marL="0" marR="0"/>
            <a:r>
              <a:rPr lang="es-ES_tradnl" sz="1400" kern="1200" dirty="0">
                <a:solidFill>
                  <a:srgbClr val="000000"/>
                </a:solidFill>
                <a:effectLst/>
                <a:ea typeface="Calibri" panose="020F0502020204030204" pitchFamily="34" charset="0"/>
                <a:cs typeface="Times New Roman" panose="02020603050405020304" pitchFamily="18" charset="0"/>
              </a:rPr>
              <a:t> </a:t>
            </a:r>
            <a:endParaRPr lang="es-ES_tradnl" sz="1600" dirty="0">
              <a:effectLst/>
              <a:ea typeface="Times New Roman" panose="02020603050405020304" pitchFamily="18" charset="0"/>
              <a:cs typeface="Times New Roman" panose="02020603050405020304" pitchFamily="18" charset="0"/>
            </a:endParaRPr>
          </a:p>
        </p:txBody>
      </p:sp>
      <p:sp>
        <p:nvSpPr>
          <p:cNvPr id="69" name="Text Box 2" descr="(Sub) Resultado 3.1: Las partes interesadas aumentan la promoción de las políticas del trabajo infantil&#10;">
            <a:extLst>
              <a:ext uri="{FF2B5EF4-FFF2-40B4-BE49-F238E27FC236}">
                <a16:creationId xmlns:a16="http://schemas.microsoft.com/office/drawing/2014/main" id="{A0E0C15D-91EC-416B-A333-AEC940DE492D}"/>
              </a:ext>
            </a:extLst>
          </p:cNvPr>
          <p:cNvSpPr txBox="1"/>
          <p:nvPr/>
        </p:nvSpPr>
        <p:spPr>
          <a:xfrm>
            <a:off x="8442960" y="3120071"/>
            <a:ext cx="1459546" cy="169192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Aft>
                <a:spcPts val="0"/>
              </a:spcAft>
            </a:pPr>
            <a:r>
              <a:rPr lang="es-ES_tradnl" sz="1400" b="1" kern="1200" dirty="0">
                <a:solidFill>
                  <a:srgbClr val="000000"/>
                </a:solidFill>
                <a:effectLst/>
                <a:ea typeface="Calibri" panose="020F0502020204030204" pitchFamily="34" charset="0"/>
                <a:cs typeface="Times New Roman" panose="02020603050405020304" pitchFamily="18" charset="0"/>
              </a:rPr>
              <a:t>(Sub) </a:t>
            </a: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3</a:t>
            </a:r>
            <a:r>
              <a:rPr lang="es-ES_tradnl" sz="1400" b="1" dirty="0">
                <a:solidFill>
                  <a:srgbClr val="000000"/>
                </a:solidFill>
                <a:ea typeface="Calibri" panose="020F0502020204030204" pitchFamily="34" charset="0"/>
                <a:cs typeface="Times New Roman" panose="02020603050405020304" pitchFamily="18" charset="0"/>
              </a:rPr>
              <a:t>.1</a:t>
            </a:r>
            <a:r>
              <a:rPr lang="es-ES_tradnl" sz="1400" b="1" kern="1200" dirty="0">
                <a:solidFill>
                  <a:srgbClr val="000000"/>
                </a:solidFill>
                <a:effectLst/>
                <a:ea typeface="Calibri" panose="020F0502020204030204" pitchFamily="34" charset="0"/>
                <a:cs typeface="Times New Roman" panose="02020603050405020304" pitchFamily="18" charset="0"/>
              </a:rPr>
              <a:t>: </a:t>
            </a:r>
            <a:r>
              <a:rPr lang="es-ES_tradnl" sz="1600" kern="1200" dirty="0">
                <a:solidFill>
                  <a:srgbClr val="000000"/>
                </a:solidFill>
                <a:effectLst/>
                <a:ea typeface="Calibri" panose="020F0502020204030204" pitchFamily="34" charset="0"/>
                <a:cs typeface="Times New Roman" panose="02020603050405020304" pitchFamily="18" charset="0"/>
              </a:rPr>
              <a:t>L</a:t>
            </a:r>
            <a:r>
              <a:rPr lang="es-ES_tradnl" sz="1600" dirty="0">
                <a:solidFill>
                  <a:srgbClr val="000000"/>
                </a:solidFill>
                <a:ea typeface="Calibri" panose="020F0502020204030204" pitchFamily="34" charset="0"/>
                <a:cs typeface="Times New Roman" panose="02020603050405020304" pitchFamily="18" charset="0"/>
              </a:rPr>
              <a:t>as partes interesadas aumentan la promoción de las políticas del trabajo infantil</a:t>
            </a:r>
            <a:endParaRPr lang="es-ES_tradnl" sz="1600" dirty="0">
              <a:effectLst/>
              <a:ea typeface="Times New Roman" panose="02020603050405020304" pitchFamily="18" charset="0"/>
              <a:cs typeface="Times New Roman" panose="02020603050405020304" pitchFamily="18" charset="0"/>
            </a:endParaRPr>
          </a:p>
        </p:txBody>
      </p:sp>
      <p:sp>
        <p:nvSpPr>
          <p:cNvPr id="40" name="Text Box 2" descr="(Sub) Resultado 3.2: Los funcionarios gubernamentales mejoran el liderazgo y, por consiguiente, las políticas de trabajo infantil&#10;">
            <a:extLst>
              <a:ext uri="{FF2B5EF4-FFF2-40B4-BE49-F238E27FC236}">
                <a16:creationId xmlns:a16="http://schemas.microsoft.com/office/drawing/2014/main" id="{67CB0D58-9680-4930-A7B9-B5CFDA896AF3}"/>
              </a:ext>
            </a:extLst>
          </p:cNvPr>
          <p:cNvSpPr txBox="1"/>
          <p:nvPr/>
        </p:nvSpPr>
        <p:spPr>
          <a:xfrm>
            <a:off x="10037107" y="3109911"/>
            <a:ext cx="1836440" cy="2034351"/>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Aft>
                <a:spcPts val="0"/>
              </a:spcAft>
            </a:pPr>
            <a:r>
              <a:rPr lang="es-ES_tradnl" sz="1400" b="1" kern="1200" dirty="0">
                <a:solidFill>
                  <a:srgbClr val="000000"/>
                </a:solidFill>
                <a:effectLst/>
                <a:ea typeface="Calibri" panose="020F0502020204030204" pitchFamily="34" charset="0"/>
                <a:cs typeface="Times New Roman" panose="02020603050405020304" pitchFamily="18" charset="0"/>
              </a:rPr>
              <a:t>(Sub) </a:t>
            </a: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3</a:t>
            </a:r>
            <a:r>
              <a:rPr lang="es-ES_tradnl" sz="1400" b="1" dirty="0">
                <a:solidFill>
                  <a:srgbClr val="000000"/>
                </a:solidFill>
                <a:ea typeface="Calibri" panose="020F0502020204030204" pitchFamily="34" charset="0"/>
                <a:cs typeface="Times New Roman" panose="02020603050405020304" pitchFamily="18" charset="0"/>
              </a:rPr>
              <a:t>.2</a:t>
            </a:r>
            <a:r>
              <a:rPr lang="es-ES_tradnl" sz="1400" b="1" kern="1200" dirty="0">
                <a:solidFill>
                  <a:srgbClr val="000000"/>
                </a:solidFill>
                <a:effectLst/>
                <a:ea typeface="Calibri" panose="020F0502020204030204" pitchFamily="34" charset="0"/>
                <a:cs typeface="Times New Roman" panose="02020603050405020304" pitchFamily="18" charset="0"/>
              </a:rPr>
              <a:t>: </a:t>
            </a:r>
            <a:r>
              <a:rPr lang="es-ES_tradnl" sz="1600" kern="1200" dirty="0">
                <a:solidFill>
                  <a:srgbClr val="000000"/>
                </a:solidFill>
                <a:effectLst/>
                <a:ea typeface="Calibri" panose="020F0502020204030204" pitchFamily="34" charset="0"/>
                <a:cs typeface="Times New Roman" panose="02020603050405020304" pitchFamily="18" charset="0"/>
              </a:rPr>
              <a:t>L</a:t>
            </a:r>
            <a:r>
              <a:rPr lang="es-ES_tradnl" sz="1600" dirty="0">
                <a:solidFill>
                  <a:srgbClr val="000000"/>
                </a:solidFill>
                <a:ea typeface="Calibri" panose="020F0502020204030204" pitchFamily="34" charset="0"/>
                <a:cs typeface="Times New Roman" panose="02020603050405020304" pitchFamily="18" charset="0"/>
              </a:rPr>
              <a:t>os funcionarios gubernamentales mejoran el liderazgo y, por consiguiente, las políticas de trabajo infantil</a:t>
            </a:r>
            <a:endParaRPr lang="es-ES_tradnl" sz="1600" dirty="0">
              <a:effectLst/>
              <a:ea typeface="Times New Roman" panose="02020603050405020304" pitchFamily="18" charset="0"/>
              <a:cs typeface="Times New Roman" panose="02020603050405020304" pitchFamily="18" charset="0"/>
            </a:endParaRPr>
          </a:p>
        </p:txBody>
      </p:sp>
      <p:sp>
        <p:nvSpPr>
          <p:cNvPr id="68" name="Speech Bubble: Oval 67" descr="Es difícil evaluar el liderazgo">
            <a:extLst>
              <a:ext uri="{FF2B5EF4-FFF2-40B4-BE49-F238E27FC236}">
                <a16:creationId xmlns:a16="http://schemas.microsoft.com/office/drawing/2014/main" id="{F56F772C-3CAA-4B5E-B175-D505AF04F25D}"/>
              </a:ext>
            </a:extLst>
          </p:cNvPr>
          <p:cNvSpPr/>
          <p:nvPr/>
        </p:nvSpPr>
        <p:spPr>
          <a:xfrm>
            <a:off x="10182013" y="5362703"/>
            <a:ext cx="1838960" cy="822960"/>
          </a:xfrm>
          <a:prstGeom prst="wedgeEllipseCallout">
            <a:avLst>
              <a:gd name="adj1" fmla="val -40461"/>
              <a:gd name="adj2" fmla="val -9229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a:t>Es difícil evaluar el liderazgo.</a:t>
            </a:r>
          </a:p>
        </p:txBody>
      </p:sp>
      <p:cxnSp>
        <p:nvCxnSpPr>
          <p:cNvPr id="71" name="Connector: Elbow 70" descr="Codo que conecta el resultado 3 y el subresultado 3.1.">
            <a:extLst>
              <a:ext uri="{FF2B5EF4-FFF2-40B4-BE49-F238E27FC236}">
                <a16:creationId xmlns:a16="http://schemas.microsoft.com/office/drawing/2014/main" id="{E2026BFD-53B9-424F-BCEB-5DEC27BB9FE0}"/>
              </a:ext>
            </a:extLst>
          </p:cNvPr>
          <p:cNvCxnSpPr>
            <a:cxnSpLocks/>
            <a:stCxn id="69" idx="0"/>
            <a:endCxn id="34" idx="2"/>
          </p:cNvCxnSpPr>
          <p:nvPr/>
        </p:nvCxnSpPr>
        <p:spPr>
          <a:xfrm rot="5400000" flipH="1" flipV="1">
            <a:off x="9263975" y="2784039"/>
            <a:ext cx="244791" cy="4272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descr="Codo que conecta el resultado 3 y el subresultado 3.2.">
            <a:extLst>
              <a:ext uri="{FF2B5EF4-FFF2-40B4-BE49-F238E27FC236}">
                <a16:creationId xmlns:a16="http://schemas.microsoft.com/office/drawing/2014/main" id="{E4898AAA-381E-4690-BEB8-5D8EC2EDF453}"/>
              </a:ext>
            </a:extLst>
          </p:cNvPr>
          <p:cNvCxnSpPr>
            <a:cxnSpLocks/>
            <a:stCxn id="40" idx="0"/>
            <a:endCxn id="34" idx="2"/>
          </p:cNvCxnSpPr>
          <p:nvPr/>
        </p:nvCxnSpPr>
        <p:spPr>
          <a:xfrm rot="16200000" flipV="1">
            <a:off x="10160353" y="2314936"/>
            <a:ext cx="234631" cy="13553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 Box 10" descr="Resultado 3: Políticas nacionales mejoradas&#10;">
            <a:extLst>
              <a:ext uri="{FF2B5EF4-FFF2-40B4-BE49-F238E27FC236}">
                <a16:creationId xmlns:a16="http://schemas.microsoft.com/office/drawing/2014/main" id="{FB4CB510-1683-40C9-8756-F8F95D226109}"/>
              </a:ext>
            </a:extLst>
          </p:cNvPr>
          <p:cNvSpPr txBox="1">
            <a:spLocks noChangeArrowheads="1"/>
          </p:cNvSpPr>
          <p:nvPr/>
        </p:nvSpPr>
        <p:spPr bwMode="auto">
          <a:xfrm>
            <a:off x="8481215" y="2201227"/>
            <a:ext cx="2237585" cy="67405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s-ES_tradnl" sz="1400" b="1" dirty="0">
                <a:solidFill>
                  <a:srgbClr val="000000"/>
                </a:solidFill>
                <a:ea typeface="Calibri" panose="020F0502020204030204" pitchFamily="34" charset="0"/>
                <a:cs typeface="Times New Roman" panose="02020603050405020304" pitchFamily="18" charset="0"/>
              </a:rPr>
              <a:t>R</a:t>
            </a:r>
            <a:r>
              <a:rPr lang="es-ES_tradnl" sz="1400" b="1" kern="1200" dirty="0">
                <a:solidFill>
                  <a:srgbClr val="000000"/>
                </a:solidFill>
                <a:effectLst/>
                <a:ea typeface="Calibri" panose="020F0502020204030204" pitchFamily="34" charset="0"/>
                <a:cs typeface="Times New Roman" panose="02020603050405020304" pitchFamily="18" charset="0"/>
              </a:rPr>
              <a:t>esultado 3: </a:t>
            </a:r>
            <a:r>
              <a:rPr lang="es-ES_tradnl" sz="1600" kern="1200" dirty="0">
                <a:solidFill>
                  <a:srgbClr val="000000"/>
                </a:solidFill>
                <a:effectLst/>
                <a:ea typeface="Calibri" panose="020F0502020204030204" pitchFamily="34" charset="0"/>
                <a:cs typeface="Times New Roman" panose="02020603050405020304" pitchFamily="18" charset="0"/>
              </a:rPr>
              <a:t>Políticas nacionales mejoradas</a:t>
            </a:r>
            <a:endParaRPr lang="es-ES_tradnl" sz="1600" dirty="0">
              <a:effectLst/>
              <a:ea typeface="Times New Roman" panose="02020603050405020304" pitchFamily="18" charset="0"/>
              <a:cs typeface="Times New Roman" panose="02020603050405020304" pitchFamily="18" charset="0"/>
            </a:endParaRPr>
          </a:p>
        </p:txBody>
      </p:sp>
      <p:sp>
        <p:nvSpPr>
          <p:cNvPr id="7" name="Speech Bubble: Oval 6" descr="Ambiguo. Qué políticas? &#10;">
            <a:extLst>
              <a:ext uri="{FF2B5EF4-FFF2-40B4-BE49-F238E27FC236}">
                <a16:creationId xmlns:a16="http://schemas.microsoft.com/office/drawing/2014/main" id="{C8FEAD46-A6E7-4A9E-88E0-7C899E9AE82D}"/>
              </a:ext>
            </a:extLst>
          </p:cNvPr>
          <p:cNvSpPr/>
          <p:nvPr/>
        </p:nvSpPr>
        <p:spPr>
          <a:xfrm>
            <a:off x="10728090" y="1651476"/>
            <a:ext cx="1564640" cy="894080"/>
          </a:xfrm>
          <a:prstGeom prst="wedgeEllipseCallout">
            <a:avLst>
              <a:gd name="adj1" fmla="val -75277"/>
              <a:gd name="adj2" fmla="val 873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a:t>Ambiguo. Qué políticas? </a:t>
            </a:r>
          </a:p>
        </p:txBody>
      </p:sp>
      <p:cxnSp>
        <p:nvCxnSpPr>
          <p:cNvPr id="9" name="Connector: Elbow 8" descr="Codo que conecta el objetivo con el resultado 1.">
            <a:extLst>
              <a:ext uri="{FF2B5EF4-FFF2-40B4-BE49-F238E27FC236}">
                <a16:creationId xmlns:a16="http://schemas.microsoft.com/office/drawing/2014/main" id="{6595FA3F-ABEA-4033-8B62-38F99E144891}"/>
              </a:ext>
            </a:extLst>
          </p:cNvPr>
          <p:cNvCxnSpPr>
            <a:cxnSpLocks/>
            <a:stCxn id="31" idx="0"/>
            <a:endCxn id="33" idx="2"/>
          </p:cNvCxnSpPr>
          <p:nvPr/>
        </p:nvCxnSpPr>
        <p:spPr>
          <a:xfrm rot="5400000" flipH="1" flipV="1">
            <a:off x="3901002" y="221018"/>
            <a:ext cx="260031" cy="35568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descr="Codo que conecta el objetivo con el resultado 2.">
            <a:extLst>
              <a:ext uri="{FF2B5EF4-FFF2-40B4-BE49-F238E27FC236}">
                <a16:creationId xmlns:a16="http://schemas.microsoft.com/office/drawing/2014/main" id="{9B431778-764C-40ED-9F62-198CA91B3C51}"/>
              </a:ext>
            </a:extLst>
          </p:cNvPr>
          <p:cNvCxnSpPr>
            <a:cxnSpLocks/>
            <a:stCxn id="29" idx="0"/>
          </p:cNvCxnSpPr>
          <p:nvPr/>
        </p:nvCxnSpPr>
        <p:spPr>
          <a:xfrm flipV="1">
            <a:off x="5800168" y="1940561"/>
            <a:ext cx="11352" cy="220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or: Elbow 44" descr="Codo que conecta el objetivo con el resultado 3.">
            <a:extLst>
              <a:ext uri="{FF2B5EF4-FFF2-40B4-BE49-F238E27FC236}">
                <a16:creationId xmlns:a16="http://schemas.microsoft.com/office/drawing/2014/main" id="{5EBB8843-7A86-47F9-85E6-15A02275944C}"/>
              </a:ext>
            </a:extLst>
          </p:cNvPr>
          <p:cNvCxnSpPr>
            <a:cxnSpLocks/>
            <a:stCxn id="34" idx="0"/>
            <a:endCxn id="33" idx="2"/>
          </p:cNvCxnSpPr>
          <p:nvPr/>
        </p:nvCxnSpPr>
        <p:spPr>
          <a:xfrm rot="16200000" flipV="1">
            <a:off x="7538839" y="140058"/>
            <a:ext cx="331787" cy="37905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 Box 1" descr="Objetivo del Proyecto: &#10;Menor incidencia del trabajo infantil mediante la mejora de los ingresos familiares, prácticas del sector privado y políticas nacionales &#10;">
            <a:extLst>
              <a:ext uri="{FF2B5EF4-FFF2-40B4-BE49-F238E27FC236}">
                <a16:creationId xmlns:a16="http://schemas.microsoft.com/office/drawing/2014/main" id="{8132820D-A402-49B5-B7A7-72F3E634EB64}"/>
              </a:ext>
            </a:extLst>
          </p:cNvPr>
          <p:cNvSpPr txBox="1">
            <a:spLocks noChangeArrowheads="1"/>
          </p:cNvSpPr>
          <p:nvPr/>
        </p:nvSpPr>
        <p:spPr bwMode="auto">
          <a:xfrm>
            <a:off x="1788160" y="1129347"/>
            <a:ext cx="8042592" cy="74009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spcBef>
                <a:spcPts val="0"/>
              </a:spcBef>
              <a:spcAft>
                <a:spcPts val="0"/>
              </a:spcAft>
            </a:pPr>
            <a:r>
              <a:rPr lang="es-ES_tradnl" sz="1600" b="1" kern="1200" dirty="0">
                <a:solidFill>
                  <a:srgbClr val="000000"/>
                </a:solidFill>
                <a:effectLst/>
                <a:ea typeface="Calibri" panose="020F0502020204030204" pitchFamily="34" charset="0"/>
                <a:cs typeface="Times New Roman" panose="02020603050405020304" pitchFamily="18" charset="0"/>
              </a:rPr>
              <a:t>Objetivo del Proyecto: </a:t>
            </a:r>
          </a:p>
          <a:p>
            <a:r>
              <a:rPr lang="es-ES_tradnl" sz="1600" dirty="0">
                <a:solidFill>
                  <a:srgbClr val="000000"/>
                </a:solidFill>
                <a:ea typeface="Calibri" panose="020F0502020204030204" pitchFamily="34" charset="0"/>
                <a:cs typeface="Times New Roman" panose="02020603050405020304" pitchFamily="18" charset="0"/>
              </a:rPr>
              <a:t>Menor incidencia del </a:t>
            </a:r>
            <a:r>
              <a:rPr lang="es-ES_tradnl" sz="1600" kern="1200" dirty="0">
                <a:solidFill>
                  <a:srgbClr val="000000"/>
                </a:solidFill>
                <a:effectLst/>
                <a:ea typeface="Calibri" panose="020F0502020204030204" pitchFamily="34" charset="0"/>
                <a:cs typeface="Times New Roman" panose="02020603050405020304" pitchFamily="18" charset="0"/>
              </a:rPr>
              <a:t>trabajo infantil mediante la mejora de los ingresos familiares, prácticas del sector privado y políticas nacionales</a:t>
            </a:r>
            <a:r>
              <a:rPr lang="es-ES_tradnl" sz="1600" b="1" kern="1200" dirty="0">
                <a:solidFill>
                  <a:srgbClr val="000000"/>
                </a:solidFill>
                <a:effectLst/>
                <a:ea typeface="Calibri" panose="020F0502020204030204" pitchFamily="34" charset="0"/>
                <a:cs typeface="Times New Roman" panose="02020603050405020304" pitchFamily="18" charset="0"/>
              </a:rPr>
              <a:t> </a:t>
            </a:r>
            <a:endParaRPr lang="es-ES_tradnl" sz="1600" dirty="0">
              <a:effectLst/>
              <a:ea typeface="Times New Roman" panose="02020603050405020304" pitchFamily="18" charset="0"/>
              <a:cs typeface="Times New Roman" panose="02020603050405020304" pitchFamily="18" charset="0"/>
            </a:endParaRPr>
          </a:p>
          <a:p>
            <a:pPr marL="0" marR="0"/>
            <a:r>
              <a:rPr lang="es-ES_tradnl" sz="1600" b="1" kern="1200" dirty="0">
                <a:solidFill>
                  <a:srgbClr val="000000"/>
                </a:solidFill>
                <a:effectLst/>
                <a:ea typeface="Calibri" panose="020F0502020204030204" pitchFamily="34" charset="0"/>
                <a:cs typeface="Times New Roman" panose="02020603050405020304" pitchFamily="18" charset="0"/>
              </a:rPr>
              <a:t> </a:t>
            </a:r>
            <a:endParaRPr lang="es-ES_tradnl" sz="1600" dirty="0">
              <a:effectLst/>
              <a:ea typeface="Times New Roman" panose="02020603050405020304" pitchFamily="18" charset="0"/>
              <a:cs typeface="Times New Roman" panose="02020603050405020304" pitchFamily="18" charset="0"/>
            </a:endParaRPr>
          </a:p>
        </p:txBody>
      </p:sp>
      <p:sp>
        <p:nvSpPr>
          <p:cNvPr id="37" name="Speech Bubble: Oval 36" descr="No es uni-nivel&#10;">
            <a:extLst>
              <a:ext uri="{FF2B5EF4-FFF2-40B4-BE49-F238E27FC236}">
                <a16:creationId xmlns:a16="http://schemas.microsoft.com/office/drawing/2014/main" id="{72748497-EE2A-4516-925C-89221A865164}"/>
              </a:ext>
            </a:extLst>
          </p:cNvPr>
          <p:cNvSpPr/>
          <p:nvPr/>
        </p:nvSpPr>
        <p:spPr>
          <a:xfrm>
            <a:off x="9997440" y="833120"/>
            <a:ext cx="2062480" cy="508000"/>
          </a:xfrm>
          <a:prstGeom prst="wedgeEllipseCallout">
            <a:avLst>
              <a:gd name="adj1" fmla="val -75277"/>
              <a:gd name="adj2" fmla="val 873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a:t>No es uni-nivel</a:t>
            </a: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a:xfrm>
            <a:off x="0" y="6450824"/>
            <a:ext cx="12226724" cy="407175"/>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76635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76: Elaborando la Narrativa&#10;&#10;Foto de la izquierda: Una sección del globo terráqueo.&#10;&#10;Foto de la derecha: Un niño cargando un saco de ramas cortadas.">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s-ES_tradnl" dirty="0"/>
              <a:t>Elaborando la Narrativa</a:t>
            </a:r>
          </a:p>
        </p:txBody>
      </p:sp>
    </p:spTree>
    <p:extLst>
      <p:ext uri="{BB962C8B-B14F-4D97-AF65-F5344CB8AC3E}">
        <p14:creationId xmlns:p14="http://schemas.microsoft.com/office/powerpoint/2010/main" val="15259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77: Propósito de la Narrativa del Marco de Resultados">
            <a:extLst>
              <a:ext uri="{FF2B5EF4-FFF2-40B4-BE49-F238E27FC236}">
                <a16:creationId xmlns:a16="http://schemas.microsoft.com/office/drawing/2014/main" id="{1F1A1F13-0DFB-4623-8DAA-4C2D7EF5E153}"/>
              </a:ext>
            </a:extLst>
          </p:cNvPr>
          <p:cNvSpPr>
            <a:spLocks noGrp="1"/>
          </p:cNvSpPr>
          <p:nvPr>
            <p:ph type="title"/>
          </p:nvPr>
        </p:nvSpPr>
        <p:spPr>
          <a:xfrm>
            <a:off x="463445" y="155263"/>
            <a:ext cx="11476917" cy="1325563"/>
          </a:xfrm>
        </p:spPr>
        <p:txBody>
          <a:bodyPr>
            <a:normAutofit/>
          </a:bodyPr>
          <a:lstStyle/>
          <a:p>
            <a:r>
              <a:rPr lang="es-ES_tradnl" dirty="0"/>
              <a:t>Propósito de la Narrativa del Marco de Resultados</a:t>
            </a:r>
          </a:p>
        </p:txBody>
      </p:sp>
      <p:sp>
        <p:nvSpPr>
          <p:cNvPr id="7" name="Content Placeholder 2" descr="Oportunidad de explicar la teoría del cambio del proyecto con más detalle&#10;Oportunidad de explicar el significado e intención de cada resultado&#10;Oportunidad de explicar cómo se desarrolló el marco y quién estuvo involucrado (ILAB, Beneficiario, Socios, etc.)&#10;Ayuda a aclarar cómo se puede medir el progreso y la selección de los indicadores&#10;">
            <a:extLst>
              <a:ext uri="{FF2B5EF4-FFF2-40B4-BE49-F238E27FC236}">
                <a16:creationId xmlns:a16="http://schemas.microsoft.com/office/drawing/2014/main" id="{AB9C6259-052F-49EE-8EFD-0A935C6A0190}"/>
              </a:ext>
            </a:extLst>
          </p:cNvPr>
          <p:cNvSpPr>
            <a:spLocks noGrp="1"/>
          </p:cNvSpPr>
          <p:nvPr/>
        </p:nvSpPr>
        <p:spPr bwMode="auto">
          <a:xfrm>
            <a:off x="568377" y="1158721"/>
            <a:ext cx="10881049"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algn="ctr" eaLnBrk="1" hangingPunct="1">
              <a:buFontTx/>
              <a:buNone/>
            </a:pPr>
            <a:endParaRPr lang="es-ES_tradnl" altLang="en-US" sz="1000" u="sng" dirty="0">
              <a:solidFill>
                <a:schemeClr val="tx1"/>
              </a:solidFill>
              <a:latin typeface="+mn-lt"/>
              <a:ea typeface="ＭＳ Ｐゴシック" pitchFamily="34" charset="-128"/>
            </a:endParaRPr>
          </a:p>
          <a:p>
            <a:pPr eaLnBrk="1" hangingPunct="1">
              <a:buSzPct val="120000"/>
            </a:pPr>
            <a:r>
              <a:rPr lang="es-ES_tradnl" altLang="en-US" sz="2800" b="0" dirty="0">
                <a:solidFill>
                  <a:schemeClr val="tx1"/>
                </a:solidFill>
                <a:latin typeface="+mn-lt"/>
                <a:ea typeface="ＭＳ Ｐゴシック" pitchFamily="34" charset="-128"/>
              </a:rPr>
              <a:t>Oportunidad de explicar la teoría del cambio del proyecto con más detalle</a:t>
            </a:r>
          </a:p>
          <a:p>
            <a:pPr eaLnBrk="1" hangingPunct="1">
              <a:buSzPct val="120000"/>
            </a:pPr>
            <a:r>
              <a:rPr lang="es-ES_tradnl" altLang="en-US" sz="2800" b="0" dirty="0">
                <a:solidFill>
                  <a:schemeClr val="tx1"/>
                </a:solidFill>
                <a:latin typeface="+mn-lt"/>
                <a:ea typeface="ＭＳ Ｐゴシック" pitchFamily="34" charset="-128"/>
              </a:rPr>
              <a:t>Oportunidad de explicar el significado e intención de cada resultado</a:t>
            </a:r>
          </a:p>
          <a:p>
            <a:pPr eaLnBrk="1" hangingPunct="1">
              <a:buSzPct val="120000"/>
            </a:pPr>
            <a:r>
              <a:rPr lang="es-ES_tradnl" altLang="en-US" sz="2800" b="0" dirty="0">
                <a:solidFill>
                  <a:schemeClr val="tx1"/>
                </a:solidFill>
                <a:latin typeface="+mn-lt"/>
                <a:ea typeface="ＭＳ Ｐゴシック" pitchFamily="34" charset="-128"/>
              </a:rPr>
              <a:t>Oportunidad de explicar cómo se desarrolló el marco y quién estuvo involucrado (ILAB, Beneficiario, Socios, etc.)</a:t>
            </a:r>
          </a:p>
          <a:p>
            <a:pPr eaLnBrk="1" hangingPunct="1">
              <a:buSzPct val="120000"/>
            </a:pPr>
            <a:r>
              <a:rPr lang="es-ES_tradnl" altLang="en-US" sz="2800" b="0" dirty="0">
                <a:solidFill>
                  <a:schemeClr val="tx1"/>
                </a:solidFill>
                <a:latin typeface="+mn-lt"/>
                <a:ea typeface="ＭＳ Ｐゴシック" pitchFamily="34" charset="-128"/>
              </a:rPr>
              <a:t>Ayuda a aclarar cómo se puede medir el progreso y la selección de los indicadores</a:t>
            </a:r>
            <a:endParaRPr lang="es-ES_tradnl" altLang="en-US" sz="2400" b="0" dirty="0">
              <a:solidFill>
                <a:schemeClr val="tx1"/>
              </a:solidFill>
              <a:latin typeface="+mn-lt"/>
              <a:ea typeface="ＭＳ Ｐゴシック" pitchFamily="34" charset="-128"/>
            </a:endParaRPr>
          </a:p>
        </p:txBody>
      </p:sp>
      <p:grpSp>
        <p:nvGrpSpPr>
          <p:cNvPr id="29" name="Group 28" descr="Formato de Marco de Resultados que incluye 2 resultados y 3 subresultados.">
            <a:extLst>
              <a:ext uri="{FF2B5EF4-FFF2-40B4-BE49-F238E27FC236}">
                <a16:creationId xmlns:a16="http://schemas.microsoft.com/office/drawing/2014/main" id="{5E945A63-580A-363D-C658-A2EBBF01AB93}"/>
              </a:ext>
            </a:extLst>
          </p:cNvPr>
          <p:cNvGrpSpPr/>
          <p:nvPr/>
        </p:nvGrpSpPr>
        <p:grpSpPr>
          <a:xfrm>
            <a:off x="3484672" y="4618808"/>
            <a:ext cx="2232247" cy="1627563"/>
            <a:chOff x="3484672" y="4618808"/>
            <a:chExt cx="2232247" cy="1627563"/>
          </a:xfrm>
        </p:grpSpPr>
        <p:sp>
          <p:nvSpPr>
            <p:cNvPr id="10" name="Freeform: Shape 9">
              <a:extLst>
                <a:ext uri="{FF2B5EF4-FFF2-40B4-BE49-F238E27FC236}">
                  <a16:creationId xmlns:a16="http://schemas.microsoft.com/office/drawing/2014/main" id="{256C0700-E93E-1FAD-FFC8-474D236E2A1B}"/>
                </a:ext>
              </a:extLst>
            </p:cNvPr>
            <p:cNvSpPr/>
            <p:nvPr/>
          </p:nvSpPr>
          <p:spPr>
            <a:xfrm>
              <a:off x="5287532" y="5598730"/>
              <a:ext cx="91440" cy="182706"/>
            </a:xfrm>
            <a:custGeom>
              <a:avLst/>
              <a:gdLst/>
              <a:ahLst/>
              <a:cxnLst/>
              <a:rect l="0" t="0" r="0" b="0"/>
              <a:pathLst>
                <a:path>
                  <a:moveTo>
                    <a:pt x="45720" y="0"/>
                  </a:moveTo>
                  <a:lnTo>
                    <a:pt x="45720" y="1827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5E47442D-3E50-5969-4B56-F460193B335E}"/>
                </a:ext>
              </a:extLst>
            </p:cNvPr>
            <p:cNvSpPr/>
            <p:nvPr/>
          </p:nvSpPr>
          <p:spPr>
            <a:xfrm>
              <a:off x="4757750" y="5017473"/>
              <a:ext cx="575501" cy="182590"/>
            </a:xfrm>
            <a:custGeom>
              <a:avLst/>
              <a:gdLst/>
              <a:ahLst/>
              <a:cxnLst/>
              <a:rect l="0" t="0" r="0" b="0"/>
              <a:pathLst>
                <a:path>
                  <a:moveTo>
                    <a:pt x="0" y="0"/>
                  </a:moveTo>
                  <a:lnTo>
                    <a:pt x="0" y="124430"/>
                  </a:lnTo>
                  <a:lnTo>
                    <a:pt x="575501" y="124430"/>
                  </a:lnTo>
                  <a:lnTo>
                    <a:pt x="575501" y="1825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1734EEB3-99A0-9B5B-B3BC-80E257FD9E71}"/>
                </a:ext>
              </a:extLst>
            </p:cNvPr>
            <p:cNvSpPr/>
            <p:nvPr/>
          </p:nvSpPr>
          <p:spPr>
            <a:xfrm>
              <a:off x="4182249" y="5598730"/>
              <a:ext cx="383667" cy="182706"/>
            </a:xfrm>
            <a:custGeom>
              <a:avLst/>
              <a:gdLst/>
              <a:ahLst/>
              <a:cxnLst/>
              <a:rect l="0" t="0" r="0" b="0"/>
              <a:pathLst>
                <a:path>
                  <a:moveTo>
                    <a:pt x="0" y="0"/>
                  </a:moveTo>
                  <a:lnTo>
                    <a:pt x="0" y="124545"/>
                  </a:lnTo>
                  <a:lnTo>
                    <a:pt x="383667" y="124545"/>
                  </a:lnTo>
                  <a:lnTo>
                    <a:pt x="383667" y="1827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A45640C4-9682-0AC1-51B6-2E93FC12CB33}"/>
                </a:ext>
              </a:extLst>
            </p:cNvPr>
            <p:cNvSpPr/>
            <p:nvPr/>
          </p:nvSpPr>
          <p:spPr>
            <a:xfrm>
              <a:off x="3798581" y="5598730"/>
              <a:ext cx="383667" cy="182590"/>
            </a:xfrm>
            <a:custGeom>
              <a:avLst/>
              <a:gdLst/>
              <a:ahLst/>
              <a:cxnLst/>
              <a:rect l="0" t="0" r="0" b="0"/>
              <a:pathLst>
                <a:path>
                  <a:moveTo>
                    <a:pt x="383667" y="0"/>
                  </a:moveTo>
                  <a:lnTo>
                    <a:pt x="383667" y="124430"/>
                  </a:lnTo>
                  <a:lnTo>
                    <a:pt x="0" y="124430"/>
                  </a:lnTo>
                  <a:lnTo>
                    <a:pt x="0" y="1825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8C720423-76FD-2553-957D-AE938FF6CB89}"/>
                </a:ext>
              </a:extLst>
            </p:cNvPr>
            <p:cNvSpPr/>
            <p:nvPr/>
          </p:nvSpPr>
          <p:spPr>
            <a:xfrm>
              <a:off x="4182249" y="5017473"/>
              <a:ext cx="575501" cy="182590"/>
            </a:xfrm>
            <a:custGeom>
              <a:avLst/>
              <a:gdLst/>
              <a:ahLst/>
              <a:cxnLst/>
              <a:rect l="0" t="0" r="0" b="0"/>
              <a:pathLst>
                <a:path>
                  <a:moveTo>
                    <a:pt x="575501" y="0"/>
                  </a:moveTo>
                  <a:lnTo>
                    <a:pt x="575501" y="124430"/>
                  </a:lnTo>
                  <a:lnTo>
                    <a:pt x="0" y="124430"/>
                  </a:lnTo>
                  <a:lnTo>
                    <a:pt x="0" y="1825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Rounded Corners 14">
              <a:extLst>
                <a:ext uri="{FF2B5EF4-FFF2-40B4-BE49-F238E27FC236}">
                  <a16:creationId xmlns:a16="http://schemas.microsoft.com/office/drawing/2014/main" id="{3EFC9D55-4DB5-8B5F-A774-6B60F0259362}"/>
                </a:ext>
              </a:extLst>
            </p:cNvPr>
            <p:cNvSpPr/>
            <p:nvPr/>
          </p:nvSpPr>
          <p:spPr>
            <a:xfrm>
              <a:off x="4443841" y="4618808"/>
              <a:ext cx="627819" cy="3986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16">
              <a:extLst>
                <a:ext uri="{FF2B5EF4-FFF2-40B4-BE49-F238E27FC236}">
                  <a16:creationId xmlns:a16="http://schemas.microsoft.com/office/drawing/2014/main" id="{56053FF6-57DE-7D06-1E39-6ADD4332212F}"/>
                </a:ext>
              </a:extLst>
            </p:cNvPr>
            <p:cNvSpPr/>
            <p:nvPr/>
          </p:nvSpPr>
          <p:spPr>
            <a:xfrm>
              <a:off x="3868339" y="5200064"/>
              <a:ext cx="627819" cy="3986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18">
              <a:extLst>
                <a:ext uri="{FF2B5EF4-FFF2-40B4-BE49-F238E27FC236}">
                  <a16:creationId xmlns:a16="http://schemas.microsoft.com/office/drawing/2014/main" id="{63828997-103B-2F19-467B-081CBF1B5155}"/>
                </a:ext>
              </a:extLst>
            </p:cNvPr>
            <p:cNvSpPr/>
            <p:nvPr/>
          </p:nvSpPr>
          <p:spPr>
            <a:xfrm>
              <a:off x="3484672" y="5781321"/>
              <a:ext cx="627819" cy="3986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20">
              <a:extLst>
                <a:ext uri="{FF2B5EF4-FFF2-40B4-BE49-F238E27FC236}">
                  <a16:creationId xmlns:a16="http://schemas.microsoft.com/office/drawing/2014/main" id="{F776A0DD-49BE-16EC-A32F-FE55439D39F4}"/>
                </a:ext>
              </a:extLst>
            </p:cNvPr>
            <p:cNvSpPr/>
            <p:nvPr/>
          </p:nvSpPr>
          <p:spPr>
            <a:xfrm>
              <a:off x="4252007" y="5781436"/>
              <a:ext cx="627819" cy="3986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22">
              <a:extLst>
                <a:ext uri="{FF2B5EF4-FFF2-40B4-BE49-F238E27FC236}">
                  <a16:creationId xmlns:a16="http://schemas.microsoft.com/office/drawing/2014/main" id="{D2D9F389-F325-92DE-06A2-F873C7B1A34C}"/>
                </a:ext>
              </a:extLst>
            </p:cNvPr>
            <p:cNvSpPr/>
            <p:nvPr/>
          </p:nvSpPr>
          <p:spPr>
            <a:xfrm>
              <a:off x="5019342" y="5200064"/>
              <a:ext cx="627819" cy="3986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Rounded Corners 24">
              <a:extLst>
                <a:ext uri="{FF2B5EF4-FFF2-40B4-BE49-F238E27FC236}">
                  <a16:creationId xmlns:a16="http://schemas.microsoft.com/office/drawing/2014/main" id="{92E7CFB2-F7C8-4D32-8709-7DC9F34C417D}"/>
                </a:ext>
              </a:extLst>
            </p:cNvPr>
            <p:cNvSpPr/>
            <p:nvPr/>
          </p:nvSpPr>
          <p:spPr>
            <a:xfrm>
              <a:off x="5019342" y="5781436"/>
              <a:ext cx="627819" cy="3986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8" name="Group 27" descr="Formato de Marco de Resultados que incluye 2 resultados y 3 subresultados.">
              <a:extLst>
                <a:ext uri="{FF2B5EF4-FFF2-40B4-BE49-F238E27FC236}">
                  <a16:creationId xmlns:a16="http://schemas.microsoft.com/office/drawing/2014/main" id="{B3F56E45-A9E9-1B35-0E8A-23BF327A65C6}"/>
                </a:ext>
              </a:extLst>
            </p:cNvPr>
            <p:cNvGrpSpPr/>
            <p:nvPr/>
          </p:nvGrpSpPr>
          <p:grpSpPr>
            <a:xfrm>
              <a:off x="3554429" y="4685078"/>
              <a:ext cx="2162490" cy="1561293"/>
              <a:chOff x="3554429" y="4685078"/>
              <a:chExt cx="2162490" cy="1561293"/>
            </a:xfrm>
          </p:grpSpPr>
          <p:sp>
            <p:nvSpPr>
              <p:cNvPr id="16" name="Freeform: Shape 15">
                <a:extLst>
                  <a:ext uri="{FF2B5EF4-FFF2-40B4-BE49-F238E27FC236}">
                    <a16:creationId xmlns:a16="http://schemas.microsoft.com/office/drawing/2014/main" id="{5CC7708E-2C4B-8FA6-F46A-DE0768BD40DB}"/>
                  </a:ext>
                </a:extLst>
              </p:cNvPr>
              <p:cNvSpPr/>
              <p:nvPr/>
            </p:nvSpPr>
            <p:spPr>
              <a:xfrm>
                <a:off x="4513598" y="4685078"/>
                <a:ext cx="627819" cy="398665"/>
              </a:xfrm>
              <a:custGeom>
                <a:avLst/>
                <a:gdLst>
                  <a:gd name="connsiteX0" fmla="*/ 0 w 627819"/>
                  <a:gd name="connsiteY0" fmla="*/ 39867 h 398665"/>
                  <a:gd name="connsiteX1" fmla="*/ 39867 w 627819"/>
                  <a:gd name="connsiteY1" fmla="*/ 0 h 398665"/>
                  <a:gd name="connsiteX2" fmla="*/ 587953 w 627819"/>
                  <a:gd name="connsiteY2" fmla="*/ 0 h 398665"/>
                  <a:gd name="connsiteX3" fmla="*/ 627820 w 627819"/>
                  <a:gd name="connsiteY3" fmla="*/ 39867 h 398665"/>
                  <a:gd name="connsiteX4" fmla="*/ 627819 w 627819"/>
                  <a:gd name="connsiteY4" fmla="*/ 358799 h 398665"/>
                  <a:gd name="connsiteX5" fmla="*/ 587952 w 627819"/>
                  <a:gd name="connsiteY5" fmla="*/ 398666 h 398665"/>
                  <a:gd name="connsiteX6" fmla="*/ 39867 w 627819"/>
                  <a:gd name="connsiteY6" fmla="*/ 398665 h 398665"/>
                  <a:gd name="connsiteX7" fmla="*/ 0 w 627819"/>
                  <a:gd name="connsiteY7" fmla="*/ 358798 h 398665"/>
                  <a:gd name="connsiteX8" fmla="*/ 0 w 627819"/>
                  <a:gd name="connsiteY8" fmla="*/ 39867 h 39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19" h="398665">
                    <a:moveTo>
                      <a:pt x="0" y="39867"/>
                    </a:moveTo>
                    <a:cubicBezTo>
                      <a:pt x="0" y="17849"/>
                      <a:pt x="17849" y="0"/>
                      <a:pt x="39867" y="0"/>
                    </a:cubicBezTo>
                    <a:lnTo>
                      <a:pt x="587953" y="0"/>
                    </a:lnTo>
                    <a:cubicBezTo>
                      <a:pt x="609971" y="0"/>
                      <a:pt x="627820" y="17849"/>
                      <a:pt x="627820" y="39867"/>
                    </a:cubicBezTo>
                    <a:cubicBezTo>
                      <a:pt x="627820" y="146178"/>
                      <a:pt x="627819" y="252488"/>
                      <a:pt x="627819" y="358799"/>
                    </a:cubicBezTo>
                    <a:cubicBezTo>
                      <a:pt x="627819" y="380817"/>
                      <a:pt x="609970" y="398666"/>
                      <a:pt x="587952" y="398666"/>
                    </a:cubicBezTo>
                    <a:lnTo>
                      <a:pt x="39867" y="398665"/>
                    </a:lnTo>
                    <a:cubicBezTo>
                      <a:pt x="17849" y="398665"/>
                      <a:pt x="0" y="380816"/>
                      <a:pt x="0" y="358798"/>
                    </a:cubicBezTo>
                    <a:lnTo>
                      <a:pt x="0" y="398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346" tIns="38346" rIns="38346" bIns="38346" numCol="1" spcCol="1270" anchor="ctr" anchorCtr="0">
                <a:noAutofit/>
              </a:bodyPr>
              <a:lstStyle/>
              <a:p>
                <a:pPr marL="0" lvl="0" indent="0" algn="ctr" defTabSz="311150">
                  <a:lnSpc>
                    <a:spcPct val="90000"/>
                  </a:lnSpc>
                  <a:spcBef>
                    <a:spcPct val="0"/>
                  </a:spcBef>
                  <a:spcAft>
                    <a:spcPct val="35000"/>
                  </a:spcAft>
                  <a:buNone/>
                </a:pPr>
                <a:r>
                  <a:rPr lang="es-CO" sz="700" kern="1200" dirty="0"/>
                  <a:t>Objetivo del proyecto</a:t>
                </a:r>
                <a:endParaRPr lang="en-US" sz="700" kern="1200" dirty="0"/>
              </a:p>
            </p:txBody>
          </p:sp>
          <p:sp>
            <p:nvSpPr>
              <p:cNvPr id="18" name="Freeform: Shape 17">
                <a:extLst>
                  <a:ext uri="{FF2B5EF4-FFF2-40B4-BE49-F238E27FC236}">
                    <a16:creationId xmlns:a16="http://schemas.microsoft.com/office/drawing/2014/main" id="{A0A69784-606A-C99F-DBDC-8645EFE7CB8C}"/>
                  </a:ext>
                </a:extLst>
              </p:cNvPr>
              <p:cNvSpPr/>
              <p:nvPr/>
            </p:nvSpPr>
            <p:spPr>
              <a:xfrm>
                <a:off x="3938097" y="5266334"/>
                <a:ext cx="627819" cy="398665"/>
              </a:xfrm>
              <a:custGeom>
                <a:avLst/>
                <a:gdLst>
                  <a:gd name="connsiteX0" fmla="*/ 0 w 627819"/>
                  <a:gd name="connsiteY0" fmla="*/ 39867 h 398665"/>
                  <a:gd name="connsiteX1" fmla="*/ 39867 w 627819"/>
                  <a:gd name="connsiteY1" fmla="*/ 0 h 398665"/>
                  <a:gd name="connsiteX2" fmla="*/ 587953 w 627819"/>
                  <a:gd name="connsiteY2" fmla="*/ 0 h 398665"/>
                  <a:gd name="connsiteX3" fmla="*/ 627820 w 627819"/>
                  <a:gd name="connsiteY3" fmla="*/ 39867 h 398665"/>
                  <a:gd name="connsiteX4" fmla="*/ 627819 w 627819"/>
                  <a:gd name="connsiteY4" fmla="*/ 358799 h 398665"/>
                  <a:gd name="connsiteX5" fmla="*/ 587952 w 627819"/>
                  <a:gd name="connsiteY5" fmla="*/ 398666 h 398665"/>
                  <a:gd name="connsiteX6" fmla="*/ 39867 w 627819"/>
                  <a:gd name="connsiteY6" fmla="*/ 398665 h 398665"/>
                  <a:gd name="connsiteX7" fmla="*/ 0 w 627819"/>
                  <a:gd name="connsiteY7" fmla="*/ 358798 h 398665"/>
                  <a:gd name="connsiteX8" fmla="*/ 0 w 627819"/>
                  <a:gd name="connsiteY8" fmla="*/ 39867 h 39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19" h="398665">
                    <a:moveTo>
                      <a:pt x="0" y="39867"/>
                    </a:moveTo>
                    <a:cubicBezTo>
                      <a:pt x="0" y="17849"/>
                      <a:pt x="17849" y="0"/>
                      <a:pt x="39867" y="0"/>
                    </a:cubicBezTo>
                    <a:lnTo>
                      <a:pt x="587953" y="0"/>
                    </a:lnTo>
                    <a:cubicBezTo>
                      <a:pt x="609971" y="0"/>
                      <a:pt x="627820" y="17849"/>
                      <a:pt x="627820" y="39867"/>
                    </a:cubicBezTo>
                    <a:cubicBezTo>
                      <a:pt x="627820" y="146178"/>
                      <a:pt x="627819" y="252488"/>
                      <a:pt x="627819" y="358799"/>
                    </a:cubicBezTo>
                    <a:cubicBezTo>
                      <a:pt x="627819" y="380817"/>
                      <a:pt x="609970" y="398666"/>
                      <a:pt x="587952" y="398666"/>
                    </a:cubicBezTo>
                    <a:lnTo>
                      <a:pt x="39867" y="398665"/>
                    </a:lnTo>
                    <a:cubicBezTo>
                      <a:pt x="17849" y="398665"/>
                      <a:pt x="0" y="380816"/>
                      <a:pt x="0" y="358798"/>
                    </a:cubicBezTo>
                    <a:lnTo>
                      <a:pt x="0" y="398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346" tIns="38346" rIns="38346" bIns="38346" numCol="1" spcCol="1270" anchor="ctr" anchorCtr="0">
                <a:noAutofit/>
              </a:bodyPr>
              <a:lstStyle/>
              <a:p>
                <a:pPr marL="0" lvl="0" indent="0" algn="ctr" defTabSz="311150">
                  <a:lnSpc>
                    <a:spcPct val="90000"/>
                  </a:lnSpc>
                  <a:spcBef>
                    <a:spcPct val="0"/>
                  </a:spcBef>
                  <a:spcAft>
                    <a:spcPct val="35000"/>
                  </a:spcAft>
                  <a:buNone/>
                </a:pPr>
                <a:r>
                  <a:rPr lang="es-CO" sz="700" kern="1200" noProof="0" dirty="0"/>
                  <a:t>Resultado</a:t>
                </a:r>
                <a:r>
                  <a:rPr lang="en-US" sz="700" kern="1200" dirty="0"/>
                  <a:t> 1</a:t>
                </a:r>
              </a:p>
            </p:txBody>
          </p:sp>
          <p:sp>
            <p:nvSpPr>
              <p:cNvPr id="20" name="Freeform: Shape 19">
                <a:extLst>
                  <a:ext uri="{FF2B5EF4-FFF2-40B4-BE49-F238E27FC236}">
                    <a16:creationId xmlns:a16="http://schemas.microsoft.com/office/drawing/2014/main" id="{5F60CD34-B56E-0ED3-0456-C8A65344708A}"/>
                  </a:ext>
                </a:extLst>
              </p:cNvPr>
              <p:cNvSpPr/>
              <p:nvPr/>
            </p:nvSpPr>
            <p:spPr>
              <a:xfrm>
                <a:off x="3554429" y="5847590"/>
                <a:ext cx="627819" cy="398665"/>
              </a:xfrm>
              <a:custGeom>
                <a:avLst/>
                <a:gdLst>
                  <a:gd name="connsiteX0" fmla="*/ 0 w 627819"/>
                  <a:gd name="connsiteY0" fmla="*/ 39867 h 398665"/>
                  <a:gd name="connsiteX1" fmla="*/ 39867 w 627819"/>
                  <a:gd name="connsiteY1" fmla="*/ 0 h 398665"/>
                  <a:gd name="connsiteX2" fmla="*/ 587953 w 627819"/>
                  <a:gd name="connsiteY2" fmla="*/ 0 h 398665"/>
                  <a:gd name="connsiteX3" fmla="*/ 627820 w 627819"/>
                  <a:gd name="connsiteY3" fmla="*/ 39867 h 398665"/>
                  <a:gd name="connsiteX4" fmla="*/ 627819 w 627819"/>
                  <a:gd name="connsiteY4" fmla="*/ 358799 h 398665"/>
                  <a:gd name="connsiteX5" fmla="*/ 587952 w 627819"/>
                  <a:gd name="connsiteY5" fmla="*/ 398666 h 398665"/>
                  <a:gd name="connsiteX6" fmla="*/ 39867 w 627819"/>
                  <a:gd name="connsiteY6" fmla="*/ 398665 h 398665"/>
                  <a:gd name="connsiteX7" fmla="*/ 0 w 627819"/>
                  <a:gd name="connsiteY7" fmla="*/ 358798 h 398665"/>
                  <a:gd name="connsiteX8" fmla="*/ 0 w 627819"/>
                  <a:gd name="connsiteY8" fmla="*/ 39867 h 39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19" h="398665">
                    <a:moveTo>
                      <a:pt x="0" y="39867"/>
                    </a:moveTo>
                    <a:cubicBezTo>
                      <a:pt x="0" y="17849"/>
                      <a:pt x="17849" y="0"/>
                      <a:pt x="39867" y="0"/>
                    </a:cubicBezTo>
                    <a:lnTo>
                      <a:pt x="587953" y="0"/>
                    </a:lnTo>
                    <a:cubicBezTo>
                      <a:pt x="609971" y="0"/>
                      <a:pt x="627820" y="17849"/>
                      <a:pt x="627820" y="39867"/>
                    </a:cubicBezTo>
                    <a:cubicBezTo>
                      <a:pt x="627820" y="146178"/>
                      <a:pt x="627819" y="252488"/>
                      <a:pt x="627819" y="358799"/>
                    </a:cubicBezTo>
                    <a:cubicBezTo>
                      <a:pt x="627819" y="380817"/>
                      <a:pt x="609970" y="398666"/>
                      <a:pt x="587952" y="398666"/>
                    </a:cubicBezTo>
                    <a:lnTo>
                      <a:pt x="39867" y="398665"/>
                    </a:lnTo>
                    <a:cubicBezTo>
                      <a:pt x="17849" y="398665"/>
                      <a:pt x="0" y="380816"/>
                      <a:pt x="0" y="358798"/>
                    </a:cubicBezTo>
                    <a:lnTo>
                      <a:pt x="0" y="398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346" tIns="38346" rIns="38346" bIns="38346" numCol="1" spcCol="1270" anchor="ctr" anchorCtr="0">
                <a:noAutofit/>
              </a:bodyPr>
              <a:lstStyle/>
              <a:p>
                <a:pPr marL="0" lvl="0" indent="0" algn="ctr" defTabSz="311150">
                  <a:lnSpc>
                    <a:spcPct val="90000"/>
                  </a:lnSpc>
                  <a:spcBef>
                    <a:spcPct val="0"/>
                  </a:spcBef>
                  <a:spcAft>
                    <a:spcPct val="35000"/>
                  </a:spcAft>
                  <a:buNone/>
                </a:pPr>
                <a:r>
                  <a:rPr lang="en-US" sz="700" kern="1200" dirty="0"/>
                  <a:t>Sub </a:t>
                </a:r>
                <a:r>
                  <a:rPr lang="es-CO" sz="700" kern="1200" noProof="0" dirty="0"/>
                  <a:t>Resultado</a:t>
                </a:r>
              </a:p>
              <a:p>
                <a:pPr marL="0" lvl="0" indent="0" algn="ctr" defTabSz="311150">
                  <a:lnSpc>
                    <a:spcPct val="90000"/>
                  </a:lnSpc>
                  <a:spcBef>
                    <a:spcPct val="0"/>
                  </a:spcBef>
                  <a:spcAft>
                    <a:spcPct val="35000"/>
                  </a:spcAft>
                  <a:buNone/>
                </a:pPr>
                <a:r>
                  <a:rPr lang="en-US" sz="700" kern="1200" dirty="0"/>
                  <a:t>1.1</a:t>
                </a:r>
              </a:p>
            </p:txBody>
          </p:sp>
          <p:sp>
            <p:nvSpPr>
              <p:cNvPr id="22" name="Freeform: Shape 21">
                <a:extLst>
                  <a:ext uri="{FF2B5EF4-FFF2-40B4-BE49-F238E27FC236}">
                    <a16:creationId xmlns:a16="http://schemas.microsoft.com/office/drawing/2014/main" id="{1F741451-CE6B-5CC6-2BD2-7221DBBEAC5D}"/>
                  </a:ext>
                </a:extLst>
              </p:cNvPr>
              <p:cNvSpPr/>
              <p:nvPr/>
            </p:nvSpPr>
            <p:spPr>
              <a:xfrm>
                <a:off x="4321765" y="5847706"/>
                <a:ext cx="627819" cy="398665"/>
              </a:xfrm>
              <a:custGeom>
                <a:avLst/>
                <a:gdLst>
                  <a:gd name="connsiteX0" fmla="*/ 0 w 627819"/>
                  <a:gd name="connsiteY0" fmla="*/ 39867 h 398665"/>
                  <a:gd name="connsiteX1" fmla="*/ 39867 w 627819"/>
                  <a:gd name="connsiteY1" fmla="*/ 0 h 398665"/>
                  <a:gd name="connsiteX2" fmla="*/ 587953 w 627819"/>
                  <a:gd name="connsiteY2" fmla="*/ 0 h 398665"/>
                  <a:gd name="connsiteX3" fmla="*/ 627820 w 627819"/>
                  <a:gd name="connsiteY3" fmla="*/ 39867 h 398665"/>
                  <a:gd name="connsiteX4" fmla="*/ 627819 w 627819"/>
                  <a:gd name="connsiteY4" fmla="*/ 358799 h 398665"/>
                  <a:gd name="connsiteX5" fmla="*/ 587952 w 627819"/>
                  <a:gd name="connsiteY5" fmla="*/ 398666 h 398665"/>
                  <a:gd name="connsiteX6" fmla="*/ 39867 w 627819"/>
                  <a:gd name="connsiteY6" fmla="*/ 398665 h 398665"/>
                  <a:gd name="connsiteX7" fmla="*/ 0 w 627819"/>
                  <a:gd name="connsiteY7" fmla="*/ 358798 h 398665"/>
                  <a:gd name="connsiteX8" fmla="*/ 0 w 627819"/>
                  <a:gd name="connsiteY8" fmla="*/ 39867 h 39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19" h="398665">
                    <a:moveTo>
                      <a:pt x="0" y="39867"/>
                    </a:moveTo>
                    <a:cubicBezTo>
                      <a:pt x="0" y="17849"/>
                      <a:pt x="17849" y="0"/>
                      <a:pt x="39867" y="0"/>
                    </a:cubicBezTo>
                    <a:lnTo>
                      <a:pt x="587953" y="0"/>
                    </a:lnTo>
                    <a:cubicBezTo>
                      <a:pt x="609971" y="0"/>
                      <a:pt x="627820" y="17849"/>
                      <a:pt x="627820" y="39867"/>
                    </a:cubicBezTo>
                    <a:cubicBezTo>
                      <a:pt x="627820" y="146178"/>
                      <a:pt x="627819" y="252488"/>
                      <a:pt x="627819" y="358799"/>
                    </a:cubicBezTo>
                    <a:cubicBezTo>
                      <a:pt x="627819" y="380817"/>
                      <a:pt x="609970" y="398666"/>
                      <a:pt x="587952" y="398666"/>
                    </a:cubicBezTo>
                    <a:lnTo>
                      <a:pt x="39867" y="398665"/>
                    </a:lnTo>
                    <a:cubicBezTo>
                      <a:pt x="17849" y="398665"/>
                      <a:pt x="0" y="380816"/>
                      <a:pt x="0" y="358798"/>
                    </a:cubicBezTo>
                    <a:lnTo>
                      <a:pt x="0" y="398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346" tIns="38346" rIns="38346" bIns="38346" numCol="1" spcCol="1270" anchor="ctr" anchorCtr="0">
                <a:noAutofit/>
              </a:bodyPr>
              <a:lstStyle/>
              <a:p>
                <a:pPr marL="0" lvl="0" indent="0" algn="ctr" defTabSz="311150">
                  <a:lnSpc>
                    <a:spcPct val="90000"/>
                  </a:lnSpc>
                  <a:spcBef>
                    <a:spcPct val="0"/>
                  </a:spcBef>
                  <a:spcAft>
                    <a:spcPct val="35000"/>
                  </a:spcAft>
                  <a:buNone/>
                </a:pPr>
                <a:r>
                  <a:rPr lang="en-US" sz="700" kern="1200" dirty="0"/>
                  <a:t>Sub </a:t>
                </a:r>
                <a:r>
                  <a:rPr lang="es-CO" sz="700" kern="1200" noProof="0" dirty="0"/>
                  <a:t>Resultado</a:t>
                </a:r>
                <a:r>
                  <a:rPr lang="en-US" sz="700" kern="1200" dirty="0"/>
                  <a:t> 1.2</a:t>
                </a:r>
              </a:p>
            </p:txBody>
          </p:sp>
          <p:sp>
            <p:nvSpPr>
              <p:cNvPr id="24" name="Freeform: Shape 23">
                <a:extLst>
                  <a:ext uri="{FF2B5EF4-FFF2-40B4-BE49-F238E27FC236}">
                    <a16:creationId xmlns:a16="http://schemas.microsoft.com/office/drawing/2014/main" id="{801649F6-175E-C5CA-3B9B-AD5C9FBF0EE8}"/>
                  </a:ext>
                </a:extLst>
              </p:cNvPr>
              <p:cNvSpPr/>
              <p:nvPr/>
            </p:nvSpPr>
            <p:spPr>
              <a:xfrm>
                <a:off x="5089100" y="5266334"/>
                <a:ext cx="627819" cy="398665"/>
              </a:xfrm>
              <a:custGeom>
                <a:avLst/>
                <a:gdLst>
                  <a:gd name="connsiteX0" fmla="*/ 0 w 627819"/>
                  <a:gd name="connsiteY0" fmla="*/ 39867 h 398665"/>
                  <a:gd name="connsiteX1" fmla="*/ 39867 w 627819"/>
                  <a:gd name="connsiteY1" fmla="*/ 0 h 398665"/>
                  <a:gd name="connsiteX2" fmla="*/ 587953 w 627819"/>
                  <a:gd name="connsiteY2" fmla="*/ 0 h 398665"/>
                  <a:gd name="connsiteX3" fmla="*/ 627820 w 627819"/>
                  <a:gd name="connsiteY3" fmla="*/ 39867 h 398665"/>
                  <a:gd name="connsiteX4" fmla="*/ 627819 w 627819"/>
                  <a:gd name="connsiteY4" fmla="*/ 358799 h 398665"/>
                  <a:gd name="connsiteX5" fmla="*/ 587952 w 627819"/>
                  <a:gd name="connsiteY5" fmla="*/ 398666 h 398665"/>
                  <a:gd name="connsiteX6" fmla="*/ 39867 w 627819"/>
                  <a:gd name="connsiteY6" fmla="*/ 398665 h 398665"/>
                  <a:gd name="connsiteX7" fmla="*/ 0 w 627819"/>
                  <a:gd name="connsiteY7" fmla="*/ 358798 h 398665"/>
                  <a:gd name="connsiteX8" fmla="*/ 0 w 627819"/>
                  <a:gd name="connsiteY8" fmla="*/ 39867 h 39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19" h="398665">
                    <a:moveTo>
                      <a:pt x="0" y="39867"/>
                    </a:moveTo>
                    <a:cubicBezTo>
                      <a:pt x="0" y="17849"/>
                      <a:pt x="17849" y="0"/>
                      <a:pt x="39867" y="0"/>
                    </a:cubicBezTo>
                    <a:lnTo>
                      <a:pt x="587953" y="0"/>
                    </a:lnTo>
                    <a:cubicBezTo>
                      <a:pt x="609971" y="0"/>
                      <a:pt x="627820" y="17849"/>
                      <a:pt x="627820" y="39867"/>
                    </a:cubicBezTo>
                    <a:cubicBezTo>
                      <a:pt x="627820" y="146178"/>
                      <a:pt x="627819" y="252488"/>
                      <a:pt x="627819" y="358799"/>
                    </a:cubicBezTo>
                    <a:cubicBezTo>
                      <a:pt x="627819" y="380817"/>
                      <a:pt x="609970" y="398666"/>
                      <a:pt x="587952" y="398666"/>
                    </a:cubicBezTo>
                    <a:lnTo>
                      <a:pt x="39867" y="398665"/>
                    </a:lnTo>
                    <a:cubicBezTo>
                      <a:pt x="17849" y="398665"/>
                      <a:pt x="0" y="380816"/>
                      <a:pt x="0" y="358798"/>
                    </a:cubicBezTo>
                    <a:lnTo>
                      <a:pt x="0" y="398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346" tIns="38346" rIns="38346" bIns="38346" numCol="1" spcCol="1270" anchor="ctr" anchorCtr="0">
                <a:noAutofit/>
              </a:bodyPr>
              <a:lstStyle/>
              <a:p>
                <a:pPr marL="0" lvl="0" indent="0" algn="ctr" defTabSz="311150">
                  <a:lnSpc>
                    <a:spcPct val="90000"/>
                  </a:lnSpc>
                  <a:spcBef>
                    <a:spcPct val="0"/>
                  </a:spcBef>
                  <a:spcAft>
                    <a:spcPct val="35000"/>
                  </a:spcAft>
                  <a:buNone/>
                </a:pPr>
                <a:r>
                  <a:rPr lang="es-CO" sz="700" kern="1200" noProof="0" dirty="0"/>
                  <a:t>Resultado 2</a:t>
                </a:r>
              </a:p>
            </p:txBody>
          </p:sp>
          <p:sp>
            <p:nvSpPr>
              <p:cNvPr id="26" name="Freeform: Shape 25">
                <a:extLst>
                  <a:ext uri="{FF2B5EF4-FFF2-40B4-BE49-F238E27FC236}">
                    <a16:creationId xmlns:a16="http://schemas.microsoft.com/office/drawing/2014/main" id="{EBE69319-6363-A883-FE40-CE4D92B08A0A}"/>
                  </a:ext>
                </a:extLst>
              </p:cNvPr>
              <p:cNvSpPr/>
              <p:nvPr/>
            </p:nvSpPr>
            <p:spPr>
              <a:xfrm>
                <a:off x="5089100" y="5847706"/>
                <a:ext cx="627819" cy="398665"/>
              </a:xfrm>
              <a:custGeom>
                <a:avLst/>
                <a:gdLst>
                  <a:gd name="connsiteX0" fmla="*/ 0 w 627819"/>
                  <a:gd name="connsiteY0" fmla="*/ 39867 h 398665"/>
                  <a:gd name="connsiteX1" fmla="*/ 39867 w 627819"/>
                  <a:gd name="connsiteY1" fmla="*/ 0 h 398665"/>
                  <a:gd name="connsiteX2" fmla="*/ 587953 w 627819"/>
                  <a:gd name="connsiteY2" fmla="*/ 0 h 398665"/>
                  <a:gd name="connsiteX3" fmla="*/ 627820 w 627819"/>
                  <a:gd name="connsiteY3" fmla="*/ 39867 h 398665"/>
                  <a:gd name="connsiteX4" fmla="*/ 627819 w 627819"/>
                  <a:gd name="connsiteY4" fmla="*/ 358799 h 398665"/>
                  <a:gd name="connsiteX5" fmla="*/ 587952 w 627819"/>
                  <a:gd name="connsiteY5" fmla="*/ 398666 h 398665"/>
                  <a:gd name="connsiteX6" fmla="*/ 39867 w 627819"/>
                  <a:gd name="connsiteY6" fmla="*/ 398665 h 398665"/>
                  <a:gd name="connsiteX7" fmla="*/ 0 w 627819"/>
                  <a:gd name="connsiteY7" fmla="*/ 358798 h 398665"/>
                  <a:gd name="connsiteX8" fmla="*/ 0 w 627819"/>
                  <a:gd name="connsiteY8" fmla="*/ 39867 h 39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19" h="398665">
                    <a:moveTo>
                      <a:pt x="0" y="39867"/>
                    </a:moveTo>
                    <a:cubicBezTo>
                      <a:pt x="0" y="17849"/>
                      <a:pt x="17849" y="0"/>
                      <a:pt x="39867" y="0"/>
                    </a:cubicBezTo>
                    <a:lnTo>
                      <a:pt x="587953" y="0"/>
                    </a:lnTo>
                    <a:cubicBezTo>
                      <a:pt x="609971" y="0"/>
                      <a:pt x="627820" y="17849"/>
                      <a:pt x="627820" y="39867"/>
                    </a:cubicBezTo>
                    <a:cubicBezTo>
                      <a:pt x="627820" y="146178"/>
                      <a:pt x="627819" y="252488"/>
                      <a:pt x="627819" y="358799"/>
                    </a:cubicBezTo>
                    <a:cubicBezTo>
                      <a:pt x="627819" y="380817"/>
                      <a:pt x="609970" y="398666"/>
                      <a:pt x="587952" y="398666"/>
                    </a:cubicBezTo>
                    <a:lnTo>
                      <a:pt x="39867" y="398665"/>
                    </a:lnTo>
                    <a:cubicBezTo>
                      <a:pt x="17849" y="398665"/>
                      <a:pt x="0" y="380816"/>
                      <a:pt x="0" y="358798"/>
                    </a:cubicBezTo>
                    <a:lnTo>
                      <a:pt x="0" y="398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346" tIns="38346" rIns="38346" bIns="38346" numCol="1" spcCol="1270" anchor="ctr" anchorCtr="0">
                <a:noAutofit/>
              </a:bodyPr>
              <a:lstStyle/>
              <a:p>
                <a:pPr marL="0" lvl="0" indent="0" algn="ctr" defTabSz="311150">
                  <a:lnSpc>
                    <a:spcPct val="90000"/>
                  </a:lnSpc>
                  <a:spcBef>
                    <a:spcPct val="0"/>
                  </a:spcBef>
                  <a:spcAft>
                    <a:spcPct val="35000"/>
                  </a:spcAft>
                  <a:buNone/>
                </a:pPr>
                <a:r>
                  <a:rPr lang="en-US" sz="700" kern="1200" dirty="0"/>
                  <a:t>Sub </a:t>
                </a:r>
                <a:r>
                  <a:rPr lang="es-CO" sz="700" kern="1200" noProof="0" dirty="0"/>
                  <a:t>Resultado</a:t>
                </a:r>
                <a:r>
                  <a:rPr lang="en-US" sz="700" kern="1200" dirty="0"/>
                  <a:t> 2.1</a:t>
                </a:r>
              </a:p>
            </p:txBody>
          </p:sp>
        </p:grpSp>
      </p:grpSp>
      <p:sp>
        <p:nvSpPr>
          <p:cNvPr id="6" name="Right Arrow 8">
            <a:extLst>
              <a:ext uri="{FF2B5EF4-FFF2-40B4-BE49-F238E27FC236}">
                <a16:creationId xmlns:a16="http://schemas.microsoft.com/office/drawing/2014/main" id="{E77595A3-93CF-47DA-83FB-A725AB807CEE}"/>
              </a:ext>
              <a:ext uri="{C183D7F6-B498-43B3-948B-1728B52AA6E4}">
                <adec:decorative xmlns:adec="http://schemas.microsoft.com/office/drawing/2017/decorative" val="1"/>
              </a:ext>
            </a:extLst>
          </p:cNvPr>
          <p:cNvSpPr/>
          <p:nvPr/>
        </p:nvSpPr>
        <p:spPr>
          <a:xfrm>
            <a:off x="5922599" y="5180620"/>
            <a:ext cx="968152" cy="504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3">
            <a:extLst>
              <a:ext uri="{FF2B5EF4-FFF2-40B4-BE49-F238E27FC236}">
                <a16:creationId xmlns:a16="http://schemas.microsoft.com/office/drawing/2014/main" id="{926A4DB5-29EB-4A7F-A526-F51E36C83B9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750" y="4815236"/>
            <a:ext cx="1106474" cy="12348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C41933F-2441-4DD4-A1F3-7AC2760C25D6}"/>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8157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78: Componentes de la Narrativa del Marco de Resultados">
            <a:extLst>
              <a:ext uri="{FF2B5EF4-FFF2-40B4-BE49-F238E27FC236}">
                <a16:creationId xmlns:a16="http://schemas.microsoft.com/office/drawing/2014/main" id="{1F1A1F13-0DFB-4623-8DAA-4C2D7EF5E153}"/>
              </a:ext>
            </a:extLst>
          </p:cNvPr>
          <p:cNvSpPr>
            <a:spLocks noGrp="1"/>
          </p:cNvSpPr>
          <p:nvPr>
            <p:ph type="title"/>
          </p:nvPr>
        </p:nvSpPr>
        <p:spPr>
          <a:xfrm>
            <a:off x="553386" y="209863"/>
            <a:ext cx="10515600" cy="1325563"/>
          </a:xfrm>
        </p:spPr>
        <p:txBody>
          <a:bodyPr>
            <a:normAutofit/>
          </a:bodyPr>
          <a:lstStyle/>
          <a:p>
            <a:r>
              <a:rPr lang="es-ES_tradnl" dirty="0"/>
              <a:t>Componentes de la Narrativa del Marco de Resultados</a:t>
            </a:r>
          </a:p>
        </p:txBody>
      </p:sp>
      <p:sp>
        <p:nvSpPr>
          <p:cNvPr id="7" name="Content Placeholder 2" descr="Para cada resultado:&#10;Breve descripción del resultado&#10;Aclara cualquier término ambiguo o impreciso (por ejemplo, capacidad, acceso, escuelas); ofrece ejemplos si es útil.&#10;Explica por qué el resultado es importante/la problemática que abordará&#10;No se limite a explicar las actividades que sustentarán el resultado&#10;">
            <a:extLst>
              <a:ext uri="{FF2B5EF4-FFF2-40B4-BE49-F238E27FC236}">
                <a16:creationId xmlns:a16="http://schemas.microsoft.com/office/drawing/2014/main" id="{AB9C6259-052F-49EE-8EFD-0A935C6A0190}"/>
              </a:ext>
            </a:extLst>
          </p:cNvPr>
          <p:cNvSpPr>
            <a:spLocks noGrp="1"/>
          </p:cNvSpPr>
          <p:nvPr/>
        </p:nvSpPr>
        <p:spPr bwMode="auto">
          <a:xfrm>
            <a:off x="673308" y="1350112"/>
            <a:ext cx="1071309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algn="ctr" eaLnBrk="1" hangingPunct="1">
              <a:buFontTx/>
              <a:buNone/>
            </a:pPr>
            <a:endParaRPr lang="es-ES_tradnl" altLang="en-US" sz="1050" u="sng" dirty="0">
              <a:solidFill>
                <a:schemeClr val="tx1"/>
              </a:solidFill>
              <a:latin typeface="+mn-lt"/>
              <a:ea typeface="ＭＳ Ｐゴシック" pitchFamily="34" charset="-128"/>
            </a:endParaRPr>
          </a:p>
          <a:p>
            <a:pPr eaLnBrk="1" hangingPunct="1">
              <a:buSzPct val="74000"/>
              <a:buFont typeface="Arial" panose="020B0604020202020204" pitchFamily="34" charset="0"/>
              <a:buChar char="•"/>
            </a:pPr>
            <a:r>
              <a:rPr lang="es-ES_tradnl" altLang="en-US" b="0" dirty="0">
                <a:solidFill>
                  <a:schemeClr val="tx1"/>
                </a:solidFill>
                <a:latin typeface="+mn-lt"/>
                <a:ea typeface="ＭＳ Ｐゴシック" pitchFamily="34" charset="-128"/>
              </a:rPr>
              <a:t>Para cada resultado:</a:t>
            </a:r>
          </a:p>
          <a:p>
            <a:pPr lvl="1" eaLnBrk="1" hangingPunct="1">
              <a:buFont typeface="Calibri" panose="020F0502020204030204" pitchFamily="34" charset="0"/>
              <a:buChar char="⁻"/>
            </a:pPr>
            <a:r>
              <a:rPr lang="es-ES_tradnl" altLang="en-US" b="0" dirty="0">
                <a:solidFill>
                  <a:schemeClr val="tx1"/>
                </a:solidFill>
                <a:latin typeface="+mn-lt"/>
                <a:ea typeface="ＭＳ Ｐゴシック" pitchFamily="34" charset="-128"/>
              </a:rPr>
              <a:t>Breve descripción del resultado</a:t>
            </a:r>
          </a:p>
          <a:p>
            <a:pPr lvl="1" eaLnBrk="1" hangingPunct="1">
              <a:buFont typeface="Calibri" panose="020F0502020204030204" pitchFamily="34" charset="0"/>
              <a:buChar char="⁻"/>
            </a:pPr>
            <a:r>
              <a:rPr lang="es-ES_tradnl" altLang="en-US" b="0" dirty="0">
                <a:solidFill>
                  <a:schemeClr val="tx1"/>
                </a:solidFill>
                <a:latin typeface="+mn-lt"/>
                <a:ea typeface="ＭＳ Ｐゴシック" pitchFamily="34" charset="-128"/>
              </a:rPr>
              <a:t>Aclara cualquier término ambiguo o impreciso (por ejemplo, capacidad, acceso, escuelas); ofrece ejemplos si es útil.</a:t>
            </a:r>
          </a:p>
          <a:p>
            <a:pPr lvl="1" eaLnBrk="1" hangingPunct="1">
              <a:buFont typeface="Calibri" panose="020F0502020204030204" pitchFamily="34" charset="0"/>
              <a:buChar char="⁻"/>
            </a:pPr>
            <a:r>
              <a:rPr lang="es-ES_tradnl" altLang="en-US" b="0" dirty="0">
                <a:solidFill>
                  <a:schemeClr val="tx1"/>
                </a:solidFill>
                <a:latin typeface="+mn-lt"/>
                <a:ea typeface="ＭＳ Ｐゴシック" pitchFamily="34" charset="-128"/>
              </a:rPr>
              <a:t>Explica por qué el resultado es importante/la problemática que abordará</a:t>
            </a:r>
          </a:p>
          <a:p>
            <a:pPr lvl="1" eaLnBrk="1" hangingPunct="1">
              <a:buFont typeface="Calibri" panose="020F0502020204030204" pitchFamily="34" charset="0"/>
              <a:buChar char="⁻"/>
            </a:pPr>
            <a:r>
              <a:rPr lang="es-ES_tradnl" altLang="en-US" b="0" dirty="0">
                <a:solidFill>
                  <a:schemeClr val="tx1"/>
                </a:solidFill>
                <a:latin typeface="+mn-lt"/>
                <a:ea typeface="ＭＳ Ｐゴシック" pitchFamily="34" charset="-128"/>
              </a:rPr>
              <a:t>No se limite a explicar las actividades que sustentarán el resultado</a:t>
            </a:r>
          </a:p>
        </p:txBody>
      </p:sp>
      <p:pic>
        <p:nvPicPr>
          <p:cNvPr id="6" name="Picture 3">
            <a:extLst>
              <a:ext uri="{FF2B5EF4-FFF2-40B4-BE49-F238E27FC236}">
                <a16:creationId xmlns:a16="http://schemas.microsoft.com/office/drawing/2014/main" id="{548D14C8-51A1-4437-B134-AACB22A41ED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284" y="1619456"/>
            <a:ext cx="1544358" cy="172350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C41933F-2441-4DD4-A1F3-7AC2760C25D6}"/>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382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79: Narrativa del Marco de Resultados: Ejemplo">
            <a:extLst>
              <a:ext uri="{FF2B5EF4-FFF2-40B4-BE49-F238E27FC236}">
                <a16:creationId xmlns:a16="http://schemas.microsoft.com/office/drawing/2014/main" id="{1F1A1F13-0DFB-4623-8DAA-4C2D7EF5E153}"/>
              </a:ext>
            </a:extLst>
          </p:cNvPr>
          <p:cNvSpPr>
            <a:spLocks noGrp="1"/>
          </p:cNvSpPr>
          <p:nvPr>
            <p:ph type="title"/>
          </p:nvPr>
        </p:nvSpPr>
        <p:spPr/>
        <p:txBody>
          <a:bodyPr>
            <a:normAutofit/>
          </a:bodyPr>
          <a:lstStyle/>
          <a:p>
            <a:r>
              <a:rPr lang="es-ES_tradnl" dirty="0"/>
              <a:t>Narrativa del Marco de Resultados: Ejemplo</a:t>
            </a:r>
          </a:p>
        </p:txBody>
      </p:sp>
      <p:sp>
        <p:nvSpPr>
          <p:cNvPr id="7" name="Content Placeholder 2" descr="Resultado 1: Capacidad de las organizaciones de la sociedad civil (OSC) para documentar el trabajo infantil y el trabajo forzoso mejorada.&#10;&#10;¿Qué capacidades (competencias, tecnología, procedimientos) deben desarrollarse? ¿Todas las OSC o un grupo de éstas?&#10;¿Por qué es importante este resultado? ¿Cuál es la capacidad actual de las OSC?&#10;">
            <a:extLst>
              <a:ext uri="{FF2B5EF4-FFF2-40B4-BE49-F238E27FC236}">
                <a16:creationId xmlns:a16="http://schemas.microsoft.com/office/drawing/2014/main" id="{AB9C6259-052F-49EE-8EFD-0A935C6A0190}"/>
              </a:ext>
            </a:extLst>
          </p:cNvPr>
          <p:cNvSpPr>
            <a:spLocks noGrp="1"/>
          </p:cNvSpPr>
          <p:nvPr/>
        </p:nvSpPr>
        <p:spPr bwMode="auto">
          <a:xfrm>
            <a:off x="838200" y="1368584"/>
            <a:ext cx="1066622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algn="ctr" eaLnBrk="1" hangingPunct="1">
              <a:buFontTx/>
              <a:buNone/>
            </a:pPr>
            <a:endParaRPr lang="es-ES_tradnl" altLang="en-US" sz="1000" u="sng" dirty="0">
              <a:solidFill>
                <a:schemeClr val="tx1"/>
              </a:solidFill>
              <a:ea typeface="ＭＳ Ｐゴシック" pitchFamily="34" charset="-128"/>
            </a:endParaRPr>
          </a:p>
          <a:p>
            <a:pPr marL="0" indent="0" eaLnBrk="1" hangingPunct="1">
              <a:buSzPct val="111000"/>
              <a:buNone/>
            </a:pPr>
            <a:r>
              <a:rPr lang="es-ES_tradnl" altLang="en-US" sz="2800" dirty="0">
                <a:solidFill>
                  <a:schemeClr val="tx1"/>
                </a:solidFill>
                <a:latin typeface="+mn-lt"/>
                <a:ea typeface="ＭＳ Ｐゴシック" pitchFamily="34" charset="-128"/>
              </a:rPr>
              <a:t>Resultado 1: Capacidad de las organizaciones de la sociedad civil (OSC) para documentar el trabajo infantil y el trabajo forzoso mejorada.</a:t>
            </a:r>
          </a:p>
          <a:p>
            <a:pPr marL="0" indent="0" algn="ctr" eaLnBrk="1" hangingPunct="1">
              <a:buSzPct val="111000"/>
              <a:buNone/>
            </a:pPr>
            <a:endParaRPr lang="es-ES_tradnl" altLang="en-US" sz="2800" b="0" dirty="0">
              <a:solidFill>
                <a:schemeClr val="tx1"/>
              </a:solidFill>
              <a:latin typeface="+mn-lt"/>
              <a:ea typeface="ＭＳ Ｐゴシック" pitchFamily="34" charset="-128"/>
            </a:endParaRPr>
          </a:p>
          <a:p>
            <a:pPr marL="800100" lvl="1" indent="-342900" eaLnBrk="1" hangingPunct="1"/>
            <a:r>
              <a:rPr lang="es-ES_tradnl" altLang="en-US" b="0" dirty="0">
                <a:solidFill>
                  <a:srgbClr val="002060"/>
                </a:solidFill>
                <a:latin typeface="+mn-lt"/>
                <a:ea typeface="ＭＳ Ｐゴシック" pitchFamily="34" charset="-128"/>
              </a:rPr>
              <a:t>¿Qué capacidades (competencias, tecnología, procedimientos) deben desarrollarse? ¿Todas las OSC o un grupo de éstas?</a:t>
            </a:r>
          </a:p>
          <a:p>
            <a:pPr marL="800100" lvl="1" indent="-342900" eaLnBrk="1" hangingPunct="1"/>
            <a:r>
              <a:rPr lang="es-ES_tradnl" altLang="en-US" b="0" dirty="0">
                <a:solidFill>
                  <a:srgbClr val="002060"/>
                </a:solidFill>
                <a:latin typeface="+mn-lt"/>
                <a:ea typeface="ＭＳ Ｐゴシック" pitchFamily="34" charset="-128"/>
              </a:rPr>
              <a:t>¿Por qué es importante este resultado? ¿Cuál es la capacidad actual de las OSC?</a:t>
            </a:r>
          </a:p>
        </p:txBody>
      </p:sp>
      <p:sp>
        <p:nvSpPr>
          <p:cNvPr id="3" name="Footer Placeholder 2">
            <a:extLst>
              <a:ext uri="{FF2B5EF4-FFF2-40B4-BE49-F238E27FC236}">
                <a16:creationId xmlns:a16="http://schemas.microsoft.com/office/drawing/2014/main" id="{4C41933F-2441-4DD4-A1F3-7AC2760C25D6}"/>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26883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8: Ejemplos de Marcos de Resultados">
            <a:extLst>
              <a:ext uri="{FF2B5EF4-FFF2-40B4-BE49-F238E27FC236}">
                <a16:creationId xmlns:a16="http://schemas.microsoft.com/office/drawing/2014/main" id="{34A51F0B-E340-4218-9ECF-B7AACD1EAA68}"/>
              </a:ext>
            </a:extLst>
          </p:cNvPr>
          <p:cNvSpPr>
            <a:spLocks noGrp="1"/>
          </p:cNvSpPr>
          <p:nvPr>
            <p:ph type="ctrTitle"/>
          </p:nvPr>
        </p:nvSpPr>
        <p:spPr/>
        <p:txBody>
          <a:bodyPr>
            <a:normAutofit/>
          </a:bodyPr>
          <a:lstStyle/>
          <a:p>
            <a:r>
              <a:rPr lang="es-ES_tradnl" dirty="0">
                <a:solidFill>
                  <a:srgbClr val="C00000"/>
                </a:solidFill>
              </a:rPr>
              <a:t>Ejemplos de Marcos de Resultados</a:t>
            </a:r>
            <a:endParaRPr lang="es-ES_tradnl" sz="8000" dirty="0">
              <a:solidFill>
                <a:srgbClr val="C00000"/>
              </a:solidFill>
            </a:endParaRPr>
          </a:p>
        </p:txBody>
      </p:sp>
      <p:sp>
        <p:nvSpPr>
          <p:cNvPr id="3" name="Footer Placeholder 2">
            <a:extLst>
              <a:ext uri="{FF2B5EF4-FFF2-40B4-BE49-F238E27FC236}">
                <a16:creationId xmlns:a16="http://schemas.microsoft.com/office/drawing/2014/main" id="{B4AE6A84-D346-4C19-B481-272E68A67742}"/>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987755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80: Ejemplo de la Narrativa">
            <a:extLst>
              <a:ext uri="{FF2B5EF4-FFF2-40B4-BE49-F238E27FC236}">
                <a16:creationId xmlns:a16="http://schemas.microsoft.com/office/drawing/2014/main" id="{F012DBFF-B7C5-4C6E-BAAC-0AEE01387B4E}"/>
              </a:ext>
            </a:extLst>
          </p:cNvPr>
          <p:cNvSpPr>
            <a:spLocks noGrp="1"/>
          </p:cNvSpPr>
          <p:nvPr>
            <p:ph type="ctrTitle"/>
          </p:nvPr>
        </p:nvSpPr>
        <p:spPr>
          <a:xfrm>
            <a:off x="479939" y="323724"/>
            <a:ext cx="10314476" cy="961175"/>
          </a:xfrm>
        </p:spPr>
        <p:txBody>
          <a:bodyPr>
            <a:normAutofit/>
          </a:bodyPr>
          <a:lstStyle/>
          <a:p>
            <a:pPr algn="l"/>
            <a:r>
              <a:rPr lang="es-ES_tradnl" sz="4400" dirty="0"/>
              <a:t>Ejemplo de la Narrativa</a:t>
            </a:r>
          </a:p>
        </p:txBody>
      </p:sp>
      <p:sp>
        <p:nvSpPr>
          <p:cNvPr id="3" name="Content Placeholder 2" descr="Cambio de actitud hacia el trabajo infantil en los hogares tejedores&#10;Debido a que el trabajo infantil está tan arraigado en Afganistán, en general no es percibido como algo malo o dañino. Cambiar las actitudes de las familias de tejedores, las comunidades y los líderes de la industria resultará en la creación de un entorno de apoyo en el que sea más aceptable que una familia cambie la forma en la que trata a sus hijos. El cambio de actitud será un factor que contribuirá a que los hogares tomen la decisión de sacar a sus hijos de los telares.&#10;">
            <a:extLst>
              <a:ext uri="{FF2B5EF4-FFF2-40B4-BE49-F238E27FC236}">
                <a16:creationId xmlns:a16="http://schemas.microsoft.com/office/drawing/2014/main" id="{27DCD572-3EDF-4AE1-9100-28FDABC64965}"/>
              </a:ext>
            </a:extLst>
          </p:cNvPr>
          <p:cNvSpPr>
            <a:spLocks noGrp="1"/>
          </p:cNvSpPr>
          <p:nvPr>
            <p:ph sz="quarter" idx="13"/>
          </p:nvPr>
        </p:nvSpPr>
        <p:spPr>
          <a:xfrm>
            <a:off x="554583" y="1628770"/>
            <a:ext cx="10762991" cy="3734358"/>
          </a:xfrm>
        </p:spPr>
        <p:txBody>
          <a:bodyPr>
            <a:normAutofit/>
          </a:bodyPr>
          <a:lstStyle/>
          <a:p>
            <a:pPr marL="0" indent="0">
              <a:lnSpc>
                <a:spcPct val="100000"/>
              </a:lnSpc>
              <a:spcBef>
                <a:spcPts val="0"/>
              </a:spcBef>
              <a:spcAft>
                <a:spcPts val="1000"/>
              </a:spcAft>
              <a:buNone/>
            </a:pPr>
            <a:r>
              <a:rPr lang="es-ES_tradnl" b="1" dirty="0">
                <a:latin typeface="Calibri" panose="020F0502020204030204" pitchFamily="34" charset="0"/>
                <a:cs typeface="Times New Roman" panose="02020603050405020304" pitchFamily="18" charset="0"/>
              </a:rPr>
              <a:t>Cambio de actitud hacia el trabajo infantil en los hogares tejedores</a:t>
            </a:r>
            <a:endParaRPr lang="es-ES_tradnl" sz="2600" dirty="0">
              <a:effectLst/>
              <a:ea typeface="Calibri" panose="020F0502020204030204" pitchFamily="34" charset="0"/>
              <a:cs typeface="Times New Roman" panose="02020603050405020304" pitchFamily="18" charset="0"/>
            </a:endParaRPr>
          </a:p>
          <a:p>
            <a:pPr marL="0" indent="0">
              <a:lnSpc>
                <a:spcPct val="100000"/>
              </a:lnSpc>
              <a:spcBef>
                <a:spcPts val="0"/>
              </a:spcBef>
              <a:spcAft>
                <a:spcPts val="1000"/>
              </a:spcAft>
              <a:buNone/>
            </a:pPr>
            <a:r>
              <a:rPr lang="es-ES_tradnl" sz="2600" dirty="0">
                <a:effectLst/>
                <a:ea typeface="Calibri" panose="020F0502020204030204" pitchFamily="34" charset="0"/>
                <a:cs typeface="Times New Roman" panose="02020603050405020304" pitchFamily="18" charset="0"/>
              </a:rPr>
              <a:t>Debido a que el trabajo infantil está tan arraigado en Afganistán, en general no es percibido como algo malo o dañino. Cambiar las actitudes de las familias de tejedores, las comunidades y los líderes de la industria resultará en la creación de un entorno de apoyo en el que sea más aceptable que una familia cambie la forma en la que trata a sus hijos. El cambio de actitud será un factor que contribuirá a que los hogares tomen la decisión de sacar a sus hijos de los telares.</a:t>
            </a: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1342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81: Conclusión&#10;&#10;Foto de la izquierda: Una sección del globo terráqueo.&#10;&#10;Foto de la derecha: Un niño cargando un saco de ramas cortadas.">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s-ES_tradnl" dirty="0"/>
              <a:t>Conclusión</a:t>
            </a:r>
          </a:p>
        </p:txBody>
      </p:sp>
    </p:spTree>
    <p:extLst>
      <p:ext uri="{BB962C8B-B14F-4D97-AF65-F5344CB8AC3E}">
        <p14:creationId xmlns:p14="http://schemas.microsoft.com/office/powerpoint/2010/main" val="88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82: Resumen del Curso - Marco de Resultados">
            <a:extLst>
              <a:ext uri="{FF2B5EF4-FFF2-40B4-BE49-F238E27FC236}">
                <a16:creationId xmlns:a16="http://schemas.microsoft.com/office/drawing/2014/main" id="{F012DBFF-B7C5-4C6E-BAAC-0AEE01387B4E}"/>
              </a:ext>
            </a:extLst>
          </p:cNvPr>
          <p:cNvSpPr>
            <a:spLocks noGrp="1"/>
          </p:cNvSpPr>
          <p:nvPr>
            <p:ph type="ctrTitle"/>
          </p:nvPr>
        </p:nvSpPr>
        <p:spPr>
          <a:xfrm>
            <a:off x="499730" y="197600"/>
            <a:ext cx="10137030" cy="961175"/>
          </a:xfrm>
        </p:spPr>
        <p:txBody>
          <a:bodyPr>
            <a:normAutofit/>
          </a:bodyPr>
          <a:lstStyle/>
          <a:p>
            <a:pPr algn="l"/>
            <a:r>
              <a:rPr lang="es-ES_tradnl" sz="4400" dirty="0"/>
              <a:t>Resumen del Curso - Marco de Resultados</a:t>
            </a:r>
          </a:p>
        </p:txBody>
      </p:sp>
      <p:sp>
        <p:nvSpPr>
          <p:cNvPr id="3" name="Content Placeholder 2" descr="Basado en análisis e investigaciones contundentes (p. ej., análisis de problemas, análisis de partes interesadas, etc.)&#10;Incluye una lógica causal solida (si-entonces)&#10;Incluye los resultados necesarios para lograr el objetivo del proyecto.&#10;Incluye supuestos críticos &#10;Incluye declaraciones de resultados bien diseñadas&#10;Uni-nivel, uni-dimensional&#10;Preciso&#10;Cuantificable&#10;Es realista y alcanzable&#10;Incluye una narrativa para complementar el Marco de Resultados&#10;">
            <a:extLst>
              <a:ext uri="{FF2B5EF4-FFF2-40B4-BE49-F238E27FC236}">
                <a16:creationId xmlns:a16="http://schemas.microsoft.com/office/drawing/2014/main" id="{27DCD572-3EDF-4AE1-9100-28FDABC64965}"/>
              </a:ext>
            </a:extLst>
          </p:cNvPr>
          <p:cNvSpPr>
            <a:spLocks noGrp="1"/>
          </p:cNvSpPr>
          <p:nvPr>
            <p:ph sz="quarter" idx="13"/>
          </p:nvPr>
        </p:nvSpPr>
        <p:spPr>
          <a:xfrm>
            <a:off x="728003" y="1297694"/>
            <a:ext cx="11316851" cy="4719928"/>
          </a:xfrm>
        </p:spPr>
        <p:txBody>
          <a:bodyPr>
            <a:normAutofit fontScale="92500" lnSpcReduction="20000"/>
          </a:bodyPr>
          <a:lstStyle/>
          <a:p>
            <a:pPr>
              <a:spcBef>
                <a:spcPct val="25000"/>
              </a:spcBef>
            </a:pPr>
            <a:r>
              <a:rPr lang="es-ES_tradnl" sz="3200" dirty="0">
                <a:latin typeface="Calibri" pitchFamily="34" charset="0"/>
              </a:rPr>
              <a:t>Basado en análisis e investigaciones contundentes (p. ej., análisis de problemas, análisis de partes interesadas, etc.)</a:t>
            </a:r>
          </a:p>
          <a:p>
            <a:pPr>
              <a:spcBef>
                <a:spcPct val="25000"/>
              </a:spcBef>
            </a:pPr>
            <a:r>
              <a:rPr lang="es-ES_tradnl" sz="3200" dirty="0">
                <a:latin typeface="Calibri" pitchFamily="34" charset="0"/>
              </a:rPr>
              <a:t>Incluye una lógica causal solida (si-entonces)</a:t>
            </a:r>
          </a:p>
          <a:p>
            <a:pPr>
              <a:spcBef>
                <a:spcPct val="25000"/>
              </a:spcBef>
            </a:pPr>
            <a:r>
              <a:rPr lang="es-ES_tradnl" sz="3200" dirty="0">
                <a:latin typeface="Calibri" pitchFamily="34" charset="0"/>
              </a:rPr>
              <a:t>Incluye los resultados necesarios para lograr el objetivo del proyecto.</a:t>
            </a:r>
          </a:p>
          <a:p>
            <a:pPr>
              <a:spcBef>
                <a:spcPct val="25000"/>
              </a:spcBef>
            </a:pPr>
            <a:r>
              <a:rPr lang="es-ES_tradnl" sz="3200" dirty="0">
                <a:latin typeface="Calibri" pitchFamily="34" charset="0"/>
              </a:rPr>
              <a:t>Incluye supuestos críticos </a:t>
            </a:r>
          </a:p>
          <a:p>
            <a:pPr>
              <a:spcBef>
                <a:spcPct val="25000"/>
              </a:spcBef>
            </a:pPr>
            <a:r>
              <a:rPr lang="es-ES_tradnl" sz="3200" dirty="0">
                <a:latin typeface="Calibri" pitchFamily="34" charset="0"/>
              </a:rPr>
              <a:t>Incluye declaraciones de resultados bien diseñadas</a:t>
            </a:r>
          </a:p>
          <a:p>
            <a:pPr>
              <a:spcBef>
                <a:spcPct val="25000"/>
              </a:spcBef>
            </a:pPr>
            <a:r>
              <a:rPr lang="es-ES_tradnl" dirty="0">
                <a:latin typeface="Calibri" pitchFamily="34" charset="0"/>
              </a:rPr>
              <a:t>Uni-nivel, uni-dimensional</a:t>
            </a:r>
          </a:p>
          <a:p>
            <a:pPr lvl="2">
              <a:spcBef>
                <a:spcPct val="25000"/>
              </a:spcBef>
            </a:pPr>
            <a:r>
              <a:rPr lang="es-ES_tradnl" sz="2600" dirty="0">
                <a:latin typeface="Calibri" pitchFamily="34" charset="0"/>
              </a:rPr>
              <a:t>Preciso</a:t>
            </a:r>
          </a:p>
          <a:p>
            <a:pPr lvl="2">
              <a:spcBef>
                <a:spcPct val="25000"/>
              </a:spcBef>
            </a:pPr>
            <a:r>
              <a:rPr lang="es-ES_tradnl" sz="2600" dirty="0">
                <a:latin typeface="Calibri" pitchFamily="34" charset="0"/>
              </a:rPr>
              <a:t>Cuantificable</a:t>
            </a:r>
          </a:p>
          <a:p>
            <a:pPr>
              <a:spcBef>
                <a:spcPct val="25000"/>
              </a:spcBef>
            </a:pPr>
            <a:r>
              <a:rPr lang="es-ES_tradnl" sz="3200" dirty="0">
                <a:latin typeface="Calibri" pitchFamily="34" charset="0"/>
              </a:rPr>
              <a:t>Es realista y alcanzable</a:t>
            </a:r>
          </a:p>
          <a:p>
            <a:pPr eaLnBrk="1" hangingPunct="1">
              <a:lnSpc>
                <a:spcPct val="90000"/>
              </a:lnSpc>
              <a:spcBef>
                <a:spcPct val="25000"/>
              </a:spcBef>
            </a:pPr>
            <a:r>
              <a:rPr lang="es-ES_tradnl" sz="3300" dirty="0">
                <a:effectLst/>
                <a:latin typeface="Calibri" pitchFamily="34" charset="0"/>
                <a:ea typeface="Calibri" panose="020F0502020204030204" pitchFamily="34" charset="0"/>
                <a:cs typeface="Times New Roman" panose="02020603050405020304" pitchFamily="18" charset="0"/>
              </a:rPr>
              <a:t>Incluye una narrativa para complementar el Marco de Resultados</a:t>
            </a:r>
            <a:endParaRPr lang="es-ES_tradnl" sz="33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a:xfrm>
            <a:off x="0" y="6359331"/>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0201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inVertical)">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83: Recursos – Marco de Resultados y Teoría del Cambio">
            <a:extLst>
              <a:ext uri="{FF2B5EF4-FFF2-40B4-BE49-F238E27FC236}">
                <a16:creationId xmlns:a16="http://schemas.microsoft.com/office/drawing/2014/main" id="{F012DBFF-B7C5-4C6E-BAAC-0AEE01387B4E}"/>
              </a:ext>
            </a:extLst>
          </p:cNvPr>
          <p:cNvSpPr>
            <a:spLocks noGrp="1"/>
          </p:cNvSpPr>
          <p:nvPr>
            <p:ph type="ctrTitle"/>
          </p:nvPr>
        </p:nvSpPr>
        <p:spPr>
          <a:xfrm>
            <a:off x="315047" y="192650"/>
            <a:ext cx="11253176" cy="961175"/>
          </a:xfrm>
        </p:spPr>
        <p:txBody>
          <a:bodyPr>
            <a:normAutofit fontScale="90000"/>
          </a:bodyPr>
          <a:lstStyle/>
          <a:p>
            <a:pPr algn="l"/>
            <a:r>
              <a:rPr lang="es-ES_tradnl" sz="4400" dirty="0"/>
              <a:t>Recursos – Marco de Resultados y Teoría del Cambio</a:t>
            </a:r>
          </a:p>
        </p:txBody>
      </p:sp>
      <p:sp>
        <p:nvSpPr>
          <p:cNvPr id="3" name="Content Placeholder 2" descr="Guía de recursos de Monitoreo y Evaluación para Proyectos OCFT: https://www.dol.gov/sites/dolgov/files/ILAB/MandE-Resource-Guide-for-OCFT-Projects-508-Compliant-Version.pdf &#10;Notas técnicas de USAID: Desarrollando Marcos de Resultados: https://www.usaid.gov/sites/default/files/documents/1865/_508_RF_Technical_Note_Final_2013_0722.pdf &#10;“Diseñando un marco para lograr resultados: Una guía práctica”, Banco Mundial: https://www.oecd.org/dac/peer-reviews/WB%202012%20designing%20results%20framework.pdf &#10;“Cómo desarrollar una teoría del cambio”: https://knowhow.ncvo.org.uk/how-to/how-to-build-a-theory-of-change&#10;Teoría del Cambio” Grupo de las Naciones Unidas para el Desarrollo: https://unsdg.un.org/sites/default/files/UNDG-UNDAF-Companion-Pieces-7-Theory-of-Change.pdf&#10;">
            <a:extLst>
              <a:ext uri="{FF2B5EF4-FFF2-40B4-BE49-F238E27FC236}">
                <a16:creationId xmlns:a16="http://schemas.microsoft.com/office/drawing/2014/main" id="{27DCD572-3EDF-4AE1-9100-28FDABC64965}"/>
              </a:ext>
            </a:extLst>
          </p:cNvPr>
          <p:cNvSpPr>
            <a:spLocks noGrp="1"/>
          </p:cNvSpPr>
          <p:nvPr>
            <p:ph sz="quarter" idx="13"/>
          </p:nvPr>
        </p:nvSpPr>
        <p:spPr>
          <a:xfrm>
            <a:off x="314741" y="1212883"/>
            <a:ext cx="10762991" cy="5111756"/>
          </a:xfrm>
        </p:spPr>
        <p:txBody>
          <a:bodyPr>
            <a:normAutofit/>
          </a:bodyPr>
          <a:lstStyle/>
          <a:p>
            <a:pPr>
              <a:lnSpc>
                <a:spcPct val="100000"/>
              </a:lnSpc>
              <a:spcBef>
                <a:spcPts val="0"/>
              </a:spcBef>
              <a:spcAft>
                <a:spcPts val="1000"/>
              </a:spcAft>
            </a:pPr>
            <a:r>
              <a:rPr lang="es-ES_tradnl" sz="2600" dirty="0">
                <a:cs typeface="Times New Roman" panose="02020603050405020304" pitchFamily="18" charset="0"/>
              </a:rPr>
              <a:t>Guía de recursos de Monitoreo y Evaluación para Proyectos OCFT: </a:t>
            </a:r>
            <a:r>
              <a:rPr lang="es-ES_tradnl" sz="2000"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s-ES_tradnl" sz="2000" dirty="0">
                <a:solidFill>
                  <a:srgbClr val="0070C0"/>
                </a:solidFill>
                <a:cs typeface="Times New Roman" panose="02020603050405020304" pitchFamily="18" charset="0"/>
              </a:rPr>
              <a:t> </a:t>
            </a:r>
            <a:endParaRPr lang="es-ES_tradnl" sz="2600" dirty="0">
              <a:solidFill>
                <a:srgbClr val="0070C0"/>
              </a:solidFill>
              <a:cs typeface="Times New Roman" panose="02020603050405020304" pitchFamily="18" charset="0"/>
            </a:endParaRPr>
          </a:p>
          <a:p>
            <a:pPr>
              <a:lnSpc>
                <a:spcPct val="100000"/>
              </a:lnSpc>
              <a:spcBef>
                <a:spcPts val="0"/>
              </a:spcBef>
              <a:spcAft>
                <a:spcPts val="1000"/>
              </a:spcAft>
            </a:pPr>
            <a:r>
              <a:rPr lang="es-ES_tradnl" sz="2600" dirty="0">
                <a:effectLst/>
                <a:ea typeface="Calibri" panose="020F0502020204030204" pitchFamily="34" charset="0"/>
                <a:cs typeface="Times New Roman" panose="02020603050405020304" pitchFamily="18" charset="0"/>
              </a:rPr>
              <a:t>Notas técnicas de USAID: Desarrollando Marcos de Resultados: </a:t>
            </a:r>
            <a:r>
              <a:rPr lang="es-ES_tradnl" sz="2000" dirty="0">
                <a:solidFill>
                  <a:srgbClr val="0070C0"/>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https://www.usaid.gov/sites/default/files/documents/1865/_508_RF_Technical_Note_Final_2013_0722.pdf</a:t>
            </a:r>
            <a:r>
              <a:rPr lang="es-ES_tradnl" sz="2000" dirty="0">
                <a:solidFill>
                  <a:srgbClr val="0070C0"/>
                </a:solidFill>
                <a:effectLst/>
                <a:ea typeface="Calibri" panose="020F0502020204030204" pitchFamily="34" charset="0"/>
                <a:cs typeface="Times New Roman" panose="02020603050405020304" pitchFamily="18" charset="0"/>
              </a:rPr>
              <a:t> </a:t>
            </a:r>
          </a:p>
          <a:p>
            <a:pPr>
              <a:lnSpc>
                <a:spcPct val="100000"/>
              </a:lnSpc>
              <a:spcBef>
                <a:spcPts val="0"/>
              </a:spcBef>
              <a:spcAft>
                <a:spcPts val="1000"/>
              </a:spcAft>
            </a:pPr>
            <a:r>
              <a:rPr lang="es-ES_tradnl" sz="2600" dirty="0">
                <a:ea typeface="Calibri" panose="020F0502020204030204" pitchFamily="34" charset="0"/>
                <a:cs typeface="Times New Roman" panose="02020603050405020304" pitchFamily="18" charset="0"/>
              </a:rPr>
              <a:t>“Diseñando un marco para lograr resultados: Una guía práctica”, Banco Mundial: </a:t>
            </a:r>
            <a:r>
              <a:rPr lang="es-ES_tradnl" sz="2000" dirty="0">
                <a:solidFill>
                  <a:srgbClr val="0070C0"/>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https://www.oecd.org/dac/peer-reviews/WB%202012%20designing%20results%20framework.pdf</a:t>
            </a:r>
            <a:r>
              <a:rPr lang="es-ES_tradnl" sz="2000" dirty="0">
                <a:solidFill>
                  <a:srgbClr val="0070C0"/>
                </a:solidFill>
                <a:ea typeface="Calibri" panose="020F0502020204030204" pitchFamily="34" charset="0"/>
                <a:cs typeface="Times New Roman" panose="02020603050405020304" pitchFamily="18" charset="0"/>
              </a:rPr>
              <a:t> </a:t>
            </a:r>
          </a:p>
          <a:p>
            <a:pPr>
              <a:lnSpc>
                <a:spcPct val="100000"/>
              </a:lnSpc>
              <a:spcBef>
                <a:spcPts val="0"/>
              </a:spcBef>
              <a:spcAft>
                <a:spcPts val="1000"/>
              </a:spcAft>
            </a:pPr>
            <a:r>
              <a:rPr lang="es-ES_tradnl" sz="2000" dirty="0">
                <a:ea typeface="Calibri" panose="020F0502020204030204" pitchFamily="34" charset="0"/>
                <a:cs typeface="Times New Roman" panose="02020603050405020304" pitchFamily="18" charset="0"/>
              </a:rPr>
              <a:t>“</a:t>
            </a:r>
            <a:r>
              <a:rPr lang="es-ES_tradnl" sz="2600" dirty="0">
                <a:cs typeface="Times New Roman" panose="02020603050405020304" pitchFamily="18" charset="0"/>
              </a:rPr>
              <a:t>Cómo desarrollar una teoría del cambio”: </a:t>
            </a:r>
            <a:r>
              <a:rPr lang="es-ES_tradnl" sz="2000" dirty="0">
                <a:solidFill>
                  <a:srgbClr val="0070C0"/>
                </a:solidFill>
                <a:ea typeface="Calibri" panose="020F0502020204030204" pitchFamily="34" charset="0"/>
                <a:cs typeface="Times New Roman" panose="02020603050405020304" pitchFamily="18" charset="0"/>
                <a:hlinkClick r:id="rId6"/>
              </a:rPr>
              <a:t>https://knowhow.ncvo.org.uk/how-to/how-to-build-a-theory-of-change</a:t>
            </a:r>
            <a:endParaRPr lang="es-ES_tradnl" sz="2400" dirty="0">
              <a:ea typeface="Calibri" panose="020F0502020204030204" pitchFamily="34" charset="0"/>
              <a:cs typeface="Times New Roman" panose="02020603050405020304" pitchFamily="18" charset="0"/>
            </a:endParaRPr>
          </a:p>
          <a:p>
            <a:pPr>
              <a:lnSpc>
                <a:spcPct val="100000"/>
              </a:lnSpc>
              <a:spcBef>
                <a:spcPts val="0"/>
              </a:spcBef>
              <a:spcAft>
                <a:spcPts val="1000"/>
              </a:spcAft>
            </a:pPr>
            <a:r>
              <a:rPr lang="es-ES_tradnl" sz="2400" dirty="0">
                <a:ea typeface="Calibri" panose="020F0502020204030204" pitchFamily="34" charset="0"/>
                <a:cs typeface="Times New Roman" panose="02020603050405020304" pitchFamily="18" charset="0"/>
              </a:rPr>
              <a:t>Teoría del Cambio” Grupo de las Naciones Unidas para el Desarrollo: </a:t>
            </a:r>
            <a:r>
              <a:rPr lang="es-ES_tradnl" sz="2000" dirty="0">
                <a:solidFill>
                  <a:srgbClr val="0070C0"/>
                </a:solidFill>
                <a:ea typeface="Calibri" panose="020F0502020204030204" pitchFamily="34" charset="0"/>
                <a:cs typeface="Times New Roman" panose="02020603050405020304" pitchFamily="18" charset="0"/>
              </a:rPr>
              <a:t>https://unsdg.un.org/sites/default/files/UNDG-UNDAF-Companion-Pieces-7-Theory-of-Change.pdf</a:t>
            </a: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190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84: Recursos – Análisis ">
            <a:extLst>
              <a:ext uri="{FF2B5EF4-FFF2-40B4-BE49-F238E27FC236}">
                <a16:creationId xmlns:a16="http://schemas.microsoft.com/office/drawing/2014/main" id="{F012DBFF-B7C5-4C6E-BAAC-0AEE01387B4E}"/>
              </a:ext>
            </a:extLst>
          </p:cNvPr>
          <p:cNvSpPr>
            <a:spLocks noGrp="1"/>
          </p:cNvSpPr>
          <p:nvPr>
            <p:ph type="ctrTitle"/>
          </p:nvPr>
        </p:nvSpPr>
        <p:spPr>
          <a:xfrm>
            <a:off x="315047" y="128852"/>
            <a:ext cx="10314476" cy="961175"/>
          </a:xfrm>
        </p:spPr>
        <p:txBody>
          <a:bodyPr>
            <a:normAutofit/>
          </a:bodyPr>
          <a:lstStyle/>
          <a:p>
            <a:pPr algn="l"/>
            <a:r>
              <a:rPr lang="es-ES_tradnl" sz="4400" dirty="0"/>
              <a:t>Recursos – Análisis </a:t>
            </a:r>
          </a:p>
        </p:txBody>
      </p:sp>
      <p:sp>
        <p:nvSpPr>
          <p:cNvPr id="3" name="Content Placeholder 2" descr="“Tipos de análisis corporativo”, USAID, (incluye SWOT y árbol de problemas): 597sah.pdf (usaid.gov)&#10;“Análisis del árbol de problemas”, ODI: https://cdn.odi.org/media/documents/6461.pdf  &#10;“Lineamientos para el análisis de las partes interesadas,” Kammi Schmeer: Divider1 (who.int)&#10;“Nota técnica, Análisis de las partes interesadas”, WFP: https://docs.wfp.org/api/documents/WFP-0000002694/download/&#10;“Herramienta para el análisis de género de la OMS”: untitled (who.int)&#10;“Análisis de género”, Instituto Europeo para la Igualdad de Género: Gender analysis (europa.eu)&#10;Análisis de campo de fuerza, MindTools: Force Field Analysis - Decision-Making Skills from MindTools.com&#10;SWOT Análisis, MindTools: SWOT Analysis Model and Examples - Strategy Skills (mindtools.com)&#10;">
            <a:extLst>
              <a:ext uri="{FF2B5EF4-FFF2-40B4-BE49-F238E27FC236}">
                <a16:creationId xmlns:a16="http://schemas.microsoft.com/office/drawing/2014/main" id="{27DCD572-3EDF-4AE1-9100-28FDABC64965}"/>
              </a:ext>
            </a:extLst>
          </p:cNvPr>
          <p:cNvSpPr>
            <a:spLocks noGrp="1"/>
          </p:cNvSpPr>
          <p:nvPr>
            <p:ph sz="quarter" idx="13"/>
          </p:nvPr>
        </p:nvSpPr>
        <p:spPr>
          <a:xfrm>
            <a:off x="314741" y="1149085"/>
            <a:ext cx="10762991" cy="5111756"/>
          </a:xfrm>
        </p:spPr>
        <p:txBody>
          <a:bodyPr>
            <a:normAutofit fontScale="92500"/>
          </a:bodyPr>
          <a:lstStyle/>
          <a:p>
            <a:pPr>
              <a:lnSpc>
                <a:spcPct val="100000"/>
              </a:lnSpc>
              <a:spcBef>
                <a:spcPts val="0"/>
              </a:spcBef>
            </a:pPr>
            <a:r>
              <a:rPr lang="es-ES_tradnl" dirty="0">
                <a:cs typeface="Times New Roman" panose="02020603050405020304" pitchFamily="18" charset="0"/>
              </a:rPr>
              <a:t>“Tipos de análisis corporativo”, USAID, (incluye SWOT y árbol de problemas): </a:t>
            </a:r>
            <a:r>
              <a:rPr lang="es-ES_tradnl" sz="2000" dirty="0">
                <a:hlinkClick r:id="rId3"/>
              </a:rPr>
              <a:t>597sah.pdf (usaid.gov)</a:t>
            </a:r>
            <a:endParaRPr lang="es-ES_tradnl" sz="2000" dirty="0"/>
          </a:p>
          <a:p>
            <a:pPr>
              <a:lnSpc>
                <a:spcPct val="100000"/>
              </a:lnSpc>
              <a:spcBef>
                <a:spcPts val="0"/>
              </a:spcBef>
            </a:pPr>
            <a:r>
              <a:rPr lang="es-ES_tradnl" dirty="0">
                <a:solidFill>
                  <a:srgbClr val="000000"/>
                </a:solidFill>
                <a:effectLst/>
                <a:ea typeface="Times New Roman" panose="02020603050405020304" pitchFamily="18" charset="0"/>
                <a:cs typeface="Noto Sans Symbols"/>
              </a:rPr>
              <a:t>“Análisis del árbol de problemas”, ODI: </a:t>
            </a:r>
            <a:r>
              <a:rPr lang="es-ES_tradnl" sz="2000" dirty="0">
                <a:solidFill>
                  <a:srgbClr val="000000"/>
                </a:solidFill>
                <a:effectLst/>
                <a:ea typeface="Times New Roman" panose="02020603050405020304" pitchFamily="18" charset="0"/>
                <a:cs typeface="Noto Sans Symbols"/>
                <a:hlinkClick r:id="rId4"/>
              </a:rPr>
              <a:t>https://cdn.odi.org/media/documents/6461.pdf</a:t>
            </a:r>
            <a:r>
              <a:rPr lang="es-ES_tradnl" sz="2000" dirty="0">
                <a:solidFill>
                  <a:srgbClr val="000000"/>
                </a:solidFill>
                <a:effectLst/>
                <a:ea typeface="Times New Roman" panose="02020603050405020304" pitchFamily="18" charset="0"/>
                <a:cs typeface="Noto Sans Symbols"/>
              </a:rPr>
              <a:t>  </a:t>
            </a:r>
            <a:endParaRPr lang="es-ES_tradnl" dirty="0">
              <a:solidFill>
                <a:srgbClr val="000000"/>
              </a:solidFill>
              <a:effectLst/>
              <a:ea typeface="Times New Roman" panose="02020603050405020304" pitchFamily="18" charset="0"/>
              <a:cs typeface="Noto Sans Symbols"/>
            </a:endParaRPr>
          </a:p>
          <a:p>
            <a:pPr>
              <a:lnSpc>
                <a:spcPct val="100000"/>
              </a:lnSpc>
              <a:spcBef>
                <a:spcPts val="0"/>
              </a:spcBef>
            </a:pPr>
            <a:r>
              <a:rPr lang="es-ES_tradnl" dirty="0">
                <a:cs typeface="Times New Roman" panose="02020603050405020304" pitchFamily="18" charset="0"/>
              </a:rPr>
              <a:t>“Lineamientos para el análisis de las partes interesadas,” Kammi Schmeer: </a:t>
            </a:r>
            <a:r>
              <a:rPr lang="es-ES_tradnl" sz="2000" dirty="0">
                <a:hlinkClick r:id="rId5"/>
              </a:rPr>
              <a:t>Divider1 (who.int)</a:t>
            </a:r>
            <a:endParaRPr lang="es-ES_tradnl" sz="2000" dirty="0"/>
          </a:p>
          <a:p>
            <a:pPr>
              <a:lnSpc>
                <a:spcPct val="100000"/>
              </a:lnSpc>
              <a:spcBef>
                <a:spcPts val="0"/>
              </a:spcBef>
            </a:pPr>
            <a:r>
              <a:rPr lang="es-ES_tradnl" dirty="0"/>
              <a:t>“Nota técnica, Análisis de las partes interesadas”, WFP: </a:t>
            </a:r>
            <a:r>
              <a:rPr lang="es-ES_tradnl" sz="2000" u="sng" dirty="0">
                <a:solidFill>
                  <a:srgbClr val="0563C1"/>
                </a:solidFill>
                <a:effectLst/>
                <a:ea typeface="Times New Roman" panose="02020603050405020304" pitchFamily="18" charset="0"/>
                <a:hlinkClick r:id="rId6"/>
              </a:rPr>
              <a:t>https://docs.wfp.org/api/documents/WFP-0000002694/download/</a:t>
            </a:r>
            <a:endParaRPr lang="es-ES_tradnl" sz="2400" dirty="0"/>
          </a:p>
          <a:p>
            <a:pPr>
              <a:lnSpc>
                <a:spcPct val="100000"/>
              </a:lnSpc>
              <a:spcBef>
                <a:spcPts val="0"/>
              </a:spcBef>
            </a:pPr>
            <a:r>
              <a:rPr lang="es-ES_tradnl" dirty="0">
                <a:solidFill>
                  <a:srgbClr val="000000"/>
                </a:solidFill>
                <a:effectLst/>
                <a:ea typeface="Times New Roman" panose="02020603050405020304" pitchFamily="18" charset="0"/>
                <a:cs typeface="Noto Sans Symbols"/>
              </a:rPr>
              <a:t>“Herramienta para el análisis de género de la OMS”: </a:t>
            </a:r>
            <a:r>
              <a:rPr lang="es-ES_tradnl" sz="1800" dirty="0">
                <a:hlinkClick r:id="rId7"/>
              </a:rPr>
              <a:t>untitled (who.int)</a:t>
            </a:r>
            <a:endParaRPr lang="es-ES_tradnl" sz="1800" dirty="0"/>
          </a:p>
          <a:p>
            <a:pPr>
              <a:lnSpc>
                <a:spcPct val="100000"/>
              </a:lnSpc>
              <a:spcBef>
                <a:spcPts val="0"/>
              </a:spcBef>
            </a:pPr>
            <a:r>
              <a:rPr lang="es-ES_tradnl" dirty="0">
                <a:solidFill>
                  <a:srgbClr val="000000"/>
                </a:solidFill>
                <a:effectLst/>
                <a:ea typeface="Times New Roman" panose="02020603050405020304" pitchFamily="18" charset="0"/>
                <a:cs typeface="Noto Sans Symbols"/>
              </a:rPr>
              <a:t>“Análisis de género”, Instituto Europeo para la Igualdad de Género: </a:t>
            </a:r>
            <a:r>
              <a:rPr lang="es-ES_tradnl" sz="1800" dirty="0">
                <a:hlinkClick r:id="rId8"/>
              </a:rPr>
              <a:t>Gender analysis (europa.eu)</a:t>
            </a:r>
            <a:endParaRPr lang="es-ES_tradnl" dirty="0">
              <a:solidFill>
                <a:srgbClr val="000000"/>
              </a:solidFill>
              <a:effectLst/>
              <a:ea typeface="Times New Roman" panose="02020603050405020304" pitchFamily="18" charset="0"/>
              <a:cs typeface="Noto Sans Symbols"/>
            </a:endParaRPr>
          </a:p>
          <a:p>
            <a:pPr>
              <a:lnSpc>
                <a:spcPct val="100000"/>
              </a:lnSpc>
              <a:spcBef>
                <a:spcPts val="0"/>
              </a:spcBef>
            </a:pPr>
            <a:r>
              <a:rPr lang="es-ES_tradnl" dirty="0">
                <a:solidFill>
                  <a:srgbClr val="000000"/>
                </a:solidFill>
                <a:effectLst/>
                <a:ea typeface="Times New Roman" panose="02020603050405020304" pitchFamily="18" charset="0"/>
                <a:cs typeface="Noto Sans Symbols"/>
              </a:rPr>
              <a:t>Análisis de campo de fuerza, MindTools: </a:t>
            </a:r>
            <a:r>
              <a:rPr lang="es-ES_tradnl" sz="1800" dirty="0">
                <a:hlinkClick r:id="rId9"/>
              </a:rPr>
              <a:t>Force Field Analysis - Decision-Making Skills from MindTools.com</a:t>
            </a:r>
            <a:endParaRPr lang="es-ES_tradnl" dirty="0">
              <a:effectLst/>
              <a:ea typeface="Noto Sans Symbols"/>
              <a:cs typeface="Noto Sans Symbols"/>
            </a:endParaRPr>
          </a:p>
          <a:p>
            <a:pPr>
              <a:lnSpc>
                <a:spcPct val="100000"/>
              </a:lnSpc>
              <a:spcBef>
                <a:spcPts val="0"/>
              </a:spcBef>
            </a:pPr>
            <a:r>
              <a:rPr lang="es-ES_tradnl" dirty="0">
                <a:solidFill>
                  <a:srgbClr val="000000"/>
                </a:solidFill>
                <a:effectLst/>
                <a:ea typeface="Times New Roman" panose="02020603050405020304" pitchFamily="18" charset="0"/>
              </a:rPr>
              <a:t>SWOT Análisis, MindTools: </a:t>
            </a:r>
            <a:r>
              <a:rPr lang="es-ES_tradnl" sz="2000" dirty="0">
                <a:hlinkClick r:id="rId10"/>
              </a:rPr>
              <a:t>SWOT Analysis Model and Examples - Strategy Skills (mindtools.com)</a:t>
            </a:r>
            <a:endParaRPr lang="es-ES_tradnl" sz="32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8596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85: Gracias">
            <a:extLst>
              <a:ext uri="{FF2B5EF4-FFF2-40B4-BE49-F238E27FC236}">
                <a16:creationId xmlns:a16="http://schemas.microsoft.com/office/drawing/2014/main" id="{F012DBFF-B7C5-4C6E-BAAC-0AEE01387B4E}"/>
              </a:ext>
            </a:extLst>
          </p:cNvPr>
          <p:cNvSpPr>
            <a:spLocks noGrp="1"/>
          </p:cNvSpPr>
          <p:nvPr>
            <p:ph type="ctrTitle"/>
          </p:nvPr>
        </p:nvSpPr>
        <p:spPr>
          <a:xfrm>
            <a:off x="3114291" y="2467825"/>
            <a:ext cx="5735782" cy="961175"/>
          </a:xfrm>
        </p:spPr>
        <p:txBody>
          <a:bodyPr>
            <a:normAutofit fontScale="90000"/>
          </a:bodyPr>
          <a:lstStyle/>
          <a:p>
            <a:r>
              <a:rPr lang="en-US" sz="6600" dirty="0"/>
              <a:t>Gracias</a:t>
            </a: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   https://www.dol.gov/agencies/ilab                                                                 Office of Child Labor, Forced Labor, and Human Trafficking                                                                                    @ILAB_DOL</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20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9: Plantilla de Marco de Resultados Recomendada por la OCFT ">
            <a:extLst>
              <a:ext uri="{FF2B5EF4-FFF2-40B4-BE49-F238E27FC236}">
                <a16:creationId xmlns:a16="http://schemas.microsoft.com/office/drawing/2014/main" id="{D8C12D47-4294-45D8-8EDC-C71202594E18}"/>
              </a:ext>
            </a:extLst>
          </p:cNvPr>
          <p:cNvSpPr>
            <a:spLocks noGrp="1"/>
          </p:cNvSpPr>
          <p:nvPr>
            <p:ph type="title"/>
          </p:nvPr>
        </p:nvSpPr>
        <p:spPr>
          <a:xfrm>
            <a:off x="595745" y="116963"/>
            <a:ext cx="10041938" cy="1221175"/>
          </a:xfrm>
        </p:spPr>
        <p:txBody>
          <a:bodyPr>
            <a:normAutofit fontScale="90000"/>
          </a:bodyPr>
          <a:lstStyle/>
          <a:p>
            <a:r>
              <a:rPr lang="es-ES_tradnl" dirty="0"/>
              <a:t>Plantilla de Marco de Resultados Recomendada por la OCFT </a:t>
            </a:r>
          </a:p>
        </p:txBody>
      </p:sp>
      <p:grpSp>
        <p:nvGrpSpPr>
          <p:cNvPr id="4" name="Group 3" descr="Formato de Marco de Resultados recomendado por la OCFT. En este ejemplo, las casillas del marco están en blanco.&#10;">
            <a:extLst>
              <a:ext uri="{FF2B5EF4-FFF2-40B4-BE49-F238E27FC236}">
                <a16:creationId xmlns:a16="http://schemas.microsoft.com/office/drawing/2014/main" id="{2CE63E73-89AA-9573-CD7F-F1BDFAC2B75C}"/>
              </a:ext>
            </a:extLst>
          </p:cNvPr>
          <p:cNvGrpSpPr/>
          <p:nvPr/>
        </p:nvGrpSpPr>
        <p:grpSpPr>
          <a:xfrm>
            <a:off x="1742303" y="1530522"/>
            <a:ext cx="7826446" cy="4326815"/>
            <a:chOff x="1742303" y="1406630"/>
            <a:chExt cx="7826446" cy="4326815"/>
          </a:xfrm>
        </p:grpSpPr>
        <p:sp>
          <p:nvSpPr>
            <p:cNvPr id="19" name="Rectangle 18">
              <a:extLst>
                <a:ext uri="{FF2B5EF4-FFF2-40B4-BE49-F238E27FC236}">
                  <a16:creationId xmlns:a16="http://schemas.microsoft.com/office/drawing/2014/main" id="{975C13DF-47DA-4D23-AA12-94E809B4AFD3}"/>
                </a:ext>
              </a:extLst>
            </p:cNvPr>
            <p:cNvSpPr/>
            <p:nvPr/>
          </p:nvSpPr>
          <p:spPr>
            <a:xfrm>
              <a:off x="1742303" y="1549316"/>
              <a:ext cx="1569309" cy="620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Segoe UI Web (West European)"/>
                </a:rPr>
                <a:t>Supuestos Críticos</a:t>
              </a:r>
              <a:endParaRPr lang="en-US" dirty="0">
                <a:solidFill>
                  <a:schemeClr val="tx1"/>
                </a:solidFill>
              </a:endParaRPr>
            </a:p>
          </p:txBody>
        </p:sp>
        <p:sp>
          <p:nvSpPr>
            <p:cNvPr id="18" name="Rectangle 17">
              <a:extLst>
                <a:ext uri="{FF2B5EF4-FFF2-40B4-BE49-F238E27FC236}">
                  <a16:creationId xmlns:a16="http://schemas.microsoft.com/office/drawing/2014/main" id="{8BCD60FC-F2BB-4283-A9D7-385E2CEBA2FA}"/>
                </a:ext>
              </a:extLst>
            </p:cNvPr>
            <p:cNvSpPr/>
            <p:nvPr/>
          </p:nvSpPr>
          <p:spPr>
            <a:xfrm>
              <a:off x="3626702" y="1406630"/>
              <a:ext cx="5329230" cy="620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 de </a:t>
              </a:r>
              <a:r>
                <a:rPr lang="en-US" dirty="0" err="1">
                  <a:solidFill>
                    <a:schemeClr val="tx1"/>
                  </a:solidFill>
                </a:rPr>
                <a:t>Desarollo</a:t>
              </a:r>
              <a:r>
                <a:rPr lang="en-US" dirty="0">
                  <a:solidFill>
                    <a:schemeClr val="tx1"/>
                  </a:solidFill>
                </a:rPr>
                <a:t> (</a:t>
              </a:r>
              <a:r>
                <a:rPr lang="en-US" dirty="0" err="1">
                  <a:solidFill>
                    <a:schemeClr val="tx1"/>
                  </a:solidFill>
                </a:rPr>
                <a:t>opcional</a:t>
              </a:r>
              <a:r>
                <a:rPr lang="en-US" dirty="0">
                  <a:solidFill>
                    <a:schemeClr val="tx1"/>
                  </a:solidFill>
                </a:rPr>
                <a:t>)</a:t>
              </a:r>
            </a:p>
            <a:p>
              <a:pPr algn="ctr"/>
              <a:r>
                <a:rPr lang="en-US" dirty="0" err="1">
                  <a:solidFill>
                    <a:schemeClr val="tx1"/>
                  </a:solidFill>
                </a:rPr>
                <a:t>Objetivo</a:t>
              </a:r>
              <a:r>
                <a:rPr lang="en-US" dirty="0">
                  <a:solidFill>
                    <a:schemeClr val="tx1"/>
                  </a:solidFill>
                </a:rPr>
                <a:t> del Proyecto </a:t>
              </a:r>
            </a:p>
          </p:txBody>
        </p:sp>
        <p:sp>
          <p:nvSpPr>
            <p:cNvPr id="45" name="Rectangle 44">
              <a:extLst>
                <a:ext uri="{FF2B5EF4-FFF2-40B4-BE49-F238E27FC236}">
                  <a16:creationId xmlns:a16="http://schemas.microsoft.com/office/drawing/2014/main" id="{7A90AE67-B269-453D-B8C0-B8D6FF1F6146}"/>
                </a:ext>
              </a:extLst>
            </p:cNvPr>
            <p:cNvSpPr/>
            <p:nvPr/>
          </p:nvSpPr>
          <p:spPr>
            <a:xfrm>
              <a:off x="3546906" y="2276479"/>
              <a:ext cx="1569309"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Resultado</a:t>
              </a:r>
              <a:r>
                <a:rPr lang="en-US" dirty="0">
                  <a:solidFill>
                    <a:schemeClr val="tx1"/>
                  </a:solidFill>
                </a:rPr>
                <a:t> 1</a:t>
              </a:r>
            </a:p>
            <a:p>
              <a:pPr algn="ctr"/>
              <a:endParaRPr lang="en-US" dirty="0"/>
            </a:p>
          </p:txBody>
        </p:sp>
        <p:sp>
          <p:nvSpPr>
            <p:cNvPr id="21" name="Rectangle 20">
              <a:extLst>
                <a:ext uri="{FF2B5EF4-FFF2-40B4-BE49-F238E27FC236}">
                  <a16:creationId xmlns:a16="http://schemas.microsoft.com/office/drawing/2014/main" id="{A2BE60E5-FB43-4B80-8F1A-BDDD5D6914B9}"/>
                </a:ext>
              </a:extLst>
            </p:cNvPr>
            <p:cNvSpPr/>
            <p:nvPr/>
          </p:nvSpPr>
          <p:spPr>
            <a:xfrm>
              <a:off x="5692348" y="2304562"/>
              <a:ext cx="1569309"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Resultado</a:t>
              </a:r>
              <a:r>
                <a:rPr lang="en-US" dirty="0">
                  <a:solidFill>
                    <a:schemeClr val="tx1"/>
                  </a:solidFill>
                </a:rPr>
                <a:t> 2</a:t>
              </a:r>
            </a:p>
            <a:p>
              <a:pPr algn="ctr"/>
              <a:endParaRPr lang="en-US" dirty="0"/>
            </a:p>
          </p:txBody>
        </p:sp>
        <p:sp>
          <p:nvSpPr>
            <p:cNvPr id="23" name="Rectangle 22">
              <a:extLst>
                <a:ext uri="{FF2B5EF4-FFF2-40B4-BE49-F238E27FC236}">
                  <a16:creationId xmlns:a16="http://schemas.microsoft.com/office/drawing/2014/main" id="{4E24F688-5002-44BF-85A3-EB865392DB17}"/>
                </a:ext>
              </a:extLst>
            </p:cNvPr>
            <p:cNvSpPr/>
            <p:nvPr/>
          </p:nvSpPr>
          <p:spPr>
            <a:xfrm>
              <a:off x="7617433" y="2290287"/>
              <a:ext cx="1569309"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Resultado</a:t>
              </a:r>
              <a:r>
                <a:rPr lang="en-US" dirty="0">
                  <a:solidFill>
                    <a:schemeClr val="tx1"/>
                  </a:solidFill>
                </a:rPr>
                <a:t> 3</a:t>
              </a:r>
            </a:p>
            <a:p>
              <a:pPr algn="ctr"/>
              <a:endParaRPr lang="en-US" dirty="0"/>
            </a:p>
          </p:txBody>
        </p:sp>
        <p:sp>
          <p:nvSpPr>
            <p:cNvPr id="26" name="Rectangle 25">
              <a:extLst>
                <a:ext uri="{FF2B5EF4-FFF2-40B4-BE49-F238E27FC236}">
                  <a16:creationId xmlns:a16="http://schemas.microsoft.com/office/drawing/2014/main" id="{07562C8F-A08C-4240-A6ED-7BAD4D017675}"/>
                </a:ext>
              </a:extLst>
            </p:cNvPr>
            <p:cNvSpPr/>
            <p:nvPr/>
          </p:nvSpPr>
          <p:spPr>
            <a:xfrm>
              <a:off x="3527389" y="3521890"/>
              <a:ext cx="1608921"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 </a:t>
              </a:r>
              <a:r>
                <a:rPr lang="en-US" dirty="0" err="1">
                  <a:solidFill>
                    <a:schemeClr val="tx1"/>
                  </a:solidFill>
                </a:rPr>
                <a:t>Resultado</a:t>
              </a:r>
              <a:r>
                <a:rPr lang="en-US" dirty="0">
                  <a:solidFill>
                    <a:schemeClr val="tx1"/>
                  </a:solidFill>
                </a:rPr>
                <a:t> 1.1</a:t>
              </a:r>
            </a:p>
            <a:p>
              <a:pPr algn="ctr"/>
              <a:endParaRPr lang="en-US" dirty="0"/>
            </a:p>
          </p:txBody>
        </p:sp>
        <p:sp>
          <p:nvSpPr>
            <p:cNvPr id="27" name="Rectangle 26">
              <a:extLst>
                <a:ext uri="{FF2B5EF4-FFF2-40B4-BE49-F238E27FC236}">
                  <a16:creationId xmlns:a16="http://schemas.microsoft.com/office/drawing/2014/main" id="{F0F5A529-1C98-4913-B28E-6C472C0D0C48}"/>
                </a:ext>
              </a:extLst>
            </p:cNvPr>
            <p:cNvSpPr/>
            <p:nvPr/>
          </p:nvSpPr>
          <p:spPr>
            <a:xfrm>
              <a:off x="5692348" y="3512162"/>
              <a:ext cx="1583934"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 </a:t>
              </a:r>
              <a:r>
                <a:rPr lang="en-US" dirty="0" err="1">
                  <a:solidFill>
                    <a:schemeClr val="tx1"/>
                  </a:solidFill>
                </a:rPr>
                <a:t>Resultado</a:t>
              </a:r>
              <a:r>
                <a:rPr lang="en-US" dirty="0">
                  <a:solidFill>
                    <a:schemeClr val="tx1"/>
                  </a:solidFill>
                </a:rPr>
                <a:t> 2.1</a:t>
              </a:r>
            </a:p>
            <a:p>
              <a:pPr algn="ctr"/>
              <a:endParaRPr lang="en-US" dirty="0"/>
            </a:p>
          </p:txBody>
        </p:sp>
        <p:sp>
          <p:nvSpPr>
            <p:cNvPr id="36" name="Rectangle 35">
              <a:extLst>
                <a:ext uri="{FF2B5EF4-FFF2-40B4-BE49-F238E27FC236}">
                  <a16:creationId xmlns:a16="http://schemas.microsoft.com/office/drawing/2014/main" id="{CD1A9479-52FE-43D6-A337-69B6B2C60142}"/>
                </a:ext>
              </a:extLst>
            </p:cNvPr>
            <p:cNvSpPr/>
            <p:nvPr/>
          </p:nvSpPr>
          <p:spPr>
            <a:xfrm>
              <a:off x="7577597" y="3508922"/>
              <a:ext cx="1673937"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 </a:t>
              </a:r>
              <a:r>
                <a:rPr lang="en-US" dirty="0" err="1">
                  <a:solidFill>
                    <a:schemeClr val="tx1"/>
                  </a:solidFill>
                </a:rPr>
                <a:t>Resultado</a:t>
              </a:r>
              <a:r>
                <a:rPr lang="en-US" dirty="0">
                  <a:solidFill>
                    <a:schemeClr val="tx1"/>
                  </a:solidFill>
                </a:rPr>
                <a:t> 3.1</a:t>
              </a:r>
            </a:p>
            <a:p>
              <a:pPr algn="ctr"/>
              <a:endParaRPr lang="en-US" dirty="0"/>
            </a:p>
          </p:txBody>
        </p:sp>
        <p:sp>
          <p:nvSpPr>
            <p:cNvPr id="28" name="Rectangle 27">
              <a:extLst>
                <a:ext uri="{FF2B5EF4-FFF2-40B4-BE49-F238E27FC236}">
                  <a16:creationId xmlns:a16="http://schemas.microsoft.com/office/drawing/2014/main" id="{C8818CF8-1CDA-45C9-AC45-2B1C1455AC6F}"/>
                </a:ext>
              </a:extLst>
            </p:cNvPr>
            <p:cNvSpPr/>
            <p:nvPr/>
          </p:nvSpPr>
          <p:spPr>
            <a:xfrm>
              <a:off x="3333756" y="4826576"/>
              <a:ext cx="1043687"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Producto</a:t>
              </a:r>
              <a:endParaRPr lang="en-US" sz="1600" dirty="0">
                <a:solidFill>
                  <a:schemeClr val="tx1"/>
                </a:solidFill>
              </a:endParaRPr>
            </a:p>
          </p:txBody>
        </p:sp>
        <p:sp>
          <p:nvSpPr>
            <p:cNvPr id="29" name="Rectangle 28">
              <a:extLst>
                <a:ext uri="{FF2B5EF4-FFF2-40B4-BE49-F238E27FC236}">
                  <a16:creationId xmlns:a16="http://schemas.microsoft.com/office/drawing/2014/main" id="{FF4CD4CF-9A18-4AD6-ACC6-E5A8535E54E5}"/>
                </a:ext>
              </a:extLst>
            </p:cNvPr>
            <p:cNvSpPr/>
            <p:nvPr/>
          </p:nvSpPr>
          <p:spPr>
            <a:xfrm>
              <a:off x="4495702" y="4826576"/>
              <a:ext cx="956243"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Producto</a:t>
              </a:r>
              <a:endParaRPr lang="en-US" sz="1600" dirty="0">
                <a:solidFill>
                  <a:schemeClr val="tx1"/>
                </a:solidFill>
              </a:endParaRPr>
            </a:p>
          </p:txBody>
        </p:sp>
        <p:sp>
          <p:nvSpPr>
            <p:cNvPr id="30" name="Rectangle 29">
              <a:extLst>
                <a:ext uri="{FF2B5EF4-FFF2-40B4-BE49-F238E27FC236}">
                  <a16:creationId xmlns:a16="http://schemas.microsoft.com/office/drawing/2014/main" id="{1750DA4F-A573-44D4-A9CF-CC55D616080B}"/>
                </a:ext>
              </a:extLst>
            </p:cNvPr>
            <p:cNvSpPr/>
            <p:nvPr/>
          </p:nvSpPr>
          <p:spPr>
            <a:xfrm>
              <a:off x="5520717" y="4813928"/>
              <a:ext cx="945892"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a:solidFill>
                  <a:schemeClr val="tx1"/>
                </a:solidFill>
              </a:endParaRPr>
            </a:p>
            <a:p>
              <a:pPr algn="ctr"/>
              <a:r>
                <a:rPr lang="en-US" sz="1600" dirty="0" err="1">
                  <a:solidFill>
                    <a:schemeClr val="tx1"/>
                  </a:solidFill>
                </a:rPr>
                <a:t>Producto</a:t>
              </a:r>
              <a:endParaRPr lang="en-US" sz="1600" dirty="0">
                <a:solidFill>
                  <a:schemeClr val="tx1"/>
                </a:solidFill>
              </a:endParaRPr>
            </a:p>
            <a:p>
              <a:pPr algn="ctr"/>
              <a:endParaRPr lang="en-US" dirty="0">
                <a:solidFill>
                  <a:schemeClr val="tx1"/>
                </a:solidFill>
              </a:endParaRPr>
            </a:p>
            <a:p>
              <a:pPr algn="ctr"/>
              <a:endParaRPr lang="en-US" dirty="0"/>
            </a:p>
          </p:txBody>
        </p:sp>
        <p:sp>
          <p:nvSpPr>
            <p:cNvPr id="31" name="Rectangle 30">
              <a:extLst>
                <a:ext uri="{FF2B5EF4-FFF2-40B4-BE49-F238E27FC236}">
                  <a16:creationId xmlns:a16="http://schemas.microsoft.com/office/drawing/2014/main" id="{CADF4969-E52F-44FF-AEA5-F317BB9A6813}"/>
                </a:ext>
              </a:extLst>
            </p:cNvPr>
            <p:cNvSpPr/>
            <p:nvPr/>
          </p:nvSpPr>
          <p:spPr>
            <a:xfrm>
              <a:off x="6551070" y="4813927"/>
              <a:ext cx="953084"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600" dirty="0" err="1">
                  <a:solidFill>
                    <a:schemeClr val="tx1"/>
                  </a:solidFill>
                </a:rPr>
                <a:t>Producto</a:t>
              </a:r>
              <a:endParaRPr lang="en-US" sz="1600" dirty="0">
                <a:solidFill>
                  <a:schemeClr val="tx1"/>
                </a:solidFill>
              </a:endParaRPr>
            </a:p>
            <a:p>
              <a:pPr algn="ctr"/>
              <a:endParaRPr lang="en-US" dirty="0"/>
            </a:p>
          </p:txBody>
        </p:sp>
        <p:sp>
          <p:nvSpPr>
            <p:cNvPr id="37" name="Rectangle 36">
              <a:extLst>
                <a:ext uri="{FF2B5EF4-FFF2-40B4-BE49-F238E27FC236}">
                  <a16:creationId xmlns:a16="http://schemas.microsoft.com/office/drawing/2014/main" id="{E64202F0-95AA-439C-B617-927929969D29}"/>
                </a:ext>
              </a:extLst>
            </p:cNvPr>
            <p:cNvSpPr/>
            <p:nvPr/>
          </p:nvSpPr>
          <p:spPr>
            <a:xfrm>
              <a:off x="7583368" y="4800640"/>
              <a:ext cx="953084"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600" dirty="0" err="1">
                  <a:solidFill>
                    <a:schemeClr val="tx1"/>
                  </a:solidFill>
                </a:rPr>
                <a:t>Producto</a:t>
              </a:r>
              <a:endParaRPr lang="en-US" sz="1600" dirty="0">
                <a:solidFill>
                  <a:schemeClr val="tx1"/>
                </a:solidFill>
              </a:endParaRPr>
            </a:p>
            <a:p>
              <a:pPr algn="ctr"/>
              <a:endParaRPr lang="en-US" dirty="0"/>
            </a:p>
          </p:txBody>
        </p:sp>
        <p:sp>
          <p:nvSpPr>
            <p:cNvPr id="38" name="Rectangle 37">
              <a:extLst>
                <a:ext uri="{FF2B5EF4-FFF2-40B4-BE49-F238E27FC236}">
                  <a16:creationId xmlns:a16="http://schemas.microsoft.com/office/drawing/2014/main" id="{D85D2D39-2AA9-4C40-890A-D7B7C0386F29}"/>
                </a:ext>
              </a:extLst>
            </p:cNvPr>
            <p:cNvSpPr/>
            <p:nvPr/>
          </p:nvSpPr>
          <p:spPr>
            <a:xfrm>
              <a:off x="8618127" y="4800639"/>
              <a:ext cx="950622"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600" dirty="0" err="1">
                  <a:solidFill>
                    <a:schemeClr val="tx1"/>
                  </a:solidFill>
                </a:rPr>
                <a:t>Producto</a:t>
              </a:r>
              <a:endParaRPr lang="en-US" sz="1600" dirty="0">
                <a:solidFill>
                  <a:schemeClr val="tx1"/>
                </a:solidFill>
              </a:endParaRPr>
            </a:p>
            <a:p>
              <a:pPr algn="ctr"/>
              <a:endParaRPr lang="en-US" dirty="0"/>
            </a:p>
          </p:txBody>
        </p:sp>
      </p:grpSp>
      <p:sp>
        <p:nvSpPr>
          <p:cNvPr id="3" name="Footer Placeholder 2">
            <a:extLst>
              <a:ext uri="{FF2B5EF4-FFF2-40B4-BE49-F238E27FC236}">
                <a16:creationId xmlns:a16="http://schemas.microsoft.com/office/drawing/2014/main" id="{BEFAA982-29E5-4D25-A025-AA1EE85C70E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cxnSp>
        <p:nvCxnSpPr>
          <p:cNvPr id="17" name="Straight Arrow Connector 16">
            <a:extLst>
              <a:ext uri="{FF2B5EF4-FFF2-40B4-BE49-F238E27FC236}">
                <a16:creationId xmlns:a16="http://schemas.microsoft.com/office/drawing/2014/main" id="{897B5AF6-3679-42B9-A335-9E2CB4F0F62E}"/>
              </a:ext>
              <a:ext uri="{C183D7F6-B498-43B3-948B-1728B52AA6E4}">
                <adec:decorative xmlns:adec="http://schemas.microsoft.com/office/drawing/2017/decorative" val="1"/>
              </a:ext>
            </a:extLst>
          </p:cNvPr>
          <p:cNvCxnSpPr>
            <a:cxnSpLocks/>
          </p:cNvCxnSpPr>
          <p:nvPr/>
        </p:nvCxnSpPr>
        <p:spPr>
          <a:xfrm>
            <a:off x="447869" y="1754158"/>
            <a:ext cx="129443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530732-4470-46D6-85CC-C6055BD2665F}"/>
              </a:ext>
              <a:ext uri="{C183D7F6-B498-43B3-948B-1728B52AA6E4}">
                <adec:decorative xmlns:adec="http://schemas.microsoft.com/office/drawing/2017/decorative" val="1"/>
              </a:ext>
            </a:extLst>
          </p:cNvPr>
          <p:cNvCxnSpPr>
            <a:cxnSpLocks/>
          </p:cNvCxnSpPr>
          <p:nvPr/>
        </p:nvCxnSpPr>
        <p:spPr>
          <a:xfrm flipH="1">
            <a:off x="7513551" y="1859747"/>
            <a:ext cx="310455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D855A8A-CFDB-4860-BD85-9BD16F5C68D6}"/>
              </a:ext>
              <a:ext uri="{C183D7F6-B498-43B3-948B-1728B52AA6E4}">
                <adec:decorative xmlns:adec="http://schemas.microsoft.com/office/drawing/2017/decorative" val="1"/>
              </a:ext>
            </a:extLst>
          </p:cNvPr>
          <p:cNvCxnSpPr>
            <a:cxnSpLocks/>
          </p:cNvCxnSpPr>
          <p:nvPr/>
        </p:nvCxnSpPr>
        <p:spPr>
          <a:xfrm>
            <a:off x="1473219" y="2666504"/>
            <a:ext cx="2211355"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B6C5AE-23F8-4377-97CA-F3FF6AAC5C0D}"/>
              </a:ext>
              <a:ext uri="{C183D7F6-B498-43B3-948B-1728B52AA6E4}">
                <adec:decorative xmlns:adec="http://schemas.microsoft.com/office/drawing/2017/decorative" val="1"/>
              </a:ext>
            </a:extLst>
          </p:cNvPr>
          <p:cNvCxnSpPr>
            <a:cxnSpLocks/>
          </p:cNvCxnSpPr>
          <p:nvPr/>
        </p:nvCxnSpPr>
        <p:spPr>
          <a:xfrm flipH="1" flipV="1">
            <a:off x="4324865" y="2027492"/>
            <a:ext cx="5423" cy="262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DDD1292-530A-4F72-B88F-ED5E31AB02C3}"/>
              </a:ext>
              <a:ext uri="{C183D7F6-B498-43B3-948B-1728B52AA6E4}">
                <adec:decorative xmlns:adec="http://schemas.microsoft.com/office/drawing/2017/decorative" val="1"/>
              </a:ext>
            </a:extLst>
          </p:cNvPr>
          <p:cNvCxnSpPr>
            <a:cxnSpLocks/>
            <a:stCxn id="21" idx="0"/>
          </p:cNvCxnSpPr>
          <p:nvPr/>
        </p:nvCxnSpPr>
        <p:spPr>
          <a:xfrm flipV="1">
            <a:off x="6477003" y="2151384"/>
            <a:ext cx="0" cy="277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7E8DC8E-6E01-4196-9699-F9DA43816B97}"/>
              </a:ext>
              <a:ext uri="{C183D7F6-B498-43B3-948B-1728B52AA6E4}">
                <adec:decorative xmlns:adec="http://schemas.microsoft.com/office/drawing/2017/decorative" val="1"/>
              </a:ext>
            </a:extLst>
          </p:cNvPr>
          <p:cNvCxnSpPr>
            <a:cxnSpLocks/>
            <a:stCxn id="23" idx="0"/>
          </p:cNvCxnSpPr>
          <p:nvPr/>
        </p:nvCxnSpPr>
        <p:spPr>
          <a:xfrm flipV="1">
            <a:off x="8402088" y="2151385"/>
            <a:ext cx="0" cy="262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51F1DDE-81A3-40AD-B1CD-AF10509185CC}"/>
              </a:ext>
              <a:ext uri="{C183D7F6-B498-43B3-948B-1728B52AA6E4}">
                <adec:decorative xmlns:adec="http://schemas.microsoft.com/office/drawing/2017/decorative" val="1"/>
              </a:ext>
            </a:extLst>
          </p:cNvPr>
          <p:cNvCxnSpPr/>
          <p:nvPr/>
        </p:nvCxnSpPr>
        <p:spPr>
          <a:xfrm>
            <a:off x="2058425" y="3693930"/>
            <a:ext cx="17448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D97984F-784A-4D85-A6AA-426C25C67693}"/>
              </a:ext>
              <a:ext uri="{C183D7F6-B498-43B3-948B-1728B52AA6E4}">
                <adec:decorative xmlns:adec="http://schemas.microsoft.com/office/drawing/2017/decorative" val="1"/>
              </a:ext>
            </a:extLst>
          </p:cNvPr>
          <p:cNvCxnSpPr>
            <a:cxnSpLocks/>
            <a:stCxn id="26" idx="0"/>
            <a:endCxn id="45" idx="2"/>
          </p:cNvCxnSpPr>
          <p:nvPr/>
        </p:nvCxnSpPr>
        <p:spPr>
          <a:xfrm flipH="1" flipV="1">
            <a:off x="4331561" y="3307240"/>
            <a:ext cx="289" cy="338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03D18F4-4AFA-46C9-88D0-CF5552A9B91F}"/>
              </a:ext>
              <a:ext uri="{C183D7F6-B498-43B3-948B-1728B52AA6E4}">
                <adec:decorative xmlns:adec="http://schemas.microsoft.com/office/drawing/2017/decorative" val="1"/>
              </a:ext>
            </a:extLst>
          </p:cNvPr>
          <p:cNvCxnSpPr>
            <a:cxnSpLocks/>
            <a:stCxn id="27" idx="0"/>
            <a:endCxn id="21" idx="2"/>
          </p:cNvCxnSpPr>
          <p:nvPr/>
        </p:nvCxnSpPr>
        <p:spPr>
          <a:xfrm flipH="1" flipV="1">
            <a:off x="6477003" y="3335323"/>
            <a:ext cx="7312" cy="300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F57699A-499E-4955-A1D6-3896A1EF6BE4}"/>
              </a:ext>
              <a:ext uri="{C183D7F6-B498-43B3-948B-1728B52AA6E4}">
                <adec:decorative xmlns:adec="http://schemas.microsoft.com/office/drawing/2017/decorative" val="1"/>
              </a:ext>
            </a:extLst>
          </p:cNvPr>
          <p:cNvCxnSpPr>
            <a:cxnSpLocks/>
            <a:stCxn id="36" idx="0"/>
            <a:endCxn id="23" idx="2"/>
          </p:cNvCxnSpPr>
          <p:nvPr/>
        </p:nvCxnSpPr>
        <p:spPr>
          <a:xfrm flipH="1" flipV="1">
            <a:off x="8402088" y="3321048"/>
            <a:ext cx="12478" cy="311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F7812F-0531-48AA-A765-79D733010D94}"/>
              </a:ext>
              <a:ext uri="{C183D7F6-B498-43B3-948B-1728B52AA6E4}">
                <adec:decorative xmlns:adec="http://schemas.microsoft.com/office/drawing/2017/decorative" val="1"/>
              </a:ext>
            </a:extLst>
          </p:cNvPr>
          <p:cNvCxnSpPr/>
          <p:nvPr/>
        </p:nvCxnSpPr>
        <p:spPr>
          <a:xfrm>
            <a:off x="1454821" y="5301878"/>
            <a:ext cx="185679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C5EABF2-37DF-4903-9F71-881FD6D7A7DB}"/>
              </a:ext>
              <a:ext uri="{C183D7F6-B498-43B3-948B-1728B52AA6E4}">
                <adec:decorative xmlns:adec="http://schemas.microsoft.com/office/drawing/2017/decorative" val="1"/>
              </a:ext>
            </a:extLst>
          </p:cNvPr>
          <p:cNvCxnSpPr>
            <a:cxnSpLocks/>
            <a:stCxn id="28" idx="0"/>
            <a:endCxn id="26" idx="2"/>
          </p:cNvCxnSpPr>
          <p:nvPr/>
        </p:nvCxnSpPr>
        <p:spPr>
          <a:xfrm rot="5400000" flipH="1" flipV="1">
            <a:off x="3894817" y="4513435"/>
            <a:ext cx="397817" cy="4762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AFC5798-F6F2-4064-9F88-C08A26F291E2}"/>
              </a:ext>
              <a:ext uri="{C183D7F6-B498-43B3-948B-1728B52AA6E4}">
                <adec:decorative xmlns:adec="http://schemas.microsoft.com/office/drawing/2017/decorative" val="1"/>
              </a:ext>
            </a:extLst>
          </p:cNvPr>
          <p:cNvCxnSpPr>
            <a:cxnSpLocks/>
            <a:stCxn id="29" idx="0"/>
            <a:endCxn id="26" idx="2"/>
          </p:cNvCxnSpPr>
          <p:nvPr/>
        </p:nvCxnSpPr>
        <p:spPr>
          <a:xfrm rot="16200000" flipV="1">
            <a:off x="4453929" y="4430573"/>
            <a:ext cx="397817" cy="6419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3256E158-A807-480C-A349-339A7CE43996}"/>
              </a:ext>
              <a:ext uri="{C183D7F6-B498-43B3-948B-1728B52AA6E4}">
                <adec:decorative xmlns:adec="http://schemas.microsoft.com/office/drawing/2017/decorative" val="1"/>
              </a:ext>
            </a:extLst>
          </p:cNvPr>
          <p:cNvCxnSpPr>
            <a:cxnSpLocks/>
            <a:stCxn id="30" idx="0"/>
            <a:endCxn id="27" idx="2"/>
          </p:cNvCxnSpPr>
          <p:nvPr/>
        </p:nvCxnSpPr>
        <p:spPr>
          <a:xfrm rot="5400000" flipH="1" flipV="1">
            <a:off x="6041541" y="4495046"/>
            <a:ext cx="394897" cy="4906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B0C0D31-C08A-4E64-8986-DAB33B206940}"/>
              </a:ext>
              <a:ext uri="{C183D7F6-B498-43B3-948B-1728B52AA6E4}">
                <adec:decorative xmlns:adec="http://schemas.microsoft.com/office/drawing/2017/decorative" val="1"/>
              </a:ext>
            </a:extLst>
          </p:cNvPr>
          <p:cNvCxnSpPr>
            <a:cxnSpLocks/>
            <a:stCxn id="31" idx="0"/>
            <a:endCxn id="27" idx="2"/>
          </p:cNvCxnSpPr>
          <p:nvPr/>
        </p:nvCxnSpPr>
        <p:spPr>
          <a:xfrm rot="16200000" flipV="1">
            <a:off x="6558516" y="4468722"/>
            <a:ext cx="394896" cy="5432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D6D7F0E0-0B45-4F10-AD03-D3BA3250455B}"/>
              </a:ext>
              <a:ext uri="{C183D7F6-B498-43B3-948B-1728B52AA6E4}">
                <adec:decorative xmlns:adec="http://schemas.microsoft.com/office/drawing/2017/decorative" val="1"/>
              </a:ext>
            </a:extLst>
          </p:cNvPr>
          <p:cNvCxnSpPr>
            <a:cxnSpLocks/>
            <a:stCxn id="37" idx="0"/>
            <a:endCxn id="36" idx="2"/>
          </p:cNvCxnSpPr>
          <p:nvPr/>
        </p:nvCxnSpPr>
        <p:spPr>
          <a:xfrm rot="5400000" flipH="1" flipV="1">
            <a:off x="8044814" y="4554780"/>
            <a:ext cx="384849" cy="3546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D3E9124-69DE-42D6-A2D0-0F906B9B81C2}"/>
              </a:ext>
              <a:ext uri="{C183D7F6-B498-43B3-948B-1728B52AA6E4}">
                <adec:decorative xmlns:adec="http://schemas.microsoft.com/office/drawing/2017/decorative" val="1"/>
              </a:ext>
            </a:extLst>
          </p:cNvPr>
          <p:cNvCxnSpPr>
            <a:cxnSpLocks/>
            <a:stCxn id="38" idx="0"/>
            <a:endCxn id="36" idx="2"/>
          </p:cNvCxnSpPr>
          <p:nvPr/>
        </p:nvCxnSpPr>
        <p:spPr>
          <a:xfrm rot="16200000" flipV="1">
            <a:off x="8561578" y="4392671"/>
            <a:ext cx="384848" cy="6788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3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F324E8F2-1A42-4842-96BD-112CE037DC5C}">
  <ds:schemaRefs>
    <ds:schemaRef ds:uri="http://purl.org/dc/dcmitype/"/>
    <ds:schemaRef ds:uri="9ea6dfaf-69d9-45fb-867a-9e780093ed3e"/>
    <ds:schemaRef ds:uri="23419116-3dd7-4e11-a071-637505d1595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32625</TotalTime>
  <Words>17842</Words>
  <Application>Microsoft Office PowerPoint</Application>
  <PresentationFormat>Widescreen</PresentationFormat>
  <Paragraphs>1282</Paragraphs>
  <Slides>85</Slides>
  <Notes>85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Arial</vt:lpstr>
      <vt:lpstr>Arial Black</vt:lpstr>
      <vt:lpstr>Calibri</vt:lpstr>
      <vt:lpstr>Calibri Light</vt:lpstr>
      <vt:lpstr>Impress BT</vt:lpstr>
      <vt:lpstr>Monotype Sorts</vt:lpstr>
      <vt:lpstr>Roboto</vt:lpstr>
      <vt:lpstr>Segoe UI Web (West European)</vt:lpstr>
      <vt:lpstr>Symbol</vt:lpstr>
      <vt:lpstr>Times New Roman</vt:lpstr>
      <vt:lpstr>Wingdings</vt:lpstr>
      <vt:lpstr>1_Office Theme</vt:lpstr>
      <vt:lpstr>Conceptos de Monitoreo y Evaluación: Elaborando un Marco de Resultados Contundente</vt:lpstr>
      <vt:lpstr>Serie de Cursos de Capacitación para el Monitoreo y la Evaluación</vt:lpstr>
      <vt:lpstr>Objetivos de la Capacitación</vt:lpstr>
      <vt:lpstr>Agenda</vt:lpstr>
      <vt:lpstr>Visión General de la Teoría del Cambio y Marco de Resultados.</vt:lpstr>
      <vt:lpstr>¿Qué es un Marco de Resultados?</vt:lpstr>
      <vt:lpstr>¿Por qué Elaborar un Marco de Resultados?</vt:lpstr>
      <vt:lpstr>Ejemplos de Marcos de Resultados</vt:lpstr>
      <vt:lpstr>Plantilla de Marco de Resultados Recomendada por la OCFT </vt:lpstr>
      <vt:lpstr>Marco de Resultados: Ejemplo 1</vt:lpstr>
      <vt:lpstr>Marco de Resultados: Ejemplo 2</vt:lpstr>
      <vt:lpstr>Marco de Resultados: Ejemplo 3</vt:lpstr>
      <vt:lpstr>Funciones y Responsabilidades</vt:lpstr>
      <vt:lpstr>Funciones y Responsabilidades para la Elaboración del Marco de Resultados</vt:lpstr>
      <vt:lpstr>Elementos de un Marco de Resultado bien desarrollado</vt:lpstr>
      <vt:lpstr>Un Marco de Resultados Bien Desarrollado</vt:lpstr>
      <vt:lpstr>Investigación y Análisis</vt:lpstr>
      <vt:lpstr>Investigación y Análisis</vt:lpstr>
      <vt:lpstr>Investigación y Análisis</vt:lpstr>
      <vt:lpstr>Tipos de Análisis: Árbol del Problema</vt:lpstr>
      <vt:lpstr>Pasos del Árbol del Problema</vt:lpstr>
      <vt:lpstr>Ejemplo del Árbol del Problema</vt:lpstr>
      <vt:lpstr>Tipos de Análisis: Análisis de las Partes Interesadas</vt:lpstr>
      <vt:lpstr>Tipos de Análisis: Análisis de Género</vt:lpstr>
      <vt:lpstr>Tipos de Análisis: Análisis de Campos de Fuerza</vt:lpstr>
      <vt:lpstr>Tipos de Análisis: SWOT</vt:lpstr>
      <vt:lpstr>Declaraciones de Resultados Contundentes</vt:lpstr>
      <vt:lpstr>¿Qué es una Declaración de Resultados?</vt:lpstr>
      <vt:lpstr>Proceso Versus Resultados </vt:lpstr>
      <vt:lpstr>Declaraciones de Resultados</vt:lpstr>
      <vt:lpstr>Características de Declaraciones de Resultados Contundentes</vt:lpstr>
      <vt:lpstr>Declaraciones de Resultados Uni-Dimensionales</vt:lpstr>
      <vt:lpstr>Declaraciones de Resultados Uni-nivel</vt:lpstr>
      <vt:lpstr>Declaraciones de Resultados Precisos</vt:lpstr>
      <vt:lpstr>Declaraciones de Resultados Cuantificables</vt:lpstr>
      <vt:lpstr>Ejercicio 1: Declaraciones de Resultados</vt:lpstr>
      <vt:lpstr>Ejercicio 1: Declaraciones de Resultados (cont.)</vt:lpstr>
      <vt:lpstr>Ejercicio 1: Declaraciones de Resultados (cont.)</vt:lpstr>
      <vt:lpstr>Pensamiento Causal</vt:lpstr>
      <vt:lpstr>Comprendiendo la Lógica</vt:lpstr>
      <vt:lpstr>Teoría del Cambio Basada en la Causa y el Efecto</vt:lpstr>
      <vt:lpstr>Cadena Causal</vt:lpstr>
      <vt:lpstr>   Ejercicio 2: Pensamiento Causal</vt:lpstr>
      <vt:lpstr>Ejercicio 2: Pensamiento Causal (Respuestas) </vt:lpstr>
      <vt:lpstr>Ejercicio 2: Pensamiento Causal</vt:lpstr>
      <vt:lpstr>Ejercicio 2: Pensamiento Causal (Respuestas) </vt:lpstr>
      <vt:lpstr>Elaborando un marco de  resultados completo</vt:lpstr>
      <vt:lpstr>Marco de Resultados</vt:lpstr>
      <vt:lpstr>Paso Uno: Determinar el Objetivo del Proyecto</vt:lpstr>
      <vt:lpstr>Paso Dos: Iniciando la Lógica Causal</vt:lpstr>
      <vt:lpstr>Paso Tres: Necesario y Suficiente</vt:lpstr>
      <vt:lpstr>Ejercicio 3: Necesario y Suficiente</vt:lpstr>
      <vt:lpstr>Ejercicio 3: Necesario y Suficiente (Ejemplo) </vt:lpstr>
      <vt:lpstr>Escollos Comunes: Resultados Categóricos</vt:lpstr>
      <vt:lpstr>Escollos Comunes: Resultados Categóricos</vt:lpstr>
      <vt:lpstr>Escollos Comunes: Brechas Causales</vt:lpstr>
      <vt:lpstr>Ejercicio 4: Brecha Causal</vt:lpstr>
      <vt:lpstr>Ejercicio 4: Brecha Causal (Ejemplo) </vt:lpstr>
      <vt:lpstr>Ejercicio 5: Brecha Causal</vt:lpstr>
      <vt:lpstr>Ejercicio 5: Brecha Causal (Ejemplo)</vt:lpstr>
      <vt:lpstr>Supuestos Críticos</vt:lpstr>
      <vt:lpstr>Supuestos Críticos(SC) y Riesgos</vt:lpstr>
      <vt:lpstr>Supuestos Críticos</vt:lpstr>
      <vt:lpstr>Evaluando los Supuestos y Riesgos Principales </vt:lpstr>
      <vt:lpstr>Supuestos y Riesgos Principales : Ejemplos</vt:lpstr>
      <vt:lpstr>Supuestos y Riesgos en la Cadena de Resultados</vt:lpstr>
      <vt:lpstr>Planificación de Actividades</vt:lpstr>
      <vt:lpstr> Planificación de Actividades</vt:lpstr>
      <vt:lpstr>Actividades del Proyecto:  Alineamiento</vt:lpstr>
      <vt:lpstr>Actividades del Proyecto: Suficiencia</vt:lpstr>
      <vt:lpstr>Mapeo de Actividades: Plantilla de CMEP</vt:lpstr>
      <vt:lpstr>Revisando un Marco de Resultados</vt:lpstr>
      <vt:lpstr>Revisando un Marco de Resultados</vt:lpstr>
      <vt:lpstr>Ejercicio: Revisar un Marco de Resultados</vt:lpstr>
      <vt:lpstr>Ejercicio: Respuesta</vt:lpstr>
      <vt:lpstr>Elaborando la Narrativa</vt:lpstr>
      <vt:lpstr>Propósito de la Narrativa del Marco de Resultados</vt:lpstr>
      <vt:lpstr>Componentes de la Narrativa del Marco de Resultados</vt:lpstr>
      <vt:lpstr>Narrativa del Marco de Resultados: Ejemplo</vt:lpstr>
      <vt:lpstr>Ejemplo de la Narrativa</vt:lpstr>
      <vt:lpstr>Conclusión</vt:lpstr>
      <vt:lpstr>Resumen del Curso - Marco de Resultados</vt:lpstr>
      <vt:lpstr>Recursos – Marco de Resultados y Teoría del Cambio</vt:lpstr>
      <vt:lpstr>Recursos – Análisis </vt:lpstr>
      <vt:lpstr>Gracias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Sarmiento, Carlos</cp:lastModifiedBy>
  <cp:revision>611</cp:revision>
  <dcterms:created xsi:type="dcterms:W3CDTF">2021-10-08T17:43:47Z</dcterms:created>
  <dcterms:modified xsi:type="dcterms:W3CDTF">2023-03-27T00:06:03Z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