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tags/tag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45"/>
  </p:notesMasterIdLst>
  <p:handoutMasterIdLst>
    <p:handoutMasterId r:id="rId46"/>
  </p:handoutMasterIdLst>
  <p:sldIdLst>
    <p:sldId id="356" r:id="rId5"/>
    <p:sldId id="1267" r:id="rId6"/>
    <p:sldId id="260" r:id="rId7"/>
    <p:sldId id="1283" r:id="rId8"/>
    <p:sldId id="453" r:id="rId9"/>
    <p:sldId id="1080" r:id="rId10"/>
    <p:sldId id="1319" r:id="rId11"/>
    <p:sldId id="1320" r:id="rId12"/>
    <p:sldId id="1321" r:id="rId13"/>
    <p:sldId id="1322" r:id="rId14"/>
    <p:sldId id="1323" r:id="rId15"/>
    <p:sldId id="650" r:id="rId16"/>
    <p:sldId id="651" r:id="rId17"/>
    <p:sldId id="1324" r:id="rId18"/>
    <p:sldId id="1076" r:id="rId19"/>
    <p:sldId id="1077" r:id="rId20"/>
    <p:sldId id="415" r:id="rId21"/>
    <p:sldId id="1325" r:id="rId22"/>
    <p:sldId id="417" r:id="rId23"/>
    <p:sldId id="418" r:id="rId24"/>
    <p:sldId id="424" r:id="rId25"/>
    <p:sldId id="1310" r:id="rId26"/>
    <p:sldId id="1309" r:id="rId27"/>
    <p:sldId id="1305" r:id="rId28"/>
    <p:sldId id="1314" r:id="rId29"/>
    <p:sldId id="1306" r:id="rId30"/>
    <p:sldId id="1313" r:id="rId31"/>
    <p:sldId id="1326" r:id="rId32"/>
    <p:sldId id="1308" r:id="rId33"/>
    <p:sldId id="1315" r:id="rId34"/>
    <p:sldId id="1316" r:id="rId35"/>
    <p:sldId id="1311" r:id="rId36"/>
    <p:sldId id="1312" r:id="rId37"/>
    <p:sldId id="1327" r:id="rId38"/>
    <p:sldId id="1317" r:id="rId39"/>
    <p:sldId id="1075" r:id="rId40"/>
    <p:sldId id="1261" r:id="rId41"/>
    <p:sldId id="1318" r:id="rId42"/>
    <p:sldId id="1262" r:id="rId43"/>
    <p:sldId id="13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C78150-D957-6C4D-A71F-3B0C3136E3E7}" name="Sarmiento, Carlos" initials="SC" userId="S::CARLOS.SARMIENTO@tetratech.com::f2a54254-f562-48da-a277-b30dc758ae07" providerId="AD"/>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odrow, Gwynne" initials="ZG" lastIdx="23" clrIdx="0">
    <p:extLst>
      <p:ext uri="{19B8F6BF-5375-455C-9EA6-DF929625EA0E}">
        <p15:presenceInfo xmlns:p15="http://schemas.microsoft.com/office/powerpoint/2012/main" userId="S::GWYNNE.ZODROW@tetratech.com::f11ed61f-7b9e-4d00-8458-068b618d042b" providerId="AD"/>
      </p:ext>
    </p:extLst>
  </p:cmAuthor>
  <p:cmAuthor id="2" name="Dicello, Andrew" initials="DA" lastIdx="2" clrIdx="1">
    <p:extLst>
      <p:ext uri="{19B8F6BF-5375-455C-9EA6-DF929625EA0E}">
        <p15:presenceInfo xmlns:p15="http://schemas.microsoft.com/office/powerpoint/2012/main" userId="S::ANDREW.DICELLO@tetratech.com::0c006b90-21d7-4a0c-903f-b4eb152579dc" providerId="AD"/>
      </p:ext>
    </p:extLst>
  </p:cmAuthor>
  <p:cmAuthor id="3" name="Chen, WeiCheng - ILAB" initials="CWI" lastIdx="11"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2726" autoAdjust="0"/>
  </p:normalViewPr>
  <p:slideViewPr>
    <p:cSldViewPr snapToGrid="0">
      <p:cViewPr>
        <p:scale>
          <a:sx n="48" d="100"/>
          <a:sy n="48" d="100"/>
        </p:scale>
        <p:origin x="28" y="19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E5E97-CBCB-405A-9945-6AB2BB70D26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C90123A-2B0D-4C7C-82CB-A2660343A8F0}">
      <dgm:prSet phldrT="[Text]"/>
      <dgm:spPr/>
      <dgm:t>
        <a:bodyPr/>
        <a:lstStyle/>
        <a:p>
          <a:r>
            <a:rPr lang="es-AR" noProof="0" dirty="0"/>
            <a:t>Resultado</a:t>
          </a:r>
          <a:r>
            <a:rPr lang="en-US" dirty="0"/>
            <a:t> del Proyecto</a:t>
          </a:r>
        </a:p>
      </dgm:t>
      <dgm:extLst>
        <a:ext uri="{E40237B7-FDA0-4F09-8148-C483321AD2D9}">
          <dgm14:cNvPr xmlns:dgm14="http://schemas.microsoft.com/office/drawing/2010/diagram" id="0" name="" descr="Resultado del proyecto"/>
        </a:ext>
      </dgm:extLst>
    </dgm:pt>
    <dgm:pt modelId="{BF4161AA-54AC-4645-BF27-F3E7A8E76C7D}" type="parTrans" cxnId="{6F8D71DA-E933-4BE4-899C-96BE78F60A28}">
      <dgm:prSet/>
      <dgm:spPr/>
      <dgm:t>
        <a:bodyPr/>
        <a:lstStyle/>
        <a:p>
          <a:endParaRPr lang="en-US"/>
        </a:p>
      </dgm:t>
    </dgm:pt>
    <dgm:pt modelId="{650AF981-EB23-4AF3-8DF3-9FC470FD3419}" type="sibTrans" cxnId="{6F8D71DA-E933-4BE4-899C-96BE78F60A28}">
      <dgm:prSet/>
      <dgm:spPr/>
      <dgm:t>
        <a:bodyPr/>
        <a:lstStyle/>
        <a:p>
          <a:endParaRPr lang="en-US"/>
        </a:p>
      </dgm:t>
    </dgm:pt>
    <dgm:pt modelId="{97EDA3C1-7584-49AA-BCAD-C912A9376EC4}">
      <dgm:prSet phldrT="[Text]"/>
      <dgm:spPr/>
      <dgm:t>
        <a:bodyPr/>
        <a:lstStyle/>
        <a:p>
          <a:r>
            <a:rPr lang="es-AR" noProof="0" dirty="0"/>
            <a:t>Resultado</a:t>
          </a:r>
          <a:r>
            <a:rPr lang="en-US" dirty="0"/>
            <a:t> 1</a:t>
          </a:r>
        </a:p>
      </dgm:t>
      <dgm:extLst>
        <a:ext uri="{E40237B7-FDA0-4F09-8148-C483321AD2D9}">
          <dgm14:cNvPr xmlns:dgm14="http://schemas.microsoft.com/office/drawing/2010/diagram" id="0" name="" descr="Resultado 1"/>
        </a:ext>
      </dgm:extLst>
    </dgm:pt>
    <dgm:pt modelId="{2935C433-44B7-4B5C-9029-88CC9E7BD275}" type="parTrans" cxnId="{6D70D6F4-6A50-4A3F-8C67-810E385CE87A}">
      <dgm:prSet/>
      <dgm:spPr/>
      <dgm:t>
        <a:bodyPr/>
        <a:lstStyle/>
        <a:p>
          <a:endParaRPr lang="en-US"/>
        </a:p>
      </dgm:t>
    </dgm:pt>
    <dgm:pt modelId="{4BD1AE0F-1B17-4777-AAF8-21C09EB970E7}" type="sibTrans" cxnId="{6D70D6F4-6A50-4A3F-8C67-810E385CE87A}">
      <dgm:prSet/>
      <dgm:spPr/>
      <dgm:t>
        <a:bodyPr/>
        <a:lstStyle/>
        <a:p>
          <a:endParaRPr lang="en-US"/>
        </a:p>
      </dgm:t>
    </dgm:pt>
    <dgm:pt modelId="{87C141A8-2724-4058-8840-51D68970728E}">
      <dgm:prSet phldrT="[Text]"/>
      <dgm:spPr/>
      <dgm:t>
        <a:bodyPr/>
        <a:lstStyle/>
        <a:p>
          <a:r>
            <a:rPr lang="en-US" dirty="0"/>
            <a:t>Sub </a:t>
          </a:r>
          <a:r>
            <a:rPr lang="es-AR" noProof="0" dirty="0"/>
            <a:t>Resultado</a:t>
          </a:r>
        </a:p>
        <a:p>
          <a:r>
            <a:rPr lang="en-US" dirty="0"/>
            <a:t>1.1</a:t>
          </a:r>
        </a:p>
      </dgm:t>
      <dgm:extLst>
        <a:ext uri="{E40237B7-FDA0-4F09-8148-C483321AD2D9}">
          <dgm14:cNvPr xmlns:dgm14="http://schemas.microsoft.com/office/drawing/2010/diagram" id="0" name="" descr="Subresultado 1.1"/>
        </a:ext>
      </dgm:extLst>
    </dgm:pt>
    <dgm:pt modelId="{43A40287-3F07-4E55-9996-848C8FEA9B89}" type="parTrans" cxnId="{3B6AB6C3-252A-4FBE-84D0-472D98546E00}">
      <dgm:prSet/>
      <dgm:spPr/>
      <dgm:t>
        <a:bodyPr/>
        <a:lstStyle/>
        <a:p>
          <a:endParaRPr lang="en-US"/>
        </a:p>
      </dgm:t>
    </dgm:pt>
    <dgm:pt modelId="{4A8FB0B5-C151-45C2-8BF5-4E1DB5161F5E}" type="sibTrans" cxnId="{3B6AB6C3-252A-4FBE-84D0-472D98546E00}">
      <dgm:prSet/>
      <dgm:spPr/>
      <dgm:t>
        <a:bodyPr/>
        <a:lstStyle/>
        <a:p>
          <a:endParaRPr lang="en-US"/>
        </a:p>
      </dgm:t>
    </dgm:pt>
    <dgm:pt modelId="{75CEE12E-D6FE-48D9-A625-4CDD0C80F2DD}">
      <dgm:prSet phldrT="[Text]"/>
      <dgm:spPr/>
      <dgm:t>
        <a:bodyPr/>
        <a:lstStyle/>
        <a:p>
          <a:r>
            <a:rPr lang="en-US" dirty="0"/>
            <a:t>Sub </a:t>
          </a:r>
          <a:r>
            <a:rPr lang="es-AR" noProof="0" dirty="0"/>
            <a:t>Resultado</a:t>
          </a:r>
          <a:r>
            <a:rPr lang="en-US" dirty="0"/>
            <a:t> 1.2</a:t>
          </a:r>
        </a:p>
      </dgm:t>
      <dgm:extLst>
        <a:ext uri="{E40237B7-FDA0-4F09-8148-C483321AD2D9}">
          <dgm14:cNvPr xmlns:dgm14="http://schemas.microsoft.com/office/drawing/2010/diagram" id="0" name="" descr="Subresultado 1.2"/>
        </a:ext>
      </dgm:extLst>
    </dgm:pt>
    <dgm:pt modelId="{A908B295-0F17-410C-BD6F-CDA3AEEC9EE5}" type="parTrans" cxnId="{E2E749BF-5A14-406F-864C-AE93C738606F}">
      <dgm:prSet/>
      <dgm:spPr/>
      <dgm:t>
        <a:bodyPr/>
        <a:lstStyle/>
        <a:p>
          <a:endParaRPr lang="en-US"/>
        </a:p>
      </dgm:t>
    </dgm:pt>
    <dgm:pt modelId="{334BD5BA-16E9-431B-8618-8554EC7D188C}" type="sibTrans" cxnId="{E2E749BF-5A14-406F-864C-AE93C738606F}">
      <dgm:prSet/>
      <dgm:spPr/>
      <dgm:t>
        <a:bodyPr/>
        <a:lstStyle/>
        <a:p>
          <a:endParaRPr lang="en-US"/>
        </a:p>
      </dgm:t>
    </dgm:pt>
    <dgm:pt modelId="{53A0F8BB-C7B0-4669-9689-F400FF9C430F}">
      <dgm:prSet phldrT="[Text]"/>
      <dgm:spPr/>
      <dgm:t>
        <a:bodyPr/>
        <a:lstStyle/>
        <a:p>
          <a:r>
            <a:rPr lang="es-AR" noProof="0" dirty="0"/>
            <a:t>Resultado</a:t>
          </a:r>
          <a:r>
            <a:rPr lang="en-US" dirty="0"/>
            <a:t> 2</a:t>
          </a:r>
        </a:p>
      </dgm:t>
      <dgm:extLst>
        <a:ext uri="{E40237B7-FDA0-4F09-8148-C483321AD2D9}">
          <dgm14:cNvPr xmlns:dgm14="http://schemas.microsoft.com/office/drawing/2010/diagram" id="0" name="" descr="Resultado 2"/>
        </a:ext>
      </dgm:extLst>
    </dgm:pt>
    <dgm:pt modelId="{8F2DEF0F-9B43-4B2F-A002-3BFDEF16AC2D}" type="parTrans" cxnId="{EB721459-F1AD-4259-AD49-511159616774}">
      <dgm:prSet/>
      <dgm:spPr/>
      <dgm:t>
        <a:bodyPr/>
        <a:lstStyle/>
        <a:p>
          <a:endParaRPr lang="en-US"/>
        </a:p>
      </dgm:t>
    </dgm:pt>
    <dgm:pt modelId="{F6E751E5-91E1-48FA-BE00-B74C91EA69EF}" type="sibTrans" cxnId="{EB721459-F1AD-4259-AD49-511159616774}">
      <dgm:prSet/>
      <dgm:spPr/>
      <dgm:t>
        <a:bodyPr/>
        <a:lstStyle/>
        <a:p>
          <a:endParaRPr lang="en-US"/>
        </a:p>
      </dgm:t>
    </dgm:pt>
    <dgm:pt modelId="{CF005AB9-6C0D-4637-AA4F-3089B672AB26}">
      <dgm:prSet phldrT="[Text]"/>
      <dgm:spPr/>
      <dgm:t>
        <a:bodyPr/>
        <a:lstStyle/>
        <a:p>
          <a:r>
            <a:rPr lang="en-US" dirty="0"/>
            <a:t>Sub </a:t>
          </a:r>
          <a:r>
            <a:rPr lang="es-AR" noProof="0" dirty="0"/>
            <a:t>Resultado</a:t>
          </a:r>
          <a:r>
            <a:rPr lang="en-US" dirty="0"/>
            <a:t> 2.1</a:t>
          </a:r>
        </a:p>
      </dgm:t>
      <dgm:extLst>
        <a:ext uri="{E40237B7-FDA0-4F09-8148-C483321AD2D9}">
          <dgm14:cNvPr xmlns:dgm14="http://schemas.microsoft.com/office/drawing/2010/diagram" id="0" name="" descr="Subresultado 2.1"/>
        </a:ext>
      </dgm:extLst>
    </dgm:pt>
    <dgm:pt modelId="{97AF55D2-2D51-4417-AB8E-BC36BBF2DD71}" type="parTrans" cxnId="{C79EA8EB-7D2C-42D9-82CE-328E3FB7CABF}">
      <dgm:prSet/>
      <dgm:spPr/>
      <dgm:t>
        <a:bodyPr/>
        <a:lstStyle/>
        <a:p>
          <a:endParaRPr lang="en-US"/>
        </a:p>
      </dgm:t>
    </dgm:pt>
    <dgm:pt modelId="{CF36DC3B-A74F-42C5-83A6-B25153CEFBFC}" type="sibTrans" cxnId="{C79EA8EB-7D2C-42D9-82CE-328E3FB7CABF}">
      <dgm:prSet/>
      <dgm:spPr/>
      <dgm:t>
        <a:bodyPr/>
        <a:lstStyle/>
        <a:p>
          <a:endParaRPr lang="en-US"/>
        </a:p>
      </dgm:t>
    </dgm:pt>
    <dgm:pt modelId="{A25B9AD8-4F45-47C8-B4FE-D73445E17B55}" type="pres">
      <dgm:prSet presAssocID="{70BE5E97-CBCB-405A-9945-6AB2BB70D261}" presName="hierChild1" presStyleCnt="0">
        <dgm:presLayoutVars>
          <dgm:chPref val="1"/>
          <dgm:dir/>
          <dgm:animOne val="branch"/>
          <dgm:animLvl val="lvl"/>
          <dgm:resizeHandles/>
        </dgm:presLayoutVars>
      </dgm:prSet>
      <dgm:spPr/>
    </dgm:pt>
    <dgm:pt modelId="{147FDE75-CF78-4C5A-B1B0-A39D12D7C71B}" type="pres">
      <dgm:prSet presAssocID="{BC90123A-2B0D-4C7C-82CB-A2660343A8F0}" presName="hierRoot1" presStyleCnt="0"/>
      <dgm:spPr/>
    </dgm:pt>
    <dgm:pt modelId="{C2F460FE-91EB-422B-96FD-13CC517906FD}" type="pres">
      <dgm:prSet presAssocID="{BC90123A-2B0D-4C7C-82CB-A2660343A8F0}" presName="composite" presStyleCnt="0"/>
      <dgm:spPr/>
    </dgm:pt>
    <dgm:pt modelId="{B97F65C4-4E67-4698-9789-724D286FE025}" type="pres">
      <dgm:prSet presAssocID="{BC90123A-2B0D-4C7C-82CB-A2660343A8F0}" presName="background" presStyleLbl="node0" presStyleIdx="0" presStyleCnt="1"/>
      <dgm:spPr/>
    </dgm:pt>
    <dgm:pt modelId="{95D8BCD9-3E95-426D-A9EC-DA2BD2E5367B}" type="pres">
      <dgm:prSet presAssocID="{BC90123A-2B0D-4C7C-82CB-A2660343A8F0}" presName="text" presStyleLbl="fgAcc0" presStyleIdx="0" presStyleCnt="1">
        <dgm:presLayoutVars>
          <dgm:chPref val="3"/>
        </dgm:presLayoutVars>
      </dgm:prSet>
      <dgm:spPr/>
    </dgm:pt>
    <dgm:pt modelId="{8A39F63C-4F63-40B5-B6F7-F85DC61D920F}" type="pres">
      <dgm:prSet presAssocID="{BC90123A-2B0D-4C7C-82CB-A2660343A8F0}" presName="hierChild2" presStyleCnt="0"/>
      <dgm:spPr/>
    </dgm:pt>
    <dgm:pt modelId="{E4F74CFC-96CB-4051-AD30-07481A99CFCD}" type="pres">
      <dgm:prSet presAssocID="{2935C433-44B7-4B5C-9029-88CC9E7BD275}" presName="Name10" presStyleLbl="parChTrans1D2" presStyleIdx="0" presStyleCnt="2"/>
      <dgm:spPr/>
    </dgm:pt>
    <dgm:pt modelId="{E55A5575-C1C5-4EE8-A67D-BF1A57B25FAD}" type="pres">
      <dgm:prSet presAssocID="{97EDA3C1-7584-49AA-BCAD-C912A9376EC4}" presName="hierRoot2" presStyleCnt="0"/>
      <dgm:spPr/>
    </dgm:pt>
    <dgm:pt modelId="{0FF1F233-AD45-4AC9-8658-A4AEBF196BC5}" type="pres">
      <dgm:prSet presAssocID="{97EDA3C1-7584-49AA-BCAD-C912A9376EC4}" presName="composite2" presStyleCnt="0"/>
      <dgm:spPr/>
    </dgm:pt>
    <dgm:pt modelId="{6F7B2166-7C6A-4C99-988D-8F4498B8098A}" type="pres">
      <dgm:prSet presAssocID="{97EDA3C1-7584-49AA-BCAD-C912A9376EC4}" presName="background2" presStyleLbl="node2" presStyleIdx="0" presStyleCnt="2"/>
      <dgm:spPr/>
    </dgm:pt>
    <dgm:pt modelId="{64C11FC3-035A-4630-9EFD-594E1DE83890}" type="pres">
      <dgm:prSet presAssocID="{97EDA3C1-7584-49AA-BCAD-C912A9376EC4}" presName="text2" presStyleLbl="fgAcc2" presStyleIdx="0" presStyleCnt="2">
        <dgm:presLayoutVars>
          <dgm:chPref val="3"/>
        </dgm:presLayoutVars>
      </dgm:prSet>
      <dgm:spPr/>
    </dgm:pt>
    <dgm:pt modelId="{52283E5F-E41C-4CB6-BDC9-3299ECA8BFB6}" type="pres">
      <dgm:prSet presAssocID="{97EDA3C1-7584-49AA-BCAD-C912A9376EC4}" presName="hierChild3" presStyleCnt="0"/>
      <dgm:spPr/>
    </dgm:pt>
    <dgm:pt modelId="{5EC1F460-BF0C-4064-AD21-188C3008CF70}" type="pres">
      <dgm:prSet presAssocID="{43A40287-3F07-4E55-9996-848C8FEA9B89}" presName="Name17" presStyleLbl="parChTrans1D3" presStyleIdx="0" presStyleCnt="3"/>
      <dgm:spPr/>
    </dgm:pt>
    <dgm:pt modelId="{294C7215-A792-49C6-B1C0-EF940219336C}" type="pres">
      <dgm:prSet presAssocID="{87C141A8-2724-4058-8840-51D68970728E}" presName="hierRoot3" presStyleCnt="0"/>
      <dgm:spPr/>
    </dgm:pt>
    <dgm:pt modelId="{E5AA6D86-EE26-4E03-A9CD-D3116CCE4465}" type="pres">
      <dgm:prSet presAssocID="{87C141A8-2724-4058-8840-51D68970728E}" presName="composite3" presStyleCnt="0"/>
      <dgm:spPr/>
    </dgm:pt>
    <dgm:pt modelId="{2A9685C7-E46B-4594-A24B-866018675FA4}" type="pres">
      <dgm:prSet presAssocID="{87C141A8-2724-4058-8840-51D68970728E}" presName="background3" presStyleLbl="node3" presStyleIdx="0" presStyleCnt="3"/>
      <dgm:spPr/>
    </dgm:pt>
    <dgm:pt modelId="{45F4D973-03E3-4C4F-B141-6011EDDC539F}" type="pres">
      <dgm:prSet presAssocID="{87C141A8-2724-4058-8840-51D68970728E}" presName="text3" presStyleLbl="fgAcc3" presStyleIdx="0" presStyleCnt="3">
        <dgm:presLayoutVars>
          <dgm:chPref val="3"/>
        </dgm:presLayoutVars>
      </dgm:prSet>
      <dgm:spPr/>
    </dgm:pt>
    <dgm:pt modelId="{F470DF31-620F-472E-803A-04966D6AA75B}" type="pres">
      <dgm:prSet presAssocID="{87C141A8-2724-4058-8840-51D68970728E}" presName="hierChild4" presStyleCnt="0"/>
      <dgm:spPr/>
    </dgm:pt>
    <dgm:pt modelId="{9CEFCB7D-EC0C-4606-813C-07FAD1B0887F}" type="pres">
      <dgm:prSet presAssocID="{A908B295-0F17-410C-BD6F-CDA3AEEC9EE5}" presName="Name17" presStyleLbl="parChTrans1D3" presStyleIdx="1" presStyleCnt="3"/>
      <dgm:spPr/>
    </dgm:pt>
    <dgm:pt modelId="{755443CF-371F-4A6F-B751-F19F0BED1EEA}" type="pres">
      <dgm:prSet presAssocID="{75CEE12E-D6FE-48D9-A625-4CDD0C80F2DD}" presName="hierRoot3" presStyleCnt="0"/>
      <dgm:spPr/>
    </dgm:pt>
    <dgm:pt modelId="{345B2008-E93F-4DF8-B49E-FBF8FF113FE4}" type="pres">
      <dgm:prSet presAssocID="{75CEE12E-D6FE-48D9-A625-4CDD0C80F2DD}" presName="composite3" presStyleCnt="0"/>
      <dgm:spPr/>
    </dgm:pt>
    <dgm:pt modelId="{0ABD8056-4C4D-4788-A62D-E060EDE76617}" type="pres">
      <dgm:prSet presAssocID="{75CEE12E-D6FE-48D9-A625-4CDD0C80F2DD}" presName="background3" presStyleLbl="node3" presStyleIdx="1" presStyleCnt="3"/>
      <dgm:spPr/>
      <dgm:extLst>
        <a:ext uri="{E40237B7-FDA0-4F09-8148-C483321AD2D9}">
          <dgm14:cNvPr xmlns:dgm14="http://schemas.microsoft.com/office/drawing/2010/diagram" id="0" name="" descr="Diagrama de un marco de resultados. "/>
        </a:ext>
      </dgm:extLst>
    </dgm:pt>
    <dgm:pt modelId="{9354B7D0-33BD-45E1-B35E-682A6497F6F6}" type="pres">
      <dgm:prSet presAssocID="{75CEE12E-D6FE-48D9-A625-4CDD0C80F2DD}" presName="text3" presStyleLbl="fgAcc3" presStyleIdx="1" presStyleCnt="3">
        <dgm:presLayoutVars>
          <dgm:chPref val="3"/>
        </dgm:presLayoutVars>
      </dgm:prSet>
      <dgm:spPr/>
    </dgm:pt>
    <dgm:pt modelId="{C9EAE729-CD17-4369-BBFE-0EC673A5F3CA}" type="pres">
      <dgm:prSet presAssocID="{75CEE12E-D6FE-48D9-A625-4CDD0C80F2DD}" presName="hierChild4" presStyleCnt="0"/>
      <dgm:spPr/>
    </dgm:pt>
    <dgm:pt modelId="{B62AB537-9681-4634-9766-616826328B08}" type="pres">
      <dgm:prSet presAssocID="{8F2DEF0F-9B43-4B2F-A002-3BFDEF16AC2D}" presName="Name10" presStyleLbl="parChTrans1D2" presStyleIdx="1" presStyleCnt="2"/>
      <dgm:spPr/>
    </dgm:pt>
    <dgm:pt modelId="{A12E33DB-DFCB-4B91-90B4-FB088AFBE280}" type="pres">
      <dgm:prSet presAssocID="{53A0F8BB-C7B0-4669-9689-F400FF9C430F}" presName="hierRoot2" presStyleCnt="0"/>
      <dgm:spPr/>
    </dgm:pt>
    <dgm:pt modelId="{4629D83F-5D78-44A0-BE5B-A8FA86D85BC9}" type="pres">
      <dgm:prSet presAssocID="{53A0F8BB-C7B0-4669-9689-F400FF9C430F}" presName="composite2" presStyleCnt="0"/>
      <dgm:spPr/>
    </dgm:pt>
    <dgm:pt modelId="{19F4975D-2AF8-461F-9D14-3477239927A0}" type="pres">
      <dgm:prSet presAssocID="{53A0F8BB-C7B0-4669-9689-F400FF9C430F}" presName="background2" presStyleLbl="node2" presStyleIdx="1" presStyleCnt="2"/>
      <dgm:spPr/>
    </dgm:pt>
    <dgm:pt modelId="{805F0DC3-212A-42DA-8D73-A96719880F8D}" type="pres">
      <dgm:prSet presAssocID="{53A0F8BB-C7B0-4669-9689-F400FF9C430F}" presName="text2" presStyleLbl="fgAcc2" presStyleIdx="1" presStyleCnt="2">
        <dgm:presLayoutVars>
          <dgm:chPref val="3"/>
        </dgm:presLayoutVars>
      </dgm:prSet>
      <dgm:spPr/>
    </dgm:pt>
    <dgm:pt modelId="{0B2A2E0F-5A7C-4AD5-9CCA-B728E4A1A7EC}" type="pres">
      <dgm:prSet presAssocID="{53A0F8BB-C7B0-4669-9689-F400FF9C430F}" presName="hierChild3" presStyleCnt="0"/>
      <dgm:spPr/>
    </dgm:pt>
    <dgm:pt modelId="{F680013E-AB79-44E1-B7DF-63A9B59D6EE3}" type="pres">
      <dgm:prSet presAssocID="{97AF55D2-2D51-4417-AB8E-BC36BBF2DD71}" presName="Name17" presStyleLbl="parChTrans1D3" presStyleIdx="2" presStyleCnt="3"/>
      <dgm:spPr/>
    </dgm:pt>
    <dgm:pt modelId="{B9D93A29-3088-48A4-912F-A8CDA6A10FC8}" type="pres">
      <dgm:prSet presAssocID="{CF005AB9-6C0D-4637-AA4F-3089B672AB26}" presName="hierRoot3" presStyleCnt="0"/>
      <dgm:spPr/>
    </dgm:pt>
    <dgm:pt modelId="{0186FF60-9925-4487-9ACB-79BE4CD4AA8D}" type="pres">
      <dgm:prSet presAssocID="{CF005AB9-6C0D-4637-AA4F-3089B672AB26}" presName="composite3" presStyleCnt="0"/>
      <dgm:spPr/>
    </dgm:pt>
    <dgm:pt modelId="{AF7ED8DC-40AC-430D-99F9-E980160FE3AA}" type="pres">
      <dgm:prSet presAssocID="{CF005AB9-6C0D-4637-AA4F-3089B672AB26}" presName="background3" presStyleLbl="node3" presStyleIdx="2" presStyleCnt="3"/>
      <dgm:spPr/>
    </dgm:pt>
    <dgm:pt modelId="{FDE183D9-AF29-4045-8482-F4046662F90C}" type="pres">
      <dgm:prSet presAssocID="{CF005AB9-6C0D-4637-AA4F-3089B672AB26}" presName="text3" presStyleLbl="fgAcc3" presStyleIdx="2" presStyleCnt="3">
        <dgm:presLayoutVars>
          <dgm:chPref val="3"/>
        </dgm:presLayoutVars>
      </dgm:prSet>
      <dgm:spPr/>
    </dgm:pt>
    <dgm:pt modelId="{A6D209BD-DB38-4EFD-844E-A6F222C5E305}" type="pres">
      <dgm:prSet presAssocID="{CF005AB9-6C0D-4637-AA4F-3089B672AB26}" presName="hierChild4" presStyleCnt="0"/>
      <dgm:spPr/>
    </dgm:pt>
  </dgm:ptLst>
  <dgm:cxnLst>
    <dgm:cxn modelId="{11E5B516-6C30-4805-8A61-51C2EEFFE1C7}" type="presOf" srcId="{8F2DEF0F-9B43-4B2F-A002-3BFDEF16AC2D}" destId="{B62AB537-9681-4634-9766-616826328B08}" srcOrd="0" destOrd="0" presId="urn:microsoft.com/office/officeart/2005/8/layout/hierarchy1"/>
    <dgm:cxn modelId="{DA1D5519-50F9-4517-BE1A-3D7B8D831B0D}" type="presOf" srcId="{2935C433-44B7-4B5C-9029-88CC9E7BD275}" destId="{E4F74CFC-96CB-4051-AD30-07481A99CFCD}" srcOrd="0" destOrd="0" presId="urn:microsoft.com/office/officeart/2005/8/layout/hierarchy1"/>
    <dgm:cxn modelId="{C984612B-83D0-4121-BC61-A99B81595458}" type="presOf" srcId="{43A40287-3F07-4E55-9996-848C8FEA9B89}" destId="{5EC1F460-BF0C-4064-AD21-188C3008CF70}" srcOrd="0" destOrd="0" presId="urn:microsoft.com/office/officeart/2005/8/layout/hierarchy1"/>
    <dgm:cxn modelId="{C6B9575C-7A02-47E7-AB04-05A867E0B85A}" type="presOf" srcId="{70BE5E97-CBCB-405A-9945-6AB2BB70D261}" destId="{A25B9AD8-4F45-47C8-B4FE-D73445E17B55}" srcOrd="0" destOrd="0" presId="urn:microsoft.com/office/officeart/2005/8/layout/hierarchy1"/>
    <dgm:cxn modelId="{D0B15B5E-A670-47D9-BC1F-09532BF4E8E4}" type="presOf" srcId="{87C141A8-2724-4058-8840-51D68970728E}" destId="{45F4D973-03E3-4C4F-B141-6011EDDC539F}" srcOrd="0" destOrd="0" presId="urn:microsoft.com/office/officeart/2005/8/layout/hierarchy1"/>
    <dgm:cxn modelId="{B5203252-59B9-4892-8CB4-2FF99FDE567A}" type="presOf" srcId="{97AF55D2-2D51-4417-AB8E-BC36BBF2DD71}" destId="{F680013E-AB79-44E1-B7DF-63A9B59D6EE3}" srcOrd="0" destOrd="0" presId="urn:microsoft.com/office/officeart/2005/8/layout/hierarchy1"/>
    <dgm:cxn modelId="{EB721459-F1AD-4259-AD49-511159616774}" srcId="{BC90123A-2B0D-4C7C-82CB-A2660343A8F0}" destId="{53A0F8BB-C7B0-4669-9689-F400FF9C430F}" srcOrd="1" destOrd="0" parTransId="{8F2DEF0F-9B43-4B2F-A002-3BFDEF16AC2D}" sibTransId="{F6E751E5-91E1-48FA-BE00-B74C91EA69EF}"/>
    <dgm:cxn modelId="{F34F0890-3426-43B0-AA19-575CA3677FAA}" type="presOf" srcId="{75CEE12E-D6FE-48D9-A625-4CDD0C80F2DD}" destId="{9354B7D0-33BD-45E1-B35E-682A6497F6F6}" srcOrd="0" destOrd="0" presId="urn:microsoft.com/office/officeart/2005/8/layout/hierarchy1"/>
    <dgm:cxn modelId="{BCC13EB1-DCFA-40C5-BA7F-FA681A392F0D}" type="presOf" srcId="{A908B295-0F17-410C-BD6F-CDA3AEEC9EE5}" destId="{9CEFCB7D-EC0C-4606-813C-07FAD1B0887F}" srcOrd="0" destOrd="0" presId="urn:microsoft.com/office/officeart/2005/8/layout/hierarchy1"/>
    <dgm:cxn modelId="{F59DAEB8-4CF3-4661-99BC-B8AB693B7995}" type="presOf" srcId="{CF005AB9-6C0D-4637-AA4F-3089B672AB26}" destId="{FDE183D9-AF29-4045-8482-F4046662F90C}" srcOrd="0" destOrd="0" presId="urn:microsoft.com/office/officeart/2005/8/layout/hierarchy1"/>
    <dgm:cxn modelId="{E2E749BF-5A14-406F-864C-AE93C738606F}" srcId="{97EDA3C1-7584-49AA-BCAD-C912A9376EC4}" destId="{75CEE12E-D6FE-48D9-A625-4CDD0C80F2DD}" srcOrd="1" destOrd="0" parTransId="{A908B295-0F17-410C-BD6F-CDA3AEEC9EE5}" sibTransId="{334BD5BA-16E9-431B-8618-8554EC7D188C}"/>
    <dgm:cxn modelId="{3B6AB6C3-252A-4FBE-84D0-472D98546E00}" srcId="{97EDA3C1-7584-49AA-BCAD-C912A9376EC4}" destId="{87C141A8-2724-4058-8840-51D68970728E}" srcOrd="0" destOrd="0" parTransId="{43A40287-3F07-4E55-9996-848C8FEA9B89}" sibTransId="{4A8FB0B5-C151-45C2-8BF5-4E1DB5161F5E}"/>
    <dgm:cxn modelId="{C2A27AC4-2DC9-4417-B3FC-DE858E9A9BD0}" type="presOf" srcId="{53A0F8BB-C7B0-4669-9689-F400FF9C430F}" destId="{805F0DC3-212A-42DA-8D73-A96719880F8D}" srcOrd="0" destOrd="0" presId="urn:microsoft.com/office/officeart/2005/8/layout/hierarchy1"/>
    <dgm:cxn modelId="{CFA628C7-B1C1-4372-8663-6BD4613D602D}" type="presOf" srcId="{BC90123A-2B0D-4C7C-82CB-A2660343A8F0}" destId="{95D8BCD9-3E95-426D-A9EC-DA2BD2E5367B}" srcOrd="0" destOrd="0" presId="urn:microsoft.com/office/officeart/2005/8/layout/hierarchy1"/>
    <dgm:cxn modelId="{6F8D71DA-E933-4BE4-899C-96BE78F60A28}" srcId="{70BE5E97-CBCB-405A-9945-6AB2BB70D261}" destId="{BC90123A-2B0D-4C7C-82CB-A2660343A8F0}" srcOrd="0" destOrd="0" parTransId="{BF4161AA-54AC-4645-BF27-F3E7A8E76C7D}" sibTransId="{650AF981-EB23-4AF3-8DF3-9FC470FD3419}"/>
    <dgm:cxn modelId="{C79EA8EB-7D2C-42D9-82CE-328E3FB7CABF}" srcId="{53A0F8BB-C7B0-4669-9689-F400FF9C430F}" destId="{CF005AB9-6C0D-4637-AA4F-3089B672AB26}" srcOrd="0" destOrd="0" parTransId="{97AF55D2-2D51-4417-AB8E-BC36BBF2DD71}" sibTransId="{CF36DC3B-A74F-42C5-83A6-B25153CEFBFC}"/>
    <dgm:cxn modelId="{6D70D6F4-6A50-4A3F-8C67-810E385CE87A}" srcId="{BC90123A-2B0D-4C7C-82CB-A2660343A8F0}" destId="{97EDA3C1-7584-49AA-BCAD-C912A9376EC4}" srcOrd="0" destOrd="0" parTransId="{2935C433-44B7-4B5C-9029-88CC9E7BD275}" sibTransId="{4BD1AE0F-1B17-4777-AAF8-21C09EB970E7}"/>
    <dgm:cxn modelId="{B6975DF5-4CA5-4EF0-8EF4-EA1B7173DA2D}" type="presOf" srcId="{97EDA3C1-7584-49AA-BCAD-C912A9376EC4}" destId="{64C11FC3-035A-4630-9EFD-594E1DE83890}" srcOrd="0" destOrd="0" presId="urn:microsoft.com/office/officeart/2005/8/layout/hierarchy1"/>
    <dgm:cxn modelId="{6E8F9A9B-0330-4F70-BEDA-D2693DD55F01}" type="presParOf" srcId="{A25B9AD8-4F45-47C8-B4FE-D73445E17B55}" destId="{147FDE75-CF78-4C5A-B1B0-A39D12D7C71B}" srcOrd="0" destOrd="0" presId="urn:microsoft.com/office/officeart/2005/8/layout/hierarchy1"/>
    <dgm:cxn modelId="{42BAD37F-DF4F-4448-A61A-CA4369D8F305}" type="presParOf" srcId="{147FDE75-CF78-4C5A-B1B0-A39D12D7C71B}" destId="{C2F460FE-91EB-422B-96FD-13CC517906FD}" srcOrd="0" destOrd="0" presId="urn:microsoft.com/office/officeart/2005/8/layout/hierarchy1"/>
    <dgm:cxn modelId="{78739F08-F634-46EE-BC6C-43DAE1C02F8A}" type="presParOf" srcId="{C2F460FE-91EB-422B-96FD-13CC517906FD}" destId="{B97F65C4-4E67-4698-9789-724D286FE025}" srcOrd="0" destOrd="0" presId="urn:microsoft.com/office/officeart/2005/8/layout/hierarchy1"/>
    <dgm:cxn modelId="{B7CB782C-A1AB-454E-BDD4-E19876E904E2}" type="presParOf" srcId="{C2F460FE-91EB-422B-96FD-13CC517906FD}" destId="{95D8BCD9-3E95-426D-A9EC-DA2BD2E5367B}" srcOrd="1" destOrd="0" presId="urn:microsoft.com/office/officeart/2005/8/layout/hierarchy1"/>
    <dgm:cxn modelId="{3689BFA4-CF3D-438B-9DFD-D3E8CFB6CB15}" type="presParOf" srcId="{147FDE75-CF78-4C5A-B1B0-A39D12D7C71B}" destId="{8A39F63C-4F63-40B5-B6F7-F85DC61D920F}" srcOrd="1" destOrd="0" presId="urn:microsoft.com/office/officeart/2005/8/layout/hierarchy1"/>
    <dgm:cxn modelId="{084A3A1E-C4CC-4651-B64B-237FCC2B4216}" type="presParOf" srcId="{8A39F63C-4F63-40B5-B6F7-F85DC61D920F}" destId="{E4F74CFC-96CB-4051-AD30-07481A99CFCD}" srcOrd="0" destOrd="0" presId="urn:microsoft.com/office/officeart/2005/8/layout/hierarchy1"/>
    <dgm:cxn modelId="{63152F5B-5BD7-4B0A-A5B0-042535894AD9}" type="presParOf" srcId="{8A39F63C-4F63-40B5-B6F7-F85DC61D920F}" destId="{E55A5575-C1C5-4EE8-A67D-BF1A57B25FAD}" srcOrd="1" destOrd="0" presId="urn:microsoft.com/office/officeart/2005/8/layout/hierarchy1"/>
    <dgm:cxn modelId="{E1D36E66-4822-4750-8C28-0CF249F4B3B7}" type="presParOf" srcId="{E55A5575-C1C5-4EE8-A67D-BF1A57B25FAD}" destId="{0FF1F233-AD45-4AC9-8658-A4AEBF196BC5}" srcOrd="0" destOrd="0" presId="urn:microsoft.com/office/officeart/2005/8/layout/hierarchy1"/>
    <dgm:cxn modelId="{F966F362-9FF5-455D-8742-BE0A5E71108B}" type="presParOf" srcId="{0FF1F233-AD45-4AC9-8658-A4AEBF196BC5}" destId="{6F7B2166-7C6A-4C99-988D-8F4498B8098A}" srcOrd="0" destOrd="0" presId="urn:microsoft.com/office/officeart/2005/8/layout/hierarchy1"/>
    <dgm:cxn modelId="{EEB2CFE9-0BB9-4346-B408-5C2D7664B1AD}" type="presParOf" srcId="{0FF1F233-AD45-4AC9-8658-A4AEBF196BC5}" destId="{64C11FC3-035A-4630-9EFD-594E1DE83890}" srcOrd="1" destOrd="0" presId="urn:microsoft.com/office/officeart/2005/8/layout/hierarchy1"/>
    <dgm:cxn modelId="{5870035A-6815-4E85-BA7C-93649F828271}" type="presParOf" srcId="{E55A5575-C1C5-4EE8-A67D-BF1A57B25FAD}" destId="{52283E5F-E41C-4CB6-BDC9-3299ECA8BFB6}" srcOrd="1" destOrd="0" presId="urn:microsoft.com/office/officeart/2005/8/layout/hierarchy1"/>
    <dgm:cxn modelId="{79A2429F-BF20-4EBC-9D6A-37DF9D805CEC}" type="presParOf" srcId="{52283E5F-E41C-4CB6-BDC9-3299ECA8BFB6}" destId="{5EC1F460-BF0C-4064-AD21-188C3008CF70}" srcOrd="0" destOrd="0" presId="urn:microsoft.com/office/officeart/2005/8/layout/hierarchy1"/>
    <dgm:cxn modelId="{4F70791A-F0A2-4908-A4F4-6F699C9ED283}" type="presParOf" srcId="{52283E5F-E41C-4CB6-BDC9-3299ECA8BFB6}" destId="{294C7215-A792-49C6-B1C0-EF940219336C}" srcOrd="1" destOrd="0" presId="urn:microsoft.com/office/officeart/2005/8/layout/hierarchy1"/>
    <dgm:cxn modelId="{C30A3451-0996-4375-9CCB-75D726CA8E2E}" type="presParOf" srcId="{294C7215-A792-49C6-B1C0-EF940219336C}" destId="{E5AA6D86-EE26-4E03-A9CD-D3116CCE4465}" srcOrd="0" destOrd="0" presId="urn:microsoft.com/office/officeart/2005/8/layout/hierarchy1"/>
    <dgm:cxn modelId="{9C53C19A-61CD-457F-A50F-193284D5A406}" type="presParOf" srcId="{E5AA6D86-EE26-4E03-A9CD-D3116CCE4465}" destId="{2A9685C7-E46B-4594-A24B-866018675FA4}" srcOrd="0" destOrd="0" presId="urn:microsoft.com/office/officeart/2005/8/layout/hierarchy1"/>
    <dgm:cxn modelId="{B2C16612-FF4E-4592-8A3E-A0052FCBAFFD}" type="presParOf" srcId="{E5AA6D86-EE26-4E03-A9CD-D3116CCE4465}" destId="{45F4D973-03E3-4C4F-B141-6011EDDC539F}" srcOrd="1" destOrd="0" presId="urn:microsoft.com/office/officeart/2005/8/layout/hierarchy1"/>
    <dgm:cxn modelId="{06DEEF82-1590-4E02-8B3A-B2006AE814FA}" type="presParOf" srcId="{294C7215-A792-49C6-B1C0-EF940219336C}" destId="{F470DF31-620F-472E-803A-04966D6AA75B}" srcOrd="1" destOrd="0" presId="urn:microsoft.com/office/officeart/2005/8/layout/hierarchy1"/>
    <dgm:cxn modelId="{6628BB8E-EA05-4FCA-B3F8-4AAEDDAC971B}" type="presParOf" srcId="{52283E5F-E41C-4CB6-BDC9-3299ECA8BFB6}" destId="{9CEFCB7D-EC0C-4606-813C-07FAD1B0887F}" srcOrd="2" destOrd="0" presId="urn:microsoft.com/office/officeart/2005/8/layout/hierarchy1"/>
    <dgm:cxn modelId="{A1633A31-8318-453E-878F-76C730FBDE9F}" type="presParOf" srcId="{52283E5F-E41C-4CB6-BDC9-3299ECA8BFB6}" destId="{755443CF-371F-4A6F-B751-F19F0BED1EEA}" srcOrd="3" destOrd="0" presId="urn:microsoft.com/office/officeart/2005/8/layout/hierarchy1"/>
    <dgm:cxn modelId="{6F24D9B4-7377-4A9E-91F8-AA8F0B7B8ED5}" type="presParOf" srcId="{755443CF-371F-4A6F-B751-F19F0BED1EEA}" destId="{345B2008-E93F-4DF8-B49E-FBF8FF113FE4}" srcOrd="0" destOrd="0" presId="urn:microsoft.com/office/officeart/2005/8/layout/hierarchy1"/>
    <dgm:cxn modelId="{D9855DE8-C8C4-48E3-808B-7EDE047CC392}" type="presParOf" srcId="{345B2008-E93F-4DF8-B49E-FBF8FF113FE4}" destId="{0ABD8056-4C4D-4788-A62D-E060EDE76617}" srcOrd="0" destOrd="0" presId="urn:microsoft.com/office/officeart/2005/8/layout/hierarchy1"/>
    <dgm:cxn modelId="{91BC7AE2-3F16-46BD-A79E-C71C5DDBFD87}" type="presParOf" srcId="{345B2008-E93F-4DF8-B49E-FBF8FF113FE4}" destId="{9354B7D0-33BD-45E1-B35E-682A6497F6F6}" srcOrd="1" destOrd="0" presId="urn:microsoft.com/office/officeart/2005/8/layout/hierarchy1"/>
    <dgm:cxn modelId="{EA7F34E6-8439-44E9-B178-3E86DAA779ED}" type="presParOf" srcId="{755443CF-371F-4A6F-B751-F19F0BED1EEA}" destId="{C9EAE729-CD17-4369-BBFE-0EC673A5F3CA}" srcOrd="1" destOrd="0" presId="urn:microsoft.com/office/officeart/2005/8/layout/hierarchy1"/>
    <dgm:cxn modelId="{ADA08630-E352-4B4C-BD64-F2D1EDD76D7D}" type="presParOf" srcId="{8A39F63C-4F63-40B5-B6F7-F85DC61D920F}" destId="{B62AB537-9681-4634-9766-616826328B08}" srcOrd="2" destOrd="0" presId="urn:microsoft.com/office/officeart/2005/8/layout/hierarchy1"/>
    <dgm:cxn modelId="{A85E6E1D-8EB4-40FF-9CB7-9567D83A7A56}" type="presParOf" srcId="{8A39F63C-4F63-40B5-B6F7-F85DC61D920F}" destId="{A12E33DB-DFCB-4B91-90B4-FB088AFBE280}" srcOrd="3" destOrd="0" presId="urn:microsoft.com/office/officeart/2005/8/layout/hierarchy1"/>
    <dgm:cxn modelId="{FEE4DEC1-B576-4078-8C5A-AD059726C8B7}" type="presParOf" srcId="{A12E33DB-DFCB-4B91-90B4-FB088AFBE280}" destId="{4629D83F-5D78-44A0-BE5B-A8FA86D85BC9}" srcOrd="0" destOrd="0" presId="urn:microsoft.com/office/officeart/2005/8/layout/hierarchy1"/>
    <dgm:cxn modelId="{A3555D23-606B-40F1-A5FF-C9D7A4AB4FB3}" type="presParOf" srcId="{4629D83F-5D78-44A0-BE5B-A8FA86D85BC9}" destId="{19F4975D-2AF8-461F-9D14-3477239927A0}" srcOrd="0" destOrd="0" presId="urn:microsoft.com/office/officeart/2005/8/layout/hierarchy1"/>
    <dgm:cxn modelId="{F526EB9D-0CA2-4587-A730-D796FF5439FB}" type="presParOf" srcId="{4629D83F-5D78-44A0-BE5B-A8FA86D85BC9}" destId="{805F0DC3-212A-42DA-8D73-A96719880F8D}" srcOrd="1" destOrd="0" presId="urn:microsoft.com/office/officeart/2005/8/layout/hierarchy1"/>
    <dgm:cxn modelId="{68A73F0A-E8FA-4FFB-A172-F5B431F258EC}" type="presParOf" srcId="{A12E33DB-DFCB-4B91-90B4-FB088AFBE280}" destId="{0B2A2E0F-5A7C-4AD5-9CCA-B728E4A1A7EC}" srcOrd="1" destOrd="0" presId="urn:microsoft.com/office/officeart/2005/8/layout/hierarchy1"/>
    <dgm:cxn modelId="{E3F4D267-32BE-4AB4-A0B1-A521A8C1FAB2}" type="presParOf" srcId="{0B2A2E0F-5A7C-4AD5-9CCA-B728E4A1A7EC}" destId="{F680013E-AB79-44E1-B7DF-63A9B59D6EE3}" srcOrd="0" destOrd="0" presId="urn:microsoft.com/office/officeart/2005/8/layout/hierarchy1"/>
    <dgm:cxn modelId="{A64B5C70-4D8F-4DB1-80B8-C6D6AED826EB}" type="presParOf" srcId="{0B2A2E0F-5A7C-4AD5-9CCA-B728E4A1A7EC}" destId="{B9D93A29-3088-48A4-912F-A8CDA6A10FC8}" srcOrd="1" destOrd="0" presId="urn:microsoft.com/office/officeart/2005/8/layout/hierarchy1"/>
    <dgm:cxn modelId="{67380675-5CC4-4F40-9A3A-72C37A424190}" type="presParOf" srcId="{B9D93A29-3088-48A4-912F-A8CDA6A10FC8}" destId="{0186FF60-9925-4487-9ACB-79BE4CD4AA8D}" srcOrd="0" destOrd="0" presId="urn:microsoft.com/office/officeart/2005/8/layout/hierarchy1"/>
    <dgm:cxn modelId="{9ADCC7AF-548E-475B-A798-85FDF371BE58}" type="presParOf" srcId="{0186FF60-9925-4487-9ACB-79BE4CD4AA8D}" destId="{AF7ED8DC-40AC-430D-99F9-E980160FE3AA}" srcOrd="0" destOrd="0" presId="urn:microsoft.com/office/officeart/2005/8/layout/hierarchy1"/>
    <dgm:cxn modelId="{1734945A-12C9-4BBF-BBAB-B153BC25ECB9}" type="presParOf" srcId="{0186FF60-9925-4487-9ACB-79BE4CD4AA8D}" destId="{FDE183D9-AF29-4045-8482-F4046662F90C}" srcOrd="1" destOrd="0" presId="urn:microsoft.com/office/officeart/2005/8/layout/hierarchy1"/>
    <dgm:cxn modelId="{D7D6FAD3-1B57-452C-A9B0-E6EA184B51A5}" type="presParOf" srcId="{B9D93A29-3088-48A4-912F-A8CDA6A10FC8}" destId="{A6D209BD-DB38-4EFD-844E-A6F222C5E30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3FAA5-724D-435F-A15C-6DC3D75B83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C7DA27A-AD9C-4197-906E-9FA1DA7E22CE}">
      <dgm:prSet/>
      <dgm:spPr/>
      <dgm:t>
        <a:bodyPr/>
        <a:lstStyle/>
        <a:p>
          <a:r>
            <a:rPr lang="es-CO" b="1" noProof="0" dirty="0"/>
            <a:t>Paso 1: Arranque del </a:t>
          </a:r>
          <a:r>
            <a:rPr lang="en-US" b="1" noProof="0" dirty="0"/>
            <a:t>CMEP</a:t>
          </a:r>
          <a:endParaRPr lang="es-CO" noProof="0" dirty="0"/>
        </a:p>
      </dgm:t>
      <dgm:extLst>
        <a:ext uri="{E40237B7-FDA0-4F09-8148-C483321AD2D9}">
          <dgm14:cNvPr xmlns:dgm14="http://schemas.microsoft.com/office/drawing/2010/diagram" id="0" name="" descr="Paso 1: Arranque del CMEP&#10;&#10;"/>
        </a:ext>
      </dgm:extLst>
    </dgm:pt>
    <dgm:pt modelId="{E4997A77-6BA0-4933-B622-4492509BB96F}" type="parTrans" cxnId="{804B17F2-3D18-4A2B-ADCB-CA06B8799BBA}">
      <dgm:prSet/>
      <dgm:spPr/>
      <dgm:t>
        <a:bodyPr/>
        <a:lstStyle/>
        <a:p>
          <a:endParaRPr lang="en-US"/>
        </a:p>
      </dgm:t>
    </dgm:pt>
    <dgm:pt modelId="{3A725A28-A7E7-4AF5-8962-F97AE0FF5D9A}" type="sibTrans" cxnId="{804B17F2-3D18-4A2B-ADCB-CA06B8799BBA}">
      <dgm:prSet/>
      <dgm:spPr/>
      <dgm:t>
        <a:bodyPr/>
        <a:lstStyle/>
        <a:p>
          <a:endParaRPr lang="en-US"/>
        </a:p>
      </dgm:t>
    </dgm:pt>
    <dgm:pt modelId="{66184CE0-9EC5-4B7C-980A-574FEFB33A9F}">
      <dgm:prSet/>
      <dgm:spPr/>
      <dgm:t>
        <a:bodyPr/>
        <a:lstStyle/>
        <a:p>
          <a:r>
            <a:rPr lang="es-CO" b="1" noProof="0" dirty="0"/>
            <a:t>Paso 2: Perfeccionamiento de la Teoría del Cambio</a:t>
          </a:r>
          <a:endParaRPr lang="es-CO" noProof="0" dirty="0"/>
        </a:p>
      </dgm:t>
      <dgm:extLst>
        <a:ext uri="{E40237B7-FDA0-4F09-8148-C483321AD2D9}">
          <dgm14:cNvPr xmlns:dgm14="http://schemas.microsoft.com/office/drawing/2010/diagram" id="0" name="" descr="Paso 2: Perfeccionamiento de la Teoría del Cambio&#10;"/>
        </a:ext>
      </dgm:extLst>
    </dgm:pt>
    <dgm:pt modelId="{1C64B089-5315-4BEA-8A97-350B0665AF5F}" type="parTrans" cxnId="{F03CF569-74B5-4509-866A-7B8DAE6DCE04}">
      <dgm:prSet/>
      <dgm:spPr/>
      <dgm:t>
        <a:bodyPr/>
        <a:lstStyle/>
        <a:p>
          <a:endParaRPr lang="en-US"/>
        </a:p>
      </dgm:t>
    </dgm:pt>
    <dgm:pt modelId="{9C62E9B4-46EE-45A1-8B5B-07B6AA263CFD}" type="sibTrans" cxnId="{F03CF569-74B5-4509-866A-7B8DAE6DCE04}">
      <dgm:prSet/>
      <dgm:spPr/>
      <dgm:t>
        <a:bodyPr/>
        <a:lstStyle/>
        <a:p>
          <a:endParaRPr lang="en-US"/>
        </a:p>
      </dgm:t>
    </dgm:pt>
    <dgm:pt modelId="{C1077BCE-8FEE-4EB8-99FD-11C581534B61}">
      <dgm:prSet/>
      <dgm:spPr/>
      <dgm:t>
        <a:bodyPr/>
        <a:lstStyle/>
        <a:p>
          <a:pPr>
            <a:buNone/>
          </a:pPr>
          <a:r>
            <a:rPr lang="es-CO" noProof="0" dirty="0"/>
            <a:t>ILAB colabora con el donatario para perfeccionar:</a:t>
          </a:r>
        </a:p>
      </dgm:t>
      <dgm:extLst>
        <a:ext uri="{E40237B7-FDA0-4F09-8148-C483321AD2D9}">
          <dgm14:cNvPr xmlns:dgm14="http://schemas.microsoft.com/office/drawing/2010/diagram" id="0" name="" descr="ILAB colabora con el donatario para perfeccionar:&#10; Marco de resultados (visual)&#10; Teoría del cambio (narrativa),&#10; Planificación de actividades, &#10; Hipótesis centrales de la propuesta. &#10;El donatario lleva a cabo sesiones de trabajo con ILAB y partes interesadas clave para perfeccionar los componentes del CMEP&#10;"/>
        </a:ext>
      </dgm:extLst>
    </dgm:pt>
    <dgm:pt modelId="{055BBB7E-BC31-4A0D-B0E4-AB3DDDCDA8F5}" type="parTrans" cxnId="{5BA520D4-023A-4D9D-BBAE-82186533FF3C}">
      <dgm:prSet/>
      <dgm:spPr/>
      <dgm:t>
        <a:bodyPr/>
        <a:lstStyle/>
        <a:p>
          <a:endParaRPr lang="en-US"/>
        </a:p>
      </dgm:t>
    </dgm:pt>
    <dgm:pt modelId="{1B1F9551-0244-433A-8365-6AD514738122}" type="sibTrans" cxnId="{5BA520D4-023A-4D9D-BBAE-82186533FF3C}">
      <dgm:prSet/>
      <dgm:spPr/>
      <dgm:t>
        <a:bodyPr/>
        <a:lstStyle/>
        <a:p>
          <a:endParaRPr lang="en-US"/>
        </a:p>
      </dgm:t>
    </dgm:pt>
    <dgm:pt modelId="{DB6F581F-51ED-4A55-8ACC-851735AE6089}">
      <dgm:prSet/>
      <dgm:spPr/>
      <dgm:t>
        <a:bodyPr/>
        <a:lstStyle/>
        <a:p>
          <a:r>
            <a:rPr lang="es-CO" noProof="0" dirty="0"/>
            <a:t>Marco de resultados (visual)</a:t>
          </a:r>
        </a:p>
      </dgm:t>
    </dgm:pt>
    <dgm:pt modelId="{F95B1168-1FC9-4128-BE07-02F5B415C68C}" type="parTrans" cxnId="{FC70FCDA-F023-4455-A07F-6CE1C7386FA3}">
      <dgm:prSet/>
      <dgm:spPr/>
      <dgm:t>
        <a:bodyPr/>
        <a:lstStyle/>
        <a:p>
          <a:endParaRPr lang="en-US"/>
        </a:p>
      </dgm:t>
    </dgm:pt>
    <dgm:pt modelId="{1FDD77AE-391A-456B-99E7-3B29555552FA}" type="sibTrans" cxnId="{FC70FCDA-F023-4455-A07F-6CE1C7386FA3}">
      <dgm:prSet/>
      <dgm:spPr/>
      <dgm:t>
        <a:bodyPr/>
        <a:lstStyle/>
        <a:p>
          <a:endParaRPr lang="en-US"/>
        </a:p>
      </dgm:t>
    </dgm:pt>
    <dgm:pt modelId="{986ACAA3-FCC5-4E3C-951F-74DC4B3BEF0E}">
      <dgm:prSet/>
      <dgm:spPr/>
      <dgm:t>
        <a:bodyPr/>
        <a:lstStyle/>
        <a:p>
          <a:r>
            <a:rPr lang="es-CO" noProof="0" dirty="0"/>
            <a:t>Teoría del cambio (narrativa),</a:t>
          </a:r>
        </a:p>
      </dgm:t>
    </dgm:pt>
    <dgm:pt modelId="{C7AF676F-035F-4C88-A816-AEEA215AC494}" type="parTrans" cxnId="{30A41D49-19F5-4BF7-BD0D-54AE3510A621}">
      <dgm:prSet/>
      <dgm:spPr/>
      <dgm:t>
        <a:bodyPr/>
        <a:lstStyle/>
        <a:p>
          <a:endParaRPr lang="en-US"/>
        </a:p>
      </dgm:t>
    </dgm:pt>
    <dgm:pt modelId="{5B80FC88-3073-4FDB-A9C8-9363BADE4888}" type="sibTrans" cxnId="{30A41D49-19F5-4BF7-BD0D-54AE3510A621}">
      <dgm:prSet/>
      <dgm:spPr/>
      <dgm:t>
        <a:bodyPr/>
        <a:lstStyle/>
        <a:p>
          <a:endParaRPr lang="en-US"/>
        </a:p>
      </dgm:t>
    </dgm:pt>
    <dgm:pt modelId="{7C0ACFAD-6080-43E0-A87D-6A293D2D922F}">
      <dgm:prSet/>
      <dgm:spPr/>
      <dgm:t>
        <a:bodyPr/>
        <a:lstStyle/>
        <a:p>
          <a:r>
            <a:rPr lang="es-CO" noProof="0" dirty="0"/>
            <a:t>Planificación de actividades, </a:t>
          </a:r>
        </a:p>
      </dgm:t>
    </dgm:pt>
    <dgm:pt modelId="{8508042E-8DFB-41C1-8E1E-469BE9D8132E}" type="parTrans" cxnId="{8297EC62-8770-427F-B689-03229445B56F}">
      <dgm:prSet/>
      <dgm:spPr/>
      <dgm:t>
        <a:bodyPr/>
        <a:lstStyle/>
        <a:p>
          <a:endParaRPr lang="en-US"/>
        </a:p>
      </dgm:t>
    </dgm:pt>
    <dgm:pt modelId="{0DD627B0-32B3-426B-B999-DBC55A6F6A21}" type="sibTrans" cxnId="{8297EC62-8770-427F-B689-03229445B56F}">
      <dgm:prSet/>
      <dgm:spPr/>
      <dgm:t>
        <a:bodyPr/>
        <a:lstStyle/>
        <a:p>
          <a:endParaRPr lang="en-US"/>
        </a:p>
      </dgm:t>
    </dgm:pt>
    <dgm:pt modelId="{CA7BC389-1757-4ADA-B5CB-1C0C7D197D1E}">
      <dgm:prSet/>
      <dgm:spPr/>
      <dgm:t>
        <a:bodyPr/>
        <a:lstStyle/>
        <a:p>
          <a:r>
            <a:rPr lang="es-CO" noProof="0" dirty="0"/>
            <a:t>Hipótesis centrales de la propuesta. </a:t>
          </a:r>
        </a:p>
      </dgm:t>
    </dgm:pt>
    <dgm:pt modelId="{405222C0-C9FB-4222-B4C0-8D8A6820B76D}" type="parTrans" cxnId="{42A6E30E-D7E0-4013-B69B-328339418EC7}">
      <dgm:prSet/>
      <dgm:spPr/>
      <dgm:t>
        <a:bodyPr/>
        <a:lstStyle/>
        <a:p>
          <a:endParaRPr lang="en-US"/>
        </a:p>
      </dgm:t>
    </dgm:pt>
    <dgm:pt modelId="{FDFD8B10-8E8E-4F45-9E69-4ADC3D1D40A5}" type="sibTrans" cxnId="{42A6E30E-D7E0-4013-B69B-328339418EC7}">
      <dgm:prSet/>
      <dgm:spPr/>
      <dgm:t>
        <a:bodyPr/>
        <a:lstStyle/>
        <a:p>
          <a:endParaRPr lang="en-US"/>
        </a:p>
      </dgm:t>
    </dgm:pt>
    <dgm:pt modelId="{179C5128-CE23-47B6-BA72-3C067248461F}">
      <dgm:prSet custT="1"/>
      <dgm:spPr/>
      <dgm:t>
        <a:bodyPr/>
        <a:lstStyle/>
        <a:p>
          <a:r>
            <a:rPr lang="es-CO" sz="2400" dirty="0"/>
            <a:t>ILAB lleva a cabo reuniones de introducción y planificación con el donatario</a:t>
          </a:r>
          <a:endParaRPr lang="en-US" sz="2400" dirty="0"/>
        </a:p>
      </dgm:t>
      <dgm:extLst>
        <a:ext uri="{E40237B7-FDA0-4F09-8148-C483321AD2D9}">
          <dgm14:cNvPr xmlns:dgm14="http://schemas.microsoft.com/office/drawing/2010/diagram" id="0" name="" descr="ILAB lleva a cabo reuniones de introducción y planificación con el donatario&#10;ILAB comparte materiales y recursos de capacitación relacionados al seguimiento y la evaluación&#10;El donatario asiste a las juntas de orientación&#10;"/>
        </a:ext>
      </dgm:extLst>
    </dgm:pt>
    <dgm:pt modelId="{00373268-249D-45FB-9390-30A15A6999D0}" type="parTrans" cxnId="{A74EC63E-4539-474A-877C-83F472B50252}">
      <dgm:prSet/>
      <dgm:spPr/>
      <dgm:t>
        <a:bodyPr/>
        <a:lstStyle/>
        <a:p>
          <a:endParaRPr lang="en-US"/>
        </a:p>
      </dgm:t>
    </dgm:pt>
    <dgm:pt modelId="{96BC22A8-2632-4C31-A9B1-55B86974E17D}" type="sibTrans" cxnId="{A74EC63E-4539-474A-877C-83F472B50252}">
      <dgm:prSet/>
      <dgm:spPr/>
      <dgm:t>
        <a:bodyPr/>
        <a:lstStyle/>
        <a:p>
          <a:endParaRPr lang="en-US"/>
        </a:p>
      </dgm:t>
    </dgm:pt>
    <dgm:pt modelId="{E4C05087-27E0-44A0-856A-3CA86ACEFE14}">
      <dgm:prSet custT="1"/>
      <dgm:spPr/>
      <dgm:t>
        <a:bodyPr/>
        <a:lstStyle/>
        <a:p>
          <a:r>
            <a:rPr lang="es-CO" sz="2400" dirty="0"/>
            <a:t>ILAB comparte materiales y recursos de capacitación relacionados al seguimiento y la evaluación</a:t>
          </a:r>
          <a:endParaRPr lang="en-US" sz="2400" dirty="0"/>
        </a:p>
      </dgm:t>
    </dgm:pt>
    <dgm:pt modelId="{150DBE36-0400-41C9-A383-C4A8E44F123D}" type="parTrans" cxnId="{566E0012-EFB3-4FD7-864C-3802A090C3AD}">
      <dgm:prSet/>
      <dgm:spPr/>
      <dgm:t>
        <a:bodyPr/>
        <a:lstStyle/>
        <a:p>
          <a:endParaRPr lang="en-US"/>
        </a:p>
      </dgm:t>
    </dgm:pt>
    <dgm:pt modelId="{F7E2D2CE-2C9F-4609-AC2C-F490B1BDA994}" type="sibTrans" cxnId="{566E0012-EFB3-4FD7-864C-3802A090C3AD}">
      <dgm:prSet/>
      <dgm:spPr/>
      <dgm:t>
        <a:bodyPr/>
        <a:lstStyle/>
        <a:p>
          <a:endParaRPr lang="en-US"/>
        </a:p>
      </dgm:t>
    </dgm:pt>
    <dgm:pt modelId="{EED2D954-E587-4AC6-9155-E142F6A4A6FE}">
      <dgm:prSet custT="1"/>
      <dgm:spPr/>
      <dgm:t>
        <a:bodyPr/>
        <a:lstStyle/>
        <a:p>
          <a:r>
            <a:rPr lang="es-CO" sz="2400" dirty="0"/>
            <a:t>El donatario asiste a las juntas de orientación</a:t>
          </a:r>
          <a:endParaRPr lang="en-US" sz="2400" dirty="0"/>
        </a:p>
      </dgm:t>
    </dgm:pt>
    <dgm:pt modelId="{C8E79743-E148-4D0D-8AD1-2F422AAFE07F}" type="parTrans" cxnId="{30E170EC-3102-4FA4-B1BF-3EE0EDBB0B14}">
      <dgm:prSet/>
      <dgm:spPr/>
      <dgm:t>
        <a:bodyPr/>
        <a:lstStyle/>
        <a:p>
          <a:endParaRPr lang="en-US"/>
        </a:p>
      </dgm:t>
    </dgm:pt>
    <dgm:pt modelId="{64AFB277-A3EA-4F2D-9EC7-C29F9009E304}" type="sibTrans" cxnId="{30E170EC-3102-4FA4-B1BF-3EE0EDBB0B14}">
      <dgm:prSet/>
      <dgm:spPr/>
      <dgm:t>
        <a:bodyPr/>
        <a:lstStyle/>
        <a:p>
          <a:endParaRPr lang="en-US"/>
        </a:p>
      </dgm:t>
    </dgm:pt>
    <dgm:pt modelId="{FCB51335-4D3F-4829-A9EC-5E6FC6F2F058}">
      <dgm:prSet/>
      <dgm:spPr/>
      <dgm:t>
        <a:bodyPr/>
        <a:lstStyle/>
        <a:p>
          <a:r>
            <a:rPr lang="es-CO" noProof="0" dirty="0"/>
            <a:t>El donatario lleva a cabo sesiones de trabajo con ILAB y partes interesadas clave para perfeccionar los componentes del </a:t>
          </a:r>
          <a:r>
            <a:rPr lang="en-US" noProof="0" dirty="0"/>
            <a:t>CMEP</a:t>
          </a:r>
          <a:endParaRPr lang="es-CO" noProof="0" dirty="0"/>
        </a:p>
      </dgm:t>
    </dgm:pt>
    <dgm:pt modelId="{AA32A1D1-2953-4AED-8DEB-3780AAF76EA3}" type="parTrans" cxnId="{A8374C29-BF29-45DB-9B09-90FAC38B771D}">
      <dgm:prSet/>
      <dgm:spPr/>
      <dgm:t>
        <a:bodyPr/>
        <a:lstStyle/>
        <a:p>
          <a:endParaRPr lang="en-US"/>
        </a:p>
      </dgm:t>
    </dgm:pt>
    <dgm:pt modelId="{70A9213C-38B9-4313-982B-538E47EE7615}" type="sibTrans" cxnId="{A8374C29-BF29-45DB-9B09-90FAC38B771D}">
      <dgm:prSet/>
      <dgm:spPr/>
      <dgm:t>
        <a:bodyPr/>
        <a:lstStyle/>
        <a:p>
          <a:endParaRPr lang="en-US"/>
        </a:p>
      </dgm:t>
    </dgm:pt>
    <dgm:pt modelId="{5112ABC9-049F-4BCE-A9BD-5771E7E334B4}" type="pres">
      <dgm:prSet presAssocID="{2BB3FAA5-724D-435F-A15C-6DC3D75B8340}" presName="Name0" presStyleCnt="0">
        <dgm:presLayoutVars>
          <dgm:dir/>
          <dgm:animLvl val="lvl"/>
          <dgm:resizeHandles val="exact"/>
        </dgm:presLayoutVars>
      </dgm:prSet>
      <dgm:spPr/>
    </dgm:pt>
    <dgm:pt modelId="{7CA9D2FF-66B4-4EA8-8A95-CEEB191BA8CA}" type="pres">
      <dgm:prSet presAssocID="{EC7DA27A-AD9C-4197-906E-9FA1DA7E22CE}" presName="composite" presStyleCnt="0"/>
      <dgm:spPr/>
    </dgm:pt>
    <dgm:pt modelId="{46486454-EFCC-4E92-820A-DE15838D53E3}" type="pres">
      <dgm:prSet presAssocID="{EC7DA27A-AD9C-4197-906E-9FA1DA7E22CE}" presName="parTx" presStyleLbl="alignNode1" presStyleIdx="0" presStyleCnt="2">
        <dgm:presLayoutVars>
          <dgm:chMax val="0"/>
          <dgm:chPref val="0"/>
          <dgm:bulletEnabled val="1"/>
        </dgm:presLayoutVars>
      </dgm:prSet>
      <dgm:spPr/>
    </dgm:pt>
    <dgm:pt modelId="{1676E27A-0C2E-41D4-9000-CE407EA33053}" type="pres">
      <dgm:prSet presAssocID="{EC7DA27A-AD9C-4197-906E-9FA1DA7E22CE}" presName="desTx" presStyleLbl="alignAccFollowNode1" presStyleIdx="0" presStyleCnt="2">
        <dgm:presLayoutVars>
          <dgm:bulletEnabled val="1"/>
        </dgm:presLayoutVars>
      </dgm:prSet>
      <dgm:spPr/>
    </dgm:pt>
    <dgm:pt modelId="{9521FDF9-DDA7-45CA-ABA0-D78E0A0CE0F6}" type="pres">
      <dgm:prSet presAssocID="{3A725A28-A7E7-4AF5-8962-F97AE0FF5D9A}" presName="space" presStyleCnt="0"/>
      <dgm:spPr/>
    </dgm:pt>
    <dgm:pt modelId="{DE7C5E96-B499-45E1-A9C9-33CA438C2DAE}" type="pres">
      <dgm:prSet presAssocID="{66184CE0-9EC5-4B7C-980A-574FEFB33A9F}" presName="composite" presStyleCnt="0"/>
      <dgm:spPr/>
    </dgm:pt>
    <dgm:pt modelId="{A6A2FC39-369E-4395-A478-0D714FAE1706}" type="pres">
      <dgm:prSet presAssocID="{66184CE0-9EC5-4B7C-980A-574FEFB33A9F}" presName="parTx" presStyleLbl="alignNode1" presStyleIdx="1" presStyleCnt="2">
        <dgm:presLayoutVars>
          <dgm:chMax val="0"/>
          <dgm:chPref val="0"/>
          <dgm:bulletEnabled val="1"/>
        </dgm:presLayoutVars>
      </dgm:prSet>
      <dgm:spPr/>
    </dgm:pt>
    <dgm:pt modelId="{DDD15AE6-C61F-44B9-B0E6-D3243E095BAC}" type="pres">
      <dgm:prSet presAssocID="{66184CE0-9EC5-4B7C-980A-574FEFB33A9F}" presName="desTx" presStyleLbl="alignAccFollowNode1" presStyleIdx="1" presStyleCnt="2">
        <dgm:presLayoutVars>
          <dgm:bulletEnabled val="1"/>
        </dgm:presLayoutVars>
      </dgm:prSet>
      <dgm:spPr/>
    </dgm:pt>
  </dgm:ptLst>
  <dgm:cxnLst>
    <dgm:cxn modelId="{42A6E30E-D7E0-4013-B69B-328339418EC7}" srcId="{C1077BCE-8FEE-4EB8-99FD-11C581534B61}" destId="{CA7BC389-1757-4ADA-B5CB-1C0C7D197D1E}" srcOrd="3" destOrd="0" parTransId="{405222C0-C9FB-4222-B4C0-8D8A6820B76D}" sibTransId="{FDFD8B10-8E8E-4F45-9E69-4ADC3D1D40A5}"/>
    <dgm:cxn modelId="{5E5FE10F-A580-4D8C-B8BD-67D5F2FD68AB}" type="presOf" srcId="{C1077BCE-8FEE-4EB8-99FD-11C581534B61}" destId="{DDD15AE6-C61F-44B9-B0E6-D3243E095BAC}" srcOrd="0" destOrd="0" presId="urn:microsoft.com/office/officeart/2005/8/layout/hList1"/>
    <dgm:cxn modelId="{566E0012-EFB3-4FD7-864C-3802A090C3AD}" srcId="{EC7DA27A-AD9C-4197-906E-9FA1DA7E22CE}" destId="{E4C05087-27E0-44A0-856A-3CA86ACEFE14}" srcOrd="1" destOrd="0" parTransId="{150DBE36-0400-41C9-A383-C4A8E44F123D}" sibTransId="{F7E2D2CE-2C9F-4609-AC2C-F490B1BDA994}"/>
    <dgm:cxn modelId="{A8374C29-BF29-45DB-9B09-90FAC38B771D}" srcId="{66184CE0-9EC5-4B7C-980A-574FEFB33A9F}" destId="{FCB51335-4D3F-4829-A9EC-5E6FC6F2F058}" srcOrd="1" destOrd="0" parTransId="{AA32A1D1-2953-4AED-8DEB-3780AAF76EA3}" sibTransId="{70A9213C-38B9-4313-982B-538E47EE7615}"/>
    <dgm:cxn modelId="{58B4C131-7393-4812-8FDA-72115DA7F316}" type="presOf" srcId="{7C0ACFAD-6080-43E0-A87D-6A293D2D922F}" destId="{DDD15AE6-C61F-44B9-B0E6-D3243E095BAC}" srcOrd="0" destOrd="3" presId="urn:microsoft.com/office/officeart/2005/8/layout/hList1"/>
    <dgm:cxn modelId="{A74EC63E-4539-474A-877C-83F472B50252}" srcId="{EC7DA27A-AD9C-4197-906E-9FA1DA7E22CE}" destId="{179C5128-CE23-47B6-BA72-3C067248461F}" srcOrd="0" destOrd="0" parTransId="{00373268-249D-45FB-9390-30A15A6999D0}" sibTransId="{96BC22A8-2632-4C31-A9B1-55B86974E17D}"/>
    <dgm:cxn modelId="{8297EC62-8770-427F-B689-03229445B56F}" srcId="{C1077BCE-8FEE-4EB8-99FD-11C581534B61}" destId="{7C0ACFAD-6080-43E0-A87D-6A293D2D922F}" srcOrd="2" destOrd="0" parTransId="{8508042E-8DFB-41C1-8E1E-469BE9D8132E}" sibTransId="{0DD627B0-32B3-426B-B999-DBC55A6F6A21}"/>
    <dgm:cxn modelId="{30A41D49-19F5-4BF7-BD0D-54AE3510A621}" srcId="{C1077BCE-8FEE-4EB8-99FD-11C581534B61}" destId="{986ACAA3-FCC5-4E3C-951F-74DC4B3BEF0E}" srcOrd="1" destOrd="0" parTransId="{C7AF676F-035F-4C88-A816-AEEA215AC494}" sibTransId="{5B80FC88-3073-4FDB-A9C8-9363BADE4888}"/>
    <dgm:cxn modelId="{F03CF569-74B5-4509-866A-7B8DAE6DCE04}" srcId="{2BB3FAA5-724D-435F-A15C-6DC3D75B8340}" destId="{66184CE0-9EC5-4B7C-980A-574FEFB33A9F}" srcOrd="1" destOrd="0" parTransId="{1C64B089-5315-4BEA-8A97-350B0665AF5F}" sibTransId="{9C62E9B4-46EE-45A1-8B5B-07B6AA263CFD}"/>
    <dgm:cxn modelId="{515D704B-4796-4CE5-9CFE-B3C530268EA1}" type="presOf" srcId="{CA7BC389-1757-4ADA-B5CB-1C0C7D197D1E}" destId="{DDD15AE6-C61F-44B9-B0E6-D3243E095BAC}" srcOrd="0" destOrd="4" presId="urn:microsoft.com/office/officeart/2005/8/layout/hList1"/>
    <dgm:cxn modelId="{588D354D-97EB-4F88-9561-6862B5D9527C}" type="presOf" srcId="{DB6F581F-51ED-4A55-8ACC-851735AE6089}" destId="{DDD15AE6-C61F-44B9-B0E6-D3243E095BAC}" srcOrd="0" destOrd="1" presId="urn:microsoft.com/office/officeart/2005/8/layout/hList1"/>
    <dgm:cxn modelId="{5B8DAC6E-09D8-485B-9DAF-EAC81FBEB5FA}" type="presOf" srcId="{EED2D954-E587-4AC6-9155-E142F6A4A6FE}" destId="{1676E27A-0C2E-41D4-9000-CE407EA33053}" srcOrd="0" destOrd="2" presId="urn:microsoft.com/office/officeart/2005/8/layout/hList1"/>
    <dgm:cxn modelId="{65DE5A71-E4A9-48A3-8AC5-CDF78B94B69C}" type="presOf" srcId="{66184CE0-9EC5-4B7C-980A-574FEFB33A9F}" destId="{A6A2FC39-369E-4395-A478-0D714FAE1706}" srcOrd="0" destOrd="0" presId="urn:microsoft.com/office/officeart/2005/8/layout/hList1"/>
    <dgm:cxn modelId="{F70A9D79-5344-40EA-A5FE-0A384060B2B6}" type="presOf" srcId="{2BB3FAA5-724D-435F-A15C-6DC3D75B8340}" destId="{5112ABC9-049F-4BCE-A9BD-5771E7E334B4}" srcOrd="0" destOrd="0" presId="urn:microsoft.com/office/officeart/2005/8/layout/hList1"/>
    <dgm:cxn modelId="{5AFF2EA7-46E9-43DF-93CA-847686BB8BAA}" type="presOf" srcId="{FCB51335-4D3F-4829-A9EC-5E6FC6F2F058}" destId="{DDD15AE6-C61F-44B9-B0E6-D3243E095BAC}" srcOrd="0" destOrd="5" presId="urn:microsoft.com/office/officeart/2005/8/layout/hList1"/>
    <dgm:cxn modelId="{09BAA5AE-98F9-4168-9F7F-42764DB072E3}" type="presOf" srcId="{179C5128-CE23-47B6-BA72-3C067248461F}" destId="{1676E27A-0C2E-41D4-9000-CE407EA33053}" srcOrd="0" destOrd="0" presId="urn:microsoft.com/office/officeart/2005/8/layout/hList1"/>
    <dgm:cxn modelId="{C823C9B2-63D2-4C3F-AE2B-F92C4BC2CC09}" type="presOf" srcId="{986ACAA3-FCC5-4E3C-951F-74DC4B3BEF0E}" destId="{DDD15AE6-C61F-44B9-B0E6-D3243E095BAC}" srcOrd="0" destOrd="2" presId="urn:microsoft.com/office/officeart/2005/8/layout/hList1"/>
    <dgm:cxn modelId="{E4692EC4-DB82-48E8-9FBD-EF712256E045}" type="presOf" srcId="{EC7DA27A-AD9C-4197-906E-9FA1DA7E22CE}" destId="{46486454-EFCC-4E92-820A-DE15838D53E3}" srcOrd="0" destOrd="0" presId="urn:microsoft.com/office/officeart/2005/8/layout/hList1"/>
    <dgm:cxn modelId="{225272C9-C324-4C07-8299-68A440923795}" type="presOf" srcId="{E4C05087-27E0-44A0-856A-3CA86ACEFE14}" destId="{1676E27A-0C2E-41D4-9000-CE407EA33053}" srcOrd="0" destOrd="1" presId="urn:microsoft.com/office/officeart/2005/8/layout/hList1"/>
    <dgm:cxn modelId="{5BA520D4-023A-4D9D-BBAE-82186533FF3C}" srcId="{66184CE0-9EC5-4B7C-980A-574FEFB33A9F}" destId="{C1077BCE-8FEE-4EB8-99FD-11C581534B61}" srcOrd="0" destOrd="0" parTransId="{055BBB7E-BC31-4A0D-B0E4-AB3DDDCDA8F5}" sibTransId="{1B1F9551-0244-433A-8365-6AD514738122}"/>
    <dgm:cxn modelId="{FC70FCDA-F023-4455-A07F-6CE1C7386FA3}" srcId="{C1077BCE-8FEE-4EB8-99FD-11C581534B61}" destId="{DB6F581F-51ED-4A55-8ACC-851735AE6089}" srcOrd="0" destOrd="0" parTransId="{F95B1168-1FC9-4128-BE07-02F5B415C68C}" sibTransId="{1FDD77AE-391A-456B-99E7-3B29555552FA}"/>
    <dgm:cxn modelId="{30E170EC-3102-4FA4-B1BF-3EE0EDBB0B14}" srcId="{EC7DA27A-AD9C-4197-906E-9FA1DA7E22CE}" destId="{EED2D954-E587-4AC6-9155-E142F6A4A6FE}" srcOrd="2" destOrd="0" parTransId="{C8E79743-E148-4D0D-8AD1-2F422AAFE07F}" sibTransId="{64AFB277-A3EA-4F2D-9EC7-C29F9009E304}"/>
    <dgm:cxn modelId="{804B17F2-3D18-4A2B-ADCB-CA06B8799BBA}" srcId="{2BB3FAA5-724D-435F-A15C-6DC3D75B8340}" destId="{EC7DA27A-AD9C-4197-906E-9FA1DA7E22CE}" srcOrd="0" destOrd="0" parTransId="{E4997A77-6BA0-4933-B622-4492509BB96F}" sibTransId="{3A725A28-A7E7-4AF5-8962-F97AE0FF5D9A}"/>
    <dgm:cxn modelId="{9A288C90-2CB8-44DE-9AFC-0ABF7183CF55}" type="presParOf" srcId="{5112ABC9-049F-4BCE-A9BD-5771E7E334B4}" destId="{7CA9D2FF-66B4-4EA8-8A95-CEEB191BA8CA}" srcOrd="0" destOrd="0" presId="urn:microsoft.com/office/officeart/2005/8/layout/hList1"/>
    <dgm:cxn modelId="{E1918D81-3732-45BB-A971-306528C74F3F}" type="presParOf" srcId="{7CA9D2FF-66B4-4EA8-8A95-CEEB191BA8CA}" destId="{46486454-EFCC-4E92-820A-DE15838D53E3}" srcOrd="0" destOrd="0" presId="urn:microsoft.com/office/officeart/2005/8/layout/hList1"/>
    <dgm:cxn modelId="{DCF4B08D-BAC5-4D63-90FB-5FC3BBB38DF1}" type="presParOf" srcId="{7CA9D2FF-66B4-4EA8-8A95-CEEB191BA8CA}" destId="{1676E27A-0C2E-41D4-9000-CE407EA33053}" srcOrd="1" destOrd="0" presId="urn:microsoft.com/office/officeart/2005/8/layout/hList1"/>
    <dgm:cxn modelId="{E53393B8-C44E-4977-8987-15E551778B9B}" type="presParOf" srcId="{5112ABC9-049F-4BCE-A9BD-5771E7E334B4}" destId="{9521FDF9-DDA7-45CA-ABA0-D78E0A0CE0F6}" srcOrd="1" destOrd="0" presId="urn:microsoft.com/office/officeart/2005/8/layout/hList1"/>
    <dgm:cxn modelId="{919E7A73-0F1A-4BF9-92AA-4C530FF3BA7D}" type="presParOf" srcId="{5112ABC9-049F-4BCE-A9BD-5771E7E334B4}" destId="{DE7C5E96-B499-45E1-A9C9-33CA438C2DAE}" srcOrd="2" destOrd="0" presId="urn:microsoft.com/office/officeart/2005/8/layout/hList1"/>
    <dgm:cxn modelId="{90C4CFB8-DD75-4CBD-B0D8-AD2D19632809}" type="presParOf" srcId="{DE7C5E96-B499-45E1-A9C9-33CA438C2DAE}" destId="{A6A2FC39-369E-4395-A478-0D714FAE1706}" srcOrd="0" destOrd="0" presId="urn:microsoft.com/office/officeart/2005/8/layout/hList1"/>
    <dgm:cxn modelId="{53170B54-D214-4EB0-9171-18E4180CF9CB}" type="presParOf" srcId="{DE7C5E96-B499-45E1-A9C9-33CA438C2DAE}" destId="{DDD15AE6-C61F-44B9-B0E6-D3243E095BA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B3FAA5-724D-435F-A15C-6DC3D75B83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C7DA27A-AD9C-4197-906E-9FA1DA7E22CE}">
      <dgm:prSet/>
      <dgm:spPr/>
      <dgm:t>
        <a:bodyPr/>
        <a:lstStyle/>
        <a:p>
          <a:r>
            <a:rPr lang="es-CO" b="1" noProof="0" dirty="0"/>
            <a:t>Paso 3: Armando el </a:t>
          </a:r>
          <a:r>
            <a:rPr lang="en-US" b="1" noProof="0" dirty="0"/>
            <a:t>CMEP</a:t>
          </a:r>
          <a:r>
            <a:rPr lang="es-CO" b="1" noProof="0" dirty="0"/>
            <a:t> juntos</a:t>
          </a:r>
          <a:endParaRPr lang="es-CO" noProof="0" dirty="0"/>
        </a:p>
      </dgm:t>
      <dgm:extLst>
        <a:ext uri="{E40237B7-FDA0-4F09-8148-C483321AD2D9}">
          <dgm14:cNvPr xmlns:dgm14="http://schemas.microsoft.com/office/drawing/2010/diagram" id="0" name="" descr="Paso 3: Armando el CMEP juntos&#10;"/>
        </a:ext>
      </dgm:extLst>
    </dgm:pt>
    <dgm:pt modelId="{E4997A77-6BA0-4933-B622-4492509BB96F}" type="parTrans" cxnId="{804B17F2-3D18-4A2B-ADCB-CA06B8799BBA}">
      <dgm:prSet/>
      <dgm:spPr/>
      <dgm:t>
        <a:bodyPr/>
        <a:lstStyle/>
        <a:p>
          <a:endParaRPr lang="es-CO" noProof="0" dirty="0"/>
        </a:p>
      </dgm:t>
    </dgm:pt>
    <dgm:pt modelId="{3A725A28-A7E7-4AF5-8962-F97AE0FF5D9A}" type="sibTrans" cxnId="{804B17F2-3D18-4A2B-ADCB-CA06B8799BBA}">
      <dgm:prSet/>
      <dgm:spPr/>
      <dgm:t>
        <a:bodyPr/>
        <a:lstStyle/>
        <a:p>
          <a:endParaRPr lang="es-CO" noProof="0" dirty="0"/>
        </a:p>
      </dgm:t>
    </dgm:pt>
    <dgm:pt modelId="{7639EF08-85E9-4FFB-9BE7-36BF1E33777F}">
      <dgm:prSet/>
      <dgm:spPr/>
      <dgm:t>
        <a:bodyPr/>
        <a:lstStyle/>
        <a:p>
          <a:pPr>
            <a:buNone/>
          </a:pPr>
          <a:r>
            <a:rPr lang="es-CO" noProof="0" dirty="0"/>
            <a:t>Donatario</a:t>
          </a:r>
        </a:p>
      </dgm:t>
      <dgm:extLst>
        <a:ext uri="{E40237B7-FDA0-4F09-8148-C483321AD2D9}">
          <dgm14:cNvPr xmlns:dgm14="http://schemas.microsoft.com/office/drawing/2010/diagram" id="0" name="" descr="Donatario&#10; Define los términos centrales del proyecto&#10; Lleva a cabo sesiones de trabajo con ILAB y partes interesadas clave para desarrollar las secciones restantes del CMEP&#10; Culmina y entrega el borrador del CMEP (incluyendo el Anexo A)&#10;"/>
        </a:ext>
      </dgm:extLst>
    </dgm:pt>
    <dgm:pt modelId="{254683BB-A174-4E5A-976A-0A47A919AC69}" type="parTrans" cxnId="{B792F30F-A419-4C90-BF89-A7272E2D6F34}">
      <dgm:prSet/>
      <dgm:spPr/>
      <dgm:t>
        <a:bodyPr/>
        <a:lstStyle/>
        <a:p>
          <a:endParaRPr lang="es-CO" noProof="0" dirty="0"/>
        </a:p>
      </dgm:t>
    </dgm:pt>
    <dgm:pt modelId="{AD7725B9-630F-49D1-9049-2BF0FFF67E79}" type="sibTrans" cxnId="{B792F30F-A419-4C90-BF89-A7272E2D6F34}">
      <dgm:prSet/>
      <dgm:spPr/>
      <dgm:t>
        <a:bodyPr/>
        <a:lstStyle/>
        <a:p>
          <a:endParaRPr lang="es-CO" noProof="0" dirty="0"/>
        </a:p>
      </dgm:t>
    </dgm:pt>
    <dgm:pt modelId="{66184CE0-9EC5-4B7C-980A-574FEFB33A9F}">
      <dgm:prSet/>
      <dgm:spPr/>
      <dgm:t>
        <a:bodyPr/>
        <a:lstStyle/>
        <a:p>
          <a:r>
            <a:rPr lang="es-CO" b="1" noProof="0" dirty="0"/>
            <a:t>Paso 4: Empalme del </a:t>
          </a:r>
          <a:r>
            <a:rPr lang="en-US" b="1" noProof="0" dirty="0"/>
            <a:t>CMEP</a:t>
          </a:r>
          <a:r>
            <a:rPr lang="es-CO" b="1" noProof="0" dirty="0"/>
            <a:t> con la documentación del proyecto</a:t>
          </a:r>
          <a:endParaRPr lang="es-CO" noProof="0" dirty="0"/>
        </a:p>
      </dgm:t>
      <dgm:extLst>
        <a:ext uri="{E40237B7-FDA0-4F09-8148-C483321AD2D9}">
          <dgm14:cNvPr xmlns:dgm14="http://schemas.microsoft.com/office/drawing/2010/diagram" id="0" name="" descr="Paso 4: Empalme del CMEP con la documentación del proyecto&#10;"/>
        </a:ext>
      </dgm:extLst>
    </dgm:pt>
    <dgm:pt modelId="{1C64B089-5315-4BEA-8A97-350B0665AF5F}" type="parTrans" cxnId="{F03CF569-74B5-4509-866A-7B8DAE6DCE04}">
      <dgm:prSet/>
      <dgm:spPr/>
      <dgm:t>
        <a:bodyPr/>
        <a:lstStyle/>
        <a:p>
          <a:endParaRPr lang="es-CO" noProof="0" dirty="0"/>
        </a:p>
      </dgm:t>
    </dgm:pt>
    <dgm:pt modelId="{9C62E9B4-46EE-45A1-8B5B-07B6AA263CFD}" type="sibTrans" cxnId="{F03CF569-74B5-4509-866A-7B8DAE6DCE04}">
      <dgm:prSet/>
      <dgm:spPr/>
      <dgm:t>
        <a:bodyPr/>
        <a:lstStyle/>
        <a:p>
          <a:endParaRPr lang="es-CO" noProof="0" dirty="0"/>
        </a:p>
      </dgm:t>
    </dgm:pt>
    <dgm:pt modelId="{C24B2732-A84A-452A-B927-C0B10202D368}">
      <dgm:prSet/>
      <dgm:spPr/>
      <dgm:t>
        <a:bodyPr/>
        <a:lstStyle/>
        <a:p>
          <a:r>
            <a:rPr lang="es-CO" noProof="0" dirty="0"/>
            <a:t>Culminar el </a:t>
          </a:r>
          <a:r>
            <a:rPr lang="en-US" noProof="0" dirty="0"/>
            <a:t>CMEP</a:t>
          </a:r>
          <a:r>
            <a:rPr lang="es-CO" noProof="0" dirty="0"/>
            <a:t> y entregarlo a ILAB para su aprobación. </a:t>
          </a:r>
        </a:p>
      </dgm:t>
    </dgm:pt>
    <dgm:pt modelId="{FA4BA024-68C1-407C-86FA-1147E3951F42}" type="parTrans" cxnId="{2F770807-186E-4C3F-8FEC-29820DF01711}">
      <dgm:prSet/>
      <dgm:spPr/>
      <dgm:t>
        <a:bodyPr/>
        <a:lstStyle/>
        <a:p>
          <a:endParaRPr lang="es-CO" noProof="0" dirty="0"/>
        </a:p>
      </dgm:t>
    </dgm:pt>
    <dgm:pt modelId="{663DC729-D4A6-4E01-8BDD-8A0F5051B43C}" type="sibTrans" cxnId="{2F770807-186E-4C3F-8FEC-29820DF01711}">
      <dgm:prSet/>
      <dgm:spPr/>
      <dgm:t>
        <a:bodyPr/>
        <a:lstStyle/>
        <a:p>
          <a:endParaRPr lang="es-CO" noProof="0" dirty="0"/>
        </a:p>
      </dgm:t>
    </dgm:pt>
    <dgm:pt modelId="{6AC93C7A-FE0C-4DC3-AF61-527A7C6537DD}">
      <dgm:prSet/>
      <dgm:spPr/>
      <dgm:t>
        <a:bodyPr/>
        <a:lstStyle/>
        <a:p>
          <a:r>
            <a:rPr lang="es-CO" noProof="0" dirty="0"/>
            <a:t>Define los términos centrales del proyecto</a:t>
          </a:r>
        </a:p>
      </dgm:t>
    </dgm:pt>
    <dgm:pt modelId="{F0F5FB8F-82CD-4D6C-BB90-246A8CFD759B}" type="parTrans" cxnId="{BAFD48F7-68AA-414C-9E94-C981156F5C53}">
      <dgm:prSet/>
      <dgm:spPr/>
      <dgm:t>
        <a:bodyPr/>
        <a:lstStyle/>
        <a:p>
          <a:endParaRPr lang="es-CO" noProof="0" dirty="0"/>
        </a:p>
      </dgm:t>
    </dgm:pt>
    <dgm:pt modelId="{D91131B3-0F9B-4CC8-A382-4E9EA24AC37D}" type="sibTrans" cxnId="{BAFD48F7-68AA-414C-9E94-C981156F5C53}">
      <dgm:prSet/>
      <dgm:spPr/>
      <dgm:t>
        <a:bodyPr/>
        <a:lstStyle/>
        <a:p>
          <a:endParaRPr lang="es-CO" noProof="0" dirty="0"/>
        </a:p>
      </dgm:t>
    </dgm:pt>
    <dgm:pt modelId="{75C29C93-1943-4266-AC40-89AE7CB17C4C}">
      <dgm:prSet/>
      <dgm:spPr/>
      <dgm:t>
        <a:bodyPr/>
        <a:lstStyle/>
        <a:p>
          <a:r>
            <a:rPr lang="es-CO" noProof="0" dirty="0"/>
            <a:t>Lleva a cabo sesiones de trabajo con ILAB y partes interesadas clave para desarrollar las secciones restantes del </a:t>
          </a:r>
          <a:r>
            <a:rPr lang="en-US" noProof="0" dirty="0"/>
            <a:t>CMEP</a:t>
          </a:r>
          <a:endParaRPr lang="es-CO" noProof="0" dirty="0"/>
        </a:p>
      </dgm:t>
    </dgm:pt>
    <dgm:pt modelId="{C853FA19-A407-4956-8695-D6EE895EA237}" type="parTrans" cxnId="{C1D2BEE8-223A-4323-A37E-64A950A8B536}">
      <dgm:prSet/>
      <dgm:spPr/>
      <dgm:t>
        <a:bodyPr/>
        <a:lstStyle/>
        <a:p>
          <a:endParaRPr lang="es-CO" noProof="0" dirty="0"/>
        </a:p>
      </dgm:t>
    </dgm:pt>
    <dgm:pt modelId="{AF20FAEB-F1A7-424B-96CA-F311334F329B}" type="sibTrans" cxnId="{C1D2BEE8-223A-4323-A37E-64A950A8B536}">
      <dgm:prSet/>
      <dgm:spPr/>
      <dgm:t>
        <a:bodyPr/>
        <a:lstStyle/>
        <a:p>
          <a:endParaRPr lang="es-CO" noProof="0" dirty="0"/>
        </a:p>
      </dgm:t>
    </dgm:pt>
    <dgm:pt modelId="{D4C76804-F957-4CD8-9F1F-4BF38B8B6A56}">
      <dgm:prSet/>
      <dgm:spPr/>
      <dgm:t>
        <a:bodyPr/>
        <a:lstStyle/>
        <a:p>
          <a:r>
            <a:rPr lang="es-CO" noProof="0" dirty="0"/>
            <a:t>Culmina y entrega el borrador del </a:t>
          </a:r>
          <a:r>
            <a:rPr lang="en-US" noProof="0" dirty="0"/>
            <a:t>CMEP</a:t>
          </a:r>
          <a:r>
            <a:rPr lang="es-CO" noProof="0" dirty="0"/>
            <a:t> (incluyendo el Anexo A)</a:t>
          </a:r>
        </a:p>
      </dgm:t>
    </dgm:pt>
    <dgm:pt modelId="{A5FD3F7E-CEE6-4233-9671-4F2CED048CE7}" type="parTrans" cxnId="{D5B7B9B8-680F-4211-B024-723732E7C7C1}">
      <dgm:prSet/>
      <dgm:spPr/>
      <dgm:t>
        <a:bodyPr/>
        <a:lstStyle/>
        <a:p>
          <a:endParaRPr lang="es-CO" noProof="0" dirty="0"/>
        </a:p>
      </dgm:t>
    </dgm:pt>
    <dgm:pt modelId="{62FD3ACE-A3CF-4EDA-9F76-171F87E40DF2}" type="sibTrans" cxnId="{D5B7B9B8-680F-4211-B024-723732E7C7C1}">
      <dgm:prSet/>
      <dgm:spPr/>
      <dgm:t>
        <a:bodyPr/>
        <a:lstStyle/>
        <a:p>
          <a:endParaRPr lang="es-CO" noProof="0" dirty="0"/>
        </a:p>
      </dgm:t>
    </dgm:pt>
    <dgm:pt modelId="{0199FF5A-28DB-4CF7-BDAD-3A438E887623}">
      <dgm:prSet/>
      <dgm:spPr/>
      <dgm:t>
        <a:bodyPr/>
        <a:lstStyle/>
        <a:p>
          <a:r>
            <a:rPr lang="es-CO" noProof="0" dirty="0"/>
            <a:t>Actualizar la documentación del proyecto para reflejar ajustes a la Teoría del Cambio realizados durante las sesiones de perfeccionamiento.</a:t>
          </a:r>
        </a:p>
      </dgm:t>
      <dgm:extLst>
        <a:ext uri="{E40237B7-FDA0-4F09-8148-C483321AD2D9}">
          <dgm14:cNvPr xmlns:dgm14="http://schemas.microsoft.com/office/drawing/2010/diagram" id="0" name="" descr="Actualizar la documentación del proyecto para reflejar ajustes a la Teoría del Cambio realizados durante las sesiones de perfeccionamiento.&#10;Culminar el CMEP y entregarlo a ILAB para su aprobación. &#10;"/>
        </a:ext>
      </dgm:extLst>
    </dgm:pt>
    <dgm:pt modelId="{ACE8E99E-1EE4-49D0-B4B4-EF3A26303AD1}" type="parTrans" cxnId="{DF2D8AE8-D702-4B6D-A06C-88990AA1F2BB}">
      <dgm:prSet/>
      <dgm:spPr/>
      <dgm:t>
        <a:bodyPr/>
        <a:lstStyle/>
        <a:p>
          <a:endParaRPr lang="es-CO" noProof="0" dirty="0"/>
        </a:p>
      </dgm:t>
    </dgm:pt>
    <dgm:pt modelId="{D6F3EE78-BEC1-4467-9871-2CC469D0507E}" type="sibTrans" cxnId="{DF2D8AE8-D702-4B6D-A06C-88990AA1F2BB}">
      <dgm:prSet/>
      <dgm:spPr/>
      <dgm:t>
        <a:bodyPr/>
        <a:lstStyle/>
        <a:p>
          <a:endParaRPr lang="es-CO" noProof="0" dirty="0"/>
        </a:p>
      </dgm:t>
    </dgm:pt>
    <dgm:pt modelId="{5112ABC9-049F-4BCE-A9BD-5771E7E334B4}" type="pres">
      <dgm:prSet presAssocID="{2BB3FAA5-724D-435F-A15C-6DC3D75B8340}" presName="Name0" presStyleCnt="0">
        <dgm:presLayoutVars>
          <dgm:dir/>
          <dgm:animLvl val="lvl"/>
          <dgm:resizeHandles val="exact"/>
        </dgm:presLayoutVars>
      </dgm:prSet>
      <dgm:spPr/>
    </dgm:pt>
    <dgm:pt modelId="{7CA9D2FF-66B4-4EA8-8A95-CEEB191BA8CA}" type="pres">
      <dgm:prSet presAssocID="{EC7DA27A-AD9C-4197-906E-9FA1DA7E22CE}" presName="composite" presStyleCnt="0"/>
      <dgm:spPr/>
    </dgm:pt>
    <dgm:pt modelId="{46486454-EFCC-4E92-820A-DE15838D53E3}" type="pres">
      <dgm:prSet presAssocID="{EC7DA27A-AD9C-4197-906E-9FA1DA7E22CE}" presName="parTx" presStyleLbl="alignNode1" presStyleIdx="0" presStyleCnt="2">
        <dgm:presLayoutVars>
          <dgm:chMax val="0"/>
          <dgm:chPref val="0"/>
          <dgm:bulletEnabled val="1"/>
        </dgm:presLayoutVars>
      </dgm:prSet>
      <dgm:spPr/>
    </dgm:pt>
    <dgm:pt modelId="{1676E27A-0C2E-41D4-9000-CE407EA33053}" type="pres">
      <dgm:prSet presAssocID="{EC7DA27A-AD9C-4197-906E-9FA1DA7E22CE}" presName="desTx" presStyleLbl="alignAccFollowNode1" presStyleIdx="0" presStyleCnt="2">
        <dgm:presLayoutVars>
          <dgm:bulletEnabled val="1"/>
        </dgm:presLayoutVars>
      </dgm:prSet>
      <dgm:spPr/>
    </dgm:pt>
    <dgm:pt modelId="{9521FDF9-DDA7-45CA-ABA0-D78E0A0CE0F6}" type="pres">
      <dgm:prSet presAssocID="{3A725A28-A7E7-4AF5-8962-F97AE0FF5D9A}" presName="space" presStyleCnt="0"/>
      <dgm:spPr/>
    </dgm:pt>
    <dgm:pt modelId="{DE7C5E96-B499-45E1-A9C9-33CA438C2DAE}" type="pres">
      <dgm:prSet presAssocID="{66184CE0-9EC5-4B7C-980A-574FEFB33A9F}" presName="composite" presStyleCnt="0"/>
      <dgm:spPr/>
    </dgm:pt>
    <dgm:pt modelId="{A6A2FC39-369E-4395-A478-0D714FAE1706}" type="pres">
      <dgm:prSet presAssocID="{66184CE0-9EC5-4B7C-980A-574FEFB33A9F}" presName="parTx" presStyleLbl="alignNode1" presStyleIdx="1" presStyleCnt="2">
        <dgm:presLayoutVars>
          <dgm:chMax val="0"/>
          <dgm:chPref val="0"/>
          <dgm:bulletEnabled val="1"/>
        </dgm:presLayoutVars>
      </dgm:prSet>
      <dgm:spPr/>
    </dgm:pt>
    <dgm:pt modelId="{DDD15AE6-C61F-44B9-B0E6-D3243E095BAC}" type="pres">
      <dgm:prSet presAssocID="{66184CE0-9EC5-4B7C-980A-574FEFB33A9F}" presName="desTx" presStyleLbl="alignAccFollowNode1" presStyleIdx="1" presStyleCnt="2">
        <dgm:presLayoutVars>
          <dgm:bulletEnabled val="1"/>
        </dgm:presLayoutVars>
      </dgm:prSet>
      <dgm:spPr/>
    </dgm:pt>
  </dgm:ptLst>
  <dgm:cxnLst>
    <dgm:cxn modelId="{2F770807-186E-4C3F-8FEC-29820DF01711}" srcId="{66184CE0-9EC5-4B7C-980A-574FEFB33A9F}" destId="{C24B2732-A84A-452A-B927-C0B10202D368}" srcOrd="1" destOrd="0" parTransId="{FA4BA024-68C1-407C-86FA-1147E3951F42}" sibTransId="{663DC729-D4A6-4E01-8BDD-8A0F5051B43C}"/>
    <dgm:cxn modelId="{B792F30F-A419-4C90-BF89-A7272E2D6F34}" srcId="{EC7DA27A-AD9C-4197-906E-9FA1DA7E22CE}" destId="{7639EF08-85E9-4FFB-9BE7-36BF1E33777F}" srcOrd="0" destOrd="0" parTransId="{254683BB-A174-4E5A-976A-0A47A919AC69}" sibTransId="{AD7725B9-630F-49D1-9049-2BF0FFF67E79}"/>
    <dgm:cxn modelId="{5B50223C-0033-442D-A32D-7224102A91B6}" type="presOf" srcId="{6AC93C7A-FE0C-4DC3-AF61-527A7C6537DD}" destId="{1676E27A-0C2E-41D4-9000-CE407EA33053}" srcOrd="0" destOrd="1" presId="urn:microsoft.com/office/officeart/2005/8/layout/hList1"/>
    <dgm:cxn modelId="{F03CF569-74B5-4509-866A-7B8DAE6DCE04}" srcId="{2BB3FAA5-724D-435F-A15C-6DC3D75B8340}" destId="{66184CE0-9EC5-4B7C-980A-574FEFB33A9F}" srcOrd="1" destOrd="0" parTransId="{1C64B089-5315-4BEA-8A97-350B0665AF5F}" sibTransId="{9C62E9B4-46EE-45A1-8B5B-07B6AA263CFD}"/>
    <dgm:cxn modelId="{65DE5A71-E4A9-48A3-8AC5-CDF78B94B69C}" type="presOf" srcId="{66184CE0-9EC5-4B7C-980A-574FEFB33A9F}" destId="{A6A2FC39-369E-4395-A478-0D714FAE1706}" srcOrd="0" destOrd="0" presId="urn:microsoft.com/office/officeart/2005/8/layout/hList1"/>
    <dgm:cxn modelId="{AA70D471-A13D-4B3C-B3F3-C75069835E8C}" type="presOf" srcId="{C24B2732-A84A-452A-B927-C0B10202D368}" destId="{DDD15AE6-C61F-44B9-B0E6-D3243E095BAC}" srcOrd="0" destOrd="1" presId="urn:microsoft.com/office/officeart/2005/8/layout/hList1"/>
    <dgm:cxn modelId="{F70A9D79-5344-40EA-A5FE-0A384060B2B6}" type="presOf" srcId="{2BB3FAA5-724D-435F-A15C-6DC3D75B8340}" destId="{5112ABC9-049F-4BCE-A9BD-5771E7E334B4}" srcOrd="0" destOrd="0" presId="urn:microsoft.com/office/officeart/2005/8/layout/hList1"/>
    <dgm:cxn modelId="{786DA8AD-A0B7-406E-89CD-17A66C280212}" type="presOf" srcId="{D4C76804-F957-4CD8-9F1F-4BF38B8B6A56}" destId="{1676E27A-0C2E-41D4-9000-CE407EA33053}" srcOrd="0" destOrd="3" presId="urn:microsoft.com/office/officeart/2005/8/layout/hList1"/>
    <dgm:cxn modelId="{3A600EB4-DC79-4A54-86DE-42FBC910A61E}" type="presOf" srcId="{75C29C93-1943-4266-AC40-89AE7CB17C4C}" destId="{1676E27A-0C2E-41D4-9000-CE407EA33053}" srcOrd="0" destOrd="2" presId="urn:microsoft.com/office/officeart/2005/8/layout/hList1"/>
    <dgm:cxn modelId="{D5B7B9B8-680F-4211-B024-723732E7C7C1}" srcId="{7639EF08-85E9-4FFB-9BE7-36BF1E33777F}" destId="{D4C76804-F957-4CD8-9F1F-4BF38B8B6A56}" srcOrd="2" destOrd="0" parTransId="{A5FD3F7E-CEE6-4233-9671-4F2CED048CE7}" sibTransId="{62FD3ACE-A3CF-4EDA-9F76-171F87E40DF2}"/>
    <dgm:cxn modelId="{E4692EC4-DB82-48E8-9FBD-EF712256E045}" type="presOf" srcId="{EC7DA27A-AD9C-4197-906E-9FA1DA7E22CE}" destId="{46486454-EFCC-4E92-820A-DE15838D53E3}" srcOrd="0" destOrd="0" presId="urn:microsoft.com/office/officeart/2005/8/layout/hList1"/>
    <dgm:cxn modelId="{DF2D8AE8-D702-4B6D-A06C-88990AA1F2BB}" srcId="{66184CE0-9EC5-4B7C-980A-574FEFB33A9F}" destId="{0199FF5A-28DB-4CF7-BDAD-3A438E887623}" srcOrd="0" destOrd="0" parTransId="{ACE8E99E-1EE4-49D0-B4B4-EF3A26303AD1}" sibTransId="{D6F3EE78-BEC1-4467-9871-2CC469D0507E}"/>
    <dgm:cxn modelId="{C1D2BEE8-223A-4323-A37E-64A950A8B536}" srcId="{7639EF08-85E9-4FFB-9BE7-36BF1E33777F}" destId="{75C29C93-1943-4266-AC40-89AE7CB17C4C}" srcOrd="1" destOrd="0" parTransId="{C853FA19-A407-4956-8695-D6EE895EA237}" sibTransId="{AF20FAEB-F1A7-424B-96CA-F311334F329B}"/>
    <dgm:cxn modelId="{804B17F2-3D18-4A2B-ADCB-CA06B8799BBA}" srcId="{2BB3FAA5-724D-435F-A15C-6DC3D75B8340}" destId="{EC7DA27A-AD9C-4197-906E-9FA1DA7E22CE}" srcOrd="0" destOrd="0" parTransId="{E4997A77-6BA0-4933-B622-4492509BB96F}" sibTransId="{3A725A28-A7E7-4AF5-8962-F97AE0FF5D9A}"/>
    <dgm:cxn modelId="{FD9658F5-7C13-4784-A5E4-7CAFB43115F3}" type="presOf" srcId="{0199FF5A-28DB-4CF7-BDAD-3A438E887623}" destId="{DDD15AE6-C61F-44B9-B0E6-D3243E095BAC}" srcOrd="0" destOrd="0" presId="urn:microsoft.com/office/officeart/2005/8/layout/hList1"/>
    <dgm:cxn modelId="{BAFD48F7-68AA-414C-9E94-C981156F5C53}" srcId="{7639EF08-85E9-4FFB-9BE7-36BF1E33777F}" destId="{6AC93C7A-FE0C-4DC3-AF61-527A7C6537DD}" srcOrd="0" destOrd="0" parTransId="{F0F5FB8F-82CD-4D6C-BB90-246A8CFD759B}" sibTransId="{D91131B3-0F9B-4CC8-A382-4E9EA24AC37D}"/>
    <dgm:cxn modelId="{EA7119FC-D7B0-4E81-B410-7783AA1A2F0E}" type="presOf" srcId="{7639EF08-85E9-4FFB-9BE7-36BF1E33777F}" destId="{1676E27A-0C2E-41D4-9000-CE407EA33053}" srcOrd="0" destOrd="0" presId="urn:microsoft.com/office/officeart/2005/8/layout/hList1"/>
    <dgm:cxn modelId="{9A288C90-2CB8-44DE-9AFC-0ABF7183CF55}" type="presParOf" srcId="{5112ABC9-049F-4BCE-A9BD-5771E7E334B4}" destId="{7CA9D2FF-66B4-4EA8-8A95-CEEB191BA8CA}" srcOrd="0" destOrd="0" presId="urn:microsoft.com/office/officeart/2005/8/layout/hList1"/>
    <dgm:cxn modelId="{E1918D81-3732-45BB-A971-306528C74F3F}" type="presParOf" srcId="{7CA9D2FF-66B4-4EA8-8A95-CEEB191BA8CA}" destId="{46486454-EFCC-4E92-820A-DE15838D53E3}" srcOrd="0" destOrd="0" presId="urn:microsoft.com/office/officeart/2005/8/layout/hList1"/>
    <dgm:cxn modelId="{DCF4B08D-BAC5-4D63-90FB-5FC3BBB38DF1}" type="presParOf" srcId="{7CA9D2FF-66B4-4EA8-8A95-CEEB191BA8CA}" destId="{1676E27A-0C2E-41D4-9000-CE407EA33053}" srcOrd="1" destOrd="0" presId="urn:microsoft.com/office/officeart/2005/8/layout/hList1"/>
    <dgm:cxn modelId="{E53393B8-C44E-4977-8987-15E551778B9B}" type="presParOf" srcId="{5112ABC9-049F-4BCE-A9BD-5771E7E334B4}" destId="{9521FDF9-DDA7-45CA-ABA0-D78E0A0CE0F6}" srcOrd="1" destOrd="0" presId="urn:microsoft.com/office/officeart/2005/8/layout/hList1"/>
    <dgm:cxn modelId="{919E7A73-0F1A-4BF9-92AA-4C530FF3BA7D}" type="presParOf" srcId="{5112ABC9-049F-4BCE-A9BD-5771E7E334B4}" destId="{DE7C5E96-B499-45E1-A9C9-33CA438C2DAE}" srcOrd="2" destOrd="0" presId="urn:microsoft.com/office/officeart/2005/8/layout/hList1"/>
    <dgm:cxn modelId="{90C4CFB8-DD75-4CBD-B0D8-AD2D19632809}" type="presParOf" srcId="{DE7C5E96-B499-45E1-A9C9-33CA438C2DAE}" destId="{A6A2FC39-369E-4395-A478-0D714FAE1706}" srcOrd="0" destOrd="0" presId="urn:microsoft.com/office/officeart/2005/8/layout/hList1"/>
    <dgm:cxn modelId="{53170B54-D214-4EB0-9171-18E4180CF9CB}" type="presParOf" srcId="{DE7C5E96-B499-45E1-A9C9-33CA438C2DAE}" destId="{DDD15AE6-C61F-44B9-B0E6-D3243E095BA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0013E-AB79-44E1-B7DF-63A9B59D6EE3}">
      <dsp:nvSpPr>
        <dsp:cNvPr id="0" name=""/>
        <dsp:cNvSpPr/>
      </dsp:nvSpPr>
      <dsp:spPr>
        <a:xfrm>
          <a:off x="2518439" y="1418664"/>
          <a:ext cx="91440" cy="253271"/>
        </a:xfrm>
        <a:custGeom>
          <a:avLst/>
          <a:gdLst/>
          <a:ahLst/>
          <a:cxnLst/>
          <a:rect l="0" t="0" r="0" b="0"/>
          <a:pathLst>
            <a:path>
              <a:moveTo>
                <a:pt x="45720" y="0"/>
              </a:moveTo>
              <a:lnTo>
                <a:pt x="45720" y="2532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2AB537-9681-4634-9766-616826328B08}">
      <dsp:nvSpPr>
        <dsp:cNvPr id="0" name=""/>
        <dsp:cNvSpPr/>
      </dsp:nvSpPr>
      <dsp:spPr>
        <a:xfrm>
          <a:off x="1765883" y="612405"/>
          <a:ext cx="798276" cy="253271"/>
        </a:xfrm>
        <a:custGeom>
          <a:avLst/>
          <a:gdLst/>
          <a:ahLst/>
          <a:cxnLst/>
          <a:rect l="0" t="0" r="0" b="0"/>
          <a:pathLst>
            <a:path>
              <a:moveTo>
                <a:pt x="0" y="0"/>
              </a:moveTo>
              <a:lnTo>
                <a:pt x="0" y="172596"/>
              </a:lnTo>
              <a:lnTo>
                <a:pt x="798276" y="172596"/>
              </a:lnTo>
              <a:lnTo>
                <a:pt x="798276" y="2532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EFCB7D-EC0C-4606-813C-07FAD1B0887F}">
      <dsp:nvSpPr>
        <dsp:cNvPr id="0" name=""/>
        <dsp:cNvSpPr/>
      </dsp:nvSpPr>
      <dsp:spPr>
        <a:xfrm>
          <a:off x="967607" y="1418664"/>
          <a:ext cx="532184" cy="253271"/>
        </a:xfrm>
        <a:custGeom>
          <a:avLst/>
          <a:gdLst/>
          <a:ahLst/>
          <a:cxnLst/>
          <a:rect l="0" t="0" r="0" b="0"/>
          <a:pathLst>
            <a:path>
              <a:moveTo>
                <a:pt x="0" y="0"/>
              </a:moveTo>
              <a:lnTo>
                <a:pt x="0" y="172596"/>
              </a:lnTo>
              <a:lnTo>
                <a:pt x="532184" y="172596"/>
              </a:lnTo>
              <a:lnTo>
                <a:pt x="532184" y="2532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1F460-BF0C-4064-AD21-188C3008CF70}">
      <dsp:nvSpPr>
        <dsp:cNvPr id="0" name=""/>
        <dsp:cNvSpPr/>
      </dsp:nvSpPr>
      <dsp:spPr>
        <a:xfrm>
          <a:off x="435423" y="1418664"/>
          <a:ext cx="532184" cy="253271"/>
        </a:xfrm>
        <a:custGeom>
          <a:avLst/>
          <a:gdLst/>
          <a:ahLst/>
          <a:cxnLst/>
          <a:rect l="0" t="0" r="0" b="0"/>
          <a:pathLst>
            <a:path>
              <a:moveTo>
                <a:pt x="532184" y="0"/>
              </a:moveTo>
              <a:lnTo>
                <a:pt x="532184" y="172596"/>
              </a:lnTo>
              <a:lnTo>
                <a:pt x="0" y="172596"/>
              </a:lnTo>
              <a:lnTo>
                <a:pt x="0" y="2532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74CFC-96CB-4051-AD30-07481A99CFCD}">
      <dsp:nvSpPr>
        <dsp:cNvPr id="0" name=""/>
        <dsp:cNvSpPr/>
      </dsp:nvSpPr>
      <dsp:spPr>
        <a:xfrm>
          <a:off x="967607" y="612405"/>
          <a:ext cx="798276" cy="253271"/>
        </a:xfrm>
        <a:custGeom>
          <a:avLst/>
          <a:gdLst/>
          <a:ahLst/>
          <a:cxnLst/>
          <a:rect l="0" t="0" r="0" b="0"/>
          <a:pathLst>
            <a:path>
              <a:moveTo>
                <a:pt x="798276" y="0"/>
              </a:moveTo>
              <a:lnTo>
                <a:pt x="798276" y="172596"/>
              </a:lnTo>
              <a:lnTo>
                <a:pt x="0" y="172596"/>
              </a:lnTo>
              <a:lnTo>
                <a:pt x="0" y="2532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F65C4-4E67-4698-9789-724D286FE025}">
      <dsp:nvSpPr>
        <dsp:cNvPr id="0" name=""/>
        <dsp:cNvSpPr/>
      </dsp:nvSpPr>
      <dsp:spPr>
        <a:xfrm>
          <a:off x="1330460" y="59417"/>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8BCD9-3E95-426D-A9EC-DA2BD2E5367B}">
      <dsp:nvSpPr>
        <dsp:cNvPr id="0" name=""/>
        <dsp:cNvSpPr/>
      </dsp:nvSpPr>
      <dsp:spPr>
        <a:xfrm>
          <a:off x="1427221" y="151340"/>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AR" sz="1000" kern="1200" noProof="0" dirty="0"/>
            <a:t>Resultado</a:t>
          </a:r>
          <a:r>
            <a:rPr lang="en-US" sz="1000" kern="1200" dirty="0"/>
            <a:t> del Proyecto</a:t>
          </a:r>
        </a:p>
      </dsp:txBody>
      <dsp:txXfrm>
        <a:off x="1443417" y="167536"/>
        <a:ext cx="838454" cy="520595"/>
      </dsp:txXfrm>
    </dsp:sp>
    <dsp:sp modelId="{6F7B2166-7C6A-4C99-988D-8F4498B8098A}">
      <dsp:nvSpPr>
        <dsp:cNvPr id="0" name=""/>
        <dsp:cNvSpPr/>
      </dsp:nvSpPr>
      <dsp:spPr>
        <a:xfrm>
          <a:off x="532184" y="865676"/>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11FC3-035A-4630-9EFD-594E1DE83890}">
      <dsp:nvSpPr>
        <dsp:cNvPr id="0" name=""/>
        <dsp:cNvSpPr/>
      </dsp:nvSpPr>
      <dsp:spPr>
        <a:xfrm>
          <a:off x="628944" y="957599"/>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AR" sz="1000" kern="1200" noProof="0" dirty="0"/>
            <a:t>Resultado</a:t>
          </a:r>
          <a:r>
            <a:rPr lang="en-US" sz="1000" kern="1200" dirty="0"/>
            <a:t> 1</a:t>
          </a:r>
        </a:p>
      </dsp:txBody>
      <dsp:txXfrm>
        <a:off x="645140" y="973795"/>
        <a:ext cx="838454" cy="520595"/>
      </dsp:txXfrm>
    </dsp:sp>
    <dsp:sp modelId="{2A9685C7-E46B-4594-A24B-866018675FA4}">
      <dsp:nvSpPr>
        <dsp:cNvPr id="0" name=""/>
        <dsp:cNvSpPr/>
      </dsp:nvSpPr>
      <dsp:spPr>
        <a:xfrm>
          <a:off x="0" y="1671935"/>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4D973-03E3-4C4F-B141-6011EDDC539F}">
      <dsp:nvSpPr>
        <dsp:cNvPr id="0" name=""/>
        <dsp:cNvSpPr/>
      </dsp:nvSpPr>
      <dsp:spPr>
        <a:xfrm>
          <a:off x="96760" y="1763858"/>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Sub </a:t>
          </a:r>
          <a:r>
            <a:rPr lang="es-AR" sz="1000" kern="1200" noProof="0" dirty="0"/>
            <a:t>Resultado</a:t>
          </a:r>
        </a:p>
        <a:p>
          <a:pPr marL="0" lvl="0" indent="0" algn="ctr" defTabSz="444500">
            <a:lnSpc>
              <a:spcPct val="90000"/>
            </a:lnSpc>
            <a:spcBef>
              <a:spcPct val="0"/>
            </a:spcBef>
            <a:spcAft>
              <a:spcPct val="35000"/>
            </a:spcAft>
            <a:buNone/>
          </a:pPr>
          <a:r>
            <a:rPr lang="en-US" sz="1000" kern="1200" dirty="0"/>
            <a:t>1.1</a:t>
          </a:r>
        </a:p>
      </dsp:txBody>
      <dsp:txXfrm>
        <a:off x="112956" y="1780054"/>
        <a:ext cx="838454" cy="520595"/>
      </dsp:txXfrm>
    </dsp:sp>
    <dsp:sp modelId="{0ABD8056-4C4D-4788-A62D-E060EDE76617}">
      <dsp:nvSpPr>
        <dsp:cNvPr id="0" name=""/>
        <dsp:cNvSpPr/>
      </dsp:nvSpPr>
      <dsp:spPr>
        <a:xfrm>
          <a:off x="1064368" y="1671935"/>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54B7D0-33BD-45E1-B35E-682A6497F6F6}">
      <dsp:nvSpPr>
        <dsp:cNvPr id="0" name=""/>
        <dsp:cNvSpPr/>
      </dsp:nvSpPr>
      <dsp:spPr>
        <a:xfrm>
          <a:off x="1161129" y="1763858"/>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Sub </a:t>
          </a:r>
          <a:r>
            <a:rPr lang="es-AR" sz="1000" kern="1200" noProof="0" dirty="0"/>
            <a:t>Resultado</a:t>
          </a:r>
          <a:r>
            <a:rPr lang="en-US" sz="1000" kern="1200" dirty="0"/>
            <a:t> 1.2</a:t>
          </a:r>
        </a:p>
      </dsp:txBody>
      <dsp:txXfrm>
        <a:off x="1177325" y="1780054"/>
        <a:ext cx="838454" cy="520595"/>
      </dsp:txXfrm>
    </dsp:sp>
    <dsp:sp modelId="{19F4975D-2AF8-461F-9D14-3477239927A0}">
      <dsp:nvSpPr>
        <dsp:cNvPr id="0" name=""/>
        <dsp:cNvSpPr/>
      </dsp:nvSpPr>
      <dsp:spPr>
        <a:xfrm>
          <a:off x="2128736" y="865676"/>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0DC3-212A-42DA-8D73-A96719880F8D}">
      <dsp:nvSpPr>
        <dsp:cNvPr id="0" name=""/>
        <dsp:cNvSpPr/>
      </dsp:nvSpPr>
      <dsp:spPr>
        <a:xfrm>
          <a:off x="2225497" y="957599"/>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AR" sz="1000" kern="1200" noProof="0" dirty="0"/>
            <a:t>Resultado</a:t>
          </a:r>
          <a:r>
            <a:rPr lang="en-US" sz="1000" kern="1200" dirty="0"/>
            <a:t> 2</a:t>
          </a:r>
        </a:p>
      </dsp:txBody>
      <dsp:txXfrm>
        <a:off x="2241693" y="973795"/>
        <a:ext cx="838454" cy="520595"/>
      </dsp:txXfrm>
    </dsp:sp>
    <dsp:sp modelId="{AF7ED8DC-40AC-430D-99F9-E980160FE3AA}">
      <dsp:nvSpPr>
        <dsp:cNvPr id="0" name=""/>
        <dsp:cNvSpPr/>
      </dsp:nvSpPr>
      <dsp:spPr>
        <a:xfrm>
          <a:off x="2128736" y="1671935"/>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183D9-AF29-4045-8482-F4046662F90C}">
      <dsp:nvSpPr>
        <dsp:cNvPr id="0" name=""/>
        <dsp:cNvSpPr/>
      </dsp:nvSpPr>
      <dsp:spPr>
        <a:xfrm>
          <a:off x="2225497" y="1763858"/>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Sub </a:t>
          </a:r>
          <a:r>
            <a:rPr lang="es-AR" sz="1000" kern="1200" noProof="0" dirty="0"/>
            <a:t>Resultado</a:t>
          </a:r>
          <a:r>
            <a:rPr lang="en-US" sz="1000" kern="1200" dirty="0"/>
            <a:t> 2.1</a:t>
          </a:r>
        </a:p>
      </dsp:txBody>
      <dsp:txXfrm>
        <a:off x="2241693" y="1780054"/>
        <a:ext cx="838454" cy="520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86454-EFCC-4E92-820A-DE15838D53E3}">
      <dsp:nvSpPr>
        <dsp:cNvPr id="0" name=""/>
        <dsp:cNvSpPr/>
      </dsp:nvSpPr>
      <dsp:spPr>
        <a:xfrm>
          <a:off x="51" y="28273"/>
          <a:ext cx="4937347" cy="8674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O" sz="2300" b="1" kern="1200" noProof="0" dirty="0"/>
            <a:t>Paso 1: Arranque del </a:t>
          </a:r>
          <a:r>
            <a:rPr lang="en-US" sz="2300" b="1" kern="1200" noProof="0" dirty="0"/>
            <a:t>CMEP</a:t>
          </a:r>
          <a:endParaRPr lang="es-CO" sz="2300" kern="1200" noProof="0" dirty="0"/>
        </a:p>
      </dsp:txBody>
      <dsp:txXfrm>
        <a:off x="51" y="28273"/>
        <a:ext cx="4937347" cy="867484"/>
      </dsp:txXfrm>
    </dsp:sp>
    <dsp:sp modelId="{1676E27A-0C2E-41D4-9000-CE407EA33053}">
      <dsp:nvSpPr>
        <dsp:cNvPr id="0" name=""/>
        <dsp:cNvSpPr/>
      </dsp:nvSpPr>
      <dsp:spPr>
        <a:xfrm>
          <a:off x="51" y="895757"/>
          <a:ext cx="4937347" cy="41235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t>ILAB lleva a cabo reuniones de introducción y planificación con el donatario</a:t>
          </a:r>
          <a:endParaRPr lang="en-US" sz="2400" kern="1200" dirty="0"/>
        </a:p>
        <a:p>
          <a:pPr marL="228600" lvl="1" indent="-228600" algn="l" defTabSz="1066800">
            <a:lnSpc>
              <a:spcPct val="90000"/>
            </a:lnSpc>
            <a:spcBef>
              <a:spcPct val="0"/>
            </a:spcBef>
            <a:spcAft>
              <a:spcPct val="15000"/>
            </a:spcAft>
            <a:buChar char="•"/>
          </a:pPr>
          <a:r>
            <a:rPr lang="es-CO" sz="2400" kern="1200" dirty="0"/>
            <a:t>ILAB comparte materiales y recursos de capacitación relacionados al seguimiento y la evaluación</a:t>
          </a:r>
          <a:endParaRPr lang="en-US" sz="2400" kern="1200" dirty="0"/>
        </a:p>
        <a:p>
          <a:pPr marL="228600" lvl="1" indent="-228600" algn="l" defTabSz="1066800">
            <a:lnSpc>
              <a:spcPct val="90000"/>
            </a:lnSpc>
            <a:spcBef>
              <a:spcPct val="0"/>
            </a:spcBef>
            <a:spcAft>
              <a:spcPct val="15000"/>
            </a:spcAft>
            <a:buChar char="•"/>
          </a:pPr>
          <a:r>
            <a:rPr lang="es-CO" sz="2400" kern="1200" dirty="0"/>
            <a:t>El donatario asiste a las juntas de orientación</a:t>
          </a:r>
          <a:endParaRPr lang="en-US" sz="2400" kern="1200" dirty="0"/>
        </a:p>
      </dsp:txBody>
      <dsp:txXfrm>
        <a:off x="51" y="895757"/>
        <a:ext cx="4937347" cy="4123504"/>
      </dsp:txXfrm>
    </dsp:sp>
    <dsp:sp modelId="{A6A2FC39-369E-4395-A478-0D714FAE1706}">
      <dsp:nvSpPr>
        <dsp:cNvPr id="0" name=""/>
        <dsp:cNvSpPr/>
      </dsp:nvSpPr>
      <dsp:spPr>
        <a:xfrm>
          <a:off x="5628627" y="28273"/>
          <a:ext cx="4937347" cy="8674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O" sz="2300" b="1" kern="1200" noProof="0" dirty="0"/>
            <a:t>Paso 2: Perfeccionamiento de la Teoría del Cambio</a:t>
          </a:r>
          <a:endParaRPr lang="es-CO" sz="2300" kern="1200" noProof="0" dirty="0"/>
        </a:p>
      </dsp:txBody>
      <dsp:txXfrm>
        <a:off x="5628627" y="28273"/>
        <a:ext cx="4937347" cy="867484"/>
      </dsp:txXfrm>
    </dsp:sp>
    <dsp:sp modelId="{DDD15AE6-C61F-44B9-B0E6-D3243E095BAC}">
      <dsp:nvSpPr>
        <dsp:cNvPr id="0" name=""/>
        <dsp:cNvSpPr/>
      </dsp:nvSpPr>
      <dsp:spPr>
        <a:xfrm>
          <a:off x="5628627" y="895757"/>
          <a:ext cx="4937347" cy="41235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None/>
          </a:pPr>
          <a:r>
            <a:rPr lang="es-CO" sz="2300" kern="1200" noProof="0" dirty="0"/>
            <a:t>ILAB colabora con el donatario para perfeccionar:</a:t>
          </a:r>
        </a:p>
        <a:p>
          <a:pPr marL="457200" lvl="2" indent="-228600" algn="l" defTabSz="1022350">
            <a:lnSpc>
              <a:spcPct val="90000"/>
            </a:lnSpc>
            <a:spcBef>
              <a:spcPct val="0"/>
            </a:spcBef>
            <a:spcAft>
              <a:spcPct val="15000"/>
            </a:spcAft>
            <a:buChar char="•"/>
          </a:pPr>
          <a:r>
            <a:rPr lang="es-CO" sz="2300" kern="1200" noProof="0" dirty="0"/>
            <a:t>Marco de resultados (visual)</a:t>
          </a:r>
        </a:p>
        <a:p>
          <a:pPr marL="457200" lvl="2" indent="-228600" algn="l" defTabSz="1022350">
            <a:lnSpc>
              <a:spcPct val="90000"/>
            </a:lnSpc>
            <a:spcBef>
              <a:spcPct val="0"/>
            </a:spcBef>
            <a:spcAft>
              <a:spcPct val="15000"/>
            </a:spcAft>
            <a:buChar char="•"/>
          </a:pPr>
          <a:r>
            <a:rPr lang="es-CO" sz="2300" kern="1200" noProof="0" dirty="0"/>
            <a:t>Teoría del cambio (narrativa),</a:t>
          </a:r>
        </a:p>
        <a:p>
          <a:pPr marL="457200" lvl="2" indent="-228600" algn="l" defTabSz="1022350">
            <a:lnSpc>
              <a:spcPct val="90000"/>
            </a:lnSpc>
            <a:spcBef>
              <a:spcPct val="0"/>
            </a:spcBef>
            <a:spcAft>
              <a:spcPct val="15000"/>
            </a:spcAft>
            <a:buChar char="•"/>
          </a:pPr>
          <a:r>
            <a:rPr lang="es-CO" sz="2300" kern="1200" noProof="0" dirty="0"/>
            <a:t>Planificación de actividades, </a:t>
          </a:r>
        </a:p>
        <a:p>
          <a:pPr marL="457200" lvl="2" indent="-228600" algn="l" defTabSz="1022350">
            <a:lnSpc>
              <a:spcPct val="90000"/>
            </a:lnSpc>
            <a:spcBef>
              <a:spcPct val="0"/>
            </a:spcBef>
            <a:spcAft>
              <a:spcPct val="15000"/>
            </a:spcAft>
            <a:buChar char="•"/>
          </a:pPr>
          <a:r>
            <a:rPr lang="es-CO" sz="2300" kern="1200" noProof="0" dirty="0"/>
            <a:t>Hipótesis centrales de la propuesta. </a:t>
          </a:r>
        </a:p>
        <a:p>
          <a:pPr marL="228600" lvl="1" indent="-228600" algn="l" defTabSz="1022350">
            <a:lnSpc>
              <a:spcPct val="90000"/>
            </a:lnSpc>
            <a:spcBef>
              <a:spcPct val="0"/>
            </a:spcBef>
            <a:spcAft>
              <a:spcPct val="15000"/>
            </a:spcAft>
            <a:buChar char="•"/>
          </a:pPr>
          <a:r>
            <a:rPr lang="es-CO" sz="2300" kern="1200" noProof="0" dirty="0"/>
            <a:t>El donatario lleva a cabo sesiones de trabajo con ILAB y partes interesadas clave para perfeccionar los componentes del </a:t>
          </a:r>
          <a:r>
            <a:rPr lang="en-US" sz="2300" kern="1200" noProof="0" dirty="0"/>
            <a:t>CMEP</a:t>
          </a:r>
          <a:endParaRPr lang="es-CO" sz="2300" kern="1200" noProof="0" dirty="0"/>
        </a:p>
      </dsp:txBody>
      <dsp:txXfrm>
        <a:off x="5628627" y="895757"/>
        <a:ext cx="4937347" cy="4123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86454-EFCC-4E92-820A-DE15838D53E3}">
      <dsp:nvSpPr>
        <dsp:cNvPr id="0" name=""/>
        <dsp:cNvSpPr/>
      </dsp:nvSpPr>
      <dsp:spPr>
        <a:xfrm>
          <a:off x="51" y="41288"/>
          <a:ext cx="4937347" cy="9160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CO" sz="2500" b="1" kern="1200" noProof="0" dirty="0"/>
            <a:t>Paso 3: Armando el </a:t>
          </a:r>
          <a:r>
            <a:rPr lang="en-US" sz="2500" b="1" kern="1200" noProof="0" dirty="0"/>
            <a:t>CMEP</a:t>
          </a:r>
          <a:r>
            <a:rPr lang="es-CO" sz="2500" b="1" kern="1200" noProof="0" dirty="0"/>
            <a:t> juntos</a:t>
          </a:r>
          <a:endParaRPr lang="es-CO" sz="2500" kern="1200" noProof="0" dirty="0"/>
        </a:p>
      </dsp:txBody>
      <dsp:txXfrm>
        <a:off x="51" y="41288"/>
        <a:ext cx="4937347" cy="916084"/>
      </dsp:txXfrm>
    </dsp:sp>
    <dsp:sp modelId="{1676E27A-0C2E-41D4-9000-CE407EA33053}">
      <dsp:nvSpPr>
        <dsp:cNvPr id="0" name=""/>
        <dsp:cNvSpPr/>
      </dsp:nvSpPr>
      <dsp:spPr>
        <a:xfrm>
          <a:off x="51" y="957372"/>
          <a:ext cx="4937347" cy="4048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None/>
          </a:pPr>
          <a:r>
            <a:rPr lang="es-CO" sz="2500" kern="1200" noProof="0" dirty="0"/>
            <a:t>Donatario</a:t>
          </a:r>
        </a:p>
        <a:p>
          <a:pPr marL="457200" lvl="2" indent="-228600" algn="l" defTabSz="1111250">
            <a:lnSpc>
              <a:spcPct val="90000"/>
            </a:lnSpc>
            <a:spcBef>
              <a:spcPct val="0"/>
            </a:spcBef>
            <a:spcAft>
              <a:spcPct val="15000"/>
            </a:spcAft>
            <a:buChar char="•"/>
          </a:pPr>
          <a:r>
            <a:rPr lang="es-CO" sz="2500" kern="1200" noProof="0" dirty="0"/>
            <a:t>Define los términos centrales del proyecto</a:t>
          </a:r>
        </a:p>
        <a:p>
          <a:pPr marL="457200" lvl="2" indent="-228600" algn="l" defTabSz="1111250">
            <a:lnSpc>
              <a:spcPct val="90000"/>
            </a:lnSpc>
            <a:spcBef>
              <a:spcPct val="0"/>
            </a:spcBef>
            <a:spcAft>
              <a:spcPct val="15000"/>
            </a:spcAft>
            <a:buChar char="•"/>
          </a:pPr>
          <a:r>
            <a:rPr lang="es-CO" sz="2500" kern="1200" noProof="0" dirty="0"/>
            <a:t>Lleva a cabo sesiones de trabajo con ILAB y partes interesadas clave para desarrollar las secciones restantes del </a:t>
          </a:r>
          <a:r>
            <a:rPr lang="en-US" sz="2500" kern="1200" noProof="0" dirty="0"/>
            <a:t>CMEP</a:t>
          </a:r>
          <a:endParaRPr lang="es-CO" sz="2500" kern="1200" noProof="0" dirty="0"/>
        </a:p>
        <a:p>
          <a:pPr marL="457200" lvl="2" indent="-228600" algn="l" defTabSz="1111250">
            <a:lnSpc>
              <a:spcPct val="90000"/>
            </a:lnSpc>
            <a:spcBef>
              <a:spcPct val="0"/>
            </a:spcBef>
            <a:spcAft>
              <a:spcPct val="15000"/>
            </a:spcAft>
            <a:buChar char="•"/>
          </a:pPr>
          <a:r>
            <a:rPr lang="es-CO" sz="2500" kern="1200" noProof="0" dirty="0"/>
            <a:t>Culmina y entrega el borrador del </a:t>
          </a:r>
          <a:r>
            <a:rPr lang="en-US" sz="2500" kern="1200" noProof="0" dirty="0"/>
            <a:t>CMEP</a:t>
          </a:r>
          <a:r>
            <a:rPr lang="es-CO" sz="2500" kern="1200" noProof="0" dirty="0"/>
            <a:t> (incluyendo el Anexo A)</a:t>
          </a:r>
        </a:p>
      </dsp:txBody>
      <dsp:txXfrm>
        <a:off x="51" y="957372"/>
        <a:ext cx="4937347" cy="4048875"/>
      </dsp:txXfrm>
    </dsp:sp>
    <dsp:sp modelId="{A6A2FC39-369E-4395-A478-0D714FAE1706}">
      <dsp:nvSpPr>
        <dsp:cNvPr id="0" name=""/>
        <dsp:cNvSpPr/>
      </dsp:nvSpPr>
      <dsp:spPr>
        <a:xfrm>
          <a:off x="5628627" y="41288"/>
          <a:ext cx="4937347" cy="9160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CO" sz="2500" b="1" kern="1200" noProof="0" dirty="0"/>
            <a:t>Paso 4: Empalme del </a:t>
          </a:r>
          <a:r>
            <a:rPr lang="en-US" sz="2500" b="1" kern="1200" noProof="0" dirty="0"/>
            <a:t>CMEP</a:t>
          </a:r>
          <a:r>
            <a:rPr lang="es-CO" sz="2500" b="1" kern="1200" noProof="0" dirty="0"/>
            <a:t> con la documentación del proyecto</a:t>
          </a:r>
          <a:endParaRPr lang="es-CO" sz="2500" kern="1200" noProof="0" dirty="0"/>
        </a:p>
      </dsp:txBody>
      <dsp:txXfrm>
        <a:off x="5628627" y="41288"/>
        <a:ext cx="4937347" cy="916084"/>
      </dsp:txXfrm>
    </dsp:sp>
    <dsp:sp modelId="{DDD15AE6-C61F-44B9-B0E6-D3243E095BAC}">
      <dsp:nvSpPr>
        <dsp:cNvPr id="0" name=""/>
        <dsp:cNvSpPr/>
      </dsp:nvSpPr>
      <dsp:spPr>
        <a:xfrm>
          <a:off x="5628627" y="957372"/>
          <a:ext cx="4937347" cy="4048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CO" sz="2500" kern="1200" noProof="0" dirty="0"/>
            <a:t>Actualizar la documentación del proyecto para reflejar ajustes a la Teoría del Cambio realizados durante las sesiones de perfeccionamiento.</a:t>
          </a:r>
        </a:p>
        <a:p>
          <a:pPr marL="228600" lvl="1" indent="-228600" algn="l" defTabSz="1111250">
            <a:lnSpc>
              <a:spcPct val="90000"/>
            </a:lnSpc>
            <a:spcBef>
              <a:spcPct val="0"/>
            </a:spcBef>
            <a:spcAft>
              <a:spcPct val="15000"/>
            </a:spcAft>
            <a:buChar char="•"/>
          </a:pPr>
          <a:r>
            <a:rPr lang="es-CO" sz="2500" kern="1200" noProof="0" dirty="0"/>
            <a:t>Culminar el </a:t>
          </a:r>
          <a:r>
            <a:rPr lang="en-US" sz="2500" kern="1200" noProof="0" dirty="0"/>
            <a:t>CMEP</a:t>
          </a:r>
          <a:r>
            <a:rPr lang="es-CO" sz="2500" kern="1200" noProof="0" dirty="0"/>
            <a:t> y entregarlo a ILAB para su aprobación. </a:t>
          </a:r>
        </a:p>
      </dsp:txBody>
      <dsp:txXfrm>
        <a:off x="5628627" y="957372"/>
        <a:ext cx="4937347" cy="40488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3/27/2023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dirty="0"/>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3/27/2023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dirty="0"/>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Bienvenidos al curso de capacitación, “Introducción a la Gestión Basada en Resultados” del Departamento del Trabajo de EE. UU., el cual forma parte de la serie Conceptos de M&amp;E.</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a:t>
            </a:fld>
            <a:endParaRPr lang="en-US" dirty="0"/>
          </a:p>
        </p:txBody>
      </p:sp>
    </p:spTree>
    <p:extLst>
      <p:ext uri="{BB962C8B-B14F-4D97-AF65-F5344CB8AC3E}">
        <p14:creationId xmlns:p14="http://schemas.microsoft.com/office/powerpoint/2010/main" val="183886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850" y="4400550"/>
            <a:ext cx="5486400" cy="3600450"/>
          </a:xfrm>
        </p:spPr>
        <p:txBody>
          <a:bodyPr/>
          <a:lstStyle/>
          <a:p>
            <a:pPr marL="171450" indent="-171450">
              <a:buFont typeface="Arial" panose="020B0604020202020204" pitchFamily="34" charset="0"/>
              <a:buChar char="•"/>
            </a:pPr>
            <a:r>
              <a:rPr lang="es-ES" sz="1200" u="none" dirty="0">
                <a:cs typeface="Arial" pitchFamily="34" charset="0"/>
              </a:rPr>
              <a:t>A través del uso de herramientas claves, la gestión basada en resultados también fomenta una comunicación eficaz y eficiente. Por ejemplo, el marco de resultados y los indicadores transmiten el objetivo y el contenido del proyecto a las partes interesadas internas y externas.</a:t>
            </a:r>
          </a:p>
          <a:p>
            <a:pPr marL="171450" indent="-171450">
              <a:buFont typeface="Arial" panose="020B0604020202020204" pitchFamily="34" charset="0"/>
              <a:buChar char="•"/>
            </a:pPr>
            <a:r>
              <a:rPr lang="es-ES" altLang="en-US" sz="1200" u="none" dirty="0">
                <a:cs typeface="Arial" pitchFamily="34" charset="0"/>
              </a:rPr>
              <a:t>El uso de estas herramientas brinda información y datos importantes que se pueden emplear para la comunicación interna y externa.</a:t>
            </a:r>
            <a:endParaRPr lang="en-US" dirty="0"/>
          </a:p>
          <a:p>
            <a:endParaRPr lang="en-US" dirty="0"/>
          </a:p>
        </p:txBody>
      </p:sp>
    </p:spTree>
    <p:extLst>
      <p:ext uri="{BB962C8B-B14F-4D97-AF65-F5344CB8AC3E}">
        <p14:creationId xmlns:p14="http://schemas.microsoft.com/office/powerpoint/2010/main" val="122070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sz="1200" u="none" dirty="0">
                <a:cs typeface="Arial" pitchFamily="34" charset="0"/>
              </a:rPr>
              <a:t>El uso de RBM también brinda beneficios importantes para la gestión y generación de informes.</a:t>
            </a:r>
          </a:p>
          <a:p>
            <a:pPr marL="171450" indent="-171450">
              <a:buFont typeface="Arial" panose="020B0604020202020204" pitchFamily="34" charset="0"/>
              <a:buChar char="•"/>
            </a:pPr>
            <a:r>
              <a:rPr lang="es-ES" altLang="en-US" sz="1200" dirty="0"/>
              <a:t>A través de la revisión frecuente de datos estandarizados reportados, RBM permite ajustes a la implementación y la estrategia basado ​​en evidencia, según se requiere.</a:t>
            </a:r>
          </a:p>
          <a:p>
            <a:pPr marL="171450" indent="-171450">
              <a:buFont typeface="Arial" panose="020B0604020202020204" pitchFamily="34" charset="0"/>
              <a:buChar char="•"/>
            </a:pPr>
            <a:r>
              <a:rPr lang="es-ES" altLang="en-US" sz="1200" dirty="0"/>
              <a:t>Además de informar sobre la ejecución de las actividades, RBM brinda información sobre el avance hacia los resultados.</a:t>
            </a:r>
            <a:endParaRPr lang="en-US" dirty="0"/>
          </a:p>
        </p:txBody>
      </p:sp>
    </p:spTree>
    <p:extLst>
      <p:ext uri="{BB962C8B-B14F-4D97-AF65-F5344CB8AC3E}">
        <p14:creationId xmlns:p14="http://schemas.microsoft.com/office/powerpoint/2010/main" val="325153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CO" sz="1200" u="none" noProof="0" dirty="0">
                <a:cs typeface="Arial" pitchFamily="34" charset="0"/>
              </a:rPr>
              <a:t>La gestión basada en resultados consiste en los siguientes seis pasos</a:t>
            </a:r>
            <a:r>
              <a:rPr lang="es-CO" noProof="0" dirty="0"/>
              <a:t>: </a:t>
            </a:r>
          </a:p>
          <a:p>
            <a:pPr marL="628650" lvl="1" indent="-171450">
              <a:buFont typeface="Arial" panose="020B0604020202020204" pitchFamily="34" charset="0"/>
              <a:buChar char="•"/>
            </a:pPr>
            <a:r>
              <a:rPr lang="es-CO" noProof="0" dirty="0"/>
              <a:t>Desarrollo de un marco de resultados para definirlos</a:t>
            </a:r>
          </a:p>
          <a:p>
            <a:pPr marL="628650" lvl="1" indent="-171450">
              <a:buFont typeface="Arial" panose="020B0604020202020204" pitchFamily="34" charset="0"/>
              <a:buChar char="•"/>
            </a:pPr>
            <a:r>
              <a:rPr lang="es-CO" noProof="0" dirty="0"/>
              <a:t>Selección de indicadores de desempeño para monitorear el avance</a:t>
            </a:r>
          </a:p>
          <a:p>
            <a:pPr marL="628650" lvl="1" indent="-171450">
              <a:buFont typeface="Arial" panose="020B0604020202020204" pitchFamily="34" charset="0"/>
              <a:buChar char="•"/>
            </a:pPr>
            <a:r>
              <a:rPr lang="es-CO" noProof="0" dirty="0"/>
              <a:t>Desarrollo de un plan de monitoreo del desempeño para el levantamiento consistente y confiable de datos.</a:t>
            </a:r>
          </a:p>
          <a:p>
            <a:pPr marL="628650" lvl="1" indent="-171450">
              <a:buFont typeface="Arial" panose="020B0604020202020204" pitchFamily="34" charset="0"/>
              <a:buChar char="•"/>
            </a:pPr>
            <a:r>
              <a:rPr lang="es-CO" noProof="0" dirty="0"/>
              <a:t>Levantamiento de datos de rendimiento durante la implementación</a:t>
            </a:r>
          </a:p>
          <a:p>
            <a:pPr marL="628650" lvl="1" indent="-171450">
              <a:buFont typeface="Arial" panose="020B0604020202020204" pitchFamily="34" charset="0"/>
              <a:buChar char="•"/>
            </a:pPr>
            <a:r>
              <a:rPr lang="es-CO" noProof="0" dirty="0"/>
              <a:t>Análisis de datos de rendimiento y</a:t>
            </a:r>
          </a:p>
          <a:p>
            <a:pPr marL="628650" lvl="1" indent="-171450">
              <a:buFont typeface="Arial" panose="020B0604020202020204" pitchFamily="34" charset="0"/>
              <a:buChar char="•"/>
            </a:pPr>
            <a:r>
              <a:rPr lang="es-CO" noProof="0" dirty="0"/>
              <a:t>Uso del análisis para la toma de decisiones de gerencia.</a:t>
            </a:r>
          </a:p>
          <a:p>
            <a:pPr marL="457200" lvl="1" indent="0">
              <a:buFont typeface="Arial" panose="020B0604020202020204" pitchFamily="34" charset="0"/>
              <a:buNone/>
            </a:pPr>
            <a:endParaRPr lang="es-CO" noProof="0" dirty="0"/>
          </a:p>
          <a:p>
            <a:pPr marL="457200" lvl="1" indent="0">
              <a:buFont typeface="Arial" panose="020B0604020202020204" pitchFamily="34" charset="0"/>
              <a:buNone/>
            </a:pPr>
            <a:r>
              <a:rPr lang="es-CO" noProof="0" dirty="0"/>
              <a:t>Una de las partes claves del proceso de gestión basada en resultados es el ciclo de retroalimentación. Cualquier aprendizaje y decisión del paso 6 debe incorporarse y utilizarse para revisar y perfeccionar los resultados, la estrategia, los indicadores y el enfoque general del proyecto, según sea necesario.</a:t>
            </a:r>
          </a:p>
          <a:p>
            <a:pPr marL="171450" indent="-171450">
              <a:buFont typeface="Arial" panose="020B0604020202020204" pitchFamily="34" charset="0"/>
              <a:buChar char="•"/>
            </a:pPr>
            <a:r>
              <a:rPr lang="es-CO" noProof="0" dirty="0"/>
              <a:t>Este proceso, así como cada uno de sus pasos, se explicará con más detalle a continuación.</a:t>
            </a:r>
          </a:p>
        </p:txBody>
      </p:sp>
    </p:spTree>
    <p:extLst>
      <p:ext uri="{BB962C8B-B14F-4D97-AF65-F5344CB8AC3E}">
        <p14:creationId xmlns:p14="http://schemas.microsoft.com/office/powerpoint/2010/main" val="90017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tx1"/>
                </a:solidFill>
              </a:rPr>
              <a:t>El primer paso es definir los resultados que el proyecto pretende lograr. Esto incluye el objetivo del proyecto y el desarrollo de la teoría del cambio representada por el marco de resultados.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tx1"/>
                </a:solidFill>
              </a:rPr>
              <a:t>En este proceso, los proyectos definen la relación “si-entonces” entre las actividades, los resultados y, en última instancia, los objetivos del proyecto.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tx1"/>
                </a:solidFill>
              </a:rPr>
              <a:t>Tenga en cuenta que a lo largo de este curso, la palabra "resultados" se usa como un término general que abarca objetivos, resultados, sub</a:t>
            </a:r>
            <a:r>
              <a:rPr lang="en-US" sz="1200" dirty="0">
                <a:solidFill>
                  <a:schemeClr val="tx1"/>
                </a:solidFill>
              </a:rPr>
              <a:t>-</a:t>
            </a:r>
            <a:r>
              <a:rPr lang="es-ES" sz="1200" dirty="0">
                <a:solidFill>
                  <a:schemeClr val="tx1"/>
                </a:solidFill>
              </a:rPr>
              <a:t>resultados e incluso efectos del proyecto.</a:t>
            </a:r>
          </a:p>
        </p:txBody>
      </p:sp>
    </p:spTree>
    <p:extLst>
      <p:ext uri="{BB962C8B-B14F-4D97-AF65-F5344CB8AC3E}">
        <p14:creationId xmlns:p14="http://schemas.microsoft.com/office/powerpoint/2010/main" val="293073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primer resultado a definir es el Objetivo del Proyecto. Una vez acordado esto, se identifica el conjunto de resultados que son necesarios para lograr el objetivo del proyecto.</a:t>
            </a:r>
          </a:p>
          <a:p>
            <a:endParaRPr lang="en-US" dirty="0"/>
          </a:p>
          <a:p>
            <a:r>
              <a:rPr lang="es-ES" dirty="0"/>
              <a:t>En este ejemplo, se deben lograr dos resultados. Para cada resultado, se identifican los sub-resultados requeridos para lograr los resultados de nivel superior. Luego, se vinculan las actividades que implementa el proyecto a los resultados que respaldan directamente.</a:t>
            </a:r>
          </a:p>
          <a:p>
            <a:endParaRPr lang="en-US" dirty="0"/>
          </a:p>
          <a:p>
            <a:r>
              <a:rPr lang="es-ES" dirty="0"/>
              <a:t>Hay dos formas de leer un marco de resultados: De abajo hacia arriba y de arriba hacia abajo.</a:t>
            </a:r>
          </a:p>
          <a:p>
            <a:endParaRPr lang="en-US" dirty="0"/>
          </a:p>
          <a:p>
            <a:r>
              <a:rPr lang="es-ES" dirty="0"/>
              <a:t>Si lee de abajo hacia arriba, debe preguntarse "¿Por qué?" Por ejemplo, ¿Por qué son importantes los sub-resultados? Porque son necesarios para lograr los resultados superiores.</a:t>
            </a:r>
          </a:p>
          <a:p>
            <a:br>
              <a:rPr lang="en-US" dirty="0"/>
            </a:br>
            <a:r>
              <a:rPr lang="es-ES" dirty="0"/>
              <a:t>¿Por qué es importante lograr los resultados? Porque, de lo contrario, no se logrará el Objetivo del Proyecto.</a:t>
            </a:r>
          </a:p>
          <a:p>
            <a:endParaRPr lang="en-US" dirty="0"/>
          </a:p>
          <a:p>
            <a:r>
              <a:rPr lang="es-ES" dirty="0"/>
              <a:t>Si lee un marco de resultados de arriba hacia abajo, debe preguntarse "¿Cómo?" Por lo general, al diseñar un marco de resultados, usted comienza con el objetivo del proyecto, pregunt</a:t>
            </a:r>
            <a:r>
              <a:rPr lang="es-CO" dirty="0"/>
              <a:t>á</a:t>
            </a:r>
            <a:r>
              <a:rPr lang="es-ES" dirty="0"/>
              <a:t>ndose "¿Cómo lo lograremos?" ¿Qué resultados se deben lograr? A continuación, pregúntese cómo se logrará cada uno de los resultados.</a:t>
            </a:r>
          </a:p>
          <a:p>
            <a:endParaRPr lang="en-US" dirty="0"/>
          </a:p>
          <a:p>
            <a:r>
              <a:rPr lang="es-ES" dirty="0"/>
              <a:t>Por último, es importante señalar que los resultados de cada nivel se consideran necesarios y suficientes para lograr resultados superiores del marco.</a:t>
            </a:r>
          </a:p>
          <a:p>
            <a:br>
              <a:rPr lang="en-US" dirty="0"/>
            </a:br>
            <a:r>
              <a:rPr lang="es-ES" dirty="0"/>
              <a:t>En el segundo modulo de esta serie de capacitaciones, revisaremos con más detalle el desarrollo de marcos de resultados.</a:t>
            </a:r>
            <a:endParaRPr lang="en-US" dirty="0"/>
          </a:p>
        </p:txBody>
      </p:sp>
    </p:spTree>
    <p:extLst>
      <p:ext uri="{BB962C8B-B14F-4D97-AF65-F5344CB8AC3E}">
        <p14:creationId xmlns:p14="http://schemas.microsoft.com/office/powerpoint/2010/main" val="35023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dirty="0"/>
              <a:t>El paso 2 es desarrollar los indicadores de desempeño.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baseline="0" dirty="0"/>
              <a:t>Los indicadores de desempeño se utilizan para monitorear el avance, y determinar si se están logrando los resultados del proyecto.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dirty="0"/>
              <a:t>Algunos ejemplos de indicadores son</a:t>
            </a:r>
            <a:r>
              <a:rPr lang="es-CO" sz="1200" baseline="0" dirty="0"/>
              <a:t>: </a:t>
            </a:r>
          </a:p>
          <a:p>
            <a:pPr marL="628650" lvl="1" indent="-342900">
              <a:spcBef>
                <a:spcPts val="600"/>
              </a:spcBef>
              <a:defRPr/>
            </a:pPr>
            <a:r>
              <a:rPr lang="es-CO" dirty="0"/>
              <a:t>Número de personas capacitadas</a:t>
            </a:r>
          </a:p>
          <a:p>
            <a:pPr marL="628650" lvl="1" indent="-342900">
              <a:spcBef>
                <a:spcPts val="600"/>
              </a:spcBef>
              <a:defRPr/>
            </a:pPr>
            <a:r>
              <a:rPr lang="es-CO" sz="1200" dirty="0"/>
              <a:t>Porcentaje de niños que trabajan </a:t>
            </a:r>
          </a:p>
          <a:p>
            <a:pPr marL="628650" lvl="1" indent="-342900">
              <a:spcBef>
                <a:spcPts val="600"/>
              </a:spcBef>
              <a:defRPr/>
            </a:pPr>
            <a:r>
              <a:rPr lang="es-CO" sz="1200" dirty="0"/>
              <a:t>Número de adolescentes que cuentan con trabajos decentes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baseline="0" dirty="0"/>
              <a:t>El desarrollo de indicadores de alta calidad es de vital importancia. DOL utiliza los siguientes cuatro criterios para orientar el desarrollo de buenos indicadores. </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altLang="en-US" sz="1200" kern="1200" dirty="0">
                <a:solidFill>
                  <a:srgbClr val="000000"/>
                </a:solidFill>
                <a:latin typeface="+mn-lt"/>
                <a:ea typeface="ＭＳ Ｐゴシック" pitchFamily="34" charset="-128"/>
                <a:cs typeface="+mn-cs"/>
              </a:rPr>
              <a:t>Directo</a:t>
            </a:r>
          </a:p>
          <a:p>
            <a:pPr marL="1828800" lvl="3" indent="-457200" eaLnBrk="1" hangingPunct="1">
              <a:buFont typeface="Wingdings" panose="05000000000000000000" pitchFamily="2" charset="2"/>
              <a:buChar char="ü"/>
            </a:pPr>
            <a:r>
              <a:rPr lang="es-CO" altLang="en-US" sz="1200" dirty="0">
                <a:solidFill>
                  <a:srgbClr val="000000"/>
                </a:solidFill>
                <a:ea typeface="ＭＳ Ｐゴシック" pitchFamily="34" charset="-128"/>
              </a:rPr>
              <a:t>Objetivo</a:t>
            </a:r>
          </a:p>
          <a:p>
            <a:pPr marL="1828800" lvl="3" indent="-457200" eaLnBrk="1" hangingPunct="1">
              <a:buFont typeface="Wingdings" panose="05000000000000000000" pitchFamily="2" charset="2"/>
              <a:buChar char="ü"/>
            </a:pPr>
            <a:r>
              <a:rPr lang="es-CO" altLang="en-US" sz="1200" dirty="0">
                <a:solidFill>
                  <a:srgbClr val="000000"/>
                </a:solidFill>
                <a:ea typeface="ＭＳ Ｐゴシック" pitchFamily="34" charset="-128"/>
              </a:rPr>
              <a:t>Adecuado</a:t>
            </a:r>
          </a:p>
          <a:p>
            <a:pPr marL="1828800" lvl="3" indent="-457200" eaLnBrk="1" hangingPunct="1">
              <a:buFont typeface="Wingdings" panose="05000000000000000000" pitchFamily="2" charset="2"/>
              <a:buChar char="ü"/>
            </a:pPr>
            <a:r>
              <a:rPr lang="es-CO" altLang="en-US" sz="1200" dirty="0">
                <a:solidFill>
                  <a:srgbClr val="000000"/>
                </a:solidFill>
                <a:ea typeface="ＭＳ Ｐゴシック" pitchFamily="34" charset="-128"/>
              </a:rPr>
              <a:t>Práctico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baseline="0" dirty="0"/>
              <a:t>Cada uno de estos criterios se explicará con más detalle en el tercer curso, el cual se enfoca en el desarrollo de indicadores.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altLang="en-US" sz="1200" dirty="0">
                <a:solidFill>
                  <a:srgbClr val="000000"/>
                </a:solidFill>
                <a:ea typeface="ＭＳ Ｐゴシック" pitchFamily="34" charset="-128"/>
              </a:rPr>
              <a:t>Los criterios SMART y SMARTER ,por sus siglas en ingles, son empleados comúnmente</a:t>
            </a:r>
            <a:r>
              <a:rPr lang="es-CO" sz="1200" baseline="0" dirty="0"/>
              <a:t>. Estos utilizan principios similares para orientar el desarrollo de indicadores.. </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2800" b="1"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specifico, </a:t>
            </a:r>
            <a:r>
              <a:rPr kumimoji="0" lang="es-CO" sz="2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uantificable, </a:t>
            </a:r>
            <a:r>
              <a:rPr kumimoji="0" lang="es-CO"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es-CO"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lcanzable</a:t>
            </a: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CO" sz="28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azonable, </a:t>
            </a:r>
            <a:r>
              <a:rPr kumimoji="0" lang="es-CO" sz="2800" b="1"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uración </a:t>
            </a:r>
            <a:r>
              <a:rPr kumimoji="0" lang="es-CO" sz="2800" b="1"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imitada , </a:t>
            </a:r>
            <a:r>
              <a:rPr kumimoji="0" lang="es-CO" sz="2800" b="1"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valuado y </a:t>
            </a:r>
            <a:r>
              <a:rPr kumimoji="0" lang="es-CO" sz="28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s-CO" sz="2800" b="0" i="0" u="none" strike="noStrike" kern="1200" cap="none" spc="0" normalizeH="0" baseline="0" noProof="0" dirty="0">
                <a:ln>
                  <a:noFill/>
                </a:ln>
                <a:solidFill>
                  <a:prstClr val="black"/>
                </a:solidFill>
                <a:effectLst/>
                <a:uLnTx/>
                <a:uFillTx/>
                <a:latin typeface="Calibri" panose="020F0502020204030204"/>
                <a:ea typeface="+mn-ea"/>
                <a:cs typeface="+mn-cs"/>
              </a:rPr>
              <a:t>evisado.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endParaRPr lang="en-US" dirty="0"/>
          </a:p>
        </p:txBody>
      </p:sp>
    </p:spTree>
    <p:extLst>
      <p:ext uri="{BB962C8B-B14F-4D97-AF65-F5344CB8AC3E}">
        <p14:creationId xmlns:p14="http://schemas.microsoft.com/office/powerpoint/2010/main" val="410085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Durante este segundo paso, se desarrollan indicadores para los resultados de cada nivel del marco para medirlos directamente. </a:t>
            </a:r>
          </a:p>
          <a:p>
            <a:pPr marL="171450" indent="-171450">
              <a:buFont typeface="Arial" panose="020B0604020202020204" pitchFamily="34" charset="0"/>
              <a:buChar char="•"/>
            </a:pPr>
            <a:r>
              <a:rPr lang="es-ES" dirty="0"/>
              <a:t>Frecuentemente y, especialmente para resultados complejos de alto nivel, se requiere más de un indicador para medirlos completamente.</a:t>
            </a: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270406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altLang="en-US" baseline="0" noProof="0" dirty="0">
                <a:ea typeface="ＭＳ Ｐゴシック" pitchFamily="34" charset="-128"/>
              </a:rPr>
              <a:t>El paso 3 es desarrollar el </a:t>
            </a:r>
            <a:r>
              <a:rPr lang="es-ES_tradnl" sz="1200" dirty="0"/>
              <a:t>Plan de Monitoreo del </a:t>
            </a:r>
            <a:r>
              <a:rPr lang="es-CO" altLang="en-US" baseline="0" noProof="0" dirty="0">
                <a:ea typeface="ＭＳ Ｐゴシック" pitchFamily="34" charset="-128"/>
              </a:rPr>
              <a:t>Desempeño, también conocido como el PMP.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altLang="en-US" baseline="0" noProof="0" dirty="0">
                <a:ea typeface="ＭＳ Ｐゴシック" pitchFamily="34" charset="-128"/>
              </a:rPr>
              <a:t>El PMP es una herramienta para ayudar a planificar, organizar y administrar el proceso de levantamiento, análisis y reporte de datos a lo largo del periodo de ejecución del proyecto.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altLang="en-US" baseline="0" noProof="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altLang="en-US" baseline="0" noProof="0" dirty="0">
                <a:ea typeface="ＭＳ Ｐゴシック" pitchFamily="34" charset="-128"/>
              </a:rPr>
              <a:t>Siendo que expone detalles importantes sobre cómo se levantan y analizan los datos, con el tiempo, el PMP garantiza que se levanten datos comparables.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altLang="en-US" baseline="0" noProof="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altLang="en-US" baseline="0" noProof="0" dirty="0">
                <a:ea typeface="ＭＳ Ｐゴシック" pitchFamily="34" charset="-128"/>
              </a:rPr>
              <a:t>Todos los detalles en el plan de monitoreo al desempeño deben ser explícitos y claramente establecidos para que cualquiera que lo necesite pueda usarlo (en caso de rotación de personal o cuando lo requiera un evaluador externo).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altLang="en-US" baseline="0" noProof="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altLang="en-US" noProof="0" dirty="0">
                <a:ea typeface="ＭＳ Ｐゴシック" pitchFamily="34" charset="-128"/>
              </a:rPr>
              <a:t>El </a:t>
            </a:r>
            <a:r>
              <a:rPr lang="es-ES" altLang="en-US" noProof="0" dirty="0">
                <a:ea typeface="ＭＳ Ｐゴシック" pitchFamily="34" charset="-128"/>
              </a:rPr>
              <a:t>Plan de Monitoreo del Desempeño </a:t>
            </a:r>
            <a:r>
              <a:rPr lang="es-CO" altLang="en-US" noProof="0" dirty="0">
                <a:ea typeface="ＭＳ Ｐゴシック" pitchFamily="34" charset="-128"/>
              </a:rPr>
              <a:t>describe detalladamente los indicadores, incluyendo: </a:t>
            </a:r>
          </a:p>
          <a:p>
            <a:pPr marL="742950" lvl="1" indent="-285750">
              <a:buFont typeface="Wingdings" panose="05000000000000000000" pitchFamily="2" charset="2"/>
              <a:buChar char="ü"/>
            </a:pPr>
            <a:r>
              <a:rPr lang="es-CO" noProof="0" dirty="0"/>
              <a:t>Definición de los términos centrales</a:t>
            </a:r>
          </a:p>
          <a:p>
            <a:pPr marL="742950" lvl="1" indent="-285750">
              <a:buFont typeface="Wingdings" panose="05000000000000000000" pitchFamily="2" charset="2"/>
              <a:buChar char="ü"/>
            </a:pPr>
            <a:r>
              <a:rPr lang="es-CO" noProof="0" dirty="0"/>
              <a:t>Numerador/denominador, si corresponde.</a:t>
            </a:r>
          </a:p>
          <a:p>
            <a:pPr marL="742950" lvl="1" indent="-285750">
              <a:buFont typeface="Wingdings" panose="05000000000000000000" pitchFamily="2" charset="2"/>
              <a:buChar char="ü"/>
            </a:pPr>
            <a:r>
              <a:rPr lang="es-CO" noProof="0" dirty="0"/>
              <a:t>Unidad de medida.</a:t>
            </a:r>
          </a:p>
          <a:p>
            <a:pPr marL="742950" lvl="1" indent="-285750">
              <a:buFont typeface="Wingdings" panose="05000000000000000000" pitchFamily="2" charset="2"/>
              <a:buChar char="ü"/>
            </a:pPr>
            <a:r>
              <a:rPr lang="es-CO" noProof="0" dirty="0"/>
              <a:t>Desglose de indicadores, si corresponde</a:t>
            </a:r>
          </a:p>
          <a:p>
            <a:pPr marL="742950" lvl="1" indent="-285750">
              <a:buFont typeface="Wingdings" panose="05000000000000000000" pitchFamily="2" charset="2"/>
              <a:buChar char="ü"/>
            </a:pPr>
            <a:r>
              <a:rPr lang="es-CO" noProof="0" dirty="0"/>
              <a:t>Instrumentos de levantamiento de datos.</a:t>
            </a:r>
          </a:p>
          <a:p>
            <a:pPr marL="742950" lvl="1" indent="-285750">
              <a:buFont typeface="Wingdings" panose="05000000000000000000" pitchFamily="2" charset="2"/>
              <a:buChar char="ü"/>
            </a:pPr>
            <a:r>
              <a:rPr lang="es-CO" noProof="0" dirty="0"/>
              <a:t>Frecuencia de levantamiento y reporte de datos y porcentaje de datos levantados que deben verificarse.</a:t>
            </a:r>
          </a:p>
          <a:p>
            <a:pPr marL="742950" lvl="1" indent="-285750">
              <a:buFont typeface="Wingdings" panose="05000000000000000000" pitchFamily="2" charset="2"/>
              <a:buChar char="ü"/>
            </a:pPr>
            <a:r>
              <a:rPr lang="es-CO" noProof="0" dirty="0"/>
              <a:t>Cargos responsables del levantamiento y análisis de datos.</a:t>
            </a:r>
            <a:endParaRPr lang="es-CO" altLang="en-US" baseline="0" noProof="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a:ea typeface="ＭＳ Ｐゴシック" pitchFamily="34" charset="-128"/>
            </a:endParaRPr>
          </a:p>
          <a:p>
            <a:endParaRPr lang="en-US" altLang="en-US" dirty="0">
              <a:ea typeface="ＭＳ Ｐゴシック" pitchFamily="34"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5B14467-E912-462E-9B39-BD561AF0F500}" type="slidenum">
              <a:rPr lang="en-US" altLang="en-US" smtClean="0"/>
              <a:pPr eaLnBrk="1" hangingPunct="1">
                <a:spcBef>
                  <a:spcPct val="0"/>
                </a:spcBef>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altLang="en-US" dirty="0">
                <a:ea typeface="ＭＳ Ｐゴシック" pitchFamily="34" charset="-128"/>
              </a:rPr>
              <a:t>Este es un ejemplo de una plantilla de PMP. Esta muestra la información que se debe incluir para garantizar que los datos de cada uno de los indicadores de desempeño del proyecto se levanten de manera uniforme durante su periodo de ejecución.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dirty="0">
                <a:ea typeface="ＭＳ Ｐゴシック" pitchFamily="34" charset="-128"/>
              </a:rPr>
              <a:t>Revisaremos el PMP con más detalle y explicaremos todos sus elementos clave durante el tercer curso.</a:t>
            </a:r>
            <a:endParaRPr lang="en-US" altLang="en-US" dirty="0">
              <a:ea typeface="ＭＳ Ｐゴシック" pitchFamily="34"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494606C-D6CE-4DCB-9899-F936A356BB11}" type="slidenum">
              <a:rPr lang="en-US" altLang="en-US" smtClean="0"/>
              <a:pPr eaLnBrk="1" hangingPunct="1">
                <a:spcBef>
                  <a:spcPct val="0"/>
                </a:spcBef>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altLang="en-US" dirty="0">
                <a:ea typeface="ＭＳ Ｐゴシック" pitchFamily="34" charset="-128"/>
              </a:rPr>
              <a:t>El cuarto paso es el levantamiento de datos.</a:t>
            </a:r>
          </a:p>
          <a:p>
            <a:pPr marL="171450" indent="-171450">
              <a:buFont typeface="Arial" panose="020B0604020202020204" pitchFamily="34" charset="0"/>
              <a:buChar char="•"/>
            </a:pPr>
            <a:r>
              <a:rPr lang="es-ES" altLang="en-US" dirty="0">
                <a:ea typeface="ＭＳ Ｐゴシック" pitchFamily="34" charset="-128"/>
              </a:rPr>
              <a:t>Se deben levantar los datos de cada indicador frecuentemente, según el calendario establecido en el </a:t>
            </a:r>
            <a:r>
              <a:rPr lang="es-ES_tradnl" sz="1200" dirty="0"/>
              <a:t>plan de monitoreo del desempeño </a:t>
            </a:r>
            <a:r>
              <a:rPr lang="es-ES" altLang="en-US" dirty="0">
                <a:ea typeface="ＭＳ Ｐゴシック" pitchFamily="34" charset="-128"/>
              </a:rPr>
              <a:t>.</a:t>
            </a:r>
          </a:p>
          <a:p>
            <a:pPr marL="171450" indent="-171450">
              <a:buFont typeface="Arial" panose="020B0604020202020204" pitchFamily="34" charset="0"/>
              <a:buChar char="•"/>
            </a:pPr>
            <a:endParaRPr lang="es-ES" altLang="en-US" dirty="0">
              <a:ea typeface="ＭＳ Ｐゴシック" pitchFamily="34" charset="-128"/>
            </a:endParaRPr>
          </a:p>
          <a:p>
            <a:pPr marL="171450" indent="-171450">
              <a:buFont typeface="Arial" panose="020B0604020202020204" pitchFamily="34" charset="0"/>
              <a:buChar char="•"/>
            </a:pPr>
            <a:r>
              <a:rPr lang="es-ES" altLang="en-US" dirty="0">
                <a:ea typeface="ＭＳ Ｐゴシック" pitchFamily="34" charset="-128"/>
              </a:rPr>
              <a:t>Los datos primarios se pueden levantar a través de encuestas, entrevistas de actores centrales, grupos de enfoque, formularios de admisión u otros documentos del proyecto.</a:t>
            </a:r>
          </a:p>
          <a:p>
            <a:pPr marL="171450" indent="-171450">
              <a:buFont typeface="Arial" panose="020B0604020202020204" pitchFamily="34" charset="0"/>
              <a:buChar char="•"/>
            </a:pPr>
            <a:endParaRPr lang="es-ES" altLang="en-US" dirty="0">
              <a:ea typeface="ＭＳ Ｐゴシック" pitchFamily="34" charset="-128"/>
            </a:endParaRPr>
          </a:p>
          <a:p>
            <a:pPr marL="171450" indent="-171450">
              <a:buFont typeface="Arial" panose="020B0604020202020204" pitchFamily="34" charset="0"/>
              <a:buChar char="•"/>
            </a:pPr>
            <a:r>
              <a:rPr lang="es-ES" altLang="en-US" dirty="0">
                <a:ea typeface="ＭＳ Ｐゴシック" pitchFamily="34" charset="-128"/>
              </a:rPr>
              <a:t>Además de datos primarios, el proyecto también puede emplear datos secundarios disponibles para alimentar los indicadores. Estos podrían ser datos levantados por otras organizaciones o el gobierno, incluyendo las estadísticas laborales. </a:t>
            </a:r>
          </a:p>
          <a:p>
            <a:pPr marL="171450" indent="-171450">
              <a:buFont typeface="Arial" panose="020B0604020202020204" pitchFamily="34" charset="0"/>
              <a:buChar char="•"/>
            </a:pPr>
            <a:r>
              <a:rPr lang="es-ES" altLang="en-US" dirty="0">
                <a:ea typeface="ＭＳ Ｐゴシック" pitchFamily="34" charset="-128"/>
              </a:rPr>
              <a:t>Se debe planificar el levantamiento de datos en función a lo que se requiere para alimentar los indicadores. Solo se deben levantar los datos necesarios.</a:t>
            </a:r>
          </a:p>
          <a:p>
            <a:pPr marL="171450" indent="-171450">
              <a:buFont typeface="Arial" panose="020B0604020202020204" pitchFamily="34" charset="0"/>
              <a:buChar char="•"/>
            </a:pPr>
            <a:r>
              <a:rPr lang="es-ES" altLang="en-US" sz="1200" b="0" dirty="0">
                <a:solidFill>
                  <a:schemeClr val="tx1"/>
                </a:solidFill>
                <a:latin typeface="Tahoma" pitchFamily="34" charset="0"/>
                <a:cs typeface="Times New Roman" pitchFamily="18" charset="0"/>
              </a:rPr>
              <a:t>ILAB reporta los datos a través del Informe de Avance Técnico y el Anexo A, el Formulario de Reporte de datos.</a:t>
            </a:r>
          </a:p>
          <a:p>
            <a:pPr marL="171450" indent="-171450">
              <a:buFont typeface="Arial" panose="020B0604020202020204" pitchFamily="34" charset="0"/>
              <a:buChar char="•"/>
            </a:pPr>
            <a:r>
              <a:rPr lang="es-ES" altLang="en-US" dirty="0">
                <a:ea typeface="ＭＳ Ｐゴシック" pitchFamily="34" charset="-128"/>
              </a:rPr>
              <a:t>Se revisará el levantamiento de datos con más detalle durante el cuarto curso: Desarrollo de Herramientas para el Levantamiento de Datos.</a:t>
            </a:r>
            <a:endParaRPr lang="en-US" sz="1200" dirty="0">
              <a:effectLst/>
              <a:ea typeface="Calibri" panose="020F0502020204030204" pitchFamily="34" charset="0"/>
            </a:endParaRPr>
          </a:p>
          <a:p>
            <a:pPr marL="171450" indent="-171450">
              <a:buFont typeface="Arial" panose="020B0604020202020204" pitchFamily="34" charset="0"/>
              <a:buChar char="•"/>
            </a:pPr>
            <a:endParaRPr lang="en-US" altLang="en-US" dirty="0">
              <a:ea typeface="ＭＳ Ｐゴシック" pitchFamily="34"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71EF47E-508E-458F-B406-C6817654CAFE}" type="slidenum">
              <a:rPr lang="en-US" altLang="en-US" smtClean="0"/>
              <a:pPr eaLnBrk="1" hangingPunct="1">
                <a:spcBef>
                  <a:spcPct val="0"/>
                </a:spcBef>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Este es el primero de seis cursos en la serie de capacitación sobre conceptos de M&amp;E de la Oficina de Asuntos Laborales Internacionales. Estos cursos están diseñados para ayudar a los beneficiarios a aprender y comprender los conceptos, herramientas y procedimientos claves de monitoreo y evaluación (M&amp;E) que se espera que las organizaciones utilicen al administrar un proyecto financiado por ILAB destinado a abordar el trabajo infantil, el trabajo forzoso y la trata de personas.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Además, los cursos ayudarán a los beneficiarios a comprender cómo desarrollar y utilizar un Plan de Monitoreo y Evaluación Integral (o CMEP por sus siglas en </a:t>
            </a:r>
            <a:r>
              <a:rPr lang="es-CO" noProof="0" dirty="0"/>
              <a:t>Inglés) </a:t>
            </a:r>
            <a:r>
              <a:rPr lang="es-ES" dirty="0"/>
              <a:t>para hacer seguimiento al desempeño, administrar el uso de datos y reportar los resultados a ILAB.</a:t>
            </a:r>
          </a:p>
          <a:p>
            <a:pPr marL="171450" indent="-171450">
              <a:buFont typeface="Arial" panose="020B0604020202020204" pitchFamily="34" charset="0"/>
              <a:buChar char="•"/>
            </a:pPr>
            <a:r>
              <a:rPr lang="es-ES" dirty="0"/>
              <a:t>El curso de hoy ofrece una introducción a la gestión basada en resultados, la cual fundamenta el seguimiento y evaluación eficaces.</a:t>
            </a:r>
          </a:p>
          <a:p>
            <a:pPr marL="171450" indent="-171450">
              <a:buFont typeface="Arial" panose="020B0604020202020204" pitchFamily="34" charset="0"/>
              <a:buChar char="•"/>
            </a:pPr>
            <a:r>
              <a:rPr lang="es-ES" dirty="0"/>
              <a:t>Otros cursos de la serie Conceptos de M&amp;E incluyen:</a:t>
            </a:r>
          </a:p>
          <a:p>
            <a:pPr marL="800100" marR="0" lvl="1" indent="-342900" algn="just" defTabSz="914400" rtl="0" eaLnBrk="1" latinLnBrk="0" hangingPunct="1">
              <a:spcBef>
                <a:spcPts val="0"/>
              </a:spcBef>
              <a:spcAft>
                <a:spcPts val="0"/>
              </a:spcAft>
              <a:buFont typeface="Arial" panose="020B0604020202020204" pitchFamily="34" charset="0"/>
              <a:buChar char="•"/>
            </a:pPr>
            <a:r>
              <a:rPr lang="es-AR" sz="1800" kern="1200" noProof="0" dirty="0">
                <a:solidFill>
                  <a:schemeClr val="tx1"/>
                </a:solidFill>
                <a:effectLst/>
                <a:latin typeface="Times New Roman" panose="02020603050405020304" pitchFamily="18" charset="0"/>
                <a:ea typeface="Calibri" panose="020F0502020204030204" pitchFamily="34" charset="0"/>
                <a:cs typeface="+mn-cs"/>
              </a:rPr>
              <a:t>Diseñando</a:t>
            </a:r>
            <a:r>
              <a:rPr lang="en-US" sz="1800" kern="1200" dirty="0">
                <a:solidFill>
                  <a:schemeClr val="tx1"/>
                </a:solidFill>
                <a:effectLst/>
                <a:latin typeface="Times New Roman" panose="02020603050405020304" pitchFamily="18" charset="0"/>
                <a:ea typeface="Calibri" panose="020F0502020204030204" pitchFamily="34" charset="0"/>
                <a:cs typeface="+mn-cs"/>
              </a:rPr>
              <a:t> Marcos de </a:t>
            </a:r>
            <a:r>
              <a:rPr lang="es-AR" sz="1800" kern="1200" noProof="0" dirty="0">
                <a:solidFill>
                  <a:schemeClr val="tx1"/>
                </a:solidFill>
                <a:effectLst/>
                <a:latin typeface="Times New Roman" panose="02020603050405020304" pitchFamily="18" charset="0"/>
                <a:ea typeface="Calibri" panose="020F0502020204030204" pitchFamily="34" charset="0"/>
                <a:cs typeface="+mn-cs"/>
              </a:rPr>
              <a:t>Resultados</a:t>
            </a:r>
            <a:r>
              <a:rPr lang="en-US" sz="1800" kern="1200" dirty="0">
                <a:solidFill>
                  <a:schemeClr val="tx1"/>
                </a:solidFill>
                <a:effectLst/>
                <a:latin typeface="Times New Roman" panose="02020603050405020304" pitchFamily="18" charset="0"/>
                <a:ea typeface="Calibri" panose="020F0502020204030204" pitchFamily="34" charset="0"/>
                <a:cs typeface="+mn-cs"/>
              </a:rPr>
              <a:t>, </a:t>
            </a:r>
          </a:p>
          <a:p>
            <a:pPr marL="800100" marR="0" lvl="1" indent="-342900" algn="just">
              <a:spcBef>
                <a:spcPts val="0"/>
              </a:spcBef>
              <a:spcAft>
                <a:spcPts val="0"/>
              </a:spcAft>
              <a:buFont typeface="Arial" panose="020B0604020202020204" pitchFamily="34" charset="0"/>
              <a:buChar char="•"/>
            </a:pPr>
            <a:r>
              <a:rPr lang="es-ES" sz="1800" dirty="0">
                <a:effectLst/>
                <a:latin typeface="Times New Roman" panose="02020603050405020304" pitchFamily="18" charset="0"/>
                <a:ea typeface="Calibri" panose="020F0502020204030204" pitchFamily="34" charset="0"/>
              </a:rPr>
              <a:t>Diseñando y Definiendo Indicadores de Desempeño</a:t>
            </a: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s-ES" sz="1800" dirty="0">
                <a:effectLst/>
                <a:latin typeface="Times New Roman" panose="02020603050405020304" pitchFamily="18" charset="0"/>
                <a:ea typeface="Calibri" panose="020F0502020204030204" pitchFamily="34" charset="0"/>
              </a:rPr>
              <a:t>Elaborando Instrumentos para el Levantamiento de Datos</a:t>
            </a:r>
          </a:p>
          <a:p>
            <a:pPr marL="800100" marR="0" lvl="1" indent="-342900" algn="just">
              <a:spcBef>
                <a:spcPts val="0"/>
              </a:spcBef>
              <a:spcAft>
                <a:spcPts val="0"/>
              </a:spcAft>
              <a:buFont typeface="Arial" panose="020B0604020202020204" pitchFamily="34" charset="0"/>
              <a:buChar char="•"/>
            </a:pPr>
            <a:r>
              <a:rPr lang="es-ES" sz="1800" dirty="0">
                <a:effectLst/>
                <a:latin typeface="Times New Roman" panose="02020603050405020304" pitchFamily="18" charset="0"/>
                <a:ea typeface="Calibri" panose="020F0502020204030204" pitchFamily="34" charset="0"/>
              </a:rPr>
              <a:t>Estableciendo valores para la línea de base y objetivos para los indicadores</a:t>
            </a:r>
          </a:p>
          <a:p>
            <a:pPr marL="800100" marR="0" lvl="1" indent="-342900" algn="just">
              <a:spcBef>
                <a:spcPts val="0"/>
              </a:spcBef>
              <a:spcAft>
                <a:spcPts val="0"/>
              </a:spcAft>
              <a:buFont typeface="Arial" panose="020B0604020202020204" pitchFamily="34" charset="0"/>
              <a:buChar char="•"/>
            </a:pPr>
            <a:r>
              <a:rPr lang="es-ES" sz="1800" dirty="0">
                <a:effectLst/>
                <a:latin typeface="Times New Roman" panose="02020603050405020304" pitchFamily="18" charset="0"/>
                <a:ea typeface="Calibri" panose="020F0502020204030204" pitchFamily="34" charset="0"/>
              </a:rPr>
              <a:t>Uso de datos para mejorar la implementación de los proyectos</a:t>
            </a:r>
            <a:r>
              <a:rPr lang="en-US" sz="1800" dirty="0">
                <a:effectLst/>
                <a:latin typeface="Times New Roman" panose="02020603050405020304" pitchFamily="18"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altLang="en-US" dirty="0">
                <a:ea typeface="ＭＳ Ｐゴシック" pitchFamily="34" charset="-128"/>
              </a:rPr>
              <a:t>El quinto paso es analizar los datos levantados del indicador.</a:t>
            </a:r>
          </a:p>
          <a:p>
            <a:pPr marL="171450" indent="-171450">
              <a:buFont typeface="Arial" panose="020B0604020202020204" pitchFamily="34" charset="0"/>
              <a:buChar char="•"/>
            </a:pPr>
            <a:r>
              <a:rPr lang="es-ES" altLang="en-US" dirty="0">
                <a:ea typeface="ＭＳ Ｐゴシック" pitchFamily="34" charset="-128"/>
              </a:rPr>
              <a:t>Este análisis ayuda al proyecto a determinar el avance que se está logrando</a:t>
            </a:r>
          </a:p>
          <a:p>
            <a:pPr marL="171450" indent="-171450">
              <a:buFont typeface="Arial" panose="020B0604020202020204" pitchFamily="34" charset="0"/>
              <a:buChar char="•"/>
            </a:pPr>
            <a:r>
              <a:rPr lang="es-ES" altLang="en-US" dirty="0">
                <a:ea typeface="ＭＳ Ｐゴシック" pitchFamily="34" charset="-128"/>
              </a:rPr>
              <a:t>El análisis ayuda a responder estas 3 preguntas</a:t>
            </a:r>
            <a:r>
              <a:rPr lang="en-US" altLang="en-US" dirty="0">
                <a:ea typeface="ＭＳ Ｐゴシック" pitchFamily="34" charset="-128"/>
              </a:rPr>
              <a:t>: </a:t>
            </a:r>
          </a:p>
          <a:p>
            <a:pPr marL="628650" lvl="1" indent="-171450" eaLnBrk="1" hangingPunct="1">
              <a:buFont typeface="Arial" panose="020B0604020202020204" pitchFamily="34" charset="0"/>
              <a:buChar char="•"/>
            </a:pPr>
            <a:r>
              <a:rPr lang="es-ES" altLang="en-US" sz="1200" dirty="0">
                <a:solidFill>
                  <a:srgbClr val="000000"/>
                </a:solidFill>
                <a:ea typeface="ＭＳ Ｐゴシック" pitchFamily="34" charset="-128"/>
              </a:rPr>
              <a:t>¿Cuál es el nivel de rendimiento?</a:t>
            </a:r>
          </a:p>
          <a:p>
            <a:pPr marL="628650" lvl="1" indent="-171450" eaLnBrk="1" hangingPunct="1">
              <a:buFont typeface="Arial" panose="020B0604020202020204" pitchFamily="34" charset="0"/>
              <a:buChar char="•"/>
            </a:pPr>
            <a:r>
              <a:rPr lang="es-ES" altLang="en-US" sz="1200" dirty="0">
                <a:solidFill>
                  <a:srgbClr val="000000"/>
                </a:solidFill>
                <a:ea typeface="ＭＳ Ｐゴシック" pitchFamily="34" charset="-128"/>
              </a:rPr>
              <a:t>¿Cómo se compara el rendimiento con las expectativas?</a:t>
            </a:r>
          </a:p>
          <a:p>
            <a:pPr marL="628650" lvl="1" indent="-171450" eaLnBrk="1" hangingPunct="1">
              <a:buFont typeface="Arial" panose="020B0604020202020204" pitchFamily="34" charset="0"/>
              <a:buChar char="•"/>
            </a:pPr>
            <a:r>
              <a:rPr lang="es-ES" altLang="en-US" sz="1200" dirty="0">
                <a:solidFill>
                  <a:srgbClr val="000000"/>
                </a:solidFill>
                <a:ea typeface="ＭＳ Ｐゴシック" pitchFamily="34" charset="-128"/>
              </a:rPr>
              <a:t>¿Por qué el rendimiento supera o está por debajo de las expectativas?</a:t>
            </a:r>
          </a:p>
          <a:p>
            <a:pPr marL="628650" lvl="1" indent="-171450" eaLnBrk="1" hangingPunct="1">
              <a:buFont typeface="Arial" panose="020B0604020202020204" pitchFamily="34" charset="0"/>
              <a:buChar char="•"/>
            </a:pPr>
            <a:endParaRPr lang="es-ES" altLang="en-US" sz="1200" dirty="0">
              <a:solidFill>
                <a:srgbClr val="000000"/>
              </a:solidFill>
              <a:ea typeface="ＭＳ Ｐゴシック" pitchFamily="34" charset="-128"/>
            </a:endParaRPr>
          </a:p>
          <a:p>
            <a:pPr marL="171450" lvl="1" indent="-171450" algn="l" defTabSz="914400" rtl="0" eaLnBrk="1" latinLnBrk="0" hangingPunct="1">
              <a:buFont typeface="Arial" panose="020B0604020202020204" pitchFamily="34" charset="0"/>
              <a:buChar char="•"/>
            </a:pPr>
            <a:r>
              <a:rPr lang="es-ES" altLang="en-US" sz="1200" kern="1200" dirty="0">
                <a:solidFill>
                  <a:schemeClr val="tx1"/>
                </a:solidFill>
                <a:latin typeface="+mn-lt"/>
                <a:ea typeface="ＭＳ Ｐゴシック" pitchFamily="34" charset="-128"/>
                <a:cs typeface="+mn-cs"/>
              </a:rPr>
              <a:t>El análisis debe realizarse frecuentemente. Este permite que el proyecto compare datos a lo largo del tiempo desde la línea de base para determinar cómo se comparan las expectativas con los objetivos del proyecto.</a:t>
            </a:r>
          </a:p>
          <a:p>
            <a:pPr marL="171450" lvl="1" indent="-171450" algn="l" defTabSz="914400" rtl="0" eaLnBrk="1" latinLnBrk="0" hangingPunct="1">
              <a:buFont typeface="Arial" panose="020B0604020202020204" pitchFamily="34" charset="0"/>
              <a:buChar char="•"/>
            </a:pPr>
            <a:r>
              <a:rPr lang="es-ES" altLang="en-US" dirty="0">
                <a:ea typeface="ＭＳ Ｐゴシック" pitchFamily="34" charset="-128"/>
              </a:rPr>
              <a:t>Los datos se pueden utilizar para observar el avance hacia resultados individuales, así como el avance del proyecto hacia el objetivo principal. Esto también ayuda a verificar si los resultados inferiores están contribuyendo al logro de los resultados superiores.</a:t>
            </a:r>
            <a:endParaRPr lang="en-US" altLang="en-US" dirty="0">
              <a:ea typeface="ＭＳ Ｐゴシック" pitchFamily="34" charset="-128"/>
            </a:endParaRPr>
          </a:p>
          <a:p>
            <a:pPr marL="171450" indent="-171450">
              <a:buFont typeface="Arial" panose="020B0604020202020204" pitchFamily="34" charset="0"/>
              <a:buChar char="•"/>
            </a:pPr>
            <a:r>
              <a:rPr lang="es-ES" altLang="en-US" dirty="0">
                <a:ea typeface="ＭＳ Ｐゴシック" pitchFamily="34" charset="-128"/>
              </a:rPr>
              <a:t>Estas comparaciones pueden informar las decisiones de implementación y gestión del proyecto.</a:t>
            </a:r>
          </a:p>
          <a:p>
            <a:pPr marL="171450" indent="-171450">
              <a:buFont typeface="Arial" panose="020B0604020202020204" pitchFamily="34" charset="0"/>
              <a:buChar char="•"/>
            </a:pPr>
            <a:r>
              <a:rPr lang="es-ES" altLang="en-US" dirty="0">
                <a:ea typeface="ＭＳ Ｐゴシック" pitchFamily="34" charset="-128"/>
              </a:rPr>
              <a:t>Algunos proyectos encuentran útil visualizar sus datos para explorar tendencias y reportar los éxitos del proyecto.</a:t>
            </a:r>
          </a:p>
          <a:p>
            <a:pPr marL="171450" indent="-171450">
              <a:buFont typeface="Arial" panose="020B0604020202020204" pitchFamily="34" charset="0"/>
              <a:buChar char="•"/>
            </a:pPr>
            <a:r>
              <a:rPr lang="es-ES" altLang="en-US" dirty="0">
                <a:ea typeface="ＭＳ Ｐゴシック" pitchFamily="34" charset="-128"/>
              </a:rPr>
              <a:t>Exploraremos más a fondo el uso de la línea de base y los objetivos en el quinto curso, Establecimiento de valores de línea de base e indicadores que orienten las comparaciones de datos.</a:t>
            </a:r>
            <a:endParaRPr lang="en-US" altLang="en-US" dirty="0">
              <a:ea typeface="ＭＳ Ｐゴシック" pitchFamily="34"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68D379A-1CBA-4A82-B3A1-FB2ED44915A9}" type="slidenum">
              <a:rPr lang="en-US" altLang="en-US" smtClean="0"/>
              <a:pPr eaLnBrk="1" hangingPunct="1">
                <a:spcBef>
                  <a:spcPct val="0"/>
                </a:spcBef>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eaLnBrk="1" hangingPunct="1">
              <a:spcBef>
                <a:spcPct val="0"/>
              </a:spcBef>
              <a:buSzTx/>
              <a:buFont typeface="Arial" panose="020B0604020202020204" pitchFamily="34" charset="0"/>
              <a:buChar char="•"/>
            </a:pPr>
            <a:endParaRPr lang="es-ES" sz="1200" dirty="0"/>
          </a:p>
          <a:p>
            <a:pPr marL="171450" indent="-171450" algn="l" eaLnBrk="1" hangingPunct="1">
              <a:spcBef>
                <a:spcPct val="0"/>
              </a:spcBef>
              <a:buSzTx/>
              <a:buFont typeface="Arial" panose="020B0604020202020204" pitchFamily="34" charset="0"/>
              <a:buChar char="•"/>
            </a:pPr>
            <a:r>
              <a:rPr lang="es-ES" sz="1200" dirty="0"/>
              <a:t>El paso final del sistema RBM es utilizar el análisis para orientar las decisiones de gerencia.</a:t>
            </a:r>
          </a:p>
          <a:p>
            <a:pPr marL="171450" indent="-171450" algn="l" eaLnBrk="1" hangingPunct="1">
              <a:spcBef>
                <a:spcPct val="0"/>
              </a:spcBef>
              <a:buSzTx/>
              <a:buFont typeface="Arial" panose="020B0604020202020204" pitchFamily="34" charset="0"/>
              <a:buChar char="•"/>
            </a:pPr>
            <a:r>
              <a:rPr lang="es-ES" altLang="en-US" sz="1200" b="0" dirty="0">
                <a:solidFill>
                  <a:schemeClr val="tx1"/>
                </a:solidFill>
                <a:latin typeface="Tahoma" pitchFamily="34" charset="0"/>
                <a:cs typeface="Times New Roman" pitchFamily="18" charset="0"/>
              </a:rPr>
              <a:t>Este es uno de los pasos más importantes del proceso, pues el proyecto utiliza los datos para tomar decisiones en función a la evidencia.</a:t>
            </a:r>
          </a:p>
          <a:p>
            <a:pPr marL="171450" indent="-171450" algn="l" eaLnBrk="1" hangingPunct="1">
              <a:spcBef>
                <a:spcPct val="0"/>
              </a:spcBef>
              <a:buSzTx/>
              <a:buFont typeface="Arial" panose="020B0604020202020204" pitchFamily="34" charset="0"/>
              <a:buChar char="•"/>
            </a:pPr>
            <a:r>
              <a:rPr lang="es-ES" altLang="en-US" sz="1200" b="0" dirty="0">
                <a:solidFill>
                  <a:schemeClr val="tx1"/>
                </a:solidFill>
                <a:latin typeface="Tahoma" pitchFamily="34" charset="0"/>
                <a:cs typeface="Times New Roman" pitchFamily="18" charset="0"/>
              </a:rPr>
              <a:t>Los proyectos deben planificar sesiones internas para revisar el análisis y el avance. Si el avance </a:t>
            </a:r>
            <a:r>
              <a:rPr lang="es-ES" altLang="en-US" sz="1200" b="0" baseline="0" dirty="0">
                <a:solidFill>
                  <a:srgbClr val="FF0000"/>
                </a:solidFill>
                <a:latin typeface="Tahoma" pitchFamily="34" charset="0"/>
                <a:cs typeface="Times New Roman" pitchFamily="18" charset="0"/>
              </a:rPr>
              <a:t>resultara</a:t>
            </a:r>
            <a:r>
              <a:rPr lang="es-ES" altLang="en-US" sz="1200" b="0" dirty="0">
                <a:solidFill>
                  <a:schemeClr val="tx1"/>
                </a:solidFill>
                <a:latin typeface="Tahoma" pitchFamily="34" charset="0"/>
                <a:cs typeface="Times New Roman" pitchFamily="18" charset="0"/>
              </a:rPr>
              <a:t> más lento de lo esperado o no ocurre, esto podría ser una señal de que el proyecto necesita cambiar algo en su enfoque o implementación.</a:t>
            </a:r>
            <a:endParaRPr lang="en-US" altLang="en-US" sz="1200" b="0" dirty="0">
              <a:solidFill>
                <a:schemeClr val="tx1"/>
              </a:solidFill>
              <a:latin typeface="Tahoma" pitchFamily="34" charset="0"/>
              <a:cs typeface="Times New Roman" pitchFamily="18" charset="0"/>
            </a:endParaRPr>
          </a:p>
          <a:p>
            <a:pPr marL="171450" indent="-171450" algn="l" eaLnBrk="1" hangingPunct="1">
              <a:spcBef>
                <a:spcPct val="0"/>
              </a:spcBef>
              <a:buSzTx/>
              <a:buFont typeface="Arial" panose="020B0604020202020204" pitchFamily="34" charset="0"/>
              <a:buChar char="•"/>
            </a:pPr>
            <a:r>
              <a:rPr lang="es-ES" altLang="en-US" sz="1200" b="0" dirty="0">
                <a:solidFill>
                  <a:schemeClr val="tx1"/>
                </a:solidFill>
                <a:latin typeface="Tahoma" pitchFamily="34" charset="0"/>
                <a:cs typeface="Times New Roman" pitchFamily="18" charset="0"/>
              </a:rPr>
              <a:t>Esto también podría significar que se necesitan otras correcciones sobre la marcha, incluyendo ajustes a las actividades o intervenciones específicas, la asignación de recursos o incluso la estrategia o las suposiciones centrales.</a:t>
            </a:r>
            <a:r>
              <a:rPr lang="en-US" altLang="en-US" sz="1200" b="0" dirty="0">
                <a:solidFill>
                  <a:schemeClr val="tx1"/>
                </a:solidFill>
                <a:latin typeface="Tahoma" pitchFamily="34" charset="0"/>
                <a:cs typeface="Times New Roman" pitchFamily="18" charset="0"/>
              </a:rPr>
              <a:t> </a:t>
            </a:r>
          </a:p>
          <a:p>
            <a:pPr marL="171450" indent="-171450" algn="l" eaLnBrk="1" hangingPunct="1">
              <a:spcBef>
                <a:spcPct val="0"/>
              </a:spcBef>
              <a:buSzTx/>
              <a:buFont typeface="Arial" panose="020B0604020202020204" pitchFamily="34" charset="0"/>
              <a:buChar char="•"/>
            </a:pPr>
            <a:r>
              <a:rPr lang="es-ES" altLang="en-US" sz="1200" b="0" dirty="0">
                <a:solidFill>
                  <a:schemeClr val="tx1"/>
                </a:solidFill>
                <a:latin typeface="Tahoma" pitchFamily="34" charset="0"/>
                <a:cs typeface="Times New Roman" pitchFamily="18" charset="0"/>
              </a:rPr>
              <a:t>Estas revisiones también podrían generar cambios en los indicadores o procesos de levantamiento de datos, dependiendo de la disponibilidad de los datos o su utilidad.</a:t>
            </a:r>
            <a:r>
              <a:rPr lang="en-US" altLang="en-US" sz="1200" b="0" dirty="0">
                <a:solidFill>
                  <a:schemeClr val="tx1"/>
                </a:solidFill>
                <a:latin typeface="Tahoma" pitchFamily="34" charset="0"/>
                <a:cs typeface="Times New Roman" pitchFamily="18" charset="0"/>
              </a:rPr>
              <a:t> </a:t>
            </a:r>
          </a:p>
          <a:p>
            <a:pPr marL="171450" indent="-171450" algn="l" eaLnBrk="1" hangingPunct="1">
              <a:spcBef>
                <a:spcPct val="0"/>
              </a:spcBef>
              <a:buSzTx/>
              <a:buFont typeface="Arial" panose="020B0604020202020204" pitchFamily="34" charset="0"/>
              <a:buChar char="•"/>
            </a:pPr>
            <a:endParaRPr lang="es-ES" altLang="en-US" sz="1200" b="0" dirty="0">
              <a:solidFill>
                <a:schemeClr val="tx1"/>
              </a:solidFill>
              <a:latin typeface="Tahoma" pitchFamily="34" charset="0"/>
              <a:cs typeface="Times New Roman" pitchFamily="18" charset="0"/>
            </a:endParaRPr>
          </a:p>
          <a:p>
            <a:pPr marL="171450" indent="-171450" algn="l" eaLnBrk="1" hangingPunct="1">
              <a:spcBef>
                <a:spcPct val="0"/>
              </a:spcBef>
              <a:buSzTx/>
              <a:buFont typeface="Arial" panose="020B0604020202020204" pitchFamily="34" charset="0"/>
              <a:buChar char="•"/>
            </a:pPr>
            <a:r>
              <a:rPr lang="es-ES" altLang="en-US" sz="1200" b="0" dirty="0">
                <a:solidFill>
                  <a:schemeClr val="tx1"/>
                </a:solidFill>
                <a:latin typeface="Tahoma" pitchFamily="34" charset="0"/>
                <a:cs typeface="Times New Roman" pitchFamily="18" charset="0"/>
              </a:rPr>
              <a:t>Estas sesiones de revisión deben realizarse periódicamente, al menos una vez al año o cada 6 meses. Y cualquier lecci</a:t>
            </a:r>
            <a:r>
              <a:rPr lang="es-CO" altLang="en-US" sz="1200" b="0" dirty="0">
                <a:solidFill>
                  <a:schemeClr val="tx1"/>
                </a:solidFill>
                <a:latin typeface="Tahoma" pitchFamily="34" charset="0"/>
                <a:cs typeface="Times New Roman" pitchFamily="18" charset="0"/>
              </a:rPr>
              <a:t>ón rescatada de estas </a:t>
            </a:r>
            <a:r>
              <a:rPr lang="es-ES" altLang="en-US" sz="1200" b="0" dirty="0">
                <a:solidFill>
                  <a:schemeClr val="tx1"/>
                </a:solidFill>
                <a:latin typeface="Tahoma" pitchFamily="34" charset="0"/>
                <a:cs typeface="Times New Roman" pitchFamily="18" charset="0"/>
              </a:rPr>
              <a:t>sesiones debe usarse para actualizar el sistema de gestión basado en resultados y el enfoque del proyecto, según sea necesario.</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El uso de datos para la toma de decisiones se explorará más a fondo durante el sexto curso, Uso de datos para mejorar los proyectos.</a:t>
            </a:r>
            <a:endParaRPr lang="en-US" altLang="en-US" dirty="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1321954-0A55-45A5-B343-6BF508B4318A}" type="slidenum">
              <a:rPr lang="en-US" altLang="en-US" smtClean="0"/>
              <a:pPr eaLnBrk="1" hangingPunct="1">
                <a:spcBef>
                  <a:spcPct val="0"/>
                </a:spcBef>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ct val="0"/>
              </a:spcBef>
              <a:spcAft>
                <a:spcPct val="20000"/>
              </a:spcAft>
              <a:buClr>
                <a:srgbClr val="000066"/>
              </a:buClr>
              <a:buFont typeface="Arial" panose="020B0604020202020204" pitchFamily="34" charset="0"/>
              <a:buChar char="•"/>
            </a:pPr>
            <a:r>
              <a:rPr lang="es-ES" altLang="en-US" b="0" dirty="0"/>
              <a:t>El uso de un sistema de gestión basado en resultados ayuda a los proyectos a:</a:t>
            </a:r>
          </a:p>
          <a:p>
            <a:pPr marL="171450" indent="-171450">
              <a:lnSpc>
                <a:spcPct val="110000"/>
              </a:lnSpc>
              <a:spcBef>
                <a:spcPct val="0"/>
              </a:spcBef>
              <a:spcAft>
                <a:spcPct val="20000"/>
              </a:spcAft>
              <a:buClr>
                <a:srgbClr val="000066"/>
              </a:buClr>
              <a:buFont typeface="Arial" panose="020B0604020202020204" pitchFamily="34" charset="0"/>
              <a:buChar char="•"/>
            </a:pPr>
            <a:endParaRPr lang="es-ES" altLang="en-US" b="0" dirty="0"/>
          </a:p>
          <a:p>
            <a:pPr marL="171450" indent="-171450">
              <a:lnSpc>
                <a:spcPct val="110000"/>
              </a:lnSpc>
              <a:spcBef>
                <a:spcPct val="0"/>
              </a:spcBef>
              <a:spcAft>
                <a:spcPct val="20000"/>
              </a:spcAft>
              <a:buClr>
                <a:srgbClr val="000066"/>
              </a:buClr>
              <a:buFont typeface="Arial" panose="020B0604020202020204" pitchFamily="34" charset="0"/>
              <a:buChar char="•"/>
            </a:pPr>
            <a:r>
              <a:rPr lang="es-ES" altLang="en-US" b="0" dirty="0"/>
              <a:t>Reflexionar sobre el avance y validar lo que se está logrando. </a:t>
            </a:r>
          </a:p>
          <a:p>
            <a:pPr marL="171450" marR="0" lvl="0" indent="-171450" algn="l" defTabSz="914400" rtl="0" eaLnBrk="1" fontAlgn="auto" latinLnBrk="0" hangingPunct="1">
              <a:lnSpc>
                <a:spcPct val="110000"/>
              </a:lnSpc>
              <a:spcBef>
                <a:spcPct val="0"/>
              </a:spcBef>
              <a:spcAft>
                <a:spcPct val="20000"/>
              </a:spcAft>
              <a:buClr>
                <a:srgbClr val="000066"/>
              </a:buClr>
              <a:buSzTx/>
              <a:buFont typeface="Arial" panose="020B0604020202020204" pitchFamily="34" charset="0"/>
              <a:buChar char="•"/>
              <a:tabLst/>
              <a:defRPr/>
            </a:pPr>
            <a:r>
              <a:rPr lang="es-ES" altLang="en-US" b="0" dirty="0"/>
              <a:t>Brinda una metodología sistemática para validar el avance.</a:t>
            </a:r>
            <a:r>
              <a:rPr lang="en-US" altLang="en-US" b="0" dirty="0"/>
              <a:t> </a:t>
            </a:r>
          </a:p>
          <a:p>
            <a:pPr marL="171450" indent="-171450">
              <a:lnSpc>
                <a:spcPct val="110000"/>
              </a:lnSpc>
              <a:spcBef>
                <a:spcPct val="0"/>
              </a:spcBef>
              <a:spcAft>
                <a:spcPct val="20000"/>
              </a:spcAft>
              <a:buClr>
                <a:srgbClr val="000066"/>
              </a:buClr>
              <a:buFont typeface="Arial" panose="020B0604020202020204" pitchFamily="34" charset="0"/>
              <a:buChar char="•"/>
            </a:pPr>
            <a:r>
              <a:rPr lang="es-ES" altLang="en-US" b="0" dirty="0"/>
              <a:t>Obliga al proyecto a revisar y reflexionar sobre el avance</a:t>
            </a:r>
            <a:endParaRPr lang="en-US" altLang="en-US" b="0" dirty="0"/>
          </a:p>
          <a:p>
            <a:pPr marL="171450" indent="-171450">
              <a:lnSpc>
                <a:spcPct val="110000"/>
              </a:lnSpc>
              <a:spcBef>
                <a:spcPct val="0"/>
              </a:spcBef>
              <a:spcAft>
                <a:spcPct val="20000"/>
              </a:spcAft>
              <a:buClr>
                <a:srgbClr val="000066"/>
              </a:buClr>
              <a:buFont typeface="Arial" panose="020B0604020202020204" pitchFamily="34" charset="0"/>
              <a:buChar char="•"/>
            </a:pPr>
            <a:endParaRPr lang="es-ES" altLang="en-US" b="0" dirty="0"/>
          </a:p>
          <a:p>
            <a:pPr marL="171450" indent="-171450">
              <a:lnSpc>
                <a:spcPct val="110000"/>
              </a:lnSpc>
              <a:spcBef>
                <a:spcPct val="0"/>
              </a:spcBef>
              <a:spcAft>
                <a:spcPct val="20000"/>
              </a:spcAft>
              <a:buClr>
                <a:srgbClr val="000066"/>
              </a:buClr>
              <a:buFont typeface="Arial" panose="020B0604020202020204" pitchFamily="34" charset="0"/>
              <a:buChar char="•"/>
            </a:pPr>
            <a:r>
              <a:rPr lang="es-ES" altLang="en-US" b="0" dirty="0"/>
              <a:t>Al brindar datos e información requeridos para mejorar la implementación, también orienta la actualización de enfoques y actividades de los proyectos basado ​en la evidencia</a:t>
            </a:r>
            <a:endParaRPr lang="en-US" altLang="en-US" b="0" dirty="0"/>
          </a:p>
          <a:p>
            <a:pPr marL="171450" lvl="1" indent="-171450" algn="l" defTabSz="914400" rtl="0" eaLnBrk="1" latinLnBrk="0" hangingPunct="1">
              <a:lnSpc>
                <a:spcPct val="110000"/>
              </a:lnSpc>
              <a:spcBef>
                <a:spcPct val="0"/>
              </a:spcBef>
              <a:spcAft>
                <a:spcPct val="20000"/>
              </a:spcAft>
              <a:buClr>
                <a:srgbClr val="000066"/>
              </a:buClr>
              <a:buFont typeface="Arial" panose="020B0604020202020204" pitchFamily="34" charset="0"/>
              <a:buChar char="•"/>
            </a:pPr>
            <a:r>
              <a:rPr lang="es-ES" altLang="en-US" sz="1200" b="0" kern="1200" dirty="0">
                <a:solidFill>
                  <a:schemeClr val="tx1"/>
                </a:solidFill>
                <a:latin typeface="+mn-lt"/>
                <a:ea typeface="+mn-ea"/>
                <a:cs typeface="+mn-cs"/>
              </a:rPr>
              <a:t>Este sistema también ofrece las herramientas para comunicar las expectativas y el avance a las partes interesadas y los socios, y agiliza la presentación de informes al DOL.</a:t>
            </a:r>
            <a:endParaRPr lang="en-US" sz="1200" b="0" kern="1200" dirty="0">
              <a:solidFill>
                <a:schemeClr val="tx1"/>
              </a:solidFill>
              <a:latin typeface="+mn-lt"/>
              <a:ea typeface="+mn-ea"/>
              <a:cs typeface="+mn-cs"/>
            </a:endParaRPr>
          </a:p>
        </p:txBody>
      </p:sp>
    </p:spTree>
    <p:extLst>
      <p:ext uri="{BB962C8B-B14F-4D97-AF65-F5344CB8AC3E}">
        <p14:creationId xmlns:p14="http://schemas.microsoft.com/office/powerpoint/2010/main" val="1540027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r>
              <a:rPr lang="es-ES" dirty="0"/>
              <a:t>En las diapositivas a continuación, explicaremos qué es un Plan Integral de Monitoreo y Evaluación, también conocido como CMEP, y cómo se utiliza.</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23</a:t>
            </a:fld>
            <a:endParaRPr lang="en-US" dirty="0"/>
          </a:p>
        </p:txBody>
      </p:sp>
    </p:spTree>
    <p:extLst>
      <p:ext uri="{BB962C8B-B14F-4D97-AF65-F5344CB8AC3E}">
        <p14:creationId xmlns:p14="http://schemas.microsoft.com/office/powerpoint/2010/main" val="4043532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CO" noProof="0" dirty="0"/>
              <a:t>El CMEP es una herramienta fundamentada en los principios de la gestión basada en resultados. Incorpora los resultados esperados del proyecto y la teoría del cambio con el proceso de seguimiento, evaluación y reporte.</a:t>
            </a:r>
          </a:p>
          <a:p>
            <a:pPr marL="171450" indent="-171450">
              <a:buFont typeface="Arial" panose="020B0604020202020204" pitchFamily="34" charset="0"/>
              <a:buChar char="•"/>
            </a:pPr>
            <a:r>
              <a:rPr lang="es-CO" noProof="0" dirty="0"/>
              <a:t>El desarrollo del CMEP forma parte de las actividades de arranque de un proyecto y es un entregable requerido que debe ser redactado y presentado.</a:t>
            </a:r>
          </a:p>
          <a:p>
            <a:pPr marL="171450" indent="-171450">
              <a:buFont typeface="Arial" panose="020B0604020202020204" pitchFamily="34" charset="0"/>
              <a:buChar char="•"/>
            </a:pPr>
            <a:r>
              <a:rPr lang="es-CO" noProof="0" dirty="0"/>
              <a:t>El CMEP debe reflejar el diseño del proyecto detallado en la propuesta técnica que se presentó con la solicitud.</a:t>
            </a:r>
          </a:p>
          <a:p>
            <a:pPr marL="171450" indent="-171450">
              <a:buFont typeface="Arial" panose="020B0604020202020204" pitchFamily="34" charset="0"/>
              <a:buChar char="•"/>
            </a:pPr>
            <a:r>
              <a:rPr lang="es-CO" noProof="0" dirty="0"/>
              <a:t>Fomenta un fuerte vínculo entre las actividades de monitoreo y evaluación del proyecto. Este incluye el establecimiento de cronogramas para las actividades de monitoreo y evaluación para que se alimenten y complementen entre sí, y que de este modo brinden un ciclo de retroalimentación completo para la toma de decisiones del proyecto.</a:t>
            </a:r>
          </a:p>
          <a:p>
            <a:pPr marL="171450" indent="-171450">
              <a:buFont typeface="Arial" panose="020B0604020202020204" pitchFamily="34" charset="0"/>
              <a:buChar char="•"/>
            </a:pPr>
            <a:r>
              <a:rPr lang="es-CO" noProof="0" dirty="0"/>
              <a:t>El CMEP garantiza que los beneficiarios, sus socios y el DOL lleguen a un consenso en cuanto a los resultados previstos del proyecto, y cómo se lograrán, medirán y documentarán.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noProof="0" dirty="0"/>
              <a:t>El CMEP es un documento abierto que debe actualizarse según sea necesario. Es posible que se requieran cambios en las estrategias, los indicadores, los objetivos y el cronograma durante el periodo de ejecución del proyecto. Sin embargo, el seguimiento eficaz nos ayuda a determinar si y cuando se requieren esos cambios.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noProof="0" dirty="0"/>
              <a:t>El DOL coordina estrechamente con el donatario en el desarrollo del CMEP. Sin embargo, es el donatario quien debe liderar el desarrollo e implementación del mismo, así como la actualización de ajustes aprobados por el DOL, según sea necesario.</a:t>
            </a:r>
          </a:p>
        </p:txBody>
      </p:sp>
    </p:spTree>
    <p:extLst>
      <p:ext uri="{BB962C8B-B14F-4D97-AF65-F5344CB8AC3E}">
        <p14:creationId xmlns:p14="http://schemas.microsoft.com/office/powerpoint/2010/main" val="1025010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El CMEP es más que un producto de monitoreo y evaluación requerido por el DOL. Es una herramienta para que los proyectos midan y monitoreen su avance. El CMEP consta de una serie de elementos que permiten a los beneficiarios y socios hacer seguimiento y compartir el avance logrado hacia la culminación de un objetivo, y brinda evidencia del vínculo entre los diferentes niveles de resultados, incluyendo las actividades, los efectos, los resultados y, en cierta medida, el impacto.</a:t>
            </a:r>
            <a:r>
              <a:rPr lang="en-US" dirty="0"/>
              <a:t> </a:t>
            </a:r>
          </a:p>
          <a:p>
            <a:pPr marL="171450" indent="-171450">
              <a:buFont typeface="Arial" panose="020B0604020202020204" pitchFamily="34" charset="0"/>
              <a:buChar char="•"/>
            </a:pPr>
            <a:r>
              <a:rPr lang="es-ES" dirty="0"/>
              <a:t>El CMEP es una herramienta importante para fomentar el dialogo entre el donatario, el DOL y sus socios sobre los objetivos y los resultados previstos del programa, y cómo monitorear el avance hacia éstos. Ayuda a diseminar los resultados, y promueve el consenso que permite a las partes interesadas colaborar.</a:t>
            </a:r>
            <a:r>
              <a:rPr lang="en-US" dirty="0"/>
              <a:t> </a:t>
            </a:r>
          </a:p>
          <a:p>
            <a:pPr marL="171450" indent="-171450">
              <a:buFont typeface="Arial" panose="020B0604020202020204" pitchFamily="34" charset="0"/>
              <a:buChar char="•"/>
            </a:pPr>
            <a:r>
              <a:rPr lang="es-ES" dirty="0"/>
              <a:t>El desarrollo del CMEP brinda una oportunidad temprana para que los beneficiarios incluyan a las partes interesadas en el diseño y la puesta en marcha del proyecto, generen la aceptación de las actividades del proyecto y motiven a las partes interesadas externas a apropiarse de los resultados del proyecto.</a:t>
            </a:r>
          </a:p>
          <a:p>
            <a:pPr marL="171450" indent="-171450">
              <a:buFont typeface="Arial" panose="020B0604020202020204" pitchFamily="34" charset="0"/>
              <a:buChar char="•"/>
            </a:pPr>
            <a:r>
              <a:rPr lang="es-ES" dirty="0"/>
              <a:t>El CMEP también permite la pronta identificación de fallas en la implementación y la adopción de medidas correctivas, brindando así una oportunidad única para aprender, adaptarse y optimizar el uso de los recursos del proyecto.</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183228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CO" sz="1200" noProof="0" dirty="0"/>
              <a:t>El DOL tiene una plantilla de CMEP para orientar su desarrollo y contenido. Identifica cada una de  sus secciones y describe lo que debe incluirse en éstas. </a:t>
            </a:r>
          </a:p>
          <a:p>
            <a:pPr marL="171450" indent="-171450">
              <a:buFont typeface="Arial" panose="020B0604020202020204" pitchFamily="34" charset="0"/>
              <a:buChar char="•"/>
            </a:pPr>
            <a:r>
              <a:rPr lang="es-CO" sz="1200" noProof="0" dirty="0"/>
              <a:t>La plantilla es un esquema de las secciones requeridas del CMEP, y el lenguaje estándar a incluir en éstas. </a:t>
            </a:r>
          </a:p>
          <a:p>
            <a:pPr marL="171450" indent="-171450">
              <a:buFont typeface="Arial" panose="020B0604020202020204" pitchFamily="34" charset="0"/>
              <a:buChar char="•"/>
            </a:pPr>
            <a:r>
              <a:rPr lang="es-CO" sz="1200" noProof="0" dirty="0"/>
              <a:t>Los componentes principales del CMEP incluyen: </a:t>
            </a:r>
          </a:p>
          <a:p>
            <a:pPr marL="742950" lvl="1" indent="-285750">
              <a:buFont typeface="Arial" panose="020B0604020202020204" pitchFamily="34" charset="0"/>
              <a:buChar char="•"/>
              <a:defRPr/>
            </a:pPr>
            <a:r>
              <a:rPr lang="es-CO" sz="1200" noProof="0" dirty="0"/>
              <a:t>Marco de resultados, el cual ofrece una representación visual de la teoría del cambio del proyecto, incluyendo su objetivo, resultados y efectos previstos . A menudo, esta sección también incluye una narrativa.</a:t>
            </a:r>
          </a:p>
          <a:p>
            <a:pPr marL="1200150" lvl="2" indent="-285750">
              <a:buFont typeface="Arial" panose="020B0604020202020204" pitchFamily="34" charset="0"/>
              <a:buChar char="•"/>
              <a:defRPr/>
            </a:pPr>
            <a:r>
              <a:rPr lang="es-CO" sz="1200" noProof="0" dirty="0"/>
              <a:t>Mapeo de actividades, que muestra los vínculos entre éstas y los resultados específicos que respaldan.</a:t>
            </a:r>
          </a:p>
          <a:p>
            <a:pPr marL="1200150" lvl="2" indent="-285750">
              <a:buFont typeface="Arial" panose="020B0604020202020204" pitchFamily="34" charset="0"/>
              <a:buChar char="•"/>
              <a:defRPr/>
            </a:pPr>
            <a:r>
              <a:rPr lang="es-CO" sz="1200" noProof="0" dirty="0"/>
              <a:t>Plan de Monitoreo del Desempeño, el cual documenta cómo el proyecto levantará y reportará los datos.</a:t>
            </a:r>
          </a:p>
          <a:p>
            <a:pPr marL="1200150" lvl="2" indent="-285750">
              <a:buFont typeface="Arial" panose="020B0604020202020204" pitchFamily="34" charset="0"/>
              <a:buChar char="•"/>
              <a:defRPr/>
            </a:pPr>
            <a:r>
              <a:rPr lang="es-CO" sz="1200" noProof="0" dirty="0"/>
              <a:t>Evaluaciones y Estudios Planeados.</a:t>
            </a:r>
          </a:p>
          <a:p>
            <a:pPr marL="1200150" lvl="2" indent="-285750">
              <a:buFont typeface="Arial" panose="020B0604020202020204" pitchFamily="34" charset="0"/>
              <a:buChar char="•"/>
              <a:defRPr/>
            </a:pPr>
            <a:r>
              <a:rPr lang="es-CO" sz="1200" noProof="0" dirty="0"/>
              <a:t>Implementación y gestión del CMEP, incluyendo las funciones y responsabilidades claves de M&amp;E del personal del proyecto.</a:t>
            </a:r>
          </a:p>
          <a:p>
            <a:pPr marL="1200150" lvl="2" indent="-285750">
              <a:buFont typeface="Arial" panose="020B0604020202020204" pitchFamily="34" charset="0"/>
              <a:buChar char="•"/>
              <a:defRPr/>
            </a:pPr>
            <a:r>
              <a:rPr lang="es-CO" sz="1200" noProof="0" dirty="0"/>
              <a:t>Plan de análisis de datos.</a:t>
            </a:r>
          </a:p>
          <a:p>
            <a:pPr marL="742950" lvl="1" indent="-285750">
              <a:buFont typeface="Arial" panose="020B0604020202020204" pitchFamily="34" charset="0"/>
              <a:buChar char="•"/>
              <a:defRPr/>
            </a:pPr>
            <a:r>
              <a:rPr lang="es-CO" sz="1200" noProof="0" dirty="0"/>
              <a:t>Definiciones de trabajo infantil y trabajo forzoso del proyecto.</a:t>
            </a:r>
          </a:p>
          <a:p>
            <a:pPr marL="742950" lvl="1" indent="-285750">
              <a:buFont typeface="Arial" panose="020B0604020202020204" pitchFamily="34" charset="0"/>
              <a:buChar char="•"/>
              <a:defRPr/>
            </a:pPr>
            <a:r>
              <a:rPr lang="es-CO" sz="1200" noProof="0" dirty="0"/>
              <a:t>Lista de verificación para la evaluación de la calidad de los datos </a:t>
            </a:r>
            <a:r>
              <a:rPr lang="en-US" sz="1200" noProof="0" dirty="0"/>
              <a:t>(</a:t>
            </a:r>
            <a:r>
              <a:rPr lang="es-CO" sz="1800" dirty="0">
                <a:effectLst/>
                <a:latin typeface="Calibri" panose="020F0502020204030204" pitchFamily="34" charset="0"/>
                <a:ea typeface="Calibri" panose="020F0502020204030204" pitchFamily="34" charset="0"/>
                <a:cs typeface="Times New Roman" panose="02020603050405020304" pitchFamily="18" charset="0"/>
              </a:rPr>
              <a:t>DQA por sus siglas en Inglés)</a:t>
            </a:r>
            <a:r>
              <a:rPr lang="es-CO" sz="1200" noProof="0" dirty="0"/>
              <a:t>.</a:t>
            </a:r>
          </a:p>
          <a:p>
            <a:pPr marL="742950" lvl="1" indent="-285750">
              <a:buFont typeface="Arial" panose="020B0604020202020204" pitchFamily="34" charset="0"/>
              <a:buChar char="•"/>
              <a:defRPr/>
            </a:pPr>
            <a:r>
              <a:rPr lang="es-CO" sz="1200" noProof="0" dirty="0"/>
              <a:t>Formulario de reporte de datos para el TPR.</a:t>
            </a:r>
          </a:p>
          <a:p>
            <a:pPr marL="742950" lvl="1" indent="-285750">
              <a:buFont typeface="Arial" panose="020B0604020202020204" pitchFamily="34" charset="0"/>
              <a:buChar char="•"/>
              <a:defRPr/>
            </a:pPr>
            <a:r>
              <a:rPr lang="es-CO" sz="1200" noProof="0" dirty="0"/>
              <a:t>Instrumentos para el levantamiento de datos</a:t>
            </a:r>
          </a:p>
          <a:p>
            <a:pPr marL="171450" indent="-171450">
              <a:buFont typeface="Arial" panose="020B0604020202020204" pitchFamily="34" charset="0"/>
              <a:buChar char="•"/>
            </a:pPr>
            <a:endParaRPr lang="es-CO" noProof="0" dirty="0"/>
          </a:p>
          <a:p>
            <a:pPr marL="171450" indent="-171450">
              <a:buFont typeface="Arial" panose="020B0604020202020204" pitchFamily="34" charset="0"/>
              <a:buChar char="•"/>
            </a:pPr>
            <a:r>
              <a:rPr lang="es-CO" noProof="0" dirty="0"/>
              <a:t>Al final de la sesión, compartiremos enlaces a recursos útiles. También puede comunicarse con su gerente de proyecto o contacto de monitoreo y evaluación para solicitar plantillas y guías de ILAB. </a:t>
            </a:r>
          </a:p>
        </p:txBody>
      </p:sp>
    </p:spTree>
    <p:extLst>
      <p:ext uri="{BB962C8B-B14F-4D97-AF65-F5344CB8AC3E}">
        <p14:creationId xmlns:p14="http://schemas.microsoft.com/office/powerpoint/2010/main" val="3647739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El proceso de CMEP consiste en 4 pasos que suceden al inicio del proyecto.</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Sin embargo, el desarrollo del CMEP varía según las circunstancias específicas de cada proyecto, incluyendo su alcance, monto financiado, duración y experiencia previa del beneficiario con CMEP y DOL</a:t>
            </a:r>
          </a:p>
          <a:p>
            <a:pPr marL="171450" indent="-171450">
              <a:buFont typeface="Arial" panose="020B0604020202020204" pitchFamily="34" charset="0"/>
              <a:buChar char="•"/>
            </a:pPr>
            <a:endParaRPr lang="es-ES" sz="1200" b="1" dirty="0"/>
          </a:p>
          <a:p>
            <a:pPr marL="171450" indent="-171450">
              <a:buFont typeface="Arial" panose="020B0604020202020204" pitchFamily="34" charset="0"/>
              <a:buChar char="•"/>
            </a:pPr>
            <a:r>
              <a:rPr lang="es-ES" sz="1200" b="1" dirty="0"/>
              <a:t>Paso 1: Antesala del CMEP: </a:t>
            </a:r>
            <a:r>
              <a:rPr lang="es-ES" sz="1200" b="0" dirty="0"/>
              <a:t>ILAB planificará llamadas introductorias y de planificación con el donatario para revisar el enfoque general del proyecto, y brindar recursos relacionados con M&amp;E.</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t>El donatario también asistirá a la reunión de orientación celebrada después de la adjudicación. Suele llevarse a cabo en la primavera y puede ser presencial o virtual.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dirty="0"/>
              <a:t>Paso 2: Perfeccionamiento de la teoría del cambio: </a:t>
            </a:r>
            <a:r>
              <a:rPr lang="es-ES" sz="1200" b="0" dirty="0"/>
              <a:t>Posteriormente, el beneficiario tomará la iniciativa en el desarrollo y perfeccionamiento de diferentes secciones del CMEP, incluyendo el marco de resultados, la teoría del cambio, el mapa de actividades y las suposiciones centrales.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t>Los ajustes se realizarán a través de sesiones de trabajo virtuales o presenciales. Muchas veces, las partes interesadas claves participan en el proceso de ajuste.</a:t>
            </a:r>
            <a:endParaRPr lang="en-US" sz="1200" b="1"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721227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s-ES" sz="2800" b="1" dirty="0"/>
              <a:t>Paso 3: Armar el CMEP: </a:t>
            </a:r>
            <a:r>
              <a:rPr lang="es-ES" sz="2800" b="0" dirty="0"/>
              <a:t>Basado en las sesiones de trabajo o el taller, el donatario terminará las otras secciones del CMEP, incluyendo las definiciones y PMP del proyecto, y etc.</a:t>
            </a:r>
            <a:r>
              <a:rPr lang="en-US" sz="2800" b="0" dirty="0"/>
              <a:t> </a:t>
            </a:r>
          </a:p>
          <a:p>
            <a:pPr marL="285750" indent="-285750">
              <a:buFont typeface="Arial" panose="020B0604020202020204" pitchFamily="34" charset="0"/>
              <a:buChar char="•"/>
            </a:pPr>
            <a:r>
              <a:rPr lang="es-ES" sz="2800" b="0" dirty="0"/>
              <a:t>Se llevarán a cabo sesiones de trabajo adicionales, según sea necesario.</a:t>
            </a:r>
            <a:endParaRPr lang="en-US" sz="2800" dirty="0"/>
          </a:p>
          <a:p>
            <a:pPr marL="285750" indent="-285750">
              <a:buFont typeface="Arial" panose="020B0604020202020204" pitchFamily="34" charset="0"/>
              <a:buChar char="•"/>
            </a:pPr>
            <a:endParaRPr lang="es-ES" sz="2800" b="1" dirty="0"/>
          </a:p>
          <a:p>
            <a:pPr marL="285750" indent="-285750">
              <a:buFont typeface="Arial" panose="020B0604020202020204" pitchFamily="34" charset="0"/>
              <a:buChar char="•"/>
            </a:pPr>
            <a:r>
              <a:rPr lang="es-ES" sz="2800" b="1" dirty="0"/>
              <a:t>Paso 4: CMEP e integración del documento del proyecto</a:t>
            </a:r>
            <a:r>
              <a:rPr lang="es-ES" sz="2800" b="0" dirty="0"/>
              <a:t>: El donatario actualizará todos los documentos del proyecto para reflejar cualquier ajuste a la teoría del cambio realizado durante el período de perfeccionamiento, y culminará y entregará el CMEP a ILAB para su aprobación.</a:t>
            </a:r>
            <a:endParaRPr lang="en-US" sz="2800" b="0" dirty="0"/>
          </a:p>
          <a:p>
            <a:pPr marL="285750" indent="-285750">
              <a:buFont typeface="Arial" panose="020B0604020202020204" pitchFamily="34" charset="0"/>
              <a:buChar char="•"/>
            </a:pPr>
            <a:endParaRPr lang="es-ES" sz="2800" dirty="0"/>
          </a:p>
          <a:p>
            <a:pPr marL="285750" indent="-285750">
              <a:buFont typeface="Arial" panose="020B0604020202020204" pitchFamily="34" charset="0"/>
              <a:buChar char="•"/>
            </a:pPr>
            <a:r>
              <a:rPr lang="es-ES" sz="2800" dirty="0"/>
              <a:t>Una vez que ILAB/DOL aprueba el CMEP, se debe actualizar según sea necesario para incorporar los cambios realizados durante la implementación. Posteriormente, se debe compartir una nueva versión actualizada con ILAB/DOL para su aprobación.</a:t>
            </a:r>
            <a:r>
              <a:rPr lang="en-US" sz="280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effectLst/>
                <a:latin typeface="Segoe UI" panose="020B0502040204020203" pitchFamily="34" charset="0"/>
              </a:rPr>
              <a:t>ILAB también insta a los beneficiarios a dedicar los primeros seis meses al “ajuste." Durante este periodo, los donatarios tienen la oportunidad de identificar necesidades adicionales en el país, y de consultar con socios y partes interesadas relevantes para evaluar, ajustar y/o validar la teoría del cambio, diseño y estrategias propuestos. Todos los ajustes deben ser revisados y aprobados por ILAB.</a:t>
            </a:r>
            <a:r>
              <a:rPr lang="en-US" sz="1800" dirty="0">
                <a:effectLst/>
                <a:latin typeface="Segoe UI" panose="020B0502040204020203" pitchFamily="34" charset="0"/>
              </a:rPr>
              <a:t> </a:t>
            </a:r>
            <a:endParaRPr lang="en-US" sz="1800" dirty="0">
              <a:effectLst/>
              <a:latin typeface="Arial" panose="020B060402020202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382417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ltLang="en-US" dirty="0">
                <a:ea typeface="ＭＳ Ｐゴシック" panose="020B0600070205080204" pitchFamily="34" charset="-128"/>
              </a:rPr>
              <a:t>El CMEP debe actualizarse según sea necesario y compartirse con ILAB para su aprobación. Es posible que se necesiten actualizaciones si el proyecto ajusta o cambia los indicadores, los métodos de levantamiento de datos o las actividades.</a:t>
            </a:r>
          </a:p>
          <a:p>
            <a:pPr marL="171450" indent="-171450">
              <a:buFont typeface="Arial" panose="020B0604020202020204" pitchFamily="34" charset="0"/>
              <a:buChar char="•"/>
            </a:pPr>
            <a:r>
              <a:rPr lang="es-ES" altLang="en-US" dirty="0">
                <a:ea typeface="ＭＳ Ｐゴシック" panose="020B0600070205080204" pitchFamily="34" charset="-128"/>
              </a:rPr>
              <a:t>El Anexo A del CMEP, Reporte Técnico de Avance, debe presentarse semestralmente.</a:t>
            </a:r>
            <a:r>
              <a:rPr lang="en-US" altLang="en-US" dirty="0">
                <a:ea typeface="ＭＳ Ｐゴシック" panose="020B0600070205080204" pitchFamily="34" charset="-128"/>
              </a:rPr>
              <a:t> </a:t>
            </a:r>
          </a:p>
          <a:p>
            <a:pPr marL="171450" indent="-171450">
              <a:buFont typeface="Arial" panose="020B0604020202020204" pitchFamily="34" charset="0"/>
              <a:buChar char="•"/>
            </a:pPr>
            <a:r>
              <a:rPr lang="es-ES" altLang="en-US" dirty="0">
                <a:ea typeface="ＭＳ Ｐゴシック" panose="020B0600070205080204" pitchFamily="34" charset="-128"/>
              </a:rPr>
              <a:t>El Reporte Técnico de Avance es una hoja de Excel, en la cual el proyecto enumera todos los indicadores del CMEP y proporciona los datos levantados para cada uno de éstos.</a:t>
            </a:r>
          </a:p>
          <a:p>
            <a:pPr marL="171450" indent="-171450">
              <a:buFont typeface="Arial" panose="020B0604020202020204" pitchFamily="34" charset="0"/>
              <a:buChar char="•"/>
            </a:pPr>
            <a:r>
              <a:rPr lang="es-ES" dirty="0"/>
              <a:t>El proyecto e ILAB deben emplear los datos del CMEP para revisar el desempeño y verificar el avance. Según lo que muestren los datos, el proyecto puede tomar decisiones relacionadas con su implementación, gestión y recursos.</a:t>
            </a:r>
            <a:endParaRPr lang="en-US" dirty="0"/>
          </a:p>
        </p:txBody>
      </p:sp>
    </p:spTree>
    <p:extLst>
      <p:ext uri="{BB962C8B-B14F-4D97-AF65-F5344CB8AC3E}">
        <p14:creationId xmlns:p14="http://schemas.microsoft.com/office/powerpoint/2010/main" val="314153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El </a:t>
            </a:r>
            <a:r>
              <a:rPr lang="es-AR" sz="1200" kern="1200" noProof="0" dirty="0">
                <a:solidFill>
                  <a:schemeClr val="tx1"/>
                </a:solidFill>
                <a:effectLst/>
                <a:latin typeface="+mn-lt"/>
                <a:ea typeface="+mn-ea"/>
                <a:cs typeface="+mn-cs"/>
              </a:rPr>
              <a:t>objetivo</a:t>
            </a:r>
            <a:r>
              <a:rPr lang="en-US" sz="1200" kern="1200" dirty="0">
                <a:solidFill>
                  <a:schemeClr val="tx1"/>
                </a:solidFill>
                <a:effectLst/>
                <a:latin typeface="+mn-lt"/>
                <a:ea typeface="+mn-ea"/>
                <a:cs typeface="+mn-cs"/>
              </a:rPr>
              <a:t> de la </a:t>
            </a:r>
            <a:r>
              <a:rPr lang="es-AR" sz="1200" kern="1200" noProof="0" dirty="0">
                <a:solidFill>
                  <a:schemeClr val="tx1"/>
                </a:solidFill>
                <a:effectLst/>
                <a:latin typeface="+mn-lt"/>
                <a:ea typeface="+mn-ea"/>
                <a:cs typeface="+mn-cs"/>
              </a:rPr>
              <a:t>capacitación</a:t>
            </a:r>
            <a:r>
              <a:rPr lang="en-US" sz="1200" kern="1200" dirty="0">
                <a:solidFill>
                  <a:schemeClr val="tx1"/>
                </a:solidFill>
                <a:effectLst/>
                <a:latin typeface="+mn-lt"/>
                <a:ea typeface="+mn-ea"/>
                <a:cs typeface="+mn-cs"/>
              </a:rPr>
              <a:t> de hoy es </a:t>
            </a:r>
            <a:r>
              <a:rPr lang="es-AR" noProof="0" dirty="0"/>
              <a:t>aumentar</a:t>
            </a:r>
            <a:r>
              <a:rPr lang="en-US" dirty="0"/>
              <a:t> los </a:t>
            </a:r>
            <a:r>
              <a:rPr lang="es-AR" noProof="0" dirty="0"/>
              <a:t>conocimientos</a:t>
            </a:r>
            <a:r>
              <a:rPr lang="en-US" dirty="0"/>
              <a:t> de los </a:t>
            </a:r>
            <a:r>
              <a:rPr lang="es-AR" noProof="0" dirty="0"/>
              <a:t>participantes</a:t>
            </a:r>
            <a:r>
              <a:rPr lang="en-US" dirty="0"/>
              <a:t> </a:t>
            </a:r>
            <a:r>
              <a:rPr lang="es-AR" noProof="0" dirty="0"/>
              <a:t>sobre</a:t>
            </a:r>
            <a:r>
              <a:rPr lang="en-US" sz="1200"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Los elementos clave de la gestión basada en resultados (RBM).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El propósito y componentes principales del Plan de Monitoreo y Evaluación Integral (CMEP)</a:t>
            </a:r>
            <a:r>
              <a:rPr lang="en-US" dirty="0"/>
              <a:t>, </a:t>
            </a:r>
            <a:endParaRPr lang="es-E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    el cual ILAB requiere de todos los proyectos que financia.</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66206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continuación presentamos un cuestionario para evaluar los </a:t>
            </a:r>
            <a:r>
              <a:rPr lang="es-CO" dirty="0"/>
              <a:t>conocimientos adquiridos durante el curso</a:t>
            </a:r>
            <a:r>
              <a:rPr lang="es-ES" dirty="0"/>
              <a:t>.</a:t>
            </a:r>
            <a:endParaRPr lang="en-US" dirty="0"/>
          </a:p>
        </p:txBody>
      </p:sp>
    </p:spTree>
    <p:extLst>
      <p:ext uri="{BB962C8B-B14F-4D97-AF65-F5344CB8AC3E}">
        <p14:creationId xmlns:p14="http://schemas.microsoft.com/office/powerpoint/2010/main" val="3343062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200" b="0" noProof="0" dirty="0"/>
              <a:t>Pregunta 1: ¿Qué significa RBM?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kern="1200" noProof="0" dirty="0">
                <a:solidFill>
                  <a:schemeClr val="tx1"/>
                </a:solidFill>
                <a:latin typeface="+mn-lt"/>
                <a:ea typeface="+mn-ea"/>
                <a:cs typeface="+mn-cs"/>
              </a:rPr>
              <a:t>Monitoreo basado en resultados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noProof="0" dirty="0"/>
              <a:t>Gestión basada en recursos 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noProof="0" dirty="0"/>
              <a:t>Gestión basada en resultados</a:t>
            </a:r>
            <a:endParaRPr lang="es-CO" sz="1200" b="0" noProof="0" dirty="0"/>
          </a:p>
          <a:p>
            <a:pPr marL="171450" indent="-171450">
              <a:buFont typeface="Arial" panose="020B0604020202020204" pitchFamily="34" charset="0"/>
              <a:buChar char="•"/>
            </a:pPr>
            <a:r>
              <a:rPr lang="es-CO" b="1" noProof="0" dirty="0"/>
              <a:t>Detenga la grabación para responder la pregunta. Una vez que tenga su respuesta, presione el botón de reproducir.</a:t>
            </a:r>
            <a:endParaRPr lang="es-CO" sz="1200" b="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noProof="0" dirty="0"/>
              <a:t>La respuesta es: Gestión basada en resultados.</a:t>
            </a:r>
          </a:p>
        </p:txBody>
      </p:sp>
    </p:spTree>
    <p:extLst>
      <p:ext uri="{BB962C8B-B14F-4D97-AF65-F5344CB8AC3E}">
        <p14:creationId xmlns:p14="http://schemas.microsoft.com/office/powerpoint/2010/main" val="2012547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noProof="0" dirty="0"/>
              <a:t>Próxima pregunta. ¿Cuáles son los seis pasos del sistema de gestión basada en resultados?</a:t>
            </a:r>
          </a:p>
          <a:p>
            <a:pPr marL="171450" indent="-171450">
              <a:buFont typeface="Arial" panose="020B0604020202020204" pitchFamily="34" charset="0"/>
              <a:buChar char="•"/>
            </a:pPr>
            <a:r>
              <a:rPr lang="es-CO" b="1" noProof="0" dirty="0"/>
              <a:t>Detenga la grabación para responder la pregunta. Una vez que tenga su respuesta, presione el botón de reproducir.</a:t>
            </a:r>
            <a:endParaRPr lang="es-CO" sz="1200" b="0" noProof="0" dirty="0"/>
          </a:p>
          <a:p>
            <a:pPr marL="0" indent="0">
              <a:buFont typeface="Arial" panose="020B0604020202020204" pitchFamily="34" charset="0"/>
              <a:buNone/>
            </a:pPr>
            <a:endParaRPr lang="es-CO" noProof="0" dirty="0"/>
          </a:p>
          <a:p>
            <a:pPr marL="171450" indent="-171450">
              <a:buFont typeface="Arial" panose="020B0604020202020204" pitchFamily="34" charset="0"/>
              <a:buChar char="•"/>
            </a:pPr>
            <a:r>
              <a:rPr lang="es-CO" noProof="0" dirty="0"/>
              <a:t>Los seis pasos son:</a:t>
            </a:r>
          </a:p>
          <a:p>
            <a:pPr marL="628650" lvl="1" indent="-171450" algn="l" defTabSz="914400" rtl="0" eaLnBrk="1" latinLnBrk="0" hangingPunct="1">
              <a:buFont typeface="Arial" panose="020B0604020202020204" pitchFamily="34" charset="0"/>
              <a:buChar char="•"/>
            </a:pPr>
            <a:r>
              <a:rPr lang="es-CO" noProof="0" dirty="0"/>
              <a:t>Definir los resultados (p. ej., desarrollo del marco de resultados)</a:t>
            </a:r>
          </a:p>
          <a:p>
            <a:pPr marL="628650" lvl="1" indent="-171450" algn="l" defTabSz="914400" rtl="0" eaLnBrk="1" latinLnBrk="0" hangingPunct="1">
              <a:buFont typeface="Arial" panose="020B0604020202020204" pitchFamily="34" charset="0"/>
              <a:buChar char="•"/>
            </a:pPr>
            <a:r>
              <a:rPr lang="es-CO" noProof="0" dirty="0"/>
              <a:t>Seleccionar los indicadores de desempeño</a:t>
            </a:r>
          </a:p>
          <a:p>
            <a:pPr marL="628650" lvl="1" indent="-171450">
              <a:buFont typeface="Arial" panose="020B0604020202020204" pitchFamily="34" charset="0"/>
              <a:buChar char="•"/>
            </a:pPr>
            <a:r>
              <a:rPr lang="es-CO" noProof="0" dirty="0"/>
              <a:t>Elaborar un </a:t>
            </a:r>
            <a:r>
              <a:rPr lang="es-ES_tradnl" sz="1200" dirty="0"/>
              <a:t>Plan de Monitoreo del Desempeño </a:t>
            </a:r>
            <a:endParaRPr lang="es-CO" noProof="0" dirty="0"/>
          </a:p>
          <a:p>
            <a:pPr marL="628650" lvl="1" indent="-171450">
              <a:buFont typeface="Arial" panose="020B0604020202020204" pitchFamily="34" charset="0"/>
              <a:buChar char="•"/>
            </a:pPr>
            <a:r>
              <a:rPr lang="es-CO" noProof="0" dirty="0"/>
              <a:t>Levantar datos de desempeño</a:t>
            </a:r>
          </a:p>
          <a:p>
            <a:pPr marL="628650" lvl="1" indent="-171450">
              <a:buFont typeface="Arial" panose="020B0604020202020204" pitchFamily="34" charset="0"/>
              <a:buChar char="•"/>
            </a:pPr>
            <a:r>
              <a:rPr lang="es-CO" noProof="0" dirty="0"/>
              <a:t>Analizar datos de desempeño</a:t>
            </a:r>
          </a:p>
          <a:p>
            <a:pPr marL="628650" lvl="1" indent="-171450">
              <a:buFont typeface="Arial" panose="020B0604020202020204" pitchFamily="34" charset="0"/>
              <a:buChar char="•"/>
            </a:pPr>
            <a:r>
              <a:rPr lang="es-CO" noProof="0" dirty="0"/>
              <a:t>Tomar decisiones de desempeño basado en el análisis</a:t>
            </a:r>
          </a:p>
        </p:txBody>
      </p:sp>
    </p:spTree>
    <p:extLst>
      <p:ext uri="{BB962C8B-B14F-4D97-AF65-F5344CB8AC3E}">
        <p14:creationId xmlns:p14="http://schemas.microsoft.com/office/powerpoint/2010/main" val="3931789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noProof="0"/>
              <a:t>  Elija </a:t>
            </a:r>
            <a:r>
              <a:rPr lang="es-CO" noProof="0" dirty="0"/>
              <a:t>las dos declaraciones que mejor describan </a:t>
            </a:r>
            <a:r>
              <a:rPr lang="es-CO" noProof="0"/>
              <a:t>al CMEP.</a:t>
            </a:r>
            <a:r>
              <a:rPr lang="es-CO" sz="1200" b="0" noProof="0"/>
              <a:t> </a:t>
            </a:r>
            <a:endParaRPr lang="es-CO" sz="12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200" b="0" noProof="0" dirty="0"/>
          </a:p>
          <a:p>
            <a:pPr marL="285750" indent="-285750">
              <a:lnSpc>
                <a:spcPct val="150000"/>
              </a:lnSpc>
              <a:buFont typeface="Arial" panose="020B0604020202020204" pitchFamily="34" charset="0"/>
              <a:buChar char="•"/>
            </a:pPr>
            <a:r>
              <a:rPr lang="es-CO" sz="1200" noProof="0" dirty="0"/>
              <a:t>Se elabora el CMEP cuando arranca el proyecto.</a:t>
            </a:r>
          </a:p>
          <a:p>
            <a:pPr marL="285750" indent="-285750">
              <a:lnSpc>
                <a:spcPct val="150000"/>
              </a:lnSpc>
              <a:buFont typeface="Arial" panose="020B0604020202020204" pitchFamily="34" charset="0"/>
              <a:buChar char="•"/>
            </a:pPr>
            <a:r>
              <a:rPr lang="es-CO" sz="1200" noProof="0" dirty="0"/>
              <a:t>No se debe actualizar o ajustar el CMEP una vez que ha sido aprobado.</a:t>
            </a:r>
          </a:p>
          <a:p>
            <a:pPr marL="285750" indent="-285750">
              <a:lnSpc>
                <a:spcPct val="150000"/>
              </a:lnSpc>
              <a:buFont typeface="Arial" panose="020B0604020202020204" pitchFamily="34" charset="0"/>
              <a:buChar char="•"/>
            </a:pPr>
            <a:r>
              <a:rPr lang="es-CO" sz="1200" noProof="0" dirty="0"/>
              <a:t>El CMEP esboza el plan de trabajo del proyecto.</a:t>
            </a:r>
          </a:p>
          <a:p>
            <a:pPr marL="285750" indent="-285750">
              <a:lnSpc>
                <a:spcPct val="150000"/>
              </a:lnSpc>
              <a:buFont typeface="Arial" panose="020B0604020202020204" pitchFamily="34" charset="0"/>
              <a:buChar char="•"/>
            </a:pPr>
            <a:r>
              <a:rPr lang="es-CO" sz="1200" noProof="0" dirty="0"/>
              <a:t>Se debe elaborar el CMEP basado en una plantilla provista por ILAB/DOL.</a:t>
            </a:r>
          </a:p>
          <a:p>
            <a:pPr marL="0" indent="0">
              <a:buFont typeface="Arial" panose="020B0604020202020204" pitchFamily="34" charset="0"/>
              <a:buNone/>
            </a:pPr>
            <a:endParaRPr lang="es-CO" noProof="0" dirty="0"/>
          </a:p>
          <a:p>
            <a:pPr marL="171450" indent="-171450">
              <a:buFont typeface="Arial" panose="020B0604020202020204" pitchFamily="34" charset="0"/>
              <a:buChar char="•"/>
            </a:pPr>
            <a:r>
              <a:rPr lang="es-CO" b="1" noProof="0" dirty="0"/>
              <a:t>Detenga la grabación para responder la pregunta. Una vez que tenga su respuesta, presione el botón de reproducir.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noProof="0" dirty="0"/>
              <a:t>Las respuestas correctas son: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kern="1200" noProof="0" dirty="0">
                <a:solidFill>
                  <a:schemeClr val="tx1"/>
                </a:solidFill>
                <a:latin typeface="+mn-lt"/>
                <a:ea typeface="+mn-ea"/>
                <a:cs typeface="+mn-cs"/>
              </a:rPr>
              <a:t>El CMEP se redacta al inicio del proyecto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noProof="0" dirty="0"/>
              <a:t>Se debe elaborar el CMEP basado en una plantilla provista por ILAB/DOL.</a:t>
            </a:r>
          </a:p>
        </p:txBody>
      </p:sp>
    </p:spTree>
    <p:extLst>
      <p:ext uri="{BB962C8B-B14F-4D97-AF65-F5344CB8AC3E}">
        <p14:creationId xmlns:p14="http://schemas.microsoft.com/office/powerpoint/2010/main" val="1505121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noProof="0" dirty="0"/>
              <a:t>Siguiente pregunta: ¿Cuáles son los beneficios del RBM? (seleccione todas las que correspondan)</a:t>
            </a:r>
            <a:endParaRPr lang="es-CO" sz="1200" b="0" noProof="0" dirty="0"/>
          </a:p>
          <a:p>
            <a:pPr marL="285750" indent="-285750">
              <a:lnSpc>
                <a:spcPct val="150000"/>
              </a:lnSpc>
              <a:buFont typeface="Arial" panose="020B0604020202020204" pitchFamily="34" charset="0"/>
              <a:buChar char="•"/>
            </a:pPr>
            <a:r>
              <a:rPr lang="es-CO" sz="1200" noProof="0" dirty="0"/>
              <a:t>Mejora la comunicación con las partes interesadas.</a:t>
            </a:r>
            <a:endParaRPr lang="es-CO" sz="800" noProof="0" dirty="0"/>
          </a:p>
          <a:p>
            <a:pPr marL="285750" indent="-285750">
              <a:lnSpc>
                <a:spcPct val="150000"/>
              </a:lnSpc>
              <a:buFont typeface="Arial" panose="020B0604020202020204" pitchFamily="34" charset="0"/>
              <a:buChar char="•"/>
            </a:pPr>
            <a:r>
              <a:rPr lang="es-CO" sz="1200" noProof="0" dirty="0"/>
              <a:t>Ofrece datos y análisis para la toma de decisiones.</a:t>
            </a:r>
          </a:p>
          <a:p>
            <a:pPr marL="285750" indent="-285750">
              <a:lnSpc>
                <a:spcPct val="150000"/>
              </a:lnSpc>
              <a:buFont typeface="Arial" panose="020B0604020202020204" pitchFamily="34" charset="0"/>
              <a:buChar char="•"/>
            </a:pPr>
            <a:r>
              <a:rPr lang="es-CO" sz="1200" noProof="0" dirty="0"/>
              <a:t>Elimina la necesidad de hacer seguimiento a las actividades</a:t>
            </a:r>
          </a:p>
          <a:p>
            <a:pPr marL="285750" indent="-285750">
              <a:lnSpc>
                <a:spcPct val="150000"/>
              </a:lnSpc>
              <a:buFont typeface="Arial" panose="020B0604020202020204" pitchFamily="34" charset="0"/>
              <a:buChar char="•"/>
            </a:pPr>
            <a:r>
              <a:rPr lang="es-CO" sz="1200" noProof="0" dirty="0"/>
              <a:t>Fomenta el consenso y la responsabilidad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CO" sz="1200" noProof="0" dirty="0"/>
              <a:t>Mejora la planificación</a:t>
            </a:r>
          </a:p>
          <a:p>
            <a:pPr marL="285750" indent="-285750">
              <a:lnSpc>
                <a:spcPct val="150000"/>
              </a:lnSpc>
              <a:buFont typeface="Arial" panose="020B0604020202020204" pitchFamily="34" charset="0"/>
              <a:buChar char="•"/>
            </a:pPr>
            <a:endParaRPr lang="es-CO" sz="1200" noProof="0" dirty="0"/>
          </a:p>
          <a:p>
            <a:pPr marL="0" indent="0">
              <a:buFont typeface="Arial" panose="020B0604020202020204" pitchFamily="34" charset="0"/>
              <a:buNone/>
            </a:pPr>
            <a:endParaRPr lang="es-CO" noProof="0" dirty="0"/>
          </a:p>
          <a:p>
            <a:pPr marL="171450" indent="-171450">
              <a:buFont typeface="Arial" panose="020B0604020202020204" pitchFamily="34" charset="0"/>
              <a:buChar char="•"/>
            </a:pPr>
            <a:r>
              <a:rPr lang="es-CO" b="1" noProof="0" dirty="0"/>
              <a:t>Detenga la grabación para responder la pregunta. Una vez que tenga su respuesta, presione el botón de reproducir.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noProof="0" dirty="0"/>
              <a:t>Las respuestas correctas son: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kern="1200" noProof="0" dirty="0">
                <a:solidFill>
                  <a:schemeClr val="tx1"/>
                </a:solidFill>
                <a:latin typeface="+mn-lt"/>
                <a:ea typeface="+mn-ea"/>
                <a:cs typeface="+mn-cs"/>
              </a:rPr>
              <a:t>Mejora la comunicación con las partes interesadas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noProof="0" dirty="0"/>
              <a:t>Ofrece datos y análisis para la toma de decisiones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noProof="0" dirty="0"/>
              <a:t>Fomenta el consenso y la responsabilidad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noProof="0" dirty="0"/>
              <a:t>Mejora la planificación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200" noProof="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200" noProof="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200" noProof="0" dirty="0"/>
          </a:p>
        </p:txBody>
      </p:sp>
    </p:spTree>
    <p:extLst>
      <p:ext uri="{BB962C8B-B14F-4D97-AF65-F5344CB8AC3E}">
        <p14:creationId xmlns:p14="http://schemas.microsoft.com/office/powerpoint/2010/main" val="3931709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b="0" noProof="0" dirty="0"/>
              <a:t>Ahora enumere al menos tres componentes que deberían incluirse en el CMEP.</a:t>
            </a:r>
            <a:endParaRPr lang="es-CO" noProof="0" dirty="0"/>
          </a:p>
          <a:p>
            <a:pPr marL="171450" indent="-171450">
              <a:buFont typeface="Arial" panose="020B0604020202020204" pitchFamily="34" charset="0"/>
              <a:buChar char="•"/>
            </a:pPr>
            <a:r>
              <a:rPr lang="es-CO" b="1" noProof="0" dirty="0"/>
              <a:t>Detenga la grabación para responder la pregunta. Una vez que tenga su respuesta, presione el botón de reproducir.</a:t>
            </a:r>
            <a:endParaRPr lang="es-CO" sz="1200" b="1" noProof="0" dirty="0"/>
          </a:p>
          <a:p>
            <a:pPr marL="0" indent="0">
              <a:buFont typeface="Arial" panose="020B0604020202020204" pitchFamily="34" charset="0"/>
              <a:buNone/>
            </a:pPr>
            <a:r>
              <a:rPr lang="es-CO" sz="1200" noProof="0" dirty="0"/>
              <a:t>Los componentes del CMEP son:   </a:t>
            </a:r>
          </a:p>
          <a:p>
            <a:pPr marL="742950" lvl="1" indent="-285750" algn="l" defTabSz="914400" rtl="0" eaLnBrk="1" latinLnBrk="0" hangingPunct="1">
              <a:buFont typeface="Arial" panose="020B0604020202020204" pitchFamily="34" charset="0"/>
              <a:buChar char="•"/>
              <a:defRPr/>
            </a:pPr>
            <a:r>
              <a:rPr lang="es-CO" sz="1200" kern="1200" noProof="0" dirty="0">
                <a:solidFill>
                  <a:schemeClr val="tx1"/>
                </a:solidFill>
                <a:latin typeface="+mn-lt"/>
                <a:ea typeface="+mn-ea"/>
                <a:cs typeface="+mn-cs"/>
              </a:rPr>
              <a:t>Marco de resultados</a:t>
            </a:r>
          </a:p>
          <a:p>
            <a:pPr marL="742950" lvl="1" indent="-285750">
              <a:buFont typeface="Arial" panose="020B0604020202020204" pitchFamily="34" charset="0"/>
              <a:buChar char="•"/>
              <a:defRPr/>
            </a:pPr>
            <a:r>
              <a:rPr lang="es-CO" sz="1200" noProof="0" dirty="0"/>
              <a:t>Planificación de actividades</a:t>
            </a:r>
          </a:p>
          <a:p>
            <a:pPr marL="742950" lvl="1" indent="-285750">
              <a:buFont typeface="Arial" panose="020B0604020202020204" pitchFamily="34" charset="0"/>
              <a:buChar char="•"/>
              <a:defRPr/>
            </a:pPr>
            <a:r>
              <a:rPr lang="es-ES_tradnl" sz="1200" dirty="0"/>
              <a:t>Plan de monitoreo del desempeño </a:t>
            </a:r>
            <a:r>
              <a:rPr lang="es-CO" sz="1200" noProof="0" dirty="0"/>
              <a:t>(PMP), incluyendo indicadores</a:t>
            </a:r>
          </a:p>
          <a:p>
            <a:pPr marL="742950" lvl="1" indent="-285750">
              <a:buFont typeface="Arial" panose="020B0604020202020204" pitchFamily="34" charset="0"/>
              <a:buChar char="•"/>
              <a:defRPr/>
            </a:pPr>
            <a:r>
              <a:rPr lang="es-CO" sz="1200" noProof="0" dirty="0"/>
              <a:t>Evaluaciones y estudios planificados</a:t>
            </a:r>
          </a:p>
          <a:p>
            <a:pPr marL="742950" lvl="1" indent="-285750">
              <a:buFont typeface="Arial" panose="020B0604020202020204" pitchFamily="34" charset="0"/>
              <a:buChar char="•"/>
              <a:defRPr/>
            </a:pPr>
            <a:r>
              <a:rPr lang="es-CO" sz="1200" noProof="0" dirty="0"/>
              <a:t>Ejecución y gerencia del CMEP</a:t>
            </a:r>
          </a:p>
          <a:p>
            <a:pPr marL="742950" lvl="1" indent="-285750">
              <a:buFont typeface="Arial" panose="020B0604020202020204" pitchFamily="34" charset="0"/>
              <a:buChar char="•"/>
              <a:defRPr/>
            </a:pPr>
            <a:r>
              <a:rPr lang="es-CO" sz="1200" noProof="0" dirty="0"/>
              <a:t>Plan de análisis de datos</a:t>
            </a:r>
          </a:p>
          <a:p>
            <a:pPr marL="742950" lvl="1" indent="-285750">
              <a:buFont typeface="Arial" panose="020B0604020202020204" pitchFamily="34" charset="0"/>
              <a:buChar char="•"/>
              <a:defRPr/>
            </a:pPr>
            <a:r>
              <a:rPr lang="es-CO" sz="1200" noProof="0" dirty="0"/>
              <a:t>Definiciones del trabajo infantil y trabajo forzado del proyecto</a:t>
            </a:r>
          </a:p>
          <a:p>
            <a:pPr marL="742950" lvl="1" indent="-285750">
              <a:buFont typeface="Arial" panose="020B0604020202020204" pitchFamily="34" charset="0"/>
              <a:buChar char="•"/>
              <a:defRPr/>
            </a:pPr>
            <a:r>
              <a:rPr lang="es-CO" sz="1200" noProof="0" dirty="0"/>
              <a:t>Lista de verificación  de la evaluación de rutina de la calidad de los datos</a:t>
            </a:r>
          </a:p>
          <a:p>
            <a:pPr marL="742950" lvl="1" indent="-285750">
              <a:buFont typeface="Arial" panose="020B0604020202020204" pitchFamily="34" charset="0"/>
              <a:buChar char="•"/>
              <a:defRPr/>
            </a:pPr>
            <a:r>
              <a:rPr lang="es-CO" sz="1200" noProof="0" dirty="0"/>
              <a:t>Formulario para el reporte de datos (FRD)</a:t>
            </a:r>
          </a:p>
          <a:p>
            <a:pPr marL="742950" lvl="1" indent="-285750">
              <a:buFont typeface="Arial" panose="020B0604020202020204" pitchFamily="34" charset="0"/>
              <a:buChar char="•"/>
              <a:defRPr/>
            </a:pPr>
            <a:r>
              <a:rPr lang="es-CO" sz="1200" noProof="0" dirty="0"/>
              <a:t>Instrumentos para el levantamiento de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200" noProof="0" dirty="0"/>
          </a:p>
        </p:txBody>
      </p:sp>
    </p:spTree>
    <p:extLst>
      <p:ext uri="{BB962C8B-B14F-4D97-AF65-F5344CB8AC3E}">
        <p14:creationId xmlns:p14="http://schemas.microsoft.com/office/powerpoint/2010/main" val="27942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r>
              <a:rPr lang="es-ES" dirty="0"/>
              <a:t>Antes de concluir esta sesión, resumiremos lo que hemos aprendido, y brindaremos algunos recursos que puede consultar para obtener más información sobre RBM y los planes integrales de evaluación y monitoreo de ILAB.</a:t>
            </a:r>
            <a:endParaRPr lang="en-US" dirty="0"/>
          </a:p>
        </p:txBody>
      </p:sp>
    </p:spTree>
    <p:extLst>
      <p:ext uri="{BB962C8B-B14F-4D97-AF65-F5344CB8AC3E}">
        <p14:creationId xmlns:p14="http://schemas.microsoft.com/office/powerpoint/2010/main" val="224256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CO" b="0" noProof="0" dirty="0"/>
              <a:t>Durante esta sesión revisamos los seis pasos del RBM:</a:t>
            </a:r>
          </a:p>
          <a:p>
            <a:pPr marL="914400" lvl="1" indent="-457200" algn="l" defTabSz="914400" rtl="0" eaLnBrk="1" latinLnBrk="0" hangingPunct="1">
              <a:buFont typeface="+mj-lt"/>
              <a:buAutoNum type="arabicPeriod"/>
            </a:pPr>
            <a:r>
              <a:rPr lang="es-CO" sz="1200" kern="1200" noProof="0" dirty="0">
                <a:solidFill>
                  <a:schemeClr val="tx1"/>
                </a:solidFill>
                <a:latin typeface="+mn-lt"/>
                <a:ea typeface="+mn-ea"/>
                <a:cs typeface="+mn-cs"/>
              </a:rPr>
              <a:t>Definir los resultados</a:t>
            </a:r>
          </a:p>
          <a:p>
            <a:pPr marL="914400" lvl="1" indent="-457200" algn="l" defTabSz="914400" rtl="0" eaLnBrk="1" latinLnBrk="0" hangingPunct="1">
              <a:buFont typeface="+mj-lt"/>
              <a:buAutoNum type="arabicPeriod"/>
            </a:pPr>
            <a:r>
              <a:rPr lang="es-CO" noProof="0" dirty="0"/>
              <a:t>Selección de indicadores de desempeño</a:t>
            </a:r>
          </a:p>
          <a:p>
            <a:pPr marL="914400" lvl="1" indent="-457200" algn="l" defTabSz="914400" rtl="0" eaLnBrk="1" latinLnBrk="0" hangingPunct="1">
              <a:buFont typeface="+mj-lt"/>
              <a:buAutoNum type="arabicPeriod"/>
            </a:pPr>
            <a:r>
              <a:rPr lang="es-CO" noProof="0" dirty="0"/>
              <a:t>Elaborar un </a:t>
            </a:r>
            <a:r>
              <a:rPr lang="es-ES_tradnl" sz="1200" dirty="0"/>
              <a:t>Plan de Monitoreo del Desempeño </a:t>
            </a:r>
            <a:r>
              <a:rPr lang="es-CO" noProof="0" dirty="0"/>
              <a:t>(PMP) </a:t>
            </a:r>
          </a:p>
          <a:p>
            <a:pPr marL="914400" lvl="1" indent="-457200">
              <a:buFont typeface="+mj-lt"/>
              <a:buAutoNum type="arabicPeriod"/>
            </a:pPr>
            <a:r>
              <a:rPr lang="es-CO" noProof="0" dirty="0"/>
              <a:t>Levantar datos de desempeño</a:t>
            </a:r>
          </a:p>
          <a:p>
            <a:pPr marL="914400" lvl="1" indent="-457200">
              <a:buFont typeface="+mj-lt"/>
              <a:buAutoNum type="arabicPeriod"/>
            </a:pPr>
            <a:r>
              <a:rPr lang="es-CO" noProof="0" dirty="0"/>
              <a:t>Analizar datos de desempeño</a:t>
            </a:r>
          </a:p>
          <a:p>
            <a:pPr marL="914400" lvl="1" indent="-457200">
              <a:buFont typeface="+mj-lt"/>
              <a:buAutoNum type="arabicPeriod"/>
            </a:pPr>
            <a:r>
              <a:rPr lang="es-CO" noProof="0" dirty="0"/>
              <a:t>Tomar decisiones de gerencia basado en el análisis</a:t>
            </a:r>
          </a:p>
          <a:p>
            <a:pPr marL="171450" indent="-171450">
              <a:spcBef>
                <a:spcPct val="20000"/>
              </a:spcBef>
              <a:buSzPct val="80000"/>
              <a:buFont typeface="Arial" panose="020B0604020202020204" pitchFamily="34" charset="0"/>
              <a:buChar char="•"/>
              <a:defRPr/>
            </a:pPr>
            <a:r>
              <a:rPr lang="es-CO" sz="1200" i="0" u="none" noProof="0" dirty="0">
                <a:cs typeface="Arial" pitchFamily="34" charset="0"/>
              </a:rPr>
              <a:t>También revisamos los beneficios principales del RBM, incluyendo:</a:t>
            </a:r>
          </a:p>
          <a:p>
            <a:pPr marL="171450" indent="-171450">
              <a:spcBef>
                <a:spcPct val="20000"/>
              </a:spcBef>
              <a:buSzPct val="80000"/>
              <a:buFont typeface="Arial" panose="020B0604020202020204" pitchFamily="34" charset="0"/>
              <a:buChar char="•"/>
              <a:defRPr/>
            </a:pPr>
            <a:r>
              <a:rPr lang="es-CO" sz="1200" u="none" kern="1200" noProof="0" dirty="0">
                <a:solidFill>
                  <a:schemeClr val="tx1"/>
                </a:solidFill>
                <a:latin typeface="+mn-lt"/>
                <a:ea typeface="+mn-ea"/>
                <a:cs typeface="Arial" pitchFamily="34" charset="0"/>
              </a:rPr>
              <a:t>Mejora el proceso de planificación, centrándose en los resultados y los vínculos entre las causas y los efectos</a:t>
            </a:r>
          </a:p>
          <a:p>
            <a:pPr marL="171450" indent="-171450">
              <a:spcBef>
                <a:spcPct val="20000"/>
              </a:spcBef>
              <a:buSzPct val="80000"/>
              <a:buFont typeface="Arial" panose="020B0604020202020204" pitchFamily="34" charset="0"/>
              <a:buChar char="•"/>
              <a:defRPr/>
            </a:pPr>
            <a:r>
              <a:rPr lang="es-CO" sz="1200" u="none" kern="1200" noProof="0" dirty="0">
                <a:solidFill>
                  <a:schemeClr val="tx1"/>
                </a:solidFill>
                <a:latin typeface="+mn-lt"/>
                <a:ea typeface="+mn-ea"/>
                <a:cs typeface="Arial" pitchFamily="34" charset="0"/>
              </a:rPr>
              <a:t>Genera consenso y responsabilidad a través de una visión compartida de la estrategia del proyecto y su plan para medir y lograr el éxito.</a:t>
            </a:r>
          </a:p>
          <a:p>
            <a:pPr marL="171450" marR="0" lvl="0" indent="-171450" algn="l" defTabSz="9144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es-CO" sz="1200" u="none" kern="1200" noProof="0" dirty="0">
                <a:solidFill>
                  <a:schemeClr val="tx1"/>
                </a:solidFill>
                <a:latin typeface="+mn-lt"/>
                <a:ea typeface="+mn-ea"/>
                <a:cs typeface="Arial" pitchFamily="34" charset="0"/>
              </a:rPr>
              <a:t>A través de la diseminación de la intención y el contenido del proyecto a las partes interesadas internas y externas, mejora la comunicación. </a:t>
            </a:r>
          </a:p>
          <a:p>
            <a:pPr marL="171450" indent="-171450">
              <a:spcBef>
                <a:spcPct val="20000"/>
              </a:spcBef>
              <a:buSzPct val="80000"/>
              <a:buFont typeface="Arial" panose="020B0604020202020204" pitchFamily="34" charset="0"/>
              <a:buChar char="•"/>
              <a:defRPr/>
            </a:pPr>
            <a:endParaRPr lang="es-CO" sz="1200" u="none" noProof="0" dirty="0">
              <a:cs typeface="Arial" pitchFamily="34" charset="0"/>
            </a:endParaRPr>
          </a:p>
          <a:p>
            <a:pPr marL="171450" marR="0" lvl="0" indent="-171450" algn="l" defTabSz="9144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es-CO" sz="1200" u="none" noProof="0" dirty="0">
                <a:cs typeface="Arial" pitchFamily="34" charset="0"/>
              </a:rPr>
              <a:t>Mediante el levantamiento frecuente de datos estandarizados y el seguimiento al avance hacia los resultados previstos para orientar la toma de decisiones, sustenta </a:t>
            </a:r>
            <a:r>
              <a:rPr lang="es-CO" noProof="0" dirty="0"/>
              <a:t>la gestión del proyecto y el desarrollo de sus reportes de desempeño.</a:t>
            </a:r>
            <a:endParaRPr lang="es-CO" sz="1200" noProof="0" dirty="0">
              <a:cs typeface="Arial" pitchFamily="34" charset="0"/>
            </a:endParaRPr>
          </a:p>
        </p:txBody>
      </p:sp>
    </p:spTree>
    <p:extLst>
      <p:ext uri="{BB962C8B-B14F-4D97-AF65-F5344CB8AC3E}">
        <p14:creationId xmlns:p14="http://schemas.microsoft.com/office/powerpoint/2010/main" val="2085987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ltLang="en-US" sz="1200" dirty="0">
                <a:ea typeface="ＭＳ Ｐゴシック" panose="020B0600070205080204" pitchFamily="34" charset="-128"/>
              </a:rPr>
              <a:t>Hacia el final del curso, se definió el CMEP y su importancia.</a:t>
            </a:r>
          </a:p>
          <a:p>
            <a:pPr marL="171450" indent="-171450">
              <a:buFont typeface="Arial" panose="020B0604020202020204" pitchFamily="34" charset="0"/>
              <a:buChar char="•"/>
            </a:pPr>
            <a:r>
              <a:rPr lang="es-ES" altLang="en-US" sz="1200" dirty="0">
                <a:ea typeface="ＭＳ Ｐゴシック" panose="020B0600070205080204" pitchFamily="34" charset="-128"/>
              </a:rPr>
              <a:t>El CMEP es una herramienta utilizada para orientar el seguimiento, la evaluación y reporte de datos sobre el avance hacia los resultados previstos.</a:t>
            </a:r>
          </a:p>
          <a:p>
            <a:pPr marL="171450" indent="-171450">
              <a:buFont typeface="Arial" panose="020B0604020202020204" pitchFamily="34" charset="0"/>
              <a:buChar char="•"/>
            </a:pPr>
            <a:r>
              <a:rPr lang="es-ES" altLang="en-US" dirty="0">
                <a:ea typeface="ＭＳ Ｐゴシック" panose="020B0600070205080204" pitchFamily="34" charset="-128"/>
              </a:rPr>
              <a:t>El CMEP se desarrolla al inicio del proyecto, y se actualiza según se requiere.</a:t>
            </a:r>
          </a:p>
          <a:p>
            <a:pPr marL="171450" indent="-171450">
              <a:buFont typeface="Arial" panose="020B0604020202020204" pitchFamily="34" charset="0"/>
              <a:buChar char="•"/>
            </a:pPr>
            <a:r>
              <a:rPr lang="es-ES" altLang="en-US" dirty="0">
                <a:ea typeface="ＭＳ Ｐゴシック" panose="020B0600070205080204" pitchFamily="34" charset="-128"/>
              </a:rPr>
              <a:t>Se debe desarrollar el CMEP en coordinación con ILAB/DOL y las partes interesadas centrales.</a:t>
            </a:r>
            <a:r>
              <a:rPr lang="en-US" altLang="en-US" dirty="0">
                <a:ea typeface="ＭＳ Ｐゴシック" panose="020B0600070205080204" pitchFamily="34" charset="-128"/>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dirty="0">
                <a:ea typeface="ＭＳ Ｐゴシック" panose="020B0600070205080204" pitchFamily="34" charset="-128"/>
              </a:rPr>
              <a:t>El proyecto debe usar la plantilla de ILAB/DOL del CMEP.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dirty="0">
                <a:ea typeface="ＭＳ Ｐゴシック" panose="020B0600070205080204" pitchFamily="34" charset="-128"/>
              </a:rPr>
              <a:t>El CMEP incluye todos los componentes principales del sistema de M&amp;E: marco de resultados, PMP, indicadores, evaluaciones, y etc.</a:t>
            </a:r>
            <a:r>
              <a:rPr lang="en-US" altLang="en-US" sz="1200" dirty="0">
                <a:ea typeface="ＭＳ Ｐゴシック" panose="020B0600070205080204" pitchFamily="34" charset="-128"/>
              </a:rPr>
              <a:t>  </a:t>
            </a:r>
          </a:p>
          <a:p>
            <a:pPr marL="0" indent="0">
              <a:spcBef>
                <a:spcPct val="20000"/>
              </a:spcBef>
              <a:buSzPct val="80000"/>
              <a:buFont typeface="Wingdings" pitchFamily="2" charset="2"/>
              <a:buNone/>
              <a:defRPr/>
            </a:pPr>
            <a:endParaRPr lang="en-US" dirty="0"/>
          </a:p>
        </p:txBody>
      </p:sp>
    </p:spTree>
    <p:extLst>
      <p:ext uri="{BB962C8B-B14F-4D97-AF65-F5344CB8AC3E}">
        <p14:creationId xmlns:p14="http://schemas.microsoft.com/office/powerpoint/2010/main" val="1416750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Aquí dejamos algunos recursos que puede consultar para obtener más información sobre la gestión basada en resultados y los CMEP del DOL</a:t>
            </a:r>
            <a:r>
              <a:rPr lang="es-ES"/>
              <a:t>. </a:t>
            </a:r>
            <a:endParaRPr lang="en-US" dirty="0"/>
          </a:p>
        </p:txBody>
      </p:sp>
    </p:spTree>
    <p:extLst>
      <p:ext uri="{BB962C8B-B14F-4D97-AF65-F5344CB8AC3E}">
        <p14:creationId xmlns:p14="http://schemas.microsoft.com/office/powerpoint/2010/main" val="203785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baseline="0" noProof="0" dirty="0"/>
              <a:t>Este curso se enfocará en los siguientes temas: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kern="1200" noProof="0" dirty="0">
                <a:solidFill>
                  <a:schemeClr val="tx1"/>
                </a:solidFill>
                <a:latin typeface="+mn-lt"/>
                <a:ea typeface="+mn-ea"/>
                <a:cs typeface="+mn-cs"/>
              </a:rPr>
              <a:t>Propósito y beneficios de la gestión basada en resultados (RBM)</a:t>
            </a:r>
          </a:p>
          <a:p>
            <a:pPr marL="628650" lvl="1" indent="-171450">
              <a:buFont typeface="Arial" panose="020B0604020202020204" pitchFamily="34" charset="0"/>
              <a:buChar char="•"/>
            </a:pPr>
            <a:r>
              <a:rPr lang="es-CO" noProof="0" dirty="0"/>
              <a:t>Los seis pasos para desarrollar y utilizar el sistema RBM</a:t>
            </a:r>
          </a:p>
          <a:p>
            <a:pPr marL="628650" lvl="1" indent="-171450">
              <a:buFont typeface="Arial" panose="020B0604020202020204" pitchFamily="34" charset="0"/>
              <a:buChar char="•"/>
            </a:pPr>
            <a:r>
              <a:rPr lang="es-CO" noProof="0" dirty="0"/>
              <a:t>Visión general del Plan de Monitoreo y Evaluación Integral (</a:t>
            </a:r>
            <a:r>
              <a:rPr lang="es-ES" dirty="0"/>
              <a:t>CMEP</a:t>
            </a:r>
            <a:r>
              <a:rPr lang="es-CO" noProof="0" dirty="0"/>
              <a:t>)</a:t>
            </a:r>
          </a:p>
          <a:p>
            <a:endParaRPr lang="en-US" dirty="0"/>
          </a:p>
        </p:txBody>
      </p:sp>
    </p:spTree>
    <p:extLst>
      <p:ext uri="{BB962C8B-B14F-4D97-AF65-F5344CB8AC3E}">
        <p14:creationId xmlns:p14="http://schemas.microsoft.com/office/powerpoint/2010/main" val="4213133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Gracias por su participación en este primer curso en la serie Conceptos de M&amp;E.</a:t>
            </a:r>
            <a:endParaRPr lang="en-US" dirty="0"/>
          </a:p>
        </p:txBody>
      </p:sp>
    </p:spTree>
    <p:extLst>
      <p:ext uri="{BB962C8B-B14F-4D97-AF65-F5344CB8AC3E}">
        <p14:creationId xmlns:p14="http://schemas.microsoft.com/office/powerpoint/2010/main" val="348529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r>
              <a:rPr lang="es-ES" dirty="0"/>
              <a:t>Comenzamos con una Introducción general a la Gestión Basada en Resultados.</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5</a:t>
            </a:fld>
            <a:endParaRPr lang="en-US" dirty="0"/>
          </a:p>
        </p:txBody>
      </p:sp>
    </p:spTree>
    <p:extLst>
      <p:ext uri="{BB962C8B-B14F-4D97-AF65-F5344CB8AC3E}">
        <p14:creationId xmlns:p14="http://schemas.microsoft.com/office/powerpoint/2010/main" val="1087649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CO" noProof="0" dirty="0"/>
              <a:t>La gestión basada en resultados es un planteamiento que enfoca la planificación y toma de decisiones en los resultados.</a:t>
            </a:r>
          </a:p>
          <a:p>
            <a:pPr marL="171450" indent="-171450">
              <a:buFont typeface="Arial" panose="020B0604020202020204" pitchFamily="34" charset="0"/>
              <a:buChar char="•"/>
            </a:pPr>
            <a:r>
              <a:rPr lang="es-CO" noProof="0" dirty="0"/>
              <a:t>RBM se enfoca tanto en los resultados como en las actividades del proyecto para aumentar la probabilidad de lograr el objetivo del mismo.</a:t>
            </a:r>
          </a:p>
          <a:p>
            <a:pPr marL="0" indent="0">
              <a:buFont typeface="Arial" panose="020B0604020202020204" pitchFamily="34" charset="0"/>
              <a:buNone/>
            </a:pPr>
            <a:endParaRPr lang="es-CO" noProof="0" dirty="0"/>
          </a:p>
          <a:p>
            <a:pPr marL="171450" indent="-171450">
              <a:buFont typeface="Arial" panose="020B0604020202020204" pitchFamily="34" charset="0"/>
              <a:buChar char="•"/>
            </a:pPr>
            <a:r>
              <a:rPr lang="es-CO" noProof="0" dirty="0"/>
              <a:t>La gestión basada en resultados establece un proceso y un conjunto de herramientas que ayudan a los proyectos a monitorear y gestionar la implementación de su estrategia. Esto incluye el desarrollo de una teoría de cambio, indicadores y un plan de monitoreo del desempeño. Todos estos componentes se explicarán con más detalle en otros módulos de esta serie.</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A través del levantamiento de datos alineados con la estrategia del proyecto, el sistema de gestión basada en resultados brinda evidencia para la toma de decisiones.</a:t>
            </a:r>
            <a:endParaRPr lang="en-US" dirty="0"/>
          </a:p>
        </p:txBody>
      </p:sp>
    </p:spTree>
    <p:extLst>
      <p:ext uri="{BB962C8B-B14F-4D97-AF65-F5344CB8AC3E}">
        <p14:creationId xmlns:p14="http://schemas.microsoft.com/office/powerpoint/2010/main" val="351786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RBM tiene muchos beneficios. </a:t>
            </a:r>
          </a:p>
          <a:p>
            <a:pPr marL="171450" indent="-171450">
              <a:buFont typeface="Arial" panose="020B0604020202020204" pitchFamily="34" charset="0"/>
              <a:buChar char="•"/>
            </a:pPr>
            <a:r>
              <a:rPr lang="es-ES" u="none" dirty="0"/>
              <a:t>Entre ellos se encuentran</a:t>
            </a:r>
            <a:r>
              <a:rPr lang="en-US" u="none" dirty="0"/>
              <a:t>: </a:t>
            </a:r>
            <a:endParaRPr lang="en-US" sz="1200" u="none" dirty="0">
              <a:cs typeface="Arial" pitchFamily="34" charset="0"/>
            </a:endParaRPr>
          </a:p>
          <a:p>
            <a:pPr marL="628650" lvl="1" indent="-171450">
              <a:spcBef>
                <a:spcPct val="20000"/>
              </a:spcBef>
              <a:buSzPct val="80000"/>
              <a:buFont typeface="Arial" panose="020B0604020202020204" pitchFamily="34" charset="0"/>
              <a:buChar char="•"/>
              <a:defRPr/>
            </a:pPr>
            <a:r>
              <a:rPr lang="es-ES" sz="1200" u="none" dirty="0">
                <a:cs typeface="Arial" pitchFamily="34" charset="0"/>
              </a:rPr>
              <a:t>Mejora el proceso de planificación, enfocándose en los resultados y los vínculos de causa y efecto.</a:t>
            </a:r>
          </a:p>
          <a:p>
            <a:pPr marL="628650" lvl="1" indent="-171450">
              <a:spcBef>
                <a:spcPct val="20000"/>
              </a:spcBef>
              <a:buSzPct val="80000"/>
              <a:buFont typeface="Arial" panose="020B0604020202020204" pitchFamily="34" charset="0"/>
              <a:buChar char="•"/>
              <a:defRPr/>
            </a:pPr>
            <a:r>
              <a:rPr lang="es-ES" sz="1200" u="none" dirty="0">
                <a:cs typeface="Arial" pitchFamily="34" charset="0"/>
              </a:rPr>
              <a:t>Forja una visión compartida de la estrategia y el plan para medir y lograr el éxito, y de este modo fomenta el consenso y la responsabilidad.</a:t>
            </a:r>
          </a:p>
          <a:p>
            <a:pPr marL="628650" lvl="1" indent="-171450">
              <a:spcBef>
                <a:spcPct val="20000"/>
              </a:spcBef>
              <a:buSzPct val="80000"/>
              <a:buFont typeface="Arial" panose="020B0604020202020204" pitchFamily="34" charset="0"/>
              <a:buChar char="•"/>
              <a:defRPr/>
            </a:pPr>
            <a:r>
              <a:rPr lang="es-ES" sz="1200" u="none" dirty="0">
                <a:cs typeface="Arial" pitchFamily="34" charset="0"/>
              </a:rPr>
              <a:t>Mejora la diseminación del objetivo y contenido del proyecto a partes interesadas internas y externas.</a:t>
            </a:r>
          </a:p>
          <a:p>
            <a:pPr marL="628650" lvl="1" indent="-171450">
              <a:spcBef>
                <a:spcPct val="20000"/>
              </a:spcBef>
              <a:buSzPct val="80000"/>
              <a:buFont typeface="Arial" panose="020B0604020202020204" pitchFamily="34" charset="0"/>
              <a:buChar char="•"/>
              <a:defRPr/>
            </a:pPr>
            <a:r>
              <a:rPr lang="es-ES" sz="1200" u="none" dirty="0">
                <a:cs typeface="Arial" pitchFamily="34" charset="0"/>
              </a:rPr>
              <a:t>Mejora las competencias relacionadas a la gestión y reporte, lo cual permite la toma de decisiones basada en datos.</a:t>
            </a:r>
          </a:p>
          <a:p>
            <a:pPr marL="628650" lvl="1" indent="-171450">
              <a:spcBef>
                <a:spcPct val="20000"/>
              </a:spcBef>
              <a:buSzPct val="80000"/>
              <a:buFont typeface="Arial" panose="020B0604020202020204" pitchFamily="34" charset="0"/>
              <a:buChar char="•"/>
              <a:defRPr/>
            </a:pPr>
            <a:r>
              <a:rPr lang="es-ES" sz="1200" dirty="0">
                <a:cs typeface="Arial" pitchFamily="34" charset="0"/>
              </a:rPr>
              <a:t>En las próximas diapositivas revisaremos cada uno de estos beneficios con más detalle</a:t>
            </a:r>
            <a:r>
              <a:rPr lang="en-US" sz="1200" dirty="0">
                <a:cs typeface="Arial" pitchFamily="34" charset="0"/>
              </a:rPr>
              <a:t>. </a:t>
            </a:r>
          </a:p>
        </p:txBody>
      </p:sp>
    </p:spTree>
    <p:extLst>
      <p:ext uri="{BB962C8B-B14F-4D97-AF65-F5344CB8AC3E}">
        <p14:creationId xmlns:p14="http://schemas.microsoft.com/office/powerpoint/2010/main" val="398046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a:cs typeface="Arial" pitchFamily="34" charset="0"/>
              </a:rPr>
              <a:t>RBM </a:t>
            </a:r>
            <a:r>
              <a:rPr lang="es-ES" sz="1200" u="none" dirty="0">
                <a:cs typeface="Arial" pitchFamily="34" charset="0"/>
              </a:rPr>
              <a:t>brinda un marco que facilita la planificación centrada en los resultados del proyecto desde la fase de diseño.</a:t>
            </a:r>
            <a:endParaRPr lang="en-US" sz="1200" dirty="0">
              <a:cs typeface="Arial" pitchFamily="34" charset="0"/>
            </a:endParaRPr>
          </a:p>
          <a:p>
            <a:pPr marL="171450" indent="-171450">
              <a:buFont typeface="Arial" panose="020B0604020202020204" pitchFamily="34" charset="0"/>
              <a:buChar char="•"/>
            </a:pPr>
            <a:r>
              <a:rPr lang="es-ES" sz="1200" dirty="0">
                <a:cs typeface="Arial" pitchFamily="34" charset="0"/>
              </a:rPr>
              <a:t>Este proceso permite alinear las actividades del proyecto con los resultados deseados, y de este modo garantiza que la programación sustente todos los resultados y que éstos sean alcanzables.</a:t>
            </a:r>
          </a:p>
          <a:p>
            <a:pPr marL="171450" indent="-171450">
              <a:buFont typeface="Arial" panose="020B0604020202020204" pitchFamily="34" charset="0"/>
              <a:buChar char="•"/>
            </a:pPr>
            <a:endParaRPr lang="es-ES" sz="1200" u="none" dirty="0">
              <a:cs typeface="Arial" pitchFamily="34" charset="0"/>
            </a:endParaRPr>
          </a:p>
          <a:p>
            <a:pPr marL="171450" indent="-171450">
              <a:buFont typeface="Arial" panose="020B0604020202020204" pitchFamily="34" charset="0"/>
              <a:buChar char="•"/>
            </a:pPr>
            <a:r>
              <a:rPr lang="es-ES" sz="1200" u="none" dirty="0">
                <a:cs typeface="Arial" pitchFamily="34" charset="0"/>
              </a:rPr>
              <a:t>La gestión basada en resultados también emplea los vínculos de causa y efecto entre las actividades y los resultados para orientar el desarrollo de una estrategia factible y cuantificable</a:t>
            </a:r>
            <a:r>
              <a:rPr lang="en-US" sz="1200" dirty="0">
                <a:cs typeface="Arial" pitchFamily="34" charset="0"/>
              </a:rPr>
              <a:t>. </a:t>
            </a:r>
          </a:p>
          <a:p>
            <a:endParaRPr lang="en-US" dirty="0"/>
          </a:p>
          <a:p>
            <a:endParaRPr lang="en-US" dirty="0"/>
          </a:p>
          <a:p>
            <a:endParaRPr lang="en-US" dirty="0"/>
          </a:p>
        </p:txBody>
      </p:sp>
    </p:spTree>
    <p:extLst>
      <p:ext uri="{BB962C8B-B14F-4D97-AF65-F5344CB8AC3E}">
        <p14:creationId xmlns:p14="http://schemas.microsoft.com/office/powerpoint/2010/main" val="242812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sz="1200" u="none" dirty="0">
                <a:cs typeface="Arial" pitchFamily="34" charset="0"/>
              </a:rPr>
              <a:t>A través de una estrategia y plan documentados que detallan la ruta al éxito y cómo medirlo, RBM crea una visión compartida entre las partes interesadas.</a:t>
            </a:r>
          </a:p>
          <a:p>
            <a:pPr marL="171450" indent="-171450">
              <a:buFont typeface="Arial" panose="020B0604020202020204" pitchFamily="34" charset="0"/>
              <a:buChar char="•"/>
            </a:pPr>
            <a:r>
              <a:rPr lang="es-ES" sz="1200" dirty="0">
                <a:cs typeface="Arial" pitchFamily="34" charset="0"/>
              </a:rPr>
              <a:t>Estas herramientas describen los resultados, indicadores, actividades y funciones de los socios, las cuales pueden emplearse para fomentar el consenso y la responsabilidad entre los miembros del proyecto, el DOL y las partes interesadas externas.</a:t>
            </a:r>
          </a:p>
        </p:txBody>
      </p:sp>
    </p:spTree>
    <p:extLst>
      <p:ext uri="{BB962C8B-B14F-4D97-AF65-F5344CB8AC3E}">
        <p14:creationId xmlns:p14="http://schemas.microsoft.com/office/powerpoint/2010/main" val="3921626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2147888"/>
            <a:ext cx="10363200" cy="4114800"/>
          </a:xfrm>
        </p:spPr>
        <p:txBody>
          <a:bodyPr/>
          <a:lstStyle/>
          <a:p>
            <a:pPr lvl="0"/>
            <a:endParaRPr lang="en-US" noProof="0" dirty="0"/>
          </a:p>
        </p:txBody>
      </p:sp>
      <p:sp>
        <p:nvSpPr>
          <p:cNvPr id="4" name="Rectangle 6"/>
          <p:cNvSpPr>
            <a:spLocks noGrp="1" noChangeArrowheads="1"/>
          </p:cNvSpPr>
          <p:nvPr>
            <p:ph type="sldNum" sz="quarter" idx="10"/>
          </p:nvPr>
        </p:nvSpPr>
        <p:spPr/>
        <p:txBody>
          <a:bodyPr anchor="t"/>
          <a:lstStyle>
            <a:lvl1pPr>
              <a:defRPr/>
            </a:lvl1pPr>
          </a:lstStyle>
          <a:p>
            <a:pPr>
              <a:defRPr/>
            </a:pPr>
            <a:fld id="{71492274-8380-496B-B097-D351D83D6377}" type="slidenum">
              <a:rPr lang="en-US"/>
              <a:pPr>
                <a:defRPr/>
              </a:pPr>
              <a:t>‹#›</a:t>
            </a:fld>
            <a:endParaRPr lang="en-US" dirty="0"/>
          </a:p>
        </p:txBody>
      </p:sp>
    </p:spTree>
    <p:extLst>
      <p:ext uri="{BB962C8B-B14F-4D97-AF65-F5344CB8AC3E}">
        <p14:creationId xmlns:p14="http://schemas.microsoft.com/office/powerpoint/2010/main" val="281368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 id="2147483707"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techzim.co.zw/2018/07/why-we-cant-think-of-new-business-idea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s://unsdg.un.org/sites/default/files/UNDG-RBM-Handbook-2012.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 &#10;&#10;Conceptos de Monitoreo y Evaluación: Introducción a la  Gerencia Basada en Resultados&#10;junio 2022&#10;&#10;Foto de la izquierda: Niña sentada, concentrada en un objeto en su mano.&#10;&#10;Foto de la derecha: Trabajadores cargando materiales para construir una estructura.">
            <a:extLst>
              <a:ext uri="{FF2B5EF4-FFF2-40B4-BE49-F238E27FC236}">
                <a16:creationId xmlns:a16="http://schemas.microsoft.com/office/drawing/2014/main" id="{AAFFF637-1C22-4FDA-BAA0-FF1B443C7EDF}"/>
              </a:ext>
            </a:extLst>
          </p:cNvPr>
          <p:cNvSpPr>
            <a:spLocks noGrp="1"/>
          </p:cNvSpPr>
          <p:nvPr>
            <p:ph type="ctrTitle"/>
          </p:nvPr>
        </p:nvSpPr>
        <p:spPr>
          <a:xfrm>
            <a:off x="1696913" y="1732547"/>
            <a:ext cx="4846320" cy="3528455"/>
          </a:xfrm>
        </p:spPr>
        <p:txBody>
          <a:bodyPr>
            <a:normAutofit fontScale="90000"/>
          </a:bodyPr>
          <a:lstStyle/>
          <a:p>
            <a:pPr marL="0" indent="0"/>
            <a:r>
              <a:rPr lang="es-ES_tradnl" sz="4000" b="1" dirty="0"/>
              <a:t>Conceptos de Monitoreo y Evaluación: Introducción a la  Gerencia Basada en Resultados</a:t>
            </a:r>
            <a:br>
              <a:rPr lang="es-ES_tradnl" sz="4000" b="1" dirty="0"/>
            </a:br>
            <a:r>
              <a:rPr lang="es-ES_tradnl" dirty="0"/>
              <a:t>junio 2022</a:t>
            </a:r>
          </a:p>
        </p:txBody>
      </p:sp>
    </p:spTree>
    <p:extLst>
      <p:ext uri="{BB962C8B-B14F-4D97-AF65-F5344CB8AC3E}">
        <p14:creationId xmlns:p14="http://schemas.microsoft.com/office/powerpoint/2010/main" val="1596161753"/>
      </p:ext>
    </p:extLst>
  </p:cSld>
  <p:clrMapOvr>
    <a:masterClrMapping/>
  </p:clrMapOvr>
  <mc:AlternateContent xmlns:mc="http://schemas.openxmlformats.org/markup-compatibility/2006" xmlns:p14="http://schemas.microsoft.com/office/powerpoint/2010/main">
    <mc:Choice Requires="p14">
      <p:transition spd="med" p14:dur="700" advTm="9831">
        <p:fade/>
      </p:transition>
    </mc:Choice>
    <mc:Fallback xmlns="">
      <p:transition spd="med" advTm="983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8" descr="Diapositiva 10: Aumenta la Efectividad y la Eficiencia de la Comunicación">
            <a:extLst>
              <a:ext uri="{FF2B5EF4-FFF2-40B4-BE49-F238E27FC236}">
                <a16:creationId xmlns:a16="http://schemas.microsoft.com/office/drawing/2014/main" id="{A60BC218-D455-4DFA-A0EF-231AD0829F4B}"/>
              </a:ext>
            </a:extLst>
          </p:cNvPr>
          <p:cNvSpPr txBox="1">
            <a:spLocks noGrp="1" noChangeArrowheads="1"/>
          </p:cNvSpPr>
          <p:nvPr>
            <p:ph type="title" idx="4294967295"/>
          </p:nvPr>
        </p:nvSpPr>
        <p:spPr bwMode="auto">
          <a:xfrm>
            <a:off x="859971" y="182250"/>
            <a:ext cx="9584974" cy="14465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sz="4400" b="0" i="0" u="none" strike="noStrike" kern="1200" cap="none" spc="0" normalizeH="0" baseline="0" noProof="0" dirty="0">
                <a:ln>
                  <a:noFill/>
                </a:ln>
                <a:solidFill>
                  <a:schemeClr val="accent2"/>
                </a:solidFill>
                <a:effectLst/>
                <a:uLnTx/>
                <a:uFillTx/>
                <a:latin typeface="+mj-lt"/>
                <a:ea typeface="+mj-ea"/>
                <a:cs typeface="+mj-cs"/>
              </a:rPr>
              <a:t>Aumenta la Efectividad y la Eficiencia de la Comunicación</a:t>
            </a:r>
          </a:p>
        </p:txBody>
      </p:sp>
      <p:pic>
        <p:nvPicPr>
          <p:cNvPr id="41" name="Picture 3">
            <a:extLst>
              <a:ext uri="{FF2B5EF4-FFF2-40B4-BE49-F238E27FC236}">
                <a16:creationId xmlns:a16="http://schemas.microsoft.com/office/drawing/2014/main" id="{8982CF8F-E672-4C1C-8F34-B4C9C3A84BA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799317"/>
            <a:ext cx="2381583" cy="2657846"/>
          </a:xfrm>
          <a:prstGeom prst="rect">
            <a:avLst/>
          </a:prstGeom>
          <a:noFill/>
          <a:extLst>
            <a:ext uri="{909E8E84-426E-40DD-AFC4-6F175D3DCCD1}">
              <a14:hiddenFill xmlns:a14="http://schemas.microsoft.com/office/drawing/2010/main">
                <a:solidFill>
                  <a:srgbClr val="FFFFFF"/>
                </a:solidFill>
              </a14:hiddenFill>
            </a:ext>
          </a:extLst>
        </p:spPr>
      </p:pic>
      <p:sp>
        <p:nvSpPr>
          <p:cNvPr id="42" name="Right Arrow 1" descr="Flecha que señala la derecha.">
            <a:extLst>
              <a:ext uri="{FF2B5EF4-FFF2-40B4-BE49-F238E27FC236}">
                <a16:creationId xmlns:a16="http://schemas.microsoft.com/office/drawing/2014/main" id="{2EF6848D-66C6-47D3-BB65-D151663DF869}"/>
              </a:ext>
            </a:extLst>
          </p:cNvPr>
          <p:cNvSpPr/>
          <p:nvPr/>
        </p:nvSpPr>
        <p:spPr>
          <a:xfrm>
            <a:off x="5231905" y="2132856"/>
            <a:ext cx="1527919" cy="791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43" name="Diagram 42" descr="Diagrama de un marco de resultados">
            <a:extLst>
              <a:ext uri="{FF2B5EF4-FFF2-40B4-BE49-F238E27FC236}">
                <a16:creationId xmlns:a16="http://schemas.microsoft.com/office/drawing/2014/main" id="{75579A34-9EA7-4A4E-A459-DA62CBB863C2}"/>
              </a:ext>
            </a:extLst>
          </p:cNvPr>
          <p:cNvGraphicFramePr/>
          <p:nvPr>
            <p:extLst>
              <p:ext uri="{D42A27DB-BD31-4B8C-83A1-F6EECF244321}">
                <p14:modId xmlns:p14="http://schemas.microsoft.com/office/powerpoint/2010/main" val="2037877079"/>
              </p:ext>
            </p:extLst>
          </p:nvPr>
        </p:nvGraphicFramePr>
        <p:xfrm>
          <a:off x="7176120" y="1628800"/>
          <a:ext cx="3096344"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9" name="Rectangle 4" descr="Expresar el propósito y contenido del Proyecto  en un “paquete conciso” a partes interesadas internas y externas&#10;">
            <a:extLst>
              <a:ext uri="{FF2B5EF4-FFF2-40B4-BE49-F238E27FC236}">
                <a16:creationId xmlns:a16="http://schemas.microsoft.com/office/drawing/2014/main" id="{E9F49CCE-3F6D-478E-8D79-AB872E12BF8D}"/>
              </a:ext>
            </a:extLst>
          </p:cNvPr>
          <p:cNvSpPr txBox="1">
            <a:spLocks noChangeArrowheads="1"/>
          </p:cNvSpPr>
          <p:nvPr/>
        </p:nvSpPr>
        <p:spPr>
          <a:xfrm>
            <a:off x="890328" y="4921594"/>
            <a:ext cx="10376386" cy="2561531"/>
          </a:xfrm>
          <a:prstGeom prst="rect">
            <a:avLst/>
          </a:prstGeom>
        </p:spPr>
        <p:txBody>
          <a:bodyPr vert="horz" lIns="92075" tIns="46038" rIns="92075" bIns="460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_tradnl" altLang="en-US" dirty="0"/>
              <a:t>Expresar el propósito y contenido del Proyecto  en un “paquete conciso” a partes interesadas internas y externas</a:t>
            </a:r>
          </a:p>
        </p:txBody>
      </p:sp>
      <p:sp>
        <p:nvSpPr>
          <p:cNvPr id="3" name="Footer Placeholder 2">
            <a:extLst>
              <a:ext uri="{FF2B5EF4-FFF2-40B4-BE49-F238E27FC236}">
                <a16:creationId xmlns:a16="http://schemas.microsoft.com/office/drawing/2014/main" id="{4BF9AF63-E1AE-4712-8D40-AE0CABA6649B}"/>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904073238"/>
      </p:ext>
    </p:extLst>
  </p:cSld>
  <p:clrMapOvr>
    <a:masterClrMapping/>
  </p:clrMapOvr>
  <mc:AlternateContent xmlns:mc="http://schemas.openxmlformats.org/markup-compatibility/2006" xmlns:p14="http://schemas.microsoft.com/office/powerpoint/2010/main">
    <mc:Choice Requires="p14">
      <p:transition spd="slow" p14:dur="2000" advTm="25592"/>
    </mc:Choice>
    <mc:Fallback xmlns="">
      <p:transition spd="slow" advTm="255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1: Gerencia y Reporte de Beneficios">
            <a:extLst>
              <a:ext uri="{FF2B5EF4-FFF2-40B4-BE49-F238E27FC236}">
                <a16:creationId xmlns:a16="http://schemas.microsoft.com/office/drawing/2014/main" id="{B95369E6-4A8A-4723-8F2C-4F70D1CC2BF2}"/>
              </a:ext>
            </a:extLst>
          </p:cNvPr>
          <p:cNvSpPr>
            <a:spLocks noGrp="1"/>
          </p:cNvSpPr>
          <p:nvPr>
            <p:ph type="title"/>
          </p:nvPr>
        </p:nvSpPr>
        <p:spPr>
          <a:xfrm>
            <a:off x="469231" y="220746"/>
            <a:ext cx="10515600" cy="1325563"/>
          </a:xfrm>
        </p:spPr>
        <p:txBody>
          <a:bodyPr/>
          <a:lstStyle/>
          <a:p>
            <a:r>
              <a:rPr lang="es-ES_tradnl" dirty="0"/>
              <a:t>Gerencia y Reporte de Beneficios</a:t>
            </a:r>
          </a:p>
        </p:txBody>
      </p:sp>
      <p:grpSp>
        <p:nvGrpSpPr>
          <p:cNvPr id="6" name="Group 3" descr="Diagrama que muestra flechas que apuntan hacia arriba y hacia abajo para representar si el desempeño cumple o no con las expectativas.">
            <a:extLst>
              <a:ext uri="{FF2B5EF4-FFF2-40B4-BE49-F238E27FC236}">
                <a16:creationId xmlns:a16="http://schemas.microsoft.com/office/drawing/2014/main" id="{614BE623-E727-4B90-885E-428C2A17D128}"/>
              </a:ext>
            </a:extLst>
          </p:cNvPr>
          <p:cNvGrpSpPr>
            <a:grpSpLocks/>
          </p:cNvGrpSpPr>
          <p:nvPr/>
        </p:nvGrpSpPr>
        <p:grpSpPr bwMode="auto">
          <a:xfrm>
            <a:off x="859064" y="2166257"/>
            <a:ext cx="6575425" cy="4027488"/>
            <a:chOff x="1076" y="1992"/>
            <a:chExt cx="4142" cy="2537"/>
          </a:xfrm>
        </p:grpSpPr>
        <p:sp>
          <p:nvSpPr>
            <p:cNvPr id="7" name="Rectangle 4">
              <a:extLst>
                <a:ext uri="{FF2B5EF4-FFF2-40B4-BE49-F238E27FC236}">
                  <a16:creationId xmlns:a16="http://schemas.microsoft.com/office/drawing/2014/main" id="{656FE548-FDE2-488C-8263-A08381ECDF34}"/>
                </a:ext>
              </a:extLst>
            </p:cNvPr>
            <p:cNvSpPr>
              <a:spLocks noChangeArrowheads="1"/>
            </p:cNvSpPr>
            <p:nvPr/>
          </p:nvSpPr>
          <p:spPr bwMode="auto">
            <a:xfrm>
              <a:off x="3456" y="2512"/>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8" name="Rectangle 5">
              <a:extLst>
                <a:ext uri="{FF2B5EF4-FFF2-40B4-BE49-F238E27FC236}">
                  <a16:creationId xmlns:a16="http://schemas.microsoft.com/office/drawing/2014/main" id="{CE934F57-0CB6-4625-8915-C03A869A7711}"/>
                </a:ext>
              </a:extLst>
            </p:cNvPr>
            <p:cNvSpPr>
              <a:spLocks noChangeArrowheads="1"/>
            </p:cNvSpPr>
            <p:nvPr/>
          </p:nvSpPr>
          <p:spPr bwMode="auto">
            <a:xfrm>
              <a:off x="1776" y="2512"/>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cxnSp>
          <p:nvCxnSpPr>
            <p:cNvPr id="9" name="AutoShape 6">
              <a:extLst>
                <a:ext uri="{FF2B5EF4-FFF2-40B4-BE49-F238E27FC236}">
                  <a16:creationId xmlns:a16="http://schemas.microsoft.com/office/drawing/2014/main" id="{A83A93CE-F92C-43A8-8D5E-0DABC125B794}"/>
                </a:ext>
                <a:ext uri="{C183D7F6-B498-43B3-948B-1728B52AA6E4}">
                  <adec:decorative xmlns:adec="http://schemas.microsoft.com/office/drawing/2017/decorative" val="1"/>
                </a:ext>
              </a:extLst>
            </p:cNvPr>
            <p:cNvCxnSpPr>
              <a:cxnSpLocks noChangeShapeType="1"/>
              <a:stCxn id="8" idx="0"/>
            </p:cNvCxnSpPr>
            <p:nvPr/>
          </p:nvCxnSpPr>
          <p:spPr bwMode="auto">
            <a:xfrm rot="-5400000">
              <a:off x="2324" y="1956"/>
              <a:ext cx="240" cy="872"/>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7">
              <a:extLst>
                <a:ext uri="{FF2B5EF4-FFF2-40B4-BE49-F238E27FC236}">
                  <a16:creationId xmlns:a16="http://schemas.microsoft.com/office/drawing/2014/main" id="{EF6390CF-9CF5-49E1-891C-6B5AFF4201BF}"/>
                </a:ext>
                <a:ext uri="{C183D7F6-B498-43B3-948B-1728B52AA6E4}">
                  <adec:decorative xmlns:adec="http://schemas.microsoft.com/office/drawing/2017/decorative" val="1"/>
                </a:ext>
              </a:extLst>
            </p:cNvPr>
            <p:cNvCxnSpPr>
              <a:cxnSpLocks noChangeShapeType="1"/>
              <a:stCxn id="7" idx="0"/>
            </p:cNvCxnSpPr>
            <p:nvPr/>
          </p:nvCxnSpPr>
          <p:spPr bwMode="auto">
            <a:xfrm rot="5400000" flipH="1">
              <a:off x="3164" y="1988"/>
              <a:ext cx="240" cy="80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 name="AutoShape 8">
              <a:extLst>
                <a:ext uri="{FF2B5EF4-FFF2-40B4-BE49-F238E27FC236}">
                  <a16:creationId xmlns:a16="http://schemas.microsoft.com/office/drawing/2014/main" id="{2917D07E-DCDD-4CD7-BA0C-13782631CF27}"/>
                </a:ext>
                <a:ext uri="{C183D7F6-B498-43B3-948B-1728B52AA6E4}">
                  <adec:decorative xmlns:adec="http://schemas.microsoft.com/office/drawing/2017/decorative" val="1"/>
                </a:ext>
              </a:extLst>
            </p:cNvPr>
            <p:cNvCxnSpPr>
              <a:cxnSpLocks noChangeShapeType="1"/>
              <a:endCxn id="8" idx="2"/>
            </p:cNvCxnSpPr>
            <p:nvPr/>
          </p:nvCxnSpPr>
          <p:spPr bwMode="auto">
            <a:xfrm rot="-5400000">
              <a:off x="1604" y="2716"/>
              <a:ext cx="328" cy="48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 name="AutoShape 9">
              <a:extLst>
                <a:ext uri="{FF2B5EF4-FFF2-40B4-BE49-F238E27FC236}">
                  <a16:creationId xmlns:a16="http://schemas.microsoft.com/office/drawing/2014/main" id="{31C550EF-FE29-4582-BD80-EF806F0E2A3A}"/>
                </a:ext>
                <a:ext uri="{C183D7F6-B498-43B3-948B-1728B52AA6E4}">
                  <adec:decorative xmlns:adec="http://schemas.microsoft.com/office/drawing/2017/decorative" val="1"/>
                </a:ext>
              </a:extLst>
            </p:cNvPr>
            <p:cNvCxnSpPr>
              <a:cxnSpLocks noChangeShapeType="1"/>
              <a:endCxn id="8" idx="2"/>
            </p:cNvCxnSpPr>
            <p:nvPr/>
          </p:nvCxnSpPr>
          <p:spPr bwMode="auto">
            <a:xfrm rot="5400000" flipH="1">
              <a:off x="2032" y="2768"/>
              <a:ext cx="328" cy="376"/>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Rectangle 10">
              <a:extLst>
                <a:ext uri="{FF2B5EF4-FFF2-40B4-BE49-F238E27FC236}">
                  <a16:creationId xmlns:a16="http://schemas.microsoft.com/office/drawing/2014/main" id="{7014DC99-377F-4C55-B0ED-0C5081445880}"/>
                </a:ext>
              </a:extLst>
            </p:cNvPr>
            <p:cNvSpPr>
              <a:spLocks noChangeArrowheads="1"/>
            </p:cNvSpPr>
            <p:nvPr/>
          </p:nvSpPr>
          <p:spPr bwMode="auto">
            <a:xfrm>
              <a:off x="3448" y="2504"/>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cxnSp>
          <p:nvCxnSpPr>
            <p:cNvPr id="14" name="AutoShape 11">
              <a:extLst>
                <a:ext uri="{FF2B5EF4-FFF2-40B4-BE49-F238E27FC236}">
                  <a16:creationId xmlns:a16="http://schemas.microsoft.com/office/drawing/2014/main" id="{7B268C13-AA07-4897-A88C-34118A6BD6BE}"/>
                </a:ext>
                <a:ext uri="{C183D7F6-B498-43B3-948B-1728B52AA6E4}">
                  <adec:decorative xmlns:adec="http://schemas.microsoft.com/office/drawing/2017/decorative" val="1"/>
                </a:ext>
              </a:extLst>
            </p:cNvPr>
            <p:cNvCxnSpPr>
              <a:cxnSpLocks noChangeShapeType="1"/>
              <a:endCxn id="13" idx="2"/>
            </p:cNvCxnSpPr>
            <p:nvPr/>
          </p:nvCxnSpPr>
          <p:spPr bwMode="auto">
            <a:xfrm rot="-5400000">
              <a:off x="3276" y="2708"/>
              <a:ext cx="328" cy="48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 name="AutoShape 12">
              <a:extLst>
                <a:ext uri="{FF2B5EF4-FFF2-40B4-BE49-F238E27FC236}">
                  <a16:creationId xmlns:a16="http://schemas.microsoft.com/office/drawing/2014/main" id="{94CDC2A8-3AC1-4DFF-A0EE-9CE82C0B8C4E}"/>
                </a:ext>
                <a:ext uri="{C183D7F6-B498-43B3-948B-1728B52AA6E4}">
                  <adec:decorative xmlns:adec="http://schemas.microsoft.com/office/drawing/2017/decorative" val="1"/>
                </a:ext>
              </a:extLst>
            </p:cNvPr>
            <p:cNvCxnSpPr>
              <a:cxnSpLocks noChangeShapeType="1"/>
              <a:endCxn id="13" idx="2"/>
            </p:cNvCxnSpPr>
            <p:nvPr/>
          </p:nvCxnSpPr>
          <p:spPr bwMode="auto">
            <a:xfrm rot="5400000" flipH="1">
              <a:off x="3704" y="2760"/>
              <a:ext cx="328" cy="376"/>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6" name="Rectangle 13">
              <a:extLst>
                <a:ext uri="{FF2B5EF4-FFF2-40B4-BE49-F238E27FC236}">
                  <a16:creationId xmlns:a16="http://schemas.microsoft.com/office/drawing/2014/main" id="{8D039842-54E3-49E2-883E-2AB86583B471}"/>
                </a:ext>
              </a:extLst>
            </p:cNvPr>
            <p:cNvSpPr>
              <a:spLocks noChangeArrowheads="1"/>
            </p:cNvSpPr>
            <p:nvPr/>
          </p:nvSpPr>
          <p:spPr bwMode="auto">
            <a:xfrm>
              <a:off x="1768" y="2504"/>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17" name="Rectangle 14">
              <a:extLst>
                <a:ext uri="{FF2B5EF4-FFF2-40B4-BE49-F238E27FC236}">
                  <a16:creationId xmlns:a16="http://schemas.microsoft.com/office/drawing/2014/main" id="{8FC9F072-902F-498A-BDFE-96BDBB412751}"/>
                </a:ext>
              </a:extLst>
            </p:cNvPr>
            <p:cNvSpPr>
              <a:spLocks noChangeArrowheads="1"/>
            </p:cNvSpPr>
            <p:nvPr/>
          </p:nvSpPr>
          <p:spPr bwMode="auto">
            <a:xfrm>
              <a:off x="1288" y="3128"/>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18" name="Rectangle 15">
              <a:extLst>
                <a:ext uri="{FF2B5EF4-FFF2-40B4-BE49-F238E27FC236}">
                  <a16:creationId xmlns:a16="http://schemas.microsoft.com/office/drawing/2014/main" id="{A0A36BB1-7687-434F-8C2B-14B325E81BBE}"/>
                </a:ext>
              </a:extLst>
            </p:cNvPr>
            <p:cNvSpPr>
              <a:spLocks noChangeArrowheads="1"/>
            </p:cNvSpPr>
            <p:nvPr/>
          </p:nvSpPr>
          <p:spPr bwMode="auto">
            <a:xfrm>
              <a:off x="1280" y="3120"/>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19" name="Rectangle 16">
              <a:extLst>
                <a:ext uri="{FF2B5EF4-FFF2-40B4-BE49-F238E27FC236}">
                  <a16:creationId xmlns:a16="http://schemas.microsoft.com/office/drawing/2014/main" id="{6ECBF496-E2DB-4147-BFFB-D91743793FAF}"/>
                </a:ext>
              </a:extLst>
            </p:cNvPr>
            <p:cNvSpPr>
              <a:spLocks noChangeArrowheads="1"/>
            </p:cNvSpPr>
            <p:nvPr/>
          </p:nvSpPr>
          <p:spPr bwMode="auto">
            <a:xfrm>
              <a:off x="2136" y="3136"/>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20" name="Rectangle 17">
              <a:extLst>
                <a:ext uri="{FF2B5EF4-FFF2-40B4-BE49-F238E27FC236}">
                  <a16:creationId xmlns:a16="http://schemas.microsoft.com/office/drawing/2014/main" id="{7D3C8509-E0BA-4A7C-835F-15F7D44FF98B}"/>
                </a:ext>
              </a:extLst>
            </p:cNvPr>
            <p:cNvSpPr>
              <a:spLocks noChangeArrowheads="1"/>
            </p:cNvSpPr>
            <p:nvPr/>
          </p:nvSpPr>
          <p:spPr bwMode="auto">
            <a:xfrm>
              <a:off x="2128" y="3128"/>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21" name="Rectangle 18">
              <a:extLst>
                <a:ext uri="{FF2B5EF4-FFF2-40B4-BE49-F238E27FC236}">
                  <a16:creationId xmlns:a16="http://schemas.microsoft.com/office/drawing/2014/main" id="{CF987316-0D58-4BAB-A683-A893B5E9D7CB}"/>
                </a:ext>
              </a:extLst>
            </p:cNvPr>
            <p:cNvSpPr>
              <a:spLocks noChangeArrowheads="1"/>
            </p:cNvSpPr>
            <p:nvPr/>
          </p:nvSpPr>
          <p:spPr bwMode="auto">
            <a:xfrm>
              <a:off x="2664" y="2000"/>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22" name="Rectangle 19">
              <a:extLst>
                <a:ext uri="{FF2B5EF4-FFF2-40B4-BE49-F238E27FC236}">
                  <a16:creationId xmlns:a16="http://schemas.microsoft.com/office/drawing/2014/main" id="{23F25227-9EA9-41CF-80DD-1EB77E432608}"/>
                </a:ext>
              </a:extLst>
            </p:cNvPr>
            <p:cNvSpPr>
              <a:spLocks noChangeArrowheads="1"/>
            </p:cNvSpPr>
            <p:nvPr/>
          </p:nvSpPr>
          <p:spPr bwMode="auto">
            <a:xfrm>
              <a:off x="2656" y="1992"/>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23" name="Rectangle 20">
              <a:extLst>
                <a:ext uri="{FF2B5EF4-FFF2-40B4-BE49-F238E27FC236}">
                  <a16:creationId xmlns:a16="http://schemas.microsoft.com/office/drawing/2014/main" id="{D36B9EE2-8373-49BA-A885-39A584733D90}"/>
                </a:ext>
              </a:extLst>
            </p:cNvPr>
            <p:cNvSpPr>
              <a:spLocks noChangeArrowheads="1"/>
            </p:cNvSpPr>
            <p:nvPr/>
          </p:nvSpPr>
          <p:spPr bwMode="auto">
            <a:xfrm>
              <a:off x="3816" y="3128"/>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24" name="Rectangle 21">
              <a:extLst>
                <a:ext uri="{FF2B5EF4-FFF2-40B4-BE49-F238E27FC236}">
                  <a16:creationId xmlns:a16="http://schemas.microsoft.com/office/drawing/2014/main" id="{1092053A-578A-41F3-A625-235722C00D70}"/>
                </a:ext>
              </a:extLst>
            </p:cNvPr>
            <p:cNvSpPr>
              <a:spLocks noChangeArrowheads="1"/>
            </p:cNvSpPr>
            <p:nvPr/>
          </p:nvSpPr>
          <p:spPr bwMode="auto">
            <a:xfrm>
              <a:off x="3808" y="3120"/>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25" name="Rectangle 22">
              <a:extLst>
                <a:ext uri="{FF2B5EF4-FFF2-40B4-BE49-F238E27FC236}">
                  <a16:creationId xmlns:a16="http://schemas.microsoft.com/office/drawing/2014/main" id="{14EDF267-95B8-4CF4-8B56-4FBC76876358}"/>
                </a:ext>
              </a:extLst>
            </p:cNvPr>
            <p:cNvSpPr>
              <a:spLocks noChangeArrowheads="1"/>
            </p:cNvSpPr>
            <p:nvPr/>
          </p:nvSpPr>
          <p:spPr bwMode="auto">
            <a:xfrm>
              <a:off x="2976" y="3144"/>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26" name="Rectangle 23">
              <a:extLst>
                <a:ext uri="{FF2B5EF4-FFF2-40B4-BE49-F238E27FC236}">
                  <a16:creationId xmlns:a16="http://schemas.microsoft.com/office/drawing/2014/main" id="{16D8821D-E661-4F2F-B9BB-B4808F8CA944}"/>
                </a:ext>
              </a:extLst>
            </p:cNvPr>
            <p:cNvSpPr>
              <a:spLocks noChangeArrowheads="1"/>
            </p:cNvSpPr>
            <p:nvPr/>
          </p:nvSpPr>
          <p:spPr bwMode="auto">
            <a:xfrm>
              <a:off x="2968" y="3136"/>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dirty="0">
                <a:solidFill>
                  <a:schemeClr val="tx1"/>
                </a:solidFill>
                <a:latin typeface="Times New Roman" pitchFamily="18" charset="0"/>
              </a:endParaRPr>
            </a:p>
          </p:txBody>
        </p:sp>
        <p:sp>
          <p:nvSpPr>
            <p:cNvPr id="27" name="Line 24">
              <a:extLst>
                <a:ext uri="{FF2B5EF4-FFF2-40B4-BE49-F238E27FC236}">
                  <a16:creationId xmlns:a16="http://schemas.microsoft.com/office/drawing/2014/main" id="{482C5336-B1F6-4A21-8F63-6DCE652BAB2C}"/>
                </a:ext>
                <a:ext uri="{C183D7F6-B498-43B3-948B-1728B52AA6E4}">
                  <adec:decorative xmlns:adec="http://schemas.microsoft.com/office/drawing/2017/decorative" val="1"/>
                </a:ext>
              </a:extLst>
            </p:cNvPr>
            <p:cNvSpPr>
              <a:spLocks noChangeShapeType="1"/>
            </p:cNvSpPr>
            <p:nvPr/>
          </p:nvSpPr>
          <p:spPr bwMode="auto">
            <a:xfrm rot="699614">
              <a:off x="2728" y="2072"/>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 name="Line 25">
              <a:extLst>
                <a:ext uri="{FF2B5EF4-FFF2-40B4-BE49-F238E27FC236}">
                  <a16:creationId xmlns:a16="http://schemas.microsoft.com/office/drawing/2014/main" id="{D18B9941-2AFB-4639-A28B-E9878327029A}"/>
                </a:ext>
                <a:ext uri="{C183D7F6-B498-43B3-948B-1728B52AA6E4}">
                  <adec:decorative xmlns:adec="http://schemas.microsoft.com/office/drawing/2017/decorative" val="1"/>
                </a:ext>
              </a:extLst>
            </p:cNvPr>
            <p:cNvSpPr>
              <a:spLocks noChangeShapeType="1"/>
            </p:cNvSpPr>
            <p:nvPr/>
          </p:nvSpPr>
          <p:spPr bwMode="auto">
            <a:xfrm rot="594316">
              <a:off x="3872" y="3200"/>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 name="Line 26">
              <a:extLst>
                <a:ext uri="{FF2B5EF4-FFF2-40B4-BE49-F238E27FC236}">
                  <a16:creationId xmlns:a16="http://schemas.microsoft.com/office/drawing/2014/main" id="{1486FA83-3DB1-4B45-B685-8A59875A86E3}"/>
                </a:ext>
                <a:ext uri="{C183D7F6-B498-43B3-948B-1728B52AA6E4}">
                  <adec:decorative xmlns:adec="http://schemas.microsoft.com/office/drawing/2017/decorative" val="1"/>
                </a:ext>
              </a:extLst>
            </p:cNvPr>
            <p:cNvSpPr>
              <a:spLocks noChangeShapeType="1"/>
            </p:cNvSpPr>
            <p:nvPr/>
          </p:nvSpPr>
          <p:spPr bwMode="auto">
            <a:xfrm rot="793250">
              <a:off x="1360" y="3200"/>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0" name="Line 27">
              <a:extLst>
                <a:ext uri="{FF2B5EF4-FFF2-40B4-BE49-F238E27FC236}">
                  <a16:creationId xmlns:a16="http://schemas.microsoft.com/office/drawing/2014/main" id="{4FBACCAF-B626-4A65-800A-AB9258CB8C13}"/>
                </a:ext>
                <a:ext uri="{C183D7F6-B498-43B3-948B-1728B52AA6E4}">
                  <adec:decorative xmlns:adec="http://schemas.microsoft.com/office/drawing/2017/decorative" val="1"/>
                </a:ext>
              </a:extLst>
            </p:cNvPr>
            <p:cNvSpPr>
              <a:spLocks noChangeShapeType="1"/>
            </p:cNvSpPr>
            <p:nvPr/>
          </p:nvSpPr>
          <p:spPr bwMode="auto">
            <a:xfrm rot="-3302169">
              <a:off x="2216" y="3200"/>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 name="Line 28">
              <a:extLst>
                <a:ext uri="{FF2B5EF4-FFF2-40B4-BE49-F238E27FC236}">
                  <a16:creationId xmlns:a16="http://schemas.microsoft.com/office/drawing/2014/main" id="{35916F8D-B8B6-47D4-9418-55D7C4FA742C}"/>
                </a:ext>
                <a:ext uri="{C183D7F6-B498-43B3-948B-1728B52AA6E4}">
                  <adec:decorative xmlns:adec="http://schemas.microsoft.com/office/drawing/2017/decorative" val="1"/>
                </a:ext>
              </a:extLst>
            </p:cNvPr>
            <p:cNvSpPr>
              <a:spLocks noChangeShapeType="1"/>
            </p:cNvSpPr>
            <p:nvPr/>
          </p:nvSpPr>
          <p:spPr bwMode="auto">
            <a:xfrm rot="-3302169">
              <a:off x="3056" y="3208"/>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 name="Line 29">
              <a:extLst>
                <a:ext uri="{FF2B5EF4-FFF2-40B4-BE49-F238E27FC236}">
                  <a16:creationId xmlns:a16="http://schemas.microsoft.com/office/drawing/2014/main" id="{39D55BA8-45F4-431D-9020-9F32DAEFC32A}"/>
                </a:ext>
                <a:ext uri="{C183D7F6-B498-43B3-948B-1728B52AA6E4}">
                  <adec:decorative xmlns:adec="http://schemas.microsoft.com/office/drawing/2017/decorative" val="1"/>
                </a:ext>
              </a:extLst>
            </p:cNvPr>
            <p:cNvSpPr>
              <a:spLocks noChangeShapeType="1"/>
            </p:cNvSpPr>
            <p:nvPr/>
          </p:nvSpPr>
          <p:spPr bwMode="auto">
            <a:xfrm rot="-3302169">
              <a:off x="1856" y="2576"/>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3" name="Line 30">
              <a:extLst>
                <a:ext uri="{FF2B5EF4-FFF2-40B4-BE49-F238E27FC236}">
                  <a16:creationId xmlns:a16="http://schemas.microsoft.com/office/drawing/2014/main" id="{CA3BE3FD-668A-4BBB-8F2E-10D72A2021C7}"/>
                </a:ext>
                <a:ext uri="{C183D7F6-B498-43B3-948B-1728B52AA6E4}">
                  <adec:decorative xmlns:adec="http://schemas.microsoft.com/office/drawing/2017/decorative" val="1"/>
                </a:ext>
              </a:extLst>
            </p:cNvPr>
            <p:cNvSpPr>
              <a:spLocks noChangeShapeType="1"/>
            </p:cNvSpPr>
            <p:nvPr/>
          </p:nvSpPr>
          <p:spPr bwMode="auto">
            <a:xfrm rot="-3302169">
              <a:off x="3544" y="2576"/>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 name="Line 31" descr="Flecha que apunta hacia el sureste.">
              <a:extLst>
                <a:ext uri="{FF2B5EF4-FFF2-40B4-BE49-F238E27FC236}">
                  <a16:creationId xmlns:a16="http://schemas.microsoft.com/office/drawing/2014/main" id="{65B0FA31-D5EF-417F-8A97-F1428F07A5C7}"/>
                </a:ext>
              </a:extLst>
            </p:cNvPr>
            <p:cNvSpPr>
              <a:spLocks noChangeShapeType="1"/>
            </p:cNvSpPr>
            <p:nvPr/>
          </p:nvSpPr>
          <p:spPr bwMode="auto">
            <a:xfrm rot="594316">
              <a:off x="3376" y="3824"/>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5" name="Text Box 32" descr="El desempeño no cumple con las expectativas.&#10;">
              <a:extLst>
                <a:ext uri="{FF2B5EF4-FFF2-40B4-BE49-F238E27FC236}">
                  <a16:creationId xmlns:a16="http://schemas.microsoft.com/office/drawing/2014/main" id="{4A02B7A1-7DA7-4168-AF5B-14C6B3964118}"/>
                </a:ext>
              </a:extLst>
            </p:cNvPr>
            <p:cNvSpPr txBox="1">
              <a:spLocks noChangeArrowheads="1"/>
            </p:cNvSpPr>
            <p:nvPr/>
          </p:nvSpPr>
          <p:spPr bwMode="auto">
            <a:xfrm>
              <a:off x="3678" y="3695"/>
              <a:ext cx="154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2000" dirty="0">
                  <a:solidFill>
                    <a:schemeClr val="tx1"/>
                  </a:solidFill>
                  <a:latin typeface="Arial" pitchFamily="34" charset="0"/>
                </a:rPr>
                <a:t>El </a:t>
              </a:r>
              <a:r>
                <a:rPr lang="es-AR" altLang="en-US" sz="2000" dirty="0">
                  <a:solidFill>
                    <a:schemeClr val="tx1"/>
                  </a:solidFill>
                  <a:latin typeface="Arial" pitchFamily="34" charset="0"/>
                </a:rPr>
                <a:t>desempeño</a:t>
              </a:r>
              <a:r>
                <a:rPr lang="en-US" altLang="en-US" sz="2000" dirty="0">
                  <a:solidFill>
                    <a:schemeClr val="tx1"/>
                  </a:solidFill>
                  <a:latin typeface="Arial" pitchFamily="34" charset="0"/>
                </a:rPr>
                <a:t> no </a:t>
              </a:r>
              <a:r>
                <a:rPr lang="es-AR" altLang="en-US" sz="2000" dirty="0">
                  <a:solidFill>
                    <a:schemeClr val="tx1"/>
                  </a:solidFill>
                  <a:latin typeface="Arial" pitchFamily="34" charset="0"/>
                </a:rPr>
                <a:t>cumple</a:t>
              </a:r>
              <a:r>
                <a:rPr lang="en-US" altLang="en-US" sz="2000" dirty="0">
                  <a:solidFill>
                    <a:schemeClr val="tx1"/>
                  </a:solidFill>
                  <a:latin typeface="Arial" pitchFamily="34" charset="0"/>
                </a:rPr>
                <a:t> con las </a:t>
              </a:r>
              <a:r>
                <a:rPr lang="es-AR" altLang="en-US" sz="2000" dirty="0">
                  <a:solidFill>
                    <a:schemeClr val="tx1"/>
                  </a:solidFill>
                  <a:latin typeface="Arial" pitchFamily="34" charset="0"/>
                </a:rPr>
                <a:t>expectativas</a:t>
              </a:r>
              <a:r>
                <a:rPr lang="en-US" altLang="en-US" sz="2000" dirty="0">
                  <a:solidFill>
                    <a:schemeClr val="tx1"/>
                  </a:solidFill>
                  <a:latin typeface="Arial" pitchFamily="34" charset="0"/>
                </a:rPr>
                <a:t>.</a:t>
              </a:r>
            </a:p>
          </p:txBody>
        </p:sp>
        <p:sp>
          <p:nvSpPr>
            <p:cNvPr id="36" name="Line 33" descr="Flecha que apunta hacia el noreste.">
              <a:extLst>
                <a:ext uri="{FF2B5EF4-FFF2-40B4-BE49-F238E27FC236}">
                  <a16:creationId xmlns:a16="http://schemas.microsoft.com/office/drawing/2014/main" id="{02EA44D2-ED74-40D6-A4F9-5AB097C88552}"/>
                </a:ext>
              </a:extLst>
            </p:cNvPr>
            <p:cNvSpPr>
              <a:spLocks noChangeShapeType="1"/>
            </p:cNvSpPr>
            <p:nvPr/>
          </p:nvSpPr>
          <p:spPr bwMode="auto">
            <a:xfrm rot="-3347555">
              <a:off x="984" y="3824"/>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7" name="Text Box 34" descr="El desempeño cumple con las expectativas o las supera.&#10;">
              <a:extLst>
                <a:ext uri="{FF2B5EF4-FFF2-40B4-BE49-F238E27FC236}">
                  <a16:creationId xmlns:a16="http://schemas.microsoft.com/office/drawing/2014/main" id="{F7EF7C56-2678-406B-BB87-184CBD322495}"/>
                </a:ext>
              </a:extLst>
            </p:cNvPr>
            <p:cNvSpPr txBox="1">
              <a:spLocks noChangeArrowheads="1"/>
            </p:cNvSpPr>
            <p:nvPr/>
          </p:nvSpPr>
          <p:spPr bwMode="auto">
            <a:xfrm>
              <a:off x="1271" y="3695"/>
              <a:ext cx="1684"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2000" dirty="0">
                  <a:solidFill>
                    <a:schemeClr val="tx1"/>
                  </a:solidFill>
                  <a:latin typeface="Arial" pitchFamily="34" charset="0"/>
                </a:rPr>
                <a:t>El </a:t>
              </a:r>
              <a:r>
                <a:rPr lang="es-AR" altLang="en-US" sz="2000" dirty="0">
                  <a:solidFill>
                    <a:schemeClr val="tx1"/>
                  </a:solidFill>
                  <a:latin typeface="Arial" pitchFamily="34" charset="0"/>
                </a:rPr>
                <a:t>desempeño</a:t>
              </a:r>
              <a:r>
                <a:rPr lang="en-US" altLang="en-US" sz="2000" dirty="0">
                  <a:solidFill>
                    <a:schemeClr val="tx1"/>
                  </a:solidFill>
                  <a:latin typeface="Arial" pitchFamily="34" charset="0"/>
                </a:rPr>
                <a:t> </a:t>
              </a:r>
              <a:r>
                <a:rPr lang="es-AR" altLang="en-US" sz="2000" dirty="0">
                  <a:solidFill>
                    <a:schemeClr val="tx1"/>
                  </a:solidFill>
                  <a:latin typeface="Arial" pitchFamily="34" charset="0"/>
                </a:rPr>
                <a:t>cumple</a:t>
              </a:r>
              <a:r>
                <a:rPr lang="en-US" altLang="en-US" sz="2000" dirty="0">
                  <a:solidFill>
                    <a:schemeClr val="tx1"/>
                  </a:solidFill>
                  <a:latin typeface="Arial" pitchFamily="34" charset="0"/>
                </a:rPr>
                <a:t> con las </a:t>
              </a:r>
              <a:r>
                <a:rPr lang="es-AR" altLang="en-US" sz="2000" dirty="0">
                  <a:solidFill>
                    <a:schemeClr val="tx1"/>
                  </a:solidFill>
                  <a:latin typeface="Arial" pitchFamily="34" charset="0"/>
                </a:rPr>
                <a:t>expectativas</a:t>
              </a:r>
              <a:r>
                <a:rPr lang="en-US" altLang="en-US" sz="2000" dirty="0">
                  <a:solidFill>
                    <a:schemeClr val="tx1"/>
                  </a:solidFill>
                  <a:latin typeface="Arial" pitchFamily="34" charset="0"/>
                </a:rPr>
                <a:t> o las </a:t>
              </a:r>
              <a:r>
                <a:rPr lang="es-AR" altLang="en-US" sz="2000" dirty="0">
                  <a:solidFill>
                    <a:schemeClr val="tx1"/>
                  </a:solidFill>
                  <a:latin typeface="Arial" pitchFamily="34" charset="0"/>
                </a:rPr>
                <a:t>supera</a:t>
              </a:r>
              <a:r>
                <a:rPr lang="en-US" altLang="en-US" sz="2000" dirty="0">
                  <a:solidFill>
                    <a:schemeClr val="tx1"/>
                  </a:solidFill>
                  <a:latin typeface="Arial" pitchFamily="34" charset="0"/>
                </a:rPr>
                <a:t>.</a:t>
              </a:r>
            </a:p>
          </p:txBody>
        </p:sp>
      </p:grpSp>
      <p:sp>
        <p:nvSpPr>
          <p:cNvPr id="38" name="Rectangle 35" descr="Definir si se están alcanzando los resultados.&#10;Ajustar y adaptar basado en la evidencia.&#10;Reporte sobre resultados, no solo actividades y efectos.&#10;">
            <a:extLst>
              <a:ext uri="{FF2B5EF4-FFF2-40B4-BE49-F238E27FC236}">
                <a16:creationId xmlns:a16="http://schemas.microsoft.com/office/drawing/2014/main" id="{3D791239-C73C-4CF8-8A57-668851310597}"/>
              </a:ext>
            </a:extLst>
          </p:cNvPr>
          <p:cNvSpPr txBox="1">
            <a:spLocks noChangeArrowheads="1"/>
          </p:cNvSpPr>
          <p:nvPr/>
        </p:nvSpPr>
        <p:spPr>
          <a:xfrm>
            <a:off x="7369628" y="1903753"/>
            <a:ext cx="3810001" cy="3027476"/>
          </a:xfrm>
          <a:prstGeom prst="rect">
            <a:avLst/>
          </a:prstGeom>
          <a:ln/>
        </p:spPr>
        <p:style>
          <a:lnRef idx="1">
            <a:schemeClr val="accent3"/>
          </a:lnRef>
          <a:fillRef idx="2">
            <a:schemeClr val="accent3"/>
          </a:fillRef>
          <a:effectRef idx="1">
            <a:schemeClr val="accent3"/>
          </a:effectRef>
          <a:fontRef idx="minor">
            <a:schemeClr val="dk1"/>
          </a:fontRef>
        </p:style>
        <p:txBody>
          <a:bodyPr vert="horz" lIns="92075" tIns="46038" rIns="92075" bIns="460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altLang="en-US" sz="2400" dirty="0"/>
              <a:t>Definir si se están alcanzando los resultados.</a:t>
            </a:r>
          </a:p>
          <a:p>
            <a:r>
              <a:rPr lang="es-ES_tradnl" altLang="en-US" sz="2400" dirty="0"/>
              <a:t>Ajustar y adaptar basado en la evidencia.</a:t>
            </a:r>
          </a:p>
          <a:p>
            <a:r>
              <a:rPr lang="es-ES_tradnl" altLang="en-US" sz="2400" dirty="0"/>
              <a:t>Reporte sobre resultados, no solo actividades y efectos.</a:t>
            </a:r>
          </a:p>
        </p:txBody>
      </p:sp>
      <p:sp>
        <p:nvSpPr>
          <p:cNvPr id="3" name="Footer Placeholder 2">
            <a:extLst>
              <a:ext uri="{FF2B5EF4-FFF2-40B4-BE49-F238E27FC236}">
                <a16:creationId xmlns:a16="http://schemas.microsoft.com/office/drawing/2014/main" id="{4BF9AF63-E1AE-4712-8D40-AE0CABA6649B}"/>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960775690"/>
      </p:ext>
    </p:extLst>
  </p:cSld>
  <p:clrMapOvr>
    <a:masterClrMapping/>
  </p:clrMapOvr>
  <mc:AlternateContent xmlns:mc="http://schemas.openxmlformats.org/markup-compatibility/2006" xmlns:p14="http://schemas.microsoft.com/office/powerpoint/2010/main">
    <mc:Choice Requires="p14">
      <p:transition spd="slow" p14:dur="2000" advTm="35650"/>
    </mc:Choice>
    <mc:Fallback xmlns="">
      <p:transition spd="slow" advTm="356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2: Sistema RBM : Seis Pasos">
            <a:extLst>
              <a:ext uri="{FF2B5EF4-FFF2-40B4-BE49-F238E27FC236}">
                <a16:creationId xmlns:a16="http://schemas.microsoft.com/office/drawing/2014/main" id="{8C29A560-DCA1-4795-B667-0A6CD0F65DA3}"/>
              </a:ext>
            </a:extLst>
          </p:cNvPr>
          <p:cNvSpPr>
            <a:spLocks noGrp="1"/>
          </p:cNvSpPr>
          <p:nvPr>
            <p:ph type="title"/>
          </p:nvPr>
        </p:nvSpPr>
        <p:spPr>
          <a:xfrm>
            <a:off x="412097" y="295677"/>
            <a:ext cx="10571314" cy="1325563"/>
          </a:xfrm>
        </p:spPr>
        <p:txBody>
          <a:bodyPr/>
          <a:lstStyle/>
          <a:p>
            <a:r>
              <a:rPr lang="es-ES_tradnl" dirty="0"/>
              <a:t>Sistema RBM : Seis Pasos</a:t>
            </a:r>
          </a:p>
        </p:txBody>
      </p:sp>
      <p:sp>
        <p:nvSpPr>
          <p:cNvPr id="6" name="Rectangle 6" descr="1. Definir los resultados&#10;">
            <a:extLst>
              <a:ext uri="{FF2B5EF4-FFF2-40B4-BE49-F238E27FC236}">
                <a16:creationId xmlns:a16="http://schemas.microsoft.com/office/drawing/2014/main" id="{0C13CB20-E596-4CDA-AE0B-36E4A54E18C7}"/>
              </a:ext>
            </a:extLst>
          </p:cNvPr>
          <p:cNvSpPr>
            <a:spLocks noChangeArrowheads="1"/>
          </p:cNvSpPr>
          <p:nvPr/>
        </p:nvSpPr>
        <p:spPr bwMode="auto">
          <a:xfrm>
            <a:off x="2133176" y="2044755"/>
            <a:ext cx="2390773"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s-ES_tradnl" altLang="en-US" sz="2000" b="0" dirty="0">
                <a:solidFill>
                  <a:schemeClr val="tx1"/>
                </a:solidFill>
                <a:latin typeface="Tahoma" pitchFamily="34" charset="0"/>
                <a:cs typeface="Times New Roman" pitchFamily="18" charset="0"/>
              </a:rPr>
              <a:t>1. </a:t>
            </a:r>
          </a:p>
          <a:p>
            <a:pPr algn="ctr">
              <a:spcBef>
                <a:spcPct val="0"/>
              </a:spcBef>
              <a:buSzTx/>
              <a:buNone/>
            </a:pPr>
            <a:r>
              <a:rPr lang="es-ES_tradnl" altLang="en-US" sz="2000" b="0" dirty="0">
                <a:solidFill>
                  <a:schemeClr val="tx1"/>
                </a:solidFill>
                <a:latin typeface="Tahoma" pitchFamily="34" charset="0"/>
                <a:cs typeface="Times New Roman" pitchFamily="18" charset="0"/>
              </a:rPr>
              <a:t>Definir los </a:t>
            </a:r>
          </a:p>
          <a:p>
            <a:pPr algn="ctr">
              <a:spcBef>
                <a:spcPct val="0"/>
              </a:spcBef>
              <a:buSzTx/>
              <a:buNone/>
            </a:pPr>
            <a:r>
              <a:rPr lang="es-ES_tradnl" altLang="en-US" sz="2000" b="0" dirty="0">
                <a:solidFill>
                  <a:schemeClr val="tx1"/>
                </a:solidFill>
                <a:latin typeface="Tahoma" pitchFamily="34" charset="0"/>
                <a:cs typeface="Times New Roman" pitchFamily="18" charset="0"/>
              </a:rPr>
              <a:t>resultados</a:t>
            </a:r>
          </a:p>
          <a:p>
            <a:pPr algn="ctr">
              <a:spcBef>
                <a:spcPct val="0"/>
              </a:spcBef>
              <a:buSzTx/>
              <a:buNone/>
            </a:pPr>
            <a:endParaRPr lang="es-ES_tradnl" altLang="en-US" sz="2000" b="0" dirty="0">
              <a:solidFill>
                <a:schemeClr val="tx1"/>
              </a:solidFill>
              <a:latin typeface="Tahoma" pitchFamily="34" charset="0"/>
              <a:cs typeface="Times New Roman" pitchFamily="18" charset="0"/>
            </a:endParaRPr>
          </a:p>
        </p:txBody>
      </p:sp>
      <p:cxnSp>
        <p:nvCxnSpPr>
          <p:cNvPr id="14" name="Straight Arrow Connector 13" descr="Flecha que apunta a la derecha, conectando a los pasos 1 y 2.">
            <a:extLst>
              <a:ext uri="{FF2B5EF4-FFF2-40B4-BE49-F238E27FC236}">
                <a16:creationId xmlns:a16="http://schemas.microsoft.com/office/drawing/2014/main" id="{D4CD2E6C-D59C-45FA-A346-0FD8CEA2D498}"/>
              </a:ext>
            </a:extLst>
          </p:cNvPr>
          <p:cNvCxnSpPr>
            <a:cxnSpLocks/>
            <a:stCxn id="6" idx="3"/>
            <a:endCxn id="5" idx="1"/>
          </p:cNvCxnSpPr>
          <p:nvPr/>
        </p:nvCxnSpPr>
        <p:spPr>
          <a:xfrm>
            <a:off x="4523949" y="2774928"/>
            <a:ext cx="360375" cy="134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5" descr="2. Seleccionar los indicadores del desempeño&#10;">
            <a:extLst>
              <a:ext uri="{FF2B5EF4-FFF2-40B4-BE49-F238E27FC236}">
                <a16:creationId xmlns:a16="http://schemas.microsoft.com/office/drawing/2014/main" id="{BE5A9FFF-6EB5-4775-998D-53BB83E8FA2D}"/>
              </a:ext>
            </a:extLst>
          </p:cNvPr>
          <p:cNvSpPr>
            <a:spLocks noChangeArrowheads="1"/>
          </p:cNvSpPr>
          <p:nvPr/>
        </p:nvSpPr>
        <p:spPr bwMode="auto">
          <a:xfrm>
            <a:off x="4884324" y="2058240"/>
            <a:ext cx="2265661"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2.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Seleccionar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los indicadores del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desempeño</a:t>
            </a:r>
          </a:p>
        </p:txBody>
      </p:sp>
      <p:cxnSp>
        <p:nvCxnSpPr>
          <p:cNvPr id="15" name="Straight Arrow Connector 14" descr="Flecha que apunta a la derecha, conectando a los pasos 2 y 3.">
            <a:extLst>
              <a:ext uri="{FF2B5EF4-FFF2-40B4-BE49-F238E27FC236}">
                <a16:creationId xmlns:a16="http://schemas.microsoft.com/office/drawing/2014/main" id="{1487F665-8BB1-4954-A24E-730B74A78870}"/>
              </a:ext>
            </a:extLst>
          </p:cNvPr>
          <p:cNvCxnSpPr>
            <a:cxnSpLocks/>
            <a:stCxn id="5" idx="3"/>
            <a:endCxn id="7" idx="1"/>
          </p:cNvCxnSpPr>
          <p:nvPr/>
        </p:nvCxnSpPr>
        <p:spPr>
          <a:xfrm>
            <a:off x="7149985" y="2788413"/>
            <a:ext cx="18903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ectangle 8" descr="3. Elaborar un plan para hacer seguimiento&#10;al desempeño.&#10;">
            <a:extLst>
              <a:ext uri="{FF2B5EF4-FFF2-40B4-BE49-F238E27FC236}">
                <a16:creationId xmlns:a16="http://schemas.microsoft.com/office/drawing/2014/main" id="{35E4D6C6-FCFD-40EA-BDF7-9BBE1452069F}"/>
              </a:ext>
            </a:extLst>
          </p:cNvPr>
          <p:cNvSpPr>
            <a:spLocks noChangeArrowheads="1"/>
          </p:cNvSpPr>
          <p:nvPr/>
        </p:nvSpPr>
        <p:spPr bwMode="auto">
          <a:xfrm>
            <a:off x="7339018" y="2058240"/>
            <a:ext cx="2629668"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3.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Elaborar un plan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para hacer seguimiento</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al desempeño</a:t>
            </a:r>
          </a:p>
        </p:txBody>
      </p:sp>
      <p:cxnSp>
        <p:nvCxnSpPr>
          <p:cNvPr id="20" name="Connector: Elbow 19" descr="Codo que conecta a los pasos 3 y 4, ubicada entre los pasos superiores (1-3) y los inferiores (4-6).">
            <a:extLst>
              <a:ext uri="{FF2B5EF4-FFF2-40B4-BE49-F238E27FC236}">
                <a16:creationId xmlns:a16="http://schemas.microsoft.com/office/drawing/2014/main" id="{1B120493-7D51-4203-85CA-F7E55B674481}"/>
              </a:ext>
            </a:extLst>
          </p:cNvPr>
          <p:cNvCxnSpPr>
            <a:stCxn id="7" idx="3"/>
            <a:endCxn id="8" idx="3"/>
          </p:cNvCxnSpPr>
          <p:nvPr/>
        </p:nvCxnSpPr>
        <p:spPr>
          <a:xfrm flipH="1">
            <a:off x="9965054" y="2788413"/>
            <a:ext cx="3632" cy="1870377"/>
          </a:xfrm>
          <a:prstGeom prst="bentConnector3">
            <a:avLst>
              <a:gd name="adj1" fmla="val -629405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tangle 10" descr="4. Levantarlos datos del desempeño&#10;">
            <a:extLst>
              <a:ext uri="{FF2B5EF4-FFF2-40B4-BE49-F238E27FC236}">
                <a16:creationId xmlns:a16="http://schemas.microsoft.com/office/drawing/2014/main" id="{6C8B8D2A-E999-4014-B503-9524B7318347}"/>
              </a:ext>
            </a:extLst>
          </p:cNvPr>
          <p:cNvSpPr>
            <a:spLocks noChangeArrowheads="1"/>
          </p:cNvSpPr>
          <p:nvPr/>
        </p:nvSpPr>
        <p:spPr bwMode="auto">
          <a:xfrm>
            <a:off x="7335386" y="3928617"/>
            <a:ext cx="2629668"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Levantar</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los datos del</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desempeño</a:t>
            </a:r>
          </a:p>
        </p:txBody>
      </p:sp>
      <p:cxnSp>
        <p:nvCxnSpPr>
          <p:cNvPr id="12" name="Straight Arrow Connector 11" descr="Flecha que apunta a la izquierda, conectando a los pasos 4 y 5.">
            <a:extLst>
              <a:ext uri="{FF2B5EF4-FFF2-40B4-BE49-F238E27FC236}">
                <a16:creationId xmlns:a16="http://schemas.microsoft.com/office/drawing/2014/main" id="{DDE6A8A4-488F-4292-AD03-A57F0496A1C4}"/>
              </a:ext>
            </a:extLst>
          </p:cNvPr>
          <p:cNvCxnSpPr>
            <a:cxnSpLocks/>
            <a:stCxn id="8" idx="1"/>
            <a:endCxn id="9" idx="3"/>
          </p:cNvCxnSpPr>
          <p:nvPr/>
        </p:nvCxnSpPr>
        <p:spPr>
          <a:xfrm flipH="1">
            <a:off x="7149984" y="4658790"/>
            <a:ext cx="185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16" descr="5. Analizar los datos del desempeño&#10;">
            <a:extLst>
              <a:ext uri="{FF2B5EF4-FFF2-40B4-BE49-F238E27FC236}">
                <a16:creationId xmlns:a16="http://schemas.microsoft.com/office/drawing/2014/main" id="{A2B4D503-079C-440C-9F43-C81E9121368F}"/>
              </a:ext>
            </a:extLst>
          </p:cNvPr>
          <p:cNvSpPr>
            <a:spLocks noChangeArrowheads="1"/>
          </p:cNvSpPr>
          <p:nvPr/>
        </p:nvSpPr>
        <p:spPr bwMode="auto">
          <a:xfrm>
            <a:off x="4886205" y="3928617"/>
            <a:ext cx="2263779"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5.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Analizar los datos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del desempeño</a:t>
            </a:r>
          </a:p>
        </p:txBody>
      </p:sp>
      <p:cxnSp>
        <p:nvCxnSpPr>
          <p:cNvPr id="13" name="Straight Arrow Connector 12" descr="Flecha que apunta a la izquierda, conectando a los pasos 5 y 6.">
            <a:extLst>
              <a:ext uri="{FF2B5EF4-FFF2-40B4-BE49-F238E27FC236}">
                <a16:creationId xmlns:a16="http://schemas.microsoft.com/office/drawing/2014/main" id="{69D3F569-5366-4919-868B-CAEDBB058CBA}"/>
              </a:ext>
            </a:extLst>
          </p:cNvPr>
          <p:cNvCxnSpPr>
            <a:cxnSpLocks/>
            <a:stCxn id="9" idx="1"/>
            <a:endCxn id="10" idx="3"/>
          </p:cNvCxnSpPr>
          <p:nvPr/>
        </p:nvCxnSpPr>
        <p:spPr>
          <a:xfrm flipH="1" flipV="1">
            <a:off x="4427996" y="4658789"/>
            <a:ext cx="458209"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18" descr="6. Tomar decisiones de gerencia basado&#10;en el análisis&#10;">
            <a:extLst>
              <a:ext uri="{FF2B5EF4-FFF2-40B4-BE49-F238E27FC236}">
                <a16:creationId xmlns:a16="http://schemas.microsoft.com/office/drawing/2014/main" id="{706D0A86-C510-4CDC-A5EF-4B279D0D9AF5}"/>
              </a:ext>
            </a:extLst>
          </p:cNvPr>
          <p:cNvSpPr>
            <a:spLocks noChangeArrowheads="1"/>
          </p:cNvSpPr>
          <p:nvPr/>
        </p:nvSpPr>
        <p:spPr bwMode="auto">
          <a:xfrm>
            <a:off x="2226946" y="3928616"/>
            <a:ext cx="2201050"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6.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Tomar decisiones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 gerencia basado</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en el análisis</a:t>
            </a:r>
          </a:p>
        </p:txBody>
      </p:sp>
      <p:cxnSp>
        <p:nvCxnSpPr>
          <p:cNvPr id="16" name="Elbow Connector 12" descr="Codo que conecta los pasos 1 y 6.">
            <a:extLst>
              <a:ext uri="{FF2B5EF4-FFF2-40B4-BE49-F238E27FC236}">
                <a16:creationId xmlns:a16="http://schemas.microsoft.com/office/drawing/2014/main" id="{79E5AC0A-AA2B-4243-9EBA-9B7163C7BB60}"/>
              </a:ext>
            </a:extLst>
          </p:cNvPr>
          <p:cNvCxnSpPr>
            <a:cxnSpLocks/>
            <a:stCxn id="10" idx="1"/>
            <a:endCxn id="6" idx="1"/>
          </p:cNvCxnSpPr>
          <p:nvPr/>
        </p:nvCxnSpPr>
        <p:spPr>
          <a:xfrm rot="10800000">
            <a:off x="2133176" y="2774929"/>
            <a:ext cx="93770" cy="1883861"/>
          </a:xfrm>
          <a:prstGeom prst="bentConnector3">
            <a:avLst>
              <a:gd name="adj1" fmla="val 343788"/>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54924673"/>
      </p:ext>
    </p:extLst>
  </p:cSld>
  <p:clrMapOvr>
    <a:masterClrMapping/>
  </p:clrMapOvr>
  <mc:AlternateContent xmlns:mc="http://schemas.openxmlformats.org/markup-compatibility/2006" xmlns:p14="http://schemas.microsoft.com/office/powerpoint/2010/main">
    <mc:Choice Requires="p14">
      <p:transition spd="slow" p14:dur="2000" advTm="74803"/>
    </mc:Choice>
    <mc:Fallback xmlns="">
      <p:transition spd="slow" advTm="748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3: Definir Resultados">
            <a:extLst>
              <a:ext uri="{FF2B5EF4-FFF2-40B4-BE49-F238E27FC236}">
                <a16:creationId xmlns:a16="http://schemas.microsoft.com/office/drawing/2014/main" id="{60774096-DE05-45B3-9B23-96F26DB5A08B}"/>
              </a:ext>
            </a:extLst>
          </p:cNvPr>
          <p:cNvSpPr>
            <a:spLocks noGrp="1"/>
          </p:cNvSpPr>
          <p:nvPr>
            <p:ph type="ctrTitle"/>
          </p:nvPr>
        </p:nvSpPr>
        <p:spPr>
          <a:xfrm>
            <a:off x="616715" y="305252"/>
            <a:ext cx="10577453" cy="961175"/>
          </a:xfrm>
        </p:spPr>
        <p:txBody>
          <a:bodyPr>
            <a:normAutofit/>
          </a:bodyPr>
          <a:lstStyle/>
          <a:p>
            <a:pPr algn="l"/>
            <a:r>
              <a:rPr lang="es-ES_tradnl" altLang="en-US" sz="4400" dirty="0">
                <a:ea typeface="ＭＳ Ｐゴシック" pitchFamily="34" charset="-128"/>
              </a:rPr>
              <a:t>Paso 1: Definir Resultados</a:t>
            </a:r>
            <a:endParaRPr lang="es-ES_tradnl" sz="4400" dirty="0"/>
          </a:p>
        </p:txBody>
      </p:sp>
      <p:sp>
        <p:nvSpPr>
          <p:cNvPr id="5" name="Rectangle 3" descr="Definir el objetivo del proyecto. &#10;&#10;Desarrollar la teoría del cambio y marco de resultados. &#10;&#10;Identificar la relación “acción…consecuencia” que existe entre las actividades, resultados y el objetivo del proyecto. &#10;">
            <a:extLst>
              <a:ext uri="{FF2B5EF4-FFF2-40B4-BE49-F238E27FC236}">
                <a16:creationId xmlns:a16="http://schemas.microsoft.com/office/drawing/2014/main" id="{56D3D009-F1B8-43F4-86E5-3C3706C570B1}"/>
              </a:ext>
            </a:extLst>
          </p:cNvPr>
          <p:cNvSpPr>
            <a:spLocks noGrp="1" noChangeArrowheads="1"/>
          </p:cNvSpPr>
          <p:nvPr>
            <p:ph sz="quarter" idx="13"/>
          </p:nvPr>
        </p:nvSpPr>
        <p:spPr>
          <a:xfrm>
            <a:off x="706079" y="1559642"/>
            <a:ext cx="10166091" cy="3735388"/>
          </a:xfrm>
          <a:noFill/>
          <a:ln w="3175">
            <a:noFill/>
          </a:ln>
        </p:spPr>
        <p:txBody>
          <a:bodyPr>
            <a:normAutofit/>
          </a:bodyPr>
          <a:lstStyle/>
          <a:p>
            <a:pPr>
              <a:spcBef>
                <a:spcPts val="1325"/>
              </a:spcBef>
            </a:pPr>
            <a:r>
              <a:rPr lang="es-ES_tradnl" altLang="en-US" dirty="0">
                <a:ea typeface="ＭＳ Ｐゴシック" pitchFamily="34" charset="-128"/>
              </a:rPr>
              <a:t>Definir el objetivo del proyecto. </a:t>
            </a:r>
          </a:p>
          <a:p>
            <a:pPr>
              <a:spcBef>
                <a:spcPts val="1325"/>
              </a:spcBef>
            </a:pPr>
            <a:endParaRPr lang="es-ES_tradnl" altLang="en-US" sz="1050" dirty="0">
              <a:ea typeface="ＭＳ Ｐゴシック" pitchFamily="34" charset="-128"/>
            </a:endParaRPr>
          </a:p>
          <a:p>
            <a:pPr>
              <a:spcBef>
                <a:spcPts val="1325"/>
              </a:spcBef>
            </a:pPr>
            <a:r>
              <a:rPr lang="es-ES_tradnl" altLang="en-US" dirty="0">
                <a:ea typeface="ＭＳ Ｐゴシック" pitchFamily="34" charset="-128"/>
              </a:rPr>
              <a:t>Desarrollar la teoría del cambio y marco de resultados. </a:t>
            </a:r>
          </a:p>
          <a:p>
            <a:pPr>
              <a:spcBef>
                <a:spcPts val="1325"/>
              </a:spcBef>
            </a:pPr>
            <a:endParaRPr lang="es-ES_tradnl" altLang="en-US" sz="1200" dirty="0">
              <a:ea typeface="ＭＳ Ｐゴシック" pitchFamily="34" charset="-128"/>
            </a:endParaRPr>
          </a:p>
          <a:p>
            <a:pPr>
              <a:spcBef>
                <a:spcPts val="1325"/>
              </a:spcBef>
            </a:pPr>
            <a:r>
              <a:rPr lang="es-ES_tradnl" altLang="en-US" dirty="0">
                <a:ea typeface="ＭＳ Ｐゴシック" pitchFamily="34" charset="-128"/>
              </a:rPr>
              <a:t>Identificar la relación “acción…consecuencia” que existe entre las actividades, resultados y el objetivo del proyecto. </a:t>
            </a:r>
          </a:p>
        </p:txBody>
      </p:sp>
      <p:sp>
        <p:nvSpPr>
          <p:cNvPr id="2" name="Footer Placeholder 1">
            <a:extLst>
              <a:ext uri="{FF2B5EF4-FFF2-40B4-BE49-F238E27FC236}">
                <a16:creationId xmlns:a16="http://schemas.microsoft.com/office/drawing/2014/main" id="{1EB8153D-9EE3-4BA4-84E7-4FA7E85BFB7D}"/>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312405168"/>
      </p:ext>
    </p:extLst>
  </p:cSld>
  <p:clrMapOvr>
    <a:masterClrMapping/>
  </p:clrMapOvr>
  <mc:AlternateContent xmlns:mc="http://schemas.openxmlformats.org/markup-compatibility/2006" xmlns:p14="http://schemas.microsoft.com/office/powerpoint/2010/main">
    <mc:Choice Requires="p14">
      <p:transition spd="med" p14:dur="700" advTm="37231">
        <p:fade/>
      </p:transition>
    </mc:Choice>
    <mc:Fallback xmlns="">
      <p:transition spd="med" advTm="3723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descr="Diapositiva 14: Colocar los Resultados en su Marco">
            <a:extLst>
              <a:ext uri="{FF2B5EF4-FFF2-40B4-BE49-F238E27FC236}">
                <a16:creationId xmlns:a16="http://schemas.microsoft.com/office/drawing/2014/main" id="{83BF96E6-058E-44AA-BB7D-EBDBF3FC66C4}"/>
              </a:ext>
            </a:extLst>
          </p:cNvPr>
          <p:cNvSpPr txBox="1">
            <a:spLocks noGrp="1" noChangeArrowheads="1"/>
          </p:cNvSpPr>
          <p:nvPr>
            <p:ph type="title" idx="4294967295"/>
          </p:nvPr>
        </p:nvSpPr>
        <p:spPr>
          <a:xfrm>
            <a:off x="446898" y="294326"/>
            <a:ext cx="10757024" cy="738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4400" b="0" i="0" u="none" strike="noStrike" kern="1200" cap="none" spc="0" normalizeH="0" baseline="0" noProof="0" dirty="0">
                <a:ln>
                  <a:noFill/>
                </a:ln>
                <a:solidFill>
                  <a:srgbClr val="C00000"/>
                </a:solidFill>
                <a:effectLst/>
                <a:uLnTx/>
                <a:uFillTx/>
                <a:latin typeface="+mj-lt"/>
                <a:ea typeface="+mj-ea"/>
                <a:cs typeface="+mj-cs"/>
              </a:rPr>
              <a:t>Paso 1: </a:t>
            </a:r>
            <a:r>
              <a:rPr kumimoji="0" lang="es-ES_tradnl" altLang="en-US" sz="4400" b="0" i="0" u="none" strike="noStrike" kern="1200" cap="none" spc="0" normalizeH="0" baseline="0" noProof="0" dirty="0">
                <a:ln>
                  <a:noFill/>
                </a:ln>
                <a:solidFill>
                  <a:srgbClr val="C00000"/>
                </a:solidFill>
                <a:effectLst/>
                <a:uLnTx/>
                <a:uFillTx/>
                <a:latin typeface="+mj-lt"/>
                <a:ea typeface="+mj-ea"/>
                <a:cs typeface="+mj-cs"/>
              </a:rPr>
              <a:t>Colocar los Resultados en su Marco</a:t>
            </a:r>
            <a:endParaRPr kumimoji="0" lang="es-ES_tradnl" sz="4400" b="0" i="0" u="none" strike="noStrike" kern="1200" cap="none" spc="0" normalizeH="0" baseline="0" noProof="0" dirty="0">
              <a:ln>
                <a:noFill/>
              </a:ln>
              <a:solidFill>
                <a:srgbClr val="C00000"/>
              </a:solidFill>
              <a:effectLst/>
              <a:uLnTx/>
              <a:uFillTx/>
              <a:latin typeface="+mj-lt"/>
              <a:ea typeface="+mj-ea"/>
              <a:cs typeface="+mj-cs"/>
            </a:endParaRPr>
          </a:p>
        </p:txBody>
      </p:sp>
      <p:sp>
        <p:nvSpPr>
          <p:cNvPr id="90" name="Text Box 28" descr="Por qué?&#10;">
            <a:extLst>
              <a:ext uri="{FF2B5EF4-FFF2-40B4-BE49-F238E27FC236}">
                <a16:creationId xmlns:a16="http://schemas.microsoft.com/office/drawing/2014/main" id="{0BB846CB-E3BC-44D8-902E-5190AF6BF317}"/>
              </a:ext>
            </a:extLst>
          </p:cNvPr>
          <p:cNvSpPr txBox="1">
            <a:spLocks noChangeArrowheads="1"/>
          </p:cNvSpPr>
          <p:nvPr/>
        </p:nvSpPr>
        <p:spPr bwMode="auto">
          <a:xfrm>
            <a:off x="363815" y="2582920"/>
            <a:ext cx="160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r>
              <a:rPr lang="es-ES_tradnl" altLang="en-US" sz="4000" b="0" dirty="0">
                <a:solidFill>
                  <a:schemeClr val="tx1"/>
                </a:solidFill>
                <a:latin typeface="MS Reference Sans Serif" pitchFamily="34" charset="0"/>
                <a:cs typeface="Tahoma" pitchFamily="34" charset="0"/>
              </a:rPr>
              <a:t>Por qué?</a:t>
            </a:r>
          </a:p>
        </p:txBody>
      </p:sp>
      <p:sp>
        <p:nvSpPr>
          <p:cNvPr id="31" name="Arrow: Up 30" descr="Flecha azul que apunta hacia arriba.">
            <a:extLst>
              <a:ext uri="{FF2B5EF4-FFF2-40B4-BE49-F238E27FC236}">
                <a16:creationId xmlns:a16="http://schemas.microsoft.com/office/drawing/2014/main" id="{A992B46E-8635-4713-A817-12BB6E63AA90}"/>
              </a:ext>
            </a:extLst>
          </p:cNvPr>
          <p:cNvSpPr/>
          <p:nvPr/>
        </p:nvSpPr>
        <p:spPr>
          <a:xfrm>
            <a:off x="2337003" y="1776149"/>
            <a:ext cx="417047" cy="33633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1" name="Text Box 24" descr="Necesario y Suficiente?&#10;">
            <a:extLst>
              <a:ext uri="{FF2B5EF4-FFF2-40B4-BE49-F238E27FC236}">
                <a16:creationId xmlns:a16="http://schemas.microsoft.com/office/drawing/2014/main" id="{9269B14E-78C0-4BBB-8D68-FF6C08DF87B8}"/>
              </a:ext>
            </a:extLst>
          </p:cNvPr>
          <p:cNvSpPr txBox="1">
            <a:spLocks noChangeArrowheads="1"/>
          </p:cNvSpPr>
          <p:nvPr/>
        </p:nvSpPr>
        <p:spPr bwMode="auto">
          <a:xfrm>
            <a:off x="4350042" y="5702493"/>
            <a:ext cx="38411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r>
              <a:rPr lang="es-ES_tradnl" altLang="en-US" sz="2800" b="0" dirty="0">
                <a:solidFill>
                  <a:schemeClr val="tx1"/>
                </a:solidFill>
                <a:latin typeface="Tahoma" pitchFamily="34" charset="0"/>
                <a:cs typeface="Tahoma" pitchFamily="34" charset="0"/>
              </a:rPr>
              <a:t>Necesario y Suficiente?</a:t>
            </a:r>
          </a:p>
        </p:txBody>
      </p:sp>
      <p:sp>
        <p:nvSpPr>
          <p:cNvPr id="7" name="Arrow: Left-Right 6" descr="Flecha azul que apunta hacia la derecha y la izquierda, representando el ciclo del flujograma. Esta ubicada encima de &quot;Necesario y Suficiente&quot;.">
            <a:extLst>
              <a:ext uri="{FF2B5EF4-FFF2-40B4-BE49-F238E27FC236}">
                <a16:creationId xmlns:a16="http://schemas.microsoft.com/office/drawing/2014/main" id="{56A842B4-8B50-4242-9C5F-B7286E348D63}"/>
              </a:ext>
            </a:extLst>
          </p:cNvPr>
          <p:cNvSpPr/>
          <p:nvPr/>
        </p:nvSpPr>
        <p:spPr>
          <a:xfrm>
            <a:off x="3549406" y="5269178"/>
            <a:ext cx="4830007" cy="461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7" name="Text Box 28" descr="Cómo?&#10;">
            <a:extLst>
              <a:ext uri="{FF2B5EF4-FFF2-40B4-BE49-F238E27FC236}">
                <a16:creationId xmlns:a16="http://schemas.microsoft.com/office/drawing/2014/main" id="{F253097F-019E-48FF-BC4D-98FD7E787F3F}"/>
              </a:ext>
            </a:extLst>
          </p:cNvPr>
          <p:cNvSpPr txBox="1">
            <a:spLocks noChangeArrowheads="1"/>
          </p:cNvSpPr>
          <p:nvPr/>
        </p:nvSpPr>
        <p:spPr bwMode="auto">
          <a:xfrm>
            <a:off x="9955576" y="2679058"/>
            <a:ext cx="20573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r>
              <a:rPr lang="es-ES_tradnl" altLang="en-US" sz="4000" b="0" dirty="0">
                <a:solidFill>
                  <a:schemeClr val="tx1"/>
                </a:solidFill>
                <a:latin typeface="MS Reference Sans Serif" pitchFamily="34" charset="0"/>
                <a:cs typeface="Tahoma" pitchFamily="34" charset="0"/>
              </a:rPr>
              <a:t>Cómo?</a:t>
            </a:r>
          </a:p>
        </p:txBody>
      </p:sp>
      <p:sp>
        <p:nvSpPr>
          <p:cNvPr id="97" name="Arrow: Right 96" descr="Flecha azul que apunta hacia abajo.">
            <a:extLst>
              <a:ext uri="{FF2B5EF4-FFF2-40B4-BE49-F238E27FC236}">
                <a16:creationId xmlns:a16="http://schemas.microsoft.com/office/drawing/2014/main" id="{364E8182-8752-4D42-8BA0-B0D6D1278334}"/>
              </a:ext>
            </a:extLst>
          </p:cNvPr>
          <p:cNvSpPr/>
          <p:nvPr/>
        </p:nvSpPr>
        <p:spPr>
          <a:xfrm rot="5400000">
            <a:off x="7804239" y="3170081"/>
            <a:ext cx="3266208" cy="478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0" name="Text Box 37" descr="Actividades&#10;">
            <a:extLst>
              <a:ext uri="{FF2B5EF4-FFF2-40B4-BE49-F238E27FC236}">
                <a16:creationId xmlns:a16="http://schemas.microsoft.com/office/drawing/2014/main" id="{237D8E2B-15B5-4BAD-ADE1-0FA6B3476B88}"/>
              </a:ext>
            </a:extLst>
          </p:cNvPr>
          <p:cNvSpPr txBox="1">
            <a:spLocks noChangeArrowheads="1"/>
          </p:cNvSpPr>
          <p:nvPr/>
        </p:nvSpPr>
        <p:spPr bwMode="auto">
          <a:xfrm>
            <a:off x="2949018" y="4864988"/>
            <a:ext cx="1370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_tradnl" altLang="en-US" sz="1800" b="0" dirty="0">
                <a:solidFill>
                  <a:schemeClr val="tx1"/>
                </a:solidFill>
                <a:latin typeface="Tahoma" pitchFamily="34" charset="0"/>
                <a:cs typeface="Times New Roman" pitchFamily="18" charset="0"/>
              </a:rPr>
              <a:t>Actividades</a:t>
            </a:r>
          </a:p>
        </p:txBody>
      </p:sp>
      <p:sp>
        <p:nvSpPr>
          <p:cNvPr id="83" name="Text Box 40" descr="Actividades">
            <a:extLst>
              <a:ext uri="{FF2B5EF4-FFF2-40B4-BE49-F238E27FC236}">
                <a16:creationId xmlns:a16="http://schemas.microsoft.com/office/drawing/2014/main" id="{CDF20E07-B1B7-495F-9A3C-33B0A3C127F7}"/>
              </a:ext>
            </a:extLst>
          </p:cNvPr>
          <p:cNvSpPr txBox="1">
            <a:spLocks noChangeArrowheads="1"/>
          </p:cNvSpPr>
          <p:nvPr/>
        </p:nvSpPr>
        <p:spPr bwMode="auto">
          <a:xfrm>
            <a:off x="4328055" y="4850474"/>
            <a:ext cx="1417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_tradnl" altLang="en-US" sz="1800" b="0" dirty="0">
                <a:solidFill>
                  <a:schemeClr val="tx1"/>
                </a:solidFill>
                <a:latin typeface="Tahoma" pitchFamily="34" charset="0"/>
                <a:cs typeface="Times New Roman" pitchFamily="18" charset="0"/>
              </a:rPr>
              <a:t>Actividades</a:t>
            </a:r>
          </a:p>
        </p:txBody>
      </p:sp>
      <p:sp>
        <p:nvSpPr>
          <p:cNvPr id="81" name="Text Box 38" descr="Actividades">
            <a:extLst>
              <a:ext uri="{FF2B5EF4-FFF2-40B4-BE49-F238E27FC236}">
                <a16:creationId xmlns:a16="http://schemas.microsoft.com/office/drawing/2014/main" id="{3ED2477F-942A-48F0-B0DA-B9D2CEB10D6B}"/>
              </a:ext>
            </a:extLst>
          </p:cNvPr>
          <p:cNvSpPr txBox="1">
            <a:spLocks noChangeArrowheads="1"/>
          </p:cNvSpPr>
          <p:nvPr/>
        </p:nvSpPr>
        <p:spPr bwMode="auto">
          <a:xfrm>
            <a:off x="5714708" y="4873323"/>
            <a:ext cx="1337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_tradnl" altLang="en-US" sz="1800" b="0" dirty="0">
                <a:solidFill>
                  <a:schemeClr val="tx1"/>
                </a:solidFill>
                <a:latin typeface="Tahoma" pitchFamily="34" charset="0"/>
                <a:cs typeface="Times New Roman" pitchFamily="18" charset="0"/>
              </a:rPr>
              <a:t>Actividades</a:t>
            </a:r>
          </a:p>
        </p:txBody>
      </p:sp>
      <p:sp>
        <p:nvSpPr>
          <p:cNvPr id="82" name="Text Box 39" descr="Actividades">
            <a:extLst>
              <a:ext uri="{FF2B5EF4-FFF2-40B4-BE49-F238E27FC236}">
                <a16:creationId xmlns:a16="http://schemas.microsoft.com/office/drawing/2014/main" id="{D9658A4A-D808-415A-8543-200D94BC1D00}"/>
              </a:ext>
            </a:extLst>
          </p:cNvPr>
          <p:cNvSpPr txBox="1">
            <a:spLocks noChangeArrowheads="1"/>
          </p:cNvSpPr>
          <p:nvPr/>
        </p:nvSpPr>
        <p:spPr bwMode="auto">
          <a:xfrm>
            <a:off x="7372247" y="4868134"/>
            <a:ext cx="1488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_tradnl" altLang="en-US" sz="1800" b="0" dirty="0">
                <a:solidFill>
                  <a:schemeClr val="tx1"/>
                </a:solidFill>
                <a:latin typeface="Tahoma" pitchFamily="34" charset="0"/>
                <a:cs typeface="Times New Roman" pitchFamily="18" charset="0"/>
              </a:rPr>
              <a:t>Actividades</a:t>
            </a:r>
          </a:p>
        </p:txBody>
      </p:sp>
      <p:sp>
        <p:nvSpPr>
          <p:cNvPr id="54" name="Rectangle 7" descr="Sub Resultado&#10;">
            <a:extLst>
              <a:ext uri="{FF2B5EF4-FFF2-40B4-BE49-F238E27FC236}">
                <a16:creationId xmlns:a16="http://schemas.microsoft.com/office/drawing/2014/main" id="{4D853F59-A1AE-481A-85A0-5147CBFFC116}"/>
              </a:ext>
            </a:extLst>
          </p:cNvPr>
          <p:cNvSpPr>
            <a:spLocks noChangeArrowheads="1"/>
          </p:cNvSpPr>
          <p:nvPr/>
        </p:nvSpPr>
        <p:spPr bwMode="auto">
          <a:xfrm>
            <a:off x="3095798" y="3822058"/>
            <a:ext cx="1650802"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_tradnl" altLang="en-US" sz="2000" b="0" dirty="0">
                <a:solidFill>
                  <a:schemeClr val="tx1"/>
                </a:solidFill>
                <a:latin typeface="Times New Roman" pitchFamily="18" charset="0"/>
              </a:rPr>
              <a:t>Sub Resultado</a:t>
            </a:r>
          </a:p>
        </p:txBody>
      </p:sp>
      <p:sp>
        <p:nvSpPr>
          <p:cNvPr id="53" name="Rectangle 6" descr="Sub Resultado ">
            <a:extLst>
              <a:ext uri="{FF2B5EF4-FFF2-40B4-BE49-F238E27FC236}">
                <a16:creationId xmlns:a16="http://schemas.microsoft.com/office/drawing/2014/main" id="{F146CD16-99FB-48D2-857D-03F753E5F6B9}"/>
              </a:ext>
            </a:extLst>
          </p:cNvPr>
          <p:cNvSpPr>
            <a:spLocks noChangeArrowheads="1"/>
          </p:cNvSpPr>
          <p:nvPr/>
        </p:nvSpPr>
        <p:spPr bwMode="auto">
          <a:xfrm>
            <a:off x="5076996" y="3822058"/>
            <a:ext cx="1650802"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_tradnl" altLang="en-US" sz="2000" b="0" dirty="0">
                <a:solidFill>
                  <a:schemeClr val="tx1"/>
                </a:solidFill>
                <a:latin typeface="Times New Roman" pitchFamily="18" charset="0"/>
              </a:rPr>
              <a:t>Sub Resultado 	</a:t>
            </a:r>
          </a:p>
        </p:txBody>
      </p:sp>
      <p:sp>
        <p:nvSpPr>
          <p:cNvPr id="52" name="Rectangle 5" descr="Sub Resultado &#10;">
            <a:extLst>
              <a:ext uri="{FF2B5EF4-FFF2-40B4-BE49-F238E27FC236}">
                <a16:creationId xmlns:a16="http://schemas.microsoft.com/office/drawing/2014/main" id="{D8833C7A-D94F-4F43-9314-0B061D550DCE}"/>
              </a:ext>
            </a:extLst>
          </p:cNvPr>
          <p:cNvSpPr>
            <a:spLocks noChangeArrowheads="1"/>
          </p:cNvSpPr>
          <p:nvPr/>
        </p:nvSpPr>
        <p:spPr bwMode="auto">
          <a:xfrm>
            <a:off x="7096296" y="3822058"/>
            <a:ext cx="1591628"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_tradnl" altLang="en-US" sz="2000" b="0" dirty="0">
                <a:solidFill>
                  <a:schemeClr val="tx1"/>
                </a:solidFill>
                <a:latin typeface="Times New Roman" pitchFamily="18" charset="0"/>
              </a:rPr>
              <a:t>Sub Resultado </a:t>
            </a:r>
          </a:p>
        </p:txBody>
      </p:sp>
      <p:cxnSp>
        <p:nvCxnSpPr>
          <p:cNvPr id="38" name="Connector: Elbow 37" descr="Línea que conecta el resultado 1 y un subresultado. ">
            <a:extLst>
              <a:ext uri="{FF2B5EF4-FFF2-40B4-BE49-F238E27FC236}">
                <a16:creationId xmlns:a16="http://schemas.microsoft.com/office/drawing/2014/main" id="{9E7167DD-82E8-48B4-BA70-0C7A08607224}"/>
              </a:ext>
            </a:extLst>
          </p:cNvPr>
          <p:cNvCxnSpPr>
            <a:stCxn id="54" idx="0"/>
            <a:endCxn id="51" idx="2"/>
          </p:cNvCxnSpPr>
          <p:nvPr/>
        </p:nvCxnSpPr>
        <p:spPr>
          <a:xfrm rot="5400000" flipH="1" flipV="1">
            <a:off x="4141925" y="3090286"/>
            <a:ext cx="511046" cy="952499"/>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 name="Connector: Elbow 39" descr="Línea que conecta el resultado 1 y un subresultado. ">
            <a:extLst>
              <a:ext uri="{FF2B5EF4-FFF2-40B4-BE49-F238E27FC236}">
                <a16:creationId xmlns:a16="http://schemas.microsoft.com/office/drawing/2014/main" id="{3FDE2AF1-C77C-47C1-8E91-7091EDC54D8C}"/>
              </a:ext>
            </a:extLst>
          </p:cNvPr>
          <p:cNvCxnSpPr>
            <a:cxnSpLocks/>
            <a:stCxn id="53" idx="0"/>
            <a:endCxn id="51" idx="2"/>
          </p:cNvCxnSpPr>
          <p:nvPr/>
        </p:nvCxnSpPr>
        <p:spPr>
          <a:xfrm rot="16200000" flipV="1">
            <a:off x="5132525" y="3052185"/>
            <a:ext cx="511046" cy="1028699"/>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1" name="Rectangle 4" descr="Resultado 1&#10;">
            <a:extLst>
              <a:ext uri="{FF2B5EF4-FFF2-40B4-BE49-F238E27FC236}">
                <a16:creationId xmlns:a16="http://schemas.microsoft.com/office/drawing/2014/main" id="{8B9A2E1C-D8A7-44BE-91DC-6E4D26002677}"/>
              </a:ext>
            </a:extLst>
          </p:cNvPr>
          <p:cNvSpPr>
            <a:spLocks noChangeArrowheads="1"/>
          </p:cNvSpPr>
          <p:nvPr/>
        </p:nvSpPr>
        <p:spPr bwMode="auto">
          <a:xfrm>
            <a:off x="4162596" y="2679058"/>
            <a:ext cx="1422203"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_tradnl" altLang="en-US" sz="2000" b="0" dirty="0">
                <a:solidFill>
                  <a:schemeClr val="tx1"/>
                </a:solidFill>
                <a:latin typeface="Times New Roman" pitchFamily="18" charset="0"/>
              </a:rPr>
              <a:t>Resultado 1</a:t>
            </a:r>
          </a:p>
        </p:txBody>
      </p:sp>
      <p:cxnSp>
        <p:nvCxnSpPr>
          <p:cNvPr id="100" name="Straight Arrow Connector 99" descr="Línea que conecta el resultado 2 y un subresultado. ">
            <a:extLst>
              <a:ext uri="{FF2B5EF4-FFF2-40B4-BE49-F238E27FC236}">
                <a16:creationId xmlns:a16="http://schemas.microsoft.com/office/drawing/2014/main" id="{F47624D1-F2D3-41D3-BEF0-D08C8F5EEE8A}"/>
              </a:ext>
            </a:extLst>
          </p:cNvPr>
          <p:cNvCxnSpPr>
            <a:cxnSpLocks/>
            <a:stCxn id="52" idx="0"/>
            <a:endCxn id="55" idx="2"/>
          </p:cNvCxnSpPr>
          <p:nvPr/>
        </p:nvCxnSpPr>
        <p:spPr>
          <a:xfrm flipV="1">
            <a:off x="7892110" y="3311012"/>
            <a:ext cx="1" cy="511046"/>
          </a:xfrm>
          <a:prstGeom prst="straightConnector1">
            <a:avLst/>
          </a:prstGeom>
          <a:ln>
            <a:tailEnd type="triangle"/>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55" name="Rectangle 8" descr="Resultado 2&#10;">
            <a:extLst>
              <a:ext uri="{FF2B5EF4-FFF2-40B4-BE49-F238E27FC236}">
                <a16:creationId xmlns:a16="http://schemas.microsoft.com/office/drawing/2014/main" id="{85E8E0BD-24E8-4C91-AA43-DB81C5DFD6FF}"/>
              </a:ext>
            </a:extLst>
          </p:cNvPr>
          <p:cNvSpPr>
            <a:spLocks noChangeArrowheads="1"/>
          </p:cNvSpPr>
          <p:nvPr/>
        </p:nvSpPr>
        <p:spPr bwMode="auto">
          <a:xfrm>
            <a:off x="7181009" y="2679058"/>
            <a:ext cx="1422203"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ES_tradnl" altLang="en-US" sz="2000" b="0" dirty="0">
                <a:solidFill>
                  <a:schemeClr val="tx1"/>
                </a:solidFill>
                <a:latin typeface="Times New Roman" pitchFamily="18" charset="0"/>
              </a:rPr>
              <a:t>Resultado 2</a:t>
            </a:r>
          </a:p>
        </p:txBody>
      </p:sp>
      <p:cxnSp>
        <p:nvCxnSpPr>
          <p:cNvPr id="42" name="Connector: Elbow 41" descr="Línea que conecta el objetivo y el resultado 1. ">
            <a:extLst>
              <a:ext uri="{FF2B5EF4-FFF2-40B4-BE49-F238E27FC236}">
                <a16:creationId xmlns:a16="http://schemas.microsoft.com/office/drawing/2014/main" id="{CFA6A558-E216-497C-9DB3-0D7BAE0CCD66}"/>
              </a:ext>
              <a:ext uri="{C183D7F6-B498-43B3-948B-1728B52AA6E4}">
                <adec:decorative xmlns:adec="http://schemas.microsoft.com/office/drawing/2017/decorative" val="0"/>
              </a:ext>
            </a:extLst>
          </p:cNvPr>
          <p:cNvCxnSpPr>
            <a:stCxn id="51" idx="0"/>
            <a:endCxn id="50" idx="2"/>
          </p:cNvCxnSpPr>
          <p:nvPr/>
        </p:nvCxnSpPr>
        <p:spPr>
          <a:xfrm rot="5400000" flipH="1" flipV="1">
            <a:off x="5410317" y="1631393"/>
            <a:ext cx="511046" cy="1584284"/>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 name="Connector: Elbow 43" descr="Línea que conecta el objetivo y el resultado 2. ">
            <a:extLst>
              <a:ext uri="{FF2B5EF4-FFF2-40B4-BE49-F238E27FC236}">
                <a16:creationId xmlns:a16="http://schemas.microsoft.com/office/drawing/2014/main" id="{0D8E0F10-B7D8-4497-91B5-8C60F15E486C}"/>
              </a:ext>
            </a:extLst>
          </p:cNvPr>
          <p:cNvCxnSpPr>
            <a:stCxn id="55" idx="0"/>
            <a:endCxn id="50" idx="2"/>
          </p:cNvCxnSpPr>
          <p:nvPr/>
        </p:nvCxnSpPr>
        <p:spPr>
          <a:xfrm rot="16200000" flipV="1">
            <a:off x="6919524" y="1706470"/>
            <a:ext cx="511046" cy="1434129"/>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0" name="Rectangle 3" descr="Casilla superior del marco de resultados: &#10;Objetivo del Proyecto.&#10;">
            <a:extLst>
              <a:ext uri="{FF2B5EF4-FFF2-40B4-BE49-F238E27FC236}">
                <a16:creationId xmlns:a16="http://schemas.microsoft.com/office/drawing/2014/main" id="{9DF34DAA-5887-4250-B2AD-7481BF90F104}"/>
              </a:ext>
            </a:extLst>
          </p:cNvPr>
          <p:cNvSpPr>
            <a:spLocks noChangeArrowheads="1"/>
          </p:cNvSpPr>
          <p:nvPr/>
        </p:nvSpPr>
        <p:spPr bwMode="auto">
          <a:xfrm>
            <a:off x="5786386" y="1615052"/>
            <a:ext cx="1343192" cy="552960"/>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ts val="0"/>
              </a:spcBef>
              <a:buSzTx/>
              <a:buFontTx/>
              <a:buNone/>
            </a:pPr>
            <a:r>
              <a:rPr lang="es-ES_tradnl" altLang="en-US" sz="2000" b="0" dirty="0">
                <a:solidFill>
                  <a:schemeClr val="tx1"/>
                </a:solidFill>
                <a:latin typeface="Times New Roman" pitchFamily="18" charset="0"/>
              </a:rPr>
              <a:t>Objetivo del </a:t>
            </a:r>
          </a:p>
          <a:p>
            <a:pPr algn="ctr" eaLnBrk="1" hangingPunct="1">
              <a:spcBef>
                <a:spcPts val="0"/>
              </a:spcBef>
              <a:buSzTx/>
              <a:buFontTx/>
              <a:buNone/>
            </a:pPr>
            <a:r>
              <a:rPr lang="es-ES_tradnl" altLang="en-US" sz="2000" b="0" dirty="0">
                <a:solidFill>
                  <a:schemeClr val="tx1"/>
                </a:solidFill>
                <a:latin typeface="Times New Roman" pitchFamily="18" charset="0"/>
              </a:rPr>
              <a:t>Proyecto</a:t>
            </a:r>
          </a:p>
        </p:txBody>
      </p:sp>
      <p:sp>
        <p:nvSpPr>
          <p:cNvPr id="2" name="Footer Placeholder 1">
            <a:extLst>
              <a:ext uri="{FF2B5EF4-FFF2-40B4-BE49-F238E27FC236}">
                <a16:creationId xmlns:a16="http://schemas.microsoft.com/office/drawing/2014/main" id="{CACF308F-CCBD-466A-AB76-769FA7745EF5}"/>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
        <p:nvSpPr>
          <p:cNvPr id="49" name="Slide Number Placeholder 41">
            <a:extLst>
              <a:ext uri="{FF2B5EF4-FFF2-40B4-BE49-F238E27FC236}">
                <a16:creationId xmlns:a16="http://schemas.microsoft.com/office/drawing/2014/main" id="{2D59B079-A02E-46F8-8D78-433E2BD85941}"/>
              </a:ext>
            </a:extLst>
          </p:cNvPr>
          <p:cNvSpPr txBox="1">
            <a:spLocks/>
          </p:cNvSpPr>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Arial" charset="0"/>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mn-ea"/>
                <a:cs typeface="+mn-cs"/>
              </a:defRPr>
            </a:lvl5pPr>
            <a:lvl6pPr marL="2286000" algn="l" defTabSz="457200" rtl="0" eaLnBrk="1" latinLnBrk="0" hangingPunct="1">
              <a:defRPr sz="1800" kern="1200">
                <a:solidFill>
                  <a:schemeClr val="tx1"/>
                </a:solidFill>
                <a:latin typeface="Arial" charset="0"/>
                <a:ea typeface="+mn-ea"/>
                <a:cs typeface="+mn-cs"/>
              </a:defRPr>
            </a:lvl6pPr>
            <a:lvl7pPr marL="2743200" algn="l" defTabSz="457200" rtl="0" eaLnBrk="1" latinLnBrk="0" hangingPunct="1">
              <a:defRPr sz="1800" kern="1200">
                <a:solidFill>
                  <a:schemeClr val="tx1"/>
                </a:solidFill>
                <a:latin typeface="Arial" charset="0"/>
                <a:ea typeface="+mn-ea"/>
                <a:cs typeface="+mn-cs"/>
              </a:defRPr>
            </a:lvl7pPr>
            <a:lvl8pPr marL="3200400" algn="l" defTabSz="457200" rtl="0" eaLnBrk="1" latinLnBrk="0" hangingPunct="1">
              <a:defRPr sz="1800" kern="1200">
                <a:solidFill>
                  <a:schemeClr val="tx1"/>
                </a:solidFill>
                <a:latin typeface="Arial" charset="0"/>
                <a:ea typeface="+mn-ea"/>
                <a:cs typeface="+mn-cs"/>
              </a:defRPr>
            </a:lvl8pPr>
            <a:lvl9pPr marL="3657600" algn="l" defTabSz="457200" rtl="0" eaLnBrk="1" latinLnBrk="0" hangingPunct="1">
              <a:defRPr sz="1800" kern="1200">
                <a:solidFill>
                  <a:schemeClr val="tx1"/>
                </a:solidFill>
                <a:latin typeface="Arial" charset="0"/>
                <a:ea typeface="+mn-ea"/>
                <a:cs typeface="+mn-cs"/>
              </a:defRPr>
            </a:lvl9pPr>
          </a:lstStyle>
          <a:p>
            <a:pPr>
              <a:defRPr/>
            </a:pPr>
            <a:fld id="{7F58A054-52E0-4E9C-9E74-7F9A4283534B}" type="slidenum">
              <a:rPr lang="es-ES_tradnl" smtClean="0"/>
              <a:pPr>
                <a:defRPr/>
              </a:pPr>
              <a:t>14</a:t>
            </a:fld>
            <a:endParaRPr lang="es-ES_tradnl" altLang="en-US" dirty="0">
              <a:solidFill>
                <a:srgbClr val="000099"/>
              </a:solidFill>
            </a:endParaRPr>
          </a:p>
        </p:txBody>
      </p:sp>
      <p:sp>
        <p:nvSpPr>
          <p:cNvPr id="76" name="Text Box 29">
            <a:extLst>
              <a:ext uri="{FF2B5EF4-FFF2-40B4-BE49-F238E27FC236}">
                <a16:creationId xmlns:a16="http://schemas.microsoft.com/office/drawing/2014/main" id="{E51B3E2F-34A1-4D8D-86BC-9E75868B4F32}"/>
              </a:ext>
              <a:ext uri="{C183D7F6-B498-43B3-948B-1728B52AA6E4}">
                <adec:decorative xmlns:adec="http://schemas.microsoft.com/office/drawing/2017/decorative" val="1"/>
              </a:ext>
            </a:extLst>
          </p:cNvPr>
          <p:cNvSpPr txBox="1">
            <a:spLocks noChangeArrowheads="1"/>
          </p:cNvSpPr>
          <p:nvPr/>
        </p:nvSpPr>
        <p:spPr bwMode="auto">
          <a:xfrm>
            <a:off x="1082953" y="2845341"/>
            <a:ext cx="2141536" cy="35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endParaRPr lang="es-ES_tradnl" altLang="en-US" sz="1600" b="0" dirty="0">
              <a:solidFill>
                <a:schemeClr val="tx1"/>
              </a:solidFill>
              <a:latin typeface="MS Reference Sans Serif" pitchFamily="34" charset="0"/>
              <a:cs typeface="Tahoma" pitchFamily="34" charset="0"/>
            </a:endParaRPr>
          </a:p>
        </p:txBody>
      </p:sp>
      <p:sp>
        <p:nvSpPr>
          <p:cNvPr id="78" name="Text Box 34">
            <a:extLst>
              <a:ext uri="{FF2B5EF4-FFF2-40B4-BE49-F238E27FC236}">
                <a16:creationId xmlns:a16="http://schemas.microsoft.com/office/drawing/2014/main" id="{9A44EA0B-7637-48A1-B8AD-CEEBBFB43C6C}"/>
              </a:ext>
              <a:ext uri="{C183D7F6-B498-43B3-948B-1728B52AA6E4}">
                <adec:decorative xmlns:adec="http://schemas.microsoft.com/office/drawing/2017/decorative" val="1"/>
              </a:ext>
            </a:extLst>
          </p:cNvPr>
          <p:cNvSpPr txBox="1">
            <a:spLocks noChangeArrowheads="1"/>
          </p:cNvSpPr>
          <p:nvPr/>
        </p:nvSpPr>
        <p:spPr bwMode="auto">
          <a:xfrm>
            <a:off x="5410200" y="4572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endParaRPr lang="es-ES_tradnl" altLang="en-US" sz="2400" b="0" dirty="0">
              <a:solidFill>
                <a:schemeClr val="tx1"/>
              </a:solidFill>
              <a:latin typeface="Tahoma" pitchFamily="34" charset="0"/>
              <a:cs typeface="Times New Roman" pitchFamily="18" charset="0"/>
            </a:endParaRPr>
          </a:p>
        </p:txBody>
      </p:sp>
      <p:sp>
        <p:nvSpPr>
          <p:cNvPr id="79" name="Text Box 36">
            <a:extLst>
              <a:ext uri="{FF2B5EF4-FFF2-40B4-BE49-F238E27FC236}">
                <a16:creationId xmlns:a16="http://schemas.microsoft.com/office/drawing/2014/main" id="{FE4FAF85-8819-4F7C-B74D-C181A7B483F4}"/>
              </a:ext>
              <a:ext uri="{C183D7F6-B498-43B3-948B-1728B52AA6E4}">
                <adec:decorative xmlns:adec="http://schemas.microsoft.com/office/drawing/2017/decorative" val="1"/>
              </a:ext>
            </a:extLst>
          </p:cNvPr>
          <p:cNvSpPr txBox="1">
            <a:spLocks noChangeArrowheads="1"/>
          </p:cNvSpPr>
          <p:nvPr/>
        </p:nvSpPr>
        <p:spPr bwMode="auto">
          <a:xfrm>
            <a:off x="4180157" y="4621042"/>
            <a:ext cx="1343192" cy="47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endParaRPr lang="es-ES_tradnl" altLang="en-US" sz="2400" b="0" dirty="0">
              <a:solidFill>
                <a:schemeClr val="tx1"/>
              </a:solidFill>
              <a:latin typeface="Tahoma" pitchFamily="34" charset="0"/>
              <a:cs typeface="Times New Roman" pitchFamily="18" charset="0"/>
            </a:endParaRPr>
          </a:p>
        </p:txBody>
      </p:sp>
      <p:cxnSp>
        <p:nvCxnSpPr>
          <p:cNvPr id="23" name="Straight Arrow Connector 22">
            <a:extLst>
              <a:ext uri="{FF2B5EF4-FFF2-40B4-BE49-F238E27FC236}">
                <a16:creationId xmlns:a16="http://schemas.microsoft.com/office/drawing/2014/main" id="{DFFB3D7C-E4C3-418F-9329-F85F0427A177}"/>
              </a:ext>
              <a:ext uri="{C183D7F6-B498-43B3-948B-1728B52AA6E4}">
                <adec:decorative xmlns:adec="http://schemas.microsoft.com/office/drawing/2017/decorative" val="1"/>
              </a:ext>
            </a:extLst>
          </p:cNvPr>
          <p:cNvCxnSpPr>
            <a:cxnSpLocks/>
            <a:stCxn id="82" idx="0"/>
          </p:cNvCxnSpPr>
          <p:nvPr/>
        </p:nvCxnSpPr>
        <p:spPr>
          <a:xfrm flipH="1" flipV="1">
            <a:off x="8004339" y="4561834"/>
            <a:ext cx="112220" cy="30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85B8D28-C31E-4BA3-B2EB-DF31F1D1F006}"/>
              </a:ext>
              <a:ext uri="{C183D7F6-B498-43B3-948B-1728B52AA6E4}">
                <adec:decorative xmlns:adec="http://schemas.microsoft.com/office/drawing/2017/decorative" val="1"/>
              </a:ext>
            </a:extLst>
          </p:cNvPr>
          <p:cNvCxnSpPr>
            <a:cxnSpLocks/>
          </p:cNvCxnSpPr>
          <p:nvPr/>
        </p:nvCxnSpPr>
        <p:spPr>
          <a:xfrm flipH="1" flipV="1">
            <a:off x="5831640" y="4454012"/>
            <a:ext cx="558701" cy="41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2C1E0E7-9BA3-4550-9CCF-90FC81A148DD}"/>
              </a:ext>
              <a:ext uri="{C183D7F6-B498-43B3-948B-1728B52AA6E4}">
                <adec:decorative xmlns:adec="http://schemas.microsoft.com/office/drawing/2017/decorative" val="1"/>
              </a:ext>
            </a:extLst>
          </p:cNvPr>
          <p:cNvCxnSpPr>
            <a:cxnSpLocks/>
            <a:stCxn id="83" idx="0"/>
          </p:cNvCxnSpPr>
          <p:nvPr/>
        </p:nvCxnSpPr>
        <p:spPr>
          <a:xfrm flipV="1">
            <a:off x="5036860" y="4482124"/>
            <a:ext cx="634387" cy="368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F67356-08EB-4711-8662-5990075B416F}"/>
              </a:ext>
              <a:ext uri="{C183D7F6-B498-43B3-948B-1728B52AA6E4}">
                <adec:decorative xmlns:adec="http://schemas.microsoft.com/office/drawing/2017/decorative" val="1"/>
              </a:ext>
            </a:extLst>
          </p:cNvPr>
          <p:cNvCxnSpPr>
            <a:cxnSpLocks/>
          </p:cNvCxnSpPr>
          <p:nvPr/>
        </p:nvCxnSpPr>
        <p:spPr>
          <a:xfrm flipH="1" flipV="1">
            <a:off x="4071299" y="4474525"/>
            <a:ext cx="751503" cy="355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751253-0C45-439A-A9C9-4EA8A94F8DAB}"/>
              </a:ext>
              <a:ext uri="{C183D7F6-B498-43B3-948B-1728B52AA6E4}">
                <adec:decorative xmlns:adec="http://schemas.microsoft.com/office/drawing/2017/decorative" val="1"/>
              </a:ext>
            </a:extLst>
          </p:cNvPr>
          <p:cNvCxnSpPr>
            <a:cxnSpLocks/>
            <a:endCxn id="54" idx="2"/>
          </p:cNvCxnSpPr>
          <p:nvPr/>
        </p:nvCxnSpPr>
        <p:spPr>
          <a:xfrm flipV="1">
            <a:off x="3476798" y="4454012"/>
            <a:ext cx="444401" cy="35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71482641"/>
      </p:ext>
    </p:extLst>
  </p:cSld>
  <p:clrMapOvr>
    <a:masterClrMapping/>
  </p:clrMapOvr>
  <mc:AlternateContent xmlns:mc="http://schemas.openxmlformats.org/markup-compatibility/2006" xmlns:p14="http://schemas.microsoft.com/office/powerpoint/2010/main">
    <mc:Choice Requires="p14">
      <p:transition spd="med" p14:dur="700" advTm="134848">
        <p:fade/>
      </p:transition>
    </mc:Choice>
    <mc:Fallback xmlns="">
      <p:transition spd="med" advTm="1348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heel(1)">
                                      <p:cBhvr>
                                        <p:cTn id="14" dur="2000"/>
                                        <p:tgtEl>
                                          <p:spTgt spid="42"/>
                                        </p:tgtEl>
                                      </p:cBhvr>
                                    </p:animEffect>
                                  </p:childTnLst>
                                </p:cTn>
                              </p:par>
                              <p:par>
                                <p:cTn id="15" presetID="21" presetClass="entr" presetSubtype="1"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heel(1)">
                                      <p:cBhvr>
                                        <p:cTn id="17" dur="2000"/>
                                        <p:tgtEl>
                                          <p:spTgt spid="4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heel(1)">
                                      <p:cBhvr>
                                        <p:cTn id="20" dur="2000"/>
                                        <p:tgtEl>
                                          <p:spTgt spid="51"/>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heel(1)">
                                      <p:cBhvr>
                                        <p:cTn id="23" dur="2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500"/>
                                        <p:tgtEl>
                                          <p:spTgt spid="54"/>
                                        </p:tgtEl>
                                      </p:cBhvr>
                                    </p:animEffect>
                                  </p:childTnLst>
                                </p:cTn>
                              </p:par>
                              <p:par>
                                <p:cTn id="29" presetID="14" presetClass="entr" presetSubtype="1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randombar(horizontal)">
                                      <p:cBhvr>
                                        <p:cTn id="31" dur="500"/>
                                        <p:tgtEl>
                                          <p:spTgt spid="38"/>
                                        </p:tgtEl>
                                      </p:cBhvr>
                                    </p:animEffect>
                                  </p:childTnLst>
                                </p:cTn>
                              </p:par>
                              <p:par>
                                <p:cTn id="32" presetID="14" presetClass="entr" presetSubtype="1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500"/>
                                        <p:tgtEl>
                                          <p:spTgt spid="53"/>
                                        </p:tgtEl>
                                      </p:cBhvr>
                                    </p:animEffect>
                                  </p:childTnLst>
                                </p:cTn>
                              </p:par>
                              <p:par>
                                <p:cTn id="38" presetID="14" presetClass="entr" presetSubtype="10" fill="hold"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randombar(horizontal)">
                                      <p:cBhvr>
                                        <p:cTn id="40" dur="500"/>
                                        <p:tgtEl>
                                          <p:spTgt spid="10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randombar(horizontal)">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barn(inVertical)">
                                      <p:cBhvr>
                                        <p:cTn id="48" dur="500"/>
                                        <p:tgtEl>
                                          <p:spTgt spid="80"/>
                                        </p:tgtEl>
                                      </p:cBhvr>
                                    </p:animEffect>
                                  </p:childTnLst>
                                </p:cTn>
                              </p:par>
                              <p:par>
                                <p:cTn id="49" presetID="16" presetClass="entr" presetSubtype="21"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par>
                                <p:cTn id="52" presetID="16" presetClass="entr" presetSubtype="21"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barn(inVertical)">
                                      <p:cBhvr>
                                        <p:cTn id="57" dur="500"/>
                                        <p:tgtEl>
                                          <p:spTgt spid="83"/>
                                        </p:tgtEl>
                                      </p:cBhvr>
                                    </p:animEffect>
                                  </p:childTnLst>
                                </p:cTn>
                              </p:par>
                              <p:par>
                                <p:cTn id="58" presetID="16" presetClass="entr" presetSubtype="21"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par>
                                <p:cTn id="61" presetID="16" presetClass="entr" presetSubtype="21"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par>
                                <p:cTn id="67" presetID="16" presetClass="entr" presetSubtype="21"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arn(inVertical)">
                                      <p:cBhvr>
                                        <p:cTn id="69" dur="500"/>
                                        <p:tgtEl>
                                          <p:spTgt spid="23"/>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barn(inVertical)">
                                      <p:cBhvr>
                                        <p:cTn id="72" dur="50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barn(inVertical)">
                                      <p:cBhvr>
                                        <p:cTn id="77" dur="500"/>
                                        <p:tgtEl>
                                          <p:spTgt spid="9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inVertic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barn(inVertical)">
                                      <p:cBhvr>
                                        <p:cTn id="85" dur="500"/>
                                        <p:tgtEl>
                                          <p:spTgt spid="97"/>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barn(inVertical)">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barn(inVertical)">
                                      <p:cBhvr>
                                        <p:cTn id="93" dur="500"/>
                                        <p:tgtEl>
                                          <p:spTgt spid="7"/>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barn(inVertical)">
                                      <p:cBhvr>
                                        <p:cTn id="9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31" grpId="0" animBg="1"/>
      <p:bldP spid="71" grpId="0"/>
      <p:bldP spid="7" grpId="0" animBg="1"/>
      <p:bldP spid="47" grpId="0"/>
      <p:bldP spid="97" grpId="0" animBg="1"/>
      <p:bldP spid="80" grpId="0"/>
      <p:bldP spid="83" grpId="0"/>
      <p:bldP spid="81" grpId="0"/>
      <p:bldP spid="82" grpId="0"/>
      <p:bldP spid="54" grpId="0" animBg="1"/>
      <p:bldP spid="53" grpId="0" animBg="1"/>
      <p:bldP spid="52" grpId="0" animBg="1"/>
      <p:bldP spid="51" grpId="0" animBg="1"/>
      <p:bldP spid="55"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5: Paso 2: Identificar Indicadores para Medir el Desempeño">
            <a:extLst>
              <a:ext uri="{FF2B5EF4-FFF2-40B4-BE49-F238E27FC236}">
                <a16:creationId xmlns:a16="http://schemas.microsoft.com/office/drawing/2014/main" id="{C80BEECA-4D6D-4E5A-BDBE-21C2AF92E9FE}"/>
              </a:ext>
            </a:extLst>
          </p:cNvPr>
          <p:cNvSpPr>
            <a:spLocks noGrp="1"/>
          </p:cNvSpPr>
          <p:nvPr>
            <p:ph type="title"/>
          </p:nvPr>
        </p:nvSpPr>
        <p:spPr>
          <a:xfrm>
            <a:off x="446314" y="178512"/>
            <a:ext cx="10515600" cy="1325563"/>
          </a:xfrm>
        </p:spPr>
        <p:txBody>
          <a:bodyPr/>
          <a:lstStyle/>
          <a:p>
            <a:r>
              <a:rPr lang="es-ES_tradnl" sz="4400" dirty="0"/>
              <a:t>Paso 2: Identificar Indicadores para Medir el Desempeño</a:t>
            </a:r>
            <a:endParaRPr lang="es-ES_tradnl" dirty="0"/>
          </a:p>
        </p:txBody>
      </p:sp>
      <p:sp>
        <p:nvSpPr>
          <p:cNvPr id="5" name="TextBox 4" descr="Empleados para hacer seguimiento al avance hacia el logro de los resultados del proyecto. &#10;Los indicadores del desempeño deben cumplir con los siguientes criterios para ser útiles en la Gerencia Basada en Resultados:&#10;Directo&#10;Objetivo&#10;Adecuado&#10;Práctico&#10;SMART y SMARTER también son criterios empleados comúnmente: &#10;Especifico, Cuantificable, Alcanzable, Razonable, Duración Limitada , Evaluado y Revisado. &#10;">
            <a:extLst>
              <a:ext uri="{FF2B5EF4-FFF2-40B4-BE49-F238E27FC236}">
                <a16:creationId xmlns:a16="http://schemas.microsoft.com/office/drawing/2014/main" id="{6EF31893-C0A8-457E-A680-34B4BA5F3E60}"/>
              </a:ext>
            </a:extLst>
          </p:cNvPr>
          <p:cNvSpPr txBox="1"/>
          <p:nvPr/>
        </p:nvSpPr>
        <p:spPr>
          <a:xfrm>
            <a:off x="333303" y="1384419"/>
            <a:ext cx="11290041" cy="5740033"/>
          </a:xfrm>
          <a:prstGeom prst="rect">
            <a:avLst/>
          </a:prstGeom>
          <a:noFill/>
        </p:spPr>
        <p:txBody>
          <a:bodyPr wrap="square">
            <a:spAutoFit/>
          </a:bodyPr>
          <a:lstStyle/>
          <a:p>
            <a:pPr marL="457200" indent="-457200">
              <a:buFont typeface="Arial" panose="020B0604020202020204" pitchFamily="34" charset="0"/>
              <a:buChar char="•"/>
            </a:pPr>
            <a:r>
              <a:rPr lang="es-ES_tradnl" sz="2800" dirty="0">
                <a:solidFill>
                  <a:srgbClr val="000000"/>
                </a:solidFill>
                <a:ea typeface="ＭＳ Ｐゴシック" pitchFamily="34" charset="-128"/>
              </a:rPr>
              <a:t>Empleados para hacer seguimiento al avance hacia el logro de los resultados del proyecto. </a:t>
            </a:r>
          </a:p>
          <a:p>
            <a:pPr marL="457200" indent="-457200">
              <a:buFont typeface="Arial" panose="020B0604020202020204" pitchFamily="34" charset="0"/>
              <a:buChar char="•"/>
            </a:pPr>
            <a:r>
              <a:rPr lang="es-ES_tradnl" altLang="en-US" sz="2800" dirty="0">
                <a:solidFill>
                  <a:srgbClr val="000000"/>
                </a:solidFill>
                <a:ea typeface="ＭＳ Ｐゴシック" pitchFamily="34" charset="-128"/>
              </a:rPr>
              <a:t>Los indicadores del desempeño deben cumplir con los siguientes criterios para ser útiles en la Gerencia Basada en Resultados:</a:t>
            </a:r>
          </a:p>
          <a:p>
            <a:pPr marL="1828800" lvl="3" indent="-457200" eaLnBrk="1" hangingPunct="1">
              <a:buFont typeface="Wingdings" panose="05000000000000000000" pitchFamily="2" charset="2"/>
              <a:buChar char="ü"/>
            </a:pPr>
            <a:r>
              <a:rPr lang="es-ES_tradnl" altLang="en-US" sz="2800" dirty="0">
                <a:solidFill>
                  <a:srgbClr val="000000"/>
                </a:solidFill>
                <a:ea typeface="ＭＳ Ｐゴシック" pitchFamily="34" charset="-128"/>
              </a:rPr>
              <a:t>Directo</a:t>
            </a:r>
          </a:p>
          <a:p>
            <a:pPr marL="1828800" lvl="3" indent="-457200" eaLnBrk="1" hangingPunct="1">
              <a:buFont typeface="Wingdings" panose="05000000000000000000" pitchFamily="2" charset="2"/>
              <a:buChar char="ü"/>
            </a:pPr>
            <a:r>
              <a:rPr lang="es-ES_tradnl" altLang="en-US" sz="2800" dirty="0">
                <a:solidFill>
                  <a:srgbClr val="000000"/>
                </a:solidFill>
                <a:ea typeface="ＭＳ Ｐゴシック" pitchFamily="34" charset="-128"/>
              </a:rPr>
              <a:t>Objetivo</a:t>
            </a:r>
          </a:p>
          <a:p>
            <a:pPr marL="1828800" lvl="3" indent="-457200" eaLnBrk="1" hangingPunct="1">
              <a:buFont typeface="Wingdings" panose="05000000000000000000" pitchFamily="2" charset="2"/>
              <a:buChar char="ü"/>
            </a:pPr>
            <a:r>
              <a:rPr lang="es-ES_tradnl" altLang="en-US" sz="2800" dirty="0">
                <a:solidFill>
                  <a:srgbClr val="000000"/>
                </a:solidFill>
                <a:ea typeface="ＭＳ Ｐゴシック" pitchFamily="34" charset="-128"/>
              </a:rPr>
              <a:t>Adecuado</a:t>
            </a:r>
          </a:p>
          <a:p>
            <a:pPr marL="1828800" lvl="3" indent="-457200" eaLnBrk="1" hangingPunct="1">
              <a:buFont typeface="Wingdings" panose="05000000000000000000" pitchFamily="2" charset="2"/>
              <a:buChar char="ü"/>
            </a:pPr>
            <a:r>
              <a:rPr lang="es-ES_tradnl" altLang="en-US" sz="2800" dirty="0">
                <a:solidFill>
                  <a:srgbClr val="000000"/>
                </a:solidFill>
                <a:ea typeface="ＭＳ Ｐゴシック" pitchFamily="34" charset="-128"/>
              </a:rPr>
              <a:t>Práctico</a:t>
            </a:r>
          </a:p>
          <a:p>
            <a:pPr marL="457200" indent="-457200">
              <a:buFont typeface="Arial" panose="020B0604020202020204" pitchFamily="34" charset="0"/>
              <a:buChar char="•"/>
            </a:pPr>
            <a:r>
              <a:rPr lang="es-ES_tradnl" altLang="en-US" sz="2800" dirty="0">
                <a:solidFill>
                  <a:srgbClr val="000000"/>
                </a:solidFill>
                <a:ea typeface="ＭＳ Ｐゴシック" pitchFamily="34" charset="-128"/>
              </a:rPr>
              <a:t>SMART y SMARTER también son criterios empleados comúnmente: </a:t>
            </a:r>
          </a:p>
          <a:p>
            <a:pPr marL="914400" lvl="1" indent="-457200">
              <a:buFont typeface="Wingdings" panose="05000000000000000000" pitchFamily="2" charset="2"/>
              <a:buChar char="ü"/>
            </a:pPr>
            <a:r>
              <a:rPr lang="es-ES_tradnl" sz="2800" b="1" dirty="0"/>
              <a:t>E</a:t>
            </a:r>
            <a:r>
              <a:rPr lang="es-ES_tradnl" sz="2800" dirty="0"/>
              <a:t>specifico, </a:t>
            </a:r>
            <a:r>
              <a:rPr lang="es-ES_tradnl" sz="2800" b="1" dirty="0"/>
              <a:t>C</a:t>
            </a:r>
            <a:r>
              <a:rPr lang="es-ES_tradnl" sz="2800" dirty="0"/>
              <a:t>uantificable, </a:t>
            </a:r>
            <a:r>
              <a:rPr lang="es-ES_tradnl" sz="2800" b="1" i="0" dirty="0">
                <a:solidFill>
                  <a:srgbClr val="000000"/>
                </a:solidFill>
                <a:effectLst/>
                <a:latin typeface="Arial" panose="020B0604020202020204" pitchFamily="34" charset="0"/>
              </a:rPr>
              <a:t>A</a:t>
            </a:r>
            <a:r>
              <a:rPr lang="es-ES_tradnl" sz="2800" i="0" dirty="0">
                <a:solidFill>
                  <a:srgbClr val="000000"/>
                </a:solidFill>
                <a:effectLst/>
                <a:latin typeface="Arial" panose="020B0604020202020204" pitchFamily="34" charset="0"/>
              </a:rPr>
              <a:t>lcanzable</a:t>
            </a:r>
            <a:r>
              <a:rPr lang="es-ES_tradnl" sz="2800" dirty="0"/>
              <a:t>, </a:t>
            </a:r>
            <a:r>
              <a:rPr lang="es-ES_tradnl" sz="2800" b="1" dirty="0"/>
              <a:t>R</a:t>
            </a:r>
            <a:r>
              <a:rPr lang="es-ES_tradnl" sz="2800" dirty="0"/>
              <a:t>azonable, </a:t>
            </a:r>
            <a:r>
              <a:rPr lang="es-ES_tradnl" sz="2800" b="1" dirty="0"/>
              <a:t>D</a:t>
            </a:r>
            <a:r>
              <a:rPr lang="es-ES_tradnl" sz="2800" dirty="0"/>
              <a:t>uración </a:t>
            </a:r>
            <a:r>
              <a:rPr lang="es-ES_tradnl" sz="2800" b="1" dirty="0"/>
              <a:t>L</a:t>
            </a:r>
            <a:r>
              <a:rPr lang="es-ES_tradnl" sz="2800" dirty="0"/>
              <a:t>imitada , </a:t>
            </a:r>
            <a:r>
              <a:rPr lang="es-ES_tradnl" sz="2800" b="1" dirty="0"/>
              <a:t>E</a:t>
            </a:r>
            <a:r>
              <a:rPr lang="es-ES_tradnl" sz="2800" dirty="0"/>
              <a:t>valuado y </a:t>
            </a:r>
            <a:r>
              <a:rPr lang="es-ES_tradnl" sz="2800" b="1" dirty="0"/>
              <a:t>R</a:t>
            </a:r>
            <a:r>
              <a:rPr lang="es-ES_tradnl" sz="2800" dirty="0"/>
              <a:t>evisado. </a:t>
            </a:r>
          </a:p>
          <a:p>
            <a:pPr marL="457200" indent="-457200">
              <a:buFont typeface="Arial" panose="020B0604020202020204" pitchFamily="34" charset="0"/>
              <a:buChar char="•"/>
            </a:pPr>
            <a:endParaRPr lang="es-ES_tradnl" altLang="en-US" sz="2800" dirty="0">
              <a:solidFill>
                <a:srgbClr val="000000"/>
              </a:solidFill>
              <a:ea typeface="ＭＳ Ｐゴシック" pitchFamily="34" charset="-128"/>
            </a:endParaRPr>
          </a:p>
          <a:p>
            <a:pPr eaLnBrk="1" hangingPunct="1">
              <a:buFontTx/>
              <a:buNone/>
            </a:pPr>
            <a:endParaRPr lang="es-ES_tradnl" altLang="en-US" sz="1300" dirty="0">
              <a:solidFill>
                <a:srgbClr val="000000"/>
              </a:solidFill>
              <a:ea typeface="ＭＳ Ｐゴシック" pitchFamily="34" charset="-128"/>
            </a:endParaRPr>
          </a:p>
          <a:p>
            <a:pPr eaLnBrk="1" hangingPunct="1"/>
            <a:r>
              <a:rPr lang="es-ES_tradnl" altLang="en-US" b="0" dirty="0">
                <a:ea typeface="ＭＳ Ｐゴシック" pitchFamily="34" charset="-128"/>
              </a:rPr>
              <a:t>	</a:t>
            </a:r>
          </a:p>
        </p:txBody>
      </p:sp>
      <p:sp>
        <p:nvSpPr>
          <p:cNvPr id="3" name="Footer Placeholder 2">
            <a:extLst>
              <a:ext uri="{FF2B5EF4-FFF2-40B4-BE49-F238E27FC236}">
                <a16:creationId xmlns:a16="http://schemas.microsoft.com/office/drawing/2014/main" id="{2F8E1269-6117-448F-8790-01CBD3AEA33D}"/>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64956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6: Indicadores de Desempeño">
            <a:extLst>
              <a:ext uri="{FF2B5EF4-FFF2-40B4-BE49-F238E27FC236}">
                <a16:creationId xmlns:a16="http://schemas.microsoft.com/office/drawing/2014/main" id="{F7780303-6690-4542-9EBE-C810F08493B3}"/>
              </a:ext>
            </a:extLst>
          </p:cNvPr>
          <p:cNvSpPr>
            <a:spLocks noGrp="1"/>
          </p:cNvSpPr>
          <p:nvPr>
            <p:ph type="title"/>
          </p:nvPr>
        </p:nvSpPr>
        <p:spPr>
          <a:xfrm>
            <a:off x="186558" y="249511"/>
            <a:ext cx="10515600" cy="1325563"/>
          </a:xfrm>
        </p:spPr>
        <p:txBody>
          <a:bodyPr/>
          <a:lstStyle/>
          <a:p>
            <a:r>
              <a:rPr lang="es-ES_tradnl" dirty="0"/>
              <a:t>2. Indicadores de Desempeño</a:t>
            </a:r>
          </a:p>
        </p:txBody>
      </p:sp>
      <p:sp>
        <p:nvSpPr>
          <p:cNvPr id="17" name="Rectangle 16" descr="Indicadores de &#10;desempeño para &#10;cada resultado">
            <a:extLst>
              <a:ext uri="{FF2B5EF4-FFF2-40B4-BE49-F238E27FC236}">
                <a16:creationId xmlns:a16="http://schemas.microsoft.com/office/drawing/2014/main" id="{967EE281-A168-44F0-8ED8-F2FADEDCF204}"/>
              </a:ext>
            </a:extLst>
          </p:cNvPr>
          <p:cNvSpPr/>
          <p:nvPr/>
        </p:nvSpPr>
        <p:spPr>
          <a:xfrm>
            <a:off x="9162439" y="4512401"/>
            <a:ext cx="2757486" cy="1384995"/>
          </a:xfrm>
          <a:prstGeom prst="rect">
            <a:avLst/>
          </a:prstGeom>
        </p:spPr>
        <p:txBody>
          <a:bodyPr wrap="none">
            <a:spAutoFit/>
          </a:bodyPr>
          <a:lstStyle/>
          <a:p>
            <a:r>
              <a:rPr lang="es-ES_tradnl" sz="2800" b="1" i="1" dirty="0">
                <a:ea typeface="ＭＳ Ｐゴシック" pitchFamily="34" charset="-128"/>
                <a:cs typeface="Times New Roman" pitchFamily="18" charset="0"/>
              </a:rPr>
              <a:t>Indicadores de </a:t>
            </a:r>
          </a:p>
          <a:p>
            <a:r>
              <a:rPr lang="es-ES_tradnl" sz="2800" b="1" i="1" dirty="0">
                <a:ea typeface="ＭＳ Ｐゴシック" pitchFamily="34" charset="-128"/>
                <a:cs typeface="Times New Roman" pitchFamily="18" charset="0"/>
              </a:rPr>
              <a:t>desempeño para </a:t>
            </a:r>
          </a:p>
          <a:p>
            <a:r>
              <a:rPr lang="es-ES_tradnl" sz="2800" b="1" i="1" dirty="0">
                <a:ea typeface="ＭＳ Ｐゴシック" pitchFamily="34" charset="-128"/>
                <a:cs typeface="Times New Roman" pitchFamily="18" charset="0"/>
              </a:rPr>
              <a:t>cada resultado</a:t>
            </a:r>
            <a:endParaRPr lang="es-ES_tradnl" sz="2800" b="1" dirty="0"/>
          </a:p>
        </p:txBody>
      </p:sp>
      <p:cxnSp>
        <p:nvCxnSpPr>
          <p:cNvPr id="23" name="Straight Arrow Connector 22">
            <a:extLst>
              <a:ext uri="{FF2B5EF4-FFF2-40B4-BE49-F238E27FC236}">
                <a16:creationId xmlns:a16="http://schemas.microsoft.com/office/drawing/2014/main" id="{CBFB3BBC-DE25-41B7-B77A-DF80DB74AFDD}"/>
              </a:ext>
              <a:ext uri="{C183D7F6-B498-43B3-948B-1728B52AA6E4}">
                <adec:decorative xmlns:adec="http://schemas.microsoft.com/office/drawing/2017/decorative" val="1"/>
              </a:ext>
            </a:extLst>
          </p:cNvPr>
          <p:cNvCxnSpPr>
            <a:cxnSpLocks/>
          </p:cNvCxnSpPr>
          <p:nvPr/>
        </p:nvCxnSpPr>
        <p:spPr>
          <a:xfrm flipH="1">
            <a:off x="5054551" y="5543115"/>
            <a:ext cx="3606442" cy="461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descr="Los participantes completan la capacitación&#10;">
            <a:extLst>
              <a:ext uri="{FF2B5EF4-FFF2-40B4-BE49-F238E27FC236}">
                <a16:creationId xmlns:a16="http://schemas.microsoft.com/office/drawing/2014/main" id="{46985A2A-836E-457F-9774-29429AF8EF2E}"/>
              </a:ext>
            </a:extLst>
          </p:cNvPr>
          <p:cNvSpPr/>
          <p:nvPr/>
        </p:nvSpPr>
        <p:spPr>
          <a:xfrm>
            <a:off x="2564525" y="5156790"/>
            <a:ext cx="2271088" cy="865638"/>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ea typeface="Source Sans Pro" panose="020B0503030403020204" pitchFamily="34" charset="0"/>
              </a:rPr>
              <a:t>Los participantes completan la capacitación</a:t>
            </a:r>
          </a:p>
        </p:txBody>
      </p:sp>
      <p:sp>
        <p:nvSpPr>
          <p:cNvPr id="16" name="Rectangle 15" descr="Efecto&#10;">
            <a:extLst>
              <a:ext uri="{FF2B5EF4-FFF2-40B4-BE49-F238E27FC236}">
                <a16:creationId xmlns:a16="http://schemas.microsoft.com/office/drawing/2014/main" id="{C101AD35-1427-4799-829C-619A94E047A8}"/>
              </a:ext>
            </a:extLst>
          </p:cNvPr>
          <p:cNvSpPr/>
          <p:nvPr/>
        </p:nvSpPr>
        <p:spPr>
          <a:xfrm>
            <a:off x="1418897" y="5312284"/>
            <a:ext cx="1594547" cy="461665"/>
          </a:xfrm>
          <a:prstGeom prst="rect">
            <a:avLst/>
          </a:prstGeom>
        </p:spPr>
        <p:txBody>
          <a:bodyPr wrap="square">
            <a:spAutoFit/>
          </a:bodyPr>
          <a:lstStyle/>
          <a:p>
            <a:r>
              <a:rPr lang="es-ES_tradnl" sz="2400" i="1" dirty="0">
                <a:ea typeface="ＭＳ Ｐゴシック" pitchFamily="34" charset="-128"/>
                <a:cs typeface="Times New Roman" pitchFamily="18" charset="0"/>
              </a:rPr>
              <a:t>Efecto</a:t>
            </a:r>
            <a:endParaRPr lang="es-ES_tradnl" sz="2400" dirty="0"/>
          </a:p>
        </p:txBody>
      </p:sp>
      <p:cxnSp>
        <p:nvCxnSpPr>
          <p:cNvPr id="18" name="Straight Arrow Connector 17">
            <a:extLst>
              <a:ext uri="{FF2B5EF4-FFF2-40B4-BE49-F238E27FC236}">
                <a16:creationId xmlns:a16="http://schemas.microsoft.com/office/drawing/2014/main" id="{D5500282-D63F-4362-86A7-1DF8AFC26133}"/>
              </a:ext>
              <a:ext uri="{C183D7F6-B498-43B3-948B-1728B52AA6E4}">
                <adec:decorative xmlns:adec="http://schemas.microsoft.com/office/drawing/2017/decorative" val="1"/>
              </a:ext>
            </a:extLst>
          </p:cNvPr>
          <p:cNvCxnSpPr>
            <a:cxnSpLocks/>
          </p:cNvCxnSpPr>
          <p:nvPr/>
        </p:nvCxnSpPr>
        <p:spPr>
          <a:xfrm flipH="1" flipV="1">
            <a:off x="6513363" y="4654049"/>
            <a:ext cx="2420430" cy="5485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descr="Mayor conocimiento acerca de los miembros de la comunidad.&#10;">
            <a:extLst>
              <a:ext uri="{FF2B5EF4-FFF2-40B4-BE49-F238E27FC236}">
                <a16:creationId xmlns:a16="http://schemas.microsoft.com/office/drawing/2014/main" id="{CF761031-866A-4790-919A-33415704CFCF}"/>
              </a:ext>
            </a:extLst>
          </p:cNvPr>
          <p:cNvSpPr/>
          <p:nvPr/>
        </p:nvSpPr>
        <p:spPr>
          <a:xfrm>
            <a:off x="3636579" y="3876272"/>
            <a:ext cx="2720219" cy="839803"/>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ea typeface="Source Sans Pro" panose="020B0503030403020204" pitchFamily="34" charset="0"/>
              </a:rPr>
              <a:t>Mayor conocimiento acerca de los miembros de la comunidad.</a:t>
            </a:r>
          </a:p>
        </p:txBody>
      </p:sp>
      <p:sp>
        <p:nvSpPr>
          <p:cNvPr id="15" name="Rectangle 14" descr="Sub-Resultado&#10;">
            <a:extLst>
              <a:ext uri="{FF2B5EF4-FFF2-40B4-BE49-F238E27FC236}">
                <a16:creationId xmlns:a16="http://schemas.microsoft.com/office/drawing/2014/main" id="{28231F20-1180-459A-97F6-4866486B8635}"/>
              </a:ext>
            </a:extLst>
          </p:cNvPr>
          <p:cNvSpPr/>
          <p:nvPr/>
        </p:nvSpPr>
        <p:spPr>
          <a:xfrm>
            <a:off x="1476037" y="4077637"/>
            <a:ext cx="1968809" cy="461665"/>
          </a:xfrm>
          <a:prstGeom prst="rect">
            <a:avLst/>
          </a:prstGeom>
        </p:spPr>
        <p:txBody>
          <a:bodyPr wrap="none">
            <a:spAutoFit/>
          </a:bodyPr>
          <a:lstStyle/>
          <a:p>
            <a:r>
              <a:rPr lang="es-ES_tradnl" sz="2400" i="1" dirty="0">
                <a:ea typeface="ＭＳ Ｐゴシック" pitchFamily="34" charset="-128"/>
                <a:cs typeface="Times New Roman" pitchFamily="18" charset="0"/>
              </a:rPr>
              <a:t>Sub-Resultado</a:t>
            </a:r>
            <a:endParaRPr lang="es-ES_tradnl" sz="2400" dirty="0"/>
          </a:p>
        </p:txBody>
      </p:sp>
      <p:cxnSp>
        <p:nvCxnSpPr>
          <p:cNvPr id="19" name="Straight Arrow Connector 18">
            <a:extLst>
              <a:ext uri="{FF2B5EF4-FFF2-40B4-BE49-F238E27FC236}">
                <a16:creationId xmlns:a16="http://schemas.microsoft.com/office/drawing/2014/main" id="{B4DDDCEE-E8FA-4A84-ABE1-14ED6DEF8564}"/>
              </a:ext>
              <a:ext uri="{C183D7F6-B498-43B3-948B-1728B52AA6E4}">
                <adec:decorative xmlns:adec="http://schemas.microsoft.com/office/drawing/2017/decorative" val="1"/>
              </a:ext>
            </a:extLst>
          </p:cNvPr>
          <p:cNvCxnSpPr>
            <a:cxnSpLocks/>
          </p:cNvCxnSpPr>
          <p:nvPr/>
        </p:nvCxnSpPr>
        <p:spPr>
          <a:xfrm flipH="1" flipV="1">
            <a:off x="7598980" y="3405352"/>
            <a:ext cx="1744185" cy="103539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descr="Prácticas laborales mejoradas&#10;">
            <a:extLst>
              <a:ext uri="{FF2B5EF4-FFF2-40B4-BE49-F238E27FC236}">
                <a16:creationId xmlns:a16="http://schemas.microsoft.com/office/drawing/2014/main" id="{EE592B6B-3B61-4232-A01A-E3E697B92AA5}"/>
              </a:ext>
            </a:extLst>
          </p:cNvPr>
          <p:cNvSpPr/>
          <p:nvPr/>
        </p:nvSpPr>
        <p:spPr>
          <a:xfrm>
            <a:off x="4687615" y="2681865"/>
            <a:ext cx="2728836" cy="691958"/>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ea typeface="Source Sans Pro" panose="020B0503030403020204" pitchFamily="34" charset="0"/>
              </a:rPr>
              <a:t>Prácticas laborales mejoradas</a:t>
            </a:r>
          </a:p>
        </p:txBody>
      </p:sp>
      <p:sp>
        <p:nvSpPr>
          <p:cNvPr id="14" name="Rectangle 13" descr="Resultado&#10;">
            <a:extLst>
              <a:ext uri="{FF2B5EF4-FFF2-40B4-BE49-F238E27FC236}">
                <a16:creationId xmlns:a16="http://schemas.microsoft.com/office/drawing/2014/main" id="{9F1F2F60-8996-491C-83BD-361AE756A7D5}"/>
              </a:ext>
            </a:extLst>
          </p:cNvPr>
          <p:cNvSpPr/>
          <p:nvPr/>
        </p:nvSpPr>
        <p:spPr>
          <a:xfrm>
            <a:off x="2657525" y="2678702"/>
            <a:ext cx="2227863" cy="461665"/>
          </a:xfrm>
          <a:prstGeom prst="rect">
            <a:avLst/>
          </a:prstGeom>
        </p:spPr>
        <p:txBody>
          <a:bodyPr wrap="square">
            <a:spAutoFit/>
          </a:bodyPr>
          <a:lstStyle/>
          <a:p>
            <a:r>
              <a:rPr lang="es-ES_tradnl" sz="2400" i="1" dirty="0">
                <a:ea typeface="ＭＳ Ｐゴシック" pitchFamily="34" charset="-128"/>
                <a:cs typeface="Times New Roman" pitchFamily="18" charset="0"/>
              </a:rPr>
              <a:t>Resultado</a:t>
            </a:r>
            <a:endParaRPr lang="es-ES_tradnl" sz="2400" dirty="0"/>
          </a:p>
        </p:txBody>
      </p:sp>
      <p:cxnSp>
        <p:nvCxnSpPr>
          <p:cNvPr id="21" name="Straight Arrow Connector 20">
            <a:extLst>
              <a:ext uri="{FF2B5EF4-FFF2-40B4-BE49-F238E27FC236}">
                <a16:creationId xmlns:a16="http://schemas.microsoft.com/office/drawing/2014/main" id="{1334BB16-45A5-4632-8757-7FCBBD3E0FCD}"/>
              </a:ext>
              <a:ext uri="{C183D7F6-B498-43B3-948B-1728B52AA6E4}">
                <adec:decorative xmlns:adec="http://schemas.microsoft.com/office/drawing/2017/decorative" val="1"/>
              </a:ext>
            </a:extLst>
          </p:cNvPr>
          <p:cNvCxnSpPr>
            <a:cxnSpLocks/>
          </p:cNvCxnSpPr>
          <p:nvPr/>
        </p:nvCxnSpPr>
        <p:spPr>
          <a:xfrm flipH="1" flipV="1">
            <a:off x="9091448" y="2165131"/>
            <a:ext cx="736761" cy="2279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Rectangle 5" descr="Disminuir la incidencia del Trabajo Infantil en las comunidades de enfoque&#10;">
            <a:extLst>
              <a:ext uri="{FF2B5EF4-FFF2-40B4-BE49-F238E27FC236}">
                <a16:creationId xmlns:a16="http://schemas.microsoft.com/office/drawing/2014/main" id="{A4E7DC5E-5C15-4F49-B2FB-4A3D7F68A6A4}"/>
              </a:ext>
            </a:extLst>
          </p:cNvPr>
          <p:cNvSpPr/>
          <p:nvPr/>
        </p:nvSpPr>
        <p:spPr>
          <a:xfrm>
            <a:off x="6737133" y="1158864"/>
            <a:ext cx="3309288" cy="904756"/>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ea typeface="Source Sans Pro" panose="020B0503030403020204" pitchFamily="34" charset="0"/>
              </a:rPr>
              <a:t>Disminuir la incidencia del Trabajo Infantil en las comunidades de enfoque</a:t>
            </a:r>
          </a:p>
        </p:txBody>
      </p:sp>
      <p:sp>
        <p:nvSpPr>
          <p:cNvPr id="12" name="Rectangle 11" descr="Objetivo a nivel del proyecto&#10;">
            <a:extLst>
              <a:ext uri="{FF2B5EF4-FFF2-40B4-BE49-F238E27FC236}">
                <a16:creationId xmlns:a16="http://schemas.microsoft.com/office/drawing/2014/main" id="{A2973F91-A7CB-4479-8120-D69D66AF251E}"/>
              </a:ext>
            </a:extLst>
          </p:cNvPr>
          <p:cNvSpPr/>
          <p:nvPr/>
        </p:nvSpPr>
        <p:spPr>
          <a:xfrm>
            <a:off x="3549995" y="1378248"/>
            <a:ext cx="3049770" cy="830997"/>
          </a:xfrm>
          <a:prstGeom prst="rect">
            <a:avLst/>
          </a:prstGeom>
        </p:spPr>
        <p:txBody>
          <a:bodyPr wrap="square">
            <a:spAutoFit/>
          </a:bodyPr>
          <a:lstStyle/>
          <a:p>
            <a:r>
              <a:rPr lang="es-ES_tradnl" sz="2400" i="1" dirty="0">
                <a:ea typeface="ＭＳ Ｐゴシック" pitchFamily="34" charset="-128"/>
                <a:cs typeface="Times New Roman" pitchFamily="18" charset="0"/>
              </a:rPr>
              <a:t>Objetivo a nivel del proyecto</a:t>
            </a:r>
            <a:endParaRPr lang="es-ES_tradnl" sz="2400" dirty="0"/>
          </a:p>
        </p:txBody>
      </p:sp>
      <p:sp>
        <p:nvSpPr>
          <p:cNvPr id="3" name="Footer Placeholder 2">
            <a:extLst>
              <a:ext uri="{FF2B5EF4-FFF2-40B4-BE49-F238E27FC236}">
                <a16:creationId xmlns:a16="http://schemas.microsoft.com/office/drawing/2014/main" id="{DC428A8F-4CA8-42EB-A01C-458F6123DA6D}"/>
              </a:ext>
              <a:ext uri="{C183D7F6-B498-43B3-948B-1728B52AA6E4}">
                <adec:decorative xmlns:adec="http://schemas.microsoft.com/office/drawing/2017/decorative" val="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628602006"/>
      </p:ext>
    </p:extLst>
  </p:cSld>
  <p:clrMapOvr>
    <a:masterClrMapping/>
  </p:clrMapOvr>
  <mc:AlternateContent xmlns:mc="http://schemas.openxmlformats.org/markup-compatibility/2006" xmlns:p14="http://schemas.microsoft.com/office/powerpoint/2010/main">
    <mc:Choice Requires="p14">
      <p:transition spd="slow" p14:dur="2000" advTm="14522"/>
    </mc:Choice>
    <mc:Fallback xmlns="">
      <p:transition spd="slow" advTm="145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descr="Diapositiva 17: "/>
          <p:cNvSpPr>
            <a:spLocks noGrp="1" noChangeArrowheads="1"/>
          </p:cNvSpPr>
          <p:nvPr>
            <p:ph type="title"/>
          </p:nvPr>
        </p:nvSpPr>
        <p:spPr>
          <a:xfrm>
            <a:off x="460622" y="235674"/>
            <a:ext cx="9700014" cy="902661"/>
          </a:xfrm>
        </p:spPr>
        <p:txBody>
          <a:bodyPr vert="horz" lIns="91440" tIns="45720" rIns="91440" bIns="45720" rtlCol="0" anchor="b">
            <a:noAutofit/>
          </a:bodyPr>
          <a:lstStyle/>
          <a:p>
            <a:r>
              <a:rPr lang="es-ES_tradnl" altLang="en-US" dirty="0"/>
              <a:t>Paso 3: Elaborar PMP</a:t>
            </a:r>
          </a:p>
        </p:txBody>
      </p:sp>
      <p:sp>
        <p:nvSpPr>
          <p:cNvPr id="19458" name="Rectangle 3" descr="Un Plan de Monitoreo del Desempeño (PMP):&#10;&#10;Con el tiempo, facilita el levantamiento de datos comparables de cada resultado;&#10;&#10;Contribuye a la gestión del proceso de levantamiento de datos;&#10;&#10;Informa el análisis de los datos de rendimiento;&#10;&#10;Proporciona una herramienta para planificar, organizar y gerenciar el proceso de seguimiento, análisis y reporte. &#10;"/>
          <p:cNvSpPr>
            <a:spLocks noGrp="1" noChangeArrowheads="1"/>
          </p:cNvSpPr>
          <p:nvPr>
            <p:ph idx="1"/>
          </p:nvPr>
        </p:nvSpPr>
        <p:spPr>
          <a:xfrm>
            <a:off x="491723" y="1335314"/>
            <a:ext cx="6786155" cy="4412344"/>
          </a:xfrm>
        </p:spPr>
        <p:txBody>
          <a:bodyPr>
            <a:normAutofit lnSpcReduction="10000"/>
          </a:bodyPr>
          <a:lstStyle/>
          <a:p>
            <a:pPr eaLnBrk="1" hangingPunct="1">
              <a:lnSpc>
                <a:spcPct val="90000"/>
              </a:lnSpc>
            </a:pPr>
            <a:r>
              <a:rPr lang="es-ES_tradnl" altLang="en-US" dirty="0">
                <a:solidFill>
                  <a:srgbClr val="000000"/>
                </a:solidFill>
                <a:ea typeface="ＭＳ Ｐゴシック" pitchFamily="34" charset="-128"/>
              </a:rPr>
              <a:t>Un </a:t>
            </a:r>
            <a:r>
              <a:rPr lang="es-ES" altLang="en-US" dirty="0">
                <a:solidFill>
                  <a:srgbClr val="000000"/>
                </a:solidFill>
                <a:ea typeface="ＭＳ Ｐゴシック" pitchFamily="34" charset="-128"/>
              </a:rPr>
              <a:t>Plan de Monitoreo del Desempeño </a:t>
            </a:r>
            <a:r>
              <a:rPr lang="es-ES_tradnl" altLang="en-US" b="0" dirty="0">
                <a:solidFill>
                  <a:srgbClr val="000000"/>
                </a:solidFill>
                <a:ea typeface="ＭＳ Ｐゴシック" pitchFamily="34" charset="-128"/>
              </a:rPr>
              <a:t>(PMP):</a:t>
            </a:r>
          </a:p>
          <a:p>
            <a:pPr eaLnBrk="1" hangingPunct="1">
              <a:lnSpc>
                <a:spcPct val="90000"/>
              </a:lnSpc>
              <a:buFontTx/>
              <a:buNone/>
            </a:pPr>
            <a:endParaRPr lang="es-ES_tradnl" altLang="en-US" sz="1200" dirty="0">
              <a:solidFill>
                <a:srgbClr val="000000"/>
              </a:solidFill>
              <a:ea typeface="ＭＳ Ｐゴシック" pitchFamily="34" charset="-128"/>
            </a:endParaRPr>
          </a:p>
          <a:p>
            <a:pPr lvl="1" eaLnBrk="1" hangingPunct="1">
              <a:lnSpc>
                <a:spcPct val="90000"/>
              </a:lnSpc>
            </a:pPr>
            <a:r>
              <a:rPr lang="es-ES_tradnl" altLang="en-US" b="0" dirty="0">
                <a:solidFill>
                  <a:srgbClr val="000000"/>
                </a:solidFill>
                <a:ea typeface="ＭＳ Ｐゴシック" pitchFamily="34" charset="-128"/>
              </a:rPr>
              <a:t>Con el tiempo, facilita el levantamiento de datos comparables de cada resultado;</a:t>
            </a:r>
          </a:p>
          <a:p>
            <a:pPr lvl="1" eaLnBrk="1" hangingPunct="1">
              <a:lnSpc>
                <a:spcPct val="90000"/>
              </a:lnSpc>
              <a:buFont typeface="Arial" pitchFamily="34" charset="0"/>
              <a:buNone/>
            </a:pPr>
            <a:endParaRPr lang="es-ES_tradnl" altLang="en-US" sz="400" dirty="0">
              <a:solidFill>
                <a:srgbClr val="000000"/>
              </a:solidFill>
              <a:ea typeface="ＭＳ Ｐゴシック" pitchFamily="34" charset="-128"/>
            </a:endParaRPr>
          </a:p>
          <a:p>
            <a:pPr lvl="1" eaLnBrk="1" hangingPunct="1">
              <a:lnSpc>
                <a:spcPct val="100000"/>
              </a:lnSpc>
            </a:pPr>
            <a:r>
              <a:rPr lang="es-ES_tradnl" altLang="en-US" dirty="0">
                <a:solidFill>
                  <a:srgbClr val="000000"/>
                </a:solidFill>
                <a:ea typeface="ＭＳ Ｐゴシック" pitchFamily="34" charset="-128"/>
              </a:rPr>
              <a:t>Contribuye a</a:t>
            </a:r>
            <a:r>
              <a:rPr lang="es-ES_tradnl" altLang="en-US" b="0" dirty="0">
                <a:solidFill>
                  <a:srgbClr val="000000"/>
                </a:solidFill>
                <a:ea typeface="ＭＳ Ｐゴシック" pitchFamily="34" charset="-128"/>
              </a:rPr>
              <a:t> la gesti</a:t>
            </a:r>
            <a:r>
              <a:rPr lang="es-ES_tradnl" altLang="en-US" dirty="0">
                <a:solidFill>
                  <a:srgbClr val="000000"/>
                </a:solidFill>
                <a:ea typeface="ＭＳ Ｐゴシック" pitchFamily="34" charset="-128"/>
              </a:rPr>
              <a:t>ón </a:t>
            </a:r>
            <a:r>
              <a:rPr lang="es-ES_tradnl" altLang="en-US" b="0" dirty="0">
                <a:solidFill>
                  <a:srgbClr val="000000"/>
                </a:solidFill>
                <a:ea typeface="ＭＳ Ｐゴシック" pitchFamily="34" charset="-128"/>
              </a:rPr>
              <a:t>del proceso </a:t>
            </a:r>
            <a:r>
              <a:rPr lang="es-ES_tradnl" altLang="en-US" dirty="0">
                <a:solidFill>
                  <a:srgbClr val="000000"/>
                </a:solidFill>
                <a:ea typeface="ＭＳ Ｐゴシック" pitchFamily="34" charset="-128"/>
              </a:rPr>
              <a:t>de levantamiento de </a:t>
            </a:r>
            <a:r>
              <a:rPr lang="es-ES_tradnl" altLang="en-US" b="0" dirty="0">
                <a:solidFill>
                  <a:srgbClr val="000000"/>
                </a:solidFill>
                <a:ea typeface="ＭＳ Ｐゴシック" pitchFamily="34" charset="-128"/>
              </a:rPr>
              <a:t>datos;</a:t>
            </a:r>
          </a:p>
          <a:p>
            <a:pPr lvl="1" eaLnBrk="1" hangingPunct="1">
              <a:lnSpc>
                <a:spcPct val="100000"/>
              </a:lnSpc>
              <a:buFont typeface="Arial" pitchFamily="34" charset="0"/>
              <a:buNone/>
            </a:pPr>
            <a:endParaRPr lang="es-ES_tradnl" altLang="en-US" sz="400" dirty="0">
              <a:solidFill>
                <a:srgbClr val="000000"/>
              </a:solidFill>
              <a:ea typeface="ＭＳ Ｐゴシック" pitchFamily="34" charset="-128"/>
            </a:endParaRPr>
          </a:p>
          <a:p>
            <a:pPr lvl="1" eaLnBrk="1" hangingPunct="1">
              <a:lnSpc>
                <a:spcPct val="100000"/>
              </a:lnSpc>
            </a:pPr>
            <a:r>
              <a:rPr lang="es-ES_tradnl" altLang="en-US" b="1" dirty="0">
                <a:solidFill>
                  <a:srgbClr val="000000"/>
                </a:solidFill>
                <a:ea typeface="ＭＳ Ｐゴシック" pitchFamily="34" charset="-128"/>
              </a:rPr>
              <a:t>Informa el análisis </a:t>
            </a:r>
            <a:r>
              <a:rPr lang="es-ES_tradnl" altLang="en-US" b="0" dirty="0">
                <a:solidFill>
                  <a:srgbClr val="000000"/>
                </a:solidFill>
                <a:ea typeface="ＭＳ Ｐゴシック" pitchFamily="34" charset="-128"/>
              </a:rPr>
              <a:t>de los datos de rendimiento;</a:t>
            </a:r>
          </a:p>
          <a:p>
            <a:pPr marL="457200" lvl="1" indent="0" eaLnBrk="1" hangingPunct="1">
              <a:lnSpc>
                <a:spcPct val="100000"/>
              </a:lnSpc>
              <a:buNone/>
            </a:pPr>
            <a:endParaRPr lang="es-ES_tradnl" altLang="en-US" sz="400" b="0" dirty="0">
              <a:solidFill>
                <a:srgbClr val="000000"/>
              </a:solidFill>
              <a:ea typeface="ＭＳ Ｐゴシック" pitchFamily="34" charset="-128"/>
            </a:endParaRPr>
          </a:p>
          <a:p>
            <a:pPr lvl="1">
              <a:lnSpc>
                <a:spcPct val="100000"/>
              </a:lnSpc>
            </a:pPr>
            <a:r>
              <a:rPr lang="es-ES_tradnl" dirty="0">
                <a:solidFill>
                  <a:srgbClr val="000000"/>
                </a:solidFill>
                <a:ea typeface="ＭＳ Ｐゴシック" pitchFamily="34" charset="-128"/>
              </a:rPr>
              <a:t>Proporciona una herramienta para planificar, </a:t>
            </a:r>
            <a:r>
              <a:rPr lang="es-ES_tradnl" b="1" dirty="0">
                <a:solidFill>
                  <a:srgbClr val="000000"/>
                </a:solidFill>
                <a:ea typeface="ＭＳ Ｐゴシック" panose="020B0600070205080204" pitchFamily="34" charset="-128"/>
              </a:rPr>
              <a:t>organizar</a:t>
            </a:r>
            <a:r>
              <a:rPr lang="es-ES_tradnl" dirty="0">
                <a:solidFill>
                  <a:srgbClr val="000000"/>
                </a:solidFill>
                <a:ea typeface="ＭＳ Ｐゴシック" pitchFamily="34" charset="-128"/>
              </a:rPr>
              <a:t> y </a:t>
            </a:r>
            <a:r>
              <a:rPr lang="es-ES_tradnl" b="1" dirty="0">
                <a:solidFill>
                  <a:srgbClr val="000000"/>
                </a:solidFill>
                <a:ea typeface="ＭＳ Ｐゴシック" panose="020B0600070205080204" pitchFamily="34" charset="-128"/>
              </a:rPr>
              <a:t>gerenciar</a:t>
            </a:r>
            <a:r>
              <a:rPr lang="es-ES_tradnl" dirty="0">
                <a:solidFill>
                  <a:srgbClr val="000000"/>
                </a:solidFill>
                <a:ea typeface="ＭＳ Ｐゴシック" panose="020B0600070205080204" pitchFamily="34" charset="-128"/>
              </a:rPr>
              <a:t> el proceso de seguimiento, análisis y reporte. </a:t>
            </a:r>
          </a:p>
        </p:txBody>
      </p:sp>
      <p:sp>
        <p:nvSpPr>
          <p:cNvPr id="6" name="TextBox 5" descr="Caja de la derecha: &#10;&#10;Para cada indicador:&#10;Definir los términos claves.&#10;Numerador/denominador (si aplican)&#10;Unidad de medida&#10;Desglose de indicadores.&#10;Instrumento para el levantamiento de datos.&#10;Frecuencia de levantamiento, reporte y verificación de porcentajes.&#10;Posición(es) a cargo del levantamiento y análisis de los datos.&#10;">
            <a:extLst>
              <a:ext uri="{FF2B5EF4-FFF2-40B4-BE49-F238E27FC236}">
                <a16:creationId xmlns:a16="http://schemas.microsoft.com/office/drawing/2014/main" id="{BD3E8D4E-6B06-4283-BF20-DE7DE89D35D1}"/>
              </a:ext>
            </a:extLst>
          </p:cNvPr>
          <p:cNvSpPr txBox="1"/>
          <p:nvPr/>
        </p:nvSpPr>
        <p:spPr>
          <a:xfrm>
            <a:off x="7720455" y="1152401"/>
            <a:ext cx="4261338" cy="5262979"/>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_tradnl" sz="2400" dirty="0"/>
              <a:t>Para cada indicador:</a:t>
            </a:r>
          </a:p>
          <a:p>
            <a:pPr marL="285750" indent="-285750">
              <a:buFont typeface="Wingdings" panose="05000000000000000000" pitchFamily="2" charset="2"/>
              <a:buChar char="ü"/>
            </a:pPr>
            <a:r>
              <a:rPr lang="es-ES_tradnl" sz="2400" dirty="0"/>
              <a:t>Definir los términos claves.</a:t>
            </a:r>
          </a:p>
          <a:p>
            <a:pPr marL="285750" indent="-285750">
              <a:buFont typeface="Wingdings" panose="05000000000000000000" pitchFamily="2" charset="2"/>
              <a:buChar char="ü"/>
            </a:pPr>
            <a:r>
              <a:rPr lang="es-ES_tradnl" sz="2400" dirty="0"/>
              <a:t>Numerador/denominador (si aplican)</a:t>
            </a:r>
          </a:p>
          <a:p>
            <a:pPr marL="285750" indent="-285750">
              <a:buFont typeface="Wingdings" panose="05000000000000000000" pitchFamily="2" charset="2"/>
              <a:buChar char="ü"/>
            </a:pPr>
            <a:r>
              <a:rPr lang="es-ES_tradnl" sz="2400" dirty="0"/>
              <a:t>Unidad de medida</a:t>
            </a:r>
          </a:p>
          <a:p>
            <a:pPr marL="285750" indent="-285750">
              <a:buFont typeface="Wingdings" panose="05000000000000000000" pitchFamily="2" charset="2"/>
              <a:buChar char="ü"/>
            </a:pPr>
            <a:r>
              <a:rPr lang="es-ES_tradnl" sz="2400" dirty="0"/>
              <a:t>Desglose de indicadores.</a:t>
            </a:r>
          </a:p>
          <a:p>
            <a:pPr marL="285750" indent="-285750">
              <a:buFont typeface="Wingdings" panose="05000000000000000000" pitchFamily="2" charset="2"/>
              <a:buChar char="ü"/>
            </a:pPr>
            <a:r>
              <a:rPr lang="es-ES_tradnl" sz="2400" dirty="0"/>
              <a:t>Instrumento para el levantamiento de datos.</a:t>
            </a:r>
          </a:p>
          <a:p>
            <a:pPr marL="285750" indent="-285750">
              <a:buFont typeface="Wingdings" panose="05000000000000000000" pitchFamily="2" charset="2"/>
              <a:buChar char="ü"/>
            </a:pPr>
            <a:r>
              <a:rPr lang="es-ES_tradnl" sz="2400" dirty="0"/>
              <a:t>Frecuencia de levantamiento, reporte y verificación de porcentajes.</a:t>
            </a:r>
          </a:p>
          <a:p>
            <a:pPr marL="285750" indent="-285750">
              <a:buFont typeface="Wingdings" panose="05000000000000000000" pitchFamily="2" charset="2"/>
              <a:buChar char="ü"/>
            </a:pPr>
            <a:r>
              <a:rPr lang="es-ES_tradnl" sz="2400" dirty="0"/>
              <a:t>Posición(es) a cargo del levantamiento y análisis de los datos.</a:t>
            </a:r>
          </a:p>
        </p:txBody>
      </p:sp>
      <p:sp>
        <p:nvSpPr>
          <p:cNvPr id="5" name="Footer Placeholder 1">
            <a:extLst>
              <a:ext uri="{FF2B5EF4-FFF2-40B4-BE49-F238E27FC236}">
                <a16:creationId xmlns:a16="http://schemas.microsoft.com/office/drawing/2014/main" id="{74544465-D7E5-4D1B-93B3-5C6C15675170}"/>
              </a:ext>
            </a:extLst>
          </p:cNvPr>
          <p:cNvSpPr>
            <a:spLocks noGrp="1"/>
          </p:cNvSpPr>
          <p:nvPr>
            <p:ph type="ftr" sz="quarter" idx="11"/>
          </p:nvPr>
        </p:nvSpPr>
        <p:spPr>
          <a:xfrm>
            <a:off x="0"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55429954"/>
      </p:ext>
    </p:extLst>
  </p:cSld>
  <p:clrMapOvr>
    <a:masterClrMapping/>
  </p:clrMapOvr>
  <p:transition advTm="5107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2" name="Rectangle 81" descr="Diapositiva 18: Paso 3: Desarrollar un Plan para Levantar y Analizar los Datos"/>
          <p:cNvSpPr>
            <a:spLocks noGrp="1" noChangeArrowheads="1"/>
          </p:cNvSpPr>
          <p:nvPr>
            <p:ph type="title" idx="4294967295"/>
          </p:nvPr>
        </p:nvSpPr>
        <p:spPr bwMode="auto">
          <a:xfrm>
            <a:off x="671647" y="632659"/>
            <a:ext cx="11253782" cy="7080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Paso 3: Desarrollar un Plan para Levantar y Analizar los Datos</a:t>
            </a:r>
          </a:p>
        </p:txBody>
      </p:sp>
      <p:pic>
        <p:nvPicPr>
          <p:cNvPr id="9" name="Picture 8" descr="Pantallazo/imagen de un ejemplo de un Plan de Monitoreo del Desempeño (sobre el trabajo infantil).">
            <a:extLst>
              <a:ext uri="{FF2B5EF4-FFF2-40B4-BE49-F238E27FC236}">
                <a16:creationId xmlns:a16="http://schemas.microsoft.com/office/drawing/2014/main" id="{7E41FE37-EEC3-4A99-85B1-29E01DA9D167}"/>
              </a:ext>
            </a:extLst>
          </p:cNvPr>
          <p:cNvPicPr>
            <a:picLocks noChangeAspect="1"/>
          </p:cNvPicPr>
          <p:nvPr/>
        </p:nvPicPr>
        <p:blipFill rotWithShape="1">
          <a:blip r:embed="rId3"/>
          <a:srcRect r="-140"/>
          <a:stretch/>
        </p:blipFill>
        <p:spPr>
          <a:xfrm>
            <a:off x="851338" y="1706064"/>
            <a:ext cx="8852220" cy="4391370"/>
          </a:xfrm>
          <a:prstGeom prst="rect">
            <a:avLst/>
          </a:prstGeom>
          <a:ln>
            <a:solidFill>
              <a:schemeClr val="tx1"/>
            </a:solidFill>
          </a:ln>
        </p:spPr>
      </p:pic>
      <p:pic>
        <p:nvPicPr>
          <p:cNvPr id="2" name="Picture 1" descr="Pie de página de la OCFT ">
            <a:extLst>
              <a:ext uri="{FF2B5EF4-FFF2-40B4-BE49-F238E27FC236}">
                <a16:creationId xmlns:a16="http://schemas.microsoft.com/office/drawing/2014/main" id="{5D843C45-D95D-46D4-9F0C-131BF00599D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0" y="6331452"/>
            <a:ext cx="12192000" cy="504455"/>
          </a:xfrm>
          <a:prstGeom prst="rect">
            <a:avLst/>
          </a:prstGeom>
        </p:spPr>
      </p:pic>
      <p:sp>
        <p:nvSpPr>
          <p:cNvPr id="20551" name="Slide Number Placeholder 8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eaLnBrk="1" hangingPunct="1">
              <a:spcBef>
                <a:spcPct val="0"/>
              </a:spcBef>
              <a:buSzTx/>
              <a:buFontTx/>
              <a:buNone/>
            </a:pPr>
            <a:r>
              <a:rPr lang="es-ES_tradnl" altLang="en-US" sz="1200" dirty="0">
                <a:solidFill>
                  <a:srgbClr val="000099"/>
                </a:solidFill>
              </a:rPr>
              <a:t>.</a:t>
            </a:r>
          </a:p>
        </p:txBody>
      </p:sp>
    </p:spTree>
    <p:extLst>
      <p:ext uri="{BB962C8B-B14F-4D97-AF65-F5344CB8AC3E}">
        <p14:creationId xmlns:p14="http://schemas.microsoft.com/office/powerpoint/2010/main" val="4172363383"/>
      </p:ext>
    </p:extLst>
  </p:cSld>
  <p:clrMapOvr>
    <a:masterClrMapping/>
  </p:clrMapOvr>
  <p:transition advTm="7749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descr="Diapositiva 19: Paso 4: Levantamiento de Datos de Rendimiento"/>
          <p:cNvSpPr>
            <a:spLocks noGrp="1" noChangeArrowheads="1"/>
          </p:cNvSpPr>
          <p:nvPr>
            <p:ph type="title"/>
          </p:nvPr>
        </p:nvSpPr>
        <p:spPr>
          <a:xfrm>
            <a:off x="725214" y="201708"/>
            <a:ext cx="10767847" cy="1066800"/>
          </a:xfrm>
        </p:spPr>
        <p:txBody>
          <a:bodyPr>
            <a:normAutofit fontScale="90000"/>
          </a:bodyPr>
          <a:lstStyle/>
          <a:p>
            <a:pPr eaLnBrk="1" hangingPunct="1"/>
            <a:r>
              <a:rPr lang="es-ES_tradnl" altLang="en-US" dirty="0"/>
              <a:t>Paso 4: Levantamiento de Datos de Rendimiento</a:t>
            </a:r>
          </a:p>
        </p:txBody>
      </p:sp>
      <p:sp>
        <p:nvSpPr>
          <p:cNvPr id="21508" name="Text Box 15" descr="Levantar y organizar datos primarios (ej.., encuestas, entrevistas, grupos focales, formulario de admisión). &#10;Investigar fuentes secundarias.&#10;Levantar los datos que realmente se necesitan únicamente.&#10;Los datos se reportan en el Informe Técnico de Avance (ITA) y el Anexo A – Formulario de Reporte de Datos.&#10;&#10;"/>
          <p:cNvSpPr txBox="1">
            <a:spLocks noChangeArrowheads="1"/>
          </p:cNvSpPr>
          <p:nvPr/>
        </p:nvSpPr>
        <p:spPr bwMode="auto">
          <a:xfrm>
            <a:off x="725214" y="1403771"/>
            <a:ext cx="883026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marL="457200" indent="-457200" eaLnBrk="1" hangingPunct="1">
              <a:spcBef>
                <a:spcPct val="50000"/>
              </a:spcBef>
              <a:buSzTx/>
            </a:pPr>
            <a:r>
              <a:rPr lang="es-ES_tradnl" altLang="en-US" sz="2800" b="0" dirty="0">
                <a:solidFill>
                  <a:schemeClr val="tx1"/>
                </a:solidFill>
                <a:latin typeface="+mn-lt"/>
                <a:cs typeface="Times New Roman" pitchFamily="18" charset="0"/>
              </a:rPr>
              <a:t>Levantar y organizar datos primarios (ej.., encuestas, entrevistas, grupos focales, formulario de admisión). </a:t>
            </a:r>
          </a:p>
          <a:p>
            <a:pPr marL="457200" indent="-457200" eaLnBrk="1" hangingPunct="1">
              <a:spcBef>
                <a:spcPct val="50000"/>
              </a:spcBef>
              <a:buSzTx/>
            </a:pPr>
            <a:r>
              <a:rPr lang="es-ES_tradnl" altLang="en-US" sz="2800" b="0" dirty="0">
                <a:solidFill>
                  <a:schemeClr val="tx1"/>
                </a:solidFill>
                <a:latin typeface="+mn-lt"/>
                <a:cs typeface="Times New Roman" pitchFamily="18" charset="0"/>
              </a:rPr>
              <a:t>Investigar fuentes secundarias.</a:t>
            </a:r>
          </a:p>
          <a:p>
            <a:pPr marL="457200" indent="-457200" eaLnBrk="1" hangingPunct="1">
              <a:spcBef>
                <a:spcPct val="50000"/>
              </a:spcBef>
              <a:buSzTx/>
            </a:pPr>
            <a:r>
              <a:rPr lang="es-ES_tradnl" altLang="en-US" sz="2800" b="0" dirty="0">
                <a:solidFill>
                  <a:schemeClr val="tx1"/>
                </a:solidFill>
                <a:latin typeface="+mn-lt"/>
                <a:cs typeface="Times New Roman" pitchFamily="18" charset="0"/>
              </a:rPr>
              <a:t>Levantar los datos que realmente se necesitan únicamente.</a:t>
            </a:r>
          </a:p>
          <a:p>
            <a:pPr marL="457200" indent="-457200" eaLnBrk="1" hangingPunct="1">
              <a:spcBef>
                <a:spcPct val="50000"/>
              </a:spcBef>
              <a:buSzTx/>
            </a:pPr>
            <a:r>
              <a:rPr lang="es-ES_tradnl" altLang="en-US" sz="2800" b="0" dirty="0">
                <a:solidFill>
                  <a:schemeClr val="tx1"/>
                </a:solidFill>
                <a:latin typeface="+mn-lt"/>
                <a:cs typeface="Times New Roman" pitchFamily="18" charset="0"/>
              </a:rPr>
              <a:t>Los datos se reportan en el Informe Técnico de Avance (ITA) y el Anexo A – Formulario de Reporte de Datos.</a:t>
            </a:r>
          </a:p>
          <a:p>
            <a:pPr marL="457200" indent="-457200" eaLnBrk="1" hangingPunct="1">
              <a:spcBef>
                <a:spcPct val="50000"/>
              </a:spcBef>
              <a:buSzTx/>
            </a:pPr>
            <a:endParaRPr lang="es-ES_tradnl" altLang="en-US" sz="2800" b="0" dirty="0">
              <a:solidFill>
                <a:schemeClr val="tx1"/>
              </a:solidFill>
              <a:latin typeface="Tahoma" pitchFamily="34" charset="0"/>
              <a:cs typeface="Times New Roman" pitchFamily="18" charset="0"/>
            </a:endParaRPr>
          </a:p>
          <a:p>
            <a:pPr algn="ctr" eaLnBrk="1" hangingPunct="1">
              <a:spcBef>
                <a:spcPct val="50000"/>
              </a:spcBef>
              <a:buSzTx/>
            </a:pPr>
            <a:endParaRPr lang="es-ES_tradnl" altLang="en-US" sz="2800" dirty="0">
              <a:solidFill>
                <a:schemeClr val="tx1"/>
              </a:solidFill>
              <a:latin typeface="Tahoma" pitchFamily="34" charset="0"/>
              <a:cs typeface="Times New Roman" pitchFamily="18" charset="0"/>
            </a:endParaRPr>
          </a:p>
        </p:txBody>
      </p:sp>
      <p:pic>
        <p:nvPicPr>
          <p:cNvPr id="6" name="Picture 2" descr="Imagen genérica que representa el levantamiento de datos.">
            <a:extLst>
              <a:ext uri="{FF2B5EF4-FFF2-40B4-BE49-F238E27FC236}">
                <a16:creationId xmlns:a16="http://schemas.microsoft.com/office/drawing/2014/main" id="{C020D39C-F99A-458F-8E19-06939C149F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08376" y="1140881"/>
            <a:ext cx="3098864" cy="30988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ie de página de la OCFT ">
            <a:extLst>
              <a:ext uri="{FF2B5EF4-FFF2-40B4-BE49-F238E27FC236}">
                <a16:creationId xmlns:a16="http://schemas.microsoft.com/office/drawing/2014/main" id="{5616A1FB-B269-44D4-94C7-14A45D8925A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5240" y="6331452"/>
            <a:ext cx="12192000" cy="504455"/>
          </a:xfrm>
          <a:prstGeom prst="rect">
            <a:avLst/>
          </a:prstGeom>
        </p:spPr>
      </p:pic>
    </p:spTree>
    <p:extLst>
      <p:ext uri="{BB962C8B-B14F-4D97-AF65-F5344CB8AC3E}">
        <p14:creationId xmlns:p14="http://schemas.microsoft.com/office/powerpoint/2010/main" val="1029018737"/>
      </p:ext>
    </p:extLst>
  </p:cSld>
  <p:clrMapOvr>
    <a:masterClrMapping/>
  </p:clrMapOvr>
  <p:transition advTm="6962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 Serie de Cursos de Capacitación para el Monitoreo y la Evaluación">
            <a:extLst>
              <a:ext uri="{FF2B5EF4-FFF2-40B4-BE49-F238E27FC236}">
                <a16:creationId xmlns:a16="http://schemas.microsoft.com/office/drawing/2014/main" id="{877DC4DB-6A04-41E9-90AB-0B6B3FAE46F3}"/>
              </a:ext>
            </a:extLst>
          </p:cNvPr>
          <p:cNvSpPr>
            <a:spLocks noGrp="1"/>
          </p:cNvSpPr>
          <p:nvPr>
            <p:ph type="title"/>
          </p:nvPr>
        </p:nvSpPr>
        <p:spPr>
          <a:xfrm>
            <a:off x="168991" y="-13251"/>
            <a:ext cx="10977229" cy="1209180"/>
          </a:xfrm>
        </p:spPr>
        <p:txBody>
          <a:bodyPr>
            <a:normAutofit fontScale="90000"/>
          </a:bodyPr>
          <a:lstStyle/>
          <a:p>
            <a:r>
              <a:rPr lang="es-ES_tradnl" dirty="0"/>
              <a:t>Serie de Cursos de Capacitación para el Monitoreo y la Evaluación</a:t>
            </a:r>
          </a:p>
        </p:txBody>
      </p:sp>
      <p:sp>
        <p:nvSpPr>
          <p:cNvPr id="4" name="TextBox 3" descr="Seis Cursos&#10;">
            <a:extLst>
              <a:ext uri="{FF2B5EF4-FFF2-40B4-BE49-F238E27FC236}">
                <a16:creationId xmlns:a16="http://schemas.microsoft.com/office/drawing/2014/main" id="{6D410631-1F0C-411F-BC54-128C59FD33B3}"/>
              </a:ext>
            </a:extLst>
          </p:cNvPr>
          <p:cNvSpPr txBox="1"/>
          <p:nvPr/>
        </p:nvSpPr>
        <p:spPr>
          <a:xfrm>
            <a:off x="198377" y="1117869"/>
            <a:ext cx="1833002" cy="523220"/>
          </a:xfrm>
          <a:prstGeom prst="rect">
            <a:avLst/>
          </a:prstGeom>
          <a:noFill/>
        </p:spPr>
        <p:txBody>
          <a:bodyPr wrap="none" rtlCol="0">
            <a:spAutoFit/>
          </a:bodyPr>
          <a:lstStyle/>
          <a:p>
            <a:r>
              <a:rPr lang="es-ES_tradnl" sz="2800" b="1" dirty="0"/>
              <a:t>Seis Cursos</a:t>
            </a:r>
          </a:p>
        </p:txBody>
      </p:sp>
      <p:sp>
        <p:nvSpPr>
          <p:cNvPr id="6" name="Content Placeholder 2" descr="Introducción a la  Gerencia Basada en Resultados&#10;">
            <a:extLst>
              <a:ext uri="{FF2B5EF4-FFF2-40B4-BE49-F238E27FC236}">
                <a16:creationId xmlns:a16="http://schemas.microsoft.com/office/drawing/2014/main" id="{ECF6870B-70E6-46BC-9D1C-93F474E4D55B}"/>
              </a:ext>
            </a:extLst>
          </p:cNvPr>
          <p:cNvSpPr>
            <a:spLocks noGrp="1"/>
          </p:cNvSpPr>
          <p:nvPr>
            <p:ph idx="1"/>
          </p:nvPr>
        </p:nvSpPr>
        <p:spPr>
          <a:xfrm>
            <a:off x="124456" y="1675009"/>
            <a:ext cx="1906923" cy="1148201"/>
          </a:xfrm>
          <a:solidFill>
            <a:schemeClr val="bg1">
              <a:lumMod val="85000"/>
            </a:schemeClr>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s-ES_tradnl" sz="1800" b="1" dirty="0"/>
              <a:t>Introducción a la  Gerencia Basada en Resultados</a:t>
            </a:r>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Content Placeholder 2" descr="Diseñando Marcos de Resultados&#10;">
            <a:extLst>
              <a:ext uri="{FF2B5EF4-FFF2-40B4-BE49-F238E27FC236}">
                <a16:creationId xmlns:a16="http://schemas.microsoft.com/office/drawing/2014/main" id="{2DF49A48-6360-4DF6-8C3B-B66F55F5E917}"/>
              </a:ext>
            </a:extLst>
          </p:cNvPr>
          <p:cNvSpPr txBox="1">
            <a:spLocks/>
          </p:cNvSpPr>
          <p:nvPr/>
        </p:nvSpPr>
        <p:spPr>
          <a:xfrm>
            <a:off x="2427111" y="2183561"/>
            <a:ext cx="1494493" cy="92295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s-ES_tradnl" sz="1800" dirty="0"/>
              <a:t>2. </a:t>
            </a:r>
            <a:r>
              <a:rPr lang="es-ES_tradnl" sz="1800" dirty="0">
                <a:effectLst/>
                <a:ea typeface="Calibri" panose="020F0502020204030204" pitchFamily="34" charset="0"/>
              </a:rPr>
              <a:t>Diseñando Marcos de </a:t>
            </a:r>
            <a:r>
              <a:rPr lang="es-ES_tradnl" sz="1800" dirty="0">
                <a:ea typeface="Calibri" panose="020F0502020204030204" pitchFamily="34" charset="0"/>
              </a:rPr>
              <a:t>Resultados</a:t>
            </a:r>
            <a:endParaRPr lang="es-ES_tradnl" sz="1800" dirty="0">
              <a:effectLst/>
              <a:ea typeface="Calibri" panose="020F0502020204030204" pitchFamily="34" charset="0"/>
            </a:endParaRPr>
          </a:p>
          <a:p>
            <a:pPr marL="0" indent="0" algn="ctr">
              <a:spcBef>
                <a:spcPts val="0"/>
              </a:spcBef>
              <a:buNone/>
            </a:pPr>
            <a:endParaRPr lang="es-ES_tradnl" sz="1800"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ontent Placeholder 2" descr="Diseñando y Definiendo Indicadores de Desempeño&#10;">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3. </a:t>
            </a:r>
            <a:r>
              <a:rPr lang="es-ES_tradnl" sz="1800" dirty="0">
                <a:effectLst/>
                <a:ea typeface="Calibri" panose="020F0502020204030204" pitchFamily="34" charset="0"/>
              </a:rPr>
              <a:t>Diseñando y </a:t>
            </a:r>
            <a:r>
              <a:rPr lang="es-ES_tradnl" sz="1800" dirty="0">
                <a:ea typeface="Calibri" panose="020F0502020204030204" pitchFamily="34" charset="0"/>
              </a:rPr>
              <a:t>Definiendo Indicadores de Desempeño</a:t>
            </a:r>
            <a:endParaRPr lang="es-ES_tradnl" sz="1800" dirty="0">
              <a:effectLst/>
              <a:ea typeface="Calibri" panose="020F0502020204030204" pitchFamily="34" charset="0"/>
            </a:endParaRPr>
          </a:p>
          <a:p>
            <a:pPr marL="0" indent="0" algn="ctr">
              <a:buNone/>
            </a:pPr>
            <a:r>
              <a:rPr lang="es-ES_tradnl" sz="1800"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Content Placeholder 2" descr="Elaborando Instrumentos para el Levantamiento de Datos&#10;">
            <a:extLst>
              <a:ext uri="{FF2B5EF4-FFF2-40B4-BE49-F238E27FC236}">
                <a16:creationId xmlns:a16="http://schemas.microsoft.com/office/drawing/2014/main" id="{CDF6F01E-44A2-40E0-8868-AE291630CDA8}"/>
              </a:ext>
            </a:extLst>
          </p:cNvPr>
          <p:cNvSpPr txBox="1">
            <a:spLocks/>
          </p:cNvSpPr>
          <p:nvPr/>
        </p:nvSpPr>
        <p:spPr>
          <a:xfrm>
            <a:off x="6381315" y="3440712"/>
            <a:ext cx="1605698" cy="132556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4. </a:t>
            </a:r>
            <a:r>
              <a:rPr lang="es-ES_tradnl" sz="1800" dirty="0">
                <a:effectLst/>
                <a:ea typeface="Calibri" panose="020F0502020204030204" pitchFamily="34" charset="0"/>
              </a:rPr>
              <a:t>Elaborando Instrumentos para el Levantamiento de Datos</a:t>
            </a:r>
          </a:p>
          <a:p>
            <a:pPr marL="0" indent="0" algn="ctr">
              <a:buNone/>
            </a:pPr>
            <a:r>
              <a:rPr lang="es-ES_tradnl"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76654" y="4098769"/>
            <a:ext cx="368712"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Content Placeholder 2" descr="Estableciendo Valores para la Línea de Base y Objetivos para los Indicadores&#10;">
            <a:extLst>
              <a:ext uri="{FF2B5EF4-FFF2-40B4-BE49-F238E27FC236}">
                <a16:creationId xmlns:a16="http://schemas.microsoft.com/office/drawing/2014/main" id="{A321574B-DAE1-4FCC-A275-402563E93D02}"/>
              </a:ext>
            </a:extLst>
          </p:cNvPr>
          <p:cNvSpPr txBox="1">
            <a:spLocks/>
          </p:cNvSpPr>
          <p:nvPr/>
        </p:nvSpPr>
        <p:spPr>
          <a:xfrm>
            <a:off x="8280174" y="3945588"/>
            <a:ext cx="1631789" cy="1620822"/>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5. </a:t>
            </a:r>
            <a:r>
              <a:rPr lang="es-ES_tradnl" sz="1800" dirty="0">
                <a:effectLst/>
                <a:ea typeface="Calibri" panose="020F0502020204030204" pitchFamily="34" charset="0"/>
              </a:rPr>
              <a:t>Estableciendo Valores para la Línea de Base y Objetivos para los Indicadores</a:t>
            </a:r>
          </a:p>
          <a:p>
            <a:pPr marL="0" indent="0" algn="ctr">
              <a:buNone/>
            </a:pPr>
            <a:r>
              <a:rPr lang="es-ES_tradnl" sz="1800"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911964"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ontent Placeholder 2" descr="Uso de Datos para Mejorar la Implementación de los Proyectos&#10;">
            <a:extLst>
              <a:ext uri="{FF2B5EF4-FFF2-40B4-BE49-F238E27FC236}">
                <a16:creationId xmlns:a16="http://schemas.microsoft.com/office/drawing/2014/main" id="{6F3DD347-2F55-4D87-BF63-9F3DFBD27493}"/>
              </a:ext>
            </a:extLst>
          </p:cNvPr>
          <p:cNvSpPr txBox="1">
            <a:spLocks/>
          </p:cNvSpPr>
          <p:nvPr/>
        </p:nvSpPr>
        <p:spPr>
          <a:xfrm>
            <a:off x="10291254" y="5043034"/>
            <a:ext cx="1813116" cy="103772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6. </a:t>
            </a:r>
            <a:r>
              <a:rPr lang="es-ES_tradnl" sz="1800" dirty="0">
                <a:effectLst/>
                <a:ea typeface="Calibri" panose="020F0502020204030204" pitchFamily="34" charset="0"/>
              </a:rPr>
              <a:t>Uso de Datos para </a:t>
            </a:r>
            <a:r>
              <a:rPr lang="es-ES_tradnl" sz="1800" dirty="0">
                <a:ea typeface="Calibri" panose="020F0502020204030204" pitchFamily="34" charset="0"/>
              </a:rPr>
              <a:t>M</a:t>
            </a:r>
            <a:r>
              <a:rPr lang="es-ES_tradnl" sz="1800" dirty="0">
                <a:effectLst/>
                <a:ea typeface="Calibri" panose="020F0502020204030204" pitchFamily="34" charset="0"/>
              </a:rPr>
              <a:t>ejorar la Implementación de los Proyectos</a:t>
            </a:r>
          </a:p>
          <a:p>
            <a:pPr marL="0" indent="0" algn="ctr">
              <a:buNone/>
            </a:pPr>
            <a:r>
              <a:rPr lang="es-ES_tradnl" sz="1800" dirty="0"/>
              <a:t> </a:t>
            </a:r>
          </a:p>
        </p:txBody>
      </p:sp>
      <p:sp>
        <p:nvSpPr>
          <p:cNvPr id="2" name="Footer Placeholder 1">
            <a:extLst>
              <a:ext uri="{FF2B5EF4-FFF2-40B4-BE49-F238E27FC236}">
                <a16:creationId xmlns:a16="http://schemas.microsoft.com/office/drawing/2014/main" id="{643C04A3-C432-47D3-AF09-63F31A740E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81209221"/>
      </p:ext>
    </p:extLst>
  </p:cSld>
  <p:clrMapOvr>
    <a:masterClrMapping/>
  </p:clrMapOvr>
  <mc:AlternateContent xmlns:mc="http://schemas.openxmlformats.org/markup-compatibility/2006" xmlns:p14="http://schemas.microsoft.com/office/powerpoint/2010/main">
    <mc:Choice Requires="p14">
      <p:transition spd="slow" p14:dur="2000" advTm="75428"/>
    </mc:Choice>
    <mc:Fallback xmlns="">
      <p:transition spd="slow" advTm="754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descr="Diapositiva 20: Paso 5: Análisis de Datos de Desempeño&#10;&#10;"/>
          <p:cNvSpPr>
            <a:spLocks noGrp="1" noChangeArrowheads="1"/>
          </p:cNvSpPr>
          <p:nvPr>
            <p:ph type="title"/>
          </p:nvPr>
        </p:nvSpPr>
        <p:spPr>
          <a:xfrm>
            <a:off x="430834" y="290696"/>
            <a:ext cx="9479280" cy="1066800"/>
          </a:xfrm>
        </p:spPr>
        <p:txBody>
          <a:bodyPr vert="horz" lIns="91440" tIns="45720" rIns="91440" bIns="45720" rtlCol="0" anchor="ctr">
            <a:normAutofit/>
          </a:bodyPr>
          <a:lstStyle/>
          <a:p>
            <a:r>
              <a:rPr lang="es-ES_tradnl" altLang="en-US" dirty="0"/>
              <a:t>Paso 5: Análisis de Datos de Desempeño</a:t>
            </a:r>
          </a:p>
        </p:txBody>
      </p:sp>
      <p:sp>
        <p:nvSpPr>
          <p:cNvPr id="22530" name="Rectangle 3" descr="El análisis de los datos de desempeño debería aclarar tres preguntas iniciales:&#10;¿Cuál es el nivel de rendimiento?&#10;¿Cómo se compara el desempeño a las expectativas? &#10;¿Por qué el desempeño no cumple o supera las expectativas?&#10;"/>
          <p:cNvSpPr>
            <a:spLocks noGrp="1" noChangeArrowheads="1"/>
          </p:cNvSpPr>
          <p:nvPr>
            <p:ph idx="1"/>
          </p:nvPr>
        </p:nvSpPr>
        <p:spPr>
          <a:xfrm>
            <a:off x="451313" y="1048917"/>
            <a:ext cx="8205750" cy="2692654"/>
          </a:xfrm>
        </p:spPr>
        <p:txBody>
          <a:bodyPr>
            <a:noAutofit/>
          </a:bodyPr>
          <a:lstStyle/>
          <a:p>
            <a:pPr marL="0" indent="0" eaLnBrk="1" hangingPunct="1">
              <a:buNone/>
            </a:pPr>
            <a:endParaRPr lang="es-ES_tradnl" altLang="en-US" sz="900" dirty="0">
              <a:solidFill>
                <a:srgbClr val="000000"/>
              </a:solidFill>
              <a:ea typeface="ＭＳ Ｐゴシック" pitchFamily="34" charset="-128"/>
            </a:endParaRPr>
          </a:p>
          <a:p>
            <a:pPr marL="0" indent="0" eaLnBrk="1" hangingPunct="1">
              <a:buNone/>
            </a:pPr>
            <a:r>
              <a:rPr lang="es-ES_tradnl" altLang="en-US" dirty="0">
                <a:solidFill>
                  <a:srgbClr val="000000"/>
                </a:solidFill>
                <a:ea typeface="ＭＳ Ｐゴシック" pitchFamily="34" charset="-128"/>
              </a:rPr>
              <a:t>El análisis de los datos de desempeño debería aclarar tres preguntas iniciales:</a:t>
            </a:r>
          </a:p>
          <a:p>
            <a:pPr lvl="1" eaLnBrk="1" hangingPunct="1"/>
            <a:r>
              <a:rPr lang="es-ES_tradnl" altLang="en-US" dirty="0">
                <a:solidFill>
                  <a:srgbClr val="000000"/>
                </a:solidFill>
                <a:ea typeface="ＭＳ Ｐゴシック" pitchFamily="34" charset="-128"/>
              </a:rPr>
              <a:t>¿Cuál es el nivel de rendimiento?</a:t>
            </a:r>
          </a:p>
          <a:p>
            <a:pPr lvl="1" eaLnBrk="1" hangingPunct="1"/>
            <a:r>
              <a:rPr lang="es-ES_tradnl" altLang="en-US" dirty="0">
                <a:solidFill>
                  <a:srgbClr val="000000"/>
                </a:solidFill>
                <a:ea typeface="ＭＳ Ｐゴシック" pitchFamily="34" charset="-128"/>
              </a:rPr>
              <a:t>¿Cómo se compara el desempeño a las expectativas? </a:t>
            </a:r>
          </a:p>
          <a:p>
            <a:pPr lvl="1" eaLnBrk="1" hangingPunct="1"/>
            <a:r>
              <a:rPr lang="es-ES_tradnl" altLang="en-US" dirty="0">
                <a:solidFill>
                  <a:srgbClr val="000000"/>
                </a:solidFill>
                <a:ea typeface="ＭＳ Ｐゴシック" pitchFamily="34" charset="-128"/>
              </a:rPr>
              <a:t>¿Por qué el desempeño no cumple o supera las expectativas?</a:t>
            </a:r>
          </a:p>
        </p:txBody>
      </p:sp>
      <p:grpSp>
        <p:nvGrpSpPr>
          <p:cNvPr id="7" name="Group 14" descr="Diagrama de líneas que compara el desempeño contra la línea de base y los objetivos fijados en un periodo de tres años.&#10;&#10;">
            <a:extLst>
              <a:ext uri="{FF2B5EF4-FFF2-40B4-BE49-F238E27FC236}">
                <a16:creationId xmlns:a16="http://schemas.microsoft.com/office/drawing/2014/main" id="{846313B1-EC9A-4444-B1AC-29303194C8ED}"/>
              </a:ext>
            </a:extLst>
          </p:cNvPr>
          <p:cNvGrpSpPr>
            <a:grpSpLocks/>
          </p:cNvGrpSpPr>
          <p:nvPr/>
        </p:nvGrpSpPr>
        <p:grpSpPr bwMode="auto">
          <a:xfrm>
            <a:off x="8332470" y="1463039"/>
            <a:ext cx="3749040" cy="2061931"/>
            <a:chOff x="1872" y="1104"/>
            <a:chExt cx="3696" cy="3329"/>
          </a:xfrm>
        </p:grpSpPr>
        <p:sp>
          <p:nvSpPr>
            <p:cNvPr id="8" name="Freeform 6">
              <a:extLst>
                <a:ext uri="{FF2B5EF4-FFF2-40B4-BE49-F238E27FC236}">
                  <a16:creationId xmlns:a16="http://schemas.microsoft.com/office/drawing/2014/main" id="{A5D157F0-DA46-404F-BE7F-30FBB1A8D91F}"/>
                </a:ext>
              </a:extLst>
            </p:cNvPr>
            <p:cNvSpPr>
              <a:spLocks/>
            </p:cNvSpPr>
            <p:nvPr/>
          </p:nvSpPr>
          <p:spPr bwMode="auto">
            <a:xfrm>
              <a:off x="2240" y="1552"/>
              <a:ext cx="2992" cy="2048"/>
            </a:xfrm>
            <a:custGeom>
              <a:avLst/>
              <a:gdLst>
                <a:gd name="T0" fmla="*/ 0 w 2992"/>
                <a:gd name="T1" fmla="*/ 0 h 2048"/>
                <a:gd name="T2" fmla="*/ 0 w 2992"/>
                <a:gd name="T3" fmla="*/ 2048 h 2048"/>
                <a:gd name="T4" fmla="*/ 2992 w 2992"/>
                <a:gd name="T5" fmla="*/ 2048 h 2048"/>
                <a:gd name="T6" fmla="*/ 0 60000 65536"/>
                <a:gd name="T7" fmla="*/ 0 60000 65536"/>
                <a:gd name="T8" fmla="*/ 0 60000 65536"/>
                <a:gd name="T9" fmla="*/ 0 w 2992"/>
                <a:gd name="T10" fmla="*/ 0 h 2048"/>
                <a:gd name="T11" fmla="*/ 2992 w 2992"/>
                <a:gd name="T12" fmla="*/ 2048 h 2048"/>
              </a:gdLst>
              <a:ahLst/>
              <a:cxnLst>
                <a:cxn ang="T6">
                  <a:pos x="T0" y="T1"/>
                </a:cxn>
                <a:cxn ang="T7">
                  <a:pos x="T2" y="T3"/>
                </a:cxn>
                <a:cxn ang="T8">
                  <a:pos x="T4" y="T5"/>
                </a:cxn>
              </a:cxnLst>
              <a:rect l="T9" t="T10" r="T11" b="T12"/>
              <a:pathLst>
                <a:path w="2992" h="2048">
                  <a:moveTo>
                    <a:pt x="0" y="0"/>
                  </a:moveTo>
                  <a:lnTo>
                    <a:pt x="0" y="2048"/>
                  </a:lnTo>
                  <a:lnTo>
                    <a:pt x="2992" y="2048"/>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s-CO" sz="1400" dirty="0"/>
            </a:p>
          </p:txBody>
        </p:sp>
        <p:sp>
          <p:nvSpPr>
            <p:cNvPr id="9" name="Freeform 7">
              <a:extLst>
                <a:ext uri="{FF2B5EF4-FFF2-40B4-BE49-F238E27FC236}">
                  <a16:creationId xmlns:a16="http://schemas.microsoft.com/office/drawing/2014/main" id="{8EEF1908-4B39-4072-824F-8AD82610E86F}"/>
                </a:ext>
              </a:extLst>
            </p:cNvPr>
            <p:cNvSpPr>
              <a:spLocks/>
            </p:cNvSpPr>
            <p:nvPr/>
          </p:nvSpPr>
          <p:spPr bwMode="auto">
            <a:xfrm>
              <a:off x="2320" y="1775"/>
              <a:ext cx="2784" cy="1416"/>
            </a:xfrm>
            <a:custGeom>
              <a:avLst/>
              <a:gdLst>
                <a:gd name="T0" fmla="*/ 0 w 2784"/>
                <a:gd name="T1" fmla="*/ 1416 h 1416"/>
                <a:gd name="T2" fmla="*/ 1032 w 2784"/>
                <a:gd name="T3" fmla="*/ 1360 h 1416"/>
                <a:gd name="T4" fmla="*/ 1840 w 2784"/>
                <a:gd name="T5" fmla="*/ 872 h 1416"/>
                <a:gd name="T6" fmla="*/ 2784 w 2784"/>
                <a:gd name="T7" fmla="*/ 0 h 1416"/>
                <a:gd name="T8" fmla="*/ 0 60000 65536"/>
                <a:gd name="T9" fmla="*/ 0 60000 65536"/>
                <a:gd name="T10" fmla="*/ 0 60000 65536"/>
                <a:gd name="T11" fmla="*/ 0 60000 65536"/>
                <a:gd name="T12" fmla="*/ 0 w 2784"/>
                <a:gd name="T13" fmla="*/ 0 h 1416"/>
                <a:gd name="T14" fmla="*/ 2784 w 2784"/>
                <a:gd name="T15" fmla="*/ 1416 h 1416"/>
              </a:gdLst>
              <a:ahLst/>
              <a:cxnLst>
                <a:cxn ang="T8">
                  <a:pos x="T0" y="T1"/>
                </a:cxn>
                <a:cxn ang="T9">
                  <a:pos x="T2" y="T3"/>
                </a:cxn>
                <a:cxn ang="T10">
                  <a:pos x="T4" y="T5"/>
                </a:cxn>
                <a:cxn ang="T11">
                  <a:pos x="T6" y="T7"/>
                </a:cxn>
              </a:cxnLst>
              <a:rect l="T12" t="T13" r="T14" b="T15"/>
              <a:pathLst>
                <a:path w="2784" h="1416">
                  <a:moveTo>
                    <a:pt x="0" y="1416"/>
                  </a:moveTo>
                  <a:lnTo>
                    <a:pt x="1032" y="1360"/>
                  </a:lnTo>
                  <a:lnTo>
                    <a:pt x="1840" y="872"/>
                  </a:lnTo>
                  <a:lnTo>
                    <a:pt x="2784" y="0"/>
                  </a:lnTo>
                </a:path>
              </a:pathLst>
            </a:cu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s-CO" sz="1400" dirty="0"/>
            </a:p>
          </p:txBody>
        </p:sp>
        <p:sp>
          <p:nvSpPr>
            <p:cNvPr id="10" name="Freeform 8">
              <a:extLst>
                <a:ext uri="{FF2B5EF4-FFF2-40B4-BE49-F238E27FC236}">
                  <a16:creationId xmlns:a16="http://schemas.microsoft.com/office/drawing/2014/main" id="{9E238917-C907-40DD-B190-4738D44ED781}"/>
                </a:ext>
              </a:extLst>
            </p:cNvPr>
            <p:cNvSpPr>
              <a:spLocks/>
            </p:cNvSpPr>
            <p:nvPr/>
          </p:nvSpPr>
          <p:spPr bwMode="auto">
            <a:xfrm>
              <a:off x="2216" y="1385"/>
              <a:ext cx="2864" cy="1216"/>
            </a:xfrm>
            <a:custGeom>
              <a:avLst/>
              <a:gdLst>
                <a:gd name="T0" fmla="*/ 0 w 2864"/>
                <a:gd name="T1" fmla="*/ 1216 h 1216"/>
                <a:gd name="T2" fmla="*/ 1040 w 2864"/>
                <a:gd name="T3" fmla="*/ 912 h 1216"/>
                <a:gd name="T4" fmla="*/ 1840 w 2864"/>
                <a:gd name="T5" fmla="*/ 664 h 1216"/>
                <a:gd name="T6" fmla="*/ 2864 w 2864"/>
                <a:gd name="T7" fmla="*/ 0 h 1216"/>
                <a:gd name="T8" fmla="*/ 0 60000 65536"/>
                <a:gd name="T9" fmla="*/ 0 60000 65536"/>
                <a:gd name="T10" fmla="*/ 0 60000 65536"/>
                <a:gd name="T11" fmla="*/ 0 60000 65536"/>
                <a:gd name="T12" fmla="*/ 0 w 2864"/>
                <a:gd name="T13" fmla="*/ 0 h 1216"/>
                <a:gd name="T14" fmla="*/ 2864 w 2864"/>
                <a:gd name="T15" fmla="*/ 1216 h 1216"/>
              </a:gdLst>
              <a:ahLst/>
              <a:cxnLst>
                <a:cxn ang="T8">
                  <a:pos x="T0" y="T1"/>
                </a:cxn>
                <a:cxn ang="T9">
                  <a:pos x="T2" y="T3"/>
                </a:cxn>
                <a:cxn ang="T10">
                  <a:pos x="T4" y="T5"/>
                </a:cxn>
                <a:cxn ang="T11">
                  <a:pos x="T6" y="T7"/>
                </a:cxn>
              </a:cxnLst>
              <a:rect l="T12" t="T13" r="T14" b="T15"/>
              <a:pathLst>
                <a:path w="2864" h="1216">
                  <a:moveTo>
                    <a:pt x="0" y="1216"/>
                  </a:moveTo>
                  <a:lnTo>
                    <a:pt x="1040" y="912"/>
                  </a:lnTo>
                  <a:lnTo>
                    <a:pt x="1840" y="664"/>
                  </a:lnTo>
                  <a:lnTo>
                    <a:pt x="2864" y="0"/>
                  </a:lnTo>
                </a:path>
              </a:pathLst>
            </a:cu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s-CO" sz="1400" dirty="0"/>
            </a:p>
          </p:txBody>
        </p:sp>
        <p:sp>
          <p:nvSpPr>
            <p:cNvPr id="11" name="Text Box 9">
              <a:extLst>
                <a:ext uri="{FF2B5EF4-FFF2-40B4-BE49-F238E27FC236}">
                  <a16:creationId xmlns:a16="http://schemas.microsoft.com/office/drawing/2014/main" id="{1B4E1B8A-18AA-4639-ADC0-3F28299511F9}"/>
                </a:ext>
              </a:extLst>
            </p:cNvPr>
            <p:cNvSpPr txBox="1">
              <a:spLocks noChangeArrowheads="1"/>
            </p:cNvSpPr>
            <p:nvPr/>
          </p:nvSpPr>
          <p:spPr bwMode="auto">
            <a:xfrm>
              <a:off x="3648" y="1104"/>
              <a:ext cx="1281"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CO" altLang="en-US" sz="1600" b="0" dirty="0">
                  <a:solidFill>
                    <a:schemeClr val="tx1"/>
                  </a:solidFill>
                  <a:latin typeface="Tahoma" pitchFamily="34" charset="0"/>
                  <a:cs typeface="Times New Roman" pitchFamily="18" charset="0"/>
                </a:rPr>
                <a:t>Desempeño</a:t>
              </a:r>
            </a:p>
          </p:txBody>
        </p:sp>
        <p:sp>
          <p:nvSpPr>
            <p:cNvPr id="12" name="Text Box 10">
              <a:extLst>
                <a:ext uri="{FF2B5EF4-FFF2-40B4-BE49-F238E27FC236}">
                  <a16:creationId xmlns:a16="http://schemas.microsoft.com/office/drawing/2014/main" id="{75C7ED85-105B-4B3A-8064-C28DBB4DB560}"/>
                </a:ext>
              </a:extLst>
            </p:cNvPr>
            <p:cNvSpPr txBox="1">
              <a:spLocks noChangeArrowheads="1"/>
            </p:cNvSpPr>
            <p:nvPr/>
          </p:nvSpPr>
          <p:spPr bwMode="auto">
            <a:xfrm>
              <a:off x="3950" y="2953"/>
              <a:ext cx="141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CO" altLang="en-US" sz="1600" b="0" dirty="0">
                  <a:solidFill>
                    <a:schemeClr val="tx1"/>
                  </a:solidFill>
                  <a:latin typeface="Tahoma" pitchFamily="34" charset="0"/>
                  <a:cs typeface="Times New Roman" pitchFamily="18" charset="0"/>
                </a:rPr>
                <a:t>Expectativa</a:t>
              </a:r>
            </a:p>
          </p:txBody>
        </p:sp>
        <p:sp>
          <p:nvSpPr>
            <p:cNvPr id="13" name="Text Box 11">
              <a:extLst>
                <a:ext uri="{FF2B5EF4-FFF2-40B4-BE49-F238E27FC236}">
                  <a16:creationId xmlns:a16="http://schemas.microsoft.com/office/drawing/2014/main" id="{621D3977-2CBE-45C8-AD0E-D4C9A0C92599}"/>
                </a:ext>
              </a:extLst>
            </p:cNvPr>
            <p:cNvSpPr txBox="1">
              <a:spLocks noChangeArrowheads="1"/>
            </p:cNvSpPr>
            <p:nvPr/>
          </p:nvSpPr>
          <p:spPr bwMode="auto">
            <a:xfrm>
              <a:off x="4752" y="3696"/>
              <a:ext cx="816"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CO" altLang="en-US" sz="1800" b="0" dirty="0">
                  <a:solidFill>
                    <a:schemeClr val="tx1"/>
                  </a:solidFill>
                  <a:latin typeface="Tahoma" pitchFamily="34" charset="0"/>
                  <a:cs typeface="Times New Roman" pitchFamily="18" charset="0"/>
                </a:rPr>
                <a:t>Año 3</a:t>
              </a:r>
            </a:p>
          </p:txBody>
        </p:sp>
        <p:sp>
          <p:nvSpPr>
            <p:cNvPr id="14" name="Text Box 12">
              <a:extLst>
                <a:ext uri="{FF2B5EF4-FFF2-40B4-BE49-F238E27FC236}">
                  <a16:creationId xmlns:a16="http://schemas.microsoft.com/office/drawing/2014/main" id="{AEDBD3C3-E9DC-4F9B-9E57-FE0C298E43C2}"/>
                </a:ext>
              </a:extLst>
            </p:cNvPr>
            <p:cNvSpPr txBox="1">
              <a:spLocks noChangeArrowheads="1"/>
            </p:cNvSpPr>
            <p:nvPr/>
          </p:nvSpPr>
          <p:spPr bwMode="auto">
            <a:xfrm>
              <a:off x="1872" y="3744"/>
              <a:ext cx="1014"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s-CO" altLang="en-US" sz="1600" b="0" dirty="0">
                  <a:solidFill>
                    <a:schemeClr val="tx1"/>
                  </a:solidFill>
                  <a:latin typeface="Tahoma" pitchFamily="34" charset="0"/>
                  <a:cs typeface="Times New Roman" pitchFamily="18" charset="0"/>
                </a:rPr>
                <a:t>Línea de Base</a:t>
              </a:r>
            </a:p>
          </p:txBody>
        </p:sp>
      </p:grpSp>
      <p:pic>
        <p:nvPicPr>
          <p:cNvPr id="4" name="Picture 3" descr="Tabla que compara el desempeño del resultado &quot;Prácticas laborales mejoradas entre los actores del sector privado de enfoque&quot; contra la línea de base y los objetivos fijados en un periodo de dos años a través de los siguientes indicadores:&#10;&#10;1) % de actores del sector privado que establecen nuevas políticas sobre los derechos del trabajador.&#10;&#10;2) # de actores del sector privado que mejoran las prácticas laborales (establecen 3 o 5 de las 7 prácticas nuevas).">
            <a:extLst>
              <a:ext uri="{FF2B5EF4-FFF2-40B4-BE49-F238E27FC236}">
                <a16:creationId xmlns:a16="http://schemas.microsoft.com/office/drawing/2014/main" id="{C5E96617-9D23-8628-6038-C15DB59D1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13" y="3738657"/>
            <a:ext cx="9931035" cy="2565887"/>
          </a:xfrm>
          <a:prstGeom prst="rect">
            <a:avLst/>
          </a:prstGeom>
        </p:spPr>
      </p:pic>
      <p:sp>
        <p:nvSpPr>
          <p:cNvPr id="5" name="Footer Placeholder 2">
            <a:extLst>
              <a:ext uri="{FF2B5EF4-FFF2-40B4-BE49-F238E27FC236}">
                <a16:creationId xmlns:a16="http://schemas.microsoft.com/office/drawing/2014/main" id="{6CABA6DD-7299-484C-A418-B7B00730EE4B}"/>
              </a:ext>
            </a:extLst>
          </p:cNvPr>
          <p:cNvSpPr>
            <a:spLocks noGrp="1"/>
          </p:cNvSpPr>
          <p:nvPr>
            <p:ph type="ftr" sz="quarter" idx="11"/>
          </p:nvPr>
        </p:nvSpPr>
        <p:spPr>
          <a:xfrm>
            <a:off x="-34665" y="635962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415903663"/>
      </p:ext>
    </p:extLst>
  </p:cSld>
  <p:clrMapOvr>
    <a:masterClrMapping/>
  </p:clrMapOvr>
  <p:transition advTm="33609"/>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descr="Diapositiva 21: Paso 6:  Tomar Decisiones de Gerencia&#10;&#10;"/>
          <p:cNvSpPr>
            <a:spLocks noGrp="1" noChangeArrowheads="1"/>
          </p:cNvSpPr>
          <p:nvPr>
            <p:ph type="title"/>
          </p:nvPr>
        </p:nvSpPr>
        <p:spPr>
          <a:xfrm>
            <a:off x="500704" y="149454"/>
            <a:ext cx="9418320" cy="1066800"/>
          </a:xfrm>
        </p:spPr>
        <p:txBody>
          <a:bodyPr>
            <a:normAutofit/>
          </a:bodyPr>
          <a:lstStyle/>
          <a:p>
            <a:pPr>
              <a:spcBef>
                <a:spcPct val="50000"/>
              </a:spcBef>
              <a:defRPr/>
            </a:pPr>
            <a:r>
              <a:rPr lang="es-ES_tradnl" altLang="en-US" dirty="0"/>
              <a:t>Paso 6:  Tomar Decisiones de Gerencia</a:t>
            </a:r>
          </a:p>
        </p:txBody>
      </p:sp>
      <p:sp>
        <p:nvSpPr>
          <p:cNvPr id="28675" name="Rectangle 4" descr="El paso final es tomar acción y responder en base a la información.&#10;Considerar ajustes en el transcurso de la implementación:&#10;Actividades del proyecto&#10;Distribución de recursos&#10;Estrategia/Teoría del cambio&#10;Indicadores (si los datos no son confiables, o significativos, etc.)&#10;"/>
          <p:cNvSpPr>
            <a:spLocks noGrp="1" noChangeArrowheads="1"/>
          </p:cNvSpPr>
          <p:nvPr>
            <p:ph idx="1"/>
          </p:nvPr>
        </p:nvSpPr>
        <p:spPr>
          <a:xfrm>
            <a:off x="944879" y="1429205"/>
            <a:ext cx="7023463" cy="5226769"/>
          </a:xfrm>
        </p:spPr>
        <p:txBody>
          <a:bodyPr>
            <a:normAutofit/>
          </a:bodyPr>
          <a:lstStyle/>
          <a:p>
            <a:pPr eaLnBrk="1" hangingPunct="1"/>
            <a:r>
              <a:rPr lang="es-ES_tradnl" altLang="en-US" sz="3200" dirty="0">
                <a:solidFill>
                  <a:srgbClr val="000000"/>
                </a:solidFill>
                <a:ea typeface="ＭＳ Ｐゴシック" pitchFamily="34" charset="-128"/>
              </a:rPr>
              <a:t>El paso final es tomar acción y responder en base a la información.</a:t>
            </a:r>
          </a:p>
          <a:p>
            <a:pPr eaLnBrk="1" hangingPunct="1"/>
            <a:r>
              <a:rPr lang="es-ES_tradnl" altLang="en-US" sz="3200" dirty="0">
                <a:solidFill>
                  <a:srgbClr val="000000"/>
                </a:solidFill>
                <a:ea typeface="ＭＳ Ｐゴシック" pitchFamily="34" charset="-128"/>
              </a:rPr>
              <a:t>Considerar ajustes en el transcurso de la implementación:</a:t>
            </a:r>
          </a:p>
          <a:p>
            <a:pPr lvl="1"/>
            <a:r>
              <a:rPr lang="es-ES_tradnl" altLang="en-US" sz="2800" dirty="0">
                <a:solidFill>
                  <a:srgbClr val="000000"/>
                </a:solidFill>
                <a:ea typeface="ＭＳ Ｐゴシック" pitchFamily="34" charset="-128"/>
              </a:rPr>
              <a:t>Actividades del proyecto</a:t>
            </a:r>
          </a:p>
          <a:p>
            <a:pPr lvl="1"/>
            <a:r>
              <a:rPr lang="es-ES_tradnl" altLang="en-US" sz="2800" dirty="0">
                <a:solidFill>
                  <a:srgbClr val="000000"/>
                </a:solidFill>
                <a:ea typeface="ＭＳ Ｐゴシック" pitchFamily="34" charset="-128"/>
              </a:rPr>
              <a:t>Distribución de recursos</a:t>
            </a:r>
          </a:p>
          <a:p>
            <a:pPr lvl="1"/>
            <a:r>
              <a:rPr lang="es-ES_tradnl" altLang="en-US" sz="2800" dirty="0">
                <a:solidFill>
                  <a:srgbClr val="000000"/>
                </a:solidFill>
                <a:ea typeface="ＭＳ Ｐゴシック" pitchFamily="34" charset="-128"/>
              </a:rPr>
              <a:t>Estrategia/Teoría del cambio</a:t>
            </a:r>
          </a:p>
          <a:p>
            <a:pPr lvl="1"/>
            <a:r>
              <a:rPr lang="es-ES_tradnl" altLang="en-US" sz="2800" dirty="0">
                <a:solidFill>
                  <a:srgbClr val="000000"/>
                </a:solidFill>
                <a:ea typeface="ＭＳ Ｐゴシック" pitchFamily="34" charset="-128"/>
              </a:rPr>
              <a:t>Indicadores (si los datos no son confiables, o significativos, etc.)</a:t>
            </a:r>
          </a:p>
        </p:txBody>
      </p:sp>
      <p:pic>
        <p:nvPicPr>
          <p:cNvPr id="6" name="Picture 5">
            <a:extLst>
              <a:ext uri="{FF2B5EF4-FFF2-40B4-BE49-F238E27FC236}">
                <a16:creationId xmlns:a16="http://schemas.microsoft.com/office/drawing/2014/main" id="{44E981BE-3D38-49E2-9790-D6084FCA58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5336" y="2307009"/>
            <a:ext cx="3920732" cy="2412759"/>
          </a:xfrm>
          <a:prstGeom prst="rect">
            <a:avLst/>
          </a:prstGeom>
        </p:spPr>
      </p:pic>
      <p:sp>
        <p:nvSpPr>
          <p:cNvPr id="5" name="Footer Placeholder 2">
            <a:extLst>
              <a:ext uri="{FF2B5EF4-FFF2-40B4-BE49-F238E27FC236}">
                <a16:creationId xmlns:a16="http://schemas.microsoft.com/office/drawing/2014/main" id="{ADFDCCE9-D18A-422D-9971-9A1639F5D60F}"/>
              </a:ext>
            </a:extLst>
          </p:cNvPr>
          <p:cNvSpPr>
            <a:spLocks noGrp="1"/>
          </p:cNvSpPr>
          <p:nvPr>
            <p:ph type="ftr" sz="quarter" idx="11"/>
          </p:nvPr>
        </p:nvSpPr>
        <p:spPr>
          <a:xfrm>
            <a:off x="-34665" y="635962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105574087"/>
      </p:ext>
    </p:extLst>
  </p:cSld>
  <p:clrMapOvr>
    <a:masterClrMapping/>
  </p:clrMapOvr>
  <p:transition advTm="80142"/>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Diapositiva 22: Empleando el Sistema de RBM&#10;&#10;">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68592" y="485897"/>
            <a:ext cx="11117475" cy="962025"/>
          </a:xfrm>
        </p:spPr>
        <p:txBody>
          <a:bodyPr anchor="t">
            <a:noAutofit/>
          </a:bodyPr>
          <a:lstStyle/>
          <a:p>
            <a:pPr algn="l" eaLnBrk="1" hangingPunct="1"/>
            <a:r>
              <a:rPr lang="es-ES_tradnl" sz="4000" dirty="0"/>
              <a:t>Empleando el Sistema de RBM</a:t>
            </a:r>
            <a:endParaRPr lang="es-ES_tradnl" altLang="en-US" sz="4000" dirty="0"/>
          </a:p>
        </p:txBody>
      </p:sp>
      <p:sp>
        <p:nvSpPr>
          <p:cNvPr id="7" name="Rectangle 3" descr="Usar el Sistema de RBM ayuda a los proyectos a:&#10;Comprender el avance y evaluar los logros&#10;Actualizar las metodologías y actividades basado en la evidencia&#10;Comunicar expectativas y el avance a las partes interesadas y socios.&#10;Agilizar la presentación de informes a ILAB/DOL&#10;">
            <a:extLst>
              <a:ext uri="{FF2B5EF4-FFF2-40B4-BE49-F238E27FC236}">
                <a16:creationId xmlns:a16="http://schemas.microsoft.com/office/drawing/2014/main" id="{2F11A8E0-B018-4682-B399-2E853EF9CBE1}"/>
              </a:ext>
            </a:extLst>
          </p:cNvPr>
          <p:cNvSpPr>
            <a:spLocks noGrp="1" noChangeArrowheads="1"/>
          </p:cNvSpPr>
          <p:nvPr>
            <p:ph sz="quarter" idx="13"/>
          </p:nvPr>
        </p:nvSpPr>
        <p:spPr>
          <a:xfrm>
            <a:off x="801723" y="1476757"/>
            <a:ext cx="10525639" cy="4095535"/>
          </a:xfrm>
        </p:spPr>
        <p:txBody>
          <a:bodyPr>
            <a:normAutofit/>
          </a:bodyPr>
          <a:lstStyle/>
          <a:p>
            <a:pPr marL="0" indent="0">
              <a:lnSpc>
                <a:spcPct val="110000"/>
              </a:lnSpc>
              <a:spcBef>
                <a:spcPct val="0"/>
              </a:spcBef>
              <a:spcAft>
                <a:spcPct val="20000"/>
              </a:spcAft>
              <a:buClr>
                <a:srgbClr val="000066"/>
              </a:buClr>
              <a:buNone/>
            </a:pPr>
            <a:r>
              <a:rPr lang="es-ES_tradnl" altLang="en-US" b="1" dirty="0"/>
              <a:t>Usar el Sistema de RBM ayuda a los proyectos a:</a:t>
            </a:r>
          </a:p>
          <a:p>
            <a:pPr>
              <a:lnSpc>
                <a:spcPct val="110000"/>
              </a:lnSpc>
              <a:spcBef>
                <a:spcPct val="0"/>
              </a:spcBef>
              <a:spcAft>
                <a:spcPct val="20000"/>
              </a:spcAft>
              <a:buClr>
                <a:srgbClr val="000066"/>
              </a:buClr>
            </a:pPr>
            <a:r>
              <a:rPr lang="es-ES_tradnl" altLang="en-US" dirty="0"/>
              <a:t>Comprender el avance y evaluar los logros</a:t>
            </a:r>
          </a:p>
          <a:p>
            <a:pPr>
              <a:lnSpc>
                <a:spcPct val="110000"/>
              </a:lnSpc>
              <a:spcBef>
                <a:spcPct val="0"/>
              </a:spcBef>
              <a:spcAft>
                <a:spcPct val="20000"/>
              </a:spcAft>
              <a:buClr>
                <a:srgbClr val="000066"/>
              </a:buClr>
            </a:pPr>
            <a:r>
              <a:rPr lang="es-ES_tradnl" altLang="en-US" dirty="0"/>
              <a:t>Actualizar las metodologías y actividades basado en la evidencia</a:t>
            </a:r>
          </a:p>
          <a:p>
            <a:pPr>
              <a:lnSpc>
                <a:spcPct val="110000"/>
              </a:lnSpc>
              <a:spcBef>
                <a:spcPct val="0"/>
              </a:spcBef>
              <a:spcAft>
                <a:spcPct val="20000"/>
              </a:spcAft>
              <a:buClr>
                <a:srgbClr val="000066"/>
              </a:buClr>
            </a:pPr>
            <a:r>
              <a:rPr lang="es-ES_tradnl" altLang="en-US" dirty="0"/>
              <a:t>Comunicar expectativas y el avance a las partes interesadas y socios.</a:t>
            </a:r>
          </a:p>
          <a:p>
            <a:pPr>
              <a:lnSpc>
                <a:spcPct val="110000"/>
              </a:lnSpc>
              <a:spcBef>
                <a:spcPct val="0"/>
              </a:spcBef>
              <a:spcAft>
                <a:spcPct val="20000"/>
              </a:spcAft>
              <a:buClr>
                <a:srgbClr val="000066"/>
              </a:buClr>
            </a:pPr>
            <a:r>
              <a:rPr lang="es-ES_tradnl" altLang="en-US" dirty="0"/>
              <a:t>Agilizar la presentación de informes a ILAB/DOL</a:t>
            </a:r>
          </a:p>
        </p:txBody>
      </p:sp>
      <p:sp>
        <p:nvSpPr>
          <p:cNvPr id="2" name="Footer Placeholder 1">
            <a:extLst>
              <a:ext uri="{FF2B5EF4-FFF2-40B4-BE49-F238E27FC236}">
                <a16:creationId xmlns:a16="http://schemas.microsoft.com/office/drawing/2014/main" id="{C4D016AB-7ABB-4733-8D31-52B281E8BFF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624808784"/>
      </p:ext>
    </p:extLst>
  </p:cSld>
  <p:clrMapOvr>
    <a:masterClrMapping/>
  </p:clrMapOvr>
  <mc:AlternateContent xmlns:mc="http://schemas.openxmlformats.org/markup-compatibility/2006" xmlns:p14="http://schemas.microsoft.com/office/powerpoint/2010/main">
    <mc:Choice Requires="p14">
      <p:transition spd="med" p14:dur="700" advTm="63005">
        <p:fade/>
      </p:transition>
    </mc:Choice>
    <mc:Fallback xmlns="">
      <p:transition spd="med" advTm="63005">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iapositiva 23: Introduce la nueva sección de la presentación titulada &quot;Visión General del Plan de Monitoreo y Evaluación Integral (CMEP)&quot;.&#10;&#10;Foto de la izquierda: Una sección del globo terráqueo.&#10;&#10;Foto de la derecha: Un niño cargando un saco de ramas cortadas.&#10;&#10;"/>
          <p:cNvSpPr>
            <a:spLocks noGrp="1"/>
          </p:cNvSpPr>
          <p:nvPr>
            <p:ph type="title"/>
          </p:nvPr>
        </p:nvSpPr>
        <p:spPr>
          <a:xfrm>
            <a:off x="2112308" y="3282734"/>
            <a:ext cx="5938873" cy="1362075"/>
          </a:xfrm>
        </p:spPr>
        <p:txBody>
          <a:bodyPr>
            <a:normAutofit fontScale="90000"/>
          </a:bodyPr>
          <a:lstStyle/>
          <a:p>
            <a:r>
              <a:rPr lang="es-ES_tradnl" dirty="0">
                <a:effectLst/>
                <a:ea typeface="Times New Roman" panose="02020603050405020304" pitchFamily="18" charset="0"/>
              </a:rPr>
              <a:t>Visión General del Plan de Monitoreo y Evaluación Integral (CMEP)</a:t>
            </a:r>
            <a:endParaRPr lang="es-ES_tradnl" sz="6600" dirty="0"/>
          </a:p>
        </p:txBody>
      </p:sp>
      <p:sp>
        <p:nvSpPr>
          <p:cNvPr id="12" name="Slide Number Placeholder 25"/>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s-ES_tradnl" smtClean="0"/>
              <a:pPr eaLnBrk="1" hangingPunct="1">
                <a:spcBef>
                  <a:spcPct val="0"/>
                </a:spcBef>
                <a:buSzTx/>
                <a:buFontTx/>
                <a:buNone/>
                <a:defRPr/>
              </a:pPr>
              <a:t>23</a:t>
            </a:fld>
            <a:endParaRPr lang="es-ES_tradnl" altLang="en-US" sz="1200" dirty="0">
              <a:solidFill>
                <a:srgbClr val="000099"/>
              </a:solidFill>
            </a:endParaRPr>
          </a:p>
        </p:txBody>
      </p:sp>
    </p:spTree>
    <p:extLst>
      <p:ext uri="{BB962C8B-B14F-4D97-AF65-F5344CB8AC3E}">
        <p14:creationId xmlns:p14="http://schemas.microsoft.com/office/powerpoint/2010/main" val="3206526134"/>
      </p:ext>
    </p:extLst>
  </p:cSld>
  <p:clrMapOvr>
    <a:masterClrMapping/>
  </p:clrMapOvr>
  <mc:AlternateContent xmlns:mc="http://schemas.openxmlformats.org/markup-compatibility/2006" xmlns:p14="http://schemas.microsoft.com/office/powerpoint/2010/main">
    <mc:Choice Requires="p14">
      <p:transition spd="med" p14:dur="700" advTm="8601">
        <p:fade/>
      </p:transition>
    </mc:Choice>
    <mc:Fallback xmlns="">
      <p:transition spd="med" advTm="860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Diapositiva 24: ¿Qué es un Plan de Monitoreo y Evaluación Integral (CMEP)?&#10;&#10;">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39290" y="280255"/>
            <a:ext cx="10829623" cy="962025"/>
          </a:xfrm>
        </p:spPr>
        <p:txBody>
          <a:bodyPr anchor="t">
            <a:noAutofit/>
          </a:bodyPr>
          <a:lstStyle/>
          <a:p>
            <a:pPr algn="l" eaLnBrk="1" hangingPunct="1"/>
            <a:r>
              <a:rPr lang="es-ES_tradnl" altLang="en-US" sz="4000" dirty="0"/>
              <a:t>¿</a:t>
            </a:r>
            <a:r>
              <a:rPr lang="es-ES_tradnl" sz="4000" dirty="0"/>
              <a:t>Qué es un </a:t>
            </a:r>
            <a:r>
              <a:rPr lang="es-ES_tradnl" sz="4000" dirty="0">
                <a:effectLst/>
                <a:ea typeface="Times New Roman" panose="02020603050405020304" pitchFamily="18" charset="0"/>
              </a:rPr>
              <a:t>Plan de Monitoreo y Evaluación Integral (CMEP)</a:t>
            </a:r>
            <a:r>
              <a:rPr lang="es-ES_tradnl" sz="4000" dirty="0"/>
              <a:t>?</a:t>
            </a:r>
            <a:endParaRPr lang="es-ES_tradnl" altLang="en-US" sz="4000" dirty="0"/>
          </a:p>
        </p:txBody>
      </p:sp>
      <p:sp>
        <p:nvSpPr>
          <p:cNvPr id="7" name="Rectangle 3" descr="Una herramienta para orientar el seguimiento, evaluación y reporte de los donatarios de ILAB.&#10;Hace parte de las actividades de arranque del Proyecto.&#10;Fomenta la retroalimentación, la rendición de cuentas y el aprendizaje.&#10;Garantiza el consenso entre ILAB/DOL y sus donatarios en cuanto a los resultados y las medidas del proyecto.&#10;Un documento abierto.&#10;">
            <a:extLst>
              <a:ext uri="{FF2B5EF4-FFF2-40B4-BE49-F238E27FC236}">
                <a16:creationId xmlns:a16="http://schemas.microsoft.com/office/drawing/2014/main" id="{2F11A8E0-B018-4682-B399-2E853EF9CBE1}"/>
              </a:ext>
              <a:ext uri="{C183D7F6-B498-43B3-948B-1728B52AA6E4}">
                <adec:decorative xmlns:adec="http://schemas.microsoft.com/office/drawing/2017/decorative" val="0"/>
              </a:ext>
            </a:extLst>
          </p:cNvPr>
          <p:cNvSpPr>
            <a:spLocks noGrp="1" noChangeArrowheads="1"/>
          </p:cNvSpPr>
          <p:nvPr>
            <p:ph sz="quarter" idx="13"/>
          </p:nvPr>
        </p:nvSpPr>
        <p:spPr>
          <a:xfrm>
            <a:off x="639290" y="1971189"/>
            <a:ext cx="11089648" cy="4429611"/>
          </a:xfrm>
        </p:spPr>
        <p:txBody>
          <a:bodyPr>
            <a:normAutofit/>
          </a:bodyPr>
          <a:lstStyle/>
          <a:p>
            <a:pPr>
              <a:buClr>
                <a:srgbClr val="800000"/>
              </a:buClr>
            </a:pPr>
            <a:r>
              <a:rPr lang="es-ES_tradnl" altLang="en-US" sz="3200" dirty="0">
                <a:ea typeface="ＭＳ Ｐゴシック" panose="020B0600070205080204" pitchFamily="34" charset="-128"/>
              </a:rPr>
              <a:t>Una herramienta para orientar el seguimiento, evaluación y reporte de los donatarios de ILAB.</a:t>
            </a:r>
          </a:p>
          <a:p>
            <a:pPr>
              <a:buClr>
                <a:srgbClr val="800000"/>
              </a:buClr>
            </a:pPr>
            <a:r>
              <a:rPr lang="es-ES_tradnl" altLang="en-US" sz="3200" dirty="0">
                <a:ea typeface="ＭＳ Ｐゴシック" panose="020B0600070205080204" pitchFamily="34" charset="-128"/>
              </a:rPr>
              <a:t>Hace parte de las actividades de arranque del Proyecto.</a:t>
            </a:r>
          </a:p>
          <a:p>
            <a:pPr>
              <a:buClr>
                <a:srgbClr val="800000"/>
              </a:buClr>
            </a:pPr>
            <a:r>
              <a:rPr lang="es-ES_tradnl" altLang="en-US" sz="3200" dirty="0">
                <a:ea typeface="ＭＳ Ｐゴシック" panose="020B0600070205080204" pitchFamily="34" charset="-128"/>
              </a:rPr>
              <a:t>Fomenta la retroalimentación, la rendición de cuentas y el aprendizaje.</a:t>
            </a:r>
          </a:p>
          <a:p>
            <a:pPr>
              <a:buClr>
                <a:srgbClr val="800000"/>
              </a:buClr>
            </a:pPr>
            <a:r>
              <a:rPr lang="es-ES_tradnl" altLang="en-US" sz="3200" dirty="0">
                <a:ea typeface="ＭＳ Ｐゴシック" panose="020B0600070205080204" pitchFamily="34" charset="-128"/>
              </a:rPr>
              <a:t>Garantiza el consenso entre ILAB/DOL y sus donatarios en cuanto a los resultados y las medidas del proyecto.</a:t>
            </a:r>
          </a:p>
          <a:p>
            <a:pPr>
              <a:buClr>
                <a:srgbClr val="800000"/>
              </a:buClr>
            </a:pPr>
            <a:r>
              <a:rPr lang="es-ES_tradnl" altLang="en-US" sz="3200" dirty="0">
                <a:ea typeface="ＭＳ Ｐゴシック" panose="020B0600070205080204" pitchFamily="34" charset="-128"/>
              </a:rPr>
              <a:t>Un documento abierto.</a:t>
            </a:r>
          </a:p>
        </p:txBody>
      </p:sp>
      <p:sp>
        <p:nvSpPr>
          <p:cNvPr id="2" name="Footer Placeholder 1">
            <a:extLst>
              <a:ext uri="{FF2B5EF4-FFF2-40B4-BE49-F238E27FC236}">
                <a16:creationId xmlns:a16="http://schemas.microsoft.com/office/drawing/2014/main" id="{C4D016AB-7ABB-4733-8D31-52B281E8BFF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230558304"/>
      </p:ext>
    </p:extLst>
  </p:cSld>
  <p:clrMapOvr>
    <a:masterClrMapping/>
  </p:clrMapOvr>
  <mc:AlternateContent xmlns:mc="http://schemas.openxmlformats.org/markup-compatibility/2006" xmlns:p14="http://schemas.microsoft.com/office/powerpoint/2010/main">
    <mc:Choice Requires="p14">
      <p:transition spd="med" p14:dur="700" advTm="52301">
        <p:fade/>
      </p:transition>
    </mc:Choice>
    <mc:Fallback xmlns="">
      <p:transition spd="med" advTm="5230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Diapositiva 25: ¿Por qué es importante el CMEP? &#10;">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12609" y="485897"/>
            <a:ext cx="11117475" cy="962025"/>
          </a:xfrm>
        </p:spPr>
        <p:txBody>
          <a:bodyPr anchor="t">
            <a:noAutofit/>
          </a:bodyPr>
          <a:lstStyle/>
          <a:p>
            <a:pPr algn="l" eaLnBrk="1" hangingPunct="1"/>
            <a:r>
              <a:rPr lang="es-ES_tradnl" altLang="en-US" sz="4000" dirty="0"/>
              <a:t>¿Por qué es importante el </a:t>
            </a:r>
            <a:r>
              <a:rPr lang="es-ES_tradnl" sz="4000" dirty="0">
                <a:effectLst/>
                <a:ea typeface="Times New Roman" panose="02020603050405020304" pitchFamily="18" charset="0"/>
              </a:rPr>
              <a:t>CMEP</a:t>
            </a:r>
            <a:r>
              <a:rPr lang="es-ES_tradnl" altLang="en-US" sz="4000" dirty="0"/>
              <a:t>? </a:t>
            </a:r>
          </a:p>
        </p:txBody>
      </p:sp>
      <p:sp>
        <p:nvSpPr>
          <p:cNvPr id="9" name="TextBox 8" descr="Es una herramienta que documenta lo que se va a monitorear, y garantiza el levantamiento, análisis y reporte de los datos contra los resultados del proyecto.&#10;&#10;Es una buena práctica reconocida por fomentar la participación de las partes interesadas.&#10;&#10;Es una buena práctica reconocida por contribuir a la identificación de oportunidades de mejora.&#10;">
            <a:extLst>
              <a:ext uri="{FF2B5EF4-FFF2-40B4-BE49-F238E27FC236}">
                <a16:creationId xmlns:a16="http://schemas.microsoft.com/office/drawing/2014/main" id="{17240177-E3CE-4BE4-9263-8FEB28DB3270}"/>
              </a:ext>
            </a:extLst>
          </p:cNvPr>
          <p:cNvSpPr txBox="1"/>
          <p:nvPr/>
        </p:nvSpPr>
        <p:spPr>
          <a:xfrm>
            <a:off x="307924" y="1507659"/>
            <a:ext cx="6550843" cy="4708981"/>
          </a:xfrm>
          <a:prstGeom prst="rect">
            <a:avLst/>
          </a:prstGeom>
          <a:noFill/>
        </p:spPr>
        <p:txBody>
          <a:bodyPr wrap="square" rtlCol="0">
            <a:spAutoFit/>
          </a:bodyPr>
          <a:lstStyle/>
          <a:p>
            <a:pPr marL="285750" indent="-285750">
              <a:buFont typeface="Arial" panose="020B0604020202020204" pitchFamily="34" charset="0"/>
              <a:buChar char="•"/>
              <a:defRPr/>
            </a:pPr>
            <a:r>
              <a:rPr lang="es-ES_tradnl" sz="2800" dirty="0"/>
              <a:t>Es una herramienta que documenta lo que se va a monitorear, y garantiza el levantamiento, análisis y reporte de los datos contra los resultados del proyecto.</a:t>
            </a:r>
          </a:p>
          <a:p>
            <a:pPr marL="285750" indent="-285750">
              <a:buFont typeface="Arial" panose="020B0604020202020204" pitchFamily="34" charset="0"/>
              <a:buChar char="•"/>
              <a:defRPr/>
            </a:pPr>
            <a:endParaRPr lang="es-ES_tradnl" sz="1000" dirty="0"/>
          </a:p>
          <a:p>
            <a:pPr marL="285750" indent="-285750">
              <a:buFont typeface="Arial" panose="020B0604020202020204" pitchFamily="34" charset="0"/>
              <a:buChar char="•"/>
              <a:defRPr/>
            </a:pPr>
            <a:r>
              <a:rPr lang="es-ES_tradnl" sz="2800" dirty="0"/>
              <a:t>Es una buena práctica reconocida por fomentar la participación de las partes interesadas.</a:t>
            </a:r>
          </a:p>
          <a:p>
            <a:pPr marL="285750" indent="-285750">
              <a:buFont typeface="Arial" panose="020B0604020202020204" pitchFamily="34" charset="0"/>
              <a:buChar char="•"/>
              <a:defRPr/>
            </a:pPr>
            <a:endParaRPr lang="es-ES_tradnl" sz="1000" dirty="0"/>
          </a:p>
          <a:p>
            <a:pPr marL="285750" indent="-285750">
              <a:buFont typeface="Arial" panose="020B0604020202020204" pitchFamily="34" charset="0"/>
              <a:buChar char="•"/>
              <a:defRPr/>
            </a:pPr>
            <a:r>
              <a:rPr lang="es-ES_tradnl" sz="2800" dirty="0"/>
              <a:t>Es una buena práctica reconocida por contribuir a la identificación de oportunidades de mejora.</a:t>
            </a:r>
          </a:p>
        </p:txBody>
      </p:sp>
      <p:pic>
        <p:nvPicPr>
          <p:cNvPr id="11" name="Picture 10" descr="Imagen de dos cabezas compartiendo ideas que representa la colaboración.&#10;">
            <a:extLst>
              <a:ext uri="{FF2B5EF4-FFF2-40B4-BE49-F238E27FC236}">
                <a16:creationId xmlns:a16="http://schemas.microsoft.com/office/drawing/2014/main" id="{EF3B5FC9-B5A4-4CB2-B3F9-88AA5F36E3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53996" y="1885172"/>
            <a:ext cx="4187498" cy="2742811"/>
          </a:xfrm>
          <a:prstGeom prst="rect">
            <a:avLst/>
          </a:prstGeom>
        </p:spPr>
      </p:pic>
      <p:sp>
        <p:nvSpPr>
          <p:cNvPr id="2" name="Footer Placeholder 1">
            <a:extLst>
              <a:ext uri="{FF2B5EF4-FFF2-40B4-BE49-F238E27FC236}">
                <a16:creationId xmlns:a16="http://schemas.microsoft.com/office/drawing/2014/main" id="{C4D016AB-7ABB-4733-8D31-52B281E8BFF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815724321"/>
      </p:ext>
    </p:extLst>
  </p:cSld>
  <p:clrMapOvr>
    <a:masterClrMapping/>
  </p:clrMapOvr>
  <mc:AlternateContent xmlns:mc="http://schemas.openxmlformats.org/markup-compatibility/2006" xmlns:p14="http://schemas.microsoft.com/office/powerpoint/2010/main">
    <mc:Choice Requires="p14">
      <p:transition spd="med" p14:dur="700" advTm="49236">
        <p:fade/>
      </p:transition>
    </mc:Choice>
    <mc:Fallback xmlns="">
      <p:transition spd="med" advTm="4923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Diapositiva 26: Componentes del CMEP">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68592" y="485897"/>
            <a:ext cx="11117475" cy="962025"/>
          </a:xfrm>
        </p:spPr>
        <p:txBody>
          <a:bodyPr anchor="t">
            <a:noAutofit/>
          </a:bodyPr>
          <a:lstStyle/>
          <a:p>
            <a:pPr algn="l" eaLnBrk="1" hangingPunct="1"/>
            <a:r>
              <a:rPr lang="es-ES_tradnl" altLang="en-US" sz="3800" dirty="0"/>
              <a:t>Componentes del CMEP</a:t>
            </a:r>
          </a:p>
        </p:txBody>
      </p:sp>
      <p:sp>
        <p:nvSpPr>
          <p:cNvPr id="8" name="TextBox 7" descr="Marco de resultados&#10;Planificación de actividades&#10;Indicadores de desempeño&#10;Plan de Monitoreo del Desempeño (PMP)&#10;Evaluaciones y estudios planificados.&#10;Ejecución y gestión del CMEP&#10;Plan de análisis de datos&#10;">
            <a:extLst>
              <a:ext uri="{FF2B5EF4-FFF2-40B4-BE49-F238E27FC236}">
                <a16:creationId xmlns:a16="http://schemas.microsoft.com/office/drawing/2014/main" id="{C27C9D8A-4158-4191-97D4-7102B76230E3}"/>
              </a:ext>
              <a:ext uri="{C183D7F6-B498-43B3-948B-1728B52AA6E4}">
                <adec:decorative xmlns:adec="http://schemas.microsoft.com/office/drawing/2017/decorative" val="0"/>
              </a:ext>
            </a:extLst>
          </p:cNvPr>
          <p:cNvSpPr txBox="1"/>
          <p:nvPr/>
        </p:nvSpPr>
        <p:spPr>
          <a:xfrm>
            <a:off x="704508" y="1199983"/>
            <a:ext cx="5239092" cy="461036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285750" indent="-285750">
              <a:lnSpc>
                <a:spcPct val="150000"/>
              </a:lnSpc>
              <a:buFont typeface="Arial" panose="020B0604020202020204" pitchFamily="34" charset="0"/>
              <a:buChar char="•"/>
              <a:defRPr/>
            </a:pPr>
            <a:r>
              <a:rPr lang="es-ES_tradnl" sz="2200" dirty="0"/>
              <a:t>Marco de resultados</a:t>
            </a:r>
          </a:p>
          <a:p>
            <a:pPr marL="285750" indent="-285750">
              <a:lnSpc>
                <a:spcPct val="150000"/>
              </a:lnSpc>
              <a:buFont typeface="Arial" panose="020B0604020202020204" pitchFamily="34" charset="0"/>
              <a:buChar char="•"/>
              <a:defRPr/>
            </a:pPr>
            <a:r>
              <a:rPr lang="es-ES_tradnl" sz="2200" dirty="0"/>
              <a:t>Planificación de actividades</a:t>
            </a:r>
          </a:p>
          <a:p>
            <a:pPr marL="285750" indent="-285750">
              <a:lnSpc>
                <a:spcPct val="150000"/>
              </a:lnSpc>
              <a:buFont typeface="Arial" panose="020B0604020202020204" pitchFamily="34" charset="0"/>
              <a:buChar char="•"/>
              <a:defRPr/>
            </a:pPr>
            <a:r>
              <a:rPr lang="es-ES_tradnl" sz="2200" dirty="0"/>
              <a:t>Indicadores de desempeño</a:t>
            </a:r>
          </a:p>
          <a:p>
            <a:pPr marL="285750" indent="-285750">
              <a:lnSpc>
                <a:spcPct val="150000"/>
              </a:lnSpc>
              <a:buFont typeface="Arial" panose="020B0604020202020204" pitchFamily="34" charset="0"/>
              <a:buChar char="•"/>
              <a:defRPr/>
            </a:pPr>
            <a:r>
              <a:rPr lang="es-ES" sz="2200" dirty="0"/>
              <a:t>Plan de Monitoreo del Desempeño </a:t>
            </a:r>
            <a:r>
              <a:rPr lang="es-ES_tradnl" sz="2200" dirty="0"/>
              <a:t>(PMP)</a:t>
            </a:r>
          </a:p>
          <a:p>
            <a:pPr marL="285750" indent="-285750">
              <a:lnSpc>
                <a:spcPct val="150000"/>
              </a:lnSpc>
              <a:buFont typeface="Arial" panose="020B0604020202020204" pitchFamily="34" charset="0"/>
              <a:buChar char="•"/>
              <a:defRPr/>
            </a:pPr>
            <a:r>
              <a:rPr lang="es-ES_tradnl" sz="2200" dirty="0"/>
              <a:t>Evaluaciones y estudios planificados.</a:t>
            </a:r>
          </a:p>
          <a:p>
            <a:pPr marL="285750" indent="-285750">
              <a:lnSpc>
                <a:spcPct val="150000"/>
              </a:lnSpc>
              <a:buFont typeface="Arial" panose="020B0604020202020204" pitchFamily="34" charset="0"/>
              <a:buChar char="•"/>
              <a:defRPr/>
            </a:pPr>
            <a:r>
              <a:rPr lang="es-ES_tradnl" sz="2200" dirty="0"/>
              <a:t>Ejecución y gestión del CMEP</a:t>
            </a:r>
          </a:p>
          <a:p>
            <a:pPr marL="285750" indent="-285750">
              <a:lnSpc>
                <a:spcPct val="150000"/>
              </a:lnSpc>
              <a:buFont typeface="Arial" panose="020B0604020202020204" pitchFamily="34" charset="0"/>
              <a:buChar char="•"/>
              <a:defRPr/>
            </a:pPr>
            <a:r>
              <a:rPr lang="es-ES_tradnl" sz="2200" dirty="0"/>
              <a:t>Plan de análisis de datos</a:t>
            </a:r>
          </a:p>
          <a:p>
            <a:pPr marL="285750" indent="-285750">
              <a:lnSpc>
                <a:spcPct val="150000"/>
              </a:lnSpc>
              <a:buFont typeface="Arial" panose="020B0604020202020204" pitchFamily="34" charset="0"/>
              <a:buChar char="•"/>
              <a:defRPr/>
            </a:pPr>
            <a:endParaRPr lang="es-ES_tradnl" sz="2200" dirty="0"/>
          </a:p>
          <a:p>
            <a:pPr marL="285750" indent="-285750">
              <a:lnSpc>
                <a:spcPct val="150000"/>
              </a:lnSpc>
              <a:buFont typeface="Arial" panose="020B0604020202020204" pitchFamily="34" charset="0"/>
              <a:buChar char="•"/>
              <a:defRPr/>
            </a:pPr>
            <a:endParaRPr lang="es-ES_tradnl" sz="2200" dirty="0"/>
          </a:p>
        </p:txBody>
      </p:sp>
      <p:sp>
        <p:nvSpPr>
          <p:cNvPr id="9" name="TextBox 8" descr="Definiciones de trabajo Infantil y trabajo forzado del proyecto&#10;Lista de verificación para la evaluación de rutina de la calidad de los datos&#10;Formulario de reporte de datos para el TPR (por sus siglas en Inglés)&#10;Instrumentos para el levantamiento de datos&#10;">
            <a:extLst>
              <a:ext uri="{FF2B5EF4-FFF2-40B4-BE49-F238E27FC236}">
                <a16:creationId xmlns:a16="http://schemas.microsoft.com/office/drawing/2014/main" id="{17240177-E3CE-4BE4-9263-8FEB28DB3270}"/>
              </a:ext>
            </a:extLst>
          </p:cNvPr>
          <p:cNvSpPr txBox="1"/>
          <p:nvPr/>
        </p:nvSpPr>
        <p:spPr>
          <a:xfrm>
            <a:off x="6096000" y="1199983"/>
            <a:ext cx="5516880" cy="4647426"/>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lnSpc>
                <a:spcPct val="150000"/>
              </a:lnSpc>
              <a:buFont typeface="Arial" panose="020B0604020202020204" pitchFamily="34" charset="0"/>
              <a:buChar char="•"/>
              <a:defRPr/>
            </a:pPr>
            <a:r>
              <a:rPr lang="es-ES_tradnl" sz="2200" dirty="0"/>
              <a:t>Definiciones de trabajo Infantil y trabajo forzado del proyecto</a:t>
            </a:r>
          </a:p>
          <a:p>
            <a:pPr marL="285750" indent="-285750">
              <a:lnSpc>
                <a:spcPct val="150000"/>
              </a:lnSpc>
              <a:buFont typeface="Arial" panose="020B0604020202020204" pitchFamily="34" charset="0"/>
              <a:buChar char="•"/>
              <a:defRPr/>
            </a:pPr>
            <a:r>
              <a:rPr lang="es-ES_tradnl" sz="2200" dirty="0"/>
              <a:t>Lista de verificación para la evaluación de rutina de la calidad de los datos</a:t>
            </a:r>
          </a:p>
          <a:p>
            <a:pPr marL="285750" indent="-285750">
              <a:lnSpc>
                <a:spcPct val="150000"/>
              </a:lnSpc>
              <a:buFont typeface="Arial" panose="020B0604020202020204" pitchFamily="34" charset="0"/>
              <a:buChar char="•"/>
              <a:defRPr/>
            </a:pPr>
            <a:r>
              <a:rPr lang="es-ES_tradnl" sz="2200" dirty="0"/>
              <a:t>Formulario de reporte de datos para el TPR (por sus </a:t>
            </a:r>
            <a:r>
              <a:rPr lang="es-CO" sz="2200" dirty="0"/>
              <a:t>siglas en Inglés)</a:t>
            </a:r>
          </a:p>
          <a:p>
            <a:pPr marL="285750" indent="-285750">
              <a:lnSpc>
                <a:spcPct val="150000"/>
              </a:lnSpc>
              <a:buFont typeface="Arial" panose="020B0604020202020204" pitchFamily="34" charset="0"/>
              <a:buChar char="•"/>
              <a:defRPr/>
            </a:pPr>
            <a:r>
              <a:rPr lang="es-ES_tradnl" sz="2200" dirty="0"/>
              <a:t>Instrumentos para el levantamiento de datos</a:t>
            </a:r>
          </a:p>
          <a:p>
            <a:pPr>
              <a:defRPr/>
            </a:pPr>
            <a:r>
              <a:rPr lang="es-ES_tradnl" sz="2400" dirty="0"/>
              <a:t> </a:t>
            </a:r>
            <a:r>
              <a:rPr lang="es-ES_tradnl" sz="3200" dirty="0"/>
              <a:t> </a:t>
            </a:r>
            <a:endParaRPr lang="es-ES_tradnl" sz="2400" dirty="0"/>
          </a:p>
        </p:txBody>
      </p:sp>
      <p:sp>
        <p:nvSpPr>
          <p:cNvPr id="2" name="Footer Placeholder 1">
            <a:extLst>
              <a:ext uri="{FF2B5EF4-FFF2-40B4-BE49-F238E27FC236}">
                <a16:creationId xmlns:a16="http://schemas.microsoft.com/office/drawing/2014/main" id="{C4D016AB-7ABB-4733-8D31-52B281E8BFF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862162114"/>
      </p:ext>
    </p:extLst>
  </p:cSld>
  <p:clrMapOvr>
    <a:masterClrMapping/>
  </p:clrMapOvr>
  <mc:AlternateContent xmlns:mc="http://schemas.openxmlformats.org/markup-compatibility/2006" xmlns:p14="http://schemas.microsoft.com/office/powerpoint/2010/main">
    <mc:Choice Requires="p14">
      <p:transition spd="med" p14:dur="700" advTm="71550">
        <p:fade/>
      </p:transition>
    </mc:Choice>
    <mc:Fallback xmlns="">
      <p:transition spd="med" advTm="7155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Diapositiva 27: Proceso de Elaboración del CMEP">
            <a:extLst>
              <a:ext uri="{FF2B5EF4-FFF2-40B4-BE49-F238E27FC236}">
                <a16:creationId xmlns:a16="http://schemas.microsoft.com/office/drawing/2014/main" id="{05BB9AFE-66C2-4CA7-9504-D7CED263DAE9}"/>
              </a:ext>
              <a:ext uri="{C183D7F6-B498-43B3-948B-1728B52AA6E4}">
                <adec:decorative xmlns:adec="http://schemas.microsoft.com/office/drawing/2017/decorative" val="0"/>
              </a:ext>
            </a:extLst>
          </p:cNvPr>
          <p:cNvSpPr>
            <a:spLocks noGrp="1" noChangeArrowheads="1"/>
          </p:cNvSpPr>
          <p:nvPr>
            <p:ph type="ctrTitle"/>
          </p:nvPr>
        </p:nvSpPr>
        <p:spPr>
          <a:xfrm>
            <a:off x="583324" y="416625"/>
            <a:ext cx="10897943" cy="729792"/>
          </a:xfrm>
        </p:spPr>
        <p:txBody>
          <a:bodyPr anchor="t">
            <a:noAutofit/>
          </a:bodyPr>
          <a:lstStyle/>
          <a:p>
            <a:pPr algn="l" eaLnBrk="1" hangingPunct="1"/>
            <a:r>
              <a:rPr lang="es-ES_tradnl" altLang="en-US" sz="4000" dirty="0"/>
              <a:t>Proceso de Elaboración del CMEP</a:t>
            </a:r>
          </a:p>
        </p:txBody>
      </p:sp>
      <p:graphicFrame>
        <p:nvGraphicFramePr>
          <p:cNvPr id="11" name="TextBox 7" descr="Pasos 1 y 2 del Proceso de Elaboración del CMEP:&#10;&#10;Paso 1: Arranque del CMEP&#10;Paso 2: Perfeccionamiento de la Teoría del Cambio&#10;&#10;">
            <a:extLst>
              <a:ext uri="{FF2B5EF4-FFF2-40B4-BE49-F238E27FC236}">
                <a16:creationId xmlns:a16="http://schemas.microsoft.com/office/drawing/2014/main" id="{B1D16E5F-8152-400B-FD4D-1AE51949B8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0908261"/>
              </p:ext>
            </p:extLst>
          </p:nvPr>
        </p:nvGraphicFramePr>
        <p:xfrm>
          <a:off x="699757" y="1146416"/>
          <a:ext cx="10566026" cy="504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C4D016AB-7ABB-4733-8D31-52B281E8BFFA}"/>
              </a:ext>
              <a:ext uri="{C183D7F6-B498-43B3-948B-1728B52AA6E4}">
                <adec:decorative xmlns:adec="http://schemas.microsoft.com/office/drawing/2017/decorative" val="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606594508"/>
      </p:ext>
    </p:extLst>
  </p:cSld>
  <p:clrMapOvr>
    <a:masterClrMapping/>
  </p:clrMapOvr>
  <mc:AlternateContent xmlns:mc="http://schemas.openxmlformats.org/markup-compatibility/2006" xmlns:p14="http://schemas.microsoft.com/office/powerpoint/2010/main">
    <mc:Choice Requires="p14">
      <p:transition spd="med" p14:dur="700" advTm="99205">
        <p:fade/>
      </p:transition>
    </mc:Choice>
    <mc:Fallback xmlns="">
      <p:transition spd="med" advTm="99205">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Diapositiva 28: Proceso de Elaboración del CMEP">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363792" y="416625"/>
            <a:ext cx="11117475" cy="729792"/>
          </a:xfrm>
        </p:spPr>
        <p:txBody>
          <a:bodyPr anchor="t">
            <a:noAutofit/>
          </a:bodyPr>
          <a:lstStyle/>
          <a:p>
            <a:pPr algn="l" eaLnBrk="1" hangingPunct="1"/>
            <a:r>
              <a:rPr lang="es-ES_tradnl" altLang="en-US" sz="4000" dirty="0"/>
              <a:t>Proceso de Elaboración del CMEP</a:t>
            </a:r>
          </a:p>
        </p:txBody>
      </p:sp>
      <p:graphicFrame>
        <p:nvGraphicFramePr>
          <p:cNvPr id="11" name="TextBox 7" descr="Pasos 3 y 4 del Proceso de Elaboración del CMEP&#10;&#10;Paso 3: Armando el CMEP juntos&#10;Paso 4: Empalme del CMEP con la documentación del proyecto&#10;">
            <a:extLst>
              <a:ext uri="{FF2B5EF4-FFF2-40B4-BE49-F238E27FC236}">
                <a16:creationId xmlns:a16="http://schemas.microsoft.com/office/drawing/2014/main" id="{B1D16E5F-8152-400B-FD4D-1AE51949B8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1543116"/>
              </p:ext>
            </p:extLst>
          </p:nvPr>
        </p:nvGraphicFramePr>
        <p:xfrm>
          <a:off x="699757" y="1146416"/>
          <a:ext cx="10566026" cy="504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C4D016AB-7ABB-4733-8D31-52B281E8BFF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153430128"/>
      </p:ext>
    </p:extLst>
  </p:cSld>
  <p:clrMapOvr>
    <a:masterClrMapping/>
  </p:clrMapOvr>
  <mc:AlternateContent xmlns:mc="http://schemas.openxmlformats.org/markup-compatibility/2006" xmlns:p14="http://schemas.microsoft.com/office/powerpoint/2010/main">
    <mc:Choice Requires="p14">
      <p:transition spd="med" p14:dur="700" advTm="53067">
        <p:fade/>
      </p:transition>
    </mc:Choice>
    <mc:Fallback xmlns="">
      <p:transition spd="med" advTm="53067">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Diapositiva 29: Mantenimiento y Uso del CMEP">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68592" y="485897"/>
            <a:ext cx="11117475" cy="962025"/>
          </a:xfrm>
        </p:spPr>
        <p:txBody>
          <a:bodyPr anchor="t">
            <a:noAutofit/>
          </a:bodyPr>
          <a:lstStyle/>
          <a:p>
            <a:pPr algn="l" eaLnBrk="1" hangingPunct="1"/>
            <a:r>
              <a:rPr lang="es-ES_tradnl" altLang="en-US" sz="4000" dirty="0"/>
              <a:t>Mantenimiento y Uso del CMEP</a:t>
            </a:r>
          </a:p>
        </p:txBody>
      </p:sp>
      <p:sp>
        <p:nvSpPr>
          <p:cNvPr id="9" name="Text Placeholder 1" descr="Actualizar según sea necesario y compartir con ILAB/DOL para la aprobación de los ajustes.&#10; Entregar el Informe Técnico de Avance del CMEP cada seis meses.&#10;Evaluar el avance basado en los datos arrojados por el CMEP, y tomar decisiones para mejorar el desempeño en consulta con ILAB/DOL.&#10;">
            <a:extLst>
              <a:ext uri="{FF2B5EF4-FFF2-40B4-BE49-F238E27FC236}">
                <a16:creationId xmlns:a16="http://schemas.microsoft.com/office/drawing/2014/main" id="{2408F97C-B09C-4124-95A6-118389423FAC}"/>
              </a:ext>
            </a:extLst>
          </p:cNvPr>
          <p:cNvSpPr txBox="1">
            <a:spLocks/>
          </p:cNvSpPr>
          <p:nvPr/>
        </p:nvSpPr>
        <p:spPr>
          <a:xfrm>
            <a:off x="668592" y="1562482"/>
            <a:ext cx="10318367" cy="255041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altLang="en-US" dirty="0">
                <a:ea typeface="ＭＳ Ｐゴシック" panose="020B0600070205080204" pitchFamily="34" charset="-128"/>
              </a:rPr>
              <a:t>Actualizar según sea necesario y compartir con ILAB/DOL para la aprobación de los ajustes.</a:t>
            </a:r>
          </a:p>
          <a:p>
            <a:r>
              <a:rPr lang="es-ES_tradnl" altLang="en-US" dirty="0">
                <a:ea typeface="ＭＳ Ｐゴシック" panose="020B0600070205080204" pitchFamily="34" charset="-128"/>
              </a:rPr>
              <a:t> Entregar el Informe Técnico de Avance del CMEP cada seis meses.</a:t>
            </a:r>
          </a:p>
          <a:p>
            <a:r>
              <a:rPr lang="es-ES_tradnl" altLang="en-US" dirty="0">
                <a:ea typeface="ＭＳ Ｐゴシック" panose="020B0600070205080204" pitchFamily="34" charset="-128"/>
              </a:rPr>
              <a:t>Evaluar el avance basado en los datos arrojados por el CMEP, y tomar decisiones para mejorar el desempeño en consulta con ILAB/DOL.</a:t>
            </a:r>
          </a:p>
          <a:p>
            <a:endParaRPr lang="es-ES_tradnl" altLang="en-US" sz="1200" dirty="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C4D016AB-7ABB-4733-8D31-52B281E8BFF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506174214"/>
      </p:ext>
    </p:extLst>
  </p:cSld>
  <p:clrMapOvr>
    <a:masterClrMapping/>
  </p:clrMapOvr>
  <mc:AlternateContent xmlns:mc="http://schemas.openxmlformats.org/markup-compatibility/2006" xmlns:p14="http://schemas.microsoft.com/office/powerpoint/2010/main">
    <mc:Choice Requires="p14">
      <p:transition spd="med" p14:dur="700" advTm="52626">
        <p:fade/>
      </p:transition>
    </mc:Choice>
    <mc:Fallback xmlns="">
      <p:transition spd="med" advTm="5262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 Objetivos de la Capacitación">
            <a:extLst>
              <a:ext uri="{FF2B5EF4-FFF2-40B4-BE49-F238E27FC236}">
                <a16:creationId xmlns:a16="http://schemas.microsoft.com/office/drawing/2014/main" id="{2AAAC7AD-1502-46C0-B47F-0DFBD9CF6960}"/>
              </a:ext>
            </a:extLst>
          </p:cNvPr>
          <p:cNvSpPr>
            <a:spLocks noGrp="1"/>
          </p:cNvSpPr>
          <p:nvPr>
            <p:ph type="ctrTitle"/>
          </p:nvPr>
        </p:nvSpPr>
        <p:spPr>
          <a:xfrm>
            <a:off x="385648" y="217334"/>
            <a:ext cx="10577453" cy="961175"/>
          </a:xfrm>
        </p:spPr>
        <p:txBody>
          <a:bodyPr>
            <a:normAutofit/>
          </a:bodyPr>
          <a:lstStyle/>
          <a:p>
            <a:pPr algn="l"/>
            <a:r>
              <a:rPr lang="es-ES_tradnl" sz="4400" dirty="0"/>
              <a:t>Objetivos de la Capacitación</a:t>
            </a:r>
          </a:p>
        </p:txBody>
      </p:sp>
      <p:sp>
        <p:nvSpPr>
          <p:cNvPr id="5" name="Content Placeholder 2" descr="Al concluir la capacitación, los participantes habrán aumentado sus conocimientos sobre:&#10;&#10;Los elementos claves de la gestión basada en resultados (RBM por sus siglas en inglés). &#10;&#10;El propósito y componentes principales del Plan de Monitoreo y Evaluación Integral (CMEP). &#10;">
            <a:extLst>
              <a:ext uri="{FF2B5EF4-FFF2-40B4-BE49-F238E27FC236}">
                <a16:creationId xmlns:a16="http://schemas.microsoft.com/office/drawing/2014/main" id="{70608293-DF14-4521-925C-A28F53E32FED}"/>
              </a:ext>
            </a:extLst>
          </p:cNvPr>
          <p:cNvSpPr>
            <a:spLocks noGrp="1"/>
          </p:cNvSpPr>
          <p:nvPr>
            <p:ph sz="quarter" idx="13"/>
          </p:nvPr>
        </p:nvSpPr>
        <p:spPr>
          <a:xfrm>
            <a:off x="456888" y="1493395"/>
            <a:ext cx="11070548" cy="4457700"/>
          </a:xfrm>
        </p:spPr>
        <p:txBody>
          <a:bodyPr>
            <a:noAutofit/>
          </a:bodyPr>
          <a:lstStyle/>
          <a:p>
            <a:pPr marL="0" indent="0">
              <a:buNone/>
            </a:pPr>
            <a:r>
              <a:rPr lang="es-ES_tradnl" dirty="0"/>
              <a:t>Al concluir la capacitación, los participantes habrán aumentado sus conocimientos sobre:</a:t>
            </a:r>
          </a:p>
          <a:p>
            <a:pPr marL="0" indent="0">
              <a:buNone/>
            </a:pPr>
            <a:endParaRPr lang="es-ES_tradnl" dirty="0"/>
          </a:p>
          <a:p>
            <a:pPr marL="342900" marR="0" lvl="0" indent="-342900">
              <a:spcBef>
                <a:spcPts val="0"/>
              </a:spcBef>
              <a:spcAft>
                <a:spcPts val="0"/>
              </a:spcAft>
              <a:buFont typeface="Symbol" panose="05050102010706020507" pitchFamily="18" charset="2"/>
              <a:buChar char=""/>
            </a:pPr>
            <a:r>
              <a:rPr lang="es-ES_tradnl" dirty="0"/>
              <a:t>Los elementos claves de la gestión basada en resultados (</a:t>
            </a:r>
            <a:r>
              <a:rPr lang="es-ES" dirty="0"/>
              <a:t>RBM por sus siglas en inglés</a:t>
            </a:r>
            <a:r>
              <a:rPr lang="es-ES_tradnl" dirty="0"/>
              <a:t>). </a:t>
            </a:r>
          </a:p>
          <a:p>
            <a:pPr marL="342900" marR="0" lvl="0" indent="-342900" algn="just">
              <a:spcBef>
                <a:spcPts val="0"/>
              </a:spcBef>
              <a:spcAft>
                <a:spcPts val="0"/>
              </a:spcAft>
              <a:buFont typeface="Symbol" panose="05050102010706020507" pitchFamily="18" charset="2"/>
              <a:buChar char=""/>
            </a:pPr>
            <a:endParaRPr lang="es-ES_tradnl" dirty="0"/>
          </a:p>
          <a:p>
            <a:pPr marL="342900" marR="0" lvl="0" indent="-342900">
              <a:spcBef>
                <a:spcPts val="0"/>
              </a:spcBef>
              <a:spcAft>
                <a:spcPts val="0"/>
              </a:spcAft>
              <a:buFont typeface="Symbol" panose="05050102010706020507" pitchFamily="18" charset="2"/>
              <a:buChar char=""/>
            </a:pPr>
            <a:r>
              <a:rPr lang="es-ES_tradnl" dirty="0"/>
              <a:t>El propósito y componentes principales del Plan de Monitoreo y Evaluación Integral (</a:t>
            </a:r>
            <a:r>
              <a:rPr lang="es-ES" dirty="0"/>
              <a:t>CMEP</a:t>
            </a:r>
            <a:r>
              <a:rPr lang="es-ES_tradnl" dirty="0"/>
              <a:t>). </a:t>
            </a:r>
          </a:p>
        </p:txBody>
      </p:sp>
      <p:sp>
        <p:nvSpPr>
          <p:cNvPr id="2" name="Footer Placeholder 1">
            <a:extLst>
              <a:ext uri="{FF2B5EF4-FFF2-40B4-BE49-F238E27FC236}">
                <a16:creationId xmlns:a16="http://schemas.microsoft.com/office/drawing/2014/main" id="{DE2E6C44-FC9A-4320-BFC6-7EE8FBC591C7}"/>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advTm="20048">
        <p:fade/>
      </p:transition>
    </mc:Choice>
    <mc:Fallback xmlns="">
      <p:transition spd="med" advTm="20048">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30: Nueva sección titulada &quot;Evaluación de Conocimientos&quot;.&#10;&#10;Foto de la izquierda: Una sección del globo terráqueo.&#10;&#10;Foto de la derecha: Un niño cargando un saco de ramas cortadas.&#10;&#10;">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s-ES_tradnl" dirty="0"/>
              <a:t>Evaluación de Conocimientos</a:t>
            </a:r>
          </a:p>
        </p:txBody>
      </p:sp>
    </p:spTree>
    <p:extLst>
      <p:ext uri="{BB962C8B-B14F-4D97-AF65-F5344CB8AC3E}">
        <p14:creationId xmlns:p14="http://schemas.microsoft.com/office/powerpoint/2010/main" val="3155304985"/>
      </p:ext>
    </p:extLst>
  </p:cSld>
  <p:clrMapOvr>
    <a:masterClrMapping/>
  </p:clrMapOvr>
  <mc:AlternateContent xmlns:mc="http://schemas.openxmlformats.org/markup-compatibility/2006" xmlns:p14="http://schemas.microsoft.com/office/powerpoint/2010/main">
    <mc:Choice Requires="p14">
      <p:transition spd="med" p14:dur="700" advTm="7556">
        <p:fade/>
      </p:transition>
    </mc:Choice>
    <mc:Fallback xmlns="">
      <p:transition spd="med" advTm="7556">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1: Primera Pregunta: RBM">
            <a:extLst>
              <a:ext uri="{FF2B5EF4-FFF2-40B4-BE49-F238E27FC236}">
                <a16:creationId xmlns:a16="http://schemas.microsoft.com/office/drawing/2014/main" id="{8C29A560-DCA1-4795-B667-0A6CD0F65DA3}"/>
              </a:ext>
            </a:extLst>
          </p:cNvPr>
          <p:cNvSpPr>
            <a:spLocks noGrp="1"/>
          </p:cNvSpPr>
          <p:nvPr>
            <p:ph type="title"/>
          </p:nvPr>
        </p:nvSpPr>
        <p:spPr>
          <a:xfrm>
            <a:off x="536027" y="295677"/>
            <a:ext cx="10447383" cy="1325563"/>
          </a:xfrm>
        </p:spPr>
        <p:txBody>
          <a:bodyPr/>
          <a:lstStyle/>
          <a:p>
            <a:r>
              <a:rPr lang="es-ES_tradnl" dirty="0"/>
              <a:t>Primera Pregunta: RBM</a:t>
            </a:r>
          </a:p>
        </p:txBody>
      </p:sp>
      <p:sp>
        <p:nvSpPr>
          <p:cNvPr id="4" name="TextBox 3" descr="¿Qué significan las siglas RBM?&#10;&#10;Seguimiento basado en resultados&#10;&#10;Gestión basada en recursos&#10; &#10;Gestión basada en resultados">
            <a:extLst>
              <a:ext uri="{FF2B5EF4-FFF2-40B4-BE49-F238E27FC236}">
                <a16:creationId xmlns:a16="http://schemas.microsoft.com/office/drawing/2014/main" id="{5CF03A4B-FB77-4A20-B810-FE7619A0FF55}"/>
              </a:ext>
            </a:extLst>
          </p:cNvPr>
          <p:cNvSpPr txBox="1"/>
          <p:nvPr/>
        </p:nvSpPr>
        <p:spPr>
          <a:xfrm>
            <a:off x="785813" y="1543050"/>
            <a:ext cx="9315450" cy="3477875"/>
          </a:xfrm>
          <a:prstGeom prst="rect">
            <a:avLst/>
          </a:prstGeom>
          <a:noFill/>
        </p:spPr>
        <p:txBody>
          <a:bodyPr wrap="square" rtlCol="0">
            <a:spAutoFit/>
          </a:bodyPr>
          <a:lstStyle/>
          <a:p>
            <a:r>
              <a:rPr lang="es-ES_tradnl" sz="3200" b="1" dirty="0"/>
              <a:t>¿Qué significan las siglas RBM?</a:t>
            </a:r>
          </a:p>
          <a:p>
            <a:endParaRPr lang="es-ES_tradnl" sz="3200" b="1" dirty="0"/>
          </a:p>
          <a:p>
            <a:pPr marL="285750" indent="-285750">
              <a:buFont typeface="Arial" panose="020B0604020202020204" pitchFamily="34" charset="0"/>
              <a:buChar char="•"/>
            </a:pPr>
            <a:r>
              <a:rPr lang="es-ES_tradnl" sz="3200" dirty="0"/>
              <a:t>Seguimiento basado en resultados</a:t>
            </a:r>
          </a:p>
          <a:p>
            <a:pPr marL="285750" indent="-285750">
              <a:buFont typeface="Arial" panose="020B0604020202020204" pitchFamily="34" charset="0"/>
              <a:buChar char="•"/>
            </a:pPr>
            <a:endParaRPr lang="es-ES_tradnl" sz="2800" dirty="0"/>
          </a:p>
          <a:p>
            <a:pPr marL="285750" indent="-285750">
              <a:buFont typeface="Arial" panose="020B0604020202020204" pitchFamily="34" charset="0"/>
              <a:buChar char="•"/>
            </a:pPr>
            <a:r>
              <a:rPr lang="es-ES_tradnl" sz="3200" dirty="0"/>
              <a:t>Gestión basada en recursos</a:t>
            </a:r>
          </a:p>
          <a:p>
            <a:r>
              <a:rPr lang="es-ES_tradnl" sz="3200" dirty="0"/>
              <a:t> </a:t>
            </a:r>
          </a:p>
          <a:p>
            <a:pPr marL="285750" indent="-285750">
              <a:buFont typeface="Arial" panose="020B0604020202020204" pitchFamily="34" charset="0"/>
              <a:buChar char="•"/>
              <a:tabLst>
                <a:tab pos="6686550" algn="l"/>
              </a:tabLst>
            </a:pPr>
            <a:r>
              <a:rPr lang="es-ES_tradnl" sz="3200" dirty="0"/>
              <a:t>Gestión basada en resultados</a:t>
            </a:r>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custDataLst>
      <p:tags r:id="rId1"/>
    </p:custDataLst>
    <p:extLst>
      <p:ext uri="{BB962C8B-B14F-4D97-AF65-F5344CB8AC3E}">
        <p14:creationId xmlns:p14="http://schemas.microsoft.com/office/powerpoint/2010/main" val="1641947291"/>
      </p:ext>
    </p:extLst>
  </p:cSld>
  <p:clrMapOvr>
    <a:masterClrMapping/>
  </p:clrMapOvr>
  <mc:AlternateContent xmlns:mc="http://schemas.openxmlformats.org/markup-compatibility/2006" xmlns:p14="http://schemas.microsoft.com/office/powerpoint/2010/main">
    <mc:Choice Requires="p14">
      <p:transition spd="slow" p14:dur="2000" advTm="37231"/>
    </mc:Choice>
    <mc:Fallback xmlns="">
      <p:transition spd="slow" advTm="37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2: Segunda Pregunta: Los Seis Pasos del RBM&#10;&#10;">
            <a:extLst>
              <a:ext uri="{FF2B5EF4-FFF2-40B4-BE49-F238E27FC236}">
                <a16:creationId xmlns:a16="http://schemas.microsoft.com/office/drawing/2014/main" id="{8C29A560-DCA1-4795-B667-0A6CD0F65DA3}"/>
              </a:ext>
            </a:extLst>
          </p:cNvPr>
          <p:cNvSpPr>
            <a:spLocks noGrp="1"/>
          </p:cNvSpPr>
          <p:nvPr>
            <p:ph type="title"/>
          </p:nvPr>
        </p:nvSpPr>
        <p:spPr>
          <a:xfrm>
            <a:off x="557214" y="295677"/>
            <a:ext cx="10354190" cy="1325563"/>
          </a:xfrm>
        </p:spPr>
        <p:txBody>
          <a:bodyPr/>
          <a:lstStyle/>
          <a:p>
            <a:r>
              <a:rPr lang="es-ES_tradnl" dirty="0"/>
              <a:t>Segunda Pregunta: Los Seis Pasos del RBM</a:t>
            </a:r>
          </a:p>
        </p:txBody>
      </p:sp>
      <p:sp>
        <p:nvSpPr>
          <p:cNvPr id="4" name="TextBox 3" descr="¿Cuáles son los seis pasos del RBM? &#10;">
            <a:extLst>
              <a:ext uri="{FF2B5EF4-FFF2-40B4-BE49-F238E27FC236}">
                <a16:creationId xmlns:a16="http://schemas.microsoft.com/office/drawing/2014/main" id="{4C542578-A6B0-4C58-82A2-BAAAE91C123D}"/>
              </a:ext>
            </a:extLst>
          </p:cNvPr>
          <p:cNvSpPr txBox="1"/>
          <p:nvPr/>
        </p:nvSpPr>
        <p:spPr>
          <a:xfrm>
            <a:off x="557214" y="1414463"/>
            <a:ext cx="5649303" cy="523220"/>
          </a:xfrm>
          <a:prstGeom prst="rect">
            <a:avLst/>
          </a:prstGeom>
          <a:noFill/>
        </p:spPr>
        <p:txBody>
          <a:bodyPr wrap="none" rtlCol="0">
            <a:spAutoFit/>
          </a:bodyPr>
          <a:lstStyle/>
          <a:p>
            <a:r>
              <a:rPr lang="es-ES_tradnl" sz="2800" b="0" i="0" dirty="0">
                <a:solidFill>
                  <a:srgbClr val="202124"/>
                </a:solidFill>
                <a:effectLst/>
                <a:latin typeface="arial" panose="020B0604020202020204" pitchFamily="34" charset="0"/>
              </a:rPr>
              <a:t>¿</a:t>
            </a:r>
            <a:r>
              <a:rPr lang="es-ES_tradnl" sz="2800" b="1" dirty="0"/>
              <a:t>Cuáles son los seis pasos del RBM? </a:t>
            </a:r>
          </a:p>
        </p:txBody>
      </p:sp>
      <p:sp>
        <p:nvSpPr>
          <p:cNvPr id="6" name="Rectangle 6" descr="1. Definir resultados (DR)&#10;">
            <a:extLst>
              <a:ext uri="{FF2B5EF4-FFF2-40B4-BE49-F238E27FC236}">
                <a16:creationId xmlns:a16="http://schemas.microsoft.com/office/drawing/2014/main" id="{0C13CB20-E596-4CDA-AE0B-36E4A54E18C7}"/>
              </a:ext>
            </a:extLst>
          </p:cNvPr>
          <p:cNvSpPr>
            <a:spLocks noChangeArrowheads="1"/>
          </p:cNvSpPr>
          <p:nvPr/>
        </p:nvSpPr>
        <p:spPr bwMode="auto">
          <a:xfrm>
            <a:off x="2226947" y="2058240"/>
            <a:ext cx="2082431"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s-ES_tradnl" altLang="en-US" sz="2000" b="0" dirty="0">
                <a:solidFill>
                  <a:schemeClr val="tx1"/>
                </a:solidFill>
                <a:latin typeface="Tahoma" pitchFamily="34" charset="0"/>
                <a:cs typeface="Times New Roman" pitchFamily="18" charset="0"/>
              </a:rPr>
              <a:t>1. </a:t>
            </a:r>
          </a:p>
          <a:p>
            <a:pPr algn="ctr">
              <a:spcBef>
                <a:spcPct val="0"/>
              </a:spcBef>
              <a:buSzTx/>
              <a:buNone/>
            </a:pPr>
            <a:r>
              <a:rPr lang="es-ES_tradnl" altLang="en-US" sz="2000" b="0" dirty="0">
                <a:solidFill>
                  <a:schemeClr val="tx1"/>
                </a:solidFill>
                <a:latin typeface="Tahoma" pitchFamily="34" charset="0"/>
                <a:cs typeface="Times New Roman" pitchFamily="18" charset="0"/>
              </a:rPr>
              <a:t>Definir resultados</a:t>
            </a:r>
          </a:p>
          <a:p>
            <a:pPr algn="ctr">
              <a:spcBef>
                <a:spcPct val="0"/>
              </a:spcBef>
              <a:buSzTx/>
              <a:buNone/>
            </a:pPr>
            <a:r>
              <a:rPr lang="es-ES_tradnl" altLang="en-US" sz="2000" b="0" dirty="0">
                <a:solidFill>
                  <a:schemeClr val="tx1"/>
                </a:solidFill>
                <a:latin typeface="Tahoma" pitchFamily="34" charset="0"/>
                <a:cs typeface="Times New Roman" pitchFamily="18" charset="0"/>
              </a:rPr>
              <a:t>(DR)</a:t>
            </a:r>
          </a:p>
          <a:p>
            <a:pPr algn="ctr">
              <a:spcBef>
                <a:spcPct val="0"/>
              </a:spcBef>
              <a:buSzTx/>
              <a:buNone/>
            </a:pPr>
            <a:endParaRPr lang="es-ES_tradnl" altLang="en-US" sz="2000" b="0" dirty="0">
              <a:solidFill>
                <a:schemeClr val="tx1"/>
              </a:solidFill>
              <a:latin typeface="Tahoma" pitchFamily="34" charset="0"/>
              <a:cs typeface="Times New Roman" pitchFamily="18" charset="0"/>
            </a:endParaRPr>
          </a:p>
        </p:txBody>
      </p:sp>
      <p:cxnSp>
        <p:nvCxnSpPr>
          <p:cNvPr id="14" name="Straight Arrow Connector 13" descr="Flecha que apunta a la derecha, conectando los pasos 1 y 2.">
            <a:extLst>
              <a:ext uri="{FF2B5EF4-FFF2-40B4-BE49-F238E27FC236}">
                <a16:creationId xmlns:a16="http://schemas.microsoft.com/office/drawing/2014/main" id="{D4CD2E6C-D59C-45FA-A346-0FD8CEA2D498}"/>
              </a:ext>
              <a:ext uri="{C183D7F6-B498-43B3-948B-1728B52AA6E4}">
                <adec:decorative xmlns:adec="http://schemas.microsoft.com/office/drawing/2017/decorative" val="0"/>
              </a:ext>
            </a:extLst>
          </p:cNvPr>
          <p:cNvCxnSpPr>
            <a:stCxn id="6" idx="3"/>
            <a:endCxn id="5" idx="1"/>
          </p:cNvCxnSpPr>
          <p:nvPr/>
        </p:nvCxnSpPr>
        <p:spPr>
          <a:xfrm>
            <a:off x="4309377" y="2788412"/>
            <a:ext cx="57494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5" descr="2. Seleccionar los indicadores de desempeño&#10;">
            <a:extLst>
              <a:ext uri="{FF2B5EF4-FFF2-40B4-BE49-F238E27FC236}">
                <a16:creationId xmlns:a16="http://schemas.microsoft.com/office/drawing/2014/main" id="{BE5A9FFF-6EB5-4775-998D-53BB83E8FA2D}"/>
              </a:ext>
            </a:extLst>
          </p:cNvPr>
          <p:cNvSpPr>
            <a:spLocks noChangeArrowheads="1"/>
          </p:cNvSpPr>
          <p:nvPr/>
        </p:nvSpPr>
        <p:spPr bwMode="auto">
          <a:xfrm>
            <a:off x="4884324" y="2058240"/>
            <a:ext cx="2167159"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2.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Seleccionar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los indicadores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 desempeño</a:t>
            </a:r>
          </a:p>
        </p:txBody>
      </p:sp>
      <p:cxnSp>
        <p:nvCxnSpPr>
          <p:cNvPr id="15" name="Straight Arrow Connector 14" descr="Flecha que apunta a la derecha, conectando los pasos 2 y 3.">
            <a:extLst>
              <a:ext uri="{FF2B5EF4-FFF2-40B4-BE49-F238E27FC236}">
                <a16:creationId xmlns:a16="http://schemas.microsoft.com/office/drawing/2014/main" id="{1487F665-8BB1-4954-A24E-730B74A78870}"/>
              </a:ext>
              <a:ext uri="{C183D7F6-B498-43B3-948B-1728B52AA6E4}">
                <adec:decorative xmlns:adec="http://schemas.microsoft.com/office/drawing/2017/decorative" val="0"/>
              </a:ext>
            </a:extLst>
          </p:cNvPr>
          <p:cNvCxnSpPr>
            <a:cxnSpLocks/>
            <a:stCxn id="5" idx="3"/>
            <a:endCxn id="7" idx="1"/>
          </p:cNvCxnSpPr>
          <p:nvPr/>
        </p:nvCxnSpPr>
        <p:spPr>
          <a:xfrm>
            <a:off x="7051483" y="2788412"/>
            <a:ext cx="52583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ectangle 8" descr="3. Elaborar un Plan de Seguimiento &#10;al Desempeño&#10;">
            <a:extLst>
              <a:ext uri="{FF2B5EF4-FFF2-40B4-BE49-F238E27FC236}">
                <a16:creationId xmlns:a16="http://schemas.microsoft.com/office/drawing/2014/main" id="{35E4D6C6-FCFD-40EA-BDF7-9BBE1452069F}"/>
              </a:ext>
            </a:extLst>
          </p:cNvPr>
          <p:cNvSpPr>
            <a:spLocks noChangeArrowheads="1"/>
          </p:cNvSpPr>
          <p:nvPr/>
        </p:nvSpPr>
        <p:spPr bwMode="auto">
          <a:xfrm>
            <a:off x="7577322" y="2058240"/>
            <a:ext cx="2210465"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3.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Elaborar un Plan</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 Seguimiento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al Desempeño</a:t>
            </a:r>
          </a:p>
        </p:txBody>
      </p:sp>
      <p:cxnSp>
        <p:nvCxnSpPr>
          <p:cNvPr id="11" name="Elbow Connector 2" descr="Codo que conecta a los pasos 3 y 4, ubicada entre los pasos superiores (1-3) y los inferiores (4-6)">
            <a:extLst>
              <a:ext uri="{FF2B5EF4-FFF2-40B4-BE49-F238E27FC236}">
                <a16:creationId xmlns:a16="http://schemas.microsoft.com/office/drawing/2014/main" id="{3473CC9E-C5BF-4F59-9000-836211C0D41A}"/>
              </a:ext>
              <a:ext uri="{C183D7F6-B498-43B3-948B-1728B52AA6E4}">
                <adec:decorative xmlns:adec="http://schemas.microsoft.com/office/drawing/2017/decorative" val="0"/>
              </a:ext>
            </a:extLst>
          </p:cNvPr>
          <p:cNvCxnSpPr>
            <a:cxnSpLocks/>
          </p:cNvCxnSpPr>
          <p:nvPr/>
        </p:nvCxnSpPr>
        <p:spPr>
          <a:xfrm flipH="1">
            <a:off x="9715779" y="2847195"/>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8" name="Rectangle 10" descr="4. Levantar datos de desempeño&#10;">
            <a:extLst>
              <a:ext uri="{FF2B5EF4-FFF2-40B4-BE49-F238E27FC236}">
                <a16:creationId xmlns:a16="http://schemas.microsoft.com/office/drawing/2014/main" id="{6C8B8D2A-E999-4014-B503-9524B7318347}"/>
              </a:ext>
            </a:extLst>
          </p:cNvPr>
          <p:cNvSpPr>
            <a:spLocks noChangeArrowheads="1"/>
          </p:cNvSpPr>
          <p:nvPr/>
        </p:nvSpPr>
        <p:spPr bwMode="auto">
          <a:xfrm>
            <a:off x="7591926" y="3928617"/>
            <a:ext cx="2123853"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Levantar datos de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desempeño</a:t>
            </a:r>
          </a:p>
        </p:txBody>
      </p:sp>
      <p:cxnSp>
        <p:nvCxnSpPr>
          <p:cNvPr id="12" name="Straight Arrow Connector 11" descr="Flecha que apunta a la izquierda, conectando los pasos 4 y 5.">
            <a:extLst>
              <a:ext uri="{FF2B5EF4-FFF2-40B4-BE49-F238E27FC236}">
                <a16:creationId xmlns:a16="http://schemas.microsoft.com/office/drawing/2014/main" id="{DDE6A8A4-488F-4292-AD03-A57F0496A1C4}"/>
              </a:ext>
              <a:ext uri="{C183D7F6-B498-43B3-948B-1728B52AA6E4}">
                <adec:decorative xmlns:adec="http://schemas.microsoft.com/office/drawing/2017/decorative" val="0"/>
              </a:ext>
            </a:extLst>
          </p:cNvPr>
          <p:cNvCxnSpPr>
            <a:cxnSpLocks/>
          </p:cNvCxnSpPr>
          <p:nvPr/>
        </p:nvCxnSpPr>
        <p:spPr>
          <a:xfrm flipH="1">
            <a:off x="7036879" y="4717572"/>
            <a:ext cx="5404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16" descr="5. Analizar datos de desempeño&#10;">
            <a:extLst>
              <a:ext uri="{FF2B5EF4-FFF2-40B4-BE49-F238E27FC236}">
                <a16:creationId xmlns:a16="http://schemas.microsoft.com/office/drawing/2014/main" id="{A2B4D503-079C-440C-9F43-C81E9121368F}"/>
              </a:ext>
            </a:extLst>
          </p:cNvPr>
          <p:cNvSpPr>
            <a:spLocks noChangeArrowheads="1"/>
          </p:cNvSpPr>
          <p:nvPr/>
        </p:nvSpPr>
        <p:spPr bwMode="auto">
          <a:xfrm>
            <a:off x="4886206" y="3928617"/>
            <a:ext cx="2165276"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5.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Analizar datos de</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desempeño</a:t>
            </a:r>
          </a:p>
        </p:txBody>
      </p:sp>
      <p:cxnSp>
        <p:nvCxnSpPr>
          <p:cNvPr id="13" name="Straight Arrow Connector 12" descr="Flecha que apunta a la izquierda, conectando los pasos 5 y 6.">
            <a:extLst>
              <a:ext uri="{FF2B5EF4-FFF2-40B4-BE49-F238E27FC236}">
                <a16:creationId xmlns:a16="http://schemas.microsoft.com/office/drawing/2014/main" id="{69D3F569-5366-4919-868B-CAEDBB058CBA}"/>
              </a:ext>
              <a:ext uri="{C183D7F6-B498-43B3-948B-1728B52AA6E4}">
                <adec:decorative xmlns:adec="http://schemas.microsoft.com/office/drawing/2017/decorative" val="0"/>
              </a:ext>
            </a:extLst>
          </p:cNvPr>
          <p:cNvCxnSpPr>
            <a:stCxn id="9" idx="1"/>
            <a:endCxn id="10" idx="3"/>
          </p:cNvCxnSpPr>
          <p:nvPr/>
        </p:nvCxnSpPr>
        <p:spPr>
          <a:xfrm flipH="1" flipV="1">
            <a:off x="4427996" y="4658789"/>
            <a:ext cx="45821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18" descr="6. Tomar decisiones de desempeño &#10;basado en el análisis&#10;">
            <a:extLst>
              <a:ext uri="{FF2B5EF4-FFF2-40B4-BE49-F238E27FC236}">
                <a16:creationId xmlns:a16="http://schemas.microsoft.com/office/drawing/2014/main" id="{706D0A86-C510-4CDC-A5EF-4B279D0D9AF5}"/>
              </a:ext>
            </a:extLst>
          </p:cNvPr>
          <p:cNvSpPr>
            <a:spLocks noChangeArrowheads="1"/>
          </p:cNvSpPr>
          <p:nvPr/>
        </p:nvSpPr>
        <p:spPr bwMode="auto">
          <a:xfrm>
            <a:off x="2226946" y="3928616"/>
            <a:ext cx="2201050"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6.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Tomar decisiones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de desempeño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basado en el </a:t>
            </a:r>
          </a:p>
          <a:p>
            <a:pPr algn="ctr" eaLnBrk="1" hangingPunct="1">
              <a:spcBef>
                <a:spcPct val="0"/>
              </a:spcBef>
              <a:buSzTx/>
              <a:buFontTx/>
              <a:buNone/>
            </a:pPr>
            <a:r>
              <a:rPr lang="es-ES_tradnl" altLang="en-US" sz="2000" b="0" dirty="0">
                <a:solidFill>
                  <a:schemeClr val="tx1"/>
                </a:solidFill>
                <a:latin typeface="Tahoma" pitchFamily="34" charset="0"/>
                <a:cs typeface="Times New Roman" pitchFamily="18" charset="0"/>
              </a:rPr>
              <a:t>análisis</a:t>
            </a:r>
          </a:p>
        </p:txBody>
      </p:sp>
      <p:cxnSp>
        <p:nvCxnSpPr>
          <p:cNvPr id="16" name="Elbow Connector 12" descr="Codo que conecta los pasos 1 y 6">
            <a:extLst>
              <a:ext uri="{FF2B5EF4-FFF2-40B4-BE49-F238E27FC236}">
                <a16:creationId xmlns:a16="http://schemas.microsoft.com/office/drawing/2014/main" id="{79E5AC0A-AA2B-4243-9EBA-9B7163C7BB60}"/>
              </a:ext>
              <a:ext uri="{C183D7F6-B498-43B3-948B-1728B52AA6E4}">
                <adec:decorative xmlns:adec="http://schemas.microsoft.com/office/drawing/2017/decorative" val="0"/>
              </a:ext>
            </a:extLst>
          </p:cNvPr>
          <p:cNvCxnSpPr>
            <a:stCxn id="10" idx="1"/>
            <a:endCxn id="6" idx="1"/>
          </p:cNvCxnSpPr>
          <p:nvPr/>
        </p:nvCxnSpPr>
        <p:spPr>
          <a:xfrm rot="10800000">
            <a:off x="2226946" y="2788412"/>
            <a:ext cx="12700" cy="1870376"/>
          </a:xfrm>
          <a:prstGeom prst="bentConnector3">
            <a:avLst>
              <a:gd name="adj1" fmla="val 3116134"/>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custDataLst>
      <p:tags r:id="rId1"/>
    </p:custDataLst>
    <p:extLst>
      <p:ext uri="{BB962C8B-B14F-4D97-AF65-F5344CB8AC3E}">
        <p14:creationId xmlns:p14="http://schemas.microsoft.com/office/powerpoint/2010/main" val="243222515"/>
      </p:ext>
    </p:extLst>
  </p:cSld>
  <p:clrMapOvr>
    <a:masterClrMapping/>
  </p:clrMapOvr>
  <mc:AlternateContent xmlns:mc="http://schemas.openxmlformats.org/markup-compatibility/2006" xmlns:p14="http://schemas.microsoft.com/office/powerpoint/2010/main">
    <mc:Choice Requires="p14">
      <p:transition spd="slow" p14:dur="2000" advTm="96372"/>
    </mc:Choice>
    <mc:Fallback xmlns="">
      <p:transition spd="slow" advTm="96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3: Tercera Pregunta: CMEP">
            <a:extLst>
              <a:ext uri="{FF2B5EF4-FFF2-40B4-BE49-F238E27FC236}">
                <a16:creationId xmlns:a16="http://schemas.microsoft.com/office/drawing/2014/main" id="{8C29A560-DCA1-4795-B667-0A6CD0F65DA3}"/>
              </a:ext>
            </a:extLst>
          </p:cNvPr>
          <p:cNvSpPr>
            <a:spLocks noGrp="1"/>
          </p:cNvSpPr>
          <p:nvPr>
            <p:ph type="title"/>
          </p:nvPr>
        </p:nvSpPr>
        <p:spPr>
          <a:xfrm>
            <a:off x="366587" y="274637"/>
            <a:ext cx="10571314" cy="1325563"/>
          </a:xfrm>
        </p:spPr>
        <p:txBody>
          <a:bodyPr/>
          <a:lstStyle/>
          <a:p>
            <a:r>
              <a:rPr lang="es-ES_tradnl" dirty="0"/>
              <a:t>Tercera Pregunta: CMEP</a:t>
            </a:r>
          </a:p>
        </p:txBody>
      </p:sp>
      <p:sp>
        <p:nvSpPr>
          <p:cNvPr id="4" name="TextBox 3" descr="Elija las dos declaraciones que mejor describan al CMEP &#10;&#10;Se elabora el CMEP cuando arranca el proyecto.&#10;No se debe actualizar o ajustar el CMEP una vez que ha sido aprobado.&#10;El CMEP esboza el plan de trabajo del proyecto.&#10;Se debe elaborar el CMEP basado en una plantilla provista por ILAB/DOL.&#10;">
            <a:extLst>
              <a:ext uri="{FF2B5EF4-FFF2-40B4-BE49-F238E27FC236}">
                <a16:creationId xmlns:a16="http://schemas.microsoft.com/office/drawing/2014/main" id="{CFC18FCC-AB87-4AC1-844D-A41BE92CF2EE}"/>
              </a:ext>
            </a:extLst>
          </p:cNvPr>
          <p:cNvSpPr txBox="1"/>
          <p:nvPr/>
        </p:nvSpPr>
        <p:spPr>
          <a:xfrm>
            <a:off x="608953" y="1600200"/>
            <a:ext cx="11216460" cy="3226396"/>
          </a:xfrm>
          <a:prstGeom prst="rect">
            <a:avLst/>
          </a:prstGeom>
          <a:noFill/>
        </p:spPr>
        <p:txBody>
          <a:bodyPr wrap="square" rtlCol="0">
            <a:spAutoFit/>
          </a:bodyPr>
          <a:lstStyle/>
          <a:p>
            <a:r>
              <a:rPr lang="es-ES_tradnl" sz="2800" b="1" dirty="0"/>
              <a:t>Elija las dos declaraciones que mejor describan al CMEP </a:t>
            </a:r>
          </a:p>
          <a:p>
            <a:endParaRPr lang="es-ES_tradnl" sz="1200" b="1" dirty="0"/>
          </a:p>
          <a:p>
            <a:pPr marL="514350" indent="-514350">
              <a:lnSpc>
                <a:spcPct val="150000"/>
              </a:lnSpc>
              <a:buFont typeface="+mj-lt"/>
              <a:buAutoNum type="arabicPeriod"/>
            </a:pPr>
            <a:r>
              <a:rPr lang="es-ES_tradnl" sz="2800" dirty="0"/>
              <a:t>Se elabora el CMEP cuando arranca el proyecto.</a:t>
            </a:r>
          </a:p>
          <a:p>
            <a:pPr marL="514350" indent="-514350">
              <a:lnSpc>
                <a:spcPct val="150000"/>
              </a:lnSpc>
              <a:buFont typeface="+mj-lt"/>
              <a:buAutoNum type="arabicPeriod"/>
            </a:pPr>
            <a:r>
              <a:rPr lang="es-ES_tradnl" sz="2800" dirty="0"/>
              <a:t>No se debe actualizar o ajustar el CMEP una vez que ha sido aprobado.</a:t>
            </a:r>
          </a:p>
          <a:p>
            <a:pPr marL="514350" indent="-514350">
              <a:lnSpc>
                <a:spcPct val="150000"/>
              </a:lnSpc>
              <a:buFont typeface="+mj-lt"/>
              <a:buAutoNum type="arabicPeriod"/>
            </a:pPr>
            <a:r>
              <a:rPr lang="es-ES_tradnl" sz="2800" dirty="0"/>
              <a:t>El CMEP esboza el plan de trabajo del proyecto.</a:t>
            </a:r>
          </a:p>
          <a:p>
            <a:pPr marL="514350" indent="-514350">
              <a:lnSpc>
                <a:spcPct val="150000"/>
              </a:lnSpc>
              <a:buFont typeface="+mj-lt"/>
              <a:buAutoNum type="arabicPeriod"/>
            </a:pPr>
            <a:r>
              <a:rPr lang="es-ES_tradnl" sz="2800" dirty="0"/>
              <a:t>Se debe elaborar el CMEP basado en una plantilla provista por ILAB/DOL.</a:t>
            </a:r>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custDataLst>
      <p:tags r:id="rId1"/>
    </p:custDataLst>
    <p:extLst>
      <p:ext uri="{BB962C8B-B14F-4D97-AF65-F5344CB8AC3E}">
        <p14:creationId xmlns:p14="http://schemas.microsoft.com/office/powerpoint/2010/main" val="1671567033"/>
      </p:ext>
    </p:extLst>
  </p:cSld>
  <p:clrMapOvr>
    <a:masterClrMapping/>
  </p:clrMapOvr>
  <mc:AlternateContent xmlns:mc="http://schemas.openxmlformats.org/markup-compatibility/2006" xmlns:p14="http://schemas.microsoft.com/office/powerpoint/2010/main">
    <mc:Choice Requires="p14">
      <p:transition spd="slow" p14:dur="2000" advTm="73872"/>
    </mc:Choice>
    <mc:Fallback xmlns="">
      <p:transition spd="slow" advTm="73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30000"/>
                                  </p:stCondLst>
                                  <p:iterate type="lt">
                                    <p:tmPct val="4000"/>
                                  </p:iterate>
                                  <p:childTnLst>
                                    <p:set>
                                      <p:cBhvr override="childStyle">
                                        <p:cTn id="6" dur="500" fill="hold"/>
                                        <p:tgtEl>
                                          <p:spTgt spid="4">
                                            <p:txEl>
                                              <p:pRg st="2" end="2"/>
                                            </p:txEl>
                                          </p:spTgt>
                                        </p:tgtEl>
                                        <p:attrNameLst>
                                          <p:attrName>style.textDecorationUnderline</p:attrName>
                                        </p:attrNameLst>
                                      </p:cBhvr>
                                      <p:to>
                                        <p:strVal val="true"/>
                                      </p:to>
                                    </p:set>
                                  </p:childTnLst>
                                </p:cTn>
                              </p:par>
                              <p:par>
                                <p:cTn id="7" presetID="18" presetClass="emph" presetSubtype="0" fill="hold" nodeType="withEffect">
                                  <p:stCondLst>
                                    <p:cond delay="30000"/>
                                  </p:stCondLst>
                                  <p:iterate type="lt">
                                    <p:tmPct val="4000"/>
                                  </p:iterate>
                                  <p:childTnLst>
                                    <p:set>
                                      <p:cBhvr override="childStyle">
                                        <p:cTn id="8" dur="500" fill="hold"/>
                                        <p:tgtEl>
                                          <p:spTgt spid="4">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4: Cuarta Pregunta: RBM">
            <a:extLst>
              <a:ext uri="{FF2B5EF4-FFF2-40B4-BE49-F238E27FC236}">
                <a16:creationId xmlns:a16="http://schemas.microsoft.com/office/drawing/2014/main" id="{8C29A560-DCA1-4795-B667-0A6CD0F65DA3}"/>
              </a:ext>
            </a:extLst>
          </p:cNvPr>
          <p:cNvSpPr>
            <a:spLocks noGrp="1"/>
          </p:cNvSpPr>
          <p:nvPr>
            <p:ph type="title"/>
          </p:nvPr>
        </p:nvSpPr>
        <p:spPr>
          <a:xfrm>
            <a:off x="536027" y="291404"/>
            <a:ext cx="10447383" cy="1325563"/>
          </a:xfrm>
        </p:spPr>
        <p:txBody>
          <a:bodyPr/>
          <a:lstStyle/>
          <a:p>
            <a:r>
              <a:rPr lang="es-ES_tradnl" dirty="0"/>
              <a:t>Cuarta Pregunta: RBM</a:t>
            </a:r>
          </a:p>
        </p:txBody>
      </p:sp>
      <p:sp>
        <p:nvSpPr>
          <p:cNvPr id="4" name="TextBox 3" descr="¿Cuáles son los beneficios del RBM?  &#10;(seleccione todas las que correspondan)&#10;&#10;Mejora la comunicación con las partes interesadas&#10;Ofrece datos y análisis para la toma de decisiones&#10;Elimina la necesidad de hacer seguimiento a las actividades&#10;Fomenta el consenso y la responsabilidad&#10;Mejora la planificación&#10;">
            <a:extLst>
              <a:ext uri="{FF2B5EF4-FFF2-40B4-BE49-F238E27FC236}">
                <a16:creationId xmlns:a16="http://schemas.microsoft.com/office/drawing/2014/main" id="{CFC18FCC-AB87-4AC1-844D-A41BE92CF2EE}"/>
              </a:ext>
            </a:extLst>
          </p:cNvPr>
          <p:cNvSpPr txBox="1"/>
          <p:nvPr/>
        </p:nvSpPr>
        <p:spPr>
          <a:xfrm>
            <a:off x="757236" y="1600200"/>
            <a:ext cx="9780665" cy="4303614"/>
          </a:xfrm>
          <a:prstGeom prst="rect">
            <a:avLst/>
          </a:prstGeom>
          <a:noFill/>
        </p:spPr>
        <p:txBody>
          <a:bodyPr wrap="square" rtlCol="0">
            <a:spAutoFit/>
          </a:bodyPr>
          <a:lstStyle/>
          <a:p>
            <a:r>
              <a:rPr lang="es-ES_tradnl" sz="2800" b="1" dirty="0"/>
              <a:t>¿Cuáles son los beneficios del RBM?  </a:t>
            </a:r>
          </a:p>
          <a:p>
            <a:r>
              <a:rPr lang="es-ES_tradnl" sz="2800" b="1" dirty="0"/>
              <a:t>(</a:t>
            </a:r>
            <a:r>
              <a:rPr lang="es-ES_tradnl" sz="2800" b="1" i="1" dirty="0"/>
              <a:t>seleccione todas las que correspondan</a:t>
            </a:r>
            <a:r>
              <a:rPr lang="es-ES_tradnl" sz="2800" b="1" dirty="0"/>
              <a:t>)</a:t>
            </a:r>
          </a:p>
          <a:p>
            <a:endParaRPr lang="es-ES_tradnl" sz="1200" b="1" dirty="0"/>
          </a:p>
          <a:p>
            <a:pPr marL="514350" indent="-514350">
              <a:lnSpc>
                <a:spcPct val="150000"/>
              </a:lnSpc>
              <a:buFont typeface="+mj-lt"/>
              <a:buAutoNum type="arabicPeriod"/>
            </a:pPr>
            <a:r>
              <a:rPr lang="es-ES_tradnl" sz="2800" dirty="0"/>
              <a:t>Mejora la comunicación con las partes interesadas</a:t>
            </a:r>
          </a:p>
          <a:p>
            <a:pPr marL="514350" indent="-514350">
              <a:lnSpc>
                <a:spcPct val="150000"/>
              </a:lnSpc>
              <a:buFont typeface="+mj-lt"/>
              <a:buAutoNum type="arabicPeriod"/>
            </a:pPr>
            <a:r>
              <a:rPr lang="es-ES_tradnl" sz="2800" dirty="0"/>
              <a:t>Ofrece datos y análisis para la toma de decisiones</a:t>
            </a:r>
          </a:p>
          <a:p>
            <a:pPr marL="514350" indent="-514350">
              <a:lnSpc>
                <a:spcPct val="150000"/>
              </a:lnSpc>
              <a:buFont typeface="+mj-lt"/>
              <a:buAutoNum type="arabicPeriod"/>
            </a:pPr>
            <a:r>
              <a:rPr lang="es-ES_tradnl" sz="2800" dirty="0"/>
              <a:t>Elimina la necesidad de hacer seguimiento a las actividades</a:t>
            </a:r>
          </a:p>
          <a:p>
            <a:pPr marL="514350" indent="-514350">
              <a:lnSpc>
                <a:spcPct val="150000"/>
              </a:lnSpc>
              <a:buFont typeface="+mj-lt"/>
              <a:buAutoNum type="arabicPeriod"/>
            </a:pPr>
            <a:r>
              <a:rPr lang="es-ES_tradnl" sz="2800" dirty="0"/>
              <a:t>Fomenta el consenso y la responsabilidad</a:t>
            </a:r>
          </a:p>
          <a:p>
            <a:pPr marL="514350" indent="-514350">
              <a:lnSpc>
                <a:spcPct val="150000"/>
              </a:lnSpc>
              <a:buFont typeface="+mj-lt"/>
              <a:buAutoNum type="arabicPeriod"/>
            </a:pPr>
            <a:r>
              <a:rPr lang="es-ES_tradnl" sz="2800" dirty="0"/>
              <a:t>Mejora la planificación</a:t>
            </a:r>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custDataLst>
      <p:tags r:id="rId1"/>
    </p:custDataLst>
    <p:extLst>
      <p:ext uri="{BB962C8B-B14F-4D97-AF65-F5344CB8AC3E}">
        <p14:creationId xmlns:p14="http://schemas.microsoft.com/office/powerpoint/2010/main" val="2659926538"/>
      </p:ext>
    </p:extLst>
  </p:cSld>
  <p:clrMapOvr>
    <a:masterClrMapping/>
  </p:clrMapOvr>
  <mc:AlternateContent xmlns:mc="http://schemas.openxmlformats.org/markup-compatibility/2006" xmlns:p14="http://schemas.microsoft.com/office/powerpoint/2010/main">
    <mc:Choice Requires="p14">
      <p:transition spd="slow" p14:dur="2000" advTm="73872"/>
    </mc:Choice>
    <mc:Fallback xmlns="">
      <p:transition spd="slow" advTm="73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4">
                                            <p:txEl>
                                              <p:pRg st="4" end="4"/>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4">
                                            <p:txEl>
                                              <p:pRg st="6" end="6"/>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4">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35: Quinta Pregunta : CMEP">
            <a:extLst>
              <a:ext uri="{FF2B5EF4-FFF2-40B4-BE49-F238E27FC236}">
                <a16:creationId xmlns:a16="http://schemas.microsoft.com/office/drawing/2014/main" id="{8C29A560-DCA1-4795-B667-0A6CD0F65DA3}"/>
              </a:ext>
            </a:extLst>
          </p:cNvPr>
          <p:cNvSpPr>
            <a:spLocks noGrp="1"/>
          </p:cNvSpPr>
          <p:nvPr>
            <p:ph type="title"/>
          </p:nvPr>
        </p:nvSpPr>
        <p:spPr>
          <a:xfrm>
            <a:off x="247974" y="0"/>
            <a:ext cx="10571314" cy="1325563"/>
          </a:xfrm>
        </p:spPr>
        <p:txBody>
          <a:bodyPr/>
          <a:lstStyle/>
          <a:p>
            <a:r>
              <a:rPr lang="es-ES_tradnl" dirty="0"/>
              <a:t>Quinta Pregunta : CMEP</a:t>
            </a:r>
          </a:p>
        </p:txBody>
      </p:sp>
      <p:sp>
        <p:nvSpPr>
          <p:cNvPr id="4" name="TextBox 3" descr="Enumere tres componentes que deben ser incluidos en el CMEP &#10;">
            <a:extLst>
              <a:ext uri="{FF2B5EF4-FFF2-40B4-BE49-F238E27FC236}">
                <a16:creationId xmlns:a16="http://schemas.microsoft.com/office/drawing/2014/main" id="{CFC18FCC-AB87-4AC1-844D-A41BE92CF2EE}"/>
              </a:ext>
            </a:extLst>
          </p:cNvPr>
          <p:cNvSpPr txBox="1"/>
          <p:nvPr/>
        </p:nvSpPr>
        <p:spPr>
          <a:xfrm>
            <a:off x="458298" y="1225061"/>
            <a:ext cx="11186909" cy="584775"/>
          </a:xfrm>
          <a:prstGeom prst="rect">
            <a:avLst/>
          </a:prstGeom>
          <a:noFill/>
        </p:spPr>
        <p:txBody>
          <a:bodyPr wrap="none" rtlCol="0">
            <a:spAutoFit/>
          </a:bodyPr>
          <a:lstStyle/>
          <a:p>
            <a:r>
              <a:rPr lang="es-ES_tradnl" sz="3200" b="1" dirty="0"/>
              <a:t>Enumere tres componentes que deben ser incluidos en el CMEP </a:t>
            </a:r>
            <a:endParaRPr lang="es-ES_tradnl" sz="3200" dirty="0"/>
          </a:p>
        </p:txBody>
      </p:sp>
      <p:sp>
        <p:nvSpPr>
          <p:cNvPr id="6" name="TextBox 5" descr="Marco de resultados&#10;Planificación de actividades&#10;Plan de monitoreo del desempeño (PMP), incluyendo indicadores&#10;Evaluaciones y estudios planificados&#10;Ejecución y gerencia del CMEP &#10;Plan de análisis de datos&#10;Definiciones del trabajo infantil y trabajo forzado del proyecto&#10;Lista de verificación de la evaluación de rutina de la calidad de los datos&#10;Formulario para el reporte de datos (FRD)&#10;Instrumentos para el levantamiento de datos&#10;">
            <a:extLst>
              <a:ext uri="{FF2B5EF4-FFF2-40B4-BE49-F238E27FC236}">
                <a16:creationId xmlns:a16="http://schemas.microsoft.com/office/drawing/2014/main" id="{052A5F87-7A24-44EC-AD32-F1DEF4C36680}"/>
              </a:ext>
            </a:extLst>
          </p:cNvPr>
          <p:cNvSpPr txBox="1"/>
          <p:nvPr/>
        </p:nvSpPr>
        <p:spPr>
          <a:xfrm>
            <a:off x="639494" y="1847287"/>
            <a:ext cx="10913012" cy="3785652"/>
          </a:xfrm>
          <a:prstGeom prst="rect">
            <a:avLst/>
          </a:prstGeom>
          <a:noFill/>
        </p:spPr>
        <p:txBody>
          <a:bodyPr wrap="square" numCol="1">
            <a:spAutoFit/>
          </a:bodyPr>
          <a:lstStyle/>
          <a:p>
            <a:pPr marL="285750" indent="-285750">
              <a:buFont typeface="Arial" panose="020B0604020202020204" pitchFamily="34" charset="0"/>
              <a:buChar char="•"/>
              <a:defRPr/>
            </a:pPr>
            <a:r>
              <a:rPr lang="es-ES_tradnl" sz="2400" dirty="0"/>
              <a:t>Marco de resultados</a:t>
            </a:r>
          </a:p>
          <a:p>
            <a:pPr marL="285750" indent="-285750">
              <a:buFont typeface="Arial" panose="020B0604020202020204" pitchFamily="34" charset="0"/>
              <a:buChar char="•"/>
              <a:defRPr/>
            </a:pPr>
            <a:r>
              <a:rPr lang="es-ES_tradnl" sz="2400" dirty="0"/>
              <a:t>Planificación de actividades</a:t>
            </a:r>
          </a:p>
          <a:p>
            <a:pPr marL="285750" indent="-285750">
              <a:buFont typeface="Arial" panose="020B0604020202020204" pitchFamily="34" charset="0"/>
              <a:buChar char="•"/>
              <a:defRPr/>
            </a:pPr>
            <a:r>
              <a:rPr lang="es-ES" sz="2400" dirty="0"/>
              <a:t>Plan de monitoreo del desempeño </a:t>
            </a:r>
            <a:r>
              <a:rPr lang="es-ES_tradnl" sz="2400" dirty="0"/>
              <a:t>(PMP), incluyendo indicadores</a:t>
            </a:r>
          </a:p>
          <a:p>
            <a:pPr marL="285750" indent="-285750">
              <a:buFont typeface="Arial" panose="020B0604020202020204" pitchFamily="34" charset="0"/>
              <a:buChar char="•"/>
              <a:defRPr/>
            </a:pPr>
            <a:r>
              <a:rPr lang="es-ES_tradnl" sz="2400" dirty="0"/>
              <a:t>Evaluaciones y estudios planificados</a:t>
            </a:r>
          </a:p>
          <a:p>
            <a:pPr marL="285750" indent="-285750">
              <a:buFont typeface="Arial" panose="020B0604020202020204" pitchFamily="34" charset="0"/>
              <a:buChar char="•"/>
              <a:defRPr/>
            </a:pPr>
            <a:r>
              <a:rPr lang="es-ES_tradnl" sz="2400" dirty="0"/>
              <a:t>Ejecución y gerencia del CMEP </a:t>
            </a:r>
          </a:p>
          <a:p>
            <a:pPr marL="285750" indent="-285750">
              <a:buFont typeface="Arial" panose="020B0604020202020204" pitchFamily="34" charset="0"/>
              <a:buChar char="•"/>
              <a:defRPr/>
            </a:pPr>
            <a:r>
              <a:rPr lang="es-ES_tradnl" sz="2400" dirty="0"/>
              <a:t>Plan de análisis de datos</a:t>
            </a:r>
          </a:p>
          <a:p>
            <a:pPr marL="285750" indent="-285750">
              <a:buFont typeface="Arial" panose="020B0604020202020204" pitchFamily="34" charset="0"/>
              <a:buChar char="•"/>
              <a:defRPr/>
            </a:pPr>
            <a:r>
              <a:rPr lang="es-ES_tradnl" sz="2400" dirty="0"/>
              <a:t>Definiciones del trabajo infantil y trabajo forzado del proyecto</a:t>
            </a:r>
          </a:p>
          <a:p>
            <a:pPr marL="285750" indent="-285750">
              <a:buFont typeface="Arial" panose="020B0604020202020204" pitchFamily="34" charset="0"/>
              <a:buChar char="•"/>
              <a:defRPr/>
            </a:pPr>
            <a:r>
              <a:rPr lang="es-ES_tradnl" sz="2400" dirty="0"/>
              <a:t>Lista de verificación de la evaluación de rutina de la calidad de los datos</a:t>
            </a:r>
          </a:p>
          <a:p>
            <a:pPr marL="285750" indent="-285750">
              <a:buFont typeface="Arial" panose="020B0604020202020204" pitchFamily="34" charset="0"/>
              <a:buChar char="•"/>
              <a:defRPr/>
            </a:pPr>
            <a:r>
              <a:rPr lang="es-ES_tradnl" sz="2400" dirty="0"/>
              <a:t>Formulario para el reporte de datos (FRD)</a:t>
            </a:r>
          </a:p>
          <a:p>
            <a:pPr marL="285750" indent="-285750">
              <a:buFont typeface="Arial" panose="020B0604020202020204" pitchFamily="34" charset="0"/>
              <a:buChar char="•"/>
              <a:defRPr/>
            </a:pPr>
            <a:r>
              <a:rPr lang="es-ES_tradnl" sz="2400" dirty="0"/>
              <a:t>Instrumentos para el levantamiento de datos</a:t>
            </a:r>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custDataLst>
      <p:tags r:id="rId1"/>
    </p:custDataLst>
    <p:extLst>
      <p:ext uri="{BB962C8B-B14F-4D97-AF65-F5344CB8AC3E}">
        <p14:creationId xmlns:p14="http://schemas.microsoft.com/office/powerpoint/2010/main" val="247181515"/>
      </p:ext>
    </p:extLst>
  </p:cSld>
  <p:clrMapOvr>
    <a:masterClrMapping/>
  </p:clrMapOvr>
  <mc:AlternateContent xmlns:mc="http://schemas.openxmlformats.org/markup-compatibility/2006" xmlns:p14="http://schemas.microsoft.com/office/powerpoint/2010/main">
    <mc:Choice Requires="p14">
      <p:transition spd="slow" p14:dur="2000" advTm="101643"/>
    </mc:Choice>
    <mc:Fallback xmlns="">
      <p:transition spd="slow" advTm="101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36: Conclusión&#10;&#10;Foto de la izquierda: Una sección del globo terráqueo.&#10;&#10;Foto de la derecha: Un niño cargando un saco de ramas cortadas.&#10;">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s-ES_tradnl" dirty="0"/>
              <a:t>Conclusión</a:t>
            </a:r>
          </a:p>
        </p:txBody>
      </p:sp>
    </p:spTree>
    <p:extLst>
      <p:ext uri="{BB962C8B-B14F-4D97-AF65-F5344CB8AC3E}">
        <p14:creationId xmlns:p14="http://schemas.microsoft.com/office/powerpoint/2010/main" val="888133"/>
      </p:ext>
    </p:extLst>
  </p:cSld>
  <p:clrMapOvr>
    <a:masterClrMapping/>
  </p:clrMapOvr>
  <mc:AlternateContent xmlns:mc="http://schemas.openxmlformats.org/markup-compatibility/2006" xmlns:p14="http://schemas.microsoft.com/office/powerpoint/2010/main">
    <mc:Choice Requires="p14">
      <p:transition spd="med" p14:dur="700" advTm="13059">
        <p:fade/>
      </p:transition>
    </mc:Choice>
    <mc:Fallback xmlns="">
      <p:transition spd="med" advTm="13059">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7: Resumen del Curso">
            <a:extLst>
              <a:ext uri="{FF2B5EF4-FFF2-40B4-BE49-F238E27FC236}">
                <a16:creationId xmlns:a16="http://schemas.microsoft.com/office/drawing/2014/main" id="{F012DBFF-B7C5-4C6E-BAAC-0AEE01387B4E}"/>
              </a:ext>
            </a:extLst>
          </p:cNvPr>
          <p:cNvSpPr>
            <a:spLocks noGrp="1"/>
          </p:cNvSpPr>
          <p:nvPr>
            <p:ph type="ctrTitle"/>
          </p:nvPr>
        </p:nvSpPr>
        <p:spPr>
          <a:xfrm>
            <a:off x="365639" y="166562"/>
            <a:ext cx="10314476" cy="961175"/>
          </a:xfrm>
        </p:spPr>
        <p:txBody>
          <a:bodyPr>
            <a:normAutofit/>
          </a:bodyPr>
          <a:lstStyle/>
          <a:p>
            <a:pPr algn="l"/>
            <a:r>
              <a:rPr lang="es-ES_tradnl" sz="4400" dirty="0"/>
              <a:t>Resumen del Curso</a:t>
            </a:r>
          </a:p>
        </p:txBody>
      </p:sp>
      <p:sp>
        <p:nvSpPr>
          <p:cNvPr id="3" name="Content Placeholder 2" descr="Los seis pasos del RBM: &#10;Definir los resultados&#10;Seleccionar indicadores de desempeño&#10;Elaborar un Plan de Monitoreo del Desempeño  (PMP) &#10;Levantar datos de desempeño&#10;Analizar datos de desempeño&#10;Tomar decisiones de gerencia basado en el análisis&#10;&#10;Los beneficios claves del RBM: Planificación, gerencia, comunicación, fomentar el consenso y la responsabilidad y reporte &#10;">
            <a:extLst>
              <a:ext uri="{FF2B5EF4-FFF2-40B4-BE49-F238E27FC236}">
                <a16:creationId xmlns:a16="http://schemas.microsoft.com/office/drawing/2014/main" id="{27DCD572-3EDF-4AE1-9100-28FDABC64965}"/>
              </a:ext>
            </a:extLst>
          </p:cNvPr>
          <p:cNvSpPr>
            <a:spLocks noGrp="1"/>
          </p:cNvSpPr>
          <p:nvPr>
            <p:ph sz="quarter" idx="13"/>
          </p:nvPr>
        </p:nvSpPr>
        <p:spPr>
          <a:xfrm>
            <a:off x="484860" y="1323017"/>
            <a:ext cx="10762991" cy="4639501"/>
          </a:xfrm>
        </p:spPr>
        <p:txBody>
          <a:bodyPr>
            <a:normAutofit/>
          </a:bodyPr>
          <a:lstStyle/>
          <a:p>
            <a:pPr marL="171450" indent="-171450">
              <a:buFont typeface="Arial" panose="020B0604020202020204" pitchFamily="34" charset="0"/>
              <a:buChar char="•"/>
            </a:pPr>
            <a:r>
              <a:rPr lang="es-ES_tradnl" b="1" dirty="0"/>
              <a:t>Los seis pasos del RBM: </a:t>
            </a:r>
          </a:p>
          <a:p>
            <a:pPr marL="914400" lvl="1" indent="-457200">
              <a:buFont typeface="+mj-lt"/>
              <a:buAutoNum type="arabicPeriod"/>
            </a:pPr>
            <a:r>
              <a:rPr lang="es-ES_tradnl" dirty="0"/>
              <a:t>Definir los resultados</a:t>
            </a:r>
          </a:p>
          <a:p>
            <a:pPr marL="914400" lvl="1" indent="-457200">
              <a:buFont typeface="+mj-lt"/>
              <a:buAutoNum type="arabicPeriod"/>
            </a:pPr>
            <a:r>
              <a:rPr lang="es-ES_tradnl" dirty="0"/>
              <a:t>Seleccionar indicadores de desempeño</a:t>
            </a:r>
          </a:p>
          <a:p>
            <a:pPr marL="914400" lvl="1" indent="-457200">
              <a:buFont typeface="+mj-lt"/>
              <a:buAutoNum type="arabicPeriod"/>
            </a:pPr>
            <a:r>
              <a:rPr lang="es-ES_tradnl" dirty="0"/>
              <a:t>Elaborar un </a:t>
            </a:r>
            <a:r>
              <a:rPr lang="es-ES" dirty="0"/>
              <a:t>Plan de Monitoreo del Desempeño </a:t>
            </a:r>
            <a:r>
              <a:rPr lang="es-ES_tradnl" dirty="0"/>
              <a:t> (PMP) </a:t>
            </a:r>
          </a:p>
          <a:p>
            <a:pPr marL="914400" lvl="1" indent="-457200">
              <a:buFont typeface="+mj-lt"/>
              <a:buAutoNum type="arabicPeriod"/>
            </a:pPr>
            <a:r>
              <a:rPr lang="es-ES_tradnl" dirty="0"/>
              <a:t>Levantar datos de desempeño</a:t>
            </a:r>
          </a:p>
          <a:p>
            <a:pPr marL="914400" lvl="1" indent="-457200">
              <a:buFont typeface="+mj-lt"/>
              <a:buAutoNum type="arabicPeriod"/>
            </a:pPr>
            <a:r>
              <a:rPr lang="es-ES_tradnl" dirty="0"/>
              <a:t>Analizar datos de desempeño</a:t>
            </a:r>
          </a:p>
          <a:p>
            <a:pPr marL="914400" lvl="1" indent="-457200">
              <a:buFont typeface="+mj-lt"/>
              <a:buAutoNum type="arabicPeriod"/>
            </a:pPr>
            <a:r>
              <a:rPr lang="es-ES_tradnl" dirty="0"/>
              <a:t>Tomar decisiones de gerencia basado en el análisis</a:t>
            </a:r>
          </a:p>
          <a:p>
            <a:pPr marL="914400" lvl="1" indent="-457200">
              <a:buFont typeface="+mj-lt"/>
              <a:buAutoNum type="arabicPeriod"/>
            </a:pPr>
            <a:endParaRPr lang="es-ES_tradnl" dirty="0"/>
          </a:p>
          <a:p>
            <a:pPr marL="171450" indent="-171450">
              <a:buFont typeface="Arial" panose="020B0604020202020204" pitchFamily="34" charset="0"/>
              <a:buChar char="•"/>
            </a:pPr>
            <a:r>
              <a:rPr lang="es-ES_tradnl" b="1" dirty="0"/>
              <a:t>Los beneficios claves del RBM: </a:t>
            </a:r>
            <a:r>
              <a:rPr lang="es-ES_tradnl" dirty="0"/>
              <a:t>Planificación, gerencia, comunicación, fomentar el consenso y la responsabilidad y reporte </a:t>
            </a:r>
          </a:p>
        </p:txBody>
      </p:sp>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028983709"/>
      </p:ext>
    </p:extLst>
  </p:cSld>
  <p:clrMapOvr>
    <a:masterClrMapping/>
  </p:clrMapOvr>
  <mc:AlternateContent xmlns:mc="http://schemas.openxmlformats.org/markup-compatibility/2006" xmlns:p14="http://schemas.microsoft.com/office/powerpoint/2010/main">
    <mc:Choice Requires="p14">
      <p:transition spd="med" p14:dur="700" advTm="75335">
        <p:fade/>
      </p:transition>
    </mc:Choice>
    <mc:Fallback xmlns="">
      <p:transition spd="med" advTm="75335">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8: Resumen del Curso (continuación)&#10;&#10;">
            <a:extLst>
              <a:ext uri="{FF2B5EF4-FFF2-40B4-BE49-F238E27FC236}">
                <a16:creationId xmlns:a16="http://schemas.microsoft.com/office/drawing/2014/main" id="{F012DBFF-B7C5-4C6E-BAAC-0AEE01387B4E}"/>
              </a:ext>
            </a:extLst>
          </p:cNvPr>
          <p:cNvSpPr>
            <a:spLocks noGrp="1"/>
          </p:cNvSpPr>
          <p:nvPr>
            <p:ph type="ctrTitle"/>
          </p:nvPr>
        </p:nvSpPr>
        <p:spPr>
          <a:xfrm>
            <a:off x="365639" y="166562"/>
            <a:ext cx="10314476" cy="961175"/>
          </a:xfrm>
        </p:spPr>
        <p:txBody>
          <a:bodyPr>
            <a:normAutofit/>
          </a:bodyPr>
          <a:lstStyle/>
          <a:p>
            <a:pPr algn="l"/>
            <a:r>
              <a:rPr lang="es-ES_tradnl" sz="4400" dirty="0"/>
              <a:t>Resumen del Curso (continuación)</a:t>
            </a:r>
          </a:p>
        </p:txBody>
      </p:sp>
      <p:sp>
        <p:nvSpPr>
          <p:cNvPr id="3" name="Content Placeholder 2" descr="CMEP&#10;Un plan de seguimiento y evaluación basado en las directrices y requerimientos de ILAB&#10;Elaborado basado en los componentes clave del plan de seguimiento y evaluación: marco de resultados, PMP, indicadores, evaluaciones, y etc.&#10;Empleado por los donatarios para orientar el seguimiento, evaluación y reporte del avance hacia los efectos y resultados deseados.&#10;Elaborado cuando arranca el proyecto, y ajustado según se requiere.&#10;Desarrollado conjuntamente con ILAB y otras partes interesadas claves.&#10;">
            <a:extLst>
              <a:ext uri="{FF2B5EF4-FFF2-40B4-BE49-F238E27FC236}">
                <a16:creationId xmlns:a16="http://schemas.microsoft.com/office/drawing/2014/main" id="{27DCD572-3EDF-4AE1-9100-28FDABC64965}"/>
              </a:ext>
            </a:extLst>
          </p:cNvPr>
          <p:cNvSpPr>
            <a:spLocks noGrp="1"/>
          </p:cNvSpPr>
          <p:nvPr>
            <p:ph sz="quarter" idx="13"/>
          </p:nvPr>
        </p:nvSpPr>
        <p:spPr>
          <a:xfrm>
            <a:off x="459053" y="1396527"/>
            <a:ext cx="11273893" cy="4639501"/>
          </a:xfrm>
        </p:spPr>
        <p:txBody>
          <a:bodyPr>
            <a:normAutofit fontScale="70000" lnSpcReduction="20000"/>
          </a:bodyPr>
          <a:lstStyle/>
          <a:p>
            <a:pPr marL="0" indent="0">
              <a:lnSpc>
                <a:spcPct val="110000"/>
              </a:lnSpc>
              <a:buNone/>
            </a:pPr>
            <a:r>
              <a:rPr lang="es-ES_tradnl" altLang="en-US" sz="4000" b="1" dirty="0"/>
              <a:t>CMEP</a:t>
            </a:r>
          </a:p>
          <a:p>
            <a:pPr marL="171450" indent="-171450">
              <a:lnSpc>
                <a:spcPct val="150000"/>
              </a:lnSpc>
            </a:pPr>
            <a:r>
              <a:rPr lang="es-ES_tradnl" altLang="en-US" sz="3400" dirty="0">
                <a:ea typeface="ＭＳ Ｐゴシック" panose="020B0600070205080204" pitchFamily="34" charset="-128"/>
              </a:rPr>
              <a:t>Un plan de seguimiento y evaluación basado en las directrices y requerimientos de ILAB</a:t>
            </a:r>
          </a:p>
          <a:p>
            <a:pPr marL="171450" indent="-171450">
              <a:lnSpc>
                <a:spcPct val="150000"/>
              </a:lnSpc>
            </a:pPr>
            <a:r>
              <a:rPr lang="es-ES_tradnl" altLang="en-US" sz="3400" dirty="0">
                <a:ea typeface="ＭＳ Ｐゴシック" panose="020B0600070205080204" pitchFamily="34" charset="-128"/>
              </a:rPr>
              <a:t>Elaborado basado en los componentes clave del plan de seguimiento y evaluación: marco de resultados, PMP, indicadores, evaluaciones, y etc.</a:t>
            </a:r>
          </a:p>
          <a:p>
            <a:pPr marL="171450" indent="-171450">
              <a:lnSpc>
                <a:spcPct val="150000"/>
              </a:lnSpc>
            </a:pPr>
            <a:r>
              <a:rPr lang="es-ES_tradnl" altLang="en-US" sz="3400" dirty="0">
                <a:ea typeface="ＭＳ Ｐゴシック" panose="020B0600070205080204" pitchFamily="34" charset="-128"/>
              </a:rPr>
              <a:t>Empleado por los donatarios para orientar el seguimiento, evaluación y reporte del avance hacia los efectos y resultados deseados.</a:t>
            </a:r>
          </a:p>
          <a:p>
            <a:pPr marL="171450" indent="-171450">
              <a:lnSpc>
                <a:spcPct val="150000"/>
              </a:lnSpc>
            </a:pPr>
            <a:r>
              <a:rPr lang="es-ES_tradnl" altLang="en-US" sz="3400" dirty="0">
                <a:ea typeface="ＭＳ Ｐゴシック" panose="020B0600070205080204" pitchFamily="34" charset="-128"/>
              </a:rPr>
              <a:t>Elaborado cuando arranca el proyecto, y ajustado según se requiere.</a:t>
            </a:r>
          </a:p>
          <a:p>
            <a:pPr marL="171450" indent="-171450">
              <a:lnSpc>
                <a:spcPct val="150000"/>
              </a:lnSpc>
            </a:pPr>
            <a:r>
              <a:rPr lang="es-ES_tradnl" altLang="en-US" sz="3400" dirty="0">
                <a:ea typeface="ＭＳ Ｐゴシック" panose="020B0600070205080204" pitchFamily="34" charset="-128"/>
              </a:rPr>
              <a:t>Desarrollado conjuntamente con ILAB y otras partes interesadas claves.</a:t>
            </a:r>
          </a:p>
        </p:txBody>
      </p:sp>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910120359"/>
      </p:ext>
    </p:extLst>
  </p:cSld>
  <p:clrMapOvr>
    <a:masterClrMapping/>
  </p:clrMapOvr>
  <mc:AlternateContent xmlns:mc="http://schemas.openxmlformats.org/markup-compatibility/2006" xmlns:p14="http://schemas.microsoft.com/office/powerpoint/2010/main">
    <mc:Choice Requires="p14">
      <p:transition spd="med" p14:dur="700" advTm="60242">
        <p:fade/>
      </p:transition>
    </mc:Choice>
    <mc:Fallback xmlns="">
      <p:transition spd="med" advTm="60242">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9: Recursos – RBM y CMEP">
            <a:extLst>
              <a:ext uri="{FF2B5EF4-FFF2-40B4-BE49-F238E27FC236}">
                <a16:creationId xmlns:a16="http://schemas.microsoft.com/office/drawing/2014/main" id="{F012DBFF-B7C5-4C6E-BAAC-0AEE01387B4E}"/>
              </a:ext>
              <a:ext uri="{C183D7F6-B498-43B3-948B-1728B52AA6E4}">
                <adec:decorative xmlns:adec="http://schemas.microsoft.com/office/drawing/2017/decorative" val="0"/>
              </a:ext>
            </a:extLst>
          </p:cNvPr>
          <p:cNvSpPr>
            <a:spLocks noGrp="1"/>
          </p:cNvSpPr>
          <p:nvPr>
            <p:ph type="ctrTitle"/>
          </p:nvPr>
        </p:nvSpPr>
        <p:spPr>
          <a:xfrm>
            <a:off x="315047" y="128852"/>
            <a:ext cx="10314476" cy="961175"/>
          </a:xfrm>
        </p:spPr>
        <p:txBody>
          <a:bodyPr>
            <a:normAutofit/>
          </a:bodyPr>
          <a:lstStyle/>
          <a:p>
            <a:pPr algn="l"/>
            <a:r>
              <a:rPr lang="es-ES_tradnl" sz="4400" dirty="0"/>
              <a:t>Recursos – RBM y CMEP</a:t>
            </a:r>
          </a:p>
        </p:txBody>
      </p:sp>
      <p:sp>
        <p:nvSpPr>
          <p:cNvPr id="3" name="Content Placeholder 2" descr="DOL: Guía de Recursos de Seguimiento y Evaluación (S&amp;E) para Proyectos OCFT: https://www.dol.gov/sites/dolgov/files/ILAB/MandE-Resource-Guide-for-OCFT-Projects-508-Compliant-Version.pdf &#10;Incluye enlaces para marco de resultados (MR), PMP, planificación de actividades&#10;Banco Mundial, Diez Pasos para un Sistema de Seguimiento y Evaluación Basado en Resultados (Jody Zall Kusek y Ray C. Rist): &#10;&#10;El Grupo de las Naciones Unidas para el Desarrollo, Guía para la gerencia basada en resultados: UNDG-RBM-Handbook-2012.pdf&#10;">
            <a:extLst>
              <a:ext uri="{FF2B5EF4-FFF2-40B4-BE49-F238E27FC236}">
                <a16:creationId xmlns:a16="http://schemas.microsoft.com/office/drawing/2014/main" id="{27DCD572-3EDF-4AE1-9100-28FDABC64965}"/>
              </a:ext>
            </a:extLst>
          </p:cNvPr>
          <p:cNvSpPr>
            <a:spLocks noGrp="1"/>
          </p:cNvSpPr>
          <p:nvPr>
            <p:ph sz="quarter" idx="13"/>
          </p:nvPr>
        </p:nvSpPr>
        <p:spPr>
          <a:xfrm>
            <a:off x="314741" y="1149085"/>
            <a:ext cx="8707339" cy="5111756"/>
          </a:xfrm>
        </p:spPr>
        <p:txBody>
          <a:bodyPr>
            <a:normAutofit fontScale="92500" lnSpcReduction="20000"/>
          </a:bodyPr>
          <a:lstStyle/>
          <a:p>
            <a:pPr>
              <a:lnSpc>
                <a:spcPct val="100000"/>
              </a:lnSpc>
              <a:spcBef>
                <a:spcPts val="0"/>
              </a:spcBef>
              <a:spcAft>
                <a:spcPts val="1000"/>
              </a:spcAft>
            </a:pPr>
            <a:r>
              <a:rPr lang="es-ES_tradnl" b="1" dirty="0">
                <a:cs typeface="Times New Roman" panose="02020603050405020304" pitchFamily="18" charset="0"/>
              </a:rPr>
              <a:t>DOL</a:t>
            </a:r>
            <a:r>
              <a:rPr lang="es-ES_tradnl" dirty="0">
                <a:cs typeface="Times New Roman" panose="02020603050405020304" pitchFamily="18" charset="0"/>
              </a:rPr>
              <a:t>: Guía de Recursos de Seguimiento y Evaluación (S&amp;E) para Proyectos OCFT: </a:t>
            </a:r>
            <a:r>
              <a:rPr lang="es-ES_tradnl" dirty="0">
                <a:solidFill>
                  <a:srgbClr val="0070C0"/>
                </a:solidFill>
                <a:cs typeface="Times New Roman" panose="02020603050405020304" pitchFamily="18" charset="0"/>
                <a:hlinkClick r:id="rId3" tooltip="https://www.dol.gov/sites/dolgov/files/ilab/mande-resource-guide-for-ocft-projects-508-compliant-version.pdf">
                  <a:extLst>
                    <a:ext uri="{A12FA001-AC4F-418D-AE19-62706E023703}">
                      <ahyp:hlinkClr xmlns:ahyp="http://schemas.microsoft.com/office/drawing/2018/hyperlinkcolor" val="tx"/>
                    </a:ext>
                  </a:extLst>
                </a:hlinkClick>
              </a:rPr>
              <a:t>https://www.dol.gov/sites/dolgov/files/ILAB/MandE-Resource-Guide-for-OCFT-Projects-508-Compliant-Version.pdf</a:t>
            </a:r>
            <a:r>
              <a:rPr lang="es-ES_tradnl" dirty="0">
                <a:solidFill>
                  <a:srgbClr val="0070C0"/>
                </a:solidFill>
                <a:cs typeface="Times New Roman" panose="02020603050405020304" pitchFamily="18" charset="0"/>
              </a:rPr>
              <a:t> </a:t>
            </a:r>
          </a:p>
          <a:p>
            <a:pPr lvl="1">
              <a:lnSpc>
                <a:spcPct val="100000"/>
              </a:lnSpc>
              <a:spcBef>
                <a:spcPts val="0"/>
              </a:spcBef>
              <a:spcAft>
                <a:spcPts val="1000"/>
              </a:spcAft>
            </a:pPr>
            <a:r>
              <a:rPr lang="es-ES_tradnl" dirty="0">
                <a:cs typeface="Times New Roman" panose="02020603050405020304" pitchFamily="18" charset="0"/>
              </a:rPr>
              <a:t>Incluye enlaces para marco de resultados (MR), PMP, planificación de actividades</a:t>
            </a:r>
          </a:p>
          <a:p>
            <a:pPr>
              <a:lnSpc>
                <a:spcPct val="100000"/>
              </a:lnSpc>
              <a:spcBef>
                <a:spcPts val="0"/>
              </a:spcBef>
              <a:spcAft>
                <a:spcPts val="1000"/>
              </a:spcAft>
            </a:pPr>
            <a:r>
              <a:rPr lang="es-ES_tradnl" b="1" dirty="0">
                <a:effectLst/>
                <a:ea typeface="Calibri" panose="020F0502020204030204" pitchFamily="34" charset="0"/>
                <a:cs typeface="Times New Roman" panose="02020603050405020304" pitchFamily="18" charset="0"/>
              </a:rPr>
              <a:t>Banco Mundial</a:t>
            </a:r>
            <a:r>
              <a:rPr lang="es-ES_tradnl" dirty="0">
                <a:effectLst/>
                <a:ea typeface="Calibri" panose="020F0502020204030204" pitchFamily="34" charset="0"/>
                <a:cs typeface="Times New Roman" panose="02020603050405020304" pitchFamily="18" charset="0"/>
              </a:rPr>
              <a:t>, Diez Pasos para un </a:t>
            </a:r>
            <a:r>
              <a:rPr lang="es-ES_tradnl" dirty="0">
                <a:ea typeface="Calibri" panose="020F0502020204030204" pitchFamily="34" charset="0"/>
                <a:cs typeface="Times New Roman" panose="02020603050405020304" pitchFamily="18" charset="0"/>
              </a:rPr>
              <a:t>Sistema de Seguimiento y Evaluación Basado en Resultados</a:t>
            </a:r>
            <a:r>
              <a:rPr lang="es-ES_tradnl" dirty="0">
                <a:effectLst/>
                <a:ea typeface="Calibri" panose="020F0502020204030204" pitchFamily="34" charset="0"/>
                <a:cs typeface="Times New Roman" panose="02020603050405020304" pitchFamily="18" charset="0"/>
              </a:rPr>
              <a:t> </a:t>
            </a:r>
            <a:r>
              <a:rPr lang="es-ES_tradnl" dirty="0">
                <a:ea typeface="Calibri" panose="020F0502020204030204" pitchFamily="34" charset="0"/>
                <a:cs typeface="Times New Roman" panose="02020603050405020304" pitchFamily="18" charset="0"/>
              </a:rPr>
              <a:t>(Jody Zall Kusek y Ray C. Rist): </a:t>
            </a:r>
          </a:p>
          <a:p>
            <a:pPr>
              <a:lnSpc>
                <a:spcPct val="100000"/>
              </a:lnSpc>
              <a:spcBef>
                <a:spcPts val="0"/>
              </a:spcBef>
              <a:spcAft>
                <a:spcPts val="1000"/>
              </a:spcAft>
            </a:pPr>
            <a:endParaRPr lang="es-ES_tradnl" dirty="0">
              <a:ea typeface="Calibri" panose="020F0502020204030204" pitchFamily="34" charset="0"/>
              <a:cs typeface="Times New Roman" panose="02020603050405020304" pitchFamily="18" charset="0"/>
            </a:endParaRPr>
          </a:p>
          <a:p>
            <a:pPr>
              <a:lnSpc>
                <a:spcPct val="100000"/>
              </a:lnSpc>
              <a:spcBef>
                <a:spcPts val="0"/>
              </a:spcBef>
              <a:spcAft>
                <a:spcPts val="1000"/>
              </a:spcAft>
            </a:pPr>
            <a:r>
              <a:rPr lang="es-ES_tradnl" b="1" dirty="0">
                <a:effectLst/>
                <a:ea typeface="Calibri" panose="020F0502020204030204" pitchFamily="34" charset="0"/>
                <a:cs typeface="Times New Roman" panose="02020603050405020304" pitchFamily="18" charset="0"/>
              </a:rPr>
              <a:t>El Grupo de las Naciones Unidas para el Desarrollo</a:t>
            </a:r>
            <a:r>
              <a:rPr lang="es-ES_tradnl" dirty="0">
                <a:effectLst/>
                <a:ea typeface="Calibri" panose="020F0502020204030204" pitchFamily="34" charset="0"/>
                <a:cs typeface="Times New Roman" panose="02020603050405020304" pitchFamily="18" charset="0"/>
              </a:rPr>
              <a:t>, </a:t>
            </a:r>
            <a:r>
              <a:rPr lang="es-ES_tradnl" dirty="0">
                <a:ea typeface="Calibri" panose="020F0502020204030204" pitchFamily="34" charset="0"/>
                <a:cs typeface="Times New Roman" panose="02020603050405020304" pitchFamily="18" charset="0"/>
              </a:rPr>
              <a:t>Guía para la gerencia basada en resultados</a:t>
            </a:r>
            <a:r>
              <a:rPr lang="es-ES_tradnl" dirty="0">
                <a:effectLst/>
                <a:ea typeface="Calibri" panose="020F0502020204030204" pitchFamily="34" charset="0"/>
                <a:cs typeface="Times New Roman" panose="02020603050405020304" pitchFamily="18" charset="0"/>
              </a:rPr>
              <a:t>: </a:t>
            </a:r>
            <a:r>
              <a:rPr lang="es-ES_tradnl" dirty="0">
                <a:hlinkClick r:id="rId4"/>
              </a:rPr>
              <a:t>UNDG-RBM-Handbook-2012.pdf</a:t>
            </a:r>
            <a:endParaRPr lang="es-ES_tradnl" dirty="0"/>
          </a:p>
        </p:txBody>
      </p:sp>
      <p:pic>
        <p:nvPicPr>
          <p:cNvPr id="6" name="Picture 5" descr="Imagen de la portada de la Guía de Recursos de Monitoreo y Evaluación (M&amp;E) para Proyectos OCFT">
            <a:extLst>
              <a:ext uri="{FF2B5EF4-FFF2-40B4-BE49-F238E27FC236}">
                <a16:creationId xmlns:a16="http://schemas.microsoft.com/office/drawing/2014/main" id="{60DC57DE-4164-4225-8899-B3DF004890A6}"/>
              </a:ext>
            </a:extLst>
          </p:cNvPr>
          <p:cNvPicPr>
            <a:picLocks noChangeAspect="1"/>
          </p:cNvPicPr>
          <p:nvPr/>
        </p:nvPicPr>
        <p:blipFill>
          <a:blip r:embed="rId5"/>
          <a:stretch>
            <a:fillRect/>
          </a:stretch>
        </p:blipFill>
        <p:spPr>
          <a:xfrm>
            <a:off x="8925156" y="991536"/>
            <a:ext cx="2951797" cy="3542156"/>
          </a:xfrm>
          <a:prstGeom prst="rect">
            <a:avLst/>
          </a:prstGeom>
        </p:spPr>
        <p:style>
          <a:lnRef idx="2">
            <a:schemeClr val="dk1"/>
          </a:lnRef>
          <a:fillRef idx="1">
            <a:schemeClr val="lt1"/>
          </a:fillRef>
          <a:effectRef idx="0">
            <a:schemeClr val="dk1"/>
          </a:effectRef>
          <a:fontRef idx="minor">
            <a:schemeClr val="dk1"/>
          </a:fontRef>
        </p:style>
      </p:pic>
      <p:sp>
        <p:nvSpPr>
          <p:cNvPr id="2" name="Footer Placeholder 1">
            <a:extLst>
              <a:ext uri="{FF2B5EF4-FFF2-40B4-BE49-F238E27FC236}">
                <a16:creationId xmlns:a16="http://schemas.microsoft.com/office/drawing/2014/main" id="{8DADEE1D-FAE3-4F2C-A250-600D882F5C4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19028874"/>
      </p:ext>
    </p:extLst>
  </p:cSld>
  <p:clrMapOvr>
    <a:masterClrMapping/>
  </p:clrMapOvr>
  <mc:AlternateContent xmlns:mc="http://schemas.openxmlformats.org/markup-compatibility/2006" xmlns:p14="http://schemas.microsoft.com/office/powerpoint/2010/main">
    <mc:Choice Requires="p14">
      <p:transition spd="med" p14:dur="700" advTm="42850">
        <p:fade/>
      </p:transition>
    </mc:Choice>
    <mc:Fallback xmlns="">
      <p:transition spd="med" advTm="4285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 Agenda">
            <a:extLst>
              <a:ext uri="{FF2B5EF4-FFF2-40B4-BE49-F238E27FC236}">
                <a16:creationId xmlns:a16="http://schemas.microsoft.com/office/drawing/2014/main" id="{2AAAC7AD-1502-46C0-B47F-0DFBD9CF6960}"/>
              </a:ext>
            </a:extLst>
          </p:cNvPr>
          <p:cNvSpPr>
            <a:spLocks noGrp="1"/>
          </p:cNvSpPr>
          <p:nvPr>
            <p:ph type="ctrTitle"/>
          </p:nvPr>
        </p:nvSpPr>
        <p:spPr>
          <a:xfrm>
            <a:off x="540657" y="182046"/>
            <a:ext cx="5130795" cy="1461778"/>
          </a:xfrm>
        </p:spPr>
        <p:txBody>
          <a:bodyPr vert="horz" lIns="91440" tIns="45720" rIns="91440" bIns="45720" rtlCol="0" anchor="ctr">
            <a:normAutofit/>
          </a:bodyPr>
          <a:lstStyle/>
          <a:p>
            <a:pPr algn="l"/>
            <a:r>
              <a:rPr lang="es-ES_tradnl" sz="4400" dirty="0"/>
              <a:t>Agenda</a:t>
            </a:r>
          </a:p>
        </p:txBody>
      </p:sp>
      <p:sp>
        <p:nvSpPr>
          <p:cNvPr id="5" name="Content Placeholder 2" descr="Propósito y beneficios de la gestión basada en resultados (RBM)&#10;Los pasos del RBM &#10;Visión general del Plan de Monitoreo y Evaluación Integral (CMEP)&#10;">
            <a:extLst>
              <a:ext uri="{FF2B5EF4-FFF2-40B4-BE49-F238E27FC236}">
                <a16:creationId xmlns:a16="http://schemas.microsoft.com/office/drawing/2014/main" id="{70608293-DF14-4521-925C-A28F53E32FED}"/>
              </a:ext>
            </a:extLst>
          </p:cNvPr>
          <p:cNvSpPr>
            <a:spLocks noGrp="1"/>
          </p:cNvSpPr>
          <p:nvPr>
            <p:ph sz="quarter" idx="13"/>
          </p:nvPr>
        </p:nvSpPr>
        <p:spPr>
          <a:xfrm>
            <a:off x="578891" y="1722157"/>
            <a:ext cx="8173223" cy="5135843"/>
          </a:xfrm>
        </p:spPr>
        <p:txBody>
          <a:bodyPr vert="horz" lIns="91440" tIns="45720" rIns="91440" bIns="45720" numCol="1" rtlCol="0">
            <a:normAutofit/>
          </a:bodyPr>
          <a:lstStyle/>
          <a:p>
            <a:r>
              <a:rPr lang="es-ES_tradnl" dirty="0"/>
              <a:t>Propósito y beneficios de la gestión basada en resultados (RBM)</a:t>
            </a:r>
          </a:p>
          <a:p>
            <a:r>
              <a:rPr lang="es-ES_tradnl" dirty="0"/>
              <a:t>Los pasos del RBM </a:t>
            </a:r>
          </a:p>
          <a:p>
            <a:r>
              <a:rPr lang="es-ES_tradnl" dirty="0"/>
              <a:t>Visión general del Plan de Monitoreo y Evaluación Integral (</a:t>
            </a:r>
            <a:r>
              <a:rPr lang="es-ES" dirty="0"/>
              <a:t>CMEP</a:t>
            </a:r>
            <a:r>
              <a:rPr lang="es-ES_tradnl" dirty="0"/>
              <a:t>)</a:t>
            </a:r>
          </a:p>
        </p:txBody>
      </p:sp>
      <p:pic>
        <p:nvPicPr>
          <p:cNvPr id="9" name="Graphic 8" descr="Ilustración de una lista de verificación.">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5078"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advTm="22974">
        <p:fade/>
      </p:transition>
    </mc:Choice>
    <mc:Fallback xmlns="">
      <p:transition spd="med" advTm="22974">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GRACIAS">
            <a:extLst>
              <a:ext uri="{FF2B5EF4-FFF2-40B4-BE49-F238E27FC236}">
                <a16:creationId xmlns:a16="http://schemas.microsoft.com/office/drawing/2014/main" id="{F869EF2C-2DE0-4B25-8521-BC9A0F34AF68}"/>
              </a:ext>
            </a:extLst>
          </p:cNvPr>
          <p:cNvSpPr>
            <a:spLocks noGrp="1"/>
          </p:cNvSpPr>
          <p:nvPr>
            <p:ph type="ctrTitle"/>
          </p:nvPr>
        </p:nvSpPr>
        <p:spPr>
          <a:xfrm>
            <a:off x="807273" y="2467825"/>
            <a:ext cx="10577453" cy="961175"/>
          </a:xfrm>
        </p:spPr>
        <p:txBody>
          <a:bodyPr/>
          <a:lstStyle/>
          <a:p>
            <a:r>
              <a:rPr lang="en-US" dirty="0"/>
              <a:t>GRACIAS</a:t>
            </a:r>
          </a:p>
        </p:txBody>
      </p:sp>
      <p:sp>
        <p:nvSpPr>
          <p:cNvPr id="2" name="Footer Placeholder 1">
            <a:extLst>
              <a:ext uri="{FF2B5EF4-FFF2-40B4-BE49-F238E27FC236}">
                <a16:creationId xmlns:a16="http://schemas.microsoft.com/office/drawing/2014/main" id="{35F1D46B-7090-4297-989E-93AEB9B67FEF}"/>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041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iapositiva 5:&#10;&#10;Introducción a la Gestión Basada en Resultados (RBM)&#10;&#10;Foto de la izquierda: Una sección del globo terráqueo.&#10;&#10;Foto de la derecha: Un niño cargando un saco de ramas cortadas.">
            <a:extLst>
              <a:ext uri="{C183D7F6-B498-43B3-948B-1728B52AA6E4}">
                <adec:decorative xmlns:adec="http://schemas.microsoft.com/office/drawing/2017/decorative" val="0"/>
              </a:ext>
            </a:extLst>
          </p:cNvPr>
          <p:cNvSpPr>
            <a:spLocks noGrp="1"/>
          </p:cNvSpPr>
          <p:nvPr>
            <p:ph type="title"/>
          </p:nvPr>
        </p:nvSpPr>
        <p:spPr>
          <a:xfrm>
            <a:off x="1969333" y="2996467"/>
            <a:ext cx="6047995" cy="1362075"/>
          </a:xfrm>
        </p:spPr>
        <p:txBody>
          <a:bodyPr>
            <a:normAutofit/>
          </a:bodyPr>
          <a:lstStyle/>
          <a:p>
            <a:r>
              <a:rPr lang="es-ES_tradnl" dirty="0"/>
              <a:t>Introducción a la Gestión Basada en Resultados (RBM)</a:t>
            </a:r>
          </a:p>
        </p:txBody>
      </p:sp>
      <p:sp>
        <p:nvSpPr>
          <p:cNvPr id="12" name="Slide Number Placeholder 25"/>
          <p:cNvSpPr>
            <a:spLocks noGrp="1"/>
          </p:cNvSpPr>
          <p:nvPr>
            <p:ph type="sldNum" sz="quarter" idx="12"/>
          </p:nvPr>
        </p:nvSpPr>
        <p:spPr>
          <a:xfrm>
            <a:off x="9856846"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s-ES_tradnl" smtClean="0"/>
              <a:pPr eaLnBrk="1" hangingPunct="1">
                <a:spcBef>
                  <a:spcPct val="0"/>
                </a:spcBef>
                <a:buSzTx/>
                <a:buFontTx/>
                <a:buNone/>
                <a:defRPr/>
              </a:pPr>
              <a:t>5</a:t>
            </a:fld>
            <a:endParaRPr lang="es-ES_tradnl" altLang="en-US" sz="1200" dirty="0">
              <a:solidFill>
                <a:srgbClr val="000099"/>
              </a:solidFill>
            </a:endParaRPr>
          </a:p>
        </p:txBody>
      </p:sp>
    </p:spTree>
    <p:extLst>
      <p:ext uri="{BB962C8B-B14F-4D97-AF65-F5344CB8AC3E}">
        <p14:creationId xmlns:p14="http://schemas.microsoft.com/office/powerpoint/2010/main" val="2957626657"/>
      </p:ext>
    </p:extLst>
  </p:cSld>
  <p:clrMapOvr>
    <a:masterClrMapping/>
  </p:clrMapOvr>
  <mc:AlternateContent xmlns:mc="http://schemas.openxmlformats.org/markup-compatibility/2006" xmlns:p14="http://schemas.microsoft.com/office/powerpoint/2010/main">
    <mc:Choice Requires="p14">
      <p:transition spd="med" p14:dur="700" advTm="4771">
        <p:fade/>
      </p:transition>
    </mc:Choice>
    <mc:Fallback xmlns="">
      <p:transition spd="med" advTm="477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6: ¿Qué es la Gestión Basada en Resultados? &#10;&#10;&#10;&#10;           ">
            <a:extLst>
              <a:ext uri="{FF2B5EF4-FFF2-40B4-BE49-F238E27FC236}">
                <a16:creationId xmlns:a16="http://schemas.microsoft.com/office/drawing/2014/main" id="{511C2555-EF56-4B07-8AB3-1A497F0B0FAB}"/>
              </a:ext>
            </a:extLst>
          </p:cNvPr>
          <p:cNvSpPr>
            <a:spLocks noGrp="1"/>
          </p:cNvSpPr>
          <p:nvPr>
            <p:ph type="title"/>
          </p:nvPr>
        </p:nvSpPr>
        <p:spPr>
          <a:xfrm>
            <a:off x="415977" y="336048"/>
            <a:ext cx="9371949" cy="1183566"/>
          </a:xfrm>
        </p:spPr>
        <p:txBody>
          <a:bodyPr>
            <a:normAutofit fontScale="90000"/>
          </a:bodyPr>
          <a:lstStyle/>
          <a:p>
            <a:r>
              <a:rPr lang="es-ES_tradnl" dirty="0"/>
              <a:t> ¿Qué es la Gestión Basada en Resultados? </a:t>
            </a:r>
          </a:p>
        </p:txBody>
      </p:sp>
      <p:sp>
        <p:nvSpPr>
          <p:cNvPr id="4" name="Text Placeholder 3" descr="Es un planteamiento para la gerencia, enfocado tanto en los resultados como las actividades.&#10;Ofrece un procedimiento y herramientas para el monitoreo y la gestión de la implementación de la estrategia del proyecto.&#10;Teoría para el cambio (ej.., marco de resultados, narrativa) &#10;Indicadores&#10;Plan de Monitoreo del desempeño (PMP por sus siglas en Inglés)&#10;Proporciona evidencia para la toma de decisiones (ej.., datos) &#10;">
            <a:extLst>
              <a:ext uri="{FF2B5EF4-FFF2-40B4-BE49-F238E27FC236}">
                <a16:creationId xmlns:a16="http://schemas.microsoft.com/office/drawing/2014/main" id="{88120872-60F7-4060-AEFA-88D9B2958332}"/>
              </a:ext>
            </a:extLst>
          </p:cNvPr>
          <p:cNvSpPr>
            <a:spLocks noGrp="1"/>
          </p:cNvSpPr>
          <p:nvPr>
            <p:ph type="body" sz="quarter" idx="13"/>
          </p:nvPr>
        </p:nvSpPr>
        <p:spPr>
          <a:xfrm>
            <a:off x="646697" y="1595187"/>
            <a:ext cx="10493375" cy="4111930"/>
          </a:xfrm>
        </p:spPr>
        <p:txBody>
          <a:bodyPr>
            <a:normAutofit/>
          </a:bodyPr>
          <a:lstStyle/>
          <a:p>
            <a:r>
              <a:rPr lang="es-ES_tradnl" dirty="0"/>
              <a:t>Es un planteamiento para la gerencia, enfocado tanto en los resultados como las actividades.</a:t>
            </a:r>
          </a:p>
          <a:p>
            <a:r>
              <a:rPr lang="es-ES_tradnl" dirty="0"/>
              <a:t>Ofrece un procedimiento y herramientas para el monitoreo y la gestión de la implementación de la estrategia del proyecto.</a:t>
            </a:r>
          </a:p>
          <a:p>
            <a:pPr lvl="1">
              <a:buFont typeface="Calibri" panose="020F0502020204030204" pitchFamily="34" charset="0"/>
              <a:buChar char="⁻"/>
            </a:pPr>
            <a:r>
              <a:rPr lang="es-ES_tradnl" sz="2800" dirty="0"/>
              <a:t>Teoría para el cambio (ej.., marco de resultados, narrativa) </a:t>
            </a:r>
          </a:p>
          <a:p>
            <a:pPr lvl="1">
              <a:buFont typeface="Calibri" panose="020F0502020204030204" pitchFamily="34" charset="0"/>
              <a:buChar char="⁻"/>
            </a:pPr>
            <a:r>
              <a:rPr lang="es-ES_tradnl" sz="2800" dirty="0"/>
              <a:t>Indicadores</a:t>
            </a:r>
          </a:p>
          <a:p>
            <a:pPr lvl="1">
              <a:buFont typeface="Calibri" panose="020F0502020204030204" pitchFamily="34" charset="0"/>
              <a:buChar char="⁻"/>
            </a:pPr>
            <a:r>
              <a:rPr lang="es-ES_tradnl" sz="2800" dirty="0"/>
              <a:t>Plan de Monitoreo del desempeño (</a:t>
            </a:r>
            <a:r>
              <a:rPr lang="es-ES" sz="2800" dirty="0"/>
              <a:t>PMP por sus siglas en Inglés</a:t>
            </a:r>
            <a:r>
              <a:rPr lang="es-ES_tradnl" sz="2800" dirty="0"/>
              <a:t>)</a:t>
            </a:r>
          </a:p>
          <a:p>
            <a:r>
              <a:rPr lang="es-ES_tradnl" dirty="0"/>
              <a:t>Proporciona evidencia para la toma de decisiones (ej.., datos) </a:t>
            </a:r>
          </a:p>
        </p:txBody>
      </p:sp>
      <p:sp>
        <p:nvSpPr>
          <p:cNvPr id="3" name="Footer Placeholder 2">
            <a:extLst>
              <a:ext uri="{FF2B5EF4-FFF2-40B4-BE49-F238E27FC236}">
                <a16:creationId xmlns:a16="http://schemas.microsoft.com/office/drawing/2014/main" id="{4437B8C3-FB00-4CD4-886B-868620B5C308}"/>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custDataLst>
      <p:tags r:id="rId1"/>
    </p:custDataLst>
    <p:extLst>
      <p:ext uri="{BB962C8B-B14F-4D97-AF65-F5344CB8AC3E}">
        <p14:creationId xmlns:p14="http://schemas.microsoft.com/office/powerpoint/2010/main" val="2417287328"/>
      </p:ext>
    </p:extLst>
  </p:cSld>
  <p:clrMapOvr>
    <a:masterClrMapping/>
  </p:clrMapOvr>
  <mc:AlternateContent xmlns:mc="http://schemas.openxmlformats.org/markup-compatibility/2006" xmlns:p14="http://schemas.microsoft.com/office/powerpoint/2010/main">
    <mc:Choice Requires="p14">
      <p:transition spd="med" p14:dur="700" advTm="43338">
        <p:fade/>
      </p:transition>
    </mc:Choice>
    <mc:Fallback xmlns="">
      <p:transition spd="med" advTm="433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7: Beneficios de la Gerencia Basada en Resultados.&#10;&#10;">
            <a:extLst>
              <a:ext uri="{FF2B5EF4-FFF2-40B4-BE49-F238E27FC236}">
                <a16:creationId xmlns:a16="http://schemas.microsoft.com/office/drawing/2014/main" id="{B95369E6-4A8A-4723-8F2C-4F70D1CC2BF2}"/>
              </a:ext>
            </a:extLst>
          </p:cNvPr>
          <p:cNvSpPr>
            <a:spLocks noGrp="1"/>
          </p:cNvSpPr>
          <p:nvPr>
            <p:ph type="title"/>
          </p:nvPr>
        </p:nvSpPr>
        <p:spPr>
          <a:xfrm>
            <a:off x="469231" y="220746"/>
            <a:ext cx="10515600" cy="1325563"/>
          </a:xfrm>
        </p:spPr>
        <p:txBody>
          <a:bodyPr/>
          <a:lstStyle/>
          <a:p>
            <a:r>
              <a:rPr lang="es-ES_tradnl" dirty="0"/>
              <a:t>Beneficios de la Gerencia Basada en Resultados</a:t>
            </a:r>
          </a:p>
        </p:txBody>
      </p:sp>
      <p:sp>
        <p:nvSpPr>
          <p:cNvPr id="5" name="TextBox 4" descr="Proceso de planeación&#10;Fomenta el conceso y la responsabilidad&#10;Comunicación con las partes interesadas.&#10;Gerencia y Reporte&#10;">
            <a:extLst>
              <a:ext uri="{FF2B5EF4-FFF2-40B4-BE49-F238E27FC236}">
                <a16:creationId xmlns:a16="http://schemas.microsoft.com/office/drawing/2014/main" id="{930007E7-6B40-487E-AD19-5493AC378503}"/>
              </a:ext>
            </a:extLst>
          </p:cNvPr>
          <p:cNvSpPr txBox="1"/>
          <p:nvPr/>
        </p:nvSpPr>
        <p:spPr>
          <a:xfrm>
            <a:off x="820704" y="2133260"/>
            <a:ext cx="10838622" cy="2948499"/>
          </a:xfrm>
          <a:prstGeom prst="rect">
            <a:avLst/>
          </a:prstGeom>
          <a:noFill/>
        </p:spPr>
        <p:txBody>
          <a:bodyPr wrap="square">
            <a:spAutoFit/>
          </a:bodyPr>
          <a:lstStyle/>
          <a:p>
            <a:pPr marL="461963" indent="-461963">
              <a:spcBef>
                <a:spcPct val="20000"/>
              </a:spcBef>
              <a:buSzPct val="80000"/>
              <a:buFont typeface="Wingdings" pitchFamily="2" charset="2"/>
              <a:buChar char="ü"/>
              <a:defRPr/>
            </a:pPr>
            <a:r>
              <a:rPr lang="es-ES_tradnl" sz="3200" dirty="0">
                <a:cs typeface="Arial" pitchFamily="34" charset="0"/>
              </a:rPr>
              <a:t>Proceso de planeación</a:t>
            </a:r>
          </a:p>
          <a:p>
            <a:pPr marL="461963" indent="-461963">
              <a:spcBef>
                <a:spcPct val="20000"/>
              </a:spcBef>
              <a:buSzPct val="80000"/>
              <a:buFont typeface="Wingdings" pitchFamily="2" charset="2"/>
              <a:buChar char="ü"/>
              <a:defRPr/>
            </a:pPr>
            <a:r>
              <a:rPr lang="es-ES_tradnl" sz="3200" dirty="0">
                <a:cs typeface="Arial" pitchFamily="34" charset="0"/>
              </a:rPr>
              <a:t>Fomenta el conceso y la responsabilidad</a:t>
            </a:r>
          </a:p>
          <a:p>
            <a:pPr marL="461963" indent="-461963">
              <a:spcBef>
                <a:spcPct val="20000"/>
              </a:spcBef>
              <a:buSzPct val="80000"/>
              <a:buFont typeface="Wingdings" pitchFamily="2" charset="2"/>
              <a:buChar char="ü"/>
              <a:defRPr/>
            </a:pPr>
            <a:r>
              <a:rPr lang="es-ES_tradnl" sz="3200" dirty="0">
                <a:cs typeface="Arial" pitchFamily="34" charset="0"/>
              </a:rPr>
              <a:t>Comunicación con las partes interesadas.</a:t>
            </a:r>
          </a:p>
          <a:p>
            <a:pPr marL="461963" indent="-461963">
              <a:spcBef>
                <a:spcPct val="20000"/>
              </a:spcBef>
              <a:buSzPct val="80000"/>
              <a:buFont typeface="Wingdings" pitchFamily="2" charset="2"/>
              <a:buChar char="ü"/>
              <a:defRPr/>
            </a:pPr>
            <a:r>
              <a:rPr lang="es-ES_tradnl" sz="3200" dirty="0">
                <a:cs typeface="Arial" pitchFamily="34" charset="0"/>
              </a:rPr>
              <a:t>Gerencia y Reporte</a:t>
            </a:r>
          </a:p>
          <a:p>
            <a:pPr>
              <a:spcBef>
                <a:spcPct val="20000"/>
              </a:spcBef>
              <a:buSzPct val="80000"/>
              <a:defRPr/>
            </a:pPr>
            <a:endParaRPr lang="es-ES_tradnl" sz="3200" dirty="0">
              <a:cs typeface="Arial" pitchFamily="34" charset="0"/>
            </a:endParaRPr>
          </a:p>
        </p:txBody>
      </p:sp>
      <p:sp>
        <p:nvSpPr>
          <p:cNvPr id="3" name="Footer Placeholder 2">
            <a:extLst>
              <a:ext uri="{FF2B5EF4-FFF2-40B4-BE49-F238E27FC236}">
                <a16:creationId xmlns:a16="http://schemas.microsoft.com/office/drawing/2014/main" id="{4BF9AF63-E1AE-4712-8D40-AE0CABA6649B}"/>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479402619"/>
      </p:ext>
    </p:extLst>
  </p:cSld>
  <p:clrMapOvr>
    <a:masterClrMapping/>
  </p:clrMapOvr>
  <mc:AlternateContent xmlns:mc="http://schemas.openxmlformats.org/markup-compatibility/2006" xmlns:p14="http://schemas.microsoft.com/office/powerpoint/2010/main">
    <mc:Choice Requires="p14">
      <p:transition spd="slow" p14:dur="2000" advTm="22923"/>
    </mc:Choice>
    <mc:Fallback xmlns="">
      <p:transition spd="slow" advTm="2292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8: Centrarse en los Resultados Mejora la Planeación.&#10;&#10;">
            <a:extLst>
              <a:ext uri="{FF2B5EF4-FFF2-40B4-BE49-F238E27FC236}">
                <a16:creationId xmlns:a16="http://schemas.microsoft.com/office/drawing/2014/main" id="{B95369E6-4A8A-4723-8F2C-4F70D1CC2BF2}"/>
              </a:ext>
            </a:extLst>
          </p:cNvPr>
          <p:cNvSpPr>
            <a:spLocks noGrp="1"/>
          </p:cNvSpPr>
          <p:nvPr>
            <p:ph type="title"/>
          </p:nvPr>
        </p:nvSpPr>
        <p:spPr>
          <a:xfrm>
            <a:off x="652110" y="126128"/>
            <a:ext cx="11676523" cy="1325563"/>
          </a:xfrm>
        </p:spPr>
        <p:txBody>
          <a:bodyPr/>
          <a:lstStyle/>
          <a:p>
            <a:r>
              <a:rPr lang="es-ES_tradnl" dirty="0"/>
              <a:t>Centrarse en los Resultados Mejora la Planeación</a:t>
            </a:r>
          </a:p>
        </p:txBody>
      </p:sp>
      <p:sp>
        <p:nvSpPr>
          <p:cNvPr id="61" name="Text Box 24" descr="Actividad 1&#10;Actividad 2&#10;">
            <a:extLst>
              <a:ext uri="{FF2B5EF4-FFF2-40B4-BE49-F238E27FC236}">
                <a16:creationId xmlns:a16="http://schemas.microsoft.com/office/drawing/2014/main" id="{AB3A424E-29F1-4675-AB02-8AA7334E4F2B}"/>
              </a:ext>
            </a:extLst>
          </p:cNvPr>
          <p:cNvSpPr txBox="1">
            <a:spLocks noChangeArrowheads="1"/>
          </p:cNvSpPr>
          <p:nvPr/>
        </p:nvSpPr>
        <p:spPr bwMode="auto">
          <a:xfrm>
            <a:off x="1327785" y="4814690"/>
            <a:ext cx="1313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s-ES_tradnl" altLang="en-US" sz="1800" dirty="0">
                <a:solidFill>
                  <a:schemeClr val="tx1"/>
                </a:solidFill>
                <a:latin typeface="Arial" pitchFamily="34" charset="0"/>
              </a:rPr>
              <a:t>Actividad 1</a:t>
            </a:r>
          </a:p>
          <a:p>
            <a:pPr>
              <a:spcBef>
                <a:spcPct val="0"/>
              </a:spcBef>
              <a:buFontTx/>
              <a:buNone/>
            </a:pPr>
            <a:r>
              <a:rPr lang="es-ES_tradnl" altLang="en-US" sz="1800" dirty="0">
                <a:solidFill>
                  <a:schemeClr val="tx1"/>
                </a:solidFill>
                <a:latin typeface="Arial" pitchFamily="34" charset="0"/>
              </a:rPr>
              <a:t>Actividad 2</a:t>
            </a:r>
          </a:p>
        </p:txBody>
      </p:sp>
      <p:sp>
        <p:nvSpPr>
          <p:cNvPr id="67" name="Line 30">
            <a:extLst>
              <a:ext uri="{FF2B5EF4-FFF2-40B4-BE49-F238E27FC236}">
                <a16:creationId xmlns:a16="http://schemas.microsoft.com/office/drawing/2014/main" id="{CC10EFFE-20D9-42AD-AFB0-7BC4583A0EE0}"/>
              </a:ext>
              <a:ext uri="{C183D7F6-B498-43B3-948B-1728B52AA6E4}">
                <adec:decorative xmlns:adec="http://schemas.microsoft.com/office/drawing/2017/decorative" val="1"/>
              </a:ext>
            </a:extLst>
          </p:cNvPr>
          <p:cNvSpPr>
            <a:spLocks noChangeShapeType="1"/>
          </p:cNvSpPr>
          <p:nvPr/>
        </p:nvSpPr>
        <p:spPr bwMode="auto">
          <a:xfrm flipV="1">
            <a:off x="1915160" y="44733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51" name="Rectangle 14" descr="Casilla: Resultado 1.1&#10;">
            <a:extLst>
              <a:ext uri="{FF2B5EF4-FFF2-40B4-BE49-F238E27FC236}">
                <a16:creationId xmlns:a16="http://schemas.microsoft.com/office/drawing/2014/main" id="{DBA3BD37-4BD3-4B91-81C9-4802E8F6B281}"/>
              </a:ext>
            </a:extLst>
          </p:cNvPr>
          <p:cNvSpPr>
            <a:spLocks noChangeArrowheads="1"/>
          </p:cNvSpPr>
          <p:nvPr/>
        </p:nvSpPr>
        <p:spPr bwMode="auto">
          <a:xfrm>
            <a:off x="1334136" y="3952677"/>
            <a:ext cx="962023"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s-ES_tradnl" altLang="en-US" sz="1600" dirty="0">
                <a:solidFill>
                  <a:schemeClr val="bg1"/>
                </a:solidFill>
                <a:latin typeface="Times New Roman" pitchFamily="18" charset="0"/>
              </a:rPr>
              <a:t>Resultado </a:t>
            </a:r>
          </a:p>
          <a:p>
            <a:pPr algn="ctr" eaLnBrk="1" hangingPunct="1">
              <a:spcBef>
                <a:spcPts val="0"/>
              </a:spcBef>
              <a:buFontTx/>
              <a:buNone/>
            </a:pPr>
            <a:r>
              <a:rPr lang="es-ES_tradnl" altLang="en-US" sz="1600" dirty="0">
                <a:solidFill>
                  <a:schemeClr val="bg1"/>
                </a:solidFill>
                <a:latin typeface="Times New Roman" pitchFamily="18" charset="0"/>
              </a:rPr>
              <a:t>1.1</a:t>
            </a:r>
          </a:p>
        </p:txBody>
      </p:sp>
      <p:sp>
        <p:nvSpPr>
          <p:cNvPr id="62" name="Text Box 25" descr="Actividad 3&#10;">
            <a:extLst>
              <a:ext uri="{FF2B5EF4-FFF2-40B4-BE49-F238E27FC236}">
                <a16:creationId xmlns:a16="http://schemas.microsoft.com/office/drawing/2014/main" id="{34B037D2-A9A3-485E-B0E9-03533DD78A37}"/>
              </a:ext>
            </a:extLst>
          </p:cNvPr>
          <p:cNvSpPr txBox="1">
            <a:spLocks noChangeArrowheads="1"/>
          </p:cNvSpPr>
          <p:nvPr/>
        </p:nvSpPr>
        <p:spPr bwMode="auto">
          <a:xfrm>
            <a:off x="2737485" y="4801990"/>
            <a:ext cx="1313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s-ES_tradnl" altLang="en-US" sz="1800" dirty="0">
                <a:solidFill>
                  <a:schemeClr val="tx1"/>
                </a:solidFill>
                <a:latin typeface="Arial" pitchFamily="34" charset="0"/>
              </a:rPr>
              <a:t>Actividad 3</a:t>
            </a:r>
          </a:p>
          <a:p>
            <a:pPr>
              <a:spcBef>
                <a:spcPct val="0"/>
              </a:spcBef>
              <a:buFontTx/>
              <a:buNone/>
            </a:pPr>
            <a:endParaRPr lang="es-ES_tradnl" altLang="en-US" sz="1800" dirty="0">
              <a:solidFill>
                <a:schemeClr val="tx1"/>
              </a:solidFill>
              <a:latin typeface="Arial" pitchFamily="34" charset="0"/>
            </a:endParaRPr>
          </a:p>
        </p:txBody>
      </p:sp>
      <p:sp>
        <p:nvSpPr>
          <p:cNvPr id="71" name="Line 34">
            <a:extLst>
              <a:ext uri="{FF2B5EF4-FFF2-40B4-BE49-F238E27FC236}">
                <a16:creationId xmlns:a16="http://schemas.microsoft.com/office/drawing/2014/main" id="{F71C991A-9175-4C73-A9E6-8F01F0C94AD1}"/>
              </a:ext>
              <a:ext uri="{C183D7F6-B498-43B3-948B-1728B52AA6E4}">
                <adec:decorative xmlns:adec="http://schemas.microsoft.com/office/drawing/2017/decorative" val="1"/>
              </a:ext>
            </a:extLst>
          </p:cNvPr>
          <p:cNvSpPr>
            <a:spLocks noChangeShapeType="1"/>
          </p:cNvSpPr>
          <p:nvPr/>
        </p:nvSpPr>
        <p:spPr bwMode="auto">
          <a:xfrm flipV="1">
            <a:off x="3286760" y="44606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53" name="Rectangle 16" descr="Casilla: Resultado 1.2&#10;">
            <a:extLst>
              <a:ext uri="{FF2B5EF4-FFF2-40B4-BE49-F238E27FC236}">
                <a16:creationId xmlns:a16="http://schemas.microsoft.com/office/drawing/2014/main" id="{39556075-FCC2-48E9-9CAA-EA0DB3649C3F}"/>
              </a:ext>
            </a:extLst>
          </p:cNvPr>
          <p:cNvSpPr>
            <a:spLocks noChangeArrowheads="1"/>
          </p:cNvSpPr>
          <p:nvPr/>
        </p:nvSpPr>
        <p:spPr bwMode="auto">
          <a:xfrm>
            <a:off x="2737485" y="3965377"/>
            <a:ext cx="904875"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s-ES_tradnl" altLang="en-US" sz="1600" dirty="0">
                <a:solidFill>
                  <a:schemeClr val="bg1"/>
                </a:solidFill>
                <a:latin typeface="Times New Roman" pitchFamily="18" charset="0"/>
              </a:rPr>
              <a:t>Resultado </a:t>
            </a:r>
          </a:p>
          <a:p>
            <a:pPr algn="ctr" eaLnBrk="1" hangingPunct="1">
              <a:spcBef>
                <a:spcPts val="0"/>
              </a:spcBef>
              <a:buFontTx/>
              <a:buNone/>
            </a:pPr>
            <a:r>
              <a:rPr lang="es-ES_tradnl" altLang="en-US" sz="1600" dirty="0">
                <a:solidFill>
                  <a:schemeClr val="bg1"/>
                </a:solidFill>
                <a:latin typeface="Times New Roman" pitchFamily="18" charset="0"/>
              </a:rPr>
              <a:t>1.2</a:t>
            </a:r>
          </a:p>
        </p:txBody>
      </p:sp>
      <p:sp>
        <p:nvSpPr>
          <p:cNvPr id="63" name="Text Box 26" descr="Actividad 4&#10;Actividad 5&#10;">
            <a:extLst>
              <a:ext uri="{FF2B5EF4-FFF2-40B4-BE49-F238E27FC236}">
                <a16:creationId xmlns:a16="http://schemas.microsoft.com/office/drawing/2014/main" id="{10E3F48A-3771-429B-A9A6-F178C1563055}"/>
              </a:ext>
            </a:extLst>
          </p:cNvPr>
          <p:cNvSpPr txBox="1">
            <a:spLocks noChangeArrowheads="1"/>
          </p:cNvSpPr>
          <p:nvPr/>
        </p:nvSpPr>
        <p:spPr bwMode="auto">
          <a:xfrm>
            <a:off x="4058285" y="4787702"/>
            <a:ext cx="1313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s-ES_tradnl" altLang="en-US" sz="1800" dirty="0">
                <a:solidFill>
                  <a:schemeClr val="tx1"/>
                </a:solidFill>
                <a:latin typeface="Arial" pitchFamily="34" charset="0"/>
              </a:rPr>
              <a:t>Actividad 4</a:t>
            </a:r>
          </a:p>
          <a:p>
            <a:pPr>
              <a:spcBef>
                <a:spcPct val="0"/>
              </a:spcBef>
              <a:buFontTx/>
              <a:buNone/>
            </a:pPr>
            <a:r>
              <a:rPr lang="es-ES_tradnl" altLang="en-US" sz="1800" dirty="0">
                <a:solidFill>
                  <a:schemeClr val="tx1"/>
                </a:solidFill>
                <a:latin typeface="Arial" pitchFamily="34" charset="0"/>
              </a:rPr>
              <a:t>Actividad 5</a:t>
            </a:r>
          </a:p>
        </p:txBody>
      </p:sp>
      <p:sp>
        <p:nvSpPr>
          <p:cNvPr id="70" name="Line 33">
            <a:extLst>
              <a:ext uri="{FF2B5EF4-FFF2-40B4-BE49-F238E27FC236}">
                <a16:creationId xmlns:a16="http://schemas.microsoft.com/office/drawing/2014/main" id="{84DAEF43-6C58-46DC-B40D-208A7EAF8727}"/>
              </a:ext>
              <a:ext uri="{C183D7F6-B498-43B3-948B-1728B52AA6E4}">
                <adec:decorative xmlns:adec="http://schemas.microsoft.com/office/drawing/2017/decorative" val="1"/>
              </a:ext>
            </a:extLst>
          </p:cNvPr>
          <p:cNvSpPr>
            <a:spLocks noChangeShapeType="1"/>
          </p:cNvSpPr>
          <p:nvPr/>
        </p:nvSpPr>
        <p:spPr bwMode="auto">
          <a:xfrm flipV="1">
            <a:off x="4607560" y="44733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59" name="Rectangle 22" descr="Casilla: Resultado 2.1&#10;">
            <a:extLst>
              <a:ext uri="{FF2B5EF4-FFF2-40B4-BE49-F238E27FC236}">
                <a16:creationId xmlns:a16="http://schemas.microsoft.com/office/drawing/2014/main" id="{24E556AB-B3CE-48FD-8560-6B871B4C2871}"/>
              </a:ext>
            </a:extLst>
          </p:cNvPr>
          <p:cNvSpPr>
            <a:spLocks noChangeArrowheads="1"/>
          </p:cNvSpPr>
          <p:nvPr/>
        </p:nvSpPr>
        <p:spPr bwMode="auto">
          <a:xfrm>
            <a:off x="4083686" y="3978077"/>
            <a:ext cx="892174"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s-ES_tradnl" altLang="en-US" sz="1600" dirty="0">
                <a:solidFill>
                  <a:schemeClr val="bg1"/>
                </a:solidFill>
                <a:latin typeface="Times New Roman" pitchFamily="18" charset="0"/>
              </a:rPr>
              <a:t>Resultado </a:t>
            </a:r>
          </a:p>
          <a:p>
            <a:pPr algn="ctr" eaLnBrk="1" hangingPunct="1">
              <a:spcBef>
                <a:spcPts val="0"/>
              </a:spcBef>
              <a:buFontTx/>
              <a:buNone/>
            </a:pPr>
            <a:r>
              <a:rPr lang="es-ES_tradnl" altLang="en-US" sz="1600" dirty="0">
                <a:solidFill>
                  <a:schemeClr val="bg1"/>
                </a:solidFill>
                <a:latin typeface="Times New Roman" pitchFamily="18" charset="0"/>
              </a:rPr>
              <a:t>2.1</a:t>
            </a:r>
          </a:p>
        </p:txBody>
      </p:sp>
      <p:sp>
        <p:nvSpPr>
          <p:cNvPr id="64" name="Text Box 27" descr="Actividad 6&#10;Actividad 7&#10;">
            <a:extLst>
              <a:ext uri="{FF2B5EF4-FFF2-40B4-BE49-F238E27FC236}">
                <a16:creationId xmlns:a16="http://schemas.microsoft.com/office/drawing/2014/main" id="{B3F3DE2A-D195-40DC-9FA3-64C04CD9D8BA}"/>
              </a:ext>
            </a:extLst>
          </p:cNvPr>
          <p:cNvSpPr txBox="1">
            <a:spLocks noChangeArrowheads="1"/>
          </p:cNvSpPr>
          <p:nvPr/>
        </p:nvSpPr>
        <p:spPr bwMode="auto">
          <a:xfrm>
            <a:off x="5379085" y="4749602"/>
            <a:ext cx="1313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s-ES_tradnl" altLang="en-US" sz="1800" dirty="0">
                <a:solidFill>
                  <a:schemeClr val="tx1"/>
                </a:solidFill>
                <a:latin typeface="Arial" pitchFamily="34" charset="0"/>
              </a:rPr>
              <a:t>Actividad 6</a:t>
            </a:r>
          </a:p>
          <a:p>
            <a:pPr>
              <a:spcBef>
                <a:spcPct val="0"/>
              </a:spcBef>
              <a:buFontTx/>
              <a:buNone/>
            </a:pPr>
            <a:r>
              <a:rPr lang="es-ES_tradnl" altLang="en-US" sz="1800" dirty="0">
                <a:solidFill>
                  <a:schemeClr val="tx1"/>
                </a:solidFill>
                <a:latin typeface="Arial" pitchFamily="34" charset="0"/>
              </a:rPr>
              <a:t>Actividad 7</a:t>
            </a:r>
          </a:p>
        </p:txBody>
      </p:sp>
      <p:sp>
        <p:nvSpPr>
          <p:cNvPr id="69" name="Line 32">
            <a:extLst>
              <a:ext uri="{FF2B5EF4-FFF2-40B4-BE49-F238E27FC236}">
                <a16:creationId xmlns:a16="http://schemas.microsoft.com/office/drawing/2014/main" id="{828CDA57-0E41-46DC-88AE-CEA228632453}"/>
              </a:ext>
              <a:ext uri="{C183D7F6-B498-43B3-948B-1728B52AA6E4}">
                <adec:decorative xmlns:adec="http://schemas.microsoft.com/office/drawing/2017/decorative" val="1"/>
              </a:ext>
            </a:extLst>
          </p:cNvPr>
          <p:cNvSpPr>
            <a:spLocks noChangeShapeType="1"/>
          </p:cNvSpPr>
          <p:nvPr/>
        </p:nvSpPr>
        <p:spPr bwMode="auto">
          <a:xfrm flipV="1">
            <a:off x="5928360" y="44733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57" name="Rectangle 20" descr="Casilla: Resultado 2.2&#10;">
            <a:extLst>
              <a:ext uri="{FF2B5EF4-FFF2-40B4-BE49-F238E27FC236}">
                <a16:creationId xmlns:a16="http://schemas.microsoft.com/office/drawing/2014/main" id="{A7E9E020-7BA6-4FFF-8682-4638EF2E09CE}"/>
              </a:ext>
            </a:extLst>
          </p:cNvPr>
          <p:cNvSpPr>
            <a:spLocks noChangeArrowheads="1"/>
          </p:cNvSpPr>
          <p:nvPr/>
        </p:nvSpPr>
        <p:spPr bwMode="auto">
          <a:xfrm>
            <a:off x="5379085" y="3952677"/>
            <a:ext cx="930275"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1600" dirty="0">
                <a:solidFill>
                  <a:schemeClr val="bg1"/>
                </a:solidFill>
                <a:latin typeface="Times New Roman" pitchFamily="18" charset="0"/>
              </a:rPr>
              <a:t>Resultado </a:t>
            </a:r>
          </a:p>
          <a:p>
            <a:pPr algn="ctr" eaLnBrk="1" hangingPunct="1">
              <a:spcBef>
                <a:spcPts val="0"/>
              </a:spcBef>
              <a:buFontTx/>
              <a:buNone/>
            </a:pPr>
            <a:r>
              <a:rPr lang="es-ES_tradnl" altLang="en-US" sz="1600" dirty="0">
                <a:solidFill>
                  <a:schemeClr val="bg1"/>
                </a:solidFill>
                <a:latin typeface="Times New Roman" pitchFamily="18" charset="0"/>
              </a:rPr>
              <a:t>2.2</a:t>
            </a:r>
          </a:p>
        </p:txBody>
      </p:sp>
      <p:sp>
        <p:nvSpPr>
          <p:cNvPr id="65" name="Text Box 28" descr="Actividad 8&#10;">
            <a:extLst>
              <a:ext uri="{FF2B5EF4-FFF2-40B4-BE49-F238E27FC236}">
                <a16:creationId xmlns:a16="http://schemas.microsoft.com/office/drawing/2014/main" id="{5A8A2850-3613-4220-91BC-2C0532AB7820}"/>
              </a:ext>
            </a:extLst>
          </p:cNvPr>
          <p:cNvSpPr txBox="1">
            <a:spLocks noChangeArrowheads="1"/>
          </p:cNvSpPr>
          <p:nvPr/>
        </p:nvSpPr>
        <p:spPr bwMode="auto">
          <a:xfrm>
            <a:off x="7654925" y="4900542"/>
            <a:ext cx="1313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s-ES_tradnl" altLang="en-US" sz="1800" dirty="0">
                <a:solidFill>
                  <a:schemeClr val="tx1"/>
                </a:solidFill>
                <a:latin typeface="Arial" pitchFamily="34" charset="0"/>
              </a:rPr>
              <a:t>Actividad 8</a:t>
            </a:r>
          </a:p>
          <a:p>
            <a:pPr>
              <a:spcBef>
                <a:spcPct val="0"/>
              </a:spcBef>
              <a:buFontTx/>
              <a:buNone/>
            </a:pPr>
            <a:endParaRPr lang="es-ES_tradnl" altLang="en-US" sz="1800" dirty="0">
              <a:solidFill>
                <a:schemeClr val="tx1"/>
              </a:solidFill>
              <a:latin typeface="Arial" pitchFamily="34" charset="0"/>
            </a:endParaRPr>
          </a:p>
        </p:txBody>
      </p:sp>
      <p:sp>
        <p:nvSpPr>
          <p:cNvPr id="68" name="Line 31">
            <a:extLst>
              <a:ext uri="{FF2B5EF4-FFF2-40B4-BE49-F238E27FC236}">
                <a16:creationId xmlns:a16="http://schemas.microsoft.com/office/drawing/2014/main" id="{5AEC0F89-9808-46A0-A189-C5FAB4C2918D}"/>
              </a:ext>
              <a:ext uri="{C183D7F6-B498-43B3-948B-1728B52AA6E4}">
                <adec:decorative xmlns:adec="http://schemas.microsoft.com/office/drawing/2017/decorative" val="1"/>
              </a:ext>
            </a:extLst>
          </p:cNvPr>
          <p:cNvSpPr>
            <a:spLocks noChangeShapeType="1"/>
          </p:cNvSpPr>
          <p:nvPr/>
        </p:nvSpPr>
        <p:spPr bwMode="auto">
          <a:xfrm flipV="1">
            <a:off x="8191500" y="4584629"/>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73" name="Text Box 36">
            <a:extLst>
              <a:ext uri="{FF2B5EF4-FFF2-40B4-BE49-F238E27FC236}">
                <a16:creationId xmlns:a16="http://schemas.microsoft.com/office/drawing/2014/main" id="{0EDE37A8-BBA9-4AD8-B539-079958437B6C}"/>
              </a:ext>
              <a:ext uri="{C183D7F6-B498-43B3-948B-1728B52AA6E4}">
                <adec:decorative xmlns:adec="http://schemas.microsoft.com/office/drawing/2017/decorative" val="0"/>
              </a:ext>
            </a:extLst>
          </p:cNvPr>
          <p:cNvSpPr txBox="1">
            <a:spLocks noChangeArrowheads="1"/>
          </p:cNvSpPr>
          <p:nvPr/>
        </p:nvSpPr>
        <p:spPr bwMode="auto">
          <a:xfrm>
            <a:off x="7997825" y="3938517"/>
            <a:ext cx="401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s-ES_tradnl" altLang="en-US" b="1" dirty="0">
                <a:solidFill>
                  <a:schemeClr val="tx1"/>
                </a:solidFill>
                <a:latin typeface="Arial" pitchFamily="34" charset="0"/>
              </a:rPr>
              <a:t>?</a:t>
            </a:r>
          </a:p>
        </p:txBody>
      </p:sp>
      <p:sp>
        <p:nvSpPr>
          <p:cNvPr id="66" name="Text Box 29" descr="Actividad 9&#10;">
            <a:extLst>
              <a:ext uri="{FF2B5EF4-FFF2-40B4-BE49-F238E27FC236}">
                <a16:creationId xmlns:a16="http://schemas.microsoft.com/office/drawing/2014/main" id="{AAEEE41B-BAD0-4EDD-9CEF-58D87CB96CDE}"/>
              </a:ext>
            </a:extLst>
          </p:cNvPr>
          <p:cNvSpPr txBox="1">
            <a:spLocks noChangeArrowheads="1"/>
          </p:cNvSpPr>
          <p:nvPr/>
        </p:nvSpPr>
        <p:spPr bwMode="auto">
          <a:xfrm>
            <a:off x="9026525" y="4900542"/>
            <a:ext cx="1313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s-ES_tradnl" altLang="en-US" sz="1800" dirty="0">
                <a:solidFill>
                  <a:schemeClr val="tx1"/>
                </a:solidFill>
                <a:latin typeface="Arial" pitchFamily="34" charset="0"/>
              </a:rPr>
              <a:t>Actividad 9</a:t>
            </a:r>
          </a:p>
          <a:p>
            <a:pPr>
              <a:spcBef>
                <a:spcPct val="0"/>
              </a:spcBef>
              <a:buFontTx/>
              <a:buNone/>
            </a:pPr>
            <a:endParaRPr lang="es-ES_tradnl" altLang="en-US" sz="1800" dirty="0">
              <a:solidFill>
                <a:schemeClr val="tx1"/>
              </a:solidFill>
              <a:latin typeface="Arial" pitchFamily="34" charset="0"/>
            </a:endParaRPr>
          </a:p>
        </p:txBody>
      </p:sp>
      <p:sp>
        <p:nvSpPr>
          <p:cNvPr id="72" name="Line 35">
            <a:extLst>
              <a:ext uri="{FF2B5EF4-FFF2-40B4-BE49-F238E27FC236}">
                <a16:creationId xmlns:a16="http://schemas.microsoft.com/office/drawing/2014/main" id="{2202D0EF-D31A-4DAF-B29B-6AE0207AB3C2}"/>
              </a:ext>
              <a:ext uri="{C183D7F6-B498-43B3-948B-1728B52AA6E4}">
                <adec:decorative xmlns:adec="http://schemas.microsoft.com/office/drawing/2017/decorative" val="1"/>
              </a:ext>
            </a:extLst>
          </p:cNvPr>
          <p:cNvSpPr>
            <a:spLocks noChangeShapeType="1"/>
          </p:cNvSpPr>
          <p:nvPr/>
        </p:nvSpPr>
        <p:spPr bwMode="auto">
          <a:xfrm flipV="1">
            <a:off x="9575800" y="4597329"/>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dirty="0"/>
          </a:p>
        </p:txBody>
      </p:sp>
      <p:sp>
        <p:nvSpPr>
          <p:cNvPr id="74" name="Text Box 37">
            <a:extLst>
              <a:ext uri="{FF2B5EF4-FFF2-40B4-BE49-F238E27FC236}">
                <a16:creationId xmlns:a16="http://schemas.microsoft.com/office/drawing/2014/main" id="{FCF36DFE-785C-4383-AF8E-7930303E16D5}"/>
              </a:ext>
              <a:ext uri="{C183D7F6-B498-43B3-948B-1728B52AA6E4}">
                <adec:decorative xmlns:adec="http://schemas.microsoft.com/office/drawing/2017/decorative" val="0"/>
              </a:ext>
            </a:extLst>
          </p:cNvPr>
          <p:cNvSpPr txBox="1">
            <a:spLocks noChangeArrowheads="1"/>
          </p:cNvSpPr>
          <p:nvPr/>
        </p:nvSpPr>
        <p:spPr bwMode="auto">
          <a:xfrm>
            <a:off x="9394825" y="3925817"/>
            <a:ext cx="401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s-ES_tradnl" altLang="en-US" b="1" dirty="0">
                <a:solidFill>
                  <a:schemeClr val="tx1"/>
                </a:solidFill>
                <a:latin typeface="Arial" pitchFamily="34" charset="0"/>
              </a:rPr>
              <a:t>?</a:t>
            </a:r>
          </a:p>
        </p:txBody>
      </p:sp>
      <p:cxnSp>
        <p:nvCxnSpPr>
          <p:cNvPr id="99" name="Connector: Elbow 98">
            <a:extLst>
              <a:ext uri="{FF2B5EF4-FFF2-40B4-BE49-F238E27FC236}">
                <a16:creationId xmlns:a16="http://schemas.microsoft.com/office/drawing/2014/main" id="{D5BAA8D4-0ED1-4D18-95DD-A9C5FA85E910}"/>
              </a:ext>
              <a:ext uri="{C183D7F6-B498-43B3-948B-1728B52AA6E4}">
                <adec:decorative xmlns:adec="http://schemas.microsoft.com/office/drawing/2017/decorative" val="1"/>
              </a:ext>
            </a:extLst>
          </p:cNvPr>
          <p:cNvCxnSpPr>
            <a:cxnSpLocks/>
            <a:stCxn id="51" idx="0"/>
            <a:endCxn id="42" idx="2"/>
          </p:cNvCxnSpPr>
          <p:nvPr/>
        </p:nvCxnSpPr>
        <p:spPr>
          <a:xfrm rot="5400000" flipH="1" flipV="1">
            <a:off x="1969686" y="3274461"/>
            <a:ext cx="523678" cy="8327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A42BF413-E4FF-4DBB-A5F7-54F27A095346}"/>
              </a:ext>
              <a:ext uri="{C183D7F6-B498-43B3-948B-1728B52AA6E4}">
                <adec:decorative xmlns:adec="http://schemas.microsoft.com/office/drawing/2017/decorative" val="1"/>
              </a:ext>
            </a:extLst>
          </p:cNvPr>
          <p:cNvCxnSpPr>
            <a:cxnSpLocks/>
            <a:stCxn id="53" idx="0"/>
            <a:endCxn id="42" idx="2"/>
          </p:cNvCxnSpPr>
          <p:nvPr/>
        </p:nvCxnSpPr>
        <p:spPr>
          <a:xfrm rot="16200000" flipV="1">
            <a:off x="2650724" y="3426178"/>
            <a:ext cx="536378" cy="5420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5" descr="Casilla: Resultado 1 &#10;">
            <a:extLst>
              <a:ext uri="{FF2B5EF4-FFF2-40B4-BE49-F238E27FC236}">
                <a16:creationId xmlns:a16="http://schemas.microsoft.com/office/drawing/2014/main" id="{3507A70F-5779-418E-B18F-C11232B99661}"/>
              </a:ext>
            </a:extLst>
          </p:cNvPr>
          <p:cNvSpPr>
            <a:spLocks noChangeArrowheads="1"/>
          </p:cNvSpPr>
          <p:nvPr/>
        </p:nvSpPr>
        <p:spPr bwMode="auto">
          <a:xfrm>
            <a:off x="2009046" y="2974776"/>
            <a:ext cx="1277713" cy="454223"/>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2000" dirty="0">
                <a:solidFill>
                  <a:schemeClr val="bg1"/>
                </a:solidFill>
                <a:latin typeface="Times New Roman" pitchFamily="18" charset="0"/>
              </a:rPr>
              <a:t>Resultado 1 </a:t>
            </a:r>
          </a:p>
        </p:txBody>
      </p:sp>
      <p:cxnSp>
        <p:nvCxnSpPr>
          <p:cNvPr id="105" name="Connector: Elbow 104">
            <a:extLst>
              <a:ext uri="{FF2B5EF4-FFF2-40B4-BE49-F238E27FC236}">
                <a16:creationId xmlns:a16="http://schemas.microsoft.com/office/drawing/2014/main" id="{57F23C02-3707-49E2-89EF-5646FCDB9083}"/>
              </a:ext>
              <a:ext uri="{C183D7F6-B498-43B3-948B-1728B52AA6E4}">
                <adec:decorative xmlns:adec="http://schemas.microsoft.com/office/drawing/2017/decorative" val="1"/>
              </a:ext>
            </a:extLst>
          </p:cNvPr>
          <p:cNvCxnSpPr>
            <a:cxnSpLocks/>
            <a:stCxn id="59" idx="0"/>
            <a:endCxn id="41" idx="2"/>
          </p:cNvCxnSpPr>
          <p:nvPr/>
        </p:nvCxnSpPr>
        <p:spPr>
          <a:xfrm rot="5400000" flipH="1" flipV="1">
            <a:off x="4746466" y="3202584"/>
            <a:ext cx="558801" cy="9921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D99F6AC5-30D2-4065-9F35-92B16F186F04}"/>
              </a:ext>
              <a:ext uri="{C183D7F6-B498-43B3-948B-1728B52AA6E4}">
                <adec:decorative xmlns:adec="http://schemas.microsoft.com/office/drawing/2017/decorative" val="1"/>
              </a:ext>
            </a:extLst>
          </p:cNvPr>
          <p:cNvCxnSpPr>
            <a:cxnSpLocks/>
            <a:stCxn id="57" idx="0"/>
            <a:endCxn id="41" idx="2"/>
          </p:cNvCxnSpPr>
          <p:nvPr/>
        </p:nvCxnSpPr>
        <p:spPr>
          <a:xfrm rot="16200000" flipV="1">
            <a:off x="5416392" y="3524845"/>
            <a:ext cx="533401" cy="3222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 descr="Casilla: Resultado 2&#10;">
            <a:extLst>
              <a:ext uri="{FF2B5EF4-FFF2-40B4-BE49-F238E27FC236}">
                <a16:creationId xmlns:a16="http://schemas.microsoft.com/office/drawing/2014/main" id="{D853D452-9B6C-460F-9B9F-1513896440F7}"/>
              </a:ext>
            </a:extLst>
          </p:cNvPr>
          <p:cNvSpPr>
            <a:spLocks noChangeArrowheads="1"/>
          </p:cNvSpPr>
          <p:nvPr/>
        </p:nvSpPr>
        <p:spPr bwMode="auto">
          <a:xfrm>
            <a:off x="4734560" y="2999245"/>
            <a:ext cx="1574799" cy="420031"/>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s-ES_tradnl" altLang="en-US" sz="2000" dirty="0">
                <a:solidFill>
                  <a:schemeClr val="bg1"/>
                </a:solidFill>
                <a:latin typeface="Times New Roman" pitchFamily="18" charset="0"/>
              </a:rPr>
              <a:t>Resultado 2</a:t>
            </a:r>
          </a:p>
        </p:txBody>
      </p:sp>
      <p:cxnSp>
        <p:nvCxnSpPr>
          <p:cNvPr id="89" name="Connector: Elbow 88">
            <a:extLst>
              <a:ext uri="{FF2B5EF4-FFF2-40B4-BE49-F238E27FC236}">
                <a16:creationId xmlns:a16="http://schemas.microsoft.com/office/drawing/2014/main" id="{5098D143-0F8B-4035-AF58-026F25E46250}"/>
              </a:ext>
              <a:ext uri="{C183D7F6-B498-43B3-948B-1728B52AA6E4}">
                <adec:decorative xmlns:adec="http://schemas.microsoft.com/office/drawing/2017/decorative" val="1"/>
              </a:ext>
            </a:extLst>
          </p:cNvPr>
          <p:cNvCxnSpPr>
            <a:cxnSpLocks/>
            <a:stCxn id="42" idx="0"/>
            <a:endCxn id="55" idx="2"/>
          </p:cNvCxnSpPr>
          <p:nvPr/>
        </p:nvCxnSpPr>
        <p:spPr>
          <a:xfrm rot="5400000" flipH="1" flipV="1">
            <a:off x="3113042" y="1887339"/>
            <a:ext cx="622299" cy="15525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A361EFCF-3B8D-4571-A247-D298A69ABF84}"/>
              </a:ext>
              <a:ext uri="{C183D7F6-B498-43B3-948B-1728B52AA6E4}">
                <adec:decorative xmlns:adec="http://schemas.microsoft.com/office/drawing/2017/decorative" val="1"/>
              </a:ext>
            </a:extLst>
          </p:cNvPr>
          <p:cNvCxnSpPr>
            <a:cxnSpLocks/>
            <a:stCxn id="41" idx="0"/>
            <a:endCxn id="55" idx="2"/>
          </p:cNvCxnSpPr>
          <p:nvPr/>
        </p:nvCxnSpPr>
        <p:spPr>
          <a:xfrm rot="16200000" flipV="1">
            <a:off x="4537836" y="2015121"/>
            <a:ext cx="646768" cy="13214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18" descr="Diagrama: &#10;Marco de resultados &#10;Casilla superior: Objetivo del Proyecto">
            <a:extLst>
              <a:ext uri="{FF2B5EF4-FFF2-40B4-BE49-F238E27FC236}">
                <a16:creationId xmlns:a16="http://schemas.microsoft.com/office/drawing/2014/main" id="{F132CAE0-A457-48AE-86E6-9FDA0A1B3124}"/>
              </a:ext>
            </a:extLst>
          </p:cNvPr>
          <p:cNvSpPr>
            <a:spLocks noChangeArrowheads="1"/>
          </p:cNvSpPr>
          <p:nvPr/>
        </p:nvSpPr>
        <p:spPr bwMode="auto">
          <a:xfrm>
            <a:off x="3164749" y="1781513"/>
            <a:ext cx="2071462" cy="570964"/>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endParaRPr lang="es-ES_tradnl" altLang="en-US" sz="1800" dirty="0">
              <a:solidFill>
                <a:schemeClr val="bg1"/>
              </a:solidFill>
              <a:latin typeface="Times New Roman" pitchFamily="18" charset="0"/>
            </a:endParaRPr>
          </a:p>
          <a:p>
            <a:pPr algn="ctr" eaLnBrk="1" hangingPunct="1">
              <a:spcBef>
                <a:spcPts val="0"/>
              </a:spcBef>
              <a:buFontTx/>
              <a:buNone/>
            </a:pPr>
            <a:r>
              <a:rPr lang="es-ES_tradnl" altLang="en-US" sz="1800" dirty="0">
                <a:solidFill>
                  <a:schemeClr val="bg1"/>
                </a:solidFill>
                <a:latin typeface="Times New Roman" pitchFamily="18" charset="0"/>
              </a:rPr>
              <a:t>Objetivo del Proyecto</a:t>
            </a:r>
          </a:p>
        </p:txBody>
      </p:sp>
      <p:pic>
        <p:nvPicPr>
          <p:cNvPr id="75" name="Picture 2">
            <a:extLst>
              <a:ext uri="{FF2B5EF4-FFF2-40B4-BE49-F238E27FC236}">
                <a16:creationId xmlns:a16="http://schemas.microsoft.com/office/drawing/2014/main" id="{3ADC6219-5906-4756-80A1-F87C4C0502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8739" y="1673155"/>
            <a:ext cx="20097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4BF9AF63-E1AE-4712-8D40-AE0CABA6649B}"/>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18850150"/>
      </p:ext>
    </p:extLst>
  </p:cSld>
  <p:clrMapOvr>
    <a:masterClrMapping/>
  </p:clrMapOvr>
  <mc:AlternateContent xmlns:mc="http://schemas.openxmlformats.org/markup-compatibility/2006" xmlns:p14="http://schemas.microsoft.com/office/powerpoint/2010/main">
    <mc:Choice Requires="p14">
      <p:transition spd="slow" p14:dur="2000" advTm="81904"/>
    </mc:Choice>
    <mc:Fallback xmlns="">
      <p:transition spd="slow" advTm="819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descr="Diapositiva 9: Fomenta el Conceso y la Responsabilidad">
            <a:extLst>
              <a:ext uri="{FF2B5EF4-FFF2-40B4-BE49-F238E27FC236}">
                <a16:creationId xmlns:a16="http://schemas.microsoft.com/office/drawing/2014/main" id="{B3B53C9F-E65B-499D-B3AF-59585CCD91B1}"/>
              </a:ext>
            </a:extLst>
          </p:cNvPr>
          <p:cNvSpPr txBox="1">
            <a:spLocks noGrp="1" noChangeArrowheads="1"/>
          </p:cNvSpPr>
          <p:nvPr>
            <p:ph type="title" idx="4294967295"/>
          </p:nvPr>
        </p:nvSpPr>
        <p:spPr bwMode="auto">
          <a:xfrm>
            <a:off x="630619" y="452934"/>
            <a:ext cx="10591798" cy="7694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sz="4400" b="0" i="0" u="none" strike="noStrike" kern="1200" cap="none" spc="0" normalizeH="0" baseline="0" noProof="0" dirty="0">
                <a:ln>
                  <a:noFill/>
                </a:ln>
                <a:solidFill>
                  <a:schemeClr val="accent2"/>
                </a:solidFill>
                <a:effectLst/>
                <a:uLnTx/>
                <a:uFillTx/>
                <a:latin typeface="+mj-lt"/>
                <a:ea typeface="+mj-ea"/>
                <a:cs typeface="+mj-cs"/>
              </a:rPr>
              <a:t>Fomenta el Conceso y la Responsabilidad</a:t>
            </a:r>
          </a:p>
        </p:txBody>
      </p:sp>
      <p:sp>
        <p:nvSpPr>
          <p:cNvPr id="11" name="Rectangle 4" descr="Entendimiento compartido sobre:&#10; Los resultados que se deben lograr&#10; Cómo se medirá el éxito&#10; Como las actividades y sus efectos promoverán resultados y sub-resultados específicos de la estrategia&#10; Funciones de los socios&#10;">
            <a:extLst>
              <a:ext uri="{FF2B5EF4-FFF2-40B4-BE49-F238E27FC236}">
                <a16:creationId xmlns:a16="http://schemas.microsoft.com/office/drawing/2014/main" id="{8F614136-2437-4362-AFDF-ED710B65380D}"/>
              </a:ext>
            </a:extLst>
          </p:cNvPr>
          <p:cNvSpPr txBox="1">
            <a:spLocks noChangeArrowheads="1"/>
          </p:cNvSpPr>
          <p:nvPr/>
        </p:nvSpPr>
        <p:spPr>
          <a:xfrm>
            <a:off x="630619" y="1507245"/>
            <a:ext cx="6457049" cy="4780868"/>
          </a:xfrm>
          <a:prstGeom prst="rect">
            <a:avLst/>
          </a:prstGeom>
        </p:spPr>
        <p:txBody>
          <a:bodyPr vert="horz" lIns="92075" tIns="46038" rIns="92075" bIns="46038"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s-ES_tradnl" dirty="0"/>
              <a:t>Entendimiento compartido sobre:</a:t>
            </a:r>
          </a:p>
          <a:p>
            <a:pPr lvl="1">
              <a:lnSpc>
                <a:spcPct val="150000"/>
              </a:lnSpc>
              <a:buFont typeface="Wingdings" panose="05000000000000000000" pitchFamily="2" charset="2"/>
              <a:buChar char="q"/>
              <a:defRPr/>
            </a:pPr>
            <a:r>
              <a:rPr lang="es-ES_tradnl" dirty="0"/>
              <a:t> Los resultados que se deben lograr</a:t>
            </a:r>
          </a:p>
          <a:p>
            <a:pPr lvl="1">
              <a:lnSpc>
                <a:spcPct val="150000"/>
              </a:lnSpc>
              <a:buFont typeface="Wingdings" panose="05000000000000000000" pitchFamily="2" charset="2"/>
              <a:buChar char="q"/>
              <a:defRPr/>
            </a:pPr>
            <a:r>
              <a:rPr lang="es-ES_tradnl" dirty="0"/>
              <a:t> Cómo se medirá el éxito</a:t>
            </a:r>
          </a:p>
          <a:p>
            <a:pPr lvl="1">
              <a:lnSpc>
                <a:spcPct val="150000"/>
              </a:lnSpc>
              <a:buFont typeface="Wingdings" panose="05000000000000000000" pitchFamily="2" charset="2"/>
              <a:buChar char="q"/>
              <a:defRPr/>
            </a:pPr>
            <a:r>
              <a:rPr lang="es-ES_tradnl" dirty="0"/>
              <a:t> Como las actividades y sus efectos promoverán resultados y sub-resultados específicos de la estrategia</a:t>
            </a:r>
          </a:p>
          <a:p>
            <a:pPr lvl="1">
              <a:lnSpc>
                <a:spcPct val="150000"/>
              </a:lnSpc>
              <a:buFont typeface="Wingdings" panose="05000000000000000000" pitchFamily="2" charset="2"/>
              <a:buChar char="q"/>
              <a:defRPr/>
            </a:pPr>
            <a:r>
              <a:rPr lang="es-ES_tradnl" dirty="0"/>
              <a:t> Funciones de los socios</a:t>
            </a:r>
          </a:p>
        </p:txBody>
      </p:sp>
      <p:pic>
        <p:nvPicPr>
          <p:cNvPr id="10" name="Picture 7" descr="Foto de las manos de 4-5 personas que representa la sociedad y el consenso. ">
            <a:extLst>
              <a:ext uri="{FF2B5EF4-FFF2-40B4-BE49-F238E27FC236}">
                <a16:creationId xmlns:a16="http://schemas.microsoft.com/office/drawing/2014/main" id="{E49986F5-4563-41D7-9F5C-288B851312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2358" y="2330929"/>
            <a:ext cx="3995057" cy="265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4BF9AF63-E1AE-4712-8D40-AE0CABA6649B}"/>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999495471"/>
      </p:ext>
    </p:extLst>
  </p:cSld>
  <p:clrMapOvr>
    <a:masterClrMapping/>
  </p:clrMapOvr>
  <mc:AlternateContent xmlns:mc="http://schemas.openxmlformats.org/markup-compatibility/2006" xmlns:p14="http://schemas.microsoft.com/office/powerpoint/2010/main">
    <mc:Choice Requires="p14">
      <p:transition spd="slow" p14:dur="2000" advTm="55034"/>
    </mc:Choice>
    <mc:Fallback xmlns="">
      <p:transition spd="slow" advTm="5503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13.3|18.1"/>
</p:tagLst>
</file>

<file path=ppt/tags/tag2.xml><?xml version="1.0" encoding="utf-8"?>
<p:tagLst xmlns:a="http://schemas.openxmlformats.org/drawingml/2006/main" xmlns:r="http://schemas.openxmlformats.org/officeDocument/2006/relationships" xmlns:p="http://schemas.openxmlformats.org/presentationml/2006/main">
  <p:tag name="TIMING" val="|2.7|9.9|11.8|9.7|3.5|36.4|23.5"/>
</p:tagLst>
</file>

<file path=ppt/tags/tag3.xml><?xml version="1.0" encoding="utf-8"?>
<p:tagLst xmlns:a="http://schemas.openxmlformats.org/drawingml/2006/main" xmlns:r="http://schemas.openxmlformats.org/officeDocument/2006/relationships" xmlns:p="http://schemas.openxmlformats.org/presentationml/2006/main">
  <p:tag name="TIMING" val="|29.3"/>
</p:tagLst>
</file>

<file path=ppt/tags/tag4.xml><?xml version="1.0" encoding="utf-8"?>
<p:tagLst xmlns:a="http://schemas.openxmlformats.org/drawingml/2006/main" xmlns:r="http://schemas.openxmlformats.org/officeDocument/2006/relationships" xmlns:p="http://schemas.openxmlformats.org/presentationml/2006/main">
  <p:tag name="TIMING" val="|38.5|9.8|11.3|7.7|9.1|8.9"/>
</p:tagLst>
</file>

<file path=ppt/tags/tag5.xml><?xml version="1.0" encoding="utf-8"?>
<p:tagLst xmlns:a="http://schemas.openxmlformats.org/drawingml/2006/main" xmlns:r="http://schemas.openxmlformats.org/officeDocument/2006/relationships" xmlns:p="http://schemas.openxmlformats.org/presentationml/2006/main">
  <p:tag name="TIMING" val="|56.3"/>
</p:tagLst>
</file>

<file path=ppt/tags/tag6.xml><?xml version="1.0" encoding="utf-8"?>
<p:tagLst xmlns:a="http://schemas.openxmlformats.org/drawingml/2006/main" xmlns:r="http://schemas.openxmlformats.org/officeDocument/2006/relationships" xmlns:p="http://schemas.openxmlformats.org/presentationml/2006/main">
  <p:tag name="TIMING" val="|56.3"/>
</p:tagLst>
</file>

<file path=ppt/tags/tag7.xml><?xml version="1.0" encoding="utf-8"?>
<p:tagLst xmlns:a="http://schemas.openxmlformats.org/drawingml/2006/main" xmlns:r="http://schemas.openxmlformats.org/officeDocument/2006/relationships" xmlns:p="http://schemas.openxmlformats.org/presentationml/2006/main">
  <p:tag name="TIMING" val="|50.5"/>
</p:tagLst>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4E8F2-1A42-4842-96BD-112CE037DC5C}">
  <ds:schemaRefs>
    <ds:schemaRef ds:uri="9ea6dfaf-69d9-45fb-867a-9e780093ed3e"/>
    <ds:schemaRef ds:uri="23419116-3dd7-4e11-a071-637505d1595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28586</TotalTime>
  <Words>7657</Words>
  <Application>Microsoft Office PowerPoint</Application>
  <PresentationFormat>Widescreen</PresentationFormat>
  <Paragraphs>652</Paragraphs>
  <Slides>40</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Arial</vt:lpstr>
      <vt:lpstr>Calibri</vt:lpstr>
      <vt:lpstr>Calibri Light</vt:lpstr>
      <vt:lpstr>MS Reference Sans Serif</vt:lpstr>
      <vt:lpstr>Segoe UI</vt:lpstr>
      <vt:lpstr>Symbol</vt:lpstr>
      <vt:lpstr>Tahoma</vt:lpstr>
      <vt:lpstr>Times New Roman</vt:lpstr>
      <vt:lpstr>Wingdings</vt:lpstr>
      <vt:lpstr>1_Office Theme</vt:lpstr>
      <vt:lpstr>Conceptos de Monitoreo y Evaluación: Introducción a la  Gerencia Basada en Resultados junio 2022</vt:lpstr>
      <vt:lpstr>Serie de Cursos de Capacitación para el Monitoreo y la Evaluación</vt:lpstr>
      <vt:lpstr>Objetivos de la Capacitación</vt:lpstr>
      <vt:lpstr>Agenda</vt:lpstr>
      <vt:lpstr>Introducción a la Gestión Basada en Resultados (RBM)</vt:lpstr>
      <vt:lpstr> ¿Qué es la Gestión Basada en Resultados? </vt:lpstr>
      <vt:lpstr>Beneficios de la Gerencia Basada en Resultados</vt:lpstr>
      <vt:lpstr>Centrarse en los Resultados Mejora la Planeación</vt:lpstr>
      <vt:lpstr>Fomenta el Conceso y la Responsabilidad</vt:lpstr>
      <vt:lpstr>Aumenta la Efectividad y la Eficiencia de la Comunicación</vt:lpstr>
      <vt:lpstr>Gerencia y Reporte de Beneficios</vt:lpstr>
      <vt:lpstr>Sistema RBM : Seis Pasos</vt:lpstr>
      <vt:lpstr>Paso 1: Definir Resultados</vt:lpstr>
      <vt:lpstr>Paso 1: Colocar los Resultados en su Marco</vt:lpstr>
      <vt:lpstr>Paso 2: Identificar Indicadores para Medir el Desempeño</vt:lpstr>
      <vt:lpstr>2. Indicadores de Desempeño</vt:lpstr>
      <vt:lpstr>Paso 3: Elaborar PMP</vt:lpstr>
      <vt:lpstr>Paso 3: Desarrollar un Plan para Levantar y Analizar los Datos</vt:lpstr>
      <vt:lpstr>Paso 4: Levantamiento de Datos de Rendimiento</vt:lpstr>
      <vt:lpstr>Paso 5: Análisis de Datos de Desempeño</vt:lpstr>
      <vt:lpstr>Paso 6:  Tomar Decisiones de Gerencia</vt:lpstr>
      <vt:lpstr>Empleando el Sistema de RBM</vt:lpstr>
      <vt:lpstr>Visión General del Plan de Monitoreo y Evaluación Integral (CMEP)</vt:lpstr>
      <vt:lpstr>¿Qué es un Plan de Monitoreo y Evaluación Integral (CMEP)?</vt:lpstr>
      <vt:lpstr>¿Por qué es importante el CMEP? </vt:lpstr>
      <vt:lpstr>Componentes del CMEP</vt:lpstr>
      <vt:lpstr>Proceso de Elaboración del CMEP</vt:lpstr>
      <vt:lpstr>Proceso de Elaboración del CMEP</vt:lpstr>
      <vt:lpstr>Mantenimiento y Uso del CMEP</vt:lpstr>
      <vt:lpstr>Evaluación de Conocimientos</vt:lpstr>
      <vt:lpstr>Primera Pregunta: RBM</vt:lpstr>
      <vt:lpstr>Segunda Pregunta: Los Seis Pasos del RBM</vt:lpstr>
      <vt:lpstr>Tercera Pregunta: CMEP</vt:lpstr>
      <vt:lpstr>Cuarta Pregunta: RBM</vt:lpstr>
      <vt:lpstr>Quinta Pregunta : CMEP</vt:lpstr>
      <vt:lpstr>Conclusión</vt:lpstr>
      <vt:lpstr>Resumen del Curso</vt:lpstr>
      <vt:lpstr>Resumen del Curso (continuación)</vt:lpstr>
      <vt:lpstr>Recursos – RBM y CMEP</vt:lpstr>
      <vt:lpstr>GRACIAS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Sarmiento, Carlos</cp:lastModifiedBy>
  <cp:revision>640</cp:revision>
  <dcterms:created xsi:type="dcterms:W3CDTF">2021-10-08T17:43:47Z</dcterms:created>
  <dcterms:modified xsi:type="dcterms:W3CDTF">2023-03-27T16:40:00Z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