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5"/>
  </p:notesMasterIdLst>
  <p:handoutMasterIdLst>
    <p:handoutMasterId r:id="rId46"/>
  </p:handoutMasterIdLst>
  <p:sldIdLst>
    <p:sldId id="356" r:id="rId5"/>
    <p:sldId id="1267" r:id="rId6"/>
    <p:sldId id="260" r:id="rId7"/>
    <p:sldId id="1283" r:id="rId8"/>
    <p:sldId id="453" r:id="rId9"/>
    <p:sldId id="1080" r:id="rId10"/>
    <p:sldId id="1319" r:id="rId11"/>
    <p:sldId id="1320" r:id="rId12"/>
    <p:sldId id="1321" r:id="rId13"/>
    <p:sldId id="1322" r:id="rId14"/>
    <p:sldId id="1323" r:id="rId15"/>
    <p:sldId id="650" r:id="rId16"/>
    <p:sldId id="651" r:id="rId17"/>
    <p:sldId id="1324" r:id="rId18"/>
    <p:sldId id="1076" r:id="rId19"/>
    <p:sldId id="1077" r:id="rId20"/>
    <p:sldId id="415" r:id="rId21"/>
    <p:sldId id="1325" r:id="rId22"/>
    <p:sldId id="417" r:id="rId23"/>
    <p:sldId id="418" r:id="rId24"/>
    <p:sldId id="424" r:id="rId25"/>
    <p:sldId id="1310" r:id="rId26"/>
    <p:sldId id="1309" r:id="rId27"/>
    <p:sldId id="1305" r:id="rId28"/>
    <p:sldId id="1314" r:id="rId29"/>
    <p:sldId id="1306" r:id="rId30"/>
    <p:sldId id="1313" r:id="rId31"/>
    <p:sldId id="1326" r:id="rId32"/>
    <p:sldId id="1308" r:id="rId33"/>
    <p:sldId id="1315" r:id="rId34"/>
    <p:sldId id="1316" r:id="rId35"/>
    <p:sldId id="1311" r:id="rId36"/>
    <p:sldId id="1312" r:id="rId37"/>
    <p:sldId id="1327" r:id="rId38"/>
    <p:sldId id="1317" r:id="rId39"/>
    <p:sldId id="1075" r:id="rId40"/>
    <p:sldId id="1261" r:id="rId41"/>
    <p:sldId id="1318" r:id="rId42"/>
    <p:sldId id="1262" r:id="rId43"/>
    <p:sldId id="1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23"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 id="3" name="Chen, WeiCheng - ILAB" initials="CWI" lastIdx="11"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A8715-AE68-4568-807D-67829240D141}" v="513" dt="2023-03-15T15:11:28.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68016" autoAdjust="0"/>
  </p:normalViewPr>
  <p:slideViewPr>
    <p:cSldViewPr snapToGrid="0">
      <p:cViewPr varScale="1">
        <p:scale>
          <a:sx n="73" d="100"/>
          <a:sy n="73" d="100"/>
        </p:scale>
        <p:origin x="1092" y="66"/>
      </p:cViewPr>
      <p:guideLst/>
    </p:cSldViewPr>
  </p:slideViewPr>
  <p:outlineViewPr>
    <p:cViewPr>
      <p:scale>
        <a:sx n="33" d="100"/>
        <a:sy n="33" d="100"/>
      </p:scale>
      <p:origin x="0" y="-630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5E97-CBCB-405A-9945-6AB2BB70D2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C90123A-2B0D-4C7C-82CB-A2660343A8F0}">
      <dgm:prSet phldrT="[Text]"/>
      <dgm:spPr/>
      <dgm:t>
        <a:bodyPr/>
        <a:lstStyle/>
        <a:p>
          <a:r>
            <a:rPr lang="en-US" dirty="0"/>
            <a:t>Project</a:t>
          </a:r>
        </a:p>
        <a:p>
          <a:r>
            <a:rPr lang="en-US" dirty="0"/>
            <a:t>Outcome</a:t>
          </a:r>
        </a:p>
      </dgm:t>
      <dgm:extLst>
        <a:ext uri="{E40237B7-FDA0-4F09-8148-C483321AD2D9}">
          <dgm14:cNvPr xmlns:dgm14="http://schemas.microsoft.com/office/drawing/2010/diagram" id="0" name="" descr="Project outcome"/>
        </a:ext>
      </dgm:extLst>
    </dgm:pt>
    <dgm:pt modelId="{BF4161AA-54AC-4645-BF27-F3E7A8E76C7D}" type="parTrans" cxnId="{6F8D71DA-E933-4BE4-899C-96BE78F60A28}">
      <dgm:prSet/>
      <dgm:spPr/>
      <dgm:t>
        <a:bodyPr/>
        <a:lstStyle/>
        <a:p>
          <a:endParaRPr lang="en-US"/>
        </a:p>
      </dgm:t>
    </dgm:pt>
    <dgm:pt modelId="{650AF981-EB23-4AF3-8DF3-9FC470FD3419}" type="sibTrans" cxnId="{6F8D71DA-E933-4BE4-899C-96BE78F60A28}">
      <dgm:prSet/>
      <dgm:spPr/>
      <dgm:t>
        <a:bodyPr/>
        <a:lstStyle/>
        <a:p>
          <a:endParaRPr lang="en-US"/>
        </a:p>
      </dgm:t>
    </dgm:pt>
    <dgm:pt modelId="{97EDA3C1-7584-49AA-BCAD-C912A9376EC4}">
      <dgm:prSet phldrT="[Text]"/>
      <dgm:spPr/>
      <dgm:t>
        <a:bodyPr/>
        <a:lstStyle/>
        <a:p>
          <a:r>
            <a:rPr lang="en-US" dirty="0"/>
            <a:t>Outcome 1</a:t>
          </a:r>
        </a:p>
      </dgm:t>
      <dgm:extLst>
        <a:ext uri="{E40237B7-FDA0-4F09-8148-C483321AD2D9}">
          <dgm14:cNvPr xmlns:dgm14="http://schemas.microsoft.com/office/drawing/2010/diagram" id="0" name="" descr="Outcome 1 "/>
        </a:ext>
      </dgm:extLst>
    </dgm:pt>
    <dgm:pt modelId="{2935C433-44B7-4B5C-9029-88CC9E7BD275}" type="parTrans" cxnId="{6D70D6F4-6A50-4A3F-8C67-810E385CE87A}">
      <dgm:prSet/>
      <dgm:spPr/>
      <dgm:t>
        <a:bodyPr/>
        <a:lstStyle/>
        <a:p>
          <a:endParaRPr lang="en-US"/>
        </a:p>
      </dgm:t>
    </dgm:pt>
    <dgm:pt modelId="{4BD1AE0F-1B17-4777-AAF8-21C09EB970E7}" type="sibTrans" cxnId="{6D70D6F4-6A50-4A3F-8C67-810E385CE87A}">
      <dgm:prSet/>
      <dgm:spPr/>
      <dgm:t>
        <a:bodyPr/>
        <a:lstStyle/>
        <a:p>
          <a:endParaRPr lang="en-US"/>
        </a:p>
      </dgm:t>
    </dgm:pt>
    <dgm:pt modelId="{87C141A8-2724-4058-8840-51D68970728E}">
      <dgm:prSet phldrT="[Text]"/>
      <dgm:spPr/>
      <dgm:t>
        <a:bodyPr/>
        <a:lstStyle/>
        <a:p>
          <a:r>
            <a:rPr lang="en-US" dirty="0"/>
            <a:t>Sub Outcome</a:t>
          </a:r>
        </a:p>
        <a:p>
          <a:r>
            <a:rPr lang="en-US" dirty="0"/>
            <a:t>1.1</a:t>
          </a:r>
        </a:p>
      </dgm:t>
      <dgm:extLst>
        <a:ext uri="{E40237B7-FDA0-4F09-8148-C483321AD2D9}">
          <dgm14:cNvPr xmlns:dgm14="http://schemas.microsoft.com/office/drawing/2010/diagram" id="0" name="" descr="Sub-outcome 1.1 "/>
        </a:ext>
      </dgm:extLst>
    </dgm:pt>
    <dgm:pt modelId="{43A40287-3F07-4E55-9996-848C8FEA9B89}" type="parTrans" cxnId="{3B6AB6C3-252A-4FBE-84D0-472D98546E00}">
      <dgm:prSet/>
      <dgm:spPr/>
      <dgm:t>
        <a:bodyPr/>
        <a:lstStyle/>
        <a:p>
          <a:endParaRPr lang="en-US"/>
        </a:p>
      </dgm:t>
    </dgm:pt>
    <dgm:pt modelId="{4A8FB0B5-C151-45C2-8BF5-4E1DB5161F5E}" type="sibTrans" cxnId="{3B6AB6C3-252A-4FBE-84D0-472D98546E00}">
      <dgm:prSet/>
      <dgm:spPr/>
      <dgm:t>
        <a:bodyPr/>
        <a:lstStyle/>
        <a:p>
          <a:endParaRPr lang="en-US"/>
        </a:p>
      </dgm:t>
    </dgm:pt>
    <dgm:pt modelId="{75CEE12E-D6FE-48D9-A625-4CDD0C80F2DD}">
      <dgm:prSet phldrT="[Text]"/>
      <dgm:spPr/>
      <dgm:t>
        <a:bodyPr/>
        <a:lstStyle/>
        <a:p>
          <a:r>
            <a:rPr lang="en-US" dirty="0"/>
            <a:t>Sub Outcome 1.2</a:t>
          </a:r>
        </a:p>
      </dgm:t>
      <dgm:extLst>
        <a:ext uri="{E40237B7-FDA0-4F09-8148-C483321AD2D9}">
          <dgm14:cNvPr xmlns:dgm14="http://schemas.microsoft.com/office/drawing/2010/diagram" id="0" name="" descr="Sub-outcome 1.2"/>
        </a:ext>
      </dgm:extLst>
    </dgm:pt>
    <dgm:pt modelId="{A908B295-0F17-410C-BD6F-CDA3AEEC9EE5}" type="parTrans" cxnId="{E2E749BF-5A14-406F-864C-AE93C738606F}">
      <dgm:prSet/>
      <dgm:spPr/>
      <dgm:t>
        <a:bodyPr/>
        <a:lstStyle/>
        <a:p>
          <a:endParaRPr lang="en-US"/>
        </a:p>
      </dgm:t>
    </dgm:pt>
    <dgm:pt modelId="{334BD5BA-16E9-431B-8618-8554EC7D188C}" type="sibTrans" cxnId="{E2E749BF-5A14-406F-864C-AE93C738606F}">
      <dgm:prSet/>
      <dgm:spPr/>
      <dgm:t>
        <a:bodyPr/>
        <a:lstStyle/>
        <a:p>
          <a:endParaRPr lang="en-US"/>
        </a:p>
      </dgm:t>
    </dgm:pt>
    <dgm:pt modelId="{53A0F8BB-C7B0-4669-9689-F400FF9C430F}">
      <dgm:prSet phldrT="[Text]"/>
      <dgm:spPr/>
      <dgm:t>
        <a:bodyPr/>
        <a:lstStyle/>
        <a:p>
          <a:r>
            <a:rPr lang="en-US" dirty="0"/>
            <a:t>Outcome 2</a:t>
          </a:r>
        </a:p>
      </dgm:t>
      <dgm:extLst>
        <a:ext uri="{E40237B7-FDA0-4F09-8148-C483321AD2D9}">
          <dgm14:cNvPr xmlns:dgm14="http://schemas.microsoft.com/office/drawing/2010/diagram" id="0" name="" descr="Outcome 2 "/>
        </a:ext>
      </dgm:extLst>
    </dgm:pt>
    <dgm:pt modelId="{8F2DEF0F-9B43-4B2F-A002-3BFDEF16AC2D}" type="parTrans" cxnId="{EB721459-F1AD-4259-AD49-511159616774}">
      <dgm:prSet/>
      <dgm:spPr/>
      <dgm:t>
        <a:bodyPr/>
        <a:lstStyle/>
        <a:p>
          <a:endParaRPr lang="en-US"/>
        </a:p>
      </dgm:t>
      <dgm:extLst>
        <a:ext uri="{E40237B7-FDA0-4F09-8148-C483321AD2D9}">
          <dgm14:cNvPr xmlns:dgm14="http://schemas.microsoft.com/office/drawing/2010/diagram" id="0" name="" descr="Connecting line "/>
        </a:ext>
      </dgm:extLst>
    </dgm:pt>
    <dgm:pt modelId="{F6E751E5-91E1-48FA-BE00-B74C91EA69EF}" type="sibTrans" cxnId="{EB721459-F1AD-4259-AD49-511159616774}">
      <dgm:prSet/>
      <dgm:spPr/>
      <dgm:t>
        <a:bodyPr/>
        <a:lstStyle/>
        <a:p>
          <a:endParaRPr lang="en-US"/>
        </a:p>
      </dgm:t>
    </dgm:pt>
    <dgm:pt modelId="{CF005AB9-6C0D-4637-AA4F-3089B672AB26}">
      <dgm:prSet phldrT="[Text]"/>
      <dgm:spPr/>
      <dgm:t>
        <a:bodyPr/>
        <a:lstStyle/>
        <a:p>
          <a:r>
            <a:rPr lang="en-US" dirty="0"/>
            <a:t>Sub Outcome 2.1</a:t>
          </a:r>
        </a:p>
      </dgm:t>
      <dgm:extLst>
        <a:ext uri="{E40237B7-FDA0-4F09-8148-C483321AD2D9}">
          <dgm14:cNvPr xmlns:dgm14="http://schemas.microsoft.com/office/drawing/2010/diagram" id="0" name="" descr="Sub-outcome 2.1 "/>
        </a:ext>
      </dgm:extLst>
    </dgm:pt>
    <dgm:pt modelId="{97AF55D2-2D51-4417-AB8E-BC36BBF2DD71}" type="parTrans" cxnId="{C79EA8EB-7D2C-42D9-82CE-328E3FB7CABF}">
      <dgm:prSet/>
      <dgm:spPr/>
      <dgm:t>
        <a:bodyPr/>
        <a:lstStyle/>
        <a:p>
          <a:endParaRPr lang="en-US"/>
        </a:p>
      </dgm:t>
    </dgm:pt>
    <dgm:pt modelId="{CF36DC3B-A74F-42C5-83A6-B25153CEFBFC}" type="sibTrans" cxnId="{C79EA8EB-7D2C-42D9-82CE-328E3FB7CABF}">
      <dgm:prSet/>
      <dgm:spPr/>
      <dgm:t>
        <a:bodyPr/>
        <a:lstStyle/>
        <a:p>
          <a:endParaRPr lang="en-US"/>
        </a:p>
      </dgm:t>
    </dgm:pt>
    <dgm:pt modelId="{A25B9AD8-4F45-47C8-B4FE-D73445E17B55}" type="pres">
      <dgm:prSet presAssocID="{70BE5E97-CBCB-405A-9945-6AB2BB70D261}" presName="hierChild1" presStyleCnt="0">
        <dgm:presLayoutVars>
          <dgm:chPref val="1"/>
          <dgm:dir/>
          <dgm:animOne val="branch"/>
          <dgm:animLvl val="lvl"/>
          <dgm:resizeHandles/>
        </dgm:presLayoutVars>
      </dgm:prSet>
      <dgm:spPr/>
    </dgm:pt>
    <dgm:pt modelId="{147FDE75-CF78-4C5A-B1B0-A39D12D7C71B}" type="pres">
      <dgm:prSet presAssocID="{BC90123A-2B0D-4C7C-82CB-A2660343A8F0}" presName="hierRoot1" presStyleCnt="0"/>
      <dgm:spPr/>
    </dgm:pt>
    <dgm:pt modelId="{C2F460FE-91EB-422B-96FD-13CC517906FD}" type="pres">
      <dgm:prSet presAssocID="{BC90123A-2B0D-4C7C-82CB-A2660343A8F0}" presName="composite" presStyleCnt="0"/>
      <dgm:spPr/>
    </dgm:pt>
    <dgm:pt modelId="{B97F65C4-4E67-4698-9789-724D286FE025}" type="pres">
      <dgm:prSet presAssocID="{BC90123A-2B0D-4C7C-82CB-A2660343A8F0}" presName="background" presStyleLbl="node0" presStyleIdx="0" presStyleCnt="1"/>
      <dgm:spPr/>
    </dgm:pt>
    <dgm:pt modelId="{95D8BCD9-3E95-426D-A9EC-DA2BD2E5367B}" type="pres">
      <dgm:prSet presAssocID="{BC90123A-2B0D-4C7C-82CB-A2660343A8F0}" presName="text" presStyleLbl="fgAcc0" presStyleIdx="0" presStyleCnt="1">
        <dgm:presLayoutVars>
          <dgm:chPref val="3"/>
        </dgm:presLayoutVars>
      </dgm:prSet>
      <dgm:spPr/>
    </dgm:pt>
    <dgm:pt modelId="{8A39F63C-4F63-40B5-B6F7-F85DC61D920F}" type="pres">
      <dgm:prSet presAssocID="{BC90123A-2B0D-4C7C-82CB-A2660343A8F0}" presName="hierChild2" presStyleCnt="0"/>
      <dgm:spPr/>
    </dgm:pt>
    <dgm:pt modelId="{E4F74CFC-96CB-4051-AD30-07481A99CFCD}" type="pres">
      <dgm:prSet presAssocID="{2935C433-44B7-4B5C-9029-88CC9E7BD275}" presName="Name10" presStyleLbl="parChTrans1D2" presStyleIdx="0" presStyleCnt="2"/>
      <dgm:spPr/>
    </dgm:pt>
    <dgm:pt modelId="{E55A5575-C1C5-4EE8-A67D-BF1A57B25FAD}" type="pres">
      <dgm:prSet presAssocID="{97EDA3C1-7584-49AA-BCAD-C912A9376EC4}" presName="hierRoot2" presStyleCnt="0"/>
      <dgm:spPr/>
    </dgm:pt>
    <dgm:pt modelId="{0FF1F233-AD45-4AC9-8658-A4AEBF196BC5}" type="pres">
      <dgm:prSet presAssocID="{97EDA3C1-7584-49AA-BCAD-C912A9376EC4}" presName="composite2" presStyleCnt="0"/>
      <dgm:spPr/>
    </dgm:pt>
    <dgm:pt modelId="{6F7B2166-7C6A-4C99-988D-8F4498B8098A}" type="pres">
      <dgm:prSet presAssocID="{97EDA3C1-7584-49AA-BCAD-C912A9376EC4}" presName="background2" presStyleLbl="node2" presStyleIdx="0" presStyleCnt="2"/>
      <dgm:spPr/>
    </dgm:pt>
    <dgm:pt modelId="{64C11FC3-035A-4630-9EFD-594E1DE83890}" type="pres">
      <dgm:prSet presAssocID="{97EDA3C1-7584-49AA-BCAD-C912A9376EC4}" presName="text2" presStyleLbl="fgAcc2" presStyleIdx="0" presStyleCnt="2">
        <dgm:presLayoutVars>
          <dgm:chPref val="3"/>
        </dgm:presLayoutVars>
      </dgm:prSet>
      <dgm:spPr/>
    </dgm:pt>
    <dgm:pt modelId="{52283E5F-E41C-4CB6-BDC9-3299ECA8BFB6}" type="pres">
      <dgm:prSet presAssocID="{97EDA3C1-7584-49AA-BCAD-C912A9376EC4}" presName="hierChild3" presStyleCnt="0"/>
      <dgm:spPr/>
    </dgm:pt>
    <dgm:pt modelId="{5EC1F460-BF0C-4064-AD21-188C3008CF70}" type="pres">
      <dgm:prSet presAssocID="{43A40287-3F07-4E55-9996-848C8FEA9B89}" presName="Name17" presStyleLbl="parChTrans1D3" presStyleIdx="0" presStyleCnt="3"/>
      <dgm:spPr/>
    </dgm:pt>
    <dgm:pt modelId="{294C7215-A792-49C6-B1C0-EF940219336C}" type="pres">
      <dgm:prSet presAssocID="{87C141A8-2724-4058-8840-51D68970728E}" presName="hierRoot3" presStyleCnt="0"/>
      <dgm:spPr/>
    </dgm:pt>
    <dgm:pt modelId="{E5AA6D86-EE26-4E03-A9CD-D3116CCE4465}" type="pres">
      <dgm:prSet presAssocID="{87C141A8-2724-4058-8840-51D68970728E}" presName="composite3" presStyleCnt="0"/>
      <dgm:spPr/>
    </dgm:pt>
    <dgm:pt modelId="{2A9685C7-E46B-4594-A24B-866018675FA4}" type="pres">
      <dgm:prSet presAssocID="{87C141A8-2724-4058-8840-51D68970728E}" presName="background3" presStyleLbl="node3" presStyleIdx="0" presStyleCnt="3"/>
      <dgm:spPr/>
    </dgm:pt>
    <dgm:pt modelId="{45F4D973-03E3-4C4F-B141-6011EDDC539F}" type="pres">
      <dgm:prSet presAssocID="{87C141A8-2724-4058-8840-51D68970728E}" presName="text3" presStyleLbl="fgAcc3" presStyleIdx="0" presStyleCnt="3">
        <dgm:presLayoutVars>
          <dgm:chPref val="3"/>
        </dgm:presLayoutVars>
      </dgm:prSet>
      <dgm:spPr/>
    </dgm:pt>
    <dgm:pt modelId="{F470DF31-620F-472E-803A-04966D6AA75B}" type="pres">
      <dgm:prSet presAssocID="{87C141A8-2724-4058-8840-51D68970728E}" presName="hierChild4" presStyleCnt="0"/>
      <dgm:spPr/>
    </dgm:pt>
    <dgm:pt modelId="{9CEFCB7D-EC0C-4606-813C-07FAD1B0887F}" type="pres">
      <dgm:prSet presAssocID="{A908B295-0F17-410C-BD6F-CDA3AEEC9EE5}" presName="Name17" presStyleLbl="parChTrans1D3" presStyleIdx="1" presStyleCnt="3"/>
      <dgm:spPr/>
    </dgm:pt>
    <dgm:pt modelId="{755443CF-371F-4A6F-B751-F19F0BED1EEA}" type="pres">
      <dgm:prSet presAssocID="{75CEE12E-D6FE-48D9-A625-4CDD0C80F2DD}" presName="hierRoot3" presStyleCnt="0"/>
      <dgm:spPr/>
    </dgm:pt>
    <dgm:pt modelId="{345B2008-E93F-4DF8-B49E-FBF8FF113FE4}" type="pres">
      <dgm:prSet presAssocID="{75CEE12E-D6FE-48D9-A625-4CDD0C80F2DD}" presName="composite3" presStyleCnt="0"/>
      <dgm:spPr/>
    </dgm:pt>
    <dgm:pt modelId="{0ABD8056-4C4D-4788-A62D-E060EDE76617}" type="pres">
      <dgm:prSet presAssocID="{75CEE12E-D6FE-48D9-A625-4CDD0C80F2DD}" presName="background3" presStyleLbl="node3" presStyleIdx="1" presStyleCnt="3"/>
      <dgm:spPr/>
    </dgm:pt>
    <dgm:pt modelId="{9354B7D0-33BD-45E1-B35E-682A6497F6F6}" type="pres">
      <dgm:prSet presAssocID="{75CEE12E-D6FE-48D9-A625-4CDD0C80F2DD}" presName="text3" presStyleLbl="fgAcc3" presStyleIdx="1" presStyleCnt="3">
        <dgm:presLayoutVars>
          <dgm:chPref val="3"/>
        </dgm:presLayoutVars>
      </dgm:prSet>
      <dgm:spPr/>
    </dgm:pt>
    <dgm:pt modelId="{C9EAE729-CD17-4369-BBFE-0EC673A5F3CA}" type="pres">
      <dgm:prSet presAssocID="{75CEE12E-D6FE-48D9-A625-4CDD0C80F2DD}" presName="hierChild4" presStyleCnt="0"/>
      <dgm:spPr/>
    </dgm:pt>
    <dgm:pt modelId="{B62AB537-9681-4634-9766-616826328B08}" type="pres">
      <dgm:prSet presAssocID="{8F2DEF0F-9B43-4B2F-A002-3BFDEF16AC2D}" presName="Name10" presStyleLbl="parChTrans1D2" presStyleIdx="1" presStyleCnt="2"/>
      <dgm:spPr/>
    </dgm:pt>
    <dgm:pt modelId="{A12E33DB-DFCB-4B91-90B4-FB088AFBE280}" type="pres">
      <dgm:prSet presAssocID="{53A0F8BB-C7B0-4669-9689-F400FF9C430F}" presName="hierRoot2" presStyleCnt="0"/>
      <dgm:spPr/>
    </dgm:pt>
    <dgm:pt modelId="{4629D83F-5D78-44A0-BE5B-A8FA86D85BC9}" type="pres">
      <dgm:prSet presAssocID="{53A0F8BB-C7B0-4669-9689-F400FF9C430F}" presName="composite2" presStyleCnt="0"/>
      <dgm:spPr/>
    </dgm:pt>
    <dgm:pt modelId="{19F4975D-2AF8-461F-9D14-3477239927A0}" type="pres">
      <dgm:prSet presAssocID="{53A0F8BB-C7B0-4669-9689-F400FF9C430F}" presName="background2" presStyleLbl="node2" presStyleIdx="1" presStyleCnt="2"/>
      <dgm:spPr/>
    </dgm:pt>
    <dgm:pt modelId="{805F0DC3-212A-42DA-8D73-A96719880F8D}" type="pres">
      <dgm:prSet presAssocID="{53A0F8BB-C7B0-4669-9689-F400FF9C430F}" presName="text2" presStyleLbl="fgAcc2" presStyleIdx="1" presStyleCnt="2">
        <dgm:presLayoutVars>
          <dgm:chPref val="3"/>
        </dgm:presLayoutVars>
      </dgm:prSet>
      <dgm:spPr/>
    </dgm:pt>
    <dgm:pt modelId="{0B2A2E0F-5A7C-4AD5-9CCA-B728E4A1A7EC}" type="pres">
      <dgm:prSet presAssocID="{53A0F8BB-C7B0-4669-9689-F400FF9C430F}" presName="hierChild3" presStyleCnt="0"/>
      <dgm:spPr/>
    </dgm:pt>
    <dgm:pt modelId="{F680013E-AB79-44E1-B7DF-63A9B59D6EE3}" type="pres">
      <dgm:prSet presAssocID="{97AF55D2-2D51-4417-AB8E-BC36BBF2DD71}" presName="Name17" presStyleLbl="parChTrans1D3" presStyleIdx="2" presStyleCnt="3"/>
      <dgm:spPr/>
    </dgm:pt>
    <dgm:pt modelId="{B9D93A29-3088-48A4-912F-A8CDA6A10FC8}" type="pres">
      <dgm:prSet presAssocID="{CF005AB9-6C0D-4637-AA4F-3089B672AB26}" presName="hierRoot3" presStyleCnt="0"/>
      <dgm:spPr/>
    </dgm:pt>
    <dgm:pt modelId="{0186FF60-9925-4487-9ACB-79BE4CD4AA8D}" type="pres">
      <dgm:prSet presAssocID="{CF005AB9-6C0D-4637-AA4F-3089B672AB26}" presName="composite3" presStyleCnt="0"/>
      <dgm:spPr/>
    </dgm:pt>
    <dgm:pt modelId="{AF7ED8DC-40AC-430D-99F9-E980160FE3AA}" type="pres">
      <dgm:prSet presAssocID="{CF005AB9-6C0D-4637-AA4F-3089B672AB26}" presName="background3" presStyleLbl="node3" presStyleIdx="2" presStyleCnt="3"/>
      <dgm:spPr/>
    </dgm:pt>
    <dgm:pt modelId="{FDE183D9-AF29-4045-8482-F4046662F90C}" type="pres">
      <dgm:prSet presAssocID="{CF005AB9-6C0D-4637-AA4F-3089B672AB26}" presName="text3" presStyleLbl="fgAcc3" presStyleIdx="2" presStyleCnt="3">
        <dgm:presLayoutVars>
          <dgm:chPref val="3"/>
        </dgm:presLayoutVars>
      </dgm:prSet>
      <dgm:spPr/>
    </dgm:pt>
    <dgm:pt modelId="{A6D209BD-DB38-4EFD-844E-A6F222C5E305}" type="pres">
      <dgm:prSet presAssocID="{CF005AB9-6C0D-4637-AA4F-3089B672AB26}" presName="hierChild4" presStyleCnt="0"/>
      <dgm:spPr/>
    </dgm:pt>
  </dgm:ptLst>
  <dgm:cxnLst>
    <dgm:cxn modelId="{11E5B516-6C30-4805-8A61-51C2EEFFE1C7}" type="presOf" srcId="{8F2DEF0F-9B43-4B2F-A002-3BFDEF16AC2D}" destId="{B62AB537-9681-4634-9766-616826328B08}" srcOrd="0" destOrd="0" presId="urn:microsoft.com/office/officeart/2005/8/layout/hierarchy1"/>
    <dgm:cxn modelId="{DA1D5519-50F9-4517-BE1A-3D7B8D831B0D}" type="presOf" srcId="{2935C433-44B7-4B5C-9029-88CC9E7BD275}" destId="{E4F74CFC-96CB-4051-AD30-07481A99CFCD}" srcOrd="0" destOrd="0" presId="urn:microsoft.com/office/officeart/2005/8/layout/hierarchy1"/>
    <dgm:cxn modelId="{C984612B-83D0-4121-BC61-A99B81595458}" type="presOf" srcId="{43A40287-3F07-4E55-9996-848C8FEA9B89}" destId="{5EC1F460-BF0C-4064-AD21-188C3008CF70}" srcOrd="0" destOrd="0" presId="urn:microsoft.com/office/officeart/2005/8/layout/hierarchy1"/>
    <dgm:cxn modelId="{C6B9575C-7A02-47E7-AB04-05A867E0B85A}" type="presOf" srcId="{70BE5E97-CBCB-405A-9945-6AB2BB70D261}" destId="{A25B9AD8-4F45-47C8-B4FE-D73445E17B55}" srcOrd="0" destOrd="0" presId="urn:microsoft.com/office/officeart/2005/8/layout/hierarchy1"/>
    <dgm:cxn modelId="{D0B15B5E-A670-47D9-BC1F-09532BF4E8E4}" type="presOf" srcId="{87C141A8-2724-4058-8840-51D68970728E}" destId="{45F4D973-03E3-4C4F-B141-6011EDDC539F}" srcOrd="0" destOrd="0" presId="urn:microsoft.com/office/officeart/2005/8/layout/hierarchy1"/>
    <dgm:cxn modelId="{B5203252-59B9-4892-8CB4-2FF99FDE567A}" type="presOf" srcId="{97AF55D2-2D51-4417-AB8E-BC36BBF2DD71}" destId="{F680013E-AB79-44E1-B7DF-63A9B59D6EE3}" srcOrd="0" destOrd="0" presId="urn:microsoft.com/office/officeart/2005/8/layout/hierarchy1"/>
    <dgm:cxn modelId="{EB721459-F1AD-4259-AD49-511159616774}" srcId="{BC90123A-2B0D-4C7C-82CB-A2660343A8F0}" destId="{53A0F8BB-C7B0-4669-9689-F400FF9C430F}" srcOrd="1" destOrd="0" parTransId="{8F2DEF0F-9B43-4B2F-A002-3BFDEF16AC2D}" sibTransId="{F6E751E5-91E1-48FA-BE00-B74C91EA69EF}"/>
    <dgm:cxn modelId="{F34F0890-3426-43B0-AA19-575CA3677FAA}" type="presOf" srcId="{75CEE12E-D6FE-48D9-A625-4CDD0C80F2DD}" destId="{9354B7D0-33BD-45E1-B35E-682A6497F6F6}" srcOrd="0" destOrd="0" presId="urn:microsoft.com/office/officeart/2005/8/layout/hierarchy1"/>
    <dgm:cxn modelId="{BCC13EB1-DCFA-40C5-BA7F-FA681A392F0D}" type="presOf" srcId="{A908B295-0F17-410C-BD6F-CDA3AEEC9EE5}" destId="{9CEFCB7D-EC0C-4606-813C-07FAD1B0887F}" srcOrd="0" destOrd="0" presId="urn:microsoft.com/office/officeart/2005/8/layout/hierarchy1"/>
    <dgm:cxn modelId="{F59DAEB8-4CF3-4661-99BC-B8AB693B7995}" type="presOf" srcId="{CF005AB9-6C0D-4637-AA4F-3089B672AB26}" destId="{FDE183D9-AF29-4045-8482-F4046662F90C}" srcOrd="0" destOrd="0" presId="urn:microsoft.com/office/officeart/2005/8/layout/hierarchy1"/>
    <dgm:cxn modelId="{E2E749BF-5A14-406F-864C-AE93C738606F}" srcId="{97EDA3C1-7584-49AA-BCAD-C912A9376EC4}" destId="{75CEE12E-D6FE-48D9-A625-4CDD0C80F2DD}" srcOrd="1" destOrd="0" parTransId="{A908B295-0F17-410C-BD6F-CDA3AEEC9EE5}" sibTransId="{334BD5BA-16E9-431B-8618-8554EC7D188C}"/>
    <dgm:cxn modelId="{3B6AB6C3-252A-4FBE-84D0-472D98546E00}" srcId="{97EDA3C1-7584-49AA-BCAD-C912A9376EC4}" destId="{87C141A8-2724-4058-8840-51D68970728E}" srcOrd="0" destOrd="0" parTransId="{43A40287-3F07-4E55-9996-848C8FEA9B89}" sibTransId="{4A8FB0B5-C151-45C2-8BF5-4E1DB5161F5E}"/>
    <dgm:cxn modelId="{C2A27AC4-2DC9-4417-B3FC-DE858E9A9BD0}" type="presOf" srcId="{53A0F8BB-C7B0-4669-9689-F400FF9C430F}" destId="{805F0DC3-212A-42DA-8D73-A96719880F8D}" srcOrd="0" destOrd="0" presId="urn:microsoft.com/office/officeart/2005/8/layout/hierarchy1"/>
    <dgm:cxn modelId="{CFA628C7-B1C1-4372-8663-6BD4613D602D}" type="presOf" srcId="{BC90123A-2B0D-4C7C-82CB-A2660343A8F0}" destId="{95D8BCD9-3E95-426D-A9EC-DA2BD2E5367B}" srcOrd="0" destOrd="0" presId="urn:microsoft.com/office/officeart/2005/8/layout/hierarchy1"/>
    <dgm:cxn modelId="{6F8D71DA-E933-4BE4-899C-96BE78F60A28}" srcId="{70BE5E97-CBCB-405A-9945-6AB2BB70D261}" destId="{BC90123A-2B0D-4C7C-82CB-A2660343A8F0}" srcOrd="0" destOrd="0" parTransId="{BF4161AA-54AC-4645-BF27-F3E7A8E76C7D}" sibTransId="{650AF981-EB23-4AF3-8DF3-9FC470FD3419}"/>
    <dgm:cxn modelId="{C79EA8EB-7D2C-42D9-82CE-328E3FB7CABF}" srcId="{53A0F8BB-C7B0-4669-9689-F400FF9C430F}" destId="{CF005AB9-6C0D-4637-AA4F-3089B672AB26}" srcOrd="0" destOrd="0" parTransId="{97AF55D2-2D51-4417-AB8E-BC36BBF2DD71}" sibTransId="{CF36DC3B-A74F-42C5-83A6-B25153CEFBFC}"/>
    <dgm:cxn modelId="{6D70D6F4-6A50-4A3F-8C67-810E385CE87A}" srcId="{BC90123A-2B0D-4C7C-82CB-A2660343A8F0}" destId="{97EDA3C1-7584-49AA-BCAD-C912A9376EC4}" srcOrd="0" destOrd="0" parTransId="{2935C433-44B7-4B5C-9029-88CC9E7BD275}" sibTransId="{4BD1AE0F-1B17-4777-AAF8-21C09EB970E7}"/>
    <dgm:cxn modelId="{B6975DF5-4CA5-4EF0-8EF4-EA1B7173DA2D}" type="presOf" srcId="{97EDA3C1-7584-49AA-BCAD-C912A9376EC4}" destId="{64C11FC3-035A-4630-9EFD-594E1DE83890}" srcOrd="0" destOrd="0" presId="urn:microsoft.com/office/officeart/2005/8/layout/hierarchy1"/>
    <dgm:cxn modelId="{6E8F9A9B-0330-4F70-BEDA-D2693DD55F01}" type="presParOf" srcId="{A25B9AD8-4F45-47C8-B4FE-D73445E17B55}" destId="{147FDE75-CF78-4C5A-B1B0-A39D12D7C71B}" srcOrd="0" destOrd="0" presId="urn:microsoft.com/office/officeart/2005/8/layout/hierarchy1"/>
    <dgm:cxn modelId="{42BAD37F-DF4F-4448-A61A-CA4369D8F305}" type="presParOf" srcId="{147FDE75-CF78-4C5A-B1B0-A39D12D7C71B}" destId="{C2F460FE-91EB-422B-96FD-13CC517906FD}" srcOrd="0" destOrd="0" presId="urn:microsoft.com/office/officeart/2005/8/layout/hierarchy1"/>
    <dgm:cxn modelId="{78739F08-F634-46EE-BC6C-43DAE1C02F8A}" type="presParOf" srcId="{C2F460FE-91EB-422B-96FD-13CC517906FD}" destId="{B97F65C4-4E67-4698-9789-724D286FE025}" srcOrd="0" destOrd="0" presId="urn:microsoft.com/office/officeart/2005/8/layout/hierarchy1"/>
    <dgm:cxn modelId="{B7CB782C-A1AB-454E-BDD4-E19876E904E2}" type="presParOf" srcId="{C2F460FE-91EB-422B-96FD-13CC517906FD}" destId="{95D8BCD9-3E95-426D-A9EC-DA2BD2E5367B}" srcOrd="1" destOrd="0" presId="urn:microsoft.com/office/officeart/2005/8/layout/hierarchy1"/>
    <dgm:cxn modelId="{3689BFA4-CF3D-438B-9DFD-D3E8CFB6CB15}" type="presParOf" srcId="{147FDE75-CF78-4C5A-B1B0-A39D12D7C71B}" destId="{8A39F63C-4F63-40B5-B6F7-F85DC61D920F}" srcOrd="1" destOrd="0" presId="urn:microsoft.com/office/officeart/2005/8/layout/hierarchy1"/>
    <dgm:cxn modelId="{084A3A1E-C4CC-4651-B64B-237FCC2B4216}" type="presParOf" srcId="{8A39F63C-4F63-40B5-B6F7-F85DC61D920F}" destId="{E4F74CFC-96CB-4051-AD30-07481A99CFCD}" srcOrd="0" destOrd="0" presId="urn:microsoft.com/office/officeart/2005/8/layout/hierarchy1"/>
    <dgm:cxn modelId="{63152F5B-5BD7-4B0A-A5B0-042535894AD9}" type="presParOf" srcId="{8A39F63C-4F63-40B5-B6F7-F85DC61D920F}" destId="{E55A5575-C1C5-4EE8-A67D-BF1A57B25FAD}" srcOrd="1" destOrd="0" presId="urn:microsoft.com/office/officeart/2005/8/layout/hierarchy1"/>
    <dgm:cxn modelId="{E1D36E66-4822-4750-8C28-0CF249F4B3B7}" type="presParOf" srcId="{E55A5575-C1C5-4EE8-A67D-BF1A57B25FAD}" destId="{0FF1F233-AD45-4AC9-8658-A4AEBF196BC5}" srcOrd="0" destOrd="0" presId="urn:microsoft.com/office/officeart/2005/8/layout/hierarchy1"/>
    <dgm:cxn modelId="{F966F362-9FF5-455D-8742-BE0A5E71108B}" type="presParOf" srcId="{0FF1F233-AD45-4AC9-8658-A4AEBF196BC5}" destId="{6F7B2166-7C6A-4C99-988D-8F4498B8098A}" srcOrd="0" destOrd="0" presId="urn:microsoft.com/office/officeart/2005/8/layout/hierarchy1"/>
    <dgm:cxn modelId="{EEB2CFE9-0BB9-4346-B408-5C2D7664B1AD}" type="presParOf" srcId="{0FF1F233-AD45-4AC9-8658-A4AEBF196BC5}" destId="{64C11FC3-035A-4630-9EFD-594E1DE83890}" srcOrd="1" destOrd="0" presId="urn:microsoft.com/office/officeart/2005/8/layout/hierarchy1"/>
    <dgm:cxn modelId="{5870035A-6815-4E85-BA7C-93649F828271}" type="presParOf" srcId="{E55A5575-C1C5-4EE8-A67D-BF1A57B25FAD}" destId="{52283E5F-E41C-4CB6-BDC9-3299ECA8BFB6}" srcOrd="1" destOrd="0" presId="urn:microsoft.com/office/officeart/2005/8/layout/hierarchy1"/>
    <dgm:cxn modelId="{79A2429F-BF20-4EBC-9D6A-37DF9D805CEC}" type="presParOf" srcId="{52283E5F-E41C-4CB6-BDC9-3299ECA8BFB6}" destId="{5EC1F460-BF0C-4064-AD21-188C3008CF70}" srcOrd="0" destOrd="0" presId="urn:microsoft.com/office/officeart/2005/8/layout/hierarchy1"/>
    <dgm:cxn modelId="{4F70791A-F0A2-4908-A4F4-6F699C9ED283}" type="presParOf" srcId="{52283E5F-E41C-4CB6-BDC9-3299ECA8BFB6}" destId="{294C7215-A792-49C6-B1C0-EF940219336C}" srcOrd="1" destOrd="0" presId="urn:microsoft.com/office/officeart/2005/8/layout/hierarchy1"/>
    <dgm:cxn modelId="{C30A3451-0996-4375-9CCB-75D726CA8E2E}" type="presParOf" srcId="{294C7215-A792-49C6-B1C0-EF940219336C}" destId="{E5AA6D86-EE26-4E03-A9CD-D3116CCE4465}" srcOrd="0" destOrd="0" presId="urn:microsoft.com/office/officeart/2005/8/layout/hierarchy1"/>
    <dgm:cxn modelId="{9C53C19A-61CD-457F-A50F-193284D5A406}" type="presParOf" srcId="{E5AA6D86-EE26-4E03-A9CD-D3116CCE4465}" destId="{2A9685C7-E46B-4594-A24B-866018675FA4}" srcOrd="0" destOrd="0" presId="urn:microsoft.com/office/officeart/2005/8/layout/hierarchy1"/>
    <dgm:cxn modelId="{B2C16612-FF4E-4592-8A3E-A0052FCBAFFD}" type="presParOf" srcId="{E5AA6D86-EE26-4E03-A9CD-D3116CCE4465}" destId="{45F4D973-03E3-4C4F-B141-6011EDDC539F}" srcOrd="1" destOrd="0" presId="urn:microsoft.com/office/officeart/2005/8/layout/hierarchy1"/>
    <dgm:cxn modelId="{06DEEF82-1590-4E02-8B3A-B2006AE814FA}" type="presParOf" srcId="{294C7215-A792-49C6-B1C0-EF940219336C}" destId="{F470DF31-620F-472E-803A-04966D6AA75B}" srcOrd="1" destOrd="0" presId="urn:microsoft.com/office/officeart/2005/8/layout/hierarchy1"/>
    <dgm:cxn modelId="{6628BB8E-EA05-4FCA-B3F8-4AAEDDAC971B}" type="presParOf" srcId="{52283E5F-E41C-4CB6-BDC9-3299ECA8BFB6}" destId="{9CEFCB7D-EC0C-4606-813C-07FAD1B0887F}" srcOrd="2" destOrd="0" presId="urn:microsoft.com/office/officeart/2005/8/layout/hierarchy1"/>
    <dgm:cxn modelId="{A1633A31-8318-453E-878F-76C730FBDE9F}" type="presParOf" srcId="{52283E5F-E41C-4CB6-BDC9-3299ECA8BFB6}" destId="{755443CF-371F-4A6F-B751-F19F0BED1EEA}" srcOrd="3" destOrd="0" presId="urn:microsoft.com/office/officeart/2005/8/layout/hierarchy1"/>
    <dgm:cxn modelId="{6F24D9B4-7377-4A9E-91F8-AA8F0B7B8ED5}" type="presParOf" srcId="{755443CF-371F-4A6F-B751-F19F0BED1EEA}" destId="{345B2008-E93F-4DF8-B49E-FBF8FF113FE4}" srcOrd="0" destOrd="0" presId="urn:microsoft.com/office/officeart/2005/8/layout/hierarchy1"/>
    <dgm:cxn modelId="{D9855DE8-C8C4-48E3-808B-7EDE047CC392}" type="presParOf" srcId="{345B2008-E93F-4DF8-B49E-FBF8FF113FE4}" destId="{0ABD8056-4C4D-4788-A62D-E060EDE76617}" srcOrd="0" destOrd="0" presId="urn:microsoft.com/office/officeart/2005/8/layout/hierarchy1"/>
    <dgm:cxn modelId="{91BC7AE2-3F16-46BD-A79E-C71C5DDBFD87}" type="presParOf" srcId="{345B2008-E93F-4DF8-B49E-FBF8FF113FE4}" destId="{9354B7D0-33BD-45E1-B35E-682A6497F6F6}" srcOrd="1" destOrd="0" presId="urn:microsoft.com/office/officeart/2005/8/layout/hierarchy1"/>
    <dgm:cxn modelId="{EA7F34E6-8439-44E9-B178-3E86DAA779ED}" type="presParOf" srcId="{755443CF-371F-4A6F-B751-F19F0BED1EEA}" destId="{C9EAE729-CD17-4369-BBFE-0EC673A5F3CA}" srcOrd="1" destOrd="0" presId="urn:microsoft.com/office/officeart/2005/8/layout/hierarchy1"/>
    <dgm:cxn modelId="{ADA08630-E352-4B4C-BD64-F2D1EDD76D7D}" type="presParOf" srcId="{8A39F63C-4F63-40B5-B6F7-F85DC61D920F}" destId="{B62AB537-9681-4634-9766-616826328B08}" srcOrd="2" destOrd="0" presId="urn:microsoft.com/office/officeart/2005/8/layout/hierarchy1"/>
    <dgm:cxn modelId="{A85E6E1D-8EB4-40FF-9CB7-9567D83A7A56}" type="presParOf" srcId="{8A39F63C-4F63-40B5-B6F7-F85DC61D920F}" destId="{A12E33DB-DFCB-4B91-90B4-FB088AFBE280}" srcOrd="3" destOrd="0" presId="urn:microsoft.com/office/officeart/2005/8/layout/hierarchy1"/>
    <dgm:cxn modelId="{FEE4DEC1-B576-4078-8C5A-AD059726C8B7}" type="presParOf" srcId="{A12E33DB-DFCB-4B91-90B4-FB088AFBE280}" destId="{4629D83F-5D78-44A0-BE5B-A8FA86D85BC9}" srcOrd="0" destOrd="0" presId="urn:microsoft.com/office/officeart/2005/8/layout/hierarchy1"/>
    <dgm:cxn modelId="{A3555D23-606B-40F1-A5FF-C9D7A4AB4FB3}" type="presParOf" srcId="{4629D83F-5D78-44A0-BE5B-A8FA86D85BC9}" destId="{19F4975D-2AF8-461F-9D14-3477239927A0}" srcOrd="0" destOrd="0" presId="urn:microsoft.com/office/officeart/2005/8/layout/hierarchy1"/>
    <dgm:cxn modelId="{F526EB9D-0CA2-4587-A730-D796FF5439FB}" type="presParOf" srcId="{4629D83F-5D78-44A0-BE5B-A8FA86D85BC9}" destId="{805F0DC3-212A-42DA-8D73-A96719880F8D}" srcOrd="1" destOrd="0" presId="urn:microsoft.com/office/officeart/2005/8/layout/hierarchy1"/>
    <dgm:cxn modelId="{68A73F0A-E8FA-4FFB-A172-F5B431F258EC}" type="presParOf" srcId="{A12E33DB-DFCB-4B91-90B4-FB088AFBE280}" destId="{0B2A2E0F-5A7C-4AD5-9CCA-B728E4A1A7EC}" srcOrd="1" destOrd="0" presId="urn:microsoft.com/office/officeart/2005/8/layout/hierarchy1"/>
    <dgm:cxn modelId="{E3F4D267-32BE-4AB4-A0B1-A521A8C1FAB2}" type="presParOf" srcId="{0B2A2E0F-5A7C-4AD5-9CCA-B728E4A1A7EC}" destId="{F680013E-AB79-44E1-B7DF-63A9B59D6EE3}" srcOrd="0" destOrd="0" presId="urn:microsoft.com/office/officeart/2005/8/layout/hierarchy1"/>
    <dgm:cxn modelId="{A64B5C70-4D8F-4DB1-80B8-C6D6AED826EB}" type="presParOf" srcId="{0B2A2E0F-5A7C-4AD5-9CCA-B728E4A1A7EC}" destId="{B9D93A29-3088-48A4-912F-A8CDA6A10FC8}" srcOrd="1" destOrd="0" presId="urn:microsoft.com/office/officeart/2005/8/layout/hierarchy1"/>
    <dgm:cxn modelId="{67380675-5CC4-4F40-9A3A-72C37A424190}" type="presParOf" srcId="{B9D93A29-3088-48A4-912F-A8CDA6A10FC8}" destId="{0186FF60-9925-4487-9ACB-79BE4CD4AA8D}" srcOrd="0" destOrd="0" presId="urn:microsoft.com/office/officeart/2005/8/layout/hierarchy1"/>
    <dgm:cxn modelId="{9ADCC7AF-548E-475B-A798-85FDF371BE58}" type="presParOf" srcId="{0186FF60-9925-4487-9ACB-79BE4CD4AA8D}" destId="{AF7ED8DC-40AC-430D-99F9-E980160FE3AA}" srcOrd="0" destOrd="0" presId="urn:microsoft.com/office/officeart/2005/8/layout/hierarchy1"/>
    <dgm:cxn modelId="{1734945A-12C9-4BBF-BBAB-B153BC25ECB9}" type="presParOf" srcId="{0186FF60-9925-4487-9ACB-79BE4CD4AA8D}" destId="{FDE183D9-AF29-4045-8482-F4046662F90C}" srcOrd="1" destOrd="0" presId="urn:microsoft.com/office/officeart/2005/8/layout/hierarchy1"/>
    <dgm:cxn modelId="{D7D6FAD3-1B57-452C-A9B0-E6EA184B51A5}" type="presParOf" srcId="{B9D93A29-3088-48A4-912F-A8CDA6A10FC8}" destId="{A6D209BD-DB38-4EFD-844E-A6F222C5E30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3FAA5-724D-435F-A15C-6DC3D75B8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C7DA27A-AD9C-4197-906E-9FA1DA7E22CE}">
      <dgm:prSet/>
      <dgm:spPr/>
      <dgm:t>
        <a:bodyPr/>
        <a:lstStyle/>
        <a:p>
          <a:r>
            <a:rPr lang="en-US" b="1" dirty="0"/>
            <a:t>Step 1: </a:t>
          </a:r>
          <a:r>
            <a:rPr lang="en-US" b="1" dirty="0" err="1"/>
            <a:t>CMEP</a:t>
          </a:r>
          <a:r>
            <a:rPr lang="en-US" b="1" dirty="0"/>
            <a:t> Kickoff</a:t>
          </a:r>
          <a:endParaRPr lang="en-US" dirty="0"/>
        </a:p>
      </dgm:t>
      <dgm:extLst>
        <a:ext uri="{E40237B7-FDA0-4F09-8148-C483321AD2D9}">
          <dgm14:cNvPr xmlns:dgm14="http://schemas.microsoft.com/office/drawing/2010/diagram" id="0" name="" descr="Step 1: CMEP Kickoff "/>
        </a:ext>
      </dgm:extLst>
    </dgm:pt>
    <dgm:pt modelId="{E4997A77-6BA0-4933-B622-4492509BB96F}" type="parTrans" cxnId="{804B17F2-3D18-4A2B-ADCB-CA06B8799BBA}">
      <dgm:prSet/>
      <dgm:spPr/>
      <dgm:t>
        <a:bodyPr/>
        <a:lstStyle/>
        <a:p>
          <a:endParaRPr lang="en-US"/>
        </a:p>
      </dgm:t>
    </dgm:pt>
    <dgm:pt modelId="{3A725A28-A7E7-4AF5-8962-F97AE0FF5D9A}" type="sibTrans" cxnId="{804B17F2-3D18-4A2B-ADCB-CA06B8799BBA}">
      <dgm:prSet/>
      <dgm:spPr/>
      <dgm:t>
        <a:bodyPr/>
        <a:lstStyle/>
        <a:p>
          <a:endParaRPr lang="en-US"/>
        </a:p>
      </dgm:t>
    </dgm:pt>
    <dgm:pt modelId="{7639EF08-85E9-4FFB-9BE7-36BF1E33777F}">
      <dgm:prSet/>
      <dgm:spPr/>
      <dgm:t>
        <a:bodyPr/>
        <a:lstStyle/>
        <a:p>
          <a:r>
            <a:rPr lang="en-US" dirty="0"/>
            <a:t>ILAB conducts introductory and planning calls with grantee. </a:t>
          </a:r>
        </a:p>
      </dgm:t>
      <dgm:extLst>
        <a:ext uri="{E40237B7-FDA0-4F09-8148-C483321AD2D9}">
          <dgm14:cNvPr xmlns:dgm14="http://schemas.microsoft.com/office/drawing/2010/diagram" id="0" name="" descr="ILAB conducts introductory and planning calls with grantee. &#10;ILAB provides M&amp;E related training materials and resources.&#10;Grantee attends orientation meeting.    &#10;"/>
        </a:ext>
      </dgm:extLst>
    </dgm:pt>
    <dgm:pt modelId="{254683BB-A174-4E5A-976A-0A47A919AC69}" type="parTrans" cxnId="{B792F30F-A419-4C90-BF89-A7272E2D6F34}">
      <dgm:prSet/>
      <dgm:spPr/>
      <dgm:t>
        <a:bodyPr/>
        <a:lstStyle/>
        <a:p>
          <a:endParaRPr lang="en-US"/>
        </a:p>
      </dgm:t>
    </dgm:pt>
    <dgm:pt modelId="{AD7725B9-630F-49D1-9049-2BF0FFF67E79}" type="sibTrans" cxnId="{B792F30F-A419-4C90-BF89-A7272E2D6F34}">
      <dgm:prSet/>
      <dgm:spPr/>
      <dgm:t>
        <a:bodyPr/>
        <a:lstStyle/>
        <a:p>
          <a:endParaRPr lang="en-US"/>
        </a:p>
      </dgm:t>
    </dgm:pt>
    <dgm:pt modelId="{7B05151C-0F4F-41FE-9E17-AB0563827FFF}">
      <dgm:prSet/>
      <dgm:spPr/>
      <dgm:t>
        <a:bodyPr/>
        <a:lstStyle/>
        <a:p>
          <a:r>
            <a:rPr lang="en-US" dirty="0"/>
            <a:t>ILAB provides M&amp;E related training materials and resources.</a:t>
          </a:r>
        </a:p>
      </dgm:t>
    </dgm:pt>
    <dgm:pt modelId="{D85D3181-2854-468B-8522-6D91301094F0}" type="parTrans" cxnId="{02D75613-C0C4-4EFC-AD77-0F159B8B1E63}">
      <dgm:prSet/>
      <dgm:spPr/>
      <dgm:t>
        <a:bodyPr/>
        <a:lstStyle/>
        <a:p>
          <a:endParaRPr lang="en-US"/>
        </a:p>
      </dgm:t>
    </dgm:pt>
    <dgm:pt modelId="{57D5FBE9-A0E5-436A-90FC-4E5A87FC3C19}" type="sibTrans" cxnId="{02D75613-C0C4-4EFC-AD77-0F159B8B1E63}">
      <dgm:prSet/>
      <dgm:spPr/>
      <dgm:t>
        <a:bodyPr/>
        <a:lstStyle/>
        <a:p>
          <a:endParaRPr lang="en-US"/>
        </a:p>
      </dgm:t>
    </dgm:pt>
    <dgm:pt modelId="{D5D653D6-9B89-4BE2-90E3-62EF7923E816}">
      <dgm:prSet/>
      <dgm:spPr/>
      <dgm:t>
        <a:bodyPr/>
        <a:lstStyle/>
        <a:p>
          <a:r>
            <a:rPr lang="en-US" dirty="0"/>
            <a:t>Grantee attends orientation meeting.    </a:t>
          </a:r>
        </a:p>
      </dgm:t>
    </dgm:pt>
    <dgm:pt modelId="{9A56E6A6-4F8D-48AE-9B33-AD476C28FD38}" type="parTrans" cxnId="{5501C287-987D-4D20-920D-7A3F4D1255B2}">
      <dgm:prSet/>
      <dgm:spPr/>
      <dgm:t>
        <a:bodyPr/>
        <a:lstStyle/>
        <a:p>
          <a:endParaRPr lang="en-US"/>
        </a:p>
      </dgm:t>
    </dgm:pt>
    <dgm:pt modelId="{33F96845-D171-4BB4-9942-9D7D89F6CD33}" type="sibTrans" cxnId="{5501C287-987D-4D20-920D-7A3F4D1255B2}">
      <dgm:prSet/>
      <dgm:spPr/>
      <dgm:t>
        <a:bodyPr/>
        <a:lstStyle/>
        <a:p>
          <a:endParaRPr lang="en-US"/>
        </a:p>
      </dgm:t>
    </dgm:pt>
    <dgm:pt modelId="{66184CE0-9EC5-4B7C-980A-574FEFB33A9F}">
      <dgm:prSet/>
      <dgm:spPr/>
      <dgm:t>
        <a:bodyPr/>
        <a:lstStyle/>
        <a:p>
          <a:r>
            <a:rPr lang="en-US" b="1" dirty="0"/>
            <a:t>Step 2: Theory of Change Refinement </a:t>
          </a:r>
          <a:endParaRPr lang="en-US" dirty="0"/>
        </a:p>
      </dgm:t>
      <dgm:extLst>
        <a:ext uri="{E40237B7-FDA0-4F09-8148-C483321AD2D9}">
          <dgm14:cNvPr xmlns:dgm14="http://schemas.microsoft.com/office/drawing/2010/diagram" id="0" name="" descr="Step 2: Theory of Change Refinement &#10;"/>
        </a:ext>
      </dgm:extLst>
    </dgm:pt>
    <dgm:pt modelId="{1C64B089-5315-4BEA-8A97-350B0665AF5F}" type="parTrans" cxnId="{F03CF569-74B5-4509-866A-7B8DAE6DCE04}">
      <dgm:prSet/>
      <dgm:spPr/>
      <dgm:t>
        <a:bodyPr/>
        <a:lstStyle/>
        <a:p>
          <a:endParaRPr lang="en-US"/>
        </a:p>
      </dgm:t>
    </dgm:pt>
    <dgm:pt modelId="{9C62E9B4-46EE-45A1-8B5B-07B6AA263CFD}" type="sibTrans" cxnId="{F03CF569-74B5-4509-866A-7B8DAE6DCE04}">
      <dgm:prSet/>
      <dgm:spPr/>
      <dgm:t>
        <a:bodyPr/>
        <a:lstStyle/>
        <a:p>
          <a:endParaRPr lang="en-US"/>
        </a:p>
      </dgm:t>
    </dgm:pt>
    <dgm:pt modelId="{C1077BCE-8FEE-4EB8-99FD-11C581534B61}">
      <dgm:prSet/>
      <dgm:spPr/>
      <dgm:t>
        <a:bodyPr/>
        <a:lstStyle/>
        <a:p>
          <a:pPr>
            <a:buNone/>
          </a:pPr>
          <a:r>
            <a:rPr lang="en-US" dirty="0"/>
            <a:t>ILAB works with grantee to refine:</a:t>
          </a:r>
        </a:p>
      </dgm:t>
      <dgm:extLst>
        <a:ext uri="{E40237B7-FDA0-4F09-8148-C483321AD2D9}">
          <dgm14:cNvPr xmlns:dgm14="http://schemas.microsoft.com/office/drawing/2010/diagram" id="0" name="" descr="ILAB works with grantee to refine:&#10; results framework (visual)&#10; theory of change (narrative),&#10; activity mapping, &#10; critical assumptions from proposal. &#10;Grantee holds working sessions with ILAB and key stakeholders to refine CMEP components.&#10;"/>
        </a:ext>
      </dgm:extLst>
    </dgm:pt>
    <dgm:pt modelId="{055BBB7E-BC31-4A0D-B0E4-AB3DDDCDA8F5}" type="parTrans" cxnId="{5BA520D4-023A-4D9D-BBAE-82186533FF3C}">
      <dgm:prSet/>
      <dgm:spPr/>
      <dgm:t>
        <a:bodyPr/>
        <a:lstStyle/>
        <a:p>
          <a:endParaRPr lang="en-US"/>
        </a:p>
      </dgm:t>
    </dgm:pt>
    <dgm:pt modelId="{1B1F9551-0244-433A-8365-6AD514738122}" type="sibTrans" cxnId="{5BA520D4-023A-4D9D-BBAE-82186533FF3C}">
      <dgm:prSet/>
      <dgm:spPr/>
      <dgm:t>
        <a:bodyPr/>
        <a:lstStyle/>
        <a:p>
          <a:endParaRPr lang="en-US"/>
        </a:p>
      </dgm:t>
    </dgm:pt>
    <dgm:pt modelId="{CED32B27-DF99-4CC3-8630-E5F0CB952D5F}">
      <dgm:prSet/>
      <dgm:spPr/>
      <dgm:t>
        <a:bodyPr/>
        <a:lstStyle/>
        <a:p>
          <a:r>
            <a:rPr lang="en-US" dirty="0"/>
            <a:t>Grantee holds working sessions with ILAB and key stakeholders to refine CMEP components.</a:t>
          </a:r>
        </a:p>
      </dgm:t>
    </dgm:pt>
    <dgm:pt modelId="{F6D3F628-A183-40BC-B804-AF1223223E5C}" type="parTrans" cxnId="{C60374D7-7361-401A-908A-029C18C18E36}">
      <dgm:prSet/>
      <dgm:spPr/>
      <dgm:t>
        <a:bodyPr/>
        <a:lstStyle/>
        <a:p>
          <a:endParaRPr lang="en-US"/>
        </a:p>
      </dgm:t>
    </dgm:pt>
    <dgm:pt modelId="{F391A625-C7C1-4E8F-AFF0-4516444A26E1}" type="sibTrans" cxnId="{C60374D7-7361-401A-908A-029C18C18E36}">
      <dgm:prSet/>
      <dgm:spPr/>
      <dgm:t>
        <a:bodyPr/>
        <a:lstStyle/>
        <a:p>
          <a:endParaRPr lang="en-US"/>
        </a:p>
      </dgm:t>
    </dgm:pt>
    <dgm:pt modelId="{DB6F581F-51ED-4A55-8ACC-851735AE6089}">
      <dgm:prSet/>
      <dgm:spPr/>
      <dgm:t>
        <a:bodyPr/>
        <a:lstStyle/>
        <a:p>
          <a:r>
            <a:rPr lang="en-US" dirty="0"/>
            <a:t>results framework (visual)</a:t>
          </a:r>
        </a:p>
      </dgm:t>
    </dgm:pt>
    <dgm:pt modelId="{F95B1168-1FC9-4128-BE07-02F5B415C68C}" type="parTrans" cxnId="{FC70FCDA-F023-4455-A07F-6CE1C7386FA3}">
      <dgm:prSet/>
      <dgm:spPr/>
      <dgm:t>
        <a:bodyPr/>
        <a:lstStyle/>
        <a:p>
          <a:endParaRPr lang="en-US"/>
        </a:p>
      </dgm:t>
    </dgm:pt>
    <dgm:pt modelId="{1FDD77AE-391A-456B-99E7-3B29555552FA}" type="sibTrans" cxnId="{FC70FCDA-F023-4455-A07F-6CE1C7386FA3}">
      <dgm:prSet/>
      <dgm:spPr/>
      <dgm:t>
        <a:bodyPr/>
        <a:lstStyle/>
        <a:p>
          <a:endParaRPr lang="en-US"/>
        </a:p>
      </dgm:t>
    </dgm:pt>
    <dgm:pt modelId="{986ACAA3-FCC5-4E3C-951F-74DC4B3BEF0E}">
      <dgm:prSet/>
      <dgm:spPr/>
      <dgm:t>
        <a:bodyPr/>
        <a:lstStyle/>
        <a:p>
          <a:r>
            <a:rPr lang="en-US" dirty="0"/>
            <a:t>theory of change (narrative),</a:t>
          </a:r>
        </a:p>
      </dgm:t>
    </dgm:pt>
    <dgm:pt modelId="{C7AF676F-035F-4C88-A816-AEEA215AC494}" type="parTrans" cxnId="{30A41D49-19F5-4BF7-BD0D-54AE3510A621}">
      <dgm:prSet/>
      <dgm:spPr/>
      <dgm:t>
        <a:bodyPr/>
        <a:lstStyle/>
        <a:p>
          <a:endParaRPr lang="en-US"/>
        </a:p>
      </dgm:t>
    </dgm:pt>
    <dgm:pt modelId="{5B80FC88-3073-4FDB-A9C8-9363BADE4888}" type="sibTrans" cxnId="{30A41D49-19F5-4BF7-BD0D-54AE3510A621}">
      <dgm:prSet/>
      <dgm:spPr/>
      <dgm:t>
        <a:bodyPr/>
        <a:lstStyle/>
        <a:p>
          <a:endParaRPr lang="en-US"/>
        </a:p>
      </dgm:t>
    </dgm:pt>
    <dgm:pt modelId="{7C0ACFAD-6080-43E0-A87D-6A293D2D922F}">
      <dgm:prSet/>
      <dgm:spPr/>
      <dgm:t>
        <a:bodyPr/>
        <a:lstStyle/>
        <a:p>
          <a:r>
            <a:rPr lang="en-US" dirty="0"/>
            <a:t>activity mapping, </a:t>
          </a:r>
        </a:p>
      </dgm:t>
    </dgm:pt>
    <dgm:pt modelId="{8508042E-8DFB-41C1-8E1E-469BE9D8132E}" type="parTrans" cxnId="{8297EC62-8770-427F-B689-03229445B56F}">
      <dgm:prSet/>
      <dgm:spPr/>
      <dgm:t>
        <a:bodyPr/>
        <a:lstStyle/>
        <a:p>
          <a:endParaRPr lang="en-US"/>
        </a:p>
      </dgm:t>
    </dgm:pt>
    <dgm:pt modelId="{0DD627B0-32B3-426B-B999-DBC55A6F6A21}" type="sibTrans" cxnId="{8297EC62-8770-427F-B689-03229445B56F}">
      <dgm:prSet/>
      <dgm:spPr/>
      <dgm:t>
        <a:bodyPr/>
        <a:lstStyle/>
        <a:p>
          <a:endParaRPr lang="en-US"/>
        </a:p>
      </dgm:t>
    </dgm:pt>
    <dgm:pt modelId="{CA7BC389-1757-4ADA-B5CB-1C0C7D197D1E}">
      <dgm:prSet/>
      <dgm:spPr/>
      <dgm:t>
        <a:bodyPr/>
        <a:lstStyle/>
        <a:p>
          <a:r>
            <a:rPr lang="en-US" dirty="0"/>
            <a:t>critical assumptions from proposal. </a:t>
          </a:r>
        </a:p>
      </dgm:t>
    </dgm:pt>
    <dgm:pt modelId="{405222C0-C9FB-4222-B4C0-8D8A6820B76D}" type="parTrans" cxnId="{42A6E30E-D7E0-4013-B69B-328339418EC7}">
      <dgm:prSet/>
      <dgm:spPr/>
      <dgm:t>
        <a:bodyPr/>
        <a:lstStyle/>
        <a:p>
          <a:endParaRPr lang="en-US"/>
        </a:p>
      </dgm:t>
    </dgm:pt>
    <dgm:pt modelId="{FDFD8B10-8E8E-4F45-9E69-4ADC3D1D40A5}" type="sibTrans" cxnId="{42A6E30E-D7E0-4013-B69B-328339418EC7}">
      <dgm:prSet/>
      <dgm:spPr/>
      <dgm:t>
        <a:bodyPr/>
        <a:lstStyle/>
        <a:p>
          <a:endParaRPr lang="en-US"/>
        </a:p>
      </dgm:t>
    </dgm:pt>
    <dgm:pt modelId="{5112ABC9-049F-4BCE-A9BD-5771E7E334B4}" type="pres">
      <dgm:prSet presAssocID="{2BB3FAA5-724D-435F-A15C-6DC3D75B8340}" presName="Name0" presStyleCnt="0">
        <dgm:presLayoutVars>
          <dgm:dir/>
          <dgm:animLvl val="lvl"/>
          <dgm:resizeHandles val="exact"/>
        </dgm:presLayoutVars>
      </dgm:prSet>
      <dgm:spPr/>
    </dgm:pt>
    <dgm:pt modelId="{7CA9D2FF-66B4-4EA8-8A95-CEEB191BA8CA}" type="pres">
      <dgm:prSet presAssocID="{EC7DA27A-AD9C-4197-906E-9FA1DA7E22CE}" presName="composite" presStyleCnt="0"/>
      <dgm:spPr/>
    </dgm:pt>
    <dgm:pt modelId="{46486454-EFCC-4E92-820A-DE15838D53E3}" type="pres">
      <dgm:prSet presAssocID="{EC7DA27A-AD9C-4197-906E-9FA1DA7E22CE}" presName="parTx" presStyleLbl="alignNode1" presStyleIdx="0" presStyleCnt="2">
        <dgm:presLayoutVars>
          <dgm:chMax val="0"/>
          <dgm:chPref val="0"/>
          <dgm:bulletEnabled val="1"/>
        </dgm:presLayoutVars>
      </dgm:prSet>
      <dgm:spPr/>
    </dgm:pt>
    <dgm:pt modelId="{1676E27A-0C2E-41D4-9000-CE407EA33053}" type="pres">
      <dgm:prSet presAssocID="{EC7DA27A-AD9C-4197-906E-9FA1DA7E22CE}" presName="desTx" presStyleLbl="alignAccFollowNode1" presStyleIdx="0" presStyleCnt="2">
        <dgm:presLayoutVars>
          <dgm:bulletEnabled val="1"/>
        </dgm:presLayoutVars>
      </dgm:prSet>
      <dgm:spPr/>
    </dgm:pt>
    <dgm:pt modelId="{9521FDF9-DDA7-45CA-ABA0-D78E0A0CE0F6}" type="pres">
      <dgm:prSet presAssocID="{3A725A28-A7E7-4AF5-8962-F97AE0FF5D9A}" presName="space" presStyleCnt="0"/>
      <dgm:spPr/>
    </dgm:pt>
    <dgm:pt modelId="{DE7C5E96-B499-45E1-A9C9-33CA438C2DAE}" type="pres">
      <dgm:prSet presAssocID="{66184CE0-9EC5-4B7C-980A-574FEFB33A9F}" presName="composite" presStyleCnt="0"/>
      <dgm:spPr/>
    </dgm:pt>
    <dgm:pt modelId="{A6A2FC39-369E-4395-A478-0D714FAE1706}" type="pres">
      <dgm:prSet presAssocID="{66184CE0-9EC5-4B7C-980A-574FEFB33A9F}" presName="parTx" presStyleLbl="alignNode1" presStyleIdx="1" presStyleCnt="2">
        <dgm:presLayoutVars>
          <dgm:chMax val="0"/>
          <dgm:chPref val="0"/>
          <dgm:bulletEnabled val="1"/>
        </dgm:presLayoutVars>
      </dgm:prSet>
      <dgm:spPr/>
    </dgm:pt>
    <dgm:pt modelId="{DDD15AE6-C61F-44B9-B0E6-D3243E095BAC}" type="pres">
      <dgm:prSet presAssocID="{66184CE0-9EC5-4B7C-980A-574FEFB33A9F}" presName="desTx" presStyleLbl="alignAccFollowNode1" presStyleIdx="1" presStyleCnt="2">
        <dgm:presLayoutVars>
          <dgm:bulletEnabled val="1"/>
        </dgm:presLayoutVars>
      </dgm:prSet>
      <dgm:spPr/>
    </dgm:pt>
  </dgm:ptLst>
  <dgm:cxnLst>
    <dgm:cxn modelId="{A6DA5900-2FF7-4E5F-956A-FF20E99427B4}" type="presOf" srcId="{D5D653D6-9B89-4BE2-90E3-62EF7923E816}" destId="{1676E27A-0C2E-41D4-9000-CE407EA33053}" srcOrd="0" destOrd="2" presId="urn:microsoft.com/office/officeart/2005/8/layout/hList1"/>
    <dgm:cxn modelId="{42A6E30E-D7E0-4013-B69B-328339418EC7}" srcId="{C1077BCE-8FEE-4EB8-99FD-11C581534B61}" destId="{CA7BC389-1757-4ADA-B5CB-1C0C7D197D1E}" srcOrd="3" destOrd="0" parTransId="{405222C0-C9FB-4222-B4C0-8D8A6820B76D}" sibTransId="{FDFD8B10-8E8E-4F45-9E69-4ADC3D1D40A5}"/>
    <dgm:cxn modelId="{5E5FE10F-A580-4D8C-B8BD-67D5F2FD68AB}" type="presOf" srcId="{C1077BCE-8FEE-4EB8-99FD-11C581534B61}" destId="{DDD15AE6-C61F-44B9-B0E6-D3243E095BAC}" srcOrd="0" destOrd="0" presId="urn:microsoft.com/office/officeart/2005/8/layout/hList1"/>
    <dgm:cxn modelId="{B792F30F-A419-4C90-BF89-A7272E2D6F34}" srcId="{EC7DA27A-AD9C-4197-906E-9FA1DA7E22CE}" destId="{7639EF08-85E9-4FFB-9BE7-36BF1E33777F}" srcOrd="0" destOrd="0" parTransId="{254683BB-A174-4E5A-976A-0A47A919AC69}" sibTransId="{AD7725B9-630F-49D1-9049-2BF0FFF67E79}"/>
    <dgm:cxn modelId="{02D75613-C0C4-4EFC-AD77-0F159B8B1E63}" srcId="{EC7DA27A-AD9C-4197-906E-9FA1DA7E22CE}" destId="{7B05151C-0F4F-41FE-9E17-AB0563827FFF}" srcOrd="1" destOrd="0" parTransId="{D85D3181-2854-468B-8522-6D91301094F0}" sibTransId="{57D5FBE9-A0E5-436A-90FC-4E5A87FC3C19}"/>
    <dgm:cxn modelId="{58B4C131-7393-4812-8FDA-72115DA7F316}" type="presOf" srcId="{7C0ACFAD-6080-43E0-A87D-6A293D2D922F}" destId="{DDD15AE6-C61F-44B9-B0E6-D3243E095BAC}" srcOrd="0" destOrd="3" presId="urn:microsoft.com/office/officeart/2005/8/layout/hList1"/>
    <dgm:cxn modelId="{8297EC62-8770-427F-B689-03229445B56F}" srcId="{C1077BCE-8FEE-4EB8-99FD-11C581534B61}" destId="{7C0ACFAD-6080-43E0-A87D-6A293D2D922F}" srcOrd="2" destOrd="0" parTransId="{8508042E-8DFB-41C1-8E1E-469BE9D8132E}" sibTransId="{0DD627B0-32B3-426B-B999-DBC55A6F6A21}"/>
    <dgm:cxn modelId="{30A41D49-19F5-4BF7-BD0D-54AE3510A621}" srcId="{C1077BCE-8FEE-4EB8-99FD-11C581534B61}" destId="{986ACAA3-FCC5-4E3C-951F-74DC4B3BEF0E}" srcOrd="1" destOrd="0" parTransId="{C7AF676F-035F-4C88-A816-AEEA215AC494}" sibTransId="{5B80FC88-3073-4FDB-A9C8-9363BADE4888}"/>
    <dgm:cxn modelId="{F03CF569-74B5-4509-866A-7B8DAE6DCE04}" srcId="{2BB3FAA5-724D-435F-A15C-6DC3D75B8340}" destId="{66184CE0-9EC5-4B7C-980A-574FEFB33A9F}" srcOrd="1" destOrd="0" parTransId="{1C64B089-5315-4BEA-8A97-350B0665AF5F}" sibTransId="{9C62E9B4-46EE-45A1-8B5B-07B6AA263CFD}"/>
    <dgm:cxn modelId="{515D704B-4796-4CE5-9CFE-B3C530268EA1}" type="presOf" srcId="{CA7BC389-1757-4ADA-B5CB-1C0C7D197D1E}" destId="{DDD15AE6-C61F-44B9-B0E6-D3243E095BAC}" srcOrd="0" destOrd="4" presId="urn:microsoft.com/office/officeart/2005/8/layout/hList1"/>
    <dgm:cxn modelId="{588D354D-97EB-4F88-9561-6862B5D9527C}" type="presOf" srcId="{DB6F581F-51ED-4A55-8ACC-851735AE6089}" destId="{DDD15AE6-C61F-44B9-B0E6-D3243E095BAC}" srcOrd="0" destOrd="1" presId="urn:microsoft.com/office/officeart/2005/8/layout/hList1"/>
    <dgm:cxn modelId="{65DE5A71-E4A9-48A3-8AC5-CDF78B94B69C}" type="presOf" srcId="{66184CE0-9EC5-4B7C-980A-574FEFB33A9F}" destId="{A6A2FC39-369E-4395-A478-0D714FAE1706}" srcOrd="0" destOrd="0" presId="urn:microsoft.com/office/officeart/2005/8/layout/hList1"/>
    <dgm:cxn modelId="{F70A9D79-5344-40EA-A5FE-0A384060B2B6}" type="presOf" srcId="{2BB3FAA5-724D-435F-A15C-6DC3D75B8340}" destId="{5112ABC9-049F-4BCE-A9BD-5771E7E334B4}" srcOrd="0" destOrd="0" presId="urn:microsoft.com/office/officeart/2005/8/layout/hList1"/>
    <dgm:cxn modelId="{5501C287-987D-4D20-920D-7A3F4D1255B2}" srcId="{EC7DA27A-AD9C-4197-906E-9FA1DA7E22CE}" destId="{D5D653D6-9B89-4BE2-90E3-62EF7923E816}" srcOrd="2" destOrd="0" parTransId="{9A56E6A6-4F8D-48AE-9B33-AD476C28FD38}" sibTransId="{33F96845-D171-4BB4-9942-9D7D89F6CD33}"/>
    <dgm:cxn modelId="{C823C9B2-63D2-4C3F-AE2B-F92C4BC2CC09}" type="presOf" srcId="{986ACAA3-FCC5-4E3C-951F-74DC4B3BEF0E}" destId="{DDD15AE6-C61F-44B9-B0E6-D3243E095BAC}" srcOrd="0" destOrd="2" presId="urn:microsoft.com/office/officeart/2005/8/layout/hList1"/>
    <dgm:cxn modelId="{12E29EC0-D6F5-460D-9426-58B9D2372F74}" type="presOf" srcId="{CED32B27-DF99-4CC3-8630-E5F0CB952D5F}" destId="{DDD15AE6-C61F-44B9-B0E6-D3243E095BAC}" srcOrd="0" destOrd="5" presId="urn:microsoft.com/office/officeart/2005/8/layout/hList1"/>
    <dgm:cxn modelId="{E4692EC4-DB82-48E8-9FBD-EF712256E045}" type="presOf" srcId="{EC7DA27A-AD9C-4197-906E-9FA1DA7E22CE}" destId="{46486454-EFCC-4E92-820A-DE15838D53E3}" srcOrd="0" destOrd="0" presId="urn:microsoft.com/office/officeart/2005/8/layout/hList1"/>
    <dgm:cxn modelId="{5BA520D4-023A-4D9D-BBAE-82186533FF3C}" srcId="{66184CE0-9EC5-4B7C-980A-574FEFB33A9F}" destId="{C1077BCE-8FEE-4EB8-99FD-11C581534B61}" srcOrd="0" destOrd="0" parTransId="{055BBB7E-BC31-4A0D-B0E4-AB3DDDCDA8F5}" sibTransId="{1B1F9551-0244-433A-8365-6AD514738122}"/>
    <dgm:cxn modelId="{C60374D7-7361-401A-908A-029C18C18E36}" srcId="{66184CE0-9EC5-4B7C-980A-574FEFB33A9F}" destId="{CED32B27-DF99-4CC3-8630-E5F0CB952D5F}" srcOrd="1" destOrd="0" parTransId="{F6D3F628-A183-40BC-B804-AF1223223E5C}" sibTransId="{F391A625-C7C1-4E8F-AFF0-4516444A26E1}"/>
    <dgm:cxn modelId="{FC70FCDA-F023-4455-A07F-6CE1C7386FA3}" srcId="{C1077BCE-8FEE-4EB8-99FD-11C581534B61}" destId="{DB6F581F-51ED-4A55-8ACC-851735AE6089}" srcOrd="0" destOrd="0" parTransId="{F95B1168-1FC9-4128-BE07-02F5B415C68C}" sibTransId="{1FDD77AE-391A-456B-99E7-3B29555552FA}"/>
    <dgm:cxn modelId="{804B17F2-3D18-4A2B-ADCB-CA06B8799BBA}" srcId="{2BB3FAA5-724D-435F-A15C-6DC3D75B8340}" destId="{EC7DA27A-AD9C-4197-906E-9FA1DA7E22CE}" srcOrd="0" destOrd="0" parTransId="{E4997A77-6BA0-4933-B622-4492509BB96F}" sibTransId="{3A725A28-A7E7-4AF5-8962-F97AE0FF5D9A}"/>
    <dgm:cxn modelId="{EA7119FC-D7B0-4E81-B410-7783AA1A2F0E}" type="presOf" srcId="{7639EF08-85E9-4FFB-9BE7-36BF1E33777F}" destId="{1676E27A-0C2E-41D4-9000-CE407EA33053}" srcOrd="0" destOrd="0" presId="urn:microsoft.com/office/officeart/2005/8/layout/hList1"/>
    <dgm:cxn modelId="{2C01B5FE-4F2E-43A5-B29F-FCEF2349EC30}" type="presOf" srcId="{7B05151C-0F4F-41FE-9E17-AB0563827FFF}" destId="{1676E27A-0C2E-41D4-9000-CE407EA33053}" srcOrd="0" destOrd="1" presId="urn:microsoft.com/office/officeart/2005/8/layout/hList1"/>
    <dgm:cxn modelId="{9A288C90-2CB8-44DE-9AFC-0ABF7183CF55}" type="presParOf" srcId="{5112ABC9-049F-4BCE-A9BD-5771E7E334B4}" destId="{7CA9D2FF-66B4-4EA8-8A95-CEEB191BA8CA}" srcOrd="0" destOrd="0" presId="urn:microsoft.com/office/officeart/2005/8/layout/hList1"/>
    <dgm:cxn modelId="{E1918D81-3732-45BB-A971-306528C74F3F}" type="presParOf" srcId="{7CA9D2FF-66B4-4EA8-8A95-CEEB191BA8CA}" destId="{46486454-EFCC-4E92-820A-DE15838D53E3}" srcOrd="0" destOrd="0" presId="urn:microsoft.com/office/officeart/2005/8/layout/hList1"/>
    <dgm:cxn modelId="{DCF4B08D-BAC5-4D63-90FB-5FC3BBB38DF1}" type="presParOf" srcId="{7CA9D2FF-66B4-4EA8-8A95-CEEB191BA8CA}" destId="{1676E27A-0C2E-41D4-9000-CE407EA33053}" srcOrd="1" destOrd="0" presId="urn:microsoft.com/office/officeart/2005/8/layout/hList1"/>
    <dgm:cxn modelId="{E53393B8-C44E-4977-8987-15E551778B9B}" type="presParOf" srcId="{5112ABC9-049F-4BCE-A9BD-5771E7E334B4}" destId="{9521FDF9-DDA7-45CA-ABA0-D78E0A0CE0F6}" srcOrd="1" destOrd="0" presId="urn:microsoft.com/office/officeart/2005/8/layout/hList1"/>
    <dgm:cxn modelId="{919E7A73-0F1A-4BF9-92AA-4C530FF3BA7D}" type="presParOf" srcId="{5112ABC9-049F-4BCE-A9BD-5771E7E334B4}" destId="{DE7C5E96-B499-45E1-A9C9-33CA438C2DAE}" srcOrd="2" destOrd="0" presId="urn:microsoft.com/office/officeart/2005/8/layout/hList1"/>
    <dgm:cxn modelId="{90C4CFB8-DD75-4CBD-B0D8-AD2D19632809}" type="presParOf" srcId="{DE7C5E96-B499-45E1-A9C9-33CA438C2DAE}" destId="{A6A2FC39-369E-4395-A478-0D714FAE1706}" srcOrd="0" destOrd="0" presId="urn:microsoft.com/office/officeart/2005/8/layout/hList1"/>
    <dgm:cxn modelId="{53170B54-D214-4EB0-9171-18E4180CF9CB}" type="presParOf" srcId="{DE7C5E96-B499-45E1-A9C9-33CA438C2DAE}" destId="{DDD15AE6-C61F-44B9-B0E6-D3243E095B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3FAA5-724D-435F-A15C-6DC3D75B8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C7DA27A-AD9C-4197-906E-9FA1DA7E22CE}">
      <dgm:prSet/>
      <dgm:spPr/>
      <dgm:t>
        <a:bodyPr/>
        <a:lstStyle/>
        <a:p>
          <a:r>
            <a:rPr lang="en-US" b="1" dirty="0"/>
            <a:t>Step 3: Putting the CMEP together </a:t>
          </a:r>
          <a:endParaRPr lang="en-US" dirty="0"/>
        </a:p>
      </dgm:t>
      <dgm:extLst>
        <a:ext uri="{E40237B7-FDA0-4F09-8148-C483321AD2D9}">
          <dgm14:cNvPr xmlns:dgm14="http://schemas.microsoft.com/office/drawing/2010/diagram" id="0" name="" descr="Step 3: Putting the CMEP together &#10;"/>
        </a:ext>
      </dgm:extLst>
    </dgm:pt>
    <dgm:pt modelId="{E4997A77-6BA0-4933-B622-4492509BB96F}" type="parTrans" cxnId="{804B17F2-3D18-4A2B-ADCB-CA06B8799BBA}">
      <dgm:prSet/>
      <dgm:spPr/>
      <dgm:t>
        <a:bodyPr/>
        <a:lstStyle/>
        <a:p>
          <a:endParaRPr lang="en-US"/>
        </a:p>
      </dgm:t>
    </dgm:pt>
    <dgm:pt modelId="{3A725A28-A7E7-4AF5-8962-F97AE0FF5D9A}" type="sibTrans" cxnId="{804B17F2-3D18-4A2B-ADCB-CA06B8799BBA}">
      <dgm:prSet/>
      <dgm:spPr/>
      <dgm:t>
        <a:bodyPr/>
        <a:lstStyle/>
        <a:p>
          <a:endParaRPr lang="en-US"/>
        </a:p>
      </dgm:t>
    </dgm:pt>
    <dgm:pt modelId="{7639EF08-85E9-4FFB-9BE7-36BF1E33777F}">
      <dgm:prSet/>
      <dgm:spPr/>
      <dgm:t>
        <a:bodyPr/>
        <a:lstStyle/>
        <a:p>
          <a:pPr>
            <a:buNone/>
          </a:pPr>
          <a:r>
            <a:rPr lang="en-US" dirty="0"/>
            <a:t>Grantee</a:t>
          </a:r>
        </a:p>
      </dgm:t>
      <dgm:extLst>
        <a:ext uri="{E40237B7-FDA0-4F09-8148-C483321AD2D9}">
          <dgm14:cNvPr xmlns:dgm14="http://schemas.microsoft.com/office/drawing/2010/diagram" id="0" name="" descr="Grantee&#10; develops definitions of key terms relevant to the project &#10; holds working sessions with ILAB and key stakeholders to develop the remaining sections of CMEP&#10; completes and submits draft CMEP (including Annex A).&#10;"/>
        </a:ext>
      </dgm:extLst>
    </dgm:pt>
    <dgm:pt modelId="{254683BB-A174-4E5A-976A-0A47A919AC69}" type="parTrans" cxnId="{B792F30F-A419-4C90-BF89-A7272E2D6F34}">
      <dgm:prSet/>
      <dgm:spPr/>
      <dgm:t>
        <a:bodyPr/>
        <a:lstStyle/>
        <a:p>
          <a:endParaRPr lang="en-US"/>
        </a:p>
      </dgm:t>
    </dgm:pt>
    <dgm:pt modelId="{AD7725B9-630F-49D1-9049-2BF0FFF67E79}" type="sibTrans" cxnId="{B792F30F-A419-4C90-BF89-A7272E2D6F34}">
      <dgm:prSet/>
      <dgm:spPr/>
      <dgm:t>
        <a:bodyPr/>
        <a:lstStyle/>
        <a:p>
          <a:endParaRPr lang="en-US"/>
        </a:p>
      </dgm:t>
    </dgm:pt>
    <dgm:pt modelId="{66184CE0-9EC5-4B7C-980A-574FEFB33A9F}">
      <dgm:prSet/>
      <dgm:spPr/>
      <dgm:t>
        <a:bodyPr/>
        <a:lstStyle/>
        <a:p>
          <a:r>
            <a:rPr lang="en-US" b="1" dirty="0"/>
            <a:t>Step 4: CMEP and Project Document Integration </a:t>
          </a:r>
          <a:endParaRPr lang="en-US" dirty="0"/>
        </a:p>
      </dgm:t>
      <dgm:extLst>
        <a:ext uri="{E40237B7-FDA0-4F09-8148-C483321AD2D9}">
          <dgm14:cNvPr xmlns:dgm14="http://schemas.microsoft.com/office/drawing/2010/diagram" id="0" name="" descr="Step 4: CMEP and Project Document Integration &#10;"/>
        </a:ext>
      </dgm:extLst>
    </dgm:pt>
    <dgm:pt modelId="{1C64B089-5315-4BEA-8A97-350B0665AF5F}" type="parTrans" cxnId="{F03CF569-74B5-4509-866A-7B8DAE6DCE04}">
      <dgm:prSet/>
      <dgm:spPr/>
      <dgm:t>
        <a:bodyPr/>
        <a:lstStyle/>
        <a:p>
          <a:endParaRPr lang="en-US"/>
        </a:p>
      </dgm:t>
    </dgm:pt>
    <dgm:pt modelId="{9C62E9B4-46EE-45A1-8B5B-07B6AA263CFD}" type="sibTrans" cxnId="{F03CF569-74B5-4509-866A-7B8DAE6DCE04}">
      <dgm:prSet/>
      <dgm:spPr/>
      <dgm:t>
        <a:bodyPr/>
        <a:lstStyle/>
        <a:p>
          <a:endParaRPr lang="en-US"/>
        </a:p>
      </dgm:t>
    </dgm:pt>
    <dgm:pt modelId="{C1077BCE-8FEE-4EB8-99FD-11C581534B61}">
      <dgm:prSet/>
      <dgm:spPr/>
      <dgm:t>
        <a:bodyPr/>
        <a:lstStyle/>
        <a:p>
          <a:r>
            <a:rPr lang="en-US" dirty="0"/>
            <a:t>Update all project documents to reflect any changes to theory of change made during the refinement period.</a:t>
          </a:r>
        </a:p>
      </dgm:t>
      <dgm:extLst>
        <a:ext uri="{E40237B7-FDA0-4F09-8148-C483321AD2D9}">
          <dgm14:cNvPr xmlns:dgm14="http://schemas.microsoft.com/office/drawing/2010/diagram" id="0" name="" descr="Update all project documents to reflect any changes to theory of change made during the refinement period.&#10;Finalize CMEP for ILAB approval. &#10;"/>
        </a:ext>
      </dgm:extLst>
    </dgm:pt>
    <dgm:pt modelId="{055BBB7E-BC31-4A0D-B0E4-AB3DDDCDA8F5}" type="parTrans" cxnId="{5BA520D4-023A-4D9D-BBAE-82186533FF3C}">
      <dgm:prSet/>
      <dgm:spPr/>
      <dgm:t>
        <a:bodyPr/>
        <a:lstStyle/>
        <a:p>
          <a:endParaRPr lang="en-US"/>
        </a:p>
      </dgm:t>
    </dgm:pt>
    <dgm:pt modelId="{1B1F9551-0244-433A-8365-6AD514738122}" type="sibTrans" cxnId="{5BA520D4-023A-4D9D-BBAE-82186533FF3C}">
      <dgm:prSet/>
      <dgm:spPr/>
      <dgm:t>
        <a:bodyPr/>
        <a:lstStyle/>
        <a:p>
          <a:endParaRPr lang="en-US"/>
        </a:p>
      </dgm:t>
    </dgm:pt>
    <dgm:pt modelId="{0F8B43D2-FA31-4678-948D-2699F82CC347}">
      <dgm:prSet/>
      <dgm:spPr/>
      <dgm:t>
        <a:bodyPr/>
        <a:lstStyle/>
        <a:p>
          <a:r>
            <a:rPr lang="en-US" dirty="0"/>
            <a:t>holds working sessions with ILAB and key stakeholders to develop the remaining sections of CMEP</a:t>
          </a:r>
        </a:p>
      </dgm:t>
    </dgm:pt>
    <dgm:pt modelId="{BBD67D46-0709-4F88-A0DD-EE8288D038A4}" type="parTrans" cxnId="{A2D83FF5-778F-4F9C-9066-221D5C7DE154}">
      <dgm:prSet/>
      <dgm:spPr/>
      <dgm:t>
        <a:bodyPr/>
        <a:lstStyle/>
        <a:p>
          <a:endParaRPr lang="en-US"/>
        </a:p>
      </dgm:t>
    </dgm:pt>
    <dgm:pt modelId="{74211CC6-0805-46F7-817F-A168E38AB78F}" type="sibTrans" cxnId="{A2D83FF5-778F-4F9C-9066-221D5C7DE154}">
      <dgm:prSet/>
      <dgm:spPr/>
      <dgm:t>
        <a:bodyPr/>
        <a:lstStyle/>
        <a:p>
          <a:endParaRPr lang="en-US"/>
        </a:p>
      </dgm:t>
    </dgm:pt>
    <dgm:pt modelId="{C24B2732-A84A-452A-B927-C0B10202D368}">
      <dgm:prSet/>
      <dgm:spPr/>
      <dgm:t>
        <a:bodyPr/>
        <a:lstStyle/>
        <a:p>
          <a:r>
            <a:rPr lang="en-US" dirty="0"/>
            <a:t>Finalize CMEP for ILAB approval. </a:t>
          </a:r>
        </a:p>
      </dgm:t>
    </dgm:pt>
    <dgm:pt modelId="{FA4BA024-68C1-407C-86FA-1147E3951F42}" type="parTrans" cxnId="{2F770807-186E-4C3F-8FEC-29820DF01711}">
      <dgm:prSet/>
      <dgm:spPr/>
      <dgm:t>
        <a:bodyPr/>
        <a:lstStyle/>
        <a:p>
          <a:endParaRPr lang="en-US"/>
        </a:p>
      </dgm:t>
    </dgm:pt>
    <dgm:pt modelId="{663DC729-D4A6-4E01-8BDD-8A0F5051B43C}" type="sibTrans" cxnId="{2F770807-186E-4C3F-8FEC-29820DF01711}">
      <dgm:prSet/>
      <dgm:spPr/>
      <dgm:t>
        <a:bodyPr/>
        <a:lstStyle/>
        <a:p>
          <a:endParaRPr lang="en-US"/>
        </a:p>
      </dgm:t>
    </dgm:pt>
    <dgm:pt modelId="{6AC93C7A-FE0C-4DC3-AF61-527A7C6537DD}">
      <dgm:prSet/>
      <dgm:spPr/>
      <dgm:t>
        <a:bodyPr/>
        <a:lstStyle/>
        <a:p>
          <a:r>
            <a:rPr lang="en-US" dirty="0"/>
            <a:t>develops definitions of key terms relevant to the project </a:t>
          </a:r>
        </a:p>
      </dgm:t>
    </dgm:pt>
    <dgm:pt modelId="{F0F5FB8F-82CD-4D6C-BB90-246A8CFD759B}" type="parTrans" cxnId="{BAFD48F7-68AA-414C-9E94-C981156F5C53}">
      <dgm:prSet/>
      <dgm:spPr/>
      <dgm:t>
        <a:bodyPr/>
        <a:lstStyle/>
        <a:p>
          <a:endParaRPr lang="en-US"/>
        </a:p>
      </dgm:t>
    </dgm:pt>
    <dgm:pt modelId="{D91131B3-0F9B-4CC8-A382-4E9EA24AC37D}" type="sibTrans" cxnId="{BAFD48F7-68AA-414C-9E94-C981156F5C53}">
      <dgm:prSet/>
      <dgm:spPr/>
      <dgm:t>
        <a:bodyPr/>
        <a:lstStyle/>
        <a:p>
          <a:endParaRPr lang="en-US"/>
        </a:p>
      </dgm:t>
    </dgm:pt>
    <dgm:pt modelId="{F80B694B-C827-41B3-A4F4-0B9197708B10}">
      <dgm:prSet/>
      <dgm:spPr/>
      <dgm:t>
        <a:bodyPr/>
        <a:lstStyle/>
        <a:p>
          <a:r>
            <a:rPr lang="en-US" dirty="0"/>
            <a:t>completes and submits draft CMEP (including Annex A).</a:t>
          </a:r>
        </a:p>
      </dgm:t>
    </dgm:pt>
    <dgm:pt modelId="{AD493812-D5A9-4C83-99E7-E6E14E5A0A80}" type="parTrans" cxnId="{9F5E3505-4AB3-4E70-B6CC-0E2883D53D23}">
      <dgm:prSet/>
      <dgm:spPr/>
      <dgm:t>
        <a:bodyPr/>
        <a:lstStyle/>
        <a:p>
          <a:endParaRPr lang="en-US"/>
        </a:p>
      </dgm:t>
    </dgm:pt>
    <dgm:pt modelId="{85CD99F8-A25E-4A2B-819A-DC7F5C1FE9B3}" type="sibTrans" cxnId="{9F5E3505-4AB3-4E70-B6CC-0E2883D53D23}">
      <dgm:prSet/>
      <dgm:spPr/>
      <dgm:t>
        <a:bodyPr/>
        <a:lstStyle/>
        <a:p>
          <a:endParaRPr lang="en-US"/>
        </a:p>
      </dgm:t>
    </dgm:pt>
    <dgm:pt modelId="{5112ABC9-049F-4BCE-A9BD-5771E7E334B4}" type="pres">
      <dgm:prSet presAssocID="{2BB3FAA5-724D-435F-A15C-6DC3D75B8340}" presName="Name0" presStyleCnt="0">
        <dgm:presLayoutVars>
          <dgm:dir/>
          <dgm:animLvl val="lvl"/>
          <dgm:resizeHandles val="exact"/>
        </dgm:presLayoutVars>
      </dgm:prSet>
      <dgm:spPr/>
    </dgm:pt>
    <dgm:pt modelId="{7CA9D2FF-66B4-4EA8-8A95-CEEB191BA8CA}" type="pres">
      <dgm:prSet presAssocID="{EC7DA27A-AD9C-4197-906E-9FA1DA7E22CE}" presName="composite" presStyleCnt="0"/>
      <dgm:spPr/>
    </dgm:pt>
    <dgm:pt modelId="{46486454-EFCC-4E92-820A-DE15838D53E3}" type="pres">
      <dgm:prSet presAssocID="{EC7DA27A-AD9C-4197-906E-9FA1DA7E22CE}" presName="parTx" presStyleLbl="alignNode1" presStyleIdx="0" presStyleCnt="2">
        <dgm:presLayoutVars>
          <dgm:chMax val="0"/>
          <dgm:chPref val="0"/>
          <dgm:bulletEnabled val="1"/>
        </dgm:presLayoutVars>
      </dgm:prSet>
      <dgm:spPr/>
    </dgm:pt>
    <dgm:pt modelId="{1676E27A-0C2E-41D4-9000-CE407EA33053}" type="pres">
      <dgm:prSet presAssocID="{EC7DA27A-AD9C-4197-906E-9FA1DA7E22CE}" presName="desTx" presStyleLbl="alignAccFollowNode1" presStyleIdx="0" presStyleCnt="2">
        <dgm:presLayoutVars>
          <dgm:bulletEnabled val="1"/>
        </dgm:presLayoutVars>
      </dgm:prSet>
      <dgm:spPr/>
    </dgm:pt>
    <dgm:pt modelId="{9521FDF9-DDA7-45CA-ABA0-D78E0A0CE0F6}" type="pres">
      <dgm:prSet presAssocID="{3A725A28-A7E7-4AF5-8962-F97AE0FF5D9A}" presName="space" presStyleCnt="0"/>
      <dgm:spPr/>
    </dgm:pt>
    <dgm:pt modelId="{DE7C5E96-B499-45E1-A9C9-33CA438C2DAE}" type="pres">
      <dgm:prSet presAssocID="{66184CE0-9EC5-4B7C-980A-574FEFB33A9F}" presName="composite" presStyleCnt="0"/>
      <dgm:spPr/>
    </dgm:pt>
    <dgm:pt modelId="{A6A2FC39-369E-4395-A478-0D714FAE1706}" type="pres">
      <dgm:prSet presAssocID="{66184CE0-9EC5-4B7C-980A-574FEFB33A9F}" presName="parTx" presStyleLbl="alignNode1" presStyleIdx="1" presStyleCnt="2">
        <dgm:presLayoutVars>
          <dgm:chMax val="0"/>
          <dgm:chPref val="0"/>
          <dgm:bulletEnabled val="1"/>
        </dgm:presLayoutVars>
      </dgm:prSet>
      <dgm:spPr/>
    </dgm:pt>
    <dgm:pt modelId="{DDD15AE6-C61F-44B9-B0E6-D3243E095BAC}" type="pres">
      <dgm:prSet presAssocID="{66184CE0-9EC5-4B7C-980A-574FEFB33A9F}" presName="desTx" presStyleLbl="alignAccFollowNode1" presStyleIdx="1" presStyleCnt="2">
        <dgm:presLayoutVars>
          <dgm:bulletEnabled val="1"/>
        </dgm:presLayoutVars>
      </dgm:prSet>
      <dgm:spPr/>
    </dgm:pt>
  </dgm:ptLst>
  <dgm:cxnLst>
    <dgm:cxn modelId="{9F5E3505-4AB3-4E70-B6CC-0E2883D53D23}" srcId="{7639EF08-85E9-4FFB-9BE7-36BF1E33777F}" destId="{F80B694B-C827-41B3-A4F4-0B9197708B10}" srcOrd="2" destOrd="0" parTransId="{AD493812-D5A9-4C83-99E7-E6E14E5A0A80}" sibTransId="{85CD99F8-A25E-4A2B-819A-DC7F5C1FE9B3}"/>
    <dgm:cxn modelId="{2F770807-186E-4C3F-8FEC-29820DF01711}" srcId="{66184CE0-9EC5-4B7C-980A-574FEFB33A9F}" destId="{C24B2732-A84A-452A-B927-C0B10202D368}" srcOrd="1" destOrd="0" parTransId="{FA4BA024-68C1-407C-86FA-1147E3951F42}" sibTransId="{663DC729-D4A6-4E01-8BDD-8A0F5051B43C}"/>
    <dgm:cxn modelId="{5E5FE10F-A580-4D8C-B8BD-67D5F2FD68AB}" type="presOf" srcId="{C1077BCE-8FEE-4EB8-99FD-11C581534B61}" destId="{DDD15AE6-C61F-44B9-B0E6-D3243E095BAC}" srcOrd="0" destOrd="0" presId="urn:microsoft.com/office/officeart/2005/8/layout/hList1"/>
    <dgm:cxn modelId="{B792F30F-A419-4C90-BF89-A7272E2D6F34}" srcId="{EC7DA27A-AD9C-4197-906E-9FA1DA7E22CE}" destId="{7639EF08-85E9-4FFB-9BE7-36BF1E33777F}" srcOrd="0" destOrd="0" parTransId="{254683BB-A174-4E5A-976A-0A47A919AC69}" sibTransId="{AD7725B9-630F-49D1-9049-2BF0FFF67E79}"/>
    <dgm:cxn modelId="{5B50223C-0033-442D-A32D-7224102A91B6}" type="presOf" srcId="{6AC93C7A-FE0C-4DC3-AF61-527A7C6537DD}" destId="{1676E27A-0C2E-41D4-9000-CE407EA33053}" srcOrd="0" destOrd="1" presId="urn:microsoft.com/office/officeart/2005/8/layout/hList1"/>
    <dgm:cxn modelId="{F03CF569-74B5-4509-866A-7B8DAE6DCE04}" srcId="{2BB3FAA5-724D-435F-A15C-6DC3D75B8340}" destId="{66184CE0-9EC5-4B7C-980A-574FEFB33A9F}" srcOrd="1" destOrd="0" parTransId="{1C64B089-5315-4BEA-8A97-350B0665AF5F}" sibTransId="{9C62E9B4-46EE-45A1-8B5B-07B6AA263CFD}"/>
    <dgm:cxn modelId="{E1DF4E4A-7951-4BAC-9BEC-350242134F0A}" type="presOf" srcId="{0F8B43D2-FA31-4678-948D-2699F82CC347}" destId="{1676E27A-0C2E-41D4-9000-CE407EA33053}" srcOrd="0" destOrd="2" presId="urn:microsoft.com/office/officeart/2005/8/layout/hList1"/>
    <dgm:cxn modelId="{65DE5A71-E4A9-48A3-8AC5-CDF78B94B69C}" type="presOf" srcId="{66184CE0-9EC5-4B7C-980A-574FEFB33A9F}" destId="{A6A2FC39-369E-4395-A478-0D714FAE1706}" srcOrd="0" destOrd="0" presId="urn:microsoft.com/office/officeart/2005/8/layout/hList1"/>
    <dgm:cxn modelId="{AA70D471-A13D-4B3C-B3F3-C75069835E8C}" type="presOf" srcId="{C24B2732-A84A-452A-B927-C0B10202D368}" destId="{DDD15AE6-C61F-44B9-B0E6-D3243E095BAC}" srcOrd="0" destOrd="1" presId="urn:microsoft.com/office/officeart/2005/8/layout/hList1"/>
    <dgm:cxn modelId="{F70A9D79-5344-40EA-A5FE-0A384060B2B6}" type="presOf" srcId="{2BB3FAA5-724D-435F-A15C-6DC3D75B8340}" destId="{5112ABC9-049F-4BCE-A9BD-5771E7E334B4}" srcOrd="0" destOrd="0" presId="urn:microsoft.com/office/officeart/2005/8/layout/hList1"/>
    <dgm:cxn modelId="{E4692EC4-DB82-48E8-9FBD-EF712256E045}" type="presOf" srcId="{EC7DA27A-AD9C-4197-906E-9FA1DA7E22CE}" destId="{46486454-EFCC-4E92-820A-DE15838D53E3}" srcOrd="0" destOrd="0" presId="urn:microsoft.com/office/officeart/2005/8/layout/hList1"/>
    <dgm:cxn modelId="{5BA520D4-023A-4D9D-BBAE-82186533FF3C}" srcId="{66184CE0-9EC5-4B7C-980A-574FEFB33A9F}" destId="{C1077BCE-8FEE-4EB8-99FD-11C581534B61}" srcOrd="0" destOrd="0" parTransId="{055BBB7E-BC31-4A0D-B0E4-AB3DDDCDA8F5}" sibTransId="{1B1F9551-0244-433A-8365-6AD514738122}"/>
    <dgm:cxn modelId="{0EC68AEE-06A1-4586-BFE9-5E4B62340D5E}" type="presOf" srcId="{F80B694B-C827-41B3-A4F4-0B9197708B10}" destId="{1676E27A-0C2E-41D4-9000-CE407EA33053}" srcOrd="0" destOrd="3" presId="urn:microsoft.com/office/officeart/2005/8/layout/hList1"/>
    <dgm:cxn modelId="{804B17F2-3D18-4A2B-ADCB-CA06B8799BBA}" srcId="{2BB3FAA5-724D-435F-A15C-6DC3D75B8340}" destId="{EC7DA27A-AD9C-4197-906E-9FA1DA7E22CE}" srcOrd="0" destOrd="0" parTransId="{E4997A77-6BA0-4933-B622-4492509BB96F}" sibTransId="{3A725A28-A7E7-4AF5-8962-F97AE0FF5D9A}"/>
    <dgm:cxn modelId="{A2D83FF5-778F-4F9C-9066-221D5C7DE154}" srcId="{7639EF08-85E9-4FFB-9BE7-36BF1E33777F}" destId="{0F8B43D2-FA31-4678-948D-2699F82CC347}" srcOrd="1" destOrd="0" parTransId="{BBD67D46-0709-4F88-A0DD-EE8288D038A4}" sibTransId="{74211CC6-0805-46F7-817F-A168E38AB78F}"/>
    <dgm:cxn modelId="{BAFD48F7-68AA-414C-9E94-C981156F5C53}" srcId="{7639EF08-85E9-4FFB-9BE7-36BF1E33777F}" destId="{6AC93C7A-FE0C-4DC3-AF61-527A7C6537DD}" srcOrd="0" destOrd="0" parTransId="{F0F5FB8F-82CD-4D6C-BB90-246A8CFD759B}" sibTransId="{D91131B3-0F9B-4CC8-A382-4E9EA24AC37D}"/>
    <dgm:cxn modelId="{EA7119FC-D7B0-4E81-B410-7783AA1A2F0E}" type="presOf" srcId="{7639EF08-85E9-4FFB-9BE7-36BF1E33777F}" destId="{1676E27A-0C2E-41D4-9000-CE407EA33053}" srcOrd="0" destOrd="0" presId="urn:microsoft.com/office/officeart/2005/8/layout/hList1"/>
    <dgm:cxn modelId="{9A288C90-2CB8-44DE-9AFC-0ABF7183CF55}" type="presParOf" srcId="{5112ABC9-049F-4BCE-A9BD-5771E7E334B4}" destId="{7CA9D2FF-66B4-4EA8-8A95-CEEB191BA8CA}" srcOrd="0" destOrd="0" presId="urn:microsoft.com/office/officeart/2005/8/layout/hList1"/>
    <dgm:cxn modelId="{E1918D81-3732-45BB-A971-306528C74F3F}" type="presParOf" srcId="{7CA9D2FF-66B4-4EA8-8A95-CEEB191BA8CA}" destId="{46486454-EFCC-4E92-820A-DE15838D53E3}" srcOrd="0" destOrd="0" presId="urn:microsoft.com/office/officeart/2005/8/layout/hList1"/>
    <dgm:cxn modelId="{DCF4B08D-BAC5-4D63-90FB-5FC3BBB38DF1}" type="presParOf" srcId="{7CA9D2FF-66B4-4EA8-8A95-CEEB191BA8CA}" destId="{1676E27A-0C2E-41D4-9000-CE407EA33053}" srcOrd="1" destOrd="0" presId="urn:microsoft.com/office/officeart/2005/8/layout/hList1"/>
    <dgm:cxn modelId="{E53393B8-C44E-4977-8987-15E551778B9B}" type="presParOf" srcId="{5112ABC9-049F-4BCE-A9BD-5771E7E334B4}" destId="{9521FDF9-DDA7-45CA-ABA0-D78E0A0CE0F6}" srcOrd="1" destOrd="0" presId="urn:microsoft.com/office/officeart/2005/8/layout/hList1"/>
    <dgm:cxn modelId="{919E7A73-0F1A-4BF9-92AA-4C530FF3BA7D}" type="presParOf" srcId="{5112ABC9-049F-4BCE-A9BD-5771E7E334B4}" destId="{DE7C5E96-B499-45E1-A9C9-33CA438C2DAE}" srcOrd="2" destOrd="0" presId="urn:microsoft.com/office/officeart/2005/8/layout/hList1"/>
    <dgm:cxn modelId="{90C4CFB8-DD75-4CBD-B0D8-AD2D19632809}" type="presParOf" srcId="{DE7C5E96-B499-45E1-A9C9-33CA438C2DAE}" destId="{A6A2FC39-369E-4395-A478-0D714FAE1706}" srcOrd="0" destOrd="0" presId="urn:microsoft.com/office/officeart/2005/8/layout/hList1"/>
    <dgm:cxn modelId="{53170B54-D214-4EB0-9171-18E4180CF9CB}" type="presParOf" srcId="{DE7C5E96-B499-45E1-A9C9-33CA438C2DAE}" destId="{DDD15AE6-C61F-44B9-B0E6-D3243E095B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013E-AB79-44E1-B7DF-63A9B59D6EE3}">
      <dsp:nvSpPr>
        <dsp:cNvPr id="0" name=""/>
        <dsp:cNvSpPr/>
      </dsp:nvSpPr>
      <dsp:spPr>
        <a:xfrm>
          <a:off x="2518439" y="1418664"/>
          <a:ext cx="91440" cy="253271"/>
        </a:xfrm>
        <a:custGeom>
          <a:avLst/>
          <a:gdLst/>
          <a:ahLst/>
          <a:cxnLst/>
          <a:rect l="0" t="0" r="0" b="0"/>
          <a:pathLst>
            <a:path>
              <a:moveTo>
                <a:pt x="45720" y="0"/>
              </a:moveTo>
              <a:lnTo>
                <a:pt x="4572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AB537-9681-4634-9766-616826328B08}">
      <dsp:nvSpPr>
        <dsp:cNvPr id="0" name=""/>
        <dsp:cNvSpPr/>
      </dsp:nvSpPr>
      <dsp:spPr>
        <a:xfrm>
          <a:off x="1765883" y="612405"/>
          <a:ext cx="798276" cy="253271"/>
        </a:xfrm>
        <a:custGeom>
          <a:avLst/>
          <a:gdLst/>
          <a:ahLst/>
          <a:cxnLst/>
          <a:rect l="0" t="0" r="0" b="0"/>
          <a:pathLst>
            <a:path>
              <a:moveTo>
                <a:pt x="0" y="0"/>
              </a:moveTo>
              <a:lnTo>
                <a:pt x="0" y="172596"/>
              </a:lnTo>
              <a:lnTo>
                <a:pt x="798276" y="172596"/>
              </a:lnTo>
              <a:lnTo>
                <a:pt x="798276"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FCB7D-EC0C-4606-813C-07FAD1B0887F}">
      <dsp:nvSpPr>
        <dsp:cNvPr id="0" name=""/>
        <dsp:cNvSpPr/>
      </dsp:nvSpPr>
      <dsp:spPr>
        <a:xfrm>
          <a:off x="967607" y="1418664"/>
          <a:ext cx="532184" cy="253271"/>
        </a:xfrm>
        <a:custGeom>
          <a:avLst/>
          <a:gdLst/>
          <a:ahLst/>
          <a:cxnLst/>
          <a:rect l="0" t="0" r="0" b="0"/>
          <a:pathLst>
            <a:path>
              <a:moveTo>
                <a:pt x="0" y="0"/>
              </a:moveTo>
              <a:lnTo>
                <a:pt x="0" y="172596"/>
              </a:lnTo>
              <a:lnTo>
                <a:pt x="532184" y="172596"/>
              </a:lnTo>
              <a:lnTo>
                <a:pt x="532184"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F460-BF0C-4064-AD21-188C3008CF70}">
      <dsp:nvSpPr>
        <dsp:cNvPr id="0" name=""/>
        <dsp:cNvSpPr/>
      </dsp:nvSpPr>
      <dsp:spPr>
        <a:xfrm>
          <a:off x="435423" y="1418664"/>
          <a:ext cx="532184" cy="253271"/>
        </a:xfrm>
        <a:custGeom>
          <a:avLst/>
          <a:gdLst/>
          <a:ahLst/>
          <a:cxnLst/>
          <a:rect l="0" t="0" r="0" b="0"/>
          <a:pathLst>
            <a:path>
              <a:moveTo>
                <a:pt x="532184" y="0"/>
              </a:moveTo>
              <a:lnTo>
                <a:pt x="532184" y="172596"/>
              </a:lnTo>
              <a:lnTo>
                <a:pt x="0" y="172596"/>
              </a:lnTo>
              <a:lnTo>
                <a:pt x="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74CFC-96CB-4051-AD30-07481A99CFCD}">
      <dsp:nvSpPr>
        <dsp:cNvPr id="0" name=""/>
        <dsp:cNvSpPr/>
      </dsp:nvSpPr>
      <dsp:spPr>
        <a:xfrm>
          <a:off x="967607" y="612405"/>
          <a:ext cx="798276" cy="253271"/>
        </a:xfrm>
        <a:custGeom>
          <a:avLst/>
          <a:gdLst/>
          <a:ahLst/>
          <a:cxnLst/>
          <a:rect l="0" t="0" r="0" b="0"/>
          <a:pathLst>
            <a:path>
              <a:moveTo>
                <a:pt x="798276" y="0"/>
              </a:moveTo>
              <a:lnTo>
                <a:pt x="798276" y="172596"/>
              </a:lnTo>
              <a:lnTo>
                <a:pt x="0" y="172596"/>
              </a:lnTo>
              <a:lnTo>
                <a:pt x="0"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F65C4-4E67-4698-9789-724D286FE025}">
      <dsp:nvSpPr>
        <dsp:cNvPr id="0" name=""/>
        <dsp:cNvSpPr/>
      </dsp:nvSpPr>
      <dsp:spPr>
        <a:xfrm>
          <a:off x="1330460" y="59417"/>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BCD9-3E95-426D-A9EC-DA2BD2E5367B}">
      <dsp:nvSpPr>
        <dsp:cNvPr id="0" name=""/>
        <dsp:cNvSpPr/>
      </dsp:nvSpPr>
      <dsp:spPr>
        <a:xfrm>
          <a:off x="1427221" y="151340"/>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Project</a:t>
          </a:r>
        </a:p>
        <a:p>
          <a:pPr marL="0" lvl="0" indent="0" algn="ctr" defTabSz="444500">
            <a:lnSpc>
              <a:spcPct val="90000"/>
            </a:lnSpc>
            <a:spcBef>
              <a:spcPct val="0"/>
            </a:spcBef>
            <a:spcAft>
              <a:spcPct val="35000"/>
            </a:spcAft>
            <a:buNone/>
          </a:pPr>
          <a:r>
            <a:rPr lang="en-US" sz="1000" kern="1200" dirty="0"/>
            <a:t>Outcome</a:t>
          </a:r>
        </a:p>
      </dsp:txBody>
      <dsp:txXfrm>
        <a:off x="1443417" y="167536"/>
        <a:ext cx="838454" cy="520595"/>
      </dsp:txXfrm>
    </dsp:sp>
    <dsp:sp modelId="{6F7B2166-7C6A-4C99-988D-8F4498B8098A}">
      <dsp:nvSpPr>
        <dsp:cNvPr id="0" name=""/>
        <dsp:cNvSpPr/>
      </dsp:nvSpPr>
      <dsp:spPr>
        <a:xfrm>
          <a:off x="532184"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11FC3-035A-4630-9EFD-594E1DE83890}">
      <dsp:nvSpPr>
        <dsp:cNvPr id="0" name=""/>
        <dsp:cNvSpPr/>
      </dsp:nvSpPr>
      <dsp:spPr>
        <a:xfrm>
          <a:off x="628944"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Outcome 1</a:t>
          </a:r>
        </a:p>
      </dsp:txBody>
      <dsp:txXfrm>
        <a:off x="645140" y="973795"/>
        <a:ext cx="838454" cy="520595"/>
      </dsp:txXfrm>
    </dsp:sp>
    <dsp:sp modelId="{2A9685C7-E46B-4594-A24B-866018675FA4}">
      <dsp:nvSpPr>
        <dsp:cNvPr id="0" name=""/>
        <dsp:cNvSpPr/>
      </dsp:nvSpPr>
      <dsp:spPr>
        <a:xfrm>
          <a:off x="0"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4D973-03E3-4C4F-B141-6011EDDC539F}">
      <dsp:nvSpPr>
        <dsp:cNvPr id="0" name=""/>
        <dsp:cNvSpPr/>
      </dsp:nvSpPr>
      <dsp:spPr>
        <a:xfrm>
          <a:off x="96760"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a:t>
          </a:r>
        </a:p>
        <a:p>
          <a:pPr marL="0" lvl="0" indent="0" algn="ctr" defTabSz="444500">
            <a:lnSpc>
              <a:spcPct val="90000"/>
            </a:lnSpc>
            <a:spcBef>
              <a:spcPct val="0"/>
            </a:spcBef>
            <a:spcAft>
              <a:spcPct val="35000"/>
            </a:spcAft>
            <a:buNone/>
          </a:pPr>
          <a:r>
            <a:rPr lang="en-US" sz="1000" kern="1200" dirty="0"/>
            <a:t>1.1</a:t>
          </a:r>
        </a:p>
      </dsp:txBody>
      <dsp:txXfrm>
        <a:off x="112956" y="1780054"/>
        <a:ext cx="838454" cy="520595"/>
      </dsp:txXfrm>
    </dsp:sp>
    <dsp:sp modelId="{0ABD8056-4C4D-4788-A62D-E060EDE76617}">
      <dsp:nvSpPr>
        <dsp:cNvPr id="0" name=""/>
        <dsp:cNvSpPr/>
      </dsp:nvSpPr>
      <dsp:spPr>
        <a:xfrm>
          <a:off x="1064368"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4B7D0-33BD-45E1-B35E-682A6497F6F6}">
      <dsp:nvSpPr>
        <dsp:cNvPr id="0" name=""/>
        <dsp:cNvSpPr/>
      </dsp:nvSpPr>
      <dsp:spPr>
        <a:xfrm>
          <a:off x="1161129"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 1.2</a:t>
          </a:r>
        </a:p>
      </dsp:txBody>
      <dsp:txXfrm>
        <a:off x="1177325" y="1780054"/>
        <a:ext cx="838454" cy="520595"/>
      </dsp:txXfrm>
    </dsp:sp>
    <dsp:sp modelId="{19F4975D-2AF8-461F-9D14-3477239927A0}">
      <dsp:nvSpPr>
        <dsp:cNvPr id="0" name=""/>
        <dsp:cNvSpPr/>
      </dsp:nvSpPr>
      <dsp:spPr>
        <a:xfrm>
          <a:off x="2128736"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0DC3-212A-42DA-8D73-A96719880F8D}">
      <dsp:nvSpPr>
        <dsp:cNvPr id="0" name=""/>
        <dsp:cNvSpPr/>
      </dsp:nvSpPr>
      <dsp:spPr>
        <a:xfrm>
          <a:off x="2225497"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Outcome 2</a:t>
          </a:r>
        </a:p>
      </dsp:txBody>
      <dsp:txXfrm>
        <a:off x="2241693" y="973795"/>
        <a:ext cx="838454" cy="520595"/>
      </dsp:txXfrm>
    </dsp:sp>
    <dsp:sp modelId="{AF7ED8DC-40AC-430D-99F9-E980160FE3AA}">
      <dsp:nvSpPr>
        <dsp:cNvPr id="0" name=""/>
        <dsp:cNvSpPr/>
      </dsp:nvSpPr>
      <dsp:spPr>
        <a:xfrm>
          <a:off x="2128736"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83D9-AF29-4045-8482-F4046662F90C}">
      <dsp:nvSpPr>
        <dsp:cNvPr id="0" name=""/>
        <dsp:cNvSpPr/>
      </dsp:nvSpPr>
      <dsp:spPr>
        <a:xfrm>
          <a:off x="2225497"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 2.1</a:t>
          </a:r>
        </a:p>
      </dsp:txBody>
      <dsp:txXfrm>
        <a:off x="2241693" y="1780054"/>
        <a:ext cx="838454" cy="520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6454-EFCC-4E92-820A-DE15838D53E3}">
      <dsp:nvSpPr>
        <dsp:cNvPr id="0" name=""/>
        <dsp:cNvSpPr/>
      </dsp:nvSpPr>
      <dsp:spPr>
        <a:xfrm>
          <a:off x="51" y="61906"/>
          <a:ext cx="4937347" cy="9403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Step 1: </a:t>
          </a:r>
          <a:r>
            <a:rPr lang="en-US" sz="2600" b="1" kern="1200" dirty="0" err="1"/>
            <a:t>CMEP</a:t>
          </a:r>
          <a:r>
            <a:rPr lang="en-US" sz="2600" b="1" kern="1200" dirty="0"/>
            <a:t> Kickoff</a:t>
          </a:r>
          <a:endParaRPr lang="en-US" sz="2600" kern="1200" dirty="0"/>
        </a:p>
      </dsp:txBody>
      <dsp:txXfrm>
        <a:off x="51" y="61906"/>
        <a:ext cx="4937347" cy="940384"/>
      </dsp:txXfrm>
    </dsp:sp>
    <dsp:sp modelId="{1676E27A-0C2E-41D4-9000-CE407EA33053}">
      <dsp:nvSpPr>
        <dsp:cNvPr id="0" name=""/>
        <dsp:cNvSpPr/>
      </dsp:nvSpPr>
      <dsp:spPr>
        <a:xfrm>
          <a:off x="51" y="1002291"/>
          <a:ext cx="4937347" cy="3983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ILAB conducts introductory and planning calls with grantee. </a:t>
          </a:r>
        </a:p>
        <a:p>
          <a:pPr marL="228600" lvl="1" indent="-228600" algn="l" defTabSz="1155700">
            <a:lnSpc>
              <a:spcPct val="90000"/>
            </a:lnSpc>
            <a:spcBef>
              <a:spcPct val="0"/>
            </a:spcBef>
            <a:spcAft>
              <a:spcPct val="15000"/>
            </a:spcAft>
            <a:buChar char="•"/>
          </a:pPr>
          <a:r>
            <a:rPr lang="en-US" sz="2600" kern="1200" dirty="0"/>
            <a:t>ILAB provides M&amp;E related training materials and resources.</a:t>
          </a:r>
        </a:p>
        <a:p>
          <a:pPr marL="228600" lvl="1" indent="-228600" algn="l" defTabSz="1155700">
            <a:lnSpc>
              <a:spcPct val="90000"/>
            </a:lnSpc>
            <a:spcBef>
              <a:spcPct val="0"/>
            </a:spcBef>
            <a:spcAft>
              <a:spcPct val="15000"/>
            </a:spcAft>
            <a:buChar char="•"/>
          </a:pPr>
          <a:r>
            <a:rPr lang="en-US" sz="2600" kern="1200" dirty="0"/>
            <a:t>Grantee attends orientation meeting.    </a:t>
          </a:r>
        </a:p>
      </dsp:txBody>
      <dsp:txXfrm>
        <a:off x="51" y="1002291"/>
        <a:ext cx="4937347" cy="3983338"/>
      </dsp:txXfrm>
    </dsp:sp>
    <dsp:sp modelId="{A6A2FC39-369E-4395-A478-0D714FAE1706}">
      <dsp:nvSpPr>
        <dsp:cNvPr id="0" name=""/>
        <dsp:cNvSpPr/>
      </dsp:nvSpPr>
      <dsp:spPr>
        <a:xfrm>
          <a:off x="5628627" y="61906"/>
          <a:ext cx="4937347" cy="9403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Step 2: Theory of Change Refinement </a:t>
          </a:r>
          <a:endParaRPr lang="en-US" sz="2600" kern="1200" dirty="0"/>
        </a:p>
      </dsp:txBody>
      <dsp:txXfrm>
        <a:off x="5628627" y="61906"/>
        <a:ext cx="4937347" cy="940384"/>
      </dsp:txXfrm>
    </dsp:sp>
    <dsp:sp modelId="{DDD15AE6-C61F-44B9-B0E6-D3243E095BAC}">
      <dsp:nvSpPr>
        <dsp:cNvPr id="0" name=""/>
        <dsp:cNvSpPr/>
      </dsp:nvSpPr>
      <dsp:spPr>
        <a:xfrm>
          <a:off x="5628627" y="1002291"/>
          <a:ext cx="4937347" cy="3983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None/>
          </a:pPr>
          <a:r>
            <a:rPr lang="en-US" sz="2600" kern="1200" dirty="0"/>
            <a:t>ILAB works with grantee to refine:</a:t>
          </a:r>
        </a:p>
        <a:p>
          <a:pPr marL="457200" lvl="2" indent="-228600" algn="l" defTabSz="1155700">
            <a:lnSpc>
              <a:spcPct val="90000"/>
            </a:lnSpc>
            <a:spcBef>
              <a:spcPct val="0"/>
            </a:spcBef>
            <a:spcAft>
              <a:spcPct val="15000"/>
            </a:spcAft>
            <a:buChar char="•"/>
          </a:pPr>
          <a:r>
            <a:rPr lang="en-US" sz="2600" kern="1200" dirty="0"/>
            <a:t>results framework (visual)</a:t>
          </a:r>
        </a:p>
        <a:p>
          <a:pPr marL="457200" lvl="2" indent="-228600" algn="l" defTabSz="1155700">
            <a:lnSpc>
              <a:spcPct val="90000"/>
            </a:lnSpc>
            <a:spcBef>
              <a:spcPct val="0"/>
            </a:spcBef>
            <a:spcAft>
              <a:spcPct val="15000"/>
            </a:spcAft>
            <a:buChar char="•"/>
          </a:pPr>
          <a:r>
            <a:rPr lang="en-US" sz="2600" kern="1200" dirty="0"/>
            <a:t>theory of change (narrative),</a:t>
          </a:r>
        </a:p>
        <a:p>
          <a:pPr marL="457200" lvl="2" indent="-228600" algn="l" defTabSz="1155700">
            <a:lnSpc>
              <a:spcPct val="90000"/>
            </a:lnSpc>
            <a:spcBef>
              <a:spcPct val="0"/>
            </a:spcBef>
            <a:spcAft>
              <a:spcPct val="15000"/>
            </a:spcAft>
            <a:buChar char="•"/>
          </a:pPr>
          <a:r>
            <a:rPr lang="en-US" sz="2600" kern="1200" dirty="0"/>
            <a:t>activity mapping, </a:t>
          </a:r>
        </a:p>
        <a:p>
          <a:pPr marL="457200" lvl="2" indent="-228600" algn="l" defTabSz="1155700">
            <a:lnSpc>
              <a:spcPct val="90000"/>
            </a:lnSpc>
            <a:spcBef>
              <a:spcPct val="0"/>
            </a:spcBef>
            <a:spcAft>
              <a:spcPct val="15000"/>
            </a:spcAft>
            <a:buChar char="•"/>
          </a:pPr>
          <a:r>
            <a:rPr lang="en-US" sz="2600" kern="1200" dirty="0"/>
            <a:t>critical assumptions from proposal. </a:t>
          </a:r>
        </a:p>
        <a:p>
          <a:pPr marL="228600" lvl="1" indent="-228600" algn="l" defTabSz="1155700">
            <a:lnSpc>
              <a:spcPct val="90000"/>
            </a:lnSpc>
            <a:spcBef>
              <a:spcPct val="0"/>
            </a:spcBef>
            <a:spcAft>
              <a:spcPct val="15000"/>
            </a:spcAft>
            <a:buChar char="•"/>
          </a:pPr>
          <a:r>
            <a:rPr lang="en-US" sz="2600" kern="1200" dirty="0"/>
            <a:t>Grantee holds working sessions with ILAB and key stakeholders to refine CMEP components.</a:t>
          </a:r>
        </a:p>
      </dsp:txBody>
      <dsp:txXfrm>
        <a:off x="5628627" y="1002291"/>
        <a:ext cx="4937347" cy="3983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6454-EFCC-4E92-820A-DE15838D53E3}">
      <dsp:nvSpPr>
        <dsp:cNvPr id="0" name=""/>
        <dsp:cNvSpPr/>
      </dsp:nvSpPr>
      <dsp:spPr>
        <a:xfrm>
          <a:off x="51" y="21612"/>
          <a:ext cx="4937347" cy="10021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Step 3: Putting the CMEP together </a:t>
          </a:r>
          <a:endParaRPr lang="en-US" sz="2700" kern="1200" dirty="0"/>
        </a:p>
      </dsp:txBody>
      <dsp:txXfrm>
        <a:off x="51" y="21612"/>
        <a:ext cx="4937347" cy="1002101"/>
      </dsp:txXfrm>
    </dsp:sp>
    <dsp:sp modelId="{1676E27A-0C2E-41D4-9000-CE407EA33053}">
      <dsp:nvSpPr>
        <dsp:cNvPr id="0" name=""/>
        <dsp:cNvSpPr/>
      </dsp:nvSpPr>
      <dsp:spPr>
        <a:xfrm>
          <a:off x="51" y="1023713"/>
          <a:ext cx="4937347" cy="4002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None/>
          </a:pPr>
          <a:r>
            <a:rPr lang="en-US" sz="2700" kern="1200" dirty="0"/>
            <a:t>Grantee</a:t>
          </a:r>
        </a:p>
        <a:p>
          <a:pPr marL="457200" lvl="2" indent="-228600" algn="l" defTabSz="1200150">
            <a:lnSpc>
              <a:spcPct val="90000"/>
            </a:lnSpc>
            <a:spcBef>
              <a:spcPct val="0"/>
            </a:spcBef>
            <a:spcAft>
              <a:spcPct val="15000"/>
            </a:spcAft>
            <a:buChar char="•"/>
          </a:pPr>
          <a:r>
            <a:rPr lang="en-US" sz="2700" kern="1200" dirty="0"/>
            <a:t>develops definitions of key terms relevant to the project </a:t>
          </a:r>
        </a:p>
        <a:p>
          <a:pPr marL="457200" lvl="2" indent="-228600" algn="l" defTabSz="1200150">
            <a:lnSpc>
              <a:spcPct val="90000"/>
            </a:lnSpc>
            <a:spcBef>
              <a:spcPct val="0"/>
            </a:spcBef>
            <a:spcAft>
              <a:spcPct val="15000"/>
            </a:spcAft>
            <a:buChar char="•"/>
          </a:pPr>
          <a:r>
            <a:rPr lang="en-US" sz="2700" kern="1200" dirty="0"/>
            <a:t>holds working sessions with ILAB and key stakeholders to develop the remaining sections of CMEP</a:t>
          </a:r>
        </a:p>
        <a:p>
          <a:pPr marL="457200" lvl="2" indent="-228600" algn="l" defTabSz="1200150">
            <a:lnSpc>
              <a:spcPct val="90000"/>
            </a:lnSpc>
            <a:spcBef>
              <a:spcPct val="0"/>
            </a:spcBef>
            <a:spcAft>
              <a:spcPct val="15000"/>
            </a:spcAft>
            <a:buChar char="•"/>
          </a:pPr>
          <a:r>
            <a:rPr lang="en-US" sz="2700" kern="1200" dirty="0"/>
            <a:t>completes and submits draft CMEP (including Annex A).</a:t>
          </a:r>
        </a:p>
      </dsp:txBody>
      <dsp:txXfrm>
        <a:off x="51" y="1023713"/>
        <a:ext cx="4937347" cy="4002209"/>
      </dsp:txXfrm>
    </dsp:sp>
    <dsp:sp modelId="{A6A2FC39-369E-4395-A478-0D714FAE1706}">
      <dsp:nvSpPr>
        <dsp:cNvPr id="0" name=""/>
        <dsp:cNvSpPr/>
      </dsp:nvSpPr>
      <dsp:spPr>
        <a:xfrm>
          <a:off x="5628627" y="21612"/>
          <a:ext cx="4937347" cy="10021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Step 4: CMEP and Project Document Integration </a:t>
          </a:r>
          <a:endParaRPr lang="en-US" sz="2700" kern="1200" dirty="0"/>
        </a:p>
      </dsp:txBody>
      <dsp:txXfrm>
        <a:off x="5628627" y="21612"/>
        <a:ext cx="4937347" cy="1002101"/>
      </dsp:txXfrm>
    </dsp:sp>
    <dsp:sp modelId="{DDD15AE6-C61F-44B9-B0E6-D3243E095BAC}">
      <dsp:nvSpPr>
        <dsp:cNvPr id="0" name=""/>
        <dsp:cNvSpPr/>
      </dsp:nvSpPr>
      <dsp:spPr>
        <a:xfrm>
          <a:off x="5628627" y="1023713"/>
          <a:ext cx="4937347" cy="4002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Update all project documents to reflect any changes to theory of change made during the refinement period.</a:t>
          </a:r>
        </a:p>
        <a:p>
          <a:pPr marL="228600" lvl="1" indent="-228600" algn="l" defTabSz="1200150">
            <a:lnSpc>
              <a:spcPct val="90000"/>
            </a:lnSpc>
            <a:spcBef>
              <a:spcPct val="0"/>
            </a:spcBef>
            <a:spcAft>
              <a:spcPct val="15000"/>
            </a:spcAft>
            <a:buChar char="•"/>
          </a:pPr>
          <a:r>
            <a:rPr lang="en-US" sz="2700" kern="1200" dirty="0"/>
            <a:t>Finalize CMEP for ILAB approval. </a:t>
          </a:r>
        </a:p>
      </dsp:txBody>
      <dsp:txXfrm>
        <a:off x="5628627" y="1023713"/>
        <a:ext cx="4937347" cy="40022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dirty="0"/>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dirty="0"/>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the U.S. Department of Labor’s Introduction to Results-Based Management training course, part of the M&amp;E Concepts series.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RBM also supports effective and efficient communication through </a:t>
            </a:r>
            <a:r>
              <a:rPr lang="en-US" sz="1200" dirty="0">
                <a:cs typeface="Arial" pitchFamily="34" charset="0"/>
              </a:rPr>
              <a:t>the use of key tools, such as a results framework that visually represents the project’s theory of change and performance indicators that convey how results will be measured. </a:t>
            </a:r>
          </a:p>
          <a:p>
            <a:pPr marL="171450" indent="-171450">
              <a:buFont typeface="Arial" panose="020B0604020202020204" pitchFamily="34" charset="0"/>
              <a:buChar char="•"/>
            </a:pPr>
            <a:r>
              <a:rPr lang="en-US" altLang="en-US" sz="1200" u="none" dirty="0">
                <a:cs typeface="Arial" pitchFamily="34" charset="0"/>
              </a:rPr>
              <a:t>The use of these tools enable grantee’s to convey the intent and content of their project in a clear and concise way. </a:t>
            </a:r>
          </a:p>
          <a:p>
            <a:endParaRPr lang="en-US" dirty="0"/>
          </a:p>
          <a:p>
            <a:endParaRPr lang="en-US" dirty="0"/>
          </a:p>
        </p:txBody>
      </p:sp>
    </p:spTree>
    <p:extLst>
      <p:ext uri="{BB962C8B-B14F-4D97-AF65-F5344CB8AC3E}">
        <p14:creationId xmlns:p14="http://schemas.microsoft.com/office/powerpoint/2010/main" val="122070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The use of RBM also provides significant management and reporting benefits.</a:t>
            </a:r>
          </a:p>
          <a:p>
            <a:pPr marL="171450" indent="-171450">
              <a:buFont typeface="Arial" panose="020B0604020202020204" pitchFamily="34" charset="0"/>
              <a:buChar char="•"/>
            </a:pPr>
            <a:r>
              <a:rPr lang="en-US" sz="1200" u="none" dirty="0">
                <a:cs typeface="Arial" pitchFamily="34" charset="0"/>
              </a:rPr>
              <a:t>RBM </a:t>
            </a:r>
            <a:r>
              <a:rPr lang="en-US" altLang="en-US" sz="1200" dirty="0"/>
              <a:t>improves understanding of progress within the context of the strategy by tracking progress towards each result.</a:t>
            </a:r>
          </a:p>
          <a:p>
            <a:pPr marL="171450" indent="-171450">
              <a:buFont typeface="Arial" panose="020B0604020202020204" pitchFamily="34" charset="0"/>
              <a:buChar char="•"/>
            </a:pPr>
            <a:r>
              <a:rPr lang="en-US" altLang="en-US" sz="1200" dirty="0"/>
              <a:t>It allows for evidence-based adjustments to implementation of activities or to the strategy itself. </a:t>
            </a:r>
          </a:p>
          <a:p>
            <a:pPr marL="171450" indent="-171450">
              <a:buFont typeface="Arial" panose="020B0604020202020204" pitchFamily="34" charset="0"/>
              <a:buChar char="•"/>
            </a:pPr>
            <a:r>
              <a:rPr lang="en-US" altLang="en-US" sz="1200" dirty="0"/>
              <a:t>Lastly it allows for improved reporting on achievement of results, in addition to standard reporting on activities and outputs.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5153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dirty="0">
                <a:cs typeface="Arial" pitchFamily="34" charset="0"/>
              </a:rPr>
              <a:t>Results based management </a:t>
            </a:r>
            <a:r>
              <a:rPr lang="en-US" dirty="0"/>
              <a:t>uses a six-step process as shown on the slide. These six steps include: </a:t>
            </a:r>
          </a:p>
          <a:p>
            <a:pPr marL="628650" lvl="1" indent="-171450">
              <a:buFont typeface="Arial" panose="020B0604020202020204" pitchFamily="34" charset="0"/>
              <a:buChar char="•"/>
            </a:pPr>
            <a:r>
              <a:rPr lang="en-US" dirty="0"/>
              <a:t>Defining results through the development of a results framework</a:t>
            </a:r>
          </a:p>
          <a:p>
            <a:pPr marL="628650" lvl="1" indent="-171450">
              <a:buFont typeface="Arial" panose="020B0604020202020204" pitchFamily="34" charset="0"/>
              <a:buChar char="•"/>
            </a:pPr>
            <a:r>
              <a:rPr lang="en-US" dirty="0"/>
              <a:t>Selecting Performance indicators for monitoring progress</a:t>
            </a:r>
          </a:p>
          <a:p>
            <a:pPr marL="628650" lvl="1" indent="-171450">
              <a:buFont typeface="Arial" panose="020B0604020202020204" pitchFamily="34" charset="0"/>
              <a:buChar char="•"/>
            </a:pPr>
            <a:r>
              <a:rPr lang="en-US" dirty="0"/>
              <a:t>Developing a Performance monitoring plan to enable the consistent and reliable collection of data.</a:t>
            </a:r>
          </a:p>
          <a:p>
            <a:pPr marL="628650" lvl="1" indent="-171450">
              <a:buFont typeface="Arial" panose="020B0604020202020204" pitchFamily="34" charset="0"/>
              <a:buChar char="•"/>
            </a:pPr>
            <a:r>
              <a:rPr lang="en-US" dirty="0"/>
              <a:t>Collecting Performance data during implementation</a:t>
            </a:r>
          </a:p>
          <a:p>
            <a:pPr marL="628650" lvl="1" indent="-171450">
              <a:buFont typeface="Arial" panose="020B0604020202020204" pitchFamily="34" charset="0"/>
              <a:buChar char="•"/>
            </a:pPr>
            <a:r>
              <a:rPr lang="en-US" dirty="0"/>
              <a:t>Analyzing Performance data and</a:t>
            </a:r>
          </a:p>
          <a:p>
            <a:pPr marL="628650" lvl="1" indent="-171450">
              <a:buFont typeface="Arial" panose="020B0604020202020204" pitchFamily="34" charset="0"/>
              <a:buChar char="•"/>
            </a:pPr>
            <a:r>
              <a:rPr lang="en-US" dirty="0"/>
              <a:t>Using the analysis to make informed management decisions</a:t>
            </a:r>
          </a:p>
          <a:p>
            <a:pPr marL="171450" indent="-171450">
              <a:buFont typeface="Arial" panose="020B0604020202020204" pitchFamily="34" charset="0"/>
              <a:buChar char="•"/>
            </a:pPr>
            <a:r>
              <a:rPr lang="en-US" dirty="0"/>
              <a:t>Please also noted the dotted line from step 6 to step 1.  This the feedback loop so that any learning and decisions from can be incorporated and used to revisit and refine the project’s strategy or implementation, as needed. </a:t>
            </a:r>
          </a:p>
          <a:p>
            <a:pPr marL="171450" indent="-171450">
              <a:buFont typeface="Arial" panose="020B0604020202020204" pitchFamily="34" charset="0"/>
              <a:buChar char="•"/>
            </a:pPr>
            <a:r>
              <a:rPr lang="en-US" dirty="0"/>
              <a:t>This process along with each of the steps will be explained in more detail in the next set of slides. </a:t>
            </a:r>
          </a:p>
        </p:txBody>
      </p:sp>
    </p:spTree>
    <p:extLst>
      <p:ext uri="{BB962C8B-B14F-4D97-AF65-F5344CB8AC3E}">
        <p14:creationId xmlns:p14="http://schemas.microsoft.com/office/powerpoint/2010/main" val="9001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first step is to define the results the project aims to achieve.  This includes the project’s objective and the development of the theory of change in the form of a results framework.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In this process, projects define the “if-then” relationship between activities, results and ultimately the project objectives.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Note that throughout this course the word “results” is used an umbrella term that encompasses objectives, outcomes, sub outcomes and even outputs of the project. </a:t>
            </a:r>
          </a:p>
        </p:txBody>
      </p:sp>
    </p:spTree>
    <p:extLst>
      <p:ext uri="{BB962C8B-B14F-4D97-AF65-F5344CB8AC3E}">
        <p14:creationId xmlns:p14="http://schemas.microsoft.com/office/powerpoint/2010/main" val="29307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designing a project’s theory of change, the first step is typically the identification of the project’s highest level result, its project objective.</a:t>
            </a:r>
          </a:p>
          <a:p>
            <a:endParaRPr lang="en-US" dirty="0"/>
          </a:p>
          <a:p>
            <a:r>
              <a:rPr lang="en-US" dirty="0"/>
              <a:t>Once this project objective agreed upon, the next step is to identify the set of outcomes that need to be achieved. </a:t>
            </a:r>
          </a:p>
          <a:p>
            <a:r>
              <a:rPr lang="en-US" dirty="0"/>
              <a:t>In this example, two outcomes need to be achieved. </a:t>
            </a:r>
          </a:p>
          <a:p>
            <a:endParaRPr lang="en-US" dirty="0"/>
          </a:p>
          <a:p>
            <a:r>
              <a:rPr lang="en-US" dirty="0"/>
              <a:t>For each outcomes,  we see that they are supported by sub outcomes.  The activities the project implements are then aligned to results in the framework, typically the lowest level of results.</a:t>
            </a:r>
          </a:p>
          <a:p>
            <a:endParaRPr lang="en-US" dirty="0"/>
          </a:p>
          <a:p>
            <a:r>
              <a:rPr lang="en-US" dirty="0"/>
              <a:t>There are two ways to read a results framework from bottom up and from top down.</a:t>
            </a:r>
          </a:p>
          <a:p>
            <a:endParaRPr lang="en-US" dirty="0"/>
          </a:p>
          <a:p>
            <a:r>
              <a:rPr lang="en-US" dirty="0"/>
              <a:t>If reading from the bottom up, you ask yourself “Why?”  For example, why are the </a:t>
            </a:r>
            <a:r>
              <a:rPr lang="en-US" dirty="0" err="1"/>
              <a:t>suboutcomes</a:t>
            </a:r>
            <a:r>
              <a:rPr lang="en-US" dirty="0"/>
              <a:t> important?  Because they are necessary to achieve the higher level outcomes.   </a:t>
            </a:r>
          </a:p>
          <a:p>
            <a:br>
              <a:rPr lang="en-US" dirty="0"/>
            </a:br>
            <a:r>
              <a:rPr lang="en-US" dirty="0"/>
              <a:t>Why are the outcomes important to achieve?  Because without them the Project Objective will not be achieved.</a:t>
            </a:r>
          </a:p>
          <a:p>
            <a:endParaRPr lang="en-US" dirty="0"/>
          </a:p>
          <a:p>
            <a:r>
              <a:rPr lang="en-US" dirty="0"/>
              <a:t>If reading a results framework from the top down, you ask yourself “How?”  Typically, when designing a results framework, you begin with the Project Objective and ask “How will we achieve it?” What results or outcomes are necessary?</a:t>
            </a:r>
          </a:p>
          <a:p>
            <a:r>
              <a:rPr lang="en-US" dirty="0"/>
              <a:t>Continuing down the framework you ask how each of the Outcomes will be achieved. </a:t>
            </a:r>
          </a:p>
          <a:p>
            <a:endParaRPr lang="en-US" dirty="0"/>
          </a:p>
          <a:p>
            <a:r>
              <a:rPr lang="en-US" dirty="0"/>
              <a:t>Lastly it is important to note that all results at a level, are deemed to be both necessary and sufficient for achieving results at the next level up in the framework. </a:t>
            </a:r>
          </a:p>
          <a:p>
            <a:br>
              <a:rPr lang="en-US" dirty="0"/>
            </a:br>
            <a:r>
              <a:rPr lang="en-US" dirty="0"/>
              <a:t>We will go into greater depth on the development of results frameworks in the second course in this M&amp;E Concepts series. </a:t>
            </a:r>
          </a:p>
          <a:p>
            <a:endParaRPr lang="en-US" dirty="0"/>
          </a:p>
          <a:p>
            <a:endParaRPr lang="en-US" dirty="0"/>
          </a:p>
        </p:txBody>
      </p:sp>
    </p:spTree>
    <p:extLst>
      <p:ext uri="{BB962C8B-B14F-4D97-AF65-F5344CB8AC3E}">
        <p14:creationId xmlns:p14="http://schemas.microsoft.com/office/powerpoint/2010/main" val="35023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2 is developing the performance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Performance indicators are used to monitor progress and signal whether the project’s results are being achieved.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 few examples of indicators are: </a:t>
            </a:r>
          </a:p>
          <a:p>
            <a:pPr marL="628650" lvl="1" indent="-342900">
              <a:spcBef>
                <a:spcPts val="600"/>
              </a:spcBef>
              <a:defRPr/>
            </a:pPr>
            <a:r>
              <a:rPr lang="en-US" sz="1200" dirty="0"/>
              <a:t>Number of people trained </a:t>
            </a:r>
          </a:p>
          <a:p>
            <a:pPr marL="628650" lvl="1" indent="-342900">
              <a:spcBef>
                <a:spcPts val="600"/>
              </a:spcBef>
              <a:defRPr/>
            </a:pPr>
            <a:r>
              <a:rPr lang="en-US" sz="1200" dirty="0"/>
              <a:t>Percentage of children in child labor</a:t>
            </a:r>
          </a:p>
          <a:p>
            <a:pPr marL="628650" lvl="1" indent="-342900">
              <a:spcBef>
                <a:spcPts val="600"/>
              </a:spcBef>
              <a:defRPr/>
            </a:pPr>
            <a:r>
              <a:rPr lang="en-US" sz="1200" dirty="0"/>
              <a:t>Number of adolescent youth employed in decent work.</a:t>
            </a:r>
          </a:p>
          <a:p>
            <a:pPr marL="628650" lvl="1" indent="-342900">
              <a:spcBef>
                <a:spcPts val="600"/>
              </a:spcBef>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Developing high quality indicators is critically important to ensure reliable data can consistently be collected when needed. DOL uses four criteria to help guide the development of a good indicators. High quality indicators are: </a:t>
            </a: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Direct measures of the result</a:t>
            </a: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Objective, such that it is unambiguous what will be measured</a:t>
            </a: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Adequate – collectively the indicators for each result should provide enough information to asses performance and providing required reporting to ILA.</a:t>
            </a: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Practical– grantees must be able to collect data consistently and reliably over the life of the project.  </a:t>
            </a:r>
          </a:p>
          <a:p>
            <a:pPr marL="1828800" lvl="3" indent="-457200" eaLnBrk="1" hangingPunct="1">
              <a:buFont typeface="Wingdings" panose="05000000000000000000" pitchFamily="2" charset="2"/>
              <a:buChar char="ü"/>
            </a:pPr>
            <a:endParaRPr lang="en-US" altLang="en-US" sz="1200" dirty="0">
              <a:solidFill>
                <a:srgbClr val="000000"/>
              </a:solidFill>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Each of these criteria will be further explained in the third course which focuses on developing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addition to these criteria, another common set of criteria that may be used by grantees are SMART or SMARTER. These use similar principles. </a:t>
            </a:r>
            <a:br>
              <a:rPr lang="en-US" sz="1200" baseline="0" dirty="0"/>
            </a:br>
            <a:r>
              <a:rPr lang="en-US" sz="1200" baseline="0" dirty="0"/>
              <a:t>Indicators must be </a:t>
            </a:r>
            <a:r>
              <a:rPr lang="en-US" sz="1200" b="1" dirty="0"/>
              <a:t>S</a:t>
            </a:r>
            <a:r>
              <a:rPr lang="en-US" sz="1200" dirty="0"/>
              <a:t>pecific, </a:t>
            </a:r>
            <a:r>
              <a:rPr lang="en-US" sz="1200" b="1" dirty="0"/>
              <a:t>M</a:t>
            </a:r>
            <a:r>
              <a:rPr lang="en-US" sz="1200" dirty="0"/>
              <a:t>easurable, </a:t>
            </a:r>
            <a:r>
              <a:rPr lang="en-US" sz="1200" b="1" dirty="0"/>
              <a:t>A</a:t>
            </a:r>
            <a:r>
              <a:rPr lang="en-US" sz="1200" dirty="0"/>
              <a:t>ttainable, </a:t>
            </a:r>
            <a:r>
              <a:rPr lang="en-US" sz="1200" b="1" dirty="0"/>
              <a:t>R</a:t>
            </a:r>
            <a:r>
              <a:rPr lang="en-US" sz="1200" dirty="0"/>
              <a:t>easonable, </a:t>
            </a:r>
            <a:r>
              <a:rPr lang="en-US" sz="1200" b="1" dirty="0"/>
              <a:t>T</a:t>
            </a:r>
            <a:r>
              <a:rPr lang="en-US" sz="1200" dirty="0"/>
              <a:t>ime-bound, </a:t>
            </a:r>
            <a:r>
              <a:rPr lang="en-US" sz="1200" b="1" dirty="0"/>
              <a:t>E</a:t>
            </a:r>
            <a:r>
              <a:rPr lang="en-US" sz="1200" dirty="0"/>
              <a:t>valuated and </a:t>
            </a:r>
            <a:r>
              <a:rPr lang="en-US" sz="1200" b="1" dirty="0"/>
              <a:t>R</a:t>
            </a:r>
            <a:r>
              <a:rPr lang="en-US" sz="1200" dirty="0"/>
              <a:t>eviewed.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endParaRPr lang="en-US" dirty="0"/>
          </a:p>
        </p:txBody>
      </p:sp>
    </p:spTree>
    <p:extLst>
      <p:ext uri="{BB962C8B-B14F-4D97-AF65-F5344CB8AC3E}">
        <p14:creationId xmlns:p14="http://schemas.microsoft.com/office/powerpoint/2010/main" val="410085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During this second step indicators are developed for each of the results in the results framework at each level to directly measure the result. </a:t>
            </a:r>
          </a:p>
          <a:p>
            <a:pPr marL="171450" indent="-171450">
              <a:buFont typeface="Arial" panose="020B0604020202020204" pitchFamily="34" charset="0"/>
              <a:buChar char="•"/>
            </a:pPr>
            <a:r>
              <a:rPr lang="en-US" dirty="0"/>
              <a:t>Often times, and especially for higher-level more complex results, it requires more than one indicator to fully measure the result.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7040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Step 3 is to develop the Performance Monitoring Plan, also referred to as the PMP.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The PMP </a:t>
            </a:r>
            <a:r>
              <a:rPr lang="en-US" altLang="en-US" baseline="0" dirty="0">
                <a:solidFill>
                  <a:srgbClr val="000000"/>
                </a:solidFill>
                <a:ea typeface="ＭＳ Ｐゴシック" pitchFamily="34" charset="-128"/>
              </a:rPr>
              <a:t>is a</a:t>
            </a:r>
            <a:r>
              <a:rPr lang="en-US" dirty="0">
                <a:solidFill>
                  <a:srgbClr val="000000"/>
                </a:solidFill>
                <a:ea typeface="ＭＳ Ｐゴシック" pitchFamily="34" charset="-128"/>
              </a:rPr>
              <a:t> tool </a:t>
            </a:r>
            <a:r>
              <a:rPr lang="en-US" b="0" i="0" dirty="0">
                <a:solidFill>
                  <a:srgbClr val="000000"/>
                </a:solidFill>
                <a:ea typeface="ＭＳ Ｐゴシック" panose="020B0600070205080204" pitchFamily="34" charset="-128"/>
              </a:rPr>
              <a:t>to help plan, organize and manage the </a:t>
            </a:r>
            <a:r>
              <a:rPr lang="en-US" dirty="0">
                <a:solidFill>
                  <a:srgbClr val="000000"/>
                </a:solidFill>
                <a:ea typeface="ＭＳ Ｐゴシック" panose="020B0600070205080204" pitchFamily="34" charset="-128"/>
              </a:rPr>
              <a:t>process of collecting, analyzing and reporting data throughout the life of a project. </a:t>
            </a:r>
            <a:endParaRPr lang="en-US" altLang="en-US" baseline="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The PMP helps ensure comparable data is collected overtime by describing important details of how data is collected and analyzed.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All the details in the Performance monitoring plan should be explicit and clearly stated so someone that may need to use it can pick it up and use it (in case of staff turnover or for use by a third-party evaluator).</a:t>
            </a:r>
          </a:p>
          <a:p>
            <a:pPr marL="171450" indent="-171450">
              <a:buFont typeface="Arial" panose="020B0604020202020204" pitchFamily="34" charset="0"/>
              <a:buChar char="•"/>
            </a:pPr>
            <a:r>
              <a:rPr lang="en-US" altLang="en-US" dirty="0">
                <a:ea typeface="ＭＳ Ｐゴシック" pitchFamily="34" charset="-128"/>
              </a:rPr>
              <a:t>The </a:t>
            </a:r>
            <a:r>
              <a:rPr lang="en-US" altLang="en-US" baseline="0" dirty="0">
                <a:ea typeface="ＭＳ Ｐゴシック" pitchFamily="34" charset="-128"/>
              </a:rPr>
              <a:t>Performance monitoring plan</a:t>
            </a:r>
            <a:r>
              <a:rPr lang="en-US" altLang="en-US" dirty="0">
                <a:ea typeface="ＭＳ Ｐゴシック" pitchFamily="34" charset="-128"/>
              </a:rPr>
              <a:t> lays out details for each indicator including: </a:t>
            </a:r>
          </a:p>
          <a:p>
            <a:pPr marL="742950" lvl="1" indent="-285750">
              <a:buFont typeface="Wingdings" panose="05000000000000000000" pitchFamily="2" charset="2"/>
              <a:buChar char="ü"/>
            </a:pPr>
            <a:r>
              <a:rPr lang="en-US" dirty="0"/>
              <a:t>Definition of key terms and words in the indicator that could be confusing.</a:t>
            </a:r>
          </a:p>
          <a:p>
            <a:pPr marL="742950" lvl="1" indent="-285750">
              <a:buFont typeface="Wingdings" panose="05000000000000000000" pitchFamily="2" charset="2"/>
              <a:buChar char="ü"/>
            </a:pPr>
            <a:r>
              <a:rPr lang="en-US" dirty="0"/>
              <a:t>Numerator/denominator, if applicable.</a:t>
            </a:r>
          </a:p>
          <a:p>
            <a:pPr marL="742950" lvl="1" indent="-285750">
              <a:buFont typeface="Wingdings" panose="05000000000000000000" pitchFamily="2" charset="2"/>
              <a:buChar char="ü"/>
            </a:pPr>
            <a:r>
              <a:rPr lang="en-US" dirty="0"/>
              <a:t>Unit of Measure.</a:t>
            </a:r>
          </a:p>
          <a:p>
            <a:pPr marL="742950" lvl="1" indent="-285750">
              <a:buFont typeface="Wingdings" panose="05000000000000000000" pitchFamily="2" charset="2"/>
              <a:buChar char="ü"/>
            </a:pPr>
            <a:r>
              <a:rPr lang="en-US" dirty="0"/>
              <a:t>Indicator Disaggregation, if applicable</a:t>
            </a:r>
          </a:p>
          <a:p>
            <a:pPr marL="742950" lvl="1" indent="-285750">
              <a:buFont typeface="Wingdings" panose="05000000000000000000" pitchFamily="2" charset="2"/>
              <a:buChar char="ü"/>
            </a:pPr>
            <a:r>
              <a:rPr lang="en-US" dirty="0"/>
              <a:t>Data Collection Instruments.</a:t>
            </a:r>
          </a:p>
          <a:p>
            <a:pPr marL="742950" lvl="1" indent="-285750">
              <a:buFont typeface="Wingdings" panose="05000000000000000000" pitchFamily="2" charset="2"/>
              <a:buChar char="ü"/>
            </a:pPr>
            <a:r>
              <a:rPr lang="en-US" dirty="0"/>
              <a:t>Frequency of collection and reporting and percentage of collected data to be verified.</a:t>
            </a:r>
          </a:p>
          <a:p>
            <a:pPr marL="742950" lvl="1" indent="-285750">
              <a:buFont typeface="Wingdings" panose="05000000000000000000" pitchFamily="2" charset="2"/>
              <a:buChar char="ü"/>
            </a:pPr>
            <a:r>
              <a:rPr lang="en-US" dirty="0"/>
              <a:t>Positions responsible for collecting and assessing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ea typeface="ＭＳ Ｐゴシック" pitchFamily="34" charset="-128"/>
            </a:endParaRPr>
          </a:p>
          <a:p>
            <a:endParaRPr lang="en-US" altLang="en-US" dirty="0">
              <a:ea typeface="ＭＳ Ｐゴシック" pitchFamily="34"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5B14467-E912-462E-9B39-BD561AF0F500}" type="slidenum">
              <a:rPr lang="en-US" altLang="en-US" smtClean="0"/>
              <a:pPr eaLnBrk="1" hangingPunct="1">
                <a:spcBef>
                  <a:spcPct val="0"/>
                </a:spcBef>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This is an example of a PMP that shows the different types of information that are included to ensure data for each of the project’s performance indicators is collected in a uniform and consistent manner over the life of the project.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During the third course we will discuss the PMP in more detail and explain all the key elements. </a:t>
            </a:r>
          </a:p>
          <a:p>
            <a:endParaRPr lang="en-US" altLang="en-US" dirty="0">
              <a:ea typeface="ＭＳ Ｐゴシック" pitchFamily="34"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494606C-D6CE-4DCB-9899-F936A356BB11}" type="slidenum">
              <a:rPr lang="en-US" altLang="en-US" smtClean="0"/>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Step 4 if the data collection stage. </a:t>
            </a:r>
          </a:p>
          <a:p>
            <a:pPr marL="171450" indent="-171450">
              <a:buFont typeface="Arial" panose="020B0604020202020204" pitchFamily="34" charset="0"/>
              <a:buChar char="•"/>
            </a:pPr>
            <a:r>
              <a:rPr lang="en-US" altLang="en-US" dirty="0">
                <a:ea typeface="ＭＳ Ｐゴシック" pitchFamily="34" charset="-128"/>
              </a:rPr>
              <a:t>Data should be collected regularly for each indicator, based on the timing laid out in the </a:t>
            </a:r>
            <a:r>
              <a:rPr lang="en-US" altLang="en-US" baseline="0" dirty="0">
                <a:ea typeface="ＭＳ Ｐゴシック" pitchFamily="34" charset="-128"/>
              </a:rPr>
              <a:t>Performance monitoring plan</a:t>
            </a:r>
            <a:r>
              <a:rPr lang="en-US" altLang="en-US" dirty="0">
                <a:ea typeface="ＭＳ Ｐゴシック" pitchFamily="34" charset="-128"/>
              </a:rPr>
              <a:t>. </a:t>
            </a:r>
          </a:p>
          <a:p>
            <a:pPr marL="171450" indent="-171450">
              <a:buFont typeface="Arial" panose="020B0604020202020204" pitchFamily="34" charset="0"/>
              <a:buChar char="•"/>
            </a:pPr>
            <a:r>
              <a:rPr lang="en-US" altLang="en-US" dirty="0">
                <a:ea typeface="ＭＳ Ｐゴシック" pitchFamily="34" charset="-128"/>
              </a:rPr>
              <a:t>Primary data can be collected through project surveys, key information interviews, focus groups, intake forms or other project documents. </a:t>
            </a:r>
          </a:p>
          <a:p>
            <a:pPr marL="171450" indent="-171450">
              <a:buFont typeface="Arial" panose="020B0604020202020204" pitchFamily="34" charset="0"/>
              <a:buChar char="•"/>
            </a:pPr>
            <a:r>
              <a:rPr lang="en-US" altLang="en-US" dirty="0">
                <a:ea typeface="ＭＳ Ｐゴシック" pitchFamily="34" charset="-128"/>
              </a:rPr>
              <a:t>In addition to primary data, the project can also rely on available secondary data to inform indicators. This could be data collected by other organizations or the government, including labor statistics. </a:t>
            </a:r>
          </a:p>
          <a:p>
            <a:pPr marL="171450" indent="-171450">
              <a:buFont typeface="Arial" panose="020B0604020202020204" pitchFamily="34" charset="0"/>
              <a:buChar char="•"/>
            </a:pPr>
            <a:r>
              <a:rPr lang="en-US" altLang="en-US" dirty="0">
                <a:ea typeface="ＭＳ Ｐゴシック" pitchFamily="34" charset="-128"/>
              </a:rPr>
              <a:t>Data collection should be planned based on what is needed to inform the indicators. Only data that is needed should be collected.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tx1"/>
                </a:solidFill>
                <a:latin typeface="Tahoma" pitchFamily="34" charset="0"/>
                <a:cs typeface="Times New Roman" pitchFamily="18" charset="0"/>
              </a:rPr>
              <a:t>For ILAB, data is reported in the </a:t>
            </a:r>
            <a:r>
              <a:rPr lang="en-US" altLang="en-US" dirty="0">
                <a:ea typeface="ＭＳ Ｐゴシック" pitchFamily="34" charset="-128"/>
              </a:rPr>
              <a:t>Technical Progress Report</a:t>
            </a:r>
            <a:r>
              <a:rPr lang="en-US" altLang="en-US" sz="1200" b="0" dirty="0">
                <a:solidFill>
                  <a:schemeClr val="tx1"/>
                </a:solidFill>
                <a:latin typeface="Tahoma" pitchFamily="34" charset="0"/>
                <a:cs typeface="Times New Roman" pitchFamily="18" charset="0"/>
              </a:rPr>
              <a:t> and Annex A, the Data Reporting Form. </a:t>
            </a:r>
            <a:endParaRPr lang="en-US" altLang="en-US"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ＭＳ Ｐゴシック" pitchFamily="34" charset="-128"/>
              </a:rPr>
              <a:t>Process for data collection will be discussed in more detail during course 4 - </a:t>
            </a:r>
            <a:r>
              <a:rPr lang="en-US" sz="1200" dirty="0">
                <a:effectLst/>
                <a:ea typeface="Calibri" panose="020F0502020204030204" pitchFamily="34" charset="0"/>
              </a:rPr>
              <a:t>Developing Data </a:t>
            </a:r>
            <a:r>
              <a:rPr lang="en-US" sz="1200" dirty="0">
                <a:ea typeface="Calibri" panose="020F0502020204030204" pitchFamily="34" charset="0"/>
              </a:rPr>
              <a:t>C</a:t>
            </a:r>
            <a:r>
              <a:rPr lang="en-US" sz="1200" dirty="0">
                <a:effectLst/>
                <a:ea typeface="Calibri" panose="020F0502020204030204" pitchFamily="34" charset="0"/>
              </a:rPr>
              <a:t>ollection </a:t>
            </a:r>
            <a:r>
              <a:rPr lang="en-US" sz="1200" dirty="0">
                <a:ea typeface="Calibri" panose="020F0502020204030204" pitchFamily="34" charset="0"/>
              </a:rPr>
              <a:t>T</a:t>
            </a:r>
            <a:r>
              <a:rPr lang="en-US" sz="1200" dirty="0">
                <a:effectLst/>
                <a:ea typeface="Calibri" panose="020F0502020204030204" pitchFamily="34" charset="0"/>
              </a:rPr>
              <a:t>ools.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ea typeface="Calibri" panose="020F0502020204030204" pitchFamily="34" charset="0"/>
            </a:endParaRPr>
          </a:p>
          <a:p>
            <a:pPr marL="171450" indent="-171450">
              <a:buFont typeface="Arial" panose="020B0604020202020204" pitchFamily="34" charset="0"/>
              <a:buChar char="•"/>
            </a:pPr>
            <a:endParaRPr lang="en-US" altLang="en-US" dirty="0">
              <a:ea typeface="ＭＳ Ｐゴシック" pitchFamily="34"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71EF47E-508E-458F-B406-C6817654CAFE}" type="slidenum">
              <a:rPr lang="en-US" altLang="en-US" smtClean="0"/>
              <a:pPr eaLnBrk="1" hangingPunct="1">
                <a:spcBef>
                  <a:spcPct val="0"/>
                </a:spcBef>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first of six courses in the M&amp;E Concepts training series for grantees offered by DOL’s Bureau of International Labor Affairs or ILAB. These courses are designed to improve understanding of the key monitoring and evaluation (M&amp;E) concepts, tools and procedures that organizations are expected to use when managing an ILAB-funded project aimed at addressing child labor, forced labor and human trafficking. </a:t>
            </a:r>
          </a:p>
          <a:p>
            <a:pPr marL="171450" indent="-171450">
              <a:buFont typeface="Arial" panose="020B0604020202020204" pitchFamily="34" charset="0"/>
              <a:buChar char="•"/>
            </a:pPr>
            <a:r>
              <a:rPr lang="en-US" dirty="0"/>
              <a:t>This first course in the series provides an introduction to results-based management, the foundation for effective monitoring and evaluation.</a:t>
            </a:r>
          </a:p>
          <a:p>
            <a:pPr marL="171450" indent="-171450">
              <a:buFont typeface="Arial" panose="020B0604020202020204" pitchFamily="34" charset="0"/>
              <a:buChar char="•"/>
            </a:pPr>
            <a:r>
              <a:rPr lang="en-US" dirty="0"/>
              <a:t>Other courses in the M&amp;E Concepts series will cover: </a:t>
            </a: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Designing results frameworks,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Designing and defining performance indicators,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Developing data collection tools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Setting baseline values and indicator targets</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Using data for project improvement.</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Step 5 is the analysis of indicator data to help the project understand progress and assess performance.</a:t>
            </a:r>
          </a:p>
          <a:p>
            <a:pPr marL="171450" indent="-171450">
              <a:buFont typeface="Arial" panose="020B0604020202020204" pitchFamily="34" charset="0"/>
              <a:buChar char="•"/>
            </a:pPr>
            <a:r>
              <a:rPr lang="en-US" altLang="en-US" dirty="0">
                <a:ea typeface="ＭＳ Ｐゴシック" pitchFamily="34" charset="-128"/>
              </a:rPr>
              <a:t>The analysis helps to answer the 3 questions: </a:t>
            </a:r>
          </a:p>
          <a:p>
            <a:pPr marL="628650" lvl="1" indent="-171450" eaLnBrk="1" hangingPunct="1">
              <a:buFont typeface="Arial" panose="020B0604020202020204" pitchFamily="34" charset="0"/>
              <a:buChar char="•"/>
            </a:pPr>
            <a:r>
              <a:rPr lang="en-US" altLang="en-US" sz="1200" dirty="0">
                <a:solidFill>
                  <a:srgbClr val="000000"/>
                </a:solidFill>
                <a:ea typeface="ＭＳ Ｐゴシック" pitchFamily="34" charset="-128"/>
              </a:rPr>
              <a:t>What is the level of performance?</a:t>
            </a:r>
          </a:p>
          <a:p>
            <a:pPr marL="628650" lvl="1" indent="-171450" eaLnBrk="1" hangingPunct="1">
              <a:buFont typeface="Arial" panose="020B0604020202020204" pitchFamily="34" charset="0"/>
              <a:buChar char="•"/>
            </a:pPr>
            <a:r>
              <a:rPr lang="en-US" altLang="en-US" sz="1200" dirty="0">
                <a:solidFill>
                  <a:srgbClr val="000000"/>
                </a:solidFill>
                <a:ea typeface="ＭＳ Ｐゴシック" pitchFamily="34" charset="-128"/>
              </a:rPr>
              <a:t>How does performance compare to expectations?</a:t>
            </a:r>
          </a:p>
          <a:p>
            <a:pPr marL="628650" lvl="1" indent="-171450" eaLnBrk="1" hangingPunct="1">
              <a:buFont typeface="Arial" panose="020B0604020202020204" pitchFamily="34" charset="0"/>
              <a:buChar char="•"/>
            </a:pPr>
            <a:r>
              <a:rPr lang="en-US" altLang="en-US" sz="1200" dirty="0">
                <a:solidFill>
                  <a:srgbClr val="000000"/>
                </a:solidFill>
                <a:ea typeface="ＭＳ Ｐゴシック" pitchFamily="34" charset="-128"/>
              </a:rPr>
              <a:t>Why is performance above or below expectations?</a:t>
            </a:r>
          </a:p>
          <a:p>
            <a:pPr marL="171450" indent="-171450">
              <a:buFont typeface="Arial" panose="020B0604020202020204" pitchFamily="34" charset="0"/>
              <a:buChar char="•"/>
            </a:pPr>
            <a:r>
              <a:rPr lang="en-US" altLang="en-US" dirty="0">
                <a:ea typeface="ＭＳ Ｐゴシック" pitchFamily="34" charset="-128"/>
              </a:rPr>
              <a:t>The analysis should be done regularly.</a:t>
            </a:r>
          </a:p>
          <a:p>
            <a:pPr marL="171450" indent="-171450">
              <a:buFont typeface="Arial" panose="020B0604020202020204" pitchFamily="34" charset="0"/>
              <a:buChar char="•"/>
            </a:pPr>
            <a:r>
              <a:rPr lang="en-US" altLang="en-US" dirty="0">
                <a:ea typeface="ＭＳ Ｐゴシック" pitchFamily="34" charset="-128"/>
              </a:rPr>
              <a:t>Analysis can be done for a particular indicator or a set of indicators for an individual result.  In the slide we see a table with two indicators for a result that can be analyzed against the baseline data and targets</a:t>
            </a:r>
          </a:p>
          <a:p>
            <a:pPr marL="171450" indent="-171450">
              <a:buFont typeface="Arial" panose="020B0604020202020204" pitchFamily="34" charset="0"/>
              <a:buChar char="•"/>
            </a:pPr>
            <a:r>
              <a:rPr lang="en-US" altLang="en-US" dirty="0">
                <a:ea typeface="ＭＳ Ｐゴシック" pitchFamily="34" charset="-128"/>
              </a:rPr>
              <a:t>Some projects find it helpful to visualize their data to explore trends and communicate performance in their reports. </a:t>
            </a:r>
          </a:p>
          <a:p>
            <a:pPr marL="171450" indent="-171450">
              <a:buFont typeface="Arial" panose="020B0604020202020204" pitchFamily="34" charset="0"/>
              <a:buChar char="•"/>
            </a:pPr>
            <a:r>
              <a:rPr lang="en-US" altLang="en-US" dirty="0">
                <a:ea typeface="ＭＳ Ｐゴシック" pitchFamily="34" charset="-128"/>
              </a:rPr>
              <a:t>The slide includes an illustrative example of a line graph that plots performance against the baseline and targets over three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ＭＳ Ｐゴシック" pitchFamily="34" charset="-128"/>
              </a:rPr>
              <a:t>We will further explore the use of baseline and targets in course </a:t>
            </a:r>
            <a:r>
              <a:rPr lang="en-US" sz="1200" dirty="0"/>
              <a:t>5, </a:t>
            </a:r>
            <a:r>
              <a:rPr lang="en-US" sz="1200" dirty="0">
                <a:effectLst/>
                <a:ea typeface="Calibri" panose="020F0502020204030204" pitchFamily="34" charset="0"/>
              </a:rPr>
              <a:t>Setting Baseline </a:t>
            </a:r>
            <a:r>
              <a:rPr lang="en-US" sz="1200" dirty="0">
                <a:ea typeface="Calibri" panose="020F0502020204030204" pitchFamily="34" charset="0"/>
              </a:rPr>
              <a:t>V</a:t>
            </a:r>
            <a:r>
              <a:rPr lang="en-US" sz="1200" dirty="0">
                <a:effectLst/>
                <a:ea typeface="Calibri" panose="020F0502020204030204" pitchFamily="34" charset="0"/>
              </a:rPr>
              <a:t>alues and Indicator </a:t>
            </a:r>
            <a:r>
              <a:rPr lang="en-US" sz="1200" dirty="0">
                <a:ea typeface="Calibri" panose="020F0502020204030204" pitchFamily="34" charset="0"/>
              </a:rPr>
              <a:t>T</a:t>
            </a:r>
            <a:r>
              <a:rPr lang="en-US" sz="1200" dirty="0">
                <a:effectLst/>
                <a:ea typeface="Calibri" panose="020F0502020204030204" pitchFamily="34" charset="0"/>
              </a:rPr>
              <a:t>argets.</a:t>
            </a:r>
          </a:p>
          <a:p>
            <a:pPr marL="171450" indent="-171450">
              <a:buFont typeface="Arial" panose="020B0604020202020204" pitchFamily="34" charset="0"/>
              <a:buChar char="•"/>
            </a:pPr>
            <a:endParaRPr lang="en-US" altLang="en-US" dirty="0">
              <a:ea typeface="ＭＳ Ｐゴシック" pitchFamily="34"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68D379A-1CBA-4A82-B3A1-FB2ED44915A9}" type="slidenum">
              <a:rPr lang="en-US" altLang="en-US" smtClean="0"/>
              <a:pPr eaLnBrk="1" hangingPunct="1">
                <a:spcBef>
                  <a:spcPct val="0"/>
                </a:spcBef>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eaLnBrk="1" hangingPunct="1">
              <a:spcBef>
                <a:spcPct val="0"/>
              </a:spcBef>
              <a:buSzTx/>
              <a:buFont typeface="Arial" panose="020B0604020202020204" pitchFamily="34" charset="0"/>
              <a:buChar char="•"/>
            </a:pPr>
            <a:r>
              <a:rPr lang="en-US" sz="1200" dirty="0"/>
              <a:t>The final step of the RBM system is </a:t>
            </a:r>
            <a:r>
              <a:rPr lang="en-US" sz="1200" b="0" dirty="0">
                <a:solidFill>
                  <a:schemeClr val="tx1"/>
                </a:solidFill>
                <a:latin typeface="Tahoma" pitchFamily="34" charset="0"/>
                <a:cs typeface="Times New Roman" pitchFamily="18" charset="0"/>
              </a:rPr>
              <a:t>u</a:t>
            </a:r>
            <a:r>
              <a:rPr lang="en-US" altLang="en-US" sz="1200" b="0" dirty="0">
                <a:solidFill>
                  <a:schemeClr val="tx1"/>
                </a:solidFill>
                <a:latin typeface="Tahoma" pitchFamily="34" charset="0"/>
                <a:cs typeface="Times New Roman" pitchFamily="18" charset="0"/>
              </a:rPr>
              <a:t>sing analysis to inform Management decisions.</a:t>
            </a:r>
          </a:p>
          <a:p>
            <a:pPr marL="171450" indent="-171450" algn="l" eaLnBrk="1" hangingPunct="1">
              <a:spcBef>
                <a:spcPct val="0"/>
              </a:spcBef>
              <a:buSzTx/>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This is one of the most important steps of the process. </a:t>
            </a:r>
          </a:p>
          <a:p>
            <a:pPr marL="171450" indent="-171450" algn="l" eaLnBrk="1" hangingPunct="1">
              <a:spcBef>
                <a:spcPct val="0"/>
              </a:spcBef>
              <a:buSzTx/>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Projects should plan to hold internal review sessions to explore the analysis and discuss progress. If progress is slower than expected or not occurring, this could be a flag that the project needs to change something in their approach or implementation. </a:t>
            </a:r>
          </a:p>
          <a:p>
            <a:pPr marL="171450" indent="-171450" algn="l" eaLnBrk="1" hangingPunct="1">
              <a:spcBef>
                <a:spcPct val="0"/>
              </a:spcBef>
              <a:buSzTx/>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This could also mean other mid-course corrections are needed on specific activities or interventions, resources allocation, or even the strategy or critical assumptions. </a:t>
            </a:r>
          </a:p>
          <a:p>
            <a:pPr marL="171450" indent="-171450" algn="l" eaLnBrk="1" hangingPunct="1">
              <a:spcBef>
                <a:spcPct val="0"/>
              </a:spcBef>
              <a:buSzTx/>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These reviews could also prompt changes to the indicators or data collection processes. </a:t>
            </a:r>
          </a:p>
          <a:p>
            <a:pPr marL="171450" indent="-171450" algn="l" eaLnBrk="1" hangingPunct="1">
              <a:spcBef>
                <a:spcPct val="0"/>
              </a:spcBef>
              <a:buSzTx/>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These review sessions should be held regularly, at least annually or every 6 months. </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 to use data for decision making will be discussed further during course 6, </a:t>
            </a:r>
            <a:r>
              <a:rPr lang="en-US" sz="1200" dirty="0">
                <a:effectLst/>
                <a:ea typeface="Calibri" panose="020F0502020204030204" pitchFamily="34" charset="0"/>
              </a:rPr>
              <a:t>Using Data For </a:t>
            </a:r>
            <a:r>
              <a:rPr lang="en-US" sz="1200" dirty="0">
                <a:ea typeface="Calibri" panose="020F0502020204030204" pitchFamily="34" charset="0"/>
              </a:rPr>
              <a:t>P</a:t>
            </a:r>
            <a:r>
              <a:rPr lang="en-US" sz="1200" dirty="0">
                <a:effectLst/>
                <a:ea typeface="Calibri" panose="020F0502020204030204" pitchFamily="34" charset="0"/>
              </a:rPr>
              <a:t>roject </a:t>
            </a:r>
            <a:r>
              <a:rPr lang="en-US" sz="1200" dirty="0">
                <a:ea typeface="Calibri" panose="020F0502020204030204" pitchFamily="34" charset="0"/>
              </a:rPr>
              <a:t>I</a:t>
            </a:r>
            <a:r>
              <a:rPr lang="en-US" sz="1200" dirty="0">
                <a:effectLst/>
                <a:ea typeface="Calibri" panose="020F0502020204030204" pitchFamily="34" charset="0"/>
              </a:rPr>
              <a:t>mprovement.</a:t>
            </a:r>
          </a:p>
          <a:p>
            <a:pPr marL="171450" indent="-171450">
              <a:buFont typeface="Arial" panose="020B0604020202020204" pitchFamily="34" charset="0"/>
              <a:buChar char="•"/>
            </a:pP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a:t>Using a </a:t>
            </a:r>
            <a:r>
              <a:rPr lang="en-US" altLang="en-US" sz="1200" b="0" dirty="0">
                <a:solidFill>
                  <a:schemeClr val="tx1"/>
                </a:solidFill>
                <a:latin typeface="Tahoma" pitchFamily="34" charset="0"/>
                <a:cs typeface="Times New Roman" pitchFamily="18" charset="0"/>
              </a:rPr>
              <a:t>result-based management </a:t>
            </a:r>
            <a:r>
              <a:rPr lang="en-US" altLang="en-US" b="0" dirty="0"/>
              <a:t>system helps the projects to: </a:t>
            </a:r>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a:t>Reflect on progress and validate what is being achieve. It forces the project to take the time to review and reflect on progress while providing a systematic way to validate the progress. </a:t>
            </a:r>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a:t>It also guides projects in updating their approaches and activities based on evidence of what is working and what is not.</a:t>
            </a:r>
            <a:endParaRPr lang="en-US" altLang="en-US" b="1" dirty="0"/>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sz="1200" b="0" dirty="0">
                <a:solidFill>
                  <a:schemeClr val="tx1"/>
                </a:solidFill>
                <a:latin typeface="Tahoma" pitchFamily="34" charset="0"/>
                <a:cs typeface="Times New Roman" pitchFamily="18" charset="0"/>
              </a:rPr>
              <a:t>Lastly, RBM provides the tools to communicate</a:t>
            </a:r>
            <a:r>
              <a:rPr lang="en-US" altLang="en-US" b="0" dirty="0"/>
              <a:t> expectations and progress to stakeholders and partners and streamlines reporting to DOL.</a:t>
            </a:r>
          </a:p>
          <a:p>
            <a:endParaRPr lang="en-US" dirty="0"/>
          </a:p>
        </p:txBody>
      </p:sp>
    </p:spTree>
    <p:extLst>
      <p:ext uri="{BB962C8B-B14F-4D97-AF65-F5344CB8AC3E}">
        <p14:creationId xmlns:p14="http://schemas.microsoft.com/office/powerpoint/2010/main" val="15400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take a few minutes to understand the </a:t>
            </a:r>
            <a:r>
              <a:rPr lang="en-US" sz="1800" dirty="0">
                <a:effectLst/>
                <a:latin typeface="Times New Roman" panose="02020603050405020304" pitchFamily="18" charset="0"/>
                <a:ea typeface="Times New Roman" panose="02020603050405020304" pitchFamily="18" charset="0"/>
              </a:rPr>
              <a:t>Comprehensive Monitoring and Evaluation Plan, also known as the CMEP.</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dirty="0"/>
          </a:p>
        </p:txBody>
      </p:sp>
    </p:spTree>
    <p:extLst>
      <p:ext uri="{BB962C8B-B14F-4D97-AF65-F5344CB8AC3E}">
        <p14:creationId xmlns:p14="http://schemas.microsoft.com/office/powerpoint/2010/main" val="404353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CMEP is a tool grounded in the principles of results-based management.  It integrates the project’s expected results and theory of change with the process of monitoring, evaluating, and reporting.</a:t>
            </a:r>
          </a:p>
          <a:p>
            <a:pPr marL="171450" indent="-171450">
              <a:buFont typeface="Arial" panose="020B0604020202020204" pitchFamily="34" charset="0"/>
              <a:buChar char="•"/>
            </a:pPr>
            <a:r>
              <a:rPr lang="en-US" dirty="0"/>
              <a:t>The development of the CMEP is one component of a project’s start-up activities and is a required deliverable that needs to be drafted and submitted by the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should reflect the project design contained in the technical proposal that was submitted as part of the project’s application.</a:t>
            </a:r>
          </a:p>
          <a:p>
            <a:pPr marL="171450" indent="-171450">
              <a:buFont typeface="Arial" panose="020B0604020202020204" pitchFamily="34" charset="0"/>
              <a:buChar char="•"/>
            </a:pPr>
            <a:r>
              <a:rPr lang="en-US" dirty="0"/>
              <a:t>It promotes a strong link between project monitoring and evaluation activities, including establishing timelines for monitoring and evaluation activities so that they inform and build on one another and provide a full feedback loop for project decision making. </a:t>
            </a:r>
          </a:p>
          <a:p>
            <a:pPr marL="171450" indent="-171450">
              <a:buFont typeface="Arial" panose="020B0604020202020204" pitchFamily="34" charset="0"/>
              <a:buChar char="•"/>
            </a:pPr>
            <a:r>
              <a:rPr lang="en-US" dirty="0"/>
              <a:t>The CMEP helps ensure that grantees, their partners, and DOL are in agreement in terms of the project’s envisioned outcomes and how they will be achieved, measured, and documented.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CMEP is a living document that should be updated as needed. </a:t>
            </a:r>
            <a:r>
              <a:rPr lang="en-US" altLang="en-US" dirty="0">
                <a:ea typeface="ＭＳ Ｐゴシック" panose="020B0600070205080204" pitchFamily="34" charset="-128"/>
              </a:rPr>
              <a:t>Changes to strategies, indicators, targets and schedule may be required during the life of a project but good monitoring helps us know if and when those changes are needed.</a:t>
            </a:r>
            <a:endParaRPr lang="en-US" dirty="0"/>
          </a:p>
          <a:p>
            <a:pPr marL="171450" indent="-171450">
              <a:buFont typeface="Arial" panose="020B0604020202020204" pitchFamily="34" charset="0"/>
              <a:buChar char="•"/>
            </a:pPr>
            <a:r>
              <a:rPr lang="en-US" dirty="0"/>
              <a:t>DOL engages closely with grantee in the development of the CMEP, but the grantee has primary ownership of the development and implementation of the CMEP as well as updates to the CMEP as needed with DOL approval. </a:t>
            </a:r>
          </a:p>
        </p:txBody>
      </p:sp>
    </p:spTree>
    <p:extLst>
      <p:ext uri="{BB962C8B-B14F-4D97-AF65-F5344CB8AC3E}">
        <p14:creationId xmlns:p14="http://schemas.microsoft.com/office/powerpoint/2010/main" val="1025010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CMEP is more than a monitoring and evaluation deliverable that is required by DOL; it is a critical tool for projects to measure and track project progress. The CMEP consists of a series of elements that enable grantees and partners to track and share progress made toward the completion of a project objective and provides evidence of the link between different levels of results, including activities, outputs, and outcomes.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CMEP is an important tool for stimulating discussion among grantee team members, with partners and with DOL about what the project will achieve, how it will achieve its desired results and how it will collect and report on progress.</a:t>
            </a:r>
          </a:p>
          <a:p>
            <a:pPr marL="171450" indent="-171450">
              <a:buFont typeface="Arial" panose="020B0604020202020204" pitchFamily="34" charset="0"/>
              <a:buChar char="•"/>
            </a:pPr>
            <a:r>
              <a:rPr lang="en-US" dirty="0"/>
              <a:t>The development of the CMEP provides an early opportunity for grantees to include stakeholders in project design and start-up, build buy-in for project activities, and enhance ownership of project results by external stakeholders.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CMEP also enables prompt identification of implementation shortcomings and adoption of corrective measures, thereby providing a unique opportunity for learning, adapting and maximizing project resources.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8322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DOL has a template to guide the development and content of the CMEP. The template lays out each of the required CMEP sections and describes what should be included in each.  </a:t>
            </a:r>
          </a:p>
          <a:p>
            <a:pPr marL="171450" indent="-171450">
              <a:buFont typeface="Arial" panose="020B0604020202020204" pitchFamily="34" charset="0"/>
              <a:buChar char="•"/>
            </a:pPr>
            <a:r>
              <a:rPr lang="en-US" sz="1200" dirty="0"/>
              <a:t>Key components of a CMEP include: </a:t>
            </a:r>
          </a:p>
          <a:p>
            <a:pPr marL="742950" lvl="1" indent="-285750">
              <a:buFont typeface="Arial" panose="020B0604020202020204" pitchFamily="34" charset="0"/>
              <a:buChar char="•"/>
              <a:defRPr/>
            </a:pPr>
            <a:r>
              <a:rPr lang="en-US" sz="1200" dirty="0"/>
              <a:t>Results Framework visual representing the theory of change and an accompany a narrative description.</a:t>
            </a:r>
          </a:p>
          <a:p>
            <a:pPr marL="742950" lvl="1" indent="-285750">
              <a:buFont typeface="Arial" panose="020B0604020202020204" pitchFamily="34" charset="0"/>
              <a:buChar char="•"/>
              <a:defRPr/>
            </a:pPr>
            <a:r>
              <a:rPr lang="en-US" sz="1200" dirty="0"/>
              <a:t>Activities Mapping, which shows the linkages between activities the project will carry out and the specific results they support in the framework.</a:t>
            </a:r>
          </a:p>
          <a:p>
            <a:pPr marL="742950" lvl="1" indent="-285750">
              <a:buFont typeface="Arial" panose="020B0604020202020204" pitchFamily="34" charset="0"/>
              <a:buChar char="•"/>
              <a:defRPr/>
            </a:pPr>
            <a:r>
              <a:rPr lang="en-US" sz="1200" dirty="0"/>
              <a:t>Performance Monitoring Plan, which documents how data will be collected and reported by the project.</a:t>
            </a:r>
          </a:p>
          <a:p>
            <a:pPr marL="742950" lvl="1" indent="-285750">
              <a:buFont typeface="Arial" panose="020B0604020202020204" pitchFamily="34" charset="0"/>
              <a:buChar char="•"/>
              <a:defRPr/>
            </a:pPr>
            <a:r>
              <a:rPr lang="en-US" sz="1200" dirty="0"/>
              <a:t>Planned Evaluations and Studies.</a:t>
            </a:r>
          </a:p>
          <a:p>
            <a:pPr marL="742950" lvl="1" indent="-285750">
              <a:buFont typeface="Arial" panose="020B0604020202020204" pitchFamily="34" charset="0"/>
              <a:buChar char="•"/>
              <a:defRPr/>
            </a:pPr>
            <a:r>
              <a:rPr lang="en-US" sz="1200" dirty="0"/>
              <a:t>Implementation and Management of CMEP, including key M&amp;E roles and responsibilities of the project staff.</a:t>
            </a:r>
          </a:p>
          <a:p>
            <a:pPr marL="742950" lvl="1" indent="-285750">
              <a:buFont typeface="Arial" panose="020B0604020202020204" pitchFamily="34" charset="0"/>
              <a:buChar char="•"/>
              <a:defRPr/>
            </a:pPr>
            <a:r>
              <a:rPr lang="en-US" sz="1200" dirty="0"/>
              <a:t>Data Analysis Plan.</a:t>
            </a:r>
          </a:p>
          <a:p>
            <a:pPr marL="742950" lvl="1" indent="-285750">
              <a:buFont typeface="Arial" panose="020B0604020202020204" pitchFamily="34" charset="0"/>
              <a:buChar char="•"/>
              <a:defRPr/>
            </a:pPr>
            <a:r>
              <a:rPr lang="en-US" sz="1200" dirty="0"/>
              <a:t>Project-level Child Labor and Forced Labor definitions.</a:t>
            </a:r>
          </a:p>
          <a:p>
            <a:pPr marL="742950" lvl="1" indent="-285750">
              <a:buFont typeface="Arial" panose="020B0604020202020204" pitchFamily="34" charset="0"/>
              <a:buChar char="•"/>
              <a:defRPr/>
            </a:pPr>
            <a:r>
              <a:rPr lang="en-US" sz="1200" dirty="0"/>
              <a:t>Routine Data Quality Assessment Checklist.</a:t>
            </a:r>
          </a:p>
          <a:p>
            <a:pPr marL="742950" lvl="1" indent="-285750">
              <a:buFont typeface="Arial" panose="020B0604020202020204" pitchFamily="34" charset="0"/>
              <a:buChar char="•"/>
              <a:defRPr/>
            </a:pPr>
            <a:r>
              <a:rPr lang="en-US" sz="1200" dirty="0"/>
              <a:t>Data reporting form for TPR.</a:t>
            </a:r>
          </a:p>
          <a:p>
            <a:pPr marL="742950" lvl="1" indent="-285750">
              <a:buFont typeface="Arial" panose="020B0604020202020204" pitchFamily="34" charset="0"/>
              <a:buChar char="•"/>
              <a:defRPr/>
            </a:pPr>
            <a:r>
              <a:rPr lang="en-US" sz="1200" dirty="0"/>
              <a:t>Data Collection Instruments.</a:t>
            </a:r>
          </a:p>
          <a:p>
            <a:pPr marL="171450" indent="-171450">
              <a:buFont typeface="Arial" panose="020B0604020202020204" pitchFamily="34" charset="0"/>
              <a:buChar char="•"/>
            </a:pPr>
            <a:r>
              <a:rPr lang="en-US" dirty="0"/>
              <a:t>Links to resources are provided at the end of the session. Also feel free to reach out to your ILAB contacts and they can share the ILAB templates and guidance. </a:t>
            </a:r>
          </a:p>
        </p:txBody>
      </p:sp>
    </p:spTree>
    <p:extLst>
      <p:ext uri="{BB962C8B-B14F-4D97-AF65-F5344CB8AC3E}">
        <p14:creationId xmlns:p14="http://schemas.microsoft.com/office/powerpoint/2010/main" val="364773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4 general steps to the CMEP process.</a:t>
            </a:r>
          </a:p>
          <a:p>
            <a:pPr marL="171450" indent="-171450">
              <a:buFont typeface="Arial" panose="020B0604020202020204" pitchFamily="34" charset="0"/>
              <a:buChar char="•"/>
            </a:pPr>
            <a:r>
              <a:rPr lang="en-US" dirty="0"/>
              <a:t>Note that the CMEP development for each project will look different, depending on each project’s unique circumstances such as scope, funding amount, duration, and prior USDOL CMEP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Step 1: CMEP Kickoff – </a:t>
            </a:r>
            <a:r>
              <a:rPr lang="en-US" sz="1200" b="0" dirty="0"/>
              <a:t>ILAB will plan introductory and planning calls with the grantee to discuss and review the general project approach and provide M&amp;E related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grantee will also attend the orientation meeting after award. Usually held in the spring and can be in person or virtual. </a:t>
            </a: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Step 2: Theory of Change Refinement – </a:t>
            </a:r>
            <a:r>
              <a:rPr lang="en-US" sz="1200" b="0" dirty="0"/>
              <a:t>The grantee will then take the lead on developing and refining different sections of the CMEP including the results framework, activities mapping and critical assumptions.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refinements may be done through virtual working sessions or in person workshops.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During the "refinement period" in the first six months after the award grantees have the opportunity to carry out additional in-country needs assessments and consultations with partners and relevant stakeholders to assess, refine, and/or validate the proposed theory of change, design, and strategies of the project. All refinements will be subject to approval by USDOL. </a:t>
            </a:r>
            <a:endParaRPr lang="en-US"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2122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b="1" dirty="0"/>
              <a:t>Step 3</a:t>
            </a:r>
            <a:r>
              <a:rPr lang="en-US" sz="2800" dirty="0"/>
              <a:t>: </a:t>
            </a:r>
            <a:r>
              <a:rPr lang="en-US" sz="2800" b="1" dirty="0"/>
              <a:t>Putting the CMEP together – </a:t>
            </a:r>
            <a:r>
              <a:rPr lang="en-US" sz="2800" b="0" dirty="0"/>
              <a:t>Based on the working sessions or work shop the grantee will finish the other sections of the CMEP such as the project-level definitions, PMP, and data collection instruments</a:t>
            </a:r>
          </a:p>
          <a:p>
            <a:pPr marL="285750" indent="-285750">
              <a:buFont typeface="Arial" panose="020B0604020202020204" pitchFamily="34" charset="0"/>
              <a:buChar char="•"/>
            </a:pPr>
            <a:r>
              <a:rPr lang="en-US" sz="2800" b="0" dirty="0"/>
              <a:t>As needed additional working sessions will be held. </a:t>
            </a:r>
          </a:p>
          <a:p>
            <a:pPr marL="285750" indent="-285750">
              <a:buFont typeface="Arial" panose="020B0604020202020204" pitchFamily="34" charset="0"/>
              <a:buChar char="•"/>
            </a:pPr>
            <a:r>
              <a:rPr lang="en-US" sz="2800" b="0" dirty="0"/>
              <a:t>At the conclusion of this step, the grantee submits the first draft of the CMEP for review.</a:t>
            </a:r>
            <a:endParaRPr lang="en-US" sz="2800" dirty="0"/>
          </a:p>
          <a:p>
            <a:pPr lvl="1"/>
            <a:endParaRPr lang="en-US" sz="2800" dirty="0"/>
          </a:p>
          <a:p>
            <a:pPr marL="285750" indent="-285750">
              <a:buFont typeface="Arial" panose="020B0604020202020204" pitchFamily="34" charset="0"/>
              <a:buChar char="•"/>
            </a:pPr>
            <a:r>
              <a:rPr lang="en-US" sz="2800" b="1" dirty="0"/>
              <a:t>Step 4: CMEP and Project Document Integration – </a:t>
            </a:r>
            <a:r>
              <a:rPr lang="en-US" sz="2800" b="0" dirty="0"/>
              <a:t>the grantee will update </a:t>
            </a:r>
            <a:r>
              <a:rPr lang="en-US" sz="2800" dirty="0"/>
              <a:t>all project documents to reflect any changes to theory of change made during the refinement period and work to finalize the CMEP for ILAB approval.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8241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ea typeface="ＭＳ Ｐゴシック" panose="020B0600070205080204" pitchFamily="34" charset="-128"/>
              </a:rPr>
              <a:t>Throughout the life of the project, the CMEP should be updated as needed.  Updates might be needed if the project adjusts its strategy, changes to indicators, data collection methods, or other activities that impact the CMEP.  Any changes should be reviewed and approved by ILAB. </a:t>
            </a:r>
          </a:p>
          <a:p>
            <a:pPr marL="171450" indent="-171450">
              <a:buFont typeface="Arial" panose="020B0604020202020204" pitchFamily="34" charset="0"/>
              <a:buChar char="•"/>
            </a:pPr>
            <a:endParaRPr lang="en-US" altLang="en-US" sz="1200"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Grantees should use the Technical Progress Report from the CMEP to submit their reports every 6 months. Tt should include performance data as identified in the CMEP. </a:t>
            </a:r>
          </a:p>
          <a:p>
            <a:pPr marL="171450" indent="-171450">
              <a:buFont typeface="Arial" panose="020B0604020202020204" pitchFamily="34" charset="0"/>
              <a:buChar char="•"/>
            </a:pPr>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dirty="0"/>
              <a:t>Grantees should use the CMEP and data from it to assess progress, learn and make decisions to improve project performance in consultation with ILAB.  </a:t>
            </a:r>
          </a:p>
        </p:txBody>
      </p:sp>
    </p:spTree>
    <p:extLst>
      <p:ext uri="{BB962C8B-B14F-4D97-AF65-F5344CB8AC3E}">
        <p14:creationId xmlns:p14="http://schemas.microsoft.com/office/powerpoint/2010/main" val="31415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training objectives of this course are increase participants’ understanding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elements of a results-based management system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purpose and core components of ILAB’s Comprehensive Monitoring and Evaluation Plan, which is required for all ILAB funded projects.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information.  Let’s do a brief knowledge check. </a:t>
            </a:r>
          </a:p>
        </p:txBody>
      </p:sp>
    </p:spTree>
    <p:extLst>
      <p:ext uri="{BB962C8B-B14F-4D97-AF65-F5344CB8AC3E}">
        <p14:creationId xmlns:p14="http://schemas.microsoft.com/office/powerpoint/2010/main" val="3343062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Question 1: What does RBM stand for?  </a:t>
            </a:r>
          </a:p>
          <a:p>
            <a:pPr marL="285750" indent="-285750">
              <a:buFont typeface="Arial" panose="020B0604020202020204" pitchFamily="34" charset="0"/>
              <a:buChar char="•"/>
            </a:pPr>
            <a:r>
              <a:rPr lang="en-US" sz="1200" dirty="0"/>
              <a:t>Results based monitoring</a:t>
            </a:r>
            <a:endParaRPr lang="en-US" sz="1100" dirty="0"/>
          </a:p>
          <a:p>
            <a:pPr marL="285750" indent="-285750">
              <a:buFont typeface="Arial" panose="020B0604020202020204" pitchFamily="34" charset="0"/>
              <a:buChar char="•"/>
            </a:pPr>
            <a:r>
              <a:rPr lang="en-US" sz="1200" dirty="0"/>
              <a:t>Resources based management or</a:t>
            </a:r>
          </a:p>
          <a:p>
            <a:pPr marL="285750" indent="-285750">
              <a:buFont typeface="Arial" panose="020B0604020202020204" pitchFamily="34" charset="0"/>
              <a:buChar char="•"/>
              <a:tabLst>
                <a:tab pos="6686550" algn="l"/>
              </a:tabLst>
            </a:pPr>
            <a:r>
              <a:rPr lang="en-US" sz="1200" dirty="0"/>
              <a:t>Results based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indent="-171450">
              <a:buFont typeface="Arial" panose="020B0604020202020204" pitchFamily="34" charset="0"/>
              <a:buChar char="•"/>
            </a:pPr>
            <a:r>
              <a:rPr lang="en-US" b="1" dirty="0"/>
              <a:t>Pause the recording to answer the question.  Once you have your answers press play.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a:t>
            </a:r>
            <a:r>
              <a:rPr lang="en-US" sz="1200" dirty="0"/>
              <a:t>Results based management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1254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Question 2: What are the six steps in the result-based management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On the screen we have the see the six blank boxes.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Pause the recording to answer the question.  Once you have your answers press play to see the correct answers revealed.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six steps are:</a:t>
            </a:r>
          </a:p>
          <a:p>
            <a:pPr marL="628650" lvl="1" indent="-171450">
              <a:buFont typeface="Arial" panose="020B0604020202020204" pitchFamily="34" charset="0"/>
              <a:buChar char="•"/>
            </a:pPr>
            <a:r>
              <a:rPr lang="en-US" dirty="0"/>
              <a:t>Defining results (e.g., developing a results frameworks)</a:t>
            </a:r>
          </a:p>
          <a:p>
            <a:pPr marL="628650" lvl="1" indent="-171450">
              <a:buFont typeface="Arial" panose="020B0604020202020204" pitchFamily="34" charset="0"/>
              <a:buChar char="•"/>
            </a:pPr>
            <a:r>
              <a:rPr lang="en-US" dirty="0"/>
              <a:t>Selecting Performance indicators</a:t>
            </a:r>
          </a:p>
          <a:p>
            <a:pPr marL="628650" lvl="1" indent="-171450">
              <a:buFont typeface="Arial" panose="020B0604020202020204" pitchFamily="34" charset="0"/>
              <a:buChar char="•"/>
            </a:pPr>
            <a:r>
              <a:rPr lang="en-US" dirty="0"/>
              <a:t>Developing a Performance monitoring plan (PMP)</a:t>
            </a:r>
          </a:p>
          <a:p>
            <a:pPr marL="628650" lvl="1" indent="-171450">
              <a:buFont typeface="Arial" panose="020B0604020202020204" pitchFamily="34" charset="0"/>
              <a:buChar char="•"/>
            </a:pPr>
            <a:r>
              <a:rPr lang="en-US" dirty="0"/>
              <a:t>Collecting Performance data</a:t>
            </a:r>
          </a:p>
          <a:p>
            <a:pPr marL="628650" lvl="1" indent="-171450">
              <a:buFont typeface="Arial" panose="020B0604020202020204" pitchFamily="34" charset="0"/>
              <a:buChar char="•"/>
            </a:pPr>
            <a:r>
              <a:rPr lang="en-US" dirty="0"/>
              <a:t>Analyzing Performance data</a:t>
            </a:r>
          </a:p>
          <a:p>
            <a:pPr marL="628650" lvl="1" indent="-171450">
              <a:buFont typeface="Arial" panose="020B0604020202020204" pitchFamily="34" charset="0"/>
              <a:buChar char="•"/>
            </a:pPr>
            <a:r>
              <a:rPr lang="en-US" dirty="0"/>
              <a:t>Using analysis to inform management decisions</a:t>
            </a:r>
          </a:p>
        </p:txBody>
      </p:sp>
    </p:spTree>
    <p:extLst>
      <p:ext uri="{BB962C8B-B14F-4D97-AF65-F5344CB8AC3E}">
        <p14:creationId xmlns:p14="http://schemas.microsoft.com/office/powerpoint/2010/main" val="3931789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Question 3: </a:t>
            </a:r>
            <a:r>
              <a:rPr lang="en-US" sz="1200" b="0" dirty="0"/>
              <a:t>Which two statements accurately describe a CMEP?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285750" indent="-285750">
              <a:lnSpc>
                <a:spcPct val="150000"/>
              </a:lnSpc>
              <a:buFont typeface="Arial" panose="020B0604020202020204" pitchFamily="34" charset="0"/>
              <a:buChar char="•"/>
            </a:pPr>
            <a:r>
              <a:rPr lang="en-US" sz="1200" dirty="0"/>
              <a:t>The CMEP is drafted at the start of the project.</a:t>
            </a:r>
            <a:endParaRPr lang="en-US" sz="800" dirty="0"/>
          </a:p>
          <a:p>
            <a:pPr marL="285750" indent="-285750">
              <a:lnSpc>
                <a:spcPct val="150000"/>
              </a:lnSpc>
              <a:buFont typeface="Arial" panose="020B0604020202020204" pitchFamily="34" charset="0"/>
              <a:buChar char="•"/>
            </a:pPr>
            <a:r>
              <a:rPr lang="en-US" sz="1200" dirty="0"/>
              <a:t>Once a CMEP is approved it should not be updated or changed.</a:t>
            </a:r>
          </a:p>
          <a:p>
            <a:pPr marL="285750" indent="-285750">
              <a:lnSpc>
                <a:spcPct val="150000"/>
              </a:lnSpc>
              <a:buFont typeface="Arial" panose="020B0604020202020204" pitchFamily="34" charset="0"/>
              <a:buChar char="•"/>
            </a:pPr>
            <a:r>
              <a:rPr lang="en-US" sz="1200" dirty="0"/>
              <a:t>A CMEP outlines the project’s work plan.</a:t>
            </a:r>
          </a:p>
          <a:p>
            <a:pPr marL="285750" indent="-285750">
              <a:lnSpc>
                <a:spcPct val="150000"/>
              </a:lnSpc>
              <a:buFont typeface="Arial" panose="020B0604020202020204" pitchFamily="34" charset="0"/>
              <a:buChar char="•"/>
            </a:pPr>
            <a:r>
              <a:rPr lang="en-US" sz="1200" dirty="0"/>
              <a:t>A CMEP should be developed based on a template provided by ILAB/DOL</a:t>
            </a:r>
            <a:endParaRPr lang="en-US" sz="1200" b="0"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Pause the recording to answer the question.  Once you have your answers press play to see the answers.</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correct answers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CMEP is drafted at the start of the project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CMEP should be developed based on a template provided by ILAB/DOL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150512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Question 4: </a:t>
            </a:r>
            <a:r>
              <a:rPr lang="en-US" sz="1200" b="0" dirty="0"/>
              <a:t>Which two statements accurately describe a CMEP?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285750" indent="-285750">
              <a:lnSpc>
                <a:spcPct val="150000"/>
              </a:lnSpc>
              <a:buFont typeface="Arial" panose="020B0604020202020204" pitchFamily="34" charset="0"/>
              <a:buChar char="•"/>
            </a:pPr>
            <a:r>
              <a:rPr lang="en-US" sz="1200" dirty="0"/>
              <a:t>The CMEP is drafted at the start of the project.</a:t>
            </a:r>
            <a:endParaRPr lang="en-US" sz="800" dirty="0"/>
          </a:p>
          <a:p>
            <a:pPr marL="285750" indent="-285750">
              <a:lnSpc>
                <a:spcPct val="150000"/>
              </a:lnSpc>
              <a:buFont typeface="Arial" panose="020B0604020202020204" pitchFamily="34" charset="0"/>
              <a:buChar char="•"/>
            </a:pPr>
            <a:r>
              <a:rPr lang="en-US" sz="1200" dirty="0"/>
              <a:t>Once a CMEP is approved it should not be updated or changed.</a:t>
            </a:r>
          </a:p>
          <a:p>
            <a:pPr marL="285750" indent="-285750">
              <a:lnSpc>
                <a:spcPct val="150000"/>
              </a:lnSpc>
              <a:buFont typeface="Arial" panose="020B0604020202020204" pitchFamily="34" charset="0"/>
              <a:buChar char="•"/>
            </a:pPr>
            <a:r>
              <a:rPr lang="en-US" sz="1200" dirty="0"/>
              <a:t>A CMEP outlines the project’s work plan.</a:t>
            </a:r>
          </a:p>
          <a:p>
            <a:pPr marL="285750" indent="-285750">
              <a:lnSpc>
                <a:spcPct val="150000"/>
              </a:lnSpc>
              <a:buFont typeface="Arial" panose="020B0604020202020204" pitchFamily="34" charset="0"/>
              <a:buChar char="•"/>
            </a:pPr>
            <a:r>
              <a:rPr lang="en-US" sz="1200" dirty="0"/>
              <a:t>A CMEP should be developed based on a template provided by ILAB/DOL</a:t>
            </a:r>
            <a:endParaRPr lang="en-US" sz="1200" b="0"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Pause the recording to answer the question.  Press play to reveal the correct answers. </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correct answers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CMEP is drafted at the start of the project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CMEP should be developed based on a template provided by ILAB/DOL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3931709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a:t>
            </a:r>
            <a:r>
              <a:rPr lang="en-US" sz="1200" b="0" dirty="0"/>
              <a:t>list at least </a:t>
            </a:r>
            <a:r>
              <a:rPr lang="en-US" sz="1200" b="0" u="sng" dirty="0"/>
              <a:t>three</a:t>
            </a:r>
            <a:r>
              <a:rPr lang="en-US" sz="1200" b="0" dirty="0"/>
              <a:t> components that should be included in the CMEP?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Pause the recording to record your answers.  When ready, press play to hear the answers.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Components of the CMEP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   Results Framework</a:t>
            </a:r>
          </a:p>
          <a:p>
            <a:pPr marL="742950" lvl="1" indent="-285750">
              <a:buFont typeface="Arial" panose="020B0604020202020204" pitchFamily="34" charset="0"/>
              <a:buChar char="•"/>
              <a:defRPr/>
            </a:pPr>
            <a:r>
              <a:rPr lang="en-US" sz="1200" dirty="0"/>
              <a:t>Activities Mapping</a:t>
            </a:r>
          </a:p>
          <a:p>
            <a:pPr marL="742950" lvl="1" indent="-285750">
              <a:buFont typeface="Arial" panose="020B0604020202020204" pitchFamily="34" charset="0"/>
              <a:buChar char="•"/>
              <a:defRPr/>
            </a:pPr>
            <a:r>
              <a:rPr lang="en-US" sz="1200" dirty="0"/>
              <a:t>Performance Monitoring Plan, including indicators</a:t>
            </a:r>
          </a:p>
          <a:p>
            <a:pPr marL="742950" lvl="1" indent="-285750">
              <a:buFont typeface="Arial" panose="020B0604020202020204" pitchFamily="34" charset="0"/>
              <a:buChar char="•"/>
              <a:defRPr/>
            </a:pPr>
            <a:r>
              <a:rPr lang="en-US" sz="1200" dirty="0"/>
              <a:t>Planned Evaluations and Studies</a:t>
            </a:r>
          </a:p>
          <a:p>
            <a:pPr marL="742950" lvl="1" indent="-285750">
              <a:buFont typeface="Arial" panose="020B0604020202020204" pitchFamily="34" charset="0"/>
              <a:buChar char="•"/>
              <a:defRPr/>
            </a:pPr>
            <a:r>
              <a:rPr lang="en-US" sz="1200" dirty="0"/>
              <a:t>Implementation and Management of CMEP</a:t>
            </a:r>
          </a:p>
          <a:p>
            <a:pPr marL="742950" lvl="1" indent="-285750">
              <a:buFont typeface="Arial" panose="020B0604020202020204" pitchFamily="34" charset="0"/>
              <a:buChar char="•"/>
              <a:defRPr/>
            </a:pPr>
            <a:r>
              <a:rPr lang="en-US" sz="1200" dirty="0"/>
              <a:t>Data Analysis Plan</a:t>
            </a:r>
          </a:p>
          <a:p>
            <a:pPr marL="742950" lvl="1" indent="-285750">
              <a:buFont typeface="Arial" panose="020B0604020202020204" pitchFamily="34" charset="0"/>
              <a:buChar char="•"/>
              <a:defRPr/>
            </a:pPr>
            <a:r>
              <a:rPr lang="en-US" sz="1200" dirty="0"/>
              <a:t>Project-level Child Labor and Forced Labor definitions</a:t>
            </a:r>
          </a:p>
          <a:p>
            <a:pPr marL="742950" lvl="1" indent="-285750">
              <a:buFont typeface="Arial" panose="020B0604020202020204" pitchFamily="34" charset="0"/>
              <a:buChar char="•"/>
              <a:defRPr/>
            </a:pPr>
            <a:r>
              <a:rPr lang="en-US" sz="1200" dirty="0"/>
              <a:t>Routine Data Quality Assessment Checklist</a:t>
            </a:r>
          </a:p>
          <a:p>
            <a:pPr marL="742950" lvl="1" indent="-285750">
              <a:buFont typeface="Arial" panose="020B0604020202020204" pitchFamily="34" charset="0"/>
              <a:buChar char="•"/>
              <a:defRPr/>
            </a:pPr>
            <a:r>
              <a:rPr lang="en-US" sz="1200" dirty="0"/>
              <a:t>Data reporting form for TPR</a:t>
            </a:r>
          </a:p>
          <a:p>
            <a:pPr marL="742950" lvl="1" indent="-285750">
              <a:buFont typeface="Arial" panose="020B0604020202020204" pitchFamily="34" charset="0"/>
              <a:buChar char="•"/>
              <a:defRPr/>
            </a:pPr>
            <a:r>
              <a:rPr lang="en-US" sz="1200" dirty="0"/>
              <a:t>Data Collection Instruments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27942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conclude this session, we will summarize what we have learned and provide some resources you can use to learn more about RBM and ILAB’s comprehensive monitoring evaluation plans. </a:t>
            </a:r>
          </a:p>
        </p:txBody>
      </p:sp>
    </p:spTree>
    <p:extLst>
      <p:ext uri="{BB962C8B-B14F-4D97-AF65-F5344CB8AC3E}">
        <p14:creationId xmlns:p14="http://schemas.microsoft.com/office/powerpoint/2010/main" val="224256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During this session we discussed the six RBM steps: </a:t>
            </a:r>
          </a:p>
          <a:p>
            <a:pPr marL="914400" lvl="1" indent="-457200">
              <a:buFont typeface="+mj-lt"/>
              <a:buAutoNum type="arabicPeriod"/>
            </a:pPr>
            <a:r>
              <a:rPr lang="en-US" dirty="0"/>
              <a:t>Define the results</a:t>
            </a:r>
          </a:p>
          <a:p>
            <a:pPr marL="914400" lvl="1" indent="-457200">
              <a:buFont typeface="+mj-lt"/>
              <a:buAutoNum type="arabicPeriod"/>
            </a:pPr>
            <a:r>
              <a:rPr lang="en-US" dirty="0"/>
              <a:t>Selecting Performance indicators</a:t>
            </a:r>
          </a:p>
          <a:p>
            <a:pPr marL="914400" lvl="1" indent="-457200">
              <a:buFont typeface="+mj-lt"/>
              <a:buAutoNum type="arabicPeriod"/>
            </a:pPr>
            <a:r>
              <a:rPr lang="en-US" dirty="0"/>
              <a:t>Developing a Performance monitoring plan (PMP) </a:t>
            </a:r>
          </a:p>
          <a:p>
            <a:pPr marL="914400" lvl="1" indent="-457200">
              <a:buFont typeface="+mj-lt"/>
              <a:buAutoNum type="arabicPeriod"/>
            </a:pPr>
            <a:r>
              <a:rPr lang="en-US" dirty="0"/>
              <a:t>Collecting Performance data</a:t>
            </a:r>
          </a:p>
          <a:p>
            <a:pPr marL="914400" lvl="1" indent="-457200">
              <a:buFont typeface="+mj-lt"/>
              <a:buAutoNum type="arabicPeriod"/>
            </a:pPr>
            <a:r>
              <a:rPr lang="en-US" dirty="0"/>
              <a:t>Analyzing Performance data</a:t>
            </a:r>
          </a:p>
          <a:p>
            <a:pPr marL="914400" lvl="1" indent="-457200">
              <a:buFont typeface="+mj-lt"/>
              <a:buAutoNum type="arabicPeriod"/>
            </a:pPr>
            <a:r>
              <a:rPr lang="en-US" dirty="0"/>
              <a:t>Using analysis to inform management decisions</a:t>
            </a:r>
          </a:p>
          <a:p>
            <a:pPr marL="171450" indent="-171450">
              <a:spcBef>
                <a:spcPct val="20000"/>
              </a:spcBef>
              <a:buSzPct val="80000"/>
              <a:buFont typeface="Arial" panose="020B0604020202020204" pitchFamily="34" charset="0"/>
              <a:buChar char="•"/>
              <a:defRPr/>
            </a:pPr>
            <a:r>
              <a:rPr lang="en-US" sz="1200" i="0" u="none" dirty="0">
                <a:cs typeface="Arial" pitchFamily="34" charset="0"/>
              </a:rPr>
              <a:t>We also discussed the Key benefits of using RBM including : </a:t>
            </a:r>
          </a:p>
          <a:p>
            <a:pPr marL="628650" lvl="1" indent="-171450">
              <a:spcBef>
                <a:spcPct val="20000"/>
              </a:spcBef>
              <a:buSzPct val="80000"/>
              <a:buFont typeface="Arial" panose="020B0604020202020204" pitchFamily="34" charset="0"/>
              <a:buChar char="•"/>
              <a:defRPr/>
            </a:pPr>
            <a:r>
              <a:rPr lang="en-US" sz="1200" u="none" dirty="0">
                <a:cs typeface="Arial" pitchFamily="34" charset="0"/>
              </a:rPr>
              <a:t>Enhancing the Planning Process by putting a focus on results and the cause-and-effect linkages </a:t>
            </a:r>
          </a:p>
          <a:p>
            <a:pPr marL="628650" marR="0" lvl="1" indent="-171450" algn="l" defTabSz="9144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n-US" sz="1200" u="none" dirty="0">
                <a:cs typeface="Arial" pitchFamily="34" charset="0"/>
              </a:rPr>
              <a:t>Building consensus and ownership through providing a shared understanding of a documented strategy and plan on how success is measured and achieved </a:t>
            </a:r>
          </a:p>
          <a:p>
            <a:pPr marL="628650" lvl="1" indent="-171450">
              <a:spcBef>
                <a:spcPct val="20000"/>
              </a:spcBef>
              <a:buSzPct val="80000"/>
              <a:buFont typeface="Arial" panose="020B0604020202020204" pitchFamily="34" charset="0"/>
              <a:buChar char="•"/>
              <a:defRPr/>
            </a:pPr>
            <a:r>
              <a:rPr lang="en-US" sz="1200" u="none" dirty="0">
                <a:cs typeface="Arial" pitchFamily="34" charset="0"/>
              </a:rPr>
              <a:t>Improving Communication through c</a:t>
            </a:r>
            <a:r>
              <a:rPr lang="en-US" altLang="en-US" sz="1200" u="none" dirty="0">
                <a:cs typeface="Arial" pitchFamily="34" charset="0"/>
              </a:rPr>
              <a:t>onveying the project’s intent and content to internal and external stakeholders</a:t>
            </a:r>
          </a:p>
          <a:p>
            <a:pPr marL="628650" marR="0" lvl="1" indent="-171450" algn="l" defTabSz="9144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n-US" sz="1200" u="none" dirty="0">
                <a:cs typeface="Arial" pitchFamily="34" charset="0"/>
              </a:rPr>
              <a:t>And supporting management and reporting</a:t>
            </a:r>
            <a:endParaRPr lang="en-US" dirty="0"/>
          </a:p>
        </p:txBody>
      </p:sp>
    </p:spTree>
    <p:extLst>
      <p:ext uri="{BB962C8B-B14F-4D97-AF65-F5344CB8AC3E}">
        <p14:creationId xmlns:p14="http://schemas.microsoft.com/office/powerpoint/2010/main" val="208598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ea typeface="ＭＳ Ｐゴシック" panose="020B0600070205080204" pitchFamily="34" charset="-128"/>
              </a:rPr>
              <a:t>We also discussed the CMEP </a:t>
            </a:r>
          </a:p>
          <a:p>
            <a:pPr marL="171450" indent="-171450">
              <a:buFont typeface="Arial" panose="020B0604020202020204" pitchFamily="34" charset="0"/>
              <a:buChar char="•"/>
            </a:pPr>
            <a:r>
              <a:rPr lang="en-US" altLang="en-US" sz="1200" dirty="0">
                <a:ea typeface="ＭＳ Ｐゴシック" panose="020B0600070205080204" pitchFamily="34" charset="-128"/>
              </a:rPr>
              <a:t>A CMEP is an M&amp;E Plan used by grantees to plan and manager their projects using performance data.  </a:t>
            </a:r>
          </a:p>
          <a:p>
            <a:pPr marL="171450" indent="-171450">
              <a:buFont typeface="Arial" panose="020B0604020202020204" pitchFamily="34" charset="0"/>
              <a:buChar char="•"/>
            </a:pPr>
            <a:r>
              <a:rPr lang="en-US" altLang="en-US" sz="1200" dirty="0">
                <a:ea typeface="ＭＳ Ｐゴシック" panose="020B0600070205080204" pitchFamily="34" charset="-128"/>
              </a:rPr>
              <a:t>It </a:t>
            </a:r>
            <a:r>
              <a:rPr lang="en-US" altLang="en-US" sz="1200" dirty="0" err="1">
                <a:ea typeface="ＭＳ Ｐゴシック" panose="020B0600070205080204" pitchFamily="34" charset="-128"/>
              </a:rPr>
              <a:t>iss</a:t>
            </a:r>
            <a:r>
              <a:rPr lang="en-US" altLang="en-US" sz="1200" dirty="0">
                <a:ea typeface="ＭＳ Ｐゴシック" panose="020B0600070205080204" pitchFamily="34" charset="-128"/>
              </a:rPr>
              <a:t> based on ILAB’s specific guidance and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ea typeface="ＭＳ Ｐゴシック" panose="020B0600070205080204" pitchFamily="34" charset="-128"/>
              </a:rPr>
              <a:t>It includes key components of the RBM system, such as results framework, PMP, indicators, evaluations, etc.  </a:t>
            </a:r>
            <a:endParaRPr lang="en-US" altLang="en-US" sz="1200" b="1"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It is developed at the begin of a project and updated as needed. </a:t>
            </a:r>
          </a:p>
          <a:p>
            <a:pPr marL="171450" indent="-171450">
              <a:buFont typeface="Arial" panose="020B0604020202020204" pitchFamily="34" charset="0"/>
              <a:buChar char="•"/>
            </a:pPr>
            <a:r>
              <a:rPr lang="en-US" altLang="en-US" dirty="0">
                <a:ea typeface="ＭＳ Ｐゴシック" panose="020B0600070205080204" pitchFamily="34" charset="-128"/>
              </a:rPr>
              <a:t>The CMEP should be developed in collaboration with ILAB/DOL and other key stakeholders in a participatory manner that builds ownership and buy-in.</a:t>
            </a:r>
          </a:p>
          <a:p>
            <a:pPr marL="171450" indent="-171450">
              <a:buFont typeface="Arial" panose="020B0604020202020204" pitchFamily="34" charset="0"/>
              <a:buChar char="•"/>
            </a:pPr>
            <a:r>
              <a:rPr lang="en-US" altLang="en-US" dirty="0">
                <a:ea typeface="ＭＳ Ｐゴシック" panose="020B0600070205080204" pitchFamily="34" charset="-128"/>
              </a:rPr>
              <a:t>Projects should use the ILAB/DOL CMEP template. </a:t>
            </a:r>
          </a:p>
          <a:p>
            <a:pPr marL="0" indent="0">
              <a:spcBef>
                <a:spcPct val="20000"/>
              </a:spcBef>
              <a:buSzPct val="80000"/>
              <a:buFont typeface="Wingdings" pitchFamily="2" charset="2"/>
              <a:buNone/>
              <a:defRPr/>
            </a:pPr>
            <a:endParaRPr lang="en-US" dirty="0"/>
          </a:p>
        </p:txBody>
      </p:sp>
    </p:spTree>
    <p:extLst>
      <p:ext uri="{BB962C8B-B14F-4D97-AF65-F5344CB8AC3E}">
        <p14:creationId xmlns:p14="http://schemas.microsoft.com/office/powerpoint/2010/main" val="1416750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a few resources you can access to learn more about results-based management and DOL CMEPs.  The M&amp;E resources guide is particularly important to review.  It includes guidance and templates for grantee and can be found on DOL’s website www.dol.gov</a:t>
            </a:r>
          </a:p>
          <a:p>
            <a:pPr marL="171450" indent="-171450">
              <a:buFont typeface="Arial" panose="020B0604020202020204" pitchFamily="34" charset="0"/>
              <a:buChar char="•"/>
            </a:pPr>
            <a:r>
              <a:rPr lang="en-US" dirty="0"/>
              <a:t>Other useful resources include:</a:t>
            </a:r>
          </a:p>
          <a:p>
            <a:pPr marL="171450" indent="-171450">
              <a:buFont typeface="Arial" panose="020B0604020202020204" pitchFamily="34" charset="0"/>
              <a:buChar char="•"/>
            </a:pPr>
            <a:r>
              <a:rPr lang="en-US" dirty="0"/>
              <a:t>The World Bank’s Ten Steps for a Results Based Monitoring and Evaluation System and the United Nations Development Groups’ Results Based Management Handbook.</a:t>
            </a:r>
          </a:p>
          <a:p>
            <a:pPr marL="171450" indent="-171450">
              <a:buFont typeface="Arial" panose="020B0604020202020204" pitchFamily="34" charset="0"/>
              <a:buChar char="•"/>
            </a:pPr>
            <a:r>
              <a:rPr lang="en-US" dirty="0"/>
              <a:t>Thank you for your participation in this first course in DOL’s M&amp;E Concept Series. </a:t>
            </a:r>
          </a:p>
        </p:txBody>
      </p:sp>
    </p:spTree>
    <p:extLst>
      <p:ext uri="{BB962C8B-B14F-4D97-AF65-F5344CB8AC3E}">
        <p14:creationId xmlns:p14="http://schemas.microsoft.com/office/powerpoint/2010/main" val="20378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course will take approximately 30 minutes to complete and will cover the following topics: </a:t>
            </a:r>
          </a:p>
          <a:p>
            <a:pPr marL="628650" lvl="1" indent="-171450">
              <a:buFont typeface="Arial" panose="020B0604020202020204" pitchFamily="34" charset="0"/>
              <a:buChar char="•"/>
            </a:pPr>
            <a:r>
              <a:rPr lang="en-US" dirty="0"/>
              <a:t>The purpose and benefits of results-based management </a:t>
            </a:r>
          </a:p>
          <a:p>
            <a:pPr marL="628650" lvl="1" indent="-171450">
              <a:buFont typeface="Arial" panose="020B0604020202020204" pitchFamily="34" charset="0"/>
              <a:buChar char="•"/>
            </a:pPr>
            <a:r>
              <a:rPr lang="en-US" dirty="0"/>
              <a:t>The six steps in the RBM process and</a:t>
            </a:r>
          </a:p>
          <a:p>
            <a:pPr marL="628650" lvl="1" indent="-171450">
              <a:buFont typeface="Arial" panose="020B0604020202020204" pitchFamily="34" charset="0"/>
              <a:buChar char="•"/>
            </a:pPr>
            <a:r>
              <a:rPr lang="en-US" dirty="0"/>
              <a:t>Overview of a CMEP  </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participation in this first course in the M&amp;E Concept Series.</a:t>
            </a:r>
          </a:p>
        </p:txBody>
      </p:sp>
    </p:spTree>
    <p:extLst>
      <p:ext uri="{BB962C8B-B14F-4D97-AF65-F5344CB8AC3E}">
        <p14:creationId xmlns:p14="http://schemas.microsoft.com/office/powerpoint/2010/main" val="348529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with general Introduction to Results Based Management.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dirty="0"/>
          </a:p>
        </p:txBody>
      </p:sp>
    </p:spTree>
    <p:extLst>
      <p:ext uri="{BB962C8B-B14F-4D97-AF65-F5344CB8AC3E}">
        <p14:creationId xmlns:p14="http://schemas.microsoft.com/office/powerpoint/2010/main" val="108764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Results Based Management is a management approach that brings results to the center of the planning and decision-making process. </a:t>
            </a:r>
          </a:p>
          <a:p>
            <a:pPr marL="171450" indent="-171450">
              <a:buFont typeface="Arial" panose="020B0604020202020204" pitchFamily="34" charset="0"/>
              <a:buChar char="•"/>
            </a:pPr>
            <a:r>
              <a:rPr lang="en-US" dirty="0"/>
              <a:t>RBM focuses on results to be achieved, not just on project activities and outputs. </a:t>
            </a:r>
          </a:p>
          <a:p>
            <a:pPr marL="171450" indent="-171450">
              <a:buFont typeface="Arial" panose="020B0604020202020204" pitchFamily="34" charset="0"/>
              <a:buChar char="•"/>
            </a:pPr>
            <a:r>
              <a:rPr lang="en-US" dirty="0"/>
              <a:t>RBM provides a process and a set of tools that help improve the monitoring and manage of projects to improve performance. </a:t>
            </a:r>
          </a:p>
          <a:p>
            <a:pPr marL="171450" indent="-171450">
              <a:buFont typeface="Arial" panose="020B0604020202020204" pitchFamily="34" charset="0"/>
              <a:buChar char="•"/>
            </a:pPr>
            <a:r>
              <a:rPr lang="en-US" dirty="0"/>
              <a:t>This includes the development of a theory of change and accompany results framework and narrative, performance indicators, and performance monitoring plan. </a:t>
            </a:r>
          </a:p>
          <a:p>
            <a:pPr marL="171450" indent="-171450">
              <a:buFont typeface="Arial" panose="020B0604020202020204" pitchFamily="34" charset="0"/>
              <a:buChar char="•"/>
            </a:pPr>
            <a:r>
              <a:rPr lang="en-US" dirty="0"/>
              <a:t>All of these components will be explained in more detail in other courses in the M&amp;E Concepts series.</a:t>
            </a:r>
          </a:p>
          <a:p>
            <a:pPr marL="171450" indent="-171450">
              <a:buFont typeface="Arial" panose="020B0604020202020204" pitchFamily="34" charset="0"/>
              <a:buChar char="•"/>
            </a:pPr>
            <a:r>
              <a:rPr lang="en-US" dirty="0"/>
              <a:t>In sum, RBM provides evidence for the decision-making through the regular collection of data that is aligned with the project’s strategy.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51786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benefits to </a:t>
            </a:r>
            <a:r>
              <a:rPr lang="en-US" u="none" dirty="0"/>
              <a:t>using RBM. </a:t>
            </a:r>
          </a:p>
          <a:p>
            <a:pPr marL="171450" indent="-171450">
              <a:buFont typeface="Arial" panose="020B0604020202020204" pitchFamily="34" charset="0"/>
              <a:buChar char="•"/>
            </a:pPr>
            <a:r>
              <a:rPr lang="en-US" u="none" dirty="0"/>
              <a:t>Some of the key benefits include: </a:t>
            </a:r>
            <a:endParaRPr lang="en-US" sz="1200" u="none" dirty="0">
              <a:cs typeface="Arial" pitchFamily="34" charset="0"/>
            </a:endParaRPr>
          </a:p>
          <a:p>
            <a:pPr marL="628650" lvl="1" indent="-171450">
              <a:spcBef>
                <a:spcPct val="20000"/>
              </a:spcBef>
              <a:buSzPct val="80000"/>
              <a:buFont typeface="Arial" panose="020B0604020202020204" pitchFamily="34" charset="0"/>
              <a:buChar char="•"/>
              <a:defRPr/>
            </a:pPr>
            <a:r>
              <a:rPr lang="en-US" sz="1200" u="none" dirty="0">
                <a:cs typeface="Arial" pitchFamily="34" charset="0"/>
              </a:rPr>
              <a:t>Improvements to the Project Planning Process</a:t>
            </a:r>
          </a:p>
          <a:p>
            <a:pPr marL="628650" lvl="1" indent="-171450">
              <a:spcBef>
                <a:spcPct val="20000"/>
              </a:spcBef>
              <a:buSzPct val="80000"/>
              <a:buFont typeface="Arial" panose="020B0604020202020204" pitchFamily="34" charset="0"/>
              <a:buChar char="•"/>
              <a:defRPr/>
            </a:pPr>
            <a:r>
              <a:rPr lang="en-US" sz="1200" u="none" dirty="0">
                <a:cs typeface="Arial" pitchFamily="34" charset="0"/>
              </a:rPr>
              <a:t>It helps building consensus and ownership by creating a shared understanding of the strategy and how performance will be measured.</a:t>
            </a:r>
          </a:p>
          <a:p>
            <a:pPr marL="628650" lvl="1" indent="-171450">
              <a:spcBef>
                <a:spcPct val="20000"/>
              </a:spcBef>
              <a:buSzPct val="80000"/>
              <a:buFont typeface="Arial" panose="020B0604020202020204" pitchFamily="34" charset="0"/>
              <a:buChar char="•"/>
              <a:defRPr/>
            </a:pPr>
            <a:r>
              <a:rPr lang="en-US" sz="1200" u="none" dirty="0">
                <a:cs typeface="Arial" pitchFamily="34" charset="0"/>
              </a:rPr>
              <a:t>Improvements to Communication with internal and external stakeholders and</a:t>
            </a:r>
          </a:p>
          <a:p>
            <a:pPr marL="628650" lvl="1" indent="-171450">
              <a:spcBef>
                <a:spcPct val="20000"/>
              </a:spcBef>
              <a:buSzPct val="80000"/>
              <a:buFont typeface="Arial" panose="020B0604020202020204" pitchFamily="34" charset="0"/>
              <a:buChar char="•"/>
              <a:defRPr/>
            </a:pPr>
            <a:r>
              <a:rPr lang="en-US" sz="1200" u="none" dirty="0">
                <a:cs typeface="Arial" pitchFamily="34" charset="0"/>
              </a:rPr>
              <a:t>Improved management and reporting capabilities.</a:t>
            </a:r>
            <a:endParaRPr lang="en-US" sz="1200" dirty="0">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n-US" sz="1200" dirty="0">
                <a:cs typeface="Arial" pitchFamily="34" charset="0"/>
              </a:rPr>
              <a:t>On the next few slides we will discuss each of these benefits in more detail. </a:t>
            </a:r>
          </a:p>
        </p:txBody>
      </p:sp>
    </p:spTree>
    <p:extLst>
      <p:ext uri="{BB962C8B-B14F-4D97-AF65-F5344CB8AC3E}">
        <p14:creationId xmlns:p14="http://schemas.microsoft.com/office/powerpoint/2010/main" val="398046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RBM improves the planning process by requiring projects to identify the results they intend to achieve and place them in a causal framework, such as the Results Framework. </a:t>
            </a:r>
          </a:p>
          <a:p>
            <a:pPr marL="171450" indent="-171450">
              <a:buFont typeface="Arial" panose="020B0604020202020204" pitchFamily="34" charset="0"/>
              <a:buChar char="•"/>
            </a:pPr>
            <a:r>
              <a:rPr lang="en-US" sz="1200" u="none" dirty="0">
                <a:cs typeface="Arial" pitchFamily="34" charset="0"/>
              </a:rPr>
              <a:t>In this way, the results a project intends to achieve are clearly stated and the project’s theory of change is articulated.</a:t>
            </a:r>
          </a:p>
          <a:p>
            <a:pPr marL="171450" indent="-171450">
              <a:buFont typeface="Arial" panose="020B0604020202020204" pitchFamily="34" charset="0"/>
              <a:buChar char="•"/>
            </a:pPr>
            <a:r>
              <a:rPr lang="en-US" sz="1200" u="none" dirty="0">
                <a:cs typeface="Arial" pitchFamily="34" charset="0"/>
              </a:rPr>
              <a:t>Having a strong theory of change with clear results the foundation for strong M&amp;E over the life of the project.</a:t>
            </a:r>
          </a:p>
          <a:p>
            <a:pPr marL="171450" indent="-171450">
              <a:buFont typeface="Arial" panose="020B0604020202020204" pitchFamily="34" charset="0"/>
              <a:buChar char="•"/>
            </a:pPr>
            <a:r>
              <a:rPr lang="en-US" sz="1200" u="none" dirty="0">
                <a:cs typeface="Arial" pitchFamily="34" charset="0"/>
              </a:rPr>
              <a:t>Having a results framework also allows for alignment of planned activities to results.  </a:t>
            </a:r>
          </a:p>
          <a:p>
            <a:pPr marL="171450" indent="-171450">
              <a:buFont typeface="Arial" panose="020B0604020202020204" pitchFamily="34" charset="0"/>
              <a:buChar char="•"/>
            </a:pPr>
            <a:r>
              <a:rPr lang="en-US" sz="1200" u="none" dirty="0">
                <a:cs typeface="Arial" pitchFamily="34" charset="0"/>
              </a:rPr>
              <a:t>On the screen we have an illustrative results framework that includes the project objective and a set of results and sub results that support it. </a:t>
            </a:r>
          </a:p>
          <a:p>
            <a:pPr marL="171450" indent="-171450">
              <a:buFont typeface="Arial" panose="020B0604020202020204" pitchFamily="34" charset="0"/>
              <a:buChar char="•"/>
            </a:pPr>
            <a:r>
              <a:rPr lang="en-US" sz="1200" u="none" dirty="0">
                <a:cs typeface="Arial" pitchFamily="34" charset="0"/>
              </a:rPr>
              <a:t>We also see the alignment of activities to lower level results.  Notably, we see activities 8 and 9 do not align with any results in the framework.</a:t>
            </a:r>
          </a:p>
          <a:p>
            <a:pPr marL="171450" indent="-171450">
              <a:buFont typeface="Arial" panose="020B0604020202020204" pitchFamily="34" charset="0"/>
              <a:buChar char="•"/>
            </a:pPr>
            <a:r>
              <a:rPr lang="en-US" sz="1200" u="none" dirty="0">
                <a:cs typeface="Arial" pitchFamily="34" charset="0"/>
              </a:rPr>
              <a:t>By mapping planned activities to results during the planning process, managers are able to see where there might be gaps or misalignment before implementation begins. </a:t>
            </a:r>
          </a:p>
          <a:p>
            <a:endParaRPr lang="en-US" dirty="0"/>
          </a:p>
        </p:txBody>
      </p:sp>
    </p:spTree>
    <p:extLst>
      <p:ext uri="{BB962C8B-B14F-4D97-AF65-F5344CB8AC3E}">
        <p14:creationId xmlns:p14="http://schemas.microsoft.com/office/powerpoint/2010/main" val="242812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Another benefit of RBM is that it helps build consensus and ownership among key stakeholders. </a:t>
            </a:r>
          </a:p>
          <a:p>
            <a:pPr marL="171450" indent="-171450">
              <a:buFont typeface="Arial" panose="020B0604020202020204" pitchFamily="34" charset="0"/>
              <a:buChar char="•"/>
            </a:pPr>
            <a:r>
              <a:rPr lang="en-US" sz="1200" u="none" dirty="0">
                <a:cs typeface="Arial" pitchFamily="34" charset="0"/>
              </a:rPr>
              <a:t>The RBM process helps develop a shared understanding of the results to be achieved </a:t>
            </a:r>
          </a:p>
          <a:p>
            <a:pPr marL="171450" indent="-171450">
              <a:buFont typeface="Arial" panose="020B0604020202020204" pitchFamily="34" charset="0"/>
              <a:buChar char="•"/>
            </a:pPr>
            <a:r>
              <a:rPr lang="en-US" sz="1200" u="none" dirty="0">
                <a:cs typeface="Arial" pitchFamily="34" charset="0"/>
              </a:rPr>
              <a:t>How performance will be measured and </a:t>
            </a:r>
          </a:p>
          <a:p>
            <a:pPr marL="171450" indent="-171450">
              <a:buFont typeface="Arial" panose="020B0604020202020204" pitchFamily="34" charset="0"/>
              <a:buChar char="•"/>
            </a:pPr>
            <a:r>
              <a:rPr lang="en-US" sz="1200" u="none" dirty="0">
                <a:cs typeface="Arial" pitchFamily="34" charset="0"/>
              </a:rPr>
              <a:t>How activities and outputs will drive specific results in the strategy.</a:t>
            </a:r>
          </a:p>
          <a:p>
            <a:pPr marL="171450" indent="-171450">
              <a:buFont typeface="Arial" panose="020B0604020202020204" pitchFamily="34" charset="0"/>
              <a:buChar char="•"/>
            </a:pPr>
            <a:r>
              <a:rPr lang="en-US" sz="1200" u="none" dirty="0">
                <a:cs typeface="Arial" pitchFamily="34" charset="0"/>
              </a:rPr>
              <a:t>When developed in a participatory process, team members and partners are more likely to understand their role, support the strategy and feel a sense of ownership. </a:t>
            </a:r>
          </a:p>
        </p:txBody>
      </p:sp>
    </p:spTree>
    <p:extLst>
      <p:ext uri="{BB962C8B-B14F-4D97-AF65-F5344CB8AC3E}">
        <p14:creationId xmlns:p14="http://schemas.microsoft.com/office/powerpoint/2010/main" val="392162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147888"/>
            <a:ext cx="10363200" cy="4114800"/>
          </a:xfrm>
        </p:spPr>
        <p:txBody>
          <a:bodyPr/>
          <a:lstStyle/>
          <a:p>
            <a:pPr lvl="0"/>
            <a:endParaRPr lang="en-US" noProof="0" dirty="0"/>
          </a:p>
        </p:txBody>
      </p:sp>
      <p:sp>
        <p:nvSpPr>
          <p:cNvPr id="4" name="Rectangle 6"/>
          <p:cNvSpPr>
            <a:spLocks noGrp="1" noChangeArrowheads="1"/>
          </p:cNvSpPr>
          <p:nvPr>
            <p:ph type="sldNum" sz="quarter" idx="10"/>
          </p:nvPr>
        </p:nvSpPr>
        <p:spPr/>
        <p:txBody>
          <a:bodyPr anchor="t"/>
          <a:lstStyle>
            <a:lvl1pPr>
              <a:defRPr/>
            </a:lvl1pPr>
          </a:lstStyle>
          <a:p>
            <a:pPr>
              <a:defRPr/>
            </a:pPr>
            <a:fld id="{71492274-8380-496B-B097-D351D83D6377}" type="slidenum">
              <a:rPr lang="en-US"/>
              <a:pPr>
                <a:defRPr/>
              </a:pPr>
              <a:t>‹#›</a:t>
            </a:fld>
            <a:endParaRPr lang="en-US" dirty="0"/>
          </a:p>
        </p:txBody>
      </p:sp>
    </p:spTree>
    <p:extLst>
      <p:ext uri="{BB962C8B-B14F-4D97-AF65-F5344CB8AC3E}">
        <p14:creationId xmlns:p14="http://schemas.microsoft.com/office/powerpoint/2010/main" val="281368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7"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techzim.co.zw/2018/07/why-we-cant-think-of-new-business-idea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unsdg.un.org/sites/default/files/UNDG-RBM-Handbook-201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 M&amp;E Concepts: Introduction to Results-Based Management, June 2022 &#10;Photo at left: young girl seated and focusing on something in her hand.  &#10;Photo at right: Workers carrying natural materials to build a structure. ">
            <a:extLst>
              <a:ext uri="{FF2B5EF4-FFF2-40B4-BE49-F238E27FC236}">
                <a16:creationId xmlns:a16="http://schemas.microsoft.com/office/drawing/2014/main" id="{AAFFF637-1C22-4FDA-BAA0-FF1B443C7EDF}"/>
              </a:ext>
            </a:extLst>
          </p:cNvPr>
          <p:cNvSpPr>
            <a:spLocks noGrp="1"/>
          </p:cNvSpPr>
          <p:nvPr>
            <p:ph type="ctrTitle"/>
          </p:nvPr>
        </p:nvSpPr>
        <p:spPr>
          <a:xfrm>
            <a:off x="1696913" y="2873402"/>
            <a:ext cx="4846320" cy="2387600"/>
          </a:xfrm>
        </p:spPr>
        <p:txBody>
          <a:bodyPr>
            <a:normAutofit fontScale="90000"/>
          </a:bodyPr>
          <a:lstStyle/>
          <a:p>
            <a:pPr marL="0" indent="0"/>
            <a:r>
              <a:rPr lang="en-US" sz="4000" b="1" dirty="0"/>
              <a:t>M&amp;E Concepts: Introduction to Results-Based Management </a:t>
            </a:r>
            <a:br>
              <a:rPr lang="en-US" sz="4000" b="1" dirty="0"/>
            </a:br>
            <a:endParaRPr lang="en-US" dirty="0"/>
          </a:p>
        </p:txBody>
      </p:sp>
      <p:sp>
        <p:nvSpPr>
          <p:cNvPr id="3" name="Content Placeholder 2"/>
          <p:cNvSpPr>
            <a:spLocks noGrp="1"/>
          </p:cNvSpPr>
          <p:nvPr>
            <p:ph type="subTitle" idx="1"/>
          </p:nvPr>
        </p:nvSpPr>
        <p:spPr>
          <a:xfrm>
            <a:off x="4769297" y="5418470"/>
            <a:ext cx="1704655" cy="448056"/>
          </a:xfrm>
        </p:spPr>
        <p:txBody>
          <a:bodyPr>
            <a:normAutofit/>
          </a:bodyPr>
          <a:lstStyle/>
          <a:p>
            <a:r>
              <a:rPr lang="en-US"/>
              <a:t>June </a:t>
            </a:r>
            <a:r>
              <a:rPr lang="en-US" dirty="0"/>
              <a:t>2022</a:t>
            </a:r>
            <a:endParaRPr lang="en-US" sz="4000" b="1" dirty="0"/>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advTm="9831">
        <p:fade/>
      </p:transition>
    </mc:Choice>
    <mc:Fallback xmlns="">
      <p:transition spd="med" advTm="983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F9AF63-E1AE-4712-8D40-AE0CABA664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40" name="Text Box 18" descr="Increases the Effectiveness and Efficiency of Communication&#10;">
            <a:extLst>
              <a:ext uri="{FF2B5EF4-FFF2-40B4-BE49-F238E27FC236}">
                <a16:creationId xmlns:a16="http://schemas.microsoft.com/office/drawing/2014/main" id="{A60BC218-D455-4DFA-A0EF-231AD0829F4B}"/>
              </a:ext>
            </a:extLst>
          </p:cNvPr>
          <p:cNvSpPr txBox="1">
            <a:spLocks noGrp="1" noChangeArrowheads="1"/>
          </p:cNvSpPr>
          <p:nvPr>
            <p:ph type="title" idx="4294967295"/>
          </p:nvPr>
        </p:nvSpPr>
        <p:spPr bwMode="auto">
          <a:xfrm>
            <a:off x="859971" y="182250"/>
            <a:ext cx="9584974" cy="14465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Increases the Effectiveness and Efficiency of Communication</a:t>
            </a:r>
          </a:p>
        </p:txBody>
      </p:sp>
      <p:pic>
        <p:nvPicPr>
          <p:cNvPr id="41" name="Picture 3">
            <a:extLst>
              <a:ext uri="{FF2B5EF4-FFF2-40B4-BE49-F238E27FC236}">
                <a16:creationId xmlns:a16="http://schemas.microsoft.com/office/drawing/2014/main" id="{8982CF8F-E672-4C1C-8F34-B4C9C3A84BA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799317"/>
            <a:ext cx="2381583" cy="2657846"/>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1" descr="Arrow left to right">
            <a:extLst>
              <a:ext uri="{FF2B5EF4-FFF2-40B4-BE49-F238E27FC236}">
                <a16:creationId xmlns:a16="http://schemas.microsoft.com/office/drawing/2014/main" id="{2EF6848D-66C6-47D3-BB65-D151663DF869}"/>
              </a:ext>
            </a:extLst>
          </p:cNvPr>
          <p:cNvSpPr/>
          <p:nvPr/>
        </p:nvSpPr>
        <p:spPr>
          <a:xfrm>
            <a:off x="5231905" y="2132856"/>
            <a:ext cx="1527919" cy="791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Diagram 42" descr="Small graphic indicating a results framework">
            <a:extLst>
              <a:ext uri="{FF2B5EF4-FFF2-40B4-BE49-F238E27FC236}">
                <a16:creationId xmlns:a16="http://schemas.microsoft.com/office/drawing/2014/main" id="{75579A34-9EA7-4A4E-A459-DA62CBB863C2}"/>
              </a:ext>
            </a:extLst>
          </p:cNvPr>
          <p:cNvGraphicFramePr/>
          <p:nvPr>
            <p:extLst>
              <p:ext uri="{D42A27DB-BD31-4B8C-83A1-F6EECF244321}">
                <p14:modId xmlns:p14="http://schemas.microsoft.com/office/powerpoint/2010/main" val="2019374910"/>
              </p:ext>
            </p:extLst>
          </p:nvPr>
        </p:nvGraphicFramePr>
        <p:xfrm>
          <a:off x="7176120" y="1628800"/>
          <a:ext cx="3096344"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Rectangle 4" descr="Convey project intent and content in a “small package” to internal and external stakeholders&#10;">
            <a:extLst>
              <a:ext uri="{FF2B5EF4-FFF2-40B4-BE49-F238E27FC236}">
                <a16:creationId xmlns:a16="http://schemas.microsoft.com/office/drawing/2014/main" id="{E9F49CCE-3F6D-478E-8D79-AB872E12BF8D}"/>
              </a:ext>
            </a:extLst>
          </p:cNvPr>
          <p:cNvSpPr txBox="1">
            <a:spLocks noChangeArrowheads="1"/>
          </p:cNvSpPr>
          <p:nvPr/>
        </p:nvSpPr>
        <p:spPr>
          <a:xfrm>
            <a:off x="890328" y="4921595"/>
            <a:ext cx="10121383" cy="970690"/>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Convey project intent and content in a “small package” to internal and external stakeholders</a:t>
            </a:r>
          </a:p>
        </p:txBody>
      </p:sp>
    </p:spTree>
    <p:extLst>
      <p:ext uri="{BB962C8B-B14F-4D97-AF65-F5344CB8AC3E}">
        <p14:creationId xmlns:p14="http://schemas.microsoft.com/office/powerpoint/2010/main" val="3904073238"/>
      </p:ext>
    </p:extLst>
  </p:cSld>
  <p:clrMapOvr>
    <a:masterClrMapping/>
  </p:clrMapOvr>
  <mc:AlternateContent xmlns:mc="http://schemas.openxmlformats.org/markup-compatibility/2006" xmlns:p14="http://schemas.microsoft.com/office/powerpoint/2010/main">
    <mc:Choice Requires="p14">
      <p:transition spd="slow" p14:dur="2000" advTm="25592"/>
    </mc:Choice>
    <mc:Fallback xmlns="">
      <p:transition spd="slow" advTm="25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nagement and Reporting Benefits ">
            <a:extLst>
              <a:ext uri="{FF2B5EF4-FFF2-40B4-BE49-F238E27FC236}">
                <a16:creationId xmlns:a16="http://schemas.microsoft.com/office/drawing/2014/main" id="{B95369E6-4A8A-4723-8F2C-4F70D1CC2BF2}"/>
              </a:ext>
            </a:extLst>
          </p:cNvPr>
          <p:cNvSpPr>
            <a:spLocks noGrp="1"/>
          </p:cNvSpPr>
          <p:nvPr>
            <p:ph type="title"/>
          </p:nvPr>
        </p:nvSpPr>
        <p:spPr>
          <a:xfrm>
            <a:off x="469231" y="220746"/>
            <a:ext cx="10515600" cy="1325563"/>
          </a:xfrm>
        </p:spPr>
        <p:txBody>
          <a:bodyPr/>
          <a:lstStyle/>
          <a:p>
            <a:r>
              <a:rPr lang="en-US" dirty="0"/>
              <a:t>Management and Reporting Benefits </a:t>
            </a:r>
          </a:p>
        </p:txBody>
      </p:sp>
      <p:sp>
        <p:nvSpPr>
          <p:cNvPr id="3" name="Footer Placeholder 2">
            <a:extLst>
              <a:ext uri="{FF2B5EF4-FFF2-40B4-BE49-F238E27FC236}">
                <a16:creationId xmlns:a16="http://schemas.microsoft.com/office/drawing/2014/main" id="{4BF9AF63-E1AE-4712-8D40-AE0CABA664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grpSp>
        <p:nvGrpSpPr>
          <p:cNvPr id="6" name="Group 3" descr="Graphic depicting arrows pointing in different directions">
            <a:extLst>
              <a:ext uri="{FF2B5EF4-FFF2-40B4-BE49-F238E27FC236}">
                <a16:creationId xmlns:a16="http://schemas.microsoft.com/office/drawing/2014/main" id="{614BE623-E727-4B90-885E-428C2A17D128}"/>
              </a:ext>
            </a:extLst>
          </p:cNvPr>
          <p:cNvGrpSpPr>
            <a:grpSpLocks/>
          </p:cNvGrpSpPr>
          <p:nvPr/>
        </p:nvGrpSpPr>
        <p:grpSpPr bwMode="auto">
          <a:xfrm>
            <a:off x="859064" y="2166257"/>
            <a:ext cx="6575425" cy="3405188"/>
            <a:chOff x="1076" y="1992"/>
            <a:chExt cx="4142" cy="2145"/>
          </a:xfrm>
        </p:grpSpPr>
        <p:sp>
          <p:nvSpPr>
            <p:cNvPr id="7" name="Rectangle 4">
              <a:extLst>
                <a:ext uri="{FF2B5EF4-FFF2-40B4-BE49-F238E27FC236}">
                  <a16:creationId xmlns:a16="http://schemas.microsoft.com/office/drawing/2014/main" id="{656FE548-FDE2-488C-8263-A08381ECDF34}"/>
                </a:ext>
              </a:extLst>
            </p:cNvPr>
            <p:cNvSpPr>
              <a:spLocks noChangeArrowheads="1"/>
            </p:cNvSpPr>
            <p:nvPr/>
          </p:nvSpPr>
          <p:spPr bwMode="auto">
            <a:xfrm>
              <a:off x="345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8" name="Rectangle 5">
              <a:extLst>
                <a:ext uri="{FF2B5EF4-FFF2-40B4-BE49-F238E27FC236}">
                  <a16:creationId xmlns:a16="http://schemas.microsoft.com/office/drawing/2014/main" id="{CE934F57-0CB6-4625-8915-C03A869A7711}"/>
                </a:ext>
              </a:extLst>
            </p:cNvPr>
            <p:cNvSpPr>
              <a:spLocks noChangeArrowheads="1"/>
            </p:cNvSpPr>
            <p:nvPr/>
          </p:nvSpPr>
          <p:spPr bwMode="auto">
            <a:xfrm>
              <a:off x="177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cxnSp>
          <p:nvCxnSpPr>
            <p:cNvPr id="9" name="AutoShape 6">
              <a:extLst>
                <a:ext uri="{FF2B5EF4-FFF2-40B4-BE49-F238E27FC236}">
                  <a16:creationId xmlns:a16="http://schemas.microsoft.com/office/drawing/2014/main" id="{A83A93CE-F92C-43A8-8D5E-0DABC125B794}"/>
                </a:ext>
              </a:extLst>
            </p:cNvPr>
            <p:cNvCxnSpPr>
              <a:cxnSpLocks noChangeShapeType="1"/>
              <a:stCxn id="8" idx="0"/>
            </p:cNvCxnSpPr>
            <p:nvPr/>
          </p:nvCxnSpPr>
          <p:spPr bwMode="auto">
            <a:xfrm rot="-5400000">
              <a:off x="2324" y="1956"/>
              <a:ext cx="240" cy="87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7">
              <a:extLst>
                <a:ext uri="{FF2B5EF4-FFF2-40B4-BE49-F238E27FC236}">
                  <a16:creationId xmlns:a16="http://schemas.microsoft.com/office/drawing/2014/main" id="{EF6390CF-9CF5-49E1-891C-6B5AFF4201BF}"/>
                </a:ext>
              </a:extLst>
            </p:cNvPr>
            <p:cNvCxnSpPr>
              <a:cxnSpLocks noChangeShapeType="1"/>
              <a:stCxn id="7" idx="0"/>
            </p:cNvCxnSpPr>
            <p:nvPr/>
          </p:nvCxnSpPr>
          <p:spPr bwMode="auto">
            <a:xfrm rot="5400000" flipH="1">
              <a:off x="3164" y="1988"/>
              <a:ext cx="240" cy="80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 name="AutoShape 8">
              <a:extLst>
                <a:ext uri="{FF2B5EF4-FFF2-40B4-BE49-F238E27FC236}">
                  <a16:creationId xmlns:a16="http://schemas.microsoft.com/office/drawing/2014/main" id="{2917D07E-DCDD-4CD7-BA0C-13782631CF27}"/>
                </a:ext>
              </a:extLst>
            </p:cNvPr>
            <p:cNvCxnSpPr>
              <a:cxnSpLocks noChangeShapeType="1"/>
              <a:endCxn id="8" idx="2"/>
            </p:cNvCxnSpPr>
            <p:nvPr/>
          </p:nvCxnSpPr>
          <p:spPr bwMode="auto">
            <a:xfrm rot="-5400000">
              <a:off x="1604" y="2716"/>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31C550EF-FE29-4582-BD80-EF806F0E2A3A}"/>
                </a:ext>
              </a:extLst>
            </p:cNvPr>
            <p:cNvCxnSpPr>
              <a:cxnSpLocks noChangeShapeType="1"/>
              <a:endCxn id="8" idx="2"/>
            </p:cNvCxnSpPr>
            <p:nvPr/>
          </p:nvCxnSpPr>
          <p:spPr bwMode="auto">
            <a:xfrm rot="5400000" flipH="1">
              <a:off x="2032" y="2768"/>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7014DC99-377F-4C55-B0ED-0C5081445880}"/>
                </a:ext>
                <a:ext uri="{C183D7F6-B498-43B3-948B-1728B52AA6E4}">
                  <adec:decorative xmlns:adec="http://schemas.microsoft.com/office/drawing/2017/decorative" val="1"/>
                </a:ext>
              </a:extLst>
            </p:cNvPr>
            <p:cNvSpPr>
              <a:spLocks noChangeArrowheads="1"/>
            </p:cNvSpPr>
            <p:nvPr/>
          </p:nvSpPr>
          <p:spPr bwMode="auto">
            <a:xfrm>
              <a:off x="344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cxnSp>
          <p:nvCxnSpPr>
            <p:cNvPr id="14" name="AutoShape 11">
              <a:extLst>
                <a:ext uri="{FF2B5EF4-FFF2-40B4-BE49-F238E27FC236}">
                  <a16:creationId xmlns:a16="http://schemas.microsoft.com/office/drawing/2014/main" id="{7B268C13-AA07-4897-A88C-34118A6BD6BE}"/>
                </a:ext>
              </a:extLst>
            </p:cNvPr>
            <p:cNvCxnSpPr>
              <a:cxnSpLocks noChangeShapeType="1"/>
              <a:endCxn id="13" idx="2"/>
            </p:cNvCxnSpPr>
            <p:nvPr/>
          </p:nvCxnSpPr>
          <p:spPr bwMode="auto">
            <a:xfrm rot="-5400000">
              <a:off x="3276" y="2708"/>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12">
              <a:extLst>
                <a:ext uri="{FF2B5EF4-FFF2-40B4-BE49-F238E27FC236}">
                  <a16:creationId xmlns:a16="http://schemas.microsoft.com/office/drawing/2014/main" id="{94CDC2A8-3AC1-4DFF-A0EE-9CE82C0B8C4E}"/>
                </a:ext>
              </a:extLst>
            </p:cNvPr>
            <p:cNvCxnSpPr>
              <a:cxnSpLocks noChangeShapeType="1"/>
              <a:endCxn id="13" idx="2"/>
            </p:cNvCxnSpPr>
            <p:nvPr/>
          </p:nvCxnSpPr>
          <p:spPr bwMode="auto">
            <a:xfrm rot="5400000" flipH="1">
              <a:off x="3704" y="2760"/>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 name="Rectangle 13">
              <a:extLst>
                <a:ext uri="{FF2B5EF4-FFF2-40B4-BE49-F238E27FC236}">
                  <a16:creationId xmlns:a16="http://schemas.microsoft.com/office/drawing/2014/main" id="{8D039842-54E3-49E2-883E-2AB86583B471}"/>
                </a:ext>
                <a:ext uri="{C183D7F6-B498-43B3-948B-1728B52AA6E4}">
                  <adec:decorative xmlns:adec="http://schemas.microsoft.com/office/drawing/2017/decorative" val="1"/>
                </a:ext>
              </a:extLst>
            </p:cNvPr>
            <p:cNvSpPr>
              <a:spLocks noChangeArrowheads="1"/>
            </p:cNvSpPr>
            <p:nvPr/>
          </p:nvSpPr>
          <p:spPr bwMode="auto">
            <a:xfrm>
              <a:off x="176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7" name="Rectangle 14">
              <a:extLst>
                <a:ext uri="{FF2B5EF4-FFF2-40B4-BE49-F238E27FC236}">
                  <a16:creationId xmlns:a16="http://schemas.microsoft.com/office/drawing/2014/main" id="{8FC9F072-902F-498A-BDFE-96BDBB412751}"/>
                </a:ext>
              </a:extLst>
            </p:cNvPr>
            <p:cNvSpPr>
              <a:spLocks noChangeArrowheads="1"/>
            </p:cNvSpPr>
            <p:nvPr/>
          </p:nvSpPr>
          <p:spPr bwMode="auto">
            <a:xfrm>
              <a:off x="1288"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8" name="Rectangle 15">
              <a:extLst>
                <a:ext uri="{FF2B5EF4-FFF2-40B4-BE49-F238E27FC236}">
                  <a16:creationId xmlns:a16="http://schemas.microsoft.com/office/drawing/2014/main" id="{A0A36BB1-7687-434F-8C2B-14B325E81BBE}"/>
                </a:ext>
                <a:ext uri="{C183D7F6-B498-43B3-948B-1728B52AA6E4}">
                  <adec:decorative xmlns:adec="http://schemas.microsoft.com/office/drawing/2017/decorative" val="1"/>
                </a:ext>
              </a:extLst>
            </p:cNvPr>
            <p:cNvSpPr>
              <a:spLocks noChangeArrowheads="1"/>
            </p:cNvSpPr>
            <p:nvPr/>
          </p:nvSpPr>
          <p:spPr bwMode="auto">
            <a:xfrm>
              <a:off x="1280"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9" name="Rectangle 16">
              <a:extLst>
                <a:ext uri="{FF2B5EF4-FFF2-40B4-BE49-F238E27FC236}">
                  <a16:creationId xmlns:a16="http://schemas.microsoft.com/office/drawing/2014/main" id="{6ECBF496-E2DB-4147-BFFB-D91743793FAF}"/>
                </a:ext>
              </a:extLst>
            </p:cNvPr>
            <p:cNvSpPr>
              <a:spLocks noChangeArrowheads="1"/>
            </p:cNvSpPr>
            <p:nvPr/>
          </p:nvSpPr>
          <p:spPr bwMode="auto">
            <a:xfrm>
              <a:off x="2136" y="3136"/>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0" name="Rectangle 17">
              <a:extLst>
                <a:ext uri="{FF2B5EF4-FFF2-40B4-BE49-F238E27FC236}">
                  <a16:creationId xmlns:a16="http://schemas.microsoft.com/office/drawing/2014/main" id="{7D3C8509-E0BA-4A7C-835F-15F7D44FF98B}"/>
                </a:ext>
                <a:ext uri="{C183D7F6-B498-43B3-948B-1728B52AA6E4}">
                  <adec:decorative xmlns:adec="http://schemas.microsoft.com/office/drawing/2017/decorative" val="1"/>
                </a:ext>
              </a:extLst>
            </p:cNvPr>
            <p:cNvSpPr>
              <a:spLocks noChangeArrowheads="1"/>
            </p:cNvSpPr>
            <p:nvPr/>
          </p:nvSpPr>
          <p:spPr bwMode="auto">
            <a:xfrm>
              <a:off x="2128" y="3128"/>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1" name="Rectangle 18">
              <a:extLst>
                <a:ext uri="{FF2B5EF4-FFF2-40B4-BE49-F238E27FC236}">
                  <a16:creationId xmlns:a16="http://schemas.microsoft.com/office/drawing/2014/main" id="{CF987316-0D58-4BAB-A683-A893B5E9D7CB}"/>
                </a:ext>
              </a:extLst>
            </p:cNvPr>
            <p:cNvSpPr>
              <a:spLocks noChangeArrowheads="1"/>
            </p:cNvSpPr>
            <p:nvPr/>
          </p:nvSpPr>
          <p:spPr bwMode="auto">
            <a:xfrm>
              <a:off x="2664" y="2000"/>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2" name="Rectangle 19">
              <a:extLst>
                <a:ext uri="{FF2B5EF4-FFF2-40B4-BE49-F238E27FC236}">
                  <a16:creationId xmlns:a16="http://schemas.microsoft.com/office/drawing/2014/main" id="{23F25227-9EA9-41CF-80DD-1EB77E432608}"/>
                </a:ext>
                <a:ext uri="{C183D7F6-B498-43B3-948B-1728B52AA6E4}">
                  <adec:decorative xmlns:adec="http://schemas.microsoft.com/office/drawing/2017/decorative" val="1"/>
                </a:ext>
              </a:extLst>
            </p:cNvPr>
            <p:cNvSpPr>
              <a:spLocks noChangeArrowheads="1"/>
            </p:cNvSpPr>
            <p:nvPr/>
          </p:nvSpPr>
          <p:spPr bwMode="auto">
            <a:xfrm>
              <a:off x="2656" y="1992"/>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3" name="Rectangle 20">
              <a:extLst>
                <a:ext uri="{FF2B5EF4-FFF2-40B4-BE49-F238E27FC236}">
                  <a16:creationId xmlns:a16="http://schemas.microsoft.com/office/drawing/2014/main" id="{D36B9EE2-8373-49BA-A885-39A584733D90}"/>
                </a:ext>
                <a:ext uri="{C183D7F6-B498-43B3-948B-1728B52AA6E4}">
                  <adec:decorative xmlns:adec="http://schemas.microsoft.com/office/drawing/2017/decorative" val="1"/>
                </a:ext>
              </a:extLst>
            </p:cNvPr>
            <p:cNvSpPr>
              <a:spLocks noChangeArrowheads="1"/>
            </p:cNvSpPr>
            <p:nvPr/>
          </p:nvSpPr>
          <p:spPr bwMode="auto">
            <a:xfrm>
              <a:off x="3816"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4" name="Rectangle 21">
              <a:extLst>
                <a:ext uri="{FF2B5EF4-FFF2-40B4-BE49-F238E27FC236}">
                  <a16:creationId xmlns:a16="http://schemas.microsoft.com/office/drawing/2014/main" id="{1092053A-578A-41F3-A625-235722C00D70}"/>
                </a:ext>
                <a:ext uri="{C183D7F6-B498-43B3-948B-1728B52AA6E4}">
                  <adec:decorative xmlns:adec="http://schemas.microsoft.com/office/drawing/2017/decorative" val="1"/>
                </a:ext>
              </a:extLst>
            </p:cNvPr>
            <p:cNvSpPr>
              <a:spLocks noChangeArrowheads="1"/>
            </p:cNvSpPr>
            <p:nvPr/>
          </p:nvSpPr>
          <p:spPr bwMode="auto">
            <a:xfrm>
              <a:off x="3808"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5" name="Rectangle 22">
              <a:extLst>
                <a:ext uri="{FF2B5EF4-FFF2-40B4-BE49-F238E27FC236}">
                  <a16:creationId xmlns:a16="http://schemas.microsoft.com/office/drawing/2014/main" id="{14EDF267-95B8-4CF4-8B56-4FBC76876358}"/>
                </a:ext>
              </a:extLst>
            </p:cNvPr>
            <p:cNvSpPr>
              <a:spLocks noChangeArrowheads="1"/>
            </p:cNvSpPr>
            <p:nvPr/>
          </p:nvSpPr>
          <p:spPr bwMode="auto">
            <a:xfrm>
              <a:off x="2976" y="3144"/>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6" name="Rectangle 23">
              <a:extLst>
                <a:ext uri="{FF2B5EF4-FFF2-40B4-BE49-F238E27FC236}">
                  <a16:creationId xmlns:a16="http://schemas.microsoft.com/office/drawing/2014/main" id="{16D8821D-E661-4F2F-B9BB-B4808F8CA944}"/>
                </a:ext>
                <a:ext uri="{C183D7F6-B498-43B3-948B-1728B52AA6E4}">
                  <adec:decorative xmlns:adec="http://schemas.microsoft.com/office/drawing/2017/decorative" val="1"/>
                </a:ext>
              </a:extLst>
            </p:cNvPr>
            <p:cNvSpPr>
              <a:spLocks noChangeArrowheads="1"/>
            </p:cNvSpPr>
            <p:nvPr/>
          </p:nvSpPr>
          <p:spPr bwMode="auto">
            <a:xfrm>
              <a:off x="2968" y="3136"/>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7" name="Line 24">
              <a:extLst>
                <a:ext uri="{FF2B5EF4-FFF2-40B4-BE49-F238E27FC236}">
                  <a16:creationId xmlns:a16="http://schemas.microsoft.com/office/drawing/2014/main" id="{482C5336-B1F6-4A21-8F63-6DCE652BAB2C}"/>
                </a:ext>
                <a:ext uri="{C183D7F6-B498-43B3-948B-1728B52AA6E4}">
                  <adec:decorative xmlns:adec="http://schemas.microsoft.com/office/drawing/2017/decorative" val="1"/>
                </a:ext>
              </a:extLst>
            </p:cNvPr>
            <p:cNvSpPr>
              <a:spLocks noChangeShapeType="1"/>
            </p:cNvSpPr>
            <p:nvPr/>
          </p:nvSpPr>
          <p:spPr bwMode="auto">
            <a:xfrm rot="699614">
              <a:off x="2728" y="2072"/>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 name="Line 25">
              <a:extLst>
                <a:ext uri="{FF2B5EF4-FFF2-40B4-BE49-F238E27FC236}">
                  <a16:creationId xmlns:a16="http://schemas.microsoft.com/office/drawing/2014/main" id="{D18B9941-2AFB-4639-A28B-E9878327029A}"/>
                </a:ext>
                <a:ext uri="{C183D7F6-B498-43B3-948B-1728B52AA6E4}">
                  <adec:decorative xmlns:adec="http://schemas.microsoft.com/office/drawing/2017/decorative" val="1"/>
                </a:ext>
              </a:extLst>
            </p:cNvPr>
            <p:cNvSpPr>
              <a:spLocks noChangeShapeType="1"/>
            </p:cNvSpPr>
            <p:nvPr/>
          </p:nvSpPr>
          <p:spPr bwMode="auto">
            <a:xfrm rot="594316">
              <a:off x="3872"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6">
              <a:extLst>
                <a:ext uri="{FF2B5EF4-FFF2-40B4-BE49-F238E27FC236}">
                  <a16:creationId xmlns:a16="http://schemas.microsoft.com/office/drawing/2014/main" id="{1486FA83-3DB1-4B45-B685-8A59875A86E3}"/>
                </a:ext>
                <a:ext uri="{C183D7F6-B498-43B3-948B-1728B52AA6E4}">
                  <adec:decorative xmlns:adec="http://schemas.microsoft.com/office/drawing/2017/decorative" val="1"/>
                </a:ext>
              </a:extLst>
            </p:cNvPr>
            <p:cNvSpPr>
              <a:spLocks noChangeShapeType="1"/>
            </p:cNvSpPr>
            <p:nvPr/>
          </p:nvSpPr>
          <p:spPr bwMode="auto">
            <a:xfrm rot="793250">
              <a:off x="1360"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a:extLst>
                <a:ext uri="{FF2B5EF4-FFF2-40B4-BE49-F238E27FC236}">
                  <a16:creationId xmlns:a16="http://schemas.microsoft.com/office/drawing/2014/main" id="{4FBACCAF-B626-4A65-800A-AB9258CB8C13}"/>
                </a:ext>
                <a:ext uri="{C183D7F6-B498-43B3-948B-1728B52AA6E4}">
                  <adec:decorative xmlns:adec="http://schemas.microsoft.com/office/drawing/2017/decorative" val="1"/>
                </a:ext>
              </a:extLst>
            </p:cNvPr>
            <p:cNvSpPr>
              <a:spLocks noChangeShapeType="1"/>
            </p:cNvSpPr>
            <p:nvPr/>
          </p:nvSpPr>
          <p:spPr bwMode="auto">
            <a:xfrm rot="-3302169">
              <a:off x="2216"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28">
              <a:extLst>
                <a:ext uri="{FF2B5EF4-FFF2-40B4-BE49-F238E27FC236}">
                  <a16:creationId xmlns:a16="http://schemas.microsoft.com/office/drawing/2014/main" id="{35916F8D-B8B6-47D4-9418-55D7C4FA742C}"/>
                </a:ext>
                <a:ext uri="{C183D7F6-B498-43B3-948B-1728B52AA6E4}">
                  <adec:decorative xmlns:adec="http://schemas.microsoft.com/office/drawing/2017/decorative" val="1"/>
                </a:ext>
              </a:extLst>
            </p:cNvPr>
            <p:cNvSpPr>
              <a:spLocks noChangeShapeType="1"/>
            </p:cNvSpPr>
            <p:nvPr/>
          </p:nvSpPr>
          <p:spPr bwMode="auto">
            <a:xfrm rot="-3302169">
              <a:off x="3056" y="3208"/>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a:extLst>
                <a:ext uri="{FF2B5EF4-FFF2-40B4-BE49-F238E27FC236}">
                  <a16:creationId xmlns:a16="http://schemas.microsoft.com/office/drawing/2014/main" id="{39D55BA8-45F4-431D-9020-9F32DAEFC32A}"/>
                </a:ext>
                <a:ext uri="{C183D7F6-B498-43B3-948B-1728B52AA6E4}">
                  <adec:decorative xmlns:adec="http://schemas.microsoft.com/office/drawing/2017/decorative" val="1"/>
                </a:ext>
              </a:extLst>
            </p:cNvPr>
            <p:cNvSpPr>
              <a:spLocks noChangeShapeType="1"/>
            </p:cNvSpPr>
            <p:nvPr/>
          </p:nvSpPr>
          <p:spPr bwMode="auto">
            <a:xfrm rot="-3302169">
              <a:off x="1856"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a:extLst>
                <a:ext uri="{FF2B5EF4-FFF2-40B4-BE49-F238E27FC236}">
                  <a16:creationId xmlns:a16="http://schemas.microsoft.com/office/drawing/2014/main" id="{CA3BE3FD-668A-4BBB-8F2E-10D72A2021C7}"/>
                </a:ext>
                <a:ext uri="{C183D7F6-B498-43B3-948B-1728B52AA6E4}">
                  <adec:decorative xmlns:adec="http://schemas.microsoft.com/office/drawing/2017/decorative" val="1"/>
                </a:ext>
              </a:extLst>
            </p:cNvPr>
            <p:cNvSpPr>
              <a:spLocks noChangeShapeType="1"/>
            </p:cNvSpPr>
            <p:nvPr/>
          </p:nvSpPr>
          <p:spPr bwMode="auto">
            <a:xfrm rot="-3302169">
              <a:off x="3544"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descr="Arrow pointing down, southeast direction ">
              <a:extLst>
                <a:ext uri="{FF2B5EF4-FFF2-40B4-BE49-F238E27FC236}">
                  <a16:creationId xmlns:a16="http://schemas.microsoft.com/office/drawing/2014/main" id="{65B0FA31-D5EF-417F-8A97-F1428F07A5C7}"/>
                </a:ext>
              </a:extLst>
            </p:cNvPr>
            <p:cNvSpPr>
              <a:spLocks noChangeShapeType="1"/>
            </p:cNvSpPr>
            <p:nvPr/>
          </p:nvSpPr>
          <p:spPr bwMode="auto">
            <a:xfrm rot="594316">
              <a:off x="3376"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32" descr="Performance is below expectation&#10;">
              <a:extLst>
                <a:ext uri="{FF2B5EF4-FFF2-40B4-BE49-F238E27FC236}">
                  <a16:creationId xmlns:a16="http://schemas.microsoft.com/office/drawing/2014/main" id="{4A02B7A1-7DA7-4168-AF5B-14C6B3964118}"/>
                </a:ext>
              </a:extLst>
            </p:cNvPr>
            <p:cNvSpPr txBox="1">
              <a:spLocks noChangeArrowheads="1"/>
            </p:cNvSpPr>
            <p:nvPr/>
          </p:nvSpPr>
          <p:spPr bwMode="auto">
            <a:xfrm>
              <a:off x="3678" y="3695"/>
              <a:ext cx="15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Performance is below expectation</a:t>
              </a:r>
            </a:p>
          </p:txBody>
        </p:sp>
        <p:sp>
          <p:nvSpPr>
            <p:cNvPr id="36" name="Line 33" descr="Arrow pointing up, northeast direction ">
              <a:extLst>
                <a:ext uri="{FF2B5EF4-FFF2-40B4-BE49-F238E27FC236}">
                  <a16:creationId xmlns:a16="http://schemas.microsoft.com/office/drawing/2014/main" id="{02EA44D2-ED74-40D6-A4F9-5AB097C88552}"/>
                </a:ext>
              </a:extLst>
            </p:cNvPr>
            <p:cNvSpPr>
              <a:spLocks noChangeShapeType="1"/>
            </p:cNvSpPr>
            <p:nvPr/>
          </p:nvSpPr>
          <p:spPr bwMode="auto">
            <a:xfrm rot="-3347555">
              <a:off x="984"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Text Box 34" descr="Performance is at or above expectation&#10;">
              <a:extLst>
                <a:ext uri="{FF2B5EF4-FFF2-40B4-BE49-F238E27FC236}">
                  <a16:creationId xmlns:a16="http://schemas.microsoft.com/office/drawing/2014/main" id="{F7EF7C56-2678-406B-BB87-184CBD322495}"/>
                </a:ext>
              </a:extLst>
            </p:cNvPr>
            <p:cNvSpPr txBox="1">
              <a:spLocks noChangeArrowheads="1"/>
            </p:cNvSpPr>
            <p:nvPr/>
          </p:nvSpPr>
          <p:spPr bwMode="auto">
            <a:xfrm>
              <a:off x="1286" y="3695"/>
              <a:ext cx="16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Performance is at or above expectation</a:t>
              </a:r>
            </a:p>
          </p:txBody>
        </p:sp>
      </p:grpSp>
      <p:sp>
        <p:nvSpPr>
          <p:cNvPr id="38" name="Rectangle 35" descr="Understand whether results are being achieved.&#10;Make adjustments and adaptation based on evidence&#10;Report on outcomes, not just activities and outputs&#10;">
            <a:extLst>
              <a:ext uri="{FF2B5EF4-FFF2-40B4-BE49-F238E27FC236}">
                <a16:creationId xmlns:a16="http://schemas.microsoft.com/office/drawing/2014/main" id="{3D791239-C73C-4CF8-8A57-668851310597}"/>
              </a:ext>
            </a:extLst>
          </p:cNvPr>
          <p:cNvSpPr txBox="1">
            <a:spLocks noChangeArrowheads="1"/>
          </p:cNvSpPr>
          <p:nvPr/>
        </p:nvSpPr>
        <p:spPr>
          <a:xfrm>
            <a:off x="7369628" y="1903753"/>
            <a:ext cx="3810001" cy="3027476"/>
          </a:xfrm>
          <a:prstGeom prst="rect">
            <a:avLst/>
          </a:prstGeom>
          <a:ln/>
        </p:spPr>
        <p:style>
          <a:lnRef idx="1">
            <a:schemeClr val="accent3"/>
          </a:lnRef>
          <a:fillRef idx="2">
            <a:schemeClr val="accent3"/>
          </a:fillRef>
          <a:effectRef idx="1">
            <a:schemeClr val="accent3"/>
          </a:effectRef>
          <a:fontRef idx="minor">
            <a:schemeClr val="dk1"/>
          </a:fontRef>
        </p:style>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Understand whether results are being achieved.</a:t>
            </a:r>
          </a:p>
          <a:p>
            <a:r>
              <a:rPr lang="en-US" altLang="en-US" sz="2400" dirty="0"/>
              <a:t>Make adjustments and adaptation based on evidence</a:t>
            </a:r>
          </a:p>
          <a:p>
            <a:r>
              <a:rPr lang="en-US" altLang="en-US" sz="2400" dirty="0"/>
              <a:t>Report on outcomes, not just activities and outputs</a:t>
            </a:r>
          </a:p>
        </p:txBody>
      </p:sp>
    </p:spTree>
    <p:extLst>
      <p:ext uri="{BB962C8B-B14F-4D97-AF65-F5344CB8AC3E}">
        <p14:creationId xmlns:p14="http://schemas.microsoft.com/office/powerpoint/2010/main" val="2960775690"/>
      </p:ext>
    </p:extLst>
  </p:cSld>
  <p:clrMapOvr>
    <a:masterClrMapping/>
  </p:clrMapOvr>
  <mc:AlternateContent xmlns:mc="http://schemas.openxmlformats.org/markup-compatibility/2006" xmlns:p14="http://schemas.microsoft.com/office/powerpoint/2010/main">
    <mc:Choice Requires="p14">
      <p:transition spd="slow" p14:dur="2000" advTm="35650"/>
    </mc:Choice>
    <mc:Fallback xmlns="">
      <p:transition spd="slow" advTm="356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Slide 12: RBM System: Six Steps ">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n-US" dirty="0"/>
              <a:t>RBM System: Six Steps</a:t>
            </a:r>
          </a:p>
        </p:txBody>
      </p:sp>
      <p:sp>
        <p:nvSpPr>
          <p:cNvPr id="6" name="Rectangle 6" descr="Define &#10;Results &#10;(RF)&#10;">
            <a:extLst>
              <a:ext uri="{FF2B5EF4-FFF2-40B4-BE49-F238E27FC236}">
                <a16:creationId xmlns:a16="http://schemas.microsoft.com/office/drawing/2014/main" id="{0C13CB20-E596-4CDA-AE0B-36E4A54E18C7}"/>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a:solidFill>
                  <a:schemeClr val="tx1"/>
                </a:solidFill>
                <a:latin typeface="Tahoma" pitchFamily="34" charset="0"/>
                <a:cs typeface="Times New Roman" pitchFamily="18" charset="0"/>
              </a:rPr>
              <a:t>Define </a:t>
            </a:r>
          </a:p>
          <a:p>
            <a:pPr algn="ctr">
              <a:spcBef>
                <a:spcPct val="0"/>
              </a:spcBef>
              <a:buSzTx/>
              <a:buNone/>
            </a:pPr>
            <a:r>
              <a:rPr lang="en-US" altLang="en-US" sz="2000" b="0" dirty="0">
                <a:solidFill>
                  <a:schemeClr val="tx1"/>
                </a:solidFill>
                <a:latin typeface="Tahoma" pitchFamily="34" charset="0"/>
                <a:cs typeface="Times New Roman" pitchFamily="18" charset="0"/>
              </a:rPr>
              <a:t>Results </a:t>
            </a:r>
          </a:p>
          <a:p>
            <a:pPr algn="ctr">
              <a:spcBef>
                <a:spcPct val="0"/>
              </a:spcBef>
              <a:buSzTx/>
              <a:buNone/>
            </a:pPr>
            <a:r>
              <a:rPr lang="en-US" altLang="en-US" sz="2000" b="0" dirty="0">
                <a:solidFill>
                  <a:schemeClr val="tx1"/>
                </a:solidFill>
                <a:latin typeface="Tahoma" pitchFamily="34" charset="0"/>
                <a:cs typeface="Times New Roman" pitchFamily="18" charset="0"/>
              </a:rPr>
              <a:t>(RF)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descr="Arrow pointed right, 1 to 2">
            <a:extLst>
              <a:ext uri="{FF2B5EF4-FFF2-40B4-BE49-F238E27FC236}">
                <a16:creationId xmlns:a16="http://schemas.microsoft.com/office/drawing/2014/main" id="{D4CD2E6C-D59C-45FA-A346-0FD8CEA2D498}"/>
              </a:ext>
              <a:ext uri="{C183D7F6-B498-43B3-948B-1728B52AA6E4}">
                <adec:decorative xmlns:adec="http://schemas.microsoft.com/office/drawing/2017/decorative" val="0"/>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2. &#10;Select&#10;Performance &#10;Indicators&#10;">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Select</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Indicators</a:t>
            </a:r>
          </a:p>
        </p:txBody>
      </p:sp>
      <p:sp>
        <p:nvSpPr>
          <p:cNvPr id="7" name="Rectangle 8" descr="3. &#10;Develop a  &#10;Performance &#10;Monitoring Plan&#10;">
            <a:extLst>
              <a:ext uri="{FF2B5EF4-FFF2-40B4-BE49-F238E27FC236}">
                <a16:creationId xmlns:a16="http://schemas.microsoft.com/office/drawing/2014/main" id="{35E4D6C6-FCFD-40EA-BDF7-9BBE1452069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Develop a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Monitoring Plan</a:t>
            </a:r>
          </a:p>
        </p:txBody>
      </p:sp>
      <p:cxnSp>
        <p:nvCxnSpPr>
          <p:cNvPr id="11" name="Elbow Connector 2" descr="connecting line with arrow pointing from 3 to 4,  between upper level boxes (1-3) and lower level boxes (4-6)">
            <a:extLst>
              <a:ext uri="{FF2B5EF4-FFF2-40B4-BE49-F238E27FC236}">
                <a16:creationId xmlns:a16="http://schemas.microsoft.com/office/drawing/2014/main" id="{3473CC9E-C5BF-4F59-9000-836211C0D41A}"/>
              </a:ext>
              <a:ext uri="{C183D7F6-B498-43B3-948B-1728B52AA6E4}">
                <adec:decorative xmlns:adec="http://schemas.microsoft.com/office/drawing/2017/decorative" val="0"/>
              </a:ext>
            </a:extLst>
          </p:cNvPr>
          <p:cNvCxnSpPr>
            <a:cxnSpLocks/>
          </p:cNvCxnSpPr>
          <p:nvPr/>
        </p:nvCxnSpPr>
        <p:spPr>
          <a:xfrm flipH="1">
            <a:off x="97157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descr="4. &#10;Collect  &#10;Performance &#10;Data&#10;">
            <a:extLst>
              <a:ext uri="{FF2B5EF4-FFF2-40B4-BE49-F238E27FC236}">
                <a16:creationId xmlns:a16="http://schemas.microsoft.com/office/drawing/2014/main" id="{6C8B8D2A-E999-4014-B503-9524B7318347}"/>
              </a:ext>
            </a:extLst>
          </p:cNvPr>
          <p:cNvSpPr>
            <a:spLocks noChangeArrowheads="1"/>
          </p:cNvSpPr>
          <p:nvPr/>
        </p:nvSpPr>
        <p:spPr bwMode="auto">
          <a:xfrm>
            <a:off x="7591926" y="3928617"/>
            <a:ext cx="212385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Collect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cxnSp>
        <p:nvCxnSpPr>
          <p:cNvPr id="12" name="Straight Arrow Connector 11" descr="arrow from 4 to 5">
            <a:extLst>
              <a:ext uri="{FF2B5EF4-FFF2-40B4-BE49-F238E27FC236}">
                <a16:creationId xmlns:a16="http://schemas.microsoft.com/office/drawing/2014/main" id="{DDE6A8A4-488F-4292-AD03-A57F0496A1C4}"/>
              </a:ext>
              <a:ext uri="{C183D7F6-B498-43B3-948B-1728B52AA6E4}">
                <adec:decorative xmlns:adec="http://schemas.microsoft.com/office/drawing/2017/decorative" val="0"/>
              </a:ext>
            </a:extLst>
          </p:cNvPr>
          <p:cNvCxnSpPr>
            <a:stCxn id="8" idx="1"/>
            <a:endCxn id="9" idx="3"/>
          </p:cNvCxnSpPr>
          <p:nvPr/>
        </p:nvCxnSpPr>
        <p:spPr>
          <a:xfrm flipH="1">
            <a:off x="7051483" y="4658789"/>
            <a:ext cx="5404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5. &#10;Analyze &#10;Performance &#10;Data&#10;">
            <a:extLst>
              <a:ext uri="{FF2B5EF4-FFF2-40B4-BE49-F238E27FC236}">
                <a16:creationId xmlns:a16="http://schemas.microsoft.com/office/drawing/2014/main" id="{A2B4D503-079C-440C-9F43-C81E9121368F}"/>
              </a:ext>
            </a:extLst>
          </p:cNvPr>
          <p:cNvSpPr>
            <a:spLocks noChangeArrowheads="1"/>
          </p:cNvSpPr>
          <p:nvPr/>
        </p:nvSpPr>
        <p:spPr bwMode="auto">
          <a:xfrm>
            <a:off x="4886206" y="3928617"/>
            <a:ext cx="2165276"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Analyze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cxnSp>
        <p:nvCxnSpPr>
          <p:cNvPr id="13" name="Straight Arrow Connector 12" descr="arrow from 5 to 6">
            <a:extLst>
              <a:ext uri="{FF2B5EF4-FFF2-40B4-BE49-F238E27FC236}">
                <a16:creationId xmlns:a16="http://schemas.microsoft.com/office/drawing/2014/main" id="{69D3F569-5366-4919-868B-CAEDBB058CBA}"/>
              </a:ext>
              <a:ext uri="{C183D7F6-B498-43B3-948B-1728B52AA6E4}">
                <adec:decorative xmlns:adec="http://schemas.microsoft.com/office/drawing/2017/decorative" val="0"/>
              </a:ext>
            </a:extLst>
          </p:cNvPr>
          <p:cNvCxnSpPr>
            <a:stCxn id="9" idx="1"/>
            <a:endCxn id="10" idx="3"/>
          </p:cNvCxnSpPr>
          <p:nvPr/>
        </p:nvCxnSpPr>
        <p:spPr>
          <a:xfrm flipH="1" flipV="1">
            <a:off x="4427996" y="4658789"/>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6. &#10;Use Analysis to  &#10;Inform &#10;Mgmt Decisions&#10;">
            <a:extLst>
              <a:ext uri="{FF2B5EF4-FFF2-40B4-BE49-F238E27FC236}">
                <a16:creationId xmlns:a16="http://schemas.microsoft.com/office/drawing/2014/main" id="{706D0A86-C510-4CDC-A5EF-4B279D0D9AF5}"/>
              </a:ext>
            </a:extLst>
          </p:cNvPr>
          <p:cNvSpPr>
            <a:spLocks noChangeArrowheads="1"/>
          </p:cNvSpPr>
          <p:nvPr/>
        </p:nvSpPr>
        <p:spPr bwMode="auto">
          <a:xfrm>
            <a:off x="2226946" y="3928616"/>
            <a:ext cx="220105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Use Analysis to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Inform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Mgmt Decisions</a:t>
            </a:r>
          </a:p>
        </p:txBody>
      </p:sp>
      <p:cxnSp>
        <p:nvCxnSpPr>
          <p:cNvPr id="16" name="Elbow Connector 12" descr="Connecting line with arrow from 6 to 1">
            <a:extLst>
              <a:ext uri="{FF2B5EF4-FFF2-40B4-BE49-F238E27FC236}">
                <a16:creationId xmlns:a16="http://schemas.microsoft.com/office/drawing/2014/main" id="{79E5AC0A-AA2B-4243-9EBA-9B7163C7BB60}"/>
              </a:ext>
              <a:ext uri="{C183D7F6-B498-43B3-948B-1728B52AA6E4}">
                <adec:decorative xmlns:adec="http://schemas.microsoft.com/office/drawing/2017/decorative" val="0"/>
              </a:ext>
            </a:extLst>
          </p:cNvPr>
          <p:cNvCxnSpPr>
            <a:stCxn id="10" idx="1"/>
            <a:endCxn id="6" idx="1"/>
          </p:cNvCxnSpPr>
          <p:nvPr/>
        </p:nvCxnSpPr>
        <p:spPr>
          <a:xfrm rot="10800000">
            <a:off x="2226946" y="2788412"/>
            <a:ext cx="12700" cy="1870376"/>
          </a:xfrm>
          <a:prstGeom prst="bentConnector3">
            <a:avLst>
              <a:gd name="adj1" fmla="val 3116134"/>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pointing right from 2 to 3 ">
            <a:extLst>
              <a:ext uri="{FF2B5EF4-FFF2-40B4-BE49-F238E27FC236}">
                <a16:creationId xmlns:a16="http://schemas.microsoft.com/office/drawing/2014/main" id="{1487F665-8BB1-4954-A24E-730B74A78870}"/>
              </a:ext>
              <a:ext uri="{C183D7F6-B498-43B3-948B-1728B52AA6E4}">
                <adec:decorative xmlns:adec="http://schemas.microsoft.com/office/drawing/2017/decorative" val="0"/>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924673"/>
      </p:ext>
    </p:extLst>
  </p:cSld>
  <p:clrMapOvr>
    <a:masterClrMapping/>
  </p:clrMapOvr>
  <mc:AlternateContent xmlns:mc="http://schemas.openxmlformats.org/markup-compatibility/2006" xmlns:p14="http://schemas.microsoft.com/office/powerpoint/2010/main">
    <mc:Choice Requires="p14">
      <p:transition spd="slow" p14:dur="2000" advTm="74803"/>
    </mc:Choice>
    <mc:Fallback xmlns="">
      <p:transition spd="slow" advTm="748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B8153D-9EE3-4BA4-84E7-4FA7E85BFB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Slide 13: Step 1: Define Results">
            <a:extLst>
              <a:ext uri="{FF2B5EF4-FFF2-40B4-BE49-F238E27FC236}">
                <a16:creationId xmlns:a16="http://schemas.microsoft.com/office/drawing/2014/main" id="{60774096-DE05-45B3-9B23-96F26DB5A08B}"/>
              </a:ext>
            </a:extLst>
          </p:cNvPr>
          <p:cNvSpPr>
            <a:spLocks noGrp="1"/>
          </p:cNvSpPr>
          <p:nvPr>
            <p:ph type="ctrTitle"/>
          </p:nvPr>
        </p:nvSpPr>
        <p:spPr>
          <a:xfrm>
            <a:off x="616715" y="305252"/>
            <a:ext cx="10577453" cy="961175"/>
          </a:xfrm>
        </p:spPr>
        <p:txBody>
          <a:bodyPr>
            <a:normAutofit/>
          </a:bodyPr>
          <a:lstStyle/>
          <a:p>
            <a:pPr algn="l"/>
            <a:r>
              <a:rPr lang="en-US" altLang="en-US" sz="4400" dirty="0">
                <a:ea typeface="ＭＳ Ｐゴシック" pitchFamily="34" charset="-128"/>
              </a:rPr>
              <a:t>STEP 1: Define Results</a:t>
            </a:r>
            <a:endParaRPr lang="en-US" sz="4400" dirty="0"/>
          </a:p>
        </p:txBody>
      </p:sp>
      <p:sp>
        <p:nvSpPr>
          <p:cNvPr id="5" name="Rectangle 3" descr="Define the Project Objective. &#10;&#10;Develop the theory of change and results framework. &#10;&#10;Clarify the “if…then” relationships between activities, results and project objective. &#10;">
            <a:extLst>
              <a:ext uri="{FF2B5EF4-FFF2-40B4-BE49-F238E27FC236}">
                <a16:creationId xmlns:a16="http://schemas.microsoft.com/office/drawing/2014/main" id="{56D3D009-F1B8-43F4-86E5-3C3706C570B1}"/>
              </a:ext>
            </a:extLst>
          </p:cNvPr>
          <p:cNvSpPr>
            <a:spLocks noGrp="1" noChangeArrowheads="1"/>
          </p:cNvSpPr>
          <p:nvPr>
            <p:ph sz="quarter" idx="13"/>
          </p:nvPr>
        </p:nvSpPr>
        <p:spPr>
          <a:xfrm>
            <a:off x="706079" y="1559642"/>
            <a:ext cx="10166091" cy="3735388"/>
          </a:xfrm>
          <a:noFill/>
          <a:ln w="3175">
            <a:noFill/>
          </a:ln>
        </p:spPr>
        <p:txBody>
          <a:bodyPr>
            <a:normAutofit/>
          </a:bodyPr>
          <a:lstStyle/>
          <a:p>
            <a:pPr>
              <a:spcBef>
                <a:spcPts val="1325"/>
              </a:spcBef>
            </a:pPr>
            <a:r>
              <a:rPr lang="en-US" altLang="en-US" dirty="0">
                <a:ea typeface="ＭＳ Ｐゴシック" pitchFamily="34" charset="-128"/>
              </a:rPr>
              <a:t>Define the Project Objective. </a:t>
            </a:r>
          </a:p>
          <a:p>
            <a:pPr>
              <a:spcBef>
                <a:spcPts val="1325"/>
              </a:spcBef>
            </a:pPr>
            <a:endParaRPr lang="en-US" altLang="en-US" sz="1050" dirty="0">
              <a:ea typeface="ＭＳ Ｐゴシック" pitchFamily="34" charset="-128"/>
            </a:endParaRPr>
          </a:p>
          <a:p>
            <a:pPr>
              <a:spcBef>
                <a:spcPts val="1325"/>
              </a:spcBef>
            </a:pPr>
            <a:r>
              <a:rPr lang="en-US" altLang="en-US" dirty="0">
                <a:ea typeface="ＭＳ Ｐゴシック" pitchFamily="34" charset="-128"/>
              </a:rPr>
              <a:t>Develop the theory of change and results framework. </a:t>
            </a:r>
          </a:p>
          <a:p>
            <a:pPr>
              <a:spcBef>
                <a:spcPts val="1325"/>
              </a:spcBef>
            </a:pPr>
            <a:endParaRPr lang="en-US" altLang="en-US" sz="1200" dirty="0">
              <a:ea typeface="ＭＳ Ｐゴシック" pitchFamily="34" charset="-128"/>
            </a:endParaRPr>
          </a:p>
          <a:p>
            <a:pPr>
              <a:spcBef>
                <a:spcPts val="1325"/>
              </a:spcBef>
            </a:pPr>
            <a:r>
              <a:rPr lang="en-US" altLang="en-US" dirty="0">
                <a:ea typeface="ＭＳ Ｐゴシック" pitchFamily="34" charset="-128"/>
              </a:rPr>
              <a:t>Clarify the “if…then” relationships between activities, results and project objective. </a:t>
            </a:r>
          </a:p>
          <a:p>
            <a:pPr>
              <a:spcBef>
                <a:spcPts val="1325"/>
              </a:spcBef>
              <a:buNone/>
            </a:pPr>
            <a:endParaRPr lang="en-US" altLang="en-US" dirty="0">
              <a:solidFill>
                <a:srgbClr val="000000"/>
              </a:solidFill>
              <a:ea typeface="ＭＳ Ｐゴシック" pitchFamily="34" charset="-128"/>
            </a:endParaRPr>
          </a:p>
        </p:txBody>
      </p:sp>
    </p:spTree>
    <p:extLst>
      <p:ext uri="{BB962C8B-B14F-4D97-AF65-F5344CB8AC3E}">
        <p14:creationId xmlns:p14="http://schemas.microsoft.com/office/powerpoint/2010/main" val="3312405168"/>
      </p:ext>
    </p:extLst>
  </p:cSld>
  <p:clrMapOvr>
    <a:masterClrMapping/>
  </p:clrMapOvr>
  <mc:AlternateContent xmlns:mc="http://schemas.openxmlformats.org/markup-compatibility/2006" xmlns:p14="http://schemas.microsoft.com/office/powerpoint/2010/main">
    <mc:Choice Requires="p14">
      <p:transition spd="med" p14:dur="700" advTm="37231">
        <p:fade/>
      </p:transition>
    </mc:Choice>
    <mc:Fallback xmlns="">
      <p:transition spd="med" advTm="3723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CF308F-CCBD-466A-AB76-769FA7745EF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48" name="Rectangle 2" descr="Slide 14: &#10;Step 1: Place Results in a Results Framework ">
            <a:extLst>
              <a:ext uri="{FF2B5EF4-FFF2-40B4-BE49-F238E27FC236}">
                <a16:creationId xmlns:a16="http://schemas.microsoft.com/office/drawing/2014/main" id="{83BF96E6-058E-44AA-BB7D-EBDBF3FC66C4}"/>
              </a:ext>
            </a:extLst>
          </p:cNvPr>
          <p:cNvSpPr txBox="1">
            <a:spLocks noGrp="1" noChangeArrowheads="1"/>
          </p:cNvSpPr>
          <p:nvPr>
            <p:ph type="title" idx="4294967295"/>
          </p:nvPr>
        </p:nvSpPr>
        <p:spPr>
          <a:xfrm>
            <a:off x="453128" y="368639"/>
            <a:ext cx="10757024" cy="738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mj-lt"/>
                <a:ea typeface="+mj-ea"/>
                <a:cs typeface="+mj-cs"/>
              </a:rPr>
              <a:t>Step 1: </a:t>
            </a:r>
            <a:r>
              <a:rPr kumimoji="0" lang="en-US" altLang="en-US" sz="4400" b="0" i="0" u="none" strike="noStrike" kern="1200" cap="none" spc="0" normalizeH="0" baseline="0" noProof="0" dirty="0">
                <a:ln>
                  <a:noFill/>
                </a:ln>
                <a:solidFill>
                  <a:srgbClr val="C00000"/>
                </a:solidFill>
                <a:effectLst/>
                <a:uLnTx/>
                <a:uFillTx/>
                <a:latin typeface="+mj-lt"/>
                <a:ea typeface="+mj-ea"/>
                <a:cs typeface="+mj-cs"/>
              </a:rPr>
              <a:t>Place Results in a Results Framework </a:t>
            </a:r>
            <a:endParaRPr kumimoji="0" lang="en-US"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90" name="Text Box 28" descr="Why? ">
            <a:extLst>
              <a:ext uri="{FF2B5EF4-FFF2-40B4-BE49-F238E27FC236}">
                <a16:creationId xmlns:a16="http://schemas.microsoft.com/office/drawing/2014/main" id="{0BB846CB-E3BC-44D8-902E-5190AF6BF317}"/>
              </a:ext>
            </a:extLst>
          </p:cNvPr>
          <p:cNvSpPr txBox="1">
            <a:spLocks noChangeArrowheads="1"/>
          </p:cNvSpPr>
          <p:nvPr/>
        </p:nvSpPr>
        <p:spPr bwMode="auto">
          <a:xfrm>
            <a:off x="363815" y="2582920"/>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4000" b="0" dirty="0">
                <a:solidFill>
                  <a:schemeClr val="tx1"/>
                </a:solidFill>
                <a:latin typeface="MS Reference Sans Serif" pitchFamily="34" charset="0"/>
                <a:cs typeface="Tahoma" pitchFamily="34" charset="0"/>
              </a:rPr>
              <a:t>Why?</a:t>
            </a:r>
          </a:p>
        </p:txBody>
      </p:sp>
      <p:sp>
        <p:nvSpPr>
          <p:cNvPr id="47" name="Text Box 28" descr="How? ">
            <a:extLst>
              <a:ext uri="{FF2B5EF4-FFF2-40B4-BE49-F238E27FC236}">
                <a16:creationId xmlns:a16="http://schemas.microsoft.com/office/drawing/2014/main" id="{F253097F-019E-48FF-BC4D-98FD7E787F3F}"/>
              </a:ext>
            </a:extLst>
          </p:cNvPr>
          <p:cNvSpPr txBox="1">
            <a:spLocks noChangeArrowheads="1"/>
          </p:cNvSpPr>
          <p:nvPr/>
        </p:nvSpPr>
        <p:spPr bwMode="auto">
          <a:xfrm>
            <a:off x="9955576" y="2679058"/>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4000" b="0" dirty="0">
                <a:solidFill>
                  <a:schemeClr val="tx1"/>
                </a:solidFill>
                <a:latin typeface="MS Reference Sans Serif" pitchFamily="34" charset="0"/>
                <a:cs typeface="Tahoma" pitchFamily="34" charset="0"/>
              </a:rPr>
              <a:t>How?</a:t>
            </a:r>
          </a:p>
        </p:txBody>
      </p:sp>
      <p:sp>
        <p:nvSpPr>
          <p:cNvPr id="50" name="Rectangle 3" descr="Top box of sample results framework: &#10;Project Objective ">
            <a:extLst>
              <a:ext uri="{FF2B5EF4-FFF2-40B4-BE49-F238E27FC236}">
                <a16:creationId xmlns:a16="http://schemas.microsoft.com/office/drawing/2014/main" id="{9DF34DAA-5887-4250-B2AD-7481BF90F104}"/>
              </a:ext>
            </a:extLst>
          </p:cNvPr>
          <p:cNvSpPr>
            <a:spLocks noChangeArrowheads="1"/>
          </p:cNvSpPr>
          <p:nvPr/>
        </p:nvSpPr>
        <p:spPr bwMode="auto">
          <a:xfrm>
            <a:off x="5786386" y="1615052"/>
            <a:ext cx="1343192" cy="552960"/>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ts val="0"/>
              </a:spcBef>
              <a:buSzTx/>
              <a:buFontTx/>
              <a:buNone/>
            </a:pPr>
            <a:r>
              <a:rPr lang="en-US" altLang="en-US" sz="2000" b="0" dirty="0">
                <a:solidFill>
                  <a:schemeClr val="tx1"/>
                </a:solidFill>
                <a:latin typeface="Times New Roman" pitchFamily="18" charset="0"/>
              </a:rPr>
              <a:t>Project </a:t>
            </a:r>
          </a:p>
          <a:p>
            <a:pPr algn="ctr" eaLnBrk="1" hangingPunct="1">
              <a:spcBef>
                <a:spcPts val="0"/>
              </a:spcBef>
              <a:buSzTx/>
              <a:buFontTx/>
              <a:buNone/>
            </a:pPr>
            <a:r>
              <a:rPr lang="en-US" altLang="en-US" sz="2000" b="0" dirty="0">
                <a:solidFill>
                  <a:schemeClr val="tx1"/>
                </a:solidFill>
                <a:latin typeface="Times New Roman" pitchFamily="18" charset="0"/>
              </a:rPr>
              <a:t>Objective</a:t>
            </a:r>
          </a:p>
        </p:txBody>
      </p:sp>
      <p:sp>
        <p:nvSpPr>
          <p:cNvPr id="51" name="Rectangle 4" descr="Outcome 1&#10;">
            <a:extLst>
              <a:ext uri="{FF2B5EF4-FFF2-40B4-BE49-F238E27FC236}">
                <a16:creationId xmlns:a16="http://schemas.microsoft.com/office/drawing/2014/main" id="{8B9A2E1C-D8A7-44BE-91DC-6E4D26002677}"/>
              </a:ext>
            </a:extLst>
          </p:cNvPr>
          <p:cNvSpPr>
            <a:spLocks noChangeArrowheads="1"/>
          </p:cNvSpPr>
          <p:nvPr/>
        </p:nvSpPr>
        <p:spPr bwMode="auto">
          <a:xfrm>
            <a:off x="4162596" y="2679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Outcome 1</a:t>
            </a:r>
          </a:p>
        </p:txBody>
      </p:sp>
      <p:sp>
        <p:nvSpPr>
          <p:cNvPr id="54" name="Rectangle 7" descr="Sub Outcome&#10;">
            <a:extLst>
              <a:ext uri="{FF2B5EF4-FFF2-40B4-BE49-F238E27FC236}">
                <a16:creationId xmlns:a16="http://schemas.microsoft.com/office/drawing/2014/main" id="{4D853F59-A1AE-481A-85A0-5147CBFFC116}"/>
              </a:ext>
            </a:extLst>
          </p:cNvPr>
          <p:cNvSpPr>
            <a:spLocks noChangeArrowheads="1"/>
          </p:cNvSpPr>
          <p:nvPr/>
        </p:nvSpPr>
        <p:spPr bwMode="auto">
          <a:xfrm>
            <a:off x="3095798" y="3822058"/>
            <a:ext cx="1650802"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Sub Outcome</a:t>
            </a:r>
          </a:p>
        </p:txBody>
      </p:sp>
      <p:sp>
        <p:nvSpPr>
          <p:cNvPr id="53" name="Rectangle 6" descr="Sub Outcome&#10;">
            <a:extLst>
              <a:ext uri="{FF2B5EF4-FFF2-40B4-BE49-F238E27FC236}">
                <a16:creationId xmlns:a16="http://schemas.microsoft.com/office/drawing/2014/main" id="{F146CD16-99FB-48D2-857D-03F753E5F6B9}"/>
              </a:ext>
            </a:extLst>
          </p:cNvPr>
          <p:cNvSpPr>
            <a:spLocks noChangeArrowheads="1"/>
          </p:cNvSpPr>
          <p:nvPr/>
        </p:nvSpPr>
        <p:spPr bwMode="auto">
          <a:xfrm>
            <a:off x="5076996" y="3822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Sub Outcome	</a:t>
            </a:r>
          </a:p>
        </p:txBody>
      </p:sp>
      <p:sp>
        <p:nvSpPr>
          <p:cNvPr id="55" name="Rectangle 8" descr="Outcome 2&#10;">
            <a:extLst>
              <a:ext uri="{FF2B5EF4-FFF2-40B4-BE49-F238E27FC236}">
                <a16:creationId xmlns:a16="http://schemas.microsoft.com/office/drawing/2014/main" id="{85E8E0BD-24E8-4C91-AA43-DB81C5DFD6FF}"/>
              </a:ext>
            </a:extLst>
          </p:cNvPr>
          <p:cNvSpPr>
            <a:spLocks noChangeArrowheads="1"/>
          </p:cNvSpPr>
          <p:nvPr/>
        </p:nvSpPr>
        <p:spPr bwMode="auto">
          <a:xfrm>
            <a:off x="7179130" y="2820216"/>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Outcome 2</a:t>
            </a:r>
          </a:p>
        </p:txBody>
      </p:sp>
      <p:sp>
        <p:nvSpPr>
          <p:cNvPr id="52" name="Rectangle 5" descr="Sub Outcome&#10;">
            <a:extLst>
              <a:ext uri="{FF2B5EF4-FFF2-40B4-BE49-F238E27FC236}">
                <a16:creationId xmlns:a16="http://schemas.microsoft.com/office/drawing/2014/main" id="{D8833C7A-D94F-4F43-9314-0B061D550DCE}"/>
              </a:ext>
            </a:extLst>
          </p:cNvPr>
          <p:cNvSpPr>
            <a:spLocks noChangeArrowheads="1"/>
          </p:cNvSpPr>
          <p:nvPr/>
        </p:nvSpPr>
        <p:spPr bwMode="auto">
          <a:xfrm>
            <a:off x="7096296" y="3822058"/>
            <a:ext cx="1591628"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Sub Outcome </a:t>
            </a:r>
          </a:p>
        </p:txBody>
      </p:sp>
      <p:sp>
        <p:nvSpPr>
          <p:cNvPr id="79" name="Text Box 36">
            <a:extLst>
              <a:ext uri="{FF2B5EF4-FFF2-40B4-BE49-F238E27FC236}">
                <a16:creationId xmlns:a16="http://schemas.microsoft.com/office/drawing/2014/main" id="{FE4FAF85-8819-4F7C-B74D-C181A7B483F4}"/>
              </a:ext>
              <a:ext uri="{C183D7F6-B498-43B3-948B-1728B52AA6E4}">
                <adec:decorative xmlns:adec="http://schemas.microsoft.com/office/drawing/2017/decorative" val="1"/>
              </a:ext>
            </a:extLst>
          </p:cNvPr>
          <p:cNvSpPr txBox="1">
            <a:spLocks noChangeArrowheads="1"/>
          </p:cNvSpPr>
          <p:nvPr/>
        </p:nvSpPr>
        <p:spPr bwMode="auto">
          <a:xfrm>
            <a:off x="4180157" y="4621042"/>
            <a:ext cx="1343192" cy="47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endParaRPr lang="en-US" altLang="en-US" sz="2400" b="0">
              <a:solidFill>
                <a:schemeClr val="tx1"/>
              </a:solidFill>
              <a:latin typeface="Tahoma" pitchFamily="34" charset="0"/>
              <a:cs typeface="Times New Roman" pitchFamily="18" charset="0"/>
            </a:endParaRPr>
          </a:p>
        </p:txBody>
      </p:sp>
      <p:sp>
        <p:nvSpPr>
          <p:cNvPr id="80" name="Text Box 37" descr="Box: Activities ">
            <a:extLst>
              <a:ext uri="{FF2B5EF4-FFF2-40B4-BE49-F238E27FC236}">
                <a16:creationId xmlns:a16="http://schemas.microsoft.com/office/drawing/2014/main" id="{237D8E2B-15B5-4BAD-ADE1-0FA6B3476B88}"/>
              </a:ext>
            </a:extLst>
          </p:cNvPr>
          <p:cNvSpPr txBox="1">
            <a:spLocks noChangeArrowheads="1"/>
          </p:cNvSpPr>
          <p:nvPr/>
        </p:nvSpPr>
        <p:spPr bwMode="auto">
          <a:xfrm>
            <a:off x="2949018" y="4864988"/>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Activities</a:t>
            </a:r>
          </a:p>
        </p:txBody>
      </p:sp>
      <p:sp>
        <p:nvSpPr>
          <p:cNvPr id="83" name="Text Box 40" descr="Box: Activities ">
            <a:extLst>
              <a:ext uri="{FF2B5EF4-FFF2-40B4-BE49-F238E27FC236}">
                <a16:creationId xmlns:a16="http://schemas.microsoft.com/office/drawing/2014/main" id="{CDF20E07-B1B7-495F-9A3C-33B0A3C127F7}"/>
              </a:ext>
            </a:extLst>
          </p:cNvPr>
          <p:cNvSpPr txBox="1">
            <a:spLocks noChangeArrowheads="1"/>
          </p:cNvSpPr>
          <p:nvPr/>
        </p:nvSpPr>
        <p:spPr bwMode="auto">
          <a:xfrm>
            <a:off x="4328055" y="4850474"/>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Activities</a:t>
            </a:r>
          </a:p>
        </p:txBody>
      </p:sp>
      <p:sp>
        <p:nvSpPr>
          <p:cNvPr id="82" name="Text Box 39" descr="Box: Activities ">
            <a:extLst>
              <a:ext uri="{FF2B5EF4-FFF2-40B4-BE49-F238E27FC236}">
                <a16:creationId xmlns:a16="http://schemas.microsoft.com/office/drawing/2014/main" id="{D9658A4A-D808-415A-8543-200D94BC1D00}"/>
              </a:ext>
            </a:extLst>
          </p:cNvPr>
          <p:cNvSpPr txBox="1">
            <a:spLocks noChangeArrowheads="1"/>
          </p:cNvSpPr>
          <p:nvPr/>
        </p:nvSpPr>
        <p:spPr bwMode="auto">
          <a:xfrm>
            <a:off x="7372247" y="4868134"/>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Activities</a:t>
            </a:r>
          </a:p>
        </p:txBody>
      </p:sp>
      <p:sp>
        <p:nvSpPr>
          <p:cNvPr id="81" name="Text Box 38" descr="Box: Activities ">
            <a:extLst>
              <a:ext uri="{FF2B5EF4-FFF2-40B4-BE49-F238E27FC236}">
                <a16:creationId xmlns:a16="http://schemas.microsoft.com/office/drawing/2014/main" id="{3ED2477F-942A-48F0-B0DA-B9D2CEB10D6B}"/>
              </a:ext>
            </a:extLst>
          </p:cNvPr>
          <p:cNvSpPr txBox="1">
            <a:spLocks noChangeArrowheads="1"/>
          </p:cNvSpPr>
          <p:nvPr/>
        </p:nvSpPr>
        <p:spPr bwMode="auto">
          <a:xfrm>
            <a:off x="5714708" y="4873323"/>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Activities</a:t>
            </a:r>
          </a:p>
        </p:txBody>
      </p:sp>
      <p:sp>
        <p:nvSpPr>
          <p:cNvPr id="7" name="Arrow: Left-Right 6" descr="Blue arrow at bottom of sample results framework, above Necessary and Sufficient? ">
            <a:extLst>
              <a:ext uri="{FF2B5EF4-FFF2-40B4-BE49-F238E27FC236}">
                <a16:creationId xmlns:a16="http://schemas.microsoft.com/office/drawing/2014/main" id="{56A842B4-8B50-4242-9C5F-B7286E348D63}"/>
              </a:ext>
            </a:extLst>
          </p:cNvPr>
          <p:cNvSpPr/>
          <p:nvPr/>
        </p:nvSpPr>
        <p:spPr>
          <a:xfrm>
            <a:off x="3549406" y="5269178"/>
            <a:ext cx="4830007" cy="461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24">
            <a:extLst>
              <a:ext uri="{FF2B5EF4-FFF2-40B4-BE49-F238E27FC236}">
                <a16:creationId xmlns:a16="http://schemas.microsoft.com/office/drawing/2014/main" id="{9269B14E-78C0-4BBB-8D68-FF6C08DF87B8}"/>
              </a:ext>
            </a:extLst>
          </p:cNvPr>
          <p:cNvSpPr txBox="1">
            <a:spLocks noChangeArrowheads="1"/>
          </p:cNvSpPr>
          <p:nvPr/>
        </p:nvSpPr>
        <p:spPr bwMode="auto">
          <a:xfrm>
            <a:off x="4153289" y="5702493"/>
            <a:ext cx="4234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2800" b="0" dirty="0">
                <a:solidFill>
                  <a:schemeClr val="tx1"/>
                </a:solidFill>
                <a:latin typeface="Tahoma" pitchFamily="34" charset="0"/>
                <a:cs typeface="Tahoma" pitchFamily="34" charset="0"/>
              </a:rPr>
              <a:t>Necessary and Sufficient?</a:t>
            </a:r>
          </a:p>
        </p:txBody>
      </p:sp>
      <p:cxnSp>
        <p:nvCxnSpPr>
          <p:cNvPr id="14" name="Straight Arrow Connector 13">
            <a:extLst>
              <a:ext uri="{FF2B5EF4-FFF2-40B4-BE49-F238E27FC236}">
                <a16:creationId xmlns:a16="http://schemas.microsoft.com/office/drawing/2014/main" id="{00751253-0C45-439A-A9C9-4EA8A94F8DAB}"/>
              </a:ext>
              <a:ext uri="{C183D7F6-B498-43B3-948B-1728B52AA6E4}">
                <adec:decorative xmlns:adec="http://schemas.microsoft.com/office/drawing/2017/decorative" val="1"/>
              </a:ext>
            </a:extLst>
          </p:cNvPr>
          <p:cNvCxnSpPr>
            <a:cxnSpLocks/>
            <a:endCxn id="54" idx="2"/>
          </p:cNvCxnSpPr>
          <p:nvPr/>
        </p:nvCxnSpPr>
        <p:spPr>
          <a:xfrm flipV="1">
            <a:off x="3476798" y="4454012"/>
            <a:ext cx="444401" cy="35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F67356-08EB-4711-8662-5990075B416F}"/>
              </a:ext>
              <a:ext uri="{C183D7F6-B498-43B3-948B-1728B52AA6E4}">
                <adec:decorative xmlns:adec="http://schemas.microsoft.com/office/drawing/2017/decorative" val="1"/>
              </a:ext>
            </a:extLst>
          </p:cNvPr>
          <p:cNvCxnSpPr>
            <a:cxnSpLocks/>
          </p:cNvCxnSpPr>
          <p:nvPr/>
        </p:nvCxnSpPr>
        <p:spPr>
          <a:xfrm flipH="1" flipV="1">
            <a:off x="4071299" y="4474525"/>
            <a:ext cx="751503" cy="355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C1E0E7-9BA3-4550-9CCF-90FC81A148DD}"/>
              </a:ext>
              <a:ext uri="{C183D7F6-B498-43B3-948B-1728B52AA6E4}">
                <adec:decorative xmlns:adec="http://schemas.microsoft.com/office/drawing/2017/decorative" val="1"/>
              </a:ext>
            </a:extLst>
          </p:cNvPr>
          <p:cNvCxnSpPr>
            <a:cxnSpLocks/>
            <a:stCxn id="83" idx="0"/>
          </p:cNvCxnSpPr>
          <p:nvPr/>
        </p:nvCxnSpPr>
        <p:spPr>
          <a:xfrm flipV="1">
            <a:off x="4960146" y="4482123"/>
            <a:ext cx="711101" cy="368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5B8D28-C31E-4BA3-B2EB-DF31F1D1F006}"/>
              </a:ext>
              <a:ext uri="{C183D7F6-B498-43B3-948B-1728B52AA6E4}">
                <adec:decorative xmlns:adec="http://schemas.microsoft.com/office/drawing/2017/decorative" val="1"/>
              </a:ext>
            </a:extLst>
          </p:cNvPr>
          <p:cNvCxnSpPr>
            <a:cxnSpLocks/>
          </p:cNvCxnSpPr>
          <p:nvPr/>
        </p:nvCxnSpPr>
        <p:spPr>
          <a:xfrm flipH="1" flipV="1">
            <a:off x="5831640" y="4454012"/>
            <a:ext cx="558701" cy="41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FFB3D7C-E4C3-418F-9329-F85F0427A177}"/>
              </a:ext>
              <a:ext uri="{C183D7F6-B498-43B3-948B-1728B52AA6E4}">
                <adec:decorative xmlns:adec="http://schemas.microsoft.com/office/drawing/2017/decorative" val="1"/>
              </a:ext>
            </a:extLst>
          </p:cNvPr>
          <p:cNvCxnSpPr>
            <a:cxnSpLocks/>
            <a:stCxn id="82" idx="0"/>
          </p:cNvCxnSpPr>
          <p:nvPr/>
        </p:nvCxnSpPr>
        <p:spPr>
          <a:xfrm flipV="1">
            <a:off x="8004338" y="4561834"/>
            <a:ext cx="0" cy="30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Arrow: Right 96" descr="Blue arrow pointing down ">
            <a:extLst>
              <a:ext uri="{FF2B5EF4-FFF2-40B4-BE49-F238E27FC236}">
                <a16:creationId xmlns:a16="http://schemas.microsoft.com/office/drawing/2014/main" id="{364E8182-8752-4D42-8BA0-B0D6D1278334}"/>
              </a:ext>
            </a:extLst>
          </p:cNvPr>
          <p:cNvSpPr/>
          <p:nvPr/>
        </p:nvSpPr>
        <p:spPr>
          <a:xfrm rot="5400000">
            <a:off x="7804239" y="3170081"/>
            <a:ext cx="3266208" cy="47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descr="Blue arrow pointing up">
            <a:extLst>
              <a:ext uri="{FF2B5EF4-FFF2-40B4-BE49-F238E27FC236}">
                <a16:creationId xmlns:a16="http://schemas.microsoft.com/office/drawing/2014/main" id="{A992B46E-8635-4713-A817-12BB6E63AA90}"/>
              </a:ext>
            </a:extLst>
          </p:cNvPr>
          <p:cNvSpPr/>
          <p:nvPr/>
        </p:nvSpPr>
        <p:spPr>
          <a:xfrm>
            <a:off x="2337003" y="1776149"/>
            <a:ext cx="417047" cy="336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or: Elbow 37">
            <a:extLst>
              <a:ext uri="{FF2B5EF4-FFF2-40B4-BE49-F238E27FC236}">
                <a16:creationId xmlns:a16="http://schemas.microsoft.com/office/drawing/2014/main" id="{9E7167DD-82E8-48B4-BA70-0C7A08607224}"/>
              </a:ext>
              <a:ext uri="{C183D7F6-B498-43B3-948B-1728B52AA6E4}">
                <adec:decorative xmlns:adec="http://schemas.microsoft.com/office/drawing/2017/decorative" val="1"/>
              </a:ext>
            </a:extLst>
          </p:cNvPr>
          <p:cNvCxnSpPr>
            <a:stCxn id="54" idx="0"/>
            <a:endCxn id="51" idx="2"/>
          </p:cNvCxnSpPr>
          <p:nvPr/>
        </p:nvCxnSpPr>
        <p:spPr>
          <a:xfrm rot="5400000" flipH="1" flipV="1">
            <a:off x="4141925" y="3090286"/>
            <a:ext cx="511046" cy="95249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Connector: Elbow 39">
            <a:extLst>
              <a:ext uri="{FF2B5EF4-FFF2-40B4-BE49-F238E27FC236}">
                <a16:creationId xmlns:a16="http://schemas.microsoft.com/office/drawing/2014/main" id="{3FDE2AF1-C77C-47C1-8E91-7091EDC54D8C}"/>
              </a:ext>
              <a:ext uri="{C183D7F6-B498-43B3-948B-1728B52AA6E4}">
                <adec:decorative xmlns:adec="http://schemas.microsoft.com/office/drawing/2017/decorative" val="1"/>
              </a:ext>
            </a:extLst>
          </p:cNvPr>
          <p:cNvCxnSpPr>
            <a:stCxn id="53" idx="0"/>
            <a:endCxn id="51" idx="2"/>
          </p:cNvCxnSpPr>
          <p:nvPr/>
        </p:nvCxnSpPr>
        <p:spPr>
          <a:xfrm rot="16200000" flipV="1">
            <a:off x="5075375" y="3109335"/>
            <a:ext cx="511046" cy="914400"/>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 name="Connector: Elbow 41" descr="Connecting line ">
            <a:extLst>
              <a:ext uri="{FF2B5EF4-FFF2-40B4-BE49-F238E27FC236}">
                <a16:creationId xmlns:a16="http://schemas.microsoft.com/office/drawing/2014/main" id="{CFA6A558-E216-497C-9DB3-0D7BAE0CCD66}"/>
              </a:ext>
            </a:extLst>
          </p:cNvPr>
          <p:cNvCxnSpPr>
            <a:stCxn id="51" idx="0"/>
            <a:endCxn id="50" idx="2"/>
          </p:cNvCxnSpPr>
          <p:nvPr/>
        </p:nvCxnSpPr>
        <p:spPr>
          <a:xfrm rot="5400000" flipH="1" flipV="1">
            <a:off x="5410317" y="1631393"/>
            <a:ext cx="511046" cy="1584284"/>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 name="Connector: Elbow 43" descr="Connecting line ">
            <a:extLst>
              <a:ext uri="{FF2B5EF4-FFF2-40B4-BE49-F238E27FC236}">
                <a16:creationId xmlns:a16="http://schemas.microsoft.com/office/drawing/2014/main" id="{0D8E0F10-B7D8-4497-91B5-8C60F15E486C}"/>
              </a:ext>
            </a:extLst>
          </p:cNvPr>
          <p:cNvCxnSpPr>
            <a:stCxn id="55" idx="0"/>
            <a:endCxn id="50" idx="2"/>
          </p:cNvCxnSpPr>
          <p:nvPr/>
        </p:nvCxnSpPr>
        <p:spPr>
          <a:xfrm rot="16200000" flipV="1">
            <a:off x="6848005" y="1777989"/>
            <a:ext cx="652204" cy="1432250"/>
          </a:xfrm>
          <a:prstGeom prst="bentConnector3">
            <a:avLst>
              <a:gd name="adj1" fmla="val 60014"/>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 name="Straight Arrow Connector 99">
            <a:extLst>
              <a:ext uri="{FF2B5EF4-FFF2-40B4-BE49-F238E27FC236}">
                <a16:creationId xmlns:a16="http://schemas.microsoft.com/office/drawing/2014/main" id="{F47624D1-F2D3-41D3-BEF0-D08C8F5EEE8A}"/>
              </a:ext>
              <a:ext uri="{C183D7F6-B498-43B3-948B-1728B52AA6E4}">
                <adec:decorative xmlns:adec="http://schemas.microsoft.com/office/drawing/2017/decorative" val="1"/>
              </a:ext>
            </a:extLst>
          </p:cNvPr>
          <p:cNvCxnSpPr>
            <a:cxnSpLocks/>
            <a:stCxn id="52" idx="0"/>
            <a:endCxn id="55" idx="2"/>
          </p:cNvCxnSpPr>
          <p:nvPr/>
        </p:nvCxnSpPr>
        <p:spPr>
          <a:xfrm flipH="1" flipV="1">
            <a:off x="7890232" y="3452170"/>
            <a:ext cx="1878" cy="369888"/>
          </a:xfrm>
          <a:prstGeom prst="straightConnector1">
            <a:avLst/>
          </a:prstGeom>
          <a:ln>
            <a:tailEnd type="triangle"/>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49" name="Slide Number Placeholder 41">
            <a:extLst>
              <a:ext uri="{FF2B5EF4-FFF2-40B4-BE49-F238E27FC236}">
                <a16:creationId xmlns:a16="http://schemas.microsoft.com/office/drawing/2014/main" id="{2D59B079-A02E-46F8-8D78-433E2BD85941}"/>
              </a:ext>
              <a:ext uri="{C183D7F6-B498-43B3-948B-1728B52AA6E4}">
                <adec:decorative xmlns:adec="http://schemas.microsoft.com/office/drawing/2017/decorative" val="1"/>
              </a:ext>
            </a:extLst>
          </p:cNvPr>
          <p:cNvSpPr txBox="1">
            <a:spLocks/>
          </p:cNvSpPr>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7F58A054-52E0-4E9C-9E74-7F9A4283534B}" type="slidenum">
              <a:rPr lang="en-US" smtClean="0"/>
              <a:pPr>
                <a:defRPr/>
              </a:pPr>
              <a:t>14</a:t>
            </a:fld>
            <a:endParaRPr lang="en-US" altLang="en-US">
              <a:solidFill>
                <a:srgbClr val="000099"/>
              </a:solidFill>
            </a:endParaRPr>
          </a:p>
        </p:txBody>
      </p:sp>
    </p:spTree>
    <p:custDataLst>
      <p:tags r:id="rId1"/>
    </p:custDataLst>
    <p:extLst>
      <p:ext uri="{BB962C8B-B14F-4D97-AF65-F5344CB8AC3E}">
        <p14:creationId xmlns:p14="http://schemas.microsoft.com/office/powerpoint/2010/main" val="1071482641"/>
      </p:ext>
    </p:extLst>
  </p:cSld>
  <p:clrMapOvr>
    <a:masterClrMapping/>
  </p:clrMapOvr>
  <mc:AlternateContent xmlns:mc="http://schemas.openxmlformats.org/markup-compatibility/2006" xmlns:p14="http://schemas.microsoft.com/office/powerpoint/2010/main">
    <mc:Choice Requires="p14">
      <p:transition spd="med" p14:dur="700" advTm="134848">
        <p:fade/>
      </p:transition>
    </mc:Choice>
    <mc:Fallback xmlns="">
      <p:transition spd="med" advTm="1348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heel(1)">
                                      <p:cBhvr>
                                        <p:cTn id="14" dur="2000"/>
                                        <p:tgtEl>
                                          <p:spTgt spid="42"/>
                                        </p:tgtEl>
                                      </p:cBhvr>
                                    </p:animEffect>
                                  </p:childTnLst>
                                </p:cTn>
                              </p:par>
                              <p:par>
                                <p:cTn id="15" presetID="21" presetClass="entr" presetSubtype="1"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2000"/>
                                        <p:tgtEl>
                                          <p:spTgt spid="4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heel(1)">
                                      <p:cBhvr>
                                        <p:cTn id="20" dur="2000"/>
                                        <p:tgtEl>
                                          <p:spTgt spid="5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heel(1)">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randombar(horizontal)">
                                      <p:cBhvr>
                                        <p:cTn id="31" dur="500"/>
                                        <p:tgtEl>
                                          <p:spTgt spid="38"/>
                                        </p:tgtEl>
                                      </p:cBhvr>
                                    </p:animEffect>
                                  </p:childTnLst>
                                </p:cTn>
                              </p:par>
                              <p:par>
                                <p:cTn id="32" presetID="14" presetClass="entr" presetSubtype="1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randombar(horizontal)">
                                      <p:cBhvr>
                                        <p:cTn id="40" dur="500"/>
                                        <p:tgtEl>
                                          <p:spTgt spid="10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inVertical)">
                                      <p:cBhvr>
                                        <p:cTn id="48" dur="500"/>
                                        <p:tgtEl>
                                          <p:spTgt spid="80"/>
                                        </p:tgtEl>
                                      </p:cBhvr>
                                    </p:animEffect>
                                  </p:childTnLst>
                                </p:cTn>
                              </p:par>
                              <p:par>
                                <p:cTn id="49" presetID="16" presetClass="entr" presetSubtype="2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arn(inVertical)">
                                      <p:cBhvr>
                                        <p:cTn id="57" dur="500"/>
                                        <p:tgtEl>
                                          <p:spTgt spid="83"/>
                                        </p:tgtEl>
                                      </p:cBhvr>
                                    </p:animEffect>
                                  </p:childTnLst>
                                </p:cTn>
                              </p:par>
                              <p:par>
                                <p:cTn id="58" presetID="16" presetClass="entr" presetSubtype="21"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arn(inVertical)">
                                      <p:cBhvr>
                                        <p:cTn id="69" dur="500"/>
                                        <p:tgtEl>
                                          <p:spTgt spid="2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barn(inVertical)">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barn(inVertical)">
                                      <p:cBhvr>
                                        <p:cTn id="77" dur="500"/>
                                        <p:tgtEl>
                                          <p:spTgt spid="9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inVertic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barn(inVertical)">
                                      <p:cBhvr>
                                        <p:cTn id="85" dur="500"/>
                                        <p:tgtEl>
                                          <p:spTgt spid="97"/>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barn(inVertical)">
                                      <p:cBhvr>
                                        <p:cTn id="93" dur="500"/>
                                        <p:tgtEl>
                                          <p:spTgt spid="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barn(inVertical)">
                                      <p:cBhvr>
                                        <p:cTn id="9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47" grpId="0"/>
      <p:bldP spid="50" grpId="0" animBg="1"/>
      <p:bldP spid="51" grpId="0" animBg="1"/>
      <p:bldP spid="54" grpId="0" animBg="1"/>
      <p:bldP spid="53" grpId="0" animBg="1"/>
      <p:bldP spid="55" grpId="0" animBg="1"/>
      <p:bldP spid="52" grpId="0" animBg="1"/>
      <p:bldP spid="80" grpId="0"/>
      <p:bldP spid="83" grpId="0"/>
      <p:bldP spid="82" grpId="0"/>
      <p:bldP spid="81" grpId="0"/>
      <p:bldP spid="7" grpId="0" animBg="1"/>
      <p:bldP spid="71" grpId="0"/>
      <p:bldP spid="97"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5: &#10;Step 2: Identify Performance Indicators">
            <a:extLst>
              <a:ext uri="{FF2B5EF4-FFF2-40B4-BE49-F238E27FC236}">
                <a16:creationId xmlns:a16="http://schemas.microsoft.com/office/drawing/2014/main" id="{C80BEECA-4D6D-4E5A-BDBE-21C2AF92E9FE}"/>
              </a:ext>
            </a:extLst>
          </p:cNvPr>
          <p:cNvSpPr>
            <a:spLocks noGrp="1"/>
          </p:cNvSpPr>
          <p:nvPr>
            <p:ph type="title"/>
          </p:nvPr>
        </p:nvSpPr>
        <p:spPr>
          <a:xfrm>
            <a:off x="446314" y="178512"/>
            <a:ext cx="10515600" cy="1325563"/>
          </a:xfrm>
        </p:spPr>
        <p:txBody>
          <a:bodyPr/>
          <a:lstStyle/>
          <a:p>
            <a:r>
              <a:rPr lang="en-US" sz="4400" dirty="0"/>
              <a:t>Step 2: Identify Performance Indicators</a:t>
            </a:r>
            <a:endParaRPr lang="en-US" dirty="0"/>
          </a:p>
        </p:txBody>
      </p:sp>
      <p:sp>
        <p:nvSpPr>
          <p:cNvPr id="3" name="Footer Placeholder 2">
            <a:extLst>
              <a:ext uri="{FF2B5EF4-FFF2-40B4-BE49-F238E27FC236}">
                <a16:creationId xmlns:a16="http://schemas.microsoft.com/office/drawing/2014/main" id="{2F8E1269-6117-448F-8790-01CBD3AEA33D}"/>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5" name="TextBox 4">
            <a:extLst>
              <a:ext uri="{FF2B5EF4-FFF2-40B4-BE49-F238E27FC236}">
                <a16:creationId xmlns:a16="http://schemas.microsoft.com/office/drawing/2014/main" id="{6EF31893-C0A8-457E-A680-34B4BA5F3E60}"/>
              </a:ext>
              <a:ext uri="{C183D7F6-B498-43B3-948B-1728B52AA6E4}">
                <adec:decorative xmlns:adec="http://schemas.microsoft.com/office/drawing/2017/decorative" val="1"/>
              </a:ext>
            </a:extLst>
          </p:cNvPr>
          <p:cNvSpPr txBox="1"/>
          <p:nvPr/>
        </p:nvSpPr>
        <p:spPr>
          <a:xfrm>
            <a:off x="333303" y="1384419"/>
            <a:ext cx="11268147" cy="5309146"/>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ea typeface="ＭＳ Ｐゴシック" pitchFamily="34" charset="-128"/>
              </a:rPr>
              <a:t>Used to track progress towards each of a project’s results. </a:t>
            </a:r>
          </a:p>
          <a:p>
            <a:pPr marL="457200" indent="-457200">
              <a:buFont typeface="Arial" panose="020B0604020202020204" pitchFamily="34" charset="0"/>
              <a:buChar char="•"/>
            </a:pPr>
            <a:r>
              <a:rPr lang="en-US" altLang="en-US" sz="2800" dirty="0">
                <a:solidFill>
                  <a:srgbClr val="000000"/>
                </a:solidFill>
                <a:ea typeface="ＭＳ Ｐゴシック" pitchFamily="34" charset="-128"/>
              </a:rPr>
              <a:t>Performance indicators must meet a set of criteria to be useful in RBM:</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Direct</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Objective</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Adequate</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Practical</a:t>
            </a:r>
          </a:p>
          <a:p>
            <a:endParaRPr lang="en-US" altLang="en-US" sz="2800" dirty="0">
              <a:solidFill>
                <a:srgbClr val="000000"/>
              </a:solidFill>
              <a:ea typeface="ＭＳ Ｐゴシック" pitchFamily="34" charset="-128"/>
            </a:endParaRPr>
          </a:p>
          <a:p>
            <a:pPr marL="457200" indent="-457200">
              <a:buFont typeface="Arial" panose="020B0604020202020204" pitchFamily="34" charset="0"/>
              <a:buChar char="•"/>
            </a:pPr>
            <a:r>
              <a:rPr lang="en-US" altLang="en-US" sz="2800" dirty="0">
                <a:solidFill>
                  <a:srgbClr val="000000"/>
                </a:solidFill>
                <a:ea typeface="ＭＳ Ｐゴシック" pitchFamily="34" charset="-128"/>
              </a:rPr>
              <a:t>Other commonly used criteria is SMART and SMARTER: </a:t>
            </a:r>
          </a:p>
          <a:p>
            <a:pPr marL="914400" lvl="1" indent="-457200">
              <a:buFont typeface="Wingdings" panose="05000000000000000000" pitchFamily="2" charset="2"/>
              <a:buChar char="ü"/>
            </a:pPr>
            <a:r>
              <a:rPr lang="en-US" sz="2800" b="1" dirty="0"/>
              <a:t>S</a:t>
            </a:r>
            <a:r>
              <a:rPr lang="en-US" sz="2800" dirty="0"/>
              <a:t>pecific, </a:t>
            </a:r>
            <a:r>
              <a:rPr lang="en-US" sz="2800" b="1" dirty="0"/>
              <a:t>M</a:t>
            </a:r>
            <a:r>
              <a:rPr lang="en-US" sz="2800" dirty="0"/>
              <a:t>easurable, </a:t>
            </a:r>
            <a:r>
              <a:rPr lang="en-US" sz="2800" b="1" dirty="0"/>
              <a:t>A</a:t>
            </a:r>
            <a:r>
              <a:rPr lang="en-US" sz="2800" dirty="0"/>
              <a:t>ttainable, </a:t>
            </a:r>
            <a:r>
              <a:rPr lang="en-US" sz="2800" b="1" dirty="0"/>
              <a:t>R</a:t>
            </a:r>
            <a:r>
              <a:rPr lang="en-US" sz="2800" dirty="0"/>
              <a:t>easonable, </a:t>
            </a:r>
            <a:r>
              <a:rPr lang="en-US" sz="2800" b="1" dirty="0"/>
              <a:t>T</a:t>
            </a:r>
            <a:r>
              <a:rPr lang="en-US" sz="2800" dirty="0"/>
              <a:t>ime-bound, </a:t>
            </a:r>
            <a:r>
              <a:rPr lang="en-US" sz="2800" b="1" dirty="0"/>
              <a:t>E</a:t>
            </a:r>
            <a:r>
              <a:rPr lang="en-US" sz="2800" dirty="0"/>
              <a:t>valuated and </a:t>
            </a:r>
            <a:r>
              <a:rPr lang="en-US" sz="2800" b="1" dirty="0"/>
              <a:t>R</a:t>
            </a:r>
            <a:r>
              <a:rPr lang="en-US" sz="2800" dirty="0"/>
              <a:t>eviewed. </a:t>
            </a:r>
          </a:p>
          <a:p>
            <a:pPr marL="457200" indent="-457200">
              <a:buFont typeface="Arial" panose="020B0604020202020204" pitchFamily="34" charset="0"/>
              <a:buChar char="•"/>
            </a:pPr>
            <a:endParaRPr lang="en-US" altLang="en-US" sz="2800" dirty="0">
              <a:solidFill>
                <a:srgbClr val="000000"/>
              </a:solidFill>
              <a:ea typeface="ＭＳ Ｐゴシック" pitchFamily="34" charset="-128"/>
            </a:endParaRPr>
          </a:p>
          <a:p>
            <a:pPr eaLnBrk="1" hangingPunct="1">
              <a:buFontTx/>
              <a:buNone/>
            </a:pPr>
            <a:endParaRPr lang="en-US" altLang="en-US" sz="1300" dirty="0">
              <a:solidFill>
                <a:srgbClr val="000000"/>
              </a:solidFill>
              <a:ea typeface="ＭＳ Ｐゴシック" pitchFamily="34" charset="-128"/>
            </a:endParaRPr>
          </a:p>
          <a:p>
            <a:pPr eaLnBrk="1" hangingPunct="1"/>
            <a:r>
              <a:rPr lang="en-US" altLang="en-US" b="0" dirty="0">
                <a:ea typeface="ＭＳ Ｐゴシック" pitchFamily="34" charset="-128"/>
              </a:rPr>
              <a:t>	</a:t>
            </a:r>
          </a:p>
        </p:txBody>
      </p:sp>
    </p:spTree>
    <p:extLst>
      <p:ext uri="{BB962C8B-B14F-4D97-AF65-F5344CB8AC3E}">
        <p14:creationId xmlns:p14="http://schemas.microsoft.com/office/powerpoint/2010/main" val="164956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6: &#10;2. Performance Indicators">
            <a:extLst>
              <a:ext uri="{FF2B5EF4-FFF2-40B4-BE49-F238E27FC236}">
                <a16:creationId xmlns:a16="http://schemas.microsoft.com/office/drawing/2014/main" id="{F7780303-6690-4542-9EBE-C810F08493B3}"/>
              </a:ext>
            </a:extLst>
          </p:cNvPr>
          <p:cNvSpPr>
            <a:spLocks noGrp="1"/>
          </p:cNvSpPr>
          <p:nvPr>
            <p:ph type="title"/>
          </p:nvPr>
        </p:nvSpPr>
        <p:spPr>
          <a:xfrm>
            <a:off x="186558" y="249511"/>
            <a:ext cx="10515600" cy="1325563"/>
          </a:xfrm>
        </p:spPr>
        <p:txBody>
          <a:bodyPr/>
          <a:lstStyle/>
          <a:p>
            <a:r>
              <a:rPr lang="en-US" dirty="0"/>
              <a:t>2. Performance Indicators</a:t>
            </a:r>
            <a:br>
              <a:rPr lang="en-US" dirty="0"/>
            </a:br>
            <a:endParaRPr lang="en-US" dirty="0"/>
          </a:p>
        </p:txBody>
      </p:sp>
      <p:sp>
        <p:nvSpPr>
          <p:cNvPr id="12" name="Rectangle 11" descr="Project Level Objective&#10;">
            <a:extLst>
              <a:ext uri="{FF2B5EF4-FFF2-40B4-BE49-F238E27FC236}">
                <a16:creationId xmlns:a16="http://schemas.microsoft.com/office/drawing/2014/main" id="{A2973F91-A7CB-4479-8120-D69D66AF251E}"/>
              </a:ext>
            </a:extLst>
          </p:cNvPr>
          <p:cNvSpPr/>
          <p:nvPr/>
        </p:nvSpPr>
        <p:spPr>
          <a:xfrm>
            <a:off x="3549995" y="1378248"/>
            <a:ext cx="3049770" cy="461665"/>
          </a:xfrm>
          <a:prstGeom prst="rect">
            <a:avLst/>
          </a:prstGeom>
        </p:spPr>
        <p:txBody>
          <a:bodyPr wrap="square">
            <a:spAutoFit/>
          </a:bodyPr>
          <a:lstStyle/>
          <a:p>
            <a:r>
              <a:rPr lang="en-US" sz="2400" i="1" dirty="0">
                <a:ea typeface="ＭＳ Ｐゴシック" pitchFamily="34" charset="-128"/>
                <a:cs typeface="Times New Roman" pitchFamily="18" charset="0"/>
              </a:rPr>
              <a:t>Project Level Objective</a:t>
            </a:r>
            <a:endParaRPr lang="en-US" sz="2400" dirty="0"/>
          </a:p>
        </p:txBody>
      </p:sp>
      <p:sp>
        <p:nvSpPr>
          <p:cNvPr id="6" name="Rectangle 5" descr="Reduced Incidence of Child Labor in targeted community &#10;">
            <a:extLst>
              <a:ext uri="{FF2B5EF4-FFF2-40B4-BE49-F238E27FC236}">
                <a16:creationId xmlns:a16="http://schemas.microsoft.com/office/drawing/2014/main" id="{A4E7DC5E-5C15-4F49-B2FB-4A3D7F68A6A4}"/>
              </a:ext>
            </a:extLst>
          </p:cNvPr>
          <p:cNvSpPr/>
          <p:nvPr/>
        </p:nvSpPr>
        <p:spPr>
          <a:xfrm>
            <a:off x="6737133" y="1158864"/>
            <a:ext cx="3309288" cy="904756"/>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a typeface="Source Sans Pro" panose="020B0503030403020204" pitchFamily="34" charset="0"/>
              </a:rPr>
              <a:t>Reduced Incidence of Child Labor in targeted community </a:t>
            </a:r>
          </a:p>
        </p:txBody>
      </p:sp>
      <p:sp>
        <p:nvSpPr>
          <p:cNvPr id="14" name="Rectangle 13" descr="Outcome&#10;">
            <a:extLst>
              <a:ext uri="{FF2B5EF4-FFF2-40B4-BE49-F238E27FC236}">
                <a16:creationId xmlns:a16="http://schemas.microsoft.com/office/drawing/2014/main" id="{9F1F2F60-8996-491C-83BD-361AE756A7D5}"/>
              </a:ext>
            </a:extLst>
          </p:cNvPr>
          <p:cNvSpPr/>
          <p:nvPr/>
        </p:nvSpPr>
        <p:spPr>
          <a:xfrm>
            <a:off x="2657525" y="2678702"/>
            <a:ext cx="2227863" cy="461665"/>
          </a:xfrm>
          <a:prstGeom prst="rect">
            <a:avLst/>
          </a:prstGeom>
        </p:spPr>
        <p:txBody>
          <a:bodyPr wrap="square">
            <a:spAutoFit/>
          </a:bodyPr>
          <a:lstStyle/>
          <a:p>
            <a:r>
              <a:rPr lang="en-US" sz="2400" i="1" dirty="0">
                <a:ea typeface="ＭＳ Ｐゴシック" pitchFamily="34" charset="-128"/>
                <a:cs typeface="Times New Roman" pitchFamily="18" charset="0"/>
              </a:rPr>
              <a:t>Outcome</a:t>
            </a:r>
            <a:endParaRPr lang="en-US" sz="2400" dirty="0"/>
          </a:p>
        </p:txBody>
      </p:sp>
      <p:sp>
        <p:nvSpPr>
          <p:cNvPr id="8" name="Rectangle 7" descr="Improved Labor practices &#10;">
            <a:extLst>
              <a:ext uri="{FF2B5EF4-FFF2-40B4-BE49-F238E27FC236}">
                <a16:creationId xmlns:a16="http://schemas.microsoft.com/office/drawing/2014/main" id="{EE592B6B-3B61-4232-A01A-E3E697B92AA5}"/>
              </a:ext>
            </a:extLst>
          </p:cNvPr>
          <p:cNvSpPr/>
          <p:nvPr/>
        </p:nvSpPr>
        <p:spPr>
          <a:xfrm>
            <a:off x="4577778" y="2667556"/>
            <a:ext cx="2728836" cy="69195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a typeface="Source Sans Pro" panose="020B0503030403020204" pitchFamily="34" charset="0"/>
              </a:rPr>
              <a:t>Improved Labor practices </a:t>
            </a:r>
          </a:p>
        </p:txBody>
      </p:sp>
      <p:sp>
        <p:nvSpPr>
          <p:cNvPr id="15" name="Rectangle 14" descr="Sub-Outcome&#10;">
            <a:extLst>
              <a:ext uri="{FF2B5EF4-FFF2-40B4-BE49-F238E27FC236}">
                <a16:creationId xmlns:a16="http://schemas.microsoft.com/office/drawing/2014/main" id="{28231F20-1180-459A-97F6-4866486B8635}"/>
              </a:ext>
            </a:extLst>
          </p:cNvPr>
          <p:cNvSpPr/>
          <p:nvPr/>
        </p:nvSpPr>
        <p:spPr>
          <a:xfrm>
            <a:off x="1476037" y="4077637"/>
            <a:ext cx="1871410" cy="461665"/>
          </a:xfrm>
          <a:prstGeom prst="rect">
            <a:avLst/>
          </a:prstGeom>
        </p:spPr>
        <p:txBody>
          <a:bodyPr wrap="none">
            <a:spAutoFit/>
          </a:bodyPr>
          <a:lstStyle/>
          <a:p>
            <a:r>
              <a:rPr lang="en-US" sz="2400" i="1" dirty="0">
                <a:ea typeface="ＭＳ Ｐゴシック" pitchFamily="34" charset="-128"/>
                <a:cs typeface="Times New Roman" pitchFamily="18" charset="0"/>
              </a:rPr>
              <a:t>Sub-Outcome</a:t>
            </a:r>
            <a:endParaRPr lang="en-US" sz="2400" dirty="0"/>
          </a:p>
        </p:txBody>
      </p:sp>
      <p:sp>
        <p:nvSpPr>
          <p:cNvPr id="9" name="Rectangle 8" descr="Increased Knowledge of community members&#10;">
            <a:extLst>
              <a:ext uri="{FF2B5EF4-FFF2-40B4-BE49-F238E27FC236}">
                <a16:creationId xmlns:a16="http://schemas.microsoft.com/office/drawing/2014/main" id="{CF761031-866A-4790-919A-33415704CFCF}"/>
              </a:ext>
            </a:extLst>
          </p:cNvPr>
          <p:cNvSpPr/>
          <p:nvPr/>
        </p:nvSpPr>
        <p:spPr>
          <a:xfrm>
            <a:off x="3636579" y="3876272"/>
            <a:ext cx="2720219" cy="839803"/>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a typeface="Source Sans Pro" panose="020B0503030403020204" pitchFamily="34" charset="0"/>
              </a:rPr>
              <a:t>Increased Knowledge of community members</a:t>
            </a:r>
          </a:p>
        </p:txBody>
      </p:sp>
      <p:sp>
        <p:nvSpPr>
          <p:cNvPr id="16" name="Rectangle 15" descr="Output&#10;">
            <a:extLst>
              <a:ext uri="{FF2B5EF4-FFF2-40B4-BE49-F238E27FC236}">
                <a16:creationId xmlns:a16="http://schemas.microsoft.com/office/drawing/2014/main" id="{C101AD35-1427-4799-829C-619A94E047A8}"/>
              </a:ext>
            </a:extLst>
          </p:cNvPr>
          <p:cNvSpPr/>
          <p:nvPr/>
        </p:nvSpPr>
        <p:spPr>
          <a:xfrm>
            <a:off x="1418897" y="5312284"/>
            <a:ext cx="1594547" cy="461665"/>
          </a:xfrm>
          <a:prstGeom prst="rect">
            <a:avLst/>
          </a:prstGeom>
        </p:spPr>
        <p:txBody>
          <a:bodyPr wrap="square">
            <a:spAutoFit/>
          </a:bodyPr>
          <a:lstStyle/>
          <a:p>
            <a:r>
              <a:rPr lang="en-US" sz="2400" i="1" dirty="0">
                <a:ea typeface="ＭＳ Ｐゴシック" pitchFamily="34" charset="-128"/>
                <a:cs typeface="Times New Roman" pitchFamily="18" charset="0"/>
              </a:rPr>
              <a:t>Output</a:t>
            </a:r>
            <a:endParaRPr lang="en-US" sz="2400" dirty="0"/>
          </a:p>
        </p:txBody>
      </p:sp>
      <p:sp>
        <p:nvSpPr>
          <p:cNvPr id="10" name="Rectangle 9" descr="Trainees complete training&#10;">
            <a:extLst>
              <a:ext uri="{FF2B5EF4-FFF2-40B4-BE49-F238E27FC236}">
                <a16:creationId xmlns:a16="http://schemas.microsoft.com/office/drawing/2014/main" id="{46985A2A-836E-457F-9774-29429AF8EF2E}"/>
              </a:ext>
            </a:extLst>
          </p:cNvPr>
          <p:cNvSpPr/>
          <p:nvPr/>
        </p:nvSpPr>
        <p:spPr>
          <a:xfrm>
            <a:off x="2564525" y="5156790"/>
            <a:ext cx="2271088" cy="86563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a typeface="Source Sans Pro" panose="020B0503030403020204" pitchFamily="34" charset="0"/>
              </a:rPr>
              <a:t>Trainees complete training</a:t>
            </a:r>
          </a:p>
        </p:txBody>
      </p:sp>
      <p:sp>
        <p:nvSpPr>
          <p:cNvPr id="17" name="Rectangle 16" descr="Performance&#10;Indicators for&#10;Every Result&#10;">
            <a:extLst>
              <a:ext uri="{FF2B5EF4-FFF2-40B4-BE49-F238E27FC236}">
                <a16:creationId xmlns:a16="http://schemas.microsoft.com/office/drawing/2014/main" id="{967EE281-A168-44F0-8ED8-F2FADEDCF204}"/>
              </a:ext>
            </a:extLst>
          </p:cNvPr>
          <p:cNvSpPr/>
          <p:nvPr/>
        </p:nvSpPr>
        <p:spPr>
          <a:xfrm>
            <a:off x="9162439" y="4512401"/>
            <a:ext cx="2167901" cy="1384995"/>
          </a:xfrm>
          <a:prstGeom prst="rect">
            <a:avLst/>
          </a:prstGeom>
        </p:spPr>
        <p:txBody>
          <a:bodyPr wrap="none">
            <a:spAutoFit/>
          </a:bodyPr>
          <a:lstStyle/>
          <a:p>
            <a:r>
              <a:rPr lang="en-US" sz="2800" b="1" i="1" dirty="0">
                <a:ea typeface="ＭＳ Ｐゴシック" pitchFamily="34" charset="-128"/>
                <a:cs typeface="Times New Roman" pitchFamily="18" charset="0"/>
              </a:rPr>
              <a:t>Performance</a:t>
            </a:r>
          </a:p>
          <a:p>
            <a:r>
              <a:rPr lang="en-US" sz="2800" b="1" i="1" dirty="0">
                <a:ea typeface="ＭＳ Ｐゴシック" pitchFamily="34" charset="-128"/>
                <a:cs typeface="Times New Roman" pitchFamily="18" charset="0"/>
              </a:rPr>
              <a:t>Indicators for</a:t>
            </a:r>
          </a:p>
          <a:p>
            <a:r>
              <a:rPr lang="en-US" sz="2800" b="1" i="1" dirty="0">
                <a:ea typeface="ＭＳ Ｐゴシック" pitchFamily="34" charset="-128"/>
                <a:cs typeface="Times New Roman" pitchFamily="18" charset="0"/>
              </a:rPr>
              <a:t>Every Result</a:t>
            </a:r>
            <a:endParaRPr lang="en-US" sz="2800" b="1" dirty="0"/>
          </a:p>
        </p:txBody>
      </p:sp>
      <p:cxnSp>
        <p:nvCxnSpPr>
          <p:cNvPr id="18" name="Straight Arrow Connector 17">
            <a:extLst>
              <a:ext uri="{FF2B5EF4-FFF2-40B4-BE49-F238E27FC236}">
                <a16:creationId xmlns:a16="http://schemas.microsoft.com/office/drawing/2014/main" id="{D5500282-D63F-4362-86A7-1DF8AFC26133}"/>
              </a:ext>
              <a:ext uri="{C183D7F6-B498-43B3-948B-1728B52AA6E4}">
                <adec:decorative xmlns:adec="http://schemas.microsoft.com/office/drawing/2017/decorative" val="1"/>
              </a:ext>
            </a:extLst>
          </p:cNvPr>
          <p:cNvCxnSpPr>
            <a:cxnSpLocks/>
          </p:cNvCxnSpPr>
          <p:nvPr/>
        </p:nvCxnSpPr>
        <p:spPr>
          <a:xfrm flipH="1" flipV="1">
            <a:off x="6513363" y="4654049"/>
            <a:ext cx="2420430" cy="548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DDDCEE-E8FA-4A84-ABE1-14ED6DEF8564}"/>
              </a:ext>
              <a:ext uri="{C183D7F6-B498-43B3-948B-1728B52AA6E4}">
                <adec:decorative xmlns:adec="http://schemas.microsoft.com/office/drawing/2017/decorative" val="1"/>
              </a:ext>
            </a:extLst>
          </p:cNvPr>
          <p:cNvCxnSpPr>
            <a:cxnSpLocks/>
          </p:cNvCxnSpPr>
          <p:nvPr/>
        </p:nvCxnSpPr>
        <p:spPr>
          <a:xfrm flipH="1" flipV="1">
            <a:off x="7598980" y="3405352"/>
            <a:ext cx="1744185" cy="10353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34BB16-45A5-4632-8757-7FCBBD3E0FCD}"/>
              </a:ext>
              <a:ext uri="{C183D7F6-B498-43B3-948B-1728B52AA6E4}">
                <adec:decorative xmlns:adec="http://schemas.microsoft.com/office/drawing/2017/decorative" val="1"/>
              </a:ext>
            </a:extLst>
          </p:cNvPr>
          <p:cNvCxnSpPr>
            <a:cxnSpLocks/>
          </p:cNvCxnSpPr>
          <p:nvPr/>
        </p:nvCxnSpPr>
        <p:spPr>
          <a:xfrm flipH="1" flipV="1">
            <a:off x="9091448" y="2165131"/>
            <a:ext cx="736761" cy="2279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FB3BBC-DE25-41B7-B77A-DF80DB74AFDD}"/>
              </a:ext>
              <a:ext uri="{C183D7F6-B498-43B3-948B-1728B52AA6E4}">
                <adec:decorative xmlns:adec="http://schemas.microsoft.com/office/drawing/2017/decorative" val="1"/>
              </a:ext>
            </a:extLst>
          </p:cNvPr>
          <p:cNvCxnSpPr>
            <a:cxnSpLocks/>
          </p:cNvCxnSpPr>
          <p:nvPr/>
        </p:nvCxnSpPr>
        <p:spPr>
          <a:xfrm flipH="1">
            <a:off x="5054551" y="5543115"/>
            <a:ext cx="3606442" cy="461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C428A8F-4CA8-42EB-A01C-458F6123DA6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28602006"/>
      </p:ext>
    </p:extLst>
  </p:cSld>
  <p:clrMapOvr>
    <a:masterClrMapping/>
  </p:clrMapOvr>
  <mc:AlternateContent xmlns:mc="http://schemas.openxmlformats.org/markup-compatibility/2006" xmlns:p14="http://schemas.microsoft.com/office/powerpoint/2010/main">
    <mc:Choice Requires="p14">
      <p:transition spd="slow" p14:dur="2000" advTm="14522"/>
    </mc:Choice>
    <mc:Fallback xmlns="">
      <p:transition spd="slow" advTm="145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descr="Slide 17: &#10;Step 3: Develop PMP"/>
          <p:cNvSpPr>
            <a:spLocks noGrp="1" noChangeArrowheads="1"/>
          </p:cNvSpPr>
          <p:nvPr>
            <p:ph type="title"/>
          </p:nvPr>
        </p:nvSpPr>
        <p:spPr>
          <a:xfrm>
            <a:off x="460622" y="235674"/>
            <a:ext cx="9700014" cy="902661"/>
          </a:xfrm>
        </p:spPr>
        <p:txBody>
          <a:bodyPr vert="horz" lIns="91440" tIns="45720" rIns="91440" bIns="45720" rtlCol="0" anchor="b">
            <a:noAutofit/>
          </a:bodyPr>
          <a:lstStyle/>
          <a:p>
            <a:r>
              <a:rPr lang="en-US" altLang="en-US" dirty="0"/>
              <a:t>Step 3: Develop PMP</a:t>
            </a:r>
          </a:p>
        </p:txBody>
      </p:sp>
      <p:sp>
        <p:nvSpPr>
          <p:cNvPr id="19458" name="Rectangle 3" descr="A performance monitoring plan (PMP) will:&#10;&#10;Facilitate the collection of comparable data on each result over time;&#10;&#10;Assist in managing the data collection process;&#10;&#10;Inform analysis of performance data;&#10;&#10;Provide a tool to plan, organize and manage the process of monitoring, analyzing and reporting. &#10;&#10;&#10; &#10;"/>
          <p:cNvSpPr>
            <a:spLocks noGrp="1" noChangeArrowheads="1"/>
          </p:cNvSpPr>
          <p:nvPr>
            <p:ph idx="1"/>
          </p:nvPr>
        </p:nvSpPr>
        <p:spPr>
          <a:xfrm>
            <a:off x="491723" y="1335314"/>
            <a:ext cx="6786155" cy="4412344"/>
          </a:xfrm>
        </p:spPr>
        <p:txBody>
          <a:bodyPr>
            <a:normAutofit lnSpcReduction="10000"/>
          </a:bodyPr>
          <a:lstStyle/>
          <a:p>
            <a:pPr eaLnBrk="1" hangingPunct="1">
              <a:lnSpc>
                <a:spcPct val="90000"/>
              </a:lnSpc>
            </a:pPr>
            <a:r>
              <a:rPr lang="en-US" altLang="en-US" b="0" dirty="0">
                <a:solidFill>
                  <a:srgbClr val="000000"/>
                </a:solidFill>
                <a:ea typeface="ＭＳ Ｐゴシック" pitchFamily="34" charset="-128"/>
              </a:rPr>
              <a:t>A performance monitoring plan (PMP) will:</a:t>
            </a:r>
          </a:p>
          <a:p>
            <a:pPr eaLnBrk="1" hangingPunct="1">
              <a:lnSpc>
                <a:spcPct val="90000"/>
              </a:lnSpc>
              <a:buFontTx/>
              <a:buNone/>
            </a:pPr>
            <a:endParaRPr lang="en-US" altLang="en-US" sz="1200" dirty="0">
              <a:solidFill>
                <a:srgbClr val="000000"/>
              </a:solidFill>
              <a:ea typeface="ＭＳ Ｐゴシック" pitchFamily="34" charset="-128"/>
            </a:endParaRPr>
          </a:p>
          <a:p>
            <a:pPr lvl="1" eaLnBrk="1" hangingPunct="1">
              <a:lnSpc>
                <a:spcPct val="90000"/>
              </a:lnSpc>
            </a:pPr>
            <a:r>
              <a:rPr lang="en-US" altLang="en-US" b="0" dirty="0">
                <a:solidFill>
                  <a:srgbClr val="000000"/>
                </a:solidFill>
                <a:ea typeface="ＭＳ Ｐゴシック" pitchFamily="34" charset="-128"/>
              </a:rPr>
              <a:t>Facilitate the collection of </a:t>
            </a:r>
            <a:r>
              <a:rPr lang="en-US" altLang="en-US" b="1" dirty="0">
                <a:solidFill>
                  <a:srgbClr val="000000"/>
                </a:solidFill>
                <a:ea typeface="ＭＳ Ｐゴシック" pitchFamily="34" charset="-128"/>
              </a:rPr>
              <a:t>comparable data </a:t>
            </a:r>
            <a:r>
              <a:rPr lang="en-US" altLang="en-US" b="0" dirty="0">
                <a:solidFill>
                  <a:srgbClr val="000000"/>
                </a:solidFill>
                <a:ea typeface="ＭＳ Ｐゴシック" pitchFamily="34" charset="-128"/>
              </a:rPr>
              <a:t>on each result </a:t>
            </a:r>
            <a:r>
              <a:rPr lang="en-US" altLang="en-US" b="1" dirty="0">
                <a:solidFill>
                  <a:srgbClr val="000000"/>
                </a:solidFill>
                <a:ea typeface="ＭＳ Ｐゴシック" pitchFamily="34" charset="-128"/>
              </a:rPr>
              <a:t>over time</a:t>
            </a:r>
            <a:r>
              <a:rPr lang="en-US" altLang="en-US" b="0" dirty="0">
                <a:solidFill>
                  <a:srgbClr val="000000"/>
                </a:solidFill>
                <a:ea typeface="ＭＳ Ｐゴシック" pitchFamily="34" charset="-128"/>
              </a:rPr>
              <a:t>;</a:t>
            </a:r>
          </a:p>
          <a:p>
            <a:pPr lvl="1" eaLnBrk="1" hangingPunct="1">
              <a:lnSpc>
                <a:spcPct val="90000"/>
              </a:lnSpc>
              <a:buFont typeface="Arial" pitchFamily="34" charset="0"/>
              <a:buNone/>
            </a:pPr>
            <a:endParaRPr lang="en-US" altLang="en-US" sz="400" dirty="0">
              <a:solidFill>
                <a:srgbClr val="000000"/>
              </a:solidFill>
              <a:ea typeface="ＭＳ Ｐゴシック" pitchFamily="34" charset="-128"/>
            </a:endParaRPr>
          </a:p>
          <a:p>
            <a:pPr lvl="1" eaLnBrk="1" hangingPunct="1">
              <a:lnSpc>
                <a:spcPct val="100000"/>
              </a:lnSpc>
            </a:pPr>
            <a:r>
              <a:rPr lang="en-US" altLang="en-US" b="0" dirty="0">
                <a:solidFill>
                  <a:srgbClr val="000000"/>
                </a:solidFill>
                <a:ea typeface="ＭＳ Ｐゴシック" pitchFamily="34" charset="-128"/>
              </a:rPr>
              <a:t>Assist in managing the data collection process;</a:t>
            </a:r>
          </a:p>
          <a:p>
            <a:pPr lvl="1" eaLnBrk="1" hangingPunct="1">
              <a:lnSpc>
                <a:spcPct val="100000"/>
              </a:lnSpc>
              <a:buFont typeface="Arial" pitchFamily="34" charset="0"/>
              <a:buNone/>
            </a:pPr>
            <a:endParaRPr lang="en-US" altLang="en-US" sz="400" dirty="0">
              <a:solidFill>
                <a:srgbClr val="000000"/>
              </a:solidFill>
              <a:ea typeface="ＭＳ Ｐゴシック" pitchFamily="34" charset="-128"/>
            </a:endParaRPr>
          </a:p>
          <a:p>
            <a:pPr lvl="1" eaLnBrk="1" hangingPunct="1">
              <a:lnSpc>
                <a:spcPct val="100000"/>
              </a:lnSpc>
            </a:pPr>
            <a:r>
              <a:rPr lang="en-US" altLang="en-US" b="1" dirty="0">
                <a:solidFill>
                  <a:srgbClr val="000000"/>
                </a:solidFill>
                <a:ea typeface="ＭＳ Ｐゴシック" pitchFamily="34" charset="-128"/>
              </a:rPr>
              <a:t>Inform analysis </a:t>
            </a:r>
            <a:r>
              <a:rPr lang="en-US" altLang="en-US" b="0" dirty="0">
                <a:solidFill>
                  <a:srgbClr val="000000"/>
                </a:solidFill>
                <a:ea typeface="ＭＳ Ｐゴシック" pitchFamily="34" charset="-128"/>
              </a:rPr>
              <a:t>of performance data;</a:t>
            </a:r>
          </a:p>
          <a:p>
            <a:pPr marL="457200" lvl="1" indent="0" eaLnBrk="1" hangingPunct="1">
              <a:lnSpc>
                <a:spcPct val="100000"/>
              </a:lnSpc>
              <a:buNone/>
            </a:pPr>
            <a:endParaRPr lang="en-US" altLang="en-US" sz="400" b="0" dirty="0">
              <a:solidFill>
                <a:srgbClr val="000000"/>
              </a:solidFill>
              <a:ea typeface="ＭＳ Ｐゴシック" pitchFamily="34" charset="-128"/>
            </a:endParaRPr>
          </a:p>
          <a:p>
            <a:pPr lvl="1">
              <a:lnSpc>
                <a:spcPct val="100000"/>
              </a:lnSpc>
            </a:pPr>
            <a:r>
              <a:rPr lang="en-US" dirty="0">
                <a:solidFill>
                  <a:srgbClr val="000000"/>
                </a:solidFill>
                <a:ea typeface="ＭＳ Ｐゴシック" pitchFamily="34" charset="-128"/>
              </a:rPr>
              <a:t>Provide a tool to </a:t>
            </a:r>
            <a:r>
              <a:rPr lang="en-US" b="1" dirty="0">
                <a:solidFill>
                  <a:srgbClr val="000000"/>
                </a:solidFill>
                <a:ea typeface="ＭＳ Ｐゴシック" panose="020B0600070205080204" pitchFamily="34" charset="-128"/>
              </a:rPr>
              <a:t>plan</a:t>
            </a:r>
            <a:r>
              <a:rPr lang="en-US" dirty="0">
                <a:solidFill>
                  <a:srgbClr val="000000"/>
                </a:solidFill>
                <a:ea typeface="ＭＳ Ｐゴシック" pitchFamily="34" charset="-128"/>
              </a:rPr>
              <a:t>, </a:t>
            </a:r>
            <a:r>
              <a:rPr lang="en-US" b="1" dirty="0">
                <a:solidFill>
                  <a:srgbClr val="000000"/>
                </a:solidFill>
                <a:ea typeface="ＭＳ Ｐゴシック" panose="020B0600070205080204" pitchFamily="34" charset="-128"/>
              </a:rPr>
              <a:t>organize</a:t>
            </a:r>
            <a:r>
              <a:rPr lang="en-US" dirty="0">
                <a:solidFill>
                  <a:srgbClr val="000000"/>
                </a:solidFill>
                <a:ea typeface="ＭＳ Ｐゴシック" pitchFamily="34" charset="-128"/>
              </a:rPr>
              <a:t> and </a:t>
            </a:r>
            <a:r>
              <a:rPr lang="en-US" b="1" dirty="0">
                <a:solidFill>
                  <a:srgbClr val="000000"/>
                </a:solidFill>
                <a:ea typeface="ＭＳ Ｐゴシック" panose="020B0600070205080204" pitchFamily="34" charset="-128"/>
              </a:rPr>
              <a:t>manage</a:t>
            </a:r>
            <a:r>
              <a:rPr lang="en-US" dirty="0">
                <a:solidFill>
                  <a:srgbClr val="000000"/>
                </a:solidFill>
                <a:ea typeface="ＭＳ Ｐゴシック" panose="020B0600070205080204" pitchFamily="34" charset="-128"/>
              </a:rPr>
              <a:t> the process of monitoring, analyzing and reporting. </a:t>
            </a:r>
          </a:p>
          <a:p>
            <a:pPr marL="457200" lvl="1" indent="0" eaLnBrk="1" hangingPunct="1">
              <a:lnSpc>
                <a:spcPct val="100000"/>
              </a:lnSpc>
              <a:buNone/>
            </a:pPr>
            <a:endParaRPr lang="en-US" altLang="en-US" sz="400" b="0" dirty="0">
              <a:solidFill>
                <a:srgbClr val="000000"/>
              </a:solidFill>
              <a:ea typeface="ＭＳ Ｐゴシック" pitchFamily="34" charset="-128"/>
            </a:endParaRPr>
          </a:p>
          <a:p>
            <a:pPr marL="457200" lvl="1" indent="0" eaLnBrk="1" hangingPunct="1">
              <a:lnSpc>
                <a:spcPct val="90000"/>
              </a:lnSpc>
              <a:buNone/>
            </a:pPr>
            <a:endParaRPr lang="en-US" altLang="en-US" b="0" dirty="0">
              <a:solidFill>
                <a:srgbClr val="000000"/>
              </a:solidFill>
              <a:ea typeface="ＭＳ Ｐゴシック" pitchFamily="34" charset="-128"/>
            </a:endParaRPr>
          </a:p>
          <a:p>
            <a:pPr marL="457200" lvl="1" indent="0" eaLnBrk="1" hangingPunct="1">
              <a:lnSpc>
                <a:spcPct val="90000"/>
              </a:lnSpc>
              <a:buNone/>
            </a:pPr>
            <a:r>
              <a:rPr lang="en-US" altLang="en-US" dirty="0">
                <a:solidFill>
                  <a:srgbClr val="000000"/>
                </a:solidFill>
                <a:ea typeface="ＭＳ Ｐゴシック" pitchFamily="34" charset="-128"/>
              </a:rPr>
              <a:t> </a:t>
            </a:r>
            <a:endParaRPr lang="en-US" altLang="en-US" b="0" dirty="0">
              <a:solidFill>
                <a:srgbClr val="000000"/>
              </a:solidFill>
              <a:ea typeface="ＭＳ Ｐゴシック" pitchFamily="34" charset="-128"/>
            </a:endParaRPr>
          </a:p>
        </p:txBody>
      </p:sp>
      <p:sp>
        <p:nvSpPr>
          <p:cNvPr id="5" name="Footer Placeholder 1">
            <a:extLst>
              <a:ext uri="{FF2B5EF4-FFF2-40B4-BE49-F238E27FC236}">
                <a16:creationId xmlns:a16="http://schemas.microsoft.com/office/drawing/2014/main" id="{74544465-D7E5-4D1B-93B3-5C6C15675170}"/>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6" name="TextBox 5" descr="Box at right: &#10;For each indicator:&#10;Definition of key terms&#10;Numerator/denominator (if applicable)&#10;Unit of Measure&#10;Indicator Disaggregation&#10;Data Collection Instrument&#10;Frequency of collection and reporting and % verification&#10;Position(s) responsible for collecting and assessing data&#10;">
            <a:extLst>
              <a:ext uri="{FF2B5EF4-FFF2-40B4-BE49-F238E27FC236}">
                <a16:creationId xmlns:a16="http://schemas.microsoft.com/office/drawing/2014/main" id="{BD3E8D4E-6B06-4283-BF20-DE7DE89D35D1}"/>
              </a:ext>
            </a:extLst>
          </p:cNvPr>
          <p:cNvSpPr txBox="1"/>
          <p:nvPr/>
        </p:nvSpPr>
        <p:spPr>
          <a:xfrm>
            <a:off x="7720455" y="1152401"/>
            <a:ext cx="3970803" cy="452431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For each indicator:</a:t>
            </a:r>
          </a:p>
          <a:p>
            <a:pPr marL="285750" indent="-285750">
              <a:buFont typeface="Wingdings" panose="05000000000000000000" pitchFamily="2" charset="2"/>
              <a:buChar char="ü"/>
            </a:pPr>
            <a:r>
              <a:rPr lang="en-US" sz="2400" dirty="0"/>
              <a:t>Definition of key terms</a:t>
            </a:r>
          </a:p>
          <a:p>
            <a:pPr marL="285750" indent="-285750">
              <a:buFont typeface="Wingdings" panose="05000000000000000000" pitchFamily="2" charset="2"/>
              <a:buChar char="ü"/>
            </a:pPr>
            <a:r>
              <a:rPr lang="en-US" sz="2400" dirty="0"/>
              <a:t>Numerator/denominator (if applicable)</a:t>
            </a:r>
          </a:p>
          <a:p>
            <a:pPr marL="285750" indent="-285750">
              <a:buFont typeface="Wingdings" panose="05000000000000000000" pitchFamily="2" charset="2"/>
              <a:buChar char="ü"/>
            </a:pPr>
            <a:r>
              <a:rPr lang="en-US" sz="2400" dirty="0"/>
              <a:t>Unit of Measure</a:t>
            </a:r>
          </a:p>
          <a:p>
            <a:pPr marL="285750" indent="-285750">
              <a:buFont typeface="Wingdings" panose="05000000000000000000" pitchFamily="2" charset="2"/>
              <a:buChar char="ü"/>
            </a:pPr>
            <a:r>
              <a:rPr lang="en-US" sz="2400" dirty="0"/>
              <a:t>Indicator Disaggregation</a:t>
            </a:r>
          </a:p>
          <a:p>
            <a:pPr marL="285750" indent="-285750">
              <a:buFont typeface="Wingdings" panose="05000000000000000000" pitchFamily="2" charset="2"/>
              <a:buChar char="ü"/>
            </a:pPr>
            <a:r>
              <a:rPr lang="en-US" sz="2400" dirty="0"/>
              <a:t>Data Collection Instrument</a:t>
            </a:r>
          </a:p>
          <a:p>
            <a:pPr marL="285750" indent="-285750">
              <a:buFont typeface="Wingdings" panose="05000000000000000000" pitchFamily="2" charset="2"/>
              <a:buChar char="ü"/>
            </a:pPr>
            <a:r>
              <a:rPr lang="en-US" sz="2400" dirty="0"/>
              <a:t>Frequency of collection and reporting and % verification</a:t>
            </a:r>
          </a:p>
          <a:p>
            <a:pPr marL="285750" indent="-285750">
              <a:buFont typeface="Wingdings" panose="05000000000000000000" pitchFamily="2" charset="2"/>
              <a:buChar char="ü"/>
            </a:pPr>
            <a:r>
              <a:rPr lang="en-US" sz="2400" dirty="0"/>
              <a:t>Position(s) responsible for collecting and assessing data</a:t>
            </a:r>
          </a:p>
        </p:txBody>
      </p:sp>
    </p:spTree>
    <p:extLst>
      <p:ext uri="{BB962C8B-B14F-4D97-AF65-F5344CB8AC3E}">
        <p14:creationId xmlns:p14="http://schemas.microsoft.com/office/powerpoint/2010/main" val="155429954"/>
      </p:ext>
    </p:extLst>
  </p:cSld>
  <p:clrMapOvr>
    <a:masterClrMapping/>
  </p:clrMapOvr>
  <p:transition advTm="5107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2" name="Rectangle 81" descr="Slide 18: &#10;Step 3: Develop a Plan to Collect and Analyze Data &#10;"/>
          <p:cNvSpPr>
            <a:spLocks noGrp="1" noChangeArrowheads="1"/>
          </p:cNvSpPr>
          <p:nvPr>
            <p:ph type="title" idx="4294967295"/>
          </p:nvPr>
        </p:nvSpPr>
        <p:spPr bwMode="auto">
          <a:xfrm>
            <a:off x="167149" y="165440"/>
            <a:ext cx="11253782" cy="708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0" i="0" u="none" strike="noStrike" kern="1200" cap="none" spc="0" normalizeH="0" baseline="0" noProof="0" dirty="0">
                <a:ln>
                  <a:noFill/>
                </a:ln>
                <a:solidFill>
                  <a:schemeClr val="accent2"/>
                </a:solidFill>
                <a:effectLst/>
                <a:uLnTx/>
                <a:uFillTx/>
                <a:latin typeface="+mj-lt"/>
                <a:ea typeface="+mj-ea"/>
                <a:cs typeface="+mj-cs"/>
              </a:rPr>
              <a:t>Step 3: Develop a Plan to Collect and Analyze Data </a:t>
            </a:r>
          </a:p>
        </p:txBody>
      </p:sp>
      <p:sp>
        <p:nvSpPr>
          <p:cNvPr id="20551" name="Slide Number Placeholder 8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eaLnBrk="1" hangingPunct="1">
              <a:spcBef>
                <a:spcPct val="0"/>
              </a:spcBef>
              <a:buSzTx/>
              <a:buFontTx/>
              <a:buNone/>
            </a:pPr>
            <a:r>
              <a:rPr lang="en-US" altLang="en-US" sz="1200" dirty="0">
                <a:solidFill>
                  <a:srgbClr val="000099"/>
                </a:solidFill>
              </a:rPr>
              <a:t>.</a:t>
            </a:r>
          </a:p>
        </p:txBody>
      </p:sp>
      <p:pic>
        <p:nvPicPr>
          <p:cNvPr id="2" name="Picture 1">
            <a:extLst>
              <a:ext uri="{FF2B5EF4-FFF2-40B4-BE49-F238E27FC236}">
                <a16:creationId xmlns:a16="http://schemas.microsoft.com/office/drawing/2014/main" id="{5D843C45-D95D-46D4-9F0C-131BF00599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331452"/>
            <a:ext cx="12192000" cy="504455"/>
          </a:xfrm>
          <a:prstGeom prst="rect">
            <a:avLst/>
          </a:prstGeom>
        </p:spPr>
      </p:pic>
      <p:pic>
        <p:nvPicPr>
          <p:cNvPr id="9" name="Picture 8" descr="Screenshot/inserted image of a Performance Monitoring Plan example (about child labor). ">
            <a:extLst>
              <a:ext uri="{FF2B5EF4-FFF2-40B4-BE49-F238E27FC236}">
                <a16:creationId xmlns:a16="http://schemas.microsoft.com/office/drawing/2014/main" id="{7E41FE37-EEC3-4A99-85B1-29E01DA9D167}"/>
              </a:ext>
            </a:extLst>
          </p:cNvPr>
          <p:cNvPicPr>
            <a:picLocks noChangeAspect="1"/>
          </p:cNvPicPr>
          <p:nvPr/>
        </p:nvPicPr>
        <p:blipFill rotWithShape="1">
          <a:blip r:embed="rId4"/>
          <a:srcRect r="-140"/>
          <a:stretch/>
        </p:blipFill>
        <p:spPr>
          <a:xfrm>
            <a:off x="603306" y="1018184"/>
            <a:ext cx="9100252" cy="5115736"/>
          </a:xfrm>
          <a:prstGeom prst="rect">
            <a:avLst/>
          </a:prstGeom>
          <a:ln>
            <a:solidFill>
              <a:schemeClr val="tx1"/>
            </a:solidFill>
          </a:ln>
        </p:spPr>
      </p:pic>
    </p:spTree>
    <p:extLst>
      <p:ext uri="{BB962C8B-B14F-4D97-AF65-F5344CB8AC3E}">
        <p14:creationId xmlns:p14="http://schemas.microsoft.com/office/powerpoint/2010/main" val="4172363383"/>
      </p:ext>
    </p:extLst>
  </p:cSld>
  <p:clrMapOvr>
    <a:masterClrMapping/>
  </p:clrMapOvr>
  <p:transition advTm="7749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descr="Slide 19: Step 4: Collect Performance Data "/>
          <p:cNvSpPr>
            <a:spLocks noGrp="1" noChangeArrowheads="1"/>
          </p:cNvSpPr>
          <p:nvPr>
            <p:ph type="title"/>
          </p:nvPr>
        </p:nvSpPr>
        <p:spPr>
          <a:xfrm>
            <a:off x="783771" y="450429"/>
            <a:ext cx="9448800" cy="1066800"/>
          </a:xfrm>
        </p:spPr>
        <p:txBody>
          <a:bodyPr>
            <a:normAutofit/>
          </a:bodyPr>
          <a:lstStyle/>
          <a:p>
            <a:pPr eaLnBrk="1" hangingPunct="1"/>
            <a:r>
              <a:rPr lang="en-US" altLang="en-US" dirty="0"/>
              <a:t>Step 4: Collect Performance Data</a:t>
            </a:r>
          </a:p>
        </p:txBody>
      </p:sp>
      <p:sp>
        <p:nvSpPr>
          <p:cNvPr id="21508" name="Text Box 15" descr="Collect and collate primary data (e.g., surveys, interviews, focus groups, intake forms) &#10;Procure from secondary sources &#10;Collect only what you actually need&#10;Data is reported in the Technical Progress Report (TPR) and Annex A Data Reporting Form &#10;"/>
          <p:cNvSpPr txBox="1">
            <a:spLocks noChangeArrowheads="1"/>
          </p:cNvSpPr>
          <p:nvPr/>
        </p:nvSpPr>
        <p:spPr bwMode="auto">
          <a:xfrm>
            <a:off x="374858" y="1743243"/>
            <a:ext cx="894110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Collect and collate primary data (e.g., surveys, interviews, focus groups, intake forms) </a:t>
            </a:r>
          </a:p>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Procure from secondary sources </a:t>
            </a:r>
          </a:p>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Collect only what you actually need</a:t>
            </a:r>
          </a:p>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Data is reported in the Technical Progress Report (TPR) and Annex A Data Reporting Form </a:t>
            </a:r>
          </a:p>
          <a:p>
            <a:pPr marL="457200" indent="-457200" eaLnBrk="1" hangingPunct="1">
              <a:spcBef>
                <a:spcPct val="50000"/>
              </a:spcBef>
              <a:buSzTx/>
            </a:pPr>
            <a:endParaRPr lang="en-US" altLang="en-US" sz="2800" b="0" dirty="0">
              <a:solidFill>
                <a:schemeClr val="tx1"/>
              </a:solidFill>
              <a:latin typeface="Tahoma" pitchFamily="34" charset="0"/>
              <a:cs typeface="Times New Roman" pitchFamily="18" charset="0"/>
            </a:endParaRPr>
          </a:p>
          <a:p>
            <a:pPr algn="ctr" eaLnBrk="1" hangingPunct="1">
              <a:spcBef>
                <a:spcPct val="50000"/>
              </a:spcBef>
              <a:buSzTx/>
            </a:pPr>
            <a:endParaRPr lang="en-US" altLang="en-US" sz="2800" dirty="0">
              <a:solidFill>
                <a:schemeClr val="tx1"/>
              </a:solidFill>
              <a:latin typeface="Tahoma" pitchFamily="34" charset="0"/>
              <a:cs typeface="Times New Roman" pitchFamily="18" charset="0"/>
            </a:endParaRPr>
          </a:p>
        </p:txBody>
      </p:sp>
      <p:pic>
        <p:nvPicPr>
          <p:cNvPr id="2" name="Picture 1">
            <a:extLst>
              <a:ext uri="{FF2B5EF4-FFF2-40B4-BE49-F238E27FC236}">
                <a16:creationId xmlns:a16="http://schemas.microsoft.com/office/drawing/2014/main" id="{5616A1FB-B269-44D4-94C7-14A45D8925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 y="6331452"/>
            <a:ext cx="12192000" cy="504455"/>
          </a:xfrm>
          <a:prstGeom prst="rect">
            <a:avLst/>
          </a:prstGeom>
        </p:spPr>
      </p:pic>
      <p:pic>
        <p:nvPicPr>
          <p:cNvPr id="6" name="Picture 2" descr="Image result for collect data clip art">
            <a:extLst>
              <a:ext uri="{FF2B5EF4-FFF2-40B4-BE49-F238E27FC236}">
                <a16:creationId xmlns:a16="http://schemas.microsoft.com/office/drawing/2014/main" id="{C020D39C-F99A-458F-8E19-06939C149F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83471" y="1895262"/>
            <a:ext cx="3098864" cy="309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18737"/>
      </p:ext>
    </p:extLst>
  </p:cSld>
  <p:clrMapOvr>
    <a:masterClrMapping/>
  </p:clrMapOvr>
  <p:transition advTm="6962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Slide 2: M&amp;E Training Course Series &#10;Six Courses">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Training Course Series</a:t>
            </a:r>
          </a:p>
        </p:txBody>
      </p:sp>
      <p:sp>
        <p:nvSpPr>
          <p:cNvPr id="4" name="TextBox 3">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quot;Introduction to Results-Based Management&quot; ">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b="1" dirty="0">
                <a:effectLst/>
                <a:ea typeface="Calibri" panose="020F0502020204030204" pitchFamily="34" charset="0"/>
              </a:rPr>
              <a:t>Introduction to Results-Based </a:t>
            </a:r>
            <a:r>
              <a:rPr lang="en-US" sz="1800" b="1" dirty="0">
                <a:ea typeface="Calibri" panose="020F0502020204030204" pitchFamily="34" charset="0"/>
              </a:rPr>
              <a:t>M</a:t>
            </a:r>
            <a:r>
              <a:rPr lang="en-US" sz="1800" b="1" dirty="0">
                <a:effectLst/>
                <a:ea typeface="Calibri" panose="020F0502020204030204" pitchFamily="34" charset="0"/>
              </a:rPr>
              <a:t>anagement</a:t>
            </a:r>
          </a:p>
          <a:p>
            <a:pPr marL="0" indent="0" algn="ctr">
              <a:lnSpc>
                <a:spcPct val="110000"/>
              </a:lnSpc>
              <a:spcBef>
                <a:spcPts val="0"/>
              </a:spcBef>
              <a:buNone/>
            </a:pPr>
            <a:endParaRPr lang="en-US" sz="1800" b="1" dirty="0"/>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quot;Designing Results Frameworks&quot; ">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a:effectLst/>
                <a:ea typeface="Calibri" panose="020F0502020204030204" pitchFamily="34" charset="0"/>
              </a:rPr>
              <a:t>Designing Results </a:t>
            </a:r>
            <a:r>
              <a:rPr lang="en-US" sz="1800" dirty="0">
                <a:ea typeface="Calibri" panose="020F0502020204030204" pitchFamily="34" charset="0"/>
              </a:rPr>
              <a:t>F</a:t>
            </a:r>
            <a:r>
              <a:rPr lang="en-US" sz="1800" dirty="0">
                <a:effectLst/>
                <a:ea typeface="Calibri" panose="020F0502020204030204" pitchFamily="34" charset="0"/>
              </a:rPr>
              <a:t>rameworks </a:t>
            </a:r>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quot;Designing and Defining Performance Indicators&quot; ">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n-US" sz="1800" dirty="0">
                <a:effectLst/>
                <a:ea typeface="Calibri" panose="020F0502020204030204" pitchFamily="34" charset="0"/>
              </a:rPr>
              <a:t>Designing and Defining </a:t>
            </a:r>
            <a:r>
              <a:rPr lang="en-US" sz="1800" dirty="0">
                <a:ea typeface="Calibri" panose="020F0502020204030204" pitchFamily="34" charset="0"/>
              </a:rPr>
              <a:t>P</a:t>
            </a:r>
            <a:r>
              <a:rPr lang="en-US" sz="1800" dirty="0">
                <a:effectLst/>
                <a:ea typeface="Calibri" panose="020F0502020204030204" pitchFamily="34" charset="0"/>
              </a:rPr>
              <a:t>erformance </a:t>
            </a:r>
            <a:r>
              <a:rPr lang="en-US" sz="1800" dirty="0">
                <a:ea typeface="Calibri" panose="020F0502020204030204" pitchFamily="34" charset="0"/>
              </a:rPr>
              <a:t>I</a:t>
            </a:r>
            <a:r>
              <a:rPr lang="en-US" sz="1800" dirty="0">
                <a:effectLst/>
                <a:ea typeface="Calibri" panose="020F0502020204030204" pitchFamily="34" charset="0"/>
              </a:rPr>
              <a:t>ndicators </a:t>
            </a:r>
          </a:p>
          <a:p>
            <a:pPr marL="0" indent="0" algn="ctr">
              <a:buNone/>
            </a:pP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quot;Developing Data Collection Tools&quot; &#10;">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a:effectLst/>
                <a:ea typeface="Calibri" panose="020F0502020204030204" pitchFamily="34" charset="0"/>
              </a:rPr>
              <a:t>Developing Data </a:t>
            </a:r>
            <a:r>
              <a:rPr lang="en-US" sz="1800" dirty="0">
                <a:ea typeface="Calibri" panose="020F0502020204030204" pitchFamily="34" charset="0"/>
              </a:rPr>
              <a:t>C</a:t>
            </a:r>
            <a:r>
              <a:rPr lang="en-US" sz="1800" dirty="0">
                <a:effectLst/>
                <a:ea typeface="Calibri" panose="020F0502020204030204" pitchFamily="34" charset="0"/>
              </a:rPr>
              <a:t>ollection </a:t>
            </a:r>
            <a:r>
              <a:rPr lang="en-US" sz="1800" dirty="0">
                <a:ea typeface="Calibri" panose="020F0502020204030204" pitchFamily="34" charset="0"/>
              </a:rPr>
              <a:t>T</a:t>
            </a:r>
            <a:r>
              <a:rPr lang="en-US" sz="1800" dirty="0">
                <a:effectLst/>
                <a:ea typeface="Calibri" panose="020F0502020204030204" pitchFamily="34" charset="0"/>
              </a:rPr>
              <a:t>ools </a:t>
            </a:r>
          </a:p>
          <a:p>
            <a:pPr marL="0" indent="0" algn="ctr">
              <a:buNone/>
            </a:pP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quot;Setting Baseline Values and Indicator Targets&quot;&#10;&#10;">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Setting Baseline </a:t>
            </a:r>
            <a:r>
              <a:rPr lang="en-US" sz="1800" dirty="0">
                <a:ea typeface="Calibri" panose="020F0502020204030204" pitchFamily="34" charset="0"/>
              </a:rPr>
              <a:t>V</a:t>
            </a:r>
            <a:r>
              <a:rPr lang="en-US" sz="1800" dirty="0">
                <a:effectLst/>
                <a:ea typeface="Calibri" panose="020F0502020204030204" pitchFamily="34" charset="0"/>
              </a:rPr>
              <a:t>alues and Indicator </a:t>
            </a:r>
            <a:r>
              <a:rPr lang="en-US" sz="1800" dirty="0">
                <a:ea typeface="Calibri" panose="020F0502020204030204" pitchFamily="34" charset="0"/>
              </a:rPr>
              <a:t>T</a:t>
            </a:r>
            <a:r>
              <a:rPr lang="en-US" sz="1800" dirty="0">
                <a:effectLst/>
                <a:ea typeface="Calibri" panose="020F0502020204030204" pitchFamily="34" charset="0"/>
              </a:rPr>
              <a:t>argets</a:t>
            </a:r>
          </a:p>
          <a:p>
            <a:pPr marL="0" indent="0" algn="ctr">
              <a:buNone/>
            </a:pP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quot;Using Data For Project Improvement&quot; ">
            <a:extLst>
              <a:ext uri="{FF2B5EF4-FFF2-40B4-BE49-F238E27FC236}">
                <a16:creationId xmlns:a16="http://schemas.microsoft.com/office/drawing/2014/main" id="{6F3DD347-2F55-4D87-BF63-9F3DFBD27493}"/>
              </a:ext>
            </a:extLst>
          </p:cNvPr>
          <p:cNvSpPr txBox="1">
            <a:spLocks/>
          </p:cNvSpPr>
          <p:nvPr/>
        </p:nvSpPr>
        <p:spPr>
          <a:xfrm>
            <a:off x="10291254" y="5043034"/>
            <a:ext cx="1635149" cy="9088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a:effectLst/>
                <a:ea typeface="Calibri" panose="020F0502020204030204" pitchFamily="34" charset="0"/>
              </a:rPr>
              <a:t>Using Data For </a:t>
            </a:r>
            <a:r>
              <a:rPr lang="en-US" sz="1800" dirty="0">
                <a:ea typeface="Calibri" panose="020F0502020204030204" pitchFamily="34" charset="0"/>
              </a:rPr>
              <a:t>P</a:t>
            </a:r>
            <a:r>
              <a:rPr lang="en-US" sz="1800" dirty="0">
                <a:effectLst/>
                <a:ea typeface="Calibri" panose="020F0502020204030204" pitchFamily="34" charset="0"/>
              </a:rPr>
              <a:t>roject </a:t>
            </a:r>
            <a:r>
              <a:rPr lang="en-US" sz="1800" dirty="0">
                <a:ea typeface="Calibri" panose="020F0502020204030204" pitchFamily="34" charset="0"/>
              </a:rPr>
              <a:t>I</a:t>
            </a:r>
            <a:r>
              <a:rPr lang="en-US" sz="1800" dirty="0">
                <a:effectLst/>
                <a:ea typeface="Calibri" panose="020F0502020204030204" pitchFamily="34" charset="0"/>
              </a:rPr>
              <a:t>mprovement</a:t>
            </a:r>
          </a:p>
          <a:p>
            <a:pPr marL="0" indent="0" algn="ctr">
              <a:buNone/>
            </a:pPr>
            <a:r>
              <a:rPr lang="en-US" sz="1800" dirty="0"/>
              <a:t> </a:t>
            </a:r>
          </a:p>
        </p:txBody>
      </p:sp>
    </p:spTree>
    <p:extLst>
      <p:ext uri="{BB962C8B-B14F-4D97-AF65-F5344CB8AC3E}">
        <p14:creationId xmlns:p14="http://schemas.microsoft.com/office/powerpoint/2010/main" val="481209221"/>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descr="Slide 20: &#10;Step 5: Analyze Performance Data"/>
          <p:cNvSpPr>
            <a:spLocks noGrp="1" noChangeArrowheads="1"/>
          </p:cNvSpPr>
          <p:nvPr>
            <p:ph type="title"/>
          </p:nvPr>
        </p:nvSpPr>
        <p:spPr>
          <a:xfrm>
            <a:off x="430834" y="290696"/>
            <a:ext cx="9479280" cy="1066800"/>
          </a:xfrm>
        </p:spPr>
        <p:txBody>
          <a:bodyPr>
            <a:normAutofit/>
          </a:bodyPr>
          <a:lstStyle/>
          <a:p>
            <a:pPr eaLnBrk="1" hangingPunct="1"/>
            <a:r>
              <a:rPr lang="en-US" altLang="en-US" dirty="0"/>
              <a:t>Step 5: Analyze Performance Data</a:t>
            </a:r>
          </a:p>
        </p:txBody>
      </p:sp>
      <p:sp>
        <p:nvSpPr>
          <p:cNvPr id="22530" name="Rectangle 3" descr="Analysis of performance data should shed light on three initial questions:&#10;What is the level of performance?&#10;How does performance compare to expectations?&#10;Why is performance above or below expectations?&#10;  &#10;"/>
          <p:cNvSpPr>
            <a:spLocks noGrp="1" noChangeArrowheads="1"/>
          </p:cNvSpPr>
          <p:nvPr>
            <p:ph idx="1"/>
          </p:nvPr>
        </p:nvSpPr>
        <p:spPr>
          <a:xfrm>
            <a:off x="324083" y="1394927"/>
            <a:ext cx="11563118" cy="2393302"/>
          </a:xfrm>
        </p:spPr>
        <p:txBody>
          <a:bodyPr>
            <a:normAutofit fontScale="92500"/>
          </a:bodyPr>
          <a:lstStyle/>
          <a:p>
            <a:pPr marL="0" indent="0" eaLnBrk="1" hangingPunct="1">
              <a:buNone/>
            </a:pPr>
            <a:r>
              <a:rPr lang="en-US" altLang="en-US" sz="3200" dirty="0">
                <a:solidFill>
                  <a:srgbClr val="000000"/>
                </a:solidFill>
                <a:ea typeface="ＭＳ Ｐゴシック" pitchFamily="34" charset="-128"/>
              </a:rPr>
              <a:t>Analysis of performance data should shed light on three initial questions:</a:t>
            </a:r>
          </a:p>
          <a:p>
            <a:pPr lvl="1" eaLnBrk="1" hangingPunct="1"/>
            <a:r>
              <a:rPr lang="en-US" altLang="en-US" sz="2800" dirty="0">
                <a:solidFill>
                  <a:srgbClr val="000000"/>
                </a:solidFill>
                <a:ea typeface="ＭＳ Ｐゴシック" pitchFamily="34" charset="-128"/>
              </a:rPr>
              <a:t>What is the level of performance?</a:t>
            </a:r>
          </a:p>
          <a:p>
            <a:pPr lvl="1" eaLnBrk="1" hangingPunct="1"/>
            <a:r>
              <a:rPr lang="en-US" altLang="en-US" sz="2800" dirty="0">
                <a:solidFill>
                  <a:srgbClr val="000000"/>
                </a:solidFill>
                <a:ea typeface="ＭＳ Ｐゴシック" pitchFamily="34" charset="-128"/>
              </a:rPr>
              <a:t>How does performance compare to expectations?</a:t>
            </a:r>
          </a:p>
          <a:p>
            <a:pPr lvl="1" eaLnBrk="1" hangingPunct="1"/>
            <a:r>
              <a:rPr lang="en-US" altLang="en-US" sz="2800" dirty="0">
                <a:solidFill>
                  <a:srgbClr val="000000"/>
                </a:solidFill>
                <a:ea typeface="ＭＳ Ｐゴシック" pitchFamily="34" charset="-128"/>
              </a:rPr>
              <a:t>Why is performance above or below expectations?</a:t>
            </a:r>
          </a:p>
          <a:p>
            <a:pPr eaLnBrk="1" hangingPunct="1">
              <a:buFontTx/>
              <a:buNone/>
            </a:pPr>
            <a:r>
              <a:rPr lang="en-US" altLang="en-US" sz="3200" b="0" dirty="0">
                <a:ea typeface="ＭＳ Ｐゴシック" pitchFamily="34" charset="-128"/>
              </a:rPr>
              <a:t>		</a:t>
            </a:r>
          </a:p>
        </p:txBody>
      </p:sp>
      <p:pic>
        <p:nvPicPr>
          <p:cNvPr id="3" name="Picture 2" descr="Table">
            <a:extLst>
              <a:ext uri="{FF2B5EF4-FFF2-40B4-BE49-F238E27FC236}">
                <a16:creationId xmlns:a16="http://schemas.microsoft.com/office/drawing/2014/main" id="{B00BDD78-EF8E-9587-7E83-A2BB16D62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07" y="3461393"/>
            <a:ext cx="6572660" cy="2557574"/>
          </a:xfrm>
          <a:prstGeom prst="rect">
            <a:avLst/>
          </a:prstGeom>
        </p:spPr>
      </p:pic>
      <p:grpSp>
        <p:nvGrpSpPr>
          <p:cNvPr id="7" name="Group 14" descr="Graph depicting Actual vs. Expected performance data">
            <a:extLst>
              <a:ext uri="{FF2B5EF4-FFF2-40B4-BE49-F238E27FC236}">
                <a16:creationId xmlns:a16="http://schemas.microsoft.com/office/drawing/2014/main" id="{846313B1-EC9A-4444-B1AC-29303194C8ED}"/>
              </a:ext>
            </a:extLst>
          </p:cNvPr>
          <p:cNvGrpSpPr>
            <a:grpSpLocks/>
          </p:cNvGrpSpPr>
          <p:nvPr/>
        </p:nvGrpSpPr>
        <p:grpSpPr bwMode="auto">
          <a:xfrm>
            <a:off x="7072604" y="3676262"/>
            <a:ext cx="4273960" cy="2456565"/>
            <a:chOff x="1872" y="1440"/>
            <a:chExt cx="3773" cy="2623"/>
          </a:xfrm>
        </p:grpSpPr>
        <p:sp>
          <p:nvSpPr>
            <p:cNvPr id="8" name="Freeform 6">
              <a:extLst>
                <a:ext uri="{FF2B5EF4-FFF2-40B4-BE49-F238E27FC236}">
                  <a16:creationId xmlns:a16="http://schemas.microsoft.com/office/drawing/2014/main" id="{A5D157F0-DA46-404F-BE7F-30FBB1A8D91F}"/>
                </a:ext>
              </a:extLst>
            </p:cNvPr>
            <p:cNvSpPr>
              <a:spLocks/>
            </p:cNvSpPr>
            <p:nvPr/>
          </p:nvSpPr>
          <p:spPr bwMode="auto">
            <a:xfrm>
              <a:off x="2240" y="1552"/>
              <a:ext cx="2992" cy="2048"/>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9" name="Freeform 7">
              <a:extLst>
                <a:ext uri="{FF2B5EF4-FFF2-40B4-BE49-F238E27FC236}">
                  <a16:creationId xmlns:a16="http://schemas.microsoft.com/office/drawing/2014/main" id="{8EEF1908-4B39-4072-824F-8AD82610E86F}"/>
                </a:ext>
              </a:extLst>
            </p:cNvPr>
            <p:cNvSpPr>
              <a:spLocks/>
            </p:cNvSpPr>
            <p:nvPr/>
          </p:nvSpPr>
          <p:spPr bwMode="auto">
            <a:xfrm>
              <a:off x="2256" y="1544"/>
              <a:ext cx="2784" cy="1416"/>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10" name="Freeform 8">
              <a:extLst>
                <a:ext uri="{FF2B5EF4-FFF2-40B4-BE49-F238E27FC236}">
                  <a16:creationId xmlns:a16="http://schemas.microsoft.com/office/drawing/2014/main" id="{9E238917-C907-40DD-B190-4738D44ED781}"/>
                </a:ext>
              </a:extLst>
            </p:cNvPr>
            <p:cNvSpPr>
              <a:spLocks/>
            </p:cNvSpPr>
            <p:nvPr/>
          </p:nvSpPr>
          <p:spPr bwMode="auto">
            <a:xfrm>
              <a:off x="2224" y="1760"/>
              <a:ext cx="2864" cy="1216"/>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11" name="Text Box 9">
              <a:extLst>
                <a:ext uri="{FF2B5EF4-FFF2-40B4-BE49-F238E27FC236}">
                  <a16:creationId xmlns:a16="http://schemas.microsoft.com/office/drawing/2014/main" id="{1B4E1B8A-18AA-4639-ADC0-3F28299511F9}"/>
                </a:ext>
              </a:extLst>
            </p:cNvPr>
            <p:cNvSpPr txBox="1">
              <a:spLocks noChangeArrowheads="1"/>
            </p:cNvSpPr>
            <p:nvPr/>
          </p:nvSpPr>
          <p:spPr bwMode="auto">
            <a:xfrm>
              <a:off x="4128" y="1440"/>
              <a:ext cx="81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Actual</a:t>
              </a:r>
            </a:p>
          </p:txBody>
        </p:sp>
        <p:sp>
          <p:nvSpPr>
            <p:cNvPr id="12" name="Text Box 10">
              <a:extLst>
                <a:ext uri="{FF2B5EF4-FFF2-40B4-BE49-F238E27FC236}">
                  <a16:creationId xmlns:a16="http://schemas.microsoft.com/office/drawing/2014/main" id="{75C7ED85-105B-4B3A-8064-C28DBB4DB560}"/>
                </a:ext>
              </a:extLst>
            </p:cNvPr>
            <p:cNvSpPr txBox="1">
              <a:spLocks noChangeArrowheads="1"/>
            </p:cNvSpPr>
            <p:nvPr/>
          </p:nvSpPr>
          <p:spPr bwMode="auto">
            <a:xfrm>
              <a:off x="4512" y="2256"/>
              <a:ext cx="1133"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Expected</a:t>
              </a:r>
            </a:p>
          </p:txBody>
        </p:sp>
        <p:sp>
          <p:nvSpPr>
            <p:cNvPr id="13" name="Text Box 11">
              <a:extLst>
                <a:ext uri="{FF2B5EF4-FFF2-40B4-BE49-F238E27FC236}">
                  <a16:creationId xmlns:a16="http://schemas.microsoft.com/office/drawing/2014/main" id="{621D3977-2CBE-45C8-AD0E-D4C9A0C92599}"/>
                </a:ext>
              </a:extLst>
            </p:cNvPr>
            <p:cNvSpPr txBox="1">
              <a:spLocks noChangeArrowheads="1"/>
            </p:cNvSpPr>
            <p:nvPr/>
          </p:nvSpPr>
          <p:spPr bwMode="auto">
            <a:xfrm>
              <a:off x="4752" y="3696"/>
              <a:ext cx="81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Year 3</a:t>
              </a:r>
            </a:p>
          </p:txBody>
        </p:sp>
        <p:sp>
          <p:nvSpPr>
            <p:cNvPr id="14" name="Text Box 12">
              <a:extLst>
                <a:ext uri="{FF2B5EF4-FFF2-40B4-BE49-F238E27FC236}">
                  <a16:creationId xmlns:a16="http://schemas.microsoft.com/office/drawing/2014/main" id="{AEDBD3C3-E9DC-4F9B-9E57-FE0C298E43C2}"/>
                </a:ext>
              </a:extLst>
            </p:cNvPr>
            <p:cNvSpPr txBox="1">
              <a:spLocks noChangeArrowheads="1"/>
            </p:cNvSpPr>
            <p:nvPr/>
          </p:nvSpPr>
          <p:spPr bwMode="auto">
            <a:xfrm>
              <a:off x="1872" y="3744"/>
              <a:ext cx="96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Baseline</a:t>
              </a:r>
            </a:p>
          </p:txBody>
        </p:sp>
      </p:grpSp>
      <p:sp>
        <p:nvSpPr>
          <p:cNvPr id="5" name="Footer Placeholder 2">
            <a:extLst>
              <a:ext uri="{FF2B5EF4-FFF2-40B4-BE49-F238E27FC236}">
                <a16:creationId xmlns:a16="http://schemas.microsoft.com/office/drawing/2014/main" id="{6CABA6DD-7299-484C-A418-B7B00730EE4B}"/>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15903663"/>
      </p:ext>
    </p:extLst>
  </p:cSld>
  <p:clrMapOvr>
    <a:masterClrMapping/>
  </p:clrMapOvr>
  <p:transition advTm="3360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descr="Slide 21: &#10;STEP 6:  Make Management Decisions"/>
          <p:cNvSpPr>
            <a:spLocks noGrp="1" noChangeArrowheads="1"/>
          </p:cNvSpPr>
          <p:nvPr>
            <p:ph type="title"/>
          </p:nvPr>
        </p:nvSpPr>
        <p:spPr>
          <a:xfrm>
            <a:off x="448452" y="195452"/>
            <a:ext cx="9418320" cy="1066800"/>
          </a:xfrm>
        </p:spPr>
        <p:txBody>
          <a:bodyPr>
            <a:normAutofit/>
          </a:bodyPr>
          <a:lstStyle/>
          <a:p>
            <a:pPr>
              <a:spcBef>
                <a:spcPct val="50000"/>
              </a:spcBef>
              <a:defRPr/>
            </a:pPr>
            <a:r>
              <a:rPr lang="en-US" altLang="en-US" dirty="0"/>
              <a:t>STEP 6:  Make Management Decisions</a:t>
            </a:r>
          </a:p>
        </p:txBody>
      </p:sp>
      <p:sp>
        <p:nvSpPr>
          <p:cNvPr id="28675" name="Rectangle 4" descr="The final step is to make decisions and take actions based on this information.&#10;Consider mid-course corrections to:&#10;Project activities&#10;Resource allocations&#10;Strategy/Theory of change&#10;Indicators (if data is unreliable, not meaningful, etc.)&#10;"/>
          <p:cNvSpPr>
            <a:spLocks noGrp="1" noChangeArrowheads="1"/>
          </p:cNvSpPr>
          <p:nvPr>
            <p:ph idx="1"/>
          </p:nvPr>
        </p:nvSpPr>
        <p:spPr>
          <a:xfrm>
            <a:off x="944879" y="1429205"/>
            <a:ext cx="7023463" cy="5226769"/>
          </a:xfrm>
        </p:spPr>
        <p:txBody>
          <a:bodyPr>
            <a:normAutofit/>
          </a:bodyPr>
          <a:lstStyle/>
          <a:p>
            <a:pPr eaLnBrk="1" hangingPunct="1"/>
            <a:r>
              <a:rPr lang="en-US" altLang="en-US" sz="3200" dirty="0">
                <a:solidFill>
                  <a:srgbClr val="000000"/>
                </a:solidFill>
                <a:ea typeface="ＭＳ Ｐゴシック" pitchFamily="34" charset="-128"/>
              </a:rPr>
              <a:t>The final step is to make decisions and take actions based on this information.</a:t>
            </a:r>
          </a:p>
          <a:p>
            <a:pPr eaLnBrk="1" hangingPunct="1"/>
            <a:r>
              <a:rPr lang="en-US" altLang="en-US" sz="3200" dirty="0">
                <a:solidFill>
                  <a:srgbClr val="000000"/>
                </a:solidFill>
                <a:ea typeface="ＭＳ Ｐゴシック" pitchFamily="34" charset="-128"/>
              </a:rPr>
              <a:t>Consider mid-course corrections to:</a:t>
            </a:r>
          </a:p>
          <a:p>
            <a:pPr lvl="1"/>
            <a:r>
              <a:rPr lang="en-US" altLang="en-US" sz="2800" dirty="0">
                <a:solidFill>
                  <a:srgbClr val="000000"/>
                </a:solidFill>
                <a:ea typeface="ＭＳ Ｐゴシック" pitchFamily="34" charset="-128"/>
              </a:rPr>
              <a:t>Project activities</a:t>
            </a:r>
          </a:p>
          <a:p>
            <a:pPr lvl="1"/>
            <a:r>
              <a:rPr lang="en-US" altLang="en-US" sz="2800" dirty="0">
                <a:solidFill>
                  <a:srgbClr val="000000"/>
                </a:solidFill>
                <a:ea typeface="ＭＳ Ｐゴシック" pitchFamily="34" charset="-128"/>
              </a:rPr>
              <a:t>Resource allocations</a:t>
            </a:r>
          </a:p>
          <a:p>
            <a:pPr lvl="1"/>
            <a:r>
              <a:rPr lang="en-US" altLang="en-US" sz="2800" dirty="0">
                <a:solidFill>
                  <a:srgbClr val="000000"/>
                </a:solidFill>
                <a:ea typeface="ＭＳ Ｐゴシック" pitchFamily="34" charset="-128"/>
              </a:rPr>
              <a:t>Strategy/Theory of change</a:t>
            </a:r>
          </a:p>
          <a:p>
            <a:pPr lvl="1"/>
            <a:r>
              <a:rPr lang="en-US" altLang="en-US" sz="2800" dirty="0">
                <a:solidFill>
                  <a:srgbClr val="000000"/>
                </a:solidFill>
                <a:ea typeface="ＭＳ Ｐゴシック" pitchFamily="34" charset="-128"/>
              </a:rPr>
              <a:t>Indicators (if data is unreliable, not meaningful, etc.)</a:t>
            </a:r>
          </a:p>
        </p:txBody>
      </p:sp>
      <p:sp>
        <p:nvSpPr>
          <p:cNvPr id="5" name="Footer Placeholder 2">
            <a:extLst>
              <a:ext uri="{FF2B5EF4-FFF2-40B4-BE49-F238E27FC236}">
                <a16:creationId xmlns:a16="http://schemas.microsoft.com/office/drawing/2014/main" id="{ADFDCCE9-D18A-422D-9971-9A1639F5D60F}"/>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5336" y="2307009"/>
            <a:ext cx="3920732" cy="2412759"/>
          </a:xfrm>
          <a:prstGeom prst="rect">
            <a:avLst/>
          </a:prstGeom>
        </p:spPr>
      </p:pic>
    </p:spTree>
    <p:extLst>
      <p:ext uri="{BB962C8B-B14F-4D97-AF65-F5344CB8AC3E}">
        <p14:creationId xmlns:p14="http://schemas.microsoft.com/office/powerpoint/2010/main" val="3105574087"/>
      </p:ext>
    </p:extLst>
  </p:cSld>
  <p:clrMapOvr>
    <a:masterClrMapping/>
  </p:clrMapOvr>
  <p:transition advTm="8014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Rectangle 2" descr="Slide 22: Using the RBM System &#10;">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n-US" sz="4000" dirty="0"/>
              <a:t>Using the RBM System </a:t>
            </a:r>
            <a:endParaRPr lang="en-US" altLang="en-US" sz="4000" dirty="0"/>
          </a:p>
        </p:txBody>
      </p:sp>
      <p:sp>
        <p:nvSpPr>
          <p:cNvPr id="7" name="Rectangle 3" descr="Using an RBM system helps the project to:&#10;Understand progress and assess what is being achieved&#10;Update project approaches and activities based on evidence  &#10;Communicate expectations and progress to stakeholders and partners&#10;Streamline reporting to ILAB/DOL&#10;">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801723" y="1476757"/>
            <a:ext cx="10525639" cy="4095535"/>
          </a:xfrm>
        </p:spPr>
        <p:txBody>
          <a:bodyPr>
            <a:normAutofit/>
          </a:bodyPr>
          <a:lstStyle/>
          <a:p>
            <a:pPr marL="0" indent="0">
              <a:lnSpc>
                <a:spcPct val="110000"/>
              </a:lnSpc>
              <a:spcBef>
                <a:spcPct val="0"/>
              </a:spcBef>
              <a:spcAft>
                <a:spcPct val="20000"/>
              </a:spcAft>
              <a:buClr>
                <a:srgbClr val="000066"/>
              </a:buClr>
              <a:buNone/>
            </a:pPr>
            <a:r>
              <a:rPr lang="en-US" altLang="en-US" b="1" dirty="0"/>
              <a:t>Using an RBM system helps the project to:</a:t>
            </a:r>
          </a:p>
          <a:p>
            <a:pPr>
              <a:lnSpc>
                <a:spcPct val="110000"/>
              </a:lnSpc>
              <a:spcBef>
                <a:spcPct val="0"/>
              </a:spcBef>
              <a:spcAft>
                <a:spcPct val="20000"/>
              </a:spcAft>
              <a:buClr>
                <a:srgbClr val="000066"/>
              </a:buClr>
            </a:pPr>
            <a:r>
              <a:rPr lang="en-US" altLang="en-US" dirty="0"/>
              <a:t>Understand progress and assess what is being achieved</a:t>
            </a:r>
          </a:p>
          <a:p>
            <a:pPr>
              <a:lnSpc>
                <a:spcPct val="110000"/>
              </a:lnSpc>
              <a:spcBef>
                <a:spcPct val="0"/>
              </a:spcBef>
              <a:spcAft>
                <a:spcPct val="20000"/>
              </a:spcAft>
              <a:buClr>
                <a:srgbClr val="000066"/>
              </a:buClr>
            </a:pPr>
            <a:r>
              <a:rPr lang="en-US" altLang="en-US" dirty="0"/>
              <a:t>Update project approaches and activities based on evidence  </a:t>
            </a:r>
          </a:p>
          <a:p>
            <a:pPr>
              <a:lnSpc>
                <a:spcPct val="110000"/>
              </a:lnSpc>
              <a:spcBef>
                <a:spcPct val="0"/>
              </a:spcBef>
              <a:spcAft>
                <a:spcPct val="20000"/>
              </a:spcAft>
              <a:buClr>
                <a:srgbClr val="000066"/>
              </a:buClr>
            </a:pPr>
            <a:r>
              <a:rPr lang="en-US" altLang="en-US" dirty="0"/>
              <a:t>Communicate expectations and progress to stakeholders and partners</a:t>
            </a:r>
          </a:p>
          <a:p>
            <a:pPr>
              <a:lnSpc>
                <a:spcPct val="110000"/>
              </a:lnSpc>
              <a:spcBef>
                <a:spcPct val="0"/>
              </a:spcBef>
              <a:spcAft>
                <a:spcPct val="20000"/>
              </a:spcAft>
              <a:buClr>
                <a:srgbClr val="000066"/>
              </a:buClr>
            </a:pPr>
            <a:r>
              <a:rPr lang="en-US" altLang="en-US" dirty="0"/>
              <a:t>Streamline reporting to ILAB/DOL</a:t>
            </a:r>
          </a:p>
        </p:txBody>
      </p:sp>
    </p:spTree>
    <p:extLst>
      <p:ext uri="{BB962C8B-B14F-4D97-AF65-F5344CB8AC3E}">
        <p14:creationId xmlns:p14="http://schemas.microsoft.com/office/powerpoint/2010/main" val="3624808784"/>
      </p:ext>
    </p:extLst>
  </p:cSld>
  <p:clrMapOvr>
    <a:masterClrMapping/>
  </p:clrMapOvr>
  <mc:AlternateContent xmlns:mc="http://schemas.openxmlformats.org/markup-compatibility/2006" xmlns:p14="http://schemas.microsoft.com/office/powerpoint/2010/main">
    <mc:Choice Requires="p14">
      <p:transition spd="med" p14:dur="700" advTm="63005">
        <p:fade/>
      </p:transition>
    </mc:Choice>
    <mc:Fallback xmlns="">
      <p:transition spd="med" advTm="6300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Slide 23--Overview of the Comprehensive Monitoring and Evaluation Plan (CMEP) &#10;&#10;This is a new sub-section. The slide is an introduction, as indicated by the globe photo and child carrying wood photos. "/>
          <p:cNvSpPr>
            <a:spLocks noGrp="1"/>
          </p:cNvSpPr>
          <p:nvPr>
            <p:ph type="title"/>
          </p:nvPr>
        </p:nvSpPr>
        <p:spPr>
          <a:xfrm>
            <a:off x="2112308" y="3282734"/>
            <a:ext cx="5938873" cy="1362075"/>
          </a:xfrm>
        </p:spPr>
        <p:txBody>
          <a:bodyPr>
            <a:normAutofit fontScale="90000"/>
          </a:bodyPr>
          <a:lstStyle/>
          <a:p>
            <a:r>
              <a:rPr lang="en-US" dirty="0">
                <a:effectLst/>
                <a:ea typeface="Times New Roman" panose="02020603050405020304" pitchFamily="18" charset="0"/>
              </a:rPr>
              <a:t>Overview of the Comprehensive Monitoring and Evaluation Plan (CMEP)</a:t>
            </a:r>
            <a:endParaRPr lang="en-US" sz="6600" dirty="0"/>
          </a:p>
        </p:txBody>
      </p:sp>
      <p:sp>
        <p:nvSpPr>
          <p:cNvPr id="12" name="Slide Number Placeholder 25" descr="Indicates that it's slide 23 ">
            <a:extLst>
              <a:ext uri="{C183D7F6-B498-43B3-948B-1728B52AA6E4}">
                <adec:decorative xmlns:adec="http://schemas.microsoft.com/office/drawing/2017/decorative" val="0"/>
              </a:ext>
            </a:extLst>
          </p:cNvPr>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23</a:t>
            </a:fld>
            <a:endParaRPr lang="en-US" altLang="en-US" sz="1200" dirty="0">
              <a:solidFill>
                <a:srgbClr val="000099"/>
              </a:solidFill>
            </a:endParaRPr>
          </a:p>
        </p:txBody>
      </p:sp>
    </p:spTree>
    <p:extLst>
      <p:ext uri="{BB962C8B-B14F-4D97-AF65-F5344CB8AC3E}">
        <p14:creationId xmlns:p14="http://schemas.microsoft.com/office/powerpoint/2010/main" val="3206526134"/>
      </p:ext>
    </p:extLst>
  </p:cSld>
  <p:clrMapOvr>
    <a:masterClrMapping/>
  </p:clrMapOvr>
  <mc:AlternateContent xmlns:mc="http://schemas.openxmlformats.org/markup-compatibility/2006" xmlns:p14="http://schemas.microsoft.com/office/powerpoint/2010/main">
    <mc:Choice Requires="p14">
      <p:transition spd="med" p14:dur="700" advTm="8601">
        <p:fade/>
      </p:transition>
    </mc:Choice>
    <mc:Fallback xmlns="">
      <p:transition spd="med" advTm="860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Rectangle 2" descr="Slide 24: What is a Comprehensive Monitoring and Evaluation Plan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351438" y="280255"/>
            <a:ext cx="11117475" cy="962025"/>
          </a:xfrm>
        </p:spPr>
        <p:txBody>
          <a:bodyPr anchor="t">
            <a:noAutofit/>
          </a:bodyPr>
          <a:lstStyle/>
          <a:p>
            <a:pPr algn="l" eaLnBrk="1" hangingPunct="1"/>
            <a:r>
              <a:rPr lang="en-US" sz="4000" dirty="0"/>
              <a:t>What is a </a:t>
            </a:r>
            <a:r>
              <a:rPr lang="en-US" sz="4000" dirty="0">
                <a:effectLst/>
                <a:ea typeface="Times New Roman" panose="02020603050405020304" pitchFamily="18" charset="0"/>
              </a:rPr>
              <a:t>Comprehensive Monitoring and Evaluation Plan (CMEP)</a:t>
            </a:r>
            <a:r>
              <a:rPr lang="en-US" sz="4000" dirty="0"/>
              <a:t>?</a:t>
            </a:r>
            <a:endParaRPr lang="en-US" altLang="en-US" sz="4000" dirty="0"/>
          </a:p>
        </p:txBody>
      </p:sp>
      <p:sp>
        <p:nvSpPr>
          <p:cNvPr id="7" name="Rectangle 3" descr="A tool to guide monitoring, evaluation and reporting by ILAB grantees&#10;Part of the project’s start-up activities.&#10;Promotes feedback, accountability, and learning. &#10;Ensures grantee and ILAB/DOL agrees on project outcomes and measurements. &#10;A living document.&#10;">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639290" y="1971189"/>
            <a:ext cx="11689870" cy="4429611"/>
          </a:xfrm>
        </p:spPr>
        <p:txBody>
          <a:bodyPr>
            <a:normAutofit/>
          </a:bodyPr>
          <a:lstStyle/>
          <a:p>
            <a:pPr>
              <a:buClr>
                <a:srgbClr val="800000"/>
              </a:buClr>
            </a:pPr>
            <a:r>
              <a:rPr lang="en-US" altLang="en-US" sz="3200" dirty="0">
                <a:ea typeface="ＭＳ Ｐゴシック" panose="020B0600070205080204" pitchFamily="34" charset="-128"/>
              </a:rPr>
              <a:t>A tool to guide monitoring, evaluation and reporting by ILAB grantees</a:t>
            </a:r>
          </a:p>
          <a:p>
            <a:pPr>
              <a:buClr>
                <a:srgbClr val="800000"/>
              </a:buClr>
            </a:pPr>
            <a:r>
              <a:rPr lang="en-US" altLang="en-US" sz="3200" dirty="0">
                <a:ea typeface="ＭＳ Ｐゴシック" panose="020B0600070205080204" pitchFamily="34" charset="-128"/>
              </a:rPr>
              <a:t>Part of the project’s start-up activities.</a:t>
            </a:r>
          </a:p>
          <a:p>
            <a:pPr>
              <a:buClr>
                <a:srgbClr val="800000"/>
              </a:buClr>
            </a:pPr>
            <a:r>
              <a:rPr lang="en-US" altLang="en-US" sz="3200" dirty="0">
                <a:ea typeface="ＭＳ Ｐゴシック" panose="020B0600070205080204" pitchFamily="34" charset="-128"/>
              </a:rPr>
              <a:t>Promotes feedback, accountability, and learning. </a:t>
            </a:r>
          </a:p>
          <a:p>
            <a:pPr>
              <a:buClr>
                <a:srgbClr val="800000"/>
              </a:buClr>
            </a:pPr>
            <a:r>
              <a:rPr lang="en-US" altLang="en-US" sz="3200" dirty="0">
                <a:ea typeface="ＭＳ Ｐゴシック" panose="020B0600070205080204" pitchFamily="34" charset="-128"/>
              </a:rPr>
              <a:t>Ensures grantee and ILAB/DOL agrees on project outcomes and measurements. </a:t>
            </a:r>
          </a:p>
          <a:p>
            <a:pPr>
              <a:buClr>
                <a:srgbClr val="800000"/>
              </a:buClr>
            </a:pPr>
            <a:r>
              <a:rPr lang="en-US" altLang="en-US" sz="3200" dirty="0">
                <a:ea typeface="ＭＳ Ｐゴシック" panose="020B0600070205080204" pitchFamily="34" charset="-128"/>
              </a:rPr>
              <a:t>A living document.</a:t>
            </a:r>
          </a:p>
        </p:txBody>
      </p:sp>
    </p:spTree>
    <p:extLst>
      <p:ext uri="{BB962C8B-B14F-4D97-AF65-F5344CB8AC3E}">
        <p14:creationId xmlns:p14="http://schemas.microsoft.com/office/powerpoint/2010/main" val="4230558304"/>
      </p:ext>
    </p:extLst>
  </p:cSld>
  <p:clrMapOvr>
    <a:masterClrMapping/>
  </p:clrMapOvr>
  <mc:AlternateContent xmlns:mc="http://schemas.openxmlformats.org/markup-compatibility/2006" xmlns:p14="http://schemas.microsoft.com/office/powerpoint/2010/main">
    <mc:Choice Requires="p14">
      <p:transition spd="med" p14:dur="700" advTm="52301">
        <p:fade/>
      </p:transition>
    </mc:Choice>
    <mc:Fallback xmlns="">
      <p:transition spd="med" advTm="5230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7" name="Rectangle 3">
            <a:extLst>
              <a:ext uri="{FF2B5EF4-FFF2-40B4-BE49-F238E27FC236}">
                <a16:creationId xmlns:a16="http://schemas.microsoft.com/office/drawing/2014/main" id="{2F11A8E0-B018-4682-B399-2E853EF9CBE1}"/>
              </a:ext>
              <a:ext uri="{C183D7F6-B498-43B3-948B-1728B52AA6E4}">
                <adec:decorative xmlns:adec="http://schemas.microsoft.com/office/drawing/2017/decorative" val="1"/>
              </a:ext>
            </a:extLst>
          </p:cNvPr>
          <p:cNvSpPr>
            <a:spLocks noGrp="1" noChangeArrowheads="1"/>
          </p:cNvSpPr>
          <p:nvPr>
            <p:ph sz="quarter" idx="13"/>
          </p:nvPr>
        </p:nvSpPr>
        <p:spPr>
          <a:xfrm>
            <a:off x="816012" y="1562482"/>
            <a:ext cx="9161366" cy="4095535"/>
          </a:xfrm>
        </p:spPr>
        <p:txBody>
          <a:bodyPr>
            <a:normAutofit/>
          </a:bodyPr>
          <a:lstStyle/>
          <a:p>
            <a:pPr marL="401638" indent="-401638">
              <a:lnSpc>
                <a:spcPct val="110000"/>
              </a:lnSpc>
              <a:spcBef>
                <a:spcPct val="0"/>
              </a:spcBef>
              <a:spcAft>
                <a:spcPct val="20000"/>
              </a:spcAft>
              <a:buFont typeface="Wingdings" panose="05000000000000000000" pitchFamily="2" charset="2"/>
              <a:buChar char="ü"/>
              <a:tabLst>
                <a:tab pos="1250950" algn="l"/>
              </a:tabLst>
            </a:pPr>
            <a:endParaRPr lang="en-US" altLang="en-US" dirty="0">
              <a:solidFill>
                <a:srgbClr val="000066"/>
              </a:solidFill>
            </a:endParaRPr>
          </a:p>
          <a:p>
            <a:pPr marL="0" indent="0">
              <a:lnSpc>
                <a:spcPct val="110000"/>
              </a:lnSpc>
              <a:spcBef>
                <a:spcPct val="0"/>
              </a:spcBef>
              <a:spcAft>
                <a:spcPct val="20000"/>
              </a:spcAft>
              <a:buClr>
                <a:srgbClr val="000066"/>
              </a:buClr>
              <a:buNone/>
            </a:pPr>
            <a:endParaRPr lang="en-US" altLang="en-US" dirty="0">
              <a:solidFill>
                <a:srgbClr val="000066"/>
              </a:solidFill>
            </a:endParaRPr>
          </a:p>
        </p:txBody>
      </p:sp>
      <p:sp>
        <p:nvSpPr>
          <p:cNvPr id="6" name="Rectangle 2" descr="Slide 25: Why is a CMEP Important? ">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12609" y="485897"/>
            <a:ext cx="11117475" cy="962025"/>
          </a:xfrm>
        </p:spPr>
        <p:txBody>
          <a:bodyPr anchor="t">
            <a:noAutofit/>
          </a:bodyPr>
          <a:lstStyle/>
          <a:p>
            <a:pPr algn="l" eaLnBrk="1" hangingPunct="1"/>
            <a:r>
              <a:rPr lang="en-US" altLang="en-US" sz="4000" dirty="0"/>
              <a:t>Why is a CMEP Important? </a:t>
            </a:r>
          </a:p>
        </p:txBody>
      </p:sp>
      <p:sp>
        <p:nvSpPr>
          <p:cNvPr id="9" name="TextBox 8" descr="Tool to document what will be monitored, and ensure data is collected, analyzed and reported against project results&#10;&#10;Recognized good practice for engaging stakeholders&#10;&#10;Recognized good practice for identifying areas of improvement&#10;">
            <a:extLst>
              <a:ext uri="{FF2B5EF4-FFF2-40B4-BE49-F238E27FC236}">
                <a16:creationId xmlns:a16="http://schemas.microsoft.com/office/drawing/2014/main" id="{17240177-E3CE-4BE4-9263-8FEB28DB3270}"/>
              </a:ext>
            </a:extLst>
          </p:cNvPr>
          <p:cNvSpPr txBox="1"/>
          <p:nvPr/>
        </p:nvSpPr>
        <p:spPr>
          <a:xfrm>
            <a:off x="509942" y="1654417"/>
            <a:ext cx="6550843" cy="3416320"/>
          </a:xfrm>
          <a:prstGeom prst="rect">
            <a:avLst/>
          </a:prstGeom>
          <a:noFill/>
        </p:spPr>
        <p:txBody>
          <a:bodyPr wrap="square" rtlCol="0">
            <a:spAutoFit/>
          </a:bodyPr>
          <a:lstStyle/>
          <a:p>
            <a:pPr marL="285750" indent="-285750">
              <a:buFont typeface="Arial" panose="020B0604020202020204" pitchFamily="34" charset="0"/>
              <a:buChar char="•"/>
              <a:defRPr/>
            </a:pPr>
            <a:r>
              <a:rPr lang="en-US" sz="2800" dirty="0"/>
              <a:t>Tool to document what will be monitored, and ensure data is collected, analyzed and reported against project results</a:t>
            </a:r>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800" dirty="0"/>
              <a:t>Recognized good practice for engaging stakeholders</a:t>
            </a:r>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800" dirty="0"/>
              <a:t>Recognized good practice for identifying areas of improvement</a:t>
            </a:r>
            <a:endParaRPr lang="en-US" sz="4000" dirty="0"/>
          </a:p>
        </p:txBody>
      </p:sp>
      <p:pic>
        <p:nvPicPr>
          <p:cNvPr id="11" name="Picture 10" descr="An image showing two heads, with ideas floating between them, indicating collaboration and ideas sharing. &#10;&#10;">
            <a:extLst>
              <a:ext uri="{FF2B5EF4-FFF2-40B4-BE49-F238E27FC236}">
                <a16:creationId xmlns:a16="http://schemas.microsoft.com/office/drawing/2014/main" id="{EF3B5FC9-B5A4-4CB2-B3F9-88AA5F36E3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3996" y="1885172"/>
            <a:ext cx="4187498" cy="2742811"/>
          </a:xfrm>
          <a:prstGeom prst="rect">
            <a:avLst/>
          </a:prstGeom>
        </p:spPr>
      </p:pic>
    </p:spTree>
    <p:extLst>
      <p:ext uri="{BB962C8B-B14F-4D97-AF65-F5344CB8AC3E}">
        <p14:creationId xmlns:p14="http://schemas.microsoft.com/office/powerpoint/2010/main" val="815724321"/>
      </p:ext>
    </p:extLst>
  </p:cSld>
  <p:clrMapOvr>
    <a:masterClrMapping/>
  </p:clrMapOvr>
  <mc:AlternateContent xmlns:mc="http://schemas.openxmlformats.org/markup-compatibility/2006" xmlns:p14="http://schemas.microsoft.com/office/powerpoint/2010/main">
    <mc:Choice Requires="p14">
      <p:transition spd="med" p14:dur="700" advTm="49236">
        <p:fade/>
      </p:transition>
    </mc:Choice>
    <mc:Fallback xmlns="">
      <p:transition spd="med" advTm="4923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7" name="Rectangle 3">
            <a:extLst>
              <a:ext uri="{FF2B5EF4-FFF2-40B4-BE49-F238E27FC236}">
                <a16:creationId xmlns:a16="http://schemas.microsoft.com/office/drawing/2014/main" id="{2F11A8E0-B018-4682-B399-2E853EF9CBE1}"/>
              </a:ext>
              <a:ext uri="{C183D7F6-B498-43B3-948B-1728B52AA6E4}">
                <adec:decorative xmlns:adec="http://schemas.microsoft.com/office/drawing/2017/decorative" val="1"/>
              </a:ext>
            </a:extLst>
          </p:cNvPr>
          <p:cNvSpPr>
            <a:spLocks noGrp="1" noChangeArrowheads="1"/>
          </p:cNvSpPr>
          <p:nvPr>
            <p:ph sz="quarter" idx="13"/>
          </p:nvPr>
        </p:nvSpPr>
        <p:spPr>
          <a:xfrm>
            <a:off x="816012" y="1562482"/>
            <a:ext cx="9161366" cy="4095535"/>
          </a:xfrm>
        </p:spPr>
        <p:txBody>
          <a:bodyPr>
            <a:normAutofit/>
          </a:bodyPr>
          <a:lstStyle/>
          <a:p>
            <a:pPr marL="401638" indent="-401638">
              <a:lnSpc>
                <a:spcPct val="110000"/>
              </a:lnSpc>
              <a:spcBef>
                <a:spcPct val="0"/>
              </a:spcBef>
              <a:spcAft>
                <a:spcPct val="20000"/>
              </a:spcAft>
              <a:buFont typeface="Wingdings" panose="05000000000000000000" pitchFamily="2" charset="2"/>
              <a:buChar char="ü"/>
              <a:tabLst>
                <a:tab pos="1250950" algn="l"/>
              </a:tabLst>
            </a:pPr>
            <a:endParaRPr lang="en-US" altLang="en-US" dirty="0">
              <a:solidFill>
                <a:srgbClr val="000066"/>
              </a:solidFill>
            </a:endParaRPr>
          </a:p>
          <a:p>
            <a:pPr marL="0" indent="0">
              <a:lnSpc>
                <a:spcPct val="110000"/>
              </a:lnSpc>
              <a:spcBef>
                <a:spcPct val="0"/>
              </a:spcBef>
              <a:spcAft>
                <a:spcPct val="20000"/>
              </a:spcAft>
              <a:buClr>
                <a:srgbClr val="000066"/>
              </a:buClr>
              <a:buNone/>
            </a:pPr>
            <a:endParaRPr lang="en-US" altLang="en-US" dirty="0">
              <a:solidFill>
                <a:srgbClr val="000066"/>
              </a:solidFill>
            </a:endParaRPr>
          </a:p>
        </p:txBody>
      </p:sp>
      <p:sp>
        <p:nvSpPr>
          <p:cNvPr id="6" name="Rectangle 2" descr="Slide 26: Components of a CMEP ">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n-US" altLang="en-US" sz="4000" dirty="0"/>
              <a:t>Components of a CMEP </a:t>
            </a:r>
          </a:p>
        </p:txBody>
      </p:sp>
      <p:sp>
        <p:nvSpPr>
          <p:cNvPr id="8" name="TextBox 7" descr="Results Framework&#10;Activities Mapping&#10;Performance indicators&#10;Performance Monitoring Plan (PMP)&#10;Planned Evaluations and Studies&#10;Implementation and Management of CMEP&#10;Data Analysis Plan&#10;">
            <a:extLst>
              <a:ext uri="{FF2B5EF4-FFF2-40B4-BE49-F238E27FC236}">
                <a16:creationId xmlns:a16="http://schemas.microsoft.com/office/drawing/2014/main" id="{C27C9D8A-4158-4191-97D4-7102B76230E3}"/>
              </a:ext>
            </a:extLst>
          </p:cNvPr>
          <p:cNvSpPr txBox="1"/>
          <p:nvPr/>
        </p:nvSpPr>
        <p:spPr>
          <a:xfrm>
            <a:off x="501687" y="1674309"/>
            <a:ext cx="5904828" cy="3913059"/>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lnSpc>
                <a:spcPct val="150000"/>
              </a:lnSpc>
              <a:buFont typeface="Arial" panose="020B0604020202020204" pitchFamily="34" charset="0"/>
              <a:buChar char="•"/>
              <a:defRPr/>
            </a:pPr>
            <a:r>
              <a:rPr lang="en-US" sz="2400" dirty="0"/>
              <a:t>Results Framework</a:t>
            </a:r>
            <a:endParaRPr lang="en-US" sz="2000" dirty="0"/>
          </a:p>
          <a:p>
            <a:pPr marL="285750" indent="-285750">
              <a:lnSpc>
                <a:spcPct val="150000"/>
              </a:lnSpc>
              <a:buFont typeface="Arial" panose="020B0604020202020204" pitchFamily="34" charset="0"/>
              <a:buChar char="•"/>
              <a:defRPr/>
            </a:pPr>
            <a:r>
              <a:rPr lang="en-US" sz="2400" dirty="0"/>
              <a:t>Activities Mapping</a:t>
            </a:r>
          </a:p>
          <a:p>
            <a:pPr marL="285750" indent="-285750">
              <a:lnSpc>
                <a:spcPct val="150000"/>
              </a:lnSpc>
              <a:buFont typeface="Arial" panose="020B0604020202020204" pitchFamily="34" charset="0"/>
              <a:buChar char="•"/>
              <a:defRPr/>
            </a:pPr>
            <a:r>
              <a:rPr lang="en-US" sz="2400" dirty="0"/>
              <a:t>Performance indicators</a:t>
            </a:r>
          </a:p>
          <a:p>
            <a:pPr marL="285750" indent="-285750">
              <a:lnSpc>
                <a:spcPct val="150000"/>
              </a:lnSpc>
              <a:buFont typeface="Arial" panose="020B0604020202020204" pitchFamily="34" charset="0"/>
              <a:buChar char="•"/>
              <a:defRPr/>
            </a:pPr>
            <a:r>
              <a:rPr lang="en-US" sz="2400" dirty="0"/>
              <a:t>Performance Monitoring Plan (PMP)</a:t>
            </a:r>
          </a:p>
          <a:p>
            <a:pPr marL="285750" indent="-285750">
              <a:lnSpc>
                <a:spcPct val="150000"/>
              </a:lnSpc>
              <a:buFont typeface="Arial" panose="020B0604020202020204" pitchFamily="34" charset="0"/>
              <a:buChar char="•"/>
              <a:defRPr/>
            </a:pPr>
            <a:r>
              <a:rPr lang="en-US" sz="2400" dirty="0"/>
              <a:t>Planned Evaluations and Studies</a:t>
            </a:r>
          </a:p>
          <a:p>
            <a:pPr marL="285750" indent="-285750">
              <a:lnSpc>
                <a:spcPct val="150000"/>
              </a:lnSpc>
              <a:buFont typeface="Arial" panose="020B0604020202020204" pitchFamily="34" charset="0"/>
              <a:buChar char="•"/>
              <a:defRPr/>
            </a:pPr>
            <a:r>
              <a:rPr lang="en-US" sz="2400" dirty="0"/>
              <a:t>Implementation and Management of CMEP</a:t>
            </a:r>
          </a:p>
          <a:p>
            <a:pPr marL="285750" indent="-285750">
              <a:lnSpc>
                <a:spcPct val="150000"/>
              </a:lnSpc>
              <a:buFont typeface="Arial" panose="020B0604020202020204" pitchFamily="34" charset="0"/>
              <a:buChar char="•"/>
              <a:defRPr/>
            </a:pPr>
            <a:r>
              <a:rPr lang="en-US" sz="2400" dirty="0"/>
              <a:t>Data Analysis Plan</a:t>
            </a:r>
          </a:p>
        </p:txBody>
      </p:sp>
      <p:sp>
        <p:nvSpPr>
          <p:cNvPr id="9" name="TextBox 8" descr="Project-level Child Labor and Forced Labor definitions&#10;Routine Data Quality Assessment Checklist&#10;Data reporting form for TPR&#10;Data Collection Instruments&#10;">
            <a:extLst>
              <a:ext uri="{FF2B5EF4-FFF2-40B4-BE49-F238E27FC236}">
                <a16:creationId xmlns:a16="http://schemas.microsoft.com/office/drawing/2014/main" id="{17240177-E3CE-4BE4-9263-8FEB28DB3270}"/>
              </a:ext>
            </a:extLst>
          </p:cNvPr>
          <p:cNvSpPr txBox="1"/>
          <p:nvPr/>
        </p:nvSpPr>
        <p:spPr>
          <a:xfrm>
            <a:off x="6660834" y="1688596"/>
            <a:ext cx="5074920" cy="3908762"/>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lnSpc>
                <a:spcPct val="150000"/>
              </a:lnSpc>
              <a:buFont typeface="Arial" panose="020B0604020202020204" pitchFamily="34" charset="0"/>
              <a:buChar char="•"/>
              <a:defRPr/>
            </a:pPr>
            <a:r>
              <a:rPr lang="en-US" sz="2400" dirty="0"/>
              <a:t>Project-level Child Labor and Forced Labor definitions</a:t>
            </a:r>
          </a:p>
          <a:p>
            <a:pPr marL="285750" indent="-285750">
              <a:lnSpc>
                <a:spcPct val="150000"/>
              </a:lnSpc>
              <a:buFont typeface="Arial" panose="020B0604020202020204" pitchFamily="34" charset="0"/>
              <a:buChar char="•"/>
              <a:defRPr/>
            </a:pPr>
            <a:r>
              <a:rPr lang="en-US" sz="2400" dirty="0"/>
              <a:t>Routine Data Quality Assessment Checklist</a:t>
            </a:r>
          </a:p>
          <a:p>
            <a:pPr marL="285750" indent="-285750">
              <a:lnSpc>
                <a:spcPct val="150000"/>
              </a:lnSpc>
              <a:buFont typeface="Arial" panose="020B0604020202020204" pitchFamily="34" charset="0"/>
              <a:buChar char="•"/>
              <a:defRPr/>
            </a:pPr>
            <a:r>
              <a:rPr lang="en-US" sz="2400" dirty="0"/>
              <a:t>Data reporting form for TPR</a:t>
            </a:r>
          </a:p>
          <a:p>
            <a:pPr marL="285750" indent="-285750">
              <a:lnSpc>
                <a:spcPct val="150000"/>
              </a:lnSpc>
              <a:buFont typeface="Arial" panose="020B0604020202020204" pitchFamily="34" charset="0"/>
              <a:buChar char="•"/>
              <a:defRPr/>
            </a:pPr>
            <a:r>
              <a:rPr lang="en-US" sz="2400" dirty="0"/>
              <a:t>Data Collection Instruments</a:t>
            </a:r>
          </a:p>
          <a:p>
            <a:pPr>
              <a:defRPr/>
            </a:pPr>
            <a:r>
              <a:rPr lang="en-US" sz="2400" dirty="0"/>
              <a:t> </a:t>
            </a:r>
            <a:r>
              <a:rPr lang="en-US" sz="3200" dirty="0"/>
              <a:t> </a:t>
            </a:r>
            <a:endParaRPr lang="en-US" sz="2400" dirty="0"/>
          </a:p>
        </p:txBody>
      </p:sp>
    </p:spTree>
    <p:extLst>
      <p:ext uri="{BB962C8B-B14F-4D97-AF65-F5344CB8AC3E}">
        <p14:creationId xmlns:p14="http://schemas.microsoft.com/office/powerpoint/2010/main" val="1862162114"/>
      </p:ext>
    </p:extLst>
  </p:cSld>
  <p:clrMapOvr>
    <a:masterClrMapping/>
  </p:clrMapOvr>
  <mc:AlternateContent xmlns:mc="http://schemas.openxmlformats.org/markup-compatibility/2006" xmlns:p14="http://schemas.microsoft.com/office/powerpoint/2010/main">
    <mc:Choice Requires="p14">
      <p:transition spd="med" p14:dur="700" advTm="71550">
        <p:fade/>
      </p:transition>
    </mc:Choice>
    <mc:Fallback xmlns="">
      <p:transition spd="med" advTm="7155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7" name="Rectangle 3">
            <a:extLst>
              <a:ext uri="{FF2B5EF4-FFF2-40B4-BE49-F238E27FC236}">
                <a16:creationId xmlns:a16="http://schemas.microsoft.com/office/drawing/2014/main" id="{2F11A8E0-B018-4682-B399-2E853EF9CBE1}"/>
              </a:ext>
              <a:ext uri="{C183D7F6-B498-43B3-948B-1728B52AA6E4}">
                <adec:decorative xmlns:adec="http://schemas.microsoft.com/office/drawing/2017/decorative" val="1"/>
              </a:ext>
            </a:extLst>
          </p:cNvPr>
          <p:cNvSpPr>
            <a:spLocks noGrp="1" noChangeArrowheads="1"/>
          </p:cNvSpPr>
          <p:nvPr>
            <p:ph sz="quarter" idx="13"/>
          </p:nvPr>
        </p:nvSpPr>
        <p:spPr>
          <a:xfrm>
            <a:off x="816012" y="1562482"/>
            <a:ext cx="9161366" cy="4095535"/>
          </a:xfrm>
        </p:spPr>
        <p:txBody>
          <a:bodyPr>
            <a:normAutofit/>
          </a:bodyPr>
          <a:lstStyle/>
          <a:p>
            <a:pPr marL="401638" indent="-401638">
              <a:lnSpc>
                <a:spcPct val="110000"/>
              </a:lnSpc>
              <a:spcBef>
                <a:spcPct val="0"/>
              </a:spcBef>
              <a:spcAft>
                <a:spcPct val="20000"/>
              </a:spcAft>
              <a:buFont typeface="Wingdings" panose="05000000000000000000" pitchFamily="2" charset="2"/>
              <a:buChar char="ü"/>
              <a:tabLst>
                <a:tab pos="1250950" algn="l"/>
              </a:tabLst>
            </a:pPr>
            <a:endParaRPr lang="en-US" altLang="en-US" dirty="0">
              <a:solidFill>
                <a:srgbClr val="000066"/>
              </a:solidFill>
            </a:endParaRPr>
          </a:p>
          <a:p>
            <a:pPr marL="0" indent="0">
              <a:lnSpc>
                <a:spcPct val="110000"/>
              </a:lnSpc>
              <a:spcBef>
                <a:spcPct val="0"/>
              </a:spcBef>
              <a:spcAft>
                <a:spcPct val="20000"/>
              </a:spcAft>
              <a:buClr>
                <a:srgbClr val="000066"/>
              </a:buClr>
              <a:buNone/>
            </a:pPr>
            <a:endParaRPr lang="en-US" altLang="en-US" dirty="0">
              <a:solidFill>
                <a:srgbClr val="000066"/>
              </a:solidFill>
            </a:endParaRPr>
          </a:p>
        </p:txBody>
      </p:sp>
      <p:sp>
        <p:nvSpPr>
          <p:cNvPr id="6" name="Rectangle 2" descr="Slide 27: CMEP Development Process &#10;">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363792" y="416624"/>
            <a:ext cx="11117475" cy="962025"/>
          </a:xfrm>
        </p:spPr>
        <p:txBody>
          <a:bodyPr anchor="t">
            <a:noAutofit/>
          </a:bodyPr>
          <a:lstStyle/>
          <a:p>
            <a:pPr algn="l" eaLnBrk="1" hangingPunct="1"/>
            <a:r>
              <a:rPr lang="en-US" altLang="en-US" sz="4000" dirty="0"/>
              <a:t>CMEP Development Process </a:t>
            </a:r>
          </a:p>
        </p:txBody>
      </p:sp>
      <p:graphicFrame>
        <p:nvGraphicFramePr>
          <p:cNvPr id="11" name="TextBox 7">
            <a:extLst>
              <a:ext uri="{FF2B5EF4-FFF2-40B4-BE49-F238E27FC236}">
                <a16:creationId xmlns:a16="http://schemas.microsoft.com/office/drawing/2014/main" id="{B1D16E5F-8152-400B-FD4D-1AE51949B8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6179501"/>
              </p:ext>
            </p:extLst>
          </p:nvPr>
        </p:nvGraphicFramePr>
        <p:xfrm>
          <a:off x="699757" y="1146416"/>
          <a:ext cx="10566026" cy="504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594508"/>
      </p:ext>
    </p:extLst>
  </p:cSld>
  <p:clrMapOvr>
    <a:masterClrMapping/>
  </p:clrMapOvr>
  <mc:AlternateContent xmlns:mc="http://schemas.openxmlformats.org/markup-compatibility/2006" xmlns:p14="http://schemas.microsoft.com/office/powerpoint/2010/main">
    <mc:Choice Requires="p14">
      <p:transition spd="med" p14:dur="700" advTm="99205">
        <p:fade/>
      </p:transition>
    </mc:Choice>
    <mc:Fallback xmlns="">
      <p:transition spd="med" advTm="99205">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7" name="Rectangle 3">
            <a:extLst>
              <a:ext uri="{FF2B5EF4-FFF2-40B4-BE49-F238E27FC236}">
                <a16:creationId xmlns:a16="http://schemas.microsoft.com/office/drawing/2014/main" id="{2F11A8E0-B018-4682-B399-2E853EF9CBE1}"/>
              </a:ext>
              <a:ext uri="{C183D7F6-B498-43B3-948B-1728B52AA6E4}">
                <adec:decorative xmlns:adec="http://schemas.microsoft.com/office/drawing/2017/decorative" val="1"/>
              </a:ext>
            </a:extLst>
          </p:cNvPr>
          <p:cNvSpPr>
            <a:spLocks noGrp="1" noChangeArrowheads="1"/>
          </p:cNvSpPr>
          <p:nvPr>
            <p:ph sz="quarter" idx="13"/>
          </p:nvPr>
        </p:nvSpPr>
        <p:spPr>
          <a:xfrm>
            <a:off x="816012" y="1562482"/>
            <a:ext cx="9161366" cy="4095535"/>
          </a:xfrm>
        </p:spPr>
        <p:txBody>
          <a:bodyPr>
            <a:normAutofit/>
          </a:bodyPr>
          <a:lstStyle/>
          <a:p>
            <a:pPr marL="401638" indent="-401638">
              <a:lnSpc>
                <a:spcPct val="110000"/>
              </a:lnSpc>
              <a:spcBef>
                <a:spcPct val="0"/>
              </a:spcBef>
              <a:spcAft>
                <a:spcPct val="20000"/>
              </a:spcAft>
              <a:buFont typeface="Wingdings" panose="05000000000000000000" pitchFamily="2" charset="2"/>
              <a:buChar char="ü"/>
              <a:tabLst>
                <a:tab pos="1250950" algn="l"/>
              </a:tabLst>
            </a:pPr>
            <a:endParaRPr lang="en-US" altLang="en-US" dirty="0">
              <a:solidFill>
                <a:srgbClr val="000066"/>
              </a:solidFill>
            </a:endParaRPr>
          </a:p>
          <a:p>
            <a:pPr marL="0" indent="0">
              <a:lnSpc>
                <a:spcPct val="110000"/>
              </a:lnSpc>
              <a:spcBef>
                <a:spcPct val="0"/>
              </a:spcBef>
              <a:spcAft>
                <a:spcPct val="20000"/>
              </a:spcAft>
              <a:buClr>
                <a:srgbClr val="000066"/>
              </a:buClr>
              <a:buNone/>
            </a:pPr>
            <a:endParaRPr lang="en-US" altLang="en-US" dirty="0">
              <a:solidFill>
                <a:srgbClr val="000066"/>
              </a:solidFill>
            </a:endParaRPr>
          </a:p>
        </p:txBody>
      </p:sp>
      <p:sp>
        <p:nvSpPr>
          <p:cNvPr id="6" name="Rectangle 2" descr="Slide 28: CMEP Development Process ">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363792" y="416624"/>
            <a:ext cx="11117475" cy="962025"/>
          </a:xfrm>
        </p:spPr>
        <p:txBody>
          <a:bodyPr anchor="t">
            <a:noAutofit/>
          </a:bodyPr>
          <a:lstStyle/>
          <a:p>
            <a:pPr algn="l" eaLnBrk="1" hangingPunct="1"/>
            <a:r>
              <a:rPr lang="en-US" altLang="en-US" sz="4000" dirty="0"/>
              <a:t>CMEP Development Process</a:t>
            </a:r>
          </a:p>
        </p:txBody>
      </p:sp>
      <p:graphicFrame>
        <p:nvGraphicFramePr>
          <p:cNvPr id="11" name="TextBox 7">
            <a:extLst>
              <a:ext uri="{FF2B5EF4-FFF2-40B4-BE49-F238E27FC236}">
                <a16:creationId xmlns:a16="http://schemas.microsoft.com/office/drawing/2014/main" id="{B1D16E5F-8152-400B-FD4D-1AE51949B8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5181065"/>
              </p:ext>
            </p:extLst>
          </p:nvPr>
        </p:nvGraphicFramePr>
        <p:xfrm>
          <a:off x="699757" y="1146416"/>
          <a:ext cx="10566026" cy="504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430128"/>
      </p:ext>
    </p:extLst>
  </p:cSld>
  <p:clrMapOvr>
    <a:masterClrMapping/>
  </p:clrMapOvr>
  <mc:AlternateContent xmlns:mc="http://schemas.openxmlformats.org/markup-compatibility/2006" xmlns:p14="http://schemas.microsoft.com/office/powerpoint/2010/main">
    <mc:Choice Requires="p14">
      <p:transition spd="med" p14:dur="700" advTm="53067">
        <p:fade/>
      </p:transition>
    </mc:Choice>
    <mc:Fallback xmlns="">
      <p:transition spd="med" advTm="5306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Rectangle 2" descr="Slide 29: Maintaining and Using the CMEP ">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n-US" altLang="en-US" sz="4000" dirty="0"/>
              <a:t>Maintaining and Using the CMEP </a:t>
            </a:r>
          </a:p>
        </p:txBody>
      </p:sp>
      <p:sp>
        <p:nvSpPr>
          <p:cNvPr id="7" name="Rectangle 3" descr="Update as needed and share with ILAB/DOL to approve changes. &#10;&#10;Submit the Technical Progress Reports (TPR) of the CMEP every six months. &#10;Use CMEP data to assess progress and make decisions to improve performance in consultation with ILAB DOL.&#10;">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816012" y="1562482"/>
            <a:ext cx="9161366" cy="4095535"/>
          </a:xfrm>
        </p:spPr>
        <p:txBody>
          <a:bodyPr>
            <a:normAutofit/>
          </a:bodyPr>
          <a:lstStyle/>
          <a:p>
            <a:pPr marL="401638" indent="-401638">
              <a:lnSpc>
                <a:spcPct val="110000"/>
              </a:lnSpc>
              <a:spcBef>
                <a:spcPct val="0"/>
              </a:spcBef>
              <a:spcAft>
                <a:spcPct val="20000"/>
              </a:spcAft>
              <a:buFont typeface="Wingdings" panose="05000000000000000000" pitchFamily="2" charset="2"/>
              <a:buChar char="ü"/>
              <a:tabLst>
                <a:tab pos="1250950" algn="l"/>
              </a:tabLst>
            </a:pPr>
            <a:endParaRPr lang="en-US" altLang="en-US" dirty="0">
              <a:solidFill>
                <a:srgbClr val="000066"/>
              </a:solidFill>
            </a:endParaRPr>
          </a:p>
          <a:p>
            <a:pPr marL="0" indent="0">
              <a:lnSpc>
                <a:spcPct val="110000"/>
              </a:lnSpc>
              <a:spcBef>
                <a:spcPct val="0"/>
              </a:spcBef>
              <a:spcAft>
                <a:spcPct val="20000"/>
              </a:spcAft>
              <a:buClr>
                <a:srgbClr val="000066"/>
              </a:buClr>
              <a:buNone/>
            </a:pPr>
            <a:endParaRPr lang="en-US" altLang="en-US" dirty="0">
              <a:solidFill>
                <a:srgbClr val="000066"/>
              </a:solidFill>
            </a:endParaRPr>
          </a:p>
        </p:txBody>
      </p:sp>
      <p:sp>
        <p:nvSpPr>
          <p:cNvPr id="9" name="Text Placeholder 1">
            <a:extLst>
              <a:ext uri="{FF2B5EF4-FFF2-40B4-BE49-F238E27FC236}">
                <a16:creationId xmlns:a16="http://schemas.microsoft.com/office/drawing/2014/main" id="{2408F97C-B09C-4124-95A6-118389423FAC}"/>
              </a:ext>
              <a:ext uri="{C183D7F6-B498-43B3-948B-1728B52AA6E4}">
                <adec:decorative xmlns:adec="http://schemas.microsoft.com/office/drawing/2017/decorative" val="1"/>
              </a:ext>
            </a:extLst>
          </p:cNvPr>
          <p:cNvSpPr txBox="1">
            <a:spLocks/>
          </p:cNvSpPr>
          <p:nvPr/>
        </p:nvSpPr>
        <p:spPr>
          <a:xfrm>
            <a:off x="607135" y="1438651"/>
            <a:ext cx="10318367" cy="3432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Update as needed and share with ILAB/DOL to approve changes. </a:t>
            </a:r>
          </a:p>
          <a:p>
            <a:endParaRPr lang="en-US" altLang="en-US" sz="1200" dirty="0">
              <a:ea typeface="ＭＳ Ｐゴシック" panose="020B0600070205080204" pitchFamily="34" charset="-128"/>
            </a:endParaRPr>
          </a:p>
          <a:p>
            <a:r>
              <a:rPr lang="en-US" altLang="en-US" dirty="0">
                <a:ea typeface="ＭＳ Ｐゴシック" panose="020B0600070205080204" pitchFamily="34" charset="-128"/>
              </a:rPr>
              <a:t>Submit the </a:t>
            </a:r>
            <a:r>
              <a:rPr lang="en-US" dirty="0">
                <a:ea typeface="ＭＳ Ｐゴシック" panose="020B0600070205080204" pitchFamily="34" charset="-128"/>
              </a:rPr>
              <a:t>Technical Progress Reports (</a:t>
            </a:r>
            <a:r>
              <a:rPr lang="en-US" altLang="en-US" dirty="0">
                <a:ea typeface="ＭＳ Ｐゴシック" panose="020B0600070205080204" pitchFamily="34" charset="-128"/>
              </a:rPr>
              <a:t>TPR) of the CMEP every six months. </a:t>
            </a:r>
            <a:endParaRPr lang="en-US" altLang="en-US" sz="1600" dirty="0">
              <a:ea typeface="ＭＳ Ｐゴシック" panose="020B0600070205080204" pitchFamily="34" charset="-128"/>
            </a:endParaRPr>
          </a:p>
          <a:p>
            <a:r>
              <a:rPr lang="en-US" dirty="0"/>
              <a:t>Use CMEP data to assess progress and make decisions to improve performance in consultation with ILAB DOL.</a:t>
            </a:r>
          </a:p>
        </p:txBody>
      </p:sp>
    </p:spTree>
    <p:extLst>
      <p:ext uri="{BB962C8B-B14F-4D97-AF65-F5344CB8AC3E}">
        <p14:creationId xmlns:p14="http://schemas.microsoft.com/office/powerpoint/2010/main" val="3506174214"/>
      </p:ext>
    </p:extLst>
  </p:cSld>
  <p:clrMapOvr>
    <a:masterClrMapping/>
  </p:clrMapOvr>
  <mc:AlternateContent xmlns:mc="http://schemas.openxmlformats.org/markup-compatibility/2006" xmlns:p14="http://schemas.microsoft.com/office/powerpoint/2010/main">
    <mc:Choice Requires="p14">
      <p:transition spd="med" p14:dur="700" advTm="52626">
        <p:fade/>
      </p:transition>
    </mc:Choice>
    <mc:Fallback xmlns="">
      <p:transition spd="med" advTm="526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Slide 3: Training Objectives ">
            <a:extLst>
              <a:ext uri="{FF2B5EF4-FFF2-40B4-BE49-F238E27FC236}">
                <a16:creationId xmlns:a16="http://schemas.microsoft.com/office/drawing/2014/main" id="{2AAAC7AD-1502-46C0-B47F-0DFBD9CF6960}"/>
              </a:ext>
            </a:extLst>
          </p:cNvPr>
          <p:cNvSpPr>
            <a:spLocks noGrp="1"/>
          </p:cNvSpPr>
          <p:nvPr>
            <p:ph type="ctrTitle"/>
          </p:nvPr>
        </p:nvSpPr>
        <p:spPr>
          <a:xfrm>
            <a:off x="291052" y="217334"/>
            <a:ext cx="10577453" cy="961175"/>
          </a:xfrm>
        </p:spPr>
        <p:txBody>
          <a:bodyPr>
            <a:normAutofit/>
          </a:bodyPr>
          <a:lstStyle/>
          <a:p>
            <a:pPr algn="l"/>
            <a:r>
              <a:rPr lang="en-US" sz="4400" dirty="0">
                <a:latin typeface="Calibri" pitchFamily="34" charset="0"/>
              </a:rPr>
              <a:t>Training</a:t>
            </a:r>
            <a:r>
              <a:rPr lang="en-US" sz="4400" dirty="0"/>
              <a:t> </a:t>
            </a:r>
            <a:r>
              <a:rPr lang="en-US" sz="4400" dirty="0">
                <a:latin typeface="Calibri" pitchFamily="34" charset="0"/>
              </a:rPr>
              <a:t>Objectives</a:t>
            </a:r>
          </a:p>
        </p:txBody>
      </p:sp>
      <p:sp>
        <p:nvSpPr>
          <p:cNvPr id="5" name="Content Placeholder 2" descr="At the end the training, participants will have increased their understanding of:&#10;&#10;The key elements of results-based management (RBM). &#10;&#10;The purpose and core components of a Comprehensive Monitoring and Evaluation Plan (CMEP). &#10;">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n-US" dirty="0"/>
              <a:t>At the end the training, participants will have increased their understanding of:</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The key elements of results-based management (RBM). </a:t>
            </a:r>
          </a:p>
          <a:p>
            <a:pPr marL="342900" marR="0" lvl="0" indent="-342900" algn="just">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The purpose and core components of a Comprehensive Monitoring and Evaluation Plan (CMEP). </a:t>
            </a:r>
          </a:p>
          <a:p>
            <a:endParaRPr lang="en-US" dirty="0"/>
          </a:p>
          <a:p>
            <a:pPr marL="0" indent="0">
              <a:buNone/>
            </a:pPr>
            <a:endParaRPr lang="en-US" dirty="0"/>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advTm="20048">
        <p:fade/>
      </p:transition>
    </mc:Choice>
    <mc:Fallback xmlns="">
      <p:transition spd="med" advTm="20048">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30: &#10;Separating slide with photos as before&#10;&#10;Knowledge Check&#10;">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Knowledge Check</a:t>
            </a:r>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advTm="7556">
        <p:fade/>
      </p:transition>
    </mc:Choice>
    <mc:Fallback xmlns="">
      <p:transition spd="med" advTm="7556">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Slide 31: &#10;Question 1: RBM">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n-US" dirty="0"/>
              <a:t>Question 1: RBM</a:t>
            </a:r>
          </a:p>
        </p:txBody>
      </p:sp>
      <p:sp>
        <p:nvSpPr>
          <p:cNvPr id="4" name="TextBox 3" descr="What does RBM stand for?&#10;&#10;Results based monitoring&#10;&#10;Resources based management&#10; &#10;Results based management  &#10;">
            <a:extLst>
              <a:ext uri="{FF2B5EF4-FFF2-40B4-BE49-F238E27FC236}">
                <a16:creationId xmlns:a16="http://schemas.microsoft.com/office/drawing/2014/main" id="{5CF03A4B-FB77-4A20-B810-FE7619A0FF55}"/>
              </a:ext>
            </a:extLst>
          </p:cNvPr>
          <p:cNvSpPr txBox="1"/>
          <p:nvPr/>
        </p:nvSpPr>
        <p:spPr>
          <a:xfrm>
            <a:off x="785813" y="1543050"/>
            <a:ext cx="9315450" cy="3477875"/>
          </a:xfrm>
          <a:prstGeom prst="rect">
            <a:avLst/>
          </a:prstGeom>
          <a:noFill/>
        </p:spPr>
        <p:txBody>
          <a:bodyPr wrap="square" rtlCol="0">
            <a:spAutoFit/>
          </a:bodyPr>
          <a:lstStyle/>
          <a:p>
            <a:r>
              <a:rPr lang="en-US" sz="3200" b="1" dirty="0"/>
              <a:t>What does RBM stand for?</a:t>
            </a:r>
          </a:p>
          <a:p>
            <a:endParaRPr lang="en-US" sz="3200" b="1" dirty="0"/>
          </a:p>
          <a:p>
            <a:pPr marL="285750" indent="-285750">
              <a:buFont typeface="Arial" panose="020B0604020202020204" pitchFamily="34" charset="0"/>
              <a:buChar char="•"/>
            </a:pPr>
            <a:r>
              <a:rPr lang="en-US" sz="3200" dirty="0"/>
              <a:t>Results based monitoring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3200" dirty="0"/>
              <a:t>Resources based management</a:t>
            </a:r>
          </a:p>
          <a:p>
            <a:r>
              <a:rPr lang="en-US" sz="3200" dirty="0"/>
              <a:t> </a:t>
            </a:r>
          </a:p>
          <a:p>
            <a:pPr marL="285750" indent="-285750">
              <a:buFont typeface="Arial" panose="020B0604020202020204" pitchFamily="34" charset="0"/>
              <a:buChar char="•"/>
              <a:tabLst>
                <a:tab pos="6686550" algn="l"/>
              </a:tabLst>
            </a:pPr>
            <a:r>
              <a:rPr lang="en-US" sz="3200" dirty="0"/>
              <a:t>Results based management  </a:t>
            </a:r>
          </a:p>
        </p:txBody>
      </p:sp>
    </p:spTree>
    <p:custDataLst>
      <p:tags r:id="rId1"/>
    </p:custDataLst>
    <p:extLst>
      <p:ext uri="{BB962C8B-B14F-4D97-AF65-F5344CB8AC3E}">
        <p14:creationId xmlns:p14="http://schemas.microsoft.com/office/powerpoint/2010/main" val="1641947291"/>
      </p:ext>
    </p:extLst>
  </p:cSld>
  <p:clrMapOvr>
    <a:masterClrMapping/>
  </p:clrMapOvr>
  <mc:AlternateContent xmlns:mc="http://schemas.openxmlformats.org/markup-compatibility/2006" xmlns:p14="http://schemas.microsoft.com/office/powerpoint/2010/main">
    <mc:Choice Requires="p14">
      <p:transition spd="slow" p14:dur="2000" advTm="37231"/>
    </mc:Choice>
    <mc:Fallback xmlns="">
      <p:transition spd="slow" advTm="37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Slide 32: &#10;Question 2: RBM Six Steps">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n-US" dirty="0"/>
              <a:t>Question 2: RBM Six Steps</a:t>
            </a:r>
          </a:p>
        </p:txBody>
      </p:sp>
      <p:sp>
        <p:nvSpPr>
          <p:cNvPr id="5" name="Rectangle 5">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Select</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Indicators</a:t>
            </a:r>
          </a:p>
        </p:txBody>
      </p:sp>
      <p:sp>
        <p:nvSpPr>
          <p:cNvPr id="6" name="Rectangle 6">
            <a:extLst>
              <a:ext uri="{FF2B5EF4-FFF2-40B4-BE49-F238E27FC236}">
                <a16:creationId xmlns:a16="http://schemas.microsoft.com/office/drawing/2014/main" id="{0C13CB20-E596-4CDA-AE0B-36E4A54E18C7}"/>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a:solidFill>
                  <a:schemeClr val="tx1"/>
                </a:solidFill>
                <a:latin typeface="Tahoma" pitchFamily="34" charset="0"/>
                <a:cs typeface="Times New Roman" pitchFamily="18" charset="0"/>
              </a:rPr>
              <a:t>Define </a:t>
            </a:r>
          </a:p>
          <a:p>
            <a:pPr algn="ctr">
              <a:spcBef>
                <a:spcPct val="0"/>
              </a:spcBef>
              <a:buSzTx/>
              <a:buNone/>
            </a:pPr>
            <a:r>
              <a:rPr lang="en-US" altLang="en-US" sz="2000" b="0" dirty="0">
                <a:solidFill>
                  <a:schemeClr val="tx1"/>
                </a:solidFill>
                <a:latin typeface="Tahoma" pitchFamily="34" charset="0"/>
                <a:cs typeface="Times New Roman" pitchFamily="18" charset="0"/>
              </a:rPr>
              <a:t>Results </a:t>
            </a:r>
          </a:p>
          <a:p>
            <a:pPr algn="ctr">
              <a:spcBef>
                <a:spcPct val="0"/>
              </a:spcBef>
              <a:buSzTx/>
              <a:buNone/>
            </a:pPr>
            <a:r>
              <a:rPr lang="en-US" altLang="en-US" sz="2000" b="0" dirty="0">
                <a:solidFill>
                  <a:schemeClr val="tx1"/>
                </a:solidFill>
                <a:latin typeface="Tahoma" pitchFamily="34" charset="0"/>
                <a:cs typeface="Times New Roman" pitchFamily="18" charset="0"/>
              </a:rPr>
              <a:t>(RF)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sp>
        <p:nvSpPr>
          <p:cNvPr id="7" name="Rectangle 8">
            <a:extLst>
              <a:ext uri="{FF2B5EF4-FFF2-40B4-BE49-F238E27FC236}">
                <a16:creationId xmlns:a16="http://schemas.microsoft.com/office/drawing/2014/main" id="{35E4D6C6-FCFD-40EA-BDF7-9BBE1452069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Develop a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Monitoring Plan</a:t>
            </a:r>
          </a:p>
        </p:txBody>
      </p:sp>
      <p:sp>
        <p:nvSpPr>
          <p:cNvPr id="8" name="Rectangle 10">
            <a:extLst>
              <a:ext uri="{FF2B5EF4-FFF2-40B4-BE49-F238E27FC236}">
                <a16:creationId xmlns:a16="http://schemas.microsoft.com/office/drawing/2014/main" id="{6C8B8D2A-E999-4014-B503-9524B7318347}"/>
              </a:ext>
            </a:extLst>
          </p:cNvPr>
          <p:cNvSpPr>
            <a:spLocks noChangeArrowheads="1"/>
          </p:cNvSpPr>
          <p:nvPr/>
        </p:nvSpPr>
        <p:spPr bwMode="auto">
          <a:xfrm>
            <a:off x="7591926" y="3928617"/>
            <a:ext cx="212385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Collect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sp>
        <p:nvSpPr>
          <p:cNvPr id="9" name="Rectangle 16">
            <a:extLst>
              <a:ext uri="{FF2B5EF4-FFF2-40B4-BE49-F238E27FC236}">
                <a16:creationId xmlns:a16="http://schemas.microsoft.com/office/drawing/2014/main" id="{A2B4D503-079C-440C-9F43-C81E9121368F}"/>
              </a:ext>
            </a:extLst>
          </p:cNvPr>
          <p:cNvSpPr>
            <a:spLocks noChangeArrowheads="1"/>
          </p:cNvSpPr>
          <p:nvPr/>
        </p:nvSpPr>
        <p:spPr bwMode="auto">
          <a:xfrm>
            <a:off x="4886206" y="3928617"/>
            <a:ext cx="2165276"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Analyze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sp>
        <p:nvSpPr>
          <p:cNvPr id="10" name="Rectangle 18">
            <a:extLst>
              <a:ext uri="{FF2B5EF4-FFF2-40B4-BE49-F238E27FC236}">
                <a16:creationId xmlns:a16="http://schemas.microsoft.com/office/drawing/2014/main" id="{706D0A86-C510-4CDC-A5EF-4B279D0D9AF5}"/>
              </a:ext>
            </a:extLst>
          </p:cNvPr>
          <p:cNvSpPr>
            <a:spLocks noChangeArrowheads="1"/>
          </p:cNvSpPr>
          <p:nvPr/>
        </p:nvSpPr>
        <p:spPr bwMode="auto">
          <a:xfrm>
            <a:off x="2226946" y="3928616"/>
            <a:ext cx="220105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Use Analysis to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Inform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Mgmt Decisions</a:t>
            </a:r>
          </a:p>
        </p:txBody>
      </p:sp>
      <p:cxnSp>
        <p:nvCxnSpPr>
          <p:cNvPr id="11" name="Elbow Connector 2">
            <a:extLst>
              <a:ext uri="{FF2B5EF4-FFF2-40B4-BE49-F238E27FC236}">
                <a16:creationId xmlns:a16="http://schemas.microsoft.com/office/drawing/2014/main" id="{3473CC9E-C5BF-4F59-9000-836211C0D41A}"/>
              </a:ext>
              <a:ext uri="{C183D7F6-B498-43B3-948B-1728B52AA6E4}">
                <adec:decorative xmlns:adec="http://schemas.microsoft.com/office/drawing/2017/decorative" val="1"/>
              </a:ext>
            </a:extLst>
          </p:cNvPr>
          <p:cNvCxnSpPr>
            <a:cxnSpLocks/>
          </p:cNvCxnSpPr>
          <p:nvPr/>
        </p:nvCxnSpPr>
        <p:spPr>
          <a:xfrm flipH="1">
            <a:off x="97157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DDE6A8A4-488F-4292-AD03-A57F0496A1C4}"/>
              </a:ext>
              <a:ext uri="{C183D7F6-B498-43B3-948B-1728B52AA6E4}">
                <adec:decorative xmlns:adec="http://schemas.microsoft.com/office/drawing/2017/decorative" val="1"/>
              </a:ext>
            </a:extLst>
          </p:cNvPr>
          <p:cNvCxnSpPr>
            <a:stCxn id="8" idx="1"/>
            <a:endCxn id="9" idx="3"/>
          </p:cNvCxnSpPr>
          <p:nvPr/>
        </p:nvCxnSpPr>
        <p:spPr>
          <a:xfrm flipH="1">
            <a:off x="7051483" y="4658789"/>
            <a:ext cx="5404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D3F569-5366-4919-868B-CAEDBB058CBA}"/>
              </a:ext>
              <a:ext uri="{C183D7F6-B498-43B3-948B-1728B52AA6E4}">
                <adec:decorative xmlns:adec="http://schemas.microsoft.com/office/drawing/2017/decorative" val="1"/>
              </a:ext>
            </a:extLst>
          </p:cNvPr>
          <p:cNvCxnSpPr>
            <a:stCxn id="9" idx="1"/>
            <a:endCxn id="10" idx="3"/>
          </p:cNvCxnSpPr>
          <p:nvPr/>
        </p:nvCxnSpPr>
        <p:spPr>
          <a:xfrm flipH="1" flipV="1">
            <a:off x="4427996" y="4658789"/>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4CD2E6C-D59C-45FA-A346-0FD8CEA2D498}"/>
              </a:ext>
              <a:ext uri="{C183D7F6-B498-43B3-948B-1728B52AA6E4}">
                <adec:decorative xmlns:adec="http://schemas.microsoft.com/office/drawing/2017/decorative" val="1"/>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87F665-8BB1-4954-A24E-730B74A78870}"/>
              </a:ext>
              <a:ext uri="{C183D7F6-B498-43B3-948B-1728B52AA6E4}">
                <adec:decorative xmlns:adec="http://schemas.microsoft.com/office/drawing/2017/decorative" val="1"/>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2">
            <a:extLst>
              <a:ext uri="{FF2B5EF4-FFF2-40B4-BE49-F238E27FC236}">
                <a16:creationId xmlns:a16="http://schemas.microsoft.com/office/drawing/2014/main" id="{79E5AC0A-AA2B-4243-9EBA-9B7163C7BB60}"/>
              </a:ext>
              <a:ext uri="{C183D7F6-B498-43B3-948B-1728B52AA6E4}">
                <adec:decorative xmlns:adec="http://schemas.microsoft.com/office/drawing/2017/decorative" val="1"/>
              </a:ext>
            </a:extLst>
          </p:cNvPr>
          <p:cNvCxnSpPr>
            <a:stCxn id="10" idx="1"/>
            <a:endCxn id="6" idx="1"/>
          </p:cNvCxnSpPr>
          <p:nvPr/>
        </p:nvCxnSpPr>
        <p:spPr>
          <a:xfrm rot="10800000">
            <a:off x="2226946" y="2788412"/>
            <a:ext cx="12700" cy="1870376"/>
          </a:xfrm>
          <a:prstGeom prst="bentConnector3">
            <a:avLst>
              <a:gd name="adj1" fmla="val 3116134"/>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sp>
        <p:nvSpPr>
          <p:cNvPr id="4" name="TextBox 3" descr="Box content: &#10;What are the six steps in the RBM System? &#10;">
            <a:extLst>
              <a:ext uri="{FF2B5EF4-FFF2-40B4-BE49-F238E27FC236}">
                <a16:creationId xmlns:a16="http://schemas.microsoft.com/office/drawing/2014/main" id="{4C542578-A6B0-4C58-82A2-BAAAE91C123D}"/>
              </a:ext>
            </a:extLst>
          </p:cNvPr>
          <p:cNvSpPr txBox="1"/>
          <p:nvPr/>
        </p:nvSpPr>
        <p:spPr>
          <a:xfrm>
            <a:off x="557214" y="1414463"/>
            <a:ext cx="5694444" cy="461665"/>
          </a:xfrm>
          <a:prstGeom prst="rect">
            <a:avLst/>
          </a:prstGeom>
          <a:noFill/>
        </p:spPr>
        <p:txBody>
          <a:bodyPr wrap="none" rtlCol="0">
            <a:spAutoFit/>
          </a:bodyPr>
          <a:lstStyle/>
          <a:p>
            <a:r>
              <a:rPr lang="en-US" sz="2400" b="1" dirty="0"/>
              <a:t>What are the six steps in the RBM System? </a:t>
            </a:r>
          </a:p>
        </p:txBody>
      </p:sp>
    </p:spTree>
    <p:custDataLst>
      <p:tags r:id="rId1"/>
    </p:custDataLst>
    <p:extLst>
      <p:ext uri="{BB962C8B-B14F-4D97-AF65-F5344CB8AC3E}">
        <p14:creationId xmlns:p14="http://schemas.microsoft.com/office/powerpoint/2010/main" val="243222515"/>
      </p:ext>
    </p:extLst>
  </p:cSld>
  <p:clrMapOvr>
    <a:masterClrMapping/>
  </p:clrMapOvr>
  <mc:AlternateContent xmlns:mc="http://schemas.openxmlformats.org/markup-compatibility/2006" xmlns:p14="http://schemas.microsoft.com/office/powerpoint/2010/main">
    <mc:Choice Requires="p14">
      <p:transition spd="slow" p14:dur="2000" advTm="96372"/>
    </mc:Choice>
    <mc:Fallback xmlns="">
      <p:transition spd="slow" advTm="96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n-US" dirty="0"/>
              <a:t>Question 3: CMEP </a:t>
            </a:r>
          </a:p>
        </p:txBody>
      </p:sp>
      <p:sp>
        <p:nvSpPr>
          <p:cNvPr id="4" name="TextBox 3">
            <a:extLst>
              <a:ext uri="{FF2B5EF4-FFF2-40B4-BE49-F238E27FC236}">
                <a16:creationId xmlns:a16="http://schemas.microsoft.com/office/drawing/2014/main" id="{CFC18FCC-AB87-4AC1-844D-A41BE92CF2EE}"/>
              </a:ext>
            </a:extLst>
          </p:cNvPr>
          <p:cNvSpPr txBox="1"/>
          <p:nvPr/>
        </p:nvSpPr>
        <p:spPr>
          <a:xfrm>
            <a:off x="757237" y="1600200"/>
            <a:ext cx="11490903" cy="3226396"/>
          </a:xfrm>
          <a:prstGeom prst="rect">
            <a:avLst/>
          </a:prstGeom>
          <a:noFill/>
        </p:spPr>
        <p:txBody>
          <a:bodyPr wrap="none" rtlCol="0">
            <a:spAutoFit/>
          </a:bodyPr>
          <a:lstStyle/>
          <a:p>
            <a:r>
              <a:rPr lang="en-US" sz="2800" b="1" dirty="0"/>
              <a:t>Which two statements accurately describe a CMEP? </a:t>
            </a:r>
          </a:p>
          <a:p>
            <a:endParaRPr lang="en-US" sz="1200" b="1" dirty="0"/>
          </a:p>
          <a:p>
            <a:pPr marL="514350" indent="-514350">
              <a:lnSpc>
                <a:spcPct val="150000"/>
              </a:lnSpc>
              <a:buFont typeface="+mj-lt"/>
              <a:buAutoNum type="arabicPeriod"/>
            </a:pPr>
            <a:r>
              <a:rPr lang="en-US" sz="2800" dirty="0"/>
              <a:t>The CMEP is drafted at the start of the project.</a:t>
            </a:r>
            <a:endParaRPr lang="en-US" sz="1000" dirty="0"/>
          </a:p>
          <a:p>
            <a:pPr marL="514350" indent="-514350">
              <a:lnSpc>
                <a:spcPct val="150000"/>
              </a:lnSpc>
              <a:buFont typeface="+mj-lt"/>
              <a:buAutoNum type="arabicPeriod"/>
            </a:pPr>
            <a:r>
              <a:rPr lang="en-US" sz="2800" dirty="0"/>
              <a:t>Once a CMEP is approved it should not be updated or changed.</a:t>
            </a:r>
          </a:p>
          <a:p>
            <a:pPr marL="514350" indent="-514350">
              <a:lnSpc>
                <a:spcPct val="150000"/>
              </a:lnSpc>
              <a:buFont typeface="+mj-lt"/>
              <a:buAutoNum type="arabicPeriod"/>
            </a:pPr>
            <a:r>
              <a:rPr lang="en-US" sz="2800" dirty="0"/>
              <a:t>A CMEP outlines the project’s work plan.</a:t>
            </a:r>
          </a:p>
          <a:p>
            <a:pPr marL="514350" indent="-514350">
              <a:lnSpc>
                <a:spcPct val="150000"/>
              </a:lnSpc>
              <a:buFont typeface="+mj-lt"/>
              <a:buAutoNum type="arabicPeriod"/>
            </a:pPr>
            <a:r>
              <a:rPr lang="en-US" sz="2800" dirty="0"/>
              <a:t>A CMEP should be developed based on a template provided by ILAB/DOL. </a:t>
            </a:r>
          </a:p>
        </p:txBody>
      </p:sp>
    </p:spTree>
    <p:custDataLst>
      <p:tags r:id="rId1"/>
    </p:custDataLst>
    <p:extLst>
      <p:ext uri="{BB962C8B-B14F-4D97-AF65-F5344CB8AC3E}">
        <p14:creationId xmlns:p14="http://schemas.microsoft.com/office/powerpoint/2010/main" val="1671567033"/>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5" end="5"/>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4">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n-US" dirty="0"/>
              <a:t>Question 4: RBM</a:t>
            </a:r>
          </a:p>
        </p:txBody>
      </p:sp>
      <p:sp>
        <p:nvSpPr>
          <p:cNvPr id="4" name="TextBox 3">
            <a:extLst>
              <a:ext uri="{FF2B5EF4-FFF2-40B4-BE49-F238E27FC236}">
                <a16:creationId xmlns:a16="http://schemas.microsoft.com/office/drawing/2014/main" id="{CFC18FCC-AB87-4AC1-844D-A41BE92CF2EE}"/>
              </a:ext>
            </a:extLst>
          </p:cNvPr>
          <p:cNvSpPr txBox="1"/>
          <p:nvPr/>
        </p:nvSpPr>
        <p:spPr>
          <a:xfrm>
            <a:off x="757236" y="1600200"/>
            <a:ext cx="9780665" cy="4949945"/>
          </a:xfrm>
          <a:prstGeom prst="rect">
            <a:avLst/>
          </a:prstGeom>
          <a:noFill/>
        </p:spPr>
        <p:txBody>
          <a:bodyPr wrap="square" rtlCol="0">
            <a:spAutoFit/>
          </a:bodyPr>
          <a:lstStyle/>
          <a:p>
            <a:r>
              <a:rPr lang="en-US" sz="2800" b="1" dirty="0"/>
              <a:t>Which of the following are benefits of RBM?  </a:t>
            </a:r>
          </a:p>
          <a:p>
            <a:r>
              <a:rPr lang="en-US" sz="2800" b="1" dirty="0"/>
              <a:t>(</a:t>
            </a:r>
            <a:r>
              <a:rPr lang="en-US" sz="2800" b="1" i="1" dirty="0"/>
              <a:t>select all that apply</a:t>
            </a:r>
            <a:r>
              <a:rPr lang="en-US" sz="2800" b="1" dirty="0"/>
              <a:t>)</a:t>
            </a:r>
          </a:p>
          <a:p>
            <a:endParaRPr lang="en-US" sz="1200" b="1" dirty="0"/>
          </a:p>
          <a:p>
            <a:pPr marL="514350" indent="-514350">
              <a:lnSpc>
                <a:spcPct val="150000"/>
              </a:lnSpc>
              <a:buFont typeface="+mj-lt"/>
              <a:buAutoNum type="arabicPeriod"/>
            </a:pPr>
            <a:r>
              <a:rPr lang="en-US" sz="2800" dirty="0"/>
              <a:t>Improve communications with stakeholders</a:t>
            </a:r>
            <a:endParaRPr lang="en-US" sz="1000" dirty="0"/>
          </a:p>
          <a:p>
            <a:pPr marL="514350" indent="-514350">
              <a:lnSpc>
                <a:spcPct val="150000"/>
              </a:lnSpc>
              <a:buFont typeface="+mj-lt"/>
              <a:buAutoNum type="arabicPeriod"/>
            </a:pPr>
            <a:r>
              <a:rPr lang="en-US" sz="2800" dirty="0"/>
              <a:t>Provide data and analysis for decision making</a:t>
            </a:r>
          </a:p>
          <a:p>
            <a:pPr marL="514350" indent="-514350">
              <a:lnSpc>
                <a:spcPct val="150000"/>
              </a:lnSpc>
              <a:buFont typeface="+mj-lt"/>
              <a:buAutoNum type="arabicPeriod"/>
            </a:pPr>
            <a:r>
              <a:rPr lang="en-US" sz="2800" dirty="0"/>
              <a:t>Eliminate the need to monitor activities</a:t>
            </a:r>
          </a:p>
          <a:p>
            <a:pPr marL="514350" indent="-514350">
              <a:lnSpc>
                <a:spcPct val="150000"/>
              </a:lnSpc>
              <a:buFont typeface="+mj-lt"/>
              <a:buAutoNum type="arabicPeriod"/>
            </a:pPr>
            <a:r>
              <a:rPr lang="en-US" sz="2800" dirty="0"/>
              <a:t>Build consensus and ownership</a:t>
            </a:r>
          </a:p>
          <a:p>
            <a:pPr marL="514350" indent="-514350">
              <a:lnSpc>
                <a:spcPct val="150000"/>
              </a:lnSpc>
              <a:buFont typeface="+mj-lt"/>
              <a:buAutoNum type="arabicPeriod"/>
            </a:pPr>
            <a:r>
              <a:rPr lang="en-US" sz="2800" dirty="0"/>
              <a:t>Improve the planning process</a:t>
            </a:r>
          </a:p>
          <a:p>
            <a:pPr marL="514350" indent="-514350">
              <a:lnSpc>
                <a:spcPct val="150000"/>
              </a:lnSpc>
              <a:buFont typeface="+mj-lt"/>
              <a:buAutoNum type="arabicPeriod"/>
            </a:pPr>
            <a:endParaRPr lang="en-US" sz="2800" dirty="0"/>
          </a:p>
        </p:txBody>
      </p:sp>
    </p:spTree>
    <p:custDataLst>
      <p:tags r:id="rId1"/>
    </p:custDataLst>
    <p:extLst>
      <p:ext uri="{BB962C8B-B14F-4D97-AF65-F5344CB8AC3E}">
        <p14:creationId xmlns:p14="http://schemas.microsoft.com/office/powerpoint/2010/main" val="2659926538"/>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4" end="4"/>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4">
                                            <p:txEl>
                                              <p:pRg st="6" end="6"/>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a:extLst>
              <a:ext uri="{FF2B5EF4-FFF2-40B4-BE49-F238E27FC236}">
                <a16:creationId xmlns:a16="http://schemas.microsoft.com/office/drawing/2014/main" id="{8C29A560-DCA1-4795-B667-0A6CD0F65DA3}"/>
              </a:ext>
            </a:extLst>
          </p:cNvPr>
          <p:cNvSpPr>
            <a:spLocks noGrp="1"/>
          </p:cNvSpPr>
          <p:nvPr>
            <p:ph type="title"/>
          </p:nvPr>
        </p:nvSpPr>
        <p:spPr>
          <a:xfrm>
            <a:off x="247974" y="0"/>
            <a:ext cx="10571314" cy="1325563"/>
          </a:xfrm>
        </p:spPr>
        <p:txBody>
          <a:bodyPr/>
          <a:lstStyle/>
          <a:p>
            <a:r>
              <a:rPr lang="en-US" dirty="0"/>
              <a:t>Question 5: CMEP </a:t>
            </a:r>
          </a:p>
        </p:txBody>
      </p:sp>
      <p:sp>
        <p:nvSpPr>
          <p:cNvPr id="4" name="TextBox 3">
            <a:extLst>
              <a:ext uri="{FF2B5EF4-FFF2-40B4-BE49-F238E27FC236}">
                <a16:creationId xmlns:a16="http://schemas.microsoft.com/office/drawing/2014/main" id="{CFC18FCC-AB87-4AC1-844D-A41BE92CF2EE}"/>
              </a:ext>
            </a:extLst>
          </p:cNvPr>
          <p:cNvSpPr txBox="1"/>
          <p:nvPr/>
        </p:nvSpPr>
        <p:spPr>
          <a:xfrm>
            <a:off x="458298" y="1225061"/>
            <a:ext cx="10529293" cy="584775"/>
          </a:xfrm>
          <a:prstGeom prst="rect">
            <a:avLst/>
          </a:prstGeom>
          <a:noFill/>
        </p:spPr>
        <p:txBody>
          <a:bodyPr wrap="none" rtlCol="0">
            <a:spAutoFit/>
          </a:bodyPr>
          <a:lstStyle/>
          <a:p>
            <a:r>
              <a:rPr lang="en-US" sz="3200" b="1" dirty="0"/>
              <a:t>List </a:t>
            </a:r>
            <a:r>
              <a:rPr lang="en-US" sz="3200" b="1" u="sng" dirty="0"/>
              <a:t>three</a:t>
            </a:r>
            <a:r>
              <a:rPr lang="en-US" sz="3200" b="1" dirty="0"/>
              <a:t> components that should be included in the CMEP? </a:t>
            </a:r>
            <a:endParaRPr lang="en-US" sz="3200" dirty="0"/>
          </a:p>
        </p:txBody>
      </p:sp>
      <p:sp>
        <p:nvSpPr>
          <p:cNvPr id="6" name="TextBox 5">
            <a:extLst>
              <a:ext uri="{FF2B5EF4-FFF2-40B4-BE49-F238E27FC236}">
                <a16:creationId xmlns:a16="http://schemas.microsoft.com/office/drawing/2014/main" id="{052A5F87-7A24-44EC-AD32-F1DEF4C36680}"/>
              </a:ext>
            </a:extLst>
          </p:cNvPr>
          <p:cNvSpPr txBox="1"/>
          <p:nvPr/>
        </p:nvSpPr>
        <p:spPr>
          <a:xfrm>
            <a:off x="639787" y="1894591"/>
            <a:ext cx="10913012" cy="3785652"/>
          </a:xfrm>
          <a:prstGeom prst="rect">
            <a:avLst/>
          </a:prstGeom>
          <a:noFill/>
        </p:spPr>
        <p:txBody>
          <a:bodyPr wrap="square" numCol="1">
            <a:spAutoFit/>
          </a:bodyPr>
          <a:lstStyle/>
          <a:p>
            <a:pPr marL="285750" indent="-285750">
              <a:buFont typeface="Arial" panose="020B0604020202020204" pitchFamily="34" charset="0"/>
              <a:buChar char="•"/>
              <a:defRPr/>
            </a:pPr>
            <a:r>
              <a:rPr lang="en-US" sz="2400" dirty="0"/>
              <a:t>Results Framework</a:t>
            </a:r>
          </a:p>
          <a:p>
            <a:pPr marL="285750" indent="-285750">
              <a:buFont typeface="Arial" panose="020B0604020202020204" pitchFamily="34" charset="0"/>
              <a:buChar char="•"/>
              <a:defRPr/>
            </a:pPr>
            <a:r>
              <a:rPr lang="en-US" sz="2400" dirty="0"/>
              <a:t>Activities Mapping</a:t>
            </a:r>
          </a:p>
          <a:p>
            <a:pPr marL="285750" indent="-285750">
              <a:buFont typeface="Arial" panose="020B0604020202020204" pitchFamily="34" charset="0"/>
              <a:buChar char="•"/>
              <a:defRPr/>
            </a:pPr>
            <a:r>
              <a:rPr lang="en-US" sz="2400" dirty="0"/>
              <a:t>Performance Monitoring Plan (PMP), including indicators</a:t>
            </a:r>
          </a:p>
          <a:p>
            <a:pPr marL="285750" indent="-285750">
              <a:buFont typeface="Arial" panose="020B0604020202020204" pitchFamily="34" charset="0"/>
              <a:buChar char="•"/>
              <a:defRPr/>
            </a:pPr>
            <a:r>
              <a:rPr lang="en-US" sz="2400" dirty="0"/>
              <a:t>Planned Evaluations and Studies</a:t>
            </a:r>
          </a:p>
          <a:p>
            <a:pPr marL="285750" indent="-285750">
              <a:buFont typeface="Arial" panose="020B0604020202020204" pitchFamily="34" charset="0"/>
              <a:buChar char="•"/>
              <a:defRPr/>
            </a:pPr>
            <a:r>
              <a:rPr lang="en-US" sz="2400" dirty="0"/>
              <a:t>Implementation and Management of CMEP</a:t>
            </a:r>
          </a:p>
          <a:p>
            <a:pPr marL="285750" indent="-285750">
              <a:buFont typeface="Arial" panose="020B0604020202020204" pitchFamily="34" charset="0"/>
              <a:buChar char="•"/>
              <a:defRPr/>
            </a:pPr>
            <a:r>
              <a:rPr lang="en-US" sz="2400" dirty="0"/>
              <a:t>Data Analysis Plan</a:t>
            </a:r>
          </a:p>
          <a:p>
            <a:pPr marL="285750" indent="-285750">
              <a:buFont typeface="Arial" panose="020B0604020202020204" pitchFamily="34" charset="0"/>
              <a:buChar char="•"/>
              <a:defRPr/>
            </a:pPr>
            <a:r>
              <a:rPr lang="en-US" sz="2400" dirty="0"/>
              <a:t>Project-level Child Labor and Forced Labor definitions</a:t>
            </a:r>
          </a:p>
          <a:p>
            <a:pPr marL="285750" indent="-285750">
              <a:buFont typeface="Arial" panose="020B0604020202020204" pitchFamily="34" charset="0"/>
              <a:buChar char="•"/>
              <a:defRPr/>
            </a:pPr>
            <a:r>
              <a:rPr lang="en-US" sz="2400" dirty="0"/>
              <a:t>Routine Data Quality Assessment Checklist</a:t>
            </a:r>
          </a:p>
          <a:p>
            <a:pPr marL="285750" indent="-285750">
              <a:buFont typeface="Arial" panose="020B0604020202020204" pitchFamily="34" charset="0"/>
              <a:buChar char="•"/>
              <a:defRPr/>
            </a:pPr>
            <a:r>
              <a:rPr lang="en-US" sz="2400" dirty="0"/>
              <a:t>Data reporting form for TPR</a:t>
            </a:r>
          </a:p>
          <a:p>
            <a:pPr marL="285750" indent="-285750">
              <a:buFont typeface="Arial" panose="020B0604020202020204" pitchFamily="34" charset="0"/>
              <a:buChar char="•"/>
              <a:defRPr/>
            </a:pPr>
            <a:r>
              <a:rPr lang="en-US" sz="2400" dirty="0"/>
              <a:t>Data Collection Instruments </a:t>
            </a:r>
          </a:p>
        </p:txBody>
      </p:sp>
    </p:spTree>
    <p:custDataLst>
      <p:tags r:id="rId1"/>
    </p:custDataLst>
    <p:extLst>
      <p:ext uri="{BB962C8B-B14F-4D97-AF65-F5344CB8AC3E}">
        <p14:creationId xmlns:p14="http://schemas.microsoft.com/office/powerpoint/2010/main" val="247181515"/>
      </p:ext>
    </p:extLst>
  </p:cSld>
  <p:clrMapOvr>
    <a:masterClrMapping/>
  </p:clrMapOvr>
  <mc:AlternateContent xmlns:mc="http://schemas.openxmlformats.org/markup-compatibility/2006" xmlns:p14="http://schemas.microsoft.com/office/powerpoint/2010/main">
    <mc:Choice Requires="p14">
      <p:transition spd="slow" p14:dur="2000" advTm="101643"/>
    </mc:Choice>
    <mc:Fallback xmlns="">
      <p:transition spd="slow" advTm="101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36: Conclusion">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Conclusion</a:t>
            </a: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advTm="13059">
        <p:fade/>
      </p:transition>
    </mc:Choice>
    <mc:Fallback xmlns="">
      <p:transition spd="med" advTm="1305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Slide 37: Course Summary ">
            <a:extLst>
              <a:ext uri="{FF2B5EF4-FFF2-40B4-BE49-F238E27FC236}">
                <a16:creationId xmlns:a16="http://schemas.microsoft.com/office/drawing/2014/main" id="{F012DBFF-B7C5-4C6E-BAAC-0AEE01387B4E}"/>
              </a:ext>
            </a:extLst>
          </p:cNvPr>
          <p:cNvSpPr>
            <a:spLocks noGrp="1"/>
          </p:cNvSpPr>
          <p:nvPr>
            <p:ph type="ctrTitle"/>
          </p:nvPr>
        </p:nvSpPr>
        <p:spPr>
          <a:xfrm>
            <a:off x="365639" y="166562"/>
            <a:ext cx="10314476" cy="961175"/>
          </a:xfrm>
        </p:spPr>
        <p:txBody>
          <a:bodyPr>
            <a:normAutofit/>
          </a:bodyPr>
          <a:lstStyle/>
          <a:p>
            <a:pPr algn="l"/>
            <a:r>
              <a:rPr lang="en-US" sz="4400" dirty="0"/>
              <a:t>Course Summary </a:t>
            </a:r>
          </a:p>
        </p:txBody>
      </p:sp>
      <p:sp>
        <p:nvSpPr>
          <p:cNvPr id="3" name="Content Placeholder 2" descr="The six RBM steps: &#10;Define the results&#10;Selecting performance indicators&#10;Developing a performance monitoring plan (PMP) &#10;Collecting performance data&#10;Analyzing performance data&#10;Using analysis to inform management decisions&#10;&#10;The key benefits of RBM: Planning, management, communication, building consensus and ownership and reporting &#10;">
            <a:extLst>
              <a:ext uri="{FF2B5EF4-FFF2-40B4-BE49-F238E27FC236}">
                <a16:creationId xmlns:a16="http://schemas.microsoft.com/office/drawing/2014/main" id="{27DCD572-3EDF-4AE1-9100-28FDABC64965}"/>
              </a:ext>
            </a:extLst>
          </p:cNvPr>
          <p:cNvSpPr>
            <a:spLocks noGrp="1"/>
          </p:cNvSpPr>
          <p:nvPr>
            <p:ph sz="quarter" idx="13"/>
          </p:nvPr>
        </p:nvSpPr>
        <p:spPr>
          <a:xfrm>
            <a:off x="484860" y="1323017"/>
            <a:ext cx="10762991" cy="4639501"/>
          </a:xfrm>
        </p:spPr>
        <p:txBody>
          <a:bodyPr>
            <a:normAutofit/>
          </a:bodyPr>
          <a:lstStyle/>
          <a:p>
            <a:pPr marL="171450" indent="-171450">
              <a:buFont typeface="Arial" panose="020B0604020202020204" pitchFamily="34" charset="0"/>
              <a:buChar char="•"/>
            </a:pPr>
            <a:r>
              <a:rPr lang="en-US" b="1" dirty="0"/>
              <a:t>The six RBM steps: </a:t>
            </a:r>
          </a:p>
          <a:p>
            <a:pPr marL="914400" lvl="1" indent="-457200">
              <a:buFont typeface="+mj-lt"/>
              <a:buAutoNum type="arabicPeriod"/>
            </a:pPr>
            <a:r>
              <a:rPr lang="en-US" dirty="0"/>
              <a:t>Define the results</a:t>
            </a:r>
          </a:p>
          <a:p>
            <a:pPr marL="914400" lvl="1" indent="-457200">
              <a:buFont typeface="+mj-lt"/>
              <a:buAutoNum type="arabicPeriod"/>
            </a:pPr>
            <a:r>
              <a:rPr lang="en-US" dirty="0"/>
              <a:t>Selecting performance indicators</a:t>
            </a:r>
          </a:p>
          <a:p>
            <a:pPr marL="914400" lvl="1" indent="-457200">
              <a:buFont typeface="+mj-lt"/>
              <a:buAutoNum type="arabicPeriod"/>
            </a:pPr>
            <a:r>
              <a:rPr lang="en-US" dirty="0"/>
              <a:t>Developing a performance monitoring plan (PMP) </a:t>
            </a:r>
          </a:p>
          <a:p>
            <a:pPr marL="914400" lvl="1" indent="-457200">
              <a:buFont typeface="+mj-lt"/>
              <a:buAutoNum type="arabicPeriod"/>
            </a:pPr>
            <a:r>
              <a:rPr lang="en-US" dirty="0"/>
              <a:t>Collecting performance data</a:t>
            </a:r>
          </a:p>
          <a:p>
            <a:pPr marL="914400" lvl="1" indent="-457200">
              <a:buFont typeface="+mj-lt"/>
              <a:buAutoNum type="arabicPeriod"/>
            </a:pPr>
            <a:r>
              <a:rPr lang="en-US" dirty="0"/>
              <a:t>Analyzing performance data</a:t>
            </a:r>
          </a:p>
          <a:p>
            <a:pPr marL="914400" lvl="1" indent="-457200">
              <a:buFont typeface="+mj-lt"/>
              <a:buAutoNum type="arabicPeriod"/>
            </a:pPr>
            <a:r>
              <a:rPr lang="en-US" dirty="0"/>
              <a:t>Using analysis to inform management decisions</a:t>
            </a:r>
          </a:p>
          <a:p>
            <a:pPr marL="914400" lvl="1" indent="-457200">
              <a:buFont typeface="+mj-lt"/>
              <a:buAutoNum type="arabicPeriod"/>
            </a:pPr>
            <a:endParaRPr lang="en-US" dirty="0"/>
          </a:p>
          <a:p>
            <a:pPr marL="171450" indent="-171450">
              <a:buFont typeface="Arial" panose="020B0604020202020204" pitchFamily="34" charset="0"/>
              <a:buChar char="•"/>
            </a:pPr>
            <a:r>
              <a:rPr lang="en-US" b="1" dirty="0"/>
              <a:t>The key benefits of RBM: </a:t>
            </a:r>
            <a:r>
              <a:rPr lang="en-US" dirty="0"/>
              <a:t>Planning, management, communication, building consensus and ownership and reporting </a:t>
            </a:r>
          </a:p>
          <a:p>
            <a:pPr>
              <a:lnSpc>
                <a:spcPct val="100000"/>
              </a:lnSpc>
              <a:spcBef>
                <a:spcPts val="0"/>
              </a:spcBef>
              <a:spcAft>
                <a:spcPts val="1000"/>
              </a:spcAft>
            </a:pP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983709"/>
      </p:ext>
    </p:extLst>
  </p:cSld>
  <p:clrMapOvr>
    <a:masterClrMapping/>
  </p:clrMapOvr>
  <mc:AlternateContent xmlns:mc="http://schemas.openxmlformats.org/markup-compatibility/2006" xmlns:p14="http://schemas.microsoft.com/office/powerpoint/2010/main">
    <mc:Choice Requires="p14">
      <p:transition spd="med" p14:dur="700" advTm="75335">
        <p:fade/>
      </p:transition>
    </mc:Choice>
    <mc:Fallback xmlns="">
      <p:transition spd="med" advTm="75335">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Slide 38: Course Summary (continued)">
            <a:extLst>
              <a:ext uri="{FF2B5EF4-FFF2-40B4-BE49-F238E27FC236}">
                <a16:creationId xmlns:a16="http://schemas.microsoft.com/office/drawing/2014/main" id="{F012DBFF-B7C5-4C6E-BAAC-0AEE01387B4E}"/>
              </a:ext>
            </a:extLst>
          </p:cNvPr>
          <p:cNvSpPr>
            <a:spLocks noGrp="1"/>
          </p:cNvSpPr>
          <p:nvPr>
            <p:ph type="ctrTitle"/>
          </p:nvPr>
        </p:nvSpPr>
        <p:spPr>
          <a:xfrm>
            <a:off x="365639" y="166562"/>
            <a:ext cx="10314476" cy="961175"/>
          </a:xfrm>
        </p:spPr>
        <p:txBody>
          <a:bodyPr>
            <a:normAutofit/>
          </a:bodyPr>
          <a:lstStyle/>
          <a:p>
            <a:pPr algn="l"/>
            <a:r>
              <a:rPr lang="en-US" sz="4400" dirty="0"/>
              <a:t>Course Summary (continued)</a:t>
            </a:r>
          </a:p>
        </p:txBody>
      </p:sp>
      <p:sp>
        <p:nvSpPr>
          <p:cNvPr id="3" name="Content Placeholder 2" descr="CMEP&#10;An M&amp;E plan based on ILAB’s specific guidance and requirements&#10;Used by grantees to guide monitoring, evaluation and reporting on progress towards achieving intended results and outcomes&#10;Composed on the key components of the M&amp;E system: results framework, PMP, indicators, evaluations, etc.  &#10;Developed at the begin of a project and updated as needed &#10;Developed in collaboration with ILAB and other key stakeholders &#10;">
            <a:extLst>
              <a:ext uri="{FF2B5EF4-FFF2-40B4-BE49-F238E27FC236}">
                <a16:creationId xmlns:a16="http://schemas.microsoft.com/office/drawing/2014/main" id="{27DCD572-3EDF-4AE1-9100-28FDABC64965}"/>
              </a:ext>
            </a:extLst>
          </p:cNvPr>
          <p:cNvSpPr>
            <a:spLocks noGrp="1"/>
          </p:cNvSpPr>
          <p:nvPr>
            <p:ph sz="quarter" idx="13"/>
          </p:nvPr>
        </p:nvSpPr>
        <p:spPr>
          <a:xfrm>
            <a:off x="411708" y="1414457"/>
            <a:ext cx="11368812" cy="4639501"/>
          </a:xfrm>
        </p:spPr>
        <p:txBody>
          <a:bodyPr>
            <a:normAutofit fontScale="92500" lnSpcReduction="20000"/>
          </a:bodyPr>
          <a:lstStyle/>
          <a:p>
            <a:pPr marL="171450" indent="-171450">
              <a:lnSpc>
                <a:spcPct val="110000"/>
              </a:lnSpc>
            </a:pPr>
            <a:r>
              <a:rPr lang="en-US" altLang="en-US" sz="3300" b="1" dirty="0"/>
              <a:t>CMEP</a:t>
            </a:r>
          </a:p>
          <a:p>
            <a:pPr marL="628650" lvl="1" indent="-171450">
              <a:lnSpc>
                <a:spcPct val="150000"/>
              </a:lnSpc>
            </a:pPr>
            <a:r>
              <a:rPr lang="en-US" altLang="en-US" sz="2800" dirty="0">
                <a:ea typeface="ＭＳ Ｐゴシック" panose="020B0600070205080204" pitchFamily="34" charset="-128"/>
              </a:rPr>
              <a:t>An M&amp;E plan based on ILAB’s specific guidance and requirements</a:t>
            </a:r>
          </a:p>
          <a:p>
            <a:pPr marL="628650" lvl="1" indent="-171450">
              <a:lnSpc>
                <a:spcPct val="150000"/>
              </a:lnSpc>
            </a:pPr>
            <a:r>
              <a:rPr lang="en-US" altLang="en-US" sz="2800" dirty="0">
                <a:ea typeface="ＭＳ Ｐゴシック" panose="020B0600070205080204" pitchFamily="34" charset="-128"/>
              </a:rPr>
              <a:t>Used by grantees to guide monitoring, evaluation and reporting on progress towards achieving intended results and outcomes</a:t>
            </a:r>
          </a:p>
          <a:p>
            <a:pPr marL="628650" lvl="1" indent="-171450">
              <a:lnSpc>
                <a:spcPct val="150000"/>
              </a:lnSpc>
            </a:pPr>
            <a:r>
              <a:rPr lang="en-US" altLang="en-US" sz="2800" dirty="0">
                <a:ea typeface="ＭＳ Ｐゴシック" panose="020B0600070205080204" pitchFamily="34" charset="-128"/>
              </a:rPr>
              <a:t>Composed on the key components of the M&amp;E system: results framework, PMP, indicators, evaluations, etc.  </a:t>
            </a:r>
          </a:p>
          <a:p>
            <a:pPr marL="628650" lvl="1" indent="-171450">
              <a:lnSpc>
                <a:spcPct val="150000"/>
              </a:lnSpc>
            </a:pPr>
            <a:r>
              <a:rPr lang="en-US" altLang="en-US" sz="2800" dirty="0">
                <a:ea typeface="ＭＳ Ｐゴシック" panose="020B0600070205080204" pitchFamily="34" charset="-128"/>
              </a:rPr>
              <a:t>Developed at the begin of a project and updated as needed </a:t>
            </a:r>
          </a:p>
          <a:p>
            <a:pPr marL="628650" lvl="1" indent="-171450">
              <a:lnSpc>
                <a:spcPct val="150000"/>
              </a:lnSpc>
            </a:pPr>
            <a:r>
              <a:rPr lang="en-US" altLang="en-US" sz="2800" dirty="0">
                <a:ea typeface="ＭＳ Ｐゴシック" panose="020B0600070205080204" pitchFamily="34" charset="-128"/>
              </a:rPr>
              <a:t>Developed in collaboration with ILAB and other key stakeholders</a:t>
            </a:r>
            <a:r>
              <a:rPr lang="en-US" altLang="en-US" dirty="0">
                <a:ea typeface="ＭＳ Ｐゴシック" panose="020B0600070205080204" pitchFamily="34" charset="-128"/>
              </a:rPr>
              <a:t> </a:t>
            </a:r>
          </a:p>
          <a:p>
            <a:pPr marL="171450" indent="-171450">
              <a:buFont typeface="Arial" panose="020B0604020202020204" pitchFamily="34" charset="0"/>
              <a:buChar char="•"/>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1910120359"/>
      </p:ext>
    </p:extLst>
  </p:cSld>
  <p:clrMapOvr>
    <a:masterClrMapping/>
  </p:clrMapOvr>
  <mc:AlternateContent xmlns:mc="http://schemas.openxmlformats.org/markup-compatibility/2006" xmlns:p14="http://schemas.microsoft.com/office/powerpoint/2010/main">
    <mc:Choice Requires="p14">
      <p:transition spd="med" p14:dur="700" advTm="60242">
        <p:fade/>
      </p:transition>
    </mc:Choice>
    <mc:Fallback xmlns="">
      <p:transition spd="med" advTm="60242">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Slide 39: Resources – RBM and CMEP">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a:t>Resources – RBM and CMEP</a:t>
            </a:r>
          </a:p>
        </p:txBody>
      </p:sp>
      <p:sp>
        <p:nvSpPr>
          <p:cNvPr id="3" name="Content Placeholder 2" descr="US DOL: Monitoring and Evaluation (M&amp;E) Resource Guide for OCFT Projects: https://www.dol.gov/sites/dolgov/files/ILAB/MandE-Resource-Guide-for-OCFT-Projects-508-Compliant-Version.pdf &#10;Includes links to templates for RF, PMP, activity mapping &#10;The World Bank, Ten Steps for a Results-Based Monitoring and Evaluation System (Jody Zall Kusek and Ray C. Rist): &#10;&#10;The United Nations Development Group, Results-Based Management Handbook: UNDG-RBM-Handbook-2012.pdf&#10;">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8707339" cy="5111756"/>
          </a:xfrm>
        </p:spPr>
        <p:txBody>
          <a:bodyPr>
            <a:normAutofit fontScale="92500"/>
          </a:bodyPr>
          <a:lstStyle/>
          <a:p>
            <a:pPr>
              <a:lnSpc>
                <a:spcPct val="100000"/>
              </a:lnSpc>
              <a:spcBef>
                <a:spcPts val="0"/>
              </a:spcBef>
              <a:spcAft>
                <a:spcPts val="1000"/>
              </a:spcAft>
            </a:pPr>
            <a:r>
              <a:rPr lang="en-US" b="1" dirty="0">
                <a:cs typeface="Times New Roman" panose="02020603050405020304" pitchFamily="18" charset="0"/>
              </a:rPr>
              <a:t>US DOL</a:t>
            </a:r>
            <a:r>
              <a:rPr lang="en-US" dirty="0">
                <a:cs typeface="Times New Roman" panose="02020603050405020304" pitchFamily="18" charset="0"/>
              </a:rPr>
              <a:t>: Monitoring and Evaluation (M&amp;E) Resource Guide for OCFT Projects: </a:t>
            </a:r>
            <a:r>
              <a:rPr lang="en-US"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dirty="0">
                <a:solidFill>
                  <a:srgbClr val="0070C0"/>
                </a:solidFill>
                <a:cs typeface="Times New Roman" panose="02020603050405020304" pitchFamily="18" charset="0"/>
              </a:rPr>
              <a:t> </a:t>
            </a:r>
          </a:p>
          <a:p>
            <a:pPr lvl="1">
              <a:lnSpc>
                <a:spcPct val="100000"/>
              </a:lnSpc>
              <a:spcBef>
                <a:spcPts val="0"/>
              </a:spcBef>
              <a:spcAft>
                <a:spcPts val="1000"/>
              </a:spcAft>
            </a:pPr>
            <a:r>
              <a:rPr lang="en-US" dirty="0">
                <a:cs typeface="Times New Roman" panose="02020603050405020304" pitchFamily="18" charset="0"/>
              </a:rPr>
              <a:t>Includes links to templates for RF, PMP, activity mapping </a:t>
            </a:r>
          </a:p>
          <a:p>
            <a:pPr>
              <a:lnSpc>
                <a:spcPct val="100000"/>
              </a:lnSpc>
              <a:spcBef>
                <a:spcPts val="0"/>
              </a:spcBef>
              <a:spcAft>
                <a:spcPts val="1000"/>
              </a:spcAft>
            </a:pPr>
            <a:r>
              <a:rPr lang="en-US" b="1" dirty="0">
                <a:effectLst/>
                <a:ea typeface="Calibri" panose="020F0502020204030204" pitchFamily="34" charset="0"/>
                <a:cs typeface="Times New Roman" panose="02020603050405020304" pitchFamily="18" charset="0"/>
              </a:rPr>
              <a:t>The</a:t>
            </a: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World Bank</a:t>
            </a:r>
            <a:r>
              <a:rPr lang="en-US" dirty="0">
                <a:effectLst/>
                <a:ea typeface="Calibri" panose="020F0502020204030204" pitchFamily="34" charset="0"/>
                <a:cs typeface="Times New Roman" panose="02020603050405020304" pitchFamily="18" charset="0"/>
              </a:rPr>
              <a:t>, Ten Steps for a Results-Base</a:t>
            </a:r>
            <a:r>
              <a:rPr lang="en-US" dirty="0">
                <a:ea typeface="Calibri" panose="020F0502020204030204" pitchFamily="34" charset="0"/>
                <a:cs typeface="Times New Roman" panose="02020603050405020304" pitchFamily="18" charset="0"/>
              </a:rPr>
              <a:t>d Monitoring and Evaluation System (Jody Zall Kusek and Ray C. Rist): </a:t>
            </a:r>
          </a:p>
          <a:p>
            <a:pPr>
              <a:lnSpc>
                <a:spcPct val="100000"/>
              </a:lnSpc>
              <a:spcBef>
                <a:spcPts val="0"/>
              </a:spcBef>
              <a:spcAft>
                <a:spcPts val="1000"/>
              </a:spcAft>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n-US" b="1" dirty="0">
                <a:effectLst/>
                <a:ea typeface="Calibri" panose="020F0502020204030204" pitchFamily="34" charset="0"/>
                <a:cs typeface="Times New Roman" panose="02020603050405020304" pitchFamily="18" charset="0"/>
              </a:rPr>
              <a:t>The United Nations Development Group</a:t>
            </a:r>
            <a:r>
              <a:rPr lang="en-US" dirty="0">
                <a:effectLst/>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R</a:t>
            </a:r>
            <a:r>
              <a:rPr lang="en-US" dirty="0">
                <a:effectLst/>
                <a:ea typeface="Calibri" panose="020F0502020204030204" pitchFamily="34" charset="0"/>
                <a:cs typeface="Times New Roman" panose="02020603050405020304" pitchFamily="18" charset="0"/>
              </a:rPr>
              <a:t>esults-Based Management Handbook: </a:t>
            </a:r>
            <a:r>
              <a:rPr lang="en-US" dirty="0">
                <a:hlinkClick r:id="rId4"/>
              </a:rPr>
              <a:t>UNDG-RBM-Handbook-2012.pdf</a:t>
            </a:r>
            <a:endParaRPr lang="en-US" dirty="0"/>
          </a:p>
          <a:p>
            <a:pPr>
              <a:lnSpc>
                <a:spcPct val="100000"/>
              </a:lnSpc>
              <a:spcBef>
                <a:spcPts val="0"/>
              </a:spcBef>
              <a:spcAft>
                <a:spcPts val="1000"/>
              </a:spcAft>
            </a:pPr>
            <a:endParaRPr lang="en-US" sz="2600" dirty="0">
              <a:effectLst/>
              <a:ea typeface="Calibri" panose="020F0502020204030204" pitchFamily="34" charset="0"/>
              <a:cs typeface="Times New Roman" panose="02020603050405020304" pitchFamily="18" charset="0"/>
            </a:endParaRPr>
          </a:p>
        </p:txBody>
      </p:sp>
      <p:pic>
        <p:nvPicPr>
          <p:cNvPr id="6" name="Picture 5" descr="Image of a cover page for M&amp;E Resource Guide ">
            <a:extLst>
              <a:ext uri="{FF2B5EF4-FFF2-40B4-BE49-F238E27FC236}">
                <a16:creationId xmlns:a16="http://schemas.microsoft.com/office/drawing/2014/main" id="{60DC57DE-4164-4225-8899-B3DF004890A6}"/>
              </a:ext>
            </a:extLst>
          </p:cNvPr>
          <p:cNvPicPr>
            <a:picLocks noChangeAspect="1"/>
          </p:cNvPicPr>
          <p:nvPr/>
        </p:nvPicPr>
        <p:blipFill>
          <a:blip r:embed="rId5"/>
          <a:stretch>
            <a:fillRect/>
          </a:stretch>
        </p:blipFill>
        <p:spPr>
          <a:xfrm>
            <a:off x="8925156" y="991536"/>
            <a:ext cx="2951797" cy="354215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advTm="42850">
        <p:fade/>
      </p:transition>
    </mc:Choice>
    <mc:Fallback xmlns="">
      <p:transition spd="med" advTm="4285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lide 4: Agenda ">
            <a:extLst>
              <a:ext uri="{FF2B5EF4-FFF2-40B4-BE49-F238E27FC236}">
                <a16:creationId xmlns:a16="http://schemas.microsoft.com/office/drawing/2014/main" id="{2AAAC7AD-1502-46C0-B47F-0DFBD9CF6960}"/>
              </a:ext>
            </a:extLst>
          </p:cNvPr>
          <p:cNvSpPr>
            <a:spLocks noGrp="1"/>
          </p:cNvSpPr>
          <p:nvPr>
            <p:ph type="ctrTitle"/>
          </p:nvPr>
        </p:nvSpPr>
        <p:spPr>
          <a:xfrm>
            <a:off x="540657" y="182046"/>
            <a:ext cx="5130795" cy="1461778"/>
          </a:xfrm>
        </p:spPr>
        <p:txBody>
          <a:bodyPr vert="horz" lIns="91440" tIns="45720" rIns="91440" bIns="45720" rtlCol="0" anchor="ctr">
            <a:normAutofit/>
          </a:bodyPr>
          <a:lstStyle/>
          <a:p>
            <a:pPr algn="l"/>
            <a:r>
              <a:rPr lang="en-US" sz="4400" dirty="0">
                <a:latin typeface="Calibri" pitchFamily="34" charset="0"/>
              </a:rPr>
              <a:t>Agenda</a:t>
            </a:r>
          </a:p>
        </p:txBody>
      </p:sp>
      <p:sp>
        <p:nvSpPr>
          <p:cNvPr id="5" name="Content Placeholder 2" descr="Purpose and benefits of results-based management (RBM)&#10;RBM steps&#10;Overview of Comprehensive Monitoring and Evaluation Plan (CMEP)&#10;">
            <a:extLst>
              <a:ext uri="{FF2B5EF4-FFF2-40B4-BE49-F238E27FC236}">
                <a16:creationId xmlns:a16="http://schemas.microsoft.com/office/drawing/2014/main" id="{70608293-DF14-4521-925C-A28F53E32FED}"/>
              </a:ext>
            </a:extLst>
          </p:cNvPr>
          <p:cNvSpPr>
            <a:spLocks noGrp="1"/>
          </p:cNvSpPr>
          <p:nvPr>
            <p:ph sz="quarter" idx="13"/>
          </p:nvPr>
        </p:nvSpPr>
        <p:spPr>
          <a:xfrm>
            <a:off x="578891" y="1722157"/>
            <a:ext cx="8173223" cy="5135843"/>
          </a:xfrm>
        </p:spPr>
        <p:txBody>
          <a:bodyPr vert="horz" lIns="91440" tIns="45720" rIns="91440" bIns="45720" numCol="1" rtlCol="0">
            <a:normAutofit/>
          </a:bodyPr>
          <a:lstStyle/>
          <a:p>
            <a:r>
              <a:rPr lang="en-US" dirty="0"/>
              <a:t>Purpose and benefits of results-based management (RBM)</a:t>
            </a:r>
          </a:p>
          <a:p>
            <a:r>
              <a:rPr lang="en-US" dirty="0"/>
              <a:t>RBM steps</a:t>
            </a:r>
          </a:p>
          <a:p>
            <a:r>
              <a:rPr lang="en-US" dirty="0"/>
              <a:t>Overview of Comprehensive Monitoring and Evaluation Plan (CMEP)</a:t>
            </a:r>
          </a:p>
          <a:p>
            <a:endParaRPr lang="en-US" dirty="0"/>
          </a:p>
          <a:p>
            <a:endParaRPr lang="en-US" dirty="0"/>
          </a:p>
          <a:p>
            <a:pPr marL="0" indent="0">
              <a:buNone/>
            </a:pPr>
            <a:endParaRPr lang="en-US" b="1" dirty="0"/>
          </a:p>
          <a:p>
            <a:pPr marL="0" indent="0">
              <a:buNone/>
            </a:pPr>
            <a:endParaRPr lang="en-US" b="1" dirty="0"/>
          </a:p>
          <a:p>
            <a:pPr marL="0" indent="0">
              <a:buNone/>
            </a:pPr>
            <a:endParaRPr lang="en-US" b="1" dirty="0"/>
          </a:p>
          <a:p>
            <a:endParaRPr lang="en-US" dirty="0"/>
          </a:p>
          <a:p>
            <a:pPr marL="0"/>
            <a:endParaRPr lang="en-US" dirty="0"/>
          </a:p>
        </p:txBody>
      </p:sp>
      <p:pic>
        <p:nvPicPr>
          <p:cNvPr id="9" name="Graphic 8" descr="Check List graphic ">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0834" y="1804529"/>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advTm="22974">
        <p:fade/>
      </p:transition>
    </mc:Choice>
    <mc:Fallback xmlns="">
      <p:transition spd="med" advTm="22974">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F1D46B-7090-4297-989E-93AEB9B67F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4" name="Title 3" descr="Thank you ">
            <a:extLst>
              <a:ext uri="{FF2B5EF4-FFF2-40B4-BE49-F238E27FC236}">
                <a16:creationId xmlns:a16="http://schemas.microsoft.com/office/drawing/2014/main" id="{F869EF2C-2DE0-4B25-8521-BC9A0F34AF68}"/>
              </a:ext>
            </a:extLst>
          </p:cNvPr>
          <p:cNvSpPr>
            <a:spLocks noGrp="1"/>
          </p:cNvSpPr>
          <p:nvPr>
            <p:ph type="ctrTitle"/>
          </p:nvPr>
        </p:nvSpPr>
        <p:spPr>
          <a:xfrm>
            <a:off x="807273" y="2467825"/>
            <a:ext cx="10577453" cy="961175"/>
          </a:xfrm>
        </p:spPr>
        <p:txBody>
          <a:bodyPr/>
          <a:lstStyle/>
          <a:p>
            <a:r>
              <a:rPr lang="en-US" dirty="0"/>
              <a:t>THANK YOU</a:t>
            </a:r>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Slide 5: Introduction to Results-Based Management (RBM)&#10;Photo at left: a cross-section of a globe&#10;Photo at right: a child carries a bag of tree limbs"/>
          <p:cNvSpPr>
            <a:spLocks noGrp="1"/>
          </p:cNvSpPr>
          <p:nvPr>
            <p:ph type="title"/>
          </p:nvPr>
        </p:nvSpPr>
        <p:spPr>
          <a:xfrm>
            <a:off x="1969333" y="2944215"/>
            <a:ext cx="6047995" cy="1362075"/>
          </a:xfrm>
        </p:spPr>
        <p:txBody>
          <a:bodyPr>
            <a:normAutofit/>
          </a:bodyPr>
          <a:lstStyle/>
          <a:p>
            <a:r>
              <a:rPr lang="en-US" dirty="0"/>
              <a:t>Introduction to Results Based Management (RBM)</a:t>
            </a:r>
          </a:p>
        </p:txBody>
      </p:sp>
      <p:sp>
        <p:nvSpPr>
          <p:cNvPr id="12" name="Slide Number Placeholder 25"/>
          <p:cNvSpPr>
            <a:spLocks noGrp="1"/>
          </p:cNvSpPr>
          <p:nvPr>
            <p:ph type="sldNum" sz="quarter" idx="12"/>
          </p:nvPr>
        </p:nvSpPr>
        <p:spPr>
          <a:xfrm>
            <a:off x="9856846"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5</a:t>
            </a:fld>
            <a:endParaRPr lang="en-US" altLang="en-US" sz="1200" dirty="0">
              <a:solidFill>
                <a:srgbClr val="000099"/>
              </a:solidFill>
            </a:endParaRPr>
          </a:p>
        </p:txBody>
      </p:sp>
    </p:spTree>
    <p:extLst>
      <p:ext uri="{BB962C8B-B14F-4D97-AF65-F5344CB8AC3E}">
        <p14:creationId xmlns:p14="http://schemas.microsoft.com/office/powerpoint/2010/main" val="2957626657"/>
      </p:ext>
    </p:extLst>
  </p:cSld>
  <p:clrMapOvr>
    <a:masterClrMapping/>
  </p:clrMapOvr>
  <mc:AlternateContent xmlns:mc="http://schemas.openxmlformats.org/markup-compatibility/2006" xmlns:p14="http://schemas.microsoft.com/office/powerpoint/2010/main">
    <mc:Choice Requires="p14">
      <p:transition spd="med" p14:dur="700" advTm="4771">
        <p:fade/>
      </p:transition>
    </mc:Choice>
    <mc:Fallback xmlns="">
      <p:transition spd="med" advTm="477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437B8C3-FB00-4CD4-886B-868620B5C3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descr="Slide 6: What is Results Based Management? ">
            <a:extLst>
              <a:ext uri="{FF2B5EF4-FFF2-40B4-BE49-F238E27FC236}">
                <a16:creationId xmlns:a16="http://schemas.microsoft.com/office/drawing/2014/main" id="{511C2555-EF56-4B07-8AB3-1A497F0B0FAB}"/>
              </a:ext>
            </a:extLst>
          </p:cNvPr>
          <p:cNvSpPr>
            <a:spLocks noGrp="1"/>
          </p:cNvSpPr>
          <p:nvPr>
            <p:ph type="title"/>
          </p:nvPr>
        </p:nvSpPr>
        <p:spPr>
          <a:xfrm>
            <a:off x="415977" y="336048"/>
            <a:ext cx="9371949" cy="1183566"/>
          </a:xfrm>
        </p:spPr>
        <p:txBody>
          <a:bodyPr/>
          <a:lstStyle/>
          <a:p>
            <a:r>
              <a:rPr lang="en-US" dirty="0"/>
              <a:t>What is Results Based Management? </a:t>
            </a:r>
          </a:p>
        </p:txBody>
      </p:sp>
      <p:sp>
        <p:nvSpPr>
          <p:cNvPr id="4" name="Text Placeholder 3" descr="Management approach that focuses on results and not just activities&#10;Provides a process and tools for monitoring and managing the implementation of a project strategy &#10;Theory of change (e.g., results framework, narrative) &#10;Indicators &#10;Performance monitoring plan (PMP)&#10;Provides evidence for decision making (e.g., data) &#10;">
            <a:extLst>
              <a:ext uri="{FF2B5EF4-FFF2-40B4-BE49-F238E27FC236}">
                <a16:creationId xmlns:a16="http://schemas.microsoft.com/office/drawing/2014/main" id="{88120872-60F7-4060-AEFA-88D9B2958332}"/>
              </a:ext>
              <a:ext uri="{C183D7F6-B498-43B3-948B-1728B52AA6E4}">
                <adec:decorative xmlns:adec="http://schemas.microsoft.com/office/drawing/2017/decorative" val="0"/>
              </a:ext>
            </a:extLst>
          </p:cNvPr>
          <p:cNvSpPr>
            <a:spLocks noGrp="1"/>
          </p:cNvSpPr>
          <p:nvPr>
            <p:ph type="body" sz="quarter" idx="13"/>
          </p:nvPr>
        </p:nvSpPr>
        <p:spPr>
          <a:xfrm>
            <a:off x="646697" y="1595187"/>
            <a:ext cx="10493375" cy="3779838"/>
          </a:xfrm>
        </p:spPr>
        <p:txBody>
          <a:bodyPr/>
          <a:lstStyle/>
          <a:p>
            <a:r>
              <a:rPr lang="en-US" dirty="0"/>
              <a:t>Management approach that focuses on results and not just activities</a:t>
            </a:r>
          </a:p>
          <a:p>
            <a:r>
              <a:rPr lang="en-US" dirty="0"/>
              <a:t>Provides a process and tools for monitoring and managing the implementation of a project strategy </a:t>
            </a:r>
          </a:p>
          <a:p>
            <a:pPr lvl="1">
              <a:buFont typeface="Calibri" panose="020F0502020204030204" pitchFamily="34" charset="0"/>
              <a:buChar char="⁻"/>
            </a:pPr>
            <a:r>
              <a:rPr lang="en-US" sz="2800" dirty="0"/>
              <a:t>Theory of change (e.g., results framework, narrative) </a:t>
            </a:r>
          </a:p>
          <a:p>
            <a:pPr lvl="1">
              <a:buFont typeface="Calibri" panose="020F0502020204030204" pitchFamily="34" charset="0"/>
              <a:buChar char="⁻"/>
            </a:pPr>
            <a:r>
              <a:rPr lang="en-US" sz="2800" dirty="0"/>
              <a:t>Indicators </a:t>
            </a:r>
          </a:p>
          <a:p>
            <a:pPr lvl="1">
              <a:buFont typeface="Calibri" panose="020F0502020204030204" pitchFamily="34" charset="0"/>
              <a:buChar char="⁻"/>
            </a:pPr>
            <a:r>
              <a:rPr lang="en-US" sz="2800" dirty="0"/>
              <a:t>Performance monitoring plan (PMP)</a:t>
            </a:r>
          </a:p>
          <a:p>
            <a:r>
              <a:rPr lang="en-US" dirty="0"/>
              <a:t>Provides evidence for decision making (e.g., data) </a:t>
            </a:r>
          </a:p>
          <a:p>
            <a:pPr lvl="1"/>
            <a:endParaRPr lang="en-US" dirty="0"/>
          </a:p>
        </p:txBody>
      </p:sp>
    </p:spTree>
    <p:custDataLst>
      <p:tags r:id="rId1"/>
    </p:custDataLst>
    <p:extLst>
      <p:ext uri="{BB962C8B-B14F-4D97-AF65-F5344CB8AC3E}">
        <p14:creationId xmlns:p14="http://schemas.microsoft.com/office/powerpoint/2010/main" val="2417287328"/>
      </p:ext>
    </p:extLst>
  </p:cSld>
  <p:clrMapOvr>
    <a:masterClrMapping/>
  </p:clrMapOvr>
  <mc:AlternateContent xmlns:mc="http://schemas.openxmlformats.org/markup-compatibility/2006" xmlns:p14="http://schemas.microsoft.com/office/powerpoint/2010/main">
    <mc:Choice Requires="p14">
      <p:transition spd="med" p14:dur="700" advTm="43338">
        <p:fade/>
      </p:transition>
    </mc:Choice>
    <mc:Fallback xmlns="">
      <p:transition spd="med" advTm="43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ults Based Management Benefits ">
            <a:extLst>
              <a:ext uri="{FF2B5EF4-FFF2-40B4-BE49-F238E27FC236}">
                <a16:creationId xmlns:a16="http://schemas.microsoft.com/office/drawing/2014/main" id="{B95369E6-4A8A-4723-8F2C-4F70D1CC2BF2}"/>
              </a:ext>
            </a:extLst>
          </p:cNvPr>
          <p:cNvSpPr>
            <a:spLocks noGrp="1"/>
          </p:cNvSpPr>
          <p:nvPr>
            <p:ph type="title"/>
          </p:nvPr>
        </p:nvSpPr>
        <p:spPr>
          <a:xfrm>
            <a:off x="469231" y="220746"/>
            <a:ext cx="10515600" cy="1325563"/>
          </a:xfrm>
        </p:spPr>
        <p:txBody>
          <a:bodyPr/>
          <a:lstStyle/>
          <a:p>
            <a:r>
              <a:rPr lang="en-US" dirty="0"/>
              <a:t>Results Based Management Benefits </a:t>
            </a:r>
          </a:p>
        </p:txBody>
      </p:sp>
      <p:sp>
        <p:nvSpPr>
          <p:cNvPr id="3" name="Footer Placeholder 2">
            <a:extLst>
              <a:ext uri="{FF2B5EF4-FFF2-40B4-BE49-F238E27FC236}">
                <a16:creationId xmlns:a16="http://schemas.microsoft.com/office/drawing/2014/main" id="{4BF9AF63-E1AE-4712-8D40-AE0CABA664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5" name="TextBox 4" descr="Planning process&#10;Building consensus and ownership&#10;Communication with stakeholders&#10;Management and reporting&#10;">
            <a:extLst>
              <a:ext uri="{FF2B5EF4-FFF2-40B4-BE49-F238E27FC236}">
                <a16:creationId xmlns:a16="http://schemas.microsoft.com/office/drawing/2014/main" id="{930007E7-6B40-487E-AD19-5493AC378503}"/>
              </a:ext>
            </a:extLst>
          </p:cNvPr>
          <p:cNvSpPr txBox="1"/>
          <p:nvPr/>
        </p:nvSpPr>
        <p:spPr>
          <a:xfrm>
            <a:off x="852236" y="1487697"/>
            <a:ext cx="10838622" cy="2591479"/>
          </a:xfrm>
          <a:prstGeom prst="rect">
            <a:avLst/>
          </a:prstGeom>
          <a:noFill/>
        </p:spPr>
        <p:txBody>
          <a:bodyPr wrap="square">
            <a:spAutoFit/>
          </a:bodyPr>
          <a:lstStyle/>
          <a:p>
            <a:pPr marL="461963" indent="-461963">
              <a:spcBef>
                <a:spcPct val="20000"/>
              </a:spcBef>
              <a:buSzPct val="80000"/>
              <a:buFont typeface="Wingdings" pitchFamily="2" charset="2"/>
              <a:buChar char="ü"/>
              <a:defRPr/>
            </a:pPr>
            <a:r>
              <a:rPr lang="en-US" sz="2800" dirty="0">
                <a:cs typeface="Arial" pitchFamily="34" charset="0"/>
              </a:rPr>
              <a:t>Planning process</a:t>
            </a:r>
          </a:p>
          <a:p>
            <a:pPr marL="461963" indent="-461963">
              <a:spcBef>
                <a:spcPct val="20000"/>
              </a:spcBef>
              <a:buSzPct val="80000"/>
              <a:buFont typeface="Wingdings" pitchFamily="2" charset="2"/>
              <a:buChar char="ü"/>
              <a:defRPr/>
            </a:pPr>
            <a:r>
              <a:rPr lang="en-US" sz="2800" dirty="0">
                <a:cs typeface="Arial" pitchFamily="34" charset="0"/>
              </a:rPr>
              <a:t>Building consensus and ownership</a:t>
            </a:r>
          </a:p>
          <a:p>
            <a:pPr marL="461963" indent="-461963">
              <a:spcBef>
                <a:spcPct val="20000"/>
              </a:spcBef>
              <a:buSzPct val="80000"/>
              <a:buFont typeface="Wingdings" pitchFamily="2" charset="2"/>
              <a:buChar char="ü"/>
              <a:defRPr/>
            </a:pPr>
            <a:r>
              <a:rPr lang="en-US" sz="2800" dirty="0">
                <a:cs typeface="Arial" pitchFamily="34" charset="0"/>
              </a:rPr>
              <a:t>Communication with stakeholders</a:t>
            </a:r>
          </a:p>
          <a:p>
            <a:pPr marL="461963" indent="-461963">
              <a:spcBef>
                <a:spcPct val="20000"/>
              </a:spcBef>
              <a:buSzPct val="80000"/>
              <a:buFont typeface="Wingdings" pitchFamily="2" charset="2"/>
              <a:buChar char="ü"/>
              <a:defRPr/>
            </a:pPr>
            <a:r>
              <a:rPr lang="en-US" sz="2800" dirty="0">
                <a:cs typeface="Arial" pitchFamily="34" charset="0"/>
              </a:rPr>
              <a:t>Management and reporting</a:t>
            </a:r>
          </a:p>
          <a:p>
            <a:pPr>
              <a:spcBef>
                <a:spcPct val="20000"/>
              </a:spcBef>
              <a:buSzPct val="80000"/>
              <a:defRPr/>
            </a:pPr>
            <a:endParaRPr lang="en-US" sz="2800" dirty="0">
              <a:cs typeface="Arial" pitchFamily="34" charset="0"/>
            </a:endParaRPr>
          </a:p>
        </p:txBody>
      </p:sp>
    </p:spTree>
    <p:extLst>
      <p:ext uri="{BB962C8B-B14F-4D97-AF65-F5344CB8AC3E}">
        <p14:creationId xmlns:p14="http://schemas.microsoft.com/office/powerpoint/2010/main" val="2479402619"/>
      </p:ext>
    </p:extLst>
  </p:cSld>
  <p:clrMapOvr>
    <a:masterClrMapping/>
  </p:clrMapOvr>
  <mc:AlternateContent xmlns:mc="http://schemas.openxmlformats.org/markup-compatibility/2006" xmlns:p14="http://schemas.microsoft.com/office/powerpoint/2010/main">
    <mc:Choice Requires="p14">
      <p:transition spd="slow" p14:dur="2000" advTm="22923"/>
    </mc:Choice>
    <mc:Fallback xmlns="">
      <p:transition spd="slow" advTm="229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ocus on Results Facilitates Better Planning">
            <a:extLst>
              <a:ext uri="{FF2B5EF4-FFF2-40B4-BE49-F238E27FC236}">
                <a16:creationId xmlns:a16="http://schemas.microsoft.com/office/drawing/2014/main" id="{B95369E6-4A8A-4723-8F2C-4F70D1CC2BF2}"/>
              </a:ext>
            </a:extLst>
          </p:cNvPr>
          <p:cNvSpPr>
            <a:spLocks noGrp="1"/>
          </p:cNvSpPr>
          <p:nvPr>
            <p:ph type="title"/>
          </p:nvPr>
        </p:nvSpPr>
        <p:spPr>
          <a:xfrm>
            <a:off x="652111" y="0"/>
            <a:ext cx="10515600" cy="1325563"/>
          </a:xfrm>
        </p:spPr>
        <p:txBody>
          <a:bodyPr/>
          <a:lstStyle/>
          <a:p>
            <a:r>
              <a:rPr lang="en-US" dirty="0"/>
              <a:t>A Focus on Results Facilitates Better Planning</a:t>
            </a:r>
          </a:p>
        </p:txBody>
      </p:sp>
      <p:sp>
        <p:nvSpPr>
          <p:cNvPr id="55" name="Rectangle 18" descr="Graphic: &#10;Results Framework &#10;Box at top: Project Objective ">
            <a:extLst>
              <a:ext uri="{FF2B5EF4-FFF2-40B4-BE49-F238E27FC236}">
                <a16:creationId xmlns:a16="http://schemas.microsoft.com/office/drawing/2014/main" id="{F132CAE0-A457-48AE-86E6-9FDA0A1B3124}"/>
              </a:ext>
            </a:extLst>
          </p:cNvPr>
          <p:cNvSpPr>
            <a:spLocks noChangeArrowheads="1"/>
          </p:cNvSpPr>
          <p:nvPr/>
        </p:nvSpPr>
        <p:spPr bwMode="auto">
          <a:xfrm>
            <a:off x="3164749" y="1781513"/>
            <a:ext cx="1355725"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800" dirty="0">
                <a:solidFill>
                  <a:schemeClr val="bg1"/>
                </a:solidFill>
                <a:latin typeface="Times New Roman" pitchFamily="18" charset="0"/>
              </a:rPr>
              <a:t>Project </a:t>
            </a:r>
          </a:p>
          <a:p>
            <a:pPr algn="ctr" eaLnBrk="1" hangingPunct="1">
              <a:spcBef>
                <a:spcPts val="0"/>
              </a:spcBef>
              <a:buFontTx/>
              <a:buNone/>
            </a:pPr>
            <a:r>
              <a:rPr lang="en-US" altLang="en-US" sz="1800" dirty="0">
                <a:solidFill>
                  <a:schemeClr val="bg1"/>
                </a:solidFill>
                <a:latin typeface="Times New Roman" pitchFamily="18" charset="0"/>
              </a:rPr>
              <a:t>Objective</a:t>
            </a:r>
          </a:p>
        </p:txBody>
      </p:sp>
      <p:sp>
        <p:nvSpPr>
          <p:cNvPr id="42" name="Rectangle 5" descr="Box: Result 1 ">
            <a:extLst>
              <a:ext uri="{FF2B5EF4-FFF2-40B4-BE49-F238E27FC236}">
                <a16:creationId xmlns:a16="http://schemas.microsoft.com/office/drawing/2014/main" id="{3507A70F-5779-418E-B18F-C11232B99661}"/>
              </a:ext>
            </a:extLst>
          </p:cNvPr>
          <p:cNvSpPr>
            <a:spLocks noChangeArrowheads="1"/>
          </p:cNvSpPr>
          <p:nvPr/>
        </p:nvSpPr>
        <p:spPr bwMode="auto">
          <a:xfrm>
            <a:off x="2009047" y="2974777"/>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bg1"/>
                </a:solidFill>
                <a:latin typeface="Times New Roman" pitchFamily="18" charset="0"/>
              </a:rPr>
              <a:t>Result 1 </a:t>
            </a:r>
          </a:p>
        </p:txBody>
      </p:sp>
      <p:sp>
        <p:nvSpPr>
          <p:cNvPr id="41" name="Rectangle 4" descr="Box: Result 2 ">
            <a:extLst>
              <a:ext uri="{FF2B5EF4-FFF2-40B4-BE49-F238E27FC236}">
                <a16:creationId xmlns:a16="http://schemas.microsoft.com/office/drawing/2014/main" id="{D853D452-9B6C-460F-9B9F-1513896440F7}"/>
              </a:ext>
            </a:extLst>
          </p:cNvPr>
          <p:cNvSpPr>
            <a:spLocks noChangeArrowheads="1"/>
          </p:cNvSpPr>
          <p:nvPr/>
        </p:nvSpPr>
        <p:spPr bwMode="auto">
          <a:xfrm>
            <a:off x="4734561" y="2974777"/>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bg1"/>
                </a:solidFill>
                <a:latin typeface="Times New Roman" pitchFamily="18" charset="0"/>
              </a:rPr>
              <a:t>Result 2</a:t>
            </a:r>
          </a:p>
        </p:txBody>
      </p:sp>
      <p:sp>
        <p:nvSpPr>
          <p:cNvPr id="51" name="Rectangle 14" descr="Box: Result 1.1 ">
            <a:extLst>
              <a:ext uri="{FF2B5EF4-FFF2-40B4-BE49-F238E27FC236}">
                <a16:creationId xmlns:a16="http://schemas.microsoft.com/office/drawing/2014/main" id="{DBA3BD37-4BD3-4B91-81C9-4802E8F6B281}"/>
              </a:ext>
            </a:extLst>
          </p:cNvPr>
          <p:cNvSpPr>
            <a:spLocks noChangeArrowheads="1"/>
          </p:cNvSpPr>
          <p:nvPr/>
        </p:nvSpPr>
        <p:spPr bwMode="auto">
          <a:xfrm>
            <a:off x="1334136" y="3952677"/>
            <a:ext cx="962023"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600" dirty="0">
                <a:solidFill>
                  <a:schemeClr val="bg1"/>
                </a:solidFill>
                <a:latin typeface="Times New Roman" pitchFamily="18" charset="0"/>
              </a:rPr>
              <a:t>Result </a:t>
            </a:r>
          </a:p>
          <a:p>
            <a:pPr algn="ctr" eaLnBrk="1" hangingPunct="1">
              <a:spcBef>
                <a:spcPts val="0"/>
              </a:spcBef>
              <a:buFontTx/>
              <a:buNone/>
            </a:pPr>
            <a:r>
              <a:rPr lang="en-US" altLang="en-US" sz="1600" dirty="0">
                <a:solidFill>
                  <a:schemeClr val="bg1"/>
                </a:solidFill>
                <a:latin typeface="Times New Roman" pitchFamily="18" charset="0"/>
              </a:rPr>
              <a:t>1.1</a:t>
            </a:r>
          </a:p>
        </p:txBody>
      </p:sp>
      <p:sp>
        <p:nvSpPr>
          <p:cNvPr id="53" name="Rectangle 16" descr="Box: Result 1.2">
            <a:extLst>
              <a:ext uri="{FF2B5EF4-FFF2-40B4-BE49-F238E27FC236}">
                <a16:creationId xmlns:a16="http://schemas.microsoft.com/office/drawing/2014/main" id="{39556075-FCC2-48E9-9CAA-EA0DB3649C3F}"/>
              </a:ext>
            </a:extLst>
          </p:cNvPr>
          <p:cNvSpPr>
            <a:spLocks noChangeArrowheads="1"/>
          </p:cNvSpPr>
          <p:nvPr/>
        </p:nvSpPr>
        <p:spPr bwMode="auto">
          <a:xfrm>
            <a:off x="2737485" y="3965377"/>
            <a:ext cx="9048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600" dirty="0">
                <a:solidFill>
                  <a:schemeClr val="bg1"/>
                </a:solidFill>
                <a:latin typeface="Times New Roman" pitchFamily="18" charset="0"/>
              </a:rPr>
              <a:t>Result </a:t>
            </a:r>
          </a:p>
          <a:p>
            <a:pPr algn="ctr" eaLnBrk="1" hangingPunct="1">
              <a:spcBef>
                <a:spcPts val="0"/>
              </a:spcBef>
              <a:buFontTx/>
              <a:buNone/>
            </a:pPr>
            <a:r>
              <a:rPr lang="en-US" altLang="en-US" sz="1600" dirty="0">
                <a:solidFill>
                  <a:schemeClr val="bg1"/>
                </a:solidFill>
                <a:latin typeface="Times New Roman" pitchFamily="18" charset="0"/>
              </a:rPr>
              <a:t>1.2</a:t>
            </a:r>
          </a:p>
        </p:txBody>
      </p:sp>
      <p:sp>
        <p:nvSpPr>
          <p:cNvPr id="59" name="Rectangle 22" descr="Box: Result 2.1 ">
            <a:extLst>
              <a:ext uri="{FF2B5EF4-FFF2-40B4-BE49-F238E27FC236}">
                <a16:creationId xmlns:a16="http://schemas.microsoft.com/office/drawing/2014/main" id="{24E556AB-B3CE-48FD-8560-6B871B4C2871}"/>
              </a:ext>
            </a:extLst>
          </p:cNvPr>
          <p:cNvSpPr>
            <a:spLocks noChangeArrowheads="1"/>
          </p:cNvSpPr>
          <p:nvPr/>
        </p:nvSpPr>
        <p:spPr bwMode="auto">
          <a:xfrm>
            <a:off x="4083686" y="3978077"/>
            <a:ext cx="89217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600" dirty="0">
                <a:solidFill>
                  <a:schemeClr val="bg1"/>
                </a:solidFill>
                <a:latin typeface="Times New Roman" pitchFamily="18" charset="0"/>
              </a:rPr>
              <a:t>Result </a:t>
            </a:r>
          </a:p>
          <a:p>
            <a:pPr algn="ctr" eaLnBrk="1" hangingPunct="1">
              <a:spcBef>
                <a:spcPts val="0"/>
              </a:spcBef>
              <a:buFontTx/>
              <a:buNone/>
            </a:pPr>
            <a:r>
              <a:rPr lang="en-US" altLang="en-US" sz="1600" dirty="0">
                <a:solidFill>
                  <a:schemeClr val="bg1"/>
                </a:solidFill>
                <a:latin typeface="Times New Roman" pitchFamily="18" charset="0"/>
              </a:rPr>
              <a:t>2.1</a:t>
            </a:r>
          </a:p>
        </p:txBody>
      </p:sp>
      <p:sp>
        <p:nvSpPr>
          <p:cNvPr id="57" name="Rectangle 20" descr="Box: Result 2.2 ">
            <a:extLst>
              <a:ext uri="{FF2B5EF4-FFF2-40B4-BE49-F238E27FC236}">
                <a16:creationId xmlns:a16="http://schemas.microsoft.com/office/drawing/2014/main" id="{A7E9E020-7BA6-4FFF-8682-4638EF2E09CE}"/>
              </a:ext>
            </a:extLst>
          </p:cNvPr>
          <p:cNvSpPr>
            <a:spLocks noChangeArrowheads="1"/>
          </p:cNvSpPr>
          <p:nvPr/>
        </p:nvSpPr>
        <p:spPr bwMode="auto">
          <a:xfrm>
            <a:off x="5379085" y="3952677"/>
            <a:ext cx="9302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600" dirty="0">
                <a:solidFill>
                  <a:schemeClr val="bg1"/>
                </a:solidFill>
                <a:latin typeface="Times New Roman" pitchFamily="18" charset="0"/>
              </a:rPr>
              <a:t>Result </a:t>
            </a:r>
          </a:p>
          <a:p>
            <a:pPr algn="ctr" eaLnBrk="1" hangingPunct="1">
              <a:spcBef>
                <a:spcPts val="0"/>
              </a:spcBef>
              <a:buFontTx/>
              <a:buNone/>
            </a:pPr>
            <a:r>
              <a:rPr lang="en-US" altLang="en-US" sz="1600" dirty="0">
                <a:solidFill>
                  <a:schemeClr val="bg1"/>
                </a:solidFill>
                <a:latin typeface="Times New Roman" pitchFamily="18" charset="0"/>
              </a:rPr>
              <a:t>2.2</a:t>
            </a:r>
          </a:p>
        </p:txBody>
      </p:sp>
      <p:sp>
        <p:nvSpPr>
          <p:cNvPr id="61" name="Text Box 24" descr="Activity 1&#10;Activity 2 ">
            <a:extLst>
              <a:ext uri="{FF2B5EF4-FFF2-40B4-BE49-F238E27FC236}">
                <a16:creationId xmlns:a16="http://schemas.microsoft.com/office/drawing/2014/main" id="{AB3A424E-29F1-4675-AB02-8AA7334E4F2B}"/>
              </a:ext>
            </a:extLst>
          </p:cNvPr>
          <p:cNvSpPr txBox="1">
            <a:spLocks noChangeArrowheads="1"/>
          </p:cNvSpPr>
          <p:nvPr/>
        </p:nvSpPr>
        <p:spPr bwMode="auto">
          <a:xfrm>
            <a:off x="1327785" y="4814690"/>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1</a:t>
            </a:r>
          </a:p>
          <a:p>
            <a:pPr>
              <a:spcBef>
                <a:spcPct val="0"/>
              </a:spcBef>
              <a:buFontTx/>
              <a:buNone/>
            </a:pPr>
            <a:r>
              <a:rPr lang="en-US" altLang="en-US" sz="1800" dirty="0">
                <a:solidFill>
                  <a:schemeClr val="tx1"/>
                </a:solidFill>
                <a:latin typeface="Arial" pitchFamily="34" charset="0"/>
              </a:rPr>
              <a:t>Activity 2</a:t>
            </a:r>
          </a:p>
        </p:txBody>
      </p:sp>
      <p:sp>
        <p:nvSpPr>
          <p:cNvPr id="62" name="Text Box 25" descr="Activity 3 ">
            <a:extLst>
              <a:ext uri="{FF2B5EF4-FFF2-40B4-BE49-F238E27FC236}">
                <a16:creationId xmlns:a16="http://schemas.microsoft.com/office/drawing/2014/main" id="{34B037D2-A9A3-485E-B0E9-03533DD78A37}"/>
              </a:ext>
            </a:extLst>
          </p:cNvPr>
          <p:cNvSpPr txBox="1">
            <a:spLocks noChangeArrowheads="1"/>
          </p:cNvSpPr>
          <p:nvPr/>
        </p:nvSpPr>
        <p:spPr bwMode="auto">
          <a:xfrm>
            <a:off x="2737485" y="4801990"/>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3</a:t>
            </a:r>
          </a:p>
          <a:p>
            <a:pPr>
              <a:spcBef>
                <a:spcPct val="0"/>
              </a:spcBef>
              <a:buFontTx/>
              <a:buNone/>
            </a:pPr>
            <a:endParaRPr lang="en-US" altLang="en-US" sz="1800" dirty="0">
              <a:solidFill>
                <a:schemeClr val="tx1"/>
              </a:solidFill>
              <a:latin typeface="Arial" pitchFamily="34" charset="0"/>
            </a:endParaRPr>
          </a:p>
        </p:txBody>
      </p:sp>
      <p:sp>
        <p:nvSpPr>
          <p:cNvPr id="63" name="Text Box 26" descr="Activity 4 &#10;Activity 5 ">
            <a:extLst>
              <a:ext uri="{FF2B5EF4-FFF2-40B4-BE49-F238E27FC236}">
                <a16:creationId xmlns:a16="http://schemas.microsoft.com/office/drawing/2014/main" id="{10E3F48A-3771-429B-A9A6-F178C1563055}"/>
              </a:ext>
            </a:extLst>
          </p:cNvPr>
          <p:cNvSpPr txBox="1">
            <a:spLocks noChangeArrowheads="1"/>
          </p:cNvSpPr>
          <p:nvPr/>
        </p:nvSpPr>
        <p:spPr bwMode="auto">
          <a:xfrm>
            <a:off x="4058285" y="4787702"/>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4</a:t>
            </a:r>
          </a:p>
          <a:p>
            <a:pPr>
              <a:spcBef>
                <a:spcPct val="0"/>
              </a:spcBef>
              <a:buFontTx/>
              <a:buNone/>
            </a:pPr>
            <a:r>
              <a:rPr lang="en-US" altLang="en-US" sz="1800" dirty="0">
                <a:solidFill>
                  <a:schemeClr val="tx1"/>
                </a:solidFill>
                <a:latin typeface="Arial" pitchFamily="34" charset="0"/>
              </a:rPr>
              <a:t>Activity 5</a:t>
            </a:r>
          </a:p>
        </p:txBody>
      </p:sp>
      <p:sp>
        <p:nvSpPr>
          <p:cNvPr id="64" name="Text Box 27" descr="Activity 6 &#10;Activity 7 ">
            <a:extLst>
              <a:ext uri="{FF2B5EF4-FFF2-40B4-BE49-F238E27FC236}">
                <a16:creationId xmlns:a16="http://schemas.microsoft.com/office/drawing/2014/main" id="{B3F3DE2A-D195-40DC-9FA3-64C04CD9D8BA}"/>
              </a:ext>
            </a:extLst>
          </p:cNvPr>
          <p:cNvSpPr txBox="1">
            <a:spLocks noChangeArrowheads="1"/>
          </p:cNvSpPr>
          <p:nvPr/>
        </p:nvSpPr>
        <p:spPr bwMode="auto">
          <a:xfrm>
            <a:off x="5379085" y="4749602"/>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6</a:t>
            </a:r>
          </a:p>
          <a:p>
            <a:pPr>
              <a:spcBef>
                <a:spcPct val="0"/>
              </a:spcBef>
              <a:buFontTx/>
              <a:buNone/>
            </a:pPr>
            <a:r>
              <a:rPr lang="en-US" altLang="en-US" sz="1800" dirty="0">
                <a:solidFill>
                  <a:schemeClr val="tx1"/>
                </a:solidFill>
                <a:latin typeface="Arial" pitchFamily="34" charset="0"/>
              </a:rPr>
              <a:t>Activity 7</a:t>
            </a:r>
          </a:p>
        </p:txBody>
      </p:sp>
      <p:sp>
        <p:nvSpPr>
          <p:cNvPr id="65" name="Text Box 28" descr="Activity 8">
            <a:extLst>
              <a:ext uri="{FF2B5EF4-FFF2-40B4-BE49-F238E27FC236}">
                <a16:creationId xmlns:a16="http://schemas.microsoft.com/office/drawing/2014/main" id="{5A8A2850-3613-4220-91BC-2C0532AB7820}"/>
              </a:ext>
            </a:extLst>
          </p:cNvPr>
          <p:cNvSpPr txBox="1">
            <a:spLocks noChangeArrowheads="1"/>
          </p:cNvSpPr>
          <p:nvPr/>
        </p:nvSpPr>
        <p:spPr bwMode="auto">
          <a:xfrm>
            <a:off x="7654925" y="4900542"/>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8</a:t>
            </a:r>
          </a:p>
          <a:p>
            <a:pPr>
              <a:spcBef>
                <a:spcPct val="0"/>
              </a:spcBef>
              <a:buFontTx/>
              <a:buNone/>
            </a:pPr>
            <a:endParaRPr lang="en-US" altLang="en-US" sz="1800" dirty="0">
              <a:solidFill>
                <a:schemeClr val="tx1"/>
              </a:solidFill>
              <a:latin typeface="Arial" pitchFamily="34" charset="0"/>
            </a:endParaRPr>
          </a:p>
        </p:txBody>
      </p:sp>
      <p:sp>
        <p:nvSpPr>
          <p:cNvPr id="66" name="Text Box 29" descr="Activity 9 ">
            <a:extLst>
              <a:ext uri="{FF2B5EF4-FFF2-40B4-BE49-F238E27FC236}">
                <a16:creationId xmlns:a16="http://schemas.microsoft.com/office/drawing/2014/main" id="{AAEEE41B-BAD0-4EDD-9CEF-58D87CB96CDE}"/>
              </a:ext>
            </a:extLst>
          </p:cNvPr>
          <p:cNvSpPr txBox="1">
            <a:spLocks noChangeArrowheads="1"/>
          </p:cNvSpPr>
          <p:nvPr/>
        </p:nvSpPr>
        <p:spPr bwMode="auto">
          <a:xfrm>
            <a:off x="9026525" y="4900542"/>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a:solidFill>
                  <a:schemeClr val="tx1"/>
                </a:solidFill>
                <a:latin typeface="Arial" pitchFamily="34" charset="0"/>
              </a:rPr>
              <a:t>Activity 9</a:t>
            </a:r>
          </a:p>
          <a:p>
            <a:pPr>
              <a:spcBef>
                <a:spcPct val="0"/>
              </a:spcBef>
              <a:buFontTx/>
              <a:buNone/>
            </a:pPr>
            <a:endParaRPr lang="en-US" altLang="en-US" sz="1800" dirty="0">
              <a:solidFill>
                <a:schemeClr val="tx1"/>
              </a:solidFill>
              <a:latin typeface="Arial" pitchFamily="34" charset="0"/>
            </a:endParaRPr>
          </a:p>
        </p:txBody>
      </p:sp>
      <p:sp>
        <p:nvSpPr>
          <p:cNvPr id="67" name="Line 30">
            <a:extLst>
              <a:ext uri="{FF2B5EF4-FFF2-40B4-BE49-F238E27FC236}">
                <a16:creationId xmlns:a16="http://schemas.microsoft.com/office/drawing/2014/main" id="{CC10EFFE-20D9-42AD-AFB0-7BC4583A0EE0}"/>
              </a:ext>
              <a:ext uri="{C183D7F6-B498-43B3-948B-1728B52AA6E4}">
                <adec:decorative xmlns:adec="http://schemas.microsoft.com/office/drawing/2017/decorative" val="1"/>
              </a:ext>
            </a:extLst>
          </p:cNvPr>
          <p:cNvSpPr>
            <a:spLocks noChangeShapeType="1"/>
          </p:cNvSpPr>
          <p:nvPr/>
        </p:nvSpPr>
        <p:spPr bwMode="auto">
          <a:xfrm flipV="1">
            <a:off x="19151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 name="Line 31">
            <a:extLst>
              <a:ext uri="{FF2B5EF4-FFF2-40B4-BE49-F238E27FC236}">
                <a16:creationId xmlns:a16="http://schemas.microsoft.com/office/drawing/2014/main" id="{5AEC0F89-9808-46A0-A189-C5FAB4C2918D}"/>
              </a:ext>
              <a:ext uri="{C183D7F6-B498-43B3-948B-1728B52AA6E4}">
                <adec:decorative xmlns:adec="http://schemas.microsoft.com/office/drawing/2017/decorative" val="1"/>
              </a:ext>
            </a:extLst>
          </p:cNvPr>
          <p:cNvSpPr>
            <a:spLocks noChangeShapeType="1"/>
          </p:cNvSpPr>
          <p:nvPr/>
        </p:nvSpPr>
        <p:spPr bwMode="auto">
          <a:xfrm flipV="1">
            <a:off x="8191500" y="45846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 name="Line 32">
            <a:extLst>
              <a:ext uri="{FF2B5EF4-FFF2-40B4-BE49-F238E27FC236}">
                <a16:creationId xmlns:a16="http://schemas.microsoft.com/office/drawing/2014/main" id="{828CDA57-0E41-46DC-88AE-CEA228632453}"/>
              </a:ext>
              <a:ext uri="{C183D7F6-B498-43B3-948B-1728B52AA6E4}">
                <adec:decorative xmlns:adec="http://schemas.microsoft.com/office/drawing/2017/decorative" val="1"/>
              </a:ext>
            </a:extLst>
          </p:cNvPr>
          <p:cNvSpPr>
            <a:spLocks noChangeShapeType="1"/>
          </p:cNvSpPr>
          <p:nvPr/>
        </p:nvSpPr>
        <p:spPr bwMode="auto">
          <a:xfrm flipV="1">
            <a:off x="59283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Line 33">
            <a:extLst>
              <a:ext uri="{FF2B5EF4-FFF2-40B4-BE49-F238E27FC236}">
                <a16:creationId xmlns:a16="http://schemas.microsoft.com/office/drawing/2014/main" id="{84DAEF43-6C58-46DC-B40D-208A7EAF8727}"/>
              </a:ext>
              <a:ext uri="{C183D7F6-B498-43B3-948B-1728B52AA6E4}">
                <adec:decorative xmlns:adec="http://schemas.microsoft.com/office/drawing/2017/decorative" val="1"/>
              </a:ext>
            </a:extLst>
          </p:cNvPr>
          <p:cNvSpPr>
            <a:spLocks noChangeShapeType="1"/>
          </p:cNvSpPr>
          <p:nvPr/>
        </p:nvSpPr>
        <p:spPr bwMode="auto">
          <a:xfrm flipV="1">
            <a:off x="46075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34">
            <a:extLst>
              <a:ext uri="{FF2B5EF4-FFF2-40B4-BE49-F238E27FC236}">
                <a16:creationId xmlns:a16="http://schemas.microsoft.com/office/drawing/2014/main" id="{F71C991A-9175-4C73-A9E6-8F01F0C94AD1}"/>
              </a:ext>
              <a:ext uri="{C183D7F6-B498-43B3-948B-1728B52AA6E4}">
                <adec:decorative xmlns:adec="http://schemas.microsoft.com/office/drawing/2017/decorative" val="1"/>
              </a:ext>
            </a:extLst>
          </p:cNvPr>
          <p:cNvSpPr>
            <a:spLocks noChangeShapeType="1"/>
          </p:cNvSpPr>
          <p:nvPr/>
        </p:nvSpPr>
        <p:spPr bwMode="auto">
          <a:xfrm flipV="1">
            <a:off x="3286760" y="44606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 name="Line 35">
            <a:extLst>
              <a:ext uri="{FF2B5EF4-FFF2-40B4-BE49-F238E27FC236}">
                <a16:creationId xmlns:a16="http://schemas.microsoft.com/office/drawing/2014/main" id="{2202D0EF-D31A-4DAF-B29B-6AE0207AB3C2}"/>
              </a:ext>
              <a:ext uri="{C183D7F6-B498-43B3-948B-1728B52AA6E4}">
                <adec:decorative xmlns:adec="http://schemas.microsoft.com/office/drawing/2017/decorative" val="1"/>
              </a:ext>
            </a:extLst>
          </p:cNvPr>
          <p:cNvSpPr>
            <a:spLocks noChangeShapeType="1"/>
          </p:cNvSpPr>
          <p:nvPr/>
        </p:nvSpPr>
        <p:spPr bwMode="auto">
          <a:xfrm flipV="1">
            <a:off x="9575800" y="45973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5" name="Picture 2">
            <a:extLst>
              <a:ext uri="{FF2B5EF4-FFF2-40B4-BE49-F238E27FC236}">
                <a16:creationId xmlns:a16="http://schemas.microsoft.com/office/drawing/2014/main" id="{3ADC6219-5906-4756-80A1-F87C4C0502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739" y="1673155"/>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6">
            <a:extLst>
              <a:ext uri="{FF2B5EF4-FFF2-40B4-BE49-F238E27FC236}">
                <a16:creationId xmlns:a16="http://schemas.microsoft.com/office/drawing/2014/main" id="{0EDE37A8-BBA9-4AD8-B539-079958437B6C}"/>
              </a:ext>
              <a:ext uri="{C183D7F6-B498-43B3-948B-1728B52AA6E4}">
                <adec:decorative xmlns:adec="http://schemas.microsoft.com/office/drawing/2017/decorative" val="1"/>
              </a:ext>
            </a:extLst>
          </p:cNvPr>
          <p:cNvSpPr txBox="1">
            <a:spLocks noChangeArrowheads="1"/>
          </p:cNvSpPr>
          <p:nvPr/>
        </p:nvSpPr>
        <p:spPr bwMode="auto">
          <a:xfrm>
            <a:off x="7997825" y="39385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b="1" dirty="0">
                <a:solidFill>
                  <a:schemeClr val="tx1"/>
                </a:solidFill>
                <a:latin typeface="Arial" pitchFamily="34" charset="0"/>
              </a:rPr>
              <a:t>?</a:t>
            </a:r>
          </a:p>
        </p:txBody>
      </p:sp>
      <p:sp>
        <p:nvSpPr>
          <p:cNvPr id="74" name="Text Box 37">
            <a:extLst>
              <a:ext uri="{FF2B5EF4-FFF2-40B4-BE49-F238E27FC236}">
                <a16:creationId xmlns:a16="http://schemas.microsoft.com/office/drawing/2014/main" id="{FCF36DFE-785C-4383-AF8E-7930303E16D5}"/>
              </a:ext>
              <a:ext uri="{C183D7F6-B498-43B3-948B-1728B52AA6E4}">
                <adec:decorative xmlns:adec="http://schemas.microsoft.com/office/drawing/2017/decorative" val="1"/>
              </a:ext>
            </a:extLst>
          </p:cNvPr>
          <p:cNvSpPr txBox="1">
            <a:spLocks noChangeArrowheads="1"/>
          </p:cNvSpPr>
          <p:nvPr/>
        </p:nvSpPr>
        <p:spPr bwMode="auto">
          <a:xfrm>
            <a:off x="9394825" y="39258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b="1" dirty="0">
                <a:solidFill>
                  <a:schemeClr val="tx1"/>
                </a:solidFill>
                <a:latin typeface="Arial" pitchFamily="34" charset="0"/>
              </a:rPr>
              <a:t>?</a:t>
            </a:r>
          </a:p>
        </p:txBody>
      </p:sp>
      <p:cxnSp>
        <p:nvCxnSpPr>
          <p:cNvPr id="89" name="Connector: Elbow 88">
            <a:extLst>
              <a:ext uri="{FF2B5EF4-FFF2-40B4-BE49-F238E27FC236}">
                <a16:creationId xmlns:a16="http://schemas.microsoft.com/office/drawing/2014/main" id="{5098D143-0F8B-4035-AF58-026F25E46250}"/>
              </a:ext>
              <a:ext uri="{C183D7F6-B498-43B3-948B-1728B52AA6E4}">
                <adec:decorative xmlns:adec="http://schemas.microsoft.com/office/drawing/2017/decorative" val="1"/>
              </a:ext>
            </a:extLst>
          </p:cNvPr>
          <p:cNvCxnSpPr>
            <a:cxnSpLocks/>
            <a:stCxn id="42" idx="0"/>
            <a:endCxn id="55" idx="2"/>
          </p:cNvCxnSpPr>
          <p:nvPr/>
        </p:nvCxnSpPr>
        <p:spPr>
          <a:xfrm rot="5400000" flipH="1" flipV="1">
            <a:off x="2865504" y="1997670"/>
            <a:ext cx="622300" cy="13319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361EFCF-3B8D-4571-A247-D298A69ABF84}"/>
              </a:ext>
              <a:ext uri="{C183D7F6-B498-43B3-948B-1728B52AA6E4}">
                <adec:decorative xmlns:adec="http://schemas.microsoft.com/office/drawing/2017/decorative" val="1"/>
              </a:ext>
            </a:extLst>
          </p:cNvPr>
          <p:cNvCxnSpPr>
            <a:cxnSpLocks/>
            <a:stCxn id="41" idx="0"/>
            <a:endCxn id="55" idx="2"/>
          </p:cNvCxnSpPr>
          <p:nvPr/>
        </p:nvCxnSpPr>
        <p:spPr>
          <a:xfrm rot="16200000" flipV="1">
            <a:off x="4228262" y="1966827"/>
            <a:ext cx="622300" cy="13935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D5BAA8D4-0ED1-4D18-95DD-A9C5FA85E910}"/>
              </a:ext>
              <a:ext uri="{C183D7F6-B498-43B3-948B-1728B52AA6E4}">
                <adec:decorative xmlns:adec="http://schemas.microsoft.com/office/drawing/2017/decorative" val="1"/>
              </a:ext>
            </a:extLst>
          </p:cNvPr>
          <p:cNvCxnSpPr>
            <a:cxnSpLocks/>
            <a:stCxn id="51" idx="0"/>
            <a:endCxn id="42" idx="2"/>
          </p:cNvCxnSpPr>
          <p:nvPr/>
        </p:nvCxnSpPr>
        <p:spPr>
          <a:xfrm rot="5400000" flipH="1" flipV="1">
            <a:off x="1896222" y="3338203"/>
            <a:ext cx="533400" cy="6955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A42BF413-E4FF-4DBB-A5F7-54F27A095346}"/>
              </a:ext>
              <a:ext uri="{C183D7F6-B498-43B3-948B-1728B52AA6E4}">
                <adec:decorative xmlns:adec="http://schemas.microsoft.com/office/drawing/2017/decorative" val="1"/>
              </a:ext>
            </a:extLst>
          </p:cNvPr>
          <p:cNvCxnSpPr>
            <a:cxnSpLocks/>
            <a:stCxn id="53" idx="0"/>
            <a:endCxn id="42" idx="2"/>
          </p:cNvCxnSpPr>
          <p:nvPr/>
        </p:nvCxnSpPr>
        <p:spPr>
          <a:xfrm rot="16200000" flipV="1">
            <a:off x="2577260" y="3352714"/>
            <a:ext cx="546100" cy="6792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57F23C02-3707-49E2-89EF-5646FCDB9083}"/>
              </a:ext>
              <a:ext uri="{C183D7F6-B498-43B3-948B-1728B52AA6E4}">
                <adec:decorative xmlns:adec="http://schemas.microsoft.com/office/drawing/2017/decorative" val="1"/>
              </a:ext>
            </a:extLst>
          </p:cNvPr>
          <p:cNvCxnSpPr>
            <a:cxnSpLocks/>
            <a:stCxn id="59" idx="0"/>
            <a:endCxn id="41" idx="2"/>
          </p:cNvCxnSpPr>
          <p:nvPr/>
        </p:nvCxnSpPr>
        <p:spPr>
          <a:xfrm rot="5400000" flipH="1" flipV="1">
            <a:off x="4603592" y="3345458"/>
            <a:ext cx="558800" cy="7064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D99F6AC5-30D2-4065-9F35-92B16F186F04}"/>
              </a:ext>
              <a:ext uri="{C183D7F6-B498-43B3-948B-1728B52AA6E4}">
                <adec:decorative xmlns:adec="http://schemas.microsoft.com/office/drawing/2017/decorative" val="1"/>
              </a:ext>
            </a:extLst>
          </p:cNvPr>
          <p:cNvCxnSpPr>
            <a:cxnSpLocks/>
            <a:stCxn id="57" idx="0"/>
            <a:endCxn id="41" idx="2"/>
          </p:cNvCxnSpPr>
          <p:nvPr/>
        </p:nvCxnSpPr>
        <p:spPr>
          <a:xfrm rot="16200000" flipV="1">
            <a:off x="5273517" y="3381971"/>
            <a:ext cx="533400" cy="6080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BF9AF63-E1AE-4712-8D40-AE0CABA664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18850150"/>
      </p:ext>
    </p:extLst>
  </p:cSld>
  <p:clrMapOvr>
    <a:masterClrMapping/>
  </p:clrMapOvr>
  <mc:AlternateContent xmlns:mc="http://schemas.openxmlformats.org/markup-compatibility/2006" xmlns:p14="http://schemas.microsoft.com/office/powerpoint/2010/main">
    <mc:Choice Requires="p14">
      <p:transition spd="slow" p14:dur="2000" advTm="81904"/>
    </mc:Choice>
    <mc:Fallback xmlns="">
      <p:transition spd="slow" advTm="819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F9AF63-E1AE-4712-8D40-AE0CABA664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9" name="Text Box 6" descr="Helps Build Consensus &amp; Ownership&#10;">
            <a:extLst>
              <a:ext uri="{FF2B5EF4-FFF2-40B4-BE49-F238E27FC236}">
                <a16:creationId xmlns:a16="http://schemas.microsoft.com/office/drawing/2014/main" id="{B3B53C9F-E65B-499D-B3AF-59585CCD91B1}"/>
              </a:ext>
            </a:extLst>
          </p:cNvPr>
          <p:cNvSpPr txBox="1">
            <a:spLocks noGrp="1" noChangeArrowheads="1"/>
          </p:cNvSpPr>
          <p:nvPr>
            <p:ph type="title" idx="4294967295"/>
          </p:nvPr>
        </p:nvSpPr>
        <p:spPr bwMode="auto">
          <a:xfrm>
            <a:off x="816429" y="251938"/>
            <a:ext cx="9271563"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Helps Build Consensus &amp; Ownership</a:t>
            </a:r>
          </a:p>
        </p:txBody>
      </p:sp>
      <p:sp>
        <p:nvSpPr>
          <p:cNvPr id="11" name="Rectangle 4" descr="Shared understanding of:&#10; Results to be achieved&#10; How success will be measured&#10; How activities and outputs will drive the achievement of results in the strategy&#10; Roles of partners&#10;">
            <a:extLst>
              <a:ext uri="{FF2B5EF4-FFF2-40B4-BE49-F238E27FC236}">
                <a16:creationId xmlns:a16="http://schemas.microsoft.com/office/drawing/2014/main" id="{8F614136-2437-4362-AFDF-ED710B65380D}"/>
              </a:ext>
            </a:extLst>
          </p:cNvPr>
          <p:cNvSpPr txBox="1">
            <a:spLocks noChangeArrowheads="1"/>
          </p:cNvSpPr>
          <p:nvPr/>
        </p:nvSpPr>
        <p:spPr>
          <a:xfrm>
            <a:off x="438520" y="1499961"/>
            <a:ext cx="6599094" cy="4915840"/>
          </a:xfrm>
          <a:prstGeom prst="rect">
            <a:avLst/>
          </a:prstGeom>
        </p:spPr>
        <p:txBody>
          <a:bodyPr vert="horz" lIns="92075" tIns="46038" rIns="92075" bIns="46038"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t>Shared understanding of:</a:t>
            </a:r>
          </a:p>
          <a:p>
            <a:pPr lvl="1">
              <a:lnSpc>
                <a:spcPct val="150000"/>
              </a:lnSpc>
              <a:buFont typeface="Wingdings" panose="05000000000000000000" pitchFamily="2" charset="2"/>
              <a:buChar char="q"/>
              <a:defRPr/>
            </a:pPr>
            <a:r>
              <a:rPr lang="en-US" dirty="0"/>
              <a:t> Results to be achieved</a:t>
            </a:r>
          </a:p>
          <a:p>
            <a:pPr lvl="1">
              <a:lnSpc>
                <a:spcPct val="150000"/>
              </a:lnSpc>
              <a:buFont typeface="Wingdings" panose="05000000000000000000" pitchFamily="2" charset="2"/>
              <a:buChar char="q"/>
              <a:defRPr/>
            </a:pPr>
            <a:r>
              <a:rPr lang="en-US" dirty="0"/>
              <a:t> How success will be measured</a:t>
            </a:r>
          </a:p>
          <a:p>
            <a:pPr lvl="1">
              <a:buFont typeface="Wingdings" panose="05000000000000000000" pitchFamily="2" charset="2"/>
              <a:buChar char="q"/>
              <a:defRPr/>
            </a:pPr>
            <a:r>
              <a:rPr lang="en-US" dirty="0"/>
              <a:t> How activities and outputs will drive the achievement of results in the strategy</a:t>
            </a:r>
          </a:p>
          <a:p>
            <a:pPr lvl="1">
              <a:lnSpc>
                <a:spcPct val="150000"/>
              </a:lnSpc>
              <a:buFont typeface="Wingdings" panose="05000000000000000000" pitchFamily="2" charset="2"/>
              <a:buChar char="q"/>
              <a:defRPr/>
            </a:pPr>
            <a:r>
              <a:rPr lang="en-US" dirty="0"/>
              <a:t> Roles of partners</a:t>
            </a:r>
          </a:p>
        </p:txBody>
      </p:sp>
      <p:pic>
        <p:nvPicPr>
          <p:cNvPr id="10" name="Picture 7" descr="Hands of 4-5 people indicating partnership and agreement ">
            <a:extLst>
              <a:ext uri="{FF2B5EF4-FFF2-40B4-BE49-F238E27FC236}">
                <a16:creationId xmlns:a16="http://schemas.microsoft.com/office/drawing/2014/main" id="{E49986F5-4563-41D7-9F5C-288B85131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170" y="2330929"/>
            <a:ext cx="3995057" cy="265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95471"/>
      </p:ext>
    </p:extLst>
  </p:cSld>
  <p:clrMapOvr>
    <a:masterClrMapping/>
  </p:clrMapOvr>
  <mc:AlternateContent xmlns:mc="http://schemas.openxmlformats.org/markup-compatibility/2006" xmlns:p14="http://schemas.microsoft.com/office/powerpoint/2010/main">
    <mc:Choice Requires="p14">
      <p:transition spd="slow" p14:dur="2000" advTm="55034"/>
    </mc:Choice>
    <mc:Fallback xmlns="">
      <p:transition spd="slow" advTm="550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13.3|18.1"/>
</p:tagLst>
</file>

<file path=ppt/tags/tag2.xml><?xml version="1.0" encoding="utf-8"?>
<p:tagLst xmlns:a="http://schemas.openxmlformats.org/drawingml/2006/main" xmlns:r="http://schemas.openxmlformats.org/officeDocument/2006/relationships" xmlns:p="http://schemas.openxmlformats.org/presentationml/2006/main">
  <p:tag name="TIMING" val="|2.7|9.9|11.8|9.7|3.5|36.4|23.5"/>
</p:tagLst>
</file>

<file path=ppt/tags/tag3.xml><?xml version="1.0" encoding="utf-8"?>
<p:tagLst xmlns:a="http://schemas.openxmlformats.org/drawingml/2006/main" xmlns:r="http://schemas.openxmlformats.org/officeDocument/2006/relationships" xmlns:p="http://schemas.openxmlformats.org/presentationml/2006/main">
  <p:tag name="TIMING" val="|29.3"/>
</p:tagLst>
</file>

<file path=ppt/tags/tag4.xml><?xml version="1.0" encoding="utf-8"?>
<p:tagLst xmlns:a="http://schemas.openxmlformats.org/drawingml/2006/main" xmlns:r="http://schemas.openxmlformats.org/officeDocument/2006/relationships" xmlns:p="http://schemas.openxmlformats.org/presentationml/2006/main">
  <p:tag name="TIMING" val="|38.5|9.8|11.3|7.7|9.1|8.9"/>
</p:tagLst>
</file>

<file path=ppt/tags/tag5.xml><?xml version="1.0" encoding="utf-8"?>
<p:tagLst xmlns:a="http://schemas.openxmlformats.org/drawingml/2006/main" xmlns:r="http://schemas.openxmlformats.org/officeDocument/2006/relationships" xmlns:p="http://schemas.openxmlformats.org/presentationml/2006/main">
  <p:tag name="TIMING" val="|56.3"/>
</p:tagLst>
</file>

<file path=ppt/tags/tag6.xml><?xml version="1.0" encoding="utf-8"?>
<p:tagLst xmlns:a="http://schemas.openxmlformats.org/drawingml/2006/main" xmlns:r="http://schemas.openxmlformats.org/officeDocument/2006/relationships" xmlns:p="http://schemas.openxmlformats.org/presentationml/2006/main">
  <p:tag name="TIMING" val="|56.3"/>
</p:tagLst>
</file>

<file path=ppt/tags/tag7.xml><?xml version="1.0" encoding="utf-8"?>
<p:tagLst xmlns:a="http://schemas.openxmlformats.org/drawingml/2006/main" xmlns:r="http://schemas.openxmlformats.org/officeDocument/2006/relationships" xmlns:p="http://schemas.openxmlformats.org/presentationml/2006/main">
  <p:tag name="TIMING" val="|50.5"/>
</p:tagLst>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4E8F2-1A42-4842-96BD-112CE037DC5C}">
  <ds:schemaRefs>
    <ds:schemaRef ds:uri="http://schemas.microsoft.com/office/2006/documentManagement/types"/>
    <ds:schemaRef ds:uri="http://purl.org/dc/terms/"/>
    <ds:schemaRef ds:uri="http://schemas.openxmlformats.org/package/2006/metadata/core-properties"/>
    <ds:schemaRef ds:uri="http://purl.org/dc/dcmitype/"/>
    <ds:schemaRef ds:uri="9ea6dfaf-69d9-45fb-867a-9e780093ed3e"/>
    <ds:schemaRef ds:uri="23419116-3dd7-4e11-a071-637505d1595e"/>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927AB32-4CD3-4B28-9FC1-C8753248DD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28212</TotalTime>
  <Words>6797</Words>
  <Application>Microsoft Office PowerPoint</Application>
  <PresentationFormat>Widescreen</PresentationFormat>
  <Paragraphs>665</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MS Reference Sans Serif</vt:lpstr>
      <vt:lpstr>Segoe UI</vt:lpstr>
      <vt:lpstr>Symbol</vt:lpstr>
      <vt:lpstr>Tahoma</vt:lpstr>
      <vt:lpstr>Times New Roman</vt:lpstr>
      <vt:lpstr>Wingdings</vt:lpstr>
      <vt:lpstr>1_Office Theme</vt:lpstr>
      <vt:lpstr>M&amp;E Concepts: Introduction to Results-Based Management  </vt:lpstr>
      <vt:lpstr>M&amp;E Training Course Series</vt:lpstr>
      <vt:lpstr>Training Objectives</vt:lpstr>
      <vt:lpstr>Agenda</vt:lpstr>
      <vt:lpstr>Introduction to Results Based Management (RBM)</vt:lpstr>
      <vt:lpstr>What is Results Based Management? </vt:lpstr>
      <vt:lpstr>Results Based Management Benefits </vt:lpstr>
      <vt:lpstr>A Focus on Results Facilitates Better Planning</vt:lpstr>
      <vt:lpstr>Helps Build Consensus &amp; Ownership</vt:lpstr>
      <vt:lpstr>Increases the Effectiveness and Efficiency of Communication</vt:lpstr>
      <vt:lpstr>Management and Reporting Benefits </vt:lpstr>
      <vt:lpstr>RBM System: Six Steps</vt:lpstr>
      <vt:lpstr>STEP 1: Define Results</vt:lpstr>
      <vt:lpstr>Step 1: Place Results in a Results Framework </vt:lpstr>
      <vt:lpstr>Step 2: Identify Performance Indicators</vt:lpstr>
      <vt:lpstr>2. Performance Indicators </vt:lpstr>
      <vt:lpstr>Step 3: Develop PMP</vt:lpstr>
      <vt:lpstr>Step 3: Develop a Plan to Collect and Analyze Data </vt:lpstr>
      <vt:lpstr>Step 4: Collect Performance Data</vt:lpstr>
      <vt:lpstr>Step 5: Analyze Performance Data</vt:lpstr>
      <vt:lpstr>STEP 6:  Make Management Decisions</vt:lpstr>
      <vt:lpstr>Using the RBM System </vt:lpstr>
      <vt:lpstr>Overview of the Comprehensive Monitoring and Evaluation Plan (CMEP)</vt:lpstr>
      <vt:lpstr>What is a Comprehensive Monitoring and Evaluation Plan (CMEP)?</vt:lpstr>
      <vt:lpstr>Why is a CMEP Important? </vt:lpstr>
      <vt:lpstr>Components of a CMEP </vt:lpstr>
      <vt:lpstr>CMEP Development Process </vt:lpstr>
      <vt:lpstr>CMEP Development Process</vt:lpstr>
      <vt:lpstr>Maintaining and Using the CMEP </vt:lpstr>
      <vt:lpstr>Knowledge Check</vt:lpstr>
      <vt:lpstr>Question 1: RBM</vt:lpstr>
      <vt:lpstr>Question 2: RBM Six Steps</vt:lpstr>
      <vt:lpstr>Question 3: CMEP </vt:lpstr>
      <vt:lpstr>Question 4: RBM</vt:lpstr>
      <vt:lpstr>Question 5: CMEP </vt:lpstr>
      <vt:lpstr>Conclusion</vt:lpstr>
      <vt:lpstr>Course Summary </vt:lpstr>
      <vt:lpstr>Course Summary (continued)</vt:lpstr>
      <vt:lpstr>Resources – RBM and CMEP</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473</cp:revision>
  <dcterms:created xsi:type="dcterms:W3CDTF">2021-10-08T17:43:47Z</dcterms:created>
  <dcterms:modified xsi:type="dcterms:W3CDTF">2023-04-10T20:15:29Z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