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23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6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7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70" r:id="rId2"/>
    <p:sldMasterId id="2147483672" r:id="rId3"/>
    <p:sldMasterId id="2147483696" r:id="rId4"/>
    <p:sldMasterId id="2147483698" r:id="rId5"/>
  </p:sldMasterIdLst>
  <p:notesMasterIdLst>
    <p:notesMasterId r:id="rId29"/>
  </p:notesMasterIdLst>
  <p:handoutMasterIdLst>
    <p:handoutMasterId r:id="rId30"/>
  </p:handoutMasterIdLst>
  <p:sldIdLst>
    <p:sldId id="265" r:id="rId6"/>
    <p:sldId id="356" r:id="rId7"/>
    <p:sldId id="425" r:id="rId8"/>
    <p:sldId id="418" r:id="rId9"/>
    <p:sldId id="422" r:id="rId10"/>
    <p:sldId id="419" r:id="rId11"/>
    <p:sldId id="420" r:id="rId12"/>
    <p:sldId id="421" r:id="rId13"/>
    <p:sldId id="375" r:id="rId14"/>
    <p:sldId id="426" r:id="rId15"/>
    <p:sldId id="417" r:id="rId16"/>
    <p:sldId id="427" r:id="rId17"/>
    <p:sldId id="431" r:id="rId18"/>
    <p:sldId id="432" r:id="rId19"/>
    <p:sldId id="440" r:id="rId20"/>
    <p:sldId id="441" r:id="rId21"/>
    <p:sldId id="442" r:id="rId22"/>
    <p:sldId id="443" r:id="rId23"/>
    <p:sldId id="436" r:id="rId24"/>
    <p:sldId id="435" r:id="rId25"/>
    <p:sldId id="437" r:id="rId26"/>
    <p:sldId id="438" r:id="rId27"/>
    <p:sldId id="264" r:id="rId2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3818" autoAdjust="0"/>
  </p:normalViewPr>
  <p:slideViewPr>
    <p:cSldViewPr snapToGrid="0" showGuides="1">
      <p:cViewPr varScale="1">
        <p:scale>
          <a:sx n="83" d="100"/>
          <a:sy n="83" d="100"/>
        </p:scale>
        <p:origin x="1478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254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customXml" Target="../customXml/item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16988D7E-0C58-473E-9D62-0C4ACD8F1568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E2F52403-D519-446A-BDFF-F49620BB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8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52403-D519-446A-BDFF-F49620BB49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80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52403-D519-446A-BDFF-F49620BB49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78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52403-D519-446A-BDFF-F49620BB49F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14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8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E1126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5472">
          <p15:clr>
            <a:srgbClr val="FBAE40"/>
          </p15:clr>
        </p15:guide>
        <p15:guide id="3" orient="horz" pos="28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111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7672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5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33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093913"/>
            <a:ext cx="3871913" cy="40560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814887" y="2093913"/>
            <a:ext cx="3871913" cy="4056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4886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8316" y="2516393"/>
            <a:ext cx="8229600" cy="1096962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429000" y="722672"/>
            <a:ext cx="5235677" cy="525744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98464" y="1526458"/>
            <a:ext cx="3030536" cy="445365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98464" y="722672"/>
            <a:ext cx="3030536" cy="73818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5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75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1970531"/>
            <a:ext cx="82296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3483"/>
            <a:ext cx="82296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Click,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8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175491" y="0"/>
            <a:ext cx="93194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547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98" y="5899731"/>
            <a:ext cx="8439702" cy="976557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7200" y="274638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57200" y="1752601"/>
            <a:ext cx="82296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  <a:p>
            <a:pPr lvl="4"/>
            <a:endParaRPr lang="en-US" dirty="0" smtClean="0"/>
          </a:p>
          <a:p>
            <a:pPr lvl="3"/>
            <a:endParaRPr lang="en-US" dirty="0" smtClean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98" y="6199678"/>
            <a:ext cx="1017423" cy="608940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5" r:id="rId4"/>
    <p:sldLayoutId id="2147483692" r:id="rId5"/>
    <p:sldLayoutId id="2147483693" r:id="rId6"/>
    <p:sldLayoutId id="2147483694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8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125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466344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Contact Information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84418651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466344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prstClr val="white"/>
                </a:solidFill>
              </a:rPr>
              <a:t>Contact Information</a:t>
            </a:r>
            <a:endParaRPr lang="en-US" sz="5400" b="1" dirty="0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spc="45" smtClean="0">
                <a:solidFill>
                  <a:prstClr val="white"/>
                </a:solidFill>
                <a:latin typeface="Century Gothic" panose="020B0502020202020204" pitchFamily="34" charset="0"/>
              </a:rPr>
              <a:pPr>
                <a:defRPr/>
              </a:pPr>
              <a:t>‹#›</a:t>
            </a:fld>
            <a:r>
              <a:rPr lang="en-US" sz="160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91110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175491" y="0"/>
            <a:ext cx="93194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spc="45" smtClean="0">
                <a:solidFill>
                  <a:prstClr val="white"/>
                </a:solidFill>
                <a:latin typeface="Century Gothic" panose="020B0502020202020204" pitchFamily="34" charset="0"/>
              </a:rPr>
              <a:pPr>
                <a:defRPr/>
              </a:pPr>
              <a:t>‹#›</a:t>
            </a:fld>
            <a:r>
              <a:rPr lang="en-US" sz="160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294164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7048"/>
          </a:xfrm>
        </p:spPr>
        <p:txBody>
          <a:bodyPr>
            <a:noAutofit/>
          </a:bodyPr>
          <a:lstStyle/>
          <a:p>
            <a:r>
              <a:rPr lang="en-US" sz="2800" dirty="0"/>
              <a:t>Presentation to the Workforce Innovation Advisory Council</a:t>
            </a:r>
            <a:br>
              <a:rPr lang="en-US" sz="2800" dirty="0"/>
            </a:br>
            <a:r>
              <a:rPr lang="en-US" sz="2800" dirty="0" smtClean="0"/>
              <a:t>“High-wage </a:t>
            </a:r>
            <a:r>
              <a:rPr lang="en-US" sz="2800" dirty="0" smtClean="0"/>
              <a:t>/ In-demand jobs:  An occupation, industry, and educational requirements approach”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2729899"/>
            <a:ext cx="8229600" cy="256946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 sz="2800" b="0" dirty="0" smtClean="0">
                <a:solidFill>
                  <a:prstClr val="white"/>
                </a:solidFill>
              </a:rPr>
              <a:t>Michael Horrigan</a:t>
            </a:r>
          </a:p>
          <a:p>
            <a:pPr>
              <a:lnSpc>
                <a:spcPts val="3300"/>
              </a:lnSpc>
            </a:pPr>
            <a:r>
              <a:rPr lang="en-US" sz="2800" b="0" dirty="0" smtClean="0">
                <a:solidFill>
                  <a:prstClr val="white"/>
                </a:solidFill>
              </a:rPr>
              <a:t>Associate Commissioner</a:t>
            </a:r>
          </a:p>
          <a:p>
            <a:pPr>
              <a:lnSpc>
                <a:spcPts val="3300"/>
              </a:lnSpc>
            </a:pPr>
            <a:r>
              <a:rPr lang="en-US" sz="2800" b="0" dirty="0" smtClean="0">
                <a:solidFill>
                  <a:prstClr val="white"/>
                </a:solidFill>
              </a:rPr>
              <a:t>Office of Employment and </a:t>
            </a:r>
          </a:p>
          <a:p>
            <a:pPr>
              <a:lnSpc>
                <a:spcPts val="3300"/>
              </a:lnSpc>
            </a:pPr>
            <a:r>
              <a:rPr lang="en-US" sz="2800" b="0" dirty="0" smtClean="0">
                <a:solidFill>
                  <a:prstClr val="white"/>
                </a:solidFill>
              </a:rPr>
              <a:t>Unemployment Statistics </a:t>
            </a:r>
          </a:p>
          <a:p>
            <a:pPr>
              <a:lnSpc>
                <a:spcPts val="3300"/>
              </a:lnSpc>
            </a:pPr>
            <a:endParaRPr lang="en-US" sz="2800" b="0" dirty="0" smtClean="0">
              <a:solidFill>
                <a:prstClr val="white"/>
              </a:solidFill>
            </a:endParaRPr>
          </a:p>
          <a:p>
            <a:pPr>
              <a:lnSpc>
                <a:spcPts val="3300"/>
              </a:lnSpc>
            </a:pPr>
            <a:r>
              <a:rPr lang="en-US" sz="2800" b="0" dirty="0" smtClean="0">
                <a:solidFill>
                  <a:prstClr val="white"/>
                </a:solidFill>
              </a:rPr>
              <a:t>November 16, </a:t>
            </a:r>
            <a:r>
              <a:rPr lang="en-US" sz="2800" b="0" dirty="0" smtClean="0">
                <a:solidFill>
                  <a:prstClr val="white"/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31704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18" y="457200"/>
            <a:ext cx="8529782" cy="804672"/>
          </a:xfrm>
        </p:spPr>
        <p:txBody>
          <a:bodyPr/>
          <a:lstStyle/>
          <a:p>
            <a:r>
              <a:rPr lang="en-US" dirty="0" smtClean="0"/>
              <a:t>*** Employment grows faster than average, but what about wages?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1819"/>
            <a:ext cx="8229600" cy="3992563"/>
          </a:xfrm>
        </p:spPr>
        <p:txBody>
          <a:bodyPr/>
          <a:lstStyle/>
          <a:p>
            <a:r>
              <a:rPr lang="en-US" sz="2400" dirty="0" smtClean="0"/>
              <a:t>For each education group, we start with high wage occupations that have strong employment growth from 2012-2015</a:t>
            </a:r>
          </a:p>
          <a:p>
            <a:r>
              <a:rPr lang="en-US" sz="2400" dirty="0" smtClean="0"/>
              <a:t>Since these are high-wage jobs with growing employment opportunities, there can be a natural ‘supply’ response (to the higher demand by employers) that could result in real wages rising, staying the same or even falling a bit</a:t>
            </a:r>
          </a:p>
          <a:p>
            <a:r>
              <a:rPr lang="en-US" sz="2400" dirty="0" smtClean="0"/>
              <a:t>For this exercise, we restricted </a:t>
            </a:r>
            <a:r>
              <a:rPr lang="en-US" sz="2400" dirty="0" smtClean="0"/>
              <a:t>the analysis to high wage, in-demand occupations in which real wages increased over the 2012-2015 period.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9778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Caveats, small and large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164"/>
            <a:ext cx="8229600" cy="4917660"/>
          </a:xfrm>
        </p:spPr>
        <p:txBody>
          <a:bodyPr/>
          <a:lstStyle/>
          <a:p>
            <a:r>
              <a:rPr lang="en-US" sz="2800" dirty="0" smtClean="0"/>
              <a:t>Part of our condition for ‘in-demand’ is that employment in the occupation grow faster than the average for the relevant education group, but there are two exceptions:</a:t>
            </a:r>
          </a:p>
          <a:p>
            <a:pPr lvl="1"/>
            <a:r>
              <a:rPr lang="en-US" sz="2200" dirty="0" smtClean="0"/>
              <a:t>Since really small occupations can have large percentage changes with only small level changes, we only looked at occupations in which the 2012 employment level was in the top 90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percentile of occupations ranked by employment size</a:t>
            </a:r>
          </a:p>
          <a:p>
            <a:pPr lvl="1"/>
            <a:r>
              <a:rPr lang="en-US" sz="2200" dirty="0" smtClean="0"/>
              <a:t>Since some large occupations are growing slower than average but still contributing many new jobs, we include occupations in the top 75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percentile  of occupations ranked by change in employment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22607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4672"/>
          </a:xfrm>
        </p:spPr>
        <p:txBody>
          <a:bodyPr/>
          <a:lstStyle/>
          <a:p>
            <a:r>
              <a:rPr lang="en-US" dirty="0" smtClean="0"/>
              <a:t>Final condition – declining industries after 2015Q2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Since the most recent OES data is for 2015, it is possible that some of the 2012 -2015 high-wage, strong employment growth occupations are concentrated in industries that have declined significantly since 2015</a:t>
            </a:r>
            <a:endParaRPr lang="en-US" sz="2600" dirty="0"/>
          </a:p>
          <a:p>
            <a:r>
              <a:rPr lang="en-US" sz="2600" dirty="0" smtClean="0"/>
              <a:t>As a final condition, we conducted a separate analysis of the impact of industry employment changes from the most recent 12-month period (August 2015 to August 2016) and eliminated occupations that were most likely adversely affected by declining industry employment (aka mining and manufacturing)</a:t>
            </a:r>
          </a:p>
        </p:txBody>
      </p:sp>
    </p:spTree>
    <p:extLst>
      <p:ext uri="{BB962C8B-B14F-4D97-AF65-F5344CB8AC3E}">
        <p14:creationId xmlns:p14="http://schemas.microsoft.com/office/powerpoint/2010/main" val="3610817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243" y="1361848"/>
            <a:ext cx="8229600" cy="1096962"/>
          </a:xfrm>
        </p:spPr>
        <p:txBody>
          <a:bodyPr/>
          <a:lstStyle/>
          <a:p>
            <a:r>
              <a:rPr lang="en-US" dirty="0" smtClean="0"/>
              <a:t>High-wage / </a:t>
            </a:r>
            <a:r>
              <a:rPr lang="en-US" dirty="0"/>
              <a:t>i</a:t>
            </a:r>
            <a:r>
              <a:rPr lang="en-US" dirty="0" smtClean="0"/>
              <a:t>n-demand occupations by educational requirement</a:t>
            </a:r>
            <a:br>
              <a:rPr lang="en-US" dirty="0" smtClean="0"/>
            </a:br>
            <a:r>
              <a:rPr lang="en-US" dirty="0" smtClean="0"/>
              <a:t>2012 –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28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335280"/>
            <a:ext cx="8980854" cy="804672"/>
          </a:xfrm>
        </p:spPr>
        <p:txBody>
          <a:bodyPr/>
          <a:lstStyle/>
          <a:p>
            <a:r>
              <a:rPr lang="en-US" sz="2400" dirty="0" smtClean="0"/>
              <a:t>Examples of </a:t>
            </a:r>
            <a:r>
              <a:rPr lang="en-US" sz="2400" dirty="0"/>
              <a:t>h</a:t>
            </a:r>
            <a:r>
              <a:rPr lang="en-US" sz="2400" dirty="0" smtClean="0"/>
              <a:t>igh-wage / in-demand occupations, 2012-2015</a:t>
            </a:r>
            <a:br>
              <a:rPr lang="en-US" sz="2400" dirty="0" smtClean="0"/>
            </a:br>
            <a:r>
              <a:rPr lang="en-US" sz="2400" dirty="0" smtClean="0"/>
              <a:t>No formal educational credential for entry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255001"/>
              </p:ext>
            </p:extLst>
          </p:nvPr>
        </p:nvGraphicFramePr>
        <p:xfrm>
          <a:off x="101600" y="1608990"/>
          <a:ext cx="8980854" cy="5249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900"/>
                <a:gridCol w="1160585"/>
                <a:gridCol w="1186961"/>
                <a:gridCol w="1151792"/>
                <a:gridCol w="1380393"/>
                <a:gridCol w="940777"/>
                <a:gridCol w="1547446"/>
              </a:tblGrid>
              <a:tr h="83260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Occupation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Employment change 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</a:t>
                      </a:r>
                      <a:r>
                        <a:rPr lang="en-US" sz="1200" baseline="0" dirty="0" smtClean="0"/>
                        <a:t> change in Employment</a:t>
                      </a:r>
                    </a:p>
                    <a:p>
                      <a:r>
                        <a:rPr lang="en-US" sz="1200" baseline="0" dirty="0" smtClean="0"/>
                        <a:t>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 Average Hourly Wage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 change in Average Hourly</a:t>
                      </a:r>
                      <a:r>
                        <a:rPr lang="en-US" sz="1200" baseline="0" dirty="0" smtClean="0"/>
                        <a:t> Wages 2012-2015</a:t>
                      </a:r>
                      <a:endParaRPr lang="en-US" sz="1200" dirty="0"/>
                    </a:p>
                  </a:txBody>
                  <a:tcPr/>
                </a:tc>
              </a:tr>
              <a:tr h="842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Drywall and ceiling tile installers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88,490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12,680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$21.88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 marL="9525" marR="9525" marT="9525" marB="0" anchor="ctr"/>
                </a:tc>
              </a:tr>
              <a:tr h="564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Tile and marble setters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27,050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34,940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$21.16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 marL="9525" marR="9525" marT="9525" marB="0" anchor="ctr"/>
                </a:tc>
              </a:tr>
              <a:tr h="11197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Cement masons and concrete finishers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135,200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163,360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$20.23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 marL="9525" marR="9525" marT="9525" marB="0" anchor="ctr"/>
                </a:tc>
              </a:tr>
              <a:tr h="770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Roofers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97,650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109,720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$19.53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/>
                </a:tc>
              </a:tr>
              <a:tr h="11187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Industrial truck and tractor operators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496,570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539,810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43,240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$16.39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8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346364"/>
            <a:ext cx="8980854" cy="804672"/>
          </a:xfrm>
        </p:spPr>
        <p:txBody>
          <a:bodyPr/>
          <a:lstStyle/>
          <a:p>
            <a:r>
              <a:rPr lang="en-US" sz="2400" dirty="0" smtClean="0"/>
              <a:t>Examples of high-wage / in-demand occupations, 2012-2015</a:t>
            </a:r>
            <a:br>
              <a:rPr lang="en-US" sz="2400" dirty="0" smtClean="0"/>
            </a:br>
            <a:r>
              <a:rPr lang="en-US" sz="2400" dirty="0" smtClean="0"/>
              <a:t>High school diploma or equivalent typically required for entry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510837"/>
              </p:ext>
            </p:extLst>
          </p:nvPr>
        </p:nvGraphicFramePr>
        <p:xfrm>
          <a:off x="101600" y="1600199"/>
          <a:ext cx="8980853" cy="5257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23"/>
                <a:gridCol w="1169377"/>
                <a:gridCol w="1169377"/>
                <a:gridCol w="1143000"/>
                <a:gridCol w="1397977"/>
                <a:gridCol w="852854"/>
                <a:gridCol w="1547445"/>
              </a:tblGrid>
              <a:tr h="82878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Occupation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Employment change 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</a:t>
                      </a:r>
                      <a:r>
                        <a:rPr lang="en-US" sz="1200" baseline="0" dirty="0" smtClean="0"/>
                        <a:t> change in Employment</a:t>
                      </a:r>
                    </a:p>
                    <a:p>
                      <a:r>
                        <a:rPr lang="en-US" sz="1200" baseline="0" dirty="0" smtClean="0"/>
                        <a:t>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 Average Hourly Wage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 change in Average Hourly</a:t>
                      </a:r>
                      <a:r>
                        <a:rPr lang="en-US" sz="1200" baseline="0" dirty="0" smtClean="0"/>
                        <a:t> Wages 2012-2015</a:t>
                      </a:r>
                      <a:endParaRPr lang="en-US" sz="1200" dirty="0"/>
                    </a:p>
                  </a:txBody>
                  <a:tcPr/>
                </a:tc>
              </a:tr>
              <a:tr h="11139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Sales representatives, services, all 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672,080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886,580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214,500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$29.98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-0.8%</a:t>
                      </a:r>
                    </a:p>
                  </a:txBody>
                  <a:tcPr marL="9525" marR="9525" marT="9525" marB="0" anchor="ctr"/>
                </a:tc>
              </a:tr>
              <a:tr h="4285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Electricians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519,850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592,230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72,380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$26.72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1.3%</a:t>
                      </a:r>
                    </a:p>
                  </a:txBody>
                  <a:tcPr marL="9525" marR="9525" marT="9525" marB="0" anchor="ctr"/>
                </a:tc>
              </a:tr>
              <a:tr h="11139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 and truck mechanics and diesel engine specialists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230,030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251,750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21,720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$22.17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/>
                </a:tc>
              </a:tr>
              <a:tr h="60960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Chefs and head cooks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97,370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129,370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$22.07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-4.7%</a:t>
                      </a:r>
                    </a:p>
                  </a:txBody>
                  <a:tcPr marL="9525" marR="9525" marT="9525" marB="0" anchor="ctr"/>
                </a:tc>
              </a:tr>
              <a:tr h="116292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Health technologists and technicians, all 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84,510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104,020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$21.98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6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243840"/>
            <a:ext cx="8980854" cy="804672"/>
          </a:xfrm>
        </p:spPr>
        <p:txBody>
          <a:bodyPr/>
          <a:lstStyle/>
          <a:p>
            <a:r>
              <a:rPr lang="en-US" sz="2400" dirty="0" smtClean="0"/>
              <a:t>Examples of high-wage / in-demand occupations, 2012-2015</a:t>
            </a:r>
            <a:br>
              <a:rPr lang="en-US" sz="2400" dirty="0" smtClean="0"/>
            </a:br>
            <a:r>
              <a:rPr lang="en-US" sz="2400" dirty="0" smtClean="0"/>
              <a:t>Some college (no degree), Postsecondary non-degree award, or Associate’s degree typically required for entry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3900212"/>
              </p:ext>
            </p:extLst>
          </p:nvPr>
        </p:nvGraphicFramePr>
        <p:xfrm>
          <a:off x="101600" y="2022230"/>
          <a:ext cx="8980854" cy="4835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069"/>
                <a:gridCol w="1186962"/>
                <a:gridCol w="1160584"/>
                <a:gridCol w="1195754"/>
                <a:gridCol w="1389185"/>
                <a:gridCol w="852854"/>
                <a:gridCol w="1547446"/>
              </a:tblGrid>
              <a:tr h="83134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Occupation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Employment change 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</a:t>
                      </a:r>
                      <a:r>
                        <a:rPr lang="en-US" sz="1200" baseline="0" dirty="0" smtClean="0"/>
                        <a:t> change in Employment</a:t>
                      </a:r>
                    </a:p>
                    <a:p>
                      <a:r>
                        <a:rPr lang="en-US" sz="1200" baseline="0" dirty="0" smtClean="0"/>
                        <a:t>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 Average Hourly Wage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 change in Average Hourly</a:t>
                      </a:r>
                      <a:r>
                        <a:rPr lang="en-US" sz="1200" baseline="0" dirty="0" smtClean="0"/>
                        <a:t> Wages 2012-2015</a:t>
                      </a:r>
                      <a:endParaRPr lang="en-US" sz="1200" dirty="0"/>
                    </a:p>
                  </a:txBody>
                  <a:tcPr/>
                </a:tc>
              </a:tr>
              <a:tr h="58087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Dental hygienists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190,290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200,550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$34.96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-0.6%</a:t>
                      </a:r>
                    </a:p>
                  </a:txBody>
                  <a:tcPr marL="9525" marR="9525" marT="9525" marB="0" anchor="ctr"/>
                </a:tc>
              </a:tr>
              <a:tr h="3463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developers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102,940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127,070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$33.97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 marL="9525" marR="9525" marT="9525" marB="0" anchor="ctr"/>
                </a:tc>
              </a:tr>
              <a:tr h="111808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Computer network support specialists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167,980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184,570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$32.33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3.2%</a:t>
                      </a:r>
                    </a:p>
                  </a:txBody>
                  <a:tcPr marL="9525" marR="9525" marT="9525" marB="0" anchor="ctr"/>
                </a:tc>
              </a:tr>
              <a:tr h="111808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 technicians, except drafters, all 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65,090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70,750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5,660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$30.20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-0.2%</a:t>
                      </a:r>
                    </a:p>
                  </a:txBody>
                  <a:tcPr marL="9525" marR="9525" marT="9525" marB="0" anchor="ctr"/>
                </a:tc>
              </a:tr>
              <a:tr h="84097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therapist assistants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81,230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11,420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$26.56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65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9" y="228600"/>
            <a:ext cx="8980854" cy="804672"/>
          </a:xfrm>
        </p:spPr>
        <p:txBody>
          <a:bodyPr/>
          <a:lstStyle/>
          <a:p>
            <a:r>
              <a:rPr lang="en-US" sz="2400" dirty="0" smtClean="0"/>
              <a:t>Examples of high-wage / in-demand occupations, 2012-2015</a:t>
            </a:r>
            <a:br>
              <a:rPr lang="en-US" sz="2400" dirty="0" smtClean="0"/>
            </a:br>
            <a:r>
              <a:rPr lang="en-US" sz="2400" dirty="0" smtClean="0"/>
              <a:t>Bachelor’s degree typically required for entry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543082"/>
              </p:ext>
            </p:extLst>
          </p:nvPr>
        </p:nvGraphicFramePr>
        <p:xfrm>
          <a:off x="101600" y="1582615"/>
          <a:ext cx="8980853" cy="5275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315"/>
                <a:gridCol w="1204547"/>
                <a:gridCol w="1160584"/>
                <a:gridCol w="1186962"/>
                <a:gridCol w="1424354"/>
                <a:gridCol w="861646"/>
                <a:gridCol w="1547445"/>
              </a:tblGrid>
              <a:tr h="89746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Occupation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Employment change 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</a:t>
                      </a:r>
                      <a:r>
                        <a:rPr lang="en-US" sz="1200" baseline="0" dirty="0" smtClean="0"/>
                        <a:t> change in Employment</a:t>
                      </a:r>
                    </a:p>
                    <a:p>
                      <a:r>
                        <a:rPr lang="en-US" sz="1200" baseline="0" dirty="0" smtClean="0"/>
                        <a:t>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 Average Hourly Wage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 change in Average Hourly</a:t>
                      </a:r>
                      <a:r>
                        <a:rPr lang="en-US" sz="1200" baseline="0" dirty="0" smtClean="0"/>
                        <a:t> Wages 2012-2015</a:t>
                      </a:r>
                      <a:endParaRPr lang="en-US" sz="1200" dirty="0"/>
                    </a:p>
                  </a:txBody>
                  <a:tcPr/>
                </a:tc>
              </a:tr>
              <a:tr h="60198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Sales managers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344,730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364,750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$62.69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</a:tr>
              <a:tr h="8515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Human resources managers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98,020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122,780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24,760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$56.29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3.2%</a:t>
                      </a:r>
                    </a:p>
                  </a:txBody>
                  <a:tcPr marL="9525" marR="9525" marT="9525" marB="0" anchor="ctr"/>
                </a:tc>
              </a:tr>
              <a:tr h="90398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Software developers, applications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586,340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747,730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161,390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$49.12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</a:tr>
              <a:tr h="8784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Electrical engineers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160,560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178,580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$46.80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2.5%</a:t>
                      </a:r>
                    </a:p>
                  </a:txBody>
                  <a:tcPr marL="9525" marR="9525" marT="9525" marB="0" anchor="ctr"/>
                </a:tc>
              </a:tr>
              <a:tr h="11419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Financial analysts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239,810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268,360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$45.83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3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16" y="236220"/>
            <a:ext cx="8980854" cy="804672"/>
          </a:xfrm>
        </p:spPr>
        <p:txBody>
          <a:bodyPr/>
          <a:lstStyle/>
          <a:p>
            <a:r>
              <a:rPr lang="en-US" sz="2400" dirty="0" smtClean="0"/>
              <a:t>Examples of high-wage / in-demand occupations, 2012.Q2-2015.Q2</a:t>
            </a:r>
            <a:br>
              <a:rPr lang="en-US" sz="2400" dirty="0" smtClean="0"/>
            </a:br>
            <a:r>
              <a:rPr lang="en-US" sz="2400" dirty="0" smtClean="0"/>
              <a:t>Master’s, Doctoral, or Professional Degree typically required for entry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776020"/>
              </p:ext>
            </p:extLst>
          </p:nvPr>
        </p:nvGraphicFramePr>
        <p:xfrm>
          <a:off x="96716" y="1600199"/>
          <a:ext cx="8985738" cy="4260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292"/>
                <a:gridCol w="1169377"/>
                <a:gridCol w="1151792"/>
                <a:gridCol w="1143000"/>
                <a:gridCol w="1373963"/>
                <a:gridCol w="876868"/>
                <a:gridCol w="1547446"/>
              </a:tblGrid>
              <a:tr h="78185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Occupation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 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</a:p>
                    <a:p>
                      <a:r>
                        <a:rPr lang="en-US" sz="1200" dirty="0" smtClean="0"/>
                        <a:t>Employment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Employment change 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</a:t>
                      </a:r>
                      <a:r>
                        <a:rPr lang="en-US" sz="1200" baseline="0" dirty="0" smtClean="0"/>
                        <a:t> change in Employment</a:t>
                      </a:r>
                    </a:p>
                    <a:p>
                      <a:r>
                        <a:rPr lang="en-US" sz="1200" baseline="0" dirty="0" smtClean="0"/>
                        <a:t>2012-2015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 Average Hourly Wage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Percent change in Average Hourly</a:t>
                      </a:r>
                      <a:r>
                        <a:rPr lang="en-US" sz="1200" baseline="0" dirty="0" smtClean="0"/>
                        <a:t> Wages 2012-2015</a:t>
                      </a:r>
                      <a:endParaRPr lang="en-US" sz="1200" dirty="0"/>
                    </a:p>
                  </a:txBody>
                  <a:tcPr/>
                </a:tc>
              </a:tr>
              <a:tr h="790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Physicians and surgeons, all 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308,410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322,740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14,330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$95.05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 marL="9525" marR="9525" marT="9525" marB="0" anchor="ctr"/>
                </a:tc>
              </a:tr>
              <a:tr h="469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Dentists, general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93,580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$82.86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 marL="9525" marR="9525" marT="9525" marB="0" anchor="ctr"/>
                </a:tc>
              </a:tr>
              <a:tr h="5302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Nurse anesthetists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39,410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$77.04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/>
                </a:tc>
              </a:tr>
              <a:tr h="685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Lawyers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581,920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609,930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$65.51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0.6%</a:t>
                      </a:r>
                    </a:p>
                  </a:txBody>
                  <a:tcPr marL="9525" marR="9525" marT="9525" marB="0" anchor="ctr"/>
                </a:tc>
              </a:tr>
              <a:tr h="89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Pharmacists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281,560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295,620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14,060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$57.34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1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6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218"/>
            <a:ext cx="8229600" cy="804672"/>
          </a:xfrm>
        </p:spPr>
        <p:txBody>
          <a:bodyPr/>
          <a:lstStyle/>
          <a:p>
            <a:r>
              <a:rPr lang="en-US" dirty="0" smtClean="0"/>
              <a:t>Goal of the briefing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783"/>
            <a:ext cx="8229600" cy="4423162"/>
          </a:xfrm>
        </p:spPr>
        <p:txBody>
          <a:bodyPr/>
          <a:lstStyle/>
          <a:p>
            <a:r>
              <a:rPr lang="en-US" dirty="0" smtClean="0"/>
              <a:t>Present an easy to explain approach for identifying ‘high-wage / in-demand’ jobs by occupation, industry and educational attainment </a:t>
            </a:r>
            <a:r>
              <a:rPr lang="en-US" dirty="0" smtClean="0"/>
              <a:t>requirement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 smtClean="0"/>
              <a:t>data that can be used by ETA – given the WIOA mandate to align ETA training dollars with ‘in-demand’ occupations</a:t>
            </a:r>
            <a:endParaRPr lang="en-US" dirty="0"/>
          </a:p>
          <a:p>
            <a:pPr marL="0" indent="0">
              <a:buNone/>
            </a:pP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</p:spTree>
    <p:extLst>
      <p:ext uri="{BB962C8B-B14F-4D97-AF65-F5344CB8AC3E}">
        <p14:creationId xmlns:p14="http://schemas.microsoft.com/office/powerpoint/2010/main" val="206483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compared 2012	to 2015 because OES is NOT a time series</a:t>
            </a:r>
          </a:p>
          <a:p>
            <a:pPr lvl="1"/>
            <a:r>
              <a:rPr lang="en-US" dirty="0" smtClean="0"/>
              <a:t>2012 data are in fact combined reports from November 2010 – May 2012 </a:t>
            </a:r>
          </a:p>
          <a:p>
            <a:pPr lvl="1"/>
            <a:r>
              <a:rPr lang="en-US" dirty="0" smtClean="0"/>
              <a:t>2015 data are combined reports from November 2012 – May 2015</a:t>
            </a:r>
          </a:p>
          <a:p>
            <a:pPr lvl="1"/>
            <a:r>
              <a:rPr lang="en-US" dirty="0" smtClean="0"/>
              <a:t>OES data are fully representative over a three year basis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144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109"/>
            <a:ext cx="8229600" cy="3992563"/>
          </a:xfrm>
        </p:spPr>
        <p:txBody>
          <a:bodyPr/>
          <a:lstStyle/>
          <a:p>
            <a:r>
              <a:rPr lang="en-US" dirty="0" smtClean="0"/>
              <a:t>BLS has the goal of converting OES to a time series using both a sample redesign and a modelling approach</a:t>
            </a:r>
          </a:p>
          <a:p>
            <a:r>
              <a:rPr lang="en-US" dirty="0" smtClean="0"/>
              <a:t>The ability to identify high-wage / in-demand occupations on a </a:t>
            </a:r>
            <a:r>
              <a:rPr lang="en-US" b="1" dirty="0" smtClean="0"/>
              <a:t>year-to-year</a:t>
            </a:r>
            <a:r>
              <a:rPr lang="en-US" dirty="0" smtClean="0"/>
              <a:t> basis will be invaluable</a:t>
            </a:r>
          </a:p>
          <a:p>
            <a:r>
              <a:rPr lang="en-US" dirty="0"/>
              <a:t>In particular, our modelling and sampling approach is designed to provide stable and accurate estimates down to the </a:t>
            </a:r>
            <a:r>
              <a:rPr lang="en-US" b="1" dirty="0"/>
              <a:t>MSA</a:t>
            </a:r>
            <a:r>
              <a:rPr lang="en-US" dirty="0"/>
              <a:t> level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3570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1872"/>
            <a:ext cx="8229600" cy="3992563"/>
          </a:xfrm>
        </p:spPr>
        <p:txBody>
          <a:bodyPr/>
          <a:lstStyle/>
          <a:p>
            <a:r>
              <a:rPr lang="en-US" sz="2800" dirty="0" smtClean="0"/>
              <a:t>This can provide critical input for ETA in identifying in-demand occupations for local workforce board areas under WIOA</a:t>
            </a:r>
          </a:p>
          <a:p>
            <a:r>
              <a:rPr lang="en-US" sz="2800" dirty="0" smtClean="0"/>
              <a:t>These data would provide an important complement to the longer-run perspective that is already provided by state projections offices</a:t>
            </a:r>
          </a:p>
          <a:p>
            <a:r>
              <a:rPr lang="en-US" sz="2800" dirty="0" smtClean="0"/>
              <a:t>We intend to convert OES to a time series within current budget constraints, although an increase in sample size would improve the reliability of the estimates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48345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57200" y="1828800"/>
            <a:ext cx="822960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3600" dirty="0" smtClean="0">
                <a:solidFill>
                  <a:prstClr val="white"/>
                </a:solidFill>
              </a:rPr>
              <a:t>Michael W. Horrigan</a:t>
            </a:r>
          </a:p>
          <a:p>
            <a:pPr>
              <a:lnSpc>
                <a:spcPts val="3700"/>
              </a:lnSpc>
            </a:pPr>
            <a:r>
              <a:rPr lang="en-US" sz="3600" b="0" dirty="0" smtClean="0">
                <a:solidFill>
                  <a:prstClr val="white"/>
                </a:solidFill>
              </a:rPr>
              <a:t>Associate Commissioner</a:t>
            </a:r>
          </a:p>
          <a:p>
            <a:pPr>
              <a:lnSpc>
                <a:spcPts val="3700"/>
              </a:lnSpc>
            </a:pPr>
            <a:r>
              <a:rPr lang="en-US" sz="3600" b="0" dirty="0" smtClean="0">
                <a:solidFill>
                  <a:prstClr val="white"/>
                </a:solidFill>
              </a:rPr>
              <a:t>Office of Employment and </a:t>
            </a:r>
          </a:p>
          <a:p>
            <a:pPr>
              <a:lnSpc>
                <a:spcPts val="3700"/>
              </a:lnSpc>
            </a:pPr>
            <a:r>
              <a:rPr lang="en-US" sz="3600" b="0" dirty="0" smtClean="0">
                <a:solidFill>
                  <a:prstClr val="white"/>
                </a:solidFill>
              </a:rPr>
              <a:t>Unemployment Statistics</a:t>
            </a:r>
          </a:p>
          <a:p>
            <a:pPr>
              <a:lnSpc>
                <a:spcPts val="3700"/>
              </a:lnSpc>
            </a:pPr>
            <a:endParaRPr lang="en-US" sz="3600" b="0" dirty="0" smtClean="0">
              <a:solidFill>
                <a:prstClr val="white"/>
              </a:solidFill>
            </a:endParaRPr>
          </a:p>
          <a:p>
            <a:pPr>
              <a:lnSpc>
                <a:spcPts val="3700"/>
              </a:lnSpc>
            </a:pPr>
            <a:r>
              <a:rPr lang="en-US" sz="3600" b="0" dirty="0" smtClean="0">
                <a:solidFill>
                  <a:prstClr val="white"/>
                </a:solidFill>
              </a:rPr>
              <a:t>202-691-5735</a:t>
            </a:r>
          </a:p>
          <a:p>
            <a:pPr>
              <a:lnSpc>
                <a:spcPts val="3700"/>
              </a:lnSpc>
            </a:pPr>
            <a:r>
              <a:rPr lang="en-US" sz="3600" b="0" dirty="0">
                <a:solidFill>
                  <a:prstClr val="white"/>
                </a:solidFill>
              </a:rPr>
              <a:t>h</a:t>
            </a:r>
            <a:r>
              <a:rPr lang="en-US" sz="3600" b="0" dirty="0" smtClean="0">
                <a:solidFill>
                  <a:prstClr val="white"/>
                </a:solidFill>
              </a:rPr>
              <a:t>orrigan.michael@bls.gov</a:t>
            </a:r>
            <a:endParaRPr lang="en-US" sz="3600" b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38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one identify high-wage / in-demand jobs?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21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64" y="457200"/>
            <a:ext cx="9051636" cy="804672"/>
          </a:xfrm>
        </p:spPr>
        <p:txBody>
          <a:bodyPr/>
          <a:lstStyle/>
          <a:p>
            <a:r>
              <a:rPr lang="en-US" sz="3200" dirty="0" smtClean="0"/>
              <a:t>Pick a data set and time period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used data from the Occupational Employment Statistics* (OES) Survey for this analysis</a:t>
            </a:r>
          </a:p>
          <a:p>
            <a:r>
              <a:rPr lang="en-US" sz="2800" dirty="0" smtClean="0"/>
              <a:t>We identify high-wage / in-demand jobs by comparing OES data from 2012 to 2015</a:t>
            </a:r>
          </a:p>
          <a:p>
            <a:r>
              <a:rPr lang="en-US" sz="2800" dirty="0" smtClean="0"/>
              <a:t>Our approach first sorts occupations into groups based on the educational requirements to enter an occupation.** We use data from BLS Employment Projections for this purpose</a:t>
            </a:r>
          </a:p>
        </p:txBody>
      </p:sp>
    </p:spTree>
    <p:extLst>
      <p:ext uri="{BB962C8B-B14F-4D97-AF65-F5344CB8AC3E}">
        <p14:creationId xmlns:p14="http://schemas.microsoft.com/office/powerpoint/2010/main" val="12529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05508" y="1000331"/>
            <a:ext cx="6409592" cy="445365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Employment and wages for:</a:t>
            </a:r>
          </a:p>
          <a:p>
            <a:r>
              <a:rPr lang="en-US" dirty="0" smtClean="0"/>
              <a:t>Over 800 occupations</a:t>
            </a:r>
          </a:p>
          <a:p>
            <a:r>
              <a:rPr lang="en-US" dirty="0" smtClean="0"/>
              <a:t>Over 450 industries</a:t>
            </a:r>
          </a:p>
          <a:p>
            <a:r>
              <a:rPr lang="en-US" dirty="0" smtClean="0"/>
              <a:t>Average and median wages</a:t>
            </a:r>
            <a:br>
              <a:rPr lang="en-US" dirty="0" smtClean="0"/>
            </a:br>
            <a:r>
              <a:rPr lang="en-US" dirty="0" smtClean="0"/>
              <a:t> and by </a:t>
            </a:r>
            <a:r>
              <a:rPr lang="en-US" dirty="0" err="1" smtClean="0"/>
              <a:t>decile</a:t>
            </a:r>
            <a:endParaRPr lang="en-US" dirty="0" smtClean="0"/>
          </a:p>
          <a:p>
            <a:r>
              <a:rPr lang="en-US" dirty="0" smtClean="0"/>
              <a:t>Geography – nation, states, regions, MSA</a:t>
            </a:r>
          </a:p>
          <a:p>
            <a:r>
              <a:rPr lang="en-US" b="1" dirty="0" smtClean="0"/>
              <a:t>State partners produce workforce development regions based on county level data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98464" y="262143"/>
            <a:ext cx="8600258" cy="738188"/>
          </a:xfrm>
        </p:spPr>
        <p:txBody>
          <a:bodyPr/>
          <a:lstStyle/>
          <a:p>
            <a:r>
              <a:rPr lang="en-US" sz="4200" b="1" dirty="0" smtClean="0"/>
              <a:t>*Occupational Employment Statistics </a:t>
            </a:r>
            <a:endParaRPr lang="en-US" sz="4200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169" y="2376258"/>
            <a:ext cx="3629553" cy="2314787"/>
          </a:xfrm>
        </p:spPr>
      </p:pic>
    </p:spTree>
    <p:extLst>
      <p:ext uri="{BB962C8B-B14F-4D97-AF65-F5344CB8AC3E}">
        <p14:creationId xmlns:p14="http://schemas.microsoft.com/office/powerpoint/2010/main" val="28144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111"/>
            <a:ext cx="9144000" cy="804672"/>
          </a:xfrm>
        </p:spPr>
        <p:txBody>
          <a:bodyPr/>
          <a:lstStyle/>
          <a:p>
            <a:r>
              <a:rPr lang="en-US" sz="2800" dirty="0" smtClean="0"/>
              <a:t>**Education typically required to enter an occupation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18" y="938501"/>
            <a:ext cx="8229600" cy="3992563"/>
          </a:xfrm>
        </p:spPr>
        <p:txBody>
          <a:bodyPr/>
          <a:lstStyle/>
          <a:p>
            <a:r>
              <a:rPr lang="en-US" sz="2800" dirty="0" smtClean="0"/>
              <a:t>For each of the over 800 occupations in the OES, the BLS projections office assigns an educational attainment category that is typically required for </a:t>
            </a:r>
            <a:r>
              <a:rPr lang="en-US" sz="2800" b="1" dirty="0" smtClean="0"/>
              <a:t>entry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No formal education required</a:t>
            </a:r>
          </a:p>
          <a:p>
            <a:pPr lvl="1"/>
            <a:r>
              <a:rPr lang="en-US" sz="2400" dirty="0" smtClean="0"/>
              <a:t>High school or equivalent</a:t>
            </a:r>
          </a:p>
          <a:p>
            <a:pPr lvl="1"/>
            <a:r>
              <a:rPr lang="en-US" sz="2400" dirty="0" smtClean="0"/>
              <a:t>Some college, no degree</a:t>
            </a:r>
          </a:p>
          <a:p>
            <a:pPr lvl="1"/>
            <a:r>
              <a:rPr lang="en-US" sz="2400" dirty="0" smtClean="0"/>
              <a:t>Postsecondary non-degree award</a:t>
            </a:r>
          </a:p>
          <a:p>
            <a:pPr lvl="1"/>
            <a:r>
              <a:rPr lang="en-US" sz="2400" dirty="0" smtClean="0"/>
              <a:t>Associates degree</a:t>
            </a:r>
          </a:p>
          <a:p>
            <a:pPr lvl="1"/>
            <a:r>
              <a:rPr lang="en-US" sz="2400" dirty="0" smtClean="0"/>
              <a:t>Bachelor’s degree</a:t>
            </a:r>
          </a:p>
          <a:p>
            <a:pPr lvl="1"/>
            <a:r>
              <a:rPr lang="en-US" sz="2400" dirty="0" smtClean="0"/>
              <a:t>Master’s degree</a:t>
            </a:r>
          </a:p>
          <a:p>
            <a:pPr lvl="1"/>
            <a:r>
              <a:rPr lang="en-US" sz="2400" dirty="0" smtClean="0"/>
              <a:t>Doctoral and professional</a:t>
            </a:r>
            <a:endParaRPr lang="en-US" sz="2400" dirty="0"/>
          </a:p>
        </p:txBody>
      </p:sp>
      <p:sp>
        <p:nvSpPr>
          <p:cNvPr id="5" name="Right Bracket 4"/>
          <p:cNvSpPr/>
          <p:nvPr/>
        </p:nvSpPr>
        <p:spPr>
          <a:xfrm>
            <a:off x="932874" y="3663372"/>
            <a:ext cx="4590473" cy="131849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83563" y="3990109"/>
            <a:ext cx="2757055" cy="4618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Combined in our analysis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701147" y="4165599"/>
            <a:ext cx="554181" cy="15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Bracket 8"/>
          <p:cNvSpPr/>
          <p:nvPr/>
        </p:nvSpPr>
        <p:spPr>
          <a:xfrm>
            <a:off x="1088737" y="5364019"/>
            <a:ext cx="4590473" cy="879764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719618" y="4169090"/>
            <a:ext cx="570345" cy="1646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51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64" y="457200"/>
            <a:ext cx="9051636" cy="804672"/>
          </a:xfrm>
        </p:spPr>
        <p:txBody>
          <a:bodyPr/>
          <a:lstStyle/>
          <a:p>
            <a:r>
              <a:rPr lang="en-US" sz="3200" dirty="0" smtClean="0"/>
              <a:t>Define what is a high wage for each education group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each formal education group, we defined an occupation as high-wage if their average hourly earnings in 2015 exceeded the national average hourly earnings for their educational attainment group in 2015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For the category, no formal education required, we used $15.00 per hour as the cutoff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Obviously these selection choices can be modified</a:t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828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wage cutoffs for each education group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671832"/>
              </p:ext>
            </p:extLst>
          </p:nvPr>
        </p:nvGraphicFramePr>
        <p:xfrm>
          <a:off x="457200" y="1976438"/>
          <a:ext cx="8229600" cy="395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1091"/>
                <a:gridCol w="2618509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 typically required for entry into an occupation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Average </a:t>
                      </a:r>
                    </a:p>
                    <a:p>
                      <a:r>
                        <a:rPr lang="en-US" baseline="0" dirty="0" smtClean="0"/>
                        <a:t>Hourly Wage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formal education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$15.00</a:t>
                      </a:r>
                      <a:r>
                        <a:rPr lang="en-US" baseline="0" dirty="0" smtClean="0"/>
                        <a:t> 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 school diploma</a:t>
                      </a:r>
                      <a:r>
                        <a:rPr lang="en-US" baseline="0" dirty="0" smtClean="0"/>
                        <a:t> or equivalent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$20.04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Some college,</a:t>
                      </a:r>
                      <a:r>
                        <a:rPr lang="en-US" baseline="0" dirty="0" smtClean="0"/>
                        <a:t> no degree; Postsecondary </a:t>
                      </a:r>
                      <a:r>
                        <a:rPr lang="en-US" baseline="0" dirty="0" err="1" smtClean="0"/>
                        <a:t>nondegree</a:t>
                      </a:r>
                      <a:r>
                        <a:rPr lang="en-US" baseline="0" dirty="0" smtClean="0"/>
                        <a:t> award; or</a:t>
                      </a:r>
                    </a:p>
                    <a:p>
                      <a:r>
                        <a:rPr lang="en-US" baseline="0" dirty="0" smtClean="0"/>
                        <a:t>Associates’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$20.20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Bachelor’s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$39.48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Master’s,</a:t>
                      </a:r>
                      <a:r>
                        <a:rPr lang="en-US" baseline="0" dirty="0" smtClean="0"/>
                        <a:t> Doctoral or Professional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$49.59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 $15.00 was selected as the cutoff for analysis, the 2015 Average Hourly Wage</a:t>
                      </a:r>
                      <a:r>
                        <a:rPr lang="en-US" baseline="0" dirty="0" smtClean="0"/>
                        <a:t> for occupations that do not require formal education was $12.05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1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64" y="457200"/>
            <a:ext cx="9051636" cy="804672"/>
          </a:xfrm>
        </p:spPr>
        <p:txBody>
          <a:bodyPr/>
          <a:lstStyle/>
          <a:p>
            <a:r>
              <a:rPr lang="en-US" sz="3000" dirty="0" smtClean="0"/>
              <a:t>Next, use an equilibrium wage/employment approach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9217"/>
            <a:ext cx="8229600" cy="3992563"/>
          </a:xfrm>
        </p:spPr>
        <p:txBody>
          <a:bodyPr/>
          <a:lstStyle/>
          <a:p>
            <a:r>
              <a:rPr lang="en-US" sz="2800" dirty="0" smtClean="0"/>
              <a:t>For each education category, we focused on strong labor markets in which we observe </a:t>
            </a:r>
            <a:r>
              <a:rPr lang="en-US" sz="2800" b="1" dirty="0" smtClean="0"/>
              <a:t>strong employment growth</a:t>
            </a:r>
            <a:r>
              <a:rPr lang="en-US" sz="2800" dirty="0" smtClean="0"/>
              <a:t> that is faster than the average growth for that education category***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685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385068B-DB7C-46F7-A86C-3D3F4CCCA2C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38400" y="39624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38400" y="6071616"/>
            <a:ext cx="5105400" cy="24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124200" y="4114800"/>
            <a:ext cx="24384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124200" y="3938017"/>
            <a:ext cx="2438400" cy="1624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000500" y="3602897"/>
            <a:ext cx="2247900" cy="1426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38215" y="5538216"/>
            <a:ext cx="685800" cy="43129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00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4876800"/>
            <a:ext cx="762000" cy="50323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D’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69992" y="3705004"/>
            <a:ext cx="1143000" cy="4572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12992" y="6324600"/>
            <a:ext cx="1219200" cy="34936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12764" y="6311728"/>
            <a:ext cx="2209800" cy="34936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Employment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8200" y="3889067"/>
            <a:ext cx="1447800" cy="762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00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Real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solidFill>
                  <a:srgbClr val="000000"/>
                </a:solidFill>
                <a:latin typeface="Tahoma" pitchFamily="34" charset="0"/>
                <a:ea typeface="+mj-ea"/>
                <a:cs typeface="Tahoma" pitchFamily="34" charset="0"/>
              </a:rPr>
              <a:t>wages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67200" y="484232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259580" y="4827645"/>
            <a:ext cx="0" cy="1243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29200" y="4280331"/>
            <a:ext cx="0" cy="17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462785" y="4267459"/>
            <a:ext cx="25664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438400" y="4812691"/>
            <a:ext cx="1790701" cy="14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267200" y="4162204"/>
            <a:ext cx="0" cy="257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947665" y="4061799"/>
            <a:ext cx="228600" cy="17830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B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07180" y="4578877"/>
            <a:ext cx="304800" cy="182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25062" y="4055955"/>
            <a:ext cx="209550" cy="15037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C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090416" y="4178143"/>
            <a:ext cx="171450" cy="65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743200" y="4267459"/>
            <a:ext cx="0" cy="552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261866" y="5867400"/>
            <a:ext cx="7673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01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_Standard_size_template.potx" id="{2C0B0BA8-CB31-4BFB-9D02-2009D0C557C7}" vid="{0B3D40F7-00B3-4BD2-9A10-FDB1247F4FE7}"/>
    </a:ext>
  </a:extLst>
</a:theme>
</file>

<file path=ppt/theme/theme2.xml><?xml version="1.0" encoding="utf-8"?>
<a:theme xmlns:a="http://schemas.openxmlformats.org/drawingml/2006/main" name="BLS Trendline Content Slide">
  <a:themeElements>
    <a:clrScheme name="BLS 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FFC000"/>
      </a:hlink>
      <a:folHlink>
        <a:srgbClr val="FFC000"/>
      </a:folHlink>
    </a:clrScheme>
    <a:fontScheme name="BLS Font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_Standard_size_template.potx" id="{2C0B0BA8-CB31-4BFB-9D02-2009D0C557C7}" vid="{5222EC5A-2E70-424B-8F39-31FD0C2B3A35}"/>
    </a:ext>
  </a:extLst>
</a:theme>
</file>

<file path=ppt/theme/theme3.xml><?xml version="1.0" encoding="utf-8"?>
<a:theme xmlns:a="http://schemas.openxmlformats.org/drawingml/2006/main" name="Contact Inform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_Standard_size_template.potx" id="{2C0B0BA8-CB31-4BFB-9D02-2009D0C557C7}" vid="{7C8ABDF8-BE7C-4185-8AE9-499D505E304C}"/>
    </a:ext>
  </a:extLst>
</a:theme>
</file>

<file path=ppt/theme/theme4.xml><?xml version="1.0" encoding="utf-8"?>
<a:theme xmlns:a="http://schemas.openxmlformats.org/drawingml/2006/main" name="1_Contact Information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2FFE4CEF-C9F4-408E-A3EA-E08457239999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F0218404-5B4E-4DCC-B1B3-DD86C7BB0E6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B41854-841E-4B3E-B47B-97CE7B7E74AE}"/>
</file>

<file path=customXml/itemProps2.xml><?xml version="1.0" encoding="utf-8"?>
<ds:datastoreItem xmlns:ds="http://schemas.openxmlformats.org/officeDocument/2006/customXml" ds:itemID="{788F784E-956A-45E6-A997-27481BCF461F}"/>
</file>

<file path=customXml/itemProps3.xml><?xml version="1.0" encoding="utf-8"?>
<ds:datastoreItem xmlns:ds="http://schemas.openxmlformats.org/officeDocument/2006/customXml" ds:itemID="{6A461174-83E8-4205-A035-132E2E0F7C2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2499</TotalTime>
  <Words>1313</Words>
  <Application>Microsoft Office PowerPoint</Application>
  <PresentationFormat>On-screen Show (4:3)</PresentationFormat>
  <Paragraphs>333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Calibri</vt:lpstr>
      <vt:lpstr>Century Gothic</vt:lpstr>
      <vt:lpstr>Tahoma</vt:lpstr>
      <vt:lpstr>Wingdings</vt:lpstr>
      <vt:lpstr>Wingdings 3</vt:lpstr>
      <vt:lpstr>Custom Design</vt:lpstr>
      <vt:lpstr>BLS Trendline Content Slide</vt:lpstr>
      <vt:lpstr>Contact Information</vt:lpstr>
      <vt:lpstr>1_Contact Information</vt:lpstr>
      <vt:lpstr>1_Custom Design</vt:lpstr>
      <vt:lpstr>Presentation to the Workforce Innovation Advisory Council “High-wage / In-demand jobs:  An occupation, industry, and educational requirements approach” </vt:lpstr>
      <vt:lpstr>Goal of the briefing</vt:lpstr>
      <vt:lpstr>How does one identify high-wage / in-demand jobs?</vt:lpstr>
      <vt:lpstr>Pick a data set and time period</vt:lpstr>
      <vt:lpstr>PowerPoint Presentation</vt:lpstr>
      <vt:lpstr>**Education typically required to enter an occupation</vt:lpstr>
      <vt:lpstr>Define what is a high wage for each education group</vt:lpstr>
      <vt:lpstr>High wage cutoffs for each education group</vt:lpstr>
      <vt:lpstr>Next, use an equilibrium wage/employment approach</vt:lpstr>
      <vt:lpstr>*** Employment grows faster than average, but what about wages?</vt:lpstr>
      <vt:lpstr>Caveats, small and large</vt:lpstr>
      <vt:lpstr>Final condition – declining industries after 2015Q2</vt:lpstr>
      <vt:lpstr>High-wage / in-demand occupations by educational requirement 2012 – 2015</vt:lpstr>
      <vt:lpstr>Examples of high-wage / in-demand occupations, 2012-2015 No formal educational credential for entry </vt:lpstr>
      <vt:lpstr>Examples of high-wage / in-demand occupations, 2012-2015 High school diploma or equivalent typically required for entry </vt:lpstr>
      <vt:lpstr>Examples of high-wage / in-demand occupations, 2012-2015 Some college (no degree), Postsecondary non-degree award, or Associate’s degree typically required for entry</vt:lpstr>
      <vt:lpstr>Examples of high-wage / in-demand occupations, 2012-2015 Bachelor’s degree typically required for entry </vt:lpstr>
      <vt:lpstr>Examples of high-wage / in-demand occupations, 2012.Q2-2015.Q2 Master’s, Doctoral, or Professional Degree typically required for entry </vt:lpstr>
      <vt:lpstr>Final thoughts</vt:lpstr>
      <vt:lpstr>Final thoughts</vt:lpstr>
      <vt:lpstr>Final thoughts</vt:lpstr>
      <vt:lpstr>Final thoughts</vt:lpstr>
      <vt:lpstr>PowerPoint Presentation</vt:lpstr>
    </vt:vector>
  </TitlesOfParts>
  <Company>Bureau of Labor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Liddel, Emily L - BLS</dc:creator>
  <cp:lastModifiedBy>Horrigan, Michael - BLS</cp:lastModifiedBy>
  <cp:revision>213</cp:revision>
  <cp:lastPrinted>2016-09-19T16:34:59Z</cp:lastPrinted>
  <dcterms:created xsi:type="dcterms:W3CDTF">2016-03-14T15:06:24Z</dcterms:created>
  <dcterms:modified xsi:type="dcterms:W3CDTF">2016-11-08T13:16:28Z</dcterms:modified>
</cp:coreProperties>
</file>