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670" r:id="rId2"/>
    <p:sldMasterId id="2147483672" r:id="rId3"/>
  </p:sldMasterIdLst>
  <p:handoutMasterIdLst>
    <p:handoutMasterId r:id="rId14"/>
  </p:handoutMasterIdLst>
  <p:sldIdLst>
    <p:sldId id="260" r:id="rId4"/>
    <p:sldId id="261" r:id="rId5"/>
    <p:sldId id="262" r:id="rId6"/>
    <p:sldId id="263" r:id="rId7"/>
    <p:sldId id="267" r:id="rId8"/>
    <p:sldId id="268" r:id="rId9"/>
    <p:sldId id="269" r:id="rId10"/>
    <p:sldId id="264" r:id="rId11"/>
    <p:sldId id="266" r:id="rId12"/>
    <p:sldId id="25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 showGuides="1">
      <p:cViewPr varScale="1">
        <p:scale>
          <a:sx n="65" d="100"/>
          <a:sy n="65" d="100"/>
        </p:scale>
        <p:origin x="121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3" d="100"/>
          <a:sy n="63" d="100"/>
        </p:scale>
        <p:origin x="2544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customXml" Target="../customXml/item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353D39A-FB07-40D8-B455-E5E7D563DE76}" type="datetimeFigureOut">
              <a:rPr lang="en-US" smtClean="0"/>
              <a:t>6/20/2017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A58EA67-873D-465F-B78C-7C9FBF3A95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043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>
            <a:spLocks noGrp="1"/>
          </p:cNvSpPr>
          <p:nvPr>
            <p:ph type="subTitle" idx="4294967295"/>
          </p:nvPr>
        </p:nvSpPr>
        <p:spPr>
          <a:xfrm>
            <a:off x="457200" y="1970531"/>
            <a:ext cx="8229600" cy="1175005"/>
          </a:xfrm>
          <a:prstGeom prst="rect">
            <a:avLst/>
          </a:prstGeom>
        </p:spPr>
        <p:txBody>
          <a:bodyPr/>
          <a:lstStyle>
            <a:lvl1pPr>
              <a:lnSpc>
                <a:spcPts val="4500"/>
              </a:lnSpc>
              <a:spcBef>
                <a:spcPts val="600"/>
              </a:spcBef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443483"/>
            <a:ext cx="8229600" cy="1527048"/>
          </a:xfrm>
          <a:prstGeom prst="rect">
            <a:avLst/>
          </a:prstGeom>
        </p:spPr>
        <p:txBody>
          <a:bodyPr/>
          <a:lstStyle>
            <a:lvl1pPr>
              <a:lnSpc>
                <a:spcPts val="5700"/>
              </a:lnSpc>
              <a:spcBef>
                <a:spcPts val="600"/>
              </a:spcBef>
              <a:defRPr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Click, add 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162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8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04672"/>
          </a:xfrm>
        </p:spPr>
        <p:txBody>
          <a:bodyPr/>
          <a:lstStyle>
            <a:lvl1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3992563"/>
          </a:xfrm>
        </p:spPr>
        <p:txBody>
          <a:bodyPr/>
          <a:lstStyle>
            <a:lvl1pPr>
              <a:defRPr baseline="0"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solidFill>
                  <a:srgbClr val="192168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buClr>
                <a:srgbClr val="CE1126"/>
              </a:buCl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</p:txBody>
      </p:sp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45094174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288">
          <p15:clr>
            <a:srgbClr val="FBAE40"/>
          </p15:clr>
        </p15:guide>
        <p15:guide id="2" pos="5472">
          <p15:clr>
            <a:srgbClr val="FBAE40"/>
          </p15:clr>
        </p15:guide>
        <p15:guide id="3" orient="horz" pos="288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111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767263" y="1689100"/>
            <a:ext cx="4122737" cy="45640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55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033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2093913"/>
            <a:ext cx="3871913" cy="40560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1"/>
          </p:nvPr>
        </p:nvSpPr>
        <p:spPr>
          <a:xfrm>
            <a:off x="4814887" y="2093913"/>
            <a:ext cx="3871913" cy="4056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4886" y="1608138"/>
            <a:ext cx="3871913" cy="485775"/>
          </a:xfrm>
        </p:spPr>
        <p:txBody>
          <a:bodyPr/>
          <a:lstStyle>
            <a:lvl1pPr marL="0" indent="0">
              <a:buFontTx/>
              <a:buNone/>
              <a:defRPr sz="2800"/>
            </a:lvl1pPr>
            <a:lvl2pPr marL="457200" indent="0">
              <a:buFontTx/>
              <a:buNone/>
              <a:defRPr sz="2400"/>
            </a:lvl2pPr>
            <a:lvl3pPr marL="914400" indent="0">
              <a:buFontTx/>
              <a:buNone/>
              <a:defRPr sz="2000"/>
            </a:lvl3pPr>
            <a:lvl4pPr marL="13716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en-US" dirty="0" smtClean="0"/>
              <a:t>Compare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495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8316" y="2516393"/>
            <a:ext cx="8229600" cy="1096962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8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 hasCustomPrompt="1"/>
          </p:nvPr>
        </p:nvSpPr>
        <p:spPr>
          <a:xfrm>
            <a:off x="3429000" y="722672"/>
            <a:ext cx="5235677" cy="525744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Object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1"/>
          </p:nvPr>
        </p:nvSpPr>
        <p:spPr>
          <a:xfrm>
            <a:off x="398464" y="1526458"/>
            <a:ext cx="3030536" cy="445365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98464" y="722672"/>
            <a:ext cx="3030536" cy="73818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053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861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5.xml"/><Relationship Id="rId9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33" r="4623"/>
          <a:stretch/>
        </p:blipFill>
        <p:spPr>
          <a:xfrm>
            <a:off x="-175491" y="0"/>
            <a:ext cx="9319491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199"/>
            <a:ext cx="8229600" cy="13684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5625"/>
            <a:ext cx="8229600" cy="1056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add subtitle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807257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4000" b="1" kern="12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pos="547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098" y="5899731"/>
            <a:ext cx="8439702" cy="976557"/>
          </a:xfrm>
          <a:prstGeom prst="rect">
            <a:avLst/>
          </a:prstGeom>
        </p:spPr>
      </p:pic>
      <p:sp>
        <p:nvSpPr>
          <p:cNvPr id="1026" name="Title Placeholder 1"/>
          <p:cNvSpPr>
            <a:spLocks noGrp="1"/>
          </p:cNvSpPr>
          <p:nvPr userDrawn="1">
            <p:ph type="title"/>
          </p:nvPr>
        </p:nvSpPr>
        <p:spPr bwMode="auto">
          <a:xfrm>
            <a:off x="457200" y="274638"/>
            <a:ext cx="82296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title</a:t>
            </a:r>
          </a:p>
        </p:txBody>
      </p:sp>
      <p:sp>
        <p:nvSpPr>
          <p:cNvPr id="1027" name="Text Placeholder 2"/>
          <p:cNvSpPr>
            <a:spLocks noGrp="1"/>
          </p:cNvSpPr>
          <p:nvPr userDrawn="1">
            <p:ph type="body" idx="1"/>
          </p:nvPr>
        </p:nvSpPr>
        <p:spPr bwMode="auto">
          <a:xfrm>
            <a:off x="457200" y="1752601"/>
            <a:ext cx="8229600" cy="3960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(not recommended)</a:t>
            </a:r>
          </a:p>
          <a:p>
            <a:pPr lvl="4"/>
            <a:endParaRPr lang="en-US" dirty="0" smtClean="0"/>
          </a:p>
          <a:p>
            <a:pPr lvl="3"/>
            <a:endParaRPr lang="en-US" dirty="0" smtClean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98" y="6199678"/>
            <a:ext cx="1017423" cy="608940"/>
          </a:xfrm>
          <a:prstGeom prst="rect">
            <a:avLst/>
          </a:prstGeom>
        </p:spPr>
      </p:pic>
      <p:sp>
        <p:nvSpPr>
          <p:cNvPr id="8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rgbClr val="002060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1686485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71" r:id="rId2"/>
    <p:sldLayoutId id="2147483690" r:id="rId3"/>
    <p:sldLayoutId id="2147483695" r:id="rId4"/>
    <p:sldLayoutId id="2147483692" r:id="rId5"/>
    <p:sldLayoutId id="2147483693" r:id="rId6"/>
    <p:sldLayoutId id="2147483694" r:id="rId7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192168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92168"/>
          </a:solidFill>
          <a:latin typeface="Tahoma" pitchFamily="34" charset="0"/>
          <a:cs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80000"/>
        <a:buFont typeface="Wingdings" pitchFamily="2" charset="2"/>
        <a:buChar char=""/>
        <a:defRPr sz="32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Wingdings 3" pitchFamily="18" charset="2"/>
        <a:buChar char=""/>
        <a:defRPr sz="28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Font typeface="Calibri" pitchFamily="34" charset="0"/>
        <a:buChar char="–"/>
        <a:defRPr sz="24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E1126"/>
        </a:buClr>
        <a:buSzPct val="125000"/>
        <a:buFont typeface="Arial" charset="0"/>
        <a:buChar char="•"/>
        <a:defRPr sz="2000" kern="1200">
          <a:solidFill>
            <a:srgbClr val="192168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000" kern="1200">
          <a:solidFill>
            <a:srgbClr val="000000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4" r="9955"/>
          <a:stretch/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457200" y="466344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bg1"/>
                </a:solidFill>
              </a:rPr>
              <a:t>Contact Information</a:t>
            </a:r>
            <a:endParaRPr lang="en-US" sz="5400" b="1" dirty="0">
              <a:solidFill>
                <a:schemeClr val="bg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2" y="5881445"/>
            <a:ext cx="8439702" cy="976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543" y="6205585"/>
            <a:ext cx="1016247" cy="608236"/>
          </a:xfrm>
          <a:prstGeom prst="rect">
            <a:avLst/>
          </a:prstGeom>
        </p:spPr>
      </p:pic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396400" y="6335376"/>
            <a:ext cx="5791200" cy="365125"/>
          </a:xfrm>
          <a:prstGeom prst="rect">
            <a:avLst/>
          </a:prstGeom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000" kern="1200">
                <a:solidFill>
                  <a:srgbClr val="192168"/>
                </a:solidFill>
                <a:latin typeface="Verdana" pitchFamily="34" charset="0"/>
                <a:ea typeface="+mn-ea"/>
                <a:cs typeface="Tahoma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111A96E3-A9FF-4894-9186-F52C729C3EF4}" type="slidenum">
              <a:rPr lang="en-US" sz="1050" b="0" kern="1200" spc="45" smtClean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Tahoma" pitchFamily="34" charset="0"/>
              </a:rPr>
              <a:pPr/>
              <a:t>‹#›</a:t>
            </a:fld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—</a:t>
            </a:r>
            <a:r>
              <a:rPr lang="en-US" sz="160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</a:t>
            </a:r>
            <a:r>
              <a:rPr lang="en-US" sz="1500" cap="small" spc="30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U.S. Bureau of Labor Statistics</a:t>
            </a:r>
            <a:r>
              <a:rPr lang="en-US" sz="1050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 • </a:t>
            </a:r>
            <a:r>
              <a:rPr lang="en-US" sz="1050" b="1" spc="45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bls.gov</a:t>
            </a:r>
          </a:p>
        </p:txBody>
      </p:sp>
    </p:spTree>
    <p:extLst>
      <p:ext uri="{BB962C8B-B14F-4D97-AF65-F5344CB8AC3E}">
        <p14:creationId xmlns:p14="http://schemas.microsoft.com/office/powerpoint/2010/main" val="8441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>
          <p15:clr>
            <a:srgbClr val="F26B43"/>
          </p15:clr>
        </p15:guide>
        <p15:guide id="2" pos="5472">
          <p15:clr>
            <a:srgbClr val="F26B43"/>
          </p15:clr>
        </p15:guide>
        <p15:guide id="3" orient="horz" pos="2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>
          <a:xfrm>
            <a:off x="457200" y="2378116"/>
            <a:ext cx="8229600" cy="105612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What methods do states use?</a:t>
            </a:r>
            <a:endParaRPr lang="en-US" sz="28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Determine </a:t>
            </a:r>
            <a:br>
              <a:rPr lang="en-US" dirty="0" smtClean="0"/>
            </a:br>
            <a:r>
              <a:rPr lang="en-US" dirty="0" smtClean="0"/>
              <a:t>Jobs in Demand</a:t>
            </a:r>
            <a:endParaRPr lang="en-US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57200" y="3434237"/>
            <a:ext cx="8229600" cy="2977050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en-US" dirty="0" smtClean="0"/>
              <a:t>Rebecca Rust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Office of Occupational Statistics and Employment Projections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Workforce Information Advisory Council 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(WIAC)</a:t>
            </a:r>
          </a:p>
          <a:p>
            <a:pPr>
              <a:lnSpc>
                <a:spcPts val="3300"/>
              </a:lnSpc>
            </a:pPr>
            <a:r>
              <a:rPr lang="en-US" sz="2400" b="0" dirty="0" smtClean="0"/>
              <a:t>June 22, 2017</a:t>
            </a:r>
          </a:p>
          <a:p>
            <a:pPr>
              <a:lnSpc>
                <a:spcPts val="3300"/>
              </a:lnSpc>
            </a:pPr>
            <a:endParaRPr lang="en-US" b="0" dirty="0" smtClean="0"/>
          </a:p>
          <a:p>
            <a:pPr>
              <a:lnSpc>
                <a:spcPts val="3300"/>
              </a:lnSpc>
            </a:pPr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3996251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 txBox="1">
            <a:spLocks/>
          </p:cNvSpPr>
          <p:nvPr/>
        </p:nvSpPr>
        <p:spPr>
          <a:xfrm>
            <a:off x="457200" y="1828800"/>
            <a:ext cx="8229600" cy="3811386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lnSpc>
                <a:spcPts val="3400"/>
              </a:lnSpc>
              <a:spcBef>
                <a:spcPts val="600"/>
              </a:spcBef>
              <a:buFont typeface="Arial" panose="020B0604020202020204" pitchFamily="34" charset="0"/>
              <a:buNone/>
              <a:defRPr sz="32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700"/>
              </a:lnSpc>
            </a:pPr>
            <a:r>
              <a:rPr lang="en-US" sz="3600" dirty="0" smtClean="0"/>
              <a:t>Rebecca Rust</a:t>
            </a:r>
          </a:p>
          <a:p>
            <a:pPr>
              <a:lnSpc>
                <a:spcPts val="3700"/>
              </a:lnSpc>
            </a:pPr>
            <a:r>
              <a:rPr lang="en-US" sz="3600" b="0" dirty="0" smtClean="0"/>
              <a:t>Assistant Commissioner</a:t>
            </a:r>
          </a:p>
          <a:p>
            <a:pPr>
              <a:lnSpc>
                <a:spcPts val="3700"/>
              </a:lnSpc>
            </a:pPr>
            <a:r>
              <a:rPr lang="en-US" sz="3600" b="0" dirty="0" smtClean="0"/>
              <a:t>Office of Occupational Statistics and Employment Projections</a:t>
            </a:r>
          </a:p>
          <a:p>
            <a:pPr>
              <a:lnSpc>
                <a:spcPts val="3700"/>
              </a:lnSpc>
            </a:pPr>
            <a:r>
              <a:rPr lang="en-US" sz="3600" b="0" dirty="0" smtClean="0"/>
              <a:t>202-691-5701</a:t>
            </a:r>
          </a:p>
          <a:p>
            <a:pPr>
              <a:lnSpc>
                <a:spcPts val="3700"/>
              </a:lnSpc>
            </a:pPr>
            <a:r>
              <a:rPr lang="en-US" sz="3600" b="0" dirty="0"/>
              <a:t>r</a:t>
            </a:r>
            <a:r>
              <a:rPr lang="en-US" sz="3600" b="0" dirty="0" smtClean="0"/>
              <a:t>ust.rebecca@bls.gov</a:t>
            </a:r>
            <a:endParaRPr lang="en-US" sz="3600" b="0" dirty="0"/>
          </a:p>
        </p:txBody>
      </p:sp>
    </p:spTree>
    <p:extLst>
      <p:ext uri="{BB962C8B-B14F-4D97-AF65-F5344CB8AC3E}">
        <p14:creationId xmlns:p14="http://schemas.microsoft.com/office/powerpoint/2010/main" val="1535218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152400" y="381000"/>
            <a:ext cx="9906000" cy="1096962"/>
          </a:xfrm>
        </p:spPr>
        <p:txBody>
          <a:bodyPr/>
          <a:lstStyle/>
          <a:p>
            <a:pPr algn="l"/>
            <a:r>
              <a:rPr lang="en-US" sz="2800" dirty="0" smtClean="0"/>
              <a:t>        How To Determine Jobs in Demand</a:t>
            </a:r>
            <a:r>
              <a:rPr lang="en-US" sz="1800" dirty="0"/>
              <a:t/>
            </a:r>
            <a:br>
              <a:rPr lang="en-US" sz="1800" dirty="0"/>
            </a:br>
            <a:endParaRPr lang="en-US" sz="1800" dirty="0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695587" y="1477962"/>
            <a:ext cx="7772400" cy="4525962"/>
          </a:xfrm>
        </p:spPr>
        <p:txBody>
          <a:bodyPr/>
          <a:lstStyle/>
          <a:p>
            <a:pPr marL="0" indent="0">
              <a:buNone/>
            </a:pPr>
            <a:endParaRPr lang="en-US" sz="1600" b="1" dirty="0" smtClean="0"/>
          </a:p>
          <a:p>
            <a:pPr marL="0" indent="0">
              <a:buNone/>
            </a:pPr>
            <a:endParaRPr lang="en-US" sz="16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dirty="0" smtClean="0"/>
              <a:t>Use of LMI can improve the alignment of education and training to better meet the hiring demands of business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 smtClean="0"/>
          </a:p>
          <a:p>
            <a:pPr lvl="1"/>
            <a:r>
              <a:rPr lang="en-US" sz="2400" b="1" dirty="0" smtClean="0"/>
              <a:t>This can be done by determining in-demand occupations</a:t>
            </a:r>
          </a:p>
          <a:p>
            <a:pPr>
              <a:buFont typeface="Wingdings" panose="05000000000000000000" pitchFamily="2" charset="2"/>
              <a:buChar char="v"/>
            </a:pPr>
            <a:endParaRPr lang="en-US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106262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How to Determine Jobs in Demand</a:t>
            </a:r>
            <a:br>
              <a:rPr lang="en-US" sz="2800" dirty="0" smtClean="0"/>
            </a:br>
            <a:r>
              <a:rPr lang="en-US" sz="1800" dirty="0" smtClean="0"/>
              <a:t>Using BLS and State/Area Projections</a:t>
            </a: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876300" y="1216611"/>
            <a:ext cx="7391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 smtClean="0">
              <a:latin typeface="+mn-lt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 smtClean="0">
                <a:latin typeface="+mn-lt"/>
              </a:rPr>
              <a:t>Fastest </a:t>
            </a:r>
            <a:r>
              <a:rPr lang="en-US" sz="1600" b="1" dirty="0">
                <a:latin typeface="+mn-lt"/>
              </a:rPr>
              <a:t>growing occupations (by percent) from the state’s Employment Projections </a:t>
            </a:r>
            <a:r>
              <a:rPr lang="en-US" sz="1600" b="1" dirty="0" smtClean="0">
                <a:latin typeface="+mn-lt"/>
              </a:rPr>
              <a:t>program</a:t>
            </a:r>
            <a:r>
              <a:rPr lang="en-US" sz="1600" b="1" dirty="0" smtClean="0"/>
              <a:t> 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latin typeface="+mn-lt"/>
              </a:rPr>
              <a:t>It </a:t>
            </a:r>
            <a:r>
              <a:rPr lang="en-US" sz="1600" dirty="0">
                <a:latin typeface="+mn-lt"/>
              </a:rPr>
              <a:t>could be </a:t>
            </a:r>
            <a:r>
              <a:rPr lang="en-US" sz="1600" dirty="0" smtClean="0">
                <a:latin typeface="+mn-lt"/>
              </a:rPr>
              <a:t>all those </a:t>
            </a:r>
            <a:r>
              <a:rPr lang="en-US" sz="1600" dirty="0">
                <a:latin typeface="+mn-lt"/>
              </a:rPr>
              <a:t>occupations </a:t>
            </a:r>
            <a:r>
              <a:rPr lang="en-US" sz="1600" dirty="0"/>
              <a:t>growing faster than the average </a:t>
            </a:r>
            <a:r>
              <a:rPr lang="en-US" sz="1600" dirty="0" smtClean="0">
                <a:latin typeface="+mn-lt"/>
              </a:rPr>
              <a:t>or some other </a:t>
            </a:r>
            <a:r>
              <a:rPr lang="en-US" sz="1600" i="1" dirty="0" smtClean="0">
                <a:solidFill>
                  <a:srgbClr val="C00000"/>
                </a:solidFill>
                <a:latin typeface="+mn-lt"/>
              </a:rPr>
              <a:t>selected growth rate threshold</a:t>
            </a:r>
            <a:r>
              <a:rPr lang="en-US" sz="1600" dirty="0" smtClean="0">
                <a:latin typeface="+mn-lt"/>
              </a:rPr>
              <a:t> percent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 smtClean="0"/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>
                <a:latin typeface="+mn-lt"/>
              </a:rPr>
              <a:t>Fastest growing occupations (by percent) from the state’s Employment Projections program that also meet a </a:t>
            </a:r>
            <a:r>
              <a:rPr lang="en-US" sz="1600" i="1" dirty="0">
                <a:solidFill>
                  <a:srgbClr val="C00000"/>
                </a:solidFill>
                <a:latin typeface="+mn-lt"/>
              </a:rPr>
              <a:t>selected wage </a:t>
            </a:r>
            <a:r>
              <a:rPr lang="en-US" sz="1600" i="1" dirty="0" smtClean="0">
                <a:solidFill>
                  <a:srgbClr val="C00000"/>
                </a:solidFill>
                <a:latin typeface="+mn-lt"/>
              </a:rPr>
              <a:t>threshold</a:t>
            </a:r>
            <a:endParaRPr lang="en-US" sz="1600" dirty="0" smtClean="0">
              <a:latin typeface="+mn-lt"/>
            </a:endParaRP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latin typeface="+mn-lt"/>
              </a:rPr>
              <a:t>It could be those fastest growing occupations that pay a wage equal to or greater than $15.00 per hour, for example</a:t>
            </a:r>
            <a:endParaRPr lang="en-US" sz="1600" b="1" dirty="0"/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/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 smtClean="0">
                <a:latin typeface="+mn-lt"/>
              </a:rPr>
              <a:t>Fastest growing occupations (by percent) from the state’s Employment Projections program that also meet a </a:t>
            </a:r>
            <a:r>
              <a:rPr lang="en-US" sz="1600" i="1" dirty="0" smtClean="0">
                <a:solidFill>
                  <a:srgbClr val="C00000"/>
                </a:solidFill>
                <a:latin typeface="+mn-lt"/>
              </a:rPr>
              <a:t>selected threshold for number of new jobs</a:t>
            </a:r>
            <a:r>
              <a:rPr lang="en-US" sz="1600" dirty="0" smtClean="0">
                <a:latin typeface="+mn-lt"/>
              </a:rPr>
              <a:t> 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latin typeface="+mn-lt"/>
              </a:rPr>
              <a:t>It could be those fastest growing occupations that also gain at least a 1,000 new jobs or more per year, for example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>
              <a:latin typeface="+mn-lt"/>
            </a:endParaRPr>
          </a:p>
          <a:p>
            <a:pPr lvl="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800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How </a:t>
            </a:r>
            <a:r>
              <a:rPr lang="en-US" sz="2800" dirty="0"/>
              <a:t>to Determine Jobs in Demand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1800" dirty="0" smtClean="0"/>
              <a:t>Using </a:t>
            </a:r>
            <a:r>
              <a:rPr lang="en-US" sz="1800" dirty="0"/>
              <a:t>BLS and State/Area </a:t>
            </a:r>
            <a:r>
              <a:rPr lang="en-US" sz="1800" dirty="0" smtClean="0"/>
              <a:t>Projections (Continued)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876300" y="1371600"/>
            <a:ext cx="7391400" cy="608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Fastest </a:t>
            </a:r>
            <a:r>
              <a:rPr lang="en-US" sz="16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growing occupations (by percent) from the state’s Employment Projections program that come from </a:t>
            </a:r>
            <a:r>
              <a:rPr lang="en-US" sz="16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specified targeted </a:t>
            </a:r>
            <a:r>
              <a:rPr lang="en-US" sz="16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industries </a:t>
            </a:r>
            <a:r>
              <a:rPr lang="en-US" sz="16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for economic </a:t>
            </a: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development 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Manufacturing </a:t>
            </a:r>
            <a:r>
              <a:rPr lang="en-US" sz="16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could be targeted, for 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example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Fastest </a:t>
            </a:r>
            <a:r>
              <a:rPr lang="en-US" sz="16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growing occupations (by percent) from the state’s Employment Projections program for a </a:t>
            </a:r>
            <a:r>
              <a:rPr lang="en-US" sz="16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specified education/training </a:t>
            </a:r>
            <a:r>
              <a:rPr lang="en-US" sz="16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level</a:t>
            </a: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It </a:t>
            </a:r>
            <a:r>
              <a:rPr lang="en-US" sz="16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could be for the fastest occupations requiring more than a high school degree but less than a bachelor’s 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degree, for example</a:t>
            </a: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Highest number of new jobs (by </a:t>
            </a:r>
            <a:r>
              <a:rPr lang="en-US" sz="16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specified level</a:t>
            </a:r>
            <a:r>
              <a:rPr lang="en-US" sz="16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) from the state’s Employment Projections program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listing </a:t>
            </a:r>
            <a:r>
              <a:rPr lang="en-US" sz="16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could have thresholds</a:t>
            </a:r>
            <a:r>
              <a:rPr lang="en-US" sz="16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added on as shown above, such as wages, targeted industries, and/or education levels</a:t>
            </a: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20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How To Determine Jobs in Demand</a:t>
            </a:r>
            <a:br>
              <a:rPr lang="en-US" sz="2800" dirty="0" smtClean="0"/>
            </a:br>
            <a:r>
              <a:rPr lang="en-US" sz="1800" dirty="0" smtClean="0"/>
              <a:t>Using alternative data bases or customized employer needs</a:t>
            </a: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876300" y="1371600"/>
            <a:ext cx="739140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Highest number of job openings or fastest gain in openings from a </a:t>
            </a:r>
            <a:r>
              <a:rPr lang="en-US" sz="1400" i="1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Job Vacancy Survey</a:t>
            </a:r>
            <a:r>
              <a:rPr lang="en-US" sz="1400" b="1" dirty="0" smtClean="0">
                <a:latin typeface="Tahoma" pitchFamily="34" charset="0"/>
                <a:cs typeface="Tahoma" pitchFamily="34" charset="0"/>
              </a:rPr>
              <a:t> or </a:t>
            </a:r>
            <a:r>
              <a:rPr lang="en-US" sz="1400" i="1" dirty="0" smtClean="0">
                <a:solidFill>
                  <a:schemeClr val="accent3"/>
                </a:solidFill>
                <a:latin typeface="Tahoma" pitchFamily="34" charset="0"/>
                <a:cs typeface="Tahoma" pitchFamily="34" charset="0"/>
              </a:rPr>
              <a:t>Skills-Gap Survey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could be from a state survey that asks employers about unmet hiring needs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Highest number of </a:t>
            </a:r>
            <a:r>
              <a:rPr lang="en-US" sz="14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online job ads 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or fastest gain in job ads by occupation  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could be from the state’s job bank or other source, such as Help Wanted </a:t>
            </a:r>
            <a:r>
              <a:rPr lang="en-US" sz="1400" dirty="0" err="1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OnLine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from the Conference Board, for example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Highest number or fastest growing </a:t>
            </a:r>
            <a:r>
              <a:rPr lang="en-US" sz="14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online job ads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and/or those hardest to 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fill  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</a:t>
            </a: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could be reposted online 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jobs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Largest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gap between occupational </a:t>
            </a:r>
            <a:r>
              <a:rPr lang="en-US" sz="1400" i="1" dirty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demand and </a:t>
            </a:r>
            <a:r>
              <a:rPr lang="en-US" sz="1400" i="1" dirty="0" smtClean="0">
                <a:solidFill>
                  <a:srgbClr val="C00000"/>
                </a:solidFill>
                <a:latin typeface="Tahoma" pitchFamily="34" charset="0"/>
                <a:cs typeface="Tahoma" pitchFamily="34" charset="0"/>
              </a:rPr>
              <a:t>supply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 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</a:t>
            </a: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could be comparing demand occupations (from Employment Projections or online ads) compared to supply (which could be training completers and job seekers registered in the state’s career centers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)</a:t>
            </a: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Employer 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needs for customized training to meet specific hiring needs  </a:t>
            </a: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10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</a:t>
            </a: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could be from business partnerships, or a new firm opening up in an area, or 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from </a:t>
            </a: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coordination efforts of business, workforce, economic development, and education all working 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together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76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Which methods are states actually using?</a:t>
            </a:r>
            <a:br>
              <a:rPr lang="en-US" sz="2800" dirty="0" smtClean="0"/>
            </a:br>
            <a:r>
              <a:rPr lang="en-US" sz="1800" dirty="0" smtClean="0"/>
              <a:t>Results of the BLOC survey</a:t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876300" y="1552471"/>
            <a:ext cx="7391400" cy="5207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75%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- 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projected job openings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More states took an ordinal approach, ranking occupations by number of projected job openings, than taking a cardinal approach </a:t>
            </a: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only looking at occupations with at least 1,000 projected job openings, for example)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69% - growth rate from employment 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projections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51%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online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job ads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27%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 targeted </a:t>
            </a:r>
            <a:r>
              <a:rPr lang="en-US" sz="1400" b="1" dirty="0">
                <a:solidFill>
                  <a:srgbClr val="192168"/>
                </a:solidFill>
                <a:cs typeface="Tahoma" pitchFamily="34" charset="0"/>
              </a:rPr>
              <a:t>industries 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27%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 supply </a:t>
            </a:r>
            <a:r>
              <a:rPr lang="en-US" sz="1400" b="1" dirty="0">
                <a:solidFill>
                  <a:srgbClr val="192168"/>
                </a:solidFill>
                <a:cs typeface="Tahoma" pitchFamily="34" charset="0"/>
              </a:rPr>
              <a:t>and demand analysis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22%</a:t>
            </a: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 job vacancy</a:t>
            </a:r>
            <a:r>
              <a:rPr lang="en-US" sz="1400" b="1" dirty="0">
                <a:solidFill>
                  <a:srgbClr val="192168"/>
                </a:solidFill>
                <a:cs typeface="Tahoma" pitchFamily="34" charset="0"/>
              </a:rPr>
              <a:t>, </a:t>
            </a: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skills gap, </a:t>
            </a:r>
            <a:r>
              <a:rPr lang="en-US" sz="1400" b="1" dirty="0">
                <a:solidFill>
                  <a:srgbClr val="192168"/>
                </a:solidFill>
                <a:cs typeface="Tahoma" pitchFamily="34" charset="0"/>
              </a:rPr>
              <a:t>or other employer surveys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7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Note: 69% use a composite method of more than one metric</a:t>
            </a: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58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Which methods are states actually using?</a:t>
            </a:r>
            <a:br>
              <a:rPr lang="en-US" sz="2800" dirty="0" smtClean="0"/>
            </a:br>
            <a:r>
              <a:rPr lang="en-US" sz="1800" dirty="0" smtClean="0"/>
              <a:t>Results of the BLOC survey (Continued)</a:t>
            </a:r>
            <a:br>
              <a:rPr lang="en-US" sz="1800" dirty="0" smtClean="0"/>
            </a:br>
            <a:r>
              <a:rPr lang="en-US" sz="1800" dirty="0"/>
              <a:t/>
            </a:r>
            <a:br>
              <a:rPr lang="en-US" sz="1800" dirty="0"/>
            </a:br>
            <a:endParaRPr lang="en-US" sz="1800" dirty="0"/>
          </a:p>
        </p:txBody>
      </p:sp>
      <p:sp>
        <p:nvSpPr>
          <p:cNvPr id="5" name="Rectangle 4"/>
          <p:cNvSpPr/>
          <p:nvPr/>
        </p:nvSpPr>
        <p:spPr>
          <a:xfrm>
            <a:off x="876300" y="1736598"/>
            <a:ext cx="7391400" cy="4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States refine their lists with certain metrics: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71% - occupational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wages</a:t>
            </a:r>
            <a:endParaRPr lang="en-US" sz="14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Usually mean or median OES wage for the state </a:t>
            </a: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47% - education </a:t>
            </a:r>
            <a:r>
              <a:rPr lang="en-US" sz="1400" b="1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and training levels </a:t>
            </a:r>
          </a:p>
          <a:p>
            <a:pPr marL="800100" lvl="1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dirty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Some states have several lists of jobs in demand covering different </a:t>
            </a:r>
            <a:r>
              <a:rPr lang="en-US" sz="1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levels</a:t>
            </a:r>
            <a:endParaRPr lang="en-US" sz="1400" b="1" dirty="0" smtClean="0">
              <a:solidFill>
                <a:srgbClr val="192168"/>
              </a:solidFill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 smtClean="0">
              <a:solidFill>
                <a:srgbClr val="192168"/>
              </a:solidFill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22% - base year minimum employment cutoff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>
              <a:solidFill>
                <a:srgbClr val="192168"/>
              </a:solidFill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18% - projected number of new jobs</a:t>
            </a: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anose="05000000000000000000" pitchFamily="2" charset="2"/>
              <a:buChar char="v"/>
            </a:pPr>
            <a:endParaRPr lang="en-US" sz="1400" b="1" dirty="0">
              <a:solidFill>
                <a:srgbClr val="192168"/>
              </a:solidFill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>
              <a:solidFill>
                <a:srgbClr val="192168"/>
              </a:solidFill>
              <a:cs typeface="Tahoma" pitchFamily="34" charset="0"/>
            </a:endParaRP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r>
              <a:rPr lang="en-US" sz="1400" b="1" dirty="0" smtClean="0">
                <a:solidFill>
                  <a:srgbClr val="192168"/>
                </a:solidFill>
                <a:cs typeface="Tahoma" pitchFamily="34" charset="0"/>
              </a:rPr>
              <a:t>One state looks at OES 3 year comparisons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dirty="0">
              <a:solidFill>
                <a:srgbClr val="192168"/>
              </a:solidFill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 smtClean="0">
              <a:solidFill>
                <a:srgbClr val="192168"/>
              </a:solidFill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2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dirty="0" smtClean="0"/>
              <a:t>Future Ways to Determine Jobs in </a:t>
            </a:r>
            <a:r>
              <a:rPr lang="en-US" sz="2800" dirty="0"/>
              <a:t>Demand</a:t>
            </a:r>
            <a:br>
              <a:rPr lang="en-US" sz="2800" dirty="0"/>
            </a:br>
            <a:r>
              <a:rPr lang="en-US" sz="2400" dirty="0" smtClean="0"/>
              <a:t>OES as a Time Series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876300" y="1371600"/>
            <a:ext cx="73914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Data that are statistically designed to be measured and compared over time are a time series</a:t>
            </a:r>
          </a:p>
          <a:p>
            <a:pPr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24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Occupations that have both positive employment and wage growth can indicate that demand is greater than supply</a:t>
            </a: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2400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192168"/>
                </a:solidFill>
                <a:latin typeface="Tahoma" pitchFamily="34" charset="0"/>
                <a:cs typeface="Tahoma" pitchFamily="34" charset="0"/>
              </a:rPr>
              <a:t>This data series can be considered a new labor market indicator of current (or short-term) in-demand occupations</a:t>
            </a: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6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CE1126"/>
              </a:buClr>
              <a:buSzPct val="80000"/>
              <a:buFont typeface="Wingdings" pitchFamily="2" charset="2"/>
              <a:buChar char="v"/>
            </a:pPr>
            <a:endParaRPr lang="en-US" sz="1400" b="1" dirty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  <a:p>
            <a:pPr lvl="0">
              <a:spcBef>
                <a:spcPct val="20000"/>
              </a:spcBef>
              <a:buClr>
                <a:srgbClr val="CE1126"/>
              </a:buClr>
              <a:buSzPct val="80000"/>
            </a:pPr>
            <a:endParaRPr lang="en-US" sz="1600" b="1" dirty="0" smtClean="0">
              <a:solidFill>
                <a:srgbClr val="192168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20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000" dirty="0" smtClean="0"/>
              <a:t>Improved alignment of education and training with the hiring needs of business using in-demand occupations…	</a:t>
            </a:r>
            <a:br>
              <a:rPr lang="en-US" sz="2000" dirty="0" smtClean="0"/>
            </a:br>
            <a:r>
              <a:rPr lang="en-US" sz="2000" dirty="0" smtClean="0"/>
              <a:t>does what?</a:t>
            </a:r>
            <a:endParaRPr lang="en-US" sz="1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55325"/>
            <a:ext cx="8229600" cy="39925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This improved alignment drives the allocation of training resources, leading to: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200" dirty="0" smtClean="0"/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/>
              <a:t>H</a:t>
            </a:r>
            <a:r>
              <a:rPr lang="en-US" sz="2000" dirty="0" smtClean="0"/>
              <a:t>igher placement and retention rates </a:t>
            </a:r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/>
              <a:t>I</a:t>
            </a:r>
            <a:r>
              <a:rPr lang="en-US" sz="2000" dirty="0" smtClean="0"/>
              <a:t>mproved reemployment </a:t>
            </a:r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/>
              <a:t>L</a:t>
            </a:r>
            <a:r>
              <a:rPr lang="en-US" sz="2000" dirty="0" smtClean="0"/>
              <a:t>owered UI benefit and welfare costs</a:t>
            </a:r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 smtClean="0"/>
              <a:t>Stronger business expansion and retention</a:t>
            </a:r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 smtClean="0"/>
              <a:t>Expanded economic growth</a:t>
            </a:r>
          </a:p>
          <a:p>
            <a:pPr lvl="1">
              <a:buFont typeface="Wingdings 3" panose="05040102010807070707" pitchFamily="18" charset="2"/>
              <a:buChar char=""/>
            </a:pPr>
            <a:r>
              <a:rPr lang="en-US" sz="2000" dirty="0"/>
              <a:t>I</a:t>
            </a:r>
            <a:r>
              <a:rPr lang="en-US" sz="2000" dirty="0" smtClean="0"/>
              <a:t>mproved standards of living</a:t>
            </a:r>
          </a:p>
          <a:p>
            <a:pPr marL="0" indent="0">
              <a:buNone/>
            </a:pPr>
            <a:endParaRPr lang="en-US" sz="2000" b="1" dirty="0" smtClean="0"/>
          </a:p>
          <a:p>
            <a:pPr marL="0" indent="0">
              <a:buNone/>
            </a:pPr>
            <a:endParaRPr lang="en-US" sz="2000" b="1" dirty="0"/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3570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F0218404-5B4E-4DCC-B1B3-DD86C7BB0E6A}"/>
    </a:ext>
  </a:extLst>
</a:theme>
</file>

<file path=ppt/theme/theme2.xml><?xml version="1.0" encoding="utf-8"?>
<a:theme xmlns:a="http://schemas.openxmlformats.org/drawingml/2006/main" name="BLS Trendline Content Slide">
  <a:themeElements>
    <a:clrScheme name="Custom 1">
      <a:dk1>
        <a:srgbClr val="002060"/>
      </a:dk1>
      <a:lt1>
        <a:sysClr val="window" lastClr="FFFFFF"/>
      </a:lt1>
      <a:dk2>
        <a:srgbClr val="002060"/>
      </a:dk2>
      <a:lt2>
        <a:srgbClr val="FFFFFF"/>
      </a:lt2>
      <a:accent1>
        <a:srgbClr val="3E3F67"/>
      </a:accent1>
      <a:accent2>
        <a:srgbClr val="FFC000"/>
      </a:accent2>
      <a:accent3>
        <a:srgbClr val="C00000"/>
      </a:accent3>
      <a:accent4>
        <a:srgbClr val="00B0F0"/>
      </a:accent4>
      <a:accent5>
        <a:srgbClr val="92D050"/>
      </a:accent5>
      <a:accent6>
        <a:srgbClr val="244448"/>
      </a:accent6>
      <a:hlink>
        <a:srgbClr val="00B0F0"/>
      </a:hlink>
      <a:folHlink>
        <a:srgbClr val="00B0F0"/>
      </a:folHlink>
    </a:clrScheme>
    <a:fontScheme name="BLS Font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 marL="0" marR="0" indent="0" algn="ctr" defTabSz="914400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Tahoma" pitchFamily="34" charset="0"/>
            <a:ea typeface="+mj-ea"/>
            <a:cs typeface="Tahoma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A84D5705-D793-47EE-B444-DB1A83C73CF7}"/>
    </a:ext>
  </a:extLst>
</a:theme>
</file>

<file path=ppt/theme/theme3.xml><?xml version="1.0" encoding="utf-8"?>
<a:theme xmlns:a="http://schemas.openxmlformats.org/drawingml/2006/main" name="Contact Information">
  <a:themeElements>
    <a:clrScheme name="Custom 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S-Brand_core-standard-slides.potx" id="{B48101DD-A604-4E13-B4E6-7E6FF3A616E1}" vid="{2FFE4CEF-C9F4-408E-A3EA-E08457239999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832F5E9-E77D-4896-ABE1-7C02335B9A75}"/>
</file>

<file path=customXml/itemProps2.xml><?xml version="1.0" encoding="utf-8"?>
<ds:datastoreItem xmlns:ds="http://schemas.openxmlformats.org/officeDocument/2006/customXml" ds:itemID="{0D3403C1-8FAC-4239-986A-54E0504705AF}"/>
</file>

<file path=customXml/itemProps3.xml><?xml version="1.0" encoding="utf-8"?>
<ds:datastoreItem xmlns:ds="http://schemas.openxmlformats.org/officeDocument/2006/customXml" ds:itemID="{E68AFB60-B52D-45D7-93C9-C5A48B1CE10F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783</Words>
  <Application>Microsoft Office PowerPoint</Application>
  <PresentationFormat>On-screen Show (4:3)</PresentationFormat>
  <Paragraphs>116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Century Gothic</vt:lpstr>
      <vt:lpstr>Tahoma</vt:lpstr>
      <vt:lpstr>Wingdings</vt:lpstr>
      <vt:lpstr>Wingdings 3</vt:lpstr>
      <vt:lpstr>Custom Design</vt:lpstr>
      <vt:lpstr>BLS Trendline Content Slide</vt:lpstr>
      <vt:lpstr>Contact Information</vt:lpstr>
      <vt:lpstr>How to Determine  Jobs in Demand</vt:lpstr>
      <vt:lpstr>        How To Determine Jobs in Demand </vt:lpstr>
      <vt:lpstr>How to Determine Jobs in Demand Using BLS and State/Area Projections</vt:lpstr>
      <vt:lpstr>How to Determine Jobs in Demand Using BLS and State/Area Projections (Continued)</vt:lpstr>
      <vt:lpstr>How To Determine Jobs in Demand Using alternative data bases or customized employer needs</vt:lpstr>
      <vt:lpstr>Which methods are states actually using? Results of the BLOC survey  </vt:lpstr>
      <vt:lpstr>Which methods are states actually using? Results of the BLOC survey (Continued)  </vt:lpstr>
      <vt:lpstr>Future Ways to Determine Jobs in Demand OES as a Time Series</vt:lpstr>
      <vt:lpstr>Improved alignment of education and training with the hiring needs of business using in-demand occupations…  does what?</vt:lpstr>
      <vt:lpstr>PowerPoint Presentation</vt:lpstr>
    </vt:vector>
  </TitlesOfParts>
  <Company>Bureau of Labor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Liddel, Emily L - BLS</dc:creator>
  <cp:lastModifiedBy>Pinheiro, Christopher - BLS</cp:lastModifiedBy>
  <cp:revision>30</cp:revision>
  <cp:lastPrinted>2017-06-07T19:44:35Z</cp:lastPrinted>
  <dcterms:created xsi:type="dcterms:W3CDTF">2016-03-31T20:30:10Z</dcterms:created>
  <dcterms:modified xsi:type="dcterms:W3CDTF">2017-06-20T17:42:58Z</dcterms:modified>
</cp:coreProperties>
</file>