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9" r:id="rId6"/>
    <p:sldId id="270" r:id="rId7"/>
    <p:sldId id="265" r:id="rId8"/>
    <p:sldId id="271" r:id="rId9"/>
    <p:sldId id="272" r:id="rId10"/>
    <p:sldId id="273" r:id="rId11"/>
    <p:sldId id="274" r:id="rId12"/>
    <p:sldId id="275" r:id="rId13"/>
    <p:sldId id="276" r:id="rId14"/>
    <p:sldId id="279" r:id="rId15"/>
    <p:sldId id="280" r:id="rId16"/>
    <p:sldId id="268" r:id="rId17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A065A87A-078E-4325-9636-2D20214E6FFA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4939A7B-D7BB-4FE9-AC71-62B3B0DDA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18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7862091-81B6-4801-AA46-0737583F248C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98C2EDF-CE87-403B-8968-06103BE78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3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143000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762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028700" y="2590800"/>
            <a:ext cx="7086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49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18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600"/>
              </a:spcBef>
              <a:defRPr sz="2400"/>
            </a:lvl3pPr>
            <a:lvl4pPr>
              <a:spcBef>
                <a:spcPts val="1200"/>
              </a:spcBef>
              <a:defRPr sz="2400"/>
            </a:lvl4pPr>
            <a:lvl5pPr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42F-24C7-4100-A5A0-C0D79A51FA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28600" y="6477000"/>
            <a:ext cx="1143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www.cep.gov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60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42F-24C7-4100-A5A0-C0D79A51FA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228600" y="6477000"/>
            <a:ext cx="1143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www.cep.gov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1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24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600200"/>
            <a:ext cx="2667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800" y="6477000"/>
            <a:ext cx="3733800" cy="2444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477000"/>
            <a:ext cx="457200" cy="244475"/>
          </a:xfrm>
        </p:spPr>
        <p:txBody>
          <a:bodyPr/>
          <a:lstStyle/>
          <a:p>
            <a:fld id="{DC60342F-24C7-4100-A5A0-C0D79A51FA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28600" y="6477000"/>
            <a:ext cx="1143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www.cep.gov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2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18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600"/>
              </a:spcBef>
              <a:defRPr sz="2400"/>
            </a:lvl3pPr>
            <a:lvl4pPr>
              <a:spcBef>
                <a:spcPts val="1200"/>
              </a:spcBef>
              <a:defRPr sz="2400"/>
            </a:lvl4pPr>
            <a:lvl5pPr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42F-24C7-4100-A5A0-C0D79A51FA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28600" y="6477000"/>
            <a:ext cx="1143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www.cep.gov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2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467600" cy="79216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42F-24C7-4100-A5A0-C0D79A51FA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228600" y="6477000"/>
            <a:ext cx="1143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www.cep.gov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97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467600" cy="79216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36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60342F-24C7-4100-A5A0-C0D79A51FA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28600" y="6477000"/>
            <a:ext cx="1143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www.cep.gov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95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543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77000"/>
            <a:ext cx="6248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477000"/>
            <a:ext cx="1143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DC60342F-24C7-4100-A5A0-C0D79A51FA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17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8" r:id="rId5"/>
    <p:sldLayoutId id="2147483654" r:id="rId6"/>
    <p:sldLayoutId id="2147483656" r:id="rId7"/>
    <p:sldLayoutId id="2147483653" r:id="rId8"/>
    <p:sldLayoutId id="214748365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800"/>
        </a:spcBef>
        <a:spcAft>
          <a:spcPts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800"/>
        </a:spcBef>
        <a:spcAft>
          <a:spcPts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hyperlink" Target="https://www.cep.gov/cep-final-report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Promise of Evidence-Based Policymaking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8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Recommendations Related to State-Collected Administrative Data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Ensure that </a:t>
            </a:r>
            <a:r>
              <a:rPr lang="en-US" sz="2600" b="1" i="1" dirty="0">
                <a:solidFill>
                  <a:schemeClr val="tx2"/>
                </a:solidFill>
              </a:rPr>
              <a:t>state-collected administrative data on quarterly earning are available </a:t>
            </a:r>
            <a:r>
              <a:rPr lang="en-US" sz="2600" dirty="0"/>
              <a:t>for statistical purposes only and made available </a:t>
            </a:r>
            <a:r>
              <a:rPr lang="en-US" sz="2600" dirty="0" smtClean="0"/>
              <a:t>through </a:t>
            </a:r>
            <a:r>
              <a:rPr lang="en-US" sz="2600" dirty="0"/>
              <a:t>a single Federal source. </a:t>
            </a:r>
          </a:p>
          <a:p>
            <a:pPr marL="342900" lvl="1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 smtClean="0"/>
              <a:t>Direct </a:t>
            </a:r>
            <a:r>
              <a:rPr lang="en-US" sz="2600" dirty="0"/>
              <a:t>Federal departments that acquire state-collected administrative data to make the data available for statistical purposes. Where there is substantial Federal investment in a program, </a:t>
            </a:r>
            <a:r>
              <a:rPr lang="en-US" sz="2600" b="1" i="1" dirty="0">
                <a:solidFill>
                  <a:schemeClr val="tx2"/>
                </a:solidFill>
              </a:rPr>
              <a:t>Federal departments should, consistent with applicable laws, direct states to provide the data necessary to support evidence building.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42F-24C7-4100-A5A0-C0D79A51FA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Recommendations Related to the National Secure Data Service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lvl="1" indent="0">
              <a:spcBef>
                <a:spcPts val="1800"/>
              </a:spcBef>
              <a:buClr>
                <a:schemeClr val="tx1"/>
              </a:buClr>
              <a:buNone/>
            </a:pPr>
            <a:endParaRPr lang="en-US" sz="2600" b="1" i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542091" y="1600200"/>
            <a:ext cx="5144709" cy="4525963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NSDS should facilitate secure data, with stringent privacy protection standards, develop and implement state-of-the-art methods to safely combine data, and apply cutting-edge technologies</a:t>
            </a:r>
          </a:p>
          <a:p>
            <a:r>
              <a:rPr lang="en-US" sz="2600" dirty="0" smtClean="0"/>
              <a:t>NSDS should also have capacity to provide technical and analytical services on a fee-for-service basis for states and other jurisdictions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42F-24C7-4100-A5A0-C0D79A51FAC8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743200"/>
            <a:ext cx="3084891" cy="297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2133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Key Functions of the National Secure Data Service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88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Go From Here?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Commission’s final report was released on September 7, </a:t>
            </a:r>
            <a:r>
              <a:rPr lang="en-US" dirty="0" smtClean="0"/>
              <a:t>2017.  Ryan and Murray committed to proposing a </a:t>
            </a:r>
            <a:r>
              <a:rPr lang="en-US" dirty="0" err="1" smtClean="0"/>
              <a:t>downpayment</a:t>
            </a:r>
            <a:r>
              <a:rPr lang="en-US" dirty="0" smtClean="0"/>
              <a:t> on the recommendations in a “Foundations for Evidence-Based Policymaking Act.”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Commission </a:t>
            </a:r>
            <a:r>
              <a:rPr lang="en-US" dirty="0" smtClean="0"/>
              <a:t>officially ended </a:t>
            </a:r>
            <a:r>
              <a:rPr lang="en-US" dirty="0"/>
              <a:t>on September 30, 2017 </a:t>
            </a:r>
            <a:r>
              <a:rPr lang="en-US" dirty="0" smtClean="0"/>
              <a:t>but the Bipartisan </a:t>
            </a:r>
            <a:r>
              <a:rPr lang="en-US" dirty="0"/>
              <a:t>Policy Center </a:t>
            </a:r>
            <a:r>
              <a:rPr lang="en-US" dirty="0" smtClean="0"/>
              <a:t>continues </a:t>
            </a:r>
            <a:r>
              <a:rPr lang="en-US" dirty="0"/>
              <a:t>to advance the recommendations developed by the </a:t>
            </a:r>
            <a:r>
              <a:rPr lang="en-US" dirty="0" smtClean="0"/>
              <a:t>Commission.</a:t>
            </a:r>
            <a:endParaRPr lang="en-US" dirty="0"/>
          </a:p>
          <a:p>
            <a:r>
              <a:rPr lang="en-US" dirty="0" smtClean="0"/>
              <a:t>There was a hearing on the CEP’s recommendations in September before the House OGR Committee.  We expect the first legislation to be introduced shortly.</a:t>
            </a:r>
            <a:endParaRPr lang="en-US" dirty="0"/>
          </a:p>
          <a:p>
            <a:r>
              <a:rPr lang="en-US" dirty="0"/>
              <a:t>Most importantly, we encourage </a:t>
            </a:r>
            <a:r>
              <a:rPr lang="en-US" dirty="0" smtClean="0"/>
              <a:t>each of you </a:t>
            </a:r>
            <a:r>
              <a:rPr lang="en-US" dirty="0"/>
              <a:t>to serve as </a:t>
            </a:r>
            <a:r>
              <a:rPr lang="en-US" dirty="0" smtClean="0"/>
              <a:t>a champion </a:t>
            </a:r>
            <a:r>
              <a:rPr lang="en-US" dirty="0"/>
              <a:t>for evidence policymaking in your </a:t>
            </a:r>
            <a:r>
              <a:rPr lang="en-US" dirty="0" smtClean="0"/>
              <a:t>organization.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42F-24C7-4100-A5A0-C0D79A51FA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Commission’s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791200"/>
            <a:ext cx="8229600" cy="685800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Available at </a:t>
            </a:r>
            <a:r>
              <a:rPr lang="en-US" dirty="0" smtClean="0">
                <a:hlinkClick r:id="rId2"/>
              </a:rPr>
              <a:t>www.cep.gov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 descr="H:\CEP\CEP PowerPoint\CEP-Cover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7" y="1447800"/>
            <a:ext cx="3179763" cy="41148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08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Commission?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42F-24C7-4100-A5A0-C0D79A51FAC8}" type="slidenum">
              <a:rPr lang="en-US" smtClean="0"/>
              <a:t>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300" dirty="0"/>
              <a:t>The Commission is the result of discussions </a:t>
            </a:r>
            <a:r>
              <a:rPr lang="en-US" sz="2300" dirty="0" smtClean="0"/>
              <a:t>on </a:t>
            </a:r>
            <a:r>
              <a:rPr lang="en-US" sz="2300" b="1" i="1" dirty="0">
                <a:solidFill>
                  <a:schemeClr val="tx2"/>
                </a:solidFill>
              </a:rPr>
              <a:t>opportunities for </a:t>
            </a:r>
            <a:r>
              <a:rPr lang="en-US" sz="2300" b="1" i="1" dirty="0" smtClean="0">
                <a:solidFill>
                  <a:schemeClr val="tx2"/>
                </a:solidFill>
              </a:rPr>
              <a:t>better using evidence</a:t>
            </a:r>
            <a:r>
              <a:rPr lang="en-US" sz="2300" i="1" dirty="0" smtClean="0">
                <a:solidFill>
                  <a:schemeClr val="tx2"/>
                </a:solidFill>
              </a:rPr>
              <a:t> </a:t>
            </a:r>
            <a:r>
              <a:rPr lang="en-US" sz="2300" dirty="0" smtClean="0"/>
              <a:t>to inform decision-making, whether in budget decisions or day-to-day management</a:t>
            </a:r>
            <a:r>
              <a:rPr lang="en-US" sz="2300" i="1" dirty="0" smtClean="0">
                <a:solidFill>
                  <a:schemeClr val="tx2"/>
                </a:solidFill>
              </a:rPr>
              <a:t> </a:t>
            </a:r>
            <a:endParaRPr lang="en-US" sz="2300" b="1" i="1" dirty="0" smtClean="0">
              <a:solidFill>
                <a:schemeClr val="tx2"/>
              </a:solidFill>
            </a:endParaRPr>
          </a:p>
          <a:p>
            <a:r>
              <a:rPr lang="en-US" sz="2300" dirty="0"/>
              <a:t>Created by legislation </a:t>
            </a:r>
            <a:r>
              <a:rPr lang="en-US" sz="2300" b="1" i="1" dirty="0">
                <a:solidFill>
                  <a:schemeClr val="tx2"/>
                </a:solidFill>
              </a:rPr>
              <a:t>co-sponsored by Speaker Paul Ryan and Senator Patty Murray</a:t>
            </a:r>
            <a:r>
              <a:rPr lang="en-US" sz="2300" dirty="0"/>
              <a:t>, enacted March 30, 2016 (P.L. 114-140</a:t>
            </a:r>
            <a:r>
              <a:rPr lang="en-US" sz="2300" dirty="0" smtClean="0"/>
              <a:t>)</a:t>
            </a:r>
          </a:p>
          <a:p>
            <a:r>
              <a:rPr lang="en-US" sz="2300" dirty="0" smtClean="0"/>
              <a:t>Members appointed by the President, Speaker of the House, House Minority Leader, and the Senate Majority and Minority Leaders – 1/3 on privacy; 2/3 experts on program administration, data, or research</a:t>
            </a:r>
          </a:p>
          <a:p>
            <a:r>
              <a:rPr lang="en-US" sz="2300" dirty="0" smtClean="0"/>
              <a:t>We provided our report to the President and the Congress on </a:t>
            </a:r>
            <a:r>
              <a:rPr lang="en-US" sz="2300" b="1" i="1" dirty="0">
                <a:solidFill>
                  <a:schemeClr val="tx2"/>
                </a:solidFill>
              </a:rPr>
              <a:t>September 7, 2017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3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Government </a:t>
            </a:r>
            <a:r>
              <a:rPr lang="en-US" dirty="0" smtClean="0"/>
              <a:t>always </a:t>
            </a:r>
            <a:r>
              <a:rPr lang="en-US" b="1" i="1" dirty="0" smtClean="0">
                <a:solidFill>
                  <a:schemeClr val="tx2"/>
                </a:solidFill>
              </a:rPr>
              <a:t>needs </a:t>
            </a:r>
            <a:r>
              <a:rPr lang="en-US" b="1" i="1" dirty="0">
                <a:solidFill>
                  <a:schemeClr val="tx2"/>
                </a:solidFill>
              </a:rPr>
              <a:t>relevant, high-quality,  and credible evidence</a:t>
            </a:r>
          </a:p>
          <a:p>
            <a:r>
              <a:rPr lang="en-US" dirty="0" smtClean="0"/>
              <a:t>Evidence </a:t>
            </a:r>
            <a:r>
              <a:rPr lang="en-US" dirty="0"/>
              <a:t>can and </a:t>
            </a:r>
            <a:r>
              <a:rPr lang="en-US" b="1" i="1" dirty="0">
                <a:solidFill>
                  <a:schemeClr val="tx2"/>
                </a:solidFill>
              </a:rPr>
              <a:t>should be used to help inform policymakers </a:t>
            </a:r>
            <a:r>
              <a:rPr lang="en-US" dirty="0"/>
              <a:t>about important decisions before they are made, and retrospectively to improve future decisions after they are implemented</a:t>
            </a:r>
          </a:p>
          <a:p>
            <a:r>
              <a:rPr lang="en-US" dirty="0" smtClean="0"/>
              <a:t>Evidence </a:t>
            </a:r>
            <a:r>
              <a:rPr lang="en-US" dirty="0"/>
              <a:t>can support both </a:t>
            </a:r>
            <a:r>
              <a:rPr lang="en-US" b="1" i="1" dirty="0">
                <a:solidFill>
                  <a:schemeClr val="tx2"/>
                </a:solidFill>
              </a:rPr>
              <a:t>accountability </a:t>
            </a:r>
            <a:r>
              <a:rPr lang="en-US" dirty="0"/>
              <a:t>and </a:t>
            </a:r>
            <a:r>
              <a:rPr lang="en-US" b="1" i="1" dirty="0">
                <a:solidFill>
                  <a:schemeClr val="tx2"/>
                </a:solidFill>
              </a:rPr>
              <a:t>continuous learning </a:t>
            </a:r>
            <a:r>
              <a:rPr lang="en-US" dirty="0"/>
              <a:t>in government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42F-24C7-4100-A5A0-C0D79A51FA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7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Commission’s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42F-24C7-4100-A5A0-C0D79A51FAC8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Autofit/>
          </a:bodyPr>
          <a:lstStyle/>
          <a:p>
            <a:r>
              <a:rPr lang="en-US" sz="2500" dirty="0"/>
              <a:t>The Commission engaged in an </a:t>
            </a:r>
            <a:r>
              <a:rPr lang="en-US" sz="2500" b="1" i="1" dirty="0">
                <a:solidFill>
                  <a:schemeClr val="tx2"/>
                </a:solidFill>
              </a:rPr>
              <a:t>8 month fact-finding process </a:t>
            </a:r>
            <a:r>
              <a:rPr lang="en-US" sz="2500" dirty="0"/>
              <a:t>to gather input: </a:t>
            </a:r>
          </a:p>
          <a:p>
            <a:pPr lvl="2">
              <a:spcBef>
                <a:spcPts val="0"/>
              </a:spcBef>
            </a:pPr>
            <a:r>
              <a:rPr lang="en-US" sz="2200" dirty="0"/>
              <a:t>7 Public Meetings with 49 invited witnesses</a:t>
            </a:r>
          </a:p>
          <a:p>
            <a:pPr lvl="2">
              <a:spcBef>
                <a:spcPts val="0"/>
              </a:spcBef>
            </a:pPr>
            <a:r>
              <a:rPr lang="en-US" sz="2200" dirty="0"/>
              <a:t>3 Public Hearings in DC, Chicago, and San Francisco with 37 witnesses</a:t>
            </a:r>
          </a:p>
          <a:p>
            <a:pPr lvl="2">
              <a:spcBef>
                <a:spcPts val="0"/>
              </a:spcBef>
            </a:pPr>
            <a:r>
              <a:rPr lang="en-US" sz="2200" dirty="0"/>
              <a:t>Request for Comments in the </a:t>
            </a:r>
            <a:r>
              <a:rPr lang="en-US" sz="2200" i="1" dirty="0"/>
              <a:t>Federal Register</a:t>
            </a:r>
            <a:r>
              <a:rPr lang="en-US" sz="2200" dirty="0"/>
              <a:t> with more than 350 submitted comments</a:t>
            </a:r>
          </a:p>
          <a:p>
            <a:pPr lvl="2">
              <a:spcBef>
                <a:spcPts val="0"/>
              </a:spcBef>
            </a:pPr>
            <a:r>
              <a:rPr lang="en-US" sz="2200" dirty="0"/>
              <a:t>CEP Survey of 209 Federal offices</a:t>
            </a:r>
          </a:p>
          <a:p>
            <a:pPr lvl="2">
              <a:spcBef>
                <a:spcPts val="0"/>
              </a:spcBef>
            </a:pPr>
            <a:r>
              <a:rPr lang="en-US" sz="2200" dirty="0"/>
              <a:t>More than 40 meetings with other groups</a:t>
            </a:r>
          </a:p>
          <a:p>
            <a:pPr>
              <a:spcBef>
                <a:spcPts val="600"/>
              </a:spcBef>
            </a:pPr>
            <a:r>
              <a:rPr lang="en-US" sz="2500" dirty="0"/>
              <a:t>Following public input, the Commission ran a deliberative review process to consider all of the input received and distilled areas of agreement into the Commission’s </a:t>
            </a:r>
            <a:r>
              <a:rPr lang="en-US" sz="2500" b="1" i="1" dirty="0">
                <a:solidFill>
                  <a:schemeClr val="tx2"/>
                </a:solidFill>
              </a:rPr>
              <a:t>22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47629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Report – Major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Improved Access to Data </a:t>
            </a:r>
            <a:r>
              <a:rPr lang="en-US" dirty="0"/>
              <a:t>–</a:t>
            </a:r>
            <a:r>
              <a:rPr lang="en-US" dirty="0" smtClean="0"/>
              <a:t> </a:t>
            </a:r>
            <a:r>
              <a:rPr lang="en-US" dirty="0"/>
              <a:t>Laws and policies are not currently optimized to support the use of data across programs or to maximize privacy</a:t>
            </a:r>
          </a:p>
          <a:p>
            <a:r>
              <a:rPr lang="en-US" b="1" dirty="0">
                <a:solidFill>
                  <a:schemeClr val="tx2"/>
                </a:solidFill>
              </a:rPr>
              <a:t>Stronger Privacy Protections </a:t>
            </a:r>
            <a:r>
              <a:rPr lang="en-US" dirty="0"/>
              <a:t>– protections today are applied unevenly across government, and not dynamic enough to meet the changing risks associated with the use of data</a:t>
            </a:r>
          </a:p>
          <a:p>
            <a:r>
              <a:rPr lang="en-US" b="1" dirty="0">
                <a:solidFill>
                  <a:schemeClr val="tx2"/>
                </a:solidFill>
              </a:rPr>
              <a:t>Greater Capacity </a:t>
            </a:r>
            <a:r>
              <a:rPr lang="en-US" b="1" dirty="0"/>
              <a:t>– </a:t>
            </a:r>
            <a:r>
              <a:rPr lang="en-US" dirty="0"/>
              <a:t>filling the existing capacity gaps across institutions and actors inside and outside government, including the establishment of a single entity to better support access and privacy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42F-24C7-4100-A5A0-C0D79A51FA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9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953000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Improved Access to Data – 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Establish the National Secure Data Service by bringing together existing expertise (2-1, 2-2)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Address inconsistencies and barriers in law for better use of existing data (2-3, 2-4, </a:t>
            </a:r>
            <a:r>
              <a:rPr lang="en-US" sz="1800" dirty="0" smtClean="0"/>
              <a:t>2-5, </a:t>
            </a:r>
            <a:r>
              <a:rPr lang="en-US" sz="1800" dirty="0"/>
              <a:t>2-6, 2-7)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Streamline the process by which researchers access data (2-8)</a:t>
            </a:r>
          </a:p>
          <a:p>
            <a:r>
              <a:rPr lang="en-US" sz="2200" b="1" dirty="0">
                <a:solidFill>
                  <a:schemeClr val="tx2"/>
                </a:solidFill>
              </a:rPr>
              <a:t>Stronger Privacy Protections– 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Conduct and disclose comprehensive risk assessments for publicly released </a:t>
            </a:r>
            <a:r>
              <a:rPr lang="en-US" sz="1800" dirty="0" smtClean="0"/>
              <a:t>   de-identified </a:t>
            </a:r>
            <a:r>
              <a:rPr lang="en-US" sz="1800" dirty="0"/>
              <a:t>data (3-1)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Improve protections with better technology and greater coordination (3-2, 3-3)</a:t>
            </a:r>
          </a:p>
          <a:p>
            <a:r>
              <a:rPr lang="en-US" sz="2200" b="1" dirty="0">
                <a:solidFill>
                  <a:schemeClr val="tx2"/>
                </a:solidFill>
              </a:rPr>
              <a:t>Greater Capacity – 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Strengthen capacity for evidence building, particularly program evaluation, by ensuring sufficient resources and coordination both within and across departments (5-1,5-2,5-3,5-4,5-5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42F-24C7-4100-A5A0-C0D79A51FA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3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Recommendations to Improve Secure, Private, and Confidential Data Access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1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Establish a </a:t>
            </a:r>
            <a:r>
              <a:rPr lang="en-US" sz="2600" b="1" i="1" dirty="0">
                <a:solidFill>
                  <a:schemeClr val="tx2"/>
                </a:solidFill>
              </a:rPr>
              <a:t>National Secure Data Service </a:t>
            </a:r>
            <a:r>
              <a:rPr lang="en-US" sz="2600" dirty="0"/>
              <a:t>to facilitate access to data for evidence building while ensuring privacy and transparency in how the those data are used.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Require </a:t>
            </a:r>
            <a:r>
              <a:rPr lang="en-US" sz="2600" b="1" i="1" dirty="0">
                <a:solidFill>
                  <a:schemeClr val="tx2"/>
                </a:solidFill>
              </a:rPr>
              <a:t>stringent privacy qualifications </a:t>
            </a:r>
            <a:r>
              <a:rPr lang="en-US" sz="2600" dirty="0"/>
              <a:t>for acquiring and combining data for statistical purposes at the NSDS. </a:t>
            </a:r>
          </a:p>
          <a:p>
            <a:pPr marL="342900" lvl="1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b="1" i="1" dirty="0">
                <a:solidFill>
                  <a:schemeClr val="tx2"/>
                </a:solidFill>
              </a:rPr>
              <a:t>Review and revise laws authorizing Federal data collection and use </a:t>
            </a:r>
            <a:r>
              <a:rPr lang="en-US" sz="2600" dirty="0"/>
              <a:t>to ensure that limited access to administrative and survey data are possible under strict privacy controls.</a:t>
            </a:r>
          </a:p>
          <a:p>
            <a:pPr marL="342900" lvl="1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b="1" i="1" dirty="0">
                <a:solidFill>
                  <a:schemeClr val="tx2"/>
                </a:solidFill>
              </a:rPr>
              <a:t>Develop a uniform process for external researchers </a:t>
            </a:r>
            <a:r>
              <a:rPr lang="en-US" sz="2600" dirty="0"/>
              <a:t>to apply and qualify for secure access to confidential government data for evidence-building purposes.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42F-24C7-4100-A5A0-C0D79A51FA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1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Recommendations to Modernize Privacy Protections for Evidence Building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85000" lnSpcReduction="20000"/>
          </a:bodyPr>
          <a:lstStyle/>
          <a:p>
            <a:pPr marL="342900" lvl="1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tx2"/>
                </a:solidFill>
              </a:rPr>
              <a:t>Require comprehensive risk assessments on de-identified confidential data </a:t>
            </a:r>
            <a:r>
              <a:rPr lang="en-US" sz="2800" dirty="0"/>
              <a:t>intended for public release to improve how data are protected and risk is managed</a:t>
            </a:r>
          </a:p>
          <a:p>
            <a:pPr marL="342900" lvl="1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tx2"/>
                </a:solidFill>
              </a:rPr>
              <a:t>Adopt modern privacy-enhancing technologies for confidential data </a:t>
            </a:r>
            <a:r>
              <a:rPr lang="en-US" sz="2800" dirty="0"/>
              <a:t>used for evidence building to ensure the government’s capabilities to keep data secure and protect confidentiality are constantly improving</a:t>
            </a:r>
          </a:p>
          <a:p>
            <a:pPr marL="342900" lvl="1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tx2"/>
                </a:solidFill>
              </a:rPr>
              <a:t>Assign senior officials the responsibility for stewarding data </a:t>
            </a:r>
            <a:r>
              <a:rPr lang="en-US" sz="2800" dirty="0"/>
              <a:t>within government departments </a:t>
            </a:r>
          </a:p>
          <a:p>
            <a:pPr marL="342900" lvl="1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tx2"/>
                </a:solidFill>
              </a:rPr>
              <a:t>Codifying policies for maintaining integrity and objectivity</a:t>
            </a:r>
            <a:r>
              <a:rPr lang="en-US" sz="2800" dirty="0"/>
              <a:t> in Federal statistics to promote continued trust in the accuracy of information being used to guide government decision making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42F-24C7-4100-A5A0-C0D79A51FA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Recommendations to Strengthen Federal Capacity for Evidence Building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fontScale="62500" lnSpcReduction="20000"/>
          </a:bodyPr>
          <a:lstStyle/>
          <a:p>
            <a:pPr marL="342900" lvl="1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500" b="1" i="1" dirty="0">
                <a:solidFill>
                  <a:schemeClr val="tx2"/>
                </a:solidFill>
              </a:rPr>
              <a:t>Identify or establish a Chief Evaluation Officer</a:t>
            </a:r>
            <a:r>
              <a:rPr lang="en-US" sz="3500" dirty="0"/>
              <a:t> in each department to coordinate evaluation and policy research and to collaborate with other evidence-building functions within Federal departments.</a:t>
            </a:r>
          </a:p>
          <a:p>
            <a:pPr marL="342900" lvl="1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500" b="1" i="1" dirty="0">
                <a:solidFill>
                  <a:schemeClr val="tx2"/>
                </a:solidFill>
              </a:rPr>
              <a:t>Develop learning agendas in Federal departments </a:t>
            </a:r>
            <a:r>
              <a:rPr lang="en-US" sz="3500" dirty="0"/>
              <a:t>to support the generation and use of evidence to address the range of policymakers’ questions.</a:t>
            </a:r>
          </a:p>
          <a:p>
            <a:pPr marL="342900" lvl="1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500" b="1" i="1" dirty="0">
                <a:solidFill>
                  <a:schemeClr val="tx2"/>
                </a:solidFill>
              </a:rPr>
              <a:t>Improve coordination of government-wide evidence building </a:t>
            </a:r>
            <a:r>
              <a:rPr lang="en-US" sz="3500" dirty="0"/>
              <a:t>by directing OMB to facilitate cross-government coordination.</a:t>
            </a:r>
          </a:p>
          <a:p>
            <a:pPr marL="342900" lvl="1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500" b="1" i="1" dirty="0">
                <a:solidFill>
                  <a:schemeClr val="tx2"/>
                </a:solidFill>
              </a:rPr>
              <a:t>Align administrative processes </a:t>
            </a:r>
            <a:r>
              <a:rPr lang="en-US" sz="3500" dirty="0"/>
              <a:t>with evidence-building activities, including those related to the approval of information collections and the procurement of services for evidence building.</a:t>
            </a:r>
          </a:p>
          <a:p>
            <a:pPr marL="342900" lvl="1" indent="-342900">
              <a:spcBef>
                <a:spcPts val="18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500" b="1" i="1" dirty="0">
                <a:solidFill>
                  <a:schemeClr val="tx2"/>
                </a:solidFill>
              </a:rPr>
              <a:t>Ensure that sufficient resources are available </a:t>
            </a:r>
            <a:r>
              <a:rPr lang="en-US" sz="3500" dirty="0"/>
              <a:t>to support evidence-building activities, including resources to support implementation of the recommendations of the Commission.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342F-24C7-4100-A5A0-C0D79A51FA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1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EP-Colors">
      <a:dk1>
        <a:sysClr val="windowText" lastClr="000000"/>
      </a:dk1>
      <a:lt1>
        <a:sysClr val="window" lastClr="FFFFFF"/>
      </a:lt1>
      <a:dk2>
        <a:srgbClr val="026937"/>
      </a:dk2>
      <a:lt2>
        <a:srgbClr val="E8EFE8"/>
      </a:lt2>
      <a:accent1>
        <a:srgbClr val="026937"/>
      </a:accent1>
      <a:accent2>
        <a:srgbClr val="9C5252"/>
      </a:accent2>
      <a:accent3>
        <a:srgbClr val="E68422"/>
      </a:accent3>
      <a:accent4>
        <a:srgbClr val="846648"/>
      </a:accent4>
      <a:accent5>
        <a:srgbClr val="528D65"/>
      </a:accent5>
      <a:accent6>
        <a:srgbClr val="758085"/>
      </a:accent6>
      <a:hlink>
        <a:srgbClr val="3399FF"/>
      </a:hlink>
      <a:folHlink>
        <a:srgbClr val="7030A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B40C7A8FAF64A8FA04D6C769BDBDE" ma:contentTypeVersion="6" ma:contentTypeDescription="Create a new document." ma:contentTypeScope="" ma:versionID="c51225c50b89977fd10edf1825399fad">
  <xsd:schema xmlns:xsd="http://www.w3.org/2001/XMLSchema" xmlns:xs="http://www.w3.org/2001/XMLSchema" xmlns:p="http://schemas.microsoft.com/office/2006/metadata/properties" xmlns:ns2="884c6dd0-ff0c-4cd1-93a7-004121269427" xmlns:ns3="8a489ce9-792c-4c31-9000-8964390ac382" targetNamespace="http://schemas.microsoft.com/office/2006/metadata/properties" ma:root="true" ma:fieldsID="8ad231582b5b688e08d06060ba0961e7" ns2:_="" ns3:_="">
    <xsd:import namespace="884c6dd0-ff0c-4cd1-93a7-004121269427"/>
    <xsd:import namespace="8a489ce9-792c-4c31-9000-8964390ac382"/>
    <xsd:element name="properties">
      <xsd:complexType>
        <xsd:sequence>
          <xsd:element name="documentManagement">
            <xsd:complexType>
              <xsd:all>
                <xsd:element ref="ns2:SharedWithDetails" minOccurs="0"/>
                <xsd:element ref="ns2:SharedWithUser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c6dd0-ff0c-4cd1-93a7-004121269427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489ce9-792c-4c31-9000-8964390ac3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A768C3-DF04-47DD-80B4-861C4D30D2BA}">
  <ds:schemaRefs>
    <ds:schemaRef ds:uri="http://schemas.openxmlformats.org/package/2006/metadata/core-properties"/>
    <ds:schemaRef ds:uri="http://purl.org/dc/dcmitype/"/>
    <ds:schemaRef ds:uri="884c6dd0-ff0c-4cd1-93a7-004121269427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8a489ce9-792c-4c31-9000-8964390ac382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113848E-12FE-46F3-83ED-0A76464ACF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4c6dd0-ff0c-4cd1-93a7-004121269427"/>
    <ds:schemaRef ds:uri="8a489ce9-792c-4c31-9000-8964390ac3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D51BFF-3287-4CCD-A9FC-111DB826D1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1033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Promise of Evidence-Based Policymaking</vt:lpstr>
      <vt:lpstr>What is the Commission?</vt:lpstr>
      <vt:lpstr>Why Now?</vt:lpstr>
      <vt:lpstr>The Commission’s Process</vt:lpstr>
      <vt:lpstr>The Report – Major Themes</vt:lpstr>
      <vt:lpstr>Recommendation Highlights</vt:lpstr>
      <vt:lpstr>Recommendations to Improve Secure, Private, and Confidential Data Access</vt:lpstr>
      <vt:lpstr>Recommendations to Modernize Privacy Protections for Evidence Building</vt:lpstr>
      <vt:lpstr>Recommendations to Strengthen Federal Capacity for Evidence Building</vt:lpstr>
      <vt:lpstr>Recommendations Related to State-Collected Administrative Data</vt:lpstr>
      <vt:lpstr>Recommendations Related to the National Secure Data Service</vt:lpstr>
      <vt:lpstr>Where Do We Go From Here? </vt:lpstr>
      <vt:lpstr>The Commission’s Report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ETA User</cp:lastModifiedBy>
  <cp:revision>45</cp:revision>
  <cp:lastPrinted>2017-10-11T12:58:04Z</cp:lastPrinted>
  <dcterms:created xsi:type="dcterms:W3CDTF">2017-08-31T19:30:07Z</dcterms:created>
  <dcterms:modified xsi:type="dcterms:W3CDTF">2017-10-30T11:17:46Z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0x010100481B40C7A8FAF64A8FA04D6C769BDBDE</vt:lpwstr>
  </property>
</Properties>
</file>