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70" r:id="rId2"/>
    <p:sldMasterId id="2147483672" r:id="rId3"/>
    <p:sldMasterId id="2147483696" r:id="rId4"/>
    <p:sldMasterId id="2147483698" r:id="rId5"/>
  </p:sldMasterIdLst>
  <p:notesMasterIdLst>
    <p:notesMasterId r:id="rId28"/>
  </p:notesMasterIdLst>
  <p:handoutMasterIdLst>
    <p:handoutMasterId r:id="rId29"/>
  </p:handoutMasterIdLst>
  <p:sldIdLst>
    <p:sldId id="265" r:id="rId6"/>
    <p:sldId id="356" r:id="rId7"/>
    <p:sldId id="334" r:id="rId8"/>
    <p:sldId id="332" r:id="rId9"/>
    <p:sldId id="333" r:id="rId10"/>
    <p:sldId id="335" r:id="rId11"/>
    <p:sldId id="336" r:id="rId12"/>
    <p:sldId id="369" r:id="rId13"/>
    <p:sldId id="370" r:id="rId14"/>
    <p:sldId id="371" r:id="rId15"/>
    <p:sldId id="372" r:id="rId16"/>
    <p:sldId id="337" r:id="rId17"/>
    <p:sldId id="308" r:id="rId18"/>
    <p:sldId id="311" r:id="rId19"/>
    <p:sldId id="338" r:id="rId20"/>
    <p:sldId id="355" r:id="rId21"/>
    <p:sldId id="313" r:id="rId22"/>
    <p:sldId id="357" r:id="rId23"/>
    <p:sldId id="315" r:id="rId24"/>
    <p:sldId id="345" r:id="rId25"/>
    <p:sldId id="359" r:id="rId26"/>
    <p:sldId id="264" r:id="rId2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93818" autoAdjust="0"/>
  </p:normalViewPr>
  <p:slideViewPr>
    <p:cSldViewPr snapToGrid="0" showGuides="1">
      <p:cViewPr>
        <p:scale>
          <a:sx n="79" d="100"/>
          <a:sy n="79" d="100"/>
        </p:scale>
        <p:origin x="-18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54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353D39A-FB07-40D8-B455-E5E7D563DE76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A58EA67-873D-465F-B78C-7C9FBF3A9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0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6988D7E-0C58-473E-9D62-0C4ACD8F1568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2F52403-D519-446A-BDFF-F49620BB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8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2403-D519-446A-BDFF-F49620BB49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80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2403-D519-446A-BDFF-F49620BB49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1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2403-D519-446A-BDFF-F49620BB49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2403-D519-446A-BDFF-F49620BB49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7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7763" y="685800"/>
            <a:ext cx="4521200" cy="33924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Rectangle 3"/>
          <p:cNvSpPr>
            <a:spLocks noGrp="1"/>
          </p:cNvSpPr>
          <p:nvPr>
            <p:ph type="body" idx="1"/>
          </p:nvPr>
        </p:nvSpPr>
        <p:spPr>
          <a:xfrm>
            <a:off x="149636" y="4164563"/>
            <a:ext cx="6512957" cy="4687084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1000" dirty="0"/>
          </a:p>
          <a:p>
            <a:pPr>
              <a:spcBef>
                <a:spcPct val="0"/>
              </a:spcBef>
            </a:pPr>
            <a:r>
              <a:rPr lang="en-US" sz="1600" dirty="0"/>
              <a:t>American Recovery and Reinvestment Act (ARRA)</a:t>
            </a:r>
          </a:p>
          <a:p>
            <a:pPr>
              <a:spcBef>
                <a:spcPct val="0"/>
              </a:spcBef>
            </a:pPr>
            <a:endParaRPr lang="en-US" sz="1600" dirty="0"/>
          </a:p>
          <a:p>
            <a:pPr>
              <a:spcBef>
                <a:spcPct val="0"/>
              </a:spcBef>
            </a:pPr>
            <a:r>
              <a:rPr lang="en-US" sz="1000" dirty="0"/>
              <a:t>EDA stands for Economic Development Administration.</a:t>
            </a:r>
          </a:p>
          <a:p>
            <a:pPr>
              <a:spcBef>
                <a:spcPct val="0"/>
              </a:spcBef>
            </a:pPr>
            <a:endParaRPr lang="en-US" sz="700" dirty="0"/>
          </a:p>
          <a:p>
            <a:pPr>
              <a:spcBef>
                <a:spcPct val="0"/>
              </a:spcBef>
            </a:pPr>
            <a:r>
              <a:rPr lang="en-US" sz="1000" dirty="0"/>
              <a:t>See “LAUS administrative uses” document on the web at http://www.bls.gov/lau/lauadminuses.pdf  for a complete overview of administrative uses of LAUS data.</a:t>
            </a:r>
          </a:p>
          <a:p>
            <a:pPr>
              <a:spcBef>
                <a:spcPct val="0"/>
              </a:spcBef>
            </a:pPr>
            <a:endParaRPr lang="en-US" sz="700" dirty="0"/>
          </a:p>
          <a:p>
            <a:pPr>
              <a:spcBef>
                <a:spcPct val="0"/>
              </a:spcBef>
            </a:pPr>
            <a:r>
              <a:rPr lang="en-US" sz="1000" dirty="0"/>
              <a:t>Featured three (in order of interesting/easy to explain factors—point out diff criteria types):</a:t>
            </a:r>
          </a:p>
          <a:p>
            <a:r>
              <a:rPr lang="en-US" sz="1000" dirty="0"/>
              <a:t>2-FEMA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Geography is cities, counties, balances of counties.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Reference period is most recent 12-month average.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Allocation criteria:  Meet one of: 13,000 unemp AND unemployment rate (UR) &gt; 4.3%, 300-12,999 unemp with UR at least 6.3 %l, OR, 300 or more unemp with </a:t>
            </a:r>
            <a:r>
              <a:rPr lang="en-US" sz="1000" i="1" dirty="0">
                <a:solidFill>
                  <a:srgbClr val="0066CC"/>
                </a:solidFill>
              </a:rPr>
              <a:t>poverty rate</a:t>
            </a:r>
            <a:r>
              <a:rPr lang="en-US" sz="1000" dirty="0"/>
              <a:t> </a:t>
            </a:r>
            <a:r>
              <a:rPr lang="en-US" sz="1000" dirty="0">
                <a:cs typeface="Times New Roman" pitchFamily="18" charset="0"/>
              </a:rPr>
              <a:t>≥ 11.0%</a:t>
            </a:r>
            <a:r>
              <a:rPr lang="en-US" sz="1000" dirty="0"/>
              <a:t> </a:t>
            </a:r>
          </a:p>
          <a:p>
            <a:pPr>
              <a:spcBef>
                <a:spcPct val="0"/>
              </a:spcBef>
            </a:pPr>
            <a:endParaRPr lang="en-US" sz="700" dirty="0"/>
          </a:p>
          <a:p>
            <a:pPr>
              <a:spcBef>
                <a:spcPct val="0"/>
              </a:spcBef>
            </a:pPr>
            <a:r>
              <a:rPr lang="en-US" sz="1000" dirty="0"/>
              <a:t>3-EDA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Geography is any geographic/political boundary (e.g. city, Indian reservation).  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Reference period: most recent 24-month avg.  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Allocation criteria: Meet one of: UR &gt; national by at least 1 % point, </a:t>
            </a:r>
            <a:r>
              <a:rPr lang="en-US" sz="1000" i="1" dirty="0">
                <a:solidFill>
                  <a:srgbClr val="0066CC"/>
                </a:solidFill>
              </a:rPr>
              <a:t>per capita income</a:t>
            </a:r>
            <a:r>
              <a:rPr lang="en-US" sz="1000" dirty="0"/>
              <a:t> 80% or less of national, OR, there is a special need as determined by the EDA (e.g. actual or potential threat of high UR due to expected economic conditions. </a:t>
            </a:r>
          </a:p>
          <a:p>
            <a:pPr>
              <a:spcBef>
                <a:spcPct val="0"/>
              </a:spcBef>
            </a:pPr>
            <a:endParaRPr lang="en-US" sz="700" dirty="0"/>
          </a:p>
          <a:p>
            <a:r>
              <a:rPr lang="en-US" sz="1000" dirty="0"/>
              <a:t>1-ETA worker training – This is sum of two pieces, both from WIA Title I chapter 5:  Adult Employment and Training (861.5 mill) and “plain” DW Employment and Training (1464.7 mill).  Both use ASU (Area of Substantial Unemployment) areas as geography, primarily use most recent July-June as reference period.</a:t>
            </a:r>
          </a:p>
          <a:p>
            <a:pPr>
              <a:spcBef>
                <a:spcPct val="0"/>
              </a:spcBef>
            </a:pPr>
            <a:r>
              <a:rPr lang="en-US" sz="1000" dirty="0"/>
              <a:t>Funding criteria are slightly different.  For the larger, it is 1/3 on relative # unemployed, 1/3 relative excess number of unemployed (excess meaning # in excess of 4.5% of labor force), and final 1/3 on relative number of unemployed that are unemployed </a:t>
            </a:r>
            <a:r>
              <a:rPr lang="en-US" sz="1000" dirty="0">
                <a:cs typeface="Times New Roman" pitchFamily="18" charset="0"/>
              </a:rPr>
              <a:t>≥ 15 weeks (use calendar yr ref for this), plus no more than 0.25% of the pot is allocated to outlying areas.  For the smaller DW piece, the third 1/3 is relative number of economically disadvantaged adults 22-72, same outlying area component plus some other min/max provisions.</a:t>
            </a:r>
          </a:p>
        </p:txBody>
      </p:sp>
    </p:spTree>
    <p:extLst>
      <p:ext uri="{BB962C8B-B14F-4D97-AF65-F5344CB8AC3E}">
        <p14:creationId xmlns:p14="http://schemas.microsoft.com/office/powerpoint/2010/main" val="304619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2403-D519-446A-BDFF-F49620BB49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2403-D519-446A-BDFF-F49620BB49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19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2403-D519-446A-BDFF-F49620BB49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3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2403-D519-446A-BDFF-F49620BB49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6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52403-D519-446A-BDFF-F49620BB49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0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8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04672"/>
          </a:xfrm>
        </p:spPr>
        <p:txBody>
          <a:bodyPr/>
          <a:lstStyle>
            <a:lvl1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39925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E112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96400" y="6335376"/>
            <a:ext cx="5791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4509417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">
          <p15:clr>
            <a:srgbClr val="FBAE40"/>
          </p15:clr>
        </p15:guide>
        <p15:guide id="2" pos="5472">
          <p15:clr>
            <a:srgbClr val="FBAE40"/>
          </p15:clr>
        </p15:guide>
        <p15:guide id="3" orient="horz" pos="2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1163" y="1689100"/>
            <a:ext cx="4122737" cy="4564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767263" y="1689100"/>
            <a:ext cx="4122737" cy="4564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5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33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2093913"/>
            <a:ext cx="3871913" cy="40560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814887" y="2093913"/>
            <a:ext cx="3871913" cy="4056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08138"/>
            <a:ext cx="3871913" cy="485775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Compare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4886" y="1608138"/>
            <a:ext cx="3871913" cy="485775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Compare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9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316" y="2516393"/>
            <a:ext cx="8229600" cy="1096962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000" y="722672"/>
            <a:ext cx="5235677" cy="5257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98464" y="1526458"/>
            <a:ext cx="3030536" cy="44536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8464" y="722672"/>
            <a:ext cx="3030536" cy="7381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5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75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970531"/>
            <a:ext cx="8229600" cy="1175005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3483"/>
            <a:ext cx="8229600" cy="1527048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Click, add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8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" r="4623"/>
          <a:stretch/>
        </p:blipFill>
        <p:spPr>
          <a:xfrm>
            <a:off x="-175491" y="0"/>
            <a:ext cx="93194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368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8229600" cy="105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2" y="5881445"/>
            <a:ext cx="8439702" cy="976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43" y="6205585"/>
            <a:ext cx="1016247" cy="608236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6400" y="6335376"/>
            <a:ext cx="5791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180725792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8" y="5899731"/>
            <a:ext cx="8439702" cy="97655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752601"/>
            <a:ext cx="8229600" cy="3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98" y="6199678"/>
            <a:ext cx="1017423" cy="60894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96400" y="6335376"/>
            <a:ext cx="5791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168648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1" r:id="rId2"/>
    <p:sldLayoutId id="2147483690" r:id="rId3"/>
    <p:sldLayoutId id="2147483695" r:id="rId4"/>
    <p:sldLayoutId id="2147483692" r:id="rId5"/>
    <p:sldLayoutId id="2147483693" r:id="rId6"/>
    <p:sldLayoutId id="2147483694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pitchFamily="2" charset="2"/>
        <a:buChar char=""/>
        <a:defRPr sz="32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Wingdings 3" pitchFamily="18" charset="2"/>
        <a:buChar char=""/>
        <a:defRPr sz="28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Calibri" pitchFamily="34" charset="0"/>
        <a:buChar char="–"/>
        <a:defRPr sz="24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125000"/>
        <a:buFont typeface="Arial" charset="0"/>
        <a:buChar char="•"/>
        <a:defRPr sz="20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9955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7200" y="466344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Contact Information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2" y="5881445"/>
            <a:ext cx="8439702" cy="976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43" y="6205585"/>
            <a:ext cx="1016247" cy="608236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96400" y="6335376"/>
            <a:ext cx="5791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8441865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9955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7200" y="466344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Contact Information</a:t>
            </a:r>
            <a:endParaRPr lang="en-US" sz="5400" b="1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2" y="5881445"/>
            <a:ext cx="8439702" cy="976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43" y="6205585"/>
            <a:ext cx="1016247" cy="608236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96400" y="6335376"/>
            <a:ext cx="5791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spc="45" smtClean="0">
                <a:solidFill>
                  <a:prstClr val="white"/>
                </a:solidFill>
                <a:latin typeface="Century Gothic" panose="020B0502020202020204" pitchFamily="34" charset="0"/>
              </a:rPr>
              <a:pPr>
                <a:defRPr/>
              </a:pPr>
              <a:t>‹#›</a:t>
            </a:fld>
            <a:r>
              <a:rPr lang="en-US" sz="160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91110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" r="4623"/>
          <a:stretch/>
        </p:blipFill>
        <p:spPr>
          <a:xfrm>
            <a:off x="-175491" y="0"/>
            <a:ext cx="93194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368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8229600" cy="105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2" y="5881445"/>
            <a:ext cx="8439702" cy="976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43" y="6205585"/>
            <a:ext cx="1016247" cy="608236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6400" y="6335376"/>
            <a:ext cx="5791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spc="45" smtClean="0">
                <a:solidFill>
                  <a:prstClr val="white"/>
                </a:solidFill>
                <a:latin typeface="Century Gothic" panose="020B0502020202020204" pitchFamily="34" charset="0"/>
              </a:rPr>
              <a:pPr>
                <a:defRPr/>
              </a:pPr>
              <a:t>‹#›</a:t>
            </a:fld>
            <a:r>
              <a:rPr lang="en-US" sz="160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294164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28929"/>
            <a:ext cx="8229600" cy="1527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Workforce Information Advisory Council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3145535"/>
            <a:ext cx="8229600" cy="25694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</a:pPr>
            <a:r>
              <a:rPr lang="en-US" b="0" dirty="0" smtClean="0">
                <a:solidFill>
                  <a:prstClr val="white"/>
                </a:solidFill>
              </a:rPr>
              <a:t>Michael Horrigan</a:t>
            </a:r>
          </a:p>
          <a:p>
            <a:pPr>
              <a:lnSpc>
                <a:spcPts val="3300"/>
              </a:lnSpc>
            </a:pPr>
            <a:r>
              <a:rPr lang="en-US" b="0" dirty="0" smtClean="0">
                <a:solidFill>
                  <a:prstClr val="white"/>
                </a:solidFill>
              </a:rPr>
              <a:t>Associate Commissioner</a:t>
            </a:r>
          </a:p>
          <a:p>
            <a:pPr>
              <a:lnSpc>
                <a:spcPts val="3300"/>
              </a:lnSpc>
            </a:pPr>
            <a:r>
              <a:rPr lang="en-US" b="0" dirty="0" smtClean="0">
                <a:solidFill>
                  <a:prstClr val="white"/>
                </a:solidFill>
              </a:rPr>
              <a:t>Office of Employment and </a:t>
            </a:r>
          </a:p>
          <a:p>
            <a:pPr>
              <a:lnSpc>
                <a:spcPts val="3300"/>
              </a:lnSpc>
            </a:pPr>
            <a:r>
              <a:rPr lang="en-US" b="0" dirty="0" smtClean="0">
                <a:solidFill>
                  <a:prstClr val="white"/>
                </a:solidFill>
              </a:rPr>
              <a:t>Unemployment Statistics </a:t>
            </a:r>
          </a:p>
          <a:p>
            <a:pPr>
              <a:lnSpc>
                <a:spcPts val="3300"/>
              </a:lnSpc>
            </a:pPr>
            <a:endParaRPr lang="en-US" b="0" dirty="0" smtClean="0">
              <a:solidFill>
                <a:prstClr val="white"/>
              </a:solidFill>
            </a:endParaRPr>
          </a:p>
          <a:p>
            <a:pPr>
              <a:lnSpc>
                <a:spcPts val="3300"/>
              </a:lnSpc>
            </a:pPr>
            <a:r>
              <a:rPr lang="en-US" b="0" dirty="0" smtClean="0">
                <a:solidFill>
                  <a:prstClr val="white"/>
                </a:solidFill>
              </a:rPr>
              <a:t>July 13, 2016</a:t>
            </a:r>
          </a:p>
        </p:txBody>
      </p:sp>
    </p:spTree>
    <p:extLst>
      <p:ext uri="{BB962C8B-B14F-4D97-AF65-F5344CB8AC3E}">
        <p14:creationId xmlns:p14="http://schemas.microsoft.com/office/powerpoint/2010/main" val="31704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294120" y="465440"/>
            <a:ext cx="243840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State Labor Market Information Offices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56235" y="363854"/>
            <a:ext cx="157734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ETA</a:t>
            </a:r>
            <a:endParaRPr lang="en-US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1635" y="1844571"/>
            <a:ext cx="2545080" cy="8290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PMP</a:t>
            </a:r>
          </a:p>
          <a:p>
            <a:pPr algn="ctr"/>
            <a:r>
              <a:rPr lang="en-US" dirty="0" smtClean="0"/>
              <a:t>Projections Managing Partnership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2976675"/>
            <a:ext cx="1158240" cy="4800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O*NET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18478" y="2827628"/>
            <a:ext cx="2194560" cy="9580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</a:t>
            </a:r>
          </a:p>
          <a:p>
            <a:pPr algn="ctr"/>
            <a:r>
              <a:rPr lang="en-US" dirty="0" smtClean="0"/>
              <a:t>Analyst Resource Center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9513" y="3974919"/>
            <a:ext cx="2430780" cy="11209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LEWIS</a:t>
            </a:r>
          </a:p>
          <a:p>
            <a:pPr algn="ctr"/>
            <a:r>
              <a:rPr lang="en-US" dirty="0" smtClean="0"/>
              <a:t>Local Employment and Wage Information System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40657" y="5251043"/>
            <a:ext cx="3546377" cy="9546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NCSC</a:t>
            </a:r>
          </a:p>
          <a:p>
            <a:pPr algn="ctr"/>
            <a:r>
              <a:rPr lang="en-US" dirty="0" smtClean="0"/>
              <a:t>National Crosswalk Service Center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11841" y="465440"/>
            <a:ext cx="1604011" cy="6830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WIAC</a:t>
            </a:r>
            <a:endParaRPr lang="en-US" sz="3000" dirty="0"/>
          </a:p>
        </p:txBody>
      </p:sp>
      <p:sp>
        <p:nvSpPr>
          <p:cNvPr id="18" name="Rectangle 17"/>
          <p:cNvSpPr/>
          <p:nvPr/>
        </p:nvSpPr>
        <p:spPr>
          <a:xfrm>
            <a:off x="6640830" y="2575161"/>
            <a:ext cx="2091690" cy="1353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NASWA</a:t>
            </a:r>
          </a:p>
          <a:p>
            <a:pPr algn="ctr"/>
            <a:r>
              <a:rPr lang="en-US" dirty="0" smtClean="0"/>
              <a:t>National Association of State Workforce Agencies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29450" y="4056151"/>
            <a:ext cx="1158240" cy="6782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LMI Institute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27581" y="4830418"/>
            <a:ext cx="1601958" cy="1452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Longitudinal Employer -Household Dynamics LED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16667" y="1441939"/>
            <a:ext cx="3946798" cy="51464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842135" y="1784984"/>
            <a:ext cx="44958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549265" y="1844571"/>
            <a:ext cx="495300" cy="23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70846" y="1148494"/>
            <a:ext cx="0" cy="26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158240" y="2080791"/>
            <a:ext cx="11430" cy="733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022435" y="2337872"/>
            <a:ext cx="3071220" cy="42504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520940" y="1997613"/>
            <a:ext cx="0" cy="299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2066925" y="741996"/>
            <a:ext cx="992798" cy="2804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9210" y="806967"/>
            <a:ext cx="1045405" cy="2155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 rot="2965699">
            <a:off x="5159387" y="3393223"/>
            <a:ext cx="1969290" cy="162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462346" y="273522"/>
            <a:ext cx="157734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BLS</a:t>
            </a:r>
            <a:endParaRPr lang="en-US" sz="3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926813" y="273522"/>
            <a:ext cx="243840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State Labor Market Information Offices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53268" y="135335"/>
            <a:ext cx="157734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ETA</a:t>
            </a:r>
            <a:endParaRPr lang="en-US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4235" y="2281234"/>
            <a:ext cx="2004060" cy="872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WIAC</a:t>
            </a:r>
            <a:endParaRPr lang="en-US" sz="3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65934" y="1809843"/>
            <a:ext cx="1138018" cy="974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92526" y="1924091"/>
            <a:ext cx="6521" cy="315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434233" y="1672445"/>
            <a:ext cx="1264041" cy="112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01119" y="2578256"/>
            <a:ext cx="1535723" cy="1911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 </a:t>
            </a:r>
          </a:p>
          <a:p>
            <a:pPr algn="ctr"/>
            <a:r>
              <a:rPr lang="en-US" dirty="0" smtClean="0"/>
              <a:t>BLS Labor Market Information</a:t>
            </a:r>
          </a:p>
          <a:p>
            <a:pPr algn="ctr"/>
            <a:r>
              <a:rPr lang="en-US" dirty="0" smtClean="0"/>
              <a:t>Oversight </a:t>
            </a:r>
            <a:r>
              <a:rPr lang="en-US"/>
              <a:t>C</a:t>
            </a:r>
            <a:r>
              <a:rPr lang="en-US" smtClean="0"/>
              <a:t>ouncil 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601119" y="4665785"/>
            <a:ext cx="1535723" cy="14896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BLS Federal / State </a:t>
            </a:r>
          </a:p>
          <a:p>
            <a:pPr algn="ctr"/>
            <a:r>
              <a:rPr lang="en-US" dirty="0" smtClean="0"/>
              <a:t>Policy </a:t>
            </a:r>
            <a:br>
              <a:rPr lang="en-US" dirty="0" smtClean="0"/>
            </a:br>
            <a:r>
              <a:rPr lang="en-US" dirty="0" smtClean="0"/>
              <a:t>Councils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251016" y="1924091"/>
            <a:ext cx="0" cy="502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68980" y="4243754"/>
            <a:ext cx="0" cy="32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BLS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9838"/>
            <a:ext cx="3048000" cy="2897248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8463" y="951650"/>
            <a:ext cx="5976937" cy="4453655"/>
          </a:xfrm>
        </p:spPr>
        <p:txBody>
          <a:bodyPr/>
          <a:lstStyle/>
          <a:p>
            <a:r>
              <a:rPr lang="en-US" dirty="0" smtClean="0"/>
              <a:t>Employment and wages for every establishment in the U.S.</a:t>
            </a:r>
          </a:p>
          <a:p>
            <a:r>
              <a:rPr lang="en-US" dirty="0" smtClean="0"/>
              <a:t>Geography detail</a:t>
            </a:r>
          </a:p>
          <a:p>
            <a:r>
              <a:rPr lang="en-US" dirty="0" smtClean="0"/>
              <a:t>Industry detail</a:t>
            </a:r>
          </a:p>
          <a:p>
            <a:r>
              <a:rPr lang="en-US" dirty="0" smtClean="0"/>
              <a:t>Updated quarterly</a:t>
            </a:r>
          </a:p>
          <a:p>
            <a:r>
              <a:rPr lang="en-US" b="1" dirty="0"/>
              <a:t>Potential</a:t>
            </a:r>
            <a:r>
              <a:rPr lang="en-US" dirty="0"/>
              <a:t> to create lists of </a:t>
            </a:r>
            <a:r>
              <a:rPr lang="en-US" b="1" dirty="0">
                <a:solidFill>
                  <a:srgbClr val="FF0000"/>
                </a:solidFill>
              </a:rPr>
              <a:t>current</a:t>
            </a:r>
            <a:r>
              <a:rPr lang="en-US" dirty="0"/>
              <a:t> </a:t>
            </a:r>
            <a:r>
              <a:rPr lang="en-US" b="1" dirty="0"/>
              <a:t>in-demand industries </a:t>
            </a:r>
            <a:r>
              <a:rPr lang="en-US" dirty="0"/>
              <a:t>data by workforce board areas using combined county level data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8464" y="213462"/>
            <a:ext cx="8444594" cy="738188"/>
          </a:xfrm>
        </p:spPr>
        <p:txBody>
          <a:bodyPr/>
          <a:lstStyle/>
          <a:p>
            <a:r>
              <a:rPr lang="en-US" sz="3400" b="1" dirty="0" smtClean="0"/>
              <a:t>Quarterly Census of Employment and Wages 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7022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726" y="1153680"/>
            <a:ext cx="6250474" cy="445365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Timely monthly employment, wage and hours data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Principal Federal Economic Indicator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Data for all employees, women, production and nonsupervisory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Hourly and weekly earnings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Weekly and overtime hours</a:t>
            </a:r>
          </a:p>
          <a:p>
            <a:pPr>
              <a:spcBef>
                <a:spcPts val="300"/>
              </a:spcBef>
            </a:pPr>
            <a:r>
              <a:rPr lang="en-US" b="1" dirty="0" smtClean="0"/>
              <a:t>Nation, 50 states, territories and MSAs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75726" y="235004"/>
            <a:ext cx="8389540" cy="738188"/>
          </a:xfrm>
        </p:spPr>
        <p:txBody>
          <a:bodyPr/>
          <a:lstStyle/>
          <a:p>
            <a:r>
              <a:rPr lang="en-US" sz="4200" b="1" dirty="0" smtClean="0"/>
              <a:t>Current Employment Statistics</a:t>
            </a:r>
            <a:endParaRPr lang="en-US" sz="4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166243"/>
            <a:ext cx="3149600" cy="2491357"/>
          </a:xfrm>
        </p:spPr>
      </p:pic>
    </p:spTree>
    <p:extLst>
      <p:ext uri="{BB962C8B-B14F-4D97-AF65-F5344CB8AC3E}">
        <p14:creationId xmlns:p14="http://schemas.microsoft.com/office/powerpoint/2010/main" val="5614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8463" y="1382287"/>
            <a:ext cx="8548766" cy="44536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Unemployment rates, labor force status</a:t>
            </a:r>
          </a:p>
          <a:p>
            <a:pPr lvl="1"/>
            <a:r>
              <a:rPr lang="en-US" dirty="0"/>
              <a:t>All states, DC, and Puerto Rico</a:t>
            </a:r>
          </a:p>
          <a:p>
            <a:pPr lvl="1"/>
            <a:r>
              <a:rPr lang="en-US" dirty="0"/>
              <a:t>Metropolitan Areas &amp; Divisions</a:t>
            </a:r>
          </a:p>
          <a:p>
            <a:pPr lvl="1"/>
            <a:r>
              <a:rPr lang="en-US" dirty="0" err="1"/>
              <a:t>Micropolitan</a:t>
            </a:r>
            <a:r>
              <a:rPr lang="en-US" dirty="0"/>
              <a:t> Areas</a:t>
            </a:r>
          </a:p>
          <a:p>
            <a:pPr lvl="1"/>
            <a:r>
              <a:rPr lang="en-US" dirty="0"/>
              <a:t>Counties and county equivalents</a:t>
            </a:r>
          </a:p>
          <a:p>
            <a:pPr lvl="1"/>
            <a:r>
              <a:rPr lang="en-US" dirty="0"/>
              <a:t>Cities and towns in New England</a:t>
            </a:r>
          </a:p>
          <a:p>
            <a:pPr lvl="1"/>
            <a:r>
              <a:rPr lang="en-US" dirty="0"/>
              <a:t>Cities and towns with populations &gt;</a:t>
            </a:r>
            <a:r>
              <a:rPr lang="en-US" dirty="0" smtClean="0"/>
              <a:t>25,000</a:t>
            </a:r>
          </a:p>
          <a:p>
            <a:pPr lvl="1"/>
            <a:r>
              <a:rPr lang="en-US" dirty="0" smtClean="0"/>
              <a:t>7,500 areas in total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8463" y="387006"/>
            <a:ext cx="8409871" cy="738188"/>
          </a:xfrm>
        </p:spPr>
        <p:txBody>
          <a:bodyPr/>
          <a:lstStyle/>
          <a:p>
            <a:r>
              <a:rPr lang="en-US" sz="4200" b="1" dirty="0" smtClean="0"/>
              <a:t>Local Area Unemployment Statistics</a:t>
            </a:r>
            <a:endParaRPr lang="en-US" sz="4200" b="1" dirty="0"/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58954807"/>
              </p:ext>
            </p:extLst>
          </p:nvPr>
        </p:nvGraphicFramePr>
        <p:xfrm>
          <a:off x="6076709" y="2211980"/>
          <a:ext cx="2870520" cy="159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" r:id="rId3" imgW="6134100" imgH="3605213" progId="">
                  <p:embed/>
                </p:oleObj>
              </mc:Choice>
              <mc:Fallback>
                <p:oleObj name="Clip" r:id="rId3" imgW="6134100" imgH="36052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709" y="2211980"/>
                        <a:ext cx="2870520" cy="15960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6496" y="4967641"/>
            <a:ext cx="2033468" cy="189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49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2460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77CE5E-DEDF-4797-B28B-5A3A0E7BD8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/>
          </p:cNvSpPr>
          <p:nvPr>
            <p:ph type="title"/>
          </p:nvPr>
        </p:nvSpPr>
        <p:spPr>
          <a:xfrm>
            <a:off x="152400" y="46356"/>
            <a:ext cx="8839200" cy="1371600"/>
          </a:xfrm>
        </p:spPr>
        <p:txBody>
          <a:bodyPr/>
          <a:lstStyle/>
          <a:p>
            <a:r>
              <a:rPr lang="en-US" sz="3000" dirty="0" smtClean="0"/>
              <a:t>LAUS data are used to allocate funds for many</a:t>
            </a:r>
            <a:br>
              <a:rPr lang="en-US" sz="3000" dirty="0" smtClean="0"/>
            </a:br>
            <a:r>
              <a:rPr lang="en-US" sz="3000" dirty="0" smtClean="0"/>
              <a:t>Federal Assistance Programs</a:t>
            </a:r>
          </a:p>
        </p:txBody>
      </p:sp>
      <p:sp>
        <p:nvSpPr>
          <p:cNvPr id="106500" name="Rectangle 3"/>
          <p:cNvSpPr>
            <a:spLocks noGrp="1"/>
          </p:cNvSpPr>
          <p:nvPr>
            <p:ph type="body" idx="1"/>
          </p:nvPr>
        </p:nvSpPr>
        <p:spPr>
          <a:xfrm>
            <a:off x="406400" y="1630362"/>
            <a:ext cx="83058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dirty="0" smtClean="0"/>
              <a:t>Agency</a:t>
            </a:r>
            <a:r>
              <a:rPr lang="en-US" dirty="0" smtClean="0"/>
              <a:t>	   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u="sng" dirty="0" smtClean="0"/>
              <a:t>Program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u="sng" dirty="0" smtClean="0"/>
              <a:t>Funding (2015)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ETA		     Worker Training	   	$    4    Billion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FEMA		     Food and Shelter	$130   Million</a:t>
            </a:r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Commerce-	     Public Works		$144   Million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  EDA		     Programs</a:t>
            </a:r>
          </a:p>
          <a:p>
            <a:pPr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sz="2800" b="1" dirty="0" smtClean="0"/>
              <a:t>Grand Total,  All Programs:</a:t>
            </a:r>
            <a:r>
              <a:rPr lang="en-US" sz="2800" dirty="0" smtClean="0"/>
              <a:t>	   	</a:t>
            </a:r>
            <a:r>
              <a:rPr lang="en-US" sz="2800" b="1" dirty="0" smtClean="0"/>
              <a:t>$  83.8 Billion</a:t>
            </a:r>
          </a:p>
          <a:p>
            <a:pPr>
              <a:buFont typeface="Wingdings" pitchFamily="2" charset="2"/>
              <a:buNone/>
            </a:pPr>
            <a:endParaRPr lang="en-US" sz="1400" b="1" dirty="0" smtClean="0"/>
          </a:p>
          <a:p>
            <a:pPr>
              <a:buFont typeface="Wingdings" pitchFamily="2" charset="2"/>
              <a:buNone/>
            </a:pPr>
            <a:r>
              <a:rPr lang="en-US" sz="1400" b="1" dirty="0" smtClean="0"/>
              <a:t>			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562920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5508" y="1000331"/>
            <a:ext cx="6409592" cy="44536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Employment and wages for:</a:t>
            </a:r>
          </a:p>
          <a:p>
            <a:r>
              <a:rPr lang="en-US" dirty="0" smtClean="0"/>
              <a:t>Over 800 occupations</a:t>
            </a:r>
          </a:p>
          <a:p>
            <a:r>
              <a:rPr lang="en-US" dirty="0" smtClean="0"/>
              <a:t>Over 450 industries</a:t>
            </a:r>
          </a:p>
          <a:p>
            <a:r>
              <a:rPr lang="en-US" dirty="0" smtClean="0"/>
              <a:t>Average and median wages</a:t>
            </a:r>
            <a:br>
              <a:rPr lang="en-US" dirty="0" smtClean="0"/>
            </a:br>
            <a:r>
              <a:rPr lang="en-US" dirty="0" smtClean="0"/>
              <a:t> and by </a:t>
            </a:r>
            <a:r>
              <a:rPr lang="en-US" dirty="0" err="1" smtClean="0"/>
              <a:t>decile</a:t>
            </a:r>
            <a:endParaRPr lang="en-US" dirty="0" smtClean="0"/>
          </a:p>
          <a:p>
            <a:r>
              <a:rPr lang="en-US" dirty="0" smtClean="0"/>
              <a:t>Geography – nation, states, regions, MSA</a:t>
            </a:r>
          </a:p>
          <a:p>
            <a:r>
              <a:rPr lang="en-US" b="1" dirty="0" smtClean="0"/>
              <a:t>State partners produce workforce development regions based on county level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8464" y="262143"/>
            <a:ext cx="8600258" cy="738188"/>
          </a:xfrm>
        </p:spPr>
        <p:txBody>
          <a:bodyPr/>
          <a:lstStyle/>
          <a:p>
            <a:r>
              <a:rPr lang="en-US" sz="4200" b="1" dirty="0" smtClean="0"/>
              <a:t>Occupational Employment Statistics </a:t>
            </a:r>
            <a:endParaRPr lang="en-US" sz="4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69" y="2376258"/>
            <a:ext cx="3629553" cy="2314787"/>
          </a:xfrm>
        </p:spPr>
      </p:pic>
    </p:spTree>
    <p:extLst>
      <p:ext uri="{BB962C8B-B14F-4D97-AF65-F5344CB8AC3E}">
        <p14:creationId xmlns:p14="http://schemas.microsoft.com/office/powerpoint/2010/main" val="35849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4119472"/>
            <a:ext cx="2800184" cy="2697504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49526" y="1120775"/>
            <a:ext cx="4208264" cy="42568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Consistent data driven lists of </a:t>
            </a:r>
            <a:r>
              <a:rPr lang="en-US" b="1" dirty="0" smtClean="0">
                <a:solidFill>
                  <a:srgbClr val="FF0000"/>
                </a:solidFill>
              </a:rPr>
              <a:t>current</a:t>
            </a:r>
            <a:r>
              <a:rPr lang="en-US" dirty="0" smtClean="0"/>
              <a:t> </a:t>
            </a:r>
            <a:r>
              <a:rPr lang="en-US" b="1" dirty="0" smtClean="0"/>
              <a:t>in-demand occupations</a:t>
            </a:r>
            <a:r>
              <a:rPr lang="en-US" dirty="0" smtClean="0"/>
              <a:t> for every Metropolitan Statistical Area in the U.S.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8464" y="148241"/>
            <a:ext cx="8266213" cy="738188"/>
          </a:xfrm>
        </p:spPr>
        <p:txBody>
          <a:bodyPr/>
          <a:lstStyle/>
          <a:p>
            <a:r>
              <a:rPr lang="en-US" sz="4200" b="1" dirty="0" smtClean="0">
                <a:solidFill>
                  <a:srgbClr val="FF0000"/>
                </a:solidFill>
              </a:rPr>
              <a:t>Potential</a:t>
            </a:r>
            <a:r>
              <a:rPr lang="en-US" sz="4200" b="1" dirty="0" smtClean="0"/>
              <a:t> to expand OES to create:</a:t>
            </a:r>
            <a:endParaRPr lang="en-US" sz="4200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15" y="1514475"/>
            <a:ext cx="3405111" cy="495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7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243069"/>
            <a:ext cx="2919046" cy="2333234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8464" y="1238787"/>
            <a:ext cx="8593136" cy="4453655"/>
          </a:xfrm>
        </p:spPr>
        <p:txBody>
          <a:bodyPr/>
          <a:lstStyle/>
          <a:p>
            <a:r>
              <a:rPr lang="en-US" sz="2800" dirty="0" smtClean="0"/>
              <a:t>2014-2024 projections</a:t>
            </a:r>
            <a:endParaRPr lang="en-US" sz="2800" dirty="0"/>
          </a:p>
          <a:p>
            <a:r>
              <a:rPr lang="en-US" sz="2800" dirty="0" smtClean="0"/>
              <a:t>Long-term horizon</a:t>
            </a:r>
          </a:p>
          <a:p>
            <a:r>
              <a:rPr lang="en-US" sz="2800" dirty="0" smtClean="0"/>
              <a:t>Identify occupations that are</a:t>
            </a:r>
            <a:br>
              <a:rPr lang="en-US" sz="2800" dirty="0" smtClean="0"/>
            </a:br>
            <a:r>
              <a:rPr lang="en-US" sz="2800" dirty="0" smtClean="0"/>
              <a:t>projected to grow the fastest </a:t>
            </a:r>
            <a:br>
              <a:rPr lang="en-US" sz="2800" dirty="0" smtClean="0"/>
            </a:br>
            <a:r>
              <a:rPr lang="en-US" sz="2800" dirty="0" smtClean="0"/>
              <a:t>and the ones adding the most jobs</a:t>
            </a:r>
          </a:p>
          <a:p>
            <a:r>
              <a:rPr lang="en-US" sz="2800" dirty="0" smtClean="0"/>
              <a:t>Estimates of occupational separations</a:t>
            </a:r>
          </a:p>
          <a:p>
            <a:r>
              <a:rPr lang="en-US" sz="2800" dirty="0" smtClean="0"/>
              <a:t>Entry level education and training requirements</a:t>
            </a:r>
          </a:p>
          <a:p>
            <a:r>
              <a:rPr lang="en-US" sz="2800" dirty="0" smtClean="0"/>
              <a:t>Detailed occupational profiles for over 300 occupations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Critical input to state projections supported by ETA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8464" y="243069"/>
            <a:ext cx="8745536" cy="554612"/>
          </a:xfrm>
        </p:spPr>
        <p:txBody>
          <a:bodyPr/>
          <a:lstStyle/>
          <a:p>
            <a:r>
              <a:rPr lang="en-US" sz="4200" b="1" dirty="0" smtClean="0"/>
              <a:t>Occupational Projections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6807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dirty="0" smtClean="0"/>
              <a:t>Data needs and the Workforce Innovation and Opportunity Act (WIOA) 2014</a:t>
            </a:r>
            <a:br>
              <a:rPr lang="en-US" sz="3800" dirty="0" smtClean="0"/>
            </a:br>
            <a:endParaRPr lang="en-US" sz="3800" dirty="0" smtClean="0"/>
          </a:p>
          <a:p>
            <a:r>
              <a:rPr lang="en-US" sz="3800" dirty="0" smtClean="0"/>
              <a:t>The world of LMI</a:t>
            </a:r>
            <a:br>
              <a:rPr lang="en-US" sz="3800" dirty="0" smtClean="0"/>
            </a:br>
            <a:endParaRPr lang="en-US" sz="3800" dirty="0" smtClean="0"/>
          </a:p>
          <a:p>
            <a:r>
              <a:rPr lang="en-US" sz="3800" dirty="0" smtClean="0"/>
              <a:t>How can BLS help?</a:t>
            </a:r>
            <a:br>
              <a:rPr lang="en-US" sz="3800" dirty="0" smtClean="0"/>
            </a:b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20648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2" y="1606062"/>
            <a:ext cx="4038600" cy="2479666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8463" y="1606061"/>
            <a:ext cx="3702889" cy="3963744"/>
          </a:xfrm>
        </p:spPr>
        <p:txBody>
          <a:bodyPr/>
          <a:lstStyle/>
          <a:p>
            <a:r>
              <a:rPr lang="en-US" b="1" dirty="0" smtClean="0"/>
              <a:t>Survey of Employer Provided Training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Quick response surveys of establishments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8464" y="113072"/>
            <a:ext cx="8266213" cy="738188"/>
          </a:xfrm>
        </p:spPr>
        <p:txBody>
          <a:bodyPr/>
          <a:lstStyle/>
          <a:p>
            <a:r>
              <a:rPr lang="en-US" sz="4200" b="1" dirty="0" smtClean="0"/>
              <a:t>Development of new and innovative products: New </a:t>
            </a:r>
            <a:r>
              <a:rPr lang="en-US" sz="4200" b="1" dirty="0" smtClean="0">
                <a:solidFill>
                  <a:srgbClr val="FF0000"/>
                </a:solidFill>
              </a:rPr>
              <a:t>potential</a:t>
            </a:r>
            <a:r>
              <a:rPr lang="en-US" sz="4200" b="1" dirty="0" smtClean="0"/>
              <a:t> surveys</a:t>
            </a:r>
            <a:endParaRPr lang="en-US" sz="4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2" y="4085727"/>
            <a:ext cx="4286509" cy="21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53" y="1863969"/>
            <a:ext cx="3652624" cy="4478216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8464" y="1863969"/>
            <a:ext cx="3664250" cy="3963744"/>
          </a:xfrm>
        </p:spPr>
        <p:txBody>
          <a:bodyPr/>
          <a:lstStyle/>
          <a:p>
            <a:r>
              <a:rPr lang="en-US" dirty="0" smtClean="0"/>
              <a:t>Wage record pilot</a:t>
            </a:r>
          </a:p>
          <a:p>
            <a:r>
              <a:rPr lang="en-US" dirty="0" smtClean="0"/>
              <a:t>UI non-filers study </a:t>
            </a:r>
          </a:p>
          <a:p>
            <a:r>
              <a:rPr lang="en-US" dirty="0" smtClean="0"/>
              <a:t>Resurrect the Mass Layoff Survey</a:t>
            </a:r>
          </a:p>
          <a:p>
            <a:r>
              <a:rPr lang="en-US" dirty="0" smtClean="0"/>
              <a:t>Model JOLTS to the state level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8464" y="113072"/>
            <a:ext cx="8266213" cy="738188"/>
          </a:xfrm>
        </p:spPr>
        <p:txBody>
          <a:bodyPr/>
          <a:lstStyle/>
          <a:p>
            <a:r>
              <a:rPr lang="en-US" sz="4200" b="1" dirty="0" smtClean="0"/>
              <a:t>Development of new and innovative ‘big data’ products: Wage records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38221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57200" y="1828800"/>
            <a:ext cx="8229600" cy="38113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3600" dirty="0" smtClean="0">
                <a:solidFill>
                  <a:prstClr val="white"/>
                </a:solidFill>
              </a:rPr>
              <a:t>Michael W. Horrigan</a:t>
            </a:r>
          </a:p>
          <a:p>
            <a:pPr>
              <a:lnSpc>
                <a:spcPts val="3700"/>
              </a:lnSpc>
            </a:pPr>
            <a:r>
              <a:rPr lang="en-US" sz="3600" b="0" dirty="0" smtClean="0">
                <a:solidFill>
                  <a:prstClr val="white"/>
                </a:solidFill>
              </a:rPr>
              <a:t>Associate Commissioner</a:t>
            </a:r>
          </a:p>
          <a:p>
            <a:pPr>
              <a:lnSpc>
                <a:spcPts val="3700"/>
              </a:lnSpc>
            </a:pPr>
            <a:r>
              <a:rPr lang="en-US" sz="3600" b="0" dirty="0" smtClean="0">
                <a:solidFill>
                  <a:prstClr val="white"/>
                </a:solidFill>
              </a:rPr>
              <a:t>Office of Employment and </a:t>
            </a:r>
          </a:p>
          <a:p>
            <a:pPr>
              <a:lnSpc>
                <a:spcPts val="3700"/>
              </a:lnSpc>
            </a:pPr>
            <a:r>
              <a:rPr lang="en-US" sz="3600" b="0" dirty="0" smtClean="0">
                <a:solidFill>
                  <a:prstClr val="white"/>
                </a:solidFill>
              </a:rPr>
              <a:t>Unemployment Statistics</a:t>
            </a:r>
          </a:p>
          <a:p>
            <a:pPr>
              <a:lnSpc>
                <a:spcPts val="3700"/>
              </a:lnSpc>
            </a:pPr>
            <a:endParaRPr lang="en-US" sz="3600" b="0" dirty="0" smtClean="0">
              <a:solidFill>
                <a:prstClr val="white"/>
              </a:solidFill>
            </a:endParaRPr>
          </a:p>
          <a:p>
            <a:pPr>
              <a:lnSpc>
                <a:spcPts val="3700"/>
              </a:lnSpc>
            </a:pPr>
            <a:r>
              <a:rPr lang="en-US" sz="3600" b="0" dirty="0" smtClean="0">
                <a:solidFill>
                  <a:prstClr val="white"/>
                </a:solidFill>
              </a:rPr>
              <a:t>202-691-5735</a:t>
            </a:r>
          </a:p>
          <a:p>
            <a:pPr>
              <a:lnSpc>
                <a:spcPts val="3700"/>
              </a:lnSpc>
            </a:pPr>
            <a:r>
              <a:rPr lang="en-US" sz="3600" b="0" dirty="0">
                <a:solidFill>
                  <a:prstClr val="white"/>
                </a:solidFill>
              </a:rPr>
              <a:t>h</a:t>
            </a:r>
            <a:r>
              <a:rPr lang="en-US" sz="3600" b="0" dirty="0" smtClean="0">
                <a:solidFill>
                  <a:prstClr val="white"/>
                </a:solidFill>
              </a:rPr>
              <a:t>orrigan.michael@bls.gov</a:t>
            </a:r>
            <a:endParaRPr lang="en-US" sz="36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316" y="1883347"/>
            <a:ext cx="8229600" cy="1096962"/>
          </a:xfrm>
        </p:spPr>
        <p:txBody>
          <a:bodyPr/>
          <a:lstStyle/>
          <a:p>
            <a:r>
              <a:rPr lang="en-US" dirty="0" smtClean="0"/>
              <a:t>Data needs and the Workforce Innovation and Opportunity Act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8464" y="1460860"/>
            <a:ext cx="5235677" cy="5257442"/>
          </a:xfrm>
        </p:spPr>
        <p:txBody>
          <a:bodyPr/>
          <a:lstStyle/>
          <a:p>
            <a:r>
              <a:rPr lang="en-US" dirty="0" smtClean="0"/>
              <a:t>Economically integrated geographic areas within which individuals can reside and find employment within a reasonable distance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Criteria set by BLS or the Governor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Section 3(30)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41" y="2379784"/>
            <a:ext cx="3176954" cy="2517696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8588"/>
            <a:ext cx="8229600" cy="804862"/>
          </a:xfrm>
        </p:spPr>
        <p:txBody>
          <a:bodyPr/>
          <a:lstStyle/>
          <a:p>
            <a:r>
              <a:rPr lang="en-US" dirty="0" smtClean="0"/>
              <a:t>Identify labor market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0216" y="1391412"/>
            <a:ext cx="5235677" cy="5257442"/>
          </a:xfrm>
        </p:spPr>
        <p:txBody>
          <a:bodyPr/>
          <a:lstStyle/>
          <a:p>
            <a:r>
              <a:rPr lang="en-US" dirty="0" smtClean="0"/>
              <a:t>Local workforce boards and chief elected officials develop regional sector initiatives for:</a:t>
            </a:r>
          </a:p>
          <a:p>
            <a:pPr lvl="1"/>
            <a:r>
              <a:rPr lang="en-US" dirty="0" smtClean="0"/>
              <a:t> Identifying in-demand industries and occupations</a:t>
            </a:r>
          </a:p>
          <a:p>
            <a:pPr lvl="1"/>
            <a:r>
              <a:rPr lang="en-US" dirty="0" smtClean="0"/>
              <a:t>Collecting and analyzing regional labor market data</a:t>
            </a:r>
          </a:p>
          <a:p>
            <a:pPr lvl="1"/>
            <a:r>
              <a:rPr lang="en-US" dirty="0" smtClean="0"/>
              <a:t>Section 106</a:t>
            </a:r>
          </a:p>
          <a:p>
            <a:pPr lvl="2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28" y="2882097"/>
            <a:ext cx="3067291" cy="167832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10039" y="282834"/>
            <a:ext cx="8039480" cy="738188"/>
          </a:xfrm>
        </p:spPr>
        <p:txBody>
          <a:bodyPr/>
          <a:lstStyle/>
          <a:p>
            <a:r>
              <a:rPr lang="en-US" sz="4400" b="1" dirty="0" smtClean="0"/>
              <a:t>Support regional planning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755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954"/>
            <a:ext cx="8229600" cy="804672"/>
          </a:xfrm>
        </p:spPr>
        <p:txBody>
          <a:bodyPr/>
          <a:lstStyle/>
          <a:p>
            <a:r>
              <a:rPr lang="en-US" dirty="0" smtClean="0"/>
              <a:t>Data required for planning </a:t>
            </a:r>
            <a:br>
              <a:rPr lang="en-US" dirty="0" smtClean="0"/>
            </a:br>
            <a:r>
              <a:rPr lang="en-US" dirty="0" smtClean="0"/>
              <a:t>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In-demand industry/occupation data</a:t>
            </a:r>
          </a:p>
          <a:p>
            <a:r>
              <a:rPr lang="en-US" dirty="0" smtClean="0"/>
              <a:t>Labor </a:t>
            </a:r>
            <a:r>
              <a:rPr lang="en-US" dirty="0"/>
              <a:t>market </a:t>
            </a:r>
            <a:r>
              <a:rPr lang="en-US" dirty="0" smtClean="0"/>
              <a:t>projections </a:t>
            </a:r>
          </a:p>
          <a:p>
            <a:r>
              <a:rPr lang="en-US" dirty="0"/>
              <a:t>E</a:t>
            </a:r>
            <a:r>
              <a:rPr lang="en-US" dirty="0" smtClean="0"/>
              <a:t>mployer </a:t>
            </a:r>
            <a:r>
              <a:rPr lang="en-US" dirty="0"/>
              <a:t>needs </a:t>
            </a:r>
            <a:endParaRPr lang="en-US" dirty="0" smtClean="0"/>
          </a:p>
          <a:p>
            <a:r>
              <a:rPr lang="en-US" dirty="0" smtClean="0"/>
              <a:t>Skill/workforce gaps</a:t>
            </a:r>
          </a:p>
          <a:p>
            <a:r>
              <a:rPr lang="en-US" dirty="0" smtClean="0"/>
              <a:t>Sections 3(23), 102, 106, 107, 108, 116 and 412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954"/>
            <a:ext cx="8229600" cy="804672"/>
          </a:xfrm>
        </p:spPr>
        <p:txBody>
          <a:bodyPr/>
          <a:lstStyle/>
          <a:p>
            <a:r>
              <a:rPr lang="en-US" dirty="0" smtClean="0"/>
              <a:t>Alignment of training needs and training providers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eligible providers’ program alignment with in-demand industries and occupations</a:t>
            </a:r>
          </a:p>
          <a:p>
            <a:r>
              <a:rPr lang="en-US" dirty="0" smtClean="0"/>
              <a:t>Training services are to be responsive to in-demand and emerging industries by providing training services for those industries</a:t>
            </a:r>
          </a:p>
          <a:p>
            <a:r>
              <a:rPr lang="en-US" dirty="0" smtClean="0"/>
              <a:t>Section 122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04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of LMI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462346" y="273522"/>
            <a:ext cx="157734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BLS</a:t>
            </a:r>
            <a:endParaRPr lang="en-US" sz="3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926813" y="273522"/>
            <a:ext cx="243840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State Labor Market Information Offices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53268" y="135335"/>
            <a:ext cx="157734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ETA</a:t>
            </a:r>
            <a:endParaRPr lang="en-US" sz="3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4235" y="2281235"/>
            <a:ext cx="2004060" cy="7542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WIAC</a:t>
            </a:r>
            <a:endParaRPr lang="en-US" sz="3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65934" y="1809843"/>
            <a:ext cx="1138018" cy="974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92526" y="1924091"/>
            <a:ext cx="6521" cy="315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434233" y="1672445"/>
            <a:ext cx="1264041" cy="112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3488690"/>
            <a:ext cx="9144000" cy="33693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LMI CUSTOMERS</a:t>
            </a:r>
          </a:p>
          <a:p>
            <a:pPr algn="ctr"/>
            <a:r>
              <a:rPr lang="en-US" dirty="0" smtClean="0"/>
              <a:t>Businesses</a:t>
            </a:r>
          </a:p>
          <a:p>
            <a:pPr algn="ctr"/>
            <a:r>
              <a:rPr lang="en-US" dirty="0" smtClean="0"/>
              <a:t>Job seekers</a:t>
            </a:r>
          </a:p>
          <a:p>
            <a:pPr algn="ctr"/>
            <a:r>
              <a:rPr lang="en-US" dirty="0" smtClean="0"/>
              <a:t>Career counselors</a:t>
            </a:r>
          </a:p>
          <a:p>
            <a:pPr algn="ctr"/>
            <a:r>
              <a:rPr lang="en-US" dirty="0" smtClean="0"/>
              <a:t>Students</a:t>
            </a:r>
          </a:p>
          <a:p>
            <a:pPr algn="ctr"/>
            <a:r>
              <a:rPr lang="en-US" dirty="0" smtClean="0"/>
              <a:t>Education planners</a:t>
            </a:r>
          </a:p>
          <a:p>
            <a:pPr algn="ctr"/>
            <a:r>
              <a:rPr lang="en-US" dirty="0" smtClean="0"/>
              <a:t>Job training providers</a:t>
            </a:r>
          </a:p>
          <a:p>
            <a:pPr algn="ctr"/>
            <a:r>
              <a:rPr lang="en-US" dirty="0" smtClean="0"/>
              <a:t>Labor unions</a:t>
            </a:r>
          </a:p>
          <a:p>
            <a:pPr algn="ctr"/>
            <a:r>
              <a:rPr lang="en-US" dirty="0" smtClean="0"/>
              <a:t>Welfare / Vocational Rehabilitation Planners</a:t>
            </a:r>
          </a:p>
          <a:p>
            <a:pPr algn="ctr"/>
            <a:r>
              <a:rPr lang="en-US" dirty="0" smtClean="0"/>
              <a:t>Economic Development</a:t>
            </a:r>
          </a:p>
          <a:p>
            <a:pPr algn="ctr"/>
            <a:r>
              <a:rPr lang="en-US" dirty="0" smtClean="0"/>
              <a:t>Policy makers</a:t>
            </a:r>
          </a:p>
          <a:p>
            <a:pPr algn="ctr"/>
            <a:r>
              <a:rPr lang="en-US" dirty="0" smtClean="0"/>
              <a:t>Media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391508" y="902677"/>
            <a:ext cx="386861" cy="117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33292" y="1008185"/>
            <a:ext cx="715108" cy="117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1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S_Standard_size_template.potx" id="{2C0B0BA8-CB31-4BFB-9D02-2009D0C557C7}" vid="{0B3D40F7-00B3-4BD2-9A10-FDB1247F4FE7}"/>
    </a:ext>
  </a:extLst>
</a:theme>
</file>

<file path=ppt/theme/theme2.xml><?xml version="1.0" encoding="utf-8"?>
<a:theme xmlns:a="http://schemas.openxmlformats.org/drawingml/2006/main" name="BLS Trendline Content Slide">
  <a:themeElements>
    <a:clrScheme name="BLS Custom 1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FFC000"/>
      </a:hlink>
      <a:folHlink>
        <a:srgbClr val="FFC000"/>
      </a:folHlink>
    </a:clrScheme>
    <a:fontScheme name="BLS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S_Standard_size_template.potx" id="{2C0B0BA8-CB31-4BFB-9D02-2009D0C557C7}" vid="{5222EC5A-2E70-424B-8F39-31FD0C2B3A35}"/>
    </a:ext>
  </a:extLst>
</a:theme>
</file>

<file path=ppt/theme/theme3.xml><?xml version="1.0" encoding="utf-8"?>
<a:theme xmlns:a="http://schemas.openxmlformats.org/drawingml/2006/main" name="Contact Inform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S_Standard_size_template.potx" id="{2C0B0BA8-CB31-4BFB-9D02-2009D0C557C7}" vid="{7C8ABDF8-BE7C-4185-8AE9-499D505E304C}"/>
    </a:ext>
  </a:extLst>
</a:theme>
</file>

<file path=ppt/theme/theme4.xml><?xml version="1.0" encoding="utf-8"?>
<a:theme xmlns:a="http://schemas.openxmlformats.org/drawingml/2006/main" name="1_Contact Informatio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S-Brand_core-standard-slides.potx" id="{B48101DD-A604-4E13-B4E6-7E6FF3A616E1}" vid="{2FFE4CEF-C9F4-408E-A3EA-E08457239999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S-Brand_core-standard-slides.potx" id="{B48101DD-A604-4E13-B4E6-7E6FF3A616E1}" vid="{F0218404-5B4E-4DCC-B1B3-DD86C7BB0E6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6B688E-B9DC-4193-B32F-246382FB7231}"/>
</file>

<file path=customXml/itemProps2.xml><?xml version="1.0" encoding="utf-8"?>
<ds:datastoreItem xmlns:ds="http://schemas.openxmlformats.org/officeDocument/2006/customXml" ds:itemID="{90B9B048-AECC-4774-9A40-1E5EA718A344}"/>
</file>

<file path=customXml/itemProps3.xml><?xml version="1.0" encoding="utf-8"?>
<ds:datastoreItem xmlns:ds="http://schemas.openxmlformats.org/officeDocument/2006/customXml" ds:itemID="{62C6F1AB-6439-4212-9BFD-504D581F1D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890</Words>
  <Application>Microsoft Office PowerPoint</Application>
  <PresentationFormat>On-screen Show (4:3)</PresentationFormat>
  <Paragraphs>175</Paragraphs>
  <Slides>22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Custom Design</vt:lpstr>
      <vt:lpstr>BLS Trendline Content Slide</vt:lpstr>
      <vt:lpstr>Contact Information</vt:lpstr>
      <vt:lpstr>1_Contact Information</vt:lpstr>
      <vt:lpstr>1_Custom Design</vt:lpstr>
      <vt:lpstr>Clip</vt:lpstr>
      <vt:lpstr>Workforce Information Advisory Council</vt:lpstr>
      <vt:lpstr>Outline</vt:lpstr>
      <vt:lpstr>Data needs and the Workforce Innovation and Opportunity Act 2014</vt:lpstr>
      <vt:lpstr>Identify labor market areas</vt:lpstr>
      <vt:lpstr>PowerPoint Presentation</vt:lpstr>
      <vt:lpstr>Data required for planning  and performance</vt:lpstr>
      <vt:lpstr>Alignment of training needs and training providers   </vt:lpstr>
      <vt:lpstr>The world of LMI</vt:lpstr>
      <vt:lpstr>PowerPoint Presentation</vt:lpstr>
      <vt:lpstr>PowerPoint Presentation</vt:lpstr>
      <vt:lpstr>PowerPoint Presentation</vt:lpstr>
      <vt:lpstr>How can BLS help?</vt:lpstr>
      <vt:lpstr>PowerPoint Presentation</vt:lpstr>
      <vt:lpstr>PowerPoint Presentation</vt:lpstr>
      <vt:lpstr>PowerPoint Presentation</vt:lpstr>
      <vt:lpstr>LAUS data are used to allocate funds for many Federal Assistance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Labor Statistics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Liddel, Emily L - BLS</dc:creator>
  <cp:lastModifiedBy>RT</cp:lastModifiedBy>
  <cp:revision>140</cp:revision>
  <cp:lastPrinted>2016-07-12T14:35:07Z</cp:lastPrinted>
  <dcterms:created xsi:type="dcterms:W3CDTF">2016-03-14T15:06:24Z</dcterms:created>
  <dcterms:modified xsi:type="dcterms:W3CDTF">2016-11-06T19:34:48Z</dcterms:modified>
</cp:coreProperties>
</file>