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7.xml" ContentType="application/vnd.openxmlformats-officedocument.presentationml.slide+xml"/>
  <Override PartName="/ppt/presentation.xml" ContentType="application/vnd.openxmlformats-officedocument.presentationml.presentation.main+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70" r:id="rId2"/>
    <p:sldMasterId id="2147483672" r:id="rId3"/>
    <p:sldMasterId id="2147483696" r:id="rId4"/>
    <p:sldMasterId id="2147483698" r:id="rId5"/>
  </p:sldMasterIdLst>
  <p:notesMasterIdLst>
    <p:notesMasterId r:id="rId43"/>
  </p:notesMasterIdLst>
  <p:handoutMasterIdLst>
    <p:handoutMasterId r:id="rId44"/>
  </p:handoutMasterIdLst>
  <p:sldIdLst>
    <p:sldId id="265" r:id="rId6"/>
    <p:sldId id="356" r:id="rId7"/>
    <p:sldId id="424" r:id="rId8"/>
    <p:sldId id="458" r:id="rId9"/>
    <p:sldId id="398" r:id="rId10"/>
    <p:sldId id="459" r:id="rId11"/>
    <p:sldId id="463" r:id="rId12"/>
    <p:sldId id="465" r:id="rId13"/>
    <p:sldId id="466" r:id="rId14"/>
    <p:sldId id="425" r:id="rId15"/>
    <p:sldId id="428" r:id="rId16"/>
    <p:sldId id="421" r:id="rId17"/>
    <p:sldId id="429" r:id="rId18"/>
    <p:sldId id="423" r:id="rId19"/>
    <p:sldId id="432" r:id="rId20"/>
    <p:sldId id="422" r:id="rId21"/>
    <p:sldId id="431" r:id="rId22"/>
    <p:sldId id="436" r:id="rId23"/>
    <p:sldId id="455" r:id="rId24"/>
    <p:sldId id="456" r:id="rId25"/>
    <p:sldId id="444" r:id="rId26"/>
    <p:sldId id="445" r:id="rId27"/>
    <p:sldId id="446" r:id="rId28"/>
    <p:sldId id="457" r:id="rId29"/>
    <p:sldId id="448" r:id="rId30"/>
    <p:sldId id="404" r:id="rId31"/>
    <p:sldId id="405" r:id="rId32"/>
    <p:sldId id="426" r:id="rId33"/>
    <p:sldId id="408" r:id="rId34"/>
    <p:sldId id="406" r:id="rId35"/>
    <p:sldId id="409" r:id="rId36"/>
    <p:sldId id="410" r:id="rId37"/>
    <p:sldId id="411" r:id="rId38"/>
    <p:sldId id="449" r:id="rId39"/>
    <p:sldId id="450" r:id="rId40"/>
    <p:sldId id="467" r:id="rId41"/>
    <p:sldId id="264" r:id="rId4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818" autoAdjust="0"/>
  </p:normalViewPr>
  <p:slideViewPr>
    <p:cSldViewPr snapToGrid="0" showGuides="1">
      <p:cViewPr varScale="1">
        <p:scale>
          <a:sx n="83" d="100"/>
          <a:sy n="83" d="100"/>
        </p:scale>
        <p:origin x="1478" y="82"/>
      </p:cViewPr>
      <p:guideLst>
        <p:guide orient="horz" pos="2160"/>
        <p:guide pos="2880"/>
      </p:guideLst>
    </p:cSldViewPr>
  </p:slideViewPr>
  <p:notesTextViewPr>
    <p:cViewPr>
      <p:scale>
        <a:sx n="1" d="1"/>
        <a:sy n="1" d="1"/>
      </p:scale>
      <p:origin x="0" y="0"/>
    </p:cViewPr>
  </p:notesTextViewPr>
  <p:notesViewPr>
    <p:cSldViewPr snapToGrid="0" showGuides="1">
      <p:cViewPr varScale="1">
        <p:scale>
          <a:sx n="63" d="100"/>
          <a:sy n="63" d="100"/>
        </p:scale>
        <p:origin x="254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A353D39A-FB07-40D8-B455-E5E7D563DE76}" type="datetimeFigureOut">
              <a:rPr lang="en-US" smtClean="0"/>
              <a:t>6/20/2017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16988D7E-0C58-473E-9D62-0C4ACD8F1568}" type="datetimeFigureOut">
              <a:rPr lang="en-US" smtClean="0"/>
              <a:t>6/20/2017</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E2F52403-D519-446A-BDFF-F49620BB49FC}" type="slidenum">
              <a:rPr lang="en-US" smtClean="0"/>
              <a:t>‹#›</a:t>
            </a:fld>
            <a:endParaRPr lang="en-US"/>
          </a:p>
        </p:txBody>
      </p:sp>
    </p:spTree>
    <p:extLst>
      <p:ext uri="{BB962C8B-B14F-4D97-AF65-F5344CB8AC3E}">
        <p14:creationId xmlns:p14="http://schemas.microsoft.com/office/powerpoint/2010/main" val="156468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1</a:t>
            </a:fld>
            <a:endParaRPr lang="en-US"/>
          </a:p>
        </p:txBody>
      </p:sp>
    </p:spTree>
    <p:extLst>
      <p:ext uri="{BB962C8B-B14F-4D97-AF65-F5344CB8AC3E}">
        <p14:creationId xmlns:p14="http://schemas.microsoft.com/office/powerpoint/2010/main" val="228838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18</a:t>
            </a:fld>
            <a:endParaRPr lang="en-US"/>
          </a:p>
        </p:txBody>
      </p:sp>
    </p:spTree>
    <p:extLst>
      <p:ext uri="{BB962C8B-B14F-4D97-AF65-F5344CB8AC3E}">
        <p14:creationId xmlns:p14="http://schemas.microsoft.com/office/powerpoint/2010/main" val="284709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21</a:t>
            </a:fld>
            <a:endParaRPr lang="en-US"/>
          </a:p>
        </p:txBody>
      </p:sp>
    </p:spTree>
    <p:extLst>
      <p:ext uri="{BB962C8B-B14F-4D97-AF65-F5344CB8AC3E}">
        <p14:creationId xmlns:p14="http://schemas.microsoft.com/office/powerpoint/2010/main" val="376744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22</a:t>
            </a:fld>
            <a:endParaRPr lang="en-US"/>
          </a:p>
        </p:txBody>
      </p:sp>
    </p:spTree>
    <p:extLst>
      <p:ext uri="{BB962C8B-B14F-4D97-AF65-F5344CB8AC3E}">
        <p14:creationId xmlns:p14="http://schemas.microsoft.com/office/powerpoint/2010/main" val="87916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23</a:t>
            </a:fld>
            <a:endParaRPr lang="en-US"/>
          </a:p>
        </p:txBody>
      </p:sp>
    </p:spTree>
    <p:extLst>
      <p:ext uri="{BB962C8B-B14F-4D97-AF65-F5344CB8AC3E}">
        <p14:creationId xmlns:p14="http://schemas.microsoft.com/office/powerpoint/2010/main" val="65293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F52403-D519-446A-BDFF-F49620BB49FC}" type="slidenum">
              <a:rPr lang="en-US" smtClean="0"/>
              <a:t>35</a:t>
            </a:fld>
            <a:endParaRPr lang="en-US"/>
          </a:p>
        </p:txBody>
      </p:sp>
    </p:spTree>
    <p:extLst>
      <p:ext uri="{BB962C8B-B14F-4D97-AF65-F5344CB8AC3E}">
        <p14:creationId xmlns:p14="http://schemas.microsoft.com/office/powerpoint/2010/main" val="36698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F52403-D519-446A-BDFF-F49620BB49FC}" type="slidenum">
              <a:rPr lang="en-US" smtClean="0"/>
              <a:t>37</a:t>
            </a:fld>
            <a:endParaRPr lang="en-US"/>
          </a:p>
        </p:txBody>
      </p:sp>
    </p:spTree>
    <p:extLst>
      <p:ext uri="{BB962C8B-B14F-4D97-AF65-F5344CB8AC3E}">
        <p14:creationId xmlns:p14="http://schemas.microsoft.com/office/powerpoint/2010/main" val="217061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49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41"/>
            <a:ext cx="82296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86933"/>
            <a:ext cx="8229600" cy="4986867"/>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(not recommended)</a:t>
            </a:r>
          </a:p>
        </p:txBody>
      </p:sp>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450941745"/>
      </p:ext>
    </p:extLst>
  </p:cSld>
  <p:clrMapOvr>
    <a:masterClrMapping/>
  </p:clrMapOvr>
  <p:extLst mod="1">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11163" y="1689100"/>
            <a:ext cx="4122737" cy="4564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4767263" y="1689100"/>
            <a:ext cx="4122737" cy="45640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65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093913"/>
            <a:ext cx="3871913" cy="40560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quarter" idx="11"/>
          </p:nvPr>
        </p:nvSpPr>
        <p:spPr>
          <a:xfrm>
            <a:off x="4814887" y="2093913"/>
            <a:ext cx="3871913" cy="4056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2" hasCustomPrompt="1"/>
          </p:nvPr>
        </p:nvSpPr>
        <p:spPr>
          <a:xfrm>
            <a:off x="457200"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
        <p:nvSpPr>
          <p:cNvPr id="8" name="Text Placeholder 6"/>
          <p:cNvSpPr>
            <a:spLocks noGrp="1"/>
          </p:cNvSpPr>
          <p:nvPr>
            <p:ph type="body" sz="quarter" idx="13" hasCustomPrompt="1"/>
          </p:nvPr>
        </p:nvSpPr>
        <p:spPr>
          <a:xfrm>
            <a:off x="4814886"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smtClean="0"/>
              <a:t>Compare title</a:t>
            </a:r>
            <a:endParaRPr lang="en-US" dirty="0"/>
          </a:p>
        </p:txBody>
      </p:sp>
    </p:spTree>
    <p:extLst>
      <p:ext uri="{BB962C8B-B14F-4D97-AF65-F5344CB8AC3E}">
        <p14:creationId xmlns:p14="http://schemas.microsoft.com/office/powerpoint/2010/main" val="76649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316" y="2516393"/>
            <a:ext cx="8229600" cy="1096962"/>
          </a:xfrm>
        </p:spPr>
        <p:txBody>
          <a:bodyPr/>
          <a:lstStyle>
            <a:lvl1pPr>
              <a:defRPr sz="5400"/>
            </a:lvl1pPr>
          </a:lstStyle>
          <a:p>
            <a:r>
              <a:rPr lang="en-US" dirty="0" smtClean="0"/>
              <a:t>Click to edit section title</a:t>
            </a:r>
            <a:endParaRPr lang="en-US" dirty="0"/>
          </a:p>
        </p:txBody>
      </p:sp>
    </p:spTree>
    <p:extLst>
      <p:ext uri="{BB962C8B-B14F-4D97-AF65-F5344CB8AC3E}">
        <p14:creationId xmlns:p14="http://schemas.microsoft.com/office/powerpoint/2010/main" val="17301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429000" y="722672"/>
            <a:ext cx="5235677" cy="5257442"/>
          </a:xfrm>
        </p:spPr>
        <p:txBody>
          <a:bodyPr/>
          <a:lstStyle>
            <a:lvl1pPr marL="0" indent="0">
              <a:buNone/>
              <a:defRPr/>
            </a:lvl1pPr>
          </a:lstStyle>
          <a:p>
            <a:pPr lvl="0"/>
            <a:r>
              <a:rPr lang="en-US" dirty="0" smtClean="0"/>
              <a:t>Object</a:t>
            </a:r>
            <a:endParaRPr lang="en-US" dirty="0"/>
          </a:p>
        </p:txBody>
      </p:sp>
      <p:sp>
        <p:nvSpPr>
          <p:cNvPr id="6" name="Content Placeholder 5"/>
          <p:cNvSpPr>
            <a:spLocks noGrp="1"/>
          </p:cNvSpPr>
          <p:nvPr>
            <p:ph sz="quarter" idx="11"/>
          </p:nvPr>
        </p:nvSpPr>
        <p:spPr>
          <a:xfrm>
            <a:off x="398464" y="1526458"/>
            <a:ext cx="3030536" cy="445365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hasCustomPrompt="1"/>
          </p:nvPr>
        </p:nvSpPr>
        <p:spPr>
          <a:xfrm>
            <a:off x="398464" y="722672"/>
            <a:ext cx="3030536" cy="738188"/>
          </a:xfrm>
        </p:spPr>
        <p:txBody>
          <a:bodyPr/>
          <a:lstStyle>
            <a:lvl1pPr marL="0" indent="0">
              <a:buNone/>
              <a:defRPr baseline="0"/>
            </a:lvl1pPr>
          </a:lstStyle>
          <a:p>
            <a:pPr lvl="0"/>
            <a:r>
              <a:rPr lang="en-US" dirty="0" smtClean="0"/>
              <a:t>Click to add text</a:t>
            </a:r>
            <a:endParaRPr lang="en-US" dirty="0"/>
          </a:p>
        </p:txBody>
      </p:sp>
    </p:spTree>
    <p:extLst>
      <p:ext uri="{BB962C8B-B14F-4D97-AF65-F5344CB8AC3E}">
        <p14:creationId xmlns:p14="http://schemas.microsoft.com/office/powerpoint/2010/main" val="117805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75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57200" y="1970531"/>
            <a:ext cx="8229600" cy="1175005"/>
          </a:xfrm>
          <a:prstGeom prst="rect">
            <a:avLst/>
          </a:prstGeom>
        </p:spPr>
        <p:txBody>
          <a:bodyPr/>
          <a:lstStyle>
            <a:lvl1pPr>
              <a:lnSpc>
                <a:spcPts val="4500"/>
              </a:lnSpc>
              <a:spcBef>
                <a:spcPts val="600"/>
              </a:spcBef>
              <a:defRPr/>
            </a:lvl1pPr>
          </a:lstStyle>
          <a:p>
            <a:r>
              <a:rPr lang="en-US" smtClean="0"/>
              <a:t>Click to edit Master subtitle style</a:t>
            </a:r>
            <a:endParaRPr lang="en-US" dirty="0"/>
          </a:p>
        </p:txBody>
      </p:sp>
      <p:sp>
        <p:nvSpPr>
          <p:cNvPr id="3" name="Title 1"/>
          <p:cNvSpPr>
            <a:spLocks noGrp="1"/>
          </p:cNvSpPr>
          <p:nvPr>
            <p:ph type="title" hasCustomPrompt="1"/>
          </p:nvPr>
        </p:nvSpPr>
        <p:spPr>
          <a:xfrm>
            <a:off x="457200" y="443483"/>
            <a:ext cx="82296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smtClean="0"/>
              <a:t>Click, add Presentation title</a:t>
            </a:r>
            <a:endParaRPr lang="en-US" dirty="0"/>
          </a:p>
        </p:txBody>
      </p:sp>
    </p:spTree>
    <p:extLst>
      <p:ext uri="{BB962C8B-B14F-4D97-AF65-F5344CB8AC3E}">
        <p14:creationId xmlns:p14="http://schemas.microsoft.com/office/powerpoint/2010/main" val="1170988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3" r="4623"/>
          <a:stretch/>
        </p:blipFill>
        <p:spPr>
          <a:xfrm>
            <a:off x="-175491" y="0"/>
            <a:ext cx="9319491" cy="6858000"/>
          </a:xfrm>
          <a:prstGeom prst="rect">
            <a:avLst/>
          </a:prstGeom>
        </p:spPr>
      </p:pic>
      <p:sp>
        <p:nvSpPr>
          <p:cNvPr id="2" name="Title Placeholder 1"/>
          <p:cNvSpPr>
            <a:spLocks noGrp="1"/>
          </p:cNvSpPr>
          <p:nvPr>
            <p:ph type="title"/>
          </p:nvPr>
        </p:nvSpPr>
        <p:spPr>
          <a:xfrm>
            <a:off x="457200" y="457199"/>
            <a:ext cx="8229600" cy="1368425"/>
          </a:xfrm>
          <a:prstGeom prst="rect">
            <a:avLst/>
          </a:prstGeom>
        </p:spPr>
        <p:txBody>
          <a:bodyPr vert="horz" lIns="91440" tIns="45720" rIns="91440" bIns="45720" rtlCol="0" anchor="t">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825625"/>
            <a:ext cx="8229600" cy="1056120"/>
          </a:xfrm>
          <a:prstGeom prst="rect">
            <a:avLst/>
          </a:prstGeom>
        </p:spPr>
        <p:txBody>
          <a:bodyPr vert="horz" lIns="91440" tIns="45720" rIns="91440" bIns="45720" rtlCol="0">
            <a:normAutofit/>
          </a:bodyPr>
          <a:lstStyle/>
          <a:p>
            <a:pPr lvl="0"/>
            <a:r>
              <a:rPr lang="en-US" dirty="0" smtClean="0"/>
              <a:t>Click to add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0"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7098" y="5899731"/>
            <a:ext cx="8439702" cy="976557"/>
          </a:xfrm>
          <a:prstGeom prst="rect">
            <a:avLst/>
          </a:prstGeom>
        </p:spPr>
      </p:pic>
      <p:sp>
        <p:nvSpPr>
          <p:cNvPr id="1026" name="Title Placeholder 1"/>
          <p:cNvSpPr>
            <a:spLocks noGrp="1"/>
          </p:cNvSpPr>
          <p:nvPr userDrawn="1">
            <p:ph type="title"/>
          </p:nvPr>
        </p:nvSpPr>
        <p:spPr bwMode="auto">
          <a:xfrm>
            <a:off x="457200" y="274638"/>
            <a:ext cx="82296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title</a:t>
            </a:r>
          </a:p>
        </p:txBody>
      </p:sp>
      <p:sp>
        <p:nvSpPr>
          <p:cNvPr id="1027" name="Text Placeholder 2"/>
          <p:cNvSpPr>
            <a:spLocks noGrp="1"/>
          </p:cNvSpPr>
          <p:nvPr userDrawn="1">
            <p:ph type="body" idx="1"/>
          </p:nvPr>
        </p:nvSpPr>
        <p:spPr bwMode="auto">
          <a:xfrm>
            <a:off x="457200" y="1752601"/>
            <a:ext cx="82296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 (not recommended)</a:t>
            </a:r>
          </a:p>
          <a:p>
            <a:pPr lvl="4"/>
            <a:endParaRPr lang="en-US" dirty="0" smtClean="0"/>
          </a:p>
          <a:p>
            <a:pPr lvl="3"/>
            <a:endParaRPr lang="en-US" dirty="0" smtClean="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38498" y="6199678"/>
            <a:ext cx="1017423" cy="608940"/>
          </a:xfrm>
          <a:prstGeom prst="rect">
            <a:avLst/>
          </a:prstGeom>
        </p:spPr>
      </p:pic>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a:t>
            </a:r>
            <a:r>
              <a:rPr lang="en-US" sz="1600" spc="45" dirty="0" smtClean="0">
                <a:solidFill>
                  <a:srgbClr val="002060"/>
                </a:solidFill>
                <a:latin typeface="Century Gothic" panose="020B0502020202020204" pitchFamily="34" charset="0"/>
              </a:rPr>
              <a:t> </a:t>
            </a:r>
            <a:r>
              <a:rPr lang="en-US" sz="1500" cap="small" spc="30" dirty="0" smtClean="0">
                <a:solidFill>
                  <a:srgbClr val="002060"/>
                </a:solidFill>
                <a:latin typeface="Century Gothic" panose="020B0502020202020204" pitchFamily="34" charset="0"/>
              </a:rPr>
              <a:t>U.S. Bureau of Labor Statistics</a:t>
            </a:r>
            <a:r>
              <a:rPr lang="en-US" sz="1050" spc="45" dirty="0" smtClean="0">
                <a:solidFill>
                  <a:srgbClr val="002060"/>
                </a:solidFill>
                <a:latin typeface="Century Gothic" panose="020B0502020202020204" pitchFamily="34" charset="0"/>
              </a:rPr>
              <a:t> • </a:t>
            </a:r>
            <a:r>
              <a:rPr lang="en-US" sz="1050" b="1" spc="45" dirty="0" smtClean="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5" r:id="rId4"/>
    <p:sldLayoutId id="2147483692" r:id="rId5"/>
    <p:sldLayoutId id="2147483693" r:id="rId6"/>
    <p:sldLayoutId id="2147483694"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 r="9955"/>
          <a:stretch/>
        </p:blipFill>
        <p:spPr>
          <a:xfrm>
            <a:off x="0" y="1"/>
            <a:ext cx="9144000" cy="6858000"/>
          </a:xfrm>
          <a:prstGeom prst="rect">
            <a:avLst/>
          </a:prstGeom>
        </p:spPr>
      </p:pic>
      <p:sp>
        <p:nvSpPr>
          <p:cNvPr id="8" name="TextBox 7"/>
          <p:cNvSpPr txBox="1"/>
          <p:nvPr userDrawn="1"/>
        </p:nvSpPr>
        <p:spPr>
          <a:xfrm>
            <a:off x="457200" y="466344"/>
            <a:ext cx="8229600" cy="923330"/>
          </a:xfrm>
          <a:prstGeom prst="rect">
            <a:avLst/>
          </a:prstGeom>
          <a:noFill/>
        </p:spPr>
        <p:txBody>
          <a:bodyPr wrap="square" rtlCol="0">
            <a:spAutoFit/>
          </a:bodyPr>
          <a:lstStyle/>
          <a:p>
            <a:pPr algn="ctr"/>
            <a:r>
              <a:rPr lang="en-US" sz="5400" b="1" dirty="0" smtClean="0">
                <a:solidFill>
                  <a:schemeClr val="bg1"/>
                </a:solidFill>
              </a:rPr>
              <a:t>Contact Information</a:t>
            </a:r>
            <a:endParaRPr lang="en-US" sz="5400" b="1"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1"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a:t>
            </a:r>
            <a:r>
              <a:rPr lang="en-US" sz="1600" spc="45" dirty="0" smtClean="0">
                <a:solidFill>
                  <a:schemeClr val="bg1"/>
                </a:solidFill>
                <a:latin typeface="Century Gothic" panose="020B0502020202020204" pitchFamily="34" charset="0"/>
              </a:rPr>
              <a:t> </a:t>
            </a:r>
            <a:r>
              <a:rPr lang="en-US" sz="1500" cap="small" spc="30" dirty="0" smtClean="0">
                <a:solidFill>
                  <a:schemeClr val="bg1"/>
                </a:solidFill>
                <a:latin typeface="Century Gothic" panose="020B0502020202020204" pitchFamily="34" charset="0"/>
              </a:rPr>
              <a:t>U.S. Bureau of Labor Statistics</a:t>
            </a:r>
            <a:r>
              <a:rPr lang="en-US" sz="1050" spc="45" dirty="0" smtClean="0">
                <a:solidFill>
                  <a:schemeClr val="bg1"/>
                </a:solidFill>
                <a:latin typeface="Century Gothic" panose="020B0502020202020204" pitchFamily="34" charset="0"/>
              </a:rPr>
              <a:t> • </a:t>
            </a:r>
            <a:r>
              <a:rPr lang="en-US" sz="1050" b="1" spc="45" dirty="0" smtClean="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844186518"/>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084" r="9955"/>
          <a:stretch/>
        </p:blipFill>
        <p:spPr>
          <a:xfrm>
            <a:off x="0" y="1"/>
            <a:ext cx="9144000" cy="6858000"/>
          </a:xfrm>
          <a:prstGeom prst="rect">
            <a:avLst/>
          </a:prstGeom>
        </p:spPr>
      </p:pic>
      <p:sp>
        <p:nvSpPr>
          <p:cNvPr id="8" name="TextBox 7"/>
          <p:cNvSpPr txBox="1"/>
          <p:nvPr userDrawn="1"/>
        </p:nvSpPr>
        <p:spPr>
          <a:xfrm>
            <a:off x="457200" y="466344"/>
            <a:ext cx="8229600" cy="923330"/>
          </a:xfrm>
          <a:prstGeom prst="rect">
            <a:avLst/>
          </a:prstGeom>
          <a:noFill/>
        </p:spPr>
        <p:txBody>
          <a:bodyPr wrap="square" rtlCol="0">
            <a:spAutoFit/>
          </a:bodyPr>
          <a:lstStyle/>
          <a:p>
            <a:pPr algn="ctr"/>
            <a:r>
              <a:rPr lang="en-US" sz="5400" b="1" dirty="0" smtClean="0">
                <a:solidFill>
                  <a:prstClr val="white"/>
                </a:solidFill>
              </a:rPr>
              <a:t>Contact Information</a:t>
            </a:r>
            <a:endParaRPr lang="en-US" sz="5400" b="1" dirty="0">
              <a:solidFill>
                <a:prstClr val="white"/>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1"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smtClean="0">
                <a:solidFill>
                  <a:prstClr val="white"/>
                </a:solidFill>
                <a:latin typeface="Century Gothic" panose="020B0502020202020204" pitchFamily="34" charset="0"/>
              </a:rPr>
              <a:t> </a:t>
            </a:r>
            <a:r>
              <a:rPr lang="en-US" sz="1500" cap="small" spc="30" dirty="0" smtClean="0">
                <a:solidFill>
                  <a:prstClr val="white"/>
                </a:solidFill>
                <a:latin typeface="Century Gothic" panose="020B0502020202020204" pitchFamily="34" charset="0"/>
              </a:rPr>
              <a:t>—</a:t>
            </a:r>
            <a:r>
              <a:rPr lang="en-US" sz="1600" spc="45" dirty="0" smtClean="0">
                <a:solidFill>
                  <a:prstClr val="white"/>
                </a:solidFill>
                <a:latin typeface="Century Gothic" panose="020B0502020202020204" pitchFamily="34" charset="0"/>
              </a:rPr>
              <a:t> </a:t>
            </a:r>
            <a:r>
              <a:rPr lang="en-US" sz="1500" cap="small" spc="30" dirty="0" smtClean="0">
                <a:solidFill>
                  <a:prstClr val="white"/>
                </a:solidFill>
                <a:latin typeface="Century Gothic" panose="020B0502020202020204" pitchFamily="34" charset="0"/>
              </a:rPr>
              <a:t>U.S. Bureau of Labor Statistics</a:t>
            </a:r>
            <a:r>
              <a:rPr lang="en-US" sz="1050" spc="45" dirty="0" smtClean="0">
                <a:solidFill>
                  <a:prstClr val="white"/>
                </a:solidFill>
                <a:latin typeface="Century Gothic" panose="020B0502020202020204" pitchFamily="34" charset="0"/>
              </a:rPr>
              <a:t> • </a:t>
            </a:r>
            <a:r>
              <a:rPr lang="en-US" sz="1050" b="1" spc="45" dirty="0" smtClean="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91110694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3" r="4623"/>
          <a:stretch/>
        </p:blipFill>
        <p:spPr>
          <a:xfrm>
            <a:off x="-175491" y="0"/>
            <a:ext cx="9319491" cy="6858000"/>
          </a:xfrm>
          <a:prstGeom prst="rect">
            <a:avLst/>
          </a:prstGeom>
        </p:spPr>
      </p:pic>
      <p:sp>
        <p:nvSpPr>
          <p:cNvPr id="2" name="Title Placeholder 1"/>
          <p:cNvSpPr>
            <a:spLocks noGrp="1"/>
          </p:cNvSpPr>
          <p:nvPr>
            <p:ph type="title"/>
          </p:nvPr>
        </p:nvSpPr>
        <p:spPr>
          <a:xfrm>
            <a:off x="457200" y="457199"/>
            <a:ext cx="8229600" cy="1368425"/>
          </a:xfrm>
          <a:prstGeom prst="rect">
            <a:avLst/>
          </a:prstGeom>
        </p:spPr>
        <p:txBody>
          <a:bodyPr vert="horz" lIns="91440" tIns="45720" rIns="91440" bIns="45720" rtlCol="0" anchor="t">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825625"/>
            <a:ext cx="8229600" cy="1056120"/>
          </a:xfrm>
          <a:prstGeom prst="rect">
            <a:avLst/>
          </a:prstGeom>
        </p:spPr>
        <p:txBody>
          <a:bodyPr vert="horz" lIns="91440" tIns="45720" rIns="91440" bIns="45720" rtlCol="0">
            <a:normAutofit/>
          </a:bodyPr>
          <a:lstStyle/>
          <a:p>
            <a:pPr lvl="0"/>
            <a:r>
              <a:rPr lang="en-US" dirty="0" smtClean="0"/>
              <a:t>Click to add subtitle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0"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spc="45" smtClean="0">
                <a:solidFill>
                  <a:prstClr val="white"/>
                </a:solidFill>
                <a:latin typeface="Century Gothic" panose="020B0502020202020204" pitchFamily="34" charset="0"/>
              </a:rPr>
              <a:pPr>
                <a:defRPr/>
              </a:pPr>
              <a:t>‹#›</a:t>
            </a:fld>
            <a:r>
              <a:rPr lang="en-US" sz="1600" spc="45" dirty="0" smtClean="0">
                <a:solidFill>
                  <a:prstClr val="white"/>
                </a:solidFill>
                <a:latin typeface="Century Gothic" panose="020B0502020202020204" pitchFamily="34" charset="0"/>
              </a:rPr>
              <a:t> </a:t>
            </a:r>
            <a:r>
              <a:rPr lang="en-US" sz="1500" cap="small" spc="30" dirty="0" smtClean="0">
                <a:solidFill>
                  <a:prstClr val="white"/>
                </a:solidFill>
                <a:latin typeface="Century Gothic" panose="020B0502020202020204" pitchFamily="34" charset="0"/>
              </a:rPr>
              <a:t>—</a:t>
            </a:r>
            <a:r>
              <a:rPr lang="en-US" sz="1600" spc="45" dirty="0" smtClean="0">
                <a:solidFill>
                  <a:prstClr val="white"/>
                </a:solidFill>
                <a:latin typeface="Century Gothic" panose="020B0502020202020204" pitchFamily="34" charset="0"/>
              </a:rPr>
              <a:t> </a:t>
            </a:r>
            <a:r>
              <a:rPr lang="en-US" sz="1500" cap="small" spc="30" dirty="0" smtClean="0">
                <a:solidFill>
                  <a:prstClr val="white"/>
                </a:solidFill>
                <a:latin typeface="Century Gothic" panose="020B0502020202020204" pitchFamily="34" charset="0"/>
              </a:rPr>
              <a:t>U.S. Bureau of Labor Statistics</a:t>
            </a:r>
            <a:r>
              <a:rPr lang="en-US" sz="1050" spc="45" dirty="0" smtClean="0">
                <a:solidFill>
                  <a:prstClr val="white"/>
                </a:solidFill>
                <a:latin typeface="Century Gothic" panose="020B0502020202020204" pitchFamily="34" charset="0"/>
              </a:rPr>
              <a:t> • </a:t>
            </a:r>
            <a:r>
              <a:rPr lang="en-US" sz="1050" b="1" spc="45" dirty="0" smtClean="0">
                <a:solidFill>
                  <a:prstClr val="white"/>
                </a:solidFill>
                <a:latin typeface="Century Gothic" panose="020B0502020202020204" pitchFamily="34" charset="0"/>
              </a:rPr>
              <a:t>bls.gov</a:t>
            </a:r>
          </a:p>
        </p:txBody>
      </p:sp>
    </p:spTree>
    <p:extLst>
      <p:ext uri="{BB962C8B-B14F-4D97-AF65-F5344CB8AC3E}">
        <p14:creationId xmlns:p14="http://schemas.microsoft.com/office/powerpoint/2010/main" val="294164870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3491"/>
            <a:ext cx="8229600" cy="2571250"/>
          </a:xfrm>
        </p:spPr>
        <p:txBody>
          <a:bodyPr>
            <a:normAutofit/>
          </a:bodyPr>
          <a:lstStyle/>
          <a:p>
            <a:r>
              <a:rPr lang="en-US" dirty="0" smtClean="0"/>
              <a:t>Workforce Information Advisory Council</a:t>
            </a:r>
            <a:endParaRPr lang="en-US" dirty="0"/>
          </a:p>
        </p:txBody>
      </p:sp>
      <p:sp>
        <p:nvSpPr>
          <p:cNvPr id="4" name="Subtitle 2"/>
          <p:cNvSpPr txBox="1">
            <a:spLocks/>
          </p:cNvSpPr>
          <p:nvPr/>
        </p:nvSpPr>
        <p:spPr>
          <a:xfrm>
            <a:off x="457200" y="3145535"/>
            <a:ext cx="8229600" cy="2569465"/>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300"/>
              </a:lnSpc>
            </a:pPr>
            <a:r>
              <a:rPr lang="en-US" b="0" dirty="0" smtClean="0">
                <a:solidFill>
                  <a:prstClr val="white"/>
                </a:solidFill>
              </a:rPr>
              <a:t>Michael Horrigan</a:t>
            </a:r>
          </a:p>
          <a:p>
            <a:pPr>
              <a:lnSpc>
                <a:spcPts val="3300"/>
              </a:lnSpc>
            </a:pPr>
            <a:r>
              <a:rPr lang="en-US" b="0" dirty="0" smtClean="0">
                <a:solidFill>
                  <a:prstClr val="white"/>
                </a:solidFill>
              </a:rPr>
              <a:t>Associate Commissioner</a:t>
            </a:r>
          </a:p>
          <a:p>
            <a:pPr>
              <a:lnSpc>
                <a:spcPts val="3300"/>
              </a:lnSpc>
            </a:pPr>
            <a:r>
              <a:rPr lang="en-US" b="0" dirty="0" smtClean="0">
                <a:solidFill>
                  <a:prstClr val="white"/>
                </a:solidFill>
              </a:rPr>
              <a:t>Office of Employment and </a:t>
            </a:r>
          </a:p>
          <a:p>
            <a:pPr>
              <a:lnSpc>
                <a:spcPts val="3300"/>
              </a:lnSpc>
            </a:pPr>
            <a:r>
              <a:rPr lang="en-US" b="0" dirty="0" smtClean="0">
                <a:solidFill>
                  <a:prstClr val="white"/>
                </a:solidFill>
              </a:rPr>
              <a:t>Unemployment Statistics </a:t>
            </a:r>
          </a:p>
          <a:p>
            <a:pPr>
              <a:lnSpc>
                <a:spcPts val="3300"/>
              </a:lnSpc>
            </a:pPr>
            <a:endParaRPr lang="en-US" b="0" dirty="0">
              <a:solidFill>
                <a:prstClr val="white"/>
              </a:solidFill>
            </a:endParaRPr>
          </a:p>
          <a:p>
            <a:pPr>
              <a:lnSpc>
                <a:spcPts val="3300"/>
              </a:lnSpc>
            </a:pPr>
            <a:r>
              <a:rPr lang="en-US" b="0" dirty="0" smtClean="0">
                <a:solidFill>
                  <a:prstClr val="white"/>
                </a:solidFill>
              </a:rPr>
              <a:t>June </a:t>
            </a:r>
            <a:r>
              <a:rPr lang="en-US" b="0" dirty="0" smtClean="0">
                <a:solidFill>
                  <a:prstClr val="white"/>
                </a:solidFill>
              </a:rPr>
              <a:t>22</a:t>
            </a:r>
            <a:r>
              <a:rPr lang="en-US" b="0" dirty="0" smtClean="0">
                <a:solidFill>
                  <a:prstClr val="white"/>
                </a:solidFill>
              </a:rPr>
              <a:t>, </a:t>
            </a:r>
            <a:r>
              <a:rPr lang="en-US" b="0" dirty="0" smtClean="0">
                <a:solidFill>
                  <a:prstClr val="white"/>
                </a:solidFill>
              </a:rPr>
              <a:t>2017</a:t>
            </a:r>
          </a:p>
        </p:txBody>
      </p:sp>
    </p:spTree>
    <p:extLst>
      <p:ext uri="{BB962C8B-B14F-4D97-AF65-F5344CB8AC3E}">
        <p14:creationId xmlns:p14="http://schemas.microsoft.com/office/powerpoint/2010/main" val="3170433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Vision</a:t>
            </a:r>
            <a:endParaRPr lang="en-US" sz="4400" dirty="0"/>
          </a:p>
        </p:txBody>
      </p:sp>
    </p:spTree>
    <p:extLst>
      <p:ext uri="{BB962C8B-B14F-4D97-AF65-F5344CB8AC3E}">
        <p14:creationId xmlns:p14="http://schemas.microsoft.com/office/powerpoint/2010/main" val="418861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457200" y="1139151"/>
            <a:ext cx="8229600" cy="4986867"/>
          </a:xfrm>
        </p:spPr>
        <p:txBody>
          <a:bodyPr/>
          <a:lstStyle/>
          <a:p>
            <a:r>
              <a:rPr lang="en-US" dirty="0" smtClean="0"/>
              <a:t>Prioritizing closing major data gaps</a:t>
            </a:r>
          </a:p>
          <a:p>
            <a:r>
              <a:rPr lang="en-US" dirty="0" smtClean="0"/>
              <a:t>Measuring jobs in demand</a:t>
            </a:r>
          </a:p>
          <a:p>
            <a:r>
              <a:rPr lang="en-US" dirty="0" smtClean="0"/>
              <a:t>Expanding local detail</a:t>
            </a:r>
          </a:p>
          <a:p>
            <a:pPr lvl="1"/>
            <a:r>
              <a:rPr lang="en-US" dirty="0" smtClean="0"/>
              <a:t>Increased use of modelling</a:t>
            </a:r>
          </a:p>
          <a:p>
            <a:pPr lvl="1"/>
            <a:r>
              <a:rPr lang="en-US" dirty="0" smtClean="0"/>
              <a:t>Increased use of visualization</a:t>
            </a:r>
          </a:p>
          <a:p>
            <a:r>
              <a:rPr lang="en-US" dirty="0" smtClean="0"/>
              <a:t>The future of data collection</a:t>
            </a:r>
          </a:p>
          <a:p>
            <a:r>
              <a:rPr lang="en-US" dirty="0" smtClean="0"/>
              <a:t>Creation of new products</a:t>
            </a:r>
          </a:p>
          <a:p>
            <a:endParaRPr lang="en-US" dirty="0" smtClean="0"/>
          </a:p>
          <a:p>
            <a:endParaRPr lang="en-US" dirty="0" smtClean="0"/>
          </a:p>
        </p:txBody>
      </p:sp>
    </p:spTree>
    <p:extLst>
      <p:ext uri="{BB962C8B-B14F-4D97-AF65-F5344CB8AC3E}">
        <p14:creationId xmlns:p14="http://schemas.microsoft.com/office/powerpoint/2010/main" val="198201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04672"/>
          </a:xfrm>
        </p:spPr>
        <p:txBody>
          <a:bodyPr/>
          <a:lstStyle/>
          <a:p>
            <a:r>
              <a:rPr lang="en-US" dirty="0" smtClean="0"/>
              <a:t>Vision – prioritizing closing data gaps</a:t>
            </a:r>
            <a:endParaRPr lang="en-US" dirty="0"/>
          </a:p>
        </p:txBody>
      </p:sp>
      <p:sp>
        <p:nvSpPr>
          <p:cNvPr id="3" name="Content Placeholder 2"/>
          <p:cNvSpPr>
            <a:spLocks noGrp="1"/>
          </p:cNvSpPr>
          <p:nvPr>
            <p:ph idx="1"/>
          </p:nvPr>
        </p:nvSpPr>
        <p:spPr>
          <a:xfrm>
            <a:off x="457200" y="1482292"/>
            <a:ext cx="8229600" cy="3992563"/>
          </a:xfrm>
        </p:spPr>
        <p:txBody>
          <a:bodyPr/>
          <a:lstStyle/>
          <a:p>
            <a:r>
              <a:rPr lang="en-US" dirty="0" smtClean="0"/>
              <a:t>What industries are temporary help workers being placed in?</a:t>
            </a:r>
          </a:p>
          <a:p>
            <a:r>
              <a:rPr lang="en-US" dirty="0" smtClean="0"/>
              <a:t>How firms produce their products or provide their services</a:t>
            </a:r>
          </a:p>
          <a:p>
            <a:pPr lvl="1"/>
            <a:r>
              <a:rPr lang="en-US" dirty="0" smtClean="0"/>
              <a:t>Types of labor – W&amp;S, temporary help, contract, self-employed, among others</a:t>
            </a:r>
          </a:p>
          <a:p>
            <a:pPr lvl="1"/>
            <a:r>
              <a:rPr lang="en-US" dirty="0" smtClean="0"/>
              <a:t>Purchased inputs</a:t>
            </a:r>
          </a:p>
          <a:p>
            <a:pPr lvl="1"/>
            <a:r>
              <a:rPr lang="en-US" dirty="0" smtClean="0"/>
              <a:t>Offshoring</a:t>
            </a:r>
          </a:p>
          <a:p>
            <a:pPr lvl="1"/>
            <a:r>
              <a:rPr lang="en-US" dirty="0" smtClean="0"/>
              <a:t>Employer provided training</a:t>
            </a:r>
          </a:p>
          <a:p>
            <a:pPr marL="457200" lvl="1" indent="0">
              <a:buNone/>
            </a:pPr>
            <a:endParaRPr lang="en-US" dirty="0" smtClean="0"/>
          </a:p>
        </p:txBody>
      </p:sp>
    </p:spTree>
    <p:extLst>
      <p:ext uri="{BB962C8B-B14F-4D97-AF65-F5344CB8AC3E}">
        <p14:creationId xmlns:p14="http://schemas.microsoft.com/office/powerpoint/2010/main" val="9720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04672"/>
          </a:xfrm>
        </p:spPr>
        <p:txBody>
          <a:bodyPr/>
          <a:lstStyle/>
          <a:p>
            <a:r>
              <a:rPr lang="en-US" dirty="0" smtClean="0"/>
              <a:t>Vision – prioritizing closing data gaps</a:t>
            </a:r>
            <a:endParaRPr lang="en-US" dirty="0"/>
          </a:p>
        </p:txBody>
      </p:sp>
      <p:sp>
        <p:nvSpPr>
          <p:cNvPr id="3" name="Content Placeholder 2"/>
          <p:cNvSpPr>
            <a:spLocks noGrp="1"/>
          </p:cNvSpPr>
          <p:nvPr>
            <p:ph idx="1"/>
          </p:nvPr>
        </p:nvSpPr>
        <p:spPr>
          <a:xfrm>
            <a:off x="457200" y="1416242"/>
            <a:ext cx="8229600" cy="4986867"/>
          </a:xfrm>
        </p:spPr>
        <p:txBody>
          <a:bodyPr/>
          <a:lstStyle/>
          <a:p>
            <a:r>
              <a:rPr lang="en-US" dirty="0" smtClean="0"/>
              <a:t>Globalization and enterprise based data collection</a:t>
            </a:r>
          </a:p>
          <a:p>
            <a:pPr lvl="1"/>
            <a:r>
              <a:rPr lang="en-US" dirty="0" err="1" smtClean="0"/>
              <a:t>Factoryless</a:t>
            </a:r>
            <a:r>
              <a:rPr lang="en-US" dirty="0" smtClean="0"/>
              <a:t> goods production</a:t>
            </a:r>
          </a:p>
          <a:p>
            <a:pPr lvl="1"/>
            <a:r>
              <a:rPr lang="en-US" dirty="0" smtClean="0"/>
              <a:t>Global supply chains</a:t>
            </a:r>
          </a:p>
          <a:p>
            <a:pPr lvl="1"/>
            <a:r>
              <a:rPr lang="en-US" dirty="0" smtClean="0"/>
              <a:t>Value added trade</a:t>
            </a:r>
          </a:p>
          <a:p>
            <a:r>
              <a:rPr lang="en-US" dirty="0" smtClean="0"/>
              <a:t>Occupational, industry and product classification systems</a:t>
            </a:r>
          </a:p>
          <a:p>
            <a:pPr lvl="1"/>
            <a:endParaRPr lang="en-US" dirty="0" smtClean="0"/>
          </a:p>
        </p:txBody>
      </p:sp>
    </p:spTree>
    <p:extLst>
      <p:ext uri="{BB962C8B-B14F-4D97-AF65-F5344CB8AC3E}">
        <p14:creationId xmlns:p14="http://schemas.microsoft.com/office/powerpoint/2010/main" val="76213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04672"/>
          </a:xfrm>
        </p:spPr>
        <p:txBody>
          <a:bodyPr/>
          <a:lstStyle/>
          <a:p>
            <a:r>
              <a:rPr lang="en-US" dirty="0" smtClean="0"/>
              <a:t>Vision – measuring jobs in demand</a:t>
            </a:r>
            <a:endParaRPr lang="en-US" dirty="0"/>
          </a:p>
        </p:txBody>
      </p:sp>
      <p:sp>
        <p:nvSpPr>
          <p:cNvPr id="3" name="Content Placeholder 2"/>
          <p:cNvSpPr>
            <a:spLocks noGrp="1"/>
          </p:cNvSpPr>
          <p:nvPr>
            <p:ph idx="1"/>
          </p:nvPr>
        </p:nvSpPr>
        <p:spPr>
          <a:xfrm>
            <a:off x="457200" y="1261872"/>
            <a:ext cx="8229600" cy="3992563"/>
          </a:xfrm>
        </p:spPr>
        <p:txBody>
          <a:bodyPr/>
          <a:lstStyle/>
          <a:p>
            <a:r>
              <a:rPr lang="en-US" dirty="0" smtClean="0"/>
              <a:t>New </a:t>
            </a:r>
            <a:r>
              <a:rPr lang="en-US" dirty="0"/>
              <a:t>way to measure jobs in demand</a:t>
            </a:r>
          </a:p>
          <a:p>
            <a:r>
              <a:rPr lang="en-US" dirty="0" smtClean="0"/>
              <a:t>Develop time series of occupational employment changes</a:t>
            </a:r>
          </a:p>
          <a:p>
            <a:pPr lvl="1"/>
            <a:r>
              <a:rPr lang="en-US" dirty="0" smtClean="0"/>
              <a:t>Develop thresholds for employment change over time</a:t>
            </a:r>
          </a:p>
          <a:p>
            <a:pPr lvl="1"/>
            <a:r>
              <a:rPr lang="en-US" dirty="0" smtClean="0"/>
              <a:t>Identify high-wage occupation thresholds</a:t>
            </a:r>
          </a:p>
          <a:p>
            <a:pPr lvl="1"/>
            <a:r>
              <a:rPr lang="en-US" dirty="0" smtClean="0"/>
              <a:t>Sort by educational attainment generally required for entry into the occupation</a:t>
            </a:r>
          </a:p>
          <a:p>
            <a:pPr lvl="1"/>
            <a:r>
              <a:rPr lang="en-US" dirty="0" smtClean="0"/>
              <a:t>Set other thresholds such as size of occupation, number of new jobs created, </a:t>
            </a:r>
            <a:r>
              <a:rPr lang="en-US" dirty="0" err="1" smtClean="0"/>
              <a:t>etc</a:t>
            </a: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60973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04672"/>
          </a:xfrm>
        </p:spPr>
        <p:txBody>
          <a:bodyPr/>
          <a:lstStyle/>
          <a:p>
            <a:r>
              <a:rPr lang="en-US" dirty="0" smtClean="0"/>
              <a:t>Vision – measuring jobs in demand</a:t>
            </a:r>
            <a:endParaRPr lang="en-US" dirty="0"/>
          </a:p>
        </p:txBody>
      </p:sp>
      <p:sp>
        <p:nvSpPr>
          <p:cNvPr id="3" name="Content Placeholder 2"/>
          <p:cNvSpPr>
            <a:spLocks noGrp="1"/>
          </p:cNvSpPr>
          <p:nvPr>
            <p:ph idx="1"/>
          </p:nvPr>
        </p:nvSpPr>
        <p:spPr>
          <a:xfrm>
            <a:off x="457200" y="1425479"/>
            <a:ext cx="8229600" cy="4986867"/>
          </a:xfrm>
        </p:spPr>
        <p:txBody>
          <a:bodyPr/>
          <a:lstStyle/>
          <a:p>
            <a:r>
              <a:rPr lang="en-US" dirty="0" smtClean="0"/>
              <a:t>OES </a:t>
            </a:r>
            <a:r>
              <a:rPr lang="en-US" dirty="0"/>
              <a:t>time series</a:t>
            </a:r>
          </a:p>
          <a:p>
            <a:pPr lvl="1"/>
            <a:r>
              <a:rPr lang="en-US" dirty="0"/>
              <a:t>New way to measure jobs in demand</a:t>
            </a:r>
          </a:p>
          <a:p>
            <a:pPr lvl="1"/>
            <a:r>
              <a:rPr lang="en-US" dirty="0" smtClean="0"/>
              <a:t>Short-term </a:t>
            </a:r>
            <a:r>
              <a:rPr lang="en-US" dirty="0"/>
              <a:t>complement to using long-term </a:t>
            </a:r>
            <a:r>
              <a:rPr lang="en-US" dirty="0" smtClean="0"/>
              <a:t>projections</a:t>
            </a:r>
          </a:p>
          <a:p>
            <a:pPr lvl="1"/>
            <a:r>
              <a:rPr lang="en-US" dirty="0" smtClean="0"/>
              <a:t>Impute OES back to the QCEW to provide local detail and better estimates</a:t>
            </a: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89166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Expanding local detail</a:t>
            </a:r>
            <a:endParaRPr lang="en-US" dirty="0"/>
          </a:p>
        </p:txBody>
      </p:sp>
      <p:sp>
        <p:nvSpPr>
          <p:cNvPr id="3" name="Content Placeholder 2"/>
          <p:cNvSpPr>
            <a:spLocks noGrp="1"/>
          </p:cNvSpPr>
          <p:nvPr>
            <p:ph idx="1"/>
          </p:nvPr>
        </p:nvSpPr>
        <p:spPr/>
        <p:txBody>
          <a:bodyPr/>
          <a:lstStyle/>
          <a:p>
            <a:r>
              <a:rPr lang="en-US" dirty="0" smtClean="0"/>
              <a:t>Increased use of modelling</a:t>
            </a:r>
          </a:p>
          <a:p>
            <a:pPr lvl="1"/>
            <a:r>
              <a:rPr lang="en-US" dirty="0" smtClean="0"/>
              <a:t>Modelling JOLTS to the state level</a:t>
            </a:r>
          </a:p>
          <a:p>
            <a:pPr lvl="1"/>
            <a:r>
              <a:rPr lang="en-US" dirty="0" smtClean="0"/>
              <a:t>Develop OES time series estimates down to lower levels of geography</a:t>
            </a:r>
          </a:p>
          <a:p>
            <a:pPr lvl="1"/>
            <a:r>
              <a:rPr lang="en-US" dirty="0"/>
              <a:t>Blending data through ratio allocation and modelling to create more local detail</a:t>
            </a:r>
          </a:p>
          <a:p>
            <a:pPr lvl="2"/>
            <a:r>
              <a:rPr lang="en-US" dirty="0"/>
              <a:t>Use of Mean Squared Error reduction as a measurement objective</a:t>
            </a:r>
          </a:p>
          <a:p>
            <a:pPr marL="457200" lvl="1"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593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Expanding local detail</a:t>
            </a:r>
            <a:endParaRPr lang="en-US" dirty="0"/>
          </a:p>
        </p:txBody>
      </p:sp>
      <p:sp>
        <p:nvSpPr>
          <p:cNvPr id="3" name="Content Placeholder 2"/>
          <p:cNvSpPr>
            <a:spLocks noGrp="1"/>
          </p:cNvSpPr>
          <p:nvPr>
            <p:ph idx="1"/>
          </p:nvPr>
        </p:nvSpPr>
        <p:spPr/>
        <p:txBody>
          <a:bodyPr/>
          <a:lstStyle/>
          <a:p>
            <a:r>
              <a:rPr lang="en-US" dirty="0" smtClean="0"/>
              <a:t>Increased use of visualization</a:t>
            </a:r>
          </a:p>
          <a:p>
            <a:pPr lvl="1"/>
            <a:r>
              <a:rPr lang="en-US" dirty="0" smtClean="0"/>
              <a:t>Creating local profiles by combining data across BLS and other data sets</a:t>
            </a:r>
          </a:p>
          <a:p>
            <a:pPr lvl="1"/>
            <a:r>
              <a:rPr lang="en-US" dirty="0" smtClean="0"/>
              <a:t>Mapping technology</a:t>
            </a:r>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242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07699" y="1683505"/>
            <a:ext cx="3575659" cy="4139590"/>
          </a:xfrm>
        </p:spPr>
        <p:txBody>
          <a:bodyPr/>
          <a:lstStyle/>
          <a:p>
            <a:r>
              <a:rPr lang="en-US" sz="2800" dirty="0"/>
              <a:t>Elimination of long forms in OES and </a:t>
            </a:r>
            <a:r>
              <a:rPr lang="en-US" sz="2800" dirty="0" err="1"/>
              <a:t>autocoding</a:t>
            </a:r>
            <a:endParaRPr lang="en-US" sz="2800" dirty="0"/>
          </a:p>
          <a:p>
            <a:r>
              <a:rPr lang="en-US" sz="2800" dirty="0" smtClean="0"/>
              <a:t>ARS </a:t>
            </a:r>
            <a:r>
              <a:rPr lang="en-US" sz="2800" dirty="0"/>
              <a:t>to email </a:t>
            </a:r>
            <a:r>
              <a:rPr lang="en-US" sz="2800" dirty="0" smtClean="0"/>
              <a:t>and to QBS</a:t>
            </a:r>
          </a:p>
          <a:p>
            <a:r>
              <a:rPr lang="en-US" sz="2800" dirty="0" smtClean="0"/>
              <a:t>Expansion of EDI</a:t>
            </a:r>
          </a:p>
          <a:p>
            <a:r>
              <a:rPr lang="en-US" sz="2800" dirty="0" smtClean="0"/>
              <a:t>Payroll providers</a:t>
            </a:r>
          </a:p>
          <a:p>
            <a:r>
              <a:rPr lang="en-US" sz="2800" dirty="0" smtClean="0"/>
              <a:t>Wage records and OES</a:t>
            </a:r>
            <a:endParaRPr lang="en-US" sz="2800" dirty="0"/>
          </a:p>
          <a:p>
            <a:endParaRPr lang="en-US" dirty="0"/>
          </a:p>
          <a:p>
            <a:endParaRPr lang="en-US" dirty="0"/>
          </a:p>
        </p:txBody>
      </p:sp>
      <p:sp>
        <p:nvSpPr>
          <p:cNvPr id="5" name="Text Placeholder 4"/>
          <p:cNvSpPr>
            <a:spLocks noGrp="1"/>
          </p:cNvSpPr>
          <p:nvPr>
            <p:ph type="body" sz="quarter" idx="12"/>
          </p:nvPr>
        </p:nvSpPr>
        <p:spPr>
          <a:xfrm>
            <a:off x="316402" y="218579"/>
            <a:ext cx="8266213" cy="738188"/>
          </a:xfrm>
        </p:spPr>
        <p:txBody>
          <a:bodyPr/>
          <a:lstStyle/>
          <a:p>
            <a:r>
              <a:rPr lang="en-US" sz="3600" b="1" dirty="0" smtClean="0"/>
              <a:t>Vision - Modernization of data collection and lowering response burden</a:t>
            </a:r>
            <a:endParaRPr lang="en-US" sz="3600" b="1" dirty="0"/>
          </a:p>
        </p:txBody>
      </p:sp>
      <p:pic>
        <p:nvPicPr>
          <p:cNvPr id="8" name="Content Placeholder 7"/>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516582" y="1840523"/>
            <a:ext cx="4627418" cy="3239477"/>
          </a:xfrm>
        </p:spPr>
      </p:pic>
    </p:spTree>
    <p:extLst>
      <p:ext uri="{BB962C8B-B14F-4D97-AF65-F5344CB8AC3E}">
        <p14:creationId xmlns:p14="http://schemas.microsoft.com/office/powerpoint/2010/main" val="412497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Leveraging corporate data</a:t>
            </a:r>
            <a:endParaRPr lang="en-US" dirty="0"/>
          </a:p>
        </p:txBody>
      </p:sp>
      <p:sp>
        <p:nvSpPr>
          <p:cNvPr id="3" name="Content Placeholder 2"/>
          <p:cNvSpPr>
            <a:spLocks noGrp="1"/>
          </p:cNvSpPr>
          <p:nvPr>
            <p:ph idx="1"/>
          </p:nvPr>
        </p:nvSpPr>
        <p:spPr>
          <a:xfrm>
            <a:off x="457200" y="1435005"/>
            <a:ext cx="8229600" cy="3992563"/>
          </a:xfrm>
        </p:spPr>
        <p:txBody>
          <a:bodyPr/>
          <a:lstStyle/>
          <a:p>
            <a:r>
              <a:rPr lang="en-US" sz="2800" dirty="0"/>
              <a:t>A large share of collected information in our establishment surveys comes from a small share of total establishments owing to the size concentration of economic activity</a:t>
            </a:r>
          </a:p>
          <a:p>
            <a:r>
              <a:rPr lang="en-US" sz="2800" dirty="0" smtClean="0"/>
              <a:t>The Current Employment Statistics Survey (CES) collects data from 88 corporations at the Electronic Data Interchange Center in Chicago, IL</a:t>
            </a:r>
          </a:p>
          <a:p>
            <a:pPr lvl="1"/>
            <a:r>
              <a:rPr lang="en-US" dirty="0" smtClean="0"/>
              <a:t>Accounts for nearly 10% of total weighted employment</a:t>
            </a:r>
          </a:p>
          <a:p>
            <a:pPr lvl="1"/>
            <a:r>
              <a:rPr lang="en-US" dirty="0" smtClean="0"/>
              <a:t>Respondents submit electronic files in BLS formats</a:t>
            </a:r>
          </a:p>
        </p:txBody>
      </p:sp>
    </p:spTree>
    <p:extLst>
      <p:ext uri="{BB962C8B-B14F-4D97-AF65-F5344CB8AC3E}">
        <p14:creationId xmlns:p14="http://schemas.microsoft.com/office/powerpoint/2010/main" val="2990445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800" dirty="0" smtClean="0"/>
              <a:t>BLS Budget</a:t>
            </a:r>
            <a:endParaRPr lang="en-US" sz="3800" dirty="0" smtClean="0"/>
          </a:p>
          <a:p>
            <a:r>
              <a:rPr lang="en-US" sz="3800" dirty="0" smtClean="0"/>
              <a:t>BLOC Vision</a:t>
            </a:r>
            <a:endParaRPr lang="en-US" sz="3800" dirty="0" smtClean="0"/>
          </a:p>
          <a:p>
            <a:r>
              <a:rPr lang="en-US" sz="3800" dirty="0" smtClean="0"/>
              <a:t>Joint BLOC-PC meeting</a:t>
            </a:r>
          </a:p>
          <a:p>
            <a:r>
              <a:rPr lang="en-US" sz="3800" dirty="0" smtClean="0"/>
              <a:t>BLOC projects</a:t>
            </a:r>
          </a:p>
          <a:p>
            <a:r>
              <a:rPr lang="en-US" sz="3800" dirty="0" smtClean="0"/>
              <a:t>Communications</a:t>
            </a:r>
            <a:endParaRPr lang="en-US" sz="3800" dirty="0"/>
          </a:p>
          <a:p>
            <a:pPr marL="0" indent="0">
              <a:buNone/>
            </a:pPr>
            <a:r>
              <a:rPr lang="en-US" sz="3800" dirty="0" smtClean="0"/>
              <a:t/>
            </a:r>
            <a:br>
              <a:rPr lang="en-US" sz="3800" dirty="0" smtClean="0"/>
            </a:br>
            <a:endParaRPr lang="en-US" sz="3800" dirty="0" smtClean="0"/>
          </a:p>
        </p:txBody>
      </p:sp>
    </p:spTree>
    <p:extLst>
      <p:ext uri="{BB962C8B-B14F-4D97-AF65-F5344CB8AC3E}">
        <p14:creationId xmlns:p14="http://schemas.microsoft.com/office/powerpoint/2010/main" val="2064834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 Leveraging corporate data</a:t>
            </a:r>
            <a:endParaRPr lang="en-US" dirty="0"/>
          </a:p>
        </p:txBody>
      </p:sp>
      <p:sp>
        <p:nvSpPr>
          <p:cNvPr id="3" name="Content Placeholder 2"/>
          <p:cNvSpPr>
            <a:spLocks noGrp="1"/>
          </p:cNvSpPr>
          <p:nvPr>
            <p:ph idx="1"/>
          </p:nvPr>
        </p:nvSpPr>
        <p:spPr>
          <a:xfrm>
            <a:off x="457200" y="1435005"/>
            <a:ext cx="8229600" cy="3992563"/>
          </a:xfrm>
        </p:spPr>
        <p:txBody>
          <a:bodyPr/>
          <a:lstStyle/>
          <a:p>
            <a:r>
              <a:rPr lang="en-US" sz="2600" dirty="0" smtClean="0"/>
              <a:t>In </a:t>
            </a:r>
            <a:r>
              <a:rPr lang="en-US" sz="2600" dirty="0"/>
              <a:t>2012, of the known value of U.S. exports that could be matched to specific </a:t>
            </a:r>
            <a:r>
              <a:rPr lang="en-US" sz="2600" dirty="0" smtClean="0"/>
              <a:t>companies:</a:t>
            </a:r>
          </a:p>
          <a:p>
            <a:pPr lvl="1"/>
            <a:r>
              <a:rPr lang="en-US" sz="2600" dirty="0" smtClean="0"/>
              <a:t>the </a:t>
            </a:r>
            <a:r>
              <a:rPr lang="en-US" sz="2600" dirty="0"/>
              <a:t>top 50 companies contributed nearly 31% of known </a:t>
            </a:r>
            <a:r>
              <a:rPr lang="en-US" sz="2600" dirty="0" smtClean="0"/>
              <a:t>value</a:t>
            </a:r>
          </a:p>
          <a:p>
            <a:pPr lvl="1"/>
            <a:r>
              <a:rPr lang="en-US" sz="2600" dirty="0" smtClean="0"/>
              <a:t>the </a:t>
            </a:r>
            <a:r>
              <a:rPr lang="en-US" sz="2600" dirty="0"/>
              <a:t>top 100 nearly 40</a:t>
            </a:r>
            <a:r>
              <a:rPr lang="en-US" sz="2600" dirty="0" smtClean="0"/>
              <a:t>%</a:t>
            </a:r>
          </a:p>
          <a:p>
            <a:pPr lvl="1"/>
            <a:r>
              <a:rPr lang="en-US" sz="2600" dirty="0" smtClean="0"/>
              <a:t>the </a:t>
            </a:r>
            <a:r>
              <a:rPr lang="en-US" sz="2600" dirty="0"/>
              <a:t>top 250 just over </a:t>
            </a:r>
            <a:r>
              <a:rPr lang="en-US" sz="2600" dirty="0" smtClean="0"/>
              <a:t>half</a:t>
            </a:r>
          </a:p>
          <a:p>
            <a:pPr lvl="1"/>
            <a:r>
              <a:rPr lang="en-US" sz="2600" dirty="0" smtClean="0"/>
              <a:t>and </a:t>
            </a:r>
            <a:r>
              <a:rPr lang="en-US" sz="2600" dirty="0"/>
              <a:t>the top 2000 nearly 78</a:t>
            </a:r>
            <a:r>
              <a:rPr lang="en-US" sz="2600" dirty="0" smtClean="0"/>
              <a:t>% </a:t>
            </a:r>
            <a:endParaRPr lang="en-US" sz="2600" dirty="0"/>
          </a:p>
          <a:p>
            <a:endParaRPr lang="en-US" dirty="0"/>
          </a:p>
        </p:txBody>
      </p:sp>
    </p:spTree>
    <p:extLst>
      <p:ext uri="{BB962C8B-B14F-4D97-AF65-F5344CB8AC3E}">
        <p14:creationId xmlns:p14="http://schemas.microsoft.com/office/powerpoint/2010/main" val="3445369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349262" y="1606062"/>
            <a:ext cx="4038600" cy="2479666"/>
          </a:xfrm>
        </p:spPr>
      </p:pic>
      <p:sp>
        <p:nvSpPr>
          <p:cNvPr id="3" name="Content Placeholder 2"/>
          <p:cNvSpPr>
            <a:spLocks noGrp="1"/>
          </p:cNvSpPr>
          <p:nvPr>
            <p:ph sz="quarter" idx="11"/>
          </p:nvPr>
        </p:nvSpPr>
        <p:spPr>
          <a:xfrm>
            <a:off x="398463" y="1606061"/>
            <a:ext cx="3702889" cy="3963744"/>
          </a:xfrm>
        </p:spPr>
        <p:txBody>
          <a:bodyPr/>
          <a:lstStyle/>
          <a:p>
            <a:r>
              <a:rPr lang="en-US" b="1" dirty="0" smtClean="0"/>
              <a:t>Survey of Employer Provided Training</a:t>
            </a:r>
          </a:p>
          <a:p>
            <a:r>
              <a:rPr lang="en-US" b="1" dirty="0" smtClean="0">
                <a:solidFill>
                  <a:srgbClr val="FF0000"/>
                </a:solidFill>
              </a:rPr>
              <a:t>Quick response surveys of establishments</a:t>
            </a:r>
          </a:p>
          <a:p>
            <a:endParaRPr lang="en-US" dirty="0"/>
          </a:p>
        </p:txBody>
      </p:sp>
      <p:sp>
        <p:nvSpPr>
          <p:cNvPr id="4" name="Text Placeholder 3"/>
          <p:cNvSpPr>
            <a:spLocks noGrp="1"/>
          </p:cNvSpPr>
          <p:nvPr>
            <p:ph type="body" sz="quarter" idx="12"/>
          </p:nvPr>
        </p:nvSpPr>
        <p:spPr>
          <a:xfrm>
            <a:off x="398464" y="113072"/>
            <a:ext cx="8266213" cy="738188"/>
          </a:xfrm>
        </p:spPr>
        <p:txBody>
          <a:bodyPr/>
          <a:lstStyle/>
          <a:p>
            <a:r>
              <a:rPr lang="en-US" b="1" dirty="0" smtClean="0"/>
              <a:t>Vision - Development of new and innovative products: New </a:t>
            </a:r>
            <a:r>
              <a:rPr lang="en-US" b="1" dirty="0" smtClean="0">
                <a:solidFill>
                  <a:srgbClr val="FF0000"/>
                </a:solidFill>
              </a:rPr>
              <a:t>potential</a:t>
            </a:r>
            <a:r>
              <a:rPr lang="en-US" b="1" dirty="0" smtClean="0"/>
              <a:t> surveys</a:t>
            </a:r>
            <a:endParaRPr lang="en-US"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262" y="4085727"/>
            <a:ext cx="4286509" cy="2186120"/>
          </a:xfrm>
          <a:prstGeom prst="rect">
            <a:avLst/>
          </a:prstGeom>
        </p:spPr>
      </p:pic>
    </p:spTree>
    <p:extLst>
      <p:ext uri="{BB962C8B-B14F-4D97-AF65-F5344CB8AC3E}">
        <p14:creationId xmlns:p14="http://schemas.microsoft.com/office/powerpoint/2010/main" val="1282515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833813" y="2180492"/>
            <a:ext cx="4830762" cy="3474435"/>
          </a:xfrm>
        </p:spPr>
      </p:pic>
      <p:sp>
        <p:nvSpPr>
          <p:cNvPr id="3" name="Content Placeholder 2"/>
          <p:cNvSpPr>
            <a:spLocks noGrp="1"/>
          </p:cNvSpPr>
          <p:nvPr>
            <p:ph sz="quarter" idx="11"/>
          </p:nvPr>
        </p:nvSpPr>
        <p:spPr>
          <a:xfrm>
            <a:off x="398464" y="2051538"/>
            <a:ext cx="3434982" cy="3928576"/>
          </a:xfrm>
        </p:spPr>
        <p:txBody>
          <a:bodyPr/>
          <a:lstStyle/>
          <a:p>
            <a:r>
              <a:rPr lang="en-US" dirty="0" smtClean="0"/>
              <a:t>QCEW-Nonprofit</a:t>
            </a:r>
          </a:p>
          <a:p>
            <a:r>
              <a:rPr lang="en-US" dirty="0" smtClean="0"/>
              <a:t>QCEW-FDI</a:t>
            </a:r>
          </a:p>
          <a:p>
            <a:r>
              <a:rPr lang="en-US" dirty="0" smtClean="0"/>
              <a:t>QCEW-OES</a:t>
            </a:r>
          </a:p>
          <a:p>
            <a:r>
              <a:rPr lang="en-US" dirty="0" smtClean="0"/>
              <a:t>QCEW-SOII-OES</a:t>
            </a:r>
          </a:p>
          <a:p>
            <a:r>
              <a:rPr lang="en-US" dirty="0" smtClean="0"/>
              <a:t>QCEW-Customs Exports-OES</a:t>
            </a:r>
          </a:p>
          <a:p>
            <a:endParaRPr lang="en-US" dirty="0"/>
          </a:p>
        </p:txBody>
      </p:sp>
      <p:sp>
        <p:nvSpPr>
          <p:cNvPr id="4" name="Text Placeholder 3"/>
          <p:cNvSpPr>
            <a:spLocks noGrp="1"/>
          </p:cNvSpPr>
          <p:nvPr>
            <p:ph type="body" sz="quarter" idx="12"/>
          </p:nvPr>
        </p:nvSpPr>
        <p:spPr>
          <a:xfrm>
            <a:off x="398464" y="113072"/>
            <a:ext cx="8266213" cy="738188"/>
          </a:xfrm>
        </p:spPr>
        <p:txBody>
          <a:bodyPr/>
          <a:lstStyle/>
          <a:p>
            <a:r>
              <a:rPr lang="en-US" sz="4200" b="1" dirty="0" smtClean="0"/>
              <a:t>Vision: Development of new and innovative products: Matching</a:t>
            </a:r>
            <a:endParaRPr lang="en-US" sz="4200" b="1" dirty="0"/>
          </a:p>
        </p:txBody>
      </p:sp>
    </p:spTree>
    <p:extLst>
      <p:ext uri="{BB962C8B-B14F-4D97-AF65-F5344CB8AC3E}">
        <p14:creationId xmlns:p14="http://schemas.microsoft.com/office/powerpoint/2010/main" val="1266096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717653" y="1863969"/>
            <a:ext cx="3652624" cy="4478216"/>
          </a:xfrm>
        </p:spPr>
      </p:pic>
      <p:sp>
        <p:nvSpPr>
          <p:cNvPr id="3" name="Content Placeholder 2"/>
          <p:cNvSpPr>
            <a:spLocks noGrp="1"/>
          </p:cNvSpPr>
          <p:nvPr>
            <p:ph sz="quarter" idx="11"/>
          </p:nvPr>
        </p:nvSpPr>
        <p:spPr>
          <a:xfrm>
            <a:off x="398464" y="1863969"/>
            <a:ext cx="3664250" cy="3963744"/>
          </a:xfrm>
        </p:spPr>
        <p:txBody>
          <a:bodyPr/>
          <a:lstStyle/>
          <a:p>
            <a:r>
              <a:rPr lang="en-US" dirty="0" smtClean="0"/>
              <a:t>Wage record pilot</a:t>
            </a:r>
          </a:p>
          <a:p>
            <a:r>
              <a:rPr lang="en-US" dirty="0" smtClean="0"/>
              <a:t>Resurrect </a:t>
            </a:r>
            <a:r>
              <a:rPr lang="en-US" dirty="0" smtClean="0"/>
              <a:t>the Mass Layoff Survey</a:t>
            </a:r>
          </a:p>
          <a:p>
            <a:r>
              <a:rPr lang="en-US" dirty="0" smtClean="0"/>
              <a:t>Model JOLTS to the state level</a:t>
            </a:r>
          </a:p>
          <a:p>
            <a:r>
              <a:rPr lang="en-US" dirty="0"/>
              <a:t>UI non-filers study </a:t>
            </a:r>
          </a:p>
          <a:p>
            <a:r>
              <a:rPr lang="en-US" dirty="0" smtClean="0"/>
              <a:t>OES</a:t>
            </a:r>
            <a:endParaRPr lang="en-US" dirty="0"/>
          </a:p>
        </p:txBody>
      </p:sp>
      <p:sp>
        <p:nvSpPr>
          <p:cNvPr id="4" name="Text Placeholder 3"/>
          <p:cNvSpPr>
            <a:spLocks noGrp="1"/>
          </p:cNvSpPr>
          <p:nvPr>
            <p:ph type="body" sz="quarter" idx="12"/>
          </p:nvPr>
        </p:nvSpPr>
        <p:spPr>
          <a:xfrm>
            <a:off x="398464" y="113072"/>
            <a:ext cx="8266213" cy="738188"/>
          </a:xfrm>
        </p:spPr>
        <p:txBody>
          <a:bodyPr/>
          <a:lstStyle/>
          <a:p>
            <a:r>
              <a:rPr lang="en-US" b="1" dirty="0" smtClean="0"/>
              <a:t>Vision: Development of new and innovative ‘big data’ products: Wage records</a:t>
            </a:r>
            <a:endParaRPr lang="en-US" b="1" dirty="0"/>
          </a:p>
        </p:txBody>
      </p:sp>
    </p:spTree>
    <p:extLst>
      <p:ext uri="{BB962C8B-B14F-4D97-AF65-F5344CB8AC3E}">
        <p14:creationId xmlns:p14="http://schemas.microsoft.com/office/powerpoint/2010/main" val="1283267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4672"/>
          </a:xfrm>
        </p:spPr>
        <p:txBody>
          <a:bodyPr/>
          <a:lstStyle/>
          <a:p>
            <a:r>
              <a:rPr lang="en-US" dirty="0" smtClean="0"/>
              <a:t>Vision - Development of new and innovative products</a:t>
            </a:r>
            <a:endParaRPr lang="en-US" dirty="0"/>
          </a:p>
        </p:txBody>
      </p:sp>
      <p:sp>
        <p:nvSpPr>
          <p:cNvPr id="3" name="Content Placeholder 2"/>
          <p:cNvSpPr>
            <a:spLocks noGrp="1"/>
          </p:cNvSpPr>
          <p:nvPr>
            <p:ph idx="1"/>
          </p:nvPr>
        </p:nvSpPr>
        <p:spPr>
          <a:xfrm>
            <a:off x="457200" y="1871133"/>
            <a:ext cx="8229600" cy="4986867"/>
          </a:xfrm>
        </p:spPr>
        <p:txBody>
          <a:bodyPr/>
          <a:lstStyle/>
          <a:p>
            <a:r>
              <a:rPr lang="en-US" dirty="0" smtClean="0"/>
              <a:t>Cross-program products</a:t>
            </a:r>
          </a:p>
          <a:p>
            <a:pPr lvl="1"/>
            <a:r>
              <a:rPr lang="en-US" dirty="0" smtClean="0"/>
              <a:t>Local profiles</a:t>
            </a:r>
          </a:p>
          <a:p>
            <a:r>
              <a:rPr lang="en-US" dirty="0" smtClean="0"/>
              <a:t>Videos</a:t>
            </a:r>
          </a:p>
          <a:p>
            <a:r>
              <a:rPr lang="en-US" dirty="0" smtClean="0"/>
              <a:t>Infographics</a:t>
            </a:r>
          </a:p>
          <a:p>
            <a:r>
              <a:rPr lang="en-US" dirty="0" smtClean="0"/>
              <a:t>Training and software</a:t>
            </a:r>
          </a:p>
          <a:p>
            <a:endParaRPr lang="en-US" dirty="0"/>
          </a:p>
        </p:txBody>
      </p:sp>
    </p:spTree>
    <p:extLst>
      <p:ext uri="{BB962C8B-B14F-4D97-AF65-F5344CB8AC3E}">
        <p14:creationId xmlns:p14="http://schemas.microsoft.com/office/powerpoint/2010/main" val="172283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BLOC – Policy Council Meeting</a:t>
            </a:r>
            <a:endParaRPr lang="en-US" dirty="0"/>
          </a:p>
        </p:txBody>
      </p:sp>
    </p:spTree>
    <p:extLst>
      <p:ext uri="{BB962C8B-B14F-4D97-AF65-F5344CB8AC3E}">
        <p14:creationId xmlns:p14="http://schemas.microsoft.com/office/powerpoint/2010/main" val="1386109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3"/>
            <a:ext cx="8229600" cy="804672"/>
          </a:xfrm>
        </p:spPr>
        <p:txBody>
          <a:bodyPr/>
          <a:lstStyle/>
          <a:p>
            <a:r>
              <a:rPr lang="en-US" dirty="0" smtClean="0"/>
              <a:t>Joint BLOC – PC meetings:</a:t>
            </a:r>
            <a:br>
              <a:rPr lang="en-US" dirty="0" smtClean="0"/>
            </a:br>
            <a:r>
              <a:rPr lang="en-US" dirty="0" smtClean="0"/>
              <a:t>Cross-program topics</a:t>
            </a:r>
            <a:endParaRPr lang="en-US" dirty="0"/>
          </a:p>
        </p:txBody>
      </p:sp>
      <p:sp>
        <p:nvSpPr>
          <p:cNvPr id="3" name="Content Placeholder 2"/>
          <p:cNvSpPr>
            <a:spLocks noGrp="1"/>
          </p:cNvSpPr>
          <p:nvPr>
            <p:ph idx="1"/>
          </p:nvPr>
        </p:nvSpPr>
        <p:spPr>
          <a:xfrm>
            <a:off x="457200" y="1261872"/>
            <a:ext cx="8229600" cy="3992563"/>
          </a:xfrm>
        </p:spPr>
        <p:txBody>
          <a:bodyPr/>
          <a:lstStyle/>
          <a:p>
            <a:r>
              <a:rPr lang="en-US" dirty="0" smtClean="0"/>
              <a:t>Managing state level staffing</a:t>
            </a:r>
          </a:p>
          <a:p>
            <a:pPr lvl="1"/>
            <a:r>
              <a:rPr lang="en-US" dirty="0" smtClean="0"/>
              <a:t>Best practices - hiring, training, management challenges, innovative practices</a:t>
            </a:r>
          </a:p>
          <a:p>
            <a:r>
              <a:rPr lang="en-US" dirty="0" smtClean="0"/>
              <a:t>Declining trends in response rates</a:t>
            </a:r>
          </a:p>
          <a:p>
            <a:pPr lvl="1"/>
            <a:r>
              <a:rPr lang="en-US" dirty="0" smtClean="0"/>
              <a:t>Response rate improvement projects, federal, and state perspectives</a:t>
            </a:r>
          </a:p>
          <a:p>
            <a:r>
              <a:rPr lang="en-US" dirty="0" smtClean="0"/>
              <a:t>Annual Refiling Survey</a:t>
            </a:r>
          </a:p>
          <a:p>
            <a:pPr lvl="1"/>
            <a:r>
              <a:rPr lang="en-US" dirty="0" smtClean="0"/>
              <a:t>Review current test of moving the quarterly state deliverable up by one week, impact on programs, and review of state concerns</a:t>
            </a:r>
          </a:p>
        </p:txBody>
      </p:sp>
    </p:spTree>
    <p:extLst>
      <p:ext uri="{BB962C8B-B14F-4D97-AF65-F5344CB8AC3E}">
        <p14:creationId xmlns:p14="http://schemas.microsoft.com/office/powerpoint/2010/main" val="211119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Cross-program topics </a:t>
            </a:r>
            <a:endParaRPr lang="en-US" dirty="0"/>
          </a:p>
        </p:txBody>
      </p:sp>
      <p:sp>
        <p:nvSpPr>
          <p:cNvPr id="3" name="Content Placeholder 2"/>
          <p:cNvSpPr>
            <a:spLocks noGrp="1"/>
          </p:cNvSpPr>
          <p:nvPr>
            <p:ph idx="1"/>
          </p:nvPr>
        </p:nvSpPr>
        <p:spPr>
          <a:xfrm>
            <a:off x="457200" y="1261872"/>
            <a:ext cx="8229600" cy="3992563"/>
          </a:xfrm>
        </p:spPr>
        <p:txBody>
          <a:bodyPr/>
          <a:lstStyle/>
          <a:p>
            <a:r>
              <a:rPr lang="en-US" dirty="0" smtClean="0"/>
              <a:t>Cross-program product development</a:t>
            </a:r>
          </a:p>
          <a:p>
            <a:pPr lvl="1"/>
            <a:r>
              <a:rPr lang="en-US" dirty="0" smtClean="0"/>
              <a:t>Sharing examples of approaches to creating new innovative products – combining data from multiple sources, infographics, matching administrative and survey data, among others</a:t>
            </a:r>
          </a:p>
          <a:p>
            <a:r>
              <a:rPr lang="en-US" dirty="0" smtClean="0"/>
              <a:t>Wage records</a:t>
            </a:r>
          </a:p>
          <a:p>
            <a:pPr lvl="1"/>
            <a:r>
              <a:rPr lang="en-US" dirty="0" smtClean="0"/>
              <a:t>State experiences with sharing and enhancing wage records, best practices, lessons learned, future opportunities</a:t>
            </a:r>
          </a:p>
        </p:txBody>
      </p:sp>
    </p:spTree>
    <p:extLst>
      <p:ext uri="{BB962C8B-B14F-4D97-AF65-F5344CB8AC3E}">
        <p14:creationId xmlns:p14="http://schemas.microsoft.com/office/powerpoint/2010/main" val="2875184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 projects</a:t>
            </a:r>
            <a:endParaRPr lang="en-US" dirty="0"/>
          </a:p>
        </p:txBody>
      </p:sp>
    </p:spTree>
    <p:extLst>
      <p:ext uri="{BB962C8B-B14F-4D97-AF65-F5344CB8AC3E}">
        <p14:creationId xmlns:p14="http://schemas.microsoft.com/office/powerpoint/2010/main" val="378728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 projects</a:t>
            </a:r>
            <a:endParaRPr lang="en-US" dirty="0"/>
          </a:p>
        </p:txBody>
      </p:sp>
      <p:sp>
        <p:nvSpPr>
          <p:cNvPr id="3" name="Content Placeholder 2"/>
          <p:cNvSpPr>
            <a:spLocks noGrp="1"/>
          </p:cNvSpPr>
          <p:nvPr>
            <p:ph idx="1"/>
          </p:nvPr>
        </p:nvSpPr>
        <p:spPr/>
        <p:txBody>
          <a:bodyPr/>
          <a:lstStyle/>
          <a:p>
            <a:r>
              <a:rPr lang="en-US" dirty="0" smtClean="0"/>
              <a:t>Wage records</a:t>
            </a:r>
            <a:br>
              <a:rPr lang="en-US" dirty="0" smtClean="0"/>
            </a:br>
            <a:endParaRPr lang="en-US" dirty="0" smtClean="0"/>
          </a:p>
          <a:p>
            <a:r>
              <a:rPr lang="en-US" dirty="0" smtClean="0"/>
              <a:t>Examination of the adequacy of budget resources for fed/state programs</a:t>
            </a:r>
            <a:br>
              <a:rPr lang="en-US" dirty="0" smtClean="0"/>
            </a:br>
            <a:endParaRPr lang="en-US" dirty="0" smtClean="0"/>
          </a:p>
          <a:p>
            <a:r>
              <a:rPr lang="en-US" dirty="0" smtClean="0"/>
              <a:t>Strategic planning</a:t>
            </a:r>
            <a:br>
              <a:rPr lang="en-US" dirty="0" smtClean="0"/>
            </a:br>
            <a:endParaRPr lang="en-US" dirty="0" smtClean="0"/>
          </a:p>
          <a:p>
            <a:r>
              <a:rPr lang="en-US" smtClean="0"/>
              <a:t>Jobs </a:t>
            </a:r>
            <a:r>
              <a:rPr lang="en-US" dirty="0" smtClean="0"/>
              <a:t>in demand</a:t>
            </a:r>
          </a:p>
          <a:p>
            <a:endParaRPr lang="en-US" dirty="0"/>
          </a:p>
        </p:txBody>
      </p:sp>
    </p:spTree>
    <p:extLst>
      <p:ext uri="{BB962C8B-B14F-4D97-AF65-F5344CB8AC3E}">
        <p14:creationId xmlns:p14="http://schemas.microsoft.com/office/powerpoint/2010/main" val="403837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a:t>
            </a:r>
            <a:endParaRPr lang="en-US" dirty="0"/>
          </a:p>
        </p:txBody>
      </p:sp>
    </p:spTree>
    <p:extLst>
      <p:ext uri="{BB962C8B-B14F-4D97-AF65-F5344CB8AC3E}">
        <p14:creationId xmlns:p14="http://schemas.microsoft.com/office/powerpoint/2010/main" val="224906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records</a:t>
            </a:r>
            <a:endParaRPr lang="en-US" dirty="0"/>
          </a:p>
        </p:txBody>
      </p:sp>
      <p:sp>
        <p:nvSpPr>
          <p:cNvPr id="3" name="Content Placeholder 2"/>
          <p:cNvSpPr>
            <a:spLocks noGrp="1"/>
          </p:cNvSpPr>
          <p:nvPr>
            <p:ph idx="1"/>
          </p:nvPr>
        </p:nvSpPr>
        <p:spPr/>
        <p:txBody>
          <a:bodyPr/>
          <a:lstStyle/>
          <a:p>
            <a:r>
              <a:rPr lang="en-US" dirty="0" smtClean="0"/>
              <a:t>BLS Pilot</a:t>
            </a:r>
          </a:p>
          <a:p>
            <a:pPr lvl="1"/>
            <a:r>
              <a:rPr lang="en-US" dirty="0" smtClean="0"/>
              <a:t>Texas, Louisiana, Utah, Washington, Oregon, and Idaho</a:t>
            </a:r>
          </a:p>
          <a:p>
            <a:pPr lvl="1"/>
            <a:r>
              <a:rPr lang="en-US" dirty="0" smtClean="0"/>
              <a:t>Testing sharing protocols and IT requirements using ‘fake’ data</a:t>
            </a:r>
          </a:p>
          <a:p>
            <a:pPr lvl="1"/>
            <a:r>
              <a:rPr lang="en-US" dirty="0" smtClean="0"/>
              <a:t>Creating sharing agreements </a:t>
            </a:r>
          </a:p>
          <a:p>
            <a:r>
              <a:rPr lang="en-US" dirty="0" smtClean="0"/>
              <a:t>WRAWG</a:t>
            </a:r>
          </a:p>
          <a:p>
            <a:pPr lvl="1"/>
            <a:r>
              <a:rPr lang="en-US" dirty="0" smtClean="0"/>
              <a:t>OMB, Census, DOL, BLS, and Ed joint effort</a:t>
            </a:r>
          </a:p>
          <a:p>
            <a:pPr marL="457200" lvl="1" indent="0">
              <a:buNone/>
            </a:pPr>
            <a:endParaRPr lang="en-US" dirty="0"/>
          </a:p>
        </p:txBody>
      </p:sp>
    </p:spTree>
    <p:extLst>
      <p:ext uri="{BB962C8B-B14F-4D97-AF65-F5344CB8AC3E}">
        <p14:creationId xmlns:p14="http://schemas.microsoft.com/office/powerpoint/2010/main" val="203976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 budget </a:t>
            </a:r>
            <a:r>
              <a:rPr lang="en-US" dirty="0"/>
              <a:t>subgroup</a:t>
            </a:r>
            <a:br>
              <a:rPr lang="en-US" dirty="0"/>
            </a:br>
            <a:r>
              <a:rPr lang="en-US" sz="2400" dirty="0" smtClean="0"/>
              <a:t>Evelina </a:t>
            </a:r>
            <a:r>
              <a:rPr lang="en-US" sz="2400" dirty="0"/>
              <a:t>Loescher, Carrie </a:t>
            </a:r>
            <a:r>
              <a:rPr lang="en-US" sz="2400" dirty="0" smtClean="0"/>
              <a:t>Mayne, Mark Watson, Mike Horrigan, Tom Shaffer, Charlene Peiffer, Brent Hill</a:t>
            </a:r>
            <a:br>
              <a:rPr lang="en-US" sz="2400" dirty="0" smtClean="0"/>
            </a:br>
            <a:endParaRPr lang="en-US" sz="2400" dirty="0"/>
          </a:p>
        </p:txBody>
      </p:sp>
      <p:sp>
        <p:nvSpPr>
          <p:cNvPr id="3" name="Content Placeholder 2"/>
          <p:cNvSpPr>
            <a:spLocks noGrp="1"/>
          </p:cNvSpPr>
          <p:nvPr>
            <p:ph idx="1"/>
          </p:nvPr>
        </p:nvSpPr>
        <p:spPr>
          <a:xfrm>
            <a:off x="457200" y="2179637"/>
            <a:ext cx="8229600" cy="3992563"/>
          </a:xfrm>
        </p:spPr>
        <p:txBody>
          <a:bodyPr/>
          <a:lstStyle/>
          <a:p>
            <a:r>
              <a:rPr lang="en-US" dirty="0" smtClean="0"/>
              <a:t>Develop an analytical approach to determining if the BLS fed/state programs are adequately funded</a:t>
            </a:r>
          </a:p>
          <a:p>
            <a:r>
              <a:rPr lang="en-US" dirty="0" smtClean="0"/>
              <a:t>Meets every two weeks</a:t>
            </a:r>
          </a:p>
          <a:p>
            <a:r>
              <a:rPr lang="en-US" dirty="0" smtClean="0"/>
              <a:t>Development of an analytical approach that we will discuss with the BLOC</a:t>
            </a:r>
            <a:endParaRPr lang="en-US" dirty="0"/>
          </a:p>
        </p:txBody>
      </p:sp>
    </p:spTree>
    <p:extLst>
      <p:ext uri="{BB962C8B-B14F-4D97-AF65-F5344CB8AC3E}">
        <p14:creationId xmlns:p14="http://schemas.microsoft.com/office/powerpoint/2010/main" val="136543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Vision buckets</a:t>
            </a:r>
            <a:br>
              <a:rPr lang="en-US" dirty="0" smtClean="0"/>
            </a:br>
            <a:r>
              <a:rPr lang="en-US" sz="2400" dirty="0" smtClean="0"/>
              <a:t>Ken Robertson, Julie Hatch, Evelina Loescher, Carrie Mayne</a:t>
            </a:r>
            <a:endParaRPr lang="en-US" sz="2400" dirty="0"/>
          </a:p>
        </p:txBody>
      </p:sp>
      <p:sp>
        <p:nvSpPr>
          <p:cNvPr id="3" name="Content Placeholder 2"/>
          <p:cNvSpPr>
            <a:spLocks noGrp="1"/>
          </p:cNvSpPr>
          <p:nvPr>
            <p:ph idx="1"/>
          </p:nvPr>
        </p:nvSpPr>
        <p:spPr>
          <a:xfrm>
            <a:off x="457200" y="1564024"/>
            <a:ext cx="8229600" cy="4986867"/>
          </a:xfrm>
        </p:spPr>
        <p:txBody>
          <a:bodyPr/>
          <a:lstStyle/>
          <a:p>
            <a:pPr lvl="1"/>
            <a:r>
              <a:rPr lang="en-US" dirty="0" smtClean="0"/>
              <a:t>Achieve </a:t>
            </a:r>
            <a:r>
              <a:rPr lang="en-US" dirty="0"/>
              <a:t>and maintain high data </a:t>
            </a:r>
            <a:r>
              <a:rPr lang="en-US" dirty="0" smtClean="0"/>
              <a:t>quality</a:t>
            </a:r>
            <a:endParaRPr lang="en-US" dirty="0"/>
          </a:p>
          <a:p>
            <a:pPr lvl="1"/>
            <a:r>
              <a:rPr lang="en-US" dirty="0"/>
              <a:t>Provide excellent customer service</a:t>
            </a:r>
          </a:p>
          <a:p>
            <a:pPr lvl="1"/>
            <a:r>
              <a:rPr lang="en-US" dirty="0"/>
              <a:t>Close high priority data </a:t>
            </a:r>
            <a:r>
              <a:rPr lang="en-US" dirty="0" smtClean="0"/>
              <a:t>gaps</a:t>
            </a:r>
            <a:endParaRPr lang="en-US" dirty="0"/>
          </a:p>
          <a:p>
            <a:pPr lvl="1"/>
            <a:r>
              <a:rPr lang="en-US" dirty="0"/>
              <a:t>Leverage opportunities for new </a:t>
            </a:r>
            <a:r>
              <a:rPr lang="en-US" dirty="0" smtClean="0"/>
              <a:t>products</a:t>
            </a:r>
            <a:endParaRPr lang="en-US" dirty="0"/>
          </a:p>
          <a:p>
            <a:pPr lvl="1"/>
            <a:r>
              <a:rPr lang="en-US" dirty="0"/>
              <a:t>Improve </a:t>
            </a:r>
            <a:r>
              <a:rPr lang="en-US" dirty="0" smtClean="0"/>
              <a:t>fed/state coordination</a:t>
            </a:r>
            <a:endParaRPr lang="en-US" dirty="0"/>
          </a:p>
          <a:p>
            <a:pPr lvl="1"/>
            <a:r>
              <a:rPr lang="en-US" dirty="0"/>
              <a:t>Conduct high quality research</a:t>
            </a:r>
          </a:p>
          <a:p>
            <a:pPr lvl="1"/>
            <a:r>
              <a:rPr lang="en-US" dirty="0"/>
              <a:t>Provide high quality data driven resource </a:t>
            </a:r>
            <a:r>
              <a:rPr lang="en-US" dirty="0" smtClean="0"/>
              <a:t>management</a:t>
            </a:r>
            <a:endParaRPr lang="en-US" dirty="0"/>
          </a:p>
          <a:p>
            <a:pPr lvl="1"/>
            <a:r>
              <a:rPr lang="en-US" dirty="0"/>
              <a:t>Provide high quality program </a:t>
            </a:r>
            <a:r>
              <a:rPr lang="en-US" dirty="0" smtClean="0"/>
              <a:t>oversight</a:t>
            </a:r>
            <a:endParaRPr lang="en-US" dirty="0"/>
          </a:p>
          <a:p>
            <a:pPr lvl="1"/>
            <a:endParaRPr lang="en-US" dirty="0"/>
          </a:p>
        </p:txBody>
      </p:sp>
    </p:spTree>
    <p:extLst>
      <p:ext uri="{BB962C8B-B14F-4D97-AF65-F5344CB8AC3E}">
        <p14:creationId xmlns:p14="http://schemas.microsoft.com/office/powerpoint/2010/main" val="1579431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in demand</a:t>
            </a:r>
            <a:r>
              <a:rPr lang="en-US" smtClean="0"/>
              <a:t/>
            </a:r>
            <a:br>
              <a:rPr lang="en-US" smtClean="0"/>
            </a:br>
            <a:r>
              <a:rPr lang="en-US" sz="2800" smtClean="0"/>
              <a:t>Rebecca </a:t>
            </a:r>
            <a:r>
              <a:rPr lang="en-US" sz="2800" dirty="0" smtClean="0"/>
              <a:t>Rust</a:t>
            </a:r>
            <a:endParaRPr lang="en-US" sz="2800" dirty="0"/>
          </a:p>
        </p:txBody>
      </p:sp>
      <p:sp>
        <p:nvSpPr>
          <p:cNvPr id="3" name="Content Placeholder 2"/>
          <p:cNvSpPr>
            <a:spLocks noGrp="1"/>
          </p:cNvSpPr>
          <p:nvPr>
            <p:ph idx="1"/>
          </p:nvPr>
        </p:nvSpPr>
        <p:spPr>
          <a:xfrm>
            <a:off x="457200" y="1647152"/>
            <a:ext cx="8229600" cy="4986867"/>
          </a:xfrm>
        </p:spPr>
        <p:txBody>
          <a:bodyPr/>
          <a:lstStyle/>
          <a:p>
            <a:r>
              <a:rPr lang="en-US" dirty="0" smtClean="0"/>
              <a:t>Pathways project</a:t>
            </a:r>
          </a:p>
          <a:p>
            <a:pPr lvl="1"/>
            <a:r>
              <a:rPr lang="en-US" dirty="0" smtClean="0"/>
              <a:t>Too much heterogeneity</a:t>
            </a:r>
            <a:br>
              <a:rPr lang="en-US" dirty="0" smtClean="0"/>
            </a:br>
            <a:endParaRPr lang="en-US" dirty="0" smtClean="0"/>
          </a:p>
          <a:p>
            <a:r>
              <a:rPr lang="en-US" dirty="0" smtClean="0"/>
              <a:t>Focus on skills</a:t>
            </a:r>
          </a:p>
          <a:p>
            <a:pPr lvl="1"/>
            <a:r>
              <a:rPr lang="en-US" dirty="0" smtClean="0"/>
              <a:t>Survey of LMI Directors on how states measure jobs in demand</a:t>
            </a:r>
            <a:endParaRPr lang="en-US" dirty="0"/>
          </a:p>
        </p:txBody>
      </p:sp>
    </p:spTree>
    <p:extLst>
      <p:ext uri="{BB962C8B-B14F-4D97-AF65-F5344CB8AC3E}">
        <p14:creationId xmlns:p14="http://schemas.microsoft.com/office/powerpoint/2010/main" val="1407751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val="1803896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to the BLOC and PCs</a:t>
            </a:r>
            <a:endParaRPr lang="en-US" dirty="0"/>
          </a:p>
        </p:txBody>
      </p:sp>
      <p:sp>
        <p:nvSpPr>
          <p:cNvPr id="3" name="Content Placeholder 2"/>
          <p:cNvSpPr>
            <a:spLocks noGrp="1"/>
          </p:cNvSpPr>
          <p:nvPr>
            <p:ph idx="1"/>
          </p:nvPr>
        </p:nvSpPr>
        <p:spPr/>
        <p:txBody>
          <a:bodyPr/>
          <a:lstStyle/>
          <a:p>
            <a:r>
              <a:rPr lang="en-US" dirty="0" smtClean="0"/>
              <a:t>Budget shortfalls are necessitating the cancellation of the BLS LMI conference and various BLOC, Policy Council, and program national conferences for the remainder of the year</a:t>
            </a:r>
          </a:p>
          <a:p>
            <a:r>
              <a:rPr lang="en-US" dirty="0" smtClean="0"/>
              <a:t>We hope to resume the normal practice of holding these meetings in FY 18</a:t>
            </a:r>
          </a:p>
          <a:p>
            <a:pPr lvl="1"/>
            <a:r>
              <a:rPr lang="en-US" dirty="0" smtClean="0"/>
              <a:t>3 BLOC and 3 Policy Council meetings</a:t>
            </a:r>
          </a:p>
          <a:p>
            <a:pPr lvl="1"/>
            <a:r>
              <a:rPr lang="en-US" dirty="0" smtClean="0"/>
              <a:t>BLS National LMI conference and fed/state program national conferences</a:t>
            </a:r>
          </a:p>
        </p:txBody>
      </p:sp>
    </p:spTree>
    <p:extLst>
      <p:ext uri="{BB962C8B-B14F-4D97-AF65-F5344CB8AC3E}">
        <p14:creationId xmlns:p14="http://schemas.microsoft.com/office/powerpoint/2010/main" val="185359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communication channels</a:t>
            </a:r>
            <a:endParaRPr lang="en-US" dirty="0"/>
          </a:p>
        </p:txBody>
      </p:sp>
      <p:sp>
        <p:nvSpPr>
          <p:cNvPr id="3" name="Content Placeholder 2"/>
          <p:cNvSpPr>
            <a:spLocks noGrp="1"/>
          </p:cNvSpPr>
          <p:nvPr>
            <p:ph idx="1"/>
          </p:nvPr>
        </p:nvSpPr>
        <p:spPr/>
        <p:txBody>
          <a:bodyPr/>
          <a:lstStyle/>
          <a:p>
            <a:r>
              <a:rPr lang="en-US" dirty="0" smtClean="0"/>
              <a:t>Create a new WebEx series for meetings on broad topics of interest for all LMI directors</a:t>
            </a:r>
          </a:p>
          <a:p>
            <a:pPr lvl="1"/>
            <a:r>
              <a:rPr lang="en-US" dirty="0" smtClean="0"/>
              <a:t>Budget updates</a:t>
            </a:r>
          </a:p>
          <a:p>
            <a:pPr lvl="1"/>
            <a:r>
              <a:rPr lang="en-US" dirty="0" smtClean="0"/>
              <a:t>Major BLOC projects</a:t>
            </a:r>
          </a:p>
          <a:p>
            <a:pPr lvl="1"/>
            <a:r>
              <a:rPr lang="en-US" dirty="0" smtClean="0"/>
              <a:t>OEUS annual planning memo</a:t>
            </a:r>
          </a:p>
          <a:p>
            <a:pPr lvl="1"/>
            <a:r>
              <a:rPr lang="en-US" dirty="0" smtClean="0"/>
              <a:t>Major Policy Council projects</a:t>
            </a:r>
          </a:p>
          <a:p>
            <a:pPr lvl="1"/>
            <a:r>
              <a:rPr lang="en-US" dirty="0" smtClean="0"/>
              <a:t>fed/state research studies</a:t>
            </a:r>
          </a:p>
          <a:p>
            <a:r>
              <a:rPr lang="en-US" dirty="0" smtClean="0"/>
              <a:t>More frequent ‘virtual’ meetings in-between in-person</a:t>
            </a:r>
          </a:p>
          <a:p>
            <a:pPr lvl="1"/>
            <a:endParaRPr lang="en-US" dirty="0"/>
          </a:p>
        </p:txBody>
      </p:sp>
    </p:spTree>
    <p:extLst>
      <p:ext uri="{BB962C8B-B14F-4D97-AF65-F5344CB8AC3E}">
        <p14:creationId xmlns:p14="http://schemas.microsoft.com/office/powerpoint/2010/main" val="244939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7200" y="1828800"/>
            <a:ext cx="8229600" cy="3811386"/>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700"/>
              </a:lnSpc>
            </a:pPr>
            <a:r>
              <a:rPr lang="en-US" sz="3600" dirty="0" smtClean="0">
                <a:solidFill>
                  <a:prstClr val="white"/>
                </a:solidFill>
              </a:rPr>
              <a:t>Michael W. Horrigan</a:t>
            </a:r>
          </a:p>
          <a:p>
            <a:pPr>
              <a:lnSpc>
                <a:spcPts val="3700"/>
              </a:lnSpc>
            </a:pPr>
            <a:r>
              <a:rPr lang="en-US" sz="3600" b="0" dirty="0" smtClean="0">
                <a:solidFill>
                  <a:prstClr val="white"/>
                </a:solidFill>
              </a:rPr>
              <a:t>Associate Commissioner</a:t>
            </a:r>
          </a:p>
          <a:p>
            <a:pPr>
              <a:lnSpc>
                <a:spcPts val="3700"/>
              </a:lnSpc>
            </a:pPr>
            <a:r>
              <a:rPr lang="en-US" sz="3600" b="0" dirty="0" smtClean="0">
                <a:solidFill>
                  <a:prstClr val="white"/>
                </a:solidFill>
              </a:rPr>
              <a:t>Office of Employment and </a:t>
            </a:r>
          </a:p>
          <a:p>
            <a:pPr>
              <a:lnSpc>
                <a:spcPts val="3700"/>
              </a:lnSpc>
            </a:pPr>
            <a:r>
              <a:rPr lang="en-US" sz="3600" b="0" dirty="0" smtClean="0">
                <a:solidFill>
                  <a:prstClr val="white"/>
                </a:solidFill>
              </a:rPr>
              <a:t>Unemployment Statistics</a:t>
            </a:r>
          </a:p>
          <a:p>
            <a:pPr>
              <a:lnSpc>
                <a:spcPts val="3700"/>
              </a:lnSpc>
            </a:pPr>
            <a:endParaRPr lang="en-US" sz="3600" b="0" dirty="0" smtClean="0">
              <a:solidFill>
                <a:prstClr val="white"/>
              </a:solidFill>
            </a:endParaRPr>
          </a:p>
          <a:p>
            <a:pPr>
              <a:lnSpc>
                <a:spcPts val="3700"/>
              </a:lnSpc>
            </a:pPr>
            <a:r>
              <a:rPr lang="en-US" sz="3600" b="0" dirty="0" smtClean="0">
                <a:solidFill>
                  <a:prstClr val="white"/>
                </a:solidFill>
              </a:rPr>
              <a:t>202-691-5735</a:t>
            </a:r>
          </a:p>
          <a:p>
            <a:pPr>
              <a:lnSpc>
                <a:spcPts val="3700"/>
              </a:lnSpc>
            </a:pPr>
            <a:r>
              <a:rPr lang="en-US" sz="3600" b="0" dirty="0">
                <a:solidFill>
                  <a:prstClr val="white"/>
                </a:solidFill>
              </a:rPr>
              <a:t>h</a:t>
            </a:r>
            <a:r>
              <a:rPr lang="en-US" sz="3600" b="0" dirty="0" smtClean="0">
                <a:solidFill>
                  <a:prstClr val="white"/>
                </a:solidFill>
              </a:rPr>
              <a:t>orrigan.michael@bls.gov</a:t>
            </a:r>
            <a:endParaRPr lang="en-US" sz="3600" b="0" dirty="0">
              <a:solidFill>
                <a:prstClr val="white"/>
              </a:solidFill>
            </a:endParaRPr>
          </a:p>
        </p:txBody>
      </p:sp>
    </p:spTree>
    <p:extLst>
      <p:ext uri="{BB962C8B-B14F-4D97-AF65-F5344CB8AC3E}">
        <p14:creationId xmlns:p14="http://schemas.microsoft.com/office/powerpoint/2010/main" val="415738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2017</a:t>
            </a:r>
            <a:endParaRPr lang="en-US" dirty="0"/>
          </a:p>
        </p:txBody>
      </p:sp>
      <p:sp>
        <p:nvSpPr>
          <p:cNvPr id="3" name="Content Placeholder 2"/>
          <p:cNvSpPr>
            <a:spLocks noGrp="1"/>
          </p:cNvSpPr>
          <p:nvPr>
            <p:ph idx="1"/>
          </p:nvPr>
        </p:nvSpPr>
        <p:spPr>
          <a:xfrm>
            <a:off x="457200" y="1102206"/>
            <a:ext cx="8229600" cy="4986867"/>
          </a:xfrm>
        </p:spPr>
        <p:txBody>
          <a:bodyPr/>
          <a:lstStyle/>
          <a:p>
            <a:r>
              <a:rPr lang="en-US" dirty="0" smtClean="0"/>
              <a:t>The FY 2017 President’s budget proposed </a:t>
            </a:r>
            <a:r>
              <a:rPr lang="en-US" u="sng" dirty="0" smtClean="0"/>
              <a:t>$641 million</a:t>
            </a:r>
            <a:r>
              <a:rPr lang="en-US" dirty="0" smtClean="0"/>
              <a:t> in funding for BLS, an increase of $33.2 million over the FY 2016 final enacted </a:t>
            </a:r>
            <a:r>
              <a:rPr lang="en-US" dirty="0" smtClean="0"/>
              <a:t>level</a:t>
            </a:r>
            <a:endParaRPr lang="en-US" dirty="0" smtClean="0"/>
          </a:p>
          <a:p>
            <a:pPr lvl="1"/>
            <a:r>
              <a:rPr lang="en-US" dirty="0" smtClean="0"/>
              <a:t>A large share of this request was to cover higher costs due to inflation, including $13 million not provided in the FY 2016 enacted </a:t>
            </a:r>
            <a:r>
              <a:rPr lang="en-US" dirty="0" smtClean="0"/>
              <a:t>level</a:t>
            </a:r>
            <a:endParaRPr lang="en-US" dirty="0" smtClean="0"/>
          </a:p>
          <a:p>
            <a:pPr lvl="1"/>
            <a:r>
              <a:rPr lang="en-US" dirty="0" smtClean="0"/>
              <a:t>It also included 3 new initiatives:  </a:t>
            </a:r>
          </a:p>
          <a:p>
            <a:pPr lvl="2"/>
            <a:r>
              <a:rPr lang="en-US" dirty="0" smtClean="0"/>
              <a:t> Employer Training Survey ($3 million)</a:t>
            </a:r>
          </a:p>
          <a:p>
            <a:pPr lvl="2"/>
            <a:r>
              <a:rPr lang="en-US" dirty="0"/>
              <a:t>CPS supplement ($1.6 million)</a:t>
            </a:r>
          </a:p>
          <a:p>
            <a:pPr lvl="2"/>
            <a:r>
              <a:rPr lang="en-US" dirty="0"/>
              <a:t>Supplemental Poverty ($2.5 million)</a:t>
            </a:r>
          </a:p>
          <a:p>
            <a:pPr lvl="1"/>
            <a:endParaRPr lang="en-US" dirty="0"/>
          </a:p>
        </p:txBody>
      </p:sp>
    </p:spTree>
    <p:extLst>
      <p:ext uri="{BB962C8B-B14F-4D97-AF65-F5344CB8AC3E}">
        <p14:creationId xmlns:p14="http://schemas.microsoft.com/office/powerpoint/2010/main" val="35565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2017</a:t>
            </a:r>
            <a:endParaRPr lang="en-US" dirty="0"/>
          </a:p>
        </p:txBody>
      </p:sp>
      <p:sp>
        <p:nvSpPr>
          <p:cNvPr id="3" name="Content Placeholder 2"/>
          <p:cNvSpPr>
            <a:spLocks noGrp="1"/>
          </p:cNvSpPr>
          <p:nvPr>
            <p:ph idx="1"/>
          </p:nvPr>
        </p:nvSpPr>
        <p:spPr/>
        <p:txBody>
          <a:bodyPr/>
          <a:lstStyle/>
          <a:p>
            <a:pPr lvl="1"/>
            <a:r>
              <a:rPr lang="en-US" sz="2400" dirty="0"/>
              <a:t>On May 5 the President signed the Consolidated Appropriations Act.  This keeps the BLS funding level </a:t>
            </a:r>
            <a:r>
              <a:rPr lang="en-US" sz="2400" dirty="0" smtClean="0"/>
              <a:t>for this year at </a:t>
            </a:r>
            <a:r>
              <a:rPr lang="en-US" sz="2400" dirty="0"/>
              <a:t>the FY 2016 appropriated level of </a:t>
            </a:r>
            <a:r>
              <a:rPr lang="en-US" sz="2400" u="sng" dirty="0"/>
              <a:t>$609 </a:t>
            </a:r>
            <a:r>
              <a:rPr lang="en-US" sz="2400" u="sng" dirty="0" smtClean="0"/>
              <a:t>million</a:t>
            </a:r>
            <a:r>
              <a:rPr lang="en-US" sz="2400" dirty="0" smtClean="0"/>
              <a:t> </a:t>
            </a:r>
            <a:endParaRPr lang="en-US" sz="2400" dirty="0"/>
          </a:p>
          <a:p>
            <a:pPr lvl="1"/>
            <a:r>
              <a:rPr lang="en-US" sz="2400" dirty="0"/>
              <a:t>In order to maintain current production and core programs, at this funding level, the BLS has been curtailing spending on data improvements, and development and research projects.  In addition, the BLS has cancelled particular trainings, including program-wide training of staff and state </a:t>
            </a:r>
            <a:r>
              <a:rPr lang="en-US" sz="2400" dirty="0" smtClean="0"/>
              <a:t>partners</a:t>
            </a:r>
            <a:endParaRPr lang="en-US" sz="2400" dirty="0" smtClean="0"/>
          </a:p>
          <a:p>
            <a:pPr lvl="1"/>
            <a:r>
              <a:rPr lang="en-US" sz="2400" dirty="0"/>
              <a:t>This included the cancellation of the BLS-LMI Conference, </a:t>
            </a:r>
            <a:r>
              <a:rPr lang="en-US" sz="2400" dirty="0" smtClean="0"/>
              <a:t>fed/state </a:t>
            </a:r>
            <a:r>
              <a:rPr lang="en-US" sz="2400" dirty="0"/>
              <a:t>cooperative program national conferences and Policy council meetings</a:t>
            </a:r>
          </a:p>
          <a:p>
            <a:pPr lvl="1"/>
            <a:endParaRPr lang="en-US" dirty="0" smtClean="0"/>
          </a:p>
          <a:p>
            <a:endParaRPr lang="en-US" dirty="0"/>
          </a:p>
        </p:txBody>
      </p:sp>
    </p:spTree>
    <p:extLst>
      <p:ext uri="{BB962C8B-B14F-4D97-AF65-F5344CB8AC3E}">
        <p14:creationId xmlns:p14="http://schemas.microsoft.com/office/powerpoint/2010/main" val="222289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2018</a:t>
            </a:r>
            <a:endParaRPr lang="en-US" dirty="0"/>
          </a:p>
        </p:txBody>
      </p:sp>
      <p:sp>
        <p:nvSpPr>
          <p:cNvPr id="3" name="Content Placeholder 2"/>
          <p:cNvSpPr>
            <a:spLocks noGrp="1"/>
          </p:cNvSpPr>
          <p:nvPr>
            <p:ph idx="1"/>
          </p:nvPr>
        </p:nvSpPr>
        <p:spPr>
          <a:xfrm>
            <a:off x="457200" y="1261872"/>
            <a:ext cx="8229600" cy="3992563"/>
          </a:xfrm>
        </p:spPr>
        <p:txBody>
          <a:bodyPr/>
          <a:lstStyle/>
          <a:p>
            <a:r>
              <a:rPr lang="en-US" dirty="0"/>
              <a:t>On May 23, the President submitted to Congress his 2018 </a:t>
            </a:r>
            <a:r>
              <a:rPr lang="en-US" dirty="0" smtClean="0"/>
              <a:t>Budget</a:t>
            </a:r>
            <a:r>
              <a:rPr lang="en-US" dirty="0"/>
              <a:t>  </a:t>
            </a:r>
          </a:p>
          <a:p>
            <a:r>
              <a:rPr lang="en-US" dirty="0" smtClean="0"/>
              <a:t>The </a:t>
            </a:r>
            <a:r>
              <a:rPr lang="en-US" dirty="0"/>
              <a:t>2018 President’s Budget proposes </a:t>
            </a:r>
            <a:r>
              <a:rPr lang="en-US" u="sng" dirty="0" smtClean="0"/>
              <a:t>$607.8</a:t>
            </a:r>
            <a:r>
              <a:rPr lang="en-US" dirty="0" smtClean="0"/>
              <a:t> </a:t>
            </a:r>
            <a:r>
              <a:rPr lang="en-US" dirty="0"/>
              <a:t>million in funding for the BLS.  This request is a decrease of $1.2 million from the FY </a:t>
            </a:r>
            <a:r>
              <a:rPr lang="en-US" dirty="0" smtClean="0"/>
              <a:t>2016 </a:t>
            </a:r>
            <a:r>
              <a:rPr lang="en-US" dirty="0"/>
              <a:t>final enacted </a:t>
            </a:r>
            <a:r>
              <a:rPr lang="en-US" dirty="0" smtClean="0"/>
              <a:t>level</a:t>
            </a:r>
            <a:endParaRPr lang="en-US" dirty="0" smtClean="0"/>
          </a:p>
          <a:p>
            <a:r>
              <a:rPr lang="en-US" dirty="0"/>
              <a:t>Within this level, the BLS will continue the production of core data series, as well as, take on select projects that will improve the products provided to our data </a:t>
            </a:r>
            <a:r>
              <a:rPr lang="en-US" dirty="0" smtClean="0"/>
              <a:t>users</a:t>
            </a:r>
            <a:endParaRPr lang="en-US" dirty="0"/>
          </a:p>
          <a:p>
            <a:pPr marL="0" indent="0">
              <a:buNone/>
            </a:pPr>
            <a:r>
              <a:rPr lang="en-US" dirty="0"/>
              <a:t>  </a:t>
            </a:r>
          </a:p>
        </p:txBody>
      </p:sp>
    </p:spTree>
    <p:extLst>
      <p:ext uri="{BB962C8B-B14F-4D97-AF65-F5344CB8AC3E}">
        <p14:creationId xmlns:p14="http://schemas.microsoft.com/office/powerpoint/2010/main" val="34183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2018</a:t>
            </a:r>
            <a:endParaRPr lang="en-US" dirty="0"/>
          </a:p>
        </p:txBody>
      </p:sp>
      <p:sp>
        <p:nvSpPr>
          <p:cNvPr id="3" name="Content Placeholder 2"/>
          <p:cNvSpPr>
            <a:spLocks noGrp="1"/>
          </p:cNvSpPr>
          <p:nvPr>
            <p:ph idx="1"/>
          </p:nvPr>
        </p:nvSpPr>
        <p:spPr/>
        <p:txBody>
          <a:bodyPr/>
          <a:lstStyle/>
          <a:p>
            <a:pPr lvl="1"/>
            <a:r>
              <a:rPr lang="en-US" dirty="0"/>
              <a:t>The BLS will consider efficiencies and changes in our operations, including changes to some programs that may be necessary in order to reallocate funding to the production of core data </a:t>
            </a:r>
            <a:r>
              <a:rPr lang="en-US" dirty="0" smtClean="0"/>
              <a:t>series</a:t>
            </a:r>
            <a:endParaRPr lang="en-US" dirty="0"/>
          </a:p>
          <a:p>
            <a:pPr lvl="1"/>
            <a:r>
              <a:rPr lang="en-US" dirty="0" smtClean="0"/>
              <a:t>The </a:t>
            </a:r>
            <a:r>
              <a:rPr lang="en-US" dirty="0"/>
              <a:t>plan for FY 2018 also includes </a:t>
            </a:r>
            <a:r>
              <a:rPr lang="en-US" u="sng" dirty="0" smtClean="0"/>
              <a:t>reversible non-permanent</a:t>
            </a:r>
            <a:r>
              <a:rPr lang="en-US" dirty="0" smtClean="0"/>
              <a:t> </a:t>
            </a:r>
            <a:r>
              <a:rPr lang="en-US" dirty="0"/>
              <a:t>programmatic reductions that may temporarily affect the quality and quantity of select BLS </a:t>
            </a:r>
            <a:r>
              <a:rPr lang="en-US" dirty="0" smtClean="0"/>
              <a:t>products</a:t>
            </a:r>
            <a:endParaRPr lang="en-US" dirty="0"/>
          </a:p>
        </p:txBody>
      </p:sp>
    </p:spTree>
    <p:extLst>
      <p:ext uri="{BB962C8B-B14F-4D97-AF65-F5344CB8AC3E}">
        <p14:creationId xmlns:p14="http://schemas.microsoft.com/office/powerpoint/2010/main" val="227334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2018</a:t>
            </a:r>
            <a:endParaRPr lang="en-US" dirty="0"/>
          </a:p>
        </p:txBody>
      </p:sp>
      <p:sp>
        <p:nvSpPr>
          <p:cNvPr id="3" name="Content Placeholder 2"/>
          <p:cNvSpPr>
            <a:spLocks noGrp="1"/>
          </p:cNvSpPr>
          <p:nvPr>
            <p:ph idx="1"/>
          </p:nvPr>
        </p:nvSpPr>
        <p:spPr/>
        <p:txBody>
          <a:bodyPr/>
          <a:lstStyle/>
          <a:p>
            <a:r>
              <a:rPr lang="en-US" dirty="0" smtClean="0"/>
              <a:t>OEUS planned reversible cuts</a:t>
            </a:r>
          </a:p>
          <a:p>
            <a:pPr lvl="1"/>
            <a:r>
              <a:rPr lang="en-US" dirty="0" smtClean="0"/>
              <a:t>QCEW	$2.4 million</a:t>
            </a:r>
          </a:p>
          <a:p>
            <a:pPr lvl="2"/>
            <a:r>
              <a:rPr lang="en-US" dirty="0" smtClean="0"/>
              <a:t>Eliminate state contribution of $1 million to QUEST</a:t>
            </a:r>
          </a:p>
          <a:p>
            <a:pPr lvl="2"/>
            <a:r>
              <a:rPr lang="en-US" dirty="0" smtClean="0"/>
              <a:t>Coding requirement changes $1.4 million</a:t>
            </a:r>
          </a:p>
          <a:p>
            <a:pPr lvl="1"/>
            <a:r>
              <a:rPr lang="en-US" dirty="0" smtClean="0"/>
              <a:t>OES $1.2 million</a:t>
            </a:r>
          </a:p>
          <a:p>
            <a:pPr lvl="2"/>
            <a:r>
              <a:rPr lang="en-US" dirty="0" smtClean="0"/>
              <a:t>Reduce sample by 6.5% (26,000)</a:t>
            </a:r>
          </a:p>
          <a:p>
            <a:pPr lvl="2"/>
            <a:r>
              <a:rPr lang="en-US" dirty="0" smtClean="0"/>
              <a:t>Most metropolitan divisions would not be published and some small balance of state areas will be combined with other areas</a:t>
            </a:r>
          </a:p>
          <a:p>
            <a:pPr lvl="2"/>
            <a:endParaRPr lang="en-US" dirty="0" smtClean="0"/>
          </a:p>
          <a:p>
            <a:pPr lvl="2"/>
            <a:endParaRPr lang="en-US" dirty="0"/>
          </a:p>
        </p:txBody>
      </p:sp>
    </p:spTree>
    <p:extLst>
      <p:ext uri="{BB962C8B-B14F-4D97-AF65-F5344CB8AC3E}">
        <p14:creationId xmlns:p14="http://schemas.microsoft.com/office/powerpoint/2010/main" val="7074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BLS Budget – FY 2018</a:t>
            </a:r>
            <a:endParaRPr lang="en-US" dirty="0"/>
          </a:p>
        </p:txBody>
      </p:sp>
      <p:sp>
        <p:nvSpPr>
          <p:cNvPr id="3" name="Content Placeholder 2"/>
          <p:cNvSpPr>
            <a:spLocks noGrp="1"/>
          </p:cNvSpPr>
          <p:nvPr>
            <p:ph idx="1"/>
          </p:nvPr>
        </p:nvSpPr>
        <p:spPr/>
        <p:txBody>
          <a:bodyPr/>
          <a:lstStyle/>
          <a:p>
            <a:r>
              <a:rPr lang="en-US" dirty="0" smtClean="0"/>
              <a:t>OEUS reversible cuts</a:t>
            </a:r>
          </a:p>
          <a:p>
            <a:pPr lvl="1"/>
            <a:r>
              <a:rPr lang="en-US" dirty="0" smtClean="0"/>
              <a:t>LAUS reduction  $500,000</a:t>
            </a:r>
          </a:p>
          <a:p>
            <a:pPr lvl="2"/>
            <a:r>
              <a:rPr lang="en-US" dirty="0" smtClean="0"/>
              <a:t>Eliminate 441 New England Minor Civil Divisions with populations less than 1,000</a:t>
            </a:r>
          </a:p>
          <a:p>
            <a:pPr lvl="1"/>
            <a:r>
              <a:rPr lang="en-US" dirty="0" smtClean="0"/>
              <a:t>CES reduction $400,000</a:t>
            </a:r>
          </a:p>
          <a:p>
            <a:pPr lvl="2"/>
            <a:r>
              <a:rPr lang="en-US" dirty="0" smtClean="0"/>
              <a:t>Eliminate two specific deliverables: annual summary of state contributions to the benchmark, and delivery of information to BLS on local events in the analysis of estimates</a:t>
            </a:r>
          </a:p>
          <a:p>
            <a:r>
              <a:rPr lang="en-US" dirty="0" smtClean="0"/>
              <a:t>OEUS total planned reversible cuts affect </a:t>
            </a:r>
            <a:r>
              <a:rPr lang="en-US" u="sng" dirty="0" smtClean="0"/>
              <a:t>all</a:t>
            </a:r>
            <a:r>
              <a:rPr lang="en-US" dirty="0" smtClean="0"/>
              <a:t> of OEUS programs, not just fed/state</a:t>
            </a:r>
          </a:p>
          <a:p>
            <a:endParaRPr lang="en-US" dirty="0" smtClean="0"/>
          </a:p>
          <a:p>
            <a:pPr lvl="2"/>
            <a:endParaRPr lang="en-US" dirty="0"/>
          </a:p>
        </p:txBody>
      </p:sp>
    </p:spTree>
    <p:extLst>
      <p:ext uri="{BB962C8B-B14F-4D97-AF65-F5344CB8AC3E}">
        <p14:creationId xmlns:p14="http://schemas.microsoft.com/office/powerpoint/2010/main" val="24525081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_Standard_size_template.potx" id="{2C0B0BA8-CB31-4BFB-9D02-2009D0C557C7}" vid="{0B3D40F7-00B3-4BD2-9A10-FDB1247F4FE7}"/>
    </a:ext>
  </a:extLst>
</a:theme>
</file>

<file path=ppt/theme/theme2.xml><?xml version="1.0" encoding="utf-8"?>
<a:theme xmlns:a="http://schemas.openxmlformats.org/drawingml/2006/main" name="BLS Trendline Content Slide">
  <a:themeElements>
    <a:clrScheme name="BLS 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FFC000"/>
      </a:hlink>
      <a:folHlink>
        <a:srgbClr val="FFC00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_Standard_size_template.potx" id="{2C0B0BA8-CB31-4BFB-9D02-2009D0C557C7}" vid="{5222EC5A-2E70-424B-8F39-31FD0C2B3A35}"/>
    </a:ext>
  </a:extLst>
</a:theme>
</file>

<file path=ppt/theme/theme3.xml><?xml version="1.0" encoding="utf-8"?>
<a:theme xmlns:a="http://schemas.openxmlformats.org/drawingml/2006/main" name="Contact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_Standard_size_template.potx" id="{2C0B0BA8-CB31-4BFB-9D02-2009D0C557C7}" vid="{7C8ABDF8-BE7C-4185-8AE9-499D505E304C}"/>
    </a:ext>
  </a:extLst>
</a:theme>
</file>

<file path=ppt/theme/theme4.xml><?xml version="1.0" encoding="utf-8"?>
<a:theme xmlns:a="http://schemas.openxmlformats.org/drawingml/2006/main" name="1_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2FFE4CEF-C9F4-408E-A3EA-E08457239999}"/>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F0218404-5B4E-4DCC-B1B3-DD86C7BB0E6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FE219A-8881-48C7-943E-0DFBDEDE812C}"/>
</file>

<file path=customXml/itemProps2.xml><?xml version="1.0" encoding="utf-8"?>
<ds:datastoreItem xmlns:ds="http://schemas.openxmlformats.org/officeDocument/2006/customXml" ds:itemID="{F1638873-EA90-4CC6-BEA1-87219BB35B7F}"/>
</file>

<file path=customXml/itemProps3.xml><?xml version="1.0" encoding="utf-8"?>
<ds:datastoreItem xmlns:ds="http://schemas.openxmlformats.org/officeDocument/2006/customXml" ds:itemID="{2FC69785-006E-454C-ACC7-202C2F79DE07}"/>
</file>

<file path=docProps/app.xml><?xml version="1.0" encoding="utf-8"?>
<Properties xmlns="http://schemas.openxmlformats.org/officeDocument/2006/extended-properties" xmlns:vt="http://schemas.openxmlformats.org/officeDocument/2006/docPropsVTypes">
  <Template/>
  <TotalTime>2608</TotalTime>
  <Words>1186</Words>
  <Application>Microsoft Office PowerPoint</Application>
  <PresentationFormat>On-screen Show (4:3)</PresentationFormat>
  <Paragraphs>208</Paragraphs>
  <Slides>37</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Arial</vt:lpstr>
      <vt:lpstr>Calibri</vt:lpstr>
      <vt:lpstr>Century Gothic</vt:lpstr>
      <vt:lpstr>Tahoma</vt:lpstr>
      <vt:lpstr>Wingdings</vt:lpstr>
      <vt:lpstr>Wingdings 3</vt:lpstr>
      <vt:lpstr>Custom Design</vt:lpstr>
      <vt:lpstr>BLS Trendline Content Slide</vt:lpstr>
      <vt:lpstr>Contact Information</vt:lpstr>
      <vt:lpstr>1_Contact Information</vt:lpstr>
      <vt:lpstr>1_Custom Design</vt:lpstr>
      <vt:lpstr>Workforce Information Advisory Council</vt:lpstr>
      <vt:lpstr>Outline</vt:lpstr>
      <vt:lpstr>BLS Budget</vt:lpstr>
      <vt:lpstr>BLS Budget – FY 2017</vt:lpstr>
      <vt:lpstr>BLS Budget – FY 2017</vt:lpstr>
      <vt:lpstr>BLS Budget – FY 2018</vt:lpstr>
      <vt:lpstr>BLS Budget – FY 2018</vt:lpstr>
      <vt:lpstr>BLS Budget – FY 2018</vt:lpstr>
      <vt:lpstr>BLS Budget – FY 2018</vt:lpstr>
      <vt:lpstr>Vision</vt:lpstr>
      <vt:lpstr>Vision</vt:lpstr>
      <vt:lpstr>Vision – prioritizing closing data gaps</vt:lpstr>
      <vt:lpstr>Vision – prioritizing closing data gaps</vt:lpstr>
      <vt:lpstr>Vision – measuring jobs in demand</vt:lpstr>
      <vt:lpstr>Vision – measuring jobs in demand</vt:lpstr>
      <vt:lpstr>Vision – Expanding local detail</vt:lpstr>
      <vt:lpstr>Vision – Expanding local detail</vt:lpstr>
      <vt:lpstr>PowerPoint Presentation</vt:lpstr>
      <vt:lpstr>Vision - Leveraging corporate data</vt:lpstr>
      <vt:lpstr>Vision - Leveraging corporate data</vt:lpstr>
      <vt:lpstr>PowerPoint Presentation</vt:lpstr>
      <vt:lpstr>PowerPoint Presentation</vt:lpstr>
      <vt:lpstr>PowerPoint Presentation</vt:lpstr>
      <vt:lpstr>Vision - Development of new and innovative products</vt:lpstr>
      <vt:lpstr>Joint BLOC – Policy Council Meeting</vt:lpstr>
      <vt:lpstr>Joint BLOC – PC meetings: Cross-program topics</vt:lpstr>
      <vt:lpstr>Cross-program topics </vt:lpstr>
      <vt:lpstr>BLOC projects</vt:lpstr>
      <vt:lpstr>BLOC projects</vt:lpstr>
      <vt:lpstr>Wage records</vt:lpstr>
      <vt:lpstr>BLOC budget subgroup Evelina Loescher, Carrie Mayne, Mark Watson, Mike Horrigan, Tom Shaffer, Charlene Peiffer, Brent Hill </vt:lpstr>
      <vt:lpstr>Strategic Planning: Vision buckets Ken Robertson, Julie Hatch, Evelina Loescher, Carrie Mayne</vt:lpstr>
      <vt:lpstr>Jobs in demand Rebecca Rust</vt:lpstr>
      <vt:lpstr>Communication</vt:lpstr>
      <vt:lpstr>Challenge to the BLOC and PCs</vt:lpstr>
      <vt:lpstr>New communication channels</vt:lpstr>
      <vt:lpstr>PowerPoint Presentation</vt:lpstr>
    </vt:vector>
  </TitlesOfParts>
  <Company>Bureau of Labor Statistics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Liddel, Emily L - BLS</dc:creator>
  <cp:lastModifiedBy>Horrigan, Michael - BLS</cp:lastModifiedBy>
  <cp:revision>195</cp:revision>
  <cp:lastPrinted>2016-07-12T14:35:07Z</cp:lastPrinted>
  <dcterms:created xsi:type="dcterms:W3CDTF">2016-03-14T15:06:24Z</dcterms:created>
  <dcterms:modified xsi:type="dcterms:W3CDTF">2017-06-20T10:12:50Z</dcterms:modified>
</cp:coreProperties>
</file>