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61" r:id="rId2"/>
    <p:sldId id="271" r:id="rId3"/>
    <p:sldId id="367" r:id="rId4"/>
    <p:sldId id="346" r:id="rId5"/>
    <p:sldId id="275" r:id="rId6"/>
    <p:sldId id="362" r:id="rId7"/>
    <p:sldId id="345" r:id="rId8"/>
    <p:sldId id="348" r:id="rId9"/>
    <p:sldId id="349" r:id="rId10"/>
    <p:sldId id="352" r:id="rId11"/>
    <p:sldId id="350" r:id="rId12"/>
    <p:sldId id="363" r:id="rId13"/>
    <p:sldId id="354" r:id="rId14"/>
    <p:sldId id="351" r:id="rId15"/>
    <p:sldId id="355" r:id="rId16"/>
    <p:sldId id="347" r:id="rId17"/>
    <p:sldId id="356" r:id="rId18"/>
    <p:sldId id="358" r:id="rId19"/>
    <p:sldId id="359" r:id="rId20"/>
    <p:sldId id="357" r:id="rId21"/>
    <p:sldId id="360" r:id="rId22"/>
    <p:sldId id="364" r:id="rId23"/>
    <p:sldId id="366" r:id="rId24"/>
    <p:sldId id="368" r:id="rId25"/>
    <p:sldId id="361" r:id="rId26"/>
    <p:sldId id="860" r:id="rId27"/>
    <p:sldId id="308" r:id="rId28"/>
    <p:sldId id="309" r:id="rId29"/>
    <p:sldId id="853" r:id="rId30"/>
    <p:sldId id="310" r:id="rId31"/>
    <p:sldId id="311" r:id="rId32"/>
    <p:sldId id="312" r:id="rId33"/>
    <p:sldId id="854" r:id="rId34"/>
    <p:sldId id="855" r:id="rId35"/>
    <p:sldId id="856" r:id="rId36"/>
    <p:sldId id="313" r:id="rId37"/>
    <p:sldId id="344" r:id="rId38"/>
    <p:sldId id="858" r:id="rId39"/>
    <p:sldId id="316" r:id="rId40"/>
    <p:sldId id="859" r:id="rId41"/>
    <p:sldId id="318" r:id="rId42"/>
    <p:sldId id="319" r:id="rId43"/>
    <p:sldId id="320" r:id="rId44"/>
    <p:sldId id="321" r:id="rId45"/>
    <p:sldId id="322" r:id="rId46"/>
    <p:sldId id="324" r:id="rId47"/>
    <p:sldId id="325" r:id="rId48"/>
    <p:sldId id="326" r:id="rId49"/>
    <p:sldId id="327" r:id="rId50"/>
    <p:sldId id="329" r:id="rId51"/>
    <p:sldId id="330" r:id="rId52"/>
    <p:sldId id="331" r:id="rId53"/>
    <p:sldId id="332" r:id="rId54"/>
    <p:sldId id="333" r:id="rId55"/>
    <p:sldId id="34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76" y="9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4/19/2022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4/19/2022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a:t>
            </a:fld>
            <a:endParaRPr lang="en-US" dirty="0"/>
          </a:p>
        </p:txBody>
      </p:sp>
    </p:spTree>
    <p:extLst>
      <p:ext uri="{BB962C8B-B14F-4D97-AF65-F5344CB8AC3E}">
        <p14:creationId xmlns:p14="http://schemas.microsoft.com/office/powerpoint/2010/main" val="270095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mindful of the 4,000-character limitations when submitting job duties</a:t>
            </a:r>
          </a:p>
        </p:txBody>
      </p:sp>
      <p:sp>
        <p:nvSpPr>
          <p:cNvPr id="4" name="Slide Number Placeholder 3"/>
          <p:cNvSpPr>
            <a:spLocks noGrp="1"/>
          </p:cNvSpPr>
          <p:nvPr>
            <p:ph type="sldNum" sz="quarter" idx="5"/>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285921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special skills in the additional fields-  these are specific fields for requirements that do not need to be repeated in the special skills section.  The center may start to send a RFI to move requirement to specific field</a:t>
            </a:r>
          </a:p>
        </p:txBody>
      </p:sp>
      <p:sp>
        <p:nvSpPr>
          <p:cNvPr id="4" name="Slide Number Placeholder 3"/>
          <p:cNvSpPr>
            <a:spLocks noGrp="1"/>
          </p:cNvSpPr>
          <p:nvPr>
            <p:ph type="sldNum" sz="quarter" idx="5"/>
          </p:nvPr>
        </p:nvSpPr>
        <p:spPr/>
        <p:txBody>
          <a:bodyPr/>
          <a:lstStyle/>
          <a:p>
            <a:fld id="{82869989-EB00-4EE7-BCB5-25BDC5BB29F8}" type="slidenum">
              <a:rPr lang="en-US" smtClean="0"/>
              <a:t>16</a:t>
            </a:fld>
            <a:endParaRPr lang="en-US" dirty="0"/>
          </a:p>
        </p:txBody>
      </p:sp>
    </p:spTree>
    <p:extLst>
      <p:ext uri="{BB962C8B-B14F-4D97-AF65-F5344CB8AC3E}">
        <p14:creationId xmlns:p14="http://schemas.microsoft.com/office/powerpoint/2010/main" val="77541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bullet –both of the requirements stand independent of each other.  Employers should not list see minimum requirements.  For a third set of requirements a new PWD needs to be submitted</a:t>
            </a:r>
          </a:p>
        </p:txBody>
      </p:sp>
      <p:sp>
        <p:nvSpPr>
          <p:cNvPr id="4" name="Slide Number Placeholder 3"/>
          <p:cNvSpPr>
            <a:spLocks noGrp="1"/>
          </p:cNvSpPr>
          <p:nvPr>
            <p:ph type="sldNum" sz="quarter" idx="5"/>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186217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19</a:t>
            </a:fld>
            <a:endParaRPr lang="en-US" dirty="0"/>
          </a:p>
        </p:txBody>
      </p:sp>
    </p:spTree>
    <p:extLst>
      <p:ext uri="{BB962C8B-B14F-4D97-AF65-F5344CB8AC3E}">
        <p14:creationId xmlns:p14="http://schemas.microsoft.com/office/powerpoint/2010/main" val="161475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22</a:t>
            </a:fld>
            <a:endParaRPr lang="en-US" dirty="0"/>
          </a:p>
        </p:txBody>
      </p:sp>
    </p:spTree>
    <p:extLst>
      <p:ext uri="{BB962C8B-B14F-4D97-AF65-F5344CB8AC3E}">
        <p14:creationId xmlns:p14="http://schemas.microsoft.com/office/powerpoint/2010/main" val="2269480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for correct vs. incorrect information</a:t>
            </a:r>
          </a:p>
        </p:txBody>
      </p:sp>
      <p:sp>
        <p:nvSpPr>
          <p:cNvPr id="4" name="Slide Number Placeholder 3"/>
          <p:cNvSpPr>
            <a:spLocks noGrp="1"/>
          </p:cNvSpPr>
          <p:nvPr>
            <p:ph type="sldNum" sz="quarter" idx="5"/>
          </p:nvPr>
        </p:nvSpPr>
        <p:spPr/>
        <p:txBody>
          <a:bodyPr/>
          <a:lstStyle/>
          <a:p>
            <a:fld id="{82869989-EB00-4EE7-BCB5-25BDC5BB29F8}" type="slidenum">
              <a:rPr lang="en-US" smtClean="0"/>
              <a:t>23</a:t>
            </a:fld>
            <a:endParaRPr lang="en-US" dirty="0"/>
          </a:p>
        </p:txBody>
      </p:sp>
    </p:spTree>
    <p:extLst>
      <p:ext uri="{BB962C8B-B14F-4D97-AF65-F5344CB8AC3E}">
        <p14:creationId xmlns:p14="http://schemas.microsoft.com/office/powerpoint/2010/main" val="254841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for correct vs. </a:t>
            </a:r>
            <a:r>
              <a:rPr lang="en-US"/>
              <a:t>incorrect information</a:t>
            </a:r>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24</a:t>
            </a:fld>
            <a:endParaRPr lang="en-US" dirty="0"/>
          </a:p>
        </p:txBody>
      </p:sp>
    </p:spTree>
    <p:extLst>
      <p:ext uri="{BB962C8B-B14F-4D97-AF65-F5344CB8AC3E}">
        <p14:creationId xmlns:p14="http://schemas.microsoft.com/office/powerpoint/2010/main" val="92958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25</a:t>
            </a:fld>
            <a:endParaRPr lang="en-US" dirty="0"/>
          </a:p>
        </p:txBody>
      </p:sp>
    </p:spTree>
    <p:extLst>
      <p:ext uri="{BB962C8B-B14F-4D97-AF65-F5344CB8AC3E}">
        <p14:creationId xmlns:p14="http://schemas.microsoft.com/office/powerpoint/2010/main" val="210747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26</a:t>
            </a:fld>
            <a:endParaRPr lang="en-US" dirty="0"/>
          </a:p>
        </p:txBody>
      </p:sp>
    </p:spTree>
    <p:extLst>
      <p:ext uri="{BB962C8B-B14F-4D97-AF65-F5344CB8AC3E}">
        <p14:creationId xmlns:p14="http://schemas.microsoft.com/office/powerpoint/2010/main" val="107824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27</a:t>
            </a:fld>
            <a:endParaRPr lang="en-US" dirty="0"/>
          </a:p>
        </p:txBody>
      </p:sp>
    </p:spTree>
    <p:extLst>
      <p:ext uri="{BB962C8B-B14F-4D97-AF65-F5344CB8AC3E}">
        <p14:creationId xmlns:p14="http://schemas.microsoft.com/office/powerpoint/2010/main" val="351437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03166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31</a:t>
            </a:fld>
            <a:endParaRPr lang="en-US" dirty="0"/>
          </a:p>
        </p:txBody>
      </p:sp>
    </p:spTree>
    <p:extLst>
      <p:ext uri="{BB962C8B-B14F-4D97-AF65-F5344CB8AC3E}">
        <p14:creationId xmlns:p14="http://schemas.microsoft.com/office/powerpoint/2010/main" val="421444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32</a:t>
            </a:fld>
            <a:endParaRPr lang="en-US" dirty="0"/>
          </a:p>
        </p:txBody>
      </p:sp>
    </p:spTree>
    <p:extLst>
      <p:ext uri="{BB962C8B-B14F-4D97-AF65-F5344CB8AC3E}">
        <p14:creationId xmlns:p14="http://schemas.microsoft.com/office/powerpoint/2010/main" val="427965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40</a:t>
            </a:fld>
            <a:endParaRPr lang="en-US" dirty="0"/>
          </a:p>
        </p:txBody>
      </p:sp>
    </p:spTree>
    <p:extLst>
      <p:ext uri="{BB962C8B-B14F-4D97-AF65-F5344CB8AC3E}">
        <p14:creationId xmlns:p14="http://schemas.microsoft.com/office/powerpoint/2010/main" val="70603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55</a:t>
            </a:fld>
            <a:endParaRPr lang="en-US" dirty="0"/>
          </a:p>
        </p:txBody>
      </p:sp>
    </p:spTree>
    <p:extLst>
      <p:ext uri="{BB962C8B-B14F-4D97-AF65-F5344CB8AC3E}">
        <p14:creationId xmlns:p14="http://schemas.microsoft.com/office/powerpoint/2010/main" val="45224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327962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appropriate information to be entered</a:t>
            </a:r>
          </a:p>
        </p:txBody>
      </p:sp>
      <p:sp>
        <p:nvSpPr>
          <p:cNvPr id="4" name="Slide Number Placeholder 3"/>
          <p:cNvSpPr>
            <a:spLocks noGrp="1"/>
          </p:cNvSpPr>
          <p:nvPr>
            <p:ph type="sldNum" sz="quarter" idx="5"/>
          </p:nvPr>
        </p:nvSpPr>
        <p:spPr/>
        <p:txBody>
          <a:bodyPr/>
          <a:lstStyle/>
          <a:p>
            <a:fld id="{82869989-EB00-4EE7-BCB5-25BDC5BB29F8}" type="slidenum">
              <a:rPr lang="en-US" smtClean="0"/>
              <a:t>4</a:t>
            </a:fld>
            <a:endParaRPr lang="en-US" dirty="0"/>
          </a:p>
        </p:txBody>
      </p:sp>
    </p:spTree>
    <p:extLst>
      <p:ext uri="{BB962C8B-B14F-4D97-AF65-F5344CB8AC3E}">
        <p14:creationId xmlns:p14="http://schemas.microsoft.com/office/powerpoint/2010/main" val="336142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5</a:t>
            </a:fld>
            <a:endParaRPr lang="en-US" dirty="0"/>
          </a:p>
        </p:txBody>
      </p:sp>
    </p:spTree>
    <p:extLst>
      <p:ext uri="{BB962C8B-B14F-4D97-AF65-F5344CB8AC3E}">
        <p14:creationId xmlns:p14="http://schemas.microsoft.com/office/powerpoint/2010/main" val="232522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H-2b tasks</a:t>
            </a:r>
          </a:p>
        </p:txBody>
      </p:sp>
      <p:sp>
        <p:nvSpPr>
          <p:cNvPr id="4" name="Slide Number Placeholder 3"/>
          <p:cNvSpPr>
            <a:spLocks noGrp="1"/>
          </p:cNvSpPr>
          <p:nvPr>
            <p:ph type="sldNum" sz="quarter" idx="5"/>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342611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RFI response should match information and if not, the case will be returned</a:t>
            </a:r>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50445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that up to ten occupations may be added</a:t>
            </a:r>
          </a:p>
        </p:txBody>
      </p:sp>
      <p:sp>
        <p:nvSpPr>
          <p:cNvPr id="4" name="Slide Number Placeholder 3"/>
          <p:cNvSpPr>
            <a:spLocks noGrp="1"/>
          </p:cNvSpPr>
          <p:nvPr>
            <p:ph type="sldNum" sz="quarter" idx="5"/>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233760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ANPC validity date example</a:t>
            </a:r>
          </a:p>
        </p:txBody>
      </p:sp>
      <p:sp>
        <p:nvSpPr>
          <p:cNvPr id="4" name="Slide Number Placeholder 3"/>
          <p:cNvSpPr>
            <a:spLocks noGrp="1"/>
          </p:cNvSpPr>
          <p:nvPr>
            <p:ph type="sldNum" sz="quarter" idx="5"/>
          </p:nvPr>
        </p:nvSpPr>
        <p:spPr/>
        <p:txBody>
          <a:bodyPr/>
          <a:lstStyle/>
          <a:p>
            <a:fld id="{82869989-EB00-4EE7-BCB5-25BDC5BB29F8}" type="slidenum">
              <a:rPr lang="en-US" smtClean="0"/>
              <a:t>12</a:t>
            </a:fld>
            <a:endParaRPr lang="en-US" dirty="0"/>
          </a:p>
        </p:txBody>
      </p:sp>
    </p:spTree>
    <p:extLst>
      <p:ext uri="{BB962C8B-B14F-4D97-AF65-F5344CB8AC3E}">
        <p14:creationId xmlns:p14="http://schemas.microsoft.com/office/powerpoint/2010/main" val="2423683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63" name="Picture 6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729" y="60385"/>
            <a:ext cx="741872" cy="741872"/>
          </a:xfrm>
          <a:prstGeom prst="rect">
            <a:avLst/>
          </a:prstGeom>
        </p:spPr>
      </p:pic>
      <p:sp>
        <p:nvSpPr>
          <p:cNvPr id="65" name="TextBox 64"/>
          <p:cNvSpPr txBox="1"/>
          <p:nvPr userDrawn="1"/>
        </p:nvSpPr>
        <p:spPr>
          <a:xfrm>
            <a:off x="1286773" y="200756"/>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295400" y="1828801"/>
            <a:ext cx="9601200" cy="3962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A2E08566-510C-4099-969F-3A01566A5486}"/>
              </a:ext>
            </a:extLst>
          </p:cNvPr>
          <p:cNvSpPr>
            <a:spLocks noGrp="1"/>
          </p:cNvSpPr>
          <p:nvPr>
            <p:ph type="dt" sz="half" idx="10"/>
          </p:nvPr>
        </p:nvSpPr>
        <p:spPr/>
        <p:txBody>
          <a:bodyPr/>
          <a:lstStyle/>
          <a:p>
            <a:fld id="{576C916B-AD26-4F1A-AC86-9C87BD7FC265}" type="datetime1">
              <a:rPr lang="en-US" smtClean="0"/>
              <a:t>4/19/2022</a:t>
            </a:fld>
            <a:endParaRPr lang="en-US" dirty="0"/>
          </a:p>
        </p:txBody>
      </p:sp>
      <p:sp>
        <p:nvSpPr>
          <p:cNvPr id="11" name="Footer Placeholder 10">
            <a:extLst>
              <a:ext uri="{FF2B5EF4-FFF2-40B4-BE49-F238E27FC236}">
                <a16:creationId xmlns:a16="http://schemas.microsoft.com/office/drawing/2014/main" id="{361D848D-F2CD-4C19-BE97-5039072309D6}"/>
              </a:ext>
            </a:extLst>
          </p:cNvPr>
          <p:cNvSpPr>
            <a:spLocks noGrp="1"/>
          </p:cNvSpPr>
          <p:nvPr>
            <p:ph type="ftr" sz="quarter" idx="11"/>
          </p:nvPr>
        </p:nvSpPr>
        <p:spPr/>
        <p:txBody>
          <a:bodyPr/>
          <a:lstStyle/>
          <a:p>
            <a:r>
              <a:rPr lang="en-US"/>
              <a:t>For Government Training Use Only</a:t>
            </a:r>
            <a:endParaRPr lang="en-US" dirty="0"/>
          </a:p>
        </p:txBody>
      </p:sp>
      <p:sp>
        <p:nvSpPr>
          <p:cNvPr id="12" name="Slide Number Placeholder 11">
            <a:extLst>
              <a:ext uri="{FF2B5EF4-FFF2-40B4-BE49-F238E27FC236}">
                <a16:creationId xmlns:a16="http://schemas.microsoft.com/office/drawing/2014/main" id="{D9EDD2CC-FB2E-467B-98C0-8657456034F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1104181"/>
            <a:ext cx="1687286" cy="468701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9" y="1104181"/>
            <a:ext cx="7587344" cy="468701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For Government Training Use Only</a:t>
            </a:r>
          </a:p>
        </p:txBody>
      </p:sp>
      <p:sp>
        <p:nvSpPr>
          <p:cNvPr id="4" name="Date Placeholder 3"/>
          <p:cNvSpPr>
            <a:spLocks noGrp="1"/>
          </p:cNvSpPr>
          <p:nvPr>
            <p:ph type="dt" sz="half" idx="10"/>
          </p:nvPr>
        </p:nvSpPr>
        <p:spPr/>
        <p:txBody>
          <a:bodyPr/>
          <a:lstStyle/>
          <a:p>
            <a:fld id="{F276A840-FCD1-48C2-8E1A-EF28B90CBEF7}" type="datetime1">
              <a:rPr lang="en-US" smtClean="0"/>
              <a:t>4/19/2022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For Government Training Use Only</a:t>
            </a:r>
          </a:p>
        </p:txBody>
      </p:sp>
      <p:sp>
        <p:nvSpPr>
          <p:cNvPr id="4" name="Date Placeholder 3"/>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r>
              <a:rPr lang="en-US" dirty="0"/>
              <a:t>For Government Training Use Only</a:t>
            </a:r>
          </a:p>
        </p:txBody>
      </p:sp>
      <p:sp>
        <p:nvSpPr>
          <p:cNvPr id="5" name="Date Placeholder 4"/>
          <p:cNvSpPr>
            <a:spLocks noGrp="1"/>
          </p:cNvSpPr>
          <p:nvPr>
            <p:ph type="dt" sz="half" idx="10"/>
          </p:nvPr>
        </p:nvSpPr>
        <p:spPr/>
        <p:txBody>
          <a:bodyPr/>
          <a:lstStyle/>
          <a:p>
            <a:fld id="{763BB033-B4B1-461A-81E5-C4EABE54C089}" type="datetime1">
              <a:rPr lang="en-US" smtClean="0"/>
              <a:t>4/19/2022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For Government Training Use Only</a:t>
            </a:r>
          </a:p>
        </p:txBody>
      </p:sp>
      <p:sp>
        <p:nvSpPr>
          <p:cNvPr id="7" name="Date Placeholder 6"/>
          <p:cNvSpPr>
            <a:spLocks noGrp="1"/>
          </p:cNvSpPr>
          <p:nvPr>
            <p:ph type="dt" sz="half" idx="10"/>
          </p:nvPr>
        </p:nvSpPr>
        <p:spPr/>
        <p:txBody>
          <a:bodyPr/>
          <a:lstStyle/>
          <a:p>
            <a:fld id="{B21ECC60-1F0E-4421-AEDC-A39BB32A22B7}" type="datetime1">
              <a:rPr lang="en-US" smtClean="0"/>
              <a:t>4/19/2022</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For Government Training Use Only</a:t>
            </a:r>
          </a:p>
        </p:txBody>
      </p:sp>
      <p:sp>
        <p:nvSpPr>
          <p:cNvPr id="3" name="Date Placeholder 2"/>
          <p:cNvSpPr>
            <a:spLocks noGrp="1"/>
          </p:cNvSpPr>
          <p:nvPr>
            <p:ph type="dt" sz="half" idx="10"/>
          </p:nvPr>
        </p:nvSpPr>
        <p:spPr/>
        <p:txBody>
          <a:bodyPr/>
          <a:lstStyle/>
          <a:p>
            <a:fld id="{D6A07E44-035C-4E28-BEDF-D279D8113355}" type="datetime1">
              <a:rPr lang="en-US" smtClean="0"/>
              <a:t>4/19/2022</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For Government Training Use Only</a:t>
            </a:r>
          </a:p>
        </p:txBody>
      </p:sp>
      <p:sp>
        <p:nvSpPr>
          <p:cNvPr id="212" name="Date Placeholder 211"/>
          <p:cNvSpPr>
            <a:spLocks noGrp="1"/>
          </p:cNvSpPr>
          <p:nvPr>
            <p:ph type="dt" sz="half" idx="10"/>
          </p:nvPr>
        </p:nvSpPr>
        <p:spPr/>
        <p:txBody>
          <a:bodyPr/>
          <a:lstStyle/>
          <a:p>
            <a:fld id="{001D4DF3-ACCC-45D2-94CD-91252C8B38AF}" type="datetime1">
              <a:rPr lang="en-US" smtClean="0"/>
              <a:t>4/19/2022</a:t>
            </a:fld>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For Government Training Use Only</a:t>
            </a:r>
          </a:p>
        </p:txBody>
      </p:sp>
      <p:sp>
        <p:nvSpPr>
          <p:cNvPr id="5" name="Date Placeholder 4"/>
          <p:cNvSpPr>
            <a:spLocks noGrp="1"/>
          </p:cNvSpPr>
          <p:nvPr>
            <p:ph type="dt" sz="half" idx="10"/>
          </p:nvPr>
        </p:nvSpPr>
        <p:spPr/>
        <p:txBody>
          <a:bodyPr/>
          <a:lstStyle>
            <a:lvl1pPr>
              <a:defRPr>
                <a:solidFill>
                  <a:schemeClr val="bg1"/>
                </a:solidFill>
              </a:defRPr>
            </a:lvl1pPr>
          </a:lstStyle>
          <a:p>
            <a:fld id="{20FC4B1D-EFE8-4D20-A19B-33FAF76FE12B}" type="datetime1">
              <a:rPr lang="en-US" smtClean="0"/>
              <a:t>4/19/2022</a:t>
            </a:fld>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pic>
        <p:nvPicPr>
          <p:cNvPr id="65" name="Picture 64"/>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6" name="Picture 15">
            <a:extLst>
              <a:ext uri="{FF2B5EF4-FFF2-40B4-BE49-F238E27FC236}">
                <a16:creationId xmlns:a16="http://schemas.microsoft.com/office/drawing/2014/main" id="{A8356AD3-4FFB-654F-A019-CC33118081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2" name="Title Placeholder 1"/>
          <p:cNvSpPr>
            <a:spLocks noGrp="1"/>
          </p:cNvSpPr>
          <p:nvPr>
            <p:ph type="title"/>
          </p:nvPr>
        </p:nvSpPr>
        <p:spPr>
          <a:xfrm>
            <a:off x="1295400" y="909343"/>
            <a:ext cx="9601200" cy="73689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3909" y="62658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dirty="0"/>
              <a:t>For Government Training Use Only</a:t>
            </a:r>
          </a:p>
        </p:txBody>
      </p:sp>
      <p:sp>
        <p:nvSpPr>
          <p:cNvPr id="4" name="Date Placeholder 3"/>
          <p:cNvSpPr>
            <a:spLocks noGrp="1"/>
          </p:cNvSpPr>
          <p:nvPr>
            <p:ph type="dt" sz="half" idx="2"/>
          </p:nvPr>
        </p:nvSpPr>
        <p:spPr>
          <a:xfrm>
            <a:off x="10616454" y="62658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fld id="{576C916B-AD26-4F1A-AC86-9C87BD7FC265}" type="datetime1">
              <a:rPr lang="en-US" smtClean="0"/>
              <a:t>4/19/2022</a:t>
            </a:fld>
            <a:endParaRPr lang="en-US" dirty="0"/>
          </a:p>
        </p:txBody>
      </p:sp>
      <p:sp>
        <p:nvSpPr>
          <p:cNvPr id="6" name="Slide Number Placeholder 5"/>
          <p:cNvSpPr>
            <a:spLocks noGrp="1"/>
          </p:cNvSpPr>
          <p:nvPr>
            <p:ph type="sldNum" sz="quarter" idx="4"/>
          </p:nvPr>
        </p:nvSpPr>
        <p:spPr>
          <a:xfrm>
            <a:off x="617160" y="62658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dirty="0"/>
          </a:p>
        </p:txBody>
      </p:sp>
      <p:pic>
        <p:nvPicPr>
          <p:cNvPr id="64" name="Picture 6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4729" y="60385"/>
            <a:ext cx="741872" cy="741872"/>
          </a:xfrm>
          <a:prstGeom prst="rect">
            <a:avLst/>
          </a:prstGeom>
        </p:spPr>
      </p:pic>
      <p:sp>
        <p:nvSpPr>
          <p:cNvPr id="13" name="TextBox 12"/>
          <p:cNvSpPr txBox="1"/>
          <p:nvPr userDrawn="1"/>
        </p:nvSpPr>
        <p:spPr>
          <a:xfrm>
            <a:off x="1286773" y="200756"/>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
        <p:nvSpPr>
          <p:cNvPr id="15" name="TextBox 14">
            <a:extLst>
              <a:ext uri="{FF2B5EF4-FFF2-40B4-BE49-F238E27FC236}">
                <a16:creationId xmlns:a16="http://schemas.microsoft.com/office/drawing/2014/main" id="{906F27A7-1813-4B4D-A537-3CF5333CB5FC}"/>
              </a:ext>
            </a:extLst>
          </p:cNvPr>
          <p:cNvSpPr txBox="1"/>
          <p:nvPr userDrawn="1"/>
        </p:nvSpPr>
        <p:spPr>
          <a:xfrm>
            <a:off x="1295400" y="211012"/>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p:hf hd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bls.gov/oes/current/msa_def.htm#A" TargetMode="External"/><Relationship Id="rId2" Type="http://schemas.openxmlformats.org/officeDocument/2006/relationships/hyperlink" Target="https://www.whitehouse.gov/wp-content/uploads/2020/03/Bulletin-20-0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bls.gov/oes/current/msa_def.htm#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4" y="1909346"/>
            <a:ext cx="9604310" cy="3383280"/>
          </a:xfrm>
        </p:spPr>
        <p:txBody>
          <a:bodyPr>
            <a:noAutofit/>
          </a:bodyPr>
          <a:lstStyle/>
          <a:p>
            <a:pPr algn="ctr"/>
            <a:r>
              <a:rPr lang="en-US" sz="7200" dirty="0"/>
              <a:t>PERM/LCA Prevailing Wage and Surveys: </a:t>
            </a:r>
            <a:r>
              <a:rPr lang="en-US" sz="6600" dirty="0"/>
              <a:t>Concepts and Filing Tips</a:t>
            </a:r>
            <a:endParaRPr lang="en-US" sz="7200" dirty="0"/>
          </a:p>
        </p:txBody>
      </p:sp>
      <p:sp>
        <p:nvSpPr>
          <p:cNvPr id="3" name="Subtitle 2"/>
          <p:cNvSpPr>
            <a:spLocks noGrp="1"/>
          </p:cNvSpPr>
          <p:nvPr>
            <p:ph type="subTitle" idx="1"/>
          </p:nvPr>
        </p:nvSpPr>
        <p:spPr>
          <a:xfrm>
            <a:off x="1293845" y="5432563"/>
            <a:ext cx="4802155" cy="989751"/>
          </a:xfrm>
        </p:spPr>
        <p:txBody>
          <a:bodyPr>
            <a:noAutofit/>
          </a:bodyPr>
          <a:lstStyle/>
          <a:p>
            <a:pPr>
              <a:tabLst>
                <a:tab pos="9315450" algn="l"/>
              </a:tabLst>
            </a:pPr>
            <a:r>
              <a:rPr lang="en-US" dirty="0"/>
              <a:t>National Prevailing Wage Center</a:t>
            </a:r>
          </a:p>
          <a:p>
            <a:pPr>
              <a:tabLst>
                <a:tab pos="9315450" algn="l"/>
              </a:tabLst>
            </a:pPr>
            <a:r>
              <a:rPr lang="en-US" dirty="0"/>
              <a:t>Office of Foreign Labor Certification</a:t>
            </a:r>
          </a:p>
          <a:p>
            <a:r>
              <a:rPr lang="en-US" dirty="0"/>
              <a:t>Employment and Training Administration</a:t>
            </a:r>
          </a:p>
        </p:txBody>
      </p:sp>
      <p:sp>
        <p:nvSpPr>
          <p:cNvPr id="4" name="Subtitle 2">
            <a:extLst>
              <a:ext uri="{FF2B5EF4-FFF2-40B4-BE49-F238E27FC236}">
                <a16:creationId xmlns:a16="http://schemas.microsoft.com/office/drawing/2014/main" id="{65274C97-DFD3-4C96-8FE7-68ED1319610F}"/>
              </a:ext>
            </a:extLst>
          </p:cNvPr>
          <p:cNvSpPr txBox="1">
            <a:spLocks/>
          </p:cNvSpPr>
          <p:nvPr/>
        </p:nvSpPr>
        <p:spPr>
          <a:xfrm>
            <a:off x="6095999" y="5432562"/>
            <a:ext cx="4802155" cy="9897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accent1">
                  <a:lumMod val="75000"/>
                </a:schemeClr>
              </a:buClr>
              <a:buSzPct val="100000"/>
              <a:buFont typeface="Arial" pitchFamily="34" charset="0"/>
              <a:buNone/>
              <a:defRPr sz="2000" b="0" kern="1200">
                <a:solidFill>
                  <a:schemeClr val="accent1">
                    <a:lumMod val="75000"/>
                  </a:schemeClr>
                </a:solidFill>
                <a:latin typeface="+mn-lt"/>
                <a:ea typeface="+mn-ea"/>
                <a:cs typeface="+mn-cs"/>
              </a:defRPr>
            </a:lvl1pPr>
            <a:lvl2pPr marL="457200" indent="0" algn="ctr" defTabSz="914400" rtl="0" eaLnBrk="1" latinLnBrk="0" hangingPunct="1">
              <a:lnSpc>
                <a:spcPct val="90000"/>
              </a:lnSpc>
              <a:spcBef>
                <a:spcPts val="1200"/>
              </a:spcBef>
              <a:buClr>
                <a:schemeClr val="accent1">
                  <a:lumMod val="75000"/>
                </a:schemeClr>
              </a:buClr>
              <a:buSzPct val="10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lumMod val="75000"/>
                </a:schemeClr>
              </a:buClr>
              <a:buSzPct val="10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lumMod val="75000"/>
                </a:schemeClr>
              </a:buClr>
              <a:buSzPct val="10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9pPr>
          </a:lstStyle>
          <a:p>
            <a:pPr algn="r">
              <a:tabLst>
                <a:tab pos="9315450" algn="l"/>
              </a:tabLst>
            </a:pPr>
            <a:r>
              <a:rPr lang="en-US" dirty="0"/>
              <a:t>April 19, 2022</a:t>
            </a:r>
          </a:p>
        </p:txBody>
      </p:sp>
    </p:spTree>
    <p:extLst>
      <p:ext uri="{BB962C8B-B14F-4D97-AF65-F5344CB8AC3E}">
        <p14:creationId xmlns:p14="http://schemas.microsoft.com/office/powerpoint/2010/main" val="10690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Filing Tips </a:t>
            </a:r>
            <a:br>
              <a:rPr lang="en-US" dirty="0"/>
            </a:br>
            <a:r>
              <a:rPr lang="en-US" sz="1800" i="1" dirty="0"/>
              <a:t>Conflict of experience</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92500"/>
          </a:bodyPr>
          <a:lstStyle/>
          <a:p>
            <a:pPr>
              <a:lnSpc>
                <a:spcPct val="120000"/>
              </a:lnSpc>
              <a:spcBef>
                <a:spcPts val="0"/>
              </a:spcBef>
            </a:pPr>
            <a:r>
              <a:rPr lang="en-US" sz="1900" dirty="0"/>
              <a:t>The Form ETA-9141 may not contain conflicting experience requirements. The experience requirements listed in Section F.b.4 or F.c.4 (minimum and alternative experience requirements) of the form refers to </a:t>
            </a:r>
            <a:r>
              <a:rPr lang="en-US" sz="1900" u="sng" dirty="0"/>
              <a:t>any</a:t>
            </a:r>
            <a:r>
              <a:rPr lang="en-US" sz="1900" dirty="0"/>
              <a:t> experience required for the job opportunity</a:t>
            </a:r>
          </a:p>
          <a:p>
            <a:pPr>
              <a:lnSpc>
                <a:spcPct val="120000"/>
              </a:lnSpc>
              <a:spcBef>
                <a:spcPts val="0"/>
              </a:spcBef>
            </a:pPr>
            <a:endParaRPr lang="en-US" sz="1900" dirty="0"/>
          </a:p>
          <a:p>
            <a:pPr>
              <a:lnSpc>
                <a:spcPct val="120000"/>
              </a:lnSpc>
              <a:spcBef>
                <a:spcPts val="0"/>
              </a:spcBef>
            </a:pPr>
            <a:r>
              <a:rPr lang="en-US" sz="1900" dirty="0"/>
              <a:t>Therefore, if the employer selects “no” experience is required in Section F.b.4 or F.c.4, but Section F.b.5 or F.c.5 (special requirements) includes experience, this would be a conflict.  An RFI will be sent to the employer to clarify the experience requirements</a:t>
            </a:r>
          </a:p>
          <a:p>
            <a:pPr>
              <a:lnSpc>
                <a:spcPct val="120000"/>
              </a:lnSpc>
              <a:spcBef>
                <a:spcPts val="0"/>
              </a:spcBef>
            </a:pPr>
            <a:endParaRPr lang="en-US" sz="1900" dirty="0"/>
          </a:p>
          <a:p>
            <a:pPr>
              <a:lnSpc>
                <a:spcPct val="120000"/>
              </a:lnSpc>
              <a:spcBef>
                <a:spcPts val="0"/>
              </a:spcBef>
            </a:pPr>
            <a:r>
              <a:rPr lang="en-US" sz="1900" dirty="0"/>
              <a:t>The employer’s RFI response should confirm the experience indicated on the Form ETA-9141.  If the employer fails to provide the information, the application will be returned unprocessed</a:t>
            </a:r>
          </a:p>
          <a:p>
            <a:pPr>
              <a:lnSpc>
                <a:spcPct val="120000"/>
              </a:lnSpc>
              <a:spcBef>
                <a:spcPts val="0"/>
              </a:spcBef>
            </a:pPr>
            <a:endParaRPr lang="en-US" altLang="en-US" sz="2200" dirty="0">
              <a:cs typeface="Calibri" panose="020F0502020204030204" pitchFamily="34" charset="0"/>
            </a:endParaRPr>
          </a:p>
          <a:p>
            <a:pPr marL="457200" lvl="1" indent="0">
              <a:spcBef>
                <a:spcPct val="0"/>
              </a:spcBef>
              <a:buClrTx/>
              <a:buFontTx/>
              <a:buNone/>
              <a:defRPr/>
            </a:pPr>
            <a:endParaRPr lang="en-US" altLang="en-US" sz="2200" dirty="0">
              <a:cs typeface="Calibri" panose="020F0502020204030204" pitchFamily="34" charset="0"/>
            </a:endParaRPr>
          </a:p>
          <a:p>
            <a:pPr lvl="1">
              <a:lnSpc>
                <a:spcPct val="120000"/>
              </a:lnSpc>
              <a:spcBef>
                <a:spcPts val="0"/>
              </a:spcBef>
            </a:pPr>
            <a:endParaRPr lang="en-US" altLang="en-US" sz="2200" dirty="0">
              <a:cs typeface="Calibri" panose="020F0502020204030204" pitchFamily="34" charset="0"/>
            </a:endParaRPr>
          </a:p>
          <a:p>
            <a:pPr lvl="1">
              <a:lnSpc>
                <a:spcPct val="120000"/>
              </a:lnSpc>
              <a:spcBef>
                <a:spcPts val="0"/>
              </a:spcBef>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10</a:t>
            </a:fld>
            <a:endParaRPr lang="en-US" dirty="0"/>
          </a:p>
        </p:txBody>
      </p:sp>
    </p:spTree>
    <p:extLst>
      <p:ext uri="{BB962C8B-B14F-4D97-AF65-F5344CB8AC3E}">
        <p14:creationId xmlns:p14="http://schemas.microsoft.com/office/powerpoint/2010/main" val="11721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Filing Tips </a:t>
            </a:r>
            <a:br>
              <a:rPr lang="en-US" dirty="0"/>
            </a:br>
            <a:r>
              <a:rPr lang="en-US" sz="1800" i="1" dirty="0"/>
              <a:t>Supervised occupations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a:xfrm>
            <a:off x="1295400" y="1981200"/>
            <a:ext cx="9601200" cy="4163121"/>
          </a:xfrm>
        </p:spPr>
        <p:txBody>
          <a:bodyPr>
            <a:normAutofit/>
          </a:bodyPr>
          <a:lstStyle/>
          <a:p>
            <a:pPr>
              <a:lnSpc>
                <a:spcPct val="120000"/>
              </a:lnSpc>
              <a:spcBef>
                <a:spcPts val="0"/>
              </a:spcBef>
            </a:pPr>
            <a:r>
              <a:rPr lang="en-US" altLang="en-US" sz="1600" dirty="0"/>
              <a:t>When submitting applications that include supervisory tasks it is important to provide the occupations that are being supervised.</a:t>
            </a:r>
            <a:r>
              <a:rPr lang="en-US" altLang="en-US" sz="1600" dirty="0">
                <a:cs typeface="Calibri" panose="020F0502020204030204" pitchFamily="34" charset="0"/>
              </a:rPr>
              <a:t>  Employers are now able to select up to ten O*NET occupations from the drop-down menu in FLAG in Item F.a.3.a on the Form ETA-9141 (see illustration below).  This information will allow </a:t>
            </a:r>
            <a:r>
              <a:rPr lang="en-US" altLang="en-US" sz="1600" dirty="0"/>
              <a:t>NPWC to ensure that the assigned wages are reflective of the supervisory tasks as well</a:t>
            </a:r>
          </a:p>
          <a:p>
            <a:pPr marL="0" indent="0">
              <a:lnSpc>
                <a:spcPct val="120000"/>
              </a:lnSpc>
              <a:spcBef>
                <a:spcPts val="0"/>
              </a:spcBef>
              <a:buNone/>
            </a:pPr>
            <a:endParaRPr lang="en-US" sz="1900" dirty="0"/>
          </a:p>
          <a:p>
            <a:pPr>
              <a:lnSpc>
                <a:spcPct val="120000"/>
              </a:lnSpc>
              <a:spcBef>
                <a:spcPts val="0"/>
              </a:spcBef>
            </a:pPr>
            <a:endParaRPr lang="en-US" altLang="en-US" sz="2200" dirty="0">
              <a:cs typeface="Calibri" panose="020F0502020204030204" pitchFamily="34" charset="0"/>
            </a:endParaRPr>
          </a:p>
          <a:p>
            <a:pPr marL="457200" lvl="1" indent="0">
              <a:spcBef>
                <a:spcPct val="0"/>
              </a:spcBef>
              <a:buClrTx/>
              <a:buFontTx/>
              <a:buNone/>
              <a:defRPr/>
            </a:pPr>
            <a:endParaRPr lang="en-US" altLang="en-US" sz="2200" dirty="0">
              <a:cs typeface="Calibri" panose="020F0502020204030204" pitchFamily="34" charset="0"/>
            </a:endParaRPr>
          </a:p>
          <a:p>
            <a:pPr lvl="1">
              <a:lnSpc>
                <a:spcPct val="120000"/>
              </a:lnSpc>
              <a:spcBef>
                <a:spcPts val="0"/>
              </a:spcBef>
            </a:pPr>
            <a:endParaRPr lang="en-US" altLang="en-US" sz="2200" dirty="0">
              <a:cs typeface="Calibri" panose="020F0502020204030204" pitchFamily="34" charset="0"/>
            </a:endParaRPr>
          </a:p>
          <a:p>
            <a:pPr lvl="1">
              <a:lnSpc>
                <a:spcPct val="120000"/>
              </a:lnSpc>
              <a:spcBef>
                <a:spcPts val="0"/>
              </a:spcBef>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11</a:t>
            </a:fld>
            <a:endParaRPr lang="en-US" dirty="0"/>
          </a:p>
        </p:txBody>
      </p:sp>
      <p:pic>
        <p:nvPicPr>
          <p:cNvPr id="8" name="Picture 7">
            <a:extLst>
              <a:ext uri="{FF2B5EF4-FFF2-40B4-BE49-F238E27FC236}">
                <a16:creationId xmlns:a16="http://schemas.microsoft.com/office/drawing/2014/main" id="{194676F0-E6D6-431D-A3D8-85620005721D}"/>
              </a:ext>
            </a:extLst>
          </p:cNvPr>
          <p:cNvPicPr>
            <a:picLocks noChangeAspect="1"/>
          </p:cNvPicPr>
          <p:nvPr/>
        </p:nvPicPr>
        <p:blipFill>
          <a:blip r:embed="rId3"/>
          <a:stretch>
            <a:fillRect/>
          </a:stretch>
        </p:blipFill>
        <p:spPr>
          <a:xfrm>
            <a:off x="2784978" y="3568389"/>
            <a:ext cx="5511529" cy="2575932"/>
          </a:xfrm>
          <a:prstGeom prst="rect">
            <a:avLst/>
          </a:prstGeom>
        </p:spPr>
      </p:pic>
    </p:spTree>
    <p:extLst>
      <p:ext uri="{BB962C8B-B14F-4D97-AF65-F5344CB8AC3E}">
        <p14:creationId xmlns:p14="http://schemas.microsoft.com/office/powerpoint/2010/main" val="46061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8E0C-9A3B-4898-9F4F-DDB2F7895727}"/>
              </a:ext>
            </a:extLst>
          </p:cNvPr>
          <p:cNvSpPr>
            <a:spLocks noGrp="1"/>
          </p:cNvSpPr>
          <p:nvPr>
            <p:ph type="title"/>
          </p:nvPr>
        </p:nvSpPr>
        <p:spPr/>
        <p:txBody>
          <a:bodyPr>
            <a:normAutofit fontScale="90000"/>
          </a:bodyPr>
          <a:lstStyle/>
          <a:p>
            <a:r>
              <a:rPr lang="en-US" dirty="0"/>
              <a:t>PERM Labor Certification General Reminders</a:t>
            </a:r>
            <a:br>
              <a:rPr lang="en-US" dirty="0"/>
            </a:br>
            <a:r>
              <a:rPr lang="en-US" sz="1800" i="1" dirty="0"/>
              <a:t>Form ETA-9089 (also seen as ETA Form-9089)</a:t>
            </a:r>
          </a:p>
        </p:txBody>
      </p:sp>
      <p:sp>
        <p:nvSpPr>
          <p:cNvPr id="3" name="Content Placeholder 2">
            <a:extLst>
              <a:ext uri="{FF2B5EF4-FFF2-40B4-BE49-F238E27FC236}">
                <a16:creationId xmlns:a16="http://schemas.microsoft.com/office/drawing/2014/main" id="{737D18DE-F6E7-4AA3-A544-B10AB8B4F4E8}"/>
              </a:ext>
            </a:extLst>
          </p:cNvPr>
          <p:cNvSpPr>
            <a:spLocks noGrp="1"/>
          </p:cNvSpPr>
          <p:nvPr>
            <p:ph idx="1"/>
          </p:nvPr>
        </p:nvSpPr>
        <p:spPr>
          <a:xfrm>
            <a:off x="1295400" y="2014655"/>
            <a:ext cx="9601200" cy="4162409"/>
          </a:xfrm>
        </p:spPr>
        <p:txBody>
          <a:bodyPr>
            <a:normAutofit fontScale="77500" lnSpcReduction="20000"/>
          </a:bodyPr>
          <a:lstStyle/>
          <a:p>
            <a:r>
              <a:rPr lang="en-US" sz="2200" dirty="0"/>
              <a:t>Ensure travel, certifications, licenses and other special requirements from the Form ETA-9141 are listed on the Form ETA-9089</a:t>
            </a:r>
          </a:p>
          <a:p>
            <a:r>
              <a:rPr lang="en-US" sz="2200" dirty="0"/>
              <a:t>Ensure there are no typographical errors regarding the validity dates listed on the Form ETA-9089 (</a:t>
            </a:r>
            <a:r>
              <a:rPr lang="en-US" sz="1900" i="1" dirty="0"/>
              <a:t>e.g., Form ETA-9141 validity date is 3/5/2020 to 6/30/2020; Form ETA-9089 validity date is 3/5/2020 to 6/30/2000</a:t>
            </a:r>
            <a:r>
              <a:rPr lang="en-US" sz="2200" dirty="0"/>
              <a:t>)</a:t>
            </a:r>
          </a:p>
          <a:p>
            <a:pPr lvl="1"/>
            <a:r>
              <a:rPr lang="en-US" sz="2200" dirty="0"/>
              <a:t>Verify date and year</a:t>
            </a:r>
          </a:p>
          <a:p>
            <a:r>
              <a:rPr lang="en-US" sz="2200" dirty="0"/>
              <a:t>If skills or other requirements are entered on the Form ETA-9141 they must also appear on the Form ETA-9089</a:t>
            </a:r>
          </a:p>
          <a:p>
            <a:r>
              <a:rPr lang="en-US" sz="2200" dirty="0"/>
              <a:t>Ensure that the correct PWD number is entered on the Form ETA-9089 </a:t>
            </a:r>
          </a:p>
          <a:p>
            <a:pPr lvl="1"/>
            <a:r>
              <a:rPr lang="en-US" sz="2200" dirty="0"/>
              <a:t>Verify the correct employer</a:t>
            </a:r>
          </a:p>
          <a:p>
            <a:pPr lvl="1"/>
            <a:r>
              <a:rPr lang="en-US" sz="2200" dirty="0"/>
              <a:t>Verify the job opportunity</a:t>
            </a:r>
          </a:p>
          <a:p>
            <a:r>
              <a:rPr lang="en-US" sz="2000" dirty="0"/>
              <a:t>May use a PW with PERM or any LCA visa in A.1, but not H-2B.</a:t>
            </a:r>
          </a:p>
          <a:p>
            <a:pPr lvl="1"/>
            <a:r>
              <a:rPr lang="en-US" dirty="0"/>
              <a:t>Enter the following classification symbol to indicate the type of visa supported by this application: “</a:t>
            </a:r>
            <a:r>
              <a:rPr lang="en-US" strike="sngStrike" dirty="0">
                <a:solidFill>
                  <a:srgbClr val="FF0000"/>
                </a:solidFill>
              </a:rPr>
              <a:t>H-2B</a:t>
            </a:r>
            <a:r>
              <a:rPr lang="en-US" dirty="0"/>
              <a:t>,” “</a:t>
            </a:r>
            <a:r>
              <a:rPr lang="en-US" dirty="0">
                <a:solidFill>
                  <a:srgbClr val="00B050"/>
                </a:solidFill>
              </a:rPr>
              <a:t>H-1B</a:t>
            </a:r>
            <a:r>
              <a:rPr lang="en-US" dirty="0"/>
              <a:t>,” “</a:t>
            </a:r>
            <a:r>
              <a:rPr lang="en-US" dirty="0">
                <a:solidFill>
                  <a:srgbClr val="00B050"/>
                </a:solidFill>
              </a:rPr>
              <a:t>H-1B1 Chile</a:t>
            </a:r>
            <a:r>
              <a:rPr lang="en-US" dirty="0"/>
              <a:t>,” “</a:t>
            </a:r>
            <a:r>
              <a:rPr lang="en-US" dirty="0">
                <a:solidFill>
                  <a:srgbClr val="00B050"/>
                </a:solidFill>
              </a:rPr>
              <a:t>H-1B1 Singapore</a:t>
            </a:r>
            <a:r>
              <a:rPr lang="en-US" dirty="0"/>
              <a:t>,” “</a:t>
            </a:r>
            <a:r>
              <a:rPr lang="en-US" dirty="0">
                <a:solidFill>
                  <a:srgbClr val="00B050"/>
                </a:solidFill>
              </a:rPr>
              <a:t>E-3 Australian</a:t>
            </a:r>
            <a:r>
              <a:rPr lang="en-US" dirty="0"/>
              <a:t>,” “</a:t>
            </a:r>
            <a:r>
              <a:rPr lang="en-US" dirty="0">
                <a:solidFill>
                  <a:srgbClr val="00B050"/>
                </a:solidFill>
              </a:rPr>
              <a:t>PERM</a:t>
            </a:r>
            <a:r>
              <a:rPr lang="en-US" dirty="0"/>
              <a:t>”</a:t>
            </a:r>
          </a:p>
        </p:txBody>
      </p:sp>
      <p:sp>
        <p:nvSpPr>
          <p:cNvPr id="4" name="Footer Placeholder 3">
            <a:extLst>
              <a:ext uri="{FF2B5EF4-FFF2-40B4-BE49-F238E27FC236}">
                <a16:creationId xmlns:a16="http://schemas.microsoft.com/office/drawing/2014/main" id="{F8E68B79-FCF2-4BA9-8D70-2082C783BFB7}"/>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4362BD1D-B555-4E13-A237-717C2DD6C746}"/>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0C3E5293-F61A-46E8-8356-5A3A7EF9371E}"/>
              </a:ext>
            </a:extLst>
          </p:cNvPr>
          <p:cNvSpPr>
            <a:spLocks noGrp="1"/>
          </p:cNvSpPr>
          <p:nvPr>
            <p:ph type="sldNum" sz="quarter" idx="12"/>
          </p:nvPr>
        </p:nvSpPr>
        <p:spPr/>
        <p:txBody>
          <a:bodyPr/>
          <a:lstStyle/>
          <a:p>
            <a:fld id="{E31375A4-56A4-47D6-9801-1991572033F7}" type="slidenum">
              <a:rPr lang="en-US" smtClean="0"/>
              <a:t>12</a:t>
            </a:fld>
            <a:endParaRPr lang="en-US" dirty="0"/>
          </a:p>
        </p:txBody>
      </p:sp>
    </p:spTree>
    <p:extLst>
      <p:ext uri="{BB962C8B-B14F-4D97-AF65-F5344CB8AC3E}">
        <p14:creationId xmlns:p14="http://schemas.microsoft.com/office/powerpoint/2010/main" val="24234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24EB-1415-4454-B9DE-4CA95844727F}"/>
              </a:ext>
            </a:extLst>
          </p:cNvPr>
          <p:cNvSpPr>
            <a:spLocks noGrp="1"/>
          </p:cNvSpPr>
          <p:nvPr>
            <p:ph type="title"/>
          </p:nvPr>
        </p:nvSpPr>
        <p:spPr/>
        <p:txBody>
          <a:bodyPr/>
          <a:lstStyle/>
          <a:p>
            <a:r>
              <a:rPr lang="en-US" dirty="0"/>
              <a:t>General Reminders</a:t>
            </a:r>
          </a:p>
        </p:txBody>
      </p:sp>
    </p:spTree>
    <p:extLst>
      <p:ext uri="{BB962C8B-B14F-4D97-AF65-F5344CB8AC3E}">
        <p14:creationId xmlns:p14="http://schemas.microsoft.com/office/powerpoint/2010/main" val="233089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Reminders</a:t>
            </a:r>
            <a:br>
              <a:rPr lang="en-US" dirty="0"/>
            </a:br>
            <a:r>
              <a:rPr lang="en-US" sz="1800" i="1" dirty="0"/>
              <a:t>RFIs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92500" lnSpcReduction="10000"/>
          </a:bodyPr>
          <a:lstStyle/>
          <a:p>
            <a:pPr>
              <a:lnSpc>
                <a:spcPct val="120000"/>
              </a:lnSpc>
              <a:spcBef>
                <a:spcPts val="0"/>
              </a:spcBef>
            </a:pPr>
            <a:r>
              <a:rPr lang="en-US" altLang="en-US" dirty="0"/>
              <a:t>NPWC may send a Request for Further Information (RFI) if the following is unclear:</a:t>
            </a:r>
          </a:p>
          <a:p>
            <a:pPr marL="0" indent="0">
              <a:lnSpc>
                <a:spcPct val="120000"/>
              </a:lnSpc>
              <a:spcBef>
                <a:spcPts val="0"/>
              </a:spcBef>
              <a:buNone/>
            </a:pPr>
            <a:endParaRPr lang="en-US" altLang="en-US" dirty="0"/>
          </a:p>
          <a:p>
            <a:pPr lvl="1">
              <a:lnSpc>
                <a:spcPct val="120000"/>
              </a:lnSpc>
              <a:spcBef>
                <a:spcPts val="0"/>
              </a:spcBef>
            </a:pPr>
            <a:r>
              <a:rPr lang="en-US" altLang="en-US" sz="2000" dirty="0">
                <a:cs typeface="Calibri" panose="020F0502020204030204" pitchFamily="34" charset="0"/>
              </a:rPr>
              <a:t>Vague job duties</a:t>
            </a:r>
          </a:p>
          <a:p>
            <a:pPr marL="274320" lvl="1" indent="0">
              <a:lnSpc>
                <a:spcPct val="120000"/>
              </a:lnSpc>
              <a:spcBef>
                <a:spcPts val="0"/>
              </a:spcBef>
              <a:buNone/>
            </a:pPr>
            <a:endParaRPr lang="en-US" altLang="en-US" sz="2000" dirty="0">
              <a:cs typeface="Calibri" panose="020F0502020204030204" pitchFamily="34" charset="0"/>
            </a:endParaRPr>
          </a:p>
          <a:p>
            <a:pPr lvl="1">
              <a:lnSpc>
                <a:spcPct val="120000"/>
              </a:lnSpc>
              <a:spcBef>
                <a:spcPts val="0"/>
              </a:spcBef>
            </a:pPr>
            <a:r>
              <a:rPr lang="en-US" altLang="en-US" sz="2000" dirty="0">
                <a:cs typeface="Calibri" panose="020F0502020204030204" pitchFamily="34" charset="0"/>
              </a:rPr>
              <a:t>Conflicting education and experience requirements</a:t>
            </a:r>
          </a:p>
          <a:p>
            <a:pPr marL="274320" lvl="1" indent="0">
              <a:lnSpc>
                <a:spcPct val="120000"/>
              </a:lnSpc>
              <a:spcBef>
                <a:spcPts val="0"/>
              </a:spcBef>
              <a:buNone/>
            </a:pPr>
            <a:endParaRPr lang="en-US" altLang="en-US" sz="2000" dirty="0">
              <a:cs typeface="Calibri" panose="020F0502020204030204" pitchFamily="34" charset="0"/>
            </a:endParaRPr>
          </a:p>
          <a:p>
            <a:pPr lvl="1">
              <a:lnSpc>
                <a:spcPct val="120000"/>
              </a:lnSpc>
              <a:spcBef>
                <a:spcPts val="0"/>
              </a:spcBef>
            </a:pPr>
            <a:r>
              <a:rPr lang="en-US" altLang="en-US" sz="2000" dirty="0">
                <a:cs typeface="Calibri" panose="020F0502020204030204" pitchFamily="34" charset="0"/>
              </a:rPr>
              <a:t>Occupations being supervised</a:t>
            </a:r>
          </a:p>
          <a:p>
            <a:pPr marL="274320" lvl="1" indent="0">
              <a:lnSpc>
                <a:spcPct val="120000"/>
              </a:lnSpc>
              <a:spcBef>
                <a:spcPts val="0"/>
              </a:spcBef>
              <a:buNone/>
            </a:pPr>
            <a:endParaRPr lang="en-US" altLang="en-US" sz="2000" dirty="0">
              <a:cs typeface="Calibri" panose="020F0502020204030204" pitchFamily="34" charset="0"/>
            </a:endParaRPr>
          </a:p>
          <a:p>
            <a:pPr lvl="1">
              <a:lnSpc>
                <a:spcPct val="120000"/>
              </a:lnSpc>
              <a:spcBef>
                <a:spcPts val="0"/>
              </a:spcBef>
            </a:pPr>
            <a:r>
              <a:rPr lang="en-US" altLang="en-US" sz="2000" dirty="0">
                <a:cs typeface="Calibri" panose="020F0502020204030204" pitchFamily="34" charset="0"/>
              </a:rPr>
              <a:t>Missing documents (e.g., ACWIA, survey, etc.)</a:t>
            </a:r>
          </a:p>
          <a:p>
            <a:pPr marL="274320" lvl="1" indent="0">
              <a:lnSpc>
                <a:spcPct val="120000"/>
              </a:lnSpc>
              <a:spcBef>
                <a:spcPts val="0"/>
              </a:spcBef>
              <a:buNone/>
            </a:pPr>
            <a:endParaRPr lang="en-US" altLang="en-US" sz="2000" dirty="0">
              <a:cs typeface="Calibri" panose="020F0502020204030204" pitchFamily="34" charset="0"/>
            </a:endParaRPr>
          </a:p>
          <a:p>
            <a:pPr lvl="1">
              <a:lnSpc>
                <a:spcPct val="120000"/>
              </a:lnSpc>
              <a:spcBef>
                <a:spcPts val="0"/>
              </a:spcBef>
            </a:pPr>
            <a:r>
              <a:rPr lang="en-US" altLang="en-US" sz="2000" dirty="0">
                <a:cs typeface="Calibri" panose="020F0502020204030204" pitchFamily="34" charset="0"/>
              </a:rPr>
              <a:t>Incorrect worksite information</a:t>
            </a:r>
          </a:p>
          <a:p>
            <a:pPr marL="274320" lvl="1" indent="0">
              <a:lnSpc>
                <a:spcPct val="120000"/>
              </a:lnSpc>
              <a:spcBef>
                <a:spcPts val="0"/>
              </a:spcBef>
              <a:buNone/>
            </a:pPr>
            <a:endParaRPr lang="en-US" altLang="en-US" sz="2200" dirty="0">
              <a:cs typeface="Calibri" panose="020F0502020204030204" pitchFamily="34" charset="0"/>
            </a:endParaRPr>
          </a:p>
          <a:p>
            <a:pPr marL="457200" lvl="1" indent="0">
              <a:spcBef>
                <a:spcPct val="0"/>
              </a:spcBef>
              <a:buClrTx/>
              <a:buFontTx/>
              <a:buNone/>
              <a:defRPr/>
            </a:pPr>
            <a:endParaRPr lang="en-US" altLang="en-US" sz="2200" dirty="0">
              <a:cs typeface="Calibri" panose="020F0502020204030204" pitchFamily="34" charset="0"/>
            </a:endParaRPr>
          </a:p>
          <a:p>
            <a:pPr lvl="1">
              <a:lnSpc>
                <a:spcPct val="120000"/>
              </a:lnSpc>
              <a:spcBef>
                <a:spcPts val="0"/>
              </a:spcBef>
            </a:pPr>
            <a:endParaRPr lang="en-US" altLang="en-US" sz="2200" dirty="0">
              <a:cs typeface="Calibri" panose="020F0502020204030204" pitchFamily="34" charset="0"/>
            </a:endParaRPr>
          </a:p>
          <a:p>
            <a:pPr lvl="1">
              <a:lnSpc>
                <a:spcPct val="120000"/>
              </a:lnSpc>
              <a:spcBef>
                <a:spcPts val="0"/>
              </a:spcBef>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14</a:t>
            </a:fld>
            <a:endParaRPr lang="en-US" dirty="0"/>
          </a:p>
        </p:txBody>
      </p:sp>
    </p:spTree>
    <p:extLst>
      <p:ext uri="{BB962C8B-B14F-4D97-AF65-F5344CB8AC3E}">
        <p14:creationId xmlns:p14="http://schemas.microsoft.com/office/powerpoint/2010/main" val="179117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Reminders</a:t>
            </a:r>
            <a:br>
              <a:rPr lang="en-US" dirty="0"/>
            </a:br>
            <a:r>
              <a:rPr lang="en-US" sz="1800" i="1" dirty="0"/>
              <a:t>RFIs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a:xfrm>
            <a:off x="1295400" y="2014655"/>
            <a:ext cx="9601200" cy="4140818"/>
          </a:xfrm>
        </p:spPr>
        <p:txBody>
          <a:bodyPr>
            <a:normAutofit fontScale="25000" lnSpcReduction="20000"/>
          </a:bodyPr>
          <a:lstStyle/>
          <a:p>
            <a:pPr>
              <a:lnSpc>
                <a:spcPct val="120000"/>
              </a:lnSpc>
              <a:spcBef>
                <a:spcPts val="0"/>
              </a:spcBef>
            </a:pPr>
            <a:r>
              <a:rPr lang="en-US" sz="7200" dirty="0"/>
              <a:t>Please take note of the following RFI reminders</a:t>
            </a:r>
            <a:r>
              <a:rPr lang="en-US" altLang="en-US" sz="7200" dirty="0"/>
              <a:t>:</a:t>
            </a:r>
          </a:p>
          <a:p>
            <a:pPr marL="0" indent="0">
              <a:lnSpc>
                <a:spcPct val="120000"/>
              </a:lnSpc>
              <a:spcBef>
                <a:spcPts val="0"/>
              </a:spcBef>
              <a:buNone/>
            </a:pPr>
            <a:endParaRPr lang="en-US" altLang="en-US" sz="7200" dirty="0"/>
          </a:p>
          <a:p>
            <a:pPr lvl="1">
              <a:lnSpc>
                <a:spcPct val="120000"/>
              </a:lnSpc>
              <a:spcBef>
                <a:spcPts val="0"/>
              </a:spcBef>
            </a:pPr>
            <a:r>
              <a:rPr lang="en-US" sz="7200" kern="0" dirty="0"/>
              <a:t>If you receive an RFI pertaining to job duties in question, you may provide details about job duties or elaborate on the duties; however, please NOTE that the original submitted job duties cannot be removed</a:t>
            </a:r>
          </a:p>
          <a:p>
            <a:pPr lvl="1">
              <a:lnSpc>
                <a:spcPct val="120000"/>
              </a:lnSpc>
              <a:spcBef>
                <a:spcPts val="0"/>
              </a:spcBef>
            </a:pPr>
            <a:endParaRPr lang="en-US" sz="7200" kern="0" dirty="0"/>
          </a:p>
          <a:p>
            <a:pPr lvl="1">
              <a:lnSpc>
                <a:spcPct val="120000"/>
              </a:lnSpc>
              <a:spcBef>
                <a:spcPts val="0"/>
              </a:spcBef>
            </a:pPr>
            <a:r>
              <a:rPr lang="en-US" sz="7200" dirty="0"/>
              <a:t>The request for removal of job duties may lead to the case being returned un-processed; thereby, causing the employer to submit a new Form ETA-9141</a:t>
            </a:r>
          </a:p>
          <a:p>
            <a:pPr marL="274320" lvl="1" indent="0">
              <a:lnSpc>
                <a:spcPct val="120000"/>
              </a:lnSpc>
              <a:spcBef>
                <a:spcPts val="0"/>
              </a:spcBef>
              <a:buNone/>
            </a:pPr>
            <a:endParaRPr lang="en-US" sz="7200" dirty="0"/>
          </a:p>
          <a:p>
            <a:pPr lvl="1">
              <a:lnSpc>
                <a:spcPct val="120000"/>
              </a:lnSpc>
              <a:spcBef>
                <a:spcPts val="0"/>
              </a:spcBef>
            </a:pPr>
            <a:r>
              <a:rPr lang="en-US" sz="7200" dirty="0"/>
              <a:t>Ensure the RFI response confirms that N</a:t>
            </a:r>
            <a:r>
              <a:rPr lang="en-US" sz="7200" dirty="0">
                <a:effectLst/>
                <a:ea typeface="Calibri" panose="020F0502020204030204" pitchFamily="34" charset="0"/>
              </a:rPr>
              <a:t>PWC has permission to correct </a:t>
            </a:r>
            <a:r>
              <a:rPr lang="en-US" sz="7200" dirty="0">
                <a:ea typeface="Calibri" panose="020F0502020204030204" pitchFamily="34" charset="0"/>
              </a:rPr>
              <a:t>the</a:t>
            </a:r>
            <a:r>
              <a:rPr lang="en-US" sz="7200" dirty="0">
                <a:effectLst/>
                <a:ea typeface="Calibri" panose="020F0502020204030204" pitchFamily="34" charset="0"/>
              </a:rPr>
              <a:t> </a:t>
            </a:r>
            <a:r>
              <a:rPr lang="en-US" sz="7200" dirty="0">
                <a:ea typeface="Calibri" panose="020F0502020204030204" pitchFamily="34" charset="0"/>
              </a:rPr>
              <a:t>applicable section of the </a:t>
            </a:r>
            <a:r>
              <a:rPr lang="en-US" sz="7200" dirty="0">
                <a:effectLst/>
                <a:ea typeface="Calibri" panose="020F0502020204030204" pitchFamily="34" charset="0"/>
              </a:rPr>
              <a:t>form</a:t>
            </a:r>
          </a:p>
          <a:p>
            <a:pPr marL="274320" lvl="1" indent="0">
              <a:lnSpc>
                <a:spcPct val="120000"/>
              </a:lnSpc>
              <a:spcBef>
                <a:spcPts val="0"/>
              </a:spcBef>
              <a:buNone/>
            </a:pPr>
            <a:endParaRPr lang="en-US" altLang="en-US" sz="8000" kern="0" dirty="0">
              <a:cs typeface="Calibri" panose="020F0502020204030204" pitchFamily="34" charset="0"/>
            </a:endParaRPr>
          </a:p>
          <a:p>
            <a:pPr marL="274320" lvl="1" indent="0">
              <a:lnSpc>
                <a:spcPct val="120000"/>
              </a:lnSpc>
              <a:spcBef>
                <a:spcPts val="0"/>
              </a:spcBef>
              <a:buNone/>
            </a:pPr>
            <a:r>
              <a:rPr lang="en-US" altLang="en-US" sz="6400" b="1" kern="0" dirty="0">
                <a:cs typeface="Calibri" panose="020F0502020204030204" pitchFamily="34" charset="0"/>
              </a:rPr>
              <a:t>*Note: The job duties in section F.a.2</a:t>
            </a:r>
            <a:r>
              <a:rPr lang="en-US" sz="6400" b="1" dirty="0"/>
              <a:t> contains a 4,000 – character limit.  Therefore, when submitting additional information, the original job duties and RFI response will need to fit in this section</a:t>
            </a:r>
            <a:endParaRPr lang="en-US" altLang="en-US" sz="6400" i="1" kern="0" dirty="0">
              <a:cs typeface="Calibri" panose="020F0502020204030204" pitchFamily="34" charset="0"/>
            </a:endParaRPr>
          </a:p>
          <a:p>
            <a:pPr lvl="1">
              <a:lnSpc>
                <a:spcPct val="120000"/>
              </a:lnSpc>
              <a:spcBef>
                <a:spcPts val="0"/>
              </a:spcBef>
            </a:pPr>
            <a:endParaRPr lang="en-US" altLang="en-US" sz="2400" dirty="0">
              <a:cs typeface="Calibri" panose="020F0502020204030204" pitchFamily="34" charset="0"/>
            </a:endParaRPr>
          </a:p>
          <a:p>
            <a:pPr marL="274320" lvl="1" indent="0">
              <a:lnSpc>
                <a:spcPct val="120000"/>
              </a:lnSpc>
              <a:spcBef>
                <a:spcPts val="0"/>
              </a:spcBef>
              <a:buNone/>
            </a:pPr>
            <a:endParaRPr lang="en-US" altLang="en-US" sz="2200" dirty="0">
              <a:cs typeface="Calibri" panose="020F0502020204030204" pitchFamily="34" charset="0"/>
            </a:endParaRPr>
          </a:p>
          <a:p>
            <a:pPr marL="457200" lvl="1" indent="0">
              <a:spcBef>
                <a:spcPct val="0"/>
              </a:spcBef>
              <a:buClrTx/>
              <a:buFontTx/>
              <a:buNone/>
              <a:defRPr/>
            </a:pPr>
            <a:endParaRPr lang="en-US" altLang="en-US" sz="2200" dirty="0">
              <a:cs typeface="Calibri" panose="020F0502020204030204" pitchFamily="34" charset="0"/>
            </a:endParaRPr>
          </a:p>
          <a:p>
            <a:pPr lvl="1">
              <a:lnSpc>
                <a:spcPct val="120000"/>
              </a:lnSpc>
              <a:spcBef>
                <a:spcPts val="0"/>
              </a:spcBef>
            </a:pPr>
            <a:endParaRPr lang="en-US" altLang="en-US" sz="2200" dirty="0">
              <a:cs typeface="Calibri" panose="020F0502020204030204" pitchFamily="34" charset="0"/>
            </a:endParaRPr>
          </a:p>
          <a:p>
            <a:pPr lvl="1">
              <a:lnSpc>
                <a:spcPct val="120000"/>
              </a:lnSpc>
              <a:spcBef>
                <a:spcPts val="0"/>
              </a:spcBef>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15</a:t>
            </a:fld>
            <a:endParaRPr lang="en-US" dirty="0"/>
          </a:p>
        </p:txBody>
      </p:sp>
    </p:spTree>
    <p:extLst>
      <p:ext uri="{BB962C8B-B14F-4D97-AF65-F5344CB8AC3E}">
        <p14:creationId xmlns:p14="http://schemas.microsoft.com/office/powerpoint/2010/main" val="259496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Reminders</a:t>
            </a:r>
            <a:br>
              <a:rPr lang="en-US" dirty="0"/>
            </a:br>
            <a:r>
              <a:rPr lang="en-US" sz="1800" i="1" dirty="0"/>
              <a:t>Revised Form ETA-9141</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85000" lnSpcReduction="10000"/>
          </a:bodyPr>
          <a:lstStyle/>
          <a:p>
            <a:pPr>
              <a:lnSpc>
                <a:spcPct val="120000"/>
              </a:lnSpc>
              <a:spcBef>
                <a:spcPts val="0"/>
              </a:spcBef>
            </a:pPr>
            <a:r>
              <a:rPr lang="en-US" dirty="0"/>
              <a:t>The revised Form ETA-9141 included the following updates:</a:t>
            </a:r>
          </a:p>
          <a:p>
            <a:pPr marL="0" indent="0">
              <a:lnSpc>
                <a:spcPct val="120000"/>
              </a:lnSpc>
              <a:spcBef>
                <a:spcPts val="0"/>
              </a:spcBef>
              <a:buNone/>
            </a:pPr>
            <a:endParaRPr lang="en-US" dirty="0"/>
          </a:p>
          <a:p>
            <a:pPr lvl="1">
              <a:lnSpc>
                <a:spcPct val="120000"/>
              </a:lnSpc>
              <a:spcBef>
                <a:spcPts val="0"/>
              </a:spcBef>
            </a:pPr>
            <a:r>
              <a:rPr lang="en-US" sz="2000" dirty="0"/>
              <a:t>New Section for Attorney or Agent Information (Section D)</a:t>
            </a:r>
          </a:p>
          <a:p>
            <a:pPr marL="274320" lvl="1" indent="0">
              <a:lnSpc>
                <a:spcPct val="120000"/>
              </a:lnSpc>
              <a:spcBef>
                <a:spcPts val="0"/>
              </a:spcBef>
              <a:buNone/>
            </a:pPr>
            <a:endParaRPr lang="en-US" sz="2000" dirty="0"/>
          </a:p>
          <a:p>
            <a:pPr lvl="1">
              <a:lnSpc>
                <a:spcPct val="120000"/>
              </a:lnSpc>
              <a:spcBef>
                <a:spcPts val="0"/>
              </a:spcBef>
            </a:pPr>
            <a:r>
              <a:rPr lang="en-US" sz="2000" dirty="0"/>
              <a:t>Employers may select which ACWIA provision they are covered under and notify NPWC if there was a change in ACWIA status (Section E.1.a)</a:t>
            </a:r>
          </a:p>
          <a:p>
            <a:pPr marL="274320" lvl="1" indent="0">
              <a:lnSpc>
                <a:spcPct val="120000"/>
              </a:lnSpc>
              <a:spcBef>
                <a:spcPts val="0"/>
              </a:spcBef>
              <a:buNone/>
            </a:pPr>
            <a:endParaRPr lang="en-US" sz="2000" dirty="0"/>
          </a:p>
          <a:p>
            <a:pPr lvl="1">
              <a:lnSpc>
                <a:spcPct val="120000"/>
              </a:lnSpc>
              <a:spcBef>
                <a:spcPts val="0"/>
              </a:spcBef>
            </a:pPr>
            <a:r>
              <a:rPr lang="en-US" sz="2000" dirty="0"/>
              <a:t>Supervised occupations from the O*NET database</a:t>
            </a:r>
          </a:p>
          <a:p>
            <a:pPr marL="274320" lvl="1" indent="0">
              <a:lnSpc>
                <a:spcPct val="120000"/>
              </a:lnSpc>
              <a:spcBef>
                <a:spcPts val="0"/>
              </a:spcBef>
              <a:buNone/>
            </a:pPr>
            <a:endParaRPr lang="en-US" sz="2000" dirty="0"/>
          </a:p>
          <a:p>
            <a:pPr lvl="1">
              <a:lnSpc>
                <a:spcPct val="120000"/>
              </a:lnSpc>
              <a:spcBef>
                <a:spcPts val="0"/>
              </a:spcBef>
            </a:pPr>
            <a:r>
              <a:rPr lang="en-US" sz="2000" dirty="0"/>
              <a:t>Additional fields have been added for the following requirements: license/certification, foreign language, residency/fellowships and other special skills or requirements</a:t>
            </a:r>
          </a:p>
          <a:p>
            <a:pPr marL="274320" lvl="1" indent="0">
              <a:lnSpc>
                <a:spcPct val="120000"/>
              </a:lnSpc>
              <a:spcBef>
                <a:spcPts val="0"/>
              </a:spcBef>
              <a:buNone/>
            </a:pPr>
            <a:endParaRPr lang="en-US" sz="2000" dirty="0"/>
          </a:p>
          <a:p>
            <a:pPr lvl="1">
              <a:lnSpc>
                <a:spcPct val="120000"/>
              </a:lnSpc>
              <a:spcBef>
                <a:spcPts val="0"/>
              </a:spcBef>
            </a:pPr>
            <a:r>
              <a:rPr lang="en-US" sz="2000" dirty="0"/>
              <a:t>Alternative Requirements (Section </a:t>
            </a:r>
            <a:r>
              <a:rPr lang="en-US" sz="2000" dirty="0" err="1"/>
              <a:t>F.c</a:t>
            </a:r>
            <a:r>
              <a:rPr lang="en-US" sz="2000" dirty="0"/>
              <a:t>)</a:t>
            </a:r>
          </a:p>
          <a:p>
            <a:pPr lvl="1">
              <a:lnSpc>
                <a:spcPct val="120000"/>
              </a:lnSpc>
              <a:spcBef>
                <a:spcPts val="0"/>
              </a:spcBef>
            </a:pPr>
            <a:endParaRPr lang="en-US" sz="8600" dirty="0"/>
          </a:p>
          <a:p>
            <a:pPr marL="274320" lvl="1" indent="0">
              <a:lnSpc>
                <a:spcPct val="120000"/>
              </a:lnSpc>
              <a:spcBef>
                <a:spcPts val="0"/>
              </a:spcBef>
              <a:buNone/>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16</a:t>
            </a:fld>
            <a:endParaRPr lang="en-US" dirty="0"/>
          </a:p>
        </p:txBody>
      </p:sp>
    </p:spTree>
    <p:extLst>
      <p:ext uri="{BB962C8B-B14F-4D97-AF65-F5344CB8AC3E}">
        <p14:creationId xmlns:p14="http://schemas.microsoft.com/office/powerpoint/2010/main" val="277274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Reminders</a:t>
            </a:r>
            <a:br>
              <a:rPr lang="en-US" dirty="0"/>
            </a:br>
            <a:r>
              <a:rPr lang="en-US" sz="1800" i="1" dirty="0"/>
              <a:t>Employer and Attorney Information</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25000" lnSpcReduction="20000"/>
          </a:bodyPr>
          <a:lstStyle/>
          <a:p>
            <a:pPr>
              <a:lnSpc>
                <a:spcPct val="120000"/>
              </a:lnSpc>
              <a:spcBef>
                <a:spcPts val="0"/>
              </a:spcBef>
            </a:pPr>
            <a:r>
              <a:rPr lang="en-US" sz="7200" dirty="0"/>
              <a:t>Section B of the Form ETA-9141:</a:t>
            </a:r>
          </a:p>
          <a:p>
            <a:pPr lvl="1">
              <a:lnSpc>
                <a:spcPct val="120000"/>
              </a:lnSpc>
              <a:spcBef>
                <a:spcPts val="0"/>
              </a:spcBef>
            </a:pPr>
            <a:r>
              <a:rPr lang="en-US" sz="7200" dirty="0">
                <a:effectLst/>
                <a:ea typeface="Calibri" panose="020F0502020204030204" pitchFamily="34" charset="0"/>
              </a:rPr>
              <a:t>The General Instructions for Section B of Form ETA-9141 state that the employer point of contact must be an "employee of the employer" and also state that "[T]he employer point of contact information in this Section, specifically the </a:t>
            </a:r>
            <a:r>
              <a:rPr lang="en-US" sz="7200" b="1" dirty="0">
                <a:effectLst/>
                <a:ea typeface="Calibri" panose="020F0502020204030204" pitchFamily="34" charset="0"/>
              </a:rPr>
              <a:t>name</a:t>
            </a:r>
            <a:r>
              <a:rPr lang="en-US" sz="7200" dirty="0">
                <a:effectLst/>
                <a:ea typeface="Calibri" panose="020F0502020204030204" pitchFamily="34" charset="0"/>
              </a:rPr>
              <a:t>, </a:t>
            </a:r>
            <a:r>
              <a:rPr lang="en-US" sz="7200" b="1" dirty="0">
                <a:effectLst/>
                <a:ea typeface="Calibri" panose="020F0502020204030204" pitchFamily="34" charset="0"/>
              </a:rPr>
              <a:t>telephone number</a:t>
            </a:r>
            <a:r>
              <a:rPr lang="en-US" sz="7200" dirty="0">
                <a:effectLst/>
                <a:ea typeface="Calibri" panose="020F0502020204030204" pitchFamily="34" charset="0"/>
              </a:rPr>
              <a:t>, and </a:t>
            </a:r>
            <a:r>
              <a:rPr lang="en-US" sz="7200" b="1" dirty="0">
                <a:effectLst/>
                <a:ea typeface="Calibri" panose="020F0502020204030204" pitchFamily="34" charset="0"/>
              </a:rPr>
              <a:t>email address</a:t>
            </a:r>
            <a:r>
              <a:rPr lang="en-US" sz="7200" dirty="0">
                <a:effectLst/>
                <a:ea typeface="Calibri" panose="020F0502020204030204" pitchFamily="34" charset="0"/>
              </a:rPr>
              <a:t>, must be </a:t>
            </a:r>
            <a:r>
              <a:rPr lang="en-US" sz="7200" b="1" dirty="0">
                <a:effectLst/>
                <a:ea typeface="Calibri" panose="020F0502020204030204" pitchFamily="34" charset="0"/>
              </a:rPr>
              <a:t>different</a:t>
            </a:r>
            <a:r>
              <a:rPr lang="en-US" sz="7200" dirty="0">
                <a:effectLst/>
                <a:ea typeface="Calibri" panose="020F0502020204030204" pitchFamily="34" charset="0"/>
              </a:rPr>
              <a:t> from the attorney/agent information listed in Section D, except when an attorney listed in Section D is an employee of the employer</a:t>
            </a:r>
          </a:p>
          <a:p>
            <a:pPr lvl="1">
              <a:lnSpc>
                <a:spcPct val="120000"/>
              </a:lnSpc>
              <a:spcBef>
                <a:spcPts val="0"/>
              </a:spcBef>
            </a:pPr>
            <a:endParaRPr lang="en-US" sz="7200" dirty="0">
              <a:ea typeface="Calibri" panose="020F0502020204030204" pitchFamily="34" charset="0"/>
            </a:endParaRPr>
          </a:p>
          <a:p>
            <a:pPr>
              <a:lnSpc>
                <a:spcPct val="120000"/>
              </a:lnSpc>
              <a:spcBef>
                <a:spcPts val="0"/>
              </a:spcBef>
            </a:pPr>
            <a:r>
              <a:rPr lang="en-US" sz="7200" dirty="0"/>
              <a:t>Section D of the Form ETA-9141:</a:t>
            </a:r>
          </a:p>
          <a:p>
            <a:pPr lvl="1">
              <a:lnSpc>
                <a:spcPct val="120000"/>
              </a:lnSpc>
              <a:spcBef>
                <a:spcPts val="0"/>
              </a:spcBef>
            </a:pPr>
            <a:r>
              <a:rPr lang="en-US" sz="7200" dirty="0">
                <a:ea typeface="Calibri" panose="020F0502020204030204" pitchFamily="34" charset="0"/>
              </a:rPr>
              <a:t>The General Instructions for </a:t>
            </a:r>
            <a:r>
              <a:rPr lang="en-US" sz="7200" dirty="0">
                <a:effectLst/>
                <a:ea typeface="Calibri" panose="020F0502020204030204" pitchFamily="34" charset="0"/>
              </a:rPr>
              <a:t>Section D of Form ETA-9141 must be completed if an attorney or agent is filing the application on behalf of the employer </a:t>
            </a:r>
          </a:p>
          <a:p>
            <a:pPr marL="274320" lvl="1" indent="0">
              <a:lnSpc>
                <a:spcPct val="120000"/>
              </a:lnSpc>
              <a:spcBef>
                <a:spcPts val="0"/>
              </a:spcBef>
              <a:buNone/>
            </a:pPr>
            <a:endParaRPr lang="en-US" sz="7200" dirty="0"/>
          </a:p>
          <a:p>
            <a:pPr>
              <a:lnSpc>
                <a:spcPct val="120000"/>
              </a:lnSpc>
              <a:spcBef>
                <a:spcPts val="0"/>
              </a:spcBef>
            </a:pPr>
            <a:r>
              <a:rPr lang="en-US" sz="7200" b="1" dirty="0"/>
              <a:t>Note: If the employer’s point of contact and the attorney/agent information is the same, NPWC will send an RFI to request clarification, except when an attorney listed in Section D is an employee of the employer</a:t>
            </a:r>
          </a:p>
          <a:p>
            <a:pPr marL="274320" lvl="1" indent="0">
              <a:lnSpc>
                <a:spcPct val="120000"/>
              </a:lnSpc>
              <a:spcBef>
                <a:spcPts val="0"/>
              </a:spcBef>
              <a:buNone/>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17</a:t>
            </a:fld>
            <a:endParaRPr lang="en-US" dirty="0"/>
          </a:p>
        </p:txBody>
      </p:sp>
    </p:spTree>
    <p:extLst>
      <p:ext uri="{BB962C8B-B14F-4D97-AF65-F5344CB8AC3E}">
        <p14:creationId xmlns:p14="http://schemas.microsoft.com/office/powerpoint/2010/main" val="375227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Reminders</a:t>
            </a:r>
            <a:br>
              <a:rPr lang="en-US" dirty="0"/>
            </a:br>
            <a:r>
              <a:rPr lang="en-US" sz="1800" i="1" dirty="0"/>
              <a:t>Alternative Requirements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92500" lnSpcReduction="20000"/>
          </a:bodyPr>
          <a:lstStyle/>
          <a:p>
            <a:pPr>
              <a:lnSpc>
                <a:spcPct val="120000"/>
              </a:lnSpc>
              <a:spcBef>
                <a:spcPts val="0"/>
              </a:spcBef>
            </a:pPr>
            <a:r>
              <a:rPr lang="en-US" sz="1700" dirty="0"/>
              <a:t>The revised Form ETA-9141 includes a section for the alternative requirements:</a:t>
            </a:r>
          </a:p>
          <a:p>
            <a:pPr marL="0" indent="0">
              <a:lnSpc>
                <a:spcPct val="120000"/>
              </a:lnSpc>
              <a:spcBef>
                <a:spcPts val="0"/>
              </a:spcBef>
              <a:buNone/>
            </a:pPr>
            <a:endParaRPr lang="en-US" sz="1700" dirty="0"/>
          </a:p>
          <a:p>
            <a:pPr lvl="1">
              <a:lnSpc>
                <a:spcPct val="120000"/>
              </a:lnSpc>
              <a:spcBef>
                <a:spcPts val="0"/>
              </a:spcBef>
            </a:pPr>
            <a:r>
              <a:rPr lang="en-US" sz="1700" dirty="0"/>
              <a:t>Section </a:t>
            </a:r>
            <a:r>
              <a:rPr lang="en-US" sz="1700" dirty="0" err="1"/>
              <a:t>F.c.</a:t>
            </a:r>
            <a:r>
              <a:rPr lang="en-US" sz="1700" dirty="0"/>
              <a:t> should be filled out when an employer requires alternative requirements</a:t>
            </a:r>
          </a:p>
          <a:p>
            <a:pPr marL="274320" lvl="1" indent="0">
              <a:lnSpc>
                <a:spcPct val="120000"/>
              </a:lnSpc>
              <a:spcBef>
                <a:spcPts val="0"/>
              </a:spcBef>
              <a:buNone/>
            </a:pPr>
            <a:endParaRPr lang="en-US" sz="1700" dirty="0"/>
          </a:p>
          <a:p>
            <a:pPr lvl="1">
              <a:lnSpc>
                <a:spcPct val="120000"/>
              </a:lnSpc>
              <a:spcBef>
                <a:spcPts val="0"/>
              </a:spcBef>
            </a:pPr>
            <a:r>
              <a:rPr lang="en-US" sz="1700" dirty="0"/>
              <a:t>If the application states “no” to alternative requirements in </a:t>
            </a:r>
            <a:r>
              <a:rPr lang="en-US" sz="1700" dirty="0" err="1"/>
              <a:t>F.c</a:t>
            </a:r>
            <a:r>
              <a:rPr lang="en-US" sz="1700" dirty="0"/>
              <a:t>, but alternative requirements are listed else where on the form, NPWC will send an RFI for clarification</a:t>
            </a:r>
          </a:p>
          <a:p>
            <a:pPr marL="274320" lvl="1" indent="0">
              <a:lnSpc>
                <a:spcPct val="120000"/>
              </a:lnSpc>
              <a:spcBef>
                <a:spcPts val="0"/>
              </a:spcBef>
              <a:buNone/>
            </a:pPr>
            <a:endParaRPr lang="en-US" sz="1700" dirty="0"/>
          </a:p>
          <a:p>
            <a:pPr lvl="1">
              <a:lnSpc>
                <a:spcPct val="120000"/>
              </a:lnSpc>
              <a:spcBef>
                <a:spcPts val="0"/>
              </a:spcBef>
            </a:pPr>
            <a:r>
              <a:rPr lang="en-US" sz="1700" dirty="0"/>
              <a:t>The equivalency of the alternative requirements to the minimum requirements will not be evaluated and wages will be assessed for the minimum and alternative requirements separately</a:t>
            </a:r>
          </a:p>
          <a:p>
            <a:pPr marL="274320" lvl="1" indent="0">
              <a:lnSpc>
                <a:spcPct val="120000"/>
              </a:lnSpc>
              <a:spcBef>
                <a:spcPts val="0"/>
              </a:spcBef>
              <a:buNone/>
            </a:pPr>
            <a:endParaRPr lang="en-US" sz="1700" dirty="0"/>
          </a:p>
          <a:p>
            <a:pPr lvl="1">
              <a:lnSpc>
                <a:spcPct val="120000"/>
              </a:lnSpc>
              <a:spcBef>
                <a:spcPts val="0"/>
              </a:spcBef>
            </a:pPr>
            <a:r>
              <a:rPr lang="en-US" sz="1700" dirty="0"/>
              <a:t>The minimum and alternative requirements are stand alone requirements. Therefore, the employer may not enter “see minimum requirements” in the alternative requirements section</a:t>
            </a:r>
          </a:p>
          <a:p>
            <a:pPr marL="274320" lvl="1" indent="0">
              <a:lnSpc>
                <a:spcPct val="120000"/>
              </a:lnSpc>
              <a:spcBef>
                <a:spcPts val="0"/>
              </a:spcBef>
              <a:buNone/>
            </a:pPr>
            <a:endParaRPr lang="en-US" sz="1700" dirty="0"/>
          </a:p>
          <a:p>
            <a:pPr lvl="1">
              <a:lnSpc>
                <a:spcPct val="120000"/>
              </a:lnSpc>
              <a:spcBef>
                <a:spcPts val="0"/>
              </a:spcBef>
            </a:pPr>
            <a:r>
              <a:rPr lang="en-US" sz="1700" dirty="0"/>
              <a:t>If the employer requires more than one set of alternative requirements, the employer should submit an additional prevailing wage application</a:t>
            </a:r>
          </a:p>
          <a:p>
            <a:pPr lvl="1">
              <a:lnSpc>
                <a:spcPct val="120000"/>
              </a:lnSpc>
              <a:spcBef>
                <a:spcPts val="0"/>
              </a:spcBef>
            </a:pPr>
            <a:endParaRPr lang="en-US" sz="1900" dirty="0"/>
          </a:p>
          <a:p>
            <a:pPr lvl="1">
              <a:lnSpc>
                <a:spcPct val="120000"/>
              </a:lnSpc>
              <a:spcBef>
                <a:spcPts val="0"/>
              </a:spcBef>
            </a:pPr>
            <a:endParaRPr lang="en-US" sz="1900" dirty="0"/>
          </a:p>
          <a:p>
            <a:pPr lvl="1">
              <a:lnSpc>
                <a:spcPct val="120000"/>
              </a:lnSpc>
              <a:spcBef>
                <a:spcPts val="0"/>
              </a:spcBef>
            </a:pPr>
            <a:endParaRPr lang="en-US" sz="5000" dirty="0"/>
          </a:p>
          <a:p>
            <a:pPr marL="274320" lvl="1" indent="0">
              <a:lnSpc>
                <a:spcPct val="120000"/>
              </a:lnSpc>
              <a:spcBef>
                <a:spcPts val="0"/>
              </a:spcBef>
              <a:buNone/>
            </a:pPr>
            <a:endParaRPr lang="en-US" sz="5000" dirty="0"/>
          </a:p>
          <a:p>
            <a:pPr marL="0" indent="0">
              <a:lnSpc>
                <a:spcPct val="120000"/>
              </a:lnSpc>
              <a:spcBef>
                <a:spcPts val="0"/>
              </a:spcBef>
              <a:buNone/>
            </a:pPr>
            <a:endParaRPr lang="en-US" sz="5000" dirty="0"/>
          </a:p>
          <a:p>
            <a:pPr marL="274320" lvl="1" indent="0">
              <a:lnSpc>
                <a:spcPct val="120000"/>
              </a:lnSpc>
              <a:spcBef>
                <a:spcPts val="0"/>
              </a:spcBef>
              <a:buNone/>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18</a:t>
            </a:fld>
            <a:endParaRPr lang="en-US" dirty="0"/>
          </a:p>
        </p:txBody>
      </p:sp>
    </p:spTree>
    <p:extLst>
      <p:ext uri="{BB962C8B-B14F-4D97-AF65-F5344CB8AC3E}">
        <p14:creationId xmlns:p14="http://schemas.microsoft.com/office/powerpoint/2010/main" val="108065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Reminders</a:t>
            </a:r>
            <a:br>
              <a:rPr lang="en-US" dirty="0"/>
            </a:br>
            <a:r>
              <a:rPr lang="en-US" sz="1800" i="1" dirty="0"/>
              <a:t>Other Degree Requirements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92500" lnSpcReduction="20000"/>
          </a:bodyPr>
          <a:lstStyle/>
          <a:p>
            <a:pPr>
              <a:lnSpc>
                <a:spcPct val="120000"/>
              </a:lnSpc>
              <a:spcBef>
                <a:spcPts val="0"/>
              </a:spcBef>
            </a:pPr>
            <a:r>
              <a:rPr lang="en-US" sz="1900" dirty="0"/>
              <a:t>Education Section F.b.1 “Other Degree” and F.1.b.a fields:</a:t>
            </a:r>
          </a:p>
          <a:p>
            <a:pPr marL="0" indent="0">
              <a:lnSpc>
                <a:spcPct val="120000"/>
              </a:lnSpc>
              <a:spcBef>
                <a:spcPts val="0"/>
              </a:spcBef>
              <a:buNone/>
            </a:pPr>
            <a:endParaRPr lang="en-US" sz="1900" dirty="0"/>
          </a:p>
          <a:p>
            <a:pPr lvl="1">
              <a:lnSpc>
                <a:spcPct val="120000"/>
              </a:lnSpc>
              <a:spcBef>
                <a:spcPts val="0"/>
              </a:spcBef>
            </a:pPr>
            <a:r>
              <a:rPr lang="en-US" sz="1900" dirty="0">
                <a:effectLst/>
                <a:ea typeface="Calibri" panose="020F0502020204030204" pitchFamily="34" charset="0"/>
              </a:rPr>
              <a:t>The General Instructions for Section F.1 of Form ETA-9141 states to identify the minimum U.S. diploma or degree required for the job opportunity</a:t>
            </a:r>
          </a:p>
          <a:p>
            <a:pPr marL="274320" lvl="1" indent="0">
              <a:lnSpc>
                <a:spcPct val="120000"/>
              </a:lnSpc>
              <a:spcBef>
                <a:spcPts val="0"/>
              </a:spcBef>
              <a:buNone/>
            </a:pPr>
            <a:endParaRPr lang="en-US" sz="1900" dirty="0">
              <a:effectLst/>
              <a:ea typeface="Calibri" panose="020F0502020204030204" pitchFamily="34" charset="0"/>
            </a:endParaRPr>
          </a:p>
          <a:p>
            <a:pPr lvl="1">
              <a:lnSpc>
                <a:spcPct val="120000"/>
              </a:lnSpc>
              <a:spcBef>
                <a:spcPts val="0"/>
              </a:spcBef>
            </a:pPr>
            <a:r>
              <a:rPr lang="en-US" sz="1900" dirty="0">
                <a:effectLst/>
                <a:ea typeface="Calibri" panose="020F0502020204030204" pitchFamily="34" charset="0"/>
              </a:rPr>
              <a:t>When “Other Degree” is selected in Item F.b.1, the employer must enter a formal credential issued by a U.S. educational institution (Example: a professional degree such as J.D., M.D., D.D.S., etc.) in Item F.b.1.a. </a:t>
            </a:r>
          </a:p>
          <a:p>
            <a:pPr marL="274320" lvl="1" indent="0">
              <a:lnSpc>
                <a:spcPct val="120000"/>
              </a:lnSpc>
              <a:spcBef>
                <a:spcPts val="0"/>
              </a:spcBef>
              <a:buNone/>
            </a:pPr>
            <a:endParaRPr lang="en-US" sz="1900" dirty="0">
              <a:effectLst/>
              <a:ea typeface="Calibri" panose="020F0502020204030204" pitchFamily="34" charset="0"/>
            </a:endParaRPr>
          </a:p>
          <a:p>
            <a:pPr lvl="1">
              <a:lnSpc>
                <a:spcPct val="120000"/>
              </a:lnSpc>
              <a:spcBef>
                <a:spcPts val="0"/>
              </a:spcBef>
            </a:pPr>
            <a:r>
              <a:rPr lang="en-US" sz="1900" dirty="0"/>
              <a:t>If the application includes other certifications, training or courses listed in the “Other Degree” field that are not professional degrees (as identified above), NPWC will send an RFI to request permission to move the requirements to the special requirement sections (F.b.5 or F.c.5).</a:t>
            </a:r>
          </a:p>
          <a:p>
            <a:pPr marL="274320" lvl="1" indent="0">
              <a:lnSpc>
                <a:spcPct val="120000"/>
              </a:lnSpc>
              <a:spcBef>
                <a:spcPts val="0"/>
              </a:spcBef>
              <a:buNone/>
            </a:pPr>
            <a:endParaRPr lang="en-US" sz="5000" dirty="0"/>
          </a:p>
          <a:p>
            <a:pPr marL="0" indent="0">
              <a:lnSpc>
                <a:spcPct val="120000"/>
              </a:lnSpc>
              <a:spcBef>
                <a:spcPts val="0"/>
              </a:spcBef>
              <a:buNone/>
            </a:pPr>
            <a:endParaRPr lang="en-US" sz="5000" dirty="0"/>
          </a:p>
          <a:p>
            <a:pPr marL="274320" lvl="1" indent="0">
              <a:lnSpc>
                <a:spcPct val="120000"/>
              </a:lnSpc>
              <a:spcBef>
                <a:spcPts val="0"/>
              </a:spcBef>
              <a:buNone/>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19</a:t>
            </a:fld>
            <a:endParaRPr lang="en-US" dirty="0"/>
          </a:p>
        </p:txBody>
      </p:sp>
    </p:spTree>
    <p:extLst>
      <p:ext uri="{BB962C8B-B14F-4D97-AF65-F5344CB8AC3E}">
        <p14:creationId xmlns:p14="http://schemas.microsoft.com/office/powerpoint/2010/main" val="243009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DD09-FF91-4CB2-8904-FBB183066A83}"/>
              </a:ext>
            </a:extLst>
          </p:cNvPr>
          <p:cNvSpPr>
            <a:spLocks noGrp="1"/>
          </p:cNvSpPr>
          <p:nvPr>
            <p:ph type="title"/>
          </p:nvPr>
        </p:nvSpPr>
        <p:spPr>
          <a:xfrm>
            <a:off x="1295400" y="922406"/>
            <a:ext cx="9601200" cy="736895"/>
          </a:xfrm>
        </p:spPr>
        <p:txBody>
          <a:bodyPr/>
          <a:lstStyle/>
          <a:p>
            <a:r>
              <a:rPr lang="en-US" dirty="0"/>
              <a:t>Disclaimer</a:t>
            </a:r>
          </a:p>
        </p:txBody>
      </p:sp>
      <p:sp>
        <p:nvSpPr>
          <p:cNvPr id="3" name="Content Placeholder 2">
            <a:extLst>
              <a:ext uri="{FF2B5EF4-FFF2-40B4-BE49-F238E27FC236}">
                <a16:creationId xmlns:a16="http://schemas.microsoft.com/office/drawing/2014/main" id="{4430E30E-4E36-416A-8F67-B13696581F57}"/>
              </a:ext>
            </a:extLst>
          </p:cNvPr>
          <p:cNvSpPr>
            <a:spLocks noGrp="1"/>
          </p:cNvSpPr>
          <p:nvPr>
            <p:ph idx="1"/>
          </p:nvPr>
        </p:nvSpPr>
        <p:spPr/>
        <p:txBody>
          <a:bodyPr>
            <a:normAutofit/>
          </a:bodyPr>
          <a:lstStyle/>
          <a:p>
            <a:pPr marL="0" indent="0">
              <a:buNone/>
            </a:pPr>
            <a:r>
              <a:rPr lang="en-US" b="1" dirty="0"/>
              <a:t>This presentation is intended for training use only and does not carry the force of legal opinion.</a:t>
            </a:r>
          </a:p>
          <a:p>
            <a:pPr marL="0" indent="0">
              <a:buNone/>
            </a:pPr>
            <a:r>
              <a:rPr lang="en-US" dirty="0"/>
              <a:t>The Department of Labor is providing this information as a public service.  This information and any related materials are presented to give the public access to information on the Department of Labor programs.  You should be aware that, while we try to keep the information timely and accurate, there will often be a delay between official publications of the materials and the modification of these pages.  Therefore, we make no express or implied guarantees.  The Federal Register and the Code of Federal Regulations remain the official source for regulatory information published by the Department of Labor.  We will make every effort to keep this information current and to correct errors brought to our attention.</a:t>
            </a:r>
          </a:p>
          <a:p>
            <a:endParaRPr lang="en-US" dirty="0"/>
          </a:p>
        </p:txBody>
      </p:sp>
      <p:sp>
        <p:nvSpPr>
          <p:cNvPr id="4" name="Footer Placeholder 3">
            <a:extLst>
              <a:ext uri="{FF2B5EF4-FFF2-40B4-BE49-F238E27FC236}">
                <a16:creationId xmlns:a16="http://schemas.microsoft.com/office/drawing/2014/main" id="{A96999FC-100A-4DD1-9ED7-923D26ACC555}"/>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DD14AFD8-51C3-4C4A-9272-B18DE0F6A9E5}"/>
              </a:ext>
              <a:ext uri="{C183D7F6-B498-43B3-948B-1728B52AA6E4}">
                <adec:decorative xmlns:adec="http://schemas.microsoft.com/office/drawing/2017/decorative" val="0"/>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2766FA17-B9E6-4522-97C5-6A329ED0A3CC}"/>
              </a:ext>
              <a:ext uri="{C183D7F6-B498-43B3-948B-1728B52AA6E4}">
                <adec:decorative xmlns:adec="http://schemas.microsoft.com/office/drawing/2017/decorative" val="0"/>
              </a:ext>
            </a:extLst>
          </p:cNvPr>
          <p:cNvSpPr>
            <a:spLocks noGrp="1"/>
          </p:cNvSpPr>
          <p:nvPr>
            <p:ph type="sldNum" sz="quarter" idx="12"/>
          </p:nvPr>
        </p:nvSpPr>
        <p:spPr/>
        <p:txBody>
          <a:bodyPr/>
          <a:lstStyle/>
          <a:p>
            <a:fld id="{E31375A4-56A4-47D6-9801-1991572033F7}" type="slidenum">
              <a:rPr lang="en-US" smtClean="0"/>
              <a:t>2</a:t>
            </a:fld>
            <a:endParaRPr lang="en-US" dirty="0"/>
          </a:p>
        </p:txBody>
      </p:sp>
    </p:spTree>
    <p:extLst>
      <p:ext uri="{BB962C8B-B14F-4D97-AF65-F5344CB8AC3E}">
        <p14:creationId xmlns:p14="http://schemas.microsoft.com/office/powerpoint/2010/main" val="368401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C45C-28B2-4DDD-A066-A923970D51B9}"/>
              </a:ext>
            </a:extLst>
          </p:cNvPr>
          <p:cNvSpPr>
            <a:spLocks noGrp="1"/>
          </p:cNvSpPr>
          <p:nvPr>
            <p:ph type="title"/>
          </p:nvPr>
        </p:nvSpPr>
        <p:spPr/>
        <p:txBody>
          <a:bodyPr>
            <a:normAutofit fontScale="90000"/>
          </a:bodyPr>
          <a:lstStyle/>
          <a:p>
            <a:r>
              <a:rPr lang="en-US" dirty="0"/>
              <a:t>General Reminders</a:t>
            </a:r>
            <a:br>
              <a:rPr lang="en-US" dirty="0"/>
            </a:br>
            <a:r>
              <a:rPr lang="en-US" sz="1800" i="1" dirty="0"/>
              <a:t>Job Duties</a:t>
            </a:r>
          </a:p>
        </p:txBody>
      </p:sp>
      <p:sp>
        <p:nvSpPr>
          <p:cNvPr id="3" name="Content Placeholder 2">
            <a:extLst>
              <a:ext uri="{FF2B5EF4-FFF2-40B4-BE49-F238E27FC236}">
                <a16:creationId xmlns:a16="http://schemas.microsoft.com/office/drawing/2014/main" id="{2CF072E2-9A18-4428-BD6A-FE6B7A0555F4}"/>
              </a:ext>
            </a:extLst>
          </p:cNvPr>
          <p:cNvSpPr>
            <a:spLocks noGrp="1"/>
          </p:cNvSpPr>
          <p:nvPr>
            <p:ph idx="1"/>
          </p:nvPr>
        </p:nvSpPr>
        <p:spPr>
          <a:xfrm>
            <a:off x="1295400" y="1847376"/>
            <a:ext cx="9601200" cy="3809999"/>
          </a:xfrm>
        </p:spPr>
        <p:txBody>
          <a:bodyPr>
            <a:normAutofit/>
          </a:bodyPr>
          <a:lstStyle/>
          <a:p>
            <a:r>
              <a:rPr lang="en-US" sz="1800" dirty="0"/>
              <a:t>Item F.a.2 Job Duties</a:t>
            </a:r>
          </a:p>
          <a:p>
            <a:pPr lvl="1"/>
            <a:r>
              <a:rPr lang="en-US" dirty="0">
                <a:effectLst/>
                <a:ea typeface="Calibri" panose="020F0502020204030204" pitchFamily="34" charset="0"/>
              </a:rPr>
              <a:t>The Form ETA-9141 General Instructions for Item F.a.2 (job duties) </a:t>
            </a:r>
            <a:r>
              <a:rPr lang="en-US" dirty="0">
                <a:ea typeface="Calibri" panose="020F0502020204030204" pitchFamily="34" charset="0"/>
              </a:rPr>
              <a:t>states</a:t>
            </a:r>
            <a:r>
              <a:rPr lang="en-US" dirty="0">
                <a:effectLst/>
                <a:ea typeface="Calibri" panose="020F0502020204030204" pitchFamily="34" charset="0"/>
              </a:rPr>
              <a:t>, the employer should include a detailed description of the job duties to be performed with as much specificity as possible</a:t>
            </a:r>
          </a:p>
          <a:p>
            <a:pPr lvl="1"/>
            <a:r>
              <a:rPr lang="en-US" dirty="0"/>
              <a:t>Therefore, when the job duties do </a:t>
            </a:r>
            <a:r>
              <a:rPr lang="en-US" dirty="0">
                <a:effectLst/>
                <a:ea typeface="Calibri" panose="020F0502020204030204" pitchFamily="34" charset="0"/>
              </a:rPr>
              <a:t>not provide the actual tasks that will be performed but rather the abilities for the position, NPWC will send an RFI for clarification</a:t>
            </a:r>
          </a:p>
          <a:p>
            <a:pPr lvl="1"/>
            <a:r>
              <a:rPr lang="en-US" dirty="0">
                <a:effectLst/>
                <a:ea typeface="Calibri" panose="020F0502020204030204" pitchFamily="34" charset="0"/>
              </a:rPr>
              <a:t>Job duties are the tasks that are essential to the performance and responsibility of the position. Whereas the job requirements are the education, experience, and training qualification(s) necessary to have for the position</a:t>
            </a:r>
          </a:p>
          <a:p>
            <a:pPr lvl="1"/>
            <a:endParaRPr lang="en-US" sz="2500" dirty="0">
              <a:ea typeface="Calibri" panose="020F0502020204030204" pitchFamily="34" charset="0"/>
            </a:endParaRPr>
          </a:p>
          <a:p>
            <a:pPr lvl="1"/>
            <a:endParaRPr lang="en-US" sz="7600" dirty="0">
              <a:effectLst/>
              <a:ea typeface="Calibri" panose="020F0502020204030204" pitchFamily="34" charset="0"/>
            </a:endParaRPr>
          </a:p>
          <a:p>
            <a:pPr lvl="1"/>
            <a:endParaRPr lang="en-US" sz="7600" dirty="0">
              <a:effectLst/>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lvl="1"/>
            <a:endParaRPr lang="en-US" sz="18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FB9D2651-595D-4D32-8132-C68F3FBF984C}"/>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F6166B21-4586-4A80-8801-A8810C511AB7}"/>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7CE7D127-67F7-4494-A704-DE898F91E0A4}"/>
              </a:ext>
            </a:extLst>
          </p:cNvPr>
          <p:cNvSpPr>
            <a:spLocks noGrp="1"/>
          </p:cNvSpPr>
          <p:nvPr>
            <p:ph type="sldNum" sz="quarter" idx="12"/>
          </p:nvPr>
        </p:nvSpPr>
        <p:spPr/>
        <p:txBody>
          <a:bodyPr/>
          <a:lstStyle/>
          <a:p>
            <a:fld id="{E31375A4-56A4-47D6-9801-1991572033F7}" type="slidenum">
              <a:rPr lang="en-US" smtClean="0"/>
              <a:t>20</a:t>
            </a:fld>
            <a:endParaRPr lang="en-US" dirty="0"/>
          </a:p>
        </p:txBody>
      </p:sp>
      <p:sp>
        <p:nvSpPr>
          <p:cNvPr id="12" name="TextBox 11">
            <a:extLst>
              <a:ext uri="{FF2B5EF4-FFF2-40B4-BE49-F238E27FC236}">
                <a16:creationId xmlns:a16="http://schemas.microsoft.com/office/drawing/2014/main" id="{300EC5C3-8181-45BA-B1C7-947401978F16}"/>
              </a:ext>
            </a:extLst>
          </p:cNvPr>
          <p:cNvSpPr txBox="1"/>
          <p:nvPr/>
        </p:nvSpPr>
        <p:spPr>
          <a:xfrm>
            <a:off x="1731788" y="4734046"/>
            <a:ext cx="9958642" cy="1600438"/>
          </a:xfrm>
          <a:prstGeom prst="rect">
            <a:avLst/>
          </a:prstGeom>
          <a:noFill/>
        </p:spPr>
        <p:txBody>
          <a:bodyPr wrap="square" rtlCol="0">
            <a:spAutoFit/>
          </a:bodyPr>
          <a:lstStyle/>
          <a:p>
            <a:r>
              <a:rPr lang="en-US" sz="1600" i="1" dirty="0"/>
              <a:t>Illustrative example</a:t>
            </a:r>
            <a:r>
              <a:rPr lang="en-US" sz="1600" dirty="0"/>
              <a:t>: </a:t>
            </a:r>
          </a:p>
          <a:p>
            <a:endParaRPr lang="en-US" sz="1600" dirty="0"/>
          </a:p>
          <a:p>
            <a:r>
              <a:rPr lang="en-US" sz="1600" b="1" i="1" dirty="0"/>
              <a:t>Job Duty</a:t>
            </a:r>
            <a:r>
              <a:rPr lang="en-US" sz="1600" dirty="0"/>
              <a:t>: Take blood pressure using cuff and stethoscope</a:t>
            </a:r>
          </a:p>
          <a:p>
            <a:r>
              <a:rPr lang="en-US" sz="1600" b="1" i="1" dirty="0"/>
              <a:t>Requirement</a:t>
            </a:r>
            <a:r>
              <a:rPr lang="en-US" sz="1600" dirty="0"/>
              <a:t>: Ability to take blood pressure using a cuff and stethoscope; may be gained through training or experience</a:t>
            </a:r>
          </a:p>
          <a:p>
            <a:r>
              <a:rPr lang="en-US" dirty="0"/>
              <a:t>		</a:t>
            </a:r>
          </a:p>
        </p:txBody>
      </p:sp>
    </p:spTree>
    <p:extLst>
      <p:ext uri="{BB962C8B-B14F-4D97-AF65-F5344CB8AC3E}">
        <p14:creationId xmlns:p14="http://schemas.microsoft.com/office/powerpoint/2010/main" val="127154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8E0C-9A3B-4898-9F4F-DDB2F7895727}"/>
              </a:ext>
            </a:extLst>
          </p:cNvPr>
          <p:cNvSpPr>
            <a:spLocks noGrp="1"/>
          </p:cNvSpPr>
          <p:nvPr>
            <p:ph type="title"/>
          </p:nvPr>
        </p:nvSpPr>
        <p:spPr/>
        <p:txBody>
          <a:bodyPr>
            <a:normAutofit fontScale="90000"/>
          </a:bodyPr>
          <a:lstStyle/>
          <a:p>
            <a:r>
              <a:rPr lang="en-US" dirty="0"/>
              <a:t>General Reminders</a:t>
            </a:r>
            <a:br>
              <a:rPr lang="en-US" dirty="0"/>
            </a:br>
            <a:r>
              <a:rPr lang="en-US" sz="1800" i="1" dirty="0"/>
              <a:t>Character Limitations </a:t>
            </a:r>
          </a:p>
        </p:txBody>
      </p:sp>
      <p:sp>
        <p:nvSpPr>
          <p:cNvPr id="3" name="Content Placeholder 2">
            <a:extLst>
              <a:ext uri="{FF2B5EF4-FFF2-40B4-BE49-F238E27FC236}">
                <a16:creationId xmlns:a16="http://schemas.microsoft.com/office/drawing/2014/main" id="{737D18DE-F6E7-4AA3-A544-B10AB8B4F4E8}"/>
              </a:ext>
            </a:extLst>
          </p:cNvPr>
          <p:cNvSpPr>
            <a:spLocks noGrp="1"/>
          </p:cNvSpPr>
          <p:nvPr>
            <p:ph idx="1"/>
          </p:nvPr>
        </p:nvSpPr>
        <p:spPr>
          <a:xfrm>
            <a:off x="1295400" y="2014655"/>
            <a:ext cx="9601200" cy="3809999"/>
          </a:xfrm>
        </p:spPr>
        <p:txBody>
          <a:bodyPr>
            <a:normAutofit/>
          </a:bodyPr>
          <a:lstStyle/>
          <a:p>
            <a:r>
              <a:rPr lang="en-US" dirty="0"/>
              <a:t>Character Limitations for free text fields in FLAG:</a:t>
            </a:r>
          </a:p>
          <a:p>
            <a:pPr lvl="1"/>
            <a:r>
              <a:rPr lang="en-US" sz="2000" dirty="0"/>
              <a:t>When the information entered exceeds the maximum number of characters allowed, NPWC will not be able to review all the requirements for the job opportunity</a:t>
            </a:r>
          </a:p>
          <a:p>
            <a:pPr marL="274320" lvl="1" indent="0">
              <a:buNone/>
            </a:pPr>
            <a:endParaRPr lang="en-US" sz="2000" dirty="0"/>
          </a:p>
          <a:p>
            <a:pPr lvl="1"/>
            <a:r>
              <a:rPr lang="en-US" sz="2000" dirty="0"/>
              <a:t>FLAG displays a 200-character limitation for Sections F.b.1.b </a:t>
            </a:r>
            <a:r>
              <a:rPr lang="en-US" sz="2000" dirty="0">
                <a:effectLst/>
                <a:ea typeface="Calibri" panose="020F0502020204030204" pitchFamily="34" charset="0"/>
                <a:cs typeface="Times New Roman" panose="02020603050405020304" pitchFamily="18" charset="0"/>
              </a:rPr>
              <a:t>(Major and/or field of studies)</a:t>
            </a:r>
            <a:r>
              <a:rPr lang="en-US" sz="2000" dirty="0"/>
              <a:t> and F.b.4.b </a:t>
            </a:r>
            <a:r>
              <a:rPr lang="en-US" sz="2000" dirty="0">
                <a:effectLst/>
                <a:ea typeface="Calibri" panose="020F0502020204030204" pitchFamily="34" charset="0"/>
                <a:cs typeface="Times New Roman" panose="02020603050405020304" pitchFamily="18" charset="0"/>
              </a:rPr>
              <a:t>(Occupation required)</a:t>
            </a:r>
          </a:p>
          <a:p>
            <a:pPr marL="274320" lvl="1" indent="0">
              <a:buNone/>
            </a:pPr>
            <a:endParaRPr lang="en-US" sz="2000" dirty="0"/>
          </a:p>
          <a:p>
            <a:pPr lvl="1"/>
            <a:r>
              <a:rPr lang="en-US" sz="2000" dirty="0"/>
              <a:t>Employers should enter additional information in Sections F.b.5 or F.c.5 (special requirements) as these fields have a 4,000-character limitation </a:t>
            </a:r>
          </a:p>
          <a:p>
            <a:pPr marL="274320" lvl="1" indent="0">
              <a:buNone/>
            </a:pPr>
            <a:endParaRPr lang="en-US" sz="2000" dirty="0"/>
          </a:p>
          <a:p>
            <a:pPr marL="274320" lvl="1" indent="0">
              <a:buNone/>
            </a:pPr>
            <a:endParaRPr lang="en-US" sz="2000" dirty="0"/>
          </a:p>
          <a:p>
            <a:pPr lvl="1"/>
            <a:endParaRPr lang="en-US" dirty="0"/>
          </a:p>
          <a:p>
            <a:pPr marL="0" indent="0">
              <a:buNone/>
            </a:pPr>
            <a:endParaRPr lang="en-US" sz="2000" dirty="0"/>
          </a:p>
        </p:txBody>
      </p:sp>
      <p:sp>
        <p:nvSpPr>
          <p:cNvPr id="4" name="Footer Placeholder 3">
            <a:extLst>
              <a:ext uri="{FF2B5EF4-FFF2-40B4-BE49-F238E27FC236}">
                <a16:creationId xmlns:a16="http://schemas.microsoft.com/office/drawing/2014/main" id="{F8E68B79-FCF2-4BA9-8D70-2082C783BFB7}"/>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4362BD1D-B555-4E13-A237-717C2DD6C746}"/>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0C3E5293-F61A-46E8-8356-5A3A7EF9371E}"/>
              </a:ext>
            </a:extLst>
          </p:cNvPr>
          <p:cNvSpPr>
            <a:spLocks noGrp="1"/>
          </p:cNvSpPr>
          <p:nvPr>
            <p:ph type="sldNum" sz="quarter" idx="12"/>
          </p:nvPr>
        </p:nvSpPr>
        <p:spPr/>
        <p:txBody>
          <a:bodyPr/>
          <a:lstStyle/>
          <a:p>
            <a:fld id="{E31375A4-56A4-47D6-9801-1991572033F7}" type="slidenum">
              <a:rPr lang="en-US" smtClean="0"/>
              <a:t>21</a:t>
            </a:fld>
            <a:endParaRPr lang="en-US" dirty="0"/>
          </a:p>
        </p:txBody>
      </p:sp>
    </p:spTree>
    <p:extLst>
      <p:ext uri="{BB962C8B-B14F-4D97-AF65-F5344CB8AC3E}">
        <p14:creationId xmlns:p14="http://schemas.microsoft.com/office/powerpoint/2010/main" val="512522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8E0C-9A3B-4898-9F4F-DDB2F7895727}"/>
              </a:ext>
            </a:extLst>
          </p:cNvPr>
          <p:cNvSpPr>
            <a:spLocks noGrp="1"/>
          </p:cNvSpPr>
          <p:nvPr>
            <p:ph type="title"/>
          </p:nvPr>
        </p:nvSpPr>
        <p:spPr/>
        <p:txBody>
          <a:bodyPr>
            <a:normAutofit fontScale="90000"/>
          </a:bodyPr>
          <a:lstStyle/>
          <a:p>
            <a:r>
              <a:rPr lang="en-US" dirty="0"/>
              <a:t>General Reminders</a:t>
            </a:r>
            <a:br>
              <a:rPr lang="en-US" dirty="0"/>
            </a:br>
            <a:r>
              <a:rPr lang="en-US" sz="1800" i="1" dirty="0"/>
              <a:t>Pertinent Information</a:t>
            </a:r>
          </a:p>
        </p:txBody>
      </p:sp>
      <p:sp>
        <p:nvSpPr>
          <p:cNvPr id="3" name="Content Placeholder 2">
            <a:extLst>
              <a:ext uri="{FF2B5EF4-FFF2-40B4-BE49-F238E27FC236}">
                <a16:creationId xmlns:a16="http://schemas.microsoft.com/office/drawing/2014/main" id="{737D18DE-F6E7-4AA3-A544-B10AB8B4F4E8}"/>
              </a:ext>
            </a:extLst>
          </p:cNvPr>
          <p:cNvSpPr>
            <a:spLocks noGrp="1"/>
          </p:cNvSpPr>
          <p:nvPr>
            <p:ph idx="1"/>
          </p:nvPr>
        </p:nvSpPr>
        <p:spPr>
          <a:xfrm>
            <a:off x="1295400" y="2014655"/>
            <a:ext cx="9601200" cy="3809999"/>
          </a:xfrm>
        </p:spPr>
        <p:txBody>
          <a:bodyPr>
            <a:normAutofit/>
          </a:bodyPr>
          <a:lstStyle/>
          <a:p>
            <a:pPr marL="342900" indent="-342900">
              <a:spcBef>
                <a:spcPts val="0"/>
              </a:spcBef>
              <a:tabLst>
                <a:tab pos="457200" algn="l"/>
              </a:tabLst>
            </a:pPr>
            <a:r>
              <a:rPr lang="en-US" dirty="0">
                <a:effectLst/>
                <a:ea typeface="Calibri" panose="020F0502020204030204" pitchFamily="34" charset="0"/>
                <a:cs typeface="Times New Roman" panose="02020603050405020304" pitchFamily="18" charset="0"/>
              </a:rPr>
              <a:t>Section F.b.1.b/ F.c.2.b (Major and/or field of studies)</a:t>
            </a:r>
          </a:p>
          <a:p>
            <a:pPr marL="0" indent="0">
              <a:spcBef>
                <a:spcPts val="0"/>
              </a:spcBef>
              <a:buNone/>
              <a:tabLst>
                <a:tab pos="457200" algn="l"/>
              </a:tabLst>
            </a:pPr>
            <a:endParaRPr lang="en-US" dirty="0">
              <a:effectLst/>
              <a:ea typeface="Calibri" panose="020F0502020204030204" pitchFamily="34" charset="0"/>
              <a:cs typeface="Times New Roman" panose="02020603050405020304" pitchFamily="18" charset="0"/>
            </a:endParaRPr>
          </a:p>
          <a:p>
            <a:pPr marL="571500" lvl="1" indent="-342900">
              <a:spcBef>
                <a:spcPts val="0"/>
              </a:spcBef>
              <a:tabLst>
                <a:tab pos="457200" algn="l"/>
              </a:tabLst>
            </a:pPr>
            <a:r>
              <a:rPr lang="en-US" sz="2000" dirty="0">
                <a:ea typeface="Calibri" panose="020F0502020204030204" pitchFamily="34" charset="0"/>
                <a:cs typeface="Times New Roman" panose="02020603050405020304" pitchFamily="18" charset="0"/>
              </a:rPr>
              <a:t>Employers should enter the major(s) and/or field of studies required for the job opportunity (e.g., Education, Social Work, etc.)</a:t>
            </a:r>
          </a:p>
          <a:p>
            <a:pPr marL="228600" lvl="1" indent="0">
              <a:spcBef>
                <a:spcPts val="0"/>
              </a:spcBef>
              <a:buNone/>
              <a:tabLst>
                <a:tab pos="457200" algn="l"/>
              </a:tabLst>
            </a:pPr>
            <a:endParaRPr lang="en-US" sz="2000" dirty="0">
              <a:ea typeface="Calibri" panose="020F0502020204030204" pitchFamily="34" charset="0"/>
              <a:cs typeface="Times New Roman" panose="02020603050405020304" pitchFamily="18" charset="0"/>
            </a:endParaRPr>
          </a:p>
          <a:p>
            <a:pPr marL="342900" indent="-342900">
              <a:spcBef>
                <a:spcPts val="0"/>
              </a:spcBef>
              <a:tabLst>
                <a:tab pos="457200" algn="l"/>
              </a:tabLst>
            </a:pPr>
            <a:r>
              <a:rPr lang="en-US" dirty="0">
                <a:effectLst/>
                <a:ea typeface="Calibri" panose="020F0502020204030204" pitchFamily="34" charset="0"/>
                <a:cs typeface="Times New Roman" panose="02020603050405020304" pitchFamily="18" charset="0"/>
              </a:rPr>
              <a:t>Section F.b.4.b (Occupation required)</a:t>
            </a:r>
          </a:p>
          <a:p>
            <a:pPr marL="0" indent="0">
              <a:spcBef>
                <a:spcPts val="0"/>
              </a:spcBef>
              <a:buNone/>
              <a:tabLst>
                <a:tab pos="457200" algn="l"/>
              </a:tabLst>
            </a:pPr>
            <a:endParaRPr lang="en-US" dirty="0">
              <a:effectLst/>
              <a:ea typeface="Calibri" panose="020F0502020204030204" pitchFamily="34" charset="0"/>
              <a:cs typeface="Times New Roman" panose="02020603050405020304" pitchFamily="18" charset="0"/>
            </a:endParaRPr>
          </a:p>
          <a:p>
            <a:pPr marL="571500" lvl="1" indent="-342900">
              <a:spcBef>
                <a:spcPts val="0"/>
              </a:spcBef>
              <a:tabLst>
                <a:tab pos="457200" algn="l"/>
              </a:tabLst>
            </a:pPr>
            <a:r>
              <a:rPr lang="en-US" sz="2000" dirty="0">
                <a:effectLst/>
                <a:ea typeface="Calibri" panose="020F0502020204030204" pitchFamily="34" charset="0"/>
                <a:cs typeface="Times New Roman" panose="02020603050405020304" pitchFamily="18" charset="0"/>
              </a:rPr>
              <a:t>Employers should list the occupations in which experience is required by the employer for the job opportunity (e.g., related occupation, Marketing Manager, Health Manager, etc.) </a:t>
            </a:r>
            <a:endParaRPr lang="en-US" sz="2000" dirty="0">
              <a:ea typeface="Calibri" panose="020F0502020204030204" pitchFamily="34" charset="0"/>
              <a:cs typeface="Times New Roman" panose="02020603050405020304" pitchFamily="18" charset="0"/>
            </a:endParaRPr>
          </a:p>
          <a:p>
            <a:pPr marL="342900" indent="-342900">
              <a:spcBef>
                <a:spcPts val="0"/>
              </a:spcBef>
              <a:tabLst>
                <a:tab pos="457200" algn="l"/>
              </a:tabLst>
            </a:pPr>
            <a:endParaRPr lang="en-US" dirty="0">
              <a:ea typeface="Calibri" panose="020F0502020204030204" pitchFamily="34" charset="0"/>
              <a:cs typeface="Times New Roman" panose="02020603050405020304" pitchFamily="18" charset="0"/>
            </a:endParaRPr>
          </a:p>
          <a:p>
            <a:pPr marL="571500" lvl="1" indent="-342900">
              <a:spcBef>
                <a:spcPts val="0"/>
              </a:spcBef>
              <a:tabLst>
                <a:tab pos="457200" algn="l"/>
              </a:tabLst>
            </a:pPr>
            <a:r>
              <a:rPr lang="en-US" sz="2000" dirty="0">
                <a:ea typeface="Calibri" panose="020F0502020204030204" pitchFamily="34" charset="0"/>
                <a:cs typeface="Times New Roman" panose="02020603050405020304" pitchFamily="18" charset="0"/>
              </a:rPr>
              <a:t>The number </a:t>
            </a:r>
            <a:r>
              <a:rPr lang="en-US" sz="2000" dirty="0">
                <a:effectLst/>
                <a:ea typeface="Calibri" panose="020F0502020204030204" pitchFamily="34" charset="0"/>
                <a:cs typeface="Times New Roman" panose="02020603050405020304" pitchFamily="18" charset="0"/>
              </a:rPr>
              <a:t>of months of experience required for the job opportunity should not be restated in this field</a:t>
            </a:r>
          </a:p>
          <a:p>
            <a:pPr marL="0" indent="0">
              <a:spcBef>
                <a:spcPts val="0"/>
              </a:spcBef>
              <a:buNone/>
              <a:tabLst>
                <a:tab pos="457200" algn="l"/>
              </a:tabLst>
            </a:pP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dirty="0">
              <a:effectLst/>
              <a:ea typeface="Calibri" panose="020F0502020204030204" pitchFamily="34" charset="0"/>
              <a:cs typeface="Times New Roman" panose="02020603050405020304" pitchFamily="18" charset="0"/>
            </a:endParaRPr>
          </a:p>
          <a:p>
            <a:pPr marL="274320" lvl="1" indent="0">
              <a:buNone/>
            </a:pPr>
            <a:endParaRPr lang="en-US" sz="2000" dirty="0"/>
          </a:p>
          <a:p>
            <a:pPr marL="274320" lvl="1" indent="0">
              <a:buNone/>
            </a:pPr>
            <a:endParaRPr lang="en-US" sz="2000" dirty="0"/>
          </a:p>
          <a:p>
            <a:pPr lvl="1"/>
            <a:endParaRPr lang="en-US" dirty="0"/>
          </a:p>
          <a:p>
            <a:pPr marL="0" indent="0">
              <a:buNone/>
            </a:pPr>
            <a:endParaRPr lang="en-US" sz="2000" dirty="0"/>
          </a:p>
        </p:txBody>
      </p:sp>
      <p:sp>
        <p:nvSpPr>
          <p:cNvPr id="4" name="Footer Placeholder 3">
            <a:extLst>
              <a:ext uri="{FF2B5EF4-FFF2-40B4-BE49-F238E27FC236}">
                <a16:creationId xmlns:a16="http://schemas.microsoft.com/office/drawing/2014/main" id="{F8E68B79-FCF2-4BA9-8D70-2082C783BFB7}"/>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4362BD1D-B555-4E13-A237-717C2DD6C746}"/>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0C3E5293-F61A-46E8-8356-5A3A7EF9371E}"/>
              </a:ext>
            </a:extLst>
          </p:cNvPr>
          <p:cNvSpPr>
            <a:spLocks noGrp="1"/>
          </p:cNvSpPr>
          <p:nvPr>
            <p:ph type="sldNum" sz="quarter" idx="12"/>
          </p:nvPr>
        </p:nvSpPr>
        <p:spPr/>
        <p:txBody>
          <a:bodyPr/>
          <a:lstStyle/>
          <a:p>
            <a:fld id="{E31375A4-56A4-47D6-9801-1991572033F7}" type="slidenum">
              <a:rPr lang="en-US" smtClean="0"/>
              <a:t>22</a:t>
            </a:fld>
            <a:endParaRPr lang="en-US" dirty="0"/>
          </a:p>
        </p:txBody>
      </p:sp>
    </p:spTree>
    <p:extLst>
      <p:ext uri="{BB962C8B-B14F-4D97-AF65-F5344CB8AC3E}">
        <p14:creationId xmlns:p14="http://schemas.microsoft.com/office/powerpoint/2010/main" val="39790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405E-C945-41C5-8C45-8E5A600E3350}"/>
              </a:ext>
            </a:extLst>
          </p:cNvPr>
          <p:cNvSpPr>
            <a:spLocks noGrp="1"/>
          </p:cNvSpPr>
          <p:nvPr>
            <p:ph type="title"/>
          </p:nvPr>
        </p:nvSpPr>
        <p:spPr>
          <a:xfrm>
            <a:off x="1276708" y="939637"/>
            <a:ext cx="9601200" cy="641350"/>
          </a:xfrm>
        </p:spPr>
        <p:txBody>
          <a:bodyPr>
            <a:normAutofit fontScale="90000"/>
          </a:bodyPr>
          <a:lstStyle/>
          <a:p>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700" dirty="0"/>
            </a:br>
            <a:r>
              <a:rPr lang="en-US" sz="3100" dirty="0"/>
              <a:t>General Reminders</a:t>
            </a:r>
            <a:br>
              <a:rPr lang="en-US" sz="2700" dirty="0"/>
            </a:br>
            <a:r>
              <a:rPr lang="en-US" sz="1800" i="1" dirty="0"/>
              <a:t>Pertinent Information</a:t>
            </a:r>
          </a:p>
        </p:txBody>
      </p:sp>
      <p:sp>
        <p:nvSpPr>
          <p:cNvPr id="3" name="Text Placeholder 2">
            <a:extLst>
              <a:ext uri="{FF2B5EF4-FFF2-40B4-BE49-F238E27FC236}">
                <a16:creationId xmlns:a16="http://schemas.microsoft.com/office/drawing/2014/main" id="{D1A38F9D-6233-4992-AD9E-22FB1D2CF7C3}"/>
              </a:ext>
            </a:extLst>
          </p:cNvPr>
          <p:cNvSpPr>
            <a:spLocks noGrp="1"/>
          </p:cNvSpPr>
          <p:nvPr>
            <p:ph type="body" idx="1"/>
          </p:nvPr>
        </p:nvSpPr>
        <p:spPr>
          <a:xfrm>
            <a:off x="1295400" y="1818322"/>
            <a:ext cx="4572000" cy="641350"/>
          </a:xfrm>
          <a:solidFill>
            <a:schemeClr val="accent1">
              <a:lumMod val="40000"/>
              <a:lumOff val="60000"/>
            </a:schemeClr>
          </a:solidFill>
        </p:spPr>
        <p:txBody>
          <a:bodyPr>
            <a:normAutofit fontScale="85000" lnSpcReduction="20000"/>
          </a:bodyPr>
          <a:lstStyle/>
          <a:p>
            <a:pPr algn="ctr"/>
            <a:r>
              <a:rPr lang="en-US" sz="2800" dirty="0">
                <a:solidFill>
                  <a:schemeClr val="accent3">
                    <a:lumMod val="90000"/>
                    <a:lumOff val="10000"/>
                  </a:schemeClr>
                </a:solidFill>
              </a:rPr>
              <a:t>Section F.b.1.b </a:t>
            </a:r>
          </a:p>
          <a:p>
            <a:pPr marL="342900" indent="-342900" algn="ctr">
              <a:buFont typeface="Wingdings" panose="05000000000000000000" pitchFamily="2" charset="2"/>
              <a:buChar char="ü"/>
            </a:pPr>
            <a:r>
              <a:rPr lang="en-US" sz="2800" dirty="0">
                <a:solidFill>
                  <a:schemeClr val="accent2"/>
                </a:solidFill>
                <a:effectLst/>
                <a:ea typeface="Calibri" panose="020F0502020204030204" pitchFamily="34" charset="0"/>
                <a:cs typeface="Times New Roman" panose="02020603050405020304" pitchFamily="18" charset="0"/>
              </a:rPr>
              <a:t>(Major and/or field of studies)</a:t>
            </a:r>
            <a:r>
              <a:rPr lang="en-US" sz="2400" dirty="0">
                <a:solidFill>
                  <a:schemeClr val="accent2"/>
                </a:solidFill>
                <a:effectLst/>
                <a:ea typeface="Calibri" panose="020F0502020204030204" pitchFamily="34" charset="0"/>
                <a:cs typeface="Times New Roman" panose="02020603050405020304" pitchFamily="18" charset="0"/>
              </a:rPr>
              <a:t>   </a:t>
            </a:r>
            <a:endParaRPr lang="en-US" sz="2400" dirty="0">
              <a:solidFill>
                <a:schemeClr val="accent2"/>
              </a:solidFill>
            </a:endParaRPr>
          </a:p>
        </p:txBody>
      </p:sp>
      <p:sp>
        <p:nvSpPr>
          <p:cNvPr id="5" name="Text Placeholder 4">
            <a:extLst>
              <a:ext uri="{FF2B5EF4-FFF2-40B4-BE49-F238E27FC236}">
                <a16:creationId xmlns:a16="http://schemas.microsoft.com/office/drawing/2014/main" id="{B80AADDD-2057-494E-AFF3-AB0A3D080084}"/>
              </a:ext>
            </a:extLst>
          </p:cNvPr>
          <p:cNvSpPr>
            <a:spLocks noGrp="1"/>
          </p:cNvSpPr>
          <p:nvPr>
            <p:ph type="body" sz="quarter" idx="3"/>
          </p:nvPr>
        </p:nvSpPr>
        <p:spPr>
          <a:solidFill>
            <a:schemeClr val="accent1">
              <a:lumMod val="40000"/>
              <a:lumOff val="60000"/>
            </a:schemeClr>
          </a:solidFill>
        </p:spPr>
        <p:txBody>
          <a:bodyPr>
            <a:noAutofit/>
          </a:bodyPr>
          <a:lstStyle/>
          <a:p>
            <a:pPr algn="ctr"/>
            <a:r>
              <a:rPr lang="en-US" sz="2400" dirty="0">
                <a:solidFill>
                  <a:schemeClr val="accent3">
                    <a:lumMod val="90000"/>
                    <a:lumOff val="10000"/>
                  </a:schemeClr>
                </a:solidFill>
              </a:rPr>
              <a:t>Section F.b.1.b </a:t>
            </a:r>
          </a:p>
          <a:p>
            <a:pPr marL="342900" indent="-342900" algn="ctr">
              <a:buFont typeface="Wingdings" panose="05000000000000000000" pitchFamily="2" charset="2"/>
              <a:buChar char="û"/>
            </a:pPr>
            <a:r>
              <a:rPr lang="en-US" sz="2400" dirty="0">
                <a:solidFill>
                  <a:schemeClr val="accent2"/>
                </a:solidFill>
                <a:effectLst/>
                <a:ea typeface="Calibri" panose="020F0502020204030204" pitchFamily="34" charset="0"/>
                <a:cs typeface="Times New Roman" panose="02020603050405020304" pitchFamily="18" charset="0"/>
              </a:rPr>
              <a:t>(Major and/or field of studies)</a:t>
            </a:r>
            <a:endParaRPr lang="en-US" sz="2400" dirty="0">
              <a:solidFill>
                <a:schemeClr val="accent3">
                  <a:lumMod val="90000"/>
                  <a:lumOff val="10000"/>
                </a:schemeClr>
              </a:solidFill>
            </a:endParaRPr>
          </a:p>
        </p:txBody>
      </p:sp>
      <p:sp>
        <p:nvSpPr>
          <p:cNvPr id="7" name="Footer Placeholder 6">
            <a:extLst>
              <a:ext uri="{FF2B5EF4-FFF2-40B4-BE49-F238E27FC236}">
                <a16:creationId xmlns:a16="http://schemas.microsoft.com/office/drawing/2014/main" id="{CBFD1FD1-59EF-412C-8BC7-0472017262C5}"/>
              </a:ext>
            </a:extLst>
          </p:cNvPr>
          <p:cNvSpPr>
            <a:spLocks noGrp="1"/>
          </p:cNvSpPr>
          <p:nvPr>
            <p:ph type="ftr" sz="quarter" idx="11"/>
          </p:nvPr>
        </p:nvSpPr>
        <p:spPr/>
        <p:txBody>
          <a:bodyPr/>
          <a:lstStyle/>
          <a:p>
            <a:r>
              <a:rPr lang="en-US" dirty="0"/>
              <a:t>For Government Training Use Only</a:t>
            </a:r>
          </a:p>
        </p:txBody>
      </p:sp>
      <p:sp>
        <p:nvSpPr>
          <p:cNvPr id="8" name="Date Placeholder 7">
            <a:extLst>
              <a:ext uri="{FF2B5EF4-FFF2-40B4-BE49-F238E27FC236}">
                <a16:creationId xmlns:a16="http://schemas.microsoft.com/office/drawing/2014/main" id="{1175481A-C476-4BAB-8CF2-1A662665C926}"/>
              </a:ext>
            </a:extLst>
          </p:cNvPr>
          <p:cNvSpPr>
            <a:spLocks noGrp="1"/>
          </p:cNvSpPr>
          <p:nvPr>
            <p:ph type="dt" sz="half" idx="10"/>
          </p:nvPr>
        </p:nvSpPr>
        <p:spPr/>
        <p:txBody>
          <a:bodyPr/>
          <a:lstStyle/>
          <a:p>
            <a:fld id="{B21ECC60-1F0E-4421-AEDC-A39BB32A22B7}" type="datetime1">
              <a:rPr lang="en-US" smtClean="0"/>
              <a:t>4/19/2022</a:t>
            </a:fld>
            <a:endParaRPr lang="en-US" dirty="0"/>
          </a:p>
        </p:txBody>
      </p:sp>
      <p:sp>
        <p:nvSpPr>
          <p:cNvPr id="9" name="Slide Number Placeholder 8">
            <a:extLst>
              <a:ext uri="{FF2B5EF4-FFF2-40B4-BE49-F238E27FC236}">
                <a16:creationId xmlns:a16="http://schemas.microsoft.com/office/drawing/2014/main" id="{8779425F-1DB9-4E1C-A551-FA97E81EFD3D}"/>
              </a:ext>
            </a:extLst>
          </p:cNvPr>
          <p:cNvSpPr>
            <a:spLocks noGrp="1"/>
          </p:cNvSpPr>
          <p:nvPr>
            <p:ph type="sldNum" sz="quarter" idx="12"/>
          </p:nvPr>
        </p:nvSpPr>
        <p:spPr/>
        <p:txBody>
          <a:bodyPr/>
          <a:lstStyle/>
          <a:p>
            <a:fld id="{E31375A4-56A4-47D6-9801-1991572033F7}" type="slidenum">
              <a:rPr lang="en-US" smtClean="0"/>
              <a:t>23</a:t>
            </a:fld>
            <a:endParaRPr lang="en-US" dirty="0"/>
          </a:p>
        </p:txBody>
      </p:sp>
      <p:pic>
        <p:nvPicPr>
          <p:cNvPr id="12" name="Content Placeholder 18">
            <a:extLst>
              <a:ext uri="{FF2B5EF4-FFF2-40B4-BE49-F238E27FC236}">
                <a16:creationId xmlns:a16="http://schemas.microsoft.com/office/drawing/2014/main" id="{4E45BBB3-ACEB-47AB-92CD-40E706CFDB87}"/>
              </a:ext>
            </a:extLst>
          </p:cNvPr>
          <p:cNvPicPr>
            <a:picLocks noGrp="1" noChangeAspect="1"/>
          </p:cNvPicPr>
          <p:nvPr>
            <p:ph sz="quarter" idx="4"/>
          </p:nvPr>
        </p:nvPicPr>
        <p:blipFill>
          <a:blip r:embed="rId3"/>
          <a:stretch>
            <a:fillRect/>
          </a:stretch>
        </p:blipFill>
        <p:spPr>
          <a:xfrm>
            <a:off x="6473178" y="2503488"/>
            <a:ext cx="4404730" cy="3414874"/>
          </a:xfrm>
        </p:spPr>
      </p:pic>
      <p:pic>
        <p:nvPicPr>
          <p:cNvPr id="15" name="Content Placeholder 14">
            <a:extLst>
              <a:ext uri="{FF2B5EF4-FFF2-40B4-BE49-F238E27FC236}">
                <a16:creationId xmlns:a16="http://schemas.microsoft.com/office/drawing/2014/main" id="{FE9E0D09-2404-4A29-90BB-88B65F20671D}"/>
              </a:ext>
            </a:extLst>
          </p:cNvPr>
          <p:cNvPicPr>
            <a:picLocks noGrp="1" noChangeAspect="1"/>
          </p:cNvPicPr>
          <p:nvPr>
            <p:ph sz="half" idx="2"/>
          </p:nvPr>
        </p:nvPicPr>
        <p:blipFill>
          <a:blip r:embed="rId4"/>
          <a:stretch>
            <a:fillRect/>
          </a:stretch>
        </p:blipFill>
        <p:spPr>
          <a:xfrm>
            <a:off x="1465156" y="2503488"/>
            <a:ext cx="4253667" cy="3414875"/>
          </a:xfrm>
        </p:spPr>
      </p:pic>
    </p:spTree>
    <p:extLst>
      <p:ext uri="{BB962C8B-B14F-4D97-AF65-F5344CB8AC3E}">
        <p14:creationId xmlns:p14="http://schemas.microsoft.com/office/powerpoint/2010/main" val="270295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405E-C945-41C5-8C45-8E5A600E3350}"/>
              </a:ext>
            </a:extLst>
          </p:cNvPr>
          <p:cNvSpPr>
            <a:spLocks noGrp="1"/>
          </p:cNvSpPr>
          <p:nvPr>
            <p:ph type="title"/>
          </p:nvPr>
        </p:nvSpPr>
        <p:spPr>
          <a:xfrm>
            <a:off x="1276708" y="939637"/>
            <a:ext cx="9601200" cy="641350"/>
          </a:xfrm>
        </p:spPr>
        <p:txBody>
          <a:bodyPr>
            <a:normAutofit fontScale="90000"/>
          </a:bodyPr>
          <a:lstStyle/>
          <a:p>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700" dirty="0"/>
            </a:br>
            <a:r>
              <a:rPr lang="en-US" sz="3100" dirty="0"/>
              <a:t>General Reminders</a:t>
            </a:r>
            <a:br>
              <a:rPr lang="en-US" sz="2700" dirty="0"/>
            </a:br>
            <a:r>
              <a:rPr lang="en-US" sz="1800" i="1" dirty="0"/>
              <a:t>Pertinent Information</a:t>
            </a:r>
          </a:p>
        </p:txBody>
      </p:sp>
      <p:sp>
        <p:nvSpPr>
          <p:cNvPr id="3" name="Text Placeholder 2">
            <a:extLst>
              <a:ext uri="{FF2B5EF4-FFF2-40B4-BE49-F238E27FC236}">
                <a16:creationId xmlns:a16="http://schemas.microsoft.com/office/drawing/2014/main" id="{D1A38F9D-6233-4992-AD9E-22FB1D2CF7C3}"/>
              </a:ext>
            </a:extLst>
          </p:cNvPr>
          <p:cNvSpPr>
            <a:spLocks noGrp="1"/>
          </p:cNvSpPr>
          <p:nvPr>
            <p:ph type="body" idx="1"/>
          </p:nvPr>
        </p:nvSpPr>
        <p:spPr>
          <a:solidFill>
            <a:schemeClr val="accent1">
              <a:lumMod val="40000"/>
              <a:lumOff val="60000"/>
            </a:schemeClr>
          </a:solidFill>
        </p:spPr>
        <p:txBody>
          <a:bodyPr>
            <a:normAutofit fontScale="25000" lnSpcReduction="20000"/>
          </a:bodyPr>
          <a:lstStyle/>
          <a:p>
            <a:pPr algn="ctr"/>
            <a:endParaRPr lang="en-US" sz="2400" dirty="0">
              <a:solidFill>
                <a:schemeClr val="accent3">
                  <a:lumMod val="90000"/>
                  <a:lumOff val="10000"/>
                </a:schemeClr>
              </a:solidFill>
            </a:endParaRPr>
          </a:p>
          <a:p>
            <a:pPr algn="ctr"/>
            <a:r>
              <a:rPr lang="en-US" sz="9600" dirty="0">
                <a:solidFill>
                  <a:schemeClr val="accent3">
                    <a:lumMod val="90000"/>
                    <a:lumOff val="10000"/>
                  </a:schemeClr>
                </a:solidFill>
              </a:rPr>
              <a:t> Section F.b.4.b </a:t>
            </a:r>
          </a:p>
          <a:p>
            <a:pPr marL="342900" indent="-342900" algn="ctr">
              <a:buFont typeface="Wingdings" panose="05000000000000000000" pitchFamily="2" charset="2"/>
              <a:buChar char="ü"/>
            </a:pPr>
            <a:r>
              <a:rPr lang="en-US" sz="9600" dirty="0">
                <a:solidFill>
                  <a:schemeClr val="accent2"/>
                </a:solidFill>
                <a:effectLst/>
                <a:ea typeface="Calibri" panose="020F0502020204030204" pitchFamily="34" charset="0"/>
                <a:cs typeface="Times New Roman" panose="02020603050405020304" pitchFamily="18" charset="0"/>
              </a:rPr>
              <a:t>(Occupation required)  </a:t>
            </a:r>
            <a:r>
              <a:rPr lang="en-US" sz="6000" dirty="0">
                <a:solidFill>
                  <a:schemeClr val="accent2"/>
                </a:solidFill>
                <a:effectLst/>
                <a:ea typeface="Calibri" panose="020F0502020204030204" pitchFamily="34" charset="0"/>
                <a:cs typeface="Times New Roman" panose="02020603050405020304" pitchFamily="18" charset="0"/>
              </a:rPr>
              <a:t> </a:t>
            </a:r>
            <a:endParaRPr lang="en-US" sz="6000" dirty="0">
              <a:solidFill>
                <a:schemeClr val="accent2"/>
              </a:solidFill>
            </a:endParaRPr>
          </a:p>
          <a:p>
            <a:pPr algn="ctr"/>
            <a:endParaRPr lang="en-US" dirty="0">
              <a:solidFill>
                <a:schemeClr val="accent3">
                  <a:lumMod val="90000"/>
                  <a:lumOff val="10000"/>
                </a:schemeClr>
              </a:solidFill>
            </a:endParaRPr>
          </a:p>
        </p:txBody>
      </p:sp>
      <p:sp>
        <p:nvSpPr>
          <p:cNvPr id="5" name="Text Placeholder 4">
            <a:extLst>
              <a:ext uri="{FF2B5EF4-FFF2-40B4-BE49-F238E27FC236}">
                <a16:creationId xmlns:a16="http://schemas.microsoft.com/office/drawing/2014/main" id="{B80AADDD-2057-494E-AFF3-AB0A3D080084}"/>
              </a:ext>
            </a:extLst>
          </p:cNvPr>
          <p:cNvSpPr>
            <a:spLocks noGrp="1"/>
          </p:cNvSpPr>
          <p:nvPr>
            <p:ph type="body" sz="quarter" idx="3"/>
          </p:nvPr>
        </p:nvSpPr>
        <p:spPr>
          <a:solidFill>
            <a:schemeClr val="accent1">
              <a:lumMod val="40000"/>
              <a:lumOff val="60000"/>
            </a:schemeClr>
          </a:solidFill>
        </p:spPr>
        <p:txBody>
          <a:bodyPr>
            <a:noAutofit/>
          </a:bodyPr>
          <a:lstStyle/>
          <a:p>
            <a:pPr algn="ctr"/>
            <a:r>
              <a:rPr lang="en-US" sz="2400" dirty="0">
                <a:solidFill>
                  <a:schemeClr val="accent3">
                    <a:lumMod val="90000"/>
                    <a:lumOff val="10000"/>
                  </a:schemeClr>
                </a:solidFill>
              </a:rPr>
              <a:t>Section F.b.4.b </a:t>
            </a:r>
          </a:p>
          <a:p>
            <a:pPr marL="342900" indent="-342900" algn="ctr">
              <a:buFont typeface="Wingdings" panose="05000000000000000000" pitchFamily="2" charset="2"/>
              <a:buChar char="û"/>
            </a:pPr>
            <a:r>
              <a:rPr lang="en-US" sz="2400" dirty="0">
                <a:solidFill>
                  <a:schemeClr val="accent2"/>
                </a:solidFill>
                <a:effectLst/>
                <a:ea typeface="Calibri" panose="020F0502020204030204" pitchFamily="34" charset="0"/>
                <a:cs typeface="Times New Roman" panose="02020603050405020304" pitchFamily="18" charset="0"/>
              </a:rPr>
              <a:t>(Occupation Required)</a:t>
            </a:r>
            <a:endParaRPr lang="en-US" sz="2400" dirty="0">
              <a:solidFill>
                <a:schemeClr val="accent3">
                  <a:lumMod val="90000"/>
                  <a:lumOff val="10000"/>
                </a:schemeClr>
              </a:solidFill>
            </a:endParaRPr>
          </a:p>
        </p:txBody>
      </p:sp>
      <p:pic>
        <p:nvPicPr>
          <p:cNvPr id="13" name="Content Placeholder 12">
            <a:extLst>
              <a:ext uri="{FF2B5EF4-FFF2-40B4-BE49-F238E27FC236}">
                <a16:creationId xmlns:a16="http://schemas.microsoft.com/office/drawing/2014/main" id="{198C22B7-EB81-4575-AAF8-368B9AA41C9F}"/>
              </a:ext>
            </a:extLst>
          </p:cNvPr>
          <p:cNvPicPr>
            <a:picLocks noGrp="1" noChangeAspect="1"/>
          </p:cNvPicPr>
          <p:nvPr>
            <p:ph sz="quarter" idx="4"/>
          </p:nvPr>
        </p:nvPicPr>
        <p:blipFill>
          <a:blip r:embed="rId3"/>
          <a:stretch>
            <a:fillRect/>
          </a:stretch>
        </p:blipFill>
        <p:spPr>
          <a:xfrm>
            <a:off x="6324603" y="2459671"/>
            <a:ext cx="4553305" cy="3458691"/>
          </a:xfrm>
        </p:spPr>
      </p:pic>
      <p:sp>
        <p:nvSpPr>
          <p:cNvPr id="7" name="Footer Placeholder 6">
            <a:extLst>
              <a:ext uri="{FF2B5EF4-FFF2-40B4-BE49-F238E27FC236}">
                <a16:creationId xmlns:a16="http://schemas.microsoft.com/office/drawing/2014/main" id="{CBFD1FD1-59EF-412C-8BC7-0472017262C5}"/>
              </a:ext>
            </a:extLst>
          </p:cNvPr>
          <p:cNvSpPr>
            <a:spLocks noGrp="1"/>
          </p:cNvSpPr>
          <p:nvPr>
            <p:ph type="ftr" sz="quarter" idx="11"/>
          </p:nvPr>
        </p:nvSpPr>
        <p:spPr/>
        <p:txBody>
          <a:bodyPr/>
          <a:lstStyle/>
          <a:p>
            <a:r>
              <a:rPr lang="en-US"/>
              <a:t>For Government Training Use Only</a:t>
            </a:r>
            <a:endParaRPr lang="en-US" dirty="0"/>
          </a:p>
        </p:txBody>
      </p:sp>
      <p:sp>
        <p:nvSpPr>
          <p:cNvPr id="8" name="Date Placeholder 7">
            <a:extLst>
              <a:ext uri="{FF2B5EF4-FFF2-40B4-BE49-F238E27FC236}">
                <a16:creationId xmlns:a16="http://schemas.microsoft.com/office/drawing/2014/main" id="{1175481A-C476-4BAB-8CF2-1A662665C926}"/>
              </a:ext>
            </a:extLst>
          </p:cNvPr>
          <p:cNvSpPr>
            <a:spLocks noGrp="1"/>
          </p:cNvSpPr>
          <p:nvPr>
            <p:ph type="dt" sz="half" idx="10"/>
          </p:nvPr>
        </p:nvSpPr>
        <p:spPr/>
        <p:txBody>
          <a:bodyPr/>
          <a:lstStyle/>
          <a:p>
            <a:fld id="{B21ECC60-1F0E-4421-AEDC-A39BB32A22B7}" type="datetime1">
              <a:rPr lang="en-US" smtClean="0"/>
              <a:t>4/19/2022</a:t>
            </a:fld>
            <a:endParaRPr lang="en-US" dirty="0"/>
          </a:p>
        </p:txBody>
      </p:sp>
      <p:sp>
        <p:nvSpPr>
          <p:cNvPr id="9" name="Slide Number Placeholder 8">
            <a:extLst>
              <a:ext uri="{FF2B5EF4-FFF2-40B4-BE49-F238E27FC236}">
                <a16:creationId xmlns:a16="http://schemas.microsoft.com/office/drawing/2014/main" id="{8779425F-1DB9-4E1C-A551-FA97E81EFD3D}"/>
              </a:ext>
            </a:extLst>
          </p:cNvPr>
          <p:cNvSpPr>
            <a:spLocks noGrp="1"/>
          </p:cNvSpPr>
          <p:nvPr>
            <p:ph type="sldNum" sz="quarter" idx="12"/>
          </p:nvPr>
        </p:nvSpPr>
        <p:spPr/>
        <p:txBody>
          <a:bodyPr/>
          <a:lstStyle/>
          <a:p>
            <a:fld id="{E31375A4-56A4-47D6-9801-1991572033F7}" type="slidenum">
              <a:rPr lang="en-US" smtClean="0"/>
              <a:t>24</a:t>
            </a:fld>
            <a:endParaRPr lang="en-US" dirty="0"/>
          </a:p>
        </p:txBody>
      </p:sp>
      <p:pic>
        <p:nvPicPr>
          <p:cNvPr id="16" name="Content Placeholder 15">
            <a:extLst>
              <a:ext uri="{FF2B5EF4-FFF2-40B4-BE49-F238E27FC236}">
                <a16:creationId xmlns:a16="http://schemas.microsoft.com/office/drawing/2014/main" id="{F4FB5E7F-BE7B-47DC-80F8-EE0682908311}"/>
              </a:ext>
            </a:extLst>
          </p:cNvPr>
          <p:cNvPicPr>
            <a:picLocks noGrp="1" noChangeAspect="1"/>
          </p:cNvPicPr>
          <p:nvPr>
            <p:ph sz="half" idx="2"/>
          </p:nvPr>
        </p:nvPicPr>
        <p:blipFill>
          <a:blip r:embed="rId4"/>
          <a:stretch>
            <a:fillRect/>
          </a:stretch>
        </p:blipFill>
        <p:spPr>
          <a:xfrm>
            <a:off x="1314093" y="2459671"/>
            <a:ext cx="4553306" cy="3458691"/>
          </a:xfrm>
        </p:spPr>
      </p:pic>
    </p:spTree>
    <p:extLst>
      <p:ext uri="{BB962C8B-B14F-4D97-AF65-F5344CB8AC3E}">
        <p14:creationId xmlns:p14="http://schemas.microsoft.com/office/powerpoint/2010/main" val="301377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5896" t="125" r="13102" b="5"/>
          <a:stretch/>
        </p:blipFill>
        <p:spPr>
          <a:xfrm>
            <a:off x="4412" y="-8626"/>
            <a:ext cx="7315200" cy="6858000"/>
          </a:xfrm>
        </p:spPr>
      </p:pic>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869203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5896" t="125" r="13102" b="5"/>
          <a:stretch/>
        </p:blipFill>
        <p:spPr>
          <a:xfrm>
            <a:off x="4412" y="-8626"/>
            <a:ext cx="7315200" cy="6858000"/>
          </a:xfrm>
        </p:spPr>
      </p:pic>
      <p:sp>
        <p:nvSpPr>
          <p:cNvPr id="3" name="Title 2"/>
          <p:cNvSpPr>
            <a:spLocks noGrp="1"/>
          </p:cNvSpPr>
          <p:nvPr>
            <p:ph type="title"/>
          </p:nvPr>
        </p:nvSpPr>
        <p:spPr/>
        <p:txBody>
          <a:bodyPr/>
          <a:lstStyle/>
          <a:p>
            <a:r>
              <a:rPr lang="en-US" dirty="0"/>
              <a:t>Short Break</a:t>
            </a:r>
          </a:p>
        </p:txBody>
      </p:sp>
      <p:sp>
        <p:nvSpPr>
          <p:cNvPr id="4" name="Title 2">
            <a:extLst>
              <a:ext uri="{FF2B5EF4-FFF2-40B4-BE49-F238E27FC236}">
                <a16:creationId xmlns:a16="http://schemas.microsoft.com/office/drawing/2014/main" id="{0BEDCA36-D5B5-4ECC-8547-4DC9E0F4127B}"/>
              </a:ext>
            </a:extLst>
          </p:cNvPr>
          <p:cNvSpPr txBox="1">
            <a:spLocks/>
          </p:cNvSpPr>
          <p:nvPr/>
        </p:nvSpPr>
        <p:spPr>
          <a:xfrm>
            <a:off x="7993866" y="2323094"/>
            <a:ext cx="3657600" cy="21945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r>
              <a:rPr lang="en-US" dirty="0"/>
              <a:t>Starting again in 5 minutes.</a:t>
            </a:r>
          </a:p>
        </p:txBody>
      </p:sp>
    </p:spTree>
    <p:extLst>
      <p:ext uri="{BB962C8B-B14F-4D97-AF65-F5344CB8AC3E}">
        <p14:creationId xmlns:p14="http://schemas.microsoft.com/office/powerpoint/2010/main" val="2431760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5896" t="125" r="13102" b="5"/>
          <a:stretch/>
        </p:blipFill>
        <p:spPr>
          <a:xfrm>
            <a:off x="4412" y="-8626"/>
            <a:ext cx="7315200" cy="6858000"/>
          </a:xfrm>
        </p:spPr>
      </p:pic>
      <p:sp>
        <p:nvSpPr>
          <p:cNvPr id="3" name="Title 2"/>
          <p:cNvSpPr>
            <a:spLocks noGrp="1"/>
          </p:cNvSpPr>
          <p:nvPr>
            <p:ph type="title"/>
          </p:nvPr>
        </p:nvSpPr>
        <p:spPr/>
        <p:txBody>
          <a:bodyPr/>
          <a:lstStyle/>
          <a:p>
            <a:r>
              <a:rPr lang="en-US" dirty="0"/>
              <a:t>Part 2:</a:t>
            </a:r>
            <a:br>
              <a:rPr lang="en-US" dirty="0"/>
            </a:br>
            <a:r>
              <a:rPr lang="en-US" dirty="0"/>
              <a:t>Wage Survey Concepts</a:t>
            </a:r>
          </a:p>
        </p:txBody>
      </p:sp>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dirty="0"/>
              <a:t>Authorities and Tips</a:t>
            </a:r>
          </a:p>
          <a:p>
            <a:pPr marL="285750" indent="-285750">
              <a:buFont typeface="Arial" panose="020B0604020202020204" pitchFamily="34" charset="0"/>
              <a:buChar char="•"/>
            </a:pPr>
            <a:r>
              <a:rPr lang="en-US" dirty="0"/>
              <a:t>Who to Survey:  Similarly Employed</a:t>
            </a:r>
          </a:p>
          <a:p>
            <a:pPr marL="285750" indent="-285750">
              <a:buFont typeface="Arial" panose="020B0604020202020204" pitchFamily="34" charset="0"/>
              <a:buChar char="•"/>
            </a:pPr>
            <a:r>
              <a:rPr lang="en-US" dirty="0"/>
              <a:t>Where to Survey:  Area of Intended Employment</a:t>
            </a:r>
          </a:p>
          <a:p>
            <a:pPr marL="285750" indent="-285750">
              <a:buFont typeface="Arial" panose="020B0604020202020204" pitchFamily="34" charset="0"/>
              <a:buChar char="•"/>
            </a:pPr>
            <a:r>
              <a:rPr lang="en-US" dirty="0"/>
              <a:t>What to Survey:  Job Duties</a:t>
            </a:r>
          </a:p>
          <a:p>
            <a:pPr marL="285750" indent="-285750">
              <a:buFont typeface="Arial" panose="020B0604020202020204" pitchFamily="34" charset="0"/>
              <a:buChar char="•"/>
            </a:pPr>
            <a:r>
              <a:rPr lang="en-US" dirty="0"/>
              <a:t>Pay/Wage Data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58429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E3FC-FB2C-40FC-B1D1-71DC8003E71F}"/>
              </a:ext>
            </a:extLst>
          </p:cNvPr>
          <p:cNvSpPr>
            <a:spLocks noGrp="1"/>
          </p:cNvSpPr>
          <p:nvPr>
            <p:ph type="title"/>
          </p:nvPr>
        </p:nvSpPr>
        <p:spPr/>
        <p:txBody>
          <a:bodyPr/>
          <a:lstStyle/>
          <a:p>
            <a:r>
              <a:rPr lang="en-US" dirty="0"/>
              <a:t>Authorities</a:t>
            </a:r>
          </a:p>
        </p:txBody>
      </p:sp>
    </p:spTree>
    <p:extLst>
      <p:ext uri="{BB962C8B-B14F-4D97-AF65-F5344CB8AC3E}">
        <p14:creationId xmlns:p14="http://schemas.microsoft.com/office/powerpoint/2010/main" val="361784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F983F9-25E0-4CB1-8331-F9052F48B73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EF5A99A-DA0A-49C9-99C4-211FE6DDC37F}"/>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E9F58F77-6459-4C79-BD11-AEA36E217FBC}"/>
              </a:ext>
            </a:extLst>
          </p:cNvPr>
          <p:cNvSpPr>
            <a:spLocks noGrp="1"/>
          </p:cNvSpPr>
          <p:nvPr>
            <p:ph type="sldNum" sz="quarter" idx="12"/>
          </p:nvPr>
        </p:nvSpPr>
        <p:spPr/>
        <p:txBody>
          <a:bodyPr/>
          <a:lstStyle/>
          <a:p>
            <a:fld id="{E31375A4-56A4-47D6-9801-1991572033F7}" type="slidenum">
              <a:rPr lang="en-US" smtClean="0"/>
              <a:t>29</a:t>
            </a:fld>
            <a:endParaRPr lang="en-US" dirty="0"/>
          </a:p>
        </p:txBody>
      </p:sp>
      <p:sp>
        <p:nvSpPr>
          <p:cNvPr id="9" name="Title 1">
            <a:extLst>
              <a:ext uri="{FF2B5EF4-FFF2-40B4-BE49-F238E27FC236}">
                <a16:creationId xmlns:a16="http://schemas.microsoft.com/office/drawing/2014/main" id="{DD256732-3994-4D4E-9F53-BA7C4E10E062}"/>
              </a:ext>
            </a:extLst>
          </p:cNvPr>
          <p:cNvSpPr>
            <a:spLocks noGrp="1"/>
          </p:cNvSpPr>
          <p:nvPr>
            <p:ph type="title"/>
          </p:nvPr>
        </p:nvSpPr>
        <p:spPr>
          <a:xfrm>
            <a:off x="1295400" y="909343"/>
            <a:ext cx="9601200" cy="736895"/>
          </a:xfrm>
        </p:spPr>
        <p:txBody>
          <a:bodyPr/>
          <a:lstStyle/>
          <a:p>
            <a:r>
              <a:rPr lang="en-US" dirty="0"/>
              <a:t>Non-OEWS Wage Source Notes</a:t>
            </a:r>
          </a:p>
        </p:txBody>
      </p:sp>
      <p:sp>
        <p:nvSpPr>
          <p:cNvPr id="10" name="Content Placeholder 2">
            <a:extLst>
              <a:ext uri="{FF2B5EF4-FFF2-40B4-BE49-F238E27FC236}">
                <a16:creationId xmlns:a16="http://schemas.microsoft.com/office/drawing/2014/main" id="{C5A192DC-8F31-4849-9133-4E3B0BADCBC6}"/>
              </a:ext>
            </a:extLst>
          </p:cNvPr>
          <p:cNvSpPr>
            <a:spLocks noGrp="1"/>
          </p:cNvSpPr>
          <p:nvPr>
            <p:ph idx="1"/>
          </p:nvPr>
        </p:nvSpPr>
        <p:spPr>
          <a:xfrm>
            <a:off x="1295400" y="1981201"/>
            <a:ext cx="9601200" cy="3809999"/>
          </a:xfrm>
        </p:spPr>
        <p:txBody>
          <a:bodyPr/>
          <a:lstStyle/>
          <a:p>
            <a:r>
              <a:rPr lang="en-US" sz="2400" dirty="0"/>
              <a:t>If there is a CBA, it must be used.  No other wage source can be requested.</a:t>
            </a:r>
          </a:p>
          <a:p>
            <a:r>
              <a:rPr lang="en-US" sz="2400" dirty="0"/>
              <a:t>Cannot ask for CBA, SCA, DBA, and Survey on same application.</a:t>
            </a:r>
          </a:p>
          <a:p>
            <a:r>
              <a:rPr lang="en-US" sz="2400" dirty="0"/>
              <a:t>There is no order of precedence between SCA, DBA, and Survey.</a:t>
            </a:r>
          </a:p>
          <a:p>
            <a:r>
              <a:rPr lang="en-US" sz="2400" dirty="0"/>
              <a:t>DBA is for construction trades only.</a:t>
            </a:r>
          </a:p>
          <a:p>
            <a:r>
              <a:rPr lang="en-US" sz="2400" dirty="0"/>
              <a:t>SCA and DBA are not available to ACWIA covered employers.</a:t>
            </a:r>
          </a:p>
          <a:p>
            <a:pPr marL="0" indent="0">
              <a:buNone/>
            </a:pPr>
            <a:endParaRPr lang="en-US" dirty="0"/>
          </a:p>
        </p:txBody>
      </p:sp>
    </p:spTree>
    <p:extLst>
      <p:ext uri="{BB962C8B-B14F-4D97-AF65-F5344CB8AC3E}">
        <p14:creationId xmlns:p14="http://schemas.microsoft.com/office/powerpoint/2010/main" val="96628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DD09-FF91-4CB2-8904-FBB183066A83}"/>
              </a:ext>
            </a:extLst>
          </p:cNvPr>
          <p:cNvSpPr>
            <a:spLocks noGrp="1"/>
          </p:cNvSpPr>
          <p:nvPr>
            <p:ph type="title"/>
          </p:nvPr>
        </p:nvSpPr>
        <p:spPr>
          <a:xfrm>
            <a:off x="1295400" y="922406"/>
            <a:ext cx="9601200" cy="736895"/>
          </a:xfrm>
        </p:spPr>
        <p:txBody>
          <a:bodyPr/>
          <a:lstStyle/>
          <a:p>
            <a:r>
              <a:rPr lang="en-US" dirty="0"/>
              <a:t>Presenters</a:t>
            </a:r>
          </a:p>
        </p:txBody>
      </p:sp>
      <p:sp>
        <p:nvSpPr>
          <p:cNvPr id="3" name="Content Placeholder 2">
            <a:extLst>
              <a:ext uri="{FF2B5EF4-FFF2-40B4-BE49-F238E27FC236}">
                <a16:creationId xmlns:a16="http://schemas.microsoft.com/office/drawing/2014/main" id="{4430E30E-4E36-416A-8F67-B13696581F57}"/>
              </a:ext>
            </a:extLst>
          </p:cNvPr>
          <p:cNvSpPr>
            <a:spLocks noGrp="1"/>
          </p:cNvSpPr>
          <p:nvPr>
            <p:ph idx="1"/>
          </p:nvPr>
        </p:nvSpPr>
        <p:spPr/>
        <p:txBody>
          <a:bodyPr>
            <a:normAutofit/>
          </a:bodyPr>
          <a:lstStyle/>
          <a:p>
            <a:pPr marL="0" indent="0" eaLnBrk="1" hangingPunct="1">
              <a:spcBef>
                <a:spcPct val="0"/>
              </a:spcBef>
              <a:buClr>
                <a:srgbClr val="000066"/>
              </a:buClr>
              <a:buFont typeface="Wingdings" panose="05000000000000000000" pitchFamily="2" charset="2"/>
              <a:buNone/>
            </a:pPr>
            <a:r>
              <a:rPr lang="en-US" altLang="en-US" sz="1800" b="1" dirty="0">
                <a:latin typeface="+mj-lt"/>
                <a:cs typeface="Arial" panose="020B0604020202020204" pitchFamily="34" charset="0"/>
              </a:rPr>
              <a:t>Lindsey Baldwin</a:t>
            </a:r>
            <a:r>
              <a:rPr lang="en-US" altLang="en-US" sz="1800" b="1" i="1" dirty="0">
                <a:latin typeface="+mj-lt"/>
                <a:cs typeface="Arial" panose="020B0604020202020204" pitchFamily="34" charset="0"/>
              </a:rPr>
              <a:t>, </a:t>
            </a:r>
            <a:r>
              <a:rPr lang="en-US" altLang="en-US" sz="1800" i="1" dirty="0">
                <a:latin typeface="+mj-lt"/>
                <a:cs typeface="Arial" panose="020B0604020202020204" pitchFamily="34" charset="0"/>
              </a:rPr>
              <a:t>Center Director</a:t>
            </a:r>
            <a:r>
              <a:rPr lang="en-US" altLang="en-US" sz="1800" b="1" i="1" dirty="0">
                <a:latin typeface="+mj-lt"/>
                <a:cs typeface="Arial" panose="020B0604020202020204" pitchFamily="34" charset="0"/>
              </a:rPr>
              <a:t>, </a:t>
            </a:r>
            <a:r>
              <a:rPr lang="en-US" altLang="en-US" sz="1800" i="1" dirty="0">
                <a:latin typeface="+mj-lt"/>
                <a:cs typeface="Arial" panose="020B0604020202020204" pitchFamily="34" charset="0"/>
              </a:rPr>
              <a:t>National Prevailing Wage Center (NPWC)</a:t>
            </a:r>
          </a:p>
          <a:p>
            <a:pPr marL="0" indent="0" eaLnBrk="1" hangingPunct="1">
              <a:spcBef>
                <a:spcPct val="0"/>
              </a:spcBef>
              <a:buClr>
                <a:srgbClr val="000066"/>
              </a:buClr>
              <a:buFont typeface="Wingdings" panose="05000000000000000000" pitchFamily="2" charset="2"/>
              <a:buNone/>
            </a:pPr>
            <a:endParaRPr lang="en-US" altLang="en-US" sz="1800" i="1" dirty="0">
              <a:latin typeface="+mj-lt"/>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r>
              <a:rPr lang="en-US" altLang="en-US" sz="1800" b="1" dirty="0">
                <a:latin typeface="+mj-lt"/>
                <a:cs typeface="Arial" panose="020B0604020202020204" pitchFamily="34" charset="0"/>
              </a:rPr>
              <a:t>Cheryl Beasley, </a:t>
            </a:r>
            <a:r>
              <a:rPr lang="en-US" altLang="en-US" sz="1800" i="1" dirty="0">
                <a:latin typeface="+mj-lt"/>
                <a:cs typeface="Arial" panose="020B0604020202020204" pitchFamily="34" charset="0"/>
              </a:rPr>
              <a:t>Occupational Employment and Wage Statistics (OEWS) Supervisor, NPWC</a:t>
            </a:r>
          </a:p>
          <a:p>
            <a:pPr marL="0" indent="0" eaLnBrk="1" hangingPunct="1">
              <a:spcBef>
                <a:spcPct val="0"/>
              </a:spcBef>
              <a:buClr>
                <a:srgbClr val="000066"/>
              </a:buClr>
              <a:buFont typeface="Wingdings" panose="05000000000000000000" pitchFamily="2" charset="2"/>
              <a:buNone/>
            </a:pPr>
            <a:endParaRPr lang="en-US" altLang="en-US" sz="1800" b="1" dirty="0">
              <a:latin typeface="+mj-lt"/>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r>
              <a:rPr lang="en-US" altLang="en-US" sz="1800" b="1" dirty="0">
                <a:latin typeface="+mj-lt"/>
                <a:cs typeface="Arial" panose="020B0604020202020204" pitchFamily="34" charset="0"/>
              </a:rPr>
              <a:t>Paul Gotte, </a:t>
            </a:r>
            <a:r>
              <a:rPr lang="en-US" altLang="en-US" sz="1800" i="1" dirty="0">
                <a:latin typeface="+mj-lt"/>
                <a:cs typeface="Arial" panose="020B0604020202020204" pitchFamily="34" charset="0"/>
              </a:rPr>
              <a:t>Non-OEWS Supervisor, NPWC</a:t>
            </a:r>
          </a:p>
          <a:p>
            <a:pPr marL="0" indent="0" eaLnBrk="1" hangingPunct="1">
              <a:spcBef>
                <a:spcPct val="0"/>
              </a:spcBef>
              <a:buClr>
                <a:srgbClr val="000066"/>
              </a:buClr>
              <a:buFont typeface="Wingdings" panose="05000000000000000000" pitchFamily="2" charset="2"/>
              <a:buNone/>
            </a:pPr>
            <a:endParaRPr lang="en-US" altLang="en-US" sz="1800" i="1" dirty="0">
              <a:latin typeface="+mj-lt"/>
              <a:cs typeface="Arial" panose="020B0604020202020204" pitchFamily="34" charset="0"/>
            </a:endParaRPr>
          </a:p>
          <a:p>
            <a:pPr marL="0" indent="0">
              <a:spcBef>
                <a:spcPct val="0"/>
              </a:spcBef>
              <a:buClr>
                <a:srgbClr val="000066"/>
              </a:buClr>
              <a:buNone/>
            </a:pPr>
            <a:r>
              <a:rPr lang="en-US" altLang="en-US" sz="1800" b="1" dirty="0">
                <a:latin typeface="+mj-lt"/>
                <a:cs typeface="Arial" panose="020B0604020202020204" pitchFamily="34" charset="0"/>
              </a:rPr>
              <a:t>Kisa Hyman</a:t>
            </a:r>
            <a:r>
              <a:rPr lang="en-US" altLang="en-US" sz="1800" dirty="0">
                <a:latin typeface="+mj-lt"/>
                <a:cs typeface="Arial" panose="020B0604020202020204" pitchFamily="34" charset="0"/>
              </a:rPr>
              <a:t>, </a:t>
            </a:r>
            <a:r>
              <a:rPr lang="en-US" altLang="en-US" sz="1800" i="1" dirty="0">
                <a:latin typeface="+mj-lt"/>
                <a:cs typeface="Arial" panose="020B0604020202020204" pitchFamily="34" charset="0"/>
              </a:rPr>
              <a:t>Senior Immigration Program Analyst</a:t>
            </a:r>
            <a:r>
              <a:rPr lang="en-US" altLang="en-US" sz="1800" dirty="0">
                <a:latin typeface="+mj-lt"/>
                <a:cs typeface="Arial" panose="020B0604020202020204" pitchFamily="34" charset="0"/>
              </a:rPr>
              <a:t>, NPWC</a:t>
            </a:r>
          </a:p>
          <a:p>
            <a:pPr marL="0" indent="0">
              <a:spcBef>
                <a:spcPct val="0"/>
              </a:spcBef>
              <a:buClr>
                <a:srgbClr val="000066"/>
              </a:buClr>
              <a:buNone/>
            </a:pPr>
            <a:endParaRPr lang="en-US" altLang="en-US" sz="1800" i="1" dirty="0">
              <a:latin typeface="+mj-lt"/>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r>
              <a:rPr lang="en-US" altLang="en-US" sz="1800" b="1" dirty="0">
                <a:latin typeface="+mj-lt"/>
                <a:cs typeface="Arial" panose="020B0604020202020204" pitchFamily="34" charset="0"/>
              </a:rPr>
              <a:t>Shaun Joykutty</a:t>
            </a:r>
            <a:r>
              <a:rPr lang="en-US" altLang="en-US" sz="1800" i="1" dirty="0">
                <a:latin typeface="+mj-lt"/>
                <a:cs typeface="Arial" panose="020B0604020202020204" pitchFamily="34" charset="0"/>
              </a:rPr>
              <a:t>, Senior Immigration Program Analyst</a:t>
            </a:r>
            <a:r>
              <a:rPr lang="en-US" altLang="en-US" sz="1800" dirty="0">
                <a:latin typeface="+mj-lt"/>
                <a:cs typeface="Arial" panose="020B0604020202020204" pitchFamily="34" charset="0"/>
              </a:rPr>
              <a:t>, NPWC</a:t>
            </a:r>
          </a:p>
          <a:p>
            <a:pPr marL="0" indent="0" eaLnBrk="1" hangingPunct="1">
              <a:spcBef>
                <a:spcPct val="0"/>
              </a:spcBef>
              <a:buClr>
                <a:srgbClr val="000066"/>
              </a:buClr>
              <a:buFont typeface="Wingdings" panose="05000000000000000000" pitchFamily="2" charset="2"/>
              <a:buNone/>
            </a:pPr>
            <a:endParaRPr lang="en-US" altLang="en-US" sz="1800" dirty="0">
              <a:latin typeface="+mj-lt"/>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r>
              <a:rPr lang="en-US" altLang="en-US" sz="1800" b="1" dirty="0">
                <a:latin typeface="+mj-lt"/>
                <a:cs typeface="Arial" panose="020B0604020202020204" pitchFamily="34" charset="0"/>
              </a:rPr>
              <a:t>Thomas Konrad</a:t>
            </a:r>
            <a:r>
              <a:rPr lang="en-US" altLang="en-US" sz="1800" dirty="0">
                <a:latin typeface="+mj-lt"/>
                <a:cs typeface="Arial" panose="020B0604020202020204" pitchFamily="34" charset="0"/>
              </a:rPr>
              <a:t>, </a:t>
            </a:r>
            <a:r>
              <a:rPr lang="en-US" altLang="en-US" sz="1800" i="1" dirty="0">
                <a:latin typeface="+mj-lt"/>
                <a:cs typeface="Arial" panose="020B0604020202020204" pitchFamily="34" charset="0"/>
              </a:rPr>
              <a:t>Senior Immigration Program Analyst</a:t>
            </a:r>
            <a:r>
              <a:rPr lang="en-US" altLang="en-US" sz="1800" dirty="0">
                <a:latin typeface="+mj-lt"/>
                <a:cs typeface="Arial" panose="020B0604020202020204" pitchFamily="34" charset="0"/>
              </a:rPr>
              <a:t>, NPWC</a:t>
            </a:r>
          </a:p>
          <a:p>
            <a:pPr marL="0" indent="0" eaLnBrk="1" hangingPunct="1">
              <a:spcBef>
                <a:spcPct val="0"/>
              </a:spcBef>
              <a:buClr>
                <a:srgbClr val="000066"/>
              </a:buClr>
              <a:buFont typeface="Wingdings" panose="05000000000000000000" pitchFamily="2" charset="2"/>
              <a:buNone/>
            </a:pPr>
            <a:endParaRPr lang="en-US" altLang="en-US" sz="1800" dirty="0">
              <a:latin typeface="+mj-lt"/>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r>
              <a:rPr lang="en-US" altLang="en-US" sz="1800" b="1" dirty="0">
                <a:latin typeface="+mj-lt"/>
                <a:cs typeface="Arial" panose="020B0604020202020204" pitchFamily="34" charset="0"/>
              </a:rPr>
              <a:t>Frank Latin</a:t>
            </a:r>
            <a:r>
              <a:rPr lang="en-US" altLang="en-US" sz="1800" dirty="0">
                <a:latin typeface="+mj-lt"/>
                <a:cs typeface="Arial" panose="020B0604020202020204" pitchFamily="34" charset="0"/>
              </a:rPr>
              <a:t>, </a:t>
            </a:r>
            <a:r>
              <a:rPr lang="en-US" altLang="en-US" sz="1800" i="1" dirty="0">
                <a:latin typeface="+mj-lt"/>
                <a:cs typeface="Arial" panose="020B0604020202020204" pitchFamily="34" charset="0"/>
              </a:rPr>
              <a:t>Senior Immigration Program Analyst</a:t>
            </a:r>
            <a:r>
              <a:rPr lang="en-US" altLang="en-US" sz="1800" dirty="0">
                <a:latin typeface="+mj-lt"/>
                <a:cs typeface="Arial" panose="020B0604020202020204" pitchFamily="34" charset="0"/>
              </a:rPr>
              <a:t>, NPWC</a:t>
            </a:r>
          </a:p>
          <a:p>
            <a:pPr marL="0" indent="0" eaLnBrk="1" hangingPunct="1">
              <a:spcBef>
                <a:spcPct val="0"/>
              </a:spcBef>
              <a:buClr>
                <a:srgbClr val="000066"/>
              </a:buClr>
              <a:buFont typeface="Wingdings" panose="05000000000000000000" pitchFamily="2" charset="2"/>
              <a:buNone/>
            </a:pPr>
            <a:endParaRPr lang="en-US" altLang="en-US" sz="1600" dirty="0">
              <a:cs typeface="Arial" panose="020B0604020202020204" pitchFamily="34" charset="0"/>
            </a:endParaRPr>
          </a:p>
          <a:p>
            <a:pPr marL="0" indent="0">
              <a:spcBef>
                <a:spcPct val="0"/>
              </a:spcBef>
              <a:buClr>
                <a:srgbClr val="000066"/>
              </a:buClr>
              <a:buNone/>
            </a:pPr>
            <a:endParaRPr lang="en-US" altLang="en-US" sz="1600" dirty="0">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endParaRPr lang="en-US" altLang="en-US" sz="1600" i="1" dirty="0">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endParaRPr lang="en-US" altLang="en-US" sz="1600" i="1" dirty="0">
              <a:cs typeface="Arial" panose="020B0604020202020204" pitchFamily="34" charset="0"/>
            </a:endParaRPr>
          </a:p>
          <a:p>
            <a:pPr marL="0" indent="0">
              <a:spcBef>
                <a:spcPct val="0"/>
              </a:spcBef>
              <a:buClr>
                <a:srgbClr val="000066"/>
              </a:buClr>
              <a:buNone/>
            </a:pPr>
            <a:endParaRPr lang="en-US" altLang="en-US" sz="1600" i="1" dirty="0">
              <a:cs typeface="Arial" panose="020B0604020202020204" pitchFamily="34" charset="0"/>
            </a:endParaRPr>
          </a:p>
          <a:p>
            <a:pPr marL="0" indent="0">
              <a:spcBef>
                <a:spcPct val="0"/>
              </a:spcBef>
              <a:buClr>
                <a:srgbClr val="000066"/>
              </a:buClr>
              <a:buNone/>
            </a:pPr>
            <a:endParaRPr lang="en-US" altLang="en-US" i="1" dirty="0">
              <a:cs typeface="Arial" panose="020B0604020202020204" pitchFamily="34" charset="0"/>
            </a:endParaRPr>
          </a:p>
          <a:p>
            <a:pPr marL="0" indent="0">
              <a:spcBef>
                <a:spcPct val="0"/>
              </a:spcBef>
              <a:buClr>
                <a:srgbClr val="000066"/>
              </a:buClr>
              <a:buNone/>
            </a:pPr>
            <a:endParaRPr lang="en-US" altLang="en-US" sz="2000" i="1" dirty="0">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endParaRPr lang="en-US" altLang="en-US" sz="2000" dirty="0">
              <a:cs typeface="Arial" panose="020B0604020202020204" pitchFamily="34" charset="0"/>
            </a:endParaRPr>
          </a:p>
          <a:p>
            <a:pPr marL="0" indent="0" eaLnBrk="1" hangingPunct="1">
              <a:spcBef>
                <a:spcPct val="0"/>
              </a:spcBef>
              <a:buClr>
                <a:srgbClr val="000066"/>
              </a:buClr>
              <a:buFont typeface="Wingdings" panose="05000000000000000000" pitchFamily="2" charset="2"/>
              <a:buNone/>
            </a:pPr>
            <a:endParaRPr lang="en-US" altLang="en-US" sz="2000" dirty="0">
              <a:cs typeface="Arial" panose="020B0604020202020204" pitchFamily="34" charset="0"/>
            </a:endParaRPr>
          </a:p>
        </p:txBody>
      </p:sp>
      <p:sp>
        <p:nvSpPr>
          <p:cNvPr id="4" name="Footer Placeholder 3">
            <a:extLst>
              <a:ext uri="{FF2B5EF4-FFF2-40B4-BE49-F238E27FC236}">
                <a16:creationId xmlns:a16="http://schemas.microsoft.com/office/drawing/2014/main" id="{A96999FC-100A-4DD1-9ED7-923D26ACC555}"/>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DD14AFD8-51C3-4C4A-9272-B18DE0F6A9E5}"/>
              </a:ext>
              <a:ext uri="{C183D7F6-B498-43B3-948B-1728B52AA6E4}">
                <adec:decorative xmlns:adec="http://schemas.microsoft.com/office/drawing/2017/decorative" val="0"/>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2766FA17-B9E6-4522-97C5-6A329ED0A3CC}"/>
              </a:ext>
              <a:ext uri="{C183D7F6-B498-43B3-948B-1728B52AA6E4}">
                <adec:decorative xmlns:adec="http://schemas.microsoft.com/office/drawing/2017/decorative" val="0"/>
              </a:ext>
            </a:extLst>
          </p:cNvPr>
          <p:cNvSpPr>
            <a:spLocks noGrp="1"/>
          </p:cNvSpPr>
          <p:nvPr>
            <p:ph type="sldNum" sz="quarter" idx="12"/>
          </p:nvPr>
        </p:nvSpPr>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946759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EC25-D0D7-43AB-93AA-3AD9E8071828}"/>
              </a:ext>
            </a:extLst>
          </p:cNvPr>
          <p:cNvSpPr>
            <a:spLocks noGrp="1"/>
          </p:cNvSpPr>
          <p:nvPr>
            <p:ph type="title"/>
          </p:nvPr>
        </p:nvSpPr>
        <p:spPr/>
        <p:txBody>
          <a:bodyPr>
            <a:normAutofit/>
          </a:bodyPr>
          <a:lstStyle/>
          <a:p>
            <a:r>
              <a:rPr lang="en-US" dirty="0"/>
              <a:t>Overview of Regulatory Requirements</a:t>
            </a:r>
          </a:p>
        </p:txBody>
      </p:sp>
      <p:sp>
        <p:nvSpPr>
          <p:cNvPr id="3" name="Content Placeholder 2">
            <a:extLst>
              <a:ext uri="{FF2B5EF4-FFF2-40B4-BE49-F238E27FC236}">
                <a16:creationId xmlns:a16="http://schemas.microsoft.com/office/drawing/2014/main" id="{F9E1C834-06C1-4852-A2F1-91848F54D413}"/>
              </a:ext>
            </a:extLst>
          </p:cNvPr>
          <p:cNvSpPr>
            <a:spLocks noGrp="1"/>
          </p:cNvSpPr>
          <p:nvPr>
            <p:ph idx="1"/>
          </p:nvPr>
        </p:nvSpPr>
        <p:spPr>
          <a:xfrm>
            <a:off x="817123" y="1646239"/>
            <a:ext cx="10348182" cy="4619632"/>
          </a:xfrm>
        </p:spPr>
        <p:txBody>
          <a:bodyPr>
            <a:normAutofit fontScale="25000" lnSpcReduction="20000"/>
          </a:bodyPr>
          <a:lstStyle/>
          <a:p>
            <a:r>
              <a:rPr lang="en-US" sz="5200" b="1" i="1" dirty="0">
                <a:effectLst/>
              </a:rPr>
              <a:t>Employer-provided wage information.</a:t>
            </a:r>
            <a:r>
              <a:rPr lang="en-US" sz="5200" dirty="0">
                <a:effectLst/>
              </a:rPr>
              <a:t> </a:t>
            </a:r>
          </a:p>
          <a:p>
            <a:pPr>
              <a:lnSpc>
                <a:spcPct val="170000"/>
              </a:lnSpc>
              <a:spcBef>
                <a:spcPts val="600"/>
              </a:spcBef>
            </a:pPr>
            <a:r>
              <a:rPr lang="en-US" sz="5200" dirty="0">
                <a:effectLst/>
              </a:rPr>
              <a:t>(1) If the job opportunity is not covered by a CBA, or by a professional sports league's rules or regulations, the NPC will consider wage information provided by the employer in making a PWD. An employer survey can be submitted either initially or after NPC issuance of a PWD derived from the OES survey. In the latter situation, the new employer survey submission will be deemed a new PWD request. </a:t>
            </a:r>
          </a:p>
          <a:p>
            <a:pPr>
              <a:lnSpc>
                <a:spcPct val="170000"/>
              </a:lnSpc>
              <a:spcBef>
                <a:spcPts val="600"/>
              </a:spcBef>
            </a:pPr>
            <a:r>
              <a:rPr lang="en-US" sz="5200" dirty="0">
                <a:effectLst/>
              </a:rPr>
              <a:t>(2) In each case where the employer submits a survey or other wage data for which it seeks acceptance, the employer must provide the NPC with enough information about the </a:t>
            </a:r>
            <a:r>
              <a:rPr lang="en-US" sz="5200" b="1" dirty="0">
                <a:effectLst/>
              </a:rPr>
              <a:t>survey methodology</a:t>
            </a:r>
            <a:r>
              <a:rPr lang="en-US" sz="5200" dirty="0">
                <a:effectLst/>
              </a:rPr>
              <a:t>, including such items as </a:t>
            </a:r>
            <a:r>
              <a:rPr lang="en-US" sz="5200" b="1" dirty="0">
                <a:effectLst/>
              </a:rPr>
              <a:t>sample size</a:t>
            </a:r>
            <a:r>
              <a:rPr lang="en-US" sz="5200" dirty="0">
                <a:effectLst/>
              </a:rPr>
              <a:t> and </a:t>
            </a:r>
            <a:r>
              <a:rPr lang="en-US" sz="5200" b="1" dirty="0">
                <a:effectLst/>
              </a:rPr>
              <a:t>source</a:t>
            </a:r>
            <a:r>
              <a:rPr lang="en-US" sz="5200" dirty="0">
                <a:effectLst/>
              </a:rPr>
              <a:t>, </a:t>
            </a:r>
            <a:r>
              <a:rPr lang="en-US" sz="5200" b="1" dirty="0">
                <a:effectLst/>
              </a:rPr>
              <a:t>sample selection procedures</a:t>
            </a:r>
            <a:r>
              <a:rPr lang="en-US" sz="5200" dirty="0">
                <a:effectLst/>
              </a:rPr>
              <a:t>, and </a:t>
            </a:r>
            <a:r>
              <a:rPr lang="en-US" sz="5200" b="1" dirty="0">
                <a:effectLst/>
              </a:rPr>
              <a:t>survey job descriptions</a:t>
            </a:r>
            <a:r>
              <a:rPr lang="en-US" sz="5200" dirty="0">
                <a:effectLst/>
              </a:rPr>
              <a:t>, to allow the NPC to make a determination about the </a:t>
            </a:r>
            <a:r>
              <a:rPr lang="en-US" sz="5200" b="1" dirty="0">
                <a:effectLst/>
              </a:rPr>
              <a:t>adequacy of the data provided </a:t>
            </a:r>
            <a:r>
              <a:rPr lang="en-US" sz="5200" dirty="0">
                <a:effectLst/>
              </a:rPr>
              <a:t>and </a:t>
            </a:r>
            <a:r>
              <a:rPr lang="en-US" sz="5200" b="1" dirty="0">
                <a:effectLst/>
              </a:rPr>
              <a:t>validity of the statistical methodology </a:t>
            </a:r>
            <a:r>
              <a:rPr lang="en-US" sz="5200" dirty="0">
                <a:effectLst/>
              </a:rPr>
              <a:t>used in conducting the survey </a:t>
            </a:r>
            <a:r>
              <a:rPr lang="en-US" sz="5200" dirty="0">
                <a:effectLst/>
                <a:highlight>
                  <a:srgbClr val="FFFF00"/>
                </a:highlight>
              </a:rPr>
              <a:t>in accordance with guidance issued by the OFLC national office</a:t>
            </a:r>
            <a:r>
              <a:rPr lang="en-US" sz="5200" dirty="0">
                <a:effectLst/>
              </a:rPr>
              <a:t>. </a:t>
            </a:r>
          </a:p>
          <a:p>
            <a:pPr>
              <a:lnSpc>
                <a:spcPct val="170000"/>
              </a:lnSpc>
              <a:spcBef>
                <a:spcPts val="600"/>
              </a:spcBef>
            </a:pPr>
            <a:r>
              <a:rPr lang="en-US" sz="5200" dirty="0">
                <a:effectLst/>
              </a:rPr>
              <a:t>(3) The survey submitted to the NPC must be based upon recently collected data. </a:t>
            </a:r>
          </a:p>
          <a:p>
            <a:pPr lvl="1">
              <a:lnSpc>
                <a:spcPct val="170000"/>
              </a:lnSpc>
              <a:spcBef>
                <a:spcPts val="600"/>
              </a:spcBef>
            </a:pPr>
            <a:r>
              <a:rPr lang="en-US" sz="5200" dirty="0">
                <a:effectLst/>
              </a:rPr>
              <a:t>(</a:t>
            </a:r>
            <a:r>
              <a:rPr lang="en-US" sz="5200" dirty="0" err="1">
                <a:effectLst/>
              </a:rPr>
              <a:t>i</a:t>
            </a:r>
            <a:r>
              <a:rPr lang="en-US" sz="5200" dirty="0">
                <a:effectLst/>
              </a:rPr>
              <a:t>) A published survey must have been </a:t>
            </a:r>
            <a:r>
              <a:rPr lang="en-US" sz="5200" dirty="0">
                <a:effectLst/>
                <a:highlight>
                  <a:srgbClr val="FFFF00"/>
                </a:highlight>
              </a:rPr>
              <a:t>published within 24 months of the </a:t>
            </a:r>
            <a:r>
              <a:rPr lang="en-US" sz="5200" b="1" dirty="0">
                <a:effectLst/>
                <a:highlight>
                  <a:srgbClr val="FFFF00"/>
                </a:highlight>
              </a:rPr>
              <a:t>date of submission </a:t>
            </a:r>
            <a:r>
              <a:rPr lang="en-US" sz="5200" dirty="0">
                <a:effectLst/>
              </a:rPr>
              <a:t>to the NPC, must be the </a:t>
            </a:r>
            <a:r>
              <a:rPr lang="en-US" sz="5200" dirty="0">
                <a:effectLst/>
                <a:highlight>
                  <a:srgbClr val="FFFF00"/>
                </a:highlight>
              </a:rPr>
              <a:t>most current edition of the survey</a:t>
            </a:r>
            <a:r>
              <a:rPr lang="en-US" sz="5200" dirty="0">
                <a:effectLst/>
              </a:rPr>
              <a:t>, and the data upon which the survey is based must have been </a:t>
            </a:r>
            <a:r>
              <a:rPr lang="en-US" sz="5200" dirty="0">
                <a:effectLst/>
                <a:highlight>
                  <a:srgbClr val="FFFF00"/>
                </a:highlight>
              </a:rPr>
              <a:t>collected within 24 months of the publication date of the survey</a:t>
            </a:r>
            <a:r>
              <a:rPr lang="en-US" sz="5200" dirty="0">
                <a:effectLst/>
              </a:rPr>
              <a:t>. </a:t>
            </a:r>
          </a:p>
          <a:p>
            <a:pPr lvl="1">
              <a:lnSpc>
                <a:spcPct val="170000"/>
              </a:lnSpc>
              <a:spcBef>
                <a:spcPts val="600"/>
              </a:spcBef>
            </a:pPr>
            <a:r>
              <a:rPr lang="en-US" sz="5200" dirty="0">
                <a:effectLst/>
              </a:rPr>
              <a:t>(ii) A survey </a:t>
            </a:r>
            <a:r>
              <a:rPr lang="en-US" sz="5200" b="1" dirty="0">
                <a:effectLst/>
              </a:rPr>
              <a:t>conducted by the employer </a:t>
            </a:r>
            <a:r>
              <a:rPr lang="en-US" sz="5200" dirty="0">
                <a:effectLst/>
              </a:rPr>
              <a:t>must be based on </a:t>
            </a:r>
            <a:r>
              <a:rPr lang="en-US" sz="5200" b="1" dirty="0">
                <a:effectLst/>
              </a:rPr>
              <a:t>data collected within 24 months of the date it is submitted </a:t>
            </a:r>
            <a:r>
              <a:rPr lang="en-US" sz="5200" dirty="0">
                <a:effectLst/>
              </a:rPr>
              <a:t>to the NPC.</a:t>
            </a:r>
          </a:p>
          <a:p>
            <a:pPr>
              <a:lnSpc>
                <a:spcPct val="170000"/>
              </a:lnSpc>
              <a:spcBef>
                <a:spcPts val="600"/>
              </a:spcBef>
            </a:pPr>
            <a:endParaRPr lang="en-US" b="1" kern="0" dirty="0"/>
          </a:p>
          <a:p>
            <a:endParaRPr lang="en-US" dirty="0"/>
          </a:p>
        </p:txBody>
      </p:sp>
      <p:sp>
        <p:nvSpPr>
          <p:cNvPr id="4" name="Footer Placeholder 3">
            <a:extLst>
              <a:ext uri="{FF2B5EF4-FFF2-40B4-BE49-F238E27FC236}">
                <a16:creationId xmlns:a16="http://schemas.microsoft.com/office/drawing/2014/main" id="{18A3ADF8-7B13-451E-B860-D906D4577D73}"/>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807763A8-4E5D-4E4E-8ECA-AE216A1761B1}"/>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06F3D1A2-D372-4C36-B12B-5A6EC367CE49}"/>
              </a:ext>
            </a:extLst>
          </p:cNvPr>
          <p:cNvSpPr>
            <a:spLocks noGrp="1"/>
          </p:cNvSpPr>
          <p:nvPr>
            <p:ph type="sldNum" sz="quarter" idx="12"/>
          </p:nvPr>
        </p:nvSpPr>
        <p:spPr/>
        <p:txBody>
          <a:bodyPr/>
          <a:lstStyle/>
          <a:p>
            <a:fld id="{E31375A4-56A4-47D6-9801-1991572033F7}" type="slidenum">
              <a:rPr lang="en-US" smtClean="0"/>
              <a:t>30</a:t>
            </a:fld>
            <a:endParaRPr lang="en-US" dirty="0"/>
          </a:p>
        </p:txBody>
      </p:sp>
    </p:spTree>
    <p:extLst>
      <p:ext uri="{BB962C8B-B14F-4D97-AF65-F5344CB8AC3E}">
        <p14:creationId xmlns:p14="http://schemas.microsoft.com/office/powerpoint/2010/main" val="2259057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416E-AD0D-4F87-8555-E36170CF02C4}"/>
              </a:ext>
            </a:extLst>
          </p:cNvPr>
          <p:cNvSpPr>
            <a:spLocks noGrp="1"/>
          </p:cNvSpPr>
          <p:nvPr>
            <p:ph type="title"/>
          </p:nvPr>
        </p:nvSpPr>
        <p:spPr>
          <a:xfrm>
            <a:off x="643100" y="852791"/>
            <a:ext cx="10260748" cy="736895"/>
          </a:xfrm>
        </p:spPr>
        <p:txBody>
          <a:bodyPr>
            <a:normAutofit fontScale="90000"/>
          </a:bodyPr>
          <a:lstStyle/>
          <a:p>
            <a:pPr algn="ctr"/>
            <a:r>
              <a:rPr lang="en-US" dirty="0"/>
              <a:t>FRN December 4, 2009</a:t>
            </a:r>
            <a:br>
              <a:rPr lang="en-US" dirty="0"/>
            </a:br>
            <a:r>
              <a:rPr lang="en-US" sz="2200" dirty="0"/>
              <a:t>https://www.dol.gov/sites/dolgov/files/ETA/oflc/pdfs/E928963_120409.pdf</a:t>
            </a:r>
            <a:endParaRPr lang="en-US" dirty="0"/>
          </a:p>
        </p:txBody>
      </p:sp>
      <p:sp>
        <p:nvSpPr>
          <p:cNvPr id="3" name="Content Placeholder 2">
            <a:extLst>
              <a:ext uri="{FF2B5EF4-FFF2-40B4-BE49-F238E27FC236}">
                <a16:creationId xmlns:a16="http://schemas.microsoft.com/office/drawing/2014/main" id="{48F9D7A5-16BF-4338-9DC4-27968ED21BAD}"/>
              </a:ext>
            </a:extLst>
          </p:cNvPr>
          <p:cNvSpPr>
            <a:spLocks noGrp="1"/>
          </p:cNvSpPr>
          <p:nvPr>
            <p:ph idx="1"/>
          </p:nvPr>
        </p:nvSpPr>
        <p:spPr>
          <a:xfrm>
            <a:off x="330740" y="1589687"/>
            <a:ext cx="11251660" cy="4490100"/>
          </a:xfrm>
        </p:spPr>
        <p:txBody>
          <a:bodyPr>
            <a:normAutofit fontScale="62500" lnSpcReduction="20000"/>
          </a:bodyPr>
          <a:lstStyle/>
          <a:p>
            <a:r>
              <a:rPr lang="en-US" sz="2000" dirty="0" err="1"/>
              <a:t>i</a:t>
            </a:r>
            <a:r>
              <a:rPr lang="en-US" sz="2000" dirty="0"/>
              <a:t>. The name of the published survey, when appropriate;</a:t>
            </a:r>
          </a:p>
          <a:p>
            <a:r>
              <a:rPr lang="en-US" sz="2000" dirty="0"/>
              <a:t> ii. The publication schedule for the survey, when appropriate. This should include the publication date of the requested survey, the date of the previous version of the survey and the date of the next release of the survey (actual or anticipated);</a:t>
            </a:r>
          </a:p>
          <a:p>
            <a:r>
              <a:rPr lang="en-US" sz="2000" dirty="0"/>
              <a:t> iii. When the data was collected;</a:t>
            </a:r>
          </a:p>
          <a:p>
            <a:r>
              <a:rPr lang="en-US" sz="2000" dirty="0"/>
              <a:t> iv. A description of the job duties or activities used in the survey;</a:t>
            </a:r>
          </a:p>
          <a:p>
            <a:r>
              <a:rPr lang="en-US" sz="2000" dirty="0"/>
              <a:t>v. The methodology used in the survey; </a:t>
            </a:r>
          </a:p>
          <a:p>
            <a:pPr lvl="1"/>
            <a:r>
              <a:rPr lang="en-US" dirty="0"/>
              <a:t>A. How the universe is defined;</a:t>
            </a:r>
          </a:p>
          <a:p>
            <a:pPr lvl="1"/>
            <a:r>
              <a:rPr lang="en-US" dirty="0"/>
              <a:t>B. How the sample size was determined;</a:t>
            </a:r>
          </a:p>
          <a:p>
            <a:pPr lvl="1"/>
            <a:r>
              <a:rPr lang="en-US" dirty="0"/>
              <a:t>C. How the participants were selected; and </a:t>
            </a:r>
          </a:p>
          <a:p>
            <a:pPr lvl="2"/>
            <a:r>
              <a:rPr lang="en-US" dirty="0"/>
              <a:t>1. The number of employers surveyed for the occupation in the area; </a:t>
            </a:r>
          </a:p>
          <a:p>
            <a:pPr lvl="2"/>
            <a:r>
              <a:rPr lang="en-US" dirty="0"/>
              <a:t>2. The number of wage value responses (employees) for the occupation in the area;</a:t>
            </a:r>
          </a:p>
          <a:p>
            <a:pPr lvl="1"/>
            <a:r>
              <a:rPr lang="en-US" dirty="0"/>
              <a:t> D. A list of employer participants or explanation of how the cross industry nature of the survey was maintained; </a:t>
            </a:r>
          </a:p>
          <a:p>
            <a:pPr lvl="1"/>
            <a:r>
              <a:rPr lang="en-US" dirty="0"/>
              <a:t>E. How the presented wage was determined and if it is mean or median; </a:t>
            </a:r>
          </a:p>
          <a:p>
            <a:pPr lvl="1"/>
            <a:r>
              <a:rPr lang="en-US" dirty="0"/>
              <a:t>F. Any other appropriate information on the survey’s methodology; </a:t>
            </a:r>
          </a:p>
          <a:p>
            <a:pPr lvl="1"/>
            <a:r>
              <a:rPr lang="en-US" dirty="0"/>
              <a:t>G. The area covered by the survey or relevant portion and an explanation of any expansion of the area beyond normal commuting distance, when applicable;</a:t>
            </a:r>
            <a:endParaRPr lang="en-US" sz="2000" b="1" u="sng" dirty="0"/>
          </a:p>
        </p:txBody>
      </p:sp>
      <p:sp>
        <p:nvSpPr>
          <p:cNvPr id="4" name="Footer Placeholder 3">
            <a:extLst>
              <a:ext uri="{FF2B5EF4-FFF2-40B4-BE49-F238E27FC236}">
                <a16:creationId xmlns:a16="http://schemas.microsoft.com/office/drawing/2014/main" id="{32AA5493-9F16-4EB3-A3C6-2B7C9907D655}"/>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25DA82D4-8751-437A-BD95-0AE23A0CF44F}"/>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DBA6A0B5-AC0F-41D1-824B-D2BD3F971B0B}"/>
              </a:ext>
            </a:extLst>
          </p:cNvPr>
          <p:cNvSpPr>
            <a:spLocks noGrp="1"/>
          </p:cNvSpPr>
          <p:nvPr>
            <p:ph type="sldNum" sz="quarter" idx="12"/>
          </p:nvPr>
        </p:nvSpPr>
        <p:spPr/>
        <p:txBody>
          <a:bodyPr/>
          <a:lstStyle/>
          <a:p>
            <a:fld id="{E31375A4-56A4-47D6-9801-1991572033F7}" type="slidenum">
              <a:rPr lang="en-US" smtClean="0"/>
              <a:t>31</a:t>
            </a:fld>
            <a:endParaRPr lang="en-US" dirty="0"/>
          </a:p>
        </p:txBody>
      </p:sp>
    </p:spTree>
    <p:extLst>
      <p:ext uri="{BB962C8B-B14F-4D97-AF65-F5344CB8AC3E}">
        <p14:creationId xmlns:p14="http://schemas.microsoft.com/office/powerpoint/2010/main" val="3418631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5BED-353C-4386-83B2-860CF0F0CD46}"/>
              </a:ext>
            </a:extLst>
          </p:cNvPr>
          <p:cNvSpPr>
            <a:spLocks noGrp="1"/>
          </p:cNvSpPr>
          <p:nvPr>
            <p:ph type="title"/>
          </p:nvPr>
        </p:nvSpPr>
        <p:spPr>
          <a:xfrm>
            <a:off x="379379" y="1243156"/>
            <a:ext cx="11517549" cy="736895"/>
          </a:xfrm>
        </p:spPr>
        <p:txBody>
          <a:bodyPr>
            <a:normAutofit fontScale="90000"/>
          </a:bodyPr>
          <a:lstStyle/>
          <a:p>
            <a:pPr algn="ctr"/>
            <a:r>
              <a:rPr lang="en-US" sz="3200" b="0" i="1" dirty="0"/>
              <a:t>Prevailing Wage Determination Policy Guidance Nonagricultural Immigration Programs  Revised November 2009</a:t>
            </a:r>
            <a:endParaRPr lang="en-US" b="0" i="1" dirty="0"/>
          </a:p>
        </p:txBody>
      </p:sp>
      <p:sp>
        <p:nvSpPr>
          <p:cNvPr id="4" name="Footer Placeholder 3">
            <a:extLst>
              <a:ext uri="{FF2B5EF4-FFF2-40B4-BE49-F238E27FC236}">
                <a16:creationId xmlns:a16="http://schemas.microsoft.com/office/drawing/2014/main" id="{5FDA799F-024E-43AA-8910-3B2CAF16FB10}"/>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8B12BCE0-6091-415D-B179-58102E7AF0E0}"/>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33DF7F15-9FBB-454F-9751-AEBED28D565E}"/>
              </a:ext>
            </a:extLst>
          </p:cNvPr>
          <p:cNvSpPr>
            <a:spLocks noGrp="1"/>
          </p:cNvSpPr>
          <p:nvPr>
            <p:ph type="sldNum" sz="quarter" idx="12"/>
          </p:nvPr>
        </p:nvSpPr>
        <p:spPr/>
        <p:txBody>
          <a:bodyPr/>
          <a:lstStyle/>
          <a:p>
            <a:fld id="{E31375A4-56A4-47D6-9801-1991572033F7}" type="slidenum">
              <a:rPr lang="en-US" smtClean="0"/>
              <a:t>32</a:t>
            </a:fld>
            <a:endParaRPr lang="en-US" dirty="0"/>
          </a:p>
        </p:txBody>
      </p:sp>
      <p:sp>
        <p:nvSpPr>
          <p:cNvPr id="8" name="Content Placeholder 7">
            <a:extLst>
              <a:ext uri="{FF2B5EF4-FFF2-40B4-BE49-F238E27FC236}">
                <a16:creationId xmlns:a16="http://schemas.microsoft.com/office/drawing/2014/main" id="{40ADAC83-13CA-4A3F-BC75-4B7085EFC5AA}"/>
              </a:ext>
            </a:extLst>
          </p:cNvPr>
          <p:cNvSpPr>
            <a:spLocks noGrp="1"/>
          </p:cNvSpPr>
          <p:nvPr>
            <p:ph idx="1"/>
          </p:nvPr>
        </p:nvSpPr>
        <p:spPr>
          <a:xfrm>
            <a:off x="379379" y="2138659"/>
            <a:ext cx="11342451" cy="3989768"/>
          </a:xfrm>
        </p:spPr>
        <p:txBody>
          <a:bodyPr>
            <a:normAutofit fontScale="92500" lnSpcReduction="20000"/>
          </a:bodyPr>
          <a:lstStyle/>
          <a:p>
            <a:pPr marL="0" indent="0">
              <a:buNone/>
            </a:pPr>
            <a:r>
              <a:rPr lang="en-US" sz="1400" i="1" dirty="0"/>
              <a:t>II,C</a:t>
            </a:r>
          </a:p>
          <a:p>
            <a:pPr marL="0" indent="0">
              <a:lnSpc>
                <a:spcPct val="120000"/>
              </a:lnSpc>
              <a:buNone/>
            </a:pPr>
            <a:r>
              <a:rPr lang="en-US" sz="1400" dirty="0"/>
              <a:t>Factors relating to the nature of the employer, such as whether the employer is public or private, for profit or nonprofit, large or small, charitable, a religious institution, a job contractor, or a struggling or prosperous firm, do not bear in a significant way on the skills and knowledge levels required and, therefore, are not relevant to determining the prevailing wage for an occupation under the regulations at 20 CFR 655.10 and 20 CFR  656.40. As noted above, the relevant factors are the job, the geographic locality of the  job, and the level of skill required to perform independently on the job.</a:t>
            </a:r>
            <a:endParaRPr lang="en-US" sz="1600" dirty="0"/>
          </a:p>
          <a:p>
            <a:pPr marL="0" indent="0">
              <a:buNone/>
            </a:pPr>
            <a:r>
              <a:rPr lang="en-US" sz="1400" i="1" dirty="0"/>
              <a:t>Appendix F</a:t>
            </a:r>
          </a:p>
          <a:p>
            <a:r>
              <a:rPr lang="en-US" sz="1400" dirty="0"/>
              <a:t>Obtain a valid directory of employers in the area of intended employment (or expanded area) that would most likely employ the occupation to be surveyed. </a:t>
            </a:r>
          </a:p>
          <a:p>
            <a:r>
              <a:rPr lang="en-US" sz="1400" dirty="0"/>
              <a:t>Count (or estimate) the number of employers in the applicable area.</a:t>
            </a:r>
          </a:p>
          <a:p>
            <a:r>
              <a:rPr lang="en-US" sz="1400" dirty="0"/>
              <a:t>Decide how many employers must be contacted to produce usable wage results from at least three employers and at least 30 workers.  Results for 30 workers is the minimum acceptable sample; for most occupations there should be wage data for many more  workers.</a:t>
            </a:r>
          </a:p>
          <a:p>
            <a:r>
              <a:rPr lang="en-US" sz="1400" dirty="0"/>
              <a:t>Divide the number of employers to be contacted (the sample) by the number of employers in the applicable industry[s] (the universe).  Use the number calculated in this last step to methodically select a random sample of employers to contact.  For example, if the number is one ­tenth, select every tenth employer in the universe or listing of employers in the industry.</a:t>
            </a:r>
          </a:p>
        </p:txBody>
      </p:sp>
    </p:spTree>
    <p:extLst>
      <p:ext uri="{BB962C8B-B14F-4D97-AF65-F5344CB8AC3E}">
        <p14:creationId xmlns:p14="http://schemas.microsoft.com/office/powerpoint/2010/main" val="3736283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515BCD-5FC8-44E5-BCB1-505C421383AC}"/>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3BE148EC-DCF1-4D02-B171-7250B8414849}"/>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8416196A-B576-4B68-9CD5-0E37B5C6FB74}"/>
              </a:ext>
            </a:extLst>
          </p:cNvPr>
          <p:cNvSpPr>
            <a:spLocks noGrp="1"/>
          </p:cNvSpPr>
          <p:nvPr>
            <p:ph type="sldNum" sz="quarter" idx="12"/>
          </p:nvPr>
        </p:nvSpPr>
        <p:spPr/>
        <p:txBody>
          <a:bodyPr/>
          <a:lstStyle/>
          <a:p>
            <a:fld id="{E31375A4-56A4-47D6-9801-1991572033F7}" type="slidenum">
              <a:rPr lang="en-US" smtClean="0"/>
              <a:t>33</a:t>
            </a:fld>
            <a:endParaRPr lang="en-US" dirty="0"/>
          </a:p>
        </p:txBody>
      </p:sp>
      <p:sp>
        <p:nvSpPr>
          <p:cNvPr id="7" name="Rectangle 3">
            <a:extLst>
              <a:ext uri="{FF2B5EF4-FFF2-40B4-BE49-F238E27FC236}">
                <a16:creationId xmlns:a16="http://schemas.microsoft.com/office/drawing/2014/main" id="{DEAE9E41-EED3-4D06-833E-2EE93FD39C87}"/>
              </a:ext>
            </a:extLst>
          </p:cNvPr>
          <p:cNvSpPr txBox="1">
            <a:spLocks noChangeArrowheads="1"/>
          </p:cNvSpPr>
          <p:nvPr/>
        </p:nvSpPr>
        <p:spPr bwMode="auto">
          <a:xfrm>
            <a:off x="1962508" y="889879"/>
            <a:ext cx="84582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2857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ctr">
              <a:spcAft>
                <a:spcPts val="200"/>
              </a:spcAft>
              <a:buClr>
                <a:srgbClr val="000066"/>
              </a:buClr>
              <a:buNone/>
              <a:defRPr/>
            </a:pPr>
            <a:r>
              <a:rPr lang="en-US" altLang="en-US" sz="2800" b="1" dirty="0">
                <a:cs typeface="Arial" charset="0"/>
              </a:rPr>
              <a:t>Survey Documents Needed</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Same survey, same edition</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Methodology</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Survey Position Description</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Leveling Info if appropriate</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Wage Data:</a:t>
            </a:r>
          </a:p>
          <a:p>
            <a:pPr marL="628650" lvl="1" indent="-342900">
              <a:spcBef>
                <a:spcPts val="0"/>
              </a:spcBef>
              <a:spcAft>
                <a:spcPts val="300"/>
              </a:spcAft>
              <a:buClr>
                <a:srgbClr val="000066"/>
              </a:buClr>
              <a:buFont typeface="Wingdings" pitchFamily="2" charset="2"/>
              <a:buChar char="ü"/>
              <a:defRPr/>
            </a:pPr>
            <a:r>
              <a:rPr lang="en-US" altLang="en-US" sz="2000" dirty="0">
                <a:cs typeface="Arial" charset="0"/>
              </a:rPr>
              <a:t>Number of Employers used to get wage</a:t>
            </a:r>
          </a:p>
          <a:p>
            <a:pPr marL="628650" lvl="1" indent="-342900">
              <a:spcBef>
                <a:spcPts val="0"/>
              </a:spcBef>
              <a:spcAft>
                <a:spcPts val="300"/>
              </a:spcAft>
              <a:buClr>
                <a:srgbClr val="000066"/>
              </a:buClr>
              <a:buFont typeface="Wingdings" pitchFamily="2" charset="2"/>
              <a:buChar char="ü"/>
              <a:defRPr/>
            </a:pPr>
            <a:r>
              <a:rPr lang="en-US" altLang="en-US" sz="2000" dirty="0">
                <a:cs typeface="Arial" charset="0"/>
              </a:rPr>
              <a:t>Number of Workers used to get the wage</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Evidence of cross industry:</a:t>
            </a:r>
          </a:p>
          <a:p>
            <a:pPr marL="739775" indent="-400050">
              <a:spcBef>
                <a:spcPts val="0"/>
              </a:spcBef>
              <a:spcAft>
                <a:spcPts val="300"/>
              </a:spcAft>
              <a:buClr>
                <a:srgbClr val="000066"/>
              </a:buClr>
              <a:buFont typeface="Wingdings" pitchFamily="2" charset="2"/>
              <a:buChar char="ü"/>
              <a:defRPr/>
            </a:pPr>
            <a:r>
              <a:rPr lang="en-US" altLang="en-US" sz="2000" dirty="0">
                <a:cs typeface="Arial" charset="0"/>
              </a:rPr>
              <a:t>Methodology</a:t>
            </a:r>
          </a:p>
          <a:p>
            <a:pPr marL="739775" indent="-400050">
              <a:spcBef>
                <a:spcPts val="0"/>
              </a:spcBef>
              <a:spcAft>
                <a:spcPts val="300"/>
              </a:spcAft>
              <a:buClr>
                <a:srgbClr val="000066"/>
              </a:buClr>
              <a:buFont typeface="Wingdings" pitchFamily="2" charset="2"/>
              <a:buChar char="ü"/>
              <a:defRPr/>
            </a:pPr>
            <a:r>
              <a:rPr lang="en-US" altLang="en-US" sz="2000" dirty="0">
                <a:cs typeface="Arial" charset="0"/>
              </a:rPr>
              <a:t>List of participants</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Evidence of most recent</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When the wage data was collected</a:t>
            </a:r>
          </a:p>
          <a:p>
            <a:pPr marL="342900" indent="-342900">
              <a:spcBef>
                <a:spcPts val="300"/>
              </a:spcBef>
              <a:spcAft>
                <a:spcPts val="300"/>
              </a:spcAft>
              <a:buClr>
                <a:srgbClr val="000066"/>
              </a:buClr>
              <a:buFont typeface="Wingdings" pitchFamily="2" charset="2"/>
              <a:buChar char="ü"/>
              <a:defRPr/>
            </a:pPr>
            <a:r>
              <a:rPr lang="en-US" altLang="en-US" sz="2000" dirty="0">
                <a:cs typeface="Arial" charset="0"/>
              </a:rPr>
              <a:t>Publication Date – Includes posting to online database</a:t>
            </a:r>
          </a:p>
          <a:p>
            <a:pPr marL="342900" indent="-342900">
              <a:buClr>
                <a:srgbClr val="000066"/>
              </a:buClr>
              <a:buFont typeface="Wingdings" pitchFamily="2" charset="2"/>
              <a:buChar char="ü"/>
              <a:defRPr/>
            </a:pPr>
            <a:endParaRPr lang="en-US" altLang="en-US" sz="2400" dirty="0">
              <a:cs typeface="Arial" charset="0"/>
            </a:endParaRPr>
          </a:p>
          <a:p>
            <a:pPr>
              <a:buClr>
                <a:srgbClr val="000066"/>
              </a:buClr>
              <a:buFont typeface="Wingdings" pitchFamily="2" charset="2"/>
              <a:buNone/>
              <a:defRPr/>
            </a:pPr>
            <a:endParaRPr lang="en-US" altLang="en-US" sz="2400" dirty="0">
              <a:cs typeface="Arial" charset="0"/>
            </a:endParaRPr>
          </a:p>
          <a:p>
            <a:pPr>
              <a:buClr>
                <a:srgbClr val="000066"/>
              </a:buClr>
              <a:buFont typeface="Wingdings" pitchFamily="2" charset="2"/>
              <a:buNone/>
              <a:defRPr/>
            </a:pPr>
            <a:endParaRPr lang="en-US" altLang="en-US" sz="1200" dirty="0">
              <a:cs typeface="Arial" charset="0"/>
            </a:endParaRPr>
          </a:p>
        </p:txBody>
      </p:sp>
    </p:spTree>
    <p:extLst>
      <p:ext uri="{BB962C8B-B14F-4D97-AF65-F5344CB8AC3E}">
        <p14:creationId xmlns:p14="http://schemas.microsoft.com/office/powerpoint/2010/main" val="2214214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C1E49C7-B252-47CF-AE9C-A4B05618928B}"/>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884BA8CB-7AEE-4021-9F61-F63577DD0D81}"/>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EC9C80DD-DC65-4216-A696-54FA1EFF7638}"/>
              </a:ext>
            </a:extLst>
          </p:cNvPr>
          <p:cNvSpPr>
            <a:spLocks noGrp="1"/>
          </p:cNvSpPr>
          <p:nvPr>
            <p:ph type="sldNum" sz="quarter" idx="12"/>
          </p:nvPr>
        </p:nvSpPr>
        <p:spPr/>
        <p:txBody>
          <a:bodyPr/>
          <a:lstStyle/>
          <a:p>
            <a:fld id="{E31375A4-56A4-47D6-9801-1991572033F7}" type="slidenum">
              <a:rPr lang="en-US" smtClean="0"/>
              <a:t>34</a:t>
            </a:fld>
            <a:endParaRPr lang="en-US" dirty="0"/>
          </a:p>
        </p:txBody>
      </p:sp>
      <p:sp>
        <p:nvSpPr>
          <p:cNvPr id="7" name="Rectangle 3">
            <a:extLst>
              <a:ext uri="{FF2B5EF4-FFF2-40B4-BE49-F238E27FC236}">
                <a16:creationId xmlns:a16="http://schemas.microsoft.com/office/drawing/2014/main" id="{BB2F9202-4AA0-4EF7-A3F3-F68AA6D67E52}"/>
              </a:ext>
            </a:extLst>
          </p:cNvPr>
          <p:cNvSpPr txBox="1">
            <a:spLocks noChangeArrowheads="1"/>
          </p:cNvSpPr>
          <p:nvPr/>
        </p:nvSpPr>
        <p:spPr bwMode="auto">
          <a:xfrm>
            <a:off x="1623101" y="804862"/>
            <a:ext cx="84582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2857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ctr">
              <a:spcAft>
                <a:spcPts val="200"/>
              </a:spcAft>
              <a:buClr>
                <a:srgbClr val="000066"/>
              </a:buClr>
              <a:buNone/>
              <a:defRPr/>
            </a:pPr>
            <a:r>
              <a:rPr lang="en-US" altLang="en-US" sz="2800" b="1" dirty="0">
                <a:cs typeface="Arial" charset="0"/>
              </a:rPr>
              <a:t>Survey Documents – Tips</a:t>
            </a:r>
          </a:p>
          <a:p>
            <a:pPr>
              <a:spcBef>
                <a:spcPts val="300"/>
              </a:spcBef>
              <a:spcAft>
                <a:spcPts val="300"/>
              </a:spcAft>
              <a:buClr>
                <a:srgbClr val="000066"/>
              </a:buClr>
              <a:buNone/>
              <a:defRPr/>
            </a:pPr>
            <a:r>
              <a:rPr lang="en-US" altLang="en-US" sz="2200" dirty="0">
                <a:cs typeface="Arial" charset="0"/>
              </a:rPr>
              <a:t>To allow us to select the most appropriate wage based upon the information on the 9141 compared to the survey criteria:</a:t>
            </a:r>
          </a:p>
          <a:p>
            <a:pPr marL="342900" indent="-342900">
              <a:spcBef>
                <a:spcPts val="300"/>
              </a:spcBef>
              <a:spcAft>
                <a:spcPts val="300"/>
              </a:spcAft>
              <a:buClr>
                <a:srgbClr val="000066"/>
              </a:buClr>
              <a:buFont typeface="Wingdings" pitchFamily="2" charset="2"/>
              <a:buChar char="ü"/>
              <a:defRPr/>
            </a:pPr>
            <a:r>
              <a:rPr lang="en-US" altLang="en-US" sz="2200" dirty="0">
                <a:cs typeface="Arial" charset="0"/>
              </a:rPr>
              <a:t>Include wage information from;</a:t>
            </a:r>
          </a:p>
          <a:p>
            <a:pPr marL="628650" lvl="1" indent="-342900">
              <a:spcBef>
                <a:spcPts val="300"/>
              </a:spcBef>
              <a:spcAft>
                <a:spcPts val="300"/>
              </a:spcAft>
              <a:buClr>
                <a:srgbClr val="000066"/>
              </a:buClr>
              <a:buFont typeface="Wingdings" pitchFamily="2" charset="2"/>
              <a:buChar char="ü"/>
              <a:defRPr/>
            </a:pPr>
            <a:r>
              <a:rPr lang="en-US" altLang="en-US" sz="2200" dirty="0">
                <a:cs typeface="Arial" charset="0"/>
              </a:rPr>
              <a:t>all survey wage levels</a:t>
            </a:r>
          </a:p>
          <a:p>
            <a:pPr marL="628650" lvl="1" indent="-342900">
              <a:spcBef>
                <a:spcPts val="300"/>
              </a:spcBef>
              <a:spcAft>
                <a:spcPts val="300"/>
              </a:spcAft>
              <a:buClr>
                <a:srgbClr val="000066"/>
              </a:buClr>
              <a:buFont typeface="Wingdings" pitchFamily="2" charset="2"/>
              <a:buChar char="ü"/>
              <a:defRPr/>
            </a:pPr>
            <a:r>
              <a:rPr lang="en-US" altLang="en-US" sz="2200" dirty="0">
                <a:cs typeface="Arial" charset="0"/>
              </a:rPr>
              <a:t>similar survey occupations</a:t>
            </a:r>
          </a:p>
          <a:p>
            <a:pPr marL="342900" indent="-342900">
              <a:spcBef>
                <a:spcPts val="300"/>
              </a:spcBef>
              <a:spcAft>
                <a:spcPts val="300"/>
              </a:spcAft>
              <a:buClr>
                <a:srgbClr val="000066"/>
              </a:buClr>
              <a:buFont typeface="Wingdings" pitchFamily="2" charset="2"/>
              <a:buChar char="ü"/>
              <a:defRPr/>
            </a:pPr>
            <a:r>
              <a:rPr lang="en-US" altLang="en-US" sz="2200" dirty="0">
                <a:cs typeface="Arial" charset="0"/>
              </a:rPr>
              <a:t>Survey Geographic Coverage:</a:t>
            </a:r>
          </a:p>
          <a:p>
            <a:pPr marL="628650" lvl="1" indent="-342900">
              <a:spcBef>
                <a:spcPts val="300"/>
              </a:spcBef>
              <a:spcAft>
                <a:spcPts val="300"/>
              </a:spcAft>
              <a:buClr>
                <a:srgbClr val="000066"/>
              </a:buClr>
              <a:buFont typeface="Wingdings" pitchFamily="2" charset="2"/>
              <a:buChar char="ü"/>
              <a:defRPr/>
            </a:pPr>
            <a:r>
              <a:rPr lang="en-US" altLang="en-US" sz="2200" dirty="0">
                <a:cs typeface="Arial" charset="0"/>
              </a:rPr>
              <a:t>Explanation of where the surveyed employers are located</a:t>
            </a:r>
          </a:p>
          <a:p>
            <a:pPr marL="973138" lvl="2" indent="-341313">
              <a:spcBef>
                <a:spcPts val="300"/>
              </a:spcBef>
              <a:spcAft>
                <a:spcPts val="300"/>
              </a:spcAft>
              <a:buClr>
                <a:srgbClr val="000066"/>
              </a:buClr>
              <a:buFont typeface="Wingdings" pitchFamily="2" charset="2"/>
              <a:buChar char="ü"/>
              <a:defRPr/>
            </a:pPr>
            <a:r>
              <a:rPr lang="en-US" altLang="en-US" dirty="0">
                <a:cs typeface="Arial" charset="0"/>
              </a:rPr>
              <a:t>More specific than just a city name</a:t>
            </a:r>
          </a:p>
          <a:p>
            <a:pPr marL="973138" lvl="2" indent="-341313">
              <a:spcBef>
                <a:spcPts val="300"/>
              </a:spcBef>
              <a:spcAft>
                <a:spcPts val="300"/>
              </a:spcAft>
              <a:buClr>
                <a:srgbClr val="000066"/>
              </a:buClr>
              <a:buFont typeface="Wingdings" pitchFamily="2" charset="2"/>
              <a:buChar char="ü"/>
              <a:defRPr/>
            </a:pPr>
            <a:r>
              <a:rPr lang="en-US" altLang="en-US" dirty="0">
                <a:cs typeface="Arial" charset="0"/>
              </a:rPr>
              <a:t>Example:  Pittsburgh</a:t>
            </a:r>
          </a:p>
          <a:p>
            <a:pPr marL="1430338" lvl="3" indent="-457200">
              <a:spcBef>
                <a:spcPts val="300"/>
              </a:spcBef>
              <a:spcAft>
                <a:spcPts val="300"/>
              </a:spcAft>
              <a:buClr>
                <a:srgbClr val="000066"/>
              </a:buClr>
              <a:buFont typeface="Wingdings" pitchFamily="2" charset="2"/>
              <a:buChar char="ü"/>
              <a:defRPr/>
            </a:pPr>
            <a:r>
              <a:rPr lang="en-US" altLang="en-US" sz="2200" dirty="0">
                <a:cs typeface="Arial" charset="0"/>
              </a:rPr>
              <a:t>Incorporated area only?</a:t>
            </a:r>
          </a:p>
          <a:p>
            <a:pPr marL="1430338" lvl="3" indent="-457200">
              <a:spcBef>
                <a:spcPts val="300"/>
              </a:spcBef>
              <a:spcAft>
                <a:spcPts val="300"/>
              </a:spcAft>
              <a:buClr>
                <a:srgbClr val="000066"/>
              </a:buClr>
              <a:buFont typeface="Wingdings" pitchFamily="2" charset="2"/>
              <a:buChar char="ü"/>
              <a:defRPr/>
            </a:pPr>
            <a:r>
              <a:rPr lang="en-US" altLang="en-US" sz="2200" dirty="0">
                <a:cs typeface="Arial" charset="0"/>
              </a:rPr>
              <a:t>City plus select suburbs?</a:t>
            </a:r>
          </a:p>
          <a:p>
            <a:pPr marL="1430338" lvl="3" indent="-457200">
              <a:spcBef>
                <a:spcPts val="300"/>
              </a:spcBef>
              <a:spcAft>
                <a:spcPts val="300"/>
              </a:spcAft>
              <a:buClr>
                <a:srgbClr val="000066"/>
              </a:buClr>
              <a:buFont typeface="Wingdings" pitchFamily="2" charset="2"/>
              <a:buChar char="ü"/>
              <a:defRPr/>
            </a:pPr>
            <a:r>
              <a:rPr lang="en-US" altLang="en-US" sz="2200" dirty="0">
                <a:cs typeface="Arial" charset="0"/>
              </a:rPr>
              <a:t>OMB defined MSA?</a:t>
            </a:r>
          </a:p>
          <a:p>
            <a:pPr>
              <a:buClr>
                <a:srgbClr val="000066"/>
              </a:buClr>
              <a:buFont typeface="Wingdings" pitchFamily="2" charset="2"/>
              <a:buNone/>
              <a:defRPr/>
            </a:pPr>
            <a:endParaRPr lang="en-US" altLang="en-US" sz="2400" dirty="0">
              <a:cs typeface="Arial" charset="0"/>
            </a:endParaRPr>
          </a:p>
          <a:p>
            <a:pPr>
              <a:buClr>
                <a:srgbClr val="000066"/>
              </a:buClr>
              <a:buFont typeface="Wingdings" pitchFamily="2" charset="2"/>
              <a:buNone/>
              <a:defRPr/>
            </a:pPr>
            <a:endParaRPr lang="en-US" altLang="en-US" sz="1200" dirty="0">
              <a:cs typeface="Arial" charset="0"/>
            </a:endParaRPr>
          </a:p>
        </p:txBody>
      </p:sp>
    </p:spTree>
    <p:extLst>
      <p:ext uri="{BB962C8B-B14F-4D97-AF65-F5344CB8AC3E}">
        <p14:creationId xmlns:p14="http://schemas.microsoft.com/office/powerpoint/2010/main" val="99360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3B611A-0881-4ACA-8FA7-586156F2FB96}"/>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BAE463E6-46C3-40FA-A230-EBAF0A625593}"/>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C70E1082-637C-41CD-8DFB-EFDB271ACA2D}"/>
              </a:ext>
            </a:extLst>
          </p:cNvPr>
          <p:cNvSpPr>
            <a:spLocks noGrp="1"/>
          </p:cNvSpPr>
          <p:nvPr>
            <p:ph type="sldNum" sz="quarter" idx="12"/>
          </p:nvPr>
        </p:nvSpPr>
        <p:spPr/>
        <p:txBody>
          <a:bodyPr/>
          <a:lstStyle/>
          <a:p>
            <a:fld id="{E31375A4-56A4-47D6-9801-1991572033F7}" type="slidenum">
              <a:rPr lang="en-US" smtClean="0"/>
              <a:t>35</a:t>
            </a:fld>
            <a:endParaRPr lang="en-US" dirty="0"/>
          </a:p>
        </p:txBody>
      </p:sp>
      <p:sp>
        <p:nvSpPr>
          <p:cNvPr id="7" name="Rectangle 3">
            <a:extLst>
              <a:ext uri="{FF2B5EF4-FFF2-40B4-BE49-F238E27FC236}">
                <a16:creationId xmlns:a16="http://schemas.microsoft.com/office/drawing/2014/main" id="{F5DC6911-0EBA-4EBC-9C40-DAC18B011897}"/>
              </a:ext>
            </a:extLst>
          </p:cNvPr>
          <p:cNvSpPr txBox="1">
            <a:spLocks noChangeArrowheads="1"/>
          </p:cNvSpPr>
          <p:nvPr/>
        </p:nvSpPr>
        <p:spPr bwMode="auto">
          <a:xfrm>
            <a:off x="2057400" y="1533526"/>
            <a:ext cx="80089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2857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ctr">
              <a:spcAft>
                <a:spcPts val="200"/>
              </a:spcAft>
              <a:buClr>
                <a:srgbClr val="000066"/>
              </a:buClr>
              <a:buNone/>
              <a:defRPr/>
            </a:pPr>
            <a:r>
              <a:rPr lang="en-US" altLang="en-US" sz="2800" b="1" dirty="0">
                <a:cs typeface="Arial" charset="0"/>
              </a:rPr>
              <a:t>Survey Documents – Tips (</a:t>
            </a:r>
            <a:r>
              <a:rPr lang="en-US" altLang="en-US" sz="2800" b="1" i="1" dirty="0">
                <a:cs typeface="Arial" charset="0"/>
              </a:rPr>
              <a:t>continued</a:t>
            </a:r>
            <a:r>
              <a:rPr lang="en-US" altLang="en-US" sz="2800" b="1" dirty="0">
                <a:cs typeface="Arial" charset="0"/>
              </a:rPr>
              <a:t>)</a:t>
            </a:r>
          </a:p>
          <a:p>
            <a:pPr algn="ctr">
              <a:spcAft>
                <a:spcPts val="200"/>
              </a:spcAft>
              <a:buClr>
                <a:srgbClr val="000066"/>
              </a:buClr>
              <a:buNone/>
              <a:defRPr/>
            </a:pPr>
            <a:endParaRPr lang="en-US" altLang="en-US" sz="1400" b="1" dirty="0">
              <a:cs typeface="Arial" charset="0"/>
            </a:endParaRPr>
          </a:p>
          <a:p>
            <a:pPr marL="342900" indent="-342900">
              <a:spcBef>
                <a:spcPts val="600"/>
              </a:spcBef>
              <a:spcAft>
                <a:spcPts val="600"/>
              </a:spcAft>
              <a:buClr>
                <a:srgbClr val="000066"/>
              </a:buClr>
              <a:buFont typeface="Wingdings" pitchFamily="2" charset="2"/>
              <a:buChar char="ü"/>
              <a:defRPr/>
            </a:pPr>
            <a:r>
              <a:rPr lang="en-US" altLang="en-US" sz="2200" dirty="0">
                <a:cs typeface="Arial" charset="0"/>
              </a:rPr>
              <a:t>Where the survey provides larger areas, an explanation of those as well</a:t>
            </a:r>
          </a:p>
          <a:p>
            <a:pPr marL="342900" indent="-342900">
              <a:spcBef>
                <a:spcPts val="600"/>
              </a:spcBef>
              <a:spcAft>
                <a:spcPts val="600"/>
              </a:spcAft>
              <a:buClr>
                <a:srgbClr val="000066"/>
              </a:buClr>
              <a:buFont typeface="Wingdings" pitchFamily="2" charset="2"/>
              <a:buChar char="ü"/>
              <a:defRPr/>
            </a:pPr>
            <a:r>
              <a:rPr lang="en-US" altLang="en-US" sz="2200" dirty="0">
                <a:cs typeface="Arial" charset="0"/>
              </a:rPr>
              <a:t>Provide wage data for each area</a:t>
            </a:r>
          </a:p>
          <a:p>
            <a:pPr marL="342900" indent="-342900">
              <a:spcBef>
                <a:spcPts val="600"/>
              </a:spcBef>
              <a:spcAft>
                <a:spcPts val="600"/>
              </a:spcAft>
              <a:buClr>
                <a:srgbClr val="000066"/>
              </a:buClr>
              <a:buFont typeface="Wingdings" pitchFamily="2" charset="2"/>
              <a:buChar char="ü"/>
              <a:defRPr/>
            </a:pPr>
            <a:r>
              <a:rPr lang="en-US" altLang="en-US" sz="2200" dirty="0">
                <a:cs typeface="Arial" charset="0"/>
              </a:rPr>
              <a:t>An explanation of why the surveyed area is larger than the area of intended employment</a:t>
            </a:r>
          </a:p>
        </p:txBody>
      </p:sp>
    </p:spTree>
    <p:extLst>
      <p:ext uri="{BB962C8B-B14F-4D97-AF65-F5344CB8AC3E}">
        <p14:creationId xmlns:p14="http://schemas.microsoft.com/office/powerpoint/2010/main" val="354623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ADD2-6050-48FE-9B4A-0C2ACB7242B5}"/>
              </a:ext>
            </a:extLst>
          </p:cNvPr>
          <p:cNvSpPr>
            <a:spLocks noGrp="1"/>
          </p:cNvSpPr>
          <p:nvPr>
            <p:ph type="title"/>
          </p:nvPr>
        </p:nvSpPr>
        <p:spPr/>
        <p:txBody>
          <a:bodyPr/>
          <a:lstStyle/>
          <a:p>
            <a:r>
              <a:rPr lang="en-US" dirty="0"/>
              <a:t>Who to Survey:  Similarly Employed</a:t>
            </a:r>
          </a:p>
        </p:txBody>
      </p:sp>
    </p:spTree>
    <p:extLst>
      <p:ext uri="{BB962C8B-B14F-4D97-AF65-F5344CB8AC3E}">
        <p14:creationId xmlns:p14="http://schemas.microsoft.com/office/powerpoint/2010/main" val="386308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760-26A3-4914-B49F-174A49EDDEE2}"/>
              </a:ext>
            </a:extLst>
          </p:cNvPr>
          <p:cNvSpPr>
            <a:spLocks noGrp="1"/>
          </p:cNvSpPr>
          <p:nvPr>
            <p:ph type="title"/>
          </p:nvPr>
        </p:nvSpPr>
        <p:spPr/>
        <p:txBody>
          <a:bodyPr/>
          <a:lstStyle/>
          <a:p>
            <a:r>
              <a:rPr lang="en-US" b="0" i="0" dirty="0">
                <a:solidFill>
                  <a:srgbClr val="333333"/>
                </a:solidFill>
                <a:effectLst/>
                <a:latin typeface="Roboto" panose="02000000000000000000" pitchFamily="2" charset="0"/>
              </a:rPr>
              <a:t>20 CFR 656.40(d)</a:t>
            </a:r>
            <a:endParaRPr lang="en-US" dirty="0"/>
          </a:p>
        </p:txBody>
      </p:sp>
      <p:sp>
        <p:nvSpPr>
          <p:cNvPr id="4" name="Footer Placeholder 3">
            <a:extLst>
              <a:ext uri="{FF2B5EF4-FFF2-40B4-BE49-F238E27FC236}">
                <a16:creationId xmlns:a16="http://schemas.microsoft.com/office/drawing/2014/main" id="{5604FC96-7715-4261-AC3F-445132C34E0F}"/>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D300793-0FF2-4168-9034-41799283888F}"/>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8C7718FD-3F44-4182-AA04-6B69812443F2}"/>
              </a:ext>
            </a:extLst>
          </p:cNvPr>
          <p:cNvSpPr>
            <a:spLocks noGrp="1"/>
          </p:cNvSpPr>
          <p:nvPr>
            <p:ph type="sldNum" sz="quarter" idx="12"/>
          </p:nvPr>
        </p:nvSpPr>
        <p:spPr/>
        <p:txBody>
          <a:bodyPr/>
          <a:lstStyle/>
          <a:p>
            <a:fld id="{E31375A4-56A4-47D6-9801-1991572033F7}" type="slidenum">
              <a:rPr lang="en-US" smtClean="0"/>
              <a:t>37</a:t>
            </a:fld>
            <a:endParaRPr lang="en-US" dirty="0"/>
          </a:p>
        </p:txBody>
      </p:sp>
      <p:sp>
        <p:nvSpPr>
          <p:cNvPr id="8" name="TextBox 7">
            <a:extLst>
              <a:ext uri="{FF2B5EF4-FFF2-40B4-BE49-F238E27FC236}">
                <a16:creationId xmlns:a16="http://schemas.microsoft.com/office/drawing/2014/main" id="{359A2C55-A780-4771-8D5D-864AA4EF63F3}"/>
              </a:ext>
            </a:extLst>
          </p:cNvPr>
          <p:cNvSpPr txBox="1"/>
          <p:nvPr/>
        </p:nvSpPr>
        <p:spPr>
          <a:xfrm>
            <a:off x="454768" y="1582341"/>
            <a:ext cx="11014143" cy="2308324"/>
          </a:xfrm>
          <a:prstGeom prst="rect">
            <a:avLst/>
          </a:prstGeom>
          <a:noFill/>
        </p:spPr>
        <p:txBody>
          <a:bodyPr wrap="square">
            <a:spAutoFit/>
          </a:bodyPr>
          <a:lstStyle/>
          <a:p>
            <a:r>
              <a:rPr lang="en-US" b="1" i="1" dirty="0">
                <a:effectLst/>
              </a:rPr>
              <a:t>Similarly employed.</a:t>
            </a:r>
            <a:r>
              <a:rPr lang="en-US" dirty="0">
                <a:effectLst/>
              </a:rPr>
              <a:t> For purposes of this section, similarly employed means having </a:t>
            </a:r>
            <a:r>
              <a:rPr lang="en-US" b="1" dirty="0">
                <a:effectLst/>
              </a:rPr>
              <a:t>substantially comparable jobs</a:t>
            </a:r>
            <a:r>
              <a:rPr lang="en-US" dirty="0">
                <a:effectLst/>
              </a:rPr>
              <a:t> in the </a:t>
            </a:r>
            <a:r>
              <a:rPr lang="en-US" b="1" dirty="0">
                <a:effectLst/>
              </a:rPr>
              <a:t>occupational category </a:t>
            </a:r>
            <a:r>
              <a:rPr lang="en-US" dirty="0">
                <a:effectLst/>
              </a:rPr>
              <a:t>in the </a:t>
            </a:r>
            <a:r>
              <a:rPr lang="en-US" b="1" dirty="0">
                <a:effectLst/>
              </a:rPr>
              <a:t>area of intended employment</a:t>
            </a:r>
            <a:r>
              <a:rPr lang="en-US" dirty="0">
                <a:effectLst/>
              </a:rPr>
              <a:t>, except that, if a representative sample of workers in the occupational category can not be obtained in the area of intended employment, similarly employed means: </a:t>
            </a:r>
          </a:p>
          <a:p>
            <a:r>
              <a:rPr lang="en-US" dirty="0">
                <a:effectLst/>
              </a:rPr>
              <a:t>	(1) Having jobs requiring a </a:t>
            </a:r>
            <a:r>
              <a:rPr lang="en-US" dirty="0">
                <a:effectLst/>
                <a:highlight>
                  <a:srgbClr val="00FF00"/>
                </a:highlight>
              </a:rPr>
              <a:t>substantially similar level of skills </a:t>
            </a:r>
            <a:r>
              <a:rPr lang="en-US" dirty="0">
                <a:effectLst/>
              </a:rPr>
              <a:t>within the area of intended employment; </a:t>
            </a:r>
            <a:r>
              <a:rPr lang="en-US" dirty="0">
                <a:effectLst/>
                <a:highlight>
                  <a:srgbClr val="FFFF00"/>
                </a:highlight>
              </a:rPr>
              <a:t>or</a:t>
            </a:r>
            <a:r>
              <a:rPr lang="en-US" dirty="0">
                <a:effectLst/>
              </a:rPr>
              <a:t> </a:t>
            </a:r>
          </a:p>
          <a:p>
            <a:r>
              <a:rPr lang="en-US" dirty="0">
                <a:effectLst/>
              </a:rPr>
              <a:t>	(2) If there are no substantially comparable jobs in the area of intended employment, having substantially comparable jobs with employers </a:t>
            </a:r>
            <a:r>
              <a:rPr lang="en-US" dirty="0">
                <a:effectLst/>
                <a:highlight>
                  <a:srgbClr val="FFFF00"/>
                </a:highlight>
              </a:rPr>
              <a:t>outside of the area of intended employment</a:t>
            </a:r>
            <a:r>
              <a:rPr lang="en-US" dirty="0">
                <a:effectLst/>
              </a:rPr>
              <a:t>.</a:t>
            </a:r>
          </a:p>
        </p:txBody>
      </p:sp>
    </p:spTree>
    <p:extLst>
      <p:ext uri="{BB962C8B-B14F-4D97-AF65-F5344CB8AC3E}">
        <p14:creationId xmlns:p14="http://schemas.microsoft.com/office/powerpoint/2010/main" val="3177110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B57BD-C733-4BEC-973B-37B6D9CA448D}"/>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B8820E82-3F27-4B4D-A6A5-502023990DEA}"/>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D2DC6723-D9CE-4B54-B873-F9791771EF11}"/>
              </a:ext>
            </a:extLst>
          </p:cNvPr>
          <p:cNvSpPr>
            <a:spLocks noGrp="1"/>
          </p:cNvSpPr>
          <p:nvPr>
            <p:ph type="sldNum" sz="quarter" idx="12"/>
          </p:nvPr>
        </p:nvSpPr>
        <p:spPr/>
        <p:txBody>
          <a:bodyPr/>
          <a:lstStyle/>
          <a:p>
            <a:fld id="{E31375A4-56A4-47D6-9801-1991572033F7}" type="slidenum">
              <a:rPr lang="en-US" smtClean="0"/>
              <a:t>38</a:t>
            </a:fld>
            <a:endParaRPr lang="en-US" dirty="0"/>
          </a:p>
        </p:txBody>
      </p:sp>
      <p:sp>
        <p:nvSpPr>
          <p:cNvPr id="7" name="Rectangle 3">
            <a:extLst>
              <a:ext uri="{FF2B5EF4-FFF2-40B4-BE49-F238E27FC236}">
                <a16:creationId xmlns:a16="http://schemas.microsoft.com/office/drawing/2014/main" id="{D3FC6E12-37B7-452C-979E-F6158F117D11}"/>
              </a:ext>
            </a:extLst>
          </p:cNvPr>
          <p:cNvSpPr txBox="1">
            <a:spLocks noChangeArrowheads="1"/>
          </p:cNvSpPr>
          <p:nvPr/>
        </p:nvSpPr>
        <p:spPr bwMode="auto">
          <a:xfrm>
            <a:off x="1676400" y="899807"/>
            <a:ext cx="8839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0000"/>
              </a:buClr>
              <a:buFont typeface="Wingdings" pitchFamily="2" charset="2"/>
              <a:buChar char="§"/>
              <a:defRPr sz="2600">
                <a:solidFill>
                  <a:schemeClr val="tx1"/>
                </a:solidFill>
                <a:latin typeface="Arial" charset="0"/>
              </a:defRPr>
            </a:lvl1pPr>
            <a:lvl2pPr marL="285750" indent="-285750" eaLnBrk="0" hangingPunct="0">
              <a:spcBef>
                <a:spcPct val="20000"/>
              </a:spcBef>
              <a:buClr>
                <a:srgbClr val="800000"/>
              </a:buClr>
              <a:buChar char="•"/>
              <a:defRPr sz="2400">
                <a:solidFill>
                  <a:schemeClr val="tx1"/>
                </a:solidFill>
                <a:latin typeface="Arial" charset="0"/>
              </a:defRPr>
            </a:lvl2pPr>
            <a:lvl3pPr marL="1143000" indent="-228600" eaLnBrk="0" hangingPunct="0">
              <a:spcBef>
                <a:spcPct val="20000"/>
              </a:spcBef>
              <a:buClr>
                <a:srgbClr val="800000"/>
              </a:buClr>
              <a:buSzPct val="70000"/>
              <a:buFont typeface="Wingdings" pitchFamily="2" charset="2"/>
              <a:buChar char="§"/>
              <a:defRPr sz="2200">
                <a:solidFill>
                  <a:schemeClr val="tx1"/>
                </a:solidFill>
                <a:latin typeface="Arial" charset="0"/>
              </a:defRPr>
            </a:lvl3pPr>
            <a:lvl4pPr marL="1600200" indent="-228600" eaLnBrk="0" hangingPunct="0">
              <a:spcBef>
                <a:spcPct val="20000"/>
              </a:spcBef>
              <a:buClr>
                <a:srgbClr val="800000"/>
              </a:buClr>
              <a:buFont typeface="Arial" charset="0"/>
              <a:buChar char="–"/>
              <a:defRPr>
                <a:solidFill>
                  <a:schemeClr val="tx1"/>
                </a:solidFill>
                <a:latin typeface="Arial" charset="0"/>
              </a:defRPr>
            </a:lvl4pPr>
            <a:lvl5pPr marL="2057400" indent="-228600" eaLnBrk="0" hangingPunct="0">
              <a:spcBef>
                <a:spcPct val="20000"/>
              </a:spcBef>
              <a:buClr>
                <a:srgbClr val="800000"/>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800000"/>
              </a:buClr>
              <a:buFont typeface="Arial" charset="0"/>
              <a:buChar char="»"/>
              <a:defRPr sz="1600">
                <a:solidFill>
                  <a:schemeClr val="tx1"/>
                </a:solidFill>
                <a:latin typeface="Arial" charset="0"/>
              </a:defRPr>
            </a:lvl9pPr>
          </a:lstStyle>
          <a:p>
            <a:pPr algn="ctr">
              <a:spcAft>
                <a:spcPts val="200"/>
              </a:spcAft>
              <a:buClr>
                <a:srgbClr val="000066"/>
              </a:buClr>
              <a:buNone/>
              <a:defRPr/>
            </a:pPr>
            <a:r>
              <a:rPr lang="en-US" altLang="en-US" b="1" dirty="0">
                <a:cs typeface="Arial" charset="0"/>
              </a:rPr>
              <a:t>Survey Documents – Tips (</a:t>
            </a:r>
            <a:r>
              <a:rPr lang="en-US" altLang="en-US" b="1" i="1" dirty="0">
                <a:cs typeface="Arial" charset="0"/>
              </a:rPr>
              <a:t>continued</a:t>
            </a:r>
            <a:r>
              <a:rPr lang="en-US" altLang="en-US" b="1" dirty="0">
                <a:cs typeface="Arial" charset="0"/>
              </a:rPr>
              <a:t>)</a:t>
            </a:r>
          </a:p>
          <a:p>
            <a:pPr>
              <a:spcBef>
                <a:spcPts val="0"/>
              </a:spcBef>
              <a:spcAft>
                <a:spcPts val="300"/>
              </a:spcAft>
              <a:buClr>
                <a:srgbClr val="000066"/>
              </a:buClr>
              <a:buNone/>
              <a:defRPr/>
            </a:pPr>
            <a:r>
              <a:rPr lang="en-US" altLang="en-US" sz="2000" dirty="0">
                <a:cs typeface="Arial" charset="0"/>
              </a:rPr>
              <a:t>Provide survey information for the most detailed occupation.  While the regulations, under the definition of similarly employed, do allow a more general occupation, only if the occupation does not have enough workers in the AIE</a:t>
            </a:r>
          </a:p>
          <a:p>
            <a:pPr marL="342900" indent="-342900">
              <a:spcBef>
                <a:spcPts val="600"/>
              </a:spcBef>
              <a:spcAft>
                <a:spcPts val="600"/>
              </a:spcAft>
              <a:buClr>
                <a:srgbClr val="000066"/>
              </a:buClr>
              <a:buFont typeface="Wingdings" pitchFamily="2" charset="2"/>
              <a:buChar char="ü"/>
              <a:defRPr/>
            </a:pPr>
            <a:endParaRPr lang="en-US" altLang="en-US" sz="2200" dirty="0">
              <a:cs typeface="Arial" charset="0"/>
            </a:endParaRPr>
          </a:p>
        </p:txBody>
      </p:sp>
      <p:pic>
        <p:nvPicPr>
          <p:cNvPr id="8" name="Picture 2">
            <a:extLst>
              <a:ext uri="{FF2B5EF4-FFF2-40B4-BE49-F238E27FC236}">
                <a16:creationId xmlns:a16="http://schemas.microsoft.com/office/drawing/2014/main" id="{59B91C38-93D3-4091-962A-7ADC06D6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97" b="4706"/>
          <a:stretch>
            <a:fillRect/>
          </a:stretch>
        </p:blipFill>
        <p:spPr bwMode="auto">
          <a:xfrm>
            <a:off x="3895726" y="2271407"/>
            <a:ext cx="6640513" cy="346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10">
            <a:extLst>
              <a:ext uri="{FF2B5EF4-FFF2-40B4-BE49-F238E27FC236}">
                <a16:creationId xmlns:a16="http://schemas.microsoft.com/office/drawing/2014/main" id="{5A6114A8-1935-4A73-980D-FD6960F40ECE}"/>
              </a:ext>
            </a:extLst>
          </p:cNvPr>
          <p:cNvSpPr/>
          <p:nvPr/>
        </p:nvSpPr>
        <p:spPr>
          <a:xfrm>
            <a:off x="1919289" y="2614307"/>
            <a:ext cx="1938337"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Multiply 11">
            <a:extLst>
              <a:ext uri="{FF2B5EF4-FFF2-40B4-BE49-F238E27FC236}">
                <a16:creationId xmlns:a16="http://schemas.microsoft.com/office/drawing/2014/main" id="{2BF6EA1F-FD52-4B1D-9FC5-73E3EFC01463}"/>
              </a:ext>
            </a:extLst>
          </p:cNvPr>
          <p:cNvSpPr/>
          <p:nvPr/>
        </p:nvSpPr>
        <p:spPr>
          <a:xfrm>
            <a:off x="2498725" y="2474607"/>
            <a:ext cx="609600" cy="6223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2">
            <a:extLst>
              <a:ext uri="{FF2B5EF4-FFF2-40B4-BE49-F238E27FC236}">
                <a16:creationId xmlns:a16="http://schemas.microsoft.com/office/drawing/2014/main" id="{EB9C8B45-3359-40CA-9D50-D2123C413792}"/>
              </a:ext>
            </a:extLst>
          </p:cNvPr>
          <p:cNvSpPr/>
          <p:nvPr/>
        </p:nvSpPr>
        <p:spPr>
          <a:xfrm>
            <a:off x="1839914" y="3566807"/>
            <a:ext cx="2046287"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Only if Expansion</a:t>
            </a:r>
          </a:p>
        </p:txBody>
      </p:sp>
      <p:sp>
        <p:nvSpPr>
          <p:cNvPr id="12" name="Right Arrow 13">
            <a:extLst>
              <a:ext uri="{FF2B5EF4-FFF2-40B4-BE49-F238E27FC236}">
                <a16:creationId xmlns:a16="http://schemas.microsoft.com/office/drawing/2014/main" id="{E31B190A-B872-4B4C-A3C4-8294CD00372A}"/>
              </a:ext>
            </a:extLst>
          </p:cNvPr>
          <p:cNvSpPr/>
          <p:nvPr/>
        </p:nvSpPr>
        <p:spPr>
          <a:xfrm>
            <a:off x="1749425" y="4709807"/>
            <a:ext cx="2108200" cy="533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Normal Use</a:t>
            </a:r>
          </a:p>
        </p:txBody>
      </p:sp>
      <p:sp>
        <p:nvSpPr>
          <p:cNvPr id="13" name="TextBox 1">
            <a:extLst>
              <a:ext uri="{FF2B5EF4-FFF2-40B4-BE49-F238E27FC236}">
                <a16:creationId xmlns:a16="http://schemas.microsoft.com/office/drawing/2014/main" id="{051C1D8A-D7C1-4509-9E9E-F846773D9156}"/>
              </a:ext>
            </a:extLst>
          </p:cNvPr>
          <p:cNvSpPr txBox="1">
            <a:spLocks noChangeArrowheads="1"/>
          </p:cNvSpPr>
          <p:nvPr/>
        </p:nvSpPr>
        <p:spPr bwMode="auto">
          <a:xfrm>
            <a:off x="1676400" y="5740095"/>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buFont typeface="Wingdings" panose="05000000000000000000" pitchFamily="2" charset="2"/>
              <a:buChar char="§"/>
              <a:defRPr sz="2600">
                <a:solidFill>
                  <a:schemeClr val="tx1"/>
                </a:solidFill>
                <a:latin typeface="Arial" panose="020B0604020202020204" pitchFamily="34" charset="0"/>
              </a:defRPr>
            </a:lvl1pPr>
            <a:lvl2pPr marL="742950" indent="-285750" eaLnBrk="0" hangingPunct="0">
              <a:spcBef>
                <a:spcPct val="20000"/>
              </a:spcBef>
              <a:buClr>
                <a:srgbClr val="800000"/>
              </a:buClr>
              <a:buChar char="•"/>
              <a:defRPr sz="2400">
                <a:solidFill>
                  <a:schemeClr val="tx1"/>
                </a:solidFill>
                <a:latin typeface="Arial" panose="020B0604020202020204" pitchFamily="34" charset="0"/>
              </a:defRPr>
            </a:lvl2pPr>
            <a:lvl3pPr marL="1143000" indent="-228600" eaLnBrk="0" hangingPunct="0">
              <a:spcBef>
                <a:spcPct val="20000"/>
              </a:spcBef>
              <a:buClr>
                <a:srgbClr val="800000"/>
              </a:buClr>
              <a:buSzPct val="70000"/>
              <a:buFont typeface="Wingdings" panose="05000000000000000000" pitchFamily="2" charset="2"/>
              <a:buChar char="§"/>
              <a:defRPr sz="2200">
                <a:solidFill>
                  <a:schemeClr val="tx1"/>
                </a:solidFill>
                <a:latin typeface="Arial" panose="020B0604020202020204" pitchFamily="34" charset="0"/>
              </a:defRPr>
            </a:lvl3pPr>
            <a:lvl4pPr marL="1600200" indent="-228600" eaLnBrk="0" hangingPunct="0">
              <a:spcBef>
                <a:spcPct val="20000"/>
              </a:spcBef>
              <a:buClr>
                <a:srgbClr val="800000"/>
              </a:buClr>
              <a:buFont typeface="Arial" panose="020B0604020202020204" pitchFamily="34" charset="0"/>
              <a:buChar char="–"/>
              <a:defRPr>
                <a:solidFill>
                  <a:schemeClr val="tx1"/>
                </a:solidFill>
                <a:latin typeface="Arial" panose="020B0604020202020204" pitchFamily="34" charset="0"/>
              </a:defRPr>
            </a:lvl4pPr>
            <a:lvl5pPr marL="2057400" indent="-228600" eaLnBrk="0" hangingPunct="0">
              <a:spcBef>
                <a:spcPct val="20000"/>
              </a:spcBef>
              <a:buClr>
                <a:srgbClr val="80000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FF"/>
                </a:solidFill>
              </a:rPr>
              <a:t>The examples provided are for illustration, are not an endorsement, </a:t>
            </a:r>
            <a:br>
              <a:rPr lang="en-US" altLang="en-US" sz="1200">
                <a:solidFill>
                  <a:srgbClr val="0000FF"/>
                </a:solidFill>
              </a:rPr>
            </a:br>
            <a:r>
              <a:rPr lang="en-US" altLang="en-US" sz="1200">
                <a:solidFill>
                  <a:srgbClr val="0000FF"/>
                </a:solidFill>
              </a:rPr>
              <a:t>and do not reflect the Department's approval or endorsement of any one particular product.</a:t>
            </a:r>
          </a:p>
        </p:txBody>
      </p:sp>
    </p:spTree>
    <p:extLst>
      <p:ext uri="{BB962C8B-B14F-4D97-AF65-F5344CB8AC3E}">
        <p14:creationId xmlns:p14="http://schemas.microsoft.com/office/powerpoint/2010/main" val="3356636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9678-39B7-473A-A72D-FA752EF0B250}"/>
              </a:ext>
            </a:extLst>
          </p:cNvPr>
          <p:cNvSpPr>
            <a:spLocks noGrp="1"/>
          </p:cNvSpPr>
          <p:nvPr>
            <p:ph type="title"/>
          </p:nvPr>
        </p:nvSpPr>
        <p:spPr/>
        <p:txBody>
          <a:bodyPr/>
          <a:lstStyle/>
          <a:p>
            <a:r>
              <a:rPr lang="en-US" dirty="0"/>
              <a:t>Where to Survey:  Area of Intended Employment</a:t>
            </a:r>
          </a:p>
        </p:txBody>
      </p:sp>
    </p:spTree>
    <p:extLst>
      <p:ext uri="{BB962C8B-B14F-4D97-AF65-F5344CB8AC3E}">
        <p14:creationId xmlns:p14="http://schemas.microsoft.com/office/powerpoint/2010/main" val="426170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a:xfrm>
            <a:off x="1276708" y="1828799"/>
            <a:ext cx="9601200" cy="4328809"/>
          </a:xfrm>
        </p:spPr>
        <p:txBody>
          <a:bodyPr>
            <a:normAutofit/>
          </a:bodyPr>
          <a:lstStyle/>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General filing tips</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3200" dirty="0">
                <a:effectLst/>
                <a:latin typeface="Calibri" panose="020F0502020204030204" pitchFamily="34" charset="0"/>
                <a:ea typeface="Times New Roman" panose="02020603050405020304" pitchFamily="18" charset="0"/>
              </a:rPr>
              <a:t>9141 and 9089</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General reminders</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3200" dirty="0">
                <a:effectLst/>
                <a:latin typeface="Calibri" panose="020F0502020204030204" pitchFamily="34" charset="0"/>
                <a:ea typeface="Times New Roman" panose="02020603050405020304" pitchFamily="18" charset="0"/>
              </a:rPr>
              <a:t>9141</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Wage Survey Concepts</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3200" dirty="0">
                <a:effectLst/>
                <a:latin typeface="Calibri" panose="020F0502020204030204" pitchFamily="34" charset="0"/>
                <a:ea typeface="Times New Roman" panose="02020603050405020304" pitchFamily="18" charset="0"/>
              </a:rPr>
              <a:t>Authorities and Tips</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3200" dirty="0">
                <a:effectLst/>
                <a:latin typeface="Calibri" panose="020F0502020204030204" pitchFamily="34" charset="0"/>
                <a:ea typeface="Times New Roman" panose="02020603050405020304" pitchFamily="18" charset="0"/>
              </a:rPr>
              <a:t>Who to Survey…</a:t>
            </a:r>
            <a:endParaRPr lang="en-US" sz="32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3200" dirty="0">
                <a:effectLst/>
                <a:latin typeface="Calibri" panose="020F0502020204030204" pitchFamily="34" charset="0"/>
                <a:ea typeface="Times New Roman" panose="02020603050405020304" pitchFamily="18" charset="0"/>
              </a:rPr>
              <a:t>Where to Survey…</a:t>
            </a:r>
            <a:endParaRPr lang="en-US" sz="32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212815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578B-2F03-4B61-A1D1-294F7E36944A}"/>
              </a:ext>
            </a:extLst>
          </p:cNvPr>
          <p:cNvSpPr>
            <a:spLocks noGrp="1"/>
          </p:cNvSpPr>
          <p:nvPr>
            <p:ph type="title"/>
          </p:nvPr>
        </p:nvSpPr>
        <p:spPr/>
        <p:txBody>
          <a:bodyPr/>
          <a:lstStyle/>
          <a:p>
            <a:r>
              <a:rPr lang="en-US" b="0" i="0" dirty="0">
                <a:solidFill>
                  <a:srgbClr val="333333"/>
                </a:solidFill>
                <a:effectLst/>
                <a:latin typeface="Roboto" panose="02000000000000000000" pitchFamily="2" charset="0"/>
              </a:rPr>
              <a:t>20 CFR 656.3 “Area of intended employment”</a:t>
            </a:r>
            <a:endParaRPr lang="en-US" dirty="0"/>
          </a:p>
        </p:txBody>
      </p:sp>
      <p:sp>
        <p:nvSpPr>
          <p:cNvPr id="4" name="Footer Placeholder 3">
            <a:extLst>
              <a:ext uri="{FF2B5EF4-FFF2-40B4-BE49-F238E27FC236}">
                <a16:creationId xmlns:a16="http://schemas.microsoft.com/office/drawing/2014/main" id="{8D0D30C3-34D3-4E51-9B94-2A887A36D33A}"/>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D7C6C094-624F-4666-AAA6-4FCA666566C6}"/>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3BE1E133-347E-4C8C-9E2D-CBE9CA7FE96B}"/>
              </a:ext>
            </a:extLst>
          </p:cNvPr>
          <p:cNvSpPr>
            <a:spLocks noGrp="1"/>
          </p:cNvSpPr>
          <p:nvPr>
            <p:ph type="sldNum" sz="quarter" idx="12"/>
          </p:nvPr>
        </p:nvSpPr>
        <p:spPr/>
        <p:txBody>
          <a:bodyPr/>
          <a:lstStyle/>
          <a:p>
            <a:fld id="{E31375A4-56A4-47D6-9801-1991572033F7}" type="slidenum">
              <a:rPr lang="en-US" smtClean="0"/>
              <a:t>40</a:t>
            </a:fld>
            <a:endParaRPr lang="en-US" dirty="0"/>
          </a:p>
        </p:txBody>
      </p:sp>
      <p:sp>
        <p:nvSpPr>
          <p:cNvPr id="8" name="TextBox 7">
            <a:extLst>
              <a:ext uri="{FF2B5EF4-FFF2-40B4-BE49-F238E27FC236}">
                <a16:creationId xmlns:a16="http://schemas.microsoft.com/office/drawing/2014/main" id="{8E541A7F-892B-4718-A312-F2094456826D}"/>
              </a:ext>
            </a:extLst>
          </p:cNvPr>
          <p:cNvSpPr txBox="1"/>
          <p:nvPr/>
        </p:nvSpPr>
        <p:spPr>
          <a:xfrm>
            <a:off x="515566" y="1683189"/>
            <a:ext cx="10661515" cy="4154984"/>
          </a:xfrm>
          <a:prstGeom prst="rect">
            <a:avLst/>
          </a:prstGeom>
          <a:noFill/>
        </p:spPr>
        <p:txBody>
          <a:bodyPr wrap="square">
            <a:spAutoFit/>
          </a:bodyPr>
          <a:lstStyle/>
          <a:p>
            <a:r>
              <a:rPr lang="en-US" sz="2000" i="1" dirty="0"/>
              <a:t>Area of intended employment</a:t>
            </a:r>
            <a:r>
              <a:rPr lang="en-US" sz="2000" dirty="0"/>
              <a:t> means the area within normal commuting distance of the place (address) of intended employment. </a:t>
            </a:r>
            <a:r>
              <a:rPr lang="en-US" sz="1600" dirty="0"/>
              <a:t>There is no rigid measure of distance which constitutes a normal commuting distance or normal commuting area, because there may be widely varying factual circumstances among different areas (e.g., normal commuting distances might be 20, 30, or 50 miles). </a:t>
            </a:r>
            <a:r>
              <a:rPr lang="en-US" sz="2000" dirty="0"/>
              <a:t>If the place of intended employment is within a Metropolitan Statistical Area (MSA) or a Primary Metropolitan Statistical Area (PMSA), </a:t>
            </a:r>
            <a:r>
              <a:rPr lang="en-US" sz="2000" b="1" dirty="0"/>
              <a:t>any place within the MSA or PMSA is deemed to be within normal commuting distance of the place of intended employment;</a:t>
            </a:r>
            <a:r>
              <a:rPr lang="en-US" sz="2000" dirty="0"/>
              <a:t> </a:t>
            </a:r>
            <a:r>
              <a:rPr lang="en-US" sz="1600" dirty="0"/>
              <a:t>however, not all locations within a Consolidated Metropolitan Statistical Area (CMSA) will be deemed automatically to be within normal commuting distance. The borders of MSA's and PMSA's are not controlling in the identification of the normal commuting area</a:t>
            </a:r>
            <a:r>
              <a:rPr lang="en-US" sz="2000" dirty="0"/>
              <a:t>; </a:t>
            </a:r>
            <a:r>
              <a:rPr lang="en-US" sz="2000" b="1" dirty="0"/>
              <a:t>a location outside of an MSA </a:t>
            </a:r>
            <a:r>
              <a:rPr lang="en-US" sz="2000" dirty="0"/>
              <a:t>or PMSA (or a CMSA) </a:t>
            </a:r>
            <a:r>
              <a:rPr lang="en-US" sz="2000" b="1" dirty="0"/>
              <a:t>may be within normal commuting distance of a location that is inside </a:t>
            </a:r>
            <a:r>
              <a:rPr lang="en-US" sz="2000" dirty="0"/>
              <a:t>(e.g., near the border of) the MSA or PMSA (or CMSA). </a:t>
            </a:r>
            <a:r>
              <a:rPr lang="en-US" sz="1600" dirty="0"/>
              <a:t>The terminology CMSAs and PMSAs are being replaced by the Office of Management and Budget (OMB). However, ETA will continue to recognize the use of these area concepts as well as their replacements.</a:t>
            </a:r>
            <a:endParaRPr lang="en-US" sz="2000" dirty="0"/>
          </a:p>
        </p:txBody>
      </p:sp>
    </p:spTree>
    <p:extLst>
      <p:ext uri="{BB962C8B-B14F-4D97-AF65-F5344CB8AC3E}">
        <p14:creationId xmlns:p14="http://schemas.microsoft.com/office/powerpoint/2010/main" val="2148585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F59C-7993-434F-B00D-3FAEFDACC5BC}"/>
              </a:ext>
            </a:extLst>
          </p:cNvPr>
          <p:cNvSpPr>
            <a:spLocks noGrp="1"/>
          </p:cNvSpPr>
          <p:nvPr>
            <p:ph type="title"/>
          </p:nvPr>
        </p:nvSpPr>
        <p:spPr/>
        <p:txBody>
          <a:bodyPr/>
          <a:lstStyle/>
          <a:p>
            <a:r>
              <a:rPr lang="en-US" dirty="0"/>
              <a:t>Area of Intended Employment (AIE)</a:t>
            </a:r>
          </a:p>
        </p:txBody>
      </p:sp>
      <p:sp>
        <p:nvSpPr>
          <p:cNvPr id="3" name="Content Placeholder 2">
            <a:extLst>
              <a:ext uri="{FF2B5EF4-FFF2-40B4-BE49-F238E27FC236}">
                <a16:creationId xmlns:a16="http://schemas.microsoft.com/office/drawing/2014/main" id="{ED79D910-E957-48B0-9699-9EF857937348}"/>
              </a:ext>
            </a:extLst>
          </p:cNvPr>
          <p:cNvSpPr>
            <a:spLocks noGrp="1"/>
          </p:cNvSpPr>
          <p:nvPr>
            <p:ph idx="1"/>
          </p:nvPr>
        </p:nvSpPr>
        <p:spPr/>
        <p:txBody>
          <a:bodyPr>
            <a:normAutofit fontScale="92500" lnSpcReduction="10000"/>
          </a:bodyPr>
          <a:lstStyle/>
          <a:p>
            <a:r>
              <a:rPr lang="en-US" dirty="0"/>
              <a:t>The geographic area within normal commuting distance of the place of intended employment (worksite address).</a:t>
            </a:r>
          </a:p>
          <a:p>
            <a:r>
              <a:rPr lang="en-US" dirty="0"/>
              <a:t>There is no rigid measure of distance that constitutes a normal commuting distance or normal commuting area.</a:t>
            </a:r>
          </a:p>
          <a:p>
            <a:r>
              <a:rPr lang="en-US" dirty="0"/>
              <a:t>The borders of Metropolitan Statistical Areas (MSA) are not necessarily controlling but any place within an MSA is deemed to be within normal commuting distance.</a:t>
            </a:r>
          </a:p>
          <a:p>
            <a:r>
              <a:rPr lang="en-US" dirty="0"/>
              <a:t>OMB Bulletin No. 20-01, Revised Delineations of Metropolitan Statistical Areas, Micropolitan Statistical Areas, and Combined Statistical Areas, and Guidance on Uses of Delineations of These Areas </a:t>
            </a:r>
          </a:p>
          <a:p>
            <a:pPr lvl="1"/>
            <a:r>
              <a:rPr lang="en-US" dirty="0">
                <a:hlinkClick r:id="rId2"/>
              </a:rPr>
              <a:t>https://www.whitehouse.gov/wp-content/uploads/2020/03/Bulletin-20-01.pdf</a:t>
            </a:r>
            <a:r>
              <a:rPr lang="en-US" dirty="0"/>
              <a:t>  </a:t>
            </a:r>
            <a:r>
              <a:rPr lang="en-US" sz="1700" dirty="0"/>
              <a:t>(MSA, µSA, CSA)</a:t>
            </a:r>
          </a:p>
          <a:p>
            <a:pPr lvl="1"/>
            <a:r>
              <a:rPr lang="en-US" dirty="0">
                <a:hlinkClick r:id="rId3"/>
              </a:rPr>
              <a:t>https://www.bls.gov/oes/current/msa_def.htm#A</a:t>
            </a:r>
            <a:r>
              <a:rPr lang="en-US" dirty="0"/>
              <a:t> </a:t>
            </a:r>
            <a:r>
              <a:rPr lang="en-US" sz="1700" dirty="0"/>
              <a:t>(MSA, non-MSA)</a:t>
            </a:r>
            <a:endParaRPr lang="en-US" dirty="0"/>
          </a:p>
        </p:txBody>
      </p:sp>
      <p:sp>
        <p:nvSpPr>
          <p:cNvPr id="4" name="Footer Placeholder 3">
            <a:extLst>
              <a:ext uri="{FF2B5EF4-FFF2-40B4-BE49-F238E27FC236}">
                <a16:creationId xmlns:a16="http://schemas.microsoft.com/office/drawing/2014/main" id="{EF45E084-D451-4CB7-A401-D47D500F7B44}"/>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89D3FF4-2DE7-4D54-9B70-CC6B57307D75}"/>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05B4B40A-9BAE-4C9B-92BD-4F6C7FE96811}"/>
              </a:ext>
            </a:extLst>
          </p:cNvPr>
          <p:cNvSpPr>
            <a:spLocks noGrp="1"/>
          </p:cNvSpPr>
          <p:nvPr>
            <p:ph type="sldNum" sz="quarter" idx="12"/>
          </p:nvPr>
        </p:nvSpPr>
        <p:spPr/>
        <p:txBody>
          <a:bodyPr/>
          <a:lstStyle/>
          <a:p>
            <a:fld id="{E31375A4-56A4-47D6-9801-1991572033F7}" type="slidenum">
              <a:rPr lang="en-US" smtClean="0"/>
              <a:t>41</a:t>
            </a:fld>
            <a:endParaRPr lang="en-US" dirty="0"/>
          </a:p>
        </p:txBody>
      </p:sp>
    </p:spTree>
    <p:extLst>
      <p:ext uri="{BB962C8B-B14F-4D97-AF65-F5344CB8AC3E}">
        <p14:creationId xmlns:p14="http://schemas.microsoft.com/office/powerpoint/2010/main" val="1602839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F59C-7993-434F-B00D-3FAEFDACC5BC}"/>
              </a:ext>
            </a:extLst>
          </p:cNvPr>
          <p:cNvSpPr>
            <a:spLocks noGrp="1"/>
          </p:cNvSpPr>
          <p:nvPr>
            <p:ph type="title"/>
          </p:nvPr>
        </p:nvSpPr>
        <p:spPr/>
        <p:txBody>
          <a:bodyPr/>
          <a:lstStyle/>
          <a:p>
            <a:r>
              <a:rPr lang="en-US" dirty="0"/>
              <a:t>Area of Intended Employment (AIE)</a:t>
            </a:r>
          </a:p>
        </p:txBody>
      </p:sp>
      <p:sp>
        <p:nvSpPr>
          <p:cNvPr id="3" name="Content Placeholder 2">
            <a:extLst>
              <a:ext uri="{FF2B5EF4-FFF2-40B4-BE49-F238E27FC236}">
                <a16:creationId xmlns:a16="http://schemas.microsoft.com/office/drawing/2014/main" id="{ED79D910-E957-48B0-9699-9EF857937348}"/>
              </a:ext>
            </a:extLst>
          </p:cNvPr>
          <p:cNvSpPr>
            <a:spLocks noGrp="1"/>
          </p:cNvSpPr>
          <p:nvPr>
            <p:ph idx="1"/>
          </p:nvPr>
        </p:nvSpPr>
        <p:spPr>
          <a:xfrm>
            <a:off x="1295400" y="1981201"/>
            <a:ext cx="9601200" cy="4284669"/>
          </a:xfrm>
        </p:spPr>
        <p:txBody>
          <a:bodyPr>
            <a:normAutofit lnSpcReduction="10000"/>
          </a:bodyPr>
          <a:lstStyle/>
          <a:p>
            <a:r>
              <a:rPr lang="en-US" dirty="0"/>
              <a:t>Metropolitan Statistical Areas (MSA):</a:t>
            </a:r>
          </a:p>
          <a:p>
            <a:pPr lvl="1"/>
            <a:r>
              <a:rPr lang="en-US" dirty="0"/>
              <a:t>Have at least one urbanized area of 50,000 or more population, plus adjacent territory that has a high degree of </a:t>
            </a:r>
            <a:r>
              <a:rPr lang="en-US" b="1" u="sng" dirty="0"/>
              <a:t>social and economic integration with the core as measured by commuting ties</a:t>
            </a:r>
          </a:p>
          <a:p>
            <a:pPr lvl="1"/>
            <a:r>
              <a:rPr lang="en-US" dirty="0"/>
              <a:t>Defined in terms of whole counties (or equivalent entities)</a:t>
            </a:r>
          </a:p>
          <a:p>
            <a:pPr lvl="1"/>
            <a:r>
              <a:rPr lang="en-US" dirty="0"/>
              <a:t>May have Metropolitan Divisions</a:t>
            </a:r>
          </a:p>
          <a:p>
            <a:pPr lvl="2"/>
            <a:r>
              <a:rPr lang="en-US" dirty="0"/>
              <a:t>Those that contain a single core with a population of 2.5 million or more may be subdivided to form smaller groupings of counties referred to as Metropolitan Divisions</a:t>
            </a:r>
          </a:p>
          <a:p>
            <a:r>
              <a:rPr lang="en-US" dirty="0"/>
              <a:t>Micropolitan Statistical Areas (µSA):</a:t>
            </a:r>
          </a:p>
          <a:p>
            <a:pPr lvl="1"/>
            <a:r>
              <a:rPr lang="en-US" dirty="0"/>
              <a:t>Have at least one urban cluster of at least 10,000 but less than 50,000 population, plus adjacent territory that has a high degree of </a:t>
            </a:r>
            <a:r>
              <a:rPr lang="en-US" b="1" u="sng" dirty="0"/>
              <a:t>social and economic integration with the core as measured by commuting ties</a:t>
            </a:r>
          </a:p>
          <a:p>
            <a:pPr lvl="1"/>
            <a:r>
              <a:rPr lang="en-US" dirty="0"/>
              <a:t>Defined in terms of whole counties (or equivalent entities)</a:t>
            </a:r>
          </a:p>
        </p:txBody>
      </p:sp>
      <p:sp>
        <p:nvSpPr>
          <p:cNvPr id="4" name="Footer Placeholder 3">
            <a:extLst>
              <a:ext uri="{FF2B5EF4-FFF2-40B4-BE49-F238E27FC236}">
                <a16:creationId xmlns:a16="http://schemas.microsoft.com/office/drawing/2014/main" id="{EF45E084-D451-4CB7-A401-D47D500F7B44}"/>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89D3FF4-2DE7-4D54-9B70-CC6B57307D75}"/>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05B4B40A-9BAE-4C9B-92BD-4F6C7FE96811}"/>
              </a:ext>
            </a:extLst>
          </p:cNvPr>
          <p:cNvSpPr>
            <a:spLocks noGrp="1"/>
          </p:cNvSpPr>
          <p:nvPr>
            <p:ph type="sldNum" sz="quarter" idx="12"/>
          </p:nvPr>
        </p:nvSpPr>
        <p:spPr/>
        <p:txBody>
          <a:bodyPr/>
          <a:lstStyle/>
          <a:p>
            <a:fld id="{E31375A4-56A4-47D6-9801-1991572033F7}" type="slidenum">
              <a:rPr lang="en-US" smtClean="0"/>
              <a:t>42</a:t>
            </a:fld>
            <a:endParaRPr lang="en-US" dirty="0"/>
          </a:p>
        </p:txBody>
      </p:sp>
    </p:spTree>
    <p:extLst>
      <p:ext uri="{BB962C8B-B14F-4D97-AF65-F5344CB8AC3E}">
        <p14:creationId xmlns:p14="http://schemas.microsoft.com/office/powerpoint/2010/main" val="1242749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F59C-7993-434F-B00D-3FAEFDACC5BC}"/>
              </a:ext>
            </a:extLst>
          </p:cNvPr>
          <p:cNvSpPr>
            <a:spLocks noGrp="1"/>
          </p:cNvSpPr>
          <p:nvPr>
            <p:ph type="title"/>
          </p:nvPr>
        </p:nvSpPr>
        <p:spPr/>
        <p:txBody>
          <a:bodyPr/>
          <a:lstStyle/>
          <a:p>
            <a:r>
              <a:rPr lang="en-US" dirty="0"/>
              <a:t>Area of Intended Employment (AIE)</a:t>
            </a:r>
          </a:p>
        </p:txBody>
      </p:sp>
      <p:sp>
        <p:nvSpPr>
          <p:cNvPr id="3" name="Content Placeholder 2">
            <a:extLst>
              <a:ext uri="{FF2B5EF4-FFF2-40B4-BE49-F238E27FC236}">
                <a16:creationId xmlns:a16="http://schemas.microsoft.com/office/drawing/2014/main" id="{ED79D910-E957-48B0-9699-9EF857937348}"/>
              </a:ext>
            </a:extLst>
          </p:cNvPr>
          <p:cNvSpPr>
            <a:spLocks noGrp="1"/>
          </p:cNvSpPr>
          <p:nvPr>
            <p:ph idx="1"/>
          </p:nvPr>
        </p:nvSpPr>
        <p:spPr>
          <a:xfrm>
            <a:off x="1295400" y="1981201"/>
            <a:ext cx="9601200" cy="4284669"/>
          </a:xfrm>
        </p:spPr>
        <p:txBody>
          <a:bodyPr>
            <a:normAutofit/>
          </a:bodyPr>
          <a:lstStyle/>
          <a:p>
            <a:r>
              <a:rPr lang="en-US" dirty="0"/>
              <a:t>Combined Statistical Areas (CSA)</a:t>
            </a:r>
          </a:p>
          <a:p>
            <a:pPr lvl="1"/>
            <a:r>
              <a:rPr lang="en-US" dirty="0"/>
              <a:t>A CSA may comprise two or more MSAs, and MSA and a µSA, two or more µSAs , or multiple MSAs or µSAs that have</a:t>
            </a:r>
            <a:r>
              <a:rPr lang="en-US" b="1" dirty="0"/>
              <a:t> </a:t>
            </a:r>
            <a:r>
              <a:rPr lang="en-US" b="1" u="sng" dirty="0"/>
              <a:t>social and economic ties as measured by commuting </a:t>
            </a:r>
            <a:r>
              <a:rPr lang="en-US" dirty="0"/>
              <a:t>but at lower levels than are found among counties within MSAs or µSAs.</a:t>
            </a:r>
          </a:p>
          <a:p>
            <a:pPr lvl="1"/>
            <a:r>
              <a:rPr lang="en-US" dirty="0"/>
              <a:t>Combinations for adjacent areas with an </a:t>
            </a:r>
            <a:r>
              <a:rPr lang="en-US" b="1" u="sng" dirty="0"/>
              <a:t>employment interchange of 25 percent </a:t>
            </a:r>
            <a:r>
              <a:rPr lang="en-US" dirty="0"/>
              <a:t>or more are automatic.</a:t>
            </a:r>
          </a:p>
          <a:p>
            <a:pPr lvl="1"/>
            <a:r>
              <a:rPr lang="en-US" dirty="0"/>
              <a:t>Combinations for adjacent areas with an </a:t>
            </a:r>
            <a:r>
              <a:rPr lang="en-US" b="1" u="sng" dirty="0"/>
              <a:t>employment interchange of at least 15 percent but less than 25 percent </a:t>
            </a:r>
            <a:r>
              <a:rPr lang="en-US" dirty="0"/>
              <a:t>are based on local opinion as expressed through the Congressional delegations.</a:t>
            </a:r>
          </a:p>
        </p:txBody>
      </p:sp>
      <p:sp>
        <p:nvSpPr>
          <p:cNvPr id="4" name="Footer Placeholder 3">
            <a:extLst>
              <a:ext uri="{FF2B5EF4-FFF2-40B4-BE49-F238E27FC236}">
                <a16:creationId xmlns:a16="http://schemas.microsoft.com/office/drawing/2014/main" id="{EF45E084-D451-4CB7-A401-D47D500F7B44}"/>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89D3FF4-2DE7-4D54-9B70-CC6B57307D75}"/>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05B4B40A-9BAE-4C9B-92BD-4F6C7FE96811}"/>
              </a:ext>
            </a:extLst>
          </p:cNvPr>
          <p:cNvSpPr>
            <a:spLocks noGrp="1"/>
          </p:cNvSpPr>
          <p:nvPr>
            <p:ph type="sldNum" sz="quarter" idx="12"/>
          </p:nvPr>
        </p:nvSpPr>
        <p:spPr/>
        <p:txBody>
          <a:bodyPr/>
          <a:lstStyle/>
          <a:p>
            <a:fld id="{E31375A4-56A4-47D6-9801-1991572033F7}" type="slidenum">
              <a:rPr lang="en-US" smtClean="0"/>
              <a:t>43</a:t>
            </a:fld>
            <a:endParaRPr lang="en-US" dirty="0"/>
          </a:p>
        </p:txBody>
      </p:sp>
    </p:spTree>
    <p:extLst>
      <p:ext uri="{BB962C8B-B14F-4D97-AF65-F5344CB8AC3E}">
        <p14:creationId xmlns:p14="http://schemas.microsoft.com/office/powerpoint/2010/main" val="4202657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F59C-7993-434F-B00D-3FAEFDACC5BC}"/>
              </a:ext>
            </a:extLst>
          </p:cNvPr>
          <p:cNvSpPr>
            <a:spLocks noGrp="1"/>
          </p:cNvSpPr>
          <p:nvPr>
            <p:ph type="title"/>
          </p:nvPr>
        </p:nvSpPr>
        <p:spPr/>
        <p:txBody>
          <a:bodyPr/>
          <a:lstStyle/>
          <a:p>
            <a:r>
              <a:rPr lang="en-US" dirty="0"/>
              <a:t>Area of Intended Employment (AIE)</a:t>
            </a:r>
          </a:p>
        </p:txBody>
      </p:sp>
      <p:sp>
        <p:nvSpPr>
          <p:cNvPr id="3" name="Content Placeholder 2">
            <a:extLst>
              <a:ext uri="{FF2B5EF4-FFF2-40B4-BE49-F238E27FC236}">
                <a16:creationId xmlns:a16="http://schemas.microsoft.com/office/drawing/2014/main" id="{ED79D910-E957-48B0-9699-9EF857937348}"/>
              </a:ext>
            </a:extLst>
          </p:cNvPr>
          <p:cNvSpPr>
            <a:spLocks noGrp="1"/>
          </p:cNvSpPr>
          <p:nvPr>
            <p:ph idx="1"/>
          </p:nvPr>
        </p:nvSpPr>
        <p:spPr>
          <a:xfrm>
            <a:off x="1295400" y="1981201"/>
            <a:ext cx="9601200" cy="4284669"/>
          </a:xfrm>
        </p:spPr>
        <p:txBody>
          <a:bodyPr>
            <a:normAutofit/>
          </a:bodyPr>
          <a:lstStyle/>
          <a:p>
            <a:r>
              <a:rPr lang="en-US" dirty="0"/>
              <a:t>Non-Metropolitan Area:</a:t>
            </a:r>
          </a:p>
          <a:p>
            <a:pPr lvl="1"/>
            <a:r>
              <a:rPr lang="en-US" dirty="0"/>
              <a:t>Not an OMB Area</a:t>
            </a:r>
          </a:p>
          <a:p>
            <a:pPr lvl="1"/>
            <a:r>
              <a:rPr lang="en-US" dirty="0"/>
              <a:t>Created for the Occupational Employment Statistics (OES) program</a:t>
            </a:r>
          </a:p>
          <a:p>
            <a:pPr lvl="1"/>
            <a:r>
              <a:rPr lang="en-US" dirty="0"/>
              <a:t>Each state may have up to six</a:t>
            </a:r>
          </a:p>
          <a:p>
            <a:pPr lvl="1"/>
            <a:r>
              <a:rPr lang="en-US" dirty="0"/>
              <a:t>The State Workforce Agency (SWA) Labor Market Information Units work with the Bureau of Labor Statistics (BLS) to establish names and counties</a:t>
            </a:r>
          </a:p>
          <a:p>
            <a:pPr lvl="1"/>
            <a:r>
              <a:rPr lang="en-US" dirty="0"/>
              <a:t>Need not be contiguous</a:t>
            </a:r>
          </a:p>
          <a:p>
            <a:pPr lvl="1"/>
            <a:r>
              <a:rPr lang="en-US" dirty="0"/>
              <a:t>Do not represent a commuting area</a:t>
            </a:r>
          </a:p>
          <a:p>
            <a:pPr lvl="1"/>
            <a:r>
              <a:rPr lang="en-US" dirty="0"/>
              <a:t>May contain a µSA</a:t>
            </a:r>
          </a:p>
          <a:p>
            <a:pPr lvl="1"/>
            <a:r>
              <a:rPr lang="en-US" dirty="0">
                <a:hlinkClick r:id="rId2"/>
              </a:rPr>
              <a:t>https://www.bls.gov/oes/current/msa_def.htm#A</a:t>
            </a:r>
            <a:r>
              <a:rPr lang="en-US" dirty="0"/>
              <a:t> </a:t>
            </a:r>
          </a:p>
        </p:txBody>
      </p:sp>
      <p:sp>
        <p:nvSpPr>
          <p:cNvPr id="4" name="Footer Placeholder 3">
            <a:extLst>
              <a:ext uri="{FF2B5EF4-FFF2-40B4-BE49-F238E27FC236}">
                <a16:creationId xmlns:a16="http://schemas.microsoft.com/office/drawing/2014/main" id="{EF45E084-D451-4CB7-A401-D47D500F7B44}"/>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89D3FF4-2DE7-4D54-9B70-CC6B57307D75}"/>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05B4B40A-9BAE-4C9B-92BD-4F6C7FE96811}"/>
              </a:ext>
            </a:extLst>
          </p:cNvPr>
          <p:cNvSpPr>
            <a:spLocks noGrp="1"/>
          </p:cNvSpPr>
          <p:nvPr>
            <p:ph type="sldNum" sz="quarter" idx="12"/>
          </p:nvPr>
        </p:nvSpPr>
        <p:spPr/>
        <p:txBody>
          <a:bodyPr/>
          <a:lstStyle/>
          <a:p>
            <a:fld id="{E31375A4-56A4-47D6-9801-1991572033F7}" type="slidenum">
              <a:rPr lang="en-US" smtClean="0"/>
              <a:t>44</a:t>
            </a:fld>
            <a:endParaRPr lang="en-US" dirty="0"/>
          </a:p>
        </p:txBody>
      </p:sp>
    </p:spTree>
    <p:extLst>
      <p:ext uri="{BB962C8B-B14F-4D97-AF65-F5344CB8AC3E}">
        <p14:creationId xmlns:p14="http://schemas.microsoft.com/office/powerpoint/2010/main" val="519902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F59C-7993-434F-B00D-3FAEFDACC5BC}"/>
              </a:ext>
            </a:extLst>
          </p:cNvPr>
          <p:cNvSpPr>
            <a:spLocks noGrp="1"/>
          </p:cNvSpPr>
          <p:nvPr>
            <p:ph type="title"/>
          </p:nvPr>
        </p:nvSpPr>
        <p:spPr/>
        <p:txBody>
          <a:bodyPr/>
          <a:lstStyle/>
          <a:p>
            <a:r>
              <a:rPr lang="en-US" dirty="0"/>
              <a:t>AIE Examples</a:t>
            </a:r>
          </a:p>
        </p:txBody>
      </p:sp>
      <p:sp>
        <p:nvSpPr>
          <p:cNvPr id="3" name="Content Placeholder 2">
            <a:extLst>
              <a:ext uri="{FF2B5EF4-FFF2-40B4-BE49-F238E27FC236}">
                <a16:creationId xmlns:a16="http://schemas.microsoft.com/office/drawing/2014/main" id="{ED79D910-E957-48B0-9699-9EF857937348}"/>
              </a:ext>
            </a:extLst>
          </p:cNvPr>
          <p:cNvSpPr>
            <a:spLocks noGrp="1"/>
          </p:cNvSpPr>
          <p:nvPr>
            <p:ph idx="1"/>
          </p:nvPr>
        </p:nvSpPr>
        <p:spPr>
          <a:xfrm>
            <a:off x="1295400" y="1981201"/>
            <a:ext cx="9601200" cy="4284669"/>
          </a:xfrm>
        </p:spPr>
        <p:txBody>
          <a:bodyPr>
            <a:normAutofit/>
          </a:bodyPr>
          <a:lstStyle/>
          <a:p>
            <a:r>
              <a:rPr lang="en-US" dirty="0"/>
              <a:t>Maryland:</a:t>
            </a:r>
          </a:p>
          <a:p>
            <a:pPr lvl="1"/>
            <a:r>
              <a:rPr lang="en-US" dirty="0"/>
              <a:t>MSA</a:t>
            </a:r>
          </a:p>
          <a:p>
            <a:pPr lvl="1"/>
            <a:r>
              <a:rPr lang="en-US" dirty="0"/>
              <a:t>µSA </a:t>
            </a:r>
          </a:p>
          <a:p>
            <a:pPr lvl="1"/>
            <a:r>
              <a:rPr lang="en-US" dirty="0"/>
              <a:t>non-MSA </a:t>
            </a:r>
          </a:p>
          <a:p>
            <a:r>
              <a:rPr lang="en-US" dirty="0"/>
              <a:t>Nebraska:</a:t>
            </a:r>
          </a:p>
          <a:p>
            <a:pPr lvl="1"/>
            <a:r>
              <a:rPr lang="en-US" dirty="0"/>
              <a:t>MSA</a:t>
            </a:r>
          </a:p>
          <a:p>
            <a:pPr lvl="1"/>
            <a:r>
              <a:rPr lang="en-US" dirty="0"/>
              <a:t>µSA </a:t>
            </a:r>
          </a:p>
          <a:p>
            <a:pPr lvl="1"/>
            <a:r>
              <a:rPr lang="en-US" dirty="0"/>
              <a:t>non-MSA </a:t>
            </a:r>
          </a:p>
          <a:p>
            <a:r>
              <a:rPr lang="en-US" dirty="0"/>
              <a:t>Worksite Near the Border of MSA</a:t>
            </a:r>
          </a:p>
        </p:txBody>
      </p:sp>
      <p:sp>
        <p:nvSpPr>
          <p:cNvPr id="4" name="Footer Placeholder 3">
            <a:extLst>
              <a:ext uri="{FF2B5EF4-FFF2-40B4-BE49-F238E27FC236}">
                <a16:creationId xmlns:a16="http://schemas.microsoft.com/office/drawing/2014/main" id="{EF45E084-D451-4CB7-A401-D47D500F7B44}"/>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089D3FF4-2DE7-4D54-9B70-CC6B57307D75}"/>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05B4B40A-9BAE-4C9B-92BD-4F6C7FE96811}"/>
              </a:ext>
            </a:extLst>
          </p:cNvPr>
          <p:cNvSpPr>
            <a:spLocks noGrp="1"/>
          </p:cNvSpPr>
          <p:nvPr>
            <p:ph type="sldNum" sz="quarter" idx="12"/>
          </p:nvPr>
        </p:nvSpPr>
        <p:spPr/>
        <p:txBody>
          <a:bodyPr/>
          <a:lstStyle/>
          <a:p>
            <a:fld id="{E31375A4-56A4-47D6-9801-1991572033F7}" type="slidenum">
              <a:rPr lang="en-US" smtClean="0"/>
              <a:t>45</a:t>
            </a:fld>
            <a:endParaRPr lang="en-US" dirty="0"/>
          </a:p>
        </p:txBody>
      </p:sp>
    </p:spTree>
    <p:extLst>
      <p:ext uri="{BB962C8B-B14F-4D97-AF65-F5344CB8AC3E}">
        <p14:creationId xmlns:p14="http://schemas.microsoft.com/office/powerpoint/2010/main" val="3504937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62A0-65D1-4F21-BD64-E55FA0E0E857}"/>
              </a:ext>
            </a:extLst>
          </p:cNvPr>
          <p:cNvSpPr>
            <a:spLocks noGrp="1"/>
          </p:cNvSpPr>
          <p:nvPr>
            <p:ph type="title"/>
          </p:nvPr>
        </p:nvSpPr>
        <p:spPr/>
        <p:txBody>
          <a:bodyPr>
            <a:normAutofit/>
          </a:bodyPr>
          <a:lstStyle/>
          <a:p>
            <a:r>
              <a:rPr lang="en-US" dirty="0"/>
              <a:t>Maryland Example:  MSA</a:t>
            </a:r>
          </a:p>
        </p:txBody>
      </p:sp>
      <p:pic>
        <p:nvPicPr>
          <p:cNvPr id="3" name="Picture 2" descr="Map of Maryland with Washington-Arlington-Alexandria MSA highlighted">
            <a:extLst>
              <a:ext uri="{FF2B5EF4-FFF2-40B4-BE49-F238E27FC236}">
                <a16:creationId xmlns:a16="http://schemas.microsoft.com/office/drawing/2014/main" id="{6203CDAE-BC18-4C4A-BA3A-8727BCD9754E}"/>
              </a:ext>
            </a:extLst>
          </p:cNvPr>
          <p:cNvPicPr>
            <a:picLocks noChangeAspect="1"/>
          </p:cNvPicPr>
          <p:nvPr/>
        </p:nvPicPr>
        <p:blipFill>
          <a:blip r:embed="rId2"/>
          <a:stretch>
            <a:fillRect/>
          </a:stretch>
        </p:blipFill>
        <p:spPr>
          <a:xfrm>
            <a:off x="2991448" y="1744905"/>
            <a:ext cx="6209103" cy="4281621"/>
          </a:xfrm>
          <a:prstGeom prst="rect">
            <a:avLst/>
          </a:prstGeom>
          <a:ln w="31750">
            <a:solidFill>
              <a:schemeClr val="accent2"/>
            </a:solidFill>
          </a:ln>
        </p:spPr>
      </p:pic>
      <p:sp>
        <p:nvSpPr>
          <p:cNvPr id="4" name="Footer Placeholder 3">
            <a:extLst>
              <a:ext uri="{FF2B5EF4-FFF2-40B4-BE49-F238E27FC236}">
                <a16:creationId xmlns:a16="http://schemas.microsoft.com/office/drawing/2014/main" id="{3A698B1B-5DFD-444D-8E77-E153898B5E6A}"/>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4ED6140B-B0C7-42D6-A716-12C4542BA856}"/>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BA5D8029-059A-4119-9B9B-B88712A0C443}"/>
              </a:ext>
            </a:extLst>
          </p:cNvPr>
          <p:cNvSpPr>
            <a:spLocks noGrp="1"/>
          </p:cNvSpPr>
          <p:nvPr>
            <p:ph type="sldNum" sz="quarter" idx="12"/>
          </p:nvPr>
        </p:nvSpPr>
        <p:spPr/>
        <p:txBody>
          <a:bodyPr/>
          <a:lstStyle/>
          <a:p>
            <a:fld id="{E31375A4-56A4-47D6-9801-1991572033F7}" type="slidenum">
              <a:rPr lang="en-US" smtClean="0"/>
              <a:t>46</a:t>
            </a:fld>
            <a:endParaRPr lang="en-US" dirty="0"/>
          </a:p>
        </p:txBody>
      </p:sp>
    </p:spTree>
    <p:extLst>
      <p:ext uri="{BB962C8B-B14F-4D97-AF65-F5344CB8AC3E}">
        <p14:creationId xmlns:p14="http://schemas.microsoft.com/office/powerpoint/2010/main" val="2057352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62A0-65D1-4F21-BD64-E55FA0E0E857}"/>
              </a:ext>
            </a:extLst>
          </p:cNvPr>
          <p:cNvSpPr>
            <a:spLocks noGrp="1"/>
          </p:cNvSpPr>
          <p:nvPr>
            <p:ph type="title"/>
          </p:nvPr>
        </p:nvSpPr>
        <p:spPr/>
        <p:txBody>
          <a:bodyPr>
            <a:normAutofit/>
          </a:bodyPr>
          <a:lstStyle/>
          <a:p>
            <a:r>
              <a:rPr lang="en-US" dirty="0"/>
              <a:t>Maryland Example:  non-MSA</a:t>
            </a:r>
          </a:p>
        </p:txBody>
      </p:sp>
      <p:pic>
        <p:nvPicPr>
          <p:cNvPr id="12" name="Picture 11" descr="Map of Maryland with non-MSA area highilghted">
            <a:extLst>
              <a:ext uri="{FF2B5EF4-FFF2-40B4-BE49-F238E27FC236}">
                <a16:creationId xmlns:a16="http://schemas.microsoft.com/office/drawing/2014/main" id="{A0FBC85E-C6D4-42A3-8E12-8D7AB5ECC85E}"/>
              </a:ext>
            </a:extLst>
          </p:cNvPr>
          <p:cNvPicPr>
            <a:picLocks noChangeAspect="1"/>
          </p:cNvPicPr>
          <p:nvPr/>
        </p:nvPicPr>
        <p:blipFill>
          <a:blip r:embed="rId2"/>
          <a:stretch>
            <a:fillRect/>
          </a:stretch>
        </p:blipFill>
        <p:spPr>
          <a:xfrm>
            <a:off x="2993064" y="1745465"/>
            <a:ext cx="6205871" cy="4279392"/>
          </a:xfrm>
          <a:prstGeom prst="rect">
            <a:avLst/>
          </a:prstGeom>
          <a:ln w="31750">
            <a:solidFill>
              <a:schemeClr val="accent3"/>
            </a:solidFill>
          </a:ln>
        </p:spPr>
      </p:pic>
      <p:sp>
        <p:nvSpPr>
          <p:cNvPr id="4" name="Footer Placeholder 3">
            <a:extLst>
              <a:ext uri="{FF2B5EF4-FFF2-40B4-BE49-F238E27FC236}">
                <a16:creationId xmlns:a16="http://schemas.microsoft.com/office/drawing/2014/main" id="{3A698B1B-5DFD-444D-8E77-E153898B5E6A}"/>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4ED6140B-B0C7-42D6-A716-12C4542BA856}"/>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BA5D8029-059A-4119-9B9B-B88712A0C443}"/>
              </a:ext>
            </a:extLst>
          </p:cNvPr>
          <p:cNvSpPr>
            <a:spLocks noGrp="1"/>
          </p:cNvSpPr>
          <p:nvPr>
            <p:ph type="sldNum" sz="quarter" idx="12"/>
          </p:nvPr>
        </p:nvSpPr>
        <p:spPr/>
        <p:txBody>
          <a:bodyPr/>
          <a:lstStyle/>
          <a:p>
            <a:fld id="{E31375A4-56A4-47D6-9801-1991572033F7}" type="slidenum">
              <a:rPr lang="en-US" smtClean="0"/>
              <a:t>47</a:t>
            </a:fld>
            <a:endParaRPr lang="en-US" dirty="0"/>
          </a:p>
        </p:txBody>
      </p:sp>
    </p:spTree>
    <p:extLst>
      <p:ext uri="{BB962C8B-B14F-4D97-AF65-F5344CB8AC3E}">
        <p14:creationId xmlns:p14="http://schemas.microsoft.com/office/powerpoint/2010/main" val="2986994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62A0-65D1-4F21-BD64-E55FA0E0E857}"/>
              </a:ext>
            </a:extLst>
          </p:cNvPr>
          <p:cNvSpPr>
            <a:spLocks noGrp="1"/>
          </p:cNvSpPr>
          <p:nvPr>
            <p:ph type="title"/>
          </p:nvPr>
        </p:nvSpPr>
        <p:spPr/>
        <p:txBody>
          <a:bodyPr>
            <a:normAutofit/>
          </a:bodyPr>
          <a:lstStyle/>
          <a:p>
            <a:r>
              <a:rPr lang="en-US" dirty="0"/>
              <a:t>Maryland Example:  µSA</a:t>
            </a:r>
          </a:p>
        </p:txBody>
      </p:sp>
      <p:pic>
        <p:nvPicPr>
          <p:cNvPr id="3" name="Picture 2" descr="Map of Maryland with Easton µSA highlighted">
            <a:extLst>
              <a:ext uri="{FF2B5EF4-FFF2-40B4-BE49-F238E27FC236}">
                <a16:creationId xmlns:a16="http://schemas.microsoft.com/office/drawing/2014/main" id="{201896C5-9E8F-4629-B0A5-7D18A00F985A}"/>
              </a:ext>
            </a:extLst>
          </p:cNvPr>
          <p:cNvPicPr>
            <a:picLocks noChangeAspect="1"/>
          </p:cNvPicPr>
          <p:nvPr/>
        </p:nvPicPr>
        <p:blipFill>
          <a:blip r:embed="rId2"/>
          <a:stretch>
            <a:fillRect/>
          </a:stretch>
        </p:blipFill>
        <p:spPr>
          <a:xfrm>
            <a:off x="2993064" y="1746020"/>
            <a:ext cx="6205871" cy="4279392"/>
          </a:xfrm>
          <a:prstGeom prst="rect">
            <a:avLst/>
          </a:prstGeom>
          <a:ln w="31750">
            <a:solidFill>
              <a:schemeClr val="accent3"/>
            </a:solidFill>
          </a:ln>
        </p:spPr>
      </p:pic>
      <p:sp>
        <p:nvSpPr>
          <p:cNvPr id="4" name="Footer Placeholder 3">
            <a:extLst>
              <a:ext uri="{FF2B5EF4-FFF2-40B4-BE49-F238E27FC236}">
                <a16:creationId xmlns:a16="http://schemas.microsoft.com/office/drawing/2014/main" id="{3A698B1B-5DFD-444D-8E77-E153898B5E6A}"/>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4ED6140B-B0C7-42D6-A716-12C4542BA856}"/>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BA5D8029-059A-4119-9B9B-B88712A0C443}"/>
              </a:ext>
            </a:extLst>
          </p:cNvPr>
          <p:cNvSpPr>
            <a:spLocks noGrp="1"/>
          </p:cNvSpPr>
          <p:nvPr>
            <p:ph type="sldNum" sz="quarter" idx="12"/>
          </p:nvPr>
        </p:nvSpPr>
        <p:spPr/>
        <p:txBody>
          <a:bodyPr/>
          <a:lstStyle/>
          <a:p>
            <a:fld id="{E31375A4-56A4-47D6-9801-1991572033F7}" type="slidenum">
              <a:rPr lang="en-US" smtClean="0"/>
              <a:t>48</a:t>
            </a:fld>
            <a:endParaRPr lang="en-US" dirty="0"/>
          </a:p>
        </p:txBody>
      </p:sp>
    </p:spTree>
    <p:extLst>
      <p:ext uri="{BB962C8B-B14F-4D97-AF65-F5344CB8AC3E}">
        <p14:creationId xmlns:p14="http://schemas.microsoft.com/office/powerpoint/2010/main" val="945514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62A0-65D1-4F21-BD64-E55FA0E0E857}"/>
              </a:ext>
            </a:extLst>
          </p:cNvPr>
          <p:cNvSpPr>
            <a:spLocks noGrp="1"/>
          </p:cNvSpPr>
          <p:nvPr>
            <p:ph type="title"/>
          </p:nvPr>
        </p:nvSpPr>
        <p:spPr/>
        <p:txBody>
          <a:bodyPr>
            <a:normAutofit/>
          </a:bodyPr>
          <a:lstStyle/>
          <a:p>
            <a:r>
              <a:rPr lang="en-US" dirty="0"/>
              <a:t>Nebraska Example:  MSA, non-MSA, µSA</a:t>
            </a:r>
          </a:p>
        </p:txBody>
      </p:sp>
      <p:pic>
        <p:nvPicPr>
          <p:cNvPr id="15" name="Picture 14" descr="Map of Nebraska with MSAs, non-MSA, and µSA areas highlighted">
            <a:extLst>
              <a:ext uri="{FF2B5EF4-FFF2-40B4-BE49-F238E27FC236}">
                <a16:creationId xmlns:a16="http://schemas.microsoft.com/office/drawing/2014/main" id="{5AF123D8-1EBF-441E-9FCD-F04C6EBCE0F4}"/>
              </a:ext>
            </a:extLst>
          </p:cNvPr>
          <p:cNvPicPr>
            <a:picLocks noChangeAspect="1"/>
          </p:cNvPicPr>
          <p:nvPr/>
        </p:nvPicPr>
        <p:blipFill>
          <a:blip r:embed="rId2"/>
          <a:stretch>
            <a:fillRect/>
          </a:stretch>
        </p:blipFill>
        <p:spPr>
          <a:xfrm>
            <a:off x="1740840" y="1769466"/>
            <a:ext cx="8710320" cy="4279392"/>
          </a:xfrm>
          <a:prstGeom prst="rect">
            <a:avLst/>
          </a:prstGeom>
          <a:ln w="31750">
            <a:solidFill>
              <a:schemeClr val="accent3"/>
            </a:solidFill>
          </a:ln>
        </p:spPr>
      </p:pic>
      <p:sp>
        <p:nvSpPr>
          <p:cNvPr id="4" name="Footer Placeholder 3">
            <a:extLst>
              <a:ext uri="{FF2B5EF4-FFF2-40B4-BE49-F238E27FC236}">
                <a16:creationId xmlns:a16="http://schemas.microsoft.com/office/drawing/2014/main" id="{3A698B1B-5DFD-444D-8E77-E153898B5E6A}"/>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4ED6140B-B0C7-42D6-A716-12C4542BA856}"/>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BA5D8029-059A-4119-9B9B-B88712A0C443}"/>
              </a:ext>
            </a:extLst>
          </p:cNvPr>
          <p:cNvSpPr>
            <a:spLocks noGrp="1"/>
          </p:cNvSpPr>
          <p:nvPr>
            <p:ph type="sldNum" sz="quarter" idx="12"/>
          </p:nvPr>
        </p:nvSpPr>
        <p:spPr/>
        <p:txBody>
          <a:bodyPr/>
          <a:lstStyle/>
          <a:p>
            <a:fld id="{E31375A4-56A4-47D6-9801-1991572033F7}" type="slidenum">
              <a:rPr lang="en-US" smtClean="0"/>
              <a:t>49</a:t>
            </a:fld>
            <a:endParaRPr lang="en-US" dirty="0"/>
          </a:p>
        </p:txBody>
      </p:sp>
    </p:spTree>
    <p:extLst>
      <p:ext uri="{BB962C8B-B14F-4D97-AF65-F5344CB8AC3E}">
        <p14:creationId xmlns:p14="http://schemas.microsoft.com/office/powerpoint/2010/main" val="267230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5896" t="125" r="13102" b="5"/>
          <a:stretch/>
        </p:blipFill>
        <p:spPr>
          <a:xfrm>
            <a:off x="4412" y="-8626"/>
            <a:ext cx="7315200" cy="6858000"/>
          </a:xfrm>
        </p:spPr>
      </p:pic>
      <p:sp>
        <p:nvSpPr>
          <p:cNvPr id="3" name="Title 2"/>
          <p:cNvSpPr>
            <a:spLocks noGrp="1"/>
          </p:cNvSpPr>
          <p:nvPr>
            <p:ph type="title"/>
          </p:nvPr>
        </p:nvSpPr>
        <p:spPr/>
        <p:txBody>
          <a:bodyPr/>
          <a:lstStyle/>
          <a:p>
            <a:r>
              <a:rPr lang="en-US" dirty="0"/>
              <a:t>Part 1:</a:t>
            </a:r>
            <a:br>
              <a:rPr lang="en-US" dirty="0"/>
            </a:br>
            <a:r>
              <a:rPr lang="en-US" dirty="0"/>
              <a:t>Filing Tips/Reminders</a:t>
            </a:r>
          </a:p>
        </p:txBody>
      </p:sp>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dirty="0"/>
              <a:t>General Filing Tips</a:t>
            </a:r>
          </a:p>
          <a:p>
            <a:pPr marL="285750" indent="-285750">
              <a:buFont typeface="Arial" panose="020B0604020202020204" pitchFamily="34" charset="0"/>
              <a:buChar char="•"/>
            </a:pPr>
            <a:r>
              <a:rPr lang="en-US" dirty="0"/>
              <a:t>General Reminders</a:t>
            </a:r>
          </a:p>
        </p:txBody>
      </p:sp>
    </p:spTree>
    <p:extLst>
      <p:ext uri="{BB962C8B-B14F-4D97-AF65-F5344CB8AC3E}">
        <p14:creationId xmlns:p14="http://schemas.microsoft.com/office/powerpoint/2010/main" val="2318655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6F38-5671-424E-9F0D-FD34FADDEC70}"/>
              </a:ext>
            </a:extLst>
          </p:cNvPr>
          <p:cNvSpPr>
            <a:spLocks noGrp="1"/>
          </p:cNvSpPr>
          <p:nvPr>
            <p:ph type="title"/>
          </p:nvPr>
        </p:nvSpPr>
        <p:spPr/>
        <p:txBody>
          <a:bodyPr/>
          <a:lstStyle/>
          <a:p>
            <a:r>
              <a:rPr lang="en-US" dirty="0"/>
              <a:t>Example:  Worksite Near Border of MSA</a:t>
            </a:r>
          </a:p>
        </p:txBody>
      </p:sp>
      <p:sp>
        <p:nvSpPr>
          <p:cNvPr id="3" name="Content Placeholder 2">
            <a:extLst>
              <a:ext uri="{FF2B5EF4-FFF2-40B4-BE49-F238E27FC236}">
                <a16:creationId xmlns:a16="http://schemas.microsoft.com/office/drawing/2014/main" id="{B959BDB8-7663-4E9D-BDE1-3D040E83BC1E}"/>
              </a:ext>
            </a:extLst>
          </p:cNvPr>
          <p:cNvSpPr>
            <a:spLocks noGrp="1"/>
          </p:cNvSpPr>
          <p:nvPr>
            <p:ph sz="half" idx="1"/>
          </p:nvPr>
        </p:nvSpPr>
        <p:spPr>
          <a:xfrm>
            <a:off x="1295400" y="1981199"/>
            <a:ext cx="3722077" cy="3810001"/>
          </a:xfrm>
        </p:spPr>
        <p:txBody>
          <a:bodyPr/>
          <a:lstStyle/>
          <a:p>
            <a:r>
              <a:rPr lang="en-US" dirty="0"/>
              <a:t>Depending on the location of the worksite, area(s) outside the MSA may also be considered to be within normal commuting distance.</a:t>
            </a:r>
          </a:p>
          <a:p>
            <a:r>
              <a:rPr lang="en-US" dirty="0"/>
              <a:t>MSA + additional areas within normal commuting distance = AIE</a:t>
            </a:r>
          </a:p>
        </p:txBody>
      </p:sp>
      <p:sp>
        <p:nvSpPr>
          <p:cNvPr id="8" name="TextBox 7">
            <a:extLst>
              <a:ext uri="{FF2B5EF4-FFF2-40B4-BE49-F238E27FC236}">
                <a16:creationId xmlns:a16="http://schemas.microsoft.com/office/drawing/2014/main" id="{54EAEE37-06AD-40B3-AEE7-B05DDB267FBE}"/>
              </a:ext>
            </a:extLst>
          </p:cNvPr>
          <p:cNvSpPr txBox="1"/>
          <p:nvPr/>
        </p:nvSpPr>
        <p:spPr>
          <a:xfrm>
            <a:off x="1544674" y="4760888"/>
            <a:ext cx="3223527" cy="923330"/>
          </a:xfrm>
          <a:prstGeom prst="rect">
            <a:avLst/>
          </a:prstGeom>
          <a:noFill/>
          <a:ln w="25400">
            <a:solidFill>
              <a:schemeClr val="accent1">
                <a:shade val="50000"/>
              </a:schemeClr>
            </a:solidFill>
          </a:ln>
        </p:spPr>
        <p:txBody>
          <a:bodyPr wrap="square" rtlCol="0">
            <a:spAutoFit/>
          </a:bodyPr>
          <a:lstStyle/>
          <a:p>
            <a:pPr algn="ctr"/>
            <a:r>
              <a:rPr lang="en-US" b="1" dirty="0"/>
              <a:t>Important Note: </a:t>
            </a:r>
            <a:r>
              <a:rPr lang="en-US" dirty="0"/>
              <a:t>This is not authorization to use this as the AIE.</a:t>
            </a:r>
            <a:endParaRPr lang="en-US" b="0" dirty="0"/>
          </a:p>
        </p:txBody>
      </p:sp>
      <p:sp>
        <p:nvSpPr>
          <p:cNvPr id="5" name="Footer Placeholder 4">
            <a:extLst>
              <a:ext uri="{FF2B5EF4-FFF2-40B4-BE49-F238E27FC236}">
                <a16:creationId xmlns:a16="http://schemas.microsoft.com/office/drawing/2014/main" id="{A1E61EA6-D1AE-4530-8DE2-6D2E3F504993}"/>
              </a:ext>
            </a:extLst>
          </p:cNvPr>
          <p:cNvSpPr>
            <a:spLocks noGrp="1"/>
          </p:cNvSpPr>
          <p:nvPr>
            <p:ph type="ftr" sz="quarter" idx="11"/>
          </p:nvPr>
        </p:nvSpPr>
        <p:spPr/>
        <p:txBody>
          <a:bodyPr/>
          <a:lstStyle/>
          <a:p>
            <a:r>
              <a:rPr lang="en-US"/>
              <a:t>For Government Training Use Only</a:t>
            </a:r>
            <a:endParaRPr lang="en-US" dirty="0"/>
          </a:p>
        </p:txBody>
      </p:sp>
      <p:sp>
        <p:nvSpPr>
          <p:cNvPr id="6" name="Date Placeholder 5">
            <a:extLst>
              <a:ext uri="{FF2B5EF4-FFF2-40B4-BE49-F238E27FC236}">
                <a16:creationId xmlns:a16="http://schemas.microsoft.com/office/drawing/2014/main" id="{C58A2A34-6973-4C4C-BAFC-162274DB26BD}"/>
              </a:ext>
            </a:extLst>
          </p:cNvPr>
          <p:cNvSpPr>
            <a:spLocks noGrp="1"/>
          </p:cNvSpPr>
          <p:nvPr>
            <p:ph type="dt" sz="half" idx="10"/>
          </p:nvPr>
        </p:nvSpPr>
        <p:spPr/>
        <p:txBody>
          <a:bodyPr/>
          <a:lstStyle/>
          <a:p>
            <a:fld id="{763BB033-B4B1-461A-81E5-C4EABE54C089}" type="datetime1">
              <a:rPr lang="en-US" smtClean="0"/>
              <a:t>4/19/2022</a:t>
            </a:fld>
            <a:endParaRPr lang="en-US" dirty="0"/>
          </a:p>
        </p:txBody>
      </p:sp>
      <p:sp>
        <p:nvSpPr>
          <p:cNvPr id="7" name="Slide Number Placeholder 6">
            <a:extLst>
              <a:ext uri="{FF2B5EF4-FFF2-40B4-BE49-F238E27FC236}">
                <a16:creationId xmlns:a16="http://schemas.microsoft.com/office/drawing/2014/main" id="{D6F47235-8A4A-493F-AD49-464E546FA949}"/>
              </a:ext>
            </a:extLst>
          </p:cNvPr>
          <p:cNvSpPr>
            <a:spLocks noGrp="1"/>
          </p:cNvSpPr>
          <p:nvPr>
            <p:ph type="sldNum" sz="quarter" idx="12"/>
          </p:nvPr>
        </p:nvSpPr>
        <p:spPr/>
        <p:txBody>
          <a:bodyPr/>
          <a:lstStyle/>
          <a:p>
            <a:fld id="{E31375A4-56A4-47D6-9801-1991572033F7}" type="slidenum">
              <a:rPr lang="en-US" smtClean="0"/>
              <a:t>50</a:t>
            </a:fld>
            <a:endParaRPr lang="en-US" dirty="0"/>
          </a:p>
        </p:txBody>
      </p:sp>
      <p:grpSp>
        <p:nvGrpSpPr>
          <p:cNvPr id="9" name="Group 8">
            <a:extLst>
              <a:ext uri="{FF2B5EF4-FFF2-40B4-BE49-F238E27FC236}">
                <a16:creationId xmlns:a16="http://schemas.microsoft.com/office/drawing/2014/main" id="{70DE4BEC-A6DD-451B-9A5A-F52573D1D1AF}"/>
              </a:ext>
            </a:extLst>
          </p:cNvPr>
          <p:cNvGrpSpPr/>
          <p:nvPr/>
        </p:nvGrpSpPr>
        <p:grpSpPr>
          <a:xfrm>
            <a:off x="5643382" y="1682254"/>
            <a:ext cx="5715000" cy="4236317"/>
            <a:chOff x="685800" y="1216025"/>
            <a:chExt cx="7543800" cy="5194300"/>
          </a:xfrm>
        </p:grpSpPr>
        <p:pic>
          <p:nvPicPr>
            <p:cNvPr id="10" name="Picture 1">
              <a:extLst>
                <a:ext uri="{FF2B5EF4-FFF2-40B4-BE49-F238E27FC236}">
                  <a16:creationId xmlns:a16="http://schemas.microsoft.com/office/drawing/2014/main" id="{D3679C69-208D-4FA6-816A-4A9249A7D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42" t="31136" r="33022" b="21330"/>
            <a:stretch>
              <a:fillRect/>
            </a:stretch>
          </p:blipFill>
          <p:spPr bwMode="auto">
            <a:xfrm>
              <a:off x="685800" y="1216025"/>
              <a:ext cx="7543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
              <a:extLst>
                <a:ext uri="{FF2B5EF4-FFF2-40B4-BE49-F238E27FC236}">
                  <a16:creationId xmlns:a16="http://schemas.microsoft.com/office/drawing/2014/main" id="{7A10DD23-61AA-4300-8396-65E558E42A98}"/>
                </a:ext>
              </a:extLst>
            </p:cNvPr>
            <p:cNvSpPr>
              <a:spLocks/>
            </p:cNvSpPr>
            <p:nvPr/>
          </p:nvSpPr>
          <p:spPr bwMode="auto">
            <a:xfrm>
              <a:off x="2463800" y="2524125"/>
              <a:ext cx="3595688" cy="3754438"/>
            </a:xfrm>
            <a:custGeom>
              <a:avLst/>
              <a:gdLst/>
              <a:ahLst/>
              <a:cxnLst/>
              <a:rect l="0" t="0" r="r" b="b"/>
              <a:pathLst>
                <a:path w="3596185" h="3753134">
                  <a:moveTo>
                    <a:pt x="27295" y="1883391"/>
                  </a:moveTo>
                  <a:lnTo>
                    <a:pt x="293427" y="1801504"/>
                  </a:lnTo>
                  <a:lnTo>
                    <a:pt x="423080" y="1023582"/>
                  </a:lnTo>
                  <a:lnTo>
                    <a:pt x="614149" y="716507"/>
                  </a:lnTo>
                  <a:lnTo>
                    <a:pt x="764275" y="812042"/>
                  </a:lnTo>
                  <a:lnTo>
                    <a:pt x="784746" y="975815"/>
                  </a:lnTo>
                  <a:lnTo>
                    <a:pt x="907576" y="996286"/>
                  </a:lnTo>
                  <a:lnTo>
                    <a:pt x="928048" y="682388"/>
                  </a:lnTo>
                  <a:lnTo>
                    <a:pt x="934872" y="504967"/>
                  </a:lnTo>
                  <a:lnTo>
                    <a:pt x="948519" y="334370"/>
                  </a:lnTo>
                  <a:lnTo>
                    <a:pt x="1037230" y="225188"/>
                  </a:lnTo>
                  <a:lnTo>
                    <a:pt x="1044054" y="88710"/>
                  </a:lnTo>
                  <a:lnTo>
                    <a:pt x="1439839" y="0"/>
                  </a:lnTo>
                  <a:lnTo>
                    <a:pt x="1467134" y="68239"/>
                  </a:lnTo>
                  <a:lnTo>
                    <a:pt x="1344304" y="238836"/>
                  </a:lnTo>
                  <a:lnTo>
                    <a:pt x="1514901" y="286603"/>
                  </a:lnTo>
                  <a:lnTo>
                    <a:pt x="1712794" y="429904"/>
                  </a:lnTo>
                  <a:lnTo>
                    <a:pt x="1678675" y="764274"/>
                  </a:lnTo>
                  <a:lnTo>
                    <a:pt x="1849272" y="893928"/>
                  </a:lnTo>
                  <a:lnTo>
                    <a:pt x="2060812" y="982639"/>
                  </a:lnTo>
                  <a:lnTo>
                    <a:pt x="2197289" y="1105468"/>
                  </a:lnTo>
                  <a:lnTo>
                    <a:pt x="2402006" y="1132764"/>
                  </a:lnTo>
                  <a:lnTo>
                    <a:pt x="2388358" y="1194179"/>
                  </a:lnTo>
                  <a:lnTo>
                    <a:pt x="2647666" y="1303361"/>
                  </a:lnTo>
                  <a:lnTo>
                    <a:pt x="2729552" y="1480782"/>
                  </a:lnTo>
                  <a:lnTo>
                    <a:pt x="2729552" y="1651379"/>
                  </a:lnTo>
                  <a:lnTo>
                    <a:pt x="2763672" y="1801504"/>
                  </a:lnTo>
                  <a:lnTo>
                    <a:pt x="2879678" y="1746913"/>
                  </a:lnTo>
                  <a:lnTo>
                    <a:pt x="2920621" y="1828800"/>
                  </a:lnTo>
                  <a:lnTo>
                    <a:pt x="3159456" y="1794681"/>
                  </a:lnTo>
                  <a:lnTo>
                    <a:pt x="3295934" y="2060812"/>
                  </a:lnTo>
                  <a:lnTo>
                    <a:pt x="3336878" y="2210937"/>
                  </a:lnTo>
                  <a:lnTo>
                    <a:pt x="3548417" y="2408830"/>
                  </a:lnTo>
                  <a:lnTo>
                    <a:pt x="3596185" y="2545308"/>
                  </a:lnTo>
                  <a:lnTo>
                    <a:pt x="3466531" y="2565779"/>
                  </a:lnTo>
                  <a:lnTo>
                    <a:pt x="3411940" y="2613546"/>
                  </a:lnTo>
                  <a:lnTo>
                    <a:pt x="3330054" y="2586251"/>
                  </a:lnTo>
                  <a:lnTo>
                    <a:pt x="3234519" y="2470245"/>
                  </a:lnTo>
                  <a:lnTo>
                    <a:pt x="3118513" y="2442949"/>
                  </a:lnTo>
                  <a:lnTo>
                    <a:pt x="2934269" y="2320119"/>
                  </a:lnTo>
                  <a:lnTo>
                    <a:pt x="2777319" y="2333767"/>
                  </a:lnTo>
                  <a:lnTo>
                    <a:pt x="2688609" y="2613546"/>
                  </a:lnTo>
                  <a:lnTo>
                    <a:pt x="2750024" y="2722728"/>
                  </a:lnTo>
                  <a:lnTo>
                    <a:pt x="2811439" y="2852382"/>
                  </a:lnTo>
                  <a:lnTo>
                    <a:pt x="2784143" y="3063922"/>
                  </a:lnTo>
                  <a:lnTo>
                    <a:pt x="2709080" y="3043451"/>
                  </a:lnTo>
                  <a:lnTo>
                    <a:pt x="2640842" y="2982036"/>
                  </a:lnTo>
                  <a:lnTo>
                    <a:pt x="2606722" y="2934268"/>
                  </a:lnTo>
                  <a:lnTo>
                    <a:pt x="2518012" y="2906973"/>
                  </a:lnTo>
                  <a:lnTo>
                    <a:pt x="2477069" y="2831910"/>
                  </a:lnTo>
                  <a:lnTo>
                    <a:pt x="2477069" y="2750024"/>
                  </a:lnTo>
                  <a:lnTo>
                    <a:pt x="2470245" y="2729552"/>
                  </a:lnTo>
                  <a:lnTo>
                    <a:pt x="2415654" y="2674961"/>
                  </a:lnTo>
                  <a:lnTo>
                    <a:pt x="2388358" y="2736376"/>
                  </a:lnTo>
                  <a:lnTo>
                    <a:pt x="2279176" y="2777319"/>
                  </a:lnTo>
                  <a:lnTo>
                    <a:pt x="2231409" y="2852382"/>
                  </a:lnTo>
                  <a:lnTo>
                    <a:pt x="2142698" y="2879677"/>
                  </a:lnTo>
                  <a:lnTo>
                    <a:pt x="2074460" y="2906973"/>
                  </a:lnTo>
                  <a:lnTo>
                    <a:pt x="2033516" y="2872854"/>
                  </a:lnTo>
                  <a:lnTo>
                    <a:pt x="1985749" y="2906973"/>
                  </a:lnTo>
                  <a:lnTo>
                    <a:pt x="1978925" y="3050274"/>
                  </a:lnTo>
                  <a:lnTo>
                    <a:pt x="1992573" y="3091218"/>
                  </a:lnTo>
                  <a:lnTo>
                    <a:pt x="1903863" y="3179928"/>
                  </a:lnTo>
                  <a:lnTo>
                    <a:pt x="1624083" y="3753134"/>
                  </a:lnTo>
                  <a:lnTo>
                    <a:pt x="1248770" y="3589361"/>
                  </a:lnTo>
                  <a:lnTo>
                    <a:pt x="1057701" y="3616657"/>
                  </a:lnTo>
                  <a:lnTo>
                    <a:pt x="1351128" y="3002507"/>
                  </a:lnTo>
                  <a:lnTo>
                    <a:pt x="1235122" y="2968388"/>
                  </a:lnTo>
                  <a:lnTo>
                    <a:pt x="1221475" y="3043451"/>
                  </a:lnTo>
                  <a:lnTo>
                    <a:pt x="1037230" y="3036627"/>
                  </a:lnTo>
                  <a:lnTo>
                    <a:pt x="771098" y="3241343"/>
                  </a:lnTo>
                  <a:lnTo>
                    <a:pt x="661916" y="3145809"/>
                  </a:lnTo>
                  <a:lnTo>
                    <a:pt x="702860" y="3084394"/>
                  </a:lnTo>
                  <a:lnTo>
                    <a:pt x="197892" y="2674961"/>
                  </a:lnTo>
                  <a:lnTo>
                    <a:pt x="218364" y="2572603"/>
                  </a:lnTo>
                  <a:lnTo>
                    <a:pt x="170597" y="2545307"/>
                  </a:lnTo>
                  <a:lnTo>
                    <a:pt x="170597" y="2456597"/>
                  </a:lnTo>
                  <a:lnTo>
                    <a:pt x="218364" y="2381534"/>
                  </a:lnTo>
                  <a:lnTo>
                    <a:pt x="0" y="2272352"/>
                  </a:lnTo>
                  <a:lnTo>
                    <a:pt x="54591" y="2190465"/>
                  </a:lnTo>
                  <a:lnTo>
                    <a:pt x="95534" y="2026692"/>
                  </a:lnTo>
                  <a:lnTo>
                    <a:pt x="34119" y="1978925"/>
                  </a:lnTo>
                  <a:lnTo>
                    <a:pt x="27295" y="1883391"/>
                  </a:lnTo>
                  <a:close/>
                </a:path>
              </a:pathLst>
            </a:custGeom>
            <a:solidFill>
              <a:schemeClr val="accent1">
                <a:alpha val="25098"/>
              </a:schemeClr>
            </a:solidFill>
            <a:ln w="9525" cap="flat" cmpd="sng" algn="ctr">
              <a:solidFill>
                <a:schemeClr val="tx1"/>
              </a:solidFill>
              <a:prstDash val="solid"/>
              <a:round/>
              <a:headEnd type="none" w="med" len="med"/>
              <a:tailEnd type="none" w="med" len="med"/>
            </a:ln>
          </p:spPr>
          <p:txBody>
            <a:bodyPr/>
            <a:lstStyle/>
            <a:p>
              <a:endParaRPr lang="en-US" dirty="0"/>
            </a:p>
          </p:txBody>
        </p:sp>
        <p:sp>
          <p:nvSpPr>
            <p:cNvPr id="12" name="Freeform 5">
              <a:extLst>
                <a:ext uri="{FF2B5EF4-FFF2-40B4-BE49-F238E27FC236}">
                  <a16:creationId xmlns:a16="http://schemas.microsoft.com/office/drawing/2014/main" id="{14C0436D-3B92-4F95-BBB0-B0609BFEDB36}"/>
                </a:ext>
              </a:extLst>
            </p:cNvPr>
            <p:cNvSpPr/>
            <p:nvPr/>
          </p:nvSpPr>
          <p:spPr bwMode="auto">
            <a:xfrm>
              <a:off x="2122488" y="1766889"/>
              <a:ext cx="2503487" cy="1754187"/>
            </a:xfrm>
            <a:custGeom>
              <a:avLst/>
              <a:gdLst>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53988 w 2504364"/>
                <a:gd name="connsiteY31" fmla="*/ 1535373 h 1753737"/>
                <a:gd name="connsiteX32" fmla="*/ 2081283 w 2504364"/>
                <a:gd name="connsiteY32" fmla="*/ 1146412 h 1753737"/>
                <a:gd name="connsiteX33" fmla="*/ 1849272 w 2504364"/>
                <a:gd name="connsiteY33" fmla="*/ 1016758 h 1753737"/>
                <a:gd name="connsiteX34" fmla="*/ 1719618 w 2504364"/>
                <a:gd name="connsiteY34" fmla="*/ 982639 h 1753737"/>
                <a:gd name="connsiteX35" fmla="*/ 1828800 w 2504364"/>
                <a:gd name="connsiteY35" fmla="*/ 812042 h 1753737"/>
                <a:gd name="connsiteX36" fmla="*/ 1801504 w 2504364"/>
                <a:gd name="connsiteY36" fmla="*/ 750627 h 1753737"/>
                <a:gd name="connsiteX37" fmla="*/ 1392072 w 2504364"/>
                <a:gd name="connsiteY37" fmla="*/ 846161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53988 w 2504364"/>
                <a:gd name="connsiteY31" fmla="*/ 1535373 h 1753737"/>
                <a:gd name="connsiteX32" fmla="*/ 2081283 w 2504364"/>
                <a:gd name="connsiteY32" fmla="*/ 1146412 h 1753737"/>
                <a:gd name="connsiteX33" fmla="*/ 1849272 w 2504364"/>
                <a:gd name="connsiteY33" fmla="*/ 1016758 h 1753737"/>
                <a:gd name="connsiteX34" fmla="*/ 1719618 w 2504364"/>
                <a:gd name="connsiteY34" fmla="*/ 982639 h 1753737"/>
                <a:gd name="connsiteX35" fmla="*/ 1828800 w 2504364"/>
                <a:gd name="connsiteY35" fmla="*/ 812042 h 1753737"/>
                <a:gd name="connsiteX36" fmla="*/ 1801504 w 2504364"/>
                <a:gd name="connsiteY36" fmla="*/ 750627 h 1753737"/>
                <a:gd name="connsiteX37" fmla="*/ 1392072 w 2504364"/>
                <a:gd name="connsiteY37" fmla="*/ 846161 h 1753737"/>
                <a:gd name="connsiteX38" fmla="*/ 1385248 w 2504364"/>
                <a:gd name="connsiteY38" fmla="*/ 982639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19373 w 2504364"/>
                <a:gd name="connsiteY31" fmla="*/ 1518066 h 1753737"/>
                <a:gd name="connsiteX32" fmla="*/ 2081283 w 2504364"/>
                <a:gd name="connsiteY32" fmla="*/ 1146412 h 1753737"/>
                <a:gd name="connsiteX33" fmla="*/ 1849272 w 2504364"/>
                <a:gd name="connsiteY33" fmla="*/ 1016758 h 1753737"/>
                <a:gd name="connsiteX34" fmla="*/ 1719618 w 2504364"/>
                <a:gd name="connsiteY34" fmla="*/ 982639 h 1753737"/>
                <a:gd name="connsiteX35" fmla="*/ 1828800 w 2504364"/>
                <a:gd name="connsiteY35" fmla="*/ 812042 h 1753737"/>
                <a:gd name="connsiteX36" fmla="*/ 1801504 w 2504364"/>
                <a:gd name="connsiteY36" fmla="*/ 750627 h 1753737"/>
                <a:gd name="connsiteX37" fmla="*/ 1392072 w 2504364"/>
                <a:gd name="connsiteY37" fmla="*/ 846161 h 1753737"/>
                <a:gd name="connsiteX38" fmla="*/ 1385248 w 2504364"/>
                <a:gd name="connsiteY38" fmla="*/ 982639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19373 w 2504364"/>
                <a:gd name="connsiteY31" fmla="*/ 1518066 h 1753737"/>
                <a:gd name="connsiteX32" fmla="*/ 2061091 w 2504364"/>
                <a:gd name="connsiteY32" fmla="*/ 1186796 h 1753737"/>
                <a:gd name="connsiteX33" fmla="*/ 1849272 w 2504364"/>
                <a:gd name="connsiteY33" fmla="*/ 1016758 h 1753737"/>
                <a:gd name="connsiteX34" fmla="*/ 1719618 w 2504364"/>
                <a:gd name="connsiteY34" fmla="*/ 982639 h 1753737"/>
                <a:gd name="connsiteX35" fmla="*/ 1828800 w 2504364"/>
                <a:gd name="connsiteY35" fmla="*/ 812042 h 1753737"/>
                <a:gd name="connsiteX36" fmla="*/ 1801504 w 2504364"/>
                <a:gd name="connsiteY36" fmla="*/ 750627 h 1753737"/>
                <a:gd name="connsiteX37" fmla="*/ 1392072 w 2504364"/>
                <a:gd name="connsiteY37" fmla="*/ 846161 h 1753737"/>
                <a:gd name="connsiteX38" fmla="*/ 1385248 w 2504364"/>
                <a:gd name="connsiteY38" fmla="*/ 982639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19373 w 2504364"/>
                <a:gd name="connsiteY31" fmla="*/ 1518066 h 1753737"/>
                <a:gd name="connsiteX32" fmla="*/ 2061091 w 2504364"/>
                <a:gd name="connsiteY32" fmla="*/ 1186796 h 1753737"/>
                <a:gd name="connsiteX33" fmla="*/ 1849272 w 2504364"/>
                <a:gd name="connsiteY33" fmla="*/ 1016758 h 1753737"/>
                <a:gd name="connsiteX34" fmla="*/ 1702311 w 2504364"/>
                <a:gd name="connsiteY34" fmla="*/ 991292 h 1753737"/>
                <a:gd name="connsiteX35" fmla="*/ 1828800 w 2504364"/>
                <a:gd name="connsiteY35" fmla="*/ 812042 h 1753737"/>
                <a:gd name="connsiteX36" fmla="*/ 1801504 w 2504364"/>
                <a:gd name="connsiteY36" fmla="*/ 750627 h 1753737"/>
                <a:gd name="connsiteX37" fmla="*/ 1392072 w 2504364"/>
                <a:gd name="connsiteY37" fmla="*/ 846161 h 1753737"/>
                <a:gd name="connsiteX38" fmla="*/ 1385248 w 2504364"/>
                <a:gd name="connsiteY38" fmla="*/ 982639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19373 w 2504364"/>
                <a:gd name="connsiteY31" fmla="*/ 1518066 h 1753737"/>
                <a:gd name="connsiteX32" fmla="*/ 2061091 w 2504364"/>
                <a:gd name="connsiteY32" fmla="*/ 1186796 h 1753737"/>
                <a:gd name="connsiteX33" fmla="*/ 1849272 w 2504364"/>
                <a:gd name="connsiteY33" fmla="*/ 1031181 h 1753737"/>
                <a:gd name="connsiteX34" fmla="*/ 1702311 w 2504364"/>
                <a:gd name="connsiteY34" fmla="*/ 991292 h 1753737"/>
                <a:gd name="connsiteX35" fmla="*/ 1828800 w 2504364"/>
                <a:gd name="connsiteY35" fmla="*/ 812042 h 1753737"/>
                <a:gd name="connsiteX36" fmla="*/ 1801504 w 2504364"/>
                <a:gd name="connsiteY36" fmla="*/ 750627 h 1753737"/>
                <a:gd name="connsiteX37" fmla="*/ 1392072 w 2504364"/>
                <a:gd name="connsiteY37" fmla="*/ 846161 h 1753737"/>
                <a:gd name="connsiteX38" fmla="*/ 1385248 w 2504364"/>
                <a:gd name="connsiteY38" fmla="*/ 982639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19373 w 2504364"/>
                <a:gd name="connsiteY31" fmla="*/ 1518066 h 1753737"/>
                <a:gd name="connsiteX32" fmla="*/ 2061091 w 2504364"/>
                <a:gd name="connsiteY32" fmla="*/ 1186796 h 1753737"/>
                <a:gd name="connsiteX33" fmla="*/ 1849272 w 2504364"/>
                <a:gd name="connsiteY33" fmla="*/ 1031181 h 1753737"/>
                <a:gd name="connsiteX34" fmla="*/ 1702311 w 2504364"/>
                <a:gd name="connsiteY34" fmla="*/ 991292 h 1753737"/>
                <a:gd name="connsiteX35" fmla="*/ 1811493 w 2504364"/>
                <a:gd name="connsiteY35" fmla="*/ 814927 h 1753737"/>
                <a:gd name="connsiteX36" fmla="*/ 1801504 w 2504364"/>
                <a:gd name="connsiteY36" fmla="*/ 750627 h 1753737"/>
                <a:gd name="connsiteX37" fmla="*/ 1392072 w 2504364"/>
                <a:gd name="connsiteY37" fmla="*/ 846161 h 1753737"/>
                <a:gd name="connsiteX38" fmla="*/ 1385248 w 2504364"/>
                <a:gd name="connsiteY38" fmla="*/ 982639 h 1753737"/>
                <a:gd name="connsiteX0" fmla="*/ 1385248 w 2504364"/>
                <a:gd name="connsiteY0" fmla="*/ 982639 h 1753737"/>
                <a:gd name="connsiteX1" fmla="*/ 1289713 w 2504364"/>
                <a:gd name="connsiteY1" fmla="*/ 1084997 h 1753737"/>
                <a:gd name="connsiteX2" fmla="*/ 1235122 w 2504364"/>
                <a:gd name="connsiteY2" fmla="*/ 1740090 h 1753737"/>
                <a:gd name="connsiteX3" fmla="*/ 1153236 w 2504364"/>
                <a:gd name="connsiteY3" fmla="*/ 1753737 h 1753737"/>
                <a:gd name="connsiteX4" fmla="*/ 1016758 w 2504364"/>
                <a:gd name="connsiteY4" fmla="*/ 1460311 h 1753737"/>
                <a:gd name="connsiteX5" fmla="*/ 805218 w 2504364"/>
                <a:gd name="connsiteY5" fmla="*/ 1357952 h 1753737"/>
                <a:gd name="connsiteX6" fmla="*/ 900752 w 2504364"/>
                <a:gd name="connsiteY6" fmla="*/ 1235122 h 1753737"/>
                <a:gd name="connsiteX7" fmla="*/ 784746 w 2504364"/>
                <a:gd name="connsiteY7" fmla="*/ 1241946 h 1753737"/>
                <a:gd name="connsiteX8" fmla="*/ 614149 w 2504364"/>
                <a:gd name="connsiteY8" fmla="*/ 1296537 h 1753737"/>
                <a:gd name="connsiteX9" fmla="*/ 286603 w 2504364"/>
                <a:gd name="connsiteY9" fmla="*/ 1160060 h 1753737"/>
                <a:gd name="connsiteX10" fmla="*/ 163773 w 2504364"/>
                <a:gd name="connsiteY10" fmla="*/ 1371600 h 1753737"/>
                <a:gd name="connsiteX11" fmla="*/ 6824 w 2504364"/>
                <a:gd name="connsiteY11" fmla="*/ 1351128 h 1753737"/>
                <a:gd name="connsiteX12" fmla="*/ 54591 w 2504364"/>
                <a:gd name="connsiteY12" fmla="*/ 1248770 h 1753737"/>
                <a:gd name="connsiteX13" fmla="*/ 0 w 2504364"/>
                <a:gd name="connsiteY13" fmla="*/ 1166884 h 1753737"/>
                <a:gd name="connsiteX14" fmla="*/ 1371600 w 2504364"/>
                <a:gd name="connsiteY14" fmla="*/ 839337 h 1753737"/>
                <a:gd name="connsiteX15" fmla="*/ 1282889 w 2504364"/>
                <a:gd name="connsiteY15" fmla="*/ 361666 h 1753737"/>
                <a:gd name="connsiteX16" fmla="*/ 1337480 w 2504364"/>
                <a:gd name="connsiteY16" fmla="*/ 245660 h 1753737"/>
                <a:gd name="connsiteX17" fmla="*/ 1692322 w 2504364"/>
                <a:gd name="connsiteY17" fmla="*/ 81887 h 1753737"/>
                <a:gd name="connsiteX18" fmla="*/ 1740089 w 2504364"/>
                <a:gd name="connsiteY18" fmla="*/ 0 h 1753737"/>
                <a:gd name="connsiteX19" fmla="*/ 1869743 w 2504364"/>
                <a:gd name="connsiteY19" fmla="*/ 61415 h 1753737"/>
                <a:gd name="connsiteX20" fmla="*/ 1972101 w 2504364"/>
                <a:gd name="connsiteY20" fmla="*/ 81887 h 1753737"/>
                <a:gd name="connsiteX21" fmla="*/ 2081283 w 2504364"/>
                <a:gd name="connsiteY21" fmla="*/ 225188 h 1753737"/>
                <a:gd name="connsiteX22" fmla="*/ 2053988 w 2504364"/>
                <a:gd name="connsiteY22" fmla="*/ 307075 h 1753737"/>
                <a:gd name="connsiteX23" fmla="*/ 2135874 w 2504364"/>
                <a:gd name="connsiteY23" fmla="*/ 368490 h 1753737"/>
                <a:gd name="connsiteX24" fmla="*/ 2081283 w 2504364"/>
                <a:gd name="connsiteY24" fmla="*/ 409433 h 1753737"/>
                <a:gd name="connsiteX25" fmla="*/ 2135874 w 2504364"/>
                <a:gd name="connsiteY25" fmla="*/ 655093 h 1753737"/>
                <a:gd name="connsiteX26" fmla="*/ 2483892 w 2504364"/>
                <a:gd name="connsiteY26" fmla="*/ 559558 h 1753737"/>
                <a:gd name="connsiteX27" fmla="*/ 2463421 w 2504364"/>
                <a:gd name="connsiteY27" fmla="*/ 1009934 h 1753737"/>
                <a:gd name="connsiteX28" fmla="*/ 2449773 w 2504364"/>
                <a:gd name="connsiteY28" fmla="*/ 1194179 h 1753737"/>
                <a:gd name="connsiteX29" fmla="*/ 2504364 w 2504364"/>
                <a:gd name="connsiteY29" fmla="*/ 1378424 h 1753737"/>
                <a:gd name="connsiteX30" fmla="*/ 2169994 w 2504364"/>
                <a:gd name="connsiteY30" fmla="*/ 1426191 h 1753737"/>
                <a:gd name="connsiteX31" fmla="*/ 2019373 w 2504364"/>
                <a:gd name="connsiteY31" fmla="*/ 1518066 h 1753737"/>
                <a:gd name="connsiteX32" fmla="*/ 2061091 w 2504364"/>
                <a:gd name="connsiteY32" fmla="*/ 1186796 h 1753737"/>
                <a:gd name="connsiteX33" fmla="*/ 1849272 w 2504364"/>
                <a:gd name="connsiteY33" fmla="*/ 1031181 h 1753737"/>
                <a:gd name="connsiteX34" fmla="*/ 1702311 w 2504364"/>
                <a:gd name="connsiteY34" fmla="*/ 991292 h 1753737"/>
                <a:gd name="connsiteX35" fmla="*/ 1811493 w 2504364"/>
                <a:gd name="connsiteY35" fmla="*/ 814927 h 1753737"/>
                <a:gd name="connsiteX36" fmla="*/ 1792850 w 2504364"/>
                <a:gd name="connsiteY36" fmla="*/ 759280 h 1753737"/>
                <a:gd name="connsiteX37" fmla="*/ 1392072 w 2504364"/>
                <a:gd name="connsiteY37" fmla="*/ 846161 h 1753737"/>
                <a:gd name="connsiteX38" fmla="*/ 1385248 w 2504364"/>
                <a:gd name="connsiteY38" fmla="*/ 982639 h 17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4364" h="1753737">
                  <a:moveTo>
                    <a:pt x="1385248" y="982639"/>
                  </a:moveTo>
                  <a:lnTo>
                    <a:pt x="1289713" y="1084997"/>
                  </a:lnTo>
                  <a:lnTo>
                    <a:pt x="1235122" y="1740090"/>
                  </a:lnTo>
                  <a:lnTo>
                    <a:pt x="1153236" y="1753737"/>
                  </a:lnTo>
                  <a:lnTo>
                    <a:pt x="1016758" y="1460311"/>
                  </a:lnTo>
                  <a:lnTo>
                    <a:pt x="805218" y="1357952"/>
                  </a:lnTo>
                  <a:lnTo>
                    <a:pt x="900752" y="1235122"/>
                  </a:lnTo>
                  <a:lnTo>
                    <a:pt x="784746" y="1241946"/>
                  </a:lnTo>
                  <a:lnTo>
                    <a:pt x="614149" y="1296537"/>
                  </a:lnTo>
                  <a:lnTo>
                    <a:pt x="286603" y="1160060"/>
                  </a:lnTo>
                  <a:lnTo>
                    <a:pt x="163773" y="1371600"/>
                  </a:lnTo>
                  <a:lnTo>
                    <a:pt x="6824" y="1351128"/>
                  </a:lnTo>
                  <a:lnTo>
                    <a:pt x="54591" y="1248770"/>
                  </a:lnTo>
                  <a:lnTo>
                    <a:pt x="0" y="1166884"/>
                  </a:lnTo>
                  <a:lnTo>
                    <a:pt x="1371600" y="839337"/>
                  </a:lnTo>
                  <a:lnTo>
                    <a:pt x="1282889" y="361666"/>
                  </a:lnTo>
                  <a:lnTo>
                    <a:pt x="1337480" y="245660"/>
                  </a:lnTo>
                  <a:lnTo>
                    <a:pt x="1692322" y="81887"/>
                  </a:lnTo>
                  <a:lnTo>
                    <a:pt x="1740089" y="0"/>
                  </a:lnTo>
                  <a:lnTo>
                    <a:pt x="1869743" y="61415"/>
                  </a:lnTo>
                  <a:lnTo>
                    <a:pt x="1972101" y="81887"/>
                  </a:lnTo>
                  <a:lnTo>
                    <a:pt x="2081283" y="225188"/>
                  </a:lnTo>
                  <a:lnTo>
                    <a:pt x="2053988" y="307075"/>
                  </a:lnTo>
                  <a:lnTo>
                    <a:pt x="2135874" y="368490"/>
                  </a:lnTo>
                  <a:lnTo>
                    <a:pt x="2081283" y="409433"/>
                  </a:lnTo>
                  <a:lnTo>
                    <a:pt x="2135874" y="655093"/>
                  </a:lnTo>
                  <a:lnTo>
                    <a:pt x="2483892" y="559558"/>
                  </a:lnTo>
                  <a:lnTo>
                    <a:pt x="2463421" y="1009934"/>
                  </a:lnTo>
                  <a:lnTo>
                    <a:pt x="2449773" y="1194179"/>
                  </a:lnTo>
                  <a:lnTo>
                    <a:pt x="2504364" y="1378424"/>
                  </a:lnTo>
                  <a:lnTo>
                    <a:pt x="2169994" y="1426191"/>
                  </a:lnTo>
                  <a:lnTo>
                    <a:pt x="2019373" y="1518066"/>
                  </a:lnTo>
                  <a:lnTo>
                    <a:pt x="2061091" y="1186796"/>
                  </a:lnTo>
                  <a:lnTo>
                    <a:pt x="1849272" y="1031181"/>
                  </a:lnTo>
                  <a:lnTo>
                    <a:pt x="1702311" y="991292"/>
                  </a:lnTo>
                  <a:lnTo>
                    <a:pt x="1811493" y="814927"/>
                  </a:lnTo>
                  <a:lnTo>
                    <a:pt x="1792850" y="759280"/>
                  </a:lnTo>
                  <a:lnTo>
                    <a:pt x="1392072" y="846161"/>
                  </a:lnTo>
                  <a:lnTo>
                    <a:pt x="1385248" y="982639"/>
                  </a:lnTo>
                  <a:close/>
                </a:path>
              </a:pathLst>
            </a:custGeom>
            <a:solidFill>
              <a:srgbClr val="7030A0">
                <a:alpha val="28000"/>
              </a:srgbClr>
            </a:solid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lang="en-US" dirty="0"/>
            </a:p>
          </p:txBody>
        </p:sp>
        <p:sp>
          <p:nvSpPr>
            <p:cNvPr id="13" name="5-Point Star 8">
              <a:extLst>
                <a:ext uri="{FF2B5EF4-FFF2-40B4-BE49-F238E27FC236}">
                  <a16:creationId xmlns:a16="http://schemas.microsoft.com/office/drawing/2014/main" id="{959687A1-2D88-400F-A20E-D68D9E470F25}"/>
                </a:ext>
              </a:extLst>
            </p:cNvPr>
            <p:cNvSpPr/>
            <p:nvPr/>
          </p:nvSpPr>
          <p:spPr bwMode="auto">
            <a:xfrm>
              <a:off x="3581400" y="294005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grpSp>
    </p:spTree>
    <p:extLst>
      <p:ext uri="{BB962C8B-B14F-4D97-AF65-F5344CB8AC3E}">
        <p14:creationId xmlns:p14="http://schemas.microsoft.com/office/powerpoint/2010/main" val="280638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40BA-0E1E-41C1-B559-88B338169507}"/>
              </a:ext>
            </a:extLst>
          </p:cNvPr>
          <p:cNvSpPr>
            <a:spLocks noGrp="1"/>
          </p:cNvSpPr>
          <p:nvPr>
            <p:ph type="title"/>
          </p:nvPr>
        </p:nvSpPr>
        <p:spPr/>
        <p:txBody>
          <a:bodyPr>
            <a:normAutofit/>
          </a:bodyPr>
          <a:lstStyle/>
          <a:p>
            <a:r>
              <a:rPr lang="en-US" dirty="0"/>
              <a:t>Prerequisites for Expanding Survey Beyond AIE</a:t>
            </a:r>
          </a:p>
        </p:txBody>
      </p:sp>
      <p:sp>
        <p:nvSpPr>
          <p:cNvPr id="3" name="Content Placeholder 2">
            <a:extLst>
              <a:ext uri="{FF2B5EF4-FFF2-40B4-BE49-F238E27FC236}">
                <a16:creationId xmlns:a16="http://schemas.microsoft.com/office/drawing/2014/main" id="{033D5354-B92E-4D08-BA3D-F0F75D226179}"/>
              </a:ext>
            </a:extLst>
          </p:cNvPr>
          <p:cNvSpPr>
            <a:spLocks noGrp="1"/>
          </p:cNvSpPr>
          <p:nvPr>
            <p:ph idx="1"/>
          </p:nvPr>
        </p:nvSpPr>
        <p:spPr/>
        <p:txBody>
          <a:bodyPr/>
          <a:lstStyle/>
          <a:p>
            <a:r>
              <a:rPr lang="en-US" dirty="0"/>
              <a:t>The surveyor must first attempt to gather wage data from within the AIE.</a:t>
            </a:r>
          </a:p>
          <a:p>
            <a:r>
              <a:rPr lang="en-US" dirty="0"/>
              <a:t>The geographic area surveyed may be expanded beyond the AIE if the survey of the AIE includes wage data from:</a:t>
            </a:r>
          </a:p>
          <a:p>
            <a:pPr lvl="1"/>
            <a:r>
              <a:rPr lang="en-US" dirty="0"/>
              <a:t>Fewer than 30 workers wages; or</a:t>
            </a:r>
          </a:p>
          <a:p>
            <a:pPr lvl="1"/>
            <a:r>
              <a:rPr lang="en-US" dirty="0"/>
              <a:t>Fewer than 3 employers.</a:t>
            </a:r>
          </a:p>
          <a:p>
            <a:r>
              <a:rPr lang="en-US" dirty="0"/>
              <a:t>If expansion is permitted, the survey area may expand </a:t>
            </a:r>
            <a:r>
              <a:rPr lang="en-US" b="1" u="sng" dirty="0"/>
              <a:t>only as necessary </a:t>
            </a:r>
            <a:r>
              <a:rPr lang="en-US" dirty="0"/>
              <a:t>to include wage data from: </a:t>
            </a:r>
          </a:p>
          <a:p>
            <a:pPr lvl="1"/>
            <a:r>
              <a:rPr lang="en-US" dirty="0"/>
              <a:t>At least 30 workers; and </a:t>
            </a:r>
          </a:p>
          <a:p>
            <a:pPr lvl="1"/>
            <a:r>
              <a:rPr lang="en-US" dirty="0"/>
              <a:t>At least 3 employers.</a:t>
            </a:r>
          </a:p>
          <a:p>
            <a:pPr lvl="1"/>
            <a:endParaRPr lang="en-US" dirty="0"/>
          </a:p>
        </p:txBody>
      </p:sp>
      <p:sp>
        <p:nvSpPr>
          <p:cNvPr id="4" name="Footer Placeholder 3">
            <a:extLst>
              <a:ext uri="{FF2B5EF4-FFF2-40B4-BE49-F238E27FC236}">
                <a16:creationId xmlns:a16="http://schemas.microsoft.com/office/drawing/2014/main" id="{38074794-A304-4653-B37E-ADFF8040917D}"/>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DD031193-6C26-4D55-BAA3-F7DA5E83EF9E}"/>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636DF6D8-7E47-419C-940A-F8592A1B7ED8}"/>
              </a:ext>
            </a:extLst>
          </p:cNvPr>
          <p:cNvSpPr>
            <a:spLocks noGrp="1"/>
          </p:cNvSpPr>
          <p:nvPr>
            <p:ph type="sldNum" sz="quarter" idx="12"/>
          </p:nvPr>
        </p:nvSpPr>
        <p:spPr/>
        <p:txBody>
          <a:bodyPr/>
          <a:lstStyle/>
          <a:p>
            <a:fld id="{E31375A4-56A4-47D6-9801-1991572033F7}" type="slidenum">
              <a:rPr lang="en-US" smtClean="0"/>
              <a:t>51</a:t>
            </a:fld>
            <a:endParaRPr lang="en-US" dirty="0"/>
          </a:p>
        </p:txBody>
      </p:sp>
    </p:spTree>
    <p:extLst>
      <p:ext uri="{BB962C8B-B14F-4D97-AF65-F5344CB8AC3E}">
        <p14:creationId xmlns:p14="http://schemas.microsoft.com/office/powerpoint/2010/main" val="2781386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51F0-B24A-47AC-8391-E51A4C7B9604}"/>
              </a:ext>
            </a:extLst>
          </p:cNvPr>
          <p:cNvSpPr>
            <a:spLocks noGrp="1"/>
          </p:cNvSpPr>
          <p:nvPr>
            <p:ph type="title"/>
          </p:nvPr>
        </p:nvSpPr>
        <p:spPr/>
        <p:txBody>
          <a:bodyPr>
            <a:normAutofit/>
          </a:bodyPr>
          <a:lstStyle/>
          <a:p>
            <a:r>
              <a:rPr lang="en-US" dirty="0"/>
              <a:t>Guidelines for Expansion of Survey Area</a:t>
            </a:r>
          </a:p>
        </p:txBody>
      </p:sp>
      <p:sp>
        <p:nvSpPr>
          <p:cNvPr id="3" name="Content Placeholder 2">
            <a:extLst>
              <a:ext uri="{FF2B5EF4-FFF2-40B4-BE49-F238E27FC236}">
                <a16:creationId xmlns:a16="http://schemas.microsoft.com/office/drawing/2014/main" id="{1CE360F7-9999-4EC0-8B62-B323B1026DED}"/>
              </a:ext>
            </a:extLst>
          </p:cNvPr>
          <p:cNvSpPr>
            <a:spLocks noGrp="1"/>
          </p:cNvSpPr>
          <p:nvPr>
            <p:ph idx="1"/>
          </p:nvPr>
        </p:nvSpPr>
        <p:spPr/>
        <p:txBody>
          <a:bodyPr/>
          <a:lstStyle/>
          <a:p>
            <a:r>
              <a:rPr lang="en-US" dirty="0"/>
              <a:t>Smallest area to meet standards.</a:t>
            </a:r>
          </a:p>
          <a:p>
            <a:r>
              <a:rPr lang="en-US" dirty="0"/>
              <a:t>Contiguous area (areas with economic and commuting ties have priority).</a:t>
            </a:r>
          </a:p>
          <a:p>
            <a:r>
              <a:rPr lang="en-US" dirty="0"/>
              <a:t>May cross state lines.</a:t>
            </a:r>
          </a:p>
          <a:p>
            <a:r>
              <a:rPr lang="en-US" dirty="0"/>
              <a:t>For work locations in one of the OMB CSAs, this is usually the most appropriate first expansion direction.</a:t>
            </a:r>
          </a:p>
        </p:txBody>
      </p:sp>
      <p:sp>
        <p:nvSpPr>
          <p:cNvPr id="4" name="Footer Placeholder 3">
            <a:extLst>
              <a:ext uri="{FF2B5EF4-FFF2-40B4-BE49-F238E27FC236}">
                <a16:creationId xmlns:a16="http://schemas.microsoft.com/office/drawing/2014/main" id="{AF4F32F6-6501-4B0A-8377-434A67CBC846}"/>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6F2C01E0-BDDE-4AD6-9F73-899D6D2BBE5D}"/>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3EBFEED1-486C-4B41-912B-BDF0A03E5859}"/>
              </a:ext>
            </a:extLst>
          </p:cNvPr>
          <p:cNvSpPr>
            <a:spLocks noGrp="1"/>
          </p:cNvSpPr>
          <p:nvPr>
            <p:ph type="sldNum" sz="quarter" idx="12"/>
          </p:nvPr>
        </p:nvSpPr>
        <p:spPr/>
        <p:txBody>
          <a:bodyPr/>
          <a:lstStyle/>
          <a:p>
            <a:fld id="{E31375A4-56A4-47D6-9801-1991572033F7}" type="slidenum">
              <a:rPr lang="en-US" smtClean="0"/>
              <a:t>52</a:t>
            </a:fld>
            <a:endParaRPr lang="en-US" dirty="0"/>
          </a:p>
        </p:txBody>
      </p:sp>
    </p:spTree>
    <p:extLst>
      <p:ext uri="{BB962C8B-B14F-4D97-AF65-F5344CB8AC3E}">
        <p14:creationId xmlns:p14="http://schemas.microsoft.com/office/powerpoint/2010/main" val="134354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104B-D390-41EA-A2CE-77C42E9DB357}"/>
              </a:ext>
            </a:extLst>
          </p:cNvPr>
          <p:cNvSpPr>
            <a:spLocks noGrp="1"/>
          </p:cNvSpPr>
          <p:nvPr>
            <p:ph type="title"/>
          </p:nvPr>
        </p:nvSpPr>
        <p:spPr/>
        <p:txBody>
          <a:bodyPr/>
          <a:lstStyle/>
          <a:p>
            <a:r>
              <a:rPr lang="en-US" dirty="0"/>
              <a:t>Examples:  Survey Area Expanded Beyond AIE</a:t>
            </a:r>
          </a:p>
        </p:txBody>
      </p:sp>
      <p:pic>
        <p:nvPicPr>
          <p:cNvPr id="39" name="Picture 38" descr="Picture of a crossed-out map of unacceptable expanded survey area with only AIE highlighted (representing 6 workers and 1 employer)">
            <a:extLst>
              <a:ext uri="{FF2B5EF4-FFF2-40B4-BE49-F238E27FC236}">
                <a16:creationId xmlns:a16="http://schemas.microsoft.com/office/drawing/2014/main" id="{6D6DF8C1-FF05-4F08-95CE-F63A35B59386}"/>
              </a:ext>
            </a:extLst>
          </p:cNvPr>
          <p:cNvPicPr>
            <a:picLocks noChangeAspect="1"/>
          </p:cNvPicPr>
          <p:nvPr/>
        </p:nvPicPr>
        <p:blipFill>
          <a:blip r:embed="rId2"/>
          <a:stretch>
            <a:fillRect/>
          </a:stretch>
        </p:blipFill>
        <p:spPr>
          <a:xfrm>
            <a:off x="1076601" y="1757028"/>
            <a:ext cx="2067560" cy="1975345"/>
          </a:xfrm>
          <a:prstGeom prst="rect">
            <a:avLst/>
          </a:prstGeom>
        </p:spPr>
      </p:pic>
      <p:sp>
        <p:nvSpPr>
          <p:cNvPr id="102" name="TextBox 101">
            <a:extLst>
              <a:ext uri="{FF2B5EF4-FFF2-40B4-BE49-F238E27FC236}">
                <a16:creationId xmlns:a16="http://schemas.microsoft.com/office/drawing/2014/main" id="{F41AE18F-6819-4B80-B18A-A33709DC30A6}"/>
              </a:ext>
            </a:extLst>
          </p:cNvPr>
          <p:cNvSpPr txBox="1"/>
          <p:nvPr/>
        </p:nvSpPr>
        <p:spPr>
          <a:xfrm>
            <a:off x="3417346" y="1757028"/>
            <a:ext cx="1329844" cy="923330"/>
          </a:xfrm>
          <a:prstGeom prst="rect">
            <a:avLst/>
          </a:prstGeom>
          <a:noFill/>
        </p:spPr>
        <p:txBody>
          <a:bodyPr wrap="square" rtlCol="0">
            <a:spAutoFit/>
          </a:bodyPr>
          <a:lstStyle/>
          <a:p>
            <a:pPr algn="ctr"/>
            <a:r>
              <a:rPr lang="en-US" dirty="0"/>
              <a:t>Area does not meet standards</a:t>
            </a:r>
          </a:p>
        </p:txBody>
      </p:sp>
      <p:pic>
        <p:nvPicPr>
          <p:cNvPr id="55" name="Picture 54" descr="Picture of a crossed-out map of unacceptable expanded survey area with AIE highlighted (representing 6 workers and 1 employer) and four additional contiguous expanded areas (representing 24 workers and 5 employers)">
            <a:extLst>
              <a:ext uri="{FF2B5EF4-FFF2-40B4-BE49-F238E27FC236}">
                <a16:creationId xmlns:a16="http://schemas.microsoft.com/office/drawing/2014/main" id="{1C34A36C-1F0D-460F-A7C7-2A1FE01288C7}"/>
              </a:ext>
            </a:extLst>
          </p:cNvPr>
          <p:cNvPicPr>
            <a:picLocks noChangeAspect="1"/>
          </p:cNvPicPr>
          <p:nvPr/>
        </p:nvPicPr>
        <p:blipFill>
          <a:blip r:embed="rId3"/>
          <a:stretch>
            <a:fillRect/>
          </a:stretch>
        </p:blipFill>
        <p:spPr>
          <a:xfrm>
            <a:off x="1076853" y="4066723"/>
            <a:ext cx="2067308" cy="1975104"/>
          </a:xfrm>
          <a:prstGeom prst="rect">
            <a:avLst/>
          </a:prstGeom>
        </p:spPr>
      </p:pic>
      <p:sp>
        <p:nvSpPr>
          <p:cNvPr id="103" name="TextBox 102">
            <a:extLst>
              <a:ext uri="{FF2B5EF4-FFF2-40B4-BE49-F238E27FC236}">
                <a16:creationId xmlns:a16="http://schemas.microsoft.com/office/drawing/2014/main" id="{57A612EA-870E-46B7-A7A7-1AC82E61DFDE}"/>
              </a:ext>
            </a:extLst>
          </p:cNvPr>
          <p:cNvSpPr txBox="1"/>
          <p:nvPr/>
        </p:nvSpPr>
        <p:spPr>
          <a:xfrm>
            <a:off x="3417346" y="3925460"/>
            <a:ext cx="1329844" cy="646331"/>
          </a:xfrm>
          <a:prstGeom prst="rect">
            <a:avLst/>
          </a:prstGeom>
          <a:noFill/>
        </p:spPr>
        <p:txBody>
          <a:bodyPr wrap="square" rtlCol="0">
            <a:spAutoFit/>
          </a:bodyPr>
          <a:lstStyle/>
          <a:p>
            <a:pPr algn="ctr"/>
            <a:r>
              <a:rPr lang="en-US" dirty="0"/>
              <a:t>Area is not smallest</a:t>
            </a:r>
          </a:p>
        </p:txBody>
      </p:sp>
      <p:pic>
        <p:nvPicPr>
          <p:cNvPr id="71" name="Picture 70" descr="Picture of a crossed-out map of unacceptable expanded survey area with AIE highlighted (representing 6 workers and 1 employer) and one additional non-contiguous expanded area (representing 22 workers and 6 employers)">
            <a:extLst>
              <a:ext uri="{FF2B5EF4-FFF2-40B4-BE49-F238E27FC236}">
                <a16:creationId xmlns:a16="http://schemas.microsoft.com/office/drawing/2014/main" id="{1ECD6522-BCBB-44F8-8C99-ED979A2D24C7}"/>
              </a:ext>
            </a:extLst>
          </p:cNvPr>
          <p:cNvPicPr>
            <a:picLocks noChangeAspect="1"/>
          </p:cNvPicPr>
          <p:nvPr/>
        </p:nvPicPr>
        <p:blipFill>
          <a:blip r:embed="rId4"/>
          <a:stretch>
            <a:fillRect/>
          </a:stretch>
        </p:blipFill>
        <p:spPr>
          <a:xfrm>
            <a:off x="6353784" y="1646238"/>
            <a:ext cx="2067308" cy="1975104"/>
          </a:xfrm>
          <a:prstGeom prst="rect">
            <a:avLst/>
          </a:prstGeom>
        </p:spPr>
      </p:pic>
      <p:sp>
        <p:nvSpPr>
          <p:cNvPr id="104" name="TextBox 103">
            <a:extLst>
              <a:ext uri="{FF2B5EF4-FFF2-40B4-BE49-F238E27FC236}">
                <a16:creationId xmlns:a16="http://schemas.microsoft.com/office/drawing/2014/main" id="{6B78BFD2-F085-4958-AD84-EA65B4446D4E}"/>
              </a:ext>
            </a:extLst>
          </p:cNvPr>
          <p:cNvSpPr txBox="1"/>
          <p:nvPr/>
        </p:nvSpPr>
        <p:spPr>
          <a:xfrm>
            <a:off x="9030437" y="1757028"/>
            <a:ext cx="1329844" cy="646331"/>
          </a:xfrm>
          <a:prstGeom prst="rect">
            <a:avLst/>
          </a:prstGeom>
          <a:noFill/>
        </p:spPr>
        <p:txBody>
          <a:bodyPr wrap="square" rtlCol="0">
            <a:spAutoFit/>
          </a:bodyPr>
          <a:lstStyle/>
          <a:p>
            <a:pPr algn="ctr"/>
            <a:r>
              <a:rPr lang="en-US" dirty="0"/>
              <a:t>Area not contiguous</a:t>
            </a:r>
          </a:p>
        </p:txBody>
      </p:sp>
      <p:pic>
        <p:nvPicPr>
          <p:cNvPr id="85" name="Picture 84" descr="Picture of a circled map showing an acceptable survey area with AIE highlighted (representing 6 workers and 1 employer) and three additional contiguous expanded areas (representing 26 workers and 4 employers)">
            <a:extLst>
              <a:ext uri="{FF2B5EF4-FFF2-40B4-BE49-F238E27FC236}">
                <a16:creationId xmlns:a16="http://schemas.microsoft.com/office/drawing/2014/main" id="{7A88ACBF-C6E8-47CD-996B-1F160353922B}"/>
              </a:ext>
            </a:extLst>
          </p:cNvPr>
          <p:cNvPicPr>
            <a:picLocks noChangeAspect="1"/>
          </p:cNvPicPr>
          <p:nvPr/>
        </p:nvPicPr>
        <p:blipFill>
          <a:blip r:embed="rId5"/>
          <a:stretch>
            <a:fillRect/>
          </a:stretch>
        </p:blipFill>
        <p:spPr>
          <a:xfrm>
            <a:off x="6350219" y="4066723"/>
            <a:ext cx="2067308" cy="1975104"/>
          </a:xfrm>
          <a:prstGeom prst="rect">
            <a:avLst/>
          </a:prstGeom>
        </p:spPr>
      </p:pic>
      <p:sp>
        <p:nvSpPr>
          <p:cNvPr id="105" name="TextBox 104">
            <a:extLst>
              <a:ext uri="{FF2B5EF4-FFF2-40B4-BE49-F238E27FC236}">
                <a16:creationId xmlns:a16="http://schemas.microsoft.com/office/drawing/2014/main" id="{2803EA62-AD03-4AD4-98B7-01BE05D49ED8}"/>
              </a:ext>
            </a:extLst>
          </p:cNvPr>
          <p:cNvSpPr txBox="1"/>
          <p:nvPr/>
        </p:nvSpPr>
        <p:spPr>
          <a:xfrm>
            <a:off x="8494118" y="3925460"/>
            <a:ext cx="2402482" cy="923330"/>
          </a:xfrm>
          <a:prstGeom prst="rect">
            <a:avLst/>
          </a:prstGeom>
          <a:noFill/>
        </p:spPr>
        <p:txBody>
          <a:bodyPr wrap="square" rtlCol="0">
            <a:spAutoFit/>
          </a:bodyPr>
          <a:lstStyle/>
          <a:p>
            <a:pPr algn="ctr"/>
            <a:r>
              <a:rPr lang="en-US" dirty="0"/>
              <a:t>Area meets standard (contiguous &amp; smallest)</a:t>
            </a:r>
          </a:p>
        </p:txBody>
      </p:sp>
      <p:pic>
        <p:nvPicPr>
          <p:cNvPr id="100" name="Picture 99" descr="Key for maps on the screen showing highlighted colors for area of intended employment, areas used in expansion of the survey area and symbols for employers and workers">
            <a:extLst>
              <a:ext uri="{FF2B5EF4-FFF2-40B4-BE49-F238E27FC236}">
                <a16:creationId xmlns:a16="http://schemas.microsoft.com/office/drawing/2014/main" id="{5E4D323A-4ADF-4A78-9AF0-5E689677D889}"/>
              </a:ext>
            </a:extLst>
          </p:cNvPr>
          <p:cNvPicPr>
            <a:picLocks noChangeAspect="1"/>
          </p:cNvPicPr>
          <p:nvPr/>
        </p:nvPicPr>
        <p:blipFill>
          <a:blip r:embed="rId6"/>
          <a:stretch>
            <a:fillRect/>
          </a:stretch>
        </p:blipFill>
        <p:spPr>
          <a:xfrm>
            <a:off x="8800999" y="5231750"/>
            <a:ext cx="2298391" cy="847417"/>
          </a:xfrm>
          <a:prstGeom prst="rect">
            <a:avLst/>
          </a:prstGeom>
        </p:spPr>
      </p:pic>
      <p:sp>
        <p:nvSpPr>
          <p:cNvPr id="4" name="Footer Placeholder 3">
            <a:extLst>
              <a:ext uri="{FF2B5EF4-FFF2-40B4-BE49-F238E27FC236}">
                <a16:creationId xmlns:a16="http://schemas.microsoft.com/office/drawing/2014/main" id="{B5BD990A-437A-44FD-AEAE-A1686B435D98}"/>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628D2412-C110-40AC-B5BC-E6B6ED4D54AB}"/>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9493CF57-3D2D-4765-87E8-E339A875A843}"/>
              </a:ext>
            </a:extLst>
          </p:cNvPr>
          <p:cNvSpPr>
            <a:spLocks noGrp="1"/>
          </p:cNvSpPr>
          <p:nvPr>
            <p:ph type="sldNum" sz="quarter" idx="12"/>
          </p:nvPr>
        </p:nvSpPr>
        <p:spPr/>
        <p:txBody>
          <a:bodyPr/>
          <a:lstStyle/>
          <a:p>
            <a:fld id="{E31375A4-56A4-47D6-9801-1991572033F7}" type="slidenum">
              <a:rPr lang="en-US" smtClean="0"/>
              <a:t>53</a:t>
            </a:fld>
            <a:endParaRPr lang="en-US" dirty="0"/>
          </a:p>
        </p:txBody>
      </p:sp>
      <p:cxnSp>
        <p:nvCxnSpPr>
          <p:cNvPr id="107" name="Straight Arrow Connector 106">
            <a:extLst>
              <a:ext uri="{FF2B5EF4-FFF2-40B4-BE49-F238E27FC236}">
                <a16:creationId xmlns:a16="http://schemas.microsoft.com/office/drawing/2014/main" id="{598EB792-A9E3-4EB6-A1E3-3D673A89D1D5}"/>
              </a:ext>
              <a:ext uri="{C183D7F6-B498-43B3-948B-1728B52AA6E4}">
                <adec:decorative xmlns:adec="http://schemas.microsoft.com/office/drawing/2017/decorative" val="1"/>
              </a:ext>
            </a:extLst>
          </p:cNvPr>
          <p:cNvCxnSpPr>
            <a:stCxn id="102" idx="1"/>
          </p:cNvCxnSpPr>
          <p:nvPr/>
        </p:nvCxnSpPr>
        <p:spPr>
          <a:xfrm flipH="1">
            <a:off x="2199190" y="2218693"/>
            <a:ext cx="1218156" cy="121030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D2EEB6E-E4BD-45B0-8147-4C49310F9697}"/>
              </a:ext>
              <a:ext uri="{C183D7F6-B498-43B3-948B-1728B52AA6E4}">
                <adec:decorative xmlns:adec="http://schemas.microsoft.com/office/drawing/2017/decorative" val="1"/>
              </a:ext>
            </a:extLst>
          </p:cNvPr>
          <p:cNvCxnSpPr>
            <a:cxnSpLocks/>
            <a:stCxn id="103" idx="1"/>
          </p:cNvCxnSpPr>
          <p:nvPr/>
        </p:nvCxnSpPr>
        <p:spPr>
          <a:xfrm flipH="1">
            <a:off x="1733909" y="4248626"/>
            <a:ext cx="1683437" cy="237783"/>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54C0F7D-AE99-44FD-916F-FDA4EF2F5D9C}"/>
              </a:ext>
              <a:ext uri="{C183D7F6-B498-43B3-948B-1728B52AA6E4}">
                <adec:decorative xmlns:adec="http://schemas.microsoft.com/office/drawing/2017/decorative" val="1"/>
              </a:ext>
            </a:extLst>
          </p:cNvPr>
          <p:cNvCxnSpPr>
            <a:cxnSpLocks/>
            <a:stCxn id="103" idx="1"/>
          </p:cNvCxnSpPr>
          <p:nvPr/>
        </p:nvCxnSpPr>
        <p:spPr>
          <a:xfrm flipH="1">
            <a:off x="1536042" y="4248626"/>
            <a:ext cx="1881304" cy="509868"/>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727F3E0-B4C1-4852-B8F5-F996F0EE2351}"/>
              </a:ext>
              <a:ext uri="{C183D7F6-B498-43B3-948B-1728B52AA6E4}">
                <adec:decorative xmlns:adec="http://schemas.microsoft.com/office/drawing/2017/decorative" val="1"/>
              </a:ext>
            </a:extLst>
          </p:cNvPr>
          <p:cNvCxnSpPr>
            <a:cxnSpLocks/>
          </p:cNvCxnSpPr>
          <p:nvPr/>
        </p:nvCxnSpPr>
        <p:spPr>
          <a:xfrm flipH="1">
            <a:off x="1733909" y="4248626"/>
            <a:ext cx="1683437" cy="597454"/>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6D8DF6E-55A7-4224-A559-80ADDD69AC3B}"/>
              </a:ext>
              <a:ext uri="{C183D7F6-B498-43B3-948B-1728B52AA6E4}">
                <adec:decorative xmlns:adec="http://schemas.microsoft.com/office/drawing/2017/decorative" val="1"/>
              </a:ext>
            </a:extLst>
          </p:cNvPr>
          <p:cNvCxnSpPr>
            <a:cxnSpLocks/>
          </p:cNvCxnSpPr>
          <p:nvPr/>
        </p:nvCxnSpPr>
        <p:spPr>
          <a:xfrm flipH="1">
            <a:off x="2241805" y="4248626"/>
            <a:ext cx="1175541" cy="87147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F4D0A26-5A45-4284-9557-BC0291357EE7}"/>
              </a:ext>
              <a:ext uri="{C183D7F6-B498-43B3-948B-1728B52AA6E4}">
                <adec:decorative xmlns:adec="http://schemas.microsoft.com/office/drawing/2017/decorative" val="1"/>
              </a:ext>
            </a:extLst>
          </p:cNvPr>
          <p:cNvCxnSpPr>
            <a:cxnSpLocks/>
          </p:cNvCxnSpPr>
          <p:nvPr/>
        </p:nvCxnSpPr>
        <p:spPr>
          <a:xfrm flipH="1">
            <a:off x="2241805" y="4248626"/>
            <a:ext cx="1175541" cy="140683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40CB9B2F-006E-4508-99FC-A3310886F394}"/>
              </a:ext>
              <a:ext uri="{C183D7F6-B498-43B3-948B-1728B52AA6E4}">
                <adec:decorative xmlns:adec="http://schemas.microsoft.com/office/drawing/2017/decorative" val="1"/>
              </a:ext>
            </a:extLst>
          </p:cNvPr>
          <p:cNvCxnSpPr>
            <a:cxnSpLocks/>
            <a:stCxn id="104" idx="1"/>
          </p:cNvCxnSpPr>
          <p:nvPr/>
        </p:nvCxnSpPr>
        <p:spPr>
          <a:xfrm flipH="1" flipV="1">
            <a:off x="7477246" y="1981115"/>
            <a:ext cx="1553191" cy="99079"/>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4F2A8C98-7A28-4A44-BF5E-004D7F0940B4}"/>
              </a:ext>
              <a:ext uri="{C183D7F6-B498-43B3-948B-1728B52AA6E4}">
                <adec:decorative xmlns:adec="http://schemas.microsoft.com/office/drawing/2017/decorative" val="1"/>
              </a:ext>
            </a:extLst>
          </p:cNvPr>
          <p:cNvCxnSpPr>
            <a:cxnSpLocks/>
            <a:stCxn id="104" idx="1"/>
          </p:cNvCxnSpPr>
          <p:nvPr/>
        </p:nvCxnSpPr>
        <p:spPr>
          <a:xfrm flipH="1">
            <a:off x="7477246" y="2080194"/>
            <a:ext cx="1553191" cy="124572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B2960BC-65CF-4C4E-BD62-4BB6509951CD}"/>
              </a:ext>
              <a:ext uri="{C183D7F6-B498-43B3-948B-1728B52AA6E4}">
                <adec:decorative xmlns:adec="http://schemas.microsoft.com/office/drawing/2017/decorative" val="1"/>
              </a:ext>
            </a:extLst>
          </p:cNvPr>
          <p:cNvCxnSpPr>
            <a:cxnSpLocks/>
            <a:stCxn id="105" idx="1"/>
          </p:cNvCxnSpPr>
          <p:nvPr/>
        </p:nvCxnSpPr>
        <p:spPr>
          <a:xfrm flipH="1">
            <a:off x="7953248" y="4387125"/>
            <a:ext cx="540870" cy="82463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AC12366-358E-407E-9F8C-4DD74E018114}"/>
              </a:ext>
              <a:ext uri="{C183D7F6-B498-43B3-948B-1728B52AA6E4}">
                <adec:decorative xmlns:adec="http://schemas.microsoft.com/office/drawing/2017/decorative" val="1"/>
              </a:ext>
            </a:extLst>
          </p:cNvPr>
          <p:cNvCxnSpPr>
            <a:cxnSpLocks/>
            <a:stCxn id="105" idx="1"/>
          </p:cNvCxnSpPr>
          <p:nvPr/>
        </p:nvCxnSpPr>
        <p:spPr>
          <a:xfrm flipH="1">
            <a:off x="7477246" y="4387125"/>
            <a:ext cx="1016872" cy="756318"/>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960FA14-9E5C-40B0-B736-6153F8CA9369}"/>
              </a:ext>
              <a:ext uri="{C183D7F6-B498-43B3-948B-1728B52AA6E4}">
                <adec:decorative xmlns:adec="http://schemas.microsoft.com/office/drawing/2017/decorative" val="1"/>
              </a:ext>
            </a:extLst>
          </p:cNvPr>
          <p:cNvCxnSpPr>
            <a:cxnSpLocks/>
            <a:stCxn id="105" idx="1"/>
          </p:cNvCxnSpPr>
          <p:nvPr/>
        </p:nvCxnSpPr>
        <p:spPr>
          <a:xfrm flipH="1">
            <a:off x="7477246" y="4387125"/>
            <a:ext cx="1016872" cy="127858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372D287C-FB9A-46B6-8857-1151F8822732}"/>
              </a:ext>
              <a:ext uri="{C183D7F6-B498-43B3-948B-1728B52AA6E4}">
                <adec:decorative xmlns:adec="http://schemas.microsoft.com/office/drawing/2017/decorative" val="1"/>
              </a:ext>
            </a:extLst>
          </p:cNvPr>
          <p:cNvCxnSpPr>
            <a:cxnSpLocks/>
            <a:stCxn id="105" idx="1"/>
          </p:cNvCxnSpPr>
          <p:nvPr/>
        </p:nvCxnSpPr>
        <p:spPr>
          <a:xfrm flipH="1">
            <a:off x="6991109" y="4387125"/>
            <a:ext cx="1503009" cy="1218013"/>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48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AF0A-39AB-41C6-AE33-8AF5FC4FDBBE}"/>
              </a:ext>
            </a:extLst>
          </p:cNvPr>
          <p:cNvSpPr>
            <a:spLocks noGrp="1"/>
          </p:cNvSpPr>
          <p:nvPr>
            <p:ph type="title"/>
          </p:nvPr>
        </p:nvSpPr>
        <p:spPr/>
        <p:txBody>
          <a:bodyPr/>
          <a:lstStyle/>
          <a:p>
            <a:r>
              <a:rPr lang="en-US" dirty="0"/>
              <a:t>CSA Example: Maryland µSA</a:t>
            </a:r>
          </a:p>
        </p:txBody>
      </p:sp>
      <p:pic>
        <p:nvPicPr>
          <p:cNvPr id="7" name="Picture 2" descr="Screenshot of combined statistical areas, showing the Washington-Baltimore-Arlington, DC-MD-VA-WV-PA CSA (which includes the Easton, MD Micropolitan Statistical Area)">
            <a:extLst>
              <a:ext uri="{FF2B5EF4-FFF2-40B4-BE49-F238E27FC236}">
                <a16:creationId xmlns:a16="http://schemas.microsoft.com/office/drawing/2014/main" id="{EC5C9F5B-14F4-4CBA-AF02-311F9272D4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53" t="17242" r="33874" b="40753"/>
          <a:stretch/>
        </p:blipFill>
        <p:spPr bwMode="auto">
          <a:xfrm>
            <a:off x="2731945" y="1751415"/>
            <a:ext cx="6728109" cy="4276167"/>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a:extLst>
              <a:ext uri="{FF2B5EF4-FFF2-40B4-BE49-F238E27FC236}">
                <a16:creationId xmlns:a16="http://schemas.microsoft.com/office/drawing/2014/main" id="{37060395-8237-4174-A8F7-CC2A1248944D}"/>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3C7E8724-2F03-4F50-9815-9C168E72EB28}"/>
              </a:ext>
            </a:extLst>
          </p:cNvPr>
          <p:cNvSpPr>
            <a:spLocks noGrp="1"/>
          </p:cNvSpPr>
          <p:nvPr>
            <p:ph type="dt" sz="half" idx="10"/>
          </p:nvPr>
        </p:nvSpPr>
        <p:spPr/>
        <p:txBody>
          <a:bodyPr/>
          <a:lstStyle/>
          <a:p>
            <a:fld id="{ABFC42FE-CDFC-416E-A71B-AE2AEF31CAE0}" type="datetime1">
              <a:rPr lang="en-US" smtClean="0"/>
              <a:t>4/19/2022</a:t>
            </a:fld>
            <a:endParaRPr lang="en-US" dirty="0"/>
          </a:p>
        </p:txBody>
      </p:sp>
      <p:sp>
        <p:nvSpPr>
          <p:cNvPr id="6" name="Slide Number Placeholder 5">
            <a:extLst>
              <a:ext uri="{FF2B5EF4-FFF2-40B4-BE49-F238E27FC236}">
                <a16:creationId xmlns:a16="http://schemas.microsoft.com/office/drawing/2014/main" id="{47FAC5AC-806E-43DF-97D6-C2899DB079B3}"/>
              </a:ext>
            </a:extLst>
          </p:cNvPr>
          <p:cNvSpPr>
            <a:spLocks noGrp="1"/>
          </p:cNvSpPr>
          <p:nvPr>
            <p:ph type="sldNum" sz="quarter" idx="12"/>
          </p:nvPr>
        </p:nvSpPr>
        <p:spPr/>
        <p:txBody>
          <a:bodyPr/>
          <a:lstStyle/>
          <a:p>
            <a:fld id="{E31375A4-56A4-47D6-9801-1991572033F7}" type="slidenum">
              <a:rPr lang="en-US" smtClean="0"/>
              <a:t>54</a:t>
            </a:fld>
            <a:endParaRPr lang="en-US" dirty="0"/>
          </a:p>
        </p:txBody>
      </p:sp>
      <p:sp>
        <p:nvSpPr>
          <p:cNvPr id="8" name="Rectangle: Rounded Corners 7">
            <a:extLst>
              <a:ext uri="{FF2B5EF4-FFF2-40B4-BE49-F238E27FC236}">
                <a16:creationId xmlns:a16="http://schemas.microsoft.com/office/drawing/2014/main" id="{4FDA466B-5233-4CCF-8234-681340E58A51}"/>
              </a:ext>
              <a:ext uri="{C183D7F6-B498-43B3-948B-1728B52AA6E4}">
                <adec:decorative xmlns:adec="http://schemas.microsoft.com/office/drawing/2017/decorative" val="1"/>
              </a:ext>
            </a:extLst>
          </p:cNvPr>
          <p:cNvSpPr/>
          <p:nvPr/>
        </p:nvSpPr>
        <p:spPr>
          <a:xfrm>
            <a:off x="3674798" y="4467828"/>
            <a:ext cx="3050094" cy="208344"/>
          </a:xfrm>
          <a:prstGeom prst="roundRect">
            <a:avLst/>
          </a:prstGeom>
          <a:solidFill>
            <a:schemeClr val="accent6">
              <a:alpha val="2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562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5896" t="125" r="13102" b="5"/>
          <a:stretch/>
        </p:blipFill>
        <p:spPr>
          <a:xfrm>
            <a:off x="4412" y="-8626"/>
            <a:ext cx="7315200" cy="6858000"/>
          </a:xfrm>
        </p:spPr>
      </p:pic>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63896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783A-01EF-489E-96F4-30113351EDC6}"/>
              </a:ext>
            </a:extLst>
          </p:cNvPr>
          <p:cNvSpPr>
            <a:spLocks noGrp="1"/>
          </p:cNvSpPr>
          <p:nvPr>
            <p:ph type="title"/>
          </p:nvPr>
        </p:nvSpPr>
        <p:spPr>
          <a:xfrm>
            <a:off x="916259" y="909344"/>
            <a:ext cx="9601200" cy="933171"/>
          </a:xfrm>
        </p:spPr>
        <p:txBody>
          <a:bodyPr>
            <a:normAutofit/>
          </a:bodyPr>
          <a:lstStyle/>
          <a:p>
            <a:r>
              <a:rPr lang="en-US" sz="2800" dirty="0"/>
              <a:t>General Filing Tips </a:t>
            </a:r>
            <a:br>
              <a:rPr lang="en-US" sz="2800" dirty="0"/>
            </a:br>
            <a:r>
              <a:rPr lang="en-US" sz="1600" i="1" dirty="0"/>
              <a:t>Validity Period</a:t>
            </a:r>
          </a:p>
        </p:txBody>
      </p:sp>
      <p:sp>
        <p:nvSpPr>
          <p:cNvPr id="3" name="Content Placeholder 2">
            <a:extLst>
              <a:ext uri="{FF2B5EF4-FFF2-40B4-BE49-F238E27FC236}">
                <a16:creationId xmlns:a16="http://schemas.microsoft.com/office/drawing/2014/main" id="{48C7E0EB-391D-489F-95E9-979400641250}"/>
              </a:ext>
            </a:extLst>
          </p:cNvPr>
          <p:cNvSpPr>
            <a:spLocks noGrp="1"/>
          </p:cNvSpPr>
          <p:nvPr>
            <p:ph idx="1"/>
          </p:nvPr>
        </p:nvSpPr>
        <p:spPr>
          <a:xfrm>
            <a:off x="819508" y="2064951"/>
            <a:ext cx="9601200" cy="4200919"/>
          </a:xfrm>
        </p:spPr>
        <p:txBody>
          <a:bodyPr>
            <a:normAutofit/>
          </a:bodyPr>
          <a:lstStyle/>
          <a:p>
            <a:r>
              <a:rPr lang="en-US" sz="2400" dirty="0">
                <a:cs typeface="Calibri" panose="020F0502020204030204" pitchFamily="34" charset="0"/>
              </a:rPr>
              <a:t>No more than 365 days</a:t>
            </a:r>
          </a:p>
          <a:p>
            <a:r>
              <a:rPr lang="en-US" sz="2400" dirty="0">
                <a:cs typeface="Calibri" panose="020F0502020204030204" pitchFamily="34" charset="0"/>
              </a:rPr>
              <a:t>No less than 90 days</a:t>
            </a:r>
          </a:p>
          <a:p>
            <a:r>
              <a:rPr lang="en-US" sz="2400" dirty="0">
                <a:cs typeface="Calibri" panose="020F0502020204030204" pitchFamily="34" charset="0"/>
              </a:rPr>
              <a:t>July 1</a:t>
            </a:r>
            <a:r>
              <a:rPr lang="en-US" sz="2400" baseline="30000" dirty="0">
                <a:cs typeface="Calibri" panose="020F0502020204030204" pitchFamily="34" charset="0"/>
              </a:rPr>
              <a:t>st</a:t>
            </a:r>
            <a:r>
              <a:rPr lang="en-US" sz="2400" dirty="0">
                <a:cs typeface="Calibri" panose="020F0502020204030204" pitchFamily="34" charset="0"/>
              </a:rPr>
              <a:t> thru April 1</a:t>
            </a:r>
            <a:r>
              <a:rPr lang="en-US" sz="2400" baseline="30000" dirty="0">
                <a:cs typeface="Calibri" panose="020F0502020204030204" pitchFamily="34" charset="0"/>
              </a:rPr>
              <a:t>st</a:t>
            </a:r>
            <a:r>
              <a:rPr lang="en-US" sz="2400" dirty="0">
                <a:cs typeface="Calibri" panose="020F0502020204030204" pitchFamily="34" charset="0"/>
              </a:rPr>
              <a:t> – End on June 30</a:t>
            </a:r>
            <a:r>
              <a:rPr lang="en-US" sz="2400" baseline="30000" dirty="0">
                <a:cs typeface="Calibri" panose="020F0502020204030204" pitchFamily="34" charset="0"/>
              </a:rPr>
              <a:t>th</a:t>
            </a:r>
            <a:endParaRPr lang="en-US" sz="2400" dirty="0">
              <a:cs typeface="Calibri" panose="020F0502020204030204" pitchFamily="34" charset="0"/>
            </a:endParaRPr>
          </a:p>
          <a:p>
            <a:r>
              <a:rPr lang="en-US" sz="2400" dirty="0">
                <a:cs typeface="Calibri" panose="020F0502020204030204" pitchFamily="34" charset="0"/>
              </a:rPr>
              <a:t>April 2</a:t>
            </a:r>
            <a:r>
              <a:rPr lang="en-US" sz="2400" baseline="30000" dirty="0">
                <a:cs typeface="Calibri" panose="020F0502020204030204" pitchFamily="34" charset="0"/>
              </a:rPr>
              <a:t>nd</a:t>
            </a:r>
            <a:r>
              <a:rPr lang="en-US" sz="2400" dirty="0">
                <a:cs typeface="Calibri" panose="020F0502020204030204" pitchFamily="34" charset="0"/>
              </a:rPr>
              <a:t> thru June 30</a:t>
            </a:r>
            <a:r>
              <a:rPr lang="en-US" sz="2400" baseline="30000" dirty="0">
                <a:cs typeface="Calibri" panose="020F0502020204030204" pitchFamily="34" charset="0"/>
              </a:rPr>
              <a:t>th</a:t>
            </a:r>
            <a:r>
              <a:rPr lang="en-US" sz="2400" dirty="0">
                <a:cs typeface="Calibri" panose="020F0502020204030204" pitchFamily="34" charset="0"/>
              </a:rPr>
              <a:t> – End 90 days later</a:t>
            </a:r>
          </a:p>
          <a:p>
            <a:r>
              <a:rPr lang="en-US" sz="2400" dirty="0">
                <a:cs typeface="Calibri" panose="020F0502020204030204" pitchFamily="34" charset="0"/>
              </a:rPr>
              <a:t>The first day of the validity period is the day the PW determination is issued. </a:t>
            </a:r>
          </a:p>
        </p:txBody>
      </p:sp>
      <p:sp>
        <p:nvSpPr>
          <p:cNvPr id="4" name="Footer Placeholder 3">
            <a:extLst>
              <a:ext uri="{FF2B5EF4-FFF2-40B4-BE49-F238E27FC236}">
                <a16:creationId xmlns:a16="http://schemas.microsoft.com/office/drawing/2014/main" id="{6B6DE76F-D4DA-499C-95DE-0F5D9AD7C9E9}"/>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F112A103-211E-4718-B501-A682A2AAC536}"/>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B84D9EE7-77E5-4DE7-96D6-5B2FA9A54D21}"/>
              </a:ext>
            </a:extLst>
          </p:cNvPr>
          <p:cNvSpPr>
            <a:spLocks noGrp="1"/>
          </p:cNvSpPr>
          <p:nvPr>
            <p:ph type="sldNum" sz="quarter" idx="12"/>
          </p:nvPr>
        </p:nvSpPr>
        <p:spPr/>
        <p:txBody>
          <a:bodyPr/>
          <a:lstStyle/>
          <a:p>
            <a:fld id="{E31375A4-56A4-47D6-9801-1991572033F7}" type="slidenum">
              <a:rPr lang="en-US" smtClean="0"/>
              <a:t>6</a:t>
            </a:fld>
            <a:endParaRPr lang="en-US" dirty="0"/>
          </a:p>
        </p:txBody>
      </p:sp>
    </p:spTree>
    <p:extLst>
      <p:ext uri="{BB962C8B-B14F-4D97-AF65-F5344CB8AC3E}">
        <p14:creationId xmlns:p14="http://schemas.microsoft.com/office/powerpoint/2010/main" val="306514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783A-01EF-489E-96F4-30113351EDC6}"/>
              </a:ext>
            </a:extLst>
          </p:cNvPr>
          <p:cNvSpPr>
            <a:spLocks noGrp="1"/>
          </p:cNvSpPr>
          <p:nvPr>
            <p:ph type="title"/>
          </p:nvPr>
        </p:nvSpPr>
        <p:spPr>
          <a:xfrm>
            <a:off x="819508" y="944864"/>
            <a:ext cx="9601200" cy="736895"/>
          </a:xfrm>
        </p:spPr>
        <p:txBody>
          <a:bodyPr>
            <a:normAutofit/>
          </a:bodyPr>
          <a:lstStyle/>
          <a:p>
            <a:r>
              <a:rPr lang="en-US" sz="2800" dirty="0"/>
              <a:t>General Filing Tips </a:t>
            </a:r>
            <a:br>
              <a:rPr lang="en-US" sz="2800" dirty="0"/>
            </a:br>
            <a:r>
              <a:rPr lang="en-US" sz="1600" i="1" dirty="0"/>
              <a:t>Validity Period Examples</a:t>
            </a:r>
          </a:p>
        </p:txBody>
      </p:sp>
      <p:sp>
        <p:nvSpPr>
          <p:cNvPr id="4" name="Footer Placeholder 3">
            <a:extLst>
              <a:ext uri="{FF2B5EF4-FFF2-40B4-BE49-F238E27FC236}">
                <a16:creationId xmlns:a16="http://schemas.microsoft.com/office/drawing/2014/main" id="{6B6DE76F-D4DA-499C-95DE-0F5D9AD7C9E9}"/>
              </a:ext>
            </a:extLst>
          </p:cNvPr>
          <p:cNvSpPr>
            <a:spLocks noGrp="1"/>
          </p:cNvSpPr>
          <p:nvPr>
            <p:ph type="ftr" sz="quarter" idx="11"/>
          </p:nvPr>
        </p:nvSpPr>
        <p:spPr/>
        <p:txBody>
          <a:bodyPr/>
          <a:lstStyle/>
          <a:p>
            <a:r>
              <a:rPr lang="en-US" dirty="0"/>
              <a:t>For Government Training Use Only</a:t>
            </a:r>
          </a:p>
        </p:txBody>
      </p:sp>
      <p:sp>
        <p:nvSpPr>
          <p:cNvPr id="5" name="Date Placeholder 4">
            <a:extLst>
              <a:ext uri="{FF2B5EF4-FFF2-40B4-BE49-F238E27FC236}">
                <a16:creationId xmlns:a16="http://schemas.microsoft.com/office/drawing/2014/main" id="{F112A103-211E-4718-B501-A682A2AAC536}"/>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B84D9EE7-77E5-4DE7-96D6-5B2FA9A54D21}"/>
              </a:ext>
            </a:extLst>
          </p:cNvPr>
          <p:cNvSpPr>
            <a:spLocks noGrp="1"/>
          </p:cNvSpPr>
          <p:nvPr>
            <p:ph type="sldNum" sz="quarter" idx="12"/>
          </p:nvPr>
        </p:nvSpPr>
        <p:spPr/>
        <p:txBody>
          <a:bodyPr/>
          <a:lstStyle/>
          <a:p>
            <a:fld id="{E31375A4-56A4-47D6-9801-1991572033F7}" type="slidenum">
              <a:rPr lang="en-US" smtClean="0"/>
              <a:t>7</a:t>
            </a:fld>
            <a:endParaRPr lang="en-US" dirty="0"/>
          </a:p>
        </p:txBody>
      </p:sp>
      <p:cxnSp>
        <p:nvCxnSpPr>
          <p:cNvPr id="8" name="Straight Connector 7">
            <a:extLst>
              <a:ext uri="{FF2B5EF4-FFF2-40B4-BE49-F238E27FC236}">
                <a16:creationId xmlns:a16="http://schemas.microsoft.com/office/drawing/2014/main" id="{88BAD449-51C3-4767-9882-0BA96F294AFA}"/>
              </a:ext>
            </a:extLst>
          </p:cNvPr>
          <p:cNvCxnSpPr>
            <a:cxnSpLocks/>
          </p:cNvCxnSpPr>
          <p:nvPr/>
        </p:nvCxnSpPr>
        <p:spPr>
          <a:xfrm>
            <a:off x="819508" y="2519334"/>
            <a:ext cx="10163020"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242D97-C984-4EC5-AA89-F78097404F8C}"/>
              </a:ext>
            </a:extLst>
          </p:cNvPr>
          <p:cNvSpPr txBox="1"/>
          <p:nvPr/>
        </p:nvSpPr>
        <p:spPr>
          <a:xfrm>
            <a:off x="819508" y="1782129"/>
            <a:ext cx="1548822" cy="369332"/>
          </a:xfrm>
          <a:prstGeom prst="rect">
            <a:avLst/>
          </a:prstGeom>
          <a:noFill/>
        </p:spPr>
        <p:txBody>
          <a:bodyPr wrap="none" rtlCol="0">
            <a:spAutoFit/>
          </a:bodyPr>
          <a:lstStyle/>
          <a:p>
            <a:r>
              <a:rPr lang="en-US" dirty="0"/>
              <a:t>July 1</a:t>
            </a:r>
            <a:r>
              <a:rPr lang="en-US" baseline="30000" dirty="0"/>
              <a:t>st</a:t>
            </a:r>
            <a:r>
              <a:rPr lang="en-US" dirty="0"/>
              <a:t>, 2021</a:t>
            </a:r>
          </a:p>
        </p:txBody>
      </p:sp>
      <p:cxnSp>
        <p:nvCxnSpPr>
          <p:cNvPr id="12" name="Straight Connector 11">
            <a:extLst>
              <a:ext uri="{FF2B5EF4-FFF2-40B4-BE49-F238E27FC236}">
                <a16:creationId xmlns:a16="http://schemas.microsoft.com/office/drawing/2014/main" id="{371F3BF0-CCA3-4BCB-BC82-388A745E8623}"/>
              </a:ext>
            </a:extLst>
          </p:cNvPr>
          <p:cNvCxnSpPr>
            <a:cxnSpLocks/>
          </p:cNvCxnSpPr>
          <p:nvPr/>
        </p:nvCxnSpPr>
        <p:spPr>
          <a:xfrm>
            <a:off x="8502732" y="2241970"/>
            <a:ext cx="0" cy="140071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6FB84B-A584-4EB5-9C7A-7420CAFDE8BC}"/>
              </a:ext>
            </a:extLst>
          </p:cNvPr>
          <p:cNvSpPr txBox="1"/>
          <p:nvPr/>
        </p:nvSpPr>
        <p:spPr>
          <a:xfrm>
            <a:off x="8482779" y="2134564"/>
            <a:ext cx="1548822" cy="369332"/>
          </a:xfrm>
          <a:prstGeom prst="rect">
            <a:avLst/>
          </a:prstGeom>
          <a:noFill/>
        </p:spPr>
        <p:txBody>
          <a:bodyPr wrap="none" rtlCol="0">
            <a:spAutoFit/>
          </a:bodyPr>
          <a:lstStyle/>
          <a:p>
            <a:r>
              <a:rPr lang="en-US" dirty="0"/>
              <a:t>July 1</a:t>
            </a:r>
            <a:r>
              <a:rPr lang="en-US" baseline="30000" dirty="0"/>
              <a:t>st</a:t>
            </a:r>
            <a:r>
              <a:rPr lang="en-US" dirty="0"/>
              <a:t>, 2022</a:t>
            </a:r>
          </a:p>
        </p:txBody>
      </p:sp>
      <p:sp>
        <p:nvSpPr>
          <p:cNvPr id="14" name="TextBox 13">
            <a:extLst>
              <a:ext uri="{FF2B5EF4-FFF2-40B4-BE49-F238E27FC236}">
                <a16:creationId xmlns:a16="http://schemas.microsoft.com/office/drawing/2014/main" id="{B1609384-3625-4E82-B8C9-AB45CE71F14D}"/>
              </a:ext>
            </a:extLst>
          </p:cNvPr>
          <p:cNvSpPr txBox="1"/>
          <p:nvPr/>
        </p:nvSpPr>
        <p:spPr>
          <a:xfrm>
            <a:off x="6863323" y="2173211"/>
            <a:ext cx="1774845" cy="369332"/>
          </a:xfrm>
          <a:prstGeom prst="rect">
            <a:avLst/>
          </a:prstGeom>
          <a:noFill/>
        </p:spPr>
        <p:txBody>
          <a:bodyPr wrap="none" rtlCol="0">
            <a:spAutoFit/>
          </a:bodyPr>
          <a:lstStyle/>
          <a:p>
            <a:r>
              <a:rPr lang="en-US" dirty="0"/>
              <a:t>June 30</a:t>
            </a:r>
            <a:r>
              <a:rPr lang="en-US" baseline="30000" dirty="0"/>
              <a:t>th</a:t>
            </a:r>
            <a:r>
              <a:rPr lang="en-US" dirty="0"/>
              <a:t>, 2022</a:t>
            </a:r>
          </a:p>
        </p:txBody>
      </p:sp>
      <p:cxnSp>
        <p:nvCxnSpPr>
          <p:cNvPr id="15" name="Straight Connector 14">
            <a:extLst>
              <a:ext uri="{FF2B5EF4-FFF2-40B4-BE49-F238E27FC236}">
                <a16:creationId xmlns:a16="http://schemas.microsoft.com/office/drawing/2014/main" id="{7D80DE02-209B-45CB-A236-E12FF23AA032}"/>
              </a:ext>
            </a:extLst>
          </p:cNvPr>
          <p:cNvCxnSpPr>
            <a:cxnSpLocks/>
          </p:cNvCxnSpPr>
          <p:nvPr/>
        </p:nvCxnSpPr>
        <p:spPr>
          <a:xfrm>
            <a:off x="6018816" y="2216241"/>
            <a:ext cx="0" cy="142644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1B9AA6-0E77-4BED-B046-E682FF84EC32}"/>
              </a:ext>
            </a:extLst>
          </p:cNvPr>
          <p:cNvSpPr txBox="1"/>
          <p:nvPr/>
        </p:nvSpPr>
        <p:spPr>
          <a:xfrm>
            <a:off x="4959959" y="1806575"/>
            <a:ext cx="1713931" cy="369332"/>
          </a:xfrm>
          <a:prstGeom prst="rect">
            <a:avLst/>
          </a:prstGeom>
          <a:noFill/>
        </p:spPr>
        <p:txBody>
          <a:bodyPr wrap="none" rtlCol="0">
            <a:spAutoFit/>
          </a:bodyPr>
          <a:lstStyle/>
          <a:p>
            <a:r>
              <a:rPr lang="en-US" dirty="0"/>
              <a:t>April 2</a:t>
            </a:r>
            <a:r>
              <a:rPr lang="en-US" baseline="30000" dirty="0"/>
              <a:t>nd</a:t>
            </a:r>
            <a:r>
              <a:rPr lang="en-US" dirty="0"/>
              <a:t>, 2022</a:t>
            </a:r>
          </a:p>
        </p:txBody>
      </p:sp>
      <p:sp>
        <p:nvSpPr>
          <p:cNvPr id="17" name="Rectangle 16">
            <a:extLst>
              <a:ext uri="{FF2B5EF4-FFF2-40B4-BE49-F238E27FC236}">
                <a16:creationId xmlns:a16="http://schemas.microsoft.com/office/drawing/2014/main" id="{A0C496A5-D792-4551-BC5D-D71465071F51}"/>
              </a:ext>
            </a:extLst>
          </p:cNvPr>
          <p:cNvSpPr/>
          <p:nvPr/>
        </p:nvSpPr>
        <p:spPr>
          <a:xfrm>
            <a:off x="819508" y="2574282"/>
            <a:ext cx="7683224" cy="393291"/>
          </a:xfrm>
          <a:prstGeom prst="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07/01/2021                                   365 day                                 06/30/2022</a:t>
            </a:r>
          </a:p>
        </p:txBody>
      </p:sp>
      <p:sp>
        <p:nvSpPr>
          <p:cNvPr id="19" name="Rectangle 18">
            <a:extLst>
              <a:ext uri="{FF2B5EF4-FFF2-40B4-BE49-F238E27FC236}">
                <a16:creationId xmlns:a16="http://schemas.microsoft.com/office/drawing/2014/main" id="{C78A7CA3-7301-4E87-8645-993FF1B8AECD}"/>
              </a:ext>
            </a:extLst>
          </p:cNvPr>
          <p:cNvSpPr/>
          <p:nvPr/>
        </p:nvSpPr>
        <p:spPr>
          <a:xfrm>
            <a:off x="1292542" y="3044867"/>
            <a:ext cx="7210189" cy="384133"/>
          </a:xfrm>
          <a:prstGeom prst="rect">
            <a:avLst/>
          </a:prstGeom>
          <a:pattFill prst="dashUpDiag">
            <a:fgClr>
              <a:schemeClr val="accent1">
                <a:lumMod val="60000"/>
                <a:lumOff val="40000"/>
              </a:schemeClr>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08/15/2021                              319 days                             06/30/2022</a:t>
            </a:r>
          </a:p>
        </p:txBody>
      </p:sp>
      <p:sp>
        <p:nvSpPr>
          <p:cNvPr id="21" name="Rectangle 20">
            <a:extLst>
              <a:ext uri="{FF2B5EF4-FFF2-40B4-BE49-F238E27FC236}">
                <a16:creationId xmlns:a16="http://schemas.microsoft.com/office/drawing/2014/main" id="{7D71B389-B281-4A1F-A5E1-10AC5770E9E8}"/>
              </a:ext>
            </a:extLst>
          </p:cNvPr>
          <p:cNvSpPr/>
          <p:nvPr/>
        </p:nvSpPr>
        <p:spPr>
          <a:xfrm>
            <a:off x="6038765" y="3557309"/>
            <a:ext cx="2463965" cy="757188"/>
          </a:xfrm>
          <a:prstGeom prst="rect">
            <a:avLst/>
          </a:prstGeom>
          <a:pattFill prst="lgCheck">
            <a:fgClr>
              <a:schemeClr val="accent4"/>
            </a:fgClr>
            <a:bgClr>
              <a:schemeClr val="accent1">
                <a:lumMod val="20000"/>
                <a:lumOff val="8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50000"/>
                  </a:schemeClr>
                </a:solidFill>
              </a:rPr>
              <a:t>04/02/2022</a:t>
            </a:r>
          </a:p>
          <a:p>
            <a:r>
              <a:rPr lang="en-US" dirty="0">
                <a:solidFill>
                  <a:schemeClr val="accent5">
                    <a:lumMod val="50000"/>
                  </a:schemeClr>
                </a:solidFill>
              </a:rPr>
              <a:t>          90 days</a:t>
            </a:r>
          </a:p>
          <a:p>
            <a:r>
              <a:rPr lang="en-US" dirty="0">
                <a:solidFill>
                  <a:schemeClr val="accent5">
                    <a:lumMod val="50000"/>
                  </a:schemeClr>
                </a:solidFill>
              </a:rPr>
              <a:t>                 07/01/2022</a:t>
            </a:r>
            <a:endParaRPr lang="en-US" sz="1200" dirty="0">
              <a:solidFill>
                <a:schemeClr val="accent5">
                  <a:lumMod val="50000"/>
                </a:schemeClr>
              </a:solidFill>
            </a:endParaRPr>
          </a:p>
        </p:txBody>
      </p:sp>
      <p:sp>
        <p:nvSpPr>
          <p:cNvPr id="22" name="Rectangle 21">
            <a:extLst>
              <a:ext uri="{FF2B5EF4-FFF2-40B4-BE49-F238E27FC236}">
                <a16:creationId xmlns:a16="http://schemas.microsoft.com/office/drawing/2014/main" id="{0B569C42-5950-47D9-837E-F5755D02250C}"/>
              </a:ext>
            </a:extLst>
          </p:cNvPr>
          <p:cNvSpPr/>
          <p:nvPr/>
        </p:nvSpPr>
        <p:spPr>
          <a:xfrm>
            <a:off x="7218214" y="4459465"/>
            <a:ext cx="2463964" cy="739586"/>
          </a:xfrm>
          <a:prstGeom prst="rect">
            <a:avLst/>
          </a:prstGeom>
          <a:pattFill prst="wdDnDiag">
            <a:fgClr>
              <a:schemeClr val="accent4"/>
            </a:fgClr>
            <a:bgClr>
              <a:schemeClr val="accent1">
                <a:lumMod val="20000"/>
                <a:lumOff val="8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50000"/>
                  </a:schemeClr>
                </a:solidFill>
              </a:rPr>
              <a:t>05/10/2022</a:t>
            </a:r>
          </a:p>
          <a:p>
            <a:r>
              <a:rPr lang="en-US" dirty="0">
                <a:solidFill>
                  <a:schemeClr val="accent5">
                    <a:lumMod val="50000"/>
                  </a:schemeClr>
                </a:solidFill>
              </a:rPr>
              <a:t>          90 days</a:t>
            </a:r>
          </a:p>
          <a:p>
            <a:r>
              <a:rPr lang="en-US" dirty="0">
                <a:solidFill>
                  <a:schemeClr val="accent5">
                    <a:lumMod val="50000"/>
                  </a:schemeClr>
                </a:solidFill>
              </a:rPr>
              <a:t>                 08/08/2022</a:t>
            </a:r>
            <a:endParaRPr lang="en-US" sz="1200" dirty="0">
              <a:solidFill>
                <a:schemeClr val="accent5">
                  <a:lumMod val="50000"/>
                </a:schemeClr>
              </a:solidFill>
            </a:endParaRPr>
          </a:p>
        </p:txBody>
      </p:sp>
      <p:sp>
        <p:nvSpPr>
          <p:cNvPr id="24" name="TextBox 23">
            <a:extLst>
              <a:ext uri="{FF2B5EF4-FFF2-40B4-BE49-F238E27FC236}">
                <a16:creationId xmlns:a16="http://schemas.microsoft.com/office/drawing/2014/main" id="{2832E375-2BC2-490D-8672-D8AC09FD644A}"/>
              </a:ext>
            </a:extLst>
          </p:cNvPr>
          <p:cNvSpPr txBox="1"/>
          <p:nvPr/>
        </p:nvSpPr>
        <p:spPr>
          <a:xfrm>
            <a:off x="10122189" y="1734621"/>
            <a:ext cx="1877437" cy="369332"/>
          </a:xfrm>
          <a:prstGeom prst="rect">
            <a:avLst/>
          </a:prstGeom>
          <a:noFill/>
        </p:spPr>
        <p:txBody>
          <a:bodyPr wrap="none" rtlCol="0">
            <a:spAutoFit/>
          </a:bodyPr>
          <a:lstStyle/>
          <a:p>
            <a:r>
              <a:rPr lang="en-US" dirty="0"/>
              <a:t>Sept. 28th, 2022</a:t>
            </a:r>
          </a:p>
        </p:txBody>
      </p:sp>
      <p:cxnSp>
        <p:nvCxnSpPr>
          <p:cNvPr id="25" name="Straight Connector 24">
            <a:extLst>
              <a:ext uri="{FF2B5EF4-FFF2-40B4-BE49-F238E27FC236}">
                <a16:creationId xmlns:a16="http://schemas.microsoft.com/office/drawing/2014/main" id="{138C1BE0-E877-402A-A148-140D94CBA4CD}"/>
              </a:ext>
            </a:extLst>
          </p:cNvPr>
          <p:cNvCxnSpPr>
            <a:cxnSpLocks/>
          </p:cNvCxnSpPr>
          <p:nvPr/>
        </p:nvCxnSpPr>
        <p:spPr>
          <a:xfrm>
            <a:off x="819508" y="2225549"/>
            <a:ext cx="0" cy="1426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1B0A7F-8127-46F7-ACDA-C555CD170632}"/>
              </a:ext>
            </a:extLst>
          </p:cNvPr>
          <p:cNvCxnSpPr>
            <a:cxnSpLocks/>
          </p:cNvCxnSpPr>
          <p:nvPr/>
        </p:nvCxnSpPr>
        <p:spPr>
          <a:xfrm>
            <a:off x="10966695" y="2103953"/>
            <a:ext cx="0" cy="142644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586D17F-03D5-40A8-A3DF-E4C828701C24}"/>
              </a:ext>
            </a:extLst>
          </p:cNvPr>
          <p:cNvSpPr/>
          <p:nvPr/>
        </p:nvSpPr>
        <p:spPr>
          <a:xfrm>
            <a:off x="8407672" y="5325545"/>
            <a:ext cx="2463964" cy="739586"/>
          </a:xfrm>
          <a:prstGeom prst="rect">
            <a:avLst/>
          </a:prstGeom>
          <a:pattFill prst="dkVert">
            <a:fgClr>
              <a:schemeClr val="accent4"/>
            </a:fgClr>
            <a:bgClr>
              <a:schemeClr val="accent1">
                <a:lumMod val="20000"/>
                <a:lumOff val="8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50000"/>
                  </a:schemeClr>
                </a:solidFill>
              </a:rPr>
              <a:t>06/30/2022</a:t>
            </a:r>
          </a:p>
          <a:p>
            <a:r>
              <a:rPr lang="en-US" dirty="0">
                <a:solidFill>
                  <a:schemeClr val="accent5">
                    <a:lumMod val="50000"/>
                  </a:schemeClr>
                </a:solidFill>
              </a:rPr>
              <a:t>          90 days</a:t>
            </a:r>
          </a:p>
          <a:p>
            <a:r>
              <a:rPr lang="en-US" dirty="0">
                <a:solidFill>
                  <a:schemeClr val="accent5">
                    <a:lumMod val="50000"/>
                  </a:schemeClr>
                </a:solidFill>
              </a:rPr>
              <a:t>                 09/28/2022</a:t>
            </a:r>
            <a:endParaRPr lang="en-US" sz="1200" dirty="0">
              <a:solidFill>
                <a:schemeClr val="accent5">
                  <a:lumMod val="50000"/>
                </a:schemeClr>
              </a:solidFill>
            </a:endParaRPr>
          </a:p>
        </p:txBody>
      </p:sp>
    </p:spTree>
    <p:extLst>
      <p:ext uri="{BB962C8B-B14F-4D97-AF65-F5344CB8AC3E}">
        <p14:creationId xmlns:p14="http://schemas.microsoft.com/office/powerpoint/2010/main" val="381314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Filing Tips </a:t>
            </a:r>
            <a:br>
              <a:rPr lang="en-US" dirty="0"/>
            </a:br>
            <a:r>
              <a:rPr lang="en-US" sz="1800" i="1" dirty="0"/>
              <a:t>Form ETA-9141</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85000" lnSpcReduction="20000"/>
          </a:bodyPr>
          <a:lstStyle/>
          <a:p>
            <a:pPr>
              <a:lnSpc>
                <a:spcPct val="120000"/>
              </a:lnSpc>
              <a:spcBef>
                <a:spcPts val="0"/>
              </a:spcBef>
            </a:pPr>
            <a:r>
              <a:rPr lang="en-US" altLang="en-US" sz="1900" dirty="0"/>
              <a:t>When submitting requests for Prevailing Wage Determinations (PWDS) the filer should:</a:t>
            </a:r>
          </a:p>
          <a:p>
            <a:pPr marL="0" indent="0">
              <a:lnSpc>
                <a:spcPct val="120000"/>
              </a:lnSpc>
              <a:spcBef>
                <a:spcPts val="0"/>
              </a:spcBef>
              <a:buNone/>
            </a:pPr>
            <a:endParaRPr lang="en-US" sz="1900" dirty="0"/>
          </a:p>
          <a:p>
            <a:pPr lvl="1">
              <a:lnSpc>
                <a:spcPct val="120000"/>
              </a:lnSpc>
              <a:spcBef>
                <a:spcPts val="0"/>
              </a:spcBef>
            </a:pPr>
            <a:r>
              <a:rPr lang="en-US" altLang="en-US" sz="1900" dirty="0">
                <a:cs typeface="Calibri" panose="020F0502020204030204" pitchFamily="34" charset="0"/>
              </a:rPr>
              <a:t>Ensure the Form ETA-9141 mandatory fields are complete</a:t>
            </a:r>
          </a:p>
          <a:p>
            <a:pPr marL="274320" lvl="1" indent="0">
              <a:lnSpc>
                <a:spcPct val="120000"/>
              </a:lnSpc>
              <a:spcBef>
                <a:spcPts val="0"/>
              </a:spcBef>
              <a:buNone/>
            </a:pPr>
            <a:endParaRPr lang="en-US" altLang="en-US" sz="1900" dirty="0">
              <a:cs typeface="Calibri" panose="020F0502020204030204" pitchFamily="34" charset="0"/>
            </a:endParaRPr>
          </a:p>
          <a:p>
            <a:pPr lvl="1">
              <a:lnSpc>
                <a:spcPct val="120000"/>
              </a:lnSpc>
              <a:spcBef>
                <a:spcPts val="0"/>
              </a:spcBef>
            </a:pPr>
            <a:r>
              <a:rPr lang="en-US" altLang="en-US" sz="1900" dirty="0">
                <a:cs typeface="Calibri" panose="020F0502020204030204" pitchFamily="34" charset="0"/>
              </a:rPr>
              <a:t>Ensure job duties provided are detailed and include </a:t>
            </a:r>
            <a:r>
              <a:rPr lang="en-US" sz="1900" dirty="0"/>
              <a:t>as much specificity as possible</a:t>
            </a:r>
          </a:p>
          <a:p>
            <a:pPr marL="274320" lvl="1" indent="0">
              <a:lnSpc>
                <a:spcPct val="120000"/>
              </a:lnSpc>
              <a:spcBef>
                <a:spcPts val="0"/>
              </a:spcBef>
              <a:buNone/>
            </a:pPr>
            <a:endParaRPr lang="en-US" sz="1900" dirty="0">
              <a:cs typeface="Calibri" panose="020F0502020204030204" pitchFamily="34" charset="0"/>
            </a:endParaRPr>
          </a:p>
          <a:p>
            <a:pPr lvl="1">
              <a:lnSpc>
                <a:spcPct val="120000"/>
              </a:lnSpc>
              <a:spcBef>
                <a:spcPts val="0"/>
              </a:spcBef>
            </a:pPr>
            <a:r>
              <a:rPr lang="en-US" altLang="en-US" sz="1900" dirty="0">
                <a:cs typeface="Calibri" panose="020F0502020204030204" pitchFamily="34" charset="0"/>
              </a:rPr>
              <a:t>Ensure supervision tasks are detailed and include the occupations being supervised</a:t>
            </a:r>
          </a:p>
          <a:p>
            <a:pPr marL="274320" lvl="1" indent="0">
              <a:lnSpc>
                <a:spcPct val="120000"/>
              </a:lnSpc>
              <a:spcBef>
                <a:spcPts val="0"/>
              </a:spcBef>
              <a:buNone/>
            </a:pPr>
            <a:endParaRPr lang="en-US" altLang="en-US" sz="1900" dirty="0">
              <a:cs typeface="Calibri" panose="020F0502020204030204" pitchFamily="34" charset="0"/>
            </a:endParaRPr>
          </a:p>
          <a:p>
            <a:pPr lvl="1">
              <a:lnSpc>
                <a:spcPct val="120000"/>
              </a:lnSpc>
              <a:spcBef>
                <a:spcPts val="0"/>
              </a:spcBef>
            </a:pPr>
            <a:r>
              <a:rPr lang="en-US" altLang="en-US" sz="1900" dirty="0">
                <a:cs typeface="Calibri" panose="020F0502020204030204" pitchFamily="34" charset="0"/>
              </a:rPr>
              <a:t>Ensure the correct wage source in Section E is selected (e.g., ACWIA, DBA, SCA, or Survey)</a:t>
            </a:r>
          </a:p>
          <a:p>
            <a:pPr marL="274320" lvl="1" indent="0">
              <a:lnSpc>
                <a:spcPct val="120000"/>
              </a:lnSpc>
              <a:spcBef>
                <a:spcPts val="0"/>
              </a:spcBef>
              <a:buNone/>
            </a:pPr>
            <a:endParaRPr lang="en-US" altLang="en-US" sz="1900" dirty="0">
              <a:cs typeface="Calibri" panose="020F0502020204030204" pitchFamily="34" charset="0"/>
            </a:endParaRPr>
          </a:p>
          <a:p>
            <a:pPr lvl="1">
              <a:lnSpc>
                <a:spcPct val="120000"/>
              </a:lnSpc>
              <a:spcBef>
                <a:spcPts val="0"/>
              </a:spcBef>
            </a:pPr>
            <a:r>
              <a:rPr lang="en-US" sz="1900" dirty="0"/>
              <a:t>Ensure the application does not include irrelevant information such as the nature of the employer, working conditions, etc. (</a:t>
            </a:r>
            <a:r>
              <a:rPr lang="en-US" sz="1900" i="1" dirty="0"/>
              <a:t>e.g., “</a:t>
            </a:r>
            <a:r>
              <a:rPr lang="en-US" sz="1700" i="1" kern="0" dirty="0"/>
              <a:t>Must walk substantially (up to 15 miles daily), also stoop, bend while carrying a pack (up to 50lbs) through rough terrain (non-trail). Attention to detail; complete work tasks timely. Outdoors, exposed to weather.</a:t>
            </a:r>
            <a:r>
              <a:rPr lang="en-US" sz="1900" i="1" kern="0" dirty="0"/>
              <a:t>”)</a:t>
            </a:r>
            <a:endParaRPr lang="en-US" sz="1900" i="1" dirty="0"/>
          </a:p>
          <a:p>
            <a:pPr lvl="1">
              <a:lnSpc>
                <a:spcPct val="120000"/>
              </a:lnSpc>
              <a:spcBef>
                <a:spcPts val="0"/>
              </a:spcBef>
            </a:pPr>
            <a:endParaRPr lang="en-US" altLang="en-US" sz="1900" dirty="0">
              <a:cs typeface="Calibri" panose="020F0502020204030204" pitchFamily="34" charset="0"/>
            </a:endParaRPr>
          </a:p>
          <a:p>
            <a:pPr lvl="1">
              <a:lnSpc>
                <a:spcPct val="120000"/>
              </a:lnSpc>
              <a:spcBef>
                <a:spcPts val="0"/>
              </a:spcBef>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8</a:t>
            </a:fld>
            <a:endParaRPr lang="en-US" dirty="0"/>
          </a:p>
        </p:txBody>
      </p:sp>
    </p:spTree>
    <p:extLst>
      <p:ext uri="{BB962C8B-B14F-4D97-AF65-F5344CB8AC3E}">
        <p14:creationId xmlns:p14="http://schemas.microsoft.com/office/powerpoint/2010/main" val="67042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5AE-3EC7-48D9-A8DB-6B3FD6E1D585}"/>
              </a:ext>
            </a:extLst>
          </p:cNvPr>
          <p:cNvSpPr>
            <a:spLocks noGrp="1"/>
          </p:cNvSpPr>
          <p:nvPr>
            <p:ph type="title"/>
          </p:nvPr>
        </p:nvSpPr>
        <p:spPr/>
        <p:txBody>
          <a:bodyPr>
            <a:normAutofit fontScale="90000"/>
          </a:bodyPr>
          <a:lstStyle/>
          <a:p>
            <a:r>
              <a:rPr lang="en-US" dirty="0"/>
              <a:t>General Filing Tips </a:t>
            </a:r>
            <a:br>
              <a:rPr lang="en-US" dirty="0"/>
            </a:br>
            <a:r>
              <a:rPr lang="en-US" sz="1800" i="1" dirty="0"/>
              <a:t>Vague job tasks</a:t>
            </a:r>
          </a:p>
        </p:txBody>
      </p:sp>
      <p:sp>
        <p:nvSpPr>
          <p:cNvPr id="3" name="Content Placeholder 2">
            <a:extLst>
              <a:ext uri="{FF2B5EF4-FFF2-40B4-BE49-F238E27FC236}">
                <a16:creationId xmlns:a16="http://schemas.microsoft.com/office/drawing/2014/main" id="{B8022248-4882-4361-B18B-A24E58FE107C}"/>
              </a:ext>
            </a:extLst>
          </p:cNvPr>
          <p:cNvSpPr>
            <a:spLocks noGrp="1"/>
          </p:cNvSpPr>
          <p:nvPr>
            <p:ph idx="1"/>
          </p:nvPr>
        </p:nvSpPr>
        <p:spPr/>
        <p:txBody>
          <a:bodyPr>
            <a:normAutofit fontScale="85000" lnSpcReduction="20000"/>
          </a:bodyPr>
          <a:lstStyle/>
          <a:p>
            <a:pPr>
              <a:lnSpc>
                <a:spcPct val="120000"/>
              </a:lnSpc>
              <a:spcBef>
                <a:spcPts val="0"/>
              </a:spcBef>
            </a:pPr>
            <a:r>
              <a:rPr lang="en-US" sz="2400" dirty="0"/>
              <a:t>Please remember that vague job tasks may overlap with other occupations. Thus, it is imperative to provide the specifics on the following</a:t>
            </a:r>
            <a:r>
              <a:rPr lang="en-US" altLang="en-US" sz="2400" dirty="0"/>
              <a:t>:</a:t>
            </a:r>
          </a:p>
          <a:p>
            <a:pPr marL="0" indent="0">
              <a:lnSpc>
                <a:spcPct val="120000"/>
              </a:lnSpc>
              <a:spcBef>
                <a:spcPts val="0"/>
              </a:spcBef>
              <a:buNone/>
            </a:pPr>
            <a:endParaRPr lang="en-US" altLang="en-US" sz="2400" dirty="0"/>
          </a:p>
          <a:p>
            <a:pPr lvl="1">
              <a:lnSpc>
                <a:spcPct val="120000"/>
              </a:lnSpc>
              <a:spcBef>
                <a:spcPts val="0"/>
              </a:spcBef>
            </a:pPr>
            <a:r>
              <a:rPr lang="en-US" altLang="en-US" sz="2400" dirty="0">
                <a:cs typeface="Calibri" panose="020F0502020204030204" pitchFamily="34" charset="0"/>
              </a:rPr>
              <a:t>Types of products being sold. (e.g., technical vs. non-technical)</a:t>
            </a:r>
          </a:p>
          <a:p>
            <a:pPr marL="274320" lvl="1" indent="0">
              <a:lnSpc>
                <a:spcPct val="120000"/>
              </a:lnSpc>
              <a:spcBef>
                <a:spcPts val="0"/>
              </a:spcBef>
              <a:buNone/>
            </a:pPr>
            <a:endParaRPr lang="en-US" altLang="en-US" sz="2400" dirty="0">
              <a:cs typeface="Calibri" panose="020F0502020204030204" pitchFamily="34" charset="0"/>
            </a:endParaRPr>
          </a:p>
          <a:p>
            <a:pPr lvl="1">
              <a:lnSpc>
                <a:spcPct val="120000"/>
              </a:lnSpc>
              <a:spcBef>
                <a:spcPts val="0"/>
              </a:spcBef>
            </a:pPr>
            <a:r>
              <a:rPr lang="en-US" altLang="en-US" sz="2400" dirty="0">
                <a:cs typeface="Calibri" panose="020F0502020204030204" pitchFamily="34" charset="0"/>
              </a:rPr>
              <a:t>Types of projects or services being managed. (e.g., sales)</a:t>
            </a:r>
          </a:p>
          <a:p>
            <a:pPr marL="274320" lvl="1" indent="0">
              <a:lnSpc>
                <a:spcPct val="120000"/>
              </a:lnSpc>
              <a:spcBef>
                <a:spcPts val="0"/>
              </a:spcBef>
              <a:buNone/>
            </a:pPr>
            <a:endParaRPr lang="en-US" altLang="en-US" sz="2400" dirty="0">
              <a:cs typeface="Calibri" panose="020F0502020204030204" pitchFamily="34" charset="0"/>
            </a:endParaRPr>
          </a:p>
          <a:p>
            <a:pPr lvl="1">
              <a:lnSpc>
                <a:spcPct val="120000"/>
              </a:lnSpc>
              <a:spcBef>
                <a:spcPts val="0"/>
              </a:spcBef>
            </a:pPr>
            <a:r>
              <a:rPr lang="en-US" altLang="en-US" sz="2400" dirty="0">
                <a:cs typeface="Calibri" panose="020F0502020204030204" pitchFamily="34" charset="0"/>
              </a:rPr>
              <a:t>Specific course(s) that will be taught</a:t>
            </a:r>
          </a:p>
          <a:p>
            <a:pPr marL="274320" lvl="1" indent="0">
              <a:lnSpc>
                <a:spcPct val="120000"/>
              </a:lnSpc>
              <a:spcBef>
                <a:spcPts val="0"/>
              </a:spcBef>
              <a:buNone/>
            </a:pPr>
            <a:endParaRPr lang="en-US" altLang="en-US" sz="2400" dirty="0">
              <a:cs typeface="Calibri" panose="020F0502020204030204" pitchFamily="34" charset="0"/>
            </a:endParaRPr>
          </a:p>
          <a:p>
            <a:pPr lvl="1">
              <a:lnSpc>
                <a:spcPct val="120000"/>
              </a:lnSpc>
              <a:spcBef>
                <a:spcPts val="0"/>
              </a:spcBef>
            </a:pPr>
            <a:r>
              <a:rPr lang="en-US" altLang="en-US" sz="2400" dirty="0">
                <a:cs typeface="Calibri" panose="020F0502020204030204" pitchFamily="34" charset="0"/>
              </a:rPr>
              <a:t>Type of clinical care that will be provided.(e.g., pediatrics)</a:t>
            </a:r>
          </a:p>
          <a:p>
            <a:pPr marL="274320" lvl="1" indent="0">
              <a:lnSpc>
                <a:spcPct val="120000"/>
              </a:lnSpc>
              <a:spcBef>
                <a:spcPts val="0"/>
              </a:spcBef>
              <a:buNone/>
            </a:pPr>
            <a:endParaRPr lang="en-US" altLang="en-US" sz="2400" dirty="0">
              <a:cs typeface="Calibri" panose="020F0502020204030204" pitchFamily="34" charset="0"/>
            </a:endParaRPr>
          </a:p>
          <a:p>
            <a:pPr lvl="1">
              <a:lnSpc>
                <a:spcPct val="120000"/>
              </a:lnSpc>
              <a:spcBef>
                <a:spcPts val="0"/>
              </a:spcBef>
            </a:pPr>
            <a:r>
              <a:rPr lang="en-US" altLang="en-US" sz="2400" dirty="0">
                <a:cs typeface="Calibri" panose="020F0502020204030204" pitchFamily="34" charset="0"/>
              </a:rPr>
              <a:t>Type of products or processes that will be worked on</a:t>
            </a:r>
          </a:p>
          <a:p>
            <a:pPr lvl="1">
              <a:lnSpc>
                <a:spcPct val="120000"/>
              </a:lnSpc>
              <a:spcBef>
                <a:spcPts val="0"/>
              </a:spcBef>
            </a:pPr>
            <a:endParaRPr lang="en-US" altLang="en-US" sz="2200" dirty="0">
              <a:cs typeface="Calibri" panose="020F0502020204030204" pitchFamily="34" charset="0"/>
            </a:endParaRPr>
          </a:p>
          <a:p>
            <a:pPr marL="457200" lvl="1" indent="0">
              <a:spcBef>
                <a:spcPct val="0"/>
              </a:spcBef>
              <a:buClrTx/>
              <a:buFontTx/>
              <a:buNone/>
              <a:defRPr/>
            </a:pPr>
            <a:endParaRPr lang="en-US" altLang="en-US" sz="2200" dirty="0">
              <a:cs typeface="Calibri" panose="020F0502020204030204" pitchFamily="34" charset="0"/>
            </a:endParaRPr>
          </a:p>
          <a:p>
            <a:pPr lvl="1">
              <a:lnSpc>
                <a:spcPct val="120000"/>
              </a:lnSpc>
              <a:spcBef>
                <a:spcPts val="0"/>
              </a:spcBef>
            </a:pPr>
            <a:endParaRPr lang="en-US" altLang="en-US" sz="2200" dirty="0">
              <a:cs typeface="Calibri" panose="020F0502020204030204" pitchFamily="34" charset="0"/>
            </a:endParaRPr>
          </a:p>
          <a:p>
            <a:pPr lvl="1">
              <a:lnSpc>
                <a:spcPct val="120000"/>
              </a:lnSpc>
              <a:spcBef>
                <a:spcPts val="0"/>
              </a:spcBef>
            </a:pPr>
            <a:endParaRPr lang="en-US" sz="8800" dirty="0"/>
          </a:p>
        </p:txBody>
      </p:sp>
      <p:sp>
        <p:nvSpPr>
          <p:cNvPr id="4" name="Footer Placeholder 3">
            <a:extLst>
              <a:ext uri="{FF2B5EF4-FFF2-40B4-BE49-F238E27FC236}">
                <a16:creationId xmlns:a16="http://schemas.microsoft.com/office/drawing/2014/main" id="{D6DF0169-B010-438A-8C63-0741B4777B99}"/>
              </a:ext>
            </a:extLst>
          </p:cNvPr>
          <p:cNvSpPr>
            <a:spLocks noGrp="1"/>
          </p:cNvSpPr>
          <p:nvPr>
            <p:ph type="ftr" sz="quarter" idx="11"/>
          </p:nvPr>
        </p:nvSpPr>
        <p:spPr/>
        <p:txBody>
          <a:bodyPr/>
          <a:lstStyle/>
          <a:p>
            <a:r>
              <a:rPr lang="en-US"/>
              <a:t>For Government Training Use Only</a:t>
            </a:r>
            <a:endParaRPr lang="en-US" dirty="0"/>
          </a:p>
        </p:txBody>
      </p:sp>
      <p:sp>
        <p:nvSpPr>
          <p:cNvPr id="5" name="Date Placeholder 4">
            <a:extLst>
              <a:ext uri="{FF2B5EF4-FFF2-40B4-BE49-F238E27FC236}">
                <a16:creationId xmlns:a16="http://schemas.microsoft.com/office/drawing/2014/main" id="{77607079-040F-4DA8-B06C-C0118A465AF5}"/>
              </a:ext>
            </a:extLst>
          </p:cNvPr>
          <p:cNvSpPr>
            <a:spLocks noGrp="1"/>
          </p:cNvSpPr>
          <p:nvPr>
            <p:ph type="dt" sz="half" idx="10"/>
          </p:nvPr>
        </p:nvSpPr>
        <p:spPr/>
        <p:txBody>
          <a:bodyPr/>
          <a:lstStyle/>
          <a:p>
            <a:r>
              <a:rPr lang="en-US" dirty="0"/>
              <a:t>4/19/2022</a:t>
            </a:r>
          </a:p>
        </p:txBody>
      </p:sp>
      <p:sp>
        <p:nvSpPr>
          <p:cNvPr id="6" name="Slide Number Placeholder 5">
            <a:extLst>
              <a:ext uri="{FF2B5EF4-FFF2-40B4-BE49-F238E27FC236}">
                <a16:creationId xmlns:a16="http://schemas.microsoft.com/office/drawing/2014/main" id="{61F14ADD-642F-41F5-ACAA-90BA46C3E548}"/>
              </a:ext>
            </a:extLst>
          </p:cNvPr>
          <p:cNvSpPr>
            <a:spLocks noGrp="1"/>
          </p:cNvSpPr>
          <p:nvPr>
            <p:ph type="sldNum" sz="quarter" idx="12"/>
          </p:nvPr>
        </p:nvSpPr>
        <p:spPr/>
        <p:txBody>
          <a:bodyPr/>
          <a:lstStyle/>
          <a:p>
            <a:fld id="{E31375A4-56A4-47D6-9801-1991572033F7}" type="slidenum">
              <a:rPr lang="en-US" smtClean="0"/>
              <a:t>9</a:t>
            </a:fld>
            <a:endParaRPr lang="en-US" dirty="0"/>
          </a:p>
        </p:txBody>
      </p:sp>
    </p:spTree>
    <p:extLst>
      <p:ext uri="{BB962C8B-B14F-4D97-AF65-F5344CB8AC3E}">
        <p14:creationId xmlns:p14="http://schemas.microsoft.com/office/powerpoint/2010/main" val="1243171063"/>
      </p:ext>
    </p:extLst>
  </p:cSld>
  <p:clrMapOvr>
    <a:masterClrMapping/>
  </p:clrMapOvr>
</p:sld>
</file>

<file path=ppt/theme/theme1.xml><?xml version="1.0" encoding="utf-8"?>
<a:theme xmlns:a="http://schemas.openxmlformats.org/drawingml/2006/main" name="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3255</TotalTime>
  <Words>5076</Words>
  <Application>Microsoft Office PowerPoint</Application>
  <PresentationFormat>Widescreen</PresentationFormat>
  <Paragraphs>561</Paragraphs>
  <Slides>55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Courier New</vt:lpstr>
      <vt:lpstr>Palatino Linotype</vt:lpstr>
      <vt:lpstr>Roboto</vt:lpstr>
      <vt:lpstr>Symbol</vt:lpstr>
      <vt:lpstr>Wingdings</vt:lpstr>
      <vt:lpstr>Diamond Grid 16x9</vt:lpstr>
      <vt:lpstr>PERM/LCA Prevailing Wage and Surveys: Concepts and Filing Tips</vt:lpstr>
      <vt:lpstr>Disclaimer</vt:lpstr>
      <vt:lpstr>Presenters</vt:lpstr>
      <vt:lpstr>Discussion Topics</vt:lpstr>
      <vt:lpstr>Part 1: Filing Tips/Reminders</vt:lpstr>
      <vt:lpstr>General Filing Tips  Validity Period</vt:lpstr>
      <vt:lpstr>General Filing Tips  Validity Period Examples</vt:lpstr>
      <vt:lpstr>General Filing Tips  Form ETA-9141</vt:lpstr>
      <vt:lpstr>General Filing Tips  Vague job tasks</vt:lpstr>
      <vt:lpstr>General Filing Tips  Conflict of experience</vt:lpstr>
      <vt:lpstr>General Filing Tips  Supervised occupations</vt:lpstr>
      <vt:lpstr>PERM Labor Certification General Reminders Form ETA-9089 (also seen as ETA Form-9089)</vt:lpstr>
      <vt:lpstr>General Reminders</vt:lpstr>
      <vt:lpstr>General Reminders RFIs</vt:lpstr>
      <vt:lpstr>General Reminders RFIs</vt:lpstr>
      <vt:lpstr>General Reminders Revised Form ETA-9141</vt:lpstr>
      <vt:lpstr>General Reminders Employer and Attorney Information</vt:lpstr>
      <vt:lpstr>General Reminders Alternative Requirements</vt:lpstr>
      <vt:lpstr>General Reminders Other Degree Requirements</vt:lpstr>
      <vt:lpstr>General Reminders Job Duties</vt:lpstr>
      <vt:lpstr>General Reminders Character Limitations </vt:lpstr>
      <vt:lpstr>General Reminders Pertinent Information</vt:lpstr>
      <vt:lpstr>           General Reminders Pertinent Information</vt:lpstr>
      <vt:lpstr>           General Reminders Pertinent Information</vt:lpstr>
      <vt:lpstr>Questions</vt:lpstr>
      <vt:lpstr>Short Break</vt:lpstr>
      <vt:lpstr>Part 2: Wage Survey Concepts</vt:lpstr>
      <vt:lpstr>Authorities</vt:lpstr>
      <vt:lpstr>Non-OEWS Wage Source Notes</vt:lpstr>
      <vt:lpstr>Overview of Regulatory Requirements</vt:lpstr>
      <vt:lpstr>FRN December 4, 2009 https://www.dol.gov/sites/dolgov/files/ETA/oflc/pdfs/E928963_120409.pdf</vt:lpstr>
      <vt:lpstr>Prevailing Wage Determination Policy Guidance Nonagricultural Immigration Programs  Revised November 2009</vt:lpstr>
      <vt:lpstr>PowerPoint Presentation</vt:lpstr>
      <vt:lpstr>PowerPoint Presentation</vt:lpstr>
      <vt:lpstr>PowerPoint Presentation</vt:lpstr>
      <vt:lpstr>Who to Survey:  Similarly Employed</vt:lpstr>
      <vt:lpstr>20 CFR 656.40(d)</vt:lpstr>
      <vt:lpstr>PowerPoint Presentation</vt:lpstr>
      <vt:lpstr>Where to Survey:  Area of Intended Employment</vt:lpstr>
      <vt:lpstr>20 CFR 656.3 “Area of intended employment”</vt:lpstr>
      <vt:lpstr>Area of Intended Employment (AIE)</vt:lpstr>
      <vt:lpstr>Area of Intended Employment (AIE)</vt:lpstr>
      <vt:lpstr>Area of Intended Employment (AIE)</vt:lpstr>
      <vt:lpstr>Area of Intended Employment (AIE)</vt:lpstr>
      <vt:lpstr>AIE Examples</vt:lpstr>
      <vt:lpstr>Maryland Example:  MSA</vt:lpstr>
      <vt:lpstr>Maryland Example:  non-MSA</vt:lpstr>
      <vt:lpstr>Maryland Example:  µSA</vt:lpstr>
      <vt:lpstr>Nebraska Example:  MSA, non-MSA, µSA</vt:lpstr>
      <vt:lpstr>Example:  Worksite Near Border of MSA</vt:lpstr>
      <vt:lpstr>Prerequisites for Expanding Survey Beyond AIE</vt:lpstr>
      <vt:lpstr>Guidelines for Expansion of Survey Area</vt:lpstr>
      <vt:lpstr>Examples:  Survey Area Expanded Beyond AIE</vt:lpstr>
      <vt:lpstr>CSA Example: Maryland µSA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Template 1</dc:title>
  <dc:creator>United States Department of Labor</dc:creator>
  <cp:lastModifiedBy>Woods, Alexander T - ETA</cp:lastModifiedBy>
  <cp:revision>39</cp:revision>
  <dcterms:created xsi:type="dcterms:W3CDTF">2018-07-17T18:20:11Z</dcterms:created>
  <dcterms:modified xsi:type="dcterms:W3CDTF">2022-04-19T16:45:45Z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