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16"/>
  </p:notesMasterIdLst>
  <p:sldIdLst>
    <p:sldId id="257" r:id="rId2"/>
    <p:sldId id="259" r:id="rId3"/>
    <p:sldId id="261" r:id="rId4"/>
    <p:sldId id="275" r:id="rId5"/>
    <p:sldId id="263" r:id="rId6"/>
    <p:sldId id="274" r:id="rId7"/>
    <p:sldId id="265" r:id="rId8"/>
    <p:sldId id="267" r:id="rId9"/>
    <p:sldId id="269" r:id="rId10"/>
    <p:sldId id="273" r:id="rId11"/>
    <p:sldId id="276" r:id="rId12"/>
    <p:sldId id="277" r:id="rId13"/>
    <p:sldId id="27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B1B95-DEC6-40C3-8572-906B258F390D}" v="205" dt="2023-02-16T17:25:11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D662A2-EDFA-4237-9444-D53D719BB49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DFC967E-3AA9-407B-9E27-962A98B97EB6}">
      <dgm:prSet custT="1"/>
      <dgm:spPr/>
      <dgm:t>
        <a:bodyPr/>
        <a:lstStyle/>
        <a:p>
          <a:r>
            <a:rPr lang="en-US" sz="2400" dirty="0"/>
            <a:t>YOUR OPINION AND FEEDBACK MATTERS:</a:t>
          </a:r>
        </a:p>
      </dgm:t>
    </dgm:pt>
    <dgm:pt modelId="{5CB3C6FD-D384-4C85-8D13-C4ABE21B1BE8}" type="parTrans" cxnId="{2A525AAF-DB75-4822-88C4-39DAE2CA2CC8}">
      <dgm:prSet/>
      <dgm:spPr/>
      <dgm:t>
        <a:bodyPr/>
        <a:lstStyle/>
        <a:p>
          <a:endParaRPr lang="en-US"/>
        </a:p>
      </dgm:t>
    </dgm:pt>
    <dgm:pt modelId="{493685C9-3F33-4979-9CD4-0E672763E853}" type="sibTrans" cxnId="{2A525AAF-DB75-4822-88C4-39DAE2CA2CC8}">
      <dgm:prSet/>
      <dgm:spPr/>
      <dgm:t>
        <a:bodyPr/>
        <a:lstStyle/>
        <a:p>
          <a:endParaRPr lang="en-US"/>
        </a:p>
      </dgm:t>
    </dgm:pt>
    <dgm:pt modelId="{7873ACAD-743A-43F1-AF98-92777B720841}">
      <dgm:prSet custT="1"/>
      <dgm:spPr/>
      <dgm:t>
        <a:bodyPr/>
        <a:lstStyle/>
        <a:p>
          <a:r>
            <a:rPr lang="en-US" sz="2400" dirty="0"/>
            <a:t>The Department of Labor and Congress are interested in what you have to say.</a:t>
          </a:r>
        </a:p>
      </dgm:t>
    </dgm:pt>
    <dgm:pt modelId="{1AA7291C-8528-41EE-98A9-696BAEA5D626}" type="parTrans" cxnId="{76568CE7-115D-4149-9E04-D208F8DE9E8E}">
      <dgm:prSet/>
      <dgm:spPr/>
      <dgm:t>
        <a:bodyPr/>
        <a:lstStyle/>
        <a:p>
          <a:endParaRPr lang="en-US"/>
        </a:p>
      </dgm:t>
    </dgm:pt>
    <dgm:pt modelId="{7A598E59-02D7-48DC-B3E7-59B8B11AF9B2}" type="sibTrans" cxnId="{76568CE7-115D-4149-9E04-D208F8DE9E8E}">
      <dgm:prSet/>
      <dgm:spPr/>
      <dgm:t>
        <a:bodyPr/>
        <a:lstStyle/>
        <a:p>
          <a:endParaRPr lang="en-US"/>
        </a:p>
      </dgm:t>
    </dgm:pt>
    <dgm:pt modelId="{B37555D2-DEF9-4CDC-B9D2-D1A3C823FC5D}">
      <dgm:prSet custT="1"/>
      <dgm:spPr/>
      <dgm:t>
        <a:bodyPr/>
        <a:lstStyle/>
        <a:p>
          <a:r>
            <a:rPr lang="en-US" sz="2400" dirty="0"/>
            <a:t>The Energy program is constantly making program changes and updates. You can ask us questions or seek information from our office.</a:t>
          </a:r>
        </a:p>
      </dgm:t>
    </dgm:pt>
    <dgm:pt modelId="{8E97918B-5DF5-4563-A746-19E613CE0C9D}" type="parTrans" cxnId="{BFC0862A-C33C-4442-A484-AA572B72A246}">
      <dgm:prSet/>
      <dgm:spPr/>
      <dgm:t>
        <a:bodyPr/>
        <a:lstStyle/>
        <a:p>
          <a:endParaRPr lang="en-US"/>
        </a:p>
      </dgm:t>
    </dgm:pt>
    <dgm:pt modelId="{2BC50BA7-CE49-4C82-9D49-2FFFDDA6A755}" type="sibTrans" cxnId="{BFC0862A-C33C-4442-A484-AA572B72A246}">
      <dgm:prSet/>
      <dgm:spPr/>
      <dgm:t>
        <a:bodyPr/>
        <a:lstStyle/>
        <a:p>
          <a:endParaRPr lang="en-US"/>
        </a:p>
      </dgm:t>
    </dgm:pt>
    <dgm:pt modelId="{E14C7319-7158-4D74-B852-849231FBF9C7}">
      <dgm:prSet custT="1"/>
      <dgm:spPr/>
      <dgm:t>
        <a:bodyPr/>
        <a:lstStyle/>
        <a:p>
          <a:r>
            <a:rPr lang="en-US" sz="2400" dirty="0"/>
            <a:t>If you have complaints, grievances, or requests for assistance, as well as good things to say, we want to hear from you.</a:t>
          </a:r>
        </a:p>
      </dgm:t>
    </dgm:pt>
    <dgm:pt modelId="{8B85B81B-CEDE-4565-9B1A-2C2716E1F34A}" type="parTrans" cxnId="{59186AA5-E6EA-4A64-9B88-8311E3F4A8FF}">
      <dgm:prSet/>
      <dgm:spPr/>
      <dgm:t>
        <a:bodyPr/>
        <a:lstStyle/>
        <a:p>
          <a:endParaRPr lang="en-US"/>
        </a:p>
      </dgm:t>
    </dgm:pt>
    <dgm:pt modelId="{0DC97B01-0926-47DA-BAEF-5C5C1F0519F5}" type="sibTrans" cxnId="{59186AA5-E6EA-4A64-9B88-8311E3F4A8FF}">
      <dgm:prSet/>
      <dgm:spPr/>
      <dgm:t>
        <a:bodyPr/>
        <a:lstStyle/>
        <a:p>
          <a:endParaRPr lang="en-US"/>
        </a:p>
      </dgm:t>
    </dgm:pt>
    <dgm:pt modelId="{830E2958-C13A-4BE1-8964-F1020798A1F6}" type="pres">
      <dgm:prSet presAssocID="{CED662A2-EDFA-4237-9444-D53D719BB498}" presName="vert0" presStyleCnt="0">
        <dgm:presLayoutVars>
          <dgm:dir/>
          <dgm:animOne val="branch"/>
          <dgm:animLvl val="lvl"/>
        </dgm:presLayoutVars>
      </dgm:prSet>
      <dgm:spPr/>
    </dgm:pt>
    <dgm:pt modelId="{C7584DC9-4FB7-4E8D-9FA5-77A19F6F17B0}" type="pres">
      <dgm:prSet presAssocID="{0DFC967E-3AA9-407B-9E27-962A98B97EB6}" presName="thickLine" presStyleLbl="alignNode1" presStyleIdx="0" presStyleCnt="4"/>
      <dgm:spPr/>
    </dgm:pt>
    <dgm:pt modelId="{2BEC0FE8-9135-4F7E-9694-776409446CDE}" type="pres">
      <dgm:prSet presAssocID="{0DFC967E-3AA9-407B-9E27-962A98B97EB6}" presName="horz1" presStyleCnt="0"/>
      <dgm:spPr/>
    </dgm:pt>
    <dgm:pt modelId="{547D35D5-840A-4BA6-A216-0C2A72F5CEDD}" type="pres">
      <dgm:prSet presAssocID="{0DFC967E-3AA9-407B-9E27-962A98B97EB6}" presName="tx1" presStyleLbl="revTx" presStyleIdx="0" presStyleCnt="4"/>
      <dgm:spPr/>
    </dgm:pt>
    <dgm:pt modelId="{CF143BB1-7CBB-481C-8C3D-7BD8787AE7DA}" type="pres">
      <dgm:prSet presAssocID="{0DFC967E-3AA9-407B-9E27-962A98B97EB6}" presName="vert1" presStyleCnt="0"/>
      <dgm:spPr/>
    </dgm:pt>
    <dgm:pt modelId="{F0A5CC1D-4394-4906-A77F-01C2C1ACE7CF}" type="pres">
      <dgm:prSet presAssocID="{7873ACAD-743A-43F1-AF98-92777B720841}" presName="thickLine" presStyleLbl="alignNode1" presStyleIdx="1" presStyleCnt="4"/>
      <dgm:spPr/>
    </dgm:pt>
    <dgm:pt modelId="{FDFA257A-31B6-4E8D-A24A-FEBCB0B4F5A4}" type="pres">
      <dgm:prSet presAssocID="{7873ACAD-743A-43F1-AF98-92777B720841}" presName="horz1" presStyleCnt="0"/>
      <dgm:spPr/>
    </dgm:pt>
    <dgm:pt modelId="{585B4CFF-CA51-4EEE-9816-1B85BE6B6767}" type="pres">
      <dgm:prSet presAssocID="{7873ACAD-743A-43F1-AF98-92777B720841}" presName="tx1" presStyleLbl="revTx" presStyleIdx="1" presStyleCnt="4" custScaleY="86101" custLinFactNeighborY="-8317"/>
      <dgm:spPr/>
    </dgm:pt>
    <dgm:pt modelId="{FC21C3AE-2EF5-42F7-A811-A3DB314055E2}" type="pres">
      <dgm:prSet presAssocID="{7873ACAD-743A-43F1-AF98-92777B720841}" presName="vert1" presStyleCnt="0"/>
      <dgm:spPr/>
    </dgm:pt>
    <dgm:pt modelId="{897748B3-35E5-422B-AA20-AB638BF58B22}" type="pres">
      <dgm:prSet presAssocID="{B37555D2-DEF9-4CDC-B9D2-D1A3C823FC5D}" presName="thickLine" presStyleLbl="alignNode1" presStyleIdx="2" presStyleCnt="4"/>
      <dgm:spPr/>
    </dgm:pt>
    <dgm:pt modelId="{723283F6-ADE5-495F-B716-B53D54DF9512}" type="pres">
      <dgm:prSet presAssocID="{B37555D2-DEF9-4CDC-B9D2-D1A3C823FC5D}" presName="horz1" presStyleCnt="0"/>
      <dgm:spPr/>
    </dgm:pt>
    <dgm:pt modelId="{0F4757CD-A186-4479-9C58-CEF1A84FFEEA}" type="pres">
      <dgm:prSet presAssocID="{B37555D2-DEF9-4CDC-B9D2-D1A3C823FC5D}" presName="tx1" presStyleLbl="revTx" presStyleIdx="2" presStyleCnt="4" custScaleY="125450"/>
      <dgm:spPr/>
    </dgm:pt>
    <dgm:pt modelId="{3A942C53-2B5E-4E25-9833-FD0909210603}" type="pres">
      <dgm:prSet presAssocID="{B37555D2-DEF9-4CDC-B9D2-D1A3C823FC5D}" presName="vert1" presStyleCnt="0"/>
      <dgm:spPr/>
    </dgm:pt>
    <dgm:pt modelId="{43CE6CA7-7668-4315-9EA5-5F0FCCAE2FBE}" type="pres">
      <dgm:prSet presAssocID="{E14C7319-7158-4D74-B852-849231FBF9C7}" presName="thickLine" presStyleLbl="alignNode1" presStyleIdx="3" presStyleCnt="4"/>
      <dgm:spPr/>
    </dgm:pt>
    <dgm:pt modelId="{CCF38F3B-E508-4ED9-9449-4380E4F1199D}" type="pres">
      <dgm:prSet presAssocID="{E14C7319-7158-4D74-B852-849231FBF9C7}" presName="horz1" presStyleCnt="0"/>
      <dgm:spPr/>
    </dgm:pt>
    <dgm:pt modelId="{353CC661-9220-43B2-85BC-A5EDBC766BBF}" type="pres">
      <dgm:prSet presAssocID="{E14C7319-7158-4D74-B852-849231FBF9C7}" presName="tx1" presStyleLbl="revTx" presStyleIdx="3" presStyleCnt="4"/>
      <dgm:spPr/>
    </dgm:pt>
    <dgm:pt modelId="{58C05109-EABD-4E61-910C-9974DE79DA62}" type="pres">
      <dgm:prSet presAssocID="{E14C7319-7158-4D74-B852-849231FBF9C7}" presName="vert1" presStyleCnt="0"/>
      <dgm:spPr/>
    </dgm:pt>
  </dgm:ptLst>
  <dgm:cxnLst>
    <dgm:cxn modelId="{C9390507-1339-4022-BDF8-D8EFE0CE2AEB}" type="presOf" srcId="{E14C7319-7158-4D74-B852-849231FBF9C7}" destId="{353CC661-9220-43B2-85BC-A5EDBC766BBF}" srcOrd="0" destOrd="0" presId="urn:microsoft.com/office/officeart/2008/layout/LinedList"/>
    <dgm:cxn modelId="{BFC0862A-C33C-4442-A484-AA572B72A246}" srcId="{CED662A2-EDFA-4237-9444-D53D719BB498}" destId="{B37555D2-DEF9-4CDC-B9D2-D1A3C823FC5D}" srcOrd="2" destOrd="0" parTransId="{8E97918B-5DF5-4563-A746-19E613CE0C9D}" sibTransId="{2BC50BA7-CE49-4C82-9D49-2FFFDDA6A755}"/>
    <dgm:cxn modelId="{7EA66A3E-C451-4DF7-B5FF-2456E8347FE2}" type="presOf" srcId="{0DFC967E-3AA9-407B-9E27-962A98B97EB6}" destId="{547D35D5-840A-4BA6-A216-0C2A72F5CEDD}" srcOrd="0" destOrd="0" presId="urn:microsoft.com/office/officeart/2008/layout/LinedList"/>
    <dgm:cxn modelId="{D83A696F-1EA9-46EF-8111-753A1147BB4B}" type="presOf" srcId="{CED662A2-EDFA-4237-9444-D53D719BB498}" destId="{830E2958-C13A-4BE1-8964-F1020798A1F6}" srcOrd="0" destOrd="0" presId="urn:microsoft.com/office/officeart/2008/layout/LinedList"/>
    <dgm:cxn modelId="{59186AA5-E6EA-4A64-9B88-8311E3F4A8FF}" srcId="{CED662A2-EDFA-4237-9444-D53D719BB498}" destId="{E14C7319-7158-4D74-B852-849231FBF9C7}" srcOrd="3" destOrd="0" parTransId="{8B85B81B-CEDE-4565-9B1A-2C2716E1F34A}" sibTransId="{0DC97B01-0926-47DA-BAEF-5C5C1F0519F5}"/>
    <dgm:cxn modelId="{2A525AAF-DB75-4822-88C4-39DAE2CA2CC8}" srcId="{CED662A2-EDFA-4237-9444-D53D719BB498}" destId="{0DFC967E-3AA9-407B-9E27-962A98B97EB6}" srcOrd="0" destOrd="0" parTransId="{5CB3C6FD-D384-4C85-8D13-C4ABE21B1BE8}" sibTransId="{493685C9-3F33-4979-9CD4-0E672763E853}"/>
    <dgm:cxn modelId="{127C8BBD-AF8B-4C29-9689-E28E6CAA3D6F}" type="presOf" srcId="{B37555D2-DEF9-4CDC-B9D2-D1A3C823FC5D}" destId="{0F4757CD-A186-4479-9C58-CEF1A84FFEEA}" srcOrd="0" destOrd="0" presId="urn:microsoft.com/office/officeart/2008/layout/LinedList"/>
    <dgm:cxn modelId="{76568CE7-115D-4149-9E04-D208F8DE9E8E}" srcId="{CED662A2-EDFA-4237-9444-D53D719BB498}" destId="{7873ACAD-743A-43F1-AF98-92777B720841}" srcOrd="1" destOrd="0" parTransId="{1AA7291C-8528-41EE-98A9-696BAEA5D626}" sibTransId="{7A598E59-02D7-48DC-B3E7-59B8B11AF9B2}"/>
    <dgm:cxn modelId="{DCC64FF9-D63D-4BA4-B760-B62ED0C1B701}" type="presOf" srcId="{7873ACAD-743A-43F1-AF98-92777B720841}" destId="{585B4CFF-CA51-4EEE-9816-1B85BE6B6767}" srcOrd="0" destOrd="0" presId="urn:microsoft.com/office/officeart/2008/layout/LinedList"/>
    <dgm:cxn modelId="{5A2D8C6D-24E2-4509-A0E5-4D2245D3FDF6}" type="presParOf" srcId="{830E2958-C13A-4BE1-8964-F1020798A1F6}" destId="{C7584DC9-4FB7-4E8D-9FA5-77A19F6F17B0}" srcOrd="0" destOrd="0" presId="urn:microsoft.com/office/officeart/2008/layout/LinedList"/>
    <dgm:cxn modelId="{50111188-26FD-4D39-A149-EB99A62AE8A8}" type="presParOf" srcId="{830E2958-C13A-4BE1-8964-F1020798A1F6}" destId="{2BEC0FE8-9135-4F7E-9694-776409446CDE}" srcOrd="1" destOrd="0" presId="urn:microsoft.com/office/officeart/2008/layout/LinedList"/>
    <dgm:cxn modelId="{FAD68840-83D4-429E-91A7-5ED3B9BF77DE}" type="presParOf" srcId="{2BEC0FE8-9135-4F7E-9694-776409446CDE}" destId="{547D35D5-840A-4BA6-A216-0C2A72F5CEDD}" srcOrd="0" destOrd="0" presId="urn:microsoft.com/office/officeart/2008/layout/LinedList"/>
    <dgm:cxn modelId="{75ADBDC4-578E-4DD6-AEDF-870908380DBA}" type="presParOf" srcId="{2BEC0FE8-9135-4F7E-9694-776409446CDE}" destId="{CF143BB1-7CBB-481C-8C3D-7BD8787AE7DA}" srcOrd="1" destOrd="0" presId="urn:microsoft.com/office/officeart/2008/layout/LinedList"/>
    <dgm:cxn modelId="{96E13D1B-B2E1-4A3F-8E57-24EE9ACFD6BF}" type="presParOf" srcId="{830E2958-C13A-4BE1-8964-F1020798A1F6}" destId="{F0A5CC1D-4394-4906-A77F-01C2C1ACE7CF}" srcOrd="2" destOrd="0" presId="urn:microsoft.com/office/officeart/2008/layout/LinedList"/>
    <dgm:cxn modelId="{32B44E5A-C653-49D5-BF34-FD30CD2AAAC1}" type="presParOf" srcId="{830E2958-C13A-4BE1-8964-F1020798A1F6}" destId="{FDFA257A-31B6-4E8D-A24A-FEBCB0B4F5A4}" srcOrd="3" destOrd="0" presId="urn:microsoft.com/office/officeart/2008/layout/LinedList"/>
    <dgm:cxn modelId="{346B919C-700F-4D62-A935-07DCE7565E26}" type="presParOf" srcId="{FDFA257A-31B6-4E8D-A24A-FEBCB0B4F5A4}" destId="{585B4CFF-CA51-4EEE-9816-1B85BE6B6767}" srcOrd="0" destOrd="0" presId="urn:microsoft.com/office/officeart/2008/layout/LinedList"/>
    <dgm:cxn modelId="{BD4E4901-F42B-4353-B20C-3C8F54C74525}" type="presParOf" srcId="{FDFA257A-31B6-4E8D-A24A-FEBCB0B4F5A4}" destId="{FC21C3AE-2EF5-42F7-A811-A3DB314055E2}" srcOrd="1" destOrd="0" presId="urn:microsoft.com/office/officeart/2008/layout/LinedList"/>
    <dgm:cxn modelId="{5E75C7C7-CA60-42B0-A66C-CD4361E32B29}" type="presParOf" srcId="{830E2958-C13A-4BE1-8964-F1020798A1F6}" destId="{897748B3-35E5-422B-AA20-AB638BF58B22}" srcOrd="4" destOrd="0" presId="urn:microsoft.com/office/officeart/2008/layout/LinedList"/>
    <dgm:cxn modelId="{185E98F2-70B8-4A4B-8633-A43FC5654BFF}" type="presParOf" srcId="{830E2958-C13A-4BE1-8964-F1020798A1F6}" destId="{723283F6-ADE5-495F-B716-B53D54DF9512}" srcOrd="5" destOrd="0" presId="urn:microsoft.com/office/officeart/2008/layout/LinedList"/>
    <dgm:cxn modelId="{1303F8DE-E3E3-4EA8-9C9F-744B41EEDF12}" type="presParOf" srcId="{723283F6-ADE5-495F-B716-B53D54DF9512}" destId="{0F4757CD-A186-4479-9C58-CEF1A84FFEEA}" srcOrd="0" destOrd="0" presId="urn:microsoft.com/office/officeart/2008/layout/LinedList"/>
    <dgm:cxn modelId="{A55191B6-55D9-4C97-970C-1C9726BD536B}" type="presParOf" srcId="{723283F6-ADE5-495F-B716-B53D54DF9512}" destId="{3A942C53-2B5E-4E25-9833-FD0909210603}" srcOrd="1" destOrd="0" presId="urn:microsoft.com/office/officeart/2008/layout/LinedList"/>
    <dgm:cxn modelId="{3846563F-A6F3-42BA-9B3A-EDB3FDD536C8}" type="presParOf" srcId="{830E2958-C13A-4BE1-8964-F1020798A1F6}" destId="{43CE6CA7-7668-4315-9EA5-5F0FCCAE2FBE}" srcOrd="6" destOrd="0" presId="urn:microsoft.com/office/officeart/2008/layout/LinedList"/>
    <dgm:cxn modelId="{C19F1A94-5FD4-448D-B7B4-B311DD7E594B}" type="presParOf" srcId="{830E2958-C13A-4BE1-8964-F1020798A1F6}" destId="{CCF38F3B-E508-4ED9-9449-4380E4F1199D}" srcOrd="7" destOrd="0" presId="urn:microsoft.com/office/officeart/2008/layout/LinedList"/>
    <dgm:cxn modelId="{E2B24477-832D-48A8-AF54-ACAB0542F7BC}" type="presParOf" srcId="{CCF38F3B-E508-4ED9-9449-4380E4F1199D}" destId="{353CC661-9220-43B2-85BC-A5EDBC766BBF}" srcOrd="0" destOrd="0" presId="urn:microsoft.com/office/officeart/2008/layout/LinedList"/>
    <dgm:cxn modelId="{8FB62D19-61BD-4B39-9A36-C0622E949F31}" type="presParOf" srcId="{CCF38F3B-E508-4ED9-9449-4380E4F1199D}" destId="{58C05109-EABD-4E61-910C-9974DE79DA6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584DC9-4FB7-4E8D-9FA5-77A19F6F17B0}">
      <dsp:nvSpPr>
        <dsp:cNvPr id="0" name=""/>
        <dsp:cNvSpPr/>
      </dsp:nvSpPr>
      <dsp:spPr>
        <a:xfrm>
          <a:off x="0" y="566"/>
          <a:ext cx="734234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D35D5-840A-4BA6-A216-0C2A72F5CEDD}">
      <dsp:nvSpPr>
        <dsp:cNvPr id="0" name=""/>
        <dsp:cNvSpPr/>
      </dsp:nvSpPr>
      <dsp:spPr>
        <a:xfrm>
          <a:off x="0" y="566"/>
          <a:ext cx="7342346" cy="1055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YOUR OPINION AND FEEDBACK MATTERS:</a:t>
          </a:r>
        </a:p>
      </dsp:txBody>
      <dsp:txXfrm>
        <a:off x="0" y="566"/>
        <a:ext cx="7342346" cy="1055412"/>
      </dsp:txXfrm>
    </dsp:sp>
    <dsp:sp modelId="{F0A5CC1D-4394-4906-A77F-01C2C1ACE7CF}">
      <dsp:nvSpPr>
        <dsp:cNvPr id="0" name=""/>
        <dsp:cNvSpPr/>
      </dsp:nvSpPr>
      <dsp:spPr>
        <a:xfrm>
          <a:off x="0" y="1055978"/>
          <a:ext cx="7342346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B4CFF-CA51-4EEE-9816-1B85BE6B6767}">
      <dsp:nvSpPr>
        <dsp:cNvPr id="0" name=""/>
        <dsp:cNvSpPr/>
      </dsp:nvSpPr>
      <dsp:spPr>
        <a:xfrm>
          <a:off x="0" y="968199"/>
          <a:ext cx="7342346" cy="908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Department of Labor and Congress are interested in what you have to say.</a:t>
          </a:r>
        </a:p>
      </dsp:txBody>
      <dsp:txXfrm>
        <a:off x="0" y="968199"/>
        <a:ext cx="7342346" cy="908720"/>
      </dsp:txXfrm>
    </dsp:sp>
    <dsp:sp modelId="{897748B3-35E5-422B-AA20-AB638BF58B22}">
      <dsp:nvSpPr>
        <dsp:cNvPr id="0" name=""/>
        <dsp:cNvSpPr/>
      </dsp:nvSpPr>
      <dsp:spPr>
        <a:xfrm>
          <a:off x="0" y="1964698"/>
          <a:ext cx="7342346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757CD-A186-4479-9C58-CEF1A84FFEEA}">
      <dsp:nvSpPr>
        <dsp:cNvPr id="0" name=""/>
        <dsp:cNvSpPr/>
      </dsp:nvSpPr>
      <dsp:spPr>
        <a:xfrm>
          <a:off x="0" y="1964698"/>
          <a:ext cx="7335175" cy="1324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The Energy program is constantly making program changes and updates. You can ask us questions or seek information from our office.</a:t>
          </a:r>
        </a:p>
      </dsp:txBody>
      <dsp:txXfrm>
        <a:off x="0" y="1964698"/>
        <a:ext cx="7335175" cy="1324014"/>
      </dsp:txXfrm>
    </dsp:sp>
    <dsp:sp modelId="{43CE6CA7-7668-4315-9EA5-5F0FCCAE2FBE}">
      <dsp:nvSpPr>
        <dsp:cNvPr id="0" name=""/>
        <dsp:cNvSpPr/>
      </dsp:nvSpPr>
      <dsp:spPr>
        <a:xfrm>
          <a:off x="0" y="3288713"/>
          <a:ext cx="7342346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CC661-9220-43B2-85BC-A5EDBC766BBF}">
      <dsp:nvSpPr>
        <dsp:cNvPr id="0" name=""/>
        <dsp:cNvSpPr/>
      </dsp:nvSpPr>
      <dsp:spPr>
        <a:xfrm>
          <a:off x="0" y="3288713"/>
          <a:ext cx="7342346" cy="1055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If you have complaints, grievances, or requests for assistance, as well as good things to say, we want to hear from you.</a:t>
          </a:r>
        </a:p>
      </dsp:txBody>
      <dsp:txXfrm>
        <a:off x="0" y="3288713"/>
        <a:ext cx="7342346" cy="10554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9A480-8E63-4518-B811-588440D7CFC8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552C83-9AC1-4627-81B2-1E1FAF849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2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3425" indent="-28098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125" indent="-22383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9563" indent="-22383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2000" indent="-223838" algn="l" defTabSz="9175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9200" indent="-22383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6400" indent="-22383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3600" indent="-22383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60800" indent="-223838" defTabSz="9175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D87B5A-6FB3-451F-B6AF-B5FF4D5B19F0}" type="slidenum">
              <a:rPr lang="en-US" altLang="en-US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7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6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511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403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95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562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5268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935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21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76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9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40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48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4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05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2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6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69C6FE-EA66-445B-9271-067A8726A7B3}" type="datetimeFigureOut">
              <a:rPr lang="en-US" smtClean="0"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FD34A-54F2-47C7-872C-AAA32562BD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77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l.gov/agencies/owcp/energy/regs/compliance/claimant_medprovider_resources/claimant_resource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l.gov/eeombd" TargetMode="External"/><Relationship Id="rId2" Type="http://schemas.openxmlformats.org/officeDocument/2006/relationships/hyperlink" Target="mailto:ombudsman@dol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496" y="1240157"/>
            <a:ext cx="4784872" cy="3541568"/>
          </a:xfrm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4900" dirty="0"/>
              <a:t>THE OFFICE OF THE OMBUDSMAN FOR THE EEOICPA</a:t>
            </a:r>
            <a:br>
              <a:rPr lang="en-US" altLang="en-US" sz="3600" dirty="0"/>
            </a:br>
            <a:endParaRPr lang="en-US" altLang="en-US" sz="3600" dirty="0"/>
          </a:p>
        </p:txBody>
      </p:sp>
      <p:sp>
        <p:nvSpPr>
          <p:cNvPr id="11469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033667" y="4857227"/>
            <a:ext cx="4219661" cy="115924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dirty="0"/>
              <a:t>Las Vegas - February 28, 2023</a:t>
            </a:r>
          </a:p>
          <a:p>
            <a:pPr algn="ctr" eaLnBrk="1" hangingPunct="1"/>
            <a:r>
              <a:rPr lang="en-US" altLang="en-US" dirty="0"/>
              <a:t>Pahrump - March 1, 2023</a:t>
            </a:r>
          </a:p>
          <a:p>
            <a:pPr algn="ctr" eaLnBrk="1" hangingPunct="1"/>
            <a:endParaRPr lang="en-US" altLang="en-US" dirty="0"/>
          </a:p>
        </p:txBody>
      </p:sp>
      <p:pic>
        <p:nvPicPr>
          <p:cNvPr id="114692" name="Picture 6" descr="COLSE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3833" y="294581"/>
            <a:ext cx="1857639" cy="196948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0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2" y="452718"/>
            <a:ext cx="7279823" cy="981799"/>
          </a:xfrm>
        </p:spPr>
        <p:txBody>
          <a:bodyPr>
            <a:normAutofit/>
          </a:bodyPr>
          <a:lstStyle/>
          <a:p>
            <a:r>
              <a:rPr lang="en-US" sz="4000" dirty="0"/>
              <a:t>OFFICE OF </a:t>
            </a:r>
            <a:r>
              <a:rPr lang="en-US" sz="4000" b="0" dirty="0"/>
              <a:t>THE </a:t>
            </a:r>
            <a:r>
              <a:rPr lang="en-US" sz="4000" dirty="0"/>
              <a:t>OMBUDSMAN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764405" y="295729"/>
            <a:ext cx="62864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87D7A59-36E2-48B9-B146-C1E59501F63F}" type="slidenum">
              <a:rPr lang="en-US"/>
              <a:pPr>
                <a:spcAft>
                  <a:spcPts val="600"/>
                </a:spcAft>
              </a:pPr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6713679" y="3225297"/>
            <a:ext cx="2894847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en-US" b="1"/>
          </a:p>
        </p:txBody>
      </p:sp>
      <p:graphicFrame>
        <p:nvGraphicFramePr>
          <p:cNvPr id="113" name="Content Placeholder 2">
            <a:extLst>
              <a:ext uri="{FF2B5EF4-FFF2-40B4-BE49-F238E27FC236}">
                <a16:creationId xmlns:a16="http://schemas.microsoft.com/office/drawing/2014/main" id="{2895C561-0147-B6D5-CA3D-1C58E6E36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618417"/>
              </p:ext>
            </p:extLst>
          </p:nvPr>
        </p:nvGraphicFramePr>
        <p:xfrm>
          <a:off x="484582" y="1930273"/>
          <a:ext cx="7342346" cy="434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08178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BC44-3494-EA25-E2AF-9E9F263A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805631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027D-2E01-3508-02F1-E1F549713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974" y="1342239"/>
            <a:ext cx="7678514" cy="4906167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/>
              <a:t>The Energy Program may have your claim reviewed by a specialist (CMC, IH, Toxicologist) and you should be provided a copy of the expert’s report with your Recommended Decision.</a:t>
            </a:r>
          </a:p>
          <a:p>
            <a:endParaRPr lang="en-US" sz="900" dirty="0"/>
          </a:p>
          <a:p>
            <a:r>
              <a:rPr lang="en-US" sz="2600" dirty="0"/>
              <a:t>You can request a copy of any specialist report from your claims examiner at any time, even before your Recommended Decision has been sent to you. Your request must be in writing.</a:t>
            </a:r>
          </a:p>
          <a:p>
            <a:endParaRPr lang="en-US" sz="900" dirty="0"/>
          </a:p>
          <a:p>
            <a:r>
              <a:rPr lang="en-US" sz="2600" dirty="0"/>
              <a:t>You can also request a copy of your claim file or any documents from your case file at any time. You must send a written request to the Energy Program.  </a:t>
            </a:r>
          </a:p>
        </p:txBody>
      </p:sp>
    </p:spTree>
    <p:extLst>
      <p:ext uri="{BB962C8B-B14F-4D97-AF65-F5344CB8AC3E}">
        <p14:creationId xmlns:p14="http://schemas.microsoft.com/office/powerpoint/2010/main" val="896096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847C0-C2D5-754A-B7FB-483D8C023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48243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1E22B-D78D-2B5C-63A8-F89FD4D46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951" y="1400961"/>
            <a:ext cx="7692706" cy="4847445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File a claim (Form EE-1) for new illnesses as they arise, including for illnesses like skin cancer.</a:t>
            </a:r>
          </a:p>
          <a:p>
            <a:endParaRPr lang="en-US" sz="1000" dirty="0"/>
          </a:p>
          <a:p>
            <a:r>
              <a:rPr lang="en-US" sz="2800" dirty="0"/>
              <a:t>Make sure you have reported any/all potentially covered employment to the Energy Program.</a:t>
            </a:r>
          </a:p>
          <a:p>
            <a:endParaRPr lang="en-US" sz="900" dirty="0"/>
          </a:p>
          <a:p>
            <a:r>
              <a:rPr lang="en-US" sz="2800" dirty="0"/>
              <a:t>Review your Occupational History Interview for completeness and accuracy. If you remember additional information, send it in writing to your claims examiner.  </a:t>
            </a:r>
          </a:p>
        </p:txBody>
      </p:sp>
    </p:spTree>
    <p:extLst>
      <p:ext uri="{BB962C8B-B14F-4D97-AF65-F5344CB8AC3E}">
        <p14:creationId xmlns:p14="http://schemas.microsoft.com/office/powerpoint/2010/main" val="1330693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2FA0E-9ED8-58A3-E850-171643BB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74" y="452718"/>
            <a:ext cx="6835416" cy="830798"/>
          </a:xfrm>
        </p:spPr>
        <p:txBody>
          <a:bodyPr/>
          <a:lstStyle/>
          <a:p>
            <a:pPr algn="ctr"/>
            <a:r>
              <a:rPr lang="en-US" sz="3600" dirty="0"/>
              <a:t>PRACTICAL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F092F-8AF2-D983-14D0-1E924F65A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674" y="1476462"/>
            <a:ext cx="7709483" cy="4771945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If your claim is accepted for medical benefits, you can: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Find enrolled providers online from the Energy Program homepage by clicking the </a:t>
            </a:r>
            <a:r>
              <a:rPr lang="en-US" sz="2400" u="sng" dirty="0"/>
              <a:t>Provider Search</a:t>
            </a:r>
            <a:r>
              <a:rPr lang="en-US" sz="2400" dirty="0"/>
              <a:t> option in the </a:t>
            </a:r>
            <a:r>
              <a:rPr lang="en-US" sz="2400" u="sng" dirty="0"/>
              <a:t>Claimant How to Guide.</a:t>
            </a:r>
            <a:r>
              <a:rPr lang="en-US" sz="2400" dirty="0"/>
              <a:t>  </a:t>
            </a:r>
            <a:r>
              <a:rPr lang="en-US" sz="2400" dirty="0">
                <a:hlinkClick r:id="rId2"/>
              </a:rPr>
              <a:t>https://www.dol.gov/agencies/owcp/energy/regs/compliance/claimant_medprovider_resources/claimant_resources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400" dirty="0"/>
              <a:t>File for a consequential illness/injury if your accepted covered illness or treatment for your accepted covered illness causes a new illness or injury. Must write “consequential condition” next to the name of the illness/injury on Form EE-1.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24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9011" y="533400"/>
            <a:ext cx="8055033" cy="688571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/>
              <a:t>OMBUDSMAN CONTACT INFORMATION 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010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Mail:		</a:t>
            </a:r>
            <a:r>
              <a:rPr lang="en-US" altLang="en-US" sz="3000" dirty="0"/>
              <a:t>U.S. Department of Labor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Office of the Ombudsman		  	  	200 Constitution Ave., NW, 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Room N-2454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dirty="0"/>
              <a:t>		Washington, D.C. 20210</a:t>
            </a:r>
          </a:p>
          <a:p>
            <a:pPr lvl="2"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Toll Free:	</a:t>
            </a:r>
            <a:r>
              <a:rPr lang="en-US" altLang="en-US" sz="2800" dirty="0"/>
              <a:t>1-877-662-8363</a:t>
            </a: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Email:</a:t>
            </a:r>
            <a:r>
              <a:rPr lang="en-US" altLang="en-US" dirty="0"/>
              <a:t>  	  	</a:t>
            </a:r>
            <a:r>
              <a:rPr lang="en-US" altLang="en-US" sz="2800" b="1" dirty="0">
                <a:solidFill>
                  <a:schemeClr val="bg2"/>
                </a:solidFill>
                <a:hlinkClick r:id="rId2"/>
              </a:rPr>
              <a:t>ombudsman@dol.gov</a:t>
            </a:r>
            <a:endParaRPr lang="en-US" altLang="en-US" sz="2800" b="1" dirty="0">
              <a:solidFill>
                <a:schemeClr val="bg2"/>
              </a:solidFill>
            </a:endParaRPr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3000" b="1" dirty="0"/>
              <a:t>Website:</a:t>
            </a:r>
            <a:r>
              <a:rPr lang="en-US" altLang="en-US" dirty="0"/>
              <a:t>    </a:t>
            </a:r>
            <a:r>
              <a:rPr lang="en-US" altLang="en-US" sz="2800" b="1" dirty="0">
                <a:hlinkClick r:id="rId3"/>
              </a:rPr>
              <a:t>www.dol.gov/eeombd</a:t>
            </a:r>
            <a:endParaRPr lang="en-US" altLang="en-US" sz="2800" b="1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dirty="0"/>
          </a:p>
          <a:p>
            <a:pPr eaLnBrk="1" hangingPunct="1">
              <a:lnSpc>
                <a:spcPct val="90000"/>
              </a:lnSpc>
              <a:buFont typeface="Times New Roman" panose="02020603050405020304" pitchFamily="18" charset="0"/>
              <a:buNone/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41693333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153400" cy="1371600"/>
          </a:xfrm>
        </p:spPr>
        <p:txBody>
          <a:bodyPr anchor="t" anchorCtr="1"/>
          <a:lstStyle/>
          <a:p>
            <a:pPr algn="ctr" eaLnBrk="1" hangingPunct="1"/>
            <a:r>
              <a:rPr lang="en-US" altLang="en-US" sz="4000" b="1" dirty="0"/>
              <a:t>EEOICPA and THE OFFICE OF THE OMBUDSMAN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199" y="2094808"/>
            <a:ext cx="7956959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rgbClr val="333399"/>
              </a:buClr>
              <a:buFont typeface="Wingdings" pitchFamily="2" charset="2"/>
              <a:buNone/>
              <a:defRPr/>
            </a:pPr>
            <a:r>
              <a:rPr lang="en-US" sz="3200" b="1" dirty="0"/>
              <a:t>History:</a:t>
            </a:r>
          </a:p>
          <a:p>
            <a:pPr eaLnBrk="1" hangingPunct="1">
              <a:lnSpc>
                <a:spcPct val="80000"/>
              </a:lnSpc>
              <a:buClr>
                <a:srgbClr val="333399"/>
              </a:buClr>
              <a:buFont typeface="Wingdings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October 2000 – Congress enacted the EEOICPA</a:t>
            </a:r>
          </a:p>
          <a:p>
            <a:pPr lvl="1" eaLnBrk="1" hangingPunct="1">
              <a:lnSpc>
                <a:spcPct val="100000"/>
              </a:lnSpc>
              <a:buFont typeface="Wingdings" panose="05000000000000000000" pitchFamily="2" charset="2"/>
              <a:buChar char="Ø"/>
              <a:defRPr/>
            </a:pPr>
            <a:endParaRPr lang="en-US" sz="1000" dirty="0"/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October 2004 - Congress passed legislation creating the Office of the Ombudsman for the EEOICPA.</a:t>
            </a:r>
          </a:p>
          <a:p>
            <a:pPr marL="914400" lvl="2" indent="0" eaLnBrk="1" hangingPunct="1">
              <a:lnSpc>
                <a:spcPct val="80000"/>
              </a:lnSpc>
              <a:buClr>
                <a:srgbClr val="333399"/>
              </a:buClr>
              <a:buFont typeface="Times New Roman" panose="02020603050405020304" pitchFamily="18" charset="0"/>
              <a:buNone/>
              <a:defRPr/>
            </a:pPr>
            <a:r>
              <a:rPr lang="en-US" sz="1600" dirty="0"/>
              <a:t>                         </a:t>
            </a:r>
          </a:p>
          <a:p>
            <a:pPr marL="0" indent="0" eaLnBrk="1" hangingPunct="1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None/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70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077200" cy="762000"/>
          </a:xfrm>
        </p:spPr>
        <p:txBody>
          <a:bodyPr anchor="t" anchorCtr="1">
            <a:normAutofit/>
          </a:bodyPr>
          <a:lstStyle/>
          <a:p>
            <a:pPr algn="ctr" eaLnBrk="1" hangingPunct="1"/>
            <a:r>
              <a:rPr lang="en-US" altLang="en-US" sz="4000" b="1" dirty="0"/>
              <a:t>OFFICE OF THE OMBUDSMAN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06828" y="1632980"/>
            <a:ext cx="7927571" cy="6072432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sz="2400" u="sng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The Office of the Ombudsman is an independent office within the U.S. Department of Labor.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That means the Office of the Ombudsman is separate from the Energy Program that makes decisions on your EEOICPA claims.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All communication with the Office of the Ombudsman is CONFIDENTIAL.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sz="24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US" sz="2400" dirty="0"/>
              <a:t>  </a:t>
            </a:r>
          </a:p>
          <a:p>
            <a:pPr marL="914400" lvl="2" indent="0" eaLnBrk="1" hangingPunct="1">
              <a:lnSpc>
                <a:spcPct val="80000"/>
              </a:lnSpc>
              <a:buClr>
                <a:srgbClr val="333399"/>
              </a:buClr>
              <a:buFont typeface="Times New Roman" panose="02020603050405020304" pitchFamily="18" charset="0"/>
              <a:buNone/>
              <a:defRPr/>
            </a:pPr>
            <a:r>
              <a:rPr lang="en-US" sz="1600" dirty="0"/>
              <a:t>                         </a:t>
            </a:r>
          </a:p>
          <a:p>
            <a:pPr marL="0" indent="0" eaLnBrk="1" hangingPunct="1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None/>
              <a:defRPr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12169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BF3C5-AE57-CD19-1665-4D364E710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5021"/>
          </a:xfrm>
        </p:spPr>
        <p:txBody>
          <a:bodyPr/>
          <a:lstStyle/>
          <a:p>
            <a:pPr algn="ctr"/>
            <a:r>
              <a:rPr lang="en-US" sz="3600" dirty="0"/>
              <a:t>Office of the Ombudsman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6B4C3-92E2-5E5A-16DB-ED35A7EF5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700" y="1652631"/>
            <a:ext cx="7301232" cy="4595775"/>
          </a:xfrm>
        </p:spPr>
        <p:txBody>
          <a:bodyPr>
            <a:noAutofit/>
          </a:bodyPr>
          <a:lstStyle/>
          <a:p>
            <a:r>
              <a:rPr lang="en-US" sz="2800" dirty="0"/>
              <a:t>Amanda M. Fallon – Ombudsman</a:t>
            </a:r>
          </a:p>
          <a:p>
            <a:endParaRPr lang="en-US" sz="1200" dirty="0"/>
          </a:p>
          <a:p>
            <a:r>
              <a:rPr lang="en-US" sz="2800" dirty="0"/>
              <a:t>Kim Holt – Policy Analyst</a:t>
            </a:r>
          </a:p>
          <a:p>
            <a:endParaRPr lang="en-US" sz="1200" dirty="0"/>
          </a:p>
          <a:p>
            <a:r>
              <a:rPr lang="en-US" sz="2800" dirty="0"/>
              <a:t>Steve Levin – Policy Analyst</a:t>
            </a:r>
          </a:p>
          <a:p>
            <a:endParaRPr lang="en-US" sz="1200" dirty="0"/>
          </a:p>
          <a:p>
            <a:r>
              <a:rPr lang="en-US" sz="2800" dirty="0"/>
              <a:t>Tonya Fields – Policy Analyst</a:t>
            </a:r>
          </a:p>
          <a:p>
            <a:endParaRPr lang="en-US" sz="1200" dirty="0"/>
          </a:p>
          <a:p>
            <a:r>
              <a:rPr lang="en-US" sz="2800" dirty="0"/>
              <a:t>Curtis Johnson – Policy Analyst</a:t>
            </a:r>
          </a:p>
        </p:txBody>
      </p:sp>
    </p:spTree>
    <p:extLst>
      <p:ext uri="{BB962C8B-B14F-4D97-AF65-F5344CB8AC3E}">
        <p14:creationId xmlns:p14="http://schemas.microsoft.com/office/powerpoint/2010/main" val="284862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458200" cy="7620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OFFICE OF THE OMBUDSMAN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547947" y="1429789"/>
            <a:ext cx="8138853" cy="5209309"/>
          </a:xfrm>
        </p:spPr>
        <p:txBody>
          <a:bodyPr>
            <a:normAutofit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3600" b="1" dirty="0"/>
              <a:t> Duties: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800" b="1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altLang="en-US" sz="3600" dirty="0"/>
              <a:t>Provide information on the benefits available under the EEOICPA.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altLang="en-US" sz="3600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altLang="en-US" sz="3600" dirty="0"/>
              <a:t>Provide guidance and assistance to claimants.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42432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E1463-6D57-B2C2-6DBE-58B52397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674" y="519830"/>
            <a:ext cx="7139031" cy="830798"/>
          </a:xfrm>
        </p:spPr>
        <p:txBody>
          <a:bodyPr/>
          <a:lstStyle/>
          <a:p>
            <a:pPr algn="ctr"/>
            <a:r>
              <a:rPr lang="en-US" sz="3600" b="1" dirty="0"/>
              <a:t>OFFICE OF THE OMBUDSMAN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77290-8CAB-41EE-4A6B-501D099C2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062" y="1619075"/>
            <a:ext cx="7768206" cy="4786207"/>
          </a:xfrm>
        </p:spPr>
        <p:txBody>
          <a:bodyPr>
            <a:normAutofit fontScale="92500" lnSpcReduction="20000"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US" sz="3600" kern="1200" dirty="0">
                <a:cs typeface="Arial" panose="020B0604020202020204" pitchFamily="34" charset="0"/>
              </a:rPr>
              <a:t>Submit an annual report to Congress detailing:</a:t>
            </a:r>
          </a:p>
          <a:p>
            <a:pPr marL="0" indent="0" eaLnBrk="1" fontAlgn="auto" hangingPunct="1">
              <a:spcAft>
                <a:spcPts val="0"/>
              </a:spcAft>
              <a:buFont typeface="Times New Roman" panose="02020603050405020304" pitchFamily="18" charset="0"/>
              <a:buNone/>
              <a:defRPr/>
            </a:pPr>
            <a:endParaRPr lang="en-US" sz="900" kern="1200" dirty="0">
              <a:cs typeface="Arial" panose="020B0604020202020204" pitchFamily="34" charset="0"/>
            </a:endParaRPr>
          </a:p>
          <a:p>
            <a:pPr marL="400056" lvl="1" indent="-125418">
              <a:buClrTx/>
              <a:buSzTx/>
              <a:buNone/>
              <a:defRPr/>
            </a:pPr>
            <a:r>
              <a:rPr lang="en-US" sz="3600" kern="1200" dirty="0">
                <a:latin typeface="Century Gothic"/>
                <a:ea typeface="+mn-ea"/>
                <a:cs typeface="+mn-cs"/>
              </a:rPr>
              <a:t>	</a:t>
            </a:r>
            <a:r>
              <a:rPr lang="en-US" sz="3600" kern="1200" dirty="0">
                <a:cs typeface="Arial" panose="020B0604020202020204" pitchFamily="34" charset="0"/>
              </a:rPr>
              <a:t>a) The number and types of complaints, grievances and requests for assistance received during the year and;</a:t>
            </a:r>
          </a:p>
          <a:p>
            <a:pPr marL="274638" lvl="1" indent="0" eaLnBrk="1" fontAlgn="auto" hangingPunct="1">
              <a:spcAft>
                <a:spcPts val="0"/>
              </a:spcAft>
              <a:buClrTx/>
              <a:buSzTx/>
              <a:buFont typeface="Times New Roman" panose="02020603050405020304" pitchFamily="18" charset="0"/>
              <a:buNone/>
              <a:defRPr/>
            </a:pPr>
            <a:endParaRPr lang="en-US" sz="1000" kern="1200" dirty="0">
              <a:cs typeface="Arial" panose="020B0604020202020204" pitchFamily="34" charset="0"/>
            </a:endParaRPr>
          </a:p>
          <a:p>
            <a:pPr marL="400056" lvl="1" indent="-125418">
              <a:buClrTx/>
              <a:buSzTx/>
              <a:buNone/>
              <a:defRPr/>
            </a:pPr>
            <a:r>
              <a:rPr lang="en-US" sz="3600" kern="1200" dirty="0">
                <a:cs typeface="Arial" panose="020B0604020202020204" pitchFamily="34" charset="0"/>
              </a:rPr>
              <a:t>	b) An assessment of the most common difficulties encountered by claimants during the year.</a:t>
            </a:r>
            <a:endParaRPr lang="en-US" alt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8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458200" cy="8382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/>
              <a:t>OFFICE OF THE OMBUDSMAN</a:t>
            </a:r>
            <a:br>
              <a:rPr lang="en-US" altLang="en-US" sz="4000" b="1"/>
            </a:br>
            <a:endParaRPr lang="en-US" altLang="en-US" sz="40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3600" b="1" dirty="0"/>
              <a:t>  Limitations – the Office cannot: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1000" dirty="0"/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Rule or make decisions on claims.</a:t>
            </a:r>
          </a:p>
          <a:p>
            <a:pPr marL="609600" indent="-609600" eaLnBrk="1" hangingPunct="1">
              <a:lnSpc>
                <a:spcPct val="120000"/>
              </a:lnSpc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“Make” DEEOIC reverse or change a decision.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Make Congress revise the EEOICPA.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Take DEEOIC to court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Lobby Congress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r>
              <a:rPr lang="en-US" altLang="en-US" sz="3000" dirty="0"/>
              <a:t>Act as an advocate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4722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989" y="357232"/>
            <a:ext cx="8458200" cy="6858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OMBUDSMAN ASSISTANCE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68729" y="1219200"/>
            <a:ext cx="7971264" cy="5105400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11200" b="1" dirty="0"/>
              <a:t>When the Office receives complaints, grievances, and requests for assistance:</a:t>
            </a:r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respond to claimants, attorneys, lay representatives, congressional staff and others.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explain, review and discuss the EEOICPA claims and benefits processes.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answer questions and provide assistance to individuals encountering difficulties with their claims.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32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9600" dirty="0"/>
              <a:t>We discuss your concerns in our annual report to Congress.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endParaRPr lang="en-US" altLang="en-US" sz="38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r>
              <a:rPr lang="en-US" altLang="en-US" sz="2800" dirty="0"/>
              <a:t>		</a:t>
            </a:r>
            <a:endParaRPr lang="en-US" altLang="en-US" sz="20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35281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458200" cy="762000"/>
          </a:xfrm>
        </p:spPr>
        <p:txBody>
          <a:bodyPr anchor="t" anchorCtr="1">
            <a:normAutofit fontScale="90000"/>
          </a:bodyPr>
          <a:lstStyle/>
          <a:p>
            <a:pPr eaLnBrk="1" hangingPunct="1"/>
            <a:r>
              <a:rPr lang="en-US" altLang="en-US" sz="4000" b="1" dirty="0"/>
              <a:t>OMBUDSMAN ASSISTANCE</a:t>
            </a:r>
            <a:br>
              <a:rPr lang="en-US" altLang="en-US" sz="4000" b="1" dirty="0"/>
            </a:br>
            <a:endParaRPr lang="en-US" altLang="en-US" sz="4000" b="1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92973" y="1562792"/>
            <a:ext cx="8207077" cy="5056121"/>
          </a:xfrm>
        </p:spPr>
        <p:txBody>
          <a:bodyPr>
            <a:normAutofit fontScale="25000" lnSpcReduction="20000"/>
          </a:bodyPr>
          <a:lstStyle/>
          <a:p>
            <a:pPr eaLnBrk="1" hangingPunct="1">
              <a:buFont typeface="Times New Roman" panose="02020603050405020304" pitchFamily="18" charset="0"/>
              <a:buChar char="■"/>
              <a:defRPr/>
            </a:pPr>
            <a:r>
              <a:rPr lang="en-US" altLang="en-US" sz="9600" b="1" dirty="0"/>
              <a:t>Outreach efforts and initiatives include:</a:t>
            </a:r>
          </a:p>
          <a:p>
            <a:pPr marL="0" indent="0" eaLnBrk="1" hangingPunct="1">
              <a:buFont typeface="Times New Roman" panose="02020603050405020304" pitchFamily="18" charset="0"/>
              <a:buNone/>
              <a:defRPr/>
            </a:pPr>
            <a:endParaRPr lang="en-US" altLang="en-US" sz="3200" b="1" dirty="0"/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Sponsoring town hall meetings.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Participating in Energy Program sponsored town hall meetings and events.</a:t>
            </a:r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Offering opportunities for individuals to speak one-on-one with Ombudsman staff.</a:t>
            </a:r>
          </a:p>
          <a:p>
            <a:pPr marL="857250" lvl="1" indent="-457200" eaLnBrk="1" hangingPunct="1">
              <a:lnSpc>
                <a:spcPct val="120000"/>
              </a:lnSpc>
              <a:buSzPct val="75000"/>
              <a:buFont typeface="+mj-lt"/>
              <a:buAutoNum type="arabicPeriod"/>
              <a:defRPr/>
            </a:pPr>
            <a:endParaRPr lang="en-US" altLang="en-US" sz="4000" dirty="0"/>
          </a:p>
          <a:p>
            <a:pPr marL="857250" lvl="1" indent="-457200" eaLnBrk="1" hangingPunct="1">
              <a:buSzPct val="75000"/>
              <a:buFont typeface="+mj-lt"/>
              <a:buAutoNum type="arabicPeriod"/>
              <a:defRPr/>
            </a:pPr>
            <a:r>
              <a:rPr lang="en-US" altLang="en-US" sz="11200" dirty="0"/>
              <a:t>Coordinating efforts with the Joint Outreach Task Group (JOTG).</a:t>
            </a:r>
          </a:p>
          <a:p>
            <a:pPr marL="609600" indent="-609600" eaLnBrk="1" hangingPunct="1">
              <a:buFont typeface="Times New Roman" panose="02020603050405020304" pitchFamily="18" charset="0"/>
              <a:buAutoNum type="arabicPeriod"/>
              <a:defRPr/>
            </a:pPr>
            <a:endParaRPr lang="en-US" altLang="en-US" sz="24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r>
              <a:rPr lang="en-US" altLang="en-US" sz="2800" dirty="0"/>
              <a:t>		</a:t>
            </a:r>
            <a:endParaRPr lang="en-US" altLang="en-US" sz="2000" dirty="0"/>
          </a:p>
          <a:p>
            <a:pPr marL="609600" indent="-609600" eaLnBrk="1" hangingPunct="1">
              <a:buFont typeface="Times New Roman" panose="02020603050405020304" pitchFamily="18" charset="0"/>
              <a:buNone/>
              <a:defRPr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882666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1718</TotalTime>
  <Words>806</Words>
  <Application>Microsoft Office PowerPoint</Application>
  <PresentationFormat>On-screen Show (4:3)</PresentationFormat>
  <Paragraphs>109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THE OFFICE OF THE OMBUDSMAN FOR THE EEOICPA </vt:lpstr>
      <vt:lpstr>EEOICPA and THE OFFICE OF THE OMBUDSMAN</vt:lpstr>
      <vt:lpstr>OFFICE OF THE OMBUDSMAN</vt:lpstr>
      <vt:lpstr>Office of the Ombudsman</vt:lpstr>
      <vt:lpstr>OFFICE OF THE OMBUDSMAN </vt:lpstr>
      <vt:lpstr>OFFICE OF THE OMBUDSMAN</vt:lpstr>
      <vt:lpstr>OFFICE OF THE OMBUDSMAN </vt:lpstr>
      <vt:lpstr>OMBUDSMAN ASSISTANCE </vt:lpstr>
      <vt:lpstr>OMBUDSMAN ASSISTANCE </vt:lpstr>
      <vt:lpstr>OFFICE OF THE OMBUDSMAN</vt:lpstr>
      <vt:lpstr>PRACTICAL INFORMATION:</vt:lpstr>
      <vt:lpstr>PRACTICAL INFORMATION:</vt:lpstr>
      <vt:lpstr>PRACTICAL INFORMATION:</vt:lpstr>
      <vt:lpstr>OMBUDSMAN CONTACT INFORMATION </vt:lpstr>
    </vt:vector>
  </TitlesOfParts>
  <Company>Department of Labor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OFFICE OF THE OMBUDSMAN FOR EEOICPA</dc:title>
  <dc:creator>Fallon, Amanda M - OMBUDSMAN</dc:creator>
  <cp:lastModifiedBy>Holt, Kim - OMBUDSMAN</cp:lastModifiedBy>
  <cp:revision>15</cp:revision>
  <dcterms:created xsi:type="dcterms:W3CDTF">2019-05-22T17:28:48Z</dcterms:created>
  <dcterms:modified xsi:type="dcterms:W3CDTF">2023-02-28T21:38:55Z</dcterms:modified>
</cp:coreProperties>
</file>