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08" r:id="rId2"/>
  </p:sldMasterIdLst>
  <p:notesMasterIdLst>
    <p:notesMasterId r:id="rId23"/>
  </p:notesMasterIdLst>
  <p:handoutMasterIdLst>
    <p:handoutMasterId r:id="rId24"/>
  </p:handoutMasterIdLst>
  <p:sldIdLst>
    <p:sldId id="283" r:id="rId3"/>
    <p:sldId id="315" r:id="rId4"/>
    <p:sldId id="289" r:id="rId5"/>
    <p:sldId id="304" r:id="rId6"/>
    <p:sldId id="257" r:id="rId7"/>
    <p:sldId id="312" r:id="rId8"/>
    <p:sldId id="305" r:id="rId9"/>
    <p:sldId id="313" r:id="rId10"/>
    <p:sldId id="314" r:id="rId11"/>
    <p:sldId id="306" r:id="rId12"/>
    <p:sldId id="291" r:id="rId13"/>
    <p:sldId id="295" r:id="rId14"/>
    <p:sldId id="293" r:id="rId15"/>
    <p:sldId id="309" r:id="rId16"/>
    <p:sldId id="301" r:id="rId17"/>
    <p:sldId id="302" r:id="rId18"/>
    <p:sldId id="298" r:id="rId19"/>
    <p:sldId id="303" r:id="rId20"/>
    <p:sldId id="300" r:id="rId21"/>
    <p:sldId id="284" r:id="rId22"/>
  </p:sldIdLst>
  <p:sldSz cx="9144000" cy="6858000" type="screen4x3"/>
  <p:notesSz cx="6883400"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1">
          <p15:clr>
            <a:srgbClr val="A4A3A4"/>
          </p15:clr>
        </p15:guide>
        <p15:guide id="2" pos="216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46" autoAdjust="0"/>
    <p:restoredTop sz="81327" autoAdjust="0"/>
  </p:normalViewPr>
  <p:slideViewPr>
    <p:cSldViewPr>
      <p:cViewPr varScale="1">
        <p:scale>
          <a:sx n="106" d="100"/>
          <a:sy n="106" d="100"/>
        </p:scale>
        <p:origin x="243" y="63"/>
      </p:cViewPr>
      <p:guideLst>
        <p:guide orient="horz" pos="2160"/>
        <p:guide pos="2880"/>
      </p:guideLst>
    </p:cSldViewPr>
  </p:slideViewPr>
  <p:outlineViewPr>
    <p:cViewPr>
      <p:scale>
        <a:sx n="33" d="100"/>
        <a:sy n="33" d="100"/>
      </p:scale>
      <p:origin x="48" y="11028"/>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8" d="100"/>
          <a:sy n="78" d="100"/>
        </p:scale>
        <p:origin x="-1458" y="-84"/>
      </p:cViewPr>
      <p:guideLst>
        <p:guide orient="horz" pos="2911"/>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807" cy="462042"/>
          </a:xfrm>
          <a:prstGeom prst="rect">
            <a:avLst/>
          </a:prstGeom>
        </p:spPr>
        <p:txBody>
          <a:bodyPr vert="horz" lIns="92135" tIns="46067" rIns="92135" bIns="46067" rtlCol="0"/>
          <a:lstStyle>
            <a:lvl1pPr algn="l">
              <a:defRPr sz="1200"/>
            </a:lvl1pPr>
          </a:lstStyle>
          <a:p>
            <a:endParaRPr lang="en-US"/>
          </a:p>
        </p:txBody>
      </p:sp>
      <p:sp>
        <p:nvSpPr>
          <p:cNvPr id="3" name="Date Placeholder 2"/>
          <p:cNvSpPr>
            <a:spLocks noGrp="1"/>
          </p:cNvSpPr>
          <p:nvPr>
            <p:ph type="dt" sz="quarter" idx="1"/>
          </p:nvPr>
        </p:nvSpPr>
        <p:spPr>
          <a:xfrm>
            <a:off x="3899000" y="0"/>
            <a:ext cx="2982807" cy="462042"/>
          </a:xfrm>
          <a:prstGeom prst="rect">
            <a:avLst/>
          </a:prstGeom>
        </p:spPr>
        <p:txBody>
          <a:bodyPr vert="horz" lIns="92135" tIns="46067" rIns="92135" bIns="46067" rtlCol="0"/>
          <a:lstStyle>
            <a:lvl1pPr algn="r">
              <a:defRPr sz="1200"/>
            </a:lvl1pPr>
          </a:lstStyle>
          <a:p>
            <a:fld id="{745C4A88-5C43-4800-90CE-9BD7B90072C6}" type="datetimeFigureOut">
              <a:rPr lang="en-US" smtClean="0"/>
              <a:t>9/30/2022</a:t>
            </a:fld>
            <a:endParaRPr lang="en-US"/>
          </a:p>
        </p:txBody>
      </p:sp>
      <p:sp>
        <p:nvSpPr>
          <p:cNvPr id="4" name="Footer Placeholder 3"/>
          <p:cNvSpPr>
            <a:spLocks noGrp="1"/>
          </p:cNvSpPr>
          <p:nvPr>
            <p:ph type="ftr" sz="quarter" idx="2"/>
          </p:nvPr>
        </p:nvSpPr>
        <p:spPr>
          <a:xfrm>
            <a:off x="0" y="8777192"/>
            <a:ext cx="2982807" cy="462042"/>
          </a:xfrm>
          <a:prstGeom prst="rect">
            <a:avLst/>
          </a:prstGeom>
        </p:spPr>
        <p:txBody>
          <a:bodyPr vert="horz" lIns="92135" tIns="46067" rIns="92135" bIns="46067" rtlCol="0" anchor="b"/>
          <a:lstStyle>
            <a:lvl1pPr algn="l">
              <a:defRPr sz="1200"/>
            </a:lvl1pPr>
          </a:lstStyle>
          <a:p>
            <a:endParaRPr lang="en-US"/>
          </a:p>
        </p:txBody>
      </p:sp>
      <p:sp>
        <p:nvSpPr>
          <p:cNvPr id="5" name="Slide Number Placeholder 4"/>
          <p:cNvSpPr>
            <a:spLocks noGrp="1"/>
          </p:cNvSpPr>
          <p:nvPr>
            <p:ph type="sldNum" sz="quarter" idx="3"/>
          </p:nvPr>
        </p:nvSpPr>
        <p:spPr>
          <a:xfrm>
            <a:off x="3899000" y="8777192"/>
            <a:ext cx="2982807" cy="462042"/>
          </a:xfrm>
          <a:prstGeom prst="rect">
            <a:avLst/>
          </a:prstGeom>
        </p:spPr>
        <p:txBody>
          <a:bodyPr vert="horz" lIns="92135" tIns="46067" rIns="92135" bIns="46067" rtlCol="0" anchor="b"/>
          <a:lstStyle>
            <a:lvl1pPr algn="r">
              <a:defRPr sz="1200"/>
            </a:lvl1pPr>
          </a:lstStyle>
          <a:p>
            <a:fld id="{1112111C-43BF-439D-944C-56D421E0A351}" type="slidenum">
              <a:rPr lang="en-US" smtClean="0"/>
              <a:t>‹#›</a:t>
            </a:fld>
            <a:endParaRPr lang="en-US"/>
          </a:p>
        </p:txBody>
      </p:sp>
    </p:spTree>
    <p:extLst>
      <p:ext uri="{BB962C8B-B14F-4D97-AF65-F5344CB8AC3E}">
        <p14:creationId xmlns:p14="http://schemas.microsoft.com/office/powerpoint/2010/main" val="255172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807" cy="462042"/>
          </a:xfrm>
          <a:prstGeom prst="rect">
            <a:avLst/>
          </a:prstGeom>
        </p:spPr>
        <p:txBody>
          <a:bodyPr vert="horz" lIns="92135" tIns="46067" rIns="92135" bIns="46067" rtlCol="0"/>
          <a:lstStyle>
            <a:lvl1pPr algn="l">
              <a:defRPr sz="1200"/>
            </a:lvl1pPr>
          </a:lstStyle>
          <a:p>
            <a:endParaRPr lang="en-US"/>
          </a:p>
        </p:txBody>
      </p:sp>
      <p:sp>
        <p:nvSpPr>
          <p:cNvPr id="3" name="Date Placeholder 2"/>
          <p:cNvSpPr>
            <a:spLocks noGrp="1"/>
          </p:cNvSpPr>
          <p:nvPr>
            <p:ph type="dt" idx="1"/>
          </p:nvPr>
        </p:nvSpPr>
        <p:spPr>
          <a:xfrm>
            <a:off x="3899000" y="0"/>
            <a:ext cx="2982807" cy="462042"/>
          </a:xfrm>
          <a:prstGeom prst="rect">
            <a:avLst/>
          </a:prstGeom>
        </p:spPr>
        <p:txBody>
          <a:bodyPr vert="horz" lIns="92135" tIns="46067" rIns="92135" bIns="46067" rtlCol="0"/>
          <a:lstStyle>
            <a:lvl1pPr algn="r">
              <a:defRPr sz="1200"/>
            </a:lvl1pPr>
          </a:lstStyle>
          <a:p>
            <a:fld id="{C328BC4F-AE02-44DD-AF8C-F7C68E644813}" type="datetimeFigureOut">
              <a:rPr lang="en-US" smtClean="0"/>
              <a:pPr/>
              <a:t>9/30/2022</a:t>
            </a:fld>
            <a:endParaRPr lang="en-US"/>
          </a:p>
        </p:txBody>
      </p:sp>
      <p:sp>
        <p:nvSpPr>
          <p:cNvPr id="4" name="Slide Image Placeholder 3"/>
          <p:cNvSpPr>
            <a:spLocks noGrp="1" noRot="1" noChangeAspect="1"/>
          </p:cNvSpPr>
          <p:nvPr>
            <p:ph type="sldImg" idx="2"/>
          </p:nvPr>
        </p:nvSpPr>
        <p:spPr>
          <a:xfrm>
            <a:off x="1133475" y="693738"/>
            <a:ext cx="4616450" cy="3463925"/>
          </a:xfrm>
          <a:prstGeom prst="rect">
            <a:avLst/>
          </a:prstGeom>
          <a:noFill/>
          <a:ln w="12700">
            <a:solidFill>
              <a:prstClr val="black"/>
            </a:solidFill>
          </a:ln>
        </p:spPr>
        <p:txBody>
          <a:bodyPr vert="horz" lIns="92135" tIns="46067" rIns="92135" bIns="46067" rtlCol="0" anchor="ctr"/>
          <a:lstStyle/>
          <a:p>
            <a:endParaRPr lang="en-US"/>
          </a:p>
        </p:txBody>
      </p:sp>
      <p:sp>
        <p:nvSpPr>
          <p:cNvPr id="5" name="Notes Placeholder 4"/>
          <p:cNvSpPr>
            <a:spLocks noGrp="1"/>
          </p:cNvSpPr>
          <p:nvPr>
            <p:ph type="body" sz="quarter" idx="3"/>
          </p:nvPr>
        </p:nvSpPr>
        <p:spPr>
          <a:xfrm>
            <a:off x="688340" y="4389398"/>
            <a:ext cx="5506720" cy="4158377"/>
          </a:xfrm>
          <a:prstGeom prst="rect">
            <a:avLst/>
          </a:prstGeom>
        </p:spPr>
        <p:txBody>
          <a:bodyPr vert="horz" lIns="92135" tIns="46067" rIns="92135" bIns="4606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7192"/>
            <a:ext cx="2982807" cy="462042"/>
          </a:xfrm>
          <a:prstGeom prst="rect">
            <a:avLst/>
          </a:prstGeom>
        </p:spPr>
        <p:txBody>
          <a:bodyPr vert="horz" lIns="92135" tIns="46067" rIns="92135" bIns="46067" rtlCol="0" anchor="b"/>
          <a:lstStyle>
            <a:lvl1pPr algn="l">
              <a:defRPr sz="1200"/>
            </a:lvl1pPr>
          </a:lstStyle>
          <a:p>
            <a:endParaRPr lang="en-US"/>
          </a:p>
        </p:txBody>
      </p:sp>
      <p:sp>
        <p:nvSpPr>
          <p:cNvPr id="7" name="Slide Number Placeholder 6"/>
          <p:cNvSpPr>
            <a:spLocks noGrp="1"/>
          </p:cNvSpPr>
          <p:nvPr>
            <p:ph type="sldNum" sz="quarter" idx="5"/>
          </p:nvPr>
        </p:nvSpPr>
        <p:spPr>
          <a:xfrm>
            <a:off x="3899000" y="8777192"/>
            <a:ext cx="2982807" cy="462042"/>
          </a:xfrm>
          <a:prstGeom prst="rect">
            <a:avLst/>
          </a:prstGeom>
        </p:spPr>
        <p:txBody>
          <a:bodyPr vert="horz" lIns="92135" tIns="46067" rIns="92135" bIns="46067" rtlCol="0" anchor="b"/>
          <a:lstStyle>
            <a:lvl1pPr algn="r">
              <a:defRPr sz="1200"/>
            </a:lvl1pPr>
          </a:lstStyle>
          <a:p>
            <a:fld id="{68180362-1D1A-4CC7-8797-546D84F31CBD}" type="slidenum">
              <a:rPr lang="en-US" smtClean="0"/>
              <a:pPr/>
              <a:t>‹#›</a:t>
            </a:fld>
            <a:endParaRPr lang="en-US"/>
          </a:p>
        </p:txBody>
      </p:sp>
    </p:spTree>
    <p:extLst>
      <p:ext uri="{BB962C8B-B14F-4D97-AF65-F5344CB8AC3E}">
        <p14:creationId xmlns:p14="http://schemas.microsoft.com/office/powerpoint/2010/main" val="1007442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eeoc.gov/laws/regulations/ada_qa_final_rule.cfm"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180362-1D1A-4CC7-8797-546D84F31CBD}" type="slidenum">
              <a:rPr lang="en-US" smtClean="0"/>
              <a:pPr/>
              <a:t>1</a:t>
            </a:fld>
            <a:endParaRPr lang="en-US"/>
          </a:p>
        </p:txBody>
      </p:sp>
    </p:spTree>
    <p:extLst>
      <p:ext uri="{BB962C8B-B14F-4D97-AF65-F5344CB8AC3E}">
        <p14:creationId xmlns:p14="http://schemas.microsoft.com/office/powerpoint/2010/main" val="1736057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180362-1D1A-4CC7-8797-546D84F31CBD}" type="slidenum">
              <a:rPr lang="en-US" smtClean="0"/>
              <a:pPr/>
              <a:t>10</a:t>
            </a:fld>
            <a:endParaRPr lang="en-US"/>
          </a:p>
        </p:txBody>
      </p:sp>
    </p:spTree>
    <p:extLst>
      <p:ext uri="{BB962C8B-B14F-4D97-AF65-F5344CB8AC3E}">
        <p14:creationId xmlns:p14="http://schemas.microsoft.com/office/powerpoint/2010/main" val="7582038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Franklin Gothic Book" pitchFamily="34" charset="0"/>
              </a:rPr>
              <a:t>must treat students affected by pregnancy and related medical conditions the same as students similarly affected by temporary disabilities </a:t>
            </a:r>
            <a:r>
              <a:rPr lang="en-US" b="1" i="1" dirty="0">
                <a:latin typeface="Franklin Gothic Book" pitchFamily="34" charset="0"/>
              </a:rPr>
              <a:t>AND</a:t>
            </a:r>
            <a:r>
              <a:rPr lang="en-US" dirty="0">
                <a:latin typeface="Franklin Gothic Book" pitchFamily="34" charset="0"/>
              </a:rPr>
              <a:t> must excuse all pregnancy-related absences for as long as medically necessary.</a:t>
            </a:r>
          </a:p>
          <a:p>
            <a:endParaRPr lang="en-US" dirty="0"/>
          </a:p>
        </p:txBody>
      </p:sp>
      <p:sp>
        <p:nvSpPr>
          <p:cNvPr id="4" name="Slide Number Placeholder 3"/>
          <p:cNvSpPr>
            <a:spLocks noGrp="1"/>
          </p:cNvSpPr>
          <p:nvPr>
            <p:ph type="sldNum" sz="quarter" idx="10"/>
          </p:nvPr>
        </p:nvSpPr>
        <p:spPr/>
        <p:txBody>
          <a:bodyPr/>
          <a:lstStyle/>
          <a:p>
            <a:fld id="{68180362-1D1A-4CC7-8797-546D84F31CBD}" type="slidenum">
              <a:rPr lang="en-US" smtClean="0"/>
              <a:pPr/>
              <a:t>11</a:t>
            </a:fld>
            <a:endParaRPr lang="en-US"/>
          </a:p>
        </p:txBody>
      </p:sp>
    </p:spTree>
    <p:extLst>
      <p:ext uri="{BB962C8B-B14F-4D97-AF65-F5344CB8AC3E}">
        <p14:creationId xmlns:p14="http://schemas.microsoft.com/office/powerpoint/2010/main" val="15948144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180362-1D1A-4CC7-8797-546D84F31CBD}" type="slidenum">
              <a:rPr lang="en-US" smtClean="0"/>
              <a:pPr/>
              <a:t>12</a:t>
            </a:fld>
            <a:endParaRPr lang="en-US"/>
          </a:p>
        </p:txBody>
      </p:sp>
    </p:spTree>
    <p:extLst>
      <p:ext uri="{BB962C8B-B14F-4D97-AF65-F5344CB8AC3E}">
        <p14:creationId xmlns:p14="http://schemas.microsoft.com/office/powerpoint/2010/main" val="1770458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180362-1D1A-4CC7-8797-546D84F31CBD}" type="slidenum">
              <a:rPr lang="en-US" smtClean="0"/>
              <a:pPr/>
              <a:t>13</a:t>
            </a:fld>
            <a:endParaRPr lang="en-US"/>
          </a:p>
        </p:txBody>
      </p:sp>
    </p:spTree>
    <p:extLst>
      <p:ext uri="{BB962C8B-B14F-4D97-AF65-F5344CB8AC3E}">
        <p14:creationId xmlns:p14="http://schemas.microsoft.com/office/powerpoint/2010/main" val="38556319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180362-1D1A-4CC7-8797-546D84F31CBD}" type="slidenum">
              <a:rPr lang="en-US" smtClean="0"/>
              <a:pPr/>
              <a:t>14</a:t>
            </a:fld>
            <a:endParaRPr lang="en-US"/>
          </a:p>
        </p:txBody>
      </p:sp>
    </p:spTree>
    <p:extLst>
      <p:ext uri="{BB962C8B-B14F-4D97-AF65-F5344CB8AC3E}">
        <p14:creationId xmlns:p14="http://schemas.microsoft.com/office/powerpoint/2010/main" val="19906762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180362-1D1A-4CC7-8797-546D84F31CBD}" type="slidenum">
              <a:rPr lang="en-US" smtClean="0"/>
              <a:pPr/>
              <a:t>15</a:t>
            </a:fld>
            <a:endParaRPr lang="en-US"/>
          </a:p>
        </p:txBody>
      </p:sp>
    </p:spTree>
    <p:extLst>
      <p:ext uri="{BB962C8B-B14F-4D97-AF65-F5344CB8AC3E}">
        <p14:creationId xmlns:p14="http://schemas.microsoft.com/office/powerpoint/2010/main" val="5586345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180362-1D1A-4CC7-8797-546D84F31CBD}" type="slidenum">
              <a:rPr lang="en-US" smtClean="0"/>
              <a:pPr/>
              <a:t>16</a:t>
            </a:fld>
            <a:endParaRPr lang="en-US"/>
          </a:p>
        </p:txBody>
      </p:sp>
    </p:spTree>
    <p:extLst>
      <p:ext uri="{BB962C8B-B14F-4D97-AF65-F5344CB8AC3E}">
        <p14:creationId xmlns:p14="http://schemas.microsoft.com/office/powerpoint/2010/main" val="11260340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180362-1D1A-4CC7-8797-546D84F31CBD}" type="slidenum">
              <a:rPr lang="en-US" smtClean="0"/>
              <a:pPr/>
              <a:t>17</a:t>
            </a:fld>
            <a:endParaRPr lang="en-US"/>
          </a:p>
        </p:txBody>
      </p:sp>
    </p:spTree>
    <p:extLst>
      <p:ext uri="{BB962C8B-B14F-4D97-AF65-F5344CB8AC3E}">
        <p14:creationId xmlns:p14="http://schemas.microsoft.com/office/powerpoint/2010/main" val="36392529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Franklin Gothic Book" pitchFamily="34" charset="0"/>
              </a:rPr>
              <a:t>must treat students affected by pregnancy and related medical conditions the same as students similarly affected by temporary disabilities </a:t>
            </a:r>
            <a:r>
              <a:rPr lang="en-US" b="1" i="1" dirty="0">
                <a:latin typeface="Franklin Gothic Book" pitchFamily="34" charset="0"/>
              </a:rPr>
              <a:t>AND</a:t>
            </a:r>
            <a:r>
              <a:rPr lang="en-US" dirty="0">
                <a:latin typeface="Franklin Gothic Book" pitchFamily="34" charset="0"/>
              </a:rPr>
              <a:t> must excuse all pregnancy-related absences for as long as medically necessary.</a:t>
            </a:r>
          </a:p>
          <a:p>
            <a:endParaRPr lang="en-US" dirty="0">
              <a:latin typeface="Franklin Gothic Book" pitchFamily="34" charset="0"/>
            </a:endParaRPr>
          </a:p>
          <a:p>
            <a:pPr>
              <a:spcBef>
                <a:spcPts val="0"/>
              </a:spcBef>
              <a:spcAft>
                <a:spcPts val="600"/>
              </a:spcAft>
            </a:pPr>
            <a:r>
              <a:rPr lang="en-US" dirty="0">
                <a:latin typeface="Franklin Gothic Book" panose="020B0503020102020204" pitchFamily="34" charset="0"/>
                <a:cs typeface="Arial" pitchFamily="34" charset="0"/>
              </a:rPr>
              <a:t>Absences must be excused for as long as student’s doctor deems medically necessary.  </a:t>
            </a:r>
          </a:p>
          <a:p>
            <a:pPr>
              <a:spcBef>
                <a:spcPts val="0"/>
              </a:spcBef>
              <a:spcAft>
                <a:spcPts val="600"/>
              </a:spcAft>
            </a:pPr>
            <a:r>
              <a:rPr lang="en-US" dirty="0">
                <a:latin typeface="Franklin Gothic Book" panose="020B0503020102020204" pitchFamily="34" charset="0"/>
                <a:cs typeface="Arial" pitchFamily="34" charset="0"/>
              </a:rPr>
              <a:t>Students must be given a reasonable amount of time to make up missed work. </a:t>
            </a:r>
          </a:p>
          <a:p>
            <a:pPr>
              <a:spcBef>
                <a:spcPts val="0"/>
              </a:spcBef>
              <a:spcAft>
                <a:spcPts val="600"/>
              </a:spcAft>
            </a:pPr>
            <a:r>
              <a:rPr lang="en-US" dirty="0">
                <a:latin typeface="Franklin Gothic Book" panose="020B0503020102020204" pitchFamily="34" charset="0"/>
                <a:cs typeface="Arial" pitchFamily="34" charset="0"/>
              </a:rPr>
              <a:t>Services for temporarily disabled students must be offered on same basis to pregnant students.</a:t>
            </a:r>
          </a:p>
          <a:p>
            <a:pPr>
              <a:spcBef>
                <a:spcPts val="0"/>
              </a:spcBef>
              <a:spcAft>
                <a:spcPts val="600"/>
              </a:spcAft>
            </a:pPr>
            <a:r>
              <a:rPr lang="en-US" dirty="0">
                <a:latin typeface="Franklin Gothic Book" panose="020B0503020102020204" pitchFamily="34" charset="0"/>
                <a:cs typeface="Arial" pitchFamily="34" charset="0"/>
              </a:rPr>
              <a:t>Doctor’s note for continued participation can be requested only if done for all students with conditions requiring medical care.</a:t>
            </a:r>
          </a:p>
          <a:p>
            <a:pPr>
              <a:spcBef>
                <a:spcPts val="0"/>
              </a:spcBef>
              <a:spcAft>
                <a:spcPts val="600"/>
              </a:spcAft>
            </a:pPr>
            <a:r>
              <a:rPr lang="en-US" dirty="0">
                <a:latin typeface="Franklin Gothic Book" panose="020B0503020102020204" pitchFamily="34" charset="0"/>
                <a:cs typeface="Arial" pitchFamily="34" charset="0"/>
              </a:rPr>
              <a:t>Special programs or schools must be voluntary and offer same range of learning opportunities.</a:t>
            </a:r>
          </a:p>
          <a:p>
            <a:endParaRPr lang="en-US" dirty="0">
              <a:latin typeface="Franklin Gothic Book" pitchFamily="34" charset="0"/>
            </a:endParaRPr>
          </a:p>
          <a:p>
            <a:endParaRPr lang="en-US" dirty="0"/>
          </a:p>
        </p:txBody>
      </p:sp>
      <p:sp>
        <p:nvSpPr>
          <p:cNvPr id="4" name="Slide Number Placeholder 3"/>
          <p:cNvSpPr>
            <a:spLocks noGrp="1"/>
          </p:cNvSpPr>
          <p:nvPr>
            <p:ph type="sldNum" sz="quarter" idx="10"/>
          </p:nvPr>
        </p:nvSpPr>
        <p:spPr/>
        <p:txBody>
          <a:bodyPr/>
          <a:lstStyle/>
          <a:p>
            <a:fld id="{68180362-1D1A-4CC7-8797-546D84F31CBD}" type="slidenum">
              <a:rPr lang="en-US" smtClean="0"/>
              <a:pPr/>
              <a:t>18</a:t>
            </a:fld>
            <a:endParaRPr lang="en-US"/>
          </a:p>
        </p:txBody>
      </p:sp>
    </p:spTree>
    <p:extLst>
      <p:ext uri="{BB962C8B-B14F-4D97-AF65-F5344CB8AC3E}">
        <p14:creationId xmlns:p14="http://schemas.microsoft.com/office/powerpoint/2010/main" val="9492283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180362-1D1A-4CC7-8797-546D84F31CBD}" type="slidenum">
              <a:rPr lang="en-US" smtClean="0"/>
              <a:pPr/>
              <a:t>19</a:t>
            </a:fld>
            <a:endParaRPr lang="en-US"/>
          </a:p>
        </p:txBody>
      </p:sp>
    </p:spTree>
    <p:extLst>
      <p:ext uri="{BB962C8B-B14F-4D97-AF65-F5344CB8AC3E}">
        <p14:creationId xmlns:p14="http://schemas.microsoft.com/office/powerpoint/2010/main" val="1264209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180362-1D1A-4CC7-8797-546D84F31CBD}" type="slidenum">
              <a:rPr lang="en-US" smtClean="0"/>
              <a:pPr/>
              <a:t>2</a:t>
            </a:fld>
            <a:endParaRPr lang="en-US"/>
          </a:p>
        </p:txBody>
      </p:sp>
    </p:spTree>
    <p:extLst>
      <p:ext uri="{BB962C8B-B14F-4D97-AF65-F5344CB8AC3E}">
        <p14:creationId xmlns:p14="http://schemas.microsoft.com/office/powerpoint/2010/main" val="1378312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180362-1D1A-4CC7-8797-546D84F31CBD}" type="slidenum">
              <a:rPr lang="en-US" smtClean="0"/>
              <a:pPr/>
              <a:t>20</a:t>
            </a:fld>
            <a:endParaRPr lang="en-US"/>
          </a:p>
        </p:txBody>
      </p:sp>
    </p:spTree>
    <p:extLst>
      <p:ext uri="{BB962C8B-B14F-4D97-AF65-F5344CB8AC3E}">
        <p14:creationId xmlns:p14="http://schemas.microsoft.com/office/powerpoint/2010/main" val="3698004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180362-1D1A-4CC7-8797-546D84F31CBD}" type="slidenum">
              <a:rPr lang="en-US" smtClean="0"/>
              <a:pPr/>
              <a:t>3</a:t>
            </a:fld>
            <a:endParaRPr lang="en-US"/>
          </a:p>
        </p:txBody>
      </p:sp>
    </p:spTree>
    <p:extLst>
      <p:ext uri="{BB962C8B-B14F-4D97-AF65-F5344CB8AC3E}">
        <p14:creationId xmlns:p14="http://schemas.microsoft.com/office/powerpoint/2010/main" val="31231594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a pregnant participant any aid, benefits services or training that is different or in a different manner from that provided to others</a:t>
            </a:r>
          </a:p>
          <a:p>
            <a:r>
              <a:rPr lang="en-US" dirty="0"/>
              <a:t>Segregate or separate out pregnant  participants in any manner </a:t>
            </a:r>
          </a:p>
          <a:p>
            <a:r>
              <a:rPr lang="en-US" dirty="0"/>
              <a:t>Restrict a pregnant participant in any way in the enjoyment of any advantage or privilege enjoyed by others receiving any aid, benefits, services or training</a:t>
            </a:r>
          </a:p>
          <a:p>
            <a:r>
              <a:rPr lang="en-US" dirty="0"/>
              <a:t>Treat a pregnant individual differently from others in determining whether he or she satisfies any admission, enrollment, eligibility, membership or other requirement or condition or any aid, benefits, services, or training </a:t>
            </a:r>
          </a:p>
          <a:p>
            <a:r>
              <a:rPr lang="en-US" dirty="0"/>
              <a:t>Aid or perpetuate discrimination by providing significant assistance to an agency, organization or person that discriminates based on pregnancy in the provision of any aid, benefits, services or training to registrants, applicants or participants</a:t>
            </a:r>
          </a:p>
          <a:p>
            <a:pPr defTabSz="921349">
              <a:defRPr/>
            </a:pPr>
            <a:r>
              <a:rPr lang="en-US" dirty="0"/>
              <a:t>Aid or perpetuate discrimination by providing significant assistance to an agency, organization or person that discriminates based on sex in the provision of any aid, benefits, services or training to registrants, applicants or participants</a:t>
            </a:r>
          </a:p>
          <a:p>
            <a:endParaRPr lang="en-US" dirty="0"/>
          </a:p>
          <a:p>
            <a:endParaRPr lang="en-US" dirty="0"/>
          </a:p>
        </p:txBody>
      </p:sp>
      <p:sp>
        <p:nvSpPr>
          <p:cNvPr id="4" name="Slide Number Placeholder 3"/>
          <p:cNvSpPr>
            <a:spLocks noGrp="1"/>
          </p:cNvSpPr>
          <p:nvPr>
            <p:ph type="sldNum" sz="quarter" idx="10"/>
          </p:nvPr>
        </p:nvSpPr>
        <p:spPr/>
        <p:txBody>
          <a:bodyPr/>
          <a:lstStyle/>
          <a:p>
            <a:fld id="{68180362-1D1A-4CC7-8797-546D84F31CBD}" type="slidenum">
              <a:rPr lang="en-US" smtClean="0"/>
              <a:pPr/>
              <a:t>4</a:t>
            </a:fld>
            <a:endParaRPr lang="en-US"/>
          </a:p>
        </p:txBody>
      </p:sp>
    </p:spTree>
    <p:extLst>
      <p:ext uri="{BB962C8B-B14F-4D97-AF65-F5344CB8AC3E}">
        <p14:creationId xmlns:p14="http://schemas.microsoft.com/office/powerpoint/2010/main" val="2160878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0967">
              <a:defRPr sz="3900" b="1">
                <a:solidFill>
                  <a:schemeClr val="tx1"/>
                </a:solidFill>
                <a:latin typeface="Verdana" pitchFamily="34" charset="0"/>
              </a:defRPr>
            </a:lvl1pPr>
            <a:lvl2pPr marL="727530" indent="-279820" defTabSz="910967">
              <a:defRPr sz="3900" b="1">
                <a:solidFill>
                  <a:schemeClr val="tx1"/>
                </a:solidFill>
                <a:latin typeface="Verdana" pitchFamily="34" charset="0"/>
              </a:defRPr>
            </a:lvl2pPr>
            <a:lvl3pPr marL="1119277" indent="-223855" defTabSz="910967">
              <a:defRPr sz="3900" b="1">
                <a:solidFill>
                  <a:schemeClr val="tx1"/>
                </a:solidFill>
                <a:latin typeface="Verdana" pitchFamily="34" charset="0"/>
              </a:defRPr>
            </a:lvl3pPr>
            <a:lvl4pPr marL="1566987" indent="-223855" defTabSz="910967">
              <a:defRPr sz="3900" b="1">
                <a:solidFill>
                  <a:schemeClr val="tx1"/>
                </a:solidFill>
                <a:latin typeface="Verdana" pitchFamily="34" charset="0"/>
              </a:defRPr>
            </a:lvl4pPr>
            <a:lvl5pPr marL="2014699" indent="-223855" defTabSz="910967">
              <a:defRPr sz="3900" b="1">
                <a:solidFill>
                  <a:schemeClr val="tx1"/>
                </a:solidFill>
                <a:latin typeface="Verdana" pitchFamily="34" charset="0"/>
              </a:defRPr>
            </a:lvl5pPr>
            <a:lvl6pPr marL="2462410" indent="-223855" algn="ctr" defTabSz="910967" eaLnBrk="0" fontAlgn="base" hangingPunct="0">
              <a:spcBef>
                <a:spcPct val="0"/>
              </a:spcBef>
              <a:spcAft>
                <a:spcPct val="0"/>
              </a:spcAft>
              <a:defRPr sz="3900" b="1">
                <a:solidFill>
                  <a:schemeClr val="tx1"/>
                </a:solidFill>
                <a:latin typeface="Verdana" pitchFamily="34" charset="0"/>
              </a:defRPr>
            </a:lvl6pPr>
            <a:lvl7pPr marL="2910121" indent="-223855" algn="ctr" defTabSz="910967" eaLnBrk="0" fontAlgn="base" hangingPunct="0">
              <a:spcBef>
                <a:spcPct val="0"/>
              </a:spcBef>
              <a:spcAft>
                <a:spcPct val="0"/>
              </a:spcAft>
              <a:defRPr sz="3900" b="1">
                <a:solidFill>
                  <a:schemeClr val="tx1"/>
                </a:solidFill>
                <a:latin typeface="Verdana" pitchFamily="34" charset="0"/>
              </a:defRPr>
            </a:lvl7pPr>
            <a:lvl8pPr marL="3357832" indent="-223855" algn="ctr" defTabSz="910967" eaLnBrk="0" fontAlgn="base" hangingPunct="0">
              <a:spcBef>
                <a:spcPct val="0"/>
              </a:spcBef>
              <a:spcAft>
                <a:spcPct val="0"/>
              </a:spcAft>
              <a:defRPr sz="3900" b="1">
                <a:solidFill>
                  <a:schemeClr val="tx1"/>
                </a:solidFill>
                <a:latin typeface="Verdana" pitchFamily="34" charset="0"/>
              </a:defRPr>
            </a:lvl8pPr>
            <a:lvl9pPr marL="3805542" indent="-223855" algn="ctr" defTabSz="910967" eaLnBrk="0" fontAlgn="base" hangingPunct="0">
              <a:spcBef>
                <a:spcPct val="0"/>
              </a:spcBef>
              <a:spcAft>
                <a:spcPct val="0"/>
              </a:spcAft>
              <a:defRPr sz="3900" b="1">
                <a:solidFill>
                  <a:schemeClr val="tx1"/>
                </a:solidFill>
                <a:latin typeface="Verdana" pitchFamily="34" charset="0"/>
              </a:defRPr>
            </a:lvl9pPr>
          </a:lstStyle>
          <a:p>
            <a:fld id="{DCD44CB4-47D1-43DD-BED9-EAE3EDB436D1}" type="slidenum">
              <a:rPr lang="en-US" sz="1100" b="0">
                <a:latin typeface="Arial" charset="0"/>
              </a:rPr>
              <a:pPr/>
              <a:t>5</a:t>
            </a:fld>
            <a:endParaRPr lang="en-US" sz="1100" b="0" dirty="0">
              <a:latin typeface="Arial" charset="0"/>
            </a:endParaRPr>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400" dirty="0"/>
              <a:t>Pregnancy discrimination = sex discrimination </a:t>
            </a:r>
          </a:p>
          <a:p>
            <a:pPr eaLnBrk="1" hangingPunct="1"/>
            <a:endParaRPr lang="en-US" sz="1400" dirty="0"/>
          </a:p>
          <a:p>
            <a:pPr eaLnBrk="1" hangingPunct="1"/>
            <a:r>
              <a:rPr lang="en-US" sz="1400" dirty="0"/>
              <a:t>Schools may offer </a:t>
            </a:r>
            <a:r>
              <a:rPr lang="en-US" sz="1400" dirty="0">
                <a:solidFill>
                  <a:schemeClr val="accent2"/>
                </a:solidFill>
              </a:rPr>
              <a:t>separate programs</a:t>
            </a:r>
            <a:r>
              <a:rPr lang="en-US" sz="1400" dirty="0"/>
              <a:t> for pregnant students, but programs must be (a) voluntary and (b) comparable to programs for other students.</a:t>
            </a:r>
          </a:p>
          <a:p>
            <a:pPr eaLnBrk="1" hangingPunct="1"/>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Title VII of the Civil Rights Act of 1964 , 42 U.S.C. Section 2000e et seq. applies to employers with 15 or more employees, and prohibits discrimination (both disparate treatment and disparate impact) based on race, color, religion, sex, or national origin. Title VII also contains provisions that specifically address employment agency activities. Entities within the public workforce system like the nation’s State Workforce Agencies and American Job Centers may be regarded as “employment agencies” under the law.  Therefore, they are not permitted to print.</a:t>
            </a:r>
          </a:p>
          <a:p>
            <a:endParaRPr lang="en-US" dirty="0"/>
          </a:p>
          <a:p>
            <a:pPr fontAlgn="base"/>
            <a:endParaRPr lang="en-US" dirty="0"/>
          </a:p>
          <a:p>
            <a:pPr fontAlgn="base"/>
            <a:r>
              <a:rPr lang="en-US" dirty="0"/>
              <a:t>(c) The term “employment agency” means any person regularly undertaking with or without compensation to procure employees for an employer or to procure for employees opportunities to work for an employer and includes an agent of such a person.</a:t>
            </a:r>
          </a:p>
          <a:p>
            <a:endParaRPr lang="en-US" dirty="0"/>
          </a:p>
        </p:txBody>
      </p:sp>
      <p:sp>
        <p:nvSpPr>
          <p:cNvPr id="4" name="Slide Number Placeholder 3"/>
          <p:cNvSpPr>
            <a:spLocks noGrp="1"/>
          </p:cNvSpPr>
          <p:nvPr>
            <p:ph type="sldNum" sz="quarter" idx="10"/>
          </p:nvPr>
        </p:nvSpPr>
        <p:spPr/>
        <p:txBody>
          <a:bodyPr/>
          <a:lstStyle/>
          <a:p>
            <a:fld id="{68180362-1D1A-4CC7-8797-546D84F31CBD}" type="slidenum">
              <a:rPr lang="en-US" smtClean="0"/>
              <a:pPr/>
              <a:t>6</a:t>
            </a:fld>
            <a:endParaRPr lang="en-US"/>
          </a:p>
        </p:txBody>
      </p:sp>
    </p:spTree>
    <p:extLst>
      <p:ext uri="{BB962C8B-B14F-4D97-AF65-F5344CB8AC3E}">
        <p14:creationId xmlns:p14="http://schemas.microsoft.com/office/powerpoint/2010/main" val="24674561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Title VII of the Civil Rights Act of 1964 , 42 U.S.C. Section 2000e et seq. applies to employers with 15 or more employees, and prohibits discrimination (both disparate treatment and disparate impact) based on race, color, religion, sex, or national origin. Title VII also contains provisions that specifically address employment agency activities. Entities within the public workforce system like the nation’s State Workforce Agencies and American Job Centers may be regarded as “employment agencies” under the law.  Therefore, they are not permitted to “print or publish or cause to be printed” any job announcement that discriminates based on race, color, religion, sex or national origin unless  there is a bona fide occupational qualification or a preference based on religion, sex, or national origin. </a:t>
            </a:r>
          </a:p>
          <a:p>
            <a:endParaRPr lang="en-US" dirty="0"/>
          </a:p>
          <a:p>
            <a:r>
              <a:rPr lang="en-US" dirty="0"/>
              <a:t>Employment agencies are prohibited from refusing to refer an individual for employment or otherwise discriminating against any individual based on pregnancy.</a:t>
            </a:r>
          </a:p>
        </p:txBody>
      </p:sp>
      <p:sp>
        <p:nvSpPr>
          <p:cNvPr id="4" name="Slide Number Placeholder 3"/>
          <p:cNvSpPr>
            <a:spLocks noGrp="1"/>
          </p:cNvSpPr>
          <p:nvPr>
            <p:ph type="sldNum" sz="quarter" idx="10"/>
          </p:nvPr>
        </p:nvSpPr>
        <p:spPr/>
        <p:txBody>
          <a:bodyPr/>
          <a:lstStyle/>
          <a:p>
            <a:fld id="{68180362-1D1A-4CC7-8797-546D84F31CBD}" type="slidenum">
              <a:rPr lang="en-US" smtClean="0"/>
              <a:pPr/>
              <a:t>7</a:t>
            </a:fld>
            <a:endParaRPr lang="en-US"/>
          </a:p>
        </p:txBody>
      </p:sp>
    </p:spTree>
    <p:extLst>
      <p:ext uri="{BB962C8B-B14F-4D97-AF65-F5344CB8AC3E}">
        <p14:creationId xmlns:p14="http://schemas.microsoft.com/office/powerpoint/2010/main" val="24674561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180362-1D1A-4CC7-8797-546D84F31CBD}" type="slidenum">
              <a:rPr lang="en-US" smtClean="0"/>
              <a:pPr/>
              <a:t>8</a:t>
            </a:fld>
            <a:endParaRPr lang="en-US"/>
          </a:p>
        </p:txBody>
      </p:sp>
    </p:spTree>
    <p:extLst>
      <p:ext uri="{BB962C8B-B14F-4D97-AF65-F5344CB8AC3E}">
        <p14:creationId xmlns:p14="http://schemas.microsoft.com/office/powerpoint/2010/main" val="85535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ADA Amendments Act of 2008 clarified that an impairment may be substantially limiting of a major life activity, and thus a disability, when its duration is less than six months. </a:t>
            </a:r>
            <a:r>
              <a:rPr lang="en-US" i="1" dirty="0"/>
              <a:t>See </a:t>
            </a:r>
            <a:r>
              <a:rPr lang="en-US" dirty="0"/>
              <a:t>EEOC Question and Answers on the Final Rule Implementing the ADA Amendments Act of 2008 #10 </a:t>
            </a:r>
            <a:r>
              <a:rPr lang="en-US" dirty="0">
                <a:hlinkClick r:id="rId3"/>
              </a:rPr>
              <a:t>http://www.eeoc.gov/laws/regulations/ada_qa_final_rule.cfm</a:t>
            </a:r>
            <a:r>
              <a:rPr lang="en-US" dirty="0"/>
              <a:t>. </a:t>
            </a:r>
          </a:p>
          <a:p>
            <a:endParaRPr lang="en-US" dirty="0"/>
          </a:p>
        </p:txBody>
      </p:sp>
      <p:sp>
        <p:nvSpPr>
          <p:cNvPr id="4" name="Slide Number Placeholder 3"/>
          <p:cNvSpPr>
            <a:spLocks noGrp="1"/>
          </p:cNvSpPr>
          <p:nvPr>
            <p:ph type="sldNum" sz="quarter" idx="10"/>
          </p:nvPr>
        </p:nvSpPr>
        <p:spPr/>
        <p:txBody>
          <a:bodyPr/>
          <a:lstStyle/>
          <a:p>
            <a:fld id="{68180362-1D1A-4CC7-8797-546D84F31CBD}" type="slidenum">
              <a:rPr lang="en-US" smtClean="0"/>
              <a:pPr/>
              <a:t>9</a:t>
            </a:fld>
            <a:endParaRPr lang="en-US"/>
          </a:p>
        </p:txBody>
      </p:sp>
    </p:spTree>
    <p:extLst>
      <p:ext uri="{BB962C8B-B14F-4D97-AF65-F5344CB8AC3E}">
        <p14:creationId xmlns:p14="http://schemas.microsoft.com/office/powerpoint/2010/main" val="797883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NATIONAL WOMEN’S LAW CENTER</a:t>
            </a:r>
          </a:p>
        </p:txBody>
      </p:sp>
      <p:sp>
        <p:nvSpPr>
          <p:cNvPr id="5" name="Footer Placeholder 4"/>
          <p:cNvSpPr>
            <a:spLocks noGrp="1"/>
          </p:cNvSpPr>
          <p:nvPr>
            <p:ph type="ftr" sz="quarter" idx="11"/>
          </p:nvPr>
        </p:nvSpPr>
        <p:spPr/>
        <p:txBody>
          <a:bodyPr/>
          <a:lstStyle/>
          <a:p>
            <a:r>
              <a:rPr lang="en-US"/>
              <a:t>NATIONAL WOMEN'S LAW CENTER</a:t>
            </a:r>
          </a:p>
        </p:txBody>
      </p:sp>
      <p:sp>
        <p:nvSpPr>
          <p:cNvPr id="6" name="Slide Number Placeholder 5"/>
          <p:cNvSpPr>
            <a:spLocks noGrp="1"/>
          </p:cNvSpPr>
          <p:nvPr>
            <p:ph type="sldNum" sz="quarter" idx="12"/>
          </p:nvPr>
        </p:nvSpPr>
        <p:spPr/>
        <p:txBody>
          <a:bodyPr/>
          <a:lstStyle/>
          <a:p>
            <a:fld id="{EC479BAC-E429-4089-A913-5F540F1198F8}" type="slidenum">
              <a:rPr lang="en-US" smtClean="0"/>
              <a:pPr/>
              <a:t>‹#›</a:t>
            </a:fld>
            <a:endParaRPr lang="en-US"/>
          </a:p>
        </p:txBody>
      </p:sp>
    </p:spTree>
    <p:extLst>
      <p:ext uri="{BB962C8B-B14F-4D97-AF65-F5344CB8AC3E}">
        <p14:creationId xmlns:p14="http://schemas.microsoft.com/office/powerpoint/2010/main" val="1037632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NATIONAL WOMEN’S LAW CENTER</a:t>
            </a:r>
          </a:p>
        </p:txBody>
      </p:sp>
      <p:sp>
        <p:nvSpPr>
          <p:cNvPr id="5" name="Footer Placeholder 4"/>
          <p:cNvSpPr>
            <a:spLocks noGrp="1"/>
          </p:cNvSpPr>
          <p:nvPr>
            <p:ph type="ftr" sz="quarter" idx="11"/>
          </p:nvPr>
        </p:nvSpPr>
        <p:spPr/>
        <p:txBody>
          <a:bodyPr/>
          <a:lstStyle/>
          <a:p>
            <a:r>
              <a:rPr lang="en-US"/>
              <a:t>NATIONAL WOMEN'S LAW CENTER</a:t>
            </a:r>
          </a:p>
        </p:txBody>
      </p:sp>
      <p:sp>
        <p:nvSpPr>
          <p:cNvPr id="6" name="Slide Number Placeholder 5"/>
          <p:cNvSpPr>
            <a:spLocks noGrp="1"/>
          </p:cNvSpPr>
          <p:nvPr>
            <p:ph type="sldNum" sz="quarter" idx="12"/>
          </p:nvPr>
        </p:nvSpPr>
        <p:spPr/>
        <p:txBody>
          <a:bodyPr/>
          <a:lstStyle/>
          <a:p>
            <a:fld id="{EC479BAC-E429-4089-A913-5F540F1198F8}" type="slidenum">
              <a:rPr lang="en-US" smtClean="0"/>
              <a:pPr/>
              <a:t>‹#›</a:t>
            </a:fld>
            <a:endParaRPr lang="en-US"/>
          </a:p>
        </p:txBody>
      </p:sp>
    </p:spTree>
    <p:extLst>
      <p:ext uri="{BB962C8B-B14F-4D97-AF65-F5344CB8AC3E}">
        <p14:creationId xmlns:p14="http://schemas.microsoft.com/office/powerpoint/2010/main" val="1122476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NATIONAL WOMEN’S LAW CENTER</a:t>
            </a:r>
          </a:p>
        </p:txBody>
      </p:sp>
      <p:sp>
        <p:nvSpPr>
          <p:cNvPr id="5" name="Footer Placeholder 4"/>
          <p:cNvSpPr>
            <a:spLocks noGrp="1"/>
          </p:cNvSpPr>
          <p:nvPr>
            <p:ph type="ftr" sz="quarter" idx="11"/>
          </p:nvPr>
        </p:nvSpPr>
        <p:spPr/>
        <p:txBody>
          <a:bodyPr/>
          <a:lstStyle/>
          <a:p>
            <a:r>
              <a:rPr lang="en-US"/>
              <a:t>NATIONAL WOMEN'S LAW CENTER</a:t>
            </a:r>
          </a:p>
        </p:txBody>
      </p:sp>
      <p:sp>
        <p:nvSpPr>
          <p:cNvPr id="6" name="Slide Number Placeholder 5"/>
          <p:cNvSpPr>
            <a:spLocks noGrp="1"/>
          </p:cNvSpPr>
          <p:nvPr>
            <p:ph type="sldNum" sz="quarter" idx="12"/>
          </p:nvPr>
        </p:nvSpPr>
        <p:spPr/>
        <p:txBody>
          <a:bodyPr/>
          <a:lstStyle/>
          <a:p>
            <a:fld id="{EC479BAC-E429-4089-A913-5F540F1198F8}" type="slidenum">
              <a:rPr lang="en-US" smtClean="0"/>
              <a:pPr/>
              <a:t>‹#›</a:t>
            </a:fld>
            <a:endParaRPr lang="en-US"/>
          </a:p>
        </p:txBody>
      </p:sp>
    </p:spTree>
    <p:extLst>
      <p:ext uri="{BB962C8B-B14F-4D97-AF65-F5344CB8AC3E}">
        <p14:creationId xmlns:p14="http://schemas.microsoft.com/office/powerpoint/2010/main" val="3219695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r>
              <a:rPr lang="en-US"/>
              <a:t>NATIONAL WOMEN’S LAW CENTER</a:t>
            </a:r>
          </a:p>
        </p:txBody>
      </p:sp>
      <p:sp>
        <p:nvSpPr>
          <p:cNvPr id="19" name="Footer Placeholder 18"/>
          <p:cNvSpPr>
            <a:spLocks noGrp="1"/>
          </p:cNvSpPr>
          <p:nvPr>
            <p:ph type="ftr" sz="quarter" idx="11"/>
          </p:nvPr>
        </p:nvSpPr>
        <p:spPr/>
        <p:txBody>
          <a:bodyPr/>
          <a:lstStyle/>
          <a:p>
            <a:r>
              <a:rPr lang="en-US"/>
              <a:t>NATIONAL WOMEN'S LAW CENTER</a:t>
            </a:r>
          </a:p>
        </p:txBody>
      </p:sp>
      <p:sp>
        <p:nvSpPr>
          <p:cNvPr id="27" name="Slide Number Placeholder 26"/>
          <p:cNvSpPr>
            <a:spLocks noGrp="1"/>
          </p:cNvSpPr>
          <p:nvPr>
            <p:ph type="sldNum" sz="quarter" idx="12"/>
          </p:nvPr>
        </p:nvSpPr>
        <p:spPr/>
        <p:txBody>
          <a:bodyPr/>
          <a:lstStyle/>
          <a:p>
            <a:fld id="{3E81FA24-AD78-40AD-ABEC-7CA02CA5BB2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t>NATIONAL WOMEN’S LAW CENTER</a:t>
            </a:r>
            <a:endParaRPr lang="en-US" dirty="0"/>
          </a:p>
        </p:txBody>
      </p:sp>
      <p:sp>
        <p:nvSpPr>
          <p:cNvPr id="5" name="Footer Placeholder 4"/>
          <p:cNvSpPr>
            <a:spLocks noGrp="1"/>
          </p:cNvSpPr>
          <p:nvPr>
            <p:ph type="ftr" sz="quarter" idx="11"/>
          </p:nvPr>
        </p:nvSpPr>
        <p:spPr/>
        <p:txBody>
          <a:bodyPr/>
          <a:lstStyle/>
          <a:p>
            <a:r>
              <a:rPr lang="en-US"/>
              <a:t>NATIONAL WOMEN'S LAW CENTER</a:t>
            </a:r>
          </a:p>
        </p:txBody>
      </p:sp>
      <p:sp>
        <p:nvSpPr>
          <p:cNvPr id="6" name="Slide Number Placeholder 5"/>
          <p:cNvSpPr>
            <a:spLocks noGrp="1"/>
          </p:cNvSpPr>
          <p:nvPr>
            <p:ph type="sldNum" sz="quarter" idx="12"/>
          </p:nvPr>
        </p:nvSpPr>
        <p:spPr/>
        <p:txBody>
          <a:bodyPr/>
          <a:lstStyle/>
          <a:p>
            <a:fld id="{3E81FA24-AD78-40AD-ABEC-7CA02CA5BB2A}"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r>
              <a:rPr lang="en-US"/>
              <a:t>NATIONAL WOMEN’S LAW CENTER</a:t>
            </a:r>
          </a:p>
        </p:txBody>
      </p:sp>
      <p:sp>
        <p:nvSpPr>
          <p:cNvPr id="5" name="Footer Placeholder 4"/>
          <p:cNvSpPr>
            <a:spLocks noGrp="1"/>
          </p:cNvSpPr>
          <p:nvPr>
            <p:ph type="ftr" sz="quarter" idx="11"/>
          </p:nvPr>
        </p:nvSpPr>
        <p:spPr/>
        <p:txBody>
          <a:bodyPr/>
          <a:lstStyle/>
          <a:p>
            <a:r>
              <a:rPr lang="en-US"/>
              <a:t>NATIONAL WOMEN'S LAW CENTER</a:t>
            </a:r>
          </a:p>
        </p:txBody>
      </p:sp>
      <p:sp>
        <p:nvSpPr>
          <p:cNvPr id="6" name="Slide Number Placeholder 5"/>
          <p:cNvSpPr>
            <a:spLocks noGrp="1"/>
          </p:cNvSpPr>
          <p:nvPr>
            <p:ph type="sldNum" sz="quarter" idx="12"/>
          </p:nvPr>
        </p:nvSpPr>
        <p:spPr/>
        <p:txBody>
          <a:bodyPr/>
          <a:lstStyle/>
          <a:p>
            <a:fld id="{3E81FA24-AD78-40AD-ABEC-7CA02CA5BB2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r>
              <a:rPr lang="en-US"/>
              <a:t>NATIONAL WOMEN’S LAW CENTER</a:t>
            </a:r>
          </a:p>
        </p:txBody>
      </p:sp>
      <p:sp>
        <p:nvSpPr>
          <p:cNvPr id="6" name="Footer Placeholder 5"/>
          <p:cNvSpPr>
            <a:spLocks noGrp="1"/>
          </p:cNvSpPr>
          <p:nvPr>
            <p:ph type="ftr" sz="quarter" idx="11"/>
          </p:nvPr>
        </p:nvSpPr>
        <p:spPr/>
        <p:txBody>
          <a:bodyPr/>
          <a:lstStyle/>
          <a:p>
            <a:r>
              <a:rPr lang="en-US"/>
              <a:t>NATIONAL WOMEN'S LAW CENTER</a:t>
            </a:r>
          </a:p>
        </p:txBody>
      </p:sp>
      <p:sp>
        <p:nvSpPr>
          <p:cNvPr id="7" name="Slide Number Placeholder 6"/>
          <p:cNvSpPr>
            <a:spLocks noGrp="1"/>
          </p:cNvSpPr>
          <p:nvPr>
            <p:ph type="sldNum" sz="quarter" idx="12"/>
          </p:nvPr>
        </p:nvSpPr>
        <p:spPr/>
        <p:txBody>
          <a:bodyPr/>
          <a:lstStyle/>
          <a:p>
            <a:fld id="{3E81FA24-AD78-40AD-ABEC-7CA02CA5BB2A}"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r>
              <a:rPr lang="en-US"/>
              <a:t>NATIONAL WOMEN’S LAW CENTER</a:t>
            </a:r>
          </a:p>
        </p:txBody>
      </p:sp>
      <p:sp>
        <p:nvSpPr>
          <p:cNvPr id="8" name="Footer Placeholder 7"/>
          <p:cNvSpPr>
            <a:spLocks noGrp="1"/>
          </p:cNvSpPr>
          <p:nvPr>
            <p:ph type="ftr" sz="quarter" idx="11"/>
          </p:nvPr>
        </p:nvSpPr>
        <p:spPr/>
        <p:txBody>
          <a:bodyPr/>
          <a:lstStyle/>
          <a:p>
            <a:r>
              <a:rPr lang="en-US"/>
              <a:t>NATIONAL WOMEN'S LAW CENTER</a:t>
            </a:r>
          </a:p>
        </p:txBody>
      </p:sp>
      <p:sp>
        <p:nvSpPr>
          <p:cNvPr id="9" name="Slide Number Placeholder 8"/>
          <p:cNvSpPr>
            <a:spLocks noGrp="1"/>
          </p:cNvSpPr>
          <p:nvPr>
            <p:ph type="sldNum" sz="quarter" idx="12"/>
          </p:nvPr>
        </p:nvSpPr>
        <p:spPr/>
        <p:txBody>
          <a:bodyPr/>
          <a:lstStyle/>
          <a:p>
            <a:fld id="{3E81FA24-AD78-40AD-ABEC-7CA02CA5BB2A}"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r>
              <a:rPr lang="en-US"/>
              <a:t>NATIONAL WOMEN’S LAW CENTER</a:t>
            </a:r>
          </a:p>
        </p:txBody>
      </p:sp>
      <p:sp>
        <p:nvSpPr>
          <p:cNvPr id="4" name="Footer Placeholder 3"/>
          <p:cNvSpPr>
            <a:spLocks noGrp="1"/>
          </p:cNvSpPr>
          <p:nvPr>
            <p:ph type="ftr" sz="quarter" idx="11"/>
          </p:nvPr>
        </p:nvSpPr>
        <p:spPr/>
        <p:txBody>
          <a:bodyPr/>
          <a:lstStyle/>
          <a:p>
            <a:r>
              <a:rPr lang="en-US"/>
              <a:t>NATIONAL WOMEN'S LAW CENTER</a:t>
            </a:r>
          </a:p>
        </p:txBody>
      </p:sp>
      <p:sp>
        <p:nvSpPr>
          <p:cNvPr id="5" name="Slide Number Placeholder 4"/>
          <p:cNvSpPr>
            <a:spLocks noGrp="1"/>
          </p:cNvSpPr>
          <p:nvPr>
            <p:ph type="sldNum" sz="quarter" idx="12"/>
          </p:nvPr>
        </p:nvSpPr>
        <p:spPr/>
        <p:txBody>
          <a:bodyPr/>
          <a:lstStyle/>
          <a:p>
            <a:fld id="{3E81FA24-AD78-40AD-ABEC-7CA02CA5BB2A}"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NATIONAL WOMEN’S LAW CENTER</a:t>
            </a:r>
          </a:p>
        </p:txBody>
      </p:sp>
      <p:sp>
        <p:nvSpPr>
          <p:cNvPr id="3" name="Footer Placeholder 2"/>
          <p:cNvSpPr>
            <a:spLocks noGrp="1"/>
          </p:cNvSpPr>
          <p:nvPr>
            <p:ph type="ftr" sz="quarter" idx="11"/>
          </p:nvPr>
        </p:nvSpPr>
        <p:spPr/>
        <p:txBody>
          <a:bodyPr/>
          <a:lstStyle/>
          <a:p>
            <a:r>
              <a:rPr lang="en-US"/>
              <a:t>NATIONAL WOMEN'S LAW CENTER</a:t>
            </a:r>
          </a:p>
        </p:txBody>
      </p:sp>
      <p:sp>
        <p:nvSpPr>
          <p:cNvPr id="4" name="Slide Number Placeholder 3"/>
          <p:cNvSpPr>
            <a:spLocks noGrp="1"/>
          </p:cNvSpPr>
          <p:nvPr>
            <p:ph type="sldNum" sz="quarter" idx="12"/>
          </p:nvPr>
        </p:nvSpPr>
        <p:spPr/>
        <p:txBody>
          <a:bodyPr/>
          <a:lstStyle/>
          <a:p>
            <a:fld id="{3E81FA24-AD78-40AD-ABEC-7CA02CA5BB2A}"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r>
              <a:rPr lang="en-US"/>
              <a:t>NATIONAL WOMEN’S LAW CENTER</a:t>
            </a:r>
          </a:p>
        </p:txBody>
      </p:sp>
      <p:sp>
        <p:nvSpPr>
          <p:cNvPr id="6" name="Footer Placeholder 5"/>
          <p:cNvSpPr>
            <a:spLocks noGrp="1"/>
          </p:cNvSpPr>
          <p:nvPr>
            <p:ph type="ftr" sz="quarter" idx="11"/>
          </p:nvPr>
        </p:nvSpPr>
        <p:spPr/>
        <p:txBody>
          <a:bodyPr/>
          <a:lstStyle/>
          <a:p>
            <a:r>
              <a:rPr lang="en-US"/>
              <a:t>NATIONAL WOMEN'S LAW CENTER</a:t>
            </a:r>
          </a:p>
        </p:txBody>
      </p:sp>
      <p:sp>
        <p:nvSpPr>
          <p:cNvPr id="7" name="Slide Number Placeholder 6"/>
          <p:cNvSpPr>
            <a:spLocks noGrp="1"/>
          </p:cNvSpPr>
          <p:nvPr>
            <p:ph type="sldNum" sz="quarter" idx="12"/>
          </p:nvPr>
        </p:nvSpPr>
        <p:spPr/>
        <p:txBody>
          <a:bodyPr/>
          <a:lstStyle/>
          <a:p>
            <a:fld id="{3E81FA24-AD78-40AD-ABEC-7CA02CA5BB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NATIONAL WOMEN’S LAW CENTER</a:t>
            </a:r>
          </a:p>
        </p:txBody>
      </p:sp>
      <p:sp>
        <p:nvSpPr>
          <p:cNvPr id="5" name="Footer Placeholder 4"/>
          <p:cNvSpPr>
            <a:spLocks noGrp="1"/>
          </p:cNvSpPr>
          <p:nvPr>
            <p:ph type="ftr" sz="quarter" idx="11"/>
          </p:nvPr>
        </p:nvSpPr>
        <p:spPr/>
        <p:txBody>
          <a:bodyPr/>
          <a:lstStyle/>
          <a:p>
            <a:r>
              <a:rPr lang="en-US"/>
              <a:t>NATIONAL WOMEN'S LAW CENTER</a:t>
            </a:r>
          </a:p>
        </p:txBody>
      </p:sp>
      <p:sp>
        <p:nvSpPr>
          <p:cNvPr id="6" name="Slide Number Placeholder 5"/>
          <p:cNvSpPr>
            <a:spLocks noGrp="1"/>
          </p:cNvSpPr>
          <p:nvPr>
            <p:ph type="sldNum" sz="quarter" idx="12"/>
          </p:nvPr>
        </p:nvSpPr>
        <p:spPr/>
        <p:txBody>
          <a:bodyPr/>
          <a:lstStyle/>
          <a:p>
            <a:fld id="{EC479BAC-E429-4089-A913-5F540F1198F8}" type="slidenum">
              <a:rPr lang="en-US" smtClean="0"/>
              <a:pPr/>
              <a:t>‹#›</a:t>
            </a:fld>
            <a:endParaRPr lang="en-US"/>
          </a:p>
        </p:txBody>
      </p:sp>
    </p:spTree>
    <p:extLst>
      <p:ext uri="{BB962C8B-B14F-4D97-AF65-F5344CB8AC3E}">
        <p14:creationId xmlns:p14="http://schemas.microsoft.com/office/powerpoint/2010/main" val="2201636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r>
              <a:rPr lang="en-US"/>
              <a:t>NATIONAL WOMEN’S LAW CENTER</a:t>
            </a:r>
          </a:p>
        </p:txBody>
      </p:sp>
      <p:sp>
        <p:nvSpPr>
          <p:cNvPr id="6" name="Footer Placeholder 5"/>
          <p:cNvSpPr>
            <a:spLocks noGrp="1"/>
          </p:cNvSpPr>
          <p:nvPr>
            <p:ph type="ftr" sz="quarter" idx="11"/>
          </p:nvPr>
        </p:nvSpPr>
        <p:spPr/>
        <p:txBody>
          <a:bodyPr/>
          <a:lstStyle/>
          <a:p>
            <a:r>
              <a:rPr lang="en-US"/>
              <a:t>NATIONAL WOMEN'S LAW CENTER</a:t>
            </a:r>
          </a:p>
        </p:txBody>
      </p:sp>
      <p:sp>
        <p:nvSpPr>
          <p:cNvPr id="7" name="Slide Number Placeholder 6"/>
          <p:cNvSpPr>
            <a:spLocks noGrp="1"/>
          </p:cNvSpPr>
          <p:nvPr>
            <p:ph type="sldNum" sz="quarter" idx="12"/>
          </p:nvPr>
        </p:nvSpPr>
        <p:spPr>
          <a:xfrm>
            <a:off x="8077200" y="6356350"/>
            <a:ext cx="609600" cy="365125"/>
          </a:xfrm>
        </p:spPr>
        <p:txBody>
          <a:bodyPr/>
          <a:lstStyle/>
          <a:p>
            <a:fld id="{3E81FA24-AD78-40AD-ABEC-7CA02CA5BB2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t>NATIONAL WOMEN’S LAW CENTER</a:t>
            </a:r>
          </a:p>
        </p:txBody>
      </p:sp>
      <p:sp>
        <p:nvSpPr>
          <p:cNvPr id="5" name="Footer Placeholder 4"/>
          <p:cNvSpPr>
            <a:spLocks noGrp="1"/>
          </p:cNvSpPr>
          <p:nvPr>
            <p:ph type="ftr" sz="quarter" idx="11"/>
          </p:nvPr>
        </p:nvSpPr>
        <p:spPr/>
        <p:txBody>
          <a:bodyPr/>
          <a:lstStyle/>
          <a:p>
            <a:r>
              <a:rPr lang="en-US"/>
              <a:t>NATIONAL WOMEN'S LAW CENTER</a:t>
            </a:r>
          </a:p>
        </p:txBody>
      </p:sp>
      <p:sp>
        <p:nvSpPr>
          <p:cNvPr id="6" name="Slide Number Placeholder 5"/>
          <p:cNvSpPr>
            <a:spLocks noGrp="1"/>
          </p:cNvSpPr>
          <p:nvPr>
            <p:ph type="sldNum" sz="quarter" idx="12"/>
          </p:nvPr>
        </p:nvSpPr>
        <p:spPr/>
        <p:txBody>
          <a:bodyPr/>
          <a:lstStyle/>
          <a:p>
            <a:fld id="{3E81FA24-AD78-40AD-ABEC-7CA02CA5BB2A}"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t>NATIONAL WOMEN’S LAW CENTER</a:t>
            </a:r>
          </a:p>
        </p:txBody>
      </p:sp>
      <p:sp>
        <p:nvSpPr>
          <p:cNvPr id="5" name="Footer Placeholder 4"/>
          <p:cNvSpPr>
            <a:spLocks noGrp="1"/>
          </p:cNvSpPr>
          <p:nvPr>
            <p:ph type="ftr" sz="quarter" idx="11"/>
          </p:nvPr>
        </p:nvSpPr>
        <p:spPr/>
        <p:txBody>
          <a:bodyPr/>
          <a:lstStyle/>
          <a:p>
            <a:r>
              <a:rPr lang="en-US"/>
              <a:t>NATIONAL WOMEN'S LAW CENTER</a:t>
            </a:r>
          </a:p>
        </p:txBody>
      </p:sp>
      <p:sp>
        <p:nvSpPr>
          <p:cNvPr id="6" name="Slide Number Placeholder 5"/>
          <p:cNvSpPr>
            <a:spLocks noGrp="1"/>
          </p:cNvSpPr>
          <p:nvPr>
            <p:ph type="sldNum" sz="quarter" idx="12"/>
          </p:nvPr>
        </p:nvSpPr>
        <p:spPr/>
        <p:txBody>
          <a:bodyPr/>
          <a:lstStyle/>
          <a:p>
            <a:fld id="{3E81FA24-AD78-40AD-ABEC-7CA02CA5BB2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NATIONAL WOMEN’S LAW CENTER</a:t>
            </a:r>
          </a:p>
        </p:txBody>
      </p:sp>
      <p:sp>
        <p:nvSpPr>
          <p:cNvPr id="5" name="Footer Placeholder 4"/>
          <p:cNvSpPr>
            <a:spLocks noGrp="1"/>
          </p:cNvSpPr>
          <p:nvPr>
            <p:ph type="ftr" sz="quarter" idx="11"/>
          </p:nvPr>
        </p:nvSpPr>
        <p:spPr/>
        <p:txBody>
          <a:bodyPr/>
          <a:lstStyle/>
          <a:p>
            <a:r>
              <a:rPr lang="en-US"/>
              <a:t>NATIONAL WOMEN'S LAW CENTER</a:t>
            </a:r>
          </a:p>
        </p:txBody>
      </p:sp>
      <p:sp>
        <p:nvSpPr>
          <p:cNvPr id="6" name="Slide Number Placeholder 5"/>
          <p:cNvSpPr>
            <a:spLocks noGrp="1"/>
          </p:cNvSpPr>
          <p:nvPr>
            <p:ph type="sldNum" sz="quarter" idx="12"/>
          </p:nvPr>
        </p:nvSpPr>
        <p:spPr/>
        <p:txBody>
          <a:bodyPr/>
          <a:lstStyle/>
          <a:p>
            <a:fld id="{EC479BAC-E429-4089-A913-5F540F1198F8}" type="slidenum">
              <a:rPr lang="en-US" smtClean="0"/>
              <a:pPr/>
              <a:t>‹#›</a:t>
            </a:fld>
            <a:endParaRPr lang="en-US"/>
          </a:p>
        </p:txBody>
      </p:sp>
    </p:spTree>
    <p:extLst>
      <p:ext uri="{BB962C8B-B14F-4D97-AF65-F5344CB8AC3E}">
        <p14:creationId xmlns:p14="http://schemas.microsoft.com/office/powerpoint/2010/main" val="3164098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NATIONAL WOMEN’S LAW CENTER</a:t>
            </a:r>
          </a:p>
        </p:txBody>
      </p:sp>
      <p:sp>
        <p:nvSpPr>
          <p:cNvPr id="6" name="Footer Placeholder 5"/>
          <p:cNvSpPr>
            <a:spLocks noGrp="1"/>
          </p:cNvSpPr>
          <p:nvPr>
            <p:ph type="ftr" sz="quarter" idx="11"/>
          </p:nvPr>
        </p:nvSpPr>
        <p:spPr/>
        <p:txBody>
          <a:bodyPr/>
          <a:lstStyle/>
          <a:p>
            <a:r>
              <a:rPr lang="en-US"/>
              <a:t>NATIONAL WOMEN'S LAW CENTER</a:t>
            </a:r>
          </a:p>
        </p:txBody>
      </p:sp>
      <p:sp>
        <p:nvSpPr>
          <p:cNvPr id="7" name="Slide Number Placeholder 6"/>
          <p:cNvSpPr>
            <a:spLocks noGrp="1"/>
          </p:cNvSpPr>
          <p:nvPr>
            <p:ph type="sldNum" sz="quarter" idx="12"/>
          </p:nvPr>
        </p:nvSpPr>
        <p:spPr/>
        <p:txBody>
          <a:bodyPr/>
          <a:lstStyle/>
          <a:p>
            <a:fld id="{EC479BAC-E429-4089-A913-5F540F1198F8}" type="slidenum">
              <a:rPr lang="en-US" smtClean="0"/>
              <a:pPr/>
              <a:t>‹#›</a:t>
            </a:fld>
            <a:endParaRPr lang="en-US"/>
          </a:p>
        </p:txBody>
      </p:sp>
    </p:spTree>
    <p:extLst>
      <p:ext uri="{BB962C8B-B14F-4D97-AF65-F5344CB8AC3E}">
        <p14:creationId xmlns:p14="http://schemas.microsoft.com/office/powerpoint/2010/main" val="87061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NATIONAL WOMEN’S LAW CENTER</a:t>
            </a:r>
          </a:p>
        </p:txBody>
      </p:sp>
      <p:sp>
        <p:nvSpPr>
          <p:cNvPr id="8" name="Footer Placeholder 7"/>
          <p:cNvSpPr>
            <a:spLocks noGrp="1"/>
          </p:cNvSpPr>
          <p:nvPr>
            <p:ph type="ftr" sz="quarter" idx="11"/>
          </p:nvPr>
        </p:nvSpPr>
        <p:spPr/>
        <p:txBody>
          <a:bodyPr/>
          <a:lstStyle/>
          <a:p>
            <a:r>
              <a:rPr lang="en-US"/>
              <a:t>NATIONAL WOMEN'S LAW CENTER</a:t>
            </a:r>
          </a:p>
        </p:txBody>
      </p:sp>
      <p:sp>
        <p:nvSpPr>
          <p:cNvPr id="9" name="Slide Number Placeholder 8"/>
          <p:cNvSpPr>
            <a:spLocks noGrp="1"/>
          </p:cNvSpPr>
          <p:nvPr>
            <p:ph type="sldNum" sz="quarter" idx="12"/>
          </p:nvPr>
        </p:nvSpPr>
        <p:spPr/>
        <p:txBody>
          <a:bodyPr/>
          <a:lstStyle/>
          <a:p>
            <a:fld id="{EC479BAC-E429-4089-A913-5F540F1198F8}" type="slidenum">
              <a:rPr lang="en-US" smtClean="0"/>
              <a:pPr/>
              <a:t>‹#›</a:t>
            </a:fld>
            <a:endParaRPr lang="en-US"/>
          </a:p>
        </p:txBody>
      </p:sp>
    </p:spTree>
    <p:extLst>
      <p:ext uri="{BB962C8B-B14F-4D97-AF65-F5344CB8AC3E}">
        <p14:creationId xmlns:p14="http://schemas.microsoft.com/office/powerpoint/2010/main" val="1475993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NATIONAL WOMEN’S LAW CENTER</a:t>
            </a:r>
          </a:p>
        </p:txBody>
      </p:sp>
      <p:sp>
        <p:nvSpPr>
          <p:cNvPr id="4" name="Footer Placeholder 3"/>
          <p:cNvSpPr>
            <a:spLocks noGrp="1"/>
          </p:cNvSpPr>
          <p:nvPr>
            <p:ph type="ftr" sz="quarter" idx="11"/>
          </p:nvPr>
        </p:nvSpPr>
        <p:spPr/>
        <p:txBody>
          <a:bodyPr/>
          <a:lstStyle/>
          <a:p>
            <a:r>
              <a:rPr lang="en-US"/>
              <a:t>NATIONAL WOMEN'S LAW CENTER</a:t>
            </a:r>
          </a:p>
        </p:txBody>
      </p:sp>
      <p:sp>
        <p:nvSpPr>
          <p:cNvPr id="5" name="Slide Number Placeholder 4"/>
          <p:cNvSpPr>
            <a:spLocks noGrp="1"/>
          </p:cNvSpPr>
          <p:nvPr>
            <p:ph type="sldNum" sz="quarter" idx="12"/>
          </p:nvPr>
        </p:nvSpPr>
        <p:spPr/>
        <p:txBody>
          <a:bodyPr/>
          <a:lstStyle/>
          <a:p>
            <a:fld id="{EC479BAC-E429-4089-A913-5F540F1198F8}" type="slidenum">
              <a:rPr lang="en-US" smtClean="0"/>
              <a:pPr/>
              <a:t>‹#›</a:t>
            </a:fld>
            <a:endParaRPr lang="en-US"/>
          </a:p>
        </p:txBody>
      </p:sp>
    </p:spTree>
    <p:extLst>
      <p:ext uri="{BB962C8B-B14F-4D97-AF65-F5344CB8AC3E}">
        <p14:creationId xmlns:p14="http://schemas.microsoft.com/office/powerpoint/2010/main" val="3632174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NATIONAL WOMEN’S LAW CENTER</a:t>
            </a:r>
          </a:p>
        </p:txBody>
      </p:sp>
      <p:sp>
        <p:nvSpPr>
          <p:cNvPr id="3" name="Footer Placeholder 2"/>
          <p:cNvSpPr>
            <a:spLocks noGrp="1"/>
          </p:cNvSpPr>
          <p:nvPr>
            <p:ph type="ftr" sz="quarter" idx="11"/>
          </p:nvPr>
        </p:nvSpPr>
        <p:spPr/>
        <p:txBody>
          <a:bodyPr/>
          <a:lstStyle/>
          <a:p>
            <a:r>
              <a:rPr lang="en-US"/>
              <a:t>NATIONAL WOMEN'S LAW CENTER</a:t>
            </a:r>
          </a:p>
        </p:txBody>
      </p:sp>
      <p:sp>
        <p:nvSpPr>
          <p:cNvPr id="4" name="Slide Number Placeholder 3"/>
          <p:cNvSpPr>
            <a:spLocks noGrp="1"/>
          </p:cNvSpPr>
          <p:nvPr>
            <p:ph type="sldNum" sz="quarter" idx="12"/>
          </p:nvPr>
        </p:nvSpPr>
        <p:spPr/>
        <p:txBody>
          <a:bodyPr/>
          <a:lstStyle/>
          <a:p>
            <a:fld id="{EC479BAC-E429-4089-A913-5F540F1198F8}" type="slidenum">
              <a:rPr lang="en-US" smtClean="0"/>
              <a:pPr/>
              <a:t>‹#›</a:t>
            </a:fld>
            <a:endParaRPr lang="en-US"/>
          </a:p>
        </p:txBody>
      </p:sp>
    </p:spTree>
    <p:extLst>
      <p:ext uri="{BB962C8B-B14F-4D97-AF65-F5344CB8AC3E}">
        <p14:creationId xmlns:p14="http://schemas.microsoft.com/office/powerpoint/2010/main" val="3859126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NATIONAL WOMEN’S LAW CENTER</a:t>
            </a:r>
          </a:p>
        </p:txBody>
      </p:sp>
      <p:sp>
        <p:nvSpPr>
          <p:cNvPr id="6" name="Footer Placeholder 5"/>
          <p:cNvSpPr>
            <a:spLocks noGrp="1"/>
          </p:cNvSpPr>
          <p:nvPr>
            <p:ph type="ftr" sz="quarter" idx="11"/>
          </p:nvPr>
        </p:nvSpPr>
        <p:spPr/>
        <p:txBody>
          <a:bodyPr/>
          <a:lstStyle/>
          <a:p>
            <a:r>
              <a:rPr lang="en-US"/>
              <a:t>NATIONAL WOMEN'S LAW CENTER</a:t>
            </a:r>
          </a:p>
        </p:txBody>
      </p:sp>
      <p:sp>
        <p:nvSpPr>
          <p:cNvPr id="7" name="Slide Number Placeholder 6"/>
          <p:cNvSpPr>
            <a:spLocks noGrp="1"/>
          </p:cNvSpPr>
          <p:nvPr>
            <p:ph type="sldNum" sz="quarter" idx="12"/>
          </p:nvPr>
        </p:nvSpPr>
        <p:spPr/>
        <p:txBody>
          <a:bodyPr/>
          <a:lstStyle/>
          <a:p>
            <a:fld id="{EC479BAC-E429-4089-A913-5F540F1198F8}" type="slidenum">
              <a:rPr lang="en-US" smtClean="0"/>
              <a:pPr/>
              <a:t>‹#›</a:t>
            </a:fld>
            <a:endParaRPr lang="en-US"/>
          </a:p>
        </p:txBody>
      </p:sp>
    </p:spTree>
    <p:extLst>
      <p:ext uri="{BB962C8B-B14F-4D97-AF65-F5344CB8AC3E}">
        <p14:creationId xmlns:p14="http://schemas.microsoft.com/office/powerpoint/2010/main" val="211471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NATIONAL WOMEN’S LAW CENTER</a:t>
            </a:r>
          </a:p>
        </p:txBody>
      </p:sp>
      <p:sp>
        <p:nvSpPr>
          <p:cNvPr id="6" name="Footer Placeholder 5"/>
          <p:cNvSpPr>
            <a:spLocks noGrp="1"/>
          </p:cNvSpPr>
          <p:nvPr>
            <p:ph type="ftr" sz="quarter" idx="11"/>
          </p:nvPr>
        </p:nvSpPr>
        <p:spPr/>
        <p:txBody>
          <a:bodyPr/>
          <a:lstStyle/>
          <a:p>
            <a:r>
              <a:rPr lang="en-US"/>
              <a:t>NATIONAL WOMEN'S LAW CENTER</a:t>
            </a:r>
          </a:p>
        </p:txBody>
      </p:sp>
      <p:sp>
        <p:nvSpPr>
          <p:cNvPr id="7" name="Slide Number Placeholder 6"/>
          <p:cNvSpPr>
            <a:spLocks noGrp="1"/>
          </p:cNvSpPr>
          <p:nvPr>
            <p:ph type="sldNum" sz="quarter" idx="12"/>
          </p:nvPr>
        </p:nvSpPr>
        <p:spPr/>
        <p:txBody>
          <a:bodyPr/>
          <a:lstStyle/>
          <a:p>
            <a:fld id="{EC479BAC-E429-4089-A913-5F540F1198F8}" type="slidenum">
              <a:rPr lang="en-US" smtClean="0"/>
              <a:pPr/>
              <a:t>‹#›</a:t>
            </a:fld>
            <a:endParaRPr lang="en-US"/>
          </a:p>
        </p:txBody>
      </p:sp>
    </p:spTree>
    <p:extLst>
      <p:ext uri="{BB962C8B-B14F-4D97-AF65-F5344CB8AC3E}">
        <p14:creationId xmlns:p14="http://schemas.microsoft.com/office/powerpoint/2010/main" val="2700101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NATIONAL WOMEN’S LAW CENTER</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NATIONAL WOMEN'S LAW CENTER</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479BAC-E429-4089-A913-5F540F1198F8}" type="slidenum">
              <a:rPr lang="en-US" smtClean="0"/>
              <a:pPr/>
              <a:t>‹#›</a:t>
            </a:fld>
            <a:endParaRPr lang="en-US"/>
          </a:p>
        </p:txBody>
      </p:sp>
    </p:spTree>
    <p:extLst>
      <p:ext uri="{BB962C8B-B14F-4D97-AF65-F5344CB8AC3E}">
        <p14:creationId xmlns:p14="http://schemas.microsoft.com/office/powerpoint/2010/main" val="11489242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a:t>NATIONAL WOMEN’S LAW CENTER</a:t>
            </a: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a:t>NATIONAL WOMEN'S LAW CENTER</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C479BAC-E429-4089-A913-5F540F1198F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hyperlink" Target="http://www.dol.gov/oasam/programs/crc/" TargetMode="External"/><Relationship Id="rId2" Type="http://schemas.openxmlformats.org/officeDocument/2006/relationships/notesSlide" Target="../notesSlides/notesSlide20.xml"/><Relationship Id="rId1" Type="http://schemas.openxmlformats.org/officeDocument/2006/relationships/slideLayout" Target="../slideLayouts/slideLayout13.xml"/><Relationship Id="rId4" Type="http://schemas.openxmlformats.org/officeDocument/2006/relationships/hyperlink" Target="http://www.nwlc.org/pregnantandparentingstudent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www.eeoc.gov/laws/regulations/ada_qa_final_rule.cfm"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66800"/>
            <a:ext cx="9144000" cy="2239962"/>
          </a:xfrm>
        </p:spPr>
        <p:txBody>
          <a:bodyPr>
            <a:noAutofit/>
          </a:bodyPr>
          <a:lstStyle/>
          <a:p>
            <a:pPr algn="ctr"/>
            <a:r>
              <a:rPr lang="en-US" sz="4000" dirty="0">
                <a:solidFill>
                  <a:schemeClr val="tx1"/>
                </a:solidFill>
                <a:latin typeface="Franklin Gothic Demi" panose="020B0703020102020204" pitchFamily="34" charset="0"/>
              </a:rPr>
              <a:t>Ensuring Equal Access </a:t>
            </a:r>
            <a:br>
              <a:rPr lang="en-US" sz="4000" dirty="0">
                <a:solidFill>
                  <a:schemeClr val="tx1"/>
                </a:solidFill>
                <a:latin typeface="Franklin Gothic Demi" panose="020B0703020102020204" pitchFamily="34" charset="0"/>
              </a:rPr>
            </a:br>
            <a:r>
              <a:rPr lang="en-US" sz="4000" dirty="0">
                <a:solidFill>
                  <a:schemeClr val="tx1"/>
                </a:solidFill>
                <a:latin typeface="Franklin Gothic Demi" panose="020B0703020102020204" pitchFamily="34" charset="0"/>
              </a:rPr>
              <a:t>and Opportunities:</a:t>
            </a:r>
            <a:br>
              <a:rPr lang="en-US" sz="4000" dirty="0">
                <a:solidFill>
                  <a:schemeClr val="tx1"/>
                </a:solidFill>
                <a:latin typeface="Franklin Gothic Demi" panose="020B0703020102020204" pitchFamily="34" charset="0"/>
              </a:rPr>
            </a:br>
            <a:r>
              <a:rPr lang="en-US" sz="4000" dirty="0">
                <a:solidFill>
                  <a:schemeClr val="tx1"/>
                </a:solidFill>
                <a:latin typeface="Franklin Gothic Demi" panose="020B0703020102020204" pitchFamily="34" charset="0"/>
              </a:rPr>
              <a:t>Preventing Pregnancy-Related Discrimination</a:t>
            </a:r>
          </a:p>
        </p:txBody>
      </p:sp>
      <p:sp>
        <p:nvSpPr>
          <p:cNvPr id="3" name="Content Placeholder 2"/>
          <p:cNvSpPr>
            <a:spLocks noGrp="1"/>
          </p:cNvSpPr>
          <p:nvPr>
            <p:ph idx="1"/>
          </p:nvPr>
        </p:nvSpPr>
        <p:spPr>
          <a:xfrm>
            <a:off x="381000" y="1570037"/>
            <a:ext cx="8229600" cy="4983163"/>
          </a:xfrm>
        </p:spPr>
        <p:txBody>
          <a:bodyPr>
            <a:normAutofit/>
          </a:bodyPr>
          <a:lstStyle/>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latin typeface="Franklin Gothic Book" panose="020B0503020102020204" pitchFamily="34" charset="0"/>
            </a:endParaRPr>
          </a:p>
          <a:p>
            <a:pPr marL="0" indent="0">
              <a:spcBef>
                <a:spcPts val="0"/>
              </a:spcBef>
              <a:buNone/>
            </a:pPr>
            <a:endParaRPr lang="en-US" sz="2800" b="1" dirty="0">
              <a:latin typeface="Franklin Gothic Book" panose="020B0503020102020204" pitchFamily="34" charset="0"/>
            </a:endParaRPr>
          </a:p>
          <a:p>
            <a:pPr marL="0" indent="0">
              <a:spcBef>
                <a:spcPts val="0"/>
              </a:spcBef>
              <a:spcAft>
                <a:spcPts val="1200"/>
              </a:spcAft>
              <a:buNone/>
            </a:pPr>
            <a:r>
              <a:rPr lang="en-US" sz="2400" b="1" dirty="0">
                <a:latin typeface="Franklin Gothic Book" panose="020B0503020102020204" pitchFamily="34" charset="0"/>
              </a:rPr>
              <a:t>Civil Rights Center</a:t>
            </a:r>
          </a:p>
          <a:p>
            <a:pPr marL="0" indent="0">
              <a:spcBef>
                <a:spcPts val="0"/>
              </a:spcBef>
              <a:spcAft>
                <a:spcPts val="1200"/>
              </a:spcAft>
              <a:buNone/>
            </a:pPr>
            <a:r>
              <a:rPr lang="en-US" sz="2400" b="1" dirty="0">
                <a:latin typeface="Franklin Gothic Book" panose="020B0503020102020204" pitchFamily="34" charset="0"/>
              </a:rPr>
              <a:t>U.S. Department of Labor</a:t>
            </a:r>
          </a:p>
        </p:txBody>
      </p:sp>
    </p:spTree>
    <p:extLst>
      <p:ext uri="{BB962C8B-B14F-4D97-AF65-F5344CB8AC3E}">
        <p14:creationId xmlns:p14="http://schemas.microsoft.com/office/powerpoint/2010/main" val="2821507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a:solidFill>
                  <a:schemeClr val="tx1"/>
                </a:solidFill>
              </a:rPr>
              <a:t>What Does Pregnancy Discrimination Look Like?</a:t>
            </a:r>
          </a:p>
        </p:txBody>
      </p:sp>
      <p:sp>
        <p:nvSpPr>
          <p:cNvPr id="3" name="Content Placeholder 2"/>
          <p:cNvSpPr>
            <a:spLocks noGrp="1"/>
          </p:cNvSpPr>
          <p:nvPr>
            <p:ph idx="1"/>
          </p:nvPr>
        </p:nvSpPr>
        <p:spPr/>
        <p:txBody>
          <a:bodyPr>
            <a:normAutofit/>
          </a:bodyPr>
          <a:lstStyle/>
          <a:p>
            <a:pPr marL="0" indent="0">
              <a:buNone/>
            </a:pPr>
            <a:endParaRPr lang="en-US" sz="2200" b="0" dirty="0"/>
          </a:p>
          <a:p>
            <a:pPr>
              <a:buFont typeface="Arial" panose="020B0604020202020204" pitchFamily="34" charset="0"/>
              <a:buChar char="•"/>
            </a:pPr>
            <a:r>
              <a:rPr lang="en-US" sz="2400" b="0" dirty="0"/>
              <a:t>An employment agency refusing to refer a pregnant individual for employment;</a:t>
            </a:r>
          </a:p>
          <a:p>
            <a:pPr>
              <a:buFont typeface="Arial" panose="020B0604020202020204" pitchFamily="34" charset="0"/>
              <a:buChar char="•"/>
            </a:pPr>
            <a:r>
              <a:rPr lang="en-US" sz="2400" b="0" dirty="0"/>
              <a:t>Posting a job announcement that states that it will not accept applications from pregnant individuals or individuals who may become pregnant;</a:t>
            </a:r>
          </a:p>
          <a:p>
            <a:pPr>
              <a:buFont typeface="Arial" panose="020B0604020202020204" pitchFamily="34" charset="0"/>
              <a:buChar char="•"/>
            </a:pPr>
            <a:r>
              <a:rPr lang="en-US" sz="2400" b="0" dirty="0">
                <a:cs typeface="Calibri" panose="020F0502020204030204" pitchFamily="34" charset="0"/>
              </a:rPr>
              <a:t>Denying someone who is pregnant access to a training program, participating in other activities or receiving benefits.</a:t>
            </a:r>
            <a:endParaRPr lang="en-US" sz="2400" b="0" dirty="0"/>
          </a:p>
          <a:p>
            <a:pPr>
              <a:buFont typeface="Arial" panose="020B0604020202020204" pitchFamily="34" charset="0"/>
              <a:buChar char="•"/>
            </a:pPr>
            <a:endParaRPr lang="en-US" sz="2200" b="0" dirty="0"/>
          </a:p>
          <a:p>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432305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a:solidFill>
                  <a:schemeClr val="tx1"/>
                </a:solidFill>
              </a:rPr>
              <a:t>What Does Pregnancy Discrimination Look Like?</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endParaRPr lang="en-US" sz="2400" b="0" dirty="0">
              <a:cs typeface="Calibri" panose="020F0502020204030204" pitchFamily="34" charset="0"/>
            </a:endParaRPr>
          </a:p>
          <a:p>
            <a:pPr>
              <a:buFont typeface="Arial" panose="020B0604020202020204" pitchFamily="34" charset="0"/>
              <a:buChar char="•"/>
            </a:pPr>
            <a:r>
              <a:rPr lang="en-US" sz="2400" b="0" dirty="0">
                <a:cs typeface="Calibri" panose="020F0502020204030204" pitchFamily="34" charset="0"/>
              </a:rPr>
              <a:t>Encouraging a person who discloses she is pregnant in the middle of a training or other program or activity to drop out;</a:t>
            </a:r>
          </a:p>
          <a:p>
            <a:pPr>
              <a:buFont typeface="Arial" panose="020B0604020202020204" pitchFamily="34" charset="0"/>
              <a:buChar char="•"/>
            </a:pPr>
            <a:r>
              <a:rPr lang="en-US" sz="2400" b="0" dirty="0">
                <a:cs typeface="Calibri" panose="020F0502020204030204" pitchFamily="34" charset="0"/>
              </a:rPr>
              <a:t>Refusing to provide a pregnant individual with regular access to a bathroom or breaks from standing for long periods of time;</a:t>
            </a:r>
          </a:p>
          <a:p>
            <a:pPr marL="342900" lvl="1" indent="-342900">
              <a:spcBef>
                <a:spcPts val="800"/>
              </a:spcBef>
              <a:buClrTx/>
              <a:buFont typeface="Arial" pitchFamily="34" charset="0"/>
              <a:buChar char="•"/>
            </a:pPr>
            <a:r>
              <a:rPr lang="en-US" sz="2400" dirty="0"/>
              <a:t>Unwillingness to provide lactation breaks and a clean, private space (not restroom) to express breast milk.</a:t>
            </a:r>
            <a:endParaRPr lang="en-US" sz="2400" b="0" dirty="0">
              <a:cs typeface="Calibri" panose="020F0502020204030204" pitchFamily="34" charset="0"/>
            </a:endParaRPr>
          </a:p>
          <a:p>
            <a:endParaRPr lang="en-US" dirty="0"/>
          </a:p>
        </p:txBody>
      </p:sp>
    </p:spTree>
    <p:extLst>
      <p:ext uri="{BB962C8B-B14F-4D97-AF65-F5344CB8AC3E}">
        <p14:creationId xmlns:p14="http://schemas.microsoft.com/office/powerpoint/2010/main" val="1659960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295400"/>
            <a:ext cx="7520940" cy="548640"/>
          </a:xfrm>
        </p:spPr>
        <p:txBody>
          <a:bodyPr>
            <a:noAutofit/>
          </a:bodyPr>
          <a:lstStyle/>
          <a:p>
            <a:pPr algn="ctr"/>
            <a:r>
              <a:rPr lang="en-US" sz="4000" b="1" dirty="0">
                <a:solidFill>
                  <a:schemeClr val="tx1"/>
                </a:solidFill>
              </a:rPr>
              <a:t>What Does Harassment Based On Pregnancy Look Like?</a:t>
            </a:r>
          </a:p>
        </p:txBody>
      </p:sp>
      <p:sp>
        <p:nvSpPr>
          <p:cNvPr id="3" name="Content Placeholder 2"/>
          <p:cNvSpPr>
            <a:spLocks noGrp="1"/>
          </p:cNvSpPr>
          <p:nvPr>
            <p:ph idx="1"/>
          </p:nvPr>
        </p:nvSpPr>
        <p:spPr>
          <a:xfrm>
            <a:off x="457200" y="2362200"/>
            <a:ext cx="8229600" cy="4389120"/>
          </a:xfrm>
        </p:spPr>
        <p:txBody>
          <a:bodyPr>
            <a:normAutofit/>
          </a:bodyPr>
          <a:lstStyle/>
          <a:p>
            <a:pPr>
              <a:buFont typeface="Arial" panose="020B0604020202020204" pitchFamily="34" charset="0"/>
              <a:buChar char="•"/>
            </a:pPr>
            <a:r>
              <a:rPr lang="en-US" sz="2400" b="0" dirty="0">
                <a:cs typeface="Calibri" panose="020F0502020204030204" pitchFamily="34" charset="0"/>
              </a:rPr>
              <a:t>Asking inappropriate questions about the individual’s pregnancy such as “Who’s the daddy?”; </a:t>
            </a:r>
          </a:p>
          <a:p>
            <a:pPr>
              <a:buFont typeface="Arial" panose="020B0604020202020204" pitchFamily="34" charset="0"/>
              <a:buChar char="•"/>
            </a:pPr>
            <a:r>
              <a:rPr lang="en-US" sz="2400" b="0" dirty="0">
                <a:cs typeface="Calibri" panose="020F0502020204030204" pitchFamily="34" charset="0"/>
              </a:rPr>
              <a:t>Making sexual comments or jokes about a participant’s pregnancy; </a:t>
            </a:r>
          </a:p>
          <a:p>
            <a:pPr>
              <a:buFont typeface="Arial" panose="020B0604020202020204" pitchFamily="34" charset="0"/>
              <a:buChar char="•"/>
            </a:pPr>
            <a:r>
              <a:rPr lang="en-US" sz="2400" b="0" dirty="0">
                <a:cs typeface="Calibri" panose="020F0502020204030204" pitchFamily="34" charset="0"/>
              </a:rPr>
              <a:t>Calling a pregnant individual sexually charged names; </a:t>
            </a:r>
          </a:p>
          <a:p>
            <a:pPr>
              <a:buFont typeface="Arial" panose="020B0604020202020204" pitchFamily="34" charset="0"/>
              <a:buChar char="•"/>
            </a:pPr>
            <a:r>
              <a:rPr lang="en-US" sz="2400" b="0" dirty="0">
                <a:cs typeface="Calibri" panose="020F0502020204030204" pitchFamily="34" charset="0"/>
              </a:rPr>
              <a:t>Making sexual propositions or gestures.</a:t>
            </a:r>
          </a:p>
          <a:p>
            <a:endParaRPr lang="en-US" dirty="0"/>
          </a:p>
        </p:txBody>
      </p:sp>
    </p:spTree>
    <p:extLst>
      <p:ext uri="{BB962C8B-B14F-4D97-AF65-F5344CB8AC3E}">
        <p14:creationId xmlns:p14="http://schemas.microsoft.com/office/powerpoint/2010/main" val="3012587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a:r>
              <a:rPr lang="en-US" sz="4000" b="1" dirty="0">
                <a:solidFill>
                  <a:schemeClr val="tx1"/>
                </a:solidFill>
              </a:rPr>
              <a:t>How to Ensure Equal Access</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b="0" dirty="0">
                <a:cs typeface="Calibri" panose="020F0502020204030204" pitchFamily="34" charset="0"/>
              </a:rPr>
              <a:t>Have a written policy of non-discrimination that includes pregnancy and covers employees and participants;</a:t>
            </a:r>
          </a:p>
          <a:p>
            <a:pPr>
              <a:buFont typeface="Arial" panose="020B0604020202020204" pitchFamily="34" charset="0"/>
              <a:buChar char="•"/>
            </a:pPr>
            <a:r>
              <a:rPr lang="en-US" sz="2400" b="0" dirty="0">
                <a:cs typeface="Calibri" panose="020F0502020204030204" pitchFamily="34" charset="0"/>
              </a:rPr>
              <a:t>Train all staff on how to work with pregnant participants including providing accommodations for pregnancy-related medical conditions;</a:t>
            </a:r>
          </a:p>
          <a:p>
            <a:pPr>
              <a:buFont typeface="Arial" panose="020B0604020202020204" pitchFamily="34" charset="0"/>
              <a:buChar char="•"/>
            </a:pPr>
            <a:r>
              <a:rPr lang="en-US" sz="2400" b="0" dirty="0">
                <a:cs typeface="Calibri" panose="020F0502020204030204" pitchFamily="34" charset="0"/>
              </a:rPr>
              <a:t>Keep personal and medical information related to pregnancy confidential.</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892180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pPr algn="ctr"/>
            <a:r>
              <a:rPr lang="en-US" sz="4000" b="1" dirty="0">
                <a:solidFill>
                  <a:schemeClr val="tx1"/>
                </a:solidFill>
              </a:rPr>
              <a:t>How to Ensure Equal Access</a:t>
            </a:r>
          </a:p>
        </p:txBody>
      </p:sp>
      <p:sp>
        <p:nvSpPr>
          <p:cNvPr id="3" name="Content Placeholder 2"/>
          <p:cNvSpPr>
            <a:spLocks noGrp="1"/>
          </p:cNvSpPr>
          <p:nvPr>
            <p:ph idx="1"/>
          </p:nvPr>
        </p:nvSpPr>
        <p:spPr/>
        <p:txBody>
          <a:bodyPr>
            <a:normAutofit/>
          </a:bodyPr>
          <a:lstStyle/>
          <a:p>
            <a:pPr>
              <a:spcBef>
                <a:spcPts val="0"/>
              </a:spcBef>
              <a:spcAft>
                <a:spcPts val="600"/>
              </a:spcAft>
              <a:buFont typeface="Arial" panose="020B0604020202020204" pitchFamily="34" charset="0"/>
              <a:buChar char="•"/>
            </a:pPr>
            <a:r>
              <a:rPr lang="en-US" sz="2400" b="0" dirty="0">
                <a:cs typeface="Calibri" panose="020F0502020204030204" pitchFamily="34" charset="0"/>
              </a:rPr>
              <a:t>Permit absences for pregnancy-related medical conditions for as long as a doctor deems medically necessary;  </a:t>
            </a:r>
          </a:p>
          <a:p>
            <a:pPr marL="0" indent="0">
              <a:spcBef>
                <a:spcPts val="0"/>
              </a:spcBef>
              <a:spcAft>
                <a:spcPts val="600"/>
              </a:spcAft>
              <a:buNone/>
            </a:pPr>
            <a:endParaRPr lang="en-US" sz="2400" b="0" dirty="0">
              <a:cs typeface="Calibri" panose="020F0502020204030204" pitchFamily="34" charset="0"/>
            </a:endParaRPr>
          </a:p>
          <a:p>
            <a:pPr>
              <a:spcBef>
                <a:spcPts val="0"/>
              </a:spcBef>
              <a:spcAft>
                <a:spcPts val="600"/>
              </a:spcAft>
              <a:buFont typeface="Arial" panose="020B0604020202020204" pitchFamily="34" charset="0"/>
              <a:buChar char="•"/>
            </a:pPr>
            <a:r>
              <a:rPr lang="en-US" sz="2400" b="0" dirty="0">
                <a:cs typeface="Calibri" panose="020F0502020204030204" pitchFamily="34" charset="0"/>
              </a:rPr>
              <a:t>Provide the same services and benefits to pregnant individuals with medical needs as are provided to temporarily disabled </a:t>
            </a:r>
            <a:r>
              <a:rPr lang="en-US" sz="2400" dirty="0">
                <a:cs typeface="Calibri" panose="020F0502020204030204" pitchFamily="34" charset="0"/>
              </a:rPr>
              <a:t>individuals</a:t>
            </a:r>
            <a:r>
              <a:rPr lang="en-US" sz="2400" b="0" dirty="0">
                <a:cs typeface="Calibri" panose="020F0502020204030204" pitchFamily="34" charset="0"/>
              </a:rPr>
              <a:t>.</a:t>
            </a:r>
          </a:p>
          <a:p>
            <a:endParaRPr lang="en-US" sz="2400" b="0" dirty="0">
              <a:latin typeface="Calibri" panose="020F0502020204030204" pitchFamily="34" charset="0"/>
              <a:cs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252478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7520940" cy="548640"/>
          </a:xfrm>
        </p:spPr>
        <p:txBody>
          <a:bodyPr>
            <a:noAutofit/>
          </a:bodyPr>
          <a:lstStyle/>
          <a:p>
            <a:pPr algn="ctr"/>
            <a:r>
              <a:rPr lang="en-US" sz="4000" b="1" dirty="0">
                <a:solidFill>
                  <a:schemeClr val="tx1"/>
                </a:solidFill>
              </a:rPr>
              <a:t>Scenario 1</a:t>
            </a:r>
          </a:p>
        </p:txBody>
      </p:sp>
      <p:sp>
        <p:nvSpPr>
          <p:cNvPr id="3" name="Content Placeholder 2"/>
          <p:cNvSpPr>
            <a:spLocks noGrp="1"/>
          </p:cNvSpPr>
          <p:nvPr>
            <p:ph idx="1"/>
          </p:nvPr>
        </p:nvSpPr>
        <p:spPr>
          <a:xfrm>
            <a:off x="228600" y="1447800"/>
            <a:ext cx="8915400" cy="4343400"/>
          </a:xfrm>
        </p:spPr>
        <p:txBody>
          <a:bodyPr>
            <a:noAutofit/>
          </a:bodyPr>
          <a:lstStyle/>
          <a:p>
            <a:pPr marL="0" indent="0">
              <a:spcBef>
                <a:spcPts val="0"/>
              </a:spcBef>
              <a:buNone/>
            </a:pPr>
            <a:r>
              <a:rPr lang="en-US" sz="2000" b="0" dirty="0">
                <a:cs typeface="Calibri" panose="020F0502020204030204" pitchFamily="34" charset="0"/>
              </a:rPr>
              <a:t>Jennifer comes into an American Job Center asking questions about job training opportunities in construction. The staff member begins to tell her about the different apprenticeship programs available to her, that they are full-time and last for several months.</a:t>
            </a:r>
          </a:p>
          <a:p>
            <a:pPr marL="0" indent="0">
              <a:spcBef>
                <a:spcPts val="0"/>
              </a:spcBef>
              <a:buNone/>
            </a:pPr>
            <a:endParaRPr lang="en-US" sz="2000" b="0" dirty="0">
              <a:cs typeface="Calibri" panose="020F0502020204030204" pitchFamily="34" charset="0"/>
            </a:endParaRPr>
          </a:p>
          <a:p>
            <a:pPr marL="0" indent="0">
              <a:spcBef>
                <a:spcPts val="0"/>
              </a:spcBef>
              <a:buNone/>
            </a:pPr>
            <a:r>
              <a:rPr lang="en-US" sz="2000" b="0" dirty="0">
                <a:cs typeface="Calibri" panose="020F0502020204030204" pitchFamily="34" charset="0"/>
              </a:rPr>
              <a:t>She discloses that she has just learned she is pregnant and she is very excited about the training program because she wants a job that will enable her to support her son or daughter.</a:t>
            </a:r>
          </a:p>
          <a:p>
            <a:pPr marL="0" indent="0">
              <a:spcBef>
                <a:spcPts val="0"/>
              </a:spcBef>
              <a:buNone/>
            </a:pPr>
            <a:endParaRPr lang="en-US" sz="2000" b="0" dirty="0">
              <a:cs typeface="Calibri" panose="020F0502020204030204" pitchFamily="34" charset="0"/>
            </a:endParaRPr>
          </a:p>
          <a:p>
            <a:pPr marL="0" indent="0">
              <a:spcBef>
                <a:spcPts val="0"/>
              </a:spcBef>
              <a:buNone/>
            </a:pPr>
            <a:r>
              <a:rPr lang="en-US" sz="2000" b="0" dirty="0">
                <a:cs typeface="Calibri" panose="020F0502020204030204" pitchFamily="34" charset="0"/>
              </a:rPr>
              <a:t>The staff member congratulates her and tell her that construction is not an appropriate career for a young, single mother, and that there is no way she could complete the training before she would have to drop out to have the baby.   Maybe she should consider coming back after the baby is born and looking into an administrative job training opportunity.</a:t>
            </a:r>
          </a:p>
          <a:p>
            <a:pPr marL="0" indent="0">
              <a:spcBef>
                <a:spcPts val="0"/>
              </a:spcBef>
              <a:buNone/>
            </a:pPr>
            <a:endParaRPr lang="en-US" sz="2000" b="0" dirty="0">
              <a:cs typeface="Calibri" panose="020F0502020204030204" pitchFamily="34" charset="0"/>
            </a:endParaRPr>
          </a:p>
          <a:p>
            <a:pPr marL="0" indent="0">
              <a:spcBef>
                <a:spcPts val="0"/>
              </a:spcBef>
              <a:buNone/>
            </a:pPr>
            <a:r>
              <a:rPr lang="en-US" sz="2000" b="0" dirty="0">
                <a:cs typeface="Calibri" panose="020F0502020204030204" pitchFamily="34" charset="0"/>
              </a:rPr>
              <a:t>Is this pregnancy discrimination?</a:t>
            </a:r>
            <a:endParaRPr lang="en-US" sz="2000"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2671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pPr algn="ctr"/>
            <a:r>
              <a:rPr lang="en-US" sz="4000" b="1" dirty="0"/>
              <a:t> </a:t>
            </a:r>
            <a:r>
              <a:rPr lang="en-US" sz="4000" b="1" dirty="0">
                <a:solidFill>
                  <a:schemeClr val="tx1"/>
                </a:solidFill>
              </a:rPr>
              <a:t>Response 1</a:t>
            </a:r>
          </a:p>
        </p:txBody>
      </p:sp>
      <p:sp>
        <p:nvSpPr>
          <p:cNvPr id="3" name="Content Placeholder 2"/>
          <p:cNvSpPr>
            <a:spLocks noGrp="1"/>
          </p:cNvSpPr>
          <p:nvPr>
            <p:ph idx="1"/>
          </p:nvPr>
        </p:nvSpPr>
        <p:spPr>
          <a:xfrm>
            <a:off x="457200" y="1600200"/>
            <a:ext cx="8229600" cy="4724400"/>
          </a:xfrm>
        </p:spPr>
        <p:txBody>
          <a:bodyPr>
            <a:noAutofit/>
          </a:bodyPr>
          <a:lstStyle/>
          <a:p>
            <a:pPr marL="0"/>
            <a:r>
              <a:rPr lang="en-US" sz="2200" b="0" dirty="0">
                <a:cs typeface="Calibri" panose="020F0502020204030204" pitchFamily="34" charset="0"/>
              </a:rPr>
              <a:t>Congratulations on your pregnancy. Thank you for telling me.</a:t>
            </a:r>
          </a:p>
          <a:p>
            <a:pPr marL="0"/>
            <a:endParaRPr lang="en-US" sz="2200" b="0" dirty="0">
              <a:cs typeface="Calibri" panose="020F0502020204030204" pitchFamily="34" charset="0"/>
            </a:endParaRPr>
          </a:p>
          <a:p>
            <a:pPr marL="0"/>
            <a:r>
              <a:rPr lang="en-US" sz="2200" b="0" dirty="0">
                <a:cs typeface="Calibri" panose="020F0502020204030204" pitchFamily="34" charset="0"/>
              </a:rPr>
              <a:t>The apprenticeship program is a wonderful opportunity to develop skills in construction or HVAC – and we should talk more about both.  </a:t>
            </a:r>
          </a:p>
          <a:p>
            <a:pPr marL="0" indent="0">
              <a:buNone/>
            </a:pPr>
            <a:endParaRPr lang="en-US" sz="2200" b="0" dirty="0">
              <a:cs typeface="Calibri" panose="020F0502020204030204" pitchFamily="34" charset="0"/>
            </a:endParaRPr>
          </a:p>
          <a:p>
            <a:pPr marL="0"/>
            <a:r>
              <a:rPr lang="en-US" sz="2200" b="0" dirty="0">
                <a:cs typeface="Calibri" panose="020F0502020204030204" pitchFamily="34" charset="0"/>
              </a:rPr>
              <a:t>As your pregnancy progresses, we should discuss ways to ensure that you feel supported and are able to continue to participate for as long as possible.  </a:t>
            </a:r>
          </a:p>
          <a:p>
            <a:pPr marL="0" indent="0">
              <a:buNone/>
            </a:pPr>
            <a:endParaRPr lang="en-US" sz="2200" b="0" dirty="0">
              <a:cs typeface="Calibri" panose="020F0502020204030204" pitchFamily="34" charset="0"/>
            </a:endParaRPr>
          </a:p>
          <a:p>
            <a:pPr marL="0"/>
            <a:r>
              <a:rPr lang="en-US" sz="2200" b="0" dirty="0">
                <a:cs typeface="Calibri" panose="020F0502020204030204" pitchFamily="34" charset="0"/>
              </a:rPr>
              <a:t>We can also plan for any time that you will miss due to the birth of your child, and discuss ways for you to make up missed time in the program.</a:t>
            </a:r>
          </a:p>
        </p:txBody>
      </p:sp>
    </p:spTree>
    <p:extLst>
      <p:ext uri="{BB962C8B-B14F-4D97-AF65-F5344CB8AC3E}">
        <p14:creationId xmlns:p14="http://schemas.microsoft.com/office/powerpoint/2010/main" val="3224487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p>
            <a:pPr algn="ctr"/>
            <a:r>
              <a:rPr lang="en-US" sz="4000" b="1" dirty="0">
                <a:solidFill>
                  <a:schemeClr val="tx1"/>
                </a:solidFill>
              </a:rPr>
              <a:t>Scenario 2</a:t>
            </a:r>
          </a:p>
        </p:txBody>
      </p:sp>
      <p:sp>
        <p:nvSpPr>
          <p:cNvPr id="3" name="Content Placeholder 2"/>
          <p:cNvSpPr>
            <a:spLocks noGrp="1"/>
          </p:cNvSpPr>
          <p:nvPr>
            <p:ph idx="1"/>
          </p:nvPr>
        </p:nvSpPr>
        <p:spPr>
          <a:xfrm>
            <a:off x="533400" y="1295400"/>
            <a:ext cx="8077200" cy="5257800"/>
          </a:xfrm>
        </p:spPr>
        <p:txBody>
          <a:bodyPr>
            <a:noAutofit/>
          </a:bodyPr>
          <a:lstStyle/>
          <a:p>
            <a:pPr marL="0" indent="0">
              <a:spcBef>
                <a:spcPts val="0"/>
              </a:spcBef>
              <a:buNone/>
            </a:pPr>
            <a:r>
              <a:rPr lang="en-US" sz="1800" b="0" dirty="0">
                <a:cs typeface="Calibri" panose="020F0502020204030204" pitchFamily="34" charset="0"/>
              </a:rPr>
              <a:t>Maria is </a:t>
            </a:r>
            <a:r>
              <a:rPr lang="en-US" sz="1800" dirty="0">
                <a:cs typeface="Calibri" panose="020F0502020204030204" pitchFamily="34" charset="0"/>
              </a:rPr>
              <a:t>participating in </a:t>
            </a:r>
            <a:r>
              <a:rPr lang="en-US" sz="1800" b="0" dirty="0">
                <a:cs typeface="Calibri" panose="020F0502020204030204" pitchFamily="34" charset="0"/>
              </a:rPr>
              <a:t>a job readiness program run by an American Job Center partner.  She must attend class 8 hours a day, five days a week for 8 weeks and pass periodic pop tests to receive  a certificate.</a:t>
            </a:r>
          </a:p>
          <a:p>
            <a:pPr marL="0" indent="0">
              <a:spcBef>
                <a:spcPts val="0"/>
              </a:spcBef>
              <a:buNone/>
            </a:pPr>
            <a:endParaRPr lang="en-US" sz="1800" dirty="0">
              <a:cs typeface="Calibri" panose="020F0502020204030204" pitchFamily="34" charset="0"/>
            </a:endParaRPr>
          </a:p>
          <a:p>
            <a:pPr marL="0" indent="0">
              <a:spcBef>
                <a:spcPts val="0"/>
              </a:spcBef>
              <a:buNone/>
            </a:pPr>
            <a:r>
              <a:rPr lang="en-US" sz="1800" dirty="0">
                <a:cs typeface="Calibri" panose="020F0502020204030204" pitchFamily="34" charset="0"/>
              </a:rPr>
              <a:t>The teacher notices Maria frequently leaving the room, missing critical information and at least one pop quiz.  The teacher asks Maria about her leaving the room so often, saying that she may not complete the course because she is missing so much.  Maria explains that she is pregnant and needs go to the bathroom often. She goes on to say that she is experiencing some complications and that her doctor has asked her to come in to make sure everything is okay with the baby.  So, she will need to miss half of the class in a couple of days.  </a:t>
            </a:r>
          </a:p>
          <a:p>
            <a:pPr marL="0" indent="0">
              <a:spcBef>
                <a:spcPts val="0"/>
              </a:spcBef>
              <a:buNone/>
            </a:pPr>
            <a:endParaRPr lang="en-US" sz="1800" dirty="0">
              <a:cs typeface="Calibri" panose="020F0502020204030204" pitchFamily="34" charset="0"/>
            </a:endParaRPr>
          </a:p>
          <a:p>
            <a:pPr marL="0" indent="0">
              <a:spcBef>
                <a:spcPts val="0"/>
              </a:spcBef>
              <a:buNone/>
            </a:pPr>
            <a:r>
              <a:rPr lang="en-US" sz="1800" dirty="0">
                <a:cs typeface="Calibri" panose="020F0502020204030204" pitchFamily="34" charset="0"/>
              </a:rPr>
              <a:t>The teacher asks her to try to minimize the number of times she has to get up to go to the bathroom so that she doesn’t miss so much of the class time.  He also tells her she should make her doctor’s appointment at a time so that she won’t miss class.</a:t>
            </a:r>
          </a:p>
          <a:p>
            <a:pPr marL="0" indent="0">
              <a:spcBef>
                <a:spcPts val="0"/>
              </a:spcBef>
              <a:buNone/>
            </a:pPr>
            <a:endParaRPr lang="en-US" sz="1800" b="0" dirty="0">
              <a:cs typeface="Calibri" panose="020F0502020204030204" pitchFamily="34" charset="0"/>
            </a:endParaRPr>
          </a:p>
          <a:p>
            <a:pPr marL="0" indent="0">
              <a:spcBef>
                <a:spcPts val="0"/>
              </a:spcBef>
              <a:buNone/>
            </a:pPr>
            <a:r>
              <a:rPr lang="en-US" sz="1800" b="0" dirty="0">
                <a:cs typeface="Calibri" panose="020F0502020204030204" pitchFamily="34" charset="0"/>
              </a:rPr>
              <a:t>Is this pregnancy discrimination?</a:t>
            </a:r>
          </a:p>
        </p:txBody>
      </p:sp>
    </p:spTree>
    <p:extLst>
      <p:ext uri="{BB962C8B-B14F-4D97-AF65-F5344CB8AC3E}">
        <p14:creationId xmlns:p14="http://schemas.microsoft.com/office/powerpoint/2010/main" val="12171032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ctr"/>
            <a:r>
              <a:rPr lang="en-US" sz="4000" b="1" dirty="0">
                <a:solidFill>
                  <a:schemeClr val="tx1"/>
                </a:solidFill>
              </a:rPr>
              <a:t>Response 2</a:t>
            </a:r>
          </a:p>
        </p:txBody>
      </p:sp>
      <p:sp>
        <p:nvSpPr>
          <p:cNvPr id="3" name="Content Placeholder 2"/>
          <p:cNvSpPr>
            <a:spLocks noGrp="1"/>
          </p:cNvSpPr>
          <p:nvPr>
            <p:ph idx="1"/>
          </p:nvPr>
        </p:nvSpPr>
        <p:spPr>
          <a:xfrm>
            <a:off x="533400" y="1371600"/>
            <a:ext cx="8153400" cy="4343400"/>
          </a:xfrm>
        </p:spPr>
        <p:txBody>
          <a:bodyPr>
            <a:noAutofit/>
          </a:bodyPr>
          <a:lstStyle/>
          <a:p>
            <a:pPr marL="0">
              <a:spcBef>
                <a:spcPts val="0"/>
              </a:spcBef>
            </a:pPr>
            <a:r>
              <a:rPr lang="en-US" sz="2200" b="0" dirty="0"/>
              <a:t>Thank you for telling me about your pregnancy. </a:t>
            </a:r>
          </a:p>
          <a:p>
            <a:pPr marL="0">
              <a:spcBef>
                <a:spcPts val="0"/>
              </a:spcBef>
            </a:pPr>
            <a:endParaRPr lang="en-US" sz="2200" b="0" dirty="0"/>
          </a:p>
          <a:p>
            <a:pPr marL="0">
              <a:spcBef>
                <a:spcPts val="0"/>
              </a:spcBef>
            </a:pPr>
            <a:r>
              <a:rPr lang="en-US" sz="2200" dirty="0"/>
              <a:t>I understand that your pregnancy makes it so that you need to take frequent bathroom breaks.  Why don’t we schedule a time after class to talk to make sure that you are aware of the material you have missed.</a:t>
            </a:r>
          </a:p>
          <a:p>
            <a:pPr marL="0">
              <a:spcBef>
                <a:spcPts val="0"/>
              </a:spcBef>
            </a:pPr>
            <a:endParaRPr lang="en-US" sz="2200" b="0" dirty="0"/>
          </a:p>
          <a:p>
            <a:pPr marL="0">
              <a:spcBef>
                <a:spcPts val="0"/>
              </a:spcBef>
            </a:pPr>
            <a:r>
              <a:rPr lang="en-US" sz="2200" dirty="0"/>
              <a:t>Thank you for letting me know about your upcoming doctor’s appointment.  By telling me in advance, I can provide you with the materials from the part of the class you will miss so that you can study them and ask me any questions that you may have.  We can schedule a time for you to take any pop tests that you miss.</a:t>
            </a:r>
            <a:endParaRPr lang="en-US" sz="2200" b="0" dirty="0"/>
          </a:p>
        </p:txBody>
      </p:sp>
    </p:spTree>
    <p:extLst>
      <p:ext uri="{BB962C8B-B14F-4D97-AF65-F5344CB8AC3E}">
        <p14:creationId xmlns:p14="http://schemas.microsoft.com/office/powerpoint/2010/main" val="1823921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chemeClr val="tx1"/>
                </a:solidFill>
              </a:rPr>
              <a:t>Questions?</a:t>
            </a:r>
          </a:p>
        </p:txBody>
      </p:sp>
      <p:sp>
        <p:nvSpPr>
          <p:cNvPr id="3" name="Content Placeholder 2"/>
          <p:cNvSpPr>
            <a:spLocks noGrp="1"/>
          </p:cNvSpPr>
          <p:nvPr>
            <p:ph idx="1"/>
          </p:nvPr>
        </p:nvSpPr>
        <p:spPr/>
        <p:txBody>
          <a:bodyPr>
            <a:normAutofit/>
          </a:bodyPr>
          <a:lstStyle/>
          <a:p>
            <a:pPr algn="ctr"/>
            <a:endParaRPr lang="en-US" sz="2400" b="0" dirty="0">
              <a:cs typeface="Calibri" panose="020F0502020204030204" pitchFamily="34" charset="0"/>
            </a:endParaRPr>
          </a:p>
          <a:p>
            <a:pPr algn="ctr"/>
            <a:endParaRPr lang="en-US" sz="2400" b="0" dirty="0">
              <a:cs typeface="Calibri" panose="020F0502020204030204" pitchFamily="34" charset="0"/>
            </a:endParaRPr>
          </a:p>
          <a:p>
            <a:pPr marL="0" indent="0" algn="ctr">
              <a:buNone/>
            </a:pPr>
            <a:r>
              <a:rPr lang="en-US" sz="2400" b="0" dirty="0">
                <a:cs typeface="Calibri" panose="020F0502020204030204" pitchFamily="34" charset="0"/>
              </a:rPr>
              <a:t>We would like to hear from you.</a:t>
            </a:r>
          </a:p>
        </p:txBody>
      </p:sp>
    </p:spTree>
    <p:extLst>
      <p:ext uri="{BB962C8B-B14F-4D97-AF65-F5344CB8AC3E}">
        <p14:creationId xmlns:p14="http://schemas.microsoft.com/office/powerpoint/2010/main" val="3905191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a:r>
              <a:rPr lang="en-US" sz="4000" b="1" dirty="0">
                <a:solidFill>
                  <a:schemeClr val="tx1"/>
                </a:solidFill>
              </a:rPr>
              <a:t>Road Map for Today’s Webinar</a:t>
            </a:r>
          </a:p>
        </p:txBody>
      </p:sp>
      <p:sp>
        <p:nvSpPr>
          <p:cNvPr id="3" name="Content Placeholder 2"/>
          <p:cNvSpPr>
            <a:spLocks noGrp="1"/>
          </p:cNvSpPr>
          <p:nvPr>
            <p:ph idx="1"/>
          </p:nvPr>
        </p:nvSpPr>
        <p:spPr/>
        <p:txBody>
          <a:bodyPr>
            <a:normAutofit lnSpcReduction="10000"/>
          </a:bodyPr>
          <a:lstStyle/>
          <a:p>
            <a:r>
              <a:rPr lang="en-US" dirty="0"/>
              <a:t>Workforce Innovation and Opportunity Act of 2014</a:t>
            </a:r>
          </a:p>
          <a:p>
            <a:r>
              <a:rPr lang="en-US" dirty="0"/>
              <a:t>Title IX of the Education Amendments Act of 1972</a:t>
            </a:r>
          </a:p>
          <a:p>
            <a:r>
              <a:rPr lang="en-US" dirty="0"/>
              <a:t>Title VII of the Civil Rights Act of 1964 as amended</a:t>
            </a:r>
          </a:p>
          <a:p>
            <a:r>
              <a:rPr lang="en-US" dirty="0"/>
              <a:t>Title II of the Americans with Disabilities Act of 1990 as amended and the Rehabilitation Act of 1973</a:t>
            </a:r>
          </a:p>
          <a:p>
            <a:r>
              <a:rPr lang="en-US" dirty="0"/>
              <a:t>Examples of Pregnancy Discrimination</a:t>
            </a:r>
          </a:p>
          <a:p>
            <a:r>
              <a:rPr lang="en-US" dirty="0"/>
              <a:t>Examples of Ways to Prevent Pregnancy Discrimination</a:t>
            </a:r>
          </a:p>
          <a:p>
            <a:r>
              <a:rPr lang="en-US" dirty="0"/>
              <a:t>Scenarios</a:t>
            </a:r>
          </a:p>
          <a:p>
            <a:r>
              <a:rPr lang="en-US" dirty="0"/>
              <a:t>Questions and Answers </a:t>
            </a:r>
          </a:p>
        </p:txBody>
      </p:sp>
    </p:spTree>
    <p:extLst>
      <p:ext uri="{BB962C8B-B14F-4D97-AF65-F5344CB8AC3E}">
        <p14:creationId xmlns:p14="http://schemas.microsoft.com/office/powerpoint/2010/main" val="22895716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normAutofit/>
          </a:bodyPr>
          <a:lstStyle/>
          <a:p>
            <a:pPr algn="ctr"/>
            <a:r>
              <a:rPr lang="en-US" sz="4000" b="1" dirty="0">
                <a:solidFill>
                  <a:schemeClr val="tx1"/>
                </a:solidFill>
              </a:rPr>
              <a:t>Resources</a:t>
            </a:r>
          </a:p>
        </p:txBody>
      </p:sp>
      <p:sp>
        <p:nvSpPr>
          <p:cNvPr id="3" name="Content Placeholder 2"/>
          <p:cNvSpPr>
            <a:spLocks noGrp="1"/>
          </p:cNvSpPr>
          <p:nvPr>
            <p:ph idx="1"/>
          </p:nvPr>
        </p:nvSpPr>
        <p:spPr>
          <a:xfrm>
            <a:off x="457200" y="1828800"/>
            <a:ext cx="8229600" cy="4678363"/>
          </a:xfrm>
        </p:spPr>
        <p:txBody>
          <a:bodyPr>
            <a:normAutofit/>
          </a:bodyPr>
          <a:lstStyle/>
          <a:p>
            <a:pPr marL="0" indent="0" algn="ctr">
              <a:spcBef>
                <a:spcPts val="600"/>
              </a:spcBef>
            </a:pPr>
            <a:r>
              <a:rPr lang="en-US" dirty="0">
                <a:latin typeface="Arial" pitchFamily="34" charset="0"/>
                <a:cs typeface="Arial" pitchFamily="34" charset="0"/>
              </a:rPr>
              <a:t>U.S. Department of Labor, Civil Rights Center: </a:t>
            </a:r>
            <a:r>
              <a:rPr lang="en-US" dirty="0">
                <a:latin typeface="Arial" pitchFamily="34" charset="0"/>
                <a:cs typeface="Arial" pitchFamily="34" charset="0"/>
                <a:hlinkClick r:id="rId3"/>
              </a:rPr>
              <a:t>http://www.dol.gov/oasam/programs/crc/</a:t>
            </a:r>
            <a:endParaRPr lang="en-US" dirty="0">
              <a:latin typeface="Arial" pitchFamily="34" charset="0"/>
              <a:cs typeface="Arial" pitchFamily="34" charset="0"/>
            </a:endParaRPr>
          </a:p>
          <a:p>
            <a:pPr marL="0" indent="0" algn="ctr">
              <a:spcBef>
                <a:spcPts val="600"/>
              </a:spcBef>
              <a:buNone/>
            </a:pPr>
            <a:endParaRPr lang="en-US" dirty="0">
              <a:latin typeface="Arial" pitchFamily="34" charset="0"/>
              <a:cs typeface="Arial" pitchFamily="34" charset="0"/>
              <a:hlinkClick r:id="rId4"/>
            </a:endParaRPr>
          </a:p>
          <a:p>
            <a:pPr marL="0" indent="0" algn="ctr">
              <a:spcBef>
                <a:spcPts val="600"/>
              </a:spcBef>
            </a:pPr>
            <a:r>
              <a:rPr lang="en-US" dirty="0">
                <a:latin typeface="Arial" pitchFamily="34" charset="0"/>
                <a:cs typeface="Arial" pitchFamily="34" charset="0"/>
                <a:hlinkClick r:id="rId4"/>
              </a:rPr>
              <a:t>U.S. Equal Employment Opportunity Commission:</a:t>
            </a:r>
          </a:p>
          <a:p>
            <a:pPr marL="0" indent="0" algn="ctr">
              <a:spcBef>
                <a:spcPts val="600"/>
              </a:spcBef>
            </a:pPr>
            <a:r>
              <a:rPr lang="en-US" dirty="0">
                <a:latin typeface="Arial" pitchFamily="34" charset="0"/>
                <a:cs typeface="Arial" pitchFamily="34" charset="0"/>
                <a:hlinkClick r:id="rId4"/>
              </a:rPr>
              <a:t>http://www.eeoc.gov/laws/types/pregnancy.cfm</a:t>
            </a:r>
          </a:p>
          <a:p>
            <a:pPr marL="0" indent="0" algn="ctr">
              <a:spcBef>
                <a:spcPts val="600"/>
              </a:spcBef>
            </a:pPr>
            <a:endParaRPr lang="en-US" dirty="0">
              <a:latin typeface="Arial" pitchFamily="34" charset="0"/>
              <a:cs typeface="Arial" pitchFamily="34" charset="0"/>
              <a:hlinkClick r:id="rId4"/>
            </a:endParaRPr>
          </a:p>
        </p:txBody>
      </p:sp>
      <p:sp>
        <p:nvSpPr>
          <p:cNvPr id="6" name="Footer Placeholder 5"/>
          <p:cNvSpPr>
            <a:spLocks noGrp="1"/>
          </p:cNvSpPr>
          <p:nvPr>
            <p:ph type="ftr" sz="quarter" idx="11"/>
          </p:nvPr>
        </p:nvSpPr>
        <p:spPr>
          <a:xfrm>
            <a:off x="3091543" y="6400800"/>
            <a:ext cx="2895600" cy="365125"/>
          </a:xfrm>
        </p:spPr>
        <p:txBody>
          <a:bodyPr/>
          <a:lstStyle/>
          <a:p>
            <a:r>
              <a:rPr lang="en-US" dirty="0"/>
              <a:t>=</a:t>
            </a:r>
          </a:p>
        </p:txBody>
      </p:sp>
    </p:spTree>
    <p:extLst>
      <p:ext uri="{BB962C8B-B14F-4D97-AF65-F5344CB8AC3E}">
        <p14:creationId xmlns:p14="http://schemas.microsoft.com/office/powerpoint/2010/main" val="3721003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solidFill>
                  <a:schemeClr val="tx1"/>
                </a:solidFill>
              </a:rPr>
              <a:t>Poll</a:t>
            </a:r>
          </a:p>
        </p:txBody>
      </p:sp>
      <p:sp>
        <p:nvSpPr>
          <p:cNvPr id="3" name="Content Placeholder 2"/>
          <p:cNvSpPr>
            <a:spLocks noGrp="1"/>
          </p:cNvSpPr>
          <p:nvPr>
            <p:ph idx="1"/>
          </p:nvPr>
        </p:nvSpPr>
        <p:spPr/>
        <p:txBody>
          <a:bodyPr>
            <a:normAutofit/>
          </a:bodyPr>
          <a:lstStyle/>
          <a:p>
            <a:endParaRPr lang="en-US" sz="2000" dirty="0">
              <a:latin typeface="Calibri" panose="020F0502020204030204" pitchFamily="34" charset="0"/>
              <a:cs typeface="Calibri" panose="020F0502020204030204" pitchFamily="34" charset="0"/>
            </a:endParaRPr>
          </a:p>
          <a:p>
            <a:endParaRPr lang="en-US" sz="2000" dirty="0">
              <a:latin typeface="Calibri" panose="020F0502020204030204" pitchFamily="34" charset="0"/>
              <a:cs typeface="Calibri" panose="020F0502020204030204" pitchFamily="34" charset="0"/>
            </a:endParaRPr>
          </a:p>
          <a:p>
            <a:pPr marL="0" indent="0" algn="ctr">
              <a:buNone/>
            </a:pPr>
            <a:r>
              <a:rPr lang="en-US" sz="2800" b="0" dirty="0">
                <a:cs typeface="Calibri" panose="020F0502020204030204" pitchFamily="34" charset="0"/>
              </a:rPr>
              <a:t>Have you received or heard of any complaints about pregnancy discrimination in your program?</a:t>
            </a:r>
          </a:p>
        </p:txBody>
      </p:sp>
    </p:spTree>
    <p:extLst>
      <p:ext uri="{BB962C8B-B14F-4D97-AF65-F5344CB8AC3E}">
        <p14:creationId xmlns:p14="http://schemas.microsoft.com/office/powerpoint/2010/main" val="944567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00"/>
            <a:ext cx="7520940" cy="548640"/>
          </a:xfrm>
        </p:spPr>
        <p:txBody>
          <a:bodyPr>
            <a:noAutofit/>
          </a:bodyPr>
          <a:lstStyle/>
          <a:p>
            <a:pPr algn="ctr"/>
            <a:br>
              <a:rPr lang="en-US" sz="3200" dirty="0"/>
            </a:br>
            <a:br>
              <a:rPr lang="en-US" sz="3200" dirty="0"/>
            </a:br>
            <a:r>
              <a:rPr lang="en-US" sz="4000" b="1" dirty="0">
                <a:solidFill>
                  <a:schemeClr val="tx1"/>
                </a:solidFill>
              </a:rPr>
              <a:t>Workforce Investment Act</a:t>
            </a:r>
          </a:p>
        </p:txBody>
      </p:sp>
      <p:sp>
        <p:nvSpPr>
          <p:cNvPr id="3" name="Content Placeholder 2"/>
          <p:cNvSpPr>
            <a:spLocks noGrp="1"/>
          </p:cNvSpPr>
          <p:nvPr>
            <p:ph idx="1"/>
          </p:nvPr>
        </p:nvSpPr>
        <p:spPr>
          <a:xfrm>
            <a:off x="838200" y="1905000"/>
            <a:ext cx="7520940" cy="4191000"/>
          </a:xfrm>
        </p:spPr>
        <p:txBody>
          <a:bodyPr>
            <a:normAutofit fontScale="62500" lnSpcReduction="20000"/>
          </a:bodyPr>
          <a:lstStyle/>
          <a:p>
            <a:pPr algn="ctr"/>
            <a:endParaRPr lang="en-US" sz="2400" dirty="0">
              <a:latin typeface="Calibri" panose="020F0502020204030204" pitchFamily="34" charset="0"/>
              <a:cs typeface="Calibri" panose="020F0502020204030204" pitchFamily="34" charset="0"/>
            </a:endParaRPr>
          </a:p>
          <a:p>
            <a:pPr marL="0" indent="0" algn="ctr">
              <a:spcBef>
                <a:spcPts val="0"/>
              </a:spcBef>
              <a:buNone/>
            </a:pPr>
            <a:r>
              <a:rPr lang="en-US" sz="3200" b="0" dirty="0">
                <a:cs typeface="Calibri" panose="020F0502020204030204" pitchFamily="34" charset="0"/>
              </a:rPr>
              <a:t>The Workforce Innovation and Opportunity Act nondiscrimination provisions state that </a:t>
            </a:r>
            <a:r>
              <a:rPr lang="en-US" sz="3200" dirty="0">
                <a:cs typeface="Calibri" panose="020F0502020204030204" pitchFamily="34" charset="0"/>
              </a:rPr>
              <a:t>an</a:t>
            </a:r>
            <a:r>
              <a:rPr lang="en-US" sz="3200" b="0" dirty="0">
                <a:cs typeface="Calibri" panose="020F0502020204030204" pitchFamily="34" charset="0"/>
              </a:rPr>
              <a:t> individual </a:t>
            </a:r>
            <a:r>
              <a:rPr lang="en-US" sz="3200" dirty="0">
                <a:cs typeface="Calibri" panose="020F0502020204030204" pitchFamily="34" charset="0"/>
              </a:rPr>
              <a:t>may not</a:t>
            </a:r>
            <a:r>
              <a:rPr lang="en-US" sz="3200" b="0" dirty="0">
                <a:cs typeface="Calibri" panose="020F0502020204030204" pitchFamily="34" charset="0"/>
              </a:rPr>
              <a:t> be excluded from participation in, denied the benefits of, or subjected to discrimination under, or denied employment in the administration of or in connection with any such program or activity </a:t>
            </a:r>
            <a:r>
              <a:rPr lang="en-US" sz="3200" b="1" dirty="0">
                <a:cs typeface="Calibri" panose="020F0502020204030204" pitchFamily="34" charset="0"/>
              </a:rPr>
              <a:t>based on sex under Title IX of the Education Amendments Act of 1972.  </a:t>
            </a:r>
          </a:p>
          <a:p>
            <a:pPr marL="0" indent="0" algn="ctr">
              <a:spcBef>
                <a:spcPts val="0"/>
              </a:spcBef>
              <a:buNone/>
            </a:pPr>
            <a:r>
              <a:rPr lang="en-US" sz="3200" b="0" dirty="0">
                <a:cs typeface="Calibri" panose="020F0502020204030204" pitchFamily="34" charset="0"/>
              </a:rPr>
              <a:t>29 U.S.C. § 2938(a)(2). </a:t>
            </a:r>
          </a:p>
          <a:p>
            <a:pPr algn="ctr">
              <a:spcBef>
                <a:spcPts val="0"/>
              </a:spcBef>
            </a:pPr>
            <a:endParaRPr lang="en-US" sz="3200" b="0" dirty="0">
              <a:cs typeface="Calibri" panose="020F0502020204030204" pitchFamily="34" charset="0"/>
            </a:endParaRPr>
          </a:p>
          <a:p>
            <a:pPr algn="ctr">
              <a:spcBef>
                <a:spcPts val="0"/>
              </a:spcBef>
            </a:pPr>
            <a:endParaRPr lang="en-US" sz="3200" b="0" dirty="0">
              <a:cs typeface="Calibri" panose="020F0502020204030204" pitchFamily="34" charset="0"/>
            </a:endParaRPr>
          </a:p>
          <a:p>
            <a:pPr marL="0" indent="0" algn="ctr">
              <a:spcBef>
                <a:spcPts val="0"/>
              </a:spcBef>
              <a:buNone/>
            </a:pPr>
            <a:r>
              <a:rPr lang="en-US" sz="3200" b="0" dirty="0"/>
              <a:t>The nondiscrimination provisions that apply to the federally-assisted workforce system prohibit both “disparate treatment” – intentionally treating women differently based on their pregnancy – and “disparate impact” – the use of policies or practices that are neutral on their face, but have a disproportionate impact on women who are pregnant and are not job related and consistent with business necessity.</a:t>
            </a:r>
            <a:endParaRPr lang="en-US" sz="3200" b="0" dirty="0">
              <a:cs typeface="Calibri" panose="020F0502020204030204" pitchFamily="34" charset="0"/>
            </a:endParaRPr>
          </a:p>
        </p:txBody>
      </p:sp>
    </p:spTree>
    <p:extLst>
      <p:ext uri="{BB962C8B-B14F-4D97-AF65-F5344CB8AC3E}">
        <p14:creationId xmlns:p14="http://schemas.microsoft.com/office/powerpoint/2010/main" val="3993719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609600" y="1066800"/>
            <a:ext cx="8001000" cy="838200"/>
          </a:xfrm>
        </p:spPr>
        <p:txBody>
          <a:bodyPr>
            <a:noAutofit/>
          </a:bodyPr>
          <a:lstStyle/>
          <a:p>
            <a:pPr algn="ctr"/>
            <a:r>
              <a:rPr lang="en-US" sz="4000" b="1" dirty="0">
                <a:solidFill>
                  <a:schemeClr val="tx1"/>
                </a:solidFill>
              </a:rPr>
              <a:t>Title IX of the </a:t>
            </a:r>
            <a:br>
              <a:rPr lang="en-US" sz="4000" b="1" dirty="0">
                <a:solidFill>
                  <a:schemeClr val="tx1"/>
                </a:solidFill>
              </a:rPr>
            </a:br>
            <a:r>
              <a:rPr lang="en-US" sz="4000" b="1" dirty="0">
                <a:solidFill>
                  <a:schemeClr val="tx1"/>
                </a:solidFill>
              </a:rPr>
              <a:t>Education Amendments Act of 1972 </a:t>
            </a:r>
            <a:endParaRPr lang="en-US" sz="4000" b="1" dirty="0">
              <a:solidFill>
                <a:schemeClr val="tx1"/>
              </a:solidFill>
              <a:latin typeface="Franklin Gothic Demi Cond" panose="020B0706030402020204" pitchFamily="34" charset="0"/>
            </a:endParaRPr>
          </a:p>
        </p:txBody>
      </p:sp>
      <p:sp>
        <p:nvSpPr>
          <p:cNvPr id="60420" name="Rectangle 3"/>
          <p:cNvSpPr>
            <a:spLocks noGrp="1" noChangeArrowheads="1"/>
          </p:cNvSpPr>
          <p:nvPr>
            <p:ph idx="1"/>
          </p:nvPr>
        </p:nvSpPr>
        <p:spPr>
          <a:xfrm>
            <a:off x="685800" y="2133600"/>
            <a:ext cx="7696200" cy="4267200"/>
          </a:xfrm>
        </p:spPr>
        <p:txBody>
          <a:bodyPr>
            <a:normAutofit fontScale="77500" lnSpcReduction="20000"/>
          </a:bodyPr>
          <a:lstStyle/>
          <a:p>
            <a:pPr marL="0" indent="0" algn="ctr">
              <a:buNone/>
            </a:pPr>
            <a:r>
              <a:rPr lang="en-US" sz="2800" b="0" dirty="0"/>
              <a:t>“No person in the United States shall, on the basis of </a:t>
            </a:r>
            <a:r>
              <a:rPr lang="en-US" sz="2800" b="1" dirty="0"/>
              <a:t>sex,</a:t>
            </a:r>
            <a:r>
              <a:rPr lang="en-US" sz="2800" b="0" dirty="0"/>
              <a:t> be excluded from participation in, be denied the benefits of, or be subjected to discrimination under any education program or activity receiving Federal financial assistance.” </a:t>
            </a:r>
          </a:p>
          <a:p>
            <a:pPr marL="0" indent="0" algn="ctr">
              <a:buNone/>
            </a:pPr>
            <a:r>
              <a:rPr lang="en-US" sz="2800" b="0" dirty="0"/>
              <a:t>20 U.S.C. § 1681.</a:t>
            </a:r>
          </a:p>
          <a:p>
            <a:pPr marL="0" indent="0" algn="ctr">
              <a:buNone/>
            </a:pPr>
            <a:br>
              <a:rPr lang="en-US" sz="2800" dirty="0">
                <a:solidFill>
                  <a:schemeClr val="accent2"/>
                </a:solidFill>
                <a:latin typeface="Franklin Gothic Book" pitchFamily="34" charset="0"/>
              </a:rPr>
            </a:br>
            <a:r>
              <a:rPr lang="en-US" sz="2800" b="0" dirty="0"/>
              <a:t>“A recipient shall not discriminate against any student or exclude any student from its educational program or activity, including any class or extracurricular activity, </a:t>
            </a:r>
            <a:r>
              <a:rPr lang="en-US" sz="2800" b="1" dirty="0"/>
              <a:t>on the basis of the student’s pregnancy, childbirth, false pregnancy, termination of pregnancy or recovery therefrom, </a:t>
            </a:r>
            <a:r>
              <a:rPr lang="en-US" sz="2800" b="0" dirty="0"/>
              <a:t>unless the student requests voluntarily to participate in a separate portion of the program or activity of the recipient.” </a:t>
            </a:r>
          </a:p>
          <a:p>
            <a:pPr marL="0" indent="0" algn="ctr">
              <a:buNone/>
            </a:pPr>
            <a:r>
              <a:rPr lang="en-US" sz="2800" b="0" dirty="0"/>
              <a:t>34 C.F.R. § 106.40(b)(1).</a:t>
            </a:r>
            <a:endParaRPr lang="en-US" sz="2800" b="0" dirty="0">
              <a:cs typeface="Calibri" panose="020F0502020204030204" pitchFamily="34" charset="0"/>
            </a:endParaRPr>
          </a:p>
          <a:p>
            <a:pPr eaLnBrk="1" hangingPunct="1">
              <a:lnSpc>
                <a:spcPct val="80000"/>
              </a:lnSpc>
              <a:buFont typeface="Wingdings" pitchFamily="2" charset="2"/>
              <a:buNone/>
            </a:pPr>
            <a:endParaRPr lang="en-US" b="1" dirty="0">
              <a:latin typeface="Franklin Gothic Book" pitchFamily="34" charset="0"/>
            </a:endParaRPr>
          </a:p>
        </p:txBody>
      </p:sp>
    </p:spTree>
    <p:extLst>
      <p:ext uri="{BB962C8B-B14F-4D97-AF65-F5344CB8AC3E}">
        <p14:creationId xmlns:p14="http://schemas.microsoft.com/office/powerpoint/2010/main" val="161719985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normAutofit/>
          </a:bodyPr>
          <a:lstStyle/>
          <a:p>
            <a:pPr algn="ctr"/>
            <a:r>
              <a:rPr lang="en-US" sz="4000" b="1" dirty="0">
                <a:solidFill>
                  <a:schemeClr val="tx1"/>
                </a:solidFill>
              </a:rPr>
              <a:t>Title VII of the Civil Rights Act of 1964</a:t>
            </a:r>
          </a:p>
        </p:txBody>
      </p:sp>
      <p:sp>
        <p:nvSpPr>
          <p:cNvPr id="3" name="Content Placeholder 2"/>
          <p:cNvSpPr>
            <a:spLocks noGrp="1"/>
          </p:cNvSpPr>
          <p:nvPr>
            <p:ph idx="1"/>
          </p:nvPr>
        </p:nvSpPr>
        <p:spPr/>
        <p:txBody>
          <a:bodyPr>
            <a:normAutofit fontScale="62500" lnSpcReduction="20000"/>
          </a:bodyPr>
          <a:lstStyle/>
          <a:p>
            <a:pPr marL="0" indent="0" algn="ctr">
              <a:buNone/>
            </a:pPr>
            <a:r>
              <a:rPr lang="en-US" sz="3200" dirty="0"/>
              <a:t>Title VII of the Civil Rights Act of 1964, as amended, 42 U.S.C. § 2000e et seq., prohibits </a:t>
            </a:r>
            <a:r>
              <a:rPr lang="en-US" sz="3200" b="1" dirty="0"/>
              <a:t>employers and employment agencies</a:t>
            </a:r>
            <a:r>
              <a:rPr lang="en-US" sz="3200" dirty="0"/>
              <a:t>, as defined in the statute, from discriminating based on race, color, religion, </a:t>
            </a:r>
            <a:r>
              <a:rPr lang="en-US" sz="3200" b="1" dirty="0"/>
              <a:t>sex,</a:t>
            </a:r>
            <a:r>
              <a:rPr lang="en-US" sz="3200" dirty="0"/>
              <a:t> or national origin.   </a:t>
            </a:r>
          </a:p>
          <a:p>
            <a:pPr marL="0" indent="0" algn="ctr">
              <a:buNone/>
            </a:pPr>
            <a:endParaRPr lang="en-US" sz="3200" dirty="0"/>
          </a:p>
          <a:p>
            <a:pPr marL="0" indent="0" algn="ctr">
              <a:buNone/>
            </a:pPr>
            <a:r>
              <a:rPr lang="en-US" sz="3200" b="1" dirty="0"/>
              <a:t>Discrimination on the basis of pregnancy, childbirth, or related medical conditions constitutes unlawful sex discrimination under Title VII. </a:t>
            </a:r>
          </a:p>
          <a:p>
            <a:pPr marL="0" indent="0" algn="ctr"/>
            <a:endParaRPr lang="en-US" sz="3200" dirty="0"/>
          </a:p>
          <a:p>
            <a:pPr marL="0" indent="0" algn="ctr">
              <a:buNone/>
            </a:pPr>
            <a:r>
              <a:rPr lang="en-US" sz="3200" dirty="0"/>
              <a:t>“The terms “because of sex” or “on the basis of sex” include, but are not limited to, because of or on the basis of pregnancy, childbirth or related medical conditions; and women affected by pregnancy, childbirth or related medical conditions shall be treated the same for all employment-related purposes….as other persons not so affected by similar in their ability or inability to work.” 42 U.S.C. § 2000e(k).</a:t>
            </a:r>
          </a:p>
          <a:p>
            <a:pPr marL="0" indent="0" algn="ctr">
              <a:buNone/>
            </a:pPr>
            <a:endParaRPr lang="en-US" sz="3200" dirty="0"/>
          </a:p>
        </p:txBody>
      </p:sp>
    </p:spTree>
    <p:extLst>
      <p:ext uri="{BB962C8B-B14F-4D97-AF65-F5344CB8AC3E}">
        <p14:creationId xmlns:p14="http://schemas.microsoft.com/office/powerpoint/2010/main" val="1143871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a:bodyPr>
          <a:lstStyle/>
          <a:p>
            <a:pPr algn="ctr"/>
            <a:r>
              <a:rPr lang="en-US" sz="4000" b="1" dirty="0">
                <a:solidFill>
                  <a:schemeClr val="tx1"/>
                </a:solidFill>
              </a:rPr>
              <a:t>Title VII of the Civil Rights Act (</a:t>
            </a:r>
            <a:r>
              <a:rPr lang="en-US" sz="4000" b="1" dirty="0" err="1">
                <a:solidFill>
                  <a:schemeClr val="tx1"/>
                </a:solidFill>
              </a:rPr>
              <a:t>con’t</a:t>
            </a:r>
            <a:r>
              <a:rPr lang="en-US" sz="4000" b="1" dirty="0">
                <a:solidFill>
                  <a:schemeClr val="tx1"/>
                </a:solidFill>
              </a:rPr>
              <a:t>)</a:t>
            </a:r>
          </a:p>
        </p:txBody>
      </p:sp>
      <p:sp>
        <p:nvSpPr>
          <p:cNvPr id="3" name="Content Placeholder 2"/>
          <p:cNvSpPr>
            <a:spLocks noGrp="1"/>
          </p:cNvSpPr>
          <p:nvPr>
            <p:ph idx="1"/>
          </p:nvPr>
        </p:nvSpPr>
        <p:spPr/>
        <p:txBody>
          <a:bodyPr>
            <a:normAutofit/>
          </a:bodyPr>
          <a:lstStyle/>
          <a:p>
            <a:r>
              <a:rPr lang="en-US" sz="2400" dirty="0"/>
              <a:t>State workforce agencies and American Job Centers may be regarded as “employment agencies” as defined in Title VII.   </a:t>
            </a:r>
          </a:p>
          <a:p>
            <a:r>
              <a:rPr lang="en-US" sz="2400" dirty="0"/>
              <a:t>Therefore, they are not permitted “to fail or refuse to refer for employment, or otherwise discriminate against, any individual” because of her pregnancy or pregnancy related medical condition. 42 U.S.C. § 2000e-2(b).</a:t>
            </a:r>
          </a:p>
          <a:p>
            <a:r>
              <a:rPr lang="en-US" sz="2400" dirty="0"/>
              <a:t>They also may not “print or publish or cause to be printed” any job announcement that discriminates based pregnancy unless there is a bona fide occupational qualification for a preference based on sex.   </a:t>
            </a:r>
            <a:endParaRPr lang="en-US" sz="1800" dirty="0"/>
          </a:p>
          <a:p>
            <a:pPr marL="0" indent="0" algn="ctr"/>
            <a:endParaRPr lang="en-US" sz="2400" b="0" dirty="0"/>
          </a:p>
        </p:txBody>
      </p:sp>
    </p:spTree>
    <p:extLst>
      <p:ext uri="{BB962C8B-B14F-4D97-AF65-F5344CB8AC3E}">
        <p14:creationId xmlns:p14="http://schemas.microsoft.com/office/powerpoint/2010/main" val="3295977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a:solidFill>
                  <a:schemeClr val="tx1"/>
                </a:solidFill>
              </a:rPr>
              <a:t>Title II of the Americans with Disabilities Act &amp; Section 504 of the Rehabilitation Act </a:t>
            </a:r>
          </a:p>
        </p:txBody>
      </p:sp>
      <p:sp>
        <p:nvSpPr>
          <p:cNvPr id="3" name="Content Placeholder 2"/>
          <p:cNvSpPr>
            <a:spLocks noGrp="1"/>
          </p:cNvSpPr>
          <p:nvPr>
            <p:ph idx="1"/>
          </p:nvPr>
        </p:nvSpPr>
        <p:spPr/>
        <p:txBody>
          <a:bodyPr>
            <a:normAutofit fontScale="70000" lnSpcReduction="20000"/>
          </a:bodyPr>
          <a:lstStyle/>
          <a:p>
            <a:pPr marL="0" indent="0" algn="ctr">
              <a:buNone/>
            </a:pPr>
            <a:r>
              <a:rPr lang="en-US" dirty="0"/>
              <a:t>Title II of the Americans with Disabilities Act of 1990, as amended, (ADA) states that “no qualified individual with a disability, shall, by reason of such disability, be excluded from participation in or be denied the benefits of services, programs or activities of </a:t>
            </a:r>
            <a:r>
              <a:rPr lang="en-US" b="1" dirty="0"/>
              <a:t>a public entity </a:t>
            </a:r>
            <a:r>
              <a:rPr lang="en-US" dirty="0"/>
              <a:t>or be subjected to discrimination by any such entity.” 42 U.S.C.§ 12132.</a:t>
            </a:r>
          </a:p>
          <a:p>
            <a:pPr marL="0" indent="0" algn="ctr">
              <a:buNone/>
            </a:pPr>
            <a:endParaRPr lang="en-US" dirty="0"/>
          </a:p>
          <a:p>
            <a:pPr marL="0" indent="0" algn="ctr">
              <a:buNone/>
            </a:pPr>
            <a:r>
              <a:rPr lang="en-US" dirty="0"/>
              <a:t>The ADA defines a “</a:t>
            </a:r>
            <a:r>
              <a:rPr lang="en-US" b="1" dirty="0"/>
              <a:t>public entity</a:t>
            </a:r>
            <a:r>
              <a:rPr lang="en-US" dirty="0"/>
              <a:t>” as including State or local governments, any department, agency, special purpose district or other instrumentality of a state or States or local government  and the National Railroad Passenger Corporation, and any commuter authority. 42 U.S.C. § 12131.</a:t>
            </a:r>
          </a:p>
          <a:p>
            <a:pPr marL="0" indent="0" algn="ctr">
              <a:buNone/>
            </a:pPr>
            <a:endParaRPr lang="en-US" dirty="0"/>
          </a:p>
          <a:p>
            <a:pPr marL="0" indent="0" algn="ctr">
              <a:buNone/>
            </a:pPr>
            <a:r>
              <a:rPr lang="en-US" dirty="0"/>
              <a:t>Section 504 of the Rehabilitation Act of 1973 states that “No otherwise qualified individual with a disability in the United States….shall, solely by reason of his or her disability, be excluded from the participation in, be denied the benefits of, or be subjected to discrimination under any program or activity receiving Federal financial assistance…” 29 U.S.C. § 794(a). </a:t>
            </a:r>
          </a:p>
          <a:p>
            <a:pPr marL="0" indent="0">
              <a:buNone/>
            </a:pPr>
            <a:endParaRPr lang="en-US" dirty="0"/>
          </a:p>
        </p:txBody>
      </p:sp>
    </p:spTree>
    <p:extLst>
      <p:ext uri="{BB962C8B-B14F-4D97-AF65-F5344CB8AC3E}">
        <p14:creationId xmlns:p14="http://schemas.microsoft.com/office/powerpoint/2010/main" val="3976365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pPr algn="ctr"/>
            <a:r>
              <a:rPr lang="en-US" sz="4000" b="1" dirty="0">
                <a:solidFill>
                  <a:schemeClr val="tx1"/>
                </a:solidFill>
              </a:rPr>
              <a:t>Americans With Disabilities Act and Rehabilitation Act (</a:t>
            </a:r>
            <a:r>
              <a:rPr lang="en-US" sz="4000" b="1" dirty="0" err="1">
                <a:solidFill>
                  <a:schemeClr val="tx1"/>
                </a:solidFill>
              </a:rPr>
              <a:t>Con’t</a:t>
            </a:r>
            <a:r>
              <a:rPr lang="en-US" sz="4000" b="1" dirty="0">
                <a:solidFill>
                  <a:schemeClr val="tx1"/>
                </a:solidFill>
              </a:rPr>
              <a:t>)</a:t>
            </a:r>
          </a:p>
        </p:txBody>
      </p:sp>
      <p:sp>
        <p:nvSpPr>
          <p:cNvPr id="3" name="Content Placeholder 2"/>
          <p:cNvSpPr>
            <a:spLocks noGrp="1"/>
          </p:cNvSpPr>
          <p:nvPr>
            <p:ph idx="1"/>
          </p:nvPr>
        </p:nvSpPr>
        <p:spPr>
          <a:xfrm>
            <a:off x="457200" y="1600200"/>
            <a:ext cx="8229600" cy="4389120"/>
          </a:xfrm>
        </p:spPr>
        <p:txBody>
          <a:bodyPr>
            <a:normAutofit fontScale="85000" lnSpcReduction="20000"/>
          </a:bodyPr>
          <a:lstStyle/>
          <a:p>
            <a:pPr marL="0" indent="0" algn="ctr">
              <a:buNone/>
            </a:pPr>
            <a:r>
              <a:rPr lang="en-US" dirty="0"/>
              <a:t>The ADA and the Rehabilitation Act define a disability as “a physical or mental impairment that substantially limits one or more major life activities of [an] individual…a record of such impairment… or being regarded as having such an impairment…” 42 U.S.C. § 12102(1).</a:t>
            </a:r>
          </a:p>
          <a:p>
            <a:pPr marL="0" indent="0">
              <a:buNone/>
            </a:pPr>
            <a:endParaRPr lang="en-US" dirty="0"/>
          </a:p>
          <a:p>
            <a:pPr marL="0" indent="0" algn="ctr">
              <a:buNone/>
            </a:pPr>
            <a:endParaRPr lang="en-US" dirty="0"/>
          </a:p>
          <a:p>
            <a:pPr marL="0" indent="0" algn="ctr">
              <a:buNone/>
            </a:pPr>
            <a:r>
              <a:rPr lang="en-US" dirty="0"/>
              <a:t>Pregnancy is not an impairment and cannot be a disability under the ADA. However, certain impairments resulting from pregnancy may be disabilities if they substantially limit a major life activity. This could include gestational diabetes or preeclampsia as pregnancy-related disabilities. </a:t>
            </a:r>
            <a:r>
              <a:rPr lang="en-US" i="1" dirty="0"/>
              <a:t>See</a:t>
            </a:r>
            <a:r>
              <a:rPr lang="en-US" dirty="0"/>
              <a:t> EEOC Question and Answers on the Final Rule Implementing the ADA Amendments Act of 2008 #23 </a:t>
            </a:r>
            <a:r>
              <a:rPr lang="en-US" dirty="0">
                <a:hlinkClick r:id="rId3"/>
              </a:rPr>
              <a:t>http://www.eeoc.gov/laws/regulations/ada_qa_final_rule.cfm</a:t>
            </a:r>
            <a:r>
              <a:rPr lang="en-US" dirty="0"/>
              <a:t>. </a:t>
            </a:r>
          </a:p>
          <a:p>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95120487"/>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4309</TotalTime>
  <Words>2717</Words>
  <Application>Microsoft Office PowerPoint</Application>
  <PresentationFormat>On-screen Show (4:3)</PresentationFormat>
  <Paragraphs>164</Paragraphs>
  <Slides>20</Slides>
  <Notes>20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20</vt:i4>
      </vt:variant>
    </vt:vector>
  </HeadingPairs>
  <TitlesOfParts>
    <vt:vector size="30" baseType="lpstr">
      <vt:lpstr>Arial</vt:lpstr>
      <vt:lpstr>Calibri</vt:lpstr>
      <vt:lpstr>Constantia</vt:lpstr>
      <vt:lpstr>Franklin Gothic Book</vt:lpstr>
      <vt:lpstr>Franklin Gothic Demi</vt:lpstr>
      <vt:lpstr>Franklin Gothic Demi Cond</vt:lpstr>
      <vt:lpstr>Wingdings</vt:lpstr>
      <vt:lpstr>Wingdings 2</vt:lpstr>
      <vt:lpstr>Custom Design</vt:lpstr>
      <vt:lpstr>Flow</vt:lpstr>
      <vt:lpstr>Ensuring Equal Access  and Opportunities: Preventing Pregnancy-Related Discrimination</vt:lpstr>
      <vt:lpstr>Road Map for Today’s Webinar</vt:lpstr>
      <vt:lpstr>Poll</vt:lpstr>
      <vt:lpstr>  Workforce Investment Act</vt:lpstr>
      <vt:lpstr>Title IX of the  Education Amendments Act of 1972 </vt:lpstr>
      <vt:lpstr>Title VII of the Civil Rights Act of 1964</vt:lpstr>
      <vt:lpstr>Title VII of the Civil Rights Act (con’t)</vt:lpstr>
      <vt:lpstr>Title II of the Americans with Disabilities Act &amp; Section 504 of the Rehabilitation Act </vt:lpstr>
      <vt:lpstr>Americans With Disabilities Act and Rehabilitation Act (Con’t)</vt:lpstr>
      <vt:lpstr>What Does Pregnancy Discrimination Look Like?</vt:lpstr>
      <vt:lpstr>What Does Pregnancy Discrimination Look Like?</vt:lpstr>
      <vt:lpstr>What Does Harassment Based On Pregnancy Look Like?</vt:lpstr>
      <vt:lpstr>How to Ensure Equal Access</vt:lpstr>
      <vt:lpstr>How to Ensure Equal Access</vt:lpstr>
      <vt:lpstr>Scenario 1</vt:lpstr>
      <vt:lpstr> Response 1</vt:lpstr>
      <vt:lpstr>Scenario 2</vt:lpstr>
      <vt:lpstr>Response 2</vt:lpstr>
      <vt:lpstr>Questions?</vt:lpstr>
      <vt:lpstr>Resources</vt:lpstr>
    </vt:vector>
  </TitlesOfParts>
  <Company>National Womens Law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IX: Pregnancy</dc:title>
  <dc:creator>Kaufmann, Lara</dc:creator>
  <cp:lastModifiedBy>Barry-Perez, Naomi - OASAM CRC</cp:lastModifiedBy>
  <cp:revision>105</cp:revision>
  <cp:lastPrinted>2014-03-11T16:15:36Z</cp:lastPrinted>
  <dcterms:created xsi:type="dcterms:W3CDTF">2014-02-13T15:14:33Z</dcterms:created>
  <dcterms:modified xsi:type="dcterms:W3CDTF">2022-09-30T19:04:41Z</dcterms:modified>
</cp:coreProperties>
</file>