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30"/>
  </p:notesMasterIdLst>
  <p:handoutMasterIdLst>
    <p:handoutMasterId r:id="rId31"/>
  </p:handoutMasterIdLst>
  <p:sldIdLst>
    <p:sldId id="256" r:id="rId2"/>
    <p:sldId id="550" r:id="rId3"/>
    <p:sldId id="257" r:id="rId4"/>
    <p:sldId id="258" r:id="rId5"/>
    <p:sldId id="259" r:id="rId6"/>
    <p:sldId id="530" r:id="rId7"/>
    <p:sldId id="531" r:id="rId8"/>
    <p:sldId id="548" r:id="rId9"/>
    <p:sldId id="397" r:id="rId10"/>
    <p:sldId id="525" r:id="rId11"/>
    <p:sldId id="546" r:id="rId12"/>
    <p:sldId id="547" r:id="rId13"/>
    <p:sldId id="549" r:id="rId14"/>
    <p:sldId id="537" r:id="rId15"/>
    <p:sldId id="455" r:id="rId16"/>
    <p:sldId id="457" r:id="rId17"/>
    <p:sldId id="485" r:id="rId18"/>
    <p:sldId id="539" r:id="rId19"/>
    <p:sldId id="540" r:id="rId20"/>
    <p:sldId id="542" r:id="rId21"/>
    <p:sldId id="544" r:id="rId22"/>
    <p:sldId id="543" r:id="rId23"/>
    <p:sldId id="534" r:id="rId24"/>
    <p:sldId id="545" r:id="rId25"/>
    <p:sldId id="528" r:id="rId26"/>
    <p:sldId id="529" r:id="rId27"/>
    <p:sldId id="533" r:id="rId28"/>
    <p:sldId id="535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DDDDDD"/>
    <a:srgbClr val="EAEAEA"/>
    <a:srgbClr val="C0C0C0"/>
    <a:srgbClr val="5F5F5F"/>
    <a:srgbClr val="969696"/>
    <a:srgbClr val="000000"/>
    <a:srgbClr val="EDFC5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22057" autoAdjust="0"/>
    <p:restoredTop sz="87363" autoAdjust="0"/>
  </p:normalViewPr>
  <p:slideViewPr>
    <p:cSldViewPr>
      <p:cViewPr>
        <p:scale>
          <a:sx n="75" d="100"/>
          <a:sy n="75" d="100"/>
        </p:scale>
        <p:origin x="-744" y="-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1224"/>
      </p:cViewPr>
      <p:guideLst>
        <p:guide orient="horz" pos="2880"/>
        <p:guide pos="216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t" anchorCtr="0" compatLnSpc="1">
            <a:prstTxWarp prst="textNoShape">
              <a:avLst/>
            </a:prstTxWarp>
          </a:bodyPr>
          <a:lstStyle>
            <a:lvl1pPr defTabSz="906463" eaLnBrk="0" hangingPunct="0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t" anchorCtr="0" compatLnSpc="1">
            <a:prstTxWarp prst="textNoShape">
              <a:avLst/>
            </a:prstTxWarp>
          </a:bodyPr>
          <a:lstStyle>
            <a:lvl1pPr algn="r" defTabSz="906463" eaLnBrk="0" hangingPunct="0">
              <a:defRPr sz="1200" b="0"/>
            </a:lvl1pPr>
          </a:lstStyle>
          <a:p>
            <a:pPr>
              <a:defRPr/>
            </a:pPr>
            <a:fld id="{DE8506FF-ECD0-4758-B5CF-7843E6618B4C}" type="datetimeFigureOut">
              <a:rPr lang="en-US"/>
              <a:pPr>
                <a:defRPr/>
              </a:pPr>
              <a:t>02/27/2012</a:t>
            </a:fld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b" anchorCtr="0" compatLnSpc="1">
            <a:prstTxWarp prst="textNoShape">
              <a:avLst/>
            </a:prstTxWarp>
          </a:bodyPr>
          <a:lstStyle>
            <a:lvl1pPr defTabSz="906463" eaLnBrk="0" hangingPunct="0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b" anchorCtr="0" compatLnSpc="1">
            <a:prstTxWarp prst="textNoShape">
              <a:avLst/>
            </a:prstTxWarp>
          </a:bodyPr>
          <a:lstStyle>
            <a:lvl1pPr algn="r" defTabSz="906463" eaLnBrk="0" hangingPunct="0">
              <a:defRPr sz="1200" b="0"/>
            </a:lvl1pPr>
          </a:lstStyle>
          <a:p>
            <a:pPr>
              <a:defRPr/>
            </a:pPr>
            <a:fld id="{47C4C167-C620-4EDE-A682-CE18CC2E8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t" anchorCtr="0" compatLnSpc="1">
            <a:prstTxWarp prst="textNoShape">
              <a:avLst/>
            </a:prstTxWarp>
          </a:bodyPr>
          <a:lstStyle>
            <a:lvl1pPr defTabSz="906463" eaLnBrk="0" hangingPunct="0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t" anchorCtr="0" compatLnSpc="1">
            <a:prstTxWarp prst="textNoShape">
              <a:avLst/>
            </a:prstTxWarp>
          </a:bodyPr>
          <a:lstStyle>
            <a:lvl1pPr algn="r" defTabSz="906463" eaLnBrk="0" hangingPunct="0">
              <a:defRPr sz="1200" b="0"/>
            </a:lvl1pPr>
          </a:lstStyle>
          <a:p>
            <a:pPr>
              <a:defRPr/>
            </a:pPr>
            <a:fld id="{32D89FC9-D6AC-4F15-8974-0F2C5C38CE75}" type="datetimeFigureOut">
              <a:rPr lang="en-US"/>
              <a:pPr>
                <a:defRPr/>
              </a:pPr>
              <a:t>02/27/2012</a:t>
            </a:fld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798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b" anchorCtr="0" compatLnSpc="1">
            <a:prstTxWarp prst="textNoShape">
              <a:avLst/>
            </a:prstTxWarp>
          </a:bodyPr>
          <a:lstStyle>
            <a:lvl1pPr defTabSz="906463" eaLnBrk="0" hangingPunct="0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2" tIns="45357" rIns="90712" bIns="45357" numCol="1" anchor="b" anchorCtr="0" compatLnSpc="1">
            <a:prstTxWarp prst="textNoShape">
              <a:avLst/>
            </a:prstTxWarp>
          </a:bodyPr>
          <a:lstStyle>
            <a:lvl1pPr algn="r" defTabSz="906463" eaLnBrk="0" hangingPunct="0">
              <a:defRPr sz="1200" b="0"/>
            </a:lvl1pPr>
          </a:lstStyle>
          <a:p>
            <a:pPr>
              <a:defRPr/>
            </a:pPr>
            <a:fld id="{D2E8745B-A67D-441C-8BB5-B7674563C2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smtClean="0"/>
          </a:p>
          <a:p>
            <a:pPr eaLnBrk="1" hangingPunct="1"/>
            <a:endParaRPr lang="en-US" sz="1000" smtClean="0"/>
          </a:p>
          <a:p>
            <a:pPr eaLnBrk="1" hangingPunct="1"/>
            <a:endParaRPr lang="en-US" sz="10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r>
              <a:rPr lang="en-US" smtClean="0"/>
              <a:t>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/>
          <p:cNvSpPr>
            <a:spLocks noGrp="1" noChangeArrowheads="1"/>
          </p:cNvSpPr>
          <p:nvPr>
            <p:ph type="ctrTitle"/>
          </p:nvPr>
        </p:nvSpPr>
        <p:spPr>
          <a:xfrm>
            <a:off x="304800" y="4953000"/>
            <a:ext cx="8686800" cy="947738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304800" y="5810250"/>
            <a:ext cx="8686800" cy="89535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792D9-AF08-48DD-B4AD-7E9E071365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39BD2-8B31-4152-8BB3-A0E31A48F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6861B-B0CC-4EF0-AC71-A9F5AE5374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1593850"/>
            <a:ext cx="3462338" cy="5075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3538" y="1593850"/>
            <a:ext cx="3462337" cy="5075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22267-8381-4CB5-857E-77AB8E3997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39FF4-FA71-47D8-95A5-6E74FF9A3F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CE66A-E166-4DA8-A4C5-9674DE53F9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F5597-76C6-4E40-B43B-97CD56600A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E20E9-D173-43F8-ADE4-477471CB4C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F2A4C-795B-42F0-8538-8EADE9F84B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51C1B-E1B4-43E3-9F05-A1DD1C9E23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37400" y="188913"/>
            <a:ext cx="1768475" cy="6480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88913"/>
            <a:ext cx="5156200" cy="6480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16896-8CF1-4755-B935-55E3DA412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188913"/>
            <a:ext cx="70770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 style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body" idx="1"/>
          </p:nvPr>
        </p:nvSpPr>
        <p:spPr bwMode="white">
          <a:xfrm>
            <a:off x="1752600" y="1600200"/>
            <a:ext cx="7077075" cy="507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76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77" name="Rectangle 2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78" name="Rectangle 3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/>
            </a:lvl1pPr>
          </a:lstStyle>
          <a:p>
            <a:pPr>
              <a:defRPr/>
            </a:pPr>
            <a:fld id="{BF2E8B8B-7983-4D5B-8BA6-5F53F9F31B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Tritz.Julia@dol.gov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3505200"/>
            <a:ext cx="6934200" cy="2286000"/>
          </a:xfrm>
        </p:spPr>
        <p:txBody>
          <a:bodyPr/>
          <a:lstStyle/>
          <a:p>
            <a:pPr algn="ctr">
              <a:defRPr/>
            </a:pPr>
            <a:r>
              <a:rPr lang="en-US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Employees’ Compensation Operations and Management Portal (ECOMP)</a:t>
            </a:r>
          </a:p>
        </p:txBody>
      </p:sp>
      <p:pic>
        <p:nvPicPr>
          <p:cNvPr id="15362" name="Picture 6" descr="dolse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1295400"/>
            <a:ext cx="2209800" cy="214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8"/>
          <p:cNvSpPr>
            <a:spLocks noChangeArrowheads="1"/>
          </p:cNvSpPr>
          <p:nvPr/>
        </p:nvSpPr>
        <p:spPr bwMode="auto">
          <a:xfrm>
            <a:off x="0" y="6324600"/>
            <a:ext cx="9144000" cy="5334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pic>
        <p:nvPicPr>
          <p:cNvPr id="15364" name="Picture 8" descr="ecomp 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816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7410" name="Line 6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9200" y="152400"/>
            <a:ext cx="7077075" cy="1066800"/>
          </a:xfr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Contacts at DFEC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295400"/>
            <a:ext cx="8524875" cy="5181600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endParaRPr lang="en-US" sz="3800" smtClean="0"/>
          </a:p>
          <a:p>
            <a:pPr marL="533400" indent="-533400">
              <a:buFont typeface="Wingdings" pitchFamily="2" charset="2"/>
              <a:buNone/>
            </a:pPr>
            <a:r>
              <a:rPr lang="en-US" sz="3800" b="1" smtClean="0"/>
              <a:t>Christopher Revenaugh</a:t>
            </a:r>
            <a:r>
              <a:rPr lang="en-US" sz="3800" smtClean="0"/>
              <a:t> – ECOMP Agency Liaison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sz="3800" b="1" smtClean="0"/>
              <a:t>Derek Tukenmez</a:t>
            </a:r>
            <a:r>
              <a:rPr lang="en-US" sz="3800" smtClean="0"/>
              <a:t> – ECOMP Agency Liaison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sz="3800" b="1" smtClean="0"/>
              <a:t>Julia A. Tritz</a:t>
            </a:r>
            <a:r>
              <a:rPr lang="en-US" sz="3800" smtClean="0"/>
              <a:t> – Chief, Technical Assistance</a:t>
            </a:r>
            <a:endParaRPr lang="en-US" smtClean="0"/>
          </a:p>
          <a:p>
            <a:pPr marL="1279525" lvl="1" indent="-533400">
              <a:buSzTx/>
              <a:buFont typeface="Wingdings" pitchFamily="2" charset="2"/>
              <a:buAutoNum type="arabicPeriod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5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9458" name="Line 6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Overview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524875" cy="51816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3400" smtClean="0"/>
              <a:t>	ECOMP is a web-based application accessible via the DOL public Internet site. Through this portal, federal workers and their employers may: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en-US" sz="1800" u="sng" smtClean="0"/>
          </a:p>
          <a:p>
            <a:pPr marL="1279525" lvl="1" indent="-5334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sz="2400" smtClean="0"/>
              <a:t>Electronically file OSHA 301s, CA-1s, CA-2s, CA-7s and CA-6s;</a:t>
            </a:r>
          </a:p>
          <a:p>
            <a:pPr marL="1279525" lvl="1" indent="-5334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sz="2400" smtClean="0"/>
              <a:t>Track the exact status of any form or document submitted via ECOMP (e.g., Pending Supervisor Approval, with Agency Reviewer, Received by OWCP, etc.); and</a:t>
            </a:r>
          </a:p>
          <a:p>
            <a:pPr marL="1279525" lvl="1" indent="-5334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sz="2400" smtClean="0"/>
              <a:t>Electronically upload and submit documents to DFEC’s case files.</a:t>
            </a:r>
          </a:p>
          <a:p>
            <a:pPr marL="1279525" lvl="1" indent="-5334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6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1506" name="Line 7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Advantages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Provides a solution for filing forms electronically with no cost to users or employing agencies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Supports the submission of attachments by employees, witnesses, supervisors, medical providers, etc.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Publicly Accessible on the web, requiring no special downloads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ECOMP will assist users in completing forms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Ensured support for form or process changes, since OWCP manages the site.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5"/>
          <p:cNvSpPr>
            <a:spLocks noChangeArrowheads="1"/>
          </p:cNvSpPr>
          <p:nvPr/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rgbClr val="A5002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3554" name="Line 6"/>
          <p:cNvSpPr>
            <a:spLocks noChangeShapeType="1"/>
          </p:cNvSpPr>
          <p:nvPr/>
        </p:nvSpPr>
        <p:spPr bwMode="auto">
          <a:xfrm>
            <a:off x="0" y="14478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077075" cy="1066800"/>
          </a:xfr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Who Benefits from ECOMP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839200" cy="515143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u="sng" smtClean="0"/>
              <a:t>Agencies</a:t>
            </a:r>
            <a:r>
              <a:rPr lang="en-US" sz="2000" smtClean="0"/>
              <a:t> 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Those without electronic filing capability can now participate at no cost  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ECOMP will notify authorized agency personnel of form inactivity using email blasts.  This will assist agencies in tracking their POWER Initiative performance.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u="sng" smtClean="0"/>
              <a:t>Claimants</a:t>
            </a:r>
            <a:endParaRPr lang="en-US" sz="2000" b="1" smtClean="0">
              <a:solidFill>
                <a:srgbClr val="FF0000"/>
              </a:solidFill>
            </a:endParaRPr>
          </a:p>
          <a:p>
            <a:pPr lvl="1">
              <a:lnSpc>
                <a:spcPct val="80000"/>
              </a:lnSpc>
            </a:pPr>
            <a:r>
              <a:rPr lang="en-US" sz="2000" smtClean="0"/>
              <a:t>Claims will be delivered more quickly and with supporting evidence, allowing for faster case-creation, adjudication, benefit delivery and improved customer service.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They can get the status of their forms directly from ECOMP instead of contacting OWCP or their employer for updates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u="sng" smtClean="0"/>
              <a:t>DFEC</a:t>
            </a:r>
            <a:r>
              <a:rPr lang="en-US" sz="2000" smtClean="0"/>
              <a:t>  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Reduction in contractor costs for data entry during case creation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Reduction in handling of paper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Attachments will allow DFEC to potentially adjudicate cases without any development</a:t>
            </a:r>
          </a:p>
          <a:p>
            <a:pPr lvl="1">
              <a:lnSpc>
                <a:spcPct val="80000"/>
              </a:lnSpc>
            </a:pPr>
            <a:r>
              <a:rPr lang="en-US" sz="2000" smtClean="0"/>
              <a:t>Quicker adjudication of claims promotes faster intervention in cases requiring disability management.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5602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188913"/>
            <a:ext cx="7991475" cy="1066800"/>
          </a:xfrm>
        </p:spPr>
        <p:txBody>
          <a:bodyPr/>
          <a:lstStyle/>
          <a:p>
            <a:r>
              <a:rPr lang="en-US" sz="4000" smtClean="0">
                <a:solidFill>
                  <a:srgbClr val="FFFFFF"/>
                </a:solidFill>
              </a:rPr>
              <a:t>Starting the Process – The MOU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/>
              <a:t>DOL and the agency enter into a Memorandum of Understanding (MOU) which establishes an agreement for the transferring of data between ECOMP and iFECs. 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All or part of an agency may participate in ECOMP; however, sub-agencies may not enter into an MOU unless sanctioned by their parent agency.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MOU must be signed by your agency’s Designated Approval Authority (DAA)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OWCP Acting Director Gary Steinberg is DOL’s DAA</a:t>
            </a:r>
          </a:p>
          <a:p>
            <a:pPr>
              <a:lnSpc>
                <a:spcPct val="90000"/>
              </a:lnSpc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7650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MOU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371600"/>
            <a:ext cx="7924800" cy="5303838"/>
          </a:xfrm>
        </p:spPr>
        <p:txBody>
          <a:bodyPr/>
          <a:lstStyle/>
          <a:p>
            <a:r>
              <a:rPr lang="en-US" smtClean="0"/>
              <a:t>MOU Steps:</a:t>
            </a:r>
          </a:p>
          <a:p>
            <a:pPr lvl="1"/>
            <a:r>
              <a:rPr lang="en-US" smtClean="0"/>
              <a:t>Request MOU from Julia Tritz, TA Branch Chief (</a:t>
            </a:r>
            <a:r>
              <a:rPr lang="en-US" smtClean="0">
                <a:hlinkClick r:id="rId3"/>
              </a:rPr>
              <a:t>Tritz.Julia@dol.gov</a:t>
            </a:r>
            <a:r>
              <a:rPr lang="en-US" smtClean="0"/>
              <a:t>)</a:t>
            </a:r>
          </a:p>
          <a:p>
            <a:pPr lvl="1"/>
            <a:r>
              <a:rPr lang="en-US" smtClean="0"/>
              <a:t>Review and respond with any comments or requested revisions</a:t>
            </a:r>
          </a:p>
          <a:p>
            <a:pPr lvl="1"/>
            <a:r>
              <a:rPr lang="en-US" smtClean="0"/>
              <a:t>Once approved, two copies of MOU signed by Mr. Steinberg will be sent</a:t>
            </a:r>
          </a:p>
          <a:p>
            <a:pPr lvl="1"/>
            <a:r>
              <a:rPr lang="en-US" smtClean="0"/>
              <a:t>Return one copy signed by your DAA, keep one copy for your records</a:t>
            </a:r>
            <a:endParaRPr lang="en-US" smtClean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29698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MOU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447800"/>
            <a:ext cx="8534400" cy="5181600"/>
          </a:xfrm>
        </p:spPr>
        <p:txBody>
          <a:bodyPr/>
          <a:lstStyle/>
          <a:p>
            <a:r>
              <a:rPr lang="en-US" smtClean="0"/>
              <a:t>Post-MOU:</a:t>
            </a:r>
          </a:p>
          <a:p>
            <a:pPr lvl="1"/>
            <a:r>
              <a:rPr lang="en-US" smtClean="0"/>
              <a:t>You will be contacted for assistance with initial setup of Agency Maintenance functions</a:t>
            </a:r>
          </a:p>
          <a:p>
            <a:pPr lvl="1"/>
            <a:r>
              <a:rPr lang="en-US" smtClean="0"/>
              <a:t>You will be provided with access to the ECOMP training site</a:t>
            </a:r>
          </a:p>
          <a:p>
            <a:pPr lvl="1"/>
            <a:r>
              <a:rPr lang="en-US" smtClean="0"/>
              <a:t>Agency Toolkit will be provided to introduce ECOMP to your agency </a:t>
            </a:r>
          </a:p>
          <a:p>
            <a:pPr lvl="1"/>
            <a:r>
              <a:rPr lang="en-US" smtClean="0"/>
              <a:t>Designated OWCP staff will be available to support you</a:t>
            </a:r>
          </a:p>
          <a:p>
            <a:pPr lvl="1"/>
            <a:endParaRPr lang="en-US" smtClean="0"/>
          </a:p>
          <a:p>
            <a:pPr lvl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828800"/>
            <a:ext cx="3127375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828800" y="179388"/>
            <a:ext cx="746760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1" lang="en-US" sz="4400" b="0">
                <a:solidFill>
                  <a:srgbClr val="FFFFFF"/>
                </a:solidFill>
                <a:latin typeface="Tahoma" pitchFamily="34" charset="0"/>
              </a:rPr>
              <a:t>Agency Toolkit  </a:t>
            </a:r>
          </a:p>
        </p:txBody>
      </p:sp>
      <p:sp>
        <p:nvSpPr>
          <p:cNvPr id="31748" name="Line 4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1524000"/>
            <a:ext cx="4452938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0600" y="3581400"/>
            <a:ext cx="377190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00600" y="4114800"/>
            <a:ext cx="383857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3794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Training Modules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Training modules are available on the ECOMP home page</a:t>
            </a:r>
          </a:p>
          <a:p>
            <a:pPr>
              <a:lnSpc>
                <a:spcPct val="90000"/>
              </a:lnSpc>
            </a:pPr>
            <a:r>
              <a:rPr lang="en-US" smtClean="0"/>
              <a:t>Printable text instructions</a:t>
            </a:r>
          </a:p>
          <a:p>
            <a:pPr>
              <a:lnSpc>
                <a:spcPct val="90000"/>
              </a:lnSpc>
            </a:pPr>
            <a:r>
              <a:rPr lang="en-US" smtClean="0"/>
              <a:t>Narrated videos demonstrating how to perform functions in ECOMP</a:t>
            </a:r>
          </a:p>
          <a:p>
            <a:pPr>
              <a:lnSpc>
                <a:spcPct val="90000"/>
              </a:lnSpc>
            </a:pPr>
            <a:r>
              <a:rPr lang="en-US" smtClean="0"/>
              <a:t>Modules available for all users from the injured worker filing a form to the National Workers’ Compensation Program Manager managing ECOMP for the agencyand everyone in between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5842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Training Modules</a:t>
            </a: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5240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Self- guided training modules provide detailed instructions to users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Claimants and Supervisors receive instructions on how to file and track forms.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Safety and workers’ compensation staff are provided training on how to review forms and track work flow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National Program Managers are provided with instructions on how to structure ECOMP to best manage the agency’s workers’ compensation program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7890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Training Modules</a:t>
            </a:r>
          </a:p>
        </p:txBody>
      </p:sp>
      <p:pic>
        <p:nvPicPr>
          <p:cNvPr id="37892" name="Rectangle 3"/>
          <p:cNvPicPr>
            <a:picLocks noGrp="1" noChangeArrowheads="1"/>
          </p:cNvPicPr>
          <p:nvPr>
            <p:ph type="body" idx="4294967295"/>
          </p:nvPr>
        </p:nvPicPr>
        <p:blipFill>
          <a:blip r:embed="rId3"/>
          <a:srcRect l="10892" t="13513" r="10892" b="3909"/>
          <a:stretch>
            <a:fillRect/>
          </a:stretch>
        </p:blipFill>
        <p:spPr>
          <a:xfrm>
            <a:off x="685800" y="1447800"/>
            <a:ext cx="7848600" cy="5257800"/>
          </a:xfrm>
        </p:spPr>
      </p:pic>
      <p:sp>
        <p:nvSpPr>
          <p:cNvPr id="37893" name="Rectangle 6"/>
          <p:cNvSpPr>
            <a:spLocks noChangeArrowheads="1"/>
          </p:cNvSpPr>
          <p:nvPr/>
        </p:nvSpPr>
        <p:spPr bwMode="auto">
          <a:xfrm>
            <a:off x="609600" y="4876800"/>
            <a:ext cx="1676400" cy="1828800"/>
          </a:xfrm>
          <a:prstGeom prst="rect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894" name="Line 7"/>
          <p:cNvSpPr>
            <a:spLocks noChangeShapeType="1"/>
          </p:cNvSpPr>
          <p:nvPr/>
        </p:nvSpPr>
        <p:spPr bwMode="auto">
          <a:xfrm>
            <a:off x="0" y="5715000"/>
            <a:ext cx="5334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9938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Test Drive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smtClean="0"/>
              <a:t>Once the structure is completed, the agency hierarchy is loaded into a special version of the ECOMP system. 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This “playground” is identical to the production version of ECOMP in every way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Allows agency users to become familiar with the look, feel, and function of ECOMP before having to work with live data. 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Once you are comfortable with the system and have fine-tuned your structure and settings, the structure and settings are loaded into production (test data is not). </a:t>
            </a:r>
          </a:p>
          <a:p>
            <a:pPr>
              <a:lnSpc>
                <a:spcPct val="80000"/>
              </a:lnSpc>
            </a:pPr>
            <a:r>
              <a:rPr lang="en-US" sz="2400" smtClean="0"/>
              <a:t>This unique approach ensures that when you go live, the system responds exactly the way you want it to respond.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41986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188913"/>
            <a:ext cx="7991475" cy="1066800"/>
          </a:xfrm>
        </p:spPr>
        <p:txBody>
          <a:bodyPr/>
          <a:lstStyle/>
          <a:p>
            <a:r>
              <a:rPr lang="en-US" sz="4000" smtClean="0">
                <a:solidFill>
                  <a:srgbClr val="FFFFFF"/>
                </a:solidFill>
              </a:rPr>
              <a:t>Setting up your Agency Hierarchy</a:t>
            </a: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mtClean="0"/>
              <a:t>ECOMP provides agencies with the flexibility to customize your agency hierarchy in ECOMP with 2 benefits: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This allows you to provide meaningful geographical job site information to the claimants without changing your agency chargeback structure in iFECS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You can assign safety and workers’ compensation management functions to appropriate staff for their assigned areas/locations</a:t>
            </a:r>
          </a:p>
          <a:p>
            <a:pPr lvl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44034" name="Rectangle 3"/>
          <p:cNvSpPr>
            <a:spLocks noChangeArrowheads="1"/>
          </p:cNvSpPr>
          <p:nvPr/>
        </p:nvSpPr>
        <p:spPr bwMode="auto">
          <a:xfrm>
            <a:off x="762000" y="179388"/>
            <a:ext cx="853440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1" lang="en-US" sz="4400" b="0">
                <a:solidFill>
                  <a:srgbClr val="FFFFFF"/>
                </a:solidFill>
                <a:latin typeface="Tahoma" pitchFamily="34" charset="0"/>
              </a:rPr>
              <a:t>Agency Hierarchy in ECOMP   </a:t>
            </a:r>
          </a:p>
        </p:txBody>
      </p:sp>
      <p:sp>
        <p:nvSpPr>
          <p:cNvPr id="44035" name="Line 4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403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78486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4000" smtClean="0"/>
              <a:t>Department</a:t>
            </a:r>
          </a:p>
          <a:p>
            <a:pPr lvl="1">
              <a:lnSpc>
                <a:spcPct val="90000"/>
              </a:lnSpc>
            </a:pPr>
            <a:r>
              <a:rPr lang="en-US" sz="3200" smtClean="0"/>
              <a:t>Agency Group</a:t>
            </a:r>
          </a:p>
          <a:p>
            <a:pPr lvl="2">
              <a:lnSpc>
                <a:spcPct val="90000"/>
              </a:lnSpc>
            </a:pPr>
            <a:r>
              <a:rPr lang="en-US" sz="2800" smtClean="0"/>
              <a:t>Agency</a:t>
            </a:r>
          </a:p>
          <a:p>
            <a:pPr lvl="3">
              <a:lnSpc>
                <a:spcPct val="90000"/>
              </a:lnSpc>
            </a:pPr>
            <a:r>
              <a:rPr lang="en-US" sz="2400" smtClean="0"/>
              <a:t>Division</a:t>
            </a:r>
          </a:p>
          <a:p>
            <a:pPr lvl="4">
              <a:lnSpc>
                <a:spcPct val="90000"/>
              </a:lnSpc>
            </a:pPr>
            <a:r>
              <a:rPr lang="en-US" smtClean="0"/>
              <a:t>Duty Station</a:t>
            </a:r>
          </a:p>
          <a:p>
            <a:pPr lvl="4">
              <a:lnSpc>
                <a:spcPct val="90000"/>
              </a:lnSpc>
            </a:pPr>
            <a:endParaRPr lang="en-US" smtClean="0"/>
          </a:p>
          <a:p>
            <a:pPr>
              <a:lnSpc>
                <a:spcPct val="90000"/>
              </a:lnSpc>
            </a:pPr>
            <a:r>
              <a:rPr lang="en-US" smtClean="0"/>
              <a:t>Agency Groups are created to manage sub-organizations with similar needs</a:t>
            </a:r>
          </a:p>
          <a:p>
            <a:pPr>
              <a:lnSpc>
                <a:spcPct val="90000"/>
              </a:lnSpc>
            </a:pPr>
            <a:r>
              <a:rPr lang="en-US" smtClean="0"/>
              <a:t>Structure will vary depending on size of department/agency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524000"/>
            <a:ext cx="5334000" cy="29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762000" y="179388"/>
            <a:ext cx="853440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1" lang="en-US" sz="4400" b="0">
                <a:solidFill>
                  <a:srgbClr val="FFFFFF"/>
                </a:solidFill>
                <a:latin typeface="Tahoma" pitchFamily="34" charset="0"/>
              </a:rPr>
              <a:t>Agency Hierarchy in ECOMP   </a:t>
            </a:r>
          </a:p>
        </p:txBody>
      </p:sp>
      <p:sp>
        <p:nvSpPr>
          <p:cNvPr id="46084" name="Line 4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 l="11844" t="15015" r="11710" b="5411"/>
          <a:stretch>
            <a:fillRect/>
          </a:stretch>
        </p:blipFill>
        <p:spPr>
          <a:xfrm>
            <a:off x="3124200" y="2514600"/>
            <a:ext cx="5562600" cy="4152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6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48130" name="Line 7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9144000" cy="1066800"/>
          </a:xfrm>
        </p:spPr>
        <p:txBody>
          <a:bodyPr/>
          <a:lstStyle/>
          <a:p>
            <a:r>
              <a:rPr lang="en-US" sz="3600" smtClean="0">
                <a:solidFill>
                  <a:srgbClr val="FFFFFF"/>
                </a:solidFill>
              </a:rPr>
              <a:t>Agency Hierarchy – Employee Registration</a:t>
            </a:r>
          </a:p>
        </p:txBody>
      </p:sp>
      <p:pic>
        <p:nvPicPr>
          <p:cNvPr id="4813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11844" r="11710" b="906"/>
          <a:stretch>
            <a:fillRect/>
          </a:stretch>
        </p:blipFill>
        <p:spPr>
          <a:xfrm>
            <a:off x="1828800" y="1371600"/>
            <a:ext cx="5715000" cy="5311775"/>
          </a:xfrm>
        </p:spPr>
      </p:pic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2819400"/>
            <a:ext cx="7208838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50178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User Roles in ECOMP</a:t>
            </a:r>
          </a:p>
        </p:txBody>
      </p:sp>
      <p:sp>
        <p:nvSpPr>
          <p:cNvPr id="501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u="sng" smtClean="0"/>
              <a:t>Agency Maintenance User</a:t>
            </a:r>
            <a:r>
              <a:rPr lang="en-US" smtClean="0"/>
              <a:t> – ECOMP Power User at the Agency</a:t>
            </a:r>
          </a:p>
          <a:p>
            <a:pPr>
              <a:lnSpc>
                <a:spcPct val="90000"/>
              </a:lnSpc>
            </a:pPr>
            <a:r>
              <a:rPr lang="en-US" u="sng" smtClean="0"/>
              <a:t>Agency Reviewer </a:t>
            </a:r>
            <a:r>
              <a:rPr lang="en-US" smtClean="0"/>
              <a:t>– Injury Compensation Specialist at the Agency</a:t>
            </a:r>
          </a:p>
          <a:p>
            <a:pPr>
              <a:lnSpc>
                <a:spcPct val="90000"/>
              </a:lnSpc>
            </a:pPr>
            <a:r>
              <a:rPr lang="en-US" u="sng" smtClean="0"/>
              <a:t>OSHA Record Keeper</a:t>
            </a:r>
            <a:r>
              <a:rPr lang="en-US" smtClean="0"/>
              <a:t> – Safety staff at the Agency responsible for OSHA reporting</a:t>
            </a:r>
          </a:p>
          <a:p>
            <a:pPr>
              <a:lnSpc>
                <a:spcPct val="90000"/>
              </a:lnSpc>
            </a:pPr>
            <a:r>
              <a:rPr lang="en-US" u="sng" smtClean="0"/>
              <a:t>Employee</a:t>
            </a:r>
            <a:r>
              <a:rPr lang="en-US" smtClean="0"/>
              <a:t> – Manages own account and registration</a:t>
            </a:r>
            <a:endParaRPr lang="en-US" u="sng" smtClean="0"/>
          </a:p>
          <a:p>
            <a:pPr>
              <a:lnSpc>
                <a:spcPct val="90000"/>
              </a:lnSpc>
            </a:pPr>
            <a:r>
              <a:rPr lang="en-US" u="sng" smtClean="0"/>
              <a:t>Supervisor</a:t>
            </a:r>
            <a:r>
              <a:rPr lang="en-US" smtClean="0"/>
              <a:t> – No account needed</a:t>
            </a:r>
            <a:endParaRPr lang="en-US" u="sng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52226" name="Rectangle 3"/>
          <p:cNvSpPr>
            <a:spLocks noChangeArrowheads="1"/>
          </p:cNvSpPr>
          <p:nvPr/>
        </p:nvSpPr>
        <p:spPr bwMode="auto">
          <a:xfrm>
            <a:off x="1828800" y="179388"/>
            <a:ext cx="746760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1" lang="en-US" sz="4400" b="0">
                <a:solidFill>
                  <a:srgbClr val="FFFFFF"/>
                </a:solidFill>
                <a:latin typeface="Tahoma" pitchFamily="34" charset="0"/>
              </a:rPr>
              <a:t>User Management  </a:t>
            </a:r>
          </a:p>
        </p:txBody>
      </p:sp>
      <p:sp>
        <p:nvSpPr>
          <p:cNvPr id="52227" name="Line 4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2228" name="Picture 6"/>
          <p:cNvPicPr>
            <a:picLocks noChangeAspect="1" noChangeArrowheads="1"/>
          </p:cNvPicPr>
          <p:nvPr/>
        </p:nvPicPr>
        <p:blipFill>
          <a:blip r:embed="rId3"/>
          <a:srcRect l="11250" t="14063" r="11250" b="6250"/>
          <a:stretch>
            <a:fillRect/>
          </a:stretch>
        </p:blipFill>
        <p:spPr bwMode="auto">
          <a:xfrm>
            <a:off x="1219200" y="1217613"/>
            <a:ext cx="6858000" cy="56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54274" name="Rectangle 3"/>
          <p:cNvSpPr>
            <a:spLocks noChangeArrowheads="1"/>
          </p:cNvSpPr>
          <p:nvPr/>
        </p:nvSpPr>
        <p:spPr bwMode="auto">
          <a:xfrm>
            <a:off x="1828800" y="179388"/>
            <a:ext cx="7467600" cy="81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kumimoji="1" lang="en-US" sz="4400" b="0">
                <a:solidFill>
                  <a:srgbClr val="FFFFFF"/>
                </a:solidFill>
                <a:latin typeface="Tahoma" pitchFamily="34" charset="0"/>
              </a:rPr>
              <a:t>Adding a User   </a:t>
            </a:r>
          </a:p>
        </p:txBody>
      </p:sp>
      <p:sp>
        <p:nvSpPr>
          <p:cNvPr id="54275" name="Line 4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4276" name="Picture 6"/>
          <p:cNvPicPr>
            <a:picLocks noChangeAspect="1" noChangeArrowheads="1"/>
          </p:cNvPicPr>
          <p:nvPr/>
        </p:nvPicPr>
        <p:blipFill>
          <a:blip r:embed="rId3"/>
          <a:srcRect l="10767" t="13513" r="11710" b="5411"/>
          <a:stretch>
            <a:fillRect/>
          </a:stretch>
        </p:blipFill>
        <p:spPr bwMode="white">
          <a:xfrm>
            <a:off x="990600" y="1371600"/>
            <a:ext cx="7010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56322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66925" y="152400"/>
            <a:ext cx="7077075" cy="1066800"/>
          </a:xfr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Assigning Users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r>
              <a:rPr lang="en-US" smtClean="0"/>
              <a:t>Once you have created your agency hierarchy and created accounts for the ARs and ORKs, you can create settings for you Department/Agency Group/Agency, etc.</a:t>
            </a:r>
          </a:p>
          <a:p>
            <a:r>
              <a:rPr lang="en-US" smtClean="0"/>
              <a:t>This includes choosing what forms can be filed, when you would like notifications to be sent on form status, and the ARs and ORKs responsible for each agency.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8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58370" name="Line 9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76200"/>
            <a:ext cx="8448675" cy="1066800"/>
          </a:xfr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Agency Maint. / Dept. Settings </a:t>
            </a:r>
          </a:p>
        </p:txBody>
      </p:sp>
      <p:pic>
        <p:nvPicPr>
          <p:cNvPr id="58372" name="Picture 6"/>
          <p:cNvPicPr>
            <a:picLocks noChangeAspect="1" noChangeArrowheads="1"/>
          </p:cNvPicPr>
          <p:nvPr/>
        </p:nvPicPr>
        <p:blipFill>
          <a:blip r:embed="rId3"/>
          <a:srcRect l="11874" t="14063" r="11874" b="7031"/>
          <a:stretch>
            <a:fillRect/>
          </a:stretch>
        </p:blipFill>
        <p:spPr bwMode="auto">
          <a:xfrm>
            <a:off x="1295400" y="1244600"/>
            <a:ext cx="6781800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0418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ECOMP’s Workflow</a:t>
            </a:r>
          </a:p>
        </p:txBody>
      </p:sp>
      <p:pic>
        <p:nvPicPr>
          <p:cNvPr id="60420" name="Picture 1" descr="The ECOMP Claims Process 1 v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447800"/>
            <a:ext cx="777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2466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9200" y="152400"/>
            <a:ext cx="7620000" cy="1066800"/>
          </a:xfrm>
        </p:spPr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AR Workflow Management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2400" y="1600200"/>
            <a:ext cx="8763000" cy="5075238"/>
          </a:xfrm>
        </p:spPr>
        <p:txBody>
          <a:bodyPr/>
          <a:lstStyle/>
          <a:p>
            <a:r>
              <a:rPr lang="en-US" smtClean="0"/>
              <a:t>In addition to the email notifications, you will have access to an Agency Reviewer Dashboard.  You can log in each morning and view:</a:t>
            </a:r>
          </a:p>
          <a:p>
            <a:pPr lvl="1"/>
            <a:r>
              <a:rPr lang="en-US" smtClean="0"/>
              <a:t>Claims awaiting your review</a:t>
            </a:r>
          </a:p>
          <a:p>
            <a:pPr lvl="1"/>
            <a:r>
              <a:rPr lang="en-US" smtClean="0"/>
              <a:t>Claims awaiting Supervisor Review</a:t>
            </a:r>
          </a:p>
          <a:p>
            <a:pPr lvl="1"/>
            <a:r>
              <a:rPr lang="en-US" smtClean="0"/>
              <a:t>Claims you filed on behalf of the injured worker</a:t>
            </a:r>
          </a:p>
          <a:p>
            <a:pPr lvl="1"/>
            <a:r>
              <a:rPr lang="en-US" smtClean="0"/>
              <a:t>Claims rejected by DFEC </a:t>
            </a:r>
          </a:p>
          <a:p>
            <a:pPr lvl="1"/>
            <a:r>
              <a:rPr lang="en-US" smtClean="0"/>
              <a:t>All claim forms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4514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Coming Enhancements</a:t>
            </a:r>
          </a:p>
        </p:txBody>
      </p:sp>
      <p:sp>
        <p:nvSpPr>
          <p:cNvPr id="6451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r>
              <a:rPr lang="en-US" smtClean="0"/>
              <a:t>In the next phase of ECOMP, additional forms will be available for electronic  submission:</a:t>
            </a:r>
          </a:p>
          <a:p>
            <a:endParaRPr lang="en-US" smtClean="0"/>
          </a:p>
          <a:p>
            <a:pPr lvl="1"/>
            <a:r>
              <a:rPr lang="en-US" smtClean="0"/>
              <a:t>CA-7a: Time Analysis Form</a:t>
            </a:r>
          </a:p>
          <a:p>
            <a:pPr lvl="1"/>
            <a:r>
              <a:rPr lang="en-US" smtClean="0"/>
              <a:t>CA-7b: Leave Buy Back</a:t>
            </a:r>
          </a:p>
          <a:p>
            <a:pPr lvl="1"/>
            <a:r>
              <a:rPr lang="en-US" smtClean="0"/>
              <a:t>CA-6: Report of Employee Death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6562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Coming Enhancements</a:t>
            </a:r>
          </a:p>
        </p:txBody>
      </p:sp>
      <p:sp>
        <p:nvSpPr>
          <p:cNvPr id="6656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/>
              <a:t>The next phase of ECOMP will also include report functionality: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OSHA 300/300a Injury and Illness logs</a:t>
            </a:r>
          </a:p>
          <a:p>
            <a:pPr lvl="2">
              <a:lnSpc>
                <a:spcPct val="90000"/>
              </a:lnSpc>
            </a:pPr>
            <a:r>
              <a:rPr lang="en-US" smtClean="0"/>
              <a:t>Will be populated from information entered on OSHA 301 forms</a:t>
            </a:r>
          </a:p>
          <a:p>
            <a:pPr lvl="2">
              <a:lnSpc>
                <a:spcPct val="90000"/>
              </a:lnSpc>
            </a:pPr>
            <a:r>
              <a:rPr lang="en-US" smtClean="0"/>
              <a:t>May be edited by ORK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Injury and Occupational Disease Trends</a:t>
            </a:r>
          </a:p>
          <a:p>
            <a:pPr lvl="1">
              <a:lnSpc>
                <a:spcPct val="90000"/>
              </a:lnSpc>
            </a:pPr>
            <a:r>
              <a:rPr lang="en-US" smtClean="0"/>
              <a:t>Real-time POWER Timeliness reports</a:t>
            </a:r>
          </a:p>
          <a:p>
            <a:pPr lvl="2">
              <a:lnSpc>
                <a:spcPct val="90000"/>
              </a:lnSpc>
            </a:pPr>
            <a:r>
              <a:rPr lang="en-US" smtClean="0"/>
              <a:t>CA-1 and 2 and CA-7 real-time submission timeliness</a:t>
            </a:r>
          </a:p>
          <a:p>
            <a:pPr lvl="2">
              <a:lnSpc>
                <a:spcPct val="90000"/>
              </a:lnSpc>
            </a:pPr>
            <a:r>
              <a:rPr lang="en-US" smtClean="0"/>
              <a:t>Can be run for specific Bureaus or locations (based on Chargeback code)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8610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Coming Enhancements</a:t>
            </a:r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600200"/>
            <a:ext cx="7696200" cy="5075238"/>
          </a:xfrm>
        </p:spPr>
        <p:txBody>
          <a:bodyPr/>
          <a:lstStyle/>
          <a:p>
            <a:r>
              <a:rPr lang="en-US" smtClean="0"/>
              <a:t>ECOMP will continue to evolve and be enhanced based on our experiences and feedback received from our customers</a:t>
            </a:r>
          </a:p>
          <a:p>
            <a:r>
              <a:rPr lang="en-US" smtClean="0"/>
              <a:t>Any changes to FECA procedures, forms, etc. will be implemented in ECOMP by OWCP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ChangeArrowheads="1"/>
          </p:cNvSpPr>
          <p:nvPr/>
        </p:nvSpPr>
        <p:spPr bwMode="auto">
          <a:xfrm>
            <a:off x="0" y="0"/>
            <a:ext cx="9144000" cy="1219200"/>
          </a:xfrm>
          <a:prstGeom prst="rect">
            <a:avLst/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70658" name="Line 3"/>
          <p:cNvSpPr>
            <a:spLocks noChangeShapeType="1"/>
          </p:cNvSpPr>
          <p:nvPr/>
        </p:nvSpPr>
        <p:spPr bwMode="auto">
          <a:xfrm>
            <a:off x="0" y="1295400"/>
            <a:ext cx="9144000" cy="0"/>
          </a:xfrm>
          <a:prstGeom prst="line">
            <a:avLst/>
          </a:prstGeom>
          <a:noFill/>
          <a:ln w="57150">
            <a:solidFill>
              <a:srgbClr val="96969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olidFill>
                  <a:srgbClr val="FFFFFF"/>
                </a:solidFill>
              </a:rPr>
              <a:t>ECOMP User Testing</a:t>
            </a:r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447800"/>
            <a:ext cx="8534400" cy="5181600"/>
          </a:xfrm>
        </p:spPr>
        <p:txBody>
          <a:bodyPr/>
          <a:lstStyle/>
          <a:p>
            <a:r>
              <a:rPr lang="en-US" smtClean="0"/>
              <a:t>ECOMP has undergone several weeks of User Acceptance Testing</a:t>
            </a:r>
          </a:p>
          <a:p>
            <a:pPr lvl="1"/>
            <a:r>
              <a:rPr lang="en-US" smtClean="0"/>
              <a:t>Four agencies participated in the testing: Department of Labor, Department of Justice, Department of Homeland Security (ICE), and the Federal Bureau of Investigation</a:t>
            </a:r>
          </a:p>
          <a:p>
            <a:pPr lvl="1"/>
            <a:r>
              <a:rPr lang="en-US" smtClean="0"/>
              <a:t>The first agency slated to go live with filing forms in ECOMP is the FBI. To talk briefly about ECOMP from an agency’s point of view, please welcome Michael Huff. </a:t>
            </a:r>
          </a:p>
          <a:p>
            <a:pPr lvl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iness vision design template">
  <a:themeElements>
    <a:clrScheme name="Business vision design template 1">
      <a:dk1>
        <a:srgbClr val="080808"/>
      </a:dk1>
      <a:lt1>
        <a:srgbClr val="74C8E6"/>
      </a:lt1>
      <a:dk2>
        <a:srgbClr val="000000"/>
      </a:dk2>
      <a:lt2>
        <a:srgbClr val="080808"/>
      </a:lt2>
      <a:accent1>
        <a:srgbClr val="68A2B6"/>
      </a:accent1>
      <a:accent2>
        <a:srgbClr val="4192BF"/>
      </a:accent2>
      <a:accent3>
        <a:srgbClr val="BCE0F0"/>
      </a:accent3>
      <a:accent4>
        <a:srgbClr val="060606"/>
      </a:accent4>
      <a:accent5>
        <a:srgbClr val="B9CED7"/>
      </a:accent5>
      <a:accent6>
        <a:srgbClr val="3A84AD"/>
      </a:accent6>
      <a:hlink>
        <a:srgbClr val="3963AF"/>
      </a:hlink>
      <a:folHlink>
        <a:srgbClr val="000066"/>
      </a:folHlink>
    </a:clrScheme>
    <a:fontScheme name="Business vision design 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usiness vision design template 1">
        <a:dk1>
          <a:srgbClr val="080808"/>
        </a:dk1>
        <a:lt1>
          <a:srgbClr val="74C8E6"/>
        </a:lt1>
        <a:dk2>
          <a:srgbClr val="000000"/>
        </a:dk2>
        <a:lt2>
          <a:srgbClr val="080808"/>
        </a:lt2>
        <a:accent1>
          <a:srgbClr val="68A2B6"/>
        </a:accent1>
        <a:accent2>
          <a:srgbClr val="4192BF"/>
        </a:accent2>
        <a:accent3>
          <a:srgbClr val="BCE0F0"/>
        </a:accent3>
        <a:accent4>
          <a:srgbClr val="060606"/>
        </a:accent4>
        <a:accent5>
          <a:srgbClr val="B9CED7"/>
        </a:accent5>
        <a:accent6>
          <a:srgbClr val="3A84AD"/>
        </a:accent6>
        <a:hlink>
          <a:srgbClr val="3963AF"/>
        </a:hlink>
        <a:folHlink>
          <a:srgbClr val="00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vision design template</Template>
  <TotalTime>9668</TotalTime>
  <Words>1096</Words>
  <Application>Microsoft Office PowerPoint</Application>
  <PresentationFormat>On-screen Show (4:3)</PresentationFormat>
  <Paragraphs>155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Times New Roman</vt:lpstr>
      <vt:lpstr>Arial</vt:lpstr>
      <vt:lpstr>Tahoma</vt:lpstr>
      <vt:lpstr>Wingdings</vt:lpstr>
      <vt:lpstr>Calibri</vt:lpstr>
      <vt:lpstr>Business vision design template</vt:lpstr>
      <vt:lpstr>Business vision design template</vt:lpstr>
      <vt:lpstr>Employees’ Compensation Operations and Management Portal (ECOMP)</vt:lpstr>
      <vt:lpstr>ECOMP Contacts at DFEC</vt:lpstr>
      <vt:lpstr>ECOMP Overview</vt:lpstr>
      <vt:lpstr>ECOMP Advantages</vt:lpstr>
      <vt:lpstr>Who Benefits from ECOMP</vt:lpstr>
      <vt:lpstr>Starting the Process – The MOU</vt:lpstr>
      <vt:lpstr>ECOMP MOU</vt:lpstr>
      <vt:lpstr>ECOMP MOU</vt:lpstr>
      <vt:lpstr>Slide 9</vt:lpstr>
      <vt:lpstr>ECOMP Training Modules</vt:lpstr>
      <vt:lpstr>ECOMP Training Modules</vt:lpstr>
      <vt:lpstr>ECOMP Training Modules</vt:lpstr>
      <vt:lpstr>ECOMP Test Drive</vt:lpstr>
      <vt:lpstr>Setting up your Agency Hierarchy</vt:lpstr>
      <vt:lpstr>Slide 15</vt:lpstr>
      <vt:lpstr>Slide 16</vt:lpstr>
      <vt:lpstr>Agency Hierarchy – Employee Registration</vt:lpstr>
      <vt:lpstr>User Roles in ECOMP</vt:lpstr>
      <vt:lpstr>Slide 19</vt:lpstr>
      <vt:lpstr>Slide 20</vt:lpstr>
      <vt:lpstr>Assigning Users</vt:lpstr>
      <vt:lpstr>Agency Maint. / Dept. Settings </vt:lpstr>
      <vt:lpstr>ECOMP’s Workflow</vt:lpstr>
      <vt:lpstr>AR Workflow Management</vt:lpstr>
      <vt:lpstr>Coming Enhancements</vt:lpstr>
      <vt:lpstr>Coming Enhancements</vt:lpstr>
      <vt:lpstr>Coming Enhancements</vt:lpstr>
      <vt:lpstr>ECOMP User Testing</vt:lpstr>
    </vt:vector>
  </TitlesOfParts>
  <Manager/>
  <Company>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US Department of Labor</dc:creator>
  <cp:keywords/>
  <dc:description/>
  <cp:lastModifiedBy>US Department of Labor</cp:lastModifiedBy>
  <cp:revision>294</cp:revision>
  <dcterms:created xsi:type="dcterms:W3CDTF">2009-07-07T18:35:14Z</dcterms:created>
  <dcterms:modified xsi:type="dcterms:W3CDTF">2012-02-27T21:27:26Z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TC011408421033</vt:lpwstr>
  </property>
</Properties>
</file>