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 id="2147483715" r:id="rId3"/>
    <p:sldMasterId id="2147483727" r:id="rId4"/>
    <p:sldMasterId id="2147483823" r:id="rId5"/>
  </p:sldMasterIdLst>
  <p:notesMasterIdLst>
    <p:notesMasterId r:id="rId17"/>
  </p:notesMasterIdLst>
  <p:handoutMasterIdLst>
    <p:handoutMasterId r:id="rId18"/>
  </p:handoutMasterIdLst>
  <p:sldIdLst>
    <p:sldId id="306" r:id="rId6"/>
    <p:sldId id="256" r:id="rId7"/>
    <p:sldId id="267" r:id="rId8"/>
    <p:sldId id="300" r:id="rId9"/>
    <p:sldId id="262" r:id="rId10"/>
    <p:sldId id="305" r:id="rId11"/>
    <p:sldId id="304" r:id="rId12"/>
    <p:sldId id="303" r:id="rId13"/>
    <p:sldId id="278" r:id="rId14"/>
    <p:sldId id="279" r:id="rId15"/>
    <p:sldId id="301" r:id="rId1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482" autoAdjust="0"/>
  </p:normalViewPr>
  <p:slideViewPr>
    <p:cSldViewPr>
      <p:cViewPr>
        <p:scale>
          <a:sx n="107" d="100"/>
          <a:sy n="107" d="100"/>
        </p:scale>
        <p:origin x="-408" y="192"/>
      </p:cViewPr>
      <p:guideLst>
        <p:guide orient="horz" pos="2160"/>
        <p:guide pos="2880"/>
      </p:guideLst>
    </p:cSldViewPr>
  </p:slideViewPr>
  <p:notesTextViewPr>
    <p:cViewPr>
      <p:scale>
        <a:sx n="1" d="1"/>
        <a:sy n="1" d="1"/>
      </p:scale>
      <p:origin x="0" y="990"/>
    </p:cViewPr>
  </p:notesTextViewPr>
  <p:notesViewPr>
    <p:cSldViewPr>
      <p:cViewPr varScale="1">
        <p:scale>
          <a:sx n="78" d="100"/>
          <a:sy n="78" d="100"/>
        </p:scale>
        <p:origin x="-2022" y="-102"/>
      </p:cViewPr>
      <p:guideLst>
        <p:guide orient="horz" pos="2928"/>
        <p:guide pos="2160"/>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873DE3-1311-494C-AE5C-3132DDA68AB1}" type="doc">
      <dgm:prSet loTypeId="urn:microsoft.com/office/officeart/2005/8/layout/vList5" loCatId="list" qsTypeId="urn:microsoft.com/office/officeart/2005/8/quickstyle/3d2" qsCatId="3D" csTypeId="urn:microsoft.com/office/officeart/2005/8/colors/colorful2" csCatId="colorful" phldr="1"/>
      <dgm:spPr/>
      <dgm:t>
        <a:bodyPr/>
        <a:lstStyle/>
        <a:p>
          <a:endParaRPr lang="en-US"/>
        </a:p>
      </dgm:t>
    </dgm:pt>
    <dgm:pt modelId="{4F4EA6DD-63CD-479D-8A45-D79588B16B44}">
      <dgm:prSet/>
      <dgm:spPr/>
      <dgm:t>
        <a:bodyPr/>
        <a:lstStyle/>
        <a:p>
          <a:pPr rtl="0"/>
          <a:r>
            <a:rPr lang="en-US" b="1" dirty="0" smtClean="0"/>
            <a:t>Realizes</a:t>
          </a:r>
          <a:endParaRPr lang="en-US" dirty="0"/>
        </a:p>
      </dgm:t>
    </dgm:pt>
    <dgm:pt modelId="{E6CD669F-3870-4B88-9FEC-28634B2CEF28}" type="parTrans" cxnId="{7DF85EF7-D830-43D1-A245-C95B282B3C3F}">
      <dgm:prSet/>
      <dgm:spPr/>
      <dgm:t>
        <a:bodyPr/>
        <a:lstStyle/>
        <a:p>
          <a:endParaRPr lang="en-US"/>
        </a:p>
      </dgm:t>
    </dgm:pt>
    <dgm:pt modelId="{56DCC434-A21C-4CA7-A015-A66CA83787B2}" type="sibTrans" cxnId="{7DF85EF7-D830-43D1-A245-C95B282B3C3F}">
      <dgm:prSet/>
      <dgm:spPr/>
      <dgm:t>
        <a:bodyPr/>
        <a:lstStyle/>
        <a:p>
          <a:endParaRPr lang="en-US"/>
        </a:p>
      </dgm:t>
    </dgm:pt>
    <dgm:pt modelId="{4AA6E0F4-0453-42DA-9648-DAFFF1B0D966}">
      <dgm:prSet/>
      <dgm:spPr/>
      <dgm:t>
        <a:bodyPr/>
        <a:lstStyle/>
        <a:p>
          <a:pPr rtl="0"/>
          <a:r>
            <a:rPr lang="en-US" b="1" i="0" dirty="0" smtClean="0"/>
            <a:t>Realizes widespread impact of trauma and understands potential paths for recovery</a:t>
          </a:r>
          <a:endParaRPr lang="en-US" i="0" dirty="0"/>
        </a:p>
      </dgm:t>
    </dgm:pt>
    <dgm:pt modelId="{D272F8B9-6CE3-42D2-ABED-41E81016206D}" type="parTrans" cxnId="{E019853A-AE61-46E3-A3DF-9C6075D20DA3}">
      <dgm:prSet/>
      <dgm:spPr/>
      <dgm:t>
        <a:bodyPr/>
        <a:lstStyle/>
        <a:p>
          <a:endParaRPr lang="en-US"/>
        </a:p>
      </dgm:t>
    </dgm:pt>
    <dgm:pt modelId="{713B0C50-27A4-44AB-A6BA-B0C096858BD1}" type="sibTrans" cxnId="{E019853A-AE61-46E3-A3DF-9C6075D20DA3}">
      <dgm:prSet/>
      <dgm:spPr/>
      <dgm:t>
        <a:bodyPr/>
        <a:lstStyle/>
        <a:p>
          <a:endParaRPr lang="en-US"/>
        </a:p>
      </dgm:t>
    </dgm:pt>
    <dgm:pt modelId="{7C212E58-2DDC-414A-BC40-84150BCA49F1}">
      <dgm:prSet/>
      <dgm:spPr/>
      <dgm:t>
        <a:bodyPr/>
        <a:lstStyle/>
        <a:p>
          <a:pPr rtl="0"/>
          <a:r>
            <a:rPr lang="en-US" b="1" dirty="0" smtClean="0"/>
            <a:t>Recognizes</a:t>
          </a:r>
          <a:endParaRPr lang="en-US" dirty="0"/>
        </a:p>
      </dgm:t>
    </dgm:pt>
    <dgm:pt modelId="{C7870A70-61A6-4DA3-8CDA-397029B31935}" type="parTrans" cxnId="{C6A20067-4240-4754-9F5F-24EC529ADDED}">
      <dgm:prSet/>
      <dgm:spPr/>
      <dgm:t>
        <a:bodyPr/>
        <a:lstStyle/>
        <a:p>
          <a:endParaRPr lang="en-US"/>
        </a:p>
      </dgm:t>
    </dgm:pt>
    <dgm:pt modelId="{46C068C5-BE5D-423B-BC6D-871C2CB09EB6}" type="sibTrans" cxnId="{C6A20067-4240-4754-9F5F-24EC529ADDED}">
      <dgm:prSet/>
      <dgm:spPr/>
      <dgm:t>
        <a:bodyPr/>
        <a:lstStyle/>
        <a:p>
          <a:endParaRPr lang="en-US"/>
        </a:p>
      </dgm:t>
    </dgm:pt>
    <dgm:pt modelId="{8325C9D1-8913-43F6-AD23-CF71E3628CD5}">
      <dgm:prSet/>
      <dgm:spPr/>
      <dgm:t>
        <a:bodyPr/>
        <a:lstStyle/>
        <a:p>
          <a:pPr rtl="0"/>
          <a:r>
            <a:rPr lang="en-US" b="1" i="0" dirty="0" smtClean="0"/>
            <a:t>Recognizes signs and symptoms of trauma in clients, families, staff, and others involved with the system </a:t>
          </a:r>
          <a:endParaRPr lang="en-US" i="0" dirty="0"/>
        </a:p>
      </dgm:t>
    </dgm:pt>
    <dgm:pt modelId="{6F7918BD-1C3B-4799-918F-74F4CF710059}" type="parTrans" cxnId="{59E44B14-4C7C-45E6-8F35-85CB0DB44169}">
      <dgm:prSet/>
      <dgm:spPr/>
      <dgm:t>
        <a:bodyPr/>
        <a:lstStyle/>
        <a:p>
          <a:endParaRPr lang="en-US"/>
        </a:p>
      </dgm:t>
    </dgm:pt>
    <dgm:pt modelId="{D3844056-148D-47DE-99D3-C3947ED472CF}" type="sibTrans" cxnId="{59E44B14-4C7C-45E6-8F35-85CB0DB44169}">
      <dgm:prSet/>
      <dgm:spPr/>
      <dgm:t>
        <a:bodyPr/>
        <a:lstStyle/>
        <a:p>
          <a:endParaRPr lang="en-US"/>
        </a:p>
      </dgm:t>
    </dgm:pt>
    <dgm:pt modelId="{1D23357B-5C08-4ADC-AE79-8A128B9AC950}">
      <dgm:prSet/>
      <dgm:spPr/>
      <dgm:t>
        <a:bodyPr/>
        <a:lstStyle/>
        <a:p>
          <a:pPr rtl="0"/>
          <a:r>
            <a:rPr lang="en-US" b="1" dirty="0" smtClean="0"/>
            <a:t>Responds</a:t>
          </a:r>
          <a:endParaRPr lang="en-US" dirty="0"/>
        </a:p>
      </dgm:t>
    </dgm:pt>
    <dgm:pt modelId="{72FC7B22-348E-4D82-9EDC-159630C48DCE}" type="parTrans" cxnId="{A6740E99-7E8C-43CF-AAAB-B7E96C9C567F}">
      <dgm:prSet/>
      <dgm:spPr/>
      <dgm:t>
        <a:bodyPr/>
        <a:lstStyle/>
        <a:p>
          <a:endParaRPr lang="en-US"/>
        </a:p>
      </dgm:t>
    </dgm:pt>
    <dgm:pt modelId="{14AFCE23-D08E-4656-B279-3D293566948C}" type="sibTrans" cxnId="{A6740E99-7E8C-43CF-AAAB-B7E96C9C567F}">
      <dgm:prSet/>
      <dgm:spPr/>
      <dgm:t>
        <a:bodyPr/>
        <a:lstStyle/>
        <a:p>
          <a:endParaRPr lang="en-US"/>
        </a:p>
      </dgm:t>
    </dgm:pt>
    <dgm:pt modelId="{F444137A-6720-4C70-9937-A9C21A1AA162}">
      <dgm:prSet/>
      <dgm:spPr/>
      <dgm:t>
        <a:bodyPr/>
        <a:lstStyle/>
        <a:p>
          <a:pPr rtl="0"/>
          <a:r>
            <a:rPr lang="en-US" b="1" i="0" dirty="0" smtClean="0"/>
            <a:t>Responds by fully integrating knowledge about trauma into policies, procedures, and practices</a:t>
          </a:r>
          <a:endParaRPr lang="en-US" i="0" dirty="0"/>
        </a:p>
      </dgm:t>
    </dgm:pt>
    <dgm:pt modelId="{67026DA4-8676-4D96-BD58-76B302156D75}" type="parTrans" cxnId="{6F7524F3-BABF-493B-993B-AEFB4FD1F9D1}">
      <dgm:prSet/>
      <dgm:spPr/>
      <dgm:t>
        <a:bodyPr/>
        <a:lstStyle/>
        <a:p>
          <a:endParaRPr lang="en-US"/>
        </a:p>
      </dgm:t>
    </dgm:pt>
    <dgm:pt modelId="{233AF6A1-3459-437D-BF2D-2E23D02F2F52}" type="sibTrans" cxnId="{6F7524F3-BABF-493B-993B-AEFB4FD1F9D1}">
      <dgm:prSet/>
      <dgm:spPr/>
      <dgm:t>
        <a:bodyPr/>
        <a:lstStyle/>
        <a:p>
          <a:endParaRPr lang="en-US"/>
        </a:p>
      </dgm:t>
    </dgm:pt>
    <dgm:pt modelId="{5BEF3EC6-E822-4549-B1D7-9F2575AA51F1}">
      <dgm:prSet/>
      <dgm:spPr/>
      <dgm:t>
        <a:bodyPr/>
        <a:lstStyle/>
        <a:p>
          <a:pPr rtl="0"/>
          <a:r>
            <a:rPr lang="en-US" b="1" dirty="0" smtClean="0"/>
            <a:t>Resists</a:t>
          </a:r>
          <a:endParaRPr lang="en-US" dirty="0"/>
        </a:p>
      </dgm:t>
    </dgm:pt>
    <dgm:pt modelId="{804132AA-2ACE-4F87-8A98-692F1B6364E4}" type="parTrans" cxnId="{E3D8F308-BA2A-4277-B714-0EB95E1B859A}">
      <dgm:prSet/>
      <dgm:spPr/>
      <dgm:t>
        <a:bodyPr/>
        <a:lstStyle/>
        <a:p>
          <a:endParaRPr lang="en-US"/>
        </a:p>
      </dgm:t>
    </dgm:pt>
    <dgm:pt modelId="{978FA53A-2BC7-47E8-97EC-05D870C7DE0D}" type="sibTrans" cxnId="{E3D8F308-BA2A-4277-B714-0EB95E1B859A}">
      <dgm:prSet/>
      <dgm:spPr/>
      <dgm:t>
        <a:bodyPr/>
        <a:lstStyle/>
        <a:p>
          <a:endParaRPr lang="en-US"/>
        </a:p>
      </dgm:t>
    </dgm:pt>
    <dgm:pt modelId="{3D4844D6-0203-4ED2-BE2C-02C9BC214DB8}">
      <dgm:prSet/>
      <dgm:spPr/>
      <dgm:t>
        <a:bodyPr/>
        <a:lstStyle/>
        <a:p>
          <a:pPr rtl="0"/>
          <a:r>
            <a:rPr lang="en-US" b="1" i="0" dirty="0" smtClean="0"/>
            <a:t>Seeks to actively resist re-traumatization.</a:t>
          </a:r>
          <a:endParaRPr lang="en-US" i="0" dirty="0"/>
        </a:p>
      </dgm:t>
    </dgm:pt>
    <dgm:pt modelId="{B11D8461-D0C1-43B2-97E8-D4FCB3AAD073}" type="parTrans" cxnId="{1A6616EB-6FCD-46FC-A3EA-0A51017C5663}">
      <dgm:prSet/>
      <dgm:spPr/>
      <dgm:t>
        <a:bodyPr/>
        <a:lstStyle/>
        <a:p>
          <a:endParaRPr lang="en-US"/>
        </a:p>
      </dgm:t>
    </dgm:pt>
    <dgm:pt modelId="{BEB9189F-F255-4227-A8A5-991F6CA326BD}" type="sibTrans" cxnId="{1A6616EB-6FCD-46FC-A3EA-0A51017C5663}">
      <dgm:prSet/>
      <dgm:spPr/>
      <dgm:t>
        <a:bodyPr/>
        <a:lstStyle/>
        <a:p>
          <a:endParaRPr lang="en-US"/>
        </a:p>
      </dgm:t>
    </dgm:pt>
    <dgm:pt modelId="{EF54541C-CB2D-41F1-AE62-2258E8B97609}" type="pres">
      <dgm:prSet presAssocID="{B5873DE3-1311-494C-AE5C-3132DDA68AB1}" presName="Name0" presStyleCnt="0">
        <dgm:presLayoutVars>
          <dgm:dir/>
          <dgm:animLvl val="lvl"/>
          <dgm:resizeHandles val="exact"/>
        </dgm:presLayoutVars>
      </dgm:prSet>
      <dgm:spPr/>
      <dgm:t>
        <a:bodyPr/>
        <a:lstStyle/>
        <a:p>
          <a:endParaRPr lang="en-US"/>
        </a:p>
      </dgm:t>
    </dgm:pt>
    <dgm:pt modelId="{A8DCD065-B940-4BF9-A4F4-662BA6F28EFC}" type="pres">
      <dgm:prSet presAssocID="{4F4EA6DD-63CD-479D-8A45-D79588B16B44}" presName="linNode" presStyleCnt="0"/>
      <dgm:spPr/>
    </dgm:pt>
    <dgm:pt modelId="{900FF342-4773-4999-9D53-74AFFD5F2F1B}" type="pres">
      <dgm:prSet presAssocID="{4F4EA6DD-63CD-479D-8A45-D79588B16B44}" presName="parentText" presStyleLbl="node1" presStyleIdx="0" presStyleCnt="4">
        <dgm:presLayoutVars>
          <dgm:chMax val="1"/>
          <dgm:bulletEnabled val="1"/>
        </dgm:presLayoutVars>
      </dgm:prSet>
      <dgm:spPr/>
      <dgm:t>
        <a:bodyPr/>
        <a:lstStyle/>
        <a:p>
          <a:endParaRPr lang="en-US"/>
        </a:p>
      </dgm:t>
    </dgm:pt>
    <dgm:pt modelId="{AD28B832-3382-4D66-9476-7F7DB3FBC513}" type="pres">
      <dgm:prSet presAssocID="{4F4EA6DD-63CD-479D-8A45-D79588B16B44}" presName="descendantText" presStyleLbl="alignAccFollowNode1" presStyleIdx="0" presStyleCnt="4">
        <dgm:presLayoutVars>
          <dgm:bulletEnabled val="1"/>
        </dgm:presLayoutVars>
      </dgm:prSet>
      <dgm:spPr/>
      <dgm:t>
        <a:bodyPr/>
        <a:lstStyle/>
        <a:p>
          <a:endParaRPr lang="en-US"/>
        </a:p>
      </dgm:t>
    </dgm:pt>
    <dgm:pt modelId="{A6AC0B5B-EECE-4AA9-9BFC-D68F5F797B09}" type="pres">
      <dgm:prSet presAssocID="{56DCC434-A21C-4CA7-A015-A66CA83787B2}" presName="sp" presStyleCnt="0"/>
      <dgm:spPr/>
    </dgm:pt>
    <dgm:pt modelId="{0A58C2DE-EFEC-4891-806B-417327EC1FC3}" type="pres">
      <dgm:prSet presAssocID="{7C212E58-2DDC-414A-BC40-84150BCA49F1}" presName="linNode" presStyleCnt="0"/>
      <dgm:spPr/>
    </dgm:pt>
    <dgm:pt modelId="{96DE3870-53EA-4222-B8F3-DA7B8AF9AE47}" type="pres">
      <dgm:prSet presAssocID="{7C212E58-2DDC-414A-BC40-84150BCA49F1}" presName="parentText" presStyleLbl="node1" presStyleIdx="1" presStyleCnt="4">
        <dgm:presLayoutVars>
          <dgm:chMax val="1"/>
          <dgm:bulletEnabled val="1"/>
        </dgm:presLayoutVars>
      </dgm:prSet>
      <dgm:spPr/>
      <dgm:t>
        <a:bodyPr/>
        <a:lstStyle/>
        <a:p>
          <a:endParaRPr lang="en-US"/>
        </a:p>
      </dgm:t>
    </dgm:pt>
    <dgm:pt modelId="{6F2D7F45-CDB5-46DC-B267-320209280357}" type="pres">
      <dgm:prSet presAssocID="{7C212E58-2DDC-414A-BC40-84150BCA49F1}" presName="descendantText" presStyleLbl="alignAccFollowNode1" presStyleIdx="1" presStyleCnt="4">
        <dgm:presLayoutVars>
          <dgm:bulletEnabled val="1"/>
        </dgm:presLayoutVars>
      </dgm:prSet>
      <dgm:spPr/>
      <dgm:t>
        <a:bodyPr/>
        <a:lstStyle/>
        <a:p>
          <a:endParaRPr lang="en-US"/>
        </a:p>
      </dgm:t>
    </dgm:pt>
    <dgm:pt modelId="{6B42E67A-15D1-40E1-9AE1-6C89159F4BBC}" type="pres">
      <dgm:prSet presAssocID="{46C068C5-BE5D-423B-BC6D-871C2CB09EB6}" presName="sp" presStyleCnt="0"/>
      <dgm:spPr/>
    </dgm:pt>
    <dgm:pt modelId="{C6734A98-2F50-490D-9964-C2CCB4E00769}" type="pres">
      <dgm:prSet presAssocID="{1D23357B-5C08-4ADC-AE79-8A128B9AC950}" presName="linNode" presStyleCnt="0"/>
      <dgm:spPr/>
    </dgm:pt>
    <dgm:pt modelId="{C1B73B99-D92C-447E-870C-075754EDABA9}" type="pres">
      <dgm:prSet presAssocID="{1D23357B-5C08-4ADC-AE79-8A128B9AC950}" presName="parentText" presStyleLbl="node1" presStyleIdx="2" presStyleCnt="4">
        <dgm:presLayoutVars>
          <dgm:chMax val="1"/>
          <dgm:bulletEnabled val="1"/>
        </dgm:presLayoutVars>
      </dgm:prSet>
      <dgm:spPr/>
      <dgm:t>
        <a:bodyPr/>
        <a:lstStyle/>
        <a:p>
          <a:endParaRPr lang="en-US"/>
        </a:p>
      </dgm:t>
    </dgm:pt>
    <dgm:pt modelId="{6F416832-50E8-47A1-8BAB-665BD48B8E77}" type="pres">
      <dgm:prSet presAssocID="{1D23357B-5C08-4ADC-AE79-8A128B9AC950}" presName="descendantText" presStyleLbl="alignAccFollowNode1" presStyleIdx="2" presStyleCnt="4">
        <dgm:presLayoutVars>
          <dgm:bulletEnabled val="1"/>
        </dgm:presLayoutVars>
      </dgm:prSet>
      <dgm:spPr/>
      <dgm:t>
        <a:bodyPr/>
        <a:lstStyle/>
        <a:p>
          <a:endParaRPr lang="en-US"/>
        </a:p>
      </dgm:t>
    </dgm:pt>
    <dgm:pt modelId="{8F5C1C5D-9183-4BEA-84CF-C2A3B74EF784}" type="pres">
      <dgm:prSet presAssocID="{14AFCE23-D08E-4656-B279-3D293566948C}" presName="sp" presStyleCnt="0"/>
      <dgm:spPr/>
    </dgm:pt>
    <dgm:pt modelId="{1A65BAB7-DC47-43CA-8D2D-029AE06B0FD6}" type="pres">
      <dgm:prSet presAssocID="{5BEF3EC6-E822-4549-B1D7-9F2575AA51F1}" presName="linNode" presStyleCnt="0"/>
      <dgm:spPr/>
    </dgm:pt>
    <dgm:pt modelId="{E6CF7844-CD4D-45ED-A45B-C3B6A7B45E34}" type="pres">
      <dgm:prSet presAssocID="{5BEF3EC6-E822-4549-B1D7-9F2575AA51F1}" presName="parentText" presStyleLbl="node1" presStyleIdx="3" presStyleCnt="4">
        <dgm:presLayoutVars>
          <dgm:chMax val="1"/>
          <dgm:bulletEnabled val="1"/>
        </dgm:presLayoutVars>
      </dgm:prSet>
      <dgm:spPr/>
      <dgm:t>
        <a:bodyPr/>
        <a:lstStyle/>
        <a:p>
          <a:endParaRPr lang="en-US"/>
        </a:p>
      </dgm:t>
    </dgm:pt>
    <dgm:pt modelId="{0801571D-C261-4C8D-A310-CAB581518CEB}" type="pres">
      <dgm:prSet presAssocID="{5BEF3EC6-E822-4549-B1D7-9F2575AA51F1}" presName="descendantText" presStyleLbl="alignAccFollowNode1" presStyleIdx="3" presStyleCnt="4">
        <dgm:presLayoutVars>
          <dgm:bulletEnabled val="1"/>
        </dgm:presLayoutVars>
      </dgm:prSet>
      <dgm:spPr/>
      <dgm:t>
        <a:bodyPr/>
        <a:lstStyle/>
        <a:p>
          <a:endParaRPr lang="en-US"/>
        </a:p>
      </dgm:t>
    </dgm:pt>
  </dgm:ptLst>
  <dgm:cxnLst>
    <dgm:cxn modelId="{1A6616EB-6FCD-46FC-A3EA-0A51017C5663}" srcId="{5BEF3EC6-E822-4549-B1D7-9F2575AA51F1}" destId="{3D4844D6-0203-4ED2-BE2C-02C9BC214DB8}" srcOrd="0" destOrd="0" parTransId="{B11D8461-D0C1-43B2-97E8-D4FCB3AAD073}" sibTransId="{BEB9189F-F255-4227-A8A5-991F6CA326BD}"/>
    <dgm:cxn modelId="{7DF85EF7-D830-43D1-A245-C95B282B3C3F}" srcId="{B5873DE3-1311-494C-AE5C-3132DDA68AB1}" destId="{4F4EA6DD-63CD-479D-8A45-D79588B16B44}" srcOrd="0" destOrd="0" parTransId="{E6CD669F-3870-4B88-9FEC-28634B2CEF28}" sibTransId="{56DCC434-A21C-4CA7-A015-A66CA83787B2}"/>
    <dgm:cxn modelId="{6F7524F3-BABF-493B-993B-AEFB4FD1F9D1}" srcId="{1D23357B-5C08-4ADC-AE79-8A128B9AC950}" destId="{F444137A-6720-4C70-9937-A9C21A1AA162}" srcOrd="0" destOrd="0" parTransId="{67026DA4-8676-4D96-BD58-76B302156D75}" sibTransId="{233AF6A1-3459-437D-BF2D-2E23D02F2F52}"/>
    <dgm:cxn modelId="{075F6B9E-F48C-4DD8-A3FB-D0AF2BECA4CA}" type="presOf" srcId="{4AA6E0F4-0453-42DA-9648-DAFFF1B0D966}" destId="{AD28B832-3382-4D66-9476-7F7DB3FBC513}" srcOrd="0" destOrd="0" presId="urn:microsoft.com/office/officeart/2005/8/layout/vList5"/>
    <dgm:cxn modelId="{95095051-8CE2-411D-BBA5-CF4560CF20C6}" type="presOf" srcId="{F444137A-6720-4C70-9937-A9C21A1AA162}" destId="{6F416832-50E8-47A1-8BAB-665BD48B8E77}" srcOrd="0" destOrd="0" presId="urn:microsoft.com/office/officeart/2005/8/layout/vList5"/>
    <dgm:cxn modelId="{ECC3A82C-C91E-44C6-9213-A11BFD5B11FF}" type="presOf" srcId="{B5873DE3-1311-494C-AE5C-3132DDA68AB1}" destId="{EF54541C-CB2D-41F1-AE62-2258E8B97609}" srcOrd="0" destOrd="0" presId="urn:microsoft.com/office/officeart/2005/8/layout/vList5"/>
    <dgm:cxn modelId="{222E1EDA-36F4-4999-B1F8-38FB8467A5C9}" type="presOf" srcId="{5BEF3EC6-E822-4549-B1D7-9F2575AA51F1}" destId="{E6CF7844-CD4D-45ED-A45B-C3B6A7B45E34}" srcOrd="0" destOrd="0" presId="urn:microsoft.com/office/officeart/2005/8/layout/vList5"/>
    <dgm:cxn modelId="{C6A20067-4240-4754-9F5F-24EC529ADDED}" srcId="{B5873DE3-1311-494C-AE5C-3132DDA68AB1}" destId="{7C212E58-2DDC-414A-BC40-84150BCA49F1}" srcOrd="1" destOrd="0" parTransId="{C7870A70-61A6-4DA3-8CDA-397029B31935}" sibTransId="{46C068C5-BE5D-423B-BC6D-871C2CB09EB6}"/>
    <dgm:cxn modelId="{59E44B14-4C7C-45E6-8F35-85CB0DB44169}" srcId="{7C212E58-2DDC-414A-BC40-84150BCA49F1}" destId="{8325C9D1-8913-43F6-AD23-CF71E3628CD5}" srcOrd="0" destOrd="0" parTransId="{6F7918BD-1C3B-4799-918F-74F4CF710059}" sibTransId="{D3844056-148D-47DE-99D3-C3947ED472CF}"/>
    <dgm:cxn modelId="{84D5B92B-497C-4CB1-B7A8-4CBFCF075EC4}" type="presOf" srcId="{1D23357B-5C08-4ADC-AE79-8A128B9AC950}" destId="{C1B73B99-D92C-447E-870C-075754EDABA9}" srcOrd="0" destOrd="0" presId="urn:microsoft.com/office/officeart/2005/8/layout/vList5"/>
    <dgm:cxn modelId="{C62EFE57-0DA5-44B2-8679-446B19B0D85C}" type="presOf" srcId="{3D4844D6-0203-4ED2-BE2C-02C9BC214DB8}" destId="{0801571D-C261-4C8D-A310-CAB581518CEB}" srcOrd="0" destOrd="0" presId="urn:microsoft.com/office/officeart/2005/8/layout/vList5"/>
    <dgm:cxn modelId="{6D648C07-FB9A-4E98-95A0-F64B8AF72025}" type="presOf" srcId="{4F4EA6DD-63CD-479D-8A45-D79588B16B44}" destId="{900FF342-4773-4999-9D53-74AFFD5F2F1B}" srcOrd="0" destOrd="0" presId="urn:microsoft.com/office/officeart/2005/8/layout/vList5"/>
    <dgm:cxn modelId="{E6FCBD50-D6EE-463E-B510-04B53127E829}" type="presOf" srcId="{7C212E58-2DDC-414A-BC40-84150BCA49F1}" destId="{96DE3870-53EA-4222-B8F3-DA7B8AF9AE47}" srcOrd="0" destOrd="0" presId="urn:microsoft.com/office/officeart/2005/8/layout/vList5"/>
    <dgm:cxn modelId="{E3D8F308-BA2A-4277-B714-0EB95E1B859A}" srcId="{B5873DE3-1311-494C-AE5C-3132DDA68AB1}" destId="{5BEF3EC6-E822-4549-B1D7-9F2575AA51F1}" srcOrd="3" destOrd="0" parTransId="{804132AA-2ACE-4F87-8A98-692F1B6364E4}" sibTransId="{978FA53A-2BC7-47E8-97EC-05D870C7DE0D}"/>
    <dgm:cxn modelId="{E019853A-AE61-46E3-A3DF-9C6075D20DA3}" srcId="{4F4EA6DD-63CD-479D-8A45-D79588B16B44}" destId="{4AA6E0F4-0453-42DA-9648-DAFFF1B0D966}" srcOrd="0" destOrd="0" parTransId="{D272F8B9-6CE3-42D2-ABED-41E81016206D}" sibTransId="{713B0C50-27A4-44AB-A6BA-B0C096858BD1}"/>
    <dgm:cxn modelId="{A6740E99-7E8C-43CF-AAAB-B7E96C9C567F}" srcId="{B5873DE3-1311-494C-AE5C-3132DDA68AB1}" destId="{1D23357B-5C08-4ADC-AE79-8A128B9AC950}" srcOrd="2" destOrd="0" parTransId="{72FC7B22-348E-4D82-9EDC-159630C48DCE}" sibTransId="{14AFCE23-D08E-4656-B279-3D293566948C}"/>
    <dgm:cxn modelId="{EF4CD862-D050-4CC9-99AB-575EB48BFE2D}" type="presOf" srcId="{8325C9D1-8913-43F6-AD23-CF71E3628CD5}" destId="{6F2D7F45-CDB5-46DC-B267-320209280357}" srcOrd="0" destOrd="0" presId="urn:microsoft.com/office/officeart/2005/8/layout/vList5"/>
    <dgm:cxn modelId="{9571E8DD-884C-47A7-93CB-26FC15057957}" type="presParOf" srcId="{EF54541C-CB2D-41F1-AE62-2258E8B97609}" destId="{A8DCD065-B940-4BF9-A4F4-662BA6F28EFC}" srcOrd="0" destOrd="0" presId="urn:microsoft.com/office/officeart/2005/8/layout/vList5"/>
    <dgm:cxn modelId="{0EA82AC0-CAD6-4185-8AD8-637D43091E35}" type="presParOf" srcId="{A8DCD065-B940-4BF9-A4F4-662BA6F28EFC}" destId="{900FF342-4773-4999-9D53-74AFFD5F2F1B}" srcOrd="0" destOrd="0" presId="urn:microsoft.com/office/officeart/2005/8/layout/vList5"/>
    <dgm:cxn modelId="{97AE9F00-210F-49B7-8551-8A2D568D3A46}" type="presParOf" srcId="{A8DCD065-B940-4BF9-A4F4-662BA6F28EFC}" destId="{AD28B832-3382-4D66-9476-7F7DB3FBC513}" srcOrd="1" destOrd="0" presId="urn:microsoft.com/office/officeart/2005/8/layout/vList5"/>
    <dgm:cxn modelId="{FE633B8C-F4A4-474B-A338-1185A8B787EE}" type="presParOf" srcId="{EF54541C-CB2D-41F1-AE62-2258E8B97609}" destId="{A6AC0B5B-EECE-4AA9-9BFC-D68F5F797B09}" srcOrd="1" destOrd="0" presId="urn:microsoft.com/office/officeart/2005/8/layout/vList5"/>
    <dgm:cxn modelId="{D8AB6096-15BB-45DA-BF59-CD7833E6C246}" type="presParOf" srcId="{EF54541C-CB2D-41F1-AE62-2258E8B97609}" destId="{0A58C2DE-EFEC-4891-806B-417327EC1FC3}" srcOrd="2" destOrd="0" presId="urn:microsoft.com/office/officeart/2005/8/layout/vList5"/>
    <dgm:cxn modelId="{B8252E2C-4EA4-45A9-BDAD-F14B5E6230B8}" type="presParOf" srcId="{0A58C2DE-EFEC-4891-806B-417327EC1FC3}" destId="{96DE3870-53EA-4222-B8F3-DA7B8AF9AE47}" srcOrd="0" destOrd="0" presId="urn:microsoft.com/office/officeart/2005/8/layout/vList5"/>
    <dgm:cxn modelId="{ACA3AAD2-0254-4986-984E-C0CC6E799BBD}" type="presParOf" srcId="{0A58C2DE-EFEC-4891-806B-417327EC1FC3}" destId="{6F2D7F45-CDB5-46DC-B267-320209280357}" srcOrd="1" destOrd="0" presId="urn:microsoft.com/office/officeart/2005/8/layout/vList5"/>
    <dgm:cxn modelId="{08E497E1-BE27-4607-8F4C-C7FE1590B5A3}" type="presParOf" srcId="{EF54541C-CB2D-41F1-AE62-2258E8B97609}" destId="{6B42E67A-15D1-40E1-9AE1-6C89159F4BBC}" srcOrd="3" destOrd="0" presId="urn:microsoft.com/office/officeart/2005/8/layout/vList5"/>
    <dgm:cxn modelId="{9DDB0CB2-D71A-4B3E-BDE0-1E63CF8B2EDD}" type="presParOf" srcId="{EF54541C-CB2D-41F1-AE62-2258E8B97609}" destId="{C6734A98-2F50-490D-9964-C2CCB4E00769}" srcOrd="4" destOrd="0" presId="urn:microsoft.com/office/officeart/2005/8/layout/vList5"/>
    <dgm:cxn modelId="{193BD18B-CF9F-495B-8EBC-24D0DAE519C7}" type="presParOf" srcId="{C6734A98-2F50-490D-9964-C2CCB4E00769}" destId="{C1B73B99-D92C-447E-870C-075754EDABA9}" srcOrd="0" destOrd="0" presId="urn:microsoft.com/office/officeart/2005/8/layout/vList5"/>
    <dgm:cxn modelId="{18CCA778-802E-4441-B38D-ADCC31E98B59}" type="presParOf" srcId="{C6734A98-2F50-490D-9964-C2CCB4E00769}" destId="{6F416832-50E8-47A1-8BAB-665BD48B8E77}" srcOrd="1" destOrd="0" presId="urn:microsoft.com/office/officeart/2005/8/layout/vList5"/>
    <dgm:cxn modelId="{1943900A-87C9-4AD4-9A99-0DC5A7A04C15}" type="presParOf" srcId="{EF54541C-CB2D-41F1-AE62-2258E8B97609}" destId="{8F5C1C5D-9183-4BEA-84CF-C2A3B74EF784}" srcOrd="5" destOrd="0" presId="urn:microsoft.com/office/officeart/2005/8/layout/vList5"/>
    <dgm:cxn modelId="{328459D4-91F2-40D8-A3A5-A73A72A1A92B}" type="presParOf" srcId="{EF54541C-CB2D-41F1-AE62-2258E8B97609}" destId="{1A65BAB7-DC47-43CA-8D2D-029AE06B0FD6}" srcOrd="6" destOrd="0" presId="urn:microsoft.com/office/officeart/2005/8/layout/vList5"/>
    <dgm:cxn modelId="{5C597803-D2A0-4947-8FBF-01DD4351C5D7}" type="presParOf" srcId="{1A65BAB7-DC47-43CA-8D2D-029AE06B0FD6}" destId="{E6CF7844-CD4D-45ED-A45B-C3B6A7B45E34}" srcOrd="0" destOrd="0" presId="urn:microsoft.com/office/officeart/2005/8/layout/vList5"/>
    <dgm:cxn modelId="{AA79616D-5853-4C86-B326-D5647C06E95C}" type="presParOf" srcId="{1A65BAB7-DC47-43CA-8D2D-029AE06B0FD6}" destId="{0801571D-C261-4C8D-A310-CAB581518CE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025CDF-6DC3-48E3-BB56-241C1372E3A7}" type="doc">
      <dgm:prSet loTypeId="urn:microsoft.com/office/officeart/2005/8/layout/hierarchy4" loCatId="list" qsTypeId="urn:microsoft.com/office/officeart/2005/8/quickstyle/simple1" qsCatId="simple" csTypeId="urn:microsoft.com/office/officeart/2005/8/colors/colorful1" csCatId="colorful" phldr="1"/>
      <dgm:spPr/>
      <dgm:t>
        <a:bodyPr/>
        <a:lstStyle/>
        <a:p>
          <a:endParaRPr lang="en-US"/>
        </a:p>
      </dgm:t>
    </dgm:pt>
    <dgm:pt modelId="{CDFDF27D-B4BE-4D34-8DD8-5A5C6834D7B1}">
      <dgm:prSet phldrT="[Text]"/>
      <dgm:spPr/>
      <dgm:t>
        <a:bodyPr/>
        <a:lstStyle/>
        <a:p>
          <a:r>
            <a:rPr lang="en-US" dirty="0" smtClean="0">
              <a:effectLst/>
            </a:rPr>
            <a:t>Implement and study a trauma-informed approach throughout health, behavioral health, and related systems.</a:t>
          </a:r>
          <a:endParaRPr lang="en-US" dirty="0"/>
        </a:p>
      </dgm:t>
    </dgm:pt>
    <dgm:pt modelId="{0F111596-E584-4B9A-BD3E-668B66FDA806}" type="parTrans" cxnId="{9F741FF8-F3BE-4F51-822D-7D2DF3A57915}">
      <dgm:prSet/>
      <dgm:spPr/>
      <dgm:t>
        <a:bodyPr/>
        <a:lstStyle/>
        <a:p>
          <a:endParaRPr lang="en-US"/>
        </a:p>
      </dgm:t>
    </dgm:pt>
    <dgm:pt modelId="{892FE622-4544-4860-9EB0-A9EB330527DD}" type="sibTrans" cxnId="{9F741FF8-F3BE-4F51-822D-7D2DF3A57915}">
      <dgm:prSet/>
      <dgm:spPr/>
      <dgm:t>
        <a:bodyPr/>
        <a:lstStyle/>
        <a:p>
          <a:endParaRPr lang="en-US"/>
        </a:p>
      </dgm:t>
    </dgm:pt>
    <dgm:pt modelId="{1F1C7A57-D39C-4C70-82B7-CE66B5552219}">
      <dgm:prSet phldrT="[Text]"/>
      <dgm:spPr>
        <a:solidFill>
          <a:schemeClr val="accent2"/>
        </a:solidFill>
      </dgm:spPr>
      <dgm:t>
        <a:bodyPr/>
        <a:lstStyle/>
        <a:p>
          <a:r>
            <a:rPr lang="en-US" dirty="0" smtClean="0"/>
            <a:t>Create capacity and systems change in the behavioral health and justice systems to prevent the entry or deeper involvement of individuals with mental, substance use and co-occurring disorders into the justice system and support re-entry into the community to further public safety and personal recovery.  </a:t>
          </a:r>
          <a:endParaRPr lang="en-US" dirty="0"/>
        </a:p>
      </dgm:t>
    </dgm:pt>
    <dgm:pt modelId="{309D72A8-1581-4F8E-83B3-DA283A5B697C}" type="parTrans" cxnId="{2563B569-CA08-41EC-B2B8-DD1F87FADCA1}">
      <dgm:prSet/>
      <dgm:spPr/>
      <dgm:t>
        <a:bodyPr/>
        <a:lstStyle/>
        <a:p>
          <a:endParaRPr lang="en-US"/>
        </a:p>
      </dgm:t>
    </dgm:pt>
    <dgm:pt modelId="{8EB87E1D-B786-4CC2-89CE-C8D86CAC7295}" type="sibTrans" cxnId="{2563B569-CA08-41EC-B2B8-DD1F87FADCA1}">
      <dgm:prSet/>
      <dgm:spPr/>
      <dgm:t>
        <a:bodyPr/>
        <a:lstStyle/>
        <a:p>
          <a:endParaRPr lang="en-US"/>
        </a:p>
      </dgm:t>
    </dgm:pt>
    <dgm:pt modelId="{1DF78676-D447-47E1-9A12-5113A4661B0F}">
      <dgm:prSet phldrT="[Text]"/>
      <dgm:spPr>
        <a:solidFill>
          <a:schemeClr val="accent3"/>
        </a:solidFill>
      </dgm:spPr>
      <dgm:t>
        <a:bodyPr/>
        <a:lstStyle/>
        <a:p>
          <a:r>
            <a:rPr lang="en-US" dirty="0" smtClean="0"/>
            <a:t>Reduce the impact of disasters on the behavioral health of individuals, families, and communities</a:t>
          </a:r>
          <a:endParaRPr lang="en-US" dirty="0"/>
        </a:p>
      </dgm:t>
    </dgm:pt>
    <dgm:pt modelId="{E44293ED-FAAA-445D-AC9E-904C55F4DC48}" type="parTrans" cxnId="{2F77A4F7-7963-4A21-B437-D4C6CDB0E6C0}">
      <dgm:prSet/>
      <dgm:spPr/>
      <dgm:t>
        <a:bodyPr/>
        <a:lstStyle/>
        <a:p>
          <a:endParaRPr lang="en-US"/>
        </a:p>
      </dgm:t>
    </dgm:pt>
    <dgm:pt modelId="{0377A47C-1A8B-4919-BED2-C7AB22526FC2}" type="sibTrans" cxnId="{2F77A4F7-7963-4A21-B437-D4C6CDB0E6C0}">
      <dgm:prSet/>
      <dgm:spPr/>
      <dgm:t>
        <a:bodyPr/>
        <a:lstStyle/>
        <a:p>
          <a:endParaRPr lang="en-US"/>
        </a:p>
      </dgm:t>
    </dgm:pt>
    <dgm:pt modelId="{210C9421-5A84-4C7F-99E5-E5996ABD3D45}" type="pres">
      <dgm:prSet presAssocID="{D2025CDF-6DC3-48E3-BB56-241C1372E3A7}" presName="Name0" presStyleCnt="0">
        <dgm:presLayoutVars>
          <dgm:chPref val="1"/>
          <dgm:dir/>
          <dgm:animOne val="branch"/>
          <dgm:animLvl val="lvl"/>
          <dgm:resizeHandles/>
        </dgm:presLayoutVars>
      </dgm:prSet>
      <dgm:spPr/>
      <dgm:t>
        <a:bodyPr/>
        <a:lstStyle/>
        <a:p>
          <a:endParaRPr lang="en-US"/>
        </a:p>
      </dgm:t>
    </dgm:pt>
    <dgm:pt modelId="{D171CD29-0303-47D9-939D-9B0AA3218AC8}" type="pres">
      <dgm:prSet presAssocID="{CDFDF27D-B4BE-4D34-8DD8-5A5C6834D7B1}" presName="vertOne" presStyleCnt="0"/>
      <dgm:spPr/>
    </dgm:pt>
    <dgm:pt modelId="{970BD9EA-59F8-4784-9BFD-5A3E2CCC6562}" type="pres">
      <dgm:prSet presAssocID="{CDFDF27D-B4BE-4D34-8DD8-5A5C6834D7B1}" presName="txOne" presStyleLbl="node0" presStyleIdx="0" presStyleCnt="3">
        <dgm:presLayoutVars>
          <dgm:chPref val="3"/>
        </dgm:presLayoutVars>
      </dgm:prSet>
      <dgm:spPr/>
      <dgm:t>
        <a:bodyPr/>
        <a:lstStyle/>
        <a:p>
          <a:endParaRPr lang="en-US"/>
        </a:p>
      </dgm:t>
    </dgm:pt>
    <dgm:pt modelId="{BBD12ABB-89CB-4DE0-9519-9E788F3D64FA}" type="pres">
      <dgm:prSet presAssocID="{CDFDF27D-B4BE-4D34-8DD8-5A5C6834D7B1}" presName="horzOne" presStyleCnt="0"/>
      <dgm:spPr/>
    </dgm:pt>
    <dgm:pt modelId="{09885FD5-ECF0-494D-9683-9C446C036B9A}" type="pres">
      <dgm:prSet presAssocID="{892FE622-4544-4860-9EB0-A9EB330527DD}" presName="sibSpaceOne" presStyleCnt="0"/>
      <dgm:spPr/>
    </dgm:pt>
    <dgm:pt modelId="{EE9372D6-0A31-4A1C-AD83-CA9429FE8648}" type="pres">
      <dgm:prSet presAssocID="{1F1C7A57-D39C-4C70-82B7-CE66B5552219}" presName="vertOne" presStyleCnt="0"/>
      <dgm:spPr/>
    </dgm:pt>
    <dgm:pt modelId="{C8023FE5-EEEC-4F4B-807E-4EFD5DDE6711}" type="pres">
      <dgm:prSet presAssocID="{1F1C7A57-D39C-4C70-82B7-CE66B5552219}" presName="txOne" presStyleLbl="node0" presStyleIdx="1" presStyleCnt="3">
        <dgm:presLayoutVars>
          <dgm:chPref val="3"/>
        </dgm:presLayoutVars>
      </dgm:prSet>
      <dgm:spPr/>
      <dgm:t>
        <a:bodyPr/>
        <a:lstStyle/>
        <a:p>
          <a:endParaRPr lang="en-US"/>
        </a:p>
      </dgm:t>
    </dgm:pt>
    <dgm:pt modelId="{13E24C45-8022-49A8-84F8-7C91B578D145}" type="pres">
      <dgm:prSet presAssocID="{1F1C7A57-D39C-4C70-82B7-CE66B5552219}" presName="horzOne" presStyleCnt="0"/>
      <dgm:spPr/>
    </dgm:pt>
    <dgm:pt modelId="{0776827B-C972-4DD1-BDAC-E121C985DB08}" type="pres">
      <dgm:prSet presAssocID="{8EB87E1D-B786-4CC2-89CE-C8D86CAC7295}" presName="sibSpaceOne" presStyleCnt="0"/>
      <dgm:spPr/>
    </dgm:pt>
    <dgm:pt modelId="{FE15B44B-0FC1-48A0-BAFD-304B729819BF}" type="pres">
      <dgm:prSet presAssocID="{1DF78676-D447-47E1-9A12-5113A4661B0F}" presName="vertOne" presStyleCnt="0"/>
      <dgm:spPr/>
    </dgm:pt>
    <dgm:pt modelId="{BC089861-9415-4A0D-A0F7-A04C875630DA}" type="pres">
      <dgm:prSet presAssocID="{1DF78676-D447-47E1-9A12-5113A4661B0F}" presName="txOne" presStyleLbl="node0" presStyleIdx="2" presStyleCnt="3">
        <dgm:presLayoutVars>
          <dgm:chPref val="3"/>
        </dgm:presLayoutVars>
      </dgm:prSet>
      <dgm:spPr/>
      <dgm:t>
        <a:bodyPr/>
        <a:lstStyle/>
        <a:p>
          <a:endParaRPr lang="en-US"/>
        </a:p>
      </dgm:t>
    </dgm:pt>
    <dgm:pt modelId="{82444F60-1245-4BC8-88BA-67DF9F90B19C}" type="pres">
      <dgm:prSet presAssocID="{1DF78676-D447-47E1-9A12-5113A4661B0F}" presName="horzOne" presStyleCnt="0"/>
      <dgm:spPr/>
    </dgm:pt>
  </dgm:ptLst>
  <dgm:cxnLst>
    <dgm:cxn modelId="{81B49A18-4D83-4764-8026-83937DDD8CB0}" type="presOf" srcId="{CDFDF27D-B4BE-4D34-8DD8-5A5C6834D7B1}" destId="{970BD9EA-59F8-4784-9BFD-5A3E2CCC6562}" srcOrd="0" destOrd="0" presId="urn:microsoft.com/office/officeart/2005/8/layout/hierarchy4"/>
    <dgm:cxn modelId="{2563B569-CA08-41EC-B2B8-DD1F87FADCA1}" srcId="{D2025CDF-6DC3-48E3-BB56-241C1372E3A7}" destId="{1F1C7A57-D39C-4C70-82B7-CE66B5552219}" srcOrd="1" destOrd="0" parTransId="{309D72A8-1581-4F8E-83B3-DA283A5B697C}" sibTransId="{8EB87E1D-B786-4CC2-89CE-C8D86CAC7295}"/>
    <dgm:cxn modelId="{2F77A4F7-7963-4A21-B437-D4C6CDB0E6C0}" srcId="{D2025CDF-6DC3-48E3-BB56-241C1372E3A7}" destId="{1DF78676-D447-47E1-9A12-5113A4661B0F}" srcOrd="2" destOrd="0" parTransId="{E44293ED-FAAA-445D-AC9E-904C55F4DC48}" sibTransId="{0377A47C-1A8B-4919-BED2-C7AB22526FC2}"/>
    <dgm:cxn modelId="{ADAD6489-5B10-43F4-8AA4-2B9BED952FA6}" type="presOf" srcId="{D2025CDF-6DC3-48E3-BB56-241C1372E3A7}" destId="{210C9421-5A84-4C7F-99E5-E5996ABD3D45}" srcOrd="0" destOrd="0" presId="urn:microsoft.com/office/officeart/2005/8/layout/hierarchy4"/>
    <dgm:cxn modelId="{9F741FF8-F3BE-4F51-822D-7D2DF3A57915}" srcId="{D2025CDF-6DC3-48E3-BB56-241C1372E3A7}" destId="{CDFDF27D-B4BE-4D34-8DD8-5A5C6834D7B1}" srcOrd="0" destOrd="0" parTransId="{0F111596-E584-4B9A-BD3E-668B66FDA806}" sibTransId="{892FE622-4544-4860-9EB0-A9EB330527DD}"/>
    <dgm:cxn modelId="{E98DFF78-84E4-4598-83D9-715064F4CF95}" type="presOf" srcId="{1F1C7A57-D39C-4C70-82B7-CE66B5552219}" destId="{C8023FE5-EEEC-4F4B-807E-4EFD5DDE6711}" srcOrd="0" destOrd="0" presId="urn:microsoft.com/office/officeart/2005/8/layout/hierarchy4"/>
    <dgm:cxn modelId="{90314C98-4869-452C-9E28-BEAEBBEA3C2E}" type="presOf" srcId="{1DF78676-D447-47E1-9A12-5113A4661B0F}" destId="{BC089861-9415-4A0D-A0F7-A04C875630DA}" srcOrd="0" destOrd="0" presId="urn:microsoft.com/office/officeart/2005/8/layout/hierarchy4"/>
    <dgm:cxn modelId="{9E2A1599-173E-4C14-823F-FB202765FA6E}" type="presParOf" srcId="{210C9421-5A84-4C7F-99E5-E5996ABD3D45}" destId="{D171CD29-0303-47D9-939D-9B0AA3218AC8}" srcOrd="0" destOrd="0" presId="urn:microsoft.com/office/officeart/2005/8/layout/hierarchy4"/>
    <dgm:cxn modelId="{FDAE8DDC-B903-4316-B25C-DE2083A13A04}" type="presParOf" srcId="{D171CD29-0303-47D9-939D-9B0AA3218AC8}" destId="{970BD9EA-59F8-4784-9BFD-5A3E2CCC6562}" srcOrd="0" destOrd="0" presId="urn:microsoft.com/office/officeart/2005/8/layout/hierarchy4"/>
    <dgm:cxn modelId="{3F71E17C-A7AD-49B6-B312-7CAF90FD836B}" type="presParOf" srcId="{D171CD29-0303-47D9-939D-9B0AA3218AC8}" destId="{BBD12ABB-89CB-4DE0-9519-9E788F3D64FA}" srcOrd="1" destOrd="0" presId="urn:microsoft.com/office/officeart/2005/8/layout/hierarchy4"/>
    <dgm:cxn modelId="{30478C52-4AED-4EBF-9FC3-FB0FF15C6023}" type="presParOf" srcId="{210C9421-5A84-4C7F-99E5-E5996ABD3D45}" destId="{09885FD5-ECF0-494D-9683-9C446C036B9A}" srcOrd="1" destOrd="0" presId="urn:microsoft.com/office/officeart/2005/8/layout/hierarchy4"/>
    <dgm:cxn modelId="{163ADE32-2AE3-4885-B933-D0C071D77365}" type="presParOf" srcId="{210C9421-5A84-4C7F-99E5-E5996ABD3D45}" destId="{EE9372D6-0A31-4A1C-AD83-CA9429FE8648}" srcOrd="2" destOrd="0" presId="urn:microsoft.com/office/officeart/2005/8/layout/hierarchy4"/>
    <dgm:cxn modelId="{23C636F9-04C1-4989-8AFA-A5916D970803}" type="presParOf" srcId="{EE9372D6-0A31-4A1C-AD83-CA9429FE8648}" destId="{C8023FE5-EEEC-4F4B-807E-4EFD5DDE6711}" srcOrd="0" destOrd="0" presId="urn:microsoft.com/office/officeart/2005/8/layout/hierarchy4"/>
    <dgm:cxn modelId="{857CB235-FEC9-43DD-A440-967C17DBBEBD}" type="presParOf" srcId="{EE9372D6-0A31-4A1C-AD83-CA9429FE8648}" destId="{13E24C45-8022-49A8-84F8-7C91B578D145}" srcOrd="1" destOrd="0" presId="urn:microsoft.com/office/officeart/2005/8/layout/hierarchy4"/>
    <dgm:cxn modelId="{DEFE0164-FEAA-439A-BEBF-703FAAEE38F0}" type="presParOf" srcId="{210C9421-5A84-4C7F-99E5-E5996ABD3D45}" destId="{0776827B-C972-4DD1-BDAC-E121C985DB08}" srcOrd="3" destOrd="0" presId="urn:microsoft.com/office/officeart/2005/8/layout/hierarchy4"/>
    <dgm:cxn modelId="{A8DB452B-C85E-4F9A-9CA1-3703E3EF4EE0}" type="presParOf" srcId="{210C9421-5A84-4C7F-99E5-E5996ABD3D45}" destId="{FE15B44B-0FC1-48A0-BAFD-304B729819BF}" srcOrd="4" destOrd="0" presId="urn:microsoft.com/office/officeart/2005/8/layout/hierarchy4"/>
    <dgm:cxn modelId="{D0FA6422-501A-4005-B4F7-5EBEDCD67459}" type="presParOf" srcId="{FE15B44B-0FC1-48A0-BAFD-304B729819BF}" destId="{BC089861-9415-4A0D-A0F7-A04C875630DA}" srcOrd="0" destOrd="0" presId="urn:microsoft.com/office/officeart/2005/8/layout/hierarchy4"/>
    <dgm:cxn modelId="{010E91F1-F631-4BF2-BF9F-3F53D86B8ADF}" type="presParOf" srcId="{FE15B44B-0FC1-48A0-BAFD-304B729819BF}" destId="{82444F60-1245-4BC8-88BA-67DF9F90B19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03CBE0-E2B4-443D-9509-5B8E2BDB447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DA9FB84A-6C3D-486A-BA2F-FFA06424F464}">
      <dgm:prSet phldrT="[Text]"/>
      <dgm:spPr/>
      <dgm:t>
        <a:bodyPr/>
        <a:lstStyle/>
        <a:p>
          <a:r>
            <a:rPr lang="en-US" dirty="0" smtClean="0"/>
            <a:t>SAMHSA’S Comprehensive Public Health Approach to Trauma</a:t>
          </a:r>
          <a:endParaRPr lang="en-US" dirty="0"/>
        </a:p>
      </dgm:t>
    </dgm:pt>
    <dgm:pt modelId="{7D9A3DF9-44C3-4476-B040-435A257E59D8}" type="parTrans" cxnId="{4AE719AC-2100-4420-B8A8-BE2D0F87BB7B}">
      <dgm:prSet/>
      <dgm:spPr/>
      <dgm:t>
        <a:bodyPr/>
        <a:lstStyle/>
        <a:p>
          <a:endParaRPr lang="en-US"/>
        </a:p>
      </dgm:t>
    </dgm:pt>
    <dgm:pt modelId="{2F2613EA-F4F2-4032-9318-58D9983EBD1E}" type="sibTrans" cxnId="{4AE719AC-2100-4420-B8A8-BE2D0F87BB7B}">
      <dgm:prSet/>
      <dgm:spPr/>
      <dgm:t>
        <a:bodyPr/>
        <a:lstStyle/>
        <a:p>
          <a:endParaRPr lang="en-US"/>
        </a:p>
      </dgm:t>
    </dgm:pt>
    <dgm:pt modelId="{4CA17BAA-3911-471F-BB80-16CAB5AE02ED}">
      <dgm:prSet phldrT="[Text]" custT="1"/>
      <dgm:spPr/>
      <dgm:t>
        <a:bodyPr/>
        <a:lstStyle/>
        <a:p>
          <a:r>
            <a:rPr lang="en-US" sz="1600" dirty="0" smtClean="0"/>
            <a:t>Integrate an understanding of trauma and strategies for implementing a trauma-informed approach across SAMHSA, interested federal agencies, and other public service sectors.</a:t>
          </a:r>
          <a:endParaRPr lang="en-US" sz="1600" dirty="0"/>
        </a:p>
      </dgm:t>
    </dgm:pt>
    <dgm:pt modelId="{F9A78242-7DE9-4A01-B58B-8C85FE954A09}" type="parTrans" cxnId="{0D9DBE52-913A-49BE-8012-4C759191BC5C}">
      <dgm:prSet/>
      <dgm:spPr/>
      <dgm:t>
        <a:bodyPr/>
        <a:lstStyle/>
        <a:p>
          <a:endParaRPr lang="en-US"/>
        </a:p>
      </dgm:t>
    </dgm:pt>
    <dgm:pt modelId="{879CB493-AA61-409D-809B-7B30541B340C}" type="sibTrans" cxnId="{0D9DBE52-913A-49BE-8012-4C759191BC5C}">
      <dgm:prSet/>
      <dgm:spPr/>
      <dgm:t>
        <a:bodyPr/>
        <a:lstStyle/>
        <a:p>
          <a:endParaRPr lang="en-US"/>
        </a:p>
      </dgm:t>
    </dgm:pt>
    <dgm:pt modelId="{B1971717-366A-4AD4-A118-24D11A4576E5}">
      <dgm:prSet phldrT="[Text]"/>
      <dgm:spPr/>
      <dgm:t>
        <a:bodyPr/>
        <a:lstStyle/>
        <a:p>
          <a:r>
            <a:rPr lang="en-US" dirty="0" smtClean="0"/>
            <a:t>SAMHSA’s Approach to Community and Historical Trauma</a:t>
          </a:r>
          <a:endParaRPr lang="en-US" dirty="0"/>
        </a:p>
      </dgm:t>
    </dgm:pt>
    <dgm:pt modelId="{540E99D6-F436-49C9-8275-AD3FED45828A}" type="parTrans" cxnId="{96E72DF0-520E-4149-8D68-6BEC74EE8635}">
      <dgm:prSet/>
      <dgm:spPr/>
      <dgm:t>
        <a:bodyPr/>
        <a:lstStyle/>
        <a:p>
          <a:endParaRPr lang="en-US"/>
        </a:p>
      </dgm:t>
    </dgm:pt>
    <dgm:pt modelId="{ECE2CFAB-D1DB-4BA2-BED3-DA3DDF460D0C}" type="sibTrans" cxnId="{96E72DF0-520E-4149-8D68-6BEC74EE8635}">
      <dgm:prSet/>
      <dgm:spPr/>
      <dgm:t>
        <a:bodyPr/>
        <a:lstStyle/>
        <a:p>
          <a:endParaRPr lang="en-US"/>
        </a:p>
      </dgm:t>
    </dgm:pt>
    <dgm:pt modelId="{438A77DE-E172-4151-97F0-C417A72D35DD}">
      <dgm:prSet phldrT="[Text]" custT="1"/>
      <dgm:spPr/>
      <dgm:t>
        <a:bodyPr/>
        <a:lstStyle/>
        <a:p>
          <a:r>
            <a:rPr lang="en-US" sz="1600" dirty="0" smtClean="0"/>
            <a:t>Coordinate and align SAMHSA’s trauma technical assistance and training activities</a:t>
          </a:r>
          <a:endParaRPr lang="en-US" sz="1600" dirty="0"/>
        </a:p>
      </dgm:t>
    </dgm:pt>
    <dgm:pt modelId="{29B139A6-CC5E-4AE0-8A71-D63A171FC6C5}" type="parTrans" cxnId="{FA845FBF-C685-497C-8E6E-AAC23261A4FF}">
      <dgm:prSet/>
      <dgm:spPr/>
      <dgm:t>
        <a:bodyPr/>
        <a:lstStyle/>
        <a:p>
          <a:endParaRPr lang="en-US"/>
        </a:p>
      </dgm:t>
    </dgm:pt>
    <dgm:pt modelId="{1434A904-0748-4786-B3AD-1990CB67904E}" type="sibTrans" cxnId="{FA845FBF-C685-497C-8E6E-AAC23261A4FF}">
      <dgm:prSet/>
      <dgm:spPr/>
      <dgm:t>
        <a:bodyPr/>
        <a:lstStyle/>
        <a:p>
          <a:endParaRPr lang="en-US"/>
        </a:p>
      </dgm:t>
    </dgm:pt>
    <dgm:pt modelId="{92ECCCAC-25FA-40E3-B9BA-41E4785A9B74}">
      <dgm:prSet phldrT="[Text]"/>
      <dgm:spPr/>
      <dgm:t>
        <a:bodyPr/>
        <a:lstStyle/>
        <a:p>
          <a:r>
            <a:rPr lang="en-US" dirty="0" smtClean="0"/>
            <a:t>SAMHSA’s Trauma Technical Assistance Coordination Strategy </a:t>
          </a:r>
          <a:endParaRPr lang="en-US" dirty="0"/>
        </a:p>
      </dgm:t>
    </dgm:pt>
    <dgm:pt modelId="{FD7369FE-8052-43F5-B1FB-55914D467567}" type="parTrans" cxnId="{D1A1C1EE-01E2-4F90-A2C3-B0697463A836}">
      <dgm:prSet/>
      <dgm:spPr/>
      <dgm:t>
        <a:bodyPr/>
        <a:lstStyle/>
        <a:p>
          <a:endParaRPr lang="en-US"/>
        </a:p>
      </dgm:t>
    </dgm:pt>
    <dgm:pt modelId="{001B1459-68E0-495E-806B-0166254A383A}" type="sibTrans" cxnId="{D1A1C1EE-01E2-4F90-A2C3-B0697463A836}">
      <dgm:prSet/>
      <dgm:spPr/>
      <dgm:t>
        <a:bodyPr/>
        <a:lstStyle/>
        <a:p>
          <a:endParaRPr lang="en-US"/>
        </a:p>
      </dgm:t>
    </dgm:pt>
    <dgm:pt modelId="{4F2C11C1-C63B-4E4D-B88D-36C1D868F8FB}">
      <dgm:prSet phldrT="[Text]" custT="1"/>
      <dgm:spPr/>
      <dgm:t>
        <a:bodyPr/>
        <a:lstStyle/>
        <a:p>
          <a:r>
            <a:rPr lang="en-US" sz="1600" dirty="0" smtClean="0"/>
            <a:t>Develop and implement measures for population surveillance, client level data, facilities surveys and quality measures</a:t>
          </a:r>
          <a:endParaRPr lang="en-US" sz="1600" dirty="0"/>
        </a:p>
      </dgm:t>
    </dgm:pt>
    <dgm:pt modelId="{E7320E8A-35C9-46FB-BB03-B47FA258711D}" type="parTrans" cxnId="{10FF9A6F-6935-49B5-B2E5-F0D331E72ED5}">
      <dgm:prSet/>
      <dgm:spPr/>
      <dgm:t>
        <a:bodyPr/>
        <a:lstStyle/>
        <a:p>
          <a:endParaRPr lang="en-US"/>
        </a:p>
      </dgm:t>
    </dgm:pt>
    <dgm:pt modelId="{29D8985C-D003-42AB-86D5-8F3E9F632F83}" type="sibTrans" cxnId="{10FF9A6F-6935-49B5-B2E5-F0D331E72ED5}">
      <dgm:prSet/>
      <dgm:spPr/>
      <dgm:t>
        <a:bodyPr/>
        <a:lstStyle/>
        <a:p>
          <a:endParaRPr lang="en-US"/>
        </a:p>
      </dgm:t>
    </dgm:pt>
    <dgm:pt modelId="{4C46975D-F2CC-4261-80BE-0637E4C3E11B}">
      <dgm:prSet phldrT="[Text]"/>
      <dgm:spPr/>
      <dgm:t>
        <a:bodyPr/>
        <a:lstStyle/>
        <a:p>
          <a:r>
            <a:rPr lang="en-US" dirty="0" smtClean="0"/>
            <a:t>SAMHSA’s Trauma Measurement Strategy </a:t>
          </a:r>
          <a:endParaRPr lang="en-US" dirty="0"/>
        </a:p>
      </dgm:t>
    </dgm:pt>
    <dgm:pt modelId="{8537EA67-E9CC-4C90-8FFE-336D2A41CA79}" type="parTrans" cxnId="{59A56801-58CE-4FD0-BD39-67136C916CEE}">
      <dgm:prSet/>
      <dgm:spPr/>
      <dgm:t>
        <a:bodyPr/>
        <a:lstStyle/>
        <a:p>
          <a:endParaRPr lang="en-US"/>
        </a:p>
      </dgm:t>
    </dgm:pt>
    <dgm:pt modelId="{F90A7E17-5636-4F81-8ABB-CB9A1CAD9B21}" type="sibTrans" cxnId="{59A56801-58CE-4FD0-BD39-67136C916CEE}">
      <dgm:prSet/>
      <dgm:spPr/>
      <dgm:t>
        <a:bodyPr/>
        <a:lstStyle/>
        <a:p>
          <a:endParaRPr lang="en-US"/>
        </a:p>
      </dgm:t>
    </dgm:pt>
    <dgm:pt modelId="{84767C64-1E24-48A6-8726-473C26C3F8DF}">
      <dgm:prSet phldrT="[Text]" custT="1"/>
      <dgm:spPr/>
      <dgm:t>
        <a:bodyPr/>
        <a:lstStyle/>
        <a:p>
          <a:r>
            <a:rPr lang="en-US" sz="1600" dirty="0" smtClean="0"/>
            <a:t>Develop SAMHSA’s framework for community and historical trauma and a trauma-informed approach for communities</a:t>
          </a:r>
          <a:endParaRPr lang="en-US" sz="1600" dirty="0"/>
        </a:p>
      </dgm:t>
    </dgm:pt>
    <dgm:pt modelId="{9BED7936-5863-41D9-BD98-112B8704251E}" type="parTrans" cxnId="{6293D4FA-81B9-4068-BA40-C4D2717FF42F}">
      <dgm:prSet/>
      <dgm:spPr/>
      <dgm:t>
        <a:bodyPr/>
        <a:lstStyle/>
        <a:p>
          <a:endParaRPr lang="en-US"/>
        </a:p>
      </dgm:t>
    </dgm:pt>
    <dgm:pt modelId="{CEC2FD9D-F966-4766-BFB3-47A70B118ED7}" type="sibTrans" cxnId="{6293D4FA-81B9-4068-BA40-C4D2717FF42F}">
      <dgm:prSet/>
      <dgm:spPr/>
      <dgm:t>
        <a:bodyPr/>
        <a:lstStyle/>
        <a:p>
          <a:endParaRPr lang="en-US"/>
        </a:p>
      </dgm:t>
    </dgm:pt>
    <dgm:pt modelId="{5A3899A3-F7CD-403E-B32E-F744ED98A286}">
      <dgm:prSet custT="1"/>
      <dgm:spPr/>
      <dgm:t>
        <a:bodyPr/>
        <a:lstStyle/>
        <a:p>
          <a:endParaRPr lang="en-US" sz="1200" dirty="0"/>
        </a:p>
      </dgm:t>
    </dgm:pt>
    <dgm:pt modelId="{48A65F24-4CA8-4097-8150-E2B72CF43B2F}" type="parTrans" cxnId="{E476E8F0-84B1-41D4-98F1-7E274BB9A2C2}">
      <dgm:prSet/>
      <dgm:spPr/>
      <dgm:t>
        <a:bodyPr/>
        <a:lstStyle/>
        <a:p>
          <a:endParaRPr lang="en-US"/>
        </a:p>
      </dgm:t>
    </dgm:pt>
    <dgm:pt modelId="{78CD0655-F976-4308-A3BE-18B53630A946}" type="sibTrans" cxnId="{E476E8F0-84B1-41D4-98F1-7E274BB9A2C2}">
      <dgm:prSet/>
      <dgm:spPr/>
      <dgm:t>
        <a:bodyPr/>
        <a:lstStyle/>
        <a:p>
          <a:endParaRPr lang="en-US"/>
        </a:p>
      </dgm:t>
    </dgm:pt>
    <dgm:pt modelId="{74F36800-2C7A-4EB5-8148-39446D5E3236}" type="pres">
      <dgm:prSet presAssocID="{1203CBE0-E2B4-443D-9509-5B8E2BDB447B}" presName="Name0" presStyleCnt="0">
        <dgm:presLayoutVars>
          <dgm:dir/>
          <dgm:animLvl val="lvl"/>
          <dgm:resizeHandles val="exact"/>
        </dgm:presLayoutVars>
      </dgm:prSet>
      <dgm:spPr/>
      <dgm:t>
        <a:bodyPr/>
        <a:lstStyle/>
        <a:p>
          <a:endParaRPr lang="en-US"/>
        </a:p>
      </dgm:t>
    </dgm:pt>
    <dgm:pt modelId="{532808EC-6E60-4CF2-A836-218559D74CF1}" type="pres">
      <dgm:prSet presAssocID="{DA9FB84A-6C3D-486A-BA2F-FFA06424F464}" presName="linNode" presStyleCnt="0"/>
      <dgm:spPr/>
      <dgm:t>
        <a:bodyPr/>
        <a:lstStyle/>
        <a:p>
          <a:endParaRPr lang="en-US"/>
        </a:p>
      </dgm:t>
    </dgm:pt>
    <dgm:pt modelId="{87971A6C-C868-4B89-BB9A-1B30FF1B0897}" type="pres">
      <dgm:prSet presAssocID="{DA9FB84A-6C3D-486A-BA2F-FFA06424F464}" presName="parentText" presStyleLbl="node1" presStyleIdx="0" presStyleCnt="4" custScaleX="192929" custScaleY="151447" custLinFactNeighborX="-2018" custLinFactNeighborY="13818">
        <dgm:presLayoutVars>
          <dgm:chMax val="1"/>
          <dgm:bulletEnabled val="1"/>
        </dgm:presLayoutVars>
      </dgm:prSet>
      <dgm:spPr/>
      <dgm:t>
        <a:bodyPr/>
        <a:lstStyle/>
        <a:p>
          <a:endParaRPr lang="en-US"/>
        </a:p>
      </dgm:t>
    </dgm:pt>
    <dgm:pt modelId="{ED779AAF-D1E3-4EAF-89CD-142DC5359663}" type="pres">
      <dgm:prSet presAssocID="{DA9FB84A-6C3D-486A-BA2F-FFA06424F464}" presName="descendantText" presStyleLbl="alignAccFollowNode1" presStyleIdx="0" presStyleCnt="4" custScaleY="148849" custLinFactNeighborX="-275" custLinFactNeighborY="16809">
        <dgm:presLayoutVars>
          <dgm:bulletEnabled val="1"/>
        </dgm:presLayoutVars>
      </dgm:prSet>
      <dgm:spPr/>
      <dgm:t>
        <a:bodyPr/>
        <a:lstStyle/>
        <a:p>
          <a:endParaRPr lang="en-US"/>
        </a:p>
      </dgm:t>
    </dgm:pt>
    <dgm:pt modelId="{AD576733-003A-4A05-B19D-7036017A269F}" type="pres">
      <dgm:prSet presAssocID="{2F2613EA-F4F2-4032-9318-58D9983EBD1E}" presName="sp" presStyleCnt="0"/>
      <dgm:spPr/>
      <dgm:t>
        <a:bodyPr/>
        <a:lstStyle/>
        <a:p>
          <a:endParaRPr lang="en-US"/>
        </a:p>
      </dgm:t>
    </dgm:pt>
    <dgm:pt modelId="{F2EE4BE5-9639-4320-A35A-BEF082EE77B0}" type="pres">
      <dgm:prSet presAssocID="{B1971717-366A-4AD4-A118-24D11A4576E5}" presName="linNode" presStyleCnt="0"/>
      <dgm:spPr/>
      <dgm:t>
        <a:bodyPr/>
        <a:lstStyle/>
        <a:p>
          <a:endParaRPr lang="en-US"/>
        </a:p>
      </dgm:t>
    </dgm:pt>
    <dgm:pt modelId="{3FA53CEF-3050-4294-BC04-390C53938873}" type="pres">
      <dgm:prSet presAssocID="{B1971717-366A-4AD4-A118-24D11A4576E5}" presName="parentText" presStyleLbl="node1" presStyleIdx="1" presStyleCnt="4" custScaleY="111310" custLinFactNeighborX="-76" custLinFactNeighborY="4896">
        <dgm:presLayoutVars>
          <dgm:chMax val="1"/>
          <dgm:bulletEnabled val="1"/>
        </dgm:presLayoutVars>
      </dgm:prSet>
      <dgm:spPr/>
      <dgm:t>
        <a:bodyPr/>
        <a:lstStyle/>
        <a:p>
          <a:endParaRPr lang="en-US"/>
        </a:p>
      </dgm:t>
    </dgm:pt>
    <dgm:pt modelId="{C7BF4207-CF8A-4F6F-8920-C81FA349EBE0}" type="pres">
      <dgm:prSet presAssocID="{B1971717-366A-4AD4-A118-24D11A4576E5}" presName="descendantText" presStyleLbl="alignAccFollowNode1" presStyleIdx="1" presStyleCnt="4" custScaleY="85461" custLinFactY="42998" custLinFactNeighborX="-178" custLinFactNeighborY="100000">
        <dgm:presLayoutVars>
          <dgm:bulletEnabled val="1"/>
        </dgm:presLayoutVars>
      </dgm:prSet>
      <dgm:spPr/>
      <dgm:t>
        <a:bodyPr/>
        <a:lstStyle/>
        <a:p>
          <a:endParaRPr lang="en-US"/>
        </a:p>
      </dgm:t>
    </dgm:pt>
    <dgm:pt modelId="{C338941A-51BC-4122-BB09-EDC2E027BAC2}" type="pres">
      <dgm:prSet presAssocID="{ECE2CFAB-D1DB-4BA2-BED3-DA3DDF460D0C}" presName="sp" presStyleCnt="0"/>
      <dgm:spPr/>
      <dgm:t>
        <a:bodyPr/>
        <a:lstStyle/>
        <a:p>
          <a:endParaRPr lang="en-US"/>
        </a:p>
      </dgm:t>
    </dgm:pt>
    <dgm:pt modelId="{A09A0EAD-6C56-4E41-904D-F3A6E7B92141}" type="pres">
      <dgm:prSet presAssocID="{92ECCCAC-25FA-40E3-B9BA-41E4785A9B74}" presName="linNode" presStyleCnt="0"/>
      <dgm:spPr/>
      <dgm:t>
        <a:bodyPr/>
        <a:lstStyle/>
        <a:p>
          <a:endParaRPr lang="en-US"/>
        </a:p>
      </dgm:t>
    </dgm:pt>
    <dgm:pt modelId="{9DC1223B-D5FB-4B50-8E73-A1E24465181E}" type="pres">
      <dgm:prSet presAssocID="{92ECCCAC-25FA-40E3-B9BA-41E4785A9B74}" presName="parentText" presStyleLbl="node1" presStyleIdx="2" presStyleCnt="4" custScaleY="116817" custLinFactNeighborX="-76" custLinFactNeighborY="-1329">
        <dgm:presLayoutVars>
          <dgm:chMax val="1"/>
          <dgm:bulletEnabled val="1"/>
        </dgm:presLayoutVars>
      </dgm:prSet>
      <dgm:spPr/>
      <dgm:t>
        <a:bodyPr/>
        <a:lstStyle/>
        <a:p>
          <a:endParaRPr lang="en-US"/>
        </a:p>
      </dgm:t>
    </dgm:pt>
    <dgm:pt modelId="{E1692828-B9FD-46E0-8B7A-9A009F3F4B35}" type="pres">
      <dgm:prSet presAssocID="{92ECCCAC-25FA-40E3-B9BA-41E4785A9B74}" presName="descendantText" presStyleLbl="alignAccFollowNode1" presStyleIdx="2" presStyleCnt="4" custScaleY="79839" custLinFactY="34440" custLinFactNeighborX="-178" custLinFactNeighborY="100000">
        <dgm:presLayoutVars>
          <dgm:bulletEnabled val="1"/>
        </dgm:presLayoutVars>
      </dgm:prSet>
      <dgm:spPr/>
      <dgm:t>
        <a:bodyPr/>
        <a:lstStyle/>
        <a:p>
          <a:endParaRPr lang="en-US"/>
        </a:p>
      </dgm:t>
    </dgm:pt>
    <dgm:pt modelId="{8EC79EB3-395F-4D1B-AA4C-00433B9711AB}" type="pres">
      <dgm:prSet presAssocID="{001B1459-68E0-495E-806B-0166254A383A}" presName="sp" presStyleCnt="0"/>
      <dgm:spPr/>
      <dgm:t>
        <a:bodyPr/>
        <a:lstStyle/>
        <a:p>
          <a:endParaRPr lang="en-US"/>
        </a:p>
      </dgm:t>
    </dgm:pt>
    <dgm:pt modelId="{0D685CC8-6878-4B1B-8DBB-49F5480ED7CF}" type="pres">
      <dgm:prSet presAssocID="{4C46975D-F2CC-4261-80BE-0637E4C3E11B}" presName="linNode" presStyleCnt="0"/>
      <dgm:spPr/>
      <dgm:t>
        <a:bodyPr/>
        <a:lstStyle/>
        <a:p>
          <a:endParaRPr lang="en-US"/>
        </a:p>
      </dgm:t>
    </dgm:pt>
    <dgm:pt modelId="{40B88A66-0BC2-4932-8902-6E31C7F963BC}" type="pres">
      <dgm:prSet presAssocID="{4C46975D-F2CC-4261-80BE-0637E4C3E11B}" presName="parentText" presStyleLbl="node1" presStyleIdx="3" presStyleCnt="4" custScaleY="120433" custLinFactNeighborX="-76" custLinFactNeighborY="-9326">
        <dgm:presLayoutVars>
          <dgm:chMax val="1"/>
          <dgm:bulletEnabled val="1"/>
        </dgm:presLayoutVars>
      </dgm:prSet>
      <dgm:spPr/>
      <dgm:t>
        <a:bodyPr/>
        <a:lstStyle/>
        <a:p>
          <a:endParaRPr lang="en-US"/>
        </a:p>
      </dgm:t>
    </dgm:pt>
    <dgm:pt modelId="{784D9AB3-05DE-4B6D-807E-36C8252C276F}" type="pres">
      <dgm:prSet presAssocID="{4C46975D-F2CC-4261-80BE-0637E4C3E11B}" presName="descendantText" presStyleLbl="alignAccFollowNode1" presStyleIdx="3" presStyleCnt="4" custScaleX="90859" custScaleY="87742" custLinFactY="-100000" custLinFactNeighborX="-275" custLinFactNeighborY="-195949">
        <dgm:presLayoutVars>
          <dgm:bulletEnabled val="1"/>
        </dgm:presLayoutVars>
      </dgm:prSet>
      <dgm:spPr/>
      <dgm:t>
        <a:bodyPr/>
        <a:lstStyle/>
        <a:p>
          <a:endParaRPr lang="en-US"/>
        </a:p>
      </dgm:t>
    </dgm:pt>
  </dgm:ptLst>
  <dgm:cxnLst>
    <dgm:cxn modelId="{96E72DF0-520E-4149-8D68-6BEC74EE8635}" srcId="{1203CBE0-E2B4-443D-9509-5B8E2BDB447B}" destId="{B1971717-366A-4AD4-A118-24D11A4576E5}" srcOrd="1" destOrd="0" parTransId="{540E99D6-F436-49C9-8275-AD3FED45828A}" sibTransId="{ECE2CFAB-D1DB-4BA2-BED3-DA3DDF460D0C}"/>
    <dgm:cxn modelId="{DE1AF030-6403-4142-BB11-6EED3D696CF2}" type="presOf" srcId="{1203CBE0-E2B4-443D-9509-5B8E2BDB447B}" destId="{74F36800-2C7A-4EB5-8148-39446D5E3236}" srcOrd="0" destOrd="0" presId="urn:microsoft.com/office/officeart/2005/8/layout/vList5"/>
    <dgm:cxn modelId="{907F2E60-002E-45C9-8483-E99EC61C2FDA}" type="presOf" srcId="{4C46975D-F2CC-4261-80BE-0637E4C3E11B}" destId="{40B88A66-0BC2-4932-8902-6E31C7F963BC}" srcOrd="0" destOrd="0" presId="urn:microsoft.com/office/officeart/2005/8/layout/vList5"/>
    <dgm:cxn modelId="{CD5041D1-9B10-4963-8194-91A8004BF401}" type="presOf" srcId="{DA9FB84A-6C3D-486A-BA2F-FFA06424F464}" destId="{87971A6C-C868-4B89-BB9A-1B30FF1B0897}" srcOrd="0" destOrd="0" presId="urn:microsoft.com/office/officeart/2005/8/layout/vList5"/>
    <dgm:cxn modelId="{10FF9A6F-6935-49B5-B2E5-F0D331E72ED5}" srcId="{92ECCCAC-25FA-40E3-B9BA-41E4785A9B74}" destId="{4F2C11C1-C63B-4E4D-B88D-36C1D868F8FB}" srcOrd="0" destOrd="0" parTransId="{E7320E8A-35C9-46FB-BB03-B47FA258711D}" sibTransId="{29D8985C-D003-42AB-86D5-8F3E9F632F83}"/>
    <dgm:cxn modelId="{D9AF5204-BA11-4061-A5C2-F2C3D8332486}" type="presOf" srcId="{92ECCCAC-25FA-40E3-B9BA-41E4785A9B74}" destId="{9DC1223B-D5FB-4B50-8E73-A1E24465181E}" srcOrd="0" destOrd="0" presId="urn:microsoft.com/office/officeart/2005/8/layout/vList5"/>
    <dgm:cxn modelId="{0D9DBE52-913A-49BE-8012-4C759191BC5C}" srcId="{DA9FB84A-6C3D-486A-BA2F-FFA06424F464}" destId="{4CA17BAA-3911-471F-BB80-16CAB5AE02ED}" srcOrd="0" destOrd="0" parTransId="{F9A78242-7DE9-4A01-B58B-8C85FE954A09}" sibTransId="{879CB493-AA61-409D-809B-7B30541B340C}"/>
    <dgm:cxn modelId="{956CD11C-E02E-4F0A-8392-BD46EAC17F41}" type="presOf" srcId="{4CA17BAA-3911-471F-BB80-16CAB5AE02ED}" destId="{ED779AAF-D1E3-4EAF-89CD-142DC5359663}" srcOrd="0" destOrd="0" presId="urn:microsoft.com/office/officeart/2005/8/layout/vList5"/>
    <dgm:cxn modelId="{E476E8F0-84B1-41D4-98F1-7E274BB9A2C2}" srcId="{4C46975D-F2CC-4261-80BE-0637E4C3E11B}" destId="{5A3899A3-F7CD-403E-B32E-F744ED98A286}" srcOrd="1" destOrd="0" parTransId="{48A65F24-4CA8-4097-8150-E2B72CF43B2F}" sibTransId="{78CD0655-F976-4308-A3BE-18B53630A946}"/>
    <dgm:cxn modelId="{6293D4FA-81B9-4068-BA40-C4D2717FF42F}" srcId="{4C46975D-F2CC-4261-80BE-0637E4C3E11B}" destId="{84767C64-1E24-48A6-8726-473C26C3F8DF}" srcOrd="0" destOrd="0" parTransId="{9BED7936-5863-41D9-BD98-112B8704251E}" sibTransId="{CEC2FD9D-F966-4766-BFB3-47A70B118ED7}"/>
    <dgm:cxn modelId="{587046F1-08D3-4642-9AD4-8D016695511C}" type="presOf" srcId="{5A3899A3-F7CD-403E-B32E-F744ED98A286}" destId="{784D9AB3-05DE-4B6D-807E-36C8252C276F}" srcOrd="0" destOrd="1" presId="urn:microsoft.com/office/officeart/2005/8/layout/vList5"/>
    <dgm:cxn modelId="{4AE719AC-2100-4420-B8A8-BE2D0F87BB7B}" srcId="{1203CBE0-E2B4-443D-9509-5B8E2BDB447B}" destId="{DA9FB84A-6C3D-486A-BA2F-FFA06424F464}" srcOrd="0" destOrd="0" parTransId="{7D9A3DF9-44C3-4476-B040-435A257E59D8}" sibTransId="{2F2613EA-F4F2-4032-9318-58D9983EBD1E}"/>
    <dgm:cxn modelId="{B1CA2F2A-A4CF-4F50-9768-5801CCE1A576}" type="presOf" srcId="{4F2C11C1-C63B-4E4D-B88D-36C1D868F8FB}" destId="{E1692828-B9FD-46E0-8B7A-9A009F3F4B35}" srcOrd="0" destOrd="0" presId="urn:microsoft.com/office/officeart/2005/8/layout/vList5"/>
    <dgm:cxn modelId="{D1A1C1EE-01E2-4F90-A2C3-B0697463A836}" srcId="{1203CBE0-E2B4-443D-9509-5B8E2BDB447B}" destId="{92ECCCAC-25FA-40E3-B9BA-41E4785A9B74}" srcOrd="2" destOrd="0" parTransId="{FD7369FE-8052-43F5-B1FB-55914D467567}" sibTransId="{001B1459-68E0-495E-806B-0166254A383A}"/>
    <dgm:cxn modelId="{FA845FBF-C685-497C-8E6E-AAC23261A4FF}" srcId="{B1971717-366A-4AD4-A118-24D11A4576E5}" destId="{438A77DE-E172-4151-97F0-C417A72D35DD}" srcOrd="0" destOrd="0" parTransId="{29B139A6-CC5E-4AE0-8A71-D63A171FC6C5}" sibTransId="{1434A904-0748-4786-B3AD-1990CB67904E}"/>
    <dgm:cxn modelId="{8C2D482C-1615-40CF-ADE3-5FED88FB4B23}" type="presOf" srcId="{438A77DE-E172-4151-97F0-C417A72D35DD}" destId="{C7BF4207-CF8A-4F6F-8920-C81FA349EBE0}" srcOrd="0" destOrd="0" presId="urn:microsoft.com/office/officeart/2005/8/layout/vList5"/>
    <dgm:cxn modelId="{15EE6DC9-ECEB-4324-AA7C-293D674B40B5}" type="presOf" srcId="{84767C64-1E24-48A6-8726-473C26C3F8DF}" destId="{784D9AB3-05DE-4B6D-807E-36C8252C276F}" srcOrd="0" destOrd="0" presId="urn:microsoft.com/office/officeart/2005/8/layout/vList5"/>
    <dgm:cxn modelId="{DC0636FB-29DB-4A15-9309-58BB9E15BFD1}" type="presOf" srcId="{B1971717-366A-4AD4-A118-24D11A4576E5}" destId="{3FA53CEF-3050-4294-BC04-390C53938873}" srcOrd="0" destOrd="0" presId="urn:microsoft.com/office/officeart/2005/8/layout/vList5"/>
    <dgm:cxn modelId="{59A56801-58CE-4FD0-BD39-67136C916CEE}" srcId="{1203CBE0-E2B4-443D-9509-5B8E2BDB447B}" destId="{4C46975D-F2CC-4261-80BE-0637E4C3E11B}" srcOrd="3" destOrd="0" parTransId="{8537EA67-E9CC-4C90-8FFE-336D2A41CA79}" sibTransId="{F90A7E17-5636-4F81-8ABB-CB9A1CAD9B21}"/>
    <dgm:cxn modelId="{3907B623-0D19-45B1-BD4F-4C7C6082558C}" type="presParOf" srcId="{74F36800-2C7A-4EB5-8148-39446D5E3236}" destId="{532808EC-6E60-4CF2-A836-218559D74CF1}" srcOrd="0" destOrd="0" presId="urn:microsoft.com/office/officeart/2005/8/layout/vList5"/>
    <dgm:cxn modelId="{37728F50-4B14-4B23-B139-93BDA9EF5CF8}" type="presParOf" srcId="{532808EC-6E60-4CF2-A836-218559D74CF1}" destId="{87971A6C-C868-4B89-BB9A-1B30FF1B0897}" srcOrd="0" destOrd="0" presId="urn:microsoft.com/office/officeart/2005/8/layout/vList5"/>
    <dgm:cxn modelId="{636EC964-BE9D-4FD0-B223-E77444727102}" type="presParOf" srcId="{532808EC-6E60-4CF2-A836-218559D74CF1}" destId="{ED779AAF-D1E3-4EAF-89CD-142DC5359663}" srcOrd="1" destOrd="0" presId="urn:microsoft.com/office/officeart/2005/8/layout/vList5"/>
    <dgm:cxn modelId="{2D1FCC6F-EEE5-4423-B7FB-DAED511BF107}" type="presParOf" srcId="{74F36800-2C7A-4EB5-8148-39446D5E3236}" destId="{AD576733-003A-4A05-B19D-7036017A269F}" srcOrd="1" destOrd="0" presId="urn:microsoft.com/office/officeart/2005/8/layout/vList5"/>
    <dgm:cxn modelId="{6F3F0768-E365-47F0-93EB-D08AFE6B50D1}" type="presParOf" srcId="{74F36800-2C7A-4EB5-8148-39446D5E3236}" destId="{F2EE4BE5-9639-4320-A35A-BEF082EE77B0}" srcOrd="2" destOrd="0" presId="urn:microsoft.com/office/officeart/2005/8/layout/vList5"/>
    <dgm:cxn modelId="{8AE2D422-9EC5-4845-949F-06E8684C643D}" type="presParOf" srcId="{F2EE4BE5-9639-4320-A35A-BEF082EE77B0}" destId="{3FA53CEF-3050-4294-BC04-390C53938873}" srcOrd="0" destOrd="0" presId="urn:microsoft.com/office/officeart/2005/8/layout/vList5"/>
    <dgm:cxn modelId="{2FA9DF2A-B5F7-4F24-817D-BE6976186591}" type="presParOf" srcId="{F2EE4BE5-9639-4320-A35A-BEF082EE77B0}" destId="{C7BF4207-CF8A-4F6F-8920-C81FA349EBE0}" srcOrd="1" destOrd="0" presId="urn:microsoft.com/office/officeart/2005/8/layout/vList5"/>
    <dgm:cxn modelId="{6A28E9FC-0E03-44D4-93B5-9C016E051DBA}" type="presParOf" srcId="{74F36800-2C7A-4EB5-8148-39446D5E3236}" destId="{C338941A-51BC-4122-BB09-EDC2E027BAC2}" srcOrd="3" destOrd="0" presId="urn:microsoft.com/office/officeart/2005/8/layout/vList5"/>
    <dgm:cxn modelId="{A0725B53-8A02-44C2-89BC-9B68C88AA533}" type="presParOf" srcId="{74F36800-2C7A-4EB5-8148-39446D5E3236}" destId="{A09A0EAD-6C56-4E41-904D-F3A6E7B92141}" srcOrd="4" destOrd="0" presId="urn:microsoft.com/office/officeart/2005/8/layout/vList5"/>
    <dgm:cxn modelId="{A913AF8B-7D0C-4F92-8240-3E8E34A63CAF}" type="presParOf" srcId="{A09A0EAD-6C56-4E41-904D-F3A6E7B92141}" destId="{9DC1223B-D5FB-4B50-8E73-A1E24465181E}" srcOrd="0" destOrd="0" presId="urn:microsoft.com/office/officeart/2005/8/layout/vList5"/>
    <dgm:cxn modelId="{77A9CC29-66D9-417F-BBA7-199E07E00CDC}" type="presParOf" srcId="{A09A0EAD-6C56-4E41-904D-F3A6E7B92141}" destId="{E1692828-B9FD-46E0-8B7A-9A009F3F4B35}" srcOrd="1" destOrd="0" presId="urn:microsoft.com/office/officeart/2005/8/layout/vList5"/>
    <dgm:cxn modelId="{D1225D22-9703-4533-8446-DCE64FC162DA}" type="presParOf" srcId="{74F36800-2C7A-4EB5-8148-39446D5E3236}" destId="{8EC79EB3-395F-4D1B-AA4C-00433B9711AB}" srcOrd="5" destOrd="0" presId="urn:microsoft.com/office/officeart/2005/8/layout/vList5"/>
    <dgm:cxn modelId="{02F70BCB-4702-4FDA-92DF-5A42F600E36A}" type="presParOf" srcId="{74F36800-2C7A-4EB5-8148-39446D5E3236}" destId="{0D685CC8-6878-4B1B-8DBB-49F5480ED7CF}" srcOrd="6" destOrd="0" presId="urn:microsoft.com/office/officeart/2005/8/layout/vList5"/>
    <dgm:cxn modelId="{C51B2194-7695-4D54-8CCF-14A82770ABEA}" type="presParOf" srcId="{0D685CC8-6878-4B1B-8DBB-49F5480ED7CF}" destId="{40B88A66-0BC2-4932-8902-6E31C7F963BC}" srcOrd="0" destOrd="0" presId="urn:microsoft.com/office/officeart/2005/8/layout/vList5"/>
    <dgm:cxn modelId="{4C4D4091-B0E3-4391-BDFA-72C10C64CBC0}" type="presParOf" srcId="{0D685CC8-6878-4B1B-8DBB-49F5480ED7CF}" destId="{784D9AB3-05DE-4B6D-807E-36C8252C276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8B832-3382-4D66-9476-7F7DB3FBC513}">
      <dsp:nvSpPr>
        <dsp:cNvPr id="0" name=""/>
        <dsp:cNvSpPr/>
      </dsp:nvSpPr>
      <dsp:spPr>
        <a:xfrm rot="5400000">
          <a:off x="5204350" y="-2141713"/>
          <a:ext cx="783554" cy="52669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b="1" i="0" kern="1200" dirty="0" smtClean="0"/>
            <a:t>Realizes widespread impact of trauma and understands potential paths for recovery</a:t>
          </a:r>
          <a:endParaRPr lang="en-US" sz="1600" i="0" kern="1200" dirty="0"/>
        </a:p>
      </dsp:txBody>
      <dsp:txXfrm rot="-5400000">
        <a:off x="2962655" y="138232"/>
        <a:ext cx="5228694" cy="707054"/>
      </dsp:txXfrm>
    </dsp:sp>
    <dsp:sp modelId="{900FF342-4773-4999-9D53-74AFFD5F2F1B}">
      <dsp:nvSpPr>
        <dsp:cNvPr id="0" name=""/>
        <dsp:cNvSpPr/>
      </dsp:nvSpPr>
      <dsp:spPr>
        <a:xfrm>
          <a:off x="0" y="2036"/>
          <a:ext cx="2962656" cy="97944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b="1" kern="1200" dirty="0" smtClean="0"/>
            <a:t>Realizes</a:t>
          </a:r>
          <a:endParaRPr lang="en-US" sz="3400" kern="1200" dirty="0"/>
        </a:p>
      </dsp:txBody>
      <dsp:txXfrm>
        <a:off x="47812" y="49848"/>
        <a:ext cx="2867032" cy="883819"/>
      </dsp:txXfrm>
    </dsp:sp>
    <dsp:sp modelId="{6F2D7F45-CDB5-46DC-B267-320209280357}">
      <dsp:nvSpPr>
        <dsp:cNvPr id="0" name=""/>
        <dsp:cNvSpPr/>
      </dsp:nvSpPr>
      <dsp:spPr>
        <a:xfrm rot="5400000">
          <a:off x="5204350" y="-1113298"/>
          <a:ext cx="783554" cy="5266944"/>
        </a:xfrm>
        <a:prstGeom prst="round2SameRect">
          <a:avLst/>
        </a:prstGeom>
        <a:solidFill>
          <a:schemeClr val="accent2">
            <a:tint val="40000"/>
            <a:alpha val="90000"/>
            <a:hueOff val="-4800000"/>
            <a:satOff val="-13642"/>
            <a:lumOff val="-1856"/>
            <a:alphaOff val="0"/>
          </a:schemeClr>
        </a:solidFill>
        <a:ln w="9525" cap="flat" cmpd="sng" algn="ctr">
          <a:solidFill>
            <a:schemeClr val="accent2">
              <a:tint val="40000"/>
              <a:alpha val="90000"/>
              <a:hueOff val="-4800000"/>
              <a:satOff val="-13642"/>
              <a:lumOff val="-18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b="1" i="0" kern="1200" dirty="0" smtClean="0"/>
            <a:t>Recognizes signs and symptoms of trauma in clients, families, staff, and others involved with the system </a:t>
          </a:r>
          <a:endParaRPr lang="en-US" sz="1600" i="0" kern="1200" dirty="0"/>
        </a:p>
      </dsp:txBody>
      <dsp:txXfrm rot="-5400000">
        <a:off x="2962655" y="1166647"/>
        <a:ext cx="5228694" cy="707054"/>
      </dsp:txXfrm>
    </dsp:sp>
    <dsp:sp modelId="{96DE3870-53EA-4222-B8F3-DA7B8AF9AE47}">
      <dsp:nvSpPr>
        <dsp:cNvPr id="0" name=""/>
        <dsp:cNvSpPr/>
      </dsp:nvSpPr>
      <dsp:spPr>
        <a:xfrm>
          <a:off x="0" y="1030451"/>
          <a:ext cx="2962656" cy="979443"/>
        </a:xfrm>
        <a:prstGeom prst="roundRect">
          <a:avLst/>
        </a:prstGeom>
        <a:gradFill rotWithShape="0">
          <a:gsLst>
            <a:gs pos="0">
              <a:schemeClr val="accent2">
                <a:hueOff val="-4800000"/>
                <a:satOff val="-16751"/>
                <a:lumOff val="-7909"/>
                <a:alphaOff val="0"/>
                <a:shade val="51000"/>
                <a:satMod val="130000"/>
              </a:schemeClr>
            </a:gs>
            <a:gs pos="80000">
              <a:schemeClr val="accent2">
                <a:hueOff val="-4800000"/>
                <a:satOff val="-16751"/>
                <a:lumOff val="-7909"/>
                <a:alphaOff val="0"/>
                <a:shade val="93000"/>
                <a:satMod val="130000"/>
              </a:schemeClr>
            </a:gs>
            <a:gs pos="100000">
              <a:schemeClr val="accent2">
                <a:hueOff val="-4800000"/>
                <a:satOff val="-16751"/>
                <a:lumOff val="-79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b="1" kern="1200" dirty="0" smtClean="0"/>
            <a:t>Recognizes</a:t>
          </a:r>
          <a:endParaRPr lang="en-US" sz="3400" kern="1200" dirty="0"/>
        </a:p>
      </dsp:txBody>
      <dsp:txXfrm>
        <a:off x="47812" y="1078263"/>
        <a:ext cx="2867032" cy="883819"/>
      </dsp:txXfrm>
    </dsp:sp>
    <dsp:sp modelId="{6F416832-50E8-47A1-8BAB-665BD48B8E77}">
      <dsp:nvSpPr>
        <dsp:cNvPr id="0" name=""/>
        <dsp:cNvSpPr/>
      </dsp:nvSpPr>
      <dsp:spPr>
        <a:xfrm rot="5400000">
          <a:off x="5204350" y="-84882"/>
          <a:ext cx="783554" cy="5266944"/>
        </a:xfrm>
        <a:prstGeom prst="round2SameRect">
          <a:avLst/>
        </a:prstGeom>
        <a:solidFill>
          <a:schemeClr val="accent2">
            <a:tint val="40000"/>
            <a:alpha val="90000"/>
            <a:hueOff val="-9600000"/>
            <a:satOff val="-27283"/>
            <a:lumOff val="-3712"/>
            <a:alphaOff val="0"/>
          </a:schemeClr>
        </a:solidFill>
        <a:ln w="9525" cap="flat" cmpd="sng" algn="ctr">
          <a:solidFill>
            <a:schemeClr val="accent2">
              <a:tint val="40000"/>
              <a:alpha val="90000"/>
              <a:hueOff val="-9600000"/>
              <a:satOff val="-27283"/>
              <a:lumOff val="-371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b="1" i="0" kern="1200" dirty="0" smtClean="0"/>
            <a:t>Responds by fully integrating knowledge about trauma into policies, procedures, and practices</a:t>
          </a:r>
          <a:endParaRPr lang="en-US" sz="1600" i="0" kern="1200" dirty="0"/>
        </a:p>
      </dsp:txBody>
      <dsp:txXfrm rot="-5400000">
        <a:off x="2962655" y="2195063"/>
        <a:ext cx="5228694" cy="707054"/>
      </dsp:txXfrm>
    </dsp:sp>
    <dsp:sp modelId="{C1B73B99-D92C-447E-870C-075754EDABA9}">
      <dsp:nvSpPr>
        <dsp:cNvPr id="0" name=""/>
        <dsp:cNvSpPr/>
      </dsp:nvSpPr>
      <dsp:spPr>
        <a:xfrm>
          <a:off x="0" y="2058867"/>
          <a:ext cx="2962656" cy="979443"/>
        </a:xfrm>
        <a:prstGeom prst="roundRect">
          <a:avLst/>
        </a:prstGeom>
        <a:gradFill rotWithShape="0">
          <a:gsLst>
            <a:gs pos="0">
              <a:schemeClr val="accent2">
                <a:hueOff val="-9600000"/>
                <a:satOff val="-33503"/>
                <a:lumOff val="-15817"/>
                <a:alphaOff val="0"/>
                <a:shade val="51000"/>
                <a:satMod val="130000"/>
              </a:schemeClr>
            </a:gs>
            <a:gs pos="80000">
              <a:schemeClr val="accent2">
                <a:hueOff val="-9600000"/>
                <a:satOff val="-33503"/>
                <a:lumOff val="-15817"/>
                <a:alphaOff val="0"/>
                <a:shade val="93000"/>
                <a:satMod val="130000"/>
              </a:schemeClr>
            </a:gs>
            <a:gs pos="100000">
              <a:schemeClr val="accent2">
                <a:hueOff val="-9600000"/>
                <a:satOff val="-33503"/>
                <a:lumOff val="-158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b="1" kern="1200" dirty="0" smtClean="0"/>
            <a:t>Responds</a:t>
          </a:r>
          <a:endParaRPr lang="en-US" sz="3400" kern="1200" dirty="0"/>
        </a:p>
      </dsp:txBody>
      <dsp:txXfrm>
        <a:off x="47812" y="2106679"/>
        <a:ext cx="2867032" cy="883819"/>
      </dsp:txXfrm>
    </dsp:sp>
    <dsp:sp modelId="{0801571D-C261-4C8D-A310-CAB581518CEB}">
      <dsp:nvSpPr>
        <dsp:cNvPr id="0" name=""/>
        <dsp:cNvSpPr/>
      </dsp:nvSpPr>
      <dsp:spPr>
        <a:xfrm rot="5400000">
          <a:off x="5204350" y="943532"/>
          <a:ext cx="783554" cy="5266944"/>
        </a:xfrm>
        <a:prstGeom prst="round2SameRect">
          <a:avLst/>
        </a:prstGeom>
        <a:solidFill>
          <a:schemeClr val="accent2">
            <a:tint val="40000"/>
            <a:alpha val="90000"/>
            <a:hueOff val="-14400000"/>
            <a:satOff val="-40925"/>
            <a:lumOff val="-5568"/>
            <a:alphaOff val="0"/>
          </a:schemeClr>
        </a:solidFill>
        <a:ln w="9525" cap="flat" cmpd="sng" algn="ctr">
          <a:solidFill>
            <a:schemeClr val="accent2">
              <a:tint val="40000"/>
              <a:alpha val="90000"/>
              <a:hueOff val="-14400000"/>
              <a:satOff val="-40925"/>
              <a:lumOff val="-556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b="1" i="0" kern="1200" dirty="0" smtClean="0"/>
            <a:t>Seeks to actively resist re-traumatization.</a:t>
          </a:r>
          <a:endParaRPr lang="en-US" sz="1600" i="0" kern="1200" dirty="0"/>
        </a:p>
      </dsp:txBody>
      <dsp:txXfrm rot="-5400000">
        <a:off x="2962655" y="3223477"/>
        <a:ext cx="5228694" cy="707054"/>
      </dsp:txXfrm>
    </dsp:sp>
    <dsp:sp modelId="{E6CF7844-CD4D-45ED-A45B-C3B6A7B45E34}">
      <dsp:nvSpPr>
        <dsp:cNvPr id="0" name=""/>
        <dsp:cNvSpPr/>
      </dsp:nvSpPr>
      <dsp:spPr>
        <a:xfrm>
          <a:off x="0" y="3087283"/>
          <a:ext cx="2962656" cy="979443"/>
        </a:xfrm>
        <a:prstGeom prst="roundRect">
          <a:avLst/>
        </a:prstGeom>
        <a:gradFill rotWithShape="0">
          <a:gsLst>
            <a:gs pos="0">
              <a:schemeClr val="accent2">
                <a:hueOff val="-14400000"/>
                <a:satOff val="-50254"/>
                <a:lumOff val="-23726"/>
                <a:alphaOff val="0"/>
                <a:shade val="51000"/>
                <a:satMod val="130000"/>
              </a:schemeClr>
            </a:gs>
            <a:gs pos="80000">
              <a:schemeClr val="accent2">
                <a:hueOff val="-14400000"/>
                <a:satOff val="-50254"/>
                <a:lumOff val="-23726"/>
                <a:alphaOff val="0"/>
                <a:shade val="93000"/>
                <a:satMod val="130000"/>
              </a:schemeClr>
            </a:gs>
            <a:gs pos="100000">
              <a:schemeClr val="accent2">
                <a:hueOff val="-14400000"/>
                <a:satOff val="-50254"/>
                <a:lumOff val="-2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b="1" kern="1200" dirty="0" smtClean="0"/>
            <a:t>Resists</a:t>
          </a:r>
          <a:endParaRPr lang="en-US" sz="3400" kern="1200" dirty="0"/>
        </a:p>
      </dsp:txBody>
      <dsp:txXfrm>
        <a:off x="47812" y="3135095"/>
        <a:ext cx="2867032" cy="88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2446" tIns="46223" rIns="92446" bIns="46223"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2446" tIns="46223" rIns="92446" bIns="46223" rtlCol="0"/>
          <a:lstStyle>
            <a:lvl1pPr algn="r">
              <a:defRPr sz="1200">
                <a:latin typeface="Arial" charset="0"/>
              </a:defRPr>
            </a:lvl1pPr>
          </a:lstStyle>
          <a:p>
            <a:pPr>
              <a:defRPr/>
            </a:pPr>
            <a:fld id="{64DA4EA2-5FA6-466F-8F03-1E6947E8D714}" type="datetimeFigureOut">
              <a:rPr lang="en-US"/>
              <a:pPr>
                <a:defRPr/>
              </a:pPr>
              <a:t>9/28/2015</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2446" tIns="46223" rIns="92446" bIns="46223"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2446" tIns="46223" rIns="92446" bIns="46223" rtlCol="0" anchor="b"/>
          <a:lstStyle>
            <a:lvl1pPr algn="r">
              <a:defRPr sz="1200">
                <a:latin typeface="Arial" charset="0"/>
              </a:defRPr>
            </a:lvl1pPr>
          </a:lstStyle>
          <a:p>
            <a:pPr>
              <a:defRPr/>
            </a:pPr>
            <a:fld id="{3C2D022C-D398-44B0-A371-A3CF14617C4A}" type="slidenum">
              <a:rPr lang="en-US"/>
              <a:pPr>
                <a:defRPr/>
              </a:pPr>
              <a:t>‹#›</a:t>
            </a:fld>
            <a:endParaRPr lang="en-US"/>
          </a:p>
        </p:txBody>
      </p:sp>
    </p:spTree>
    <p:extLst>
      <p:ext uri="{BB962C8B-B14F-4D97-AF65-F5344CB8AC3E}">
        <p14:creationId xmlns:p14="http://schemas.microsoft.com/office/powerpoint/2010/main" val="1676948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atin typeface="Arial" charset="0"/>
              </a:defRPr>
            </a:lvl1pPr>
          </a:lstStyle>
          <a:p>
            <a:pPr>
              <a:defRPr/>
            </a:pPr>
            <a:fld id="{78ABDA44-B2FE-4A14-86D9-774CFAB49EE2}" type="datetimeFigureOut">
              <a:rPr lang="en-US"/>
              <a:pPr>
                <a:defRPr/>
              </a:pPr>
              <a:t>9/28/2015</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atin typeface="Arial" charset="0"/>
              </a:defRPr>
            </a:lvl1pPr>
          </a:lstStyle>
          <a:p>
            <a:pPr>
              <a:defRPr/>
            </a:pPr>
            <a:fld id="{EE4501F7-C76B-45DC-AA10-D0360F7A80EC}" type="slidenum">
              <a:rPr lang="en-US"/>
              <a:pPr>
                <a:defRPr/>
              </a:pPr>
              <a:t>‹#›</a:t>
            </a:fld>
            <a:endParaRPr lang="en-US"/>
          </a:p>
        </p:txBody>
      </p:sp>
    </p:spTree>
    <p:extLst>
      <p:ext uri="{BB962C8B-B14F-4D97-AF65-F5344CB8AC3E}">
        <p14:creationId xmlns:p14="http://schemas.microsoft.com/office/powerpoint/2010/main" val="774387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a:t>
            </a:r>
            <a:r>
              <a:rPr lang="en-US" baseline="0" dirty="0" smtClean="0"/>
              <a:t> images show boxes with different images and photographs: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logo for SAMHSA and the logo for the Department of Health and Human Services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 red box with the words “Behavioral Health is Essential To Health”</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 photograph of row houses and steps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 orange box with the words “Prevention Works” followed by a photograph of a woman holding a child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 photograph of a man sitting with his arm around a woman followed by a green box with the words “Treatment is Effective”</a:t>
            </a:r>
          </a:p>
          <a:p>
            <a:r>
              <a:rPr lang="en-US" dirty="0"/>
              <a:t>A photograph of </a:t>
            </a:r>
            <a:r>
              <a:rPr lang="en-US" dirty="0" smtClean="0"/>
              <a:t>a </a:t>
            </a:r>
            <a:r>
              <a:rPr lang="en-US" dirty="0"/>
              <a:t>man holding a little girl standing next two a woman holding a </a:t>
            </a:r>
            <a:r>
              <a:rPr lang="en-US" dirty="0" smtClean="0"/>
              <a:t>boy , followed by a blue point with the words “People Recovery”</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E4501F7-C76B-45DC-AA10-D0360F7A80EC}" type="slidenum">
              <a:rPr lang="en-US" smtClean="0"/>
              <a:pPr>
                <a:defRPr/>
              </a:pPr>
              <a:t>1</a:t>
            </a:fld>
            <a:endParaRPr lang="en-US"/>
          </a:p>
        </p:txBody>
      </p:sp>
    </p:spTree>
    <p:extLst>
      <p:ext uri="{BB962C8B-B14F-4D97-AF65-F5344CB8AC3E}">
        <p14:creationId xmlns:p14="http://schemas.microsoft.com/office/powerpoint/2010/main" val="340355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Graphic</a:t>
            </a:r>
            <a:r>
              <a:rPr lang="en-US" baseline="0" dirty="0" smtClean="0"/>
              <a:t> images show boxes with different images and photographs:</a:t>
            </a:r>
          </a:p>
          <a:p>
            <a:r>
              <a:rPr lang="en-US" baseline="0" dirty="0" smtClean="0"/>
              <a:t>The logo for SAMHSA</a:t>
            </a:r>
          </a:p>
          <a:p>
            <a:r>
              <a:rPr lang="en-US" baseline="0" dirty="0" smtClean="0"/>
              <a:t>A man sitting with his arm around a woman</a:t>
            </a:r>
          </a:p>
          <a:p>
            <a:r>
              <a:rPr lang="en-US" baseline="0" dirty="0" smtClean="0"/>
              <a:t>A photograph of a line of store fronts of</a:t>
            </a:r>
          </a:p>
          <a:p>
            <a:r>
              <a:rPr lang="en-US" baseline="0" dirty="0" smtClean="0"/>
              <a:t>The faces of three children looking up</a:t>
            </a:r>
          </a:p>
          <a:p>
            <a:r>
              <a:rPr lang="en-US" baseline="0" dirty="0" smtClean="0"/>
              <a:t>A woman holding a child</a:t>
            </a:r>
          </a:p>
          <a:p>
            <a:r>
              <a:rPr lang="en-US" baseline="0" dirty="0" smtClean="0"/>
              <a:t>A man holding a little girl standing next two a woman holding a boy</a:t>
            </a:r>
          </a:p>
          <a:p>
            <a:r>
              <a:rPr lang="en-US" baseline="0" dirty="0" smtClean="0"/>
              <a:t>A view of row houses and steps</a:t>
            </a:r>
          </a:p>
          <a:p>
            <a:r>
              <a:rPr lang="en-US" baseline="0" dirty="0" smtClean="0"/>
              <a:t>A Woman and Man with a boy in between</a:t>
            </a:r>
          </a:p>
          <a:p>
            <a:r>
              <a:rPr lang="en-US" baseline="0" dirty="0" smtClean="0"/>
              <a:t>The Logo For the Department of Health and Human Services</a:t>
            </a:r>
          </a:p>
          <a:p>
            <a:endParaRPr lang="en-US" dirty="0"/>
          </a:p>
        </p:txBody>
      </p:sp>
      <p:sp>
        <p:nvSpPr>
          <p:cNvPr id="4" name="Slide Number Placeholder 3"/>
          <p:cNvSpPr>
            <a:spLocks noGrp="1"/>
          </p:cNvSpPr>
          <p:nvPr>
            <p:ph type="sldNum" sz="quarter" idx="10"/>
          </p:nvPr>
        </p:nvSpPr>
        <p:spPr/>
        <p:txBody>
          <a:bodyPr/>
          <a:lstStyle/>
          <a:p>
            <a:pPr>
              <a:defRPr/>
            </a:pPr>
            <a:fld id="{EE4501F7-C76B-45DC-AA10-D0360F7A80EC}" type="slidenum">
              <a:rPr lang="en-US" smtClean="0"/>
              <a:pPr>
                <a:defRPr/>
              </a:pPr>
              <a:t>2</a:t>
            </a:fld>
            <a:endParaRPr lang="en-US"/>
          </a:p>
        </p:txBody>
      </p:sp>
    </p:spTree>
    <p:extLst>
      <p:ext uri="{BB962C8B-B14F-4D97-AF65-F5344CB8AC3E}">
        <p14:creationId xmlns:p14="http://schemas.microsoft.com/office/powerpoint/2010/main" val="139752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4501F7-C76B-45DC-AA10-D0360F7A80EC}" type="slidenum">
              <a:rPr lang="en-US" smtClean="0"/>
              <a:pPr>
                <a:defRPr/>
              </a:pPr>
              <a:t>3</a:t>
            </a:fld>
            <a:endParaRPr lang="en-US"/>
          </a:p>
        </p:txBody>
      </p:sp>
    </p:spTree>
    <p:extLst>
      <p:ext uri="{BB962C8B-B14F-4D97-AF65-F5344CB8AC3E}">
        <p14:creationId xmlns:p14="http://schemas.microsoft.com/office/powerpoint/2010/main" val="112909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MS PGothic" pitchFamily="34" charset="-128"/>
              </a:rPr>
              <a:t>Graphic shows picture of one hand holding another</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553457-4547-4F13-AAEF-A4C0A2BCEF8C}" type="slidenum">
              <a:rPr lang="en-US" altLang="en-US" smtClean="0">
                <a:latin typeface="Arial" pitchFamily="34" charset="0"/>
              </a:rPr>
              <a:pPr eaLnBrk="1" hangingPunct="1">
                <a:spcBef>
                  <a:spcPct val="0"/>
                </a:spcBef>
              </a:pPr>
              <a:t>5</a:t>
            </a:fld>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Graphic shows cover page of “SAMHSA’s Concept of Trauma and Guidance for a Trauma-Informed Approach.” It includes information stating: “Prepared by: SAMHSA’s Trauma and Justice Strategic Initiative, May 2014.”</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6FBE1C-4FD3-4637-B0F5-3FDEC31041B6}" type="slidenum">
              <a:rPr lang="en-US" altLang="en-US" smtClean="0"/>
              <a:pPr eaLnBrk="1" hangingPunct="1"/>
              <a:t>7</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Graphic shows the 4 R’s of a Trauma-informed Approach:</a:t>
            </a:r>
          </a:p>
          <a:p>
            <a:r>
              <a:rPr lang="en-US" altLang="en-US" smtClean="0"/>
              <a:t>Realizes widespread impact of trauma and understands potential paths for recovery</a:t>
            </a:r>
          </a:p>
          <a:p>
            <a:r>
              <a:rPr lang="en-US" altLang="en-US" smtClean="0"/>
              <a:t>Recognizes the signs and symptoms of trauma in clients, families, staff, and others involved with the system</a:t>
            </a:r>
          </a:p>
          <a:p>
            <a:r>
              <a:rPr lang="en-US" altLang="en-US" smtClean="0"/>
              <a:t>Responds by fully integrating knowledge about trauma into policies, procedures, and practices</a:t>
            </a:r>
          </a:p>
          <a:p>
            <a:r>
              <a:rPr lang="en-US" altLang="en-US" smtClean="0"/>
              <a:t>Resists by seeking to actively resist re-traumatization.</a:t>
            </a:r>
          </a:p>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DD9B86-8B0F-49CB-B02D-E5AD0C20CEDD}" type="slidenum">
              <a:rPr lang="en-US" altLang="en-US" smtClean="0">
                <a:solidFill>
                  <a:srgbClr val="000000"/>
                </a:solidFill>
                <a:latin typeface="Arial" pitchFamily="34" charset="0"/>
              </a:rPr>
              <a:pPr eaLnBrk="1" hangingPunct="1">
                <a:spcBef>
                  <a:spcPct val="0"/>
                </a:spcBef>
              </a:pPr>
              <a:t>8</a:t>
            </a:fld>
            <a:endParaRPr lang="en-US" altLang="en-US" smtClean="0">
              <a:solidFill>
                <a:srgbClr val="000000"/>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Graphic shows the 3 major objectives of SAMHSA’s Trauma and Justice Strategic Initiative:</a:t>
            </a:r>
          </a:p>
          <a:p>
            <a:r>
              <a:rPr lang="en-US" altLang="en-US" smtClean="0"/>
              <a:t>2. Implement and study a trauma-informed approach throughout health, behavioral health, and related systems.</a:t>
            </a:r>
          </a:p>
          <a:p>
            <a:r>
              <a:rPr lang="en-US" altLang="en-US" smtClean="0"/>
              <a:t>2. Create capacity and systems change in the behavioral health and justice systems to prevent the entry or deeper involvement of individuals with mental, substance use and co-occurring disorders into the justice system and support re-entry into the community to further public safety and personal recovery.</a:t>
            </a:r>
          </a:p>
          <a:p>
            <a:r>
              <a:rPr lang="en-US" altLang="en-US" smtClean="0"/>
              <a:t>3/ Reduce the impact of disasters on the behavioral health of individuals, families, and communities</a:t>
            </a:r>
          </a:p>
          <a:p>
            <a:endParaRPr lang="en-US" altLang="en-US" smtClean="0"/>
          </a:p>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5CAEA6B-EBF4-4208-8046-0EF16D6727AA}" type="slidenum">
              <a:rPr lang="en-US" altLang="en-US" smtClean="0">
                <a:solidFill>
                  <a:srgbClr val="000000"/>
                </a:solidFill>
                <a:latin typeface="Arial" pitchFamily="34" charset="0"/>
              </a:rPr>
              <a:pPr eaLnBrk="1" hangingPunct="1">
                <a:spcBef>
                  <a:spcPct val="0"/>
                </a:spcBef>
              </a:pPr>
              <a:t>9</a:t>
            </a:fld>
            <a:endParaRPr lang="en-US" altLang="en-US" smtClean="0">
              <a:solidFill>
                <a:srgbClr val="000000"/>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Graphic shows the four major priorities under Goal 3.1 of SAMHSA’s Strategic Initiative to implement and study a trauma-informed approach throughout health, behavioral health, and related systems:</a:t>
            </a:r>
          </a:p>
          <a:p>
            <a:r>
              <a:rPr lang="en-US" altLang="en-US" smtClean="0"/>
              <a:t>1. SAMHSA’s Comprehensive Public Health Approach to Trauma Integrate an understanding of trauma and strategies for implementing a trauma-informed approach across SAMHSA, interested federal agencies, and other public service sectors.</a:t>
            </a:r>
          </a:p>
          <a:p>
            <a:r>
              <a:rPr lang="en-US" altLang="en-US" smtClean="0"/>
              <a:t>2. SAMHSA’s Approach to Community and Historical Trauma will Develop SAMHSA’s framework for community and historical trauma and a trauma-informed approach for communities</a:t>
            </a:r>
          </a:p>
          <a:p>
            <a:r>
              <a:rPr lang="en-US" altLang="en-US" smtClean="0"/>
              <a:t>SAMHSA’s Trauma and Technical Assistance Coordination Strategy will coordinate and align SAMHSA’s trauma technical assistance and training activities.</a:t>
            </a:r>
          </a:p>
          <a:p>
            <a:r>
              <a:rPr lang="en-US" altLang="en-US" smtClean="0"/>
              <a:t>SAMHSA’s Trauma Measurement Strategy will develop and implement measures for population surveillance, client level data, facilities and quality measures.</a:t>
            </a:r>
          </a:p>
          <a:p>
            <a:endParaRPr lang="en-US" altLang="en-US" smtClean="0"/>
          </a:p>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5D4C1AD-C6AF-4194-B85E-6008EC93743B}" type="slidenum">
              <a:rPr lang="en-US" altLang="en-US" smtClean="0">
                <a:latin typeface="Arial" pitchFamily="34" charset="0"/>
              </a:rPr>
              <a:pPr eaLnBrk="1" hangingPunct="1">
                <a:spcBef>
                  <a:spcPct val="0"/>
                </a:spcBef>
              </a:pPr>
              <a:t>10</a:t>
            </a:fld>
            <a:endParaRPr lang="en-US"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Graphic shows an illustration of six people in a square in groups of twos at each corner, each group holding a puzzle piece.</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E4BBF2-C91F-4B8E-A25B-1DBE35B33424}" type="slidenum">
              <a:rPr lang="en-US" altLang="en-US" smtClean="0"/>
              <a:pPr eaLnBrk="1" hangingPunct="1"/>
              <a:t>11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05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FB94D383-32F5-4E2B-8BDF-3A63EF78AF1C}" type="datetimeFigureOut">
              <a:rPr lang="en-US"/>
              <a:pPr>
                <a:defRPr/>
              </a:pPr>
              <a:t>9/28/2015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D6DDE7C-BD27-408B-8273-5BFF87C4025E}" type="slidenum">
              <a:rPr lang="en-US"/>
              <a:pPr>
                <a:defRPr/>
              </a:pPr>
              <a:t>‹#›</a:t>
            </a:fld>
            <a:endParaRPr lang="en-US"/>
          </a:p>
        </p:txBody>
      </p:sp>
    </p:spTree>
    <p:extLst>
      <p:ext uri="{BB962C8B-B14F-4D97-AF65-F5344CB8AC3E}">
        <p14:creationId xmlns:p14="http://schemas.microsoft.com/office/powerpoint/2010/main" val="132466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6B0551FF-9CB9-4FBB-8D73-50529077E9DE}" type="datetimeFigureOut">
              <a:rPr lang="en-US"/>
              <a:pPr>
                <a:defRPr/>
              </a:pPr>
              <a:t>9/28/2015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B4149C1-C220-4BAD-BE35-70EC26D37CC5}" type="slidenum">
              <a:rPr lang="en-US"/>
              <a:pPr>
                <a:defRPr/>
              </a:pPr>
              <a:t>‹#›</a:t>
            </a:fld>
            <a:endParaRPr lang="en-US"/>
          </a:p>
        </p:txBody>
      </p:sp>
    </p:spTree>
    <p:extLst>
      <p:ext uri="{BB962C8B-B14F-4D97-AF65-F5344CB8AC3E}">
        <p14:creationId xmlns:p14="http://schemas.microsoft.com/office/powerpoint/2010/main" val="4226891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descr="PPT Templat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289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BF577C2-FB3D-4CFA-B52C-CAF189AD9D25}" type="datetimeFigureOut">
              <a:rPr lang="en-US"/>
              <a:pPr>
                <a:defRPr/>
              </a:pPr>
              <a:t>9/28/2015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7D7E6AE-753D-45E1-86C5-BAEB2C340678}" type="slidenum">
              <a:rPr lang="en-US"/>
              <a:pPr>
                <a:defRPr/>
              </a:pPr>
              <a:t>‹#›</a:t>
            </a:fld>
            <a:endParaRPr lang="en-US"/>
          </a:p>
        </p:txBody>
      </p:sp>
    </p:spTree>
    <p:extLst>
      <p:ext uri="{BB962C8B-B14F-4D97-AF65-F5344CB8AC3E}">
        <p14:creationId xmlns:p14="http://schemas.microsoft.com/office/powerpoint/2010/main" val="3344370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4EF136F-62F5-48EB-BCC0-CC1570A7EEB2}" type="datetimeFigureOut">
              <a:rPr lang="en-US"/>
              <a:pPr>
                <a:defRPr/>
              </a:pPr>
              <a:t>9/28/2015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2353FFF-F462-489D-8606-014BB0A4B6DA}" type="slidenum">
              <a:rPr lang="en-US"/>
              <a:pPr>
                <a:defRPr/>
              </a:pPr>
              <a:t>‹#›</a:t>
            </a:fld>
            <a:endParaRPr lang="en-US"/>
          </a:p>
        </p:txBody>
      </p:sp>
    </p:spTree>
    <p:extLst>
      <p:ext uri="{BB962C8B-B14F-4D97-AF65-F5344CB8AC3E}">
        <p14:creationId xmlns:p14="http://schemas.microsoft.com/office/powerpoint/2010/main" val="1561296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5BC3A4-B1FB-42F7-BB64-4853F70A22CF}" type="datetimeFigureOut">
              <a:rPr lang="en-US"/>
              <a:pPr>
                <a:defRPr/>
              </a:pPr>
              <a:t>9/28/2015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63BA40-AB23-481F-A045-8D57CE716FC1}" type="slidenum">
              <a:rPr lang="en-US"/>
              <a:pPr>
                <a:defRPr/>
              </a:pPr>
              <a:t>‹#›</a:t>
            </a:fld>
            <a:endParaRPr lang="en-US"/>
          </a:p>
        </p:txBody>
      </p:sp>
    </p:spTree>
    <p:extLst>
      <p:ext uri="{BB962C8B-B14F-4D97-AF65-F5344CB8AC3E}">
        <p14:creationId xmlns:p14="http://schemas.microsoft.com/office/powerpoint/2010/main" val="3655224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1E3528-F39C-4545-99EB-CF915AAE0727}" type="datetimeFigureOut">
              <a:rPr lang="en-US"/>
              <a:pPr>
                <a:defRPr/>
              </a:pPr>
              <a:t>9/28/2015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D3EFCA-488D-4461-A8ED-927DB170828F}" type="slidenum">
              <a:rPr lang="en-US"/>
              <a:pPr>
                <a:defRPr/>
              </a:pPr>
              <a:t>‹#›</a:t>
            </a:fld>
            <a:endParaRPr lang="en-US"/>
          </a:p>
        </p:txBody>
      </p:sp>
    </p:spTree>
    <p:extLst>
      <p:ext uri="{BB962C8B-B14F-4D97-AF65-F5344CB8AC3E}">
        <p14:creationId xmlns:p14="http://schemas.microsoft.com/office/powerpoint/2010/main" val="2534611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689725" y="6492875"/>
            <a:ext cx="2133600" cy="365125"/>
          </a:xfrm>
        </p:spPr>
        <p:txBody>
          <a:bodyPr/>
          <a:lstStyle>
            <a:lvl1pPr>
              <a:defRPr>
                <a:latin typeface="Arial" pitchFamily="34" charset="0"/>
              </a:defRPr>
            </a:lvl1pPr>
          </a:lstStyle>
          <a:p>
            <a:pPr>
              <a:defRPr/>
            </a:pPr>
            <a:endParaRPr lang="en-US"/>
          </a:p>
        </p:txBody>
      </p:sp>
      <p:sp>
        <p:nvSpPr>
          <p:cNvPr id="3" name="Footer Placeholder 4"/>
          <p:cNvSpPr>
            <a:spLocks noGrp="1"/>
          </p:cNvSpPr>
          <p:nvPr>
            <p:ph type="ftr" sz="quarter" idx="11"/>
          </p:nvPr>
        </p:nvSpPr>
        <p:spPr>
          <a:xfrm>
            <a:off x="317500" y="6492875"/>
            <a:ext cx="3416300" cy="365125"/>
          </a:xfrm>
          <a:prstGeom prst="rect">
            <a:avLst/>
          </a:prstGeom>
        </p:spPr>
        <p:txBody>
          <a:bodyPr/>
          <a:lstStyle>
            <a:lvl1pPr>
              <a:defRPr>
                <a:solidFill>
                  <a:prstClr val="black"/>
                </a:solidFill>
                <a:latin typeface="Arial" pitchFamily="34" charset="0"/>
                <a:cs typeface="Arial" charset="0"/>
              </a:defRPr>
            </a:lvl1pPr>
          </a:lstStyle>
          <a:p>
            <a:pPr>
              <a:defRPr/>
            </a:pPr>
            <a:endParaRPr lang="en-US"/>
          </a:p>
        </p:txBody>
      </p:sp>
      <p:sp>
        <p:nvSpPr>
          <p:cNvPr id="4" name="Slide Number Placeholder 5"/>
          <p:cNvSpPr>
            <a:spLocks noGrp="1"/>
          </p:cNvSpPr>
          <p:nvPr>
            <p:ph type="sldNum" sz="quarter" idx="12"/>
          </p:nvPr>
        </p:nvSpPr>
        <p:spPr>
          <a:xfrm>
            <a:off x="379413" y="6149975"/>
            <a:ext cx="533400" cy="365125"/>
          </a:xfrm>
        </p:spPr>
        <p:txBody>
          <a:bodyPr/>
          <a:lstStyle>
            <a:lvl1pPr>
              <a:defRPr>
                <a:latin typeface="Arial" pitchFamily="34" charset="0"/>
              </a:defRPr>
            </a:lvl1pPr>
          </a:lstStyle>
          <a:p>
            <a:pPr>
              <a:defRPr/>
            </a:pPr>
            <a:fld id="{9DFDCE82-B178-4617-A69A-A7146732F5E9}" type="slidenum">
              <a:rPr lang="en-US"/>
              <a:pPr>
                <a:defRPr/>
              </a:pPr>
              <a:t>‹#›</a:t>
            </a:fld>
            <a:endParaRPr lang="en-US"/>
          </a:p>
        </p:txBody>
      </p:sp>
    </p:spTree>
    <p:extLst>
      <p:ext uri="{BB962C8B-B14F-4D97-AF65-F5344CB8AC3E}">
        <p14:creationId xmlns:p14="http://schemas.microsoft.com/office/powerpoint/2010/main" val="1689571069"/>
      </p:ext>
    </p:extLst>
  </p:cSld>
  <p:clrMapOvr>
    <a:masterClrMapping/>
  </p:clrMapOvr>
  <p:transition>
    <p:split orient="vert"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1636776" y="2174875"/>
            <a:ext cx="7315200" cy="1470025"/>
          </a:xfrm>
        </p:spPr>
        <p:txBody>
          <a:bodyPr/>
          <a:lstStyle>
            <a:lvl1pPr algn="l">
              <a:defRPr>
                <a:solidFill>
                  <a:srgbClr val="336600"/>
                </a:solidFill>
              </a:defRPr>
            </a:lvl1pPr>
          </a:lstStyle>
          <a:p>
            <a:r>
              <a:rPr lang="en-US" dirty="0"/>
              <a:t>Click to edit Master title style</a:t>
            </a:r>
          </a:p>
        </p:txBody>
      </p:sp>
      <p:sp>
        <p:nvSpPr>
          <p:cNvPr id="3076" name="Rectangle 4"/>
          <p:cNvSpPr>
            <a:spLocks noGrp="1" noChangeArrowheads="1"/>
          </p:cNvSpPr>
          <p:nvPr>
            <p:ph type="subTitle" idx="1"/>
          </p:nvPr>
        </p:nvSpPr>
        <p:spPr>
          <a:xfrm>
            <a:off x="2704402" y="4151376"/>
            <a:ext cx="6400800" cy="1371600"/>
          </a:xfrm>
        </p:spPr>
        <p:txBody>
          <a:bodyPr/>
          <a:lstStyle>
            <a:lvl1pPr marL="0" indent="0" algn="r">
              <a:buFontTx/>
              <a:buNone/>
              <a:defRPr>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447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cs typeface="+mn-cs"/>
              </a:defRPr>
            </a:lvl1pPr>
          </a:lstStyle>
          <a:p>
            <a:pPr>
              <a:defRPr/>
            </a:pPr>
            <a:r>
              <a:rPr lang="en-US"/>
              <a:t>Slide </a:t>
            </a:r>
            <a:fld id="{999B13D3-775D-442B-A2BE-B8E26063DEDC}" type="slidenum">
              <a:rPr lang="en-US"/>
              <a:pPr>
                <a:defRPr/>
              </a:pPr>
              <a:t>‹#›</a:t>
            </a:fld>
            <a:endParaRPr lang="en-US"/>
          </a:p>
        </p:txBody>
      </p:sp>
    </p:spTree>
    <p:extLst>
      <p:ext uri="{BB962C8B-B14F-4D97-AF65-F5344CB8AC3E}">
        <p14:creationId xmlns:p14="http://schemas.microsoft.com/office/powerpoint/2010/main" val="419989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1636776" y="2174875"/>
            <a:ext cx="7315200" cy="1470025"/>
          </a:xfrm>
        </p:spPr>
        <p:txBody>
          <a:bodyPr/>
          <a:lstStyle>
            <a:lvl1pPr algn="l">
              <a:defRPr>
                <a:solidFill>
                  <a:srgbClr val="336600"/>
                </a:solidFill>
              </a:defRPr>
            </a:lvl1pPr>
          </a:lstStyle>
          <a:p>
            <a:r>
              <a:rPr lang="en-US" dirty="0"/>
              <a:t>Click to edit Master title style</a:t>
            </a:r>
          </a:p>
        </p:txBody>
      </p:sp>
      <p:sp>
        <p:nvSpPr>
          <p:cNvPr id="3076" name="Rectangle 4"/>
          <p:cNvSpPr>
            <a:spLocks noGrp="1" noChangeArrowheads="1"/>
          </p:cNvSpPr>
          <p:nvPr>
            <p:ph type="subTitle" idx="1"/>
          </p:nvPr>
        </p:nvSpPr>
        <p:spPr>
          <a:xfrm>
            <a:off x="2704402" y="4151376"/>
            <a:ext cx="6400800" cy="1371600"/>
          </a:xfrm>
        </p:spPr>
        <p:txBody>
          <a:bodyPr/>
          <a:lstStyle>
            <a:lvl1pPr marL="0" indent="0" algn="r">
              <a:buFontTx/>
              <a:buNone/>
              <a:defRPr>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1961344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cs typeface="+mn-cs"/>
              </a:defRPr>
            </a:lvl1pPr>
          </a:lstStyle>
          <a:p>
            <a:pPr>
              <a:defRPr/>
            </a:pPr>
            <a:r>
              <a:rPr lang="en-US"/>
              <a:t>Slide </a:t>
            </a:r>
            <a:fld id="{A183A5FA-2411-4CAD-80D2-33B6669D3027}" type="slidenum">
              <a:rPr lang="en-US"/>
              <a:pPr>
                <a:defRPr/>
              </a:pPr>
              <a:t>‹#›</a:t>
            </a:fld>
            <a:endParaRPr lang="en-US"/>
          </a:p>
        </p:txBody>
      </p:sp>
    </p:spTree>
    <p:extLst>
      <p:ext uri="{BB962C8B-B14F-4D97-AF65-F5344CB8AC3E}">
        <p14:creationId xmlns:p14="http://schemas.microsoft.com/office/powerpoint/2010/main" val="1000518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35808"/>
            <a:ext cx="8229600" cy="777240"/>
          </a:xfrm>
        </p:spPr>
        <p:txBody>
          <a:bodyPr/>
          <a:lstStyle>
            <a:lvl1pPr>
              <a:defRPr>
                <a:solidFill>
                  <a:srgbClr val="336600"/>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p:txBody>
          <a:bodyPr/>
          <a:lstStyle>
            <a:lvl1pPr>
              <a:defRPr>
                <a:cs typeface="+mn-cs"/>
              </a:defRPr>
            </a:lvl1pPr>
          </a:lstStyle>
          <a:p>
            <a:pPr>
              <a:defRPr/>
            </a:pPr>
            <a:r>
              <a:rPr lang="en-US"/>
              <a:t>Slide </a:t>
            </a:r>
            <a:fld id="{AD4B2BA4-4151-4A3D-B835-8638D4D324A9}" type="slidenum">
              <a:rPr lang="en-US"/>
              <a:pPr>
                <a:defRPr/>
              </a:pPr>
              <a:t>‹#›</a:t>
            </a:fld>
            <a:endParaRPr lang="en-US"/>
          </a:p>
        </p:txBody>
      </p:sp>
    </p:spTree>
    <p:extLst>
      <p:ext uri="{BB962C8B-B14F-4D97-AF65-F5344CB8AC3E}">
        <p14:creationId xmlns:p14="http://schemas.microsoft.com/office/powerpoint/2010/main" val="1222240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p:txBody>
          <a:bodyPr/>
          <a:lstStyle>
            <a:lvl1pPr>
              <a:defRPr>
                <a:cs typeface="+mn-cs"/>
              </a:defRPr>
            </a:lvl1pPr>
          </a:lstStyle>
          <a:p>
            <a:pPr>
              <a:defRPr/>
            </a:pPr>
            <a:r>
              <a:rPr lang="en-US"/>
              <a:t>Slide </a:t>
            </a:r>
            <a:fld id="{98C0122C-4E8A-414C-A68C-64C17ECF278E}" type="slidenum">
              <a:rPr lang="en-US"/>
              <a:pPr>
                <a:defRPr/>
              </a:pPr>
              <a:t>‹#›</a:t>
            </a:fld>
            <a:endParaRPr lang="en-US"/>
          </a:p>
        </p:txBody>
      </p:sp>
    </p:spTree>
    <p:extLst>
      <p:ext uri="{BB962C8B-B14F-4D97-AF65-F5344CB8AC3E}">
        <p14:creationId xmlns:p14="http://schemas.microsoft.com/office/powerpoint/2010/main" val="1116085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819400" y="6356350"/>
            <a:ext cx="2133600" cy="365125"/>
          </a:xfrm>
          <a:prstGeom prst="rect">
            <a:avLst/>
          </a:prstGeom>
        </p:spPr>
        <p:txBody>
          <a:bodyPr/>
          <a:lstStyle>
            <a:lvl1pPr>
              <a:defRPr>
                <a:solidFill>
                  <a:srgbClr val="000000"/>
                </a:solidFill>
                <a:latin typeface="Arial"/>
                <a:cs typeface="Arial" charset="0"/>
              </a:defRPr>
            </a:lvl1pPr>
          </a:lstStyle>
          <a:p>
            <a:pPr>
              <a:defRPr/>
            </a:pPr>
            <a:fld id="{F5A26BA5-C4C4-8941-A8D3-E9E96CEC1D2C}" type="datetime1">
              <a:rPr lang="en-US"/>
              <a:pPr>
                <a:defRPr/>
              </a:pPr>
              <a:t>9/28/2015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solidFill>
                  <a:srgbClr val="000000"/>
                </a:solidFill>
                <a:latin typeface="Arial"/>
                <a:cs typeface="Arial" charset="0"/>
              </a:defRPr>
            </a:lvl1pPr>
          </a:lstStyle>
          <a:p>
            <a:pPr>
              <a:defRPr/>
            </a:pPr>
            <a:r>
              <a:rPr lang="en-US"/>
              <a:t>Almazar Consulting</a:t>
            </a:r>
          </a:p>
        </p:txBody>
      </p:sp>
      <p:sp>
        <p:nvSpPr>
          <p:cNvPr id="4" name="Slide Number Placeholder 3"/>
          <p:cNvSpPr>
            <a:spLocks noGrp="1"/>
          </p:cNvSpPr>
          <p:nvPr>
            <p:ph type="sldNum" sz="quarter" idx="12"/>
          </p:nvPr>
        </p:nvSpPr>
        <p:spPr/>
        <p:txBody>
          <a:bodyPr/>
          <a:lstStyle>
            <a:lvl1pPr>
              <a:defRPr>
                <a:cs typeface="+mn-cs"/>
              </a:defRPr>
            </a:lvl1pPr>
          </a:lstStyle>
          <a:p>
            <a:pPr>
              <a:defRPr/>
            </a:pPr>
            <a:fld id="{E34A39F7-D66B-4CCD-8776-190B042354B1}" type="slidenum">
              <a:rPr lang="en-US"/>
              <a:pPr>
                <a:defRPr/>
              </a:pPr>
              <a:t>‹#›</a:t>
            </a:fld>
            <a:endParaRPr lang="en-US"/>
          </a:p>
        </p:txBody>
      </p:sp>
    </p:spTree>
    <p:extLst>
      <p:ext uri="{BB962C8B-B14F-4D97-AF65-F5344CB8AC3E}">
        <p14:creationId xmlns:p14="http://schemas.microsoft.com/office/powerpoint/2010/main" val="3275119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819400" y="6356350"/>
            <a:ext cx="2133600" cy="365125"/>
          </a:xfrm>
          <a:prstGeom prst="rect">
            <a:avLst/>
          </a:prstGeom>
        </p:spPr>
        <p:txBody>
          <a:bodyPr/>
          <a:lstStyle>
            <a:lvl1pPr>
              <a:defRPr>
                <a:solidFill>
                  <a:srgbClr val="000000"/>
                </a:solidFill>
                <a:latin typeface="Arial"/>
                <a:cs typeface="Arial" charset="0"/>
              </a:defRPr>
            </a:lvl1pPr>
          </a:lstStyle>
          <a:p>
            <a:pPr>
              <a:defRPr/>
            </a:pPr>
            <a:fld id="{B5BC83EA-808F-4C24-93FA-365C3BCB2B2C}" type="datetimeFigureOut">
              <a:rPr lang="en-US"/>
              <a:pPr>
                <a:defRPr/>
              </a:pPr>
              <a:t>9/28/2015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mn-cs"/>
              </a:defRPr>
            </a:lvl1pPr>
          </a:lstStyle>
          <a:p>
            <a:pPr>
              <a:defRPr/>
            </a:pPr>
            <a:fld id="{551E1EFA-A6F3-40AC-96C4-3A9F3C88734C}" type="slidenum">
              <a:rPr lang="en-US"/>
              <a:pPr>
                <a:defRPr/>
              </a:pPr>
              <a:t>‹#›</a:t>
            </a:fld>
            <a:endParaRPr lang="en-US"/>
          </a:p>
        </p:txBody>
      </p:sp>
    </p:spTree>
    <p:extLst>
      <p:ext uri="{BB962C8B-B14F-4D97-AF65-F5344CB8AC3E}">
        <p14:creationId xmlns:p14="http://schemas.microsoft.com/office/powerpoint/2010/main" val="29311409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96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t>Slide </a:t>
            </a:r>
            <a:fld id="{0BA2524F-072C-4211-8C59-53ED597B29D5}" type="slidenum">
              <a:rPr lang="en-US"/>
              <a:pPr>
                <a:defRPr/>
              </a:pPr>
              <a:t>‹#›</a:t>
            </a:fld>
            <a:endParaRPr lang="en-US"/>
          </a:p>
        </p:txBody>
      </p:sp>
    </p:spTree>
    <p:extLst>
      <p:ext uri="{BB962C8B-B14F-4D97-AF65-F5344CB8AC3E}">
        <p14:creationId xmlns:p14="http://schemas.microsoft.com/office/powerpoint/2010/main" val="132383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t>Slide </a:t>
            </a:r>
            <a:fld id="{D1F93BB4-92A9-4789-91AC-663385E61FC2}" type="slidenum">
              <a:rPr lang="en-US"/>
              <a:pPr>
                <a:defRPr/>
              </a:pPr>
              <a:t>‹#›</a:t>
            </a:fld>
            <a:endParaRPr lang="en-US"/>
          </a:p>
        </p:txBody>
      </p:sp>
    </p:spTree>
    <p:extLst>
      <p:ext uri="{BB962C8B-B14F-4D97-AF65-F5344CB8AC3E}">
        <p14:creationId xmlns:p14="http://schemas.microsoft.com/office/powerpoint/2010/main" val="409994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35808"/>
            <a:ext cx="8229600" cy="777240"/>
          </a:xfrm>
        </p:spPr>
        <p:txBody>
          <a:bodyPr/>
          <a:lstStyle>
            <a:lvl1pPr>
              <a:defRPr>
                <a:solidFill>
                  <a:srgbClr val="336600"/>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r>
              <a:rPr lang="en-US"/>
              <a:t>Slide </a:t>
            </a:r>
            <a:fld id="{DA9802F1-837B-4362-9144-FC392C7A9011}" type="slidenum">
              <a:rPr lang="en-US"/>
              <a:pPr>
                <a:defRPr/>
              </a:pPr>
              <a:t>‹#›</a:t>
            </a:fld>
            <a:endParaRPr lang="en-US"/>
          </a:p>
        </p:txBody>
      </p:sp>
    </p:spTree>
    <p:extLst>
      <p:ext uri="{BB962C8B-B14F-4D97-AF65-F5344CB8AC3E}">
        <p14:creationId xmlns:p14="http://schemas.microsoft.com/office/powerpoint/2010/main" val="67066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Slide </a:t>
            </a:r>
            <a:fld id="{9AB801F0-99AB-46E9-9B9C-873D9C5EDFE8}" type="slidenum">
              <a:rPr lang="en-US"/>
              <a:pPr>
                <a:defRPr/>
              </a:pPr>
              <a:t>‹#›</a:t>
            </a:fld>
            <a:endParaRPr lang="en-US"/>
          </a:p>
        </p:txBody>
      </p:sp>
    </p:spTree>
    <p:extLst>
      <p:ext uri="{BB962C8B-B14F-4D97-AF65-F5344CB8AC3E}">
        <p14:creationId xmlns:p14="http://schemas.microsoft.com/office/powerpoint/2010/main" val="33772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05000" y="2435225"/>
            <a:ext cx="6781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590800" y="4191000"/>
            <a:ext cx="60960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1801813" y="6356350"/>
            <a:ext cx="914400" cy="365125"/>
          </a:xfrm>
        </p:spPr>
        <p:txBody>
          <a:bodyPr/>
          <a:lstStyle>
            <a:lvl1pPr>
              <a:defRPr/>
            </a:lvl1pPr>
          </a:lstStyle>
          <a:p>
            <a:pPr>
              <a:defRPr/>
            </a:pPr>
            <a:fld id="{240C6465-42EB-4FED-89AC-35A4D0E06F7F}" type="datetimeFigureOut">
              <a:rPr lang="en-US"/>
              <a:pPr>
                <a:defRPr/>
              </a:pPr>
              <a:t>9/28/2015</a:t>
            </a:fld>
            <a:endParaRPr lang="en-US"/>
          </a:p>
        </p:txBody>
      </p:sp>
      <p:sp>
        <p:nvSpPr>
          <p:cNvPr id="6"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solidFill>
                  <a:prstClr val="black"/>
                </a:solidFill>
                <a:latin typeface="+mn-lt"/>
                <a:cs typeface="+mn-cs"/>
              </a:defRPr>
            </a:lvl1pPr>
          </a:lstStyle>
          <a:p>
            <a:pPr>
              <a:defRPr/>
            </a:pPr>
            <a:endParaRPr/>
          </a:p>
        </p:txBody>
      </p:sp>
      <p:sp>
        <p:nvSpPr>
          <p:cNvPr id="7" name="Slide Number Placeholder 5"/>
          <p:cNvSpPr>
            <a:spLocks noGrp="1"/>
          </p:cNvSpPr>
          <p:nvPr>
            <p:ph type="sldNum" sz="quarter" idx="12"/>
          </p:nvPr>
        </p:nvSpPr>
        <p:spPr>
          <a:xfrm>
            <a:off x="5307013" y="6356350"/>
            <a:ext cx="685800" cy="365125"/>
          </a:xfrm>
        </p:spPr>
        <p:txBody>
          <a:bodyPr/>
          <a:lstStyle>
            <a:lvl1pPr>
              <a:defRPr/>
            </a:lvl1pPr>
          </a:lstStyle>
          <a:p>
            <a:pPr>
              <a:defRPr/>
            </a:pPr>
            <a:fld id="{C8EDEB3D-48F5-4AC7-A76B-540E1EED9737}" type="slidenum">
              <a:rPr lang="en-US"/>
              <a:pPr>
                <a:defRPr/>
              </a:pPr>
              <a:t>‹#›</a:t>
            </a:fld>
            <a:endParaRPr lang="en-US" dirty="0"/>
          </a:p>
        </p:txBody>
      </p:sp>
    </p:spTree>
    <p:extLst>
      <p:ext uri="{BB962C8B-B14F-4D97-AF65-F5344CB8AC3E}">
        <p14:creationId xmlns:p14="http://schemas.microsoft.com/office/powerpoint/2010/main" val="313985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C84DAA-740E-4E5A-AA3B-F0FCFA8BD60D}" type="datetimeFigureOut">
              <a:rPr lang="en-US"/>
              <a:pPr>
                <a:defRPr/>
              </a:pPr>
              <a:t>9/28/2015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B6B895-8CA7-4ACC-AE68-2678D867C4F8}" type="slidenum">
              <a:rPr lang="en-US"/>
              <a:pPr>
                <a:defRPr/>
              </a:pPr>
              <a:t>‹#›</a:t>
            </a:fld>
            <a:endParaRPr lang="en-US"/>
          </a:p>
        </p:txBody>
      </p:sp>
    </p:spTree>
    <p:extLst>
      <p:ext uri="{BB962C8B-B14F-4D97-AF65-F5344CB8AC3E}">
        <p14:creationId xmlns:p14="http://schemas.microsoft.com/office/powerpoint/2010/main" val="370546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0CBDBA-2B6D-48F9-A710-CC10A25F37BB}" type="datetimeFigureOut">
              <a:rPr lang="en-US"/>
              <a:pPr>
                <a:defRPr/>
              </a:pPr>
              <a:t>9/28/2015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ADAA2C-0245-4B40-A398-493EFFDEF02A}" type="slidenum">
              <a:rPr lang="en-US"/>
              <a:pPr>
                <a:defRPr/>
              </a:pPr>
              <a:t>‹#›</a:t>
            </a:fld>
            <a:endParaRPr lang="en-US"/>
          </a:p>
        </p:txBody>
      </p:sp>
    </p:spTree>
    <p:extLst>
      <p:ext uri="{BB962C8B-B14F-4D97-AF65-F5344CB8AC3E}">
        <p14:creationId xmlns:p14="http://schemas.microsoft.com/office/powerpoint/2010/main" val="22420999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31D19B8-592A-4682-BDA5-9B72349DD36D}" type="slidenum">
              <a:rPr lang="en-US"/>
              <a:pPr>
                <a:defRPr/>
              </a:pPr>
              <a:t>‹#›</a:t>
            </a:fld>
            <a:endParaRPr lang="en-US"/>
          </a:p>
        </p:txBody>
      </p:sp>
      <p:pic>
        <p:nvPicPr>
          <p:cNvPr id="1029" name="Picture 6" descr="PPT Templa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PT Template3.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4103688" y="638333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defRPr>
            </a:lvl1pPr>
          </a:lstStyle>
          <a:p>
            <a:pPr>
              <a:defRPr/>
            </a:pPr>
            <a:r>
              <a:rPr lang="en-US"/>
              <a:t>Slide </a:t>
            </a:r>
            <a:fld id="{C5EB4B72-85EC-4E7D-B8F3-B8D2E69DE1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4" r:id="rId1"/>
    <p:sldLayoutId id="2147483799" r:id="rId2"/>
    <p:sldLayoutId id="2147483800" r:id="rId3"/>
    <p:sldLayoutId id="2147483801" r:id="rId4"/>
    <p:sldLayoutId id="2147483802" r:id="rId5"/>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8" descr="PPT Template3.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457200" y="274638"/>
            <a:ext cx="82296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Text Placeholder 2"/>
          <p:cNvSpPr>
            <a:spLocks noGrp="1"/>
          </p:cNvSpPr>
          <p:nvPr>
            <p:ph type="body" idx="1"/>
          </p:nvPr>
        </p:nvSpPr>
        <p:spPr bwMode="auto">
          <a:xfrm>
            <a:off x="457200" y="1828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20BC5233-28BD-4270-87CE-B5B37556A682}" type="datetimeFigureOut">
              <a:rPr lang="en-US"/>
              <a:pPr>
                <a:defRPr/>
              </a:pPr>
              <a:t>9/28/2015</a:t>
            </a:fld>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A541F7C-6813-4310-AED0-9D627980539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8" descr="PPT Template3.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100"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4103688" y="638333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Calibri" pitchFamily="34" charset="0"/>
                <a:cs typeface="Arial" charset="0"/>
              </a:defRPr>
            </a:lvl1pPr>
          </a:lstStyle>
          <a:p>
            <a:pPr>
              <a:defRPr/>
            </a:pPr>
            <a:r>
              <a:rPr lang="en-US"/>
              <a:t>Slide </a:t>
            </a:r>
            <a:fld id="{2EF9CB22-04A2-4344-B51F-F94302957F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05CCEDE-690A-4CE8-A433-188DACF7222A}" type="slidenum">
              <a:rPr lang="en-US">
                <a:solidFill>
                  <a:srgbClr val="000000"/>
                </a:solidFill>
              </a:rPr>
              <a:pPr>
                <a:defRPr/>
              </a:pPr>
              <a:t>‹#›</a:t>
            </a:fld>
            <a:endParaRPr lang="en-US">
              <a:solidFill>
                <a:srgbClr val="000000"/>
              </a:solidFill>
            </a:endParaRPr>
          </a:p>
        </p:txBody>
      </p:sp>
      <p:pic>
        <p:nvPicPr>
          <p:cNvPr id="1029" name="Picture 6" descr="PPT Templa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279447"/>
      </p:ext>
    </p:extLst>
  </p:cSld>
  <p:clrMap bg1="lt1" tx1="dk1" bg2="lt2" tx2="dk2" accent1="accent1" accent2="accent2" accent3="accent3" accent4="accent4" accent5="accent5" accent6="accent6" hlink="hlink" folHlink="folHlink"/>
  <p:sldLayoutIdLst>
    <p:sldLayoutId id="214748382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tore.samhsa.gov/product/Addressing-the-Needs-of-Women-and-Girls-Core-Competencies-for-Mental-Health-and-Substance-Abuse-Service-Professionals/SMA11-4657" TargetMode="External"/><Relationship Id="rId2" Type="http://schemas.openxmlformats.org/officeDocument/2006/relationships/hyperlink" Target="http://www.samhsa.gov/about-us/advisory-councils/advisorycommittee-women%E2%80%99s-services-acws" TargetMode="External"/><Relationship Id="rId1" Type="http://schemas.openxmlformats.org/officeDocument/2006/relationships/slideLayout" Target="../slideLayouts/slideLayout3.xml"/><Relationship Id="rId4" Type="http://schemas.openxmlformats.org/officeDocument/2006/relationships/hyperlink" Target="http://www.nasmhpd.org/content/engaging-women-trauma-informed-peer-support-guidebook-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tore.samhsa.gov/product/SMA14-4884"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087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2800" smtClean="0"/>
              <a:t>Goal 3.1: Implement and study a trauma-informed approach throughout health, behavioral health, and related systems.</a:t>
            </a:r>
            <a:r>
              <a:rPr lang="en-US" altLang="en-US" sz="2800" smtClean="0">
                <a:ea typeface="Calibri" pitchFamily="34" charset="0"/>
                <a:cs typeface="Times New Roman" pitchFamily="18" charset="0"/>
              </a:rPr>
              <a:t/>
            </a:r>
            <a:br>
              <a:rPr lang="en-US" altLang="en-US" sz="2800" smtClean="0">
                <a:ea typeface="Calibri" pitchFamily="34" charset="0"/>
                <a:cs typeface="Times New Roman" pitchFamily="18" charset="0"/>
              </a:rPr>
            </a:br>
            <a:endParaRPr lang="en-US" altLang="en-US" sz="2800" smtClean="0"/>
          </a:p>
        </p:txBody>
      </p:sp>
      <p:graphicFrame>
        <p:nvGraphicFramePr>
          <p:cNvPr id="6" name="Diagram 5"/>
          <p:cNvGraphicFramePr/>
          <p:nvPr/>
        </p:nvGraphicFramePr>
        <p:xfrm>
          <a:off x="228600" y="1295400"/>
          <a:ext cx="8486775"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Looking Forward</a:t>
            </a:r>
          </a:p>
        </p:txBody>
      </p:sp>
      <p:sp>
        <p:nvSpPr>
          <p:cNvPr id="3" name="Content Placeholder 2"/>
          <p:cNvSpPr>
            <a:spLocks noGrp="1"/>
          </p:cNvSpPr>
          <p:nvPr>
            <p:ph idx="1"/>
          </p:nvPr>
        </p:nvSpPr>
        <p:spPr/>
        <p:txBody>
          <a:bodyPr/>
          <a:lstStyle/>
          <a:p>
            <a:pPr>
              <a:spcBef>
                <a:spcPct val="0"/>
              </a:spcBef>
              <a:buFont typeface="Arial" charset="0"/>
              <a:buChar char="•"/>
              <a:defRPr/>
            </a:pPr>
            <a:r>
              <a:rPr lang="en-US" altLang="en-US" sz="2200" dirty="0" smtClean="0"/>
              <a:t>Learning from developments </a:t>
            </a:r>
            <a:r>
              <a:rPr lang="en-US" altLang="en-US" sz="2200" dirty="0"/>
              <a:t>in the field</a:t>
            </a:r>
          </a:p>
          <a:p>
            <a:pPr>
              <a:spcBef>
                <a:spcPct val="0"/>
              </a:spcBef>
              <a:buFont typeface="Arial" charset="0"/>
              <a:buChar char="•"/>
              <a:defRPr/>
            </a:pPr>
            <a:endParaRPr lang="en-US" altLang="en-US" sz="2200" dirty="0" smtClean="0"/>
          </a:p>
          <a:p>
            <a:pPr>
              <a:spcBef>
                <a:spcPct val="0"/>
              </a:spcBef>
              <a:buFont typeface="Arial" charset="0"/>
              <a:buChar char="•"/>
              <a:tabLst>
                <a:tab pos="6000750" algn="l"/>
              </a:tabLst>
              <a:defRPr/>
            </a:pPr>
            <a:r>
              <a:rPr lang="en-US" altLang="en-US" sz="2200" dirty="0"/>
              <a:t>Collaboration with our federal partners and other </a:t>
            </a:r>
          </a:p>
          <a:p>
            <a:pPr marL="0" indent="0">
              <a:spcBef>
                <a:spcPct val="0"/>
              </a:spcBef>
              <a:buFont typeface="Arial" charset="0"/>
              <a:buNone/>
              <a:tabLst>
                <a:tab pos="346075" algn="l"/>
                <a:tab pos="6000750" algn="l"/>
              </a:tabLst>
              <a:defRPr/>
            </a:pPr>
            <a:r>
              <a:rPr lang="en-US" altLang="en-US" sz="2200" dirty="0"/>
              <a:t>	s</a:t>
            </a:r>
            <a:r>
              <a:rPr lang="en-US" altLang="en-US" sz="2200" dirty="0" smtClean="0"/>
              <a:t>takeholders is key</a:t>
            </a:r>
          </a:p>
          <a:p>
            <a:pPr>
              <a:spcBef>
                <a:spcPct val="0"/>
              </a:spcBef>
              <a:buFont typeface="Arial" charset="0"/>
              <a:buChar char="•"/>
              <a:defRPr/>
            </a:pPr>
            <a:endParaRPr lang="en-US" altLang="en-US" sz="2200" dirty="0"/>
          </a:p>
          <a:p>
            <a:pPr>
              <a:spcBef>
                <a:spcPct val="0"/>
              </a:spcBef>
              <a:buFont typeface="Arial" charset="0"/>
              <a:buChar char="•"/>
              <a:defRPr/>
            </a:pPr>
            <a:r>
              <a:rPr lang="en-US" altLang="en-US" sz="2200" dirty="0"/>
              <a:t>Expand the knowledge base and implementation of trauma-informed approaches in diverse settings, systems and communities</a:t>
            </a:r>
          </a:p>
          <a:p>
            <a:pPr>
              <a:spcBef>
                <a:spcPct val="0"/>
              </a:spcBef>
              <a:buFont typeface="Arial" charset="0"/>
              <a:buChar char="•"/>
              <a:defRPr/>
            </a:pPr>
            <a:endParaRPr lang="en-US" altLang="en-US" sz="2200" dirty="0"/>
          </a:p>
          <a:p>
            <a:pPr>
              <a:spcBef>
                <a:spcPct val="0"/>
              </a:spcBef>
              <a:buFont typeface="Arial" charset="0"/>
              <a:buChar char="•"/>
              <a:defRPr/>
            </a:pPr>
            <a:r>
              <a:rPr lang="en-US" altLang="en-US" sz="2200" dirty="0"/>
              <a:t>Needs to </a:t>
            </a:r>
            <a:r>
              <a:rPr lang="en-US" altLang="en-US" sz="2200" dirty="0" smtClean="0"/>
              <a:t>include</a:t>
            </a:r>
            <a:r>
              <a:rPr lang="en-US" altLang="en-US" sz="2200" dirty="0"/>
              <a:t>:</a:t>
            </a:r>
          </a:p>
          <a:p>
            <a:pPr lvl="1">
              <a:spcBef>
                <a:spcPct val="0"/>
              </a:spcBef>
              <a:buFont typeface="Arial" charset="0"/>
              <a:buChar char="–"/>
              <a:defRPr/>
            </a:pPr>
            <a:r>
              <a:rPr lang="en-US" altLang="en-US" sz="2000" dirty="0"/>
              <a:t>Life span</a:t>
            </a:r>
          </a:p>
          <a:p>
            <a:pPr lvl="1">
              <a:spcBef>
                <a:spcPct val="0"/>
              </a:spcBef>
              <a:buFont typeface="Arial" charset="0"/>
              <a:buChar char="–"/>
              <a:defRPr/>
            </a:pPr>
            <a:r>
              <a:rPr lang="en-US" altLang="en-US" sz="2000" dirty="0"/>
              <a:t>Historical &amp; intergenerational trauma</a:t>
            </a:r>
          </a:p>
          <a:p>
            <a:pPr lvl="1">
              <a:spcBef>
                <a:spcPct val="0"/>
              </a:spcBef>
              <a:buFont typeface="Arial" charset="0"/>
              <a:buChar char="–"/>
              <a:defRPr/>
            </a:pPr>
            <a:r>
              <a:rPr lang="en-US" altLang="en-US" sz="2000" dirty="0"/>
              <a:t>Race &amp; ethnicity; LGBT, military and their family members</a:t>
            </a:r>
          </a:p>
          <a:p>
            <a:pPr lvl="1">
              <a:spcBef>
                <a:spcPct val="0"/>
              </a:spcBef>
              <a:buFont typeface="Arial" charset="0"/>
              <a:buChar char="–"/>
              <a:defRPr/>
            </a:pPr>
            <a:r>
              <a:rPr lang="en-US" altLang="en-US" sz="2000" dirty="0"/>
              <a:t>Peers/people with lived experience</a:t>
            </a:r>
          </a:p>
          <a:p>
            <a:pPr>
              <a:buFont typeface="Arial" charset="0"/>
              <a:buChar char="•"/>
              <a:defRPr/>
            </a:pPr>
            <a:endParaRPr lang="en-US" dirty="0"/>
          </a:p>
        </p:txBody>
      </p:sp>
      <p:pic>
        <p:nvPicPr>
          <p:cNvPr id="348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00200"/>
            <a:ext cx="1828800"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1828800" y="2057400"/>
            <a:ext cx="7315200" cy="1828800"/>
          </a:xfrm>
        </p:spPr>
        <p:txBody>
          <a:bodyPr/>
          <a:lstStyle/>
          <a:p>
            <a:pPr eaLnBrk="1" hangingPunct="1"/>
            <a:r>
              <a:rPr lang="en-US" altLang="en-US" sz="2500" b="0" smtClean="0">
                <a:solidFill>
                  <a:schemeClr val="tx1"/>
                </a:solidFill>
                <a:cs typeface="Arial" pitchFamily="34" charset="0"/>
              </a:rPr>
              <a:t/>
            </a:r>
            <a:br>
              <a:rPr lang="en-US" altLang="en-US" sz="2500" b="0" smtClean="0">
                <a:solidFill>
                  <a:schemeClr val="tx1"/>
                </a:solidFill>
                <a:cs typeface="Arial" pitchFamily="34" charset="0"/>
              </a:rPr>
            </a:br>
            <a:r>
              <a:rPr lang="en-US" altLang="en-US" sz="2800" b="0" smtClean="0">
                <a:solidFill>
                  <a:schemeClr val="tx1"/>
                </a:solidFill>
                <a:cs typeface="Arial" pitchFamily="34" charset="0"/>
              </a:rPr>
              <a:t>Federal Partners Committee on Women and Trauma: </a:t>
            </a:r>
            <a:r>
              <a:rPr lang="en-US" altLang="en-US" sz="2800" b="0" i="1" smtClean="0">
                <a:solidFill>
                  <a:schemeClr val="tx1"/>
                </a:solidFill>
                <a:cs typeface="Arial" pitchFamily="34" charset="0"/>
              </a:rPr>
              <a:t>Building a Trauma-Informed Nation</a:t>
            </a:r>
            <a:r>
              <a:rPr lang="en-US" altLang="en-US" sz="3000" smtClean="0">
                <a:solidFill>
                  <a:schemeClr val="tx1"/>
                </a:solidFill>
                <a:cs typeface="Arial" pitchFamily="34" charset="0"/>
              </a:rPr>
              <a:t/>
            </a:r>
            <a:br>
              <a:rPr lang="en-US" altLang="en-US" sz="3000" smtClean="0">
                <a:solidFill>
                  <a:schemeClr val="tx1"/>
                </a:solidFill>
                <a:cs typeface="Arial" pitchFamily="34" charset="0"/>
              </a:rPr>
            </a:br>
            <a:r>
              <a:rPr lang="en-US" altLang="en-US" sz="3000" smtClean="0">
                <a:solidFill>
                  <a:schemeClr val="tx1"/>
                </a:solidFill>
                <a:cs typeface="Arial" pitchFamily="34" charset="0"/>
              </a:rPr>
              <a:t/>
            </a:r>
            <a:br>
              <a:rPr lang="en-US" altLang="en-US" sz="3000" smtClean="0">
                <a:solidFill>
                  <a:schemeClr val="tx1"/>
                </a:solidFill>
                <a:cs typeface="Arial" pitchFamily="34" charset="0"/>
              </a:rPr>
            </a:br>
            <a:r>
              <a:rPr lang="en-US" altLang="en-US" sz="4000" smtClean="0">
                <a:solidFill>
                  <a:schemeClr val="tx1"/>
                </a:solidFill>
                <a:cs typeface="Arial" pitchFamily="34" charset="0"/>
              </a:rPr>
              <a:t>Welcoming Remarks</a:t>
            </a:r>
          </a:p>
        </p:txBody>
      </p:sp>
      <p:sp>
        <p:nvSpPr>
          <p:cNvPr id="25603" name="Rectangle 3"/>
          <p:cNvSpPr>
            <a:spLocks noGrp="1" noChangeArrowheads="1"/>
          </p:cNvSpPr>
          <p:nvPr>
            <p:ph type="subTitle" idx="1"/>
          </p:nvPr>
        </p:nvSpPr>
        <p:spPr>
          <a:xfrm>
            <a:off x="2705100" y="4343400"/>
            <a:ext cx="6400800" cy="1179513"/>
          </a:xfrm>
        </p:spPr>
        <p:txBody>
          <a:bodyPr/>
          <a:lstStyle/>
          <a:p>
            <a:pPr eaLnBrk="1" hangingPunct="1"/>
            <a:r>
              <a:rPr lang="en-US" altLang="en-US" sz="2800" smtClean="0"/>
              <a:t>Kana Enomoto</a:t>
            </a:r>
          </a:p>
          <a:p>
            <a:pPr eaLnBrk="1" hangingPunct="1"/>
            <a:r>
              <a:rPr lang="en-US" altLang="en-US" sz="2800" smtClean="0"/>
              <a:t>Acting Administrator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43000" y="0"/>
            <a:ext cx="7467600" cy="1219200"/>
          </a:xfrm>
        </p:spPr>
        <p:txBody>
          <a:bodyPr/>
          <a:lstStyle/>
          <a:p>
            <a:r>
              <a:rPr lang="en-US" altLang="en-US" sz="4000" smtClean="0">
                <a:latin typeface="Open Sans"/>
                <a:ea typeface="Open Sans"/>
                <a:cs typeface="Open Sans"/>
              </a:rPr>
              <a:t>Reported Prevalence of Trauma in Behavioral Health</a:t>
            </a:r>
          </a:p>
        </p:txBody>
      </p:sp>
      <p:sp>
        <p:nvSpPr>
          <p:cNvPr id="9219" name="Content Placeholder 2"/>
          <p:cNvSpPr>
            <a:spLocks noGrp="1"/>
          </p:cNvSpPr>
          <p:nvPr>
            <p:ph idx="1"/>
          </p:nvPr>
        </p:nvSpPr>
        <p:spPr>
          <a:xfrm>
            <a:off x="457200" y="1600200"/>
            <a:ext cx="8229600" cy="4297363"/>
          </a:xfrm>
        </p:spPr>
        <p:txBody>
          <a:bodyPr/>
          <a:lstStyle/>
          <a:p>
            <a:pPr>
              <a:defRPr/>
            </a:pPr>
            <a:r>
              <a:rPr lang="en-US" altLang="en-US" sz="2400" dirty="0" smtClean="0">
                <a:latin typeface="Open Sans"/>
                <a:ea typeface="Open Sans"/>
                <a:cs typeface="Open Sans"/>
              </a:rPr>
              <a:t>Taking a closer look:</a:t>
            </a:r>
          </a:p>
          <a:p>
            <a:pPr lvl="1">
              <a:defRPr/>
            </a:pPr>
            <a:r>
              <a:rPr lang="en-US" altLang="en-US" sz="2400" dirty="0" smtClean="0">
                <a:latin typeface="Open Sans"/>
                <a:ea typeface="Open Sans"/>
                <a:cs typeface="Open Sans"/>
              </a:rPr>
              <a:t>43% - 80% of individuals in psychiatric hospitals have experienced physical or sexual abuse </a:t>
            </a:r>
            <a:r>
              <a:rPr lang="en-US" altLang="en-US" sz="1800" dirty="0" smtClean="0">
                <a:latin typeface="Open Sans"/>
                <a:ea typeface="Open Sans"/>
                <a:cs typeface="Open Sans"/>
              </a:rPr>
              <a:t>(Lipschitz et al, 1999; Suarez, 2008; Gillece, 2010)</a:t>
            </a:r>
          </a:p>
          <a:p>
            <a:pPr lvl="1">
              <a:defRPr/>
            </a:pPr>
            <a:endParaRPr lang="en-US" altLang="en-US" sz="2400" dirty="0" smtClean="0">
              <a:latin typeface="Open Sans"/>
              <a:ea typeface="Open Sans"/>
              <a:cs typeface="Open Sans"/>
            </a:endParaRPr>
          </a:p>
          <a:p>
            <a:pPr lvl="1">
              <a:defRPr/>
            </a:pPr>
            <a:r>
              <a:rPr lang="en-US" altLang="en-US" sz="2400" dirty="0" smtClean="0">
                <a:latin typeface="Open Sans"/>
                <a:ea typeface="Open Sans"/>
                <a:cs typeface="Open Sans"/>
              </a:rPr>
              <a:t>51% - 90% public mental health clients exposed to trauma </a:t>
            </a:r>
            <a:r>
              <a:rPr lang="en-US" altLang="en-US" sz="1800" dirty="0" smtClean="0">
                <a:latin typeface="Open Sans"/>
                <a:ea typeface="Open Sans"/>
                <a:cs typeface="Open Sans"/>
              </a:rPr>
              <a:t>(Goodman et al, 1997; </a:t>
            </a:r>
            <a:r>
              <a:rPr lang="en-US" altLang="en-US" sz="1800" dirty="0" err="1" smtClean="0">
                <a:latin typeface="Open Sans"/>
                <a:ea typeface="Open Sans"/>
                <a:cs typeface="Open Sans"/>
              </a:rPr>
              <a:t>Mueser</a:t>
            </a:r>
            <a:r>
              <a:rPr lang="en-US" altLang="en-US" sz="1800" dirty="0" smtClean="0">
                <a:latin typeface="Open Sans"/>
                <a:ea typeface="Open Sans"/>
                <a:cs typeface="Open Sans"/>
              </a:rPr>
              <a:t> et al, 2004)</a:t>
            </a:r>
          </a:p>
          <a:p>
            <a:pPr marL="457200" lvl="1" indent="0">
              <a:buFontTx/>
              <a:buNone/>
              <a:defRPr/>
            </a:pPr>
            <a:endParaRPr lang="en-US" altLang="en-US" sz="1800" dirty="0" smtClean="0">
              <a:latin typeface="Open Sans"/>
              <a:ea typeface="Open Sans"/>
              <a:cs typeface="Open Sans"/>
            </a:endParaRPr>
          </a:p>
          <a:p>
            <a:pPr lvl="1">
              <a:defRPr/>
            </a:pPr>
            <a:r>
              <a:rPr lang="en-US" altLang="en-US" sz="2400" dirty="0" smtClean="0">
                <a:latin typeface="Open Sans"/>
                <a:ea typeface="Open Sans"/>
                <a:cs typeface="Open Sans"/>
              </a:rPr>
              <a:t>2/3 adults in SUD treatment report child abuse and neglect </a:t>
            </a:r>
            <a:r>
              <a:rPr lang="en-US" altLang="en-US" sz="1800" dirty="0" smtClean="0">
                <a:latin typeface="Open Sans"/>
                <a:ea typeface="Open Sans"/>
                <a:cs typeface="Open Sans"/>
              </a:rPr>
              <a:t>(SAMHSA, CSAT, 2000)</a:t>
            </a:r>
          </a:p>
          <a:p>
            <a:pPr marL="457200" lvl="1" indent="0">
              <a:buFontTx/>
              <a:buNone/>
              <a:defRPr/>
            </a:pPr>
            <a:endParaRPr lang="en-US" altLang="en-US" sz="1800" dirty="0" smtClean="0">
              <a:latin typeface="Open Sans"/>
              <a:ea typeface="Open Sans"/>
              <a:cs typeface="Open Sans"/>
            </a:endParaRPr>
          </a:p>
          <a:p>
            <a:pPr lvl="1">
              <a:defRPr/>
            </a:pPr>
            <a:r>
              <a:rPr lang="en-US" altLang="en-US" sz="2400" dirty="0" smtClean="0">
                <a:latin typeface="Open Sans"/>
                <a:ea typeface="Open Sans"/>
                <a:cs typeface="Open Sans"/>
              </a:rPr>
              <a:t>Survey of adolescents in SU treatment &gt; 70% had history of trauma exposure </a:t>
            </a:r>
            <a:r>
              <a:rPr lang="en-US" altLang="en-US" sz="1800" dirty="0" smtClean="0">
                <a:latin typeface="Open Sans"/>
                <a:ea typeface="Open Sans"/>
                <a:cs typeface="Open Sans"/>
              </a:rPr>
              <a:t>(Suarez, 2008)</a:t>
            </a:r>
          </a:p>
          <a:p>
            <a:pPr>
              <a:buFontTx/>
              <a:buNone/>
              <a:defRPr/>
            </a:pPr>
            <a:endParaRPr lang="en-US" altLang="en-US" sz="2400" dirty="0" smtClean="0">
              <a:latin typeface="Open Sans"/>
              <a:ea typeface="Open Sans"/>
              <a:cs typeface="Open Sans"/>
            </a:endParaRPr>
          </a:p>
          <a:p>
            <a:pPr>
              <a:buFontTx/>
              <a:buNone/>
              <a:defRPr/>
            </a:pPr>
            <a:endParaRPr lang="en-US" altLang="en-US" sz="2400" dirty="0" smtClean="0">
              <a:latin typeface="Open Sans"/>
              <a:ea typeface="Open Sans"/>
              <a:cs typeface="Open Sans"/>
            </a:endParaRPr>
          </a:p>
          <a:p>
            <a:pPr>
              <a:defRPr/>
            </a:pPr>
            <a:endParaRPr lang="en-US" altLang="en-US" sz="2400" dirty="0" smtClean="0">
              <a:latin typeface="Open Sans"/>
              <a:ea typeface="Open Sans"/>
              <a:cs typeface="Open Sans"/>
            </a:endParaRPr>
          </a:p>
          <a:p>
            <a:pPr>
              <a:defRPr/>
            </a:pPr>
            <a:endParaRPr lang="en-US" altLang="en-US" sz="2400" dirty="0" smtClean="0">
              <a:latin typeface="Open Sans"/>
              <a:ea typeface="Open Sans"/>
              <a:cs typeface="Open Sans"/>
            </a:endParaRPr>
          </a:p>
          <a:p>
            <a:pPr>
              <a:defRPr/>
            </a:pPr>
            <a:endParaRPr lang="en-US" altLang="en-US" sz="2400" dirty="0" smtClean="0">
              <a:latin typeface="Open Sans"/>
              <a:ea typeface="Open Sans"/>
              <a:cs typeface="Open Sans"/>
            </a:endParaRPr>
          </a:p>
          <a:p>
            <a:pPr>
              <a:defRPr/>
            </a:pPr>
            <a:endParaRPr lang="en-US" altLang="en-US" sz="2400" dirty="0" smtClean="0">
              <a:latin typeface="Open Sans"/>
              <a:ea typeface="Open Sans"/>
              <a:cs typeface="Open San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4000" smtClean="0">
                <a:ea typeface="MS PGothic" pitchFamily="34" charset="-128"/>
              </a:rPr>
              <a:t>Evolution of the Knowledge Base</a:t>
            </a:r>
            <a:endParaRPr lang="en-US" altLang="en-US" sz="4000" smtClean="0"/>
          </a:p>
        </p:txBody>
      </p:sp>
      <p:sp>
        <p:nvSpPr>
          <p:cNvPr id="3" name="Content Placeholder 2"/>
          <p:cNvSpPr>
            <a:spLocks noGrp="1"/>
          </p:cNvSpPr>
          <p:nvPr>
            <p:ph idx="1"/>
          </p:nvPr>
        </p:nvSpPr>
        <p:spPr>
          <a:xfrm>
            <a:off x="457200" y="1143000"/>
            <a:ext cx="8229600" cy="4983163"/>
          </a:xfrm>
        </p:spPr>
        <p:txBody>
          <a:bodyPr/>
          <a:lstStyle/>
          <a:p>
            <a:pPr marL="463550" indent="-463550">
              <a:spcBef>
                <a:spcPts val="1200"/>
              </a:spcBef>
              <a:buFont typeface="Arial" panose="020B0604020202020204" pitchFamily="34" charset="0"/>
              <a:buChar char="•"/>
              <a:defRPr/>
            </a:pPr>
            <a:endParaRPr lang="en-US" sz="1400" b="0" dirty="0" smtClean="0">
              <a:ea typeface="ＭＳ Ｐゴシック"/>
              <a:cs typeface="ＭＳ Ｐゴシック"/>
            </a:endParaRPr>
          </a:p>
          <a:p>
            <a:pPr marL="463550" indent="-463550">
              <a:spcBef>
                <a:spcPts val="1200"/>
              </a:spcBef>
              <a:buFont typeface="Arial" panose="020B0604020202020204" pitchFamily="34" charset="0"/>
              <a:buChar char="•"/>
              <a:defRPr/>
            </a:pPr>
            <a:r>
              <a:rPr lang="en-US" sz="2200" b="0" dirty="0" smtClean="0">
                <a:ea typeface="ＭＳ Ｐゴシック"/>
                <a:cs typeface="ＭＳ Ｐゴシック"/>
              </a:rPr>
              <a:t>The </a:t>
            </a:r>
            <a:r>
              <a:rPr lang="en-US" sz="2200" b="0" dirty="0">
                <a:ea typeface="ＭＳ Ｐゴシック"/>
                <a:cs typeface="ＭＳ Ｐゴシック"/>
              </a:rPr>
              <a:t>first generation of approaches to trauma healing and recovery focused on individual and clinical interventions to address the symptoms of PTSD and to provide movement toward integration of trauma impacts into ongoing life activities</a:t>
            </a:r>
          </a:p>
          <a:p>
            <a:pPr marL="463550" indent="-463550">
              <a:spcBef>
                <a:spcPts val="1200"/>
              </a:spcBef>
              <a:buFont typeface="Arial" panose="020B0604020202020204" pitchFamily="34" charset="0"/>
              <a:buChar char="•"/>
              <a:defRPr/>
            </a:pPr>
            <a:r>
              <a:rPr lang="en-US" sz="2200" b="0" dirty="0">
                <a:ea typeface="ＭＳ Ｐゴシック"/>
                <a:cs typeface="ＭＳ Ｐゴシック"/>
              </a:rPr>
              <a:t>The second generation of approaches focused on psychosocial education and empowerment models designed to tap into self-healing forces energizing personal and social movement</a:t>
            </a:r>
          </a:p>
          <a:p>
            <a:pPr marL="463550" indent="-463550">
              <a:spcBef>
                <a:spcPts val="1200"/>
              </a:spcBef>
              <a:buFont typeface="Arial" panose="020B0604020202020204" pitchFamily="34" charset="0"/>
              <a:buChar char="•"/>
              <a:defRPr/>
            </a:pPr>
            <a:r>
              <a:rPr lang="en-US" sz="2200" b="0" dirty="0">
                <a:ea typeface="ＭＳ Ｐゴシック"/>
                <a:cs typeface="ＭＳ Ｐゴシック"/>
              </a:rPr>
              <a:t>Trauma-Informed Care: we were also learning that these and other trauma approaches do not take root and may lose their effectiveness if they are not implemented in organizations or programs that are “Trauma-informed Care (TIC)” programs</a:t>
            </a:r>
          </a:p>
          <a:p>
            <a:pP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7747">
            <a:off x="6637338" y="2374900"/>
            <a:ext cx="2278062"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 name="Title 2"/>
          <p:cNvSpPr>
            <a:spLocks noGrp="1"/>
          </p:cNvSpPr>
          <p:nvPr>
            <p:ph type="title"/>
          </p:nvPr>
        </p:nvSpPr>
        <p:spPr>
          <a:xfrm>
            <a:off x="0" y="274638"/>
            <a:ext cx="9144000" cy="777875"/>
          </a:xfrm>
        </p:spPr>
        <p:txBody>
          <a:bodyPr/>
          <a:lstStyle/>
          <a:p>
            <a:pPr eaLnBrk="1" hangingPunct="1"/>
            <a:r>
              <a:rPr lang="en-US" altLang="en-US" sz="4000" smtClean="0"/>
              <a:t>SAMHSA’s Foundational Work on Trauma</a:t>
            </a:r>
          </a:p>
        </p:txBody>
      </p:sp>
      <p:sp>
        <p:nvSpPr>
          <p:cNvPr id="6148" name="Content Placeholder 3"/>
          <p:cNvSpPr>
            <a:spLocks noGrp="1"/>
          </p:cNvSpPr>
          <p:nvPr>
            <p:ph idx="1"/>
          </p:nvPr>
        </p:nvSpPr>
        <p:spPr>
          <a:xfrm>
            <a:off x="0" y="1600200"/>
            <a:ext cx="7315200" cy="4572000"/>
          </a:xfrm>
        </p:spPr>
        <p:txBody>
          <a:bodyPr/>
          <a:lstStyle/>
          <a:p>
            <a:pPr marL="795338" eaLnBrk="1" hangingPunct="1">
              <a:spcBef>
                <a:spcPts val="1800"/>
              </a:spcBef>
              <a:spcAft>
                <a:spcPts val="1200"/>
              </a:spcAft>
              <a:defRPr/>
            </a:pPr>
            <a:r>
              <a:rPr lang="en-US" altLang="en-US" sz="2500" b="0" dirty="0" smtClean="0">
                <a:latin typeface="Open Sans"/>
              </a:rPr>
              <a:t>SAMHSA’s Women, Co-occurring Disorders and Violence Study (1998-2003)</a:t>
            </a:r>
          </a:p>
          <a:p>
            <a:pPr marL="795338" eaLnBrk="1" hangingPunct="1">
              <a:spcBef>
                <a:spcPts val="1800"/>
              </a:spcBef>
              <a:spcAft>
                <a:spcPts val="1200"/>
              </a:spcAft>
              <a:defRPr/>
            </a:pPr>
            <a:r>
              <a:rPr lang="en-US" sz="2400" b="0" dirty="0" smtClean="0">
                <a:latin typeface="Open Sans"/>
                <a:ea typeface="ＭＳ Ｐゴシック"/>
                <a:cs typeface="ＭＳ Ｐゴシック"/>
              </a:rPr>
              <a:t>Mission</a:t>
            </a:r>
            <a:r>
              <a:rPr lang="en-US" sz="2400" b="0" dirty="0">
                <a:latin typeface="Open Sans"/>
                <a:ea typeface="ＭＳ Ｐゴシック"/>
                <a:cs typeface="ＭＳ Ｐゴシック"/>
              </a:rPr>
              <a:t>: Generate knowledge on the development of integrated services approaches for women with co-occurring mental health and substance abuse disorders who also have histories of physical and or sexual </a:t>
            </a:r>
            <a:r>
              <a:rPr lang="en-US" sz="2400" b="0" dirty="0" smtClean="0">
                <a:latin typeface="Open Sans"/>
                <a:ea typeface="ＭＳ Ｐゴシック"/>
                <a:cs typeface="ＭＳ Ｐゴシック"/>
              </a:rPr>
              <a:t>abuse.</a:t>
            </a:r>
          </a:p>
          <a:p>
            <a:pPr marL="795338" eaLnBrk="1" hangingPunct="1">
              <a:spcBef>
                <a:spcPts val="1800"/>
              </a:spcBef>
              <a:spcAft>
                <a:spcPts val="1200"/>
              </a:spcAft>
              <a:defRPr/>
            </a:pPr>
            <a:r>
              <a:rPr lang="en-US" sz="2400" b="0" dirty="0" smtClean="0">
                <a:latin typeface="Open Sans"/>
                <a:ea typeface="ＭＳ Ｐゴシック"/>
                <a:cs typeface="ＭＳ Ｐゴシック"/>
              </a:rPr>
              <a:t>Scope</a:t>
            </a:r>
            <a:r>
              <a:rPr lang="en-US" sz="2400" b="0" dirty="0">
                <a:latin typeface="Open Sans"/>
                <a:ea typeface="ＭＳ Ｐゴシック"/>
                <a:cs typeface="ＭＳ Ｐゴシック"/>
              </a:rPr>
              <a:t>: Initially 14 sites, narrowed to 9.</a:t>
            </a:r>
          </a:p>
          <a:p>
            <a:pPr eaLnBrk="1" hangingPunct="1">
              <a:defRPr/>
            </a:pPr>
            <a:endParaRPr lang="en-US" altLang="en-US" sz="2500" dirty="0" smtClean="0"/>
          </a:p>
          <a:p>
            <a:pPr eaLnBrk="1" hangingPunct="1">
              <a:defRPr/>
            </a:pPr>
            <a:endParaRPr lang="en-US" altLang="en-US" sz="25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z="3200" smtClean="0"/>
              <a:t>Addressing the Needs of Women</a:t>
            </a:r>
          </a:p>
        </p:txBody>
      </p:sp>
      <p:sp>
        <p:nvSpPr>
          <p:cNvPr id="3" name="Content Placeholder 2"/>
          <p:cNvSpPr>
            <a:spLocks noGrp="1"/>
          </p:cNvSpPr>
          <p:nvPr>
            <p:ph idx="1"/>
          </p:nvPr>
        </p:nvSpPr>
        <p:spPr/>
        <p:txBody>
          <a:bodyPr/>
          <a:lstStyle/>
          <a:p>
            <a:pPr>
              <a:defRPr/>
            </a:pPr>
            <a:r>
              <a:rPr lang="en-US" sz="2000" b="0" dirty="0" smtClean="0">
                <a:latin typeface="Calibri" panose="020F0502020204030204" pitchFamily="34" charset="0"/>
              </a:rPr>
              <a:t>SAMHSA’s National Advisory Committee on Women’s Services</a:t>
            </a:r>
          </a:p>
          <a:p>
            <a:pPr marL="346075" indent="-346075">
              <a:buFontTx/>
              <a:buNone/>
              <a:defRPr/>
            </a:pPr>
            <a:r>
              <a:rPr lang="en-US" sz="2000" b="0" dirty="0" smtClean="0">
                <a:latin typeface="Calibri" panose="020F0502020204030204" pitchFamily="34" charset="0"/>
              </a:rPr>
              <a:t>	</a:t>
            </a:r>
            <a:r>
              <a:rPr lang="en-US" sz="2000" b="0" dirty="0" smtClean="0">
                <a:latin typeface="Calibri" panose="020F0502020204030204" pitchFamily="34" charset="0"/>
                <a:hlinkClick r:id="rId2"/>
              </a:rPr>
              <a:t>http://www.samhsa.gov/about-us/advisory-councils/advisorycommittee-women%E2%80%99s-services-acws</a:t>
            </a:r>
            <a:r>
              <a:rPr lang="en-US" sz="2000" b="0" dirty="0" smtClean="0">
                <a:latin typeface="Calibri" panose="020F0502020204030204" pitchFamily="34" charset="0"/>
              </a:rPr>
              <a:t> </a:t>
            </a:r>
          </a:p>
          <a:p>
            <a:pPr>
              <a:defRPr/>
            </a:pPr>
            <a:r>
              <a:rPr lang="en-US" sz="2000" b="0" dirty="0">
                <a:latin typeface="Calibri" panose="020F0502020204030204" pitchFamily="34" charset="0"/>
              </a:rPr>
              <a:t>Services Grant Program for Residential Treatment for Pregnant and Postpartum </a:t>
            </a:r>
            <a:r>
              <a:rPr lang="en-US" sz="2000" b="0" dirty="0" smtClean="0">
                <a:latin typeface="Calibri" panose="020F0502020204030204" pitchFamily="34" charset="0"/>
              </a:rPr>
              <a:t>Women</a:t>
            </a:r>
          </a:p>
          <a:p>
            <a:pPr>
              <a:defRPr/>
            </a:pPr>
            <a:r>
              <a:rPr lang="en-US" sz="2000" b="0" dirty="0" smtClean="0">
                <a:latin typeface="Calibri" panose="020F0502020204030204" pitchFamily="34" charset="0"/>
              </a:rPr>
              <a:t>Targeted Capacity Expansion: Substance Abuse Treatment for Racial/Ethnic Minority Women at High Risk for HIV/AIDS</a:t>
            </a:r>
          </a:p>
          <a:p>
            <a:pPr>
              <a:defRPr/>
            </a:pPr>
            <a:r>
              <a:rPr lang="en-US" sz="2000" b="0" i="1" dirty="0" smtClean="0">
                <a:latin typeface="Calibri" panose="020F0502020204030204" pitchFamily="34" charset="0"/>
              </a:rPr>
              <a:t>Addressing </a:t>
            </a:r>
            <a:r>
              <a:rPr lang="en-US" sz="2000" b="0" i="1" dirty="0">
                <a:latin typeface="Calibri" panose="020F0502020204030204" pitchFamily="34" charset="0"/>
              </a:rPr>
              <a:t>the Needs of Women and Girls: Core Competencies for Mental Health and Substance Abuse Service </a:t>
            </a:r>
            <a:r>
              <a:rPr lang="en-US" sz="2000" b="0" i="1" dirty="0" smtClean="0">
                <a:latin typeface="Calibri" panose="020F0502020204030204" pitchFamily="34" charset="0"/>
              </a:rPr>
              <a:t>Professionals</a:t>
            </a:r>
          </a:p>
          <a:p>
            <a:pPr marL="346075" indent="0">
              <a:buFontTx/>
              <a:buNone/>
              <a:tabLst>
                <a:tab pos="346075" algn="l"/>
              </a:tabLst>
              <a:defRPr/>
            </a:pPr>
            <a:r>
              <a:rPr lang="en-US" sz="1800" b="0" dirty="0" smtClean="0">
                <a:latin typeface="Calibri" panose="020F0502020204030204" pitchFamily="34" charset="0"/>
                <a:hlinkClick r:id="rId3"/>
              </a:rPr>
              <a:t>http://store.samhsa.gov/product/Addressing-the-Needs-of-Women-and-Girls-Core-Competencies-for-Mental-Health-and-Substance-Abuse-Service-Professionals/SMA11-4657</a:t>
            </a:r>
            <a:endParaRPr lang="en-US" sz="1800" b="0" dirty="0" smtClean="0">
              <a:latin typeface="Calibri" panose="020F0502020204030204" pitchFamily="34" charset="0"/>
            </a:endParaRPr>
          </a:p>
          <a:p>
            <a:pPr>
              <a:defRPr/>
            </a:pPr>
            <a:r>
              <a:rPr lang="en-US" sz="2000" b="0" i="1" dirty="0" smtClean="0">
                <a:solidFill>
                  <a:srgbClr val="000000"/>
                </a:solidFill>
                <a:latin typeface="Calibri" panose="020F0502020204030204" pitchFamily="34" charset="0"/>
              </a:rPr>
              <a:t>Engaging </a:t>
            </a:r>
            <a:r>
              <a:rPr lang="en-US" sz="2000" b="0" i="1" dirty="0">
                <a:solidFill>
                  <a:srgbClr val="000000"/>
                </a:solidFill>
                <a:latin typeface="Calibri" panose="020F0502020204030204" pitchFamily="34" charset="0"/>
              </a:rPr>
              <a:t>Women in Trauma-Informed Peer </a:t>
            </a:r>
            <a:r>
              <a:rPr lang="en-US" sz="2000" b="0" i="1" dirty="0" smtClean="0">
                <a:solidFill>
                  <a:srgbClr val="000000"/>
                </a:solidFill>
                <a:latin typeface="Calibri" panose="020F0502020204030204" pitchFamily="34" charset="0"/>
              </a:rPr>
              <a:t>Support: A Guidebook</a:t>
            </a:r>
          </a:p>
          <a:p>
            <a:pPr marL="346075" indent="0">
              <a:buFontTx/>
              <a:buNone/>
              <a:defRPr/>
            </a:pPr>
            <a:r>
              <a:rPr lang="en-US" sz="1800" b="0" dirty="0" smtClean="0">
                <a:latin typeface="Calibri" panose="020F0502020204030204" pitchFamily="34" charset="0"/>
                <a:hlinkClick r:id="rId4"/>
              </a:rPr>
              <a:t>http://www.nasmhpd.org/content/engaging-women-trauma-informed-peer-support-guidebook-1</a:t>
            </a:r>
            <a:r>
              <a:rPr lang="en-US" sz="1800" b="0" dirty="0" smtClean="0">
                <a:latin typeface="Calibri" panose="020F0502020204030204" pitchFamily="34" charset="0"/>
              </a:rPr>
              <a:t> </a:t>
            </a:r>
            <a:endParaRPr lang="en-US" sz="1800" b="0" dirty="0">
              <a:latin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l="23589" t="12975" r="24075" b="1823"/>
          <a:stretch>
            <a:fillRect/>
          </a:stretch>
        </p:blipFill>
        <p:spPr bwMode="auto">
          <a:xfrm>
            <a:off x="252413" y="1600200"/>
            <a:ext cx="3338512"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0" y="228600"/>
            <a:ext cx="8991600" cy="1020763"/>
          </a:xfrm>
        </p:spPr>
        <p:txBody>
          <a:bodyPr/>
          <a:lstStyle/>
          <a:p>
            <a:pPr algn="ctr">
              <a:defRPr/>
            </a:pPr>
            <a:r>
              <a:rPr lang="en-US" sz="3200" dirty="0" smtClean="0">
                <a:ea typeface="ＭＳ Ｐゴシック" charset="-128"/>
              </a:rPr>
              <a:t>SAMHSA Concept of Trauma </a:t>
            </a:r>
            <a:br>
              <a:rPr lang="en-US" sz="3200" dirty="0" smtClean="0">
                <a:ea typeface="ＭＳ Ｐゴシック" charset="-128"/>
              </a:rPr>
            </a:br>
            <a:r>
              <a:rPr lang="en-US" sz="3200" dirty="0" smtClean="0">
                <a:ea typeface="ＭＳ Ｐゴシック" charset="-128"/>
              </a:rPr>
              <a:t>Released October 2014</a:t>
            </a:r>
          </a:p>
        </p:txBody>
      </p:sp>
      <p:sp>
        <p:nvSpPr>
          <p:cNvPr id="3" name="Rectangle 2"/>
          <p:cNvSpPr/>
          <p:nvPr/>
        </p:nvSpPr>
        <p:spPr>
          <a:xfrm>
            <a:off x="5105400" y="4075113"/>
            <a:ext cx="381000" cy="192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5257800" y="4227513"/>
            <a:ext cx="381000" cy="192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5410200" y="4379913"/>
            <a:ext cx="381000" cy="1920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0727" name="TextBox 1"/>
          <p:cNvSpPr txBox="1">
            <a:spLocks noChangeArrowheads="1"/>
          </p:cNvSpPr>
          <p:nvPr/>
        </p:nvSpPr>
        <p:spPr bwMode="auto">
          <a:xfrm>
            <a:off x="252413" y="6032500"/>
            <a:ext cx="55387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000000"/>
                </a:solidFill>
              </a:rPr>
              <a:t>Available for download at:</a:t>
            </a:r>
          </a:p>
          <a:p>
            <a:pPr eaLnBrk="1" hangingPunct="1">
              <a:spcBef>
                <a:spcPct val="0"/>
              </a:spcBef>
              <a:buFontTx/>
              <a:buNone/>
            </a:pPr>
            <a:r>
              <a:rPr lang="en-US" altLang="en-US" sz="2000">
                <a:solidFill>
                  <a:srgbClr val="000000"/>
                </a:solidFill>
                <a:hlinkClick r:id="rId4"/>
              </a:rPr>
              <a:t>http://store.samhsa.gov/product/SMA14-4884</a:t>
            </a:r>
            <a:r>
              <a:rPr lang="en-US" altLang="en-US" sz="2000">
                <a:solidFill>
                  <a:srgbClr val="000000"/>
                </a:solidFill>
              </a:rPr>
              <a:t> </a:t>
            </a:r>
          </a:p>
        </p:txBody>
      </p:sp>
      <p:sp>
        <p:nvSpPr>
          <p:cNvPr id="30728" name="TextBox 1"/>
          <p:cNvSpPr txBox="1">
            <a:spLocks noChangeArrowheads="1"/>
          </p:cNvSpPr>
          <p:nvPr/>
        </p:nvSpPr>
        <p:spPr bwMode="auto">
          <a:xfrm>
            <a:off x="4114800" y="1600200"/>
            <a:ext cx="45720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i="1"/>
          </a:p>
          <a:p>
            <a:pPr algn="ctr" eaLnBrk="1" hangingPunct="1"/>
            <a:r>
              <a:rPr lang="en-US" altLang="en-US" sz="2400" b="1"/>
              <a:t>The 3 E’s of Trauma</a:t>
            </a:r>
          </a:p>
          <a:p>
            <a:pPr algn="ctr" eaLnBrk="1" hangingPunct="1"/>
            <a:endParaRPr lang="en-US" altLang="en-US" sz="2000" i="1"/>
          </a:p>
          <a:p>
            <a:pPr algn="ctr" eaLnBrk="1" hangingPunct="1"/>
            <a:r>
              <a:rPr lang="en-US" altLang="en-US" sz="2000" i="1"/>
              <a:t>Individual trauma results from an </a:t>
            </a:r>
            <a:r>
              <a:rPr lang="en-US" altLang="en-US" sz="2000" i="1" u="sng"/>
              <a:t>event</a:t>
            </a:r>
            <a:r>
              <a:rPr lang="en-US" altLang="en-US" sz="2000" i="1"/>
              <a:t>, series of events, or set of circumstances that is </a:t>
            </a:r>
            <a:r>
              <a:rPr lang="en-US" altLang="en-US" sz="2000" i="1" u="sng"/>
              <a:t>experienced</a:t>
            </a:r>
            <a:r>
              <a:rPr lang="en-US" altLang="en-US" sz="2000" i="1"/>
              <a:t> by an individual as physically or emotionally harmful or life threatening and that has lasting adverse </a:t>
            </a:r>
            <a:r>
              <a:rPr lang="en-US" altLang="en-US" sz="2000" i="1" u="sng"/>
              <a:t>effects</a:t>
            </a:r>
            <a:r>
              <a:rPr lang="en-US" altLang="en-US" sz="2000" i="1"/>
              <a:t> on the individual’s functioning and mental, physical, social, emotional, or spiritual well-being.</a:t>
            </a:r>
          </a:p>
          <a:p>
            <a:pPr algn="ctr" eaLnBrk="1" hangingPunct="1"/>
            <a:endParaRPr lang="en-US" altLang="en-US" sz="1100" i="1"/>
          </a:p>
          <a:p>
            <a:pPr eaLnBrk="1" hangingPunct="1"/>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274638"/>
            <a:ext cx="8534400" cy="777875"/>
          </a:xfrm>
        </p:spPr>
        <p:txBody>
          <a:bodyPr/>
          <a:lstStyle/>
          <a:p>
            <a:r>
              <a:rPr lang="en-US" altLang="en-US" sz="4000" b="0" smtClean="0">
                <a:latin typeface="Calibri" pitchFamily="34" charset="0"/>
              </a:rPr>
              <a:t>A Trauma-Informed Approach (Four R’s)</a:t>
            </a:r>
          </a:p>
        </p:txBody>
      </p:sp>
      <p:graphicFrame>
        <p:nvGraphicFramePr>
          <p:cNvPr id="4" name="Content Placeholder 3"/>
          <p:cNvGraphicFramePr>
            <a:graphicFrameLocks noGrp="1"/>
          </p:cNvGraphicFramePr>
          <p:nvPr>
            <p:ph idx="1"/>
          </p:nvPr>
        </p:nvGraphicFramePr>
        <p:xfrm>
          <a:off x="457200" y="2057400"/>
          <a:ext cx="8229600" cy="4068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a:spLocks noChangeArrowheads="1"/>
          </p:cNvSpPr>
          <p:nvPr/>
        </p:nvSpPr>
        <p:spPr bwMode="auto">
          <a:xfrm>
            <a:off x="457200" y="1600200"/>
            <a:ext cx="8229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336600"/>
              </a:buClr>
              <a:buChar char="•"/>
              <a:defRPr sz="3200" b="1">
                <a:solidFill>
                  <a:schemeClr val="tx1"/>
                </a:solidFill>
                <a:latin typeface="Arial" pitchFamily="34" charset="0"/>
              </a:defRPr>
            </a:lvl1pPr>
            <a:lvl2pPr marL="742950" indent="-285750" eaLnBrk="0" hangingPunct="0">
              <a:spcBef>
                <a:spcPct val="10000"/>
              </a:spcBef>
              <a:buClr>
                <a:srgbClr val="336600"/>
              </a:buClr>
              <a:buChar char="•"/>
              <a:defRPr sz="2800" i="1">
                <a:solidFill>
                  <a:schemeClr val="tx1"/>
                </a:solidFill>
                <a:latin typeface="Arial" pitchFamily="34" charset="0"/>
              </a:defRPr>
            </a:lvl2pPr>
            <a:lvl3pPr marL="1143000" indent="-228600" eaLnBrk="0" hangingPunct="0">
              <a:spcBef>
                <a:spcPct val="10000"/>
              </a:spcBef>
              <a:buClr>
                <a:srgbClr val="336600"/>
              </a:buClr>
              <a:buChar char="•"/>
              <a:defRPr sz="2400" b="1">
                <a:solidFill>
                  <a:schemeClr val="tx1"/>
                </a:solidFill>
                <a:latin typeface="Arial" pitchFamily="34" charset="0"/>
              </a:defRPr>
            </a:lvl3pPr>
            <a:lvl4pPr marL="1600200" indent="-228600" eaLnBrk="0" hangingPunct="0">
              <a:spcBef>
                <a:spcPct val="10000"/>
              </a:spcBef>
              <a:buClr>
                <a:srgbClr val="336600"/>
              </a:buClr>
              <a:buChar char="•"/>
              <a:defRPr sz="2000" i="1">
                <a:solidFill>
                  <a:schemeClr val="tx1"/>
                </a:solidFill>
                <a:latin typeface="Arial" pitchFamily="34" charset="0"/>
              </a:defRPr>
            </a:lvl4pPr>
            <a:lvl5pPr marL="2057400" indent="-228600" eaLnBrk="0" hangingPunct="0">
              <a:spcBef>
                <a:spcPct val="10000"/>
              </a:spcBef>
              <a:buClr>
                <a:srgbClr val="336600"/>
              </a:buClr>
              <a:buChar char="•"/>
              <a:defRPr sz="2000" b="1">
                <a:solidFill>
                  <a:schemeClr val="tx1"/>
                </a:solidFill>
                <a:latin typeface="Arial"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itchFamily="34" charset="0"/>
              </a:defRPr>
            </a:lvl9pPr>
          </a:lstStyle>
          <a:p>
            <a:pPr algn="ctr" eaLnBrk="1" hangingPunct="1">
              <a:spcBef>
                <a:spcPct val="0"/>
              </a:spcBef>
              <a:buClrTx/>
              <a:buFontTx/>
              <a:buNone/>
            </a:pPr>
            <a:r>
              <a:rPr lang="en-US" altLang="en-US" sz="2000">
                <a:solidFill>
                  <a:srgbClr val="000000"/>
                </a:solidFill>
                <a:cs typeface="Arial" pitchFamily="34" charset="0"/>
              </a:rPr>
              <a:t>A trauma-informed program, organization, or system: </a:t>
            </a:r>
            <a:endParaRPr lang="en-US" altLang="en-US" sz="2000" b="0">
              <a:solidFill>
                <a:srgbClr val="000000"/>
              </a:solidFill>
              <a:cs typeface="Arial" pitchFamily="34" charset="0"/>
            </a:endParaRPr>
          </a:p>
          <a:p>
            <a:pPr eaLnBrk="1" hangingPunct="1">
              <a:spcBef>
                <a:spcPct val="0"/>
              </a:spcBef>
              <a:buClrTx/>
              <a:buFontTx/>
              <a:buNone/>
            </a:pPr>
            <a:endParaRPr lang="en-US" altLang="en-US" sz="1800" b="0">
              <a:solidFill>
                <a:srgbClr val="000000"/>
              </a:solidFill>
              <a:cs typeface="Arial" pitchFamily="34" charset="0"/>
            </a:endParaRPr>
          </a:p>
        </p:txBody>
      </p:sp>
      <p:sp>
        <p:nvSpPr>
          <p:cNvPr id="31749" name="TextBox 2"/>
          <p:cNvSpPr txBox="1">
            <a:spLocks noChangeArrowheads="1"/>
          </p:cNvSpPr>
          <p:nvPr/>
        </p:nvSpPr>
        <p:spPr bwMode="auto">
          <a:xfrm>
            <a:off x="2233613" y="6324600"/>
            <a:ext cx="388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336600"/>
              </a:buClr>
              <a:buChar char="•"/>
              <a:defRPr sz="3200" b="1">
                <a:solidFill>
                  <a:schemeClr val="tx1"/>
                </a:solidFill>
                <a:latin typeface="Arial" pitchFamily="34" charset="0"/>
              </a:defRPr>
            </a:lvl1pPr>
            <a:lvl2pPr marL="742950" indent="-285750" eaLnBrk="0" hangingPunct="0">
              <a:spcBef>
                <a:spcPct val="10000"/>
              </a:spcBef>
              <a:buClr>
                <a:srgbClr val="336600"/>
              </a:buClr>
              <a:buChar char="•"/>
              <a:defRPr sz="2800" i="1">
                <a:solidFill>
                  <a:schemeClr val="tx1"/>
                </a:solidFill>
                <a:latin typeface="Arial" pitchFamily="34" charset="0"/>
              </a:defRPr>
            </a:lvl2pPr>
            <a:lvl3pPr marL="1143000" indent="-228600" eaLnBrk="0" hangingPunct="0">
              <a:spcBef>
                <a:spcPct val="10000"/>
              </a:spcBef>
              <a:buClr>
                <a:srgbClr val="336600"/>
              </a:buClr>
              <a:buChar char="•"/>
              <a:defRPr sz="2400" b="1">
                <a:solidFill>
                  <a:schemeClr val="tx1"/>
                </a:solidFill>
                <a:latin typeface="Arial" pitchFamily="34" charset="0"/>
              </a:defRPr>
            </a:lvl3pPr>
            <a:lvl4pPr marL="1600200" indent="-228600" eaLnBrk="0" hangingPunct="0">
              <a:spcBef>
                <a:spcPct val="10000"/>
              </a:spcBef>
              <a:buClr>
                <a:srgbClr val="336600"/>
              </a:buClr>
              <a:buChar char="•"/>
              <a:defRPr sz="2000" i="1">
                <a:solidFill>
                  <a:schemeClr val="tx1"/>
                </a:solidFill>
                <a:latin typeface="Arial" pitchFamily="34" charset="0"/>
              </a:defRPr>
            </a:lvl4pPr>
            <a:lvl5pPr marL="2057400" indent="-228600" eaLnBrk="0" hangingPunct="0">
              <a:spcBef>
                <a:spcPct val="10000"/>
              </a:spcBef>
              <a:buClr>
                <a:srgbClr val="336600"/>
              </a:buClr>
              <a:buChar char="•"/>
              <a:defRPr sz="2000" b="1">
                <a:solidFill>
                  <a:schemeClr val="tx1"/>
                </a:solidFill>
                <a:latin typeface="Arial" pitchFamily="34" charset="0"/>
              </a:defRPr>
            </a:lvl5pPr>
            <a:lvl6pPr marL="2514600" indent="-228600" eaLnBrk="0" fontAlgn="base" hangingPunct="0">
              <a:spcBef>
                <a:spcPct val="10000"/>
              </a:spcBef>
              <a:spcAft>
                <a:spcPct val="0"/>
              </a:spcAft>
              <a:buClr>
                <a:srgbClr val="336600"/>
              </a:buClr>
              <a:buChar char="•"/>
              <a:defRPr sz="2000" b="1">
                <a:solidFill>
                  <a:schemeClr val="tx1"/>
                </a:solidFill>
                <a:latin typeface="Arial" pitchFamily="34" charset="0"/>
              </a:defRPr>
            </a:lvl6pPr>
            <a:lvl7pPr marL="2971800" indent="-228600" eaLnBrk="0" fontAlgn="base" hangingPunct="0">
              <a:spcBef>
                <a:spcPct val="10000"/>
              </a:spcBef>
              <a:spcAft>
                <a:spcPct val="0"/>
              </a:spcAft>
              <a:buClr>
                <a:srgbClr val="336600"/>
              </a:buClr>
              <a:buChar char="•"/>
              <a:defRPr sz="2000" b="1">
                <a:solidFill>
                  <a:schemeClr val="tx1"/>
                </a:solidFill>
                <a:latin typeface="Arial" pitchFamily="34" charset="0"/>
              </a:defRPr>
            </a:lvl7pPr>
            <a:lvl8pPr marL="3429000" indent="-228600" eaLnBrk="0" fontAlgn="base" hangingPunct="0">
              <a:spcBef>
                <a:spcPct val="10000"/>
              </a:spcBef>
              <a:spcAft>
                <a:spcPct val="0"/>
              </a:spcAft>
              <a:buClr>
                <a:srgbClr val="336600"/>
              </a:buClr>
              <a:buChar char="•"/>
              <a:defRPr sz="2000" b="1">
                <a:solidFill>
                  <a:schemeClr val="tx1"/>
                </a:solidFill>
                <a:latin typeface="Arial" pitchFamily="34" charset="0"/>
              </a:defRPr>
            </a:lvl8pPr>
            <a:lvl9pPr marL="3886200" indent="-228600" eaLnBrk="0" fontAlgn="base" hangingPunct="0">
              <a:spcBef>
                <a:spcPct val="10000"/>
              </a:spcBef>
              <a:spcAft>
                <a:spcPct val="0"/>
              </a:spcAft>
              <a:buClr>
                <a:srgbClr val="336600"/>
              </a:buClr>
              <a:buChar char="•"/>
              <a:defRPr sz="2000" b="1">
                <a:solidFill>
                  <a:schemeClr val="tx1"/>
                </a:solidFill>
                <a:latin typeface="Arial" pitchFamily="34" charset="0"/>
              </a:defRPr>
            </a:lvl9pPr>
          </a:lstStyle>
          <a:p>
            <a:pPr eaLnBrk="1" hangingPunct="1">
              <a:spcBef>
                <a:spcPct val="0"/>
              </a:spcBef>
              <a:buClrTx/>
              <a:buFontTx/>
              <a:buNone/>
            </a:pPr>
            <a:r>
              <a:rPr lang="en-US" altLang="en-US" sz="1800" b="0" i="1">
                <a:solidFill>
                  <a:srgbClr val="000000"/>
                </a:solidFill>
                <a:cs typeface="Arial" pitchFamily="34" charset="0"/>
              </a:rPr>
              <a:t>From SAMHSA’s Concept Paper</a:t>
            </a:r>
          </a:p>
          <a:p>
            <a:pPr eaLnBrk="1" hangingPunct="1">
              <a:spcBef>
                <a:spcPct val="0"/>
              </a:spcBef>
              <a:buClrTx/>
              <a:buFontTx/>
              <a:buNone/>
            </a:pPr>
            <a:endParaRPr lang="en-US" altLang="en-US" sz="1800" b="0">
              <a:solidFill>
                <a:srgbClr val="0000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2"/>
          </p:nvPr>
        </p:nvSpPr>
        <p:spPr bwMode="auto">
          <a:xfrm>
            <a:off x="8077200" y="1219200"/>
            <a:ext cx="914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Bef>
                <a:spcPct val="0"/>
              </a:spcBef>
              <a:spcAft>
                <a:spcPct val="0"/>
              </a:spcAft>
              <a:buFontTx/>
              <a:buNone/>
            </a:pPr>
            <a:fld id="{289743FC-D780-4509-924A-E4CA545F53FB}" type="slidenum">
              <a:rPr lang="en-US" altLang="en-US" sz="1200" smtClean="0">
                <a:solidFill>
                  <a:srgbClr val="898989"/>
                </a:solidFill>
                <a:latin typeface="Arial" pitchFamily="34" charset="0"/>
                <a:ea typeface="MS PGothic" pitchFamily="34" charset="-128"/>
              </a:rPr>
              <a:pPr eaLnBrk="1" fontAlgn="base" hangingPunct="1">
                <a:spcBef>
                  <a:spcPct val="0"/>
                </a:spcBef>
                <a:spcAft>
                  <a:spcPct val="0"/>
                </a:spcAft>
                <a:buFontTx/>
                <a:buNone/>
              </a:pPr>
              <a:t>9</a:t>
            </a:fld>
            <a:endParaRPr lang="en-US" altLang="en-US" sz="1200" smtClean="0">
              <a:solidFill>
                <a:srgbClr val="898989"/>
              </a:solidFill>
              <a:latin typeface="Arial" pitchFamily="34" charset="0"/>
              <a:ea typeface="MS PGothic" pitchFamily="34" charset="-128"/>
            </a:endParaRPr>
          </a:p>
        </p:txBody>
      </p:sp>
      <p:sp>
        <p:nvSpPr>
          <p:cNvPr id="32771" name="Title 1"/>
          <p:cNvSpPr txBox="1">
            <a:spLocks/>
          </p:cNvSpPr>
          <p:nvPr/>
        </p:nvSpPr>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000" b="1">
                <a:solidFill>
                  <a:srgbClr val="000000"/>
                </a:solidFill>
                <a:cs typeface="Arial" pitchFamily="34" charset="0"/>
              </a:rPr>
              <a:t>SAMHSA’s Trauma and Justice </a:t>
            </a:r>
          </a:p>
          <a:p>
            <a:pPr algn="ctr" eaLnBrk="1" hangingPunct="1">
              <a:spcBef>
                <a:spcPct val="0"/>
              </a:spcBef>
              <a:buFontTx/>
              <a:buNone/>
            </a:pPr>
            <a:r>
              <a:rPr lang="en-US" altLang="en-US" sz="4000" b="1">
                <a:solidFill>
                  <a:srgbClr val="000000"/>
                </a:solidFill>
                <a:cs typeface="Arial" pitchFamily="34" charset="0"/>
              </a:rPr>
              <a:t>Strategic Initiative </a:t>
            </a:r>
          </a:p>
        </p:txBody>
      </p:sp>
      <p:graphicFrame>
        <p:nvGraphicFramePr>
          <p:cNvPr id="6" name="Diagram 5"/>
          <p:cNvGraphicFramePr/>
          <p:nvPr/>
        </p:nvGraphicFramePr>
        <p:xfrm>
          <a:off x="0" y="1524000"/>
          <a:ext cx="8991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plit orient="vert" dir="in"/>
  </p:transition>
  <p:timing>
    <p:tnLst>
      <p:par>
        <p:cTn id="1" dur="indefinite" restart="never" nodeType="tmRoot"/>
      </p:par>
    </p:tnLst>
  </p:timing>
</p:sld>
</file>

<file path=ppt/theme/theme1.xml><?xml version="1.0" encoding="utf-8"?>
<a:theme xmlns:a="http://schemas.openxmlformats.org/drawingml/2006/main" name="SAMHSA_PPTMaster">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8E0000"/>
      </a:accent1>
      <a:accent2>
        <a:srgbClr val="6B6BCE"/>
      </a:accent2>
      <a:accent3>
        <a:srgbClr val="606060"/>
      </a:accent3>
      <a:accent4>
        <a:srgbClr val="666699"/>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AMHSA_PPTMaster">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2635</TotalTime>
  <Words>1208</Words>
  <Application>Microsoft Office PowerPoint</Application>
  <PresentationFormat>On-screen Show (4:3)</PresentationFormat>
  <Paragraphs>124</Paragraphs>
  <Slides>11</Slides>
  <Notes>9</Notes>
  <HiddenSlides>0</HiddenSlides>
  <MMClips>0</MMClips>
  <ScaleCrop>false</ScaleCrop>
  <HeadingPairs>
    <vt:vector size="4" baseType="variant">
      <vt:variant>
        <vt:lpstr>Theme</vt:lpstr>
      </vt:variant>
      <vt:variant>
        <vt:i4>5</vt:i4>
      </vt:variant>
      <vt:variant>
        <vt:lpstr>Slide Titles</vt:lpstr>
      </vt:variant>
      <vt:variant>
        <vt:i4>11</vt:i4>
      </vt:variant>
    </vt:vector>
  </HeadingPairs>
  <TitlesOfParts>
    <vt:vector size="16" baseType="lpstr">
      <vt:lpstr>SAMHSA_PPTMaster</vt:lpstr>
      <vt:lpstr>Default Design</vt:lpstr>
      <vt:lpstr>3_Office Theme</vt:lpstr>
      <vt:lpstr>1_Default Design</vt:lpstr>
      <vt:lpstr>1_SAMHSA_PPTMaster</vt:lpstr>
      <vt:lpstr>PowerPoint Presentation</vt:lpstr>
      <vt:lpstr> Federal Partners Committee on Women and Trauma: Building a Trauma-Informed Nation  Welcoming Remarks</vt:lpstr>
      <vt:lpstr>Reported Prevalence of Trauma in Behavioral Health</vt:lpstr>
      <vt:lpstr>Evolution of the Knowledge Base</vt:lpstr>
      <vt:lpstr>SAMHSA’s Foundational Work on Trauma</vt:lpstr>
      <vt:lpstr>Addressing the Needs of Women</vt:lpstr>
      <vt:lpstr>SAMHSA Concept of Trauma  Released October 2014</vt:lpstr>
      <vt:lpstr>A Trauma-Informed Approach (Four R’s)</vt:lpstr>
      <vt:lpstr>PowerPoint Presentation</vt:lpstr>
      <vt:lpstr>Goal 3.1: Implement and study a trauma-informed approach throughout health, behavioral health, and related systems. </vt:lpstr>
      <vt:lpstr>Looking Forward</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A. Krivka</dc:creator>
  <cp:lastModifiedBy>Boyer, Carol - ODEP</cp:lastModifiedBy>
  <cp:revision>53</cp:revision>
  <cp:lastPrinted>2015-09-23T20:31:01Z</cp:lastPrinted>
  <dcterms:created xsi:type="dcterms:W3CDTF">2011-05-31T16:07:51Z</dcterms:created>
  <dcterms:modified xsi:type="dcterms:W3CDTF">2015-09-28T15:14:58Z</dcterms:modified>
</cp:coreProperties>
</file>