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76" r:id="rId4"/>
    <p:sldId id="275" r:id="rId5"/>
    <p:sldId id="278" r:id="rId6"/>
    <p:sldId id="279" r:id="rId7"/>
    <p:sldId id="282" r:id="rId8"/>
    <p:sldId id="277" r:id="rId9"/>
    <p:sldId id="280" r:id="rId10"/>
    <p:sldId id="281" r:id="rId11"/>
    <p:sldId id="274" r:id="rId12"/>
    <p:sldId id="265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adt, John T - OSHA" initials="LO" lastIdx="2" clrIdx="0">
    <p:extLst>
      <p:ext uri="{19B8F6BF-5375-455C-9EA6-DF929625EA0E}">
        <p15:presenceInfo xmlns:p15="http://schemas.microsoft.com/office/powerpoint/2012/main" userId="S::laadt.john.t@dol.gov::6a346d81-8a42-4602-9a85-852f54671d9a" providerId="AD"/>
      </p:ext>
    </p:extLst>
  </p:cmAuthor>
  <p:cmAuthor id="2" name="Swain-Smith, Katherine A - OSEC" initials="SO" lastIdx="1" clrIdx="1">
    <p:extLst>
      <p:ext uri="{19B8F6BF-5375-455C-9EA6-DF929625EA0E}">
        <p15:presenceInfo xmlns:p15="http://schemas.microsoft.com/office/powerpoint/2012/main" userId="S::swainsmith.katherine@dol.gov::412c946f-47f6-4e97-8352-057e435a20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88E27-6230-4F87-B15F-DBAEF15777A0}" v="4" dt="2022-08-25T14:20:09.155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in-Smith, Katherine A - OSEC" userId="412c946f-47f6-4e97-8352-057e435a20d5" providerId="ADAL" clId="{75C88E27-6230-4F87-B15F-DBAEF15777A0}"/>
    <pc:docChg chg="custSel modSld">
      <pc:chgData name="Swain-Smith, Katherine A - OSEC" userId="412c946f-47f6-4e97-8352-057e435a20d5" providerId="ADAL" clId="{75C88E27-6230-4F87-B15F-DBAEF15777A0}" dt="2022-08-25T14:21:05.881" v="62" actId="1076"/>
      <pc:docMkLst>
        <pc:docMk/>
      </pc:docMkLst>
      <pc:sldChg chg="addSp modSp mod">
        <pc:chgData name="Swain-Smith, Katherine A - OSEC" userId="412c946f-47f6-4e97-8352-057e435a20d5" providerId="ADAL" clId="{75C88E27-6230-4F87-B15F-DBAEF15777A0}" dt="2022-08-25T14:21:05.881" v="62" actId="1076"/>
        <pc:sldMkLst>
          <pc:docMk/>
          <pc:sldMk cId="106904919" sldId="261"/>
        </pc:sldMkLst>
        <pc:spChg chg="add mod">
          <ac:chgData name="Swain-Smith, Katherine A - OSEC" userId="412c946f-47f6-4e97-8352-057e435a20d5" providerId="ADAL" clId="{75C88E27-6230-4F87-B15F-DBAEF15777A0}" dt="2022-08-25T14:21:05.881" v="62" actId="1076"/>
          <ac:spMkLst>
            <pc:docMk/>
            <pc:sldMk cId="106904919" sldId="261"/>
            <ac:spMk id="4" creationId="{70D3F945-A2C6-2B73-0D8B-AA1C4AEE75B6}"/>
          </ac:spMkLst>
        </pc:spChg>
      </pc:sldChg>
      <pc:sldChg chg="delSp modSp mod">
        <pc:chgData name="Swain-Smith, Katherine A - OSEC" userId="412c946f-47f6-4e97-8352-057e435a20d5" providerId="ADAL" clId="{75C88E27-6230-4F87-B15F-DBAEF15777A0}" dt="2022-08-25T14:19:52.345" v="1" actId="478"/>
        <pc:sldMkLst>
          <pc:docMk/>
          <pc:sldMk cId="3078653973" sldId="274"/>
        </pc:sldMkLst>
        <pc:spChg chg="del mod">
          <ac:chgData name="Swain-Smith, Katherine A - OSEC" userId="412c946f-47f6-4e97-8352-057e435a20d5" providerId="ADAL" clId="{75C88E27-6230-4F87-B15F-DBAEF15777A0}" dt="2022-08-25T14:19:52.345" v="1" actId="478"/>
          <ac:spMkLst>
            <pc:docMk/>
            <pc:sldMk cId="3078653973" sldId="274"/>
            <ac:spMk id="3" creationId="{B64218C9-055B-B234-0E04-06BE9F83E5FD}"/>
          </ac:spMkLst>
        </pc:spChg>
      </pc:sldChg>
      <pc:sldChg chg="delSp mod">
        <pc:chgData name="Swain-Smith, Katherine A - OSEC" userId="412c946f-47f6-4e97-8352-057e435a20d5" providerId="ADAL" clId="{75C88E27-6230-4F87-B15F-DBAEF15777A0}" dt="2022-08-25T14:19:55.501" v="2" actId="478"/>
        <pc:sldMkLst>
          <pc:docMk/>
          <pc:sldMk cId="2255749475" sldId="285"/>
        </pc:sldMkLst>
        <pc:spChg chg="del">
          <ac:chgData name="Swain-Smith, Katherine A - OSEC" userId="412c946f-47f6-4e97-8352-057e435a20d5" providerId="ADAL" clId="{75C88E27-6230-4F87-B15F-DBAEF15777A0}" dt="2022-08-25T14:19:55.501" v="2" actId="478"/>
          <ac:spMkLst>
            <pc:docMk/>
            <pc:sldMk cId="2255749475" sldId="285"/>
            <ac:spMk id="3" creationId="{1FAF614B-BC26-E308-507C-0F71A31A7D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8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8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Bar with 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7" y="113724"/>
            <a:ext cx="1113096" cy="1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828801"/>
            <a:ext cx="9601200" cy="3962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1104181"/>
            <a:ext cx="1687286" cy="46870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1104181"/>
            <a:ext cx="7587344" cy="46870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p Bar with Titl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909343"/>
            <a:ext cx="9601200" cy="736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29412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48" y="6380170"/>
            <a:ext cx="8686799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Information as of August 9,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16454" y="6380170"/>
            <a:ext cx="965946" cy="22243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160" y="6380170"/>
            <a:ext cx="918882" cy="222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7" y="113724"/>
            <a:ext cx="1113096" cy="1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l.gov/gra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ol.gov/grant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umphrey.pat@dol.gov" TargetMode="External"/><Relationship Id="rId2" Type="http://schemas.openxmlformats.org/officeDocument/2006/relationships/hyperlink" Target="mailto:ILABinformation@do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lls.Michelle.V@dol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eatworks.org" TargetMode="External"/><Relationship Id="rId3" Type="http://schemas.openxmlformats.org/officeDocument/2006/relationships/hyperlink" Target="http://leadcenter.org" TargetMode="External"/><Relationship Id="rId7" Type="http://schemas.openxmlformats.org/officeDocument/2006/relationships/hyperlink" Target="http://askearn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skjan.org" TargetMode="External"/><Relationship Id="rId5" Type="http://schemas.openxmlformats.org/officeDocument/2006/relationships/hyperlink" Target="http://dol.gov/agencies/odep/initiatives/saw-rtw/retain" TargetMode="External"/><Relationship Id="rId4" Type="http://schemas.openxmlformats.org/officeDocument/2006/relationships/hyperlink" Target="http://capeyouth.org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190624"/>
            <a:ext cx="10707655" cy="2120265"/>
          </a:xfrm>
        </p:spPr>
        <p:txBody>
          <a:bodyPr/>
          <a:lstStyle/>
          <a:p>
            <a:pPr algn="ctr"/>
            <a:r>
              <a:rPr lang="en-US"/>
              <a:t>Grants and Funding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785" y="5572126"/>
            <a:ext cx="10326655" cy="457200"/>
          </a:xfrm>
        </p:spPr>
        <p:txBody>
          <a:bodyPr>
            <a:noAutofit/>
          </a:bodyPr>
          <a:lstStyle/>
          <a:p>
            <a:r>
              <a:rPr lang="en-US" sz="2600" b="1"/>
              <a:t>WHAT</a:t>
            </a:r>
            <a:r>
              <a:rPr lang="en-US" sz="2400" b="1"/>
              <a:t> THEY ARE. </a:t>
            </a:r>
            <a:r>
              <a:rPr lang="en-US" sz="2600" b="1">
                <a:solidFill>
                  <a:srgbClr val="0075BF"/>
                </a:solidFill>
              </a:rPr>
              <a:t>WHO</a:t>
            </a:r>
            <a:r>
              <a:rPr lang="en-US" sz="2400" b="1">
                <a:solidFill>
                  <a:srgbClr val="0075BF"/>
                </a:solidFill>
              </a:rPr>
              <a:t> </a:t>
            </a:r>
            <a:r>
              <a:rPr lang="en-US" sz="2400" b="1"/>
              <a:t>THEY SERVE. </a:t>
            </a:r>
            <a:r>
              <a:rPr lang="en-US" sz="2600" b="1"/>
              <a:t>HOW</a:t>
            </a:r>
            <a:r>
              <a:rPr lang="en-US" sz="2400" b="1"/>
              <a:t> TO GET CONNECTED.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5F0FF6-6BA0-4EF9-B60A-45045A45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" y="3429000"/>
            <a:ext cx="2324100" cy="1765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07A72C-53C9-49D1-8A96-6D6D99B71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1" t="8988" r="6942" b="5707"/>
          <a:stretch/>
        </p:blipFill>
        <p:spPr>
          <a:xfrm>
            <a:off x="2389219" y="3425836"/>
            <a:ext cx="2324100" cy="17652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0D0F43-6F42-4C8A-B59C-DC87DCA46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319" y="3422673"/>
            <a:ext cx="2647932" cy="17586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8984FF-63EB-40B2-A61E-2C4F9F319C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3" t="14688" r="14896" b="17030"/>
          <a:stretch/>
        </p:blipFill>
        <p:spPr>
          <a:xfrm>
            <a:off x="7361251" y="3422673"/>
            <a:ext cx="3025630" cy="1758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817438-D899-4A83-A774-A32A80E0CD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909"/>
          <a:stretch/>
        </p:blipFill>
        <p:spPr>
          <a:xfrm>
            <a:off x="10386881" y="3412841"/>
            <a:ext cx="1805119" cy="1768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D3F945-A2C6-2B73-0D8B-AA1C4AEE75B6}"/>
              </a:ext>
            </a:extLst>
          </p:cNvPr>
          <p:cNvSpPr txBox="1"/>
          <p:nvPr/>
        </p:nvSpPr>
        <p:spPr>
          <a:xfrm>
            <a:off x="4713319" y="6550223"/>
            <a:ext cx="3647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Information as of August 9, 2022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092" y="455499"/>
            <a:ext cx="9601200" cy="1267944"/>
          </a:xfrm>
        </p:spPr>
        <p:txBody>
          <a:bodyPr>
            <a:noAutofit/>
          </a:bodyPr>
          <a:lstStyle/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4800" i="0">
                <a:effectLst/>
              </a:rPr>
              <a:t>Mine Safety and </a:t>
            </a:r>
            <a:r>
              <a:rPr lang="en-US" sz="4800"/>
              <a:t>Health Administration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0B19B4A-0DBB-4D44-9B1B-00F6E363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09EE6-FB34-4DB1-8CFD-90D144797E8C}"/>
              </a:ext>
            </a:extLst>
          </p:cNvPr>
          <p:cNvSpPr txBox="1"/>
          <p:nvPr/>
        </p:nvSpPr>
        <p:spPr>
          <a:xfrm>
            <a:off x="1446363" y="1978325"/>
            <a:ext cx="100181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Brookwood Sago Grant – Mine Safety Training 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D58214-658F-4A30-8080-E9082C2E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80521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58" y="160145"/>
            <a:ext cx="6888541" cy="887606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Frequently Asked 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15106" y="1350606"/>
            <a:ext cx="3657600" cy="3652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1"/>
              <a:t>Stay Connected:</a:t>
            </a:r>
          </a:p>
          <a:p>
            <a:r>
              <a:rPr lang="en-US" sz="2800" b="1" i="1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 GRANTS</a:t>
            </a:r>
            <a:endParaRPr lang="en-US" sz="2800" b="1" i="1">
              <a:solidFill>
                <a:srgbClr val="FFFF00"/>
              </a:solidFill>
              <a:cs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b="1" i="1">
              <a:cs typeface="Arial"/>
            </a:endParaRPr>
          </a:p>
          <a:p>
            <a:endParaRPr lang="en-US" sz="2800" b="1" i="1">
              <a:cs typeface="Arial"/>
            </a:endParaRPr>
          </a:p>
          <a:p>
            <a:r>
              <a:rPr lang="en-US" sz="2800" b="1" i="1">
                <a:cs typeface="Arial"/>
              </a:rPr>
              <a:t>Contact:</a:t>
            </a:r>
          </a:p>
          <a:p>
            <a:r>
              <a:rPr lang="en-US" sz="2800" b="1" i="1">
                <a:cs typeface="Arial"/>
              </a:rPr>
              <a:t>Ogm@dol.gov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FF1B8-9E9C-44AF-A99F-C842701DA39C}"/>
              </a:ext>
            </a:extLst>
          </p:cNvPr>
          <p:cNvSpPr txBox="1"/>
          <p:nvPr/>
        </p:nvSpPr>
        <p:spPr>
          <a:xfrm>
            <a:off x="264733" y="1185309"/>
            <a:ext cx="7012366" cy="46074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How Do I Apply?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How Do I Know If My Organization is Eligible for This Grant?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What Are Common Pit-Falls?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Do I Need A Letter From My Representative?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If I Am Not Ready This Year, Can I Apply In Future Years? What Can I do today to ready myself?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Can I get feedback on my application?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Is there technical assistance that can help me apply?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My organization is a small, grass-roots organization that may not have the capacity to manage a large DOL grant. Can I partner with other, larger organizations? </a:t>
            </a:r>
            <a:r>
              <a:rPr lang="en-US" dirty="0">
                <a:ea typeface="+mn-lt"/>
                <a:cs typeface="+mn-lt"/>
              </a:rPr>
              <a:t>How do I find partners for whom I could be a sub-grantee</a:t>
            </a:r>
            <a:r>
              <a:rPr lang="en-US" dirty="0">
                <a:cs typeface="Arial"/>
              </a:rPr>
              <a:t>? 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The work of my organization doesn’t exactly fit the grant programs covered today. Is there 'open funding'?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i="1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6C431-FA17-42C0-9928-C337CEEE0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82"/>
          <a:stretch/>
        </p:blipFill>
        <p:spPr>
          <a:xfrm>
            <a:off x="8094786" y="5608701"/>
            <a:ext cx="940729" cy="94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6CE0F6-F66C-44FB-AAD9-CD4D05794D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3086" y="5608701"/>
            <a:ext cx="940728" cy="94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C7F2E-E402-4558-AC35-41AE297E61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83" r="9621"/>
          <a:stretch/>
        </p:blipFill>
        <p:spPr>
          <a:xfrm>
            <a:off x="10731384" y="5608701"/>
            <a:ext cx="940728" cy="94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6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19150"/>
            <a:ext cx="9601200" cy="2855091"/>
          </a:xfrm>
        </p:spPr>
        <p:txBody>
          <a:bodyPr>
            <a:normAutofit/>
          </a:bodyPr>
          <a:lstStyle/>
          <a:p>
            <a:pPr algn="ctr"/>
            <a:r>
              <a:rPr lang="en-US" sz="6200" dirty="0"/>
              <a:t>Thank You.</a:t>
            </a:r>
            <a:br>
              <a:rPr lang="en-US" dirty="0"/>
            </a:br>
            <a:br>
              <a:rPr lang="en-US" b="0" dirty="0"/>
            </a:br>
            <a:r>
              <a:rPr lang="en-US" sz="2400" b="0" dirty="0">
                <a:cs typeface="Arial"/>
              </a:rPr>
              <a:t>For more resources and information on </a:t>
            </a:r>
            <a:br>
              <a:rPr lang="en-US" sz="2400" b="0" dirty="0">
                <a:cs typeface="Arial"/>
              </a:rPr>
            </a:br>
            <a:r>
              <a:rPr lang="en-US" sz="2400" b="0" dirty="0">
                <a:cs typeface="Arial"/>
              </a:rPr>
              <a:t>future funding opportunities:</a:t>
            </a:r>
            <a:r>
              <a:rPr lang="en-US" sz="2400" b="0" dirty="0">
                <a:solidFill>
                  <a:srgbClr val="FFFF00"/>
                </a:solidFill>
                <a:cs typeface="Arial"/>
              </a:rPr>
              <a:t> </a:t>
            </a:r>
            <a:r>
              <a:rPr lang="en-US" sz="2400" u="sng" dirty="0">
                <a:solidFill>
                  <a:srgbClr val="FFFF00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 GRANTS</a:t>
            </a:r>
            <a:endParaRPr lang="en-US" sz="2400" u="sng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44355F-4545-4CDA-8CB2-9781D06248C4}"/>
              </a:ext>
            </a:extLst>
          </p:cNvPr>
          <p:cNvSpPr txBox="1">
            <a:spLocks/>
          </p:cNvSpPr>
          <p:nvPr/>
        </p:nvSpPr>
        <p:spPr>
          <a:xfrm>
            <a:off x="1963250" y="5574982"/>
            <a:ext cx="8616917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Protect. Connect. Train. Support. Empower.</a:t>
            </a:r>
            <a:endParaRPr lang="en-US" sz="24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38BBA9A-6550-4CD2-AC7A-1CD44716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6" y="380190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75CD-BD3A-4C83-B458-8AB0CB7E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98" y="1103282"/>
            <a:ext cx="9601200" cy="736895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For More Information on a Specific Program: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3EB25FB-E5C7-4E70-87C9-29D5EDCDCDE2}"/>
              </a:ext>
            </a:extLst>
          </p:cNvPr>
          <p:cNvSpPr txBox="1">
            <a:spLocks/>
          </p:cNvSpPr>
          <p:nvPr/>
        </p:nvSpPr>
        <p:spPr>
          <a:xfrm>
            <a:off x="3457209" y="6374349"/>
            <a:ext cx="542237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75BF"/>
                </a:solidFill>
              </a:rPr>
              <a:t>Protect. Connect. Train. Support. Empower.</a:t>
            </a:r>
            <a:endParaRPr lang="en-US">
              <a:solidFill>
                <a:srgbClr val="0075BF"/>
              </a:solidFill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869A2-7926-4CC3-9BC9-091335D76EE3}"/>
              </a:ext>
            </a:extLst>
          </p:cNvPr>
          <p:cNvSpPr txBox="1"/>
          <p:nvPr/>
        </p:nvSpPr>
        <p:spPr>
          <a:xfrm>
            <a:off x="436948" y="2332764"/>
            <a:ext cx="5538761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Workforce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and Training </a:t>
            </a:r>
            <a:r>
              <a:rPr lang="en-US" sz="2000" dirty="0">
                <a:solidFill>
                  <a:srgbClr val="000000"/>
                </a:solidFill>
              </a:rPr>
              <a:t>Grants (ETA):</a:t>
            </a:r>
            <a:endParaRPr lang="en-US" sz="20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cs typeface="Arial"/>
              </a:rPr>
              <a:t>Contact:</a:t>
            </a:r>
            <a:r>
              <a:rPr lang="en-US" sz="2000" b="1" dirty="0">
                <a:solidFill>
                  <a:srgbClr val="0070C0"/>
                </a:solidFill>
                <a:cs typeface="Arial"/>
              </a:rPr>
              <a:t> </a:t>
            </a:r>
            <a:r>
              <a:rPr lang="en-US" sz="2000" b="1" u="sng" dirty="0">
                <a:solidFill>
                  <a:srgbClr val="0075BF"/>
                </a:solidFill>
                <a:ea typeface="+mn-lt"/>
                <a:cs typeface="+mn-lt"/>
              </a:rPr>
              <a:t>ogm@dol.gov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International Grants (ILAB):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cs typeface="Arial"/>
              </a:rPr>
              <a:t>Contact:</a:t>
            </a:r>
            <a:r>
              <a:rPr lang="en-US" sz="2000" b="1" dirty="0">
                <a:solidFill>
                  <a:srgbClr val="0070C0"/>
                </a:solidFill>
                <a:cs typeface="Arial"/>
              </a:rPr>
              <a:t> </a:t>
            </a:r>
            <a:r>
              <a:rPr lang="en-US" sz="2000" dirty="0">
                <a:solidFill>
                  <a:srgbClr val="0075BF"/>
                </a:solidFill>
                <a:ea typeface="+mn-lt"/>
                <a:cs typeface="+mn-lt"/>
              </a:rPr>
              <a:t> </a:t>
            </a:r>
            <a:r>
              <a:rPr lang="en-US" sz="2000" b="1" dirty="0">
                <a:solidFill>
                  <a:srgbClr val="0075BF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ILABinformation@dol.gov</a:t>
            </a:r>
            <a:endParaRPr lang="en-US" sz="2000" b="1" dirty="0">
              <a:solidFill>
                <a:srgbClr val="0075BF"/>
              </a:solidFill>
              <a:ea typeface="+mn-lt"/>
              <a:cs typeface="+mn-l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Women’s Bureau</a:t>
            </a:r>
            <a:r>
              <a:rPr lang="en-US" sz="2000" dirty="0">
                <a:solidFill>
                  <a:srgbClr val="000000"/>
                </a:solidFill>
              </a:rPr>
              <a:t> Grants:</a:t>
            </a:r>
            <a:endParaRPr lang="en-US" sz="20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cs typeface="Arial"/>
              </a:rPr>
              <a:t>Contact: </a:t>
            </a:r>
            <a:r>
              <a:rPr lang="en-US" sz="2000" b="1" u="sng" dirty="0">
                <a:solidFill>
                  <a:srgbClr val="0075BF"/>
                </a:solidFill>
                <a:ea typeface="+mn-lt"/>
                <a:cs typeface="+mn-lt"/>
              </a:rPr>
              <a:t>Daniel.Reeba@dol.gov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and 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humphrey.pat@dol.gov</a:t>
            </a:r>
            <a:endParaRPr lang="en-US" sz="2000" b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457200" indent="-457200">
              <a:buFont typeface="Wingdings,Sans-Serif" panose="05000000000000000000" pitchFamily="2" charset="2"/>
              <a:buChar char="Ø"/>
            </a:pPr>
            <a:r>
              <a:rPr lang="en-US" sz="2000" dirty="0">
                <a:cs typeface="Arial"/>
              </a:rPr>
              <a:t>Veterans’ Employment and Training Service Grants:</a:t>
            </a:r>
            <a:endParaRPr lang="en-US" sz="2000" dirty="0">
              <a:ea typeface="+mn-lt"/>
              <a:cs typeface="+mn-lt"/>
            </a:endParaRPr>
          </a:p>
          <a:p>
            <a:pPr marL="914400" lvl="1" indent="-457200">
              <a:buFont typeface="Wingdings,Sans-Serif" panose="05000000000000000000" pitchFamily="2" charset="2"/>
              <a:buChar char="Ø"/>
            </a:pPr>
            <a:r>
              <a:rPr lang="en-US" sz="2000" b="1" dirty="0">
                <a:ea typeface="+mn-lt"/>
                <a:cs typeface="+mn-lt"/>
              </a:rPr>
              <a:t>Contact: </a:t>
            </a:r>
            <a:r>
              <a:rPr lang="en-US" sz="2000" b="1" dirty="0">
                <a:solidFill>
                  <a:srgbClr val="0075BF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Mills.Michelle.V@dol.gov</a:t>
            </a:r>
            <a:endParaRPr lang="en-US" b="1" dirty="0">
              <a:solidFill>
                <a:srgbClr val="0075BF"/>
              </a:solidFill>
              <a:ea typeface="+mn-lt"/>
              <a:cs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500" i="0" dirty="0">
              <a:solidFill>
                <a:srgbClr val="000000"/>
              </a:solidFill>
              <a:effectLst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1895B-A41A-434F-9F29-F523E7D5AC34}"/>
              </a:ext>
            </a:extLst>
          </p:cNvPr>
          <p:cNvSpPr txBox="1"/>
          <p:nvPr/>
        </p:nvSpPr>
        <p:spPr>
          <a:xfrm>
            <a:off x="5994940" y="2309735"/>
            <a:ext cx="593276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000" dirty="0">
                <a:ea typeface="+mn-lt"/>
                <a:cs typeface="+mn-lt"/>
              </a:rPr>
              <a:t>Harwood Safety &amp; Health Training Grants (OSHA): </a:t>
            </a:r>
            <a:endParaRPr lang="en-US" dirty="0">
              <a:cs typeface="Arial"/>
            </a:endParaRPr>
          </a:p>
          <a:p>
            <a:pPr marL="914400" lvl="1" indent="-457200">
              <a:buFont typeface="Wingdings,Sans-Serif"/>
              <a:buChar char="Ø"/>
            </a:pPr>
            <a:r>
              <a:rPr lang="en-US" sz="2000" b="1" dirty="0">
                <a:ea typeface="+mn-lt"/>
                <a:cs typeface="+mn-lt"/>
              </a:rPr>
              <a:t>Contact: </a:t>
            </a:r>
            <a:r>
              <a:rPr lang="en-US" sz="2000" b="1" u="sng" dirty="0">
                <a:solidFill>
                  <a:srgbClr val="0075BF"/>
                </a:solidFill>
                <a:ea typeface="+mn-lt"/>
                <a:cs typeface="+mn-lt"/>
              </a:rPr>
              <a:t>Harwoodgrants@dol.gov</a:t>
            </a:r>
            <a:endParaRPr lang="en-US" sz="2000" b="1" dirty="0">
              <a:solidFill>
                <a:srgbClr val="0075BF"/>
              </a:solidFill>
              <a:ea typeface="+mn-lt"/>
              <a:cs typeface="+mn-lt"/>
            </a:endParaRPr>
          </a:p>
          <a:p>
            <a:pPr marL="457200" indent="-457200">
              <a:buFont typeface="Wingdings,Sans-Serif"/>
              <a:buChar char="Ø"/>
            </a:pPr>
            <a:r>
              <a:rPr lang="en-US" sz="2000" dirty="0"/>
              <a:t>Mine Safety and Health Administration Grants: </a:t>
            </a:r>
            <a:endParaRPr lang="en-US" sz="2000" dirty="0">
              <a:ea typeface="+mn-lt"/>
              <a:cs typeface="+mn-lt"/>
            </a:endParaRPr>
          </a:p>
          <a:p>
            <a:pPr marL="914400" lvl="1" indent="-457200">
              <a:buFont typeface="Wingdings,Sans-Serif"/>
              <a:buChar char="Ø"/>
            </a:pPr>
            <a:r>
              <a:rPr lang="en-US" sz="2000" b="1" dirty="0">
                <a:ea typeface="+mn-lt"/>
                <a:cs typeface="+mn-lt"/>
              </a:rPr>
              <a:t>Contact:</a:t>
            </a:r>
            <a:r>
              <a:rPr lang="en-US" sz="2000" b="1" dirty="0">
                <a:solidFill>
                  <a:srgbClr val="0075BF"/>
                </a:solidFill>
                <a:ea typeface="+mn-lt"/>
                <a:cs typeface="+mn-lt"/>
              </a:rPr>
              <a:t> </a:t>
            </a:r>
            <a:r>
              <a:rPr lang="en-US" sz="2000" b="1" u="sng" dirty="0">
                <a:solidFill>
                  <a:schemeClr val="accent1"/>
                </a:solidFill>
                <a:ea typeface="+mn-lt"/>
                <a:cs typeface="+mn-lt"/>
              </a:rPr>
              <a:t>Frazier.Ursula@dol.gov</a:t>
            </a:r>
            <a:endParaRPr lang="en-US" sz="2000" b="1" dirty="0">
              <a:solidFill>
                <a:schemeClr val="accent1"/>
              </a:solidFill>
              <a:cs typeface="Arial"/>
            </a:endParaRPr>
          </a:p>
          <a:p>
            <a:pPr marL="457200" indent="-457200">
              <a:buFont typeface="Wingdings,Sans-Serif"/>
              <a:buChar char="Ø"/>
            </a:pPr>
            <a:r>
              <a:rPr lang="en-US" sz="2000" dirty="0"/>
              <a:t>Office of Disability Employment Policy Grants: </a:t>
            </a:r>
            <a:endParaRPr lang="en-US" sz="2000" dirty="0">
              <a:ea typeface="+mn-lt"/>
              <a:cs typeface="+mn-lt"/>
            </a:endParaRPr>
          </a:p>
          <a:p>
            <a:pPr marL="914400" lvl="1" indent="-457200">
              <a:buFont typeface="Wingdings,Sans-Serif"/>
              <a:buChar char="Ø"/>
            </a:pPr>
            <a:r>
              <a:rPr lang="en-US" sz="2000" b="1" dirty="0">
                <a:ea typeface="+mn-lt"/>
                <a:cs typeface="+mn-lt"/>
              </a:rPr>
              <a:t>Contact: </a:t>
            </a:r>
            <a:r>
              <a:rPr lang="en-US" sz="2000" b="1" u="sng" dirty="0">
                <a:solidFill>
                  <a:srgbClr val="0075BF"/>
                </a:solidFill>
                <a:ea typeface="+mn-lt"/>
                <a:cs typeface="+mn-lt"/>
              </a:rPr>
              <a:t>Parenteau.Lydia.L@dol.gov </a:t>
            </a:r>
            <a:endParaRPr lang="en-US" sz="2000" b="1" u="sng" dirty="0">
              <a:solidFill>
                <a:srgbClr val="0075BF"/>
              </a:solidFill>
              <a:cs typeface="Arial"/>
            </a:endParaRPr>
          </a:p>
          <a:p>
            <a:pPr marL="457200" indent="-457200">
              <a:buFont typeface="Wingdings,Sans-Serif"/>
              <a:buChar char="Ø"/>
            </a:pPr>
            <a:r>
              <a:rPr lang="en-US" sz="2000" dirty="0"/>
              <a:t>Office of the Assistant Secretary for Policy – Research Grants:</a:t>
            </a:r>
            <a:endParaRPr lang="en-US" sz="2000" dirty="0">
              <a:ea typeface="+mn-lt"/>
              <a:cs typeface="+mn-lt"/>
            </a:endParaRPr>
          </a:p>
          <a:p>
            <a:pPr marL="914400" lvl="1" indent="-457200">
              <a:buFont typeface="Wingdings,Sans-Serif"/>
              <a:buChar char="Ø"/>
            </a:pPr>
            <a:r>
              <a:rPr lang="en-US" sz="2000" b="1" dirty="0">
                <a:ea typeface="+mn-lt"/>
                <a:cs typeface="+mn-lt"/>
              </a:rPr>
              <a:t>Contact: </a:t>
            </a:r>
            <a:r>
              <a:rPr lang="en-US" sz="2000" b="1" u="sng" dirty="0">
                <a:solidFill>
                  <a:srgbClr val="0075BF"/>
                </a:solidFill>
                <a:ea typeface="+mn-lt"/>
                <a:cs typeface="+mn-lt"/>
              </a:rPr>
              <a:t>chiefevaluationoffice@dol.go</a:t>
            </a:r>
            <a:r>
              <a:rPr lang="en-US" sz="2000" b="1" dirty="0">
                <a:solidFill>
                  <a:srgbClr val="0075BF"/>
                </a:solidFill>
                <a:ea typeface="+mn-lt"/>
                <a:cs typeface="+mn-lt"/>
              </a:rPr>
              <a:t>v </a:t>
            </a:r>
          </a:p>
          <a:p>
            <a:pPr marL="457200" indent="-457200">
              <a:buFont typeface="Wingdings,Sans-Serif"/>
              <a:buChar char="Ø"/>
            </a:pPr>
            <a:endParaRPr lang="en-US" dirty="0">
              <a:ea typeface="+mn-lt"/>
              <a:cs typeface="+mn-lt"/>
            </a:endParaRPr>
          </a:p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7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as of August 9, 2022</a:t>
            </a:r>
          </a:p>
        </p:txBody>
      </p:sp>
      <p:pic>
        <p:nvPicPr>
          <p:cNvPr id="14" name="Picture 13" descr="A blue and white flag background&#10;&#10;Text reads: Empowering All Workers Morning, Noon, And Night. U.S. Department of Labor">
            <a:extLst>
              <a:ext uri="{FF2B5EF4-FFF2-40B4-BE49-F238E27FC236}">
                <a16:creationId xmlns:a16="http://schemas.microsoft.com/office/drawing/2014/main" id="{F739997B-FD46-45FF-A26A-9760665E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7D7BB-9E40-A641-D6EC-E81B0495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736895"/>
            <a:ext cx="9601200" cy="7368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ysClr val="windowText" lastClr="000000"/>
                </a:solidFill>
              </a:rPr>
              <a:t>Empowering All Workers</a:t>
            </a:r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35" y="987743"/>
            <a:ext cx="8412130" cy="78676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Who You Will Hear From Today: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825" y="5641657"/>
            <a:ext cx="8616917" cy="457200"/>
          </a:xfrm>
        </p:spPr>
        <p:txBody>
          <a:bodyPr>
            <a:noAutofit/>
          </a:bodyPr>
          <a:lstStyle/>
          <a:p>
            <a:r>
              <a:rPr lang="en-US" sz="2600" b="1"/>
              <a:t>Protect. Connect. Train. Support. Empower.</a:t>
            </a:r>
            <a:endParaRPr lang="en-US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90787-3144-46A2-9A1C-F5E19BA953E8}"/>
              </a:ext>
            </a:extLst>
          </p:cNvPr>
          <p:cNvSpPr txBox="1"/>
          <p:nvPr/>
        </p:nvSpPr>
        <p:spPr>
          <a:xfrm>
            <a:off x="868816" y="1903928"/>
            <a:ext cx="10454368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Employment and Training Administration</a:t>
            </a:r>
            <a:endParaRPr lang="en-US" sz="24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International Labor Affairs Bureau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Women’s Bureau</a:t>
            </a:r>
            <a:endParaRPr lang="en-US" sz="24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Office of Disability Employment Policy</a:t>
            </a:r>
            <a:endParaRPr lang="en-US" sz="24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Veterans’ Employment and Training Service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Occupational Safety and Health Administration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Mine Safety and </a:t>
            </a:r>
            <a:r>
              <a:rPr lang="en-US" sz="2400" dirty="0">
                <a:solidFill>
                  <a:srgbClr val="000000"/>
                </a:solidFill>
              </a:rPr>
              <a:t>Health Administration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Office </a:t>
            </a:r>
            <a:r>
              <a:rPr lang="en-US" sz="2400" dirty="0">
                <a:solidFill>
                  <a:srgbClr val="000000"/>
                </a:solidFill>
              </a:rPr>
              <a:t>of Grants Management </a:t>
            </a:r>
            <a:endParaRPr lang="en-US" sz="24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64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963" y="438174"/>
            <a:ext cx="9601200" cy="1267944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/>
              <a:t>Employment and Training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E0FB4-5EBA-48AA-8959-45319B28C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80521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F2EC5-56A7-47A6-8874-35452CA8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6A7F6-862C-432A-B7B0-4F36997495D2}"/>
              </a:ext>
            </a:extLst>
          </p:cNvPr>
          <p:cNvSpPr txBox="1"/>
          <p:nvPr/>
        </p:nvSpPr>
        <p:spPr>
          <a:xfrm>
            <a:off x="1442491" y="1873674"/>
            <a:ext cx="1001814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cs typeface="Arial"/>
              </a:rPr>
              <a:t>YouthBuild</a:t>
            </a:r>
            <a:endParaRPr lang="en-US" sz="2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Strengthening Community Colleges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Re-Entry Programs (Youth and Adults)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Workforce Pathways for Youth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WIOA Indian and Native American Programs, Employment and Training Grants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Workforce Opportunities for Rural Communities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Apprenticeship Grants – Apprenticeship Building America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81350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913" y="446284"/>
            <a:ext cx="9601200" cy="1267944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/>
              <a:t>Bureau of International Labor Affairs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5923FDF-B739-4568-9452-7A339C2E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789E1-CA3E-45F7-8887-8926250C4501}"/>
              </a:ext>
            </a:extLst>
          </p:cNvPr>
          <p:cNvSpPr txBox="1"/>
          <p:nvPr/>
        </p:nvSpPr>
        <p:spPr>
          <a:xfrm>
            <a:off x="1245080" y="1992702"/>
            <a:ext cx="1001814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Strengthening global labor standards and enforcing labor commitments among trading partners</a:t>
            </a:r>
          </a:p>
          <a:p>
            <a:pPr marL="285750" indent="-285750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Combating international child labor, forced labor, and human trafficking</a:t>
            </a:r>
            <a:endParaRPr lang="en-US" sz="2400">
              <a:cs typeface="Arial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FDBDB0-AB4D-4FE9-B7A1-FAFED4892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80521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410" y="2161"/>
            <a:ext cx="9601200" cy="1072002"/>
          </a:xfrm>
        </p:spPr>
        <p:txBody>
          <a:bodyPr>
            <a:noAutofit/>
          </a:bodyPr>
          <a:lstStyle/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4800" i="0">
                <a:effectLst/>
              </a:rPr>
              <a:t>Women’s Bureau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C3695F-A734-4786-B611-4CE4D99B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FD5A1-2DEA-4403-9989-AABF816C2CF7}"/>
              </a:ext>
            </a:extLst>
          </p:cNvPr>
          <p:cNvSpPr txBox="1"/>
          <p:nvPr/>
        </p:nvSpPr>
        <p:spPr>
          <a:xfrm>
            <a:off x="1446363" y="1978325"/>
            <a:ext cx="100181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Women in Apprenticeship and Non-Traditional Occupations (WANTO)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/>
              </a:rPr>
              <a:t>Fostering Access, Rights, and Equity Grant (FARE)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77E75F-1790-4656-935B-55154F962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80521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36A139-0B20-4C33-9246-ADB3FA8285CE}"/>
              </a:ext>
            </a:extLst>
          </p:cNvPr>
          <p:cNvSpPr txBox="1"/>
          <p:nvPr/>
        </p:nvSpPr>
        <p:spPr>
          <a:xfrm>
            <a:off x="649721" y="1849563"/>
            <a:ext cx="1126252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Leadership for the Employment and Economic Advancement of People with Disabilities (LEAD) - 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 CENTER</a:t>
            </a:r>
            <a:endParaRPr lang="en-US" sz="2400">
              <a:solidFill>
                <a:srgbClr val="FFFF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Center for Advancing Employment for Youth (CAPE-Youth) -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CAPE YOUTH</a:t>
            </a:r>
            <a:endParaRPr lang="en-US" sz="2400">
              <a:solidFill>
                <a:srgbClr val="FFFF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Retaining Employment and Talent after Injury/Illness Network (</a:t>
            </a:r>
            <a:r>
              <a:rPr lang="en-US" sz="2400">
                <a:cs typeface="Arial"/>
              </a:rPr>
              <a:t>RETAIN) -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RETAIN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Job Accommodation Network (JAN) -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JAN</a:t>
            </a:r>
            <a:endParaRPr lang="en-US" sz="2400">
              <a:solidFill>
                <a:srgbClr val="FFFF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Employer Assistance and Resource Network on Disability Inclusion (EARN) - 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EARN</a:t>
            </a:r>
            <a:endParaRPr lang="en-US" sz="2400">
              <a:solidFill>
                <a:srgbClr val="FFFF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Partnership on Employment &amp; Accessible Technology (PEAT) - 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PEAT WORKS</a:t>
            </a:r>
            <a:r>
              <a:rPr lang="en-US" sz="2400">
                <a:solidFill>
                  <a:srgbClr val="FFFF00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FFFF00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092" y="442781"/>
            <a:ext cx="10229850" cy="1267944"/>
          </a:xfrm>
        </p:spPr>
        <p:txBody>
          <a:bodyPr>
            <a:noAutofit/>
          </a:bodyPr>
          <a:lstStyle/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4800" i="0">
                <a:effectLst/>
              </a:rPr>
              <a:t>Office of Disability Employment Policy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AFE36BB-967E-4953-83CA-DF9B2297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E125CEE-65D6-4352-B49F-963D7D23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653049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199" y="454947"/>
            <a:ext cx="9601200" cy="1267944"/>
          </a:xfrm>
        </p:spPr>
        <p:txBody>
          <a:bodyPr>
            <a:noAutofit/>
          </a:bodyPr>
          <a:lstStyle/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4800"/>
              <a:t>Veterans’ Employment and Training Service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ED1E01-4505-4B72-A4E8-06A8550D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0EE71-04BC-4ECB-A451-78EAB7EFE7E1}"/>
              </a:ext>
            </a:extLst>
          </p:cNvPr>
          <p:cNvSpPr txBox="1"/>
          <p:nvPr/>
        </p:nvSpPr>
        <p:spPr>
          <a:xfrm>
            <a:off x="1446363" y="1978325"/>
            <a:ext cx="100181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Homeless Veterans' Reintegration Program (HVRP)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8AABD4-86D4-4274-BDE2-173B1D14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80521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199" y="443334"/>
            <a:ext cx="9601200" cy="1267944"/>
          </a:xfrm>
        </p:spPr>
        <p:txBody>
          <a:bodyPr>
            <a:noAutofit/>
          </a:bodyPr>
          <a:lstStyle/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sz="4800"/>
              <a:t>Occupational Safety and Health Administration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97B2866-8AE7-467A-878C-2575A536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2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A4D76B-EBD4-4637-B3E3-6A5947367781}"/>
              </a:ext>
            </a:extLst>
          </p:cNvPr>
          <p:cNvSpPr txBox="1"/>
          <p:nvPr/>
        </p:nvSpPr>
        <p:spPr>
          <a:xfrm>
            <a:off x="1446363" y="1978325"/>
            <a:ext cx="1001814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Susan Harwood Training Grants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Arial"/>
              </a:rPr>
              <a:t>Targeted Topic Training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Arial"/>
              </a:rPr>
              <a:t>Training and Educational Materials Development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Arial"/>
              </a:rPr>
              <a:t>Capacity Building Developmental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018DEC-5AA1-4056-9CBC-2B2D9E40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80521"/>
            <a:ext cx="96012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/>
              <a:t>Empowering Workers – Morning, Noon, and Night</a:t>
            </a:r>
            <a:endParaRPr lang="en-US" b="1" i="1"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57391"/>
      </p:ext>
    </p:extLst>
  </p:cSld>
  <p:clrMapOvr>
    <a:masterClrMapping/>
  </p:clrMapOvr>
</p:sld>
</file>

<file path=ppt/theme/theme1.xml><?xml version="1.0" encoding="utf-8"?>
<a:theme xmlns:a="http://schemas.openxmlformats.org/drawingml/2006/main" name="Diamond Grid 16x9">
  <a:themeElements>
    <a:clrScheme name="DOL COLORS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075BF"/>
      </a:accent1>
      <a:accent2>
        <a:srgbClr val="112E51"/>
      </a:accent2>
      <a:accent3>
        <a:srgbClr val="112E51"/>
      </a:accent3>
      <a:accent4>
        <a:srgbClr val="F7B164"/>
      </a:accent4>
      <a:accent5>
        <a:srgbClr val="F15D2F"/>
      </a:accent5>
      <a:accent6>
        <a:srgbClr val="0070C0"/>
      </a:accent6>
      <a:hlink>
        <a:srgbClr val="01C6FD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708</Words>
  <Application>Microsoft Office PowerPoint</Application>
  <PresentationFormat>Widescreen</PresentationFormat>
  <Paragraphs>99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Wingdings</vt:lpstr>
      <vt:lpstr>Wingdings,Sans-Serif</vt:lpstr>
      <vt:lpstr>Diamond Grid 16x9</vt:lpstr>
      <vt:lpstr>Grants and Funding Opportunities</vt:lpstr>
      <vt:lpstr>Empowering All Workers</vt:lpstr>
      <vt:lpstr>Who You Will Hear From Today:</vt:lpstr>
      <vt:lpstr>Employment and Training Administration</vt:lpstr>
      <vt:lpstr>Bureau of International Labor Affairs</vt:lpstr>
      <vt:lpstr>Women’s Bureau</vt:lpstr>
      <vt:lpstr>Office of Disability Employment Policy</vt:lpstr>
      <vt:lpstr>Veterans’ Employment and Training Service</vt:lpstr>
      <vt:lpstr>Occupational Safety and Health Administration</vt:lpstr>
      <vt:lpstr>Mine Safety and Health Administration</vt:lpstr>
      <vt:lpstr>Frequently Asked Questions</vt:lpstr>
      <vt:lpstr>Thank You.  For more resources and information on  future funding opportunities: DOL GRANTS</vt:lpstr>
      <vt:lpstr>For More Information on a Specific Program: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 Template 2</dc:title>
  <dc:creator>United States Department of Labor</dc:creator>
  <cp:lastModifiedBy>Swain-Smith, Katherine A - OSEC</cp:lastModifiedBy>
  <cp:revision>2</cp:revision>
  <dcterms:created xsi:type="dcterms:W3CDTF">2018-07-17T18:20:11Z</dcterms:created>
  <dcterms:modified xsi:type="dcterms:W3CDTF">2022-08-25T14:21:10Z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