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8"/>
  </p:notesMasterIdLst>
  <p:handoutMasterIdLst>
    <p:handoutMasterId r:id="rId129"/>
  </p:handoutMasterIdLst>
  <p:sldIdLst>
    <p:sldId id="256" r:id="rId2"/>
    <p:sldId id="365" r:id="rId3"/>
    <p:sldId id="361" r:id="rId4"/>
    <p:sldId id="425" r:id="rId5"/>
    <p:sldId id="260" r:id="rId6"/>
    <p:sldId id="367" r:id="rId7"/>
    <p:sldId id="266" r:id="rId8"/>
    <p:sldId id="261" r:id="rId9"/>
    <p:sldId id="268" r:id="rId10"/>
    <p:sldId id="264" r:id="rId11"/>
    <p:sldId id="257" r:id="rId12"/>
    <p:sldId id="258" r:id="rId13"/>
    <p:sldId id="259" r:id="rId14"/>
    <p:sldId id="273" r:id="rId15"/>
    <p:sldId id="274" r:id="rId16"/>
    <p:sldId id="457" r:id="rId17"/>
    <p:sldId id="275" r:id="rId18"/>
    <p:sldId id="278" r:id="rId19"/>
    <p:sldId id="340" r:id="rId20"/>
    <p:sldId id="341" r:id="rId21"/>
    <p:sldId id="354" r:id="rId22"/>
    <p:sldId id="342" r:id="rId23"/>
    <p:sldId id="343" r:id="rId24"/>
    <p:sldId id="344" r:id="rId25"/>
    <p:sldId id="345" r:id="rId26"/>
    <p:sldId id="291" r:id="rId27"/>
    <p:sldId id="292" r:id="rId28"/>
    <p:sldId id="293" r:id="rId29"/>
    <p:sldId id="295" r:id="rId30"/>
    <p:sldId id="296" r:id="rId31"/>
    <p:sldId id="297" r:id="rId32"/>
    <p:sldId id="298" r:id="rId33"/>
    <p:sldId id="431" r:id="rId34"/>
    <p:sldId id="432" r:id="rId35"/>
    <p:sldId id="385" r:id="rId36"/>
    <p:sldId id="386" r:id="rId37"/>
    <p:sldId id="442" r:id="rId38"/>
    <p:sldId id="300" r:id="rId39"/>
    <p:sldId id="301" r:id="rId40"/>
    <p:sldId id="303" r:id="rId41"/>
    <p:sldId id="302" r:id="rId42"/>
    <p:sldId id="304" r:id="rId43"/>
    <p:sldId id="305" r:id="rId44"/>
    <p:sldId id="306" r:id="rId45"/>
    <p:sldId id="307" r:id="rId46"/>
    <p:sldId id="352" r:id="rId47"/>
    <p:sldId id="313" r:id="rId48"/>
    <p:sldId id="319" r:id="rId49"/>
    <p:sldId id="284" r:id="rId50"/>
    <p:sldId id="280" r:id="rId51"/>
    <p:sldId id="281" r:id="rId52"/>
    <p:sldId id="373" r:id="rId53"/>
    <p:sldId id="285" r:id="rId54"/>
    <p:sldId id="286" r:id="rId55"/>
    <p:sldId id="355" r:id="rId56"/>
    <p:sldId id="362" r:id="rId57"/>
    <p:sldId id="289" r:id="rId58"/>
    <p:sldId id="288" r:id="rId59"/>
    <p:sldId id="348" r:id="rId60"/>
    <p:sldId id="290" r:id="rId61"/>
    <p:sldId id="315" r:id="rId62"/>
    <p:sldId id="320" r:id="rId63"/>
    <p:sldId id="316" r:id="rId64"/>
    <p:sldId id="356" r:id="rId65"/>
    <p:sldId id="357" r:id="rId66"/>
    <p:sldId id="321" r:id="rId67"/>
    <p:sldId id="326" r:id="rId68"/>
    <p:sldId id="325" r:id="rId69"/>
    <p:sldId id="338" r:id="rId70"/>
    <p:sldId id="324" r:id="rId71"/>
    <p:sldId id="375" r:id="rId72"/>
    <p:sldId id="358" r:id="rId73"/>
    <p:sldId id="359" r:id="rId74"/>
    <p:sldId id="323" r:id="rId75"/>
    <p:sldId id="346" r:id="rId76"/>
    <p:sldId id="376" r:id="rId77"/>
    <p:sldId id="347" r:id="rId78"/>
    <p:sldId id="377" r:id="rId79"/>
    <p:sldId id="317" r:id="rId80"/>
    <p:sldId id="327" r:id="rId81"/>
    <p:sldId id="328" r:id="rId82"/>
    <p:sldId id="318" r:id="rId83"/>
    <p:sldId id="330" r:id="rId84"/>
    <p:sldId id="455" r:id="rId85"/>
    <p:sldId id="456" r:id="rId86"/>
    <p:sldId id="331" r:id="rId87"/>
    <p:sldId id="309" r:id="rId88"/>
    <p:sldId id="332" r:id="rId89"/>
    <p:sldId id="350" r:id="rId90"/>
    <p:sldId id="334" r:id="rId91"/>
    <p:sldId id="453" r:id="rId92"/>
    <p:sldId id="399" r:id="rId93"/>
    <p:sldId id="402" r:id="rId94"/>
    <p:sldId id="403" r:id="rId95"/>
    <p:sldId id="427" r:id="rId96"/>
    <p:sldId id="404" r:id="rId97"/>
    <p:sldId id="405" r:id="rId98"/>
    <p:sldId id="406" r:id="rId99"/>
    <p:sldId id="407" r:id="rId100"/>
    <p:sldId id="408" r:id="rId101"/>
    <p:sldId id="409" r:id="rId102"/>
    <p:sldId id="410" r:id="rId103"/>
    <p:sldId id="428" r:id="rId104"/>
    <p:sldId id="429" r:id="rId105"/>
    <p:sldId id="411" r:id="rId106"/>
    <p:sldId id="412" r:id="rId107"/>
    <p:sldId id="413" r:id="rId108"/>
    <p:sldId id="308" r:id="rId109"/>
    <p:sldId id="336" r:id="rId110"/>
    <p:sldId id="360" r:id="rId111"/>
    <p:sldId id="394" r:id="rId112"/>
    <p:sldId id="381" r:id="rId113"/>
    <p:sldId id="382" r:id="rId114"/>
    <p:sldId id="383" r:id="rId115"/>
    <p:sldId id="384" r:id="rId116"/>
    <p:sldId id="387" r:id="rId117"/>
    <p:sldId id="389" r:id="rId118"/>
    <p:sldId id="390" r:id="rId119"/>
    <p:sldId id="398" r:id="rId120"/>
    <p:sldId id="392" r:id="rId121"/>
    <p:sldId id="388" r:id="rId122"/>
    <p:sldId id="337" r:id="rId123"/>
    <p:sldId id="333" r:id="rId124"/>
    <p:sldId id="351" r:id="rId125"/>
    <p:sldId id="441" r:id="rId126"/>
    <p:sldId id="353" r:id="rId12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6600"/>
    <a:srgbClr val="5E5E5E"/>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62408" autoAdjust="0"/>
  </p:normalViewPr>
  <p:slideViewPr>
    <p:cSldViewPr>
      <p:cViewPr varScale="1">
        <p:scale>
          <a:sx n="83" d="100"/>
          <a:sy n="83" d="100"/>
        </p:scale>
        <p:origin x="252"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40" d="100"/>
        <a:sy n="140" d="100"/>
      </p:scale>
      <p:origin x="0" y="0"/>
    </p:cViewPr>
  </p:sorterViewPr>
  <p:notesViewPr>
    <p:cSldViewPr>
      <p:cViewPr varScale="1">
        <p:scale>
          <a:sx n="62" d="100"/>
          <a:sy n="62" d="100"/>
        </p:scale>
        <p:origin x="1998" y="78"/>
      </p:cViewPr>
      <p:guideLst>
        <p:guide orient="horz" pos="2908"/>
        <p:guide pos="21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36298" y="0"/>
            <a:ext cx="3012179" cy="462356"/>
          </a:xfrm>
          <a:prstGeom prst="rect">
            <a:avLst/>
          </a:prstGeom>
        </p:spPr>
        <p:txBody>
          <a:bodyPr vert="horz" lIns="91162" tIns="45581" rIns="91162" bIns="45581" rtlCol="0"/>
          <a:lstStyle>
            <a:lvl1pPr algn="r" fontAlgn="auto">
              <a:spcBef>
                <a:spcPts val="0"/>
              </a:spcBef>
              <a:spcAft>
                <a:spcPts val="0"/>
              </a:spcAft>
              <a:defRPr sz="1200">
                <a:latin typeface="+mn-lt"/>
              </a:defRPr>
            </a:lvl1pPr>
          </a:lstStyle>
          <a:p>
            <a:pPr>
              <a:defRPr/>
            </a:pPr>
            <a:fld id="{E7772BBE-8570-480B-BC3D-FA5A3D35BE1F}" type="datetimeFigureOut">
              <a:rPr lang="en-US"/>
              <a:pPr>
                <a:defRPr/>
              </a:pPr>
              <a:t>06/13/2019</a:t>
            </a:fld>
            <a:endParaRPr lang="en-US" dirty="0"/>
          </a:p>
        </p:txBody>
      </p:sp>
      <p:sp>
        <p:nvSpPr>
          <p:cNvPr id="5" name="Slide Number Placeholder 4"/>
          <p:cNvSpPr>
            <a:spLocks noGrp="1"/>
          </p:cNvSpPr>
          <p:nvPr>
            <p:ph type="sldNum" sz="quarter" idx="3"/>
          </p:nvPr>
        </p:nvSpPr>
        <p:spPr>
          <a:xfrm>
            <a:off x="3936298" y="8772146"/>
            <a:ext cx="3012179" cy="462355"/>
          </a:xfrm>
          <a:prstGeom prst="rect">
            <a:avLst/>
          </a:prstGeom>
        </p:spPr>
        <p:txBody>
          <a:bodyPr vert="horz" lIns="91162" tIns="45581" rIns="91162" bIns="45581" rtlCol="0" anchor="b"/>
          <a:lstStyle>
            <a:lvl1pPr algn="r" fontAlgn="auto">
              <a:spcBef>
                <a:spcPts val="0"/>
              </a:spcBef>
              <a:spcAft>
                <a:spcPts val="0"/>
              </a:spcAft>
              <a:defRPr sz="1200">
                <a:latin typeface="+mn-lt"/>
              </a:defRPr>
            </a:lvl1pPr>
          </a:lstStyle>
          <a:p>
            <a:pPr>
              <a:defRPr/>
            </a:pPr>
            <a:fld id="{FDF5D47D-1BF7-4D25-9838-AE1A29E1EA59}" type="slidenum">
              <a:rPr lang="en-US"/>
              <a:pPr>
                <a:defRPr/>
              </a:pPr>
              <a:t>‹#›</a:t>
            </a:fld>
            <a:endParaRPr lang="en-US" dirty="0"/>
          </a:p>
        </p:txBody>
      </p:sp>
    </p:spTree>
    <p:extLst>
      <p:ext uri="{BB962C8B-B14F-4D97-AF65-F5344CB8AC3E}">
        <p14:creationId xmlns:p14="http://schemas.microsoft.com/office/powerpoint/2010/main" val="1679280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36298" y="0"/>
            <a:ext cx="3012179" cy="462356"/>
          </a:xfrm>
          <a:prstGeom prst="rect">
            <a:avLst/>
          </a:prstGeom>
        </p:spPr>
        <p:txBody>
          <a:bodyPr vert="horz" lIns="92247" tIns="46124" rIns="92247" bIns="46124" rtlCol="0"/>
          <a:lstStyle>
            <a:lvl1pPr algn="r" fontAlgn="auto">
              <a:spcBef>
                <a:spcPts val="0"/>
              </a:spcBef>
              <a:spcAft>
                <a:spcPts val="0"/>
              </a:spcAft>
              <a:defRPr sz="1200">
                <a:latin typeface="+mn-lt"/>
              </a:defRPr>
            </a:lvl1pPr>
          </a:lstStyle>
          <a:p>
            <a:pPr>
              <a:defRPr/>
            </a:pPr>
            <a:fld id="{EE1FD5CE-387E-4843-8C9C-36C601FE85B8}" type="datetimeFigureOut">
              <a:rPr lang="en-US"/>
              <a:pPr>
                <a:defRPr/>
              </a:pPr>
              <a:t>06/13/2019</a:t>
            </a:fld>
            <a:endParaRPr lang="en-US" dirty="0"/>
          </a:p>
        </p:txBody>
      </p:sp>
      <p:sp>
        <p:nvSpPr>
          <p:cNvPr id="4" name="Slide Image Placeholder 3"/>
          <p:cNvSpPr>
            <a:spLocks noGrp="1" noRot="1" noChangeAspect="1"/>
          </p:cNvSpPr>
          <p:nvPr>
            <p:ph type="sldImg" idx="2"/>
          </p:nvPr>
        </p:nvSpPr>
        <p:spPr>
          <a:xfrm>
            <a:off x="1165225" y="692150"/>
            <a:ext cx="4619625" cy="3465513"/>
          </a:xfrm>
          <a:prstGeom prst="rect">
            <a:avLst/>
          </a:prstGeom>
          <a:noFill/>
          <a:ln w="12700">
            <a:solidFill>
              <a:prstClr val="black"/>
            </a:solidFill>
          </a:ln>
        </p:spPr>
        <p:txBody>
          <a:bodyPr vert="horz" lIns="92247" tIns="46124" rIns="92247" bIns="46124" rtlCol="0" anchor="ctr"/>
          <a:lstStyle/>
          <a:p>
            <a:pPr lvl="0"/>
            <a:endParaRPr lang="en-US" noProof="0" dirty="0"/>
          </a:p>
        </p:txBody>
      </p:sp>
      <p:sp>
        <p:nvSpPr>
          <p:cNvPr id="5" name="Notes Placeholder 4"/>
          <p:cNvSpPr>
            <a:spLocks noGrp="1"/>
          </p:cNvSpPr>
          <p:nvPr>
            <p:ph type="body" sz="quarter" idx="3"/>
          </p:nvPr>
        </p:nvSpPr>
        <p:spPr>
          <a:xfrm>
            <a:off x="695488" y="4386863"/>
            <a:ext cx="5559100" cy="4156470"/>
          </a:xfrm>
          <a:prstGeom prst="rect">
            <a:avLst/>
          </a:prstGeom>
        </p:spPr>
        <p:txBody>
          <a:bodyPr vert="horz" lIns="92247" tIns="46124" rIns="92247" bIns="461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936298" y="8772146"/>
            <a:ext cx="3012179" cy="462355"/>
          </a:xfrm>
          <a:prstGeom prst="rect">
            <a:avLst/>
          </a:prstGeom>
        </p:spPr>
        <p:txBody>
          <a:bodyPr vert="horz" lIns="92247" tIns="46124" rIns="92247" bIns="46124" rtlCol="0" anchor="b"/>
          <a:lstStyle>
            <a:lvl1pPr algn="r" fontAlgn="auto">
              <a:spcBef>
                <a:spcPts val="0"/>
              </a:spcBef>
              <a:spcAft>
                <a:spcPts val="0"/>
              </a:spcAft>
              <a:defRPr sz="1200">
                <a:latin typeface="+mn-lt"/>
              </a:defRPr>
            </a:lvl1pPr>
          </a:lstStyle>
          <a:p>
            <a:pPr>
              <a:defRPr/>
            </a:pPr>
            <a:fld id="{A9B92D67-DCFE-46F0-AB22-C7A58B37D0F0}" type="slidenum">
              <a:rPr lang="en-US"/>
              <a:pPr>
                <a:defRPr/>
              </a:pPr>
              <a:t>‹#›</a:t>
            </a:fld>
            <a:endParaRPr lang="en-US" dirty="0"/>
          </a:p>
        </p:txBody>
      </p:sp>
      <p:sp>
        <p:nvSpPr>
          <p:cNvPr id="9" name="Header Placeholder 8"/>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25857812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11627">
              <a:defRPr/>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321032-D716-4649-B546-B1F2F02AF99B}"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AC0FDF-F9A5-4A8E-9B51-1D5B7D228E7A}"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34468376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6344321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6704598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2215560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7031493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11361321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14842303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ED80B-A895-4757-923B-E90BB2DFB754}" type="slidenum">
              <a:rPr lang="en-US" smtClean="0"/>
              <a:t>107</a:t>
            </a:fld>
            <a:endParaRPr lang="en-US"/>
          </a:p>
        </p:txBody>
      </p:sp>
    </p:spTree>
    <p:extLst>
      <p:ext uri="{BB962C8B-B14F-4D97-AF65-F5344CB8AC3E}">
        <p14:creationId xmlns:p14="http://schemas.microsoft.com/office/powerpoint/2010/main" val="26971991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p:spPr>
      </p:sp>
      <p:sp>
        <p:nvSpPr>
          <p:cNvPr id="1904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39E20-2723-4605-B3C6-BED07AA33681}" type="slidenum">
              <a:rPr lang="en-US" smtClean="0"/>
              <a:pPr fontAlgn="base">
                <a:spcBef>
                  <a:spcPct val="0"/>
                </a:spcBef>
                <a:spcAft>
                  <a:spcPct val="0"/>
                </a:spcAft>
                <a:defRPr/>
              </a:pPr>
              <a:t>109</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A389D8-DDB0-40EF-8084-8DD980AFC61C}"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p:spPr>
      </p:sp>
      <p:sp>
        <p:nvSpPr>
          <p:cNvPr id="1904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39E20-2723-4605-B3C6-BED07AA33681}" type="slidenum">
              <a:rPr lang="en-US" smtClean="0"/>
              <a:pPr fontAlgn="base">
                <a:spcBef>
                  <a:spcPct val="0"/>
                </a:spcBef>
                <a:spcAft>
                  <a:spcPct val="0"/>
                </a:spcAft>
                <a:defRPr/>
              </a:pPr>
              <a:t>112</a:t>
            </a:fld>
            <a:endParaRPr 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39E20-2723-4605-B3C6-BED07AA33681}" type="slidenum">
              <a:rPr lang="en-US" smtClean="0"/>
              <a:pPr fontAlgn="base">
                <a:spcBef>
                  <a:spcPct val="0"/>
                </a:spcBef>
                <a:spcAft>
                  <a:spcPct val="0"/>
                </a:spcAft>
                <a:defRPr/>
              </a:pPr>
              <a:t>113</a:t>
            </a:fld>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39E20-2723-4605-B3C6-BED07AA33681}" type="slidenum">
              <a:rPr lang="en-US" smtClean="0"/>
              <a:pPr fontAlgn="base">
                <a:spcBef>
                  <a:spcPct val="0"/>
                </a:spcBef>
                <a:spcAft>
                  <a:spcPct val="0"/>
                </a:spcAft>
                <a:defRPr/>
              </a:pPr>
              <a:t>114</a:t>
            </a:fld>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u="none" dirty="0" smtClean="0">
              <a:solidFill>
                <a:srgbClr val="FF0000"/>
              </a:solidFill>
            </a:endParaRPr>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39E20-2723-4605-B3C6-BED07AA33681}" type="slidenum">
              <a:rPr lang="en-US" smtClean="0"/>
              <a:pPr fontAlgn="base">
                <a:spcBef>
                  <a:spcPct val="0"/>
                </a:spcBef>
                <a:spcAft>
                  <a:spcPct val="0"/>
                </a:spcAft>
                <a:defRPr/>
              </a:pPr>
              <a:t>115</a:t>
            </a:fld>
            <a:endParaRPr 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p:spPr>
      </p:sp>
      <p:sp>
        <p:nvSpPr>
          <p:cNvPr id="1904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117</a:t>
            </a:fld>
            <a:endParaRPr lang="en-US" dirty="0"/>
          </a:p>
        </p:txBody>
      </p:sp>
    </p:spTree>
    <p:extLst>
      <p:ext uri="{BB962C8B-B14F-4D97-AF65-F5344CB8AC3E}">
        <p14:creationId xmlns:p14="http://schemas.microsoft.com/office/powerpoint/2010/main" val="170066539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07633">
              <a:defRPr/>
            </a:pPr>
            <a:endParaRPr lang="en-US" sz="1050" dirty="0" smtClean="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118</a:t>
            </a:fld>
            <a:endParaRPr lang="en-US" dirty="0"/>
          </a:p>
        </p:txBody>
      </p:sp>
    </p:spTree>
    <p:extLst>
      <p:ext uri="{BB962C8B-B14F-4D97-AF65-F5344CB8AC3E}">
        <p14:creationId xmlns:p14="http://schemas.microsoft.com/office/powerpoint/2010/main" val="140470346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000" dirty="0" smtClean="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119</a:t>
            </a:fld>
            <a:endParaRPr lang="en-US" dirty="0"/>
          </a:p>
        </p:txBody>
      </p:sp>
    </p:spTree>
    <p:extLst>
      <p:ext uri="{BB962C8B-B14F-4D97-AF65-F5344CB8AC3E}">
        <p14:creationId xmlns:p14="http://schemas.microsoft.com/office/powerpoint/2010/main" val="2389557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A1A500-850A-48D8-83A8-DE230270A13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120</a:t>
            </a:fld>
            <a:endParaRPr lang="en-US" dirty="0"/>
          </a:p>
        </p:txBody>
      </p:sp>
    </p:spTree>
    <p:extLst>
      <p:ext uri="{BB962C8B-B14F-4D97-AF65-F5344CB8AC3E}">
        <p14:creationId xmlns:p14="http://schemas.microsoft.com/office/powerpoint/2010/main" val="359610727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u="none" dirty="0" smtClean="0">
              <a:solidFill>
                <a:srgbClr val="FF0000"/>
              </a:solidFill>
            </a:endParaRPr>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39E20-2723-4605-B3C6-BED07AA33681}" type="slidenum">
              <a:rPr lang="en-US" smtClean="0"/>
              <a:pPr fontAlgn="base">
                <a:spcBef>
                  <a:spcPct val="0"/>
                </a:spcBef>
                <a:spcAft>
                  <a:spcPct val="0"/>
                </a:spcAft>
                <a:defRPr/>
              </a:pPr>
              <a:t>121</a:t>
            </a:fld>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p:spPr>
      </p:sp>
      <p:sp>
        <p:nvSpPr>
          <p:cNvPr id="1976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0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2DF27A-A178-4602-B446-1047C715926F}" type="slidenum">
              <a:rPr lang="en-US" smtClean="0"/>
              <a:pPr fontAlgn="base">
                <a:spcBef>
                  <a:spcPct val="0"/>
                </a:spcBef>
                <a:spcAft>
                  <a:spcPct val="0"/>
                </a:spcAft>
                <a:defRPr/>
              </a:pPr>
              <a:t>123</a:t>
            </a:fld>
            <a:endParaRPr lang="en-US"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0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2DF27A-A178-4602-B446-1047C715926F}" type="slidenum">
              <a:rPr lang="en-US" smtClean="0"/>
              <a:pPr fontAlgn="base">
                <a:spcBef>
                  <a:spcPct val="0"/>
                </a:spcBef>
                <a:spcAft>
                  <a:spcPct val="0"/>
                </a:spcAft>
                <a:defRPr/>
              </a:pPr>
              <a:t>124</a:t>
            </a:fld>
            <a:endParaRPr lang="en-US"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B63F33E-432D-444D-9831-4A438ECA3F92}"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1528109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p:spPr>
      </p:sp>
      <p:sp>
        <p:nvSpPr>
          <p:cNvPr id="1976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lnSpc>
                <a:spcPct val="90000"/>
              </a:lnSpc>
              <a:spcBef>
                <a:spcPct val="0"/>
              </a:spcBef>
              <a:buFont typeface="Arial" panose="020B0604020202020204" pitchFamily="34" charset="0"/>
              <a:buNone/>
            </a:pPr>
            <a:endParaRPr lang="en-US" dirty="0" smtClean="0">
              <a:solidFill>
                <a:schemeClr val="tx1"/>
              </a:solidFill>
              <a:latin typeface="Arial" charset="0"/>
            </a:endParaRP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72DC6C-B973-4CAF-9827-6AAD217B485D}"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C6947-B644-4791-9CD3-D4AE0D32C08E}"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endParaRPr lang="en-US" dirty="0"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58B9D-4824-4A3B-86CF-AFB5C17142C8}"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endParaRPr lang="en-US" dirty="0"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58B9D-4824-4A3B-86CF-AFB5C17142C8}" type="slidenum">
              <a:rPr lang="en-US" smtClean="0"/>
              <a:pPr fontAlgn="base">
                <a:spcBef>
                  <a:spcPct val="0"/>
                </a:spcBef>
                <a:spcAft>
                  <a:spcPct val="0"/>
                </a:spcAft>
                <a:defRPr/>
              </a:pPr>
              <a:t>16</a:t>
            </a:fld>
            <a:endParaRPr lang="en-US" dirty="0" smtClean="0"/>
          </a:p>
        </p:txBody>
      </p:sp>
    </p:spTree>
    <p:extLst>
      <p:ext uri="{BB962C8B-B14F-4D97-AF65-F5344CB8AC3E}">
        <p14:creationId xmlns:p14="http://schemas.microsoft.com/office/powerpoint/2010/main" val="168664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343B2F-1EAC-418B-B941-50B443E36916}"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ts val="0"/>
              </a:spcBef>
            </a:pPr>
            <a:endParaRPr lang="en-US" dirty="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A84F8-7A14-4814-AC31-9C15ECC4A414}"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11627">
              <a:defRPr/>
            </a:pPr>
            <a:endParaRPr lang="en-US" dirty="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89E6B2-A5F1-41C9-BF65-92C8956CA98B}"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9C9BD-8298-49DD-918F-B13FFD83CBB4}"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2F482C-515C-4570-B7B7-1B0F2315F418}"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endParaRPr lang="en-US" dirty="0"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9F2EF8-DDC2-4775-8993-2F66BEB753C2}"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p:spPr>
      </p:sp>
      <p:sp>
        <p:nvSpPr>
          <p:cNvPr id="1730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xfrm>
            <a:off x="713076" y="4391598"/>
            <a:ext cx="5559101" cy="4156470"/>
          </a:xfrm>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7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7CF6DE-BCE7-470F-A5C7-80CE30C44A74}"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800" dirty="0"/>
          </a:p>
        </p:txBody>
      </p:sp>
      <p:sp>
        <p:nvSpPr>
          <p:cNvPr id="1392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071DE2-63BA-4F10-95FE-1C82CEE82699}"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82CBA7-AE02-4384-BDBC-C278D8E40C58}" type="slidenum">
              <a:rPr lang="en-US" smtClean="0"/>
              <a:pPr fontAlgn="base">
                <a:spcBef>
                  <a:spcPct val="0"/>
                </a:spcBef>
                <a:spcAft>
                  <a:spcPct val="0"/>
                </a:spcAft>
                <a:defRPr/>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6742AC4-CDED-4EED-A964-0F1ABE3FEA58}" type="slidenum">
              <a:rPr lang="en-US" smtClean="0"/>
              <a:pPr/>
              <a:t>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306900" y="4466551"/>
            <a:ext cx="6336278" cy="4234856"/>
          </a:xfrm>
          <a:noFill/>
          <a:ln/>
        </p:spPr>
        <p:txBody>
          <a:bodyPr/>
          <a:lstStyle/>
          <a:p>
            <a:pPr>
              <a:spcBef>
                <a:spcPts val="494"/>
              </a:spcBef>
              <a:spcAft>
                <a:spcPts val="494"/>
              </a:spcAft>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sz="1000" dirty="0">
              <a:solidFill>
                <a:schemeClr val="tx1"/>
              </a:solidFill>
            </a:endParaRPr>
          </a:p>
        </p:txBody>
      </p:sp>
      <p:sp>
        <p:nvSpPr>
          <p:cNvPr id="145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30674-8549-4868-B33E-775313A25525}" type="slidenum">
              <a:rPr lang="en-US" smtClean="0"/>
              <a:pPr fontAlgn="base">
                <a:spcBef>
                  <a:spcPct val="0"/>
                </a:spcBef>
                <a:spcAft>
                  <a:spcPct val="0"/>
                </a:spcAft>
                <a:defRPr/>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smtClean="0"/>
          </a:p>
        </p:txBody>
      </p:sp>
      <p:sp>
        <p:nvSpPr>
          <p:cNvPr id="14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24DD7-9727-4330-A245-1D2F951600F2}" type="slidenum">
              <a:rPr lang="en-US" smtClean="0"/>
              <a:pPr fontAlgn="base">
                <a:spcBef>
                  <a:spcPct val="0"/>
                </a:spcBef>
                <a:spcAft>
                  <a:spcPct val="0"/>
                </a:spcAft>
                <a:defRPr/>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9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E2EB5-74A6-461F-936B-0BFC77F1DE51}" type="slidenum">
              <a:rPr lang="en-US" smtClean="0"/>
              <a:pPr fontAlgn="base">
                <a:spcBef>
                  <a:spcPct val="0"/>
                </a:spcBef>
                <a:spcAft>
                  <a:spcPct val="0"/>
                </a:spcAft>
                <a:defRPr/>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1" fontAlgn="auto" hangingPunct="1">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fld id="{CB63F33E-432D-444D-9831-4A438ECA3F9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860248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B63F33E-432D-444D-9831-4A438ECA3F9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896261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1646933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998" indent="-17099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646933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9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E2EB5-74A6-461F-936B-0BFC77F1DE51}"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419567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i="0" baseline="0" dirty="0" smtClean="0">
              <a:solidFill>
                <a:srgbClr val="FF0000"/>
              </a:solidFill>
            </a:endParaRPr>
          </a:p>
        </p:txBody>
      </p:sp>
      <p:sp>
        <p:nvSpPr>
          <p:cNvPr id="151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EC1F98-5D46-4E9C-8368-B9B27E7B2A51}" type="slidenum">
              <a:rPr lang="en-US" smtClean="0"/>
              <a:pPr fontAlgn="base">
                <a:spcBef>
                  <a:spcPct val="0"/>
                </a:spcBef>
                <a:spcAft>
                  <a:spcPct val="0"/>
                </a:spcAft>
                <a:defRPr/>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BF61EA-84D5-4B83-894C-953F4A7E1DE1}" type="slidenum">
              <a:rPr lang="en-US" smtClean="0"/>
              <a:pPr fontAlgn="base">
                <a:spcBef>
                  <a:spcPct val="0"/>
                </a:spcBef>
                <a:spcAft>
                  <a:spcPct val="0"/>
                </a:spcAft>
                <a:defRPr/>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4</a:t>
            </a:fld>
            <a:endParaRPr lang="en-US" dirty="0"/>
          </a:p>
        </p:txBody>
      </p:sp>
    </p:spTree>
    <p:extLst>
      <p:ext uri="{BB962C8B-B14F-4D97-AF65-F5344CB8AC3E}">
        <p14:creationId xmlns:p14="http://schemas.microsoft.com/office/powerpoint/2010/main" val="3286017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9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D2E3D0-FC39-4FEE-9702-D2B2CDEEEB82}" type="slidenum">
              <a:rPr lang="en-US" smtClean="0"/>
              <a:pPr fontAlgn="base">
                <a:spcBef>
                  <a:spcPct val="0"/>
                </a:spcBef>
                <a:spcAft>
                  <a:spcPct val="0"/>
                </a:spcAft>
                <a:defRPr/>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7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F124DB-945E-4DFA-B999-67489AE990CD}" type="slidenum">
              <a:rPr lang="en-US" smtClean="0"/>
              <a:pPr fontAlgn="base">
                <a:spcBef>
                  <a:spcPct val="0"/>
                </a:spcBef>
                <a:spcAft>
                  <a:spcPct val="0"/>
                </a:spcAft>
                <a:defRPr/>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1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63FA67-ED24-41AD-A02F-4E99A4125604}" type="slidenum">
              <a:rPr lang="en-US" smtClean="0"/>
              <a:pPr fontAlgn="base">
                <a:spcBef>
                  <a:spcPct val="0"/>
                </a:spcBef>
                <a:spcAft>
                  <a:spcPct val="0"/>
                </a:spcAft>
                <a:defRPr/>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2F8818-62C0-4EDC-83D0-C281F1595FE3}" type="slidenum">
              <a:rPr lang="en-US" smtClean="0"/>
              <a:pPr fontAlgn="base">
                <a:spcBef>
                  <a:spcPct val="0"/>
                </a:spcBef>
                <a:spcAft>
                  <a:spcPct val="0"/>
                </a:spcAft>
                <a:defRPr/>
              </a:pPr>
              <a:t>43</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5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16C99C-9600-4B51-AD4D-B3C70DA7C233}" type="slidenum">
              <a:rPr lang="en-US" smtClean="0"/>
              <a:pPr fontAlgn="base">
                <a:spcBef>
                  <a:spcPct val="0"/>
                </a:spcBef>
                <a:spcAft>
                  <a:spcPct val="0"/>
                </a:spcAft>
                <a:defRPr/>
              </a:pPr>
              <a:t>44</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F4058-6A91-4DD0-84B5-757397A4B18D}" type="slidenum">
              <a:rPr lang="en-US" smtClean="0"/>
              <a:pPr fontAlgn="base">
                <a:spcBef>
                  <a:spcPct val="0"/>
                </a:spcBef>
                <a:spcAft>
                  <a:spcPct val="0"/>
                </a:spcAft>
                <a:defRPr/>
              </a:pPr>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p:spPr>
      </p:sp>
      <p:sp>
        <p:nvSpPr>
          <p:cNvPr id="1976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solidFill>
                <a:schemeClr val="tx1"/>
              </a:solidFill>
            </a:endParaRP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F48710-ECA3-444B-953E-689F66602977}" type="slidenum">
              <a:rPr lang="en-US" smtClean="0"/>
              <a:pPr fontAlgn="base">
                <a:spcBef>
                  <a:spcPct val="0"/>
                </a:spcBef>
                <a:spcAft>
                  <a:spcPct val="0"/>
                </a:spcAft>
                <a:defRPr/>
              </a:pPr>
              <a:t>49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p:txBody>
          <a:bodyPr wrap="square" numCol="1" anchor="t" anchorCtr="0" compatLnSpc="1">
            <a:prstTxWarp prst="textNoShape">
              <a:avLst/>
            </a:prstTxWarp>
            <a:normAutofit/>
          </a:bodyPr>
          <a:lstStyle/>
          <a:p>
            <a:endParaRPr lang="en-US" dirty="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A24AAE-F45A-4785-8914-8DA0A0E91465}" type="slidenum">
              <a:rPr lang="en-US" smtClean="0"/>
              <a:pPr fontAlgn="base">
                <a:spcBef>
                  <a:spcPct val="0"/>
                </a:spcBef>
                <a:spcAft>
                  <a:spcPct val="0"/>
                </a:spcAft>
                <a:defRPr/>
              </a:pPr>
              <a:t>51</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xfrm>
            <a:off x="695488" y="4386860"/>
            <a:ext cx="5559100" cy="4549394"/>
          </a:xfrm>
        </p:spPr>
        <p:txBody>
          <a:bodyPr wrap="square" numCol="1" anchor="t" anchorCtr="0" compatLnSpc="1">
            <a:prstTxWarp prst="textNoShape">
              <a:avLst/>
            </a:prstTxWarp>
            <a:normAutofit/>
          </a:bodyPr>
          <a:lstStyle/>
          <a:p>
            <a:endParaRPr lang="en-US" dirty="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875891-4C74-422B-BAC5-E3CE94C19091}" type="slidenum">
              <a:rPr lang="en-US" smtClean="0"/>
              <a:pPr fontAlgn="base">
                <a:spcBef>
                  <a:spcPct val="0"/>
                </a:spcBef>
                <a:spcAft>
                  <a:spcPct val="0"/>
                </a:spcAft>
                <a:defRPr/>
              </a:pPr>
              <a:t>53</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p:txBody>
          <a:bodyPr wrap="square" numCol="1" anchor="t" anchorCtr="0" compatLnSpc="1">
            <a:prstTxWarp prst="textNoShape">
              <a:avLst/>
            </a:prstTxWarp>
            <a:normAutofit/>
          </a:bodyPr>
          <a:lstStyle/>
          <a:p>
            <a:endParaRPr lang="en-US" dirty="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77BF4C-73F4-4916-8938-32178540192B}" type="slidenum">
              <a:rPr lang="en-US" smtClean="0"/>
              <a:pPr fontAlgn="base">
                <a:spcBef>
                  <a:spcPct val="0"/>
                </a:spcBef>
                <a:spcAft>
                  <a:spcPct val="0"/>
                </a:spcAft>
                <a:defRPr/>
              </a:pPr>
              <a:t>54</a:t>
            </a:fld>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12160D-7A98-4DBD-9E2A-EABB6459EBA7}" type="slidenum">
              <a:rPr lang="en-US" smtClean="0"/>
              <a:pPr fontAlgn="base">
                <a:spcBef>
                  <a:spcPct val="0"/>
                </a:spcBef>
                <a:spcAft>
                  <a:spcPct val="0"/>
                </a:spcAft>
                <a:defRPr/>
              </a:pPr>
              <a:t>57</a:t>
            </a:fld>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E60127-2611-45EE-B67A-C04DFA80B7C4}" type="slidenum">
              <a:rPr lang="en-US" smtClean="0"/>
              <a:pPr fontAlgn="base">
                <a:spcBef>
                  <a:spcPct val="0"/>
                </a:spcBef>
                <a:spcAft>
                  <a:spcPct val="0"/>
                </a:spcAft>
                <a:defRPr/>
              </a:pPr>
              <a:t>58</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xfrm>
            <a:off x="695488" y="4386860"/>
            <a:ext cx="5559100" cy="4549394"/>
          </a:xfrm>
        </p:spPr>
        <p:txBody>
          <a:bodyPr wrap="square" numCol="1" anchor="t" anchorCtr="0" compatLnSpc="1">
            <a:prstTxWarp prst="textNoShape">
              <a:avLst/>
            </a:prstTxWarp>
            <a:normAutofit/>
          </a:bodyPr>
          <a:lstStyle/>
          <a:p>
            <a:pPr eaLnBrk="1" hangingPunct="1">
              <a:spcBef>
                <a:spcPct val="0"/>
              </a:spcBef>
              <a:defRPr/>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F1DA92-2D22-481A-BD73-B2FA7AD72120}"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solidFill>
            <a:schemeClr val="bg1"/>
          </a:solidFill>
        </p:spPr>
        <p:txBody>
          <a:bodyPr wrap="square" numCol="1" anchor="t" anchorCtr="0" compatLnSpc="1">
            <a:prstTxWarp prst="textNoShape">
              <a:avLst/>
            </a:prstTxWarp>
          </a:bodyPr>
          <a:lstStyle/>
          <a:p>
            <a:pPr eaLnBrk="1" hangingPunct="1"/>
            <a:endParaRPr lang="en-US" dirty="0" smtClean="0"/>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931431-8D8B-46EA-8EF1-B02897EBA46B}" type="slidenum">
              <a:rPr lang="en-US" smtClean="0"/>
              <a:pPr fontAlgn="base">
                <a:spcBef>
                  <a:spcPct val="0"/>
                </a:spcBef>
                <a:spcAft>
                  <a:spcPct val="0"/>
                </a:spcAft>
                <a:defRPr/>
              </a:pPr>
              <a:t>60</a:t>
            </a:fld>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A233D7-3F6B-4138-80A3-28BFC246BD8C}" type="slidenum">
              <a:rPr lang="en-US" smtClean="0"/>
              <a:pPr fontAlgn="base">
                <a:spcBef>
                  <a:spcPct val="0"/>
                </a:spcBef>
                <a:spcAft>
                  <a:spcPct val="0"/>
                </a:spcAft>
                <a:defRPr/>
              </a:pPr>
              <a:t>62</a:t>
            </a:fld>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p:spPr>
      </p:sp>
      <p:sp>
        <p:nvSpPr>
          <p:cNvPr id="156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8FC528-E1A6-4FE7-993C-5276302D6CEC}" type="slidenum">
              <a:rPr lang="en-US" smtClean="0"/>
              <a:pPr fontAlgn="base">
                <a:spcBef>
                  <a:spcPct val="0"/>
                </a:spcBef>
                <a:spcAft>
                  <a:spcPct val="0"/>
                </a:spcAft>
                <a:defRPr/>
              </a:pPr>
              <a:t>64</a:t>
            </a:fld>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81137D-A7C3-4487-A60E-AD9E1C3C6AFC}" type="slidenum">
              <a:rPr lang="en-US" smtClean="0"/>
              <a:pPr fontAlgn="base">
                <a:spcBef>
                  <a:spcPct val="0"/>
                </a:spcBef>
                <a:spcAft>
                  <a:spcPct val="0"/>
                </a:spcAft>
                <a:defRPr/>
              </a:pPr>
              <a:t>66</a:t>
            </a:fld>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defTabSz="911627" eaLnBrk="1" hangingPunct="1">
              <a:spcBef>
                <a:spcPct val="0"/>
              </a:spcBef>
              <a:defRPr/>
            </a:pPr>
            <a:endParaRPr lang="en-US" dirty="0"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E1D9D-2A61-4922-A96F-50BF64A15D1F}" type="slidenum">
              <a:rPr lang="en-US" smtClean="0"/>
              <a:pPr fontAlgn="base">
                <a:spcBef>
                  <a:spcPct val="0"/>
                </a:spcBef>
                <a:spcAft>
                  <a:spcPct val="0"/>
                </a:spcAft>
                <a:defRPr/>
              </a:pPr>
              <a:t>67</a:t>
            </a:fld>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p:spPr>
      </p:sp>
      <p:sp>
        <p:nvSpPr>
          <p:cNvPr id="1597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54670E-C578-409F-A8D7-FCE19782263B}" type="slidenum">
              <a:rPr lang="en-US" smtClean="0"/>
              <a:pPr fontAlgn="base">
                <a:spcBef>
                  <a:spcPct val="0"/>
                </a:spcBef>
                <a:spcAft>
                  <a:spcPct val="0"/>
                </a:spcAft>
                <a:defRPr/>
              </a:pPr>
              <a:t>69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1E71B9-D0B6-4C16-B817-59435D759C19}"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xfrm>
            <a:off x="695488" y="4386861"/>
            <a:ext cx="5559100" cy="4246418"/>
          </a:xfrm>
        </p:spPr>
        <p:txBody>
          <a:bodyPr wrap="square" numCol="1" anchor="t" anchorCtr="0" compatLnSpc="1">
            <a:prstTxWarp prst="textNoShape">
              <a:avLst/>
            </a:prstTxWarp>
            <a:normAutofit/>
          </a:bodyPr>
          <a:lstStyle/>
          <a:p>
            <a:pPr eaLnBrk="1" hangingPunct="1">
              <a:defRPr/>
            </a:pPr>
            <a:endParaRPr lang="en-US" b="0" strike="noStrike" baseline="0" dirty="0" smtClean="0">
              <a:solidFill>
                <a:srgbClr val="FF0000"/>
              </a:solidFill>
              <a:latin typeface="Arial" charset="0"/>
            </a:endParaRPr>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C31E7-F819-4F2B-81B5-BB6F0DC52047}" type="slidenum">
              <a:rPr lang="en-US" smtClean="0"/>
              <a:pPr fontAlgn="base">
                <a:spcBef>
                  <a:spcPct val="0"/>
                </a:spcBef>
                <a:spcAft>
                  <a:spcPct val="0"/>
                </a:spcAft>
                <a:defRPr/>
              </a:pPr>
              <a:t>70</a:t>
            </a:fld>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xfrm>
            <a:off x="695488" y="4386861"/>
            <a:ext cx="5559100" cy="4246418"/>
          </a:xfrm>
        </p:spPr>
        <p:txBody>
          <a:bodyPr wrap="square" numCol="1" anchor="t" anchorCtr="0" compatLnSpc="1">
            <a:prstTxWarp prst="textNoShape">
              <a:avLst/>
            </a:prstTxWarp>
            <a:normAutofit/>
          </a:bodyPr>
          <a:lstStyle/>
          <a:p>
            <a:pPr eaLnBrk="1" hangingPunct="1">
              <a:defRPr/>
            </a:pPr>
            <a:endParaRPr lang="en-US" b="0" strike="noStrike" baseline="0" dirty="0" smtClean="0">
              <a:solidFill>
                <a:srgbClr val="FF0000"/>
              </a:solidFill>
              <a:latin typeface="Arial" charset="0"/>
            </a:endParaRPr>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C31E7-F819-4F2B-81B5-BB6F0DC52047}" type="slidenum">
              <a:rPr lang="en-US" smtClean="0"/>
              <a:pPr fontAlgn="base">
                <a:spcBef>
                  <a:spcPct val="0"/>
                </a:spcBef>
                <a:spcAft>
                  <a:spcPct val="0"/>
                </a:spcAft>
                <a:defRPr/>
              </a:pPr>
              <a:t>71</a:t>
            </a:fld>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9B92D67-DCFE-46F0-AB22-C7A58B37D0F0}" type="slidenum">
              <a:rPr lang="en-US" smtClean="0"/>
              <a:pPr>
                <a:defRPr/>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1E38E3-F663-49BA-9DB6-CDB6DBD3F626}" type="slidenum">
              <a:rPr lang="en-US" smtClean="0"/>
              <a:pPr fontAlgn="base">
                <a:spcBef>
                  <a:spcPct val="0"/>
                </a:spcBef>
                <a:spcAft>
                  <a:spcPct val="0"/>
                </a:spcAft>
                <a:defRPr/>
              </a:pPr>
              <a:t>74</a:t>
            </a:fld>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dirty="0"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145C5D-3946-480B-A56A-2D149C7AA030}" type="slidenum">
              <a:rPr lang="en-US" smtClean="0"/>
              <a:pPr fontAlgn="base">
                <a:spcBef>
                  <a:spcPct val="0"/>
                </a:spcBef>
                <a:spcAft>
                  <a:spcPct val="0"/>
                </a:spcAft>
                <a:defRPr/>
              </a:pPr>
              <a:t>75</a:t>
            </a:fld>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dirty="0"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145C5D-3946-480B-A56A-2D149C7AA030}" type="slidenum">
              <a:rPr lang="en-US" smtClean="0"/>
              <a:pPr fontAlgn="base">
                <a:spcBef>
                  <a:spcPct val="0"/>
                </a:spcBef>
                <a:spcAft>
                  <a:spcPct val="0"/>
                </a:spcAft>
                <a:defRPr/>
              </a:pPr>
              <a:t>76</a:t>
            </a:fld>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7F2E3A-FDAC-4F18-A317-5A9015054E61}" type="slidenum">
              <a:rPr lang="en-US" smtClean="0"/>
              <a:pPr fontAlgn="base">
                <a:spcBef>
                  <a:spcPct val="0"/>
                </a:spcBef>
                <a:spcAft>
                  <a:spcPct val="0"/>
                </a:spcAft>
                <a:defRPr/>
              </a:pPr>
              <a:t>77</a:t>
            </a:fld>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7F2E3A-FDAC-4F18-A317-5A9015054E61}" type="slidenum">
              <a:rPr lang="en-US" smtClean="0"/>
              <a:pPr fontAlgn="base">
                <a:spcBef>
                  <a:spcPct val="0"/>
                </a:spcBef>
                <a:spcAft>
                  <a:spcPct val="0"/>
                </a:spcAft>
                <a:defRPr/>
              </a:pPr>
              <a:t>78</a:t>
            </a:fld>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p:spPr>
      </p:sp>
      <p:sp>
        <p:nvSpPr>
          <p:cNvPr id="167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31DD50-B0D6-4B0D-96A7-37629044FA5F}"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xfrm>
            <a:off x="713076" y="4391598"/>
            <a:ext cx="5559101" cy="4156470"/>
          </a:xfrm>
        </p:spPr>
        <p:txBody>
          <a:bodyPr wrap="square" numCol="1" anchor="t" anchorCtr="0" compatLnSpc="1">
            <a:prstTxWarp prst="textNoShape">
              <a:avLst/>
            </a:prstTxWarp>
            <a:normAutofit/>
          </a:bodyPr>
          <a:lstStyle/>
          <a:p>
            <a:endParaRPr lang="en-US" dirty="0"/>
          </a:p>
        </p:txBody>
      </p:sp>
      <p:sp>
        <p:nvSpPr>
          <p:cNvPr id="1290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EEB30-FABD-4DCE-BC84-E58CBFB1849B}" type="slidenum">
              <a:rPr lang="en-US" smtClean="0"/>
              <a:pPr fontAlgn="base">
                <a:spcBef>
                  <a:spcPct val="0"/>
                </a:spcBef>
                <a:spcAft>
                  <a:spcPct val="0"/>
                </a:spcAft>
                <a:defRPr/>
              </a:pPr>
              <a:t>80</a:t>
            </a:fld>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1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6A182-070C-4A46-990B-F5F28DC5546D}" type="slidenum">
              <a:rPr lang="en-US" smtClean="0"/>
              <a:pPr fontAlgn="base">
                <a:spcBef>
                  <a:spcPct val="0"/>
                </a:spcBef>
                <a:spcAft>
                  <a:spcPct val="0"/>
                </a:spcAft>
                <a:defRPr/>
              </a:pPr>
              <a:t>81</a:t>
            </a:fld>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p:spPr>
      </p:sp>
      <p:sp>
        <p:nvSpPr>
          <p:cNvPr id="1710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None/>
            </a:pPr>
            <a:endParaRPr lang="en-US" dirty="0" smtClean="0"/>
          </a:p>
        </p:txBody>
      </p:sp>
      <p:sp>
        <p:nvSpPr>
          <p:cNvPr id="1341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AF820-B384-4497-8124-E9A56731417C}" type="slidenum">
              <a:rPr lang="en-US" smtClean="0"/>
              <a:pPr fontAlgn="base">
                <a:spcBef>
                  <a:spcPct val="0"/>
                </a:spcBef>
                <a:spcAft>
                  <a:spcPct val="0"/>
                </a:spcAft>
                <a:defRPr/>
              </a:pPr>
              <a:t>83</a:t>
            </a:fld>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E7D40-30BB-4E31-B363-6C527A0C1C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9829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E7D40-30BB-4E31-B363-6C527A0C1C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7710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p:spPr>
      </p:sp>
      <p:sp>
        <p:nvSpPr>
          <p:cNvPr id="1925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p>
        </p:txBody>
      </p:sp>
      <p:sp>
        <p:nvSpPr>
          <p:cNvPr id="174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5F1FE-3943-4FCE-9AFC-62F6016AD2E2}" type="slidenum">
              <a:rPr lang="en-US" smtClean="0"/>
              <a:pPr fontAlgn="base">
                <a:spcBef>
                  <a:spcPct val="0"/>
                </a:spcBef>
                <a:spcAft>
                  <a:spcPct val="0"/>
                </a:spcAft>
                <a:defRPr/>
              </a:pPr>
              <a:t>87</a:t>
            </a:fld>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6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14C4A4-FF30-4AAF-93FB-FE90C172E0FD}" type="slidenum">
              <a:rPr lang="en-US" smtClean="0"/>
              <a:pPr fontAlgn="base">
                <a:spcBef>
                  <a:spcPct val="0"/>
                </a:spcBef>
                <a:spcAft>
                  <a:spcPct val="0"/>
                </a:spcAft>
                <a:defRPr/>
              </a:pPr>
              <a:t>88</a:t>
            </a:fld>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0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2DF27A-A178-4602-B446-1047C715926F}" type="slidenum">
              <a:rPr lang="en-US" smtClean="0"/>
              <a:pPr fontAlgn="base">
                <a:spcBef>
                  <a:spcPct val="0"/>
                </a:spcBef>
                <a:spcAft>
                  <a:spcPct val="0"/>
                </a:spcAft>
                <a:defRPr/>
              </a:pPr>
              <a:t>89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F4544E-BAB6-4837-9BE0-14C9D583767B}"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defTabSz="911627" eaLnBrk="1" hangingPunct="1">
              <a:spcBef>
                <a:spcPct val="0"/>
              </a:spcBef>
              <a:defRPr/>
            </a:pPr>
            <a:endParaRPr lang="en-US" dirty="0" smtClean="0"/>
          </a:p>
        </p:txBody>
      </p:sp>
      <p:sp>
        <p:nvSpPr>
          <p:cNvPr id="178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7BBCF0-01C7-472A-872B-D25D0B6F71F8}" type="slidenum">
              <a:rPr lang="en-US" smtClean="0"/>
              <a:pPr fontAlgn="base">
                <a:spcBef>
                  <a:spcPct val="0"/>
                </a:spcBef>
                <a:spcAft>
                  <a:spcPct val="0"/>
                </a:spcAft>
                <a:defRPr/>
              </a:pPr>
              <a:t>90</a:t>
            </a:fld>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9B92D67-DCFE-46F0-AB22-C7A58B37D0F0}" type="slidenum">
              <a:rPr lang="en-US" smtClean="0"/>
              <a:pPr>
                <a:defRPr/>
              </a:pPr>
              <a:t>91</a:t>
            </a:fld>
            <a:endParaRPr lang="en-US" dirty="0"/>
          </a:p>
        </p:txBody>
      </p:sp>
    </p:spTree>
    <p:extLst>
      <p:ext uri="{BB962C8B-B14F-4D97-AF65-F5344CB8AC3E}">
        <p14:creationId xmlns:p14="http://schemas.microsoft.com/office/powerpoint/2010/main" val="19008949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13844">
              <a:defRPr/>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321032-D716-4649-B546-B1F2F02AF99B}" type="slidenum">
              <a:rPr lang="en-US" smtClean="0">
                <a:solidFill>
                  <a:prstClr val="black"/>
                </a:solidFill>
              </a:rPr>
              <a:pPr>
                <a:defRPr/>
              </a:pPr>
              <a:t>92</a:t>
            </a:fld>
            <a:endParaRPr lang="en-US" dirty="0" smtClean="0">
              <a:solidFill>
                <a:prstClr val="black"/>
              </a:solidFill>
            </a:endParaRPr>
          </a:p>
        </p:txBody>
      </p:sp>
    </p:spTree>
    <p:extLst>
      <p:ext uri="{BB962C8B-B14F-4D97-AF65-F5344CB8AC3E}">
        <p14:creationId xmlns:p14="http://schemas.microsoft.com/office/powerpoint/2010/main" val="23870428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3362208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6207214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9B92D67-DCFE-46F0-AB22-C7A58B37D0F0}" type="slidenum">
              <a:rPr lang="en-US" smtClean="0"/>
              <a:pPr>
                <a:defRPr/>
              </a:pPr>
              <a:t>95</a:t>
            </a:fld>
            <a:endParaRPr lang="en-US" dirty="0"/>
          </a:p>
        </p:txBody>
      </p:sp>
    </p:spTree>
    <p:extLst>
      <p:ext uri="{BB962C8B-B14F-4D97-AF65-F5344CB8AC3E}">
        <p14:creationId xmlns:p14="http://schemas.microsoft.com/office/powerpoint/2010/main" val="31997615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4673778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556982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dirty="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42750802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1"/>
          </p:nvPr>
        </p:nvSpPr>
        <p:spPr/>
        <p:txBody>
          <a:bodyPr/>
          <a:lstStyle/>
          <a:p>
            <a:fld id="{9CA85280-D469-430F-9DFF-627EABB3CEAA}"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89532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E315EECF-7637-4C9D-B063-5097014A0C17}" type="datetime4">
              <a:rPr lang="en-US" smtClean="0"/>
              <a:t>June 13, 2019</a:t>
            </a:fld>
            <a:endParaRPr lang="en-US" dirty="0"/>
          </a:p>
        </p:txBody>
      </p:sp>
      <p:sp>
        <p:nvSpPr>
          <p:cNvPr id="16" name="Footer Placeholder 16"/>
          <p:cNvSpPr>
            <a:spLocks noGrp="1"/>
          </p:cNvSpPr>
          <p:nvPr>
            <p:ph type="ftr" sz="quarter" idx="11"/>
          </p:nvPr>
        </p:nvSpPr>
        <p:spPr/>
        <p:txBody>
          <a:bodyPr/>
          <a:lstStyle>
            <a:lvl1pPr>
              <a:defRPr dirty="0"/>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56F8B34-C12F-4E29-AFD6-E6FBDA86223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ECE088-0742-4B16-A4E9-F95F0DED658C}" type="datetime4">
              <a:rPr lang="en-US" smtClean="0"/>
              <a:t>June 13, 2019</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9C5C9D-F5D2-4497-BC95-85924FF6886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32B469B-5DE0-45A6-80C7-57472730CEC9}"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7C3D4448-0DEB-455E-84E7-286B6EB17E73}" type="datetime4">
              <a:rPr lang="en-US" smtClean="0"/>
              <a:t>June 13, 2019</a:t>
            </a:fld>
            <a:endParaRPr lang="en-US" dirty="0"/>
          </a:p>
        </p:txBody>
      </p:sp>
      <p:sp>
        <p:nvSpPr>
          <p:cNvPr id="15" name="Footer Placeholder 4"/>
          <p:cNvSpPr>
            <a:spLocks noGrp="1"/>
          </p:cNvSpPr>
          <p:nvPr>
            <p:ph type="ftr" sz="quarter" idx="12"/>
          </p:nvPr>
        </p:nvSpPr>
        <p:spPr/>
        <p:txBody>
          <a:bodyPr/>
          <a:lstStyle>
            <a:lvl1pPr>
              <a:defRPr dirty="0"/>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D29D3A-242B-48DD-9E9E-703312588EE5}" type="datetime4">
              <a:rPr lang="en-US" smtClean="0"/>
              <a:t>June 13, 2019</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0DED4815-869B-4ACB-B757-E477EB55035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dirty="0"/>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937218F5-5A5E-4971-A532-3A5C6DE6121A}" type="datetime4">
              <a:rPr lang="en-US" smtClean="0"/>
              <a:t>June 13, 2019</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44EBB9E-ACA7-4C0F-A804-6309A86ED5B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D66444B9-7E3D-49C0-8A37-F77B30A9ECB9}" type="datetime4">
              <a:rPr lang="en-US" smtClean="0"/>
              <a:t>June 13, 2019</a:t>
            </a:fld>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39317965-AB9F-4701-91E7-482675C7080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EADC8C1B-4EFC-4E89-80F7-EBE36E7D2489}" type="datetime4">
              <a:rPr lang="en-US" smtClean="0"/>
              <a:t>June 13, 2019</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dirty="0"/>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15ACA46F-89B2-43C7-814A-EE838DE39FA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75CD739-916D-4DF4-9C2A-4D4E6BF7414F}" type="datetime4">
              <a:rPr lang="en-US" smtClean="0"/>
              <a:t>June 13, 2019</a:t>
            </a:fld>
            <a:endParaRPr lang="en-US" dirty="0"/>
          </a:p>
        </p:txBody>
      </p:sp>
      <p:sp>
        <p:nvSpPr>
          <p:cNvPr id="4" name="Footer Placeholder 3"/>
          <p:cNvSpPr>
            <a:spLocks noGrp="1"/>
          </p:cNvSpPr>
          <p:nvPr>
            <p:ph type="ftr" sz="quarter" idx="11"/>
          </p:nvPr>
        </p:nvSpPr>
        <p:spPr/>
        <p:txBody>
          <a:bodyPr/>
          <a:lstStyle>
            <a:lvl1pPr>
              <a:defRPr dirty="0"/>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DF2D307-EFF2-4C3D-A1E4-774717E13F47}" type="slidenum">
              <a:rPr lang="en-US"/>
              <a:pPr>
                <a:defRPr/>
              </a:pPr>
              <a:t>‹#›</a:t>
            </a:fld>
            <a:endParaRPr lang="en-US" dirty="0"/>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752D6F9A-1542-4286-AC29-7E0F9A465CE0}" type="datetime4">
              <a:rPr lang="en-US" smtClean="0"/>
              <a:t>June 13, 2019</a:t>
            </a:fld>
            <a:endParaRPr lang="en-US" dirty="0"/>
          </a:p>
        </p:txBody>
      </p:sp>
      <p:sp>
        <p:nvSpPr>
          <p:cNvPr id="9" name="Footer Placeholder 2"/>
          <p:cNvSpPr>
            <a:spLocks noGrp="1"/>
          </p:cNvSpPr>
          <p:nvPr>
            <p:ph type="ftr" sz="quarter" idx="11"/>
          </p:nvPr>
        </p:nvSpPr>
        <p:spPr/>
        <p:txBody>
          <a:bodyPr/>
          <a:lstStyle>
            <a:lvl1pPr>
              <a:defRPr dirty="0"/>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22D9970-19A7-44AC-B79B-7FA93F3F7A79}" type="slidenum">
              <a:rPr lang="en-US"/>
              <a:pPr>
                <a:defRPr/>
              </a:pPr>
              <a:t>‹#›</a:t>
            </a:fld>
            <a:endParaRPr lang="en-US" dirty="0"/>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02B1F5BC-06F1-431C-B764-116478EF27F1}"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4CA8635D-0C32-4E05-9169-D371B47C3E0B}" type="datetime4">
              <a:rPr lang="en-US" smtClean="0"/>
              <a:t>June 13, 2019</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dirty="0"/>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027E70A-FEF1-4C79-872A-820121CDD829}"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1BCD808E-39F4-4E4D-B00F-A50C755337C7}" type="datetime4">
              <a:rPr lang="en-US" smtClean="0"/>
              <a:t>June 13, 2019</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dirty="0"/>
            </a:lvl1pPr>
          </a:lstStyle>
          <a:p>
            <a:pPr>
              <a:defRPr/>
            </a:pPr>
            <a:endParaRPr lang="en-US" dirty="0"/>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BB8BF180-7F2F-4AD2-B532-521A0AA5C05B}" type="datetime4">
              <a:rPr lang="en-US" smtClean="0"/>
              <a:t>June 13, 2019</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dirty="0">
                <a:solidFill>
                  <a:srgbClr val="FFFFFF"/>
                </a:solidFill>
                <a:latin typeface="+mn-lt"/>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C94A403C-8B24-48B0-B448-A68C82534ED9}"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spd="med">
    <p:wipe dir="d"/>
  </p:transition>
  <p:hf sldNum="0" hdr="0" dt="0"/>
  <p:txStyles>
    <p:titleStyle>
      <a:lvl1pPr algn="ctr" rtl="0" eaLnBrk="0" fontAlgn="base" hangingPunct="0">
        <a:spcBef>
          <a:spcPct val="0"/>
        </a:spcBef>
        <a:spcAft>
          <a:spcPct val="0"/>
        </a:spcAft>
        <a:defRPr sz="3300" kern="1200">
          <a:solidFill>
            <a:srgbClr val="8E7C5C"/>
          </a:solidFill>
          <a:latin typeface="+mj-lt"/>
          <a:ea typeface="+mj-ea"/>
          <a:cs typeface="+mj-cs"/>
        </a:defRPr>
      </a:lvl1pPr>
      <a:lvl2pPr algn="ctr" rtl="0" eaLnBrk="0" fontAlgn="base" hangingPunct="0">
        <a:spcBef>
          <a:spcPct val="0"/>
        </a:spcBef>
        <a:spcAft>
          <a:spcPct val="0"/>
        </a:spcAft>
        <a:defRPr sz="3300">
          <a:solidFill>
            <a:srgbClr val="8E7C5C"/>
          </a:solidFill>
          <a:latin typeface="Georgia" pitchFamily="18" charset="0"/>
        </a:defRPr>
      </a:lvl2pPr>
      <a:lvl3pPr algn="ctr" rtl="0" eaLnBrk="0" fontAlgn="base" hangingPunct="0">
        <a:spcBef>
          <a:spcPct val="0"/>
        </a:spcBef>
        <a:spcAft>
          <a:spcPct val="0"/>
        </a:spcAft>
        <a:defRPr sz="3300">
          <a:solidFill>
            <a:srgbClr val="8E7C5C"/>
          </a:solidFill>
          <a:latin typeface="Georgia" pitchFamily="18" charset="0"/>
        </a:defRPr>
      </a:lvl3pPr>
      <a:lvl4pPr algn="ctr" rtl="0" eaLnBrk="0" fontAlgn="base" hangingPunct="0">
        <a:spcBef>
          <a:spcPct val="0"/>
        </a:spcBef>
        <a:spcAft>
          <a:spcPct val="0"/>
        </a:spcAft>
        <a:defRPr sz="3300">
          <a:solidFill>
            <a:srgbClr val="8E7C5C"/>
          </a:solidFill>
          <a:latin typeface="Georgia" pitchFamily="18" charset="0"/>
        </a:defRPr>
      </a:lvl4pPr>
      <a:lvl5pPr algn="ctr" rtl="0" eaLnBrk="0" fontAlgn="base" hangingPunct="0">
        <a:spcBef>
          <a:spcPct val="0"/>
        </a:spcBef>
        <a:spcAft>
          <a:spcPct val="0"/>
        </a:spcAft>
        <a:defRPr sz="3300">
          <a:solidFill>
            <a:srgbClr val="8E7C5C"/>
          </a:solidFill>
          <a:latin typeface="Georgia" pitchFamily="18" charset="0"/>
        </a:defRPr>
      </a:lvl5pPr>
      <a:lvl6pPr marL="457200" algn="ctr" rtl="0" fontAlgn="base">
        <a:spcBef>
          <a:spcPct val="0"/>
        </a:spcBef>
        <a:spcAft>
          <a:spcPct val="0"/>
        </a:spcAft>
        <a:defRPr sz="3300">
          <a:solidFill>
            <a:srgbClr val="8E7C5C"/>
          </a:solidFill>
          <a:latin typeface="Georgia" pitchFamily="18" charset="0"/>
        </a:defRPr>
      </a:lvl6pPr>
      <a:lvl7pPr marL="914400" algn="ctr" rtl="0" fontAlgn="base">
        <a:spcBef>
          <a:spcPct val="0"/>
        </a:spcBef>
        <a:spcAft>
          <a:spcPct val="0"/>
        </a:spcAft>
        <a:defRPr sz="3300">
          <a:solidFill>
            <a:srgbClr val="8E7C5C"/>
          </a:solidFill>
          <a:latin typeface="Georgia" pitchFamily="18" charset="0"/>
        </a:defRPr>
      </a:lvl7pPr>
      <a:lvl8pPr marL="1371600" algn="ctr" rtl="0" fontAlgn="base">
        <a:spcBef>
          <a:spcPct val="0"/>
        </a:spcBef>
        <a:spcAft>
          <a:spcPct val="0"/>
        </a:spcAft>
        <a:defRPr sz="3300">
          <a:solidFill>
            <a:srgbClr val="8E7C5C"/>
          </a:solidFill>
          <a:latin typeface="Georgia" pitchFamily="18" charset="0"/>
        </a:defRPr>
      </a:lvl8pPr>
      <a:lvl9pPr marL="1828800" algn="ctr" rtl="0" fontAlgn="base">
        <a:spcBef>
          <a:spcPct val="0"/>
        </a:spcBef>
        <a:spcAft>
          <a:spcPct val="0"/>
        </a:spcAft>
        <a:defRPr sz="3300">
          <a:solidFill>
            <a:srgbClr val="8E7C5C"/>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28E6A"/>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956251"/>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918485"/>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dol.gov/whd/workerswithdisabilities/"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hyperlink" Target="https://rsa.ed.gov/"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ww.dol.gov/whd/flsa/eo13658/index.htm"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www.dol.gov/whd/govcontracts/eo13706/"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dol.gov/whd/sec14c/calculators/"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dol.gov/whd/regs/compliance/posters/minwagebwp.pdf" TargetMode="External"/><Relationship Id="rId7" Type="http://schemas.openxmlformats.org/officeDocument/2006/relationships/hyperlink" Target="http://www.dol.gov/whd/regs/compliance/posters/eppac.pdf"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www.dol.gov/whd/regs/compliance/posters/govbw.pdf" TargetMode="External"/><Relationship Id="rId5" Type="http://schemas.openxmlformats.org/officeDocument/2006/relationships/hyperlink" Target="http://www.dol.gov/whd/regs/compliance/posters/fmlaen.pdf" TargetMode="External"/><Relationship Id="rId4" Type="http://schemas.openxmlformats.org/officeDocument/2006/relationships/hyperlink" Target="http://www.dol.gov/whd/regs/compliance/posters/disabc.pdf"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solidFill>
                  <a:schemeClr val="accent1">
                    <a:lumMod val="50000"/>
                  </a:schemeClr>
                </a:solidFill>
              </a:rPr>
              <a:t>Section 14(c) of the Fair Labor Standards Act</a:t>
            </a:r>
            <a:endParaRPr lang="en-US" dirty="0">
              <a:solidFill>
                <a:schemeClr val="accent1">
                  <a:lumMod val="50000"/>
                </a:schemeClr>
              </a:solidFill>
            </a:endParaRPr>
          </a:p>
        </p:txBody>
      </p:sp>
      <p:sp>
        <p:nvSpPr>
          <p:cNvPr id="3" name="Subtitle 2"/>
          <p:cNvSpPr>
            <a:spLocks noGrp="1"/>
          </p:cNvSpPr>
          <p:nvPr>
            <p:ph type="subTitle" idx="1"/>
          </p:nvPr>
        </p:nvSpPr>
        <p:spPr>
          <a:xfrm>
            <a:off x="609600" y="2819400"/>
            <a:ext cx="7924800" cy="1143000"/>
          </a:xfrm>
        </p:spPr>
        <p:txBody>
          <a:bodyPr>
            <a:normAutofit/>
          </a:bodyPr>
          <a:lstStyle/>
          <a:p>
            <a:pPr eaLnBrk="1" fontAlgn="auto" hangingPunct="1">
              <a:spcAft>
                <a:spcPts val="0"/>
              </a:spcAft>
              <a:buFont typeface="Wingdings 2"/>
              <a:buNone/>
              <a:defRPr/>
            </a:pPr>
            <a:r>
              <a:rPr lang="en-US" sz="2000" dirty="0" smtClean="0">
                <a:solidFill>
                  <a:schemeClr val="tx1"/>
                </a:solidFill>
              </a:rPr>
              <a:t>The Payment of subminimum Wages to Workers with Disabilities</a:t>
            </a:r>
            <a:endParaRPr lang="en-US" sz="2000" dirty="0">
              <a:solidFill>
                <a:schemeClr val="tx1"/>
              </a:solidFill>
            </a:endParaRPr>
          </a:p>
        </p:txBody>
      </p:sp>
      <p:sp>
        <p:nvSpPr>
          <p:cNvPr id="5" name="Subtitle 2"/>
          <p:cNvSpPr txBox="1">
            <a:spLocks/>
          </p:cNvSpPr>
          <p:nvPr/>
        </p:nvSpPr>
        <p:spPr>
          <a:xfrm>
            <a:off x="609600" y="5334000"/>
            <a:ext cx="7924800" cy="838200"/>
          </a:xfrm>
          <a:prstGeom prst="rect">
            <a:avLst/>
          </a:prstGeom>
        </p:spPr>
        <p:txBody>
          <a:bodyPr>
            <a:normAutofit/>
          </a:bodyPr>
          <a:lstStyle/>
          <a:p>
            <a:pPr algn="ctr" fontAlgn="auto">
              <a:spcBef>
                <a:spcPct val="20000"/>
              </a:spcBef>
              <a:spcAft>
                <a:spcPts val="0"/>
              </a:spcAft>
              <a:buClr>
                <a:schemeClr val="accent1"/>
              </a:buClr>
              <a:buSzPct val="85000"/>
              <a:buFont typeface="Wingdings 2"/>
              <a:buNone/>
              <a:defRPr/>
            </a:pPr>
            <a:r>
              <a:rPr lang="en-US" sz="2000" cap="all" spc="250" dirty="0">
                <a:latin typeface="+mn-lt"/>
              </a:rPr>
              <a:t>Wage and Hour Division</a:t>
            </a:r>
          </a:p>
          <a:p>
            <a:pPr algn="ctr" fontAlgn="auto">
              <a:spcBef>
                <a:spcPct val="20000"/>
              </a:spcBef>
              <a:spcAft>
                <a:spcPts val="0"/>
              </a:spcAft>
              <a:buClr>
                <a:schemeClr val="accent1"/>
              </a:buClr>
              <a:buSzPct val="85000"/>
              <a:buFont typeface="Wingdings 2"/>
              <a:buNone/>
              <a:defRPr/>
            </a:pPr>
            <a:r>
              <a:rPr lang="en-US" sz="2000" cap="all" spc="250" dirty="0">
                <a:latin typeface="+mn-lt"/>
              </a:rPr>
              <a:t>U.S. Department of Labor</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4000" dirty="0" smtClean="0">
                <a:solidFill>
                  <a:schemeClr val="tx1"/>
                </a:solidFill>
              </a:rPr>
              <a:t>Regulations 29 CFR Part 525</a:t>
            </a:r>
          </a:p>
        </p:txBody>
      </p:sp>
      <p:sp>
        <p:nvSpPr>
          <p:cNvPr id="17411" name="Text Placeholder 4"/>
          <p:cNvSpPr>
            <a:spLocks noGrp="1"/>
          </p:cNvSpPr>
          <p:nvPr>
            <p:ph sz="quarter" idx="1"/>
          </p:nvPr>
        </p:nvSpPr>
        <p:spPr>
          <a:xfrm>
            <a:off x="304800" y="2514600"/>
            <a:ext cx="8504238" cy="2438400"/>
          </a:xfrm>
        </p:spPr>
        <p:txBody>
          <a:bodyPr/>
          <a:lstStyle/>
          <a:p>
            <a:pPr algn="ctr" eaLnBrk="1" hangingPunct="1">
              <a:buFont typeface="Wingdings 2" pitchFamily="18" charset="2"/>
              <a:buNone/>
            </a:pPr>
            <a:endParaRPr lang="en-US" sz="1800" b="1" dirty="0" smtClean="0"/>
          </a:p>
          <a:p>
            <a:pPr algn="ctr" eaLnBrk="1" hangingPunct="1">
              <a:spcBef>
                <a:spcPts val="0"/>
              </a:spcBef>
              <a:buFont typeface="Wingdings 2" pitchFamily="18" charset="2"/>
              <a:buNone/>
            </a:pPr>
            <a:r>
              <a:rPr lang="en-US" sz="2800" dirty="0" smtClean="0"/>
              <a:t>Set forth the conditions and terms governing </a:t>
            </a:r>
          </a:p>
          <a:p>
            <a:pPr algn="ctr" eaLnBrk="1" hangingPunct="1">
              <a:spcBef>
                <a:spcPts val="0"/>
              </a:spcBef>
              <a:buFont typeface="Wingdings 2" pitchFamily="18" charset="2"/>
              <a:buNone/>
            </a:pPr>
            <a:r>
              <a:rPr lang="en-US" sz="2800" dirty="0" smtClean="0"/>
              <a:t>the employment of workers with disabilities </a:t>
            </a:r>
          </a:p>
          <a:p>
            <a:pPr algn="ctr" eaLnBrk="1" hangingPunct="1">
              <a:spcBef>
                <a:spcPts val="0"/>
              </a:spcBef>
              <a:buFont typeface="Wingdings 2" pitchFamily="18" charset="2"/>
              <a:buNone/>
            </a:pPr>
            <a:r>
              <a:rPr lang="en-US" sz="2800" dirty="0" smtClean="0"/>
              <a:t>at subminimum wages</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6" y="1600200"/>
            <a:ext cx="8534400" cy="4724400"/>
          </a:xfrm>
        </p:spPr>
        <p:txBody>
          <a:bodyPr>
            <a:normAutofit/>
          </a:bodyPr>
          <a:lstStyle/>
          <a:p>
            <a:pPr marL="514350" indent="-514350">
              <a:buSzPct val="110000"/>
              <a:buFont typeface="+mj-lt"/>
              <a:buAutoNum type="arabicPeriod" startAt="3"/>
            </a:pPr>
            <a:r>
              <a:rPr lang="en-US" sz="3200" dirty="0"/>
              <a:t>P</a:t>
            </a:r>
            <a:r>
              <a:rPr lang="en-US" sz="3200" dirty="0" smtClean="0"/>
              <a:t>rovided with career </a:t>
            </a:r>
            <a:r>
              <a:rPr lang="en-US" sz="3200" dirty="0"/>
              <a:t>counseling, and information and referrals to Federal and State programs and other resources in </a:t>
            </a:r>
            <a:r>
              <a:rPr lang="en-US" sz="3200" dirty="0" smtClean="0"/>
              <a:t>the </a:t>
            </a:r>
            <a:r>
              <a:rPr lang="en-US" sz="3200" dirty="0"/>
              <a:t>geographic area that offer employment-related services and </a:t>
            </a:r>
            <a:r>
              <a:rPr lang="en-US" sz="3200" dirty="0" smtClean="0"/>
              <a:t>supports</a:t>
            </a:r>
          </a:p>
          <a:p>
            <a:pPr marL="514350" indent="-514350">
              <a:buFont typeface="+mj-lt"/>
              <a:buAutoNum type="arabicPeriod" startAt="3"/>
            </a:pPr>
            <a:endParaRPr lang="en-US" sz="1800" dirty="0" smtClean="0"/>
          </a:p>
          <a:p>
            <a:pPr marL="0" indent="0" algn="ctr">
              <a:buNone/>
            </a:pPr>
            <a:r>
              <a:rPr lang="en-US" sz="2800" i="1" dirty="0" smtClean="0"/>
              <a:t>Services </a:t>
            </a:r>
            <a:r>
              <a:rPr lang="en-US" sz="2800" i="1" dirty="0"/>
              <a:t>cannot be for employment </a:t>
            </a:r>
            <a:r>
              <a:rPr lang="en-US" sz="2800" i="1" dirty="0" smtClean="0"/>
              <a:t>at </a:t>
            </a:r>
            <a:r>
              <a:rPr lang="en-US" sz="2800" i="1" dirty="0"/>
              <a:t>a subminimum wage </a:t>
            </a:r>
            <a:r>
              <a:rPr lang="en-US" sz="2800" i="1" dirty="0" smtClean="0"/>
              <a:t>or directly </a:t>
            </a:r>
            <a:r>
              <a:rPr lang="en-US" sz="2800" i="1" dirty="0"/>
              <a:t>result in employment </a:t>
            </a:r>
            <a:r>
              <a:rPr lang="en-US" sz="2800" i="1" dirty="0" smtClean="0"/>
              <a:t>at </a:t>
            </a:r>
            <a:r>
              <a:rPr lang="en-US" sz="2800" i="1" dirty="0"/>
              <a:t>a subminimum </a:t>
            </a:r>
            <a:r>
              <a:rPr lang="en-US" sz="2800" i="1" dirty="0" smtClean="0"/>
              <a:t>wage.</a:t>
            </a:r>
            <a:endParaRPr lang="en-US" sz="2800" i="1" dirty="0"/>
          </a:p>
        </p:txBody>
      </p:sp>
      <p:sp>
        <p:nvSpPr>
          <p:cNvPr id="5" name="Title 1"/>
          <p:cNvSpPr>
            <a:spLocks noGrp="1"/>
          </p:cNvSpPr>
          <p:nvPr>
            <p:ph type="title"/>
          </p:nvPr>
        </p:nvSpPr>
        <p:spPr>
          <a:xfrm>
            <a:off x="301625" y="228600"/>
            <a:ext cx="8534400" cy="914400"/>
          </a:xfrm>
        </p:spPr>
        <p:txBody>
          <a:bodyPr/>
          <a:lstStyle/>
          <a:p>
            <a:r>
              <a:rPr lang="en-US" sz="2800" dirty="0" smtClean="0">
                <a:solidFill>
                  <a:schemeClr val="tx1"/>
                </a:solidFill>
              </a:rPr>
              <a:t>Youth with a Disability </a:t>
            </a:r>
            <a:br>
              <a:rPr lang="en-US" sz="2800" dirty="0" smtClean="0">
                <a:solidFill>
                  <a:schemeClr val="tx1"/>
                </a:solidFill>
              </a:rPr>
            </a:br>
            <a:r>
              <a:rPr lang="en-US" sz="2800" dirty="0" smtClean="0">
                <a:solidFill>
                  <a:schemeClr val="tx1"/>
                </a:solidFill>
              </a:rPr>
              <a:t>(Pre-SMW Employment) – Requirement #3</a:t>
            </a:r>
            <a:endParaRPr lang="en-US" sz="2800" dirty="0">
              <a:solidFill>
                <a:schemeClr val="tx1"/>
              </a:solidFill>
            </a:endParaRPr>
          </a:p>
        </p:txBody>
      </p:sp>
    </p:spTree>
    <p:extLst>
      <p:ext uri="{BB962C8B-B14F-4D97-AF65-F5344CB8AC3E}">
        <p14:creationId xmlns:p14="http://schemas.microsoft.com/office/powerpoint/2010/main" val="177568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758825"/>
          </a:xfrm>
        </p:spPr>
        <p:txBody>
          <a:bodyPr/>
          <a:lstStyle/>
          <a:p>
            <a:r>
              <a:rPr lang="en-US" sz="2800" dirty="0" smtClean="0">
                <a:solidFill>
                  <a:schemeClr val="tx1"/>
                </a:solidFill>
              </a:rPr>
              <a:t>Any Subminimum Wage Employee</a:t>
            </a:r>
            <a:br>
              <a:rPr lang="en-US" sz="2800" dirty="0" smtClean="0">
                <a:solidFill>
                  <a:schemeClr val="tx1"/>
                </a:solidFill>
              </a:rPr>
            </a:br>
            <a:r>
              <a:rPr lang="en-US" sz="2800" dirty="0">
                <a:solidFill>
                  <a:schemeClr val="tx1"/>
                </a:solidFill>
              </a:rPr>
              <a:t>(</a:t>
            </a:r>
            <a:r>
              <a:rPr lang="en-US" sz="2800" dirty="0" smtClean="0">
                <a:solidFill>
                  <a:schemeClr val="tx1"/>
                </a:solidFill>
              </a:rPr>
              <a:t>During SMW Employment)</a:t>
            </a:r>
            <a:endParaRPr lang="en-US" sz="2800" dirty="0">
              <a:solidFill>
                <a:schemeClr val="tx1"/>
              </a:solidFill>
            </a:endParaRPr>
          </a:p>
        </p:txBody>
      </p:sp>
      <p:sp>
        <p:nvSpPr>
          <p:cNvPr id="3" name="Content Placeholder 2"/>
          <p:cNvSpPr>
            <a:spLocks noGrp="1"/>
          </p:cNvSpPr>
          <p:nvPr>
            <p:ph idx="1"/>
          </p:nvPr>
        </p:nvSpPr>
        <p:spPr>
          <a:xfrm>
            <a:off x="301625" y="1676400"/>
            <a:ext cx="8534400" cy="4572000"/>
          </a:xfrm>
        </p:spPr>
        <p:txBody>
          <a:bodyPr>
            <a:noAutofit/>
          </a:bodyPr>
          <a:lstStyle/>
          <a:p>
            <a:r>
              <a:rPr lang="en-US" sz="3200" dirty="0" smtClean="0"/>
              <a:t>Career counseling, and information and referrals</a:t>
            </a:r>
          </a:p>
          <a:p>
            <a:pPr lvl="1">
              <a:buFont typeface="Courier New" panose="02070309020205020404" pitchFamily="49" charset="0"/>
              <a:buChar char="o"/>
            </a:pPr>
            <a:r>
              <a:rPr lang="en-US" sz="3200" dirty="0"/>
              <a:t> </a:t>
            </a:r>
            <a:r>
              <a:rPr lang="en-US" sz="2800" dirty="0"/>
              <a:t>Provided by Designated State Unit (DSU</a:t>
            </a:r>
            <a:r>
              <a:rPr lang="en-US" sz="2800" dirty="0" smtClean="0"/>
              <a:t>)</a:t>
            </a:r>
            <a:endParaRPr lang="en-US" sz="2800" dirty="0"/>
          </a:p>
          <a:p>
            <a:r>
              <a:rPr lang="en-US" sz="3200" dirty="0" smtClean="0"/>
              <a:t>Information about self-advocacy, self-determination, and peer mentoring training opportunities.</a:t>
            </a:r>
          </a:p>
          <a:p>
            <a:pPr lvl="1">
              <a:buFont typeface="Courier New" panose="02070309020205020404" pitchFamily="49" charset="0"/>
              <a:buChar char="o"/>
            </a:pPr>
            <a:r>
              <a:rPr lang="en-US" sz="2800" dirty="0" smtClean="0"/>
              <a:t>Provided </a:t>
            </a:r>
            <a:r>
              <a:rPr lang="en-US" sz="2800" dirty="0"/>
              <a:t>by Employer (14(c) certificate </a:t>
            </a:r>
            <a:r>
              <a:rPr lang="en-US" sz="2800" dirty="0" smtClean="0"/>
              <a:t>holder)</a:t>
            </a:r>
          </a:p>
          <a:p>
            <a:pPr lvl="1">
              <a:buFont typeface="Courier New" panose="02070309020205020404" pitchFamily="49" charset="0"/>
              <a:buChar char="o"/>
            </a:pPr>
            <a:r>
              <a:rPr lang="en-US" sz="2800" dirty="0" smtClean="0"/>
              <a:t>Employer </a:t>
            </a:r>
            <a:r>
              <a:rPr lang="en-US" sz="2800" dirty="0"/>
              <a:t>with fewer than 15 employees can refer employee to </a:t>
            </a:r>
            <a:r>
              <a:rPr lang="en-US" sz="2800" dirty="0" smtClean="0"/>
              <a:t>DSU</a:t>
            </a:r>
          </a:p>
        </p:txBody>
      </p:sp>
    </p:spTree>
    <p:extLst>
      <p:ext uri="{BB962C8B-B14F-4D97-AF65-F5344CB8AC3E}">
        <p14:creationId xmlns:p14="http://schemas.microsoft.com/office/powerpoint/2010/main" val="2164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1752600"/>
            <a:ext cx="8534400" cy="4419600"/>
          </a:xfrm>
        </p:spPr>
        <p:txBody>
          <a:bodyPr>
            <a:noAutofit/>
          </a:bodyPr>
          <a:lstStyle/>
          <a:p>
            <a:pPr>
              <a:spcBef>
                <a:spcPts val="1800"/>
              </a:spcBef>
            </a:pPr>
            <a:r>
              <a:rPr lang="en-US" sz="3200" dirty="0" smtClean="0"/>
              <a:t>Once every </a:t>
            </a:r>
            <a:r>
              <a:rPr lang="en-US" sz="3200" dirty="0"/>
              <a:t>six months for the first year of the individual’s employment at a subminimum </a:t>
            </a:r>
            <a:r>
              <a:rPr lang="en-US" sz="3200" dirty="0" smtClean="0"/>
              <a:t>wage</a:t>
            </a:r>
          </a:p>
          <a:p>
            <a:pPr marL="0" indent="0">
              <a:spcBef>
                <a:spcPts val="1800"/>
              </a:spcBef>
              <a:buNone/>
            </a:pPr>
            <a:r>
              <a:rPr lang="en-US" sz="3200" dirty="0" smtClean="0"/>
              <a:t>	</a:t>
            </a:r>
            <a:r>
              <a:rPr lang="en-US" sz="3200" i="1" dirty="0" smtClean="0"/>
              <a:t>and </a:t>
            </a:r>
          </a:p>
          <a:p>
            <a:pPr>
              <a:spcBef>
                <a:spcPts val="1800"/>
              </a:spcBef>
            </a:pPr>
            <a:r>
              <a:rPr lang="en-US" sz="3200" dirty="0" smtClean="0"/>
              <a:t>Annually thereafter</a:t>
            </a:r>
            <a:endParaRPr lang="en-US" sz="3200" dirty="0"/>
          </a:p>
        </p:txBody>
      </p:sp>
      <p:sp>
        <p:nvSpPr>
          <p:cNvPr id="5" name="Title 1"/>
          <p:cNvSpPr>
            <a:spLocks noGrp="1"/>
          </p:cNvSpPr>
          <p:nvPr>
            <p:ph type="title"/>
          </p:nvPr>
        </p:nvSpPr>
        <p:spPr>
          <a:xfrm>
            <a:off x="301625" y="304800"/>
            <a:ext cx="8534400" cy="758825"/>
          </a:xfrm>
        </p:spPr>
        <p:txBody>
          <a:bodyPr/>
          <a:lstStyle/>
          <a:p>
            <a:r>
              <a:rPr lang="en-US" sz="2800" dirty="0" smtClean="0">
                <a:solidFill>
                  <a:schemeClr val="tx1"/>
                </a:solidFill>
              </a:rPr>
              <a:t>Any Subminimum Wage Employee</a:t>
            </a:r>
            <a:br>
              <a:rPr lang="en-US" sz="2800" dirty="0" smtClean="0">
                <a:solidFill>
                  <a:schemeClr val="tx1"/>
                </a:solidFill>
              </a:rPr>
            </a:br>
            <a:r>
              <a:rPr lang="en-US" sz="2800" dirty="0">
                <a:solidFill>
                  <a:schemeClr val="tx1"/>
                </a:solidFill>
              </a:rPr>
              <a:t>(</a:t>
            </a:r>
            <a:r>
              <a:rPr lang="en-US" sz="2800" dirty="0" smtClean="0">
                <a:solidFill>
                  <a:schemeClr val="tx1"/>
                </a:solidFill>
              </a:rPr>
              <a:t>During SMW Employment) – Frequency</a:t>
            </a:r>
            <a:endParaRPr lang="en-US" sz="2800" dirty="0">
              <a:solidFill>
                <a:schemeClr val="tx1"/>
              </a:solidFill>
            </a:endParaRPr>
          </a:p>
        </p:txBody>
      </p:sp>
    </p:spTree>
    <p:extLst>
      <p:ext uri="{BB962C8B-B14F-4D97-AF65-F5344CB8AC3E}">
        <p14:creationId xmlns:p14="http://schemas.microsoft.com/office/powerpoint/2010/main" val="100699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625" y="307975"/>
            <a:ext cx="8534400" cy="758825"/>
          </a:xfrm>
        </p:spPr>
        <p:txBody>
          <a:bodyPr/>
          <a:lstStyle/>
          <a:p>
            <a:r>
              <a:rPr lang="en-US" sz="2800" dirty="0" smtClean="0">
                <a:solidFill>
                  <a:schemeClr val="tx1"/>
                </a:solidFill>
              </a:rPr>
              <a:t>Any Subminimum Wage Employee </a:t>
            </a:r>
            <a:br>
              <a:rPr lang="en-US" sz="2800" dirty="0" smtClean="0">
                <a:solidFill>
                  <a:schemeClr val="tx1"/>
                </a:solidFill>
              </a:rPr>
            </a:br>
            <a:r>
              <a:rPr lang="en-US" sz="2800" dirty="0" smtClean="0">
                <a:solidFill>
                  <a:schemeClr val="tx1"/>
                </a:solidFill>
              </a:rPr>
              <a:t>(During SMW Employment) – Timing</a:t>
            </a:r>
            <a:endParaRPr lang="en-US" sz="2800" dirty="0">
              <a:solidFill>
                <a:schemeClr val="tx1"/>
              </a:solidFill>
            </a:endParaRPr>
          </a:p>
        </p:txBody>
      </p:sp>
      <p:sp>
        <p:nvSpPr>
          <p:cNvPr id="3" name="Content Placeholder 2"/>
          <p:cNvSpPr>
            <a:spLocks noGrp="1"/>
          </p:cNvSpPr>
          <p:nvPr>
            <p:ph idx="1"/>
          </p:nvPr>
        </p:nvSpPr>
        <p:spPr>
          <a:xfrm>
            <a:off x="301625" y="1676400"/>
            <a:ext cx="8534400" cy="4648200"/>
          </a:xfrm>
        </p:spPr>
        <p:txBody>
          <a:bodyPr>
            <a:noAutofit/>
          </a:bodyPr>
          <a:lstStyle/>
          <a:p>
            <a:r>
              <a:rPr lang="en-US" dirty="0" smtClean="0"/>
              <a:t>All employees </a:t>
            </a:r>
            <a:r>
              <a:rPr lang="en-US" dirty="0"/>
              <a:t>employed at SMWs </a:t>
            </a:r>
            <a:r>
              <a:rPr lang="en-US" i="1" dirty="0"/>
              <a:t>prior to </a:t>
            </a:r>
            <a:r>
              <a:rPr lang="en-US" dirty="0"/>
              <a:t>July 22, 2016 should have received both career counseling and training opportunities within one year of the effective date, </a:t>
            </a:r>
            <a:r>
              <a:rPr lang="en-US" i="1" dirty="0"/>
              <a:t>i.e.</a:t>
            </a:r>
            <a:r>
              <a:rPr lang="en-US" dirty="0"/>
              <a:t>, by July 22, </a:t>
            </a:r>
            <a:r>
              <a:rPr lang="en-US" dirty="0" smtClean="0"/>
              <a:t>2017</a:t>
            </a:r>
          </a:p>
          <a:p>
            <a:r>
              <a:rPr lang="en-US" dirty="0" smtClean="0"/>
              <a:t>Services must then be received </a:t>
            </a:r>
            <a:r>
              <a:rPr lang="en-US" dirty="0"/>
              <a:t>annually thereafter for the duration of SMW </a:t>
            </a:r>
            <a:r>
              <a:rPr lang="en-US" dirty="0" smtClean="0"/>
              <a:t>employment</a:t>
            </a:r>
          </a:p>
          <a:p>
            <a:r>
              <a:rPr lang="en-US" dirty="0" smtClean="0"/>
              <a:t> </a:t>
            </a:r>
            <a:r>
              <a:rPr lang="en-US" dirty="0"/>
              <a:t>The deadline for these employees to receive the required services remains </a:t>
            </a:r>
            <a:r>
              <a:rPr lang="en-US" b="1" dirty="0"/>
              <a:t>July 22 </a:t>
            </a:r>
            <a:r>
              <a:rPr lang="en-US" dirty="0"/>
              <a:t>of each year regardless of the actual date the career counseling and information about training opportunities are </a:t>
            </a:r>
            <a:r>
              <a:rPr lang="en-US" dirty="0" smtClean="0"/>
              <a:t>provided</a:t>
            </a:r>
            <a:endParaRPr lang="en-US" sz="2800" dirty="0" smtClean="0"/>
          </a:p>
        </p:txBody>
      </p:sp>
    </p:spTree>
    <p:extLst>
      <p:ext uri="{BB962C8B-B14F-4D97-AF65-F5344CB8AC3E}">
        <p14:creationId xmlns:p14="http://schemas.microsoft.com/office/powerpoint/2010/main" val="15208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1828800"/>
            <a:ext cx="8534400" cy="4572000"/>
          </a:xfrm>
        </p:spPr>
        <p:txBody>
          <a:bodyPr>
            <a:noAutofit/>
          </a:bodyPr>
          <a:lstStyle/>
          <a:p>
            <a:r>
              <a:rPr lang="en-US" dirty="0"/>
              <a:t>Employees receiving SMWs who were hired </a:t>
            </a:r>
            <a:r>
              <a:rPr lang="en-US" i="1" dirty="0"/>
              <a:t>on or after </a:t>
            </a:r>
            <a:r>
              <a:rPr lang="en-US" dirty="0"/>
              <a:t>July 22, 2016 must receive both career counseling and information about training opportunities once every six months for the first year of subminimum wage </a:t>
            </a:r>
            <a:r>
              <a:rPr lang="en-US" dirty="0" smtClean="0"/>
              <a:t>employment</a:t>
            </a:r>
          </a:p>
          <a:p>
            <a:r>
              <a:rPr lang="en-US" dirty="0" smtClean="0"/>
              <a:t>Services must then be received annually </a:t>
            </a:r>
            <a:r>
              <a:rPr lang="en-US" dirty="0"/>
              <a:t>thereafter, for the duration of SMW </a:t>
            </a:r>
            <a:r>
              <a:rPr lang="en-US" dirty="0" smtClean="0"/>
              <a:t>employment</a:t>
            </a:r>
          </a:p>
          <a:p>
            <a:r>
              <a:rPr lang="en-US" dirty="0" smtClean="0"/>
              <a:t>The </a:t>
            </a:r>
            <a:r>
              <a:rPr lang="en-US" dirty="0"/>
              <a:t>deadline for these employees to receive services is based on the </a:t>
            </a:r>
            <a:r>
              <a:rPr lang="en-US" b="1" dirty="0"/>
              <a:t>anniversary of the date </a:t>
            </a:r>
            <a:r>
              <a:rPr lang="en-US" dirty="0"/>
              <a:t>of their employment at an </a:t>
            </a:r>
            <a:r>
              <a:rPr lang="en-US" dirty="0" smtClean="0"/>
              <a:t>SMW</a:t>
            </a:r>
            <a:endParaRPr lang="en-US" sz="2800" dirty="0" smtClean="0"/>
          </a:p>
        </p:txBody>
      </p:sp>
      <p:sp>
        <p:nvSpPr>
          <p:cNvPr id="5" name="Title 1"/>
          <p:cNvSpPr>
            <a:spLocks noGrp="1"/>
          </p:cNvSpPr>
          <p:nvPr>
            <p:ph type="title"/>
          </p:nvPr>
        </p:nvSpPr>
        <p:spPr>
          <a:xfrm>
            <a:off x="301625" y="307975"/>
            <a:ext cx="8534400" cy="758825"/>
          </a:xfrm>
        </p:spPr>
        <p:txBody>
          <a:bodyPr/>
          <a:lstStyle/>
          <a:p>
            <a:r>
              <a:rPr lang="en-US" sz="2800" dirty="0" smtClean="0">
                <a:solidFill>
                  <a:schemeClr val="tx1"/>
                </a:solidFill>
              </a:rPr>
              <a:t>Any Subminimum Wage Employee </a:t>
            </a:r>
            <a:br>
              <a:rPr lang="en-US" sz="2800" dirty="0" smtClean="0">
                <a:solidFill>
                  <a:schemeClr val="tx1"/>
                </a:solidFill>
              </a:rPr>
            </a:br>
            <a:r>
              <a:rPr lang="en-US" sz="2800" dirty="0" smtClean="0">
                <a:solidFill>
                  <a:schemeClr val="tx1"/>
                </a:solidFill>
              </a:rPr>
              <a:t>(During SMW Employment) – Timing </a:t>
            </a:r>
            <a:r>
              <a:rPr lang="en-US" sz="2400" dirty="0" smtClean="0">
                <a:solidFill>
                  <a:schemeClr val="tx1"/>
                </a:solidFill>
              </a:rPr>
              <a:t>(continued)</a:t>
            </a:r>
            <a:endParaRPr lang="en-US" sz="2800" dirty="0">
              <a:solidFill>
                <a:schemeClr val="tx1"/>
              </a:solidFill>
            </a:endParaRPr>
          </a:p>
        </p:txBody>
      </p:sp>
    </p:spTree>
    <p:extLst>
      <p:ext uri="{BB962C8B-B14F-4D97-AF65-F5344CB8AC3E}">
        <p14:creationId xmlns:p14="http://schemas.microsoft.com/office/powerpoint/2010/main" val="305716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Section 511 Records</a:t>
            </a:r>
            <a:endParaRPr lang="en-US" sz="4000" dirty="0">
              <a:solidFill>
                <a:schemeClr val="tx1"/>
              </a:solidFill>
            </a:endParaRPr>
          </a:p>
        </p:txBody>
      </p:sp>
      <p:sp>
        <p:nvSpPr>
          <p:cNvPr id="3" name="Content Placeholder 2"/>
          <p:cNvSpPr>
            <a:spLocks noGrp="1"/>
          </p:cNvSpPr>
          <p:nvPr>
            <p:ph idx="1"/>
          </p:nvPr>
        </p:nvSpPr>
        <p:spPr>
          <a:xfrm>
            <a:off x="301625" y="1752600"/>
            <a:ext cx="8534400" cy="4495800"/>
          </a:xfrm>
        </p:spPr>
        <p:txBody>
          <a:bodyPr>
            <a:normAutofit/>
          </a:bodyPr>
          <a:lstStyle/>
          <a:p>
            <a:r>
              <a:rPr lang="en-US" sz="3200" dirty="0" smtClean="0"/>
              <a:t>Employer must maintain documentation that an individual age 24 or younger has received required services</a:t>
            </a:r>
          </a:p>
          <a:p>
            <a:endParaRPr lang="en-US" sz="3200" dirty="0" smtClean="0"/>
          </a:p>
          <a:p>
            <a:r>
              <a:rPr lang="en-US" sz="3200" dirty="0" smtClean="0"/>
              <a:t>Employer must verify that all individuals employed at a subminimum wage have received the required services and provide information to these workers</a:t>
            </a:r>
            <a:endParaRPr lang="en-US" sz="3200" dirty="0"/>
          </a:p>
        </p:txBody>
      </p:sp>
    </p:spTree>
    <p:extLst>
      <p:ext uri="{BB962C8B-B14F-4D97-AF65-F5344CB8AC3E}">
        <p14:creationId xmlns:p14="http://schemas.microsoft.com/office/powerpoint/2010/main" val="135237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Section 511 Restrictions on Schools</a:t>
            </a:r>
            <a:endParaRPr lang="en-US" sz="4000" dirty="0">
              <a:solidFill>
                <a:schemeClr val="tx1"/>
              </a:solidFill>
            </a:endParaRPr>
          </a:p>
        </p:txBody>
      </p:sp>
      <p:sp>
        <p:nvSpPr>
          <p:cNvPr id="3" name="Content Placeholder 2"/>
          <p:cNvSpPr>
            <a:spLocks noGrp="1"/>
          </p:cNvSpPr>
          <p:nvPr>
            <p:ph idx="1"/>
          </p:nvPr>
        </p:nvSpPr>
        <p:spPr>
          <a:xfrm>
            <a:off x="301625" y="1828800"/>
            <a:ext cx="8534399" cy="3657600"/>
          </a:xfrm>
        </p:spPr>
        <p:txBody>
          <a:bodyPr>
            <a:normAutofit fontScale="92500" lnSpcReduction="20000"/>
          </a:bodyPr>
          <a:lstStyle/>
          <a:p>
            <a:pPr>
              <a:spcAft>
                <a:spcPts val="2400"/>
              </a:spcAft>
            </a:pPr>
            <a:r>
              <a:rPr lang="en-US" sz="3200" dirty="0" smtClean="0"/>
              <a:t>A local or State educational </a:t>
            </a:r>
            <a:r>
              <a:rPr lang="en-US" sz="3200" dirty="0"/>
              <a:t>agency </a:t>
            </a:r>
            <a:r>
              <a:rPr lang="en-US" sz="3200" dirty="0" smtClean="0"/>
              <a:t>is prohibited from </a:t>
            </a:r>
            <a:r>
              <a:rPr lang="en-US" sz="3200" dirty="0"/>
              <a:t>entering into a contract </a:t>
            </a:r>
            <a:r>
              <a:rPr lang="en-US" sz="3200" dirty="0" smtClean="0"/>
              <a:t>or other arrangement with </a:t>
            </a:r>
            <a:r>
              <a:rPr lang="en-US" sz="3200" dirty="0"/>
              <a:t>a 14(c) certificate holder for the purpose of operating a program </a:t>
            </a:r>
            <a:r>
              <a:rPr lang="en-US" sz="3200" dirty="0" smtClean="0"/>
              <a:t>for individuals </a:t>
            </a:r>
            <a:r>
              <a:rPr lang="en-US" sz="3200" dirty="0"/>
              <a:t>who are age 24 or younger </a:t>
            </a:r>
            <a:r>
              <a:rPr lang="en-US" sz="3200" dirty="0" smtClean="0"/>
              <a:t>to work at </a:t>
            </a:r>
            <a:r>
              <a:rPr lang="en-US" sz="3200" dirty="0"/>
              <a:t>a subminimum </a:t>
            </a:r>
            <a:r>
              <a:rPr lang="en-US" sz="3200" dirty="0" smtClean="0"/>
              <a:t>wage</a:t>
            </a:r>
            <a:endParaRPr lang="en-US" sz="3600" dirty="0"/>
          </a:p>
          <a:p>
            <a:pPr>
              <a:spcAft>
                <a:spcPts val="2400"/>
              </a:spcAft>
            </a:pPr>
            <a:r>
              <a:rPr lang="en-US" sz="3200" dirty="0" smtClean="0"/>
              <a:t>Contracting enforced by the Department of Education</a:t>
            </a:r>
            <a:endParaRPr lang="en-US" dirty="0" smtClean="0"/>
          </a:p>
        </p:txBody>
      </p:sp>
    </p:spTree>
    <p:extLst>
      <p:ext uri="{BB962C8B-B14F-4D97-AF65-F5344CB8AC3E}">
        <p14:creationId xmlns:p14="http://schemas.microsoft.com/office/powerpoint/2010/main" val="354343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Section 511 Resources</a:t>
            </a:r>
            <a:endParaRPr lang="en-US" sz="4000" dirty="0">
              <a:solidFill>
                <a:schemeClr val="tx1"/>
              </a:solidFill>
            </a:endParaRPr>
          </a:p>
        </p:txBody>
      </p:sp>
      <p:sp>
        <p:nvSpPr>
          <p:cNvPr id="3" name="Content Placeholder 2"/>
          <p:cNvSpPr>
            <a:spLocks noGrp="1"/>
          </p:cNvSpPr>
          <p:nvPr>
            <p:ph idx="1"/>
          </p:nvPr>
        </p:nvSpPr>
        <p:spPr>
          <a:xfrm>
            <a:off x="301626" y="1676400"/>
            <a:ext cx="8534400" cy="4495800"/>
          </a:xfrm>
        </p:spPr>
        <p:txBody>
          <a:bodyPr>
            <a:noAutofit/>
          </a:bodyPr>
          <a:lstStyle/>
          <a:p>
            <a:pPr>
              <a:spcBef>
                <a:spcPts val="600"/>
              </a:spcBef>
              <a:spcAft>
                <a:spcPts val="600"/>
              </a:spcAft>
            </a:pPr>
            <a:r>
              <a:rPr lang="en-US" sz="2400" dirty="0" smtClean="0"/>
              <a:t>U.S. Department of Labor’s WHD Employment of Workers with Disabilities website:</a:t>
            </a:r>
          </a:p>
          <a:p>
            <a:pPr marL="457200" lvl="1" indent="0">
              <a:spcBef>
                <a:spcPts val="600"/>
              </a:spcBef>
              <a:spcAft>
                <a:spcPts val="600"/>
              </a:spcAft>
              <a:buNone/>
            </a:pPr>
            <a:r>
              <a:rPr lang="en-US" sz="2400" dirty="0" smtClean="0">
                <a:hlinkClick r:id="rId3"/>
              </a:rPr>
              <a:t>https</a:t>
            </a:r>
            <a:r>
              <a:rPr lang="en-US" sz="2400" dirty="0">
                <a:hlinkClick r:id="rId3"/>
              </a:rPr>
              <a:t>://www.dol.gov/whd/workerswithdisabilities</a:t>
            </a:r>
            <a:r>
              <a:rPr lang="en-US" sz="2400" dirty="0" smtClean="0">
                <a:hlinkClick r:id="rId3"/>
              </a:rPr>
              <a:t>/</a:t>
            </a:r>
            <a:endParaRPr lang="en-US" sz="2400" dirty="0" smtClean="0"/>
          </a:p>
          <a:p>
            <a:pPr lvl="1">
              <a:spcBef>
                <a:spcPts val="600"/>
              </a:spcBef>
              <a:spcAft>
                <a:spcPts val="600"/>
              </a:spcAft>
            </a:pPr>
            <a:r>
              <a:rPr lang="en-US" sz="2400" dirty="0" smtClean="0"/>
              <a:t>Field Assistance Bulletins 2016-2 and 2019-1</a:t>
            </a:r>
          </a:p>
          <a:p>
            <a:pPr lvl="1">
              <a:spcBef>
                <a:spcPts val="600"/>
              </a:spcBef>
              <a:spcAft>
                <a:spcPts val="600"/>
              </a:spcAft>
            </a:pPr>
            <a:r>
              <a:rPr lang="en-US" sz="2400" dirty="0" smtClean="0"/>
              <a:t>Fact Sheet 39H</a:t>
            </a:r>
          </a:p>
          <a:p>
            <a:pPr>
              <a:spcBef>
                <a:spcPts val="1800"/>
              </a:spcBef>
              <a:spcAft>
                <a:spcPts val="600"/>
              </a:spcAft>
            </a:pPr>
            <a:r>
              <a:rPr lang="en-US" sz="2400" dirty="0" smtClean="0"/>
              <a:t>U.S. Department of Education’s Rehabilitation </a:t>
            </a:r>
            <a:r>
              <a:rPr lang="en-US" sz="2400" dirty="0"/>
              <a:t>Services </a:t>
            </a:r>
            <a:r>
              <a:rPr lang="en-US" sz="2400" dirty="0" smtClean="0"/>
              <a:t>Administration website:	</a:t>
            </a:r>
            <a:endParaRPr lang="en-US" sz="2400" dirty="0" smtClean="0">
              <a:hlinkClick r:id="rId4"/>
            </a:endParaRPr>
          </a:p>
          <a:p>
            <a:pPr marL="466725" indent="0">
              <a:spcBef>
                <a:spcPts val="600"/>
              </a:spcBef>
              <a:spcAft>
                <a:spcPts val="600"/>
              </a:spcAft>
              <a:buNone/>
            </a:pPr>
            <a:r>
              <a:rPr lang="en-US" sz="2400" dirty="0" smtClean="0">
                <a:hlinkClick r:id="rId4"/>
              </a:rPr>
              <a:t>https</a:t>
            </a:r>
            <a:r>
              <a:rPr lang="en-US" sz="2400" dirty="0">
                <a:hlinkClick r:id="rId4"/>
              </a:rPr>
              <a:t>://rsa.ed.gov</a:t>
            </a:r>
            <a:r>
              <a:rPr lang="en-US" sz="2400" dirty="0" smtClean="0">
                <a:hlinkClick r:id="rId4"/>
              </a:rPr>
              <a:t>/</a:t>
            </a:r>
            <a:endParaRPr lang="en-US" sz="2400" dirty="0" smtClean="0"/>
          </a:p>
          <a:p>
            <a:pPr>
              <a:spcBef>
                <a:spcPts val="600"/>
              </a:spcBef>
              <a:spcAft>
                <a:spcPts val="600"/>
              </a:spcAft>
            </a:pPr>
            <a:endParaRPr lang="en-US" sz="2400" dirty="0" smtClean="0"/>
          </a:p>
        </p:txBody>
      </p:sp>
    </p:spTree>
    <p:extLst>
      <p:ext uri="{BB962C8B-B14F-4D97-AF65-F5344CB8AC3E}">
        <p14:creationId xmlns:p14="http://schemas.microsoft.com/office/powerpoint/2010/main" val="141961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8200" y="3429000"/>
            <a:ext cx="7391400" cy="1673225"/>
          </a:xfrm>
        </p:spPr>
        <p:txBody>
          <a:bodyPr>
            <a:normAutofit/>
          </a:bodyPr>
          <a:lstStyle/>
          <a:p>
            <a:pPr eaLnBrk="1" fontAlgn="auto" hangingPunct="1">
              <a:spcAft>
                <a:spcPts val="0"/>
              </a:spcAft>
              <a:buFont typeface="Wingdings 2"/>
              <a:buNone/>
              <a:defRPr/>
            </a:pPr>
            <a:r>
              <a:rPr lang="en-US" sz="3200" b="0" dirty="0" smtClean="0"/>
              <a:t>Prevailing Wage and Fringe Benefits</a:t>
            </a:r>
            <a:r>
              <a:rPr lang="en-US" sz="2400" b="0" dirty="0" smtClean="0"/>
              <a:t> </a:t>
            </a:r>
            <a:endParaRPr lang="en-US" sz="2400" b="0" dirty="0"/>
          </a:p>
        </p:txBody>
      </p:sp>
      <p:sp>
        <p:nvSpPr>
          <p:cNvPr id="97283" name="Title 3"/>
          <p:cNvSpPr>
            <a:spLocks noGrp="1"/>
          </p:cNvSpPr>
          <p:nvPr>
            <p:ph type="title"/>
          </p:nvPr>
        </p:nvSpPr>
        <p:spPr/>
        <p:txBody>
          <a:bodyPr/>
          <a:lstStyle/>
          <a:p>
            <a:pPr eaLnBrk="1" hangingPunct="1"/>
            <a:r>
              <a:rPr lang="en-US" dirty="0" smtClean="0"/>
              <a:t>McNamara-O’Hara Service Contract Act (SCA)</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8306" name="Title 3"/>
          <p:cNvSpPr>
            <a:spLocks noGrp="1"/>
          </p:cNvSpPr>
          <p:nvPr>
            <p:ph type="title"/>
          </p:nvPr>
        </p:nvSpPr>
        <p:spPr/>
        <p:txBody>
          <a:bodyPr/>
          <a:lstStyle/>
          <a:p>
            <a:pPr eaLnBrk="1" hangingPunct="1"/>
            <a:r>
              <a:rPr lang="en-US" sz="3400" dirty="0" smtClean="0">
                <a:solidFill>
                  <a:schemeClr val="tx1"/>
                </a:solidFill>
              </a:rPr>
              <a:t>Service Contract Act &amp; Section 14(c)</a:t>
            </a:r>
          </a:p>
        </p:txBody>
      </p:sp>
      <p:sp>
        <p:nvSpPr>
          <p:cNvPr id="98307" name="Content Placeholder 4"/>
          <p:cNvSpPr>
            <a:spLocks noGrp="1"/>
          </p:cNvSpPr>
          <p:nvPr>
            <p:ph sz="quarter" idx="1"/>
          </p:nvPr>
        </p:nvSpPr>
        <p:spPr>
          <a:xfrm>
            <a:off x="304800" y="1981200"/>
            <a:ext cx="8504238" cy="3889375"/>
          </a:xfrm>
        </p:spPr>
        <p:txBody>
          <a:bodyPr/>
          <a:lstStyle/>
          <a:p>
            <a:pPr eaLnBrk="1" hangingPunct="1"/>
            <a:r>
              <a:rPr lang="en-US" dirty="0" smtClean="0"/>
              <a:t>SCA allows employers who hold a section 14(c) certificate to pay service employees with disabilities a SMW less than the prevailing wage required by the wage determination</a:t>
            </a:r>
          </a:p>
          <a:p>
            <a:pPr eaLnBrk="1" hangingPunct="1"/>
            <a:endParaRPr lang="en-US" dirty="0" smtClean="0"/>
          </a:p>
          <a:p>
            <a:pPr eaLnBrk="1" hangingPunct="1"/>
            <a:r>
              <a:rPr lang="en-US" dirty="0" smtClean="0"/>
              <a:t>Employers MUST pay full fringe benefits, or the equivalent cash payment in lieu of providing the benefits</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0"/>
                                        <p:tgtEl>
                                          <p:spTgt spid="9830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animEffect transition="in" filter="fade">
                                      <p:cBhvr>
                                        <p:cTn id="11" dur="10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hangingPunct="1"/>
            <a:r>
              <a:rPr lang="en-US" dirty="0" smtClean="0"/>
              <a:t>Key FLSA Concepts</a:t>
            </a:r>
          </a:p>
        </p:txBody>
      </p:sp>
      <p:sp>
        <p:nvSpPr>
          <p:cNvPr id="4" name="Text Placeholder 1"/>
          <p:cNvSpPr>
            <a:spLocks noGrp="1"/>
          </p:cNvSpPr>
          <p:nvPr>
            <p:ph type="body" idx="1"/>
          </p:nvPr>
        </p:nvSpPr>
        <p:spPr>
          <a:xfrm>
            <a:off x="1524000" y="3048000"/>
            <a:ext cx="6858000" cy="2667000"/>
          </a:xfrm>
        </p:spPr>
        <p:txBody>
          <a:bodyPr/>
          <a:lstStyle/>
          <a:p>
            <a:pPr marL="342900" indent="-342900" algn="l">
              <a:lnSpc>
                <a:spcPct val="150000"/>
              </a:lnSpc>
              <a:buFont typeface="Arial" panose="020B0604020202020204" pitchFamily="34" charset="0"/>
              <a:buChar char="•"/>
            </a:pPr>
            <a:r>
              <a:rPr lang="en-US" sz="3200" b="0" cap="none" dirty="0" smtClean="0">
                <a:solidFill>
                  <a:schemeClr val="accent6"/>
                </a:solidFill>
              </a:rPr>
              <a:t>Coverage</a:t>
            </a:r>
          </a:p>
          <a:p>
            <a:pPr marL="342900" indent="-342900" algn="l">
              <a:lnSpc>
                <a:spcPct val="150000"/>
              </a:lnSpc>
              <a:buFont typeface="Arial" panose="020B0604020202020204" pitchFamily="34" charset="0"/>
              <a:buChar char="•"/>
            </a:pPr>
            <a:r>
              <a:rPr lang="en-US" sz="3200" b="0" cap="none" dirty="0" smtClean="0">
                <a:solidFill>
                  <a:schemeClr val="accent6"/>
                </a:solidFill>
              </a:rPr>
              <a:t>Employment Relationship</a:t>
            </a:r>
          </a:p>
          <a:p>
            <a:pPr marL="342900" indent="-342900" algn="l">
              <a:lnSpc>
                <a:spcPct val="150000"/>
              </a:lnSpc>
              <a:buFont typeface="Arial" panose="020B0604020202020204" pitchFamily="34" charset="0"/>
              <a:buChar char="•"/>
            </a:pPr>
            <a:r>
              <a:rPr lang="en-US" sz="3200" b="0" cap="none" dirty="0" smtClean="0">
                <a:solidFill>
                  <a:schemeClr val="accent6"/>
                </a:solidFill>
              </a:rPr>
              <a:t>Hours Worked</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8825"/>
          </a:xfrm>
        </p:spPr>
        <p:txBody>
          <a:bodyPr/>
          <a:lstStyle/>
          <a:p>
            <a:r>
              <a:rPr lang="en-US" sz="3400" dirty="0" smtClean="0">
                <a:solidFill>
                  <a:schemeClr val="tx1"/>
                </a:solidFill>
              </a:rPr>
              <a:t>Service Contract Act &amp; Section 14(c)</a:t>
            </a:r>
            <a:r>
              <a:rPr lang="en-US" sz="2800" dirty="0" smtClean="0">
                <a:solidFill>
                  <a:schemeClr val="tx1"/>
                </a:solidFill>
              </a:rPr>
              <a:t> (continued)</a:t>
            </a:r>
            <a:endParaRPr lang="en-US" sz="3400" dirty="0">
              <a:solidFill>
                <a:schemeClr val="tx1"/>
              </a:solidFill>
            </a:endParaRPr>
          </a:p>
        </p:txBody>
      </p:sp>
      <p:sp>
        <p:nvSpPr>
          <p:cNvPr id="3" name="Content Placeholder 2"/>
          <p:cNvSpPr>
            <a:spLocks noGrp="1"/>
          </p:cNvSpPr>
          <p:nvPr>
            <p:ph sz="quarter" idx="1"/>
          </p:nvPr>
        </p:nvSpPr>
        <p:spPr>
          <a:xfrm>
            <a:off x="301752" y="1447800"/>
            <a:ext cx="8503920" cy="4724400"/>
          </a:xfrm>
        </p:spPr>
        <p:txBody>
          <a:bodyPr/>
          <a:lstStyle/>
          <a:p>
            <a:r>
              <a:rPr lang="en-US" sz="2800" dirty="0" smtClean="0"/>
              <a:t>FLSA section 6(e) generally requires prime contractors or subcontractors on SCA contracts to pay all employees even if they are not working on or in connection with the service contract - at least the FLSA MW wage for all hours worked</a:t>
            </a:r>
          </a:p>
          <a:p>
            <a:pPr>
              <a:buNone/>
            </a:pPr>
            <a:endParaRPr lang="en-US" sz="1000" dirty="0" smtClean="0"/>
          </a:p>
          <a:p>
            <a:r>
              <a:rPr lang="en-US" sz="2800" dirty="0" smtClean="0"/>
              <a:t>Employers who have obtained a section 14(c) certificate may pay a SMW to SCA service employees and other employees not working on the contract who have disabilities for the work being performed</a:t>
            </a:r>
          </a:p>
          <a:p>
            <a:endParaRPr lang="en-US" sz="2800"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8200" y="3429000"/>
            <a:ext cx="7391400" cy="1673225"/>
          </a:xfrm>
        </p:spPr>
        <p:txBody>
          <a:bodyPr>
            <a:normAutofit/>
          </a:bodyPr>
          <a:lstStyle/>
          <a:p>
            <a:pPr eaLnBrk="1" fontAlgn="auto" hangingPunct="1">
              <a:spcAft>
                <a:spcPts val="0"/>
              </a:spcAft>
              <a:buFont typeface="Wingdings 2"/>
              <a:buNone/>
              <a:defRPr/>
            </a:pPr>
            <a:r>
              <a:rPr lang="en-US" sz="3200" b="0" dirty="0" smtClean="0"/>
              <a:t>Establishing a minimum wage for contractors</a:t>
            </a:r>
            <a:endParaRPr lang="en-US" sz="2400" b="0" dirty="0"/>
          </a:p>
        </p:txBody>
      </p:sp>
      <p:sp>
        <p:nvSpPr>
          <p:cNvPr id="97283" name="Title 3"/>
          <p:cNvSpPr>
            <a:spLocks noGrp="1"/>
          </p:cNvSpPr>
          <p:nvPr>
            <p:ph type="title"/>
          </p:nvPr>
        </p:nvSpPr>
        <p:spPr/>
        <p:txBody>
          <a:bodyPr/>
          <a:lstStyle/>
          <a:p>
            <a:pPr eaLnBrk="1" hangingPunct="1"/>
            <a:r>
              <a:rPr lang="en-US" dirty="0" smtClean="0"/>
              <a:t>Executive Order 13658</a:t>
            </a: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406613722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8306" name="Title 3"/>
          <p:cNvSpPr>
            <a:spLocks noGrp="1"/>
          </p:cNvSpPr>
          <p:nvPr>
            <p:ph type="title"/>
          </p:nvPr>
        </p:nvSpPr>
        <p:spPr/>
        <p:txBody>
          <a:bodyPr/>
          <a:lstStyle/>
          <a:p>
            <a:pPr eaLnBrk="1" hangingPunct="1"/>
            <a:r>
              <a:rPr lang="en-US" sz="3400" dirty="0" smtClean="0">
                <a:solidFill>
                  <a:schemeClr val="tx1"/>
                </a:solidFill>
              </a:rPr>
              <a:t>Executive Order 13658 Coverage</a:t>
            </a:r>
          </a:p>
        </p:txBody>
      </p:sp>
      <p:sp>
        <p:nvSpPr>
          <p:cNvPr id="98307" name="Content Placeholder 4"/>
          <p:cNvSpPr>
            <a:spLocks noGrp="1"/>
          </p:cNvSpPr>
          <p:nvPr>
            <p:ph sz="quarter" idx="1"/>
          </p:nvPr>
        </p:nvSpPr>
        <p:spPr>
          <a:xfrm>
            <a:off x="304800" y="1981200"/>
            <a:ext cx="8504238" cy="3889375"/>
          </a:xfrm>
        </p:spPr>
        <p:txBody>
          <a:bodyPr/>
          <a:lstStyle/>
          <a:p>
            <a:r>
              <a:rPr lang="en-US" dirty="0"/>
              <a:t>E</a:t>
            </a:r>
            <a:r>
              <a:rPr lang="en-US" dirty="0" smtClean="0"/>
              <a:t>stablishes </a:t>
            </a:r>
            <a:r>
              <a:rPr lang="en-US" dirty="0"/>
              <a:t>a minimum wage to be paid to workers performing on or in connection with a covered contract with the Federal </a:t>
            </a:r>
            <a:r>
              <a:rPr lang="en-US" dirty="0" smtClean="0"/>
              <a:t>Government</a:t>
            </a:r>
          </a:p>
          <a:p>
            <a:endParaRPr lang="en-US" dirty="0" smtClean="0"/>
          </a:p>
          <a:p>
            <a:r>
              <a:rPr lang="en-US" dirty="0" smtClean="0"/>
              <a:t>Workers </a:t>
            </a:r>
            <a:r>
              <a:rPr lang="en-US" dirty="0"/>
              <a:t>covered by this Executive Order and due the full Executive Order minimum wage include workers with disabilities whose wages are calculated pursuant to certificates issued under section 14(c</a:t>
            </a:r>
            <a:r>
              <a:rPr lang="en-US" dirty="0" smtClean="0"/>
              <a:t>)</a:t>
            </a: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02393854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0"/>
                                        <p:tgtEl>
                                          <p:spTgt spid="9830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animEffect transition="in" filter="fade">
                                      <p:cBhvr>
                                        <p:cTn id="11" dur="10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8306" name="Title 3"/>
          <p:cNvSpPr>
            <a:spLocks noGrp="1"/>
          </p:cNvSpPr>
          <p:nvPr>
            <p:ph type="title"/>
          </p:nvPr>
        </p:nvSpPr>
        <p:spPr/>
        <p:txBody>
          <a:bodyPr/>
          <a:lstStyle/>
          <a:p>
            <a:pPr eaLnBrk="1" hangingPunct="1"/>
            <a:r>
              <a:rPr lang="en-US" sz="3400" dirty="0" smtClean="0">
                <a:solidFill>
                  <a:schemeClr val="tx1"/>
                </a:solidFill>
              </a:rPr>
              <a:t>Executive Order 13658 &amp; Section 14(c)</a:t>
            </a:r>
          </a:p>
        </p:txBody>
      </p:sp>
      <p:sp>
        <p:nvSpPr>
          <p:cNvPr id="98307" name="Content Placeholder 4"/>
          <p:cNvSpPr>
            <a:spLocks noGrp="1"/>
          </p:cNvSpPr>
          <p:nvPr>
            <p:ph sz="quarter" idx="1"/>
          </p:nvPr>
        </p:nvSpPr>
        <p:spPr>
          <a:xfrm>
            <a:off x="304800" y="1981200"/>
            <a:ext cx="8504238" cy="3889375"/>
          </a:xfrm>
        </p:spPr>
        <p:txBody>
          <a:bodyPr/>
          <a:lstStyle/>
          <a:p>
            <a:r>
              <a:rPr lang="en-US" u="sng" dirty="0" smtClean="0"/>
              <a:t>Certificate holders</a:t>
            </a:r>
            <a:r>
              <a:rPr lang="en-US" dirty="0" smtClean="0"/>
              <a:t> may continue to pay </a:t>
            </a:r>
            <a:r>
              <a:rPr lang="en-US" dirty="0"/>
              <a:t>commensurate wages to workers with disabilities, as permitted by section 14(c), who are employed on or in connection with Executive Order covered </a:t>
            </a:r>
            <a:r>
              <a:rPr lang="en-US" dirty="0" smtClean="0"/>
              <a:t>contracts only if the commensurate wage rate is higher than the Executive Order minimum wage</a:t>
            </a:r>
          </a:p>
          <a:p>
            <a:pPr marL="0" indent="0">
              <a:buNone/>
            </a:pP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58812303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8306" name="Title 3"/>
          <p:cNvSpPr>
            <a:spLocks noGrp="1"/>
          </p:cNvSpPr>
          <p:nvPr>
            <p:ph type="title"/>
          </p:nvPr>
        </p:nvSpPr>
        <p:spPr/>
        <p:txBody>
          <a:bodyPr/>
          <a:lstStyle/>
          <a:p>
            <a:pPr eaLnBrk="1" hangingPunct="1"/>
            <a:r>
              <a:rPr lang="en-US" sz="3400" dirty="0" smtClean="0">
                <a:solidFill>
                  <a:schemeClr val="tx1"/>
                </a:solidFill>
              </a:rPr>
              <a:t>Executive Order 13658 Application</a:t>
            </a:r>
          </a:p>
        </p:txBody>
      </p:sp>
      <p:sp>
        <p:nvSpPr>
          <p:cNvPr id="98307" name="Content Placeholder 4"/>
          <p:cNvSpPr>
            <a:spLocks noGrp="1"/>
          </p:cNvSpPr>
          <p:nvPr>
            <p:ph sz="quarter" idx="1"/>
          </p:nvPr>
        </p:nvSpPr>
        <p:spPr>
          <a:xfrm>
            <a:off x="304800" y="1981200"/>
            <a:ext cx="8504238" cy="3889375"/>
          </a:xfrm>
        </p:spPr>
        <p:txBody>
          <a:bodyPr/>
          <a:lstStyle/>
          <a:p>
            <a:r>
              <a:rPr lang="en-US" dirty="0" smtClean="0"/>
              <a:t>Other staff employed by a certificate holder may also be covered by the Executive Order</a:t>
            </a:r>
          </a:p>
          <a:p>
            <a:pPr lvl="1"/>
            <a:r>
              <a:rPr lang="en-US" dirty="0" smtClean="0"/>
              <a:t>The Executive Order minimum wage protections apply to all workers who directly perform the specific services called for by the contract’s terms</a:t>
            </a:r>
          </a:p>
          <a:p>
            <a:pPr lvl="1"/>
            <a:r>
              <a:rPr lang="en-US" dirty="0" smtClean="0"/>
              <a:t>The Executive Order minimum wage protections also apply to FLSA-covered employees who are performing work activities that are necessary to the performance of a covered contract but who are not directly engaged in performing the specific services called for by the contract itself if at least 20% of their hours worked in a given workweek are in support of a covered contract</a:t>
            </a:r>
          </a:p>
          <a:p>
            <a:pPr lvl="1"/>
            <a:endParaRPr lang="en-US" sz="1900"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38311738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0"/>
                                        <p:tgtEl>
                                          <p:spTgt spid="983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307">
                                            <p:txEl>
                                              <p:pRg st="1" end="1"/>
                                            </p:txEl>
                                          </p:spTgt>
                                        </p:tgtEl>
                                        <p:attrNameLst>
                                          <p:attrName>style.visibility</p:attrName>
                                        </p:attrNameLst>
                                      </p:cBhvr>
                                      <p:to>
                                        <p:strVal val="visible"/>
                                      </p:to>
                                    </p:set>
                                    <p:animEffect transition="in" filter="fade">
                                      <p:cBhvr>
                                        <p:cTn id="10" dur="1000"/>
                                        <p:tgtEl>
                                          <p:spTgt spid="983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Effect transition="in" filter="fade">
                                      <p:cBhvr>
                                        <p:cTn id="13" dur="10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8306" name="Title 3"/>
          <p:cNvSpPr>
            <a:spLocks noGrp="1"/>
          </p:cNvSpPr>
          <p:nvPr>
            <p:ph type="title"/>
          </p:nvPr>
        </p:nvSpPr>
        <p:spPr/>
        <p:txBody>
          <a:bodyPr/>
          <a:lstStyle/>
          <a:p>
            <a:pPr eaLnBrk="1" hangingPunct="1"/>
            <a:r>
              <a:rPr lang="en-US" sz="3400" dirty="0" smtClean="0">
                <a:solidFill>
                  <a:schemeClr val="tx1"/>
                </a:solidFill>
              </a:rPr>
              <a:t>Executive Order 13658 Resources</a:t>
            </a:r>
          </a:p>
        </p:txBody>
      </p:sp>
      <p:sp>
        <p:nvSpPr>
          <p:cNvPr id="98307" name="Content Placeholder 4"/>
          <p:cNvSpPr>
            <a:spLocks noGrp="1"/>
          </p:cNvSpPr>
          <p:nvPr>
            <p:ph sz="quarter" idx="1"/>
          </p:nvPr>
        </p:nvSpPr>
        <p:spPr>
          <a:xfrm>
            <a:off x="304800" y="1981200"/>
            <a:ext cx="8504238" cy="3889375"/>
          </a:xfrm>
        </p:spPr>
        <p:txBody>
          <a:bodyPr/>
          <a:lstStyle/>
          <a:p>
            <a:endParaRPr lang="en-US" dirty="0"/>
          </a:p>
          <a:p>
            <a:r>
              <a:rPr lang="en-US" sz="2400" dirty="0" smtClean="0"/>
              <a:t>Please see the following website for detailed information on Executive Order 13658 and its impact on section 14(c)</a:t>
            </a:r>
          </a:p>
          <a:p>
            <a:pPr marL="287338" indent="0">
              <a:buNone/>
            </a:pPr>
            <a:r>
              <a:rPr lang="en-US" sz="2400" dirty="0" smtClean="0">
                <a:hlinkClick r:id="rId3"/>
              </a:rPr>
              <a:t>http://www.dol.gov/whd/flsa/eo13658/index.htm</a:t>
            </a:r>
            <a:r>
              <a:rPr lang="en-US" sz="2400" dirty="0" smtClean="0"/>
              <a:t> </a:t>
            </a:r>
          </a:p>
          <a:p>
            <a:pPr marL="631825" lvl="1" indent="-342900" defTabSz="736600"/>
            <a:r>
              <a:rPr lang="en-US" sz="2400" dirty="0" smtClean="0"/>
              <a:t>Fact Sheet</a:t>
            </a:r>
          </a:p>
          <a:p>
            <a:pPr marL="631825" lvl="1" indent="-342900" defTabSz="736600"/>
            <a:r>
              <a:rPr lang="en-US" sz="2400" dirty="0" smtClean="0"/>
              <a:t>Frequently Asked Questions</a:t>
            </a:r>
            <a:endParaRPr lang="en-US" sz="2400"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56895351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1000"/>
                                        <p:tgtEl>
                                          <p:spTgt spid="98307">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animEffect transition="in" filter="fade">
                                      <p:cBhvr>
                                        <p:cTn id="11" dur="1000"/>
                                        <p:tgtEl>
                                          <p:spTgt spid="98307">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8307">
                                            <p:txEl>
                                              <p:pRg st="3" end="3"/>
                                            </p:txEl>
                                          </p:spTgt>
                                        </p:tgtEl>
                                        <p:attrNameLst>
                                          <p:attrName>style.visibility</p:attrName>
                                        </p:attrNameLst>
                                      </p:cBhvr>
                                      <p:to>
                                        <p:strVal val="visible"/>
                                      </p:to>
                                    </p:set>
                                    <p:animEffect transition="in" filter="fade">
                                      <p:cBhvr>
                                        <p:cTn id="14" dur="1000"/>
                                        <p:tgtEl>
                                          <p:spTgt spid="98307">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8307">
                                            <p:txEl>
                                              <p:pRg st="4" end="4"/>
                                            </p:txEl>
                                          </p:spTgt>
                                        </p:tgtEl>
                                        <p:attrNameLst>
                                          <p:attrName>style.visibility</p:attrName>
                                        </p:attrNameLst>
                                      </p:cBhvr>
                                      <p:to>
                                        <p:strVal val="visible"/>
                                      </p:to>
                                    </p:set>
                                    <p:animEffect transition="in" filter="fade">
                                      <p:cBhvr>
                                        <p:cTn id="17" dur="10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8200" y="3429000"/>
            <a:ext cx="7391400" cy="1673225"/>
          </a:xfrm>
        </p:spPr>
        <p:txBody>
          <a:bodyPr>
            <a:normAutofit/>
          </a:bodyPr>
          <a:lstStyle/>
          <a:p>
            <a:pPr eaLnBrk="1" fontAlgn="auto" hangingPunct="1">
              <a:spcAft>
                <a:spcPts val="0"/>
              </a:spcAft>
              <a:buFont typeface="Wingdings 2"/>
              <a:buNone/>
              <a:defRPr/>
            </a:pPr>
            <a:r>
              <a:rPr lang="en-US" sz="3200" b="0" dirty="0" smtClean="0"/>
              <a:t>Paid sick leave for </a:t>
            </a:r>
          </a:p>
          <a:p>
            <a:pPr eaLnBrk="1" fontAlgn="auto" hangingPunct="1">
              <a:spcAft>
                <a:spcPts val="0"/>
              </a:spcAft>
              <a:buFont typeface="Wingdings 2"/>
              <a:buNone/>
              <a:defRPr/>
            </a:pPr>
            <a:r>
              <a:rPr lang="en-US" sz="3200" b="0" dirty="0" smtClean="0"/>
              <a:t>federal contract workers</a:t>
            </a:r>
            <a:endParaRPr lang="en-US" sz="2400" b="0" dirty="0"/>
          </a:p>
        </p:txBody>
      </p:sp>
      <p:sp>
        <p:nvSpPr>
          <p:cNvPr id="97283" name="Title 3"/>
          <p:cNvSpPr>
            <a:spLocks noGrp="1"/>
          </p:cNvSpPr>
          <p:nvPr>
            <p:ph type="title"/>
          </p:nvPr>
        </p:nvSpPr>
        <p:spPr/>
        <p:txBody>
          <a:bodyPr/>
          <a:lstStyle/>
          <a:p>
            <a:pPr eaLnBrk="1" hangingPunct="1"/>
            <a:r>
              <a:rPr lang="en-US" dirty="0" smtClean="0"/>
              <a:t>Executive Order 13706</a:t>
            </a: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9707804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chemeClr val="tx1"/>
                </a:solidFill>
              </a:rPr>
              <a:t>Executive Order </a:t>
            </a:r>
            <a:r>
              <a:rPr lang="en-US" sz="3400" dirty="0" smtClean="0">
                <a:solidFill>
                  <a:schemeClr val="tx1"/>
                </a:solidFill>
              </a:rPr>
              <a:t>13706 Coverage </a:t>
            </a:r>
            <a:endParaRPr lang="en-US" sz="3400" dirty="0">
              <a:solidFill>
                <a:schemeClr val="tx1"/>
              </a:solidFill>
            </a:endParaRPr>
          </a:p>
        </p:txBody>
      </p:sp>
      <p:sp>
        <p:nvSpPr>
          <p:cNvPr id="3" name="Content Placeholder 2"/>
          <p:cNvSpPr>
            <a:spLocks noGrp="1"/>
          </p:cNvSpPr>
          <p:nvPr>
            <p:ph sz="quarter" idx="1"/>
          </p:nvPr>
        </p:nvSpPr>
        <p:spPr/>
        <p:txBody>
          <a:bodyPr/>
          <a:lstStyle/>
          <a:p>
            <a:r>
              <a:rPr lang="en-US" dirty="0" smtClean="0"/>
              <a:t>Provides that workers </a:t>
            </a:r>
            <a:r>
              <a:rPr lang="en-US" dirty="0"/>
              <a:t>performing on or in connection with a covered contract with the Federal </a:t>
            </a:r>
            <a:r>
              <a:rPr lang="en-US" dirty="0" smtClean="0"/>
              <a:t>Government must have access to up to 56 hours of paid sick leave</a:t>
            </a:r>
            <a:endParaRPr lang="en-US" dirty="0"/>
          </a:p>
          <a:p>
            <a:endParaRPr lang="en-US" dirty="0" smtClean="0"/>
          </a:p>
          <a:p>
            <a:r>
              <a:rPr lang="en-US" dirty="0" smtClean="0"/>
              <a:t>Workers entitled to leave under this </a:t>
            </a:r>
            <a:r>
              <a:rPr lang="en-US" dirty="0"/>
              <a:t>Executive </a:t>
            </a:r>
            <a:r>
              <a:rPr lang="en-US" dirty="0" smtClean="0"/>
              <a:t>Order include </a:t>
            </a:r>
            <a:r>
              <a:rPr lang="en-US" dirty="0"/>
              <a:t>workers with disabilities whose wages are calculated pursuant to certificates issued under section 14(c</a:t>
            </a:r>
            <a:r>
              <a:rPr lang="en-US" dirty="0" smtClean="0"/>
              <a:t>)</a:t>
            </a:r>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09745089"/>
      </p:ext>
    </p:extLst>
  </p:cSld>
  <p:clrMapOvr>
    <a:masterClrMapping/>
  </p:clrMapOvr>
  <p:transition spd="med">
    <p:wipe di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chemeClr val="tx1"/>
                </a:solidFill>
              </a:rPr>
              <a:t>Executive Order </a:t>
            </a:r>
            <a:r>
              <a:rPr lang="en-US" sz="3400" dirty="0" smtClean="0">
                <a:solidFill>
                  <a:schemeClr val="tx1"/>
                </a:solidFill>
              </a:rPr>
              <a:t>13706 Provisions</a:t>
            </a:r>
            <a:endParaRPr lang="en-US" sz="3400" dirty="0"/>
          </a:p>
        </p:txBody>
      </p:sp>
      <p:sp>
        <p:nvSpPr>
          <p:cNvPr id="3" name="Content Placeholder 2"/>
          <p:cNvSpPr>
            <a:spLocks noGrp="1"/>
          </p:cNvSpPr>
          <p:nvPr>
            <p:ph sz="quarter" idx="1"/>
          </p:nvPr>
        </p:nvSpPr>
        <p:spPr>
          <a:xfrm>
            <a:off x="301752" y="1527048"/>
            <a:ext cx="8613648" cy="5026152"/>
          </a:xfrm>
        </p:spPr>
        <p:txBody>
          <a:bodyPr>
            <a:noAutofit/>
          </a:bodyPr>
          <a:lstStyle/>
          <a:p>
            <a:r>
              <a:rPr lang="en-US" sz="2400" dirty="0"/>
              <a:t>Employees accrue </a:t>
            </a:r>
            <a:r>
              <a:rPr lang="en-US" sz="2400" b="1" dirty="0"/>
              <a:t>1 hour of paid sick </a:t>
            </a:r>
            <a:r>
              <a:rPr lang="en-US" sz="2400" dirty="0"/>
              <a:t>leave for every </a:t>
            </a:r>
            <a:r>
              <a:rPr lang="en-US" sz="2400" b="1" dirty="0"/>
              <a:t>30 hours worked </a:t>
            </a:r>
            <a:r>
              <a:rPr lang="en-US" sz="2400" dirty="0"/>
              <a:t>on or in connection with a covered </a:t>
            </a:r>
            <a:r>
              <a:rPr lang="en-US" sz="2400" dirty="0" smtClean="0"/>
              <a:t>contract</a:t>
            </a:r>
          </a:p>
          <a:p>
            <a:r>
              <a:rPr lang="en-US" sz="2400" dirty="0"/>
              <a:t>Unused sick leave can be carried over into the next accrual </a:t>
            </a:r>
            <a:r>
              <a:rPr lang="en-US" sz="2400" dirty="0" smtClean="0"/>
              <a:t>year, however, employees </a:t>
            </a:r>
            <a:r>
              <a:rPr lang="en-US" sz="2400" dirty="0"/>
              <a:t>can be limited to </a:t>
            </a:r>
            <a:r>
              <a:rPr lang="en-US" sz="2400" dirty="0" smtClean="0"/>
              <a:t>having </a:t>
            </a:r>
            <a:r>
              <a:rPr lang="en-US" sz="2400" dirty="0"/>
              <a:t>56 hours of paid sick leave available at any point in time</a:t>
            </a:r>
          </a:p>
          <a:p>
            <a:r>
              <a:rPr lang="en-US" sz="2400" dirty="0" smtClean="0"/>
              <a:t>Instead </a:t>
            </a:r>
            <a:r>
              <a:rPr lang="en-US" sz="2400" dirty="0"/>
              <a:t>of tracking time on covered contracts week by week, contractors can “frontload” leave at the beginning of the accrual year by giving employees 56 </a:t>
            </a:r>
            <a:r>
              <a:rPr lang="en-US" sz="2400" dirty="0" smtClean="0"/>
              <a:t>hours </a:t>
            </a:r>
            <a:r>
              <a:rPr lang="en-US" sz="2400" dirty="0"/>
              <a:t>of paid sick leave in a lump </a:t>
            </a:r>
            <a:r>
              <a:rPr lang="en-US" sz="2400" dirty="0" smtClean="0"/>
              <a:t>sum </a:t>
            </a:r>
          </a:p>
          <a:p>
            <a:r>
              <a:rPr lang="en-US" sz="2400" dirty="0"/>
              <a:t>Where leave is frontloaded, employees can carry over up to 56 hours of unused paid sick leave into the next accrual year, and they still receive an additional 56 new hours of leave</a:t>
            </a:r>
            <a:endParaRPr lang="en-US" sz="2400" dirty="0" smtClean="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281692253"/>
      </p:ext>
    </p:extLst>
  </p:cSld>
  <p:clrMapOvr>
    <a:masterClrMapping/>
  </p:clrMapOvr>
  <p:transition spd="med">
    <p:wipe dir="d"/>
  </p:transition>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758825"/>
          </a:xfrm>
        </p:spPr>
        <p:txBody>
          <a:bodyPr/>
          <a:lstStyle/>
          <a:p>
            <a:r>
              <a:rPr lang="en-US" sz="3400" dirty="0">
                <a:solidFill>
                  <a:schemeClr val="tx1"/>
                </a:solidFill>
              </a:rPr>
              <a:t>Executive Order </a:t>
            </a:r>
            <a:r>
              <a:rPr lang="en-US" sz="3400" dirty="0" smtClean="0">
                <a:solidFill>
                  <a:schemeClr val="tx1"/>
                </a:solidFill>
              </a:rPr>
              <a:t>13706 Provisions</a:t>
            </a:r>
            <a:r>
              <a:rPr lang="en-US" sz="2800" dirty="0" smtClean="0">
                <a:solidFill>
                  <a:schemeClr val="tx1"/>
                </a:solidFill>
              </a:rPr>
              <a:t> (continued)</a:t>
            </a:r>
            <a:endParaRPr lang="en-US" sz="3400" dirty="0"/>
          </a:p>
        </p:txBody>
      </p:sp>
      <p:sp>
        <p:nvSpPr>
          <p:cNvPr id="3" name="Content Placeholder 2"/>
          <p:cNvSpPr>
            <a:spLocks noGrp="1"/>
          </p:cNvSpPr>
          <p:nvPr>
            <p:ph sz="quarter" idx="1"/>
          </p:nvPr>
        </p:nvSpPr>
        <p:spPr/>
        <p:txBody>
          <a:bodyPr/>
          <a:lstStyle/>
          <a:p>
            <a:r>
              <a:rPr lang="en-US" sz="2800" dirty="0"/>
              <a:t>Employees may use paid sick leave </a:t>
            </a:r>
            <a:r>
              <a:rPr lang="en-US" sz="2800" dirty="0" smtClean="0"/>
              <a:t>for</a:t>
            </a:r>
          </a:p>
          <a:p>
            <a:pPr marL="788988" lvl="1" indent="-514350">
              <a:buFont typeface="+mj-lt"/>
              <a:buAutoNum type="arabicPeriod"/>
            </a:pPr>
            <a:r>
              <a:rPr lang="en-US" sz="2600" dirty="0"/>
              <a:t>A physical or mental illness, injury, or medical </a:t>
            </a:r>
            <a:r>
              <a:rPr lang="en-US" sz="2600" dirty="0" smtClean="0"/>
              <a:t>condition</a:t>
            </a:r>
          </a:p>
          <a:p>
            <a:pPr marL="788988" lvl="1" indent="-514350">
              <a:buFont typeface="+mj-lt"/>
              <a:buAutoNum type="arabicPeriod"/>
            </a:pPr>
            <a:r>
              <a:rPr lang="en-US" sz="2600" dirty="0"/>
              <a:t>Obtaining diagnosis, care, or preventive care from a health care </a:t>
            </a:r>
            <a:r>
              <a:rPr lang="en-US" sz="2600" dirty="0" smtClean="0"/>
              <a:t>provider</a:t>
            </a:r>
          </a:p>
          <a:p>
            <a:pPr marL="788988" lvl="1" indent="-514350">
              <a:buFont typeface="+mj-lt"/>
              <a:buAutoNum type="arabicPeriod"/>
            </a:pPr>
            <a:r>
              <a:rPr lang="en-US" sz="2600" dirty="0" smtClean="0"/>
              <a:t>Caring for a family member, or someone who is the equivalent of family</a:t>
            </a:r>
          </a:p>
          <a:p>
            <a:pPr marL="788988" lvl="1" indent="-514350">
              <a:buFont typeface="+mj-lt"/>
              <a:buAutoNum type="arabicPeriod"/>
            </a:pPr>
            <a:r>
              <a:rPr lang="en-US" sz="2600" dirty="0" smtClean="0"/>
              <a:t>An </a:t>
            </a:r>
            <a:r>
              <a:rPr lang="en-US" sz="2600" dirty="0"/>
              <a:t>issue related to domestic violence, sexual assault, or stalking </a:t>
            </a:r>
            <a:r>
              <a:rPr lang="en-US" sz="2600" dirty="0" smtClean="0"/>
              <a:t>of the employee or the employee’s family member, or someone who is the equivalent of family</a:t>
            </a:r>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60411393"/>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eaLnBrk="1" hangingPunct="1"/>
            <a:r>
              <a:rPr lang="en-US" sz="4000" dirty="0" smtClean="0">
                <a:solidFill>
                  <a:schemeClr val="tx1"/>
                </a:solidFill>
              </a:rPr>
              <a:t>FLSA Enterprise Coverage</a:t>
            </a:r>
          </a:p>
        </p:txBody>
      </p:sp>
      <p:sp>
        <p:nvSpPr>
          <p:cNvPr id="5" name="Content Placeholder 4"/>
          <p:cNvSpPr>
            <a:spLocks noGrp="1"/>
          </p:cNvSpPr>
          <p:nvPr>
            <p:ph sz="quarter" idx="1"/>
          </p:nvPr>
        </p:nvSpPr>
        <p:spPr>
          <a:xfrm>
            <a:off x="301625" y="1527175"/>
            <a:ext cx="8504238" cy="4797425"/>
          </a:xfrm>
        </p:spPr>
        <p:txBody>
          <a:bodyPr>
            <a:normAutofit fontScale="92500" lnSpcReduction="20000"/>
          </a:bodyPr>
          <a:lstStyle/>
          <a:p>
            <a:pPr marL="274320" indent="-274320" eaLnBrk="1" fontAlgn="auto" hangingPunct="1">
              <a:spcAft>
                <a:spcPts val="0"/>
              </a:spcAft>
              <a:buFont typeface="Wingdings 2"/>
              <a:buChar char=""/>
              <a:defRPr/>
            </a:pPr>
            <a:r>
              <a:rPr lang="en-US" sz="2600" dirty="0" smtClean="0"/>
              <a:t>A firm with at least a $500,000 annual dollar volume (ADV) of sales or business done that has at least two employees handling, selling or otherwise working on goods or materials moved in or provided for commerce</a:t>
            </a:r>
          </a:p>
          <a:p>
            <a:pPr marL="274320" indent="-274320" algn="ctr" eaLnBrk="1" fontAlgn="auto" hangingPunct="1">
              <a:spcAft>
                <a:spcPts val="0"/>
              </a:spcAft>
              <a:buFont typeface="Wingdings 2"/>
              <a:buNone/>
              <a:defRPr/>
            </a:pPr>
            <a:r>
              <a:rPr lang="en-US" sz="3200" b="1" dirty="0" smtClean="0">
                <a:solidFill>
                  <a:schemeClr val="accent2"/>
                </a:solidFill>
              </a:rPr>
              <a:t>O R</a:t>
            </a:r>
          </a:p>
          <a:p>
            <a:pPr marL="274320" indent="-274320" eaLnBrk="1" fontAlgn="auto" hangingPunct="1">
              <a:spcAft>
                <a:spcPts val="0"/>
              </a:spcAft>
              <a:buFont typeface="Wingdings 2"/>
              <a:buChar char=""/>
              <a:defRPr/>
            </a:pPr>
            <a:r>
              <a:rPr lang="en-US" sz="2600" dirty="0" smtClean="0"/>
              <a:t>A for-profit or nonprofit firm engaged in the operation of a:</a:t>
            </a:r>
          </a:p>
          <a:p>
            <a:pPr marL="548640" lvl="1" indent="-274320" eaLnBrk="1" fontAlgn="auto" hangingPunct="1">
              <a:spcAft>
                <a:spcPts val="0"/>
              </a:spcAft>
              <a:buFont typeface="Wingdings"/>
              <a:buChar char=""/>
              <a:defRPr/>
            </a:pPr>
            <a:r>
              <a:rPr lang="en-US" sz="2000" dirty="0" smtClean="0">
                <a:solidFill>
                  <a:schemeClr val="tx1"/>
                </a:solidFill>
              </a:rPr>
              <a:t>hospital;</a:t>
            </a:r>
          </a:p>
          <a:p>
            <a:pPr marL="548640" lvl="1" indent="-274320" eaLnBrk="1" fontAlgn="auto" hangingPunct="1">
              <a:spcAft>
                <a:spcPts val="0"/>
              </a:spcAft>
              <a:buFont typeface="Wingdings"/>
              <a:buChar char=""/>
              <a:defRPr/>
            </a:pPr>
            <a:r>
              <a:rPr lang="en-US" sz="2000" dirty="0" smtClean="0">
                <a:solidFill>
                  <a:schemeClr val="tx1"/>
                </a:solidFill>
              </a:rPr>
              <a:t>nursing home/group home;</a:t>
            </a:r>
          </a:p>
          <a:p>
            <a:pPr marL="548640" lvl="1" indent="-274320" eaLnBrk="1" fontAlgn="auto" hangingPunct="1">
              <a:spcAft>
                <a:spcPts val="0"/>
              </a:spcAft>
              <a:buFont typeface="Wingdings"/>
              <a:buChar char=""/>
              <a:defRPr/>
            </a:pPr>
            <a:r>
              <a:rPr lang="en-US" sz="2000" dirty="0" smtClean="0">
                <a:solidFill>
                  <a:schemeClr val="tx1"/>
                </a:solidFill>
              </a:rPr>
              <a:t>school for children with physical, intellectual/developmental, or psychiatric disabilities;</a:t>
            </a:r>
          </a:p>
          <a:p>
            <a:pPr marL="548640" lvl="1" indent="-274320" eaLnBrk="1" fontAlgn="auto" hangingPunct="1">
              <a:spcAft>
                <a:spcPts val="0"/>
              </a:spcAft>
              <a:buFont typeface="Wingdings"/>
              <a:buChar char=""/>
              <a:defRPr/>
            </a:pPr>
            <a:r>
              <a:rPr lang="en-US" sz="2000" dirty="0" smtClean="0">
                <a:solidFill>
                  <a:schemeClr val="tx1"/>
                </a:solidFill>
              </a:rPr>
              <a:t>public or private elementary or secondary school or institution of higher education; or</a:t>
            </a:r>
          </a:p>
          <a:p>
            <a:pPr marL="548640" lvl="1" indent="-274320" eaLnBrk="1" fontAlgn="auto" hangingPunct="1">
              <a:spcAft>
                <a:spcPts val="0"/>
              </a:spcAft>
              <a:buFont typeface="Wingdings"/>
              <a:buChar char=""/>
              <a:defRPr/>
            </a:pPr>
            <a:r>
              <a:rPr lang="en-US" sz="2000" dirty="0" smtClean="0">
                <a:solidFill>
                  <a:schemeClr val="tx1"/>
                </a:solidFill>
              </a:rPr>
              <a:t>preschool</a:t>
            </a:r>
          </a:p>
          <a:p>
            <a:pPr marL="548640" lvl="1" indent="-274320" eaLnBrk="1" fontAlgn="auto" hangingPunct="1">
              <a:spcAft>
                <a:spcPts val="0"/>
              </a:spcAft>
              <a:buNone/>
              <a:defRPr/>
            </a:pPr>
            <a:r>
              <a:rPr lang="en-US" sz="2000" dirty="0" smtClean="0">
                <a:solidFill>
                  <a:schemeClr val="tx1"/>
                </a:solidFill>
              </a:rPr>
              <a:t> </a:t>
            </a:r>
          </a:p>
          <a:p>
            <a:pPr marL="274002" indent="-274320" eaLnBrk="1" fontAlgn="auto" hangingPunct="1">
              <a:spcAft>
                <a:spcPts val="0"/>
              </a:spcAft>
              <a:buSzPct val="125000"/>
              <a:buFont typeface="Arial" pitchFamily="34" charset="0"/>
              <a:buChar char="•"/>
              <a:defRPr/>
            </a:pPr>
            <a:r>
              <a:rPr lang="en-US" sz="2500" dirty="0" smtClean="0"/>
              <a:t>A Federal, State, or local government agency</a:t>
            </a:r>
            <a:endParaRPr lang="en-US" sz="2500"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iterate type="lt">
                                    <p:tmPct val="0"/>
                                  </p:iterate>
                                  <p:childTnLst>
                                    <p:animScale>
                                      <p:cBhvr>
                                        <p:cTn id="6" dur="2000" fill="hold"/>
                                        <p:tgtEl>
                                          <p:spTgt spid="5">
                                            <p:txEl>
                                              <p:pRg st="1" end="1"/>
                                            </p:txEl>
                                          </p:spTgt>
                                        </p:tgtEl>
                                      </p:cBhvr>
                                      <p:by x="150000" y="150000"/>
                                    </p:animScale>
                                  </p:childTnLst>
                                </p:cTn>
                              </p:par>
                              <p:par>
                                <p:cTn id="7" presetID="18" presetClass="emph" presetSubtype="0" fill="hold" nodeType="withEffect">
                                  <p:stCondLst>
                                    <p:cond delay="0"/>
                                  </p:stCondLst>
                                  <p:iterate type="lt">
                                    <p:tmPct val="4000"/>
                                  </p:iterate>
                                  <p:childTnLst>
                                    <p:set>
                                      <p:cBhvr override="childStyle">
                                        <p:cTn id="8" dur="1000" fill="hold"/>
                                        <p:tgtEl>
                                          <p:spTgt spid="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chemeClr val="tx1"/>
                </a:solidFill>
              </a:rPr>
              <a:t>Executive Order </a:t>
            </a:r>
            <a:r>
              <a:rPr lang="en-US" sz="3400" dirty="0" smtClean="0">
                <a:solidFill>
                  <a:schemeClr val="tx1"/>
                </a:solidFill>
              </a:rPr>
              <a:t>13706 Usage</a:t>
            </a:r>
            <a:endParaRPr lang="en-US" sz="3400" dirty="0"/>
          </a:p>
        </p:txBody>
      </p:sp>
      <p:sp>
        <p:nvSpPr>
          <p:cNvPr id="3" name="Content Placeholder 2"/>
          <p:cNvSpPr>
            <a:spLocks noGrp="1"/>
          </p:cNvSpPr>
          <p:nvPr>
            <p:ph sz="quarter" idx="1"/>
          </p:nvPr>
        </p:nvSpPr>
        <p:spPr/>
        <p:txBody>
          <a:bodyPr/>
          <a:lstStyle/>
          <a:p>
            <a:endParaRPr lang="en-US" dirty="0" smtClean="0"/>
          </a:p>
          <a:p>
            <a:r>
              <a:rPr lang="en-US" dirty="0" smtClean="0"/>
              <a:t>The </a:t>
            </a:r>
            <a:r>
              <a:rPr lang="en-US" dirty="0"/>
              <a:t>employee </a:t>
            </a:r>
            <a:r>
              <a:rPr lang="en-US" dirty="0" smtClean="0"/>
              <a:t>can make </a:t>
            </a:r>
            <a:r>
              <a:rPr lang="en-US" dirty="0"/>
              <a:t>an oral or written request to the </a:t>
            </a:r>
            <a:r>
              <a:rPr lang="en-US" dirty="0" smtClean="0"/>
              <a:t>contractor when paid sick leave is needed.</a:t>
            </a:r>
          </a:p>
          <a:p>
            <a:pPr marL="0" indent="0">
              <a:buNone/>
            </a:pPr>
            <a:endParaRPr lang="en-US" dirty="0" smtClean="0"/>
          </a:p>
          <a:p>
            <a:r>
              <a:rPr lang="en-US" dirty="0"/>
              <a:t>The contractor can require that the employee provide </a:t>
            </a:r>
            <a:r>
              <a:rPr lang="en-US" dirty="0" smtClean="0"/>
              <a:t>proof </a:t>
            </a:r>
            <a:r>
              <a:rPr lang="en-US" dirty="0"/>
              <a:t>of the need for paid sick leave only if the employee is absent for 3 or more consecutive, full workdays and the employee is informed of this requirement before returning from </a:t>
            </a:r>
            <a:r>
              <a:rPr lang="en-US" dirty="0" smtClean="0"/>
              <a:t>leave.</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111695447"/>
      </p:ext>
    </p:extLst>
  </p:cSld>
  <p:clrMapOvr>
    <a:masterClrMapping/>
  </p:clrMapOvr>
  <p:transition spd="med">
    <p:wipe di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8306" name="Title 3"/>
          <p:cNvSpPr>
            <a:spLocks noGrp="1"/>
          </p:cNvSpPr>
          <p:nvPr>
            <p:ph type="title"/>
          </p:nvPr>
        </p:nvSpPr>
        <p:spPr/>
        <p:txBody>
          <a:bodyPr/>
          <a:lstStyle/>
          <a:p>
            <a:pPr eaLnBrk="1" hangingPunct="1"/>
            <a:r>
              <a:rPr lang="en-US" sz="3400" dirty="0" smtClean="0">
                <a:solidFill>
                  <a:schemeClr val="tx1"/>
                </a:solidFill>
              </a:rPr>
              <a:t>Executive Order 13706 Resources</a:t>
            </a:r>
          </a:p>
        </p:txBody>
      </p:sp>
      <p:sp>
        <p:nvSpPr>
          <p:cNvPr id="98307" name="Content Placeholder 4"/>
          <p:cNvSpPr>
            <a:spLocks noGrp="1"/>
          </p:cNvSpPr>
          <p:nvPr>
            <p:ph sz="quarter" idx="1"/>
          </p:nvPr>
        </p:nvSpPr>
        <p:spPr>
          <a:xfrm>
            <a:off x="304800" y="1981200"/>
            <a:ext cx="8504238" cy="3889375"/>
          </a:xfrm>
        </p:spPr>
        <p:txBody>
          <a:bodyPr/>
          <a:lstStyle/>
          <a:p>
            <a:r>
              <a:rPr lang="en-US" sz="2400" dirty="0" smtClean="0"/>
              <a:t>Please see the following website for detailed information on Executive Order 13706  </a:t>
            </a:r>
            <a:r>
              <a:rPr lang="en-US" sz="2400" dirty="0">
                <a:hlinkClick r:id="rId3"/>
              </a:rPr>
              <a:t>https://www.dol.gov/whd/govcontracts/eo13706</a:t>
            </a:r>
            <a:r>
              <a:rPr lang="en-US" sz="2400" dirty="0" smtClean="0">
                <a:hlinkClick r:id="rId3"/>
              </a:rPr>
              <a:t>/</a:t>
            </a:r>
            <a:endParaRPr lang="en-US" sz="2400" dirty="0" smtClean="0"/>
          </a:p>
          <a:p>
            <a:pPr lvl="1"/>
            <a:r>
              <a:rPr lang="en-US" sz="2400" dirty="0"/>
              <a:t>Fact Sheet</a:t>
            </a:r>
          </a:p>
          <a:p>
            <a:pPr lvl="1"/>
            <a:r>
              <a:rPr lang="en-US" sz="2400" dirty="0" smtClean="0"/>
              <a:t>Frequently </a:t>
            </a:r>
            <a:r>
              <a:rPr lang="en-US" sz="2400" dirty="0"/>
              <a:t>Asked Questions</a:t>
            </a:r>
          </a:p>
          <a:p>
            <a:pPr lvl="1"/>
            <a:r>
              <a:rPr lang="en-US" sz="2400" dirty="0" smtClean="0"/>
              <a:t>Poster</a:t>
            </a:r>
          </a:p>
          <a:p>
            <a:pPr lvl="1"/>
            <a:r>
              <a:rPr lang="en-US" sz="2400" dirty="0" smtClean="0"/>
              <a:t>Regulations</a:t>
            </a:r>
            <a:endParaRPr lang="en-US" sz="2400" dirty="0"/>
          </a:p>
          <a:p>
            <a:pPr marL="0" indent="0" algn="ctr">
              <a:buNone/>
            </a:pPr>
            <a:endParaRPr lang="en-US" sz="2400"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51334657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0"/>
                                        <p:tgtEl>
                                          <p:spTgt spid="983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307">
                                            <p:txEl>
                                              <p:pRg st="1" end="1"/>
                                            </p:txEl>
                                          </p:spTgt>
                                        </p:tgtEl>
                                        <p:attrNameLst>
                                          <p:attrName>style.visibility</p:attrName>
                                        </p:attrNameLst>
                                      </p:cBhvr>
                                      <p:to>
                                        <p:strVal val="visible"/>
                                      </p:to>
                                    </p:set>
                                    <p:animEffect transition="in" filter="fade">
                                      <p:cBhvr>
                                        <p:cTn id="10" dur="1000"/>
                                        <p:tgtEl>
                                          <p:spTgt spid="983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Effect transition="in" filter="fade">
                                      <p:cBhvr>
                                        <p:cTn id="13" dur="1000"/>
                                        <p:tgtEl>
                                          <p:spTgt spid="983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8307">
                                            <p:txEl>
                                              <p:pRg st="3" end="3"/>
                                            </p:txEl>
                                          </p:spTgt>
                                        </p:tgtEl>
                                        <p:attrNameLst>
                                          <p:attrName>style.visibility</p:attrName>
                                        </p:attrNameLst>
                                      </p:cBhvr>
                                      <p:to>
                                        <p:strVal val="visible"/>
                                      </p:to>
                                    </p:set>
                                    <p:animEffect transition="in" filter="fade">
                                      <p:cBhvr>
                                        <p:cTn id="16" dur="1000"/>
                                        <p:tgtEl>
                                          <p:spTgt spid="9830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8307">
                                            <p:txEl>
                                              <p:pRg st="4" end="4"/>
                                            </p:txEl>
                                          </p:spTgt>
                                        </p:tgtEl>
                                        <p:attrNameLst>
                                          <p:attrName>style.visibility</p:attrName>
                                        </p:attrNameLst>
                                      </p:cBhvr>
                                      <p:to>
                                        <p:strVal val="visible"/>
                                      </p:to>
                                    </p:set>
                                    <p:animEffect transition="in" filter="fade">
                                      <p:cBhvr>
                                        <p:cTn id="19" dur="10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3"/>
          <p:cNvSpPr>
            <a:spLocks noGrp="1"/>
          </p:cNvSpPr>
          <p:nvPr>
            <p:ph type="title"/>
          </p:nvPr>
        </p:nvSpPr>
        <p:spPr/>
        <p:txBody>
          <a:bodyPr/>
          <a:lstStyle/>
          <a:p>
            <a:pPr eaLnBrk="1" hangingPunct="1"/>
            <a:r>
              <a:rPr lang="en-US" dirty="0" smtClean="0"/>
              <a:t>Common Errors To Avoid</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z="4000" dirty="0" smtClean="0">
                <a:solidFill>
                  <a:schemeClr val="tx1"/>
                </a:solidFill>
              </a:rPr>
              <a:t>Common Errors</a:t>
            </a:r>
          </a:p>
        </p:txBody>
      </p:sp>
      <p:sp>
        <p:nvSpPr>
          <p:cNvPr id="103427" name="Content Placeholder 2"/>
          <p:cNvSpPr>
            <a:spLocks noGrp="1"/>
          </p:cNvSpPr>
          <p:nvPr>
            <p:ph sz="quarter" idx="1"/>
          </p:nvPr>
        </p:nvSpPr>
        <p:spPr>
          <a:xfrm>
            <a:off x="304800" y="1676400"/>
            <a:ext cx="8504238" cy="4648200"/>
          </a:xfrm>
        </p:spPr>
        <p:txBody>
          <a:bodyPr/>
          <a:lstStyle/>
          <a:p>
            <a:pPr eaLnBrk="1" hangingPunct="1">
              <a:lnSpc>
                <a:spcPct val="90000"/>
              </a:lnSpc>
              <a:spcAft>
                <a:spcPts val="1200"/>
              </a:spcAft>
            </a:pPr>
            <a:r>
              <a:rPr lang="en-US" dirty="0" smtClean="0"/>
              <a:t>Use of entry level rates or minimum wage for prevailing wage rates</a:t>
            </a:r>
          </a:p>
          <a:p>
            <a:pPr eaLnBrk="1" hangingPunct="1">
              <a:lnSpc>
                <a:spcPct val="90000"/>
              </a:lnSpc>
              <a:spcAft>
                <a:spcPts val="1200"/>
              </a:spcAft>
            </a:pPr>
            <a:r>
              <a:rPr lang="en-US" dirty="0" smtClean="0"/>
              <a:t>Failure to conduct prevailing wage survey at least every year</a:t>
            </a:r>
          </a:p>
          <a:p>
            <a:pPr eaLnBrk="1" hangingPunct="1">
              <a:lnSpc>
                <a:spcPct val="90000"/>
              </a:lnSpc>
              <a:spcAft>
                <a:spcPts val="1200"/>
              </a:spcAft>
            </a:pPr>
            <a:r>
              <a:rPr lang="en-US" dirty="0"/>
              <a:t>Failure to maintain an accurate task analysis </a:t>
            </a:r>
          </a:p>
          <a:p>
            <a:pPr eaLnBrk="1" hangingPunct="1">
              <a:lnSpc>
                <a:spcPct val="90000"/>
              </a:lnSpc>
              <a:spcAft>
                <a:spcPts val="1200"/>
              </a:spcAft>
            </a:pPr>
            <a:r>
              <a:rPr lang="en-US" dirty="0" smtClean="0"/>
              <a:t>Failure </a:t>
            </a:r>
            <a:r>
              <a:rPr lang="en-US" dirty="0"/>
              <a:t>to evaluate the worker with a disability at least every 6 months. </a:t>
            </a:r>
          </a:p>
          <a:p>
            <a:pPr eaLnBrk="1" hangingPunct="1">
              <a:lnSpc>
                <a:spcPct val="90000"/>
              </a:lnSpc>
              <a:spcAft>
                <a:spcPts val="1200"/>
              </a:spcAft>
            </a:pPr>
            <a:r>
              <a:rPr lang="en-US" dirty="0" smtClean="0"/>
              <a:t>Use of behavioral factors to establish hourly commensurate wages for workers with disabilities</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1000"/>
                                        <p:tgtEl>
                                          <p:spTgt spid="10342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animEffect transition="in" filter="fade">
                                      <p:cBhvr>
                                        <p:cTn id="11" dur="1000"/>
                                        <p:tgtEl>
                                          <p:spTgt spid="103427">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3427">
                                            <p:txEl>
                                              <p:pRg st="2" end="2"/>
                                            </p:txEl>
                                          </p:spTgt>
                                        </p:tgtEl>
                                        <p:attrNameLst>
                                          <p:attrName>style.visibility</p:attrName>
                                        </p:attrNameLst>
                                      </p:cBhvr>
                                      <p:to>
                                        <p:strVal val="visible"/>
                                      </p:to>
                                    </p:set>
                                    <p:animEffect transition="in" filter="fade">
                                      <p:cBhvr>
                                        <p:cTn id="14" dur="1000"/>
                                        <p:tgtEl>
                                          <p:spTgt spid="103427">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3427">
                                            <p:txEl>
                                              <p:pRg st="3" end="3"/>
                                            </p:txEl>
                                          </p:spTgt>
                                        </p:tgtEl>
                                        <p:attrNameLst>
                                          <p:attrName>style.visibility</p:attrName>
                                        </p:attrNameLst>
                                      </p:cBhvr>
                                      <p:to>
                                        <p:strVal val="visible"/>
                                      </p:to>
                                    </p:set>
                                    <p:animEffect transition="in" filter="fade">
                                      <p:cBhvr>
                                        <p:cTn id="17" dur="1000"/>
                                        <p:tgtEl>
                                          <p:spTgt spid="103427">
                                            <p:txEl>
                                              <p:pRg st="3" end="3"/>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3427">
                                            <p:txEl>
                                              <p:pRg st="4" end="4"/>
                                            </p:txEl>
                                          </p:spTgt>
                                        </p:tgtEl>
                                        <p:attrNameLst>
                                          <p:attrName>style.visibility</p:attrName>
                                        </p:attrNameLst>
                                      </p:cBhvr>
                                      <p:to>
                                        <p:strVal val="visible"/>
                                      </p:to>
                                    </p:set>
                                    <p:animEffect transition="in" filter="fade">
                                      <p:cBhvr>
                                        <p:cTn id="21" dur="1000"/>
                                        <p:tgtEl>
                                          <p:spTgt spid="10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allAtOnce"/>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z="4000" dirty="0" smtClean="0">
                <a:solidFill>
                  <a:schemeClr val="tx1"/>
                </a:solidFill>
              </a:rPr>
              <a:t>Common Errors </a:t>
            </a:r>
            <a:r>
              <a:rPr lang="en-US" sz="3200" dirty="0" smtClean="0">
                <a:solidFill>
                  <a:schemeClr val="tx1"/>
                </a:solidFill>
              </a:rPr>
              <a:t>(continued)</a:t>
            </a:r>
            <a:endParaRPr lang="en-US" sz="3200" strike="sngStrike" dirty="0" smtClean="0">
              <a:solidFill>
                <a:srgbClr val="FF0000"/>
              </a:solidFill>
            </a:endParaRPr>
          </a:p>
        </p:txBody>
      </p:sp>
      <p:sp>
        <p:nvSpPr>
          <p:cNvPr id="103427" name="Content Placeholder 2"/>
          <p:cNvSpPr>
            <a:spLocks noGrp="1"/>
          </p:cNvSpPr>
          <p:nvPr>
            <p:ph sz="quarter" idx="1"/>
          </p:nvPr>
        </p:nvSpPr>
        <p:spPr>
          <a:xfrm>
            <a:off x="304800" y="1828800"/>
            <a:ext cx="8504238" cy="4495800"/>
          </a:xfrm>
        </p:spPr>
        <p:txBody>
          <a:bodyPr/>
          <a:lstStyle/>
          <a:p>
            <a:pPr eaLnBrk="1" hangingPunct="1">
              <a:lnSpc>
                <a:spcPct val="90000"/>
              </a:lnSpc>
              <a:spcAft>
                <a:spcPts val="1200"/>
              </a:spcAft>
            </a:pPr>
            <a:r>
              <a:rPr lang="en-US" dirty="0"/>
              <a:t>Use of incorrect personal time, fatigue, and unavoidable delays (PF&amp;D) allowance factor in calculating piece rates</a:t>
            </a:r>
          </a:p>
          <a:p>
            <a:pPr eaLnBrk="1" hangingPunct="1">
              <a:lnSpc>
                <a:spcPct val="90000"/>
              </a:lnSpc>
              <a:spcAft>
                <a:spcPts val="1200"/>
              </a:spcAft>
            </a:pPr>
            <a:r>
              <a:rPr lang="en-US" dirty="0" smtClean="0"/>
              <a:t>Improper rounding</a:t>
            </a:r>
          </a:p>
          <a:p>
            <a:pPr eaLnBrk="1" hangingPunct="1">
              <a:lnSpc>
                <a:spcPct val="90000"/>
              </a:lnSpc>
              <a:spcAft>
                <a:spcPts val="1200"/>
              </a:spcAft>
            </a:pPr>
            <a:r>
              <a:rPr lang="en-US" dirty="0" smtClean="0"/>
              <a:t>Failure to use correct wage determination rate  for SCA work classification or pay full fringe benefits</a:t>
            </a:r>
          </a:p>
          <a:p>
            <a:pPr eaLnBrk="1" hangingPunct="1">
              <a:lnSpc>
                <a:spcPct val="90000"/>
              </a:lnSpc>
              <a:spcAft>
                <a:spcPts val="1200"/>
              </a:spcAft>
            </a:pPr>
            <a:r>
              <a:rPr lang="en-US" dirty="0" smtClean="0"/>
              <a:t>Continuing to pay SMW after a section 14(c) certificate expires</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1000"/>
                                        <p:tgtEl>
                                          <p:spTgt spid="1034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427">
                                            <p:txEl>
                                              <p:pRg st="1" end="1"/>
                                            </p:txEl>
                                          </p:spTgt>
                                        </p:tgtEl>
                                        <p:attrNameLst>
                                          <p:attrName>style.visibility</p:attrName>
                                        </p:attrNameLst>
                                      </p:cBhvr>
                                      <p:to>
                                        <p:strVal val="visible"/>
                                      </p:to>
                                    </p:set>
                                    <p:animEffect transition="in" filter="fade">
                                      <p:cBhvr>
                                        <p:cTn id="10" dur="1000"/>
                                        <p:tgtEl>
                                          <p:spTgt spid="103427">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3427">
                                            <p:txEl>
                                              <p:pRg st="2" end="2"/>
                                            </p:txEl>
                                          </p:spTgt>
                                        </p:tgtEl>
                                        <p:attrNameLst>
                                          <p:attrName>style.visibility</p:attrName>
                                        </p:attrNameLst>
                                      </p:cBhvr>
                                      <p:to>
                                        <p:strVal val="visible"/>
                                      </p:to>
                                    </p:set>
                                    <p:animEffect transition="in" filter="fade">
                                      <p:cBhvr>
                                        <p:cTn id="14" dur="1000"/>
                                        <p:tgtEl>
                                          <p:spTgt spid="103427">
                                            <p:txEl>
                                              <p:pRg st="2" end="2"/>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3427">
                                            <p:txEl>
                                              <p:pRg st="3" end="3"/>
                                            </p:txEl>
                                          </p:spTgt>
                                        </p:tgtEl>
                                        <p:attrNameLst>
                                          <p:attrName>style.visibility</p:attrName>
                                        </p:attrNameLst>
                                      </p:cBhvr>
                                      <p:to>
                                        <p:strVal val="visible"/>
                                      </p:to>
                                    </p:set>
                                    <p:animEffect transition="in" filter="fade">
                                      <p:cBhvr>
                                        <p:cTn id="18" dur="1000"/>
                                        <p:tgtEl>
                                          <p:spTgt spid="10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uiExpand="1" build="allAtOnce"/>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718"/>
            <a:ext cx="8839200" cy="837882"/>
          </a:xfrm>
        </p:spPr>
        <p:txBody>
          <a:bodyPr/>
          <a:lstStyle/>
          <a:p>
            <a:r>
              <a:rPr lang="en-US" sz="4000" dirty="0" smtClean="0">
                <a:solidFill>
                  <a:schemeClr val="tx1"/>
                </a:solidFill>
              </a:rPr>
              <a:t>Subscribe for 14(c) News Updates</a:t>
            </a:r>
            <a:endParaRPr lang="en-US" sz="4000" dirty="0">
              <a:solidFill>
                <a:schemeClr val="tx1"/>
              </a:solidFill>
            </a:endParaRPr>
          </a:p>
        </p:txBody>
      </p:sp>
      <p:pic>
        <p:nvPicPr>
          <p:cNvPr id="8194" name="Picture 2" descr="Screenshot of the WHD webpage for subminimum wage employment for workers with disabilities." title="Webpage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5231433"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descr="Arrow graphic pointing to &quot;Subscribe to 14(c) News&quot; link on WHD webpage." title="Arrow graphic"/>
          <p:cNvSpPr/>
          <p:nvPr/>
        </p:nvSpPr>
        <p:spPr>
          <a:xfrm>
            <a:off x="6248400" y="3468208"/>
            <a:ext cx="990600" cy="386611"/>
          </a:xfrm>
          <a:prstGeom prst="leftArrow">
            <a:avLst/>
          </a:prstGeom>
          <a:solidFill>
            <a:srgbClr val="FFFF00"/>
          </a:solidFill>
          <a:ln w="1905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en-US">
              <a:solidFill>
                <a:srgbClr val="000000"/>
              </a:solidFill>
            </a:endParaRPr>
          </a:p>
        </p:txBody>
      </p:sp>
    </p:spTree>
    <p:extLst>
      <p:ext uri="{BB962C8B-B14F-4D97-AF65-F5344CB8AC3E}">
        <p14:creationId xmlns:p14="http://schemas.microsoft.com/office/powerpoint/2010/main" val="273766087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022E-16 3.7037E-6 L -0.39375 -0.00047 " pathEditMode="relative" rAng="0" ptsTypes="AA">
                                      <p:cBhvr>
                                        <p:cTn id="6" dur="2000" fill="hold"/>
                                        <p:tgtEl>
                                          <p:spTgt spid="5"/>
                                        </p:tgtEl>
                                        <p:attrNameLst>
                                          <p:attrName>ppt_x</p:attrName>
                                          <p:attrName>ppt_y</p:attrName>
                                        </p:attrNameLst>
                                      </p:cBhvr>
                                      <p:rCtr x="-19688" y="-23"/>
                                    </p:animMotion>
                                  </p:childTnLst>
                                </p:cTn>
                              </p:par>
                            </p:childTnLst>
                          </p:cTn>
                        </p:par>
                        <p:par>
                          <p:cTn id="7" fill="hold">
                            <p:stCondLst>
                              <p:cond delay="2000"/>
                            </p:stCondLst>
                            <p:childTnLst>
                              <p:par>
                                <p:cTn id="8" presetID="32" presetClass="emph" presetSubtype="0" fill="hold" grpId="1" nodeType="after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3"/>
          <p:cNvSpPr>
            <a:spLocks noGrp="1"/>
          </p:cNvSpPr>
          <p:nvPr>
            <p:ph type="title"/>
          </p:nvPr>
        </p:nvSpPr>
        <p:spPr/>
        <p:txBody>
          <a:bodyPr/>
          <a:lstStyle/>
          <a:p>
            <a:pPr eaLnBrk="1" hangingPunct="1"/>
            <a:r>
              <a:rPr lang="en-US" dirty="0" smtClean="0"/>
              <a:t>Questions?</a:t>
            </a:r>
          </a:p>
        </p:txBody>
      </p:sp>
      <p:sp>
        <p:nvSpPr>
          <p:cNvPr id="3" name="TextBox 2"/>
          <p:cNvSpPr txBox="1"/>
          <p:nvPr/>
        </p:nvSpPr>
        <p:spPr>
          <a:xfrm>
            <a:off x="228600" y="2971800"/>
            <a:ext cx="8763000" cy="1938992"/>
          </a:xfrm>
          <a:prstGeom prst="rect">
            <a:avLst/>
          </a:prstGeom>
          <a:noFill/>
        </p:spPr>
        <p:txBody>
          <a:bodyPr wrap="square" rtlCol="0">
            <a:spAutoFit/>
          </a:bodyPr>
          <a:lstStyle/>
          <a:p>
            <a:pPr algn="ctr" eaLnBrk="1" hangingPunct="1"/>
            <a:r>
              <a:rPr lang="en-US" sz="2400" dirty="0" smtClean="0">
                <a:latin typeface="+mn-lt"/>
              </a:rPr>
              <a:t>Visit the WHD homepage at:</a:t>
            </a:r>
          </a:p>
          <a:p>
            <a:pPr algn="ctr" eaLnBrk="1" hangingPunct="1"/>
            <a:r>
              <a:rPr lang="en-US" sz="2400" dirty="0" smtClean="0">
                <a:latin typeface="+mn-lt"/>
              </a:rPr>
              <a:t> </a:t>
            </a:r>
            <a:r>
              <a:rPr lang="en-US" sz="2400" u="sng" dirty="0" smtClean="0">
                <a:solidFill>
                  <a:schemeClr val="accent6">
                    <a:lumMod val="75000"/>
                  </a:schemeClr>
                </a:solidFill>
                <a:latin typeface="+mn-lt"/>
              </a:rPr>
              <a:t>http://www.dol.gov/whd </a:t>
            </a:r>
          </a:p>
          <a:p>
            <a:pPr algn="ctr" eaLnBrk="1" hangingPunct="1"/>
            <a:endParaRPr lang="en-US" sz="2400" dirty="0" smtClean="0">
              <a:solidFill>
                <a:srgbClr val="FF0000"/>
              </a:solidFill>
              <a:latin typeface="+mn-lt"/>
            </a:endParaRPr>
          </a:p>
          <a:p>
            <a:pPr algn="ctr" eaLnBrk="1" hangingPunct="1"/>
            <a:r>
              <a:rPr lang="en-US" sz="2400" dirty="0" smtClean="0">
                <a:latin typeface="+mn-lt"/>
              </a:rPr>
              <a:t>Call the WHD toll-free information and helpline at: </a:t>
            </a:r>
          </a:p>
          <a:p>
            <a:pPr algn="ctr" eaLnBrk="1" hangingPunct="1"/>
            <a:r>
              <a:rPr lang="en-US" sz="2400" dirty="0" smtClean="0">
                <a:solidFill>
                  <a:schemeClr val="accent6">
                    <a:lumMod val="75000"/>
                  </a:schemeClr>
                </a:solidFill>
                <a:latin typeface="+mn-lt"/>
              </a:rPr>
              <a:t>1-866-487-9243</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4000" dirty="0" smtClean="0">
                <a:solidFill>
                  <a:schemeClr val="tx1"/>
                </a:solidFill>
              </a:rPr>
              <a:t>FLSA Individual Coverage</a:t>
            </a:r>
          </a:p>
        </p:txBody>
      </p:sp>
      <p:sp>
        <p:nvSpPr>
          <p:cNvPr id="3" name="Content Placeholder 2"/>
          <p:cNvSpPr>
            <a:spLocks noGrp="1"/>
          </p:cNvSpPr>
          <p:nvPr>
            <p:ph sz="quarter" idx="1"/>
          </p:nvPr>
        </p:nvSpPr>
        <p:spPr>
          <a:xfrm>
            <a:off x="301625" y="1447799"/>
            <a:ext cx="8613775" cy="4962525"/>
          </a:xfrm>
        </p:spPr>
        <p:txBody>
          <a:bodyPr>
            <a:normAutofit fontScale="70000" lnSpcReduction="20000"/>
          </a:bodyPr>
          <a:lstStyle/>
          <a:p>
            <a:pPr marL="274320" indent="-274320" eaLnBrk="1" fontAlgn="auto" hangingPunct="1">
              <a:spcAft>
                <a:spcPts val="0"/>
              </a:spcAft>
              <a:buFont typeface="Wingdings 2"/>
              <a:buNone/>
              <a:defRPr/>
            </a:pPr>
            <a:endParaRPr lang="en-US" sz="3200" dirty="0" smtClean="0"/>
          </a:p>
          <a:p>
            <a:pPr marL="0" indent="-274320" eaLnBrk="1" fontAlgn="auto" hangingPunct="1">
              <a:spcAft>
                <a:spcPts val="0"/>
              </a:spcAft>
              <a:buFont typeface="Wingdings 2"/>
              <a:buNone/>
              <a:defRPr/>
            </a:pPr>
            <a:r>
              <a:rPr lang="en-US" sz="4000" dirty="0" smtClean="0"/>
              <a:t>An employee is covered individually if he or she is engaged in:</a:t>
            </a:r>
          </a:p>
          <a:p>
            <a:pPr marL="274320" indent="-274320" eaLnBrk="1" fontAlgn="auto" hangingPunct="1">
              <a:spcAft>
                <a:spcPts val="0"/>
              </a:spcAft>
              <a:buFont typeface="Wingdings 2"/>
              <a:buNone/>
              <a:defRPr/>
            </a:pPr>
            <a:endParaRPr lang="en-US" sz="1600" dirty="0" smtClean="0"/>
          </a:p>
          <a:p>
            <a:pPr marL="822960" lvl="2" eaLnBrk="1" fontAlgn="auto" hangingPunct="1">
              <a:spcAft>
                <a:spcPts val="0"/>
              </a:spcAft>
              <a:buClr>
                <a:schemeClr val="accent3"/>
              </a:buClr>
              <a:buFont typeface="Wingdings 2"/>
              <a:buChar char=""/>
              <a:defRPr/>
            </a:pPr>
            <a:r>
              <a:rPr lang="en-US" sz="3500" dirty="0" smtClean="0">
                <a:solidFill>
                  <a:schemeClr val="tx2">
                    <a:lumMod val="50000"/>
                  </a:schemeClr>
                </a:solidFill>
              </a:rPr>
              <a:t>Interstate commerce</a:t>
            </a:r>
          </a:p>
          <a:p>
            <a:pPr marL="548640" lvl="1" indent="-274320" eaLnBrk="1" fontAlgn="auto" hangingPunct="1">
              <a:spcAft>
                <a:spcPts val="0"/>
              </a:spcAft>
              <a:buFont typeface="Wingdings"/>
              <a:buNone/>
              <a:defRPr/>
            </a:pPr>
            <a:r>
              <a:rPr lang="en-US" sz="3500" b="1" dirty="0" smtClean="0">
                <a:solidFill>
                  <a:schemeClr val="accent2">
                    <a:lumMod val="60000"/>
                    <a:lumOff val="40000"/>
                  </a:schemeClr>
                </a:solidFill>
              </a:rPr>
              <a:t>			</a:t>
            </a:r>
            <a:r>
              <a:rPr lang="en-US" sz="3500" b="1" dirty="0" smtClean="0">
                <a:solidFill>
                  <a:schemeClr val="accent2"/>
                </a:solidFill>
              </a:rPr>
              <a:t>OR</a:t>
            </a:r>
          </a:p>
          <a:p>
            <a:pPr marL="822960" lvl="2" eaLnBrk="1" fontAlgn="auto" hangingPunct="1">
              <a:spcAft>
                <a:spcPts val="0"/>
              </a:spcAft>
              <a:buClr>
                <a:schemeClr val="accent3"/>
              </a:buClr>
              <a:buFont typeface="Wingdings 2"/>
              <a:buChar char=""/>
              <a:defRPr/>
            </a:pPr>
            <a:r>
              <a:rPr lang="en-US" sz="3500" dirty="0" smtClean="0">
                <a:solidFill>
                  <a:schemeClr val="tx2">
                    <a:lumMod val="50000"/>
                  </a:schemeClr>
                </a:solidFill>
              </a:rPr>
              <a:t>The production of goods for interstate commerce</a:t>
            </a:r>
          </a:p>
          <a:p>
            <a:pPr marL="594360" lvl="2" indent="0" eaLnBrk="1" fontAlgn="auto" hangingPunct="1">
              <a:spcAft>
                <a:spcPts val="0"/>
              </a:spcAft>
              <a:buClr>
                <a:schemeClr val="accent3"/>
              </a:buClr>
              <a:buNone/>
              <a:defRPr/>
            </a:pPr>
            <a:r>
              <a:rPr lang="en-US" sz="3500" b="1" dirty="0">
                <a:solidFill>
                  <a:schemeClr val="tx2">
                    <a:lumMod val="50000"/>
                  </a:schemeClr>
                </a:solidFill>
              </a:rPr>
              <a:t>	</a:t>
            </a:r>
            <a:r>
              <a:rPr lang="en-US" sz="3500" b="1" dirty="0" smtClean="0">
                <a:solidFill>
                  <a:schemeClr val="tx2">
                    <a:lumMod val="50000"/>
                  </a:schemeClr>
                </a:solidFill>
              </a:rPr>
              <a:t>	</a:t>
            </a:r>
            <a:r>
              <a:rPr lang="en-US" sz="3300" b="1" dirty="0" smtClean="0">
                <a:solidFill>
                  <a:schemeClr val="accent2"/>
                </a:solidFill>
              </a:rPr>
              <a:t> </a:t>
            </a:r>
            <a:r>
              <a:rPr lang="en-US" sz="3600" b="1" dirty="0" smtClean="0">
                <a:solidFill>
                  <a:schemeClr val="accent2"/>
                </a:solidFill>
              </a:rPr>
              <a:t>OR</a:t>
            </a:r>
          </a:p>
          <a:p>
            <a:pPr marL="822960" lvl="2" eaLnBrk="1" fontAlgn="auto" hangingPunct="1">
              <a:spcAft>
                <a:spcPts val="0"/>
              </a:spcAft>
              <a:buClr>
                <a:schemeClr val="accent3"/>
              </a:buClr>
              <a:buFont typeface="Wingdings 2"/>
              <a:buChar char=""/>
              <a:defRPr/>
            </a:pPr>
            <a:r>
              <a:rPr lang="en-US" sz="3500" dirty="0" smtClean="0">
                <a:solidFill>
                  <a:schemeClr val="tx2">
                    <a:lumMod val="50000"/>
                  </a:schemeClr>
                </a:solidFill>
              </a:rPr>
              <a:t>Work that is closely related and directly essential (CRADE) to such production</a:t>
            </a:r>
            <a:endParaRPr lang="en-US" sz="3500" b="1" dirty="0" smtClean="0">
              <a:solidFill>
                <a:schemeClr val="accent2">
                  <a:lumMod val="60000"/>
                  <a:lumOff val="40000"/>
                </a:schemeClr>
              </a:solidFill>
            </a:endParaRPr>
          </a:p>
          <a:p>
            <a:pPr marL="57150" lvl="2" indent="0" eaLnBrk="1" fontAlgn="auto" hangingPunct="1">
              <a:spcAft>
                <a:spcPts val="0"/>
              </a:spcAft>
              <a:buClr>
                <a:schemeClr val="accent3"/>
              </a:buClr>
              <a:buNone/>
              <a:defRPr/>
            </a:pPr>
            <a:endParaRPr lang="en-US" sz="3500" dirty="0" smtClean="0">
              <a:solidFill>
                <a:srgbClr val="FF0000"/>
              </a:solidFill>
            </a:endParaRPr>
          </a:p>
          <a:p>
            <a:pPr marL="57150" lvl="2" indent="0" eaLnBrk="1" fontAlgn="auto" hangingPunct="1">
              <a:spcAft>
                <a:spcPts val="0"/>
              </a:spcAft>
              <a:buClr>
                <a:schemeClr val="accent3"/>
              </a:buClr>
              <a:buNone/>
              <a:defRPr/>
            </a:pPr>
            <a:r>
              <a:rPr lang="en-US" sz="4000" dirty="0" smtClean="0"/>
              <a:t>But only for the workweek in which those covered activities occur</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iterate type="lt">
                                    <p:tmPct val="0"/>
                                  </p:iterate>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sz="4000" dirty="0" smtClean="0">
                <a:solidFill>
                  <a:schemeClr val="tx1"/>
                </a:solidFill>
              </a:rPr>
              <a:t>An Employee Under the FLSA</a:t>
            </a:r>
          </a:p>
        </p:txBody>
      </p:sp>
      <p:sp>
        <p:nvSpPr>
          <p:cNvPr id="29699" name="Content Placeholder 4"/>
          <p:cNvSpPr>
            <a:spLocks noGrp="1"/>
          </p:cNvSpPr>
          <p:nvPr>
            <p:ph sz="quarter" idx="1"/>
          </p:nvPr>
        </p:nvSpPr>
        <p:spPr>
          <a:xfrm>
            <a:off x="301625" y="1905000"/>
            <a:ext cx="8156575" cy="4194175"/>
          </a:xfrm>
        </p:spPr>
        <p:txBody>
          <a:bodyPr/>
          <a:lstStyle/>
          <a:p>
            <a:pPr eaLnBrk="1" hangingPunct="1"/>
            <a:r>
              <a:rPr lang="en-US" dirty="0" smtClean="0"/>
              <a:t>FLSA Definitions</a:t>
            </a:r>
          </a:p>
          <a:p>
            <a:pPr lvl="1" eaLnBrk="1" hangingPunct="1"/>
            <a:r>
              <a:rPr lang="en-US" sz="2400" dirty="0" smtClean="0"/>
              <a:t>Employee = “any individual employed by an employer”</a:t>
            </a:r>
          </a:p>
          <a:p>
            <a:pPr lvl="1" eaLnBrk="1" hangingPunct="1"/>
            <a:r>
              <a:rPr lang="en-US" sz="2400" dirty="0" smtClean="0"/>
              <a:t>Employ = “to suffer or permit to work”</a:t>
            </a:r>
          </a:p>
          <a:p>
            <a:pPr lvl="1" eaLnBrk="1" hangingPunct="1">
              <a:buFont typeface="Wingdings" pitchFamily="2" charset="2"/>
              <a:buNone/>
            </a:pPr>
            <a:endParaRPr lang="en-US" dirty="0" smtClean="0"/>
          </a:p>
          <a:p>
            <a:pPr eaLnBrk="1" hangingPunct="1"/>
            <a:endParaRPr lang="en-US" sz="900" dirty="0" smtClean="0"/>
          </a:p>
          <a:p>
            <a:pPr lvl="0"/>
            <a:r>
              <a:rPr lang="en-US" dirty="0"/>
              <a:t>Time spent by an individual at a CRP receiving services does not have to be paid under the FLSA</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4000" dirty="0" smtClean="0">
                <a:solidFill>
                  <a:schemeClr val="tx1"/>
                </a:solidFill>
              </a:rPr>
              <a:t>Patient Worker</a:t>
            </a:r>
          </a:p>
        </p:txBody>
      </p:sp>
      <p:sp>
        <p:nvSpPr>
          <p:cNvPr id="3" name="Content Placeholder 2"/>
          <p:cNvSpPr>
            <a:spLocks noGrp="1"/>
          </p:cNvSpPr>
          <p:nvPr>
            <p:ph sz="quarter" idx="1"/>
          </p:nvPr>
        </p:nvSpPr>
        <p:spPr>
          <a:xfrm>
            <a:off x="301625" y="1676400"/>
            <a:ext cx="8504238" cy="4733925"/>
          </a:xfrm>
        </p:spPr>
        <p:txBody>
          <a:bodyPr>
            <a:normAutofit/>
          </a:bodyPr>
          <a:lstStyle/>
          <a:p>
            <a:pPr marL="274320" indent="-274320" eaLnBrk="1" fontAlgn="auto" hangingPunct="1">
              <a:spcAft>
                <a:spcPts val="0"/>
              </a:spcAft>
              <a:buFont typeface="Wingdings 2"/>
              <a:buChar char=""/>
              <a:defRPr/>
            </a:pPr>
            <a:r>
              <a:rPr lang="en-US" dirty="0" smtClean="0"/>
              <a:t>An individual with a disability who receives treatment at a hospital or residential care facility and is employed by that same hospital or residential care facility</a:t>
            </a:r>
          </a:p>
          <a:p>
            <a:pPr marL="548640" lvl="1" indent="-274320" eaLnBrk="1" fontAlgn="auto" hangingPunct="1">
              <a:spcAft>
                <a:spcPts val="0"/>
              </a:spcAft>
              <a:buFont typeface="Wingdings"/>
              <a:buChar char=""/>
              <a:defRPr/>
            </a:pPr>
            <a:r>
              <a:rPr lang="en-US" dirty="0" smtClean="0"/>
              <a:t>Treatment may be received on an inpatient or outpatient basis</a:t>
            </a:r>
          </a:p>
          <a:p>
            <a:pPr marL="274320" indent="-274320" eaLnBrk="1" fontAlgn="auto" hangingPunct="1">
              <a:spcAft>
                <a:spcPts val="0"/>
              </a:spcAft>
              <a:buFont typeface="Wingdings 2"/>
              <a:buNone/>
              <a:defRPr/>
            </a:pPr>
            <a:endParaRPr lang="en-US" sz="2200" dirty="0"/>
          </a:p>
          <a:p>
            <a:pPr marL="274320" indent="-274320" eaLnBrk="1" fontAlgn="auto" hangingPunct="1">
              <a:spcAft>
                <a:spcPts val="0"/>
              </a:spcAft>
              <a:buFont typeface="Wingdings 2"/>
              <a:buChar char=""/>
              <a:defRPr/>
            </a:pPr>
            <a:r>
              <a:rPr lang="en-US" dirty="0"/>
              <a:t>A patient undergoing evaluation or training is not considered to be an employee during the first three months spent in work activities, if certain criteria are </a:t>
            </a:r>
            <a:r>
              <a:rPr lang="en-US" dirty="0" smtClean="0"/>
              <a:t>met</a:t>
            </a: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4000" dirty="0" smtClean="0">
                <a:solidFill>
                  <a:schemeClr val="tx1"/>
                </a:solidFill>
              </a:rPr>
              <a:t>Patient Worker </a:t>
            </a:r>
            <a:r>
              <a:rPr lang="en-US" sz="3200" dirty="0" smtClean="0">
                <a:solidFill>
                  <a:schemeClr val="tx1"/>
                </a:solidFill>
              </a:rPr>
              <a:t> (continued)</a:t>
            </a:r>
            <a:endParaRPr lang="en-US" sz="4000" dirty="0" smtClean="0">
              <a:solidFill>
                <a:schemeClr val="tx1"/>
              </a:solidFill>
            </a:endParaRPr>
          </a:p>
        </p:txBody>
      </p:sp>
      <p:sp>
        <p:nvSpPr>
          <p:cNvPr id="3" name="Content Placeholder 2"/>
          <p:cNvSpPr>
            <a:spLocks noGrp="1"/>
          </p:cNvSpPr>
          <p:nvPr>
            <p:ph sz="quarter" idx="1"/>
          </p:nvPr>
        </p:nvSpPr>
        <p:spPr>
          <a:xfrm>
            <a:off x="301625" y="1600200"/>
            <a:ext cx="8504238" cy="4953000"/>
          </a:xfrm>
        </p:spPr>
        <p:txBody>
          <a:bodyPr>
            <a:normAutofit/>
          </a:bodyPr>
          <a:lstStyle/>
          <a:p>
            <a:pPr marL="274320" indent="-274320" eaLnBrk="1" fontAlgn="auto" hangingPunct="1">
              <a:spcAft>
                <a:spcPts val="0"/>
              </a:spcAft>
              <a:buFont typeface="Wingdings 2"/>
              <a:buChar char=""/>
              <a:defRPr/>
            </a:pPr>
            <a:r>
              <a:rPr lang="en-US" dirty="0" smtClean="0"/>
              <a:t>Whether an employment relationship exists depends in part on whether the work performed is of any consequential economic benefit to the institution</a:t>
            </a:r>
          </a:p>
          <a:p>
            <a:pPr lvl="1"/>
            <a:r>
              <a:rPr lang="en-US" sz="2400" dirty="0" smtClean="0"/>
              <a:t>Examples of work frequently done </a:t>
            </a:r>
            <a:r>
              <a:rPr lang="en-US" sz="2400" dirty="0"/>
              <a:t>that </a:t>
            </a:r>
            <a:r>
              <a:rPr lang="en-US" sz="2400" dirty="0" smtClean="0"/>
              <a:t>are of  </a:t>
            </a:r>
            <a:r>
              <a:rPr lang="en-US" sz="2400" dirty="0"/>
              <a:t>consequential economic benefit </a:t>
            </a:r>
            <a:r>
              <a:rPr lang="en-US" sz="2400" dirty="0" smtClean="0"/>
              <a:t>include building maintenance, office work, and janitorial work</a:t>
            </a:r>
          </a:p>
          <a:p>
            <a:pPr lvl="1"/>
            <a:r>
              <a:rPr lang="en-US" sz="2400" dirty="0" smtClean="0"/>
              <a:t>An employment relationship does not exist when the patient volunteers to perform services that the institution would not pay for if performed by someone other than the patient, such as helping another patient in a wheelchair get around, or tending a vegetable garden for the patient’s own use</a:t>
            </a:r>
            <a:endParaRPr lang="en-US" sz="2400" dirty="0"/>
          </a:p>
          <a:p>
            <a:pPr marL="274320" indent="-274320" eaLnBrk="1" fontAlgn="auto" hangingPunct="1">
              <a:spcAft>
                <a:spcPts val="0"/>
              </a:spcAft>
              <a:buFont typeface="Wingdings 2"/>
              <a:buChar char=""/>
              <a:defRPr/>
            </a:pPr>
            <a:endParaRPr lang="en-US" dirty="0" smtClean="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06359478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400" y="228600"/>
            <a:ext cx="8839200" cy="758825"/>
          </a:xfrm>
        </p:spPr>
        <p:txBody>
          <a:bodyPr/>
          <a:lstStyle/>
          <a:p>
            <a:pPr eaLnBrk="1" hangingPunct="1"/>
            <a:r>
              <a:rPr lang="en-US" sz="3600" dirty="0" smtClean="0">
                <a:solidFill>
                  <a:schemeClr val="tx1"/>
                </a:solidFill>
              </a:rPr>
              <a:t>Participants in Substance Abuse Programs</a:t>
            </a:r>
          </a:p>
        </p:txBody>
      </p:sp>
      <p:sp>
        <p:nvSpPr>
          <p:cNvPr id="31747" name="Content Placeholder 2"/>
          <p:cNvSpPr>
            <a:spLocks noGrp="1"/>
          </p:cNvSpPr>
          <p:nvPr>
            <p:ph sz="quarter" idx="1"/>
          </p:nvPr>
        </p:nvSpPr>
        <p:spPr>
          <a:xfrm>
            <a:off x="334962" y="1600200"/>
            <a:ext cx="8504238" cy="4876800"/>
          </a:xfrm>
        </p:spPr>
        <p:txBody>
          <a:bodyPr/>
          <a:lstStyle/>
          <a:p>
            <a:pPr eaLnBrk="1" hangingPunct="1"/>
            <a:r>
              <a:rPr lang="en-US" sz="2400" dirty="0" smtClean="0"/>
              <a:t>An individual enrolled in a substance abuse recovery program may be classified as a patient worker if employed by the facility providing the treatment</a:t>
            </a:r>
          </a:p>
          <a:p>
            <a:pPr eaLnBrk="1" hangingPunct="1"/>
            <a:endParaRPr lang="en-US" sz="1600" dirty="0" smtClean="0"/>
          </a:p>
          <a:p>
            <a:pPr eaLnBrk="1" hangingPunct="1"/>
            <a:r>
              <a:rPr lang="en-US" sz="2400" dirty="0" smtClean="0"/>
              <a:t>An employment relationship under the FLSA will not exist for the first four weeks (28 consecutive calendar days) of </a:t>
            </a:r>
            <a:r>
              <a:rPr lang="en-US" sz="2400" i="1" dirty="0" smtClean="0"/>
              <a:t>residence</a:t>
            </a:r>
            <a:r>
              <a:rPr lang="en-US" sz="2400" dirty="0" smtClean="0"/>
              <a:t> at the facility so long as the individual does not engage in activities that provide a consequential economic benefit to the facility</a:t>
            </a:r>
          </a:p>
          <a:p>
            <a:pPr eaLnBrk="1" hangingPunct="1">
              <a:buNone/>
            </a:pPr>
            <a:endParaRPr lang="en-US" sz="1600" dirty="0" smtClean="0"/>
          </a:p>
          <a:p>
            <a:pPr eaLnBrk="1" hangingPunct="1"/>
            <a:r>
              <a:rPr lang="en-US" sz="2400" dirty="0" smtClean="0"/>
              <a:t>Special provisions apply to participants in programs that are placed in “family setting” style residential care facilities</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1000"/>
                                        <p:tgtEl>
                                          <p:spTgt spid="31747">
                                            <p:txEl>
                                              <p:pRg st="2" end="2"/>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animEffect transition="in" filter="fade">
                                      <p:cBhvr>
                                        <p:cTn id="11" dur="10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4000" dirty="0" smtClean="0">
                <a:solidFill>
                  <a:schemeClr val="tx1"/>
                </a:solidFill>
              </a:rPr>
              <a:t>Volunteers</a:t>
            </a:r>
          </a:p>
        </p:txBody>
      </p:sp>
      <p:sp>
        <p:nvSpPr>
          <p:cNvPr id="3" name="Content Placeholder 2"/>
          <p:cNvSpPr>
            <a:spLocks noGrp="1"/>
          </p:cNvSpPr>
          <p:nvPr>
            <p:ph sz="quarter" idx="1"/>
          </p:nvPr>
        </p:nvSpPr>
        <p:spPr>
          <a:xfrm>
            <a:off x="228600" y="1524000"/>
            <a:ext cx="8686800" cy="5029200"/>
          </a:xfrm>
        </p:spPr>
        <p:txBody>
          <a:bodyPr>
            <a:normAutofit fontScale="92500" lnSpcReduction="10000"/>
          </a:bodyPr>
          <a:lstStyle/>
          <a:p>
            <a:pPr marL="0" indent="-274320" eaLnBrk="1" fontAlgn="auto" hangingPunct="1">
              <a:spcAft>
                <a:spcPts val="0"/>
              </a:spcAft>
              <a:buFont typeface="Wingdings 2"/>
              <a:buNone/>
              <a:defRPr/>
            </a:pPr>
            <a:r>
              <a:rPr lang="en-US" dirty="0" smtClean="0"/>
              <a:t>Workers with disabilities may volunteer to perform certain tasks for the not-for-profit CRP without creating an employment relationship if:</a:t>
            </a:r>
          </a:p>
          <a:p>
            <a:pPr marL="274320" indent="-274320" eaLnBrk="1" fontAlgn="auto" hangingPunct="1">
              <a:spcAft>
                <a:spcPts val="0"/>
              </a:spcAft>
              <a:buFont typeface="Wingdings 2"/>
              <a:buNone/>
              <a:defRPr/>
            </a:pPr>
            <a:endParaRPr lang="en-US" sz="900" dirty="0" smtClean="0"/>
          </a:p>
          <a:p>
            <a:pPr marL="548640" lvl="1" indent="-274320" eaLnBrk="1" fontAlgn="auto" hangingPunct="1">
              <a:spcAft>
                <a:spcPts val="0"/>
              </a:spcAft>
              <a:buFont typeface="Wingdings"/>
              <a:buChar char=""/>
              <a:defRPr/>
            </a:pPr>
            <a:r>
              <a:rPr lang="en-US" sz="2400" dirty="0" smtClean="0">
                <a:solidFill>
                  <a:schemeClr val="tx2">
                    <a:lumMod val="75000"/>
                  </a:schemeClr>
                </a:solidFill>
              </a:rPr>
              <a:t>The worker is legally competent to freely volunteer (or, when appropriate, his or her parent or guardian approves)</a:t>
            </a:r>
          </a:p>
          <a:p>
            <a:pPr marL="548640" lvl="1" indent="-274320" eaLnBrk="1" fontAlgn="auto" hangingPunct="1">
              <a:spcAft>
                <a:spcPts val="0"/>
              </a:spcAft>
              <a:buFont typeface="Wingdings"/>
              <a:buNone/>
              <a:defRPr/>
            </a:pPr>
            <a:endParaRPr lang="en-US" sz="1000" dirty="0" smtClean="0">
              <a:solidFill>
                <a:schemeClr val="tx2">
                  <a:lumMod val="75000"/>
                </a:schemeClr>
              </a:solidFill>
            </a:endParaRPr>
          </a:p>
          <a:p>
            <a:pPr marL="548640" lvl="1" indent="-274320" eaLnBrk="1" fontAlgn="auto" hangingPunct="1">
              <a:spcAft>
                <a:spcPts val="0"/>
              </a:spcAft>
              <a:buFont typeface="Wingdings"/>
              <a:buChar char=""/>
              <a:defRPr/>
            </a:pPr>
            <a:r>
              <a:rPr lang="en-US" sz="2400" dirty="0" smtClean="0">
                <a:solidFill>
                  <a:schemeClr val="tx2">
                    <a:lumMod val="75000"/>
                  </a:schemeClr>
                </a:solidFill>
              </a:rPr>
              <a:t>The task performed is substantially different from work that the individual performs during duty hours</a:t>
            </a:r>
          </a:p>
          <a:p>
            <a:pPr marL="548640" lvl="1" indent="-274320" eaLnBrk="1" fontAlgn="auto" hangingPunct="1">
              <a:spcAft>
                <a:spcPts val="0"/>
              </a:spcAft>
              <a:buFont typeface="Wingdings"/>
              <a:buChar char=""/>
              <a:defRPr/>
            </a:pPr>
            <a:endParaRPr lang="en-US" sz="1000" dirty="0" smtClean="0">
              <a:solidFill>
                <a:schemeClr val="tx2">
                  <a:lumMod val="75000"/>
                </a:schemeClr>
              </a:solidFill>
            </a:endParaRPr>
          </a:p>
          <a:p>
            <a:pPr marL="548640" lvl="1" indent="-274320" eaLnBrk="1" fontAlgn="auto" hangingPunct="1">
              <a:spcAft>
                <a:spcPts val="0"/>
              </a:spcAft>
              <a:buFont typeface="Wingdings"/>
              <a:buChar char=""/>
              <a:defRPr/>
            </a:pPr>
            <a:r>
              <a:rPr lang="en-US" sz="2400" dirty="0" smtClean="0">
                <a:solidFill>
                  <a:schemeClr val="tx2">
                    <a:lumMod val="75000"/>
                  </a:schemeClr>
                </a:solidFill>
              </a:rPr>
              <a:t>The task is performed outside normal duty hours</a:t>
            </a:r>
          </a:p>
          <a:p>
            <a:pPr marL="548640" lvl="1" indent="-274320" eaLnBrk="1" fontAlgn="auto" hangingPunct="1">
              <a:spcAft>
                <a:spcPts val="0"/>
              </a:spcAft>
              <a:buFont typeface="Wingdings"/>
              <a:buChar char=""/>
              <a:defRPr/>
            </a:pPr>
            <a:endParaRPr lang="en-US" sz="1000" dirty="0" smtClean="0">
              <a:solidFill>
                <a:schemeClr val="tx2">
                  <a:lumMod val="75000"/>
                </a:schemeClr>
              </a:solidFill>
            </a:endParaRPr>
          </a:p>
          <a:p>
            <a:pPr marL="548640" lvl="1" indent="-274320" eaLnBrk="1" fontAlgn="auto" hangingPunct="1">
              <a:spcAft>
                <a:spcPts val="0"/>
              </a:spcAft>
              <a:buFont typeface="Wingdings"/>
              <a:buChar char=""/>
              <a:defRPr/>
            </a:pPr>
            <a:r>
              <a:rPr lang="en-US" sz="2400" dirty="0" smtClean="0">
                <a:solidFill>
                  <a:schemeClr val="tx2">
                    <a:lumMod val="75000"/>
                  </a:schemeClr>
                </a:solidFill>
              </a:rPr>
              <a:t>The task is of the type that would normally be classified as “volunteer” work</a:t>
            </a:r>
          </a:p>
          <a:p>
            <a:pPr marL="548640" lvl="1" indent="-274320" eaLnBrk="1" fontAlgn="auto" hangingPunct="1">
              <a:spcAft>
                <a:spcPts val="0"/>
              </a:spcAft>
              <a:buNone/>
              <a:defRPr/>
            </a:pPr>
            <a:endParaRPr lang="en-US" sz="1000" dirty="0" smtClean="0">
              <a:solidFill>
                <a:schemeClr val="tx2">
                  <a:lumMod val="75000"/>
                </a:schemeClr>
              </a:solidFill>
            </a:endParaRPr>
          </a:p>
          <a:p>
            <a:pPr marL="548640" lvl="1" indent="-274320" eaLnBrk="1" fontAlgn="auto" hangingPunct="1">
              <a:spcAft>
                <a:spcPts val="0"/>
              </a:spcAft>
              <a:buFont typeface="Wingdings"/>
              <a:buChar char=""/>
              <a:defRPr/>
            </a:pPr>
            <a:r>
              <a:rPr lang="en-US" sz="2400" dirty="0" smtClean="0">
                <a:solidFill>
                  <a:schemeClr val="tx2">
                    <a:lumMod val="75000"/>
                  </a:schemeClr>
                </a:solidFill>
              </a:rPr>
              <a:t>The task is not part of the business or commercial activities of a non-profit organization</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20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2000"/>
                                        <p:tgtEl>
                                          <p:spTgt spid="3">
                                            <p:txEl>
                                              <p:pRg st="8" end="8"/>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pPr eaLnBrk="1" hangingPunct="1"/>
            <a:r>
              <a:rPr lang="en-US" sz="4000" dirty="0" smtClean="0">
                <a:solidFill>
                  <a:schemeClr val="tx1"/>
                </a:solidFill>
              </a:rPr>
              <a:t>Hours Worked</a:t>
            </a:r>
          </a:p>
        </p:txBody>
      </p:sp>
      <p:sp>
        <p:nvSpPr>
          <p:cNvPr id="38915" name="Content Placeholder 6"/>
          <p:cNvSpPr>
            <a:spLocks noGrp="1"/>
          </p:cNvSpPr>
          <p:nvPr>
            <p:ph sz="quarter" idx="1"/>
          </p:nvPr>
        </p:nvSpPr>
        <p:spPr>
          <a:xfrm>
            <a:off x="304800" y="2057400"/>
            <a:ext cx="8504238" cy="3886200"/>
          </a:xfrm>
        </p:spPr>
        <p:txBody>
          <a:bodyPr/>
          <a:lstStyle/>
          <a:p>
            <a:pPr eaLnBrk="1" hangingPunct="1"/>
            <a:r>
              <a:rPr lang="en-US" dirty="0" smtClean="0"/>
              <a:t>The FLSA concept of hours worked – determining when an employee is performing work for which he or she must be compensated – applies to workers with disabilities who receive subminimum wages</a:t>
            </a:r>
          </a:p>
          <a:p>
            <a:pPr eaLnBrk="1" hangingPunct="1">
              <a:buFont typeface="Wingdings 2" pitchFamily="18" charset="2"/>
              <a:buNone/>
            </a:pPr>
            <a:endParaRPr lang="en-US" dirty="0" smtClean="0"/>
          </a:p>
          <a:p>
            <a:pPr eaLnBrk="1" hangingPunct="1"/>
            <a:r>
              <a:rPr lang="en-US" dirty="0" smtClean="0"/>
              <a:t>All time spent at a CRP by an individual may not be compensable (such as the time he or she spends in counseling, personal care, recreation, etc.)</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animEffect transition="in" filter="fade">
                                      <p:cBhvr>
                                        <p:cTn id="11"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The Wage and Hour Division (WHD)</a:t>
            </a:r>
            <a:endParaRPr lang="en-US" strike="dblStrike" dirty="0">
              <a:solidFill>
                <a:schemeClr val="tx1"/>
              </a:solidFill>
            </a:endParaRPr>
          </a:p>
        </p:txBody>
      </p:sp>
      <p:sp>
        <p:nvSpPr>
          <p:cNvPr id="3" name="Content Placeholder 2"/>
          <p:cNvSpPr>
            <a:spLocks noGrp="1"/>
          </p:cNvSpPr>
          <p:nvPr>
            <p:ph sz="quarter" idx="1"/>
          </p:nvPr>
        </p:nvSpPr>
        <p:spPr>
          <a:xfrm>
            <a:off x="301752" y="2514600"/>
            <a:ext cx="8503920" cy="3584448"/>
          </a:xfrm>
        </p:spPr>
        <p:txBody>
          <a:bodyPr/>
          <a:lstStyle/>
          <a:p>
            <a:pPr marL="0" indent="0" algn="ctr">
              <a:buNone/>
            </a:pPr>
            <a:r>
              <a:rPr lang="en-US" sz="2800" dirty="0" smtClean="0"/>
              <a:t>It is the responsibility of WHD to carry out a vigorous, consistent, and effective compliance program with respect to employment of workers with disabilities under this provision</a:t>
            </a:r>
          </a:p>
          <a:p>
            <a:pPr marL="0" indent="0" algn="ctr">
              <a:buNone/>
            </a:pPr>
            <a:endParaRPr lang="en-US" sz="800" dirty="0" smtClean="0"/>
          </a:p>
          <a:p>
            <a:pPr marL="0" indent="0" algn="ctr">
              <a:buNone/>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4000" dirty="0" smtClean="0">
                <a:solidFill>
                  <a:schemeClr val="tx1"/>
                </a:solidFill>
              </a:rPr>
              <a:t>Down Time</a:t>
            </a:r>
          </a:p>
        </p:txBody>
      </p:sp>
      <p:sp>
        <p:nvSpPr>
          <p:cNvPr id="3" name="Content Placeholder 2"/>
          <p:cNvSpPr>
            <a:spLocks noGrp="1"/>
          </p:cNvSpPr>
          <p:nvPr>
            <p:ph sz="quarter" idx="1"/>
          </p:nvPr>
        </p:nvSpPr>
        <p:spPr>
          <a:xfrm>
            <a:off x="301625" y="2133600"/>
            <a:ext cx="8504238" cy="3962400"/>
          </a:xfrm>
        </p:spPr>
        <p:txBody>
          <a:bodyPr>
            <a:normAutofit/>
          </a:bodyPr>
          <a:lstStyle/>
          <a:p>
            <a:pPr marL="274320" indent="-274320" eaLnBrk="1" fontAlgn="auto" hangingPunct="1">
              <a:lnSpc>
                <a:spcPts val="3600"/>
              </a:lnSpc>
              <a:spcAft>
                <a:spcPts val="600"/>
              </a:spcAft>
              <a:buFont typeface="Wingdings 2"/>
              <a:buChar char=""/>
              <a:defRPr/>
            </a:pPr>
            <a:r>
              <a:rPr lang="en-US" dirty="0" smtClean="0"/>
              <a:t>Workers with disabilities are required to be paid for down time when the worker with a disability is on the job but is not producing because of factors not within his or her control, including: </a:t>
            </a:r>
          </a:p>
          <a:p>
            <a:pPr marL="823595" lvl="2" indent="-274320" eaLnBrk="1" fontAlgn="auto" hangingPunct="1">
              <a:spcAft>
                <a:spcPts val="600"/>
              </a:spcAft>
              <a:buFont typeface="Wingdings 2"/>
              <a:buChar char=""/>
              <a:defRPr/>
            </a:pPr>
            <a:r>
              <a:rPr lang="en-US" sz="2800" dirty="0" smtClean="0">
                <a:solidFill>
                  <a:schemeClr val="tx2"/>
                </a:solidFill>
              </a:rPr>
              <a:t>lack of work</a:t>
            </a:r>
          </a:p>
          <a:p>
            <a:pPr marL="823595" lvl="2" indent="-274320" eaLnBrk="1" fontAlgn="auto" hangingPunct="1">
              <a:spcAft>
                <a:spcPts val="600"/>
              </a:spcAft>
              <a:buFont typeface="Wingdings 2"/>
              <a:buChar char=""/>
              <a:defRPr/>
            </a:pPr>
            <a:r>
              <a:rPr lang="en-US" sz="2800" dirty="0" smtClean="0">
                <a:solidFill>
                  <a:schemeClr val="tx2"/>
                </a:solidFill>
              </a:rPr>
              <a:t>equipment breakdowns</a:t>
            </a:r>
            <a:endParaRPr lang="en-US" sz="2400" dirty="0" smtClean="0">
              <a:solidFill>
                <a:schemeClr val="tx2"/>
              </a:solidFill>
            </a:endParaRPr>
          </a:p>
          <a:p>
            <a:pPr marL="548640" lvl="1" indent="-274320" eaLnBrk="1" fontAlgn="auto" hangingPunct="1">
              <a:spcAft>
                <a:spcPts val="0"/>
              </a:spcAft>
              <a:buNone/>
              <a:defRPr/>
            </a:pPr>
            <a:endParaRPr lang="en-US" sz="1100" dirty="0" smtClean="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Extended Down Time</a:t>
            </a:r>
            <a:endParaRPr lang="en-US" dirty="0">
              <a:solidFill>
                <a:schemeClr val="tx1"/>
              </a:solidFill>
            </a:endParaRPr>
          </a:p>
        </p:txBody>
      </p:sp>
      <p:sp>
        <p:nvSpPr>
          <p:cNvPr id="3" name="Content Placeholder 2"/>
          <p:cNvSpPr>
            <a:spLocks noGrp="1"/>
          </p:cNvSpPr>
          <p:nvPr>
            <p:ph sz="quarter" idx="1"/>
          </p:nvPr>
        </p:nvSpPr>
        <p:spPr>
          <a:xfrm>
            <a:off x="301752" y="1752600"/>
            <a:ext cx="8503920" cy="4572000"/>
          </a:xfrm>
        </p:spPr>
        <p:txBody>
          <a:bodyPr/>
          <a:lstStyle/>
          <a:p>
            <a:pPr marL="274320" indent="-274320" eaLnBrk="1" fontAlgn="auto" hangingPunct="1">
              <a:spcAft>
                <a:spcPts val="0"/>
              </a:spcAft>
              <a:buFont typeface="Wingdings 2"/>
              <a:buChar char=""/>
              <a:defRPr/>
            </a:pPr>
            <a:r>
              <a:rPr lang="en-US" dirty="0" smtClean="0"/>
              <a:t>Rehabilitation services provided to individuals during periods of extended down time, need </a:t>
            </a:r>
            <a:r>
              <a:rPr lang="en-US" b="1" dirty="0" smtClean="0"/>
              <a:t>NOT </a:t>
            </a:r>
            <a:r>
              <a:rPr lang="en-US" dirty="0" smtClean="0"/>
              <a:t>be considered compensable when:</a:t>
            </a:r>
          </a:p>
          <a:p>
            <a:pPr marL="274320" indent="-274320" eaLnBrk="1" fontAlgn="auto" hangingPunct="1">
              <a:spcAft>
                <a:spcPts val="0"/>
              </a:spcAft>
              <a:buNone/>
              <a:defRPr/>
            </a:pPr>
            <a:endParaRPr lang="en-US" sz="1000" dirty="0" smtClean="0">
              <a:solidFill>
                <a:schemeClr val="tx2"/>
              </a:solidFill>
            </a:endParaRPr>
          </a:p>
          <a:p>
            <a:pPr marL="548640" lvl="1" indent="-274320" eaLnBrk="1" fontAlgn="auto" hangingPunct="1">
              <a:spcAft>
                <a:spcPts val="0"/>
              </a:spcAft>
              <a:buFont typeface="Wingdings"/>
              <a:buChar char=""/>
              <a:defRPr/>
            </a:pPr>
            <a:r>
              <a:rPr lang="en-US" sz="2400" dirty="0" smtClean="0"/>
              <a:t>The services provided are not primarily for the purpose of increasing job productivity</a:t>
            </a:r>
          </a:p>
          <a:p>
            <a:pPr marL="548640" lvl="1" indent="-274320" eaLnBrk="1" fontAlgn="auto" hangingPunct="1">
              <a:spcAft>
                <a:spcPts val="0"/>
              </a:spcAft>
              <a:buNone/>
              <a:defRPr/>
            </a:pPr>
            <a:endParaRPr lang="en-US" sz="1050" dirty="0" smtClean="0"/>
          </a:p>
          <a:p>
            <a:pPr marL="548640" lvl="1" indent="-274320" eaLnBrk="1" fontAlgn="auto" hangingPunct="1">
              <a:spcAft>
                <a:spcPts val="0"/>
              </a:spcAft>
              <a:buFont typeface="Wingdings"/>
              <a:buChar char=""/>
              <a:defRPr/>
            </a:pPr>
            <a:r>
              <a:rPr lang="en-US" sz="2400" dirty="0" smtClean="0"/>
              <a:t>The services are provided away from the production area</a:t>
            </a:r>
          </a:p>
          <a:p>
            <a:pPr marL="548640" lvl="1" indent="-274320" eaLnBrk="1" fontAlgn="auto" hangingPunct="1">
              <a:spcAft>
                <a:spcPts val="0"/>
              </a:spcAft>
              <a:buNone/>
              <a:defRPr/>
            </a:pPr>
            <a:endParaRPr lang="en-US" sz="1050" dirty="0" smtClean="0"/>
          </a:p>
          <a:p>
            <a:pPr marL="548640" lvl="1" indent="-274320" eaLnBrk="1" fontAlgn="auto" hangingPunct="1">
              <a:spcAft>
                <a:spcPts val="0"/>
              </a:spcAft>
              <a:buFont typeface="Wingdings"/>
              <a:buChar char=""/>
              <a:defRPr/>
            </a:pPr>
            <a:r>
              <a:rPr lang="en-US" sz="2400" dirty="0" smtClean="0"/>
              <a:t>Time is clearly identified, recorded, and segregated on time records</a:t>
            </a:r>
            <a:endParaRPr lang="en-US" sz="2400" b="1" u="sng" dirty="0" smtClean="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z="3600" dirty="0" smtClean="0">
                <a:solidFill>
                  <a:schemeClr val="tx1"/>
                </a:solidFill>
              </a:rPr>
              <a:t>Work Samples and Work Simulations</a:t>
            </a:r>
          </a:p>
        </p:txBody>
      </p:sp>
      <p:sp>
        <p:nvSpPr>
          <p:cNvPr id="3" name="Content Placeholder 2"/>
          <p:cNvSpPr>
            <a:spLocks noGrp="1"/>
          </p:cNvSpPr>
          <p:nvPr>
            <p:ph sz="quarter" idx="1"/>
          </p:nvPr>
        </p:nvSpPr>
        <p:spPr>
          <a:xfrm>
            <a:off x="304800" y="1600200"/>
            <a:ext cx="8534400" cy="4953000"/>
          </a:xfrm>
        </p:spPr>
        <p:txBody>
          <a:bodyPr>
            <a:normAutofit fontScale="85000" lnSpcReduction="20000"/>
          </a:bodyPr>
          <a:lstStyle/>
          <a:p>
            <a:pPr marL="0" indent="0" eaLnBrk="1" fontAlgn="auto" hangingPunct="1">
              <a:lnSpc>
                <a:spcPct val="120000"/>
              </a:lnSpc>
              <a:spcAft>
                <a:spcPts val="0"/>
              </a:spcAft>
              <a:buNone/>
              <a:defRPr/>
            </a:pPr>
            <a:r>
              <a:rPr lang="en-US" dirty="0" smtClean="0"/>
              <a:t>Work samples and work simulations are types of rehabilitation activities structured to resemble the work performed in the employer's facility and need </a:t>
            </a:r>
            <a:r>
              <a:rPr lang="en-US" b="1" dirty="0" smtClean="0"/>
              <a:t>not </a:t>
            </a:r>
            <a:r>
              <a:rPr lang="en-US" dirty="0" smtClean="0"/>
              <a:t>be considered compensable when:</a:t>
            </a:r>
          </a:p>
          <a:p>
            <a:pPr marL="0" indent="0" eaLnBrk="1" fontAlgn="auto" hangingPunct="1">
              <a:spcAft>
                <a:spcPts val="0"/>
              </a:spcAft>
              <a:buNone/>
              <a:defRPr/>
            </a:pPr>
            <a:endParaRPr lang="en-US" sz="1200" dirty="0" smtClean="0">
              <a:solidFill>
                <a:schemeClr val="tx2"/>
              </a:solidFill>
            </a:endParaRPr>
          </a:p>
          <a:p>
            <a:pPr marL="548958" lvl="1" indent="-274320" eaLnBrk="1" fontAlgn="auto" hangingPunct="1">
              <a:lnSpc>
                <a:spcPct val="110000"/>
              </a:lnSpc>
              <a:spcBef>
                <a:spcPts val="0"/>
              </a:spcBef>
              <a:spcAft>
                <a:spcPts val="0"/>
              </a:spcAft>
              <a:buFont typeface="Wingdings 2"/>
              <a:buChar char=""/>
              <a:defRPr/>
            </a:pPr>
            <a:r>
              <a:rPr lang="en-US" sz="2600" dirty="0" smtClean="0"/>
              <a:t>Performed away from the production area</a:t>
            </a:r>
          </a:p>
          <a:p>
            <a:pPr marL="548958" lvl="1" indent="-274320" eaLnBrk="1" fontAlgn="auto" hangingPunct="1">
              <a:lnSpc>
                <a:spcPct val="110000"/>
              </a:lnSpc>
              <a:spcBef>
                <a:spcPts val="0"/>
              </a:spcBef>
              <a:spcAft>
                <a:spcPts val="0"/>
              </a:spcAft>
              <a:buFont typeface="Wingdings 2"/>
              <a:buChar char=""/>
              <a:defRPr/>
            </a:pPr>
            <a:r>
              <a:rPr lang="en-US" sz="2600" dirty="0" smtClean="0"/>
              <a:t>Completed product is not used to fulfill any of the employer's contracts </a:t>
            </a:r>
          </a:p>
          <a:p>
            <a:pPr marL="548958" lvl="1" indent="-274320" eaLnBrk="1" fontAlgn="auto" hangingPunct="1">
              <a:lnSpc>
                <a:spcPct val="110000"/>
              </a:lnSpc>
              <a:spcBef>
                <a:spcPts val="0"/>
              </a:spcBef>
              <a:spcAft>
                <a:spcPts val="0"/>
              </a:spcAft>
              <a:buFont typeface="Wingdings 2"/>
              <a:buChar char=""/>
              <a:defRPr/>
            </a:pPr>
            <a:r>
              <a:rPr lang="en-US" sz="2600" dirty="0" smtClean="0"/>
              <a:t>The employer does not derive any economic benefit from the product</a:t>
            </a:r>
          </a:p>
          <a:p>
            <a:pPr marL="548958" lvl="1" indent="-274320" eaLnBrk="1" fontAlgn="auto" hangingPunct="1">
              <a:lnSpc>
                <a:spcPct val="110000"/>
              </a:lnSpc>
              <a:spcBef>
                <a:spcPts val="0"/>
              </a:spcBef>
              <a:spcAft>
                <a:spcPts val="0"/>
              </a:spcAft>
              <a:buFont typeface="Wingdings 2"/>
              <a:buChar char=""/>
              <a:defRPr/>
            </a:pPr>
            <a:r>
              <a:rPr lang="en-US" sz="2600" dirty="0" smtClean="0"/>
              <a:t>Supervised by non-production personnel</a:t>
            </a:r>
          </a:p>
          <a:p>
            <a:pPr marL="548958" lvl="1" indent="-274320" eaLnBrk="1" fontAlgn="auto" hangingPunct="1">
              <a:lnSpc>
                <a:spcPct val="110000"/>
              </a:lnSpc>
              <a:spcBef>
                <a:spcPts val="0"/>
              </a:spcBef>
              <a:spcAft>
                <a:spcPts val="0"/>
              </a:spcAft>
              <a:buFont typeface="Wingdings 2"/>
              <a:buChar char=""/>
              <a:defRPr/>
            </a:pPr>
            <a:r>
              <a:rPr lang="en-US" sz="2600" dirty="0" smtClean="0"/>
              <a:t>They are a specific part of a well-defined program of rehabilitation</a:t>
            </a:r>
          </a:p>
          <a:p>
            <a:pPr marL="548958" lvl="1" indent="-274320" eaLnBrk="1" fontAlgn="auto" hangingPunct="1">
              <a:lnSpc>
                <a:spcPct val="110000"/>
              </a:lnSpc>
              <a:spcBef>
                <a:spcPts val="0"/>
              </a:spcBef>
              <a:spcAft>
                <a:spcPts val="0"/>
              </a:spcAft>
              <a:buFont typeface="Wingdings 2"/>
              <a:buChar char=""/>
              <a:defRPr/>
            </a:pPr>
            <a:r>
              <a:rPr lang="en-US" sz="2600" dirty="0" smtClean="0"/>
              <a:t>None of the products enter into commerce by being intermingled with the normal production of the employer</a:t>
            </a:r>
            <a:endParaRPr lang="en-US" sz="2600"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4000" dirty="0" smtClean="0">
                <a:solidFill>
                  <a:schemeClr val="tx1"/>
                </a:solidFill>
              </a:rPr>
              <a:t>Travel Time</a:t>
            </a:r>
          </a:p>
        </p:txBody>
      </p:sp>
      <p:sp>
        <p:nvSpPr>
          <p:cNvPr id="41987" name="Content Placeholder 2"/>
          <p:cNvSpPr>
            <a:spLocks noGrp="1"/>
          </p:cNvSpPr>
          <p:nvPr>
            <p:ph sz="quarter" idx="1"/>
          </p:nvPr>
        </p:nvSpPr>
        <p:spPr>
          <a:xfrm>
            <a:off x="228600" y="1905000"/>
            <a:ext cx="8534400" cy="4422775"/>
          </a:xfrm>
        </p:spPr>
        <p:txBody>
          <a:bodyPr/>
          <a:lstStyle/>
          <a:p>
            <a:pPr eaLnBrk="1" hangingPunct="1"/>
            <a:r>
              <a:rPr lang="en-US" dirty="0" smtClean="0"/>
              <a:t>Time spent to and from the work site and </a:t>
            </a:r>
            <a:r>
              <a:rPr lang="en-US" dirty="0"/>
              <a:t>home at the beginning and end of the day is not considered hours </a:t>
            </a:r>
            <a:r>
              <a:rPr lang="en-US" dirty="0" smtClean="0"/>
              <a:t>worked</a:t>
            </a:r>
          </a:p>
          <a:p>
            <a:pPr lvl="1" eaLnBrk="1" hangingPunct="1"/>
            <a:r>
              <a:rPr lang="en-US" dirty="0" smtClean="0"/>
              <a:t>This principle applies even when the transportation is provided by the employer for the benefit of workers with disabilities</a:t>
            </a:r>
          </a:p>
          <a:p>
            <a:pPr eaLnBrk="1" hangingPunct="1"/>
            <a:endParaRPr lang="en-US" sz="1600" dirty="0" smtClean="0"/>
          </a:p>
          <a:p>
            <a:pPr eaLnBrk="1" hangingPunct="1"/>
            <a:r>
              <a:rPr lang="en-US" dirty="0" smtClean="0"/>
              <a:t>Time spent in transportation between job sites during the course of the workday is considered hours worked and the employee must be compensated for that time</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fade">
                                      <p:cBhvr>
                                        <p:cTn id="10" dur="1000"/>
                                        <p:tgtEl>
                                          <p:spTgt spid="41987">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1987">
                                            <p:txEl>
                                              <p:pRg st="3" end="3"/>
                                            </p:txEl>
                                          </p:spTgt>
                                        </p:tgtEl>
                                        <p:attrNameLst>
                                          <p:attrName>style.visibility</p:attrName>
                                        </p:attrNameLst>
                                      </p:cBhvr>
                                      <p:to>
                                        <p:strVal val="visible"/>
                                      </p:to>
                                    </p:set>
                                    <p:animEffect transition="in" filter="fade">
                                      <p:cBhvr>
                                        <p:cTn id="14" dur="10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4000" dirty="0" smtClean="0">
                <a:solidFill>
                  <a:schemeClr val="tx1"/>
                </a:solidFill>
              </a:rPr>
              <a:t>Rest Periods and Breaks</a:t>
            </a:r>
          </a:p>
        </p:txBody>
      </p:sp>
      <p:sp>
        <p:nvSpPr>
          <p:cNvPr id="43011" name="Content Placeholder 2"/>
          <p:cNvSpPr>
            <a:spLocks noGrp="1"/>
          </p:cNvSpPr>
          <p:nvPr>
            <p:ph sz="quarter" idx="1"/>
          </p:nvPr>
        </p:nvSpPr>
        <p:spPr>
          <a:xfrm>
            <a:off x="301625" y="1527175"/>
            <a:ext cx="8504238" cy="4797425"/>
          </a:xfrm>
        </p:spPr>
        <p:txBody>
          <a:bodyPr/>
          <a:lstStyle/>
          <a:p>
            <a:pPr eaLnBrk="1" hangingPunct="1"/>
            <a:r>
              <a:rPr lang="en-US" dirty="0" smtClean="0"/>
              <a:t>The FLSA does not require rest periods or breaks </a:t>
            </a:r>
          </a:p>
          <a:p>
            <a:pPr eaLnBrk="1" hangingPunct="1">
              <a:buFont typeface="Wingdings 2" pitchFamily="18" charset="2"/>
              <a:buNone/>
            </a:pPr>
            <a:endParaRPr lang="en-US" sz="1000" dirty="0" smtClean="0"/>
          </a:p>
          <a:p>
            <a:pPr eaLnBrk="1" hangingPunct="1"/>
            <a:r>
              <a:rPr lang="en-US" dirty="0" smtClean="0"/>
              <a:t>Breaks between 5 and 20 minutes are considered to be primarily for the benefit of the employer and are considered hours worked and are compensable</a:t>
            </a:r>
          </a:p>
          <a:p>
            <a:pPr eaLnBrk="1" hangingPunct="1">
              <a:buFont typeface="Wingdings 2" pitchFamily="18" charset="2"/>
              <a:buNone/>
            </a:pPr>
            <a:endParaRPr lang="en-US" sz="1000" dirty="0" smtClean="0"/>
          </a:p>
          <a:p>
            <a:pPr lvl="1" eaLnBrk="1" hangingPunct="1"/>
            <a:r>
              <a:rPr lang="en-US" sz="2400" dirty="0" smtClean="0">
                <a:solidFill>
                  <a:schemeClr val="tx1">
                    <a:lumMod val="85000"/>
                    <a:lumOff val="15000"/>
                  </a:schemeClr>
                </a:solidFill>
              </a:rPr>
              <a:t>Workers with disabilities who are paid on an hourly basis must be compensated for such breaks</a:t>
            </a:r>
          </a:p>
          <a:p>
            <a:pPr lvl="1" eaLnBrk="1" hangingPunct="1"/>
            <a:r>
              <a:rPr lang="en-US" sz="2400" dirty="0" smtClean="0">
                <a:solidFill>
                  <a:schemeClr val="tx1">
                    <a:lumMod val="85000"/>
                    <a:lumOff val="15000"/>
                  </a:schemeClr>
                </a:solidFill>
              </a:rPr>
              <a:t>Worker with disabilities who are paid piece rates are NOT required to be compensated for such breaks, when the piece rate calculation includes a sufficient allowance for personal time, fatigue, and unavoidable delays (PF&amp;D)</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animEffect transition="in" filter="fade">
                                      <p:cBhvr>
                                        <p:cTn id="11" dur="1000"/>
                                        <p:tgtEl>
                                          <p:spTgt spid="43011">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animEffect transition="in" filter="fade">
                                      <p:cBhvr>
                                        <p:cTn id="15" dur="1000"/>
                                        <p:tgtEl>
                                          <p:spTgt spid="43011">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animEffect transition="in" filter="fade">
                                      <p:cBhvr>
                                        <p:cTn id="19" dur="10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4000" dirty="0" smtClean="0">
                <a:solidFill>
                  <a:schemeClr val="tx1"/>
                </a:solidFill>
              </a:rPr>
              <a:t>Recording Hours Worked</a:t>
            </a:r>
          </a:p>
        </p:txBody>
      </p:sp>
      <p:sp>
        <p:nvSpPr>
          <p:cNvPr id="44035" name="Content Placeholder 2"/>
          <p:cNvSpPr>
            <a:spLocks noGrp="1"/>
          </p:cNvSpPr>
          <p:nvPr>
            <p:ph sz="quarter" idx="1"/>
          </p:nvPr>
        </p:nvSpPr>
        <p:spPr>
          <a:xfrm>
            <a:off x="304800" y="2286000"/>
            <a:ext cx="8504238" cy="3429000"/>
          </a:xfrm>
        </p:spPr>
        <p:txBody>
          <a:bodyPr/>
          <a:lstStyle/>
          <a:p>
            <a:pPr eaLnBrk="1" hangingPunct="1"/>
            <a:r>
              <a:rPr lang="en-US" dirty="0" smtClean="0"/>
              <a:t>The FLSA requires employers to keep records of both the daily and weekly hours worked</a:t>
            </a:r>
          </a:p>
          <a:p>
            <a:pPr lvl="1" eaLnBrk="1" hangingPunct="1"/>
            <a:r>
              <a:rPr lang="en-US" sz="2400" dirty="0" smtClean="0"/>
              <a:t>29 CFR Part 516</a:t>
            </a:r>
          </a:p>
          <a:p>
            <a:pPr lvl="1" eaLnBrk="1" hangingPunct="1">
              <a:buFont typeface="Wingdings" pitchFamily="2" charset="2"/>
              <a:buNone/>
            </a:pPr>
            <a:endParaRPr lang="en-US" dirty="0" smtClean="0"/>
          </a:p>
          <a:p>
            <a:pPr eaLnBrk="1" hangingPunct="1"/>
            <a:r>
              <a:rPr lang="en-US" dirty="0" smtClean="0"/>
              <a:t>The employer must clearly distinguish in its records non-compensable hours from hours that would be considered hours worked</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1000"/>
                                        <p:tgtEl>
                                          <p:spTgt spid="44035">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4035">
                                            <p:txEl>
                                              <p:pRg st="3" end="3"/>
                                            </p:txEl>
                                          </p:spTgt>
                                        </p:tgtEl>
                                        <p:attrNameLst>
                                          <p:attrName>style.visibility</p:attrName>
                                        </p:attrNameLst>
                                      </p:cBhvr>
                                      <p:to>
                                        <p:strVal val="visible"/>
                                      </p:to>
                                    </p:set>
                                    <p:animEffect transition="in" filter="fade">
                                      <p:cBhvr>
                                        <p:cTn id="14" dur="10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r>
              <a:rPr lang="en-US" dirty="0" smtClean="0"/>
              <a:t>The Certification Process</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pPr eaLnBrk="1" hangingPunct="1"/>
            <a:r>
              <a:rPr lang="en-US" sz="4000" dirty="0" smtClean="0">
                <a:solidFill>
                  <a:schemeClr val="tx1"/>
                </a:solidFill>
              </a:rPr>
              <a:t>14(c) Certification</a:t>
            </a:r>
          </a:p>
        </p:txBody>
      </p:sp>
      <p:sp>
        <p:nvSpPr>
          <p:cNvPr id="80899" name="Content Placeholder 4"/>
          <p:cNvSpPr>
            <a:spLocks noGrp="1"/>
          </p:cNvSpPr>
          <p:nvPr>
            <p:ph sz="quarter" idx="1"/>
          </p:nvPr>
        </p:nvSpPr>
        <p:spPr>
          <a:xfrm>
            <a:off x="304800" y="1905000"/>
            <a:ext cx="8504238" cy="4422775"/>
          </a:xfrm>
        </p:spPr>
        <p:txBody>
          <a:bodyPr/>
          <a:lstStyle/>
          <a:p>
            <a:pPr eaLnBrk="1" hangingPunct="1"/>
            <a:r>
              <a:rPr lang="en-US" dirty="0" smtClean="0"/>
              <a:t>Only employers who have applied for and received a certificate from the Wage and Hour Division may choose to pay SMWs to workers who are disabled for the work being performed</a:t>
            </a:r>
            <a:endParaRPr lang="en-US" strike="sngStrike" dirty="0" smtClean="0"/>
          </a:p>
          <a:p>
            <a:pPr eaLnBrk="1" hangingPunct="1">
              <a:buFont typeface="Wingdings 2" pitchFamily="18" charset="2"/>
              <a:buNone/>
            </a:pPr>
            <a:endParaRPr lang="en-US" dirty="0" smtClean="0"/>
          </a:p>
          <a:p>
            <a:pPr eaLnBrk="1" hangingPunct="1"/>
            <a:r>
              <a:rPr lang="en-US" dirty="0" smtClean="0"/>
              <a:t>The granting of a certificate is </a:t>
            </a:r>
            <a:r>
              <a:rPr lang="en-US" b="1" dirty="0" smtClean="0"/>
              <a:t>NOT </a:t>
            </a:r>
            <a:r>
              <a:rPr lang="en-US" dirty="0" smtClean="0"/>
              <a:t>a statement of compliance by the Wage and Hour Division</a:t>
            </a:r>
          </a:p>
          <a:p>
            <a:pPr eaLnBrk="1" hangingPunct="1"/>
            <a:endParaRPr lang="en-US" dirty="0" smtClean="0"/>
          </a:p>
          <a:p>
            <a:pPr eaLnBrk="1" hangingPunct="1"/>
            <a:r>
              <a:rPr lang="en-US" dirty="0" smtClean="0"/>
              <a:t>Certificates will </a:t>
            </a:r>
            <a:r>
              <a:rPr lang="en-US" b="1" dirty="0" smtClean="0"/>
              <a:t>NOT</a:t>
            </a:r>
            <a:r>
              <a:rPr lang="en-US" dirty="0" smtClean="0"/>
              <a:t> be issued retroactively </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1000"/>
                                        <p:tgtEl>
                                          <p:spTgt spid="8089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animEffect transition="in" filter="fade">
                                      <p:cBhvr>
                                        <p:cTn id="11" dur="1000"/>
                                        <p:tgtEl>
                                          <p:spTgt spid="80899">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animEffect transition="in" filter="fade">
                                      <p:cBhvr>
                                        <p:cTn id="15" dur="10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z="4000" dirty="0" smtClean="0">
                <a:solidFill>
                  <a:schemeClr val="tx1"/>
                </a:solidFill>
              </a:rPr>
              <a:t>Types of Establishments</a:t>
            </a:r>
          </a:p>
        </p:txBody>
      </p:sp>
      <p:sp>
        <p:nvSpPr>
          <p:cNvPr id="81923" name="Content Placeholder 2"/>
          <p:cNvSpPr>
            <a:spLocks noGrp="1"/>
          </p:cNvSpPr>
          <p:nvPr>
            <p:ph sz="quarter" idx="1"/>
          </p:nvPr>
        </p:nvSpPr>
        <p:spPr>
          <a:xfrm>
            <a:off x="304800" y="1676400"/>
            <a:ext cx="8504238" cy="4111625"/>
          </a:xfrm>
        </p:spPr>
        <p:txBody>
          <a:bodyPr/>
          <a:lstStyle/>
          <a:p>
            <a:pPr eaLnBrk="1" hangingPunct="1">
              <a:buFont typeface="Wingdings 2" pitchFamily="18" charset="2"/>
              <a:buNone/>
            </a:pPr>
            <a:r>
              <a:rPr lang="en-US" sz="2800" dirty="0" smtClean="0"/>
              <a:t>WHD issues 14(c) Certificates to:</a:t>
            </a:r>
          </a:p>
          <a:p>
            <a:pPr lvl="1" eaLnBrk="1" hangingPunct="1"/>
            <a:r>
              <a:rPr lang="en-US" sz="2400" dirty="0" smtClean="0"/>
              <a:t>Community Rehabilitation Programs (CRPs)</a:t>
            </a:r>
          </a:p>
          <a:p>
            <a:pPr lvl="2" eaLnBrk="1" hangingPunct="1"/>
            <a:r>
              <a:rPr lang="en-US" sz="2400" dirty="0" smtClean="0">
                <a:solidFill>
                  <a:schemeClr val="tx2"/>
                </a:solidFill>
              </a:rPr>
              <a:t>2 year certificates</a:t>
            </a:r>
          </a:p>
          <a:p>
            <a:pPr lvl="1" eaLnBrk="1" hangingPunct="1"/>
            <a:r>
              <a:rPr lang="en-US" sz="2400" dirty="0" smtClean="0"/>
              <a:t>Establishments that employ patient </a:t>
            </a:r>
            <a:r>
              <a:rPr lang="en-US" sz="2400" dirty="0"/>
              <a:t>w</a:t>
            </a:r>
            <a:r>
              <a:rPr lang="en-US" sz="2400" dirty="0" smtClean="0"/>
              <a:t>orkers</a:t>
            </a:r>
          </a:p>
          <a:p>
            <a:pPr lvl="2" eaLnBrk="1" hangingPunct="1"/>
            <a:r>
              <a:rPr lang="en-US" sz="2400" dirty="0" smtClean="0">
                <a:solidFill>
                  <a:schemeClr val="tx2"/>
                </a:solidFill>
              </a:rPr>
              <a:t>2 year certificates</a:t>
            </a:r>
          </a:p>
          <a:p>
            <a:pPr lvl="1" eaLnBrk="1" hangingPunct="1"/>
            <a:r>
              <a:rPr lang="en-US" sz="2400" dirty="0" smtClean="0"/>
              <a:t>Business establishments</a:t>
            </a:r>
          </a:p>
          <a:p>
            <a:pPr lvl="2" eaLnBrk="1" hangingPunct="1"/>
            <a:r>
              <a:rPr lang="en-US" sz="2400" dirty="0" smtClean="0">
                <a:solidFill>
                  <a:schemeClr val="tx2"/>
                </a:solidFill>
              </a:rPr>
              <a:t>1 year certificates</a:t>
            </a:r>
          </a:p>
          <a:p>
            <a:pPr lvl="1" eaLnBrk="1" hangingPunct="1"/>
            <a:r>
              <a:rPr lang="en-US" sz="2400" dirty="0" smtClean="0"/>
              <a:t>School Work Experience Programs (SWEPs)</a:t>
            </a:r>
          </a:p>
          <a:p>
            <a:pPr lvl="2" eaLnBrk="1" hangingPunct="1"/>
            <a:r>
              <a:rPr lang="en-US" sz="2400" dirty="0" smtClean="0">
                <a:solidFill>
                  <a:schemeClr val="tx2"/>
                </a:solidFill>
              </a:rPr>
              <a:t>1 year certificates</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1000"/>
                                        <p:tgtEl>
                                          <p:spTgt spid="8192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animEffect transition="in" filter="fade">
                                      <p:cBhvr>
                                        <p:cTn id="11" dur="1000"/>
                                        <p:tgtEl>
                                          <p:spTgt spid="8192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1923">
                                            <p:txEl>
                                              <p:pRg st="2" end="2"/>
                                            </p:txEl>
                                          </p:spTgt>
                                        </p:tgtEl>
                                        <p:attrNameLst>
                                          <p:attrName>style.visibility</p:attrName>
                                        </p:attrNameLst>
                                      </p:cBhvr>
                                      <p:to>
                                        <p:strVal val="visible"/>
                                      </p:to>
                                    </p:set>
                                    <p:animEffect transition="in" filter="fade">
                                      <p:cBhvr>
                                        <p:cTn id="14" dur="1000"/>
                                        <p:tgtEl>
                                          <p:spTgt spid="81923">
                                            <p:txEl>
                                              <p:pRg st="2" end="2"/>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1923">
                                            <p:txEl>
                                              <p:pRg st="3" end="3"/>
                                            </p:txEl>
                                          </p:spTgt>
                                        </p:tgtEl>
                                        <p:attrNameLst>
                                          <p:attrName>style.visibility</p:attrName>
                                        </p:attrNameLst>
                                      </p:cBhvr>
                                      <p:to>
                                        <p:strVal val="visible"/>
                                      </p:to>
                                    </p:set>
                                    <p:animEffect transition="in" filter="fade">
                                      <p:cBhvr>
                                        <p:cTn id="18" dur="1000"/>
                                        <p:tgtEl>
                                          <p:spTgt spid="8192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923">
                                            <p:txEl>
                                              <p:pRg st="4" end="4"/>
                                            </p:txEl>
                                          </p:spTgt>
                                        </p:tgtEl>
                                        <p:attrNameLst>
                                          <p:attrName>style.visibility</p:attrName>
                                        </p:attrNameLst>
                                      </p:cBhvr>
                                      <p:to>
                                        <p:strVal val="visible"/>
                                      </p:to>
                                    </p:set>
                                    <p:animEffect transition="in" filter="fade">
                                      <p:cBhvr>
                                        <p:cTn id="21" dur="1000"/>
                                        <p:tgtEl>
                                          <p:spTgt spid="81923">
                                            <p:txEl>
                                              <p:pRg st="4" end="4"/>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1923">
                                            <p:txEl>
                                              <p:pRg st="5" end="5"/>
                                            </p:txEl>
                                          </p:spTgt>
                                        </p:tgtEl>
                                        <p:attrNameLst>
                                          <p:attrName>style.visibility</p:attrName>
                                        </p:attrNameLst>
                                      </p:cBhvr>
                                      <p:to>
                                        <p:strVal val="visible"/>
                                      </p:to>
                                    </p:set>
                                    <p:animEffect transition="in" filter="fade">
                                      <p:cBhvr>
                                        <p:cTn id="25" dur="1000"/>
                                        <p:tgtEl>
                                          <p:spTgt spid="8192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923">
                                            <p:txEl>
                                              <p:pRg st="6" end="6"/>
                                            </p:txEl>
                                          </p:spTgt>
                                        </p:tgtEl>
                                        <p:attrNameLst>
                                          <p:attrName>style.visibility</p:attrName>
                                        </p:attrNameLst>
                                      </p:cBhvr>
                                      <p:to>
                                        <p:strVal val="visible"/>
                                      </p:to>
                                    </p:set>
                                    <p:animEffect transition="in" filter="fade">
                                      <p:cBhvr>
                                        <p:cTn id="28" dur="1000"/>
                                        <p:tgtEl>
                                          <p:spTgt spid="81923">
                                            <p:txEl>
                                              <p:pRg st="6" end="6"/>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81923">
                                            <p:txEl>
                                              <p:pRg st="7" end="7"/>
                                            </p:txEl>
                                          </p:spTgt>
                                        </p:tgtEl>
                                        <p:attrNameLst>
                                          <p:attrName>style.visibility</p:attrName>
                                        </p:attrNameLst>
                                      </p:cBhvr>
                                      <p:to>
                                        <p:strVal val="visible"/>
                                      </p:to>
                                    </p:set>
                                    <p:animEffect transition="in" filter="fade">
                                      <p:cBhvr>
                                        <p:cTn id="32" dur="1000"/>
                                        <p:tgtEl>
                                          <p:spTgt spid="8192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23">
                                            <p:txEl>
                                              <p:pRg st="8" end="8"/>
                                            </p:txEl>
                                          </p:spTgt>
                                        </p:tgtEl>
                                        <p:attrNameLst>
                                          <p:attrName>style.visibility</p:attrName>
                                        </p:attrNameLst>
                                      </p:cBhvr>
                                      <p:to>
                                        <p:strVal val="visible"/>
                                      </p:to>
                                    </p:set>
                                    <p:animEffect transition="in" filter="fade">
                                      <p:cBhvr>
                                        <p:cTn id="35" dur="1000"/>
                                        <p:tgtEl>
                                          <p:spTgt spid="819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8825"/>
          </a:xfrm>
        </p:spPr>
        <p:txBody>
          <a:bodyPr>
            <a:noAutofit/>
          </a:bodyPr>
          <a:lstStyle/>
          <a:p>
            <a:pPr lvl="1" eaLnBrk="1" fontAlgn="auto" hangingPunct="1">
              <a:spcAft>
                <a:spcPts val="0"/>
              </a:spcAft>
              <a:defRPr/>
            </a:pPr>
            <a:r>
              <a:rPr lang="en-US" sz="3500" dirty="0">
                <a:solidFill>
                  <a:schemeClr val="tx1"/>
                </a:solidFill>
                <a:latin typeface="+mj-lt"/>
              </a:rPr>
              <a:t>Establishments that </a:t>
            </a:r>
            <a:r>
              <a:rPr lang="en-US" sz="3500" dirty="0" smtClean="0">
                <a:solidFill>
                  <a:schemeClr val="tx1"/>
                </a:solidFill>
                <a:latin typeface="+mj-lt"/>
              </a:rPr>
              <a:t>Employ </a:t>
            </a:r>
            <a:r>
              <a:rPr lang="en-US" sz="3500" dirty="0">
                <a:solidFill>
                  <a:schemeClr val="tx1"/>
                </a:solidFill>
                <a:latin typeface="+mj-lt"/>
              </a:rPr>
              <a:t>P</a:t>
            </a:r>
            <a:r>
              <a:rPr lang="en-US" sz="3500" dirty="0" smtClean="0">
                <a:solidFill>
                  <a:schemeClr val="tx1"/>
                </a:solidFill>
                <a:latin typeface="+mj-lt"/>
              </a:rPr>
              <a:t>atient </a:t>
            </a:r>
            <a:r>
              <a:rPr lang="en-US" sz="3500" dirty="0">
                <a:solidFill>
                  <a:schemeClr val="tx1"/>
                </a:solidFill>
                <a:latin typeface="+mj-lt"/>
              </a:rPr>
              <a:t>Workers</a:t>
            </a:r>
          </a:p>
        </p:txBody>
      </p:sp>
      <p:sp>
        <p:nvSpPr>
          <p:cNvPr id="83971" name="Content Placeholder 2"/>
          <p:cNvSpPr>
            <a:spLocks noGrp="1"/>
          </p:cNvSpPr>
          <p:nvPr>
            <p:ph sz="quarter" idx="1"/>
          </p:nvPr>
        </p:nvSpPr>
        <p:spPr>
          <a:xfrm>
            <a:off x="301625" y="1676400"/>
            <a:ext cx="8504238" cy="4876800"/>
          </a:xfrm>
        </p:spPr>
        <p:txBody>
          <a:bodyPr/>
          <a:lstStyle/>
          <a:p>
            <a:pPr eaLnBrk="1" hangingPunct="1"/>
            <a:r>
              <a:rPr lang="en-US" dirty="0" smtClean="0"/>
              <a:t>If the facility operates a work center, it must apply for a separate certificate for the work center</a:t>
            </a:r>
          </a:p>
          <a:p>
            <a:pPr eaLnBrk="1" hangingPunct="1">
              <a:buFont typeface="Wingdings 2" pitchFamily="18" charset="2"/>
              <a:buNone/>
            </a:pPr>
            <a:endParaRPr lang="en-US" sz="1000" dirty="0" smtClean="0"/>
          </a:p>
          <a:p>
            <a:pPr eaLnBrk="1" hangingPunct="1"/>
            <a:r>
              <a:rPr lang="en-US" dirty="0" smtClean="0"/>
              <a:t>If the facility places patients in jobs at business establishments in the community, it must either obtain a work center certificate or ensure that the business establishments have their own certificate</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1000"/>
                                        <p:tgtEl>
                                          <p:spTgt spid="8397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animEffect transition="in" filter="fade">
                                      <p:cBhvr>
                                        <p:cTn id="11" dur="10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82562"/>
            <a:ext cx="9144000" cy="808038"/>
          </a:xfrm>
        </p:spPr>
        <p:txBody>
          <a:bodyPr/>
          <a:lstStyle/>
          <a:p>
            <a:pPr eaLnBrk="1" hangingPunct="1"/>
            <a:r>
              <a:rPr lang="en-US" sz="4000" dirty="0" smtClean="0">
                <a:solidFill>
                  <a:schemeClr val="tx1"/>
                </a:solidFill>
              </a:rPr>
              <a:t>Disclaimer</a:t>
            </a:r>
          </a:p>
        </p:txBody>
      </p:sp>
      <p:sp>
        <p:nvSpPr>
          <p:cNvPr id="5123" name="Rectangle 3"/>
          <p:cNvSpPr>
            <a:spLocks noGrp="1" noChangeArrowheads="1"/>
          </p:cNvSpPr>
          <p:nvPr>
            <p:ph type="body" idx="1"/>
          </p:nvPr>
        </p:nvSpPr>
        <p:spPr>
          <a:xfrm>
            <a:off x="304800" y="1447800"/>
            <a:ext cx="8534400" cy="4876800"/>
          </a:xfrm>
        </p:spPr>
        <p:txBody>
          <a:bodyPr>
            <a:noAutofit/>
          </a:bodyPr>
          <a:lstStyle/>
          <a:p>
            <a:pPr eaLnBrk="1" hangingPunct="1"/>
            <a:r>
              <a:rPr lang="en-US" sz="2200" dirty="0" smtClean="0"/>
              <a:t>The presentation is intended as general information only and does not carry the force of legal opinion.</a:t>
            </a:r>
          </a:p>
          <a:p>
            <a:pPr eaLnBrk="1" hangingPunct="1">
              <a:spcBef>
                <a:spcPts val="1800"/>
              </a:spcBef>
            </a:pPr>
            <a:r>
              <a:rPr lang="en-US" sz="2200" dirty="0" smtClean="0"/>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sz="2200" b="1" i="1" dirty="0" smtClean="0"/>
              <a:t>Federal Register</a:t>
            </a:r>
            <a:r>
              <a:rPr lang="en-US" sz="2200" dirty="0" smtClean="0"/>
              <a:t> and the </a:t>
            </a:r>
            <a:r>
              <a:rPr lang="en-US" sz="2200" b="1" i="1" dirty="0" smtClean="0"/>
              <a:t>Code of Federal Regulations</a:t>
            </a:r>
            <a:r>
              <a:rPr lang="en-US" sz="2200" dirty="0" smtClean="0"/>
              <a:t> remain the official sources for regulatory information published by the Department of Labor.  We will make every effort to keep this information current and to correct errors brought to our attention.</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eaLnBrk="1" fontAlgn="auto" hangingPunct="1">
              <a:spcAft>
                <a:spcPts val="0"/>
              </a:spcAft>
              <a:defRPr/>
            </a:pPr>
            <a:r>
              <a:rPr lang="en-US" sz="4000" dirty="0">
                <a:solidFill>
                  <a:schemeClr val="tx1"/>
                </a:solidFill>
                <a:latin typeface="+mj-lt"/>
              </a:rPr>
              <a:t>Business Establishments</a:t>
            </a:r>
          </a:p>
        </p:txBody>
      </p:sp>
      <p:sp>
        <p:nvSpPr>
          <p:cNvPr id="84995" name="Content Placeholder 2"/>
          <p:cNvSpPr>
            <a:spLocks noGrp="1"/>
          </p:cNvSpPr>
          <p:nvPr>
            <p:ph sz="quarter" idx="1"/>
          </p:nvPr>
        </p:nvSpPr>
        <p:spPr>
          <a:xfrm>
            <a:off x="304800" y="1981200"/>
            <a:ext cx="8504238" cy="4648200"/>
          </a:xfrm>
        </p:spPr>
        <p:txBody>
          <a:bodyPr/>
          <a:lstStyle/>
          <a:p>
            <a:pPr eaLnBrk="1" hangingPunct="1"/>
            <a:r>
              <a:rPr lang="en-US" dirty="0" smtClean="0"/>
              <a:t>If an individual with a disability is placed at a business by a CRP, is supervised by CRP staff, and is carried on the CRP’s payroll (</a:t>
            </a:r>
            <a:r>
              <a:rPr lang="en-US" i="1" dirty="0" smtClean="0"/>
              <a:t>e.g.</a:t>
            </a:r>
            <a:r>
              <a:rPr lang="en-US" dirty="0" smtClean="0"/>
              <a:t>, supported employment worksites, enclaves) the business establishment need not obtain a certificate</a:t>
            </a:r>
          </a:p>
          <a:p>
            <a:pPr lvl="1" eaLnBrk="1" hangingPunct="1">
              <a:spcBef>
                <a:spcPts val="1200"/>
              </a:spcBef>
            </a:pPr>
            <a:r>
              <a:rPr lang="en-US" dirty="0" smtClean="0"/>
              <a:t>The authorization to pay SMWs will stem from the certificate held by the CRP</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1000"/>
                                        <p:tgtEl>
                                          <p:spTgt spid="8499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Effect transition="in" filter="fade">
                                      <p:cBhvr>
                                        <p:cTn id="11" dur="10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28600" y="304800"/>
            <a:ext cx="8534400" cy="762000"/>
          </a:xfrm>
        </p:spPr>
        <p:txBody>
          <a:bodyPr/>
          <a:lstStyle/>
          <a:p>
            <a:pPr eaLnBrk="1" hangingPunct="1"/>
            <a:r>
              <a:rPr lang="en-US" sz="3400" dirty="0" smtClean="0">
                <a:solidFill>
                  <a:schemeClr val="tx1"/>
                </a:solidFill>
              </a:rPr>
              <a:t>School Work Experience Programs (SWEP)</a:t>
            </a:r>
          </a:p>
        </p:txBody>
      </p:sp>
      <p:sp>
        <p:nvSpPr>
          <p:cNvPr id="86019" name="Content Placeholder 2"/>
          <p:cNvSpPr>
            <a:spLocks noGrp="1"/>
          </p:cNvSpPr>
          <p:nvPr>
            <p:ph sz="quarter" idx="1"/>
          </p:nvPr>
        </p:nvSpPr>
        <p:spPr>
          <a:xfrm>
            <a:off x="228600" y="1905000"/>
            <a:ext cx="8504238" cy="4343400"/>
          </a:xfrm>
        </p:spPr>
        <p:txBody>
          <a:bodyPr/>
          <a:lstStyle/>
          <a:p>
            <a:pPr eaLnBrk="1" hangingPunct="1">
              <a:spcBef>
                <a:spcPts val="1800"/>
              </a:spcBef>
            </a:pPr>
            <a:r>
              <a:rPr lang="en-US" dirty="0"/>
              <a:t>Schools with SWEP programs place students with disabilities at work sites in the </a:t>
            </a:r>
            <a:r>
              <a:rPr lang="en-US" dirty="0" smtClean="0"/>
              <a:t>community</a:t>
            </a:r>
          </a:p>
          <a:p>
            <a:pPr eaLnBrk="1" hangingPunct="1">
              <a:spcBef>
                <a:spcPts val="1800"/>
              </a:spcBef>
            </a:pPr>
            <a:r>
              <a:rPr lang="en-US" dirty="0" smtClean="0"/>
              <a:t>The </a:t>
            </a:r>
            <a:r>
              <a:rPr lang="en-US" dirty="0"/>
              <a:t>community-based employer may pay students with disabilities </a:t>
            </a:r>
            <a:r>
              <a:rPr lang="en-US" dirty="0" smtClean="0"/>
              <a:t>SMWs </a:t>
            </a:r>
            <a:r>
              <a:rPr lang="en-US" dirty="0"/>
              <a:t>if the school has </a:t>
            </a:r>
            <a:r>
              <a:rPr lang="en-US" dirty="0" smtClean="0"/>
              <a:t>a current section 14(c) certificate</a:t>
            </a:r>
          </a:p>
          <a:p>
            <a:pPr eaLnBrk="1" hangingPunct="1">
              <a:spcBef>
                <a:spcPts val="1800"/>
              </a:spcBef>
            </a:pPr>
            <a:r>
              <a:rPr lang="en-US" dirty="0" smtClean="0"/>
              <a:t>Certificates are issued to the schools administering the SWEP, not the businesses at which the students are placed</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tgtEl>
                                          <p:spTgt spid="860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animEffect transition="in" filter="fade">
                                      <p:cBhvr>
                                        <p:cTn id="11" dur="1000"/>
                                        <p:tgtEl>
                                          <p:spTgt spid="860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6019">
                                            <p:txEl>
                                              <p:pRg st="2" end="2"/>
                                            </p:txEl>
                                          </p:spTgt>
                                        </p:tgtEl>
                                        <p:attrNameLst>
                                          <p:attrName>style.visibility</p:attrName>
                                        </p:attrNameLst>
                                      </p:cBhvr>
                                      <p:to>
                                        <p:strVal val="visible"/>
                                      </p:to>
                                    </p:set>
                                    <p:animEffect transition="in" filter="fade">
                                      <p:cBhvr>
                                        <p:cTn id="16" dur="1000"/>
                                        <p:tgtEl>
                                          <p:spTgt spid="8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z="4000" dirty="0" smtClean="0">
                <a:solidFill>
                  <a:schemeClr val="tx1"/>
                </a:solidFill>
              </a:rPr>
              <a:t>How to Apply for a Certificate</a:t>
            </a:r>
          </a:p>
        </p:txBody>
      </p:sp>
      <p:sp>
        <p:nvSpPr>
          <p:cNvPr id="87043" name="Content Placeholder 2"/>
          <p:cNvSpPr>
            <a:spLocks noGrp="1"/>
          </p:cNvSpPr>
          <p:nvPr>
            <p:ph sz="quarter" idx="1"/>
          </p:nvPr>
        </p:nvSpPr>
        <p:spPr>
          <a:xfrm>
            <a:off x="457200" y="1828800"/>
            <a:ext cx="8229600" cy="4270375"/>
          </a:xfrm>
        </p:spPr>
        <p:txBody>
          <a:bodyPr/>
          <a:lstStyle/>
          <a:p>
            <a:pPr eaLnBrk="1" hangingPunct="1">
              <a:lnSpc>
                <a:spcPct val="120000"/>
              </a:lnSpc>
              <a:spcBef>
                <a:spcPts val="1200"/>
              </a:spcBef>
            </a:pPr>
            <a:r>
              <a:rPr lang="en-US" dirty="0"/>
              <a:t>Employers wishing to obtain a section 14(c) certificate must either:</a:t>
            </a:r>
          </a:p>
          <a:p>
            <a:pPr lvl="1">
              <a:lnSpc>
                <a:spcPct val="120000"/>
              </a:lnSpc>
              <a:spcBef>
                <a:spcPts val="1200"/>
              </a:spcBef>
              <a:buFont typeface="Calibri" panose="020F0502020204030204" pitchFamily="34" charset="0"/>
              <a:buChar char="‒"/>
            </a:pPr>
            <a:r>
              <a:rPr lang="en-US" dirty="0"/>
              <a:t>Complete WHD forms WH-226 &amp; WH-226A and mail to the Certification Team in Chicago, or</a:t>
            </a:r>
          </a:p>
          <a:p>
            <a:pPr lvl="1">
              <a:lnSpc>
                <a:spcPct val="120000"/>
              </a:lnSpc>
              <a:spcBef>
                <a:spcPts val="1200"/>
              </a:spcBef>
              <a:buFont typeface="Calibri" panose="020F0502020204030204" pitchFamily="34" charset="0"/>
              <a:buChar char="‒"/>
            </a:pPr>
            <a:r>
              <a:rPr lang="en-US" dirty="0"/>
              <a:t>Complete the online application.</a:t>
            </a:r>
          </a:p>
          <a:p>
            <a:pPr>
              <a:lnSpc>
                <a:spcPct val="120000"/>
              </a:lnSpc>
              <a:spcBef>
                <a:spcPts val="1200"/>
              </a:spcBef>
            </a:pPr>
            <a:r>
              <a:rPr lang="en-US" dirty="0"/>
              <a:t>Instructions are included with the forms and in the online application system for help in understanding the data collection required.</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043">
                                            <p:txEl>
                                              <p:pRg st="1" end="1"/>
                                            </p:txEl>
                                          </p:spTgt>
                                        </p:tgtEl>
                                        <p:attrNameLst>
                                          <p:attrName>style.visibility</p:attrName>
                                        </p:attrNameLst>
                                      </p:cBhvr>
                                      <p:to>
                                        <p:strVal val="visible"/>
                                      </p:to>
                                    </p:set>
                                    <p:animEffect transition="in" filter="fade">
                                      <p:cBhvr>
                                        <p:cTn id="10" dur="1000"/>
                                        <p:tgtEl>
                                          <p:spTgt spid="870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Effect transition="in" filter="fade">
                                      <p:cBhvr>
                                        <p:cTn id="13" dur="1000"/>
                                        <p:tgtEl>
                                          <p:spTgt spid="870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7043">
                                            <p:txEl>
                                              <p:pRg st="3" end="3"/>
                                            </p:txEl>
                                          </p:spTgt>
                                        </p:tgtEl>
                                        <p:attrNameLst>
                                          <p:attrName>style.visibility</p:attrName>
                                        </p:attrNameLst>
                                      </p:cBhvr>
                                      <p:to>
                                        <p:strVal val="visible"/>
                                      </p:to>
                                    </p:set>
                                    <p:animEffect transition="in" filter="fade">
                                      <p:cBhvr>
                                        <p:cTn id="18" dur="1000"/>
                                        <p:tgtEl>
                                          <p:spTgt spid="87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625" y="228600"/>
            <a:ext cx="8534400" cy="614363"/>
          </a:xfrm>
        </p:spPr>
        <p:txBody>
          <a:bodyPr/>
          <a:lstStyle/>
          <a:p>
            <a:r>
              <a:rPr lang="en-US" sz="3600" dirty="0">
                <a:solidFill>
                  <a:schemeClr val="tx1"/>
                </a:solidFill>
              </a:rPr>
              <a:t>https://section14c.dol.gov/</a:t>
            </a:r>
            <a:endParaRPr lang="en-US" dirty="0">
              <a:solidFill>
                <a:schemeClr val="tx1"/>
              </a:solidFill>
            </a:endParaRPr>
          </a:p>
        </p:txBody>
      </p:sp>
      <p:pic>
        <p:nvPicPr>
          <p:cNvPr id="11" name="Picture 2" descr="Screenshot of section 14(c) certificate application webpage." title="Webpage image"/>
          <p:cNvPicPr>
            <a:picLocks noGrp="1" noChangeAspect="1" noChangeArrowheads="1"/>
          </p:cNvPicPr>
          <p:nvPr>
            <p:ph idx="4294967295"/>
          </p:nvPr>
        </p:nvPicPr>
        <p:blipFill rotWithShape="1">
          <a:blip r:embed="rId3" cstate="screen">
            <a:extLst>
              <a:ext uri="{28A0092B-C50C-407E-A947-70E740481C1C}">
                <a14:useLocalDpi xmlns:a14="http://schemas.microsoft.com/office/drawing/2010/main"/>
              </a:ext>
            </a:extLst>
          </a:blip>
          <a:srcRect/>
          <a:stretch/>
        </p:blipFill>
        <p:spPr bwMode="auto">
          <a:xfrm>
            <a:off x="228600" y="891397"/>
            <a:ext cx="8686800" cy="123674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6091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Online Certificate Applications</a:t>
            </a:r>
            <a:endParaRPr lang="en-US" dirty="0"/>
          </a:p>
        </p:txBody>
      </p:sp>
      <p:sp>
        <p:nvSpPr>
          <p:cNvPr id="5" name="Content Placeholder 4"/>
          <p:cNvSpPr>
            <a:spLocks noGrp="1"/>
          </p:cNvSpPr>
          <p:nvPr>
            <p:ph sz="quarter" idx="1"/>
          </p:nvPr>
        </p:nvSpPr>
        <p:spPr/>
        <p:txBody>
          <a:bodyPr/>
          <a:lstStyle/>
          <a:p>
            <a:r>
              <a:rPr lang="en-US" dirty="0" smtClean="0"/>
              <a:t>Users </a:t>
            </a:r>
            <a:r>
              <a:rPr lang="en-US" dirty="0"/>
              <a:t>can </a:t>
            </a:r>
            <a:r>
              <a:rPr lang="en-US" dirty="0" smtClean="0"/>
              <a:t>submit </a:t>
            </a:r>
            <a:r>
              <a:rPr lang="en-US" dirty="0"/>
              <a:t>a new application and see the account’s </a:t>
            </a:r>
            <a:r>
              <a:rPr lang="en-US" dirty="0" smtClean="0"/>
              <a:t>online application history</a:t>
            </a:r>
          </a:p>
          <a:p>
            <a:r>
              <a:rPr lang="en-US" dirty="0" smtClean="0"/>
              <a:t> Applications can be started and progress saved to continue at another time</a:t>
            </a:r>
          </a:p>
          <a:p>
            <a:r>
              <a:rPr lang="en-US" dirty="0" smtClean="0"/>
              <a:t>Based </a:t>
            </a:r>
            <a:r>
              <a:rPr lang="en-US" dirty="0"/>
              <a:t>on </a:t>
            </a:r>
            <a:r>
              <a:rPr lang="en-US" dirty="0" smtClean="0"/>
              <a:t>answers provided, the system will determine </a:t>
            </a:r>
            <a:r>
              <a:rPr lang="en-US" dirty="0"/>
              <a:t>what information is required </a:t>
            </a:r>
            <a:r>
              <a:rPr lang="en-US" dirty="0" smtClean="0"/>
              <a:t>for a </a:t>
            </a:r>
            <a:r>
              <a:rPr lang="en-US" dirty="0"/>
              <a:t>complete </a:t>
            </a:r>
            <a:r>
              <a:rPr lang="en-US" dirty="0" smtClean="0"/>
              <a:t>application</a:t>
            </a:r>
          </a:p>
          <a:p>
            <a:r>
              <a:rPr lang="en-US" dirty="0" smtClean="0"/>
              <a:t>A “review and submit</a:t>
            </a:r>
            <a:r>
              <a:rPr lang="en-US" dirty="0"/>
              <a:t>” </a:t>
            </a:r>
            <a:r>
              <a:rPr lang="en-US" dirty="0" smtClean="0"/>
              <a:t>screen</a:t>
            </a:r>
            <a:r>
              <a:rPr lang="en-US" dirty="0"/>
              <a:t> </a:t>
            </a:r>
            <a:r>
              <a:rPr lang="en-US" dirty="0" smtClean="0"/>
              <a:t>will identify any required </a:t>
            </a:r>
            <a:r>
              <a:rPr lang="en-US" dirty="0"/>
              <a:t>fields </a:t>
            </a:r>
            <a:r>
              <a:rPr lang="en-US" dirty="0" smtClean="0"/>
              <a:t>left blank</a:t>
            </a:r>
          </a:p>
          <a:p>
            <a:r>
              <a:rPr lang="en-US" dirty="0" smtClean="0"/>
              <a:t>Upon submission, the user will receive an on-screen and email confirmation of the submission</a:t>
            </a:r>
            <a:endParaRPr lang="en-US" dirty="0"/>
          </a:p>
        </p:txBody>
      </p:sp>
    </p:spTree>
    <p:extLst>
      <p:ext uri="{BB962C8B-B14F-4D97-AF65-F5344CB8AC3E}">
        <p14:creationId xmlns:p14="http://schemas.microsoft.com/office/powerpoint/2010/main" val="1624939228"/>
      </p:ext>
    </p:extLst>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WH-226</a:t>
            </a:r>
            <a:endParaRPr lang="en-US" dirty="0"/>
          </a:p>
        </p:txBody>
      </p:sp>
      <p:pic>
        <p:nvPicPr>
          <p:cNvPr id="3" name="Picture 2" descr="Image of WH-226 page 5." title="WH-226 p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776288"/>
            <a:ext cx="3543482" cy="4565885"/>
          </a:xfrm>
          <a:prstGeom prst="rect">
            <a:avLst/>
          </a:prstGeom>
          <a:ln>
            <a:solidFill>
              <a:schemeClr val="tx1"/>
            </a:solidFill>
          </a:ln>
        </p:spPr>
      </p:pic>
      <p:pic>
        <p:nvPicPr>
          <p:cNvPr id="1026" name="Picture 2" descr="Image of WH-226 page 4." title="WH-226 pag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23204" y="1689906"/>
            <a:ext cx="3510418" cy="4558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Image of WH-226 page 3." title="WH-226 pag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807291" y="1613353"/>
            <a:ext cx="3464108" cy="4500220"/>
          </a:xfrm>
          <a:prstGeom prst="rect">
            <a:avLst/>
          </a:prstGeom>
          <a:ln>
            <a:solidFill>
              <a:schemeClr val="tx1"/>
            </a:solidFill>
          </a:ln>
          <a:extLst>
            <a:ext uri="{53640926-AAD7-44D8-BBD7-CCE9431645EC}">
              <a14:shadowObscured xmlns:a14="http://schemas.microsoft.com/office/drawing/2010/main"/>
            </a:ext>
          </a:extLst>
        </p:spPr>
      </p:pic>
      <p:pic>
        <p:nvPicPr>
          <p:cNvPr id="5" name="Picture 4" descr="Image of WH-226 page 2." title="WH-226 page 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550286" y="1541573"/>
            <a:ext cx="3402714" cy="4383675"/>
          </a:xfrm>
          <a:prstGeom prst="rect">
            <a:avLst/>
          </a:prstGeom>
          <a:ln>
            <a:solidFill>
              <a:schemeClr val="tx1"/>
            </a:solidFill>
          </a:ln>
          <a:extLst>
            <a:ext uri="{53640926-AAD7-44D8-BBD7-CCE9431645EC}">
              <a14:shadowObscured xmlns:a14="http://schemas.microsoft.com/office/drawing/2010/main"/>
            </a:ext>
          </a:extLst>
        </p:spPr>
      </p:pic>
      <p:pic>
        <p:nvPicPr>
          <p:cNvPr id="4" name="Content Placeholder 3" descr="Image of WH-226 page 1." title="WH-226 page 1"/>
          <p:cNvPicPr>
            <a:picLocks noGrp="1"/>
          </p:cNvPicPr>
          <p:nvPr>
            <p:ph sz="quarter" idx="1"/>
          </p:nvPr>
        </p:nvPicPr>
        <p:blipFill>
          <a:blip r:embed="rId7">
            <a:extLst>
              <a:ext uri="{28A0092B-C50C-407E-A947-70E740481C1C}">
                <a14:useLocalDpi xmlns:a14="http://schemas.microsoft.com/office/drawing/2010/main" val="0"/>
              </a:ext>
            </a:extLst>
          </a:blip>
          <a:stretch>
            <a:fillRect/>
          </a:stretch>
        </p:blipFill>
        <p:spPr bwMode="auto">
          <a:xfrm>
            <a:off x="457200" y="1447800"/>
            <a:ext cx="3341281" cy="4284774"/>
          </a:xfrm>
          <a:prstGeom prst="rect">
            <a:avLst/>
          </a:prstGeom>
          <a:ln>
            <a:solidFill>
              <a:schemeClr val="tx1"/>
            </a:solidFill>
          </a:ln>
          <a:extLst>
            <a:ext uri="{53640926-AAD7-44D8-BBD7-CCE9431645EC}">
              <a14:shadowObscured xmlns:a14="http://schemas.microsoft.com/office/drawing/2010/main"/>
            </a:ext>
          </a:extLst>
        </p:spPr>
      </p:pic>
      <p:sp>
        <p:nvSpPr>
          <p:cNvPr id="7" name="Footer Placeholder 6"/>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316776906"/>
      </p:ext>
    </p:extLst>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WH-226A</a:t>
            </a:r>
            <a:endParaRPr lang="en-US" dirty="0"/>
          </a:p>
        </p:txBody>
      </p:sp>
      <p:pic>
        <p:nvPicPr>
          <p:cNvPr id="5" name="Picture 4" descr="Image of WH-226A page 2." title="WH-226A pag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24400" y="1524000"/>
            <a:ext cx="3491978" cy="4515707"/>
          </a:xfrm>
          <a:prstGeom prst="rect">
            <a:avLst/>
          </a:prstGeom>
          <a:ln>
            <a:solidFill>
              <a:schemeClr val="tx1"/>
            </a:solidFill>
          </a:ln>
          <a:extLst>
            <a:ext uri="{53640926-AAD7-44D8-BBD7-CCE9431645EC}">
              <a14:shadowObscured xmlns:a14="http://schemas.microsoft.com/office/drawing/2010/main"/>
            </a:ext>
          </a:extLst>
        </p:spPr>
      </p:pic>
      <p:pic>
        <p:nvPicPr>
          <p:cNvPr id="4" name="Content Placeholder 3" descr="Image of WH-226A page 1." title="WH-226A page 1"/>
          <p:cNvPicPr>
            <a:picLocks noGrp="1"/>
          </p:cNvPicPr>
          <p:nvPr>
            <p:ph sz="quarter" idx="1"/>
          </p:nvPr>
        </p:nvPicPr>
        <p:blipFill>
          <a:blip r:embed="rId4">
            <a:extLst>
              <a:ext uri="{28A0092B-C50C-407E-A947-70E740481C1C}">
                <a14:useLocalDpi xmlns:a14="http://schemas.microsoft.com/office/drawing/2010/main" val="0"/>
              </a:ext>
            </a:extLst>
          </a:blip>
          <a:stretch>
            <a:fillRect/>
          </a:stretch>
        </p:blipFill>
        <p:spPr bwMode="auto">
          <a:xfrm>
            <a:off x="914400" y="1534885"/>
            <a:ext cx="3460392" cy="4517909"/>
          </a:xfrm>
          <a:prstGeom prst="rect">
            <a:avLst/>
          </a:prstGeom>
          <a:ln>
            <a:solidFill>
              <a:schemeClr val="tx1"/>
            </a:solidFill>
          </a:ln>
          <a:extLst>
            <a:ext uri="{53640926-AAD7-44D8-BBD7-CCE9431645EC}">
              <a14:shadowObscured xmlns:a14="http://schemas.microsoft.com/office/drawing/2010/main"/>
            </a:ext>
          </a:extLst>
        </p:spPr>
      </p:pic>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634093925"/>
      </p:ext>
    </p:extLst>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z="4000" dirty="0" smtClean="0">
                <a:solidFill>
                  <a:schemeClr val="tx1"/>
                </a:solidFill>
              </a:rPr>
              <a:t>Paper Form Certificate Applications</a:t>
            </a:r>
          </a:p>
        </p:txBody>
      </p:sp>
      <p:sp>
        <p:nvSpPr>
          <p:cNvPr id="87043" name="Content Placeholder 2"/>
          <p:cNvSpPr>
            <a:spLocks noGrp="1"/>
          </p:cNvSpPr>
          <p:nvPr>
            <p:ph sz="quarter" idx="1"/>
          </p:nvPr>
        </p:nvSpPr>
        <p:spPr>
          <a:xfrm>
            <a:off x="301625" y="1447800"/>
            <a:ext cx="8504238" cy="4800600"/>
          </a:xfrm>
        </p:spPr>
        <p:txBody>
          <a:bodyPr/>
          <a:lstStyle/>
          <a:p>
            <a:pPr eaLnBrk="1" hangingPunct="1"/>
            <a:r>
              <a:rPr lang="en-US" dirty="0" smtClean="0"/>
              <a:t>Employers wishing to apply by mail must complete both forms WH-226 and WH-226A</a:t>
            </a:r>
          </a:p>
          <a:p>
            <a:pPr lvl="1"/>
            <a:r>
              <a:rPr lang="en-US" dirty="0"/>
              <a:t>WH-226:  application</a:t>
            </a:r>
            <a:endParaRPr lang="en-US" strike="sngStrike" dirty="0"/>
          </a:p>
          <a:p>
            <a:pPr lvl="1"/>
            <a:r>
              <a:rPr lang="en-US" dirty="0"/>
              <a:t>WH-226A:  supplemental sheet for each physically-separate location or worksite where workers with disabilities will be employed at subminimum </a:t>
            </a:r>
            <a:r>
              <a:rPr lang="en-US" dirty="0" smtClean="0"/>
              <a:t>wages</a:t>
            </a:r>
          </a:p>
          <a:p>
            <a:pPr eaLnBrk="1" hangingPunct="1"/>
            <a:endParaRPr lang="en-US" dirty="0" smtClean="0">
              <a:solidFill>
                <a:schemeClr val="tx1"/>
              </a:solidFill>
            </a:endParaRPr>
          </a:p>
          <a:p>
            <a:pPr eaLnBrk="1" hangingPunct="1"/>
            <a:r>
              <a:rPr lang="en-US" dirty="0" smtClean="0">
                <a:solidFill>
                  <a:schemeClr val="tx1"/>
                </a:solidFill>
              </a:rPr>
              <a:t>Completed </a:t>
            </a:r>
            <a:r>
              <a:rPr lang="en-US" dirty="0">
                <a:solidFill>
                  <a:schemeClr val="tx1"/>
                </a:solidFill>
              </a:rPr>
              <a:t>applications should be mailed to:</a:t>
            </a:r>
          </a:p>
          <a:p>
            <a:pPr marL="868363" lvl="3" indent="0" eaLnBrk="1" hangingPunct="1">
              <a:buNone/>
            </a:pPr>
            <a:r>
              <a:rPr lang="en-US" dirty="0" smtClean="0">
                <a:solidFill>
                  <a:schemeClr val="tx1"/>
                </a:solidFill>
              </a:rPr>
              <a:t>		U.S</a:t>
            </a:r>
            <a:r>
              <a:rPr lang="en-US" dirty="0">
                <a:solidFill>
                  <a:schemeClr val="tx1"/>
                </a:solidFill>
              </a:rPr>
              <a:t>. Department of Labor, Wage and Hour Division</a:t>
            </a:r>
            <a:br>
              <a:rPr lang="en-US" dirty="0">
                <a:solidFill>
                  <a:schemeClr val="tx1"/>
                </a:solidFill>
              </a:rPr>
            </a:br>
            <a:r>
              <a:rPr lang="en-US" dirty="0" smtClean="0">
                <a:solidFill>
                  <a:schemeClr val="tx1"/>
                </a:solidFill>
              </a:rPr>
              <a:t>		230 </a:t>
            </a:r>
            <a:r>
              <a:rPr lang="en-US" dirty="0">
                <a:solidFill>
                  <a:schemeClr val="tx1"/>
                </a:solidFill>
              </a:rPr>
              <a:t>South Dearborn Street, Room 514</a:t>
            </a:r>
            <a:br>
              <a:rPr lang="en-US" dirty="0">
                <a:solidFill>
                  <a:schemeClr val="tx1"/>
                </a:solidFill>
              </a:rPr>
            </a:br>
            <a:r>
              <a:rPr lang="en-US" dirty="0" smtClean="0">
                <a:solidFill>
                  <a:schemeClr val="tx1"/>
                </a:solidFill>
              </a:rPr>
              <a:t>		Chicago</a:t>
            </a:r>
            <a:r>
              <a:rPr lang="en-US" dirty="0">
                <a:solidFill>
                  <a:schemeClr val="tx1"/>
                </a:solidFill>
              </a:rPr>
              <a:t>, Illinois  60604-1591</a:t>
            </a:r>
          </a:p>
          <a:p>
            <a:pPr lvl="2" eaLnBrk="1" hangingPunct="1"/>
            <a:endParaRPr lang="en-US" dirty="0" smtClean="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62464367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043">
                                            <p:txEl>
                                              <p:pRg st="1" end="1"/>
                                            </p:txEl>
                                          </p:spTgt>
                                        </p:tgtEl>
                                        <p:attrNameLst>
                                          <p:attrName>style.visibility</p:attrName>
                                        </p:attrNameLst>
                                      </p:cBhvr>
                                      <p:to>
                                        <p:strVal val="visible"/>
                                      </p:to>
                                    </p:set>
                                    <p:animEffect transition="in" filter="fade">
                                      <p:cBhvr>
                                        <p:cTn id="10" dur="1000"/>
                                        <p:tgtEl>
                                          <p:spTgt spid="870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Effect transition="in" filter="fade">
                                      <p:cBhvr>
                                        <p:cTn id="13" dur="1000"/>
                                        <p:tgtEl>
                                          <p:spTgt spid="870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7043">
                                            <p:txEl>
                                              <p:pRg st="4" end="4"/>
                                            </p:txEl>
                                          </p:spTgt>
                                        </p:tgtEl>
                                        <p:attrNameLst>
                                          <p:attrName>style.visibility</p:attrName>
                                        </p:attrNameLst>
                                      </p:cBhvr>
                                      <p:to>
                                        <p:strVal val="visible"/>
                                      </p:to>
                                    </p:set>
                                    <p:animEffect transition="in" filter="fade">
                                      <p:cBhvr>
                                        <p:cTn id="18" dur="1000"/>
                                        <p:tgtEl>
                                          <p:spTgt spid="8704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7043">
                                            <p:txEl>
                                              <p:pRg st="5" end="5"/>
                                            </p:txEl>
                                          </p:spTgt>
                                        </p:tgtEl>
                                        <p:attrNameLst>
                                          <p:attrName>style.visibility</p:attrName>
                                        </p:attrNameLst>
                                      </p:cBhvr>
                                      <p:to>
                                        <p:strVal val="visible"/>
                                      </p:to>
                                    </p:set>
                                    <p:animEffect transition="in" filter="fade">
                                      <p:cBhvr>
                                        <p:cTn id="21" dur="10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z="4000" dirty="0" smtClean="0">
                <a:solidFill>
                  <a:schemeClr val="tx1"/>
                </a:solidFill>
              </a:rPr>
              <a:t>Certification Attestations</a:t>
            </a:r>
          </a:p>
        </p:txBody>
      </p:sp>
      <p:sp>
        <p:nvSpPr>
          <p:cNvPr id="3" name="Content Placeholder 2"/>
          <p:cNvSpPr>
            <a:spLocks noGrp="1"/>
          </p:cNvSpPr>
          <p:nvPr>
            <p:ph sz="quarter" idx="1"/>
          </p:nvPr>
        </p:nvSpPr>
        <p:spPr>
          <a:xfrm>
            <a:off x="301625" y="1527175"/>
            <a:ext cx="8504238" cy="4873625"/>
          </a:xfrm>
        </p:spPr>
        <p:txBody>
          <a:bodyPr>
            <a:normAutofit fontScale="85000" lnSpcReduction="20000"/>
          </a:bodyPr>
          <a:lstStyle/>
          <a:p>
            <a:pPr marL="0" indent="-274320" eaLnBrk="1" fontAlgn="auto" hangingPunct="1">
              <a:spcAft>
                <a:spcPts val="0"/>
              </a:spcAft>
              <a:buFont typeface="Wingdings 2"/>
              <a:buNone/>
              <a:defRPr/>
            </a:pPr>
            <a:r>
              <a:rPr lang="en-US" sz="3300" dirty="0" smtClean="0"/>
              <a:t>Every applicant must attest that:</a:t>
            </a:r>
          </a:p>
          <a:p>
            <a:pPr marL="274320" indent="-274320" eaLnBrk="1" fontAlgn="auto" hangingPunct="1">
              <a:spcAft>
                <a:spcPts val="0"/>
              </a:spcAft>
              <a:buFont typeface="Wingdings 2"/>
              <a:buNone/>
              <a:defRPr/>
            </a:pPr>
            <a:endParaRPr lang="en-US" sz="900" dirty="0" smtClean="0"/>
          </a:p>
          <a:p>
            <a:pPr marL="548640" lvl="1" indent="-274320" eaLnBrk="1" fontAlgn="auto" hangingPunct="1">
              <a:spcAft>
                <a:spcPts val="0"/>
              </a:spcAft>
              <a:buFont typeface="Wingdings"/>
              <a:buChar char=""/>
              <a:defRPr/>
            </a:pPr>
            <a:r>
              <a:rPr lang="en-US" sz="2300" dirty="0" smtClean="0"/>
              <a:t>The employer has read the application form and to the best of his or her knowledge and belief, all answers and information given in the application and attachments are true</a:t>
            </a:r>
          </a:p>
          <a:p>
            <a:pPr marL="548640" lvl="1" indent="-274320" eaLnBrk="1" fontAlgn="auto" hangingPunct="1">
              <a:spcAft>
                <a:spcPts val="0"/>
              </a:spcAft>
              <a:buFont typeface="Wingdings"/>
              <a:buChar char=""/>
              <a:defRPr/>
            </a:pPr>
            <a:r>
              <a:rPr lang="en-US" sz="2300" dirty="0" smtClean="0"/>
              <a:t>The representations set forth in support of the application to obtain or continue the authorization to pay workers with disabilities at subminimum wage rates are true</a:t>
            </a:r>
          </a:p>
          <a:p>
            <a:pPr marL="548640" lvl="1" indent="-274320" eaLnBrk="1" fontAlgn="auto" hangingPunct="1">
              <a:spcAft>
                <a:spcPts val="0"/>
              </a:spcAft>
              <a:buFont typeface="Wingdings"/>
              <a:buChar char=""/>
              <a:defRPr/>
            </a:pPr>
            <a:r>
              <a:rPr lang="en-US" sz="2300" dirty="0" smtClean="0"/>
              <a:t>The authorization to pay SMWs, if issued or continued, is subject to revocation in accordance with the provisions of 29 CFR 525</a:t>
            </a:r>
          </a:p>
          <a:p>
            <a:pPr marL="548640" lvl="1" indent="-274320" eaLnBrk="1" fontAlgn="auto" hangingPunct="1">
              <a:spcAft>
                <a:spcPts val="0"/>
              </a:spcAft>
              <a:buFont typeface="Wingdings"/>
              <a:buChar char=""/>
              <a:defRPr/>
            </a:pPr>
            <a:r>
              <a:rPr lang="en-US" sz="2300" dirty="0" smtClean="0"/>
              <a:t>Workers employed (or who will be employed) under the authority in 29 CFR 525 have disabilities for the work to be performed</a:t>
            </a:r>
          </a:p>
          <a:p>
            <a:pPr marL="548640" lvl="1" indent="-274320" eaLnBrk="1" fontAlgn="auto" hangingPunct="1">
              <a:spcAft>
                <a:spcPts val="0"/>
              </a:spcAft>
              <a:buFont typeface="Wingdings"/>
              <a:buChar char=""/>
              <a:defRPr/>
            </a:pPr>
            <a:r>
              <a:rPr lang="en-US" sz="2300" dirty="0" smtClean="0"/>
              <a:t>Wage rates paid (or which will be paid) to workers with disabilities under the authority in 29 CFR 525 are commensurate with those paid experienced workers, who do not have disabilities that impair their performance, in industry in the vicinity for essentially the same type, quality and quantity of work</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50"/>
                                        <p:tgtEl>
                                          <p:spTgt spid="3">
                                            <p:txEl>
                                              <p:pRg st="3" end="3"/>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750"/>
                                        <p:tgtEl>
                                          <p:spTgt spid="3">
                                            <p:txEl>
                                              <p:pRg st="5" end="5"/>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sz="4000" dirty="0">
                <a:solidFill>
                  <a:schemeClr val="tx1"/>
                </a:solidFill>
              </a:rPr>
              <a:t>Certification Attestations </a:t>
            </a:r>
            <a:r>
              <a:rPr lang="en-US" sz="3200" dirty="0">
                <a:solidFill>
                  <a:schemeClr val="tx1"/>
                </a:solidFill>
              </a:rPr>
              <a:t>(</a:t>
            </a:r>
            <a:r>
              <a:rPr lang="en-US" sz="3200" dirty="0" smtClean="0">
                <a:solidFill>
                  <a:schemeClr val="tx1"/>
                </a:solidFill>
              </a:rPr>
              <a:t>continued)</a:t>
            </a:r>
            <a:endParaRPr lang="en-US" sz="4000" dirty="0" smtClean="0">
              <a:solidFill>
                <a:srgbClr val="8E7C5C"/>
              </a:solidFill>
            </a:endParaRPr>
          </a:p>
        </p:txBody>
      </p:sp>
      <p:sp>
        <p:nvSpPr>
          <p:cNvPr id="3" name="Content Placeholder 2"/>
          <p:cNvSpPr>
            <a:spLocks noGrp="1"/>
          </p:cNvSpPr>
          <p:nvPr>
            <p:ph sz="quarter" idx="1"/>
          </p:nvPr>
        </p:nvSpPr>
        <p:spPr>
          <a:xfrm>
            <a:off x="301624" y="1450975"/>
            <a:ext cx="8613775" cy="5102225"/>
          </a:xfrm>
        </p:spPr>
        <p:txBody>
          <a:bodyPr>
            <a:normAutofit fontScale="77500" lnSpcReduction="20000"/>
          </a:bodyPr>
          <a:lstStyle/>
          <a:p>
            <a:pPr marL="0" indent="-274320" eaLnBrk="1" fontAlgn="auto" hangingPunct="1">
              <a:spcAft>
                <a:spcPts val="0"/>
              </a:spcAft>
              <a:buFont typeface="Wingdings 2"/>
              <a:buNone/>
              <a:defRPr/>
            </a:pPr>
            <a:endParaRPr lang="en-US" sz="1000" dirty="0" smtClean="0"/>
          </a:p>
          <a:p>
            <a:pPr marL="548640" lvl="1" indent="-274320" eaLnBrk="1" fontAlgn="auto" hangingPunct="1">
              <a:spcAft>
                <a:spcPts val="0"/>
              </a:spcAft>
              <a:buFont typeface="Wingdings"/>
              <a:buChar char=""/>
              <a:defRPr/>
            </a:pPr>
            <a:r>
              <a:rPr lang="en-US" sz="2600" dirty="0" smtClean="0"/>
              <a:t>The operations are (or will be) in compliance with the FLSA, the Walsh-Healey Public Contracts Act (PCA), the McNamara-O’Hara Service Contract Act (SCA) and the Contract Work Hours and Safety Standards Act (CWHSSA), an overtime statute for Federal contract work</a:t>
            </a:r>
          </a:p>
          <a:p>
            <a:pPr marL="548640" lvl="1" indent="-274320" eaLnBrk="1" fontAlgn="auto" hangingPunct="1">
              <a:spcAft>
                <a:spcPts val="0"/>
              </a:spcAft>
              <a:buFont typeface="Wingdings"/>
              <a:buChar char=""/>
              <a:defRPr/>
            </a:pPr>
            <a:r>
              <a:rPr lang="en-US" sz="2600" dirty="0" smtClean="0"/>
              <a:t>No deductions will be made from the commensurate wages earned by a patient worker to cover the cost of room, board or other services provided by the facility</a:t>
            </a:r>
          </a:p>
          <a:p>
            <a:pPr marL="548640" lvl="1" indent="-274320" eaLnBrk="1" fontAlgn="auto" hangingPunct="1">
              <a:spcAft>
                <a:spcPts val="0"/>
              </a:spcAft>
              <a:buFont typeface="Wingdings"/>
              <a:buChar char=""/>
              <a:defRPr/>
            </a:pPr>
            <a:r>
              <a:rPr lang="en-US" sz="2600" dirty="0" smtClean="0"/>
              <a:t>Records required under 29 CFR 525 with respect to documentation of disability, productivity, time studies or work measurements, and prevailing wage surveys will be maintained</a:t>
            </a:r>
          </a:p>
          <a:p>
            <a:pPr marL="548640" lvl="1" indent="-274320" eaLnBrk="1" fontAlgn="auto" hangingPunct="1">
              <a:spcAft>
                <a:spcPts val="0"/>
              </a:spcAft>
              <a:buFont typeface="Wingdings"/>
              <a:buChar char=""/>
              <a:defRPr/>
            </a:pPr>
            <a:r>
              <a:rPr lang="en-US" sz="2600" dirty="0" smtClean="0"/>
              <a:t>The wage rates of all hourly rated employees paid in accordance with FLSA section 14(c) will be reviewed at least every six months</a:t>
            </a:r>
          </a:p>
          <a:p>
            <a:pPr marL="548640" lvl="1" indent="-274320" eaLnBrk="1" fontAlgn="auto" hangingPunct="1">
              <a:spcAft>
                <a:spcPts val="0"/>
              </a:spcAft>
              <a:buFont typeface="Wingdings"/>
              <a:buChar char=""/>
              <a:defRPr/>
            </a:pPr>
            <a:r>
              <a:rPr lang="en-US" sz="2600" dirty="0" smtClean="0"/>
              <a:t>Wages paid to all employees under FLSA section 14(c) will be adjusted at periodic intervals, at least once a year, to reflect changes in the prevailing wage paid to experienced workers employed in the vicinity for essentially the same type of work</a:t>
            </a:r>
          </a:p>
          <a:p>
            <a:pPr marL="548640" lvl="1" indent="-274320" eaLnBrk="1" fontAlgn="auto" hangingPunct="1">
              <a:spcAft>
                <a:spcPts val="0"/>
              </a:spcAft>
              <a:buFont typeface="Wingdings"/>
              <a:buNone/>
              <a:defRPr/>
            </a:pPr>
            <a:endParaRPr lang="en-US" sz="1300" dirty="0" smtClean="0"/>
          </a:p>
          <a:p>
            <a:pPr marL="274320" indent="-274320" eaLnBrk="1" fontAlgn="auto" hangingPunct="1">
              <a:spcAft>
                <a:spcPts val="0"/>
              </a:spcAft>
              <a:buFont typeface="Wingdings 2"/>
              <a:buChar char=""/>
              <a:defRPr/>
            </a:pP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50"/>
                                        <p:tgtEl>
                                          <p:spTgt spid="3">
                                            <p:txEl>
                                              <p:pRg st="3" end="3"/>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Topics of Discussion</a:t>
            </a:r>
            <a:endParaRPr lang="en-US" sz="4000" dirty="0">
              <a:solidFill>
                <a:schemeClr val="tx1"/>
              </a:solidFill>
            </a:endParaRPr>
          </a:p>
        </p:txBody>
      </p:sp>
      <p:sp>
        <p:nvSpPr>
          <p:cNvPr id="3" name="Content Placeholder 2"/>
          <p:cNvSpPr>
            <a:spLocks noGrp="1"/>
          </p:cNvSpPr>
          <p:nvPr>
            <p:ph sz="quarter" idx="1"/>
          </p:nvPr>
        </p:nvSpPr>
        <p:spPr>
          <a:xfrm>
            <a:off x="301625" y="1828800"/>
            <a:ext cx="8689975" cy="4419600"/>
          </a:xfrm>
        </p:spPr>
        <p:txBody>
          <a:bodyPr numCol="2">
            <a:noAutofit/>
          </a:bodyPr>
          <a:lstStyle/>
          <a:p>
            <a:pPr>
              <a:lnSpc>
                <a:spcPts val="3300"/>
              </a:lnSpc>
            </a:pPr>
            <a:r>
              <a:rPr lang="en-US" dirty="0" smtClean="0"/>
              <a:t>Section 14(c) Provisions</a:t>
            </a:r>
          </a:p>
          <a:p>
            <a:pPr>
              <a:lnSpc>
                <a:spcPts val="3300"/>
              </a:lnSpc>
            </a:pPr>
            <a:r>
              <a:rPr lang="en-US" dirty="0" smtClean="0"/>
              <a:t>Establishing Coverage</a:t>
            </a:r>
          </a:p>
          <a:p>
            <a:pPr>
              <a:lnSpc>
                <a:spcPts val="3300"/>
              </a:lnSpc>
            </a:pPr>
            <a:r>
              <a:rPr lang="en-US" dirty="0" smtClean="0"/>
              <a:t>The Employment Relationship</a:t>
            </a:r>
          </a:p>
          <a:p>
            <a:pPr>
              <a:lnSpc>
                <a:spcPts val="3300"/>
              </a:lnSpc>
            </a:pPr>
            <a:r>
              <a:rPr lang="en-US" dirty="0" smtClean="0"/>
              <a:t>Determining Hours Worked</a:t>
            </a:r>
          </a:p>
          <a:p>
            <a:pPr>
              <a:lnSpc>
                <a:spcPts val="3300"/>
              </a:lnSpc>
            </a:pPr>
            <a:r>
              <a:rPr lang="en-US" dirty="0"/>
              <a:t>The Certification Process</a:t>
            </a:r>
          </a:p>
          <a:p>
            <a:pPr>
              <a:lnSpc>
                <a:spcPts val="3300"/>
              </a:lnSpc>
            </a:pPr>
            <a:r>
              <a:rPr lang="en-US" dirty="0" smtClean="0"/>
              <a:t>The Process to Determine SMW</a:t>
            </a:r>
          </a:p>
          <a:p>
            <a:pPr marL="461963">
              <a:lnSpc>
                <a:spcPts val="3300"/>
              </a:lnSpc>
            </a:pPr>
            <a:r>
              <a:rPr lang="en-US" dirty="0" smtClean="0"/>
              <a:t>Record &amp; Notice Requirements</a:t>
            </a:r>
          </a:p>
          <a:p>
            <a:pPr marL="461963">
              <a:lnSpc>
                <a:spcPts val="3300"/>
              </a:lnSpc>
            </a:pPr>
            <a:r>
              <a:rPr lang="en-US" dirty="0" smtClean="0"/>
              <a:t>Interaction with Related Federal Laws</a:t>
            </a:r>
          </a:p>
          <a:p>
            <a:pPr marL="736601" lvl="1">
              <a:lnSpc>
                <a:spcPts val="3300"/>
              </a:lnSpc>
            </a:pPr>
            <a:r>
              <a:rPr lang="en-US" dirty="0" smtClean="0"/>
              <a:t>WIOA, SCA, &amp; Executive Orders</a:t>
            </a:r>
          </a:p>
          <a:p>
            <a:pPr marL="461963">
              <a:lnSpc>
                <a:spcPts val="3300"/>
              </a:lnSpc>
            </a:pPr>
            <a:r>
              <a:rPr lang="en-US" dirty="0" smtClean="0"/>
              <a:t>Common Errors</a:t>
            </a:r>
          </a:p>
          <a:p>
            <a:pPr>
              <a:lnSpc>
                <a:spcPts val="3300"/>
              </a:lnSpc>
            </a:pPr>
            <a:endParaRPr lang="en-US" dirty="0" smtClean="0"/>
          </a:p>
          <a:p>
            <a:pPr>
              <a:lnSpc>
                <a:spcPts val="3300"/>
              </a:lnSpc>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978812005"/>
      </p:ext>
    </p:extLst>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z="4000" dirty="0" smtClean="0">
                <a:solidFill>
                  <a:schemeClr val="tx1"/>
                </a:solidFill>
              </a:rPr>
              <a:t>Application Processing</a:t>
            </a:r>
          </a:p>
        </p:txBody>
      </p:sp>
      <p:sp>
        <p:nvSpPr>
          <p:cNvPr id="3" name="Content Placeholder 2"/>
          <p:cNvSpPr>
            <a:spLocks noGrp="1"/>
          </p:cNvSpPr>
          <p:nvPr>
            <p:ph sz="quarter" idx="1"/>
          </p:nvPr>
        </p:nvSpPr>
        <p:spPr>
          <a:xfrm>
            <a:off x="301625" y="1524000"/>
            <a:ext cx="8504238" cy="5105400"/>
          </a:xfrm>
        </p:spPr>
        <p:txBody>
          <a:bodyPr>
            <a:normAutofit/>
          </a:bodyPr>
          <a:lstStyle/>
          <a:p>
            <a:pPr marL="274320" indent="-274320" eaLnBrk="1" fontAlgn="auto" hangingPunct="1">
              <a:spcBef>
                <a:spcPts val="1200"/>
              </a:spcBef>
              <a:spcAft>
                <a:spcPts val="0"/>
              </a:spcAft>
              <a:buFont typeface="Wingdings 2"/>
              <a:buNone/>
              <a:defRPr/>
            </a:pPr>
            <a:r>
              <a:rPr lang="en-US" dirty="0" smtClean="0"/>
              <a:t>To expedite the certification process, employers should:</a:t>
            </a:r>
          </a:p>
          <a:p>
            <a:pPr marL="548640" lvl="1" indent="-274320" eaLnBrk="1" fontAlgn="auto" hangingPunct="1">
              <a:spcBef>
                <a:spcPts val="1200"/>
              </a:spcBef>
              <a:spcAft>
                <a:spcPts val="0"/>
              </a:spcAft>
              <a:buFont typeface="Wingdings"/>
              <a:buChar char=""/>
              <a:defRPr/>
            </a:pPr>
            <a:r>
              <a:rPr lang="en-US" sz="2400" dirty="0" smtClean="0"/>
              <a:t>Designate an individual within their organization who understands both the certification and compliance principles of FLSA section 14(c) to oversee the completion and submission of the application</a:t>
            </a:r>
          </a:p>
          <a:p>
            <a:pPr marL="548640" lvl="1" indent="-274320" eaLnBrk="1" fontAlgn="auto" hangingPunct="1">
              <a:spcBef>
                <a:spcPts val="1200"/>
              </a:spcBef>
              <a:spcAft>
                <a:spcPts val="0"/>
              </a:spcAft>
              <a:buFont typeface="Wingdings"/>
              <a:buChar char=""/>
              <a:defRPr/>
            </a:pPr>
            <a:r>
              <a:rPr lang="en-US" sz="2400" dirty="0" smtClean="0"/>
              <a:t>Submit a complete, accurate, and timely application that includes all the required supporting documentation</a:t>
            </a:r>
          </a:p>
          <a:p>
            <a:pPr marL="548640" lvl="1" indent="-274320" eaLnBrk="1" fontAlgn="auto" hangingPunct="1">
              <a:spcBef>
                <a:spcPts val="1200"/>
              </a:spcBef>
              <a:spcAft>
                <a:spcPts val="0"/>
              </a:spcAft>
              <a:buFont typeface="Wingdings"/>
              <a:buChar char=""/>
              <a:defRPr/>
            </a:pPr>
            <a:r>
              <a:rPr lang="en-US" sz="2400" dirty="0" smtClean="0"/>
              <a:t>Communicate with the WHD Certification Team as needed before, during, and after the submission of the application</a:t>
            </a:r>
          </a:p>
          <a:p>
            <a:pPr marL="274320" indent="-274320" eaLnBrk="1" fontAlgn="auto" hangingPunct="1">
              <a:spcBef>
                <a:spcPts val="1200"/>
              </a:spcBef>
              <a:spcAft>
                <a:spcPts val="0"/>
              </a:spcAft>
              <a:buFont typeface="Wingdings 2"/>
              <a:buChar char=""/>
              <a:defRPr/>
            </a:pP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z="4000" dirty="0" smtClean="0">
                <a:solidFill>
                  <a:schemeClr val="tx1"/>
                </a:solidFill>
              </a:rPr>
              <a:t>Application Processing </a:t>
            </a:r>
            <a:r>
              <a:rPr lang="en-US" sz="3200" dirty="0" smtClean="0">
                <a:solidFill>
                  <a:schemeClr val="tx1"/>
                </a:solidFill>
              </a:rPr>
              <a:t>(continued)</a:t>
            </a:r>
            <a:endParaRPr lang="en-US" sz="4000" dirty="0" smtClean="0">
              <a:solidFill>
                <a:schemeClr val="tx1"/>
              </a:solidFill>
            </a:endParaRPr>
          </a:p>
        </p:txBody>
      </p:sp>
      <p:sp>
        <p:nvSpPr>
          <p:cNvPr id="3" name="Content Placeholder 2"/>
          <p:cNvSpPr>
            <a:spLocks noGrp="1"/>
          </p:cNvSpPr>
          <p:nvPr>
            <p:ph sz="quarter" idx="1"/>
          </p:nvPr>
        </p:nvSpPr>
        <p:spPr>
          <a:xfrm>
            <a:off x="301625" y="1676400"/>
            <a:ext cx="8504238" cy="4800600"/>
          </a:xfrm>
        </p:spPr>
        <p:txBody>
          <a:bodyPr>
            <a:normAutofit fontScale="92500" lnSpcReduction="20000"/>
          </a:bodyPr>
          <a:lstStyle/>
          <a:p>
            <a:pPr marL="274320" indent="-274320" eaLnBrk="1" fontAlgn="auto" hangingPunct="1">
              <a:spcAft>
                <a:spcPts val="0"/>
              </a:spcAft>
              <a:buFont typeface="Wingdings 2"/>
              <a:buChar char=""/>
              <a:defRPr/>
            </a:pPr>
            <a:r>
              <a:rPr lang="en-US" sz="3100" dirty="0" smtClean="0"/>
              <a:t>WHD Wage Specialists review each application for completeness, accuracy, and compliance with the provisions of section 14(c)</a:t>
            </a:r>
            <a:endParaRPr lang="en-US" sz="3100" strike="sngStrike" dirty="0" smtClean="0">
              <a:solidFill>
                <a:srgbClr val="FF0000"/>
              </a:solidFill>
            </a:endParaRPr>
          </a:p>
          <a:p>
            <a:pPr marL="274320" indent="-274320" eaLnBrk="1" fontAlgn="auto" hangingPunct="1">
              <a:spcAft>
                <a:spcPts val="0"/>
              </a:spcAft>
              <a:buNone/>
              <a:defRPr/>
            </a:pPr>
            <a:endParaRPr lang="en-US" sz="1000" dirty="0" smtClean="0"/>
          </a:p>
          <a:p>
            <a:pPr lvl="0"/>
            <a:r>
              <a:rPr lang="en-US" sz="3200" dirty="0" smtClean="0"/>
              <a:t>Once the review is complete, a certificate will be issued or denied</a:t>
            </a:r>
            <a:endParaRPr lang="en-US" sz="1000" dirty="0" smtClean="0"/>
          </a:p>
          <a:p>
            <a:pPr marL="274320" indent="-274320" eaLnBrk="1" fontAlgn="auto" hangingPunct="1">
              <a:spcAft>
                <a:spcPts val="0"/>
              </a:spcAft>
              <a:buFont typeface="Wingdings 2"/>
              <a:buChar char=""/>
              <a:defRPr/>
            </a:pPr>
            <a:r>
              <a:rPr lang="en-US" sz="3200" dirty="0" smtClean="0"/>
              <a:t>Issuance of a certificate is not a statement by the Wage and Hour Division that the employer is in compliance with the provisions of the applicable Acts and does not provide the employer with a good faith defense should violations later be found</a:t>
            </a:r>
            <a:endParaRPr lang="en-US" sz="3200"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z="4000" dirty="0" smtClean="0">
                <a:solidFill>
                  <a:schemeClr val="tx1"/>
                </a:solidFill>
              </a:rPr>
              <a:t>Denial of Application</a:t>
            </a:r>
          </a:p>
        </p:txBody>
      </p:sp>
      <p:sp>
        <p:nvSpPr>
          <p:cNvPr id="93187" name="Content Placeholder 2"/>
          <p:cNvSpPr>
            <a:spLocks noGrp="1"/>
          </p:cNvSpPr>
          <p:nvPr>
            <p:ph sz="quarter" idx="1"/>
          </p:nvPr>
        </p:nvSpPr>
        <p:spPr>
          <a:xfrm>
            <a:off x="304800" y="1828800"/>
            <a:ext cx="8504238" cy="3813175"/>
          </a:xfrm>
        </p:spPr>
        <p:txBody>
          <a:bodyPr/>
          <a:lstStyle/>
          <a:p>
            <a:pPr eaLnBrk="1" hangingPunct="1"/>
            <a:r>
              <a:rPr lang="en-US" dirty="0" smtClean="0"/>
              <a:t>A certificate will be denied if the application is incomplete, contains false statements, or does not include the proper supporting documentation and attestations</a:t>
            </a:r>
          </a:p>
          <a:p>
            <a:pPr eaLnBrk="1" hangingPunct="1">
              <a:buFont typeface="Wingdings 2" pitchFamily="18" charset="2"/>
              <a:buNone/>
            </a:pPr>
            <a:endParaRPr lang="en-US" dirty="0" smtClean="0"/>
          </a:p>
          <a:p>
            <a:pPr eaLnBrk="1" hangingPunct="1"/>
            <a:r>
              <a:rPr lang="en-US" dirty="0" smtClean="0"/>
              <a:t>If denied, the applicant will be advised in writing and told the reasons for the denial, as well as the right to petition for review </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1000"/>
                                        <p:tgtEl>
                                          <p:spTgt spid="9318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animEffect transition="in" filter="fade">
                                      <p:cBhvr>
                                        <p:cTn id="11" dur="10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z="4000" dirty="0" smtClean="0">
                <a:solidFill>
                  <a:schemeClr val="tx1"/>
                </a:solidFill>
              </a:rPr>
              <a:t>Certificate Expiration</a:t>
            </a:r>
          </a:p>
        </p:txBody>
      </p:sp>
      <p:sp>
        <p:nvSpPr>
          <p:cNvPr id="94211" name="Content Placeholder 2"/>
          <p:cNvSpPr>
            <a:spLocks noGrp="1"/>
          </p:cNvSpPr>
          <p:nvPr>
            <p:ph sz="quarter" idx="1"/>
          </p:nvPr>
        </p:nvSpPr>
        <p:spPr>
          <a:xfrm>
            <a:off x="304800" y="1981200"/>
            <a:ext cx="8504238" cy="3810000"/>
          </a:xfrm>
        </p:spPr>
        <p:txBody>
          <a:bodyPr/>
          <a:lstStyle/>
          <a:p>
            <a:pPr eaLnBrk="1" hangingPunct="1"/>
            <a:r>
              <a:rPr lang="en-US" dirty="0" smtClean="0"/>
              <a:t>Certificates are issued with both an effective date and an expiration date</a:t>
            </a:r>
          </a:p>
          <a:p>
            <a:pPr eaLnBrk="1" hangingPunct="1">
              <a:buFont typeface="Wingdings 2" pitchFamily="18" charset="2"/>
              <a:buNone/>
            </a:pPr>
            <a:endParaRPr lang="en-US" sz="2400" dirty="0" smtClean="0"/>
          </a:p>
          <a:p>
            <a:pPr eaLnBrk="1" hangingPunct="1"/>
            <a:r>
              <a:rPr lang="en-US" dirty="0" smtClean="0"/>
              <a:t>Certificates, along with the employer’s authorization to pay SMWs, expire on the indicated date unless the employer properly files an application for renewal with the Wage and Hour Division </a:t>
            </a:r>
            <a:r>
              <a:rPr lang="en-US" b="1" i="1" dirty="0" smtClean="0"/>
              <a:t>before</a:t>
            </a:r>
            <a:r>
              <a:rPr lang="en-US" dirty="0" smtClean="0"/>
              <a:t> the expiration date</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1000"/>
                                        <p:tgtEl>
                                          <p:spTgt spid="942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animEffect transition="in" filter="fade">
                                      <p:cBhvr>
                                        <p:cTn id="11" dur="1000"/>
                                        <p:tgtEl>
                                          <p:spTgt spid="9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sz="4000" dirty="0" smtClean="0">
                <a:solidFill>
                  <a:schemeClr val="tx1"/>
                </a:solidFill>
              </a:rPr>
              <a:t>Certificate Renewal</a:t>
            </a:r>
          </a:p>
        </p:txBody>
      </p:sp>
      <p:sp>
        <p:nvSpPr>
          <p:cNvPr id="95235" name="Content Placeholder 2"/>
          <p:cNvSpPr>
            <a:spLocks noGrp="1"/>
          </p:cNvSpPr>
          <p:nvPr>
            <p:ph sz="quarter" idx="1"/>
          </p:nvPr>
        </p:nvSpPr>
        <p:spPr>
          <a:xfrm>
            <a:off x="304800" y="1828800"/>
            <a:ext cx="8504238" cy="4267200"/>
          </a:xfrm>
        </p:spPr>
        <p:txBody>
          <a:bodyPr/>
          <a:lstStyle/>
          <a:p>
            <a:pPr eaLnBrk="1" hangingPunct="1"/>
            <a:r>
              <a:rPr lang="en-US" sz="3200" dirty="0"/>
              <a:t>The employer is responsible for filing a proper and timely renewal application prior to the expiration of its certificate.</a:t>
            </a:r>
          </a:p>
          <a:p>
            <a:pPr eaLnBrk="1" hangingPunct="1"/>
            <a:endParaRPr lang="en-US" sz="3200" dirty="0"/>
          </a:p>
          <a:p>
            <a:pPr eaLnBrk="1" hangingPunct="1"/>
            <a:r>
              <a:rPr lang="en-US" sz="3200" dirty="0"/>
              <a:t>Renewal applications are submitted in the same manner as an initial application but require additional </a:t>
            </a:r>
            <a:r>
              <a:rPr lang="en-US" sz="3200" dirty="0" smtClean="0"/>
              <a:t>information</a:t>
            </a:r>
            <a:endParaRPr lang="en-US" sz="3200" dirty="0"/>
          </a:p>
          <a:p>
            <a:pPr lvl="1" eaLnBrk="1" hangingPunct="1">
              <a:buNone/>
            </a:pPr>
            <a:r>
              <a:rPr lang="en-US" sz="1000" dirty="0" smtClean="0">
                <a:solidFill>
                  <a:schemeClr val="tx1"/>
                </a:solidFill>
              </a:rPr>
              <a:t>.</a:t>
            </a:r>
            <a:endParaRPr lang="en-US" sz="1000" dirty="0">
              <a:solidFill>
                <a:schemeClr val="tx1"/>
              </a:solidFill>
            </a:endParaRP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sz="4000" dirty="0" smtClean="0">
                <a:solidFill>
                  <a:schemeClr val="tx1"/>
                </a:solidFill>
              </a:rPr>
              <a:t>Certificate Revocation</a:t>
            </a:r>
          </a:p>
        </p:txBody>
      </p:sp>
      <p:sp>
        <p:nvSpPr>
          <p:cNvPr id="3" name="Content Placeholder 2"/>
          <p:cNvSpPr>
            <a:spLocks noGrp="1"/>
          </p:cNvSpPr>
          <p:nvPr>
            <p:ph sz="quarter" idx="1"/>
          </p:nvPr>
        </p:nvSpPr>
        <p:spPr>
          <a:xfrm>
            <a:off x="301625" y="1676400"/>
            <a:ext cx="8385175" cy="4724400"/>
          </a:xfrm>
        </p:spPr>
        <p:txBody>
          <a:bodyPr>
            <a:normAutofit fontScale="85000" lnSpcReduction="20000"/>
          </a:bodyPr>
          <a:lstStyle/>
          <a:p>
            <a:pPr marL="274320" indent="-274320" eaLnBrk="1" fontAlgn="auto" hangingPunct="1">
              <a:lnSpc>
                <a:spcPct val="120000"/>
              </a:lnSpc>
              <a:spcAft>
                <a:spcPts val="0"/>
              </a:spcAft>
              <a:buFont typeface="Wingdings 2"/>
              <a:buChar char=""/>
              <a:defRPr/>
            </a:pPr>
            <a:r>
              <a:rPr lang="en-US" dirty="0" smtClean="0"/>
              <a:t>A certificate may be revoked by the Administrator of WHD for the following reasons:</a:t>
            </a:r>
          </a:p>
          <a:p>
            <a:pPr marL="548640" lvl="1" indent="-274320" eaLnBrk="1" fontAlgn="auto" hangingPunct="1">
              <a:spcBef>
                <a:spcPts val="600"/>
              </a:spcBef>
              <a:spcAft>
                <a:spcPts val="0"/>
              </a:spcAft>
              <a:buFont typeface="Wingdings"/>
              <a:buChar char=""/>
              <a:defRPr/>
            </a:pPr>
            <a:r>
              <a:rPr lang="en-US" sz="2500" dirty="0" smtClean="0"/>
              <a:t>It is found that false statements were made or facts were misrepresented in obtaining the certificate. If this is the case, the certificate may be revoked back to the date of issuance.</a:t>
            </a:r>
          </a:p>
          <a:p>
            <a:pPr marL="548640" lvl="1" indent="-274320" eaLnBrk="1" fontAlgn="auto" hangingPunct="1">
              <a:spcBef>
                <a:spcPts val="600"/>
              </a:spcBef>
              <a:spcAft>
                <a:spcPts val="0"/>
              </a:spcAft>
              <a:buFont typeface="Wingdings"/>
              <a:buChar char=""/>
              <a:defRPr/>
            </a:pPr>
            <a:r>
              <a:rPr lang="en-US" sz="2500" dirty="0" smtClean="0"/>
              <a:t>It is found that the certificate holder violated any of the provisions of the FLSA or the terms of the certificate. If this is the case, the certificate may be revoked back to the date the violations began.</a:t>
            </a:r>
          </a:p>
          <a:p>
            <a:pPr marL="548640" lvl="1" indent="-274320" eaLnBrk="1" fontAlgn="auto" hangingPunct="1">
              <a:spcBef>
                <a:spcPts val="600"/>
              </a:spcBef>
              <a:spcAft>
                <a:spcPts val="0"/>
              </a:spcAft>
              <a:buFont typeface="Wingdings"/>
              <a:buChar char=""/>
              <a:defRPr/>
            </a:pPr>
            <a:r>
              <a:rPr lang="en-US" sz="2500" dirty="0" smtClean="0"/>
              <a:t>It is determined that the certificate is no longer necessary to prevent the curtailment of employment opportunities for workers with disabilities. If this is the case, the certificate will be revoked as of the date of the employer revocation notice.</a:t>
            </a:r>
          </a:p>
          <a:p>
            <a:pPr marL="548640" lvl="1" indent="-274320" eaLnBrk="1" fontAlgn="auto" hangingPunct="1">
              <a:spcAft>
                <a:spcPts val="0"/>
              </a:spcAft>
              <a:buFont typeface="Wingdings"/>
              <a:buNone/>
              <a:defRPr/>
            </a:pPr>
            <a:endParaRPr lang="en-US" sz="1400" dirty="0" smtClean="0"/>
          </a:p>
          <a:p>
            <a:pPr marL="274320" indent="-274320" eaLnBrk="1" fontAlgn="auto" hangingPunct="1">
              <a:lnSpc>
                <a:spcPct val="110000"/>
              </a:lnSpc>
              <a:spcAft>
                <a:spcPts val="0"/>
              </a:spcAft>
              <a:buFont typeface="Wingdings 2"/>
              <a:buChar char=""/>
              <a:defRPr/>
            </a:pPr>
            <a:r>
              <a:rPr lang="en-US" dirty="0" smtClean="0"/>
              <a:t>A petition for review may be filed with the Administrator within 60 days of the action</a:t>
            </a:r>
          </a:p>
          <a:p>
            <a:pPr marL="548640" lvl="1" indent="-274320" eaLnBrk="1" fontAlgn="auto" hangingPunct="1">
              <a:spcAft>
                <a:spcPts val="0"/>
              </a:spcAft>
              <a:buFont typeface="Wingdings"/>
              <a:buChar char=""/>
              <a:defRPr/>
            </a:pP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25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3"/>
          <p:cNvSpPr>
            <a:spLocks noGrp="1"/>
          </p:cNvSpPr>
          <p:nvPr>
            <p:ph type="title"/>
          </p:nvPr>
        </p:nvSpPr>
        <p:spPr/>
        <p:txBody>
          <a:bodyPr/>
          <a:lstStyle/>
          <a:p>
            <a:pPr eaLnBrk="1" hangingPunct="1"/>
            <a:r>
              <a:rPr lang="en-US" dirty="0" smtClean="0"/>
              <a:t>Certification Questions</a:t>
            </a:r>
          </a:p>
        </p:txBody>
      </p:sp>
      <p:sp>
        <p:nvSpPr>
          <p:cNvPr id="3" name="TextBox 2"/>
          <p:cNvSpPr txBox="1"/>
          <p:nvPr/>
        </p:nvSpPr>
        <p:spPr>
          <a:xfrm>
            <a:off x="609600" y="3342382"/>
            <a:ext cx="7924800" cy="1077218"/>
          </a:xfrm>
          <a:prstGeom prst="rect">
            <a:avLst/>
          </a:prstGeom>
          <a:noFill/>
        </p:spPr>
        <p:txBody>
          <a:bodyPr wrap="square" rtlCol="0">
            <a:spAutoFit/>
          </a:bodyPr>
          <a:lstStyle/>
          <a:p>
            <a:pPr algn="ctr"/>
            <a:r>
              <a:rPr lang="en-US" sz="3200" dirty="0" smtClean="0">
                <a:solidFill>
                  <a:schemeClr val="tx2"/>
                </a:solidFill>
                <a:latin typeface="+mj-lt"/>
              </a:rPr>
              <a:t>Contact the Certification Team at </a:t>
            </a:r>
          </a:p>
          <a:p>
            <a:pPr algn="ctr"/>
            <a:r>
              <a:rPr lang="en-US" sz="3200" dirty="0" smtClean="0">
                <a:solidFill>
                  <a:schemeClr val="tx2"/>
                </a:solidFill>
                <a:latin typeface="+mj-lt"/>
              </a:rPr>
              <a:t>(312) 596-7195 </a:t>
            </a:r>
            <a:endParaRPr lang="en-US" sz="3200" dirty="0">
              <a:solidFill>
                <a:schemeClr val="tx2"/>
              </a:solidFill>
              <a:latin typeface="+mj-lt"/>
            </a:endParaRPr>
          </a:p>
        </p:txBody>
      </p:sp>
    </p:spTree>
  </p:cSld>
  <p:clrMapOvr>
    <a:masterClrMapping/>
  </p:clrMapOvr>
  <p:transition spd="med">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3"/>
          <p:cNvSpPr>
            <a:spLocks noGrp="1"/>
          </p:cNvSpPr>
          <p:nvPr>
            <p:ph type="title"/>
          </p:nvPr>
        </p:nvSpPr>
        <p:spPr/>
        <p:txBody>
          <a:bodyPr/>
          <a:lstStyle/>
          <a:p>
            <a:pPr eaLnBrk="1" hangingPunct="1"/>
            <a:r>
              <a:rPr lang="en-US" dirty="0" smtClean="0"/>
              <a:t>DETERMINING A SUBMINIMUM WAGE</a:t>
            </a:r>
          </a:p>
        </p:txBody>
      </p:sp>
      <p:sp>
        <p:nvSpPr>
          <p:cNvPr id="6" name="Content Placeholder 4"/>
          <p:cNvSpPr txBox="1">
            <a:spLocks/>
          </p:cNvSpPr>
          <p:nvPr/>
        </p:nvSpPr>
        <p:spPr bwMode="auto">
          <a:xfrm>
            <a:off x="838200" y="2587625"/>
            <a:ext cx="7891463" cy="3660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None/>
              <a:defRPr sz="1800" kern="1200">
                <a:solidFill>
                  <a:schemeClr val="tx1">
                    <a:tint val="75000"/>
                  </a:schemeClr>
                </a:solidFill>
                <a:latin typeface="+mn-lt"/>
                <a:ea typeface="+mn-ea"/>
                <a:cs typeface="+mn-cs"/>
              </a:defRPr>
            </a:lvl2pPr>
            <a:lvl3pPr marL="822325" indent="-228600" algn="l" rtl="0" eaLnBrk="0" fontAlgn="base" hangingPunct="0">
              <a:spcBef>
                <a:spcPct val="20000"/>
              </a:spcBef>
              <a:spcAft>
                <a:spcPct val="0"/>
              </a:spcAft>
              <a:buClr>
                <a:srgbClr val="A28E6A"/>
              </a:buClr>
              <a:buSzPct val="75000"/>
              <a:buFont typeface="Wingdings 2" pitchFamily="18" charset="2"/>
              <a:buNone/>
              <a:defRPr sz="1600" kern="1200">
                <a:solidFill>
                  <a:schemeClr val="tx1">
                    <a:tint val="75000"/>
                  </a:schemeClr>
                </a:solidFill>
                <a:latin typeface="+mn-lt"/>
                <a:ea typeface="+mn-ea"/>
                <a:cs typeface="+mn-cs"/>
              </a:defRPr>
            </a:lvl3pPr>
            <a:lvl4pPr marL="1096963" indent="-228600" algn="l" rtl="0" eaLnBrk="0" fontAlgn="base" hangingPunct="0">
              <a:spcBef>
                <a:spcPct val="20000"/>
              </a:spcBef>
              <a:spcAft>
                <a:spcPct val="0"/>
              </a:spcAft>
              <a:buClr>
                <a:srgbClr val="956251"/>
              </a:buClr>
              <a:buSzPct val="70000"/>
              <a:buFont typeface="Wingdings" pitchFamily="2" charset="2"/>
              <a:buNone/>
              <a:defRPr sz="1400" kern="1200">
                <a:solidFill>
                  <a:schemeClr val="tx1">
                    <a:tint val="75000"/>
                  </a:schemeClr>
                </a:solidFill>
                <a:latin typeface="+mn-lt"/>
                <a:ea typeface="+mn-ea"/>
                <a:cs typeface="+mn-cs"/>
              </a:defRPr>
            </a:lvl4pPr>
            <a:lvl5pPr marL="1371600" indent="-228600" algn="l" rtl="0" eaLnBrk="0" fontAlgn="base" hangingPunct="0">
              <a:spcBef>
                <a:spcPct val="20000"/>
              </a:spcBef>
              <a:spcAft>
                <a:spcPct val="0"/>
              </a:spcAft>
              <a:buClr>
                <a:srgbClr val="918485"/>
              </a:buClr>
              <a:buNone/>
              <a:defRPr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14350" indent="-514350" algn="l" eaLnBrk="1" hangingPunct="1">
              <a:buFont typeface="Georgia" pitchFamily="18" charset="0"/>
              <a:buAutoNum type="arabicParenR"/>
            </a:pPr>
            <a:r>
              <a:rPr lang="en-US" sz="2400" b="0" cap="none" dirty="0" smtClean="0"/>
              <a:t>Develop a Job Description</a:t>
            </a:r>
            <a:endParaRPr lang="en-US" sz="2400" b="0" strike="sngStrike" cap="none" dirty="0" smtClean="0"/>
          </a:p>
          <a:p>
            <a:pPr marL="514350" indent="-514350" algn="l" eaLnBrk="1" hangingPunct="1">
              <a:buFont typeface="Georgia" pitchFamily="18" charset="0"/>
              <a:buAutoNum type="arabicParenR"/>
            </a:pPr>
            <a:endParaRPr lang="en-US" b="0" cap="none" dirty="0" smtClean="0"/>
          </a:p>
          <a:p>
            <a:pPr marL="514350" indent="-514350" algn="l" eaLnBrk="1" hangingPunct="1">
              <a:buFont typeface="Georgia" pitchFamily="18" charset="0"/>
              <a:buAutoNum type="arabicParenR"/>
            </a:pPr>
            <a:r>
              <a:rPr lang="en-US" sz="2400" b="0" cap="none" dirty="0" smtClean="0"/>
              <a:t>Determine the Prevailing Wage</a:t>
            </a:r>
          </a:p>
          <a:p>
            <a:pPr marL="514350" indent="-514350" algn="l" eaLnBrk="1" hangingPunct="1">
              <a:buFont typeface="Georgia" pitchFamily="18" charset="0"/>
              <a:buAutoNum type="arabicParenR"/>
            </a:pPr>
            <a:endParaRPr lang="en-US" sz="1200" b="0" cap="none" dirty="0" smtClean="0"/>
          </a:p>
          <a:p>
            <a:pPr marL="514350" indent="-514350" algn="l" eaLnBrk="1" hangingPunct="1">
              <a:buFont typeface="Georgia" pitchFamily="18" charset="0"/>
              <a:buAutoNum type="arabicParenR"/>
            </a:pPr>
            <a:r>
              <a:rPr lang="en-US" sz="2400" b="0" cap="none" dirty="0" smtClean="0"/>
              <a:t>Define the Work</a:t>
            </a:r>
          </a:p>
          <a:p>
            <a:pPr marL="514350" indent="-514350" algn="l" eaLnBrk="1" hangingPunct="1">
              <a:buFont typeface="Georgia" pitchFamily="18" charset="0"/>
              <a:buAutoNum type="arabicParenR"/>
            </a:pPr>
            <a:endParaRPr lang="en-US" sz="1200" b="0" cap="none" dirty="0" smtClean="0"/>
          </a:p>
          <a:p>
            <a:pPr marL="514350" indent="-514350" algn="l" eaLnBrk="1" hangingPunct="1">
              <a:buFont typeface="Georgia" pitchFamily="18" charset="0"/>
              <a:buAutoNum type="arabicParenR"/>
            </a:pPr>
            <a:r>
              <a:rPr lang="en-US" sz="2400" b="0" cap="none" dirty="0" smtClean="0"/>
              <a:t>Establish the Standard</a:t>
            </a:r>
          </a:p>
          <a:p>
            <a:pPr marL="514350" indent="-514350" algn="l" eaLnBrk="1" hangingPunct="1">
              <a:buFont typeface="Georgia" pitchFamily="18" charset="0"/>
              <a:buAutoNum type="arabicParenR"/>
            </a:pPr>
            <a:endParaRPr lang="en-US" sz="1200" b="0" cap="none" dirty="0" smtClean="0"/>
          </a:p>
          <a:p>
            <a:pPr marL="514350" indent="-514350" algn="l" eaLnBrk="1" hangingPunct="1">
              <a:buFont typeface="Georgia" pitchFamily="18" charset="0"/>
              <a:buAutoNum type="arabicParenR"/>
            </a:pPr>
            <a:r>
              <a:rPr lang="en-US" sz="2400" b="0" cap="none" dirty="0" smtClean="0"/>
              <a:t>Measure the Worker</a:t>
            </a:r>
          </a:p>
          <a:p>
            <a:pPr marL="514350" indent="-514350" algn="l" eaLnBrk="1" hangingPunct="1">
              <a:buFont typeface="Georgia" pitchFamily="18" charset="0"/>
              <a:buAutoNum type="arabicParenR"/>
            </a:pPr>
            <a:endParaRPr lang="en-US" sz="1200" b="0" cap="none" dirty="0" smtClean="0"/>
          </a:p>
          <a:p>
            <a:pPr marL="514350" indent="-514350" algn="l" eaLnBrk="1" hangingPunct="1">
              <a:buFont typeface="Georgia" pitchFamily="18" charset="0"/>
              <a:buAutoNum type="arabicParenR"/>
            </a:pPr>
            <a:r>
              <a:rPr lang="en-US" sz="2400" b="0" cap="none" dirty="0" smtClean="0"/>
              <a:t>Calculate and Implement Rate of Pay</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1000"/>
                                        <p:tgtEl>
                                          <p:spTgt spid="6">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1000"/>
                                        <p:tgtEl>
                                          <p:spTgt spid="6">
                                            <p:txEl>
                                              <p:pRg st="6" end="6"/>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1000"/>
                                        <p:tgtEl>
                                          <p:spTgt spid="6">
                                            <p:txEl>
                                              <p:pRg st="8" end="8"/>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3"/>
          <p:cNvSpPr>
            <a:spLocks noGrp="1"/>
          </p:cNvSpPr>
          <p:nvPr>
            <p:ph type="title"/>
          </p:nvPr>
        </p:nvSpPr>
        <p:spPr/>
        <p:txBody>
          <a:bodyPr/>
          <a:lstStyle/>
          <a:p>
            <a:pPr eaLnBrk="1" hangingPunct="1"/>
            <a:r>
              <a:rPr lang="en-US" dirty="0" smtClean="0">
                <a:solidFill>
                  <a:schemeClr val="bg1"/>
                </a:solidFill>
              </a:rPr>
              <a:t>Develop a Job Description</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z="4000" dirty="0" smtClean="0">
                <a:solidFill>
                  <a:schemeClr val="tx1"/>
                </a:solidFill>
              </a:rPr>
              <a:t>Job Description</a:t>
            </a:r>
            <a:endParaRPr lang="en-US" sz="4000" strike="sngStrike" dirty="0" smtClean="0">
              <a:solidFill>
                <a:schemeClr val="tx1"/>
              </a:solidFill>
            </a:endParaRPr>
          </a:p>
        </p:txBody>
      </p:sp>
      <p:sp>
        <p:nvSpPr>
          <p:cNvPr id="3" name="Content Placeholder 2"/>
          <p:cNvSpPr>
            <a:spLocks noGrp="1"/>
          </p:cNvSpPr>
          <p:nvPr>
            <p:ph sz="quarter" idx="1"/>
          </p:nvPr>
        </p:nvSpPr>
        <p:spPr>
          <a:xfrm>
            <a:off x="301625" y="1447800"/>
            <a:ext cx="8504238" cy="5026025"/>
          </a:xfrm>
        </p:spPr>
        <p:txBody>
          <a:bodyPr>
            <a:normAutofit fontScale="85000" lnSpcReduction="10000"/>
          </a:bodyPr>
          <a:lstStyle/>
          <a:p>
            <a:pPr marL="274320" indent="-274320" eaLnBrk="1" fontAlgn="auto" hangingPunct="1">
              <a:spcAft>
                <a:spcPts val="0"/>
              </a:spcAft>
              <a:buFont typeface="Wingdings 2"/>
              <a:buNone/>
              <a:defRPr/>
            </a:pPr>
            <a:endParaRPr lang="en-US" sz="1200" dirty="0" smtClean="0"/>
          </a:p>
          <a:p>
            <a:pPr marL="274320" indent="-274320" eaLnBrk="1" fontAlgn="auto" hangingPunct="1">
              <a:spcAft>
                <a:spcPts val="0"/>
              </a:spcAft>
              <a:buFont typeface="Wingdings 2"/>
              <a:buChar char=""/>
              <a:defRPr/>
            </a:pPr>
            <a:r>
              <a:rPr lang="en-US" dirty="0" smtClean="0"/>
              <a:t>A job description is important when determining the prevailing wage and when setting the standard upon which the subminimum wage will be based</a:t>
            </a:r>
          </a:p>
          <a:p>
            <a:pPr marL="274320" indent="-274320" eaLnBrk="1" fontAlgn="auto" hangingPunct="1">
              <a:spcAft>
                <a:spcPts val="0"/>
              </a:spcAft>
              <a:buFont typeface="Wingdings 2"/>
              <a:buNone/>
              <a:defRPr/>
            </a:pPr>
            <a:endParaRPr lang="en-US" sz="1100" dirty="0" smtClean="0"/>
          </a:p>
          <a:p>
            <a:pPr marL="274320" indent="-274320" eaLnBrk="1" fontAlgn="auto" hangingPunct="1">
              <a:spcAft>
                <a:spcPts val="0"/>
              </a:spcAft>
              <a:buFont typeface="Wingdings 2"/>
              <a:buChar char=""/>
              <a:defRPr/>
            </a:pPr>
            <a:r>
              <a:rPr lang="en-US" dirty="0" smtClean="0"/>
              <a:t>A detailed job description should: </a:t>
            </a:r>
          </a:p>
          <a:p>
            <a:pPr marL="548640" lvl="1" indent="-274320" eaLnBrk="1" fontAlgn="auto" hangingPunct="1">
              <a:spcAft>
                <a:spcPts val="0"/>
              </a:spcAft>
              <a:buFont typeface="Wingdings"/>
              <a:buChar char=""/>
              <a:defRPr/>
            </a:pPr>
            <a:r>
              <a:rPr lang="en-US" sz="2600" dirty="0" smtClean="0"/>
              <a:t>Define the specific job duties, responsibilities, and tasks</a:t>
            </a:r>
          </a:p>
          <a:p>
            <a:pPr marL="548640" lvl="1" indent="-274320" eaLnBrk="1" fontAlgn="auto" hangingPunct="1">
              <a:spcAft>
                <a:spcPts val="0"/>
              </a:spcAft>
              <a:buFont typeface="Wingdings"/>
              <a:buChar char=""/>
              <a:defRPr/>
            </a:pPr>
            <a:r>
              <a:rPr lang="en-US" sz="2600" dirty="0" smtClean="0"/>
              <a:t>Identify the types of equipment and supplies used to perform the tasks</a:t>
            </a:r>
          </a:p>
          <a:p>
            <a:pPr marL="548640" lvl="1" indent="-274320" eaLnBrk="1" fontAlgn="auto" hangingPunct="1">
              <a:spcAft>
                <a:spcPts val="0"/>
              </a:spcAft>
              <a:buFont typeface="Wingdings"/>
              <a:buChar char=""/>
              <a:defRPr/>
            </a:pPr>
            <a:r>
              <a:rPr lang="en-US" sz="2600" dirty="0" smtClean="0"/>
              <a:t>List the types of skills, education, or experience levels required</a:t>
            </a:r>
          </a:p>
          <a:p>
            <a:pPr marL="548640" lvl="1" indent="-274320" eaLnBrk="1" fontAlgn="auto" hangingPunct="1">
              <a:spcAft>
                <a:spcPts val="0"/>
              </a:spcAft>
              <a:buFont typeface="Wingdings"/>
              <a:buChar char=""/>
              <a:defRPr/>
            </a:pPr>
            <a:r>
              <a:rPr lang="en-US" sz="2600" dirty="0" smtClean="0"/>
              <a:t>Indicate the location and days and times of the week the work will be performed</a:t>
            </a:r>
          </a:p>
          <a:p>
            <a:pPr marL="548640" lvl="1" indent="-274320" eaLnBrk="1" fontAlgn="auto" hangingPunct="1">
              <a:spcAft>
                <a:spcPts val="0"/>
              </a:spcAft>
              <a:buFont typeface="Wingdings"/>
              <a:buChar char=""/>
              <a:defRPr/>
            </a:pPr>
            <a:r>
              <a:rPr lang="en-US" sz="2600" dirty="0" smtClean="0"/>
              <a:t>Define and establish the minimum acceptable levels of quantity (how much production must be accomplished) and quality (how well the job must be performed)</a:t>
            </a:r>
            <a:endParaRPr lang="en-US" sz="2600"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eaLnBrk="1" hangingPunct="1"/>
            <a:r>
              <a:rPr lang="en-US" dirty="0" smtClean="0"/>
              <a:t>Section 14(c) Provisions</a:t>
            </a:r>
          </a:p>
        </p:txBody>
      </p:sp>
      <p:sp>
        <p:nvSpPr>
          <p:cNvPr id="3" name="Text Placeholder 1"/>
          <p:cNvSpPr>
            <a:spLocks noGrp="1"/>
          </p:cNvSpPr>
          <p:nvPr>
            <p:ph type="body" idx="1"/>
          </p:nvPr>
        </p:nvSpPr>
        <p:spPr>
          <a:xfrm>
            <a:off x="1524000" y="3048000"/>
            <a:ext cx="6858000" cy="2667000"/>
          </a:xfrm>
        </p:spPr>
        <p:txBody>
          <a:bodyPr/>
          <a:lstStyle/>
          <a:p>
            <a:pPr marL="342900" indent="-342900" algn="l">
              <a:lnSpc>
                <a:spcPct val="150000"/>
              </a:lnSpc>
              <a:buFont typeface="Arial" panose="020B0604020202020204" pitchFamily="34" charset="0"/>
              <a:buChar char="•"/>
            </a:pPr>
            <a:r>
              <a:rPr lang="en-US" sz="3200" b="0" cap="none" dirty="0" smtClean="0">
                <a:solidFill>
                  <a:schemeClr val="accent6"/>
                </a:solidFill>
              </a:rPr>
              <a:t>Statute</a:t>
            </a:r>
          </a:p>
          <a:p>
            <a:pPr marL="342900" indent="-342900" algn="l">
              <a:lnSpc>
                <a:spcPct val="150000"/>
              </a:lnSpc>
              <a:buFont typeface="Arial" panose="020B0604020202020204" pitchFamily="34" charset="0"/>
              <a:buChar char="•"/>
            </a:pPr>
            <a:r>
              <a:rPr lang="en-US" sz="3200" b="0" cap="none" dirty="0" smtClean="0">
                <a:solidFill>
                  <a:schemeClr val="accent6"/>
                </a:solidFill>
              </a:rPr>
              <a:t>Key Terms</a:t>
            </a:r>
          </a:p>
          <a:p>
            <a:pPr marL="342900" indent="-342900" algn="l">
              <a:lnSpc>
                <a:spcPct val="150000"/>
              </a:lnSpc>
              <a:buFont typeface="Arial" panose="020B0604020202020204" pitchFamily="34" charset="0"/>
              <a:buChar char="•"/>
            </a:pPr>
            <a:r>
              <a:rPr lang="en-US" sz="3200" b="0" cap="none" dirty="0" smtClean="0">
                <a:solidFill>
                  <a:schemeClr val="accent6"/>
                </a:solidFill>
              </a:rPr>
              <a:t>Regulations</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dirty="0" smtClean="0"/>
              <a:t>Determine the Prevailing Wage</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sz="4000" dirty="0" smtClean="0">
                <a:solidFill>
                  <a:schemeClr val="tx1"/>
                </a:solidFill>
              </a:rPr>
              <a:t>Prevailing Wage Definition</a:t>
            </a:r>
          </a:p>
        </p:txBody>
      </p:sp>
      <p:sp>
        <p:nvSpPr>
          <p:cNvPr id="50179" name="Content Placeholder 4"/>
          <p:cNvSpPr>
            <a:spLocks noGrp="1"/>
          </p:cNvSpPr>
          <p:nvPr>
            <p:ph sz="quarter" idx="1"/>
          </p:nvPr>
        </p:nvSpPr>
        <p:spPr>
          <a:xfrm>
            <a:off x="304800" y="1752600"/>
            <a:ext cx="8504238" cy="4876800"/>
          </a:xfrm>
        </p:spPr>
        <p:txBody>
          <a:bodyPr/>
          <a:lstStyle/>
          <a:p>
            <a:pPr eaLnBrk="1" hangingPunct="1"/>
            <a:r>
              <a:rPr lang="en-US" sz="2300" dirty="0" smtClean="0"/>
              <a:t>A wage paid to an </a:t>
            </a:r>
            <a:r>
              <a:rPr lang="en-US" sz="2300" u="sng" dirty="0" smtClean="0"/>
              <a:t>experienced worker </a:t>
            </a:r>
            <a:r>
              <a:rPr lang="en-US" sz="2300" dirty="0" smtClean="0"/>
              <a:t>who does not have a disability that impairs his/her ability to do the work and who performs essentially the same type of work in the </a:t>
            </a:r>
            <a:r>
              <a:rPr lang="en-US" sz="2300" u="sng" dirty="0" smtClean="0"/>
              <a:t>vicinity</a:t>
            </a:r>
          </a:p>
          <a:p>
            <a:pPr eaLnBrk="1" hangingPunct="1">
              <a:buNone/>
            </a:pPr>
            <a:endParaRPr lang="en-US" sz="800" u="sng" dirty="0" smtClean="0"/>
          </a:p>
          <a:p>
            <a:pPr lvl="1" eaLnBrk="1" hangingPunct="1"/>
            <a:r>
              <a:rPr lang="en-US" sz="2000" dirty="0" smtClean="0">
                <a:solidFill>
                  <a:schemeClr val="tx2">
                    <a:lumMod val="75000"/>
                  </a:schemeClr>
                </a:solidFill>
              </a:rPr>
              <a:t>An experienced worker is a worker who has learned the basic elements or requirements of the work to be performed, ordinarily by completing a probationary or training period</a:t>
            </a:r>
          </a:p>
          <a:p>
            <a:pPr lvl="1" eaLnBrk="1" hangingPunct="1"/>
            <a:r>
              <a:rPr lang="en-US" sz="2000" dirty="0" smtClean="0">
                <a:solidFill>
                  <a:schemeClr val="tx2">
                    <a:lumMod val="75000"/>
                  </a:schemeClr>
                </a:solidFill>
              </a:rPr>
              <a:t>Vicinity means the geographic area from which the labor force of the community is drawn</a:t>
            </a:r>
            <a:endParaRPr lang="en-US" sz="2000" u="sng" dirty="0" smtClean="0">
              <a:solidFill>
                <a:schemeClr val="tx2">
                  <a:lumMod val="75000"/>
                </a:schemeClr>
              </a:solidFill>
            </a:endParaRPr>
          </a:p>
          <a:p>
            <a:pPr eaLnBrk="1" hangingPunct="1">
              <a:buFont typeface="Wingdings 2" pitchFamily="18" charset="2"/>
              <a:buNone/>
            </a:pPr>
            <a:endParaRPr lang="en-US" sz="1000" b="1" u="sng" dirty="0" smtClean="0"/>
          </a:p>
          <a:p>
            <a:pPr eaLnBrk="1" hangingPunct="1"/>
            <a:r>
              <a:rPr lang="en-US" sz="2300" dirty="0" smtClean="0"/>
              <a:t>May </a:t>
            </a:r>
            <a:r>
              <a:rPr lang="en-US" sz="2300" b="1" dirty="0" smtClean="0"/>
              <a:t>not</a:t>
            </a:r>
            <a:r>
              <a:rPr lang="en-US" sz="2300" dirty="0" smtClean="0"/>
              <a:t> be lower than the federal minimum wage, or where applicable, a higher state minimum wage</a:t>
            </a:r>
            <a:endParaRPr lang="en-US" sz="2300" b="1" u="sng" dirty="0" smtClean="0"/>
          </a:p>
          <a:p>
            <a:pPr marL="273050" lvl="2" indent="-273050" eaLnBrk="1" hangingPunct="1">
              <a:buNone/>
            </a:pPr>
            <a:endParaRPr lang="en-US" dirty="0" smtClean="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1000"/>
                                        <p:tgtEl>
                                          <p:spTgt spid="5017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animEffect transition="in" filter="fade">
                                      <p:cBhvr>
                                        <p:cTn id="11" dur="1000"/>
                                        <p:tgtEl>
                                          <p:spTgt spid="50179">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animEffect transition="in" filter="fade">
                                      <p:cBhvr>
                                        <p:cTn id="15" dur="1000"/>
                                        <p:tgtEl>
                                          <p:spTgt spid="50179">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animEffect transition="in" filter="fade">
                                      <p:cBhvr>
                                        <p:cTn id="19" dur="10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Prevailing Wage Source</a:t>
            </a:r>
            <a:endParaRPr lang="en-US" sz="4000" dirty="0">
              <a:solidFill>
                <a:schemeClr val="tx1"/>
              </a:solidFill>
            </a:endParaRPr>
          </a:p>
        </p:txBody>
      </p:sp>
      <p:sp>
        <p:nvSpPr>
          <p:cNvPr id="3" name="Content Placeholder 2"/>
          <p:cNvSpPr>
            <a:spLocks noGrp="1"/>
          </p:cNvSpPr>
          <p:nvPr>
            <p:ph sz="quarter" idx="1"/>
          </p:nvPr>
        </p:nvSpPr>
        <p:spPr>
          <a:xfrm>
            <a:off x="301752" y="1752600"/>
            <a:ext cx="8503920" cy="4346448"/>
          </a:xfrm>
        </p:spPr>
        <p:txBody>
          <a:bodyPr/>
          <a:lstStyle/>
          <a:p>
            <a:pPr marL="0" indent="0">
              <a:buNone/>
            </a:pPr>
            <a:r>
              <a:rPr lang="en-US" dirty="0" smtClean="0"/>
              <a:t>An employer may determine the prevailing wage for a job by:</a:t>
            </a:r>
          </a:p>
          <a:p>
            <a:pPr marL="0" indent="0">
              <a:buNone/>
            </a:pPr>
            <a:endParaRPr lang="en-US" dirty="0" smtClean="0"/>
          </a:p>
          <a:p>
            <a:r>
              <a:rPr lang="en-US" dirty="0" smtClean="0"/>
              <a:t>Surveying a representative number of comparable firms in the vicinity that employ primarily workers who do not have disabilities and who perform similar work</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z="4000" dirty="0" smtClean="0">
                <a:solidFill>
                  <a:schemeClr val="tx1"/>
                </a:solidFill>
              </a:rPr>
              <a:t>Prevailing Wage Source </a:t>
            </a:r>
            <a:r>
              <a:rPr lang="en-US" sz="3200" dirty="0" smtClean="0">
                <a:solidFill>
                  <a:schemeClr val="tx1"/>
                </a:solidFill>
              </a:rPr>
              <a:t>(continued)</a:t>
            </a:r>
            <a:endParaRPr lang="en-US" sz="4000" strike="dblStrike" dirty="0" smtClean="0">
              <a:solidFill>
                <a:srgbClr val="8E7C5C"/>
              </a:solidFill>
            </a:endParaRPr>
          </a:p>
        </p:txBody>
      </p:sp>
      <p:sp>
        <p:nvSpPr>
          <p:cNvPr id="3" name="Content Placeholder 2"/>
          <p:cNvSpPr>
            <a:spLocks noGrp="1"/>
          </p:cNvSpPr>
          <p:nvPr>
            <p:ph sz="quarter" idx="1"/>
          </p:nvPr>
        </p:nvSpPr>
        <p:spPr>
          <a:xfrm>
            <a:off x="304800" y="1752601"/>
            <a:ext cx="8428038" cy="4572000"/>
          </a:xfrm>
        </p:spPr>
        <p:txBody>
          <a:bodyPr>
            <a:normAutofit/>
          </a:bodyPr>
          <a:lstStyle/>
          <a:p>
            <a:pPr marL="274320" indent="-274320" eaLnBrk="1" fontAlgn="auto" hangingPunct="1">
              <a:spcAft>
                <a:spcPts val="0"/>
              </a:spcAft>
              <a:buFont typeface="Wingdings 2"/>
              <a:buNone/>
              <a:defRPr/>
            </a:pPr>
            <a:endParaRPr lang="en-US" sz="1100" dirty="0" smtClean="0"/>
          </a:p>
          <a:p>
            <a:pPr marL="274002" indent="-274320" eaLnBrk="1" fontAlgn="auto" hangingPunct="1">
              <a:spcAft>
                <a:spcPts val="0"/>
              </a:spcAft>
              <a:defRPr/>
            </a:pPr>
            <a:r>
              <a:rPr lang="en-US" sz="2500" dirty="0" smtClean="0"/>
              <a:t>Where surveys are not practical, the employer may obtain wage information from other sources such as the Bureau of Labor Statistics or private or State employment services</a:t>
            </a:r>
            <a:endParaRPr lang="en-US" sz="2500" b="1" dirty="0" smtClean="0"/>
          </a:p>
          <a:p>
            <a:pPr marL="274002" indent="-274320" eaLnBrk="1" fontAlgn="auto" hangingPunct="1">
              <a:spcAft>
                <a:spcPts val="0"/>
              </a:spcAft>
              <a:buNone/>
              <a:defRPr/>
            </a:pPr>
            <a:endParaRPr lang="en-US" sz="1000" b="1" dirty="0" smtClean="0"/>
          </a:p>
          <a:p>
            <a:pPr marL="548640" lvl="1" indent="-274320" eaLnBrk="1" fontAlgn="auto" hangingPunct="1">
              <a:spcAft>
                <a:spcPts val="0"/>
              </a:spcAft>
              <a:defRPr/>
            </a:pPr>
            <a:r>
              <a:rPr lang="en-US" sz="2400" dirty="0" smtClean="0"/>
              <a:t>Employer must document and detail reasons why a survey could not be done</a:t>
            </a:r>
          </a:p>
          <a:p>
            <a:pPr marL="548640" lvl="1" indent="-274320" eaLnBrk="1" fontAlgn="auto" hangingPunct="1">
              <a:spcAft>
                <a:spcPts val="0"/>
              </a:spcAft>
              <a:defRPr/>
            </a:pPr>
            <a:r>
              <a:rPr lang="en-US" sz="2400" dirty="0"/>
              <a:t>Employment services which only provide entry level wage data are not acceptable as sources for prevailing wage </a:t>
            </a:r>
            <a:r>
              <a:rPr lang="en-US" sz="2400" dirty="0" smtClean="0"/>
              <a:t>information</a:t>
            </a:r>
          </a:p>
          <a:p>
            <a:pPr marL="274002" indent="-274320" eaLnBrk="1" fontAlgn="auto" hangingPunct="1">
              <a:spcAft>
                <a:spcPts val="0"/>
              </a:spcAft>
              <a:buFont typeface="Wingdings"/>
              <a:buChar char=""/>
              <a:defRPr/>
            </a:pPr>
            <a:endParaRPr lang="en-US" sz="1100" dirty="0" smtClean="0"/>
          </a:p>
          <a:p>
            <a:pPr marL="548640" lvl="1" indent="-274320" eaLnBrk="1" fontAlgn="auto" hangingPunct="1">
              <a:spcAft>
                <a:spcPts val="0"/>
              </a:spcAft>
              <a:buFont typeface="Wingdings"/>
              <a:buNone/>
              <a:defRPr/>
            </a:pPr>
            <a:endParaRPr lang="en-US" sz="2400" dirty="0" smtClean="0"/>
          </a:p>
          <a:p>
            <a:pPr marL="274002" indent="-274320" eaLnBrk="1" fontAlgn="auto" hangingPunct="1">
              <a:spcAft>
                <a:spcPts val="0"/>
              </a:spcAft>
              <a:buFont typeface="Wingdings"/>
              <a:buChar char=""/>
              <a:defRPr/>
            </a:pPr>
            <a:endParaRPr lang="en-US" sz="2400"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152400"/>
            <a:ext cx="9144000" cy="914400"/>
          </a:xfrm>
        </p:spPr>
        <p:txBody>
          <a:bodyPr/>
          <a:lstStyle/>
          <a:p>
            <a:pPr eaLnBrk="1" hangingPunct="1"/>
            <a:r>
              <a:rPr lang="en-US" sz="3500" dirty="0" smtClean="0">
                <a:solidFill>
                  <a:schemeClr val="tx1"/>
                </a:solidFill>
              </a:rPr>
              <a:t>How to Conduct a Prevailing Wage Survey</a:t>
            </a:r>
            <a:endParaRPr lang="en-US" sz="3500" dirty="0" smtClean="0">
              <a:solidFill>
                <a:srgbClr val="8E7C5C"/>
              </a:solidFill>
            </a:endParaRPr>
          </a:p>
        </p:txBody>
      </p:sp>
      <p:sp>
        <p:nvSpPr>
          <p:cNvPr id="3" name="Content Placeholder 2"/>
          <p:cNvSpPr>
            <a:spLocks noGrp="1"/>
          </p:cNvSpPr>
          <p:nvPr>
            <p:ph sz="quarter" idx="1"/>
          </p:nvPr>
        </p:nvSpPr>
        <p:spPr>
          <a:xfrm>
            <a:off x="304800" y="1600200"/>
            <a:ext cx="8504238" cy="5257800"/>
          </a:xfrm>
        </p:spPr>
        <p:txBody>
          <a:bodyPr>
            <a:noAutofit/>
          </a:bodyPr>
          <a:lstStyle/>
          <a:p>
            <a:pPr marL="274320" indent="-274320" eaLnBrk="1" fontAlgn="auto" hangingPunct="1">
              <a:spcAft>
                <a:spcPts val="600"/>
              </a:spcAft>
              <a:buFont typeface="Wingdings 2"/>
              <a:buChar char=""/>
              <a:defRPr/>
            </a:pPr>
            <a:r>
              <a:rPr lang="en-US" sz="2400" dirty="0" smtClean="0"/>
              <a:t>Solicit wage data from comparable businesses in the vicinity, preferably in writing</a:t>
            </a:r>
          </a:p>
          <a:p>
            <a:pPr marL="274320" indent="-274320" eaLnBrk="1" fontAlgn="auto" hangingPunct="1">
              <a:spcAft>
                <a:spcPts val="600"/>
              </a:spcAft>
              <a:buFont typeface="Wingdings 2"/>
              <a:buChar char=""/>
              <a:defRPr/>
            </a:pPr>
            <a:r>
              <a:rPr lang="en-US" sz="2400" dirty="0" smtClean="0"/>
              <a:t>Document and maintain the following information for each survey conducted:</a:t>
            </a:r>
          </a:p>
          <a:p>
            <a:pPr marL="548640" lvl="1" indent="-274320" eaLnBrk="1" fontAlgn="auto" hangingPunct="1">
              <a:spcAft>
                <a:spcPts val="600"/>
              </a:spcAft>
              <a:buFont typeface="Wingdings"/>
              <a:buChar char=""/>
              <a:defRPr/>
            </a:pPr>
            <a:r>
              <a:rPr lang="en-US" sz="2000" dirty="0" smtClean="0"/>
              <a:t>Date of contact</a:t>
            </a:r>
          </a:p>
          <a:p>
            <a:pPr marL="548640" lvl="1" indent="-274320" eaLnBrk="1" fontAlgn="auto" hangingPunct="1">
              <a:spcAft>
                <a:spcPts val="600"/>
              </a:spcAft>
              <a:buFont typeface="Wingdings"/>
              <a:buChar char=""/>
              <a:defRPr/>
            </a:pPr>
            <a:r>
              <a:rPr lang="en-US" sz="2000" dirty="0" smtClean="0"/>
              <a:t>Name, address, and phone number of firm or other source contacted</a:t>
            </a:r>
          </a:p>
          <a:p>
            <a:pPr marL="548640" lvl="1" indent="-274320" eaLnBrk="1" fontAlgn="auto" hangingPunct="1">
              <a:spcAft>
                <a:spcPts val="600"/>
              </a:spcAft>
              <a:buFont typeface="Wingdings"/>
              <a:buChar char=""/>
              <a:defRPr/>
            </a:pPr>
            <a:r>
              <a:rPr lang="en-US" sz="2000" dirty="0" smtClean="0"/>
              <a:t>Name and title of individual contacted at each firm or other source</a:t>
            </a:r>
          </a:p>
          <a:p>
            <a:pPr marL="548640" lvl="1" indent="-274320" eaLnBrk="1" fontAlgn="auto" hangingPunct="1">
              <a:spcAft>
                <a:spcPts val="600"/>
              </a:spcAft>
              <a:buFont typeface="Wingdings"/>
              <a:buChar char=""/>
              <a:defRPr/>
            </a:pPr>
            <a:r>
              <a:rPr lang="en-US" sz="2000" dirty="0" smtClean="0"/>
              <a:t>The wage rate information provided and the basis for concluding that each rate submitted was not based upon an entry-level position</a:t>
            </a:r>
          </a:p>
          <a:p>
            <a:pPr marL="548640" lvl="1" indent="-274320" eaLnBrk="1" fontAlgn="auto" hangingPunct="1">
              <a:spcAft>
                <a:spcPts val="600"/>
              </a:spcAft>
              <a:buFont typeface="Wingdings"/>
              <a:buChar char=""/>
              <a:defRPr/>
            </a:pPr>
            <a:r>
              <a:rPr lang="en-US" sz="2000" dirty="0" smtClean="0"/>
              <a:t>A description of work for which wage information was collected</a:t>
            </a:r>
          </a:p>
          <a:p>
            <a:pPr marL="274320" indent="-274320" eaLnBrk="1" fontAlgn="auto" hangingPunct="1">
              <a:spcAft>
                <a:spcPts val="600"/>
              </a:spcAft>
              <a:buSzPct val="120000"/>
              <a:buFont typeface="Arial" pitchFamily="34" charset="0"/>
              <a:buChar char="•"/>
              <a:defRPr/>
            </a:pPr>
            <a:r>
              <a:rPr lang="en-US" sz="2400" dirty="0" smtClean="0"/>
              <a:t>This information must be retained for at least three years</a:t>
            </a:r>
            <a:endParaRPr lang="en-US" sz="2400"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The Prevailing Wage</a:t>
            </a:r>
            <a:endParaRPr lang="en-US" dirty="0"/>
          </a:p>
        </p:txBody>
      </p:sp>
      <p:sp>
        <p:nvSpPr>
          <p:cNvPr id="3" name="Content Placeholder 2"/>
          <p:cNvSpPr>
            <a:spLocks noGrp="1"/>
          </p:cNvSpPr>
          <p:nvPr>
            <p:ph sz="quarter" idx="1"/>
          </p:nvPr>
        </p:nvSpPr>
        <p:spPr>
          <a:xfrm>
            <a:off x="301752" y="1752600"/>
            <a:ext cx="8503920" cy="4346448"/>
          </a:xfrm>
        </p:spPr>
        <p:txBody>
          <a:bodyPr/>
          <a:lstStyle/>
          <a:p>
            <a:pPr marL="0" indent="0">
              <a:buNone/>
            </a:pPr>
            <a:r>
              <a:rPr lang="en-US" dirty="0" smtClean="0"/>
              <a:t>Special situations where prevailing wage survey would </a:t>
            </a:r>
            <a:r>
              <a:rPr lang="en-US" u="sng" dirty="0" smtClean="0"/>
              <a:t>not</a:t>
            </a:r>
            <a:r>
              <a:rPr lang="en-US" dirty="0" smtClean="0"/>
              <a:t> be required:</a:t>
            </a:r>
          </a:p>
          <a:p>
            <a:pPr>
              <a:buNone/>
            </a:pPr>
            <a:endParaRPr lang="en-US" sz="1400" dirty="0" smtClean="0"/>
          </a:p>
          <a:p>
            <a:r>
              <a:rPr lang="en-US" dirty="0" smtClean="0"/>
              <a:t>An employer whose workforce primarily consists of workers without disabilities may choose to use its established rate paid to experienced workers</a:t>
            </a:r>
          </a:p>
          <a:p>
            <a:pPr>
              <a:buNone/>
            </a:pPr>
            <a:endParaRPr lang="en-US" sz="1000" dirty="0" smtClean="0"/>
          </a:p>
          <a:p>
            <a:r>
              <a:rPr lang="en-US" dirty="0" smtClean="0"/>
              <a:t>A subcontractor may choose to use the wage rate the prime contractor pays experienced workers performing the same work in essentially the same way and with the same type of equipment</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1625" y="228600"/>
            <a:ext cx="8534400" cy="758825"/>
          </a:xfrm>
        </p:spPr>
        <p:txBody>
          <a:bodyPr/>
          <a:lstStyle/>
          <a:p>
            <a:pPr eaLnBrk="1" hangingPunct="1"/>
            <a:r>
              <a:rPr lang="en-US" sz="4000" dirty="0" smtClean="0">
                <a:solidFill>
                  <a:schemeClr val="tx1"/>
                </a:solidFill>
              </a:rPr>
              <a:t>Sample Prevailing Wage Calculation</a:t>
            </a:r>
          </a:p>
        </p:txBody>
      </p:sp>
      <p:pic>
        <p:nvPicPr>
          <p:cNvPr id="10" name="Picture 9" descr="Data and calculations to demonstrate both the weighted and straight average methods of calculating a prevail wage rate." title="Sample Prevailing Wage Calculation"/>
          <p:cNvPicPr>
            <a:picLocks noChangeAspect="1"/>
          </p:cNvPicPr>
          <p:nvPr/>
        </p:nvPicPr>
        <p:blipFill rotWithShape="1">
          <a:blip r:embed="rId3"/>
          <a:srcRect l="8721" r="10180" b="13357"/>
          <a:stretch/>
        </p:blipFill>
        <p:spPr bwMode="auto">
          <a:xfrm>
            <a:off x="273432" y="1828800"/>
            <a:ext cx="8565768" cy="4038600"/>
          </a:xfrm>
          <a:prstGeom prst="roundRect">
            <a:avLst/>
          </a:prstGeom>
          <a:ln>
            <a:noFill/>
          </a:ln>
          <a:extLst>
            <a:ext uri="{53640926-AAD7-44D8-BBD7-CCE9431645EC}">
              <a14:shadowObscured xmlns:a14="http://schemas.microsoft.com/office/drawing/2010/main"/>
            </a:ext>
          </a:extLst>
        </p:spPr>
      </p:pic>
    </p:spTree>
  </p:cSld>
  <p:clrMapOvr>
    <a:masterClrMapping/>
  </p:clrMapOvr>
  <p:transition spd="med">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p:txBody>
          <a:bodyPr/>
          <a:lstStyle/>
          <a:p>
            <a:pPr eaLnBrk="1" hangingPunct="1"/>
            <a:r>
              <a:rPr lang="en-US" sz="4000" dirty="0" smtClean="0">
                <a:solidFill>
                  <a:schemeClr val="tx1"/>
                </a:solidFill>
              </a:rPr>
              <a:t>Calculating a Prevailing Wage</a:t>
            </a:r>
            <a:endParaRPr lang="en-US" sz="4000" dirty="0" smtClean="0">
              <a:solidFill>
                <a:srgbClr val="8E7C5C"/>
              </a:solidFill>
            </a:endParaRPr>
          </a:p>
        </p:txBody>
      </p:sp>
      <p:sp>
        <p:nvSpPr>
          <p:cNvPr id="6" name="Content Placeholder 5"/>
          <p:cNvSpPr>
            <a:spLocks noGrp="1"/>
          </p:cNvSpPr>
          <p:nvPr>
            <p:ph sz="quarter" idx="1"/>
          </p:nvPr>
        </p:nvSpPr>
        <p:spPr>
          <a:xfrm>
            <a:off x="301625" y="1600200"/>
            <a:ext cx="8504238" cy="4498975"/>
          </a:xfrm>
        </p:spPr>
        <p:txBody>
          <a:bodyPr>
            <a:normAutofit/>
          </a:bodyPr>
          <a:lstStyle/>
          <a:p>
            <a:pPr marL="274320" indent="-274320" eaLnBrk="1" fontAlgn="auto" hangingPunct="1">
              <a:spcAft>
                <a:spcPts val="0"/>
              </a:spcAft>
              <a:buFont typeface="Wingdings 2"/>
              <a:buChar char=""/>
              <a:defRPr/>
            </a:pPr>
            <a:r>
              <a:rPr lang="en-US" sz="2800" dirty="0" smtClean="0"/>
              <a:t>Note that in the straight average example, the prevailing wage rate of $11.06667 is</a:t>
            </a:r>
            <a:r>
              <a:rPr lang="en-US" sz="2800" dirty="0"/>
              <a:t> </a:t>
            </a:r>
            <a:r>
              <a:rPr lang="en-US" sz="2800" dirty="0" smtClean="0"/>
              <a:t>rounded up to $11.07 per hour. </a:t>
            </a:r>
            <a:endParaRPr lang="en-US" sz="2800" strike="sngStrike" dirty="0" smtClean="0"/>
          </a:p>
          <a:p>
            <a:pPr marL="274320" indent="-274320" eaLnBrk="1" fontAlgn="auto" hangingPunct="1">
              <a:spcAft>
                <a:spcPts val="0"/>
              </a:spcAft>
              <a:buFont typeface="Wingdings 2"/>
              <a:buNone/>
              <a:defRPr/>
            </a:pPr>
            <a:endParaRPr lang="en-US" sz="900" dirty="0" smtClean="0"/>
          </a:p>
          <a:p>
            <a:pPr marL="548640" lvl="1" indent="-274320" eaLnBrk="1" fontAlgn="auto" hangingPunct="1">
              <a:spcAft>
                <a:spcPts val="0"/>
              </a:spcAft>
              <a:buFont typeface="Wingdings"/>
              <a:buNone/>
              <a:defRPr/>
            </a:pPr>
            <a:endParaRPr lang="en-US" sz="1200" dirty="0" smtClean="0">
              <a:solidFill>
                <a:schemeClr val="tx1"/>
              </a:solidFill>
            </a:endParaRPr>
          </a:p>
          <a:p>
            <a:pPr marL="274320" indent="-274320" eaLnBrk="1" fontAlgn="auto" hangingPunct="1">
              <a:spcAft>
                <a:spcPts val="0"/>
              </a:spcAft>
              <a:buFont typeface="Wingdings 2"/>
              <a:buChar char=""/>
              <a:defRPr/>
            </a:pPr>
            <a:r>
              <a:rPr lang="en-US" sz="2800" dirty="0" smtClean="0"/>
              <a:t>WHD will accept the practice of carrying out computations to the fifth decimal point and then rounding up to the fourth decimal place </a:t>
            </a:r>
          </a:p>
          <a:p>
            <a:pPr marL="274320" indent="-274320" eaLnBrk="1" fontAlgn="auto" hangingPunct="1">
              <a:spcAft>
                <a:spcPts val="0"/>
              </a:spcAft>
              <a:buFont typeface="Wingdings 2"/>
              <a:buNone/>
              <a:defRPr/>
            </a:pPr>
            <a:endParaRPr lang="en-US" sz="900" dirty="0" smtClean="0"/>
          </a:p>
          <a:p>
            <a:pPr marL="274320" indent="-274320" eaLnBrk="1" fontAlgn="auto" hangingPunct="1">
              <a:spcAft>
                <a:spcPts val="0"/>
              </a:spcAft>
              <a:buFont typeface="Wingdings 2"/>
              <a:buChar char=""/>
              <a:defRPr/>
            </a:pP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6"/>
          <p:cNvSpPr>
            <a:spLocks noGrp="1"/>
          </p:cNvSpPr>
          <p:nvPr>
            <p:ph type="title"/>
          </p:nvPr>
        </p:nvSpPr>
        <p:spPr/>
        <p:txBody>
          <a:bodyPr/>
          <a:lstStyle/>
          <a:p>
            <a:pPr eaLnBrk="1" hangingPunct="1"/>
            <a:r>
              <a:rPr lang="en-US" sz="3600" dirty="0" smtClean="0">
                <a:solidFill>
                  <a:schemeClr val="tx1"/>
                </a:solidFill>
              </a:rPr>
              <a:t>Frequency of the Prevailing Wage Survey</a:t>
            </a:r>
          </a:p>
        </p:txBody>
      </p:sp>
      <p:sp>
        <p:nvSpPr>
          <p:cNvPr id="57347" name="Content Placeholder 7"/>
          <p:cNvSpPr>
            <a:spLocks noGrp="1"/>
          </p:cNvSpPr>
          <p:nvPr>
            <p:ph sz="quarter" idx="1"/>
          </p:nvPr>
        </p:nvSpPr>
        <p:spPr>
          <a:xfrm>
            <a:off x="301625" y="1676400"/>
            <a:ext cx="8504238" cy="4648200"/>
          </a:xfrm>
        </p:spPr>
        <p:txBody>
          <a:bodyPr/>
          <a:lstStyle/>
          <a:p>
            <a:pPr eaLnBrk="1" hangingPunct="1"/>
            <a:r>
              <a:rPr lang="en-US" dirty="0" smtClean="0"/>
              <a:t>The prevailing wage survey must be conducted prior to paying a subminimum wage</a:t>
            </a:r>
          </a:p>
          <a:p>
            <a:pPr eaLnBrk="1" hangingPunct="1">
              <a:buFont typeface="Wingdings 2" pitchFamily="18" charset="2"/>
              <a:buNone/>
            </a:pPr>
            <a:endParaRPr lang="en-US" sz="1100" dirty="0" smtClean="0"/>
          </a:p>
          <a:p>
            <a:pPr eaLnBrk="1" hangingPunct="1"/>
            <a:r>
              <a:rPr lang="en-US" dirty="0" smtClean="0"/>
              <a:t>It must be reviewed and updated at least once a year</a:t>
            </a:r>
          </a:p>
          <a:p>
            <a:pPr lvl="1" eaLnBrk="1" hangingPunct="1">
              <a:spcBef>
                <a:spcPts val="1200"/>
              </a:spcBef>
            </a:pPr>
            <a:r>
              <a:rPr lang="en-US" sz="2400" dirty="0" smtClean="0"/>
              <a:t>More frequently when a change in the prevailing wage has most likely occurred, such as when the FLSA minimum wage or a state minimum wage has been increased</a:t>
            </a:r>
          </a:p>
          <a:p>
            <a:pPr lvl="1" eaLnBrk="1" hangingPunct="1">
              <a:spcBef>
                <a:spcPts val="1200"/>
              </a:spcBef>
            </a:pPr>
            <a:r>
              <a:rPr lang="en-US" sz="2400" dirty="0" smtClean="0"/>
              <a:t>Although some certificates remain in effect for two years, the prevailing wage surveys must be conducted no less frequently than once a year</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animEffect transition="in" filter="fade">
                                      <p:cBhvr>
                                        <p:cTn id="11" dur="1000"/>
                                        <p:tgtEl>
                                          <p:spTgt spid="57347">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animEffect transition="in" filter="fade">
                                      <p:cBhvr>
                                        <p:cTn id="15" dur="1000"/>
                                        <p:tgtEl>
                                          <p:spTgt spid="57347">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Effect transition="in" filter="fade">
                                      <p:cBhvr>
                                        <p:cTn id="19" dur="10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Minimum Wage Increase</a:t>
            </a:r>
            <a:endParaRPr lang="en-US" sz="4000" dirty="0">
              <a:solidFill>
                <a:schemeClr val="tx1"/>
              </a:solidFill>
            </a:endParaRPr>
          </a:p>
        </p:txBody>
      </p:sp>
      <p:sp>
        <p:nvSpPr>
          <p:cNvPr id="3" name="Content Placeholder 2"/>
          <p:cNvSpPr>
            <a:spLocks noGrp="1"/>
          </p:cNvSpPr>
          <p:nvPr>
            <p:ph sz="quarter" idx="1"/>
          </p:nvPr>
        </p:nvSpPr>
        <p:spPr>
          <a:xfrm>
            <a:off x="301752" y="1828800"/>
            <a:ext cx="8503920" cy="4114800"/>
          </a:xfrm>
        </p:spPr>
        <p:txBody>
          <a:bodyPr/>
          <a:lstStyle/>
          <a:p>
            <a:pPr marL="0" indent="-533400">
              <a:lnSpc>
                <a:spcPct val="90000"/>
              </a:lnSpc>
              <a:buClr>
                <a:schemeClr val="accent6"/>
              </a:buClr>
              <a:buNone/>
            </a:pPr>
            <a:r>
              <a:rPr lang="en-US" sz="3200" dirty="0" smtClean="0"/>
              <a:t>Whenever the minimum wage increases:</a:t>
            </a:r>
          </a:p>
          <a:p>
            <a:pPr marL="0" indent="-533400">
              <a:lnSpc>
                <a:spcPct val="90000"/>
              </a:lnSpc>
              <a:buClr>
                <a:schemeClr val="accent6"/>
              </a:buClr>
              <a:buNone/>
            </a:pPr>
            <a:endParaRPr lang="en-US" sz="1200" dirty="0" smtClean="0"/>
          </a:p>
          <a:p>
            <a:pPr marL="533400" indent="-533400">
              <a:lnSpc>
                <a:spcPct val="90000"/>
              </a:lnSpc>
              <a:buClr>
                <a:schemeClr val="accent6"/>
              </a:buClr>
              <a:buSzPct val="125000"/>
              <a:buFont typeface="Arial" pitchFamily="34" charset="0"/>
              <a:buChar char="•"/>
            </a:pPr>
            <a:r>
              <a:rPr lang="en-US" sz="2800" dirty="0" smtClean="0">
                <a:solidFill>
                  <a:schemeClr val="tx1"/>
                </a:solidFill>
              </a:rPr>
              <a:t>Employers will have to review all prevailing wage rates</a:t>
            </a:r>
          </a:p>
          <a:p>
            <a:pPr marL="1082675" lvl="2" indent="-533400">
              <a:lnSpc>
                <a:spcPct val="90000"/>
              </a:lnSpc>
              <a:buClr>
                <a:schemeClr val="accent6"/>
              </a:buClr>
              <a:buSzPct val="125000"/>
              <a:buNone/>
            </a:pPr>
            <a:endParaRPr lang="en-US" sz="1000" dirty="0" smtClean="0">
              <a:solidFill>
                <a:schemeClr val="tx1"/>
              </a:solidFill>
            </a:endParaRPr>
          </a:p>
          <a:p>
            <a:pPr marL="533400" indent="-533400">
              <a:lnSpc>
                <a:spcPct val="90000"/>
              </a:lnSpc>
              <a:buClr>
                <a:schemeClr val="accent6"/>
              </a:buClr>
              <a:buSzPct val="125000"/>
              <a:buFont typeface="Arial" pitchFamily="34" charset="0"/>
              <a:buChar char="•"/>
            </a:pPr>
            <a:r>
              <a:rPr lang="en-US" sz="2800" dirty="0" smtClean="0">
                <a:solidFill>
                  <a:schemeClr val="tx1"/>
                </a:solidFill>
              </a:rPr>
              <a:t>Employers may have to conduct new prevailing wage surveys </a:t>
            </a:r>
            <a:r>
              <a:rPr lang="en-US" sz="2800" i="1" dirty="0" smtClean="0">
                <a:solidFill>
                  <a:schemeClr val="tx1"/>
                </a:solidFill>
              </a:rPr>
              <a:t>OR</a:t>
            </a:r>
            <a:r>
              <a:rPr lang="en-US" sz="2800" dirty="0" smtClean="0">
                <a:solidFill>
                  <a:schemeClr val="tx1"/>
                </a:solidFill>
              </a:rPr>
              <a:t> adjust old prevailing wage rates to accommodate for the increase in the minimum wage</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sz="4000" smtClean="0">
                <a:solidFill>
                  <a:schemeClr val="tx1"/>
                </a:solidFill>
              </a:rPr>
              <a:t>Section 14(c) of the FLSA</a:t>
            </a:r>
          </a:p>
        </p:txBody>
      </p:sp>
      <p:sp>
        <p:nvSpPr>
          <p:cNvPr id="5" name="Content Placeholder 4"/>
          <p:cNvSpPr>
            <a:spLocks noGrp="1"/>
          </p:cNvSpPr>
          <p:nvPr>
            <p:ph sz="quarter" idx="1"/>
          </p:nvPr>
        </p:nvSpPr>
        <p:spPr>
          <a:xfrm>
            <a:off x="304800" y="2514600"/>
            <a:ext cx="8504238" cy="3505200"/>
          </a:xfrm>
        </p:spPr>
        <p:txBody>
          <a:bodyPr>
            <a:normAutofit/>
          </a:bodyPr>
          <a:lstStyle/>
          <a:p>
            <a:pPr marL="0" indent="-274320" algn="ctr" eaLnBrk="1" fontAlgn="auto" hangingPunct="1">
              <a:spcAft>
                <a:spcPts val="0"/>
              </a:spcAft>
              <a:buFont typeface="Wingdings 2"/>
              <a:buNone/>
              <a:defRPr/>
            </a:pPr>
            <a:r>
              <a:rPr lang="en-US" sz="2800" dirty="0" smtClean="0"/>
              <a:t>Authorizes the employment of workers with disabilities at subminimum wages when their disabilities impair their productivity </a:t>
            </a:r>
          </a:p>
          <a:p>
            <a:pPr marL="0" indent="-274320" algn="ctr" eaLnBrk="1" fontAlgn="auto" hangingPunct="1">
              <a:spcAft>
                <a:spcPts val="0"/>
              </a:spcAft>
              <a:buFont typeface="Wingdings 2"/>
              <a:buNone/>
              <a:defRPr/>
            </a:pPr>
            <a:r>
              <a:rPr lang="en-US" sz="2800" b="1" i="1" dirty="0" smtClean="0"/>
              <a:t>for the work being performed</a:t>
            </a:r>
          </a:p>
          <a:p>
            <a:pPr marL="0" indent="-274320" algn="ctr" eaLnBrk="1" fontAlgn="auto" hangingPunct="1">
              <a:spcAft>
                <a:spcPts val="0"/>
              </a:spcAft>
              <a:buFont typeface="Wingdings 2"/>
              <a:buNone/>
              <a:defRPr/>
            </a:pPr>
            <a:endParaRPr lang="en-US" sz="2800" b="1" i="1" dirty="0" smtClean="0"/>
          </a:p>
          <a:p>
            <a:pPr marL="0" indent="-274320" algn="ctr" eaLnBrk="1" fontAlgn="auto" hangingPunct="1">
              <a:spcAft>
                <a:spcPts val="0"/>
              </a:spcAft>
              <a:buFont typeface="Wingdings 2"/>
              <a:buNone/>
              <a:defRPr/>
            </a:pPr>
            <a:endParaRPr lang="en-US" sz="2800" b="1" i="1" dirty="0"/>
          </a:p>
          <a:p>
            <a:pPr marL="0" indent="-274320" algn="r" eaLnBrk="1" fontAlgn="auto" hangingPunct="1">
              <a:spcAft>
                <a:spcPts val="0"/>
              </a:spcAft>
              <a:buFont typeface="Wingdings 2"/>
              <a:buNone/>
              <a:defRPr/>
            </a:pPr>
            <a:r>
              <a:rPr lang="en-US" sz="2800" i="1" dirty="0" smtClean="0"/>
              <a:t>See </a:t>
            </a:r>
            <a:r>
              <a:rPr lang="en-US" sz="2800" dirty="0" smtClean="0"/>
              <a:t>29 U.S.C. 214(c)</a:t>
            </a:r>
          </a:p>
          <a:p>
            <a:pPr marL="274320" indent="-274320" eaLnBrk="1" fontAlgn="auto" hangingPunct="1">
              <a:spcAft>
                <a:spcPts val="0"/>
              </a:spcAft>
              <a:buFont typeface="Wingdings 2"/>
              <a:buChar char=""/>
              <a:defRPr/>
            </a:pPr>
            <a:endParaRPr lang="en-US" b="1" i="1" dirty="0" smtClean="0"/>
          </a:p>
          <a:p>
            <a:pPr marL="274320" indent="-274320" eaLnBrk="1" fontAlgn="auto" hangingPunct="1">
              <a:spcAft>
                <a:spcPts val="0"/>
              </a:spcAft>
              <a:buFont typeface="Wingdings 2"/>
              <a:buChar char=""/>
              <a:defRPr/>
            </a:pPr>
            <a:endParaRPr lang="en-US" b="1" i="1"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z="4000" dirty="0" smtClean="0">
                <a:solidFill>
                  <a:schemeClr val="tx1"/>
                </a:solidFill>
              </a:rPr>
              <a:t>De-Skilling</a:t>
            </a:r>
          </a:p>
        </p:txBody>
      </p:sp>
      <p:sp>
        <p:nvSpPr>
          <p:cNvPr id="58371" name="Content Placeholder 2"/>
          <p:cNvSpPr>
            <a:spLocks noGrp="1"/>
          </p:cNvSpPr>
          <p:nvPr>
            <p:ph sz="quarter" idx="1"/>
          </p:nvPr>
        </p:nvSpPr>
        <p:spPr>
          <a:xfrm>
            <a:off x="301625" y="1828800"/>
            <a:ext cx="8504238" cy="4270375"/>
          </a:xfrm>
        </p:spPr>
        <p:txBody>
          <a:bodyPr/>
          <a:lstStyle/>
          <a:p>
            <a:pPr eaLnBrk="1" hangingPunct="1"/>
            <a:r>
              <a:rPr lang="en-US" dirty="0" smtClean="0"/>
              <a:t>De-skilling means arbitrary downward adjustments made in prevailing wage rates to account for differences in duties, methods, equipment and responsibilities between the work of the worker with disabilities and the work of employees who do not have disabilities</a:t>
            </a:r>
          </a:p>
          <a:p>
            <a:pPr eaLnBrk="1" hangingPunct="1">
              <a:buNone/>
            </a:pPr>
            <a:endParaRPr lang="en-US" dirty="0" smtClean="0"/>
          </a:p>
          <a:p>
            <a:pPr eaLnBrk="1" hangingPunct="1"/>
            <a:r>
              <a:rPr lang="en-US" dirty="0" smtClean="0"/>
              <a:t>De-skilling is </a:t>
            </a:r>
            <a:r>
              <a:rPr lang="en-US" b="1" dirty="0" smtClean="0"/>
              <a:t>NOT</a:t>
            </a:r>
            <a:r>
              <a:rPr lang="en-US" dirty="0" smtClean="0"/>
              <a:t> permitted by the Wage &amp; Hour Division</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animEffect transition="in" filter="fade">
                                      <p:cBhvr>
                                        <p:cTn id="11" dur="10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3505200"/>
            <a:ext cx="6480175" cy="1673225"/>
          </a:xfrm>
        </p:spPr>
        <p:txBody>
          <a:bodyPr>
            <a:normAutofit/>
          </a:bodyPr>
          <a:lstStyle/>
          <a:p>
            <a:pPr eaLnBrk="1" fontAlgn="auto" hangingPunct="1">
              <a:spcAft>
                <a:spcPts val="0"/>
              </a:spcAft>
              <a:buFont typeface="Wingdings 2"/>
              <a:buNone/>
              <a:defRPr/>
            </a:pPr>
            <a:r>
              <a:rPr lang="en-US" sz="3200" b="0" dirty="0" smtClean="0"/>
              <a:t>Developing a task analysis</a:t>
            </a:r>
            <a:endParaRPr lang="en-US" sz="3200" b="0" dirty="0"/>
          </a:p>
        </p:txBody>
      </p:sp>
      <p:sp>
        <p:nvSpPr>
          <p:cNvPr id="59395" name="Title 3"/>
          <p:cNvSpPr>
            <a:spLocks noGrp="1"/>
          </p:cNvSpPr>
          <p:nvPr>
            <p:ph type="title"/>
          </p:nvPr>
        </p:nvSpPr>
        <p:spPr/>
        <p:txBody>
          <a:bodyPr/>
          <a:lstStyle/>
          <a:p>
            <a:pPr eaLnBrk="1" hangingPunct="1"/>
            <a:r>
              <a:rPr lang="en-US" dirty="0" smtClean="0"/>
              <a:t>Define the Work</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pPr eaLnBrk="1" hangingPunct="1"/>
            <a:r>
              <a:rPr lang="en-US" sz="4000" dirty="0" smtClean="0">
                <a:solidFill>
                  <a:schemeClr val="tx1"/>
                </a:solidFill>
              </a:rPr>
              <a:t>Task Analysis</a:t>
            </a:r>
          </a:p>
        </p:txBody>
      </p:sp>
      <p:sp>
        <p:nvSpPr>
          <p:cNvPr id="60419" name="Content Placeholder 4"/>
          <p:cNvSpPr>
            <a:spLocks noGrp="1"/>
          </p:cNvSpPr>
          <p:nvPr>
            <p:ph sz="quarter" idx="1"/>
          </p:nvPr>
        </p:nvSpPr>
        <p:spPr>
          <a:xfrm>
            <a:off x="301625" y="1527174"/>
            <a:ext cx="8504238" cy="4873625"/>
          </a:xfrm>
        </p:spPr>
        <p:txBody>
          <a:bodyPr/>
          <a:lstStyle/>
          <a:p>
            <a:pPr eaLnBrk="1" hangingPunct="1"/>
            <a:r>
              <a:rPr lang="en-US" dirty="0" smtClean="0"/>
              <a:t>A task analysis identifies:</a:t>
            </a:r>
          </a:p>
          <a:p>
            <a:pPr lvl="1" eaLnBrk="1" hangingPunct="1"/>
            <a:r>
              <a:rPr lang="en-US" dirty="0" smtClean="0"/>
              <a:t>Tasks and subtasks to be performed</a:t>
            </a:r>
          </a:p>
          <a:p>
            <a:pPr lvl="1" eaLnBrk="1" hangingPunct="1"/>
            <a:r>
              <a:rPr lang="en-US" dirty="0" smtClean="0"/>
              <a:t>Methods and procedures to accomplish task</a:t>
            </a:r>
          </a:p>
          <a:p>
            <a:pPr lvl="1" eaLnBrk="1" hangingPunct="1"/>
            <a:r>
              <a:rPr lang="en-US" dirty="0" smtClean="0"/>
              <a:t>The specific area where the work will be performed</a:t>
            </a:r>
          </a:p>
          <a:p>
            <a:pPr lvl="1" eaLnBrk="1" hangingPunct="1"/>
            <a:r>
              <a:rPr lang="en-US" dirty="0" smtClean="0"/>
              <a:t>Supplies and equipment necessary to perform the work</a:t>
            </a:r>
          </a:p>
          <a:p>
            <a:pPr lvl="1" eaLnBrk="1" hangingPunct="1"/>
            <a:r>
              <a:rPr lang="en-US" dirty="0" smtClean="0"/>
              <a:t>A definite start and stop point for the job/task</a:t>
            </a:r>
          </a:p>
          <a:p>
            <a:pPr lvl="1" eaLnBrk="1" hangingPunct="1"/>
            <a:r>
              <a:rPr lang="en-US" dirty="0" smtClean="0"/>
              <a:t>Environmental considerations</a:t>
            </a:r>
          </a:p>
          <a:p>
            <a:pPr lvl="1" eaLnBrk="1" hangingPunct="1"/>
            <a:r>
              <a:rPr lang="en-US" dirty="0" smtClean="0"/>
              <a:t>Minimum acceptable quality and quantity standards</a:t>
            </a:r>
          </a:p>
          <a:p>
            <a:pPr eaLnBrk="1" hangingPunct="1"/>
            <a:r>
              <a:rPr lang="en-US" dirty="0" smtClean="0"/>
              <a:t>The written analysis must match the methods used by the workers to complete the job/task</a:t>
            </a:r>
          </a:p>
          <a:p>
            <a:pPr lvl="1" eaLnBrk="1" hangingPunct="1"/>
            <a:r>
              <a:rPr lang="en-US" dirty="0" smtClean="0"/>
              <a:t>“Standard procedures”</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19">
                                            <p:txEl>
                                              <p:pRg st="1" end="1"/>
                                            </p:txEl>
                                          </p:spTgt>
                                        </p:tgtEl>
                                        <p:attrNameLst>
                                          <p:attrName>style.visibility</p:attrName>
                                        </p:attrNameLst>
                                      </p:cBhvr>
                                      <p:to>
                                        <p:strVal val="visible"/>
                                      </p:to>
                                    </p:set>
                                    <p:animEffect transition="in" filter="fade">
                                      <p:cBhvr>
                                        <p:cTn id="10" dur="1000"/>
                                        <p:tgtEl>
                                          <p:spTgt spid="604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Effect transition="in" filter="fade">
                                      <p:cBhvr>
                                        <p:cTn id="13" dur="1000"/>
                                        <p:tgtEl>
                                          <p:spTgt spid="604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419">
                                            <p:txEl>
                                              <p:pRg st="3" end="3"/>
                                            </p:txEl>
                                          </p:spTgt>
                                        </p:tgtEl>
                                        <p:attrNameLst>
                                          <p:attrName>style.visibility</p:attrName>
                                        </p:attrNameLst>
                                      </p:cBhvr>
                                      <p:to>
                                        <p:strVal val="visible"/>
                                      </p:to>
                                    </p:set>
                                    <p:animEffect transition="in" filter="fade">
                                      <p:cBhvr>
                                        <p:cTn id="16" dur="1000"/>
                                        <p:tgtEl>
                                          <p:spTgt spid="604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animEffect transition="in" filter="fade">
                                      <p:cBhvr>
                                        <p:cTn id="19" dur="1000"/>
                                        <p:tgtEl>
                                          <p:spTgt spid="6041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419">
                                            <p:txEl>
                                              <p:pRg st="5" end="5"/>
                                            </p:txEl>
                                          </p:spTgt>
                                        </p:tgtEl>
                                        <p:attrNameLst>
                                          <p:attrName>style.visibility</p:attrName>
                                        </p:attrNameLst>
                                      </p:cBhvr>
                                      <p:to>
                                        <p:strVal val="visible"/>
                                      </p:to>
                                    </p:set>
                                    <p:animEffect transition="in" filter="fade">
                                      <p:cBhvr>
                                        <p:cTn id="22" dur="1000"/>
                                        <p:tgtEl>
                                          <p:spTgt spid="6041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419">
                                            <p:txEl>
                                              <p:pRg st="6" end="6"/>
                                            </p:txEl>
                                          </p:spTgt>
                                        </p:tgtEl>
                                        <p:attrNameLst>
                                          <p:attrName>style.visibility</p:attrName>
                                        </p:attrNameLst>
                                      </p:cBhvr>
                                      <p:to>
                                        <p:strVal val="visible"/>
                                      </p:to>
                                    </p:set>
                                    <p:animEffect transition="in" filter="fade">
                                      <p:cBhvr>
                                        <p:cTn id="25" dur="1000"/>
                                        <p:tgtEl>
                                          <p:spTgt spid="60419">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419">
                                            <p:txEl>
                                              <p:pRg st="7" end="7"/>
                                            </p:txEl>
                                          </p:spTgt>
                                        </p:tgtEl>
                                        <p:attrNameLst>
                                          <p:attrName>style.visibility</p:attrName>
                                        </p:attrNameLst>
                                      </p:cBhvr>
                                      <p:to>
                                        <p:strVal val="visible"/>
                                      </p:to>
                                    </p:set>
                                    <p:animEffect transition="in" filter="fade">
                                      <p:cBhvr>
                                        <p:cTn id="28" dur="1000"/>
                                        <p:tgtEl>
                                          <p:spTgt spid="60419">
                                            <p:txEl>
                                              <p:pRg st="7" end="7"/>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0419">
                                            <p:txEl>
                                              <p:pRg st="8" end="8"/>
                                            </p:txEl>
                                          </p:spTgt>
                                        </p:tgtEl>
                                        <p:attrNameLst>
                                          <p:attrName>style.visibility</p:attrName>
                                        </p:attrNameLst>
                                      </p:cBhvr>
                                      <p:to>
                                        <p:strVal val="visible"/>
                                      </p:to>
                                    </p:set>
                                    <p:animEffect transition="in" filter="fade">
                                      <p:cBhvr>
                                        <p:cTn id="32" dur="1000"/>
                                        <p:tgtEl>
                                          <p:spTgt spid="60419">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0419">
                                            <p:txEl>
                                              <p:pRg st="9" end="9"/>
                                            </p:txEl>
                                          </p:spTgt>
                                        </p:tgtEl>
                                        <p:attrNameLst>
                                          <p:attrName>style.visibility</p:attrName>
                                        </p:attrNameLst>
                                      </p:cBhvr>
                                      <p:to>
                                        <p:strVal val="visible"/>
                                      </p:to>
                                    </p:set>
                                    <p:animEffect transition="in" filter="fade">
                                      <p:cBhvr>
                                        <p:cTn id="35" dur="1000"/>
                                        <p:tgtEl>
                                          <p:spTgt spid="604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p:txBody>
          <a:bodyPr/>
          <a:lstStyle/>
          <a:p>
            <a:pPr eaLnBrk="1" hangingPunct="1"/>
            <a:r>
              <a:rPr lang="en-US" dirty="0" smtClean="0">
                <a:solidFill>
                  <a:schemeClr val="bg1"/>
                </a:solidFill>
              </a:rPr>
              <a:t>Establish the Standard</a:t>
            </a:r>
            <a:endParaRPr lang="en-US" strike="sngStrike" dirty="0" smtClean="0">
              <a:solidFill>
                <a:schemeClr val="bg1"/>
              </a:solidFill>
            </a:endParaRP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pPr eaLnBrk="1" hangingPunct="1"/>
            <a:r>
              <a:rPr lang="en-US" sz="4000" dirty="0" smtClean="0">
                <a:solidFill>
                  <a:schemeClr val="tx1"/>
                </a:solidFill>
              </a:rPr>
              <a:t>Work Measurement Standard</a:t>
            </a:r>
          </a:p>
        </p:txBody>
      </p:sp>
      <p:sp>
        <p:nvSpPr>
          <p:cNvPr id="5" name="Content Placeholder 4"/>
          <p:cNvSpPr>
            <a:spLocks noGrp="1"/>
          </p:cNvSpPr>
          <p:nvPr>
            <p:ph sz="quarter" idx="1"/>
          </p:nvPr>
        </p:nvSpPr>
        <p:spPr>
          <a:xfrm>
            <a:off x="301625" y="1600200"/>
            <a:ext cx="8504238" cy="4800600"/>
          </a:xfrm>
        </p:spPr>
        <p:txBody>
          <a:bodyPr>
            <a:normAutofit fontScale="92500"/>
          </a:bodyPr>
          <a:lstStyle/>
          <a:p>
            <a:pPr marL="274320" indent="-274320" eaLnBrk="1" fontAlgn="auto" hangingPunct="1">
              <a:spcAft>
                <a:spcPts val="0"/>
              </a:spcAft>
              <a:buFont typeface="Wingdings 2"/>
              <a:buChar char=""/>
              <a:defRPr/>
            </a:pPr>
            <a:r>
              <a:rPr lang="en-US" dirty="0" smtClean="0"/>
              <a:t>Determine the time it takes a worker who does not have a disability for the work to perform the job as set out in the task analysis</a:t>
            </a:r>
          </a:p>
          <a:p>
            <a:pPr marL="274320" indent="-274320" eaLnBrk="1" fontAlgn="auto" hangingPunct="1">
              <a:spcAft>
                <a:spcPts val="0"/>
              </a:spcAft>
              <a:buFont typeface="Wingdings 2"/>
              <a:buNone/>
              <a:defRPr/>
            </a:pPr>
            <a:endParaRPr lang="en-US" sz="1100" dirty="0" smtClean="0"/>
          </a:p>
          <a:p>
            <a:pPr marL="274320" indent="-274320" eaLnBrk="1" fontAlgn="auto" hangingPunct="1">
              <a:spcAft>
                <a:spcPts val="0"/>
              </a:spcAft>
              <a:buFont typeface="Wingdings 2"/>
              <a:buChar char=""/>
              <a:defRPr/>
            </a:pPr>
            <a:r>
              <a:rPr lang="en-US" dirty="0" smtClean="0"/>
              <a:t>Time becomes the “standard” against which the productivity of the worker with a disability is compared to determine the hourly commensurate wage</a:t>
            </a:r>
          </a:p>
          <a:p>
            <a:pPr marL="274320" indent="-274320" eaLnBrk="1" fontAlgn="auto" hangingPunct="1">
              <a:spcAft>
                <a:spcPts val="0"/>
              </a:spcAft>
              <a:buFont typeface="Wingdings 2"/>
              <a:buNone/>
              <a:defRPr/>
            </a:pPr>
            <a:endParaRPr lang="en-US" sz="1100" dirty="0" smtClean="0"/>
          </a:p>
          <a:p>
            <a:pPr marL="274320" indent="-274320" eaLnBrk="1" fontAlgn="auto" hangingPunct="1">
              <a:spcAft>
                <a:spcPts val="0"/>
              </a:spcAft>
              <a:buFont typeface="Wingdings 2"/>
              <a:buChar char=""/>
              <a:defRPr/>
            </a:pPr>
            <a:r>
              <a:rPr lang="en-US" dirty="0" smtClean="0"/>
              <a:t>The commensurate wage rate will be proportionate to the prevailing wage based on productivity differences</a:t>
            </a:r>
          </a:p>
          <a:p>
            <a:pPr marL="274320" indent="-274320" eaLnBrk="1" fontAlgn="auto" hangingPunct="1">
              <a:spcAft>
                <a:spcPts val="0"/>
              </a:spcAft>
              <a:buFont typeface="Wingdings 2"/>
              <a:buNone/>
              <a:defRPr/>
            </a:pPr>
            <a:endParaRPr lang="en-US" sz="1100" dirty="0" smtClean="0"/>
          </a:p>
          <a:p>
            <a:pPr marL="274320" indent="-274320" eaLnBrk="1" fontAlgn="auto" hangingPunct="1">
              <a:spcAft>
                <a:spcPts val="0"/>
              </a:spcAft>
              <a:buFont typeface="Wingdings 2"/>
              <a:buChar char=""/>
              <a:defRPr/>
            </a:pPr>
            <a:r>
              <a:rPr lang="en-US" dirty="0" smtClean="0"/>
              <a:t>The employer is responsible for demonstrating the standard has been properly established</a:t>
            </a: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Work Measurement Standard</a:t>
            </a:r>
            <a:r>
              <a:rPr lang="en-US" sz="2400" dirty="0" smtClean="0">
                <a:solidFill>
                  <a:schemeClr val="tx1"/>
                </a:solidFill>
              </a:rPr>
              <a:t> (continued)</a:t>
            </a:r>
            <a:endParaRPr lang="en-US" sz="4000" dirty="0">
              <a:solidFill>
                <a:schemeClr val="tx1"/>
              </a:solidFill>
            </a:endParaRPr>
          </a:p>
        </p:txBody>
      </p:sp>
      <p:sp>
        <p:nvSpPr>
          <p:cNvPr id="3" name="Content Placeholder 2"/>
          <p:cNvSpPr>
            <a:spLocks noGrp="1"/>
          </p:cNvSpPr>
          <p:nvPr>
            <p:ph sz="quarter" idx="1"/>
          </p:nvPr>
        </p:nvSpPr>
        <p:spPr>
          <a:xfrm>
            <a:off x="301752" y="1676400"/>
            <a:ext cx="8503920" cy="4422648"/>
          </a:xfrm>
        </p:spPr>
        <p:txBody>
          <a:bodyPr/>
          <a:lstStyle/>
          <a:p>
            <a:r>
              <a:rPr lang="en-US" dirty="0" smtClean="0"/>
              <a:t>Must be performed by a qualified, competent worker who does not have a disability for the work being performed and who possesses the necessary skill and training required to perform the job</a:t>
            </a:r>
          </a:p>
          <a:p>
            <a:endParaRPr lang="en-US" sz="2000" dirty="0" smtClean="0"/>
          </a:p>
          <a:p>
            <a:r>
              <a:rPr lang="en-US" dirty="0" smtClean="0"/>
              <a:t>Must be completed at a pace that can be maintained over an entire shift</a:t>
            </a:r>
          </a:p>
          <a:p>
            <a:endParaRPr lang="en-US" sz="2000" dirty="0" smtClean="0"/>
          </a:p>
          <a:p>
            <a:r>
              <a:rPr lang="en-US" dirty="0" smtClean="0"/>
              <a:t>Must make allowance for personal time, fatigue and unavoidable delays if used to set a piece rate</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4"/>
          <p:cNvSpPr>
            <a:spLocks noGrp="1"/>
          </p:cNvSpPr>
          <p:nvPr>
            <p:ph sz="quarter" idx="1"/>
          </p:nvPr>
        </p:nvSpPr>
        <p:spPr>
          <a:xfrm>
            <a:off x="301625" y="1905000"/>
            <a:ext cx="8504238" cy="4419600"/>
          </a:xfrm>
        </p:spPr>
        <p:txBody>
          <a:bodyPr/>
          <a:lstStyle/>
          <a:p>
            <a:pPr eaLnBrk="1" hangingPunct="1"/>
            <a:r>
              <a:rPr lang="en-US" sz="3200" dirty="0" smtClean="0"/>
              <a:t>Work measurements must be conducted prior to paying a subminimum wage</a:t>
            </a:r>
            <a:endParaRPr lang="en-US" sz="3200" strike="sngStrike" dirty="0" smtClean="0">
              <a:solidFill>
                <a:srgbClr val="FF0000"/>
              </a:solidFill>
            </a:endParaRPr>
          </a:p>
          <a:p>
            <a:pPr eaLnBrk="1" hangingPunct="1">
              <a:buNone/>
            </a:pPr>
            <a:endParaRPr lang="en-US" sz="1000" dirty="0" smtClean="0"/>
          </a:p>
          <a:p>
            <a:pPr lvl="1" eaLnBrk="1" hangingPunct="1"/>
            <a:r>
              <a:rPr lang="en-US" sz="2800" dirty="0" smtClean="0"/>
              <a:t>As long as the job (and the equipment) remains the same, new work measurements are not required</a:t>
            </a:r>
          </a:p>
          <a:p>
            <a:pPr lvl="1" eaLnBrk="1" hangingPunct="1">
              <a:spcBef>
                <a:spcPts val="1800"/>
              </a:spcBef>
            </a:pPr>
            <a:r>
              <a:rPr lang="en-US" sz="2800" dirty="0" smtClean="0"/>
              <a:t>It is good practice to periodically review and confirm performance standards</a:t>
            </a:r>
          </a:p>
          <a:p>
            <a:pPr lvl="1" eaLnBrk="1" hangingPunct="1">
              <a:buFont typeface="Wingdings" pitchFamily="2" charset="2"/>
              <a:buNone/>
            </a:pPr>
            <a:endParaRPr lang="en-US" dirty="0" smtClean="0"/>
          </a:p>
        </p:txBody>
      </p:sp>
      <p:sp>
        <p:nvSpPr>
          <p:cNvPr id="6" name="Title 3"/>
          <p:cNvSpPr>
            <a:spLocks noGrp="1"/>
          </p:cNvSpPr>
          <p:nvPr>
            <p:ph type="title"/>
          </p:nvPr>
        </p:nvSpPr>
        <p:spPr>
          <a:xfrm>
            <a:off x="152400" y="228600"/>
            <a:ext cx="8991600" cy="758825"/>
          </a:xfrm>
        </p:spPr>
        <p:txBody>
          <a:bodyPr/>
          <a:lstStyle/>
          <a:p>
            <a:pPr eaLnBrk="1" hangingPunct="1"/>
            <a:r>
              <a:rPr lang="en-US" sz="4000" dirty="0" smtClean="0">
                <a:solidFill>
                  <a:schemeClr val="tx1"/>
                </a:solidFill>
              </a:rPr>
              <a:t>Work Measurement Standard</a:t>
            </a:r>
            <a:r>
              <a:rPr lang="en-US" sz="2800" dirty="0" smtClean="0">
                <a:solidFill>
                  <a:schemeClr val="tx1"/>
                </a:solidFill>
              </a:rPr>
              <a:t> </a:t>
            </a:r>
            <a:r>
              <a:rPr lang="en-US" sz="2400" dirty="0" smtClean="0">
                <a:solidFill>
                  <a:schemeClr val="tx1"/>
                </a:solidFill>
              </a:rPr>
              <a:t>(continued 2)</a:t>
            </a:r>
            <a:endParaRPr lang="en-US" sz="3600" dirty="0" smtClean="0">
              <a:solidFill>
                <a:schemeClr val="tx1"/>
              </a:solidFill>
            </a:endParaRP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1000"/>
                                        <p:tgtEl>
                                          <p:spTgt spid="6451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animEffect transition="in" filter="fade">
                                      <p:cBhvr>
                                        <p:cTn id="11" dur="1000"/>
                                        <p:tgtEl>
                                          <p:spTgt spid="64515">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animEffect transition="in" filter="fade">
                                      <p:cBhvr>
                                        <p:cTn id="15" dur="10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pPr eaLnBrk="1" hangingPunct="1"/>
            <a:r>
              <a:rPr lang="en-US" sz="4000" dirty="0" smtClean="0">
                <a:solidFill>
                  <a:schemeClr val="tx1"/>
                </a:solidFill>
              </a:rPr>
              <a:t>Setting </a:t>
            </a:r>
            <a:r>
              <a:rPr lang="en-US" sz="4000" dirty="0">
                <a:solidFill>
                  <a:schemeClr val="tx1"/>
                </a:solidFill>
              </a:rPr>
              <a:t>t</a:t>
            </a:r>
            <a:r>
              <a:rPr lang="en-US" sz="4000" dirty="0" smtClean="0">
                <a:solidFill>
                  <a:schemeClr val="tx1"/>
                </a:solidFill>
              </a:rPr>
              <a:t>he Standard</a:t>
            </a:r>
          </a:p>
        </p:txBody>
      </p:sp>
      <p:sp>
        <p:nvSpPr>
          <p:cNvPr id="65539" name="Content Placeholder 4"/>
          <p:cNvSpPr>
            <a:spLocks noGrp="1"/>
          </p:cNvSpPr>
          <p:nvPr>
            <p:ph sz="quarter" idx="1"/>
          </p:nvPr>
        </p:nvSpPr>
        <p:spPr>
          <a:xfrm>
            <a:off x="304800" y="1752600"/>
            <a:ext cx="8504238" cy="4572000"/>
          </a:xfrm>
        </p:spPr>
        <p:txBody>
          <a:bodyPr/>
          <a:lstStyle/>
          <a:p>
            <a:pPr eaLnBrk="1" hangingPunct="1"/>
            <a:r>
              <a:rPr lang="en-US" dirty="0" smtClean="0"/>
              <a:t>Employer must use an accepted method of industrial work measurement to determine the standard</a:t>
            </a:r>
          </a:p>
          <a:p>
            <a:pPr lvl="1" eaLnBrk="1" hangingPunct="1"/>
            <a:r>
              <a:rPr lang="en-US" sz="2400" dirty="0" smtClean="0"/>
              <a:t>Stopwatch time studies</a:t>
            </a:r>
          </a:p>
          <a:p>
            <a:pPr lvl="1" eaLnBrk="1" hangingPunct="1"/>
            <a:r>
              <a:rPr lang="en-US" sz="2400" dirty="0" smtClean="0"/>
              <a:t>Methods-Time Measurement (MTM)</a:t>
            </a:r>
          </a:p>
          <a:p>
            <a:pPr lvl="1" eaLnBrk="1" hangingPunct="1"/>
            <a:r>
              <a:rPr lang="en-US" sz="2400" dirty="0" smtClean="0"/>
              <a:t>Modular Arrangement of Predetermined Time Standards (MODAPTS)</a:t>
            </a:r>
          </a:p>
          <a:p>
            <a:pPr lvl="1" eaLnBrk="1" hangingPunct="1"/>
            <a:endParaRPr lang="en-US" dirty="0" smtClean="0"/>
          </a:p>
          <a:p>
            <a:pPr eaLnBrk="1" hangingPunct="1"/>
            <a:r>
              <a:rPr lang="en-US" dirty="0" smtClean="0"/>
              <a:t>The work measurement accurately measures the quality and quantity of the same work when performed by workers who do not have disabilities</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1000"/>
                                        <p:tgtEl>
                                          <p:spTgt spid="655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Effect transition="in" filter="fade">
                                      <p:cBhvr>
                                        <p:cTn id="10" dur="1000"/>
                                        <p:tgtEl>
                                          <p:spTgt spid="655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animEffect transition="in" filter="fade">
                                      <p:cBhvr>
                                        <p:cTn id="13" dur="1000"/>
                                        <p:tgtEl>
                                          <p:spTgt spid="655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539">
                                            <p:txEl>
                                              <p:pRg st="3" end="3"/>
                                            </p:txEl>
                                          </p:spTgt>
                                        </p:tgtEl>
                                        <p:attrNameLst>
                                          <p:attrName>style.visibility</p:attrName>
                                        </p:attrNameLst>
                                      </p:cBhvr>
                                      <p:to>
                                        <p:strVal val="visible"/>
                                      </p:to>
                                    </p:set>
                                    <p:animEffect transition="in" filter="fade">
                                      <p:cBhvr>
                                        <p:cTn id="16" dur="1000"/>
                                        <p:tgtEl>
                                          <p:spTgt spid="65539">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5539">
                                            <p:txEl>
                                              <p:pRg st="5" end="5"/>
                                            </p:txEl>
                                          </p:spTgt>
                                        </p:tgtEl>
                                        <p:attrNameLst>
                                          <p:attrName>style.visibility</p:attrName>
                                        </p:attrNameLst>
                                      </p:cBhvr>
                                      <p:to>
                                        <p:strVal val="visible"/>
                                      </p:to>
                                    </p:set>
                                    <p:animEffect transition="in" filter="fade">
                                      <p:cBhvr>
                                        <p:cTn id="20" dur="10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z="4000" dirty="0" smtClean="0">
                <a:solidFill>
                  <a:schemeClr val="tx1"/>
                </a:solidFill>
              </a:rPr>
              <a:t>Setting the Standard</a:t>
            </a:r>
            <a:r>
              <a:rPr lang="en-US" sz="3200" dirty="0" smtClean="0">
                <a:solidFill>
                  <a:schemeClr val="tx1"/>
                </a:solidFill>
              </a:rPr>
              <a:t> (continued)</a:t>
            </a:r>
            <a:endParaRPr lang="en-US" sz="4000" dirty="0" smtClean="0">
              <a:solidFill>
                <a:srgbClr val="8E7C5C"/>
              </a:solidFill>
            </a:endParaRPr>
          </a:p>
        </p:txBody>
      </p:sp>
      <p:sp>
        <p:nvSpPr>
          <p:cNvPr id="66563" name="Content Placeholder 2"/>
          <p:cNvSpPr>
            <a:spLocks noGrp="1"/>
          </p:cNvSpPr>
          <p:nvPr>
            <p:ph sz="quarter" idx="1"/>
          </p:nvPr>
        </p:nvSpPr>
        <p:spPr>
          <a:xfrm>
            <a:off x="301624" y="2133600"/>
            <a:ext cx="8431213" cy="2895600"/>
          </a:xfrm>
        </p:spPr>
        <p:txBody>
          <a:bodyPr/>
          <a:lstStyle/>
          <a:p>
            <a:pPr eaLnBrk="1" hangingPunct="1"/>
            <a:r>
              <a:rPr lang="en-US" sz="2800" dirty="0" smtClean="0"/>
              <a:t>Select an individual to conduct the study                                            (the observer)</a:t>
            </a:r>
          </a:p>
          <a:p>
            <a:pPr eaLnBrk="1" hangingPunct="1">
              <a:buFont typeface="Wingdings 2" pitchFamily="18" charset="2"/>
              <a:buNone/>
            </a:pPr>
            <a:endParaRPr lang="en-US" sz="2800" dirty="0" smtClean="0"/>
          </a:p>
          <a:p>
            <a:pPr eaLnBrk="1" hangingPunct="1"/>
            <a:r>
              <a:rPr lang="en-US" sz="2800" dirty="0" smtClean="0"/>
              <a:t>Select worker(s) without a disability for the job being measured to be timed (standard setters)</a:t>
            </a:r>
          </a:p>
          <a:p>
            <a:pPr eaLnBrk="1" hangingPunct="1"/>
            <a:endParaRPr lang="en-US" sz="3400" dirty="0" smtClean="0"/>
          </a:p>
          <a:p>
            <a:pPr eaLnBrk="1" hangingPunct="1">
              <a:buFont typeface="Wingdings 2" pitchFamily="18" charset="2"/>
              <a:buNone/>
            </a:pPr>
            <a:endParaRPr lang="en-US" sz="3400" dirty="0" smtClean="0"/>
          </a:p>
          <a:p>
            <a:pPr lvl="1" eaLnBrk="1" hangingPunct="1"/>
            <a:endParaRPr lang="en-US" sz="3400" dirty="0" smtClean="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animEffect transition="in" filter="fade">
                                      <p:cBhvr>
                                        <p:cTn id="11" dur="10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z="4000" dirty="0" smtClean="0">
                <a:solidFill>
                  <a:schemeClr val="tx1"/>
                </a:solidFill>
              </a:rPr>
              <a:t>Setting </a:t>
            </a:r>
            <a:r>
              <a:rPr lang="en-US" sz="4000" dirty="0">
                <a:solidFill>
                  <a:schemeClr val="tx1"/>
                </a:solidFill>
              </a:rPr>
              <a:t>t</a:t>
            </a:r>
            <a:r>
              <a:rPr lang="en-US" sz="4000" dirty="0" smtClean="0">
                <a:solidFill>
                  <a:schemeClr val="tx1"/>
                </a:solidFill>
              </a:rPr>
              <a:t>he Standard</a:t>
            </a:r>
            <a:r>
              <a:rPr lang="en-US" sz="3200" dirty="0" smtClean="0">
                <a:solidFill>
                  <a:schemeClr val="tx1"/>
                </a:solidFill>
              </a:rPr>
              <a:t> (continued 2)</a:t>
            </a:r>
            <a:endParaRPr lang="en-US" sz="4000" dirty="0" smtClean="0">
              <a:solidFill>
                <a:srgbClr val="8E7C5C"/>
              </a:solidFill>
            </a:endParaRPr>
          </a:p>
        </p:txBody>
      </p:sp>
      <p:sp>
        <p:nvSpPr>
          <p:cNvPr id="68611" name="Content Placeholder 2"/>
          <p:cNvSpPr>
            <a:spLocks noGrp="1"/>
          </p:cNvSpPr>
          <p:nvPr>
            <p:ph sz="quarter" idx="1"/>
          </p:nvPr>
        </p:nvSpPr>
        <p:spPr>
          <a:xfrm>
            <a:off x="301625" y="1676400"/>
            <a:ext cx="8504238" cy="4422775"/>
          </a:xfrm>
        </p:spPr>
        <p:txBody>
          <a:bodyPr/>
          <a:lstStyle/>
          <a:p>
            <a:pPr eaLnBrk="1" hangingPunct="1">
              <a:buFont typeface="Wingdings 2" pitchFamily="18" charset="2"/>
              <a:buNone/>
            </a:pPr>
            <a:r>
              <a:rPr lang="en-US" sz="3600" dirty="0" smtClean="0"/>
              <a:t>The standard setter must be:</a:t>
            </a:r>
          </a:p>
          <a:p>
            <a:pPr eaLnBrk="1" hangingPunct="1">
              <a:buFont typeface="Wingdings 2" pitchFamily="18" charset="2"/>
              <a:buNone/>
            </a:pPr>
            <a:endParaRPr lang="en-US" sz="1000" dirty="0" smtClean="0"/>
          </a:p>
          <a:p>
            <a:pPr lvl="1" eaLnBrk="1" hangingPunct="1"/>
            <a:r>
              <a:rPr lang="en-US" sz="2800" dirty="0" smtClean="0"/>
              <a:t>Allowed to practice the work until he/she is comfortable, familiar and can perform the work without hesitation</a:t>
            </a:r>
          </a:p>
          <a:p>
            <a:pPr lvl="1" eaLnBrk="1" hangingPunct="1">
              <a:spcBef>
                <a:spcPts val="1800"/>
              </a:spcBef>
            </a:pPr>
            <a:r>
              <a:rPr lang="en-US" sz="2800" dirty="0" smtClean="0"/>
              <a:t>Capable of maintaining a consistent, efficient pace</a:t>
            </a:r>
          </a:p>
          <a:p>
            <a:pPr lvl="1" eaLnBrk="1" hangingPunct="1"/>
            <a:endParaRPr lang="en-US" dirty="0" smtClean="0"/>
          </a:p>
          <a:p>
            <a:pPr eaLnBrk="1" hangingPunct="1"/>
            <a:endParaRPr lang="en-US" dirty="0" smtClean="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animEffect transition="in" filter="fade">
                                      <p:cBhvr>
                                        <p:cTn id="11" dur="1000"/>
                                        <p:tgtEl>
                                          <p:spTgt spid="68611">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animEffect transition="in" filter="fade">
                                      <p:cBhvr>
                                        <p:cTn id="15" dur="10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000" dirty="0" smtClean="0">
                <a:solidFill>
                  <a:schemeClr val="tx1"/>
                </a:solidFill>
              </a:rPr>
              <a:t>Subminimum Wage (SMW)</a:t>
            </a:r>
          </a:p>
        </p:txBody>
      </p:sp>
      <p:sp>
        <p:nvSpPr>
          <p:cNvPr id="19459" name="Content Placeholder 2"/>
          <p:cNvSpPr>
            <a:spLocks noGrp="1"/>
          </p:cNvSpPr>
          <p:nvPr>
            <p:ph sz="quarter" idx="1"/>
          </p:nvPr>
        </p:nvSpPr>
        <p:spPr>
          <a:xfrm>
            <a:off x="304800" y="1600200"/>
            <a:ext cx="8504238" cy="4876800"/>
          </a:xfrm>
        </p:spPr>
        <p:txBody>
          <a:bodyPr/>
          <a:lstStyle/>
          <a:p>
            <a:pPr eaLnBrk="1" hangingPunct="1"/>
            <a:r>
              <a:rPr lang="en-US" sz="2800" dirty="0" smtClean="0"/>
              <a:t>A SMW can be paid to workers with disabilities when their disability impairs their productive and earning capacities for the work being performed</a:t>
            </a:r>
          </a:p>
          <a:p>
            <a:pPr eaLnBrk="1" hangingPunct="1">
              <a:buNone/>
            </a:pPr>
            <a:endParaRPr lang="en-US" sz="1600" strike="sngStrike" dirty="0" smtClean="0"/>
          </a:p>
          <a:p>
            <a:pPr eaLnBrk="1" hangingPunct="1"/>
            <a:r>
              <a:rPr lang="en-US" sz="2800" dirty="0" smtClean="0"/>
              <a:t>SMW must be </a:t>
            </a:r>
            <a:r>
              <a:rPr lang="en-US" sz="2800" i="1" dirty="0" smtClean="0"/>
              <a:t>commensurate</a:t>
            </a:r>
            <a:r>
              <a:rPr lang="en-US" sz="2800" dirty="0" smtClean="0"/>
              <a:t> with the workers’ productivity as compared to the wage and productivity of experienced workers who are not disabled for the work</a:t>
            </a:r>
          </a:p>
          <a:p>
            <a:pPr eaLnBrk="1" hangingPunct="1"/>
            <a:endParaRPr lang="en-US" sz="1600" dirty="0" smtClean="0"/>
          </a:p>
          <a:p>
            <a:pPr eaLnBrk="1" hangingPunct="1"/>
            <a:r>
              <a:rPr lang="en-US" sz="2800" dirty="0" smtClean="0"/>
              <a:t>SMW can only be paid when authorized by a certificate issued to the employer by DOL</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500"/>
                                        <p:tgtEl>
                                          <p:spTgt spid="19459">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animEffect transition="in" filter="fade">
                                      <p:cBhvr>
                                        <p:cTn id="11"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z="4000" dirty="0" smtClean="0">
                <a:solidFill>
                  <a:schemeClr val="tx1"/>
                </a:solidFill>
              </a:rPr>
              <a:t>Setting </a:t>
            </a:r>
            <a:r>
              <a:rPr lang="en-US" sz="4000" dirty="0">
                <a:solidFill>
                  <a:schemeClr val="tx1"/>
                </a:solidFill>
              </a:rPr>
              <a:t>t</a:t>
            </a:r>
            <a:r>
              <a:rPr lang="en-US" sz="4000" dirty="0" smtClean="0">
                <a:solidFill>
                  <a:schemeClr val="tx1"/>
                </a:solidFill>
              </a:rPr>
              <a:t>he Standard</a:t>
            </a:r>
            <a:r>
              <a:rPr lang="en-US" sz="3200" dirty="0" smtClean="0">
                <a:solidFill>
                  <a:schemeClr val="tx1"/>
                </a:solidFill>
              </a:rPr>
              <a:t> (continued 3)</a:t>
            </a:r>
            <a:endParaRPr lang="en-US" sz="4000" dirty="0" smtClean="0">
              <a:solidFill>
                <a:srgbClr val="8E7C5C"/>
              </a:solidFill>
            </a:endParaRPr>
          </a:p>
        </p:txBody>
      </p:sp>
      <p:sp>
        <p:nvSpPr>
          <p:cNvPr id="3" name="Content Placeholder 2"/>
          <p:cNvSpPr>
            <a:spLocks noGrp="1"/>
          </p:cNvSpPr>
          <p:nvPr>
            <p:ph sz="quarter" idx="1"/>
          </p:nvPr>
        </p:nvSpPr>
        <p:spPr>
          <a:xfrm>
            <a:off x="301624" y="1447800"/>
            <a:ext cx="8613775" cy="5105400"/>
          </a:xfrm>
        </p:spPr>
        <p:txBody>
          <a:bodyPr>
            <a:normAutofit/>
          </a:bodyPr>
          <a:lstStyle/>
          <a:p>
            <a:pPr marL="274320" indent="-274320" eaLnBrk="1" fontAlgn="auto" hangingPunct="1">
              <a:spcAft>
                <a:spcPts val="400"/>
              </a:spcAft>
              <a:buFont typeface="Wingdings 2"/>
              <a:buNone/>
              <a:defRPr/>
            </a:pPr>
            <a:r>
              <a:rPr lang="en-US" sz="3000" dirty="0" smtClean="0"/>
              <a:t>The observer must:</a:t>
            </a:r>
          </a:p>
          <a:p>
            <a:pPr marL="548640" lvl="1" indent="-274320" eaLnBrk="1" fontAlgn="auto" hangingPunct="1">
              <a:spcAft>
                <a:spcPts val="400"/>
              </a:spcAft>
              <a:buFont typeface="Wingdings"/>
              <a:buChar char=""/>
              <a:defRPr/>
            </a:pPr>
            <a:r>
              <a:rPr lang="en-US" sz="2600" dirty="0" smtClean="0"/>
              <a:t>Assure that the standard setter performs the task exactly as it will be performed by the worker with a disability as specified on the task analysis</a:t>
            </a:r>
          </a:p>
          <a:p>
            <a:pPr marL="548640" lvl="1" indent="-274320" eaLnBrk="1" fontAlgn="auto" hangingPunct="1">
              <a:spcAft>
                <a:spcPts val="400"/>
              </a:spcAft>
              <a:buFont typeface="Wingdings"/>
              <a:buChar char=""/>
              <a:defRPr/>
            </a:pPr>
            <a:r>
              <a:rPr lang="en-US" sz="2600" dirty="0" smtClean="0"/>
              <a:t>Compare the standard setter’s actions to the written procedures</a:t>
            </a:r>
          </a:p>
          <a:p>
            <a:pPr marL="548640" lvl="1" indent="-274320" eaLnBrk="1" fontAlgn="auto" hangingPunct="1">
              <a:spcAft>
                <a:spcPts val="400"/>
              </a:spcAft>
              <a:buFont typeface="Wingdings"/>
              <a:buChar char=""/>
              <a:defRPr/>
            </a:pPr>
            <a:r>
              <a:rPr lang="en-US" sz="2600" dirty="0" smtClean="0"/>
              <a:t>Structure the study to avoid “lost time” situations</a:t>
            </a:r>
          </a:p>
          <a:p>
            <a:pPr marL="548640" lvl="1" indent="-274320" eaLnBrk="1" fontAlgn="auto" hangingPunct="1">
              <a:spcAft>
                <a:spcPts val="400"/>
              </a:spcAft>
              <a:buFont typeface="Wingdings"/>
              <a:buChar char=""/>
              <a:defRPr/>
            </a:pPr>
            <a:r>
              <a:rPr lang="en-US" sz="2600" dirty="0" smtClean="0"/>
              <a:t>Time the standard setter’s work using the same starting and stopping point identified in the task analysis</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z="4000" dirty="0" smtClean="0">
                <a:solidFill>
                  <a:schemeClr val="tx1"/>
                </a:solidFill>
              </a:rPr>
              <a:t>Setting </a:t>
            </a:r>
            <a:r>
              <a:rPr lang="en-US" sz="4000" dirty="0">
                <a:solidFill>
                  <a:schemeClr val="tx1"/>
                </a:solidFill>
              </a:rPr>
              <a:t>t</a:t>
            </a:r>
            <a:r>
              <a:rPr lang="en-US" sz="4000" dirty="0" smtClean="0">
                <a:solidFill>
                  <a:schemeClr val="tx1"/>
                </a:solidFill>
              </a:rPr>
              <a:t>he Standard</a:t>
            </a:r>
            <a:r>
              <a:rPr lang="en-US" sz="3200" dirty="0" smtClean="0">
                <a:solidFill>
                  <a:schemeClr val="tx1"/>
                </a:solidFill>
              </a:rPr>
              <a:t> (continued 4)</a:t>
            </a:r>
            <a:endParaRPr lang="en-US" sz="4000" dirty="0" smtClean="0">
              <a:solidFill>
                <a:srgbClr val="8E7C5C"/>
              </a:solidFill>
            </a:endParaRPr>
          </a:p>
        </p:txBody>
      </p:sp>
      <p:sp>
        <p:nvSpPr>
          <p:cNvPr id="3" name="Content Placeholder 2"/>
          <p:cNvSpPr>
            <a:spLocks noGrp="1"/>
          </p:cNvSpPr>
          <p:nvPr>
            <p:ph sz="quarter" idx="1"/>
          </p:nvPr>
        </p:nvSpPr>
        <p:spPr>
          <a:xfrm>
            <a:off x="301624" y="1447800"/>
            <a:ext cx="8613775" cy="5105400"/>
          </a:xfrm>
        </p:spPr>
        <p:txBody>
          <a:bodyPr>
            <a:normAutofit/>
          </a:bodyPr>
          <a:lstStyle/>
          <a:p>
            <a:pPr marL="274320" indent="-274320" eaLnBrk="1" fontAlgn="auto" hangingPunct="1">
              <a:spcAft>
                <a:spcPts val="400"/>
              </a:spcAft>
              <a:buFont typeface="Wingdings 2"/>
              <a:buNone/>
              <a:defRPr/>
            </a:pPr>
            <a:r>
              <a:rPr lang="en-US" sz="3000" dirty="0" smtClean="0"/>
              <a:t>The observer must:</a:t>
            </a:r>
          </a:p>
          <a:p>
            <a:pPr marL="548640" lvl="1" indent="-274320" eaLnBrk="1" fontAlgn="auto" hangingPunct="1">
              <a:spcAft>
                <a:spcPts val="400"/>
              </a:spcAft>
              <a:buFont typeface="Wingdings"/>
              <a:buChar char=""/>
              <a:defRPr/>
            </a:pPr>
            <a:r>
              <a:rPr lang="en-US" sz="2600" dirty="0" smtClean="0"/>
              <a:t>Read the stopwatch and make recordings</a:t>
            </a:r>
          </a:p>
          <a:p>
            <a:pPr marL="548640" lvl="1" indent="-274320" eaLnBrk="1" fontAlgn="auto" hangingPunct="1">
              <a:spcAft>
                <a:spcPts val="400"/>
              </a:spcAft>
              <a:buFont typeface="Wingdings"/>
              <a:buChar char=""/>
              <a:defRPr/>
            </a:pPr>
            <a:r>
              <a:rPr lang="en-US" sz="2600" dirty="0" smtClean="0"/>
              <a:t>Document the standard measurement (quality and quantity)</a:t>
            </a:r>
          </a:p>
          <a:p>
            <a:pPr marL="823277" lvl="2" indent="-274320" eaLnBrk="1" fontAlgn="auto" hangingPunct="1">
              <a:spcAft>
                <a:spcPts val="400"/>
              </a:spcAft>
              <a:buFont typeface="Wingdings"/>
              <a:buChar char=""/>
              <a:defRPr/>
            </a:pPr>
            <a:r>
              <a:rPr lang="en-US" sz="2400" dirty="0">
                <a:solidFill>
                  <a:schemeClr val="tx2"/>
                </a:solidFill>
              </a:rPr>
              <a:t>If the minimum standards are not met, the worker is advised of the shortcoming(s) and the study will resume with the worker performing </a:t>
            </a:r>
            <a:r>
              <a:rPr lang="en-US" sz="2400" b="1" dirty="0">
                <a:solidFill>
                  <a:schemeClr val="tx2"/>
                </a:solidFill>
              </a:rPr>
              <a:t>rework </a:t>
            </a:r>
          </a:p>
          <a:p>
            <a:pPr marL="548640" lvl="1" indent="-274320" eaLnBrk="1" fontAlgn="auto" hangingPunct="1">
              <a:spcAft>
                <a:spcPts val="400"/>
              </a:spcAft>
              <a:buFont typeface="Wingdings"/>
              <a:buChar char=""/>
              <a:defRPr/>
            </a:pPr>
            <a:r>
              <a:rPr lang="en-US" sz="2600" dirty="0" smtClean="0"/>
              <a:t>Conduct the study three times and determine average time</a:t>
            </a: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40062047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Work Measurements for Piece Rate</a:t>
            </a:r>
            <a:endParaRPr lang="en-US" sz="3600" dirty="0"/>
          </a:p>
        </p:txBody>
      </p:sp>
      <p:sp>
        <p:nvSpPr>
          <p:cNvPr id="3" name="Content Placeholder 2"/>
          <p:cNvSpPr>
            <a:spLocks noGrp="1"/>
          </p:cNvSpPr>
          <p:nvPr>
            <p:ph sz="quarter" idx="1"/>
          </p:nvPr>
        </p:nvSpPr>
        <p:spPr>
          <a:xfrm>
            <a:off x="301752" y="1752600"/>
            <a:ext cx="8503920" cy="4572000"/>
          </a:xfrm>
        </p:spPr>
        <p:txBody>
          <a:bodyPr/>
          <a:lstStyle/>
          <a:p>
            <a:pPr>
              <a:buNone/>
            </a:pPr>
            <a:r>
              <a:rPr lang="en-US" sz="3000" dirty="0" smtClean="0"/>
              <a:t>Similar to procedures for hourly wages:</a:t>
            </a:r>
          </a:p>
          <a:p>
            <a:pPr>
              <a:buNone/>
            </a:pPr>
            <a:endParaRPr lang="en-US" sz="1000" dirty="0" smtClean="0"/>
          </a:p>
          <a:p>
            <a:pPr marL="457200" indent="-274320"/>
            <a:r>
              <a:rPr lang="en-US" dirty="0" smtClean="0">
                <a:solidFill>
                  <a:schemeClr val="tx2"/>
                </a:solidFill>
              </a:rPr>
              <a:t>Need accurate description of work to be performed</a:t>
            </a:r>
          </a:p>
          <a:p>
            <a:pPr marL="457200" indent="-274320"/>
            <a:r>
              <a:rPr lang="en-US" dirty="0" smtClean="0">
                <a:solidFill>
                  <a:schemeClr val="tx2"/>
                </a:solidFill>
              </a:rPr>
              <a:t>Need to select a standard setter</a:t>
            </a:r>
          </a:p>
          <a:p>
            <a:pPr marL="457200" indent="-274320"/>
            <a:r>
              <a:rPr lang="en-US" dirty="0" smtClean="0">
                <a:solidFill>
                  <a:schemeClr val="tx2"/>
                </a:solidFill>
              </a:rPr>
              <a:t>Need to conduct a work measurement of individual(s) who do not have disabilities that will evaluate their performance of the work being measured</a:t>
            </a:r>
          </a:p>
          <a:p>
            <a:pPr marL="457200" indent="-274320"/>
            <a:r>
              <a:rPr lang="en-US" dirty="0" smtClean="0">
                <a:solidFill>
                  <a:schemeClr val="tx2"/>
                </a:solidFill>
              </a:rPr>
              <a:t>Need to consider both quantity and quality of production</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758825"/>
          </a:xfrm>
        </p:spPr>
        <p:txBody>
          <a:bodyPr/>
          <a:lstStyle/>
          <a:p>
            <a:r>
              <a:rPr lang="en-US" sz="3600" dirty="0" smtClean="0">
                <a:solidFill>
                  <a:schemeClr val="tx1"/>
                </a:solidFill>
              </a:rPr>
              <a:t>Work Measurements for Piece Rate</a:t>
            </a:r>
            <a:r>
              <a:rPr lang="en-US" sz="2400" dirty="0" smtClean="0">
                <a:solidFill>
                  <a:schemeClr val="tx1"/>
                </a:solidFill>
              </a:rPr>
              <a:t> (continued)</a:t>
            </a:r>
            <a:endParaRPr lang="en-US" sz="2400" dirty="0"/>
          </a:p>
        </p:txBody>
      </p:sp>
      <p:sp>
        <p:nvSpPr>
          <p:cNvPr id="3" name="Content Placeholder 2"/>
          <p:cNvSpPr>
            <a:spLocks noGrp="1"/>
          </p:cNvSpPr>
          <p:nvPr>
            <p:ph sz="quarter" idx="1"/>
          </p:nvPr>
        </p:nvSpPr>
        <p:spPr>
          <a:xfrm>
            <a:off x="301752" y="1828800"/>
            <a:ext cx="8503920" cy="4270248"/>
          </a:xfrm>
        </p:spPr>
        <p:txBody>
          <a:bodyPr/>
          <a:lstStyle/>
          <a:p>
            <a:pPr>
              <a:buNone/>
            </a:pPr>
            <a:r>
              <a:rPr lang="en-US" dirty="0" smtClean="0"/>
              <a:t>Different from work measurements for hourly:</a:t>
            </a:r>
          </a:p>
          <a:p>
            <a:pPr>
              <a:buNone/>
            </a:pPr>
            <a:endParaRPr lang="en-US" sz="1000" dirty="0" smtClean="0">
              <a:solidFill>
                <a:schemeClr val="tx2"/>
              </a:solidFill>
            </a:endParaRPr>
          </a:p>
          <a:p>
            <a:pPr marL="457200" indent="-274320"/>
            <a:r>
              <a:rPr lang="en-US" dirty="0" smtClean="0">
                <a:solidFill>
                  <a:schemeClr val="tx2"/>
                </a:solidFill>
              </a:rPr>
              <a:t>The worker with a disability is not observed/evaluated – only the standard setter</a:t>
            </a:r>
          </a:p>
          <a:p>
            <a:pPr marL="457200" indent="-274320">
              <a:buNone/>
            </a:pPr>
            <a:endParaRPr lang="en-US" sz="1000" dirty="0" smtClean="0">
              <a:solidFill>
                <a:schemeClr val="tx2"/>
              </a:solidFill>
            </a:endParaRPr>
          </a:p>
          <a:p>
            <a:pPr marL="457200" indent="-274320"/>
            <a:r>
              <a:rPr lang="en-US" dirty="0" smtClean="0">
                <a:solidFill>
                  <a:schemeClr val="tx2"/>
                </a:solidFill>
              </a:rPr>
              <a:t>Standard setter must be measured for a period long enough to ensure pace may be sustained throughout the day</a:t>
            </a:r>
          </a:p>
          <a:p>
            <a:pPr marL="457200" indent="-274320">
              <a:buNone/>
            </a:pPr>
            <a:endParaRPr lang="en-US" sz="1000" dirty="0" smtClean="0">
              <a:solidFill>
                <a:schemeClr val="tx2"/>
              </a:solidFill>
            </a:endParaRPr>
          </a:p>
          <a:p>
            <a:pPr marL="457200" indent="-274320"/>
            <a:r>
              <a:rPr lang="en-US" dirty="0" smtClean="0">
                <a:solidFill>
                  <a:schemeClr val="tx2"/>
                </a:solidFill>
              </a:rPr>
              <a:t>Must make an allowance for personal time, fatigue, and unavoidable delays (PF&amp;D)</a:t>
            </a:r>
          </a:p>
          <a:p>
            <a:pPr marL="457200" indent="-274320"/>
            <a:endParaRPr lang="en-US" sz="1000" dirty="0" smtClean="0">
              <a:solidFill>
                <a:srgbClr val="FF0000"/>
              </a:solidFill>
            </a:endParaRPr>
          </a:p>
          <a:p>
            <a:pPr>
              <a:buNone/>
            </a:pPr>
            <a:endParaRPr lang="en-US" dirty="0">
              <a:solidFill>
                <a:srgbClr val="FF0000"/>
              </a:solidFill>
            </a:endParaRP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76200" y="152400"/>
            <a:ext cx="9067800" cy="1219200"/>
          </a:xfrm>
        </p:spPr>
        <p:txBody>
          <a:bodyPr/>
          <a:lstStyle/>
          <a:p>
            <a:pPr eaLnBrk="1" hangingPunct="1"/>
            <a:r>
              <a:rPr lang="en-US" sz="3600" dirty="0" smtClean="0">
                <a:solidFill>
                  <a:schemeClr val="tx1"/>
                </a:solidFill>
              </a:rPr>
              <a:t>Personal Time, Fatigue and Unavoidable Delays       (PF&amp;D)</a:t>
            </a:r>
            <a:endParaRPr lang="en-US" sz="3600" strike="sngStrike" dirty="0" smtClean="0">
              <a:solidFill>
                <a:schemeClr val="tx1"/>
              </a:solidFill>
            </a:endParaRPr>
          </a:p>
        </p:txBody>
      </p:sp>
      <p:sp>
        <p:nvSpPr>
          <p:cNvPr id="70659" name="Content Placeholder 2"/>
          <p:cNvSpPr>
            <a:spLocks noGrp="1"/>
          </p:cNvSpPr>
          <p:nvPr>
            <p:ph sz="quarter" idx="1"/>
          </p:nvPr>
        </p:nvSpPr>
        <p:spPr>
          <a:xfrm>
            <a:off x="304800" y="1524000"/>
            <a:ext cx="8504238" cy="4876800"/>
          </a:xfrm>
        </p:spPr>
        <p:txBody>
          <a:bodyPr/>
          <a:lstStyle/>
          <a:p>
            <a:pPr eaLnBrk="1" hangingPunct="1">
              <a:buFont typeface="Wingdings 2" pitchFamily="18" charset="2"/>
              <a:buNone/>
            </a:pPr>
            <a:endParaRPr lang="en-US" sz="1000" strike="sngStrike" dirty="0" smtClean="0"/>
          </a:p>
          <a:p>
            <a:pPr eaLnBrk="1" hangingPunct="1"/>
            <a:r>
              <a:rPr lang="en-US" sz="3200" dirty="0" smtClean="0"/>
              <a:t>PF&amp;D must be taken into consideration when determining piece rates to account for certain nonproductive time</a:t>
            </a:r>
          </a:p>
          <a:p>
            <a:pPr lvl="2" eaLnBrk="1" hangingPunct="1"/>
            <a:r>
              <a:rPr lang="en-US" sz="2800" dirty="0" smtClean="0">
                <a:solidFill>
                  <a:srgbClr val="5E5E5E"/>
                </a:solidFill>
              </a:rPr>
              <a:t>Breaks, cleanup time, unavoidable delay time, fatigue, etc.</a:t>
            </a:r>
          </a:p>
          <a:p>
            <a:pPr marL="273050" lvl="1" eaLnBrk="1" hangingPunct="1">
              <a:buClr>
                <a:schemeClr val="accent1"/>
              </a:buClr>
              <a:buSzPct val="85000"/>
              <a:buFont typeface="Wingdings 2" pitchFamily="18" charset="2"/>
              <a:buChar char=""/>
            </a:pPr>
            <a:r>
              <a:rPr lang="en-US" sz="3200" dirty="0">
                <a:solidFill>
                  <a:schemeClr val="tx1"/>
                </a:solidFill>
              </a:rPr>
              <a:t>An allowance of </a:t>
            </a:r>
            <a:r>
              <a:rPr lang="en-US" sz="3200" dirty="0" smtClean="0">
                <a:solidFill>
                  <a:schemeClr val="tx1"/>
                </a:solidFill>
              </a:rPr>
              <a:t>at least 15</a:t>
            </a:r>
            <a:r>
              <a:rPr lang="en-US" sz="3200" dirty="0">
                <a:solidFill>
                  <a:schemeClr val="tx1"/>
                </a:solidFill>
              </a:rPr>
              <a:t>% (9-10 minutes per hour) must be </a:t>
            </a:r>
            <a:r>
              <a:rPr lang="en-US" sz="3200" dirty="0" smtClean="0">
                <a:solidFill>
                  <a:schemeClr val="tx1"/>
                </a:solidFill>
              </a:rPr>
              <a:t>used</a:t>
            </a:r>
          </a:p>
          <a:p>
            <a:pPr lvl="2" eaLnBrk="1" hangingPunct="1"/>
            <a:r>
              <a:rPr lang="en-US" sz="2800" dirty="0">
                <a:solidFill>
                  <a:srgbClr val="5E5E5E"/>
                </a:solidFill>
              </a:rPr>
              <a:t>9 minute PF&amp;D = a 51-minute hour</a:t>
            </a:r>
          </a:p>
          <a:p>
            <a:pPr lvl="2" eaLnBrk="1" hangingPunct="1"/>
            <a:r>
              <a:rPr lang="en-US" sz="2800" dirty="0">
                <a:solidFill>
                  <a:srgbClr val="5E5E5E"/>
                </a:solidFill>
              </a:rPr>
              <a:t>10 minute PF&amp;D = a 50-minute hour</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animEffect transition="in" filter="fade">
                                      <p:cBhvr>
                                        <p:cTn id="11" dur="1000"/>
                                        <p:tgtEl>
                                          <p:spTgt spid="70659">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0659">
                                            <p:txEl>
                                              <p:pRg st="3" end="3"/>
                                            </p:txEl>
                                          </p:spTgt>
                                        </p:tgtEl>
                                        <p:attrNameLst>
                                          <p:attrName>style.visibility</p:attrName>
                                        </p:attrNameLst>
                                      </p:cBhvr>
                                      <p:to>
                                        <p:strVal val="visible"/>
                                      </p:to>
                                    </p:set>
                                    <p:animEffect transition="in" filter="fade">
                                      <p:cBhvr>
                                        <p:cTn id="14" dur="1000"/>
                                        <p:tgtEl>
                                          <p:spTgt spid="70659">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animEffect transition="in" filter="fade">
                                      <p:cBhvr>
                                        <p:cTn id="17" dur="1000"/>
                                        <p:tgtEl>
                                          <p:spTgt spid="70659">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0659">
                                            <p:txEl>
                                              <p:pRg st="5" end="5"/>
                                            </p:txEl>
                                          </p:spTgt>
                                        </p:tgtEl>
                                        <p:attrNameLst>
                                          <p:attrName>style.visibility</p:attrName>
                                        </p:attrNameLst>
                                      </p:cBhvr>
                                      <p:to>
                                        <p:strVal val="visible"/>
                                      </p:to>
                                    </p:set>
                                    <p:animEffect transition="in" filter="fade">
                                      <p:cBhvr>
                                        <p:cTn id="20" dur="10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z="4000" dirty="0" smtClean="0">
                <a:solidFill>
                  <a:schemeClr val="tx1"/>
                </a:solidFill>
              </a:rPr>
              <a:t>Measuring PF&amp;D – Method 1</a:t>
            </a:r>
          </a:p>
        </p:txBody>
      </p:sp>
      <p:sp>
        <p:nvSpPr>
          <p:cNvPr id="71683" name="Content Placeholder 2"/>
          <p:cNvSpPr>
            <a:spLocks noGrp="1"/>
          </p:cNvSpPr>
          <p:nvPr>
            <p:ph sz="quarter" idx="1"/>
          </p:nvPr>
        </p:nvSpPr>
        <p:spPr>
          <a:xfrm>
            <a:off x="304800" y="1752600"/>
            <a:ext cx="8504238" cy="4572000"/>
          </a:xfrm>
        </p:spPr>
        <p:txBody>
          <a:bodyPr/>
          <a:lstStyle/>
          <a:p>
            <a:pPr marL="0" eaLnBrk="1" hangingPunct="1">
              <a:buFont typeface="Wingdings 2" pitchFamily="18" charset="2"/>
              <a:buNone/>
            </a:pPr>
            <a:r>
              <a:rPr lang="en-US" dirty="0" smtClean="0"/>
              <a:t>Conduct time studies of the standard setters for 25 minutes, and then multiply the number of completed units by 2</a:t>
            </a:r>
          </a:p>
          <a:p>
            <a:pPr lvl="1" eaLnBrk="1" hangingPunct="1"/>
            <a:r>
              <a:rPr lang="en-US" sz="2800" dirty="0" smtClean="0"/>
              <a:t>Averaged results will yield the standard and will include a properly computed 10-minute PF&amp;D</a:t>
            </a:r>
          </a:p>
          <a:p>
            <a:pPr eaLnBrk="1" hangingPunct="1">
              <a:buNone/>
            </a:pPr>
            <a:endParaRPr lang="en-US" sz="2000" dirty="0" smtClean="0">
              <a:solidFill>
                <a:srgbClr val="FF0000"/>
              </a:solidFill>
            </a:endParaRPr>
          </a:p>
          <a:p>
            <a:pPr eaLnBrk="1" hangingPunct="1">
              <a:buFont typeface="Wingdings" pitchFamily="2" charset="2"/>
              <a:buChar char="v"/>
            </a:pPr>
            <a:r>
              <a:rPr lang="en-US" sz="2400" dirty="0" smtClean="0">
                <a:solidFill>
                  <a:schemeClr val="tx2"/>
                </a:solidFill>
              </a:rPr>
              <a:t>Verify accurate SMW by multiplying the standard “units per hour” by the established “piece rate” to ensure that the results </a:t>
            </a:r>
            <a:r>
              <a:rPr lang="en-US" sz="2400" b="1" u="sng" dirty="0" smtClean="0">
                <a:solidFill>
                  <a:schemeClr val="tx2"/>
                </a:solidFill>
              </a:rPr>
              <a:t>equal or exceed</a:t>
            </a:r>
            <a:r>
              <a:rPr lang="en-US" sz="2400" dirty="0" smtClean="0">
                <a:solidFill>
                  <a:schemeClr val="tx2"/>
                </a:solidFill>
              </a:rPr>
              <a:t> the full prevailing wage</a:t>
            </a:r>
            <a:endParaRPr lang="en-US" sz="2800" dirty="0" smtClean="0">
              <a:solidFill>
                <a:schemeClr val="tx2"/>
              </a:solidFill>
            </a:endParaRP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animEffect transition="in" filter="fade">
                                      <p:cBhvr>
                                        <p:cTn id="11" dur="1000"/>
                                        <p:tgtEl>
                                          <p:spTgt spid="7168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animEffect transition="in" filter="fade">
                                      <p:cBhvr>
                                        <p:cTn id="15" dur="10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z="4000" dirty="0" smtClean="0">
                <a:solidFill>
                  <a:schemeClr val="tx1"/>
                </a:solidFill>
              </a:rPr>
              <a:t>PF&amp;D – Method 1 Example</a:t>
            </a:r>
          </a:p>
        </p:txBody>
      </p:sp>
      <p:sp>
        <p:nvSpPr>
          <p:cNvPr id="71683" name="Content Placeholder 2"/>
          <p:cNvSpPr>
            <a:spLocks noGrp="1"/>
          </p:cNvSpPr>
          <p:nvPr>
            <p:ph sz="quarter" idx="1"/>
          </p:nvPr>
        </p:nvSpPr>
        <p:spPr>
          <a:xfrm>
            <a:off x="304800" y="1752600"/>
            <a:ext cx="8504238" cy="4572000"/>
          </a:xfrm>
        </p:spPr>
        <p:txBody>
          <a:bodyPr/>
          <a:lstStyle/>
          <a:p>
            <a:pPr marL="184150" indent="-457200" eaLnBrk="1" hangingPunct="1">
              <a:spcAft>
                <a:spcPts val="600"/>
              </a:spcAft>
            </a:pPr>
            <a:r>
              <a:rPr lang="en-US" sz="3600" dirty="0" smtClean="0"/>
              <a:t>Prevailing wage = $10.00</a:t>
            </a:r>
          </a:p>
          <a:p>
            <a:pPr marL="457200" indent="-457200" eaLnBrk="1" hangingPunct="1">
              <a:spcAft>
                <a:spcPts val="600"/>
              </a:spcAft>
            </a:pPr>
            <a:r>
              <a:rPr lang="en-US" sz="3600" dirty="0"/>
              <a:t>2</a:t>
            </a:r>
            <a:r>
              <a:rPr lang="en-US" sz="3600" dirty="0" smtClean="0"/>
              <a:t>5 minute time studies resulted in an average of 40 units produced</a:t>
            </a:r>
          </a:p>
          <a:p>
            <a:pPr marL="184150" indent="-457200" eaLnBrk="1" hangingPunct="1">
              <a:spcAft>
                <a:spcPts val="600"/>
              </a:spcAft>
            </a:pPr>
            <a:r>
              <a:rPr lang="en-US" sz="3600" dirty="0" smtClean="0"/>
              <a:t>Standard = 40 units × 2 = 80 units</a:t>
            </a:r>
          </a:p>
          <a:p>
            <a:pPr marL="184150" indent="-457200" eaLnBrk="1" hangingPunct="1">
              <a:spcAft>
                <a:spcPts val="600"/>
              </a:spcAft>
            </a:pPr>
            <a:r>
              <a:rPr lang="en-US" sz="3600" dirty="0" smtClean="0"/>
              <a:t>Piece rate = $10.00 ÷ 80 units = $0.13</a:t>
            </a:r>
          </a:p>
          <a:p>
            <a:pPr marL="0" eaLnBrk="1" hangingPunct="1">
              <a:spcAft>
                <a:spcPts val="600"/>
              </a:spcAft>
              <a:buFont typeface="Wingdings 2" pitchFamily="18" charset="2"/>
              <a:buNone/>
            </a:pPr>
            <a:endParaRPr lang="en-US" sz="3600" dirty="0" smtClean="0">
              <a:solidFill>
                <a:schemeClr val="tx2"/>
              </a:solidFill>
            </a:endParaRPr>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266960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animEffect transition="in" filter="fade">
                                      <p:cBhvr>
                                        <p:cTn id="11" dur="1000"/>
                                        <p:tgtEl>
                                          <p:spTgt spid="7168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animEffect transition="in" filter="fade">
                                      <p:cBhvr>
                                        <p:cTn id="15" dur="1000"/>
                                        <p:tgtEl>
                                          <p:spTgt spid="7168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animEffect transition="in" filter="fade">
                                      <p:cBhvr>
                                        <p:cTn id="19" dur="10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allAtOnce"/>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z="3600" dirty="0" smtClean="0">
                <a:solidFill>
                  <a:schemeClr val="tx1"/>
                </a:solidFill>
              </a:rPr>
              <a:t>Measuring PF&amp;D – Method 2</a:t>
            </a:r>
            <a:endParaRPr lang="en-US" dirty="0" smtClean="0">
              <a:solidFill>
                <a:srgbClr val="8E7C5C"/>
              </a:solidFill>
            </a:endParaRPr>
          </a:p>
        </p:txBody>
      </p:sp>
      <p:sp>
        <p:nvSpPr>
          <p:cNvPr id="3" name="Content Placeholder 2"/>
          <p:cNvSpPr>
            <a:spLocks noGrp="1"/>
          </p:cNvSpPr>
          <p:nvPr>
            <p:ph sz="quarter" idx="1"/>
          </p:nvPr>
        </p:nvSpPr>
        <p:spPr>
          <a:xfrm>
            <a:off x="304800" y="1600200"/>
            <a:ext cx="8504238" cy="4800600"/>
          </a:xfrm>
        </p:spPr>
        <p:txBody>
          <a:bodyPr>
            <a:normAutofit/>
          </a:bodyPr>
          <a:lstStyle/>
          <a:p>
            <a:pPr marL="0" indent="-274320" eaLnBrk="1" fontAlgn="auto" hangingPunct="1">
              <a:spcAft>
                <a:spcPts val="0"/>
              </a:spcAft>
              <a:buFont typeface="Wingdings 2"/>
              <a:buNone/>
              <a:defRPr/>
            </a:pPr>
            <a:r>
              <a:rPr lang="en-US" dirty="0" smtClean="0"/>
              <a:t>Multiply the standard time by an allowance factor of 1.20* to incorporate a 10-minute PF&amp;D</a:t>
            </a:r>
          </a:p>
          <a:p>
            <a:pPr marL="0" indent="-274320" eaLnBrk="1" fontAlgn="auto" hangingPunct="1">
              <a:spcAft>
                <a:spcPts val="0"/>
              </a:spcAft>
              <a:buFont typeface="Wingdings 2"/>
              <a:buNone/>
              <a:defRPr/>
            </a:pPr>
            <a:endParaRPr lang="en-US" dirty="0" smtClean="0"/>
          </a:p>
          <a:p>
            <a:pPr marL="0" indent="-274320" eaLnBrk="1" fontAlgn="auto" hangingPunct="1">
              <a:spcAft>
                <a:spcPts val="0"/>
              </a:spcAft>
              <a:buFont typeface="Wingdings 2"/>
              <a:buNone/>
              <a:defRPr/>
            </a:pPr>
            <a:r>
              <a:rPr lang="en-US" dirty="0" smtClean="0"/>
              <a:t>*Using an allowance factor of 1.1764705 will provide a 9-minute PF&amp;D</a:t>
            </a:r>
          </a:p>
          <a:p>
            <a:pPr marL="0" indent="-274320" eaLnBrk="1" fontAlgn="auto" hangingPunct="1">
              <a:spcAft>
                <a:spcPts val="0"/>
              </a:spcAft>
              <a:buFont typeface="Wingdings 2"/>
              <a:buNone/>
              <a:defRPr/>
            </a:pPr>
            <a:endParaRPr lang="en-US" dirty="0" smtClean="0"/>
          </a:p>
          <a:p>
            <a:pPr marL="346075" indent="-346075" eaLnBrk="1" fontAlgn="auto" hangingPunct="1">
              <a:spcAft>
                <a:spcPts val="0"/>
              </a:spcAft>
              <a:buFont typeface="Wingdings" panose="05000000000000000000" pitchFamily="2" charset="2"/>
              <a:buChar char="v"/>
              <a:tabLst>
                <a:tab pos="633413" algn="l"/>
              </a:tabLst>
              <a:defRPr/>
            </a:pPr>
            <a:r>
              <a:rPr lang="en-US" sz="2600" dirty="0">
                <a:solidFill>
                  <a:schemeClr val="tx2"/>
                </a:solidFill>
              </a:rPr>
              <a:t>Verify accurate SMW by multiplying the standard “units per hour” by the established “piece rate” to ensure that the results </a:t>
            </a:r>
            <a:r>
              <a:rPr lang="en-US" sz="2600" b="1" u="sng" dirty="0">
                <a:solidFill>
                  <a:schemeClr val="tx2"/>
                </a:solidFill>
              </a:rPr>
              <a:t>equal or exceed</a:t>
            </a:r>
            <a:r>
              <a:rPr lang="en-US" sz="2600" dirty="0">
                <a:solidFill>
                  <a:schemeClr val="tx2"/>
                </a:solidFill>
              </a:rPr>
              <a:t> the full prevailing wage</a:t>
            </a:r>
          </a:p>
          <a:p>
            <a:pPr marL="0" indent="-274320" eaLnBrk="1" fontAlgn="auto" hangingPunct="1">
              <a:spcAft>
                <a:spcPts val="0"/>
              </a:spcAft>
              <a:buNone/>
              <a:defRPr/>
            </a:pPr>
            <a:endParaRPr lang="en-US" sz="2800" dirty="0" smtClean="0">
              <a:solidFill>
                <a:srgbClr val="FF0000"/>
              </a:solidFill>
            </a:endParaRPr>
          </a:p>
          <a:p>
            <a:pPr marL="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z="3600" dirty="0" smtClean="0">
                <a:solidFill>
                  <a:schemeClr val="tx1"/>
                </a:solidFill>
              </a:rPr>
              <a:t>PF&amp;D – Method 2 Example</a:t>
            </a:r>
            <a:endParaRPr lang="en-US" dirty="0" smtClean="0">
              <a:solidFill>
                <a:srgbClr val="8E7C5C"/>
              </a:solidFill>
            </a:endParaRPr>
          </a:p>
        </p:txBody>
      </p:sp>
      <p:sp>
        <p:nvSpPr>
          <p:cNvPr id="3" name="Content Placeholder 2"/>
          <p:cNvSpPr>
            <a:spLocks noGrp="1"/>
          </p:cNvSpPr>
          <p:nvPr>
            <p:ph sz="quarter" idx="1"/>
          </p:nvPr>
        </p:nvSpPr>
        <p:spPr>
          <a:xfrm>
            <a:off x="152400" y="1828800"/>
            <a:ext cx="8839200" cy="4724400"/>
          </a:xfrm>
        </p:spPr>
        <p:txBody>
          <a:bodyPr>
            <a:noAutofit/>
          </a:bodyPr>
          <a:lstStyle/>
          <a:p>
            <a:pPr marL="471488" indent="-471488" eaLnBrk="1" fontAlgn="auto" hangingPunct="1">
              <a:spcAft>
                <a:spcPts val="0"/>
              </a:spcAft>
              <a:defRPr/>
            </a:pPr>
            <a:r>
              <a:rPr lang="en-US" sz="2800" dirty="0" smtClean="0"/>
              <a:t>Prevailing wage = $10.00; 20 minute time studies resulted in an average of 25 units produced</a:t>
            </a:r>
          </a:p>
          <a:p>
            <a:pPr marL="457200" indent="-457200" eaLnBrk="1" fontAlgn="auto" hangingPunct="1">
              <a:spcAft>
                <a:spcPts val="0"/>
              </a:spcAft>
              <a:defRPr/>
            </a:pPr>
            <a:r>
              <a:rPr lang="en-US" sz="2800" dirty="0" smtClean="0"/>
              <a:t>Time to produce a single unit =                                        20 minutes × 60 seconds ÷ 25 units = 48 seconds</a:t>
            </a:r>
          </a:p>
          <a:p>
            <a:pPr marL="474663" indent="-457200" eaLnBrk="1" fontAlgn="auto" hangingPunct="1">
              <a:spcAft>
                <a:spcPts val="0"/>
              </a:spcAft>
              <a:defRPr/>
            </a:pPr>
            <a:r>
              <a:rPr lang="en-US" sz="2800" dirty="0" smtClean="0"/>
              <a:t>Time with 10-minute PF&amp;D:  48 × 1.20 =                   57.6 seconds/unit</a:t>
            </a:r>
          </a:p>
          <a:p>
            <a:pPr marL="457200" indent="-457200" eaLnBrk="1" fontAlgn="auto" hangingPunct="1">
              <a:spcAft>
                <a:spcPts val="0"/>
              </a:spcAft>
              <a:defRPr/>
            </a:pPr>
            <a:r>
              <a:rPr lang="en-US" sz="2800" dirty="0" smtClean="0"/>
              <a:t>Standard = 1 hour (3600 seconds) ÷ 57.6 seconds/unit = 62.5 </a:t>
            </a:r>
            <a:r>
              <a:rPr lang="en-US" sz="2800" dirty="0" smtClean="0">
                <a:sym typeface="Wingdings" panose="05000000000000000000" pitchFamily="2" charset="2"/>
              </a:rPr>
              <a:t> 62 </a:t>
            </a:r>
            <a:r>
              <a:rPr lang="en-US" sz="2800" dirty="0" smtClean="0"/>
              <a:t>units</a:t>
            </a:r>
          </a:p>
          <a:p>
            <a:pPr marL="182880" indent="-457200" eaLnBrk="1" fontAlgn="auto" hangingPunct="1">
              <a:spcAft>
                <a:spcPts val="0"/>
              </a:spcAft>
              <a:defRPr/>
            </a:pPr>
            <a:r>
              <a:rPr lang="en-US" sz="2800" dirty="0" smtClean="0"/>
              <a:t>Piece  </a:t>
            </a:r>
            <a:r>
              <a:rPr lang="en-US" sz="2800" dirty="0"/>
              <a:t>rate = </a:t>
            </a:r>
            <a:r>
              <a:rPr lang="en-US" sz="2800" dirty="0" smtClean="0"/>
              <a:t>$10 </a:t>
            </a:r>
            <a:r>
              <a:rPr lang="en-US" sz="2800" dirty="0"/>
              <a:t>÷ </a:t>
            </a:r>
            <a:r>
              <a:rPr lang="en-US" sz="2800" dirty="0" smtClean="0"/>
              <a:t>62 </a:t>
            </a:r>
            <a:r>
              <a:rPr lang="en-US" sz="2800" dirty="0"/>
              <a:t>units = $</a:t>
            </a:r>
            <a:r>
              <a:rPr lang="en-US" sz="2800" dirty="0" smtClean="0"/>
              <a:t>0.1612903 = $0.1613</a:t>
            </a:r>
          </a:p>
          <a:p>
            <a:pPr marL="182880" indent="-457200" eaLnBrk="1" fontAlgn="auto" hangingPunct="1">
              <a:spcAft>
                <a:spcPts val="0"/>
              </a:spcAft>
              <a:defRPr/>
            </a:pPr>
            <a:endParaRPr lang="en-US" sz="2800" dirty="0" smtClean="0"/>
          </a:p>
          <a:p>
            <a:pPr marL="0" indent="-274320" eaLnBrk="1" fontAlgn="auto" hangingPunct="1">
              <a:spcAft>
                <a:spcPts val="0"/>
              </a:spcAft>
              <a:buFont typeface="Wingdings 2"/>
              <a:buNone/>
              <a:defRPr/>
            </a:pPr>
            <a:endParaRPr lang="en-US" sz="2800" dirty="0" smtClean="0"/>
          </a:p>
          <a:p>
            <a:pPr marL="274320" indent="-274320" eaLnBrk="1" fontAlgn="auto" hangingPunct="1">
              <a:spcAft>
                <a:spcPts val="0"/>
              </a:spcAft>
              <a:buFont typeface="Wingdings 2"/>
              <a:buChar char=""/>
              <a:defRPr/>
            </a:pPr>
            <a:endParaRPr lang="en-US" sz="2800"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5354654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p:txBody>
          <a:bodyPr/>
          <a:lstStyle/>
          <a:p>
            <a:pPr eaLnBrk="1" hangingPunct="1"/>
            <a:r>
              <a:rPr lang="en-US" dirty="0" smtClean="0"/>
              <a:t>Measuring Hourly Paid Workers</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pPr eaLnBrk="1" hangingPunct="1"/>
            <a:r>
              <a:rPr lang="en-US" sz="4000" dirty="0" smtClean="0">
                <a:solidFill>
                  <a:schemeClr val="tx1"/>
                </a:solidFill>
              </a:rPr>
              <a:t>Worker With a Disability</a:t>
            </a:r>
          </a:p>
        </p:txBody>
      </p:sp>
      <p:sp>
        <p:nvSpPr>
          <p:cNvPr id="5" name="Content Placeholder 4"/>
          <p:cNvSpPr>
            <a:spLocks noGrp="1"/>
          </p:cNvSpPr>
          <p:nvPr>
            <p:ph sz="quarter" idx="1"/>
          </p:nvPr>
        </p:nvSpPr>
        <p:spPr>
          <a:xfrm>
            <a:off x="152400" y="1371600"/>
            <a:ext cx="8656638" cy="5257800"/>
          </a:xfrm>
        </p:spPr>
        <p:txBody>
          <a:bodyPr>
            <a:normAutofit/>
          </a:bodyPr>
          <a:lstStyle/>
          <a:p>
            <a:pPr marL="457200" indent="-279400" eaLnBrk="1" fontAlgn="auto" hangingPunct="1">
              <a:spcAft>
                <a:spcPts val="600"/>
              </a:spcAft>
              <a:defRPr/>
            </a:pPr>
            <a:r>
              <a:rPr lang="en-US" sz="2800" dirty="0" smtClean="0"/>
              <a:t>Worker whose earning or productive capacity        is impaired </a:t>
            </a:r>
            <a:r>
              <a:rPr lang="en-US" sz="2800" i="1" dirty="0" smtClean="0"/>
              <a:t>(by age, physical</a:t>
            </a:r>
            <a:r>
              <a:rPr lang="en-US" sz="2800" i="1" dirty="0"/>
              <a:t>, intellectual</a:t>
            </a:r>
            <a:r>
              <a:rPr lang="en-US" sz="2800" i="1" dirty="0" smtClean="0"/>
              <a:t>/ developmental</a:t>
            </a:r>
            <a:r>
              <a:rPr lang="en-US" sz="2800" i="1" dirty="0"/>
              <a:t>, or psychiatric disability, </a:t>
            </a:r>
            <a:r>
              <a:rPr lang="en-US" sz="2800" i="1" dirty="0" smtClean="0"/>
              <a:t>or by injury) </a:t>
            </a:r>
            <a:r>
              <a:rPr lang="en-US" sz="2800" dirty="0" smtClean="0"/>
              <a:t>for the work to be performed</a:t>
            </a:r>
          </a:p>
          <a:p>
            <a:pPr marL="457200" indent="-279400" eaLnBrk="1" fontAlgn="auto" hangingPunct="1">
              <a:spcAft>
                <a:spcPts val="600"/>
              </a:spcAft>
              <a:defRPr/>
            </a:pPr>
            <a:r>
              <a:rPr lang="en-US" sz="2800" dirty="0" smtClean="0"/>
              <a:t>Although a disability may affect a worker’s earning or productive capacity for one type of work, the same disability may have no impact on that worker’s ability to perform another kind of work </a:t>
            </a:r>
          </a:p>
          <a:p>
            <a:pPr marL="457200" indent="-279400" eaLnBrk="1" fontAlgn="auto" hangingPunct="1">
              <a:spcAft>
                <a:spcPts val="600"/>
              </a:spcAft>
              <a:defRPr/>
            </a:pPr>
            <a:r>
              <a:rPr lang="en-US" sz="2800" dirty="0" smtClean="0"/>
              <a:t>Employers remain responsible for compliance  with all other labor laws, including the Americans with Disabilities Act and the Rehabilitation Act</a:t>
            </a:r>
          </a:p>
          <a:p>
            <a:pPr marL="182880" indent="-457200" eaLnBrk="1" fontAlgn="auto" hangingPunct="1">
              <a:spcAft>
                <a:spcPts val="600"/>
              </a:spcAft>
              <a:defRPr/>
            </a:pPr>
            <a:endParaRPr lang="en-US" sz="2800" dirty="0" smtClean="0"/>
          </a:p>
          <a:p>
            <a:pPr eaLnBrk="1" fontAlgn="auto" hangingPunct="1">
              <a:spcAft>
                <a:spcPts val="600"/>
              </a:spcAft>
              <a:defRPr/>
            </a:pPr>
            <a:endParaRPr lang="en-US" sz="2800" dirty="0" smtClean="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p:txBody>
          <a:bodyPr/>
          <a:lstStyle/>
          <a:p>
            <a:pPr eaLnBrk="1" hangingPunct="1"/>
            <a:r>
              <a:rPr lang="en-US" sz="4000" dirty="0" smtClean="0">
                <a:solidFill>
                  <a:schemeClr val="tx1"/>
                </a:solidFill>
              </a:rPr>
              <a:t>Evaluating Productivity</a:t>
            </a:r>
          </a:p>
        </p:txBody>
      </p:sp>
      <p:sp>
        <p:nvSpPr>
          <p:cNvPr id="75779" name="Content Placeholder 4"/>
          <p:cNvSpPr>
            <a:spLocks noGrp="1"/>
          </p:cNvSpPr>
          <p:nvPr>
            <p:ph sz="quarter" idx="1"/>
          </p:nvPr>
        </p:nvSpPr>
        <p:spPr>
          <a:xfrm>
            <a:off x="301625" y="1527175"/>
            <a:ext cx="8504238" cy="4949825"/>
          </a:xfrm>
        </p:spPr>
        <p:txBody>
          <a:bodyPr/>
          <a:lstStyle/>
          <a:p>
            <a:pPr eaLnBrk="1" hangingPunct="1"/>
            <a:r>
              <a:rPr lang="en-US" sz="2800" dirty="0" smtClean="0"/>
              <a:t>Each hourly paid worker with a disability must:</a:t>
            </a:r>
          </a:p>
          <a:p>
            <a:pPr lvl="1" eaLnBrk="1" hangingPunct="1"/>
            <a:r>
              <a:rPr lang="en-US" sz="2400" dirty="0" smtClean="0"/>
              <a:t>be evaluated within the first month of initial employment</a:t>
            </a:r>
          </a:p>
          <a:p>
            <a:pPr lvl="1" eaLnBrk="1" hangingPunct="1"/>
            <a:r>
              <a:rPr lang="en-US" sz="2400" dirty="0" smtClean="0"/>
              <a:t>be evaluated  at least every six months thereafter, or whenever there is a change in the methods used or materials used or whenever the worker changes jobs</a:t>
            </a:r>
            <a:endParaRPr lang="en-US" sz="2400" dirty="0" smtClean="0">
              <a:solidFill>
                <a:srgbClr val="686868"/>
              </a:solidFill>
            </a:endParaRPr>
          </a:p>
          <a:p>
            <a:pPr lvl="1" eaLnBrk="1" hangingPunct="1"/>
            <a:r>
              <a:rPr lang="en-US" sz="2400" dirty="0" smtClean="0"/>
              <a:t>perform the same tasks and use the same equipment as the standard setter </a:t>
            </a:r>
          </a:p>
          <a:p>
            <a:pPr eaLnBrk="1" hangingPunct="1"/>
            <a:r>
              <a:rPr lang="en-US" sz="2800" dirty="0" smtClean="0"/>
              <a:t>Evaluation should not be done if:</a:t>
            </a:r>
          </a:p>
          <a:p>
            <a:pPr lvl="1" eaLnBrk="1" hangingPunct="1"/>
            <a:r>
              <a:rPr lang="en-US" sz="2400" dirty="0" smtClean="0"/>
              <a:t>the worker is not familiar with the job</a:t>
            </a:r>
          </a:p>
          <a:p>
            <a:pPr lvl="1" eaLnBrk="1" hangingPunct="1"/>
            <a:r>
              <a:rPr lang="en-US" sz="2400" dirty="0" smtClean="0"/>
              <a:t>the worker is fatigued</a:t>
            </a:r>
          </a:p>
          <a:p>
            <a:pPr lvl="1" eaLnBrk="1" hangingPunct="1"/>
            <a:r>
              <a:rPr lang="en-US" sz="2400" dirty="0" smtClean="0"/>
              <a:t>conditions are different than normal</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1000"/>
                                        <p:tgtEl>
                                          <p:spTgt spid="757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779">
                                            <p:txEl>
                                              <p:pRg st="1" end="1"/>
                                            </p:txEl>
                                          </p:spTgt>
                                        </p:tgtEl>
                                        <p:attrNameLst>
                                          <p:attrName>style.visibility</p:attrName>
                                        </p:attrNameLst>
                                      </p:cBhvr>
                                      <p:to>
                                        <p:strVal val="visible"/>
                                      </p:to>
                                    </p:set>
                                    <p:animEffect transition="in" filter="fade">
                                      <p:cBhvr>
                                        <p:cTn id="10" dur="1000"/>
                                        <p:tgtEl>
                                          <p:spTgt spid="757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Effect transition="in" filter="fade">
                                      <p:cBhvr>
                                        <p:cTn id="13" dur="1000"/>
                                        <p:tgtEl>
                                          <p:spTgt spid="7577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779">
                                            <p:txEl>
                                              <p:pRg st="3" end="3"/>
                                            </p:txEl>
                                          </p:spTgt>
                                        </p:tgtEl>
                                        <p:attrNameLst>
                                          <p:attrName>style.visibility</p:attrName>
                                        </p:attrNameLst>
                                      </p:cBhvr>
                                      <p:to>
                                        <p:strVal val="visible"/>
                                      </p:to>
                                    </p:set>
                                    <p:animEffect transition="in" filter="fade">
                                      <p:cBhvr>
                                        <p:cTn id="16" dur="1000"/>
                                        <p:tgtEl>
                                          <p:spTgt spid="75779">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5779">
                                            <p:txEl>
                                              <p:pRg st="4" end="4"/>
                                            </p:txEl>
                                          </p:spTgt>
                                        </p:tgtEl>
                                        <p:attrNameLst>
                                          <p:attrName>style.visibility</p:attrName>
                                        </p:attrNameLst>
                                      </p:cBhvr>
                                      <p:to>
                                        <p:strVal val="visible"/>
                                      </p:to>
                                    </p:set>
                                    <p:animEffect transition="in" filter="fade">
                                      <p:cBhvr>
                                        <p:cTn id="20" dur="1000"/>
                                        <p:tgtEl>
                                          <p:spTgt spid="75779">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5779">
                                            <p:txEl>
                                              <p:pRg st="5" end="5"/>
                                            </p:txEl>
                                          </p:spTgt>
                                        </p:tgtEl>
                                        <p:attrNameLst>
                                          <p:attrName>style.visibility</p:attrName>
                                        </p:attrNameLst>
                                      </p:cBhvr>
                                      <p:to>
                                        <p:strVal val="visible"/>
                                      </p:to>
                                    </p:set>
                                    <p:animEffect transition="in" filter="fade">
                                      <p:cBhvr>
                                        <p:cTn id="23" dur="1000"/>
                                        <p:tgtEl>
                                          <p:spTgt spid="75779">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5779">
                                            <p:txEl>
                                              <p:pRg st="6" end="6"/>
                                            </p:txEl>
                                          </p:spTgt>
                                        </p:tgtEl>
                                        <p:attrNameLst>
                                          <p:attrName>style.visibility</p:attrName>
                                        </p:attrNameLst>
                                      </p:cBhvr>
                                      <p:to>
                                        <p:strVal val="visible"/>
                                      </p:to>
                                    </p:set>
                                    <p:animEffect transition="in" filter="fade">
                                      <p:cBhvr>
                                        <p:cTn id="26" dur="1000"/>
                                        <p:tgtEl>
                                          <p:spTgt spid="75779">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5779">
                                            <p:txEl>
                                              <p:pRg st="7" end="7"/>
                                            </p:txEl>
                                          </p:spTgt>
                                        </p:tgtEl>
                                        <p:attrNameLst>
                                          <p:attrName>style.visibility</p:attrName>
                                        </p:attrNameLst>
                                      </p:cBhvr>
                                      <p:to>
                                        <p:strVal val="visible"/>
                                      </p:to>
                                    </p:set>
                                    <p:animEffect transition="in" filter="fade">
                                      <p:cBhvr>
                                        <p:cTn id="29" dur="1000"/>
                                        <p:tgtEl>
                                          <p:spTgt spid="757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z="4000" dirty="0" smtClean="0">
                <a:solidFill>
                  <a:schemeClr val="tx1"/>
                </a:solidFill>
              </a:rPr>
              <a:t>Rework</a:t>
            </a:r>
          </a:p>
        </p:txBody>
      </p:sp>
      <p:sp>
        <p:nvSpPr>
          <p:cNvPr id="3" name="Content Placeholder 2"/>
          <p:cNvSpPr>
            <a:spLocks noGrp="1"/>
          </p:cNvSpPr>
          <p:nvPr>
            <p:ph sz="quarter" idx="1"/>
          </p:nvPr>
        </p:nvSpPr>
        <p:spPr>
          <a:xfrm>
            <a:off x="301625" y="1600200"/>
            <a:ext cx="8504238" cy="4876799"/>
          </a:xfrm>
        </p:spPr>
        <p:txBody>
          <a:bodyPr>
            <a:normAutofit lnSpcReduction="10000"/>
          </a:bodyPr>
          <a:lstStyle/>
          <a:p>
            <a:pPr marL="274320" indent="-274320" eaLnBrk="1" fontAlgn="auto" hangingPunct="1">
              <a:spcBef>
                <a:spcPts val="600"/>
              </a:spcBef>
              <a:spcAft>
                <a:spcPts val="0"/>
              </a:spcAft>
              <a:buFont typeface="Wingdings 2"/>
              <a:buChar char=""/>
              <a:defRPr/>
            </a:pPr>
            <a:r>
              <a:rPr lang="en-US" dirty="0" smtClean="0"/>
              <a:t>If quality and quantity standards have been met, the time as recorded is then compared to that of the standard setter  </a:t>
            </a:r>
          </a:p>
          <a:p>
            <a:pPr marL="548640" lvl="1" indent="-274320" eaLnBrk="1" fontAlgn="auto" hangingPunct="1">
              <a:spcBef>
                <a:spcPts val="600"/>
              </a:spcBef>
              <a:spcAft>
                <a:spcPts val="0"/>
              </a:spcAft>
              <a:buFont typeface="Wingdings"/>
              <a:buChar char=""/>
              <a:defRPr/>
            </a:pPr>
            <a:r>
              <a:rPr lang="en-US" dirty="0" smtClean="0"/>
              <a:t>The percentage yielded is applied to the prevailing wage in order to determine the SMW</a:t>
            </a:r>
          </a:p>
          <a:p>
            <a:pPr marL="274320" indent="-274320" eaLnBrk="1" fontAlgn="auto" hangingPunct="1">
              <a:spcBef>
                <a:spcPts val="1200"/>
              </a:spcBef>
              <a:spcAft>
                <a:spcPts val="0"/>
              </a:spcAft>
              <a:buFont typeface="Wingdings 2"/>
              <a:buChar char=""/>
              <a:defRPr/>
            </a:pPr>
            <a:r>
              <a:rPr lang="en-US" dirty="0" smtClean="0"/>
              <a:t>If the minimum standards are not met, the worker is advised of the shortcoming(s) and the study will resume with the worker performing rework</a:t>
            </a:r>
          </a:p>
          <a:p>
            <a:pPr marL="548640" lvl="1" indent="-274320" eaLnBrk="1" fontAlgn="auto" hangingPunct="1">
              <a:spcBef>
                <a:spcPts val="600"/>
              </a:spcBef>
              <a:spcAft>
                <a:spcPts val="0"/>
              </a:spcAft>
              <a:buFont typeface="Wingdings"/>
              <a:buChar char=""/>
              <a:defRPr/>
            </a:pPr>
            <a:r>
              <a:rPr lang="en-US" dirty="0" smtClean="0"/>
              <a:t>The clock will be started again and continue while the worker corrects/completes the work to that point where it meets the minimum acceptable standards</a:t>
            </a:r>
          </a:p>
          <a:p>
            <a:pPr marL="548640" lvl="1" indent="-274320" eaLnBrk="1" fontAlgn="auto" hangingPunct="1">
              <a:spcBef>
                <a:spcPts val="600"/>
              </a:spcBef>
              <a:spcAft>
                <a:spcPts val="0"/>
              </a:spcAft>
              <a:buFont typeface="Wingdings"/>
              <a:buChar char=""/>
              <a:defRPr/>
            </a:pPr>
            <a:r>
              <a:rPr lang="en-US" dirty="0" smtClean="0"/>
              <a:t>The time spent during the initial study and rework are then added together and compared to that of the standard setter</a:t>
            </a:r>
          </a:p>
          <a:p>
            <a:pPr marL="274320" indent="-274320" eaLnBrk="1" fontAlgn="auto" hangingPunct="1">
              <a:spcBef>
                <a:spcPts val="600"/>
              </a:spcBef>
              <a:spcAft>
                <a:spcPts val="0"/>
              </a:spcAft>
              <a:buFont typeface="Wingdings 2"/>
              <a:buChar char=""/>
              <a:defRPr/>
            </a:pP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2"/>
          <p:cNvSpPr>
            <a:spLocks noGrp="1"/>
          </p:cNvSpPr>
          <p:nvPr>
            <p:ph type="title"/>
          </p:nvPr>
        </p:nvSpPr>
        <p:spPr>
          <a:xfrm>
            <a:off x="228600" y="457200"/>
            <a:ext cx="8686800" cy="1524000"/>
          </a:xfrm>
        </p:spPr>
        <p:txBody>
          <a:bodyPr/>
          <a:lstStyle/>
          <a:p>
            <a:pPr eaLnBrk="1" hangingPunct="1"/>
            <a:r>
              <a:rPr lang="en-US" dirty="0" smtClean="0"/>
              <a:t>Calculate and Implement </a:t>
            </a:r>
            <a:br>
              <a:rPr lang="en-US" dirty="0" smtClean="0"/>
            </a:br>
            <a:r>
              <a:rPr lang="en-US" dirty="0" smtClean="0"/>
              <a:t>the Hourly Commensurate Wage</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a:xfrm>
            <a:off x="301625" y="155575"/>
            <a:ext cx="8534400" cy="758825"/>
          </a:xfrm>
        </p:spPr>
        <p:txBody>
          <a:bodyPr/>
          <a:lstStyle/>
          <a:p>
            <a:pPr eaLnBrk="1" hangingPunct="1"/>
            <a:r>
              <a:rPr lang="en-US" sz="3600" dirty="0" smtClean="0">
                <a:solidFill>
                  <a:schemeClr val="tx1"/>
                </a:solidFill>
              </a:rPr>
              <a:t>Calculate Hourly Commensurate Rate</a:t>
            </a:r>
          </a:p>
        </p:txBody>
      </p:sp>
      <p:sp>
        <p:nvSpPr>
          <p:cNvPr id="78851" name="Content Placeholder 4"/>
          <p:cNvSpPr>
            <a:spLocks noGrp="1"/>
          </p:cNvSpPr>
          <p:nvPr>
            <p:ph sz="quarter" idx="1"/>
          </p:nvPr>
        </p:nvSpPr>
        <p:spPr>
          <a:xfrm>
            <a:off x="304800" y="1524000"/>
            <a:ext cx="8504238" cy="4876800"/>
          </a:xfrm>
        </p:spPr>
        <p:txBody>
          <a:bodyPr/>
          <a:lstStyle/>
          <a:p>
            <a:pPr marL="274320" eaLnBrk="1" hangingPunct="1">
              <a:spcBef>
                <a:spcPts val="600"/>
              </a:spcBef>
              <a:spcAft>
                <a:spcPts val="600"/>
              </a:spcAft>
            </a:pPr>
            <a:r>
              <a:rPr lang="en-US" sz="2400" dirty="0" smtClean="0"/>
              <a:t>Evaluate EACH worker’s productivity within first month after employment (or beginning a new job)</a:t>
            </a:r>
          </a:p>
          <a:p>
            <a:pPr marL="274320" eaLnBrk="1" hangingPunct="1">
              <a:spcBef>
                <a:spcPts val="600"/>
              </a:spcBef>
              <a:spcAft>
                <a:spcPts val="600"/>
              </a:spcAft>
            </a:pPr>
            <a:r>
              <a:rPr lang="en-US" sz="2400" dirty="0" smtClean="0"/>
              <a:t>The productivity is compared to the established standard to calculate a percentage</a:t>
            </a:r>
          </a:p>
          <a:p>
            <a:pPr marL="274320" eaLnBrk="1" hangingPunct="1">
              <a:spcBef>
                <a:spcPts val="600"/>
              </a:spcBef>
              <a:spcAft>
                <a:spcPts val="600"/>
              </a:spcAft>
            </a:pPr>
            <a:r>
              <a:rPr lang="en-US" sz="2400" dirty="0" smtClean="0"/>
              <a:t>Prevailing wage is multiplied by worker’s productivity percentage</a:t>
            </a:r>
          </a:p>
          <a:p>
            <a:pPr marL="274320" eaLnBrk="1" hangingPunct="1">
              <a:spcBef>
                <a:spcPts val="600"/>
              </a:spcBef>
              <a:spcAft>
                <a:spcPts val="600"/>
              </a:spcAft>
            </a:pPr>
            <a:r>
              <a:rPr lang="en-US" sz="2400" dirty="0" smtClean="0"/>
              <a:t>The worker’s productivity must be re-evaluated every six months at a minimum</a:t>
            </a:r>
          </a:p>
          <a:p>
            <a:pPr marL="548957" lvl="2" eaLnBrk="1" hangingPunct="1">
              <a:spcBef>
                <a:spcPts val="600"/>
              </a:spcBef>
              <a:spcAft>
                <a:spcPts val="600"/>
              </a:spcAft>
            </a:pPr>
            <a:r>
              <a:rPr lang="en-US" sz="2400" dirty="0" smtClean="0">
                <a:solidFill>
                  <a:srgbClr val="5E5E5E"/>
                </a:solidFill>
              </a:rPr>
              <a:t>Must not be done when worker is fatigued</a:t>
            </a:r>
          </a:p>
          <a:p>
            <a:pPr marL="548957" lvl="2" eaLnBrk="1" hangingPunct="1">
              <a:spcBef>
                <a:spcPts val="600"/>
              </a:spcBef>
              <a:spcAft>
                <a:spcPts val="600"/>
              </a:spcAft>
            </a:pPr>
            <a:r>
              <a:rPr lang="en-US" sz="2400" dirty="0" smtClean="0">
                <a:solidFill>
                  <a:srgbClr val="5E5E5E"/>
                </a:solidFill>
              </a:rPr>
              <a:t>Recommend worker be timed on three different occasions and the results averaged</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1000"/>
                                        <p:tgtEl>
                                          <p:spTgt spid="7885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animEffect transition="in" filter="fade">
                                      <p:cBhvr>
                                        <p:cTn id="11" dur="1000"/>
                                        <p:tgtEl>
                                          <p:spTgt spid="7885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animEffect transition="in" filter="fade">
                                      <p:cBhvr>
                                        <p:cTn id="15" dur="1000"/>
                                        <p:tgtEl>
                                          <p:spTgt spid="7885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animEffect transition="in" filter="fade">
                                      <p:cBhvr>
                                        <p:cTn id="19" dur="1000"/>
                                        <p:tgtEl>
                                          <p:spTgt spid="7885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851">
                                            <p:txEl>
                                              <p:pRg st="4" end="4"/>
                                            </p:txEl>
                                          </p:spTgt>
                                        </p:tgtEl>
                                        <p:attrNameLst>
                                          <p:attrName>style.visibility</p:attrName>
                                        </p:attrNameLst>
                                      </p:cBhvr>
                                      <p:to>
                                        <p:strVal val="visible"/>
                                      </p:to>
                                    </p:set>
                                    <p:animEffect transition="in" filter="fade">
                                      <p:cBhvr>
                                        <p:cTn id="22" dur="1000"/>
                                        <p:tgtEl>
                                          <p:spTgt spid="7885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8851">
                                            <p:txEl>
                                              <p:pRg st="5" end="5"/>
                                            </p:txEl>
                                          </p:spTgt>
                                        </p:tgtEl>
                                        <p:attrNameLst>
                                          <p:attrName>style.visibility</p:attrName>
                                        </p:attrNameLst>
                                      </p:cBhvr>
                                      <p:to>
                                        <p:strVal val="visible"/>
                                      </p:to>
                                    </p:set>
                                    <p:animEffect transition="in" filter="fade">
                                      <p:cBhvr>
                                        <p:cTn id="25" dur="10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Section 14(c) Online Calculators</a:t>
            </a:r>
            <a:endParaRPr lang="en-US" sz="3600" dirty="0">
              <a:solidFill>
                <a:schemeClr val="tx1"/>
              </a:solidFill>
            </a:endParaRPr>
          </a:p>
        </p:txBody>
      </p:sp>
      <p:sp>
        <p:nvSpPr>
          <p:cNvPr id="3" name="Text Placeholder 2"/>
          <p:cNvSpPr>
            <a:spLocks noGrp="1"/>
          </p:cNvSpPr>
          <p:nvPr>
            <p:ph sz="quarter" idx="1"/>
          </p:nvPr>
        </p:nvSpPr>
        <p:spPr>
          <a:xfrm>
            <a:off x="301752" y="1828800"/>
            <a:ext cx="8503920" cy="4270248"/>
          </a:xfrm>
        </p:spPr>
        <p:txBody>
          <a:bodyPr/>
          <a:lstStyle/>
          <a:p>
            <a:pPr marL="273050" lvl="0" indent="-273050" algn="l">
              <a:buClr>
                <a:srgbClr val="6EA0B0"/>
              </a:buClr>
              <a:buFont typeface="Wingdings 2" pitchFamily="18" charset="2"/>
              <a:buChar char=""/>
            </a:pPr>
            <a:r>
              <a:rPr lang="en-US" sz="2700" b="0" cap="none" spc="0" dirty="0" smtClean="0">
                <a:solidFill>
                  <a:schemeClr val="tx1"/>
                </a:solidFill>
              </a:rPr>
              <a:t>Thirteen (13) calculators available for use on WHD website to enable employers to accurately calculate the prevailing wage, piece rate, and commensurate wage</a:t>
            </a:r>
          </a:p>
          <a:p>
            <a:pPr marL="273050" lvl="0" indent="-273050" algn="l">
              <a:buClr>
                <a:srgbClr val="6EA0B0"/>
              </a:buClr>
              <a:buFont typeface="Wingdings 2" pitchFamily="18" charset="2"/>
              <a:buChar char=""/>
            </a:pPr>
            <a:endParaRPr lang="en-US" sz="2700" b="0" cap="none" spc="0" dirty="0" smtClean="0">
              <a:solidFill>
                <a:schemeClr val="tx1"/>
              </a:solidFill>
            </a:endParaRPr>
          </a:p>
          <a:p>
            <a:pPr marL="273050" lvl="0" indent="-273050" algn="l">
              <a:buClr>
                <a:srgbClr val="6EA0B0"/>
              </a:buClr>
              <a:buFont typeface="Wingdings 2" pitchFamily="18" charset="2"/>
              <a:buChar char=""/>
            </a:pPr>
            <a:r>
              <a:rPr lang="en-US" sz="2700" b="0" cap="none" spc="0" dirty="0" smtClean="0">
                <a:solidFill>
                  <a:schemeClr val="tx1"/>
                </a:solidFill>
              </a:rPr>
              <a:t>Website address:</a:t>
            </a:r>
          </a:p>
          <a:p>
            <a:pPr marL="0" indent="0">
              <a:buClr>
                <a:srgbClr val="6EA0B0"/>
              </a:buClr>
              <a:buNone/>
            </a:pPr>
            <a:r>
              <a:rPr lang="en-US" b="0" cap="none" spc="0" dirty="0" smtClean="0">
                <a:hlinkClick r:id="rId3"/>
              </a:rPr>
              <a:t>https</a:t>
            </a:r>
            <a:r>
              <a:rPr lang="en-US" b="0" cap="none" spc="0" dirty="0">
                <a:hlinkClick r:id="rId3"/>
              </a:rPr>
              <a:t>://www.dol.gov/whd/sec14c/calculators/</a:t>
            </a:r>
            <a:endParaRPr lang="en-US" b="0" cap="none" spc="0" dirty="0" smtClean="0">
              <a:solidFill>
                <a:schemeClr val="tx1"/>
              </a:solidFill>
            </a:endParaRPr>
          </a:p>
          <a:p>
            <a:endParaRPr lang="en-US" dirty="0"/>
          </a:p>
        </p:txBody>
      </p:sp>
    </p:spTree>
    <p:extLst>
      <p:ext uri="{BB962C8B-B14F-4D97-AF65-F5344CB8AC3E}">
        <p14:creationId xmlns:p14="http://schemas.microsoft.com/office/powerpoint/2010/main" val="637002509"/>
      </p:ext>
    </p:extLst>
  </p:cSld>
  <p:clrMapOvr>
    <a:masterClrMapping/>
  </p:clrMapOvr>
  <p:transition spd="med">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Thirteen Online Calculators</a:t>
            </a:r>
            <a:endParaRPr lang="en-US" sz="3600" dirty="0">
              <a:solidFill>
                <a:schemeClr val="tx1"/>
              </a:solidFill>
            </a:endParaRPr>
          </a:p>
        </p:txBody>
      </p:sp>
      <p:sp>
        <p:nvSpPr>
          <p:cNvPr id="3" name="Content Placeholder 2"/>
          <p:cNvSpPr>
            <a:spLocks noGrp="1"/>
          </p:cNvSpPr>
          <p:nvPr>
            <p:ph sz="half" idx="1"/>
          </p:nvPr>
        </p:nvSpPr>
        <p:spPr>
          <a:xfrm>
            <a:off x="301752" y="1600200"/>
            <a:ext cx="4038600" cy="4114800"/>
          </a:xfrm>
        </p:spPr>
        <p:txBody>
          <a:bodyPr>
            <a:noAutofit/>
          </a:bodyPr>
          <a:lstStyle/>
          <a:p>
            <a:pPr>
              <a:spcAft>
                <a:spcPts val="600"/>
              </a:spcAft>
            </a:pPr>
            <a:r>
              <a:rPr lang="en-US" sz="2000" b="1" dirty="0" smtClean="0"/>
              <a:t>Prevailing Wage</a:t>
            </a:r>
          </a:p>
          <a:p>
            <a:pPr lvl="1"/>
            <a:r>
              <a:rPr lang="en-US" sz="2000" dirty="0" smtClean="0"/>
              <a:t>Straight Average</a:t>
            </a:r>
          </a:p>
          <a:p>
            <a:pPr lvl="1"/>
            <a:r>
              <a:rPr lang="en-US" sz="2000" dirty="0" smtClean="0"/>
              <a:t>Weighted Average</a:t>
            </a:r>
          </a:p>
          <a:p>
            <a:pPr>
              <a:spcBef>
                <a:spcPts val="1200"/>
              </a:spcBef>
            </a:pPr>
            <a:r>
              <a:rPr lang="en-US" sz="2000" b="1" dirty="0" smtClean="0"/>
              <a:t>Hourly Wage Calculators</a:t>
            </a:r>
          </a:p>
          <a:p>
            <a:pPr lvl="1"/>
            <a:r>
              <a:rPr lang="en-US" sz="2000" dirty="0" smtClean="0"/>
              <a:t>Weighted Tasks w/ Standard Weight Factor</a:t>
            </a:r>
          </a:p>
          <a:p>
            <a:pPr lvl="1"/>
            <a:r>
              <a:rPr lang="en-US" sz="2000" dirty="0" smtClean="0"/>
              <a:t>Weighted Tasks w/ Worker with Disability Weight Factor</a:t>
            </a:r>
          </a:p>
          <a:p>
            <a:pPr lvl="1"/>
            <a:r>
              <a:rPr lang="en-US" sz="2000" dirty="0" smtClean="0"/>
              <a:t>Rework</a:t>
            </a:r>
          </a:p>
          <a:p>
            <a:pPr lvl="1"/>
            <a:r>
              <a:rPr lang="en-US" sz="2000" dirty="0" smtClean="0"/>
              <a:t>90/10 – Variable Time</a:t>
            </a:r>
          </a:p>
          <a:p>
            <a:pPr lvl="1"/>
            <a:r>
              <a:rPr lang="en-US" sz="2000" dirty="0" smtClean="0"/>
              <a:t>90/10 – Variable Units</a:t>
            </a:r>
          </a:p>
        </p:txBody>
      </p:sp>
      <p:sp>
        <p:nvSpPr>
          <p:cNvPr id="4" name="Content Placeholder 3"/>
          <p:cNvSpPr>
            <a:spLocks noGrp="1"/>
          </p:cNvSpPr>
          <p:nvPr>
            <p:ph sz="half" idx="2"/>
          </p:nvPr>
        </p:nvSpPr>
        <p:spPr>
          <a:xfrm>
            <a:off x="4800600" y="1618006"/>
            <a:ext cx="4038600" cy="4435321"/>
          </a:xfrm>
        </p:spPr>
        <p:txBody>
          <a:bodyPr/>
          <a:lstStyle/>
          <a:p>
            <a:pPr>
              <a:spcBef>
                <a:spcPts val="1200"/>
              </a:spcBef>
            </a:pPr>
            <a:r>
              <a:rPr lang="en-US" sz="2000" b="1" dirty="0"/>
              <a:t>Piece Rate</a:t>
            </a:r>
          </a:p>
          <a:p>
            <a:pPr lvl="1"/>
            <a:r>
              <a:rPr lang="en-US" sz="2000" dirty="0"/>
              <a:t>Fixed Units, Variable Time w/ 9 minute PF&amp;D</a:t>
            </a:r>
          </a:p>
          <a:p>
            <a:pPr lvl="1"/>
            <a:r>
              <a:rPr lang="en-US" sz="2000" dirty="0"/>
              <a:t>Fixed Units, Variable Time w/ 10 minute PF&amp;D</a:t>
            </a:r>
          </a:p>
          <a:p>
            <a:pPr lvl="1"/>
            <a:r>
              <a:rPr lang="en-US" sz="2000" dirty="0"/>
              <a:t>Fixed Time, Variable Units w/ 9 minute PF&amp;D</a:t>
            </a:r>
          </a:p>
          <a:p>
            <a:pPr lvl="1"/>
            <a:r>
              <a:rPr lang="en-US" sz="2000" dirty="0"/>
              <a:t>Fixed Time, Variable Units w/ 10 minute PF&amp;D</a:t>
            </a:r>
          </a:p>
          <a:p>
            <a:pPr lvl="1"/>
            <a:r>
              <a:rPr lang="en-US" sz="2000" dirty="0"/>
              <a:t>Piece Rate</a:t>
            </a:r>
          </a:p>
          <a:p>
            <a:pPr lvl="1">
              <a:buNone/>
            </a:pPr>
            <a:endParaRPr lang="en-US" sz="2000" dirty="0"/>
          </a:p>
          <a:p>
            <a:r>
              <a:rPr lang="en-US" sz="2000" b="1" dirty="0"/>
              <a:t>Minimum Wage Increase</a:t>
            </a:r>
          </a:p>
          <a:p>
            <a:endParaRPr lang="en-US" dirty="0"/>
          </a:p>
        </p:txBody>
      </p:sp>
    </p:spTree>
    <p:extLst>
      <p:ext uri="{BB962C8B-B14F-4D97-AF65-F5344CB8AC3E}">
        <p14:creationId xmlns:p14="http://schemas.microsoft.com/office/powerpoint/2010/main" val="2098632500"/>
      </p:ext>
    </p:extLst>
  </p:cSld>
  <p:clrMapOvr>
    <a:masterClrMapping/>
  </p:clrMapOvr>
  <p:transition spd="med">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2"/>
          <p:cNvSpPr>
            <a:spLocks noGrp="1"/>
          </p:cNvSpPr>
          <p:nvPr>
            <p:ph type="title"/>
          </p:nvPr>
        </p:nvSpPr>
        <p:spPr/>
        <p:txBody>
          <a:bodyPr/>
          <a:lstStyle/>
          <a:p>
            <a:pPr eaLnBrk="1" hangingPunct="1"/>
            <a:r>
              <a:rPr lang="en-US" dirty="0" smtClean="0"/>
              <a:t>Recordkeeping, Notification, and Posting Requirements</a:t>
            </a:r>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ransition spd="med">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p:txBody>
          <a:bodyPr/>
          <a:lstStyle/>
          <a:p>
            <a:pPr eaLnBrk="1" hangingPunct="1"/>
            <a:r>
              <a:rPr lang="en-US" sz="4000" dirty="0" smtClean="0">
                <a:solidFill>
                  <a:schemeClr val="tx1"/>
                </a:solidFill>
              </a:rPr>
              <a:t>Records</a:t>
            </a:r>
          </a:p>
        </p:txBody>
      </p:sp>
      <p:sp>
        <p:nvSpPr>
          <p:cNvPr id="100355" name="Content Placeholder 4"/>
          <p:cNvSpPr>
            <a:spLocks noGrp="1"/>
          </p:cNvSpPr>
          <p:nvPr>
            <p:ph sz="quarter" idx="1"/>
          </p:nvPr>
        </p:nvSpPr>
        <p:spPr>
          <a:xfrm>
            <a:off x="301625" y="1524000"/>
            <a:ext cx="8504238" cy="5029200"/>
          </a:xfrm>
        </p:spPr>
        <p:txBody>
          <a:bodyPr>
            <a:normAutofit fontScale="92500"/>
          </a:bodyPr>
          <a:lstStyle/>
          <a:p>
            <a:pPr eaLnBrk="1" hangingPunct="1">
              <a:buFont typeface="Wingdings 2" pitchFamily="18" charset="2"/>
              <a:buNone/>
            </a:pPr>
            <a:r>
              <a:rPr lang="en-US" dirty="0" smtClean="0"/>
              <a:t>The following must be maintained:</a:t>
            </a:r>
          </a:p>
          <a:p>
            <a:pPr lvl="1" eaLnBrk="1" hangingPunct="1"/>
            <a:r>
              <a:rPr lang="en-US" sz="2400" dirty="0" smtClean="0"/>
              <a:t>Records that document that the workers who are paid SMWs have disabilities that impair their productivity</a:t>
            </a:r>
          </a:p>
          <a:p>
            <a:pPr lvl="2" eaLnBrk="1" hangingPunct="1"/>
            <a:r>
              <a:rPr lang="en-US" sz="2400" dirty="0" smtClean="0"/>
              <a:t>Medical, psychiatric, psychological tests that support nature of disability </a:t>
            </a:r>
          </a:p>
          <a:p>
            <a:pPr lvl="1" eaLnBrk="1" hangingPunct="1"/>
            <a:r>
              <a:rPr lang="en-US" sz="2400" dirty="0" smtClean="0"/>
              <a:t>Records that document the accuracy and timeliness of the employer's establishment of prevailing wages</a:t>
            </a:r>
          </a:p>
          <a:p>
            <a:pPr lvl="2" eaLnBrk="1" hangingPunct="1"/>
            <a:r>
              <a:rPr lang="en-US" sz="2400" dirty="0" smtClean="0"/>
              <a:t>Contact between the employer and the businesses surveyed</a:t>
            </a:r>
          </a:p>
          <a:p>
            <a:pPr lvl="2" eaLnBrk="1" hangingPunct="1"/>
            <a:r>
              <a:rPr lang="en-US" sz="2400" dirty="0" smtClean="0"/>
              <a:t>The wage rate information provided by the comparable employers and the basis for concluding that each rate submitted was not based upon an entry-level position</a:t>
            </a:r>
          </a:p>
          <a:p>
            <a:pPr lvl="2" eaLnBrk="1" hangingPunct="1"/>
            <a:r>
              <a:rPr lang="en-US" sz="2400" dirty="0" smtClean="0"/>
              <a:t>A description of work for which wage information was collected</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1000"/>
                                        <p:tgtEl>
                                          <p:spTgt spid="10035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animEffect transition="in" filter="fade">
                                      <p:cBhvr>
                                        <p:cTn id="11" dur="1000"/>
                                        <p:tgtEl>
                                          <p:spTgt spid="100355">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0355">
                                            <p:txEl>
                                              <p:pRg st="2" end="2"/>
                                            </p:txEl>
                                          </p:spTgt>
                                        </p:tgtEl>
                                        <p:attrNameLst>
                                          <p:attrName>style.visibility</p:attrName>
                                        </p:attrNameLst>
                                      </p:cBhvr>
                                      <p:to>
                                        <p:strVal val="visible"/>
                                      </p:to>
                                    </p:set>
                                    <p:animEffect transition="in" filter="fade">
                                      <p:cBhvr>
                                        <p:cTn id="14" dur="1000"/>
                                        <p:tgtEl>
                                          <p:spTgt spid="100355">
                                            <p:txEl>
                                              <p:pRg st="2" end="2"/>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Effect transition="in" filter="fade">
                                      <p:cBhvr>
                                        <p:cTn id="18" dur="1000"/>
                                        <p:tgtEl>
                                          <p:spTgt spid="10035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animEffect transition="in" filter="fade">
                                      <p:cBhvr>
                                        <p:cTn id="21" dur="1000"/>
                                        <p:tgtEl>
                                          <p:spTgt spid="10035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0355">
                                            <p:txEl>
                                              <p:pRg st="5" end="5"/>
                                            </p:txEl>
                                          </p:spTgt>
                                        </p:tgtEl>
                                        <p:attrNameLst>
                                          <p:attrName>style.visibility</p:attrName>
                                        </p:attrNameLst>
                                      </p:cBhvr>
                                      <p:to>
                                        <p:strVal val="visible"/>
                                      </p:to>
                                    </p:set>
                                    <p:animEffect transition="in" filter="fade">
                                      <p:cBhvr>
                                        <p:cTn id="24" dur="1000"/>
                                        <p:tgtEl>
                                          <p:spTgt spid="10035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0355">
                                            <p:txEl>
                                              <p:pRg st="6" end="6"/>
                                            </p:txEl>
                                          </p:spTgt>
                                        </p:tgtEl>
                                        <p:attrNameLst>
                                          <p:attrName>style.visibility</p:attrName>
                                        </p:attrNameLst>
                                      </p:cBhvr>
                                      <p:to>
                                        <p:strVal val="visible"/>
                                      </p:to>
                                    </p:set>
                                    <p:animEffect transition="in" filter="fade">
                                      <p:cBhvr>
                                        <p:cTn id="27" dur="1000"/>
                                        <p:tgtEl>
                                          <p:spTgt spid="100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z="4000" dirty="0" smtClean="0">
                <a:solidFill>
                  <a:schemeClr val="tx1"/>
                </a:solidFill>
              </a:rPr>
              <a:t>Records </a:t>
            </a:r>
            <a:r>
              <a:rPr lang="en-US" sz="3200" dirty="0" smtClean="0">
                <a:solidFill>
                  <a:schemeClr val="tx1"/>
                </a:solidFill>
              </a:rPr>
              <a:t>(continued)</a:t>
            </a:r>
            <a:endParaRPr lang="en-US" sz="4000" dirty="0" smtClean="0">
              <a:solidFill>
                <a:schemeClr val="tx1"/>
              </a:solidFill>
            </a:endParaRPr>
          </a:p>
        </p:txBody>
      </p:sp>
      <p:sp>
        <p:nvSpPr>
          <p:cNvPr id="3" name="Content Placeholder 2"/>
          <p:cNvSpPr>
            <a:spLocks noGrp="1"/>
          </p:cNvSpPr>
          <p:nvPr>
            <p:ph sz="quarter" idx="1"/>
          </p:nvPr>
        </p:nvSpPr>
        <p:spPr>
          <a:xfrm>
            <a:off x="301625" y="1371601"/>
            <a:ext cx="8504238" cy="5105400"/>
          </a:xfrm>
        </p:spPr>
        <p:txBody>
          <a:bodyPr>
            <a:normAutofit fontScale="92500" lnSpcReduction="20000"/>
          </a:bodyPr>
          <a:lstStyle/>
          <a:p>
            <a:pPr marL="274320" indent="-274320" eaLnBrk="1" fontAlgn="auto" hangingPunct="1">
              <a:spcAft>
                <a:spcPts val="0"/>
              </a:spcAft>
              <a:buFont typeface="Wingdings 2"/>
              <a:buNone/>
              <a:defRPr/>
            </a:pPr>
            <a:endParaRPr lang="en-US" sz="1000" dirty="0" smtClean="0"/>
          </a:p>
          <a:p>
            <a:pPr marL="822960" lvl="2" eaLnBrk="1" fontAlgn="auto" hangingPunct="1">
              <a:spcAft>
                <a:spcPts val="0"/>
              </a:spcAft>
              <a:buClr>
                <a:schemeClr val="accent3"/>
              </a:buClr>
              <a:buFont typeface="Wingdings 2"/>
              <a:buChar char=""/>
              <a:defRPr/>
            </a:pPr>
            <a:r>
              <a:rPr lang="en-US" sz="2600" dirty="0" smtClean="0"/>
              <a:t>Records of the time measurements the employer conducted to establish the standard for each job for which workers with disabilities are paid subminimum wages</a:t>
            </a:r>
          </a:p>
          <a:p>
            <a:pPr marL="548640" lvl="1" indent="-274320" eaLnBrk="1" fontAlgn="auto" hangingPunct="1">
              <a:spcAft>
                <a:spcPts val="0"/>
              </a:spcAft>
              <a:buFont typeface="Wingdings"/>
              <a:buNone/>
              <a:defRPr/>
            </a:pPr>
            <a:endParaRPr lang="en-US" sz="900" dirty="0" smtClean="0"/>
          </a:p>
          <a:p>
            <a:pPr marL="822960" lvl="2" eaLnBrk="1" fontAlgn="auto" hangingPunct="1">
              <a:spcAft>
                <a:spcPts val="0"/>
              </a:spcAft>
              <a:buClr>
                <a:schemeClr val="accent3"/>
              </a:buClr>
              <a:buFont typeface="Wingdings 2"/>
              <a:buChar char=""/>
              <a:defRPr/>
            </a:pPr>
            <a:r>
              <a:rPr lang="en-US" sz="2600" dirty="0" smtClean="0"/>
              <a:t>Records of the productivity ratings of the workers with disabilities that document that the ratings were conducted properly and in a timely manner and that employee wages were adjusted accordingly by the end of the next pay period</a:t>
            </a:r>
          </a:p>
          <a:p>
            <a:pPr marL="548640" lvl="1" indent="-274320" eaLnBrk="1" fontAlgn="auto" hangingPunct="1">
              <a:spcAft>
                <a:spcPts val="0"/>
              </a:spcAft>
              <a:buFont typeface="Wingdings"/>
              <a:buNone/>
              <a:defRPr/>
            </a:pPr>
            <a:endParaRPr lang="en-US" sz="900" dirty="0" smtClean="0"/>
          </a:p>
          <a:p>
            <a:pPr marL="822960" lvl="2" eaLnBrk="1" fontAlgn="auto" hangingPunct="1">
              <a:spcAft>
                <a:spcPts val="0"/>
              </a:spcAft>
              <a:buClr>
                <a:schemeClr val="accent3"/>
              </a:buClr>
              <a:buFont typeface="Wingdings 2"/>
              <a:buChar char=""/>
              <a:defRPr/>
            </a:pPr>
            <a:r>
              <a:rPr lang="en-US" sz="2600" dirty="0" smtClean="0"/>
              <a:t>Records identifying time spent by employees with disabilities at the employer’s establishment or in transit that are not considered hours worked and not compensable, such as receiving vocational or life skills training, receiving medical treatment, home-to-work travel, and performing simulated work</a:t>
            </a:r>
          </a:p>
          <a:p>
            <a:pPr marL="274320" indent="-274320" eaLnBrk="1" fontAlgn="auto" hangingPunct="1">
              <a:spcAft>
                <a:spcPts val="0"/>
              </a:spcAft>
              <a:buFont typeface="Wingdings 2"/>
              <a:buChar char=""/>
              <a:defRPr/>
            </a:pPr>
            <a:endParaRPr lang="en-US" dirty="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z="4000" dirty="0" smtClean="0">
                <a:solidFill>
                  <a:schemeClr val="tx1"/>
                </a:solidFill>
              </a:rPr>
              <a:t>Notification Requirements</a:t>
            </a:r>
          </a:p>
        </p:txBody>
      </p:sp>
      <p:sp>
        <p:nvSpPr>
          <p:cNvPr id="103427" name="Content Placeholder 2"/>
          <p:cNvSpPr>
            <a:spLocks noGrp="1"/>
          </p:cNvSpPr>
          <p:nvPr>
            <p:ph sz="quarter" idx="1"/>
          </p:nvPr>
        </p:nvSpPr>
        <p:spPr>
          <a:xfrm>
            <a:off x="304800" y="2438400"/>
            <a:ext cx="8504238" cy="2590800"/>
          </a:xfrm>
        </p:spPr>
        <p:txBody>
          <a:bodyPr/>
          <a:lstStyle/>
          <a:p>
            <a:pPr marL="0" algn="ctr" eaLnBrk="1" hangingPunct="1">
              <a:buFont typeface="Wingdings 2" pitchFamily="18" charset="2"/>
              <a:buNone/>
            </a:pPr>
            <a:r>
              <a:rPr lang="en-US" dirty="0" smtClean="0"/>
              <a:t>Each worker with a disability and, when appropriate, the parent or guardian of such a worker, </a:t>
            </a:r>
          </a:p>
          <a:p>
            <a:pPr marL="0" algn="ctr" eaLnBrk="1" hangingPunct="1">
              <a:spcBef>
                <a:spcPts val="0"/>
              </a:spcBef>
              <a:buFont typeface="Wingdings 2" pitchFamily="18" charset="2"/>
              <a:buNone/>
            </a:pPr>
            <a:r>
              <a:rPr lang="en-US" dirty="0" smtClean="0"/>
              <a:t>shall be informed </a:t>
            </a:r>
            <a:r>
              <a:rPr lang="en-US" b="1" dirty="0" smtClean="0"/>
              <a:t>orally</a:t>
            </a:r>
            <a:r>
              <a:rPr lang="en-US" dirty="0" smtClean="0"/>
              <a:t> and </a:t>
            </a:r>
            <a:r>
              <a:rPr lang="en-US" b="1" dirty="0" smtClean="0"/>
              <a:t>in writing </a:t>
            </a:r>
          </a:p>
          <a:p>
            <a:pPr marL="0" algn="ctr" eaLnBrk="1" hangingPunct="1">
              <a:spcBef>
                <a:spcPts val="0"/>
              </a:spcBef>
              <a:buFont typeface="Wingdings 2" pitchFamily="18" charset="2"/>
              <a:buNone/>
            </a:pPr>
            <a:r>
              <a:rPr lang="en-US" dirty="0" smtClean="0"/>
              <a:t>by the employer of the terms of the certificate </a:t>
            </a:r>
          </a:p>
          <a:p>
            <a:pPr marL="0" algn="ctr" eaLnBrk="1" hangingPunct="1">
              <a:spcBef>
                <a:spcPts val="0"/>
              </a:spcBef>
              <a:buFont typeface="Wingdings 2" pitchFamily="18" charset="2"/>
              <a:buNone/>
            </a:pPr>
            <a:r>
              <a:rPr lang="en-US" dirty="0" smtClean="0"/>
              <a:t>under which such a worker is employed</a:t>
            </a:r>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1000"/>
                                        <p:tgtEl>
                                          <p:spTgt spid="1034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427">
                                            <p:txEl>
                                              <p:pRg st="1" end="1"/>
                                            </p:txEl>
                                          </p:spTgt>
                                        </p:tgtEl>
                                        <p:attrNameLst>
                                          <p:attrName>style.visibility</p:attrName>
                                        </p:attrNameLst>
                                      </p:cBhvr>
                                      <p:to>
                                        <p:strVal val="visible"/>
                                      </p:to>
                                    </p:set>
                                    <p:animEffect transition="in" filter="fade">
                                      <p:cBhvr>
                                        <p:cTn id="10" dur="1000"/>
                                        <p:tgtEl>
                                          <p:spTgt spid="1034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427">
                                            <p:txEl>
                                              <p:pRg st="2" end="2"/>
                                            </p:txEl>
                                          </p:spTgt>
                                        </p:tgtEl>
                                        <p:attrNameLst>
                                          <p:attrName>style.visibility</p:attrName>
                                        </p:attrNameLst>
                                      </p:cBhvr>
                                      <p:to>
                                        <p:strVal val="visible"/>
                                      </p:to>
                                    </p:set>
                                    <p:animEffect transition="in" filter="fade">
                                      <p:cBhvr>
                                        <p:cTn id="13" dur="1000"/>
                                        <p:tgtEl>
                                          <p:spTgt spid="10342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427">
                                            <p:txEl>
                                              <p:pRg st="3" end="3"/>
                                            </p:txEl>
                                          </p:spTgt>
                                        </p:tgtEl>
                                        <p:attrNameLst>
                                          <p:attrName>style.visibility</p:attrName>
                                        </p:attrNameLst>
                                      </p:cBhvr>
                                      <p:to>
                                        <p:strVal val="visible"/>
                                      </p:to>
                                    </p:set>
                                    <p:animEffect transition="in" filter="fade">
                                      <p:cBhvr>
                                        <p:cTn id="16" dur="1000"/>
                                        <p:tgtEl>
                                          <p:spTgt spid="10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400" smtClean="0">
                <a:solidFill>
                  <a:schemeClr val="tx1"/>
                </a:solidFill>
              </a:rPr>
              <a:t>Community Rehabilitation Program (CRP)</a:t>
            </a:r>
          </a:p>
        </p:txBody>
      </p:sp>
      <p:sp>
        <p:nvSpPr>
          <p:cNvPr id="3" name="Content Placeholder 2"/>
          <p:cNvSpPr>
            <a:spLocks noGrp="1"/>
          </p:cNvSpPr>
          <p:nvPr>
            <p:ph sz="quarter" idx="1"/>
          </p:nvPr>
        </p:nvSpPr>
        <p:spPr>
          <a:xfrm>
            <a:off x="304800" y="2057400"/>
            <a:ext cx="8504238" cy="4438650"/>
          </a:xfrm>
        </p:spPr>
        <p:txBody>
          <a:bodyPr>
            <a:normAutofit/>
          </a:bodyPr>
          <a:lstStyle/>
          <a:p>
            <a:pPr marL="0" indent="-274320" algn="ctr" eaLnBrk="1" fontAlgn="auto" hangingPunct="1">
              <a:spcAft>
                <a:spcPts val="0"/>
              </a:spcAft>
              <a:buFont typeface="Wingdings 2"/>
              <a:buNone/>
              <a:defRPr/>
            </a:pPr>
            <a:r>
              <a:rPr lang="en-US" sz="2800" dirty="0" smtClean="0"/>
              <a:t>Provides rehabilitation services, day treatment, </a:t>
            </a:r>
          </a:p>
          <a:p>
            <a:pPr marL="0" indent="0" algn="ctr" eaLnBrk="1" fontAlgn="auto" hangingPunct="1">
              <a:spcBef>
                <a:spcPts val="0"/>
              </a:spcBef>
              <a:spcAft>
                <a:spcPts val="0"/>
              </a:spcAft>
              <a:buFont typeface="Wingdings 2"/>
              <a:buNone/>
              <a:defRPr/>
            </a:pPr>
            <a:r>
              <a:rPr lang="en-US" sz="2800" dirty="0" smtClean="0"/>
              <a:t>training, and/or employment opportunities </a:t>
            </a:r>
          </a:p>
          <a:p>
            <a:pPr marL="0" indent="0" algn="ctr" eaLnBrk="1" fontAlgn="auto" hangingPunct="1">
              <a:spcBef>
                <a:spcPts val="0"/>
              </a:spcBef>
              <a:spcAft>
                <a:spcPts val="0"/>
              </a:spcAft>
              <a:buFont typeface="Wingdings 2"/>
              <a:buNone/>
              <a:defRPr/>
            </a:pPr>
            <a:r>
              <a:rPr lang="en-US" sz="2800" dirty="0" smtClean="0"/>
              <a:t>to individuals with disabilities</a:t>
            </a:r>
          </a:p>
          <a:p>
            <a:pPr marL="0" indent="0" algn="ctr" eaLnBrk="1" fontAlgn="auto" hangingPunct="1">
              <a:spcBef>
                <a:spcPts val="0"/>
              </a:spcBef>
              <a:spcAft>
                <a:spcPts val="0"/>
              </a:spcAft>
              <a:buFont typeface="Wingdings 2"/>
              <a:buNone/>
              <a:defRPr/>
            </a:pPr>
            <a:endParaRPr lang="en-US" sz="2800" dirty="0" smtClean="0"/>
          </a:p>
          <a:p>
            <a:pPr marL="0" indent="0" algn="ctr" eaLnBrk="1" fontAlgn="auto" hangingPunct="1">
              <a:spcBef>
                <a:spcPts val="0"/>
              </a:spcBef>
              <a:spcAft>
                <a:spcPts val="0"/>
              </a:spcAft>
              <a:buFont typeface="Wingdings 2"/>
              <a:buNone/>
              <a:defRPr/>
            </a:pPr>
            <a:endParaRPr lang="en-US" sz="2800" dirty="0"/>
          </a:p>
          <a:p>
            <a:pPr marL="0" indent="0" algn="ctr" eaLnBrk="1" fontAlgn="auto" hangingPunct="1">
              <a:spcBef>
                <a:spcPts val="0"/>
              </a:spcBef>
              <a:spcAft>
                <a:spcPts val="0"/>
              </a:spcAft>
              <a:buNone/>
              <a:defRPr/>
            </a:pPr>
            <a:r>
              <a:rPr lang="en-US" sz="2800" dirty="0"/>
              <a:t>CRPs commonly refer to workers with disabilities who are employed pursuant to a section 14(c) certificate as “consumers”</a:t>
            </a:r>
            <a:endParaRPr lang="en-US" sz="2800" strike="sngStrike" dirty="0"/>
          </a:p>
          <a:p>
            <a:pPr marL="0" indent="0" algn="ctr" eaLnBrk="1" fontAlgn="auto" hangingPunct="1">
              <a:spcBef>
                <a:spcPts val="0"/>
              </a:spcBef>
              <a:spcAft>
                <a:spcPts val="0"/>
              </a:spcAft>
              <a:buFont typeface="Wingdings 2"/>
              <a:buNone/>
              <a:defRPr/>
            </a:pPr>
            <a:endParaRPr lang="en-US" sz="2800" dirty="0" smtClean="0"/>
          </a:p>
          <a:p>
            <a:pPr marL="274320" indent="-274320" eaLnBrk="1" fontAlgn="auto" hangingPunct="1">
              <a:spcAft>
                <a:spcPts val="0"/>
              </a:spcAft>
              <a:buFont typeface="Wingdings 2"/>
              <a:buChar char=""/>
              <a:defRPr/>
            </a:pPr>
            <a:endParaRPr lang="en-US" sz="1000" dirty="0" smtClean="0"/>
          </a:p>
          <a:p>
            <a:pPr marL="274320" indent="-274320" eaLnBrk="1" fontAlgn="auto" hangingPunct="1">
              <a:spcAft>
                <a:spcPts val="0"/>
              </a:spcAft>
              <a:buFont typeface="Wingdings 2"/>
              <a:buNone/>
              <a:defRPr/>
            </a:pPr>
            <a:endParaRPr lang="en-US" dirty="0" smtClean="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z="4000" dirty="0" smtClean="0">
                <a:solidFill>
                  <a:schemeClr val="tx1"/>
                </a:solidFill>
              </a:rPr>
              <a:t>Posting Requirements</a:t>
            </a:r>
          </a:p>
        </p:txBody>
      </p:sp>
      <p:sp>
        <p:nvSpPr>
          <p:cNvPr id="102403" name="Content Placeholder 2"/>
          <p:cNvSpPr>
            <a:spLocks noGrp="1"/>
          </p:cNvSpPr>
          <p:nvPr>
            <p:ph sz="quarter" idx="1"/>
          </p:nvPr>
        </p:nvSpPr>
        <p:spPr>
          <a:xfrm>
            <a:off x="301625" y="1752600"/>
            <a:ext cx="8504238" cy="4498975"/>
          </a:xfrm>
        </p:spPr>
        <p:txBody>
          <a:bodyPr/>
          <a:lstStyle/>
          <a:p>
            <a:pPr eaLnBrk="1" hangingPunct="1"/>
            <a:r>
              <a:rPr lang="en-US" dirty="0" smtClean="0">
                <a:hlinkClick r:id="rId3"/>
              </a:rPr>
              <a:t>FLSA Minimum Wage Poster</a:t>
            </a:r>
            <a:endParaRPr lang="en-US" dirty="0" smtClean="0"/>
          </a:p>
          <a:p>
            <a:pPr eaLnBrk="1" hangingPunct="1">
              <a:buFont typeface="Wingdings 2" pitchFamily="18" charset="2"/>
              <a:buNone/>
            </a:pPr>
            <a:endParaRPr lang="en-US" sz="1600" dirty="0" smtClean="0"/>
          </a:p>
          <a:p>
            <a:pPr eaLnBrk="1" hangingPunct="1"/>
            <a:r>
              <a:rPr lang="en-US" dirty="0" smtClean="0">
                <a:hlinkClick r:id="rId4"/>
              </a:rPr>
              <a:t>Notice to Workers with Disabilities Paid at SMW</a:t>
            </a:r>
            <a:endParaRPr lang="en-US" dirty="0" smtClean="0"/>
          </a:p>
          <a:p>
            <a:pPr eaLnBrk="1" hangingPunct="1">
              <a:buFont typeface="Wingdings 2" pitchFamily="18" charset="2"/>
              <a:buNone/>
            </a:pPr>
            <a:endParaRPr lang="en-US" sz="1600" dirty="0" smtClean="0"/>
          </a:p>
          <a:p>
            <a:pPr eaLnBrk="1" hangingPunct="1"/>
            <a:r>
              <a:rPr lang="en-US" dirty="0" smtClean="0">
                <a:hlinkClick r:id="rId5"/>
              </a:rPr>
              <a:t>Family and Medical Leave Act Poster </a:t>
            </a:r>
            <a:r>
              <a:rPr lang="en-US" dirty="0" smtClean="0"/>
              <a:t> (if covered)</a:t>
            </a:r>
          </a:p>
          <a:p>
            <a:pPr eaLnBrk="1" hangingPunct="1"/>
            <a:endParaRPr lang="en-US" sz="1600" dirty="0" smtClean="0"/>
          </a:p>
          <a:p>
            <a:pPr eaLnBrk="1" hangingPunct="1"/>
            <a:r>
              <a:rPr lang="en-US" dirty="0" smtClean="0">
                <a:hlinkClick r:id="rId6"/>
              </a:rPr>
              <a:t>Notice to Employees Working on Government Contracts </a:t>
            </a:r>
            <a:r>
              <a:rPr lang="en-US" dirty="0" smtClean="0"/>
              <a:t> (if subject to SCA or PCA)</a:t>
            </a:r>
          </a:p>
          <a:p>
            <a:pPr eaLnBrk="1" hangingPunct="1">
              <a:buNone/>
            </a:pPr>
            <a:endParaRPr lang="en-US" sz="1600" dirty="0" smtClean="0"/>
          </a:p>
          <a:p>
            <a:pPr eaLnBrk="1" hangingPunct="1"/>
            <a:r>
              <a:rPr lang="en-US" dirty="0" smtClean="0">
                <a:hlinkClick r:id="rId7"/>
              </a:rPr>
              <a:t>Employee Polygraph Protection Act Poster</a:t>
            </a:r>
            <a:endParaRPr lang="en-US" dirty="0" smtClean="0"/>
          </a:p>
        </p:txBody>
      </p:sp>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1000"/>
                                        <p:tgtEl>
                                          <p:spTgt spid="10240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animEffect transition="in" filter="fade">
                                      <p:cBhvr>
                                        <p:cTn id="11" dur="1000"/>
                                        <p:tgtEl>
                                          <p:spTgt spid="10240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2403">
                                            <p:txEl>
                                              <p:pRg st="4" end="4"/>
                                            </p:txEl>
                                          </p:spTgt>
                                        </p:tgtEl>
                                        <p:attrNameLst>
                                          <p:attrName>style.visibility</p:attrName>
                                        </p:attrNameLst>
                                      </p:cBhvr>
                                      <p:to>
                                        <p:strVal val="visible"/>
                                      </p:to>
                                    </p:set>
                                    <p:animEffect transition="in" filter="fade">
                                      <p:cBhvr>
                                        <p:cTn id="15" dur="1000"/>
                                        <p:tgtEl>
                                          <p:spTgt spid="102403">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2403">
                                            <p:txEl>
                                              <p:pRg st="6" end="6"/>
                                            </p:txEl>
                                          </p:spTgt>
                                        </p:tgtEl>
                                        <p:attrNameLst>
                                          <p:attrName>style.visibility</p:attrName>
                                        </p:attrNameLst>
                                      </p:cBhvr>
                                      <p:to>
                                        <p:strVal val="visible"/>
                                      </p:to>
                                    </p:set>
                                    <p:animEffect transition="in" filter="fade">
                                      <p:cBhvr>
                                        <p:cTn id="19" dur="1000"/>
                                        <p:tgtEl>
                                          <p:spTgt spid="102403">
                                            <p:txEl>
                                              <p:pRg st="6" end="6"/>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2403">
                                            <p:txEl>
                                              <p:pRg st="8" end="8"/>
                                            </p:txEl>
                                          </p:spTgt>
                                        </p:tgtEl>
                                        <p:attrNameLst>
                                          <p:attrName>style.visibility</p:attrName>
                                        </p:attrNameLst>
                                      </p:cBhvr>
                                      <p:to>
                                        <p:strVal val="visible"/>
                                      </p:to>
                                    </p:set>
                                    <p:animEffect transition="in" filter="fade">
                                      <p:cBhvr>
                                        <p:cTn id="23" dur="1000"/>
                                        <p:tgtEl>
                                          <p:spTgt spid="102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allAtOnce"/>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Interaction with Related Federal Laws</a:t>
            </a:r>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627185319"/>
      </p:ext>
    </p:extLst>
  </p:cSld>
  <p:clrMapOvr>
    <a:masterClrMapping/>
  </p:clrMapOvr>
  <p:transition spd="med">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43200"/>
            <a:ext cx="8229599" cy="36576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fontAlgn="auto" hangingPunct="1">
              <a:spcAft>
                <a:spcPts val="0"/>
              </a:spcAft>
              <a:buFont typeface="Wingdings 2"/>
            </a:pPr>
            <a:r>
              <a:rPr lang="en-US" sz="3200" b="0" dirty="0"/>
              <a:t>limitations on the payment of </a:t>
            </a:r>
            <a:r>
              <a:rPr lang="en-US" sz="3200" b="0" dirty="0" smtClean="0"/>
              <a:t>subminimum wages </a:t>
            </a:r>
            <a:r>
              <a:rPr lang="en-US" sz="3200" b="0" dirty="0"/>
              <a:t>to individuals with </a:t>
            </a:r>
            <a:r>
              <a:rPr lang="en-US" sz="3200" b="0" dirty="0" smtClean="0"/>
              <a:t>disabilities</a:t>
            </a:r>
            <a:endParaRPr lang="en-US" sz="3200" b="0" dirty="0"/>
          </a:p>
          <a:p>
            <a:pPr eaLnBrk="1" fontAlgn="auto" hangingPunct="1">
              <a:spcAft>
                <a:spcPts val="0"/>
              </a:spcAft>
              <a:buFont typeface="Wingdings 2"/>
            </a:pPr>
            <a:endParaRPr lang="en-US" sz="3600" b="0" dirty="0"/>
          </a:p>
        </p:txBody>
      </p:sp>
      <p:sp>
        <p:nvSpPr>
          <p:cNvPr id="2" name="Title 1"/>
          <p:cNvSpPr>
            <a:spLocks noGrp="1"/>
          </p:cNvSpPr>
          <p:nvPr>
            <p:ph type="title"/>
          </p:nvPr>
        </p:nvSpPr>
        <p:spPr/>
        <p:txBody>
          <a:bodyPr>
            <a:normAutofit/>
          </a:bodyPr>
          <a:lstStyle/>
          <a:p>
            <a:pPr algn="ctr" eaLnBrk="1" fontAlgn="auto" hangingPunct="1">
              <a:spcAft>
                <a:spcPts val="0"/>
              </a:spcAft>
              <a:defRPr/>
            </a:pPr>
            <a:r>
              <a:rPr lang="en-US" dirty="0" smtClean="0">
                <a:solidFill>
                  <a:schemeClr val="bg1"/>
                </a:solidFill>
              </a:rPr>
              <a:t>Workforce Innovation and Opportunity Act (WIOA)</a:t>
            </a:r>
            <a:endParaRPr lang="en-US" dirty="0">
              <a:solidFill>
                <a:schemeClr val="bg1"/>
              </a:solidFill>
            </a:endParaRPr>
          </a:p>
        </p:txBody>
      </p:sp>
    </p:spTree>
    <p:extLst>
      <p:ext uri="{BB962C8B-B14F-4D97-AF65-F5344CB8AC3E}">
        <p14:creationId xmlns:p14="http://schemas.microsoft.com/office/powerpoint/2010/main" val="106679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534400" cy="4495800"/>
          </a:xfrm>
        </p:spPr>
        <p:txBody>
          <a:bodyPr>
            <a:normAutofit/>
          </a:bodyPr>
          <a:lstStyle/>
          <a:p>
            <a:pPr>
              <a:spcAft>
                <a:spcPts val="2400"/>
              </a:spcAft>
            </a:pPr>
            <a:r>
              <a:rPr lang="en-US" sz="3200" dirty="0" smtClean="0"/>
              <a:t>Enacted July 22, 2014</a:t>
            </a:r>
          </a:p>
          <a:p>
            <a:pPr>
              <a:spcAft>
                <a:spcPts val="2400"/>
              </a:spcAft>
            </a:pPr>
            <a:r>
              <a:rPr lang="en-US" sz="3200" dirty="0" smtClean="0"/>
              <a:t>Effective July 22, 2016</a:t>
            </a:r>
          </a:p>
          <a:p>
            <a:pPr>
              <a:spcAft>
                <a:spcPts val="2400"/>
              </a:spcAft>
            </a:pPr>
            <a:r>
              <a:rPr lang="en-US" sz="3200" dirty="0" smtClean="0"/>
              <a:t>Amended Title V of the Rehabilitation Act by adding new “section 511”</a:t>
            </a:r>
          </a:p>
          <a:p>
            <a:pPr>
              <a:spcAft>
                <a:spcPts val="2400"/>
              </a:spcAft>
            </a:pPr>
            <a:r>
              <a:rPr lang="en-US" sz="3200" dirty="0"/>
              <a:t>S</a:t>
            </a:r>
            <a:r>
              <a:rPr lang="en-US" sz="3200" dirty="0" smtClean="0"/>
              <a:t>ection 511 is codified at 29 USC 794g</a:t>
            </a:r>
          </a:p>
        </p:txBody>
      </p:sp>
      <p:sp>
        <p:nvSpPr>
          <p:cNvPr id="5" name="Title 1"/>
          <p:cNvSpPr>
            <a:spLocks noGrp="1"/>
          </p:cNvSpPr>
          <p:nvPr>
            <p:ph type="title"/>
          </p:nvPr>
        </p:nvSpPr>
        <p:spPr>
          <a:xfrm>
            <a:off x="152400" y="152401"/>
            <a:ext cx="8839200" cy="838199"/>
          </a:xfrm>
        </p:spPr>
        <p:txBody>
          <a:bodyPr/>
          <a:lstStyle/>
          <a:p>
            <a:r>
              <a:rPr lang="en-US" sz="3500" dirty="0" smtClean="0">
                <a:solidFill>
                  <a:schemeClr val="tx1"/>
                </a:solidFill>
              </a:rPr>
              <a:t>Workforce </a:t>
            </a:r>
            <a:r>
              <a:rPr lang="en-US" sz="3500" dirty="0">
                <a:solidFill>
                  <a:schemeClr val="tx1"/>
                </a:solidFill>
              </a:rPr>
              <a:t>Innovation</a:t>
            </a:r>
            <a:r>
              <a:rPr lang="en-US" sz="3500" dirty="0" smtClean="0">
                <a:solidFill>
                  <a:schemeClr val="tx1"/>
                </a:solidFill>
              </a:rPr>
              <a:t> and Opportunity Act</a:t>
            </a:r>
            <a:endParaRPr lang="en-US" sz="3500" dirty="0">
              <a:solidFill>
                <a:schemeClr val="tx1"/>
              </a:solidFill>
            </a:endParaRPr>
          </a:p>
        </p:txBody>
      </p:sp>
    </p:spTree>
    <p:extLst>
      <p:ext uri="{BB962C8B-B14F-4D97-AF65-F5344CB8AC3E}">
        <p14:creationId xmlns:p14="http://schemas.microsoft.com/office/powerpoint/2010/main" val="348083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534400" cy="4114800"/>
          </a:xfrm>
        </p:spPr>
        <p:txBody>
          <a:bodyPr>
            <a:normAutofit/>
          </a:bodyPr>
          <a:lstStyle/>
          <a:p>
            <a:pPr>
              <a:spcBef>
                <a:spcPts val="2400"/>
              </a:spcBef>
              <a:spcAft>
                <a:spcPts val="2400"/>
              </a:spcAft>
            </a:pPr>
            <a:r>
              <a:rPr lang="en-US" sz="3200" dirty="0" smtClean="0"/>
              <a:t>Section 511 of the Rehabilitation Act</a:t>
            </a:r>
          </a:p>
          <a:p>
            <a:pPr>
              <a:spcBef>
                <a:spcPts val="2400"/>
              </a:spcBef>
              <a:spcAft>
                <a:spcPts val="2400"/>
              </a:spcAft>
            </a:pPr>
            <a:r>
              <a:rPr lang="en-US" sz="3200" dirty="0" smtClean="0"/>
              <a:t>Section 11 of the FLSA</a:t>
            </a:r>
          </a:p>
          <a:p>
            <a:pPr>
              <a:spcBef>
                <a:spcPts val="2400"/>
              </a:spcBef>
              <a:spcAft>
                <a:spcPts val="2400"/>
              </a:spcAft>
            </a:pPr>
            <a:r>
              <a:rPr lang="en-US" sz="3200" dirty="0" smtClean="0"/>
              <a:t>Department of Education also has authority under section 511</a:t>
            </a:r>
            <a:endParaRPr lang="en-US" sz="3200" dirty="0"/>
          </a:p>
        </p:txBody>
      </p:sp>
      <p:sp>
        <p:nvSpPr>
          <p:cNvPr id="4" name="Title 1"/>
          <p:cNvSpPr>
            <a:spLocks noGrp="1"/>
          </p:cNvSpPr>
          <p:nvPr>
            <p:ph type="title"/>
          </p:nvPr>
        </p:nvSpPr>
        <p:spPr>
          <a:xfrm>
            <a:off x="152400" y="152401"/>
            <a:ext cx="8839200" cy="838199"/>
          </a:xfrm>
        </p:spPr>
        <p:txBody>
          <a:bodyPr/>
          <a:lstStyle/>
          <a:p>
            <a:pPr marL="0" indent="0">
              <a:spcBef>
                <a:spcPts val="2400"/>
              </a:spcBef>
            </a:pPr>
            <a:r>
              <a:rPr lang="en-US" sz="4000" dirty="0" smtClean="0">
                <a:solidFill>
                  <a:schemeClr val="tx1"/>
                </a:solidFill>
              </a:rPr>
              <a:t>WHD Enforcement </a:t>
            </a:r>
            <a:r>
              <a:rPr lang="en-US" sz="4000" dirty="0">
                <a:solidFill>
                  <a:schemeClr val="tx1"/>
                </a:solidFill>
              </a:rPr>
              <a:t>Authority</a:t>
            </a:r>
          </a:p>
        </p:txBody>
      </p:sp>
    </p:spTree>
    <p:extLst>
      <p:ext uri="{BB962C8B-B14F-4D97-AF65-F5344CB8AC3E}">
        <p14:creationId xmlns:p14="http://schemas.microsoft.com/office/powerpoint/2010/main" val="150378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Scope of Section 511 </a:t>
            </a:r>
            <a:r>
              <a:rPr lang="en-US" sz="3600" dirty="0" smtClean="0">
                <a:solidFill>
                  <a:schemeClr val="tx1"/>
                </a:solidFill>
              </a:rPr>
              <a:t>Requirements</a:t>
            </a:r>
            <a:endParaRPr lang="en-US" dirty="0"/>
          </a:p>
        </p:txBody>
      </p:sp>
      <p:sp>
        <p:nvSpPr>
          <p:cNvPr id="3" name="Content Placeholder 2"/>
          <p:cNvSpPr>
            <a:spLocks noGrp="1"/>
          </p:cNvSpPr>
          <p:nvPr>
            <p:ph sz="quarter" idx="1"/>
          </p:nvPr>
        </p:nvSpPr>
        <p:spPr>
          <a:xfrm>
            <a:off x="301752" y="1752600"/>
            <a:ext cx="8503920" cy="4346448"/>
          </a:xfrm>
        </p:spPr>
        <p:txBody>
          <a:bodyPr/>
          <a:lstStyle/>
          <a:p>
            <a:r>
              <a:rPr lang="en-US" sz="3000" dirty="0"/>
              <a:t>The section 511 service requirements apply to employees who are </a:t>
            </a:r>
            <a:r>
              <a:rPr lang="en-US" sz="3000" dirty="0" smtClean="0"/>
              <a:t>paid commensurate wages that are less </a:t>
            </a:r>
            <a:r>
              <a:rPr lang="en-US" sz="3000" dirty="0"/>
              <a:t>than the </a:t>
            </a:r>
            <a:r>
              <a:rPr lang="en-US" sz="3000" dirty="0" smtClean="0"/>
              <a:t>FLSA Federal </a:t>
            </a:r>
            <a:r>
              <a:rPr lang="en-US" sz="3000" dirty="0"/>
              <a:t>minimum </a:t>
            </a:r>
            <a:r>
              <a:rPr lang="en-US" sz="3000" dirty="0" smtClean="0"/>
              <a:t>wage </a:t>
            </a:r>
          </a:p>
          <a:p>
            <a:r>
              <a:rPr lang="en-US" sz="3000" dirty="0"/>
              <a:t>The section 511 service requirements </a:t>
            </a:r>
            <a:r>
              <a:rPr lang="en-US" sz="3000" b="1" dirty="0"/>
              <a:t>do not apply</a:t>
            </a:r>
            <a:r>
              <a:rPr lang="en-US" sz="3000" dirty="0"/>
              <a:t> to commensurate wages paid under the SCA and Executive Order 13658 when those wages are </a:t>
            </a:r>
            <a:r>
              <a:rPr lang="en-US" sz="3000" u="sng" dirty="0"/>
              <a:t>above</a:t>
            </a:r>
            <a:r>
              <a:rPr lang="en-US" sz="3000" dirty="0"/>
              <a:t> the FLSA Federal minimum </a:t>
            </a:r>
            <a:r>
              <a:rPr lang="en-US" sz="3000" dirty="0" smtClean="0"/>
              <a:t>wage</a:t>
            </a:r>
            <a:endParaRPr lang="en-US" sz="3000"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05974852"/>
      </p:ext>
    </p:extLst>
  </p:cSld>
  <p:clrMapOvr>
    <a:masterClrMapping/>
  </p:clrMapOvr>
  <p:transition spd="med">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534400" cy="4419600"/>
          </a:xfrm>
        </p:spPr>
        <p:txBody>
          <a:bodyPr>
            <a:normAutofit/>
          </a:bodyPr>
          <a:lstStyle/>
          <a:p>
            <a:r>
              <a:rPr lang="en-US" sz="3200" dirty="0" smtClean="0"/>
              <a:t>Pre-Subminimum Wage Employment – Youth with a disability</a:t>
            </a:r>
            <a:endParaRPr lang="en-US" sz="2800" dirty="0"/>
          </a:p>
          <a:p>
            <a:endParaRPr lang="en-US" sz="3200" dirty="0" smtClean="0"/>
          </a:p>
          <a:p>
            <a:r>
              <a:rPr lang="en-US" sz="3200" dirty="0" smtClean="0"/>
              <a:t>During Subminimum Wage Employment – </a:t>
            </a:r>
            <a:r>
              <a:rPr lang="en-US" sz="3200" b="1" dirty="0" smtClean="0"/>
              <a:t>Any </a:t>
            </a:r>
            <a:r>
              <a:rPr lang="en-US" sz="3200" dirty="0" smtClean="0"/>
              <a:t>subminimum wage employee</a:t>
            </a:r>
            <a:endParaRPr lang="en-US" sz="2800" dirty="0" smtClean="0"/>
          </a:p>
          <a:p>
            <a:pPr lvl="1"/>
            <a:endParaRPr lang="en-US" sz="2800" dirty="0"/>
          </a:p>
          <a:p>
            <a:pPr lvl="1"/>
            <a:endParaRPr lang="en-US" sz="2800" dirty="0" smtClean="0"/>
          </a:p>
        </p:txBody>
      </p:sp>
      <p:sp>
        <p:nvSpPr>
          <p:cNvPr id="7" name="Title 1"/>
          <p:cNvSpPr>
            <a:spLocks noGrp="1"/>
          </p:cNvSpPr>
          <p:nvPr>
            <p:ph type="title"/>
          </p:nvPr>
        </p:nvSpPr>
        <p:spPr>
          <a:xfrm>
            <a:off x="152400" y="152401"/>
            <a:ext cx="8839200" cy="761999"/>
          </a:xfrm>
        </p:spPr>
        <p:txBody>
          <a:bodyPr/>
          <a:lstStyle/>
          <a:p>
            <a:r>
              <a:rPr lang="en-US" dirty="0" smtClean="0">
                <a:solidFill>
                  <a:schemeClr val="tx1"/>
                </a:solidFill>
              </a:rPr>
              <a:t>Section 511’s Two New Requirements</a:t>
            </a:r>
            <a:endParaRPr lang="en-US" dirty="0">
              <a:solidFill>
                <a:schemeClr val="tx1"/>
              </a:solidFill>
            </a:endParaRPr>
          </a:p>
        </p:txBody>
      </p:sp>
    </p:spTree>
    <p:extLst>
      <p:ext uri="{BB962C8B-B14F-4D97-AF65-F5344CB8AC3E}">
        <p14:creationId xmlns:p14="http://schemas.microsoft.com/office/powerpoint/2010/main" val="372491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14400"/>
          </a:xfrm>
        </p:spPr>
        <p:txBody>
          <a:bodyPr/>
          <a:lstStyle/>
          <a:p>
            <a:r>
              <a:rPr lang="en-US" sz="2800" dirty="0" smtClean="0">
                <a:solidFill>
                  <a:schemeClr val="tx1"/>
                </a:solidFill>
              </a:rPr>
              <a:t>Youth with a Disability </a:t>
            </a:r>
            <a:br>
              <a:rPr lang="en-US" sz="2800" dirty="0" smtClean="0">
                <a:solidFill>
                  <a:schemeClr val="tx1"/>
                </a:solidFill>
              </a:rPr>
            </a:br>
            <a:r>
              <a:rPr lang="en-US" sz="2800" dirty="0" smtClean="0">
                <a:solidFill>
                  <a:schemeClr val="tx1"/>
                </a:solidFill>
              </a:rPr>
              <a:t>(Pre-SMW Employment)</a:t>
            </a:r>
            <a:endParaRPr lang="en-US" sz="2800" dirty="0">
              <a:solidFill>
                <a:schemeClr val="tx1"/>
              </a:solidFill>
            </a:endParaRPr>
          </a:p>
        </p:txBody>
      </p:sp>
      <p:sp>
        <p:nvSpPr>
          <p:cNvPr id="3" name="Content Placeholder 2"/>
          <p:cNvSpPr>
            <a:spLocks noGrp="1"/>
          </p:cNvSpPr>
          <p:nvPr>
            <p:ph idx="1"/>
          </p:nvPr>
        </p:nvSpPr>
        <p:spPr>
          <a:xfrm>
            <a:off x="301625" y="1981200"/>
            <a:ext cx="8534400" cy="4267200"/>
          </a:xfrm>
        </p:spPr>
        <p:txBody>
          <a:bodyPr>
            <a:normAutofit/>
          </a:bodyPr>
          <a:lstStyle/>
          <a:p>
            <a:r>
              <a:rPr lang="en-US" sz="3200" dirty="0" smtClean="0"/>
              <a:t>Individual who is age 24 or younger (youth)</a:t>
            </a:r>
          </a:p>
          <a:p>
            <a:pPr lvl="1"/>
            <a:endParaRPr lang="en-US" sz="2800" dirty="0"/>
          </a:p>
          <a:p>
            <a:r>
              <a:rPr lang="en-US" sz="3200" dirty="0"/>
              <a:t>Youth employed after July 22, </a:t>
            </a:r>
            <a:r>
              <a:rPr lang="en-US" sz="3200" dirty="0" smtClean="0"/>
              <a:t>2016</a:t>
            </a:r>
          </a:p>
          <a:p>
            <a:endParaRPr lang="en-US" sz="3200" dirty="0"/>
          </a:p>
          <a:p>
            <a:r>
              <a:rPr lang="en-US" sz="3200" i="1" dirty="0" smtClean="0"/>
              <a:t>Youth employed as of July 22, 2016, may be “grandfathered in”</a:t>
            </a:r>
          </a:p>
          <a:p>
            <a:endParaRPr lang="en-US" sz="3200" i="1" dirty="0"/>
          </a:p>
        </p:txBody>
      </p:sp>
    </p:spTree>
    <p:extLst>
      <p:ext uri="{BB962C8B-B14F-4D97-AF65-F5344CB8AC3E}">
        <p14:creationId xmlns:p14="http://schemas.microsoft.com/office/powerpoint/2010/main" val="49252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1676400"/>
            <a:ext cx="8534400" cy="4648200"/>
          </a:xfrm>
        </p:spPr>
        <p:txBody>
          <a:bodyPr>
            <a:normAutofit/>
          </a:bodyPr>
          <a:lstStyle/>
          <a:p>
            <a:pPr marL="0" indent="0">
              <a:buNone/>
            </a:pPr>
            <a:r>
              <a:rPr lang="en-US" sz="2800" dirty="0" smtClean="0"/>
              <a:t>Youth </a:t>
            </a:r>
            <a:r>
              <a:rPr lang="en-US" sz="2800" dirty="0"/>
              <a:t>with disabilities employed </a:t>
            </a:r>
            <a:r>
              <a:rPr lang="en-US" sz="2800" dirty="0" smtClean="0"/>
              <a:t>at a subminimum wage after </a:t>
            </a:r>
            <a:r>
              <a:rPr lang="en-US" sz="2800" dirty="0"/>
              <a:t>July 22, </a:t>
            </a:r>
            <a:r>
              <a:rPr lang="en-US" sz="2800" dirty="0" smtClean="0"/>
              <a:t>2016, </a:t>
            </a:r>
            <a:r>
              <a:rPr lang="en-US" sz="2800" dirty="0"/>
              <a:t>must complete and produce documentation indicating the completion of </a:t>
            </a:r>
            <a:r>
              <a:rPr lang="en-US" sz="2800" b="1" u="sng" dirty="0"/>
              <a:t>all three </a:t>
            </a:r>
            <a:r>
              <a:rPr lang="en-US" sz="2800" dirty="0"/>
              <a:t>of the following actions:</a:t>
            </a:r>
          </a:p>
          <a:p>
            <a:pPr marL="514350" indent="-514350">
              <a:buSzPct val="110000"/>
              <a:buFont typeface="+mj-lt"/>
              <a:buAutoNum type="arabicPeriod"/>
            </a:pPr>
            <a:r>
              <a:rPr lang="en-US" sz="3200" dirty="0" smtClean="0"/>
              <a:t>Pre-employment </a:t>
            </a:r>
            <a:r>
              <a:rPr lang="en-US" sz="3200" dirty="0"/>
              <a:t>transition services </a:t>
            </a:r>
            <a:r>
              <a:rPr lang="en-US" sz="3200" dirty="0" smtClean="0"/>
              <a:t>under the Rehabilitation Act or transition services under the </a:t>
            </a:r>
            <a:r>
              <a:rPr lang="en-US" sz="3200" dirty="0"/>
              <a:t>Individuals with Disabilities Education Act (IDEA</a:t>
            </a:r>
            <a:r>
              <a:rPr lang="en-US" sz="3200" dirty="0" smtClean="0"/>
              <a:t>)</a:t>
            </a:r>
          </a:p>
        </p:txBody>
      </p:sp>
      <p:sp>
        <p:nvSpPr>
          <p:cNvPr id="5" name="Title 1"/>
          <p:cNvSpPr>
            <a:spLocks noGrp="1"/>
          </p:cNvSpPr>
          <p:nvPr>
            <p:ph type="title"/>
          </p:nvPr>
        </p:nvSpPr>
        <p:spPr>
          <a:xfrm>
            <a:off x="301625" y="228600"/>
            <a:ext cx="8534400" cy="914400"/>
          </a:xfrm>
        </p:spPr>
        <p:txBody>
          <a:bodyPr/>
          <a:lstStyle/>
          <a:p>
            <a:r>
              <a:rPr lang="en-US" sz="2800" dirty="0" smtClean="0">
                <a:solidFill>
                  <a:schemeClr val="tx1"/>
                </a:solidFill>
              </a:rPr>
              <a:t>Youth with a Disability </a:t>
            </a:r>
            <a:br>
              <a:rPr lang="en-US" sz="2800" dirty="0" smtClean="0">
                <a:solidFill>
                  <a:schemeClr val="tx1"/>
                </a:solidFill>
              </a:rPr>
            </a:br>
            <a:r>
              <a:rPr lang="en-US" sz="2800" dirty="0" smtClean="0">
                <a:solidFill>
                  <a:schemeClr val="tx1"/>
                </a:solidFill>
              </a:rPr>
              <a:t>(Pre-SMW Employment) – Requirement #1</a:t>
            </a:r>
            <a:endParaRPr lang="en-US" sz="2800" dirty="0">
              <a:solidFill>
                <a:schemeClr val="tx1"/>
              </a:solidFill>
            </a:endParaRPr>
          </a:p>
        </p:txBody>
      </p:sp>
    </p:spTree>
    <p:extLst>
      <p:ext uri="{BB962C8B-B14F-4D97-AF65-F5344CB8AC3E}">
        <p14:creationId xmlns:p14="http://schemas.microsoft.com/office/powerpoint/2010/main" val="24480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6" y="1676400"/>
            <a:ext cx="8534400" cy="4765964"/>
          </a:xfrm>
        </p:spPr>
        <p:txBody>
          <a:bodyPr>
            <a:normAutofit lnSpcReduction="10000"/>
          </a:bodyPr>
          <a:lstStyle/>
          <a:p>
            <a:pPr marL="514350" indent="-514350">
              <a:buSzPct val="110000"/>
              <a:buFont typeface="+mj-lt"/>
              <a:buAutoNum type="arabicPeriod" startAt="2"/>
            </a:pPr>
            <a:r>
              <a:rPr lang="en-US" sz="3200" dirty="0" smtClean="0"/>
              <a:t>Application for </a:t>
            </a:r>
            <a:r>
              <a:rPr lang="en-US" sz="3200" dirty="0"/>
              <a:t>V</a:t>
            </a:r>
            <a:r>
              <a:rPr lang="en-US" sz="3200" dirty="0" smtClean="0"/>
              <a:t>ocational </a:t>
            </a:r>
            <a:r>
              <a:rPr lang="en-US" sz="3200" dirty="0"/>
              <a:t>R</a:t>
            </a:r>
            <a:r>
              <a:rPr lang="en-US" sz="3200" dirty="0" smtClean="0"/>
              <a:t>ehabilitation (VR) services with either one of two results:</a:t>
            </a:r>
          </a:p>
          <a:p>
            <a:pPr marL="741363" lvl="1" indent="-284163">
              <a:buSzPct val="110000"/>
              <a:buFont typeface="Courier New" panose="02070309020205020404" pitchFamily="49" charset="0"/>
              <a:buChar char="o"/>
              <a:tabLst>
                <a:tab pos="692150" algn="l"/>
                <a:tab pos="741363" algn="l"/>
              </a:tabLst>
            </a:pPr>
            <a:r>
              <a:rPr lang="en-US" sz="2700" dirty="0" smtClean="0"/>
              <a:t>Found ineligible for services, OR</a:t>
            </a:r>
          </a:p>
          <a:p>
            <a:pPr marL="741363" lvl="1" indent="-284163">
              <a:buSzPct val="110000"/>
              <a:buFont typeface="Courier New" panose="02070309020205020404" pitchFamily="49" charset="0"/>
              <a:buChar char="o"/>
              <a:tabLst>
                <a:tab pos="692150" algn="l"/>
                <a:tab pos="741363" algn="l"/>
              </a:tabLst>
            </a:pPr>
            <a:r>
              <a:rPr lang="en-US" sz="2700" dirty="0"/>
              <a:t>D</a:t>
            </a:r>
            <a:r>
              <a:rPr lang="en-US" sz="2700" dirty="0" smtClean="0"/>
              <a:t>etermined to be eligible,</a:t>
            </a:r>
          </a:p>
          <a:p>
            <a:pPr marL="1025525" lvl="2"/>
            <a:r>
              <a:rPr lang="en-US" sz="2800" dirty="0"/>
              <a:t>H</a:t>
            </a:r>
            <a:r>
              <a:rPr lang="en-US" sz="2800" dirty="0" smtClean="0"/>
              <a:t>ad an individualized plan for employment (IPE),</a:t>
            </a:r>
          </a:p>
          <a:p>
            <a:pPr marL="1025525" lvl="2"/>
            <a:r>
              <a:rPr lang="en-US" sz="2800" dirty="0"/>
              <a:t>W</a:t>
            </a:r>
            <a:r>
              <a:rPr lang="en-US" sz="2800" dirty="0" smtClean="0"/>
              <a:t>orked toward an employment outcome specified in the IPE for a reasonable time without success, and </a:t>
            </a:r>
          </a:p>
          <a:p>
            <a:pPr marL="1025525" lvl="2"/>
            <a:r>
              <a:rPr lang="en-US" sz="2800" dirty="0" smtClean="0"/>
              <a:t>Their VR case was closed</a:t>
            </a:r>
          </a:p>
        </p:txBody>
      </p:sp>
      <p:sp>
        <p:nvSpPr>
          <p:cNvPr id="5" name="Title 1"/>
          <p:cNvSpPr>
            <a:spLocks noGrp="1"/>
          </p:cNvSpPr>
          <p:nvPr>
            <p:ph type="title"/>
          </p:nvPr>
        </p:nvSpPr>
        <p:spPr>
          <a:xfrm>
            <a:off x="301625" y="228600"/>
            <a:ext cx="8534400" cy="914400"/>
          </a:xfrm>
        </p:spPr>
        <p:txBody>
          <a:bodyPr/>
          <a:lstStyle/>
          <a:p>
            <a:r>
              <a:rPr lang="en-US" sz="2800" dirty="0" smtClean="0">
                <a:solidFill>
                  <a:schemeClr val="tx1"/>
                </a:solidFill>
              </a:rPr>
              <a:t>Youth with a Disability </a:t>
            </a:r>
            <a:br>
              <a:rPr lang="en-US" sz="2800" dirty="0" smtClean="0">
                <a:solidFill>
                  <a:schemeClr val="tx1"/>
                </a:solidFill>
              </a:rPr>
            </a:br>
            <a:r>
              <a:rPr lang="en-US" sz="2800" dirty="0" smtClean="0">
                <a:solidFill>
                  <a:schemeClr val="tx1"/>
                </a:solidFill>
              </a:rPr>
              <a:t>(Pre-SMW Employment) – Requirement #2</a:t>
            </a:r>
            <a:endParaRPr lang="en-US" sz="2800" dirty="0">
              <a:solidFill>
                <a:schemeClr val="tx1"/>
              </a:solidFill>
            </a:endParaRPr>
          </a:p>
        </p:txBody>
      </p:sp>
    </p:spTree>
    <p:extLst>
      <p:ext uri="{BB962C8B-B14F-4D97-AF65-F5344CB8AC3E}">
        <p14:creationId xmlns:p14="http://schemas.microsoft.com/office/powerpoint/2010/main" val="73026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3B3B3B"/>
      </a:hlink>
      <a:folHlink>
        <a:srgbClr val="3B3B3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6889</Words>
  <Application>Microsoft Office PowerPoint</Application>
  <PresentationFormat>On-screen Show (4:3)</PresentationFormat>
  <Paragraphs>772</Paragraphs>
  <Slides>126</Slides>
  <Notes>126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126</vt:i4>
      </vt:variant>
    </vt:vector>
  </HeadingPairs>
  <TitlesOfParts>
    <vt:vector size="133" baseType="lpstr">
      <vt:lpstr>Arial</vt:lpstr>
      <vt:lpstr>Calibri</vt:lpstr>
      <vt:lpstr>Courier New</vt:lpstr>
      <vt:lpstr>Georgia</vt:lpstr>
      <vt:lpstr>Wingdings</vt:lpstr>
      <vt:lpstr>Wingdings 2</vt:lpstr>
      <vt:lpstr>Civic</vt:lpstr>
      <vt:lpstr>Section 14(c) of the Fair Labor Standards Act</vt:lpstr>
      <vt:lpstr>The Wage and Hour Division (WHD)</vt:lpstr>
      <vt:lpstr>Disclaimer</vt:lpstr>
      <vt:lpstr>Topics of Discussion</vt:lpstr>
      <vt:lpstr>Section 14(c) Provisions</vt:lpstr>
      <vt:lpstr>Section 14(c) of the FLSA</vt:lpstr>
      <vt:lpstr>Subminimum Wage (SMW)</vt:lpstr>
      <vt:lpstr>Worker With a Disability</vt:lpstr>
      <vt:lpstr>Community Rehabilitation Program (CRP)</vt:lpstr>
      <vt:lpstr>Regulations 29 CFR Part 525</vt:lpstr>
      <vt:lpstr>Key FLSA Concepts</vt:lpstr>
      <vt:lpstr>FLSA Enterprise Coverage</vt:lpstr>
      <vt:lpstr>FLSA Individual Coverage</vt:lpstr>
      <vt:lpstr>An Employee Under the FLSA</vt:lpstr>
      <vt:lpstr>Patient Worker</vt:lpstr>
      <vt:lpstr>Patient Worker  (continued)</vt:lpstr>
      <vt:lpstr>Participants in Substance Abuse Programs</vt:lpstr>
      <vt:lpstr>Volunteers</vt:lpstr>
      <vt:lpstr>Hours Worked</vt:lpstr>
      <vt:lpstr>Down Time</vt:lpstr>
      <vt:lpstr>Extended Down Time</vt:lpstr>
      <vt:lpstr>Work Samples and Work Simulations</vt:lpstr>
      <vt:lpstr>Travel Time</vt:lpstr>
      <vt:lpstr>Rest Periods and Breaks</vt:lpstr>
      <vt:lpstr>Recording Hours Worked</vt:lpstr>
      <vt:lpstr>The Certification Process</vt:lpstr>
      <vt:lpstr>14(c) Certification</vt:lpstr>
      <vt:lpstr>Types of Establishments</vt:lpstr>
      <vt:lpstr>Establishments that Employ Patient Workers</vt:lpstr>
      <vt:lpstr>Business Establishments</vt:lpstr>
      <vt:lpstr>School Work Experience Programs (SWEP)</vt:lpstr>
      <vt:lpstr>How to Apply for a Certificate</vt:lpstr>
      <vt:lpstr>https://section14c.dol.gov/</vt:lpstr>
      <vt:lpstr>Online Certificate Applications</vt:lpstr>
      <vt:lpstr>WH-226</vt:lpstr>
      <vt:lpstr>WH-226A</vt:lpstr>
      <vt:lpstr>Paper Form Certificate Applications</vt:lpstr>
      <vt:lpstr>Certification Attestations</vt:lpstr>
      <vt:lpstr>Certification Attestations (continued)</vt:lpstr>
      <vt:lpstr>Application Processing</vt:lpstr>
      <vt:lpstr>Application Processing (continued)</vt:lpstr>
      <vt:lpstr>Denial of Application</vt:lpstr>
      <vt:lpstr>Certificate Expiration</vt:lpstr>
      <vt:lpstr>Certificate Renewal</vt:lpstr>
      <vt:lpstr>Certificate Revocation</vt:lpstr>
      <vt:lpstr>Certification Questions</vt:lpstr>
      <vt:lpstr>DETERMINING A SUBMINIMUM WAGE</vt:lpstr>
      <vt:lpstr>Develop a Job Description</vt:lpstr>
      <vt:lpstr>Job Description</vt:lpstr>
      <vt:lpstr>Determine the Prevailing Wage</vt:lpstr>
      <vt:lpstr>Prevailing Wage Definition</vt:lpstr>
      <vt:lpstr>Prevailing Wage Source</vt:lpstr>
      <vt:lpstr>Prevailing Wage Source (continued)</vt:lpstr>
      <vt:lpstr>How to Conduct a Prevailing Wage Survey</vt:lpstr>
      <vt:lpstr>The Prevailing Wage</vt:lpstr>
      <vt:lpstr>Sample Prevailing Wage Calculation</vt:lpstr>
      <vt:lpstr>Calculating a Prevailing Wage</vt:lpstr>
      <vt:lpstr>Frequency of the Prevailing Wage Survey</vt:lpstr>
      <vt:lpstr>Minimum Wage Increase</vt:lpstr>
      <vt:lpstr>De-Skilling</vt:lpstr>
      <vt:lpstr>Define the Work</vt:lpstr>
      <vt:lpstr>Task Analysis</vt:lpstr>
      <vt:lpstr>Establish the Standard</vt:lpstr>
      <vt:lpstr>Work Measurement Standard</vt:lpstr>
      <vt:lpstr>Work Measurement Standard (continued)</vt:lpstr>
      <vt:lpstr>Work Measurement Standard (continued 2)</vt:lpstr>
      <vt:lpstr>Setting the Standard</vt:lpstr>
      <vt:lpstr>Setting the Standard (continued)</vt:lpstr>
      <vt:lpstr>Setting the Standard (continued 2)</vt:lpstr>
      <vt:lpstr>Setting the Standard (continued 3)</vt:lpstr>
      <vt:lpstr>Setting the Standard (continued 4)</vt:lpstr>
      <vt:lpstr>Work Measurements for Piece Rate</vt:lpstr>
      <vt:lpstr>Work Measurements for Piece Rate (continued)</vt:lpstr>
      <vt:lpstr>Personal Time, Fatigue and Unavoidable Delays       (PF&amp;D)</vt:lpstr>
      <vt:lpstr>Measuring PF&amp;D – Method 1</vt:lpstr>
      <vt:lpstr>PF&amp;D – Method 1 Example</vt:lpstr>
      <vt:lpstr>Measuring PF&amp;D – Method 2</vt:lpstr>
      <vt:lpstr>PF&amp;D – Method 2 Example</vt:lpstr>
      <vt:lpstr>Measuring Hourly Paid Workers</vt:lpstr>
      <vt:lpstr>Evaluating Productivity</vt:lpstr>
      <vt:lpstr>Rework</vt:lpstr>
      <vt:lpstr>Calculate and Implement  the Hourly Commensurate Wage</vt:lpstr>
      <vt:lpstr>Calculate Hourly Commensurate Rate</vt:lpstr>
      <vt:lpstr>Section 14(c) Online Calculators</vt:lpstr>
      <vt:lpstr>Thirteen Online Calculators</vt:lpstr>
      <vt:lpstr>Recordkeeping, Notification, and Posting Requirements</vt:lpstr>
      <vt:lpstr>Records</vt:lpstr>
      <vt:lpstr>Records (continued)</vt:lpstr>
      <vt:lpstr>Notification Requirements</vt:lpstr>
      <vt:lpstr>Posting Requirements</vt:lpstr>
      <vt:lpstr>Interaction with Related Federal Laws</vt:lpstr>
      <vt:lpstr>Workforce Innovation and Opportunity Act (WIOA)</vt:lpstr>
      <vt:lpstr>Workforce Innovation and Opportunity Act</vt:lpstr>
      <vt:lpstr>WHD Enforcement Authority</vt:lpstr>
      <vt:lpstr>Scope of Section 511 Requirements</vt:lpstr>
      <vt:lpstr>Section 511’s Two New Requirements</vt:lpstr>
      <vt:lpstr>Youth with a Disability  (Pre-SMW Employment)</vt:lpstr>
      <vt:lpstr>Youth with a Disability  (Pre-SMW Employment) – Requirement #1</vt:lpstr>
      <vt:lpstr>Youth with a Disability  (Pre-SMW Employment) – Requirement #2</vt:lpstr>
      <vt:lpstr>Youth with a Disability  (Pre-SMW Employment) – Requirement #3</vt:lpstr>
      <vt:lpstr>Any Subminimum Wage Employee (During SMW Employment)</vt:lpstr>
      <vt:lpstr>Any Subminimum Wage Employee (During SMW Employment) – Frequency</vt:lpstr>
      <vt:lpstr>Any Subminimum Wage Employee  (During SMW Employment) – Timing</vt:lpstr>
      <vt:lpstr>Any Subminimum Wage Employee  (During SMW Employment) – Timing (continued)</vt:lpstr>
      <vt:lpstr>Section 511 Records</vt:lpstr>
      <vt:lpstr>Section 511 Restrictions on Schools</vt:lpstr>
      <vt:lpstr>Section 511 Resources</vt:lpstr>
      <vt:lpstr>McNamara-O’Hara Service Contract Act (SCA)</vt:lpstr>
      <vt:lpstr>Service Contract Act &amp; Section 14(c)</vt:lpstr>
      <vt:lpstr>Service Contract Act &amp; Section 14(c) (continued)</vt:lpstr>
      <vt:lpstr>Executive Order 13658</vt:lpstr>
      <vt:lpstr>Executive Order 13658 Coverage</vt:lpstr>
      <vt:lpstr>Executive Order 13658 &amp; Section 14(c)</vt:lpstr>
      <vt:lpstr>Executive Order 13658 Application</vt:lpstr>
      <vt:lpstr>Executive Order 13658 Resources</vt:lpstr>
      <vt:lpstr>Executive Order 13706</vt:lpstr>
      <vt:lpstr>Executive Order 13706 Coverage </vt:lpstr>
      <vt:lpstr>Executive Order 13706 Provisions</vt:lpstr>
      <vt:lpstr>Executive Order 13706 Provisions (continued)</vt:lpstr>
      <vt:lpstr>Executive Order 13706 Usage</vt:lpstr>
      <vt:lpstr>Executive Order 13706 Resources</vt:lpstr>
      <vt:lpstr>Common Errors To Avoid</vt:lpstr>
      <vt:lpstr>Common Errors</vt:lpstr>
      <vt:lpstr>Common Errors (continued)</vt:lpstr>
      <vt:lpstr>Subscribe for 14(c) News Updates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2013-02-26T22:38:12Z</dcterms:created>
  <dcterms:modified xsi:type="dcterms:W3CDTF">2019-06-13T14:40:47Z</dcterms:modified>
</cp:coreProperties>
</file>