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7"/>
  </p:notesMasterIdLst>
  <p:sldIdLst>
    <p:sldId id="256" r:id="rId2"/>
    <p:sldId id="257" r:id="rId3"/>
    <p:sldId id="273" r:id="rId4"/>
    <p:sldId id="277" r:id="rId5"/>
    <p:sldId id="263" r:id="rId6"/>
    <p:sldId id="279" r:id="rId7"/>
    <p:sldId id="280" r:id="rId8"/>
    <p:sldId id="261" r:id="rId9"/>
    <p:sldId id="284" r:id="rId10"/>
    <p:sldId id="283" r:id="rId11"/>
    <p:sldId id="281" r:id="rId12"/>
    <p:sldId id="271" r:id="rId13"/>
    <p:sldId id="282" r:id="rId14"/>
    <p:sldId id="275" r:id="rId15"/>
    <p:sldId id="274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9A0A2B-6A3D-FC59-4421-D7EF77AF2996}" name="Amanda Fallon" initials="AF" userId="S::Fallon.Amanda.M@dol.gov::cd2553de-e036-4e0d-a5a0-2cf31bea3f19" providerId="AD"/>
  <p188:author id="{0C10F4F3-C0A5-6F7B-C7E9-8392A523BF2A}" name="Price, Susan G - OMBUDSMAN" initials="SP" userId="S::Price.Susan.G@dol.gov::bfc1d8e3-de7d-4c79-8c07-5c083f8d40d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FFFF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19E7F3-956B-4CEF-AF44-5138B566F061}" v="1" dt="2024-04-03T16:56:13.8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7" autoAdjust="0"/>
    <p:restoredTop sz="94660"/>
  </p:normalViewPr>
  <p:slideViewPr>
    <p:cSldViewPr>
      <p:cViewPr varScale="1">
        <p:scale>
          <a:sx n="62" d="100"/>
          <a:sy n="62" d="100"/>
        </p:scale>
        <p:origin x="7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6T23:55:50.9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6T23:55:57.4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6T23:56:10.0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6T23:56:11.1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6T23:56:11.47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341F5D-1C2F-4791-A34B-A2226F7B887E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DE8DE17-6055-471A-9216-813E7B63F6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316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DA3B-FE1F-4CA9-A4A4-D21A7EEF74B2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7E08-9988-4E38-9152-E49F2D7F9FC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18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04D3-F21C-4FB8-AF9E-5D3A893C6706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7E08-9988-4E38-9152-E49F2D7F9F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95104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AD1D-1DBB-4DDD-B9D0-548B901AD2E4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7E08-9988-4E38-9152-E49F2D7F9F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124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04D3-F21C-4FB8-AF9E-5D3A893C6706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7E08-9988-4E38-9152-E49F2D7F9F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38038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04D3-F21C-4FB8-AF9E-5D3A893C6706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7E08-9988-4E38-9152-E49F2D7F9F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29833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04D3-F21C-4FB8-AF9E-5D3A893C6706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7E08-9988-4E38-9152-E49F2D7F9F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103676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04D3-F21C-4FB8-AF9E-5D3A893C6706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7E08-9988-4E38-9152-E49F2D7F9F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72510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91DE-4A37-4DC0-AF81-107B723713DF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7E08-9988-4E38-9152-E49F2D7F9F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748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EF58-D825-4608-9989-9DBF3972A32C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7E08-9988-4E38-9152-E49F2D7F9F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24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A553-C830-4266-8569-9494978D5D80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7E08-9988-4E38-9152-E49F2D7F9F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99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32E42-F943-4223-AE64-BE1F9F3521B0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7E08-9988-4E38-9152-E49F2D7F9F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16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055B-04C1-4271-91A8-3ADEC6558056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7E08-9988-4E38-9152-E49F2D7F9F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38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4D24-01CF-41A2-B386-95796D92EA30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7E08-9988-4E38-9152-E49F2D7F9F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21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18AD-4B8F-47A2-B3EF-9B691A510F00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7E08-9988-4E38-9152-E49F2D7F9F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84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1B59D-EA9A-405A-9E10-CBEE802BB5CD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7E08-9988-4E38-9152-E49F2D7F9F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49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5373-67F2-4526-A2D6-7A8906456D45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7E08-9988-4E38-9152-E49F2D7F9F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1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1789-AB6B-4F5A-B4C4-4BD497F9D394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7E08-9988-4E38-9152-E49F2D7F9F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2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6EB04D3-F21C-4FB8-AF9E-5D3A893C6706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F877E08-9988-4E38-9152-E49F2D7F9F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1203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ombudsman@dol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7" Type="http://schemas.openxmlformats.org/officeDocument/2006/relationships/customXml" Target="../ink/ink4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4" Type="http://schemas.openxmlformats.org/officeDocument/2006/relationships/image" Target="../media/image3.png"/><Relationship Id="rId9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2F5BC-7B74-BA6C-6088-B41B25FAD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010" y="381000"/>
            <a:ext cx="7904584" cy="3048000"/>
          </a:xfrm>
          <a:ln w="0">
            <a:noFill/>
          </a:ln>
          <a:effectLst/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50000"/>
                  </a:schemeClr>
                </a:solidFill>
                <a:effectLst/>
                <a:latin typeface="Aptos ExtraBold" panose="020B0004020202020204" pitchFamily="34" charset="0"/>
                <a:cs typeface="Arial" panose="020B0604020202020204" pitchFamily="34" charset="0"/>
              </a:rPr>
              <a:t>THE OFFICE OF THE OMBUDSMAN</a:t>
            </a:r>
            <a:br>
              <a:rPr lang="en-US" b="1" dirty="0">
                <a:solidFill>
                  <a:schemeClr val="bg2">
                    <a:lumMod val="50000"/>
                  </a:schemeClr>
                </a:solidFill>
                <a:effectLst/>
                <a:latin typeface="Aptos ExtraBold" panose="020B00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2">
                    <a:lumMod val="50000"/>
                  </a:schemeClr>
                </a:solidFill>
                <a:effectLst/>
                <a:latin typeface="Aptos ExtraBold" panose="020B0004020202020204" pitchFamily="34" charset="0"/>
                <a:cs typeface="Arial" panose="020B0604020202020204" pitchFamily="34" charset="0"/>
              </a:rPr>
              <a:t>FOR THE EEOICPA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837282-7294-7D76-50DA-801FBF402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4114800"/>
            <a:ext cx="6426679" cy="1655762"/>
          </a:xfrm>
          <a:effectLst/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/>
              </a:rPr>
              <a:t>JOINT OUTREACH TASK GROUP</a:t>
            </a:r>
          </a:p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/>
              </a:rPr>
              <a:t>PORTSMOUTH, OHIO – APRIL 10, 2024</a:t>
            </a:r>
          </a:p>
        </p:txBody>
      </p:sp>
      <p:pic>
        <p:nvPicPr>
          <p:cNvPr id="6" name="DOL seal" descr="A logo of a department of labor&#10;&#10;Description automatically generated">
            <a:extLst>
              <a:ext uri="{FF2B5EF4-FFF2-40B4-BE49-F238E27FC236}">
                <a16:creationId xmlns:a16="http://schemas.microsoft.com/office/drawing/2014/main" id="{13E3341D-BBB2-3DEA-B288-123B2F200C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816337"/>
            <a:ext cx="2612663" cy="261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10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37000"/>
                <a:lumOff val="63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FFE4F-7C8B-5102-B010-967F5B99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591933"/>
            <a:ext cx="9741921" cy="215126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b="1" dirty="0">
                <a:ln w="3175" cmpd="sng">
                  <a:solidFill>
                    <a:srgbClr val="002060"/>
                  </a:solidFill>
                </a:ln>
                <a:latin typeface="Aptos ExtraBold" panose="020B0004020202020204" pitchFamily="34" charset="0"/>
              </a:rPr>
              <a:t>						           IMPORTANT REMINDERS</a:t>
            </a:r>
            <a:br>
              <a:rPr lang="en-US" sz="4800" dirty="0">
                <a:latin typeface="Aptos ExtraBold" panose="020B0004020202020204" pitchFamily="34" charset="0"/>
              </a:rPr>
            </a:br>
            <a:br>
              <a:rPr lang="en-US" sz="4800" b="1" dirty="0">
                <a:highlight>
                  <a:srgbClr val="FFFF00"/>
                </a:highlight>
              </a:rPr>
            </a:b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8F602-0D77-374F-CD6F-F894B0C96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1" y="1582341"/>
            <a:ext cx="6084320" cy="468372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endParaRPr lang="en-US" sz="1000" dirty="0"/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Make sure you have reported any/all </a:t>
            </a:r>
            <a:r>
              <a:rPr lang="en-US" sz="2000" b="1" dirty="0">
                <a:solidFill>
                  <a:schemeClr val="tx1"/>
                </a:solidFill>
              </a:rPr>
              <a:t>potentially covered employment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to the Energy Program. Review your Occupational History Interview for completeness and accuracy. If you remember additional information, send it in writing to your Claims Examiner.  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You may request </a:t>
            </a:r>
            <a:r>
              <a:rPr lang="en-US" sz="2000" b="1" dirty="0">
                <a:solidFill>
                  <a:schemeClr val="tx1"/>
                </a:solidFill>
              </a:rPr>
              <a:t>a copy of your claim file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at any time, even before the recommended decision is issued.  You may also request a copy of any 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part of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your claim file such as your employment and exposure records. The request </a:t>
            </a:r>
            <a:r>
              <a:rPr lang="en-US" sz="2000" b="1" dirty="0">
                <a:solidFill>
                  <a:schemeClr val="tx1"/>
                </a:solidFill>
              </a:rPr>
              <a:t>must be in writing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en-US" sz="1000" dirty="0"/>
          </a:p>
          <a:p>
            <a:pPr>
              <a:lnSpc>
                <a:spcPct val="90000"/>
              </a:lnSpc>
            </a:pPr>
            <a:endParaRPr lang="en-US" sz="1000" dirty="0"/>
          </a:p>
          <a:p>
            <a:pPr>
              <a:lnSpc>
                <a:spcPct val="90000"/>
              </a:lnSpc>
            </a:pPr>
            <a:endParaRPr lang="en-US" sz="1000" dirty="0"/>
          </a:p>
        </p:txBody>
      </p:sp>
      <p:pic>
        <p:nvPicPr>
          <p:cNvPr id="4" name="Picture 3" descr="undefined">
            <a:extLst>
              <a:ext uri="{FF2B5EF4-FFF2-40B4-BE49-F238E27FC236}">
                <a16:creationId xmlns:a16="http://schemas.microsoft.com/office/drawing/2014/main" id="{984736DB-A7A5-1216-6E3C-7982DDE480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r="15557" b="2"/>
          <a:stretch/>
        </p:blipFill>
        <p:spPr bwMode="auto">
          <a:xfrm>
            <a:off x="1301361" y="1281312"/>
            <a:ext cx="3270639" cy="4600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B6093CC-CE31-62BA-21E3-1430C595D5F4}"/>
              </a:ext>
            </a:extLst>
          </p:cNvPr>
          <p:cNvSpPr/>
          <p:nvPr/>
        </p:nvSpPr>
        <p:spPr>
          <a:xfrm>
            <a:off x="152400" y="228600"/>
            <a:ext cx="12039600" cy="6629400"/>
          </a:xfrm>
          <a:prstGeom prst="rect">
            <a:avLst/>
          </a:prstGeom>
          <a:noFill/>
          <a:ln w="323850" cmpd="thickThin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99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">
              <a:schemeClr val="bg2">
                <a:tint val="97000"/>
                <a:hueMod val="92000"/>
                <a:satMod val="169000"/>
                <a:lumMod val="164000"/>
                <a:alpha val="53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CD1509F-BC2A-EF67-875F-67C794DBA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985" y="152400"/>
            <a:ext cx="12270066" cy="69019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751632-C07D-615A-87A0-8EDFDC581B78}"/>
              </a:ext>
            </a:extLst>
          </p:cNvPr>
          <p:cNvSpPr txBox="1"/>
          <p:nvPr/>
        </p:nvSpPr>
        <p:spPr>
          <a:xfrm>
            <a:off x="1143000" y="1066800"/>
            <a:ext cx="10058400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Aptos ExtraBold" panose="020B0004020202020204" pitchFamily="34" charset="0"/>
              </a:rPr>
              <a:t>Policy Updates</a:t>
            </a:r>
          </a:p>
          <a:p>
            <a:endParaRPr lang="en-US" sz="2400" dirty="0">
              <a:ln>
                <a:solidFill>
                  <a:schemeClr val="bg2">
                    <a:lumMod val="50000"/>
                  </a:schemeClr>
                </a:solidFill>
              </a:ln>
              <a:latin typeface="Aptos ExtraBold" panose="020B00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chemeClr val="bg2">
                    <a:lumMod val="50000"/>
                  </a:schemeClr>
                </a:solidFill>
              </a:rPr>
              <a:t>The employment criteria for acceptance of </a:t>
            </a:r>
            <a:r>
              <a:rPr lang="en-US" sz="2200" b="1" dirty="0"/>
              <a:t>hearing loss claims </a:t>
            </a:r>
            <a:r>
              <a:rPr lang="en-US" sz="2200" b="1" dirty="0">
                <a:solidFill>
                  <a:schemeClr val="bg2">
                    <a:lumMod val="50000"/>
                  </a:schemeClr>
                </a:solidFill>
              </a:rPr>
              <a:t>has been modified. An employee with </a:t>
            </a:r>
            <a:r>
              <a:rPr lang="en-US" sz="2200" b="1" dirty="0"/>
              <a:t>any ten (10) year period of consecutive employment </a:t>
            </a:r>
            <a:r>
              <a:rPr lang="en-US" sz="2200" b="1" dirty="0">
                <a:solidFill>
                  <a:schemeClr val="bg2">
                    <a:lumMod val="50000"/>
                  </a:schemeClr>
                </a:solidFill>
              </a:rPr>
              <a:t>is potentially covered </a:t>
            </a:r>
            <a:r>
              <a:rPr lang="en-US" sz="2200" b="1" dirty="0">
                <a:solidFill>
                  <a:schemeClr val="bg1"/>
                </a:solidFill>
              </a:rPr>
              <a:t>as long as they meet the toxic exposure and noise criteria.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2200" b="1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chemeClr val="bg2">
                    <a:lumMod val="50000"/>
                  </a:schemeClr>
                </a:solidFill>
              </a:rPr>
              <a:t> The medical criteria for </a:t>
            </a:r>
            <a:r>
              <a:rPr lang="en-US" sz="2200" b="1" dirty="0"/>
              <a:t>acceptance of beryllium sensitivity </a:t>
            </a:r>
            <a:r>
              <a:rPr lang="en-US" sz="2200" b="1" dirty="0">
                <a:solidFill>
                  <a:schemeClr val="bg2">
                    <a:lumMod val="50000"/>
                  </a:schemeClr>
                </a:solidFill>
              </a:rPr>
              <a:t>has been updated.  A claim for beryllium sensitivity will be accepted under Part B based on evidence of </a:t>
            </a:r>
            <a:r>
              <a:rPr lang="en-US" sz="2200" b="1" dirty="0"/>
              <a:t>three (3) borderline beryllium blood test results (BeLPT/BeLTT) over a period of 3 consecutive years.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3250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6CFCD2F-B1F0-74E6-A8B7-94C9FAA8D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10668000" cy="912812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n w="3175" cmpd="sng">
                  <a:solidFill>
                    <a:schemeClr val="bg2">
                      <a:lumMod val="50000"/>
                    </a:schemeClr>
                  </a:solidFill>
                </a:ln>
                <a:latin typeface="Aptos ExtraBold" panose="020B0004020202020204" pitchFamily="34" charset="0"/>
              </a:rPr>
              <a:t>Ways to ELECTRONICALLY review your file </a:t>
            </a:r>
            <a:br>
              <a:rPr lang="en-US" sz="3200" dirty="0">
                <a:ln w="3175" cmpd="sng">
                  <a:solidFill>
                    <a:schemeClr val="bg2">
                      <a:lumMod val="50000"/>
                    </a:schemeClr>
                  </a:solidFill>
                </a:ln>
                <a:latin typeface="Aptos ExtraBold" panose="020B0004020202020204" pitchFamily="34" charset="0"/>
              </a:rPr>
            </a:br>
            <a:r>
              <a:rPr lang="en-US" sz="3200" dirty="0">
                <a:ln w="3175" cmpd="sng">
                  <a:solidFill>
                    <a:schemeClr val="bg2">
                      <a:lumMod val="50000"/>
                    </a:schemeClr>
                  </a:solidFill>
                </a:ln>
                <a:latin typeface="Aptos ExtraBold" panose="020B0004020202020204" pitchFamily="34" charset="0"/>
              </a:rPr>
              <a:t>and Submit documentation</a:t>
            </a:r>
          </a:p>
        </p:txBody>
      </p:sp>
      <p:pic>
        <p:nvPicPr>
          <p:cNvPr id="32" name="Picture 2" descr="Computer File Transfer | Great PowerPoint ClipArt for Presentations -  PresenterMedia.com">
            <a:extLst>
              <a:ext uri="{FF2B5EF4-FFF2-40B4-BE49-F238E27FC236}">
                <a16:creationId xmlns:a16="http://schemas.microsoft.com/office/drawing/2014/main" id="{64B4D938-91DF-B496-9F11-9155A605AD3A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6" r="23086"/>
          <a:stretch/>
        </p:blipFill>
        <p:spPr bwMode="auto">
          <a:xfrm>
            <a:off x="769483" y="1872826"/>
            <a:ext cx="2811917" cy="3918374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98D8A2E-7ACD-7837-4B9F-F14167A17953}"/>
              </a:ext>
            </a:extLst>
          </p:cNvPr>
          <p:cNvSpPr/>
          <p:nvPr/>
        </p:nvSpPr>
        <p:spPr>
          <a:xfrm>
            <a:off x="1" y="-20312"/>
            <a:ext cx="12268199" cy="6878312"/>
          </a:xfrm>
          <a:prstGeom prst="rect">
            <a:avLst/>
          </a:prstGeom>
          <a:noFill/>
          <a:ln w="323850" cmpd="thickThin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1D7A60-B4AA-CA5F-F9C0-A84BD38E797F}"/>
              </a:ext>
            </a:extLst>
          </p:cNvPr>
          <p:cNvSpPr txBox="1"/>
          <p:nvPr/>
        </p:nvSpPr>
        <p:spPr>
          <a:xfrm>
            <a:off x="3810000" y="1719699"/>
            <a:ext cx="7620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400" b="1" dirty="0"/>
              <a:t>Electronic Document Portal (EDP)-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allows claimants and authorized representatives to submit documents into the case file.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400" b="1" dirty="0"/>
              <a:t>Employees’ Compensation Operations &amp; Management Portal (ECOMP)-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allows claimants and authorized representatives to review certain documents in the case file.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400" b="1" dirty="0"/>
              <a:t>Medical Bill Processing Portal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 (for claimants and health care providers)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400" b="1" dirty="0"/>
              <a:t>Pharmacy Bill Processing Portal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 (for claimants and pharmacy providers)</a:t>
            </a:r>
          </a:p>
        </p:txBody>
      </p:sp>
    </p:spTree>
    <p:extLst>
      <p:ext uri="{BB962C8B-B14F-4D97-AF65-F5344CB8AC3E}">
        <p14:creationId xmlns:p14="http://schemas.microsoft.com/office/powerpoint/2010/main" val="296636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FB36E3-FA2B-2083-3DFB-0F8B65222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45"/>
            <a:ext cx="12192000" cy="68137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D03675-C0C4-AC46-E312-AB1249EA17FF}"/>
              </a:ext>
            </a:extLst>
          </p:cNvPr>
          <p:cNvSpPr txBox="1"/>
          <p:nvPr/>
        </p:nvSpPr>
        <p:spPr>
          <a:xfrm>
            <a:off x="1295400" y="838200"/>
            <a:ext cx="9829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Aptos ExtraBold" panose="020B0004020202020204" pitchFamily="34" charset="0"/>
              </a:rPr>
              <a:t>YOUR OPINION AND FEEDBACK MATTERS</a:t>
            </a:r>
          </a:p>
          <a:p>
            <a:endParaRPr lang="en-US" dirty="0"/>
          </a:p>
          <a:p>
            <a:endParaRPr lang="en-US" sz="1400" dirty="0"/>
          </a:p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The Department of Labor and Congress are interested in what you have to say.</a:t>
            </a:r>
          </a:p>
          <a:p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The Energy program is constantly making program changes and updates. You can ask us questions or seek information from our office at any time. </a:t>
            </a:r>
          </a:p>
          <a:p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If you have complaints, grievances, or requests for assistance, as well as good things to say, we want to hear from you!</a:t>
            </a:r>
          </a:p>
          <a:p>
            <a:endParaRPr lang="en-US" sz="1400" dirty="0"/>
          </a:p>
          <a:p>
            <a:pPr lvl="0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05742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9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BF3C5-AE57-CD19-1665-4D364E710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93614"/>
            <a:ext cx="11887200" cy="391067"/>
          </a:xfrm>
          <a:noFill/>
        </p:spPr>
        <p:txBody>
          <a:bodyPr anchor="ctr">
            <a:noAutofit/>
          </a:bodyPr>
          <a:lstStyle/>
          <a:p>
            <a:pPr algn="ctr"/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ptos ExtraBold" panose="020B0004020202020204" pitchFamily="34" charset="0"/>
              </a:rPr>
              <a:t>OFFICE of the OMBUDSMAN TEAM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9538CE9-31AF-0819-D6BB-9F2F97FB2AC4}"/>
              </a:ext>
            </a:extLst>
          </p:cNvPr>
          <p:cNvSpPr/>
          <p:nvPr/>
        </p:nvSpPr>
        <p:spPr>
          <a:xfrm>
            <a:off x="3543300" y="2628576"/>
            <a:ext cx="4909128" cy="508462"/>
          </a:xfrm>
          <a:prstGeom prst="roundRect">
            <a:avLst/>
          </a:prstGeom>
          <a:gradFill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77000">
                <a:schemeClr val="bg2">
                  <a:shade val="96000"/>
                  <a:satMod val="120000"/>
                  <a:lumMod val="90000"/>
                </a:schemeClr>
              </a:gs>
            </a:gsLst>
            <a:lin ang="5400000" scaled="1"/>
          </a:gra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Curtis Johnson, Program Analyst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9E92809-BC6B-5591-8A07-7DCB08700001}"/>
              </a:ext>
            </a:extLst>
          </p:cNvPr>
          <p:cNvSpPr/>
          <p:nvPr/>
        </p:nvSpPr>
        <p:spPr>
          <a:xfrm>
            <a:off x="3543300" y="1514568"/>
            <a:ext cx="4947228" cy="879126"/>
          </a:xfrm>
          <a:prstGeom prst="roundRect">
            <a:avLst/>
          </a:prstGeom>
          <a:gradFill flip="none" rotWithShape="1"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77000">
                <a:schemeClr val="bg2">
                  <a:shade val="96000"/>
                  <a:satMod val="120000"/>
                  <a:lumMod val="90000"/>
                </a:schemeClr>
              </a:gs>
            </a:gsLst>
            <a:lin ang="5400000" scaled="1"/>
            <a:tileRect/>
          </a:gra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Amanda Fallon, Ombuds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B62042-F49F-6FCF-C3C5-591A3B645C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23850" cmpd="thickThin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D758426-38A3-83D1-1A70-2392CDE2327A}"/>
              </a:ext>
            </a:extLst>
          </p:cNvPr>
          <p:cNvSpPr/>
          <p:nvPr/>
        </p:nvSpPr>
        <p:spPr>
          <a:xfrm>
            <a:off x="3581400" y="3222885"/>
            <a:ext cx="4909128" cy="508462"/>
          </a:xfrm>
          <a:prstGeom prst="roundRect">
            <a:avLst/>
          </a:prstGeom>
          <a:gradFill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77000">
                <a:schemeClr val="bg2">
                  <a:shade val="96000"/>
                  <a:satMod val="120000"/>
                  <a:lumMod val="90000"/>
                </a:schemeClr>
              </a:gs>
            </a:gsLst>
            <a:lin ang="5400000" scaled="1"/>
          </a:gra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Tonya Taylor, Program Analyst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9F5A97A-4C45-E15E-269E-2D89E980548B}"/>
              </a:ext>
            </a:extLst>
          </p:cNvPr>
          <p:cNvSpPr/>
          <p:nvPr/>
        </p:nvSpPr>
        <p:spPr>
          <a:xfrm>
            <a:off x="3581400" y="3802873"/>
            <a:ext cx="4909128" cy="508462"/>
          </a:xfrm>
          <a:prstGeom prst="roundRect">
            <a:avLst/>
          </a:prstGeom>
          <a:gradFill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77000">
                <a:schemeClr val="bg2">
                  <a:shade val="96000"/>
                  <a:satMod val="120000"/>
                  <a:lumMod val="90000"/>
                </a:schemeClr>
              </a:gs>
            </a:gsLst>
            <a:lin ang="5400000" scaled="1"/>
          </a:gra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Betty Jo Fortune, Program Analyst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53A370-6E49-B1ED-DBA7-6167F962CC8A}"/>
              </a:ext>
            </a:extLst>
          </p:cNvPr>
          <p:cNvSpPr/>
          <p:nvPr/>
        </p:nvSpPr>
        <p:spPr>
          <a:xfrm>
            <a:off x="3543300" y="4394455"/>
            <a:ext cx="4909128" cy="508462"/>
          </a:xfrm>
          <a:prstGeom prst="roundRect">
            <a:avLst/>
          </a:prstGeom>
          <a:gradFill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77000">
                <a:schemeClr val="bg2">
                  <a:shade val="96000"/>
                  <a:satMod val="120000"/>
                  <a:lumMod val="90000"/>
                </a:schemeClr>
              </a:gs>
            </a:gsLst>
            <a:lin ang="5400000" scaled="1"/>
          </a:gra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Cyril Pratt, Program Analyst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539C35A-BAEA-F451-3C61-36A30E528EED}"/>
              </a:ext>
            </a:extLst>
          </p:cNvPr>
          <p:cNvSpPr/>
          <p:nvPr/>
        </p:nvSpPr>
        <p:spPr>
          <a:xfrm>
            <a:off x="3543300" y="4985780"/>
            <a:ext cx="4909128" cy="508462"/>
          </a:xfrm>
          <a:prstGeom prst="roundRect">
            <a:avLst/>
          </a:prstGeom>
          <a:gradFill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77000">
                <a:schemeClr val="bg2">
                  <a:shade val="96000"/>
                  <a:satMod val="120000"/>
                  <a:lumMod val="90000"/>
                </a:schemeClr>
              </a:gs>
            </a:gsLst>
            <a:lin ang="5400000" scaled="1"/>
          </a:gra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Susan Price, Program Analyst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552D363-5E73-571A-E78E-88C4A6830091}"/>
              </a:ext>
            </a:extLst>
          </p:cNvPr>
          <p:cNvSpPr/>
          <p:nvPr/>
        </p:nvSpPr>
        <p:spPr>
          <a:xfrm>
            <a:off x="3543300" y="5556612"/>
            <a:ext cx="4909128" cy="508462"/>
          </a:xfrm>
          <a:prstGeom prst="roundRect">
            <a:avLst/>
          </a:prstGeom>
          <a:gradFill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77000">
                <a:schemeClr val="bg2">
                  <a:shade val="96000"/>
                  <a:satMod val="120000"/>
                  <a:lumMod val="90000"/>
                </a:schemeClr>
              </a:gs>
            </a:gsLst>
            <a:lin ang="5400000" scaled="1"/>
          </a:gra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Pamela Nixon, Administrative Officer</a:t>
            </a:r>
          </a:p>
        </p:txBody>
      </p:sp>
    </p:spTree>
    <p:extLst>
      <p:ext uri="{BB962C8B-B14F-4D97-AF65-F5344CB8AC3E}">
        <p14:creationId xmlns:p14="http://schemas.microsoft.com/office/powerpoint/2010/main" val="284862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474D8-D6AB-FC7E-50FB-3AA83F9DB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0" y="1484531"/>
            <a:ext cx="7086600" cy="506866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altLang="en-US" sz="3400" b="1" dirty="0">
                <a:solidFill>
                  <a:schemeClr val="tx1"/>
                </a:solidFill>
              </a:rPr>
              <a:t>Mail: </a:t>
            </a:r>
            <a:r>
              <a:rPr lang="en-US" altLang="en-US" sz="2800" b="1" dirty="0"/>
              <a:t>	  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</a:pPr>
            <a:r>
              <a:rPr lang="en-US" altLang="en-US" sz="3100" b="1" dirty="0">
                <a:solidFill>
                  <a:schemeClr val="bg2">
                    <a:lumMod val="50000"/>
                  </a:schemeClr>
                </a:solidFill>
              </a:rPr>
              <a:t>U.S. Department of Labor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</a:pPr>
            <a:r>
              <a:rPr lang="en-US" altLang="en-US" sz="3100" b="1" dirty="0">
                <a:solidFill>
                  <a:schemeClr val="bg2">
                    <a:lumMod val="50000"/>
                  </a:schemeClr>
                </a:solidFill>
              </a:rPr>
              <a:t>Office of the Ombudsman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</a:pPr>
            <a:r>
              <a:rPr lang="en-US" altLang="en-US" sz="3100" b="1" dirty="0">
                <a:solidFill>
                  <a:schemeClr val="bg2">
                    <a:lumMod val="50000"/>
                  </a:schemeClr>
                </a:solidFill>
              </a:rPr>
              <a:t>200 Constitution Avenue, NW,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</a:pPr>
            <a:r>
              <a:rPr lang="en-US" altLang="en-US" sz="3100" b="1" dirty="0">
                <a:solidFill>
                  <a:schemeClr val="bg2">
                    <a:lumMod val="50000"/>
                  </a:schemeClr>
                </a:solidFill>
              </a:rPr>
              <a:t>Room N-2454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</a:pPr>
            <a:r>
              <a:rPr lang="en-US" altLang="en-US" sz="3100" b="1" dirty="0">
                <a:solidFill>
                  <a:schemeClr val="bg2">
                    <a:lumMod val="50000"/>
                  </a:schemeClr>
                </a:solidFill>
              </a:rPr>
              <a:t>Washington, D.C. 20210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</a:pP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</a:rPr>
              <a:t>		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</a:pPr>
            <a:r>
              <a:rPr lang="en-US" altLang="en-US" sz="3400" b="1" dirty="0">
                <a:solidFill>
                  <a:schemeClr val="tx1"/>
                </a:solidFill>
              </a:rPr>
              <a:t>Toll Free: </a:t>
            </a:r>
            <a:r>
              <a:rPr lang="en-US" altLang="en-US" sz="3100" b="1" dirty="0">
                <a:solidFill>
                  <a:schemeClr val="bg2">
                    <a:lumMod val="50000"/>
                  </a:schemeClr>
                </a:solidFill>
              </a:rPr>
              <a:t>1-877-662-8363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</a:pPr>
            <a:endParaRPr lang="en-US" altLang="en-US" sz="2800" b="1" dirty="0">
              <a:solidFill>
                <a:schemeClr val="tx1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</a:pPr>
            <a:r>
              <a:rPr lang="en-US" altLang="en-US" sz="3400" b="1" dirty="0">
                <a:solidFill>
                  <a:schemeClr val="tx1"/>
                </a:solidFill>
              </a:rPr>
              <a:t>Email: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en-US" sz="3100" b="1" dirty="0">
                <a:solidFill>
                  <a:schemeClr val="bg2">
                    <a:lumMod val="50000"/>
                  </a:schemeClr>
                </a:solidFill>
                <a:hlinkClick r:id="rId2"/>
              </a:rPr>
              <a:t>ombudsman@dol.gov</a:t>
            </a:r>
            <a:endParaRPr lang="en-US" altLang="en-US" sz="3100" b="1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buFont typeface="Times New Roman" panose="02020603050405020304" pitchFamily="18" charset="0"/>
              <a:buNone/>
            </a:pPr>
            <a:endParaRPr lang="en-US" altLang="en-US" sz="2800" b="1" dirty="0">
              <a:solidFill>
                <a:schemeClr val="tx1"/>
              </a:solidFill>
            </a:endParaRP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sz="3400" b="1" dirty="0">
                <a:solidFill>
                  <a:schemeClr val="tx1"/>
                </a:solidFill>
              </a:rPr>
              <a:t>Website: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sz="3400" b="1" dirty="0">
                <a:solidFill>
                  <a:schemeClr val="tx1"/>
                </a:solidFill>
              </a:rPr>
              <a:t> </a:t>
            </a:r>
            <a:r>
              <a:rPr lang="en-US" sz="3100" b="1" dirty="0">
                <a:solidFill>
                  <a:schemeClr val="bg2">
                    <a:lumMod val="50000"/>
                  </a:schemeClr>
                </a:solidFill>
              </a:rPr>
              <a:t>https//www.dol.gov/agencies/ombudsman</a:t>
            </a:r>
            <a:endParaRPr lang="en-US" altLang="en-US" sz="31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83E5C1-8D42-94B9-532B-055DAF912A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23850" cmpd="thickThin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AABE9B-BC17-AE27-AD93-8B7D3224F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01" y="2514600"/>
            <a:ext cx="3441599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04B4D2-9191-4CF7-5953-FB82541602B1}"/>
              </a:ext>
            </a:extLst>
          </p:cNvPr>
          <p:cNvSpPr txBox="1"/>
          <p:nvPr/>
        </p:nvSpPr>
        <p:spPr>
          <a:xfrm>
            <a:off x="1752600" y="838200"/>
            <a:ext cx="8534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en-US" sz="3600" b="1" dirty="0">
                <a:ln>
                  <a:solidFill>
                    <a:schemeClr val="accent1">
                      <a:shade val="15000"/>
                      <a:hueMod val="94000"/>
                    </a:schemeClr>
                  </a:solidFill>
                </a:ln>
                <a:solidFill>
                  <a:srgbClr val="FFFFFF"/>
                </a:solidFill>
                <a:latin typeface="Aptos ExtraBold" panose="020B0004020202020204" pitchFamily="34" charset="0"/>
              </a:rPr>
              <a:t>OMBUDSMAN CONTACT INFORMATION </a:t>
            </a:r>
          </a:p>
        </p:txBody>
      </p:sp>
    </p:spTree>
    <p:extLst>
      <p:ext uri="{BB962C8B-B14F-4D97-AF65-F5344CB8AC3E}">
        <p14:creationId xmlns:p14="http://schemas.microsoft.com/office/powerpoint/2010/main" val="1574761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3CB2A-A0BB-5C6A-C9EA-03B50E85A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9860" y="881861"/>
            <a:ext cx="6629400" cy="1600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n w="3175" cmpd="sng">
                  <a:solidFill>
                    <a:schemeClr val="bg2">
                      <a:lumMod val="75000"/>
                    </a:schemeClr>
                  </a:solidFill>
                </a:ln>
                <a:latin typeface="Aptos ExtraBold" panose="020B0004020202020204" pitchFamily="34" charset="0"/>
              </a:rPr>
              <a:t>History of the Office of the Ombudsman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62C500-5A68-C065-8CDA-AF58B7DC8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44786" y="3276600"/>
            <a:ext cx="6224474" cy="298412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October 2004 – Congress passed legislation creating the Office of the Ombudsman for the EEOICPA.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015848-DDC9-9612-8454-38D650D455AD}"/>
              </a:ext>
            </a:extLst>
          </p:cNvPr>
          <p:cNvSpPr/>
          <p:nvPr/>
        </p:nvSpPr>
        <p:spPr>
          <a:xfrm>
            <a:off x="769612" y="1066800"/>
            <a:ext cx="4356339" cy="4648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400" b="1" dirty="0"/>
              <a:t>Image of Portsmouth Gaseous Diffusion Plant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67E8C-4F3B-92B0-BA40-D31ADF4DAF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77" t="24367" r="47315" b="21476"/>
          <a:stretch/>
        </p:blipFill>
        <p:spPr>
          <a:xfrm>
            <a:off x="1106060" y="1358738"/>
            <a:ext cx="3733800" cy="393102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26E8A8D-93AA-3793-A8C4-25299ADB14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23850" cmpd="thickThin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40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FCB5C36-1A0C-11FD-5D94-CDE857DA0C6B}"/>
              </a:ext>
            </a:extLst>
          </p:cNvPr>
          <p:cNvSpPr txBox="1"/>
          <p:nvPr/>
        </p:nvSpPr>
        <p:spPr>
          <a:xfrm>
            <a:off x="1600200" y="1366897"/>
            <a:ext cx="8763000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Office of the Ombudsman is an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INDEPENDENT OFFICE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within the U.S. Department of Labor (DOL).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Office of the Ombudsman is 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SEPARATE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from the DOL Energy Program that makes decisions on your EEOICPA claims.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All communication with the Office of the Ombudsman is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CONFIDENTIAL.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386ABA-ECEC-872D-D655-2852A58627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23850" cmpd="thickThin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60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0FB86C-F1B8-46E2-A480-393F2ED86F8B}"/>
              </a:ext>
            </a:extLst>
          </p:cNvPr>
          <p:cNvSpPr txBox="1"/>
          <p:nvPr/>
        </p:nvSpPr>
        <p:spPr>
          <a:xfrm>
            <a:off x="914400" y="838200"/>
            <a:ext cx="10439400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chemeClr val="bg2">
                      <a:lumMod val="50000"/>
                    </a:schemeClr>
                  </a:solidFill>
                </a:ln>
              </a:rPr>
              <a:t>DUTIES OF THE OFFICE OF THE OMBUDSMAN</a:t>
            </a:r>
          </a:p>
          <a:p>
            <a:endParaRPr lang="en-US" sz="2200" b="1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Provide information on the benefits available under the EEOICPA.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Providing guidance and assistance to claimants, be it general information about the program or case specific.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400" b="1" kern="12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Submits an annual report to Congress which includes:</a:t>
            </a:r>
          </a:p>
          <a:p>
            <a:pPr lvl="1">
              <a:buClr>
                <a:schemeClr val="tx1"/>
              </a:buClr>
            </a:pPr>
            <a:r>
              <a:rPr lang="en-US" sz="2400" b="1" kern="12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	a) The number and types of complaints, grievances and 	requests for assistance received during the year.	</a:t>
            </a:r>
          </a:p>
          <a:p>
            <a:pPr lvl="1">
              <a:buClr>
                <a:schemeClr val="tx1"/>
              </a:buClr>
            </a:pPr>
            <a:r>
              <a:rPr lang="en-US" sz="2400" b="1" kern="12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	b)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An a</a:t>
            </a:r>
            <a:r>
              <a:rPr lang="en-US" sz="2400" b="1" kern="12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ssessment of the most common difficulties 	encountered by claimants during the year.</a:t>
            </a:r>
          </a:p>
          <a:p>
            <a:pPr lvl="1">
              <a:buClr>
                <a:schemeClr val="tx1"/>
              </a:buClr>
            </a:pP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	c) Recommendations for the improvement of the EEOICPA 	program.</a:t>
            </a:r>
            <a:endParaRPr lang="en-US" alt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069C3D-EDA6-26D4-ECB8-DC46B0A4E5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23850" cmpd="thickThin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58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BEEDC-2053-52FE-F1C1-60AB5A49A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2762" y="1013704"/>
            <a:ext cx="6000495" cy="188117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800" b="1" dirty="0">
                <a:ln w="3175" cmpd="sng">
                  <a:solidFill>
                    <a:schemeClr val="bg2">
                      <a:lumMod val="50000"/>
                    </a:schemeClr>
                  </a:solidFill>
                </a:ln>
                <a:latin typeface="Aptos ExtraBold" panose="020B0004020202020204" pitchFamily="34" charset="0"/>
              </a:rPr>
              <a:t>THE OMBUDSMAN’S OFFICE DOES NOT: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14E8EA-9B1C-4F89-9394-941675083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7767" y="2168781"/>
            <a:ext cx="7412835" cy="38431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Make decisions on claims.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Serve as an Authorized Representative or advocate.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Ask Congress to change the law.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5861078-ABED-F6D1-1FB7-4DFB5471E730}"/>
                  </a:ext>
                </a:extLst>
              </p14:cNvPr>
              <p14:cNvContentPartPr/>
              <p14:nvPr/>
            </p14:nvContentPartPr>
            <p14:xfrm>
              <a:off x="8848044" y="1025073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5861078-ABED-F6D1-1FB7-4DFB5471E7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41924" y="101895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195497E-9B59-5D39-46B9-E12BBC2FFC61}"/>
                  </a:ext>
                </a:extLst>
              </p14:cNvPr>
              <p14:cNvContentPartPr/>
              <p14:nvPr/>
            </p14:nvContentPartPr>
            <p14:xfrm>
              <a:off x="10006465" y="95745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195497E-9B59-5D39-46B9-E12BBC2FFC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00345" y="951337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EF84C0E-4E7A-80D5-0FE8-3E04A2D90004}"/>
                  </a:ext>
                </a:extLst>
              </p14:cNvPr>
              <p14:cNvContentPartPr/>
              <p14:nvPr/>
            </p14:nvContentPartPr>
            <p14:xfrm>
              <a:off x="4114705" y="119037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EF84C0E-4E7A-80D5-0FE8-3E04A2D900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08585" y="1184257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42BA4EB6-B5DB-5848-A264-8CF495675AC6}"/>
              </a:ext>
            </a:extLst>
          </p:cNvPr>
          <p:cNvGrpSpPr/>
          <p:nvPr/>
        </p:nvGrpSpPr>
        <p:grpSpPr>
          <a:xfrm>
            <a:off x="3950905" y="1173097"/>
            <a:ext cx="360" cy="360"/>
            <a:chOff x="3950905" y="1173097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4D950A3-BA09-0643-0835-62E082FB2CB4}"/>
                    </a:ext>
                  </a:extLst>
                </p14:cNvPr>
                <p14:cNvContentPartPr/>
                <p14:nvPr/>
              </p14:nvContentPartPr>
              <p14:xfrm>
                <a:off x="3950905" y="1173097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4D950A3-BA09-0643-0835-62E082FB2CB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944785" y="1166977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A8A3ACD-4D3F-5AB7-BFDD-CA30F8AA64AC}"/>
                    </a:ext>
                  </a:extLst>
                </p14:cNvPr>
                <p14:cNvContentPartPr/>
                <p14:nvPr/>
              </p14:nvContentPartPr>
              <p14:xfrm>
                <a:off x="3950905" y="1173097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A8A3ACD-4D3F-5AB7-BFDD-CA30F8AA64A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944785" y="1166977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id="{8349F9E0-9F9C-B2E7-FE9B-7E171F3574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3" r="20933"/>
          <a:stretch/>
        </p:blipFill>
        <p:spPr bwMode="auto">
          <a:xfrm>
            <a:off x="914400" y="1752600"/>
            <a:ext cx="2902816" cy="40445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0586D9C-2012-B081-85E9-C6E5496F15D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23850" cmpd="thickThin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60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352D88-5C84-6190-F2AE-5260679B0131}"/>
              </a:ext>
            </a:extLst>
          </p:cNvPr>
          <p:cNvSpPr txBox="1"/>
          <p:nvPr/>
        </p:nvSpPr>
        <p:spPr>
          <a:xfrm>
            <a:off x="457200" y="990600"/>
            <a:ext cx="1089660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57150" algn="ctr">
              <a:buSzPct val="75000"/>
              <a:defRPr/>
            </a:pPr>
            <a:r>
              <a:rPr lang="en-US" altLang="en-US" sz="40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Aptos ExtraBold" panose="020B0004020202020204" pitchFamily="34" charset="0"/>
              </a:rPr>
              <a:t>HOW WE CAN HELP YOU </a:t>
            </a:r>
          </a:p>
          <a:p>
            <a:pPr marL="685800" lvl="1" indent="-285750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endParaRPr lang="en-US" alt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pPr marL="1200150" lvl="2" indent="-342900">
              <a:buClr>
                <a:schemeClr val="tx1"/>
              </a:buClr>
              <a:buSzPct val="99000"/>
              <a:buFont typeface="Wingdings" panose="05000000000000000000" pitchFamily="2" charset="2"/>
              <a:buChar char="Ø"/>
              <a:defRPr/>
            </a:pP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</a:rPr>
              <a:t>We assist claimants, attorneys, lay representatives, health care providers, congressional staff and others.</a:t>
            </a:r>
          </a:p>
          <a:p>
            <a:pPr marL="857250" lvl="2">
              <a:buClr>
                <a:schemeClr val="tx1"/>
              </a:buClr>
              <a:buSzPct val="99000"/>
              <a:defRPr/>
            </a:pPr>
            <a:endParaRPr lang="en-US" altLang="en-US" sz="2800" b="1" dirty="0">
              <a:solidFill>
                <a:schemeClr val="bg2">
                  <a:lumMod val="50000"/>
                </a:schemeClr>
              </a:solidFill>
            </a:endParaRPr>
          </a:p>
          <a:p>
            <a:pPr marL="1200150" lvl="2" indent="-342900">
              <a:buClr>
                <a:schemeClr val="tx1"/>
              </a:buClr>
              <a:buSzPct val="99000"/>
              <a:buFont typeface="Wingdings" panose="05000000000000000000" pitchFamily="2" charset="2"/>
              <a:buChar char="Ø"/>
              <a:defRPr/>
            </a:pP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</a:rPr>
              <a:t>We explain, review, and discuss the EEOICPA claim development and benefit processes.</a:t>
            </a:r>
          </a:p>
          <a:p>
            <a:pPr marL="857250" lvl="2">
              <a:buClr>
                <a:schemeClr val="tx1"/>
              </a:buClr>
              <a:buSzPct val="99000"/>
              <a:defRPr/>
            </a:pPr>
            <a:endParaRPr lang="en-US" altLang="en-US" sz="2800" b="1" dirty="0">
              <a:solidFill>
                <a:schemeClr val="bg2">
                  <a:lumMod val="50000"/>
                </a:schemeClr>
              </a:solidFill>
            </a:endParaRPr>
          </a:p>
          <a:p>
            <a:pPr marL="1200150" lvl="2" indent="-342900">
              <a:buClr>
                <a:schemeClr val="tx1"/>
              </a:buClr>
              <a:buSzPct val="99000"/>
              <a:buFont typeface="Wingdings" panose="05000000000000000000" pitchFamily="2" charset="2"/>
              <a:buChar char="Ø"/>
              <a:defRPr/>
            </a:pP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</a:rPr>
              <a:t>We answer questions and provide assistance to individuals encountering difficulties with their claims.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</a:rPr>
              <a:t> </a:t>
            </a:r>
          </a:p>
          <a:p>
            <a:pPr marL="742950" lvl="1" indent="-342900">
              <a:buClr>
                <a:schemeClr val="tx1"/>
              </a:buClr>
              <a:buSzPct val="99000"/>
              <a:buFont typeface="Wingdings" panose="05000000000000000000" pitchFamily="2" charset="2"/>
              <a:buChar char="Ø"/>
              <a:defRPr/>
            </a:pPr>
            <a:endParaRPr kumimoji="0" lang="en-US" altLang="en-US" sz="2800" b="1" i="0" u="none" strike="noStrike" kern="1200" cap="none" spc="0" normalizeH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</a:endParaRPr>
          </a:p>
          <a:p>
            <a:pPr marL="400050" lvl="1">
              <a:buClr>
                <a:schemeClr val="tx1"/>
              </a:buClr>
              <a:buSzPct val="99000"/>
              <a:defRPr/>
            </a:pP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</a:rPr>
              <a:t>																      continued….</a:t>
            </a:r>
            <a:endParaRPr kumimoji="0" lang="en-US" altLang="en-US" sz="2800" b="1" i="0" u="none" strike="noStrike" kern="1200" cap="none" spc="0" normalizeH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82DD0D-F829-A0D7-414F-AC84C93B29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23850" cmpd="thickThin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90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AB6C85-BE43-B40E-EE2D-6E48FFA44DE6}"/>
              </a:ext>
            </a:extLst>
          </p:cNvPr>
          <p:cNvSpPr txBox="1"/>
          <p:nvPr/>
        </p:nvSpPr>
        <p:spPr>
          <a:xfrm>
            <a:off x="457200" y="990600"/>
            <a:ext cx="10936705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57150" algn="ctr">
              <a:buClr>
                <a:schemeClr val="tx1"/>
              </a:buClr>
              <a:buSzPct val="99000"/>
              <a:defRPr/>
            </a:pPr>
            <a:r>
              <a:rPr kumimoji="0" lang="en-US" altLang="en-US" sz="4000" b="1" i="0" u="none" strike="noStrike" kern="1200" cap="none" spc="0" normalizeH="0" noProof="0" dirty="0">
                <a:ln>
                  <a:solidFill>
                    <a:schemeClr val="accent1">
                      <a:lumMod val="50000"/>
                    </a:schemeClr>
                  </a:solidFill>
                </a:ln>
                <a:effectLst/>
                <a:uLnTx/>
                <a:uFillTx/>
                <a:latin typeface="Aptos ExtraBold" panose="020B0004020202020204" pitchFamily="34" charset="0"/>
              </a:rPr>
              <a:t>HOW WE CAN HELP YOU</a:t>
            </a:r>
          </a:p>
          <a:p>
            <a:pPr marL="742950" lvl="1" indent="-342900">
              <a:buClr>
                <a:schemeClr val="tx1"/>
              </a:buClr>
              <a:buSzPct val="99000"/>
              <a:buFont typeface="Wingdings" panose="05000000000000000000" pitchFamily="2" charset="2"/>
              <a:buChar char="Ø"/>
              <a:defRPr/>
            </a:pPr>
            <a:endParaRPr lang="en-US" altLang="en-US" sz="2800" b="1" dirty="0">
              <a:latin typeface="Abadi" panose="020B0604020104020204" pitchFamily="34" charset="0"/>
            </a:endParaRPr>
          </a:p>
          <a:p>
            <a:pPr marL="742950" lvl="1" indent="-342900">
              <a:buClr>
                <a:schemeClr val="tx1"/>
              </a:buClr>
              <a:buSzPct val="99000"/>
              <a:buFont typeface="Wingdings" panose="05000000000000000000" pitchFamily="2" charset="2"/>
              <a:buChar char="Ø"/>
              <a:defRPr/>
            </a:pP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</a:rPr>
              <a:t>We are available to speak to individuals on a one-on-one basis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</a:rPr>
              <a:t> and we communicate with individuals by email.</a:t>
            </a:r>
            <a:endParaRPr kumimoji="0" lang="en-US" altLang="en-US" sz="2800" b="1" i="0" u="none" strike="noStrike" kern="1200" cap="none" spc="0" normalizeH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</a:endParaRPr>
          </a:p>
          <a:p>
            <a:pPr marL="400050" lvl="1">
              <a:buClr>
                <a:schemeClr val="tx1"/>
              </a:buClr>
              <a:buSzPct val="99000"/>
              <a:defRPr/>
            </a:pPr>
            <a:endParaRPr kumimoji="0" lang="en-US" altLang="en-US" sz="2800" b="1" i="0" u="none" strike="noStrike" kern="1200" cap="none" spc="0" normalizeH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</a:endParaRPr>
          </a:p>
          <a:p>
            <a:pPr marL="742950" lvl="1" indent="-342900">
              <a:buClr>
                <a:schemeClr val="tx1"/>
              </a:buClr>
              <a:buSzPct val="99000"/>
              <a:buFont typeface="Wingdings" panose="05000000000000000000" pitchFamily="2" charset="2"/>
              <a:buChar char="Ø"/>
              <a:defRPr/>
            </a:pP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</a:rPr>
              <a:t>We participate in outreach efforts to provide information to the public about the program.</a:t>
            </a:r>
          </a:p>
          <a:p>
            <a:pPr marL="400050" lvl="1">
              <a:buClr>
                <a:schemeClr val="tx1"/>
              </a:buClr>
              <a:buSzPct val="99000"/>
              <a:defRPr/>
            </a:pP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</a:rPr>
              <a:t>  </a:t>
            </a:r>
            <a:endParaRPr kumimoji="0" lang="en-US" altLang="en-US" sz="2800" b="1" i="0" u="none" strike="noStrike" kern="1200" cap="none" spc="0" normalizeH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</a:endParaRPr>
          </a:p>
          <a:p>
            <a:pPr marL="742950" lvl="1" indent="-342900">
              <a:buClr>
                <a:schemeClr val="tx1"/>
              </a:buClr>
              <a:buSzPct val="99000"/>
              <a:buFont typeface="Wingdings" panose="05000000000000000000" pitchFamily="2" charset="2"/>
              <a:buChar char="Ø"/>
              <a:defRPr/>
            </a:pP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</a:rPr>
              <a:t>We identify and discuss EEOICPA concerns in our annual report to Congress.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111850-6327-93CD-51B3-ABDD8819D4A5}"/>
              </a:ext>
            </a:extLst>
          </p:cNvPr>
          <p:cNvSpPr/>
          <p:nvPr/>
        </p:nvSpPr>
        <p:spPr>
          <a:xfrm>
            <a:off x="33867" y="0"/>
            <a:ext cx="12192000" cy="6858000"/>
          </a:xfrm>
          <a:prstGeom prst="rect">
            <a:avLst/>
          </a:prstGeom>
          <a:noFill/>
          <a:ln w="323850" cmpd="thickThin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9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71E34-D3AE-40A1-430F-FF4A37714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599610"/>
            <a:ext cx="10744200" cy="77199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n w="3175" cmpd="sng">
                  <a:solidFill>
                    <a:schemeClr val="bg2">
                      <a:lumMod val="50000"/>
                    </a:schemeClr>
                  </a:solidFill>
                </a:ln>
                <a:latin typeface="Aptos ExtraBold" panose="020B0004020202020204" pitchFamily="34" charset="0"/>
              </a:rPr>
              <a:t>useful information</a:t>
            </a:r>
            <a:endParaRPr lang="en-US" sz="4000" b="1" dirty="0">
              <a:ln w="3175" cmpd="sng">
                <a:solidFill>
                  <a:schemeClr val="bg2">
                    <a:lumMod val="50000"/>
                  </a:schemeClr>
                </a:solidFill>
              </a:ln>
              <a:latin typeface="Aptos Extra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A58741-4677-64BC-087C-8CD1AF33C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900" y="1541282"/>
            <a:ext cx="10744200" cy="4859518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Current and former DOE/DOE contractor employees may use the Claim for Benefits (Form EE-1) for the following reasons: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To file an initial claim.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To file a claim for new illnesses as they are diagnosed (e.g., additional cancers, or respiratory issues).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If a claim is accepted for medical benefits, then the EE-1 form can be used to file a claim for a consequential condition.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 consequential condition occurs when a covered illness or treatment for that covered illness, results in a new illness or injury. </a:t>
            </a:r>
            <a:r>
              <a:rPr lang="en-US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You must write “Consequential Condition” on the EE-1 form when filing for the new illness or injury.  </a:t>
            </a:r>
          </a:p>
          <a:p>
            <a:pPr lvl="8"/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   							                  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continued…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Aptos" panose="020B0004020202020204" pitchFamily="34" charset="0"/>
            </a:endParaRPr>
          </a:p>
          <a:p>
            <a:endParaRPr lang="en-US" sz="1600" dirty="0">
              <a:highlight>
                <a:srgbClr val="FFFF00"/>
              </a:highlight>
            </a:endParaRPr>
          </a:p>
          <a:p>
            <a:endParaRPr lang="en-US" sz="1600" dirty="0">
              <a:highlight>
                <a:srgbClr val="FFFF00"/>
              </a:highlight>
            </a:endParaRPr>
          </a:p>
          <a:p>
            <a:endParaRPr lang="en-US" sz="1500" b="1" dirty="0">
              <a:highlight>
                <a:srgbClr val="FFFF00"/>
              </a:highlight>
            </a:endParaRPr>
          </a:p>
          <a:p>
            <a:endParaRPr lang="en-US" sz="22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555B1-432E-2B7F-32FD-2B4BE6D8B544}"/>
              </a:ext>
            </a:extLst>
          </p:cNvPr>
          <p:cNvSpPr/>
          <p:nvPr/>
        </p:nvSpPr>
        <p:spPr>
          <a:xfrm>
            <a:off x="0" y="8467"/>
            <a:ext cx="12192000" cy="6858000"/>
          </a:xfrm>
          <a:prstGeom prst="rect">
            <a:avLst/>
          </a:prstGeom>
          <a:noFill/>
          <a:ln w="323850" cmpd="thickThin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06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8A7DBD-FF0E-52CA-37A7-0878952C7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E66907-2E94-E86B-1D2A-0D8CA8357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46454"/>
            <a:ext cx="10591800" cy="662600"/>
          </a:xfrm>
        </p:spPr>
        <p:txBody>
          <a:bodyPr>
            <a:noAutofit/>
          </a:bodyPr>
          <a:lstStyle/>
          <a:p>
            <a:pPr algn="ctr"/>
            <a:r>
              <a:rPr kumimoji="0" lang="en-US" sz="4000" b="1" i="0" u="none" strike="noStrike" kern="1200" cap="all" spc="0" normalizeH="0" baseline="0" noProof="0" dirty="0">
                <a:ln w="3175" cmpd="sng">
                  <a:solidFill>
                    <a:srgbClr val="146194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j-ea"/>
                <a:cs typeface="+mj-cs"/>
              </a:rPr>
              <a:t>    useful information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9A38D-0364-5BAF-22FF-0562AADEF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676400"/>
            <a:ext cx="10744200" cy="464820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If an employee’s claim is accepted for medical benefits under Part E of the Act, they can, </a:t>
            </a:r>
            <a:r>
              <a:rPr lang="en-US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using Form EN-11A (Impairment Benefits Response form), file a claim for impairment benefits.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 claim for impairment benefits may be </a:t>
            </a:r>
            <a:r>
              <a:rPr lang="en-US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filed every two years, or possibly sooner,</a:t>
            </a: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if you have a newly accepted primary or consequential medical condition. </a:t>
            </a:r>
          </a:p>
          <a:p>
            <a:endParaRPr lang="en-US" sz="22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Using </a:t>
            </a:r>
            <a:r>
              <a:rPr lang="en-US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Form EE-2</a:t>
            </a: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, a </a:t>
            </a:r>
            <a:r>
              <a:rPr lang="en-US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survivor of an employee may file a claim for benefits based on the employee’s illness</a:t>
            </a: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84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8499</TotalTime>
  <Words>1013</Words>
  <Application>Microsoft Office PowerPoint</Application>
  <PresentationFormat>Widescreen</PresentationFormat>
  <Paragraphs>102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Abadi</vt:lpstr>
      <vt:lpstr>Aptos</vt:lpstr>
      <vt:lpstr>Aptos ExtraBold</vt:lpstr>
      <vt:lpstr>Arial</vt:lpstr>
      <vt:lpstr>Calibri</vt:lpstr>
      <vt:lpstr>Century Gothic</vt:lpstr>
      <vt:lpstr>Times New Roman</vt:lpstr>
      <vt:lpstr>Wingdings</vt:lpstr>
      <vt:lpstr>Wingdings 3</vt:lpstr>
      <vt:lpstr>Slice</vt:lpstr>
      <vt:lpstr>THE OFFICE OF THE OMBUDSMAN FOR THE EEOICPA</vt:lpstr>
      <vt:lpstr>History of the Office of the Ombudsman</vt:lpstr>
      <vt:lpstr>PowerPoint Presentation</vt:lpstr>
      <vt:lpstr>PowerPoint Presentation</vt:lpstr>
      <vt:lpstr>THE OMBUDSMAN’S OFFICE DOES NOT:</vt:lpstr>
      <vt:lpstr>PowerPoint Presentation</vt:lpstr>
      <vt:lpstr>PowerPoint Presentation</vt:lpstr>
      <vt:lpstr>useful information</vt:lpstr>
      <vt:lpstr>    useful information</vt:lpstr>
      <vt:lpstr>                 IMPORTANT REMINDERS  </vt:lpstr>
      <vt:lpstr>PowerPoint Presentation</vt:lpstr>
      <vt:lpstr>Ways to ELECTRONICALLY review your file  and Submit documentation</vt:lpstr>
      <vt:lpstr>PowerPoint Presentation</vt:lpstr>
      <vt:lpstr>OFFICE of the OMBUDSMAN TEAM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OFFICE OF THE OMBUDSMAN FOR THE ENERGY EMPLOYEES OCCUPATIONAL ILLNESS COMPENSATION PROGRAM ACT</dc:title>
  <dc:creator>Cyril Pratt</dc:creator>
  <cp:lastModifiedBy>Pratt, Cyril - OMBUDSMAN</cp:lastModifiedBy>
  <cp:revision>18</cp:revision>
  <cp:lastPrinted>2024-03-19T19:52:30Z</cp:lastPrinted>
  <dcterms:created xsi:type="dcterms:W3CDTF">2024-02-24T20:57:47Z</dcterms:created>
  <dcterms:modified xsi:type="dcterms:W3CDTF">2024-04-16T18:12:10Z</dcterms:modified>
</cp:coreProperties>
</file>